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notesSlides/notesSlide11.xml" ContentType="application/vnd.openxmlformats-officedocument.presentationml.notesSlide+xml"/>
  <Override PartName="/ppt/slides/slide30.xml" ContentType="application/vnd.openxmlformats-officedocument.presentationml.slide+xml"/>
  <Override PartName="/ppt/notesSlides/notesSlide9.xml" ContentType="application/vnd.openxmlformats-officedocument.presentationml.notesSlide+xml"/>
  <Override PartName="/ppt/diagrams/colors1.xml" ContentType="application/vnd.openxmlformats-officedocument.drawingml.diagramColors+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notesSlides/notesSlide32.xml" ContentType="application/vnd.openxmlformats-officedocument.presentationml.notesSlide+xml"/>
  <Override PartName="/ppt/diagrams/layout1.xml" ContentType="application/vnd.openxmlformats-officedocument.drawingml.diagramLayout+xml"/>
  <Override PartName="/ppt/slides/slide90.xml" ContentType="application/vnd.openxmlformats-officedocument.presentationml.slide+xml"/>
  <Override PartName="/ppt/slides/slide21.xml" ContentType="application/vnd.openxmlformats-officedocument.presentationml.slide+xml"/>
  <Override PartName="/ppt/slideLayouts/slideLayout3.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slides/slide97.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slides/slide92.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notesSlides/notesSlide15.xml" ContentType="application/vnd.openxmlformats-officedocument.presentationml.notesSlide+xml"/>
  <Default Extension="wmf" ContentType="image/x-wmf"/>
  <Override PartName="/ppt/diagrams/data1.xml" ContentType="application/vnd.openxmlformats-officedocument.drawingml.diagramData+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slides/slide87.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6.xml" ContentType="application/vnd.openxmlformats-officedocument.presentationml.notesSlide+xml"/>
  <Override PartName="/ppt/notesSlides/notesSlide5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s/slide89.xml" ContentType="application/vnd.openxmlformats-officedocument.presentationml.slide+xml"/>
  <Override PartName="/ppt/slides/slide78.xml" ContentType="application/vnd.openxmlformats-officedocument.presentationml.slide+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1.xml" ContentType="application/vnd.openxmlformats-officedocument.drawingml.diagramStyle+xml"/>
  <Override PartName="/ppt/slides/slide37.xml" ContentType="application/vnd.openxmlformats-officedocument.presentationml.slide+xml"/>
  <Override PartName="/ppt/notesSlides/notesSlide43.xml" ContentType="application/vnd.openxmlformats-officedocument.presentationml.notesSlide+xml"/>
  <Override PartName="/ppt/slides/slide10.xml" ContentType="application/vnd.openxmlformats-officedocument.presentationml.slide+xml"/>
  <Override PartName="/ppt/notesSlides/notesSlide45.xml" ContentType="application/vnd.openxmlformats-officedocument.presentationml.notesSlide+xml"/>
  <Override PartName="/ppt/slides/slide33.xml" ContentType="application/vnd.openxmlformats-officedocument.presentationml.slide+xml"/>
  <Override PartName="/ppt/notesSlides/notesSlide48.xml" ContentType="application/vnd.openxmlformats-officedocument.presentationml.notesSlide+xml"/>
  <Override PartName="/ppt/presProps.xml" ContentType="application/vnd.openxmlformats-officedocument.presentationml.presProps+xml"/>
  <Override PartName="/ppt/notesSlides/notesSlide18.xml" ContentType="application/vnd.openxmlformats-officedocument.presentationml.notesSlide+xml"/>
  <Default Extension="vml" ContentType="application/vnd.openxmlformats-officedocument.vmlDrawing"/>
  <Default Extension="png" ContentType="image/png"/>
  <Override PartName="/ppt/slides/slide83.xml" ContentType="application/vnd.openxmlformats-officedocument.presentationml.slide+xml"/>
  <Override PartName="/ppt/embeddings/Microsoft_Equation1.bin" ContentType="application/vnd.openxmlformats-officedocument.oleObject"/>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39.xml" ContentType="application/vnd.openxmlformats-officedocument.presentationml.notesSlide+xml"/>
  <Override PartName="/ppt/slides/slide53.xml" ContentType="application/vnd.openxmlformats-officedocument.presentationml.slide+xml"/>
  <Override PartName="/ppt/slides/slide76.xml" ContentType="application/vnd.openxmlformats-officedocument.presentationml.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slides/slide55.xml" ContentType="application/vnd.openxmlformats-officedocument.presentationml.slide+xml"/>
  <Override PartName="/ppt/slides/slide67.xml" ContentType="application/vnd.openxmlformats-officedocument.presentationml.slide+xml"/>
  <Override PartName="/ppt/slides/slide100.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slides/slide84.xml" ContentType="application/vnd.openxmlformats-officedocument.presentationml.slide+xml"/>
  <Override PartName="/ppt/notesSlides/notesSlide27.xml" ContentType="application/vnd.openxmlformats-officedocument.presentationml.notesSlide+xml"/>
  <Override PartName="/ppt/slides/slide2.xml" ContentType="application/vnd.openxmlformats-officedocument.presentationml.slide+xml"/>
  <Override PartName="/ppt/slides/slide80.xml" ContentType="application/vnd.openxmlformats-officedocument.presentationml.slide+xml"/>
  <Override PartName="/ppt/slides/slide69.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notesSlides/notesSlide40.xml" ContentType="application/vnd.openxmlformats-officedocument.presentationml.notesSlide+xml"/>
  <Override PartName="/ppt/slides/slide45.xml" ContentType="application/vnd.openxmlformats-officedocument.presentationml.slide+xml"/>
  <Override PartName="/ppt/slides/slide101.xml" ContentType="application/vnd.openxmlformats-officedocument.presentationml.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38.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36.xml" ContentType="application/vnd.openxmlformats-officedocument.presentationml.notesSlide+xml"/>
  <Override PartName="/ppt/slides/slide58.xml" ContentType="application/vnd.openxmlformats-officedocument.presentationml.slide+xml"/>
  <Default Extension="xml" ContentType="application/xml"/>
  <Override PartName="/ppt/slides/slide91.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s/slide86.xml" ContentType="application/vnd.openxmlformats-officedocument.presentationml.slide+xml"/>
  <Override PartName="/ppt/notesSlides/notesSlide7.xml" ContentType="application/vnd.openxmlformats-officedocument.presentationml.notesSlide+xml"/>
  <Override PartName="/ppt/slides/slide81.xml" ContentType="application/vnd.openxmlformats-officedocument.presentationml.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63.xml" ContentType="application/vnd.openxmlformats-officedocument.presentationml.slide+xml"/>
  <Override PartName="/ppt/slides/slide9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82.xml" ContentType="application/vnd.openxmlformats-officedocument.presentationml.slide+xml"/>
  <Override PartName="/ppt/notesSlides/notesSlide50.xml" ContentType="application/vnd.openxmlformats-officedocument.presentationml.notes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37.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70.xml" ContentType="application/vnd.openxmlformats-officedocument.presentationml.slide+xml"/>
  <Override PartName="/ppt/slides/slide88.xml" ContentType="application/vnd.openxmlformats-officedocument.presentationml.slide+xml"/>
  <Override PartName="/ppt/slides/slide48.xml" ContentType="application/vnd.openxmlformats-officedocument.presentationml.slide+xml"/>
  <Override PartName="/ppt/slides/slide99.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77.xml" ContentType="application/vnd.openxmlformats-officedocument.presentationml.slide+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Override PartName="/ppt/slides/slide79.xml" ContentType="application/vnd.openxmlformats-officedocument.presentationml.slide+xml"/>
  <Override PartName="/ppt/slides/slide95.xml" ContentType="application/vnd.openxmlformats-officedocument.presentationml.slide+xml"/>
  <Default Extension="jpeg" ContentType="image/jpeg"/>
  <Override PartName="/ppt/slides/slide64.xml" ContentType="application/vnd.openxmlformats-officedocument.presentationml.slide+xml"/>
  <Override PartName="/ppt/notesSlides/notesSlide33.xml" ContentType="application/vnd.openxmlformats-officedocument.presentationml.notesSlide+xml"/>
  <Override PartName="/ppt/notesSlides/notesSlide46.xml" ContentType="application/vnd.openxmlformats-officedocument.presentationml.notesSlide+xml"/>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slides/slide96.xml" ContentType="application/vnd.openxmlformats-officedocument.presentationml.slide+xml"/>
  <Override PartName="/ppt/notesSlides/notesSlide8.xml" ContentType="application/vnd.openxmlformats-officedocument.presentationml.notesSlide+xml"/>
  <Override PartName="/ppt/slides/slide72.xml" ContentType="application/vnd.openxmlformats-officedocument.presentationml.slide+xml"/>
  <Override PartName="/ppt/slides/slide74.xml" ContentType="application/vnd.openxmlformats-officedocument.presentationml.slide+xml"/>
  <Override PartName="/ppt/slides/slide98.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notesSlides/notesSlide49.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73.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71.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notesSlides/notesSlide20.xml" ContentType="application/vnd.openxmlformats-officedocument.presentationml.notes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00" r:id="rId1"/>
  </p:sldMasterIdLst>
  <p:notesMasterIdLst>
    <p:notesMasterId r:id="rId103"/>
  </p:notesMasterIdLst>
  <p:handoutMasterIdLst>
    <p:handoutMasterId r:id="rId104"/>
  </p:handoutMasterIdLst>
  <p:sldIdLst>
    <p:sldId id="410" r:id="rId2"/>
    <p:sldId id="411" r:id="rId3"/>
    <p:sldId id="456" r:id="rId4"/>
    <p:sldId id="468" r:id="rId5"/>
    <p:sldId id="469" r:id="rId6"/>
    <p:sldId id="470" r:id="rId7"/>
    <p:sldId id="471" r:id="rId8"/>
    <p:sldId id="579" r:id="rId9"/>
    <p:sldId id="580" r:id="rId10"/>
    <p:sldId id="581" r:id="rId11"/>
    <p:sldId id="582" r:id="rId12"/>
    <p:sldId id="583" r:id="rId13"/>
    <p:sldId id="584" r:id="rId14"/>
    <p:sldId id="585" r:id="rId15"/>
    <p:sldId id="586" r:id="rId16"/>
    <p:sldId id="587" r:id="rId17"/>
    <p:sldId id="588" r:id="rId18"/>
    <p:sldId id="589" r:id="rId19"/>
    <p:sldId id="590" r:id="rId20"/>
    <p:sldId id="591" r:id="rId21"/>
    <p:sldId id="592" r:id="rId22"/>
    <p:sldId id="593" r:id="rId23"/>
    <p:sldId id="594" r:id="rId24"/>
    <p:sldId id="595" r:id="rId25"/>
    <p:sldId id="596" r:id="rId26"/>
    <p:sldId id="597" r:id="rId27"/>
    <p:sldId id="598" r:id="rId28"/>
    <p:sldId id="651" r:id="rId29"/>
    <p:sldId id="652" r:id="rId30"/>
    <p:sldId id="653" r:id="rId31"/>
    <p:sldId id="654" r:id="rId32"/>
    <p:sldId id="655" r:id="rId33"/>
    <p:sldId id="656" r:id="rId34"/>
    <p:sldId id="657" r:id="rId35"/>
    <p:sldId id="658" r:id="rId36"/>
    <p:sldId id="659" r:id="rId37"/>
    <p:sldId id="665" r:id="rId38"/>
    <p:sldId id="666" r:id="rId39"/>
    <p:sldId id="661" r:id="rId40"/>
    <p:sldId id="662" r:id="rId41"/>
    <p:sldId id="663" r:id="rId42"/>
    <p:sldId id="664" r:id="rId43"/>
    <p:sldId id="667" r:id="rId44"/>
    <p:sldId id="690" r:id="rId45"/>
    <p:sldId id="669" r:id="rId46"/>
    <p:sldId id="670" r:id="rId47"/>
    <p:sldId id="671" r:id="rId48"/>
    <p:sldId id="672" r:id="rId49"/>
    <p:sldId id="673" r:id="rId50"/>
    <p:sldId id="674" r:id="rId51"/>
    <p:sldId id="675" r:id="rId52"/>
    <p:sldId id="676" r:id="rId53"/>
    <p:sldId id="677" r:id="rId54"/>
    <p:sldId id="678" r:id="rId55"/>
    <p:sldId id="679" r:id="rId56"/>
    <p:sldId id="680" r:id="rId57"/>
    <p:sldId id="681" r:id="rId58"/>
    <p:sldId id="682" r:id="rId59"/>
    <p:sldId id="683" r:id="rId60"/>
    <p:sldId id="692" r:id="rId61"/>
    <p:sldId id="693" r:id="rId62"/>
    <p:sldId id="694" r:id="rId63"/>
    <p:sldId id="684" r:id="rId64"/>
    <p:sldId id="691" r:id="rId65"/>
    <p:sldId id="695" r:id="rId66"/>
    <p:sldId id="698" r:id="rId67"/>
    <p:sldId id="699" r:id="rId68"/>
    <p:sldId id="696" r:id="rId69"/>
    <p:sldId id="697" r:id="rId70"/>
    <p:sldId id="685" r:id="rId71"/>
    <p:sldId id="686" r:id="rId72"/>
    <p:sldId id="687" r:id="rId73"/>
    <p:sldId id="688" r:id="rId74"/>
    <p:sldId id="689" r:id="rId75"/>
    <p:sldId id="668" r:id="rId76"/>
    <p:sldId id="426" r:id="rId77"/>
    <p:sldId id="431" r:id="rId78"/>
    <p:sldId id="432" r:id="rId79"/>
    <p:sldId id="433" r:id="rId80"/>
    <p:sldId id="434" r:id="rId81"/>
    <p:sldId id="435" r:id="rId82"/>
    <p:sldId id="436" r:id="rId83"/>
    <p:sldId id="437" r:id="rId84"/>
    <p:sldId id="438" r:id="rId85"/>
    <p:sldId id="439" r:id="rId86"/>
    <p:sldId id="440" r:id="rId87"/>
    <p:sldId id="441" r:id="rId88"/>
    <p:sldId id="554" r:id="rId89"/>
    <p:sldId id="572" r:id="rId90"/>
    <p:sldId id="599" r:id="rId91"/>
    <p:sldId id="612" r:id="rId92"/>
    <p:sldId id="613" r:id="rId93"/>
    <p:sldId id="637" r:id="rId94"/>
    <p:sldId id="638" r:id="rId95"/>
    <p:sldId id="639" r:id="rId96"/>
    <p:sldId id="640" r:id="rId97"/>
    <p:sldId id="641" r:id="rId98"/>
    <p:sldId id="642" r:id="rId99"/>
    <p:sldId id="648" r:id="rId100"/>
    <p:sldId id="649" r:id="rId101"/>
    <p:sldId id="650" r:id="rId10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20861" autoAdjust="0"/>
    <p:restoredTop sz="86589" autoAdjust="0"/>
  </p:normalViewPr>
  <p:slideViewPr>
    <p:cSldViewPr>
      <p:cViewPr varScale="1">
        <p:scale>
          <a:sx n="92" d="100"/>
          <a:sy n="92" d="100"/>
        </p:scale>
        <p:origin x="-49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928"/>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70" Type="http://schemas.openxmlformats.org/officeDocument/2006/relationships/slide" Target="slides/slide69.xml"/><Relationship Id="rId94" Type="http://schemas.openxmlformats.org/officeDocument/2006/relationships/slide" Target="slides/slide93.xml"/><Relationship Id="rId7" Type="http://schemas.openxmlformats.org/officeDocument/2006/relationships/slide" Target="slides/slide6.xml"/><Relationship Id="rId74" Type="http://schemas.openxmlformats.org/officeDocument/2006/relationships/slide" Target="slides/slide73.xml"/><Relationship Id="rId102" Type="http://schemas.openxmlformats.org/officeDocument/2006/relationships/slide" Target="slides/slide101.xml"/><Relationship Id="rId25" Type="http://schemas.openxmlformats.org/officeDocument/2006/relationships/slide" Target="slides/slide24.xml"/><Relationship Id="rId106" Type="http://schemas.openxmlformats.org/officeDocument/2006/relationships/presProps" Target="presProps.xml"/><Relationship Id="rId96" Type="http://schemas.openxmlformats.org/officeDocument/2006/relationships/slide" Target="slides/slide95.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107" Type="http://schemas.openxmlformats.org/officeDocument/2006/relationships/viewProps" Target="viewProps.xml"/><Relationship Id="rId71" Type="http://schemas.openxmlformats.org/officeDocument/2006/relationships/slide" Target="slides/slide70.xml"/><Relationship Id="rId4" Type="http://schemas.openxmlformats.org/officeDocument/2006/relationships/slide" Target="slides/slide3.xml"/><Relationship Id="rId28" Type="http://schemas.openxmlformats.org/officeDocument/2006/relationships/slide" Target="slides/slide27.xml"/><Relationship Id="rId89" Type="http://schemas.openxmlformats.org/officeDocument/2006/relationships/slide" Target="slides/slide88.xml"/><Relationship Id="rId88" Type="http://schemas.openxmlformats.org/officeDocument/2006/relationships/slide" Target="slides/slide87.xml"/><Relationship Id="rId82" Type="http://schemas.openxmlformats.org/officeDocument/2006/relationships/slide" Target="slides/slide81.xml"/><Relationship Id="rId69" Type="http://schemas.openxmlformats.org/officeDocument/2006/relationships/slide" Target="slides/slide6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72" Type="http://schemas.openxmlformats.org/officeDocument/2006/relationships/slide" Target="slides/slide71.xml"/><Relationship Id="rId35" Type="http://schemas.openxmlformats.org/officeDocument/2006/relationships/slide" Target="slides/slide34.xml"/><Relationship Id="rId75" Type="http://schemas.openxmlformats.org/officeDocument/2006/relationships/slide" Target="slides/slide74.xml"/><Relationship Id="rId80" Type="http://schemas.openxmlformats.org/officeDocument/2006/relationships/slide" Target="slides/slide79.xml"/><Relationship Id="rId31" Type="http://schemas.openxmlformats.org/officeDocument/2006/relationships/slide" Target="slides/slide30.xml"/><Relationship Id="rId62" Type="http://schemas.openxmlformats.org/officeDocument/2006/relationships/slide" Target="slides/slide61.xml"/><Relationship Id="rId79" Type="http://schemas.openxmlformats.org/officeDocument/2006/relationships/slide" Target="slides/slide78.xml"/><Relationship Id="rId97" Type="http://schemas.openxmlformats.org/officeDocument/2006/relationships/slide" Target="slides/slide96.xml"/><Relationship Id="rId98" Type="http://schemas.openxmlformats.org/officeDocument/2006/relationships/slide" Target="slides/slide97.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32" Type="http://schemas.openxmlformats.org/officeDocument/2006/relationships/slide" Target="slides/slide31.xml"/><Relationship Id="rId13" Type="http://schemas.openxmlformats.org/officeDocument/2006/relationships/slide" Target="slides/slide12.xml"/><Relationship Id="rId52" Type="http://schemas.openxmlformats.org/officeDocument/2006/relationships/slide" Target="slides/slide51.xml"/><Relationship Id="rId54" Type="http://schemas.openxmlformats.org/officeDocument/2006/relationships/slide" Target="slides/slide53.xml"/><Relationship Id="rId101" Type="http://schemas.openxmlformats.org/officeDocument/2006/relationships/slide" Target="slides/slide100.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84" Type="http://schemas.openxmlformats.org/officeDocument/2006/relationships/slide" Target="slides/slide83.xml"/><Relationship Id="rId30" Type="http://schemas.openxmlformats.org/officeDocument/2006/relationships/slide" Target="slides/slide29.xml"/><Relationship Id="rId29" Type="http://schemas.openxmlformats.org/officeDocument/2006/relationships/slide" Target="slides/slide28.xml"/><Relationship Id="rId83" Type="http://schemas.openxmlformats.org/officeDocument/2006/relationships/slide" Target="slides/slide82.xml"/><Relationship Id="rId41" Type="http://schemas.openxmlformats.org/officeDocument/2006/relationships/slide" Target="slides/slide40.xml"/><Relationship Id="rId5" Type="http://schemas.openxmlformats.org/officeDocument/2006/relationships/slide" Target="slides/slide4.xml"/><Relationship Id="rId22" Type="http://schemas.openxmlformats.org/officeDocument/2006/relationships/slide" Target="slides/slide21.xml"/><Relationship Id="rId95" Type="http://schemas.openxmlformats.org/officeDocument/2006/relationships/slide" Target="slides/slide94.xml"/><Relationship Id="rId39" Type="http://schemas.openxmlformats.org/officeDocument/2006/relationships/slide" Target="slides/slide38.xml"/><Relationship Id="rId43" Type="http://schemas.openxmlformats.org/officeDocument/2006/relationships/slide" Target="slides/slide42.xml"/><Relationship Id="rId104" Type="http://schemas.openxmlformats.org/officeDocument/2006/relationships/handoutMaster" Target="handoutMasters/handoutMaster1.xml"/><Relationship Id="rId90" Type="http://schemas.openxmlformats.org/officeDocument/2006/relationships/slide" Target="slides/slide89.xml"/><Relationship Id="rId77" Type="http://schemas.openxmlformats.org/officeDocument/2006/relationships/slide" Target="slides/slide76.xml"/><Relationship Id="rId63" Type="http://schemas.openxmlformats.org/officeDocument/2006/relationships/slide" Target="slides/slide62.xml"/><Relationship Id="rId85" Type="http://schemas.openxmlformats.org/officeDocument/2006/relationships/slide" Target="slides/slide84.xml"/><Relationship Id="rId105" Type="http://schemas.openxmlformats.org/officeDocument/2006/relationships/printerSettings" Target="printerSettings/printerSettings1.bin"/><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99" Type="http://schemas.openxmlformats.org/officeDocument/2006/relationships/slide" Target="slides/slide98.xml"/><Relationship Id="rId14" Type="http://schemas.openxmlformats.org/officeDocument/2006/relationships/slide" Target="slides/slide13.xml"/><Relationship Id="rId103" Type="http://schemas.openxmlformats.org/officeDocument/2006/relationships/notesMaster" Target="notesMasters/notesMaster1.xml"/><Relationship Id="rId92" Type="http://schemas.openxmlformats.org/officeDocument/2006/relationships/slide" Target="slides/slide91.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slide" Target="slides/slide72.xml"/><Relationship Id="rId87" Type="http://schemas.openxmlformats.org/officeDocument/2006/relationships/slide" Target="slides/slide86.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57" Type="http://schemas.openxmlformats.org/officeDocument/2006/relationships/slide" Target="slides/slide56.xml"/><Relationship Id="rId109" Type="http://schemas.openxmlformats.org/officeDocument/2006/relationships/tableStyles" Target="tableStyles.xml"/><Relationship Id="rId46" Type="http://schemas.openxmlformats.org/officeDocument/2006/relationships/slide" Target="slides/slide45.xml"/><Relationship Id="rId86" Type="http://schemas.openxmlformats.org/officeDocument/2006/relationships/slide" Target="slides/slide85.xml"/><Relationship Id="rId59" Type="http://schemas.openxmlformats.org/officeDocument/2006/relationships/slide" Target="slides/slide58.xml"/><Relationship Id="rId51" Type="http://schemas.openxmlformats.org/officeDocument/2006/relationships/slide" Target="slides/slide50.xml"/><Relationship Id="rId66" Type="http://schemas.openxmlformats.org/officeDocument/2006/relationships/slide" Target="slides/slide65.xml"/><Relationship Id="rId55" Type="http://schemas.openxmlformats.org/officeDocument/2006/relationships/slide" Target="slides/slide54.xml"/><Relationship Id="rId34" Type="http://schemas.openxmlformats.org/officeDocument/2006/relationships/slide" Target="slides/slide33.xml"/><Relationship Id="rId81" Type="http://schemas.openxmlformats.org/officeDocument/2006/relationships/slide" Target="slides/slide80.xml"/><Relationship Id="rId40" Type="http://schemas.openxmlformats.org/officeDocument/2006/relationships/slide" Target="slides/slide39.xml"/><Relationship Id="rId36" Type="http://schemas.openxmlformats.org/officeDocument/2006/relationships/slide" Target="slides/slide35.xml"/><Relationship Id="rId76" Type="http://schemas.openxmlformats.org/officeDocument/2006/relationships/slide" Target="slides/slide75.xml"/><Relationship Id="rId8" Type="http://schemas.openxmlformats.org/officeDocument/2006/relationships/slide" Target="slides/slide7.xml"/><Relationship Id="rId65" Type="http://schemas.openxmlformats.org/officeDocument/2006/relationships/slide" Target="slides/slide64.xml"/><Relationship Id="rId67" Type="http://schemas.openxmlformats.org/officeDocument/2006/relationships/slide" Target="slides/slide66.xml"/><Relationship Id="rId37" Type="http://schemas.openxmlformats.org/officeDocument/2006/relationships/slide" Target="slides/slide36.xml"/><Relationship Id="rId12" Type="http://schemas.openxmlformats.org/officeDocument/2006/relationships/slide" Target="slides/slide11.xml"/><Relationship Id="rId108" Type="http://schemas.openxmlformats.org/officeDocument/2006/relationships/theme" Target="theme/theme1.xml"/><Relationship Id="rId3" Type="http://schemas.openxmlformats.org/officeDocument/2006/relationships/slide" Target="slides/slide2.xml"/><Relationship Id="rId26" Type="http://schemas.openxmlformats.org/officeDocument/2006/relationships/slide" Target="slides/slide25.xml"/><Relationship Id="rId100" Type="http://schemas.openxmlformats.org/officeDocument/2006/relationships/slide" Target="slides/slide99.xml"/><Relationship Id="rId11" Type="http://schemas.openxmlformats.org/officeDocument/2006/relationships/slide" Target="slides/slide10.xml"/><Relationship Id="rId68" Type="http://schemas.openxmlformats.org/officeDocument/2006/relationships/slide" Target="slides/slide67.xml"/><Relationship Id="rId16" Type="http://schemas.openxmlformats.org/officeDocument/2006/relationships/slide" Target="slides/slide15.xml"/><Relationship Id="rId33" Type="http://schemas.openxmlformats.org/officeDocument/2006/relationships/slide" Target="slides/slide32.xml"/><Relationship Id="rId91" Type="http://schemas.openxmlformats.org/officeDocument/2006/relationships/slide" Target="slides/slide90.xml"/><Relationship Id="rId93" Type="http://schemas.openxmlformats.org/officeDocument/2006/relationships/slide" Target="slides/slide92.xml"/><Relationship Id="rId78" Type="http://schemas.openxmlformats.org/officeDocument/2006/relationships/slide" Target="slides/slide77.xml"/><Relationship Id="rId15" Type="http://schemas.openxmlformats.org/officeDocument/2006/relationships/slide" Target="slides/slide14.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B7F02-A7E7-4D8A-A369-C42BA7917211}"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n-IN"/>
        </a:p>
      </dgm:t>
    </dgm:pt>
    <dgm:pt modelId="{149D1D48-C00A-4D7D-9726-89FD6D2BF99C}">
      <dgm:prSet/>
      <dgm:spPr/>
      <dgm:t>
        <a:bodyPr/>
        <a:lstStyle/>
        <a:p>
          <a:pPr rtl="0"/>
          <a:r>
            <a:rPr lang="en-US" dirty="0" smtClean="0"/>
            <a:t>Start with seed </a:t>
          </a:r>
          <a:r>
            <a:rPr lang="en-US" i="1" dirty="0" smtClean="0"/>
            <a:t>PageRank</a:t>
          </a:r>
          <a:r>
            <a:rPr lang="en-US" dirty="0" smtClean="0"/>
            <a:t> values</a:t>
          </a:r>
          <a:endParaRPr lang="en-IN" dirty="0"/>
        </a:p>
      </dgm:t>
    </dgm:pt>
    <dgm:pt modelId="{F5C936E1-9DC5-4687-A1B1-7F70DC9CB902}" type="parTrans" cxnId="{5E21494B-D049-4BF6-AE11-A31EA5A9C066}">
      <dgm:prSet/>
      <dgm:spPr/>
      <dgm:t>
        <a:bodyPr/>
        <a:lstStyle/>
        <a:p>
          <a:endParaRPr lang="en-IN"/>
        </a:p>
      </dgm:t>
    </dgm:pt>
    <dgm:pt modelId="{780F753B-CBEF-4191-9551-39932E171E56}" type="sibTrans" cxnId="{5E21494B-D049-4BF6-AE11-A31EA5A9C066}">
      <dgm:prSet/>
      <dgm:spPr/>
      <dgm:t>
        <a:bodyPr/>
        <a:lstStyle/>
        <a:p>
          <a:endParaRPr lang="en-IN"/>
        </a:p>
      </dgm:t>
    </dgm:pt>
    <dgm:pt modelId="{28F72B1F-FB5B-4F6E-B367-D1F4DD04821E}">
      <dgm:prSet/>
      <dgm:spPr/>
      <dgm:t>
        <a:bodyPr/>
        <a:lstStyle/>
        <a:p>
          <a:pPr rtl="0"/>
          <a:r>
            <a:rPr lang="en-US" dirty="0" smtClean="0"/>
            <a:t>Each page distributes </a:t>
          </a:r>
          <a:r>
            <a:rPr lang="en-US" i="1" dirty="0" smtClean="0"/>
            <a:t>PageRank</a:t>
          </a:r>
          <a:r>
            <a:rPr lang="en-US" dirty="0" smtClean="0"/>
            <a:t> “credit” to all pages it points to.</a:t>
          </a:r>
          <a:endParaRPr lang="en-IN" dirty="0"/>
        </a:p>
      </dgm:t>
    </dgm:pt>
    <dgm:pt modelId="{8FE42BC7-743B-40FB-BAF0-57168FFDF926}" type="parTrans" cxnId="{FCCF22E8-2962-47F3-B1B2-26D300EE2BCE}">
      <dgm:prSet/>
      <dgm:spPr/>
      <dgm:t>
        <a:bodyPr/>
        <a:lstStyle/>
        <a:p>
          <a:endParaRPr lang="en-IN"/>
        </a:p>
      </dgm:t>
    </dgm:pt>
    <dgm:pt modelId="{40443D49-1932-4F70-8F06-8699DF95CF33}" type="sibTrans" cxnId="{FCCF22E8-2962-47F3-B1B2-26D300EE2BCE}">
      <dgm:prSet/>
      <dgm:spPr/>
      <dgm:t>
        <a:bodyPr/>
        <a:lstStyle/>
        <a:p>
          <a:endParaRPr lang="en-IN"/>
        </a:p>
      </dgm:t>
    </dgm:pt>
    <dgm:pt modelId="{243E09E6-8037-4C75-A6C9-B2782833E47A}">
      <dgm:prSet/>
      <dgm:spPr/>
      <dgm:t>
        <a:bodyPr/>
        <a:lstStyle/>
        <a:p>
          <a:pPr rtl="0"/>
          <a:r>
            <a:rPr lang="en-US" dirty="0" smtClean="0"/>
            <a:t>Each target page adds up “credit” from multiple in-bound links to compute </a:t>
          </a:r>
          <a:r>
            <a:rPr lang="en-US" i="1" dirty="0" smtClean="0"/>
            <a:t>PR</a:t>
          </a:r>
          <a:r>
            <a:rPr lang="en-US" i="1" baseline="-25000" dirty="0" smtClean="0"/>
            <a:t>i+1</a:t>
          </a:r>
          <a:endParaRPr lang="en-IN" dirty="0"/>
        </a:p>
      </dgm:t>
    </dgm:pt>
    <dgm:pt modelId="{ACBBA201-0271-4FA0-B617-F4537BD6231F}" type="parTrans" cxnId="{F1C620CA-F14A-4F4F-B7B8-F91878FAE10A}">
      <dgm:prSet/>
      <dgm:spPr/>
      <dgm:t>
        <a:bodyPr/>
        <a:lstStyle/>
        <a:p>
          <a:endParaRPr lang="en-IN"/>
        </a:p>
      </dgm:t>
    </dgm:pt>
    <dgm:pt modelId="{06CC8A79-FE0A-47C7-A6CC-668A94283CB7}" type="sibTrans" cxnId="{F1C620CA-F14A-4F4F-B7B8-F91878FAE10A}">
      <dgm:prSet/>
      <dgm:spPr/>
      <dgm:t>
        <a:bodyPr/>
        <a:lstStyle/>
        <a:p>
          <a:endParaRPr lang="en-IN"/>
        </a:p>
      </dgm:t>
    </dgm:pt>
    <dgm:pt modelId="{9B1D0FD2-246D-4F2A-9C84-885C54DE4CED}" type="pres">
      <dgm:prSet presAssocID="{05AB7F02-A7E7-4D8A-A369-C42BA7917211}" presName="cycle" presStyleCnt="0">
        <dgm:presLayoutVars>
          <dgm:dir/>
          <dgm:resizeHandles val="exact"/>
        </dgm:presLayoutVars>
      </dgm:prSet>
      <dgm:spPr/>
      <dgm:t>
        <a:bodyPr/>
        <a:lstStyle/>
        <a:p>
          <a:endParaRPr lang="en-IN"/>
        </a:p>
      </dgm:t>
    </dgm:pt>
    <dgm:pt modelId="{97539B74-EF37-4538-A1C2-95D0F37E9231}" type="pres">
      <dgm:prSet presAssocID="{149D1D48-C00A-4D7D-9726-89FD6D2BF99C}" presName="node" presStyleLbl="node1" presStyleIdx="0" presStyleCnt="3">
        <dgm:presLayoutVars>
          <dgm:bulletEnabled val="1"/>
        </dgm:presLayoutVars>
      </dgm:prSet>
      <dgm:spPr/>
      <dgm:t>
        <a:bodyPr/>
        <a:lstStyle/>
        <a:p>
          <a:endParaRPr lang="en-IN"/>
        </a:p>
      </dgm:t>
    </dgm:pt>
    <dgm:pt modelId="{452093DE-EC6C-44AB-8817-01B1892D09F0}" type="pres">
      <dgm:prSet presAssocID="{149D1D48-C00A-4D7D-9726-89FD6D2BF99C}" presName="spNode" presStyleCnt="0"/>
      <dgm:spPr/>
    </dgm:pt>
    <dgm:pt modelId="{F20609A7-9CCF-4AA7-B456-20EE47299A53}" type="pres">
      <dgm:prSet presAssocID="{780F753B-CBEF-4191-9551-39932E171E56}" presName="sibTrans" presStyleLbl="sibTrans1D1" presStyleIdx="0" presStyleCnt="3"/>
      <dgm:spPr/>
      <dgm:t>
        <a:bodyPr/>
        <a:lstStyle/>
        <a:p>
          <a:endParaRPr lang="en-IN"/>
        </a:p>
      </dgm:t>
    </dgm:pt>
    <dgm:pt modelId="{E408050F-5DB5-4B35-9E6A-E7982CAB8BDE}" type="pres">
      <dgm:prSet presAssocID="{28F72B1F-FB5B-4F6E-B367-D1F4DD04821E}" presName="node" presStyleLbl="node1" presStyleIdx="1" presStyleCnt="3">
        <dgm:presLayoutVars>
          <dgm:bulletEnabled val="1"/>
        </dgm:presLayoutVars>
      </dgm:prSet>
      <dgm:spPr/>
      <dgm:t>
        <a:bodyPr/>
        <a:lstStyle/>
        <a:p>
          <a:endParaRPr lang="en-IN"/>
        </a:p>
      </dgm:t>
    </dgm:pt>
    <dgm:pt modelId="{83C6EF2F-38A8-4D7B-9D9A-0587CD6A6FE1}" type="pres">
      <dgm:prSet presAssocID="{28F72B1F-FB5B-4F6E-B367-D1F4DD04821E}" presName="spNode" presStyleCnt="0"/>
      <dgm:spPr/>
    </dgm:pt>
    <dgm:pt modelId="{4886F001-6247-4C07-AB43-6D4E21E7C37C}" type="pres">
      <dgm:prSet presAssocID="{40443D49-1932-4F70-8F06-8699DF95CF33}" presName="sibTrans" presStyleLbl="sibTrans1D1" presStyleIdx="1" presStyleCnt="3"/>
      <dgm:spPr/>
      <dgm:t>
        <a:bodyPr/>
        <a:lstStyle/>
        <a:p>
          <a:endParaRPr lang="en-IN"/>
        </a:p>
      </dgm:t>
    </dgm:pt>
    <dgm:pt modelId="{BD4C4C83-30B7-45FA-BF00-06248E04984B}" type="pres">
      <dgm:prSet presAssocID="{243E09E6-8037-4C75-A6C9-B2782833E47A}" presName="node" presStyleLbl="node1" presStyleIdx="2" presStyleCnt="3">
        <dgm:presLayoutVars>
          <dgm:bulletEnabled val="1"/>
        </dgm:presLayoutVars>
      </dgm:prSet>
      <dgm:spPr/>
      <dgm:t>
        <a:bodyPr/>
        <a:lstStyle/>
        <a:p>
          <a:endParaRPr lang="en-IN"/>
        </a:p>
      </dgm:t>
    </dgm:pt>
    <dgm:pt modelId="{C12D559D-5621-49F7-BF25-83D0F6E1972F}" type="pres">
      <dgm:prSet presAssocID="{243E09E6-8037-4C75-A6C9-B2782833E47A}" presName="spNode" presStyleCnt="0"/>
      <dgm:spPr/>
    </dgm:pt>
    <dgm:pt modelId="{D4CCD172-908D-4609-B6CA-0236F074CF50}" type="pres">
      <dgm:prSet presAssocID="{06CC8A79-FE0A-47C7-A6CC-668A94283CB7}" presName="sibTrans" presStyleLbl="sibTrans1D1" presStyleIdx="2" presStyleCnt="3"/>
      <dgm:spPr/>
      <dgm:t>
        <a:bodyPr/>
        <a:lstStyle/>
        <a:p>
          <a:endParaRPr lang="en-IN"/>
        </a:p>
      </dgm:t>
    </dgm:pt>
  </dgm:ptLst>
  <dgm:cxnLst>
    <dgm:cxn modelId="{5E21494B-D049-4BF6-AE11-A31EA5A9C066}" srcId="{05AB7F02-A7E7-4D8A-A369-C42BA7917211}" destId="{149D1D48-C00A-4D7D-9726-89FD6D2BF99C}" srcOrd="0" destOrd="0" parTransId="{F5C936E1-9DC5-4687-A1B1-7F70DC9CB902}" sibTransId="{780F753B-CBEF-4191-9551-39932E171E56}"/>
    <dgm:cxn modelId="{F8261E31-6EAB-0049-A0BE-5D428FFCE13E}" type="presOf" srcId="{06CC8A79-FE0A-47C7-A6CC-668A94283CB7}" destId="{D4CCD172-908D-4609-B6CA-0236F074CF50}" srcOrd="0" destOrd="0" presId="urn:microsoft.com/office/officeart/2005/8/layout/cycle5"/>
    <dgm:cxn modelId="{AC870585-F255-1345-ADC8-361190720639}" type="presOf" srcId="{40443D49-1932-4F70-8F06-8699DF95CF33}" destId="{4886F001-6247-4C07-AB43-6D4E21E7C37C}" srcOrd="0" destOrd="0" presId="urn:microsoft.com/office/officeart/2005/8/layout/cycle5"/>
    <dgm:cxn modelId="{D7515ECE-F532-5546-AF84-7733E8473E9B}" type="presOf" srcId="{780F753B-CBEF-4191-9551-39932E171E56}" destId="{F20609A7-9CCF-4AA7-B456-20EE47299A53}" srcOrd="0" destOrd="0" presId="urn:microsoft.com/office/officeart/2005/8/layout/cycle5"/>
    <dgm:cxn modelId="{F1C620CA-F14A-4F4F-B7B8-F91878FAE10A}" srcId="{05AB7F02-A7E7-4D8A-A369-C42BA7917211}" destId="{243E09E6-8037-4C75-A6C9-B2782833E47A}" srcOrd="2" destOrd="0" parTransId="{ACBBA201-0271-4FA0-B617-F4537BD6231F}" sibTransId="{06CC8A79-FE0A-47C7-A6CC-668A94283CB7}"/>
    <dgm:cxn modelId="{FCCF22E8-2962-47F3-B1B2-26D300EE2BCE}" srcId="{05AB7F02-A7E7-4D8A-A369-C42BA7917211}" destId="{28F72B1F-FB5B-4F6E-B367-D1F4DD04821E}" srcOrd="1" destOrd="0" parTransId="{8FE42BC7-743B-40FB-BAF0-57168FFDF926}" sibTransId="{40443D49-1932-4F70-8F06-8699DF95CF33}"/>
    <dgm:cxn modelId="{9FAFD459-5261-714B-B818-53EF81AF1826}" type="presOf" srcId="{05AB7F02-A7E7-4D8A-A369-C42BA7917211}" destId="{9B1D0FD2-246D-4F2A-9C84-885C54DE4CED}" srcOrd="0" destOrd="0" presId="urn:microsoft.com/office/officeart/2005/8/layout/cycle5"/>
    <dgm:cxn modelId="{E07F7DE0-F5F2-0A46-B653-9B4BB5A99ECE}" type="presOf" srcId="{28F72B1F-FB5B-4F6E-B367-D1F4DD04821E}" destId="{E408050F-5DB5-4B35-9E6A-E7982CAB8BDE}" srcOrd="0" destOrd="0" presId="urn:microsoft.com/office/officeart/2005/8/layout/cycle5"/>
    <dgm:cxn modelId="{A02B4198-B62C-8640-B6B2-0BB3E7D9A73A}" type="presOf" srcId="{243E09E6-8037-4C75-A6C9-B2782833E47A}" destId="{BD4C4C83-30B7-45FA-BF00-06248E04984B}" srcOrd="0" destOrd="0" presId="urn:microsoft.com/office/officeart/2005/8/layout/cycle5"/>
    <dgm:cxn modelId="{E5DBC093-2352-AA4A-91C9-2603CE46F155}" type="presOf" srcId="{149D1D48-C00A-4D7D-9726-89FD6D2BF99C}" destId="{97539B74-EF37-4538-A1C2-95D0F37E9231}" srcOrd="0" destOrd="0" presId="urn:microsoft.com/office/officeart/2005/8/layout/cycle5"/>
    <dgm:cxn modelId="{5A84A28B-F818-634E-8D7D-A207CF27294F}" type="presParOf" srcId="{9B1D0FD2-246D-4F2A-9C84-885C54DE4CED}" destId="{97539B74-EF37-4538-A1C2-95D0F37E9231}" srcOrd="0" destOrd="0" presId="urn:microsoft.com/office/officeart/2005/8/layout/cycle5"/>
    <dgm:cxn modelId="{BDA5A6FA-27CC-284E-8972-07F656DD74C1}" type="presParOf" srcId="{9B1D0FD2-246D-4F2A-9C84-885C54DE4CED}" destId="{452093DE-EC6C-44AB-8817-01B1892D09F0}" srcOrd="1" destOrd="0" presId="urn:microsoft.com/office/officeart/2005/8/layout/cycle5"/>
    <dgm:cxn modelId="{1A8671E8-E648-CC46-ABFD-E90ACB3015E9}" type="presParOf" srcId="{9B1D0FD2-246D-4F2A-9C84-885C54DE4CED}" destId="{F20609A7-9CCF-4AA7-B456-20EE47299A53}" srcOrd="2" destOrd="0" presId="urn:microsoft.com/office/officeart/2005/8/layout/cycle5"/>
    <dgm:cxn modelId="{8FE411CB-E239-B641-B5A9-2C5FDC04F5C7}" type="presParOf" srcId="{9B1D0FD2-246D-4F2A-9C84-885C54DE4CED}" destId="{E408050F-5DB5-4B35-9E6A-E7982CAB8BDE}" srcOrd="3" destOrd="0" presId="urn:microsoft.com/office/officeart/2005/8/layout/cycle5"/>
    <dgm:cxn modelId="{2D7495BB-28A9-4E46-A9CD-6BB50667F1B3}" type="presParOf" srcId="{9B1D0FD2-246D-4F2A-9C84-885C54DE4CED}" destId="{83C6EF2F-38A8-4D7B-9D9A-0587CD6A6FE1}" srcOrd="4" destOrd="0" presId="urn:microsoft.com/office/officeart/2005/8/layout/cycle5"/>
    <dgm:cxn modelId="{71C3C8BB-7D7E-9148-A920-5B30652C20DA}" type="presParOf" srcId="{9B1D0FD2-246D-4F2A-9C84-885C54DE4CED}" destId="{4886F001-6247-4C07-AB43-6D4E21E7C37C}" srcOrd="5" destOrd="0" presId="urn:microsoft.com/office/officeart/2005/8/layout/cycle5"/>
    <dgm:cxn modelId="{468EDEA0-4099-8F40-8D2D-0E5E57651F33}" type="presParOf" srcId="{9B1D0FD2-246D-4F2A-9C84-885C54DE4CED}" destId="{BD4C4C83-30B7-45FA-BF00-06248E04984B}" srcOrd="6" destOrd="0" presId="urn:microsoft.com/office/officeart/2005/8/layout/cycle5"/>
    <dgm:cxn modelId="{C96998D6-E48B-D543-AB3E-F7858FA7563C}" type="presParOf" srcId="{9B1D0FD2-246D-4F2A-9C84-885C54DE4CED}" destId="{C12D559D-5621-49F7-BF25-83D0F6E1972F}" srcOrd="7" destOrd="0" presId="urn:microsoft.com/office/officeart/2005/8/layout/cycle5"/>
    <dgm:cxn modelId="{F8F8FFB1-668C-A247-AE3B-947DAAE3CCC9}" type="presParOf" srcId="{9B1D0FD2-246D-4F2A-9C84-885C54DE4CED}" destId="{D4CCD172-908D-4609-B6CA-0236F074CF50}" srcOrd="8" destOrd="0" presId="urn:microsoft.com/office/officeart/2005/8/layout/cycle5"/>
  </dgm:cxnLst>
  <dgm:bg/>
  <dgm:whole/>
</dgm:dataModel>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9977864E-2728-414D-8D1A-15286DE7EB62}" type="datetimeFigureOut">
              <a:rPr lang="en-US" smtClean="0"/>
              <a:pPr/>
              <a:t>4/23/09</a:t>
            </a:fld>
            <a:endParaRPr lang="en-US"/>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83B9ADD7-063F-714A-A269-D2493CFEA7D2}"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E4EF078-8C60-4F1F-BF94-84BF097D947E}" type="datetimeFigureOut">
              <a:rPr lang="en-US" smtClean="0"/>
              <a:pPr/>
              <a:t>4/23/09</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562AC01-5D10-4856-8121-C9B953CE69C6}"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7A67E362-EE66-B74F-A542-182525D10DB3}" type="slidenum">
              <a:rPr lang="en-US"/>
              <a:pPr/>
              <a:t>13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851284F-4EF3-4446-9290-6FBAE48319F7}" type="slidenum">
              <a:rPr lang="en-US"/>
              <a:pPr/>
              <a:t>14</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0AFD5F8-C656-AD42-97AA-924381201ADF}" type="slidenum">
              <a:rPr lang="en-US"/>
              <a:pPr/>
              <a:t>15</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8263E6D-98E8-4946-8B93-25FDA5DE29C2}" type="slidenum">
              <a:rPr lang="en-US"/>
              <a:pPr/>
              <a:t>16</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2193028-D43F-2047-BDC1-614B5A8D5472}" type="slidenum">
              <a:rPr lang="en-US"/>
              <a:pPr/>
              <a:t>17</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6448FBF-BB38-6E47-8509-5D20EB204D9E}" type="slidenum">
              <a:rPr lang="en-US"/>
              <a:pPr/>
              <a:t>18</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C376211-109D-384D-B34A-1184F9CA0577}" type="slidenum">
              <a:rPr lang="en-US"/>
              <a:pPr/>
              <a:t>19</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A5CA867-128F-8E4C-BF39-600E7DB3828E}" type="slidenum">
              <a:rPr lang="en-US"/>
              <a:pPr/>
              <a:t>20</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E7D2406-C09F-D545-9C5A-4BC80201EAC2}" type="slidenum">
              <a:rPr lang="en-US"/>
              <a:pPr/>
              <a:t>21</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6699256D-4656-C44B-88FC-EFC5DB4974BA}" type="slidenum">
              <a:rPr lang="en-US"/>
              <a:pPr/>
              <a:t>22</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44B2A1D-1301-9E44-BEF8-42F11F1D233B}" type="slidenum">
              <a:rPr lang="en-US"/>
              <a:pPr/>
              <a:t>5</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38A5F12-0E5C-7E43-89B5-F1841885A53A}" type="slidenum">
              <a:rPr lang="en-US"/>
              <a:pPr/>
              <a:t>23</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68735A7-E4E4-1143-8352-5C503B81BB8D}" type="slidenum">
              <a:rPr lang="en-US"/>
              <a:pPr/>
              <a:t>24</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AE990A0D-B7F4-7946-B17C-3CE83B4402B6}" type="slidenum">
              <a:rPr lang="en-US"/>
              <a:pPr/>
              <a:t>25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B93D2E6-E8FF-754A-988A-BF62A794AF7D}" type="slidenum">
              <a:rPr lang="en-US"/>
              <a:pPr/>
              <a:t>27</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a:lstStyle/>
          <a:p>
            <a:pPr>
              <a:spcBef>
                <a:spcPct val="0"/>
              </a:spcBef>
            </a:pPr>
            <a:endParaRPr lang="en-US"/>
          </a:p>
        </p:txBody>
      </p:sp>
      <p:sp>
        <p:nvSpPr>
          <p:cNvPr id="64516" name="Slide Number Placeholder 3"/>
          <p:cNvSpPr>
            <a:spLocks noGrp="1"/>
          </p:cNvSpPr>
          <p:nvPr>
            <p:ph type="sldNum" sz="quarter" idx="5"/>
          </p:nvPr>
        </p:nvSpPr>
        <p:spPr bwMode="auto">
          <a:noFill/>
          <a:ln>
            <a:miter lim="800000"/>
            <a:headEnd/>
            <a:tailEnd/>
          </a:ln>
        </p:spPr>
        <p:txBody>
          <a:bodyPr/>
          <a:lstStyle/>
          <a:p>
            <a:fld id="{B190C855-6B9C-E848-93F2-FBCBD0280C19}" type="slidenum">
              <a:rPr lang="en-US"/>
              <a:pPr/>
              <a:t>37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a:spcBef>
                <a:spcPct val="0"/>
              </a:spcBef>
            </a:pPr>
            <a:endParaRPr lang="en-US"/>
          </a:p>
        </p:txBody>
      </p:sp>
      <p:sp>
        <p:nvSpPr>
          <p:cNvPr id="65540" name="Slide Number Placeholder 3"/>
          <p:cNvSpPr>
            <a:spLocks noGrp="1"/>
          </p:cNvSpPr>
          <p:nvPr>
            <p:ph type="sldNum" sz="quarter" idx="5"/>
          </p:nvPr>
        </p:nvSpPr>
        <p:spPr bwMode="auto">
          <a:noFill/>
          <a:ln>
            <a:miter lim="800000"/>
            <a:headEnd/>
            <a:tailEnd/>
          </a:ln>
        </p:spPr>
        <p:txBody>
          <a:bodyPr/>
          <a:lstStyle/>
          <a:p>
            <a:fld id="{AEC35C0D-842A-2A44-AF88-B45D696F7942}" type="slidenum">
              <a:rPr lang="en-US"/>
              <a:pPr/>
              <a:t>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a:lstStyle/>
          <a:p>
            <a:pPr>
              <a:spcBef>
                <a:spcPct val="0"/>
              </a:spcBef>
            </a:pPr>
            <a:endParaRPr lang="en-US"/>
          </a:p>
        </p:txBody>
      </p:sp>
      <p:sp>
        <p:nvSpPr>
          <p:cNvPr id="62468" name="Slide Number Placeholder 3"/>
          <p:cNvSpPr>
            <a:spLocks noGrp="1"/>
          </p:cNvSpPr>
          <p:nvPr>
            <p:ph type="sldNum" sz="quarter" idx="5"/>
          </p:nvPr>
        </p:nvSpPr>
        <p:spPr bwMode="auto">
          <a:noFill/>
          <a:ln>
            <a:miter lim="800000"/>
            <a:headEnd/>
            <a:tailEnd/>
          </a:ln>
        </p:spPr>
        <p:txBody>
          <a:bodyPr/>
          <a:lstStyle/>
          <a:p>
            <a:fld id="{58AA9CE8-E997-B241-9002-9F735EA4BB26}" type="slidenum">
              <a:rPr lang="en-US"/>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a:lstStyle/>
          <a:p>
            <a:pPr>
              <a:spcBef>
                <a:spcPct val="0"/>
              </a:spcBef>
            </a:pPr>
            <a:endParaRPr lang="en-US"/>
          </a:p>
        </p:txBody>
      </p:sp>
      <p:sp>
        <p:nvSpPr>
          <p:cNvPr id="68612" name="Slide Number Placeholder 3"/>
          <p:cNvSpPr>
            <a:spLocks noGrp="1"/>
          </p:cNvSpPr>
          <p:nvPr>
            <p:ph type="sldNum" sz="quarter" idx="5"/>
          </p:nvPr>
        </p:nvSpPr>
        <p:spPr bwMode="auto">
          <a:noFill/>
          <a:ln>
            <a:miter lim="800000"/>
            <a:headEnd/>
            <a:tailEnd/>
          </a:ln>
        </p:spPr>
        <p:txBody>
          <a:bodyPr/>
          <a:lstStyle/>
          <a:p>
            <a:fld id="{96E6D6AB-A169-F348-A4F0-AF2687D511D3}" type="slidenum">
              <a:rPr lang="en-US"/>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a:lstStyle/>
          <a:p>
            <a:pPr>
              <a:spcBef>
                <a:spcPct val="0"/>
              </a:spcBef>
            </a:pPr>
            <a:endParaRPr lang="en-US"/>
          </a:p>
        </p:txBody>
      </p:sp>
      <p:sp>
        <p:nvSpPr>
          <p:cNvPr id="69636" name="Slide Number Placeholder 3"/>
          <p:cNvSpPr>
            <a:spLocks noGrp="1"/>
          </p:cNvSpPr>
          <p:nvPr>
            <p:ph type="sldNum" sz="quarter" idx="5"/>
          </p:nvPr>
        </p:nvSpPr>
        <p:spPr bwMode="auto">
          <a:noFill/>
          <a:ln>
            <a:miter lim="800000"/>
            <a:headEnd/>
            <a:tailEnd/>
          </a:ln>
        </p:spPr>
        <p:txBody>
          <a:bodyPr/>
          <a:lstStyle/>
          <a:p>
            <a:fld id="{5C5388D6-1A63-C045-AE9F-63E02FF0ACF5}" type="slidenum">
              <a:rPr lang="en-US"/>
              <a:pPr/>
              <a:t>41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a:lstStyle/>
          <a:p>
            <a:pPr>
              <a:spcBef>
                <a:spcPct val="0"/>
              </a:spcBef>
            </a:pPr>
            <a:endParaRPr lang="en-US"/>
          </a:p>
        </p:txBody>
      </p:sp>
      <p:sp>
        <p:nvSpPr>
          <p:cNvPr id="70660" name="Slide Number Placeholder 3"/>
          <p:cNvSpPr>
            <a:spLocks noGrp="1"/>
          </p:cNvSpPr>
          <p:nvPr>
            <p:ph type="sldNum" sz="quarter" idx="5"/>
          </p:nvPr>
        </p:nvSpPr>
        <p:spPr bwMode="auto">
          <a:noFill/>
          <a:ln>
            <a:miter lim="800000"/>
            <a:headEnd/>
            <a:tailEnd/>
          </a:ln>
        </p:spPr>
        <p:txBody>
          <a:bodyPr/>
          <a:lstStyle/>
          <a:p>
            <a:fld id="{263A412A-CABD-A043-AF02-2B696DF6A3F8}" type="slidenum">
              <a:rPr lang="en-US"/>
              <a:pPr/>
              <a:t>42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a:spcBef>
                <a:spcPct val="0"/>
              </a:spcBef>
            </a:pPr>
            <a:endParaRPr lang="en-US"/>
          </a:p>
        </p:txBody>
      </p:sp>
      <p:sp>
        <p:nvSpPr>
          <p:cNvPr id="84996" name="Slide Number Placeholder 3"/>
          <p:cNvSpPr>
            <a:spLocks noGrp="1"/>
          </p:cNvSpPr>
          <p:nvPr>
            <p:ph type="sldNum" sz="quarter" idx="5"/>
          </p:nvPr>
        </p:nvSpPr>
        <p:spPr bwMode="auto">
          <a:noFill/>
          <a:ln>
            <a:miter lim="800000"/>
            <a:headEnd/>
            <a:tailEnd/>
          </a:ln>
        </p:spPr>
        <p:txBody>
          <a:bodyPr/>
          <a:lstStyle/>
          <a:p>
            <a:fld id="{20A17F12-5F63-AD44-8113-25EF71348380}" type="slidenum">
              <a:rPr lang="en-US"/>
              <a:pPr/>
              <a:t>43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a:lstStyle/>
          <a:p>
            <a:pPr>
              <a:spcBef>
                <a:spcPct val="0"/>
              </a:spcBef>
            </a:pPr>
            <a:endParaRPr lang="en-US"/>
          </a:p>
        </p:txBody>
      </p:sp>
      <p:sp>
        <p:nvSpPr>
          <p:cNvPr id="67588" name="Slide Number Placeholder 3"/>
          <p:cNvSpPr>
            <a:spLocks noGrp="1"/>
          </p:cNvSpPr>
          <p:nvPr>
            <p:ph type="sldNum" sz="quarter" idx="5"/>
          </p:nvPr>
        </p:nvSpPr>
        <p:spPr bwMode="auto">
          <a:noFill/>
          <a:ln>
            <a:miter lim="800000"/>
            <a:headEnd/>
            <a:tailEnd/>
          </a:ln>
        </p:spPr>
        <p:txBody>
          <a:bodyPr/>
          <a:lstStyle/>
          <a:p>
            <a:fld id="{697E4B59-56EE-4548-AE2F-85846D521630}" type="slidenum">
              <a:rPr lang="en-US"/>
              <a:pPr/>
              <a:t>76</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pPr>
              <a:spcBef>
                <a:spcPct val="0"/>
              </a:spcBef>
            </a:pPr>
            <a:endParaRPr lang="en-US"/>
          </a:p>
        </p:txBody>
      </p:sp>
      <p:sp>
        <p:nvSpPr>
          <p:cNvPr id="72708" name="Slide Number Placeholder 3"/>
          <p:cNvSpPr>
            <a:spLocks noGrp="1"/>
          </p:cNvSpPr>
          <p:nvPr>
            <p:ph type="sldNum" sz="quarter" idx="5"/>
          </p:nvPr>
        </p:nvSpPr>
        <p:spPr bwMode="auto">
          <a:noFill/>
          <a:ln>
            <a:miter lim="800000"/>
            <a:headEnd/>
            <a:tailEnd/>
          </a:ln>
        </p:spPr>
        <p:txBody>
          <a:bodyPr/>
          <a:lstStyle/>
          <a:p>
            <a:fld id="{612CE875-4201-6141-8A58-3441D244D8B2}" type="slidenum">
              <a:rPr lang="en-US"/>
              <a:pPr/>
              <a:t>77</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a:spcBef>
                <a:spcPct val="0"/>
              </a:spcBef>
            </a:pPr>
            <a:endParaRPr lang="en-US"/>
          </a:p>
        </p:txBody>
      </p:sp>
      <p:sp>
        <p:nvSpPr>
          <p:cNvPr id="73732" name="Slide Number Placeholder 3"/>
          <p:cNvSpPr>
            <a:spLocks noGrp="1"/>
          </p:cNvSpPr>
          <p:nvPr>
            <p:ph type="sldNum" sz="quarter" idx="5"/>
          </p:nvPr>
        </p:nvSpPr>
        <p:spPr bwMode="auto">
          <a:noFill/>
          <a:ln>
            <a:miter lim="800000"/>
            <a:headEnd/>
            <a:tailEnd/>
          </a:ln>
        </p:spPr>
        <p:txBody>
          <a:bodyPr/>
          <a:lstStyle/>
          <a:p>
            <a:fld id="{B79C7D16-21A1-324E-B2D7-28E0441266A3}" type="slidenum">
              <a:rPr lang="en-US"/>
              <a:pPr/>
              <a:t>78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a:lstStyle/>
          <a:p>
            <a:pPr>
              <a:spcBef>
                <a:spcPct val="0"/>
              </a:spcBef>
            </a:pPr>
            <a:endParaRPr lang="en-US"/>
          </a:p>
        </p:txBody>
      </p:sp>
      <p:sp>
        <p:nvSpPr>
          <p:cNvPr id="74756" name="Slide Number Placeholder 3"/>
          <p:cNvSpPr>
            <a:spLocks noGrp="1"/>
          </p:cNvSpPr>
          <p:nvPr>
            <p:ph type="sldNum" sz="quarter" idx="5"/>
          </p:nvPr>
        </p:nvSpPr>
        <p:spPr bwMode="auto">
          <a:noFill/>
          <a:ln>
            <a:miter lim="800000"/>
            <a:headEnd/>
            <a:tailEnd/>
          </a:ln>
        </p:spPr>
        <p:txBody>
          <a:bodyPr/>
          <a:lstStyle/>
          <a:p>
            <a:fld id="{DCC819A0-5E8C-BC44-914B-309EDB50023B}" type="slidenum">
              <a:rPr lang="en-US"/>
              <a:pPr/>
              <a:t>79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a:lstStyle/>
          <a:p>
            <a:pPr>
              <a:spcBef>
                <a:spcPct val="0"/>
              </a:spcBef>
            </a:pPr>
            <a:endParaRPr lang="en-US"/>
          </a:p>
        </p:txBody>
      </p:sp>
      <p:sp>
        <p:nvSpPr>
          <p:cNvPr id="75780" name="Slide Number Placeholder 3"/>
          <p:cNvSpPr>
            <a:spLocks noGrp="1"/>
          </p:cNvSpPr>
          <p:nvPr>
            <p:ph type="sldNum" sz="quarter" idx="5"/>
          </p:nvPr>
        </p:nvSpPr>
        <p:spPr bwMode="auto">
          <a:noFill/>
          <a:ln>
            <a:miter lim="800000"/>
            <a:headEnd/>
            <a:tailEnd/>
          </a:ln>
        </p:spPr>
        <p:txBody>
          <a:bodyPr/>
          <a:lstStyle/>
          <a:p>
            <a:fld id="{216ECA11-5D87-2F49-A506-D2493A68350D}" type="slidenum">
              <a:rPr lang="en-US"/>
              <a:pPr/>
              <a:t>80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pPr>
              <a:spcBef>
                <a:spcPct val="0"/>
              </a:spcBef>
            </a:pPr>
            <a:endParaRPr lang="en-US"/>
          </a:p>
        </p:txBody>
      </p:sp>
      <p:sp>
        <p:nvSpPr>
          <p:cNvPr id="76804" name="Slide Number Placeholder 3"/>
          <p:cNvSpPr>
            <a:spLocks noGrp="1"/>
          </p:cNvSpPr>
          <p:nvPr>
            <p:ph type="sldNum" sz="quarter" idx="5"/>
          </p:nvPr>
        </p:nvSpPr>
        <p:spPr bwMode="auto">
          <a:noFill/>
          <a:ln>
            <a:miter lim="800000"/>
            <a:headEnd/>
            <a:tailEnd/>
          </a:ln>
        </p:spPr>
        <p:txBody>
          <a:bodyPr/>
          <a:lstStyle/>
          <a:p>
            <a:fld id="{54A8A075-5524-2648-AD5A-170D2A9B1744}" type="slidenum">
              <a:rPr lang="en-US"/>
              <a:pPr/>
              <a:t>81</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a:lstStyle/>
          <a:p>
            <a:pPr>
              <a:spcBef>
                <a:spcPct val="0"/>
              </a:spcBef>
            </a:pPr>
            <a:endParaRPr lang="en-US"/>
          </a:p>
        </p:txBody>
      </p:sp>
      <p:sp>
        <p:nvSpPr>
          <p:cNvPr id="77828" name="Slide Number Placeholder 3"/>
          <p:cNvSpPr>
            <a:spLocks noGrp="1"/>
          </p:cNvSpPr>
          <p:nvPr>
            <p:ph type="sldNum" sz="quarter" idx="5"/>
          </p:nvPr>
        </p:nvSpPr>
        <p:spPr bwMode="auto">
          <a:noFill/>
          <a:ln>
            <a:miter lim="800000"/>
            <a:headEnd/>
            <a:tailEnd/>
          </a:ln>
        </p:spPr>
        <p:txBody>
          <a:bodyPr/>
          <a:lstStyle/>
          <a:p>
            <a:fld id="{E949C9D7-D873-A14F-8D0E-8D16ED2D7010}" type="slidenum">
              <a:rPr lang="en-US"/>
              <a:pPr/>
              <a:t>82</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a:lstStyle/>
          <a:p>
            <a:pPr>
              <a:spcBef>
                <a:spcPct val="0"/>
              </a:spcBef>
            </a:pPr>
            <a:endParaRPr lang="en-US"/>
          </a:p>
        </p:txBody>
      </p:sp>
      <p:sp>
        <p:nvSpPr>
          <p:cNvPr id="78852" name="Slide Number Placeholder 3"/>
          <p:cNvSpPr>
            <a:spLocks noGrp="1"/>
          </p:cNvSpPr>
          <p:nvPr>
            <p:ph type="sldNum" sz="quarter" idx="5"/>
          </p:nvPr>
        </p:nvSpPr>
        <p:spPr bwMode="auto">
          <a:noFill/>
          <a:ln>
            <a:miter lim="800000"/>
            <a:headEnd/>
            <a:tailEnd/>
          </a:ln>
        </p:spPr>
        <p:txBody>
          <a:bodyPr/>
          <a:lstStyle/>
          <a:p>
            <a:fld id="{C733B63C-468E-3742-AB57-FC502C6A345C}" type="slidenum">
              <a:rPr lang="en-US"/>
              <a:pPr/>
              <a:t>83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8B928E3-8831-424C-8B7D-0351B81CAD55}" type="slidenum">
              <a:rPr lang="en-US"/>
              <a:pPr/>
              <a:t>7</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a:lstStyle/>
          <a:p>
            <a:pPr>
              <a:spcBef>
                <a:spcPct val="0"/>
              </a:spcBef>
            </a:pPr>
            <a:endParaRPr lang="en-US"/>
          </a:p>
        </p:txBody>
      </p:sp>
      <p:sp>
        <p:nvSpPr>
          <p:cNvPr id="79876" name="Slide Number Placeholder 3"/>
          <p:cNvSpPr>
            <a:spLocks noGrp="1"/>
          </p:cNvSpPr>
          <p:nvPr>
            <p:ph type="sldNum" sz="quarter" idx="5"/>
          </p:nvPr>
        </p:nvSpPr>
        <p:spPr bwMode="auto">
          <a:noFill/>
          <a:ln>
            <a:miter lim="800000"/>
            <a:headEnd/>
            <a:tailEnd/>
          </a:ln>
        </p:spPr>
        <p:txBody>
          <a:bodyPr/>
          <a:lstStyle/>
          <a:p>
            <a:fld id="{816EAB7F-5B23-DC4F-8D5A-846734E22587}" type="slidenum">
              <a:rPr lang="en-US"/>
              <a:pPr/>
              <a:t>84</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a:lstStyle/>
          <a:p>
            <a:pPr>
              <a:spcBef>
                <a:spcPct val="0"/>
              </a:spcBef>
            </a:pPr>
            <a:endParaRPr lang="en-US"/>
          </a:p>
        </p:txBody>
      </p:sp>
      <p:sp>
        <p:nvSpPr>
          <p:cNvPr id="80900" name="Slide Number Placeholder 3"/>
          <p:cNvSpPr>
            <a:spLocks noGrp="1"/>
          </p:cNvSpPr>
          <p:nvPr>
            <p:ph type="sldNum" sz="quarter" idx="5"/>
          </p:nvPr>
        </p:nvSpPr>
        <p:spPr bwMode="auto">
          <a:noFill/>
          <a:ln>
            <a:miter lim="800000"/>
            <a:headEnd/>
            <a:tailEnd/>
          </a:ln>
        </p:spPr>
        <p:txBody>
          <a:bodyPr/>
          <a:lstStyle/>
          <a:p>
            <a:fld id="{1DEB0D8F-15FB-A243-ACEB-74110447A1A2}" type="slidenum">
              <a:rPr lang="en-US"/>
              <a:pPr/>
              <a:t>85</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a:spcBef>
                <a:spcPct val="0"/>
              </a:spcBef>
            </a:pPr>
            <a:endParaRPr lang="en-US"/>
          </a:p>
        </p:txBody>
      </p:sp>
      <p:sp>
        <p:nvSpPr>
          <p:cNvPr id="81924" name="Slide Number Placeholder 3"/>
          <p:cNvSpPr>
            <a:spLocks noGrp="1"/>
          </p:cNvSpPr>
          <p:nvPr>
            <p:ph type="sldNum" sz="quarter" idx="5"/>
          </p:nvPr>
        </p:nvSpPr>
        <p:spPr bwMode="auto">
          <a:noFill/>
          <a:ln>
            <a:miter lim="800000"/>
            <a:headEnd/>
            <a:tailEnd/>
          </a:ln>
        </p:spPr>
        <p:txBody>
          <a:bodyPr/>
          <a:lstStyle/>
          <a:p>
            <a:fld id="{AE974770-5B20-7D4F-A6AB-85631259AF05}" type="slidenum">
              <a:rPr lang="en-US"/>
              <a:pPr/>
              <a:t>86</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a:lstStyle/>
          <a:p>
            <a:pPr>
              <a:spcBef>
                <a:spcPct val="0"/>
              </a:spcBef>
            </a:pPr>
            <a:endParaRPr lang="en-US"/>
          </a:p>
        </p:txBody>
      </p:sp>
      <p:sp>
        <p:nvSpPr>
          <p:cNvPr id="82948" name="Slide Number Placeholder 3"/>
          <p:cNvSpPr>
            <a:spLocks noGrp="1"/>
          </p:cNvSpPr>
          <p:nvPr>
            <p:ph type="sldNum" sz="quarter" idx="5"/>
          </p:nvPr>
        </p:nvSpPr>
        <p:spPr bwMode="auto">
          <a:noFill/>
          <a:ln>
            <a:miter lim="800000"/>
            <a:headEnd/>
            <a:tailEnd/>
          </a:ln>
        </p:spPr>
        <p:txBody>
          <a:bodyPr/>
          <a:lstStyle/>
          <a:p>
            <a:fld id="{3967FB5B-4DCF-714A-896E-821100B67ECF}" type="slidenum">
              <a:rPr lang="en-US"/>
              <a:pPr/>
              <a:t>87</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F5343CC-6B84-364F-B34A-D68B14E436E9}" type="slidenum">
              <a:rPr lang="en-US"/>
              <a:pPr/>
              <a:t>91</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2D7546F-360A-8E4C-A164-BDA60C85409A}" type="slidenum">
              <a:rPr lang="en-US"/>
              <a:pPr/>
              <a:t>92</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34818" name="Rectangle 2"/>
          <p:cNvSpPr>
            <a:spLocks noGrp="1" noChangeArrowheads="1"/>
          </p:cNvSpPr>
          <p:nvPr>
            <p:ph type="body" idx="1"/>
          </p:nvPr>
        </p:nvSpPr>
        <p:spPr bwMode="auto">
          <a:xfrm>
            <a:off x="914400" y="3257550"/>
            <a:ext cx="7315200" cy="3086100"/>
          </a:xfrm>
          <a:prstGeom prst="rect">
            <a:avLst/>
          </a:prstGeom>
          <a:noFill/>
          <a:ln>
            <a:miter lim="800000"/>
            <a:headEnd/>
            <a:tailEnd/>
          </a:ln>
        </p:spPr>
        <p:txBody>
          <a:bodyPr>
            <a:prstTxWarp prst="textNoShape">
              <a:avLst/>
            </a:prstTxWarp>
          </a:bodyPr>
          <a:lstStyle/>
          <a:p>
            <a:pPr marL="39688"/>
            <a:r>
              <a:rPr lang="en-US" sz="2000">
                <a:solidFill>
                  <a:srgbClr val="000000"/>
                </a:solidFill>
                <a:latin typeface="Lucida Grande" charset="0"/>
                <a:ea typeface="Lucida Grande" charset="0"/>
                <a:cs typeface="Lucida Grande" charset="0"/>
                <a:sym typeface="Lucida Grande" charset="0"/>
              </a:rPr>
              <a:t>Mutation is an Op to change the contents/metadata of a chunk. Performed on all replicas</a:t>
            </a:r>
          </a:p>
          <a:p>
            <a:pPr marL="39688"/>
            <a:r>
              <a:rPr lang="en-US" sz="2000">
                <a:solidFill>
                  <a:srgbClr val="000000"/>
                </a:solidFill>
                <a:latin typeface="Lucida Grande" charset="0"/>
                <a:ea typeface="Lucida Grande" charset="0"/>
                <a:cs typeface="Lucida Grande" charset="0"/>
                <a:sym typeface="Lucida Grande" charset="0"/>
              </a:rPr>
              <a:t>FOR CONCURRENT WRITES: writes may be interleaved with and overwritten by concurrent OPS from other clients. The shared region may end up containing fragments from diff clients, HOWEVER replicas will be identical because the indiv ops are done in the same order.</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36866" name="Rectangle 2"/>
          <p:cNvSpPr>
            <a:spLocks noGrp="1" noChangeArrowheads="1"/>
          </p:cNvSpPr>
          <p:nvPr>
            <p:ph type="body" idx="1"/>
          </p:nvPr>
        </p:nvSpPr>
        <p:spPr bwMode="auto">
          <a:xfrm>
            <a:off x="914400" y="3257550"/>
            <a:ext cx="7315200" cy="3086100"/>
          </a:xfrm>
          <a:prstGeom prst="rect">
            <a:avLst/>
          </a:prstGeom>
          <a:noFill/>
          <a:ln>
            <a:miter lim="800000"/>
            <a:headEnd/>
            <a:tailEnd/>
          </a:ln>
        </p:spPr>
        <p:txBody>
          <a:bodyPr>
            <a:prstTxWarp prst="textNoShape">
              <a:avLst/>
            </a:prstTxWarp>
          </a:bodyPr>
          <a:lstStyle/>
          <a:p>
            <a:pPr marL="39688"/>
            <a:r>
              <a:rPr lang="en-US" sz="2000" b="1">
                <a:solidFill>
                  <a:srgbClr val="000000"/>
                </a:solidFill>
                <a:latin typeface="Lucida Grande" charset="0"/>
                <a:ea typeface="Lucida Grande" charset="0"/>
                <a:cs typeface="Lucida Grande" charset="0"/>
                <a:sym typeface="Lucida Grande" charset="0"/>
              </a:rPr>
              <a:t>1&amp;2.</a:t>
            </a:r>
            <a:r>
              <a:rPr lang="en-US" sz="2000">
                <a:solidFill>
                  <a:srgbClr val="000000"/>
                </a:solidFill>
                <a:latin typeface="Lucida Grande" charset="0"/>
                <a:ea typeface="Lucida Grande" charset="0"/>
                <a:cs typeface="Lucida Grande" charset="0"/>
                <a:sym typeface="Lucida Grande" charset="0"/>
              </a:rPr>
              <a:t> client gets chunk location. </a:t>
            </a:r>
            <a:r>
              <a:rPr lang="en-US" sz="2000" b="1">
                <a:solidFill>
                  <a:srgbClr val="000000"/>
                </a:solidFill>
                <a:latin typeface="Lucida Grande" charset="0"/>
                <a:ea typeface="Lucida Grande" charset="0"/>
                <a:cs typeface="Lucida Grande" charset="0"/>
                <a:sym typeface="Lucida Grande" charset="0"/>
              </a:rPr>
              <a:t>3. </a:t>
            </a:r>
            <a:r>
              <a:rPr lang="en-US" sz="2000">
                <a:solidFill>
                  <a:srgbClr val="000000"/>
                </a:solidFill>
                <a:latin typeface="Lucida Grande" charset="0"/>
                <a:ea typeface="Lucida Grande" charset="0"/>
                <a:cs typeface="Lucida Grande" charset="0"/>
                <a:sym typeface="Lucida Grande" charset="0"/>
              </a:rPr>
              <a:t>Client pushes data to replicas. (replicas forward data once they receive over TCP it like a pipeline to achieve max BW. push to next closest replica) </a:t>
            </a:r>
            <a:r>
              <a:rPr lang="en-US" sz="2000" b="1">
                <a:solidFill>
                  <a:srgbClr val="000000"/>
                </a:solidFill>
                <a:latin typeface="Lucida Grande" charset="0"/>
                <a:ea typeface="Lucida Grande" charset="0"/>
                <a:cs typeface="Lucida Grande" charset="0"/>
                <a:sym typeface="Lucida Grande" charset="0"/>
              </a:rPr>
              <a:t>4.</a:t>
            </a:r>
            <a:r>
              <a:rPr lang="en-US" sz="2000">
                <a:solidFill>
                  <a:srgbClr val="000000"/>
                </a:solidFill>
                <a:latin typeface="Lucida Grande" charset="0"/>
                <a:ea typeface="Lucida Grande" charset="0"/>
                <a:cs typeface="Lucida Grande" charset="0"/>
                <a:sym typeface="Lucida Grande" charset="0"/>
              </a:rPr>
              <a:t> client sends write req. to primary. saying write to this offset </a:t>
            </a:r>
            <a:r>
              <a:rPr lang="en-US" sz="2000" b="1">
                <a:solidFill>
                  <a:srgbClr val="000000"/>
                </a:solidFill>
                <a:latin typeface="Lucida Grande" charset="0"/>
                <a:ea typeface="Lucida Grande" charset="0"/>
                <a:cs typeface="Lucida Grande" charset="0"/>
                <a:sym typeface="Lucida Grande" charset="0"/>
              </a:rPr>
              <a:t>5.</a:t>
            </a:r>
            <a:r>
              <a:rPr lang="en-US" sz="2000">
                <a:solidFill>
                  <a:srgbClr val="000000"/>
                </a:solidFill>
                <a:latin typeface="Lucida Grande" charset="0"/>
                <a:ea typeface="Lucida Grande" charset="0"/>
                <a:cs typeface="Lucida Grande" charset="0"/>
                <a:sym typeface="Lucida Grande" charset="0"/>
              </a:rPr>
              <a:t> primary forwards request to replicas. </a:t>
            </a:r>
            <a:r>
              <a:rPr lang="en-US" sz="2000" b="1">
                <a:solidFill>
                  <a:srgbClr val="000000"/>
                </a:solidFill>
                <a:latin typeface="Lucida Grande" charset="0"/>
                <a:ea typeface="Lucida Grande" charset="0"/>
                <a:cs typeface="Lucida Grande" charset="0"/>
                <a:sym typeface="Lucida Grande" charset="0"/>
              </a:rPr>
              <a:t>6.</a:t>
            </a:r>
            <a:r>
              <a:rPr lang="en-US" sz="2000">
                <a:solidFill>
                  <a:srgbClr val="000000"/>
                </a:solidFill>
                <a:latin typeface="Lucida Grande" charset="0"/>
                <a:ea typeface="Lucida Grande" charset="0"/>
                <a:cs typeface="Lucida Grande" charset="0"/>
                <a:sym typeface="Lucida Grande" charset="0"/>
              </a:rPr>
              <a:t> replicas reply to primary when done. </a:t>
            </a:r>
            <a:r>
              <a:rPr lang="en-US" sz="2000" b="1">
                <a:solidFill>
                  <a:srgbClr val="000000"/>
                </a:solidFill>
                <a:latin typeface="Lucida Grande" charset="0"/>
                <a:ea typeface="Lucida Grande" charset="0"/>
                <a:cs typeface="Lucida Grande" charset="0"/>
                <a:sym typeface="Lucida Grande" charset="0"/>
              </a:rPr>
              <a:t>7.</a:t>
            </a:r>
            <a:r>
              <a:rPr lang="en-US" sz="2000">
                <a:solidFill>
                  <a:srgbClr val="000000"/>
                </a:solidFill>
                <a:latin typeface="Lucida Grande" charset="0"/>
                <a:ea typeface="Lucida Grande" charset="0"/>
                <a:cs typeface="Lucida Grande" charset="0"/>
                <a:sym typeface="Lucida Grande" charset="0"/>
              </a:rPr>
              <a:t> primary replies to client, gives errors if there were any</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38914" name="Rectangle 2"/>
          <p:cNvSpPr>
            <a:spLocks noGrp="1" noChangeArrowheads="1"/>
          </p:cNvSpPr>
          <p:nvPr>
            <p:ph type="body" idx="1"/>
          </p:nvPr>
        </p:nvSpPr>
        <p:spPr bwMode="auto">
          <a:xfrm>
            <a:off x="914400" y="3257550"/>
            <a:ext cx="7315200" cy="3086100"/>
          </a:xfrm>
          <a:prstGeom prst="rect">
            <a:avLst/>
          </a:prstGeom>
          <a:noFill/>
          <a:ln>
            <a:miter lim="800000"/>
            <a:headEnd/>
            <a:tailEnd/>
          </a:ln>
        </p:spPr>
        <p:txBody>
          <a:bodyPr>
            <a:prstTxWarp prst="textNoShape">
              <a:avLst/>
            </a:prstTxWarp>
          </a:bodyPr>
          <a:lstStyle/>
          <a:p>
            <a:pPr marL="39688"/>
            <a:r>
              <a:rPr lang="en-US" sz="2000">
                <a:solidFill>
                  <a:srgbClr val="000000"/>
                </a:solidFill>
                <a:latin typeface="Lucida Grande" charset="0"/>
                <a:ea typeface="Lucida Grande" charset="0"/>
                <a:cs typeface="Lucida Grande" charset="0"/>
                <a:sym typeface="Lucida Grande" charset="0"/>
              </a:rPr>
              <a:t>Traditionally, the client specifies the offset to write to. Concurrent writes to the same region are not serializable: the section may contain data from different writers.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43010" name="Rectangle 2"/>
          <p:cNvSpPr>
            <a:spLocks noGrp="1" noChangeArrowheads="1"/>
          </p:cNvSpPr>
          <p:nvPr>
            <p:ph type="body" idx="1"/>
          </p:nvPr>
        </p:nvSpPr>
        <p:spPr bwMode="auto">
          <a:xfrm>
            <a:off x="914400" y="3257550"/>
            <a:ext cx="7315200" cy="3086100"/>
          </a:xfrm>
          <a:prstGeom prst="rect">
            <a:avLst/>
          </a:prstGeom>
          <a:noFill/>
          <a:ln>
            <a:miter lim="800000"/>
            <a:headEnd/>
            <a:tailEnd/>
          </a:ln>
        </p:spPr>
        <p:txBody>
          <a:bodyPr>
            <a:prstTxWarp prst="textNoShape">
              <a:avLst/>
            </a:prstTxWarp>
          </a:bodyPr>
          <a:lstStyle/>
          <a:p>
            <a:pPr marL="369888">
              <a:spcBef>
                <a:spcPts val="1900"/>
              </a:spcBef>
            </a:pPr>
            <a:r>
              <a:rPr lang="en-US" sz="4600" i="1">
                <a:solidFill>
                  <a:srgbClr val="000000"/>
                </a:solidFill>
                <a:ea typeface="Times" charset="0"/>
                <a:cs typeface="Times" charset="0"/>
                <a:sym typeface="Times" charset="0"/>
              </a:rPr>
              <a:t>NOTE: there are hundreds of chunkservers spread across many machine racks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60B845C5-9EF8-3142-9034-31464458F551}" type="slidenum">
              <a:rPr lang="en-US"/>
              <a:pPr/>
              <a:t>8</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5"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52226" name="Rectangle 2"/>
          <p:cNvSpPr>
            <a:spLocks noGrp="1" noChangeArrowheads="1"/>
          </p:cNvSpPr>
          <p:nvPr>
            <p:ph type="body" idx="1"/>
          </p:nvPr>
        </p:nvSpPr>
        <p:spPr bwMode="auto">
          <a:xfrm>
            <a:off x="914400" y="3257550"/>
            <a:ext cx="7315200" cy="3086100"/>
          </a:xfrm>
          <a:prstGeom prst="rect">
            <a:avLst/>
          </a:prstGeom>
          <a:noFill/>
          <a:ln>
            <a:miter lim="800000"/>
            <a:headEnd/>
            <a:tailEnd/>
          </a:ln>
        </p:spPr>
        <p:txBody>
          <a:bodyPr>
            <a:prstTxWarp prst="textNoShape">
              <a:avLst/>
            </a:prstTxWarp>
          </a:bodyPr>
          <a:lstStyle/>
          <a:p>
            <a:pPr marL="39688"/>
            <a:r>
              <a:rPr lang="en-US" sz="2000">
                <a:solidFill>
                  <a:srgbClr val="000000"/>
                </a:solidFill>
                <a:latin typeface="Lucida Grande" charset="0"/>
                <a:ea typeface="Lucida Grande" charset="0"/>
                <a:cs typeface="Lucida Grande" charset="0"/>
                <a:sym typeface="Lucida Grande" charset="0"/>
              </a:rPr>
              <a:t>FOR READ, returns an error if checksum doesn’t match</a:t>
            </a:r>
          </a:p>
          <a:p>
            <a:pPr marL="39688"/>
            <a:r>
              <a:rPr lang="en-US" sz="2000">
                <a:solidFill>
                  <a:srgbClr val="000000"/>
                </a:solidFill>
                <a:latin typeface="Lucida Grande" charset="0"/>
                <a:ea typeface="Lucida Grande" charset="0"/>
                <a:cs typeface="Lucida Grande" charset="0"/>
                <a:sym typeface="Lucida Grande" charset="0"/>
              </a:rPr>
              <a:t>updating CS for WRITES... OPTIMIZED for append writes, since that’s what’s dominant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Rectangle 1"/>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54274" name="Rectangle 2"/>
          <p:cNvSpPr>
            <a:spLocks noGrp="1" noChangeArrowheads="1"/>
          </p:cNvSpPr>
          <p:nvPr>
            <p:ph type="body" idx="1"/>
          </p:nvPr>
        </p:nvSpPr>
        <p:spPr bwMode="auto">
          <a:xfrm>
            <a:off x="914400" y="3257550"/>
            <a:ext cx="7315200" cy="3086100"/>
          </a:xfrm>
          <a:prstGeom prst="rect">
            <a:avLst/>
          </a:prstGeom>
          <a:noFill/>
          <a:ln>
            <a:miter lim="800000"/>
            <a:headEnd/>
            <a:tailEnd/>
          </a:ln>
        </p:spPr>
        <p:txBody>
          <a:bodyPr>
            <a:prstTxWarp prst="textNoShape">
              <a:avLst/>
            </a:prstTxWarp>
          </a:bodyPr>
          <a:lstStyle/>
          <a:p>
            <a:pPr marL="39688"/>
            <a:r>
              <a:rPr lang="en-US" sz="2000">
                <a:solidFill>
                  <a:srgbClr val="000000"/>
                </a:solidFill>
                <a:latin typeface="Lucida Grande" charset="0"/>
                <a:ea typeface="Lucida Grande" charset="0"/>
                <a:cs typeface="Lucida Grande" charset="0"/>
                <a:sym typeface="Lucida Grande" charset="0"/>
              </a:rPr>
              <a:t>A - used for research and development; B - used for production data processing</a:t>
            </a:r>
          </a:p>
          <a:p>
            <a:pPr marL="39688"/>
            <a:r>
              <a:rPr lang="en-US" sz="2000">
                <a:solidFill>
                  <a:srgbClr val="000000"/>
                </a:solidFill>
                <a:latin typeface="Lucida Grande" charset="0"/>
                <a:ea typeface="Lucida Grande" charset="0"/>
                <a:cs typeface="Lucida Grande" charset="0"/>
                <a:sym typeface="Lucida Grande" charset="0"/>
              </a:rPr>
              <a:t>STORAGE: almost all replicas stored 3 times... so has about A ~ 18TB and B ~ 52TB</a:t>
            </a:r>
          </a:p>
          <a:p>
            <a:pPr marL="39688"/>
            <a:r>
              <a:rPr lang="en-US" sz="2000">
                <a:solidFill>
                  <a:srgbClr val="000000"/>
                </a:solidFill>
                <a:latin typeface="Lucida Grande" charset="0"/>
                <a:ea typeface="Lucida Grande" charset="0"/>
                <a:cs typeface="Lucida Grande" charset="0"/>
                <a:sym typeface="Lucida Grande" charset="0"/>
              </a:rPr>
              <a:t>METADATA: </a:t>
            </a:r>
            <a:r>
              <a:rPr lang="en-US" sz="2000" b="1">
                <a:solidFill>
                  <a:srgbClr val="000000"/>
                </a:solidFill>
                <a:latin typeface="Lucida Grande" charset="0"/>
                <a:ea typeface="Lucida Grande" charset="0"/>
                <a:cs typeface="Lucida Grande" charset="0"/>
                <a:sym typeface="Lucida Grande" charset="0"/>
              </a:rPr>
              <a:t>chunkservers</a:t>
            </a:r>
            <a:r>
              <a:rPr lang="en-US" sz="2000">
                <a:solidFill>
                  <a:srgbClr val="000000"/>
                </a:solidFill>
                <a:latin typeface="Lucida Grande" charset="0"/>
                <a:ea typeface="Lucida Grande" charset="0"/>
                <a:cs typeface="Lucida Grande" charset="0"/>
                <a:sym typeface="Lucida Grande" charset="0"/>
              </a:rPr>
              <a:t> must store checksums and version #s for replicas it has; </a:t>
            </a:r>
            <a:r>
              <a:rPr lang="en-US" sz="2000" b="1">
                <a:solidFill>
                  <a:srgbClr val="000000"/>
                </a:solidFill>
                <a:latin typeface="Lucida Grande" charset="0"/>
                <a:ea typeface="Lucida Grande" charset="0"/>
                <a:cs typeface="Lucida Grande" charset="0"/>
                <a:sym typeface="Lucida Grande" charset="0"/>
              </a:rPr>
              <a:t>Master</a:t>
            </a:r>
            <a:r>
              <a:rPr lang="en-US" sz="2000">
                <a:solidFill>
                  <a:srgbClr val="000000"/>
                </a:solidFill>
                <a:latin typeface="Lucida Grande" charset="0"/>
                <a:ea typeface="Lucida Grande" charset="0"/>
                <a:cs typeface="Lucida Grande" charset="0"/>
                <a:sym typeface="Lucida Grande" charset="0"/>
              </a:rPr>
              <a:t> - stores filenames (prefix compressed), ownership/permissions, map of files -&gt; chunks, current version, replica locations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AF93114-9DD6-C942-BB19-5B4015587E93}" type="slidenum">
              <a:rPr lang="en-US"/>
              <a:pPr/>
              <a:t>9</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4450"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14400" y="3257550"/>
            <a:ext cx="7315200" cy="30861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39F0E88E-722A-BD49-AE40-D48B9E0F087E}" type="slidenum">
              <a:rPr lang="en-US"/>
              <a:pPr/>
              <a:t>11</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CC788209-5ED9-EE45-806C-B3C697B47816}" type="slidenum">
              <a:rPr lang="en-US"/>
              <a:pPr/>
              <a:t>12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457200" y="853440"/>
            <a:ext cx="8229600" cy="3108960"/>
          </a:xfrm>
        </p:spPr>
        <p:txBody>
          <a:bodyPr anchor="t" anchorCtr="0">
            <a:noAutofit/>
          </a:bodyPr>
          <a:lstStyle>
            <a:lvl1pPr algn="ctr">
              <a:lnSpc>
                <a:spcPct val="100000"/>
              </a:lnSpc>
              <a:defRPr lang="en-US" sz="54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dirty="0" smtClean="0"/>
              <a:t>Click to edit Master title style</a:t>
            </a:r>
            <a:endParaRPr lang="en-US" dirty="0"/>
          </a:p>
        </p:txBody>
      </p:sp>
      <p:sp>
        <p:nvSpPr>
          <p:cNvPr id="24" name="Rectangle 26"/>
          <p:cNvSpPr>
            <a:spLocks noGrp="1"/>
          </p:cNvSpPr>
          <p:nvPr>
            <p:ph type="subTitle" idx="1"/>
          </p:nvPr>
        </p:nvSpPr>
        <p:spPr>
          <a:xfrm>
            <a:off x="457200" y="4282440"/>
            <a:ext cx="82296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8" name="Rectangle 6"/>
          <p:cNvSpPr>
            <a:spLocks noGrp="1"/>
          </p:cNvSpPr>
          <p:nvPr>
            <p:ph type="dt" sz="half" idx="10"/>
          </p:nvPr>
        </p:nvSpPr>
        <p:spPr/>
        <p:txBody>
          <a:bodyPr/>
          <a:lstStyle>
            <a:lvl1pPr>
              <a:defRPr lang="en-US" smtClean="0"/>
            </a:lvl1pPr>
          </a:lstStyle>
          <a:p>
            <a:r>
              <a:rPr lang="en-US" smtClean="0"/>
              <a:t>02-25-03</a:t>
            </a:r>
            <a:endParaRPr lang="en-US"/>
          </a:p>
        </p:txBody>
      </p:sp>
      <p:sp>
        <p:nvSpPr>
          <p:cNvPr id="9" name="Rectangle 14"/>
          <p:cNvSpPr>
            <a:spLocks noGrp="1"/>
          </p:cNvSpPr>
          <p:nvPr>
            <p:ph type="sldNum" sz="quarter" idx="11"/>
          </p:nvPr>
        </p:nvSpPr>
        <p:spPr/>
        <p:txBody>
          <a:bodyPr/>
          <a:lstStyle>
            <a:lvl1pPr>
              <a:defRPr lang="en-US" smtClean="0"/>
            </a:lvl1pPr>
          </a:lstStyle>
          <a:p>
            <a:fld id="{B6F15528-21DE-4FAA-801E-634DDDAF4B2B}" type="slidenum">
              <a:rPr lang="en-US" smtClean="0"/>
              <a:pPr/>
              <a:t>‹#›</a:t>
            </a:fld>
            <a:endParaRPr lang="en-US"/>
          </a:p>
        </p:txBody>
      </p:sp>
      <p:sp>
        <p:nvSpPr>
          <p:cNvPr id="25" name="Rectangle 27"/>
          <p:cNvSpPr>
            <a:spLocks noGrp="1"/>
          </p:cNvSpPr>
          <p:nvPr>
            <p:ph type="ftr" sz="quarter" idx="12"/>
          </p:nvPr>
        </p:nvSpPr>
        <p:spPr/>
        <p:txBody>
          <a:bodyPr/>
          <a:lstStyle>
            <a:lvl1pPr>
              <a:defRPr lang="en-US" smtClean="0"/>
            </a:lvl1pPr>
          </a:lstStyle>
          <a:p>
            <a:r>
              <a:rPr lang="en-US" smtClean="0"/>
              <a:t>CS 5204 – Fall, 2007</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02-25-03</a:t>
            </a:r>
            <a:endParaRPr lang="en-US"/>
          </a:p>
        </p:txBody>
      </p:sp>
      <p:sp>
        <p:nvSpPr>
          <p:cNvPr id="5" name="Footer Placeholder 4"/>
          <p:cNvSpPr>
            <a:spLocks noGrp="1"/>
          </p:cNvSpPr>
          <p:nvPr>
            <p:ph type="ftr" sz="quarter" idx="11"/>
          </p:nvPr>
        </p:nvSpPr>
        <p:spPr/>
        <p:txBody>
          <a:bodyPr/>
          <a:lstStyle/>
          <a:p>
            <a:r>
              <a:rPr lang="en-US" smtClean="0"/>
              <a:t>CS 5204 – Fall, 2007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02-25-03</a:t>
            </a:r>
            <a:endParaRPr lang="en-US"/>
          </a:p>
        </p:txBody>
      </p:sp>
      <p:sp>
        <p:nvSpPr>
          <p:cNvPr id="5" name="Footer Placeholder 4"/>
          <p:cNvSpPr>
            <a:spLocks noGrp="1"/>
          </p:cNvSpPr>
          <p:nvPr>
            <p:ph type="ftr" sz="quarter" idx="11"/>
          </p:nvPr>
        </p:nvSpPr>
        <p:spPr/>
        <p:txBody>
          <a:bodyPr/>
          <a:lstStyle/>
          <a:p>
            <a:r>
              <a:rPr lang="en-US" smtClean="0"/>
              <a:t>CS 5204 – Fall, 2007</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dirty="0" smtClean="0"/>
              <a:t>Click to edit Master title style</a:t>
            </a:r>
            <a:endParaRPr lang="en-US" dirty="0"/>
          </a:p>
        </p:txBody>
      </p:sp>
      <p:sp>
        <p:nvSpPr>
          <p:cNvPr id="3" name="Rectangle 3"/>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p:cNvSpPr>
          <p:nvPr>
            <p:ph type="dt" sz="half" idx="10"/>
          </p:nvPr>
        </p:nvSpPr>
        <p:spPr/>
        <p:txBody>
          <a:bodyPr/>
          <a:lstStyle/>
          <a:p>
            <a:r>
              <a:rPr lang="en-US" smtClean="0"/>
              <a:t>02-25-03</a:t>
            </a:r>
            <a:endParaRPr lang="en-US"/>
          </a:p>
        </p:txBody>
      </p:sp>
      <p:sp>
        <p:nvSpPr>
          <p:cNvPr id="5" name="Rectangle 5"/>
          <p:cNvSpPr>
            <a:spLocks noGrp="1"/>
          </p:cNvSpPr>
          <p:nvPr>
            <p:ph type="ftr" sz="quarter" idx="11"/>
          </p:nvPr>
        </p:nvSpPr>
        <p:spPr/>
        <p:txBody>
          <a:bodyPr/>
          <a:lstStyle/>
          <a:p>
            <a:r>
              <a:rPr lang="en-US" smtClean="0"/>
              <a:t>CS 5204 – Fall, 2007</a:t>
            </a:r>
            <a:endParaRPr lang="en-US"/>
          </a:p>
        </p:txBody>
      </p:sp>
      <p:sp>
        <p:nvSpPr>
          <p:cNvPr id="6"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8" name="Rounded Rectangle 7"/>
          <p:cNvSpPr/>
          <p:nvPr/>
        </p:nvSpPr>
        <p:spPr>
          <a:xfrm>
            <a:off x="690563" y="491696"/>
            <a:ext cx="7762875"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2"/>
          <p:cNvSpPr>
            <a:spLocks noGrp="1"/>
          </p:cNvSpPr>
          <p:nvPr>
            <p:ph type="title"/>
          </p:nvPr>
        </p:nvSpPr>
        <p:spPr>
          <a:xfrm>
            <a:off x="777240" y="795996"/>
            <a:ext cx="7589520" cy="3112843"/>
          </a:xfrm>
        </p:spPr>
        <p:txBody>
          <a:bodyPr anchor="b">
            <a:normAutofit/>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smtClean="0"/>
              <a:t>Click to edit Master title style</a:t>
            </a:r>
            <a:endParaRPr lang="en-US" dirty="0"/>
          </a:p>
        </p:txBody>
      </p:sp>
      <p:sp>
        <p:nvSpPr>
          <p:cNvPr id="3" name="Rectangle 3"/>
          <p:cNvSpPr>
            <a:spLocks noGrp="1"/>
          </p:cNvSpPr>
          <p:nvPr>
            <p:ph type="body" idx="1"/>
          </p:nvPr>
        </p:nvSpPr>
        <p:spPr>
          <a:xfrm>
            <a:off x="777240" y="3948552"/>
            <a:ext cx="7589520" cy="1509712"/>
          </a:xfrm>
        </p:spPr>
        <p:txBody>
          <a:bodyPr anchor="t">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Rectangle 4"/>
          <p:cNvSpPr>
            <a:spLocks noGrp="1"/>
          </p:cNvSpPr>
          <p:nvPr>
            <p:ph type="dt" sz="half" idx="10"/>
          </p:nvPr>
        </p:nvSpPr>
        <p:spPr>
          <a:xfrm>
            <a:off x="762000" y="5958840"/>
            <a:ext cx="2133600" cy="365760"/>
          </a:xfrm>
        </p:spPr>
        <p:txBody>
          <a:bodyPr/>
          <a:lstStyle/>
          <a:p>
            <a:r>
              <a:rPr lang="en-US" smtClean="0"/>
              <a:t>02-25-03</a:t>
            </a:r>
            <a:endParaRPr lang="en-US"/>
          </a:p>
        </p:txBody>
      </p:sp>
      <p:sp>
        <p:nvSpPr>
          <p:cNvPr id="5" name="Rectangle 5"/>
          <p:cNvSpPr>
            <a:spLocks noGrp="1"/>
          </p:cNvSpPr>
          <p:nvPr>
            <p:ph type="ftr" sz="quarter" idx="11"/>
          </p:nvPr>
        </p:nvSpPr>
        <p:spPr>
          <a:xfrm>
            <a:off x="3124200" y="5958840"/>
            <a:ext cx="2895600" cy="365760"/>
          </a:xfrm>
        </p:spPr>
        <p:txBody>
          <a:bodyPr/>
          <a:lstStyle/>
          <a:p>
            <a:r>
              <a:rPr lang="en-US" smtClean="0"/>
              <a:t>CS 5204 – Fall, 2007</a:t>
            </a:r>
            <a:endParaRPr lang="en-US"/>
          </a:p>
        </p:txBody>
      </p:sp>
      <p:sp>
        <p:nvSpPr>
          <p:cNvPr id="6" name="Rectangle 6"/>
          <p:cNvSpPr>
            <a:spLocks noGrp="1"/>
          </p:cNvSpPr>
          <p:nvPr>
            <p:ph type="sldNum" sz="quarter" idx="12"/>
          </p:nvPr>
        </p:nvSpPr>
        <p:spPr>
          <a:xfrm>
            <a:off x="6248400" y="5958840"/>
            <a:ext cx="2133600" cy="36576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smtClean="0"/>
              <a:t>Click to edit Master title style</a:t>
            </a:r>
            <a:endParaRPr lang="en-US"/>
          </a:p>
        </p:txBody>
      </p:sp>
      <p:sp>
        <p:nvSpPr>
          <p:cNvPr id="3" name="Rectangle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dt" sz="half" idx="10"/>
          </p:nvPr>
        </p:nvSpPr>
        <p:spPr/>
        <p:txBody>
          <a:bodyPr/>
          <a:lstStyle/>
          <a:p>
            <a:r>
              <a:rPr lang="en-US" smtClean="0"/>
              <a:t>02-25-03</a:t>
            </a:r>
            <a:endParaRPr lang="en-US"/>
          </a:p>
        </p:txBody>
      </p:sp>
      <p:sp>
        <p:nvSpPr>
          <p:cNvPr id="6" name="Rectangle 5"/>
          <p:cNvSpPr>
            <a:spLocks noGrp="1"/>
          </p:cNvSpPr>
          <p:nvPr>
            <p:ph type="ftr" sz="quarter" idx="11"/>
          </p:nvPr>
        </p:nvSpPr>
        <p:spPr/>
        <p:txBody>
          <a:bodyPr/>
          <a:lstStyle/>
          <a:p>
            <a:r>
              <a:rPr lang="en-US" smtClean="0"/>
              <a:t>CS 5204 – Fall, 2007</a:t>
            </a:r>
            <a:endParaRPr lang="en-US"/>
          </a:p>
        </p:txBody>
      </p:sp>
      <p:sp>
        <p:nvSpPr>
          <p:cNvPr id="7" name="Rectangle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965960" y="2785402"/>
            <a:ext cx="5760720" cy="914400"/>
          </a:xfrm>
        </p:spPr>
        <p:txBody>
          <a:bodyPr lIns="91440" rIns="91440" anchor="ctr">
            <a:noAutofit/>
          </a:bodyPr>
          <a:lstStyle>
            <a:lvl1pPr algn="ctr">
              <a:defRPr sz="3500"/>
            </a:lvl1pPr>
          </a:lstStyle>
          <a:p>
            <a:r>
              <a:rPr lang="en-US" smtClean="0"/>
              <a:t>Click to edit Master title style</a:t>
            </a:r>
            <a:endParaRPr lang="en-US" dirty="0"/>
          </a:p>
        </p:txBody>
      </p:sp>
      <p:sp>
        <p:nvSpPr>
          <p:cNvPr id="3" name="Rectangle 2"/>
          <p:cNvSpPr>
            <a:spLocks noGrp="1"/>
          </p:cNvSpPr>
          <p:nvPr>
            <p:ph type="body" idx="1"/>
          </p:nvPr>
        </p:nvSpPr>
        <p:spPr>
          <a:xfrm>
            <a:off x="1600200" y="547468"/>
            <a:ext cx="338328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Rectangle 3"/>
          <p:cNvSpPr>
            <a:spLocks noGrp="1"/>
          </p:cNvSpPr>
          <p:nvPr>
            <p:ph sz="half" idx="2"/>
          </p:nvPr>
        </p:nvSpPr>
        <p:spPr>
          <a:xfrm>
            <a:off x="1600200"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p:cNvSpPr>
          <p:nvPr>
            <p:ph type="body" sz="quarter" idx="3"/>
          </p:nvPr>
        </p:nvSpPr>
        <p:spPr>
          <a:xfrm>
            <a:off x="5128846" y="547468"/>
            <a:ext cx="338328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Rectangle 5"/>
          <p:cNvSpPr>
            <a:spLocks noGrp="1"/>
          </p:cNvSpPr>
          <p:nvPr>
            <p:ph sz="quarter" idx="4"/>
          </p:nvPr>
        </p:nvSpPr>
        <p:spPr>
          <a:xfrm>
            <a:off x="5128846" y="1322362"/>
            <a:ext cx="338328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p:cNvSpPr>
          <p:nvPr>
            <p:ph type="dt" sz="half" idx="10"/>
          </p:nvPr>
        </p:nvSpPr>
        <p:spPr/>
        <p:txBody>
          <a:bodyPr/>
          <a:lstStyle/>
          <a:p>
            <a:r>
              <a:rPr lang="en-US" smtClean="0"/>
              <a:t>02-25-03</a:t>
            </a:r>
            <a:endParaRPr lang="en-US"/>
          </a:p>
        </p:txBody>
      </p:sp>
      <p:sp>
        <p:nvSpPr>
          <p:cNvPr id="8" name="Rectangle 7"/>
          <p:cNvSpPr>
            <a:spLocks noGrp="1"/>
          </p:cNvSpPr>
          <p:nvPr>
            <p:ph type="ftr" sz="quarter" idx="11"/>
          </p:nvPr>
        </p:nvSpPr>
        <p:spPr/>
        <p:txBody>
          <a:bodyPr/>
          <a:lstStyle/>
          <a:p>
            <a:r>
              <a:rPr lang="en-US" smtClean="0"/>
              <a:t>CS 5204 – Fall, 2007</a:t>
            </a:r>
            <a:endParaRPr lang="en-US"/>
          </a:p>
        </p:txBody>
      </p:sp>
      <p:sp>
        <p:nvSpPr>
          <p:cNvPr id="9" name="Rectangle 8"/>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smtClean="0"/>
              <a:t>Click to edit Master title style</a:t>
            </a:r>
            <a:endParaRPr lang="en-US"/>
          </a:p>
        </p:txBody>
      </p:sp>
      <p:sp>
        <p:nvSpPr>
          <p:cNvPr id="3" name="Rectangle 3"/>
          <p:cNvSpPr>
            <a:spLocks noGrp="1"/>
          </p:cNvSpPr>
          <p:nvPr>
            <p:ph type="dt" sz="half" idx="10"/>
          </p:nvPr>
        </p:nvSpPr>
        <p:spPr/>
        <p:txBody>
          <a:bodyPr/>
          <a:lstStyle/>
          <a:p>
            <a:r>
              <a:rPr lang="en-US" smtClean="0"/>
              <a:t>02-25-03</a:t>
            </a:r>
            <a:endParaRPr lang="en-US"/>
          </a:p>
        </p:txBody>
      </p:sp>
      <p:sp>
        <p:nvSpPr>
          <p:cNvPr id="4" name="Rectangle 4"/>
          <p:cNvSpPr>
            <a:spLocks noGrp="1"/>
          </p:cNvSpPr>
          <p:nvPr>
            <p:ph type="ftr" sz="quarter" idx="11"/>
          </p:nvPr>
        </p:nvSpPr>
        <p:spPr/>
        <p:txBody>
          <a:bodyPr/>
          <a:lstStyle/>
          <a:p>
            <a:r>
              <a:rPr lang="en-US" smtClean="0"/>
              <a:t>CS 5204 – Fall, 2007</a:t>
            </a:r>
            <a:endParaRPr lang="en-US"/>
          </a:p>
        </p:txBody>
      </p:sp>
      <p:sp>
        <p:nvSpPr>
          <p:cNvPr id="5" name="Rectangle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2"/>
          <p:cNvSpPr>
            <a:spLocks noGrp="1"/>
          </p:cNvSpPr>
          <p:nvPr>
            <p:ph type="dt" sz="half" idx="10"/>
          </p:nvPr>
        </p:nvSpPr>
        <p:spPr/>
        <p:txBody>
          <a:bodyPr/>
          <a:lstStyle/>
          <a:p>
            <a:r>
              <a:rPr lang="en-US" smtClean="0"/>
              <a:t>02-25-03</a:t>
            </a:r>
            <a:endParaRPr lang="en-US"/>
          </a:p>
        </p:txBody>
      </p:sp>
      <p:sp>
        <p:nvSpPr>
          <p:cNvPr id="3" name="Rectangle 3"/>
          <p:cNvSpPr>
            <a:spLocks noGrp="1"/>
          </p:cNvSpPr>
          <p:nvPr>
            <p:ph type="ftr" sz="quarter" idx="11"/>
          </p:nvPr>
        </p:nvSpPr>
        <p:spPr/>
        <p:txBody>
          <a:bodyPr/>
          <a:lstStyle/>
          <a:p>
            <a:r>
              <a:rPr lang="en-US" smtClean="0"/>
              <a:t>CS 5204 – Fall, 2007</a:t>
            </a:r>
            <a:endParaRPr lang="en-US"/>
          </a:p>
        </p:txBody>
      </p:sp>
      <p:sp>
        <p:nvSpPr>
          <p:cNvPr id="4" name="Rectangle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828801" y="2888565"/>
            <a:ext cx="5486400" cy="914400"/>
          </a:xfrm>
        </p:spPr>
        <p:txBody>
          <a:bodyPr anchor="b">
            <a:normAutofit/>
            <a:scene3d>
              <a:camera prst="orthographicFront"/>
              <a:lightRig rig="soft" dir="t">
                <a:rot lat="0" lon="0" rev="2100000"/>
              </a:lightRig>
            </a:scene3d>
            <a:sp3d prstMaterial="matte"/>
          </a:bodyPr>
          <a:lstStyle>
            <a:lvl1pPr algn="l">
              <a:defRPr sz="2800" b="1">
                <a:solidFill>
                  <a:schemeClr val="tx2"/>
                </a:solidFill>
                <a:effectLst/>
              </a:defRPr>
            </a:lvl1pPr>
          </a:lstStyle>
          <a:p>
            <a:r>
              <a:rPr lang="en-US" smtClean="0"/>
              <a:t>Click to edit Master title style</a:t>
            </a:r>
            <a:endParaRPr lang="en-US" dirty="0"/>
          </a:p>
        </p:txBody>
      </p:sp>
      <p:sp>
        <p:nvSpPr>
          <p:cNvPr id="3" name="Rectangle 2"/>
          <p:cNvSpPr>
            <a:spLocks noGrp="1"/>
          </p:cNvSpPr>
          <p:nvPr>
            <p:ph idx="1"/>
          </p:nvPr>
        </p:nvSpPr>
        <p:spPr>
          <a:xfrm>
            <a:off x="2590800" y="602566"/>
            <a:ext cx="59436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a:spLocks noGrp="1"/>
          </p:cNvSpPr>
          <p:nvPr>
            <p:ph type="body" sz="half" idx="2"/>
          </p:nvPr>
        </p:nvSpPr>
        <p:spPr>
          <a:xfrm rot="16200000">
            <a:off x="-859303" y="2888566"/>
            <a:ext cx="5486400" cy="9144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p:cNvSpPr>
          <p:nvPr>
            <p:ph type="dt" sz="half" idx="10"/>
          </p:nvPr>
        </p:nvSpPr>
        <p:spPr/>
        <p:txBody>
          <a:bodyPr/>
          <a:lstStyle/>
          <a:p>
            <a:r>
              <a:rPr lang="en-US" smtClean="0"/>
              <a:t>02-25-03</a:t>
            </a:r>
            <a:endParaRPr lang="en-US"/>
          </a:p>
        </p:txBody>
      </p:sp>
      <p:sp>
        <p:nvSpPr>
          <p:cNvPr id="6" name="Rectangle 5"/>
          <p:cNvSpPr>
            <a:spLocks noGrp="1"/>
          </p:cNvSpPr>
          <p:nvPr>
            <p:ph type="ftr" sz="quarter" idx="11"/>
          </p:nvPr>
        </p:nvSpPr>
        <p:spPr/>
        <p:txBody>
          <a:bodyPr/>
          <a:lstStyle/>
          <a:p>
            <a:r>
              <a:rPr lang="en-US" smtClean="0"/>
              <a:t>CS 5204 – Fall, 2007</a:t>
            </a:r>
            <a:endParaRPr lang="en-US"/>
          </a:p>
        </p:txBody>
      </p:sp>
      <p:sp>
        <p:nvSpPr>
          <p:cNvPr id="7" name="Rectangle 6"/>
          <p:cNvSpPr>
            <a:spLocks noGrp="1"/>
          </p:cNvSpPr>
          <p:nvPr>
            <p:ph type="sldNum" sz="quarter" idx="12"/>
          </p:nvPr>
        </p:nvSpPr>
        <p:spPr>
          <a:xfrm>
            <a:off x="6553200" y="6214404"/>
            <a:ext cx="2133600" cy="365760"/>
          </a:xfr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8" name="Rounded Rectangle 7"/>
          <p:cNvSpPr/>
          <p:nvPr/>
        </p:nvSpPr>
        <p:spPr>
          <a:xfrm>
            <a:off x="4740812" y="794822"/>
            <a:ext cx="3960051" cy="5294376"/>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p:cNvSpPr>
            <a:spLocks noGrp="1"/>
          </p:cNvSpPr>
          <p:nvPr>
            <p:ph type="title"/>
          </p:nvPr>
        </p:nvSpPr>
        <p:spPr>
          <a:xfrm>
            <a:off x="5277728" y="3501743"/>
            <a:ext cx="3200400" cy="1143000"/>
          </a:xfrm>
        </p:spPr>
        <p:txBody>
          <a:bodyPr anchor="t">
            <a:noAutofit/>
            <a:scene3d>
              <a:camera prst="orthographicFront"/>
              <a:lightRig rig="soft" dir="t">
                <a:rot lat="0" lon="0" rev="2100000"/>
              </a:lightRig>
            </a:scene3d>
            <a:sp3d prstMaterial="matte"/>
          </a:bodyPr>
          <a:lstStyle>
            <a:lvl1pPr algn="ctr">
              <a:buNone/>
              <a:defRPr sz="2600" b="1">
                <a:solidFill>
                  <a:schemeClr val="tx2"/>
                </a:solidFill>
                <a:effectLst/>
              </a:defRPr>
            </a:lvl1pPr>
          </a:lstStyle>
          <a:p>
            <a:r>
              <a:rPr lang="en-US" smtClean="0"/>
              <a:t>Click to edit Master title style</a:t>
            </a:r>
            <a:endParaRPr lang="en-US" dirty="0"/>
          </a:p>
        </p:txBody>
      </p:sp>
      <p:sp>
        <p:nvSpPr>
          <p:cNvPr id="3" name="Rectangle 3"/>
          <p:cNvSpPr>
            <a:spLocks noGrp="1"/>
          </p:cNvSpPr>
          <p:nvPr>
            <p:ph type="pic" idx="1"/>
          </p:nvPr>
        </p:nvSpPr>
        <p:spPr>
          <a:xfrm>
            <a:off x="527537" y="821202"/>
            <a:ext cx="4550899"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lstStyle>
            <a:lvl1pPr>
              <a:buNone/>
              <a:defRPr sz="3200">
                <a:solidFill>
                  <a:schemeClr val="tx1"/>
                </a:solidFill>
              </a:defRPr>
            </a:lvl1pPr>
          </a:lstStyle>
          <a:p>
            <a:r>
              <a:rPr lang="en-US" sz="2000" smtClean="0"/>
              <a:t>Click icon to add picture</a:t>
            </a:r>
            <a:endParaRPr lang="en-US" sz="2000" dirty="0"/>
          </a:p>
        </p:txBody>
      </p:sp>
      <p:sp>
        <p:nvSpPr>
          <p:cNvPr id="4" name="Rectangle 4"/>
          <p:cNvSpPr>
            <a:spLocks noGrp="1"/>
          </p:cNvSpPr>
          <p:nvPr>
            <p:ph type="body" sz="half" idx="2"/>
          </p:nvPr>
        </p:nvSpPr>
        <p:spPr>
          <a:xfrm>
            <a:off x="5277728" y="1600200"/>
            <a:ext cx="32004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smtClean="0"/>
              <a:t>Click to edit Master text styles</a:t>
            </a:r>
          </a:p>
        </p:txBody>
      </p:sp>
      <p:sp>
        <p:nvSpPr>
          <p:cNvPr id="5" name="Rectangle 5"/>
          <p:cNvSpPr>
            <a:spLocks noGrp="1"/>
          </p:cNvSpPr>
          <p:nvPr>
            <p:ph type="dt" sz="half" idx="10"/>
          </p:nvPr>
        </p:nvSpPr>
        <p:spPr/>
        <p:txBody>
          <a:bodyPr/>
          <a:lstStyle/>
          <a:p>
            <a:r>
              <a:rPr lang="en-US" smtClean="0"/>
              <a:t>02-25-03</a:t>
            </a:r>
            <a:endParaRPr lang="en-US"/>
          </a:p>
        </p:txBody>
      </p:sp>
      <p:sp>
        <p:nvSpPr>
          <p:cNvPr id="6" name="Rectangle 6"/>
          <p:cNvSpPr>
            <a:spLocks noGrp="1"/>
          </p:cNvSpPr>
          <p:nvPr>
            <p:ph type="ftr" sz="quarter" idx="11"/>
          </p:nvPr>
        </p:nvSpPr>
        <p:spPr/>
        <p:txBody>
          <a:bodyPr/>
          <a:lstStyle/>
          <a:p>
            <a:r>
              <a:rPr lang="en-US" smtClean="0"/>
              <a:t>CS 5204 – Fall, 2007</a:t>
            </a:r>
            <a:endParaRPr lang="en-US"/>
          </a:p>
        </p:txBody>
      </p:sp>
      <p:sp>
        <p:nvSpPr>
          <p:cNvPr id="7" name="Rectangle 7"/>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Rounded Rectangle 8"/>
          <p:cNvSpPr/>
          <p:nvPr/>
        </p:nvSpPr>
        <p:spPr>
          <a:xfrm>
            <a:off x="152400" y="152400"/>
            <a:ext cx="8839200" cy="65532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orbel"/>
              <a:ea typeface="+mn-ea"/>
              <a:cs typeface="+mn-cs"/>
            </a:endParaRPr>
          </a:p>
        </p:txBody>
      </p:sp>
      <p:sp>
        <p:nvSpPr>
          <p:cNvPr id="2" name="Rectangle 10"/>
          <p:cNvSpPr>
            <a:spLocks noGrp="1"/>
          </p:cNvSpPr>
          <p:nvPr>
            <p:ph type="title"/>
          </p:nvPr>
        </p:nvSpPr>
        <p:spPr>
          <a:xfrm>
            <a:off x="304800" y="228600"/>
            <a:ext cx="8534400" cy="1066800"/>
          </a:xfrm>
          <a:prstGeom prst="rect">
            <a:avLst/>
          </a:prstGeom>
        </p:spPr>
        <p:txBody>
          <a:bodyPr anchor="t" anchorCtr="0">
            <a:normAutofit/>
            <a:scene3d>
              <a:camera prst="orthographicFront"/>
              <a:lightRig rig="soft" dir="t">
                <a:rot lat="0" lon="0" rev="2100000"/>
              </a:lightRig>
            </a:scene3d>
            <a:sp3d prstMaterial="matte"/>
          </a:bodyPr>
          <a:lstStyle/>
          <a:p>
            <a:r>
              <a:rPr lang="en-US" dirty="0" smtClean="0"/>
              <a:t>Click to edit Master title style</a:t>
            </a:r>
            <a:endParaRPr lang="en-US" dirty="0"/>
          </a:p>
        </p:txBody>
      </p:sp>
      <p:sp>
        <p:nvSpPr>
          <p:cNvPr id="5" name="Rectangle 11"/>
          <p:cNvSpPr>
            <a:spLocks noGrp="1"/>
          </p:cNvSpPr>
          <p:nvPr>
            <p:ph type="body" idx="1"/>
          </p:nvPr>
        </p:nvSpPr>
        <p:spPr>
          <a:xfrm>
            <a:off x="304800" y="1447800"/>
            <a:ext cx="8534400" cy="4678363"/>
          </a:xfrm>
          <a:prstGeom prst="rect">
            <a:avLst/>
          </a:prstGeom>
        </p:spPr>
        <p:txBody>
          <a:bodyPr lIns="45720" rIns="4572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Rectangle 22"/>
          <p:cNvSpPr>
            <a:spLocks noGrp="1"/>
          </p:cNvSpPr>
          <p:nvPr>
            <p:ph type="dt" sz="half" idx="2"/>
          </p:nvPr>
        </p:nvSpPr>
        <p:spPr>
          <a:xfrm>
            <a:off x="457200" y="6214404"/>
            <a:ext cx="2133600" cy="365760"/>
          </a:xfrm>
          <a:prstGeom prst="rect">
            <a:avLst/>
          </a:prstGeom>
        </p:spPr>
        <p:txBody>
          <a:bodyPr anchor="b" anchorCtr="0"/>
          <a:lstStyle>
            <a:lvl1pPr>
              <a:defRPr lang="en-US" sz="1000" b="0" smtClean="0">
                <a:solidFill>
                  <a:schemeClr val="tx2">
                    <a:tint val="75000"/>
                    <a:satMod val="150000"/>
                  </a:schemeClr>
                </a:solidFill>
                <a:latin typeface="+mn-lt"/>
                <a:ea typeface="+mn-lt"/>
                <a:cs typeface="+mn-lt"/>
              </a:defRPr>
            </a:lvl1pPr>
          </a:lstStyle>
          <a:p>
            <a:r>
              <a:rPr lang="en-US" smtClean="0"/>
              <a:t>02-25-03</a:t>
            </a:r>
            <a:endParaRPr lang="en-US"/>
          </a:p>
        </p:txBody>
      </p:sp>
      <p:sp>
        <p:nvSpPr>
          <p:cNvPr id="18" name="Rectangle 18"/>
          <p:cNvSpPr>
            <a:spLocks noGrp="1"/>
          </p:cNvSpPr>
          <p:nvPr>
            <p:ph type="ftr" sz="quarter" idx="3"/>
          </p:nvPr>
        </p:nvSpPr>
        <p:spPr>
          <a:xfrm>
            <a:off x="3124200" y="6214404"/>
            <a:ext cx="2895600" cy="365760"/>
          </a:xfrm>
          <a:prstGeom prst="rect">
            <a:avLst/>
          </a:prstGeom>
        </p:spPr>
        <p:txBody>
          <a:bodyPr anchor="b" anchorCtr="0"/>
          <a:lstStyle>
            <a:lvl1pPr algn="ctr">
              <a:defRPr lang="en-US" sz="1000" b="0" smtClean="0">
                <a:solidFill>
                  <a:schemeClr val="tx2">
                    <a:tint val="75000"/>
                    <a:satMod val="150000"/>
                  </a:schemeClr>
                </a:solidFill>
                <a:latin typeface="+mn-lt"/>
                <a:ea typeface="+mn-lt"/>
                <a:cs typeface="+mn-lt"/>
              </a:defRPr>
            </a:lvl1pPr>
          </a:lstStyle>
          <a:p>
            <a:r>
              <a:rPr lang="en-US" smtClean="0"/>
              <a:t>CS 5204 – Fall, 2007</a:t>
            </a:r>
            <a:endParaRPr lang="en-US"/>
          </a:p>
        </p:txBody>
      </p:sp>
      <p:sp>
        <p:nvSpPr>
          <p:cNvPr id="13" name="Rectangle 15"/>
          <p:cNvSpPr>
            <a:spLocks noGrp="1"/>
          </p:cNvSpPr>
          <p:nvPr>
            <p:ph type="sldNum" sz="quarter" idx="4"/>
          </p:nvPr>
        </p:nvSpPr>
        <p:spPr>
          <a:xfrm>
            <a:off x="6553200" y="6214404"/>
            <a:ext cx="2133600" cy="365760"/>
          </a:xfrm>
          <a:prstGeom prst="rect">
            <a:avLst/>
          </a:prstGeom>
        </p:spPr>
        <p:txBody>
          <a:bodyPr anchor="b" anchorCtr="0"/>
          <a:lstStyle>
            <a:lvl1pPr algn="r">
              <a:defRPr lang="en-US" sz="1000" b="0" smtClean="0">
                <a:solidFill>
                  <a:schemeClr val="tx2">
                    <a:tint val="75000"/>
                    <a:satMod val="150000"/>
                  </a:schemeClr>
                </a:solidFill>
                <a:latin typeface="+mn-lt"/>
                <a:ea typeface="+mn-lt"/>
                <a:cs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hf hdr="0" ftr="0" dt="0"/>
  <p:txStyles>
    <p:titleStyle>
      <a:defPPr>
        <a:defRPr sz="4400">
          <a:solidFill>
            <a:schemeClr val="tx2">
              <a:shade val="80000"/>
              <a:satMod val="150000"/>
            </a:schemeClr>
          </a:solidFill>
          <a:latin typeface="+mj-lt"/>
          <a:ea typeface="+mj-ea"/>
          <a:cs typeface="+mj-cs"/>
        </a:defRPr>
      </a:defPPr>
      <a:lvl1pPr algn="ctr" eaLnBrk="1" hangingPunct="1">
        <a:lnSpc>
          <a:spcPts val="4000"/>
        </a:lnSpc>
        <a:buNone/>
        <a:defRPr lang="en-US" sz="4400" b="1" strike="noStrike" kern="1200" baseline="0" dirty="0" smtClean="0">
          <a:solidFill>
            <a:schemeClr val="tx2">
              <a:shade val="85000"/>
              <a:satMod val="150000"/>
            </a:schemeClr>
          </a:solidFill>
          <a:effectLst/>
          <a:latin typeface="+mj-lt"/>
          <a:ea typeface="+mj-lt"/>
          <a:cs typeface="+mj-lt"/>
        </a:defRPr>
      </a:lvl1pPr>
    </p:titleStyle>
    <p:bodyStyle>
      <a:defPPr>
        <a:defRPr>
          <a:solidFill>
            <a:schemeClr val="tx1"/>
          </a:solidFill>
          <a:latin typeface="+mn-lt"/>
          <a:ea typeface="+mn-ea"/>
          <a:cs typeface="+mn-cs"/>
        </a:defRPr>
      </a:defPPr>
      <a:lvl1pPr marL="457200" indent="-274320" algn="l" eaLnBrk="1" hangingPunct="1">
        <a:buClr>
          <a:schemeClr val="accent1"/>
        </a:buClr>
        <a:buSzPct val="80000"/>
        <a:buFont typeface="Wingdings 2" pitchFamily="18" charset="2"/>
        <a:buChar char=""/>
        <a:defRPr sz="2800">
          <a:solidFill>
            <a:schemeClr val="tx1"/>
          </a:solidFill>
          <a:latin typeface="+mn-lt"/>
          <a:ea typeface="+mn-lt"/>
          <a:cs typeface="+mn-lt"/>
        </a:defRPr>
      </a:lvl1pPr>
      <a:lvl2pPr marL="758952" indent="-228600" algn="l" eaLnBrk="1" hangingPunct="1">
        <a:buClr>
          <a:schemeClr val="accent2"/>
        </a:buClr>
        <a:buFont typeface="Wingdings 2" pitchFamily="18" charset="2"/>
        <a:buChar char=""/>
        <a:defRPr sz="2200">
          <a:solidFill>
            <a:schemeClr val="tx1"/>
          </a:solidFill>
          <a:latin typeface="+mn-lt"/>
          <a:ea typeface="+mn-lt"/>
          <a:cs typeface="+mn-lt"/>
        </a:defRPr>
      </a:lvl2pPr>
      <a:lvl3pPr marL="1033272" indent="-228600" algn="l" eaLnBrk="1" hangingPunct="1">
        <a:buClr>
          <a:schemeClr val="accent3"/>
        </a:buClr>
        <a:buFont typeface="Wingdings 2" pitchFamily="18" charset="2"/>
        <a:buChar char=""/>
        <a:defRPr sz="2000">
          <a:solidFill>
            <a:schemeClr val="tx1"/>
          </a:solidFill>
          <a:latin typeface="+mn-lt"/>
          <a:ea typeface="+mn-lt"/>
          <a:cs typeface="+mn-lt"/>
        </a:defRPr>
      </a:lvl3pPr>
      <a:lvl4pPr marL="1298448" indent="-228600" algn="l" eaLnBrk="1" hangingPunct="1">
        <a:buClr>
          <a:schemeClr val="accent4"/>
        </a:buClr>
        <a:buFont typeface="Wingdings 2" pitchFamily="18" charset="2"/>
        <a:buChar char=""/>
        <a:defRPr sz="1800">
          <a:solidFill>
            <a:schemeClr val="tx1"/>
          </a:solidFill>
          <a:latin typeface="+mn-lt"/>
          <a:ea typeface="+mn-lt"/>
          <a:cs typeface="+mn-lt"/>
        </a:defRPr>
      </a:lvl4pPr>
      <a:lvl5pPr marL="1554480" indent="-228600" algn="l" eaLnBrk="1" hangingPunct="1">
        <a:buClr>
          <a:schemeClr val="accent5"/>
        </a:buClr>
        <a:buFont typeface="Wingdings 2" pitchFamily="18" charset="2"/>
        <a:buChar char=""/>
        <a:defRPr sz="1800">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2.png"/><Relationship Id="rId5" Type="http://schemas.openxmlformats.org/officeDocument/2006/relationships/image" Target="../media/image30.png"/></Relationships>
</file>

<file path=ppt/slides/_rels/slide101.xml.rels><?xml version="1.0" encoding="UTF-8" standalone="yes"?>
<Relationships xmlns="http://schemas.openxmlformats.org/package/2006/relationships"><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2.png"/><Relationship Id="rId5"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3"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images.google.com/imgres?imgurl=http://www.sqlservercentral.com/Images/1889.jpg&amp;imgrefurl=http://www.sqlservercentral.com/NewsletterArchive/2008/09/30/1593216&amp;usg=__lHBcT-DUPIjHt4ySvqc72fMOLbw=&amp;h=204&amp;w=196&amp;sz=8&amp;hl=en&amp;start=1&amp;um=1&amp;tbnid=JDdT6JPRmgp_BM:&amp;tbnh=105&amp;tbnw=101&amp;prev=/images?q=Dilbert's+boss&amp;hl=en&amp;rls=com.microsoft:*&amp;sa=N&amp;um=1" TargetMode="External"/><Relationship Id="rId3"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3"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4" Type="http://schemas.openxmlformats.org/officeDocument/2006/relationships/hyperlink" Target="http://images.google.com/imgres?imgurl=http://www.tkarena.com/Portals/0/TKArticles/Hard%20drives%20technology/hard-disk-drive%20image%201.jpg&amp;imgrefurl=http://www.tkarena.com/Articles/tabid/59/ctl/ArticleView/mid/382/articleId/97/Hard-Drive-Technology-Its-History-and-Future.aspx&amp;usg=__KpNfaf1iKlL7HGX_n_YZRXC0R6g=&amp;h=327&amp;w=400&amp;sz=37&amp;hl=en&amp;start=18&amp;um=1&amp;tbnid=RQozvhxT-8yQKM:&amp;tbnh=101&amp;tbnw=124&amp;prev=/images?q=hard+disk&amp;hl=en&amp;rls=com.microsoft:*&amp;um=1" TargetMode="External"/><Relationship Id="rId1" Type="http://schemas.openxmlformats.org/officeDocument/2006/relationships/slideLayout" Target="../slideLayouts/slideLayout2.xml"/><Relationship Id="rId2" Type="http://schemas.openxmlformats.org/officeDocument/2006/relationships/hyperlink" Target="http://images.google.com/imgres?imgurl=http://www.greendisk.com/images/Computer.jpg&amp;imgrefurl=http://www.greendisk.com/gdsite/services.aspx&amp;usg=__0PIFZcv7G9mmT84Mm-FuWTOqFqI=&amp;h=418&amp;w=464&amp;sz=21&amp;hl=en&amp;start=4&amp;um=1&amp;tbnid=9kwP3-bKCdoXgM:&amp;tbnh=115&amp;tbnw=128&amp;prev=/images?q=computer&amp;hl=en&amp;rls=com.microsoft:*&amp;sa=N&amp;um=1" TargetMode="External"/><Relationship Id="rId3" Type="http://schemas.openxmlformats.org/officeDocument/2006/relationships/image" Target="../media/image9.jpeg"/><Relationship Id="rId5" Type="http://schemas.openxmlformats.org/officeDocument/2006/relationships/image" Target="../media/image10.jpeg"/></Relationships>
</file>

<file path=ppt/slides/_rels/slide32.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4.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4" Type="http://schemas.openxmlformats.org/officeDocument/2006/relationships/oleObject" Target="../embeddings/Microsoft_Equation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6" Type="http://schemas.openxmlformats.org/officeDocument/2006/relationships/diagramColors" Target="../diagrams/colors1.xml"/><Relationship Id="rId4" Type="http://schemas.openxmlformats.org/officeDocument/2006/relationships/diagramLayout" Target="../diagrams/layout1.xml"/><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diagramData" Target="../diagrams/data1.xml"/><Relationship Id="rId5" Type="http://schemas.openxmlformats.org/officeDocument/2006/relationships/diagramQuickStyle" Target="../diagrams/quickStyle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2.xml"/><Relationship Id="rId3" Type="http://schemas.openxmlformats.org/officeDocument/2006/relationships/image" Target="../media/image21.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6" Type="http://schemas.openxmlformats.org/officeDocument/2006/relationships/image" Target="../media/image25.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2.png"/><Relationship Id="rId5" Type="http://schemas.openxmlformats.org/officeDocument/2006/relationships/image" Target="../media/image24.png"/></Relationships>
</file>

<file path=ppt/slides/_rels/slide94.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22.png"/></Relationships>
</file>

<file path=ppt/slides/_rels/slide95.xml.rels><?xml version="1.0" encoding="UTF-8" standalone="yes"?>
<Relationships xmlns="http://schemas.openxmlformats.org/package/2006/relationships"><Relationship Id="rId4" Type="http://schemas.openxmlformats.org/officeDocument/2006/relationships/image" Target="../media/image27.png"/><Relationship Id="rId5" Type="http://schemas.openxmlformats.org/officeDocument/2006/relationships/image" Target="../media/image28.png"/><Relationship Id="rId7"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2.png"/><Relationship Id="rId6" Type="http://schemas.openxmlformats.org/officeDocument/2006/relationships/image" Target="../media/image29.png"/></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3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98.xml.rels><?xml version="1.0" encoding="UTF-8" standalone="yes"?>
<Relationships xmlns="http://schemas.openxmlformats.org/package/2006/relationships"><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2.png"/><Relationship Id="rId5" Type="http://schemas.openxmlformats.org/officeDocument/2006/relationships/image" Target="../media/image30.png"/></Relationships>
</file>

<file path=ppt/slides/_rels/slide99.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r>
              <a:rPr sz="4800" dirty="0"/>
              <a:t>15-446 Distributed Systems</a:t>
            </a:r>
            <a:br>
              <a:rPr sz="4800" dirty="0"/>
            </a:br>
            <a:r>
              <a:rPr sz="4800" dirty="0"/>
              <a:t>Spring 2009</a:t>
            </a:r>
          </a:p>
        </p:txBody>
      </p:sp>
      <p:sp>
        <p:nvSpPr>
          <p:cNvPr id="4099" name="Rectangle 3"/>
          <p:cNvSpPr>
            <a:spLocks noGrp="1" noChangeArrowheads="1"/>
          </p:cNvSpPr>
          <p:nvPr>
            <p:ph type="subTitle" idx="1"/>
          </p:nvPr>
        </p:nvSpPr>
        <p:spPr/>
        <p:txBody>
          <a:bodyPr/>
          <a:lstStyle/>
          <a:p>
            <a:r>
              <a:rPr sz="2400" dirty="0" smtClean="0"/>
              <a:t>L-25 Cluster Computing</a:t>
            </a:r>
            <a:endParaRPr lang="en-US" dirty="0"/>
          </a:p>
        </p:txBody>
      </p:sp>
      <p:grpSp>
        <p:nvGrpSpPr>
          <p:cNvPr id="51" name="Group 443"/>
          <p:cNvGrpSpPr>
            <a:grpSpLocks/>
          </p:cNvGrpSpPr>
          <p:nvPr/>
        </p:nvGrpSpPr>
        <p:grpSpPr bwMode="auto">
          <a:xfrm>
            <a:off x="3733800" y="3236463"/>
            <a:ext cx="1524000" cy="1481587"/>
            <a:chOff x="3216" y="2448"/>
            <a:chExt cx="1979" cy="1729"/>
          </a:xfrm>
        </p:grpSpPr>
        <p:sp>
          <p:nvSpPr>
            <p:cNvPr id="52" name="Line 444"/>
            <p:cNvSpPr>
              <a:spLocks noChangeShapeType="1"/>
            </p:cNvSpPr>
            <p:nvPr/>
          </p:nvSpPr>
          <p:spPr bwMode="auto">
            <a:xfrm flipV="1">
              <a:off x="3888" y="3360"/>
              <a:ext cx="144" cy="144"/>
            </a:xfrm>
            <a:prstGeom prst="line">
              <a:avLst/>
            </a:prstGeom>
            <a:noFill/>
            <a:ln w="9525">
              <a:solidFill>
                <a:schemeClr val="tx1"/>
              </a:solidFill>
              <a:round/>
              <a:headEnd/>
              <a:tailEnd/>
            </a:ln>
            <a:effectLst/>
          </p:spPr>
          <p:txBody>
            <a:bodyPr wrap="none" anchor="ctr"/>
            <a:lstStyle/>
            <a:p>
              <a:endParaRPr lang="en-US"/>
            </a:p>
          </p:txBody>
        </p:sp>
        <p:sp>
          <p:nvSpPr>
            <p:cNvPr id="53" name="Freeform 445"/>
            <p:cNvSpPr>
              <a:spLocks/>
            </p:cNvSpPr>
            <p:nvPr/>
          </p:nvSpPr>
          <p:spPr bwMode="auto">
            <a:xfrm>
              <a:off x="3290"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rgbClr val="FF0066">
                <a:alpha val="50000"/>
              </a:srgbClr>
            </a:solidFill>
            <a:ln w="7938">
              <a:solidFill>
                <a:schemeClr val="tx1"/>
              </a:solidFill>
              <a:prstDash val="solid"/>
              <a:round/>
              <a:headEnd/>
              <a:tailEnd/>
            </a:ln>
          </p:spPr>
          <p:txBody>
            <a:bodyPr/>
            <a:lstStyle/>
            <a:p>
              <a:endParaRPr lang="en-US"/>
            </a:p>
          </p:txBody>
        </p:sp>
        <p:sp>
          <p:nvSpPr>
            <p:cNvPr id="54" name="Freeform 446"/>
            <p:cNvSpPr>
              <a:spLocks/>
            </p:cNvSpPr>
            <p:nvPr/>
          </p:nvSpPr>
          <p:spPr bwMode="auto">
            <a:xfrm>
              <a:off x="3948" y="4065"/>
              <a:ext cx="115" cy="112"/>
            </a:xfrm>
            <a:custGeom>
              <a:avLst/>
              <a:gdLst/>
              <a:ahLst/>
              <a:cxnLst>
                <a:cxn ang="0">
                  <a:pos x="112" y="112"/>
                </a:cxn>
                <a:cxn ang="0">
                  <a:pos x="115" y="0"/>
                </a:cxn>
                <a:cxn ang="0">
                  <a:pos x="0" y="0"/>
                </a:cxn>
                <a:cxn ang="0">
                  <a:pos x="0" y="112"/>
                </a:cxn>
                <a:cxn ang="0">
                  <a:pos x="115" y="112"/>
                </a:cxn>
                <a:cxn ang="0">
                  <a:pos x="115" y="112"/>
                </a:cxn>
              </a:cxnLst>
              <a:rect l="0" t="0" r="r" b="b"/>
              <a:pathLst>
                <a:path w="115" h="112">
                  <a:moveTo>
                    <a:pt x="112" y="112"/>
                  </a:moveTo>
                  <a:lnTo>
                    <a:pt x="115" y="0"/>
                  </a:lnTo>
                  <a:lnTo>
                    <a:pt x="0" y="0"/>
                  </a:lnTo>
                  <a:lnTo>
                    <a:pt x="0" y="112"/>
                  </a:lnTo>
                  <a:lnTo>
                    <a:pt x="115" y="112"/>
                  </a:lnTo>
                  <a:lnTo>
                    <a:pt x="115" y="112"/>
                  </a:lnTo>
                </a:path>
              </a:pathLst>
            </a:custGeom>
            <a:solidFill>
              <a:schemeClr val="accent1">
                <a:alpha val="50000"/>
              </a:schemeClr>
            </a:solidFill>
            <a:ln w="7938">
              <a:solidFill>
                <a:schemeClr val="tx1"/>
              </a:solidFill>
              <a:prstDash val="solid"/>
              <a:round/>
              <a:headEnd/>
              <a:tailEnd/>
            </a:ln>
          </p:spPr>
          <p:txBody>
            <a:bodyPr/>
            <a:lstStyle/>
            <a:p>
              <a:endParaRPr lang="en-US"/>
            </a:p>
          </p:txBody>
        </p:sp>
        <p:sp>
          <p:nvSpPr>
            <p:cNvPr id="55" name="Freeform 447"/>
            <p:cNvSpPr>
              <a:spLocks/>
            </p:cNvSpPr>
            <p:nvPr/>
          </p:nvSpPr>
          <p:spPr bwMode="auto">
            <a:xfrm>
              <a:off x="4151" y="2448"/>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56" name="Freeform 448"/>
            <p:cNvSpPr>
              <a:spLocks/>
            </p:cNvSpPr>
            <p:nvPr/>
          </p:nvSpPr>
          <p:spPr bwMode="auto">
            <a:xfrm>
              <a:off x="3605" y="2756"/>
              <a:ext cx="114" cy="112"/>
            </a:xfrm>
            <a:custGeom>
              <a:avLst/>
              <a:gdLst/>
              <a:ahLst/>
              <a:cxnLst>
                <a:cxn ang="0">
                  <a:pos x="112" y="112"/>
                </a:cxn>
                <a:cxn ang="0">
                  <a:pos x="114" y="0"/>
                </a:cxn>
                <a:cxn ang="0">
                  <a:pos x="0" y="0"/>
                </a:cxn>
                <a:cxn ang="0">
                  <a:pos x="0" y="112"/>
                </a:cxn>
                <a:cxn ang="0">
                  <a:pos x="114" y="112"/>
                </a:cxn>
                <a:cxn ang="0">
                  <a:pos x="114" y="112"/>
                </a:cxn>
              </a:cxnLst>
              <a:rect l="0" t="0" r="r" b="b"/>
              <a:pathLst>
                <a:path w="114" h="112">
                  <a:moveTo>
                    <a:pt x="112" y="112"/>
                  </a:moveTo>
                  <a:lnTo>
                    <a:pt x="114" y="0"/>
                  </a:lnTo>
                  <a:lnTo>
                    <a:pt x="0" y="0"/>
                  </a:lnTo>
                  <a:lnTo>
                    <a:pt x="0" y="112"/>
                  </a:lnTo>
                  <a:lnTo>
                    <a:pt x="114" y="112"/>
                  </a:lnTo>
                  <a:lnTo>
                    <a:pt x="114"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57" name="Freeform 449"/>
            <p:cNvSpPr>
              <a:spLocks/>
            </p:cNvSpPr>
            <p:nvPr/>
          </p:nvSpPr>
          <p:spPr bwMode="auto">
            <a:xfrm>
              <a:off x="4704" y="2753"/>
              <a:ext cx="114" cy="115"/>
            </a:xfrm>
            <a:custGeom>
              <a:avLst/>
              <a:gdLst/>
              <a:ahLst/>
              <a:cxnLst>
                <a:cxn ang="0">
                  <a:pos x="0" y="112"/>
                </a:cxn>
                <a:cxn ang="0">
                  <a:pos x="114" y="115"/>
                </a:cxn>
                <a:cxn ang="0">
                  <a:pos x="114" y="0"/>
                </a:cxn>
                <a:cxn ang="0">
                  <a:pos x="2" y="0"/>
                </a:cxn>
                <a:cxn ang="0">
                  <a:pos x="2" y="115"/>
                </a:cxn>
                <a:cxn ang="0">
                  <a:pos x="2" y="115"/>
                </a:cxn>
              </a:cxnLst>
              <a:rect l="0" t="0" r="r" b="b"/>
              <a:pathLst>
                <a:path w="114" h="115">
                  <a:moveTo>
                    <a:pt x="0" y="112"/>
                  </a:moveTo>
                  <a:lnTo>
                    <a:pt x="114" y="115"/>
                  </a:lnTo>
                  <a:lnTo>
                    <a:pt x="114" y="0"/>
                  </a:lnTo>
                  <a:lnTo>
                    <a:pt x="2" y="0"/>
                  </a:lnTo>
                  <a:lnTo>
                    <a:pt x="2" y="115"/>
                  </a:lnTo>
                  <a:lnTo>
                    <a:pt x="2" y="115"/>
                  </a:lnTo>
                </a:path>
              </a:pathLst>
            </a:custGeom>
            <a:solidFill>
              <a:srgbClr val="996633">
                <a:alpha val="50000"/>
              </a:srgbClr>
            </a:solidFill>
            <a:ln w="7938">
              <a:solidFill>
                <a:srgbClr val="000000"/>
              </a:solidFill>
              <a:prstDash val="solid"/>
              <a:round/>
              <a:headEnd/>
              <a:tailEnd/>
            </a:ln>
          </p:spPr>
          <p:txBody>
            <a:bodyPr/>
            <a:lstStyle/>
            <a:p>
              <a:endParaRPr lang="en-US"/>
            </a:p>
          </p:txBody>
        </p:sp>
        <p:sp>
          <p:nvSpPr>
            <p:cNvPr id="58" name="Freeform 450"/>
            <p:cNvSpPr>
              <a:spLocks/>
            </p:cNvSpPr>
            <p:nvPr/>
          </p:nvSpPr>
          <p:spPr bwMode="auto">
            <a:xfrm>
              <a:off x="5083" y="3333"/>
              <a:ext cx="112" cy="114"/>
            </a:xfrm>
            <a:custGeom>
              <a:avLst/>
              <a:gdLst/>
              <a:ahLst/>
              <a:cxnLst>
                <a:cxn ang="0">
                  <a:pos x="0" y="112"/>
                </a:cxn>
                <a:cxn ang="0">
                  <a:pos x="112" y="114"/>
                </a:cxn>
                <a:cxn ang="0">
                  <a:pos x="112" y="0"/>
                </a:cxn>
                <a:cxn ang="0">
                  <a:pos x="0" y="0"/>
                </a:cxn>
                <a:cxn ang="0">
                  <a:pos x="0" y="114"/>
                </a:cxn>
                <a:cxn ang="0">
                  <a:pos x="0" y="114"/>
                </a:cxn>
              </a:cxnLst>
              <a:rect l="0" t="0" r="r" b="b"/>
              <a:pathLst>
                <a:path w="112" h="114">
                  <a:moveTo>
                    <a:pt x="0" y="112"/>
                  </a:moveTo>
                  <a:lnTo>
                    <a:pt x="112" y="114"/>
                  </a:lnTo>
                  <a:lnTo>
                    <a:pt x="112" y="0"/>
                  </a:lnTo>
                  <a:lnTo>
                    <a:pt x="0" y="0"/>
                  </a:lnTo>
                  <a:lnTo>
                    <a:pt x="0" y="114"/>
                  </a:lnTo>
                  <a:lnTo>
                    <a:pt x="0" y="114"/>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59" name="Freeform 451"/>
            <p:cNvSpPr>
              <a:spLocks/>
            </p:cNvSpPr>
            <p:nvPr/>
          </p:nvSpPr>
          <p:spPr bwMode="auto">
            <a:xfrm>
              <a:off x="3216" y="3335"/>
              <a:ext cx="115" cy="112"/>
            </a:xfrm>
            <a:custGeom>
              <a:avLst/>
              <a:gdLst/>
              <a:ahLst/>
              <a:cxnLst>
                <a:cxn ang="0">
                  <a:pos x="115" y="112"/>
                </a:cxn>
                <a:cxn ang="0">
                  <a:pos x="115" y="0"/>
                </a:cxn>
                <a:cxn ang="0">
                  <a:pos x="0" y="0"/>
                </a:cxn>
                <a:cxn ang="0">
                  <a:pos x="0" y="112"/>
                </a:cxn>
                <a:cxn ang="0">
                  <a:pos x="115" y="112"/>
                </a:cxn>
                <a:cxn ang="0">
                  <a:pos x="115" y="112"/>
                </a:cxn>
              </a:cxnLst>
              <a:rect l="0" t="0" r="r" b="b"/>
              <a:pathLst>
                <a:path w="115" h="112">
                  <a:moveTo>
                    <a:pt x="115" y="112"/>
                  </a:moveTo>
                  <a:lnTo>
                    <a:pt x="115" y="0"/>
                  </a:lnTo>
                  <a:lnTo>
                    <a:pt x="0" y="0"/>
                  </a:lnTo>
                  <a:lnTo>
                    <a:pt x="0" y="112"/>
                  </a:lnTo>
                  <a:lnTo>
                    <a:pt x="115" y="112"/>
                  </a:lnTo>
                  <a:lnTo>
                    <a:pt x="115" y="112"/>
                  </a:lnTo>
                </a:path>
              </a:pathLst>
            </a:custGeom>
            <a:solidFill>
              <a:srgbClr val="996633">
                <a:alpha val="50000"/>
              </a:srgbClr>
            </a:solidFill>
            <a:ln w="7938">
              <a:solidFill>
                <a:srgbClr val="000000"/>
              </a:solidFill>
              <a:prstDash val="solid"/>
              <a:round/>
              <a:headEnd/>
              <a:tailEnd/>
            </a:ln>
          </p:spPr>
          <p:txBody>
            <a:bodyPr/>
            <a:lstStyle/>
            <a:p>
              <a:endParaRPr lang="en-US"/>
            </a:p>
          </p:txBody>
        </p:sp>
        <p:grpSp>
          <p:nvGrpSpPr>
            <p:cNvPr id="60" name="Group 452"/>
            <p:cNvGrpSpPr>
              <a:grpSpLocks/>
            </p:cNvGrpSpPr>
            <p:nvPr/>
          </p:nvGrpSpPr>
          <p:grpSpPr bwMode="auto">
            <a:xfrm>
              <a:off x="3891" y="2677"/>
              <a:ext cx="632" cy="470"/>
              <a:chOff x="3891" y="2677"/>
              <a:chExt cx="632" cy="470"/>
            </a:xfrm>
          </p:grpSpPr>
          <p:sp>
            <p:nvSpPr>
              <p:cNvPr id="92" name="Freeform 453"/>
              <p:cNvSpPr>
                <a:spLocks/>
              </p:cNvSpPr>
              <p:nvPr/>
            </p:nvSpPr>
            <p:spPr bwMode="auto">
              <a:xfrm>
                <a:off x="4246" y="2687"/>
                <a:ext cx="277" cy="228"/>
              </a:xfrm>
              <a:custGeom>
                <a:avLst/>
                <a:gdLst/>
                <a:ahLst/>
                <a:cxnLst>
                  <a:cxn ang="0">
                    <a:pos x="0" y="23"/>
                  </a:cxn>
                  <a:cxn ang="0">
                    <a:pos x="5" y="23"/>
                  </a:cxn>
                  <a:cxn ang="0">
                    <a:pos x="10" y="19"/>
                  </a:cxn>
                  <a:cxn ang="0">
                    <a:pos x="17" y="14"/>
                  </a:cxn>
                  <a:cxn ang="0">
                    <a:pos x="26" y="9"/>
                  </a:cxn>
                  <a:cxn ang="0">
                    <a:pos x="36" y="4"/>
                  </a:cxn>
                  <a:cxn ang="0">
                    <a:pos x="50" y="2"/>
                  </a:cxn>
                  <a:cxn ang="0">
                    <a:pos x="65" y="0"/>
                  </a:cxn>
                  <a:cxn ang="0">
                    <a:pos x="79" y="0"/>
                  </a:cxn>
                  <a:cxn ang="0">
                    <a:pos x="96" y="4"/>
                  </a:cxn>
                  <a:cxn ang="0">
                    <a:pos x="110" y="11"/>
                  </a:cxn>
                  <a:cxn ang="0">
                    <a:pos x="124" y="23"/>
                  </a:cxn>
                  <a:cxn ang="0">
                    <a:pos x="134" y="33"/>
                  </a:cxn>
                  <a:cxn ang="0">
                    <a:pos x="143" y="42"/>
                  </a:cxn>
                  <a:cxn ang="0">
                    <a:pos x="148" y="52"/>
                  </a:cxn>
                  <a:cxn ang="0">
                    <a:pos x="150" y="59"/>
                  </a:cxn>
                  <a:cxn ang="0">
                    <a:pos x="153" y="66"/>
                  </a:cxn>
                  <a:cxn ang="0">
                    <a:pos x="153" y="73"/>
                  </a:cxn>
                  <a:cxn ang="0">
                    <a:pos x="153" y="78"/>
                  </a:cxn>
                  <a:cxn ang="0">
                    <a:pos x="153" y="81"/>
                  </a:cxn>
                  <a:cxn ang="0">
                    <a:pos x="153" y="81"/>
                  </a:cxn>
                  <a:cxn ang="0">
                    <a:pos x="153" y="81"/>
                  </a:cxn>
                  <a:cxn ang="0">
                    <a:pos x="155" y="78"/>
                  </a:cxn>
                  <a:cxn ang="0">
                    <a:pos x="160" y="76"/>
                  </a:cxn>
                  <a:cxn ang="0">
                    <a:pos x="167" y="73"/>
                  </a:cxn>
                  <a:cxn ang="0">
                    <a:pos x="174" y="71"/>
                  </a:cxn>
                  <a:cxn ang="0">
                    <a:pos x="181" y="69"/>
                  </a:cxn>
                  <a:cxn ang="0">
                    <a:pos x="191" y="69"/>
                  </a:cxn>
                  <a:cxn ang="0">
                    <a:pos x="200" y="71"/>
                  </a:cxn>
                  <a:cxn ang="0">
                    <a:pos x="210" y="73"/>
                  </a:cxn>
                  <a:cxn ang="0">
                    <a:pos x="219" y="81"/>
                  </a:cxn>
                  <a:cxn ang="0">
                    <a:pos x="229" y="90"/>
                  </a:cxn>
                  <a:cxn ang="0">
                    <a:pos x="234" y="97"/>
                  </a:cxn>
                  <a:cxn ang="0">
                    <a:pos x="236" y="107"/>
                  </a:cxn>
                  <a:cxn ang="0">
                    <a:pos x="239" y="116"/>
                  </a:cxn>
                  <a:cxn ang="0">
                    <a:pos x="239" y="124"/>
                  </a:cxn>
                  <a:cxn ang="0">
                    <a:pos x="236" y="131"/>
                  </a:cxn>
                  <a:cxn ang="0">
                    <a:pos x="236" y="138"/>
                  </a:cxn>
                  <a:cxn ang="0">
                    <a:pos x="234" y="143"/>
                  </a:cxn>
                  <a:cxn ang="0">
                    <a:pos x="234" y="145"/>
                  </a:cxn>
                  <a:cxn ang="0">
                    <a:pos x="231" y="145"/>
                  </a:cxn>
                  <a:cxn ang="0">
                    <a:pos x="234" y="147"/>
                  </a:cxn>
                  <a:cxn ang="0">
                    <a:pos x="236" y="147"/>
                  </a:cxn>
                  <a:cxn ang="0">
                    <a:pos x="241" y="152"/>
                  </a:cxn>
                  <a:cxn ang="0">
                    <a:pos x="248" y="157"/>
                  </a:cxn>
                  <a:cxn ang="0">
                    <a:pos x="253" y="164"/>
                  </a:cxn>
                  <a:cxn ang="0">
                    <a:pos x="260" y="174"/>
                  </a:cxn>
                  <a:cxn ang="0">
                    <a:pos x="267" y="183"/>
                  </a:cxn>
                  <a:cxn ang="0">
                    <a:pos x="272" y="195"/>
                  </a:cxn>
                  <a:cxn ang="0">
                    <a:pos x="274" y="212"/>
                  </a:cxn>
                  <a:cxn ang="0">
                    <a:pos x="277" y="228"/>
                  </a:cxn>
                </a:cxnLst>
                <a:rect l="0" t="0" r="r" b="b"/>
                <a:pathLst>
                  <a:path w="277" h="228">
                    <a:moveTo>
                      <a:pt x="0" y="23"/>
                    </a:moveTo>
                    <a:lnTo>
                      <a:pt x="5" y="23"/>
                    </a:lnTo>
                    <a:lnTo>
                      <a:pt x="10" y="19"/>
                    </a:lnTo>
                    <a:lnTo>
                      <a:pt x="17" y="14"/>
                    </a:lnTo>
                    <a:lnTo>
                      <a:pt x="26" y="9"/>
                    </a:lnTo>
                    <a:lnTo>
                      <a:pt x="36" y="4"/>
                    </a:lnTo>
                    <a:lnTo>
                      <a:pt x="50" y="2"/>
                    </a:lnTo>
                    <a:lnTo>
                      <a:pt x="65" y="0"/>
                    </a:lnTo>
                    <a:lnTo>
                      <a:pt x="79" y="0"/>
                    </a:lnTo>
                    <a:lnTo>
                      <a:pt x="96" y="4"/>
                    </a:lnTo>
                    <a:lnTo>
                      <a:pt x="110" y="11"/>
                    </a:lnTo>
                    <a:lnTo>
                      <a:pt x="124" y="23"/>
                    </a:lnTo>
                    <a:lnTo>
                      <a:pt x="134" y="33"/>
                    </a:lnTo>
                    <a:lnTo>
                      <a:pt x="143" y="42"/>
                    </a:lnTo>
                    <a:lnTo>
                      <a:pt x="148" y="52"/>
                    </a:lnTo>
                    <a:lnTo>
                      <a:pt x="150" y="59"/>
                    </a:lnTo>
                    <a:lnTo>
                      <a:pt x="153" y="66"/>
                    </a:lnTo>
                    <a:lnTo>
                      <a:pt x="153" y="73"/>
                    </a:lnTo>
                    <a:lnTo>
                      <a:pt x="153" y="78"/>
                    </a:lnTo>
                    <a:lnTo>
                      <a:pt x="153" y="81"/>
                    </a:lnTo>
                    <a:lnTo>
                      <a:pt x="153" y="81"/>
                    </a:lnTo>
                    <a:lnTo>
                      <a:pt x="153" y="81"/>
                    </a:lnTo>
                    <a:lnTo>
                      <a:pt x="155" y="78"/>
                    </a:lnTo>
                    <a:lnTo>
                      <a:pt x="160" y="76"/>
                    </a:lnTo>
                    <a:lnTo>
                      <a:pt x="167" y="73"/>
                    </a:lnTo>
                    <a:lnTo>
                      <a:pt x="174" y="71"/>
                    </a:lnTo>
                    <a:lnTo>
                      <a:pt x="181" y="69"/>
                    </a:lnTo>
                    <a:lnTo>
                      <a:pt x="191" y="69"/>
                    </a:lnTo>
                    <a:lnTo>
                      <a:pt x="200" y="71"/>
                    </a:lnTo>
                    <a:lnTo>
                      <a:pt x="210" y="73"/>
                    </a:lnTo>
                    <a:lnTo>
                      <a:pt x="219" y="81"/>
                    </a:lnTo>
                    <a:lnTo>
                      <a:pt x="229" y="90"/>
                    </a:lnTo>
                    <a:lnTo>
                      <a:pt x="234" y="97"/>
                    </a:lnTo>
                    <a:lnTo>
                      <a:pt x="236" y="107"/>
                    </a:lnTo>
                    <a:lnTo>
                      <a:pt x="239" y="116"/>
                    </a:lnTo>
                    <a:lnTo>
                      <a:pt x="239" y="124"/>
                    </a:lnTo>
                    <a:lnTo>
                      <a:pt x="236" y="131"/>
                    </a:lnTo>
                    <a:lnTo>
                      <a:pt x="236" y="138"/>
                    </a:lnTo>
                    <a:lnTo>
                      <a:pt x="234" y="143"/>
                    </a:lnTo>
                    <a:lnTo>
                      <a:pt x="234" y="145"/>
                    </a:lnTo>
                    <a:lnTo>
                      <a:pt x="231" y="145"/>
                    </a:lnTo>
                    <a:lnTo>
                      <a:pt x="234" y="147"/>
                    </a:lnTo>
                    <a:lnTo>
                      <a:pt x="236" y="147"/>
                    </a:lnTo>
                    <a:lnTo>
                      <a:pt x="241" y="152"/>
                    </a:lnTo>
                    <a:lnTo>
                      <a:pt x="248" y="157"/>
                    </a:lnTo>
                    <a:lnTo>
                      <a:pt x="253" y="164"/>
                    </a:lnTo>
                    <a:lnTo>
                      <a:pt x="260" y="174"/>
                    </a:lnTo>
                    <a:lnTo>
                      <a:pt x="267" y="183"/>
                    </a:lnTo>
                    <a:lnTo>
                      <a:pt x="272" y="195"/>
                    </a:lnTo>
                    <a:lnTo>
                      <a:pt x="274" y="212"/>
                    </a:lnTo>
                    <a:lnTo>
                      <a:pt x="277" y="228"/>
                    </a:lnTo>
                  </a:path>
                </a:pathLst>
              </a:custGeom>
              <a:noFill/>
              <a:ln w="12700" cmpd="sng">
                <a:solidFill>
                  <a:srgbClr val="FF9900"/>
                </a:solidFill>
                <a:prstDash val="solid"/>
                <a:round/>
                <a:headEnd/>
                <a:tailEnd/>
              </a:ln>
            </p:spPr>
            <p:txBody>
              <a:bodyPr/>
              <a:lstStyle/>
              <a:p>
                <a:endParaRPr lang="en-US"/>
              </a:p>
            </p:txBody>
          </p:sp>
          <p:sp>
            <p:nvSpPr>
              <p:cNvPr id="93" name="Freeform 454"/>
              <p:cNvSpPr>
                <a:spLocks/>
              </p:cNvSpPr>
              <p:nvPr/>
            </p:nvSpPr>
            <p:spPr bwMode="auto">
              <a:xfrm>
                <a:off x="3891" y="2677"/>
                <a:ext cx="358" cy="236"/>
              </a:xfrm>
              <a:custGeom>
                <a:avLst/>
                <a:gdLst/>
                <a:ahLst/>
                <a:cxnLst>
                  <a:cxn ang="0">
                    <a:pos x="2" y="219"/>
                  </a:cxn>
                  <a:cxn ang="0">
                    <a:pos x="9" y="193"/>
                  </a:cxn>
                  <a:cxn ang="0">
                    <a:pos x="21" y="174"/>
                  </a:cxn>
                  <a:cxn ang="0">
                    <a:pos x="33" y="162"/>
                  </a:cxn>
                  <a:cxn ang="0">
                    <a:pos x="43" y="155"/>
                  </a:cxn>
                  <a:cxn ang="0">
                    <a:pos x="43" y="155"/>
                  </a:cxn>
                  <a:cxn ang="0">
                    <a:pos x="40" y="145"/>
                  </a:cxn>
                  <a:cxn ang="0">
                    <a:pos x="38" y="134"/>
                  </a:cxn>
                  <a:cxn ang="0">
                    <a:pos x="38" y="117"/>
                  </a:cxn>
                  <a:cxn ang="0">
                    <a:pos x="48" y="98"/>
                  </a:cxn>
                  <a:cxn ang="0">
                    <a:pos x="67" y="83"/>
                  </a:cxn>
                  <a:cxn ang="0">
                    <a:pos x="83" y="79"/>
                  </a:cxn>
                  <a:cxn ang="0">
                    <a:pos x="102" y="81"/>
                  </a:cxn>
                  <a:cxn ang="0">
                    <a:pos x="114" y="86"/>
                  </a:cxn>
                  <a:cxn ang="0">
                    <a:pos x="121" y="91"/>
                  </a:cxn>
                  <a:cxn ang="0">
                    <a:pos x="124" y="88"/>
                  </a:cxn>
                  <a:cxn ang="0">
                    <a:pos x="121" y="81"/>
                  </a:cxn>
                  <a:cxn ang="0">
                    <a:pos x="124" y="69"/>
                  </a:cxn>
                  <a:cxn ang="0">
                    <a:pos x="133" y="52"/>
                  </a:cxn>
                  <a:cxn ang="0">
                    <a:pos x="152" y="31"/>
                  </a:cxn>
                  <a:cxn ang="0">
                    <a:pos x="181" y="14"/>
                  </a:cxn>
                  <a:cxn ang="0">
                    <a:pos x="212" y="10"/>
                  </a:cxn>
                  <a:cxn ang="0">
                    <a:pos x="238" y="14"/>
                  </a:cxn>
                  <a:cxn ang="0">
                    <a:pos x="260" y="24"/>
                  </a:cxn>
                  <a:cxn ang="0">
                    <a:pos x="272" y="31"/>
                  </a:cxn>
                  <a:cxn ang="0">
                    <a:pos x="274" y="31"/>
                  </a:cxn>
                  <a:cxn ang="0">
                    <a:pos x="274" y="26"/>
                  </a:cxn>
                  <a:cxn ang="0">
                    <a:pos x="279" y="17"/>
                  </a:cxn>
                  <a:cxn ang="0">
                    <a:pos x="288" y="7"/>
                  </a:cxn>
                  <a:cxn ang="0">
                    <a:pos x="305" y="2"/>
                  </a:cxn>
                  <a:cxn ang="0">
                    <a:pos x="327" y="2"/>
                  </a:cxn>
                  <a:cxn ang="0">
                    <a:pos x="343" y="7"/>
                  </a:cxn>
                  <a:cxn ang="0">
                    <a:pos x="350" y="17"/>
                  </a:cxn>
                  <a:cxn ang="0">
                    <a:pos x="355" y="26"/>
                  </a:cxn>
                  <a:cxn ang="0">
                    <a:pos x="358" y="31"/>
                  </a:cxn>
                </a:cxnLst>
                <a:rect l="0" t="0" r="r" b="b"/>
                <a:pathLst>
                  <a:path w="358" h="236">
                    <a:moveTo>
                      <a:pt x="0" y="236"/>
                    </a:moveTo>
                    <a:lnTo>
                      <a:pt x="2" y="219"/>
                    </a:lnTo>
                    <a:lnTo>
                      <a:pt x="5" y="205"/>
                    </a:lnTo>
                    <a:lnTo>
                      <a:pt x="9" y="193"/>
                    </a:lnTo>
                    <a:lnTo>
                      <a:pt x="14" y="181"/>
                    </a:lnTo>
                    <a:lnTo>
                      <a:pt x="21" y="174"/>
                    </a:lnTo>
                    <a:lnTo>
                      <a:pt x="29" y="167"/>
                    </a:lnTo>
                    <a:lnTo>
                      <a:pt x="33" y="162"/>
                    </a:lnTo>
                    <a:lnTo>
                      <a:pt x="38" y="157"/>
                    </a:lnTo>
                    <a:lnTo>
                      <a:pt x="43" y="155"/>
                    </a:lnTo>
                    <a:lnTo>
                      <a:pt x="43" y="155"/>
                    </a:lnTo>
                    <a:lnTo>
                      <a:pt x="43" y="155"/>
                    </a:lnTo>
                    <a:lnTo>
                      <a:pt x="40" y="150"/>
                    </a:lnTo>
                    <a:lnTo>
                      <a:pt x="40" y="145"/>
                    </a:lnTo>
                    <a:lnTo>
                      <a:pt x="38" y="141"/>
                    </a:lnTo>
                    <a:lnTo>
                      <a:pt x="38" y="134"/>
                    </a:lnTo>
                    <a:lnTo>
                      <a:pt x="38" y="124"/>
                    </a:lnTo>
                    <a:lnTo>
                      <a:pt x="38" y="117"/>
                    </a:lnTo>
                    <a:lnTo>
                      <a:pt x="43" y="107"/>
                    </a:lnTo>
                    <a:lnTo>
                      <a:pt x="48" y="98"/>
                    </a:lnTo>
                    <a:lnTo>
                      <a:pt x="55" y="91"/>
                    </a:lnTo>
                    <a:lnTo>
                      <a:pt x="67" y="83"/>
                    </a:lnTo>
                    <a:lnTo>
                      <a:pt x="76" y="81"/>
                    </a:lnTo>
                    <a:lnTo>
                      <a:pt x="83" y="79"/>
                    </a:lnTo>
                    <a:lnTo>
                      <a:pt x="93" y="79"/>
                    </a:lnTo>
                    <a:lnTo>
                      <a:pt x="102" y="81"/>
                    </a:lnTo>
                    <a:lnTo>
                      <a:pt x="110" y="83"/>
                    </a:lnTo>
                    <a:lnTo>
                      <a:pt x="114" y="86"/>
                    </a:lnTo>
                    <a:lnTo>
                      <a:pt x="119" y="88"/>
                    </a:lnTo>
                    <a:lnTo>
                      <a:pt x="121" y="91"/>
                    </a:lnTo>
                    <a:lnTo>
                      <a:pt x="124" y="91"/>
                    </a:lnTo>
                    <a:lnTo>
                      <a:pt x="124" y="88"/>
                    </a:lnTo>
                    <a:lnTo>
                      <a:pt x="121" y="86"/>
                    </a:lnTo>
                    <a:lnTo>
                      <a:pt x="121" y="81"/>
                    </a:lnTo>
                    <a:lnTo>
                      <a:pt x="124" y="76"/>
                    </a:lnTo>
                    <a:lnTo>
                      <a:pt x="124" y="69"/>
                    </a:lnTo>
                    <a:lnTo>
                      <a:pt x="129" y="60"/>
                    </a:lnTo>
                    <a:lnTo>
                      <a:pt x="133" y="52"/>
                    </a:lnTo>
                    <a:lnTo>
                      <a:pt x="141" y="43"/>
                    </a:lnTo>
                    <a:lnTo>
                      <a:pt x="152" y="31"/>
                    </a:lnTo>
                    <a:lnTo>
                      <a:pt x="164" y="21"/>
                    </a:lnTo>
                    <a:lnTo>
                      <a:pt x="181" y="14"/>
                    </a:lnTo>
                    <a:lnTo>
                      <a:pt x="195" y="10"/>
                    </a:lnTo>
                    <a:lnTo>
                      <a:pt x="212" y="10"/>
                    </a:lnTo>
                    <a:lnTo>
                      <a:pt x="226" y="10"/>
                    </a:lnTo>
                    <a:lnTo>
                      <a:pt x="238" y="14"/>
                    </a:lnTo>
                    <a:lnTo>
                      <a:pt x="250" y="19"/>
                    </a:lnTo>
                    <a:lnTo>
                      <a:pt x="260" y="24"/>
                    </a:lnTo>
                    <a:lnTo>
                      <a:pt x="267" y="29"/>
                    </a:lnTo>
                    <a:lnTo>
                      <a:pt x="272" y="31"/>
                    </a:lnTo>
                    <a:lnTo>
                      <a:pt x="274" y="33"/>
                    </a:lnTo>
                    <a:lnTo>
                      <a:pt x="274" y="31"/>
                    </a:lnTo>
                    <a:lnTo>
                      <a:pt x="274" y="29"/>
                    </a:lnTo>
                    <a:lnTo>
                      <a:pt x="274" y="26"/>
                    </a:lnTo>
                    <a:lnTo>
                      <a:pt x="276" y="21"/>
                    </a:lnTo>
                    <a:lnTo>
                      <a:pt x="279" y="17"/>
                    </a:lnTo>
                    <a:lnTo>
                      <a:pt x="284" y="12"/>
                    </a:lnTo>
                    <a:lnTo>
                      <a:pt x="288" y="7"/>
                    </a:lnTo>
                    <a:lnTo>
                      <a:pt x="296" y="5"/>
                    </a:lnTo>
                    <a:lnTo>
                      <a:pt x="305" y="2"/>
                    </a:lnTo>
                    <a:lnTo>
                      <a:pt x="315" y="0"/>
                    </a:lnTo>
                    <a:lnTo>
                      <a:pt x="327" y="2"/>
                    </a:lnTo>
                    <a:lnTo>
                      <a:pt x="336" y="5"/>
                    </a:lnTo>
                    <a:lnTo>
                      <a:pt x="343" y="7"/>
                    </a:lnTo>
                    <a:lnTo>
                      <a:pt x="348" y="12"/>
                    </a:lnTo>
                    <a:lnTo>
                      <a:pt x="350" y="17"/>
                    </a:lnTo>
                    <a:lnTo>
                      <a:pt x="355" y="21"/>
                    </a:lnTo>
                    <a:lnTo>
                      <a:pt x="355" y="26"/>
                    </a:lnTo>
                    <a:lnTo>
                      <a:pt x="358" y="29"/>
                    </a:lnTo>
                    <a:lnTo>
                      <a:pt x="358" y="31"/>
                    </a:lnTo>
                    <a:lnTo>
                      <a:pt x="358" y="33"/>
                    </a:lnTo>
                  </a:path>
                </a:pathLst>
              </a:custGeom>
              <a:noFill/>
              <a:ln w="12700" cmpd="sng">
                <a:solidFill>
                  <a:srgbClr val="FF9900"/>
                </a:solidFill>
                <a:prstDash val="solid"/>
                <a:round/>
                <a:headEnd/>
                <a:tailEnd/>
              </a:ln>
            </p:spPr>
            <p:txBody>
              <a:bodyPr/>
              <a:lstStyle/>
              <a:p>
                <a:endParaRPr lang="en-US"/>
              </a:p>
            </p:txBody>
          </p:sp>
          <p:sp>
            <p:nvSpPr>
              <p:cNvPr id="94" name="Freeform 455"/>
              <p:cNvSpPr>
                <a:spLocks/>
              </p:cNvSpPr>
              <p:nvPr/>
            </p:nvSpPr>
            <p:spPr bwMode="auto">
              <a:xfrm>
                <a:off x="3891" y="2911"/>
                <a:ext cx="272" cy="229"/>
              </a:xfrm>
              <a:custGeom>
                <a:avLst/>
                <a:gdLst/>
                <a:ahLst/>
                <a:cxnLst>
                  <a:cxn ang="0">
                    <a:pos x="272" y="202"/>
                  </a:cxn>
                  <a:cxn ang="0">
                    <a:pos x="272" y="205"/>
                  </a:cxn>
                  <a:cxn ang="0">
                    <a:pos x="267" y="207"/>
                  </a:cxn>
                  <a:cxn ang="0">
                    <a:pos x="260" y="212"/>
                  </a:cxn>
                  <a:cxn ang="0">
                    <a:pos x="250" y="217"/>
                  </a:cxn>
                  <a:cxn ang="0">
                    <a:pos x="238" y="221"/>
                  </a:cxn>
                  <a:cxn ang="0">
                    <a:pos x="226" y="226"/>
                  </a:cxn>
                  <a:cxn ang="0">
                    <a:pos x="212" y="229"/>
                  </a:cxn>
                  <a:cxn ang="0">
                    <a:pos x="195" y="226"/>
                  </a:cxn>
                  <a:cxn ang="0">
                    <a:pos x="181" y="224"/>
                  </a:cxn>
                  <a:cxn ang="0">
                    <a:pos x="164" y="214"/>
                  </a:cxn>
                  <a:cxn ang="0">
                    <a:pos x="152" y="205"/>
                  </a:cxn>
                  <a:cxn ang="0">
                    <a:pos x="141" y="195"/>
                  </a:cxn>
                  <a:cxn ang="0">
                    <a:pos x="133" y="186"/>
                  </a:cxn>
                  <a:cxn ang="0">
                    <a:pos x="129" y="176"/>
                  </a:cxn>
                  <a:cxn ang="0">
                    <a:pos x="124" y="167"/>
                  </a:cxn>
                  <a:cxn ang="0">
                    <a:pos x="124" y="159"/>
                  </a:cxn>
                  <a:cxn ang="0">
                    <a:pos x="121" y="155"/>
                  </a:cxn>
                  <a:cxn ang="0">
                    <a:pos x="121" y="150"/>
                  </a:cxn>
                  <a:cxn ang="0">
                    <a:pos x="124" y="148"/>
                  </a:cxn>
                  <a:cxn ang="0">
                    <a:pos x="124" y="145"/>
                  </a:cxn>
                  <a:cxn ang="0">
                    <a:pos x="121" y="148"/>
                  </a:cxn>
                  <a:cxn ang="0">
                    <a:pos x="119" y="150"/>
                  </a:cxn>
                  <a:cxn ang="0">
                    <a:pos x="114" y="152"/>
                  </a:cxn>
                  <a:cxn ang="0">
                    <a:pos x="110" y="155"/>
                  </a:cxn>
                  <a:cxn ang="0">
                    <a:pos x="102" y="157"/>
                  </a:cxn>
                  <a:cxn ang="0">
                    <a:pos x="93" y="157"/>
                  </a:cxn>
                  <a:cxn ang="0">
                    <a:pos x="83" y="157"/>
                  </a:cxn>
                  <a:cxn ang="0">
                    <a:pos x="76" y="157"/>
                  </a:cxn>
                  <a:cxn ang="0">
                    <a:pos x="67" y="152"/>
                  </a:cxn>
                  <a:cxn ang="0">
                    <a:pos x="55" y="145"/>
                  </a:cxn>
                  <a:cxn ang="0">
                    <a:pos x="48" y="138"/>
                  </a:cxn>
                  <a:cxn ang="0">
                    <a:pos x="43" y="128"/>
                  </a:cxn>
                  <a:cxn ang="0">
                    <a:pos x="38" y="121"/>
                  </a:cxn>
                  <a:cxn ang="0">
                    <a:pos x="38" y="112"/>
                  </a:cxn>
                  <a:cxn ang="0">
                    <a:pos x="38" y="105"/>
                  </a:cxn>
                  <a:cxn ang="0">
                    <a:pos x="38" y="97"/>
                  </a:cxn>
                  <a:cxn ang="0">
                    <a:pos x="40" y="90"/>
                  </a:cxn>
                  <a:cxn ang="0">
                    <a:pos x="40" y="86"/>
                  </a:cxn>
                  <a:cxn ang="0">
                    <a:pos x="43" y="83"/>
                  </a:cxn>
                  <a:cxn ang="0">
                    <a:pos x="43" y="81"/>
                  </a:cxn>
                  <a:cxn ang="0">
                    <a:pos x="43" y="81"/>
                  </a:cxn>
                  <a:cxn ang="0">
                    <a:pos x="38" y="78"/>
                  </a:cxn>
                  <a:cxn ang="0">
                    <a:pos x="33" y="76"/>
                  </a:cxn>
                  <a:cxn ang="0">
                    <a:pos x="29" y="71"/>
                  </a:cxn>
                  <a:cxn ang="0">
                    <a:pos x="21" y="64"/>
                  </a:cxn>
                  <a:cxn ang="0">
                    <a:pos x="14" y="55"/>
                  </a:cxn>
                  <a:cxn ang="0">
                    <a:pos x="9" y="45"/>
                  </a:cxn>
                  <a:cxn ang="0">
                    <a:pos x="5" y="31"/>
                  </a:cxn>
                  <a:cxn ang="0">
                    <a:pos x="2" y="16"/>
                  </a:cxn>
                  <a:cxn ang="0">
                    <a:pos x="0" y="0"/>
                  </a:cxn>
                </a:cxnLst>
                <a:rect l="0" t="0" r="r" b="b"/>
                <a:pathLst>
                  <a:path w="272" h="229">
                    <a:moveTo>
                      <a:pt x="272" y="202"/>
                    </a:moveTo>
                    <a:lnTo>
                      <a:pt x="272" y="205"/>
                    </a:lnTo>
                    <a:lnTo>
                      <a:pt x="267" y="207"/>
                    </a:lnTo>
                    <a:lnTo>
                      <a:pt x="260" y="212"/>
                    </a:lnTo>
                    <a:lnTo>
                      <a:pt x="250" y="217"/>
                    </a:lnTo>
                    <a:lnTo>
                      <a:pt x="238" y="221"/>
                    </a:lnTo>
                    <a:lnTo>
                      <a:pt x="226" y="226"/>
                    </a:lnTo>
                    <a:lnTo>
                      <a:pt x="212" y="229"/>
                    </a:lnTo>
                    <a:lnTo>
                      <a:pt x="195" y="226"/>
                    </a:lnTo>
                    <a:lnTo>
                      <a:pt x="181" y="224"/>
                    </a:lnTo>
                    <a:lnTo>
                      <a:pt x="164" y="214"/>
                    </a:lnTo>
                    <a:lnTo>
                      <a:pt x="152" y="205"/>
                    </a:lnTo>
                    <a:lnTo>
                      <a:pt x="141" y="195"/>
                    </a:lnTo>
                    <a:lnTo>
                      <a:pt x="133" y="186"/>
                    </a:lnTo>
                    <a:lnTo>
                      <a:pt x="129" y="176"/>
                    </a:lnTo>
                    <a:lnTo>
                      <a:pt x="124" y="167"/>
                    </a:lnTo>
                    <a:lnTo>
                      <a:pt x="124" y="159"/>
                    </a:lnTo>
                    <a:lnTo>
                      <a:pt x="121" y="155"/>
                    </a:lnTo>
                    <a:lnTo>
                      <a:pt x="121" y="150"/>
                    </a:lnTo>
                    <a:lnTo>
                      <a:pt x="124" y="148"/>
                    </a:lnTo>
                    <a:lnTo>
                      <a:pt x="124" y="145"/>
                    </a:lnTo>
                    <a:lnTo>
                      <a:pt x="121" y="148"/>
                    </a:lnTo>
                    <a:lnTo>
                      <a:pt x="119" y="150"/>
                    </a:lnTo>
                    <a:lnTo>
                      <a:pt x="114" y="152"/>
                    </a:lnTo>
                    <a:lnTo>
                      <a:pt x="110" y="155"/>
                    </a:lnTo>
                    <a:lnTo>
                      <a:pt x="102" y="157"/>
                    </a:lnTo>
                    <a:lnTo>
                      <a:pt x="93" y="157"/>
                    </a:lnTo>
                    <a:lnTo>
                      <a:pt x="83" y="157"/>
                    </a:lnTo>
                    <a:lnTo>
                      <a:pt x="76" y="157"/>
                    </a:lnTo>
                    <a:lnTo>
                      <a:pt x="67" y="152"/>
                    </a:lnTo>
                    <a:lnTo>
                      <a:pt x="55" y="145"/>
                    </a:lnTo>
                    <a:lnTo>
                      <a:pt x="48" y="138"/>
                    </a:lnTo>
                    <a:lnTo>
                      <a:pt x="43" y="128"/>
                    </a:lnTo>
                    <a:lnTo>
                      <a:pt x="38" y="121"/>
                    </a:lnTo>
                    <a:lnTo>
                      <a:pt x="38" y="112"/>
                    </a:lnTo>
                    <a:lnTo>
                      <a:pt x="38" y="105"/>
                    </a:lnTo>
                    <a:lnTo>
                      <a:pt x="38" y="97"/>
                    </a:lnTo>
                    <a:lnTo>
                      <a:pt x="40" y="90"/>
                    </a:lnTo>
                    <a:lnTo>
                      <a:pt x="40" y="86"/>
                    </a:lnTo>
                    <a:lnTo>
                      <a:pt x="43" y="83"/>
                    </a:lnTo>
                    <a:lnTo>
                      <a:pt x="43" y="81"/>
                    </a:lnTo>
                    <a:lnTo>
                      <a:pt x="43" y="81"/>
                    </a:lnTo>
                    <a:lnTo>
                      <a:pt x="38" y="78"/>
                    </a:lnTo>
                    <a:lnTo>
                      <a:pt x="33" y="76"/>
                    </a:lnTo>
                    <a:lnTo>
                      <a:pt x="29" y="71"/>
                    </a:lnTo>
                    <a:lnTo>
                      <a:pt x="21" y="64"/>
                    </a:lnTo>
                    <a:lnTo>
                      <a:pt x="14" y="55"/>
                    </a:lnTo>
                    <a:lnTo>
                      <a:pt x="9" y="45"/>
                    </a:lnTo>
                    <a:lnTo>
                      <a:pt x="5" y="31"/>
                    </a:lnTo>
                    <a:lnTo>
                      <a:pt x="2" y="16"/>
                    </a:lnTo>
                    <a:lnTo>
                      <a:pt x="0" y="0"/>
                    </a:lnTo>
                  </a:path>
                </a:pathLst>
              </a:custGeom>
              <a:noFill/>
              <a:ln w="12700" cmpd="sng">
                <a:solidFill>
                  <a:srgbClr val="FF9900"/>
                </a:solidFill>
                <a:prstDash val="solid"/>
                <a:round/>
                <a:headEnd/>
                <a:tailEnd/>
              </a:ln>
            </p:spPr>
            <p:txBody>
              <a:bodyPr/>
              <a:lstStyle/>
              <a:p>
                <a:endParaRPr lang="en-US"/>
              </a:p>
            </p:txBody>
          </p:sp>
          <p:sp>
            <p:nvSpPr>
              <p:cNvPr id="95" name="Freeform 456"/>
              <p:cNvSpPr>
                <a:spLocks/>
              </p:cNvSpPr>
              <p:nvPr/>
            </p:nvSpPr>
            <p:spPr bwMode="auto">
              <a:xfrm>
                <a:off x="4165" y="2911"/>
                <a:ext cx="355" cy="236"/>
              </a:xfrm>
              <a:custGeom>
                <a:avLst/>
                <a:gdLst/>
                <a:ahLst/>
                <a:cxnLst>
                  <a:cxn ang="0">
                    <a:pos x="355" y="16"/>
                  </a:cxn>
                  <a:cxn ang="0">
                    <a:pos x="348" y="45"/>
                  </a:cxn>
                  <a:cxn ang="0">
                    <a:pos x="334" y="64"/>
                  </a:cxn>
                  <a:cxn ang="0">
                    <a:pos x="322" y="76"/>
                  </a:cxn>
                  <a:cxn ang="0">
                    <a:pos x="315" y="81"/>
                  </a:cxn>
                  <a:cxn ang="0">
                    <a:pos x="315" y="83"/>
                  </a:cxn>
                  <a:cxn ang="0">
                    <a:pos x="317" y="90"/>
                  </a:cxn>
                  <a:cxn ang="0">
                    <a:pos x="320" y="105"/>
                  </a:cxn>
                  <a:cxn ang="0">
                    <a:pos x="317" y="121"/>
                  </a:cxn>
                  <a:cxn ang="0">
                    <a:pos x="310" y="138"/>
                  </a:cxn>
                  <a:cxn ang="0">
                    <a:pos x="291" y="152"/>
                  </a:cxn>
                  <a:cxn ang="0">
                    <a:pos x="272" y="159"/>
                  </a:cxn>
                  <a:cxn ang="0">
                    <a:pos x="255" y="157"/>
                  </a:cxn>
                  <a:cxn ang="0">
                    <a:pos x="241" y="152"/>
                  </a:cxn>
                  <a:cxn ang="0">
                    <a:pos x="234" y="148"/>
                  </a:cxn>
                  <a:cxn ang="0">
                    <a:pos x="234" y="148"/>
                  </a:cxn>
                  <a:cxn ang="0">
                    <a:pos x="234" y="155"/>
                  </a:cxn>
                  <a:cxn ang="0">
                    <a:pos x="231" y="169"/>
                  </a:cxn>
                  <a:cxn ang="0">
                    <a:pos x="224" y="186"/>
                  </a:cxn>
                  <a:cxn ang="0">
                    <a:pos x="205" y="205"/>
                  </a:cxn>
                  <a:cxn ang="0">
                    <a:pos x="177" y="224"/>
                  </a:cxn>
                  <a:cxn ang="0">
                    <a:pos x="146" y="229"/>
                  </a:cxn>
                  <a:cxn ang="0">
                    <a:pos x="117" y="224"/>
                  </a:cxn>
                  <a:cxn ang="0">
                    <a:pos x="98" y="214"/>
                  </a:cxn>
                  <a:cxn ang="0">
                    <a:pos x="86" y="205"/>
                  </a:cxn>
                  <a:cxn ang="0">
                    <a:pos x="84" y="205"/>
                  </a:cxn>
                  <a:cxn ang="0">
                    <a:pos x="81" y="212"/>
                  </a:cxn>
                  <a:cxn ang="0">
                    <a:pos x="76" y="219"/>
                  </a:cxn>
                  <a:cxn ang="0">
                    <a:pos x="69" y="229"/>
                  </a:cxn>
                  <a:cxn ang="0">
                    <a:pos x="53" y="236"/>
                  </a:cxn>
                  <a:cxn ang="0">
                    <a:pos x="31" y="236"/>
                  </a:cxn>
                  <a:cxn ang="0">
                    <a:pos x="14" y="229"/>
                  </a:cxn>
                  <a:cxn ang="0">
                    <a:pos x="5" y="219"/>
                  </a:cxn>
                  <a:cxn ang="0">
                    <a:pos x="0" y="212"/>
                  </a:cxn>
                  <a:cxn ang="0">
                    <a:pos x="0" y="205"/>
                  </a:cxn>
                </a:cxnLst>
                <a:rect l="0" t="0" r="r" b="b"/>
                <a:pathLst>
                  <a:path w="355" h="236">
                    <a:moveTo>
                      <a:pt x="355" y="0"/>
                    </a:moveTo>
                    <a:lnTo>
                      <a:pt x="355" y="16"/>
                    </a:lnTo>
                    <a:lnTo>
                      <a:pt x="353" y="33"/>
                    </a:lnTo>
                    <a:lnTo>
                      <a:pt x="348" y="45"/>
                    </a:lnTo>
                    <a:lnTo>
                      <a:pt x="341" y="55"/>
                    </a:lnTo>
                    <a:lnTo>
                      <a:pt x="334" y="64"/>
                    </a:lnTo>
                    <a:lnTo>
                      <a:pt x="329" y="71"/>
                    </a:lnTo>
                    <a:lnTo>
                      <a:pt x="322" y="76"/>
                    </a:lnTo>
                    <a:lnTo>
                      <a:pt x="317" y="78"/>
                    </a:lnTo>
                    <a:lnTo>
                      <a:pt x="315" y="81"/>
                    </a:lnTo>
                    <a:lnTo>
                      <a:pt x="312" y="83"/>
                    </a:lnTo>
                    <a:lnTo>
                      <a:pt x="315" y="83"/>
                    </a:lnTo>
                    <a:lnTo>
                      <a:pt x="315" y="86"/>
                    </a:lnTo>
                    <a:lnTo>
                      <a:pt x="317" y="90"/>
                    </a:lnTo>
                    <a:lnTo>
                      <a:pt x="317" y="97"/>
                    </a:lnTo>
                    <a:lnTo>
                      <a:pt x="320" y="105"/>
                    </a:lnTo>
                    <a:lnTo>
                      <a:pt x="320" y="112"/>
                    </a:lnTo>
                    <a:lnTo>
                      <a:pt x="317" y="121"/>
                    </a:lnTo>
                    <a:lnTo>
                      <a:pt x="315" y="131"/>
                    </a:lnTo>
                    <a:lnTo>
                      <a:pt x="310" y="138"/>
                    </a:lnTo>
                    <a:lnTo>
                      <a:pt x="300" y="148"/>
                    </a:lnTo>
                    <a:lnTo>
                      <a:pt x="291" y="152"/>
                    </a:lnTo>
                    <a:lnTo>
                      <a:pt x="281" y="157"/>
                    </a:lnTo>
                    <a:lnTo>
                      <a:pt x="272" y="159"/>
                    </a:lnTo>
                    <a:lnTo>
                      <a:pt x="262" y="159"/>
                    </a:lnTo>
                    <a:lnTo>
                      <a:pt x="255" y="157"/>
                    </a:lnTo>
                    <a:lnTo>
                      <a:pt x="248" y="155"/>
                    </a:lnTo>
                    <a:lnTo>
                      <a:pt x="241" y="152"/>
                    </a:lnTo>
                    <a:lnTo>
                      <a:pt x="236" y="150"/>
                    </a:lnTo>
                    <a:lnTo>
                      <a:pt x="234" y="148"/>
                    </a:lnTo>
                    <a:lnTo>
                      <a:pt x="234" y="148"/>
                    </a:lnTo>
                    <a:lnTo>
                      <a:pt x="234" y="148"/>
                    </a:lnTo>
                    <a:lnTo>
                      <a:pt x="234" y="150"/>
                    </a:lnTo>
                    <a:lnTo>
                      <a:pt x="234" y="155"/>
                    </a:lnTo>
                    <a:lnTo>
                      <a:pt x="234" y="162"/>
                    </a:lnTo>
                    <a:lnTo>
                      <a:pt x="231" y="169"/>
                    </a:lnTo>
                    <a:lnTo>
                      <a:pt x="229" y="176"/>
                    </a:lnTo>
                    <a:lnTo>
                      <a:pt x="224" y="186"/>
                    </a:lnTo>
                    <a:lnTo>
                      <a:pt x="215" y="195"/>
                    </a:lnTo>
                    <a:lnTo>
                      <a:pt x="205" y="205"/>
                    </a:lnTo>
                    <a:lnTo>
                      <a:pt x="191" y="217"/>
                    </a:lnTo>
                    <a:lnTo>
                      <a:pt x="177" y="224"/>
                    </a:lnTo>
                    <a:lnTo>
                      <a:pt x="160" y="229"/>
                    </a:lnTo>
                    <a:lnTo>
                      <a:pt x="146" y="229"/>
                    </a:lnTo>
                    <a:lnTo>
                      <a:pt x="131" y="226"/>
                    </a:lnTo>
                    <a:lnTo>
                      <a:pt x="117" y="224"/>
                    </a:lnTo>
                    <a:lnTo>
                      <a:pt x="107" y="219"/>
                    </a:lnTo>
                    <a:lnTo>
                      <a:pt x="98" y="214"/>
                    </a:lnTo>
                    <a:lnTo>
                      <a:pt x="91" y="209"/>
                    </a:lnTo>
                    <a:lnTo>
                      <a:pt x="86" y="205"/>
                    </a:lnTo>
                    <a:lnTo>
                      <a:pt x="84" y="205"/>
                    </a:lnTo>
                    <a:lnTo>
                      <a:pt x="84" y="205"/>
                    </a:lnTo>
                    <a:lnTo>
                      <a:pt x="84" y="207"/>
                    </a:lnTo>
                    <a:lnTo>
                      <a:pt x="81" y="212"/>
                    </a:lnTo>
                    <a:lnTo>
                      <a:pt x="81" y="214"/>
                    </a:lnTo>
                    <a:lnTo>
                      <a:pt x="76" y="219"/>
                    </a:lnTo>
                    <a:lnTo>
                      <a:pt x="74" y="224"/>
                    </a:lnTo>
                    <a:lnTo>
                      <a:pt x="69" y="229"/>
                    </a:lnTo>
                    <a:lnTo>
                      <a:pt x="62" y="233"/>
                    </a:lnTo>
                    <a:lnTo>
                      <a:pt x="53" y="236"/>
                    </a:lnTo>
                    <a:lnTo>
                      <a:pt x="41" y="236"/>
                    </a:lnTo>
                    <a:lnTo>
                      <a:pt x="31" y="236"/>
                    </a:lnTo>
                    <a:lnTo>
                      <a:pt x="22" y="233"/>
                    </a:lnTo>
                    <a:lnTo>
                      <a:pt x="14" y="229"/>
                    </a:lnTo>
                    <a:lnTo>
                      <a:pt x="10" y="224"/>
                    </a:lnTo>
                    <a:lnTo>
                      <a:pt x="5" y="219"/>
                    </a:lnTo>
                    <a:lnTo>
                      <a:pt x="2" y="214"/>
                    </a:lnTo>
                    <a:lnTo>
                      <a:pt x="0" y="212"/>
                    </a:lnTo>
                    <a:lnTo>
                      <a:pt x="0" y="207"/>
                    </a:lnTo>
                    <a:lnTo>
                      <a:pt x="0" y="205"/>
                    </a:lnTo>
                    <a:lnTo>
                      <a:pt x="0" y="205"/>
                    </a:lnTo>
                  </a:path>
                </a:pathLst>
              </a:custGeom>
              <a:noFill/>
              <a:ln w="12700" cmpd="sng">
                <a:solidFill>
                  <a:srgbClr val="FF9900"/>
                </a:solidFill>
                <a:prstDash val="solid"/>
                <a:round/>
                <a:headEnd/>
                <a:tailEnd/>
              </a:ln>
            </p:spPr>
            <p:txBody>
              <a:bodyPr/>
              <a:lstStyle/>
              <a:p>
                <a:endParaRPr lang="en-US"/>
              </a:p>
            </p:txBody>
          </p:sp>
        </p:grpSp>
        <p:grpSp>
          <p:nvGrpSpPr>
            <p:cNvPr id="61" name="Group 457"/>
            <p:cNvGrpSpPr>
              <a:grpSpLocks/>
            </p:cNvGrpSpPr>
            <p:nvPr/>
          </p:nvGrpSpPr>
          <p:grpSpPr bwMode="auto">
            <a:xfrm>
              <a:off x="4411" y="3428"/>
              <a:ext cx="631" cy="470"/>
              <a:chOff x="4411" y="3428"/>
              <a:chExt cx="631" cy="470"/>
            </a:xfrm>
          </p:grpSpPr>
          <p:sp>
            <p:nvSpPr>
              <p:cNvPr id="88" name="Freeform 458"/>
              <p:cNvSpPr>
                <a:spLocks/>
              </p:cNvSpPr>
              <p:nvPr/>
            </p:nvSpPr>
            <p:spPr bwMode="auto">
              <a:xfrm>
                <a:off x="4768" y="3438"/>
                <a:ext cx="274" cy="228"/>
              </a:xfrm>
              <a:custGeom>
                <a:avLst/>
                <a:gdLst/>
                <a:ahLst/>
                <a:cxnLst>
                  <a:cxn ang="0">
                    <a:pos x="0" y="23"/>
                  </a:cxn>
                  <a:cxn ang="0">
                    <a:pos x="3" y="21"/>
                  </a:cxn>
                  <a:cxn ang="0">
                    <a:pos x="7" y="19"/>
                  </a:cxn>
                  <a:cxn ang="0">
                    <a:pos x="15" y="14"/>
                  </a:cxn>
                  <a:cxn ang="0">
                    <a:pos x="24" y="9"/>
                  </a:cxn>
                  <a:cxn ang="0">
                    <a:pos x="36" y="4"/>
                  </a:cxn>
                  <a:cxn ang="0">
                    <a:pos x="48" y="0"/>
                  </a:cxn>
                  <a:cxn ang="0">
                    <a:pos x="62" y="0"/>
                  </a:cxn>
                  <a:cxn ang="0">
                    <a:pos x="77" y="0"/>
                  </a:cxn>
                  <a:cxn ang="0">
                    <a:pos x="93" y="4"/>
                  </a:cxn>
                  <a:cxn ang="0">
                    <a:pos x="108" y="12"/>
                  </a:cxn>
                  <a:cxn ang="0">
                    <a:pos x="122" y="21"/>
                  </a:cxn>
                  <a:cxn ang="0">
                    <a:pos x="134" y="33"/>
                  </a:cxn>
                  <a:cxn ang="0">
                    <a:pos x="141" y="43"/>
                  </a:cxn>
                  <a:cxn ang="0">
                    <a:pos x="146" y="52"/>
                  </a:cxn>
                  <a:cxn ang="0">
                    <a:pos x="148" y="59"/>
                  </a:cxn>
                  <a:cxn ang="0">
                    <a:pos x="151" y="66"/>
                  </a:cxn>
                  <a:cxn ang="0">
                    <a:pos x="151" y="71"/>
                  </a:cxn>
                  <a:cxn ang="0">
                    <a:pos x="151" y="76"/>
                  </a:cxn>
                  <a:cxn ang="0">
                    <a:pos x="151" y="78"/>
                  </a:cxn>
                  <a:cxn ang="0">
                    <a:pos x="151" y="81"/>
                  </a:cxn>
                  <a:cxn ang="0">
                    <a:pos x="151" y="81"/>
                  </a:cxn>
                  <a:cxn ang="0">
                    <a:pos x="155" y="78"/>
                  </a:cxn>
                  <a:cxn ang="0">
                    <a:pos x="160" y="76"/>
                  </a:cxn>
                  <a:cxn ang="0">
                    <a:pos x="165" y="74"/>
                  </a:cxn>
                  <a:cxn ang="0">
                    <a:pos x="172" y="71"/>
                  </a:cxn>
                  <a:cxn ang="0">
                    <a:pos x="182" y="69"/>
                  </a:cxn>
                  <a:cxn ang="0">
                    <a:pos x="189" y="69"/>
                  </a:cxn>
                  <a:cxn ang="0">
                    <a:pos x="198" y="71"/>
                  </a:cxn>
                  <a:cxn ang="0">
                    <a:pos x="208" y="74"/>
                  </a:cxn>
                  <a:cxn ang="0">
                    <a:pos x="217" y="81"/>
                  </a:cxn>
                  <a:cxn ang="0">
                    <a:pos x="227" y="88"/>
                  </a:cxn>
                  <a:cxn ang="0">
                    <a:pos x="232" y="97"/>
                  </a:cxn>
                  <a:cxn ang="0">
                    <a:pos x="234" y="107"/>
                  </a:cxn>
                  <a:cxn ang="0">
                    <a:pos x="236" y="114"/>
                  </a:cxn>
                  <a:cxn ang="0">
                    <a:pos x="236" y="124"/>
                  </a:cxn>
                  <a:cxn ang="0">
                    <a:pos x="236" y="131"/>
                  </a:cxn>
                  <a:cxn ang="0">
                    <a:pos x="234" y="135"/>
                  </a:cxn>
                  <a:cxn ang="0">
                    <a:pos x="232" y="140"/>
                  </a:cxn>
                  <a:cxn ang="0">
                    <a:pos x="232" y="145"/>
                  </a:cxn>
                  <a:cxn ang="0">
                    <a:pos x="232" y="145"/>
                  </a:cxn>
                  <a:cxn ang="0">
                    <a:pos x="232" y="145"/>
                  </a:cxn>
                  <a:cxn ang="0">
                    <a:pos x="236" y="147"/>
                  </a:cxn>
                  <a:cxn ang="0">
                    <a:pos x="241" y="152"/>
                  </a:cxn>
                  <a:cxn ang="0">
                    <a:pos x="246" y="157"/>
                  </a:cxn>
                  <a:cxn ang="0">
                    <a:pos x="253" y="164"/>
                  </a:cxn>
                  <a:cxn ang="0">
                    <a:pos x="258" y="171"/>
                  </a:cxn>
                  <a:cxn ang="0">
                    <a:pos x="265" y="183"/>
                  </a:cxn>
                  <a:cxn ang="0">
                    <a:pos x="270" y="195"/>
                  </a:cxn>
                  <a:cxn ang="0">
                    <a:pos x="272" y="209"/>
                  </a:cxn>
                  <a:cxn ang="0">
                    <a:pos x="274" y="228"/>
                  </a:cxn>
                </a:cxnLst>
                <a:rect l="0" t="0" r="r" b="b"/>
                <a:pathLst>
                  <a:path w="274" h="228">
                    <a:moveTo>
                      <a:pt x="0" y="23"/>
                    </a:moveTo>
                    <a:lnTo>
                      <a:pt x="3" y="21"/>
                    </a:lnTo>
                    <a:lnTo>
                      <a:pt x="7" y="19"/>
                    </a:lnTo>
                    <a:lnTo>
                      <a:pt x="15" y="14"/>
                    </a:lnTo>
                    <a:lnTo>
                      <a:pt x="24" y="9"/>
                    </a:lnTo>
                    <a:lnTo>
                      <a:pt x="36" y="4"/>
                    </a:lnTo>
                    <a:lnTo>
                      <a:pt x="48" y="0"/>
                    </a:lnTo>
                    <a:lnTo>
                      <a:pt x="62" y="0"/>
                    </a:lnTo>
                    <a:lnTo>
                      <a:pt x="77" y="0"/>
                    </a:lnTo>
                    <a:lnTo>
                      <a:pt x="93" y="4"/>
                    </a:lnTo>
                    <a:lnTo>
                      <a:pt x="108" y="12"/>
                    </a:lnTo>
                    <a:lnTo>
                      <a:pt x="122" y="21"/>
                    </a:lnTo>
                    <a:lnTo>
                      <a:pt x="134" y="33"/>
                    </a:lnTo>
                    <a:lnTo>
                      <a:pt x="141" y="43"/>
                    </a:lnTo>
                    <a:lnTo>
                      <a:pt x="146" y="52"/>
                    </a:lnTo>
                    <a:lnTo>
                      <a:pt x="148" y="59"/>
                    </a:lnTo>
                    <a:lnTo>
                      <a:pt x="151" y="66"/>
                    </a:lnTo>
                    <a:lnTo>
                      <a:pt x="151" y="71"/>
                    </a:lnTo>
                    <a:lnTo>
                      <a:pt x="151" y="76"/>
                    </a:lnTo>
                    <a:lnTo>
                      <a:pt x="151" y="78"/>
                    </a:lnTo>
                    <a:lnTo>
                      <a:pt x="151" y="81"/>
                    </a:lnTo>
                    <a:lnTo>
                      <a:pt x="151" y="81"/>
                    </a:lnTo>
                    <a:lnTo>
                      <a:pt x="155" y="78"/>
                    </a:lnTo>
                    <a:lnTo>
                      <a:pt x="160" y="76"/>
                    </a:lnTo>
                    <a:lnTo>
                      <a:pt x="165" y="74"/>
                    </a:lnTo>
                    <a:lnTo>
                      <a:pt x="172" y="71"/>
                    </a:lnTo>
                    <a:lnTo>
                      <a:pt x="182" y="69"/>
                    </a:lnTo>
                    <a:lnTo>
                      <a:pt x="189" y="69"/>
                    </a:lnTo>
                    <a:lnTo>
                      <a:pt x="198" y="71"/>
                    </a:lnTo>
                    <a:lnTo>
                      <a:pt x="208" y="74"/>
                    </a:lnTo>
                    <a:lnTo>
                      <a:pt x="217" y="81"/>
                    </a:lnTo>
                    <a:lnTo>
                      <a:pt x="227" y="88"/>
                    </a:lnTo>
                    <a:lnTo>
                      <a:pt x="232" y="97"/>
                    </a:lnTo>
                    <a:lnTo>
                      <a:pt x="234" y="107"/>
                    </a:lnTo>
                    <a:lnTo>
                      <a:pt x="236" y="114"/>
                    </a:lnTo>
                    <a:lnTo>
                      <a:pt x="236" y="124"/>
                    </a:lnTo>
                    <a:lnTo>
                      <a:pt x="236" y="131"/>
                    </a:lnTo>
                    <a:lnTo>
                      <a:pt x="234" y="135"/>
                    </a:lnTo>
                    <a:lnTo>
                      <a:pt x="232" y="140"/>
                    </a:lnTo>
                    <a:lnTo>
                      <a:pt x="232" y="145"/>
                    </a:lnTo>
                    <a:lnTo>
                      <a:pt x="232" y="145"/>
                    </a:lnTo>
                    <a:lnTo>
                      <a:pt x="232" y="145"/>
                    </a:lnTo>
                    <a:lnTo>
                      <a:pt x="236" y="147"/>
                    </a:lnTo>
                    <a:lnTo>
                      <a:pt x="241" y="152"/>
                    </a:lnTo>
                    <a:lnTo>
                      <a:pt x="246" y="157"/>
                    </a:lnTo>
                    <a:lnTo>
                      <a:pt x="253" y="164"/>
                    </a:lnTo>
                    <a:lnTo>
                      <a:pt x="258" y="171"/>
                    </a:lnTo>
                    <a:lnTo>
                      <a:pt x="265" y="183"/>
                    </a:lnTo>
                    <a:lnTo>
                      <a:pt x="270" y="195"/>
                    </a:lnTo>
                    <a:lnTo>
                      <a:pt x="272" y="209"/>
                    </a:lnTo>
                    <a:lnTo>
                      <a:pt x="274" y="228"/>
                    </a:lnTo>
                  </a:path>
                </a:pathLst>
              </a:custGeom>
              <a:noFill/>
              <a:ln w="12700" cmpd="sng">
                <a:solidFill>
                  <a:srgbClr val="FF9900"/>
                </a:solidFill>
                <a:prstDash val="solid"/>
                <a:round/>
                <a:headEnd/>
                <a:tailEnd/>
              </a:ln>
            </p:spPr>
            <p:txBody>
              <a:bodyPr/>
              <a:lstStyle/>
              <a:p>
                <a:endParaRPr lang="en-US"/>
              </a:p>
            </p:txBody>
          </p:sp>
          <p:sp>
            <p:nvSpPr>
              <p:cNvPr id="89" name="Freeform 459"/>
              <p:cNvSpPr>
                <a:spLocks/>
              </p:cNvSpPr>
              <p:nvPr/>
            </p:nvSpPr>
            <p:spPr bwMode="auto">
              <a:xfrm>
                <a:off x="4411" y="3428"/>
                <a:ext cx="357" cy="236"/>
              </a:xfrm>
              <a:custGeom>
                <a:avLst/>
                <a:gdLst/>
                <a:ahLst/>
                <a:cxnLst>
                  <a:cxn ang="0">
                    <a:pos x="2" y="219"/>
                  </a:cxn>
                  <a:cxn ang="0">
                    <a:pos x="9" y="191"/>
                  </a:cxn>
                  <a:cxn ang="0">
                    <a:pos x="21" y="172"/>
                  </a:cxn>
                  <a:cxn ang="0">
                    <a:pos x="33" y="160"/>
                  </a:cxn>
                  <a:cxn ang="0">
                    <a:pos x="43" y="155"/>
                  </a:cxn>
                  <a:cxn ang="0">
                    <a:pos x="43" y="153"/>
                  </a:cxn>
                  <a:cxn ang="0">
                    <a:pos x="40" y="145"/>
                  </a:cxn>
                  <a:cxn ang="0">
                    <a:pos x="38" y="131"/>
                  </a:cxn>
                  <a:cxn ang="0">
                    <a:pos x="40" y="114"/>
                  </a:cxn>
                  <a:cxn ang="0">
                    <a:pos x="47" y="98"/>
                  </a:cxn>
                  <a:cxn ang="0">
                    <a:pos x="66" y="84"/>
                  </a:cxn>
                  <a:cxn ang="0">
                    <a:pos x="85" y="79"/>
                  </a:cxn>
                  <a:cxn ang="0">
                    <a:pos x="102" y="79"/>
                  </a:cxn>
                  <a:cxn ang="0">
                    <a:pos x="114" y="84"/>
                  </a:cxn>
                  <a:cxn ang="0">
                    <a:pos x="124" y="88"/>
                  </a:cxn>
                  <a:cxn ang="0">
                    <a:pos x="124" y="88"/>
                  </a:cxn>
                  <a:cxn ang="0">
                    <a:pos x="124" y="81"/>
                  </a:cxn>
                  <a:cxn ang="0">
                    <a:pos x="126" y="69"/>
                  </a:cxn>
                  <a:cxn ang="0">
                    <a:pos x="133" y="50"/>
                  </a:cxn>
                  <a:cxn ang="0">
                    <a:pos x="152" y="31"/>
                  </a:cxn>
                  <a:cxn ang="0">
                    <a:pos x="181" y="12"/>
                  </a:cxn>
                  <a:cxn ang="0">
                    <a:pos x="212" y="7"/>
                  </a:cxn>
                  <a:cxn ang="0">
                    <a:pos x="238" y="14"/>
                  </a:cxn>
                  <a:cxn ang="0">
                    <a:pos x="260" y="24"/>
                  </a:cxn>
                  <a:cxn ang="0">
                    <a:pos x="271" y="31"/>
                  </a:cxn>
                  <a:cxn ang="0">
                    <a:pos x="274" y="31"/>
                  </a:cxn>
                  <a:cxn ang="0">
                    <a:pos x="274" y="26"/>
                  </a:cxn>
                  <a:cxn ang="0">
                    <a:pos x="279" y="17"/>
                  </a:cxn>
                  <a:cxn ang="0">
                    <a:pos x="288" y="7"/>
                  </a:cxn>
                  <a:cxn ang="0">
                    <a:pos x="305" y="2"/>
                  </a:cxn>
                  <a:cxn ang="0">
                    <a:pos x="326" y="2"/>
                  </a:cxn>
                  <a:cxn ang="0">
                    <a:pos x="343" y="7"/>
                  </a:cxn>
                  <a:cxn ang="0">
                    <a:pos x="353" y="17"/>
                  </a:cxn>
                  <a:cxn ang="0">
                    <a:pos x="357" y="26"/>
                  </a:cxn>
                  <a:cxn ang="0">
                    <a:pos x="357" y="31"/>
                  </a:cxn>
                </a:cxnLst>
                <a:rect l="0" t="0" r="r" b="b"/>
                <a:pathLst>
                  <a:path w="357" h="236">
                    <a:moveTo>
                      <a:pt x="0" y="236"/>
                    </a:moveTo>
                    <a:lnTo>
                      <a:pt x="2" y="219"/>
                    </a:lnTo>
                    <a:lnTo>
                      <a:pt x="4" y="205"/>
                    </a:lnTo>
                    <a:lnTo>
                      <a:pt x="9" y="191"/>
                    </a:lnTo>
                    <a:lnTo>
                      <a:pt x="16" y="181"/>
                    </a:lnTo>
                    <a:lnTo>
                      <a:pt x="21" y="172"/>
                    </a:lnTo>
                    <a:lnTo>
                      <a:pt x="28" y="165"/>
                    </a:lnTo>
                    <a:lnTo>
                      <a:pt x="33" y="160"/>
                    </a:lnTo>
                    <a:lnTo>
                      <a:pt x="38" y="157"/>
                    </a:lnTo>
                    <a:lnTo>
                      <a:pt x="43" y="155"/>
                    </a:lnTo>
                    <a:lnTo>
                      <a:pt x="43" y="155"/>
                    </a:lnTo>
                    <a:lnTo>
                      <a:pt x="43" y="153"/>
                    </a:lnTo>
                    <a:lnTo>
                      <a:pt x="43" y="150"/>
                    </a:lnTo>
                    <a:lnTo>
                      <a:pt x="40" y="145"/>
                    </a:lnTo>
                    <a:lnTo>
                      <a:pt x="38" y="138"/>
                    </a:lnTo>
                    <a:lnTo>
                      <a:pt x="38" y="131"/>
                    </a:lnTo>
                    <a:lnTo>
                      <a:pt x="38" y="124"/>
                    </a:lnTo>
                    <a:lnTo>
                      <a:pt x="40" y="114"/>
                    </a:lnTo>
                    <a:lnTo>
                      <a:pt x="43" y="107"/>
                    </a:lnTo>
                    <a:lnTo>
                      <a:pt x="47" y="98"/>
                    </a:lnTo>
                    <a:lnTo>
                      <a:pt x="57" y="91"/>
                    </a:lnTo>
                    <a:lnTo>
                      <a:pt x="66" y="84"/>
                    </a:lnTo>
                    <a:lnTo>
                      <a:pt x="76" y="79"/>
                    </a:lnTo>
                    <a:lnTo>
                      <a:pt x="85" y="79"/>
                    </a:lnTo>
                    <a:lnTo>
                      <a:pt x="93" y="79"/>
                    </a:lnTo>
                    <a:lnTo>
                      <a:pt x="102" y="79"/>
                    </a:lnTo>
                    <a:lnTo>
                      <a:pt x="109" y="81"/>
                    </a:lnTo>
                    <a:lnTo>
                      <a:pt x="114" y="84"/>
                    </a:lnTo>
                    <a:lnTo>
                      <a:pt x="119" y="86"/>
                    </a:lnTo>
                    <a:lnTo>
                      <a:pt x="124" y="88"/>
                    </a:lnTo>
                    <a:lnTo>
                      <a:pt x="124" y="91"/>
                    </a:lnTo>
                    <a:lnTo>
                      <a:pt x="124" y="88"/>
                    </a:lnTo>
                    <a:lnTo>
                      <a:pt x="124" y="86"/>
                    </a:lnTo>
                    <a:lnTo>
                      <a:pt x="124" y="81"/>
                    </a:lnTo>
                    <a:lnTo>
                      <a:pt x="124" y="76"/>
                    </a:lnTo>
                    <a:lnTo>
                      <a:pt x="126" y="69"/>
                    </a:lnTo>
                    <a:lnTo>
                      <a:pt x="128" y="60"/>
                    </a:lnTo>
                    <a:lnTo>
                      <a:pt x="133" y="50"/>
                    </a:lnTo>
                    <a:lnTo>
                      <a:pt x="140" y="41"/>
                    </a:lnTo>
                    <a:lnTo>
                      <a:pt x="152" y="31"/>
                    </a:lnTo>
                    <a:lnTo>
                      <a:pt x="167" y="22"/>
                    </a:lnTo>
                    <a:lnTo>
                      <a:pt x="181" y="12"/>
                    </a:lnTo>
                    <a:lnTo>
                      <a:pt x="198" y="10"/>
                    </a:lnTo>
                    <a:lnTo>
                      <a:pt x="212" y="7"/>
                    </a:lnTo>
                    <a:lnTo>
                      <a:pt x="226" y="10"/>
                    </a:lnTo>
                    <a:lnTo>
                      <a:pt x="238" y="14"/>
                    </a:lnTo>
                    <a:lnTo>
                      <a:pt x="250" y="19"/>
                    </a:lnTo>
                    <a:lnTo>
                      <a:pt x="260" y="24"/>
                    </a:lnTo>
                    <a:lnTo>
                      <a:pt x="267" y="29"/>
                    </a:lnTo>
                    <a:lnTo>
                      <a:pt x="271" y="31"/>
                    </a:lnTo>
                    <a:lnTo>
                      <a:pt x="274" y="33"/>
                    </a:lnTo>
                    <a:lnTo>
                      <a:pt x="274" y="31"/>
                    </a:lnTo>
                    <a:lnTo>
                      <a:pt x="274" y="29"/>
                    </a:lnTo>
                    <a:lnTo>
                      <a:pt x="274" y="26"/>
                    </a:lnTo>
                    <a:lnTo>
                      <a:pt x="276" y="22"/>
                    </a:lnTo>
                    <a:lnTo>
                      <a:pt x="279" y="17"/>
                    </a:lnTo>
                    <a:lnTo>
                      <a:pt x="283" y="12"/>
                    </a:lnTo>
                    <a:lnTo>
                      <a:pt x="288" y="7"/>
                    </a:lnTo>
                    <a:lnTo>
                      <a:pt x="295" y="5"/>
                    </a:lnTo>
                    <a:lnTo>
                      <a:pt x="305" y="2"/>
                    </a:lnTo>
                    <a:lnTo>
                      <a:pt x="317" y="0"/>
                    </a:lnTo>
                    <a:lnTo>
                      <a:pt x="326" y="2"/>
                    </a:lnTo>
                    <a:lnTo>
                      <a:pt x="336" y="5"/>
                    </a:lnTo>
                    <a:lnTo>
                      <a:pt x="343" y="7"/>
                    </a:lnTo>
                    <a:lnTo>
                      <a:pt x="348" y="12"/>
                    </a:lnTo>
                    <a:lnTo>
                      <a:pt x="353" y="17"/>
                    </a:lnTo>
                    <a:lnTo>
                      <a:pt x="355" y="22"/>
                    </a:lnTo>
                    <a:lnTo>
                      <a:pt x="357" y="26"/>
                    </a:lnTo>
                    <a:lnTo>
                      <a:pt x="357" y="29"/>
                    </a:lnTo>
                    <a:lnTo>
                      <a:pt x="357" y="31"/>
                    </a:lnTo>
                    <a:lnTo>
                      <a:pt x="357" y="33"/>
                    </a:lnTo>
                  </a:path>
                </a:pathLst>
              </a:custGeom>
              <a:noFill/>
              <a:ln w="12700" cmpd="sng">
                <a:solidFill>
                  <a:srgbClr val="FF9900"/>
                </a:solidFill>
                <a:prstDash val="solid"/>
                <a:round/>
                <a:headEnd/>
                <a:tailEnd/>
              </a:ln>
            </p:spPr>
            <p:txBody>
              <a:bodyPr/>
              <a:lstStyle/>
              <a:p>
                <a:endParaRPr lang="en-US"/>
              </a:p>
            </p:txBody>
          </p:sp>
          <p:sp>
            <p:nvSpPr>
              <p:cNvPr id="90" name="Freeform 460"/>
              <p:cNvSpPr>
                <a:spLocks/>
              </p:cNvSpPr>
              <p:nvPr/>
            </p:nvSpPr>
            <p:spPr bwMode="auto">
              <a:xfrm>
                <a:off x="4411" y="3659"/>
                <a:ext cx="274" cy="229"/>
              </a:xfrm>
              <a:custGeom>
                <a:avLst/>
                <a:gdLst/>
                <a:ahLst/>
                <a:cxnLst>
                  <a:cxn ang="0">
                    <a:pos x="274" y="205"/>
                  </a:cxn>
                  <a:cxn ang="0">
                    <a:pos x="271" y="208"/>
                  </a:cxn>
                  <a:cxn ang="0">
                    <a:pos x="267" y="210"/>
                  </a:cxn>
                  <a:cxn ang="0">
                    <a:pos x="260" y="215"/>
                  </a:cxn>
                  <a:cxn ang="0">
                    <a:pos x="250" y="220"/>
                  </a:cxn>
                  <a:cxn ang="0">
                    <a:pos x="238" y="224"/>
                  </a:cxn>
                  <a:cxn ang="0">
                    <a:pos x="226" y="229"/>
                  </a:cxn>
                  <a:cxn ang="0">
                    <a:pos x="212" y="229"/>
                  </a:cxn>
                  <a:cxn ang="0">
                    <a:pos x="198" y="229"/>
                  </a:cxn>
                  <a:cxn ang="0">
                    <a:pos x="181" y="224"/>
                  </a:cxn>
                  <a:cxn ang="0">
                    <a:pos x="167" y="217"/>
                  </a:cxn>
                  <a:cxn ang="0">
                    <a:pos x="152" y="208"/>
                  </a:cxn>
                  <a:cxn ang="0">
                    <a:pos x="140" y="196"/>
                  </a:cxn>
                  <a:cxn ang="0">
                    <a:pos x="133" y="186"/>
                  </a:cxn>
                  <a:cxn ang="0">
                    <a:pos x="128" y="179"/>
                  </a:cxn>
                  <a:cxn ang="0">
                    <a:pos x="126" y="170"/>
                  </a:cxn>
                  <a:cxn ang="0">
                    <a:pos x="124" y="162"/>
                  </a:cxn>
                  <a:cxn ang="0">
                    <a:pos x="124" y="158"/>
                  </a:cxn>
                  <a:cxn ang="0">
                    <a:pos x="124" y="153"/>
                  </a:cxn>
                  <a:cxn ang="0">
                    <a:pos x="124" y="151"/>
                  </a:cxn>
                  <a:cxn ang="0">
                    <a:pos x="124" y="148"/>
                  </a:cxn>
                  <a:cxn ang="0">
                    <a:pos x="124" y="148"/>
                  </a:cxn>
                  <a:cxn ang="0">
                    <a:pos x="119" y="151"/>
                  </a:cxn>
                  <a:cxn ang="0">
                    <a:pos x="114" y="153"/>
                  </a:cxn>
                  <a:cxn ang="0">
                    <a:pos x="109" y="155"/>
                  </a:cxn>
                  <a:cxn ang="0">
                    <a:pos x="102" y="158"/>
                  </a:cxn>
                  <a:cxn ang="0">
                    <a:pos x="93" y="160"/>
                  </a:cxn>
                  <a:cxn ang="0">
                    <a:pos x="85" y="160"/>
                  </a:cxn>
                  <a:cxn ang="0">
                    <a:pos x="76" y="158"/>
                  </a:cxn>
                  <a:cxn ang="0">
                    <a:pos x="66" y="155"/>
                  </a:cxn>
                  <a:cxn ang="0">
                    <a:pos x="57" y="148"/>
                  </a:cxn>
                  <a:cxn ang="0">
                    <a:pos x="47" y="141"/>
                  </a:cxn>
                  <a:cxn ang="0">
                    <a:pos x="43" y="131"/>
                  </a:cxn>
                  <a:cxn ang="0">
                    <a:pos x="40" y="122"/>
                  </a:cxn>
                  <a:cxn ang="0">
                    <a:pos x="38" y="115"/>
                  </a:cxn>
                  <a:cxn ang="0">
                    <a:pos x="38" y="105"/>
                  </a:cxn>
                  <a:cxn ang="0">
                    <a:pos x="38" y="98"/>
                  </a:cxn>
                  <a:cxn ang="0">
                    <a:pos x="40" y="93"/>
                  </a:cxn>
                  <a:cxn ang="0">
                    <a:pos x="43" y="89"/>
                  </a:cxn>
                  <a:cxn ang="0">
                    <a:pos x="43" y="84"/>
                  </a:cxn>
                  <a:cxn ang="0">
                    <a:pos x="43" y="84"/>
                  </a:cxn>
                  <a:cxn ang="0">
                    <a:pos x="43" y="84"/>
                  </a:cxn>
                  <a:cxn ang="0">
                    <a:pos x="38" y="81"/>
                  </a:cxn>
                  <a:cxn ang="0">
                    <a:pos x="33" y="77"/>
                  </a:cxn>
                  <a:cxn ang="0">
                    <a:pos x="28" y="72"/>
                  </a:cxn>
                  <a:cxn ang="0">
                    <a:pos x="21" y="65"/>
                  </a:cxn>
                  <a:cxn ang="0">
                    <a:pos x="16" y="58"/>
                  </a:cxn>
                  <a:cxn ang="0">
                    <a:pos x="9" y="46"/>
                  </a:cxn>
                  <a:cxn ang="0">
                    <a:pos x="4" y="34"/>
                  </a:cxn>
                  <a:cxn ang="0">
                    <a:pos x="2" y="19"/>
                  </a:cxn>
                  <a:cxn ang="0">
                    <a:pos x="0" y="0"/>
                  </a:cxn>
                </a:cxnLst>
                <a:rect l="0" t="0" r="r" b="b"/>
                <a:pathLst>
                  <a:path w="274" h="229">
                    <a:moveTo>
                      <a:pt x="274" y="205"/>
                    </a:moveTo>
                    <a:lnTo>
                      <a:pt x="271" y="208"/>
                    </a:lnTo>
                    <a:lnTo>
                      <a:pt x="267" y="210"/>
                    </a:lnTo>
                    <a:lnTo>
                      <a:pt x="260" y="215"/>
                    </a:lnTo>
                    <a:lnTo>
                      <a:pt x="250" y="220"/>
                    </a:lnTo>
                    <a:lnTo>
                      <a:pt x="238" y="224"/>
                    </a:lnTo>
                    <a:lnTo>
                      <a:pt x="226" y="229"/>
                    </a:lnTo>
                    <a:lnTo>
                      <a:pt x="212" y="229"/>
                    </a:lnTo>
                    <a:lnTo>
                      <a:pt x="198" y="229"/>
                    </a:lnTo>
                    <a:lnTo>
                      <a:pt x="181" y="224"/>
                    </a:lnTo>
                    <a:lnTo>
                      <a:pt x="167" y="217"/>
                    </a:lnTo>
                    <a:lnTo>
                      <a:pt x="152" y="208"/>
                    </a:lnTo>
                    <a:lnTo>
                      <a:pt x="140" y="196"/>
                    </a:lnTo>
                    <a:lnTo>
                      <a:pt x="133" y="186"/>
                    </a:lnTo>
                    <a:lnTo>
                      <a:pt x="128" y="179"/>
                    </a:lnTo>
                    <a:lnTo>
                      <a:pt x="126" y="170"/>
                    </a:lnTo>
                    <a:lnTo>
                      <a:pt x="124" y="162"/>
                    </a:lnTo>
                    <a:lnTo>
                      <a:pt x="124" y="158"/>
                    </a:lnTo>
                    <a:lnTo>
                      <a:pt x="124" y="153"/>
                    </a:lnTo>
                    <a:lnTo>
                      <a:pt x="124" y="151"/>
                    </a:lnTo>
                    <a:lnTo>
                      <a:pt x="124" y="148"/>
                    </a:lnTo>
                    <a:lnTo>
                      <a:pt x="124" y="148"/>
                    </a:lnTo>
                    <a:lnTo>
                      <a:pt x="119" y="151"/>
                    </a:lnTo>
                    <a:lnTo>
                      <a:pt x="114" y="153"/>
                    </a:lnTo>
                    <a:lnTo>
                      <a:pt x="109" y="155"/>
                    </a:lnTo>
                    <a:lnTo>
                      <a:pt x="102" y="158"/>
                    </a:lnTo>
                    <a:lnTo>
                      <a:pt x="93" y="160"/>
                    </a:lnTo>
                    <a:lnTo>
                      <a:pt x="85" y="160"/>
                    </a:lnTo>
                    <a:lnTo>
                      <a:pt x="76" y="158"/>
                    </a:lnTo>
                    <a:lnTo>
                      <a:pt x="66" y="155"/>
                    </a:lnTo>
                    <a:lnTo>
                      <a:pt x="57" y="148"/>
                    </a:lnTo>
                    <a:lnTo>
                      <a:pt x="47" y="141"/>
                    </a:lnTo>
                    <a:lnTo>
                      <a:pt x="43" y="131"/>
                    </a:lnTo>
                    <a:lnTo>
                      <a:pt x="40" y="122"/>
                    </a:lnTo>
                    <a:lnTo>
                      <a:pt x="38" y="115"/>
                    </a:lnTo>
                    <a:lnTo>
                      <a:pt x="38" y="105"/>
                    </a:lnTo>
                    <a:lnTo>
                      <a:pt x="38" y="98"/>
                    </a:lnTo>
                    <a:lnTo>
                      <a:pt x="40" y="93"/>
                    </a:lnTo>
                    <a:lnTo>
                      <a:pt x="43" y="89"/>
                    </a:lnTo>
                    <a:lnTo>
                      <a:pt x="43" y="84"/>
                    </a:lnTo>
                    <a:lnTo>
                      <a:pt x="43" y="84"/>
                    </a:lnTo>
                    <a:lnTo>
                      <a:pt x="43" y="84"/>
                    </a:lnTo>
                    <a:lnTo>
                      <a:pt x="38" y="81"/>
                    </a:lnTo>
                    <a:lnTo>
                      <a:pt x="33" y="77"/>
                    </a:lnTo>
                    <a:lnTo>
                      <a:pt x="28" y="72"/>
                    </a:lnTo>
                    <a:lnTo>
                      <a:pt x="21" y="65"/>
                    </a:lnTo>
                    <a:lnTo>
                      <a:pt x="16" y="58"/>
                    </a:lnTo>
                    <a:lnTo>
                      <a:pt x="9" y="46"/>
                    </a:lnTo>
                    <a:lnTo>
                      <a:pt x="4" y="34"/>
                    </a:lnTo>
                    <a:lnTo>
                      <a:pt x="2" y="19"/>
                    </a:lnTo>
                    <a:lnTo>
                      <a:pt x="0" y="0"/>
                    </a:lnTo>
                  </a:path>
                </a:pathLst>
              </a:custGeom>
              <a:noFill/>
              <a:ln w="12700" cmpd="sng">
                <a:solidFill>
                  <a:srgbClr val="FF9900"/>
                </a:solidFill>
                <a:prstDash val="solid"/>
                <a:round/>
                <a:headEnd/>
                <a:tailEnd/>
              </a:ln>
            </p:spPr>
            <p:txBody>
              <a:bodyPr/>
              <a:lstStyle/>
              <a:p>
                <a:endParaRPr lang="en-US"/>
              </a:p>
            </p:txBody>
          </p:sp>
          <p:sp>
            <p:nvSpPr>
              <p:cNvPr id="91" name="Freeform 461"/>
              <p:cNvSpPr>
                <a:spLocks/>
              </p:cNvSpPr>
              <p:nvPr/>
            </p:nvSpPr>
            <p:spPr bwMode="auto">
              <a:xfrm>
                <a:off x="4685" y="3659"/>
                <a:ext cx="355" cy="239"/>
              </a:xfrm>
              <a:custGeom>
                <a:avLst/>
                <a:gdLst/>
                <a:ahLst/>
                <a:cxnLst>
                  <a:cxn ang="0">
                    <a:pos x="355" y="19"/>
                  </a:cxn>
                  <a:cxn ang="0">
                    <a:pos x="348" y="48"/>
                  </a:cxn>
                  <a:cxn ang="0">
                    <a:pos x="336" y="67"/>
                  </a:cxn>
                  <a:cxn ang="0">
                    <a:pos x="324" y="79"/>
                  </a:cxn>
                  <a:cxn ang="0">
                    <a:pos x="315" y="84"/>
                  </a:cxn>
                  <a:cxn ang="0">
                    <a:pos x="315" y="86"/>
                  </a:cxn>
                  <a:cxn ang="0">
                    <a:pos x="317" y="93"/>
                  </a:cxn>
                  <a:cxn ang="0">
                    <a:pos x="319" y="108"/>
                  </a:cxn>
                  <a:cxn ang="0">
                    <a:pos x="317" y="124"/>
                  </a:cxn>
                  <a:cxn ang="0">
                    <a:pos x="310" y="141"/>
                  </a:cxn>
                  <a:cxn ang="0">
                    <a:pos x="291" y="155"/>
                  </a:cxn>
                  <a:cxn ang="0">
                    <a:pos x="272" y="160"/>
                  </a:cxn>
                  <a:cxn ang="0">
                    <a:pos x="255" y="160"/>
                  </a:cxn>
                  <a:cxn ang="0">
                    <a:pos x="243" y="155"/>
                  </a:cxn>
                  <a:cxn ang="0">
                    <a:pos x="234" y="151"/>
                  </a:cxn>
                  <a:cxn ang="0">
                    <a:pos x="234" y="151"/>
                  </a:cxn>
                  <a:cxn ang="0">
                    <a:pos x="234" y="158"/>
                  </a:cxn>
                  <a:cxn ang="0">
                    <a:pos x="231" y="170"/>
                  </a:cxn>
                  <a:cxn ang="0">
                    <a:pos x="224" y="189"/>
                  </a:cxn>
                  <a:cxn ang="0">
                    <a:pos x="205" y="208"/>
                  </a:cxn>
                  <a:cxn ang="0">
                    <a:pos x="176" y="227"/>
                  </a:cxn>
                  <a:cxn ang="0">
                    <a:pos x="145" y="232"/>
                  </a:cxn>
                  <a:cxn ang="0">
                    <a:pos x="119" y="224"/>
                  </a:cxn>
                  <a:cxn ang="0">
                    <a:pos x="98" y="215"/>
                  </a:cxn>
                  <a:cxn ang="0">
                    <a:pos x="86" y="208"/>
                  </a:cxn>
                  <a:cxn ang="0">
                    <a:pos x="83" y="208"/>
                  </a:cxn>
                  <a:cxn ang="0">
                    <a:pos x="83" y="213"/>
                  </a:cxn>
                  <a:cxn ang="0">
                    <a:pos x="79" y="222"/>
                  </a:cxn>
                  <a:cxn ang="0">
                    <a:pos x="69" y="232"/>
                  </a:cxn>
                  <a:cxn ang="0">
                    <a:pos x="52" y="236"/>
                  </a:cxn>
                  <a:cxn ang="0">
                    <a:pos x="31" y="236"/>
                  </a:cxn>
                  <a:cxn ang="0">
                    <a:pos x="14" y="232"/>
                  </a:cxn>
                  <a:cxn ang="0">
                    <a:pos x="5" y="222"/>
                  </a:cxn>
                  <a:cxn ang="0">
                    <a:pos x="0" y="213"/>
                  </a:cxn>
                  <a:cxn ang="0">
                    <a:pos x="0" y="208"/>
                  </a:cxn>
                </a:cxnLst>
                <a:rect l="0" t="0" r="r" b="b"/>
                <a:pathLst>
                  <a:path w="355" h="239">
                    <a:moveTo>
                      <a:pt x="355" y="0"/>
                    </a:moveTo>
                    <a:lnTo>
                      <a:pt x="355" y="19"/>
                    </a:lnTo>
                    <a:lnTo>
                      <a:pt x="353" y="34"/>
                    </a:lnTo>
                    <a:lnTo>
                      <a:pt x="348" y="48"/>
                    </a:lnTo>
                    <a:lnTo>
                      <a:pt x="341" y="58"/>
                    </a:lnTo>
                    <a:lnTo>
                      <a:pt x="336" y="67"/>
                    </a:lnTo>
                    <a:lnTo>
                      <a:pt x="329" y="74"/>
                    </a:lnTo>
                    <a:lnTo>
                      <a:pt x="324" y="79"/>
                    </a:lnTo>
                    <a:lnTo>
                      <a:pt x="319" y="81"/>
                    </a:lnTo>
                    <a:lnTo>
                      <a:pt x="315" y="84"/>
                    </a:lnTo>
                    <a:lnTo>
                      <a:pt x="315" y="84"/>
                    </a:lnTo>
                    <a:lnTo>
                      <a:pt x="315" y="86"/>
                    </a:lnTo>
                    <a:lnTo>
                      <a:pt x="315" y="89"/>
                    </a:lnTo>
                    <a:lnTo>
                      <a:pt x="317" y="93"/>
                    </a:lnTo>
                    <a:lnTo>
                      <a:pt x="319" y="100"/>
                    </a:lnTo>
                    <a:lnTo>
                      <a:pt x="319" y="108"/>
                    </a:lnTo>
                    <a:lnTo>
                      <a:pt x="319" y="115"/>
                    </a:lnTo>
                    <a:lnTo>
                      <a:pt x="317" y="124"/>
                    </a:lnTo>
                    <a:lnTo>
                      <a:pt x="315" y="131"/>
                    </a:lnTo>
                    <a:lnTo>
                      <a:pt x="310" y="141"/>
                    </a:lnTo>
                    <a:lnTo>
                      <a:pt x="300" y="151"/>
                    </a:lnTo>
                    <a:lnTo>
                      <a:pt x="291" y="155"/>
                    </a:lnTo>
                    <a:lnTo>
                      <a:pt x="281" y="160"/>
                    </a:lnTo>
                    <a:lnTo>
                      <a:pt x="272" y="160"/>
                    </a:lnTo>
                    <a:lnTo>
                      <a:pt x="265" y="160"/>
                    </a:lnTo>
                    <a:lnTo>
                      <a:pt x="255" y="160"/>
                    </a:lnTo>
                    <a:lnTo>
                      <a:pt x="248" y="158"/>
                    </a:lnTo>
                    <a:lnTo>
                      <a:pt x="243" y="155"/>
                    </a:lnTo>
                    <a:lnTo>
                      <a:pt x="238" y="153"/>
                    </a:lnTo>
                    <a:lnTo>
                      <a:pt x="234" y="151"/>
                    </a:lnTo>
                    <a:lnTo>
                      <a:pt x="234" y="151"/>
                    </a:lnTo>
                    <a:lnTo>
                      <a:pt x="234" y="151"/>
                    </a:lnTo>
                    <a:lnTo>
                      <a:pt x="234" y="153"/>
                    </a:lnTo>
                    <a:lnTo>
                      <a:pt x="234" y="158"/>
                    </a:lnTo>
                    <a:lnTo>
                      <a:pt x="234" y="162"/>
                    </a:lnTo>
                    <a:lnTo>
                      <a:pt x="231" y="170"/>
                    </a:lnTo>
                    <a:lnTo>
                      <a:pt x="229" y="179"/>
                    </a:lnTo>
                    <a:lnTo>
                      <a:pt x="224" y="189"/>
                    </a:lnTo>
                    <a:lnTo>
                      <a:pt x="217" y="198"/>
                    </a:lnTo>
                    <a:lnTo>
                      <a:pt x="205" y="208"/>
                    </a:lnTo>
                    <a:lnTo>
                      <a:pt x="191" y="217"/>
                    </a:lnTo>
                    <a:lnTo>
                      <a:pt x="176" y="227"/>
                    </a:lnTo>
                    <a:lnTo>
                      <a:pt x="160" y="229"/>
                    </a:lnTo>
                    <a:lnTo>
                      <a:pt x="145" y="232"/>
                    </a:lnTo>
                    <a:lnTo>
                      <a:pt x="131" y="229"/>
                    </a:lnTo>
                    <a:lnTo>
                      <a:pt x="119" y="224"/>
                    </a:lnTo>
                    <a:lnTo>
                      <a:pt x="107" y="220"/>
                    </a:lnTo>
                    <a:lnTo>
                      <a:pt x="98" y="215"/>
                    </a:lnTo>
                    <a:lnTo>
                      <a:pt x="90" y="210"/>
                    </a:lnTo>
                    <a:lnTo>
                      <a:pt x="86" y="208"/>
                    </a:lnTo>
                    <a:lnTo>
                      <a:pt x="83" y="208"/>
                    </a:lnTo>
                    <a:lnTo>
                      <a:pt x="83" y="208"/>
                    </a:lnTo>
                    <a:lnTo>
                      <a:pt x="83" y="210"/>
                    </a:lnTo>
                    <a:lnTo>
                      <a:pt x="83" y="213"/>
                    </a:lnTo>
                    <a:lnTo>
                      <a:pt x="81" y="217"/>
                    </a:lnTo>
                    <a:lnTo>
                      <a:pt x="79" y="222"/>
                    </a:lnTo>
                    <a:lnTo>
                      <a:pt x="74" y="227"/>
                    </a:lnTo>
                    <a:lnTo>
                      <a:pt x="69" y="232"/>
                    </a:lnTo>
                    <a:lnTo>
                      <a:pt x="62" y="234"/>
                    </a:lnTo>
                    <a:lnTo>
                      <a:pt x="52" y="236"/>
                    </a:lnTo>
                    <a:lnTo>
                      <a:pt x="43" y="239"/>
                    </a:lnTo>
                    <a:lnTo>
                      <a:pt x="31" y="236"/>
                    </a:lnTo>
                    <a:lnTo>
                      <a:pt x="21" y="234"/>
                    </a:lnTo>
                    <a:lnTo>
                      <a:pt x="14" y="232"/>
                    </a:lnTo>
                    <a:lnTo>
                      <a:pt x="9" y="227"/>
                    </a:lnTo>
                    <a:lnTo>
                      <a:pt x="5" y="222"/>
                    </a:lnTo>
                    <a:lnTo>
                      <a:pt x="2" y="217"/>
                    </a:lnTo>
                    <a:lnTo>
                      <a:pt x="0" y="213"/>
                    </a:lnTo>
                    <a:lnTo>
                      <a:pt x="0" y="210"/>
                    </a:lnTo>
                    <a:lnTo>
                      <a:pt x="0" y="208"/>
                    </a:lnTo>
                    <a:lnTo>
                      <a:pt x="0" y="208"/>
                    </a:lnTo>
                  </a:path>
                </a:pathLst>
              </a:custGeom>
              <a:noFill/>
              <a:ln w="12700" cmpd="sng">
                <a:solidFill>
                  <a:srgbClr val="FF9900"/>
                </a:solidFill>
                <a:prstDash val="solid"/>
                <a:round/>
                <a:headEnd/>
                <a:tailEnd/>
              </a:ln>
            </p:spPr>
            <p:txBody>
              <a:bodyPr/>
              <a:lstStyle/>
              <a:p>
                <a:endParaRPr lang="en-US"/>
              </a:p>
            </p:txBody>
          </p:sp>
        </p:grpSp>
        <p:grpSp>
          <p:nvGrpSpPr>
            <p:cNvPr id="62" name="Group 462"/>
            <p:cNvGrpSpPr>
              <a:grpSpLocks/>
            </p:cNvGrpSpPr>
            <p:nvPr/>
          </p:nvGrpSpPr>
          <p:grpSpPr bwMode="auto">
            <a:xfrm>
              <a:off x="3366" y="3430"/>
              <a:ext cx="632" cy="470"/>
              <a:chOff x="3366" y="3430"/>
              <a:chExt cx="632" cy="470"/>
            </a:xfrm>
          </p:grpSpPr>
          <p:sp>
            <p:nvSpPr>
              <p:cNvPr id="84" name="Freeform 463"/>
              <p:cNvSpPr>
                <a:spLocks/>
              </p:cNvSpPr>
              <p:nvPr/>
            </p:nvSpPr>
            <p:spPr bwMode="auto">
              <a:xfrm>
                <a:off x="3722" y="3440"/>
                <a:ext cx="276" cy="229"/>
              </a:xfrm>
              <a:custGeom>
                <a:avLst/>
                <a:gdLst/>
                <a:ahLst/>
                <a:cxnLst>
                  <a:cxn ang="0">
                    <a:pos x="0" y="24"/>
                  </a:cxn>
                  <a:cxn ang="0">
                    <a:pos x="4" y="24"/>
                  </a:cxn>
                  <a:cxn ang="0">
                    <a:pos x="7" y="19"/>
                  </a:cxn>
                  <a:cxn ang="0">
                    <a:pos x="16" y="14"/>
                  </a:cxn>
                  <a:cxn ang="0">
                    <a:pos x="26" y="10"/>
                  </a:cxn>
                  <a:cxn ang="0">
                    <a:pos x="35" y="5"/>
                  </a:cxn>
                  <a:cxn ang="0">
                    <a:pos x="50" y="2"/>
                  </a:cxn>
                  <a:cxn ang="0">
                    <a:pos x="64" y="0"/>
                  </a:cxn>
                  <a:cxn ang="0">
                    <a:pos x="78" y="0"/>
                  </a:cxn>
                  <a:cxn ang="0">
                    <a:pos x="95" y="5"/>
                  </a:cxn>
                  <a:cxn ang="0">
                    <a:pos x="109" y="12"/>
                  </a:cxn>
                  <a:cxn ang="0">
                    <a:pos x="124" y="24"/>
                  </a:cxn>
                  <a:cxn ang="0">
                    <a:pos x="133" y="33"/>
                  </a:cxn>
                  <a:cxn ang="0">
                    <a:pos x="143" y="43"/>
                  </a:cxn>
                  <a:cxn ang="0">
                    <a:pos x="147" y="52"/>
                  </a:cxn>
                  <a:cxn ang="0">
                    <a:pos x="150" y="60"/>
                  </a:cxn>
                  <a:cxn ang="0">
                    <a:pos x="152" y="67"/>
                  </a:cxn>
                  <a:cxn ang="0">
                    <a:pos x="152" y="74"/>
                  </a:cxn>
                  <a:cxn ang="0">
                    <a:pos x="152" y="79"/>
                  </a:cxn>
                  <a:cxn ang="0">
                    <a:pos x="152" y="81"/>
                  </a:cxn>
                  <a:cxn ang="0">
                    <a:pos x="152" y="81"/>
                  </a:cxn>
                  <a:cxn ang="0">
                    <a:pos x="152" y="81"/>
                  </a:cxn>
                  <a:cxn ang="0">
                    <a:pos x="155" y="79"/>
                  </a:cxn>
                  <a:cxn ang="0">
                    <a:pos x="159" y="76"/>
                  </a:cxn>
                  <a:cxn ang="0">
                    <a:pos x="167" y="74"/>
                  </a:cxn>
                  <a:cxn ang="0">
                    <a:pos x="174" y="72"/>
                  </a:cxn>
                  <a:cxn ang="0">
                    <a:pos x="181" y="69"/>
                  </a:cxn>
                  <a:cxn ang="0">
                    <a:pos x="190" y="69"/>
                  </a:cxn>
                  <a:cxn ang="0">
                    <a:pos x="200" y="72"/>
                  </a:cxn>
                  <a:cxn ang="0">
                    <a:pos x="209" y="74"/>
                  </a:cxn>
                  <a:cxn ang="0">
                    <a:pos x="219" y="81"/>
                  </a:cxn>
                  <a:cxn ang="0">
                    <a:pos x="229" y="91"/>
                  </a:cxn>
                  <a:cxn ang="0">
                    <a:pos x="233" y="98"/>
                  </a:cxn>
                  <a:cxn ang="0">
                    <a:pos x="236" y="107"/>
                  </a:cxn>
                  <a:cxn ang="0">
                    <a:pos x="238" y="117"/>
                  </a:cxn>
                  <a:cxn ang="0">
                    <a:pos x="238" y="124"/>
                  </a:cxn>
                  <a:cxn ang="0">
                    <a:pos x="236" y="131"/>
                  </a:cxn>
                  <a:cxn ang="0">
                    <a:pos x="236" y="138"/>
                  </a:cxn>
                  <a:cxn ang="0">
                    <a:pos x="233" y="143"/>
                  </a:cxn>
                  <a:cxn ang="0">
                    <a:pos x="233" y="145"/>
                  </a:cxn>
                  <a:cxn ang="0">
                    <a:pos x="231" y="145"/>
                  </a:cxn>
                  <a:cxn ang="0">
                    <a:pos x="233" y="148"/>
                  </a:cxn>
                  <a:cxn ang="0">
                    <a:pos x="236" y="148"/>
                  </a:cxn>
                  <a:cxn ang="0">
                    <a:pos x="240" y="153"/>
                  </a:cxn>
                  <a:cxn ang="0">
                    <a:pos x="248" y="157"/>
                  </a:cxn>
                  <a:cxn ang="0">
                    <a:pos x="252" y="164"/>
                  </a:cxn>
                  <a:cxn ang="0">
                    <a:pos x="259" y="174"/>
                  </a:cxn>
                  <a:cxn ang="0">
                    <a:pos x="267" y="184"/>
                  </a:cxn>
                  <a:cxn ang="0">
                    <a:pos x="271" y="195"/>
                  </a:cxn>
                  <a:cxn ang="0">
                    <a:pos x="274" y="212"/>
                  </a:cxn>
                  <a:cxn ang="0">
                    <a:pos x="276" y="229"/>
                  </a:cxn>
                </a:cxnLst>
                <a:rect l="0" t="0" r="r" b="b"/>
                <a:pathLst>
                  <a:path w="276" h="229">
                    <a:moveTo>
                      <a:pt x="0" y="24"/>
                    </a:moveTo>
                    <a:lnTo>
                      <a:pt x="4" y="24"/>
                    </a:lnTo>
                    <a:lnTo>
                      <a:pt x="7" y="19"/>
                    </a:lnTo>
                    <a:lnTo>
                      <a:pt x="16" y="14"/>
                    </a:lnTo>
                    <a:lnTo>
                      <a:pt x="26" y="10"/>
                    </a:lnTo>
                    <a:lnTo>
                      <a:pt x="35" y="5"/>
                    </a:lnTo>
                    <a:lnTo>
                      <a:pt x="50" y="2"/>
                    </a:lnTo>
                    <a:lnTo>
                      <a:pt x="64" y="0"/>
                    </a:lnTo>
                    <a:lnTo>
                      <a:pt x="78" y="0"/>
                    </a:lnTo>
                    <a:lnTo>
                      <a:pt x="95" y="5"/>
                    </a:lnTo>
                    <a:lnTo>
                      <a:pt x="109" y="12"/>
                    </a:lnTo>
                    <a:lnTo>
                      <a:pt x="124" y="24"/>
                    </a:lnTo>
                    <a:lnTo>
                      <a:pt x="133" y="33"/>
                    </a:lnTo>
                    <a:lnTo>
                      <a:pt x="143" y="43"/>
                    </a:lnTo>
                    <a:lnTo>
                      <a:pt x="147" y="52"/>
                    </a:lnTo>
                    <a:lnTo>
                      <a:pt x="150" y="60"/>
                    </a:lnTo>
                    <a:lnTo>
                      <a:pt x="152" y="67"/>
                    </a:lnTo>
                    <a:lnTo>
                      <a:pt x="152" y="74"/>
                    </a:lnTo>
                    <a:lnTo>
                      <a:pt x="152" y="79"/>
                    </a:lnTo>
                    <a:lnTo>
                      <a:pt x="152" y="81"/>
                    </a:lnTo>
                    <a:lnTo>
                      <a:pt x="152" y="81"/>
                    </a:lnTo>
                    <a:lnTo>
                      <a:pt x="152" y="81"/>
                    </a:lnTo>
                    <a:lnTo>
                      <a:pt x="155" y="79"/>
                    </a:lnTo>
                    <a:lnTo>
                      <a:pt x="159" y="76"/>
                    </a:lnTo>
                    <a:lnTo>
                      <a:pt x="167" y="74"/>
                    </a:lnTo>
                    <a:lnTo>
                      <a:pt x="174" y="72"/>
                    </a:lnTo>
                    <a:lnTo>
                      <a:pt x="181" y="69"/>
                    </a:lnTo>
                    <a:lnTo>
                      <a:pt x="190" y="69"/>
                    </a:lnTo>
                    <a:lnTo>
                      <a:pt x="200" y="72"/>
                    </a:lnTo>
                    <a:lnTo>
                      <a:pt x="209" y="74"/>
                    </a:lnTo>
                    <a:lnTo>
                      <a:pt x="219" y="81"/>
                    </a:lnTo>
                    <a:lnTo>
                      <a:pt x="229" y="91"/>
                    </a:lnTo>
                    <a:lnTo>
                      <a:pt x="233" y="98"/>
                    </a:lnTo>
                    <a:lnTo>
                      <a:pt x="236" y="107"/>
                    </a:lnTo>
                    <a:lnTo>
                      <a:pt x="238" y="117"/>
                    </a:lnTo>
                    <a:lnTo>
                      <a:pt x="238" y="124"/>
                    </a:lnTo>
                    <a:lnTo>
                      <a:pt x="236" y="131"/>
                    </a:lnTo>
                    <a:lnTo>
                      <a:pt x="236" y="138"/>
                    </a:lnTo>
                    <a:lnTo>
                      <a:pt x="233" y="143"/>
                    </a:lnTo>
                    <a:lnTo>
                      <a:pt x="233" y="145"/>
                    </a:lnTo>
                    <a:lnTo>
                      <a:pt x="231" y="145"/>
                    </a:lnTo>
                    <a:lnTo>
                      <a:pt x="233" y="148"/>
                    </a:lnTo>
                    <a:lnTo>
                      <a:pt x="236" y="148"/>
                    </a:lnTo>
                    <a:lnTo>
                      <a:pt x="240" y="153"/>
                    </a:lnTo>
                    <a:lnTo>
                      <a:pt x="248" y="157"/>
                    </a:lnTo>
                    <a:lnTo>
                      <a:pt x="252" y="164"/>
                    </a:lnTo>
                    <a:lnTo>
                      <a:pt x="259" y="174"/>
                    </a:lnTo>
                    <a:lnTo>
                      <a:pt x="267" y="184"/>
                    </a:lnTo>
                    <a:lnTo>
                      <a:pt x="271" y="195"/>
                    </a:lnTo>
                    <a:lnTo>
                      <a:pt x="274" y="212"/>
                    </a:lnTo>
                    <a:lnTo>
                      <a:pt x="276" y="229"/>
                    </a:lnTo>
                  </a:path>
                </a:pathLst>
              </a:custGeom>
              <a:noFill/>
              <a:ln w="12700" cmpd="sng">
                <a:solidFill>
                  <a:srgbClr val="FF9900"/>
                </a:solidFill>
                <a:prstDash val="solid"/>
                <a:round/>
                <a:headEnd/>
                <a:tailEnd/>
              </a:ln>
            </p:spPr>
            <p:txBody>
              <a:bodyPr/>
              <a:lstStyle/>
              <a:p>
                <a:endParaRPr lang="en-US"/>
              </a:p>
            </p:txBody>
          </p:sp>
          <p:sp>
            <p:nvSpPr>
              <p:cNvPr id="85" name="Freeform 464"/>
              <p:cNvSpPr>
                <a:spLocks/>
              </p:cNvSpPr>
              <p:nvPr/>
            </p:nvSpPr>
            <p:spPr bwMode="auto">
              <a:xfrm>
                <a:off x="3366" y="3430"/>
                <a:ext cx="358" cy="236"/>
              </a:xfrm>
              <a:custGeom>
                <a:avLst/>
                <a:gdLst/>
                <a:ahLst/>
                <a:cxnLst>
                  <a:cxn ang="0">
                    <a:pos x="3" y="220"/>
                  </a:cxn>
                  <a:cxn ang="0">
                    <a:pos x="10" y="194"/>
                  </a:cxn>
                  <a:cxn ang="0">
                    <a:pos x="22" y="174"/>
                  </a:cxn>
                  <a:cxn ang="0">
                    <a:pos x="34" y="163"/>
                  </a:cxn>
                  <a:cxn ang="0">
                    <a:pos x="43" y="155"/>
                  </a:cxn>
                  <a:cxn ang="0">
                    <a:pos x="43" y="155"/>
                  </a:cxn>
                  <a:cxn ang="0">
                    <a:pos x="41" y="146"/>
                  </a:cxn>
                  <a:cxn ang="0">
                    <a:pos x="39" y="134"/>
                  </a:cxn>
                  <a:cxn ang="0">
                    <a:pos x="39" y="117"/>
                  </a:cxn>
                  <a:cxn ang="0">
                    <a:pos x="48" y="98"/>
                  </a:cxn>
                  <a:cxn ang="0">
                    <a:pos x="65" y="84"/>
                  </a:cxn>
                  <a:cxn ang="0">
                    <a:pos x="84" y="79"/>
                  </a:cxn>
                  <a:cxn ang="0">
                    <a:pos x="103" y="82"/>
                  </a:cxn>
                  <a:cxn ang="0">
                    <a:pos x="115" y="86"/>
                  </a:cxn>
                  <a:cxn ang="0">
                    <a:pos x="122" y="91"/>
                  </a:cxn>
                  <a:cxn ang="0">
                    <a:pos x="124" y="89"/>
                  </a:cxn>
                  <a:cxn ang="0">
                    <a:pos x="122" y="82"/>
                  </a:cxn>
                  <a:cxn ang="0">
                    <a:pos x="124" y="70"/>
                  </a:cxn>
                  <a:cxn ang="0">
                    <a:pos x="134" y="53"/>
                  </a:cxn>
                  <a:cxn ang="0">
                    <a:pos x="153" y="31"/>
                  </a:cxn>
                  <a:cxn ang="0">
                    <a:pos x="182" y="15"/>
                  </a:cxn>
                  <a:cxn ang="0">
                    <a:pos x="213" y="10"/>
                  </a:cxn>
                  <a:cxn ang="0">
                    <a:pos x="239" y="15"/>
                  </a:cxn>
                  <a:cxn ang="0">
                    <a:pos x="260" y="24"/>
                  </a:cxn>
                  <a:cxn ang="0">
                    <a:pos x="272" y="31"/>
                  </a:cxn>
                  <a:cxn ang="0">
                    <a:pos x="275" y="31"/>
                  </a:cxn>
                  <a:cxn ang="0">
                    <a:pos x="275" y="27"/>
                  </a:cxn>
                  <a:cxn ang="0">
                    <a:pos x="279" y="17"/>
                  </a:cxn>
                  <a:cxn ang="0">
                    <a:pos x="289" y="8"/>
                  </a:cxn>
                  <a:cxn ang="0">
                    <a:pos x="306" y="3"/>
                  </a:cxn>
                  <a:cxn ang="0">
                    <a:pos x="327" y="3"/>
                  </a:cxn>
                  <a:cxn ang="0">
                    <a:pos x="344" y="8"/>
                  </a:cxn>
                  <a:cxn ang="0">
                    <a:pos x="351" y="17"/>
                  </a:cxn>
                  <a:cxn ang="0">
                    <a:pos x="356" y="27"/>
                  </a:cxn>
                  <a:cxn ang="0">
                    <a:pos x="358" y="31"/>
                  </a:cxn>
                </a:cxnLst>
                <a:rect l="0" t="0" r="r" b="b"/>
                <a:pathLst>
                  <a:path w="358" h="236">
                    <a:moveTo>
                      <a:pt x="0" y="236"/>
                    </a:moveTo>
                    <a:lnTo>
                      <a:pt x="3" y="220"/>
                    </a:lnTo>
                    <a:lnTo>
                      <a:pt x="5" y="205"/>
                    </a:lnTo>
                    <a:lnTo>
                      <a:pt x="10" y="194"/>
                    </a:lnTo>
                    <a:lnTo>
                      <a:pt x="15" y="182"/>
                    </a:lnTo>
                    <a:lnTo>
                      <a:pt x="22" y="174"/>
                    </a:lnTo>
                    <a:lnTo>
                      <a:pt x="29" y="167"/>
                    </a:lnTo>
                    <a:lnTo>
                      <a:pt x="34" y="163"/>
                    </a:lnTo>
                    <a:lnTo>
                      <a:pt x="39" y="158"/>
                    </a:lnTo>
                    <a:lnTo>
                      <a:pt x="43" y="155"/>
                    </a:lnTo>
                    <a:lnTo>
                      <a:pt x="43" y="155"/>
                    </a:lnTo>
                    <a:lnTo>
                      <a:pt x="43" y="155"/>
                    </a:lnTo>
                    <a:lnTo>
                      <a:pt x="41" y="151"/>
                    </a:lnTo>
                    <a:lnTo>
                      <a:pt x="41" y="146"/>
                    </a:lnTo>
                    <a:lnTo>
                      <a:pt x="39" y="141"/>
                    </a:lnTo>
                    <a:lnTo>
                      <a:pt x="39" y="134"/>
                    </a:lnTo>
                    <a:lnTo>
                      <a:pt x="39" y="124"/>
                    </a:lnTo>
                    <a:lnTo>
                      <a:pt x="39" y="117"/>
                    </a:lnTo>
                    <a:lnTo>
                      <a:pt x="43" y="108"/>
                    </a:lnTo>
                    <a:lnTo>
                      <a:pt x="48" y="98"/>
                    </a:lnTo>
                    <a:lnTo>
                      <a:pt x="55" y="91"/>
                    </a:lnTo>
                    <a:lnTo>
                      <a:pt x="65" y="84"/>
                    </a:lnTo>
                    <a:lnTo>
                      <a:pt x="77" y="82"/>
                    </a:lnTo>
                    <a:lnTo>
                      <a:pt x="84" y="79"/>
                    </a:lnTo>
                    <a:lnTo>
                      <a:pt x="93" y="79"/>
                    </a:lnTo>
                    <a:lnTo>
                      <a:pt x="103" y="82"/>
                    </a:lnTo>
                    <a:lnTo>
                      <a:pt x="110" y="84"/>
                    </a:lnTo>
                    <a:lnTo>
                      <a:pt x="115" y="86"/>
                    </a:lnTo>
                    <a:lnTo>
                      <a:pt x="120" y="89"/>
                    </a:lnTo>
                    <a:lnTo>
                      <a:pt x="122" y="91"/>
                    </a:lnTo>
                    <a:lnTo>
                      <a:pt x="124" y="91"/>
                    </a:lnTo>
                    <a:lnTo>
                      <a:pt x="124" y="89"/>
                    </a:lnTo>
                    <a:lnTo>
                      <a:pt x="122" y="86"/>
                    </a:lnTo>
                    <a:lnTo>
                      <a:pt x="122" y="82"/>
                    </a:lnTo>
                    <a:lnTo>
                      <a:pt x="124" y="77"/>
                    </a:lnTo>
                    <a:lnTo>
                      <a:pt x="124" y="70"/>
                    </a:lnTo>
                    <a:lnTo>
                      <a:pt x="129" y="60"/>
                    </a:lnTo>
                    <a:lnTo>
                      <a:pt x="134" y="53"/>
                    </a:lnTo>
                    <a:lnTo>
                      <a:pt x="141" y="43"/>
                    </a:lnTo>
                    <a:lnTo>
                      <a:pt x="153" y="31"/>
                    </a:lnTo>
                    <a:lnTo>
                      <a:pt x="165" y="22"/>
                    </a:lnTo>
                    <a:lnTo>
                      <a:pt x="182" y="15"/>
                    </a:lnTo>
                    <a:lnTo>
                      <a:pt x="196" y="10"/>
                    </a:lnTo>
                    <a:lnTo>
                      <a:pt x="213" y="10"/>
                    </a:lnTo>
                    <a:lnTo>
                      <a:pt x="227" y="10"/>
                    </a:lnTo>
                    <a:lnTo>
                      <a:pt x="239" y="15"/>
                    </a:lnTo>
                    <a:lnTo>
                      <a:pt x="251" y="20"/>
                    </a:lnTo>
                    <a:lnTo>
                      <a:pt x="260" y="24"/>
                    </a:lnTo>
                    <a:lnTo>
                      <a:pt x="267" y="29"/>
                    </a:lnTo>
                    <a:lnTo>
                      <a:pt x="272" y="31"/>
                    </a:lnTo>
                    <a:lnTo>
                      <a:pt x="275" y="34"/>
                    </a:lnTo>
                    <a:lnTo>
                      <a:pt x="275" y="31"/>
                    </a:lnTo>
                    <a:lnTo>
                      <a:pt x="275" y="29"/>
                    </a:lnTo>
                    <a:lnTo>
                      <a:pt x="275" y="27"/>
                    </a:lnTo>
                    <a:lnTo>
                      <a:pt x="277" y="22"/>
                    </a:lnTo>
                    <a:lnTo>
                      <a:pt x="279" y="17"/>
                    </a:lnTo>
                    <a:lnTo>
                      <a:pt x="284" y="12"/>
                    </a:lnTo>
                    <a:lnTo>
                      <a:pt x="289" y="8"/>
                    </a:lnTo>
                    <a:lnTo>
                      <a:pt x="296" y="5"/>
                    </a:lnTo>
                    <a:lnTo>
                      <a:pt x="306" y="3"/>
                    </a:lnTo>
                    <a:lnTo>
                      <a:pt x="315" y="0"/>
                    </a:lnTo>
                    <a:lnTo>
                      <a:pt x="327" y="3"/>
                    </a:lnTo>
                    <a:lnTo>
                      <a:pt x="337" y="5"/>
                    </a:lnTo>
                    <a:lnTo>
                      <a:pt x="344" y="8"/>
                    </a:lnTo>
                    <a:lnTo>
                      <a:pt x="348" y="12"/>
                    </a:lnTo>
                    <a:lnTo>
                      <a:pt x="351" y="17"/>
                    </a:lnTo>
                    <a:lnTo>
                      <a:pt x="356" y="22"/>
                    </a:lnTo>
                    <a:lnTo>
                      <a:pt x="356" y="27"/>
                    </a:lnTo>
                    <a:lnTo>
                      <a:pt x="358" y="29"/>
                    </a:lnTo>
                    <a:lnTo>
                      <a:pt x="358" y="31"/>
                    </a:lnTo>
                    <a:lnTo>
                      <a:pt x="358" y="34"/>
                    </a:lnTo>
                  </a:path>
                </a:pathLst>
              </a:custGeom>
              <a:noFill/>
              <a:ln w="12700" cmpd="sng">
                <a:solidFill>
                  <a:srgbClr val="FF9900"/>
                </a:solidFill>
                <a:prstDash val="solid"/>
                <a:round/>
                <a:headEnd/>
                <a:tailEnd/>
              </a:ln>
            </p:spPr>
            <p:txBody>
              <a:bodyPr/>
              <a:lstStyle/>
              <a:p>
                <a:endParaRPr lang="en-US"/>
              </a:p>
            </p:txBody>
          </p:sp>
          <p:sp>
            <p:nvSpPr>
              <p:cNvPr id="86" name="Freeform 465"/>
              <p:cNvSpPr>
                <a:spLocks/>
              </p:cNvSpPr>
              <p:nvPr/>
            </p:nvSpPr>
            <p:spPr bwMode="auto">
              <a:xfrm>
                <a:off x="3366" y="3664"/>
                <a:ext cx="272" cy="229"/>
              </a:xfrm>
              <a:custGeom>
                <a:avLst/>
                <a:gdLst/>
                <a:ahLst/>
                <a:cxnLst>
                  <a:cxn ang="0">
                    <a:pos x="272" y="203"/>
                  </a:cxn>
                  <a:cxn ang="0">
                    <a:pos x="272" y="205"/>
                  </a:cxn>
                  <a:cxn ang="0">
                    <a:pos x="267" y="208"/>
                  </a:cxn>
                  <a:cxn ang="0">
                    <a:pos x="260" y="212"/>
                  </a:cxn>
                  <a:cxn ang="0">
                    <a:pos x="251" y="217"/>
                  </a:cxn>
                  <a:cxn ang="0">
                    <a:pos x="239" y="222"/>
                  </a:cxn>
                  <a:cxn ang="0">
                    <a:pos x="227" y="227"/>
                  </a:cxn>
                  <a:cxn ang="0">
                    <a:pos x="213" y="229"/>
                  </a:cxn>
                  <a:cxn ang="0">
                    <a:pos x="196" y="227"/>
                  </a:cxn>
                  <a:cxn ang="0">
                    <a:pos x="182" y="224"/>
                  </a:cxn>
                  <a:cxn ang="0">
                    <a:pos x="165" y="215"/>
                  </a:cxn>
                  <a:cxn ang="0">
                    <a:pos x="153" y="205"/>
                  </a:cxn>
                  <a:cxn ang="0">
                    <a:pos x="141" y="196"/>
                  </a:cxn>
                  <a:cxn ang="0">
                    <a:pos x="134" y="186"/>
                  </a:cxn>
                  <a:cxn ang="0">
                    <a:pos x="129" y="177"/>
                  </a:cxn>
                  <a:cxn ang="0">
                    <a:pos x="124" y="167"/>
                  </a:cxn>
                  <a:cxn ang="0">
                    <a:pos x="124" y="160"/>
                  </a:cxn>
                  <a:cxn ang="0">
                    <a:pos x="122" y="155"/>
                  </a:cxn>
                  <a:cxn ang="0">
                    <a:pos x="122" y="150"/>
                  </a:cxn>
                  <a:cxn ang="0">
                    <a:pos x="124" y="148"/>
                  </a:cxn>
                  <a:cxn ang="0">
                    <a:pos x="124" y="146"/>
                  </a:cxn>
                  <a:cxn ang="0">
                    <a:pos x="122" y="148"/>
                  </a:cxn>
                  <a:cxn ang="0">
                    <a:pos x="120" y="150"/>
                  </a:cxn>
                  <a:cxn ang="0">
                    <a:pos x="115" y="153"/>
                  </a:cxn>
                  <a:cxn ang="0">
                    <a:pos x="110" y="155"/>
                  </a:cxn>
                  <a:cxn ang="0">
                    <a:pos x="103" y="157"/>
                  </a:cxn>
                  <a:cxn ang="0">
                    <a:pos x="93" y="157"/>
                  </a:cxn>
                  <a:cxn ang="0">
                    <a:pos x="84" y="157"/>
                  </a:cxn>
                  <a:cxn ang="0">
                    <a:pos x="77" y="157"/>
                  </a:cxn>
                  <a:cxn ang="0">
                    <a:pos x="65" y="153"/>
                  </a:cxn>
                  <a:cxn ang="0">
                    <a:pos x="55" y="146"/>
                  </a:cxn>
                  <a:cxn ang="0">
                    <a:pos x="48" y="138"/>
                  </a:cxn>
                  <a:cxn ang="0">
                    <a:pos x="43" y="129"/>
                  </a:cxn>
                  <a:cxn ang="0">
                    <a:pos x="39" y="122"/>
                  </a:cxn>
                  <a:cxn ang="0">
                    <a:pos x="39" y="112"/>
                  </a:cxn>
                  <a:cxn ang="0">
                    <a:pos x="39" y="105"/>
                  </a:cxn>
                  <a:cxn ang="0">
                    <a:pos x="39" y="98"/>
                  </a:cxn>
                  <a:cxn ang="0">
                    <a:pos x="41" y="91"/>
                  </a:cxn>
                  <a:cxn ang="0">
                    <a:pos x="41" y="86"/>
                  </a:cxn>
                  <a:cxn ang="0">
                    <a:pos x="43" y="84"/>
                  </a:cxn>
                  <a:cxn ang="0">
                    <a:pos x="43" y="81"/>
                  </a:cxn>
                  <a:cxn ang="0">
                    <a:pos x="43" y="81"/>
                  </a:cxn>
                  <a:cxn ang="0">
                    <a:pos x="39" y="79"/>
                  </a:cxn>
                  <a:cxn ang="0">
                    <a:pos x="34" y="76"/>
                  </a:cxn>
                  <a:cxn ang="0">
                    <a:pos x="29" y="72"/>
                  </a:cxn>
                  <a:cxn ang="0">
                    <a:pos x="22" y="64"/>
                  </a:cxn>
                  <a:cxn ang="0">
                    <a:pos x="15" y="55"/>
                  </a:cxn>
                  <a:cxn ang="0">
                    <a:pos x="10" y="45"/>
                  </a:cxn>
                  <a:cxn ang="0">
                    <a:pos x="5" y="31"/>
                  </a:cxn>
                  <a:cxn ang="0">
                    <a:pos x="3" y="17"/>
                  </a:cxn>
                  <a:cxn ang="0">
                    <a:pos x="0" y="0"/>
                  </a:cxn>
                </a:cxnLst>
                <a:rect l="0" t="0" r="r" b="b"/>
                <a:pathLst>
                  <a:path w="272" h="229">
                    <a:moveTo>
                      <a:pt x="272" y="203"/>
                    </a:moveTo>
                    <a:lnTo>
                      <a:pt x="272" y="205"/>
                    </a:lnTo>
                    <a:lnTo>
                      <a:pt x="267" y="208"/>
                    </a:lnTo>
                    <a:lnTo>
                      <a:pt x="260" y="212"/>
                    </a:lnTo>
                    <a:lnTo>
                      <a:pt x="251" y="217"/>
                    </a:lnTo>
                    <a:lnTo>
                      <a:pt x="239" y="222"/>
                    </a:lnTo>
                    <a:lnTo>
                      <a:pt x="227" y="227"/>
                    </a:lnTo>
                    <a:lnTo>
                      <a:pt x="213" y="229"/>
                    </a:lnTo>
                    <a:lnTo>
                      <a:pt x="196" y="227"/>
                    </a:lnTo>
                    <a:lnTo>
                      <a:pt x="182" y="224"/>
                    </a:lnTo>
                    <a:lnTo>
                      <a:pt x="165" y="215"/>
                    </a:lnTo>
                    <a:lnTo>
                      <a:pt x="153" y="205"/>
                    </a:lnTo>
                    <a:lnTo>
                      <a:pt x="141" y="196"/>
                    </a:lnTo>
                    <a:lnTo>
                      <a:pt x="134" y="186"/>
                    </a:lnTo>
                    <a:lnTo>
                      <a:pt x="129" y="177"/>
                    </a:lnTo>
                    <a:lnTo>
                      <a:pt x="124" y="167"/>
                    </a:lnTo>
                    <a:lnTo>
                      <a:pt x="124" y="160"/>
                    </a:lnTo>
                    <a:lnTo>
                      <a:pt x="122" y="155"/>
                    </a:lnTo>
                    <a:lnTo>
                      <a:pt x="122" y="150"/>
                    </a:lnTo>
                    <a:lnTo>
                      <a:pt x="124" y="148"/>
                    </a:lnTo>
                    <a:lnTo>
                      <a:pt x="124" y="146"/>
                    </a:lnTo>
                    <a:lnTo>
                      <a:pt x="122" y="148"/>
                    </a:lnTo>
                    <a:lnTo>
                      <a:pt x="120" y="150"/>
                    </a:lnTo>
                    <a:lnTo>
                      <a:pt x="115" y="153"/>
                    </a:lnTo>
                    <a:lnTo>
                      <a:pt x="110" y="155"/>
                    </a:lnTo>
                    <a:lnTo>
                      <a:pt x="103" y="157"/>
                    </a:lnTo>
                    <a:lnTo>
                      <a:pt x="93" y="157"/>
                    </a:lnTo>
                    <a:lnTo>
                      <a:pt x="84" y="157"/>
                    </a:lnTo>
                    <a:lnTo>
                      <a:pt x="77" y="157"/>
                    </a:lnTo>
                    <a:lnTo>
                      <a:pt x="65" y="153"/>
                    </a:lnTo>
                    <a:lnTo>
                      <a:pt x="55" y="146"/>
                    </a:lnTo>
                    <a:lnTo>
                      <a:pt x="48" y="138"/>
                    </a:lnTo>
                    <a:lnTo>
                      <a:pt x="43" y="129"/>
                    </a:lnTo>
                    <a:lnTo>
                      <a:pt x="39" y="122"/>
                    </a:lnTo>
                    <a:lnTo>
                      <a:pt x="39" y="112"/>
                    </a:lnTo>
                    <a:lnTo>
                      <a:pt x="39" y="105"/>
                    </a:lnTo>
                    <a:lnTo>
                      <a:pt x="39" y="98"/>
                    </a:lnTo>
                    <a:lnTo>
                      <a:pt x="41" y="91"/>
                    </a:lnTo>
                    <a:lnTo>
                      <a:pt x="41" y="86"/>
                    </a:lnTo>
                    <a:lnTo>
                      <a:pt x="43" y="84"/>
                    </a:lnTo>
                    <a:lnTo>
                      <a:pt x="43" y="81"/>
                    </a:lnTo>
                    <a:lnTo>
                      <a:pt x="43" y="81"/>
                    </a:lnTo>
                    <a:lnTo>
                      <a:pt x="39" y="79"/>
                    </a:lnTo>
                    <a:lnTo>
                      <a:pt x="34" y="76"/>
                    </a:lnTo>
                    <a:lnTo>
                      <a:pt x="29" y="72"/>
                    </a:lnTo>
                    <a:lnTo>
                      <a:pt x="22" y="64"/>
                    </a:lnTo>
                    <a:lnTo>
                      <a:pt x="15" y="55"/>
                    </a:lnTo>
                    <a:lnTo>
                      <a:pt x="10" y="45"/>
                    </a:lnTo>
                    <a:lnTo>
                      <a:pt x="5" y="31"/>
                    </a:lnTo>
                    <a:lnTo>
                      <a:pt x="3" y="17"/>
                    </a:lnTo>
                    <a:lnTo>
                      <a:pt x="0" y="0"/>
                    </a:lnTo>
                  </a:path>
                </a:pathLst>
              </a:custGeom>
              <a:noFill/>
              <a:ln w="12700" cmpd="sng">
                <a:solidFill>
                  <a:srgbClr val="FF9900"/>
                </a:solidFill>
                <a:prstDash val="solid"/>
                <a:round/>
                <a:headEnd/>
                <a:tailEnd/>
              </a:ln>
            </p:spPr>
            <p:txBody>
              <a:bodyPr/>
              <a:lstStyle/>
              <a:p>
                <a:endParaRPr lang="en-US"/>
              </a:p>
            </p:txBody>
          </p:sp>
          <p:sp>
            <p:nvSpPr>
              <p:cNvPr id="87" name="Freeform 466"/>
              <p:cNvSpPr>
                <a:spLocks/>
              </p:cNvSpPr>
              <p:nvPr/>
            </p:nvSpPr>
            <p:spPr bwMode="auto">
              <a:xfrm>
                <a:off x="3638" y="3664"/>
                <a:ext cx="360" cy="236"/>
              </a:xfrm>
              <a:custGeom>
                <a:avLst/>
                <a:gdLst/>
                <a:ahLst/>
                <a:cxnLst>
                  <a:cxn ang="0">
                    <a:pos x="3" y="205"/>
                  </a:cxn>
                  <a:cxn ang="0">
                    <a:pos x="3" y="212"/>
                  </a:cxn>
                  <a:cxn ang="0">
                    <a:pos x="7" y="219"/>
                  </a:cxn>
                  <a:cxn ang="0">
                    <a:pos x="17" y="229"/>
                  </a:cxn>
                  <a:cxn ang="0">
                    <a:pos x="34" y="236"/>
                  </a:cxn>
                  <a:cxn ang="0">
                    <a:pos x="55" y="236"/>
                  </a:cxn>
                  <a:cxn ang="0">
                    <a:pos x="72" y="229"/>
                  </a:cxn>
                  <a:cxn ang="0">
                    <a:pos x="79" y="219"/>
                  </a:cxn>
                  <a:cxn ang="0">
                    <a:pos x="84" y="212"/>
                  </a:cxn>
                  <a:cxn ang="0">
                    <a:pos x="86" y="205"/>
                  </a:cxn>
                  <a:cxn ang="0">
                    <a:pos x="88" y="205"/>
                  </a:cxn>
                  <a:cxn ang="0">
                    <a:pos x="100" y="215"/>
                  </a:cxn>
                  <a:cxn ang="0">
                    <a:pos x="119" y="224"/>
                  </a:cxn>
                  <a:cxn ang="0">
                    <a:pos x="148" y="229"/>
                  </a:cxn>
                  <a:cxn ang="0">
                    <a:pos x="179" y="224"/>
                  </a:cxn>
                  <a:cxn ang="0">
                    <a:pos x="208" y="205"/>
                  </a:cxn>
                  <a:cxn ang="0">
                    <a:pos x="227" y="186"/>
                  </a:cxn>
                  <a:cxn ang="0">
                    <a:pos x="234" y="169"/>
                  </a:cxn>
                  <a:cxn ang="0">
                    <a:pos x="236" y="155"/>
                  </a:cxn>
                  <a:cxn ang="0">
                    <a:pos x="236" y="148"/>
                  </a:cxn>
                  <a:cxn ang="0">
                    <a:pos x="236" y="148"/>
                  </a:cxn>
                  <a:cxn ang="0">
                    <a:pos x="243" y="153"/>
                  </a:cxn>
                  <a:cxn ang="0">
                    <a:pos x="258" y="157"/>
                  </a:cxn>
                  <a:cxn ang="0">
                    <a:pos x="274" y="160"/>
                  </a:cxn>
                  <a:cxn ang="0">
                    <a:pos x="293" y="153"/>
                  </a:cxn>
                  <a:cxn ang="0">
                    <a:pos x="313" y="138"/>
                  </a:cxn>
                  <a:cxn ang="0">
                    <a:pos x="320" y="122"/>
                  </a:cxn>
                  <a:cxn ang="0">
                    <a:pos x="322" y="105"/>
                  </a:cxn>
                  <a:cxn ang="0">
                    <a:pos x="320" y="91"/>
                  </a:cxn>
                  <a:cxn ang="0">
                    <a:pos x="317" y="84"/>
                  </a:cxn>
                  <a:cxn ang="0">
                    <a:pos x="317" y="81"/>
                  </a:cxn>
                  <a:cxn ang="0">
                    <a:pos x="324" y="76"/>
                  </a:cxn>
                  <a:cxn ang="0">
                    <a:pos x="336" y="64"/>
                  </a:cxn>
                  <a:cxn ang="0">
                    <a:pos x="351" y="45"/>
                  </a:cxn>
                  <a:cxn ang="0">
                    <a:pos x="358" y="17"/>
                  </a:cxn>
                </a:cxnLst>
                <a:rect l="0" t="0" r="r" b="b"/>
                <a:pathLst>
                  <a:path w="360" h="236">
                    <a:moveTo>
                      <a:pt x="0" y="203"/>
                    </a:moveTo>
                    <a:lnTo>
                      <a:pt x="3" y="205"/>
                    </a:lnTo>
                    <a:lnTo>
                      <a:pt x="3" y="208"/>
                    </a:lnTo>
                    <a:lnTo>
                      <a:pt x="3" y="212"/>
                    </a:lnTo>
                    <a:lnTo>
                      <a:pt x="5" y="215"/>
                    </a:lnTo>
                    <a:lnTo>
                      <a:pt x="7" y="219"/>
                    </a:lnTo>
                    <a:lnTo>
                      <a:pt x="12" y="224"/>
                    </a:lnTo>
                    <a:lnTo>
                      <a:pt x="17" y="229"/>
                    </a:lnTo>
                    <a:lnTo>
                      <a:pt x="24" y="234"/>
                    </a:lnTo>
                    <a:lnTo>
                      <a:pt x="34" y="236"/>
                    </a:lnTo>
                    <a:lnTo>
                      <a:pt x="43" y="236"/>
                    </a:lnTo>
                    <a:lnTo>
                      <a:pt x="55" y="236"/>
                    </a:lnTo>
                    <a:lnTo>
                      <a:pt x="65" y="234"/>
                    </a:lnTo>
                    <a:lnTo>
                      <a:pt x="72" y="229"/>
                    </a:lnTo>
                    <a:lnTo>
                      <a:pt x="76" y="224"/>
                    </a:lnTo>
                    <a:lnTo>
                      <a:pt x="79" y="219"/>
                    </a:lnTo>
                    <a:lnTo>
                      <a:pt x="84" y="215"/>
                    </a:lnTo>
                    <a:lnTo>
                      <a:pt x="84" y="212"/>
                    </a:lnTo>
                    <a:lnTo>
                      <a:pt x="86" y="208"/>
                    </a:lnTo>
                    <a:lnTo>
                      <a:pt x="86" y="205"/>
                    </a:lnTo>
                    <a:lnTo>
                      <a:pt x="86" y="205"/>
                    </a:lnTo>
                    <a:lnTo>
                      <a:pt x="88" y="205"/>
                    </a:lnTo>
                    <a:lnTo>
                      <a:pt x="91" y="210"/>
                    </a:lnTo>
                    <a:lnTo>
                      <a:pt x="100" y="215"/>
                    </a:lnTo>
                    <a:lnTo>
                      <a:pt x="110" y="219"/>
                    </a:lnTo>
                    <a:lnTo>
                      <a:pt x="119" y="224"/>
                    </a:lnTo>
                    <a:lnTo>
                      <a:pt x="134" y="227"/>
                    </a:lnTo>
                    <a:lnTo>
                      <a:pt x="148" y="229"/>
                    </a:lnTo>
                    <a:lnTo>
                      <a:pt x="162" y="229"/>
                    </a:lnTo>
                    <a:lnTo>
                      <a:pt x="179" y="224"/>
                    </a:lnTo>
                    <a:lnTo>
                      <a:pt x="193" y="217"/>
                    </a:lnTo>
                    <a:lnTo>
                      <a:pt x="208" y="205"/>
                    </a:lnTo>
                    <a:lnTo>
                      <a:pt x="217" y="196"/>
                    </a:lnTo>
                    <a:lnTo>
                      <a:pt x="227" y="186"/>
                    </a:lnTo>
                    <a:lnTo>
                      <a:pt x="231" y="177"/>
                    </a:lnTo>
                    <a:lnTo>
                      <a:pt x="234" y="169"/>
                    </a:lnTo>
                    <a:lnTo>
                      <a:pt x="236" y="162"/>
                    </a:lnTo>
                    <a:lnTo>
                      <a:pt x="236" y="155"/>
                    </a:lnTo>
                    <a:lnTo>
                      <a:pt x="236" y="150"/>
                    </a:lnTo>
                    <a:lnTo>
                      <a:pt x="236" y="148"/>
                    </a:lnTo>
                    <a:lnTo>
                      <a:pt x="236" y="148"/>
                    </a:lnTo>
                    <a:lnTo>
                      <a:pt x="236" y="148"/>
                    </a:lnTo>
                    <a:lnTo>
                      <a:pt x="239" y="150"/>
                    </a:lnTo>
                    <a:lnTo>
                      <a:pt x="243" y="153"/>
                    </a:lnTo>
                    <a:lnTo>
                      <a:pt x="251" y="155"/>
                    </a:lnTo>
                    <a:lnTo>
                      <a:pt x="258" y="157"/>
                    </a:lnTo>
                    <a:lnTo>
                      <a:pt x="265" y="160"/>
                    </a:lnTo>
                    <a:lnTo>
                      <a:pt x="274" y="160"/>
                    </a:lnTo>
                    <a:lnTo>
                      <a:pt x="284" y="157"/>
                    </a:lnTo>
                    <a:lnTo>
                      <a:pt x="293" y="153"/>
                    </a:lnTo>
                    <a:lnTo>
                      <a:pt x="303" y="148"/>
                    </a:lnTo>
                    <a:lnTo>
                      <a:pt x="313" y="138"/>
                    </a:lnTo>
                    <a:lnTo>
                      <a:pt x="317" y="131"/>
                    </a:lnTo>
                    <a:lnTo>
                      <a:pt x="320" y="122"/>
                    </a:lnTo>
                    <a:lnTo>
                      <a:pt x="322" y="112"/>
                    </a:lnTo>
                    <a:lnTo>
                      <a:pt x="322" y="105"/>
                    </a:lnTo>
                    <a:lnTo>
                      <a:pt x="320" y="98"/>
                    </a:lnTo>
                    <a:lnTo>
                      <a:pt x="320" y="91"/>
                    </a:lnTo>
                    <a:lnTo>
                      <a:pt x="317" y="86"/>
                    </a:lnTo>
                    <a:lnTo>
                      <a:pt x="317" y="84"/>
                    </a:lnTo>
                    <a:lnTo>
                      <a:pt x="315" y="84"/>
                    </a:lnTo>
                    <a:lnTo>
                      <a:pt x="317" y="81"/>
                    </a:lnTo>
                    <a:lnTo>
                      <a:pt x="320" y="79"/>
                    </a:lnTo>
                    <a:lnTo>
                      <a:pt x="324" y="76"/>
                    </a:lnTo>
                    <a:lnTo>
                      <a:pt x="332" y="72"/>
                    </a:lnTo>
                    <a:lnTo>
                      <a:pt x="336" y="64"/>
                    </a:lnTo>
                    <a:lnTo>
                      <a:pt x="343" y="55"/>
                    </a:lnTo>
                    <a:lnTo>
                      <a:pt x="351" y="45"/>
                    </a:lnTo>
                    <a:lnTo>
                      <a:pt x="355" y="33"/>
                    </a:lnTo>
                    <a:lnTo>
                      <a:pt x="358" y="17"/>
                    </a:lnTo>
                    <a:lnTo>
                      <a:pt x="360" y="0"/>
                    </a:lnTo>
                  </a:path>
                </a:pathLst>
              </a:custGeom>
              <a:noFill/>
              <a:ln w="12700" cmpd="sng">
                <a:solidFill>
                  <a:srgbClr val="FF9900"/>
                </a:solidFill>
                <a:prstDash val="solid"/>
                <a:round/>
                <a:headEnd/>
                <a:tailEnd/>
              </a:ln>
            </p:spPr>
            <p:txBody>
              <a:bodyPr/>
              <a:lstStyle/>
              <a:p>
                <a:endParaRPr lang="en-US"/>
              </a:p>
            </p:txBody>
          </p:sp>
        </p:grpSp>
        <p:sp>
          <p:nvSpPr>
            <p:cNvPr id="63" name="Freeform 467"/>
            <p:cNvSpPr>
              <a:spLocks/>
            </p:cNvSpPr>
            <p:nvPr/>
          </p:nvSpPr>
          <p:spPr bwMode="auto">
            <a:xfrm>
              <a:off x="4346" y="4062"/>
              <a:ext cx="115" cy="115"/>
            </a:xfrm>
            <a:custGeom>
              <a:avLst/>
              <a:gdLst/>
              <a:ahLst/>
              <a:cxnLst>
                <a:cxn ang="0">
                  <a:pos x="112" y="112"/>
                </a:cxn>
                <a:cxn ang="0">
                  <a:pos x="115" y="0"/>
                </a:cxn>
                <a:cxn ang="0">
                  <a:pos x="0" y="0"/>
                </a:cxn>
                <a:cxn ang="0">
                  <a:pos x="0" y="115"/>
                </a:cxn>
                <a:cxn ang="0">
                  <a:pos x="115" y="115"/>
                </a:cxn>
                <a:cxn ang="0">
                  <a:pos x="115" y="115"/>
                </a:cxn>
              </a:cxnLst>
              <a:rect l="0" t="0" r="r" b="b"/>
              <a:pathLst>
                <a:path w="115" h="115">
                  <a:moveTo>
                    <a:pt x="112" y="112"/>
                  </a:moveTo>
                  <a:lnTo>
                    <a:pt x="115" y="0"/>
                  </a:lnTo>
                  <a:lnTo>
                    <a:pt x="0" y="0"/>
                  </a:lnTo>
                  <a:lnTo>
                    <a:pt x="0" y="115"/>
                  </a:lnTo>
                  <a:lnTo>
                    <a:pt x="115" y="115"/>
                  </a:lnTo>
                  <a:lnTo>
                    <a:pt x="115" y="115"/>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64" name="Freeform 468"/>
            <p:cNvSpPr>
              <a:spLocks/>
            </p:cNvSpPr>
            <p:nvPr/>
          </p:nvSpPr>
          <p:spPr bwMode="auto">
            <a:xfrm>
              <a:off x="4985" y="4062"/>
              <a:ext cx="112" cy="115"/>
            </a:xfrm>
            <a:custGeom>
              <a:avLst/>
              <a:gdLst/>
              <a:ahLst/>
              <a:cxnLst>
                <a:cxn ang="0">
                  <a:pos x="112" y="112"/>
                </a:cxn>
                <a:cxn ang="0">
                  <a:pos x="112" y="0"/>
                </a:cxn>
                <a:cxn ang="0">
                  <a:pos x="0" y="0"/>
                </a:cxn>
                <a:cxn ang="0">
                  <a:pos x="0" y="115"/>
                </a:cxn>
                <a:cxn ang="0">
                  <a:pos x="112" y="115"/>
                </a:cxn>
                <a:cxn ang="0">
                  <a:pos x="112" y="115"/>
                </a:cxn>
              </a:cxnLst>
              <a:rect l="0" t="0" r="r" b="b"/>
              <a:pathLst>
                <a:path w="112" h="115">
                  <a:moveTo>
                    <a:pt x="112" y="112"/>
                  </a:moveTo>
                  <a:lnTo>
                    <a:pt x="112" y="0"/>
                  </a:lnTo>
                  <a:lnTo>
                    <a:pt x="0" y="0"/>
                  </a:lnTo>
                  <a:lnTo>
                    <a:pt x="0" y="115"/>
                  </a:lnTo>
                  <a:lnTo>
                    <a:pt x="112" y="115"/>
                  </a:lnTo>
                  <a:lnTo>
                    <a:pt x="112" y="115"/>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65" name="Line 469"/>
            <p:cNvSpPr>
              <a:spLocks noChangeShapeType="1"/>
            </p:cNvSpPr>
            <p:nvPr/>
          </p:nvSpPr>
          <p:spPr bwMode="auto">
            <a:xfrm>
              <a:off x="4206" y="2558"/>
              <a:ext cx="1" cy="119"/>
            </a:xfrm>
            <a:prstGeom prst="line">
              <a:avLst/>
            </a:prstGeom>
            <a:noFill/>
            <a:ln w="7938">
              <a:solidFill>
                <a:srgbClr val="000000"/>
              </a:solidFill>
              <a:round/>
              <a:headEnd/>
              <a:tailEnd/>
            </a:ln>
          </p:spPr>
          <p:txBody>
            <a:bodyPr/>
            <a:lstStyle/>
            <a:p>
              <a:endParaRPr lang="en-US"/>
            </a:p>
          </p:txBody>
        </p:sp>
        <p:sp>
          <p:nvSpPr>
            <p:cNvPr id="66" name="Line 470"/>
            <p:cNvSpPr>
              <a:spLocks noChangeShapeType="1"/>
            </p:cNvSpPr>
            <p:nvPr/>
          </p:nvSpPr>
          <p:spPr bwMode="auto">
            <a:xfrm flipH="1" flipV="1">
              <a:off x="3719" y="2813"/>
              <a:ext cx="172" cy="95"/>
            </a:xfrm>
            <a:prstGeom prst="line">
              <a:avLst/>
            </a:prstGeom>
            <a:noFill/>
            <a:ln w="7938">
              <a:solidFill>
                <a:srgbClr val="000000"/>
              </a:solidFill>
              <a:round/>
              <a:headEnd/>
              <a:tailEnd/>
            </a:ln>
          </p:spPr>
          <p:txBody>
            <a:bodyPr/>
            <a:lstStyle/>
            <a:p>
              <a:endParaRPr lang="en-US"/>
            </a:p>
          </p:txBody>
        </p:sp>
        <p:sp>
          <p:nvSpPr>
            <p:cNvPr id="67" name="Line 471"/>
            <p:cNvSpPr>
              <a:spLocks noChangeShapeType="1"/>
            </p:cNvSpPr>
            <p:nvPr/>
          </p:nvSpPr>
          <p:spPr bwMode="auto">
            <a:xfrm flipV="1">
              <a:off x="4520" y="2811"/>
              <a:ext cx="184" cy="102"/>
            </a:xfrm>
            <a:prstGeom prst="line">
              <a:avLst/>
            </a:prstGeom>
            <a:noFill/>
            <a:ln w="7938">
              <a:solidFill>
                <a:srgbClr val="000000"/>
              </a:solidFill>
              <a:round/>
              <a:headEnd/>
              <a:tailEnd/>
            </a:ln>
          </p:spPr>
          <p:txBody>
            <a:bodyPr/>
            <a:lstStyle/>
            <a:p>
              <a:endParaRPr lang="en-US"/>
            </a:p>
          </p:txBody>
        </p:sp>
        <p:sp>
          <p:nvSpPr>
            <p:cNvPr id="68" name="Line 472"/>
            <p:cNvSpPr>
              <a:spLocks noChangeShapeType="1"/>
            </p:cNvSpPr>
            <p:nvPr/>
          </p:nvSpPr>
          <p:spPr bwMode="auto">
            <a:xfrm flipH="1">
              <a:off x="3683" y="3049"/>
              <a:ext cx="253" cy="379"/>
            </a:xfrm>
            <a:prstGeom prst="line">
              <a:avLst/>
            </a:prstGeom>
            <a:noFill/>
            <a:ln w="7938">
              <a:solidFill>
                <a:srgbClr val="000000"/>
              </a:solidFill>
              <a:round/>
              <a:headEnd/>
              <a:tailEnd/>
            </a:ln>
          </p:spPr>
          <p:txBody>
            <a:bodyPr/>
            <a:lstStyle/>
            <a:p>
              <a:endParaRPr lang="en-US"/>
            </a:p>
          </p:txBody>
        </p:sp>
        <p:sp>
          <p:nvSpPr>
            <p:cNvPr id="69" name="Freeform 473"/>
            <p:cNvSpPr>
              <a:spLocks/>
            </p:cNvSpPr>
            <p:nvPr/>
          </p:nvSpPr>
          <p:spPr bwMode="auto">
            <a:xfrm>
              <a:off x="3745" y="3199"/>
              <a:ext cx="113" cy="115"/>
            </a:xfrm>
            <a:custGeom>
              <a:avLst/>
              <a:gdLst/>
              <a:ahLst/>
              <a:cxnLst>
                <a:cxn ang="0">
                  <a:pos x="113" y="112"/>
                </a:cxn>
                <a:cxn ang="0">
                  <a:pos x="113" y="0"/>
                </a:cxn>
                <a:cxn ang="0">
                  <a:pos x="0" y="0"/>
                </a:cxn>
                <a:cxn ang="0">
                  <a:pos x="0" y="115"/>
                </a:cxn>
                <a:cxn ang="0">
                  <a:pos x="113" y="115"/>
                </a:cxn>
                <a:cxn ang="0">
                  <a:pos x="113" y="115"/>
                </a:cxn>
                <a:cxn ang="0">
                  <a:pos x="113" y="112"/>
                </a:cxn>
              </a:cxnLst>
              <a:rect l="0" t="0" r="r" b="b"/>
              <a:pathLst>
                <a:path w="113" h="115">
                  <a:moveTo>
                    <a:pt x="113" y="112"/>
                  </a:moveTo>
                  <a:lnTo>
                    <a:pt x="113" y="0"/>
                  </a:lnTo>
                  <a:lnTo>
                    <a:pt x="0" y="0"/>
                  </a:lnTo>
                  <a:lnTo>
                    <a:pt x="0" y="115"/>
                  </a:lnTo>
                  <a:lnTo>
                    <a:pt x="113" y="115"/>
                  </a:lnTo>
                  <a:lnTo>
                    <a:pt x="113" y="115"/>
                  </a:lnTo>
                  <a:lnTo>
                    <a:pt x="113" y="112"/>
                  </a:lnTo>
                  <a:close/>
                </a:path>
              </a:pathLst>
            </a:custGeom>
            <a:solidFill>
              <a:srgbClr val="FFFF66">
                <a:alpha val="50000"/>
              </a:srgbClr>
            </a:solidFill>
            <a:ln w="9525">
              <a:solidFill>
                <a:schemeClr val="tx1"/>
              </a:solidFill>
              <a:round/>
              <a:headEnd/>
              <a:tailEnd/>
            </a:ln>
          </p:spPr>
          <p:txBody>
            <a:bodyPr/>
            <a:lstStyle/>
            <a:p>
              <a:endParaRPr lang="en-US"/>
            </a:p>
          </p:txBody>
        </p:sp>
        <p:sp>
          <p:nvSpPr>
            <p:cNvPr id="70" name="Freeform 474"/>
            <p:cNvSpPr>
              <a:spLocks/>
            </p:cNvSpPr>
            <p:nvPr/>
          </p:nvSpPr>
          <p:spPr bwMode="auto">
            <a:xfrm>
              <a:off x="3984" y="3264"/>
              <a:ext cx="113" cy="115"/>
            </a:xfrm>
            <a:custGeom>
              <a:avLst/>
              <a:gdLst/>
              <a:ahLst/>
              <a:cxnLst>
                <a:cxn ang="0">
                  <a:pos x="113" y="112"/>
                </a:cxn>
                <a:cxn ang="0">
                  <a:pos x="113" y="0"/>
                </a:cxn>
                <a:cxn ang="0">
                  <a:pos x="0" y="0"/>
                </a:cxn>
                <a:cxn ang="0">
                  <a:pos x="0" y="115"/>
                </a:cxn>
                <a:cxn ang="0">
                  <a:pos x="113" y="115"/>
                </a:cxn>
                <a:cxn ang="0">
                  <a:pos x="113" y="115"/>
                </a:cxn>
              </a:cxnLst>
              <a:rect l="0" t="0" r="r" b="b"/>
              <a:pathLst>
                <a:path w="113" h="115">
                  <a:moveTo>
                    <a:pt x="113" y="112"/>
                  </a:moveTo>
                  <a:lnTo>
                    <a:pt x="113" y="0"/>
                  </a:lnTo>
                  <a:lnTo>
                    <a:pt x="0" y="0"/>
                  </a:lnTo>
                  <a:lnTo>
                    <a:pt x="0" y="115"/>
                  </a:lnTo>
                  <a:lnTo>
                    <a:pt x="113" y="115"/>
                  </a:lnTo>
                  <a:lnTo>
                    <a:pt x="113" y="115"/>
                  </a:lnTo>
                </a:path>
              </a:pathLst>
            </a:custGeom>
            <a:solidFill>
              <a:srgbClr val="FF0066">
                <a:alpha val="50000"/>
              </a:srgbClr>
            </a:solidFill>
            <a:ln w="7938">
              <a:solidFill>
                <a:srgbClr val="000000"/>
              </a:solidFill>
              <a:prstDash val="solid"/>
              <a:round/>
              <a:headEnd/>
              <a:tailEnd/>
            </a:ln>
          </p:spPr>
          <p:txBody>
            <a:bodyPr/>
            <a:lstStyle/>
            <a:p>
              <a:endParaRPr lang="en-US"/>
            </a:p>
          </p:txBody>
        </p:sp>
        <p:sp>
          <p:nvSpPr>
            <p:cNvPr id="71" name="Line 475"/>
            <p:cNvSpPr>
              <a:spLocks noChangeShapeType="1"/>
            </p:cNvSpPr>
            <p:nvPr/>
          </p:nvSpPr>
          <p:spPr bwMode="auto">
            <a:xfrm>
              <a:off x="4468" y="3054"/>
              <a:ext cx="260" cy="374"/>
            </a:xfrm>
            <a:prstGeom prst="line">
              <a:avLst/>
            </a:prstGeom>
            <a:noFill/>
            <a:ln w="7938">
              <a:solidFill>
                <a:srgbClr val="000000"/>
              </a:solidFill>
              <a:round/>
              <a:headEnd/>
              <a:tailEnd/>
            </a:ln>
          </p:spPr>
          <p:txBody>
            <a:bodyPr/>
            <a:lstStyle/>
            <a:p>
              <a:endParaRPr lang="en-US"/>
            </a:p>
          </p:txBody>
        </p:sp>
        <p:sp>
          <p:nvSpPr>
            <p:cNvPr id="72" name="Freeform 476"/>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73" name="Freeform 477"/>
            <p:cNvSpPr>
              <a:spLocks/>
            </p:cNvSpPr>
            <p:nvPr/>
          </p:nvSpPr>
          <p:spPr bwMode="auto">
            <a:xfrm>
              <a:off x="4554" y="320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1">
                <a:alpha val="50000"/>
              </a:schemeClr>
            </a:solidFill>
            <a:ln w="7938">
              <a:solidFill>
                <a:srgbClr val="000000"/>
              </a:solidFill>
              <a:prstDash val="solid"/>
              <a:round/>
              <a:headEnd/>
              <a:tailEnd/>
            </a:ln>
          </p:spPr>
          <p:txBody>
            <a:bodyPr/>
            <a:lstStyle/>
            <a:p>
              <a:endParaRPr lang="en-US"/>
            </a:p>
          </p:txBody>
        </p:sp>
        <p:sp>
          <p:nvSpPr>
            <p:cNvPr id="74" name="Line 478"/>
            <p:cNvSpPr>
              <a:spLocks noChangeShapeType="1"/>
            </p:cNvSpPr>
            <p:nvPr/>
          </p:nvSpPr>
          <p:spPr bwMode="auto">
            <a:xfrm flipH="1" flipV="1">
              <a:off x="3273" y="3447"/>
              <a:ext cx="141" cy="79"/>
            </a:xfrm>
            <a:prstGeom prst="line">
              <a:avLst/>
            </a:prstGeom>
            <a:noFill/>
            <a:ln w="7938">
              <a:solidFill>
                <a:srgbClr val="000000"/>
              </a:solidFill>
              <a:round/>
              <a:headEnd/>
              <a:tailEnd/>
            </a:ln>
          </p:spPr>
          <p:txBody>
            <a:bodyPr/>
            <a:lstStyle/>
            <a:p>
              <a:endParaRPr lang="en-US"/>
            </a:p>
          </p:txBody>
        </p:sp>
        <p:sp>
          <p:nvSpPr>
            <p:cNvPr id="75" name="Line 479"/>
            <p:cNvSpPr>
              <a:spLocks noChangeShapeType="1"/>
            </p:cNvSpPr>
            <p:nvPr/>
          </p:nvSpPr>
          <p:spPr bwMode="auto">
            <a:xfrm flipV="1">
              <a:off x="4990" y="3447"/>
              <a:ext cx="148" cy="74"/>
            </a:xfrm>
            <a:prstGeom prst="line">
              <a:avLst/>
            </a:prstGeom>
            <a:noFill/>
            <a:ln w="7938">
              <a:solidFill>
                <a:srgbClr val="000000"/>
              </a:solidFill>
              <a:round/>
              <a:headEnd/>
              <a:tailEnd/>
            </a:ln>
          </p:spPr>
          <p:txBody>
            <a:bodyPr/>
            <a:lstStyle/>
            <a:p>
              <a:endParaRPr lang="en-US"/>
            </a:p>
          </p:txBody>
        </p:sp>
        <p:sp>
          <p:nvSpPr>
            <p:cNvPr id="76" name="Line 480"/>
            <p:cNvSpPr>
              <a:spLocks noChangeShapeType="1"/>
            </p:cNvSpPr>
            <p:nvPr/>
          </p:nvSpPr>
          <p:spPr bwMode="auto">
            <a:xfrm flipH="1">
              <a:off x="3347" y="3876"/>
              <a:ext cx="181" cy="186"/>
            </a:xfrm>
            <a:prstGeom prst="line">
              <a:avLst/>
            </a:prstGeom>
            <a:noFill/>
            <a:ln w="7938">
              <a:solidFill>
                <a:srgbClr val="000000"/>
              </a:solidFill>
              <a:round/>
              <a:headEnd/>
              <a:tailEnd/>
            </a:ln>
          </p:spPr>
          <p:txBody>
            <a:bodyPr/>
            <a:lstStyle/>
            <a:p>
              <a:endParaRPr lang="en-US"/>
            </a:p>
          </p:txBody>
        </p:sp>
        <p:sp>
          <p:nvSpPr>
            <p:cNvPr id="77" name="Line 481"/>
            <p:cNvSpPr>
              <a:spLocks noChangeShapeType="1"/>
            </p:cNvSpPr>
            <p:nvPr/>
          </p:nvSpPr>
          <p:spPr bwMode="auto">
            <a:xfrm>
              <a:off x="3822" y="3883"/>
              <a:ext cx="183" cy="182"/>
            </a:xfrm>
            <a:prstGeom prst="line">
              <a:avLst/>
            </a:prstGeom>
            <a:noFill/>
            <a:ln w="7938">
              <a:solidFill>
                <a:srgbClr val="000000"/>
              </a:solidFill>
              <a:round/>
              <a:headEnd/>
              <a:tailEnd/>
            </a:ln>
          </p:spPr>
          <p:txBody>
            <a:bodyPr/>
            <a:lstStyle/>
            <a:p>
              <a:endParaRPr lang="en-US"/>
            </a:p>
          </p:txBody>
        </p:sp>
        <p:sp>
          <p:nvSpPr>
            <p:cNvPr id="78" name="Line 482"/>
            <p:cNvSpPr>
              <a:spLocks noChangeShapeType="1"/>
            </p:cNvSpPr>
            <p:nvPr/>
          </p:nvSpPr>
          <p:spPr bwMode="auto">
            <a:xfrm flipH="1">
              <a:off x="4404" y="3881"/>
              <a:ext cx="178" cy="181"/>
            </a:xfrm>
            <a:prstGeom prst="line">
              <a:avLst/>
            </a:prstGeom>
            <a:noFill/>
            <a:ln w="7938">
              <a:solidFill>
                <a:srgbClr val="000000"/>
              </a:solidFill>
              <a:round/>
              <a:headEnd/>
              <a:tailEnd/>
            </a:ln>
          </p:spPr>
          <p:txBody>
            <a:bodyPr/>
            <a:lstStyle/>
            <a:p>
              <a:endParaRPr lang="en-US"/>
            </a:p>
          </p:txBody>
        </p:sp>
        <p:sp>
          <p:nvSpPr>
            <p:cNvPr id="79" name="Line 483"/>
            <p:cNvSpPr>
              <a:spLocks noChangeShapeType="1"/>
            </p:cNvSpPr>
            <p:nvPr/>
          </p:nvSpPr>
          <p:spPr bwMode="auto">
            <a:xfrm>
              <a:off x="4883" y="3872"/>
              <a:ext cx="157" cy="190"/>
            </a:xfrm>
            <a:prstGeom prst="line">
              <a:avLst/>
            </a:prstGeom>
            <a:noFill/>
            <a:ln w="7938">
              <a:solidFill>
                <a:srgbClr val="000000"/>
              </a:solidFill>
              <a:round/>
              <a:headEnd/>
              <a:tailEnd/>
            </a:ln>
          </p:spPr>
          <p:txBody>
            <a:bodyPr/>
            <a:lstStyle/>
            <a:p>
              <a:endParaRPr lang="en-US"/>
            </a:p>
          </p:txBody>
        </p:sp>
        <p:sp>
          <p:nvSpPr>
            <p:cNvPr id="80" name="Line 484"/>
            <p:cNvSpPr>
              <a:spLocks noChangeShapeType="1"/>
            </p:cNvSpPr>
            <p:nvPr/>
          </p:nvSpPr>
          <p:spPr bwMode="auto">
            <a:xfrm>
              <a:off x="3996" y="3666"/>
              <a:ext cx="415" cy="1"/>
            </a:xfrm>
            <a:prstGeom prst="line">
              <a:avLst/>
            </a:prstGeom>
            <a:noFill/>
            <a:ln w="7938">
              <a:solidFill>
                <a:srgbClr val="000000"/>
              </a:solidFill>
              <a:round/>
              <a:headEnd/>
              <a:tailEnd/>
            </a:ln>
          </p:spPr>
          <p:txBody>
            <a:bodyPr/>
            <a:lstStyle/>
            <a:p>
              <a:endParaRPr lang="en-US"/>
            </a:p>
          </p:txBody>
        </p:sp>
        <p:sp>
          <p:nvSpPr>
            <p:cNvPr id="81" name="Freeform 485"/>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close/>
                </a:path>
              </a:pathLst>
            </a:custGeom>
            <a:solidFill>
              <a:schemeClr val="accent1">
                <a:alpha val="50000"/>
              </a:schemeClr>
            </a:solidFill>
            <a:ln w="9525">
              <a:noFill/>
              <a:round/>
              <a:headEnd/>
              <a:tailEnd/>
            </a:ln>
          </p:spPr>
          <p:txBody>
            <a:bodyPr/>
            <a:lstStyle/>
            <a:p>
              <a:endParaRPr lang="en-US"/>
            </a:p>
          </p:txBody>
        </p:sp>
        <p:sp>
          <p:nvSpPr>
            <p:cNvPr id="82" name="Freeform 486"/>
            <p:cNvSpPr>
              <a:spLocks/>
            </p:cNvSpPr>
            <p:nvPr/>
          </p:nvSpPr>
          <p:spPr bwMode="auto">
            <a:xfrm>
              <a:off x="4160" y="3612"/>
              <a:ext cx="112" cy="112"/>
            </a:xfrm>
            <a:custGeom>
              <a:avLst/>
              <a:gdLst/>
              <a:ahLst/>
              <a:cxnLst>
                <a:cxn ang="0">
                  <a:pos x="112" y="112"/>
                </a:cxn>
                <a:cxn ang="0">
                  <a:pos x="112" y="0"/>
                </a:cxn>
                <a:cxn ang="0">
                  <a:pos x="0" y="0"/>
                </a:cxn>
                <a:cxn ang="0">
                  <a:pos x="0" y="112"/>
                </a:cxn>
                <a:cxn ang="0">
                  <a:pos x="112" y="112"/>
                </a:cxn>
                <a:cxn ang="0">
                  <a:pos x="112" y="112"/>
                </a:cxn>
              </a:cxnLst>
              <a:rect l="0" t="0" r="r" b="b"/>
              <a:pathLst>
                <a:path w="112" h="112">
                  <a:moveTo>
                    <a:pt x="112" y="112"/>
                  </a:moveTo>
                  <a:lnTo>
                    <a:pt x="112" y="0"/>
                  </a:lnTo>
                  <a:lnTo>
                    <a:pt x="0" y="0"/>
                  </a:lnTo>
                  <a:lnTo>
                    <a:pt x="0" y="112"/>
                  </a:lnTo>
                  <a:lnTo>
                    <a:pt x="112" y="112"/>
                  </a:lnTo>
                  <a:lnTo>
                    <a:pt x="112" y="112"/>
                  </a:lnTo>
                </a:path>
              </a:pathLst>
            </a:custGeom>
            <a:solidFill>
              <a:schemeClr val="accent2">
                <a:alpha val="50000"/>
              </a:schemeClr>
            </a:solidFill>
            <a:ln w="7938">
              <a:solidFill>
                <a:srgbClr val="000000"/>
              </a:solidFill>
              <a:prstDash val="solid"/>
              <a:round/>
              <a:headEnd/>
              <a:tailEnd/>
            </a:ln>
          </p:spPr>
          <p:txBody>
            <a:bodyPr/>
            <a:lstStyle/>
            <a:p>
              <a:endParaRPr lang="en-US"/>
            </a:p>
          </p:txBody>
        </p:sp>
        <p:sp>
          <p:nvSpPr>
            <p:cNvPr id="83" name="Line 487"/>
            <p:cNvSpPr>
              <a:spLocks noChangeShapeType="1"/>
            </p:cNvSpPr>
            <p:nvPr/>
          </p:nvSpPr>
          <p:spPr bwMode="auto">
            <a:xfrm flipH="1" flipV="1">
              <a:off x="3984" y="3072"/>
              <a:ext cx="48" cy="192"/>
            </a:xfrm>
            <a:prstGeom prst="line">
              <a:avLst/>
            </a:prstGeom>
            <a:noFill/>
            <a:ln w="9525">
              <a:solidFill>
                <a:schemeClr val="tx1"/>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Master Server</a:t>
            </a:r>
            <a:endParaRPr lang="en-US"/>
          </a:p>
        </p:txBody>
      </p:sp>
      <p:sp>
        <p:nvSpPr>
          <p:cNvPr id="103427" name="Rectangle 3"/>
          <p:cNvSpPr>
            <a:spLocks noGrp="1" noChangeArrowheads="1"/>
          </p:cNvSpPr>
          <p:nvPr>
            <p:ph type="body" idx="1"/>
          </p:nvPr>
        </p:nvSpPr>
        <p:spPr/>
        <p:txBody>
          <a:bodyPr/>
          <a:lstStyle/>
          <a:p>
            <a:r>
              <a:rPr lang="en-US" smtClean="0"/>
              <a:t>Holds all metadata:</a:t>
            </a:r>
          </a:p>
          <a:p>
            <a:pPr lvl="1"/>
            <a:r>
              <a:rPr lang="en-US" smtClean="0"/>
              <a:t>Namespace (directory hierarchy)</a:t>
            </a:r>
          </a:p>
          <a:p>
            <a:pPr lvl="1"/>
            <a:r>
              <a:rPr lang="en-US" smtClean="0"/>
              <a:t>Access control information (per-file)</a:t>
            </a:r>
          </a:p>
          <a:p>
            <a:pPr lvl="1"/>
            <a:r>
              <a:rPr lang="en-US" smtClean="0"/>
              <a:t>Mapping from files to chunks</a:t>
            </a:r>
          </a:p>
          <a:p>
            <a:pPr lvl="1"/>
            <a:r>
              <a:rPr lang="en-US" smtClean="0"/>
              <a:t>Current locations of chunks (chunkservers)</a:t>
            </a:r>
          </a:p>
          <a:p>
            <a:r>
              <a:rPr lang="en-US" smtClean="0"/>
              <a:t>Delegates consistency management</a:t>
            </a:r>
          </a:p>
          <a:p>
            <a:r>
              <a:rPr lang="en-US" smtClean="0"/>
              <a:t>Garbage collects orphaned chunks</a:t>
            </a:r>
          </a:p>
          <a:p>
            <a:r>
              <a:rPr lang="en-US" smtClean="0"/>
              <a:t>Migrates chunks between chunkservers</a:t>
            </a:r>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grpSp>
        <p:nvGrpSpPr>
          <p:cNvPr id="2" name="Group 4"/>
          <p:cNvGrpSpPr>
            <a:grpSpLocks/>
          </p:cNvGrpSpPr>
          <p:nvPr/>
        </p:nvGrpSpPr>
        <p:grpSpPr bwMode="auto">
          <a:xfrm>
            <a:off x="76200" y="4953000"/>
            <a:ext cx="8991600" cy="1143000"/>
            <a:chOff x="240" y="1968"/>
            <a:chExt cx="5280" cy="864"/>
          </a:xfrm>
        </p:grpSpPr>
        <p:sp>
          <p:nvSpPr>
            <p:cNvPr id="103429" name="AutoShape 5"/>
            <p:cNvSpPr>
              <a:spLocks noChangeArrowheads="1"/>
            </p:cNvSpPr>
            <p:nvPr/>
          </p:nvSpPr>
          <p:spPr bwMode="auto">
            <a:xfrm>
              <a:off x="240" y="1968"/>
              <a:ext cx="5280" cy="864"/>
            </a:xfrm>
            <a:prstGeom prst="roundRect">
              <a:avLst>
                <a:gd name="adj" fmla="val 16667"/>
              </a:avLst>
            </a:prstGeom>
            <a:solidFill>
              <a:srgbClr val="CCFFFF"/>
            </a:solidFill>
            <a:ln w="38100">
              <a:solidFill>
                <a:schemeClr val="bg2"/>
              </a:solidFill>
              <a:round/>
              <a:headEnd/>
              <a:tailEnd/>
            </a:ln>
            <a:effectLst/>
          </p:spPr>
          <p:txBody>
            <a:bodyPr anchor="ctr">
              <a:prstTxWarp prst="textNoShape">
                <a:avLst/>
              </a:prstTxWarp>
              <a:spAutoFit/>
            </a:bodyPr>
            <a:lstStyle/>
            <a:p>
              <a:endParaRPr lang="en-US"/>
            </a:p>
          </p:txBody>
        </p:sp>
        <p:sp>
          <p:nvSpPr>
            <p:cNvPr id="103430" name="Text Box 6"/>
            <p:cNvSpPr txBox="1">
              <a:spLocks noChangeArrowheads="1"/>
            </p:cNvSpPr>
            <p:nvPr/>
          </p:nvSpPr>
          <p:spPr bwMode="auto">
            <a:xfrm>
              <a:off x="432" y="2016"/>
              <a:ext cx="4896" cy="786"/>
            </a:xfrm>
            <a:prstGeom prst="rect">
              <a:avLst/>
            </a:prstGeom>
            <a:noFill/>
            <a:ln w="38100">
              <a:noFill/>
              <a:miter lim="800000"/>
              <a:headEnd/>
              <a:tailEnd/>
            </a:ln>
            <a:effectLst/>
          </p:spPr>
          <p:txBody>
            <a:bodyPr>
              <a:prstTxWarp prst="textNoShape">
                <a:avLst/>
              </a:prstTxWarp>
            </a:bodyPr>
            <a:lstStyle/>
            <a:p>
              <a:pPr algn="l">
                <a:lnSpc>
                  <a:spcPct val="90000"/>
                </a:lnSpc>
                <a:spcBef>
                  <a:spcPct val="20000"/>
                </a:spcBef>
              </a:pPr>
              <a:r>
                <a:rPr lang="en-US" sz="2800">
                  <a:solidFill>
                    <a:srgbClr val="0000FF"/>
                  </a:solidFill>
                </a:rPr>
                <a:t>Holds all metadata in RAM; very fast operations on file system metadata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51201" name="Picture 1"/>
          <p:cNvPicPr>
            <a:picLocks noChangeArrowheads="1"/>
          </p:cNvPicPr>
          <p:nvPr/>
        </p:nvPicPr>
        <p:blipFill>
          <a:blip r:embed="rId3"/>
          <a:srcRect/>
          <a:stretch>
            <a:fillRect/>
          </a:stretch>
        </p:blipFill>
        <p:spPr bwMode="auto">
          <a:xfrm>
            <a:off x="0" y="1339453"/>
            <a:ext cx="8743281" cy="339328"/>
          </a:xfrm>
          <a:prstGeom prst="rect">
            <a:avLst/>
          </a:prstGeom>
          <a:noFill/>
          <a:ln w="12700">
            <a:noFill/>
            <a:miter lim="800000"/>
            <a:headEnd/>
            <a:tailEnd/>
          </a:ln>
        </p:spPr>
      </p:pic>
      <p:sp>
        <p:nvSpPr>
          <p:cNvPr id="51202" name="Rectangle 2"/>
          <p:cNvSpPr>
            <a:spLocks noGrp="1" noChangeArrowheads="1"/>
          </p:cNvSpPr>
          <p:nvPr>
            <p:ph type="title"/>
          </p:nvPr>
        </p:nvSpPr>
        <p:spPr>
          <a:xfrm>
            <a:off x="696516" y="84832"/>
            <a:ext cx="7742039" cy="1445494"/>
          </a:xfrm>
          <a:ln/>
        </p:spPr>
        <p:txBody>
          <a:bodyPr lIns="64291" tIns="32146" rIns="231449" bIns="32146"/>
          <a:lstStyle/>
          <a:p>
            <a:pPr marL="95991"/>
            <a:r>
              <a:rPr lang="en-US" dirty="0"/>
              <a:t>Fault Tolerance:</a:t>
            </a:r>
            <a:br>
              <a:rPr lang="en-US" dirty="0"/>
            </a:br>
            <a:r>
              <a:rPr sz="3400" i="1" dirty="0"/>
              <a:t>Data Integrity</a:t>
            </a:r>
          </a:p>
        </p:txBody>
      </p:sp>
      <p:sp>
        <p:nvSpPr>
          <p:cNvPr id="51203" name="Rectangle 3"/>
          <p:cNvSpPr>
            <a:spLocks noGrp="1" noChangeArrowheads="1"/>
          </p:cNvSpPr>
          <p:nvPr>
            <p:ph type="body" idx="1"/>
          </p:nvPr>
        </p:nvSpPr>
        <p:spPr>
          <a:xfrm>
            <a:off x="696516" y="1530326"/>
            <a:ext cx="7742039" cy="4983881"/>
          </a:xfrm>
          <a:ln/>
        </p:spPr>
        <p:txBody>
          <a:bodyPr tIns="32146" rIns="64291" bIns="32146"/>
          <a:lstStyle/>
          <a:p>
            <a:pPr>
              <a:buFont typeface="Times" charset="0"/>
              <a:buBlip>
                <a:blip r:embed="rId4"/>
              </a:buBlip>
            </a:pPr>
            <a:r>
              <a:rPr lang="en-US" dirty="0" err="1"/>
              <a:t>Chunkservers</a:t>
            </a:r>
            <a:r>
              <a:rPr lang="en-US" dirty="0"/>
              <a:t> use </a:t>
            </a:r>
            <a:r>
              <a:rPr lang="en-US" b="1" dirty="0"/>
              <a:t>checksums</a:t>
            </a:r>
            <a:r>
              <a:rPr lang="en-US" dirty="0"/>
              <a:t> to detect corrupt data</a:t>
            </a:r>
          </a:p>
          <a:p>
            <a:pPr lvl="1">
              <a:buFont typeface="Times" charset="0"/>
              <a:buBlip>
                <a:blip r:embed="rId5"/>
              </a:buBlip>
            </a:pPr>
            <a:r>
              <a:rPr lang="en-US" sz="2500" dirty="0"/>
              <a:t>Since replicas are not bitwise identical, </a:t>
            </a:r>
            <a:r>
              <a:rPr lang="en-US" sz="2500" dirty="0" err="1"/>
              <a:t>chunkservers</a:t>
            </a:r>
            <a:r>
              <a:rPr lang="en-US" sz="2500" dirty="0"/>
              <a:t> maintain their own checksums</a:t>
            </a:r>
          </a:p>
          <a:p>
            <a:pPr>
              <a:buFont typeface="Times" charset="0"/>
              <a:buBlip>
                <a:blip r:embed="rId4"/>
              </a:buBlip>
            </a:pPr>
            <a:r>
              <a:rPr lang="en-US" dirty="0"/>
              <a:t>For reads, </a:t>
            </a:r>
            <a:r>
              <a:rPr lang="en-US" dirty="0" err="1"/>
              <a:t>chunkserver</a:t>
            </a:r>
            <a:r>
              <a:rPr lang="en-US" dirty="0"/>
              <a:t> verifies checksum before sending chunk</a:t>
            </a:r>
          </a:p>
          <a:p>
            <a:pPr>
              <a:buFont typeface="Times" charset="0"/>
              <a:buBlip>
                <a:blip r:embed="rId4"/>
              </a:buBlip>
            </a:pPr>
            <a:r>
              <a:rPr lang="en-US" dirty="0"/>
              <a:t>Update checksums during writes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100</a:t>
            </a:fld>
            <a:endParaRPr lang="en-US"/>
          </a:p>
        </p:txBody>
      </p:sp>
    </p:spTree>
  </p:cSld>
  <p:clrMapOvr>
    <a:masterClrMapping/>
  </p:clrMapOvr>
  <p:transition/>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53249" name="Picture 1"/>
          <p:cNvPicPr>
            <a:picLocks noChangeArrowheads="1"/>
          </p:cNvPicPr>
          <p:nvPr/>
        </p:nvPicPr>
        <p:blipFill>
          <a:blip r:embed="rId3"/>
          <a:srcRect/>
          <a:stretch>
            <a:fillRect/>
          </a:stretch>
        </p:blipFill>
        <p:spPr bwMode="auto">
          <a:xfrm>
            <a:off x="0" y="1339453"/>
            <a:ext cx="8743281" cy="339328"/>
          </a:xfrm>
          <a:prstGeom prst="rect">
            <a:avLst/>
          </a:prstGeom>
          <a:noFill/>
          <a:ln w="12700">
            <a:noFill/>
            <a:miter lim="800000"/>
            <a:headEnd/>
            <a:tailEnd/>
          </a:ln>
        </p:spPr>
      </p:pic>
      <p:sp>
        <p:nvSpPr>
          <p:cNvPr id="53250" name="Rectangle 2"/>
          <p:cNvSpPr>
            <a:spLocks noGrp="1" noChangeArrowheads="1"/>
          </p:cNvSpPr>
          <p:nvPr>
            <p:ph type="title"/>
          </p:nvPr>
        </p:nvSpPr>
        <p:spPr>
          <a:xfrm>
            <a:off x="696516" y="262310"/>
            <a:ext cx="7742039" cy="1099467"/>
          </a:xfrm>
          <a:ln/>
        </p:spPr>
        <p:txBody>
          <a:bodyPr lIns="64291" tIns="32146" rIns="231449" bIns="32146"/>
          <a:lstStyle/>
          <a:p>
            <a:pPr marL="95991"/>
            <a:r>
              <a:rPr lang="en-US" dirty="0"/>
              <a:t>Performance!</a:t>
            </a:r>
          </a:p>
        </p:txBody>
      </p:sp>
      <p:pic>
        <p:nvPicPr>
          <p:cNvPr id="53251" name="Picture 3"/>
          <p:cNvPicPr>
            <a:picLocks noChangeArrowheads="1"/>
          </p:cNvPicPr>
          <p:nvPr/>
        </p:nvPicPr>
        <p:blipFill>
          <a:blip r:embed="rId4"/>
          <a:srcRect/>
          <a:stretch>
            <a:fillRect/>
          </a:stretch>
        </p:blipFill>
        <p:spPr bwMode="auto">
          <a:xfrm>
            <a:off x="2447851" y="1500187"/>
            <a:ext cx="4237137" cy="2607469"/>
          </a:xfrm>
          <a:prstGeom prst="rect">
            <a:avLst/>
          </a:prstGeom>
          <a:noFill/>
          <a:ln w="12700">
            <a:noFill/>
            <a:miter lim="800000"/>
            <a:headEnd/>
            <a:tailEnd/>
          </a:ln>
        </p:spPr>
      </p:pic>
      <p:pic>
        <p:nvPicPr>
          <p:cNvPr id="53252" name="Picture 4"/>
          <p:cNvPicPr>
            <a:picLocks noChangeArrowheads="1"/>
          </p:cNvPicPr>
          <p:nvPr/>
        </p:nvPicPr>
        <p:blipFill>
          <a:blip r:embed="rId5"/>
          <a:srcRect/>
          <a:stretch>
            <a:fillRect/>
          </a:stretch>
        </p:blipFill>
        <p:spPr bwMode="auto">
          <a:xfrm>
            <a:off x="2370832" y="4036219"/>
            <a:ext cx="4388941" cy="2518172"/>
          </a:xfrm>
          <a:prstGeom prst="rect">
            <a:avLst/>
          </a:prstGeom>
          <a:noFill/>
          <a:ln w="12700">
            <a:noFill/>
            <a:miter lim="800000"/>
            <a:headEnd/>
            <a:tailEnd/>
          </a:ln>
        </p:spPr>
      </p:pic>
      <p:sp>
        <p:nvSpPr>
          <p:cNvPr id="53253" name="Line 5"/>
          <p:cNvSpPr>
            <a:spLocks noChangeShapeType="1"/>
          </p:cNvSpPr>
          <p:nvPr/>
        </p:nvSpPr>
        <p:spPr bwMode="auto">
          <a:xfrm>
            <a:off x="5536406" y="4839891"/>
            <a:ext cx="1134070" cy="1080492"/>
          </a:xfrm>
          <a:prstGeom prst="line">
            <a:avLst/>
          </a:prstGeom>
          <a:noFill/>
          <a:ln w="25400">
            <a:solidFill>
              <a:schemeClr val="tx1"/>
            </a:solidFill>
            <a:prstDash val="solid"/>
            <a:round/>
            <a:headEnd type="stealth" w="med" len="med"/>
            <a:tailEnd type="none" w="med" len="med"/>
          </a:ln>
        </p:spPr>
        <p:txBody>
          <a:bodyPr lIns="64291" tIns="32146" rIns="64291" bIns="32146">
            <a:prstTxWarp prst="textNoShape">
              <a:avLst/>
            </a:prstTxWarp>
          </a:bodyPr>
          <a:lstStyle/>
          <a:p>
            <a:endParaRPr lang="en-US"/>
          </a:p>
        </p:txBody>
      </p:sp>
      <p:sp>
        <p:nvSpPr>
          <p:cNvPr id="53254" name="Rectangle 6"/>
          <p:cNvSpPr>
            <a:spLocks/>
          </p:cNvSpPr>
          <p:nvPr/>
        </p:nvSpPr>
        <p:spPr bwMode="auto">
          <a:xfrm>
            <a:off x="5847829" y="5924848"/>
            <a:ext cx="3000375" cy="205383"/>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ctr"/>
            <a:r>
              <a:rPr lang="en-US" sz="1300" i="1" dirty="0">
                <a:ea typeface="Times" charset="0"/>
                <a:cs typeface="Times" charset="0"/>
              </a:rPr>
              <a:t>Network configuration can support 750 MB/</a:t>
            </a:r>
            <a:r>
              <a:rPr lang="en-US" sz="1300" i="1" dirty="0" err="1">
                <a:ea typeface="Times" charset="0"/>
                <a:cs typeface="Times" charset="0"/>
              </a:rPr>
              <a:t>s</a:t>
            </a:r>
            <a:endParaRPr lang="en-US" sz="1300" i="1" dirty="0">
              <a:ea typeface="Times" charset="0"/>
              <a:cs typeface="Times" charset="0"/>
            </a:endParaRPr>
          </a:p>
        </p:txBody>
      </p:sp>
      <p:sp>
        <p:nvSpPr>
          <p:cNvPr id="53255" name="Line 7"/>
          <p:cNvSpPr>
            <a:spLocks noChangeShapeType="1"/>
          </p:cNvSpPr>
          <p:nvPr/>
        </p:nvSpPr>
        <p:spPr bwMode="auto">
          <a:xfrm rot="10800000" flipH="1">
            <a:off x="6357937" y="3679031"/>
            <a:ext cx="526852" cy="1294805"/>
          </a:xfrm>
          <a:prstGeom prst="line">
            <a:avLst/>
          </a:prstGeom>
          <a:noFill/>
          <a:ln w="25400">
            <a:solidFill>
              <a:schemeClr val="tx1"/>
            </a:solidFill>
            <a:prstDash val="solid"/>
            <a:round/>
            <a:headEnd type="stealth" w="med" len="med"/>
            <a:tailEnd type="none" w="med" len="med"/>
          </a:ln>
        </p:spPr>
        <p:txBody>
          <a:bodyPr lIns="64291" tIns="32146" rIns="64291" bIns="32146">
            <a:prstTxWarp prst="textNoShape">
              <a:avLst/>
            </a:prstTxWarp>
          </a:bodyPr>
          <a:lstStyle/>
          <a:p>
            <a:endParaRPr lang="en-US"/>
          </a:p>
        </p:txBody>
      </p:sp>
      <p:sp>
        <p:nvSpPr>
          <p:cNvPr id="53256" name="Rectangle 8"/>
          <p:cNvSpPr>
            <a:spLocks/>
          </p:cNvSpPr>
          <p:nvPr/>
        </p:nvSpPr>
        <p:spPr bwMode="auto">
          <a:xfrm>
            <a:off x="6231806" y="3429000"/>
            <a:ext cx="3000375" cy="410766"/>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ctr"/>
            <a:r>
              <a:rPr lang="en-US" sz="1300" i="1" dirty="0">
                <a:ea typeface="Times" charset="0"/>
                <a:cs typeface="Times" charset="0"/>
              </a:rPr>
              <a:t>Actual  network load is 3x, since writes propagate to 3 replicas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101</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Chunkserver</a:t>
            </a:r>
            <a:endParaRPr lang="en-US"/>
          </a:p>
        </p:txBody>
      </p:sp>
      <p:sp>
        <p:nvSpPr>
          <p:cNvPr id="10244" name="Rectangle 3"/>
          <p:cNvSpPr>
            <a:spLocks noGrp="1" noChangeArrowheads="1"/>
          </p:cNvSpPr>
          <p:nvPr>
            <p:ph type="body" idx="1"/>
          </p:nvPr>
        </p:nvSpPr>
        <p:spPr/>
        <p:txBody>
          <a:bodyPr/>
          <a:lstStyle/>
          <a:p>
            <a:r>
              <a:rPr lang="en-US" smtClean="0"/>
              <a:t>Stores 64 MB file chunks on local disk using standard Linux filesystem, each with version number and checksum</a:t>
            </a:r>
          </a:p>
          <a:p>
            <a:r>
              <a:rPr lang="en-US" smtClean="0"/>
              <a:t>Read/write requests specify chunk handle and byte range</a:t>
            </a:r>
          </a:p>
          <a:p>
            <a:r>
              <a:rPr lang="en-US" smtClean="0"/>
              <a:t>Chunks replicated on configurable number of chunkservers (default: 3)</a:t>
            </a:r>
          </a:p>
          <a:p>
            <a:r>
              <a:rPr lang="en-US" smtClean="0"/>
              <a:t>No caching of file data (beyond standard Linux buffer cache)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Client</a:t>
            </a:r>
            <a:endParaRPr lang="en-US"/>
          </a:p>
        </p:txBody>
      </p:sp>
      <p:sp>
        <p:nvSpPr>
          <p:cNvPr id="11268" name="Rectangle 3"/>
          <p:cNvSpPr>
            <a:spLocks noGrp="1" noChangeArrowheads="1"/>
          </p:cNvSpPr>
          <p:nvPr>
            <p:ph type="body" idx="1"/>
          </p:nvPr>
        </p:nvSpPr>
        <p:spPr/>
        <p:txBody>
          <a:bodyPr/>
          <a:lstStyle/>
          <a:p>
            <a:r>
              <a:rPr lang="en-US" smtClean="0"/>
              <a:t>Issues control (metadata) requests to master server</a:t>
            </a:r>
          </a:p>
          <a:p>
            <a:r>
              <a:rPr lang="en-US" smtClean="0"/>
              <a:t>Issues data requests directly to chunkservers</a:t>
            </a:r>
          </a:p>
          <a:p>
            <a:r>
              <a:rPr lang="en-US" smtClean="0"/>
              <a:t>Caches metadata</a:t>
            </a:r>
          </a:p>
          <a:p>
            <a:r>
              <a:rPr lang="en-US" smtClean="0"/>
              <a:t>Does no caching of data</a:t>
            </a:r>
          </a:p>
          <a:p>
            <a:pPr lvl="1"/>
            <a:r>
              <a:rPr lang="en-US" smtClean="0"/>
              <a:t>No consistency difficulties among clients</a:t>
            </a:r>
          </a:p>
          <a:p>
            <a:pPr lvl="1"/>
            <a:r>
              <a:rPr lang="en-US" smtClean="0"/>
              <a:t>Streaming reads (read once) and append writes (write once) don’t benefit much from caching at client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Client Read</a:t>
            </a:r>
            <a:endParaRPr lang="en-US"/>
          </a:p>
        </p:txBody>
      </p:sp>
      <p:sp>
        <p:nvSpPr>
          <p:cNvPr id="13316" name="Rectangle 3"/>
          <p:cNvSpPr>
            <a:spLocks noGrp="1" noChangeArrowheads="1"/>
          </p:cNvSpPr>
          <p:nvPr>
            <p:ph type="body" idx="1"/>
          </p:nvPr>
        </p:nvSpPr>
        <p:spPr/>
        <p:txBody>
          <a:bodyPr/>
          <a:lstStyle/>
          <a:p>
            <a:r>
              <a:rPr lang="en-US" smtClean="0"/>
              <a:t>Client sends master:</a:t>
            </a:r>
          </a:p>
          <a:p>
            <a:pPr lvl="1"/>
            <a:r>
              <a:rPr lang="en-US" smtClean="0"/>
              <a:t>read(file name, chunk index)</a:t>
            </a:r>
          </a:p>
          <a:p>
            <a:r>
              <a:rPr lang="en-US" smtClean="0"/>
              <a:t>Master’s reply:</a:t>
            </a:r>
          </a:p>
          <a:p>
            <a:pPr lvl="1"/>
            <a:r>
              <a:rPr lang="en-US" smtClean="0"/>
              <a:t>chunk ID, chunk version number, locations of replicas</a:t>
            </a:r>
          </a:p>
          <a:p>
            <a:r>
              <a:rPr lang="en-US" smtClean="0"/>
              <a:t>Client sends “closest” chunkserver w/replica:</a:t>
            </a:r>
          </a:p>
          <a:p>
            <a:pPr lvl="1"/>
            <a:r>
              <a:rPr lang="en-US" smtClean="0"/>
              <a:t>read(chunk ID, byte range)</a:t>
            </a:r>
          </a:p>
          <a:p>
            <a:pPr lvl="1"/>
            <a:r>
              <a:rPr lang="en-US" smtClean="0"/>
              <a:t>“Closest” determined by IP address on simple rack-based network topology</a:t>
            </a:r>
          </a:p>
          <a:p>
            <a:r>
              <a:rPr lang="en-US" smtClean="0"/>
              <a:t>Chunkserver replies with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smtClean="0"/>
              <a:t>Client Write</a:t>
            </a:r>
            <a:endParaRPr lang="en-US"/>
          </a:p>
        </p:txBody>
      </p:sp>
      <p:sp>
        <p:nvSpPr>
          <p:cNvPr id="14340" name="Rectangle 3"/>
          <p:cNvSpPr>
            <a:spLocks noGrp="1" noChangeArrowheads="1"/>
          </p:cNvSpPr>
          <p:nvPr>
            <p:ph type="body" idx="1"/>
          </p:nvPr>
        </p:nvSpPr>
        <p:spPr/>
        <p:txBody>
          <a:bodyPr/>
          <a:lstStyle/>
          <a:p>
            <a:r>
              <a:rPr lang="en-US" smtClean="0"/>
              <a:t>Some chunkserver is primary for each chunk</a:t>
            </a:r>
          </a:p>
          <a:p>
            <a:pPr lvl="1"/>
            <a:r>
              <a:rPr lang="en-US" smtClean="0"/>
              <a:t>Master grants lease to primary (typically for 60 sec.)</a:t>
            </a:r>
          </a:p>
          <a:p>
            <a:pPr lvl="1"/>
            <a:r>
              <a:rPr lang="en-US" smtClean="0"/>
              <a:t>Leases renewed using periodic heartbeat messages between master and chunkservers</a:t>
            </a:r>
          </a:p>
          <a:p>
            <a:r>
              <a:rPr lang="en-US" smtClean="0"/>
              <a:t>Client asks master for primary and secondary replicas for each chunk</a:t>
            </a:r>
          </a:p>
          <a:p>
            <a:r>
              <a:rPr lang="en-US" smtClean="0"/>
              <a:t>Client sends data to replicas in daisy chain</a:t>
            </a:r>
          </a:p>
          <a:p>
            <a:pPr lvl="1"/>
            <a:r>
              <a:rPr lang="en-US" smtClean="0"/>
              <a:t>Pipelined: each replica forwards as it receives</a:t>
            </a:r>
          </a:p>
          <a:p>
            <a:pPr lvl="1"/>
            <a:r>
              <a:rPr lang="en-US" smtClean="0"/>
              <a:t>Takes advantage of full-duplex Ethernet links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eaLnBrk="1" hangingPunct="1"/>
            <a:r>
              <a:rPr lang="en-US"/>
              <a:t>Client Write (2)</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15</a:t>
            </a:fld>
            <a:endParaRPr lang="en-US"/>
          </a:p>
        </p:txBody>
      </p:sp>
      <p:pic>
        <p:nvPicPr>
          <p:cNvPr id="15364" name="Picture 5" descr="fig2"/>
          <p:cNvPicPr>
            <a:picLocks noChangeAspect="1" noChangeArrowheads="1"/>
          </p:cNvPicPr>
          <p:nvPr/>
        </p:nvPicPr>
        <p:blipFill>
          <a:blip r:embed="rId3"/>
          <a:srcRect/>
          <a:stretch>
            <a:fillRect/>
          </a:stretch>
        </p:blipFill>
        <p:spPr bwMode="auto">
          <a:xfrm>
            <a:off x="1600200" y="1066800"/>
            <a:ext cx="5810250" cy="551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Client Write (3)</a:t>
            </a:r>
            <a:endParaRPr lang="en-US"/>
          </a:p>
        </p:txBody>
      </p:sp>
      <p:sp>
        <p:nvSpPr>
          <p:cNvPr id="16388" name="Rectangle 3"/>
          <p:cNvSpPr>
            <a:spLocks noGrp="1" noChangeArrowheads="1"/>
          </p:cNvSpPr>
          <p:nvPr>
            <p:ph type="body" idx="1"/>
          </p:nvPr>
        </p:nvSpPr>
        <p:spPr/>
        <p:txBody>
          <a:bodyPr/>
          <a:lstStyle/>
          <a:p>
            <a:r>
              <a:rPr lang="en-US" smtClean="0"/>
              <a:t>All replicas acknowledge data write to client</a:t>
            </a:r>
          </a:p>
          <a:p>
            <a:r>
              <a:rPr lang="en-US" smtClean="0"/>
              <a:t>Client sends write request to primary</a:t>
            </a:r>
          </a:p>
          <a:p>
            <a:r>
              <a:rPr lang="en-US" smtClean="0"/>
              <a:t>Primary assigns serial number to write request, providing ordering</a:t>
            </a:r>
          </a:p>
          <a:p>
            <a:r>
              <a:rPr lang="en-US" smtClean="0"/>
              <a:t>Primary forwards write request with same serial number to secondaries</a:t>
            </a:r>
          </a:p>
          <a:p>
            <a:r>
              <a:rPr lang="en-US" smtClean="0"/>
              <a:t>Secondaries all reply to primary after completing write</a:t>
            </a:r>
          </a:p>
          <a:p>
            <a:r>
              <a:rPr lang="en-US" smtClean="0"/>
              <a:t>Primary replies to client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Client Record Append</a:t>
            </a:r>
            <a:endParaRPr lang="en-US"/>
          </a:p>
        </p:txBody>
      </p:sp>
      <p:sp>
        <p:nvSpPr>
          <p:cNvPr id="17412" name="Rectangle 3"/>
          <p:cNvSpPr>
            <a:spLocks noGrp="1" noChangeArrowheads="1"/>
          </p:cNvSpPr>
          <p:nvPr>
            <p:ph type="body" idx="1"/>
          </p:nvPr>
        </p:nvSpPr>
        <p:spPr/>
        <p:txBody>
          <a:bodyPr>
            <a:normAutofit lnSpcReduction="10000"/>
          </a:bodyPr>
          <a:lstStyle/>
          <a:p>
            <a:r>
              <a:rPr lang="en-US" smtClean="0"/>
              <a:t>Google uses large files as queues between multiple producers and consumers</a:t>
            </a:r>
          </a:p>
          <a:p>
            <a:r>
              <a:rPr lang="en-US" smtClean="0"/>
              <a:t>Same control flow as for writes, except…</a:t>
            </a:r>
          </a:p>
          <a:p>
            <a:r>
              <a:rPr lang="en-US" smtClean="0"/>
              <a:t>Client pushes data to replicas of last chunk of file</a:t>
            </a:r>
          </a:p>
          <a:p>
            <a:r>
              <a:rPr lang="en-US" smtClean="0"/>
              <a:t>Client sends request to primary</a:t>
            </a:r>
          </a:p>
          <a:p>
            <a:r>
              <a:rPr lang="en-US" smtClean="0"/>
              <a:t>Common case: request fits in current last chunk:</a:t>
            </a:r>
          </a:p>
          <a:p>
            <a:pPr lvl="1"/>
            <a:r>
              <a:rPr lang="en-US" smtClean="0"/>
              <a:t>Primary appends data to own replica</a:t>
            </a:r>
          </a:p>
          <a:p>
            <a:pPr lvl="1"/>
            <a:r>
              <a:rPr lang="en-US" smtClean="0"/>
              <a:t>Primary tells secondaries to do same at same byte offset in theirs</a:t>
            </a:r>
          </a:p>
          <a:p>
            <a:pPr lvl="1"/>
            <a:r>
              <a:rPr lang="en-US" smtClean="0"/>
              <a:t>Primary replies with success to client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Client Record Append (2)</a:t>
            </a:r>
            <a:endParaRPr lang="en-US"/>
          </a:p>
        </p:txBody>
      </p:sp>
      <p:sp>
        <p:nvSpPr>
          <p:cNvPr id="532483" name="Rectangle 3"/>
          <p:cNvSpPr>
            <a:spLocks noGrp="1" noChangeArrowheads="1"/>
          </p:cNvSpPr>
          <p:nvPr>
            <p:ph type="body" idx="1"/>
          </p:nvPr>
        </p:nvSpPr>
        <p:spPr/>
        <p:txBody>
          <a:bodyPr/>
          <a:lstStyle/>
          <a:p>
            <a:r>
              <a:rPr lang="en-US" smtClean="0"/>
              <a:t>When data won’t fit in last chunk:</a:t>
            </a:r>
          </a:p>
          <a:p>
            <a:pPr lvl="1"/>
            <a:r>
              <a:rPr lang="en-US" smtClean="0"/>
              <a:t>Primary fills current chunk with padding</a:t>
            </a:r>
          </a:p>
          <a:p>
            <a:pPr lvl="1"/>
            <a:r>
              <a:rPr lang="en-US" smtClean="0"/>
              <a:t>Primary instructs other replicas to do same</a:t>
            </a:r>
          </a:p>
          <a:p>
            <a:pPr lvl="1"/>
            <a:r>
              <a:rPr lang="en-US" smtClean="0"/>
              <a:t>Primary replies to client, “retry on next chunk”</a:t>
            </a:r>
          </a:p>
          <a:p>
            <a:r>
              <a:rPr lang="en-US" smtClean="0"/>
              <a:t>If record append fails at any replica, client retries operation</a:t>
            </a:r>
          </a:p>
          <a:p>
            <a:pPr lvl="1"/>
            <a:r>
              <a:rPr lang="en-US" smtClean="0"/>
              <a:t>So replicas of same chunk may contain different data—even duplicates of all or part of record data</a:t>
            </a:r>
          </a:p>
          <a:p>
            <a:r>
              <a:rPr lang="en-US" smtClean="0"/>
              <a:t>What guarantee does GFS provide on success?</a:t>
            </a:r>
          </a:p>
          <a:p>
            <a:pPr lvl="1"/>
            <a:r>
              <a:rPr lang="en-US" smtClean="0"/>
              <a:t>Data written at least once in atomic unit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US"/>
              <a:t>GFS: Consistency Model</a:t>
            </a:r>
          </a:p>
        </p:txBody>
      </p:sp>
      <p:sp>
        <p:nvSpPr>
          <p:cNvPr id="19460" name="Rectangle 3"/>
          <p:cNvSpPr>
            <a:spLocks noGrp="1" noChangeArrowheads="1"/>
          </p:cNvSpPr>
          <p:nvPr>
            <p:ph type="body" idx="1"/>
          </p:nvPr>
        </p:nvSpPr>
        <p:spPr>
          <a:xfrm>
            <a:off x="457200" y="1600200"/>
            <a:ext cx="8229600" cy="5105400"/>
          </a:xfrm>
        </p:spPr>
        <p:txBody>
          <a:bodyPr/>
          <a:lstStyle/>
          <a:p>
            <a:pPr eaLnBrk="1" hangingPunct="1"/>
            <a:r>
              <a:rPr lang="en-US" sz="2800"/>
              <a:t>Changes to namespace (i.e., metadata) are </a:t>
            </a:r>
            <a:r>
              <a:rPr lang="en-US" sz="2800">
                <a:solidFill>
                  <a:srgbClr val="0000FF"/>
                </a:solidFill>
              </a:rPr>
              <a:t>atomic</a:t>
            </a:r>
          </a:p>
          <a:p>
            <a:pPr lvl="1" eaLnBrk="1" hangingPunct="1"/>
            <a:r>
              <a:rPr lang="en-US" sz="2400"/>
              <a:t>Done by single master server!</a:t>
            </a:r>
          </a:p>
          <a:p>
            <a:pPr lvl="1" eaLnBrk="1" hangingPunct="1"/>
            <a:r>
              <a:rPr lang="en-US" sz="2400"/>
              <a:t>Master uses log to define global total order of namespace-changing operations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Google File System</a:t>
            </a:r>
          </a:p>
          <a:p>
            <a:endParaRPr lang="en-US" dirty="0" smtClean="0"/>
          </a:p>
          <a:p>
            <a:r>
              <a:rPr lang="en-US" dirty="0" err="1" smtClean="0"/>
              <a:t>MapReduce</a:t>
            </a:r>
            <a:endParaRPr lang="en-US" dirty="0" smtClean="0"/>
          </a:p>
          <a:p>
            <a:endParaRPr lang="en-US" dirty="0" smtClean="0"/>
          </a:p>
          <a:p>
            <a:r>
              <a:rPr lang="en-US" dirty="0" err="1" smtClean="0"/>
              <a:t>BigTable</a:t>
            </a:r>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GFS: Consistency Model (2)</a:t>
            </a:r>
          </a:p>
        </p:txBody>
      </p:sp>
      <p:sp>
        <p:nvSpPr>
          <p:cNvPr id="20484" name="Rectangle 3"/>
          <p:cNvSpPr>
            <a:spLocks noGrp="1" noChangeArrowheads="1"/>
          </p:cNvSpPr>
          <p:nvPr>
            <p:ph type="body" idx="1"/>
          </p:nvPr>
        </p:nvSpPr>
        <p:spPr>
          <a:xfrm>
            <a:off x="457200" y="1600200"/>
            <a:ext cx="8229600" cy="5105400"/>
          </a:xfrm>
        </p:spPr>
        <p:txBody>
          <a:bodyPr/>
          <a:lstStyle/>
          <a:p>
            <a:pPr eaLnBrk="1" hangingPunct="1"/>
            <a:r>
              <a:rPr lang="en-US" sz="2800"/>
              <a:t>Changes to data are </a:t>
            </a:r>
            <a:r>
              <a:rPr lang="en-US" sz="2800">
                <a:solidFill>
                  <a:srgbClr val="0000FF"/>
                </a:solidFill>
              </a:rPr>
              <a:t>ordered</a:t>
            </a:r>
            <a:r>
              <a:rPr lang="en-US" sz="2800"/>
              <a:t> as chosen by a </a:t>
            </a:r>
            <a:r>
              <a:rPr lang="en-US" sz="2800">
                <a:solidFill>
                  <a:srgbClr val="0000FF"/>
                </a:solidFill>
              </a:rPr>
              <a:t>primary</a:t>
            </a:r>
          </a:p>
          <a:p>
            <a:pPr lvl="1" eaLnBrk="1" hangingPunct="1"/>
            <a:r>
              <a:rPr lang="en-US" sz="2400"/>
              <a:t>All replicas will be consistent</a:t>
            </a:r>
          </a:p>
          <a:p>
            <a:pPr lvl="1" eaLnBrk="1" hangingPunct="1"/>
            <a:r>
              <a:rPr lang="en-US" sz="2400"/>
              <a:t>But multiple writes from the same client may be interleaved or overwritten by concurrent operations from other clients</a:t>
            </a:r>
          </a:p>
          <a:p>
            <a:pPr eaLnBrk="1" hangingPunct="1"/>
            <a:r>
              <a:rPr lang="en-US"/>
              <a:t>Record append completes </a:t>
            </a:r>
            <a:r>
              <a:rPr lang="en-US">
                <a:solidFill>
                  <a:srgbClr val="0000FF"/>
                </a:solidFill>
              </a:rPr>
              <a:t>at least once</a:t>
            </a:r>
            <a:r>
              <a:rPr lang="en-US"/>
              <a:t>, at offset of GFS’s choosing</a:t>
            </a:r>
          </a:p>
          <a:p>
            <a:pPr lvl="1" eaLnBrk="1" hangingPunct="1"/>
            <a:r>
              <a:rPr lang="en-US">
                <a:solidFill>
                  <a:srgbClr val="FF0000"/>
                </a:solidFill>
              </a:rPr>
              <a:t>Applications must cope with possible duplicates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Logging at Master</a:t>
            </a:r>
            <a:endParaRPr lang="en-US"/>
          </a:p>
        </p:txBody>
      </p:sp>
      <p:sp>
        <p:nvSpPr>
          <p:cNvPr id="23556" name="Rectangle 3"/>
          <p:cNvSpPr>
            <a:spLocks noGrp="1" noChangeArrowheads="1"/>
          </p:cNvSpPr>
          <p:nvPr>
            <p:ph type="body" idx="1"/>
          </p:nvPr>
        </p:nvSpPr>
        <p:spPr/>
        <p:txBody>
          <a:bodyPr/>
          <a:lstStyle/>
          <a:p>
            <a:r>
              <a:rPr lang="en-US" smtClean="0"/>
              <a:t>Master has all metadata information</a:t>
            </a:r>
          </a:p>
          <a:p>
            <a:pPr lvl="1"/>
            <a:r>
              <a:rPr lang="en-US" smtClean="0"/>
              <a:t>Lose it, and you’ve lost the filesystem!</a:t>
            </a:r>
          </a:p>
          <a:p>
            <a:r>
              <a:rPr lang="en-US" smtClean="0"/>
              <a:t>Master logs all client requests to disk sequentially</a:t>
            </a:r>
          </a:p>
          <a:p>
            <a:r>
              <a:rPr lang="en-US" smtClean="0"/>
              <a:t>Replicates log entries to remote backup servers</a:t>
            </a:r>
          </a:p>
          <a:p>
            <a:r>
              <a:rPr lang="en-US" smtClean="0"/>
              <a:t>Only replies to client after log entries safe on disk on self and backups!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normAutofit fontScale="90000"/>
          </a:bodyPr>
          <a:lstStyle/>
          <a:p>
            <a:r>
              <a:rPr lang="en-US" smtClean="0"/>
              <a:t>Chunk Leases and Version Numbers</a:t>
            </a:r>
            <a:endParaRPr lang="en-US"/>
          </a:p>
        </p:txBody>
      </p:sp>
      <p:sp>
        <p:nvSpPr>
          <p:cNvPr id="24580" name="Rectangle 3"/>
          <p:cNvSpPr>
            <a:spLocks noGrp="1" noChangeArrowheads="1"/>
          </p:cNvSpPr>
          <p:nvPr>
            <p:ph type="body" idx="1"/>
          </p:nvPr>
        </p:nvSpPr>
        <p:spPr/>
        <p:txBody>
          <a:bodyPr/>
          <a:lstStyle/>
          <a:p>
            <a:r>
              <a:rPr lang="en-US" smtClean="0"/>
              <a:t>If no outstanding lease when client requests write, master grants new one</a:t>
            </a:r>
          </a:p>
          <a:p>
            <a:r>
              <a:rPr lang="en-US" smtClean="0"/>
              <a:t>Chunks have version numbers</a:t>
            </a:r>
          </a:p>
          <a:p>
            <a:pPr lvl="1"/>
            <a:r>
              <a:rPr lang="en-US" smtClean="0"/>
              <a:t>Stored on disk at master and chunkservers</a:t>
            </a:r>
          </a:p>
          <a:p>
            <a:pPr lvl="1"/>
            <a:r>
              <a:rPr lang="en-US" smtClean="0"/>
              <a:t>Each time master grants new lease, increments version, informs all replicas</a:t>
            </a:r>
          </a:p>
          <a:p>
            <a:r>
              <a:rPr lang="en-US" smtClean="0"/>
              <a:t>Master can revoke leases</a:t>
            </a:r>
          </a:p>
          <a:p>
            <a:pPr lvl="1"/>
            <a:r>
              <a:rPr lang="en-US" smtClean="0"/>
              <a:t>e.g., when client requests rename or snapshot of file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smtClean="0"/>
              <a:t>What If the Master Reboots?</a:t>
            </a:r>
            <a:endParaRPr lang="en-US"/>
          </a:p>
        </p:txBody>
      </p:sp>
      <p:sp>
        <p:nvSpPr>
          <p:cNvPr id="25604" name="Rectangle 3"/>
          <p:cNvSpPr>
            <a:spLocks noGrp="1" noChangeArrowheads="1"/>
          </p:cNvSpPr>
          <p:nvPr>
            <p:ph type="body" idx="1"/>
          </p:nvPr>
        </p:nvSpPr>
        <p:spPr/>
        <p:txBody>
          <a:bodyPr/>
          <a:lstStyle/>
          <a:p>
            <a:r>
              <a:rPr lang="en-US" smtClean="0"/>
              <a:t>Replays log from disk</a:t>
            </a:r>
          </a:p>
          <a:p>
            <a:pPr lvl="1"/>
            <a:r>
              <a:rPr lang="en-US" smtClean="0"/>
              <a:t>Recovers namespace (directory) information</a:t>
            </a:r>
          </a:p>
          <a:p>
            <a:pPr lvl="1"/>
            <a:r>
              <a:rPr lang="en-US" smtClean="0"/>
              <a:t>Recovers file-to-chunk-ID mapping</a:t>
            </a:r>
          </a:p>
          <a:p>
            <a:r>
              <a:rPr lang="en-US" smtClean="0"/>
              <a:t>Asks chunkservers which chunks they hold</a:t>
            </a:r>
          </a:p>
          <a:p>
            <a:pPr lvl="1"/>
            <a:r>
              <a:rPr lang="en-US" smtClean="0"/>
              <a:t>Recovers chunk-ID-to-chunkserver mapping</a:t>
            </a:r>
          </a:p>
          <a:p>
            <a:r>
              <a:rPr lang="en-US" smtClean="0"/>
              <a:t>If chunk server has older chunk, it’s stale</a:t>
            </a:r>
          </a:p>
          <a:p>
            <a:pPr lvl="1"/>
            <a:r>
              <a:rPr lang="en-US" smtClean="0"/>
              <a:t>Chunk server down at lease renewal</a:t>
            </a:r>
          </a:p>
          <a:p>
            <a:r>
              <a:rPr lang="en-US" smtClean="0"/>
              <a:t>If chunk server has newer chunk, adopt its version number</a:t>
            </a:r>
          </a:p>
          <a:p>
            <a:pPr lvl="1"/>
            <a:r>
              <a:rPr lang="en-US" smtClean="0"/>
              <a:t>Master may have failed while granting lease</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What if Chunkserver Fails?</a:t>
            </a:r>
            <a:endParaRPr lang="en-US"/>
          </a:p>
        </p:txBody>
      </p:sp>
      <p:sp>
        <p:nvSpPr>
          <p:cNvPr id="26628" name="Rectangle 3"/>
          <p:cNvSpPr>
            <a:spLocks noGrp="1" noChangeArrowheads="1"/>
          </p:cNvSpPr>
          <p:nvPr>
            <p:ph type="body" idx="1"/>
          </p:nvPr>
        </p:nvSpPr>
        <p:spPr/>
        <p:txBody>
          <a:bodyPr/>
          <a:lstStyle/>
          <a:p>
            <a:r>
              <a:rPr lang="en-US" smtClean="0"/>
              <a:t>Master notices missing heartbeats</a:t>
            </a:r>
          </a:p>
          <a:p>
            <a:r>
              <a:rPr lang="en-US" smtClean="0"/>
              <a:t>Master decrements count of replicas for all chunks on dead chunkserver</a:t>
            </a:r>
          </a:p>
          <a:p>
            <a:r>
              <a:rPr lang="en-US" smtClean="0"/>
              <a:t>Master re-replicates chunks missing replicas in background</a:t>
            </a:r>
          </a:p>
          <a:p>
            <a:pPr lvl="1"/>
            <a:r>
              <a:rPr lang="en-US" smtClean="0"/>
              <a:t>Highest priority for chunks missing greatest number of replicas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t>File Deletion</a:t>
            </a:r>
            <a:endParaRPr lang="en-US"/>
          </a:p>
        </p:txBody>
      </p:sp>
      <p:sp>
        <p:nvSpPr>
          <p:cNvPr id="27652" name="Rectangle 3"/>
          <p:cNvSpPr>
            <a:spLocks noGrp="1" noChangeArrowheads="1"/>
          </p:cNvSpPr>
          <p:nvPr>
            <p:ph type="body" idx="1"/>
          </p:nvPr>
        </p:nvSpPr>
        <p:spPr/>
        <p:txBody>
          <a:bodyPr/>
          <a:lstStyle/>
          <a:p>
            <a:r>
              <a:rPr lang="en-US" smtClean="0"/>
              <a:t>When client deletes file:</a:t>
            </a:r>
          </a:p>
          <a:p>
            <a:pPr lvl="1"/>
            <a:r>
              <a:rPr lang="en-US" smtClean="0"/>
              <a:t>Master records deletion in its log</a:t>
            </a:r>
          </a:p>
          <a:p>
            <a:pPr lvl="1"/>
            <a:r>
              <a:rPr lang="en-US" smtClean="0"/>
              <a:t>File renamed to hidden name including deletion timestamp</a:t>
            </a:r>
          </a:p>
          <a:p>
            <a:r>
              <a:rPr lang="en-US" smtClean="0"/>
              <a:t>Master scans file namespace in background:</a:t>
            </a:r>
          </a:p>
          <a:p>
            <a:pPr lvl="1"/>
            <a:r>
              <a:rPr lang="en-US" smtClean="0"/>
              <a:t>Removes files with such names if deleted for longer than 3 days (configurable)</a:t>
            </a:r>
          </a:p>
          <a:p>
            <a:pPr lvl="1"/>
            <a:r>
              <a:rPr lang="en-US" smtClean="0"/>
              <a:t>In-memory metadata erased</a:t>
            </a:r>
          </a:p>
          <a:p>
            <a:r>
              <a:rPr lang="en-US" smtClean="0"/>
              <a:t>Master scans chunk namespace in background:</a:t>
            </a:r>
          </a:p>
          <a:p>
            <a:pPr lvl="1"/>
            <a:r>
              <a:rPr lang="en-US" smtClean="0"/>
              <a:t>Removes unreferenced chunks from chunkservers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eaLnBrk="1" hangingPunct="1"/>
            <a:r>
              <a:rPr lang="en-US"/>
              <a:t>Limitations</a:t>
            </a:r>
          </a:p>
        </p:txBody>
      </p:sp>
      <p:sp>
        <p:nvSpPr>
          <p:cNvPr id="28675" name="Content Placeholder 3"/>
          <p:cNvSpPr>
            <a:spLocks noGrp="1"/>
          </p:cNvSpPr>
          <p:nvPr>
            <p:ph idx="1"/>
          </p:nvPr>
        </p:nvSpPr>
        <p:spPr/>
        <p:txBody>
          <a:bodyPr/>
          <a:lstStyle/>
          <a:p>
            <a:pPr eaLnBrk="1" hangingPunct="1"/>
            <a:r>
              <a:rPr lang="en-US"/>
              <a:t>Security?</a:t>
            </a:r>
          </a:p>
          <a:p>
            <a:pPr lvl="1" eaLnBrk="1" hangingPunct="1"/>
            <a:r>
              <a:rPr lang="en-US"/>
              <a:t>Trusted environment, trusted users</a:t>
            </a:r>
          </a:p>
          <a:p>
            <a:pPr lvl="1" eaLnBrk="1" hangingPunct="1"/>
            <a:r>
              <a:rPr lang="en-US"/>
              <a:t>But that doesn’t stop users from interfering with each other…</a:t>
            </a:r>
          </a:p>
          <a:p>
            <a:pPr eaLnBrk="1" hangingPunct="1"/>
            <a:r>
              <a:rPr lang="en-US"/>
              <a:t>Does not mask all forms of data corruption</a:t>
            </a:r>
          </a:p>
          <a:p>
            <a:pPr lvl="1" eaLnBrk="1" hangingPunct="1"/>
            <a:r>
              <a:rPr lang="en-US"/>
              <a:t>Requires application-level checksum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GFS: Summary</a:t>
            </a:r>
          </a:p>
        </p:txBody>
      </p:sp>
      <p:sp>
        <p:nvSpPr>
          <p:cNvPr id="38916" name="Rectangle 3"/>
          <p:cNvSpPr>
            <a:spLocks noGrp="1" noChangeArrowheads="1"/>
          </p:cNvSpPr>
          <p:nvPr>
            <p:ph type="body" idx="1"/>
          </p:nvPr>
        </p:nvSpPr>
        <p:spPr>
          <a:xfrm>
            <a:off x="457200" y="1371600"/>
            <a:ext cx="8229600" cy="5257800"/>
          </a:xfrm>
        </p:spPr>
        <p:txBody>
          <a:bodyPr>
            <a:normAutofit fontScale="92500"/>
          </a:bodyPr>
          <a:lstStyle/>
          <a:p>
            <a:pPr eaLnBrk="1" hangingPunct="1"/>
            <a:r>
              <a:rPr lang="en-US" sz="2800">
                <a:solidFill>
                  <a:srgbClr val="00CC00"/>
                </a:solidFill>
              </a:rPr>
              <a:t>Success: used actively by Google to support search service and other applications</a:t>
            </a:r>
          </a:p>
          <a:p>
            <a:pPr lvl="1" eaLnBrk="1" hangingPunct="1"/>
            <a:r>
              <a:rPr lang="en-US" sz="2400"/>
              <a:t>Availability and recoverability on cheap hardware</a:t>
            </a:r>
          </a:p>
          <a:p>
            <a:pPr lvl="1" eaLnBrk="1" hangingPunct="1"/>
            <a:r>
              <a:rPr lang="en-US" sz="2400"/>
              <a:t>High throughput by decoupling control and data</a:t>
            </a:r>
          </a:p>
          <a:p>
            <a:pPr lvl="1" eaLnBrk="1" hangingPunct="1"/>
            <a:r>
              <a:rPr lang="en-US" sz="2400"/>
              <a:t>Supports massive data sets and concurrent appends</a:t>
            </a:r>
          </a:p>
          <a:p>
            <a:pPr eaLnBrk="1" hangingPunct="1"/>
            <a:r>
              <a:rPr lang="en-US" sz="2800">
                <a:solidFill>
                  <a:srgbClr val="FF0000"/>
                </a:solidFill>
              </a:rPr>
              <a:t>Semantics not transparent to apps</a:t>
            </a:r>
          </a:p>
          <a:p>
            <a:pPr lvl="1" eaLnBrk="1" hangingPunct="1"/>
            <a:r>
              <a:rPr lang="en-US" sz="2400"/>
              <a:t>Must verify file contents to avoid inconsistent regions, repeated appends (at-least-once semantics)</a:t>
            </a:r>
          </a:p>
          <a:p>
            <a:pPr eaLnBrk="1" hangingPunct="1"/>
            <a:r>
              <a:rPr lang="en-US" sz="2800">
                <a:solidFill>
                  <a:srgbClr val="FF0000"/>
                </a:solidFill>
              </a:rPr>
              <a:t>Performance not good for all apps</a:t>
            </a:r>
          </a:p>
          <a:p>
            <a:pPr lvl="1" eaLnBrk="1" hangingPunct="1"/>
            <a:r>
              <a:rPr lang="en-US" sz="2400"/>
              <a:t>Assumes read-once, write-once workload (no client caching!)</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Google File System</a:t>
            </a:r>
          </a:p>
          <a:p>
            <a:endParaRPr lang="en-US" dirty="0" smtClean="0"/>
          </a:p>
          <a:p>
            <a:r>
              <a:rPr lang="en-US" dirty="0" err="1" smtClean="0"/>
              <a:t>MapReduce</a:t>
            </a:r>
            <a:endParaRPr lang="en-US" dirty="0" smtClean="0"/>
          </a:p>
          <a:p>
            <a:endParaRPr lang="en-US" dirty="0" smtClean="0"/>
          </a:p>
          <a:p>
            <a:r>
              <a:rPr lang="en-US" dirty="0" err="1" smtClean="0"/>
              <a:t>BigTable</a:t>
            </a:r>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a:t>You are an engineer at:</a:t>
            </a:r>
            <a:br>
              <a:rPr lang="en-US" sz="4000"/>
            </a:br>
            <a:r>
              <a:rPr lang="en-US" sz="4000" b="1"/>
              <a:t>Hare-brained-scheme.com</a:t>
            </a:r>
          </a:p>
        </p:txBody>
      </p:sp>
      <p:sp>
        <p:nvSpPr>
          <p:cNvPr id="3" name="Content Placeholder 2"/>
          <p:cNvSpPr>
            <a:spLocks noGrp="1"/>
          </p:cNvSpPr>
          <p:nvPr>
            <p:ph idx="1"/>
          </p:nvPr>
        </p:nvSpPr>
        <p:spPr>
          <a:xfrm>
            <a:off x="457200" y="1951038"/>
            <a:ext cx="8229600" cy="4525962"/>
          </a:xfrm>
        </p:spPr>
        <p:txBody>
          <a:bodyPr/>
          <a:lstStyle/>
          <a:p>
            <a:pPr>
              <a:buFont typeface="Arial" charset="0"/>
              <a:buNone/>
            </a:pPr>
            <a:r>
              <a:rPr lang="en-US" dirty="0"/>
              <a:t>Your boss,              comes to your office and says</a:t>
            </a:r>
            <a:r>
              <a:rPr lang="en-US" dirty="0" smtClean="0"/>
              <a:t>:</a:t>
            </a:r>
          </a:p>
          <a:p>
            <a:pPr>
              <a:buFont typeface="Arial" charset="0"/>
              <a:buNone/>
            </a:pPr>
            <a:endParaRPr lang="en-US" dirty="0"/>
          </a:p>
          <a:p>
            <a:pPr>
              <a:buFont typeface="Arial" charset="0"/>
              <a:buNone/>
            </a:pPr>
            <a:r>
              <a:rPr lang="en-US" dirty="0"/>
              <a:t>	“We’re going to be hog-nasty rich! We just need a program to search for strings in text files...</a:t>
            </a:r>
            <a:r>
              <a:rPr lang="en-US" dirty="0" smtClean="0"/>
              <a:t>”</a:t>
            </a:r>
          </a:p>
          <a:p>
            <a:pPr>
              <a:buFont typeface="Arial" charset="0"/>
              <a:buNone/>
            </a:pPr>
            <a:endParaRPr lang="en-US" dirty="0" smtClean="0"/>
          </a:p>
          <a:p>
            <a:pPr>
              <a:buFont typeface="Arial" charset="0"/>
              <a:buNone/>
            </a:pPr>
            <a:r>
              <a:rPr lang="en-US" dirty="0"/>
              <a:t>Input: &lt;</a:t>
            </a:r>
            <a:r>
              <a:rPr lang="en-US" dirty="0" err="1"/>
              <a:t>search_term</a:t>
            </a:r>
            <a:r>
              <a:rPr lang="en-US" dirty="0"/>
              <a:t>&gt;, &lt;files&gt;</a:t>
            </a:r>
          </a:p>
          <a:p>
            <a:pPr>
              <a:buFont typeface="Arial" charset="0"/>
              <a:buNone/>
            </a:pPr>
            <a:r>
              <a:rPr lang="en-US" dirty="0"/>
              <a:t>Output: list of files </a:t>
            </a:r>
            <a:r>
              <a:rPr lang="en-US" dirty="0" smtClean="0"/>
              <a:t>containing &lt;</a:t>
            </a:r>
            <a:r>
              <a:rPr lang="en-US" dirty="0" err="1"/>
              <a:t>search_term</a:t>
            </a:r>
            <a:r>
              <a:rPr lang="en-US" dirty="0"/>
              <a:t>&gt;</a:t>
            </a:r>
          </a:p>
        </p:txBody>
      </p:sp>
      <p:pic>
        <p:nvPicPr>
          <p:cNvPr id="7172" name="Picture 4" descr="http://tbn3.google.com/images?q=tbn:JDdT6JPRmgp_BM:http://www.sqlservercentral.com/Images/1889.jpg">
            <a:hlinkClick r:id="rId2"/>
          </p:cNvPr>
          <p:cNvPicPr>
            <a:picLocks noChangeAspect="1" noChangeArrowheads="1"/>
          </p:cNvPicPr>
          <p:nvPr/>
        </p:nvPicPr>
        <p:blipFill>
          <a:blip r:embed="rId3"/>
          <a:srcRect/>
          <a:stretch>
            <a:fillRect/>
          </a:stretch>
        </p:blipFill>
        <p:spPr bwMode="auto">
          <a:xfrm>
            <a:off x="2847975" y="1524000"/>
            <a:ext cx="962025" cy="100012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r>
              <a:rPr lang="en-US"/>
              <a:t>Google Disk Farm</a:t>
            </a:r>
          </a:p>
        </p:txBody>
      </p:sp>
      <p:pic>
        <p:nvPicPr>
          <p:cNvPr id="209925" name="Picture 5" descr="GoogleDataFarm"/>
          <p:cNvPicPr>
            <a:picLocks noChangeAspect="1" noChangeArrowheads="1"/>
          </p:cNvPicPr>
          <p:nvPr/>
        </p:nvPicPr>
        <p:blipFill>
          <a:blip r:embed="rId2"/>
          <a:srcRect/>
          <a:stretch>
            <a:fillRect/>
          </a:stretch>
        </p:blipFill>
        <p:spPr bwMode="auto">
          <a:xfrm>
            <a:off x="1066800" y="3014663"/>
            <a:ext cx="7696200" cy="3025775"/>
          </a:xfrm>
          <a:prstGeom prst="rect">
            <a:avLst/>
          </a:prstGeom>
          <a:noFill/>
        </p:spPr>
      </p:pic>
      <p:pic>
        <p:nvPicPr>
          <p:cNvPr id="209924" name="Picture 4" descr="EarlyGoogle"/>
          <p:cNvPicPr>
            <a:picLocks noChangeAspect="1" noChangeArrowheads="1"/>
          </p:cNvPicPr>
          <p:nvPr/>
        </p:nvPicPr>
        <p:blipFill>
          <a:blip r:embed="rId3"/>
          <a:srcRect/>
          <a:stretch>
            <a:fillRect/>
          </a:stretch>
        </p:blipFill>
        <p:spPr bwMode="auto">
          <a:xfrm>
            <a:off x="457200" y="1219200"/>
            <a:ext cx="3657600" cy="2743200"/>
          </a:xfrm>
          <a:prstGeom prst="rect">
            <a:avLst/>
          </a:prstGeom>
          <a:noFill/>
        </p:spPr>
      </p:pic>
      <p:sp>
        <p:nvSpPr>
          <p:cNvPr id="209926" name="Text Box 6"/>
          <p:cNvSpPr txBox="1">
            <a:spLocks noChangeArrowheads="1"/>
          </p:cNvSpPr>
          <p:nvPr/>
        </p:nvSpPr>
        <p:spPr bwMode="auto">
          <a:xfrm>
            <a:off x="4191000" y="1219200"/>
            <a:ext cx="1912938" cy="457200"/>
          </a:xfrm>
          <a:prstGeom prst="rect">
            <a:avLst/>
          </a:prstGeom>
          <a:noFill/>
          <a:ln w="9525">
            <a:noFill/>
            <a:miter lim="800000"/>
            <a:headEnd/>
            <a:tailEnd/>
          </a:ln>
          <a:effectLst/>
        </p:spPr>
        <p:txBody>
          <a:bodyPr wrap="none">
            <a:prstTxWarp prst="textNoShape">
              <a:avLst/>
            </a:prstTxWarp>
            <a:spAutoFit/>
          </a:bodyPr>
          <a:lstStyle/>
          <a:p>
            <a:r>
              <a:rPr lang="en-US"/>
              <a:t>Early days…</a:t>
            </a:r>
          </a:p>
        </p:txBody>
      </p:sp>
      <p:sp>
        <p:nvSpPr>
          <p:cNvPr id="209927" name="Text Box 7"/>
          <p:cNvSpPr txBox="1">
            <a:spLocks noChangeArrowheads="1"/>
          </p:cNvSpPr>
          <p:nvPr/>
        </p:nvSpPr>
        <p:spPr bwMode="auto">
          <a:xfrm>
            <a:off x="5318125" y="2478088"/>
            <a:ext cx="1235075" cy="457200"/>
          </a:xfrm>
          <a:prstGeom prst="rect">
            <a:avLst/>
          </a:prstGeom>
          <a:noFill/>
          <a:ln w="9525">
            <a:noFill/>
            <a:miter lim="800000"/>
            <a:headEnd/>
            <a:tailEnd/>
          </a:ln>
          <a:effectLst/>
        </p:spPr>
        <p:txBody>
          <a:bodyPr wrap="none">
            <a:prstTxWarp prst="textNoShape">
              <a:avLst/>
            </a:prstTxWarp>
            <a:spAutoFit/>
          </a:bodyPr>
          <a:lstStyle/>
          <a:p>
            <a:r>
              <a:rPr lang="en-US"/>
              <a:t>…today</a:t>
            </a:r>
          </a:p>
        </p:txBody>
      </p:sp>
      <p:sp>
        <p:nvSpPr>
          <p:cNvPr id="9" name="Slide Number Placeholder 8"/>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smtClean="0"/>
              <a:t>One solution</a:t>
            </a:r>
            <a:endParaRPr lang="en-US"/>
          </a:p>
        </p:txBody>
      </p:sp>
      <p:sp>
        <p:nvSpPr>
          <p:cNvPr id="4099" name="Content Placeholder 2"/>
          <p:cNvSpPr>
            <a:spLocks noGrp="1"/>
          </p:cNvSpPr>
          <p:nvPr>
            <p:ph idx="1"/>
          </p:nvPr>
        </p:nvSpPr>
        <p:spPr>
          <a:xfrm>
            <a:off x="457200" y="1371600"/>
            <a:ext cx="8229600" cy="4525963"/>
          </a:xfrm>
        </p:spPr>
        <p:txBody>
          <a:bodyPr/>
          <a:lstStyle/>
          <a:p>
            <a:pPr>
              <a:buFont typeface="Arial" charset="0"/>
              <a:buNone/>
            </a:pPr>
            <a:r>
              <a:rPr lang="en-US" sz="2800" smtClean="0"/>
              <a:t>public class StringFinder {</a:t>
            </a:r>
          </a:p>
          <a:p>
            <a:pPr>
              <a:buFont typeface="Arial" charset="0"/>
              <a:buNone/>
            </a:pPr>
            <a:r>
              <a:rPr lang="en-US" sz="2800" smtClean="0"/>
              <a:t>    int main(…) {</a:t>
            </a:r>
          </a:p>
          <a:p>
            <a:pPr>
              <a:buFont typeface="Arial" charset="0"/>
              <a:buNone/>
            </a:pPr>
            <a:r>
              <a:rPr lang="en-US" sz="2800" smtClean="0"/>
              <a:t>		foreach(File f in getInputFiles()) {</a:t>
            </a:r>
          </a:p>
          <a:p>
            <a:pPr>
              <a:buFont typeface="Arial" charset="0"/>
              <a:buNone/>
            </a:pPr>
            <a:r>
              <a:rPr lang="en-US" sz="2800" smtClean="0"/>
              <a:t>		     if(f.contains(searchTerm))</a:t>
            </a:r>
          </a:p>
          <a:p>
            <a:pPr>
              <a:buFont typeface="Arial" charset="0"/>
              <a:buNone/>
            </a:pPr>
            <a:r>
              <a:rPr lang="en-US" sz="2800" smtClean="0"/>
              <a:t> 		        results.add(f.getFileName());</a:t>
            </a:r>
          </a:p>
          <a:p>
            <a:pPr>
              <a:buFont typeface="Arial" charset="0"/>
              <a:buNone/>
            </a:pPr>
            <a:r>
              <a:rPr lang="en-US" sz="2800" smtClean="0"/>
              <a:t>                }</a:t>
            </a:r>
          </a:p>
          <a:p>
            <a:pPr>
              <a:buFont typeface="Arial" charset="0"/>
              <a:buNone/>
            </a:pPr>
            <a:r>
              <a:rPr lang="en-US" sz="2800" smtClean="0"/>
              <a:t>		}</a:t>
            </a:r>
          </a:p>
          <a:p>
            <a:pPr>
              <a:buFont typeface="Arial" charset="0"/>
              <a:buNone/>
            </a:pPr>
            <a:r>
              <a:rPr lang="en-US" sz="2800" smtClean="0"/>
              <a:t>		System.out.println(“Files:” + results.toString());    }</a:t>
            </a:r>
            <a:endParaRPr lang="en-US" sz="2800"/>
          </a:p>
        </p:txBody>
      </p:sp>
      <p:sp>
        <p:nvSpPr>
          <p:cNvPr id="5" name="TextBox 4"/>
          <p:cNvSpPr txBox="1">
            <a:spLocks noChangeArrowheads="1"/>
          </p:cNvSpPr>
          <p:nvPr/>
        </p:nvSpPr>
        <p:spPr bwMode="auto">
          <a:xfrm>
            <a:off x="1219200" y="5638800"/>
            <a:ext cx="7381875" cy="8302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latin typeface="Calibri" charset="0"/>
              </a:rPr>
              <a:t>“But, uh, marketing says we have to search a lot of files. </a:t>
            </a:r>
          </a:p>
          <a:p>
            <a:r>
              <a:rPr lang="en-US" sz="2400" b="1">
                <a:solidFill>
                  <a:srgbClr val="FF0000"/>
                </a:solidFill>
                <a:latin typeface="Calibri" charset="0"/>
              </a:rPr>
              <a:t>More than will fit on one disk…”</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Another solution</a:t>
            </a:r>
          </a:p>
        </p:txBody>
      </p:sp>
      <p:sp>
        <p:nvSpPr>
          <p:cNvPr id="5123" name="Content Placeholder 2"/>
          <p:cNvSpPr>
            <a:spLocks noGrp="1"/>
          </p:cNvSpPr>
          <p:nvPr>
            <p:ph idx="1"/>
          </p:nvPr>
        </p:nvSpPr>
        <p:spPr/>
        <p:txBody>
          <a:bodyPr/>
          <a:lstStyle/>
          <a:p>
            <a:r>
              <a:rPr lang="en-US"/>
              <a:t>Throw hardware at the problem!</a:t>
            </a:r>
          </a:p>
          <a:p>
            <a:r>
              <a:rPr lang="en-US"/>
              <a:t>Use your StringFinder class on one machine…</a:t>
            </a:r>
          </a:p>
          <a:p>
            <a:endParaRPr lang="en-US"/>
          </a:p>
          <a:p>
            <a:pPr>
              <a:buFont typeface="Arial" charset="0"/>
              <a:buNone/>
            </a:pPr>
            <a:r>
              <a:rPr lang="en-US"/>
              <a:t>   but attach </a:t>
            </a:r>
            <a:r>
              <a:rPr lang="en-US" b="1"/>
              <a:t>lots</a:t>
            </a:r>
            <a:r>
              <a:rPr lang="en-US"/>
              <a:t> of disks!</a:t>
            </a:r>
          </a:p>
        </p:txBody>
      </p:sp>
      <p:pic>
        <p:nvPicPr>
          <p:cNvPr id="5124" name="Picture 2" descr="http://tbn3.google.com/images?q=tbn:9kwP3-bKCdoXgM:http://www.greendisk.com/images/Computer.jpg">
            <a:hlinkClick r:id="rId2"/>
          </p:cNvPr>
          <p:cNvPicPr>
            <a:picLocks noChangeAspect="1" noChangeArrowheads="1"/>
          </p:cNvPicPr>
          <p:nvPr/>
        </p:nvPicPr>
        <p:blipFill>
          <a:blip r:embed="rId3"/>
          <a:srcRect/>
          <a:stretch>
            <a:fillRect/>
          </a:stretch>
        </p:blipFill>
        <p:spPr bwMode="auto">
          <a:xfrm>
            <a:off x="6019800" y="2895600"/>
            <a:ext cx="1219200" cy="1095375"/>
          </a:xfrm>
          <a:prstGeom prst="rect">
            <a:avLst/>
          </a:prstGeom>
          <a:noFill/>
          <a:ln w="9525">
            <a:noFill/>
            <a:miter lim="800000"/>
            <a:headEnd/>
            <a:tailEnd/>
          </a:ln>
        </p:spPr>
      </p:pic>
      <p:pic>
        <p:nvPicPr>
          <p:cNvPr id="5125" name="Picture 4" descr="http://tbn3.google.com/images?q=tbn:RQozvhxT-8yQKM:http://www.tkarena.com/Portals/0/TKArticles/Hard%2520drives%2520technology/hard-disk-drive%2520image%25201.jpg">
            <a:hlinkClick r:id="rId4"/>
          </p:cNvPr>
          <p:cNvPicPr>
            <a:picLocks noChangeAspect="1" noChangeArrowheads="1"/>
          </p:cNvPicPr>
          <p:nvPr/>
        </p:nvPicPr>
        <p:blipFill>
          <a:blip r:embed="rId5"/>
          <a:srcRect/>
          <a:stretch>
            <a:fillRect/>
          </a:stretch>
        </p:blipFill>
        <p:spPr bwMode="auto">
          <a:xfrm>
            <a:off x="3810000" y="4648200"/>
            <a:ext cx="1181100" cy="962025"/>
          </a:xfrm>
          <a:prstGeom prst="rect">
            <a:avLst/>
          </a:prstGeom>
          <a:noFill/>
          <a:ln w="9525">
            <a:noFill/>
            <a:miter lim="800000"/>
            <a:headEnd/>
            <a:tailEnd/>
          </a:ln>
        </p:spPr>
      </p:pic>
      <p:pic>
        <p:nvPicPr>
          <p:cNvPr id="5126" name="Picture 6" descr="http://tbn3.google.com/images?q=tbn:RQozvhxT-8yQKM:http://www.tkarena.com/Portals/0/TKArticles/Hard%2520drives%2520technology/hard-disk-drive%2520image%25201.jpg">
            <a:hlinkClick r:id="rId4"/>
          </p:cNvPr>
          <p:cNvPicPr>
            <a:picLocks noChangeAspect="1" noChangeArrowheads="1"/>
          </p:cNvPicPr>
          <p:nvPr/>
        </p:nvPicPr>
        <p:blipFill>
          <a:blip r:embed="rId5"/>
          <a:srcRect/>
          <a:stretch>
            <a:fillRect/>
          </a:stretch>
        </p:blipFill>
        <p:spPr bwMode="auto">
          <a:xfrm>
            <a:off x="5029200" y="4648200"/>
            <a:ext cx="1181100" cy="962025"/>
          </a:xfrm>
          <a:prstGeom prst="rect">
            <a:avLst/>
          </a:prstGeom>
          <a:noFill/>
          <a:ln w="9525">
            <a:noFill/>
            <a:miter lim="800000"/>
            <a:headEnd/>
            <a:tailEnd/>
          </a:ln>
        </p:spPr>
      </p:pic>
      <p:pic>
        <p:nvPicPr>
          <p:cNvPr id="5127" name="Picture 8" descr="http://tbn3.google.com/images?q=tbn:RQozvhxT-8yQKM:http://www.tkarena.com/Portals/0/TKArticles/Hard%2520drives%2520technology/hard-disk-drive%2520image%25201.jpg">
            <a:hlinkClick r:id="rId4"/>
          </p:cNvPr>
          <p:cNvPicPr>
            <a:picLocks noChangeAspect="1" noChangeArrowheads="1"/>
          </p:cNvPicPr>
          <p:nvPr/>
        </p:nvPicPr>
        <p:blipFill>
          <a:blip r:embed="rId5"/>
          <a:srcRect/>
          <a:stretch>
            <a:fillRect/>
          </a:stretch>
        </p:blipFill>
        <p:spPr bwMode="auto">
          <a:xfrm>
            <a:off x="6248400" y="4648200"/>
            <a:ext cx="1181100" cy="962025"/>
          </a:xfrm>
          <a:prstGeom prst="rect">
            <a:avLst/>
          </a:prstGeom>
          <a:noFill/>
          <a:ln w="9525">
            <a:noFill/>
            <a:miter lim="800000"/>
            <a:headEnd/>
            <a:tailEnd/>
          </a:ln>
        </p:spPr>
      </p:pic>
      <p:pic>
        <p:nvPicPr>
          <p:cNvPr id="5128" name="Picture 10" descr="http://tbn3.google.com/images?q=tbn:RQozvhxT-8yQKM:http://www.tkarena.com/Portals/0/TKArticles/Hard%2520drives%2520technology/hard-disk-drive%2520image%25201.jpg">
            <a:hlinkClick r:id="rId4"/>
          </p:cNvPr>
          <p:cNvPicPr>
            <a:picLocks noChangeAspect="1" noChangeArrowheads="1"/>
          </p:cNvPicPr>
          <p:nvPr/>
        </p:nvPicPr>
        <p:blipFill>
          <a:blip r:embed="rId5"/>
          <a:srcRect/>
          <a:stretch>
            <a:fillRect/>
          </a:stretch>
        </p:blipFill>
        <p:spPr bwMode="auto">
          <a:xfrm>
            <a:off x="7467600" y="4724400"/>
            <a:ext cx="1181100" cy="962025"/>
          </a:xfrm>
          <a:prstGeom prst="rect">
            <a:avLst/>
          </a:prstGeom>
          <a:noFill/>
          <a:ln w="9525">
            <a:noFill/>
            <a:miter lim="800000"/>
            <a:headEnd/>
            <a:tailEnd/>
          </a:ln>
        </p:spPr>
      </p:pic>
      <p:sp>
        <p:nvSpPr>
          <p:cNvPr id="9" name="TextBox 8"/>
          <p:cNvSpPr txBox="1">
            <a:spLocks noChangeArrowheads="1"/>
          </p:cNvSpPr>
          <p:nvPr/>
        </p:nvSpPr>
        <p:spPr bwMode="auto">
          <a:xfrm>
            <a:off x="304800" y="5867400"/>
            <a:ext cx="8818563" cy="830263"/>
          </a:xfrm>
          <a:prstGeom prst="rect">
            <a:avLst/>
          </a:prstGeom>
          <a:noFill/>
          <a:ln w="9525">
            <a:noFill/>
            <a:miter lim="800000"/>
            <a:headEnd/>
            <a:tailEnd/>
          </a:ln>
        </p:spPr>
        <p:txBody>
          <a:bodyPr wrap="none">
            <a:prstTxWarp prst="textNoShape">
              <a:avLst/>
            </a:prstTxWarp>
            <a:spAutoFit/>
          </a:bodyPr>
          <a:lstStyle/>
          <a:p>
            <a:r>
              <a:rPr lang="en-US" sz="2400" b="1">
                <a:solidFill>
                  <a:srgbClr val="FF0000"/>
                </a:solidFill>
                <a:latin typeface="Calibri" charset="0"/>
              </a:rPr>
              <a:t>“But, uh, well, marketing says it’s too slow…and besides, we need it</a:t>
            </a:r>
          </a:p>
          <a:p>
            <a:r>
              <a:rPr lang="en-US" sz="2400" b="1">
                <a:solidFill>
                  <a:srgbClr val="FF0000"/>
                </a:solidFill>
                <a:latin typeface="Calibri" charset="0"/>
              </a:rPr>
              <a:t>to work on the web…”</a:t>
            </a:r>
          </a:p>
        </p:txBody>
      </p:sp>
      <p:cxnSp>
        <p:nvCxnSpPr>
          <p:cNvPr id="11" name="Straight Arrow Connector 10"/>
          <p:cNvCxnSpPr/>
          <p:nvPr/>
        </p:nvCxnSpPr>
        <p:spPr>
          <a:xfrm rot="10800000" flipV="1">
            <a:off x="4876800" y="39624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5829300" y="4152900"/>
            <a:ext cx="5334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591300" y="4076700"/>
            <a:ext cx="4572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239000" y="4038600"/>
            <a:ext cx="7620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15"/>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t>Third Time’s a charm</a:t>
            </a:r>
          </a:p>
        </p:txBody>
      </p:sp>
      <p:pic>
        <p:nvPicPr>
          <p:cNvPr id="6147" name="Picture 2" descr="http://media.bestofmicro.com/hp-server-web-2-0,E-Y-106810-13.jpg"/>
          <p:cNvPicPr>
            <a:picLocks noChangeAspect="1" noChangeArrowheads="1"/>
          </p:cNvPicPr>
          <p:nvPr/>
        </p:nvPicPr>
        <p:blipFill>
          <a:blip r:embed="rId2"/>
          <a:srcRect/>
          <a:stretch>
            <a:fillRect/>
          </a:stretch>
        </p:blipFill>
        <p:spPr bwMode="auto">
          <a:xfrm>
            <a:off x="3254375" y="2667000"/>
            <a:ext cx="2232025" cy="1676400"/>
          </a:xfrm>
          <a:prstGeom prst="rect">
            <a:avLst/>
          </a:prstGeom>
          <a:noFill/>
          <a:ln w="9525">
            <a:noFill/>
            <a:miter lim="800000"/>
            <a:headEnd/>
            <a:tailEnd/>
          </a:ln>
        </p:spPr>
      </p:pic>
      <p:pic>
        <p:nvPicPr>
          <p:cNvPr id="6148" name="Picture 4" descr="Lian Li PC-V1000Z PLUS II Aluminum Case"/>
          <p:cNvPicPr>
            <a:picLocks noChangeAspect="1" noChangeArrowheads="1"/>
          </p:cNvPicPr>
          <p:nvPr/>
        </p:nvPicPr>
        <p:blipFill>
          <a:blip r:embed="rId3"/>
          <a:srcRect/>
          <a:stretch>
            <a:fillRect/>
          </a:stretch>
        </p:blipFill>
        <p:spPr bwMode="auto">
          <a:xfrm>
            <a:off x="6400800" y="1676400"/>
            <a:ext cx="914400" cy="1190625"/>
          </a:xfrm>
          <a:prstGeom prst="rect">
            <a:avLst/>
          </a:prstGeom>
          <a:noFill/>
          <a:ln w="9525">
            <a:noFill/>
            <a:miter lim="800000"/>
            <a:headEnd/>
            <a:tailEnd/>
          </a:ln>
        </p:spPr>
      </p:pic>
      <p:pic>
        <p:nvPicPr>
          <p:cNvPr id="6149" name="Picture 4" descr="Lian Li PC-V1000Z PLUS II Aluminum Case"/>
          <p:cNvPicPr>
            <a:picLocks noChangeAspect="1" noChangeArrowheads="1"/>
          </p:cNvPicPr>
          <p:nvPr/>
        </p:nvPicPr>
        <p:blipFill>
          <a:blip r:embed="rId3"/>
          <a:srcRect/>
          <a:stretch>
            <a:fillRect/>
          </a:stretch>
        </p:blipFill>
        <p:spPr bwMode="auto">
          <a:xfrm>
            <a:off x="6400800" y="2895600"/>
            <a:ext cx="914400" cy="1190625"/>
          </a:xfrm>
          <a:prstGeom prst="rect">
            <a:avLst/>
          </a:prstGeom>
          <a:noFill/>
          <a:ln w="9525">
            <a:noFill/>
            <a:miter lim="800000"/>
            <a:headEnd/>
            <a:tailEnd/>
          </a:ln>
        </p:spPr>
      </p:pic>
      <p:pic>
        <p:nvPicPr>
          <p:cNvPr id="6150" name="Picture 4" descr="Lian Li PC-V1000Z PLUS II Aluminum Case"/>
          <p:cNvPicPr>
            <a:picLocks noChangeAspect="1" noChangeArrowheads="1"/>
          </p:cNvPicPr>
          <p:nvPr/>
        </p:nvPicPr>
        <p:blipFill>
          <a:blip r:embed="rId3"/>
          <a:srcRect/>
          <a:stretch>
            <a:fillRect/>
          </a:stretch>
        </p:blipFill>
        <p:spPr bwMode="auto">
          <a:xfrm>
            <a:off x="6400800" y="4114800"/>
            <a:ext cx="914400" cy="1190625"/>
          </a:xfrm>
          <a:prstGeom prst="rect">
            <a:avLst/>
          </a:prstGeom>
          <a:noFill/>
          <a:ln w="9525">
            <a:noFill/>
            <a:miter lim="800000"/>
            <a:headEnd/>
            <a:tailEnd/>
          </a:ln>
        </p:spPr>
      </p:pic>
      <p:pic>
        <p:nvPicPr>
          <p:cNvPr id="6151" name="Picture 8" descr="http://1.bp.blogspot.com/_HPbV8aJu9n8/R_sV2EATiwI/AAAAAAAAAAk/H7CiUIkuFvc/s400/internet_cloud.png"/>
          <p:cNvPicPr>
            <a:picLocks noChangeAspect="1" noChangeArrowheads="1"/>
          </p:cNvPicPr>
          <p:nvPr/>
        </p:nvPicPr>
        <p:blipFill>
          <a:blip r:embed="rId4"/>
          <a:srcRect/>
          <a:stretch>
            <a:fillRect/>
          </a:stretch>
        </p:blipFill>
        <p:spPr bwMode="auto">
          <a:xfrm>
            <a:off x="304800" y="2743200"/>
            <a:ext cx="2438400" cy="1828800"/>
          </a:xfrm>
          <a:prstGeom prst="rect">
            <a:avLst/>
          </a:prstGeom>
          <a:noFill/>
          <a:ln w="9525">
            <a:noFill/>
            <a:miter lim="800000"/>
            <a:headEnd/>
            <a:tailEnd/>
          </a:ln>
        </p:spPr>
      </p:pic>
      <p:cxnSp>
        <p:nvCxnSpPr>
          <p:cNvPr id="11" name="Straight Arrow Connector 10"/>
          <p:cNvCxnSpPr/>
          <p:nvPr/>
        </p:nvCxnSpPr>
        <p:spPr>
          <a:xfrm>
            <a:off x="2438400" y="3505200"/>
            <a:ext cx="10668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334000" y="2438400"/>
            <a:ext cx="9906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0" y="3505200"/>
            <a:ext cx="990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0" y="3810000"/>
            <a:ext cx="1066800" cy="685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6156" name="TextBox 18"/>
          <p:cNvSpPr txBox="1">
            <a:spLocks noChangeArrowheads="1"/>
          </p:cNvSpPr>
          <p:nvPr/>
        </p:nvSpPr>
        <p:spPr bwMode="auto">
          <a:xfrm>
            <a:off x="3581400" y="2286000"/>
            <a:ext cx="1635125" cy="461963"/>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Web Server</a:t>
            </a:r>
          </a:p>
        </p:txBody>
      </p:sp>
      <p:sp>
        <p:nvSpPr>
          <p:cNvPr id="6157" name="TextBox 19"/>
          <p:cNvSpPr txBox="1">
            <a:spLocks noChangeArrowheads="1"/>
          </p:cNvSpPr>
          <p:nvPr/>
        </p:nvSpPr>
        <p:spPr bwMode="auto">
          <a:xfrm>
            <a:off x="7239000" y="1981200"/>
            <a:ext cx="1709738" cy="738188"/>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StringFinder</a:t>
            </a:r>
          </a:p>
          <a:p>
            <a:r>
              <a:rPr lang="en-US" b="1">
                <a:latin typeface="Calibri" charset="0"/>
              </a:rPr>
              <a:t>Indexed data</a:t>
            </a:r>
            <a:endParaRPr lang="en-US" sz="2400" b="1">
              <a:latin typeface="Calibri" charset="0"/>
            </a:endParaRPr>
          </a:p>
        </p:txBody>
      </p:sp>
      <p:sp>
        <p:nvSpPr>
          <p:cNvPr id="6158" name="TextBox 27"/>
          <p:cNvSpPr txBox="1">
            <a:spLocks noChangeArrowheads="1"/>
          </p:cNvSpPr>
          <p:nvPr/>
        </p:nvSpPr>
        <p:spPr bwMode="auto">
          <a:xfrm>
            <a:off x="2438400" y="2667000"/>
            <a:ext cx="884238" cy="708025"/>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Search</a:t>
            </a:r>
          </a:p>
          <a:p>
            <a:r>
              <a:rPr lang="en-US" sz="2000">
                <a:latin typeface="Calibri" charset="0"/>
              </a:rPr>
              <a:t>query</a:t>
            </a:r>
          </a:p>
        </p:txBody>
      </p:sp>
      <p:sp>
        <p:nvSpPr>
          <p:cNvPr id="29" name="TextBox 28"/>
          <p:cNvSpPr txBox="1"/>
          <p:nvPr/>
        </p:nvSpPr>
        <p:spPr>
          <a:xfrm>
            <a:off x="304800" y="4419600"/>
            <a:ext cx="6143625" cy="1200150"/>
          </a:xfrm>
          <a:prstGeom prst="rect">
            <a:avLst/>
          </a:prstGeom>
          <a:noFill/>
        </p:spPr>
        <p:txBody>
          <a:bodyPr wrap="none">
            <a:prstTxWarp prst="textNoShape">
              <a:avLst/>
            </a:prstTxWarp>
            <a:spAutoFit/>
          </a:bodyPr>
          <a:lstStyle/>
          <a:p>
            <a:endParaRPr lang="en-US" dirty="0">
              <a:latin typeface="Calibri" charset="0"/>
            </a:endParaRPr>
          </a:p>
          <a:p>
            <a:endParaRPr lang="en-US" dirty="0" smtClean="0">
              <a:latin typeface="Calibri" charset="0"/>
            </a:endParaRPr>
          </a:p>
          <a:p>
            <a:pPr>
              <a:buFontTx/>
              <a:buAutoNum type="arabicPeriod"/>
            </a:pPr>
            <a:r>
              <a:rPr lang="en-US" dirty="0" smtClean="0">
                <a:latin typeface="Calibri" charset="0"/>
              </a:rPr>
              <a:t>   How </a:t>
            </a:r>
            <a:r>
              <a:rPr lang="en-US" dirty="0">
                <a:latin typeface="Calibri" charset="0"/>
              </a:rPr>
              <a:t>do we distribute the searchable files on our machines?</a:t>
            </a:r>
          </a:p>
          <a:p>
            <a:pPr>
              <a:buFontTx/>
              <a:buAutoNum type="arabicPeriod"/>
            </a:pPr>
            <a:endParaRPr lang="en-US" dirty="0">
              <a:latin typeface="Calibri" charset="0"/>
            </a:endParaRPr>
          </a:p>
        </p:txBody>
      </p:sp>
      <p:sp>
        <p:nvSpPr>
          <p:cNvPr id="30" name="TextBox 29"/>
          <p:cNvSpPr txBox="1">
            <a:spLocks noChangeArrowheads="1"/>
          </p:cNvSpPr>
          <p:nvPr/>
        </p:nvSpPr>
        <p:spPr bwMode="auto">
          <a:xfrm>
            <a:off x="304800" y="5334000"/>
            <a:ext cx="3797300" cy="646113"/>
          </a:xfrm>
          <a:prstGeom prst="rect">
            <a:avLst/>
          </a:prstGeom>
          <a:noFill/>
          <a:ln w="9525">
            <a:noFill/>
            <a:miter lim="800000"/>
            <a:headEnd/>
            <a:tailEnd/>
          </a:ln>
        </p:spPr>
        <p:txBody>
          <a:bodyPr wrap="none">
            <a:prstTxWarp prst="textNoShape">
              <a:avLst/>
            </a:prstTxWarp>
            <a:spAutoFit/>
          </a:bodyPr>
          <a:lstStyle/>
          <a:p>
            <a:pPr marL="342900" indent="-342900"/>
            <a:r>
              <a:rPr lang="en-US">
                <a:latin typeface="Calibri" charset="0"/>
              </a:rPr>
              <a:t>2.   What if our webserver goes down?</a:t>
            </a:r>
          </a:p>
          <a:p>
            <a:pPr marL="342900" indent="-342900">
              <a:buFontTx/>
              <a:buAutoNum type="arabicPeriod"/>
            </a:pPr>
            <a:endParaRPr lang="en-US">
              <a:latin typeface="Calibri" charset="0"/>
            </a:endParaRPr>
          </a:p>
        </p:txBody>
      </p:sp>
      <p:sp>
        <p:nvSpPr>
          <p:cNvPr id="31" name="TextBox 30"/>
          <p:cNvSpPr txBox="1">
            <a:spLocks noChangeArrowheads="1"/>
          </p:cNvSpPr>
          <p:nvPr/>
        </p:nvSpPr>
        <p:spPr bwMode="auto">
          <a:xfrm>
            <a:off x="304800" y="5715000"/>
            <a:ext cx="7772400" cy="646113"/>
          </a:xfrm>
          <a:prstGeom prst="rect">
            <a:avLst/>
          </a:prstGeom>
          <a:noFill/>
          <a:ln w="9525">
            <a:noFill/>
            <a:miter lim="800000"/>
            <a:headEnd/>
            <a:tailEnd/>
          </a:ln>
        </p:spPr>
        <p:txBody>
          <a:bodyPr>
            <a:prstTxWarp prst="textNoShape">
              <a:avLst/>
            </a:prstTxWarp>
            <a:spAutoFit/>
          </a:bodyPr>
          <a:lstStyle/>
          <a:p>
            <a:pPr marL="342900" indent="-342900"/>
            <a:r>
              <a:rPr lang="en-US">
                <a:latin typeface="Calibri" charset="0"/>
              </a:rPr>
              <a:t>3.   What if a StringFinder machine dies?  How would you know it was dead?</a:t>
            </a:r>
          </a:p>
          <a:p>
            <a:pPr marL="342900" indent="-342900">
              <a:buFontTx/>
              <a:buAutoNum type="arabicPeriod"/>
            </a:pPr>
            <a:endParaRPr lang="en-US">
              <a:latin typeface="Calibri" charset="0"/>
            </a:endParaRPr>
          </a:p>
        </p:txBody>
      </p:sp>
      <p:sp>
        <p:nvSpPr>
          <p:cNvPr id="32" name="TextBox 31"/>
          <p:cNvSpPr txBox="1"/>
          <p:nvPr/>
        </p:nvSpPr>
        <p:spPr>
          <a:xfrm>
            <a:off x="304800" y="6096000"/>
            <a:ext cx="8001000" cy="923925"/>
          </a:xfrm>
          <a:prstGeom prst="rect">
            <a:avLst/>
          </a:prstGeom>
          <a:noFill/>
        </p:spPr>
        <p:txBody>
          <a:bodyPr>
            <a:prstTxWarp prst="textNoShape">
              <a:avLst/>
            </a:prstTxWarp>
            <a:spAutoFit/>
          </a:bodyPr>
          <a:lstStyle/>
          <a:p>
            <a:pPr marL="342900" indent="-342900"/>
            <a:r>
              <a:rPr lang="en-US" b="1">
                <a:solidFill>
                  <a:srgbClr val="376092"/>
                </a:solidFill>
                <a:latin typeface="Calibri" charset="0"/>
              </a:rPr>
              <a:t>4.   What if marketing comes and says, “well, we also want to show pictures of the earth from space too! Ooh..and the moon too!”</a:t>
            </a:r>
          </a:p>
          <a:p>
            <a:pPr marL="342900" indent="-342900">
              <a:buFontTx/>
              <a:buAutoNum type="arabicPeriod"/>
            </a:pPr>
            <a:endParaRPr lang="en-US" b="1">
              <a:solidFill>
                <a:srgbClr val="376092"/>
              </a:solidFill>
              <a:latin typeface="Calibri" charset="0"/>
            </a:endParaRPr>
          </a:p>
        </p:txBody>
      </p:sp>
      <p:sp>
        <p:nvSpPr>
          <p:cNvPr id="6163" name="TextBox 32"/>
          <p:cNvSpPr txBox="1">
            <a:spLocks noChangeArrowheads="1"/>
          </p:cNvSpPr>
          <p:nvPr/>
        </p:nvSpPr>
        <p:spPr bwMode="auto">
          <a:xfrm>
            <a:off x="7315200" y="3124200"/>
            <a:ext cx="1709738" cy="738188"/>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StringFinder</a:t>
            </a:r>
          </a:p>
          <a:p>
            <a:r>
              <a:rPr lang="en-US" b="1">
                <a:latin typeface="Calibri" charset="0"/>
              </a:rPr>
              <a:t>Indexed data</a:t>
            </a:r>
            <a:endParaRPr lang="en-US" sz="2400" b="1">
              <a:latin typeface="Calibri" charset="0"/>
            </a:endParaRPr>
          </a:p>
        </p:txBody>
      </p:sp>
      <p:sp>
        <p:nvSpPr>
          <p:cNvPr id="6164" name="TextBox 33"/>
          <p:cNvSpPr txBox="1">
            <a:spLocks noChangeArrowheads="1"/>
          </p:cNvSpPr>
          <p:nvPr/>
        </p:nvSpPr>
        <p:spPr bwMode="auto">
          <a:xfrm>
            <a:off x="7315200" y="4267200"/>
            <a:ext cx="1709738" cy="738188"/>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StringFinder</a:t>
            </a:r>
          </a:p>
          <a:p>
            <a:r>
              <a:rPr lang="en-US" b="1">
                <a:latin typeface="Calibri" charset="0"/>
              </a:rPr>
              <a:t>Indexed data</a:t>
            </a:r>
            <a:endParaRPr lang="en-US" sz="2400" b="1">
              <a:latin typeface="Calibri" charset="0"/>
            </a:endParaRPr>
          </a:p>
        </p:txBody>
      </p:sp>
      <p:sp>
        <p:nvSpPr>
          <p:cNvPr id="6165" name="TextBox 20"/>
          <p:cNvSpPr txBox="1">
            <a:spLocks noChangeArrowheads="1"/>
          </p:cNvSpPr>
          <p:nvPr/>
        </p:nvSpPr>
        <p:spPr bwMode="auto">
          <a:xfrm>
            <a:off x="6553200" y="1371600"/>
            <a:ext cx="515938"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PCs</a:t>
            </a:r>
          </a:p>
        </p:txBody>
      </p:sp>
      <p:sp>
        <p:nvSpPr>
          <p:cNvPr id="23" name="Slide Number Placeholder 22"/>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StringFinder was the easy part!</a:t>
            </a:r>
          </a:p>
        </p:txBody>
      </p:sp>
      <p:sp>
        <p:nvSpPr>
          <p:cNvPr id="7171" name="Content Placeholder 2"/>
          <p:cNvSpPr>
            <a:spLocks noGrp="1"/>
          </p:cNvSpPr>
          <p:nvPr>
            <p:ph idx="1"/>
          </p:nvPr>
        </p:nvSpPr>
        <p:spPr>
          <a:xfrm>
            <a:off x="457200" y="1447800"/>
            <a:ext cx="8229600" cy="4525963"/>
          </a:xfrm>
        </p:spPr>
        <p:txBody>
          <a:bodyPr/>
          <a:lstStyle/>
          <a:p>
            <a:pPr>
              <a:buFont typeface="Arial" charset="0"/>
              <a:buNone/>
            </a:pPr>
            <a:r>
              <a:rPr lang="en-US" sz="2800" b="1"/>
              <a:t>You really need general infrastructure.</a:t>
            </a:r>
          </a:p>
          <a:p>
            <a:r>
              <a:rPr lang="en-US" sz="2800"/>
              <a:t>Likely to have many different tasks</a:t>
            </a:r>
          </a:p>
          <a:p>
            <a:r>
              <a:rPr lang="en-US" sz="2800"/>
              <a:t>Want to use hundreds or thousands of PC’s</a:t>
            </a:r>
          </a:p>
          <a:p>
            <a:r>
              <a:rPr lang="en-US" sz="2800"/>
              <a:t>Continue to function if something breaks</a:t>
            </a:r>
          </a:p>
          <a:p>
            <a:r>
              <a:rPr lang="en-US" sz="2800"/>
              <a:t>Must be easy to program…</a:t>
            </a:r>
          </a:p>
          <a:p>
            <a:endParaRPr lang="en-US" sz="2800"/>
          </a:p>
        </p:txBody>
      </p:sp>
      <p:sp>
        <p:nvSpPr>
          <p:cNvPr id="4" name="Rectangle 3"/>
          <p:cNvSpPr/>
          <p:nvPr/>
        </p:nvSpPr>
        <p:spPr>
          <a:xfrm>
            <a:off x="990600" y="4151313"/>
            <a:ext cx="8153400" cy="1076325"/>
          </a:xfrm>
          <a:prstGeom prst="rect">
            <a:avLst/>
          </a:prstGeom>
        </p:spPr>
        <p:txBody>
          <a:bodyPr>
            <a:prstTxWarp prst="textNoShape">
              <a:avLst/>
            </a:prstTxWarp>
            <a:spAutoFit/>
          </a:bodyPr>
          <a:lstStyle/>
          <a:p>
            <a:r>
              <a:rPr lang="en-US" sz="3200" b="1" i="1">
                <a:solidFill>
                  <a:srgbClr val="376092"/>
                </a:solidFill>
                <a:latin typeface="Calibri" charset="0"/>
              </a:rPr>
              <a:t>MapReduce</a:t>
            </a:r>
            <a:r>
              <a:rPr lang="en-US" sz="3200" b="1">
                <a:solidFill>
                  <a:srgbClr val="376092"/>
                </a:solidFill>
                <a:latin typeface="Calibri" charset="0"/>
              </a:rPr>
              <a:t> addresses this problem! </a:t>
            </a:r>
          </a:p>
          <a:p>
            <a:endParaRPr lang="en-US" sz="3200">
              <a:solidFill>
                <a:srgbClr val="376092"/>
              </a:solidFill>
              <a:latin typeface="Calibri"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MapReduce</a:t>
            </a:r>
            <a:endParaRPr lang="en-US"/>
          </a:p>
        </p:txBody>
      </p:sp>
      <p:sp>
        <p:nvSpPr>
          <p:cNvPr id="3" name="Content Placeholder 2"/>
          <p:cNvSpPr>
            <a:spLocks noGrp="1"/>
          </p:cNvSpPr>
          <p:nvPr>
            <p:ph idx="1"/>
          </p:nvPr>
        </p:nvSpPr>
        <p:spPr/>
        <p:txBody>
          <a:bodyPr/>
          <a:lstStyle/>
          <a:p>
            <a:r>
              <a:rPr lang="en-US" dirty="0" smtClean="0"/>
              <a:t>Programming model + infrastructure</a:t>
            </a:r>
          </a:p>
          <a:p>
            <a:r>
              <a:rPr lang="en-US" dirty="0" smtClean="0"/>
              <a:t>Write programs that run on lots of machines</a:t>
            </a:r>
          </a:p>
          <a:p>
            <a:r>
              <a:rPr lang="en-US" dirty="0" smtClean="0"/>
              <a:t>Automatic parallelization and distribution </a:t>
            </a:r>
          </a:p>
          <a:p>
            <a:r>
              <a:rPr lang="en-US" dirty="0" smtClean="0"/>
              <a:t>Fault-tolerance </a:t>
            </a:r>
          </a:p>
          <a:p>
            <a:r>
              <a:rPr lang="en-US" dirty="0" smtClean="0"/>
              <a:t>Scheduling, status and monitoring </a:t>
            </a:r>
          </a:p>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4" name="TextBox 3"/>
          <p:cNvSpPr txBox="1">
            <a:spLocks noChangeArrowheads="1"/>
          </p:cNvSpPr>
          <p:nvPr/>
        </p:nvSpPr>
        <p:spPr bwMode="auto">
          <a:xfrm>
            <a:off x="2209800" y="5410200"/>
            <a:ext cx="4114800" cy="584200"/>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latin typeface="Calibri" charset="0"/>
              </a:rPr>
              <a:t>Cool. What’s the catch?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fontScale="90000"/>
          </a:bodyPr>
          <a:lstStyle/>
          <a:p>
            <a:r>
              <a:rPr lang="en-US"/>
              <a:t>MapReduce Programming Model</a:t>
            </a:r>
          </a:p>
        </p:txBody>
      </p:sp>
      <p:sp>
        <p:nvSpPr>
          <p:cNvPr id="3" name="Content Placeholder 2"/>
          <p:cNvSpPr>
            <a:spLocks noGrp="1"/>
          </p:cNvSpPr>
          <p:nvPr>
            <p:ph idx="1"/>
          </p:nvPr>
        </p:nvSpPr>
        <p:spPr/>
        <p:txBody>
          <a:bodyPr>
            <a:normAutofit/>
          </a:bodyPr>
          <a:lstStyle/>
          <a:p>
            <a:r>
              <a:rPr lang="en-US" sz="3000" dirty="0"/>
              <a:t>Input &amp; Output: sets of &lt;key, value&gt; pairs</a:t>
            </a:r>
          </a:p>
          <a:p>
            <a:r>
              <a:rPr lang="en-US" sz="3000" dirty="0"/>
              <a:t>Programmer writes 2 functions:</a:t>
            </a:r>
          </a:p>
          <a:p>
            <a:pPr lvl="1">
              <a:buFont typeface="Arial" charset="0"/>
              <a:buNone/>
            </a:pPr>
            <a:r>
              <a:rPr lang="en-US" sz="2600" b="1" dirty="0">
                <a:solidFill>
                  <a:srgbClr val="376092"/>
                </a:solidFill>
                <a:latin typeface="Courier New" charset="0"/>
                <a:ea typeface="Courier New" charset="0"/>
                <a:cs typeface="Courier New" charset="0"/>
              </a:rPr>
              <a:t>map (</a:t>
            </a:r>
            <a:r>
              <a:rPr lang="en-US" sz="2600" b="1" dirty="0" err="1">
                <a:solidFill>
                  <a:srgbClr val="376092"/>
                </a:solidFill>
                <a:latin typeface="Courier New" charset="0"/>
                <a:ea typeface="Courier New" charset="0"/>
                <a:cs typeface="Courier New" charset="0"/>
              </a:rPr>
              <a:t>in_key</a:t>
            </a:r>
            <a:r>
              <a:rPr lang="en-US" sz="2600" b="1" dirty="0">
                <a:solidFill>
                  <a:srgbClr val="376092"/>
                </a:solidFill>
                <a:latin typeface="Courier New" charset="0"/>
                <a:ea typeface="Courier New" charset="0"/>
                <a:cs typeface="Courier New" charset="0"/>
              </a:rPr>
              <a:t>, </a:t>
            </a:r>
            <a:r>
              <a:rPr lang="en-US" sz="2600" b="1" dirty="0" err="1">
                <a:solidFill>
                  <a:srgbClr val="376092"/>
                </a:solidFill>
                <a:latin typeface="Courier New" charset="0"/>
                <a:ea typeface="Courier New" charset="0"/>
                <a:cs typeface="Courier New" charset="0"/>
              </a:rPr>
              <a:t>in_value</a:t>
            </a:r>
            <a:r>
              <a:rPr lang="en-US" sz="2600" b="1" dirty="0">
                <a:solidFill>
                  <a:srgbClr val="376092"/>
                </a:solidFill>
                <a:latin typeface="Courier New" charset="0"/>
                <a:ea typeface="Courier New" charset="0"/>
                <a:cs typeface="Courier New" charset="0"/>
              </a:rPr>
              <a:t>)</a:t>
            </a:r>
            <a:r>
              <a:rPr lang="en-US" sz="2600" b="1" dirty="0" smtClean="0">
                <a:solidFill>
                  <a:srgbClr val="376092"/>
                </a:solidFill>
                <a:latin typeface="Courier New" charset="0"/>
                <a:ea typeface="Courier New" charset="0"/>
                <a:cs typeface="Courier New" charset="0"/>
              </a:rPr>
              <a:t> </a:t>
            </a:r>
            <a:r>
              <a:rPr lang="en-US" sz="2600" b="1" dirty="0" err="1" smtClean="0">
                <a:solidFill>
                  <a:srgbClr val="376092"/>
                </a:solidFill>
                <a:latin typeface="Courier New" charset="0"/>
                <a:ea typeface="Courier New" charset="0"/>
                <a:cs typeface="Courier New" charset="0"/>
                <a:sym typeface="Wingdings"/>
              </a:rPr>
              <a:t></a:t>
            </a:r>
            <a:r>
              <a:rPr lang="en-US" sz="2600" b="1" dirty="0" smtClean="0">
                <a:solidFill>
                  <a:srgbClr val="376092"/>
                </a:solidFill>
                <a:latin typeface="Courier New" charset="0"/>
                <a:ea typeface="Courier New" charset="0"/>
                <a:cs typeface="Courier New" charset="0"/>
              </a:rPr>
              <a:t> </a:t>
            </a:r>
            <a:r>
              <a:rPr lang="en-US" sz="2600" b="1" dirty="0" err="1">
                <a:solidFill>
                  <a:srgbClr val="376092"/>
                </a:solidFill>
                <a:latin typeface="Courier New" charset="0"/>
                <a:ea typeface="Courier New" charset="0"/>
                <a:cs typeface="Courier New" charset="0"/>
              </a:rPr>
              <a:t>list(out_key</a:t>
            </a:r>
            <a:r>
              <a:rPr lang="en-US" sz="2600" b="1" dirty="0">
                <a:solidFill>
                  <a:srgbClr val="376092"/>
                </a:solidFill>
                <a:latin typeface="Courier New" charset="0"/>
                <a:ea typeface="Courier New" charset="0"/>
                <a:cs typeface="Courier New" charset="0"/>
              </a:rPr>
              <a:t>, </a:t>
            </a:r>
            <a:r>
              <a:rPr lang="en-US" sz="2600" b="1" dirty="0" err="1">
                <a:solidFill>
                  <a:srgbClr val="376092"/>
                </a:solidFill>
                <a:latin typeface="Courier New" charset="0"/>
                <a:ea typeface="Courier New" charset="0"/>
                <a:cs typeface="Courier New" charset="0"/>
              </a:rPr>
              <a:t>intermediate_value</a:t>
            </a:r>
            <a:r>
              <a:rPr lang="en-US" sz="2600" b="1" dirty="0">
                <a:solidFill>
                  <a:srgbClr val="376092"/>
                </a:solidFill>
                <a:latin typeface="Courier New" charset="0"/>
                <a:ea typeface="Courier New" charset="0"/>
                <a:cs typeface="Courier New" charset="0"/>
              </a:rPr>
              <a:t>)</a:t>
            </a:r>
          </a:p>
          <a:p>
            <a:pPr lvl="2"/>
            <a:r>
              <a:rPr lang="en-US" sz="2200" dirty="0"/>
              <a:t>Processes &lt;</a:t>
            </a:r>
            <a:r>
              <a:rPr lang="en-US" sz="2200" dirty="0" err="1"/>
              <a:t>k,v</a:t>
            </a:r>
            <a:r>
              <a:rPr lang="en-US" sz="2200" dirty="0"/>
              <a:t>&gt; pairs</a:t>
            </a:r>
          </a:p>
          <a:p>
            <a:pPr lvl="2"/>
            <a:r>
              <a:rPr lang="en-US" sz="2200" dirty="0"/>
              <a:t>Produces intermediate pairs</a:t>
            </a:r>
          </a:p>
          <a:p>
            <a:pPr>
              <a:buFont typeface="Arial" charset="0"/>
              <a:buNone/>
            </a:pPr>
            <a:r>
              <a:rPr lang="en-US" sz="2400" b="1" dirty="0">
                <a:latin typeface="Courier New" charset="0"/>
                <a:ea typeface="Courier New" charset="0"/>
                <a:cs typeface="Courier New" charset="0"/>
              </a:rPr>
              <a:t>	</a:t>
            </a:r>
            <a:r>
              <a:rPr lang="en-US" sz="2400" b="1" dirty="0">
                <a:solidFill>
                  <a:srgbClr val="376092"/>
                </a:solidFill>
                <a:latin typeface="Courier New" charset="0"/>
                <a:ea typeface="Courier New" charset="0"/>
                <a:cs typeface="Courier New" charset="0"/>
              </a:rPr>
              <a:t>reduce (</a:t>
            </a:r>
            <a:r>
              <a:rPr lang="en-US" sz="2400" b="1" dirty="0" err="1">
                <a:solidFill>
                  <a:srgbClr val="376092"/>
                </a:solidFill>
                <a:latin typeface="Courier New" charset="0"/>
                <a:ea typeface="Courier New" charset="0"/>
                <a:cs typeface="Courier New" charset="0"/>
              </a:rPr>
              <a:t>out_key</a:t>
            </a:r>
            <a:r>
              <a:rPr lang="en-US" sz="2400" b="1" dirty="0">
                <a:solidFill>
                  <a:srgbClr val="376092"/>
                </a:solidFill>
                <a:latin typeface="Courier New" charset="0"/>
                <a:ea typeface="Courier New" charset="0"/>
                <a:cs typeface="Courier New" charset="0"/>
              </a:rPr>
              <a:t>, </a:t>
            </a:r>
            <a:r>
              <a:rPr lang="en-US" sz="2400" b="1" dirty="0" err="1">
                <a:solidFill>
                  <a:srgbClr val="376092"/>
                </a:solidFill>
                <a:latin typeface="Courier New" charset="0"/>
                <a:ea typeface="Courier New" charset="0"/>
                <a:cs typeface="Courier New" charset="0"/>
              </a:rPr>
              <a:t>list(interm_val</a:t>
            </a:r>
            <a:r>
              <a:rPr lang="en-US" sz="2400" b="1" dirty="0">
                <a:solidFill>
                  <a:srgbClr val="376092"/>
                </a:solidFill>
                <a:latin typeface="Courier New" charset="0"/>
                <a:ea typeface="Courier New" charset="0"/>
                <a:cs typeface="Courier New" charset="0"/>
              </a:rPr>
              <a:t>))</a:t>
            </a:r>
            <a:r>
              <a:rPr lang="en-US" sz="2400" b="1" dirty="0" smtClean="0">
                <a:solidFill>
                  <a:srgbClr val="376092"/>
                </a:solidFill>
                <a:latin typeface="Courier New" charset="0"/>
                <a:ea typeface="Courier New" charset="0"/>
                <a:cs typeface="Courier New" charset="0"/>
              </a:rPr>
              <a:t> </a:t>
            </a:r>
            <a:r>
              <a:rPr lang="en-US" sz="2400" b="1" dirty="0" err="1" smtClean="0">
                <a:solidFill>
                  <a:srgbClr val="376092"/>
                </a:solidFill>
                <a:latin typeface="Courier New" charset="0"/>
                <a:ea typeface="Courier New" charset="0"/>
                <a:cs typeface="Courier New" charset="0"/>
                <a:sym typeface="Wingdings"/>
              </a:rPr>
              <a:t></a:t>
            </a:r>
            <a:r>
              <a:rPr lang="en-US" sz="2400" b="1" dirty="0" smtClean="0">
                <a:solidFill>
                  <a:srgbClr val="376092"/>
                </a:solidFill>
                <a:latin typeface="Courier New" charset="0"/>
                <a:ea typeface="Courier New" charset="0"/>
                <a:cs typeface="Courier New" charset="0"/>
              </a:rPr>
              <a:t>    </a:t>
            </a:r>
            <a:r>
              <a:rPr lang="en-US" sz="2400" b="1" dirty="0">
                <a:solidFill>
                  <a:srgbClr val="376092"/>
                </a:solidFill>
                <a:latin typeface="Courier New" charset="0"/>
                <a:ea typeface="Courier New" charset="0"/>
                <a:cs typeface="Courier New" charset="0"/>
              </a:rPr>
              <a:t>	</a:t>
            </a:r>
            <a:r>
              <a:rPr lang="en-US" sz="2400" b="1" dirty="0" err="1">
                <a:solidFill>
                  <a:srgbClr val="376092"/>
                </a:solidFill>
                <a:latin typeface="Courier New" charset="0"/>
                <a:ea typeface="Courier New" charset="0"/>
                <a:cs typeface="Courier New" charset="0"/>
              </a:rPr>
              <a:t>list(out_value</a:t>
            </a:r>
            <a:r>
              <a:rPr lang="en-US" sz="2400" b="1" dirty="0">
                <a:solidFill>
                  <a:srgbClr val="376092"/>
                </a:solidFill>
                <a:latin typeface="Courier New" charset="0"/>
                <a:ea typeface="Courier New" charset="0"/>
                <a:cs typeface="Courier New" charset="0"/>
              </a:rPr>
              <a:t>)</a:t>
            </a:r>
          </a:p>
          <a:p>
            <a:pPr lvl="2"/>
            <a:r>
              <a:rPr lang="en-US" sz="2200" dirty="0"/>
              <a:t>Combines intermediate values for a key</a:t>
            </a:r>
          </a:p>
          <a:p>
            <a:pPr lvl="2"/>
            <a:r>
              <a:rPr lang="en-US" sz="2200" dirty="0"/>
              <a:t>Produces a merged set of outputs (may be also &lt;</a:t>
            </a:r>
            <a:r>
              <a:rPr lang="en-US" sz="2200" dirty="0" err="1"/>
              <a:t>k,v</a:t>
            </a:r>
            <a:r>
              <a:rPr lang="en-US" sz="2200" dirty="0"/>
              <a:t>&gt; pairs)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Example: Counting Words…</a:t>
            </a:r>
          </a:p>
        </p:txBody>
      </p:sp>
      <p:sp>
        <p:nvSpPr>
          <p:cNvPr id="3" name="Content Placeholder 2"/>
          <p:cNvSpPr>
            <a:spLocks noGrp="1"/>
          </p:cNvSpPr>
          <p:nvPr>
            <p:ph idx="1"/>
          </p:nvPr>
        </p:nvSpPr>
        <p:spPr>
          <a:xfrm>
            <a:off x="533400" y="1447800"/>
            <a:ext cx="8229600" cy="4525963"/>
          </a:xfrm>
        </p:spPr>
        <p:txBody>
          <a:bodyPr>
            <a:normAutofit/>
          </a:bodyPr>
          <a:lstStyle/>
          <a:p>
            <a:pPr>
              <a:lnSpc>
                <a:spcPct val="90000"/>
              </a:lnSpc>
              <a:buFont typeface="Wingdings 2" charset="2"/>
              <a:buNone/>
            </a:pPr>
            <a:r>
              <a:rPr lang="en-US" sz="1800" b="1" dirty="0" err="1" smtClean="0"/>
              <a:t>map(String</a:t>
            </a:r>
            <a:r>
              <a:rPr lang="en-US" sz="1800" b="1" dirty="0" smtClean="0"/>
              <a:t> </a:t>
            </a:r>
            <a:r>
              <a:rPr lang="en-US" sz="1800" b="1" dirty="0" err="1" smtClean="0"/>
              <a:t>input_key</a:t>
            </a:r>
            <a:r>
              <a:rPr lang="en-US" sz="1800" b="1" dirty="0" smtClean="0"/>
              <a:t>, String </a:t>
            </a:r>
            <a:r>
              <a:rPr lang="en-US" sz="1800" b="1" dirty="0" err="1" smtClean="0"/>
              <a:t>input_value</a:t>
            </a:r>
            <a:r>
              <a:rPr lang="en-US" sz="1800" b="1" dirty="0" smtClean="0"/>
              <a:t>): </a:t>
            </a:r>
          </a:p>
          <a:p>
            <a:pPr>
              <a:lnSpc>
                <a:spcPct val="90000"/>
              </a:lnSpc>
              <a:buFont typeface="Wingdings 2" charset="2"/>
              <a:buNone/>
            </a:pPr>
            <a:r>
              <a:rPr lang="en-US" sz="1800" dirty="0" smtClean="0"/>
              <a:t>// </a:t>
            </a:r>
            <a:r>
              <a:rPr lang="en-US" sz="1800" dirty="0" err="1" smtClean="0"/>
              <a:t>input_key</a:t>
            </a:r>
            <a:r>
              <a:rPr lang="en-US" sz="1800" dirty="0" smtClean="0"/>
              <a:t>: document name </a:t>
            </a:r>
          </a:p>
          <a:p>
            <a:pPr>
              <a:lnSpc>
                <a:spcPct val="90000"/>
              </a:lnSpc>
              <a:buFont typeface="Wingdings 2" charset="2"/>
              <a:buNone/>
            </a:pPr>
            <a:r>
              <a:rPr lang="en-US" sz="1800" dirty="0" smtClean="0"/>
              <a:t>// </a:t>
            </a:r>
            <a:r>
              <a:rPr lang="en-US" sz="1800" dirty="0" err="1" smtClean="0"/>
              <a:t>input_value</a:t>
            </a:r>
            <a:r>
              <a:rPr lang="en-US" sz="1800" dirty="0" smtClean="0"/>
              <a:t>: document contents </a:t>
            </a:r>
          </a:p>
          <a:p>
            <a:pPr lvl="1">
              <a:lnSpc>
                <a:spcPct val="90000"/>
              </a:lnSpc>
              <a:buFont typeface="Verdana" charset="0"/>
              <a:buNone/>
            </a:pPr>
            <a:r>
              <a:rPr lang="en-US" sz="1800" dirty="0" smtClean="0"/>
              <a:t>for each word </a:t>
            </a:r>
            <a:r>
              <a:rPr lang="en-US" sz="1800" dirty="0" err="1" smtClean="0"/>
              <a:t>w</a:t>
            </a:r>
            <a:r>
              <a:rPr lang="en-US" sz="1800" dirty="0" smtClean="0"/>
              <a:t> in </a:t>
            </a:r>
            <a:r>
              <a:rPr lang="en-US" sz="1800" dirty="0" err="1" smtClean="0"/>
              <a:t>input_value</a:t>
            </a:r>
            <a:r>
              <a:rPr lang="en-US" sz="1800" dirty="0" smtClean="0"/>
              <a:t>: </a:t>
            </a:r>
          </a:p>
          <a:p>
            <a:pPr lvl="1">
              <a:lnSpc>
                <a:spcPct val="90000"/>
              </a:lnSpc>
              <a:buFont typeface="Verdana" charset="0"/>
              <a:buNone/>
            </a:pPr>
            <a:r>
              <a:rPr lang="en-US" sz="1800" dirty="0" smtClean="0"/>
              <a:t>	</a:t>
            </a:r>
            <a:r>
              <a:rPr lang="en-US" sz="1800" dirty="0" err="1" smtClean="0"/>
              <a:t>EmitIntermediate(w</a:t>
            </a:r>
            <a:r>
              <a:rPr lang="en-US" sz="1800" dirty="0" smtClean="0"/>
              <a:t>, "1"); </a:t>
            </a:r>
          </a:p>
          <a:p>
            <a:pPr>
              <a:lnSpc>
                <a:spcPct val="90000"/>
              </a:lnSpc>
              <a:buFont typeface="Wingdings 2" charset="2"/>
              <a:buNone/>
            </a:pPr>
            <a:endParaRPr lang="en-US" sz="1800" dirty="0" smtClean="0"/>
          </a:p>
          <a:p>
            <a:pPr>
              <a:lnSpc>
                <a:spcPct val="90000"/>
              </a:lnSpc>
              <a:buFont typeface="Wingdings 2" charset="2"/>
              <a:buNone/>
            </a:pPr>
            <a:r>
              <a:rPr lang="en-US" sz="1800" b="1" dirty="0" err="1" smtClean="0"/>
              <a:t>reduce(String</a:t>
            </a:r>
            <a:r>
              <a:rPr lang="en-US" sz="1800" b="1" dirty="0" smtClean="0"/>
              <a:t> </a:t>
            </a:r>
            <a:r>
              <a:rPr lang="en-US" sz="1800" b="1" dirty="0" err="1" smtClean="0"/>
              <a:t>output_key</a:t>
            </a:r>
            <a:r>
              <a:rPr lang="en-US" sz="1800" b="1" dirty="0" smtClean="0"/>
              <a:t>, </a:t>
            </a:r>
            <a:r>
              <a:rPr lang="en-US" sz="1800" b="1" dirty="0" err="1" smtClean="0"/>
              <a:t>Iterator</a:t>
            </a:r>
            <a:r>
              <a:rPr lang="en-US" sz="1800" b="1" dirty="0" smtClean="0"/>
              <a:t> </a:t>
            </a:r>
            <a:r>
              <a:rPr lang="en-US" sz="1800" b="1" dirty="0" err="1" smtClean="0"/>
              <a:t>intermediate_values</a:t>
            </a:r>
            <a:r>
              <a:rPr lang="en-US" sz="1800" b="1" dirty="0" smtClean="0"/>
              <a:t>): </a:t>
            </a:r>
          </a:p>
          <a:p>
            <a:pPr>
              <a:lnSpc>
                <a:spcPct val="90000"/>
              </a:lnSpc>
              <a:buFont typeface="Wingdings 2" charset="2"/>
              <a:buNone/>
            </a:pPr>
            <a:r>
              <a:rPr lang="en-US" sz="1800" dirty="0" smtClean="0"/>
              <a:t>// </a:t>
            </a:r>
            <a:r>
              <a:rPr lang="en-US" sz="1800" dirty="0" err="1" smtClean="0"/>
              <a:t>output_key</a:t>
            </a:r>
            <a:r>
              <a:rPr lang="en-US" sz="1800" dirty="0" smtClean="0"/>
              <a:t>: a word </a:t>
            </a:r>
          </a:p>
          <a:p>
            <a:pPr>
              <a:lnSpc>
                <a:spcPct val="90000"/>
              </a:lnSpc>
              <a:buFont typeface="Wingdings 2" charset="2"/>
              <a:buNone/>
            </a:pPr>
            <a:r>
              <a:rPr lang="en-US" sz="1800" dirty="0" smtClean="0"/>
              <a:t>// </a:t>
            </a:r>
            <a:r>
              <a:rPr lang="en-US" sz="1800" dirty="0" err="1" smtClean="0"/>
              <a:t>output_values</a:t>
            </a:r>
            <a:r>
              <a:rPr lang="en-US" sz="1800" dirty="0" smtClean="0"/>
              <a:t>: a list of counts </a:t>
            </a:r>
          </a:p>
          <a:p>
            <a:pPr lvl="1">
              <a:lnSpc>
                <a:spcPct val="90000"/>
              </a:lnSpc>
              <a:buFont typeface="Verdana" charset="0"/>
              <a:buNone/>
            </a:pPr>
            <a:r>
              <a:rPr lang="en-US" sz="1800" dirty="0" err="1" smtClean="0"/>
              <a:t>int</a:t>
            </a:r>
            <a:r>
              <a:rPr lang="en-US" sz="1800" dirty="0" smtClean="0"/>
              <a:t> result = 0; </a:t>
            </a:r>
          </a:p>
          <a:p>
            <a:pPr lvl="1">
              <a:lnSpc>
                <a:spcPct val="90000"/>
              </a:lnSpc>
              <a:buFont typeface="Verdana" charset="0"/>
              <a:buNone/>
            </a:pPr>
            <a:r>
              <a:rPr lang="en-US" sz="1800" dirty="0" smtClean="0"/>
              <a:t>for each </a:t>
            </a:r>
            <a:r>
              <a:rPr lang="en-US" sz="1800" dirty="0" err="1" smtClean="0"/>
              <a:t>v</a:t>
            </a:r>
            <a:r>
              <a:rPr lang="en-US" sz="1800" dirty="0" smtClean="0"/>
              <a:t> in </a:t>
            </a:r>
            <a:r>
              <a:rPr lang="en-US" sz="1800" dirty="0" err="1" smtClean="0"/>
              <a:t>intermediate_values</a:t>
            </a:r>
            <a:r>
              <a:rPr lang="en-US" sz="1800" dirty="0" smtClean="0"/>
              <a:t>: </a:t>
            </a:r>
          </a:p>
          <a:p>
            <a:pPr lvl="1">
              <a:lnSpc>
                <a:spcPct val="90000"/>
              </a:lnSpc>
              <a:buFont typeface="Verdana" charset="0"/>
              <a:buNone/>
            </a:pPr>
            <a:r>
              <a:rPr lang="en-US" sz="1800" dirty="0" smtClean="0"/>
              <a:t>	result += </a:t>
            </a:r>
            <a:r>
              <a:rPr lang="en-US" sz="1800" dirty="0" err="1" smtClean="0"/>
              <a:t>ParseInt(v</a:t>
            </a:r>
            <a:r>
              <a:rPr lang="en-US" sz="1800" dirty="0" smtClean="0"/>
              <a:t>); </a:t>
            </a:r>
          </a:p>
          <a:p>
            <a:pPr lvl="1">
              <a:lnSpc>
                <a:spcPct val="90000"/>
              </a:lnSpc>
              <a:buFont typeface="Verdana" charset="0"/>
              <a:buNone/>
            </a:pPr>
            <a:r>
              <a:rPr lang="en-US" sz="1800" dirty="0" err="1" smtClean="0"/>
              <a:t>Emit(AsString(result</a:t>
            </a:r>
            <a:r>
              <a:rPr lang="en-US" sz="1800" dirty="0" smtClean="0"/>
              <a:t>));</a:t>
            </a:r>
            <a:endParaRPr lang="en-US" sz="1800" dirty="0"/>
          </a:p>
        </p:txBody>
      </p:sp>
      <p:sp>
        <p:nvSpPr>
          <p:cNvPr id="4" name="TextBox 3"/>
          <p:cNvSpPr txBox="1"/>
          <p:nvPr/>
        </p:nvSpPr>
        <p:spPr>
          <a:xfrm>
            <a:off x="1219200" y="5943600"/>
            <a:ext cx="6289675" cy="523875"/>
          </a:xfrm>
          <a:prstGeom prst="rect">
            <a:avLst/>
          </a:prstGeom>
          <a:noFill/>
        </p:spPr>
        <p:txBody>
          <a:bodyPr wrap="none">
            <a:prstTxWarp prst="textNoShape">
              <a:avLst/>
            </a:prstTxWarp>
            <a:spAutoFit/>
          </a:bodyPr>
          <a:lstStyle/>
          <a:p>
            <a:r>
              <a:rPr lang="en-US" sz="2800" b="1" i="1">
                <a:solidFill>
                  <a:srgbClr val="376092"/>
                </a:solidFill>
                <a:latin typeface="Calibri" charset="0"/>
              </a:rPr>
              <a:t>MapReduce handles all the other details!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050925"/>
          </a:xfrm>
        </p:spPr>
        <p:txBody>
          <a:bodyPr/>
          <a:lstStyle/>
          <a:p>
            <a:pPr algn="ctr"/>
            <a:r>
              <a:rPr lang="en-US">
                <a:effectLst>
                  <a:outerShdw blurRad="38100" dist="38100" dir="2700000" algn="tl">
                    <a:srgbClr val="000000"/>
                  </a:outerShdw>
                </a:effectLst>
              </a:rPr>
              <a:t>MapReduce: Example</a:t>
            </a:r>
          </a:p>
        </p:txBody>
      </p:sp>
      <p:sp>
        <p:nvSpPr>
          <p:cNvPr id="24579"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pic>
        <p:nvPicPr>
          <p:cNvPr id="24580" name="Picture 4" descr="mapred1.gif"/>
          <p:cNvPicPr>
            <a:picLocks noChangeAspect="1"/>
          </p:cNvPicPr>
          <p:nvPr/>
        </p:nvPicPr>
        <p:blipFill>
          <a:blip r:embed="rId3"/>
          <a:srcRect/>
          <a:stretch>
            <a:fillRect/>
          </a:stretch>
        </p:blipFill>
        <p:spPr bwMode="auto">
          <a:xfrm>
            <a:off x="1000125" y="1714500"/>
            <a:ext cx="7458075" cy="39290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050925"/>
          </a:xfrm>
        </p:spPr>
        <p:txBody>
          <a:bodyPr/>
          <a:lstStyle/>
          <a:p>
            <a:pPr algn="ctr"/>
            <a:r>
              <a:rPr lang="en-US" sz="3200">
                <a:effectLst>
                  <a:outerShdw blurRad="38100" dist="38100" dir="2700000" algn="tl">
                    <a:srgbClr val="000000"/>
                  </a:outerShdw>
                </a:effectLst>
              </a:rPr>
              <a:t>MapReduce in Parallel: Example</a:t>
            </a:r>
          </a:p>
        </p:txBody>
      </p:sp>
      <p:sp>
        <p:nvSpPr>
          <p:cNvPr id="25603"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pic>
        <p:nvPicPr>
          <p:cNvPr id="25604" name="Picture 5" descr="mapred2.gif"/>
          <p:cNvPicPr>
            <a:picLocks noChangeAspect="1"/>
          </p:cNvPicPr>
          <p:nvPr/>
        </p:nvPicPr>
        <p:blipFill>
          <a:blip r:embed="rId3"/>
          <a:srcRect/>
          <a:stretch>
            <a:fillRect/>
          </a:stretch>
        </p:blipFill>
        <p:spPr bwMode="auto">
          <a:xfrm>
            <a:off x="857250" y="1857375"/>
            <a:ext cx="7572375" cy="3924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050925"/>
          </a:xfrm>
        </p:spPr>
        <p:txBody>
          <a:bodyPr/>
          <a:lstStyle/>
          <a:p>
            <a:r>
              <a:rPr lang="en-US" sz="3200">
                <a:effectLst>
                  <a:outerShdw blurRad="38100" dist="38100" dir="2700000" algn="tl">
                    <a:srgbClr val="000000"/>
                  </a:outerShdw>
                </a:effectLst>
              </a:rPr>
              <a:t>MapReduce: Execution overview</a:t>
            </a:r>
          </a:p>
        </p:txBody>
      </p:sp>
      <p:sp>
        <p:nvSpPr>
          <p:cNvPr id="22531"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pic>
        <p:nvPicPr>
          <p:cNvPr id="22532" name="Picture 3" descr="mapreduce.png"/>
          <p:cNvPicPr>
            <a:picLocks noChangeAspect="1"/>
          </p:cNvPicPr>
          <p:nvPr/>
        </p:nvPicPr>
        <p:blipFill>
          <a:blip r:embed="rId3"/>
          <a:srcRect/>
          <a:stretch>
            <a:fillRect/>
          </a:stretch>
        </p:blipFill>
        <p:spPr bwMode="auto">
          <a:xfrm>
            <a:off x="714375" y="1714500"/>
            <a:ext cx="7715250" cy="39290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normAutofit fontScale="90000"/>
          </a:bodyPr>
          <a:lstStyle/>
          <a:p>
            <a:r>
              <a:rPr lang="en-US" smtClean="0"/>
              <a:t>Google Platform Characteristics</a:t>
            </a:r>
            <a:endParaRPr lang="en-US"/>
          </a:p>
        </p:txBody>
      </p:sp>
      <p:sp>
        <p:nvSpPr>
          <p:cNvPr id="97283" name="Rectangle 3"/>
          <p:cNvSpPr>
            <a:spLocks noGrp="1" noChangeArrowheads="1"/>
          </p:cNvSpPr>
          <p:nvPr>
            <p:ph type="body" idx="1"/>
          </p:nvPr>
        </p:nvSpPr>
        <p:spPr/>
        <p:txBody>
          <a:bodyPr/>
          <a:lstStyle/>
          <a:p>
            <a:r>
              <a:rPr lang="en-US" smtClean="0"/>
              <a:t>Lots of cheap PCs, each with disk and CPU</a:t>
            </a:r>
          </a:p>
          <a:p>
            <a:pPr lvl="1"/>
            <a:r>
              <a:rPr lang="en-US" smtClean="0"/>
              <a:t>High aggregate storage capacity</a:t>
            </a:r>
          </a:p>
          <a:p>
            <a:pPr lvl="1"/>
            <a:r>
              <a:rPr lang="en-US" smtClean="0"/>
              <a:t>Spread search processing across many CPUs</a:t>
            </a:r>
          </a:p>
          <a:p>
            <a:r>
              <a:rPr lang="en-US" smtClean="0"/>
              <a:t>How to share data among PCs?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MapReduce: Refinements </a:t>
            </a:r>
            <a:br>
              <a:rPr lang="en-US" smtClean="0"/>
            </a:br>
            <a:r>
              <a:rPr lang="en-US" smtClean="0"/>
              <a:t>Locality Optimization</a:t>
            </a:r>
            <a:endParaRPr lang="en-US"/>
          </a:p>
        </p:txBody>
      </p:sp>
      <p:sp>
        <p:nvSpPr>
          <p:cNvPr id="3" name="Content Placeholder 2"/>
          <p:cNvSpPr>
            <a:spLocks noGrp="1"/>
          </p:cNvSpPr>
          <p:nvPr>
            <p:ph idx="1"/>
          </p:nvPr>
        </p:nvSpPr>
        <p:spPr/>
        <p:txBody>
          <a:bodyPr/>
          <a:lstStyle/>
          <a:p>
            <a:endParaRPr lang="en-US" dirty="0" smtClean="0"/>
          </a:p>
          <a:p>
            <a:r>
              <a:rPr lang="en-US" dirty="0" smtClean="0"/>
              <a:t>Leverage GFS to schedule a map task on a machine that contains a replica of the corresponding input data.</a:t>
            </a:r>
          </a:p>
          <a:p>
            <a:endParaRPr lang="en-US" dirty="0" smtClean="0"/>
          </a:p>
          <a:p>
            <a:r>
              <a:rPr lang="en-US" dirty="0" smtClean="0"/>
              <a:t>Thousands of machines read input at local disk speed</a:t>
            </a:r>
          </a:p>
          <a:p>
            <a:endParaRPr lang="en-US" dirty="0" smtClean="0"/>
          </a:p>
          <a:p>
            <a:r>
              <a:rPr lang="en-US" dirty="0" smtClean="0"/>
              <a:t>Without this, rack switches limit read rate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MapReduce: Refinements Redundant Execution</a:t>
            </a:r>
            <a:endParaRPr lang="en-US"/>
          </a:p>
        </p:txBody>
      </p:sp>
      <p:sp>
        <p:nvSpPr>
          <p:cNvPr id="3" name="Content Placeholder 2"/>
          <p:cNvSpPr>
            <a:spLocks noGrp="1"/>
          </p:cNvSpPr>
          <p:nvPr>
            <p:ph idx="1"/>
          </p:nvPr>
        </p:nvSpPr>
        <p:spPr/>
        <p:txBody>
          <a:bodyPr/>
          <a:lstStyle/>
          <a:p>
            <a:endParaRPr lang="en-US" dirty="0" smtClean="0"/>
          </a:p>
          <a:p>
            <a:r>
              <a:rPr lang="en-US" dirty="0" smtClean="0"/>
              <a:t>Slow workers are source of bottleneck, may delay completion time.</a:t>
            </a:r>
          </a:p>
          <a:p>
            <a:endParaRPr lang="en-US" dirty="0" smtClean="0"/>
          </a:p>
          <a:p>
            <a:r>
              <a:rPr lang="en-US" dirty="0" smtClean="0"/>
              <a:t>Near end of phase, spawn backup tasks, one to finish first wins.</a:t>
            </a:r>
          </a:p>
          <a:p>
            <a:endParaRPr lang="en-US" dirty="0" smtClean="0"/>
          </a:p>
          <a:p>
            <a:r>
              <a:rPr lang="en-US" dirty="0" smtClean="0"/>
              <a:t>Effectively utilizes computing power, reducing job completion time by a factor.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MapReduce: Refinements </a:t>
            </a:r>
            <a:br>
              <a:rPr lang="en-US" smtClean="0"/>
            </a:br>
            <a:r>
              <a:rPr lang="en-US" smtClean="0"/>
              <a:t> Skipping Bad Records</a:t>
            </a:r>
            <a:endParaRPr lang="en-US"/>
          </a:p>
        </p:txBody>
      </p:sp>
      <p:sp>
        <p:nvSpPr>
          <p:cNvPr id="3" name="Content Placeholder 2"/>
          <p:cNvSpPr>
            <a:spLocks noGrp="1"/>
          </p:cNvSpPr>
          <p:nvPr>
            <p:ph idx="1"/>
          </p:nvPr>
        </p:nvSpPr>
        <p:spPr/>
        <p:txBody>
          <a:bodyPr/>
          <a:lstStyle/>
          <a:p>
            <a:endParaRPr lang="en-US" dirty="0" smtClean="0"/>
          </a:p>
          <a:p>
            <a:r>
              <a:rPr lang="en-US" dirty="0" smtClean="0"/>
              <a:t>Map/Reduce functions sometimes fail for particular inputs.</a:t>
            </a:r>
          </a:p>
          <a:p>
            <a:endParaRPr lang="en-US" dirty="0" smtClean="0"/>
          </a:p>
          <a:p>
            <a:r>
              <a:rPr lang="en-US" dirty="0" smtClean="0"/>
              <a:t>Fixing the bug might not be possible : Third Party Libraries.</a:t>
            </a:r>
          </a:p>
          <a:p>
            <a:endParaRPr lang="en-US" dirty="0" smtClean="0"/>
          </a:p>
          <a:p>
            <a:r>
              <a:rPr lang="en-US" dirty="0" smtClean="0"/>
              <a:t>On Error</a:t>
            </a:r>
          </a:p>
          <a:p>
            <a:pPr lvl="1"/>
            <a:r>
              <a:rPr lang="en-US" dirty="0" smtClean="0"/>
              <a:t>Worker sends signal to Master</a:t>
            </a:r>
          </a:p>
          <a:p>
            <a:pPr lvl="1"/>
            <a:r>
              <a:rPr lang="en-US" dirty="0" smtClean="0"/>
              <a:t>If multiple error on same record, skip record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Take Home Messages</a:t>
            </a:r>
            <a:endParaRPr lang="en-US"/>
          </a:p>
        </p:txBody>
      </p:sp>
      <p:sp>
        <p:nvSpPr>
          <p:cNvPr id="3" name="Content Placeholder 2"/>
          <p:cNvSpPr>
            <a:spLocks noGrp="1"/>
          </p:cNvSpPr>
          <p:nvPr>
            <p:ph idx="1"/>
          </p:nvPr>
        </p:nvSpPr>
        <p:spPr/>
        <p:txBody>
          <a:bodyPr>
            <a:normAutofit fontScale="92500" lnSpcReduction="20000"/>
          </a:bodyPr>
          <a:lstStyle/>
          <a:p>
            <a:endParaRPr lang="en-US" dirty="0" smtClean="0"/>
          </a:p>
          <a:p>
            <a:r>
              <a:rPr lang="en-US" dirty="0" smtClean="0"/>
              <a:t>Although restrictive, provides good fit for many problems encountered in the practice of processing large data sets.</a:t>
            </a:r>
          </a:p>
          <a:p>
            <a:endParaRPr lang="en-US" dirty="0" smtClean="0"/>
          </a:p>
          <a:p>
            <a:r>
              <a:rPr lang="en-US" dirty="0" smtClean="0"/>
              <a:t>Functional Programming Paradigm can be applied to large scale computation.</a:t>
            </a:r>
          </a:p>
          <a:p>
            <a:endParaRPr lang="en-US" dirty="0" smtClean="0"/>
          </a:p>
          <a:p>
            <a:r>
              <a:rPr lang="en-US" dirty="0" smtClean="0"/>
              <a:t>Easy to use, hides messy details of parallelization, fault-tolerance, data distribution and load balancing from the programmers.</a:t>
            </a:r>
          </a:p>
          <a:p>
            <a:endParaRPr lang="en-US" dirty="0" smtClean="0"/>
          </a:p>
          <a:p>
            <a:r>
              <a:rPr lang="en-US" dirty="0" smtClean="0"/>
              <a:t>And finally, if it works for Google, it should be handy !!</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Overview</a:t>
            </a:r>
            <a:endParaRPr lang="en-US" dirty="0"/>
          </a:p>
        </p:txBody>
      </p:sp>
      <p:sp>
        <p:nvSpPr>
          <p:cNvPr id="3" name="Content Placeholder 2"/>
          <p:cNvSpPr>
            <a:spLocks noGrp="1"/>
          </p:cNvSpPr>
          <p:nvPr>
            <p:ph idx="1"/>
          </p:nvPr>
        </p:nvSpPr>
        <p:spPr/>
        <p:txBody>
          <a:bodyPr/>
          <a:lstStyle/>
          <a:p>
            <a:endParaRPr lang="en-US" dirty="0" smtClean="0"/>
          </a:p>
          <a:p>
            <a:r>
              <a:rPr lang="en-US" dirty="0" smtClean="0"/>
              <a:t>Google File System</a:t>
            </a:r>
          </a:p>
          <a:p>
            <a:endParaRPr lang="en-US" dirty="0" smtClean="0"/>
          </a:p>
          <a:p>
            <a:r>
              <a:rPr lang="en-US" dirty="0" err="1" smtClean="0"/>
              <a:t>MapReduce</a:t>
            </a:r>
            <a:endParaRPr lang="en-US" dirty="0" smtClean="0"/>
          </a:p>
          <a:p>
            <a:endParaRPr lang="en-US" dirty="0" smtClean="0"/>
          </a:p>
          <a:p>
            <a:r>
              <a:rPr lang="en-US" dirty="0" err="1" smtClean="0"/>
              <a:t>BigTable</a:t>
            </a:r>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dirty="0" smtClean="0"/>
              <a:t>BigTable</a:t>
            </a:r>
            <a:endParaRPr lang="en-US" dirty="0"/>
          </a:p>
        </p:txBody>
      </p:sp>
      <p:sp>
        <p:nvSpPr>
          <p:cNvPr id="21507" name="Rectangle 3"/>
          <p:cNvSpPr>
            <a:spLocks noGrp="1" noChangeArrowheads="1"/>
          </p:cNvSpPr>
          <p:nvPr>
            <p:ph type="body" idx="1"/>
          </p:nvPr>
        </p:nvSpPr>
        <p:spPr/>
        <p:txBody>
          <a:bodyPr/>
          <a:lstStyle/>
          <a:p>
            <a:r>
              <a:rPr lang="en-US" dirty="0" smtClean="0"/>
              <a:t>D</a:t>
            </a:r>
            <a:r>
              <a:rPr lang="en-US" sz="2800" dirty="0" smtClean="0"/>
              <a:t>istributed </a:t>
            </a:r>
            <a:r>
              <a:rPr lang="en-US" sz="2800" dirty="0"/>
              <a:t>storage system for managing structured data.</a:t>
            </a:r>
          </a:p>
          <a:p>
            <a:r>
              <a:rPr lang="en-US" sz="2800" dirty="0"/>
              <a:t>Designed to scale to a very large size</a:t>
            </a:r>
          </a:p>
          <a:p>
            <a:pPr lvl="1"/>
            <a:r>
              <a:rPr lang="en-US" sz="2400" dirty="0" err="1"/>
              <a:t>Petabytes</a:t>
            </a:r>
            <a:r>
              <a:rPr lang="en-US" sz="2400" dirty="0"/>
              <a:t> of data across thousands of servers</a:t>
            </a:r>
          </a:p>
          <a:p>
            <a:r>
              <a:rPr lang="en-US" sz="2800" dirty="0"/>
              <a:t>Used for many Google projects</a:t>
            </a:r>
          </a:p>
          <a:p>
            <a:pPr lvl="1"/>
            <a:r>
              <a:rPr lang="en-US" sz="2400" dirty="0"/>
              <a:t>Web indexing, Personalized Search, Google Earth, Google Analytics, Google Finance, …</a:t>
            </a:r>
          </a:p>
          <a:p>
            <a:r>
              <a:rPr lang="en-US" sz="2800" dirty="0"/>
              <a:t>Flexible, high-performance solution for all of Google’s products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Motivation</a:t>
            </a:r>
          </a:p>
        </p:txBody>
      </p:sp>
      <p:sp>
        <p:nvSpPr>
          <p:cNvPr id="3075" name="Rectangle 3"/>
          <p:cNvSpPr>
            <a:spLocks noGrp="1" noChangeArrowheads="1"/>
          </p:cNvSpPr>
          <p:nvPr>
            <p:ph type="body" idx="1"/>
          </p:nvPr>
        </p:nvSpPr>
        <p:spPr/>
        <p:txBody>
          <a:bodyPr/>
          <a:lstStyle/>
          <a:p>
            <a:pPr>
              <a:lnSpc>
                <a:spcPct val="80000"/>
              </a:lnSpc>
            </a:pPr>
            <a:r>
              <a:rPr lang="en-US" sz="2800"/>
              <a:t>Lots of (semi-)structured data at Google</a:t>
            </a:r>
          </a:p>
          <a:p>
            <a:pPr lvl="1">
              <a:lnSpc>
                <a:spcPct val="80000"/>
              </a:lnSpc>
            </a:pPr>
            <a:r>
              <a:rPr lang="en-US" sz="2400"/>
              <a:t>URLs:</a:t>
            </a:r>
          </a:p>
          <a:p>
            <a:pPr lvl="2">
              <a:lnSpc>
                <a:spcPct val="80000"/>
              </a:lnSpc>
            </a:pPr>
            <a:r>
              <a:rPr lang="en-US" sz="2000"/>
              <a:t>Contents, crawl metadata, links, anchors, pagerank, …</a:t>
            </a:r>
          </a:p>
          <a:p>
            <a:pPr lvl="1">
              <a:lnSpc>
                <a:spcPct val="80000"/>
              </a:lnSpc>
            </a:pPr>
            <a:r>
              <a:rPr lang="en-US" sz="2400"/>
              <a:t>Per-user data:</a:t>
            </a:r>
          </a:p>
          <a:p>
            <a:pPr lvl="2">
              <a:lnSpc>
                <a:spcPct val="80000"/>
              </a:lnSpc>
            </a:pPr>
            <a:r>
              <a:rPr lang="en-US" sz="2000"/>
              <a:t>User preference settings, recent queries/search results, …</a:t>
            </a:r>
          </a:p>
          <a:p>
            <a:pPr lvl="1">
              <a:lnSpc>
                <a:spcPct val="80000"/>
              </a:lnSpc>
            </a:pPr>
            <a:r>
              <a:rPr lang="en-US" sz="2400"/>
              <a:t>Geographic locations:</a:t>
            </a:r>
          </a:p>
          <a:p>
            <a:pPr lvl="2">
              <a:lnSpc>
                <a:spcPct val="80000"/>
              </a:lnSpc>
            </a:pPr>
            <a:r>
              <a:rPr lang="en-US" sz="2000"/>
              <a:t>Physical entities (shops, restaurants, etc.), roads, satellite image data, user annotations, …</a:t>
            </a:r>
          </a:p>
          <a:p>
            <a:pPr>
              <a:lnSpc>
                <a:spcPct val="80000"/>
              </a:lnSpc>
            </a:pPr>
            <a:r>
              <a:rPr lang="en-US" sz="2800"/>
              <a:t>Scale is large</a:t>
            </a:r>
          </a:p>
          <a:p>
            <a:pPr lvl="1">
              <a:lnSpc>
                <a:spcPct val="80000"/>
              </a:lnSpc>
            </a:pPr>
            <a:r>
              <a:rPr lang="en-US" sz="2400"/>
              <a:t>Billions of URLs, many versions/page (~20K/version)</a:t>
            </a:r>
          </a:p>
          <a:p>
            <a:pPr lvl="1">
              <a:lnSpc>
                <a:spcPct val="80000"/>
              </a:lnSpc>
            </a:pPr>
            <a:r>
              <a:rPr lang="en-US" sz="2400"/>
              <a:t>Hundreds of millions of users, thousands or q/sec</a:t>
            </a:r>
          </a:p>
          <a:p>
            <a:pPr lvl="1">
              <a:lnSpc>
                <a:spcPct val="80000"/>
              </a:lnSpc>
            </a:pPr>
            <a:r>
              <a:rPr lang="en-US" sz="2400"/>
              <a:t>100TB+ of satellite image data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4000"/>
              <a:t>Why not just use commercial DB?</a:t>
            </a:r>
          </a:p>
        </p:txBody>
      </p:sp>
      <p:sp>
        <p:nvSpPr>
          <p:cNvPr id="4099" name="Rectangle 3"/>
          <p:cNvSpPr>
            <a:spLocks noGrp="1" noChangeArrowheads="1"/>
          </p:cNvSpPr>
          <p:nvPr>
            <p:ph type="body" idx="1"/>
          </p:nvPr>
        </p:nvSpPr>
        <p:spPr/>
        <p:txBody>
          <a:bodyPr/>
          <a:lstStyle/>
          <a:p>
            <a:r>
              <a:rPr lang="en-US" sz="2800"/>
              <a:t>Scale is too large for most commercial databases</a:t>
            </a:r>
          </a:p>
          <a:p>
            <a:r>
              <a:rPr lang="en-US" sz="2800"/>
              <a:t>Even if it weren’t, cost would be very high</a:t>
            </a:r>
          </a:p>
          <a:p>
            <a:pPr lvl="1"/>
            <a:r>
              <a:rPr lang="en-US" sz="2400"/>
              <a:t>Building internally means system can be applied across many projects for low incremental cost</a:t>
            </a:r>
          </a:p>
          <a:p>
            <a:r>
              <a:rPr lang="en-US" sz="2800"/>
              <a:t>Low-level storage optimizations help performance significantly</a:t>
            </a:r>
          </a:p>
          <a:p>
            <a:pPr lvl="1"/>
            <a:r>
              <a:rPr lang="en-US" sz="2400"/>
              <a:t>Much harder to do when running on top of a database layer</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Goals</a:t>
            </a:r>
          </a:p>
        </p:txBody>
      </p:sp>
      <p:sp>
        <p:nvSpPr>
          <p:cNvPr id="5123" name="Rectangle 3"/>
          <p:cNvSpPr>
            <a:spLocks noGrp="1" noChangeArrowheads="1"/>
          </p:cNvSpPr>
          <p:nvPr>
            <p:ph type="body" idx="1"/>
          </p:nvPr>
        </p:nvSpPr>
        <p:spPr/>
        <p:txBody>
          <a:bodyPr>
            <a:normAutofit lnSpcReduction="10000"/>
          </a:bodyPr>
          <a:lstStyle/>
          <a:p>
            <a:pPr>
              <a:lnSpc>
                <a:spcPct val="90000"/>
              </a:lnSpc>
            </a:pPr>
            <a:r>
              <a:rPr lang="en-US" sz="2800"/>
              <a:t>Want asynchronous processes to be continuously updating different pieces of data</a:t>
            </a:r>
          </a:p>
          <a:p>
            <a:pPr lvl="1">
              <a:lnSpc>
                <a:spcPct val="90000"/>
              </a:lnSpc>
            </a:pPr>
            <a:r>
              <a:rPr lang="en-US" sz="2400"/>
              <a:t>Want access to most current data at any time</a:t>
            </a:r>
          </a:p>
          <a:p>
            <a:pPr>
              <a:lnSpc>
                <a:spcPct val="90000"/>
              </a:lnSpc>
            </a:pPr>
            <a:r>
              <a:rPr lang="en-US" sz="2800"/>
              <a:t>Need to support:</a:t>
            </a:r>
          </a:p>
          <a:p>
            <a:pPr lvl="1">
              <a:lnSpc>
                <a:spcPct val="90000"/>
              </a:lnSpc>
            </a:pPr>
            <a:r>
              <a:rPr lang="en-US" sz="2400"/>
              <a:t>Very high read/write rates (millions of ops per second)</a:t>
            </a:r>
          </a:p>
          <a:p>
            <a:pPr lvl="1">
              <a:lnSpc>
                <a:spcPct val="90000"/>
              </a:lnSpc>
            </a:pPr>
            <a:r>
              <a:rPr lang="en-US" sz="2400"/>
              <a:t>Efficient scans over all or interesting subsets of data</a:t>
            </a:r>
          </a:p>
          <a:p>
            <a:pPr lvl="1">
              <a:lnSpc>
                <a:spcPct val="90000"/>
              </a:lnSpc>
            </a:pPr>
            <a:r>
              <a:rPr lang="en-US" sz="2400"/>
              <a:t>Efficient joins of large one-to-one and one-to-many datasets</a:t>
            </a:r>
          </a:p>
          <a:p>
            <a:pPr>
              <a:lnSpc>
                <a:spcPct val="90000"/>
              </a:lnSpc>
            </a:pPr>
            <a:r>
              <a:rPr lang="en-US" sz="2800"/>
              <a:t>Often want to examine data changes over time</a:t>
            </a:r>
          </a:p>
          <a:p>
            <a:pPr lvl="1">
              <a:lnSpc>
                <a:spcPct val="90000"/>
              </a:lnSpc>
            </a:pPr>
            <a:r>
              <a:rPr lang="en-US" sz="2400"/>
              <a:t>E.g. Contents of a web page over multiple crawls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BigTable</a:t>
            </a:r>
          </a:p>
        </p:txBody>
      </p:sp>
      <p:sp>
        <p:nvSpPr>
          <p:cNvPr id="6147" name="Rectangle 3"/>
          <p:cNvSpPr>
            <a:spLocks noGrp="1" noChangeArrowheads="1"/>
          </p:cNvSpPr>
          <p:nvPr>
            <p:ph type="body" idx="1"/>
          </p:nvPr>
        </p:nvSpPr>
        <p:spPr/>
        <p:txBody>
          <a:bodyPr/>
          <a:lstStyle/>
          <a:p>
            <a:pPr>
              <a:lnSpc>
                <a:spcPct val="90000"/>
              </a:lnSpc>
            </a:pPr>
            <a:r>
              <a:rPr lang="en-US" sz="2800"/>
              <a:t>Distributed multi-level map</a:t>
            </a:r>
          </a:p>
          <a:p>
            <a:pPr>
              <a:lnSpc>
                <a:spcPct val="90000"/>
              </a:lnSpc>
            </a:pPr>
            <a:r>
              <a:rPr lang="en-US" sz="2800"/>
              <a:t>Fault-tolerant, persistent</a:t>
            </a:r>
          </a:p>
          <a:p>
            <a:pPr>
              <a:lnSpc>
                <a:spcPct val="90000"/>
              </a:lnSpc>
            </a:pPr>
            <a:r>
              <a:rPr lang="en-US" sz="2800"/>
              <a:t>Scalable</a:t>
            </a:r>
          </a:p>
          <a:p>
            <a:pPr lvl="1">
              <a:lnSpc>
                <a:spcPct val="90000"/>
              </a:lnSpc>
            </a:pPr>
            <a:r>
              <a:rPr lang="en-US" sz="2400"/>
              <a:t>Thousands of servers</a:t>
            </a:r>
          </a:p>
          <a:p>
            <a:pPr lvl="1">
              <a:lnSpc>
                <a:spcPct val="90000"/>
              </a:lnSpc>
            </a:pPr>
            <a:r>
              <a:rPr lang="en-US" sz="2400"/>
              <a:t>Terabytes of in-memory data</a:t>
            </a:r>
          </a:p>
          <a:p>
            <a:pPr lvl="1">
              <a:lnSpc>
                <a:spcPct val="90000"/>
              </a:lnSpc>
            </a:pPr>
            <a:r>
              <a:rPr lang="en-US" sz="2400"/>
              <a:t>Petabyte of disk-based data</a:t>
            </a:r>
          </a:p>
          <a:p>
            <a:pPr lvl="1">
              <a:lnSpc>
                <a:spcPct val="90000"/>
              </a:lnSpc>
            </a:pPr>
            <a:r>
              <a:rPr lang="en-US" sz="2400"/>
              <a:t>Millions of reads/writes per second, efficient scans</a:t>
            </a:r>
          </a:p>
          <a:p>
            <a:pPr>
              <a:lnSpc>
                <a:spcPct val="90000"/>
              </a:lnSpc>
            </a:pPr>
            <a:r>
              <a:rPr lang="en-US" sz="2800"/>
              <a:t>Self-managing</a:t>
            </a:r>
          </a:p>
          <a:p>
            <a:pPr lvl="1">
              <a:lnSpc>
                <a:spcPct val="90000"/>
              </a:lnSpc>
            </a:pPr>
            <a:r>
              <a:rPr lang="en-US" sz="2400"/>
              <a:t>Servers can be added/removed dynamically</a:t>
            </a:r>
          </a:p>
          <a:p>
            <a:pPr lvl="1">
              <a:lnSpc>
                <a:spcPct val="90000"/>
              </a:lnSpc>
            </a:pPr>
            <a:r>
              <a:rPr lang="en-US" sz="2400"/>
              <a:t>Servers adjust to load imbalance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normAutofit fontScale="90000"/>
          </a:bodyPr>
          <a:lstStyle/>
          <a:p>
            <a:r>
              <a:rPr lang="en-US" smtClean="0"/>
              <a:t>Google Platform Characteristics</a:t>
            </a:r>
            <a:endParaRPr lang="en-US"/>
          </a:p>
        </p:txBody>
      </p:sp>
      <p:sp>
        <p:nvSpPr>
          <p:cNvPr id="5124" name="Rectangle 3"/>
          <p:cNvSpPr>
            <a:spLocks noGrp="1" noChangeArrowheads="1"/>
          </p:cNvSpPr>
          <p:nvPr>
            <p:ph type="body" idx="1"/>
          </p:nvPr>
        </p:nvSpPr>
        <p:spPr/>
        <p:txBody>
          <a:bodyPr/>
          <a:lstStyle/>
          <a:p>
            <a:r>
              <a:rPr lang="en-US" smtClean="0"/>
              <a:t>100s to 1000s of PCs in cluster</a:t>
            </a:r>
          </a:p>
          <a:p>
            <a:r>
              <a:rPr lang="en-US" smtClean="0"/>
              <a:t>Many modes of failure for each PC:</a:t>
            </a:r>
          </a:p>
          <a:p>
            <a:pPr lvl="1"/>
            <a:r>
              <a:rPr lang="en-US" smtClean="0"/>
              <a:t>App bugs, OS bugs</a:t>
            </a:r>
          </a:p>
          <a:p>
            <a:pPr lvl="1"/>
            <a:r>
              <a:rPr lang="en-US" smtClean="0"/>
              <a:t>Human error</a:t>
            </a:r>
          </a:p>
          <a:p>
            <a:pPr lvl="1"/>
            <a:r>
              <a:rPr lang="en-US" smtClean="0"/>
              <a:t>Disk failure, memory failure, net failure, power supply failure</a:t>
            </a:r>
          </a:p>
          <a:p>
            <a:pPr lvl="1"/>
            <a:r>
              <a:rPr lang="en-US" smtClean="0"/>
              <a:t>Connector failure</a:t>
            </a:r>
          </a:p>
          <a:p>
            <a:r>
              <a:rPr lang="en-US" smtClean="0"/>
              <a:t>Monitoring, fault tolerance, auto-recovery essential</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Building Blocks</a:t>
            </a:r>
          </a:p>
        </p:txBody>
      </p:sp>
      <p:sp>
        <p:nvSpPr>
          <p:cNvPr id="7171" name="Rectangle 3"/>
          <p:cNvSpPr>
            <a:spLocks noGrp="1" noChangeArrowheads="1"/>
          </p:cNvSpPr>
          <p:nvPr>
            <p:ph type="body" idx="1"/>
          </p:nvPr>
        </p:nvSpPr>
        <p:spPr/>
        <p:txBody>
          <a:bodyPr/>
          <a:lstStyle/>
          <a:p>
            <a:pPr>
              <a:lnSpc>
                <a:spcPct val="80000"/>
              </a:lnSpc>
            </a:pPr>
            <a:r>
              <a:rPr lang="en-US" sz="2800"/>
              <a:t>Building blocks:</a:t>
            </a:r>
          </a:p>
          <a:p>
            <a:pPr lvl="1">
              <a:lnSpc>
                <a:spcPct val="80000"/>
              </a:lnSpc>
            </a:pPr>
            <a:r>
              <a:rPr lang="en-US" sz="2400"/>
              <a:t>Google File System (GFS): Raw storage</a:t>
            </a:r>
          </a:p>
          <a:p>
            <a:pPr lvl="1">
              <a:lnSpc>
                <a:spcPct val="80000"/>
              </a:lnSpc>
            </a:pPr>
            <a:r>
              <a:rPr lang="en-US" sz="2400"/>
              <a:t>Scheduler: schedules jobs onto machines</a:t>
            </a:r>
          </a:p>
          <a:p>
            <a:pPr lvl="1">
              <a:lnSpc>
                <a:spcPct val="80000"/>
              </a:lnSpc>
            </a:pPr>
            <a:r>
              <a:rPr lang="en-US" sz="2400"/>
              <a:t>Lock service: distributed lock manager</a:t>
            </a:r>
          </a:p>
          <a:p>
            <a:pPr lvl="1">
              <a:lnSpc>
                <a:spcPct val="80000"/>
              </a:lnSpc>
            </a:pPr>
            <a:r>
              <a:rPr lang="en-US" sz="2400"/>
              <a:t>MapReduce: simplified large-scale data processing</a:t>
            </a:r>
          </a:p>
          <a:p>
            <a:pPr>
              <a:lnSpc>
                <a:spcPct val="80000"/>
              </a:lnSpc>
            </a:pPr>
            <a:r>
              <a:rPr lang="en-US" sz="2800"/>
              <a:t>BigTable uses of building blocks:</a:t>
            </a:r>
          </a:p>
          <a:p>
            <a:pPr lvl="1">
              <a:lnSpc>
                <a:spcPct val="80000"/>
              </a:lnSpc>
            </a:pPr>
            <a:r>
              <a:rPr lang="en-US" sz="2400"/>
              <a:t>GFS: stores persistent data (SSTable file format for storage of data)</a:t>
            </a:r>
          </a:p>
          <a:p>
            <a:pPr lvl="1">
              <a:lnSpc>
                <a:spcPct val="80000"/>
              </a:lnSpc>
            </a:pPr>
            <a:r>
              <a:rPr lang="en-US" sz="2400"/>
              <a:t>Scheduler: schedules jobs involved in BigTable serving</a:t>
            </a:r>
          </a:p>
          <a:p>
            <a:pPr lvl="1">
              <a:lnSpc>
                <a:spcPct val="80000"/>
              </a:lnSpc>
            </a:pPr>
            <a:r>
              <a:rPr lang="en-US" sz="2400"/>
              <a:t>Lock service: master election, location bootstrapping </a:t>
            </a:r>
          </a:p>
          <a:p>
            <a:pPr lvl="1">
              <a:lnSpc>
                <a:spcPct val="80000"/>
              </a:lnSpc>
            </a:pPr>
            <a:r>
              <a:rPr lang="en-US" sz="2400"/>
              <a:t>Map Reduce: often used to read/write BigTable data</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Basic Data Model</a:t>
            </a:r>
          </a:p>
        </p:txBody>
      </p:sp>
      <p:sp>
        <p:nvSpPr>
          <p:cNvPr id="9219" name="Rectangle 3"/>
          <p:cNvSpPr>
            <a:spLocks noGrp="1" noChangeArrowheads="1"/>
          </p:cNvSpPr>
          <p:nvPr>
            <p:ph type="body" idx="1"/>
          </p:nvPr>
        </p:nvSpPr>
        <p:spPr/>
        <p:txBody>
          <a:bodyPr/>
          <a:lstStyle/>
          <a:p>
            <a:pPr>
              <a:lnSpc>
                <a:spcPct val="90000"/>
              </a:lnSpc>
            </a:pPr>
            <a:r>
              <a:rPr lang="en-US" sz="2800"/>
              <a:t>A BigTable is a sparse, distributed persistent multi-dimensional sorted map</a:t>
            </a:r>
          </a:p>
          <a:p>
            <a:pPr algn="ctr">
              <a:lnSpc>
                <a:spcPct val="90000"/>
              </a:lnSpc>
              <a:buFontTx/>
              <a:buNone/>
            </a:pPr>
            <a:r>
              <a:rPr lang="en-US" sz="2800" i="1"/>
              <a:t>(row, column, timestamp) -&gt; cell contents</a:t>
            </a:r>
          </a:p>
          <a:p>
            <a:pPr algn="ctr">
              <a:lnSpc>
                <a:spcPct val="90000"/>
              </a:lnSpc>
              <a:buFontTx/>
              <a:buNone/>
            </a:pPr>
            <a:endParaRPr lang="en-US" sz="2800" i="1"/>
          </a:p>
          <a:p>
            <a:pPr algn="ctr">
              <a:lnSpc>
                <a:spcPct val="90000"/>
              </a:lnSpc>
              <a:buFontTx/>
              <a:buNone/>
            </a:pPr>
            <a:endParaRPr lang="en-US" sz="2800"/>
          </a:p>
          <a:p>
            <a:pPr algn="ctr">
              <a:lnSpc>
                <a:spcPct val="90000"/>
              </a:lnSpc>
              <a:buFontTx/>
              <a:buNone/>
            </a:pPr>
            <a:endParaRPr lang="en-US" sz="2800"/>
          </a:p>
          <a:p>
            <a:pPr>
              <a:lnSpc>
                <a:spcPct val="90000"/>
              </a:lnSpc>
            </a:pPr>
            <a:endParaRPr lang="en-US" sz="2800"/>
          </a:p>
          <a:p>
            <a:pPr>
              <a:lnSpc>
                <a:spcPct val="90000"/>
              </a:lnSpc>
            </a:pPr>
            <a:endParaRPr lang="en-US" sz="2800"/>
          </a:p>
          <a:p>
            <a:pPr>
              <a:lnSpc>
                <a:spcPct val="90000"/>
              </a:lnSpc>
            </a:pPr>
            <a:r>
              <a:rPr lang="en-US" sz="2800"/>
              <a:t>Good match for most Google applications</a:t>
            </a:r>
          </a:p>
        </p:txBody>
      </p:sp>
      <p:pic>
        <p:nvPicPr>
          <p:cNvPr id="9220" name="Picture 4" descr="diag1"/>
          <p:cNvPicPr>
            <a:picLocks noChangeAspect="1" noChangeArrowheads="1"/>
          </p:cNvPicPr>
          <p:nvPr/>
        </p:nvPicPr>
        <p:blipFill>
          <a:blip r:embed="rId2"/>
          <a:srcRect/>
          <a:stretch>
            <a:fillRect/>
          </a:stretch>
        </p:blipFill>
        <p:spPr bwMode="auto">
          <a:xfrm>
            <a:off x="0" y="2971800"/>
            <a:ext cx="9029700" cy="2082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WebTable Example</a:t>
            </a:r>
          </a:p>
        </p:txBody>
      </p:sp>
      <p:sp>
        <p:nvSpPr>
          <p:cNvPr id="24579" name="Rectangle 3"/>
          <p:cNvSpPr>
            <a:spLocks noGrp="1" noChangeArrowheads="1"/>
          </p:cNvSpPr>
          <p:nvPr>
            <p:ph type="body" idx="1"/>
          </p:nvPr>
        </p:nvSpPr>
        <p:spPr>
          <a:xfrm>
            <a:off x="304800" y="3657600"/>
            <a:ext cx="8534400" cy="2468563"/>
          </a:xfrm>
        </p:spPr>
        <p:txBody>
          <a:bodyPr>
            <a:normAutofit/>
          </a:bodyPr>
          <a:lstStyle/>
          <a:p>
            <a:pPr>
              <a:lnSpc>
                <a:spcPct val="90000"/>
              </a:lnSpc>
            </a:pPr>
            <a:r>
              <a:rPr lang="en-US" sz="2400" dirty="0" smtClean="0"/>
              <a:t>Want </a:t>
            </a:r>
            <a:r>
              <a:rPr lang="en-US" sz="2400" dirty="0"/>
              <a:t>to keep copy of a large collection of web pages and related information</a:t>
            </a:r>
          </a:p>
          <a:p>
            <a:pPr>
              <a:lnSpc>
                <a:spcPct val="90000"/>
              </a:lnSpc>
            </a:pPr>
            <a:r>
              <a:rPr lang="en-US" sz="2400" dirty="0"/>
              <a:t>Use URLs as row keys</a:t>
            </a:r>
          </a:p>
          <a:p>
            <a:pPr>
              <a:lnSpc>
                <a:spcPct val="90000"/>
              </a:lnSpc>
            </a:pPr>
            <a:r>
              <a:rPr lang="en-US" sz="2400" dirty="0"/>
              <a:t>Various aspects of web page as column names</a:t>
            </a:r>
          </a:p>
          <a:p>
            <a:pPr>
              <a:lnSpc>
                <a:spcPct val="90000"/>
              </a:lnSpc>
            </a:pPr>
            <a:r>
              <a:rPr lang="en-US" sz="2400" dirty="0"/>
              <a:t>Store contents of web pages in the </a:t>
            </a:r>
            <a:r>
              <a:rPr lang="en-US" sz="2400" dirty="0">
                <a:latin typeface="Courier New" charset="0"/>
              </a:rPr>
              <a:t>contents:</a:t>
            </a:r>
            <a:r>
              <a:rPr lang="en-US" sz="2400" dirty="0"/>
              <a:t> column under the timestamps when they were fetched.</a:t>
            </a:r>
          </a:p>
        </p:txBody>
      </p:sp>
      <p:pic>
        <p:nvPicPr>
          <p:cNvPr id="24580" name="Picture 4" descr="diag1"/>
          <p:cNvPicPr>
            <a:picLocks noChangeAspect="1" noChangeArrowheads="1"/>
          </p:cNvPicPr>
          <p:nvPr/>
        </p:nvPicPr>
        <p:blipFill>
          <a:blip r:embed="rId2"/>
          <a:srcRect/>
          <a:stretch>
            <a:fillRect/>
          </a:stretch>
        </p:blipFill>
        <p:spPr bwMode="auto">
          <a:xfrm>
            <a:off x="0" y="1295400"/>
            <a:ext cx="9029700" cy="2082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Rows</a:t>
            </a:r>
          </a:p>
        </p:txBody>
      </p:sp>
      <p:sp>
        <p:nvSpPr>
          <p:cNvPr id="10243" name="Rectangle 3"/>
          <p:cNvSpPr>
            <a:spLocks noGrp="1" noChangeArrowheads="1"/>
          </p:cNvSpPr>
          <p:nvPr>
            <p:ph type="body" idx="1"/>
          </p:nvPr>
        </p:nvSpPr>
        <p:spPr>
          <a:xfrm>
            <a:off x="304800" y="3429000"/>
            <a:ext cx="8534400" cy="2697163"/>
          </a:xfrm>
        </p:spPr>
        <p:txBody>
          <a:bodyPr>
            <a:normAutofit/>
          </a:bodyPr>
          <a:lstStyle/>
          <a:p>
            <a:pPr>
              <a:lnSpc>
                <a:spcPct val="90000"/>
              </a:lnSpc>
            </a:pPr>
            <a:r>
              <a:rPr lang="en-US" dirty="0" smtClean="0"/>
              <a:t>Name </a:t>
            </a:r>
            <a:r>
              <a:rPr lang="en-US" dirty="0"/>
              <a:t>is an arbitrary string</a:t>
            </a:r>
          </a:p>
          <a:p>
            <a:pPr lvl="1">
              <a:lnSpc>
                <a:spcPct val="90000"/>
              </a:lnSpc>
            </a:pPr>
            <a:r>
              <a:rPr lang="en-US" dirty="0"/>
              <a:t>Access to data in a row is atomic</a:t>
            </a:r>
          </a:p>
          <a:p>
            <a:pPr lvl="1">
              <a:lnSpc>
                <a:spcPct val="90000"/>
              </a:lnSpc>
            </a:pPr>
            <a:r>
              <a:rPr lang="en-US" dirty="0"/>
              <a:t>Row creation is implicit upon storing data</a:t>
            </a:r>
          </a:p>
          <a:p>
            <a:pPr>
              <a:lnSpc>
                <a:spcPct val="90000"/>
              </a:lnSpc>
            </a:pPr>
            <a:r>
              <a:rPr lang="en-US" dirty="0"/>
              <a:t>Rows ordered lexicographically</a:t>
            </a:r>
          </a:p>
          <a:p>
            <a:pPr lvl="1">
              <a:lnSpc>
                <a:spcPct val="90000"/>
              </a:lnSpc>
            </a:pPr>
            <a:r>
              <a:rPr lang="en-US" dirty="0"/>
              <a:t>Rows close together lexicographically usually on one or a small number of machines</a:t>
            </a:r>
          </a:p>
        </p:txBody>
      </p:sp>
      <p:pic>
        <p:nvPicPr>
          <p:cNvPr id="10244" name="Picture 4" descr="diag1"/>
          <p:cNvPicPr>
            <a:picLocks noChangeAspect="1" noChangeArrowheads="1"/>
          </p:cNvPicPr>
          <p:nvPr/>
        </p:nvPicPr>
        <p:blipFill>
          <a:blip r:embed="rId2"/>
          <a:srcRect/>
          <a:stretch>
            <a:fillRect/>
          </a:stretch>
        </p:blipFill>
        <p:spPr bwMode="auto">
          <a:xfrm>
            <a:off x="0" y="1219200"/>
            <a:ext cx="9029700" cy="2082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Rows (cont.)</a:t>
            </a:r>
            <a:endParaRPr lang="en-US"/>
          </a:p>
        </p:txBody>
      </p:sp>
      <p:sp>
        <p:nvSpPr>
          <p:cNvPr id="26627" name="Rectangle 3"/>
          <p:cNvSpPr>
            <a:spLocks noGrp="1" noChangeArrowheads="1"/>
          </p:cNvSpPr>
          <p:nvPr>
            <p:ph type="body" idx="1"/>
          </p:nvPr>
        </p:nvSpPr>
        <p:spPr/>
        <p:txBody>
          <a:bodyPr>
            <a:normAutofit lnSpcReduction="10000"/>
          </a:bodyPr>
          <a:lstStyle/>
          <a:p>
            <a:r>
              <a:rPr lang="en-US" dirty="0" smtClean="0"/>
              <a:t>Reads of short row ranges are efficient and typically require communication with a small number of machines.</a:t>
            </a:r>
          </a:p>
          <a:p>
            <a:r>
              <a:rPr lang="en-US" dirty="0" smtClean="0"/>
              <a:t>Can exploit this property by selecting row keys so they get good locality for data access.</a:t>
            </a:r>
          </a:p>
          <a:p>
            <a:r>
              <a:rPr lang="en-US" dirty="0" smtClean="0"/>
              <a:t>Example: </a:t>
            </a:r>
          </a:p>
          <a:p>
            <a:pPr lvl="1">
              <a:buNone/>
            </a:pPr>
            <a:r>
              <a:rPr lang="en-US" dirty="0" smtClean="0"/>
              <a:t>	</a:t>
            </a:r>
            <a:r>
              <a:rPr lang="en-US" dirty="0" err="1" smtClean="0"/>
              <a:t>math.gatech.edu</a:t>
            </a:r>
            <a:r>
              <a:rPr lang="en-US" dirty="0" smtClean="0"/>
              <a:t>, </a:t>
            </a:r>
            <a:r>
              <a:rPr lang="en-US" dirty="0" err="1" smtClean="0"/>
              <a:t>math.uga.edu</a:t>
            </a:r>
            <a:r>
              <a:rPr lang="en-US" dirty="0" smtClean="0"/>
              <a:t>, </a:t>
            </a:r>
            <a:r>
              <a:rPr lang="en-US" dirty="0" err="1" smtClean="0"/>
              <a:t>phys.gatech.edu</a:t>
            </a:r>
            <a:r>
              <a:rPr lang="en-US" dirty="0" smtClean="0"/>
              <a:t>, </a:t>
            </a:r>
            <a:r>
              <a:rPr lang="en-US" dirty="0" err="1" smtClean="0"/>
              <a:t>phys.uga.edu</a:t>
            </a:r>
            <a:r>
              <a:rPr lang="en-US" dirty="0" smtClean="0"/>
              <a:t> </a:t>
            </a:r>
          </a:p>
          <a:p>
            <a:pPr lvl="1">
              <a:buNone/>
            </a:pPr>
            <a:r>
              <a:rPr lang="en-US" dirty="0" smtClean="0"/>
              <a:t>	VS </a:t>
            </a:r>
          </a:p>
          <a:p>
            <a:pPr lvl="1">
              <a:buNone/>
            </a:pPr>
            <a:r>
              <a:rPr lang="en-US" dirty="0" smtClean="0"/>
              <a:t>	</a:t>
            </a:r>
            <a:r>
              <a:rPr lang="en-US" dirty="0" err="1" smtClean="0"/>
              <a:t>edu.gatech.math</a:t>
            </a:r>
            <a:r>
              <a:rPr lang="en-US" dirty="0" smtClean="0"/>
              <a:t>, </a:t>
            </a:r>
            <a:r>
              <a:rPr lang="en-US" dirty="0" err="1" smtClean="0"/>
              <a:t>edu.gatech.phys</a:t>
            </a:r>
            <a:r>
              <a:rPr lang="en-US" dirty="0" smtClean="0"/>
              <a:t>, </a:t>
            </a:r>
            <a:r>
              <a:rPr lang="en-US" dirty="0" err="1" smtClean="0"/>
              <a:t>edu.uga.math</a:t>
            </a:r>
            <a:r>
              <a:rPr lang="en-US" dirty="0" smtClean="0"/>
              <a:t>, </a:t>
            </a:r>
            <a:r>
              <a:rPr lang="en-US" dirty="0" err="1" smtClean="0"/>
              <a:t>edu.uga.phys</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Columns</a:t>
            </a:r>
          </a:p>
        </p:txBody>
      </p:sp>
      <p:sp>
        <p:nvSpPr>
          <p:cNvPr id="16387" name="Rectangle 3"/>
          <p:cNvSpPr>
            <a:spLocks noGrp="1" noChangeArrowheads="1"/>
          </p:cNvSpPr>
          <p:nvPr>
            <p:ph type="body" idx="1"/>
          </p:nvPr>
        </p:nvSpPr>
        <p:spPr>
          <a:xfrm>
            <a:off x="304800" y="3352800"/>
            <a:ext cx="8534400" cy="2773363"/>
          </a:xfrm>
        </p:spPr>
        <p:txBody>
          <a:bodyPr>
            <a:normAutofit/>
          </a:bodyPr>
          <a:lstStyle/>
          <a:p>
            <a:pPr>
              <a:lnSpc>
                <a:spcPct val="80000"/>
              </a:lnSpc>
            </a:pPr>
            <a:r>
              <a:rPr lang="en-US" sz="2800" dirty="0" smtClean="0"/>
              <a:t>Columns </a:t>
            </a:r>
            <a:r>
              <a:rPr lang="en-US" sz="2800" dirty="0"/>
              <a:t>have two-level name structure:</a:t>
            </a:r>
          </a:p>
          <a:p>
            <a:pPr lvl="2">
              <a:lnSpc>
                <a:spcPct val="80000"/>
              </a:lnSpc>
            </a:pPr>
            <a:r>
              <a:rPr lang="en-US" sz="2000" dirty="0" err="1"/>
              <a:t>family:optional_qualifier</a:t>
            </a:r>
            <a:endParaRPr lang="en-US" sz="2000" dirty="0"/>
          </a:p>
          <a:p>
            <a:pPr>
              <a:lnSpc>
                <a:spcPct val="80000"/>
              </a:lnSpc>
            </a:pPr>
            <a:r>
              <a:rPr lang="en-US" sz="2800" dirty="0"/>
              <a:t>Column family</a:t>
            </a:r>
          </a:p>
          <a:p>
            <a:pPr lvl="1">
              <a:lnSpc>
                <a:spcPct val="80000"/>
              </a:lnSpc>
            </a:pPr>
            <a:r>
              <a:rPr lang="en-US" sz="2400" dirty="0"/>
              <a:t>Unit of access control</a:t>
            </a:r>
          </a:p>
          <a:p>
            <a:pPr lvl="1">
              <a:lnSpc>
                <a:spcPct val="80000"/>
              </a:lnSpc>
            </a:pPr>
            <a:r>
              <a:rPr lang="en-US" sz="2400" dirty="0"/>
              <a:t>Has associated type information</a:t>
            </a:r>
          </a:p>
          <a:p>
            <a:pPr>
              <a:lnSpc>
                <a:spcPct val="80000"/>
              </a:lnSpc>
            </a:pPr>
            <a:r>
              <a:rPr lang="en-US" sz="2800" dirty="0"/>
              <a:t>Qualifier gives unbounded columns</a:t>
            </a:r>
          </a:p>
          <a:p>
            <a:pPr lvl="1">
              <a:lnSpc>
                <a:spcPct val="80000"/>
              </a:lnSpc>
            </a:pPr>
            <a:r>
              <a:rPr lang="en-US" sz="2400" dirty="0"/>
              <a:t>Additional levels of indexing, if desired</a:t>
            </a:r>
          </a:p>
        </p:txBody>
      </p:sp>
      <p:pic>
        <p:nvPicPr>
          <p:cNvPr id="16388" name="Picture 4" descr="diag1"/>
          <p:cNvPicPr>
            <a:picLocks noChangeAspect="1" noChangeArrowheads="1"/>
          </p:cNvPicPr>
          <p:nvPr/>
        </p:nvPicPr>
        <p:blipFill>
          <a:blip r:embed="rId2"/>
          <a:srcRect/>
          <a:stretch>
            <a:fillRect/>
          </a:stretch>
        </p:blipFill>
        <p:spPr bwMode="auto">
          <a:xfrm>
            <a:off x="114300" y="1143000"/>
            <a:ext cx="9029700" cy="2082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Timestamps</a:t>
            </a:r>
          </a:p>
        </p:txBody>
      </p:sp>
      <p:sp>
        <p:nvSpPr>
          <p:cNvPr id="17411" name="Rectangle 3"/>
          <p:cNvSpPr>
            <a:spLocks noGrp="1" noChangeArrowheads="1"/>
          </p:cNvSpPr>
          <p:nvPr>
            <p:ph type="body" idx="1"/>
          </p:nvPr>
        </p:nvSpPr>
        <p:spPr>
          <a:xfrm>
            <a:off x="304800" y="3124200"/>
            <a:ext cx="8534400" cy="3001963"/>
          </a:xfrm>
        </p:spPr>
        <p:txBody>
          <a:bodyPr>
            <a:normAutofit/>
          </a:bodyPr>
          <a:lstStyle/>
          <a:p>
            <a:pPr>
              <a:lnSpc>
                <a:spcPct val="80000"/>
              </a:lnSpc>
            </a:pPr>
            <a:r>
              <a:rPr lang="en-US" sz="2000" dirty="0" smtClean="0"/>
              <a:t>Used </a:t>
            </a:r>
            <a:r>
              <a:rPr lang="en-US" sz="2000" dirty="0"/>
              <a:t>to store different versions of data in a cell</a:t>
            </a:r>
          </a:p>
          <a:p>
            <a:pPr lvl="1">
              <a:lnSpc>
                <a:spcPct val="80000"/>
              </a:lnSpc>
            </a:pPr>
            <a:r>
              <a:rPr lang="en-US" sz="1800" dirty="0"/>
              <a:t>New writes default to current time, but timestamps for writes can also be set explicitly by clients</a:t>
            </a:r>
          </a:p>
          <a:p>
            <a:pPr>
              <a:lnSpc>
                <a:spcPct val="80000"/>
              </a:lnSpc>
            </a:pPr>
            <a:r>
              <a:rPr lang="en-US" sz="2000" dirty="0"/>
              <a:t>Lookup options:</a:t>
            </a:r>
          </a:p>
          <a:p>
            <a:pPr lvl="1">
              <a:lnSpc>
                <a:spcPct val="80000"/>
              </a:lnSpc>
            </a:pPr>
            <a:r>
              <a:rPr lang="en-US" sz="1800" i="1" dirty="0"/>
              <a:t>“Return most recent K values”</a:t>
            </a:r>
          </a:p>
          <a:p>
            <a:pPr lvl="1">
              <a:lnSpc>
                <a:spcPct val="80000"/>
              </a:lnSpc>
            </a:pPr>
            <a:r>
              <a:rPr lang="en-US" sz="1800" i="1" dirty="0"/>
              <a:t>“Return all values in timestamp range (or all values)”</a:t>
            </a:r>
          </a:p>
          <a:p>
            <a:pPr>
              <a:lnSpc>
                <a:spcPct val="80000"/>
              </a:lnSpc>
            </a:pPr>
            <a:r>
              <a:rPr lang="en-US" sz="2000" dirty="0"/>
              <a:t>Column families can be marked </a:t>
            </a:r>
            <a:r>
              <a:rPr lang="en-US" sz="2000" dirty="0" err="1"/>
              <a:t>w</a:t>
            </a:r>
            <a:r>
              <a:rPr lang="en-US" sz="2000" dirty="0"/>
              <a:t>/ attributes:</a:t>
            </a:r>
          </a:p>
          <a:p>
            <a:pPr lvl="1">
              <a:lnSpc>
                <a:spcPct val="80000"/>
              </a:lnSpc>
            </a:pPr>
            <a:r>
              <a:rPr lang="en-US" sz="1800" i="1" dirty="0"/>
              <a:t>“Only retain most recent K values in a cell”</a:t>
            </a:r>
          </a:p>
          <a:p>
            <a:pPr lvl="1">
              <a:lnSpc>
                <a:spcPct val="80000"/>
              </a:lnSpc>
            </a:pPr>
            <a:r>
              <a:rPr lang="en-US" sz="1800" i="1" dirty="0"/>
              <a:t>“Keep values until they are older than K seconds”</a:t>
            </a:r>
          </a:p>
        </p:txBody>
      </p:sp>
      <p:pic>
        <p:nvPicPr>
          <p:cNvPr id="17412" name="Picture 4" descr="diag1"/>
          <p:cNvPicPr>
            <a:picLocks noChangeAspect="1" noChangeArrowheads="1"/>
          </p:cNvPicPr>
          <p:nvPr/>
        </p:nvPicPr>
        <p:blipFill>
          <a:blip r:embed="rId2"/>
          <a:srcRect/>
          <a:stretch>
            <a:fillRect/>
          </a:stretch>
        </p:blipFill>
        <p:spPr bwMode="auto">
          <a:xfrm>
            <a:off x="114300" y="1066800"/>
            <a:ext cx="9029700" cy="20828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sz="4000"/>
              <a:t>Implementation – Three Major Components</a:t>
            </a:r>
          </a:p>
        </p:txBody>
      </p:sp>
      <p:sp>
        <p:nvSpPr>
          <p:cNvPr id="28675" name="Rectangle 3"/>
          <p:cNvSpPr>
            <a:spLocks noGrp="1" noChangeArrowheads="1"/>
          </p:cNvSpPr>
          <p:nvPr>
            <p:ph type="body" idx="1"/>
          </p:nvPr>
        </p:nvSpPr>
        <p:spPr/>
        <p:txBody>
          <a:bodyPr/>
          <a:lstStyle/>
          <a:p>
            <a:pPr>
              <a:lnSpc>
                <a:spcPct val="90000"/>
              </a:lnSpc>
            </a:pPr>
            <a:r>
              <a:rPr lang="en-US" sz="2800"/>
              <a:t>Library linked into every client</a:t>
            </a:r>
          </a:p>
          <a:p>
            <a:pPr>
              <a:lnSpc>
                <a:spcPct val="90000"/>
              </a:lnSpc>
            </a:pPr>
            <a:r>
              <a:rPr lang="en-US" sz="2800"/>
              <a:t>One master server</a:t>
            </a:r>
          </a:p>
          <a:p>
            <a:pPr lvl="1">
              <a:lnSpc>
                <a:spcPct val="90000"/>
              </a:lnSpc>
            </a:pPr>
            <a:r>
              <a:rPr lang="en-US" sz="2400"/>
              <a:t>Responsible for:</a:t>
            </a:r>
          </a:p>
          <a:p>
            <a:pPr lvl="2">
              <a:lnSpc>
                <a:spcPct val="90000"/>
              </a:lnSpc>
            </a:pPr>
            <a:r>
              <a:rPr lang="en-US" sz="2000"/>
              <a:t>Assigning tablets to tablet servers</a:t>
            </a:r>
          </a:p>
          <a:p>
            <a:pPr lvl="2">
              <a:lnSpc>
                <a:spcPct val="90000"/>
              </a:lnSpc>
            </a:pPr>
            <a:r>
              <a:rPr lang="en-US" sz="2000"/>
              <a:t>Detecting addition and expiration of tablet servers</a:t>
            </a:r>
          </a:p>
          <a:p>
            <a:pPr lvl="2">
              <a:lnSpc>
                <a:spcPct val="90000"/>
              </a:lnSpc>
            </a:pPr>
            <a:r>
              <a:rPr lang="en-US" sz="2000"/>
              <a:t>Balancing tablet-server load</a:t>
            </a:r>
          </a:p>
          <a:p>
            <a:pPr lvl="2">
              <a:lnSpc>
                <a:spcPct val="90000"/>
              </a:lnSpc>
            </a:pPr>
            <a:r>
              <a:rPr lang="en-US" sz="2000"/>
              <a:t>Garbage collection</a:t>
            </a:r>
          </a:p>
          <a:p>
            <a:pPr>
              <a:lnSpc>
                <a:spcPct val="90000"/>
              </a:lnSpc>
            </a:pPr>
            <a:r>
              <a:rPr lang="en-US" sz="2800"/>
              <a:t>Many tablet servers</a:t>
            </a:r>
          </a:p>
          <a:p>
            <a:pPr lvl="1">
              <a:lnSpc>
                <a:spcPct val="90000"/>
              </a:lnSpc>
            </a:pPr>
            <a:r>
              <a:rPr lang="en-US" sz="2400"/>
              <a:t>Tablet servers handle read and write requests to its table</a:t>
            </a:r>
          </a:p>
          <a:p>
            <a:pPr lvl="1">
              <a:lnSpc>
                <a:spcPct val="90000"/>
              </a:lnSpc>
            </a:pPr>
            <a:r>
              <a:rPr lang="en-US" sz="2400"/>
              <a:t>Splits tablets that have grown too large</a:t>
            </a:r>
          </a:p>
          <a:p>
            <a:pPr>
              <a:lnSpc>
                <a:spcPct val="90000"/>
              </a:lnSpc>
              <a:buFontTx/>
              <a:buNone/>
            </a:pPr>
            <a:endParaRPr lang="en-US" sz="280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Implementation (cont.)</a:t>
            </a:r>
          </a:p>
        </p:txBody>
      </p:sp>
      <p:sp>
        <p:nvSpPr>
          <p:cNvPr id="29699" name="Rectangle 3"/>
          <p:cNvSpPr>
            <a:spLocks noGrp="1" noChangeArrowheads="1"/>
          </p:cNvSpPr>
          <p:nvPr>
            <p:ph type="body" idx="1"/>
          </p:nvPr>
        </p:nvSpPr>
        <p:spPr/>
        <p:txBody>
          <a:bodyPr/>
          <a:lstStyle/>
          <a:p>
            <a:r>
              <a:rPr lang="en-US"/>
              <a:t>Client data doesn’t move through master server.  Clients communicate directly with tablet servers for reads and writes.</a:t>
            </a:r>
          </a:p>
          <a:p>
            <a:r>
              <a:rPr lang="en-US"/>
              <a:t>Most clients never communicate with the master server, leaving it lightly loaded in practice.</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Tablets</a:t>
            </a:r>
          </a:p>
        </p:txBody>
      </p:sp>
      <p:sp>
        <p:nvSpPr>
          <p:cNvPr id="11267" name="Rectangle 3"/>
          <p:cNvSpPr>
            <a:spLocks noGrp="1" noChangeArrowheads="1"/>
          </p:cNvSpPr>
          <p:nvPr>
            <p:ph type="body" idx="1"/>
          </p:nvPr>
        </p:nvSpPr>
        <p:spPr/>
        <p:txBody>
          <a:bodyPr/>
          <a:lstStyle/>
          <a:p>
            <a:pPr>
              <a:lnSpc>
                <a:spcPct val="90000"/>
              </a:lnSpc>
            </a:pPr>
            <a:r>
              <a:rPr lang="en-US" sz="2800"/>
              <a:t>Large tables broken into tablets at row boundaries</a:t>
            </a:r>
          </a:p>
          <a:p>
            <a:pPr lvl="1">
              <a:lnSpc>
                <a:spcPct val="90000"/>
              </a:lnSpc>
            </a:pPr>
            <a:r>
              <a:rPr lang="en-US" sz="2400"/>
              <a:t>Tablet holds contiguous range of rows</a:t>
            </a:r>
          </a:p>
          <a:p>
            <a:pPr lvl="2">
              <a:lnSpc>
                <a:spcPct val="90000"/>
              </a:lnSpc>
            </a:pPr>
            <a:r>
              <a:rPr lang="en-US" sz="2000"/>
              <a:t>Clients can often choose row keys to achieve locality</a:t>
            </a:r>
          </a:p>
          <a:p>
            <a:pPr lvl="1">
              <a:lnSpc>
                <a:spcPct val="90000"/>
              </a:lnSpc>
            </a:pPr>
            <a:r>
              <a:rPr lang="en-US" sz="2400"/>
              <a:t>Aim for ~100MB to 200MB of data per tablet</a:t>
            </a:r>
          </a:p>
          <a:p>
            <a:pPr>
              <a:lnSpc>
                <a:spcPct val="90000"/>
              </a:lnSpc>
            </a:pPr>
            <a:r>
              <a:rPr lang="en-US" sz="2800"/>
              <a:t>Serving machine responsible for ~100 tablets</a:t>
            </a:r>
          </a:p>
          <a:p>
            <a:pPr lvl="1">
              <a:lnSpc>
                <a:spcPct val="90000"/>
              </a:lnSpc>
            </a:pPr>
            <a:r>
              <a:rPr lang="en-US" sz="2400"/>
              <a:t>Fast recovery:</a:t>
            </a:r>
          </a:p>
          <a:p>
            <a:pPr lvl="2">
              <a:lnSpc>
                <a:spcPct val="90000"/>
              </a:lnSpc>
            </a:pPr>
            <a:r>
              <a:rPr lang="en-US" sz="2000"/>
              <a:t>100 machines each pick up 1 tablet for failed machine</a:t>
            </a:r>
          </a:p>
          <a:p>
            <a:pPr lvl="1">
              <a:lnSpc>
                <a:spcPct val="90000"/>
              </a:lnSpc>
            </a:pPr>
            <a:r>
              <a:rPr lang="en-US" sz="2400"/>
              <a:t>Fine-grained load balancing:</a:t>
            </a:r>
          </a:p>
          <a:p>
            <a:pPr lvl="2">
              <a:lnSpc>
                <a:spcPct val="90000"/>
              </a:lnSpc>
            </a:pPr>
            <a:r>
              <a:rPr lang="en-US" sz="2000"/>
              <a:t>Migrate tablets away from overloaded machine</a:t>
            </a:r>
          </a:p>
          <a:p>
            <a:pPr lvl="2">
              <a:lnSpc>
                <a:spcPct val="90000"/>
              </a:lnSpc>
            </a:pPr>
            <a:r>
              <a:rPr lang="en-US" sz="2000"/>
              <a:t>Master makes load-balancing decisions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0357" name="Picture 5" descr="google_1st_datacenter"/>
          <p:cNvPicPr>
            <a:picLocks noChangeAspect="1" noChangeArrowheads="1"/>
          </p:cNvPicPr>
          <p:nvPr/>
        </p:nvPicPr>
        <p:blipFill>
          <a:blip r:embed="rId3"/>
          <a:srcRect r="1695" b="1163"/>
          <a:stretch>
            <a:fillRect/>
          </a:stretch>
        </p:blipFill>
        <p:spPr bwMode="auto">
          <a:xfrm>
            <a:off x="4419600" y="152400"/>
            <a:ext cx="4471988" cy="6553200"/>
          </a:xfrm>
          <a:prstGeom prst="rect">
            <a:avLst/>
          </a:prstGeom>
          <a:noFill/>
        </p:spPr>
      </p:pic>
      <p:pic>
        <p:nvPicPr>
          <p:cNvPr id="100358" name="Picture 6" descr="google_1st_production_server"/>
          <p:cNvPicPr>
            <a:picLocks noChangeAspect="1" noChangeArrowheads="1"/>
          </p:cNvPicPr>
          <p:nvPr/>
        </p:nvPicPr>
        <p:blipFill>
          <a:blip r:embed="rId4"/>
          <a:srcRect/>
          <a:stretch>
            <a:fillRect/>
          </a:stretch>
        </p:blipFill>
        <p:spPr bwMode="auto">
          <a:xfrm>
            <a:off x="228600" y="152400"/>
            <a:ext cx="3962400" cy="6553200"/>
          </a:xfrm>
          <a:prstGeom prst="rect">
            <a:avLst/>
          </a:prstGeom>
          <a:noFill/>
        </p:spPr>
      </p:pic>
      <p:sp>
        <p:nvSpPr>
          <p:cNvPr id="5" name="Slide Number Placeholder 4"/>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SSTable</a:t>
            </a:r>
          </a:p>
        </p:txBody>
      </p:sp>
      <p:sp>
        <p:nvSpPr>
          <p:cNvPr id="15363" name="Rectangle 3"/>
          <p:cNvSpPr>
            <a:spLocks noGrp="1" noChangeArrowheads="1"/>
          </p:cNvSpPr>
          <p:nvPr>
            <p:ph type="body" idx="1"/>
          </p:nvPr>
        </p:nvSpPr>
        <p:spPr>
          <a:xfrm>
            <a:off x="381000" y="1447800"/>
            <a:ext cx="6781800" cy="2438400"/>
          </a:xfrm>
        </p:spPr>
        <p:txBody>
          <a:bodyPr/>
          <a:lstStyle/>
          <a:p>
            <a:r>
              <a:rPr lang="en-US"/>
              <a:t>Immutable, sorted file of key-value pairs</a:t>
            </a:r>
          </a:p>
          <a:p>
            <a:r>
              <a:rPr lang="en-US"/>
              <a:t>Chunks of data plus an index </a:t>
            </a:r>
          </a:p>
          <a:p>
            <a:pPr lvl="1"/>
            <a:r>
              <a:rPr lang="en-US"/>
              <a:t>Index is of block ranges, not values</a:t>
            </a:r>
          </a:p>
        </p:txBody>
      </p:sp>
      <p:sp>
        <p:nvSpPr>
          <p:cNvPr id="15364" name="Rectangle 4"/>
          <p:cNvSpPr>
            <a:spLocks noChangeArrowheads="1"/>
          </p:cNvSpPr>
          <p:nvPr/>
        </p:nvSpPr>
        <p:spPr bwMode="auto">
          <a:xfrm>
            <a:off x="2057400" y="42672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5" name="Rectangle 5"/>
          <p:cNvSpPr>
            <a:spLocks noChangeArrowheads="1"/>
          </p:cNvSpPr>
          <p:nvPr/>
        </p:nvSpPr>
        <p:spPr bwMode="auto">
          <a:xfrm>
            <a:off x="3048000" y="42672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6" name="Rectangle 6"/>
          <p:cNvSpPr>
            <a:spLocks noChangeArrowheads="1"/>
          </p:cNvSpPr>
          <p:nvPr/>
        </p:nvSpPr>
        <p:spPr bwMode="auto">
          <a:xfrm>
            <a:off x="4038600" y="42672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7" name="Rectangle 7"/>
          <p:cNvSpPr>
            <a:spLocks noChangeArrowheads="1"/>
          </p:cNvSpPr>
          <p:nvPr/>
        </p:nvSpPr>
        <p:spPr bwMode="auto">
          <a:xfrm>
            <a:off x="5029200" y="5105400"/>
            <a:ext cx="762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68" name="Text Box 8"/>
          <p:cNvSpPr txBox="1">
            <a:spLocks noChangeArrowheads="1"/>
          </p:cNvSpPr>
          <p:nvPr/>
        </p:nvSpPr>
        <p:spPr bwMode="auto">
          <a:xfrm>
            <a:off x="5029200" y="5181600"/>
            <a:ext cx="742950" cy="366713"/>
          </a:xfrm>
          <a:prstGeom prst="rect">
            <a:avLst/>
          </a:prstGeom>
          <a:noFill/>
          <a:ln w="9525">
            <a:noFill/>
            <a:miter lim="800000"/>
            <a:headEnd/>
            <a:tailEnd/>
          </a:ln>
          <a:effectLst/>
        </p:spPr>
        <p:txBody>
          <a:bodyPr wrap="none">
            <a:prstTxWarp prst="textNoShape">
              <a:avLst/>
            </a:prstTxWarp>
            <a:spAutoFit/>
          </a:bodyPr>
          <a:lstStyle/>
          <a:p>
            <a:r>
              <a:rPr lang="en-US"/>
              <a:t>Index</a:t>
            </a:r>
          </a:p>
        </p:txBody>
      </p:sp>
      <p:sp>
        <p:nvSpPr>
          <p:cNvPr id="15369" name="Rectangle 9"/>
          <p:cNvSpPr>
            <a:spLocks noChangeArrowheads="1"/>
          </p:cNvSpPr>
          <p:nvPr/>
        </p:nvSpPr>
        <p:spPr bwMode="auto">
          <a:xfrm>
            <a:off x="1981200" y="4191000"/>
            <a:ext cx="40386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5376" name="Text Box 16"/>
          <p:cNvSpPr txBox="1">
            <a:spLocks noChangeArrowheads="1"/>
          </p:cNvSpPr>
          <p:nvPr/>
        </p:nvSpPr>
        <p:spPr bwMode="auto">
          <a:xfrm>
            <a:off x="2057400" y="43434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5377" name="Text Box 17"/>
          <p:cNvSpPr txBox="1">
            <a:spLocks noChangeArrowheads="1"/>
          </p:cNvSpPr>
          <p:nvPr/>
        </p:nvSpPr>
        <p:spPr bwMode="auto">
          <a:xfrm>
            <a:off x="3048000" y="43434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5378" name="Text Box 18"/>
          <p:cNvSpPr txBox="1">
            <a:spLocks noChangeArrowheads="1"/>
          </p:cNvSpPr>
          <p:nvPr/>
        </p:nvSpPr>
        <p:spPr bwMode="auto">
          <a:xfrm>
            <a:off x="4038600" y="43434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5379" name="Text Box 19"/>
          <p:cNvSpPr txBox="1">
            <a:spLocks noChangeArrowheads="1"/>
          </p:cNvSpPr>
          <p:nvPr/>
        </p:nvSpPr>
        <p:spPr bwMode="auto">
          <a:xfrm>
            <a:off x="5013325" y="4227513"/>
            <a:ext cx="1060450" cy="366712"/>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16" name="Slide Number Placeholder 15"/>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Tablet </a:t>
            </a:r>
          </a:p>
        </p:txBody>
      </p:sp>
      <p:sp>
        <p:nvSpPr>
          <p:cNvPr id="16387" name="Rectangle 3"/>
          <p:cNvSpPr>
            <a:spLocks noGrp="1" noChangeArrowheads="1"/>
          </p:cNvSpPr>
          <p:nvPr>
            <p:ph type="body" idx="1"/>
          </p:nvPr>
        </p:nvSpPr>
        <p:spPr>
          <a:xfrm>
            <a:off x="457200" y="1600200"/>
            <a:ext cx="8458200" cy="1676400"/>
          </a:xfrm>
        </p:spPr>
        <p:txBody>
          <a:bodyPr/>
          <a:lstStyle/>
          <a:p>
            <a:r>
              <a:rPr lang="en-US"/>
              <a:t>Contains some range of rows of the table</a:t>
            </a:r>
          </a:p>
          <a:p>
            <a:r>
              <a:rPr lang="en-US"/>
              <a:t>Built out of multiple SSTables</a:t>
            </a:r>
          </a:p>
        </p:txBody>
      </p:sp>
      <p:sp>
        <p:nvSpPr>
          <p:cNvPr id="16388" name="Rectangle 4"/>
          <p:cNvSpPr>
            <a:spLocks noChangeArrowheads="1"/>
          </p:cNvSpPr>
          <p:nvPr/>
        </p:nvSpPr>
        <p:spPr bwMode="auto">
          <a:xfrm>
            <a:off x="3810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89" name="Rectangle 5"/>
          <p:cNvSpPr>
            <a:spLocks noChangeArrowheads="1"/>
          </p:cNvSpPr>
          <p:nvPr/>
        </p:nvSpPr>
        <p:spPr bwMode="auto">
          <a:xfrm>
            <a:off x="13716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0" name="Rectangle 6"/>
          <p:cNvSpPr>
            <a:spLocks noChangeArrowheads="1"/>
          </p:cNvSpPr>
          <p:nvPr/>
        </p:nvSpPr>
        <p:spPr bwMode="auto">
          <a:xfrm>
            <a:off x="23622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1" name="Rectangle 7"/>
          <p:cNvSpPr>
            <a:spLocks noChangeArrowheads="1"/>
          </p:cNvSpPr>
          <p:nvPr/>
        </p:nvSpPr>
        <p:spPr bwMode="auto">
          <a:xfrm>
            <a:off x="3352800" y="4953000"/>
            <a:ext cx="762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2" name="Text Box 8"/>
          <p:cNvSpPr txBox="1">
            <a:spLocks noChangeArrowheads="1"/>
          </p:cNvSpPr>
          <p:nvPr/>
        </p:nvSpPr>
        <p:spPr bwMode="auto">
          <a:xfrm>
            <a:off x="3352800" y="5029200"/>
            <a:ext cx="742950" cy="366713"/>
          </a:xfrm>
          <a:prstGeom prst="rect">
            <a:avLst/>
          </a:prstGeom>
          <a:noFill/>
          <a:ln w="9525">
            <a:noFill/>
            <a:miter lim="800000"/>
            <a:headEnd/>
            <a:tailEnd/>
          </a:ln>
          <a:effectLst/>
        </p:spPr>
        <p:txBody>
          <a:bodyPr wrap="none">
            <a:prstTxWarp prst="textNoShape">
              <a:avLst/>
            </a:prstTxWarp>
            <a:spAutoFit/>
          </a:bodyPr>
          <a:lstStyle/>
          <a:p>
            <a:r>
              <a:rPr lang="en-US"/>
              <a:t>Index</a:t>
            </a:r>
          </a:p>
        </p:txBody>
      </p:sp>
      <p:sp>
        <p:nvSpPr>
          <p:cNvPr id="16393" name="Rectangle 9"/>
          <p:cNvSpPr>
            <a:spLocks noChangeArrowheads="1"/>
          </p:cNvSpPr>
          <p:nvPr/>
        </p:nvSpPr>
        <p:spPr bwMode="auto">
          <a:xfrm>
            <a:off x="304800" y="4038600"/>
            <a:ext cx="40386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4" name="Text Box 10"/>
          <p:cNvSpPr txBox="1">
            <a:spLocks noChangeArrowheads="1"/>
          </p:cNvSpPr>
          <p:nvPr/>
        </p:nvSpPr>
        <p:spPr bwMode="auto">
          <a:xfrm>
            <a:off x="3810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395" name="Text Box 11"/>
          <p:cNvSpPr txBox="1">
            <a:spLocks noChangeArrowheads="1"/>
          </p:cNvSpPr>
          <p:nvPr/>
        </p:nvSpPr>
        <p:spPr bwMode="auto">
          <a:xfrm>
            <a:off x="13716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396" name="Text Box 12"/>
          <p:cNvSpPr txBox="1">
            <a:spLocks noChangeArrowheads="1"/>
          </p:cNvSpPr>
          <p:nvPr/>
        </p:nvSpPr>
        <p:spPr bwMode="auto">
          <a:xfrm>
            <a:off x="23622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397" name="Text Box 13"/>
          <p:cNvSpPr txBox="1">
            <a:spLocks noChangeArrowheads="1"/>
          </p:cNvSpPr>
          <p:nvPr/>
        </p:nvSpPr>
        <p:spPr bwMode="auto">
          <a:xfrm>
            <a:off x="3336925" y="4075113"/>
            <a:ext cx="1060450" cy="366712"/>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16398" name="Rectangle 14"/>
          <p:cNvSpPr>
            <a:spLocks noChangeArrowheads="1"/>
          </p:cNvSpPr>
          <p:nvPr/>
        </p:nvSpPr>
        <p:spPr bwMode="auto">
          <a:xfrm>
            <a:off x="47244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399" name="Rectangle 15"/>
          <p:cNvSpPr>
            <a:spLocks noChangeArrowheads="1"/>
          </p:cNvSpPr>
          <p:nvPr/>
        </p:nvSpPr>
        <p:spPr bwMode="auto">
          <a:xfrm>
            <a:off x="57150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0" name="Rectangle 16"/>
          <p:cNvSpPr>
            <a:spLocks noChangeArrowheads="1"/>
          </p:cNvSpPr>
          <p:nvPr/>
        </p:nvSpPr>
        <p:spPr bwMode="auto">
          <a:xfrm>
            <a:off x="6705600" y="4114800"/>
            <a:ext cx="914400" cy="1295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1" name="Rectangle 17"/>
          <p:cNvSpPr>
            <a:spLocks noChangeArrowheads="1"/>
          </p:cNvSpPr>
          <p:nvPr/>
        </p:nvSpPr>
        <p:spPr bwMode="auto">
          <a:xfrm>
            <a:off x="7696200" y="4953000"/>
            <a:ext cx="762000" cy="4572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2" name="Text Box 18"/>
          <p:cNvSpPr txBox="1">
            <a:spLocks noChangeArrowheads="1"/>
          </p:cNvSpPr>
          <p:nvPr/>
        </p:nvSpPr>
        <p:spPr bwMode="auto">
          <a:xfrm>
            <a:off x="7696200" y="5029200"/>
            <a:ext cx="742950" cy="366713"/>
          </a:xfrm>
          <a:prstGeom prst="rect">
            <a:avLst/>
          </a:prstGeom>
          <a:noFill/>
          <a:ln w="9525">
            <a:noFill/>
            <a:miter lim="800000"/>
            <a:headEnd/>
            <a:tailEnd/>
          </a:ln>
          <a:effectLst/>
        </p:spPr>
        <p:txBody>
          <a:bodyPr wrap="none">
            <a:prstTxWarp prst="textNoShape">
              <a:avLst/>
            </a:prstTxWarp>
            <a:spAutoFit/>
          </a:bodyPr>
          <a:lstStyle/>
          <a:p>
            <a:r>
              <a:rPr lang="en-US"/>
              <a:t>Index</a:t>
            </a:r>
          </a:p>
        </p:txBody>
      </p:sp>
      <p:sp>
        <p:nvSpPr>
          <p:cNvPr id="16403" name="Rectangle 19"/>
          <p:cNvSpPr>
            <a:spLocks noChangeArrowheads="1"/>
          </p:cNvSpPr>
          <p:nvPr/>
        </p:nvSpPr>
        <p:spPr bwMode="auto">
          <a:xfrm>
            <a:off x="4648200" y="4038600"/>
            <a:ext cx="4038600" cy="1447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04" name="Text Box 20"/>
          <p:cNvSpPr txBox="1">
            <a:spLocks noChangeArrowheads="1"/>
          </p:cNvSpPr>
          <p:nvPr/>
        </p:nvSpPr>
        <p:spPr bwMode="auto">
          <a:xfrm>
            <a:off x="47244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405" name="Text Box 21"/>
          <p:cNvSpPr txBox="1">
            <a:spLocks noChangeArrowheads="1"/>
          </p:cNvSpPr>
          <p:nvPr/>
        </p:nvSpPr>
        <p:spPr bwMode="auto">
          <a:xfrm>
            <a:off x="57150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406" name="Text Box 22"/>
          <p:cNvSpPr txBox="1">
            <a:spLocks noChangeArrowheads="1"/>
          </p:cNvSpPr>
          <p:nvPr/>
        </p:nvSpPr>
        <p:spPr bwMode="auto">
          <a:xfrm>
            <a:off x="6705600" y="4191000"/>
            <a:ext cx="838200" cy="641350"/>
          </a:xfrm>
          <a:prstGeom prst="rect">
            <a:avLst/>
          </a:prstGeom>
          <a:noFill/>
          <a:ln w="9525">
            <a:noFill/>
            <a:miter lim="800000"/>
            <a:headEnd/>
            <a:tailEnd/>
          </a:ln>
          <a:effectLst/>
        </p:spPr>
        <p:txBody>
          <a:bodyPr>
            <a:prstTxWarp prst="textNoShape">
              <a:avLst/>
            </a:prstTxWarp>
            <a:spAutoFit/>
          </a:bodyPr>
          <a:lstStyle/>
          <a:p>
            <a:r>
              <a:rPr lang="en-US"/>
              <a:t>64K block</a:t>
            </a:r>
          </a:p>
        </p:txBody>
      </p:sp>
      <p:sp>
        <p:nvSpPr>
          <p:cNvPr id="16407" name="Text Box 23"/>
          <p:cNvSpPr txBox="1">
            <a:spLocks noChangeArrowheads="1"/>
          </p:cNvSpPr>
          <p:nvPr/>
        </p:nvSpPr>
        <p:spPr bwMode="auto">
          <a:xfrm>
            <a:off x="7680325" y="4075113"/>
            <a:ext cx="1060450" cy="366712"/>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16413" name="Rectangle 29"/>
          <p:cNvSpPr>
            <a:spLocks noChangeArrowheads="1"/>
          </p:cNvSpPr>
          <p:nvPr/>
        </p:nvSpPr>
        <p:spPr bwMode="auto">
          <a:xfrm>
            <a:off x="152400" y="3505200"/>
            <a:ext cx="8763000" cy="2133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16414" name="Text Box 30"/>
          <p:cNvSpPr txBox="1">
            <a:spLocks noChangeArrowheads="1"/>
          </p:cNvSpPr>
          <p:nvPr/>
        </p:nvSpPr>
        <p:spPr bwMode="auto">
          <a:xfrm>
            <a:off x="365125" y="35417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16415" name="Text Box 31"/>
          <p:cNvSpPr txBox="1">
            <a:spLocks noChangeArrowheads="1"/>
          </p:cNvSpPr>
          <p:nvPr/>
        </p:nvSpPr>
        <p:spPr bwMode="auto">
          <a:xfrm>
            <a:off x="1431925" y="3465513"/>
            <a:ext cx="184150" cy="366712"/>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6416" name="Text Box 32"/>
          <p:cNvSpPr txBox="1">
            <a:spLocks noChangeArrowheads="1"/>
          </p:cNvSpPr>
          <p:nvPr/>
        </p:nvSpPr>
        <p:spPr bwMode="auto">
          <a:xfrm>
            <a:off x="1447800" y="3505200"/>
            <a:ext cx="1981200" cy="381000"/>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dirty="0" err="1"/>
              <a:t>Start:aardvark</a:t>
            </a:r>
            <a:endParaRPr lang="en-US" dirty="0"/>
          </a:p>
        </p:txBody>
      </p:sp>
      <p:sp>
        <p:nvSpPr>
          <p:cNvPr id="16417" name="Text Box 33"/>
          <p:cNvSpPr txBox="1">
            <a:spLocks noChangeArrowheads="1"/>
          </p:cNvSpPr>
          <p:nvPr/>
        </p:nvSpPr>
        <p:spPr bwMode="auto">
          <a:xfrm>
            <a:off x="3429000" y="3505200"/>
            <a:ext cx="13716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End:apple</a:t>
            </a:r>
          </a:p>
        </p:txBody>
      </p:sp>
      <p:sp>
        <p:nvSpPr>
          <p:cNvPr id="31" name="Slide Number Placeholder 30"/>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Table</a:t>
            </a:r>
          </a:p>
        </p:txBody>
      </p:sp>
      <p:sp>
        <p:nvSpPr>
          <p:cNvPr id="26627" name="Rectangle 3"/>
          <p:cNvSpPr>
            <a:spLocks noGrp="1" noChangeArrowheads="1"/>
          </p:cNvSpPr>
          <p:nvPr>
            <p:ph type="body" idx="1"/>
          </p:nvPr>
        </p:nvSpPr>
        <p:spPr>
          <a:xfrm>
            <a:off x="457200" y="1676400"/>
            <a:ext cx="8382000" cy="1219200"/>
          </a:xfrm>
        </p:spPr>
        <p:txBody>
          <a:bodyPr/>
          <a:lstStyle/>
          <a:p>
            <a:pPr>
              <a:lnSpc>
                <a:spcPct val="80000"/>
              </a:lnSpc>
            </a:pPr>
            <a:r>
              <a:rPr lang="en-US" sz="2400"/>
              <a:t>Multiple tablets make up the table</a:t>
            </a:r>
          </a:p>
          <a:p>
            <a:pPr>
              <a:lnSpc>
                <a:spcPct val="80000"/>
              </a:lnSpc>
            </a:pPr>
            <a:r>
              <a:rPr lang="en-US" sz="2400"/>
              <a:t>SSTables can be shared</a:t>
            </a:r>
          </a:p>
          <a:p>
            <a:pPr>
              <a:lnSpc>
                <a:spcPct val="80000"/>
              </a:lnSpc>
            </a:pPr>
            <a:r>
              <a:rPr lang="en-US" sz="2400"/>
              <a:t>Tablets do not overlap, SSTables can overlap</a:t>
            </a:r>
          </a:p>
        </p:txBody>
      </p:sp>
      <p:sp>
        <p:nvSpPr>
          <p:cNvPr id="26628" name="Rectangle 4"/>
          <p:cNvSpPr>
            <a:spLocks noChangeArrowheads="1"/>
          </p:cNvSpPr>
          <p:nvPr/>
        </p:nvSpPr>
        <p:spPr bwMode="auto">
          <a:xfrm>
            <a:off x="9144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29" name="Text Box 5"/>
          <p:cNvSpPr txBox="1">
            <a:spLocks noChangeArrowheads="1"/>
          </p:cNvSpPr>
          <p:nvPr/>
        </p:nvSpPr>
        <p:spPr bwMode="auto">
          <a:xfrm>
            <a:off x="9144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0" name="Rectangle 6"/>
          <p:cNvSpPr>
            <a:spLocks noChangeArrowheads="1"/>
          </p:cNvSpPr>
          <p:nvPr/>
        </p:nvSpPr>
        <p:spPr bwMode="auto">
          <a:xfrm>
            <a:off x="19812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1" name="Text Box 7"/>
          <p:cNvSpPr txBox="1">
            <a:spLocks noChangeArrowheads="1"/>
          </p:cNvSpPr>
          <p:nvPr/>
        </p:nvSpPr>
        <p:spPr bwMode="auto">
          <a:xfrm>
            <a:off x="19812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2" name="Rectangle 8"/>
          <p:cNvSpPr>
            <a:spLocks noChangeArrowheads="1"/>
          </p:cNvSpPr>
          <p:nvPr/>
        </p:nvSpPr>
        <p:spPr bwMode="auto">
          <a:xfrm>
            <a:off x="33528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3" name="Text Box 9"/>
          <p:cNvSpPr txBox="1">
            <a:spLocks noChangeArrowheads="1"/>
          </p:cNvSpPr>
          <p:nvPr/>
        </p:nvSpPr>
        <p:spPr bwMode="auto">
          <a:xfrm>
            <a:off x="33528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4" name="Rectangle 10"/>
          <p:cNvSpPr>
            <a:spLocks noChangeArrowheads="1"/>
          </p:cNvSpPr>
          <p:nvPr/>
        </p:nvSpPr>
        <p:spPr bwMode="auto">
          <a:xfrm>
            <a:off x="4419600" y="46482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5" name="Text Box 11"/>
          <p:cNvSpPr txBox="1">
            <a:spLocks noChangeArrowheads="1"/>
          </p:cNvSpPr>
          <p:nvPr/>
        </p:nvSpPr>
        <p:spPr bwMode="auto">
          <a:xfrm>
            <a:off x="4419600" y="49530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6636" name="Rectangle 12"/>
          <p:cNvSpPr>
            <a:spLocks noChangeArrowheads="1"/>
          </p:cNvSpPr>
          <p:nvPr/>
        </p:nvSpPr>
        <p:spPr bwMode="auto">
          <a:xfrm>
            <a:off x="762000" y="3352800"/>
            <a:ext cx="25146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37" name="Text Box 13"/>
          <p:cNvSpPr txBox="1">
            <a:spLocks noChangeArrowheads="1"/>
          </p:cNvSpPr>
          <p:nvPr/>
        </p:nvSpPr>
        <p:spPr bwMode="auto">
          <a:xfrm>
            <a:off x="822325" y="33131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6638" name="Text Box 14"/>
          <p:cNvSpPr txBox="1">
            <a:spLocks noChangeArrowheads="1"/>
          </p:cNvSpPr>
          <p:nvPr/>
        </p:nvSpPr>
        <p:spPr bwMode="auto">
          <a:xfrm>
            <a:off x="746125" y="3694113"/>
            <a:ext cx="1073150" cy="366712"/>
          </a:xfrm>
          <a:prstGeom prst="rect">
            <a:avLst/>
          </a:prstGeom>
          <a:noFill/>
          <a:ln w="9525">
            <a:noFill/>
            <a:miter lim="800000"/>
            <a:headEnd/>
            <a:tailEnd/>
          </a:ln>
          <a:effectLst/>
        </p:spPr>
        <p:txBody>
          <a:bodyPr wrap="none">
            <a:prstTxWarp prst="textNoShape">
              <a:avLst/>
            </a:prstTxWarp>
            <a:spAutoFit/>
          </a:bodyPr>
          <a:lstStyle/>
          <a:p>
            <a:r>
              <a:rPr lang="en-US"/>
              <a:t>aardvark</a:t>
            </a:r>
          </a:p>
        </p:txBody>
      </p:sp>
      <p:sp>
        <p:nvSpPr>
          <p:cNvPr id="26639" name="Text Box 15"/>
          <p:cNvSpPr txBox="1">
            <a:spLocks noChangeArrowheads="1"/>
          </p:cNvSpPr>
          <p:nvPr/>
        </p:nvSpPr>
        <p:spPr bwMode="auto">
          <a:xfrm>
            <a:off x="2590800" y="3657600"/>
            <a:ext cx="742950" cy="366713"/>
          </a:xfrm>
          <a:prstGeom prst="rect">
            <a:avLst/>
          </a:prstGeom>
          <a:noFill/>
          <a:ln w="9525">
            <a:noFill/>
            <a:miter lim="800000"/>
            <a:headEnd/>
            <a:tailEnd/>
          </a:ln>
          <a:effectLst/>
        </p:spPr>
        <p:txBody>
          <a:bodyPr wrap="none">
            <a:prstTxWarp prst="textNoShape">
              <a:avLst/>
            </a:prstTxWarp>
            <a:spAutoFit/>
          </a:bodyPr>
          <a:lstStyle/>
          <a:p>
            <a:r>
              <a:rPr lang="en-US"/>
              <a:t>apple</a:t>
            </a:r>
          </a:p>
        </p:txBody>
      </p:sp>
      <p:sp>
        <p:nvSpPr>
          <p:cNvPr id="26640" name="Rectangle 16"/>
          <p:cNvSpPr>
            <a:spLocks noChangeArrowheads="1"/>
          </p:cNvSpPr>
          <p:nvPr/>
        </p:nvSpPr>
        <p:spPr bwMode="auto">
          <a:xfrm>
            <a:off x="3657600" y="3352800"/>
            <a:ext cx="2514600" cy="6858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6641" name="Text Box 17"/>
          <p:cNvSpPr txBox="1">
            <a:spLocks noChangeArrowheads="1"/>
          </p:cNvSpPr>
          <p:nvPr/>
        </p:nvSpPr>
        <p:spPr bwMode="auto">
          <a:xfrm>
            <a:off x="3717925" y="3313113"/>
            <a:ext cx="819150" cy="366712"/>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6642" name="Text Box 18"/>
          <p:cNvSpPr txBox="1">
            <a:spLocks noChangeArrowheads="1"/>
          </p:cNvSpPr>
          <p:nvPr/>
        </p:nvSpPr>
        <p:spPr bwMode="auto">
          <a:xfrm>
            <a:off x="3641725" y="3694113"/>
            <a:ext cx="1504950" cy="366712"/>
          </a:xfrm>
          <a:prstGeom prst="rect">
            <a:avLst/>
          </a:prstGeom>
          <a:noFill/>
          <a:ln w="9525">
            <a:noFill/>
            <a:miter lim="800000"/>
            <a:headEnd/>
            <a:tailEnd/>
          </a:ln>
          <a:effectLst/>
        </p:spPr>
        <p:txBody>
          <a:bodyPr wrap="none">
            <a:prstTxWarp prst="textNoShape">
              <a:avLst/>
            </a:prstTxWarp>
            <a:spAutoFit/>
          </a:bodyPr>
          <a:lstStyle/>
          <a:p>
            <a:r>
              <a:rPr lang="en-US"/>
              <a:t>apple_two_E</a:t>
            </a:r>
          </a:p>
        </p:txBody>
      </p:sp>
      <p:sp>
        <p:nvSpPr>
          <p:cNvPr id="26643" name="Text Box 19"/>
          <p:cNvSpPr txBox="1">
            <a:spLocks noChangeArrowheads="1"/>
          </p:cNvSpPr>
          <p:nvPr/>
        </p:nvSpPr>
        <p:spPr bwMode="auto">
          <a:xfrm>
            <a:off x="5486400" y="3657600"/>
            <a:ext cx="628650" cy="366713"/>
          </a:xfrm>
          <a:prstGeom prst="rect">
            <a:avLst/>
          </a:prstGeom>
          <a:noFill/>
          <a:ln w="9525">
            <a:noFill/>
            <a:miter lim="800000"/>
            <a:headEnd/>
            <a:tailEnd/>
          </a:ln>
          <a:effectLst/>
        </p:spPr>
        <p:txBody>
          <a:bodyPr wrap="none">
            <a:prstTxWarp prst="textNoShape">
              <a:avLst/>
            </a:prstTxWarp>
            <a:spAutoFit/>
          </a:bodyPr>
          <a:lstStyle/>
          <a:p>
            <a:r>
              <a:rPr lang="en-US"/>
              <a:t>boat</a:t>
            </a:r>
          </a:p>
        </p:txBody>
      </p:sp>
      <p:sp>
        <p:nvSpPr>
          <p:cNvPr id="26644" name="Line 20"/>
          <p:cNvSpPr>
            <a:spLocks noChangeShapeType="1"/>
          </p:cNvSpPr>
          <p:nvPr/>
        </p:nvSpPr>
        <p:spPr bwMode="auto">
          <a:xfrm flipH="1">
            <a:off x="1219200" y="4038600"/>
            <a:ext cx="762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5" name="Line 21"/>
          <p:cNvSpPr>
            <a:spLocks noChangeShapeType="1"/>
          </p:cNvSpPr>
          <p:nvPr/>
        </p:nvSpPr>
        <p:spPr bwMode="auto">
          <a:xfrm>
            <a:off x="2057400" y="4038600"/>
            <a:ext cx="3048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6" name="Line 22"/>
          <p:cNvSpPr>
            <a:spLocks noChangeShapeType="1"/>
          </p:cNvSpPr>
          <p:nvPr/>
        </p:nvSpPr>
        <p:spPr bwMode="auto">
          <a:xfrm>
            <a:off x="2514600" y="4038600"/>
            <a:ext cx="1143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7" name="Line 23"/>
          <p:cNvSpPr>
            <a:spLocks noChangeShapeType="1"/>
          </p:cNvSpPr>
          <p:nvPr/>
        </p:nvSpPr>
        <p:spPr bwMode="auto">
          <a:xfrm flipH="1">
            <a:off x="3962400" y="4038600"/>
            <a:ext cx="533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6648" name="Line 24"/>
          <p:cNvSpPr>
            <a:spLocks noChangeShapeType="1"/>
          </p:cNvSpPr>
          <p:nvPr/>
        </p:nvSpPr>
        <p:spPr bwMode="auto">
          <a:xfrm flipH="1">
            <a:off x="4953000" y="4038600"/>
            <a:ext cx="381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Tablet Location</a:t>
            </a:r>
          </a:p>
        </p:txBody>
      </p:sp>
      <p:sp>
        <p:nvSpPr>
          <p:cNvPr id="13315" name="Rectangle 3"/>
          <p:cNvSpPr>
            <a:spLocks noGrp="1" noChangeArrowheads="1"/>
          </p:cNvSpPr>
          <p:nvPr>
            <p:ph type="body" idx="1"/>
          </p:nvPr>
        </p:nvSpPr>
        <p:spPr/>
        <p:txBody>
          <a:bodyPr/>
          <a:lstStyle/>
          <a:p>
            <a:r>
              <a:rPr lang="en-US"/>
              <a:t>Since tablets move around from server to server, given a row, how do clients find the right machine?</a:t>
            </a:r>
          </a:p>
          <a:p>
            <a:pPr lvl="1"/>
            <a:r>
              <a:rPr lang="en-US"/>
              <a:t>Need to find tablet whose row range covers the target row</a:t>
            </a:r>
          </a:p>
          <a:p>
            <a:pPr lvl="1">
              <a:buFontTx/>
              <a:buNone/>
            </a:pPr>
            <a:endParaRPr lang="en-US"/>
          </a:p>
        </p:txBody>
      </p:sp>
      <p:pic>
        <p:nvPicPr>
          <p:cNvPr id="13316" name="Picture 4" descr="diag2"/>
          <p:cNvPicPr>
            <a:picLocks noChangeAspect="1" noChangeArrowheads="1"/>
          </p:cNvPicPr>
          <p:nvPr/>
        </p:nvPicPr>
        <p:blipFill>
          <a:blip r:embed="rId2"/>
          <a:srcRect/>
          <a:stretch>
            <a:fillRect/>
          </a:stretch>
        </p:blipFill>
        <p:spPr bwMode="auto">
          <a:xfrm>
            <a:off x="1524000" y="3733800"/>
            <a:ext cx="5448300" cy="2857500"/>
          </a:xfrm>
          <a:prstGeom prst="rect">
            <a:avLst/>
          </a:prstGeom>
          <a:noFill/>
        </p:spPr>
      </p:pic>
      <p:sp>
        <p:nvSpPr>
          <p:cNvPr id="6" name="Slide Number Placeholder 5"/>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t>Chubby</a:t>
            </a:r>
          </a:p>
        </p:txBody>
      </p:sp>
      <p:sp>
        <p:nvSpPr>
          <p:cNvPr id="24579" name="Rectangle 3"/>
          <p:cNvSpPr>
            <a:spLocks noGrp="1" noChangeArrowheads="1"/>
          </p:cNvSpPr>
          <p:nvPr>
            <p:ph type="body" idx="1"/>
          </p:nvPr>
        </p:nvSpPr>
        <p:spPr/>
        <p:txBody>
          <a:bodyPr/>
          <a:lstStyle/>
          <a:p>
            <a:pPr>
              <a:buClr>
                <a:schemeClr val="tx1"/>
              </a:buClr>
            </a:pPr>
            <a:r>
              <a:rPr lang="en-US"/>
              <a:t>{lock/file/name} service</a:t>
            </a:r>
          </a:p>
          <a:p>
            <a:pPr>
              <a:buClr>
                <a:schemeClr val="tx1"/>
              </a:buClr>
            </a:pPr>
            <a:r>
              <a:rPr lang="en-US"/>
              <a:t>Coarse-grained locks, can store small amount of data in a lock</a:t>
            </a:r>
          </a:p>
          <a:p>
            <a:pPr>
              <a:buClr>
                <a:schemeClr val="tx1"/>
              </a:buClr>
            </a:pPr>
            <a:r>
              <a:rPr lang="en-US"/>
              <a:t>5 replicas, need a majority vote to be active</a:t>
            </a:r>
          </a:p>
          <a:p>
            <a:pPr>
              <a:buClr>
                <a:schemeClr val="tx1"/>
              </a:buClr>
            </a:pPr>
            <a:r>
              <a:rPr lang="en-US"/>
              <a:t>Also an OSDI ’06 Paper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Servers</a:t>
            </a:r>
          </a:p>
        </p:txBody>
      </p:sp>
      <p:sp>
        <p:nvSpPr>
          <p:cNvPr id="31747" name="Rectangle 3"/>
          <p:cNvSpPr>
            <a:spLocks noGrp="1" noChangeArrowheads="1"/>
          </p:cNvSpPr>
          <p:nvPr>
            <p:ph type="body" idx="1"/>
          </p:nvPr>
        </p:nvSpPr>
        <p:spPr/>
        <p:txBody>
          <a:bodyPr/>
          <a:lstStyle/>
          <a:p>
            <a:pPr>
              <a:lnSpc>
                <a:spcPct val="90000"/>
              </a:lnSpc>
            </a:pPr>
            <a:r>
              <a:rPr lang="en-US" sz="2800"/>
              <a:t>Tablet servers manage tablets, multiple tablets per server. Each tablet is 100-200 MB</a:t>
            </a:r>
          </a:p>
          <a:p>
            <a:pPr lvl="1">
              <a:lnSpc>
                <a:spcPct val="90000"/>
              </a:lnSpc>
            </a:pPr>
            <a:r>
              <a:rPr lang="en-US" sz="2400"/>
              <a:t>Each tablet lives at only one server</a:t>
            </a:r>
          </a:p>
          <a:p>
            <a:pPr lvl="1">
              <a:lnSpc>
                <a:spcPct val="90000"/>
              </a:lnSpc>
            </a:pPr>
            <a:r>
              <a:rPr lang="en-US" sz="2400"/>
              <a:t>Tablet server splits tablets that get too big</a:t>
            </a:r>
          </a:p>
          <a:p>
            <a:pPr lvl="1">
              <a:lnSpc>
                <a:spcPct val="90000"/>
              </a:lnSpc>
              <a:buFont typeface="Wingdings" charset="2"/>
              <a:buNone/>
            </a:pPr>
            <a:endParaRPr lang="en-US" sz="2400"/>
          </a:p>
          <a:p>
            <a:pPr>
              <a:lnSpc>
                <a:spcPct val="90000"/>
              </a:lnSpc>
            </a:pPr>
            <a:r>
              <a:rPr lang="en-US" sz="2800"/>
              <a:t>Master responsible for load balancing and fault tolerance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Editing a table</a:t>
            </a:r>
          </a:p>
        </p:txBody>
      </p:sp>
      <p:sp>
        <p:nvSpPr>
          <p:cNvPr id="27651" name="Rectangle 3"/>
          <p:cNvSpPr>
            <a:spLocks noGrp="1" noChangeArrowheads="1"/>
          </p:cNvSpPr>
          <p:nvPr>
            <p:ph type="body" idx="1"/>
          </p:nvPr>
        </p:nvSpPr>
        <p:spPr>
          <a:xfrm>
            <a:off x="457200" y="1447800"/>
            <a:ext cx="8382000" cy="1447800"/>
          </a:xfrm>
        </p:spPr>
        <p:txBody>
          <a:bodyPr>
            <a:normAutofit lnSpcReduction="10000"/>
          </a:bodyPr>
          <a:lstStyle/>
          <a:p>
            <a:pPr>
              <a:lnSpc>
                <a:spcPct val="90000"/>
              </a:lnSpc>
            </a:pPr>
            <a:r>
              <a:rPr lang="en-US" sz="2400"/>
              <a:t>Mutations are logged, then applied to an in-memory memtable</a:t>
            </a:r>
          </a:p>
          <a:p>
            <a:pPr lvl="1">
              <a:lnSpc>
                <a:spcPct val="90000"/>
              </a:lnSpc>
            </a:pPr>
            <a:r>
              <a:rPr lang="en-US" sz="2000"/>
              <a:t>May contain “deletion” entries to handle updates</a:t>
            </a:r>
          </a:p>
          <a:p>
            <a:pPr lvl="1">
              <a:lnSpc>
                <a:spcPct val="90000"/>
              </a:lnSpc>
            </a:pPr>
            <a:r>
              <a:rPr lang="en-US" sz="2000"/>
              <a:t>Group commit on log: collect multiple updates before log flush</a:t>
            </a:r>
          </a:p>
        </p:txBody>
      </p:sp>
      <p:sp>
        <p:nvSpPr>
          <p:cNvPr id="27652" name="Rectangle 4"/>
          <p:cNvSpPr>
            <a:spLocks noChangeArrowheads="1"/>
          </p:cNvSpPr>
          <p:nvPr/>
        </p:nvSpPr>
        <p:spPr bwMode="auto">
          <a:xfrm>
            <a:off x="3654425" y="56388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53" name="Text Box 5"/>
          <p:cNvSpPr txBox="1">
            <a:spLocks noChangeArrowheads="1"/>
          </p:cNvSpPr>
          <p:nvPr/>
        </p:nvSpPr>
        <p:spPr bwMode="auto">
          <a:xfrm>
            <a:off x="3654425" y="59436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7654" name="Rectangle 6"/>
          <p:cNvSpPr>
            <a:spLocks noChangeArrowheads="1"/>
          </p:cNvSpPr>
          <p:nvPr/>
        </p:nvSpPr>
        <p:spPr bwMode="auto">
          <a:xfrm>
            <a:off x="4721225" y="5638800"/>
            <a:ext cx="990600" cy="1143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55" name="Text Box 7"/>
          <p:cNvSpPr txBox="1">
            <a:spLocks noChangeArrowheads="1"/>
          </p:cNvSpPr>
          <p:nvPr/>
        </p:nvSpPr>
        <p:spPr bwMode="auto">
          <a:xfrm>
            <a:off x="4721225" y="5943600"/>
            <a:ext cx="1060450" cy="366713"/>
          </a:xfrm>
          <a:prstGeom prst="rect">
            <a:avLst/>
          </a:prstGeom>
          <a:noFill/>
          <a:ln w="9525">
            <a:noFill/>
            <a:miter lim="800000"/>
            <a:headEnd/>
            <a:tailEnd/>
          </a:ln>
          <a:effectLst/>
        </p:spPr>
        <p:txBody>
          <a:bodyPr wrap="none">
            <a:prstTxWarp prst="textNoShape">
              <a:avLst/>
            </a:prstTxWarp>
            <a:spAutoFit/>
          </a:bodyPr>
          <a:lstStyle/>
          <a:p>
            <a:r>
              <a:rPr lang="en-US"/>
              <a:t>SSTable</a:t>
            </a:r>
          </a:p>
        </p:txBody>
      </p:sp>
      <p:sp>
        <p:nvSpPr>
          <p:cNvPr id="27656" name="Rectangle 8"/>
          <p:cNvSpPr>
            <a:spLocks noChangeArrowheads="1"/>
          </p:cNvSpPr>
          <p:nvPr/>
        </p:nvSpPr>
        <p:spPr bwMode="auto">
          <a:xfrm>
            <a:off x="3959225" y="3276600"/>
            <a:ext cx="2514600" cy="17526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57" name="Text Box 9"/>
          <p:cNvSpPr txBox="1">
            <a:spLocks noChangeArrowheads="1"/>
          </p:cNvSpPr>
          <p:nvPr/>
        </p:nvSpPr>
        <p:spPr bwMode="auto">
          <a:xfrm>
            <a:off x="4035425" y="3352800"/>
            <a:ext cx="819150" cy="366713"/>
          </a:xfrm>
          <a:prstGeom prst="rect">
            <a:avLst/>
          </a:prstGeom>
          <a:noFill/>
          <a:ln w="9525">
            <a:noFill/>
            <a:miter lim="800000"/>
            <a:headEnd/>
            <a:tailEnd/>
          </a:ln>
          <a:effectLst/>
        </p:spPr>
        <p:txBody>
          <a:bodyPr wrap="none">
            <a:prstTxWarp prst="textNoShape">
              <a:avLst/>
            </a:prstTxWarp>
            <a:spAutoFit/>
          </a:bodyPr>
          <a:lstStyle/>
          <a:p>
            <a:r>
              <a:rPr lang="en-US"/>
              <a:t>Tablet</a:t>
            </a:r>
          </a:p>
        </p:txBody>
      </p:sp>
      <p:sp>
        <p:nvSpPr>
          <p:cNvPr id="27658" name="Text Box 10"/>
          <p:cNvSpPr txBox="1">
            <a:spLocks noChangeArrowheads="1"/>
          </p:cNvSpPr>
          <p:nvPr/>
        </p:nvSpPr>
        <p:spPr bwMode="auto">
          <a:xfrm>
            <a:off x="3943350" y="4684713"/>
            <a:ext cx="1504950" cy="366712"/>
          </a:xfrm>
          <a:prstGeom prst="rect">
            <a:avLst/>
          </a:prstGeom>
          <a:noFill/>
          <a:ln w="9525">
            <a:noFill/>
            <a:miter lim="800000"/>
            <a:headEnd/>
            <a:tailEnd/>
          </a:ln>
          <a:effectLst/>
        </p:spPr>
        <p:txBody>
          <a:bodyPr wrap="none">
            <a:prstTxWarp prst="textNoShape">
              <a:avLst/>
            </a:prstTxWarp>
            <a:spAutoFit/>
          </a:bodyPr>
          <a:lstStyle/>
          <a:p>
            <a:r>
              <a:rPr lang="en-US"/>
              <a:t>apple_two_E</a:t>
            </a:r>
          </a:p>
        </p:txBody>
      </p:sp>
      <p:sp>
        <p:nvSpPr>
          <p:cNvPr id="27659" name="Text Box 11"/>
          <p:cNvSpPr txBox="1">
            <a:spLocks noChangeArrowheads="1"/>
          </p:cNvSpPr>
          <p:nvPr/>
        </p:nvSpPr>
        <p:spPr bwMode="auto">
          <a:xfrm>
            <a:off x="5788025" y="4648200"/>
            <a:ext cx="628650" cy="366713"/>
          </a:xfrm>
          <a:prstGeom prst="rect">
            <a:avLst/>
          </a:prstGeom>
          <a:noFill/>
          <a:ln w="9525">
            <a:noFill/>
            <a:miter lim="800000"/>
            <a:headEnd/>
            <a:tailEnd/>
          </a:ln>
          <a:effectLst/>
        </p:spPr>
        <p:txBody>
          <a:bodyPr wrap="none">
            <a:prstTxWarp prst="textNoShape">
              <a:avLst/>
            </a:prstTxWarp>
            <a:spAutoFit/>
          </a:bodyPr>
          <a:lstStyle/>
          <a:p>
            <a:r>
              <a:rPr lang="en-US"/>
              <a:t>boat</a:t>
            </a:r>
          </a:p>
        </p:txBody>
      </p:sp>
      <p:sp>
        <p:nvSpPr>
          <p:cNvPr id="27660" name="Line 12"/>
          <p:cNvSpPr>
            <a:spLocks noChangeShapeType="1"/>
          </p:cNvSpPr>
          <p:nvPr/>
        </p:nvSpPr>
        <p:spPr bwMode="auto">
          <a:xfrm flipH="1">
            <a:off x="4264025" y="5029200"/>
            <a:ext cx="5334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61" name="Line 13"/>
          <p:cNvSpPr>
            <a:spLocks noChangeShapeType="1"/>
          </p:cNvSpPr>
          <p:nvPr/>
        </p:nvSpPr>
        <p:spPr bwMode="auto">
          <a:xfrm flipH="1">
            <a:off x="5254625" y="5029200"/>
            <a:ext cx="381000" cy="609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62" name="Rectangle 14"/>
          <p:cNvSpPr>
            <a:spLocks noChangeArrowheads="1"/>
          </p:cNvSpPr>
          <p:nvPr/>
        </p:nvSpPr>
        <p:spPr bwMode="auto">
          <a:xfrm>
            <a:off x="1825625" y="4114800"/>
            <a:ext cx="990600" cy="24384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63" name="Line 15"/>
          <p:cNvSpPr>
            <a:spLocks noChangeShapeType="1"/>
          </p:cNvSpPr>
          <p:nvPr/>
        </p:nvSpPr>
        <p:spPr bwMode="auto">
          <a:xfrm>
            <a:off x="1825625" y="44958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4" name="Line 16"/>
          <p:cNvSpPr>
            <a:spLocks noChangeShapeType="1"/>
          </p:cNvSpPr>
          <p:nvPr/>
        </p:nvSpPr>
        <p:spPr bwMode="auto">
          <a:xfrm>
            <a:off x="1825625" y="48768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5" name="Line 17"/>
          <p:cNvSpPr>
            <a:spLocks noChangeShapeType="1"/>
          </p:cNvSpPr>
          <p:nvPr/>
        </p:nvSpPr>
        <p:spPr bwMode="auto">
          <a:xfrm>
            <a:off x="1825625" y="52578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6" name="Line 18"/>
          <p:cNvSpPr>
            <a:spLocks noChangeShapeType="1"/>
          </p:cNvSpPr>
          <p:nvPr/>
        </p:nvSpPr>
        <p:spPr bwMode="auto">
          <a:xfrm>
            <a:off x="1825625" y="56388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7" name="Line 19"/>
          <p:cNvSpPr>
            <a:spLocks noChangeShapeType="1"/>
          </p:cNvSpPr>
          <p:nvPr/>
        </p:nvSpPr>
        <p:spPr bwMode="auto">
          <a:xfrm>
            <a:off x="1825625" y="6019800"/>
            <a:ext cx="990600" cy="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27668" name="Text Box 20"/>
          <p:cNvSpPr txBox="1">
            <a:spLocks noChangeArrowheads="1"/>
          </p:cNvSpPr>
          <p:nvPr/>
        </p:nvSpPr>
        <p:spPr bwMode="auto">
          <a:xfrm>
            <a:off x="1901825" y="41148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69" name="Text Box 21"/>
          <p:cNvSpPr txBox="1">
            <a:spLocks noChangeArrowheads="1"/>
          </p:cNvSpPr>
          <p:nvPr/>
        </p:nvSpPr>
        <p:spPr bwMode="auto">
          <a:xfrm>
            <a:off x="1901825" y="52578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70" name="Text Box 22"/>
          <p:cNvSpPr txBox="1">
            <a:spLocks noChangeArrowheads="1"/>
          </p:cNvSpPr>
          <p:nvPr/>
        </p:nvSpPr>
        <p:spPr bwMode="auto">
          <a:xfrm>
            <a:off x="1901825" y="5638800"/>
            <a:ext cx="844550" cy="366713"/>
          </a:xfrm>
          <a:prstGeom prst="rect">
            <a:avLst/>
          </a:prstGeom>
          <a:noFill/>
          <a:ln w="9525">
            <a:noFill/>
            <a:miter lim="800000"/>
            <a:headEnd/>
            <a:tailEnd/>
          </a:ln>
          <a:effectLst/>
        </p:spPr>
        <p:txBody>
          <a:bodyPr wrap="none">
            <a:prstTxWarp prst="textNoShape">
              <a:avLst/>
            </a:prstTxWarp>
            <a:spAutoFit/>
          </a:bodyPr>
          <a:lstStyle/>
          <a:p>
            <a:r>
              <a:rPr lang="en-US"/>
              <a:t>Delete</a:t>
            </a:r>
          </a:p>
        </p:txBody>
      </p:sp>
      <p:sp>
        <p:nvSpPr>
          <p:cNvPr id="27671" name="Text Box 23"/>
          <p:cNvSpPr txBox="1">
            <a:spLocks noChangeArrowheads="1"/>
          </p:cNvSpPr>
          <p:nvPr/>
        </p:nvSpPr>
        <p:spPr bwMode="auto">
          <a:xfrm>
            <a:off x="1901825" y="44958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72" name="Text Box 24"/>
          <p:cNvSpPr txBox="1">
            <a:spLocks noChangeArrowheads="1"/>
          </p:cNvSpPr>
          <p:nvPr/>
        </p:nvSpPr>
        <p:spPr bwMode="auto">
          <a:xfrm>
            <a:off x="1901825" y="4876800"/>
            <a:ext cx="844550" cy="366713"/>
          </a:xfrm>
          <a:prstGeom prst="rect">
            <a:avLst/>
          </a:prstGeom>
          <a:noFill/>
          <a:ln w="9525">
            <a:noFill/>
            <a:miter lim="800000"/>
            <a:headEnd/>
            <a:tailEnd/>
          </a:ln>
          <a:effectLst/>
        </p:spPr>
        <p:txBody>
          <a:bodyPr wrap="none">
            <a:prstTxWarp prst="textNoShape">
              <a:avLst/>
            </a:prstTxWarp>
            <a:spAutoFit/>
          </a:bodyPr>
          <a:lstStyle/>
          <a:p>
            <a:r>
              <a:rPr lang="en-US"/>
              <a:t>Delete</a:t>
            </a:r>
          </a:p>
        </p:txBody>
      </p:sp>
      <p:sp>
        <p:nvSpPr>
          <p:cNvPr id="27673" name="Text Box 25"/>
          <p:cNvSpPr txBox="1">
            <a:spLocks noChangeArrowheads="1"/>
          </p:cNvSpPr>
          <p:nvPr/>
        </p:nvSpPr>
        <p:spPr bwMode="auto">
          <a:xfrm>
            <a:off x="1901825" y="6096000"/>
            <a:ext cx="755650" cy="366713"/>
          </a:xfrm>
          <a:prstGeom prst="rect">
            <a:avLst/>
          </a:prstGeom>
          <a:noFill/>
          <a:ln w="9525">
            <a:noFill/>
            <a:miter lim="800000"/>
            <a:headEnd/>
            <a:tailEnd/>
          </a:ln>
          <a:effectLst/>
        </p:spPr>
        <p:txBody>
          <a:bodyPr wrap="none">
            <a:prstTxWarp prst="textNoShape">
              <a:avLst/>
            </a:prstTxWarp>
            <a:spAutoFit/>
          </a:bodyPr>
          <a:lstStyle/>
          <a:p>
            <a:r>
              <a:rPr lang="en-US"/>
              <a:t>Insert</a:t>
            </a:r>
          </a:p>
        </p:txBody>
      </p:sp>
      <p:sp>
        <p:nvSpPr>
          <p:cNvPr id="27674" name="Rectangle 26"/>
          <p:cNvSpPr>
            <a:spLocks noChangeArrowheads="1"/>
          </p:cNvSpPr>
          <p:nvPr/>
        </p:nvSpPr>
        <p:spPr bwMode="auto">
          <a:xfrm>
            <a:off x="4035425" y="3733800"/>
            <a:ext cx="1600200" cy="762000"/>
          </a:xfrm>
          <a:prstGeom prst="rect">
            <a:avLst/>
          </a:prstGeom>
          <a:noFill/>
          <a:ln w="9525">
            <a:solidFill>
              <a:schemeClr val="tx1"/>
            </a:solidFill>
            <a:miter lim="800000"/>
            <a:headEnd/>
            <a:tailEnd/>
          </a:ln>
          <a:effectLst/>
        </p:spPr>
        <p:txBody>
          <a:bodyPr wrap="none" anchor="ctr">
            <a:prstTxWarp prst="textNoShape">
              <a:avLst/>
            </a:prstTxWarp>
          </a:bodyPr>
          <a:lstStyle/>
          <a:p>
            <a:endParaRPr lang="en-US"/>
          </a:p>
        </p:txBody>
      </p:sp>
      <p:sp>
        <p:nvSpPr>
          <p:cNvPr id="27675" name="Text Box 27"/>
          <p:cNvSpPr txBox="1">
            <a:spLocks noChangeArrowheads="1"/>
          </p:cNvSpPr>
          <p:nvPr/>
        </p:nvSpPr>
        <p:spPr bwMode="auto">
          <a:xfrm>
            <a:off x="4035425" y="3810000"/>
            <a:ext cx="1187450" cy="366713"/>
          </a:xfrm>
          <a:prstGeom prst="rect">
            <a:avLst/>
          </a:prstGeom>
          <a:noFill/>
          <a:ln w="9525">
            <a:noFill/>
            <a:miter lim="800000"/>
            <a:headEnd/>
            <a:tailEnd/>
          </a:ln>
          <a:effectLst/>
        </p:spPr>
        <p:txBody>
          <a:bodyPr wrap="none">
            <a:prstTxWarp prst="textNoShape">
              <a:avLst/>
            </a:prstTxWarp>
            <a:spAutoFit/>
          </a:bodyPr>
          <a:lstStyle/>
          <a:p>
            <a:r>
              <a:rPr lang="en-US"/>
              <a:t>Memtable</a:t>
            </a:r>
          </a:p>
        </p:txBody>
      </p:sp>
      <p:sp>
        <p:nvSpPr>
          <p:cNvPr id="27676" name="Line 28"/>
          <p:cNvSpPr>
            <a:spLocks noChangeShapeType="1"/>
          </p:cNvSpPr>
          <p:nvPr/>
        </p:nvSpPr>
        <p:spPr bwMode="auto">
          <a:xfrm>
            <a:off x="1597025" y="5181600"/>
            <a:ext cx="0" cy="9906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77" name="Line 29"/>
          <p:cNvSpPr>
            <a:spLocks noChangeShapeType="1"/>
          </p:cNvSpPr>
          <p:nvPr/>
        </p:nvSpPr>
        <p:spPr bwMode="auto">
          <a:xfrm flipV="1">
            <a:off x="2816225" y="4343400"/>
            <a:ext cx="1219200" cy="1905000"/>
          </a:xfrm>
          <a:prstGeom prst="line">
            <a:avLst/>
          </a:prstGeom>
          <a:noFill/>
          <a:ln w="9525">
            <a:solidFill>
              <a:schemeClr val="tx1"/>
            </a:solidFill>
            <a:round/>
            <a:headEnd/>
            <a:tailEnd type="triangle" w="med" len="med"/>
          </a:ln>
          <a:effectLst/>
        </p:spPr>
        <p:txBody>
          <a:bodyPr>
            <a:prstTxWarp prst="textNoShape">
              <a:avLst/>
            </a:prstTxWarp>
          </a:bodyPr>
          <a:lstStyle/>
          <a:p>
            <a:endParaRPr lang="en-US"/>
          </a:p>
        </p:txBody>
      </p:sp>
      <p:sp>
        <p:nvSpPr>
          <p:cNvPr id="27678" name="Text Box 30"/>
          <p:cNvSpPr txBox="1">
            <a:spLocks noChangeArrowheads="1"/>
          </p:cNvSpPr>
          <p:nvPr/>
        </p:nvSpPr>
        <p:spPr bwMode="auto">
          <a:xfrm rot="16200000">
            <a:off x="578644" y="5209381"/>
            <a:ext cx="1214438" cy="396875"/>
          </a:xfrm>
          <a:prstGeom prst="rect">
            <a:avLst/>
          </a:prstGeom>
          <a:noFill/>
          <a:ln w="9525">
            <a:noFill/>
            <a:miter lim="800000"/>
            <a:headEnd/>
            <a:tailEnd/>
          </a:ln>
          <a:effectLst/>
        </p:spPr>
        <p:txBody>
          <a:bodyPr wrap="none">
            <a:prstTxWarp prst="textNoShape">
              <a:avLst/>
            </a:prstTxWarp>
            <a:spAutoFit/>
          </a:bodyPr>
          <a:lstStyle/>
          <a:p>
            <a:r>
              <a:rPr lang="en-US" sz="2000"/>
              <a:t>tablet log</a:t>
            </a:r>
          </a:p>
        </p:txBody>
      </p:sp>
      <p:sp>
        <p:nvSpPr>
          <p:cNvPr id="27679" name="Line 31"/>
          <p:cNvSpPr>
            <a:spLocks noChangeShapeType="1"/>
          </p:cNvSpPr>
          <p:nvPr/>
        </p:nvSpPr>
        <p:spPr bwMode="auto">
          <a:xfrm>
            <a:off x="1673225" y="3581400"/>
            <a:ext cx="152400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27680" name="Line 32"/>
          <p:cNvSpPr>
            <a:spLocks noChangeShapeType="1"/>
          </p:cNvSpPr>
          <p:nvPr/>
        </p:nvSpPr>
        <p:spPr bwMode="auto">
          <a:xfrm>
            <a:off x="3197225" y="3581400"/>
            <a:ext cx="0" cy="167640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27681" name="Line 33"/>
          <p:cNvSpPr>
            <a:spLocks noChangeShapeType="1"/>
          </p:cNvSpPr>
          <p:nvPr/>
        </p:nvSpPr>
        <p:spPr bwMode="auto">
          <a:xfrm flipH="1">
            <a:off x="3197225" y="5257800"/>
            <a:ext cx="3886200" cy="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27682" name="Text Box 34"/>
          <p:cNvSpPr txBox="1">
            <a:spLocks noChangeArrowheads="1"/>
          </p:cNvSpPr>
          <p:nvPr/>
        </p:nvSpPr>
        <p:spPr bwMode="auto">
          <a:xfrm>
            <a:off x="6991350" y="5980113"/>
            <a:ext cx="654050" cy="366712"/>
          </a:xfrm>
          <a:prstGeom prst="rect">
            <a:avLst/>
          </a:prstGeom>
          <a:noFill/>
          <a:ln w="9525">
            <a:noFill/>
            <a:miter lim="800000"/>
            <a:headEnd/>
            <a:tailEnd/>
          </a:ln>
          <a:effectLst/>
        </p:spPr>
        <p:txBody>
          <a:bodyPr wrap="none">
            <a:prstTxWarp prst="textNoShape">
              <a:avLst/>
            </a:prstTxWarp>
            <a:spAutoFit/>
          </a:bodyPr>
          <a:lstStyle/>
          <a:p>
            <a:r>
              <a:rPr lang="en-US"/>
              <a:t>GFS</a:t>
            </a:r>
          </a:p>
        </p:txBody>
      </p:sp>
      <p:sp>
        <p:nvSpPr>
          <p:cNvPr id="27683" name="Text Box 35"/>
          <p:cNvSpPr txBox="1">
            <a:spLocks noChangeArrowheads="1"/>
          </p:cNvSpPr>
          <p:nvPr/>
        </p:nvSpPr>
        <p:spPr bwMode="auto">
          <a:xfrm>
            <a:off x="6991350" y="4379913"/>
            <a:ext cx="1009650" cy="366712"/>
          </a:xfrm>
          <a:prstGeom prst="rect">
            <a:avLst/>
          </a:prstGeom>
          <a:noFill/>
          <a:ln w="9525">
            <a:noFill/>
            <a:miter lim="800000"/>
            <a:headEnd/>
            <a:tailEnd/>
          </a:ln>
          <a:effectLst/>
        </p:spPr>
        <p:txBody>
          <a:bodyPr wrap="none">
            <a:prstTxWarp prst="textNoShape">
              <a:avLst/>
            </a:prstTxWarp>
            <a:spAutoFit/>
          </a:bodyPr>
          <a:lstStyle/>
          <a:p>
            <a:r>
              <a:rPr lang="en-US"/>
              <a:t>Memory</a:t>
            </a:r>
          </a:p>
        </p:txBody>
      </p:sp>
      <p:sp>
        <p:nvSpPr>
          <p:cNvPr id="38" name="Slide Number Placeholder 37"/>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Compactions</a:t>
            </a:r>
          </a:p>
        </p:txBody>
      </p:sp>
      <p:sp>
        <p:nvSpPr>
          <p:cNvPr id="28675" name="Rectangle 3"/>
          <p:cNvSpPr>
            <a:spLocks noGrp="1" noChangeArrowheads="1"/>
          </p:cNvSpPr>
          <p:nvPr>
            <p:ph type="body" idx="1"/>
          </p:nvPr>
        </p:nvSpPr>
        <p:spPr/>
        <p:txBody>
          <a:bodyPr/>
          <a:lstStyle/>
          <a:p>
            <a:pPr>
              <a:lnSpc>
                <a:spcPct val="90000"/>
              </a:lnSpc>
            </a:pPr>
            <a:r>
              <a:rPr lang="en-US" sz="2800">
                <a:solidFill>
                  <a:srgbClr val="FF0000"/>
                </a:solidFill>
              </a:rPr>
              <a:t>Minor compaction</a:t>
            </a:r>
            <a:r>
              <a:rPr lang="en-US" sz="2800"/>
              <a:t> – convert the memtable into an SSTable</a:t>
            </a:r>
          </a:p>
          <a:p>
            <a:pPr lvl="1">
              <a:lnSpc>
                <a:spcPct val="90000"/>
              </a:lnSpc>
            </a:pPr>
            <a:r>
              <a:rPr lang="en-US" sz="2400"/>
              <a:t>Reduce memory usage </a:t>
            </a:r>
          </a:p>
          <a:p>
            <a:pPr lvl="1">
              <a:lnSpc>
                <a:spcPct val="90000"/>
              </a:lnSpc>
            </a:pPr>
            <a:r>
              <a:rPr lang="en-US" sz="2400"/>
              <a:t>Reduce log traffic on restart</a:t>
            </a:r>
          </a:p>
          <a:p>
            <a:pPr>
              <a:lnSpc>
                <a:spcPct val="90000"/>
              </a:lnSpc>
            </a:pPr>
            <a:r>
              <a:rPr lang="en-US" sz="2800">
                <a:solidFill>
                  <a:srgbClr val="FF0000"/>
                </a:solidFill>
              </a:rPr>
              <a:t>Merging compaction</a:t>
            </a:r>
          </a:p>
          <a:p>
            <a:pPr lvl="1">
              <a:lnSpc>
                <a:spcPct val="90000"/>
              </a:lnSpc>
            </a:pPr>
            <a:r>
              <a:rPr lang="en-US" sz="2400"/>
              <a:t>Reduce number of SSTables</a:t>
            </a:r>
          </a:p>
          <a:p>
            <a:pPr lvl="1">
              <a:lnSpc>
                <a:spcPct val="90000"/>
              </a:lnSpc>
            </a:pPr>
            <a:r>
              <a:rPr lang="en-US" sz="2400"/>
              <a:t>Good place to apply policy “keep only N versions”</a:t>
            </a:r>
          </a:p>
          <a:p>
            <a:pPr>
              <a:lnSpc>
                <a:spcPct val="90000"/>
              </a:lnSpc>
            </a:pPr>
            <a:r>
              <a:rPr lang="en-US" sz="2800">
                <a:solidFill>
                  <a:srgbClr val="FF0000"/>
                </a:solidFill>
              </a:rPr>
              <a:t>Major compaction</a:t>
            </a:r>
          </a:p>
          <a:p>
            <a:pPr lvl="1">
              <a:lnSpc>
                <a:spcPct val="90000"/>
              </a:lnSpc>
            </a:pPr>
            <a:r>
              <a:rPr lang="en-US" sz="2400"/>
              <a:t>Merging compaction that results in only one SSTable</a:t>
            </a:r>
          </a:p>
          <a:p>
            <a:pPr lvl="1">
              <a:lnSpc>
                <a:spcPct val="90000"/>
              </a:lnSpc>
            </a:pPr>
            <a:r>
              <a:rPr lang="en-US" sz="2400"/>
              <a:t>No deletion records, only live data</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Master’s Tasks</a:t>
            </a:r>
          </a:p>
        </p:txBody>
      </p:sp>
      <p:sp>
        <p:nvSpPr>
          <p:cNvPr id="44035" name="Rectangle 3"/>
          <p:cNvSpPr>
            <a:spLocks noGrp="1" noChangeArrowheads="1"/>
          </p:cNvSpPr>
          <p:nvPr>
            <p:ph type="body" idx="1"/>
          </p:nvPr>
        </p:nvSpPr>
        <p:spPr/>
        <p:txBody>
          <a:bodyPr/>
          <a:lstStyle/>
          <a:p>
            <a:r>
              <a:rPr lang="en-US" sz="2800"/>
              <a:t>Use Chubby to monitor health of tablet servers, restart failed servers</a:t>
            </a:r>
          </a:p>
          <a:p>
            <a:pPr lvl="1"/>
            <a:r>
              <a:rPr lang="en-US" sz="2400"/>
              <a:t>Tablet server registers itself by getting a lock in a specific directory chubby</a:t>
            </a:r>
          </a:p>
          <a:p>
            <a:pPr lvl="2"/>
            <a:r>
              <a:rPr lang="en-US" sz="2000"/>
              <a:t>Chubby gives “lease” on lock, must be renewed periodically</a:t>
            </a:r>
          </a:p>
          <a:p>
            <a:pPr lvl="2"/>
            <a:r>
              <a:rPr lang="en-US" sz="2000"/>
              <a:t>Server loses lock if it gets disconnected</a:t>
            </a:r>
          </a:p>
          <a:p>
            <a:pPr lvl="1"/>
            <a:r>
              <a:rPr lang="en-US" sz="2400"/>
              <a:t>Master monitors this directory to find which servers exist/are alive</a:t>
            </a:r>
          </a:p>
          <a:p>
            <a:pPr lvl="2"/>
            <a:r>
              <a:rPr lang="en-US" sz="2000"/>
              <a:t>If server not contactable/has lost lock, master grabs lock and reassigns tablets</a:t>
            </a:r>
          </a:p>
          <a:p>
            <a:pPr lvl="2"/>
            <a:r>
              <a:rPr lang="en-US" sz="2000"/>
              <a:t>GFS replicates data. Prefer to start tablet server on same machine that the data is already at</a:t>
            </a:r>
          </a:p>
          <a:p>
            <a:endParaRPr lang="en-US" sz="2800"/>
          </a:p>
        </p:txBody>
      </p:sp>
      <p:sp>
        <p:nvSpPr>
          <p:cNvPr id="6" name="Slide Number Placeholder 5"/>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Master’s Tasks (Cont)</a:t>
            </a:r>
          </a:p>
        </p:txBody>
      </p:sp>
      <p:sp>
        <p:nvSpPr>
          <p:cNvPr id="45059" name="Rectangle 3"/>
          <p:cNvSpPr>
            <a:spLocks noGrp="1" noChangeArrowheads="1"/>
          </p:cNvSpPr>
          <p:nvPr>
            <p:ph type="body" idx="1"/>
          </p:nvPr>
        </p:nvSpPr>
        <p:spPr/>
        <p:txBody>
          <a:bodyPr/>
          <a:lstStyle/>
          <a:p>
            <a:r>
              <a:rPr lang="en-US"/>
              <a:t>When (new) master starts</a:t>
            </a:r>
          </a:p>
          <a:p>
            <a:pPr lvl="1"/>
            <a:r>
              <a:rPr lang="en-US"/>
              <a:t>grabs master lock on chubby </a:t>
            </a:r>
          </a:p>
          <a:p>
            <a:pPr lvl="2"/>
            <a:r>
              <a:rPr lang="en-US"/>
              <a:t>Ensures only one master at a time</a:t>
            </a:r>
          </a:p>
          <a:p>
            <a:pPr lvl="1"/>
            <a:r>
              <a:rPr lang="en-US"/>
              <a:t>Finds live servers (scan chubby directory)</a:t>
            </a:r>
          </a:p>
          <a:p>
            <a:pPr lvl="1"/>
            <a:r>
              <a:rPr lang="en-US"/>
              <a:t>Communicates with servers to find assigned tablets</a:t>
            </a:r>
          </a:p>
          <a:p>
            <a:pPr lvl="1"/>
            <a:r>
              <a:rPr lang="en-US"/>
              <a:t>Scans metadata table to find all tablets</a:t>
            </a:r>
          </a:p>
          <a:p>
            <a:pPr lvl="2"/>
            <a:r>
              <a:rPr lang="en-US"/>
              <a:t>Keeps track of unassigned tablets, assigns them</a:t>
            </a:r>
          </a:p>
          <a:p>
            <a:pPr lvl="2"/>
            <a:r>
              <a:rPr lang="en-US"/>
              <a:t>Metadata root from chubby, other metadata tablets assigned before scanning.</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69</a:t>
            </a:fld>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fontScale="90000"/>
          </a:bodyPr>
          <a:lstStyle/>
          <a:p>
            <a:r>
              <a:rPr lang="en-US" smtClean="0"/>
              <a:t>Google File System: Design Criteria</a:t>
            </a:r>
            <a:endParaRPr lang="en-US"/>
          </a:p>
        </p:txBody>
      </p:sp>
      <p:sp>
        <p:nvSpPr>
          <p:cNvPr id="6148" name="Rectangle 3"/>
          <p:cNvSpPr>
            <a:spLocks noGrp="1" noChangeArrowheads="1"/>
          </p:cNvSpPr>
          <p:nvPr>
            <p:ph type="body" idx="1"/>
          </p:nvPr>
        </p:nvSpPr>
        <p:spPr/>
        <p:txBody>
          <a:bodyPr/>
          <a:lstStyle/>
          <a:p>
            <a:r>
              <a:rPr lang="en-US" smtClean="0"/>
              <a:t>Detect, tolerate, recover from failures automatically</a:t>
            </a:r>
          </a:p>
          <a:p>
            <a:r>
              <a:rPr lang="en-US" smtClean="0"/>
              <a:t>Large files, &gt;= 100 MB in size</a:t>
            </a:r>
          </a:p>
          <a:p>
            <a:r>
              <a:rPr lang="en-US" smtClean="0"/>
              <a:t>Large, streaming reads (&gt;= 1 MB in size)</a:t>
            </a:r>
          </a:p>
          <a:p>
            <a:pPr lvl="1"/>
            <a:r>
              <a:rPr lang="en-US" smtClean="0"/>
              <a:t>Read once</a:t>
            </a:r>
          </a:p>
          <a:p>
            <a:r>
              <a:rPr lang="en-US" smtClean="0"/>
              <a:t>Large, sequential writes that append</a:t>
            </a:r>
          </a:p>
          <a:p>
            <a:pPr lvl="1"/>
            <a:r>
              <a:rPr lang="en-US" smtClean="0"/>
              <a:t>Write once</a:t>
            </a:r>
          </a:p>
          <a:p>
            <a:r>
              <a:rPr lang="en-US" smtClean="0"/>
              <a:t>Concurrent appends by multiple clients (e.g., producer-consumer queues)</a:t>
            </a:r>
          </a:p>
          <a:p>
            <a:pPr lvl="1"/>
            <a:r>
              <a:rPr lang="en-US" smtClean="0"/>
              <a:t>Want atomicity for appends without synchronization overhead among clients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Tablet Assignment</a:t>
            </a:r>
          </a:p>
        </p:txBody>
      </p:sp>
      <p:sp>
        <p:nvSpPr>
          <p:cNvPr id="14339" name="Rectangle 3"/>
          <p:cNvSpPr>
            <a:spLocks noGrp="1" noChangeArrowheads="1"/>
          </p:cNvSpPr>
          <p:nvPr>
            <p:ph type="body" idx="1"/>
          </p:nvPr>
        </p:nvSpPr>
        <p:spPr>
          <a:xfrm>
            <a:off x="457200" y="1524000"/>
            <a:ext cx="8229600" cy="4525963"/>
          </a:xfrm>
        </p:spPr>
        <p:txBody>
          <a:bodyPr/>
          <a:lstStyle/>
          <a:p>
            <a:pPr>
              <a:lnSpc>
                <a:spcPct val="90000"/>
              </a:lnSpc>
            </a:pPr>
            <a:r>
              <a:rPr lang="en-US"/>
              <a:t>Each tablet is assigned to one tablet server at a time.</a:t>
            </a:r>
          </a:p>
          <a:p>
            <a:pPr>
              <a:lnSpc>
                <a:spcPct val="90000"/>
              </a:lnSpc>
            </a:pPr>
            <a:r>
              <a:rPr lang="en-US"/>
              <a:t>Master server keeps track of the set of live tablet servers and current assignments of tablets to servers.  Also keeps track of unassigned tablets.</a:t>
            </a:r>
          </a:p>
          <a:p>
            <a:pPr>
              <a:lnSpc>
                <a:spcPct val="90000"/>
              </a:lnSpc>
            </a:pPr>
            <a:r>
              <a:rPr lang="en-US"/>
              <a:t>When a tablet is unassigned, master assigns the tablet to an tablet server with sufficient room.</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API</a:t>
            </a:r>
          </a:p>
        </p:txBody>
      </p:sp>
      <p:sp>
        <p:nvSpPr>
          <p:cNvPr id="15363" name="Rectangle 3"/>
          <p:cNvSpPr>
            <a:spLocks noGrp="1" noChangeArrowheads="1"/>
          </p:cNvSpPr>
          <p:nvPr>
            <p:ph type="body" idx="1"/>
          </p:nvPr>
        </p:nvSpPr>
        <p:spPr/>
        <p:txBody>
          <a:bodyPr/>
          <a:lstStyle/>
          <a:p>
            <a:pPr>
              <a:lnSpc>
                <a:spcPct val="90000"/>
              </a:lnSpc>
            </a:pPr>
            <a:r>
              <a:rPr lang="en-US" sz="2400"/>
              <a:t>Metadata operations</a:t>
            </a:r>
          </a:p>
          <a:p>
            <a:pPr lvl="1">
              <a:lnSpc>
                <a:spcPct val="90000"/>
              </a:lnSpc>
            </a:pPr>
            <a:r>
              <a:rPr lang="en-US" sz="2000"/>
              <a:t>Create/delete tables, column families, change metadata</a:t>
            </a:r>
          </a:p>
          <a:p>
            <a:pPr>
              <a:lnSpc>
                <a:spcPct val="90000"/>
              </a:lnSpc>
            </a:pPr>
            <a:r>
              <a:rPr lang="en-US" sz="2400"/>
              <a:t>Writes (atomic)</a:t>
            </a:r>
          </a:p>
          <a:p>
            <a:pPr lvl="1">
              <a:lnSpc>
                <a:spcPct val="90000"/>
              </a:lnSpc>
            </a:pPr>
            <a:r>
              <a:rPr lang="en-US" sz="2000"/>
              <a:t>Set(): write cells in a row</a:t>
            </a:r>
          </a:p>
          <a:p>
            <a:pPr lvl="1">
              <a:lnSpc>
                <a:spcPct val="90000"/>
              </a:lnSpc>
            </a:pPr>
            <a:r>
              <a:rPr lang="en-US" sz="2000"/>
              <a:t>DeleteCells(): delete cells in a row</a:t>
            </a:r>
          </a:p>
          <a:p>
            <a:pPr lvl="1">
              <a:lnSpc>
                <a:spcPct val="90000"/>
              </a:lnSpc>
            </a:pPr>
            <a:r>
              <a:rPr lang="en-US" sz="2000"/>
              <a:t>DeleteRow(): delete all cells in a row</a:t>
            </a:r>
          </a:p>
          <a:p>
            <a:pPr>
              <a:lnSpc>
                <a:spcPct val="90000"/>
              </a:lnSpc>
            </a:pPr>
            <a:r>
              <a:rPr lang="en-US" sz="2400"/>
              <a:t>Reads</a:t>
            </a:r>
          </a:p>
          <a:p>
            <a:pPr lvl="1">
              <a:lnSpc>
                <a:spcPct val="90000"/>
              </a:lnSpc>
            </a:pPr>
            <a:r>
              <a:rPr lang="en-US" sz="2000"/>
              <a:t>Scanner: read arbitrary cells in a bigtable</a:t>
            </a:r>
          </a:p>
          <a:p>
            <a:pPr lvl="2">
              <a:lnSpc>
                <a:spcPct val="90000"/>
              </a:lnSpc>
            </a:pPr>
            <a:r>
              <a:rPr lang="en-US" sz="1800"/>
              <a:t>Each row read is atomic</a:t>
            </a:r>
          </a:p>
          <a:p>
            <a:pPr lvl="2">
              <a:lnSpc>
                <a:spcPct val="90000"/>
              </a:lnSpc>
            </a:pPr>
            <a:r>
              <a:rPr lang="en-US" sz="1800"/>
              <a:t>Can restrict returned rows to a particular range</a:t>
            </a:r>
          </a:p>
          <a:p>
            <a:pPr lvl="2">
              <a:lnSpc>
                <a:spcPct val="90000"/>
              </a:lnSpc>
            </a:pPr>
            <a:r>
              <a:rPr lang="en-US" sz="1800"/>
              <a:t>Can ask for just data from 1 row, all rows, etc.</a:t>
            </a:r>
          </a:p>
          <a:p>
            <a:pPr lvl="2">
              <a:lnSpc>
                <a:spcPct val="90000"/>
              </a:lnSpc>
            </a:pPr>
            <a:r>
              <a:rPr lang="en-US" sz="1800"/>
              <a:t>Can ask for all columns, just certain column families, or specific columns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71</a:t>
            </a:fld>
            <a:endParaRPr lang="en-US"/>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Refinements: Locality Groups</a:t>
            </a:r>
          </a:p>
        </p:txBody>
      </p:sp>
      <p:sp>
        <p:nvSpPr>
          <p:cNvPr id="18435" name="Rectangle 3"/>
          <p:cNvSpPr>
            <a:spLocks noGrp="1" noChangeArrowheads="1"/>
          </p:cNvSpPr>
          <p:nvPr>
            <p:ph type="body" idx="1"/>
          </p:nvPr>
        </p:nvSpPr>
        <p:spPr/>
        <p:txBody>
          <a:bodyPr/>
          <a:lstStyle/>
          <a:p>
            <a:pPr>
              <a:lnSpc>
                <a:spcPct val="90000"/>
              </a:lnSpc>
            </a:pPr>
            <a:r>
              <a:rPr lang="en-US"/>
              <a:t>Can group multiple column families into a </a:t>
            </a:r>
            <a:r>
              <a:rPr lang="en-US" i="1"/>
              <a:t>locality group</a:t>
            </a:r>
            <a:endParaRPr lang="en-US"/>
          </a:p>
          <a:p>
            <a:pPr lvl="1">
              <a:lnSpc>
                <a:spcPct val="90000"/>
              </a:lnSpc>
            </a:pPr>
            <a:r>
              <a:rPr lang="en-US"/>
              <a:t>Separate SSTable is created for each locality group in each tablet.</a:t>
            </a:r>
          </a:p>
          <a:p>
            <a:pPr>
              <a:lnSpc>
                <a:spcPct val="90000"/>
              </a:lnSpc>
            </a:pPr>
            <a:r>
              <a:rPr lang="en-US"/>
              <a:t>Segregating columns families that are not typically accessed together enables more efficient reads.</a:t>
            </a:r>
          </a:p>
          <a:p>
            <a:pPr lvl="1">
              <a:lnSpc>
                <a:spcPct val="90000"/>
              </a:lnSpc>
            </a:pPr>
            <a:r>
              <a:rPr lang="en-US"/>
              <a:t>In WebTable, page metadata can be in one group and contents of the page in another group.</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72</a:t>
            </a:fld>
            <a:endParaRPr lang="en-US"/>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Refinements: Compression</a:t>
            </a:r>
          </a:p>
        </p:txBody>
      </p:sp>
      <p:sp>
        <p:nvSpPr>
          <p:cNvPr id="19459" name="Rectangle 3"/>
          <p:cNvSpPr>
            <a:spLocks noGrp="1" noChangeArrowheads="1"/>
          </p:cNvSpPr>
          <p:nvPr>
            <p:ph type="body" idx="1"/>
          </p:nvPr>
        </p:nvSpPr>
        <p:spPr/>
        <p:txBody>
          <a:bodyPr/>
          <a:lstStyle/>
          <a:p>
            <a:pPr>
              <a:lnSpc>
                <a:spcPct val="90000"/>
              </a:lnSpc>
            </a:pPr>
            <a:r>
              <a:rPr lang="en-US" sz="2800"/>
              <a:t>Many opportunities for compression</a:t>
            </a:r>
          </a:p>
          <a:p>
            <a:pPr lvl="1">
              <a:lnSpc>
                <a:spcPct val="90000"/>
              </a:lnSpc>
            </a:pPr>
            <a:r>
              <a:rPr lang="en-US" sz="2400"/>
              <a:t>Similar values in the same row/column at different timestamps</a:t>
            </a:r>
          </a:p>
          <a:p>
            <a:pPr lvl="1">
              <a:lnSpc>
                <a:spcPct val="90000"/>
              </a:lnSpc>
            </a:pPr>
            <a:r>
              <a:rPr lang="en-US" sz="2400"/>
              <a:t>Similar values in different columns</a:t>
            </a:r>
          </a:p>
          <a:p>
            <a:pPr lvl="1">
              <a:lnSpc>
                <a:spcPct val="90000"/>
              </a:lnSpc>
            </a:pPr>
            <a:r>
              <a:rPr lang="en-US" sz="2400"/>
              <a:t>Similar values across adjacent rows</a:t>
            </a:r>
          </a:p>
          <a:p>
            <a:pPr>
              <a:lnSpc>
                <a:spcPct val="90000"/>
              </a:lnSpc>
            </a:pPr>
            <a:r>
              <a:rPr lang="en-US" sz="2800"/>
              <a:t>Two-pass custom compressions scheme</a:t>
            </a:r>
          </a:p>
          <a:p>
            <a:pPr lvl="1">
              <a:lnSpc>
                <a:spcPct val="90000"/>
              </a:lnSpc>
            </a:pPr>
            <a:r>
              <a:rPr lang="en-US" sz="2400"/>
              <a:t>First pass: compress long common strings across a large window</a:t>
            </a:r>
          </a:p>
          <a:p>
            <a:pPr lvl="1">
              <a:lnSpc>
                <a:spcPct val="90000"/>
              </a:lnSpc>
            </a:pPr>
            <a:r>
              <a:rPr lang="en-US" sz="2400"/>
              <a:t>Second pass: look for repetitions in small window</a:t>
            </a:r>
          </a:p>
          <a:p>
            <a:pPr>
              <a:lnSpc>
                <a:spcPct val="90000"/>
              </a:lnSpc>
            </a:pPr>
            <a:r>
              <a:rPr lang="en-US" sz="2800"/>
              <a:t>Speed emphasized, but good space reduction (10-to-1)</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73</a:t>
            </a:fld>
            <a:endParaRPr lang="en-US"/>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Refinements: Bloom Filters</a:t>
            </a:r>
          </a:p>
        </p:txBody>
      </p:sp>
      <p:sp>
        <p:nvSpPr>
          <p:cNvPr id="27651" name="Rectangle 3"/>
          <p:cNvSpPr>
            <a:spLocks noGrp="1" noChangeArrowheads="1"/>
          </p:cNvSpPr>
          <p:nvPr>
            <p:ph type="body" idx="1"/>
          </p:nvPr>
        </p:nvSpPr>
        <p:spPr/>
        <p:txBody>
          <a:bodyPr/>
          <a:lstStyle/>
          <a:p>
            <a:r>
              <a:rPr lang="en-US" sz="2800"/>
              <a:t>Read operation has to read from disk when desired SSTable isn’t in memory</a:t>
            </a:r>
          </a:p>
          <a:p>
            <a:r>
              <a:rPr lang="en-US" sz="2800"/>
              <a:t>Reduce number of accesses by specifying a Bloom filter.</a:t>
            </a:r>
          </a:p>
          <a:p>
            <a:pPr lvl="1"/>
            <a:r>
              <a:rPr lang="en-US" sz="2400"/>
              <a:t>Allows us ask if an SSTable might contain data for a specified row/column pair.</a:t>
            </a:r>
          </a:p>
          <a:p>
            <a:pPr lvl="1"/>
            <a:r>
              <a:rPr lang="en-US" sz="2400"/>
              <a:t>Small amount of memory for Bloom filters drastically reduces the number of disk seeks for read operations</a:t>
            </a:r>
          </a:p>
          <a:p>
            <a:pPr lvl="1"/>
            <a:r>
              <a:rPr lang="en-US" sz="2400"/>
              <a:t>Use implies that most lookups for non-existent rows or columns do not need to touch disk</a:t>
            </a:r>
          </a:p>
        </p:txBody>
      </p:sp>
      <p:sp>
        <p:nvSpPr>
          <p:cNvPr id="5" name="Slide Number Placeholder 4"/>
          <p:cNvSpPr>
            <a:spLocks noGrp="1"/>
          </p:cNvSpPr>
          <p:nvPr>
            <p:ph type="sldNum" sz="quarter" idx="12"/>
          </p:nvPr>
        </p:nvSpPr>
        <p:spPr/>
        <p:txBody>
          <a:bodyPr/>
          <a:lstStyle/>
          <a:p>
            <a:fld id="{B6F15528-21DE-4FAA-801E-634DDDAF4B2B}" type="slidenum">
              <a:rPr lang="en-US" smtClean="0"/>
              <a:pPr/>
              <a:t>74</a:t>
            </a:fld>
            <a:endParaRPr lang="en-US"/>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75</a:t>
            </a:fld>
            <a:endParaRPr lang="en-US"/>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050925"/>
          </a:xfrm>
        </p:spPr>
        <p:txBody>
          <a:bodyPr/>
          <a:lstStyle/>
          <a:p>
            <a:r>
              <a:rPr lang="en-US">
                <a:effectLst>
                  <a:outerShdw blurRad="38100" dist="38100" dir="2700000" algn="tl">
                    <a:srgbClr val="000000"/>
                  </a:outerShdw>
                </a:effectLst>
              </a:rPr>
              <a:t>MapReduce: Fault Tolerance</a:t>
            </a:r>
          </a:p>
        </p:txBody>
      </p:sp>
      <p:sp>
        <p:nvSpPr>
          <p:cNvPr id="3" name="Content Placeholder 2"/>
          <p:cNvSpPr>
            <a:spLocks noGrp="1"/>
          </p:cNvSpPr>
          <p:nvPr>
            <p:ph idx="1"/>
          </p:nvPr>
        </p:nvSpPr>
        <p:spPr>
          <a:xfrm>
            <a:off x="500063" y="1714500"/>
            <a:ext cx="8183562" cy="4113213"/>
          </a:xfrm>
        </p:spPr>
        <p:txBody>
          <a:bodyPr>
            <a:normAutofit/>
          </a:bodyPr>
          <a:lstStyle/>
          <a:p>
            <a:pPr>
              <a:lnSpc>
                <a:spcPct val="80000"/>
              </a:lnSpc>
            </a:pPr>
            <a:r>
              <a:rPr lang="en-US" sz="2400"/>
              <a:t>Handled via re-execution of tasks.</a:t>
            </a:r>
          </a:p>
          <a:p>
            <a:pPr marL="265113" lvl="1" indent="-265113">
              <a:lnSpc>
                <a:spcPct val="80000"/>
              </a:lnSpc>
              <a:buSzPct val="80000"/>
              <a:buFont typeface="Wingdings 2" charset="2"/>
              <a:buChar char=""/>
            </a:pPr>
            <a:endParaRPr lang="en-US" sz="2000"/>
          </a:p>
          <a:p>
            <a:pPr marL="265113" lvl="1" indent="-265113">
              <a:lnSpc>
                <a:spcPct val="80000"/>
              </a:lnSpc>
              <a:buSzPct val="80000"/>
              <a:buFont typeface="Wingdings 2" charset="2"/>
              <a:buChar char=""/>
            </a:pPr>
            <a:r>
              <a:rPr lang="en-US"/>
              <a:t>Task completion committed through master </a:t>
            </a:r>
            <a:endParaRPr lang="en-US" sz="2000"/>
          </a:p>
          <a:p>
            <a:pPr marL="265113" lvl="1" indent="-265113">
              <a:lnSpc>
                <a:spcPct val="80000"/>
              </a:lnSpc>
              <a:buFont typeface="Verdana" charset="0"/>
              <a:buNone/>
            </a:pPr>
            <a:endParaRPr lang="en-US"/>
          </a:p>
          <a:p>
            <a:pPr>
              <a:lnSpc>
                <a:spcPct val="80000"/>
              </a:lnSpc>
            </a:pPr>
            <a:r>
              <a:rPr lang="en-US" sz="2400"/>
              <a:t>What happens if Mapper fails ?</a:t>
            </a:r>
          </a:p>
          <a:p>
            <a:pPr marL="265113" lvl="1" indent="-265113">
              <a:lnSpc>
                <a:spcPct val="80000"/>
              </a:lnSpc>
            </a:pPr>
            <a:r>
              <a:rPr lang="en-US" sz="2000"/>
              <a:t>Re-execute completed + in-progress </a:t>
            </a:r>
            <a:r>
              <a:rPr lang="en-US" sz="2000" i="1"/>
              <a:t>map</a:t>
            </a:r>
            <a:r>
              <a:rPr lang="en-US" sz="2000"/>
              <a:t> tasks</a:t>
            </a:r>
          </a:p>
          <a:p>
            <a:pPr>
              <a:lnSpc>
                <a:spcPct val="80000"/>
              </a:lnSpc>
              <a:buFont typeface="Wingdings 2" charset="2"/>
              <a:buNone/>
            </a:pPr>
            <a:endParaRPr lang="en-US" sz="2400"/>
          </a:p>
          <a:p>
            <a:pPr>
              <a:lnSpc>
                <a:spcPct val="80000"/>
              </a:lnSpc>
            </a:pPr>
            <a:r>
              <a:rPr lang="en-US" sz="2400"/>
              <a:t>What happens if Reducer fails ?</a:t>
            </a:r>
          </a:p>
          <a:p>
            <a:pPr marL="265113" lvl="1" indent="-265113">
              <a:lnSpc>
                <a:spcPct val="80000"/>
              </a:lnSpc>
            </a:pPr>
            <a:r>
              <a:rPr lang="en-US" sz="2000"/>
              <a:t>Re-execute in progress </a:t>
            </a:r>
            <a:r>
              <a:rPr lang="en-US" sz="2000" i="1"/>
              <a:t>reduce</a:t>
            </a:r>
            <a:r>
              <a:rPr lang="en-US" sz="2000"/>
              <a:t> tasks</a:t>
            </a:r>
          </a:p>
          <a:p>
            <a:pPr>
              <a:lnSpc>
                <a:spcPct val="80000"/>
              </a:lnSpc>
            </a:pPr>
            <a:endParaRPr lang="en-US" sz="2400"/>
          </a:p>
          <a:p>
            <a:pPr>
              <a:lnSpc>
                <a:spcPct val="80000"/>
              </a:lnSpc>
            </a:pPr>
            <a:r>
              <a:rPr lang="en-US" sz="2400"/>
              <a:t>What happens if Master fails ?</a:t>
            </a:r>
          </a:p>
          <a:p>
            <a:pPr marL="265113" lvl="1" indent="-265113">
              <a:lnSpc>
                <a:spcPct val="80000"/>
              </a:lnSpc>
            </a:pPr>
            <a:r>
              <a:rPr lang="en-US" sz="2000"/>
              <a:t>Potential trouble !! </a:t>
            </a:r>
          </a:p>
          <a:p>
            <a:pPr marL="265113" lvl="1" indent="-265113">
              <a:lnSpc>
                <a:spcPct val="80000"/>
              </a:lnSpc>
            </a:pPr>
            <a:endParaRPr lang="en-US" sz="2000"/>
          </a:p>
          <a:p>
            <a:pPr marL="265113" lvl="1" indent="-265113">
              <a:lnSpc>
                <a:spcPct val="80000"/>
              </a:lnSpc>
            </a:pPr>
            <a:endParaRPr lang="en-US" sz="2000"/>
          </a:p>
          <a:p>
            <a:pPr marL="265113" lvl="1" indent="-265113">
              <a:lnSpc>
                <a:spcPct val="80000"/>
              </a:lnSpc>
            </a:pPr>
            <a:endParaRPr lang="en-US" sz="2000"/>
          </a:p>
          <a:p>
            <a:pPr>
              <a:lnSpc>
                <a:spcPct val="80000"/>
              </a:lnSpc>
              <a:buFont typeface="Wingdings 2" charset="2"/>
              <a:buNone/>
            </a:pPr>
            <a:endParaRPr lang="en-US" sz="2400"/>
          </a:p>
          <a:p>
            <a:pPr>
              <a:lnSpc>
                <a:spcPct val="80000"/>
              </a:lnSpc>
            </a:pPr>
            <a:endParaRPr lang="en-US" sz="2400"/>
          </a:p>
          <a:p>
            <a:pPr>
              <a:lnSpc>
                <a:spcPct val="80000"/>
              </a:lnSpc>
              <a:buFont typeface="Wingdings 2" charset="2"/>
              <a:buNone/>
            </a:pPr>
            <a:endParaRPr lang="en-US" sz="2400"/>
          </a:p>
          <a:p>
            <a:pPr>
              <a:lnSpc>
                <a:spcPct val="80000"/>
              </a:lnSpc>
              <a:buFont typeface="Wingdings 2" charset="2"/>
              <a:buNone/>
            </a:pPr>
            <a:endParaRPr lang="en-US" sz="2400"/>
          </a:p>
          <a:p>
            <a:pPr>
              <a:lnSpc>
                <a:spcPct val="80000"/>
              </a:lnSpc>
            </a:pPr>
            <a:endParaRPr lang="en-US" sz="2400"/>
          </a:p>
        </p:txBody>
      </p:sp>
      <p:sp>
        <p:nvSpPr>
          <p:cNvPr id="5" name="Slide Number Placeholder 4"/>
          <p:cNvSpPr>
            <a:spLocks noGrp="1"/>
          </p:cNvSpPr>
          <p:nvPr>
            <p:ph type="sldNum" sz="quarter" idx="12"/>
          </p:nvPr>
        </p:nvSpPr>
        <p:spPr/>
        <p:txBody>
          <a:bodyPr/>
          <a:lstStyle/>
          <a:p>
            <a:fld id="{B6F15528-21DE-4FAA-801E-634DDDAF4B2B}" type="slidenum">
              <a:rPr lang="en-US" smtClean="0"/>
              <a:pPr/>
              <a:t>76</a:t>
            </a:fld>
            <a:endParaRPr lang="en-US"/>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357313"/>
          </a:xfrm>
        </p:spPr>
        <p:txBody>
          <a:bodyPr/>
          <a:lstStyle/>
          <a:p>
            <a:r>
              <a:rPr lang="en-US">
                <a:effectLst>
                  <a:outerShdw blurRad="38100" dist="38100" dir="2700000" algn="tl">
                    <a:srgbClr val="000000"/>
                  </a:outerShdw>
                </a:effectLst>
              </a:rPr>
              <a:t>MapReduce: </a:t>
            </a:r>
            <a:br>
              <a:rPr lang="en-US">
                <a:effectLst>
                  <a:outerShdw blurRad="38100" dist="38100" dir="2700000" algn="tl">
                    <a:srgbClr val="000000"/>
                  </a:outerShdw>
                </a:effectLst>
              </a:rPr>
            </a:br>
            <a:endParaRPr lang="en-US">
              <a:effectLst>
                <a:outerShdw blurRad="38100" dist="38100" dir="2700000" algn="tl">
                  <a:srgbClr val="000000"/>
                </a:outerShdw>
              </a:effectLst>
            </a:endParaRPr>
          </a:p>
        </p:txBody>
      </p:sp>
      <p:sp>
        <p:nvSpPr>
          <p:cNvPr id="32771" name="Content Placeholder 2"/>
          <p:cNvSpPr>
            <a:spLocks noGrp="1"/>
          </p:cNvSpPr>
          <p:nvPr>
            <p:ph idx="1"/>
          </p:nvPr>
        </p:nvSpPr>
        <p:spPr>
          <a:xfrm>
            <a:off x="500063" y="1714500"/>
            <a:ext cx="8183562" cy="4113213"/>
          </a:xfrm>
        </p:spPr>
        <p:txBody>
          <a:bodyPr/>
          <a:lstStyle/>
          <a:p>
            <a:pPr>
              <a:buFont typeface="Wingdings 2" charset="2"/>
              <a:buNone/>
            </a:pPr>
            <a:endParaRPr lang="en-US"/>
          </a:p>
          <a:p>
            <a:pPr>
              <a:buFont typeface="Wingdings 2" charset="2"/>
              <a:buNone/>
            </a:pPr>
            <a:endParaRPr lang="en-US"/>
          </a:p>
          <a:p>
            <a:pPr algn="ctr">
              <a:buFont typeface="Wingdings 2" charset="2"/>
              <a:buNone/>
            </a:pPr>
            <a:r>
              <a:rPr lang="en-US" sz="3600"/>
              <a:t>Walk through of One more Application</a:t>
            </a:r>
          </a:p>
          <a:p>
            <a:endParaRPr lang="en-US"/>
          </a:p>
          <a:p>
            <a:pPr>
              <a:buFont typeface="Wingdings 2" charset="2"/>
              <a:buNone/>
            </a:pPr>
            <a:endParaRPr lang="en-US"/>
          </a:p>
          <a:p>
            <a:pPr>
              <a:buFont typeface="Wingdings 2" charset="2"/>
              <a:buNone/>
            </a:pP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77</a:t>
            </a:fld>
            <a:endParaRPr lang="en-US"/>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500063" y="1714500"/>
            <a:ext cx="8183562" cy="4113213"/>
          </a:xfrm>
        </p:spPr>
        <p:txBody>
          <a:bodyPr/>
          <a:lstStyle/>
          <a:p>
            <a:pPr>
              <a:buFont typeface="Wingdings 2" charset="2"/>
              <a:buNone/>
            </a:pPr>
            <a:endParaRPr lang="en-US"/>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p:txBody>
      </p:sp>
      <p:pic>
        <p:nvPicPr>
          <p:cNvPr id="33795" name="Picture 4" descr="PageRank-hi-res.gif"/>
          <p:cNvPicPr>
            <a:picLocks noChangeAspect="1"/>
          </p:cNvPicPr>
          <p:nvPr/>
        </p:nvPicPr>
        <p:blipFill>
          <a:blip r:embed="rId3"/>
          <a:srcRect/>
          <a:stretch>
            <a:fillRect/>
          </a:stretch>
        </p:blipFill>
        <p:spPr bwMode="auto">
          <a:xfrm>
            <a:off x="1143000" y="642938"/>
            <a:ext cx="6786563" cy="506888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78</a:t>
            </a:fld>
            <a:endParaRPr lang="en-US"/>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071563"/>
          </a:xfrm>
        </p:spPr>
        <p:txBody>
          <a:bodyPr>
            <a:normAutofit fontScale="90000"/>
          </a:bodyPr>
          <a:lstStyle/>
          <a:p>
            <a:r>
              <a:rPr lang="en-US">
                <a:effectLst>
                  <a:outerShdw blurRad="38100" dist="38100" dir="2700000" algn="tl">
                    <a:srgbClr val="000000"/>
                  </a:outerShdw>
                </a:effectLst>
              </a:rPr>
              <a:t>MapReduce :  PageRank</a:t>
            </a:r>
            <a:br>
              <a:rPr lang="en-US">
                <a:effectLst>
                  <a:outerShdw blurRad="38100" dist="38100" dir="2700000" algn="tl">
                    <a:srgbClr val="000000"/>
                  </a:outerShdw>
                </a:effectLst>
              </a:rPr>
            </a:br>
            <a:endParaRPr lang="en-US" sz="2000">
              <a:solidFill>
                <a:schemeClr val="tx1"/>
              </a:solidFill>
              <a:effectLst>
                <a:outerShdw blurRad="38100" dist="38100" dir="2700000" algn="tl">
                  <a:srgbClr val="FFFFFF"/>
                </a:outerShdw>
              </a:effectLst>
            </a:endParaRPr>
          </a:p>
        </p:txBody>
      </p:sp>
      <p:sp>
        <p:nvSpPr>
          <p:cNvPr id="6" name="Content Placeholder 2"/>
          <p:cNvSpPr txBox="1">
            <a:spLocks/>
          </p:cNvSpPr>
          <p:nvPr/>
        </p:nvSpPr>
        <p:spPr>
          <a:xfrm>
            <a:off x="500063" y="1714500"/>
            <a:ext cx="8183562" cy="4113213"/>
          </a:xfrm>
          <a:prstGeom prst="rect">
            <a:avLst/>
          </a:prstGeom>
        </p:spPr>
        <p:txBody>
          <a:bodyPr lIns="182880" tIns="91440">
            <a:prstTxWarp prst="textNoShape">
              <a:avLst/>
            </a:prstTxWarp>
            <a:normAutofit/>
          </a:bodyPr>
          <a:lstStyle/>
          <a:p>
            <a:pPr marL="265113" indent="-265113">
              <a:lnSpc>
                <a:spcPct val="70000"/>
              </a:lnSpc>
              <a:spcBef>
                <a:spcPts val="250"/>
              </a:spcBef>
              <a:buClr>
                <a:srgbClr val="F07F09"/>
              </a:buClr>
              <a:buSzPct val="80000"/>
              <a:buFont typeface="Wingdings 2" charset="2"/>
              <a:buChar char=""/>
            </a:pPr>
            <a:endParaRPr lang="en-US" sz="1300">
              <a:latin typeface="Verdana" charset="0"/>
            </a:endParaRPr>
          </a:p>
          <a:p>
            <a:pPr marL="265113" indent="-265113">
              <a:lnSpc>
                <a:spcPct val="70000"/>
              </a:lnSpc>
              <a:spcBef>
                <a:spcPts val="250"/>
              </a:spcBef>
              <a:buClr>
                <a:srgbClr val="F07F09"/>
              </a:buClr>
              <a:buSzPct val="80000"/>
              <a:buFont typeface="Wingdings 2" charset="2"/>
              <a:buChar char=""/>
            </a:pPr>
            <a:r>
              <a:rPr lang="en-US">
                <a:latin typeface="Verdana" charset="0"/>
              </a:rPr>
              <a:t>PageRank models the behavior of a “random surfer”.</a:t>
            </a: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r>
              <a:rPr lang="en-US">
                <a:latin typeface="Verdana" charset="0"/>
              </a:rPr>
              <a:t>C(t) is the out-degree of t, and (1-d) is a damping factor (random jump)</a:t>
            </a:r>
          </a:p>
          <a:p>
            <a:pPr marL="265113" indent="-265113">
              <a:lnSpc>
                <a:spcPct val="70000"/>
              </a:lnSpc>
              <a:spcBef>
                <a:spcPts val="250"/>
              </a:spcBef>
              <a:buClr>
                <a:srgbClr val="F07F09"/>
              </a:buClr>
              <a:buSzPct val="80000"/>
              <a:buFont typeface="Wingdings 2" charset="2"/>
              <a:buChar char=""/>
            </a:pPr>
            <a:endParaRPr lang="en-US" sz="1400">
              <a:latin typeface="Verdana" charset="0"/>
            </a:endParaRPr>
          </a:p>
          <a:p>
            <a:pPr marL="265113" indent="-265113">
              <a:lnSpc>
                <a:spcPct val="70000"/>
              </a:lnSpc>
              <a:spcBef>
                <a:spcPts val="250"/>
              </a:spcBef>
              <a:buClr>
                <a:srgbClr val="F07F09"/>
              </a:buClr>
              <a:buSzPct val="80000"/>
              <a:buFont typeface="Wingdings 2" charset="2"/>
              <a:buChar char=""/>
            </a:pPr>
            <a:r>
              <a:rPr lang="en-US">
                <a:latin typeface="Verdana" charset="0"/>
              </a:rPr>
              <a:t>The “random surfer”  keeps clicking on successive links at random not taking content into consideration.</a:t>
            </a: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r>
              <a:rPr lang="en-US">
                <a:latin typeface="Verdana" charset="0"/>
              </a:rPr>
              <a:t>Distributes its pages rank  equally among all pages it links to.</a:t>
            </a:r>
          </a:p>
          <a:p>
            <a:pPr marL="265113" indent="-265113">
              <a:lnSpc>
                <a:spcPct val="70000"/>
              </a:lnSpc>
              <a:spcBef>
                <a:spcPts val="250"/>
              </a:spcBef>
              <a:buClr>
                <a:srgbClr val="F07F09"/>
              </a:buClr>
              <a:buSzPct val="80000"/>
              <a:buFont typeface="Wingdings 2" charset="2"/>
              <a:buChar char=""/>
            </a:pPr>
            <a:endParaRPr lang="en-US">
              <a:latin typeface="Verdana" charset="0"/>
            </a:endParaRPr>
          </a:p>
          <a:p>
            <a:pPr marL="265113" indent="-265113">
              <a:lnSpc>
                <a:spcPct val="70000"/>
              </a:lnSpc>
              <a:spcBef>
                <a:spcPts val="250"/>
              </a:spcBef>
              <a:buClr>
                <a:srgbClr val="F07F09"/>
              </a:buClr>
              <a:buSzPct val="80000"/>
              <a:buFont typeface="Wingdings 2" charset="2"/>
              <a:buChar char=""/>
            </a:pPr>
            <a:r>
              <a:rPr lang="en-US">
                <a:latin typeface="Verdana" charset="0"/>
              </a:rPr>
              <a:t>The dampening factor  takes the surfer “getting bored” and typing arbitrary URL.</a:t>
            </a:r>
          </a:p>
          <a:p>
            <a:pPr marL="265113" indent="-265113">
              <a:lnSpc>
                <a:spcPct val="70000"/>
              </a:lnSpc>
              <a:spcBef>
                <a:spcPts val="250"/>
              </a:spcBef>
              <a:buClr>
                <a:srgbClr val="F07F09"/>
              </a:buClr>
              <a:buSzPct val="80000"/>
              <a:buFont typeface="Wingdings 2" charset="2"/>
              <a:buChar char=""/>
            </a:pPr>
            <a:endParaRPr lang="en-US" sz="1300">
              <a:latin typeface="Verdana" charset="0"/>
            </a:endParaRPr>
          </a:p>
          <a:p>
            <a:pPr marL="265113" indent="-265113">
              <a:lnSpc>
                <a:spcPct val="70000"/>
              </a:lnSpc>
              <a:spcBef>
                <a:spcPts val="250"/>
              </a:spcBef>
              <a:buClr>
                <a:srgbClr val="F07F09"/>
              </a:buClr>
              <a:buSzPct val="80000"/>
              <a:buFont typeface="Wingdings 2" charset="2"/>
              <a:buChar char=""/>
            </a:pPr>
            <a:endParaRPr lang="en-US" sz="1300">
              <a:solidFill>
                <a:srgbClr val="000000"/>
              </a:solidFill>
              <a:latin typeface="Verdana" charset="0"/>
            </a:endParaRPr>
          </a:p>
          <a:p>
            <a:pPr marL="265113" indent="-265113">
              <a:lnSpc>
                <a:spcPct val="70000"/>
              </a:lnSpc>
              <a:spcBef>
                <a:spcPts val="250"/>
              </a:spcBef>
              <a:buClr>
                <a:srgbClr val="F07F09"/>
              </a:buClr>
              <a:buSzPct val="80000"/>
            </a:pPr>
            <a:endParaRPr lang="en-US" sz="1300">
              <a:latin typeface="Verdana" charset="0"/>
            </a:endParaRPr>
          </a:p>
          <a:p>
            <a:pPr marL="265113" indent="-265113">
              <a:lnSpc>
                <a:spcPct val="80000"/>
              </a:lnSpc>
              <a:spcBef>
                <a:spcPts val="250"/>
              </a:spcBef>
              <a:buClr>
                <a:schemeClr val="accent1"/>
              </a:buClr>
              <a:buSzPct val="80000"/>
              <a:buFont typeface="Wingdings 2" charset="2"/>
              <a:buNone/>
            </a:pPr>
            <a:endParaRPr lang="en-US" sz="1300">
              <a:latin typeface="Verdana" charset="0"/>
            </a:endParaRPr>
          </a:p>
          <a:p>
            <a:pPr marL="265113" indent="-265113">
              <a:lnSpc>
                <a:spcPct val="80000"/>
              </a:lnSpc>
              <a:spcBef>
                <a:spcPts val="250"/>
              </a:spcBef>
              <a:buClr>
                <a:schemeClr val="accent1"/>
              </a:buClr>
              <a:buSzPct val="80000"/>
              <a:buFont typeface="Wingdings 2" charset="2"/>
              <a:buNone/>
            </a:pPr>
            <a:endParaRPr lang="en-US" sz="1300">
              <a:latin typeface="Verdana" charset="0"/>
            </a:endParaRPr>
          </a:p>
        </p:txBody>
      </p:sp>
      <p:graphicFrame>
        <p:nvGraphicFramePr>
          <p:cNvPr id="1026" name="Object 2"/>
          <p:cNvGraphicFramePr>
            <a:graphicFrameLocks noChangeAspect="1"/>
          </p:cNvGraphicFramePr>
          <p:nvPr>
            <p:ph idx="1"/>
          </p:nvPr>
        </p:nvGraphicFramePr>
        <p:xfrm>
          <a:off x="1643063" y="2428875"/>
          <a:ext cx="4714875" cy="714375"/>
        </p:xfrm>
        <a:graphic>
          <a:graphicData uri="http://schemas.openxmlformats.org/presentationml/2006/ole">
            <p:oleObj spid="_x0000_s288770" name="Equation" r:id="rId4" imgW="1790640" imgH="444240" progId="Equation.3">
              <p:embed/>
            </p:oleObj>
          </a:graphicData>
        </a:graphic>
      </p:graphicFrame>
      <p:sp>
        <p:nvSpPr>
          <p:cNvPr id="7" name="Slide Number Placeholder 6"/>
          <p:cNvSpPr>
            <a:spLocks noGrp="1"/>
          </p:cNvSpPr>
          <p:nvPr>
            <p:ph type="sldNum" sz="quarter" idx="12"/>
          </p:nvPr>
        </p:nvSpPr>
        <p:spPr/>
        <p:txBody>
          <a:bodyPr/>
          <a:lstStyle/>
          <a:p>
            <a:fld id="{B6F15528-21DE-4FAA-801E-634DDDAF4B2B}" type="slidenum">
              <a:rPr lang="en-US" smtClean="0"/>
              <a:pPr/>
              <a:t>79</a:t>
            </a:fld>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GFS: Architecture</a:t>
            </a:r>
            <a:endParaRPr lang="en-US"/>
          </a:p>
        </p:txBody>
      </p:sp>
      <p:sp>
        <p:nvSpPr>
          <p:cNvPr id="7172" name="Rectangle 3"/>
          <p:cNvSpPr>
            <a:spLocks noGrp="1" noChangeArrowheads="1"/>
          </p:cNvSpPr>
          <p:nvPr>
            <p:ph type="body" idx="1"/>
          </p:nvPr>
        </p:nvSpPr>
        <p:spPr/>
        <p:txBody>
          <a:bodyPr/>
          <a:lstStyle/>
          <a:p>
            <a:r>
              <a:rPr lang="en-US" smtClean="0"/>
              <a:t>One master server (state replicated on backups)</a:t>
            </a:r>
          </a:p>
          <a:p>
            <a:r>
              <a:rPr lang="en-US" smtClean="0"/>
              <a:t>Many chunk servers (100s – 1000s)</a:t>
            </a:r>
          </a:p>
          <a:p>
            <a:pPr lvl="1"/>
            <a:r>
              <a:rPr lang="en-US" smtClean="0"/>
              <a:t>Spread across racks; intra-rack b/w greater than inter-rack</a:t>
            </a:r>
          </a:p>
          <a:p>
            <a:pPr lvl="1"/>
            <a:r>
              <a:rPr lang="en-US" smtClean="0"/>
              <a:t>Chunk: 64 MB portion of file, identified by 64-bit, globally unique ID</a:t>
            </a:r>
          </a:p>
          <a:p>
            <a:r>
              <a:rPr lang="en-US" smtClean="0"/>
              <a:t>Many clients accessing same and different files stored on same cluster</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642938"/>
            <a:ext cx="8183562" cy="785812"/>
          </a:xfrm>
        </p:spPr>
        <p:txBody>
          <a:bodyPr/>
          <a:lstStyle/>
          <a:p>
            <a:r>
              <a:rPr lang="en-US">
                <a:effectLst>
                  <a:outerShdw blurRad="38100" dist="38100" dir="2700000" algn="tl">
                    <a:srgbClr val="000000"/>
                  </a:outerShdw>
                </a:effectLst>
              </a:rPr>
              <a:t>Computing PageRank</a:t>
            </a:r>
          </a:p>
        </p:txBody>
      </p:sp>
      <p:graphicFrame>
        <p:nvGraphicFramePr>
          <p:cNvPr id="4" name="Content Placeholder 3"/>
          <p:cNvGraphicFramePr>
            <a:graphicFrameLocks noGrp="1"/>
          </p:cNvGraphicFramePr>
          <p:nvPr>
            <p:ph idx="1"/>
          </p:nvPr>
        </p:nvGraphicFramePr>
        <p:xfrm>
          <a:off x="571472" y="1714488"/>
          <a:ext cx="8183880" cy="4113094"/>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80</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7539B74-EF37-4538-A1C2-95D0F37E923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20609A7-9CCF-4AA7-B456-20EE47299A53}"/>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E408050F-5DB5-4B35-9E6A-E7982CAB8BD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4886F001-6247-4C07-AB43-6D4E21E7C37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BD4C4C83-30B7-45FA-BF00-06248E04984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D4CCD172-908D-4609-B6CA-0236F074CF5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71500"/>
            <a:ext cx="8183563" cy="785813"/>
          </a:xfrm>
        </p:spPr>
        <p:txBody>
          <a:bodyPr/>
          <a:lstStyle/>
          <a:p>
            <a:r>
              <a:rPr lang="en-US">
                <a:effectLst>
                  <a:outerShdw blurRad="38100" dist="38100" dir="2700000" algn="tl">
                    <a:srgbClr val="000000"/>
                  </a:outerShdw>
                </a:effectLst>
              </a:rPr>
              <a:t>PageRank :  Key Insights</a:t>
            </a:r>
          </a:p>
        </p:txBody>
      </p:sp>
      <p:sp>
        <p:nvSpPr>
          <p:cNvPr id="35843"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marL="265113" lvl="1" indent="-265113">
              <a:buSzPct val="80000"/>
              <a:buFont typeface="Wingdings 2" charset="2"/>
              <a:buChar char=""/>
            </a:pPr>
            <a:r>
              <a:rPr lang="en-US"/>
              <a:t>Effects at each iteration is local. i+1</a:t>
            </a:r>
            <a:r>
              <a:rPr lang="en-US" baseline="30000"/>
              <a:t>th</a:t>
            </a:r>
            <a:r>
              <a:rPr lang="en-US"/>
              <a:t> iteration depends only on i</a:t>
            </a:r>
            <a:r>
              <a:rPr lang="en-US" baseline="30000"/>
              <a:t>th </a:t>
            </a:r>
            <a:r>
              <a:rPr lang="en-US"/>
              <a:t>iteration</a:t>
            </a:r>
          </a:p>
          <a:p>
            <a:pPr marL="265113" lvl="1" indent="-265113">
              <a:buSzPct val="80000"/>
              <a:buFont typeface="Wingdings 2" charset="2"/>
              <a:buChar char=""/>
            </a:pPr>
            <a:endParaRPr lang="en-US"/>
          </a:p>
          <a:p>
            <a:pPr marL="265113" lvl="1" indent="-265113">
              <a:buSzPct val="80000"/>
              <a:buFont typeface="Wingdings 2" charset="2"/>
              <a:buChar char=""/>
            </a:pPr>
            <a:r>
              <a:rPr lang="en-US"/>
              <a:t>At iteration i, PageRank for individual nodes can be computed independently </a:t>
            </a:r>
          </a:p>
          <a:p>
            <a:endParaRPr lang="en-US"/>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81</a:t>
            </a:fld>
            <a:endParaRPr lang="en-US"/>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571500"/>
            <a:ext cx="8183563" cy="785813"/>
          </a:xfrm>
        </p:spPr>
        <p:txBody>
          <a:bodyPr/>
          <a:lstStyle/>
          <a:p>
            <a:r>
              <a:rPr lang="en-US">
                <a:effectLst>
                  <a:outerShdw blurRad="38100" dist="38100" dir="2700000" algn="tl">
                    <a:srgbClr val="000000"/>
                  </a:outerShdw>
                </a:effectLst>
              </a:rPr>
              <a:t>PageRank  using  MapReduce</a:t>
            </a:r>
          </a:p>
        </p:txBody>
      </p:sp>
      <p:sp>
        <p:nvSpPr>
          <p:cNvPr id="36867"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a:lnSpc>
                <a:spcPct val="90000"/>
              </a:lnSpc>
            </a:pPr>
            <a:r>
              <a:rPr lang="en-GB"/>
              <a:t>Use Sparse matrix representation (M)</a:t>
            </a:r>
          </a:p>
          <a:p>
            <a:pPr>
              <a:lnSpc>
                <a:spcPct val="90000"/>
              </a:lnSpc>
            </a:pPr>
            <a:endParaRPr lang="en-GB" sz="2600"/>
          </a:p>
          <a:p>
            <a:pPr>
              <a:lnSpc>
                <a:spcPct val="90000"/>
              </a:lnSpc>
            </a:pPr>
            <a:r>
              <a:rPr lang="en-GB" sz="2600"/>
              <a:t>Map each </a:t>
            </a:r>
            <a:r>
              <a:rPr lang="en-GB"/>
              <a:t>row of M to a list of PageRank “credit” to assign to out link neighbours.</a:t>
            </a:r>
          </a:p>
          <a:p>
            <a:pPr>
              <a:lnSpc>
                <a:spcPct val="81000"/>
              </a:lnSpc>
            </a:pPr>
            <a:endParaRPr lang="en-GB"/>
          </a:p>
          <a:p>
            <a:pPr>
              <a:lnSpc>
                <a:spcPct val="81000"/>
              </a:lnSpc>
            </a:pPr>
            <a:r>
              <a:rPr lang="en-GB"/>
              <a:t>These prestige scores are </a:t>
            </a:r>
            <a:r>
              <a:rPr lang="en-GB" i="1"/>
              <a:t>reduced</a:t>
            </a:r>
            <a:r>
              <a:rPr lang="en-GB"/>
              <a:t> to a single PageRank value for a page by aggregating over them.</a:t>
            </a:r>
          </a:p>
          <a:p>
            <a:endParaRPr lang="en-US"/>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82</a:t>
            </a:fld>
            <a:endParaRPr lang="en-US"/>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7188" y="285750"/>
            <a:ext cx="8183562" cy="1050925"/>
          </a:xfrm>
        </p:spPr>
        <p:txBody>
          <a:bodyPr>
            <a:normAutofit fontScale="90000"/>
          </a:bodyPr>
          <a:lstStyle/>
          <a:p>
            <a:r>
              <a:rPr lang="en-US">
                <a:effectLst>
                  <a:outerShdw blurRad="38100" dist="38100" dir="2700000" algn="tl">
                    <a:srgbClr val="000000"/>
                  </a:outerShdw>
                </a:effectLst>
              </a:rPr>
              <a:t> PageRank  using  MapReduce</a:t>
            </a:r>
          </a:p>
        </p:txBody>
      </p:sp>
      <p:grpSp>
        <p:nvGrpSpPr>
          <p:cNvPr id="3" name="Group 223"/>
          <p:cNvGrpSpPr>
            <a:grpSpLocks/>
          </p:cNvGrpSpPr>
          <p:nvPr/>
        </p:nvGrpSpPr>
        <p:grpSpPr bwMode="auto">
          <a:xfrm>
            <a:off x="785813" y="1500188"/>
            <a:ext cx="7643812" cy="4143375"/>
            <a:chOff x="806424" y="1142984"/>
            <a:chExt cx="7289800" cy="4527550"/>
          </a:xfrm>
        </p:grpSpPr>
        <p:grpSp>
          <p:nvGrpSpPr>
            <p:cNvPr id="4" name="Group 122"/>
            <p:cNvGrpSpPr>
              <a:grpSpLocks/>
            </p:cNvGrpSpPr>
            <p:nvPr/>
          </p:nvGrpSpPr>
          <p:grpSpPr bwMode="auto">
            <a:xfrm>
              <a:off x="806424" y="1539859"/>
              <a:ext cx="6165850" cy="1430338"/>
              <a:chOff x="634" y="892"/>
              <a:chExt cx="3884" cy="901"/>
            </a:xfrm>
          </p:grpSpPr>
          <p:sp>
            <p:nvSpPr>
              <p:cNvPr id="37953" name="Rectangle 7"/>
              <p:cNvSpPr>
                <a:spLocks noChangeArrowheads="1"/>
              </p:cNvSpPr>
              <p:nvPr/>
            </p:nvSpPr>
            <p:spPr bwMode="auto">
              <a:xfrm>
                <a:off x="634" y="892"/>
                <a:ext cx="1351"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54" name="Rectangle 8"/>
              <p:cNvSpPr>
                <a:spLocks noChangeArrowheads="1"/>
              </p:cNvSpPr>
              <p:nvPr/>
            </p:nvSpPr>
            <p:spPr bwMode="auto">
              <a:xfrm>
                <a:off x="634" y="892"/>
                <a:ext cx="1351"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55" name="Rectangle 9"/>
              <p:cNvSpPr>
                <a:spLocks noChangeArrowheads="1"/>
              </p:cNvSpPr>
              <p:nvPr/>
            </p:nvSpPr>
            <p:spPr bwMode="auto">
              <a:xfrm>
                <a:off x="2154" y="892"/>
                <a:ext cx="816"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56" name="Rectangle 10"/>
              <p:cNvSpPr>
                <a:spLocks noChangeArrowheads="1"/>
              </p:cNvSpPr>
              <p:nvPr/>
            </p:nvSpPr>
            <p:spPr bwMode="auto">
              <a:xfrm>
                <a:off x="2154" y="892"/>
                <a:ext cx="81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57" name="Rectangle 11"/>
              <p:cNvSpPr>
                <a:spLocks noChangeArrowheads="1"/>
              </p:cNvSpPr>
              <p:nvPr/>
            </p:nvSpPr>
            <p:spPr bwMode="auto">
              <a:xfrm>
                <a:off x="3533" y="892"/>
                <a:ext cx="760" cy="338"/>
              </a:xfrm>
              <a:prstGeom prst="rect">
                <a:avLst/>
              </a:prstGeom>
              <a:solidFill>
                <a:srgbClr val="CC99FF"/>
              </a:solidFill>
              <a:ln w="9525">
                <a:noFill/>
                <a:miter lim="800000"/>
                <a:headEnd/>
                <a:tailEnd/>
              </a:ln>
            </p:spPr>
            <p:txBody>
              <a:bodyPr>
                <a:prstTxWarp prst="textNoShape">
                  <a:avLst/>
                </a:prstTxWarp>
              </a:bodyPr>
              <a:lstStyle/>
              <a:p>
                <a:endParaRPr lang="en-US">
                  <a:latin typeface="Verdana" charset="0"/>
                </a:endParaRPr>
              </a:p>
            </p:txBody>
          </p:sp>
          <p:sp>
            <p:nvSpPr>
              <p:cNvPr id="37958" name="Rectangle 12"/>
              <p:cNvSpPr>
                <a:spLocks noChangeArrowheads="1"/>
              </p:cNvSpPr>
              <p:nvPr/>
            </p:nvSpPr>
            <p:spPr bwMode="auto">
              <a:xfrm>
                <a:off x="3533" y="892"/>
                <a:ext cx="760"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59" name="Rectangle 13"/>
              <p:cNvSpPr>
                <a:spLocks noChangeArrowheads="1"/>
              </p:cNvSpPr>
              <p:nvPr/>
            </p:nvSpPr>
            <p:spPr bwMode="auto">
              <a:xfrm>
                <a:off x="634" y="1455"/>
                <a:ext cx="225" cy="338"/>
              </a:xfrm>
              <a:prstGeom prst="rect">
                <a:avLst/>
              </a:prstGeom>
              <a:solidFill>
                <a:srgbClr val="CC99FF"/>
              </a:solidFill>
              <a:ln w="9525">
                <a:noFill/>
                <a:miter lim="800000"/>
                <a:headEnd/>
                <a:tailEnd/>
              </a:ln>
            </p:spPr>
            <p:txBody>
              <a:bodyPr>
                <a:prstTxWarp prst="textNoShape">
                  <a:avLst/>
                </a:prstTxWarp>
              </a:bodyPr>
              <a:lstStyle/>
              <a:p>
                <a:endParaRPr lang="en-US">
                  <a:latin typeface="Verdana" charset="0"/>
                </a:endParaRPr>
              </a:p>
            </p:txBody>
          </p:sp>
          <p:sp>
            <p:nvSpPr>
              <p:cNvPr id="37960" name="Rectangle 14"/>
              <p:cNvSpPr>
                <a:spLocks noChangeArrowheads="1"/>
              </p:cNvSpPr>
              <p:nvPr/>
            </p:nvSpPr>
            <p:spPr bwMode="auto">
              <a:xfrm>
                <a:off x="634"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61" name="Rectangle 15"/>
              <p:cNvSpPr>
                <a:spLocks noChangeArrowheads="1"/>
              </p:cNvSpPr>
              <p:nvPr/>
            </p:nvSpPr>
            <p:spPr bwMode="auto">
              <a:xfrm>
                <a:off x="972" y="1455"/>
                <a:ext cx="225" cy="338"/>
              </a:xfrm>
              <a:prstGeom prst="rect">
                <a:avLst/>
              </a:prstGeom>
              <a:solidFill>
                <a:srgbClr val="FF99CC"/>
              </a:solidFill>
              <a:ln w="9525">
                <a:noFill/>
                <a:miter lim="800000"/>
                <a:headEnd/>
                <a:tailEnd/>
              </a:ln>
            </p:spPr>
            <p:txBody>
              <a:bodyPr>
                <a:prstTxWarp prst="textNoShape">
                  <a:avLst/>
                </a:prstTxWarp>
              </a:bodyPr>
              <a:lstStyle/>
              <a:p>
                <a:endParaRPr lang="en-US">
                  <a:latin typeface="Verdana" charset="0"/>
                </a:endParaRPr>
              </a:p>
            </p:txBody>
          </p:sp>
          <p:sp>
            <p:nvSpPr>
              <p:cNvPr id="37962" name="Rectangle 16"/>
              <p:cNvSpPr>
                <a:spLocks noChangeArrowheads="1"/>
              </p:cNvSpPr>
              <p:nvPr/>
            </p:nvSpPr>
            <p:spPr bwMode="auto">
              <a:xfrm>
                <a:off x="972"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63" name="Rectangle 17"/>
              <p:cNvSpPr>
                <a:spLocks noChangeArrowheads="1"/>
              </p:cNvSpPr>
              <p:nvPr/>
            </p:nvSpPr>
            <p:spPr bwMode="auto">
              <a:xfrm>
                <a:off x="1309" y="1455"/>
                <a:ext cx="226"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64" name="Rectangle 18"/>
              <p:cNvSpPr>
                <a:spLocks noChangeArrowheads="1"/>
              </p:cNvSpPr>
              <p:nvPr/>
            </p:nvSpPr>
            <p:spPr bwMode="auto">
              <a:xfrm>
                <a:off x="1309" y="1455"/>
                <a:ext cx="22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65" name="Rectangle 19"/>
              <p:cNvSpPr>
                <a:spLocks noChangeArrowheads="1"/>
              </p:cNvSpPr>
              <p:nvPr/>
            </p:nvSpPr>
            <p:spPr bwMode="auto">
              <a:xfrm>
                <a:off x="1647" y="145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66" name="Rectangle 20"/>
              <p:cNvSpPr>
                <a:spLocks noChangeArrowheads="1"/>
              </p:cNvSpPr>
              <p:nvPr/>
            </p:nvSpPr>
            <p:spPr bwMode="auto">
              <a:xfrm>
                <a:off x="1647"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67" name="Rectangle 21"/>
              <p:cNvSpPr>
                <a:spLocks noChangeArrowheads="1"/>
              </p:cNvSpPr>
              <p:nvPr/>
            </p:nvSpPr>
            <p:spPr bwMode="auto">
              <a:xfrm>
                <a:off x="2125" y="1455"/>
                <a:ext cx="226" cy="338"/>
              </a:xfrm>
              <a:prstGeom prst="rect">
                <a:avLst/>
              </a:prstGeom>
              <a:solidFill>
                <a:srgbClr val="CC99FF"/>
              </a:solidFill>
              <a:ln w="9525">
                <a:noFill/>
                <a:miter lim="800000"/>
                <a:headEnd/>
                <a:tailEnd/>
              </a:ln>
            </p:spPr>
            <p:txBody>
              <a:bodyPr>
                <a:prstTxWarp prst="textNoShape">
                  <a:avLst/>
                </a:prstTxWarp>
              </a:bodyPr>
              <a:lstStyle/>
              <a:p>
                <a:endParaRPr lang="en-US">
                  <a:latin typeface="Verdana" charset="0"/>
                </a:endParaRPr>
              </a:p>
            </p:txBody>
          </p:sp>
          <p:sp>
            <p:nvSpPr>
              <p:cNvPr id="37968" name="Rectangle 22"/>
              <p:cNvSpPr>
                <a:spLocks noChangeArrowheads="1"/>
              </p:cNvSpPr>
              <p:nvPr/>
            </p:nvSpPr>
            <p:spPr bwMode="auto">
              <a:xfrm>
                <a:off x="2125" y="1455"/>
                <a:ext cx="22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69" name="Rectangle 23"/>
              <p:cNvSpPr>
                <a:spLocks noChangeArrowheads="1"/>
              </p:cNvSpPr>
              <p:nvPr/>
            </p:nvSpPr>
            <p:spPr bwMode="auto">
              <a:xfrm>
                <a:off x="2463" y="145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70" name="Rectangle 24"/>
              <p:cNvSpPr>
                <a:spLocks noChangeArrowheads="1"/>
              </p:cNvSpPr>
              <p:nvPr/>
            </p:nvSpPr>
            <p:spPr bwMode="auto">
              <a:xfrm>
                <a:off x="2463"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71" name="Rectangle 25"/>
              <p:cNvSpPr>
                <a:spLocks noChangeArrowheads="1"/>
              </p:cNvSpPr>
              <p:nvPr/>
            </p:nvSpPr>
            <p:spPr bwMode="auto">
              <a:xfrm>
                <a:off x="2801" y="1455"/>
                <a:ext cx="225"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72" name="Rectangle 26"/>
              <p:cNvSpPr>
                <a:spLocks noChangeArrowheads="1"/>
              </p:cNvSpPr>
              <p:nvPr/>
            </p:nvSpPr>
            <p:spPr bwMode="auto">
              <a:xfrm>
                <a:off x="2801"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73" name="Rectangle 27"/>
              <p:cNvSpPr>
                <a:spLocks noChangeArrowheads="1"/>
              </p:cNvSpPr>
              <p:nvPr/>
            </p:nvSpPr>
            <p:spPr bwMode="auto">
              <a:xfrm>
                <a:off x="3336" y="145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74" name="Rectangle 28"/>
              <p:cNvSpPr>
                <a:spLocks noChangeArrowheads="1"/>
              </p:cNvSpPr>
              <p:nvPr/>
            </p:nvSpPr>
            <p:spPr bwMode="auto">
              <a:xfrm>
                <a:off x="3336"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75" name="Rectangle 29"/>
              <p:cNvSpPr>
                <a:spLocks noChangeArrowheads="1"/>
              </p:cNvSpPr>
              <p:nvPr/>
            </p:nvSpPr>
            <p:spPr bwMode="auto">
              <a:xfrm>
                <a:off x="3673" y="1455"/>
                <a:ext cx="226"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76" name="Rectangle 30"/>
              <p:cNvSpPr>
                <a:spLocks noChangeArrowheads="1"/>
              </p:cNvSpPr>
              <p:nvPr/>
            </p:nvSpPr>
            <p:spPr bwMode="auto">
              <a:xfrm>
                <a:off x="3673" y="1455"/>
                <a:ext cx="22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77" name="Rectangle 31"/>
              <p:cNvSpPr>
                <a:spLocks noChangeArrowheads="1"/>
              </p:cNvSpPr>
              <p:nvPr/>
            </p:nvSpPr>
            <p:spPr bwMode="auto">
              <a:xfrm>
                <a:off x="4011" y="1455"/>
                <a:ext cx="225" cy="338"/>
              </a:xfrm>
              <a:prstGeom prst="rect">
                <a:avLst/>
              </a:prstGeom>
              <a:solidFill>
                <a:srgbClr val="FFFF99"/>
              </a:solidFill>
              <a:ln w="9525">
                <a:noFill/>
                <a:miter lim="800000"/>
                <a:headEnd/>
                <a:tailEnd/>
              </a:ln>
            </p:spPr>
            <p:txBody>
              <a:bodyPr>
                <a:prstTxWarp prst="textNoShape">
                  <a:avLst/>
                </a:prstTxWarp>
              </a:bodyPr>
              <a:lstStyle/>
              <a:p>
                <a:endParaRPr lang="en-US">
                  <a:latin typeface="Verdana" charset="0"/>
                </a:endParaRPr>
              </a:p>
            </p:txBody>
          </p:sp>
          <p:sp>
            <p:nvSpPr>
              <p:cNvPr id="37978" name="Rectangle 32"/>
              <p:cNvSpPr>
                <a:spLocks noChangeArrowheads="1"/>
              </p:cNvSpPr>
              <p:nvPr/>
            </p:nvSpPr>
            <p:spPr bwMode="auto">
              <a:xfrm>
                <a:off x="4011"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79" name="Rectangle 33"/>
              <p:cNvSpPr>
                <a:spLocks noChangeArrowheads="1"/>
              </p:cNvSpPr>
              <p:nvPr/>
            </p:nvSpPr>
            <p:spPr bwMode="auto">
              <a:xfrm>
                <a:off x="4293" y="145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80" name="Rectangle 34"/>
              <p:cNvSpPr>
                <a:spLocks noChangeArrowheads="1"/>
              </p:cNvSpPr>
              <p:nvPr/>
            </p:nvSpPr>
            <p:spPr bwMode="auto">
              <a:xfrm>
                <a:off x="4293" y="145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81" name="Line 35"/>
              <p:cNvSpPr>
                <a:spLocks noChangeShapeType="1"/>
              </p:cNvSpPr>
              <p:nvPr/>
            </p:nvSpPr>
            <p:spPr bwMode="auto">
              <a:xfrm flipH="1">
                <a:off x="746" y="1230"/>
                <a:ext cx="254"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82" name="Freeform 36"/>
              <p:cNvSpPr>
                <a:spLocks/>
              </p:cNvSpPr>
              <p:nvPr/>
            </p:nvSpPr>
            <p:spPr bwMode="auto">
              <a:xfrm>
                <a:off x="746" y="1425"/>
                <a:ext cx="31" cy="32"/>
              </a:xfrm>
              <a:custGeom>
                <a:avLst/>
                <a:gdLst>
                  <a:gd name="T0" fmla="*/ 2 w 31"/>
                  <a:gd name="T1" fmla="*/ 0 h 32"/>
                  <a:gd name="T2" fmla="*/ 0 w 31"/>
                  <a:gd name="T3" fmla="*/ 30 h 32"/>
                  <a:gd name="T4" fmla="*/ 31 w 31"/>
                  <a:gd name="T5" fmla="*/ 32 h 32"/>
                  <a:gd name="T6" fmla="*/ 0 60000 65536"/>
                  <a:gd name="T7" fmla="*/ 0 60000 65536"/>
                  <a:gd name="T8" fmla="*/ 0 60000 65536"/>
                  <a:gd name="T9" fmla="*/ 0 w 31"/>
                  <a:gd name="T10" fmla="*/ 0 h 32"/>
                  <a:gd name="T11" fmla="*/ 31 w 31"/>
                  <a:gd name="T12" fmla="*/ 32 h 32"/>
                </a:gdLst>
                <a:ahLst/>
                <a:cxnLst>
                  <a:cxn ang="T6">
                    <a:pos x="T0" y="T1"/>
                  </a:cxn>
                  <a:cxn ang="T7">
                    <a:pos x="T2" y="T3"/>
                  </a:cxn>
                  <a:cxn ang="T8">
                    <a:pos x="T4" y="T5"/>
                  </a:cxn>
                </a:cxnLst>
                <a:rect l="T9" t="T10" r="T11" b="T12"/>
                <a:pathLst>
                  <a:path w="31" h="32">
                    <a:moveTo>
                      <a:pt x="2" y="0"/>
                    </a:moveTo>
                    <a:lnTo>
                      <a:pt x="0" y="30"/>
                    </a:lnTo>
                    <a:lnTo>
                      <a:pt x="31" y="32"/>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83" name="Line 37"/>
              <p:cNvSpPr>
                <a:spLocks noChangeShapeType="1"/>
              </p:cNvSpPr>
              <p:nvPr/>
            </p:nvSpPr>
            <p:spPr bwMode="auto">
              <a:xfrm>
                <a:off x="1084" y="1230"/>
                <a:ext cx="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84" name="Freeform 38"/>
              <p:cNvSpPr>
                <a:spLocks/>
              </p:cNvSpPr>
              <p:nvPr/>
            </p:nvSpPr>
            <p:spPr bwMode="auto">
              <a:xfrm>
                <a:off x="1063" y="1434"/>
                <a:ext cx="43" cy="21"/>
              </a:xfrm>
              <a:custGeom>
                <a:avLst/>
                <a:gdLst>
                  <a:gd name="T0" fmla="*/ 0 w 43"/>
                  <a:gd name="T1" fmla="*/ 0 h 21"/>
                  <a:gd name="T2" fmla="*/ 21 w 43"/>
                  <a:gd name="T3" fmla="*/ 21 h 21"/>
                  <a:gd name="T4" fmla="*/ 43 w 43"/>
                  <a:gd name="T5" fmla="*/ 0 h 21"/>
                  <a:gd name="T6" fmla="*/ 0 60000 65536"/>
                  <a:gd name="T7" fmla="*/ 0 60000 65536"/>
                  <a:gd name="T8" fmla="*/ 0 60000 65536"/>
                  <a:gd name="T9" fmla="*/ 0 w 43"/>
                  <a:gd name="T10" fmla="*/ 0 h 21"/>
                  <a:gd name="T11" fmla="*/ 43 w 43"/>
                  <a:gd name="T12" fmla="*/ 21 h 21"/>
                </a:gdLst>
                <a:ahLst/>
                <a:cxnLst>
                  <a:cxn ang="T6">
                    <a:pos x="T0" y="T1"/>
                  </a:cxn>
                  <a:cxn ang="T7">
                    <a:pos x="T2" y="T3"/>
                  </a:cxn>
                  <a:cxn ang="T8">
                    <a:pos x="T4" y="T5"/>
                  </a:cxn>
                </a:cxnLst>
                <a:rect l="T9" t="T10" r="T11" b="T12"/>
                <a:pathLst>
                  <a:path w="43" h="21">
                    <a:moveTo>
                      <a:pt x="0" y="0"/>
                    </a:moveTo>
                    <a:lnTo>
                      <a:pt x="21" y="21"/>
                    </a:lnTo>
                    <a:lnTo>
                      <a:pt x="43"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85" name="Line 39"/>
              <p:cNvSpPr>
                <a:spLocks noChangeShapeType="1"/>
              </p:cNvSpPr>
              <p:nvPr/>
            </p:nvSpPr>
            <p:spPr bwMode="auto">
              <a:xfrm>
                <a:off x="1422" y="1230"/>
                <a:ext cx="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86" name="Freeform 40"/>
              <p:cNvSpPr>
                <a:spLocks/>
              </p:cNvSpPr>
              <p:nvPr/>
            </p:nvSpPr>
            <p:spPr bwMode="auto">
              <a:xfrm>
                <a:off x="1401" y="1434"/>
                <a:ext cx="42" cy="21"/>
              </a:xfrm>
              <a:custGeom>
                <a:avLst/>
                <a:gdLst>
                  <a:gd name="T0" fmla="*/ 0 w 42"/>
                  <a:gd name="T1" fmla="*/ 0 h 21"/>
                  <a:gd name="T2" fmla="*/ 21 w 42"/>
                  <a:gd name="T3" fmla="*/ 21 h 21"/>
                  <a:gd name="T4" fmla="*/ 42 w 42"/>
                  <a:gd name="T5" fmla="*/ 0 h 21"/>
                  <a:gd name="T6" fmla="*/ 0 60000 65536"/>
                  <a:gd name="T7" fmla="*/ 0 60000 65536"/>
                  <a:gd name="T8" fmla="*/ 0 60000 65536"/>
                  <a:gd name="T9" fmla="*/ 0 w 42"/>
                  <a:gd name="T10" fmla="*/ 0 h 21"/>
                  <a:gd name="T11" fmla="*/ 42 w 42"/>
                  <a:gd name="T12" fmla="*/ 21 h 21"/>
                </a:gdLst>
                <a:ahLst/>
                <a:cxnLst>
                  <a:cxn ang="T6">
                    <a:pos x="T0" y="T1"/>
                  </a:cxn>
                  <a:cxn ang="T7">
                    <a:pos x="T2" y="T3"/>
                  </a:cxn>
                  <a:cxn ang="T8">
                    <a:pos x="T4" y="T5"/>
                  </a:cxn>
                </a:cxnLst>
                <a:rect l="T9" t="T10" r="T11" b="T12"/>
                <a:pathLst>
                  <a:path w="42" h="21">
                    <a:moveTo>
                      <a:pt x="0" y="0"/>
                    </a:moveTo>
                    <a:lnTo>
                      <a:pt x="21" y="21"/>
                    </a:lnTo>
                    <a:lnTo>
                      <a:pt x="42"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87" name="Line 41"/>
              <p:cNvSpPr>
                <a:spLocks noChangeShapeType="1"/>
              </p:cNvSpPr>
              <p:nvPr/>
            </p:nvSpPr>
            <p:spPr bwMode="auto">
              <a:xfrm>
                <a:off x="1535" y="1230"/>
                <a:ext cx="225"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88" name="Freeform 42"/>
              <p:cNvSpPr>
                <a:spLocks/>
              </p:cNvSpPr>
              <p:nvPr/>
            </p:nvSpPr>
            <p:spPr bwMode="auto">
              <a:xfrm>
                <a:off x="1729" y="1425"/>
                <a:ext cx="31" cy="30"/>
              </a:xfrm>
              <a:custGeom>
                <a:avLst/>
                <a:gdLst>
                  <a:gd name="T0" fmla="*/ 0 w 31"/>
                  <a:gd name="T1" fmla="*/ 30 h 30"/>
                  <a:gd name="T2" fmla="*/ 31 w 31"/>
                  <a:gd name="T3" fmla="*/ 30 h 30"/>
                  <a:gd name="T4" fmla="*/ 31 w 31"/>
                  <a:gd name="T5" fmla="*/ 0 h 30"/>
                  <a:gd name="T6" fmla="*/ 0 60000 65536"/>
                  <a:gd name="T7" fmla="*/ 0 60000 65536"/>
                  <a:gd name="T8" fmla="*/ 0 60000 65536"/>
                  <a:gd name="T9" fmla="*/ 0 w 31"/>
                  <a:gd name="T10" fmla="*/ 0 h 30"/>
                  <a:gd name="T11" fmla="*/ 31 w 31"/>
                  <a:gd name="T12" fmla="*/ 30 h 30"/>
                </a:gdLst>
                <a:ahLst/>
                <a:cxnLst>
                  <a:cxn ang="T6">
                    <a:pos x="T0" y="T1"/>
                  </a:cxn>
                  <a:cxn ang="T7">
                    <a:pos x="T2" y="T3"/>
                  </a:cxn>
                  <a:cxn ang="T8">
                    <a:pos x="T4" y="T5"/>
                  </a:cxn>
                </a:cxnLst>
                <a:rect l="T9" t="T10" r="T11" b="T12"/>
                <a:pathLst>
                  <a:path w="31" h="30">
                    <a:moveTo>
                      <a:pt x="0" y="30"/>
                    </a:moveTo>
                    <a:lnTo>
                      <a:pt x="31" y="30"/>
                    </a:lnTo>
                    <a:lnTo>
                      <a:pt x="31"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89" name="Line 43"/>
              <p:cNvSpPr>
                <a:spLocks noChangeShapeType="1"/>
              </p:cNvSpPr>
              <p:nvPr/>
            </p:nvSpPr>
            <p:spPr bwMode="auto">
              <a:xfrm>
                <a:off x="2576" y="1230"/>
                <a:ext cx="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90" name="Freeform 44"/>
              <p:cNvSpPr>
                <a:spLocks/>
              </p:cNvSpPr>
              <p:nvPr/>
            </p:nvSpPr>
            <p:spPr bwMode="auto">
              <a:xfrm>
                <a:off x="2554" y="1434"/>
                <a:ext cx="44" cy="21"/>
              </a:xfrm>
              <a:custGeom>
                <a:avLst/>
                <a:gdLst>
                  <a:gd name="T0" fmla="*/ 0 w 44"/>
                  <a:gd name="T1" fmla="*/ 0 h 21"/>
                  <a:gd name="T2" fmla="*/ 22 w 44"/>
                  <a:gd name="T3" fmla="*/ 21 h 21"/>
                  <a:gd name="T4" fmla="*/ 44 w 44"/>
                  <a:gd name="T5" fmla="*/ 0 h 21"/>
                  <a:gd name="T6" fmla="*/ 0 60000 65536"/>
                  <a:gd name="T7" fmla="*/ 0 60000 65536"/>
                  <a:gd name="T8" fmla="*/ 0 60000 65536"/>
                  <a:gd name="T9" fmla="*/ 0 w 44"/>
                  <a:gd name="T10" fmla="*/ 0 h 21"/>
                  <a:gd name="T11" fmla="*/ 44 w 44"/>
                  <a:gd name="T12" fmla="*/ 21 h 21"/>
                </a:gdLst>
                <a:ahLst/>
                <a:cxnLst>
                  <a:cxn ang="T6">
                    <a:pos x="T0" y="T1"/>
                  </a:cxn>
                  <a:cxn ang="T7">
                    <a:pos x="T2" y="T3"/>
                  </a:cxn>
                  <a:cxn ang="T8">
                    <a:pos x="T4" y="T5"/>
                  </a:cxn>
                </a:cxnLst>
                <a:rect l="T9" t="T10" r="T11" b="T12"/>
                <a:pathLst>
                  <a:path w="44" h="21">
                    <a:moveTo>
                      <a:pt x="0" y="0"/>
                    </a:moveTo>
                    <a:lnTo>
                      <a:pt x="22" y="21"/>
                    </a:lnTo>
                    <a:lnTo>
                      <a:pt x="44"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91" name="Line 45"/>
              <p:cNvSpPr>
                <a:spLocks noChangeShapeType="1"/>
              </p:cNvSpPr>
              <p:nvPr/>
            </p:nvSpPr>
            <p:spPr bwMode="auto">
              <a:xfrm>
                <a:off x="2238" y="1230"/>
                <a:ext cx="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92" name="Freeform 46"/>
              <p:cNvSpPr>
                <a:spLocks/>
              </p:cNvSpPr>
              <p:nvPr/>
            </p:nvSpPr>
            <p:spPr bwMode="auto">
              <a:xfrm>
                <a:off x="2217" y="1434"/>
                <a:ext cx="43" cy="21"/>
              </a:xfrm>
              <a:custGeom>
                <a:avLst/>
                <a:gdLst>
                  <a:gd name="T0" fmla="*/ 0 w 43"/>
                  <a:gd name="T1" fmla="*/ 0 h 21"/>
                  <a:gd name="T2" fmla="*/ 21 w 43"/>
                  <a:gd name="T3" fmla="*/ 21 h 21"/>
                  <a:gd name="T4" fmla="*/ 43 w 43"/>
                  <a:gd name="T5" fmla="*/ 0 h 21"/>
                  <a:gd name="T6" fmla="*/ 0 60000 65536"/>
                  <a:gd name="T7" fmla="*/ 0 60000 65536"/>
                  <a:gd name="T8" fmla="*/ 0 60000 65536"/>
                  <a:gd name="T9" fmla="*/ 0 w 43"/>
                  <a:gd name="T10" fmla="*/ 0 h 21"/>
                  <a:gd name="T11" fmla="*/ 43 w 43"/>
                  <a:gd name="T12" fmla="*/ 21 h 21"/>
                </a:gdLst>
                <a:ahLst/>
                <a:cxnLst>
                  <a:cxn ang="T6">
                    <a:pos x="T0" y="T1"/>
                  </a:cxn>
                  <a:cxn ang="T7">
                    <a:pos x="T2" y="T3"/>
                  </a:cxn>
                  <a:cxn ang="T8">
                    <a:pos x="T4" y="T5"/>
                  </a:cxn>
                </a:cxnLst>
                <a:rect l="T9" t="T10" r="T11" b="T12"/>
                <a:pathLst>
                  <a:path w="43" h="21">
                    <a:moveTo>
                      <a:pt x="0" y="0"/>
                    </a:moveTo>
                    <a:lnTo>
                      <a:pt x="21" y="21"/>
                    </a:lnTo>
                    <a:lnTo>
                      <a:pt x="43"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93" name="Line 47"/>
              <p:cNvSpPr>
                <a:spLocks noChangeShapeType="1"/>
              </p:cNvSpPr>
              <p:nvPr/>
            </p:nvSpPr>
            <p:spPr bwMode="auto">
              <a:xfrm>
                <a:off x="2914" y="1230"/>
                <a:ext cx="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94" name="Freeform 48"/>
              <p:cNvSpPr>
                <a:spLocks/>
              </p:cNvSpPr>
              <p:nvPr/>
            </p:nvSpPr>
            <p:spPr bwMode="auto">
              <a:xfrm>
                <a:off x="2892" y="1434"/>
                <a:ext cx="43" cy="21"/>
              </a:xfrm>
              <a:custGeom>
                <a:avLst/>
                <a:gdLst>
                  <a:gd name="T0" fmla="*/ 0 w 43"/>
                  <a:gd name="T1" fmla="*/ 0 h 21"/>
                  <a:gd name="T2" fmla="*/ 22 w 43"/>
                  <a:gd name="T3" fmla="*/ 21 h 21"/>
                  <a:gd name="T4" fmla="*/ 43 w 43"/>
                  <a:gd name="T5" fmla="*/ 0 h 21"/>
                  <a:gd name="T6" fmla="*/ 0 60000 65536"/>
                  <a:gd name="T7" fmla="*/ 0 60000 65536"/>
                  <a:gd name="T8" fmla="*/ 0 60000 65536"/>
                  <a:gd name="T9" fmla="*/ 0 w 43"/>
                  <a:gd name="T10" fmla="*/ 0 h 21"/>
                  <a:gd name="T11" fmla="*/ 43 w 43"/>
                  <a:gd name="T12" fmla="*/ 21 h 21"/>
                </a:gdLst>
                <a:ahLst/>
                <a:cxnLst>
                  <a:cxn ang="T6">
                    <a:pos x="T0" y="T1"/>
                  </a:cxn>
                  <a:cxn ang="T7">
                    <a:pos x="T2" y="T3"/>
                  </a:cxn>
                  <a:cxn ang="T8">
                    <a:pos x="T4" y="T5"/>
                  </a:cxn>
                </a:cxnLst>
                <a:rect l="T9" t="T10" r="T11" b="T12"/>
                <a:pathLst>
                  <a:path w="43" h="21">
                    <a:moveTo>
                      <a:pt x="0" y="0"/>
                    </a:moveTo>
                    <a:lnTo>
                      <a:pt x="22" y="21"/>
                    </a:lnTo>
                    <a:lnTo>
                      <a:pt x="43"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95" name="Line 49"/>
              <p:cNvSpPr>
                <a:spLocks noChangeShapeType="1"/>
              </p:cNvSpPr>
              <p:nvPr/>
            </p:nvSpPr>
            <p:spPr bwMode="auto">
              <a:xfrm flipH="1">
                <a:off x="3448" y="1230"/>
                <a:ext cx="169"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96" name="Freeform 50"/>
              <p:cNvSpPr>
                <a:spLocks/>
              </p:cNvSpPr>
              <p:nvPr/>
            </p:nvSpPr>
            <p:spPr bwMode="auto">
              <a:xfrm>
                <a:off x="3444" y="1425"/>
                <a:ext cx="35" cy="30"/>
              </a:xfrm>
              <a:custGeom>
                <a:avLst/>
                <a:gdLst>
                  <a:gd name="T0" fmla="*/ 0 w 35"/>
                  <a:gd name="T1" fmla="*/ 0 h 30"/>
                  <a:gd name="T2" fmla="*/ 4 w 35"/>
                  <a:gd name="T3" fmla="*/ 30 h 30"/>
                  <a:gd name="T4" fmla="*/ 35 w 35"/>
                  <a:gd name="T5" fmla="*/ 26 h 30"/>
                  <a:gd name="T6" fmla="*/ 0 60000 65536"/>
                  <a:gd name="T7" fmla="*/ 0 60000 65536"/>
                  <a:gd name="T8" fmla="*/ 0 60000 65536"/>
                  <a:gd name="T9" fmla="*/ 0 w 35"/>
                  <a:gd name="T10" fmla="*/ 0 h 30"/>
                  <a:gd name="T11" fmla="*/ 35 w 35"/>
                  <a:gd name="T12" fmla="*/ 30 h 30"/>
                </a:gdLst>
                <a:ahLst/>
                <a:cxnLst>
                  <a:cxn ang="T6">
                    <a:pos x="T0" y="T1"/>
                  </a:cxn>
                  <a:cxn ang="T7">
                    <a:pos x="T2" y="T3"/>
                  </a:cxn>
                  <a:cxn ang="T8">
                    <a:pos x="T4" y="T5"/>
                  </a:cxn>
                </a:cxnLst>
                <a:rect l="T9" t="T10" r="T11" b="T12"/>
                <a:pathLst>
                  <a:path w="35" h="30">
                    <a:moveTo>
                      <a:pt x="0" y="0"/>
                    </a:moveTo>
                    <a:lnTo>
                      <a:pt x="4" y="30"/>
                    </a:lnTo>
                    <a:lnTo>
                      <a:pt x="35" y="26"/>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97" name="Line 51"/>
              <p:cNvSpPr>
                <a:spLocks noChangeShapeType="1"/>
              </p:cNvSpPr>
              <p:nvPr/>
            </p:nvSpPr>
            <p:spPr bwMode="auto">
              <a:xfrm>
                <a:off x="3786" y="1230"/>
                <a:ext cx="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98" name="Freeform 52"/>
              <p:cNvSpPr>
                <a:spLocks/>
              </p:cNvSpPr>
              <p:nvPr/>
            </p:nvSpPr>
            <p:spPr bwMode="auto">
              <a:xfrm>
                <a:off x="3765" y="1434"/>
                <a:ext cx="43" cy="21"/>
              </a:xfrm>
              <a:custGeom>
                <a:avLst/>
                <a:gdLst>
                  <a:gd name="T0" fmla="*/ 0 w 43"/>
                  <a:gd name="T1" fmla="*/ 0 h 21"/>
                  <a:gd name="T2" fmla="*/ 21 w 43"/>
                  <a:gd name="T3" fmla="*/ 21 h 21"/>
                  <a:gd name="T4" fmla="*/ 43 w 43"/>
                  <a:gd name="T5" fmla="*/ 0 h 21"/>
                  <a:gd name="T6" fmla="*/ 0 60000 65536"/>
                  <a:gd name="T7" fmla="*/ 0 60000 65536"/>
                  <a:gd name="T8" fmla="*/ 0 60000 65536"/>
                  <a:gd name="T9" fmla="*/ 0 w 43"/>
                  <a:gd name="T10" fmla="*/ 0 h 21"/>
                  <a:gd name="T11" fmla="*/ 43 w 43"/>
                  <a:gd name="T12" fmla="*/ 21 h 21"/>
                </a:gdLst>
                <a:ahLst/>
                <a:cxnLst>
                  <a:cxn ang="T6">
                    <a:pos x="T0" y="T1"/>
                  </a:cxn>
                  <a:cxn ang="T7">
                    <a:pos x="T2" y="T3"/>
                  </a:cxn>
                  <a:cxn ang="T8">
                    <a:pos x="T4" y="T5"/>
                  </a:cxn>
                </a:cxnLst>
                <a:rect l="T9" t="T10" r="T11" b="T12"/>
                <a:pathLst>
                  <a:path w="43" h="21">
                    <a:moveTo>
                      <a:pt x="0" y="0"/>
                    </a:moveTo>
                    <a:lnTo>
                      <a:pt x="21" y="21"/>
                    </a:lnTo>
                    <a:lnTo>
                      <a:pt x="43"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99" name="Line 53"/>
              <p:cNvSpPr>
                <a:spLocks noChangeShapeType="1"/>
              </p:cNvSpPr>
              <p:nvPr/>
            </p:nvSpPr>
            <p:spPr bwMode="auto">
              <a:xfrm>
                <a:off x="3913" y="1230"/>
                <a:ext cx="211"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8000" name="Freeform 54"/>
              <p:cNvSpPr>
                <a:spLocks/>
              </p:cNvSpPr>
              <p:nvPr/>
            </p:nvSpPr>
            <p:spPr bwMode="auto">
              <a:xfrm>
                <a:off x="4093" y="1425"/>
                <a:ext cx="32" cy="30"/>
              </a:xfrm>
              <a:custGeom>
                <a:avLst/>
                <a:gdLst>
                  <a:gd name="T0" fmla="*/ 0 w 32"/>
                  <a:gd name="T1" fmla="*/ 29 h 30"/>
                  <a:gd name="T2" fmla="*/ 31 w 32"/>
                  <a:gd name="T3" fmla="*/ 30 h 30"/>
                  <a:gd name="T4" fmla="*/ 32 w 32"/>
                  <a:gd name="T5" fmla="*/ 0 h 30"/>
                  <a:gd name="T6" fmla="*/ 0 60000 65536"/>
                  <a:gd name="T7" fmla="*/ 0 60000 65536"/>
                  <a:gd name="T8" fmla="*/ 0 60000 65536"/>
                  <a:gd name="T9" fmla="*/ 0 w 32"/>
                  <a:gd name="T10" fmla="*/ 0 h 30"/>
                  <a:gd name="T11" fmla="*/ 32 w 32"/>
                  <a:gd name="T12" fmla="*/ 30 h 30"/>
                </a:gdLst>
                <a:ahLst/>
                <a:cxnLst>
                  <a:cxn ang="T6">
                    <a:pos x="T0" y="T1"/>
                  </a:cxn>
                  <a:cxn ang="T7">
                    <a:pos x="T2" y="T3"/>
                  </a:cxn>
                  <a:cxn ang="T8">
                    <a:pos x="T4" y="T5"/>
                  </a:cxn>
                </a:cxnLst>
                <a:rect l="T9" t="T10" r="T11" b="T12"/>
                <a:pathLst>
                  <a:path w="32" h="30">
                    <a:moveTo>
                      <a:pt x="0" y="29"/>
                    </a:moveTo>
                    <a:lnTo>
                      <a:pt x="31" y="30"/>
                    </a:lnTo>
                    <a:lnTo>
                      <a:pt x="32"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8001" name="Line 55"/>
              <p:cNvSpPr>
                <a:spLocks noChangeShapeType="1"/>
              </p:cNvSpPr>
              <p:nvPr/>
            </p:nvSpPr>
            <p:spPr bwMode="auto">
              <a:xfrm>
                <a:off x="4236" y="1230"/>
                <a:ext cx="169" cy="225"/>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8002" name="Freeform 56"/>
              <p:cNvSpPr>
                <a:spLocks/>
              </p:cNvSpPr>
              <p:nvPr/>
            </p:nvSpPr>
            <p:spPr bwMode="auto">
              <a:xfrm>
                <a:off x="4375" y="1425"/>
                <a:ext cx="35" cy="30"/>
              </a:xfrm>
              <a:custGeom>
                <a:avLst/>
                <a:gdLst>
                  <a:gd name="T0" fmla="*/ 0 w 35"/>
                  <a:gd name="T1" fmla="*/ 26 h 30"/>
                  <a:gd name="T2" fmla="*/ 30 w 35"/>
                  <a:gd name="T3" fmla="*/ 30 h 30"/>
                  <a:gd name="T4" fmla="*/ 35 w 35"/>
                  <a:gd name="T5" fmla="*/ 0 h 30"/>
                  <a:gd name="T6" fmla="*/ 0 60000 65536"/>
                  <a:gd name="T7" fmla="*/ 0 60000 65536"/>
                  <a:gd name="T8" fmla="*/ 0 60000 65536"/>
                  <a:gd name="T9" fmla="*/ 0 w 35"/>
                  <a:gd name="T10" fmla="*/ 0 h 30"/>
                  <a:gd name="T11" fmla="*/ 35 w 35"/>
                  <a:gd name="T12" fmla="*/ 30 h 30"/>
                </a:gdLst>
                <a:ahLst/>
                <a:cxnLst>
                  <a:cxn ang="T6">
                    <a:pos x="T0" y="T1"/>
                  </a:cxn>
                  <a:cxn ang="T7">
                    <a:pos x="T2" y="T3"/>
                  </a:cxn>
                  <a:cxn ang="T8">
                    <a:pos x="T4" y="T5"/>
                  </a:cxn>
                </a:cxnLst>
                <a:rect l="T9" t="T10" r="T11" b="T12"/>
                <a:pathLst>
                  <a:path w="35" h="30">
                    <a:moveTo>
                      <a:pt x="0" y="26"/>
                    </a:moveTo>
                    <a:lnTo>
                      <a:pt x="30" y="30"/>
                    </a:lnTo>
                    <a:lnTo>
                      <a:pt x="35"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grpSp>
        <p:sp>
          <p:nvSpPr>
            <p:cNvPr id="37894" name="Rectangle 57"/>
            <p:cNvSpPr>
              <a:spLocks noChangeArrowheads="1"/>
            </p:cNvSpPr>
            <p:nvPr/>
          </p:nvSpPr>
          <p:spPr bwMode="auto">
            <a:xfrm>
              <a:off x="857224" y="1142984"/>
              <a:ext cx="5386388" cy="304800"/>
            </a:xfrm>
            <a:prstGeom prst="rect">
              <a:avLst/>
            </a:prstGeom>
            <a:noFill/>
            <a:ln w="9525">
              <a:noFill/>
              <a:miter lim="800000"/>
              <a:headEnd/>
              <a:tailEnd/>
            </a:ln>
          </p:spPr>
          <p:txBody>
            <a:bodyPr wrap="none" lIns="0" tIns="0" rIns="0" bIns="0">
              <a:prstTxWarp prst="textNoShape">
                <a:avLst/>
              </a:prstTxWarp>
              <a:spAutoFit/>
            </a:bodyPr>
            <a:lstStyle/>
            <a:p>
              <a:r>
                <a:rPr lang="en-US" sz="2000">
                  <a:solidFill>
                    <a:srgbClr val="000000"/>
                  </a:solidFill>
                  <a:latin typeface="Verdana" charset="0"/>
                </a:rPr>
                <a:t>Map: distribute PageRank “credit” to link targets</a:t>
              </a:r>
              <a:endParaRPr lang="en-US" sz="2000">
                <a:latin typeface="Verdana" charset="0"/>
              </a:endParaRPr>
            </a:p>
          </p:txBody>
        </p:sp>
        <p:grpSp>
          <p:nvGrpSpPr>
            <p:cNvPr id="5" name="Group 121"/>
            <p:cNvGrpSpPr>
              <a:grpSpLocks/>
            </p:cNvGrpSpPr>
            <p:nvPr/>
          </p:nvGrpSpPr>
          <p:grpSpPr bwMode="auto">
            <a:xfrm>
              <a:off x="806424" y="3973497"/>
              <a:ext cx="6165850" cy="1697037"/>
              <a:chOff x="634" y="2525"/>
              <a:chExt cx="3884" cy="1069"/>
            </a:xfrm>
          </p:grpSpPr>
          <p:sp>
            <p:nvSpPr>
              <p:cNvPr id="37899" name="Rectangle 60"/>
              <p:cNvSpPr>
                <a:spLocks noChangeArrowheads="1"/>
              </p:cNvSpPr>
              <p:nvPr/>
            </p:nvSpPr>
            <p:spPr bwMode="auto">
              <a:xfrm>
                <a:off x="634" y="2525"/>
                <a:ext cx="225" cy="338"/>
              </a:xfrm>
              <a:prstGeom prst="rect">
                <a:avLst/>
              </a:prstGeom>
              <a:solidFill>
                <a:srgbClr val="CC99FF"/>
              </a:solidFill>
              <a:ln w="9525">
                <a:noFill/>
                <a:miter lim="800000"/>
                <a:headEnd/>
                <a:tailEnd/>
              </a:ln>
            </p:spPr>
            <p:txBody>
              <a:bodyPr>
                <a:prstTxWarp prst="textNoShape">
                  <a:avLst/>
                </a:prstTxWarp>
              </a:bodyPr>
              <a:lstStyle/>
              <a:p>
                <a:endParaRPr lang="en-US">
                  <a:latin typeface="Verdana" charset="0"/>
                </a:endParaRPr>
              </a:p>
            </p:txBody>
          </p:sp>
          <p:sp>
            <p:nvSpPr>
              <p:cNvPr id="37900" name="Rectangle 61"/>
              <p:cNvSpPr>
                <a:spLocks noChangeArrowheads="1"/>
              </p:cNvSpPr>
              <p:nvPr/>
            </p:nvSpPr>
            <p:spPr bwMode="auto">
              <a:xfrm>
                <a:off x="634"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01" name="Rectangle 62"/>
              <p:cNvSpPr>
                <a:spLocks noChangeArrowheads="1"/>
              </p:cNvSpPr>
              <p:nvPr/>
            </p:nvSpPr>
            <p:spPr bwMode="auto">
              <a:xfrm>
                <a:off x="972" y="2525"/>
                <a:ext cx="225" cy="338"/>
              </a:xfrm>
              <a:prstGeom prst="rect">
                <a:avLst/>
              </a:prstGeom>
              <a:solidFill>
                <a:srgbClr val="FF99CC"/>
              </a:solidFill>
              <a:ln w="9525">
                <a:noFill/>
                <a:miter lim="800000"/>
                <a:headEnd/>
                <a:tailEnd/>
              </a:ln>
            </p:spPr>
            <p:txBody>
              <a:bodyPr>
                <a:prstTxWarp prst="textNoShape">
                  <a:avLst/>
                </a:prstTxWarp>
              </a:bodyPr>
              <a:lstStyle/>
              <a:p>
                <a:endParaRPr lang="en-US">
                  <a:latin typeface="Verdana" charset="0"/>
                </a:endParaRPr>
              </a:p>
            </p:txBody>
          </p:sp>
          <p:sp>
            <p:nvSpPr>
              <p:cNvPr id="37902" name="Rectangle 63"/>
              <p:cNvSpPr>
                <a:spLocks noChangeArrowheads="1"/>
              </p:cNvSpPr>
              <p:nvPr/>
            </p:nvSpPr>
            <p:spPr bwMode="auto">
              <a:xfrm>
                <a:off x="972"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03" name="Rectangle 64"/>
              <p:cNvSpPr>
                <a:spLocks noChangeArrowheads="1"/>
              </p:cNvSpPr>
              <p:nvPr/>
            </p:nvSpPr>
            <p:spPr bwMode="auto">
              <a:xfrm>
                <a:off x="1309" y="2525"/>
                <a:ext cx="226"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04" name="Rectangle 65"/>
              <p:cNvSpPr>
                <a:spLocks noChangeArrowheads="1"/>
              </p:cNvSpPr>
              <p:nvPr/>
            </p:nvSpPr>
            <p:spPr bwMode="auto">
              <a:xfrm>
                <a:off x="1309" y="2525"/>
                <a:ext cx="22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05" name="Rectangle 66"/>
              <p:cNvSpPr>
                <a:spLocks noChangeArrowheads="1"/>
              </p:cNvSpPr>
              <p:nvPr/>
            </p:nvSpPr>
            <p:spPr bwMode="auto">
              <a:xfrm>
                <a:off x="1647" y="252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06" name="Rectangle 67"/>
              <p:cNvSpPr>
                <a:spLocks noChangeArrowheads="1"/>
              </p:cNvSpPr>
              <p:nvPr/>
            </p:nvSpPr>
            <p:spPr bwMode="auto">
              <a:xfrm>
                <a:off x="1647"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07" name="Rectangle 68"/>
              <p:cNvSpPr>
                <a:spLocks noChangeArrowheads="1"/>
              </p:cNvSpPr>
              <p:nvPr/>
            </p:nvSpPr>
            <p:spPr bwMode="auto">
              <a:xfrm>
                <a:off x="2125" y="2525"/>
                <a:ext cx="226" cy="338"/>
              </a:xfrm>
              <a:prstGeom prst="rect">
                <a:avLst/>
              </a:prstGeom>
              <a:solidFill>
                <a:srgbClr val="CC99FF"/>
              </a:solidFill>
              <a:ln w="9525">
                <a:noFill/>
                <a:miter lim="800000"/>
                <a:headEnd/>
                <a:tailEnd/>
              </a:ln>
            </p:spPr>
            <p:txBody>
              <a:bodyPr>
                <a:prstTxWarp prst="textNoShape">
                  <a:avLst/>
                </a:prstTxWarp>
              </a:bodyPr>
              <a:lstStyle/>
              <a:p>
                <a:endParaRPr lang="en-US">
                  <a:latin typeface="Verdana" charset="0"/>
                </a:endParaRPr>
              </a:p>
            </p:txBody>
          </p:sp>
          <p:sp>
            <p:nvSpPr>
              <p:cNvPr id="37908" name="Rectangle 69"/>
              <p:cNvSpPr>
                <a:spLocks noChangeArrowheads="1"/>
              </p:cNvSpPr>
              <p:nvPr/>
            </p:nvSpPr>
            <p:spPr bwMode="auto">
              <a:xfrm>
                <a:off x="2125" y="2525"/>
                <a:ext cx="22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09" name="Rectangle 70"/>
              <p:cNvSpPr>
                <a:spLocks noChangeArrowheads="1"/>
              </p:cNvSpPr>
              <p:nvPr/>
            </p:nvSpPr>
            <p:spPr bwMode="auto">
              <a:xfrm>
                <a:off x="2463" y="252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10" name="Rectangle 71"/>
              <p:cNvSpPr>
                <a:spLocks noChangeArrowheads="1"/>
              </p:cNvSpPr>
              <p:nvPr/>
            </p:nvSpPr>
            <p:spPr bwMode="auto">
              <a:xfrm>
                <a:off x="2463"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11" name="Rectangle 72"/>
              <p:cNvSpPr>
                <a:spLocks noChangeArrowheads="1"/>
              </p:cNvSpPr>
              <p:nvPr/>
            </p:nvSpPr>
            <p:spPr bwMode="auto">
              <a:xfrm>
                <a:off x="2801" y="2525"/>
                <a:ext cx="225"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12" name="Rectangle 73"/>
              <p:cNvSpPr>
                <a:spLocks noChangeArrowheads="1"/>
              </p:cNvSpPr>
              <p:nvPr/>
            </p:nvSpPr>
            <p:spPr bwMode="auto">
              <a:xfrm>
                <a:off x="2801"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13" name="Rectangle 74"/>
              <p:cNvSpPr>
                <a:spLocks noChangeArrowheads="1"/>
              </p:cNvSpPr>
              <p:nvPr/>
            </p:nvSpPr>
            <p:spPr bwMode="auto">
              <a:xfrm>
                <a:off x="3336" y="252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14" name="Rectangle 75"/>
              <p:cNvSpPr>
                <a:spLocks noChangeArrowheads="1"/>
              </p:cNvSpPr>
              <p:nvPr/>
            </p:nvSpPr>
            <p:spPr bwMode="auto">
              <a:xfrm>
                <a:off x="3336"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15" name="Rectangle 76"/>
              <p:cNvSpPr>
                <a:spLocks noChangeArrowheads="1"/>
              </p:cNvSpPr>
              <p:nvPr/>
            </p:nvSpPr>
            <p:spPr bwMode="auto">
              <a:xfrm>
                <a:off x="3673" y="2525"/>
                <a:ext cx="226" cy="338"/>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16" name="Rectangle 77"/>
              <p:cNvSpPr>
                <a:spLocks noChangeArrowheads="1"/>
              </p:cNvSpPr>
              <p:nvPr/>
            </p:nvSpPr>
            <p:spPr bwMode="auto">
              <a:xfrm>
                <a:off x="3673" y="2525"/>
                <a:ext cx="226"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17" name="Rectangle 78"/>
              <p:cNvSpPr>
                <a:spLocks noChangeArrowheads="1"/>
              </p:cNvSpPr>
              <p:nvPr/>
            </p:nvSpPr>
            <p:spPr bwMode="auto">
              <a:xfrm>
                <a:off x="4011" y="2525"/>
                <a:ext cx="225" cy="338"/>
              </a:xfrm>
              <a:prstGeom prst="rect">
                <a:avLst/>
              </a:prstGeom>
              <a:solidFill>
                <a:srgbClr val="FFFF99"/>
              </a:solidFill>
              <a:ln w="9525">
                <a:noFill/>
                <a:miter lim="800000"/>
                <a:headEnd/>
                <a:tailEnd/>
              </a:ln>
            </p:spPr>
            <p:txBody>
              <a:bodyPr>
                <a:prstTxWarp prst="textNoShape">
                  <a:avLst/>
                </a:prstTxWarp>
              </a:bodyPr>
              <a:lstStyle/>
              <a:p>
                <a:endParaRPr lang="en-US">
                  <a:latin typeface="Verdana" charset="0"/>
                </a:endParaRPr>
              </a:p>
            </p:txBody>
          </p:sp>
          <p:sp>
            <p:nvSpPr>
              <p:cNvPr id="37918" name="Rectangle 79"/>
              <p:cNvSpPr>
                <a:spLocks noChangeArrowheads="1"/>
              </p:cNvSpPr>
              <p:nvPr/>
            </p:nvSpPr>
            <p:spPr bwMode="auto">
              <a:xfrm>
                <a:off x="4011"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19" name="Rectangle 80"/>
              <p:cNvSpPr>
                <a:spLocks noChangeArrowheads="1"/>
              </p:cNvSpPr>
              <p:nvPr/>
            </p:nvSpPr>
            <p:spPr bwMode="auto">
              <a:xfrm>
                <a:off x="4293" y="2525"/>
                <a:ext cx="225" cy="338"/>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20" name="Rectangle 81"/>
              <p:cNvSpPr>
                <a:spLocks noChangeArrowheads="1"/>
              </p:cNvSpPr>
              <p:nvPr/>
            </p:nvSpPr>
            <p:spPr bwMode="auto">
              <a:xfrm>
                <a:off x="4293" y="2525"/>
                <a:ext cx="225" cy="338"/>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21" name="Rectangle 85"/>
              <p:cNvSpPr>
                <a:spLocks noChangeArrowheads="1"/>
              </p:cNvSpPr>
              <p:nvPr/>
            </p:nvSpPr>
            <p:spPr bwMode="auto">
              <a:xfrm>
                <a:off x="972" y="3257"/>
                <a:ext cx="450" cy="337"/>
              </a:xfrm>
              <a:prstGeom prst="rect">
                <a:avLst/>
              </a:prstGeom>
              <a:solidFill>
                <a:srgbClr val="CC99FF"/>
              </a:solidFill>
              <a:ln w="9525">
                <a:noFill/>
                <a:miter lim="800000"/>
                <a:headEnd/>
                <a:tailEnd/>
              </a:ln>
            </p:spPr>
            <p:txBody>
              <a:bodyPr>
                <a:prstTxWarp prst="textNoShape">
                  <a:avLst/>
                </a:prstTxWarp>
              </a:bodyPr>
              <a:lstStyle/>
              <a:p>
                <a:endParaRPr lang="en-US">
                  <a:latin typeface="Verdana" charset="0"/>
                </a:endParaRPr>
              </a:p>
            </p:txBody>
          </p:sp>
          <p:sp>
            <p:nvSpPr>
              <p:cNvPr id="37922" name="Rectangle 86"/>
              <p:cNvSpPr>
                <a:spLocks noChangeArrowheads="1"/>
              </p:cNvSpPr>
              <p:nvPr/>
            </p:nvSpPr>
            <p:spPr bwMode="auto">
              <a:xfrm>
                <a:off x="972" y="3257"/>
                <a:ext cx="450" cy="337"/>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23" name="Rectangle 87"/>
              <p:cNvSpPr>
                <a:spLocks noChangeArrowheads="1"/>
              </p:cNvSpPr>
              <p:nvPr/>
            </p:nvSpPr>
            <p:spPr bwMode="auto">
              <a:xfrm>
                <a:off x="1535" y="3257"/>
                <a:ext cx="225" cy="337"/>
              </a:xfrm>
              <a:prstGeom prst="rect">
                <a:avLst/>
              </a:prstGeom>
              <a:solidFill>
                <a:srgbClr val="FF99CC"/>
              </a:solidFill>
              <a:ln w="9525">
                <a:noFill/>
                <a:miter lim="800000"/>
                <a:headEnd/>
                <a:tailEnd/>
              </a:ln>
            </p:spPr>
            <p:txBody>
              <a:bodyPr>
                <a:prstTxWarp prst="textNoShape">
                  <a:avLst/>
                </a:prstTxWarp>
              </a:bodyPr>
              <a:lstStyle/>
              <a:p>
                <a:endParaRPr lang="en-US">
                  <a:latin typeface="Verdana" charset="0"/>
                </a:endParaRPr>
              </a:p>
            </p:txBody>
          </p:sp>
          <p:sp>
            <p:nvSpPr>
              <p:cNvPr id="37924" name="Rectangle 88"/>
              <p:cNvSpPr>
                <a:spLocks noChangeArrowheads="1"/>
              </p:cNvSpPr>
              <p:nvPr/>
            </p:nvSpPr>
            <p:spPr bwMode="auto">
              <a:xfrm>
                <a:off x="1535" y="3257"/>
                <a:ext cx="225" cy="337"/>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25" name="Rectangle 89"/>
              <p:cNvSpPr>
                <a:spLocks noChangeArrowheads="1"/>
              </p:cNvSpPr>
              <p:nvPr/>
            </p:nvSpPr>
            <p:spPr bwMode="auto">
              <a:xfrm>
                <a:off x="1872" y="3257"/>
                <a:ext cx="676" cy="337"/>
              </a:xfrm>
              <a:prstGeom prst="rect">
                <a:avLst/>
              </a:prstGeom>
              <a:solidFill>
                <a:srgbClr val="CCFFCC"/>
              </a:solidFill>
              <a:ln w="9525">
                <a:noFill/>
                <a:miter lim="800000"/>
                <a:headEnd/>
                <a:tailEnd/>
              </a:ln>
            </p:spPr>
            <p:txBody>
              <a:bodyPr>
                <a:prstTxWarp prst="textNoShape">
                  <a:avLst/>
                </a:prstTxWarp>
              </a:bodyPr>
              <a:lstStyle/>
              <a:p>
                <a:endParaRPr lang="en-US">
                  <a:latin typeface="Verdana" charset="0"/>
                </a:endParaRPr>
              </a:p>
            </p:txBody>
          </p:sp>
          <p:sp>
            <p:nvSpPr>
              <p:cNvPr id="37926" name="Rectangle 90"/>
              <p:cNvSpPr>
                <a:spLocks noChangeArrowheads="1"/>
              </p:cNvSpPr>
              <p:nvPr/>
            </p:nvSpPr>
            <p:spPr bwMode="auto">
              <a:xfrm>
                <a:off x="1872" y="3257"/>
                <a:ext cx="676" cy="337"/>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27" name="Rectangle 91"/>
              <p:cNvSpPr>
                <a:spLocks noChangeArrowheads="1"/>
              </p:cNvSpPr>
              <p:nvPr/>
            </p:nvSpPr>
            <p:spPr bwMode="auto">
              <a:xfrm>
                <a:off x="2661" y="3257"/>
                <a:ext cx="900" cy="337"/>
              </a:xfrm>
              <a:prstGeom prst="rect">
                <a:avLst/>
              </a:prstGeom>
              <a:solidFill>
                <a:srgbClr val="E8EEF7"/>
              </a:solidFill>
              <a:ln w="9525">
                <a:noFill/>
                <a:miter lim="800000"/>
                <a:headEnd/>
                <a:tailEnd/>
              </a:ln>
            </p:spPr>
            <p:txBody>
              <a:bodyPr>
                <a:prstTxWarp prst="textNoShape">
                  <a:avLst/>
                </a:prstTxWarp>
              </a:bodyPr>
              <a:lstStyle/>
              <a:p>
                <a:endParaRPr lang="en-US">
                  <a:latin typeface="Verdana" charset="0"/>
                </a:endParaRPr>
              </a:p>
            </p:txBody>
          </p:sp>
          <p:sp>
            <p:nvSpPr>
              <p:cNvPr id="37928" name="Rectangle 92"/>
              <p:cNvSpPr>
                <a:spLocks noChangeArrowheads="1"/>
              </p:cNvSpPr>
              <p:nvPr/>
            </p:nvSpPr>
            <p:spPr bwMode="auto">
              <a:xfrm>
                <a:off x="2661" y="3257"/>
                <a:ext cx="900" cy="337"/>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29" name="Rectangle 93"/>
              <p:cNvSpPr>
                <a:spLocks noChangeArrowheads="1"/>
              </p:cNvSpPr>
              <p:nvPr/>
            </p:nvSpPr>
            <p:spPr bwMode="auto">
              <a:xfrm>
                <a:off x="3673" y="3257"/>
                <a:ext cx="226" cy="337"/>
              </a:xfrm>
              <a:prstGeom prst="rect">
                <a:avLst/>
              </a:prstGeom>
              <a:solidFill>
                <a:srgbClr val="FFFF99"/>
              </a:solidFill>
              <a:ln w="9525">
                <a:noFill/>
                <a:miter lim="800000"/>
                <a:headEnd/>
                <a:tailEnd/>
              </a:ln>
            </p:spPr>
            <p:txBody>
              <a:bodyPr>
                <a:prstTxWarp prst="textNoShape">
                  <a:avLst/>
                </a:prstTxWarp>
              </a:bodyPr>
              <a:lstStyle/>
              <a:p>
                <a:endParaRPr lang="en-US">
                  <a:latin typeface="Verdana" charset="0"/>
                </a:endParaRPr>
              </a:p>
            </p:txBody>
          </p:sp>
          <p:sp>
            <p:nvSpPr>
              <p:cNvPr id="37930" name="Rectangle 94"/>
              <p:cNvSpPr>
                <a:spLocks noChangeArrowheads="1"/>
              </p:cNvSpPr>
              <p:nvPr/>
            </p:nvSpPr>
            <p:spPr bwMode="auto">
              <a:xfrm>
                <a:off x="3673" y="3257"/>
                <a:ext cx="226" cy="337"/>
              </a:xfrm>
              <a:prstGeom prst="rect">
                <a:avLst/>
              </a:pr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31" name="Line 95"/>
              <p:cNvSpPr>
                <a:spLocks noChangeShapeType="1"/>
              </p:cNvSpPr>
              <p:nvPr/>
            </p:nvSpPr>
            <p:spPr bwMode="auto">
              <a:xfrm>
                <a:off x="1084" y="2863"/>
                <a:ext cx="563"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32" name="Freeform 96"/>
              <p:cNvSpPr>
                <a:spLocks/>
              </p:cNvSpPr>
              <p:nvPr/>
            </p:nvSpPr>
            <p:spPr bwMode="auto">
              <a:xfrm>
                <a:off x="1617" y="3227"/>
                <a:ext cx="30" cy="35"/>
              </a:xfrm>
              <a:custGeom>
                <a:avLst/>
                <a:gdLst>
                  <a:gd name="T0" fmla="*/ 0 w 30"/>
                  <a:gd name="T1" fmla="*/ 35 h 35"/>
                  <a:gd name="T2" fmla="*/ 30 w 30"/>
                  <a:gd name="T3" fmla="*/ 30 h 35"/>
                  <a:gd name="T4" fmla="*/ 25 w 30"/>
                  <a:gd name="T5" fmla="*/ 0 h 35"/>
                  <a:gd name="T6" fmla="*/ 0 60000 65536"/>
                  <a:gd name="T7" fmla="*/ 0 60000 65536"/>
                  <a:gd name="T8" fmla="*/ 0 60000 65536"/>
                  <a:gd name="T9" fmla="*/ 0 w 30"/>
                  <a:gd name="T10" fmla="*/ 0 h 35"/>
                  <a:gd name="T11" fmla="*/ 30 w 30"/>
                  <a:gd name="T12" fmla="*/ 35 h 35"/>
                </a:gdLst>
                <a:ahLst/>
                <a:cxnLst>
                  <a:cxn ang="T6">
                    <a:pos x="T0" y="T1"/>
                  </a:cxn>
                  <a:cxn ang="T7">
                    <a:pos x="T2" y="T3"/>
                  </a:cxn>
                  <a:cxn ang="T8">
                    <a:pos x="T4" y="T5"/>
                  </a:cxn>
                </a:cxnLst>
                <a:rect l="T9" t="T10" r="T11" b="T12"/>
                <a:pathLst>
                  <a:path w="30" h="35">
                    <a:moveTo>
                      <a:pt x="0" y="35"/>
                    </a:moveTo>
                    <a:lnTo>
                      <a:pt x="30" y="30"/>
                    </a:lnTo>
                    <a:lnTo>
                      <a:pt x="25"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33" name="Line 97"/>
              <p:cNvSpPr>
                <a:spLocks noChangeShapeType="1"/>
              </p:cNvSpPr>
              <p:nvPr/>
            </p:nvSpPr>
            <p:spPr bwMode="auto">
              <a:xfrm flipH="1">
                <a:off x="1309" y="2863"/>
                <a:ext cx="816"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34" name="Freeform 98"/>
              <p:cNvSpPr>
                <a:spLocks/>
              </p:cNvSpPr>
              <p:nvPr/>
            </p:nvSpPr>
            <p:spPr bwMode="auto">
              <a:xfrm>
                <a:off x="1309" y="3228"/>
                <a:ext cx="29" cy="38"/>
              </a:xfrm>
              <a:custGeom>
                <a:avLst/>
                <a:gdLst>
                  <a:gd name="T0" fmla="*/ 11 w 29"/>
                  <a:gd name="T1" fmla="*/ 0 h 38"/>
                  <a:gd name="T2" fmla="*/ 0 w 29"/>
                  <a:gd name="T3" fmla="*/ 29 h 38"/>
                  <a:gd name="T4" fmla="*/ 29 w 29"/>
                  <a:gd name="T5" fmla="*/ 38 h 38"/>
                  <a:gd name="T6" fmla="*/ 0 60000 65536"/>
                  <a:gd name="T7" fmla="*/ 0 60000 65536"/>
                  <a:gd name="T8" fmla="*/ 0 60000 65536"/>
                  <a:gd name="T9" fmla="*/ 0 w 29"/>
                  <a:gd name="T10" fmla="*/ 0 h 38"/>
                  <a:gd name="T11" fmla="*/ 29 w 29"/>
                  <a:gd name="T12" fmla="*/ 38 h 38"/>
                </a:gdLst>
                <a:ahLst/>
                <a:cxnLst>
                  <a:cxn ang="T6">
                    <a:pos x="T0" y="T1"/>
                  </a:cxn>
                  <a:cxn ang="T7">
                    <a:pos x="T2" y="T3"/>
                  </a:cxn>
                  <a:cxn ang="T8">
                    <a:pos x="T4" y="T5"/>
                  </a:cxn>
                </a:cxnLst>
                <a:rect l="T9" t="T10" r="T11" b="T12"/>
                <a:pathLst>
                  <a:path w="29" h="38">
                    <a:moveTo>
                      <a:pt x="11" y="0"/>
                    </a:moveTo>
                    <a:lnTo>
                      <a:pt x="0" y="29"/>
                    </a:lnTo>
                    <a:lnTo>
                      <a:pt x="29" y="38"/>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35" name="Line 99"/>
              <p:cNvSpPr>
                <a:spLocks noChangeShapeType="1"/>
              </p:cNvSpPr>
              <p:nvPr/>
            </p:nvSpPr>
            <p:spPr bwMode="auto">
              <a:xfrm>
                <a:off x="746" y="2863"/>
                <a:ext cx="338"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36" name="Freeform 100"/>
              <p:cNvSpPr>
                <a:spLocks/>
              </p:cNvSpPr>
              <p:nvPr/>
            </p:nvSpPr>
            <p:spPr bwMode="auto">
              <a:xfrm>
                <a:off x="1054" y="3226"/>
                <a:ext cx="33" cy="31"/>
              </a:xfrm>
              <a:custGeom>
                <a:avLst/>
                <a:gdLst>
                  <a:gd name="T0" fmla="*/ 0 w 33"/>
                  <a:gd name="T1" fmla="*/ 28 h 31"/>
                  <a:gd name="T2" fmla="*/ 30 w 33"/>
                  <a:gd name="T3" fmla="*/ 31 h 31"/>
                  <a:gd name="T4" fmla="*/ 33 w 33"/>
                  <a:gd name="T5" fmla="*/ 0 h 31"/>
                  <a:gd name="T6" fmla="*/ 0 60000 65536"/>
                  <a:gd name="T7" fmla="*/ 0 60000 65536"/>
                  <a:gd name="T8" fmla="*/ 0 60000 65536"/>
                  <a:gd name="T9" fmla="*/ 0 w 33"/>
                  <a:gd name="T10" fmla="*/ 0 h 31"/>
                  <a:gd name="T11" fmla="*/ 33 w 33"/>
                  <a:gd name="T12" fmla="*/ 31 h 31"/>
                </a:gdLst>
                <a:ahLst/>
                <a:cxnLst>
                  <a:cxn ang="T6">
                    <a:pos x="T0" y="T1"/>
                  </a:cxn>
                  <a:cxn ang="T7">
                    <a:pos x="T2" y="T3"/>
                  </a:cxn>
                  <a:cxn ang="T8">
                    <a:pos x="T4" y="T5"/>
                  </a:cxn>
                </a:cxnLst>
                <a:rect l="T9" t="T10" r="T11" b="T12"/>
                <a:pathLst>
                  <a:path w="33" h="31">
                    <a:moveTo>
                      <a:pt x="0" y="28"/>
                    </a:moveTo>
                    <a:lnTo>
                      <a:pt x="30" y="31"/>
                    </a:lnTo>
                    <a:lnTo>
                      <a:pt x="33"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37" name="Line 101"/>
              <p:cNvSpPr>
                <a:spLocks noChangeShapeType="1"/>
              </p:cNvSpPr>
              <p:nvPr/>
            </p:nvSpPr>
            <p:spPr bwMode="auto">
              <a:xfrm>
                <a:off x="1422" y="2863"/>
                <a:ext cx="563"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38" name="Freeform 102"/>
              <p:cNvSpPr>
                <a:spLocks/>
              </p:cNvSpPr>
              <p:nvPr/>
            </p:nvSpPr>
            <p:spPr bwMode="auto">
              <a:xfrm>
                <a:off x="1955" y="3227"/>
                <a:ext cx="30" cy="35"/>
              </a:xfrm>
              <a:custGeom>
                <a:avLst/>
                <a:gdLst>
                  <a:gd name="T0" fmla="*/ 0 w 30"/>
                  <a:gd name="T1" fmla="*/ 35 h 35"/>
                  <a:gd name="T2" fmla="*/ 30 w 30"/>
                  <a:gd name="T3" fmla="*/ 30 h 35"/>
                  <a:gd name="T4" fmla="*/ 25 w 30"/>
                  <a:gd name="T5" fmla="*/ 0 h 35"/>
                  <a:gd name="T6" fmla="*/ 0 60000 65536"/>
                  <a:gd name="T7" fmla="*/ 0 60000 65536"/>
                  <a:gd name="T8" fmla="*/ 0 60000 65536"/>
                  <a:gd name="T9" fmla="*/ 0 w 30"/>
                  <a:gd name="T10" fmla="*/ 0 h 35"/>
                  <a:gd name="T11" fmla="*/ 30 w 30"/>
                  <a:gd name="T12" fmla="*/ 35 h 35"/>
                </a:gdLst>
                <a:ahLst/>
                <a:cxnLst>
                  <a:cxn ang="T6">
                    <a:pos x="T0" y="T1"/>
                  </a:cxn>
                  <a:cxn ang="T7">
                    <a:pos x="T2" y="T3"/>
                  </a:cxn>
                  <a:cxn ang="T8">
                    <a:pos x="T4" y="T5"/>
                  </a:cxn>
                </a:cxnLst>
                <a:rect l="T9" t="T10" r="T11" b="T12"/>
                <a:pathLst>
                  <a:path w="30" h="35">
                    <a:moveTo>
                      <a:pt x="0" y="35"/>
                    </a:moveTo>
                    <a:lnTo>
                      <a:pt x="30" y="30"/>
                    </a:lnTo>
                    <a:lnTo>
                      <a:pt x="25"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39" name="Line 103"/>
              <p:cNvSpPr>
                <a:spLocks noChangeShapeType="1"/>
              </p:cNvSpPr>
              <p:nvPr/>
            </p:nvSpPr>
            <p:spPr bwMode="auto">
              <a:xfrm flipH="1">
                <a:off x="2098" y="2863"/>
                <a:ext cx="816"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40" name="Freeform 104"/>
              <p:cNvSpPr>
                <a:spLocks/>
              </p:cNvSpPr>
              <p:nvPr/>
            </p:nvSpPr>
            <p:spPr bwMode="auto">
              <a:xfrm>
                <a:off x="2098" y="3228"/>
                <a:ext cx="28" cy="38"/>
              </a:xfrm>
              <a:custGeom>
                <a:avLst/>
                <a:gdLst>
                  <a:gd name="T0" fmla="*/ 10 w 28"/>
                  <a:gd name="T1" fmla="*/ 0 h 38"/>
                  <a:gd name="T2" fmla="*/ 0 w 28"/>
                  <a:gd name="T3" fmla="*/ 29 h 38"/>
                  <a:gd name="T4" fmla="*/ 28 w 28"/>
                  <a:gd name="T5" fmla="*/ 38 h 38"/>
                  <a:gd name="T6" fmla="*/ 0 60000 65536"/>
                  <a:gd name="T7" fmla="*/ 0 60000 65536"/>
                  <a:gd name="T8" fmla="*/ 0 60000 65536"/>
                  <a:gd name="T9" fmla="*/ 0 w 28"/>
                  <a:gd name="T10" fmla="*/ 0 h 38"/>
                  <a:gd name="T11" fmla="*/ 28 w 28"/>
                  <a:gd name="T12" fmla="*/ 38 h 38"/>
                </a:gdLst>
                <a:ahLst/>
                <a:cxnLst>
                  <a:cxn ang="T6">
                    <a:pos x="T0" y="T1"/>
                  </a:cxn>
                  <a:cxn ang="T7">
                    <a:pos x="T2" y="T3"/>
                  </a:cxn>
                  <a:cxn ang="T8">
                    <a:pos x="T4" y="T5"/>
                  </a:cxn>
                </a:cxnLst>
                <a:rect l="T9" t="T10" r="T11" b="T12"/>
                <a:pathLst>
                  <a:path w="28" h="38">
                    <a:moveTo>
                      <a:pt x="10" y="0"/>
                    </a:moveTo>
                    <a:lnTo>
                      <a:pt x="0" y="29"/>
                    </a:lnTo>
                    <a:lnTo>
                      <a:pt x="28" y="38"/>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41" name="Line 105"/>
              <p:cNvSpPr>
                <a:spLocks noChangeShapeType="1"/>
              </p:cNvSpPr>
              <p:nvPr/>
            </p:nvSpPr>
            <p:spPr bwMode="auto">
              <a:xfrm flipH="1">
                <a:off x="2323" y="2863"/>
                <a:ext cx="1463"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42" name="Freeform 106"/>
              <p:cNvSpPr>
                <a:spLocks/>
              </p:cNvSpPr>
              <p:nvPr/>
            </p:nvSpPr>
            <p:spPr bwMode="auto">
              <a:xfrm>
                <a:off x="2323" y="3230"/>
                <a:ext cx="26" cy="42"/>
              </a:xfrm>
              <a:custGeom>
                <a:avLst/>
                <a:gdLst>
                  <a:gd name="T0" fmla="*/ 15 w 26"/>
                  <a:gd name="T1" fmla="*/ 0 h 42"/>
                  <a:gd name="T2" fmla="*/ 0 w 26"/>
                  <a:gd name="T3" fmla="*/ 27 h 42"/>
                  <a:gd name="T4" fmla="*/ 26 w 26"/>
                  <a:gd name="T5" fmla="*/ 42 h 42"/>
                  <a:gd name="T6" fmla="*/ 0 60000 65536"/>
                  <a:gd name="T7" fmla="*/ 0 60000 65536"/>
                  <a:gd name="T8" fmla="*/ 0 60000 65536"/>
                  <a:gd name="T9" fmla="*/ 0 w 26"/>
                  <a:gd name="T10" fmla="*/ 0 h 42"/>
                  <a:gd name="T11" fmla="*/ 26 w 26"/>
                  <a:gd name="T12" fmla="*/ 42 h 42"/>
                </a:gdLst>
                <a:ahLst/>
                <a:cxnLst>
                  <a:cxn ang="T6">
                    <a:pos x="T0" y="T1"/>
                  </a:cxn>
                  <a:cxn ang="T7">
                    <a:pos x="T2" y="T3"/>
                  </a:cxn>
                  <a:cxn ang="T8">
                    <a:pos x="T4" y="T5"/>
                  </a:cxn>
                </a:cxnLst>
                <a:rect l="T9" t="T10" r="T11" b="T12"/>
                <a:pathLst>
                  <a:path w="26" h="42">
                    <a:moveTo>
                      <a:pt x="15" y="0"/>
                    </a:moveTo>
                    <a:lnTo>
                      <a:pt x="0" y="27"/>
                    </a:lnTo>
                    <a:lnTo>
                      <a:pt x="26" y="42"/>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43" name="Line 107"/>
              <p:cNvSpPr>
                <a:spLocks noChangeShapeType="1"/>
              </p:cNvSpPr>
              <p:nvPr/>
            </p:nvSpPr>
            <p:spPr bwMode="auto">
              <a:xfrm>
                <a:off x="1760" y="2863"/>
                <a:ext cx="1013"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44" name="Freeform 108"/>
              <p:cNvSpPr>
                <a:spLocks/>
              </p:cNvSpPr>
              <p:nvPr/>
            </p:nvSpPr>
            <p:spPr bwMode="auto">
              <a:xfrm>
                <a:off x="2745" y="3228"/>
                <a:ext cx="28" cy="41"/>
              </a:xfrm>
              <a:custGeom>
                <a:avLst/>
                <a:gdLst>
                  <a:gd name="T0" fmla="*/ 0 w 28"/>
                  <a:gd name="T1" fmla="*/ 41 h 41"/>
                  <a:gd name="T2" fmla="*/ 28 w 28"/>
                  <a:gd name="T3" fmla="*/ 29 h 41"/>
                  <a:gd name="T4" fmla="*/ 16 w 28"/>
                  <a:gd name="T5" fmla="*/ 0 h 41"/>
                  <a:gd name="T6" fmla="*/ 0 60000 65536"/>
                  <a:gd name="T7" fmla="*/ 0 60000 65536"/>
                  <a:gd name="T8" fmla="*/ 0 60000 65536"/>
                  <a:gd name="T9" fmla="*/ 0 w 28"/>
                  <a:gd name="T10" fmla="*/ 0 h 41"/>
                  <a:gd name="T11" fmla="*/ 28 w 28"/>
                  <a:gd name="T12" fmla="*/ 41 h 41"/>
                </a:gdLst>
                <a:ahLst/>
                <a:cxnLst>
                  <a:cxn ang="T6">
                    <a:pos x="T0" y="T1"/>
                  </a:cxn>
                  <a:cxn ang="T7">
                    <a:pos x="T2" y="T3"/>
                  </a:cxn>
                  <a:cxn ang="T8">
                    <a:pos x="T4" y="T5"/>
                  </a:cxn>
                </a:cxnLst>
                <a:rect l="T9" t="T10" r="T11" b="T12"/>
                <a:pathLst>
                  <a:path w="28" h="41">
                    <a:moveTo>
                      <a:pt x="0" y="41"/>
                    </a:moveTo>
                    <a:lnTo>
                      <a:pt x="28" y="29"/>
                    </a:lnTo>
                    <a:lnTo>
                      <a:pt x="16"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45" name="Line 109"/>
              <p:cNvSpPr>
                <a:spLocks noChangeShapeType="1"/>
              </p:cNvSpPr>
              <p:nvPr/>
            </p:nvSpPr>
            <p:spPr bwMode="auto">
              <a:xfrm>
                <a:off x="2576" y="2863"/>
                <a:ext cx="394"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46" name="Freeform 110"/>
              <p:cNvSpPr>
                <a:spLocks/>
              </p:cNvSpPr>
              <p:nvPr/>
            </p:nvSpPr>
            <p:spPr bwMode="auto">
              <a:xfrm>
                <a:off x="2939" y="3226"/>
                <a:ext cx="31" cy="31"/>
              </a:xfrm>
              <a:custGeom>
                <a:avLst/>
                <a:gdLst>
                  <a:gd name="T0" fmla="*/ 0 w 31"/>
                  <a:gd name="T1" fmla="*/ 31 h 31"/>
                  <a:gd name="T2" fmla="*/ 31 w 31"/>
                  <a:gd name="T3" fmla="*/ 31 h 31"/>
                  <a:gd name="T4" fmla="*/ 31 w 31"/>
                  <a:gd name="T5" fmla="*/ 0 h 31"/>
                  <a:gd name="T6" fmla="*/ 0 60000 65536"/>
                  <a:gd name="T7" fmla="*/ 0 60000 65536"/>
                  <a:gd name="T8" fmla="*/ 0 60000 65536"/>
                  <a:gd name="T9" fmla="*/ 0 w 31"/>
                  <a:gd name="T10" fmla="*/ 0 h 31"/>
                  <a:gd name="T11" fmla="*/ 31 w 31"/>
                  <a:gd name="T12" fmla="*/ 31 h 31"/>
                </a:gdLst>
                <a:ahLst/>
                <a:cxnLst>
                  <a:cxn ang="T6">
                    <a:pos x="T0" y="T1"/>
                  </a:cxn>
                  <a:cxn ang="T7">
                    <a:pos x="T2" y="T3"/>
                  </a:cxn>
                  <a:cxn ang="T8">
                    <a:pos x="T4" y="T5"/>
                  </a:cxn>
                </a:cxnLst>
                <a:rect l="T9" t="T10" r="T11" b="T12"/>
                <a:pathLst>
                  <a:path w="31" h="31">
                    <a:moveTo>
                      <a:pt x="0" y="31"/>
                    </a:moveTo>
                    <a:lnTo>
                      <a:pt x="31" y="31"/>
                    </a:lnTo>
                    <a:lnTo>
                      <a:pt x="31" y="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47" name="Line 111"/>
              <p:cNvSpPr>
                <a:spLocks noChangeShapeType="1"/>
              </p:cNvSpPr>
              <p:nvPr/>
            </p:nvSpPr>
            <p:spPr bwMode="auto">
              <a:xfrm flipH="1">
                <a:off x="3111" y="2863"/>
                <a:ext cx="337"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48" name="Freeform 112"/>
              <p:cNvSpPr>
                <a:spLocks/>
              </p:cNvSpPr>
              <p:nvPr/>
            </p:nvSpPr>
            <p:spPr bwMode="auto">
              <a:xfrm>
                <a:off x="3108" y="3226"/>
                <a:ext cx="33" cy="31"/>
              </a:xfrm>
              <a:custGeom>
                <a:avLst/>
                <a:gdLst>
                  <a:gd name="T0" fmla="*/ 0 w 33"/>
                  <a:gd name="T1" fmla="*/ 0 h 31"/>
                  <a:gd name="T2" fmla="*/ 3 w 33"/>
                  <a:gd name="T3" fmla="*/ 31 h 31"/>
                  <a:gd name="T4" fmla="*/ 33 w 33"/>
                  <a:gd name="T5" fmla="*/ 28 h 31"/>
                  <a:gd name="T6" fmla="*/ 0 60000 65536"/>
                  <a:gd name="T7" fmla="*/ 0 60000 65536"/>
                  <a:gd name="T8" fmla="*/ 0 60000 65536"/>
                  <a:gd name="T9" fmla="*/ 0 w 33"/>
                  <a:gd name="T10" fmla="*/ 0 h 31"/>
                  <a:gd name="T11" fmla="*/ 33 w 33"/>
                  <a:gd name="T12" fmla="*/ 31 h 31"/>
                </a:gdLst>
                <a:ahLst/>
                <a:cxnLst>
                  <a:cxn ang="T6">
                    <a:pos x="T0" y="T1"/>
                  </a:cxn>
                  <a:cxn ang="T7">
                    <a:pos x="T2" y="T3"/>
                  </a:cxn>
                  <a:cxn ang="T8">
                    <a:pos x="T4" y="T5"/>
                  </a:cxn>
                </a:cxnLst>
                <a:rect l="T9" t="T10" r="T11" b="T12"/>
                <a:pathLst>
                  <a:path w="33" h="31">
                    <a:moveTo>
                      <a:pt x="0" y="0"/>
                    </a:moveTo>
                    <a:lnTo>
                      <a:pt x="3" y="31"/>
                    </a:lnTo>
                    <a:lnTo>
                      <a:pt x="33" y="28"/>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49" name="Line 113"/>
              <p:cNvSpPr>
                <a:spLocks noChangeShapeType="1"/>
              </p:cNvSpPr>
              <p:nvPr/>
            </p:nvSpPr>
            <p:spPr bwMode="auto">
              <a:xfrm flipH="1">
                <a:off x="3336" y="2863"/>
                <a:ext cx="1069"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50" name="Freeform 114"/>
              <p:cNvSpPr>
                <a:spLocks/>
              </p:cNvSpPr>
              <p:nvPr/>
            </p:nvSpPr>
            <p:spPr bwMode="auto">
              <a:xfrm>
                <a:off x="3336" y="3229"/>
                <a:ext cx="27" cy="40"/>
              </a:xfrm>
              <a:custGeom>
                <a:avLst/>
                <a:gdLst>
                  <a:gd name="T0" fmla="*/ 13 w 27"/>
                  <a:gd name="T1" fmla="*/ 0 h 40"/>
                  <a:gd name="T2" fmla="*/ 0 w 27"/>
                  <a:gd name="T3" fmla="*/ 28 h 40"/>
                  <a:gd name="T4" fmla="*/ 27 w 27"/>
                  <a:gd name="T5" fmla="*/ 40 h 40"/>
                  <a:gd name="T6" fmla="*/ 0 60000 65536"/>
                  <a:gd name="T7" fmla="*/ 0 60000 65536"/>
                  <a:gd name="T8" fmla="*/ 0 60000 65536"/>
                  <a:gd name="T9" fmla="*/ 0 w 27"/>
                  <a:gd name="T10" fmla="*/ 0 h 40"/>
                  <a:gd name="T11" fmla="*/ 27 w 27"/>
                  <a:gd name="T12" fmla="*/ 40 h 40"/>
                </a:gdLst>
                <a:ahLst/>
                <a:cxnLst>
                  <a:cxn ang="T6">
                    <a:pos x="T0" y="T1"/>
                  </a:cxn>
                  <a:cxn ang="T7">
                    <a:pos x="T2" y="T3"/>
                  </a:cxn>
                  <a:cxn ang="T8">
                    <a:pos x="T4" y="T5"/>
                  </a:cxn>
                </a:cxnLst>
                <a:rect l="T9" t="T10" r="T11" b="T12"/>
                <a:pathLst>
                  <a:path w="27" h="40">
                    <a:moveTo>
                      <a:pt x="13" y="0"/>
                    </a:moveTo>
                    <a:lnTo>
                      <a:pt x="0" y="28"/>
                    </a:lnTo>
                    <a:lnTo>
                      <a:pt x="27" y="40"/>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sp>
            <p:nvSpPr>
              <p:cNvPr id="37951" name="Line 115"/>
              <p:cNvSpPr>
                <a:spLocks noChangeShapeType="1"/>
              </p:cNvSpPr>
              <p:nvPr/>
            </p:nvSpPr>
            <p:spPr bwMode="auto">
              <a:xfrm flipH="1">
                <a:off x="3786" y="2863"/>
                <a:ext cx="338" cy="394"/>
              </a:xfrm>
              <a:prstGeom prst="line">
                <a:avLst/>
              </a:prstGeom>
              <a:noFill/>
              <a:ln w="3175" cap="rnd">
                <a:solidFill>
                  <a:srgbClr val="000000"/>
                </a:solidFill>
                <a:round/>
                <a:headEnd/>
                <a:tailEnd/>
              </a:ln>
            </p:spPr>
            <p:txBody>
              <a:bodyPr>
                <a:prstTxWarp prst="textNoShape">
                  <a:avLst/>
                </a:prstTxWarp>
              </a:bodyPr>
              <a:lstStyle/>
              <a:p>
                <a:endParaRPr lang="en-US"/>
              </a:p>
            </p:txBody>
          </p:sp>
          <p:sp>
            <p:nvSpPr>
              <p:cNvPr id="37952" name="Freeform 116"/>
              <p:cNvSpPr>
                <a:spLocks/>
              </p:cNvSpPr>
              <p:nvPr/>
            </p:nvSpPr>
            <p:spPr bwMode="auto">
              <a:xfrm>
                <a:off x="3784" y="3226"/>
                <a:ext cx="33" cy="31"/>
              </a:xfrm>
              <a:custGeom>
                <a:avLst/>
                <a:gdLst>
                  <a:gd name="T0" fmla="*/ 0 w 33"/>
                  <a:gd name="T1" fmla="*/ 0 h 31"/>
                  <a:gd name="T2" fmla="*/ 2 w 33"/>
                  <a:gd name="T3" fmla="*/ 31 h 31"/>
                  <a:gd name="T4" fmla="*/ 33 w 33"/>
                  <a:gd name="T5" fmla="*/ 28 h 31"/>
                  <a:gd name="T6" fmla="*/ 0 60000 65536"/>
                  <a:gd name="T7" fmla="*/ 0 60000 65536"/>
                  <a:gd name="T8" fmla="*/ 0 60000 65536"/>
                  <a:gd name="T9" fmla="*/ 0 w 33"/>
                  <a:gd name="T10" fmla="*/ 0 h 31"/>
                  <a:gd name="T11" fmla="*/ 33 w 33"/>
                  <a:gd name="T12" fmla="*/ 31 h 31"/>
                </a:gdLst>
                <a:ahLst/>
                <a:cxnLst>
                  <a:cxn ang="T6">
                    <a:pos x="T0" y="T1"/>
                  </a:cxn>
                  <a:cxn ang="T7">
                    <a:pos x="T2" y="T3"/>
                  </a:cxn>
                  <a:cxn ang="T8">
                    <a:pos x="T4" y="T5"/>
                  </a:cxn>
                </a:cxnLst>
                <a:rect l="T9" t="T10" r="T11" b="T12"/>
                <a:pathLst>
                  <a:path w="33" h="31">
                    <a:moveTo>
                      <a:pt x="0" y="0"/>
                    </a:moveTo>
                    <a:lnTo>
                      <a:pt x="2" y="31"/>
                    </a:lnTo>
                    <a:lnTo>
                      <a:pt x="33" y="28"/>
                    </a:lnTo>
                  </a:path>
                </a:pathLst>
              </a:custGeom>
              <a:noFill/>
              <a:ln w="3175" cap="rnd">
                <a:solidFill>
                  <a:srgbClr val="000000"/>
                </a:solidFill>
                <a:round/>
                <a:headEnd/>
                <a:tailEnd/>
              </a:ln>
            </p:spPr>
            <p:txBody>
              <a:bodyPr>
                <a:prstTxWarp prst="textNoShape">
                  <a:avLst/>
                </a:prstTxWarp>
              </a:bodyPr>
              <a:lstStyle/>
              <a:p>
                <a:endParaRPr lang="en-US">
                  <a:latin typeface="Verdana" charset="0"/>
                </a:endParaRPr>
              </a:p>
            </p:txBody>
          </p:sp>
        </p:grpSp>
        <p:sp>
          <p:nvSpPr>
            <p:cNvPr id="37896" name="Rectangle 124"/>
            <p:cNvSpPr>
              <a:spLocks noChangeArrowheads="1"/>
            </p:cNvSpPr>
            <p:nvPr/>
          </p:nvSpPr>
          <p:spPr bwMode="auto">
            <a:xfrm>
              <a:off x="857224" y="3292459"/>
              <a:ext cx="6273800" cy="549275"/>
            </a:xfrm>
            <a:prstGeom prst="rect">
              <a:avLst/>
            </a:prstGeom>
            <a:noFill/>
            <a:ln w="9525">
              <a:noFill/>
              <a:miter lim="800000"/>
              <a:headEnd/>
              <a:tailEnd/>
            </a:ln>
          </p:spPr>
          <p:txBody>
            <a:bodyPr lIns="0" tIns="0" rIns="0" bIns="0">
              <a:prstTxWarp prst="textNoShape">
                <a:avLst/>
              </a:prstTxWarp>
              <a:spAutoFit/>
            </a:bodyPr>
            <a:lstStyle/>
            <a:p>
              <a:r>
                <a:rPr lang="en-US">
                  <a:solidFill>
                    <a:srgbClr val="000000"/>
                  </a:solidFill>
                  <a:latin typeface="Verdana" charset="0"/>
                </a:rPr>
                <a:t>Reduce: gather up PageRank “credit” from multiple sources to compute new PageRank value</a:t>
              </a:r>
              <a:endParaRPr lang="en-US">
                <a:latin typeface="Verdana" charset="0"/>
              </a:endParaRPr>
            </a:p>
          </p:txBody>
        </p:sp>
        <p:sp>
          <p:nvSpPr>
            <p:cNvPr id="37897" name="Line 126"/>
            <p:cNvSpPr>
              <a:spLocks noChangeShapeType="1"/>
            </p:cNvSpPr>
            <p:nvPr/>
          </p:nvSpPr>
          <p:spPr bwMode="auto">
            <a:xfrm flipV="1">
              <a:off x="7816824" y="2301859"/>
              <a:ext cx="0" cy="2667000"/>
            </a:xfrm>
            <a:prstGeom prst="line">
              <a:avLst/>
            </a:prstGeom>
            <a:noFill/>
            <a:ln w="31750">
              <a:solidFill>
                <a:srgbClr val="000000"/>
              </a:solidFill>
              <a:round/>
              <a:headEnd/>
              <a:tailEnd/>
            </a:ln>
          </p:spPr>
          <p:txBody>
            <a:bodyPr>
              <a:prstTxWarp prst="textNoShape">
                <a:avLst/>
              </a:prstTxWarp>
            </a:bodyPr>
            <a:lstStyle/>
            <a:p>
              <a:endParaRPr lang="en-US"/>
            </a:p>
          </p:txBody>
        </p:sp>
        <p:sp>
          <p:nvSpPr>
            <p:cNvPr id="37898" name="Text Box 128"/>
            <p:cNvSpPr txBox="1">
              <a:spLocks noChangeArrowheads="1"/>
            </p:cNvSpPr>
            <p:nvPr/>
          </p:nvSpPr>
          <p:spPr bwMode="auto">
            <a:xfrm>
              <a:off x="6750024" y="5045059"/>
              <a:ext cx="1346200" cy="581025"/>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Verdana" charset="0"/>
                </a:rPr>
                <a:t>Iterate until</a:t>
              </a:r>
            </a:p>
            <a:p>
              <a:r>
                <a:rPr lang="en-US">
                  <a:solidFill>
                    <a:schemeClr val="tx2"/>
                  </a:solidFill>
                  <a:latin typeface="Verdana" charset="0"/>
                </a:rPr>
                <a:t>convergence</a:t>
              </a:r>
            </a:p>
          </p:txBody>
        </p:sp>
      </p:grpSp>
      <p:sp>
        <p:nvSpPr>
          <p:cNvPr id="37892" name="TextBox 224"/>
          <p:cNvSpPr txBox="1">
            <a:spLocks noChangeArrowheads="1"/>
          </p:cNvSpPr>
          <p:nvPr/>
        </p:nvSpPr>
        <p:spPr bwMode="auto">
          <a:xfrm>
            <a:off x="4429125" y="6215063"/>
            <a:ext cx="4500563" cy="230187"/>
          </a:xfrm>
          <a:prstGeom prst="rect">
            <a:avLst/>
          </a:prstGeom>
          <a:noFill/>
          <a:ln w="9525">
            <a:noFill/>
            <a:miter lim="800000"/>
            <a:headEnd/>
            <a:tailEnd/>
          </a:ln>
        </p:spPr>
        <p:txBody>
          <a:bodyPr>
            <a:prstTxWarp prst="textNoShape">
              <a:avLst/>
            </a:prstTxWarp>
            <a:spAutoFit/>
          </a:bodyPr>
          <a:lstStyle/>
          <a:p>
            <a:r>
              <a:rPr lang="en-US" sz="900">
                <a:latin typeface="Verdana" charset="0"/>
              </a:rPr>
              <a:t>Source of Image: Lin 2008</a:t>
            </a:r>
          </a:p>
        </p:txBody>
      </p:sp>
      <p:sp>
        <p:nvSpPr>
          <p:cNvPr id="116" name="Slide Number Placeholder 115"/>
          <p:cNvSpPr>
            <a:spLocks noGrp="1"/>
          </p:cNvSpPr>
          <p:nvPr>
            <p:ph type="sldNum" sz="quarter" idx="12"/>
          </p:nvPr>
        </p:nvSpPr>
        <p:spPr/>
        <p:txBody>
          <a:bodyPr/>
          <a:lstStyle/>
          <a:p>
            <a:fld id="{B6F15528-21DE-4FAA-801E-634DDDAF4B2B}" type="slidenum">
              <a:rPr lang="en-US" smtClean="0"/>
              <a:pPr/>
              <a:t>83</a:t>
            </a:fld>
            <a:endParaRPr lang="en-US"/>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714375"/>
            <a:ext cx="8183563" cy="785813"/>
          </a:xfrm>
        </p:spPr>
        <p:txBody>
          <a:bodyPr>
            <a:normAutofit fontScale="90000"/>
          </a:bodyPr>
          <a:lstStyle/>
          <a:p>
            <a:r>
              <a:rPr lang="en-US" sz="3200">
                <a:effectLst>
                  <a:outerShdw blurRad="38100" dist="38100" dir="2700000" algn="tl">
                    <a:srgbClr val="000000"/>
                  </a:outerShdw>
                </a:effectLst>
              </a:rPr>
              <a:t/>
            </a:r>
            <a:br>
              <a:rPr lang="en-US" sz="3200">
                <a:effectLst>
                  <a:outerShdw blurRad="38100" dist="38100" dir="2700000" algn="tl">
                    <a:srgbClr val="000000"/>
                  </a:outerShdw>
                </a:effectLst>
              </a:rPr>
            </a:br>
            <a:r>
              <a:rPr lang="en-US" sz="3200">
                <a:effectLst>
                  <a:outerShdw blurRad="38100" dist="38100" dir="2700000" algn="tl">
                    <a:srgbClr val="000000"/>
                  </a:outerShdw>
                </a:effectLst>
              </a:rPr>
              <a:t>Phase 1: </a:t>
            </a:r>
            <a:r>
              <a:rPr lang="en-GB" sz="3200">
                <a:effectLst>
                  <a:outerShdw blurRad="38100" dist="38100" dir="2700000" algn="tl">
                    <a:srgbClr val="000000"/>
                  </a:outerShdw>
                </a:effectLst>
              </a:rPr>
              <a:t>Process HTML</a:t>
            </a:r>
            <a:endParaRPr lang="en-US" sz="3200">
              <a:effectLst>
                <a:outerShdw blurRad="38100" dist="38100" dir="2700000" algn="tl">
                  <a:srgbClr val="000000"/>
                </a:outerShdw>
              </a:effectLst>
            </a:endParaRPr>
          </a:p>
        </p:txBody>
      </p:sp>
      <p:sp>
        <p:nvSpPr>
          <p:cNvPr id="38915"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a:lnSpc>
                <a:spcPct val="81000"/>
              </a:lnSpc>
            </a:pPr>
            <a:r>
              <a:rPr lang="en-GB"/>
              <a:t>Map task takes (URL, page-content) pairs and maps them to (URL, (PR</a:t>
            </a:r>
            <a:r>
              <a:rPr lang="en-GB" baseline="-33000"/>
              <a:t>init</a:t>
            </a:r>
            <a:r>
              <a:rPr lang="en-GB"/>
              <a:t>, list-of-urls))</a:t>
            </a:r>
          </a:p>
          <a:p>
            <a:pPr lvl="1">
              <a:lnSpc>
                <a:spcPct val="81000"/>
              </a:lnSpc>
            </a:pPr>
            <a:r>
              <a:rPr lang="en-GB"/>
              <a:t>PR</a:t>
            </a:r>
            <a:r>
              <a:rPr lang="en-GB" baseline="-33000"/>
              <a:t>init</a:t>
            </a:r>
            <a:r>
              <a:rPr lang="en-GB"/>
              <a:t> is the “seed” PageRank for URL</a:t>
            </a:r>
          </a:p>
          <a:p>
            <a:pPr lvl="1">
              <a:lnSpc>
                <a:spcPct val="81000"/>
              </a:lnSpc>
            </a:pPr>
            <a:r>
              <a:rPr lang="en-GB"/>
              <a:t>list-of-urls contains all pages pointed to by URL</a:t>
            </a:r>
          </a:p>
          <a:p>
            <a:pPr>
              <a:lnSpc>
                <a:spcPct val="81000"/>
              </a:lnSpc>
              <a:buFont typeface="Wingdings" charset="2"/>
              <a:buNone/>
            </a:pPr>
            <a:endParaRPr lang="en-GB"/>
          </a:p>
          <a:p>
            <a:pPr>
              <a:lnSpc>
                <a:spcPct val="81000"/>
              </a:lnSpc>
            </a:pPr>
            <a:r>
              <a:rPr lang="en-GB"/>
              <a:t>Reduce task is just the identity function</a:t>
            </a:r>
            <a:endParaRPr lang="en-US"/>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84</a:t>
            </a:fld>
            <a:endParaRPr lang="en-US"/>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714375"/>
            <a:ext cx="8183563" cy="785813"/>
          </a:xfrm>
        </p:spPr>
        <p:txBody>
          <a:bodyPr>
            <a:normAutofit fontScale="90000"/>
          </a:bodyPr>
          <a:lstStyle/>
          <a:p>
            <a:r>
              <a:rPr lang="en-US" sz="3200">
                <a:effectLst>
                  <a:outerShdw blurRad="38100" dist="38100" dir="2700000" algn="tl">
                    <a:srgbClr val="000000"/>
                  </a:outerShdw>
                </a:effectLst>
              </a:rPr>
              <a:t/>
            </a:r>
            <a:br>
              <a:rPr lang="en-US" sz="3200">
                <a:effectLst>
                  <a:outerShdw blurRad="38100" dist="38100" dir="2700000" algn="tl">
                    <a:srgbClr val="000000"/>
                  </a:outerShdw>
                </a:effectLst>
              </a:rPr>
            </a:br>
            <a:r>
              <a:rPr lang="en-US" sz="3200">
                <a:effectLst>
                  <a:outerShdw blurRad="38100" dist="38100" dir="2700000" algn="tl">
                    <a:srgbClr val="000000"/>
                  </a:outerShdw>
                </a:effectLst>
              </a:rPr>
              <a:t>Phase 2: </a:t>
            </a:r>
            <a:r>
              <a:rPr lang="en-GB" sz="3200">
                <a:effectLst>
                  <a:outerShdw blurRad="38100" dist="38100" dir="2700000" algn="tl">
                    <a:srgbClr val="000000"/>
                  </a:outerShdw>
                </a:effectLst>
              </a:rPr>
              <a:t>PageRank Distribution</a:t>
            </a:r>
            <a:endParaRPr lang="en-US" sz="3200">
              <a:effectLst>
                <a:outerShdw blurRad="38100" dist="38100" dir="2700000" algn="tl">
                  <a:srgbClr val="000000"/>
                </a:outerShdw>
              </a:effectLst>
            </a:endParaRPr>
          </a:p>
        </p:txBody>
      </p:sp>
      <p:sp>
        <p:nvSpPr>
          <p:cNvPr id="39939" name="Content Placeholder 2"/>
          <p:cNvSpPr>
            <a:spLocks noGrp="1"/>
          </p:cNvSpPr>
          <p:nvPr>
            <p:ph idx="1"/>
          </p:nvPr>
        </p:nvSpPr>
        <p:spPr>
          <a:xfrm>
            <a:off x="500063" y="1714500"/>
            <a:ext cx="8183562" cy="4113213"/>
          </a:xfrm>
        </p:spPr>
        <p:txBody>
          <a:bodyPr/>
          <a:lstStyle/>
          <a:p>
            <a:pPr>
              <a:buFont typeface="Wingdings 2" charset="2"/>
              <a:buNone/>
            </a:pPr>
            <a:r>
              <a:rPr lang="en-US"/>
              <a:t>  </a:t>
            </a:r>
          </a:p>
          <a:p>
            <a:pPr>
              <a:lnSpc>
                <a:spcPct val="81000"/>
              </a:lnSpc>
            </a:pPr>
            <a:r>
              <a:rPr lang="en-GB"/>
              <a:t>Reduce task gets (URL, url_list) and many (URL, </a:t>
            </a:r>
            <a:r>
              <a:rPr lang="en-GB" i="1"/>
              <a:t>val</a:t>
            </a:r>
            <a:r>
              <a:rPr lang="en-GB"/>
              <a:t>) values</a:t>
            </a:r>
          </a:p>
          <a:p>
            <a:pPr lvl="1">
              <a:lnSpc>
                <a:spcPct val="81000"/>
              </a:lnSpc>
            </a:pPr>
            <a:r>
              <a:rPr lang="en-GB"/>
              <a:t>Sum </a:t>
            </a:r>
            <a:r>
              <a:rPr lang="en-GB" i="1"/>
              <a:t>val</a:t>
            </a:r>
            <a:r>
              <a:rPr lang="en-GB"/>
              <a:t>s and fix up with </a:t>
            </a:r>
            <a:r>
              <a:rPr lang="en-GB" i="1"/>
              <a:t>d to get new PR</a:t>
            </a:r>
          </a:p>
          <a:p>
            <a:pPr lvl="1">
              <a:lnSpc>
                <a:spcPct val="81000"/>
              </a:lnSpc>
            </a:pPr>
            <a:r>
              <a:rPr lang="en-GB"/>
              <a:t>Emit (URL, (new_rank, url_list))</a:t>
            </a:r>
          </a:p>
          <a:p>
            <a:pPr>
              <a:buFont typeface="Wingdings 2" charset="2"/>
              <a:buNone/>
            </a:pPr>
            <a:endParaRPr lang="en-US"/>
          </a:p>
          <a:p>
            <a:pPr>
              <a:lnSpc>
                <a:spcPct val="81000"/>
              </a:lnSpc>
            </a:pPr>
            <a:r>
              <a:rPr lang="en-GB"/>
              <a:t>Check for convergence using non parallel component</a:t>
            </a:r>
          </a:p>
          <a:p>
            <a:pPr>
              <a:lnSpc>
                <a:spcPct val="81000"/>
              </a:lnSpc>
            </a:pPr>
            <a:endParaRPr lang="en-GB"/>
          </a:p>
          <a:p>
            <a:pPr lvl="1">
              <a:lnSpc>
                <a:spcPct val="81000"/>
              </a:lnSpc>
              <a:buFont typeface="Verdana" charset="0"/>
              <a:buNone/>
            </a:pPr>
            <a:endParaRPr lang="en-GB"/>
          </a:p>
          <a:p>
            <a:pPr>
              <a:buFont typeface="Wingdings 2" charset="2"/>
              <a:buNone/>
            </a:pPr>
            <a:endParaRPr lang="en-US"/>
          </a:p>
          <a:p>
            <a:pPr>
              <a:buFont typeface="Wingdings 2" charset="2"/>
              <a:buNone/>
            </a:pPr>
            <a:endParaRPr lang="en-US"/>
          </a:p>
          <a:p>
            <a:endParaRPr lang="en-US"/>
          </a:p>
          <a:p>
            <a:pPr>
              <a:buFont typeface="Wingdings 2" charset="2"/>
              <a:buNone/>
            </a:pPr>
            <a:endParaRPr lang="en-US"/>
          </a:p>
          <a:p>
            <a:pPr>
              <a:buFont typeface="Wingdings 2" charset="2"/>
              <a:buNone/>
            </a:pPr>
            <a:endParaRPr lang="en-US"/>
          </a:p>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85</a:t>
            </a:fld>
            <a:endParaRPr lang="en-US"/>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00063"/>
            <a:ext cx="8183562" cy="1050925"/>
          </a:xfrm>
        </p:spPr>
        <p:txBody>
          <a:bodyPr>
            <a:normAutofit fontScale="90000"/>
          </a:bodyPr>
          <a:lstStyle/>
          <a:p>
            <a:r>
              <a:rPr lang="en-US">
                <a:effectLst>
                  <a:outerShdw blurRad="38100" dist="38100" dir="2700000" algn="tl">
                    <a:srgbClr val="000000"/>
                  </a:outerShdw>
                </a:effectLst>
              </a:rPr>
              <a:t>MapReduce: Some More Apps</a:t>
            </a:r>
          </a:p>
        </p:txBody>
      </p:sp>
      <p:sp>
        <p:nvSpPr>
          <p:cNvPr id="3" name="Content Placeholder 2"/>
          <p:cNvSpPr>
            <a:spLocks noGrp="1"/>
          </p:cNvSpPr>
          <p:nvPr>
            <p:ph sz="half" idx="1"/>
          </p:nvPr>
        </p:nvSpPr>
        <p:spPr>
          <a:xfrm>
            <a:off x="428625" y="1500188"/>
            <a:ext cx="4143375" cy="4389437"/>
          </a:xfrm>
        </p:spPr>
        <p:txBody>
          <a:bodyPr>
            <a:normAutofit/>
          </a:bodyPr>
          <a:lstStyle/>
          <a:p>
            <a:pPr>
              <a:lnSpc>
                <a:spcPct val="90000"/>
              </a:lnSpc>
            </a:pPr>
            <a:endParaRPr lang="en-US" sz="2400"/>
          </a:p>
          <a:p>
            <a:pPr>
              <a:lnSpc>
                <a:spcPct val="90000"/>
              </a:lnSpc>
            </a:pPr>
            <a:r>
              <a:rPr lang="en-US" sz="2400"/>
              <a:t>Distributed Grep.</a:t>
            </a:r>
          </a:p>
          <a:p>
            <a:pPr>
              <a:lnSpc>
                <a:spcPct val="90000"/>
              </a:lnSpc>
            </a:pPr>
            <a:endParaRPr lang="en-US" sz="2400"/>
          </a:p>
          <a:p>
            <a:pPr>
              <a:lnSpc>
                <a:spcPct val="90000"/>
              </a:lnSpc>
            </a:pPr>
            <a:r>
              <a:rPr lang="en-US" sz="2400"/>
              <a:t>Count of URL Access Frequency.</a:t>
            </a:r>
          </a:p>
          <a:p>
            <a:pPr>
              <a:lnSpc>
                <a:spcPct val="90000"/>
              </a:lnSpc>
            </a:pPr>
            <a:endParaRPr lang="en-US" sz="2400"/>
          </a:p>
          <a:p>
            <a:pPr>
              <a:lnSpc>
                <a:spcPct val="90000"/>
              </a:lnSpc>
            </a:pPr>
            <a:r>
              <a:rPr lang="en-US" sz="2400"/>
              <a:t>Clustering (K-means)</a:t>
            </a:r>
          </a:p>
          <a:p>
            <a:pPr>
              <a:lnSpc>
                <a:spcPct val="90000"/>
              </a:lnSpc>
            </a:pPr>
            <a:endParaRPr lang="en-US" sz="2400"/>
          </a:p>
          <a:p>
            <a:pPr>
              <a:lnSpc>
                <a:spcPct val="90000"/>
              </a:lnSpc>
            </a:pPr>
            <a:r>
              <a:rPr lang="en-US" sz="2400"/>
              <a:t>Graph Algorithms.</a:t>
            </a:r>
          </a:p>
          <a:p>
            <a:pPr>
              <a:lnSpc>
                <a:spcPct val="90000"/>
              </a:lnSpc>
            </a:pPr>
            <a:endParaRPr lang="en-US" sz="2400"/>
          </a:p>
          <a:p>
            <a:pPr>
              <a:lnSpc>
                <a:spcPct val="90000"/>
              </a:lnSpc>
            </a:pPr>
            <a:r>
              <a:rPr lang="en-US" sz="2400"/>
              <a:t>Indexing Systems</a:t>
            </a:r>
          </a:p>
          <a:p>
            <a:pPr>
              <a:lnSpc>
                <a:spcPct val="90000"/>
              </a:lnSpc>
            </a:pPr>
            <a:endParaRPr lang="en-US" sz="2400"/>
          </a:p>
        </p:txBody>
      </p:sp>
      <p:pic>
        <p:nvPicPr>
          <p:cNvPr id="5" name="Picture 62" descr="index-auto-0005-0001"/>
          <p:cNvPicPr>
            <a:picLocks noGrp="1" noChangeAspect="1" noChangeArrowheads="1"/>
          </p:cNvPicPr>
          <p:nvPr>
            <p:ph sz="half" idx="2"/>
          </p:nvPr>
        </p:nvPicPr>
        <p:blipFill>
          <a:blip r:embed="rId3"/>
          <a:srcRect/>
          <a:stretch>
            <a:fillRect/>
          </a:stretch>
        </p:blipFill>
        <p:spPr>
          <a:xfrm>
            <a:off x="4572000" y="2214563"/>
            <a:ext cx="3932238" cy="3357562"/>
          </a:xfrm>
          <a:gradFill rotWithShape="1">
            <a:gsLst>
              <a:gs pos="0">
                <a:srgbClr val="004068"/>
              </a:gs>
              <a:gs pos="60001">
                <a:srgbClr val="025C91"/>
              </a:gs>
              <a:gs pos="100000">
                <a:srgbClr val="4680B8"/>
              </a:gs>
            </a:gsLst>
            <a:lin ang="16200000"/>
          </a:gradFill>
          <a:ln cap="flat">
            <a:solidFill>
              <a:srgbClr val="035E94"/>
            </a:solidFill>
          </a:ln>
          <a:effectLst>
            <a:outerShdw blurRad="63500" dist="38100" dir="5400000" rotWithShape="0">
              <a:srgbClr val="000000">
                <a:alpha val="39999"/>
              </a:srgbClr>
            </a:outerShdw>
          </a:effectLst>
        </p:spPr>
      </p:pic>
      <p:sp>
        <p:nvSpPr>
          <p:cNvPr id="40965" name="TextBox 5"/>
          <p:cNvSpPr txBox="1">
            <a:spLocks noChangeArrowheads="1"/>
          </p:cNvSpPr>
          <p:nvPr/>
        </p:nvSpPr>
        <p:spPr bwMode="auto">
          <a:xfrm>
            <a:off x="4572000" y="1571625"/>
            <a:ext cx="3571875" cy="584200"/>
          </a:xfrm>
          <a:prstGeom prst="rect">
            <a:avLst/>
          </a:prstGeom>
          <a:noFill/>
          <a:ln w="9525">
            <a:noFill/>
            <a:miter lim="800000"/>
            <a:headEnd/>
            <a:tailEnd/>
          </a:ln>
        </p:spPr>
        <p:txBody>
          <a:bodyPr>
            <a:prstTxWarp prst="textNoShape">
              <a:avLst/>
            </a:prstTxWarp>
            <a:spAutoFit/>
          </a:bodyPr>
          <a:lstStyle/>
          <a:p>
            <a:pPr algn="ctr"/>
            <a:r>
              <a:rPr lang="en-US" sz="1600">
                <a:latin typeface="Verdana" charset="0"/>
              </a:rPr>
              <a:t>MapReduce Programs In Google Source Tree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86</a:t>
            </a:fld>
            <a:endParaRPr lang="en-US"/>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00063" y="571500"/>
            <a:ext cx="8183562" cy="1428750"/>
          </a:xfrm>
        </p:spPr>
        <p:txBody>
          <a:bodyPr/>
          <a:lstStyle/>
          <a:p>
            <a:r>
              <a:rPr lang="en-US">
                <a:effectLst>
                  <a:outerShdw blurRad="38100" dist="38100" dir="2700000" algn="tl">
                    <a:srgbClr val="000000"/>
                  </a:outerShdw>
                </a:effectLst>
              </a:rPr>
              <a:t>MapReduce: Extensions and similar apps</a:t>
            </a:r>
          </a:p>
        </p:txBody>
      </p:sp>
      <p:sp>
        <p:nvSpPr>
          <p:cNvPr id="41987" name="Content Placeholder 2"/>
          <p:cNvSpPr>
            <a:spLocks noGrp="1"/>
          </p:cNvSpPr>
          <p:nvPr>
            <p:ph idx="1"/>
          </p:nvPr>
        </p:nvSpPr>
        <p:spPr>
          <a:xfrm>
            <a:off x="500063" y="2000250"/>
            <a:ext cx="8183562" cy="3827463"/>
          </a:xfrm>
        </p:spPr>
        <p:txBody>
          <a:bodyPr/>
          <a:lstStyle/>
          <a:p>
            <a:pPr>
              <a:buFont typeface="Wingdings 2" charset="2"/>
              <a:buNone/>
            </a:pPr>
            <a:r>
              <a:rPr lang="en-US"/>
              <a:t>  </a:t>
            </a:r>
          </a:p>
          <a:p>
            <a:r>
              <a:rPr lang="en-US"/>
              <a:t>PIG (Yahoo)</a:t>
            </a:r>
          </a:p>
          <a:p>
            <a:endParaRPr lang="en-US"/>
          </a:p>
          <a:p>
            <a:r>
              <a:rPr lang="en-US"/>
              <a:t>Hadoop (Apache)</a:t>
            </a:r>
          </a:p>
          <a:p>
            <a:endParaRPr lang="en-US"/>
          </a:p>
          <a:p>
            <a:r>
              <a:rPr lang="en-US"/>
              <a:t>DryadLinq (Microsoft)</a:t>
            </a:r>
          </a:p>
          <a:p>
            <a:endParaRPr lang="en-US"/>
          </a:p>
          <a:p>
            <a:pPr>
              <a:buFont typeface="Wingdings 2" charset="2"/>
              <a:buNone/>
            </a:pPr>
            <a:endParaRPr lang="en-US"/>
          </a:p>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87</a:t>
            </a:fld>
            <a:endParaRPr lang="en-US"/>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88</a:t>
            </a:fld>
            <a:endParaRPr lang="en-US"/>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Immutability</a:t>
            </a:r>
          </a:p>
        </p:txBody>
      </p:sp>
      <p:sp>
        <p:nvSpPr>
          <p:cNvPr id="48131" name="Rectangle 3"/>
          <p:cNvSpPr>
            <a:spLocks noGrp="1" noChangeArrowheads="1"/>
          </p:cNvSpPr>
          <p:nvPr>
            <p:ph type="body" idx="1"/>
          </p:nvPr>
        </p:nvSpPr>
        <p:spPr/>
        <p:txBody>
          <a:bodyPr/>
          <a:lstStyle/>
          <a:p>
            <a:r>
              <a:rPr lang="en-US" sz="2800"/>
              <a:t>SSTables are immutable</a:t>
            </a:r>
          </a:p>
          <a:p>
            <a:pPr lvl="1"/>
            <a:r>
              <a:rPr lang="en-US" sz="2400"/>
              <a:t>simplifies caching, sharing across GFS etc</a:t>
            </a:r>
          </a:p>
          <a:p>
            <a:pPr lvl="1"/>
            <a:r>
              <a:rPr lang="en-US" sz="2400"/>
              <a:t>no need for concurrency control</a:t>
            </a:r>
          </a:p>
          <a:p>
            <a:pPr lvl="1"/>
            <a:r>
              <a:rPr lang="en-US" sz="2400"/>
              <a:t>SSTables of a tablet recorded in METADATA table</a:t>
            </a:r>
          </a:p>
          <a:p>
            <a:pPr lvl="1"/>
            <a:r>
              <a:rPr lang="en-US" sz="2400"/>
              <a:t>Garbage collection of SSTables done by master</a:t>
            </a:r>
          </a:p>
          <a:p>
            <a:pPr lvl="1"/>
            <a:r>
              <a:rPr lang="en-US" sz="2400"/>
              <a:t>On tablet split, split tables can start off quickly on shared SSTables, splitting them lazily</a:t>
            </a:r>
          </a:p>
          <a:p>
            <a:r>
              <a:rPr lang="en-US" sz="2800"/>
              <a:t>Only memtable has reads and updates concurrent</a:t>
            </a:r>
          </a:p>
          <a:p>
            <a:pPr lvl="1"/>
            <a:r>
              <a:rPr lang="en-US" sz="2400"/>
              <a:t>copy on write rows, allow concurrent read/write</a:t>
            </a:r>
          </a:p>
        </p:txBody>
      </p:sp>
      <p:sp>
        <p:nvSpPr>
          <p:cNvPr id="6" name="Slide Number Placeholder 5"/>
          <p:cNvSpPr>
            <a:spLocks noGrp="1"/>
          </p:cNvSpPr>
          <p:nvPr>
            <p:ph type="sldNum" sz="quarter" idx="12"/>
          </p:nvPr>
        </p:nvSpPr>
        <p:spPr/>
        <p:txBody>
          <a:bodyPr/>
          <a:lstStyle/>
          <a:p>
            <a:fld id="{B6F15528-21DE-4FAA-801E-634DDDAF4B2B}" type="slidenum">
              <a:rPr lang="en-US" smtClean="0"/>
              <a:pPr/>
              <a:t>89</a:t>
            </a:fld>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r>
              <a:rPr lang="en-US"/>
              <a:t>GFS: Architecture (2)</a:t>
            </a:r>
          </a:p>
        </p:txBody>
      </p:sp>
      <p:pic>
        <p:nvPicPr>
          <p:cNvPr id="8196" name="Picture 8" descr="Picture 1"/>
          <p:cNvPicPr>
            <a:picLocks noChangeAspect="1" noChangeArrowheads="1"/>
          </p:cNvPicPr>
          <p:nvPr/>
        </p:nvPicPr>
        <p:blipFill>
          <a:blip r:embed="rId3"/>
          <a:srcRect/>
          <a:stretch>
            <a:fillRect/>
          </a:stretch>
        </p:blipFill>
        <p:spPr bwMode="auto">
          <a:xfrm>
            <a:off x="0" y="1905000"/>
            <a:ext cx="9144000" cy="38957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90</a:t>
            </a:fld>
            <a:endParaRPr lang="en-US"/>
          </a:p>
        </p:txBody>
      </p:sp>
    </p:spTree>
  </p:cSld>
  <p:clrMapOvr>
    <a:masterClrMapping/>
  </p:clrMapOvr>
  <p:transition/>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fontScale="90000"/>
          </a:bodyPr>
          <a:lstStyle/>
          <a:p>
            <a:pPr eaLnBrk="1" hangingPunct="1"/>
            <a:r>
              <a:rPr lang="en-US"/>
              <a:t>GFS: Data Mutation Consistency</a:t>
            </a:r>
          </a:p>
        </p:txBody>
      </p:sp>
      <p:graphicFrame>
        <p:nvGraphicFramePr>
          <p:cNvPr id="523318" name="Group 54"/>
          <p:cNvGraphicFramePr>
            <a:graphicFrameLocks noGrp="1"/>
          </p:cNvGraphicFramePr>
          <p:nvPr/>
        </p:nvGraphicFramePr>
        <p:xfrm>
          <a:off x="685800" y="1676400"/>
          <a:ext cx="7959725" cy="3866463"/>
        </p:xfrm>
        <a:graphic>
          <a:graphicData uri="http://schemas.openxmlformats.org/drawingml/2006/table">
            <a:tbl>
              <a:tblPr/>
              <a:tblGrid>
                <a:gridCol w="2303463"/>
                <a:gridCol w="2305050"/>
                <a:gridCol w="3351212"/>
              </a:tblGrid>
              <a:tr h="712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800" b="0" i="0" u="none" strike="noStrike" cap="none" normalizeH="0" baseline="0">
                        <a:ln>
                          <a:noFill/>
                        </a:ln>
                        <a:solidFill>
                          <a:schemeClr val="tx1"/>
                        </a:solidFill>
                        <a:effectLst/>
                        <a:latin typeface="Tahoma" charset="0"/>
                        <a:ea typeface="Arial" charset="0"/>
                        <a:cs typeface="Arial" charset="0"/>
                      </a:endParaRPr>
                    </a:p>
                  </a:txBody>
                  <a:tcPr marL="125679" marR="125679" marT="62839" marB="628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ea typeface="Arial" charset="0"/>
                          <a:cs typeface="Arial" charset="0"/>
                        </a:rPr>
                        <a:t>Write</a:t>
                      </a:r>
                    </a:p>
                  </a:txBody>
                  <a:tcPr marL="125679" marR="125679" marT="62839" marB="62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ea typeface="Arial" charset="0"/>
                          <a:cs typeface="Arial" charset="0"/>
                        </a:rPr>
                        <a:t>Record Append</a:t>
                      </a:r>
                    </a:p>
                  </a:txBody>
                  <a:tcPr marL="125679" marR="125679" marT="62839" marB="628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477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ea typeface="Arial" charset="0"/>
                          <a:cs typeface="Arial" charset="0"/>
                        </a:rPr>
                        <a:t>serial success</a:t>
                      </a:r>
                    </a:p>
                  </a:txBody>
                  <a:tcPr marL="125679" marR="125679" marT="62839" marB="628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CC00"/>
                          </a:solidFill>
                          <a:effectLst/>
                          <a:latin typeface="Tahoma" charset="0"/>
                          <a:ea typeface="Arial" charset="0"/>
                          <a:cs typeface="Arial" charset="0"/>
                        </a:rPr>
                        <a:t>defined</a:t>
                      </a:r>
                    </a:p>
                  </a:txBody>
                  <a:tcPr marL="125679" marR="125679" marT="62839" marB="62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ea typeface="Arial" charset="0"/>
                          <a:cs typeface="Arial" charset="0"/>
                        </a:rPr>
                        <a:t/>
                      </a:r>
                      <a:br>
                        <a:rPr kumimoji="0" lang="en-US" sz="2800" b="0" i="0" u="none" strike="noStrike" cap="none" normalizeH="0" baseline="0">
                          <a:ln>
                            <a:noFill/>
                          </a:ln>
                          <a:solidFill>
                            <a:schemeClr val="tx1"/>
                          </a:solidFill>
                          <a:effectLst/>
                          <a:latin typeface="Tahoma" charset="0"/>
                          <a:ea typeface="Arial" charset="0"/>
                          <a:cs typeface="Arial" charset="0"/>
                        </a:rPr>
                      </a:br>
                      <a:r>
                        <a:rPr kumimoji="0" lang="en-US" sz="2800" b="0" i="0" u="none" strike="noStrike" cap="none" normalizeH="0" baseline="0">
                          <a:ln>
                            <a:noFill/>
                          </a:ln>
                          <a:solidFill>
                            <a:srgbClr val="00CC00"/>
                          </a:solidFill>
                          <a:effectLst/>
                          <a:latin typeface="Tahoma" charset="0"/>
                          <a:ea typeface="Arial" charset="0"/>
                          <a:cs typeface="Arial" charset="0"/>
                        </a:rPr>
                        <a:t>defined</a:t>
                      </a:r>
                      <a:r>
                        <a:rPr kumimoji="0" lang="en-US" sz="2800" b="0" i="0" u="none" strike="noStrike" cap="none" normalizeH="0" baseline="0">
                          <a:ln>
                            <a:noFill/>
                          </a:ln>
                          <a:solidFill>
                            <a:schemeClr val="tx1"/>
                          </a:solidFill>
                          <a:effectLst/>
                          <a:latin typeface="Tahoma" charset="0"/>
                          <a:ea typeface="Arial" charset="0"/>
                          <a:cs typeface="Arial" charset="0"/>
                        </a:rPr>
                        <a:t> interspersed with </a:t>
                      </a:r>
                      <a:r>
                        <a:rPr kumimoji="0" lang="en-US" sz="2800" b="0" i="0" u="none" strike="noStrike" cap="none" normalizeH="0" baseline="0">
                          <a:ln>
                            <a:noFill/>
                          </a:ln>
                          <a:solidFill>
                            <a:srgbClr val="FF0000"/>
                          </a:solidFill>
                          <a:effectLst/>
                          <a:latin typeface="Tahoma" charset="0"/>
                          <a:ea typeface="Arial" charset="0"/>
                          <a:cs typeface="Arial" charset="0"/>
                        </a:rPr>
                        <a:t>inconsistent</a:t>
                      </a:r>
                    </a:p>
                  </a:txBody>
                  <a:tcPr marL="125679" marR="125679" marT="62839" marB="628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22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ea typeface="Arial" charset="0"/>
                          <a:cs typeface="Arial" charset="0"/>
                        </a:rPr>
                        <a:t>concurrent success</a:t>
                      </a:r>
                    </a:p>
                  </a:txBody>
                  <a:tcPr marL="125679" marR="125679" marT="62839" marB="628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CC00"/>
                          </a:solidFill>
                          <a:effectLst/>
                          <a:latin typeface="Tahoma" charset="0"/>
                          <a:ea typeface="Arial" charset="0"/>
                          <a:cs typeface="Arial" charset="0"/>
                        </a:rPr>
                        <a:t>consistent </a:t>
                      </a:r>
                      <a:r>
                        <a:rPr kumimoji="0" lang="en-US" sz="2800" b="0" i="0" u="none" strike="noStrike" cap="none" normalizeH="0" baseline="0">
                          <a:ln>
                            <a:noFill/>
                          </a:ln>
                          <a:solidFill>
                            <a:schemeClr val="tx1"/>
                          </a:solidFill>
                          <a:effectLst/>
                          <a:latin typeface="Tahoma" charset="0"/>
                          <a:ea typeface="Arial" charset="0"/>
                          <a:cs typeface="Arial" charset="0"/>
                        </a:rPr>
                        <a:t>but </a:t>
                      </a:r>
                      <a:r>
                        <a:rPr kumimoji="0" lang="en-US" sz="2800" b="0" i="0" u="none" strike="noStrike" cap="none" normalizeH="0" baseline="0">
                          <a:ln>
                            <a:noFill/>
                          </a:ln>
                          <a:solidFill>
                            <a:srgbClr val="FF0000"/>
                          </a:solidFill>
                          <a:effectLst/>
                          <a:latin typeface="Tahoma" charset="0"/>
                          <a:ea typeface="Arial" charset="0"/>
                          <a:cs typeface="Arial" charset="0"/>
                        </a:rPr>
                        <a:t>undefined</a:t>
                      </a:r>
                    </a:p>
                  </a:txBody>
                  <a:tcPr marL="125679" marR="125679" marT="62839" marB="6283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700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Tahoma" charset="0"/>
                          <a:ea typeface="Arial" charset="0"/>
                          <a:cs typeface="Arial" charset="0"/>
                        </a:rPr>
                        <a:t>failure</a:t>
                      </a:r>
                    </a:p>
                  </a:txBody>
                  <a:tcPr marL="125679" marR="125679" marT="62839" marB="6283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FF0000"/>
                          </a:solidFill>
                          <a:effectLst/>
                          <a:latin typeface="Tahoma" charset="0"/>
                          <a:ea typeface="Arial" charset="0"/>
                          <a:cs typeface="Arial" charset="0"/>
                        </a:rPr>
                        <a:t>inconsistent</a:t>
                      </a:r>
                    </a:p>
                  </a:txBody>
                  <a:tcPr marL="125679" marR="125679" marT="62839" marB="6283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91</a:t>
            </a:fld>
            <a:endParaRPr lang="en-US"/>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pPr eaLnBrk="1" hangingPunct="1"/>
            <a:r>
              <a:rPr lang="en-US" sz="3200"/>
              <a:t>Applications and</a:t>
            </a:r>
            <a:br>
              <a:rPr lang="en-US" sz="3200"/>
            </a:br>
            <a:r>
              <a:rPr lang="en-US" sz="3200"/>
              <a:t>Record Append Semantics</a:t>
            </a:r>
          </a:p>
        </p:txBody>
      </p:sp>
      <p:sp>
        <p:nvSpPr>
          <p:cNvPr id="22532" name="Rectangle 3"/>
          <p:cNvSpPr>
            <a:spLocks noGrp="1" noChangeArrowheads="1"/>
          </p:cNvSpPr>
          <p:nvPr>
            <p:ph type="body" idx="1"/>
          </p:nvPr>
        </p:nvSpPr>
        <p:spPr/>
        <p:txBody>
          <a:bodyPr/>
          <a:lstStyle/>
          <a:p>
            <a:pPr eaLnBrk="1" hangingPunct="1">
              <a:lnSpc>
                <a:spcPct val="90000"/>
              </a:lnSpc>
            </a:pPr>
            <a:r>
              <a:rPr lang="en-US"/>
              <a:t>Applications should use </a:t>
            </a:r>
            <a:r>
              <a:rPr lang="en-US">
                <a:solidFill>
                  <a:srgbClr val="0000FF"/>
                </a:solidFill>
              </a:rPr>
              <a:t>self-describing records</a:t>
            </a:r>
            <a:r>
              <a:rPr lang="en-US"/>
              <a:t> and </a:t>
            </a:r>
            <a:r>
              <a:rPr lang="en-US">
                <a:solidFill>
                  <a:srgbClr val="0000FF"/>
                </a:solidFill>
              </a:rPr>
              <a:t>checksums</a:t>
            </a:r>
            <a:r>
              <a:rPr lang="en-US"/>
              <a:t> when using Record Append</a:t>
            </a:r>
          </a:p>
          <a:p>
            <a:pPr lvl="1" eaLnBrk="1" hangingPunct="1">
              <a:lnSpc>
                <a:spcPct val="90000"/>
              </a:lnSpc>
            </a:pPr>
            <a:r>
              <a:rPr lang="en-US">
                <a:solidFill>
                  <a:srgbClr val="0000FF"/>
                </a:solidFill>
              </a:rPr>
              <a:t>Reader can identify padding / record fragments</a:t>
            </a:r>
          </a:p>
          <a:p>
            <a:pPr eaLnBrk="1" hangingPunct="1">
              <a:lnSpc>
                <a:spcPct val="90000"/>
              </a:lnSpc>
            </a:pPr>
            <a:r>
              <a:rPr lang="en-US"/>
              <a:t>If application cannot tolerate duplicated records, should include </a:t>
            </a:r>
            <a:r>
              <a:rPr lang="en-US">
                <a:solidFill>
                  <a:srgbClr val="0000FF"/>
                </a:solidFill>
              </a:rPr>
              <a:t>unique ID</a:t>
            </a:r>
            <a:r>
              <a:rPr lang="en-US"/>
              <a:t> in record</a:t>
            </a:r>
          </a:p>
          <a:p>
            <a:pPr lvl="1" eaLnBrk="1" hangingPunct="1">
              <a:lnSpc>
                <a:spcPct val="90000"/>
              </a:lnSpc>
            </a:pPr>
            <a:r>
              <a:rPr lang="en-US">
                <a:solidFill>
                  <a:srgbClr val="0000FF"/>
                </a:solidFill>
              </a:rPr>
              <a:t>Reader can use unique IDs to filter duplicates</a:t>
            </a:r>
          </a:p>
        </p:txBody>
      </p:sp>
      <p:sp>
        <p:nvSpPr>
          <p:cNvPr id="5" name="Slide Number Placeholder 4"/>
          <p:cNvSpPr>
            <a:spLocks noGrp="1"/>
          </p:cNvSpPr>
          <p:nvPr>
            <p:ph type="sldNum" sz="quarter" idx="12"/>
          </p:nvPr>
        </p:nvSpPr>
        <p:spPr/>
        <p:txBody>
          <a:bodyPr/>
          <a:lstStyle/>
          <a:p>
            <a:fld id="{B6F15528-21DE-4FAA-801E-634DDDAF4B2B}" type="slidenum">
              <a:rPr lang="en-US" smtClean="0"/>
              <a:pPr/>
              <a:t>92</a:t>
            </a:fld>
            <a:endParaRPr lang="en-US"/>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3793" name="Picture 1"/>
          <p:cNvPicPr>
            <a:picLocks noChangeArrowheads="1"/>
          </p:cNvPicPr>
          <p:nvPr/>
        </p:nvPicPr>
        <p:blipFill>
          <a:blip r:embed="rId3"/>
          <a:srcRect/>
          <a:stretch>
            <a:fillRect/>
          </a:stretch>
        </p:blipFill>
        <p:spPr bwMode="auto">
          <a:xfrm>
            <a:off x="0" y="1339453"/>
            <a:ext cx="8743281" cy="339328"/>
          </a:xfrm>
          <a:prstGeom prst="rect">
            <a:avLst/>
          </a:prstGeom>
          <a:noFill/>
          <a:ln w="12700">
            <a:noFill/>
            <a:miter lim="800000"/>
            <a:headEnd/>
            <a:tailEnd/>
          </a:ln>
        </p:spPr>
      </p:pic>
      <p:sp>
        <p:nvSpPr>
          <p:cNvPr id="33794" name="Rectangle 2"/>
          <p:cNvSpPr>
            <a:spLocks noGrp="1" noChangeArrowheads="1"/>
          </p:cNvSpPr>
          <p:nvPr>
            <p:ph type="title"/>
          </p:nvPr>
        </p:nvSpPr>
        <p:spPr>
          <a:xfrm>
            <a:off x="696516" y="102692"/>
            <a:ext cx="7742039" cy="1409775"/>
          </a:xfrm>
          <a:ln/>
        </p:spPr>
        <p:txBody>
          <a:bodyPr lIns="64291" tIns="32146" rIns="231449" bIns="32146"/>
          <a:lstStyle/>
          <a:p>
            <a:pPr marL="95991"/>
            <a:r>
              <a:rPr sz="4200" dirty="0"/>
              <a:t>System Interactions: </a:t>
            </a:r>
            <a:br>
              <a:rPr sz="4200" dirty="0"/>
            </a:br>
            <a:r>
              <a:rPr sz="3400" dirty="0"/>
              <a:t>Leases and Mutation Order</a:t>
            </a:r>
          </a:p>
        </p:txBody>
      </p:sp>
      <p:sp>
        <p:nvSpPr>
          <p:cNvPr id="33795" name="Rectangle 3"/>
          <p:cNvSpPr>
            <a:spLocks noGrp="1" noChangeArrowheads="1"/>
          </p:cNvSpPr>
          <p:nvPr>
            <p:ph type="body" idx="1"/>
          </p:nvPr>
        </p:nvSpPr>
        <p:spPr>
          <a:xfrm>
            <a:off x="696516" y="1512467"/>
            <a:ext cx="7742039" cy="5019600"/>
          </a:xfrm>
          <a:ln/>
        </p:spPr>
        <p:txBody>
          <a:bodyPr tIns="32146" rIns="64291" bIns="32146"/>
          <a:lstStyle/>
          <a:p>
            <a:pPr>
              <a:buSzPct val="49000"/>
              <a:buFont typeface="Times" charset="0"/>
              <a:buBlip>
                <a:blip r:embed="rId4"/>
              </a:buBlip>
            </a:pPr>
            <a:r>
              <a:rPr lang="en-US" sz="3000" dirty="0"/>
              <a:t>Leases maintain a mutation order across all chunk replicas</a:t>
            </a:r>
          </a:p>
          <a:p>
            <a:pPr>
              <a:buSzPct val="49000"/>
              <a:buFont typeface="Times" charset="0"/>
              <a:buBlip>
                <a:blip r:embed="rId5"/>
              </a:buBlip>
            </a:pPr>
            <a:r>
              <a:rPr lang="en-US" sz="3000" dirty="0"/>
              <a:t>Master grants a lease to a replica, called the primary</a:t>
            </a:r>
          </a:p>
          <a:p>
            <a:pPr>
              <a:buFont typeface="Times" charset="0"/>
              <a:buBlip>
                <a:blip r:embed="rId4"/>
              </a:buBlip>
            </a:pPr>
            <a:r>
              <a:rPr lang="en-US" sz="3000" dirty="0"/>
              <a:t>The primary </a:t>
            </a:r>
            <a:r>
              <a:rPr lang="en-US" sz="3000" dirty="0" err="1"/>
              <a:t>choses</a:t>
            </a:r>
            <a:r>
              <a:rPr lang="en-US" sz="3000" dirty="0"/>
              <a:t> the serial mutation order, and all replicas follow this order</a:t>
            </a:r>
          </a:p>
          <a:p>
            <a:pPr>
              <a:buFont typeface="Times" charset="0"/>
              <a:buBlip>
                <a:blip r:embed="rId6"/>
              </a:buBlip>
            </a:pPr>
            <a:r>
              <a:rPr lang="en-US" sz="3000" dirty="0"/>
              <a:t>Minimizes management overhead for the Master</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93</a:t>
            </a:fld>
            <a:endParaRPr lang="en-US"/>
          </a:p>
        </p:txBody>
      </p:sp>
    </p:spTree>
  </p:cSld>
  <p:clrMapOvr>
    <a:masterClrMapping/>
  </p:clrMapOvr>
  <p:transition/>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5841" name="Picture 1"/>
          <p:cNvPicPr>
            <a:picLocks noChangeArrowheads="1"/>
          </p:cNvPicPr>
          <p:nvPr/>
        </p:nvPicPr>
        <p:blipFill>
          <a:blip r:embed="rId3"/>
          <a:srcRect/>
          <a:stretch>
            <a:fillRect/>
          </a:stretch>
        </p:blipFill>
        <p:spPr bwMode="auto">
          <a:xfrm>
            <a:off x="0" y="1339453"/>
            <a:ext cx="8743281" cy="339328"/>
          </a:xfrm>
          <a:prstGeom prst="rect">
            <a:avLst/>
          </a:prstGeom>
          <a:noFill/>
          <a:ln w="12700">
            <a:noFill/>
            <a:miter lim="800000"/>
            <a:headEnd/>
            <a:tailEnd/>
          </a:ln>
        </p:spPr>
      </p:pic>
      <p:sp>
        <p:nvSpPr>
          <p:cNvPr id="35842" name="Rectangle 2"/>
          <p:cNvSpPr>
            <a:spLocks/>
          </p:cNvSpPr>
          <p:nvPr/>
        </p:nvSpPr>
        <p:spPr bwMode="auto">
          <a:xfrm>
            <a:off x="2221260" y="232172"/>
            <a:ext cx="5911875" cy="1169551"/>
          </a:xfrm>
          <a:prstGeom prst="rect">
            <a:avLst/>
          </a:prstGeom>
          <a:noFill/>
          <a:ln w="12700">
            <a:noFill/>
            <a:miter lim="800000"/>
            <a:headEnd type="none" w="med" len="med"/>
            <a:tailEnd type="none" w="med" len="med"/>
          </a:ln>
        </p:spPr>
        <p:txBody>
          <a:bodyPr wrap="none" lIns="0" tIns="0" rIns="0" bIns="0" anchor="ctr">
            <a:prstTxWarp prst="textNoShape">
              <a:avLst/>
            </a:prstTxWarp>
            <a:spAutoFit/>
          </a:bodyPr>
          <a:lstStyle/>
          <a:p>
            <a:pPr algn="ctr"/>
            <a:r>
              <a:rPr lang="en-US" sz="4200" dirty="0">
                <a:ea typeface="Times" charset="0"/>
                <a:cs typeface="Times" charset="0"/>
              </a:rPr>
              <a:t>System Interactions: </a:t>
            </a:r>
          </a:p>
          <a:p>
            <a:pPr algn="ctr"/>
            <a:r>
              <a:rPr lang="en-US" sz="3400" dirty="0">
                <a:ea typeface="Times" charset="0"/>
                <a:cs typeface="Times" charset="0"/>
              </a:rPr>
              <a:t>Leases and Mutation Order</a:t>
            </a:r>
          </a:p>
        </p:txBody>
      </p:sp>
      <p:pic>
        <p:nvPicPr>
          <p:cNvPr id="35843" name="Picture 3"/>
          <p:cNvPicPr>
            <a:picLocks noChangeArrowheads="1"/>
          </p:cNvPicPr>
          <p:nvPr/>
        </p:nvPicPr>
        <p:blipFill>
          <a:blip r:embed="rId4"/>
          <a:srcRect/>
          <a:stretch>
            <a:fillRect/>
          </a:stretch>
        </p:blipFill>
        <p:spPr bwMode="auto">
          <a:xfrm>
            <a:off x="1839516" y="1352848"/>
            <a:ext cx="5454923" cy="5339953"/>
          </a:xfrm>
          <a:prstGeom prst="rect">
            <a:avLst/>
          </a:prstGeom>
          <a:noFill/>
          <a:ln w="12700">
            <a:noFill/>
            <a:miter lim="800000"/>
            <a:headEnd/>
            <a:tailEnd/>
          </a:ln>
        </p:spPr>
      </p:pic>
      <p:sp>
        <p:nvSpPr>
          <p:cNvPr id="6" name="Slide Number Placeholder 5"/>
          <p:cNvSpPr>
            <a:spLocks noGrp="1"/>
          </p:cNvSpPr>
          <p:nvPr>
            <p:ph type="sldNum" sz="quarter" idx="12"/>
          </p:nvPr>
        </p:nvSpPr>
        <p:spPr/>
        <p:txBody>
          <a:bodyPr/>
          <a:lstStyle/>
          <a:p>
            <a:fld id="{B6F15528-21DE-4FAA-801E-634DDDAF4B2B}" type="slidenum">
              <a:rPr lang="en-US" smtClean="0"/>
              <a:pPr/>
              <a:t>94</a:t>
            </a:fld>
            <a:endParaRPr lang="en-US"/>
          </a:p>
        </p:txBody>
      </p:sp>
    </p:spTree>
  </p:cSld>
  <p:clrMapOvr>
    <a:masterClrMapping/>
  </p:clrMapOvr>
  <p:transition/>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3"/>
          <a:srcRect/>
          <a:stretch>
            <a:fillRect/>
          </a:stretch>
        </p:blipFill>
        <p:spPr bwMode="auto">
          <a:xfrm>
            <a:off x="0" y="1339453"/>
            <a:ext cx="8743281" cy="339328"/>
          </a:xfrm>
          <a:prstGeom prst="rect">
            <a:avLst/>
          </a:prstGeom>
          <a:noFill/>
          <a:ln w="12700">
            <a:noFill/>
            <a:miter lim="800000"/>
            <a:headEnd/>
            <a:tailEnd/>
          </a:ln>
        </p:spPr>
      </p:pic>
      <p:sp>
        <p:nvSpPr>
          <p:cNvPr id="37890" name="Rectangle 2"/>
          <p:cNvSpPr>
            <a:spLocks noGrp="1" noChangeArrowheads="1"/>
          </p:cNvSpPr>
          <p:nvPr>
            <p:ph type="title"/>
          </p:nvPr>
        </p:nvSpPr>
        <p:spPr>
          <a:xfrm>
            <a:off x="696516" y="178594"/>
            <a:ext cx="7742039" cy="1266900"/>
          </a:xfrm>
          <a:ln/>
        </p:spPr>
        <p:txBody>
          <a:bodyPr lIns="64291" tIns="32146" rIns="231449" bIns="32146"/>
          <a:lstStyle/>
          <a:p>
            <a:pPr marL="95991"/>
            <a:r>
              <a:rPr lang="en-US" dirty="0"/>
              <a:t>Atomic Record Append</a:t>
            </a:r>
          </a:p>
        </p:txBody>
      </p:sp>
      <p:sp>
        <p:nvSpPr>
          <p:cNvPr id="37891" name="Rectangle 3"/>
          <p:cNvSpPr>
            <a:spLocks noGrp="1" noChangeArrowheads="1"/>
          </p:cNvSpPr>
          <p:nvPr>
            <p:ph type="body" idx="1"/>
          </p:nvPr>
        </p:nvSpPr>
        <p:spPr>
          <a:xfrm>
            <a:off x="696516" y="1445494"/>
            <a:ext cx="7742039" cy="5162475"/>
          </a:xfrm>
          <a:ln/>
        </p:spPr>
        <p:txBody>
          <a:bodyPr tIns="32146" rIns="64291" bIns="32146"/>
          <a:lstStyle/>
          <a:p>
            <a:pPr>
              <a:buSzPct val="49000"/>
              <a:buFont typeface="Times" charset="0"/>
              <a:buBlip>
                <a:blip r:embed="rId4"/>
              </a:buBlip>
            </a:pPr>
            <a:r>
              <a:rPr lang="en-US" sz="3000" dirty="0"/>
              <a:t>Client specifies the data to write; GFS chooses and returns the offset it writes to and </a:t>
            </a:r>
            <a:r>
              <a:rPr lang="en-US" sz="3000" b="1" dirty="0"/>
              <a:t>appends the data to each replica at least once</a:t>
            </a:r>
            <a:endParaRPr lang="en-US" sz="3000" b="1" dirty="0">
              <a:ea typeface="ヒラギノ明朝 ProN W6" charset="-128"/>
              <a:cs typeface="ヒラギノ明朝 ProN W6" charset="-128"/>
            </a:endParaRPr>
          </a:p>
          <a:p>
            <a:pPr>
              <a:buFont typeface="Times" charset="0"/>
              <a:buBlip>
                <a:blip r:embed="rId5"/>
              </a:buBlip>
            </a:pPr>
            <a:r>
              <a:rPr lang="en-US" sz="3000" dirty="0"/>
              <a:t>Heavily used by Google’s Distributed applications.</a:t>
            </a:r>
          </a:p>
          <a:p>
            <a:pPr>
              <a:buFont typeface="Times" charset="0"/>
              <a:buBlip>
                <a:blip r:embed="rId6"/>
              </a:buBlip>
            </a:pPr>
            <a:r>
              <a:rPr lang="en-US" sz="3000" dirty="0"/>
              <a:t>No need for a distributed lock manager</a:t>
            </a:r>
          </a:p>
          <a:p>
            <a:pPr lvl="1">
              <a:buFont typeface="Times" charset="0"/>
              <a:buBlip>
                <a:blip r:embed="rId7"/>
              </a:buBlip>
            </a:pPr>
            <a:r>
              <a:rPr lang="en-US" sz="2500" dirty="0"/>
              <a:t>GFS </a:t>
            </a:r>
            <a:r>
              <a:rPr lang="en-US" sz="2500" dirty="0" err="1"/>
              <a:t>choses</a:t>
            </a:r>
            <a:r>
              <a:rPr lang="en-US" sz="2500" dirty="0"/>
              <a:t> the offset, not the client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95</a:t>
            </a:fld>
            <a:endParaRPr lang="en-US"/>
          </a:p>
        </p:txBody>
      </p:sp>
    </p:spTree>
  </p:cSld>
  <p:clrMapOvr>
    <a:masterClrMapping/>
  </p:clrMapOvr>
  <p:transition/>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9937" name="Picture 1"/>
          <p:cNvPicPr>
            <a:picLocks noChangeArrowheads="1"/>
          </p:cNvPicPr>
          <p:nvPr/>
        </p:nvPicPr>
        <p:blipFill>
          <a:blip r:embed="rId2"/>
          <a:srcRect/>
          <a:stretch>
            <a:fillRect/>
          </a:stretch>
        </p:blipFill>
        <p:spPr bwMode="auto">
          <a:xfrm>
            <a:off x="0" y="1339453"/>
            <a:ext cx="8743281" cy="339328"/>
          </a:xfrm>
          <a:prstGeom prst="rect">
            <a:avLst/>
          </a:prstGeom>
          <a:noFill/>
          <a:ln w="12700">
            <a:noFill/>
            <a:miter lim="800000"/>
            <a:headEnd/>
            <a:tailEnd/>
          </a:ln>
        </p:spPr>
      </p:pic>
      <p:sp>
        <p:nvSpPr>
          <p:cNvPr id="39938" name="Rectangle 2"/>
          <p:cNvSpPr>
            <a:spLocks noGrp="1" noChangeArrowheads="1"/>
          </p:cNvSpPr>
          <p:nvPr>
            <p:ph type="title"/>
          </p:nvPr>
        </p:nvSpPr>
        <p:spPr>
          <a:ln/>
        </p:spPr>
        <p:txBody>
          <a:bodyPr lIns="64291" tIns="32146" rIns="231449" bIns="32146"/>
          <a:lstStyle/>
          <a:p>
            <a:pPr marL="95991"/>
            <a:r>
              <a:rPr lang="en-US" dirty="0"/>
              <a:t>Atomic Record Append: </a:t>
            </a:r>
            <a:r>
              <a:rPr lang="en-US" i="1" dirty="0"/>
              <a:t>How?</a:t>
            </a:r>
          </a:p>
        </p:txBody>
      </p:sp>
      <p:sp>
        <p:nvSpPr>
          <p:cNvPr id="39939" name="Rectangle 3"/>
          <p:cNvSpPr>
            <a:spLocks noGrp="1" noChangeArrowheads="1"/>
          </p:cNvSpPr>
          <p:nvPr>
            <p:ph type="body" idx="1"/>
          </p:nvPr>
        </p:nvSpPr>
        <p:spPr>
          <a:ln/>
        </p:spPr>
        <p:txBody>
          <a:bodyPr tIns="32146" rIns="64291" bIns="32146"/>
          <a:lstStyle/>
          <a:p>
            <a:pPr marL="677516" indent="-446469">
              <a:buClr>
                <a:srgbClr val="000000"/>
              </a:buClr>
              <a:buSzPct val="125000"/>
              <a:buFont typeface="Lucida Grande" charset="0"/>
              <a:buChar char="•"/>
            </a:pPr>
            <a:r>
              <a:rPr lang="en-US" dirty="0"/>
              <a:t>Follows similar control flow as mutations</a:t>
            </a:r>
          </a:p>
          <a:p>
            <a:pPr marL="677516" indent="-446469">
              <a:buClr>
                <a:srgbClr val="2800FF"/>
              </a:buClr>
              <a:buSzPct val="125000"/>
              <a:buFont typeface="Lucida Grande" charset="0"/>
              <a:buChar char="•"/>
            </a:pPr>
            <a:r>
              <a:rPr lang="en-US" dirty="0"/>
              <a:t>Primary tells secondary replicas to append at the same offset as the primary</a:t>
            </a:r>
          </a:p>
          <a:p>
            <a:pPr marL="677516" indent="-446469">
              <a:buClr>
                <a:srgbClr val="00FF00"/>
              </a:buClr>
              <a:buSzPct val="125000"/>
              <a:buFont typeface="Lucida Grande" charset="0"/>
              <a:buChar char="•"/>
            </a:pPr>
            <a:r>
              <a:rPr lang="en-US" dirty="0"/>
              <a:t>If a replica append fails at any replica, it is retried by the client. </a:t>
            </a:r>
          </a:p>
          <a:p>
            <a:pPr lvl="1">
              <a:buFont typeface="Times" charset="0"/>
              <a:buBlip>
                <a:blip r:embed="rId3"/>
              </a:buBlip>
            </a:pPr>
            <a:r>
              <a:rPr lang="en-US" sz="2500" dirty="0"/>
              <a:t>So replicas of the same chunk may contain different data, including duplicates, whole or in part, of the same record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96</a:t>
            </a:fld>
            <a:endParaRPr lang="en-US"/>
          </a:p>
        </p:txBody>
      </p:sp>
    </p:spTree>
  </p:cSld>
  <p:clrMapOvr>
    <a:masterClrMapping/>
  </p:clrMapOvr>
  <p:transition/>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0961" name="Picture 1"/>
          <p:cNvPicPr>
            <a:picLocks noChangeArrowheads="1"/>
          </p:cNvPicPr>
          <p:nvPr/>
        </p:nvPicPr>
        <p:blipFill>
          <a:blip r:embed="rId2"/>
          <a:srcRect/>
          <a:stretch>
            <a:fillRect/>
          </a:stretch>
        </p:blipFill>
        <p:spPr bwMode="auto">
          <a:xfrm>
            <a:off x="0" y="1339453"/>
            <a:ext cx="8743281" cy="339328"/>
          </a:xfrm>
          <a:prstGeom prst="rect">
            <a:avLst/>
          </a:prstGeom>
          <a:noFill/>
          <a:ln w="12700">
            <a:noFill/>
            <a:miter lim="800000"/>
            <a:headEnd/>
            <a:tailEnd/>
          </a:ln>
        </p:spPr>
      </p:pic>
      <p:sp>
        <p:nvSpPr>
          <p:cNvPr id="40962" name="Rectangle 2"/>
          <p:cNvSpPr>
            <a:spLocks noGrp="1" noChangeArrowheads="1"/>
          </p:cNvSpPr>
          <p:nvPr>
            <p:ph type="title"/>
          </p:nvPr>
        </p:nvSpPr>
        <p:spPr>
          <a:ln/>
        </p:spPr>
        <p:txBody>
          <a:bodyPr lIns="64291" tIns="32146" rIns="231449" bIns="32146"/>
          <a:lstStyle/>
          <a:p>
            <a:pPr marL="95991"/>
            <a:r>
              <a:rPr lang="en-US" dirty="0"/>
              <a:t>Atomic Record Append: </a:t>
            </a:r>
            <a:r>
              <a:rPr lang="en-US" i="1" dirty="0"/>
              <a:t>How?</a:t>
            </a:r>
          </a:p>
        </p:txBody>
      </p:sp>
      <p:sp>
        <p:nvSpPr>
          <p:cNvPr id="40963" name="Rectangle 3"/>
          <p:cNvSpPr>
            <a:spLocks noGrp="1" noChangeArrowheads="1"/>
          </p:cNvSpPr>
          <p:nvPr>
            <p:ph type="body" idx="1"/>
          </p:nvPr>
        </p:nvSpPr>
        <p:spPr>
          <a:ln/>
        </p:spPr>
        <p:txBody>
          <a:bodyPr tIns="32146" rIns="64291" bIns="32146"/>
          <a:lstStyle/>
          <a:p>
            <a:pPr marL="677516" indent="-446469">
              <a:buClr>
                <a:srgbClr val="000000"/>
              </a:buClr>
              <a:buSzPct val="125000"/>
              <a:buFont typeface="Lucida Grande" charset="0"/>
              <a:buChar char="•"/>
            </a:pPr>
            <a:r>
              <a:rPr lang="en-US" dirty="0"/>
              <a:t>GFS does not guarantee that all replicas are bitwise identical.</a:t>
            </a:r>
          </a:p>
          <a:p>
            <a:pPr marL="677516" indent="-446469">
              <a:buBlip>
                <a:blip r:embed="rId3"/>
              </a:buBlip>
            </a:pPr>
            <a:r>
              <a:rPr lang="en-US" dirty="0"/>
              <a:t>Only guarantees that data is written at least once in an atomic unit.</a:t>
            </a:r>
          </a:p>
          <a:p>
            <a:pPr lvl="1">
              <a:buFont typeface="Times" charset="0"/>
              <a:buBlip>
                <a:blip r:embed="rId4"/>
              </a:buBlip>
            </a:pPr>
            <a:r>
              <a:rPr lang="en-US" dirty="0"/>
              <a:t>Data must be written at the same offset for all chunk replicas for success to be reported.</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97</a:t>
            </a:fld>
            <a:endParaRPr lang="en-US"/>
          </a:p>
        </p:txBody>
      </p:sp>
    </p:spTree>
  </p:cSld>
  <p:clrMapOvr>
    <a:masterClrMapping/>
  </p:clrMapOvr>
  <p:transition/>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41985" name="Picture 1"/>
          <p:cNvPicPr>
            <a:picLocks noChangeArrowheads="1"/>
          </p:cNvPicPr>
          <p:nvPr/>
        </p:nvPicPr>
        <p:blipFill>
          <a:blip r:embed="rId3"/>
          <a:srcRect/>
          <a:stretch>
            <a:fillRect/>
          </a:stretch>
        </p:blipFill>
        <p:spPr bwMode="auto">
          <a:xfrm>
            <a:off x="0" y="1339453"/>
            <a:ext cx="8743281" cy="339328"/>
          </a:xfrm>
          <a:prstGeom prst="rect">
            <a:avLst/>
          </a:prstGeom>
          <a:noFill/>
          <a:ln w="12700">
            <a:noFill/>
            <a:miter lim="800000"/>
            <a:headEnd/>
            <a:tailEnd/>
          </a:ln>
        </p:spPr>
      </p:pic>
      <p:sp>
        <p:nvSpPr>
          <p:cNvPr id="41986" name="Rectangle 2"/>
          <p:cNvSpPr>
            <a:spLocks noGrp="1" noChangeArrowheads="1"/>
          </p:cNvSpPr>
          <p:nvPr>
            <p:ph type="title"/>
          </p:nvPr>
        </p:nvSpPr>
        <p:spPr>
          <a:xfrm>
            <a:off x="696516" y="231056"/>
            <a:ext cx="7742039" cy="1161975"/>
          </a:xfrm>
          <a:ln/>
        </p:spPr>
        <p:txBody>
          <a:bodyPr lIns="64291" tIns="32146" rIns="231449" bIns="32146"/>
          <a:lstStyle/>
          <a:p>
            <a:pPr marL="95991"/>
            <a:r>
              <a:rPr lang="en-US" dirty="0"/>
              <a:t>Replica Placement</a:t>
            </a:r>
          </a:p>
        </p:txBody>
      </p:sp>
      <p:sp>
        <p:nvSpPr>
          <p:cNvPr id="41987" name="Rectangle 3"/>
          <p:cNvSpPr>
            <a:spLocks noGrp="1" noChangeArrowheads="1"/>
          </p:cNvSpPr>
          <p:nvPr>
            <p:ph type="body" idx="1"/>
          </p:nvPr>
        </p:nvSpPr>
        <p:spPr>
          <a:xfrm>
            <a:off x="696516" y="1393032"/>
            <a:ext cx="7742039" cy="5258470"/>
          </a:xfrm>
          <a:ln/>
        </p:spPr>
        <p:txBody>
          <a:bodyPr tIns="32146" rIns="64291" bIns="32146"/>
          <a:lstStyle/>
          <a:p>
            <a:pPr>
              <a:buFont typeface="Times" charset="0"/>
              <a:buBlip>
                <a:blip r:embed="rId4"/>
              </a:buBlip>
            </a:pPr>
            <a:r>
              <a:rPr lang="en-US" sz="2700" dirty="0"/>
              <a:t>Placement policy maximizes data reliability and network bandwidth</a:t>
            </a:r>
          </a:p>
          <a:p>
            <a:pPr>
              <a:buFont typeface="Times" charset="0"/>
              <a:buBlip>
                <a:blip r:embed="rId4"/>
              </a:buBlip>
            </a:pPr>
            <a:r>
              <a:rPr lang="en-US" sz="2700" dirty="0"/>
              <a:t>Spread replicas not only across machines, but also across racks</a:t>
            </a:r>
          </a:p>
          <a:p>
            <a:pPr lvl="1">
              <a:buFont typeface="Times" charset="0"/>
              <a:buBlip>
                <a:blip r:embed="rId5"/>
              </a:buBlip>
            </a:pPr>
            <a:r>
              <a:rPr lang="en-US" sz="2100" dirty="0"/>
              <a:t>Guards against machine failures, and racks getting damaged or going offline</a:t>
            </a:r>
          </a:p>
          <a:p>
            <a:pPr>
              <a:buFont typeface="Times" charset="0"/>
              <a:buBlip>
                <a:blip r:embed="rId4"/>
              </a:buBlip>
            </a:pPr>
            <a:r>
              <a:rPr lang="en-US" sz="2700" dirty="0"/>
              <a:t>Reads for a chunk exploit aggregate bandwidth of multiple racks</a:t>
            </a:r>
          </a:p>
          <a:p>
            <a:pPr>
              <a:buFont typeface="Times" charset="0"/>
              <a:buBlip>
                <a:blip r:embed="rId4"/>
              </a:buBlip>
            </a:pPr>
            <a:r>
              <a:rPr lang="en-US" sz="2700" dirty="0"/>
              <a:t>Writes have to flow through multiple racks</a:t>
            </a:r>
          </a:p>
          <a:p>
            <a:pPr lvl="1">
              <a:buFont typeface="Times" charset="0"/>
              <a:buBlip>
                <a:blip r:embed="rId5"/>
              </a:buBlip>
            </a:pPr>
            <a:r>
              <a:rPr lang="en-US" sz="2100" dirty="0"/>
              <a:t>tradeoff made willingly</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98</a:t>
            </a:fld>
            <a:endParaRPr lang="en-US"/>
          </a:p>
        </p:txBody>
      </p:sp>
    </p:spTree>
  </p:cSld>
  <p:clrMapOvr>
    <a:masterClrMapping/>
  </p:clrMapOvr>
  <p:transition/>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50177" name="Picture 1"/>
          <p:cNvPicPr>
            <a:picLocks noChangeArrowheads="1"/>
          </p:cNvPicPr>
          <p:nvPr/>
        </p:nvPicPr>
        <p:blipFill>
          <a:blip r:embed="rId2"/>
          <a:srcRect/>
          <a:stretch>
            <a:fillRect/>
          </a:stretch>
        </p:blipFill>
        <p:spPr bwMode="auto">
          <a:xfrm>
            <a:off x="0" y="1339453"/>
            <a:ext cx="8743281" cy="339328"/>
          </a:xfrm>
          <a:prstGeom prst="rect">
            <a:avLst/>
          </a:prstGeom>
          <a:noFill/>
          <a:ln w="12700">
            <a:noFill/>
            <a:miter lim="800000"/>
            <a:headEnd/>
            <a:tailEnd/>
          </a:ln>
        </p:spPr>
      </p:pic>
      <p:sp>
        <p:nvSpPr>
          <p:cNvPr id="50178" name="Rectangle 2"/>
          <p:cNvSpPr>
            <a:spLocks noGrp="1" noChangeArrowheads="1"/>
          </p:cNvSpPr>
          <p:nvPr>
            <p:ph type="title"/>
          </p:nvPr>
        </p:nvSpPr>
        <p:spPr>
          <a:xfrm>
            <a:off x="696516" y="78135"/>
            <a:ext cx="7742039" cy="1458888"/>
          </a:xfrm>
          <a:ln/>
        </p:spPr>
        <p:txBody>
          <a:bodyPr lIns="64291" tIns="32146" rIns="231449" bIns="32146"/>
          <a:lstStyle/>
          <a:p>
            <a:pPr marL="95991"/>
            <a:r>
              <a:rPr lang="en-US" dirty="0"/>
              <a:t>Fault Tolerance:</a:t>
            </a:r>
            <a:br>
              <a:rPr lang="en-US" dirty="0"/>
            </a:br>
            <a:r>
              <a:rPr sz="3400" i="1" dirty="0"/>
              <a:t>High Availability</a:t>
            </a:r>
          </a:p>
        </p:txBody>
      </p:sp>
      <p:sp>
        <p:nvSpPr>
          <p:cNvPr id="50179" name="Rectangle 3"/>
          <p:cNvSpPr>
            <a:spLocks noGrp="1" noChangeArrowheads="1"/>
          </p:cNvSpPr>
          <p:nvPr>
            <p:ph type="body" idx="1"/>
          </p:nvPr>
        </p:nvSpPr>
        <p:spPr>
          <a:xfrm>
            <a:off x="696516" y="1537023"/>
            <a:ext cx="7742039" cy="4970487"/>
          </a:xfrm>
          <a:ln/>
        </p:spPr>
        <p:txBody>
          <a:bodyPr tIns="32146" rIns="64291" bIns="32146"/>
          <a:lstStyle/>
          <a:p>
            <a:pPr marL="677516" indent="-446469">
              <a:buClr>
                <a:srgbClr val="000000"/>
              </a:buClr>
              <a:buSzPct val="125000"/>
              <a:buFont typeface="Lucida Grande" charset="0"/>
              <a:buChar char="•"/>
            </a:pPr>
            <a:r>
              <a:rPr lang="en-US" b="1" dirty="0"/>
              <a:t>Fast recovery</a:t>
            </a:r>
            <a:endParaRPr lang="en-US" b="1" dirty="0">
              <a:ea typeface="ヒラギノ明朝 ProN W6" charset="-128"/>
              <a:cs typeface="ヒラギノ明朝 ProN W6" charset="-128"/>
            </a:endParaRPr>
          </a:p>
          <a:p>
            <a:pPr lvl="1">
              <a:buFont typeface="Times" charset="0"/>
              <a:buBlip>
                <a:blip r:embed="rId3"/>
              </a:buBlip>
            </a:pPr>
            <a:r>
              <a:rPr lang="en-US" sz="2500" dirty="0"/>
              <a:t>Master and </a:t>
            </a:r>
            <a:r>
              <a:rPr lang="en-US" sz="2500" dirty="0" err="1"/>
              <a:t>chunkservers</a:t>
            </a:r>
            <a:r>
              <a:rPr lang="en-US" sz="2500" dirty="0"/>
              <a:t> can restart in seconds</a:t>
            </a:r>
          </a:p>
          <a:p>
            <a:pPr marL="677516" indent="-446469">
              <a:buClr>
                <a:srgbClr val="2800FF"/>
              </a:buClr>
              <a:buSzPct val="125000"/>
              <a:buFont typeface="Lucida Grande" charset="0"/>
              <a:buChar char="•"/>
            </a:pPr>
            <a:r>
              <a:rPr lang="en-US" b="1" dirty="0"/>
              <a:t>Chunk Replication</a:t>
            </a:r>
            <a:endParaRPr lang="en-US" b="1" dirty="0">
              <a:ea typeface="ヒラギノ明朝 ProN W6" charset="-128"/>
              <a:cs typeface="ヒラギノ明朝 ProN W6" charset="-128"/>
            </a:endParaRPr>
          </a:p>
          <a:p>
            <a:pPr marL="677516" indent="-446469">
              <a:buClr>
                <a:srgbClr val="FF7600"/>
              </a:buClr>
              <a:buSzPct val="125000"/>
              <a:buFont typeface="Lucida Grande" charset="0"/>
              <a:buChar char="•"/>
            </a:pPr>
            <a:r>
              <a:rPr lang="en-US" b="1" dirty="0"/>
              <a:t>Master Replication</a:t>
            </a:r>
            <a:endParaRPr lang="en-US" b="1" dirty="0">
              <a:ea typeface="ヒラギノ明朝 ProN W6" charset="-128"/>
              <a:cs typeface="ヒラギノ明朝 ProN W6" charset="-128"/>
            </a:endParaRPr>
          </a:p>
          <a:p>
            <a:pPr lvl="1">
              <a:buFont typeface="Times" charset="0"/>
              <a:buBlip>
                <a:blip r:embed="rId3"/>
              </a:buBlip>
            </a:pPr>
            <a:r>
              <a:rPr lang="en-US" sz="2500" dirty="0"/>
              <a:t>“shadow” masters provide read-only access when primary master is down</a:t>
            </a:r>
          </a:p>
          <a:p>
            <a:pPr lvl="1">
              <a:buFont typeface="Times" charset="0"/>
              <a:buBlip>
                <a:blip r:embed="rId3"/>
              </a:buBlip>
            </a:pPr>
            <a:r>
              <a:rPr lang="en-US" sz="2500" dirty="0"/>
              <a:t>mutations not done until recorded on all master replicas</a:t>
            </a:r>
          </a:p>
        </p:txBody>
      </p:sp>
      <p:sp>
        <p:nvSpPr>
          <p:cNvPr id="6" name="Slide Number Placeholder 5"/>
          <p:cNvSpPr>
            <a:spLocks noGrp="1"/>
          </p:cNvSpPr>
          <p:nvPr>
            <p:ph type="sldNum" sz="quarter" idx="12"/>
          </p:nvPr>
        </p:nvSpPr>
        <p:spPr/>
        <p:txBody>
          <a:bodyPr/>
          <a:lstStyle/>
          <a:p>
            <a:fld id="{B6F15528-21DE-4FAA-801E-634DDDAF4B2B}" type="slidenum">
              <a:rPr lang="en-US" smtClean="0"/>
              <a:pPr/>
              <a:t>99</a:t>
            </a:fld>
            <a:endParaRPr 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Carnival</Template>
  <TotalTime>6507</TotalTime>
  <Words>5190</Words>
  <Application>Microsoft Office PowerPoint</Application>
  <PresentationFormat>On-screen Show (4:3)</PresentationFormat>
  <Paragraphs>934</Paragraphs>
  <Slides>101</Slides>
  <Notes>51</Notes>
  <HiddenSlides>32</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101</vt:i4>
      </vt:variant>
    </vt:vector>
  </HeadingPairs>
  <TitlesOfParts>
    <vt:vector size="103" baseType="lpstr">
      <vt:lpstr>Carnival</vt:lpstr>
      <vt:lpstr>Equation</vt:lpstr>
      <vt:lpstr>15-446 Distributed Systems Spring 2009</vt:lpstr>
      <vt:lpstr>Overview</vt:lpstr>
      <vt:lpstr>Google Disk Farm</vt:lpstr>
      <vt:lpstr>Google Platform Characteristics</vt:lpstr>
      <vt:lpstr>Google Platform Characteristics</vt:lpstr>
      <vt:lpstr>Slide 6</vt:lpstr>
      <vt:lpstr>Google File System: Design Criteria</vt:lpstr>
      <vt:lpstr>GFS: Architecture</vt:lpstr>
      <vt:lpstr>GFS: Architecture (2)</vt:lpstr>
      <vt:lpstr>Master Server</vt:lpstr>
      <vt:lpstr>Chunkserver</vt:lpstr>
      <vt:lpstr>Client</vt:lpstr>
      <vt:lpstr>Client Read</vt:lpstr>
      <vt:lpstr>Client Write</vt:lpstr>
      <vt:lpstr>Client Write (2)</vt:lpstr>
      <vt:lpstr>Client Write (3)</vt:lpstr>
      <vt:lpstr>Client Record Append</vt:lpstr>
      <vt:lpstr>Client Record Append (2)</vt:lpstr>
      <vt:lpstr>GFS: Consistency Model</vt:lpstr>
      <vt:lpstr>GFS: Consistency Model (2)</vt:lpstr>
      <vt:lpstr>Logging at Master</vt:lpstr>
      <vt:lpstr>Chunk Leases and Version Numbers</vt:lpstr>
      <vt:lpstr>What If the Master Reboots?</vt:lpstr>
      <vt:lpstr>What if Chunkserver Fails?</vt:lpstr>
      <vt:lpstr>File Deletion</vt:lpstr>
      <vt:lpstr>Limitations</vt:lpstr>
      <vt:lpstr>GFS: Summary</vt:lpstr>
      <vt:lpstr>Overview</vt:lpstr>
      <vt:lpstr>You are an engineer at: Hare-brained-scheme.com</vt:lpstr>
      <vt:lpstr>One solution</vt:lpstr>
      <vt:lpstr>Another solution</vt:lpstr>
      <vt:lpstr>Third Time’s a charm</vt:lpstr>
      <vt:lpstr>StringFinder was the easy part!</vt:lpstr>
      <vt:lpstr>MapReduce</vt:lpstr>
      <vt:lpstr>MapReduce Programming Model</vt:lpstr>
      <vt:lpstr>Example: Counting Words…</vt:lpstr>
      <vt:lpstr>MapReduce: Example</vt:lpstr>
      <vt:lpstr>MapReduce in Parallel: Example</vt:lpstr>
      <vt:lpstr>MapReduce: Execution overview</vt:lpstr>
      <vt:lpstr>MapReduce: Refinements  Locality Optimization</vt:lpstr>
      <vt:lpstr>MapReduce: Refinements Redundant Execution</vt:lpstr>
      <vt:lpstr>MapReduce: Refinements   Skipping Bad Records</vt:lpstr>
      <vt:lpstr>Take Home Messages</vt:lpstr>
      <vt:lpstr>Overview</vt:lpstr>
      <vt:lpstr>BigTable</vt:lpstr>
      <vt:lpstr>Motivation</vt:lpstr>
      <vt:lpstr>Why not just use commercial DB?</vt:lpstr>
      <vt:lpstr>Goals</vt:lpstr>
      <vt:lpstr>BigTable</vt:lpstr>
      <vt:lpstr>Building Blocks</vt:lpstr>
      <vt:lpstr>Basic Data Model</vt:lpstr>
      <vt:lpstr>WebTable Example</vt:lpstr>
      <vt:lpstr>Rows</vt:lpstr>
      <vt:lpstr>Rows (cont.)</vt:lpstr>
      <vt:lpstr>Columns</vt:lpstr>
      <vt:lpstr>Timestamps</vt:lpstr>
      <vt:lpstr>Implementation – Three Major Components</vt:lpstr>
      <vt:lpstr>Implementation (cont.)</vt:lpstr>
      <vt:lpstr>Tablets</vt:lpstr>
      <vt:lpstr>SSTable</vt:lpstr>
      <vt:lpstr>Tablet </vt:lpstr>
      <vt:lpstr>Table</vt:lpstr>
      <vt:lpstr>Tablet Location</vt:lpstr>
      <vt:lpstr>Chubby</vt:lpstr>
      <vt:lpstr>Servers</vt:lpstr>
      <vt:lpstr>Editing a table</vt:lpstr>
      <vt:lpstr>Compactions</vt:lpstr>
      <vt:lpstr>Master’s Tasks</vt:lpstr>
      <vt:lpstr>Master’s Tasks (Cont)</vt:lpstr>
      <vt:lpstr>Tablet Assignment</vt:lpstr>
      <vt:lpstr>API</vt:lpstr>
      <vt:lpstr>Refinements: Locality Groups</vt:lpstr>
      <vt:lpstr>Refinements: Compression</vt:lpstr>
      <vt:lpstr>Refinements: Bloom Filters</vt:lpstr>
      <vt:lpstr>Slide 75</vt:lpstr>
      <vt:lpstr>MapReduce: Fault Tolerance</vt:lpstr>
      <vt:lpstr>MapReduce:  </vt:lpstr>
      <vt:lpstr>Slide 78</vt:lpstr>
      <vt:lpstr>MapReduce :  PageRank </vt:lpstr>
      <vt:lpstr>Computing PageRank</vt:lpstr>
      <vt:lpstr>PageRank :  Key Insights</vt:lpstr>
      <vt:lpstr>PageRank  using  MapReduce</vt:lpstr>
      <vt:lpstr> PageRank  using  MapReduce</vt:lpstr>
      <vt:lpstr> Phase 1: Process HTML</vt:lpstr>
      <vt:lpstr> Phase 2: PageRank Distribution</vt:lpstr>
      <vt:lpstr>MapReduce: Some More Apps</vt:lpstr>
      <vt:lpstr>MapReduce: Extensions and similar apps</vt:lpstr>
      <vt:lpstr>Slide 88</vt:lpstr>
      <vt:lpstr>Immutability</vt:lpstr>
      <vt:lpstr>Slide 90</vt:lpstr>
      <vt:lpstr>GFS: Data Mutation Consistency</vt:lpstr>
      <vt:lpstr>Applications and Record Append Semantics</vt:lpstr>
      <vt:lpstr>System Interactions:  Leases and Mutation Order</vt:lpstr>
      <vt:lpstr>Slide 94</vt:lpstr>
      <vt:lpstr>Atomic Record Append</vt:lpstr>
      <vt:lpstr>Atomic Record Append: How?</vt:lpstr>
      <vt:lpstr>Atomic Record Append: How?</vt:lpstr>
      <vt:lpstr>Replica Placement</vt:lpstr>
      <vt:lpstr>Fault Tolerance: High Availability</vt:lpstr>
      <vt:lpstr>Fault Tolerance: Data Integrity</vt:lpstr>
      <vt:lpstr>Performance!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Networks at the Edge: Problems and Opportunities in Residential Wireless Networks</dc:title>
  <dc:creator>srini</dc:creator>
  <cp:lastModifiedBy>Srinivasan Seshan</cp:lastModifiedBy>
  <cp:revision>84</cp:revision>
  <dcterms:created xsi:type="dcterms:W3CDTF">2009-04-23T17:08:50Z</dcterms:created>
  <dcterms:modified xsi:type="dcterms:W3CDTF">2009-04-23T17:22:47Z</dcterms:modified>
</cp:coreProperties>
</file>