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Default Extension="wmf" ContentType="image/x-wmf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69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72.xml" ContentType="application/vnd.openxmlformats-officedocument.presentationml.slide+xml"/>
  <Override PartName="/ppt/slides/slide7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00" r:id="rId1"/>
  </p:sldMasterIdLst>
  <p:notesMasterIdLst>
    <p:notesMasterId r:id="rId78"/>
  </p:notesMasterIdLst>
  <p:handoutMasterIdLst>
    <p:handoutMasterId r:id="rId79"/>
  </p:handoutMasterIdLst>
  <p:sldIdLst>
    <p:sldId id="410" r:id="rId2"/>
    <p:sldId id="571" r:id="rId3"/>
    <p:sldId id="566" r:id="rId4"/>
    <p:sldId id="572" r:id="rId5"/>
    <p:sldId id="573" r:id="rId6"/>
    <p:sldId id="574" r:id="rId7"/>
    <p:sldId id="567" r:id="rId8"/>
    <p:sldId id="568" r:id="rId9"/>
    <p:sldId id="569" r:id="rId10"/>
    <p:sldId id="570" r:id="rId11"/>
    <p:sldId id="545" r:id="rId12"/>
    <p:sldId id="546" r:id="rId13"/>
    <p:sldId id="547" r:id="rId14"/>
    <p:sldId id="548" r:id="rId15"/>
    <p:sldId id="513" r:id="rId16"/>
    <p:sldId id="550" r:id="rId17"/>
    <p:sldId id="551" r:id="rId18"/>
    <p:sldId id="575" r:id="rId19"/>
    <p:sldId id="576" r:id="rId20"/>
    <p:sldId id="578" r:id="rId21"/>
    <p:sldId id="581" r:id="rId22"/>
    <p:sldId id="583" r:id="rId23"/>
    <p:sldId id="592" r:id="rId24"/>
    <p:sldId id="553" r:id="rId25"/>
    <p:sldId id="554" r:id="rId26"/>
    <p:sldId id="555" r:id="rId27"/>
    <p:sldId id="556" r:id="rId28"/>
    <p:sldId id="593" r:id="rId29"/>
    <p:sldId id="558" r:id="rId30"/>
    <p:sldId id="559" r:id="rId31"/>
    <p:sldId id="560" r:id="rId32"/>
    <p:sldId id="561" r:id="rId33"/>
    <p:sldId id="562" r:id="rId34"/>
    <p:sldId id="563" r:id="rId35"/>
    <p:sldId id="564" r:id="rId36"/>
    <p:sldId id="565" r:id="rId37"/>
    <p:sldId id="527" r:id="rId38"/>
    <p:sldId id="528" r:id="rId39"/>
    <p:sldId id="530" r:id="rId40"/>
    <p:sldId id="531" r:id="rId41"/>
    <p:sldId id="532" r:id="rId42"/>
    <p:sldId id="533" r:id="rId43"/>
    <p:sldId id="534" r:id="rId44"/>
    <p:sldId id="535" r:id="rId45"/>
    <p:sldId id="597" r:id="rId46"/>
    <p:sldId id="598" r:id="rId47"/>
    <p:sldId id="599" r:id="rId48"/>
    <p:sldId id="600" r:id="rId49"/>
    <p:sldId id="601" r:id="rId50"/>
    <p:sldId id="602" r:id="rId51"/>
    <p:sldId id="603" r:id="rId52"/>
    <p:sldId id="604" r:id="rId53"/>
    <p:sldId id="605" r:id="rId54"/>
    <p:sldId id="606" r:id="rId55"/>
    <p:sldId id="607" r:id="rId56"/>
    <p:sldId id="608" r:id="rId57"/>
    <p:sldId id="609" r:id="rId58"/>
    <p:sldId id="610" r:id="rId59"/>
    <p:sldId id="611" r:id="rId60"/>
    <p:sldId id="612" r:id="rId61"/>
    <p:sldId id="613" r:id="rId62"/>
    <p:sldId id="614" r:id="rId63"/>
    <p:sldId id="615" r:id="rId64"/>
    <p:sldId id="616" r:id="rId65"/>
    <p:sldId id="594" r:id="rId66"/>
    <p:sldId id="595" r:id="rId67"/>
    <p:sldId id="596" r:id="rId68"/>
    <p:sldId id="435" r:id="rId69"/>
    <p:sldId id="584" r:id="rId70"/>
    <p:sldId id="585" r:id="rId71"/>
    <p:sldId id="586" r:id="rId72"/>
    <p:sldId id="587" r:id="rId73"/>
    <p:sldId id="588" r:id="rId74"/>
    <p:sldId id="589" r:id="rId75"/>
    <p:sldId id="590" r:id="rId76"/>
    <p:sldId id="591" r:id="rId7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86589" autoAdjust="0"/>
  </p:normalViewPr>
  <p:slideViewPr>
    <p:cSldViewPr>
      <p:cViewPr varScale="1">
        <p:scale>
          <a:sx n="92" d="100"/>
          <a:sy n="92" d="100"/>
        </p:scale>
        <p:origin x="-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82" Type="http://schemas.openxmlformats.org/officeDocument/2006/relationships/viewProps" Target="viewProps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slide" Target="slides/slide7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slide" Target="slides/slide75.xml"/><Relationship Id="rId79" Type="http://schemas.openxmlformats.org/officeDocument/2006/relationships/handoutMaster" Target="handoutMasters/handoutMaster1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83" Type="http://schemas.openxmlformats.org/officeDocument/2006/relationships/theme" Target="theme/theme1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7864E-2728-414D-8D1A-15286DE7EB62}" type="datetimeFigureOut">
              <a:rPr lang="en-US" smtClean="0"/>
              <a:pPr/>
              <a:t>4/21/09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9ADD7-063F-714A-A269-D2493CFEA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EF078-8C60-4F1F-BF94-84BF097D947E}" type="datetimeFigureOut">
              <a:rPr lang="en-US" smtClean="0"/>
              <a:pPr/>
              <a:t>4/21/09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AC01-5D10-4856-8121-C9B953CE6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57C7E-B8FB-D644-B7A9-19D9AD87BC0A}" type="slidenum">
              <a:rPr lang="en-US"/>
              <a:pPr/>
              <a:t>2</a:t>
            </a:fld>
            <a:endParaRPr lang="en-US"/>
          </a:p>
        </p:txBody>
      </p:sp>
      <p:sp>
        <p:nvSpPr>
          <p:cNvPr id="2201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0B709-7D73-D34F-84A0-14BD4E043221}" type="slidenum">
              <a:rPr lang="en-US"/>
              <a:pPr/>
              <a:t>24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 lIns="90443" tIns="45222" rIns="90443" bIns="45222"/>
          <a:lstStyle/>
          <a:p>
            <a:r>
              <a:rPr lang="en-US"/>
              <a:t>3 basic design choices that SPAND uses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4EF21-1B01-6141-B44A-F124F388B751}" type="slidenum">
              <a:rPr lang="en-US"/>
              <a:pPr/>
              <a:t>25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 lIns="90443" tIns="45222" rIns="90443" bIns="4522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A03F9-91F6-6343-AAE4-46B21B06892C}" type="slidenum">
              <a:rPr lang="en-US"/>
              <a:pPr/>
              <a:t>26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 lIns="90443" tIns="45222" rIns="90443" bIns="4522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91D99-092C-FC4A-A987-B0DC03F0D6F9}" type="slidenum">
              <a:rPr lang="en-US"/>
              <a:pPr/>
              <a:t>64</a:t>
            </a:fld>
            <a:endParaRPr lang="en-US"/>
          </a:p>
        </p:txBody>
      </p:sp>
      <p:sp>
        <p:nvSpPr>
          <p:cNvPr id="240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would be good to have strong words to say about why measurement is fundamental to the internet -- why not just have a better network hand you the measurements you need? sounds silly to network folk, but is a natural question to people in other areas.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Layer hides info – layering is good for implementation, preserve layers but communicate info across layers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168429F-8A15-ED47-952F-13888A27F7F1}" type="slidenum">
              <a:rPr lang="en-US"/>
              <a:pPr/>
              <a:t>66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B60C577-1D32-B94F-A10A-44703FAB9471}" type="slidenum">
              <a:rPr lang="en-US"/>
              <a:pPr/>
              <a:t>67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802D1-B008-DC4A-9189-D0639DE907B1}" type="slidenum">
              <a:rPr lang="en-US"/>
              <a:pPr/>
              <a:t>69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373CE-0FB7-BC4B-94AE-9942A281C0EA}" type="slidenum">
              <a:rPr lang="en-US"/>
              <a:pPr/>
              <a:t>70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EBAD0-B5B6-A948-8F42-749DB23EB20C}" type="slidenum">
              <a:rPr lang="en-US"/>
              <a:pPr/>
              <a:t>71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Note that this is a conservative estimate since we use routes measured from public traceroute servers to predict paths from other nodes.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7DC63-C52D-D846-BACA-220C9E73FB41}" type="slidenum">
              <a:rPr lang="en-US"/>
              <a:pPr/>
              <a:t>72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91D99-092C-FC4A-A987-B0DC03F0D6F9}" type="slidenum">
              <a:rPr lang="en-US"/>
              <a:pPr/>
              <a:t>4</a:t>
            </a:fld>
            <a:endParaRPr lang="en-US"/>
          </a:p>
        </p:txBody>
      </p:sp>
      <p:sp>
        <p:nvSpPr>
          <p:cNvPr id="240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would be good to have strong words to say about why measurement is fundamental to the internet -- why not just have a better network hand you the measurements you need? sounds silly to network folk, but is a natural question to people in other areas.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Layer hides info – layering is good for implementation, preserve layers but communicate info across layers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6CF3F-1203-E74C-943F-7B4E8CA39A8A}" type="slidenum">
              <a:rPr lang="en-US"/>
              <a:pPr/>
              <a:t>73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Say “measure links”, not “measure paths”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01DC2-E230-4E42-B580-CD5370DB3924}" type="slidenum">
              <a:rPr lang="en-US"/>
              <a:pPr/>
              <a:t>74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B0628-7E30-CB49-AB52-DDC79252DAEF}" type="slidenum">
              <a:rPr lang="en-US"/>
              <a:pPr/>
              <a:t>75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Remember to mention legal issues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35108-A423-6141-BDB6-2E1AFA128354}" type="slidenum">
              <a:rPr lang="en-US"/>
              <a:pPr/>
              <a:t>76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4C2D8-3D6A-D749-827B-DAAEFDD812FA}" type="slidenum">
              <a:rPr lang="en-US"/>
              <a:pPr/>
              <a:t>5</a:t>
            </a:fld>
            <a:endParaRPr lang="en-US"/>
          </a:p>
        </p:txBody>
      </p:sp>
      <p:sp>
        <p:nvSpPr>
          <p:cNvPr id="238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4BE1E-B4C4-AF46-B512-99DFD0EBB269}" type="slidenum">
              <a:rPr lang="en-US"/>
              <a:pPr/>
              <a:t>6</a:t>
            </a:fld>
            <a:endParaRPr lang="en-US"/>
          </a:p>
        </p:txBody>
      </p:sp>
      <p:sp>
        <p:nvSpPr>
          <p:cNvPr id="2539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5913" y="514350"/>
            <a:ext cx="3430587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8505" y="3258022"/>
            <a:ext cx="6706992" cy="30858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1" tIns="46220" rIns="92441" bIns="4622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BF3C2-1444-644C-8A8D-DDB58E184B3E}" type="slidenum">
              <a:rPr lang="en-US"/>
              <a:pPr/>
              <a:t>18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29131-E842-2348-B0BE-18750D68E7BE}" type="slidenum">
              <a:rPr lang="en-US"/>
              <a:pPr/>
              <a:t>19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1E130-47C3-F841-A540-D4D2AF23CF94}" type="slidenum">
              <a:rPr lang="en-US"/>
              <a:pPr/>
              <a:t>20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End with “Refer to paper for details on choosing among candidate paths.</a:t>
            </a:r>
          </a:p>
          <a:p>
            <a:r>
              <a:rPr lang="en-US"/>
              <a:t>I will demonstrate in a couple of slides that our approach works”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B2803-DD85-7E42-B909-85DA25BB1223}" type="slidenum">
              <a:rPr lang="en-US"/>
              <a:pPr/>
              <a:t>21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2AD2F-86B0-2440-8B94-6F20716B147E}" type="slidenum">
              <a:rPr lang="en-US"/>
              <a:pPr/>
              <a:t>22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457200" y="853440"/>
            <a:ext cx="8229600" cy="310896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lang="en-US" sz="54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457200" y="4282440"/>
            <a:ext cx="82296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Lecture #13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80A4E2F-DE4B-3E47-A5A9-70943F346E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0C86DFFF-0044-D147-98AE-12F062E36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843FF234-38E6-8748-ADD2-A207D2F95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  <a:prstGeom prst="rect">
            <a:avLst/>
          </a:prstGeom>
        </p:spPr>
        <p:txBody>
          <a:bodyPr anchor="t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534400" cy="46783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02-25-03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Lecture #13</a:t>
            </a: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5" r:id="rId14"/>
  </p:sldLayoutIdLst>
  <p:hf hdr="0" ftr="0" dt="0"/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lnSpc>
          <a:spcPts val="4000"/>
        </a:lnSpc>
        <a:buNone/>
        <a:defRPr lang="en-US" sz="44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6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4" Type="http://schemas.openxmlformats.org/officeDocument/2006/relationships/image" Target="../media/image3.jpeg"/><Relationship Id="rId5" Type="http://schemas.openxmlformats.org/officeDocument/2006/relationships/image" Target="../media/image6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Relationship Id="rId6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sz="4800" dirty="0"/>
              <a:t>15-446 Distributed Systems</a:t>
            </a:r>
            <a:br>
              <a:rPr sz="4800" dirty="0"/>
            </a:br>
            <a:r>
              <a:rPr sz="4800" dirty="0"/>
              <a:t>Spring 2009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sz="2400" dirty="0" smtClean="0"/>
              <a:t>L-24 Adaptive Applications</a:t>
            </a:r>
            <a:endParaRPr lang="en-US" dirty="0"/>
          </a:p>
        </p:txBody>
      </p:sp>
      <p:grpSp>
        <p:nvGrpSpPr>
          <p:cNvPr id="51" name="Group 443"/>
          <p:cNvGrpSpPr>
            <a:grpSpLocks/>
          </p:cNvGrpSpPr>
          <p:nvPr/>
        </p:nvGrpSpPr>
        <p:grpSpPr bwMode="auto">
          <a:xfrm>
            <a:off x="3733800" y="3236463"/>
            <a:ext cx="1524000" cy="1481587"/>
            <a:chOff x="3216" y="2448"/>
            <a:chExt cx="1979" cy="1729"/>
          </a:xfrm>
        </p:grpSpPr>
        <p:sp>
          <p:nvSpPr>
            <p:cNvPr id="52" name="Line 444"/>
            <p:cNvSpPr>
              <a:spLocks noChangeShapeType="1"/>
            </p:cNvSpPr>
            <p:nvPr/>
          </p:nvSpPr>
          <p:spPr bwMode="auto">
            <a:xfrm flipV="1">
              <a:off x="388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45"/>
            <p:cNvSpPr>
              <a:spLocks/>
            </p:cNvSpPr>
            <p:nvPr/>
          </p:nvSpPr>
          <p:spPr bwMode="auto">
            <a:xfrm>
              <a:off x="3290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46"/>
            <p:cNvSpPr>
              <a:spLocks/>
            </p:cNvSpPr>
            <p:nvPr/>
          </p:nvSpPr>
          <p:spPr bwMode="auto">
            <a:xfrm>
              <a:off x="3948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47"/>
            <p:cNvSpPr>
              <a:spLocks/>
            </p:cNvSpPr>
            <p:nvPr/>
          </p:nvSpPr>
          <p:spPr bwMode="auto">
            <a:xfrm>
              <a:off x="4151" y="2448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48"/>
            <p:cNvSpPr>
              <a:spLocks/>
            </p:cNvSpPr>
            <p:nvPr/>
          </p:nvSpPr>
          <p:spPr bwMode="auto">
            <a:xfrm>
              <a:off x="3605" y="2756"/>
              <a:ext cx="114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4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4" y="112"/>
                </a:cxn>
                <a:cxn ang="0">
                  <a:pos x="114" y="112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49"/>
            <p:cNvSpPr>
              <a:spLocks/>
            </p:cNvSpPr>
            <p:nvPr/>
          </p:nvSpPr>
          <p:spPr bwMode="auto">
            <a:xfrm>
              <a:off x="4704" y="2753"/>
              <a:ext cx="114" cy="115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4" y="115"/>
                </a:cxn>
                <a:cxn ang="0">
                  <a:pos x="114" y="0"/>
                </a:cxn>
                <a:cxn ang="0">
                  <a:pos x="2" y="0"/>
                </a:cxn>
                <a:cxn ang="0">
                  <a:pos x="2" y="115"/>
                </a:cxn>
                <a:cxn ang="0">
                  <a:pos x="2" y="115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50"/>
            <p:cNvSpPr>
              <a:spLocks/>
            </p:cNvSpPr>
            <p:nvPr/>
          </p:nvSpPr>
          <p:spPr bwMode="auto">
            <a:xfrm>
              <a:off x="5083" y="3333"/>
              <a:ext cx="112" cy="11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2" y="114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0" y="114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51"/>
            <p:cNvSpPr>
              <a:spLocks/>
            </p:cNvSpPr>
            <p:nvPr/>
          </p:nvSpPr>
          <p:spPr bwMode="auto">
            <a:xfrm>
              <a:off x="3216" y="3335"/>
              <a:ext cx="115" cy="112"/>
            </a:xfrm>
            <a:custGeom>
              <a:avLst/>
              <a:gdLst/>
              <a:ahLst/>
              <a:cxnLst>
                <a:cxn ang="0">
                  <a:pos x="115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452"/>
            <p:cNvGrpSpPr>
              <a:grpSpLocks/>
            </p:cNvGrpSpPr>
            <p:nvPr/>
          </p:nvGrpSpPr>
          <p:grpSpPr bwMode="auto">
            <a:xfrm>
              <a:off x="3891" y="2677"/>
              <a:ext cx="632" cy="470"/>
              <a:chOff x="3891" y="2677"/>
              <a:chExt cx="632" cy="470"/>
            </a:xfrm>
          </p:grpSpPr>
          <p:sp>
            <p:nvSpPr>
              <p:cNvPr id="92" name="Freeform 453"/>
              <p:cNvSpPr>
                <a:spLocks/>
              </p:cNvSpPr>
              <p:nvPr/>
            </p:nvSpPr>
            <p:spPr bwMode="auto">
              <a:xfrm>
                <a:off x="4246" y="2687"/>
                <a:ext cx="277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3"/>
                  </a:cxn>
                  <a:cxn ang="0">
                    <a:pos x="10" y="19"/>
                  </a:cxn>
                  <a:cxn ang="0">
                    <a:pos x="17" y="14"/>
                  </a:cxn>
                  <a:cxn ang="0">
                    <a:pos x="26" y="9"/>
                  </a:cxn>
                  <a:cxn ang="0">
                    <a:pos x="36" y="4"/>
                  </a:cxn>
                  <a:cxn ang="0">
                    <a:pos x="50" y="2"/>
                  </a:cxn>
                  <a:cxn ang="0">
                    <a:pos x="65" y="0"/>
                  </a:cxn>
                  <a:cxn ang="0">
                    <a:pos x="79" y="0"/>
                  </a:cxn>
                  <a:cxn ang="0">
                    <a:pos x="96" y="4"/>
                  </a:cxn>
                  <a:cxn ang="0">
                    <a:pos x="110" y="11"/>
                  </a:cxn>
                  <a:cxn ang="0">
                    <a:pos x="124" y="23"/>
                  </a:cxn>
                  <a:cxn ang="0">
                    <a:pos x="134" y="33"/>
                  </a:cxn>
                  <a:cxn ang="0">
                    <a:pos x="143" y="42"/>
                  </a:cxn>
                  <a:cxn ang="0">
                    <a:pos x="148" y="52"/>
                  </a:cxn>
                  <a:cxn ang="0">
                    <a:pos x="150" y="59"/>
                  </a:cxn>
                  <a:cxn ang="0">
                    <a:pos x="153" y="66"/>
                  </a:cxn>
                  <a:cxn ang="0">
                    <a:pos x="153" y="73"/>
                  </a:cxn>
                  <a:cxn ang="0">
                    <a:pos x="153" y="78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7" y="73"/>
                  </a:cxn>
                  <a:cxn ang="0">
                    <a:pos x="174" y="71"/>
                  </a:cxn>
                  <a:cxn ang="0">
                    <a:pos x="181" y="69"/>
                  </a:cxn>
                  <a:cxn ang="0">
                    <a:pos x="191" y="69"/>
                  </a:cxn>
                  <a:cxn ang="0">
                    <a:pos x="200" y="71"/>
                  </a:cxn>
                  <a:cxn ang="0">
                    <a:pos x="210" y="73"/>
                  </a:cxn>
                  <a:cxn ang="0">
                    <a:pos x="219" y="81"/>
                  </a:cxn>
                  <a:cxn ang="0">
                    <a:pos x="229" y="90"/>
                  </a:cxn>
                  <a:cxn ang="0">
                    <a:pos x="234" y="97"/>
                  </a:cxn>
                  <a:cxn ang="0">
                    <a:pos x="236" y="107"/>
                  </a:cxn>
                  <a:cxn ang="0">
                    <a:pos x="239" y="116"/>
                  </a:cxn>
                  <a:cxn ang="0">
                    <a:pos x="239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4" y="143"/>
                  </a:cxn>
                  <a:cxn ang="0">
                    <a:pos x="234" y="145"/>
                  </a:cxn>
                  <a:cxn ang="0">
                    <a:pos x="231" y="145"/>
                  </a:cxn>
                  <a:cxn ang="0">
                    <a:pos x="234" y="147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8" y="157"/>
                  </a:cxn>
                  <a:cxn ang="0">
                    <a:pos x="253" y="164"/>
                  </a:cxn>
                  <a:cxn ang="0">
                    <a:pos x="260" y="174"/>
                  </a:cxn>
                  <a:cxn ang="0">
                    <a:pos x="267" y="183"/>
                  </a:cxn>
                  <a:cxn ang="0">
                    <a:pos x="272" y="195"/>
                  </a:cxn>
                  <a:cxn ang="0">
                    <a:pos x="274" y="212"/>
                  </a:cxn>
                  <a:cxn ang="0">
                    <a:pos x="277" y="228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454"/>
              <p:cNvSpPr>
                <a:spLocks/>
              </p:cNvSpPr>
              <p:nvPr/>
            </p:nvSpPr>
            <p:spPr bwMode="auto">
              <a:xfrm>
                <a:off x="3891" y="2677"/>
                <a:ext cx="358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3"/>
                  </a:cxn>
                  <a:cxn ang="0">
                    <a:pos x="21" y="174"/>
                  </a:cxn>
                  <a:cxn ang="0">
                    <a:pos x="33" y="162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0" y="145"/>
                  </a:cxn>
                  <a:cxn ang="0">
                    <a:pos x="38" y="134"/>
                  </a:cxn>
                  <a:cxn ang="0">
                    <a:pos x="38" y="117"/>
                  </a:cxn>
                  <a:cxn ang="0">
                    <a:pos x="48" y="98"/>
                  </a:cxn>
                  <a:cxn ang="0">
                    <a:pos x="67" y="83"/>
                  </a:cxn>
                  <a:cxn ang="0">
                    <a:pos x="83" y="79"/>
                  </a:cxn>
                  <a:cxn ang="0">
                    <a:pos x="102" y="81"/>
                  </a:cxn>
                  <a:cxn ang="0">
                    <a:pos x="114" y="86"/>
                  </a:cxn>
                  <a:cxn ang="0">
                    <a:pos x="121" y="91"/>
                  </a:cxn>
                  <a:cxn ang="0">
                    <a:pos x="124" y="88"/>
                  </a:cxn>
                  <a:cxn ang="0">
                    <a:pos x="121" y="81"/>
                  </a:cxn>
                  <a:cxn ang="0">
                    <a:pos x="124" y="69"/>
                  </a:cxn>
                  <a:cxn ang="0">
                    <a:pos x="133" y="52"/>
                  </a:cxn>
                  <a:cxn ang="0">
                    <a:pos x="152" y="31"/>
                  </a:cxn>
                  <a:cxn ang="0">
                    <a:pos x="181" y="14"/>
                  </a:cxn>
                  <a:cxn ang="0">
                    <a:pos x="212" y="10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7" y="2"/>
                  </a:cxn>
                  <a:cxn ang="0">
                    <a:pos x="343" y="7"/>
                  </a:cxn>
                  <a:cxn ang="0">
                    <a:pos x="350" y="17"/>
                  </a:cxn>
                  <a:cxn ang="0">
                    <a:pos x="355" y="26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455"/>
              <p:cNvSpPr>
                <a:spLocks/>
              </p:cNvSpPr>
              <p:nvPr/>
            </p:nvSpPr>
            <p:spPr bwMode="auto">
              <a:xfrm>
                <a:off x="3891" y="2911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2"/>
                  </a:cxn>
                  <a:cxn ang="0">
                    <a:pos x="272" y="205"/>
                  </a:cxn>
                  <a:cxn ang="0">
                    <a:pos x="267" y="207"/>
                  </a:cxn>
                  <a:cxn ang="0">
                    <a:pos x="260" y="212"/>
                  </a:cxn>
                  <a:cxn ang="0">
                    <a:pos x="250" y="217"/>
                  </a:cxn>
                  <a:cxn ang="0">
                    <a:pos x="238" y="221"/>
                  </a:cxn>
                  <a:cxn ang="0">
                    <a:pos x="226" y="226"/>
                  </a:cxn>
                  <a:cxn ang="0">
                    <a:pos x="212" y="229"/>
                  </a:cxn>
                  <a:cxn ang="0">
                    <a:pos x="195" y="226"/>
                  </a:cxn>
                  <a:cxn ang="0">
                    <a:pos x="181" y="224"/>
                  </a:cxn>
                  <a:cxn ang="0">
                    <a:pos x="164" y="214"/>
                  </a:cxn>
                  <a:cxn ang="0">
                    <a:pos x="152" y="205"/>
                  </a:cxn>
                  <a:cxn ang="0">
                    <a:pos x="141" y="195"/>
                  </a:cxn>
                  <a:cxn ang="0">
                    <a:pos x="133" y="186"/>
                  </a:cxn>
                  <a:cxn ang="0">
                    <a:pos x="129" y="176"/>
                  </a:cxn>
                  <a:cxn ang="0">
                    <a:pos x="124" y="167"/>
                  </a:cxn>
                  <a:cxn ang="0">
                    <a:pos x="124" y="159"/>
                  </a:cxn>
                  <a:cxn ang="0">
                    <a:pos x="121" y="155"/>
                  </a:cxn>
                  <a:cxn ang="0">
                    <a:pos x="121" y="150"/>
                  </a:cxn>
                  <a:cxn ang="0">
                    <a:pos x="124" y="148"/>
                  </a:cxn>
                  <a:cxn ang="0">
                    <a:pos x="124" y="145"/>
                  </a:cxn>
                  <a:cxn ang="0">
                    <a:pos x="121" y="148"/>
                  </a:cxn>
                  <a:cxn ang="0">
                    <a:pos x="119" y="150"/>
                  </a:cxn>
                  <a:cxn ang="0">
                    <a:pos x="114" y="152"/>
                  </a:cxn>
                  <a:cxn ang="0">
                    <a:pos x="110" y="155"/>
                  </a:cxn>
                  <a:cxn ang="0">
                    <a:pos x="102" y="157"/>
                  </a:cxn>
                  <a:cxn ang="0">
                    <a:pos x="93" y="157"/>
                  </a:cxn>
                  <a:cxn ang="0">
                    <a:pos x="83" y="157"/>
                  </a:cxn>
                  <a:cxn ang="0">
                    <a:pos x="76" y="157"/>
                  </a:cxn>
                  <a:cxn ang="0">
                    <a:pos x="67" y="152"/>
                  </a:cxn>
                  <a:cxn ang="0">
                    <a:pos x="55" y="145"/>
                  </a:cxn>
                  <a:cxn ang="0">
                    <a:pos x="48" y="138"/>
                  </a:cxn>
                  <a:cxn ang="0">
                    <a:pos x="43" y="128"/>
                  </a:cxn>
                  <a:cxn ang="0">
                    <a:pos x="38" y="121"/>
                  </a:cxn>
                  <a:cxn ang="0">
                    <a:pos x="38" y="112"/>
                  </a:cxn>
                  <a:cxn ang="0">
                    <a:pos x="38" y="105"/>
                  </a:cxn>
                  <a:cxn ang="0">
                    <a:pos x="38" y="97"/>
                  </a:cxn>
                  <a:cxn ang="0">
                    <a:pos x="40" y="90"/>
                  </a:cxn>
                  <a:cxn ang="0">
                    <a:pos x="40" y="86"/>
                  </a:cxn>
                  <a:cxn ang="0">
                    <a:pos x="43" y="83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8" y="78"/>
                  </a:cxn>
                  <a:cxn ang="0">
                    <a:pos x="33" y="76"/>
                  </a:cxn>
                  <a:cxn ang="0">
                    <a:pos x="29" y="71"/>
                  </a:cxn>
                  <a:cxn ang="0">
                    <a:pos x="21" y="64"/>
                  </a:cxn>
                  <a:cxn ang="0">
                    <a:pos x="14" y="55"/>
                  </a:cxn>
                  <a:cxn ang="0">
                    <a:pos x="9" y="45"/>
                  </a:cxn>
                  <a:cxn ang="0">
                    <a:pos x="5" y="31"/>
                  </a:cxn>
                  <a:cxn ang="0">
                    <a:pos x="2" y="16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456"/>
              <p:cNvSpPr>
                <a:spLocks/>
              </p:cNvSpPr>
              <p:nvPr/>
            </p:nvSpPr>
            <p:spPr bwMode="auto">
              <a:xfrm>
                <a:off x="4165" y="2911"/>
                <a:ext cx="355" cy="23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348" y="45"/>
                  </a:cxn>
                  <a:cxn ang="0">
                    <a:pos x="334" y="64"/>
                  </a:cxn>
                  <a:cxn ang="0">
                    <a:pos x="322" y="76"/>
                  </a:cxn>
                  <a:cxn ang="0">
                    <a:pos x="315" y="81"/>
                  </a:cxn>
                  <a:cxn ang="0">
                    <a:pos x="315" y="83"/>
                  </a:cxn>
                  <a:cxn ang="0">
                    <a:pos x="317" y="90"/>
                  </a:cxn>
                  <a:cxn ang="0">
                    <a:pos x="320" y="105"/>
                  </a:cxn>
                  <a:cxn ang="0">
                    <a:pos x="317" y="121"/>
                  </a:cxn>
                  <a:cxn ang="0">
                    <a:pos x="310" y="138"/>
                  </a:cxn>
                  <a:cxn ang="0">
                    <a:pos x="291" y="152"/>
                  </a:cxn>
                  <a:cxn ang="0">
                    <a:pos x="272" y="159"/>
                  </a:cxn>
                  <a:cxn ang="0">
                    <a:pos x="255" y="157"/>
                  </a:cxn>
                  <a:cxn ang="0">
                    <a:pos x="241" y="152"/>
                  </a:cxn>
                  <a:cxn ang="0">
                    <a:pos x="234" y="148"/>
                  </a:cxn>
                  <a:cxn ang="0">
                    <a:pos x="234" y="148"/>
                  </a:cxn>
                  <a:cxn ang="0">
                    <a:pos x="234" y="155"/>
                  </a:cxn>
                  <a:cxn ang="0">
                    <a:pos x="231" y="169"/>
                  </a:cxn>
                  <a:cxn ang="0">
                    <a:pos x="224" y="186"/>
                  </a:cxn>
                  <a:cxn ang="0">
                    <a:pos x="205" y="205"/>
                  </a:cxn>
                  <a:cxn ang="0">
                    <a:pos x="177" y="224"/>
                  </a:cxn>
                  <a:cxn ang="0">
                    <a:pos x="146" y="229"/>
                  </a:cxn>
                  <a:cxn ang="0">
                    <a:pos x="117" y="224"/>
                  </a:cxn>
                  <a:cxn ang="0">
                    <a:pos x="98" y="214"/>
                  </a:cxn>
                  <a:cxn ang="0">
                    <a:pos x="86" y="205"/>
                  </a:cxn>
                  <a:cxn ang="0">
                    <a:pos x="84" y="205"/>
                  </a:cxn>
                  <a:cxn ang="0">
                    <a:pos x="81" y="212"/>
                  </a:cxn>
                  <a:cxn ang="0">
                    <a:pos x="76" y="219"/>
                  </a:cxn>
                  <a:cxn ang="0">
                    <a:pos x="69" y="229"/>
                  </a:cxn>
                  <a:cxn ang="0">
                    <a:pos x="53" y="236"/>
                  </a:cxn>
                  <a:cxn ang="0">
                    <a:pos x="31" y="236"/>
                  </a:cxn>
                  <a:cxn ang="0">
                    <a:pos x="14" y="229"/>
                  </a:cxn>
                  <a:cxn ang="0">
                    <a:pos x="5" y="219"/>
                  </a:cxn>
                  <a:cxn ang="0">
                    <a:pos x="0" y="212"/>
                  </a:cxn>
                  <a:cxn ang="0">
                    <a:pos x="0" y="205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457"/>
            <p:cNvGrpSpPr>
              <a:grpSpLocks/>
            </p:cNvGrpSpPr>
            <p:nvPr/>
          </p:nvGrpSpPr>
          <p:grpSpPr bwMode="auto">
            <a:xfrm>
              <a:off x="4411" y="3428"/>
              <a:ext cx="631" cy="470"/>
              <a:chOff x="4411" y="3428"/>
              <a:chExt cx="631" cy="470"/>
            </a:xfrm>
          </p:grpSpPr>
          <p:sp>
            <p:nvSpPr>
              <p:cNvPr id="88" name="Freeform 458"/>
              <p:cNvSpPr>
                <a:spLocks/>
              </p:cNvSpPr>
              <p:nvPr/>
            </p:nvSpPr>
            <p:spPr bwMode="auto">
              <a:xfrm>
                <a:off x="4768" y="3438"/>
                <a:ext cx="274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" y="21"/>
                  </a:cxn>
                  <a:cxn ang="0">
                    <a:pos x="7" y="19"/>
                  </a:cxn>
                  <a:cxn ang="0">
                    <a:pos x="15" y="14"/>
                  </a:cxn>
                  <a:cxn ang="0">
                    <a:pos x="24" y="9"/>
                  </a:cxn>
                  <a:cxn ang="0">
                    <a:pos x="36" y="4"/>
                  </a:cxn>
                  <a:cxn ang="0">
                    <a:pos x="48" y="0"/>
                  </a:cxn>
                  <a:cxn ang="0">
                    <a:pos x="62" y="0"/>
                  </a:cxn>
                  <a:cxn ang="0">
                    <a:pos x="77" y="0"/>
                  </a:cxn>
                  <a:cxn ang="0">
                    <a:pos x="93" y="4"/>
                  </a:cxn>
                  <a:cxn ang="0">
                    <a:pos x="108" y="12"/>
                  </a:cxn>
                  <a:cxn ang="0">
                    <a:pos x="122" y="21"/>
                  </a:cxn>
                  <a:cxn ang="0">
                    <a:pos x="134" y="33"/>
                  </a:cxn>
                  <a:cxn ang="0">
                    <a:pos x="141" y="43"/>
                  </a:cxn>
                  <a:cxn ang="0">
                    <a:pos x="146" y="52"/>
                  </a:cxn>
                  <a:cxn ang="0">
                    <a:pos x="148" y="59"/>
                  </a:cxn>
                  <a:cxn ang="0">
                    <a:pos x="151" y="66"/>
                  </a:cxn>
                  <a:cxn ang="0">
                    <a:pos x="151" y="71"/>
                  </a:cxn>
                  <a:cxn ang="0">
                    <a:pos x="151" y="76"/>
                  </a:cxn>
                  <a:cxn ang="0">
                    <a:pos x="151" y="78"/>
                  </a:cxn>
                  <a:cxn ang="0">
                    <a:pos x="151" y="81"/>
                  </a:cxn>
                  <a:cxn ang="0">
                    <a:pos x="151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5" y="74"/>
                  </a:cxn>
                  <a:cxn ang="0">
                    <a:pos x="172" y="71"/>
                  </a:cxn>
                  <a:cxn ang="0">
                    <a:pos x="182" y="69"/>
                  </a:cxn>
                  <a:cxn ang="0">
                    <a:pos x="189" y="69"/>
                  </a:cxn>
                  <a:cxn ang="0">
                    <a:pos x="198" y="71"/>
                  </a:cxn>
                  <a:cxn ang="0">
                    <a:pos x="208" y="74"/>
                  </a:cxn>
                  <a:cxn ang="0">
                    <a:pos x="217" y="81"/>
                  </a:cxn>
                  <a:cxn ang="0">
                    <a:pos x="227" y="88"/>
                  </a:cxn>
                  <a:cxn ang="0">
                    <a:pos x="232" y="97"/>
                  </a:cxn>
                  <a:cxn ang="0">
                    <a:pos x="234" y="107"/>
                  </a:cxn>
                  <a:cxn ang="0">
                    <a:pos x="236" y="114"/>
                  </a:cxn>
                  <a:cxn ang="0">
                    <a:pos x="236" y="124"/>
                  </a:cxn>
                  <a:cxn ang="0">
                    <a:pos x="236" y="131"/>
                  </a:cxn>
                  <a:cxn ang="0">
                    <a:pos x="234" y="135"/>
                  </a:cxn>
                  <a:cxn ang="0">
                    <a:pos x="232" y="140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6" y="157"/>
                  </a:cxn>
                  <a:cxn ang="0">
                    <a:pos x="253" y="164"/>
                  </a:cxn>
                  <a:cxn ang="0">
                    <a:pos x="258" y="171"/>
                  </a:cxn>
                  <a:cxn ang="0">
                    <a:pos x="265" y="183"/>
                  </a:cxn>
                  <a:cxn ang="0">
                    <a:pos x="270" y="195"/>
                  </a:cxn>
                  <a:cxn ang="0">
                    <a:pos x="272" y="209"/>
                  </a:cxn>
                  <a:cxn ang="0">
                    <a:pos x="274" y="228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459"/>
              <p:cNvSpPr>
                <a:spLocks/>
              </p:cNvSpPr>
              <p:nvPr/>
            </p:nvSpPr>
            <p:spPr bwMode="auto">
              <a:xfrm>
                <a:off x="4411" y="3428"/>
                <a:ext cx="357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1"/>
                  </a:cxn>
                  <a:cxn ang="0">
                    <a:pos x="21" y="172"/>
                  </a:cxn>
                  <a:cxn ang="0">
                    <a:pos x="33" y="160"/>
                  </a:cxn>
                  <a:cxn ang="0">
                    <a:pos x="43" y="155"/>
                  </a:cxn>
                  <a:cxn ang="0">
                    <a:pos x="43" y="153"/>
                  </a:cxn>
                  <a:cxn ang="0">
                    <a:pos x="40" y="145"/>
                  </a:cxn>
                  <a:cxn ang="0">
                    <a:pos x="38" y="131"/>
                  </a:cxn>
                  <a:cxn ang="0">
                    <a:pos x="40" y="114"/>
                  </a:cxn>
                  <a:cxn ang="0">
                    <a:pos x="47" y="98"/>
                  </a:cxn>
                  <a:cxn ang="0">
                    <a:pos x="66" y="84"/>
                  </a:cxn>
                  <a:cxn ang="0">
                    <a:pos x="85" y="79"/>
                  </a:cxn>
                  <a:cxn ang="0">
                    <a:pos x="102" y="79"/>
                  </a:cxn>
                  <a:cxn ang="0">
                    <a:pos x="114" y="84"/>
                  </a:cxn>
                  <a:cxn ang="0">
                    <a:pos x="124" y="88"/>
                  </a:cxn>
                  <a:cxn ang="0">
                    <a:pos x="124" y="88"/>
                  </a:cxn>
                  <a:cxn ang="0">
                    <a:pos x="124" y="81"/>
                  </a:cxn>
                  <a:cxn ang="0">
                    <a:pos x="126" y="69"/>
                  </a:cxn>
                  <a:cxn ang="0">
                    <a:pos x="133" y="50"/>
                  </a:cxn>
                  <a:cxn ang="0">
                    <a:pos x="152" y="31"/>
                  </a:cxn>
                  <a:cxn ang="0">
                    <a:pos x="181" y="12"/>
                  </a:cxn>
                  <a:cxn ang="0">
                    <a:pos x="212" y="7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1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6" y="2"/>
                  </a:cxn>
                  <a:cxn ang="0">
                    <a:pos x="343" y="7"/>
                  </a:cxn>
                  <a:cxn ang="0">
                    <a:pos x="353" y="17"/>
                  </a:cxn>
                  <a:cxn ang="0">
                    <a:pos x="357" y="26"/>
                  </a:cxn>
                  <a:cxn ang="0">
                    <a:pos x="357" y="31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460"/>
              <p:cNvSpPr>
                <a:spLocks/>
              </p:cNvSpPr>
              <p:nvPr/>
            </p:nvSpPr>
            <p:spPr bwMode="auto">
              <a:xfrm>
                <a:off x="4411" y="3659"/>
                <a:ext cx="274" cy="229"/>
              </a:xfrm>
              <a:custGeom>
                <a:avLst/>
                <a:gdLst/>
                <a:ahLst/>
                <a:cxnLst>
                  <a:cxn ang="0">
                    <a:pos x="274" y="205"/>
                  </a:cxn>
                  <a:cxn ang="0">
                    <a:pos x="271" y="208"/>
                  </a:cxn>
                  <a:cxn ang="0">
                    <a:pos x="267" y="210"/>
                  </a:cxn>
                  <a:cxn ang="0">
                    <a:pos x="260" y="215"/>
                  </a:cxn>
                  <a:cxn ang="0">
                    <a:pos x="250" y="220"/>
                  </a:cxn>
                  <a:cxn ang="0">
                    <a:pos x="238" y="224"/>
                  </a:cxn>
                  <a:cxn ang="0">
                    <a:pos x="226" y="229"/>
                  </a:cxn>
                  <a:cxn ang="0">
                    <a:pos x="212" y="229"/>
                  </a:cxn>
                  <a:cxn ang="0">
                    <a:pos x="198" y="229"/>
                  </a:cxn>
                  <a:cxn ang="0">
                    <a:pos x="181" y="224"/>
                  </a:cxn>
                  <a:cxn ang="0">
                    <a:pos x="167" y="217"/>
                  </a:cxn>
                  <a:cxn ang="0">
                    <a:pos x="152" y="208"/>
                  </a:cxn>
                  <a:cxn ang="0">
                    <a:pos x="140" y="196"/>
                  </a:cxn>
                  <a:cxn ang="0">
                    <a:pos x="133" y="186"/>
                  </a:cxn>
                  <a:cxn ang="0">
                    <a:pos x="128" y="179"/>
                  </a:cxn>
                  <a:cxn ang="0">
                    <a:pos x="126" y="170"/>
                  </a:cxn>
                  <a:cxn ang="0">
                    <a:pos x="124" y="162"/>
                  </a:cxn>
                  <a:cxn ang="0">
                    <a:pos x="124" y="158"/>
                  </a:cxn>
                  <a:cxn ang="0">
                    <a:pos x="124" y="153"/>
                  </a:cxn>
                  <a:cxn ang="0">
                    <a:pos x="124" y="151"/>
                  </a:cxn>
                  <a:cxn ang="0">
                    <a:pos x="124" y="148"/>
                  </a:cxn>
                  <a:cxn ang="0">
                    <a:pos x="124" y="148"/>
                  </a:cxn>
                  <a:cxn ang="0">
                    <a:pos x="119" y="151"/>
                  </a:cxn>
                  <a:cxn ang="0">
                    <a:pos x="114" y="153"/>
                  </a:cxn>
                  <a:cxn ang="0">
                    <a:pos x="109" y="155"/>
                  </a:cxn>
                  <a:cxn ang="0">
                    <a:pos x="102" y="158"/>
                  </a:cxn>
                  <a:cxn ang="0">
                    <a:pos x="93" y="160"/>
                  </a:cxn>
                  <a:cxn ang="0">
                    <a:pos x="85" y="160"/>
                  </a:cxn>
                  <a:cxn ang="0">
                    <a:pos x="76" y="158"/>
                  </a:cxn>
                  <a:cxn ang="0">
                    <a:pos x="66" y="155"/>
                  </a:cxn>
                  <a:cxn ang="0">
                    <a:pos x="57" y="148"/>
                  </a:cxn>
                  <a:cxn ang="0">
                    <a:pos x="47" y="141"/>
                  </a:cxn>
                  <a:cxn ang="0">
                    <a:pos x="43" y="131"/>
                  </a:cxn>
                  <a:cxn ang="0">
                    <a:pos x="40" y="122"/>
                  </a:cxn>
                  <a:cxn ang="0">
                    <a:pos x="38" y="115"/>
                  </a:cxn>
                  <a:cxn ang="0">
                    <a:pos x="38" y="105"/>
                  </a:cxn>
                  <a:cxn ang="0">
                    <a:pos x="38" y="98"/>
                  </a:cxn>
                  <a:cxn ang="0">
                    <a:pos x="40" y="93"/>
                  </a:cxn>
                  <a:cxn ang="0">
                    <a:pos x="43" y="89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38" y="81"/>
                  </a:cxn>
                  <a:cxn ang="0">
                    <a:pos x="33" y="77"/>
                  </a:cxn>
                  <a:cxn ang="0">
                    <a:pos x="28" y="72"/>
                  </a:cxn>
                  <a:cxn ang="0">
                    <a:pos x="21" y="65"/>
                  </a:cxn>
                  <a:cxn ang="0">
                    <a:pos x="16" y="58"/>
                  </a:cxn>
                  <a:cxn ang="0">
                    <a:pos x="9" y="46"/>
                  </a:cxn>
                  <a:cxn ang="0">
                    <a:pos x="4" y="34"/>
                  </a:cxn>
                  <a:cxn ang="0">
                    <a:pos x="2" y="19"/>
                  </a:cxn>
                  <a:cxn ang="0">
                    <a:pos x="0" y="0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461"/>
              <p:cNvSpPr>
                <a:spLocks/>
              </p:cNvSpPr>
              <p:nvPr/>
            </p:nvSpPr>
            <p:spPr bwMode="auto">
              <a:xfrm>
                <a:off x="4685" y="3659"/>
                <a:ext cx="355" cy="239"/>
              </a:xfrm>
              <a:custGeom>
                <a:avLst/>
                <a:gdLst/>
                <a:ahLst/>
                <a:cxnLst>
                  <a:cxn ang="0">
                    <a:pos x="355" y="19"/>
                  </a:cxn>
                  <a:cxn ang="0">
                    <a:pos x="348" y="48"/>
                  </a:cxn>
                  <a:cxn ang="0">
                    <a:pos x="336" y="67"/>
                  </a:cxn>
                  <a:cxn ang="0">
                    <a:pos x="324" y="79"/>
                  </a:cxn>
                  <a:cxn ang="0">
                    <a:pos x="315" y="84"/>
                  </a:cxn>
                  <a:cxn ang="0">
                    <a:pos x="315" y="86"/>
                  </a:cxn>
                  <a:cxn ang="0">
                    <a:pos x="317" y="93"/>
                  </a:cxn>
                  <a:cxn ang="0">
                    <a:pos x="319" y="108"/>
                  </a:cxn>
                  <a:cxn ang="0">
                    <a:pos x="317" y="124"/>
                  </a:cxn>
                  <a:cxn ang="0">
                    <a:pos x="310" y="141"/>
                  </a:cxn>
                  <a:cxn ang="0">
                    <a:pos x="291" y="155"/>
                  </a:cxn>
                  <a:cxn ang="0">
                    <a:pos x="272" y="160"/>
                  </a:cxn>
                  <a:cxn ang="0">
                    <a:pos x="255" y="160"/>
                  </a:cxn>
                  <a:cxn ang="0">
                    <a:pos x="243" y="155"/>
                  </a:cxn>
                  <a:cxn ang="0">
                    <a:pos x="234" y="151"/>
                  </a:cxn>
                  <a:cxn ang="0">
                    <a:pos x="234" y="151"/>
                  </a:cxn>
                  <a:cxn ang="0">
                    <a:pos x="234" y="158"/>
                  </a:cxn>
                  <a:cxn ang="0">
                    <a:pos x="231" y="170"/>
                  </a:cxn>
                  <a:cxn ang="0">
                    <a:pos x="224" y="189"/>
                  </a:cxn>
                  <a:cxn ang="0">
                    <a:pos x="205" y="208"/>
                  </a:cxn>
                  <a:cxn ang="0">
                    <a:pos x="176" y="227"/>
                  </a:cxn>
                  <a:cxn ang="0">
                    <a:pos x="145" y="232"/>
                  </a:cxn>
                  <a:cxn ang="0">
                    <a:pos x="119" y="224"/>
                  </a:cxn>
                  <a:cxn ang="0">
                    <a:pos x="98" y="215"/>
                  </a:cxn>
                  <a:cxn ang="0">
                    <a:pos x="86" y="208"/>
                  </a:cxn>
                  <a:cxn ang="0">
                    <a:pos x="83" y="208"/>
                  </a:cxn>
                  <a:cxn ang="0">
                    <a:pos x="83" y="213"/>
                  </a:cxn>
                  <a:cxn ang="0">
                    <a:pos x="79" y="222"/>
                  </a:cxn>
                  <a:cxn ang="0">
                    <a:pos x="69" y="232"/>
                  </a:cxn>
                  <a:cxn ang="0">
                    <a:pos x="52" y="236"/>
                  </a:cxn>
                  <a:cxn ang="0">
                    <a:pos x="31" y="236"/>
                  </a:cxn>
                  <a:cxn ang="0">
                    <a:pos x="14" y="232"/>
                  </a:cxn>
                  <a:cxn ang="0">
                    <a:pos x="5" y="222"/>
                  </a:cxn>
                  <a:cxn ang="0">
                    <a:pos x="0" y="213"/>
                  </a:cxn>
                  <a:cxn ang="0">
                    <a:pos x="0" y="208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462"/>
            <p:cNvGrpSpPr>
              <a:grpSpLocks/>
            </p:cNvGrpSpPr>
            <p:nvPr/>
          </p:nvGrpSpPr>
          <p:grpSpPr bwMode="auto">
            <a:xfrm>
              <a:off x="3366" y="3430"/>
              <a:ext cx="632" cy="470"/>
              <a:chOff x="3366" y="3430"/>
              <a:chExt cx="632" cy="470"/>
            </a:xfrm>
          </p:grpSpPr>
          <p:sp>
            <p:nvSpPr>
              <p:cNvPr id="84" name="Freeform 463"/>
              <p:cNvSpPr>
                <a:spLocks/>
              </p:cNvSpPr>
              <p:nvPr/>
            </p:nvSpPr>
            <p:spPr bwMode="auto">
              <a:xfrm>
                <a:off x="3722" y="3440"/>
                <a:ext cx="276" cy="22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7" y="19"/>
                  </a:cxn>
                  <a:cxn ang="0">
                    <a:pos x="16" y="14"/>
                  </a:cxn>
                  <a:cxn ang="0">
                    <a:pos x="26" y="10"/>
                  </a:cxn>
                  <a:cxn ang="0">
                    <a:pos x="35" y="5"/>
                  </a:cxn>
                  <a:cxn ang="0">
                    <a:pos x="50" y="2"/>
                  </a:cxn>
                  <a:cxn ang="0">
                    <a:pos x="64" y="0"/>
                  </a:cxn>
                  <a:cxn ang="0">
                    <a:pos x="78" y="0"/>
                  </a:cxn>
                  <a:cxn ang="0">
                    <a:pos x="95" y="5"/>
                  </a:cxn>
                  <a:cxn ang="0">
                    <a:pos x="109" y="12"/>
                  </a:cxn>
                  <a:cxn ang="0">
                    <a:pos x="124" y="24"/>
                  </a:cxn>
                  <a:cxn ang="0">
                    <a:pos x="133" y="33"/>
                  </a:cxn>
                  <a:cxn ang="0">
                    <a:pos x="143" y="43"/>
                  </a:cxn>
                  <a:cxn ang="0">
                    <a:pos x="147" y="52"/>
                  </a:cxn>
                  <a:cxn ang="0">
                    <a:pos x="150" y="60"/>
                  </a:cxn>
                  <a:cxn ang="0">
                    <a:pos x="152" y="67"/>
                  </a:cxn>
                  <a:cxn ang="0">
                    <a:pos x="152" y="74"/>
                  </a:cxn>
                  <a:cxn ang="0">
                    <a:pos x="152" y="79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5" y="79"/>
                  </a:cxn>
                  <a:cxn ang="0">
                    <a:pos x="159" y="76"/>
                  </a:cxn>
                  <a:cxn ang="0">
                    <a:pos x="167" y="74"/>
                  </a:cxn>
                  <a:cxn ang="0">
                    <a:pos x="174" y="72"/>
                  </a:cxn>
                  <a:cxn ang="0">
                    <a:pos x="181" y="69"/>
                  </a:cxn>
                  <a:cxn ang="0">
                    <a:pos x="190" y="69"/>
                  </a:cxn>
                  <a:cxn ang="0">
                    <a:pos x="200" y="72"/>
                  </a:cxn>
                  <a:cxn ang="0">
                    <a:pos x="209" y="74"/>
                  </a:cxn>
                  <a:cxn ang="0">
                    <a:pos x="219" y="81"/>
                  </a:cxn>
                  <a:cxn ang="0">
                    <a:pos x="229" y="91"/>
                  </a:cxn>
                  <a:cxn ang="0">
                    <a:pos x="233" y="98"/>
                  </a:cxn>
                  <a:cxn ang="0">
                    <a:pos x="236" y="107"/>
                  </a:cxn>
                  <a:cxn ang="0">
                    <a:pos x="238" y="117"/>
                  </a:cxn>
                  <a:cxn ang="0">
                    <a:pos x="238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3" y="143"/>
                  </a:cxn>
                  <a:cxn ang="0">
                    <a:pos x="233" y="145"/>
                  </a:cxn>
                  <a:cxn ang="0">
                    <a:pos x="231" y="145"/>
                  </a:cxn>
                  <a:cxn ang="0">
                    <a:pos x="233" y="148"/>
                  </a:cxn>
                  <a:cxn ang="0">
                    <a:pos x="236" y="148"/>
                  </a:cxn>
                  <a:cxn ang="0">
                    <a:pos x="240" y="153"/>
                  </a:cxn>
                  <a:cxn ang="0">
                    <a:pos x="248" y="157"/>
                  </a:cxn>
                  <a:cxn ang="0">
                    <a:pos x="252" y="164"/>
                  </a:cxn>
                  <a:cxn ang="0">
                    <a:pos x="259" y="174"/>
                  </a:cxn>
                  <a:cxn ang="0">
                    <a:pos x="267" y="184"/>
                  </a:cxn>
                  <a:cxn ang="0">
                    <a:pos x="271" y="195"/>
                  </a:cxn>
                  <a:cxn ang="0">
                    <a:pos x="274" y="212"/>
                  </a:cxn>
                  <a:cxn ang="0">
                    <a:pos x="276" y="229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464"/>
              <p:cNvSpPr>
                <a:spLocks/>
              </p:cNvSpPr>
              <p:nvPr/>
            </p:nvSpPr>
            <p:spPr bwMode="auto">
              <a:xfrm>
                <a:off x="3366" y="3430"/>
                <a:ext cx="358" cy="236"/>
              </a:xfrm>
              <a:custGeom>
                <a:avLst/>
                <a:gdLst/>
                <a:ahLst/>
                <a:cxnLst>
                  <a:cxn ang="0">
                    <a:pos x="3" y="220"/>
                  </a:cxn>
                  <a:cxn ang="0">
                    <a:pos x="10" y="194"/>
                  </a:cxn>
                  <a:cxn ang="0">
                    <a:pos x="22" y="174"/>
                  </a:cxn>
                  <a:cxn ang="0">
                    <a:pos x="34" y="163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1" y="146"/>
                  </a:cxn>
                  <a:cxn ang="0">
                    <a:pos x="39" y="134"/>
                  </a:cxn>
                  <a:cxn ang="0">
                    <a:pos x="39" y="117"/>
                  </a:cxn>
                  <a:cxn ang="0">
                    <a:pos x="48" y="98"/>
                  </a:cxn>
                  <a:cxn ang="0">
                    <a:pos x="65" y="84"/>
                  </a:cxn>
                  <a:cxn ang="0">
                    <a:pos x="84" y="79"/>
                  </a:cxn>
                  <a:cxn ang="0">
                    <a:pos x="103" y="82"/>
                  </a:cxn>
                  <a:cxn ang="0">
                    <a:pos x="115" y="86"/>
                  </a:cxn>
                  <a:cxn ang="0">
                    <a:pos x="122" y="91"/>
                  </a:cxn>
                  <a:cxn ang="0">
                    <a:pos x="124" y="89"/>
                  </a:cxn>
                  <a:cxn ang="0">
                    <a:pos x="122" y="82"/>
                  </a:cxn>
                  <a:cxn ang="0">
                    <a:pos x="124" y="70"/>
                  </a:cxn>
                  <a:cxn ang="0">
                    <a:pos x="134" y="53"/>
                  </a:cxn>
                  <a:cxn ang="0">
                    <a:pos x="153" y="31"/>
                  </a:cxn>
                  <a:cxn ang="0">
                    <a:pos x="182" y="15"/>
                  </a:cxn>
                  <a:cxn ang="0">
                    <a:pos x="213" y="10"/>
                  </a:cxn>
                  <a:cxn ang="0">
                    <a:pos x="239" y="15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5" y="31"/>
                  </a:cxn>
                  <a:cxn ang="0">
                    <a:pos x="275" y="27"/>
                  </a:cxn>
                  <a:cxn ang="0">
                    <a:pos x="279" y="17"/>
                  </a:cxn>
                  <a:cxn ang="0">
                    <a:pos x="289" y="8"/>
                  </a:cxn>
                  <a:cxn ang="0">
                    <a:pos x="306" y="3"/>
                  </a:cxn>
                  <a:cxn ang="0">
                    <a:pos x="327" y="3"/>
                  </a:cxn>
                  <a:cxn ang="0">
                    <a:pos x="344" y="8"/>
                  </a:cxn>
                  <a:cxn ang="0">
                    <a:pos x="351" y="17"/>
                  </a:cxn>
                  <a:cxn ang="0">
                    <a:pos x="356" y="27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465"/>
              <p:cNvSpPr>
                <a:spLocks/>
              </p:cNvSpPr>
              <p:nvPr/>
            </p:nvSpPr>
            <p:spPr bwMode="auto">
              <a:xfrm>
                <a:off x="3366" y="3664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3"/>
                  </a:cxn>
                  <a:cxn ang="0">
                    <a:pos x="272" y="205"/>
                  </a:cxn>
                  <a:cxn ang="0">
                    <a:pos x="267" y="208"/>
                  </a:cxn>
                  <a:cxn ang="0">
                    <a:pos x="260" y="212"/>
                  </a:cxn>
                  <a:cxn ang="0">
                    <a:pos x="251" y="217"/>
                  </a:cxn>
                  <a:cxn ang="0">
                    <a:pos x="239" y="222"/>
                  </a:cxn>
                  <a:cxn ang="0">
                    <a:pos x="227" y="227"/>
                  </a:cxn>
                  <a:cxn ang="0">
                    <a:pos x="213" y="229"/>
                  </a:cxn>
                  <a:cxn ang="0">
                    <a:pos x="196" y="227"/>
                  </a:cxn>
                  <a:cxn ang="0">
                    <a:pos x="182" y="224"/>
                  </a:cxn>
                  <a:cxn ang="0">
                    <a:pos x="165" y="215"/>
                  </a:cxn>
                  <a:cxn ang="0">
                    <a:pos x="153" y="205"/>
                  </a:cxn>
                  <a:cxn ang="0">
                    <a:pos x="141" y="196"/>
                  </a:cxn>
                  <a:cxn ang="0">
                    <a:pos x="134" y="186"/>
                  </a:cxn>
                  <a:cxn ang="0">
                    <a:pos x="129" y="177"/>
                  </a:cxn>
                  <a:cxn ang="0">
                    <a:pos x="124" y="167"/>
                  </a:cxn>
                  <a:cxn ang="0">
                    <a:pos x="124" y="160"/>
                  </a:cxn>
                  <a:cxn ang="0">
                    <a:pos x="122" y="155"/>
                  </a:cxn>
                  <a:cxn ang="0">
                    <a:pos x="122" y="150"/>
                  </a:cxn>
                  <a:cxn ang="0">
                    <a:pos x="124" y="148"/>
                  </a:cxn>
                  <a:cxn ang="0">
                    <a:pos x="124" y="146"/>
                  </a:cxn>
                  <a:cxn ang="0">
                    <a:pos x="122" y="148"/>
                  </a:cxn>
                  <a:cxn ang="0">
                    <a:pos x="120" y="150"/>
                  </a:cxn>
                  <a:cxn ang="0">
                    <a:pos x="115" y="153"/>
                  </a:cxn>
                  <a:cxn ang="0">
                    <a:pos x="110" y="155"/>
                  </a:cxn>
                  <a:cxn ang="0">
                    <a:pos x="103" y="157"/>
                  </a:cxn>
                  <a:cxn ang="0">
                    <a:pos x="93" y="157"/>
                  </a:cxn>
                  <a:cxn ang="0">
                    <a:pos x="84" y="157"/>
                  </a:cxn>
                  <a:cxn ang="0">
                    <a:pos x="77" y="157"/>
                  </a:cxn>
                  <a:cxn ang="0">
                    <a:pos x="65" y="153"/>
                  </a:cxn>
                  <a:cxn ang="0">
                    <a:pos x="55" y="146"/>
                  </a:cxn>
                  <a:cxn ang="0">
                    <a:pos x="48" y="138"/>
                  </a:cxn>
                  <a:cxn ang="0">
                    <a:pos x="43" y="129"/>
                  </a:cxn>
                  <a:cxn ang="0">
                    <a:pos x="39" y="122"/>
                  </a:cxn>
                  <a:cxn ang="0">
                    <a:pos x="39" y="112"/>
                  </a:cxn>
                  <a:cxn ang="0">
                    <a:pos x="39" y="105"/>
                  </a:cxn>
                  <a:cxn ang="0">
                    <a:pos x="39" y="98"/>
                  </a:cxn>
                  <a:cxn ang="0">
                    <a:pos x="41" y="91"/>
                  </a:cxn>
                  <a:cxn ang="0">
                    <a:pos x="41" y="86"/>
                  </a:cxn>
                  <a:cxn ang="0">
                    <a:pos x="43" y="84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9" y="79"/>
                  </a:cxn>
                  <a:cxn ang="0">
                    <a:pos x="34" y="76"/>
                  </a:cxn>
                  <a:cxn ang="0">
                    <a:pos x="29" y="72"/>
                  </a:cxn>
                  <a:cxn ang="0">
                    <a:pos x="22" y="64"/>
                  </a:cxn>
                  <a:cxn ang="0">
                    <a:pos x="15" y="55"/>
                  </a:cxn>
                  <a:cxn ang="0">
                    <a:pos x="10" y="45"/>
                  </a:cxn>
                  <a:cxn ang="0">
                    <a:pos x="5" y="31"/>
                  </a:cxn>
                  <a:cxn ang="0">
                    <a:pos x="3" y="17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66"/>
              <p:cNvSpPr>
                <a:spLocks/>
              </p:cNvSpPr>
              <p:nvPr/>
            </p:nvSpPr>
            <p:spPr bwMode="auto">
              <a:xfrm>
                <a:off x="3638" y="3664"/>
                <a:ext cx="360" cy="236"/>
              </a:xfrm>
              <a:custGeom>
                <a:avLst/>
                <a:gdLst/>
                <a:ahLst/>
                <a:cxnLst>
                  <a:cxn ang="0">
                    <a:pos x="3" y="205"/>
                  </a:cxn>
                  <a:cxn ang="0">
                    <a:pos x="3" y="212"/>
                  </a:cxn>
                  <a:cxn ang="0">
                    <a:pos x="7" y="219"/>
                  </a:cxn>
                  <a:cxn ang="0">
                    <a:pos x="17" y="229"/>
                  </a:cxn>
                  <a:cxn ang="0">
                    <a:pos x="34" y="236"/>
                  </a:cxn>
                  <a:cxn ang="0">
                    <a:pos x="55" y="236"/>
                  </a:cxn>
                  <a:cxn ang="0">
                    <a:pos x="72" y="229"/>
                  </a:cxn>
                  <a:cxn ang="0">
                    <a:pos x="79" y="219"/>
                  </a:cxn>
                  <a:cxn ang="0">
                    <a:pos x="84" y="212"/>
                  </a:cxn>
                  <a:cxn ang="0">
                    <a:pos x="86" y="205"/>
                  </a:cxn>
                  <a:cxn ang="0">
                    <a:pos x="88" y="205"/>
                  </a:cxn>
                  <a:cxn ang="0">
                    <a:pos x="100" y="215"/>
                  </a:cxn>
                  <a:cxn ang="0">
                    <a:pos x="119" y="224"/>
                  </a:cxn>
                  <a:cxn ang="0">
                    <a:pos x="148" y="229"/>
                  </a:cxn>
                  <a:cxn ang="0">
                    <a:pos x="179" y="224"/>
                  </a:cxn>
                  <a:cxn ang="0">
                    <a:pos x="208" y="205"/>
                  </a:cxn>
                  <a:cxn ang="0">
                    <a:pos x="227" y="186"/>
                  </a:cxn>
                  <a:cxn ang="0">
                    <a:pos x="234" y="169"/>
                  </a:cxn>
                  <a:cxn ang="0">
                    <a:pos x="236" y="155"/>
                  </a:cxn>
                  <a:cxn ang="0">
                    <a:pos x="236" y="148"/>
                  </a:cxn>
                  <a:cxn ang="0">
                    <a:pos x="236" y="148"/>
                  </a:cxn>
                  <a:cxn ang="0">
                    <a:pos x="243" y="153"/>
                  </a:cxn>
                  <a:cxn ang="0">
                    <a:pos x="258" y="157"/>
                  </a:cxn>
                  <a:cxn ang="0">
                    <a:pos x="274" y="160"/>
                  </a:cxn>
                  <a:cxn ang="0">
                    <a:pos x="293" y="153"/>
                  </a:cxn>
                  <a:cxn ang="0">
                    <a:pos x="313" y="138"/>
                  </a:cxn>
                  <a:cxn ang="0">
                    <a:pos x="320" y="122"/>
                  </a:cxn>
                  <a:cxn ang="0">
                    <a:pos x="322" y="105"/>
                  </a:cxn>
                  <a:cxn ang="0">
                    <a:pos x="320" y="91"/>
                  </a:cxn>
                  <a:cxn ang="0">
                    <a:pos x="317" y="84"/>
                  </a:cxn>
                  <a:cxn ang="0">
                    <a:pos x="317" y="81"/>
                  </a:cxn>
                  <a:cxn ang="0">
                    <a:pos x="324" y="76"/>
                  </a:cxn>
                  <a:cxn ang="0">
                    <a:pos x="336" y="64"/>
                  </a:cxn>
                  <a:cxn ang="0">
                    <a:pos x="351" y="45"/>
                  </a:cxn>
                  <a:cxn ang="0">
                    <a:pos x="358" y="17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Freeform 467"/>
            <p:cNvSpPr>
              <a:spLocks/>
            </p:cNvSpPr>
            <p:nvPr/>
          </p:nvSpPr>
          <p:spPr bwMode="auto">
            <a:xfrm>
              <a:off x="4346" y="4062"/>
              <a:ext cx="115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5" y="115"/>
                </a:cxn>
                <a:cxn ang="0">
                  <a:pos x="115" y="115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68"/>
            <p:cNvSpPr>
              <a:spLocks/>
            </p:cNvSpPr>
            <p:nvPr/>
          </p:nvSpPr>
          <p:spPr bwMode="auto">
            <a:xfrm>
              <a:off x="4985" y="4062"/>
              <a:ext cx="112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2" y="115"/>
                </a:cxn>
                <a:cxn ang="0">
                  <a:pos x="112" y="115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69"/>
            <p:cNvSpPr>
              <a:spLocks noChangeShapeType="1"/>
            </p:cNvSpPr>
            <p:nvPr/>
          </p:nvSpPr>
          <p:spPr bwMode="auto">
            <a:xfrm>
              <a:off x="4206" y="2558"/>
              <a:ext cx="1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70"/>
            <p:cNvSpPr>
              <a:spLocks noChangeShapeType="1"/>
            </p:cNvSpPr>
            <p:nvPr/>
          </p:nvSpPr>
          <p:spPr bwMode="auto">
            <a:xfrm flipH="1" flipV="1">
              <a:off x="3719" y="2813"/>
              <a:ext cx="172" cy="9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71"/>
            <p:cNvSpPr>
              <a:spLocks noChangeShapeType="1"/>
            </p:cNvSpPr>
            <p:nvPr/>
          </p:nvSpPr>
          <p:spPr bwMode="auto">
            <a:xfrm flipV="1">
              <a:off x="4520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72"/>
            <p:cNvSpPr>
              <a:spLocks noChangeShapeType="1"/>
            </p:cNvSpPr>
            <p:nvPr/>
          </p:nvSpPr>
          <p:spPr bwMode="auto">
            <a:xfrm flipH="1">
              <a:off x="3683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473"/>
            <p:cNvSpPr>
              <a:spLocks/>
            </p:cNvSpPr>
            <p:nvPr/>
          </p:nvSpPr>
          <p:spPr bwMode="auto">
            <a:xfrm>
              <a:off x="3745" y="3199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2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474"/>
            <p:cNvSpPr>
              <a:spLocks/>
            </p:cNvSpPr>
            <p:nvPr/>
          </p:nvSpPr>
          <p:spPr bwMode="auto">
            <a:xfrm>
              <a:off x="3984" y="3264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75"/>
            <p:cNvSpPr>
              <a:spLocks noChangeShapeType="1"/>
            </p:cNvSpPr>
            <p:nvPr/>
          </p:nvSpPr>
          <p:spPr bwMode="auto">
            <a:xfrm>
              <a:off x="4468" y="3054"/>
              <a:ext cx="260" cy="3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76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77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78"/>
            <p:cNvSpPr>
              <a:spLocks noChangeShapeType="1"/>
            </p:cNvSpPr>
            <p:nvPr/>
          </p:nvSpPr>
          <p:spPr bwMode="auto">
            <a:xfrm flipH="1" flipV="1">
              <a:off x="3273" y="3447"/>
              <a:ext cx="141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79"/>
            <p:cNvSpPr>
              <a:spLocks noChangeShapeType="1"/>
            </p:cNvSpPr>
            <p:nvPr/>
          </p:nvSpPr>
          <p:spPr bwMode="auto">
            <a:xfrm flipV="1">
              <a:off x="4990" y="3447"/>
              <a:ext cx="148" cy="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80"/>
            <p:cNvSpPr>
              <a:spLocks noChangeShapeType="1"/>
            </p:cNvSpPr>
            <p:nvPr/>
          </p:nvSpPr>
          <p:spPr bwMode="auto">
            <a:xfrm flipH="1">
              <a:off x="3347" y="3876"/>
              <a:ext cx="181" cy="1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81"/>
            <p:cNvSpPr>
              <a:spLocks noChangeShapeType="1"/>
            </p:cNvSpPr>
            <p:nvPr/>
          </p:nvSpPr>
          <p:spPr bwMode="auto">
            <a:xfrm>
              <a:off x="3822" y="3883"/>
              <a:ext cx="183" cy="18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2"/>
            <p:cNvSpPr>
              <a:spLocks noChangeShapeType="1"/>
            </p:cNvSpPr>
            <p:nvPr/>
          </p:nvSpPr>
          <p:spPr bwMode="auto">
            <a:xfrm flipH="1">
              <a:off x="4404" y="3881"/>
              <a:ext cx="178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83"/>
            <p:cNvSpPr>
              <a:spLocks noChangeShapeType="1"/>
            </p:cNvSpPr>
            <p:nvPr/>
          </p:nvSpPr>
          <p:spPr bwMode="auto">
            <a:xfrm>
              <a:off x="4883" y="3872"/>
              <a:ext cx="157" cy="1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84"/>
            <p:cNvSpPr>
              <a:spLocks noChangeShapeType="1"/>
            </p:cNvSpPr>
            <p:nvPr/>
          </p:nvSpPr>
          <p:spPr bwMode="auto">
            <a:xfrm>
              <a:off x="3996" y="3666"/>
              <a:ext cx="41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85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86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87"/>
            <p:cNvSpPr>
              <a:spLocks noChangeShapeType="1"/>
            </p:cNvSpPr>
            <p:nvPr/>
          </p:nvSpPr>
          <p:spPr bwMode="auto">
            <a:xfrm flipH="1" flipV="1">
              <a:off x="3984" y="307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en-GB"/>
          </a:p>
        </p:txBody>
      </p:sp>
      <p:sp>
        <p:nvSpPr>
          <p:cNvPr id="933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Network latency = network distance</a:t>
            </a:r>
          </a:p>
          <a:p>
            <a:pPr lvl="1"/>
            <a:r>
              <a:rPr lang="en-US"/>
              <a:t>E.g. ping measurements</a:t>
            </a:r>
          </a:p>
          <a:p>
            <a:r>
              <a:rPr lang="en-US"/>
              <a:t>Still have the issue of ‘N’ distances…</a:t>
            </a:r>
          </a:p>
          <a:p>
            <a:pPr lvl="1"/>
            <a:r>
              <a:rPr lang="en-US"/>
              <a:t>Need ‘N’ measurements (high overhead)</a:t>
            </a:r>
          </a:p>
          <a:p>
            <a:pPr lvl="1"/>
            <a:r>
              <a:rPr lang="en-US"/>
              <a:t>Update list of network distances</a:t>
            </a:r>
          </a:p>
          <a:p>
            <a:pPr lvl="1"/>
            <a:r>
              <a:rPr lang="en-US"/>
              <a:t>How do we solve this problem ?</a:t>
            </a:r>
          </a:p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Active Measurements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Passive Observation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Network Coordinates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Distance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Round-trip propagation and transmission delay</a:t>
            </a:r>
          </a:p>
          <a:p>
            <a:r>
              <a:rPr lang="en-US" sz="2600"/>
              <a:t>Reflects Internet topology and routing</a:t>
            </a:r>
          </a:p>
          <a:p>
            <a:r>
              <a:rPr lang="en-US" sz="2600"/>
              <a:t>A good first order performance optimization metric</a:t>
            </a:r>
          </a:p>
          <a:p>
            <a:pPr lvl="1"/>
            <a:r>
              <a:rPr lang="en-US" sz="2200"/>
              <a:t>Helps achieve low communication delay</a:t>
            </a:r>
          </a:p>
          <a:p>
            <a:pPr lvl="1"/>
            <a:r>
              <a:rPr lang="en-US" sz="2200"/>
              <a:t>A reasonable indicator of TCP throughput</a:t>
            </a:r>
          </a:p>
          <a:p>
            <a:pPr lvl="2"/>
            <a:r>
              <a:rPr lang="en-US" sz="2000"/>
              <a:t>Can weed out most bad choices</a:t>
            </a:r>
          </a:p>
          <a:p>
            <a:r>
              <a:rPr lang="en-US" sz="2600"/>
              <a:t>But the O(N</a:t>
            </a:r>
            <a:r>
              <a:rPr lang="en-US" sz="2600" baseline="30000"/>
              <a:t>2</a:t>
            </a:r>
            <a:r>
              <a:rPr lang="en-US" sz="2600"/>
              <a:t>) network distances are also hard to determine efficiently in Internet-scale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1143000"/>
          </a:xfrm>
        </p:spPr>
        <p:txBody>
          <a:bodyPr/>
          <a:lstStyle/>
          <a:p>
            <a:r>
              <a:rPr lang="en-US"/>
              <a:t>Active Measurements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03688"/>
            <a:ext cx="8229600" cy="1501775"/>
          </a:xfrm>
        </p:spPr>
        <p:txBody>
          <a:bodyPr/>
          <a:lstStyle/>
          <a:p>
            <a:r>
              <a:rPr lang="en-US"/>
              <a:t>Network distance can be measured with ping-pong messages</a:t>
            </a:r>
          </a:p>
          <a:p>
            <a:r>
              <a:rPr lang="en-US"/>
              <a:t>But active measurement does not scale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1200" y="2057400"/>
            <a:ext cx="5410200" cy="1828800"/>
            <a:chOff x="1200" y="960"/>
            <a:chExt cx="3408" cy="62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0" y="960"/>
              <a:ext cx="3408" cy="624"/>
              <a:chOff x="1248" y="1536"/>
              <a:chExt cx="3414" cy="2400"/>
            </a:xfrm>
          </p:grpSpPr>
          <p:sp>
            <p:nvSpPr>
              <p:cNvPr id="332806" name="Oval 6"/>
              <p:cNvSpPr>
                <a:spLocks noChangeArrowheads="1"/>
              </p:cNvSpPr>
              <p:nvPr/>
            </p:nvSpPr>
            <p:spPr bwMode="auto">
              <a:xfrm>
                <a:off x="1248" y="1893"/>
                <a:ext cx="2074" cy="1430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07" name="Oval 7"/>
              <p:cNvSpPr>
                <a:spLocks noChangeArrowheads="1"/>
              </p:cNvSpPr>
              <p:nvPr/>
            </p:nvSpPr>
            <p:spPr bwMode="auto">
              <a:xfrm>
                <a:off x="3056" y="2455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08" name="Oval 8"/>
              <p:cNvSpPr>
                <a:spLocks noChangeArrowheads="1"/>
              </p:cNvSpPr>
              <p:nvPr/>
            </p:nvSpPr>
            <p:spPr bwMode="auto">
              <a:xfrm>
                <a:off x="2471" y="2915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09" name="Oval 9"/>
              <p:cNvSpPr>
                <a:spLocks noChangeArrowheads="1"/>
              </p:cNvSpPr>
              <p:nvPr/>
            </p:nvSpPr>
            <p:spPr bwMode="auto">
              <a:xfrm>
                <a:off x="1620" y="1536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10" name="Oval 10"/>
              <p:cNvSpPr>
                <a:spLocks noChangeArrowheads="1"/>
              </p:cNvSpPr>
              <p:nvPr/>
            </p:nvSpPr>
            <p:spPr bwMode="auto">
              <a:xfrm>
                <a:off x="1514" y="2762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11" name="Oval 11"/>
              <p:cNvSpPr>
                <a:spLocks noChangeArrowheads="1"/>
              </p:cNvSpPr>
              <p:nvPr/>
            </p:nvSpPr>
            <p:spPr bwMode="auto">
              <a:xfrm>
                <a:off x="2471" y="1536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12" name="Oval 12"/>
              <p:cNvSpPr>
                <a:spLocks noChangeArrowheads="1"/>
              </p:cNvSpPr>
              <p:nvPr/>
            </p:nvSpPr>
            <p:spPr bwMode="auto">
              <a:xfrm>
                <a:off x="3120" y="1762"/>
                <a:ext cx="1542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296" y="1008"/>
              <a:ext cx="3216" cy="480"/>
              <a:chOff x="1248" y="1536"/>
              <a:chExt cx="3414" cy="2400"/>
            </a:xfrm>
          </p:grpSpPr>
          <p:sp>
            <p:nvSpPr>
              <p:cNvPr id="332814" name="Oval 14"/>
              <p:cNvSpPr>
                <a:spLocks noChangeArrowheads="1"/>
              </p:cNvSpPr>
              <p:nvPr/>
            </p:nvSpPr>
            <p:spPr bwMode="auto">
              <a:xfrm>
                <a:off x="1248" y="1893"/>
                <a:ext cx="2074" cy="1430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15" name="Oval 15"/>
              <p:cNvSpPr>
                <a:spLocks noChangeArrowheads="1"/>
              </p:cNvSpPr>
              <p:nvPr/>
            </p:nvSpPr>
            <p:spPr bwMode="auto">
              <a:xfrm>
                <a:off x="3056" y="2455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16" name="Oval 16"/>
              <p:cNvSpPr>
                <a:spLocks noChangeArrowheads="1"/>
              </p:cNvSpPr>
              <p:nvPr/>
            </p:nvSpPr>
            <p:spPr bwMode="auto">
              <a:xfrm>
                <a:off x="2471" y="2915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17" name="Oval 17"/>
              <p:cNvSpPr>
                <a:spLocks noChangeArrowheads="1"/>
              </p:cNvSpPr>
              <p:nvPr/>
            </p:nvSpPr>
            <p:spPr bwMode="auto">
              <a:xfrm>
                <a:off x="1620" y="1536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18" name="Oval 18"/>
              <p:cNvSpPr>
                <a:spLocks noChangeArrowheads="1"/>
              </p:cNvSpPr>
              <p:nvPr/>
            </p:nvSpPr>
            <p:spPr bwMode="auto">
              <a:xfrm>
                <a:off x="1514" y="2762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19" name="Oval 19"/>
              <p:cNvSpPr>
                <a:spLocks noChangeArrowheads="1"/>
              </p:cNvSpPr>
              <p:nvPr/>
            </p:nvSpPr>
            <p:spPr bwMode="auto">
              <a:xfrm>
                <a:off x="2471" y="1536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20" name="Oval 20"/>
              <p:cNvSpPr>
                <a:spLocks noChangeArrowheads="1"/>
              </p:cNvSpPr>
              <p:nvPr/>
            </p:nvSpPr>
            <p:spPr bwMode="auto">
              <a:xfrm>
                <a:off x="3120" y="1762"/>
                <a:ext cx="1542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819400" y="3548063"/>
            <a:ext cx="365125" cy="327025"/>
            <a:chOff x="970" y="1034"/>
            <a:chExt cx="152" cy="156"/>
          </a:xfrm>
        </p:grpSpPr>
        <p:sp>
          <p:nvSpPr>
            <p:cNvPr id="332822" name="Freeform 22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23" name="Freeform 23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24" name="Rectangle 24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25" name="Rectangle 25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26" name="Freeform 26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27" name="Freeform 27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28" name="Freeform 28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29" name="Freeform 29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30" name="Freeform 30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31" name="Freeform 31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32" name="Rectangle 32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33" name="Rectangle 33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34" name="Freeform 34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35" name="Freeform 35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36" name="Freeform 36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37" name="Freeform 37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38" name="Freeform 38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39" name="Freeform 39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40" name="Rectangle 40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41" name="Rectangle 41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334000" y="1905000"/>
            <a:ext cx="365125" cy="327025"/>
            <a:chOff x="970" y="1034"/>
            <a:chExt cx="152" cy="156"/>
          </a:xfrm>
        </p:grpSpPr>
        <p:sp>
          <p:nvSpPr>
            <p:cNvPr id="332843" name="Freeform 43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44" name="Freeform 44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45" name="Rectangle 45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46" name="Rectangle 46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47" name="Freeform 47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48" name="Freeform 48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49" name="Freeform 49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50" name="Freeform 50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51" name="Freeform 51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52" name="Freeform 52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53" name="Rectangle 53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54" name="Rectangle 54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55" name="Freeform 55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56" name="Freeform 56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57" name="Freeform 57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58" name="Freeform 58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59" name="Freeform 59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60" name="Freeform 60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61" name="Rectangle 61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62" name="Rectangle 62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6629400" y="2133600"/>
            <a:ext cx="365125" cy="327025"/>
            <a:chOff x="970" y="1034"/>
            <a:chExt cx="152" cy="156"/>
          </a:xfrm>
        </p:grpSpPr>
        <p:sp>
          <p:nvSpPr>
            <p:cNvPr id="332864" name="Freeform 64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65" name="Freeform 65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66" name="Rectangle 66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67" name="Rectangle 67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68" name="Freeform 68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69" name="Freeform 69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70" name="Freeform 70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71" name="Freeform 71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72" name="Freeform 72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73" name="Freeform 73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74" name="Rectangle 74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75" name="Rectangle 75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76" name="Freeform 76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77" name="Freeform 77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78" name="Freeform 78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79" name="Freeform 79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80" name="Freeform 80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81" name="Freeform 81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82" name="Rectangle 82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83" name="Rectangle 83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3352800" y="2286000"/>
            <a:ext cx="3200400" cy="1295400"/>
            <a:chOff x="2112" y="1392"/>
            <a:chExt cx="2016" cy="816"/>
          </a:xfrm>
        </p:grpSpPr>
        <p:sp>
          <p:nvSpPr>
            <p:cNvPr id="332885" name="Line 85"/>
            <p:cNvSpPr>
              <a:spLocks noChangeShapeType="1"/>
            </p:cNvSpPr>
            <p:nvPr/>
          </p:nvSpPr>
          <p:spPr bwMode="auto">
            <a:xfrm flipV="1">
              <a:off x="2112" y="1392"/>
              <a:ext cx="120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86" name="Line 86"/>
            <p:cNvSpPr>
              <a:spLocks noChangeShapeType="1"/>
            </p:cNvSpPr>
            <p:nvPr/>
          </p:nvSpPr>
          <p:spPr bwMode="auto">
            <a:xfrm flipV="1">
              <a:off x="2208" y="1536"/>
              <a:ext cx="192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1447800" y="1676400"/>
            <a:ext cx="5257800" cy="2438400"/>
            <a:chOff x="912" y="864"/>
            <a:chExt cx="3312" cy="1536"/>
          </a:xfrm>
        </p:grpSpPr>
        <p:grpSp>
          <p:nvGrpSpPr>
            <p:cNvPr id="10" name="Group 88"/>
            <p:cNvGrpSpPr>
              <a:grpSpLocks/>
            </p:cNvGrpSpPr>
            <p:nvPr/>
          </p:nvGrpSpPr>
          <p:grpSpPr bwMode="auto">
            <a:xfrm>
              <a:off x="912" y="864"/>
              <a:ext cx="3135" cy="1536"/>
              <a:chOff x="912" y="1008"/>
              <a:chExt cx="3135" cy="1536"/>
            </a:xfrm>
          </p:grpSpPr>
          <p:grpSp>
            <p:nvGrpSpPr>
              <p:cNvPr id="11" name="Group 89"/>
              <p:cNvGrpSpPr>
                <a:grpSpLocks/>
              </p:cNvGrpSpPr>
              <p:nvPr/>
            </p:nvGrpSpPr>
            <p:grpSpPr bwMode="auto">
              <a:xfrm>
                <a:off x="1296" y="1440"/>
                <a:ext cx="230" cy="206"/>
                <a:chOff x="970" y="1034"/>
                <a:chExt cx="152" cy="156"/>
              </a:xfrm>
            </p:grpSpPr>
            <p:sp>
              <p:nvSpPr>
                <p:cNvPr id="332890" name="Freeform 90"/>
                <p:cNvSpPr>
                  <a:spLocks/>
                </p:cNvSpPr>
                <p:nvPr/>
              </p:nvSpPr>
              <p:spPr bwMode="auto">
                <a:xfrm>
                  <a:off x="991" y="1128"/>
                  <a:ext cx="129" cy="17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81" y="0"/>
                    </a:cxn>
                    <a:cxn ang="0">
                      <a:pos x="645" y="0"/>
                    </a:cxn>
                    <a:cxn ang="0">
                      <a:pos x="574" y="84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645" h="84">
                      <a:moveTo>
                        <a:pt x="0" y="84"/>
                      </a:moveTo>
                      <a:lnTo>
                        <a:pt x="81" y="0"/>
                      </a:lnTo>
                      <a:lnTo>
                        <a:pt x="645" y="0"/>
                      </a:lnTo>
                      <a:lnTo>
                        <a:pt x="574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891" name="Freeform 91"/>
                <p:cNvSpPr>
                  <a:spLocks/>
                </p:cNvSpPr>
                <p:nvPr/>
              </p:nvSpPr>
              <p:spPr bwMode="auto">
                <a:xfrm>
                  <a:off x="993" y="1130"/>
                  <a:ext cx="129" cy="17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81" y="0"/>
                    </a:cxn>
                    <a:cxn ang="0">
                      <a:pos x="645" y="0"/>
                    </a:cxn>
                    <a:cxn ang="0">
                      <a:pos x="574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645" h="83">
                      <a:moveTo>
                        <a:pt x="0" y="83"/>
                      </a:moveTo>
                      <a:lnTo>
                        <a:pt x="81" y="0"/>
                      </a:lnTo>
                      <a:lnTo>
                        <a:pt x="645" y="0"/>
                      </a:lnTo>
                      <a:lnTo>
                        <a:pt x="574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892" name="Rectangle 92"/>
                <p:cNvSpPr>
                  <a:spLocks noChangeArrowheads="1"/>
                </p:cNvSpPr>
                <p:nvPr/>
              </p:nvSpPr>
              <p:spPr bwMode="auto">
                <a:xfrm>
                  <a:off x="991" y="1145"/>
                  <a:ext cx="115" cy="20"/>
                </a:xfrm>
                <a:prstGeom prst="rect">
                  <a:avLst/>
                </a:prstGeom>
                <a:solidFill>
                  <a:srgbClr val="B7B7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893" name="Rectangle 93"/>
                <p:cNvSpPr>
                  <a:spLocks noChangeArrowheads="1"/>
                </p:cNvSpPr>
                <p:nvPr/>
              </p:nvSpPr>
              <p:spPr bwMode="auto">
                <a:xfrm>
                  <a:off x="992" y="1146"/>
                  <a:ext cx="113" cy="18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894" name="Freeform 94"/>
                <p:cNvSpPr>
                  <a:spLocks/>
                </p:cNvSpPr>
                <p:nvPr/>
              </p:nvSpPr>
              <p:spPr bwMode="auto">
                <a:xfrm>
                  <a:off x="1106" y="1128"/>
                  <a:ext cx="14" cy="37"/>
                </a:xfrm>
                <a:custGeom>
                  <a:avLst/>
                  <a:gdLst/>
                  <a:ahLst/>
                  <a:cxnLst>
                    <a:cxn ang="0">
                      <a:pos x="0" y="185"/>
                    </a:cxn>
                    <a:cxn ang="0">
                      <a:pos x="71" y="111"/>
                    </a:cxn>
                    <a:cxn ang="0">
                      <a:pos x="71" y="0"/>
                    </a:cxn>
                    <a:cxn ang="0">
                      <a:pos x="0" y="84"/>
                    </a:cxn>
                    <a:cxn ang="0">
                      <a:pos x="0" y="185"/>
                    </a:cxn>
                  </a:cxnLst>
                  <a:rect l="0" t="0" r="r" b="b"/>
                  <a:pathLst>
                    <a:path w="71" h="185">
                      <a:moveTo>
                        <a:pt x="0" y="185"/>
                      </a:moveTo>
                      <a:lnTo>
                        <a:pt x="71" y="111"/>
                      </a:lnTo>
                      <a:lnTo>
                        <a:pt x="71" y="0"/>
                      </a:lnTo>
                      <a:lnTo>
                        <a:pt x="0" y="84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895" name="Freeform 95"/>
                <p:cNvSpPr>
                  <a:spLocks/>
                </p:cNvSpPr>
                <p:nvPr/>
              </p:nvSpPr>
              <p:spPr bwMode="auto">
                <a:xfrm>
                  <a:off x="1106" y="1128"/>
                  <a:ext cx="14" cy="37"/>
                </a:xfrm>
                <a:custGeom>
                  <a:avLst/>
                  <a:gdLst/>
                  <a:ahLst/>
                  <a:cxnLst>
                    <a:cxn ang="0">
                      <a:pos x="0" y="185"/>
                    </a:cxn>
                    <a:cxn ang="0">
                      <a:pos x="71" y="111"/>
                    </a:cxn>
                    <a:cxn ang="0">
                      <a:pos x="71" y="0"/>
                    </a:cxn>
                    <a:cxn ang="0">
                      <a:pos x="0" y="84"/>
                    </a:cxn>
                    <a:cxn ang="0">
                      <a:pos x="0" y="185"/>
                    </a:cxn>
                  </a:cxnLst>
                  <a:rect l="0" t="0" r="r" b="b"/>
                  <a:pathLst>
                    <a:path w="71" h="185">
                      <a:moveTo>
                        <a:pt x="0" y="185"/>
                      </a:moveTo>
                      <a:lnTo>
                        <a:pt x="71" y="111"/>
                      </a:lnTo>
                      <a:lnTo>
                        <a:pt x="71" y="0"/>
                      </a:lnTo>
                      <a:lnTo>
                        <a:pt x="0" y="84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896" name="Freeform 96"/>
                <p:cNvSpPr>
                  <a:spLocks/>
                </p:cNvSpPr>
                <p:nvPr/>
              </p:nvSpPr>
              <p:spPr bwMode="auto">
                <a:xfrm>
                  <a:off x="995" y="1128"/>
                  <a:ext cx="123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63" y="0"/>
                    </a:cxn>
                    <a:cxn ang="0">
                      <a:pos x="618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18" h="65">
                      <a:moveTo>
                        <a:pt x="0" y="65"/>
                      </a:moveTo>
                      <a:lnTo>
                        <a:pt x="63" y="0"/>
                      </a:lnTo>
                      <a:lnTo>
                        <a:pt x="618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897" name="Freeform 97"/>
                <p:cNvSpPr>
                  <a:spLocks/>
                </p:cNvSpPr>
                <p:nvPr/>
              </p:nvSpPr>
              <p:spPr bwMode="auto">
                <a:xfrm>
                  <a:off x="995" y="1128"/>
                  <a:ext cx="123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63" y="0"/>
                    </a:cxn>
                    <a:cxn ang="0">
                      <a:pos x="618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18" h="65">
                      <a:moveTo>
                        <a:pt x="0" y="65"/>
                      </a:moveTo>
                      <a:lnTo>
                        <a:pt x="63" y="0"/>
                      </a:lnTo>
                      <a:lnTo>
                        <a:pt x="618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898" name="Freeform 98"/>
                <p:cNvSpPr>
                  <a:spLocks/>
                </p:cNvSpPr>
                <p:nvPr/>
              </p:nvSpPr>
              <p:spPr bwMode="auto">
                <a:xfrm>
                  <a:off x="993" y="1034"/>
                  <a:ext cx="125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54" y="0"/>
                    </a:cxn>
                    <a:cxn ang="0">
                      <a:pos x="627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27" h="65">
                      <a:moveTo>
                        <a:pt x="0" y="65"/>
                      </a:moveTo>
                      <a:lnTo>
                        <a:pt x="54" y="0"/>
                      </a:lnTo>
                      <a:lnTo>
                        <a:pt x="627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899" name="Freeform 99"/>
                <p:cNvSpPr>
                  <a:spLocks/>
                </p:cNvSpPr>
                <p:nvPr/>
              </p:nvSpPr>
              <p:spPr bwMode="auto">
                <a:xfrm>
                  <a:off x="993" y="1034"/>
                  <a:ext cx="125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54" y="0"/>
                    </a:cxn>
                    <a:cxn ang="0">
                      <a:pos x="627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27" h="65">
                      <a:moveTo>
                        <a:pt x="0" y="65"/>
                      </a:moveTo>
                      <a:lnTo>
                        <a:pt x="54" y="0"/>
                      </a:lnTo>
                      <a:lnTo>
                        <a:pt x="627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00" name="Rectangle 100"/>
                <p:cNvSpPr>
                  <a:spLocks noChangeArrowheads="1"/>
                </p:cNvSpPr>
                <p:nvPr/>
              </p:nvSpPr>
              <p:spPr bwMode="auto">
                <a:xfrm>
                  <a:off x="994" y="1048"/>
                  <a:ext cx="113" cy="91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01" name="Rectangle 101"/>
                <p:cNvSpPr>
                  <a:spLocks noChangeArrowheads="1"/>
                </p:cNvSpPr>
                <p:nvPr/>
              </p:nvSpPr>
              <p:spPr bwMode="auto">
                <a:xfrm>
                  <a:off x="1003" y="1059"/>
                  <a:ext cx="93" cy="7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02" name="Freeform 102"/>
                <p:cNvSpPr>
                  <a:spLocks/>
                </p:cNvSpPr>
                <p:nvPr/>
              </p:nvSpPr>
              <p:spPr bwMode="auto">
                <a:xfrm>
                  <a:off x="1106" y="1034"/>
                  <a:ext cx="12" cy="104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62" y="463"/>
                    </a:cxn>
                    <a:cxn ang="0">
                      <a:pos x="62" y="0"/>
                    </a:cxn>
                    <a:cxn ang="0">
                      <a:pos x="0" y="65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62" h="519">
                      <a:moveTo>
                        <a:pt x="0" y="519"/>
                      </a:moveTo>
                      <a:lnTo>
                        <a:pt x="62" y="463"/>
                      </a:lnTo>
                      <a:lnTo>
                        <a:pt x="62" y="0"/>
                      </a:lnTo>
                      <a:lnTo>
                        <a:pt x="0" y="65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03" name="Freeform 103"/>
                <p:cNvSpPr>
                  <a:spLocks/>
                </p:cNvSpPr>
                <p:nvPr/>
              </p:nvSpPr>
              <p:spPr bwMode="auto">
                <a:xfrm>
                  <a:off x="1106" y="1034"/>
                  <a:ext cx="12" cy="104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62" y="463"/>
                    </a:cxn>
                    <a:cxn ang="0">
                      <a:pos x="62" y="0"/>
                    </a:cxn>
                    <a:cxn ang="0">
                      <a:pos x="0" y="65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62" h="519">
                      <a:moveTo>
                        <a:pt x="0" y="519"/>
                      </a:moveTo>
                      <a:lnTo>
                        <a:pt x="62" y="463"/>
                      </a:lnTo>
                      <a:lnTo>
                        <a:pt x="62" y="0"/>
                      </a:lnTo>
                      <a:lnTo>
                        <a:pt x="0" y="65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04" name="Freeform 104"/>
                <p:cNvSpPr>
                  <a:spLocks/>
                </p:cNvSpPr>
                <p:nvPr/>
              </p:nvSpPr>
              <p:spPr bwMode="auto">
                <a:xfrm>
                  <a:off x="970" y="1162"/>
                  <a:ext cx="141" cy="22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89" y="0"/>
                    </a:cxn>
                    <a:cxn ang="0">
                      <a:pos x="708" y="0"/>
                    </a:cxn>
                    <a:cxn ang="0">
                      <a:pos x="618" y="111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708" h="111">
                      <a:moveTo>
                        <a:pt x="0" y="111"/>
                      </a:moveTo>
                      <a:lnTo>
                        <a:pt x="89" y="0"/>
                      </a:lnTo>
                      <a:lnTo>
                        <a:pt x="708" y="0"/>
                      </a:lnTo>
                      <a:lnTo>
                        <a:pt x="618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05" name="Freeform 105"/>
                <p:cNvSpPr>
                  <a:spLocks/>
                </p:cNvSpPr>
                <p:nvPr/>
              </p:nvSpPr>
              <p:spPr bwMode="auto">
                <a:xfrm>
                  <a:off x="970" y="1162"/>
                  <a:ext cx="141" cy="22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89" y="0"/>
                    </a:cxn>
                    <a:cxn ang="0">
                      <a:pos x="708" y="0"/>
                    </a:cxn>
                    <a:cxn ang="0">
                      <a:pos x="618" y="111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708" h="111">
                      <a:moveTo>
                        <a:pt x="0" y="111"/>
                      </a:moveTo>
                      <a:lnTo>
                        <a:pt x="89" y="0"/>
                      </a:lnTo>
                      <a:lnTo>
                        <a:pt x="708" y="0"/>
                      </a:lnTo>
                      <a:lnTo>
                        <a:pt x="618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06" name="Freeform 106"/>
                <p:cNvSpPr>
                  <a:spLocks/>
                </p:cNvSpPr>
                <p:nvPr/>
              </p:nvSpPr>
              <p:spPr bwMode="auto">
                <a:xfrm>
                  <a:off x="1093" y="1162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90" y="46"/>
                    </a:cxn>
                    <a:cxn ang="0">
                      <a:pos x="90" y="0"/>
                    </a:cxn>
                    <a:cxn ang="0">
                      <a:pos x="0" y="120"/>
                    </a:cxn>
                    <a:cxn ang="0">
                      <a:pos x="0" y="139"/>
                    </a:cxn>
                  </a:cxnLst>
                  <a:rect l="0" t="0" r="r" b="b"/>
                  <a:pathLst>
                    <a:path w="90" h="139">
                      <a:moveTo>
                        <a:pt x="0" y="139"/>
                      </a:moveTo>
                      <a:lnTo>
                        <a:pt x="90" y="46"/>
                      </a:lnTo>
                      <a:lnTo>
                        <a:pt x="90" y="0"/>
                      </a:lnTo>
                      <a:lnTo>
                        <a:pt x="0" y="120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07" name="Freeform 107"/>
                <p:cNvSpPr>
                  <a:spLocks/>
                </p:cNvSpPr>
                <p:nvPr/>
              </p:nvSpPr>
              <p:spPr bwMode="auto">
                <a:xfrm>
                  <a:off x="1093" y="1162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90" y="46"/>
                    </a:cxn>
                    <a:cxn ang="0">
                      <a:pos x="90" y="0"/>
                    </a:cxn>
                    <a:cxn ang="0">
                      <a:pos x="0" y="120"/>
                    </a:cxn>
                    <a:cxn ang="0">
                      <a:pos x="0" y="139"/>
                    </a:cxn>
                  </a:cxnLst>
                  <a:rect l="0" t="0" r="r" b="b"/>
                  <a:pathLst>
                    <a:path w="90" h="139">
                      <a:moveTo>
                        <a:pt x="0" y="139"/>
                      </a:moveTo>
                      <a:lnTo>
                        <a:pt x="90" y="46"/>
                      </a:lnTo>
                      <a:lnTo>
                        <a:pt x="90" y="0"/>
                      </a:lnTo>
                      <a:lnTo>
                        <a:pt x="0" y="120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08" name="Rectangle 108"/>
                <p:cNvSpPr>
                  <a:spLocks noChangeArrowheads="1"/>
                </p:cNvSpPr>
                <p:nvPr/>
              </p:nvSpPr>
              <p:spPr bwMode="auto">
                <a:xfrm>
                  <a:off x="970" y="1184"/>
                  <a:ext cx="123" cy="6"/>
                </a:xfrm>
                <a:prstGeom prst="rect">
                  <a:avLst/>
                </a:prstGeom>
                <a:solidFill>
                  <a:srgbClr val="B7B7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09" name="Rectangle 109"/>
                <p:cNvSpPr>
                  <a:spLocks noChangeArrowheads="1"/>
                </p:cNvSpPr>
                <p:nvPr/>
              </p:nvSpPr>
              <p:spPr bwMode="auto">
                <a:xfrm>
                  <a:off x="971" y="1185"/>
                  <a:ext cx="121" cy="4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10"/>
              <p:cNvGrpSpPr>
                <a:grpSpLocks/>
              </p:cNvGrpSpPr>
              <p:nvPr/>
            </p:nvGrpSpPr>
            <p:grpSpPr bwMode="auto">
              <a:xfrm>
                <a:off x="1872" y="1186"/>
                <a:ext cx="230" cy="206"/>
                <a:chOff x="970" y="1034"/>
                <a:chExt cx="152" cy="156"/>
              </a:xfrm>
            </p:grpSpPr>
            <p:sp>
              <p:nvSpPr>
                <p:cNvPr id="332911" name="Freeform 111"/>
                <p:cNvSpPr>
                  <a:spLocks/>
                </p:cNvSpPr>
                <p:nvPr/>
              </p:nvSpPr>
              <p:spPr bwMode="auto">
                <a:xfrm>
                  <a:off x="991" y="1128"/>
                  <a:ext cx="129" cy="17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81" y="0"/>
                    </a:cxn>
                    <a:cxn ang="0">
                      <a:pos x="645" y="0"/>
                    </a:cxn>
                    <a:cxn ang="0">
                      <a:pos x="574" y="84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645" h="84">
                      <a:moveTo>
                        <a:pt x="0" y="84"/>
                      </a:moveTo>
                      <a:lnTo>
                        <a:pt x="81" y="0"/>
                      </a:lnTo>
                      <a:lnTo>
                        <a:pt x="645" y="0"/>
                      </a:lnTo>
                      <a:lnTo>
                        <a:pt x="574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12" name="Freeform 112"/>
                <p:cNvSpPr>
                  <a:spLocks/>
                </p:cNvSpPr>
                <p:nvPr/>
              </p:nvSpPr>
              <p:spPr bwMode="auto">
                <a:xfrm>
                  <a:off x="993" y="1130"/>
                  <a:ext cx="129" cy="17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81" y="0"/>
                    </a:cxn>
                    <a:cxn ang="0">
                      <a:pos x="645" y="0"/>
                    </a:cxn>
                    <a:cxn ang="0">
                      <a:pos x="574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645" h="83">
                      <a:moveTo>
                        <a:pt x="0" y="83"/>
                      </a:moveTo>
                      <a:lnTo>
                        <a:pt x="81" y="0"/>
                      </a:lnTo>
                      <a:lnTo>
                        <a:pt x="645" y="0"/>
                      </a:lnTo>
                      <a:lnTo>
                        <a:pt x="574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13" name="Rectangle 113"/>
                <p:cNvSpPr>
                  <a:spLocks noChangeArrowheads="1"/>
                </p:cNvSpPr>
                <p:nvPr/>
              </p:nvSpPr>
              <p:spPr bwMode="auto">
                <a:xfrm>
                  <a:off x="991" y="1145"/>
                  <a:ext cx="115" cy="20"/>
                </a:xfrm>
                <a:prstGeom prst="rect">
                  <a:avLst/>
                </a:prstGeom>
                <a:solidFill>
                  <a:srgbClr val="B7B7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14" name="Rectangle 114"/>
                <p:cNvSpPr>
                  <a:spLocks noChangeArrowheads="1"/>
                </p:cNvSpPr>
                <p:nvPr/>
              </p:nvSpPr>
              <p:spPr bwMode="auto">
                <a:xfrm>
                  <a:off x="992" y="1146"/>
                  <a:ext cx="113" cy="18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15" name="Freeform 115"/>
                <p:cNvSpPr>
                  <a:spLocks/>
                </p:cNvSpPr>
                <p:nvPr/>
              </p:nvSpPr>
              <p:spPr bwMode="auto">
                <a:xfrm>
                  <a:off x="1106" y="1128"/>
                  <a:ext cx="14" cy="37"/>
                </a:xfrm>
                <a:custGeom>
                  <a:avLst/>
                  <a:gdLst/>
                  <a:ahLst/>
                  <a:cxnLst>
                    <a:cxn ang="0">
                      <a:pos x="0" y="185"/>
                    </a:cxn>
                    <a:cxn ang="0">
                      <a:pos x="71" y="111"/>
                    </a:cxn>
                    <a:cxn ang="0">
                      <a:pos x="71" y="0"/>
                    </a:cxn>
                    <a:cxn ang="0">
                      <a:pos x="0" y="84"/>
                    </a:cxn>
                    <a:cxn ang="0">
                      <a:pos x="0" y="185"/>
                    </a:cxn>
                  </a:cxnLst>
                  <a:rect l="0" t="0" r="r" b="b"/>
                  <a:pathLst>
                    <a:path w="71" h="185">
                      <a:moveTo>
                        <a:pt x="0" y="185"/>
                      </a:moveTo>
                      <a:lnTo>
                        <a:pt x="71" y="111"/>
                      </a:lnTo>
                      <a:lnTo>
                        <a:pt x="71" y="0"/>
                      </a:lnTo>
                      <a:lnTo>
                        <a:pt x="0" y="84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16" name="Freeform 116"/>
                <p:cNvSpPr>
                  <a:spLocks/>
                </p:cNvSpPr>
                <p:nvPr/>
              </p:nvSpPr>
              <p:spPr bwMode="auto">
                <a:xfrm>
                  <a:off x="1106" y="1128"/>
                  <a:ext cx="14" cy="37"/>
                </a:xfrm>
                <a:custGeom>
                  <a:avLst/>
                  <a:gdLst/>
                  <a:ahLst/>
                  <a:cxnLst>
                    <a:cxn ang="0">
                      <a:pos x="0" y="185"/>
                    </a:cxn>
                    <a:cxn ang="0">
                      <a:pos x="71" y="111"/>
                    </a:cxn>
                    <a:cxn ang="0">
                      <a:pos x="71" y="0"/>
                    </a:cxn>
                    <a:cxn ang="0">
                      <a:pos x="0" y="84"/>
                    </a:cxn>
                    <a:cxn ang="0">
                      <a:pos x="0" y="185"/>
                    </a:cxn>
                  </a:cxnLst>
                  <a:rect l="0" t="0" r="r" b="b"/>
                  <a:pathLst>
                    <a:path w="71" h="185">
                      <a:moveTo>
                        <a:pt x="0" y="185"/>
                      </a:moveTo>
                      <a:lnTo>
                        <a:pt x="71" y="111"/>
                      </a:lnTo>
                      <a:lnTo>
                        <a:pt x="71" y="0"/>
                      </a:lnTo>
                      <a:lnTo>
                        <a:pt x="0" y="84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17" name="Freeform 117"/>
                <p:cNvSpPr>
                  <a:spLocks/>
                </p:cNvSpPr>
                <p:nvPr/>
              </p:nvSpPr>
              <p:spPr bwMode="auto">
                <a:xfrm>
                  <a:off x="995" y="1128"/>
                  <a:ext cx="123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63" y="0"/>
                    </a:cxn>
                    <a:cxn ang="0">
                      <a:pos x="618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18" h="65">
                      <a:moveTo>
                        <a:pt x="0" y="65"/>
                      </a:moveTo>
                      <a:lnTo>
                        <a:pt x="63" y="0"/>
                      </a:lnTo>
                      <a:lnTo>
                        <a:pt x="618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18" name="Freeform 118"/>
                <p:cNvSpPr>
                  <a:spLocks/>
                </p:cNvSpPr>
                <p:nvPr/>
              </p:nvSpPr>
              <p:spPr bwMode="auto">
                <a:xfrm>
                  <a:off x="995" y="1128"/>
                  <a:ext cx="123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63" y="0"/>
                    </a:cxn>
                    <a:cxn ang="0">
                      <a:pos x="618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18" h="65">
                      <a:moveTo>
                        <a:pt x="0" y="65"/>
                      </a:moveTo>
                      <a:lnTo>
                        <a:pt x="63" y="0"/>
                      </a:lnTo>
                      <a:lnTo>
                        <a:pt x="618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19" name="Freeform 119"/>
                <p:cNvSpPr>
                  <a:spLocks/>
                </p:cNvSpPr>
                <p:nvPr/>
              </p:nvSpPr>
              <p:spPr bwMode="auto">
                <a:xfrm>
                  <a:off x="993" y="1034"/>
                  <a:ext cx="125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54" y="0"/>
                    </a:cxn>
                    <a:cxn ang="0">
                      <a:pos x="627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27" h="65">
                      <a:moveTo>
                        <a:pt x="0" y="65"/>
                      </a:moveTo>
                      <a:lnTo>
                        <a:pt x="54" y="0"/>
                      </a:lnTo>
                      <a:lnTo>
                        <a:pt x="627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20" name="Freeform 120"/>
                <p:cNvSpPr>
                  <a:spLocks/>
                </p:cNvSpPr>
                <p:nvPr/>
              </p:nvSpPr>
              <p:spPr bwMode="auto">
                <a:xfrm>
                  <a:off x="993" y="1034"/>
                  <a:ext cx="125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54" y="0"/>
                    </a:cxn>
                    <a:cxn ang="0">
                      <a:pos x="627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27" h="65">
                      <a:moveTo>
                        <a:pt x="0" y="65"/>
                      </a:moveTo>
                      <a:lnTo>
                        <a:pt x="54" y="0"/>
                      </a:lnTo>
                      <a:lnTo>
                        <a:pt x="627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21" name="Rectangle 121"/>
                <p:cNvSpPr>
                  <a:spLocks noChangeArrowheads="1"/>
                </p:cNvSpPr>
                <p:nvPr/>
              </p:nvSpPr>
              <p:spPr bwMode="auto">
                <a:xfrm>
                  <a:off x="994" y="1048"/>
                  <a:ext cx="113" cy="91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22" name="Rectangle 122"/>
                <p:cNvSpPr>
                  <a:spLocks noChangeArrowheads="1"/>
                </p:cNvSpPr>
                <p:nvPr/>
              </p:nvSpPr>
              <p:spPr bwMode="auto">
                <a:xfrm>
                  <a:off x="1003" y="1059"/>
                  <a:ext cx="93" cy="7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23" name="Freeform 123"/>
                <p:cNvSpPr>
                  <a:spLocks/>
                </p:cNvSpPr>
                <p:nvPr/>
              </p:nvSpPr>
              <p:spPr bwMode="auto">
                <a:xfrm>
                  <a:off x="1106" y="1034"/>
                  <a:ext cx="12" cy="104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62" y="463"/>
                    </a:cxn>
                    <a:cxn ang="0">
                      <a:pos x="62" y="0"/>
                    </a:cxn>
                    <a:cxn ang="0">
                      <a:pos x="0" y="65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62" h="519">
                      <a:moveTo>
                        <a:pt x="0" y="519"/>
                      </a:moveTo>
                      <a:lnTo>
                        <a:pt x="62" y="463"/>
                      </a:lnTo>
                      <a:lnTo>
                        <a:pt x="62" y="0"/>
                      </a:lnTo>
                      <a:lnTo>
                        <a:pt x="0" y="65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24" name="Freeform 124"/>
                <p:cNvSpPr>
                  <a:spLocks/>
                </p:cNvSpPr>
                <p:nvPr/>
              </p:nvSpPr>
              <p:spPr bwMode="auto">
                <a:xfrm>
                  <a:off x="1106" y="1034"/>
                  <a:ext cx="12" cy="104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62" y="463"/>
                    </a:cxn>
                    <a:cxn ang="0">
                      <a:pos x="62" y="0"/>
                    </a:cxn>
                    <a:cxn ang="0">
                      <a:pos x="0" y="65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62" h="519">
                      <a:moveTo>
                        <a:pt x="0" y="519"/>
                      </a:moveTo>
                      <a:lnTo>
                        <a:pt x="62" y="463"/>
                      </a:lnTo>
                      <a:lnTo>
                        <a:pt x="62" y="0"/>
                      </a:lnTo>
                      <a:lnTo>
                        <a:pt x="0" y="65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25" name="Freeform 125"/>
                <p:cNvSpPr>
                  <a:spLocks/>
                </p:cNvSpPr>
                <p:nvPr/>
              </p:nvSpPr>
              <p:spPr bwMode="auto">
                <a:xfrm>
                  <a:off x="970" y="1162"/>
                  <a:ext cx="141" cy="22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89" y="0"/>
                    </a:cxn>
                    <a:cxn ang="0">
                      <a:pos x="708" y="0"/>
                    </a:cxn>
                    <a:cxn ang="0">
                      <a:pos x="618" y="111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708" h="111">
                      <a:moveTo>
                        <a:pt x="0" y="111"/>
                      </a:moveTo>
                      <a:lnTo>
                        <a:pt x="89" y="0"/>
                      </a:lnTo>
                      <a:lnTo>
                        <a:pt x="708" y="0"/>
                      </a:lnTo>
                      <a:lnTo>
                        <a:pt x="618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26" name="Freeform 126"/>
                <p:cNvSpPr>
                  <a:spLocks/>
                </p:cNvSpPr>
                <p:nvPr/>
              </p:nvSpPr>
              <p:spPr bwMode="auto">
                <a:xfrm>
                  <a:off x="970" y="1162"/>
                  <a:ext cx="141" cy="22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89" y="0"/>
                    </a:cxn>
                    <a:cxn ang="0">
                      <a:pos x="708" y="0"/>
                    </a:cxn>
                    <a:cxn ang="0">
                      <a:pos x="618" y="111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708" h="111">
                      <a:moveTo>
                        <a:pt x="0" y="111"/>
                      </a:moveTo>
                      <a:lnTo>
                        <a:pt x="89" y="0"/>
                      </a:lnTo>
                      <a:lnTo>
                        <a:pt x="708" y="0"/>
                      </a:lnTo>
                      <a:lnTo>
                        <a:pt x="618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27" name="Freeform 127"/>
                <p:cNvSpPr>
                  <a:spLocks/>
                </p:cNvSpPr>
                <p:nvPr/>
              </p:nvSpPr>
              <p:spPr bwMode="auto">
                <a:xfrm>
                  <a:off x="1093" y="1162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90" y="46"/>
                    </a:cxn>
                    <a:cxn ang="0">
                      <a:pos x="90" y="0"/>
                    </a:cxn>
                    <a:cxn ang="0">
                      <a:pos x="0" y="120"/>
                    </a:cxn>
                    <a:cxn ang="0">
                      <a:pos x="0" y="139"/>
                    </a:cxn>
                  </a:cxnLst>
                  <a:rect l="0" t="0" r="r" b="b"/>
                  <a:pathLst>
                    <a:path w="90" h="139">
                      <a:moveTo>
                        <a:pt x="0" y="139"/>
                      </a:moveTo>
                      <a:lnTo>
                        <a:pt x="90" y="46"/>
                      </a:lnTo>
                      <a:lnTo>
                        <a:pt x="90" y="0"/>
                      </a:lnTo>
                      <a:lnTo>
                        <a:pt x="0" y="120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28" name="Freeform 128"/>
                <p:cNvSpPr>
                  <a:spLocks/>
                </p:cNvSpPr>
                <p:nvPr/>
              </p:nvSpPr>
              <p:spPr bwMode="auto">
                <a:xfrm>
                  <a:off x="1093" y="1162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90" y="46"/>
                    </a:cxn>
                    <a:cxn ang="0">
                      <a:pos x="90" y="0"/>
                    </a:cxn>
                    <a:cxn ang="0">
                      <a:pos x="0" y="120"/>
                    </a:cxn>
                    <a:cxn ang="0">
                      <a:pos x="0" y="139"/>
                    </a:cxn>
                  </a:cxnLst>
                  <a:rect l="0" t="0" r="r" b="b"/>
                  <a:pathLst>
                    <a:path w="90" h="139">
                      <a:moveTo>
                        <a:pt x="0" y="139"/>
                      </a:moveTo>
                      <a:lnTo>
                        <a:pt x="90" y="46"/>
                      </a:lnTo>
                      <a:lnTo>
                        <a:pt x="90" y="0"/>
                      </a:lnTo>
                      <a:lnTo>
                        <a:pt x="0" y="120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970" y="1184"/>
                  <a:ext cx="123" cy="6"/>
                </a:xfrm>
                <a:prstGeom prst="rect">
                  <a:avLst/>
                </a:prstGeom>
                <a:solidFill>
                  <a:srgbClr val="B7B7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971" y="1185"/>
                  <a:ext cx="121" cy="4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31"/>
              <p:cNvGrpSpPr>
                <a:grpSpLocks/>
              </p:cNvGrpSpPr>
              <p:nvPr/>
            </p:nvGrpSpPr>
            <p:grpSpPr bwMode="auto">
              <a:xfrm>
                <a:off x="3817" y="2139"/>
                <a:ext cx="230" cy="206"/>
                <a:chOff x="970" y="1034"/>
                <a:chExt cx="152" cy="156"/>
              </a:xfrm>
            </p:grpSpPr>
            <p:sp>
              <p:nvSpPr>
                <p:cNvPr id="332932" name="Freeform 132"/>
                <p:cNvSpPr>
                  <a:spLocks/>
                </p:cNvSpPr>
                <p:nvPr/>
              </p:nvSpPr>
              <p:spPr bwMode="auto">
                <a:xfrm>
                  <a:off x="991" y="1128"/>
                  <a:ext cx="129" cy="17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81" y="0"/>
                    </a:cxn>
                    <a:cxn ang="0">
                      <a:pos x="645" y="0"/>
                    </a:cxn>
                    <a:cxn ang="0">
                      <a:pos x="574" y="84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645" h="84">
                      <a:moveTo>
                        <a:pt x="0" y="84"/>
                      </a:moveTo>
                      <a:lnTo>
                        <a:pt x="81" y="0"/>
                      </a:lnTo>
                      <a:lnTo>
                        <a:pt x="645" y="0"/>
                      </a:lnTo>
                      <a:lnTo>
                        <a:pt x="574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33" name="Freeform 133"/>
                <p:cNvSpPr>
                  <a:spLocks/>
                </p:cNvSpPr>
                <p:nvPr/>
              </p:nvSpPr>
              <p:spPr bwMode="auto">
                <a:xfrm>
                  <a:off x="993" y="1130"/>
                  <a:ext cx="129" cy="17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81" y="0"/>
                    </a:cxn>
                    <a:cxn ang="0">
                      <a:pos x="645" y="0"/>
                    </a:cxn>
                    <a:cxn ang="0">
                      <a:pos x="574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645" h="83">
                      <a:moveTo>
                        <a:pt x="0" y="83"/>
                      </a:moveTo>
                      <a:lnTo>
                        <a:pt x="81" y="0"/>
                      </a:lnTo>
                      <a:lnTo>
                        <a:pt x="645" y="0"/>
                      </a:lnTo>
                      <a:lnTo>
                        <a:pt x="574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34" name="Rectangle 134"/>
                <p:cNvSpPr>
                  <a:spLocks noChangeArrowheads="1"/>
                </p:cNvSpPr>
                <p:nvPr/>
              </p:nvSpPr>
              <p:spPr bwMode="auto">
                <a:xfrm>
                  <a:off x="991" y="1145"/>
                  <a:ext cx="115" cy="20"/>
                </a:xfrm>
                <a:prstGeom prst="rect">
                  <a:avLst/>
                </a:prstGeom>
                <a:solidFill>
                  <a:srgbClr val="B7B7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35" name="Rectangle 135"/>
                <p:cNvSpPr>
                  <a:spLocks noChangeArrowheads="1"/>
                </p:cNvSpPr>
                <p:nvPr/>
              </p:nvSpPr>
              <p:spPr bwMode="auto">
                <a:xfrm>
                  <a:off x="992" y="1146"/>
                  <a:ext cx="113" cy="18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36" name="Freeform 136"/>
                <p:cNvSpPr>
                  <a:spLocks/>
                </p:cNvSpPr>
                <p:nvPr/>
              </p:nvSpPr>
              <p:spPr bwMode="auto">
                <a:xfrm>
                  <a:off x="1106" y="1128"/>
                  <a:ext cx="14" cy="37"/>
                </a:xfrm>
                <a:custGeom>
                  <a:avLst/>
                  <a:gdLst/>
                  <a:ahLst/>
                  <a:cxnLst>
                    <a:cxn ang="0">
                      <a:pos x="0" y="185"/>
                    </a:cxn>
                    <a:cxn ang="0">
                      <a:pos x="71" y="111"/>
                    </a:cxn>
                    <a:cxn ang="0">
                      <a:pos x="71" y="0"/>
                    </a:cxn>
                    <a:cxn ang="0">
                      <a:pos x="0" y="84"/>
                    </a:cxn>
                    <a:cxn ang="0">
                      <a:pos x="0" y="185"/>
                    </a:cxn>
                  </a:cxnLst>
                  <a:rect l="0" t="0" r="r" b="b"/>
                  <a:pathLst>
                    <a:path w="71" h="185">
                      <a:moveTo>
                        <a:pt x="0" y="185"/>
                      </a:moveTo>
                      <a:lnTo>
                        <a:pt x="71" y="111"/>
                      </a:lnTo>
                      <a:lnTo>
                        <a:pt x="71" y="0"/>
                      </a:lnTo>
                      <a:lnTo>
                        <a:pt x="0" y="84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37" name="Freeform 137"/>
                <p:cNvSpPr>
                  <a:spLocks/>
                </p:cNvSpPr>
                <p:nvPr/>
              </p:nvSpPr>
              <p:spPr bwMode="auto">
                <a:xfrm>
                  <a:off x="1106" y="1128"/>
                  <a:ext cx="14" cy="37"/>
                </a:xfrm>
                <a:custGeom>
                  <a:avLst/>
                  <a:gdLst/>
                  <a:ahLst/>
                  <a:cxnLst>
                    <a:cxn ang="0">
                      <a:pos x="0" y="185"/>
                    </a:cxn>
                    <a:cxn ang="0">
                      <a:pos x="71" y="111"/>
                    </a:cxn>
                    <a:cxn ang="0">
                      <a:pos x="71" y="0"/>
                    </a:cxn>
                    <a:cxn ang="0">
                      <a:pos x="0" y="84"/>
                    </a:cxn>
                    <a:cxn ang="0">
                      <a:pos x="0" y="185"/>
                    </a:cxn>
                  </a:cxnLst>
                  <a:rect l="0" t="0" r="r" b="b"/>
                  <a:pathLst>
                    <a:path w="71" h="185">
                      <a:moveTo>
                        <a:pt x="0" y="185"/>
                      </a:moveTo>
                      <a:lnTo>
                        <a:pt x="71" y="111"/>
                      </a:lnTo>
                      <a:lnTo>
                        <a:pt x="71" y="0"/>
                      </a:lnTo>
                      <a:lnTo>
                        <a:pt x="0" y="84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38" name="Freeform 138"/>
                <p:cNvSpPr>
                  <a:spLocks/>
                </p:cNvSpPr>
                <p:nvPr/>
              </p:nvSpPr>
              <p:spPr bwMode="auto">
                <a:xfrm>
                  <a:off x="995" y="1128"/>
                  <a:ext cx="123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63" y="0"/>
                    </a:cxn>
                    <a:cxn ang="0">
                      <a:pos x="618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18" h="65">
                      <a:moveTo>
                        <a:pt x="0" y="65"/>
                      </a:moveTo>
                      <a:lnTo>
                        <a:pt x="63" y="0"/>
                      </a:lnTo>
                      <a:lnTo>
                        <a:pt x="618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39" name="Freeform 139"/>
                <p:cNvSpPr>
                  <a:spLocks/>
                </p:cNvSpPr>
                <p:nvPr/>
              </p:nvSpPr>
              <p:spPr bwMode="auto">
                <a:xfrm>
                  <a:off x="995" y="1128"/>
                  <a:ext cx="123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63" y="0"/>
                    </a:cxn>
                    <a:cxn ang="0">
                      <a:pos x="618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18" h="65">
                      <a:moveTo>
                        <a:pt x="0" y="65"/>
                      </a:moveTo>
                      <a:lnTo>
                        <a:pt x="63" y="0"/>
                      </a:lnTo>
                      <a:lnTo>
                        <a:pt x="618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40" name="Freeform 140"/>
                <p:cNvSpPr>
                  <a:spLocks/>
                </p:cNvSpPr>
                <p:nvPr/>
              </p:nvSpPr>
              <p:spPr bwMode="auto">
                <a:xfrm>
                  <a:off x="993" y="1034"/>
                  <a:ext cx="125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54" y="0"/>
                    </a:cxn>
                    <a:cxn ang="0">
                      <a:pos x="627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27" h="65">
                      <a:moveTo>
                        <a:pt x="0" y="65"/>
                      </a:moveTo>
                      <a:lnTo>
                        <a:pt x="54" y="0"/>
                      </a:lnTo>
                      <a:lnTo>
                        <a:pt x="627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41" name="Freeform 141"/>
                <p:cNvSpPr>
                  <a:spLocks/>
                </p:cNvSpPr>
                <p:nvPr/>
              </p:nvSpPr>
              <p:spPr bwMode="auto">
                <a:xfrm>
                  <a:off x="993" y="1034"/>
                  <a:ext cx="125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54" y="0"/>
                    </a:cxn>
                    <a:cxn ang="0">
                      <a:pos x="627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27" h="65">
                      <a:moveTo>
                        <a:pt x="0" y="65"/>
                      </a:moveTo>
                      <a:lnTo>
                        <a:pt x="54" y="0"/>
                      </a:lnTo>
                      <a:lnTo>
                        <a:pt x="627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42" name="Rectangle 142"/>
                <p:cNvSpPr>
                  <a:spLocks noChangeArrowheads="1"/>
                </p:cNvSpPr>
                <p:nvPr/>
              </p:nvSpPr>
              <p:spPr bwMode="auto">
                <a:xfrm>
                  <a:off x="994" y="1048"/>
                  <a:ext cx="113" cy="91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4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003" y="1059"/>
                  <a:ext cx="93" cy="7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44" name="Freeform 144"/>
                <p:cNvSpPr>
                  <a:spLocks/>
                </p:cNvSpPr>
                <p:nvPr/>
              </p:nvSpPr>
              <p:spPr bwMode="auto">
                <a:xfrm>
                  <a:off x="1106" y="1034"/>
                  <a:ext cx="12" cy="104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62" y="463"/>
                    </a:cxn>
                    <a:cxn ang="0">
                      <a:pos x="62" y="0"/>
                    </a:cxn>
                    <a:cxn ang="0">
                      <a:pos x="0" y="65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62" h="519">
                      <a:moveTo>
                        <a:pt x="0" y="519"/>
                      </a:moveTo>
                      <a:lnTo>
                        <a:pt x="62" y="463"/>
                      </a:lnTo>
                      <a:lnTo>
                        <a:pt x="62" y="0"/>
                      </a:lnTo>
                      <a:lnTo>
                        <a:pt x="0" y="65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45" name="Freeform 145"/>
                <p:cNvSpPr>
                  <a:spLocks/>
                </p:cNvSpPr>
                <p:nvPr/>
              </p:nvSpPr>
              <p:spPr bwMode="auto">
                <a:xfrm>
                  <a:off x="1106" y="1034"/>
                  <a:ext cx="12" cy="104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62" y="463"/>
                    </a:cxn>
                    <a:cxn ang="0">
                      <a:pos x="62" y="0"/>
                    </a:cxn>
                    <a:cxn ang="0">
                      <a:pos x="0" y="65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62" h="519">
                      <a:moveTo>
                        <a:pt x="0" y="519"/>
                      </a:moveTo>
                      <a:lnTo>
                        <a:pt x="62" y="463"/>
                      </a:lnTo>
                      <a:lnTo>
                        <a:pt x="62" y="0"/>
                      </a:lnTo>
                      <a:lnTo>
                        <a:pt x="0" y="65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46" name="Freeform 146"/>
                <p:cNvSpPr>
                  <a:spLocks/>
                </p:cNvSpPr>
                <p:nvPr/>
              </p:nvSpPr>
              <p:spPr bwMode="auto">
                <a:xfrm>
                  <a:off x="970" y="1162"/>
                  <a:ext cx="141" cy="22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89" y="0"/>
                    </a:cxn>
                    <a:cxn ang="0">
                      <a:pos x="708" y="0"/>
                    </a:cxn>
                    <a:cxn ang="0">
                      <a:pos x="618" y="111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708" h="111">
                      <a:moveTo>
                        <a:pt x="0" y="111"/>
                      </a:moveTo>
                      <a:lnTo>
                        <a:pt x="89" y="0"/>
                      </a:lnTo>
                      <a:lnTo>
                        <a:pt x="708" y="0"/>
                      </a:lnTo>
                      <a:lnTo>
                        <a:pt x="618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47" name="Freeform 147"/>
                <p:cNvSpPr>
                  <a:spLocks/>
                </p:cNvSpPr>
                <p:nvPr/>
              </p:nvSpPr>
              <p:spPr bwMode="auto">
                <a:xfrm>
                  <a:off x="970" y="1162"/>
                  <a:ext cx="141" cy="22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89" y="0"/>
                    </a:cxn>
                    <a:cxn ang="0">
                      <a:pos x="708" y="0"/>
                    </a:cxn>
                    <a:cxn ang="0">
                      <a:pos x="618" y="111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708" h="111">
                      <a:moveTo>
                        <a:pt x="0" y="111"/>
                      </a:moveTo>
                      <a:lnTo>
                        <a:pt x="89" y="0"/>
                      </a:lnTo>
                      <a:lnTo>
                        <a:pt x="708" y="0"/>
                      </a:lnTo>
                      <a:lnTo>
                        <a:pt x="618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48" name="Freeform 148"/>
                <p:cNvSpPr>
                  <a:spLocks/>
                </p:cNvSpPr>
                <p:nvPr/>
              </p:nvSpPr>
              <p:spPr bwMode="auto">
                <a:xfrm>
                  <a:off x="1093" y="1162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90" y="46"/>
                    </a:cxn>
                    <a:cxn ang="0">
                      <a:pos x="90" y="0"/>
                    </a:cxn>
                    <a:cxn ang="0">
                      <a:pos x="0" y="120"/>
                    </a:cxn>
                    <a:cxn ang="0">
                      <a:pos x="0" y="139"/>
                    </a:cxn>
                  </a:cxnLst>
                  <a:rect l="0" t="0" r="r" b="b"/>
                  <a:pathLst>
                    <a:path w="90" h="139">
                      <a:moveTo>
                        <a:pt x="0" y="139"/>
                      </a:moveTo>
                      <a:lnTo>
                        <a:pt x="90" y="46"/>
                      </a:lnTo>
                      <a:lnTo>
                        <a:pt x="90" y="0"/>
                      </a:lnTo>
                      <a:lnTo>
                        <a:pt x="0" y="120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49" name="Freeform 149"/>
                <p:cNvSpPr>
                  <a:spLocks/>
                </p:cNvSpPr>
                <p:nvPr/>
              </p:nvSpPr>
              <p:spPr bwMode="auto">
                <a:xfrm>
                  <a:off x="1093" y="1162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90" y="46"/>
                    </a:cxn>
                    <a:cxn ang="0">
                      <a:pos x="90" y="0"/>
                    </a:cxn>
                    <a:cxn ang="0">
                      <a:pos x="0" y="120"/>
                    </a:cxn>
                    <a:cxn ang="0">
                      <a:pos x="0" y="139"/>
                    </a:cxn>
                  </a:cxnLst>
                  <a:rect l="0" t="0" r="r" b="b"/>
                  <a:pathLst>
                    <a:path w="90" h="139">
                      <a:moveTo>
                        <a:pt x="0" y="139"/>
                      </a:moveTo>
                      <a:lnTo>
                        <a:pt x="90" y="46"/>
                      </a:lnTo>
                      <a:lnTo>
                        <a:pt x="90" y="0"/>
                      </a:lnTo>
                      <a:lnTo>
                        <a:pt x="0" y="120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50" name="Rectangle 150"/>
                <p:cNvSpPr>
                  <a:spLocks noChangeArrowheads="1"/>
                </p:cNvSpPr>
                <p:nvPr/>
              </p:nvSpPr>
              <p:spPr bwMode="auto">
                <a:xfrm>
                  <a:off x="970" y="1184"/>
                  <a:ext cx="123" cy="6"/>
                </a:xfrm>
                <a:prstGeom prst="rect">
                  <a:avLst/>
                </a:prstGeom>
                <a:solidFill>
                  <a:srgbClr val="B7B7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51" name="Rectangle 151"/>
                <p:cNvSpPr>
                  <a:spLocks noChangeArrowheads="1"/>
                </p:cNvSpPr>
                <p:nvPr/>
              </p:nvSpPr>
              <p:spPr bwMode="auto">
                <a:xfrm>
                  <a:off x="971" y="1185"/>
                  <a:ext cx="121" cy="4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2952" name="Text Box 152"/>
              <p:cNvSpPr txBox="1">
                <a:spLocks noChangeArrowheads="1"/>
              </p:cNvSpPr>
              <p:nvPr/>
            </p:nvSpPr>
            <p:spPr bwMode="auto">
              <a:xfrm>
                <a:off x="912" y="1248"/>
                <a:ext cx="11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1400"/>
              </a:p>
            </p:txBody>
          </p:sp>
          <p:sp>
            <p:nvSpPr>
              <p:cNvPr id="332953" name="Text Box 153"/>
              <p:cNvSpPr txBox="1">
                <a:spLocks noChangeArrowheads="1"/>
              </p:cNvSpPr>
              <p:nvPr/>
            </p:nvSpPr>
            <p:spPr bwMode="auto">
              <a:xfrm>
                <a:off x="1757" y="1008"/>
                <a:ext cx="11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1400"/>
              </a:p>
            </p:txBody>
          </p:sp>
          <p:sp>
            <p:nvSpPr>
              <p:cNvPr id="332954" name="Text Box 154"/>
              <p:cNvSpPr txBox="1">
                <a:spLocks noChangeArrowheads="1"/>
              </p:cNvSpPr>
              <p:nvPr/>
            </p:nvSpPr>
            <p:spPr bwMode="auto">
              <a:xfrm>
                <a:off x="3734" y="2352"/>
                <a:ext cx="11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14" name="Group 155"/>
            <p:cNvGrpSpPr>
              <a:grpSpLocks/>
            </p:cNvGrpSpPr>
            <p:nvPr/>
          </p:nvGrpSpPr>
          <p:grpSpPr bwMode="auto">
            <a:xfrm>
              <a:off x="1488" y="1152"/>
              <a:ext cx="2736" cy="1008"/>
              <a:chOff x="1488" y="1296"/>
              <a:chExt cx="2736" cy="1008"/>
            </a:xfrm>
          </p:grpSpPr>
          <p:grpSp>
            <p:nvGrpSpPr>
              <p:cNvPr id="15" name="Group 156"/>
              <p:cNvGrpSpPr>
                <a:grpSpLocks/>
              </p:cNvGrpSpPr>
              <p:nvPr/>
            </p:nvGrpSpPr>
            <p:grpSpPr bwMode="auto">
              <a:xfrm>
                <a:off x="1488" y="1296"/>
                <a:ext cx="2736" cy="1008"/>
                <a:chOff x="1488" y="1680"/>
                <a:chExt cx="2736" cy="1008"/>
              </a:xfrm>
            </p:grpSpPr>
            <p:sp>
              <p:nvSpPr>
                <p:cNvPr id="332957" name="Line 157"/>
                <p:cNvSpPr>
                  <a:spLocks noChangeShapeType="1"/>
                </p:cNvSpPr>
                <p:nvPr/>
              </p:nvSpPr>
              <p:spPr bwMode="auto">
                <a:xfrm>
                  <a:off x="1488" y="2064"/>
                  <a:ext cx="336" cy="4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58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1536" y="1728"/>
                  <a:ext cx="336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59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160" y="2640"/>
                  <a:ext cx="1632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60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1920" y="1824"/>
                  <a:ext cx="48" cy="7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61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160" y="1680"/>
                  <a:ext cx="1152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62" name="Line 162"/>
                <p:cNvSpPr>
                  <a:spLocks noChangeShapeType="1"/>
                </p:cNvSpPr>
                <p:nvPr/>
              </p:nvSpPr>
              <p:spPr bwMode="auto">
                <a:xfrm>
                  <a:off x="3600" y="1728"/>
                  <a:ext cx="528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63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3936" y="1920"/>
                  <a:ext cx="288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964" name="Line 164"/>
                <p:cNvSpPr>
                  <a:spLocks noChangeShapeType="1"/>
                </p:cNvSpPr>
                <p:nvPr/>
              </p:nvSpPr>
              <p:spPr bwMode="auto">
                <a:xfrm>
                  <a:off x="3504" y="1776"/>
                  <a:ext cx="336" cy="7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2965" name="Line 165"/>
              <p:cNvSpPr>
                <a:spLocks noChangeShapeType="1"/>
              </p:cNvSpPr>
              <p:nvPr/>
            </p:nvSpPr>
            <p:spPr bwMode="auto">
              <a:xfrm>
                <a:off x="2112" y="1440"/>
                <a:ext cx="168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966" name="Line 166"/>
              <p:cNvSpPr>
                <a:spLocks noChangeShapeType="1"/>
              </p:cNvSpPr>
              <p:nvPr/>
            </p:nvSpPr>
            <p:spPr bwMode="auto">
              <a:xfrm>
                <a:off x="2208" y="1440"/>
                <a:ext cx="177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967" name="Line 167"/>
              <p:cNvSpPr>
                <a:spLocks noChangeShapeType="1"/>
              </p:cNvSpPr>
              <p:nvPr/>
            </p:nvSpPr>
            <p:spPr bwMode="auto">
              <a:xfrm>
                <a:off x="1584" y="1632"/>
                <a:ext cx="2112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968" name="Line 168"/>
              <p:cNvSpPr>
                <a:spLocks noChangeShapeType="1"/>
              </p:cNvSpPr>
              <p:nvPr/>
            </p:nvSpPr>
            <p:spPr bwMode="auto">
              <a:xfrm flipV="1">
                <a:off x="1632" y="1536"/>
                <a:ext cx="235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969" name="Line 169"/>
              <p:cNvSpPr>
                <a:spLocks noChangeShapeType="1"/>
              </p:cNvSpPr>
              <p:nvPr/>
            </p:nvSpPr>
            <p:spPr bwMode="auto">
              <a:xfrm flipV="1">
                <a:off x="1680" y="1344"/>
                <a:ext cx="153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3" name="Slide Number Placeholder 1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Alternatives</a:t>
            </a:r>
          </a:p>
        </p:txBody>
      </p:sp>
      <p:pic>
        <p:nvPicPr>
          <p:cNvPr id="3512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05000"/>
            <a:ext cx="8229600" cy="41148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6"/>
          <p:cNvGrpSpPr>
            <a:grpSpLocks/>
          </p:cNvGrpSpPr>
          <p:nvPr/>
        </p:nvGrpSpPr>
        <p:grpSpPr bwMode="auto">
          <a:xfrm>
            <a:off x="1981200" y="2438400"/>
            <a:ext cx="5419725" cy="3810000"/>
            <a:chOff x="1248" y="1536"/>
            <a:chExt cx="3414" cy="2400"/>
          </a:xfrm>
        </p:grpSpPr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>
              <a:off x="1248" y="1893"/>
              <a:ext cx="2074" cy="1430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3056" y="2455"/>
              <a:ext cx="1542" cy="1021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2471" y="2915"/>
              <a:ext cx="1542" cy="1021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1620" y="1536"/>
              <a:ext cx="1542" cy="1021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1514" y="2762"/>
              <a:ext cx="1542" cy="1021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2471" y="1536"/>
              <a:ext cx="1542" cy="1021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3120" y="1762"/>
              <a:ext cx="1542" cy="1022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State of the Art: IDMaps [Francis et al ‘99]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762000"/>
          </a:xfrm>
        </p:spPr>
        <p:txBody>
          <a:bodyPr/>
          <a:lstStyle/>
          <a:p>
            <a:r>
              <a:rPr lang="en-US"/>
              <a:t>A network distance prediction service</a:t>
            </a: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2362200" y="3276600"/>
            <a:ext cx="525463" cy="509588"/>
            <a:chOff x="970" y="1034"/>
            <a:chExt cx="152" cy="156"/>
          </a:xfrm>
        </p:grpSpPr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3" name="Freeform 77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4" name="Rectangle 78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5" name="Rectangle 79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6" name="Freeform 80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7" name="Freeform 81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8" name="Freeform 82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9" name="Freeform 83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0" name="Freeform 84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1" name="Freeform 85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2" name="Rectangle 86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3" name="Rectangle 87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4" name="Freeform 88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5" name="Freeform 89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6" name="Freeform 90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7" name="Freeform 91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8" name="Freeform 92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9" name="Freeform 93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0" name="Rectangle 94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1" name="Rectangle 95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22"/>
          <p:cNvGrpSpPr>
            <a:grpSpLocks/>
          </p:cNvGrpSpPr>
          <p:nvPr/>
        </p:nvGrpSpPr>
        <p:grpSpPr bwMode="auto">
          <a:xfrm>
            <a:off x="6858000" y="2971800"/>
            <a:ext cx="525463" cy="509588"/>
            <a:chOff x="970" y="1034"/>
            <a:chExt cx="152" cy="156"/>
          </a:xfrm>
        </p:grpSpPr>
        <p:sp>
          <p:nvSpPr>
            <p:cNvPr id="9439" name="Freeform 223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" name="Freeform 224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" name="Rectangle 225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" name="Rectangle 226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" name="Freeform 227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" name="Freeform 228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" name="Freeform 229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" name="Freeform 230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" name="Freeform 231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" name="Freeform 232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" name="Rectangle 233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" name="Rectangle 234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" name="Freeform 235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" name="Freeform 236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3" name="Freeform 237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4" name="Freeform 238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5" name="Freeform 239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6" name="Freeform 240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7" name="Rectangle 241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8" name="Rectangle 242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85"/>
          <p:cNvGrpSpPr>
            <a:grpSpLocks/>
          </p:cNvGrpSpPr>
          <p:nvPr/>
        </p:nvGrpSpPr>
        <p:grpSpPr bwMode="auto">
          <a:xfrm>
            <a:off x="6096000" y="5105400"/>
            <a:ext cx="525463" cy="509588"/>
            <a:chOff x="970" y="1034"/>
            <a:chExt cx="152" cy="156"/>
          </a:xfrm>
        </p:grpSpPr>
        <p:sp>
          <p:nvSpPr>
            <p:cNvPr id="9502" name="Freeform 286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3" name="Freeform 287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4" name="Rectangle 288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5" name="Rectangle 289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6" name="Freeform 290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7" name="Freeform 291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8" name="Freeform 292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9" name="Freeform 293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0" name="Freeform 294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1" name="Freeform 295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2" name="Rectangle 296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3" name="Rectangle 297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4" name="Freeform 298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5" name="Freeform 299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6" name="Freeform 300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7" name="Freeform 301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8" name="Freeform 302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9" name="Freeform 303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0" name="Rectangle 304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1" name="Rectangle 305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64"/>
          <p:cNvGrpSpPr>
            <a:grpSpLocks/>
          </p:cNvGrpSpPr>
          <p:nvPr/>
        </p:nvGrpSpPr>
        <p:grpSpPr bwMode="auto">
          <a:xfrm>
            <a:off x="3505200" y="3200400"/>
            <a:ext cx="2286000" cy="2133600"/>
            <a:chOff x="2208" y="2016"/>
            <a:chExt cx="1440" cy="1344"/>
          </a:xfrm>
        </p:grpSpPr>
        <p:sp>
          <p:nvSpPr>
            <p:cNvPr id="9564" name="Oval 348"/>
            <p:cNvSpPr>
              <a:spLocks noChangeArrowheads="1"/>
            </p:cNvSpPr>
            <p:nvPr/>
          </p:nvSpPr>
          <p:spPr bwMode="auto">
            <a:xfrm>
              <a:off x="2352" y="2976"/>
              <a:ext cx="384" cy="384"/>
            </a:xfrm>
            <a:prstGeom prst="ellipse">
              <a:avLst/>
            </a:prstGeom>
            <a:solidFill>
              <a:srgbClr val="66FFCC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Tracer</a:t>
              </a:r>
            </a:p>
          </p:txBody>
        </p:sp>
        <p:sp>
          <p:nvSpPr>
            <p:cNvPr id="9567" name="Oval 351"/>
            <p:cNvSpPr>
              <a:spLocks noChangeArrowheads="1"/>
            </p:cNvSpPr>
            <p:nvPr/>
          </p:nvSpPr>
          <p:spPr bwMode="auto">
            <a:xfrm>
              <a:off x="3264" y="2256"/>
              <a:ext cx="384" cy="384"/>
            </a:xfrm>
            <a:prstGeom prst="ellipse">
              <a:avLst/>
            </a:prstGeom>
            <a:solidFill>
              <a:srgbClr val="66FFCC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Tracer</a:t>
              </a:r>
            </a:p>
          </p:txBody>
        </p:sp>
        <p:sp>
          <p:nvSpPr>
            <p:cNvPr id="9568" name="Oval 352"/>
            <p:cNvSpPr>
              <a:spLocks noChangeArrowheads="1"/>
            </p:cNvSpPr>
            <p:nvPr/>
          </p:nvSpPr>
          <p:spPr bwMode="auto">
            <a:xfrm>
              <a:off x="2208" y="2016"/>
              <a:ext cx="384" cy="384"/>
            </a:xfrm>
            <a:prstGeom prst="ellipse">
              <a:avLst/>
            </a:prstGeom>
            <a:solidFill>
              <a:srgbClr val="66FFCC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Tracer</a:t>
              </a:r>
            </a:p>
          </p:txBody>
        </p:sp>
      </p:grpSp>
      <p:grpSp>
        <p:nvGrpSpPr>
          <p:cNvPr id="7" name="Group 368"/>
          <p:cNvGrpSpPr>
            <a:grpSpLocks/>
          </p:cNvGrpSpPr>
          <p:nvPr/>
        </p:nvGrpSpPr>
        <p:grpSpPr bwMode="auto">
          <a:xfrm>
            <a:off x="3810000" y="3517900"/>
            <a:ext cx="1460500" cy="1295400"/>
            <a:chOff x="2400" y="2216"/>
            <a:chExt cx="920" cy="816"/>
          </a:xfrm>
        </p:grpSpPr>
        <p:cxnSp>
          <p:nvCxnSpPr>
            <p:cNvPr id="9569" name="AutoShape 353"/>
            <p:cNvCxnSpPr>
              <a:cxnSpLocks noChangeShapeType="1"/>
            </p:cNvCxnSpPr>
            <p:nvPr/>
          </p:nvCxnSpPr>
          <p:spPr bwMode="auto">
            <a:xfrm>
              <a:off x="2400" y="2408"/>
              <a:ext cx="144" cy="576"/>
            </a:xfrm>
            <a:prstGeom prst="straightConnector1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570" name="AutoShape 354"/>
            <p:cNvCxnSpPr>
              <a:cxnSpLocks noChangeShapeType="1"/>
            </p:cNvCxnSpPr>
            <p:nvPr/>
          </p:nvCxnSpPr>
          <p:spPr bwMode="auto">
            <a:xfrm>
              <a:off x="2592" y="2216"/>
              <a:ext cx="672" cy="240"/>
            </a:xfrm>
            <a:prstGeom prst="straightConnector1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571" name="AutoShape 355"/>
            <p:cNvCxnSpPr>
              <a:cxnSpLocks noChangeShapeType="1"/>
              <a:stCxn id="9564" idx="7"/>
              <a:endCxn id="9567" idx="3"/>
            </p:cNvCxnSpPr>
            <p:nvPr/>
          </p:nvCxnSpPr>
          <p:spPr bwMode="auto">
            <a:xfrm flipV="1">
              <a:off x="2680" y="2584"/>
              <a:ext cx="640" cy="448"/>
            </a:xfrm>
            <a:prstGeom prst="straightConnector1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8" name="Group 369"/>
          <p:cNvGrpSpPr>
            <a:grpSpLocks/>
          </p:cNvGrpSpPr>
          <p:nvPr/>
        </p:nvGrpSpPr>
        <p:grpSpPr bwMode="auto">
          <a:xfrm>
            <a:off x="2797175" y="3471863"/>
            <a:ext cx="4064000" cy="1936750"/>
            <a:chOff x="1762" y="2187"/>
            <a:chExt cx="2560" cy="1220"/>
          </a:xfrm>
        </p:grpSpPr>
        <p:cxnSp>
          <p:nvCxnSpPr>
            <p:cNvPr id="9572" name="AutoShape 356"/>
            <p:cNvCxnSpPr>
              <a:cxnSpLocks noChangeShapeType="1"/>
            </p:cNvCxnSpPr>
            <p:nvPr/>
          </p:nvCxnSpPr>
          <p:spPr bwMode="auto">
            <a:xfrm flipV="1">
              <a:off x="1810" y="2208"/>
              <a:ext cx="398" cy="47"/>
            </a:xfrm>
            <a:prstGeom prst="straightConnector1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573" name="AutoShape 357"/>
            <p:cNvCxnSpPr>
              <a:cxnSpLocks noChangeShapeType="1"/>
            </p:cNvCxnSpPr>
            <p:nvPr/>
          </p:nvCxnSpPr>
          <p:spPr bwMode="auto">
            <a:xfrm flipH="1">
              <a:off x="1762" y="3168"/>
              <a:ext cx="590" cy="239"/>
            </a:xfrm>
            <a:prstGeom prst="straightConnector1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574" name="AutoShape 358"/>
            <p:cNvCxnSpPr>
              <a:cxnSpLocks noChangeShapeType="1"/>
            </p:cNvCxnSpPr>
            <p:nvPr/>
          </p:nvCxnSpPr>
          <p:spPr bwMode="auto">
            <a:xfrm flipH="1" flipV="1">
              <a:off x="3592" y="2584"/>
              <a:ext cx="321" cy="632"/>
            </a:xfrm>
            <a:prstGeom prst="straightConnector1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575" name="AutoShape 359"/>
            <p:cNvCxnSpPr>
              <a:cxnSpLocks noChangeShapeType="1"/>
              <a:stCxn id="9567" idx="6"/>
            </p:cNvCxnSpPr>
            <p:nvPr/>
          </p:nvCxnSpPr>
          <p:spPr bwMode="auto">
            <a:xfrm flipV="1">
              <a:off x="3648" y="2187"/>
              <a:ext cx="674" cy="261"/>
            </a:xfrm>
            <a:prstGeom prst="straightConnector1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9" name="Group 159"/>
          <p:cNvGrpSpPr>
            <a:grpSpLocks/>
          </p:cNvGrpSpPr>
          <p:nvPr/>
        </p:nvGrpSpPr>
        <p:grpSpPr bwMode="auto">
          <a:xfrm>
            <a:off x="2286000" y="5105400"/>
            <a:ext cx="525463" cy="509588"/>
            <a:chOff x="970" y="1034"/>
            <a:chExt cx="152" cy="156"/>
          </a:xfrm>
        </p:grpSpPr>
        <p:sp>
          <p:nvSpPr>
            <p:cNvPr id="9376" name="Freeform 160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7" name="Freeform 161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8" name="Rectangle 162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9" name="Rectangle 163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0" name="Freeform 164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1" name="Freeform 165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2" name="Freeform 166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3" name="Freeform 167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4" name="Freeform 168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5" name="Freeform 169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6" name="Rectangle 170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7" name="Rectangle 171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8" name="Freeform 172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9" name="Freeform 173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0" name="Freeform 174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1" name="Freeform 175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2" name="Freeform 176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3" name="Freeform 177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4" name="Rectangle 178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5" name="Rectangle 179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09"/>
          <p:cNvGrpSpPr>
            <a:grpSpLocks/>
          </p:cNvGrpSpPr>
          <p:nvPr/>
        </p:nvGrpSpPr>
        <p:grpSpPr bwMode="auto">
          <a:xfrm>
            <a:off x="4724400" y="2057400"/>
            <a:ext cx="1871663" cy="1066800"/>
            <a:chOff x="2976" y="1296"/>
            <a:chExt cx="1179" cy="672"/>
          </a:xfrm>
        </p:grpSpPr>
        <p:grpSp>
          <p:nvGrpSpPr>
            <p:cNvPr id="11" name="Group 370"/>
            <p:cNvGrpSpPr>
              <a:grpSpLocks/>
            </p:cNvGrpSpPr>
            <p:nvPr/>
          </p:nvGrpSpPr>
          <p:grpSpPr bwMode="auto">
            <a:xfrm>
              <a:off x="2976" y="1488"/>
              <a:ext cx="336" cy="432"/>
              <a:chOff x="4620" y="720"/>
              <a:chExt cx="228" cy="347"/>
            </a:xfrm>
          </p:grpSpPr>
          <p:graphicFrame>
            <p:nvGraphicFramePr>
              <p:cNvPr id="9587" name="Object 371"/>
              <p:cNvGraphicFramePr>
                <a:graphicFrameLocks noChangeAspect="1"/>
              </p:cNvGraphicFramePr>
              <p:nvPr/>
            </p:nvGraphicFramePr>
            <p:xfrm>
              <a:off x="4625" y="720"/>
              <a:ext cx="223" cy="345"/>
            </p:xfrm>
            <a:graphic>
              <a:graphicData uri="http://schemas.openxmlformats.org/presentationml/2006/ole">
                <p:oleObj spid="_x0000_s160770" name="Clip" r:id="rId3" imgW="1927080" imgH="3382560" progId="">
                  <p:embed/>
                </p:oleObj>
              </a:graphicData>
            </a:graphic>
          </p:graphicFrame>
          <p:sp>
            <p:nvSpPr>
              <p:cNvPr id="9588" name="Line 372"/>
              <p:cNvSpPr>
                <a:spLocks noChangeShapeType="1"/>
              </p:cNvSpPr>
              <p:nvPr/>
            </p:nvSpPr>
            <p:spPr bwMode="auto">
              <a:xfrm>
                <a:off x="4719" y="721"/>
                <a:ext cx="9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9" name="Line 373"/>
              <p:cNvSpPr>
                <a:spLocks noChangeShapeType="1"/>
              </p:cNvSpPr>
              <p:nvPr/>
            </p:nvSpPr>
            <p:spPr bwMode="auto">
              <a:xfrm>
                <a:off x="4816" y="721"/>
                <a:ext cx="0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0" name="Line 374"/>
              <p:cNvSpPr>
                <a:spLocks noChangeShapeType="1"/>
              </p:cNvSpPr>
              <p:nvPr/>
            </p:nvSpPr>
            <p:spPr bwMode="auto">
              <a:xfrm>
                <a:off x="4624" y="1048"/>
                <a:ext cx="150" cy="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1" name="Line 375"/>
              <p:cNvSpPr>
                <a:spLocks noChangeShapeType="1"/>
              </p:cNvSpPr>
              <p:nvPr/>
            </p:nvSpPr>
            <p:spPr bwMode="auto">
              <a:xfrm flipV="1">
                <a:off x="4772" y="988"/>
                <a:ext cx="76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2" name="Line 376"/>
              <p:cNvSpPr>
                <a:spLocks noChangeShapeType="1"/>
              </p:cNvSpPr>
              <p:nvPr/>
            </p:nvSpPr>
            <p:spPr bwMode="auto">
              <a:xfrm flipV="1">
                <a:off x="4647" y="720"/>
                <a:ext cx="71" cy="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3" name="Line 377"/>
              <p:cNvSpPr>
                <a:spLocks noChangeShapeType="1"/>
              </p:cNvSpPr>
              <p:nvPr/>
            </p:nvSpPr>
            <p:spPr bwMode="auto">
              <a:xfrm>
                <a:off x="4639" y="733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4" name="Line 378"/>
              <p:cNvSpPr>
                <a:spLocks noChangeShapeType="1"/>
              </p:cNvSpPr>
              <p:nvPr/>
            </p:nvSpPr>
            <p:spPr bwMode="auto">
              <a:xfrm flipV="1">
                <a:off x="4620" y="1020"/>
                <a:ext cx="26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5" name="Line 379"/>
              <p:cNvSpPr>
                <a:spLocks noChangeShapeType="1"/>
              </p:cNvSpPr>
              <p:nvPr/>
            </p:nvSpPr>
            <p:spPr bwMode="auto">
              <a:xfrm>
                <a:off x="4818" y="984"/>
                <a:ext cx="27" cy="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6" name="Line 380"/>
              <p:cNvSpPr>
                <a:spLocks noChangeShapeType="1"/>
              </p:cNvSpPr>
              <p:nvPr/>
            </p:nvSpPr>
            <p:spPr bwMode="auto">
              <a:xfrm>
                <a:off x="4757" y="734"/>
                <a:ext cx="2" cy="13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2"/>
            <p:cNvGrpSpPr>
              <a:grpSpLocks/>
            </p:cNvGrpSpPr>
            <p:nvPr/>
          </p:nvGrpSpPr>
          <p:grpSpPr bwMode="auto">
            <a:xfrm>
              <a:off x="3323" y="1344"/>
              <a:ext cx="73" cy="80"/>
              <a:chOff x="970" y="1034"/>
              <a:chExt cx="152" cy="156"/>
            </a:xfrm>
          </p:grpSpPr>
          <p:sp>
            <p:nvSpPr>
              <p:cNvPr id="9599" name="Freeform 383"/>
              <p:cNvSpPr>
                <a:spLocks/>
              </p:cNvSpPr>
              <p:nvPr/>
            </p:nvSpPr>
            <p:spPr bwMode="auto">
              <a:xfrm>
                <a:off x="991" y="1128"/>
                <a:ext cx="129" cy="1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4"/>
                  </a:cxn>
                  <a:cxn ang="0">
                    <a:pos x="0" y="84"/>
                  </a:cxn>
                </a:cxnLst>
                <a:rect l="0" t="0" r="r" b="b"/>
                <a:pathLst>
                  <a:path w="645" h="84">
                    <a:moveTo>
                      <a:pt x="0" y="84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0" name="Freeform 384"/>
              <p:cNvSpPr>
                <a:spLocks/>
              </p:cNvSpPr>
              <p:nvPr/>
            </p:nvSpPr>
            <p:spPr bwMode="auto">
              <a:xfrm>
                <a:off x="993" y="1130"/>
                <a:ext cx="129" cy="17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3"/>
                  </a:cxn>
                  <a:cxn ang="0">
                    <a:pos x="0" y="83"/>
                  </a:cxn>
                </a:cxnLst>
                <a:rect l="0" t="0" r="r" b="b"/>
                <a:pathLst>
                  <a:path w="645" h="83">
                    <a:moveTo>
                      <a:pt x="0" y="83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1" name="Rectangle 385"/>
              <p:cNvSpPr>
                <a:spLocks noChangeArrowheads="1"/>
              </p:cNvSpPr>
              <p:nvPr/>
            </p:nvSpPr>
            <p:spPr bwMode="auto">
              <a:xfrm>
                <a:off x="991" y="1145"/>
                <a:ext cx="115" cy="20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2" name="Rectangle 386"/>
              <p:cNvSpPr>
                <a:spLocks noChangeArrowheads="1"/>
              </p:cNvSpPr>
              <p:nvPr/>
            </p:nvSpPr>
            <p:spPr bwMode="auto">
              <a:xfrm>
                <a:off x="992" y="1146"/>
                <a:ext cx="113" cy="1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3" name="Freeform 387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4" name="Freeform 388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5" name="Freeform 389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6" name="Freeform 390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7" name="Freeform 391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8" name="Freeform 392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9" name="Rectangle 393"/>
              <p:cNvSpPr>
                <a:spLocks noChangeArrowheads="1"/>
              </p:cNvSpPr>
              <p:nvPr/>
            </p:nvSpPr>
            <p:spPr bwMode="auto">
              <a:xfrm>
                <a:off x="994" y="1048"/>
                <a:ext cx="113" cy="91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0" name="Rectangle 394"/>
              <p:cNvSpPr>
                <a:spLocks noChangeArrowheads="1"/>
              </p:cNvSpPr>
              <p:nvPr/>
            </p:nvSpPr>
            <p:spPr bwMode="auto">
              <a:xfrm>
                <a:off x="1003" y="1059"/>
                <a:ext cx="93" cy="7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1" name="Freeform 395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2" name="Freeform 396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3" name="Freeform 397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4" name="Freeform 398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5" name="Freeform 399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6" name="Freeform 400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7" name="Rectangle 401"/>
              <p:cNvSpPr>
                <a:spLocks noChangeArrowheads="1"/>
              </p:cNvSpPr>
              <p:nvPr/>
            </p:nvSpPr>
            <p:spPr bwMode="auto">
              <a:xfrm>
                <a:off x="970" y="1184"/>
                <a:ext cx="123" cy="6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8" name="Rectangle 402"/>
              <p:cNvSpPr>
                <a:spLocks noChangeArrowheads="1"/>
              </p:cNvSpPr>
              <p:nvPr/>
            </p:nvSpPr>
            <p:spPr bwMode="auto">
              <a:xfrm>
                <a:off x="971" y="1185"/>
                <a:ext cx="121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03"/>
            <p:cNvGrpSpPr>
              <a:grpSpLocks/>
            </p:cNvGrpSpPr>
            <p:nvPr/>
          </p:nvGrpSpPr>
          <p:grpSpPr bwMode="auto">
            <a:xfrm>
              <a:off x="3953" y="1296"/>
              <a:ext cx="74" cy="80"/>
              <a:chOff x="970" y="1034"/>
              <a:chExt cx="152" cy="156"/>
            </a:xfrm>
          </p:grpSpPr>
          <p:sp>
            <p:nvSpPr>
              <p:cNvPr id="9620" name="Freeform 404"/>
              <p:cNvSpPr>
                <a:spLocks/>
              </p:cNvSpPr>
              <p:nvPr/>
            </p:nvSpPr>
            <p:spPr bwMode="auto">
              <a:xfrm>
                <a:off x="991" y="1128"/>
                <a:ext cx="129" cy="1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4"/>
                  </a:cxn>
                  <a:cxn ang="0">
                    <a:pos x="0" y="84"/>
                  </a:cxn>
                </a:cxnLst>
                <a:rect l="0" t="0" r="r" b="b"/>
                <a:pathLst>
                  <a:path w="645" h="84">
                    <a:moveTo>
                      <a:pt x="0" y="84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1" name="Freeform 405"/>
              <p:cNvSpPr>
                <a:spLocks/>
              </p:cNvSpPr>
              <p:nvPr/>
            </p:nvSpPr>
            <p:spPr bwMode="auto">
              <a:xfrm>
                <a:off x="993" y="1130"/>
                <a:ext cx="129" cy="17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3"/>
                  </a:cxn>
                  <a:cxn ang="0">
                    <a:pos x="0" y="83"/>
                  </a:cxn>
                </a:cxnLst>
                <a:rect l="0" t="0" r="r" b="b"/>
                <a:pathLst>
                  <a:path w="645" h="83">
                    <a:moveTo>
                      <a:pt x="0" y="83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2" name="Rectangle 406"/>
              <p:cNvSpPr>
                <a:spLocks noChangeArrowheads="1"/>
              </p:cNvSpPr>
              <p:nvPr/>
            </p:nvSpPr>
            <p:spPr bwMode="auto">
              <a:xfrm>
                <a:off x="991" y="1145"/>
                <a:ext cx="115" cy="20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3" name="Rectangle 407"/>
              <p:cNvSpPr>
                <a:spLocks noChangeArrowheads="1"/>
              </p:cNvSpPr>
              <p:nvPr/>
            </p:nvSpPr>
            <p:spPr bwMode="auto">
              <a:xfrm>
                <a:off x="992" y="1146"/>
                <a:ext cx="113" cy="1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4" name="Freeform 408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5" name="Freeform 409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6" name="Freeform 410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7" name="Freeform 411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8" name="Freeform 412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9" name="Freeform 413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" name="Rectangle 414"/>
              <p:cNvSpPr>
                <a:spLocks noChangeArrowheads="1"/>
              </p:cNvSpPr>
              <p:nvPr/>
            </p:nvSpPr>
            <p:spPr bwMode="auto">
              <a:xfrm>
                <a:off x="994" y="1048"/>
                <a:ext cx="113" cy="91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" name="Rectangle 415"/>
              <p:cNvSpPr>
                <a:spLocks noChangeArrowheads="1"/>
              </p:cNvSpPr>
              <p:nvPr/>
            </p:nvSpPr>
            <p:spPr bwMode="auto">
              <a:xfrm>
                <a:off x="1003" y="1059"/>
                <a:ext cx="93" cy="7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2" name="Freeform 416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3" name="Freeform 417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4" name="Freeform 418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5" name="Freeform 419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6" name="Freeform 420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7" name="Freeform 421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8" name="Rectangle 422"/>
              <p:cNvSpPr>
                <a:spLocks noChangeArrowheads="1"/>
              </p:cNvSpPr>
              <p:nvPr/>
            </p:nvSpPr>
            <p:spPr bwMode="auto">
              <a:xfrm>
                <a:off x="970" y="1184"/>
                <a:ext cx="123" cy="6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9" name="Rectangle 423"/>
              <p:cNvSpPr>
                <a:spLocks noChangeArrowheads="1"/>
              </p:cNvSpPr>
              <p:nvPr/>
            </p:nvSpPr>
            <p:spPr bwMode="auto">
              <a:xfrm>
                <a:off x="971" y="1185"/>
                <a:ext cx="121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424"/>
            <p:cNvGrpSpPr>
              <a:grpSpLocks/>
            </p:cNvGrpSpPr>
            <p:nvPr/>
          </p:nvGrpSpPr>
          <p:grpSpPr bwMode="auto">
            <a:xfrm>
              <a:off x="3846" y="1633"/>
              <a:ext cx="74" cy="80"/>
              <a:chOff x="970" y="1034"/>
              <a:chExt cx="152" cy="156"/>
            </a:xfrm>
          </p:grpSpPr>
          <p:sp>
            <p:nvSpPr>
              <p:cNvPr id="9641" name="Freeform 425"/>
              <p:cNvSpPr>
                <a:spLocks/>
              </p:cNvSpPr>
              <p:nvPr/>
            </p:nvSpPr>
            <p:spPr bwMode="auto">
              <a:xfrm>
                <a:off x="991" y="1128"/>
                <a:ext cx="129" cy="1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4"/>
                  </a:cxn>
                  <a:cxn ang="0">
                    <a:pos x="0" y="84"/>
                  </a:cxn>
                </a:cxnLst>
                <a:rect l="0" t="0" r="r" b="b"/>
                <a:pathLst>
                  <a:path w="645" h="84">
                    <a:moveTo>
                      <a:pt x="0" y="84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2" name="Freeform 426"/>
              <p:cNvSpPr>
                <a:spLocks/>
              </p:cNvSpPr>
              <p:nvPr/>
            </p:nvSpPr>
            <p:spPr bwMode="auto">
              <a:xfrm>
                <a:off x="993" y="1130"/>
                <a:ext cx="129" cy="17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3"/>
                  </a:cxn>
                  <a:cxn ang="0">
                    <a:pos x="0" y="83"/>
                  </a:cxn>
                </a:cxnLst>
                <a:rect l="0" t="0" r="r" b="b"/>
                <a:pathLst>
                  <a:path w="645" h="83">
                    <a:moveTo>
                      <a:pt x="0" y="83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3" name="Rectangle 427"/>
              <p:cNvSpPr>
                <a:spLocks noChangeArrowheads="1"/>
              </p:cNvSpPr>
              <p:nvPr/>
            </p:nvSpPr>
            <p:spPr bwMode="auto">
              <a:xfrm>
                <a:off x="991" y="1145"/>
                <a:ext cx="115" cy="20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4" name="Rectangle 428"/>
              <p:cNvSpPr>
                <a:spLocks noChangeArrowheads="1"/>
              </p:cNvSpPr>
              <p:nvPr/>
            </p:nvSpPr>
            <p:spPr bwMode="auto">
              <a:xfrm>
                <a:off x="992" y="1146"/>
                <a:ext cx="113" cy="1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5" name="Freeform 429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6" name="Freeform 430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7" name="Freeform 431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8" name="Freeform 432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9" name="Freeform 433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0" name="Freeform 434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1" name="Rectangle 435"/>
              <p:cNvSpPr>
                <a:spLocks noChangeArrowheads="1"/>
              </p:cNvSpPr>
              <p:nvPr/>
            </p:nvSpPr>
            <p:spPr bwMode="auto">
              <a:xfrm>
                <a:off x="994" y="1048"/>
                <a:ext cx="113" cy="91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2" name="Rectangle 436"/>
              <p:cNvSpPr>
                <a:spLocks noChangeArrowheads="1"/>
              </p:cNvSpPr>
              <p:nvPr/>
            </p:nvSpPr>
            <p:spPr bwMode="auto">
              <a:xfrm>
                <a:off x="1003" y="1059"/>
                <a:ext cx="93" cy="7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3" name="Freeform 437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4" name="Freeform 438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5" name="Freeform 439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6" name="Freeform 440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7" name="Freeform 441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8" name="Freeform 442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9" name="Rectangle 443"/>
              <p:cNvSpPr>
                <a:spLocks noChangeArrowheads="1"/>
              </p:cNvSpPr>
              <p:nvPr/>
            </p:nvSpPr>
            <p:spPr bwMode="auto">
              <a:xfrm>
                <a:off x="970" y="1184"/>
                <a:ext cx="123" cy="6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0" name="Rectangle 444"/>
              <p:cNvSpPr>
                <a:spLocks noChangeArrowheads="1"/>
              </p:cNvSpPr>
              <p:nvPr/>
            </p:nvSpPr>
            <p:spPr bwMode="auto">
              <a:xfrm>
                <a:off x="971" y="1185"/>
                <a:ext cx="121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445"/>
            <p:cNvGrpSpPr>
              <a:grpSpLocks/>
            </p:cNvGrpSpPr>
            <p:nvPr/>
          </p:nvGrpSpPr>
          <p:grpSpPr bwMode="auto">
            <a:xfrm>
              <a:off x="3483" y="1332"/>
              <a:ext cx="321" cy="337"/>
              <a:chOff x="2208" y="2016"/>
              <a:chExt cx="1440" cy="1344"/>
            </a:xfrm>
          </p:grpSpPr>
          <p:sp>
            <p:nvSpPr>
              <p:cNvPr id="9662" name="Oval 446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384" cy="384"/>
              </a:xfrm>
              <a:prstGeom prst="ellipse">
                <a:avLst/>
              </a:prstGeom>
              <a:solidFill>
                <a:srgbClr val="66FFCC"/>
              </a:solidFill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0"/>
              </a:p>
            </p:txBody>
          </p:sp>
          <p:sp>
            <p:nvSpPr>
              <p:cNvPr id="9663" name="Oval 447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384" cy="384"/>
              </a:xfrm>
              <a:prstGeom prst="ellipse">
                <a:avLst/>
              </a:prstGeom>
              <a:solidFill>
                <a:srgbClr val="66FFCC"/>
              </a:solidFill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0"/>
              </a:p>
            </p:txBody>
          </p:sp>
          <p:sp>
            <p:nvSpPr>
              <p:cNvPr id="9664" name="Oval 448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384" cy="384"/>
              </a:xfrm>
              <a:prstGeom prst="ellipse">
                <a:avLst/>
              </a:prstGeom>
              <a:solidFill>
                <a:srgbClr val="66FFCC"/>
              </a:solidFill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0"/>
              </a:p>
            </p:txBody>
          </p:sp>
        </p:grpSp>
        <p:grpSp>
          <p:nvGrpSpPr>
            <p:cNvPr id="16" name="Group 449"/>
            <p:cNvGrpSpPr>
              <a:grpSpLocks/>
            </p:cNvGrpSpPr>
            <p:nvPr/>
          </p:nvGrpSpPr>
          <p:grpSpPr bwMode="auto">
            <a:xfrm>
              <a:off x="3526" y="1382"/>
              <a:ext cx="205" cy="205"/>
              <a:chOff x="2400" y="2216"/>
              <a:chExt cx="920" cy="816"/>
            </a:xfrm>
          </p:grpSpPr>
          <p:cxnSp>
            <p:nvCxnSpPr>
              <p:cNvPr id="9666" name="AutoShape 450"/>
              <p:cNvCxnSpPr>
                <a:cxnSpLocks noChangeShapeType="1"/>
              </p:cNvCxnSpPr>
              <p:nvPr/>
            </p:nvCxnSpPr>
            <p:spPr bwMode="auto">
              <a:xfrm>
                <a:off x="2400" y="2408"/>
                <a:ext cx="144" cy="576"/>
              </a:xfrm>
              <a:prstGeom prst="straightConnector1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667" name="AutoShape 451"/>
              <p:cNvCxnSpPr>
                <a:cxnSpLocks noChangeShapeType="1"/>
              </p:cNvCxnSpPr>
              <p:nvPr/>
            </p:nvCxnSpPr>
            <p:spPr bwMode="auto">
              <a:xfrm>
                <a:off x="2592" y="2216"/>
                <a:ext cx="672" cy="240"/>
              </a:xfrm>
              <a:prstGeom prst="straightConnector1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668" name="AutoShape 452"/>
              <p:cNvCxnSpPr>
                <a:cxnSpLocks noChangeShapeType="1"/>
                <a:stCxn id="9662" idx="7"/>
                <a:endCxn id="9663" idx="3"/>
              </p:cNvCxnSpPr>
              <p:nvPr/>
            </p:nvCxnSpPr>
            <p:spPr bwMode="auto">
              <a:xfrm flipV="1">
                <a:off x="2680" y="2584"/>
                <a:ext cx="640" cy="448"/>
              </a:xfrm>
              <a:prstGeom prst="straightConnector1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7" name="Group 453"/>
            <p:cNvGrpSpPr>
              <a:grpSpLocks/>
            </p:cNvGrpSpPr>
            <p:nvPr/>
          </p:nvGrpSpPr>
          <p:grpSpPr bwMode="auto">
            <a:xfrm>
              <a:off x="3384" y="1375"/>
              <a:ext cx="570" cy="305"/>
              <a:chOff x="1762" y="2187"/>
              <a:chExt cx="2560" cy="1220"/>
            </a:xfrm>
          </p:grpSpPr>
          <p:cxnSp>
            <p:nvCxnSpPr>
              <p:cNvPr id="9670" name="AutoShape 454"/>
              <p:cNvCxnSpPr>
                <a:cxnSpLocks noChangeShapeType="1"/>
              </p:cNvCxnSpPr>
              <p:nvPr/>
            </p:nvCxnSpPr>
            <p:spPr bwMode="auto">
              <a:xfrm flipV="1">
                <a:off x="1810" y="2208"/>
                <a:ext cx="398" cy="47"/>
              </a:xfrm>
              <a:prstGeom prst="straightConnector1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671" name="AutoShape 455"/>
              <p:cNvCxnSpPr>
                <a:cxnSpLocks noChangeShapeType="1"/>
              </p:cNvCxnSpPr>
              <p:nvPr/>
            </p:nvCxnSpPr>
            <p:spPr bwMode="auto">
              <a:xfrm flipH="1">
                <a:off x="1762" y="3168"/>
                <a:ext cx="590" cy="239"/>
              </a:xfrm>
              <a:prstGeom prst="straightConnector1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672" name="AutoShape 456"/>
              <p:cNvCxnSpPr>
                <a:cxnSpLocks noChangeShapeType="1"/>
              </p:cNvCxnSpPr>
              <p:nvPr/>
            </p:nvCxnSpPr>
            <p:spPr bwMode="auto">
              <a:xfrm flipH="1" flipV="1">
                <a:off x="3592" y="2584"/>
                <a:ext cx="321" cy="632"/>
              </a:xfrm>
              <a:prstGeom prst="straightConnector1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673" name="AutoShape 457"/>
              <p:cNvCxnSpPr>
                <a:cxnSpLocks noChangeShapeType="1"/>
                <a:stCxn id="9663" idx="6"/>
              </p:cNvCxnSpPr>
              <p:nvPr/>
            </p:nvCxnSpPr>
            <p:spPr bwMode="auto">
              <a:xfrm flipV="1">
                <a:off x="3648" y="2187"/>
                <a:ext cx="674" cy="261"/>
              </a:xfrm>
              <a:prstGeom prst="straightConnector1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8" name="Group 458"/>
            <p:cNvGrpSpPr>
              <a:grpSpLocks/>
            </p:cNvGrpSpPr>
            <p:nvPr/>
          </p:nvGrpSpPr>
          <p:grpSpPr bwMode="auto">
            <a:xfrm>
              <a:off x="3312" y="1633"/>
              <a:ext cx="74" cy="80"/>
              <a:chOff x="970" y="1034"/>
              <a:chExt cx="152" cy="156"/>
            </a:xfrm>
          </p:grpSpPr>
          <p:sp>
            <p:nvSpPr>
              <p:cNvPr id="9675" name="Freeform 459"/>
              <p:cNvSpPr>
                <a:spLocks/>
              </p:cNvSpPr>
              <p:nvPr/>
            </p:nvSpPr>
            <p:spPr bwMode="auto">
              <a:xfrm>
                <a:off x="991" y="1128"/>
                <a:ext cx="129" cy="1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4"/>
                  </a:cxn>
                  <a:cxn ang="0">
                    <a:pos x="0" y="84"/>
                  </a:cxn>
                </a:cxnLst>
                <a:rect l="0" t="0" r="r" b="b"/>
                <a:pathLst>
                  <a:path w="645" h="84">
                    <a:moveTo>
                      <a:pt x="0" y="84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6" name="Freeform 460"/>
              <p:cNvSpPr>
                <a:spLocks/>
              </p:cNvSpPr>
              <p:nvPr/>
            </p:nvSpPr>
            <p:spPr bwMode="auto">
              <a:xfrm>
                <a:off x="993" y="1130"/>
                <a:ext cx="129" cy="17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3"/>
                  </a:cxn>
                  <a:cxn ang="0">
                    <a:pos x="0" y="83"/>
                  </a:cxn>
                </a:cxnLst>
                <a:rect l="0" t="0" r="r" b="b"/>
                <a:pathLst>
                  <a:path w="645" h="83">
                    <a:moveTo>
                      <a:pt x="0" y="83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7" name="Rectangle 461"/>
              <p:cNvSpPr>
                <a:spLocks noChangeArrowheads="1"/>
              </p:cNvSpPr>
              <p:nvPr/>
            </p:nvSpPr>
            <p:spPr bwMode="auto">
              <a:xfrm>
                <a:off x="991" y="1145"/>
                <a:ext cx="115" cy="20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8" name="Rectangle 462"/>
              <p:cNvSpPr>
                <a:spLocks noChangeArrowheads="1"/>
              </p:cNvSpPr>
              <p:nvPr/>
            </p:nvSpPr>
            <p:spPr bwMode="auto">
              <a:xfrm>
                <a:off x="992" y="1146"/>
                <a:ext cx="113" cy="1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9" name="Freeform 463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0" name="Freeform 464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1" name="Freeform 465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2" name="Freeform 466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3" name="Freeform 467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4" name="Freeform 468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5" name="Rectangle 469"/>
              <p:cNvSpPr>
                <a:spLocks noChangeArrowheads="1"/>
              </p:cNvSpPr>
              <p:nvPr/>
            </p:nvSpPr>
            <p:spPr bwMode="auto">
              <a:xfrm>
                <a:off x="994" y="1048"/>
                <a:ext cx="113" cy="91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6" name="Rectangle 470"/>
              <p:cNvSpPr>
                <a:spLocks noChangeArrowheads="1"/>
              </p:cNvSpPr>
              <p:nvPr/>
            </p:nvSpPr>
            <p:spPr bwMode="auto">
              <a:xfrm>
                <a:off x="1003" y="1059"/>
                <a:ext cx="93" cy="7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7" name="Freeform 471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8" name="Freeform 472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9" name="Freeform 473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0" name="Freeform 474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1" name="Freeform 475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2" name="Freeform 476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3" name="Rectangle 477"/>
              <p:cNvSpPr>
                <a:spLocks noChangeArrowheads="1"/>
              </p:cNvSpPr>
              <p:nvPr/>
            </p:nvSpPr>
            <p:spPr bwMode="auto">
              <a:xfrm>
                <a:off x="970" y="1184"/>
                <a:ext cx="123" cy="6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4" name="Rectangle 478"/>
              <p:cNvSpPr>
                <a:spLocks noChangeArrowheads="1"/>
              </p:cNvSpPr>
              <p:nvPr/>
            </p:nvSpPr>
            <p:spPr bwMode="auto">
              <a:xfrm>
                <a:off x="971" y="1185"/>
                <a:ext cx="121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697" name="Text Box 481"/>
            <p:cNvSpPr txBox="1">
              <a:spLocks noChangeArrowheads="1"/>
            </p:cNvSpPr>
            <p:nvPr/>
          </p:nvSpPr>
          <p:spPr bwMode="auto">
            <a:xfrm>
              <a:off x="3264" y="1756"/>
              <a:ext cx="891" cy="212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/>
                <a:t>HOPS Server</a:t>
              </a:r>
            </a:p>
          </p:txBody>
        </p:sp>
      </p:grpSp>
      <p:grpSp>
        <p:nvGrpSpPr>
          <p:cNvPr id="19" name="Group 497"/>
          <p:cNvGrpSpPr>
            <a:grpSpLocks/>
          </p:cNvGrpSpPr>
          <p:nvPr/>
        </p:nvGrpSpPr>
        <p:grpSpPr bwMode="auto">
          <a:xfrm>
            <a:off x="2797175" y="2192338"/>
            <a:ext cx="2841625" cy="3217862"/>
            <a:chOff x="1762" y="1380"/>
            <a:chExt cx="1790" cy="2027"/>
          </a:xfrm>
        </p:grpSpPr>
        <p:grpSp>
          <p:nvGrpSpPr>
            <p:cNvPr id="20" name="Group 489"/>
            <p:cNvGrpSpPr>
              <a:grpSpLocks/>
            </p:cNvGrpSpPr>
            <p:nvPr/>
          </p:nvGrpSpPr>
          <p:grpSpPr bwMode="auto">
            <a:xfrm>
              <a:off x="1762" y="2208"/>
              <a:ext cx="782" cy="1199"/>
              <a:chOff x="1762" y="2208"/>
              <a:chExt cx="782" cy="1199"/>
            </a:xfrm>
          </p:grpSpPr>
          <p:cxnSp>
            <p:nvCxnSpPr>
              <p:cNvPr id="9706" name="AutoShape 490"/>
              <p:cNvCxnSpPr>
                <a:cxnSpLocks noChangeShapeType="1"/>
              </p:cNvCxnSpPr>
              <p:nvPr/>
            </p:nvCxnSpPr>
            <p:spPr bwMode="auto">
              <a:xfrm>
                <a:off x="2400" y="2408"/>
                <a:ext cx="144" cy="576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707" name="AutoShape 491"/>
              <p:cNvCxnSpPr>
                <a:cxnSpLocks noChangeShapeType="1"/>
              </p:cNvCxnSpPr>
              <p:nvPr/>
            </p:nvCxnSpPr>
            <p:spPr bwMode="auto">
              <a:xfrm flipV="1">
                <a:off x="1810" y="2208"/>
                <a:ext cx="398" cy="47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708" name="AutoShape 492"/>
              <p:cNvCxnSpPr>
                <a:cxnSpLocks noChangeShapeType="1"/>
              </p:cNvCxnSpPr>
              <p:nvPr/>
            </p:nvCxnSpPr>
            <p:spPr bwMode="auto">
              <a:xfrm flipH="1">
                <a:off x="1762" y="3168"/>
                <a:ext cx="590" cy="239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21" name="Group 493"/>
            <p:cNvGrpSpPr>
              <a:grpSpLocks/>
            </p:cNvGrpSpPr>
            <p:nvPr/>
          </p:nvGrpSpPr>
          <p:grpSpPr bwMode="auto">
            <a:xfrm>
              <a:off x="3378" y="1380"/>
              <a:ext cx="174" cy="300"/>
              <a:chOff x="3576" y="1476"/>
              <a:chExt cx="174" cy="300"/>
            </a:xfrm>
          </p:grpSpPr>
          <p:cxnSp>
            <p:nvCxnSpPr>
              <p:cNvPr id="9710" name="AutoShape 494"/>
              <p:cNvCxnSpPr>
                <a:cxnSpLocks noChangeShapeType="1"/>
              </p:cNvCxnSpPr>
              <p:nvPr/>
            </p:nvCxnSpPr>
            <p:spPr bwMode="auto">
              <a:xfrm>
                <a:off x="3718" y="1526"/>
                <a:ext cx="32" cy="145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711" name="AutoShape 495"/>
              <p:cNvCxnSpPr>
                <a:cxnSpLocks noChangeShapeType="1"/>
              </p:cNvCxnSpPr>
              <p:nvPr/>
            </p:nvCxnSpPr>
            <p:spPr bwMode="auto">
              <a:xfrm flipV="1">
                <a:off x="3587" y="1476"/>
                <a:ext cx="88" cy="12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712" name="AutoShape 496"/>
              <p:cNvCxnSpPr>
                <a:cxnSpLocks noChangeShapeType="1"/>
              </p:cNvCxnSpPr>
              <p:nvPr/>
            </p:nvCxnSpPr>
            <p:spPr bwMode="auto">
              <a:xfrm flipH="1">
                <a:off x="3576" y="1716"/>
                <a:ext cx="131" cy="6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9715" name="Text Box 499"/>
          <p:cNvSpPr txBox="1">
            <a:spLocks noChangeArrowheads="1"/>
          </p:cNvSpPr>
          <p:nvPr/>
        </p:nvSpPr>
        <p:spPr bwMode="auto">
          <a:xfrm>
            <a:off x="2117725" y="3717925"/>
            <a:ext cx="330200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716" name="Text Box 500"/>
          <p:cNvSpPr txBox="1">
            <a:spLocks noChangeArrowheads="1"/>
          </p:cNvSpPr>
          <p:nvPr/>
        </p:nvSpPr>
        <p:spPr bwMode="auto">
          <a:xfrm>
            <a:off x="2117725" y="5622925"/>
            <a:ext cx="330200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</a:t>
            </a:r>
          </a:p>
        </p:txBody>
      </p:sp>
      <p:grpSp>
        <p:nvGrpSpPr>
          <p:cNvPr id="22" name="Group 508"/>
          <p:cNvGrpSpPr>
            <a:grpSpLocks/>
          </p:cNvGrpSpPr>
          <p:nvPr/>
        </p:nvGrpSpPr>
        <p:grpSpPr bwMode="auto">
          <a:xfrm>
            <a:off x="3048000" y="2667000"/>
            <a:ext cx="1600200" cy="685800"/>
            <a:chOff x="1920" y="1680"/>
            <a:chExt cx="1008" cy="432"/>
          </a:xfrm>
        </p:grpSpPr>
        <p:sp>
          <p:nvSpPr>
            <p:cNvPr id="9719" name="Freeform 503"/>
            <p:cNvSpPr>
              <a:spLocks/>
            </p:cNvSpPr>
            <p:nvPr/>
          </p:nvSpPr>
          <p:spPr bwMode="auto">
            <a:xfrm>
              <a:off x="1920" y="1728"/>
              <a:ext cx="1008" cy="384"/>
            </a:xfrm>
            <a:custGeom>
              <a:avLst/>
              <a:gdLst/>
              <a:ahLst/>
              <a:cxnLst>
                <a:cxn ang="0">
                  <a:pos x="1008" y="0"/>
                </a:cxn>
                <a:cxn ang="0">
                  <a:pos x="528" y="192"/>
                </a:cxn>
                <a:cxn ang="0">
                  <a:pos x="0" y="384"/>
                </a:cxn>
              </a:cxnLst>
              <a:rect l="0" t="0" r="r" b="b"/>
              <a:pathLst>
                <a:path w="1008" h="384">
                  <a:moveTo>
                    <a:pt x="1008" y="0"/>
                  </a:moveTo>
                  <a:cubicBezTo>
                    <a:pt x="852" y="64"/>
                    <a:pt x="696" y="128"/>
                    <a:pt x="528" y="192"/>
                  </a:cubicBezTo>
                  <a:cubicBezTo>
                    <a:pt x="360" y="256"/>
                    <a:pt x="180" y="320"/>
                    <a:pt x="0" y="384"/>
                  </a:cubicBezTo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1" name="AutoShape 505"/>
            <p:cNvSpPr>
              <a:spLocks noChangeArrowheads="1"/>
            </p:cNvSpPr>
            <p:nvPr/>
          </p:nvSpPr>
          <p:spPr bwMode="auto">
            <a:xfrm>
              <a:off x="2160" y="1680"/>
              <a:ext cx="432" cy="240"/>
            </a:xfrm>
            <a:prstGeom prst="verticalScroll">
              <a:avLst>
                <a:gd name="adj" fmla="val 12500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50ms</a:t>
              </a:r>
            </a:p>
          </p:txBody>
        </p:sp>
      </p:grpSp>
      <p:grpSp>
        <p:nvGrpSpPr>
          <p:cNvPr id="23" name="Group 507"/>
          <p:cNvGrpSpPr>
            <a:grpSpLocks/>
          </p:cNvGrpSpPr>
          <p:nvPr/>
        </p:nvGrpSpPr>
        <p:grpSpPr bwMode="auto">
          <a:xfrm>
            <a:off x="2971800" y="2286000"/>
            <a:ext cx="1676400" cy="838200"/>
            <a:chOff x="1872" y="1440"/>
            <a:chExt cx="1056" cy="528"/>
          </a:xfrm>
        </p:grpSpPr>
        <p:sp>
          <p:nvSpPr>
            <p:cNvPr id="9703" name="Freeform 487"/>
            <p:cNvSpPr>
              <a:spLocks/>
            </p:cNvSpPr>
            <p:nvPr/>
          </p:nvSpPr>
          <p:spPr bwMode="auto">
            <a:xfrm>
              <a:off x="1872" y="1584"/>
              <a:ext cx="1056" cy="384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432" y="96"/>
                </a:cxn>
                <a:cxn ang="0">
                  <a:pos x="1056" y="0"/>
                </a:cxn>
              </a:cxnLst>
              <a:rect l="0" t="0" r="r" b="b"/>
              <a:pathLst>
                <a:path w="1056" h="384">
                  <a:moveTo>
                    <a:pt x="0" y="384"/>
                  </a:moveTo>
                  <a:cubicBezTo>
                    <a:pt x="128" y="272"/>
                    <a:pt x="256" y="160"/>
                    <a:pt x="432" y="96"/>
                  </a:cubicBezTo>
                  <a:cubicBezTo>
                    <a:pt x="608" y="32"/>
                    <a:pt x="832" y="16"/>
                    <a:pt x="10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2" name="AutoShape 486"/>
            <p:cNvSpPr>
              <a:spLocks noChangeArrowheads="1"/>
            </p:cNvSpPr>
            <p:nvPr/>
          </p:nvSpPr>
          <p:spPr bwMode="auto">
            <a:xfrm>
              <a:off x="2112" y="1440"/>
              <a:ext cx="336" cy="240"/>
            </a:xfrm>
            <a:prstGeom prst="verticalScroll">
              <a:avLst>
                <a:gd name="adj" fmla="val 12500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A/B</a:t>
              </a:r>
            </a:p>
          </p:txBody>
        </p:sp>
      </p:grpSp>
      <p:sp>
        <p:nvSpPr>
          <p:cNvPr id="238" name="Slide Number Placeholder 2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Probe nodes approximate direct path</a:t>
            </a:r>
          </a:p>
          <a:p>
            <a:pPr lvl="1"/>
            <a:r>
              <a:rPr lang="en-US"/>
              <a:t>May require large number</a:t>
            </a:r>
          </a:p>
          <a:p>
            <a:pPr lvl="1"/>
            <a:r>
              <a:rPr lang="en-US"/>
              <a:t>Careful placement may help</a:t>
            </a:r>
          </a:p>
          <a:p>
            <a:r>
              <a:rPr lang="en-US"/>
              <a:t>Requires that distance between end-points is approximated by sum</a:t>
            </a:r>
          </a:p>
          <a:p>
            <a:pPr lvl="1"/>
            <a:r>
              <a:rPr lang="en-US"/>
              <a:t>Triangle inequality must hold (i.e., (a,c) &gt; (a,b) + (b,c)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Triangle Inequality in the Internet</a:t>
            </a:r>
          </a:p>
        </p:txBody>
      </p:sp>
      <p:pic>
        <p:nvPicPr>
          <p:cNvPr id="3522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81200"/>
            <a:ext cx="8229600" cy="41148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 More Detailed Internet Map</a:t>
            </a:r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…</a:t>
            </a:r>
          </a:p>
          <a:p>
            <a:pPr lvl="1"/>
            <a:r>
              <a:rPr lang="en-US" dirty="0" smtClean="0"/>
              <a:t>build a structured atlas of the Internet?</a:t>
            </a:r>
          </a:p>
          <a:p>
            <a:pPr lvl="1"/>
            <a:r>
              <a:rPr lang="en-US" dirty="0" smtClean="0"/>
              <a:t>predict routing between arbitrary end-hosts?</a:t>
            </a:r>
          </a:p>
          <a:p>
            <a:pPr lvl="1"/>
            <a:r>
              <a:rPr lang="en-US" dirty="0" smtClean="0"/>
              <a:t>measure properties of links in the core?</a:t>
            </a:r>
          </a:p>
          <a:p>
            <a:pPr lvl="1"/>
            <a:r>
              <a:rPr lang="en-US" dirty="0" smtClean="0"/>
              <a:t>measure links at the edge?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763000" cy="1143000"/>
          </a:xfrm>
        </p:spPr>
        <p:txBody>
          <a:bodyPr/>
          <a:lstStyle/>
          <a:p>
            <a:r>
              <a:rPr lang="en-US" sz="4000"/>
              <a:t>Build a Structural Atlas of the Internet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Use </a:t>
            </a:r>
            <a:r>
              <a:rPr lang="en-US" dirty="0" err="1"/>
              <a:t>PlanetLab</a:t>
            </a:r>
            <a:r>
              <a:rPr lang="en-US" dirty="0"/>
              <a:t> + public </a:t>
            </a:r>
            <a:r>
              <a:rPr lang="en-US" dirty="0" err="1"/>
              <a:t>traceroute</a:t>
            </a:r>
            <a:r>
              <a:rPr lang="en-US" dirty="0"/>
              <a:t> servers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Over 700 geographically distributed vantage points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Build an atlas of Internet routes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Perform </a:t>
            </a:r>
            <a:r>
              <a:rPr lang="en-US" dirty="0" err="1"/>
              <a:t>traceroutes</a:t>
            </a:r>
            <a:r>
              <a:rPr lang="en-US" dirty="0"/>
              <a:t> to a random sample of BGP prefixes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Cluster interfaces into </a:t>
            </a:r>
            <a:r>
              <a:rPr lang="en-US" dirty="0" err="1"/>
              <a:t>PoPs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Repeat daily from vantage points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the Art – Manual Adaptation</a:t>
            </a:r>
            <a:endParaRPr lang="en-US" dirty="0"/>
          </a:p>
        </p:txBody>
      </p:sp>
      <p:pic>
        <p:nvPicPr>
          <p:cNvPr id="131076" name="Picture 4" descr="H:\u\srini\papers\presentations\ATT.11.20.98\test2b.jpg"/>
          <p:cNvPicPr>
            <a:picLocks noChangeAspect="1" noChangeArrowheads="1"/>
          </p:cNvPicPr>
          <p:nvPr/>
        </p:nvPicPr>
        <p:blipFill>
          <a:blip r:embed="rId3"/>
          <a:srcRect b="32594"/>
          <a:stretch>
            <a:fillRect/>
          </a:stretch>
        </p:blipFill>
        <p:spPr bwMode="auto">
          <a:xfrm>
            <a:off x="609600" y="1371600"/>
            <a:ext cx="3008313" cy="2363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</p:spPr>
      </p:pic>
      <p:pic>
        <p:nvPicPr>
          <p:cNvPr id="131077" name="Picture 5" descr="H:\u\srini\papers\presentations\spand\cnn.starr.sm.jpg"/>
          <p:cNvPicPr>
            <a:picLocks noChangeAspect="1" noChangeArrowheads="1"/>
          </p:cNvPicPr>
          <p:nvPr/>
        </p:nvPicPr>
        <p:blipFill>
          <a:blip r:embed="rId4"/>
          <a:srcRect b="32594"/>
          <a:stretch>
            <a:fillRect/>
          </a:stretch>
        </p:blipFill>
        <p:spPr bwMode="auto">
          <a:xfrm>
            <a:off x="609600" y="3967163"/>
            <a:ext cx="2997200" cy="258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</p:spPr>
      </p:pic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4038600" y="5867400"/>
            <a:ext cx="4572000" cy="346249"/>
          </a:xfrm>
          <a:prstGeom prst="rect">
            <a:avLst/>
          </a:prstGeom>
          <a:solidFill>
            <a:srgbClr val="990000"/>
          </a:solidFill>
          <a:ln w="12700">
            <a:solidFill>
              <a:srgbClr val="990000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US">
                <a:solidFill>
                  <a:schemeClr val="bg1"/>
                </a:solidFill>
              </a:rPr>
              <a:t>Objective: automating adaptation</a:t>
            </a: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4114800" y="4038600"/>
            <a:ext cx="4572000" cy="1524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5334000" y="5029200"/>
            <a:ext cx="35401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131087" name="Picture 15" descr="C:\My Documents\Job Search\icons\Computer5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419600"/>
            <a:ext cx="919163" cy="809625"/>
          </a:xfrm>
          <a:prstGeom prst="rect">
            <a:avLst/>
          </a:prstGeom>
          <a:noFill/>
        </p:spPr>
      </p:pic>
      <p:pic>
        <p:nvPicPr>
          <p:cNvPr id="131088" name="Picture 16" descr="C:\My Documents\Job Search\icons\server3.gif"/>
          <p:cNvPicPr>
            <a:picLocks noChangeAspect="1" noChangeArrowheads="1"/>
          </p:cNvPicPr>
          <p:nvPr/>
        </p:nvPicPr>
        <p:blipFill>
          <a:blip r:embed="rId6"/>
          <a:srcRect r="2040" b="18881"/>
          <a:stretch>
            <a:fillRect/>
          </a:stretch>
        </p:blipFill>
        <p:spPr bwMode="auto">
          <a:xfrm>
            <a:off x="7559675" y="4419600"/>
            <a:ext cx="406400" cy="838200"/>
          </a:xfrm>
          <a:prstGeom prst="rect">
            <a:avLst/>
          </a:prstGeom>
          <a:noFill/>
        </p:spPr>
      </p:pic>
      <p:pic>
        <p:nvPicPr>
          <p:cNvPr id="131089" name="Picture 17" descr="C:\My Documents\Job Search\icons\server3.gif"/>
          <p:cNvPicPr>
            <a:picLocks noChangeAspect="1" noChangeArrowheads="1"/>
          </p:cNvPicPr>
          <p:nvPr/>
        </p:nvPicPr>
        <p:blipFill>
          <a:blip r:embed="rId6"/>
          <a:srcRect r="2040" b="18881"/>
          <a:stretch>
            <a:fillRect/>
          </a:stretch>
        </p:blipFill>
        <p:spPr bwMode="auto">
          <a:xfrm>
            <a:off x="6096000" y="4435475"/>
            <a:ext cx="433388" cy="898525"/>
          </a:xfrm>
          <a:prstGeom prst="rect">
            <a:avLst/>
          </a:prstGeom>
          <a:noFill/>
        </p:spPr>
      </p:pic>
      <p:sp>
        <p:nvSpPr>
          <p:cNvPr id="131106" name="Text Box 34"/>
          <p:cNvSpPr txBox="1">
            <a:spLocks noChangeArrowheads="1"/>
          </p:cNvSpPr>
          <p:nvPr/>
        </p:nvSpPr>
        <p:spPr bwMode="auto">
          <a:xfrm>
            <a:off x="5867400" y="4114800"/>
            <a:ext cx="990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California</a:t>
            </a:r>
          </a:p>
        </p:txBody>
      </p:sp>
      <p:sp>
        <p:nvSpPr>
          <p:cNvPr id="131107" name="Text Box 35"/>
          <p:cNvSpPr txBox="1">
            <a:spLocks noChangeArrowheads="1"/>
          </p:cNvSpPr>
          <p:nvPr/>
        </p:nvSpPr>
        <p:spPr bwMode="auto">
          <a:xfrm>
            <a:off x="7315200" y="4114800"/>
            <a:ext cx="10461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New York</a:t>
            </a:r>
          </a:p>
        </p:txBody>
      </p:sp>
      <p:pic>
        <p:nvPicPr>
          <p:cNvPr id="131108" name="Picture 36" descr="C:\My Documents\Job Search\talk\images\jupit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1350" y="1371600"/>
            <a:ext cx="1568450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781800" y="1371600"/>
            <a:ext cx="1524000" cy="2438400"/>
            <a:chOff x="2544" y="2256"/>
            <a:chExt cx="960" cy="1536"/>
          </a:xfrm>
        </p:grpSpPr>
        <p:sp>
          <p:nvSpPr>
            <p:cNvPr id="131110" name="Rectangle 38"/>
            <p:cNvSpPr>
              <a:spLocks noChangeArrowheads="1"/>
            </p:cNvSpPr>
            <p:nvPr/>
          </p:nvSpPr>
          <p:spPr bwMode="auto">
            <a:xfrm>
              <a:off x="2544" y="2256"/>
              <a:ext cx="96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hlink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1111" name="Picture 39" descr="C:\My Documents\Job Search\talk\images\videopict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92" y="2304"/>
              <a:ext cx="821" cy="1433"/>
            </a:xfrm>
            <a:prstGeom prst="rect">
              <a:avLst/>
            </a:prstGeom>
            <a:noFill/>
          </p:spPr>
        </p:pic>
      </p:grpSp>
      <p:cxnSp>
        <p:nvCxnSpPr>
          <p:cNvPr id="131116" name="AutoShape 44"/>
          <p:cNvCxnSpPr>
            <a:cxnSpLocks noChangeShapeType="1"/>
            <a:stCxn id="0" idx="2"/>
            <a:endCxn id="0" idx="2"/>
          </p:cNvCxnSpPr>
          <p:nvPr/>
        </p:nvCxnSpPr>
        <p:spPr bwMode="auto">
          <a:xfrm rot="16200000" flipH="1">
            <a:off x="6230937" y="3725863"/>
            <a:ext cx="28575" cy="3035300"/>
          </a:xfrm>
          <a:prstGeom prst="bentConnector3">
            <a:avLst>
              <a:gd name="adj1" fmla="val 9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31117" name="AutoShape 45"/>
          <p:cNvCxnSpPr>
            <a:cxnSpLocks noChangeShapeType="1"/>
            <a:stCxn id="0" idx="2"/>
            <a:endCxn id="0" idx="2"/>
          </p:cNvCxnSpPr>
          <p:nvPr/>
        </p:nvCxnSpPr>
        <p:spPr bwMode="auto">
          <a:xfrm rot="16200000" flipH="1">
            <a:off x="5468144" y="4488656"/>
            <a:ext cx="104775" cy="1585913"/>
          </a:xfrm>
          <a:prstGeom prst="bentConnector3">
            <a:avLst>
              <a:gd name="adj1" fmla="val 2469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/>
              <a:t>Model for Path Prediction</a:t>
            </a: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14338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1176338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3309938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300538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5138738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7577138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8415338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2166938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5900738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6662738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488950" y="3725863"/>
            <a:ext cx="6858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>
            <a:off x="1252538" y="3730625"/>
            <a:ext cx="9144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>
            <a:off x="3386138" y="3730625"/>
            <a:ext cx="9144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>
            <a:off x="2243138" y="3730625"/>
            <a:ext cx="10668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>
            <a:off x="4376738" y="3730625"/>
            <a:ext cx="7620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6" name="Line 18"/>
          <p:cNvSpPr>
            <a:spLocks noChangeShapeType="1"/>
          </p:cNvSpPr>
          <p:nvPr/>
        </p:nvSpPr>
        <p:spPr bwMode="auto">
          <a:xfrm>
            <a:off x="5214938" y="3730625"/>
            <a:ext cx="6858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7" name="Line 19"/>
          <p:cNvSpPr>
            <a:spLocks noChangeShapeType="1"/>
          </p:cNvSpPr>
          <p:nvPr/>
        </p:nvSpPr>
        <p:spPr bwMode="auto">
          <a:xfrm>
            <a:off x="5976938" y="3730625"/>
            <a:ext cx="6858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8" name="Line 20"/>
          <p:cNvSpPr>
            <a:spLocks noChangeShapeType="1"/>
          </p:cNvSpPr>
          <p:nvPr/>
        </p:nvSpPr>
        <p:spPr bwMode="auto">
          <a:xfrm>
            <a:off x="6738938" y="3730625"/>
            <a:ext cx="8382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9" name="Line 21"/>
          <p:cNvSpPr>
            <a:spLocks noChangeShapeType="1"/>
          </p:cNvSpPr>
          <p:nvPr/>
        </p:nvSpPr>
        <p:spPr bwMode="auto">
          <a:xfrm>
            <a:off x="7653338" y="3730625"/>
            <a:ext cx="7620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0" name="Text Box 22"/>
          <p:cNvSpPr txBox="1">
            <a:spLocks noChangeArrowheads="1"/>
          </p:cNvSpPr>
          <p:nvPr/>
        </p:nvSpPr>
        <p:spPr bwMode="auto">
          <a:xfrm>
            <a:off x="0" y="38100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aseline="0">
                <a:solidFill>
                  <a:srgbClr val="00FFFF"/>
                </a:solidFill>
              </a:rPr>
              <a:t>S</a:t>
            </a:r>
            <a:endParaRPr lang="en-US" sz="2800" baseline="0">
              <a:solidFill>
                <a:srgbClr val="00FFFF"/>
              </a:solidFill>
            </a:endParaRPr>
          </a:p>
        </p:txBody>
      </p:sp>
      <p:sp>
        <p:nvSpPr>
          <p:cNvPr id="140311" name="Text Box 23"/>
          <p:cNvSpPr txBox="1">
            <a:spLocks noChangeArrowheads="1"/>
          </p:cNvSpPr>
          <p:nvPr/>
        </p:nvSpPr>
        <p:spPr bwMode="auto">
          <a:xfrm>
            <a:off x="8520113" y="3484563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aseline="0">
                <a:solidFill>
                  <a:srgbClr val="00FFFF"/>
                </a:solidFill>
              </a:rPr>
              <a:t>D</a:t>
            </a:r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1322388" y="20542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4446588" y="19018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3081338" y="60166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5" name="Oval 27"/>
          <p:cNvSpPr>
            <a:spLocks noChangeArrowheads="1"/>
          </p:cNvSpPr>
          <p:nvPr/>
        </p:nvSpPr>
        <p:spPr bwMode="auto">
          <a:xfrm>
            <a:off x="1855788" y="23590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>
            <a:off x="3836988" y="22828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7" name="Text Box 29"/>
          <p:cNvSpPr txBox="1">
            <a:spLocks noChangeArrowheads="1"/>
          </p:cNvSpPr>
          <p:nvPr/>
        </p:nvSpPr>
        <p:spPr bwMode="auto">
          <a:xfrm>
            <a:off x="2203450" y="6002338"/>
            <a:ext cx="1500188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aseline="0">
                <a:solidFill>
                  <a:srgbClr val="00FFFF"/>
                </a:solidFill>
              </a:rPr>
              <a:t>V</a:t>
            </a:r>
            <a:r>
              <a:rPr lang="en-US" sz="3600">
                <a:solidFill>
                  <a:srgbClr val="00FFFF"/>
                </a:solidFill>
              </a:rPr>
              <a:t>2</a:t>
            </a:r>
            <a:r>
              <a:rPr lang="en-US" sz="2000" baseline="0">
                <a:solidFill>
                  <a:srgbClr val="FFFF00"/>
                </a:solidFill>
              </a:rPr>
              <a:t> </a:t>
            </a:r>
            <a:r>
              <a:rPr lang="en-US" sz="2800" baseline="0">
                <a:solidFill>
                  <a:srgbClr val="00FFFF"/>
                </a:solidFill>
              </a:rPr>
              <a:t>(Rio)</a:t>
            </a:r>
            <a:endParaRPr lang="en-US" sz="2000" baseline="0">
              <a:solidFill>
                <a:srgbClr val="00FFFF"/>
              </a:solidFill>
            </a:endParaRPr>
          </a:p>
        </p:txBody>
      </p:sp>
      <p:sp>
        <p:nvSpPr>
          <p:cNvPr id="140318" name="Text Box 30"/>
          <p:cNvSpPr txBox="1">
            <a:spLocks noChangeArrowheads="1"/>
          </p:cNvSpPr>
          <p:nvPr/>
        </p:nvSpPr>
        <p:spPr bwMode="auto">
          <a:xfrm>
            <a:off x="119063" y="1427163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aseline="0">
                <a:solidFill>
                  <a:srgbClr val="00FFFF"/>
                </a:solidFill>
              </a:rPr>
              <a:t>V</a:t>
            </a:r>
            <a:r>
              <a:rPr lang="en-US" sz="3600">
                <a:solidFill>
                  <a:srgbClr val="00FFFF"/>
                </a:solidFill>
              </a:rPr>
              <a:t>1</a:t>
            </a:r>
            <a:r>
              <a:rPr lang="en-US" sz="2000" baseline="0">
                <a:solidFill>
                  <a:srgbClr val="00FFFF"/>
                </a:solidFill>
              </a:rPr>
              <a:t> </a:t>
            </a:r>
            <a:r>
              <a:rPr lang="en-US" sz="2800" baseline="0">
                <a:solidFill>
                  <a:srgbClr val="00FFFF"/>
                </a:solidFill>
              </a:rPr>
              <a:t>(Seattle)</a:t>
            </a:r>
            <a:endParaRPr lang="en-US" sz="2000" baseline="0">
              <a:solidFill>
                <a:srgbClr val="00FFFF"/>
              </a:solidFill>
            </a:endParaRPr>
          </a:p>
        </p:txBody>
      </p:sp>
      <p:sp>
        <p:nvSpPr>
          <p:cNvPr id="140319" name="Oval 31"/>
          <p:cNvSpPr>
            <a:spLocks noChangeArrowheads="1"/>
          </p:cNvSpPr>
          <p:nvPr/>
        </p:nvSpPr>
        <p:spPr bwMode="auto">
          <a:xfrm>
            <a:off x="3767138" y="54832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0" name="Oval 32"/>
          <p:cNvSpPr>
            <a:spLocks noChangeArrowheads="1"/>
          </p:cNvSpPr>
          <p:nvPr/>
        </p:nvSpPr>
        <p:spPr bwMode="auto">
          <a:xfrm>
            <a:off x="4267200" y="5105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1" name="Oval 33"/>
          <p:cNvSpPr>
            <a:spLocks noChangeArrowheads="1"/>
          </p:cNvSpPr>
          <p:nvPr/>
        </p:nvSpPr>
        <p:spPr bwMode="auto">
          <a:xfrm>
            <a:off x="5138738" y="4416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2" name="Line 34"/>
          <p:cNvSpPr>
            <a:spLocks noChangeShapeType="1"/>
          </p:cNvSpPr>
          <p:nvPr/>
        </p:nvSpPr>
        <p:spPr bwMode="auto">
          <a:xfrm flipV="1">
            <a:off x="3157538" y="5559425"/>
            <a:ext cx="609600" cy="457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3" name="Line 35"/>
          <p:cNvSpPr>
            <a:spLocks noChangeShapeType="1"/>
          </p:cNvSpPr>
          <p:nvPr/>
        </p:nvSpPr>
        <p:spPr bwMode="auto">
          <a:xfrm flipV="1">
            <a:off x="3843338" y="5181600"/>
            <a:ext cx="423862" cy="301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4" name="Line 36"/>
          <p:cNvSpPr>
            <a:spLocks noChangeShapeType="1"/>
          </p:cNvSpPr>
          <p:nvPr/>
        </p:nvSpPr>
        <p:spPr bwMode="auto">
          <a:xfrm flipV="1">
            <a:off x="4343400" y="4492625"/>
            <a:ext cx="795338" cy="6889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5" name="Line 37"/>
          <p:cNvSpPr>
            <a:spLocks noChangeShapeType="1"/>
          </p:cNvSpPr>
          <p:nvPr/>
        </p:nvSpPr>
        <p:spPr bwMode="auto">
          <a:xfrm flipV="1">
            <a:off x="5214938" y="3886200"/>
            <a:ext cx="652462" cy="6064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6" name="Line 38"/>
          <p:cNvSpPr>
            <a:spLocks noChangeShapeType="1"/>
          </p:cNvSpPr>
          <p:nvPr/>
        </p:nvSpPr>
        <p:spPr bwMode="auto">
          <a:xfrm>
            <a:off x="1398588" y="2130425"/>
            <a:ext cx="457200" cy="3048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7" name="Oval 39"/>
          <p:cNvSpPr>
            <a:spLocks noChangeArrowheads="1"/>
          </p:cNvSpPr>
          <p:nvPr/>
        </p:nvSpPr>
        <p:spPr bwMode="auto">
          <a:xfrm>
            <a:off x="3151188" y="25876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8" name="Line 40"/>
          <p:cNvSpPr>
            <a:spLocks noChangeShapeType="1"/>
          </p:cNvSpPr>
          <p:nvPr/>
        </p:nvSpPr>
        <p:spPr bwMode="auto">
          <a:xfrm flipH="1">
            <a:off x="3227388" y="2359025"/>
            <a:ext cx="609600" cy="3048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non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9" name="Line 41"/>
          <p:cNvSpPr>
            <a:spLocks noChangeShapeType="1"/>
          </p:cNvSpPr>
          <p:nvPr/>
        </p:nvSpPr>
        <p:spPr bwMode="auto">
          <a:xfrm flipH="1">
            <a:off x="3913188" y="1978025"/>
            <a:ext cx="533400" cy="381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non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0" name="Line 42"/>
          <p:cNvSpPr>
            <a:spLocks noChangeShapeType="1"/>
          </p:cNvSpPr>
          <p:nvPr/>
        </p:nvSpPr>
        <p:spPr bwMode="auto">
          <a:xfrm>
            <a:off x="457200" y="3581400"/>
            <a:ext cx="6858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1" name="Text Box 43"/>
          <p:cNvSpPr txBox="1">
            <a:spLocks noChangeArrowheads="1"/>
          </p:cNvSpPr>
          <p:nvPr/>
        </p:nvSpPr>
        <p:spPr bwMode="auto">
          <a:xfrm>
            <a:off x="4763" y="4419600"/>
            <a:ext cx="1746250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aseline="0">
                <a:solidFill>
                  <a:srgbClr val="00FFFF"/>
                </a:solidFill>
              </a:rPr>
              <a:t>(Portland)</a:t>
            </a:r>
          </a:p>
        </p:txBody>
      </p:sp>
      <p:sp>
        <p:nvSpPr>
          <p:cNvPr id="140332" name="Text Box 44"/>
          <p:cNvSpPr txBox="1">
            <a:spLocks noChangeArrowheads="1"/>
          </p:cNvSpPr>
          <p:nvPr/>
        </p:nvSpPr>
        <p:spPr bwMode="auto">
          <a:xfrm>
            <a:off x="7912100" y="4191000"/>
            <a:ext cx="1231900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aseline="0">
                <a:solidFill>
                  <a:srgbClr val="00FFFF"/>
                </a:solidFill>
              </a:rPr>
              <a:t>(Paris)</a:t>
            </a:r>
          </a:p>
        </p:txBody>
      </p:sp>
      <p:sp>
        <p:nvSpPr>
          <p:cNvPr id="140333" name="Oval 45"/>
          <p:cNvSpPr>
            <a:spLocks noChangeArrowheads="1"/>
          </p:cNvSpPr>
          <p:nvPr/>
        </p:nvSpPr>
        <p:spPr bwMode="auto">
          <a:xfrm>
            <a:off x="2541588" y="29686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4" name="Line 46"/>
          <p:cNvSpPr>
            <a:spLocks noChangeShapeType="1"/>
          </p:cNvSpPr>
          <p:nvPr/>
        </p:nvSpPr>
        <p:spPr bwMode="auto">
          <a:xfrm flipH="1">
            <a:off x="2617788" y="2663825"/>
            <a:ext cx="533400" cy="381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non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5" name="Line 47"/>
          <p:cNvSpPr>
            <a:spLocks noChangeShapeType="1"/>
          </p:cNvSpPr>
          <p:nvPr/>
        </p:nvSpPr>
        <p:spPr bwMode="auto">
          <a:xfrm flipH="1">
            <a:off x="1219200" y="3121025"/>
            <a:ext cx="1322388" cy="4603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non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6" name="Line 48"/>
          <p:cNvSpPr>
            <a:spLocks noChangeShapeType="1"/>
          </p:cNvSpPr>
          <p:nvPr/>
        </p:nvSpPr>
        <p:spPr bwMode="auto">
          <a:xfrm>
            <a:off x="1931988" y="2435225"/>
            <a:ext cx="582612" cy="5365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7" name="Line 49"/>
          <p:cNvSpPr>
            <a:spLocks noChangeShapeType="1"/>
          </p:cNvSpPr>
          <p:nvPr/>
        </p:nvSpPr>
        <p:spPr bwMode="auto">
          <a:xfrm>
            <a:off x="2590800" y="3124200"/>
            <a:ext cx="685800" cy="457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8" name="Line 50"/>
          <p:cNvSpPr>
            <a:spLocks noChangeShapeType="1"/>
          </p:cNvSpPr>
          <p:nvPr/>
        </p:nvSpPr>
        <p:spPr bwMode="auto">
          <a:xfrm>
            <a:off x="3352800" y="3581400"/>
            <a:ext cx="9144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9" name="Line 51"/>
          <p:cNvSpPr>
            <a:spLocks noChangeShapeType="1"/>
          </p:cNvSpPr>
          <p:nvPr/>
        </p:nvSpPr>
        <p:spPr bwMode="auto">
          <a:xfrm>
            <a:off x="4343400" y="3581400"/>
            <a:ext cx="8382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0" name="Line 52"/>
          <p:cNvSpPr>
            <a:spLocks noChangeShapeType="1"/>
          </p:cNvSpPr>
          <p:nvPr/>
        </p:nvSpPr>
        <p:spPr bwMode="auto">
          <a:xfrm>
            <a:off x="5257800" y="3581400"/>
            <a:ext cx="6858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1" name="Line 53"/>
          <p:cNvSpPr>
            <a:spLocks noChangeShapeType="1"/>
          </p:cNvSpPr>
          <p:nvPr/>
        </p:nvSpPr>
        <p:spPr bwMode="auto">
          <a:xfrm>
            <a:off x="6019800" y="3581400"/>
            <a:ext cx="6096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2" name="Line 54"/>
          <p:cNvSpPr>
            <a:spLocks noChangeShapeType="1"/>
          </p:cNvSpPr>
          <p:nvPr/>
        </p:nvSpPr>
        <p:spPr bwMode="auto">
          <a:xfrm>
            <a:off x="6705600" y="3581400"/>
            <a:ext cx="9144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3" name="Line 55"/>
          <p:cNvSpPr>
            <a:spLocks noChangeShapeType="1"/>
          </p:cNvSpPr>
          <p:nvPr/>
        </p:nvSpPr>
        <p:spPr bwMode="auto">
          <a:xfrm>
            <a:off x="7696200" y="3581400"/>
            <a:ext cx="7620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4" name="Line 56"/>
          <p:cNvSpPr>
            <a:spLocks noChangeShapeType="1"/>
          </p:cNvSpPr>
          <p:nvPr/>
        </p:nvSpPr>
        <p:spPr bwMode="auto">
          <a:xfrm>
            <a:off x="5943600" y="3962400"/>
            <a:ext cx="6858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5" name="Line 57"/>
          <p:cNvSpPr>
            <a:spLocks noChangeShapeType="1"/>
          </p:cNvSpPr>
          <p:nvPr/>
        </p:nvSpPr>
        <p:spPr bwMode="auto">
          <a:xfrm>
            <a:off x="6705600" y="3962400"/>
            <a:ext cx="8382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6" name="Line 58"/>
          <p:cNvSpPr>
            <a:spLocks noChangeShapeType="1"/>
          </p:cNvSpPr>
          <p:nvPr/>
        </p:nvSpPr>
        <p:spPr bwMode="auto">
          <a:xfrm>
            <a:off x="7620000" y="3962400"/>
            <a:ext cx="8382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7" name="Text Box 59"/>
          <p:cNvSpPr txBox="1">
            <a:spLocks noChangeArrowheads="1"/>
          </p:cNvSpPr>
          <p:nvPr/>
        </p:nvSpPr>
        <p:spPr bwMode="auto">
          <a:xfrm>
            <a:off x="3787775" y="1201738"/>
            <a:ext cx="2270125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aseline="0">
                <a:solidFill>
                  <a:srgbClr val="00FFFF"/>
                </a:solidFill>
              </a:rPr>
              <a:t>V</a:t>
            </a:r>
            <a:r>
              <a:rPr lang="en-US" sz="3600">
                <a:solidFill>
                  <a:srgbClr val="00FFFF"/>
                </a:solidFill>
              </a:rPr>
              <a:t>3</a:t>
            </a:r>
            <a:r>
              <a:rPr lang="en-US" sz="2000" baseline="0">
                <a:solidFill>
                  <a:srgbClr val="00FFFF"/>
                </a:solidFill>
              </a:rPr>
              <a:t> </a:t>
            </a:r>
            <a:r>
              <a:rPr lang="en-US" sz="2800" baseline="0">
                <a:solidFill>
                  <a:srgbClr val="00FFFF"/>
                </a:solidFill>
              </a:rPr>
              <a:t>(Chicago)</a:t>
            </a:r>
            <a:endParaRPr lang="en-US" sz="2000" baseline="0">
              <a:solidFill>
                <a:srgbClr val="00FFFF"/>
              </a:solidFill>
            </a:endParaRPr>
          </a:p>
        </p:txBody>
      </p:sp>
      <p:sp>
        <p:nvSpPr>
          <p:cNvPr id="140348" name="Freeform 60"/>
          <p:cNvSpPr>
            <a:spLocks/>
          </p:cNvSpPr>
          <p:nvPr/>
        </p:nvSpPr>
        <p:spPr bwMode="auto">
          <a:xfrm>
            <a:off x="533400" y="2667000"/>
            <a:ext cx="7924800" cy="6858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28" y="336"/>
              </a:cxn>
              <a:cxn ang="0">
                <a:pos x="1392" y="0"/>
              </a:cxn>
              <a:cxn ang="0">
                <a:pos x="1824" y="432"/>
              </a:cxn>
              <a:cxn ang="0">
                <a:pos x="2400" y="432"/>
              </a:cxn>
              <a:cxn ang="0">
                <a:pos x="2928" y="432"/>
              </a:cxn>
              <a:cxn ang="0">
                <a:pos x="3408" y="432"/>
              </a:cxn>
              <a:cxn ang="0">
                <a:pos x="3888" y="432"/>
              </a:cxn>
              <a:cxn ang="0">
                <a:pos x="4512" y="432"/>
              </a:cxn>
              <a:cxn ang="0">
                <a:pos x="4992" y="432"/>
              </a:cxn>
            </a:cxnLst>
            <a:rect l="0" t="0" r="r" b="b"/>
            <a:pathLst>
              <a:path w="4992" h="432">
                <a:moveTo>
                  <a:pt x="0" y="336"/>
                </a:moveTo>
                <a:lnTo>
                  <a:pt x="528" y="336"/>
                </a:lnTo>
                <a:lnTo>
                  <a:pt x="1392" y="0"/>
                </a:lnTo>
                <a:lnTo>
                  <a:pt x="1824" y="432"/>
                </a:lnTo>
                <a:lnTo>
                  <a:pt x="2400" y="432"/>
                </a:lnTo>
                <a:lnTo>
                  <a:pt x="2928" y="432"/>
                </a:lnTo>
                <a:lnTo>
                  <a:pt x="3408" y="432"/>
                </a:lnTo>
                <a:lnTo>
                  <a:pt x="3888" y="432"/>
                </a:lnTo>
                <a:lnTo>
                  <a:pt x="4512" y="432"/>
                </a:lnTo>
                <a:lnTo>
                  <a:pt x="4992" y="432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9" name="Text Box 61"/>
          <p:cNvSpPr txBox="1">
            <a:spLocks noChangeArrowheads="1"/>
          </p:cNvSpPr>
          <p:nvPr/>
        </p:nvSpPr>
        <p:spPr bwMode="auto">
          <a:xfrm>
            <a:off x="2590800" y="21336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aseline="0">
                <a:solidFill>
                  <a:srgbClr val="00FFFF"/>
                </a:solidFill>
              </a:rPr>
              <a:t>I</a:t>
            </a:r>
          </a:p>
        </p:txBody>
      </p:sp>
      <p:sp>
        <p:nvSpPr>
          <p:cNvPr id="140351" name="Text Box 63"/>
          <p:cNvSpPr txBox="1">
            <a:spLocks noChangeArrowheads="1"/>
          </p:cNvSpPr>
          <p:nvPr/>
        </p:nvSpPr>
        <p:spPr bwMode="auto">
          <a:xfrm>
            <a:off x="4343400" y="2209800"/>
            <a:ext cx="4687888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aseline="0">
                <a:solidFill>
                  <a:schemeClr val="bg1"/>
                </a:solidFill>
              </a:rPr>
              <a:t>Identify candidate paths by intersecting observed routes</a:t>
            </a:r>
            <a:endParaRPr lang="en-US" sz="4400" baseline="0">
              <a:solidFill>
                <a:schemeClr val="bg1"/>
              </a:solidFill>
            </a:endParaRPr>
          </a:p>
        </p:txBody>
      </p:sp>
      <p:sp>
        <p:nvSpPr>
          <p:cNvPr id="140352" name="Text Box 64"/>
          <p:cNvSpPr txBox="1">
            <a:spLocks noChangeArrowheads="1"/>
          </p:cNvSpPr>
          <p:nvPr/>
        </p:nvSpPr>
        <p:spPr bwMode="auto">
          <a:xfrm>
            <a:off x="4267200" y="2209800"/>
            <a:ext cx="4687888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aseline="0">
                <a:solidFill>
                  <a:schemeClr val="bg1"/>
                </a:solidFill>
              </a:rPr>
              <a:t>Choose candidate path that models Internet routing</a:t>
            </a:r>
            <a:endParaRPr lang="en-US" sz="4400" baseline="0">
              <a:solidFill>
                <a:schemeClr val="bg1"/>
              </a:solidFill>
            </a:endParaRPr>
          </a:p>
        </p:txBody>
      </p:sp>
      <p:sp>
        <p:nvSpPr>
          <p:cNvPr id="140353" name="Text Box 65"/>
          <p:cNvSpPr txBox="1">
            <a:spLocks noChangeArrowheads="1"/>
          </p:cNvSpPr>
          <p:nvPr/>
        </p:nvSpPr>
        <p:spPr bwMode="auto">
          <a:xfrm>
            <a:off x="5522913" y="4876800"/>
            <a:ext cx="3621087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aseline="0" dirty="0">
                <a:solidFill>
                  <a:schemeClr val="bg1"/>
                </a:solidFill>
              </a:rPr>
              <a:t>Actual path unknown</a:t>
            </a:r>
            <a:endParaRPr lang="en-US" sz="4000" baseline="0" dirty="0">
              <a:solidFill>
                <a:schemeClr val="bg1"/>
              </a:solidFill>
            </a:endParaRPr>
          </a:p>
        </p:txBody>
      </p:sp>
      <p:sp>
        <p:nvSpPr>
          <p:cNvPr id="140354" name="Text Box 66"/>
          <p:cNvSpPr txBox="1">
            <a:spLocks noChangeArrowheads="1"/>
          </p:cNvSpPr>
          <p:nvPr/>
        </p:nvSpPr>
        <p:spPr bwMode="auto">
          <a:xfrm>
            <a:off x="5659438" y="5846763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aseline="0">
                <a:solidFill>
                  <a:srgbClr val="00FFFF"/>
                </a:solidFill>
              </a:rPr>
              <a:t>V</a:t>
            </a:r>
            <a:r>
              <a:rPr lang="en-US" sz="3600">
                <a:solidFill>
                  <a:srgbClr val="00FFFF"/>
                </a:solidFill>
              </a:rPr>
              <a:t>4</a:t>
            </a:r>
            <a:r>
              <a:rPr lang="en-US" sz="2000" baseline="0">
                <a:solidFill>
                  <a:srgbClr val="00FFFF"/>
                </a:solidFill>
              </a:rPr>
              <a:t> </a:t>
            </a:r>
            <a:r>
              <a:rPr lang="en-US" sz="2800" baseline="0">
                <a:solidFill>
                  <a:srgbClr val="00FFFF"/>
                </a:solidFill>
              </a:rPr>
              <a:t>(Atlanta)</a:t>
            </a:r>
            <a:endParaRPr lang="en-US" sz="2000" baseline="0">
              <a:solidFill>
                <a:srgbClr val="00FFFF"/>
              </a:solidFill>
            </a:endParaRPr>
          </a:p>
        </p:txBody>
      </p:sp>
      <p:sp>
        <p:nvSpPr>
          <p:cNvPr id="140355" name="Oval 67"/>
          <p:cNvSpPr>
            <a:spLocks noChangeArrowheads="1"/>
          </p:cNvSpPr>
          <p:nvPr/>
        </p:nvSpPr>
        <p:spPr bwMode="auto">
          <a:xfrm>
            <a:off x="2014538" y="41878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56" name="Oval 68"/>
          <p:cNvSpPr>
            <a:spLocks noChangeArrowheads="1"/>
          </p:cNvSpPr>
          <p:nvPr/>
        </p:nvSpPr>
        <p:spPr bwMode="auto">
          <a:xfrm>
            <a:off x="3538538" y="47212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57" name="Oval 69"/>
          <p:cNvSpPr>
            <a:spLocks noChangeArrowheads="1"/>
          </p:cNvSpPr>
          <p:nvPr/>
        </p:nvSpPr>
        <p:spPr bwMode="auto">
          <a:xfrm>
            <a:off x="2852738" y="4416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58" name="Line 70"/>
          <p:cNvSpPr>
            <a:spLocks noChangeShapeType="1"/>
          </p:cNvSpPr>
          <p:nvPr/>
        </p:nvSpPr>
        <p:spPr bwMode="auto">
          <a:xfrm>
            <a:off x="1219200" y="3886200"/>
            <a:ext cx="795338" cy="301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59" name="Line 71"/>
          <p:cNvSpPr>
            <a:spLocks noChangeShapeType="1"/>
          </p:cNvSpPr>
          <p:nvPr/>
        </p:nvSpPr>
        <p:spPr bwMode="auto">
          <a:xfrm>
            <a:off x="2090738" y="4340225"/>
            <a:ext cx="762000" cy="152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0" name="Line 72"/>
          <p:cNvSpPr>
            <a:spLocks noChangeShapeType="1"/>
          </p:cNvSpPr>
          <p:nvPr/>
        </p:nvSpPr>
        <p:spPr bwMode="auto">
          <a:xfrm>
            <a:off x="2928938" y="4568825"/>
            <a:ext cx="609600" cy="228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1" name="Line 73"/>
          <p:cNvSpPr>
            <a:spLocks noChangeShapeType="1"/>
          </p:cNvSpPr>
          <p:nvPr/>
        </p:nvSpPr>
        <p:spPr bwMode="auto">
          <a:xfrm>
            <a:off x="3608388" y="4795838"/>
            <a:ext cx="658812" cy="30956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2" name="Oval 74"/>
          <p:cNvSpPr>
            <a:spLocks noChangeArrowheads="1"/>
          </p:cNvSpPr>
          <p:nvPr/>
        </p:nvSpPr>
        <p:spPr bwMode="auto">
          <a:xfrm>
            <a:off x="6510338" y="57118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3" name="Oval 75"/>
          <p:cNvSpPr>
            <a:spLocks noChangeArrowheads="1"/>
          </p:cNvSpPr>
          <p:nvPr/>
        </p:nvSpPr>
        <p:spPr bwMode="auto">
          <a:xfrm>
            <a:off x="5486400" y="5486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4" name="Line 76"/>
          <p:cNvSpPr>
            <a:spLocks noChangeShapeType="1"/>
          </p:cNvSpPr>
          <p:nvPr/>
        </p:nvSpPr>
        <p:spPr bwMode="auto">
          <a:xfrm>
            <a:off x="4343400" y="5257800"/>
            <a:ext cx="1176338" cy="301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5" name="Line 77"/>
          <p:cNvSpPr>
            <a:spLocks noChangeShapeType="1"/>
          </p:cNvSpPr>
          <p:nvPr/>
        </p:nvSpPr>
        <p:spPr bwMode="auto">
          <a:xfrm>
            <a:off x="5562600" y="5562600"/>
            <a:ext cx="947738" cy="1492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6" name="Line 78"/>
          <p:cNvSpPr>
            <a:spLocks noChangeShapeType="1"/>
          </p:cNvSpPr>
          <p:nvPr/>
        </p:nvSpPr>
        <p:spPr bwMode="auto">
          <a:xfrm>
            <a:off x="457200" y="3886200"/>
            <a:ext cx="6858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7" name="Freeform 79"/>
          <p:cNvSpPr>
            <a:spLocks/>
          </p:cNvSpPr>
          <p:nvPr/>
        </p:nvSpPr>
        <p:spPr bwMode="auto">
          <a:xfrm>
            <a:off x="533400" y="4114800"/>
            <a:ext cx="79248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912" y="336"/>
              </a:cxn>
              <a:cxn ang="0">
                <a:pos x="1440" y="528"/>
              </a:cxn>
              <a:cxn ang="0">
                <a:pos x="1920" y="672"/>
              </a:cxn>
              <a:cxn ang="0">
                <a:pos x="2496" y="816"/>
              </a:cxn>
              <a:cxn ang="0">
                <a:pos x="3024" y="480"/>
              </a:cxn>
              <a:cxn ang="0">
                <a:pos x="3456" y="48"/>
              </a:cxn>
              <a:cxn ang="0">
                <a:pos x="3936" y="48"/>
              </a:cxn>
              <a:cxn ang="0">
                <a:pos x="4512" y="48"/>
              </a:cxn>
              <a:cxn ang="0">
                <a:pos x="4992" y="48"/>
              </a:cxn>
            </a:cxnLst>
            <a:rect l="0" t="0" r="r" b="b"/>
            <a:pathLst>
              <a:path w="4992" h="816">
                <a:moveTo>
                  <a:pt x="0" y="0"/>
                </a:moveTo>
                <a:lnTo>
                  <a:pt x="384" y="0"/>
                </a:lnTo>
                <a:lnTo>
                  <a:pt x="912" y="336"/>
                </a:lnTo>
                <a:lnTo>
                  <a:pt x="1440" y="528"/>
                </a:lnTo>
                <a:lnTo>
                  <a:pt x="1920" y="672"/>
                </a:lnTo>
                <a:lnTo>
                  <a:pt x="2496" y="816"/>
                </a:lnTo>
                <a:lnTo>
                  <a:pt x="3024" y="480"/>
                </a:lnTo>
                <a:lnTo>
                  <a:pt x="3456" y="48"/>
                </a:lnTo>
                <a:lnTo>
                  <a:pt x="3936" y="48"/>
                </a:lnTo>
                <a:lnTo>
                  <a:pt x="4512" y="48"/>
                </a:lnTo>
                <a:lnTo>
                  <a:pt x="4992" y="48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8" name="Text Box 80"/>
          <p:cNvSpPr txBox="1">
            <a:spLocks noChangeArrowheads="1"/>
          </p:cNvSpPr>
          <p:nvPr/>
        </p:nvSpPr>
        <p:spPr bwMode="auto">
          <a:xfrm>
            <a:off x="4114800" y="4419600"/>
            <a:ext cx="417513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aseline="0">
                <a:solidFill>
                  <a:srgbClr val="00FFFF"/>
                </a:solidFill>
              </a:rPr>
              <a:t>I</a:t>
            </a:r>
            <a:r>
              <a:rPr lang="en-US" sz="2800">
                <a:solidFill>
                  <a:srgbClr val="00FFFF"/>
                </a:solidFill>
              </a:rPr>
              <a:t>2</a:t>
            </a:r>
            <a:endParaRPr lang="en-US" sz="2800" baseline="0">
              <a:solidFill>
                <a:srgbClr val="00FFFF"/>
              </a:solidFill>
            </a:endParaRPr>
          </a:p>
        </p:txBody>
      </p:sp>
      <p:sp>
        <p:nvSpPr>
          <p:cNvPr id="140369" name="Oval 81"/>
          <p:cNvSpPr>
            <a:spLocks noChangeArrowheads="1"/>
          </p:cNvSpPr>
          <p:nvPr/>
        </p:nvSpPr>
        <p:spPr bwMode="auto">
          <a:xfrm>
            <a:off x="2362200" y="2895600"/>
            <a:ext cx="381000" cy="3810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70" name="Oval 82"/>
          <p:cNvSpPr>
            <a:spLocks noChangeArrowheads="1"/>
          </p:cNvSpPr>
          <p:nvPr/>
        </p:nvSpPr>
        <p:spPr bwMode="auto">
          <a:xfrm>
            <a:off x="4114800" y="4953000"/>
            <a:ext cx="381000" cy="3810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5" grpId="0" animBg="1"/>
      <p:bldP spid="140316" grpId="0" animBg="1"/>
      <p:bldP spid="140319" grpId="0" animBg="1"/>
      <p:bldP spid="140320" grpId="0" animBg="1"/>
      <p:bldP spid="140321" grpId="0" animBg="1"/>
      <p:bldP spid="140322" grpId="0" animBg="1"/>
      <p:bldP spid="140323" grpId="0" animBg="1"/>
      <p:bldP spid="140324" grpId="0" animBg="1"/>
      <p:bldP spid="140325" grpId="0" animBg="1"/>
      <p:bldP spid="140326" grpId="0" animBg="1"/>
      <p:bldP spid="140327" grpId="0" animBg="1"/>
      <p:bldP spid="140328" grpId="0" animBg="1"/>
      <p:bldP spid="140329" grpId="0" animBg="1"/>
      <p:bldP spid="140330" grpId="0" animBg="1"/>
      <p:bldP spid="140333" grpId="0" animBg="1"/>
      <p:bldP spid="140334" grpId="0" animBg="1"/>
      <p:bldP spid="140335" grpId="0" animBg="1"/>
      <p:bldP spid="140336" grpId="0" animBg="1"/>
      <p:bldP spid="140337" grpId="0" animBg="1"/>
      <p:bldP spid="140338" grpId="0" animBg="1"/>
      <p:bldP spid="140339" grpId="0" animBg="1"/>
      <p:bldP spid="140340" grpId="0" animBg="1"/>
      <p:bldP spid="140341" grpId="0" animBg="1"/>
      <p:bldP spid="140342" grpId="0" animBg="1"/>
      <p:bldP spid="140343" grpId="0" animBg="1"/>
      <p:bldP spid="140344" grpId="0" animBg="1"/>
      <p:bldP spid="140345" grpId="0" animBg="1"/>
      <p:bldP spid="140346" grpId="0" animBg="1"/>
      <p:bldP spid="140348" grpId="0" animBg="1"/>
      <p:bldP spid="140349" grpId="0"/>
      <p:bldP spid="140351" grpId="0" animBg="1"/>
      <p:bldP spid="140351" grpId="1" animBg="1"/>
      <p:bldP spid="140352" grpId="0" animBg="1"/>
      <p:bldP spid="140353" grpId="0" animBg="1"/>
      <p:bldP spid="140354" grpId="0"/>
      <p:bldP spid="140355" grpId="0" animBg="1"/>
      <p:bldP spid="140356" grpId="0" animBg="1"/>
      <p:bldP spid="140357" grpId="0" animBg="1"/>
      <p:bldP spid="140358" grpId="0" animBg="1"/>
      <p:bldP spid="140359" grpId="0" animBg="1"/>
      <p:bldP spid="140360" grpId="0" animBg="1"/>
      <p:bldP spid="140361" grpId="0" animBg="1"/>
      <p:bldP spid="140362" grpId="0" animBg="1"/>
      <p:bldP spid="140363" grpId="0" animBg="1"/>
      <p:bldP spid="140364" grpId="0" animBg="1"/>
      <p:bldP spid="140365" grpId="0" animBg="1"/>
      <p:bldP spid="140366" grpId="0" animBg="1"/>
      <p:bldP spid="140367" grpId="0" animBg="1"/>
      <p:bldP spid="140368" grpId="0"/>
      <p:bldP spid="140369" grpId="0" animBg="1"/>
      <p:bldP spid="1403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/>
              <a:t>Example of Path Prediction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5181600"/>
            <a:ext cx="4038600" cy="762000"/>
          </a:xfrm>
        </p:spPr>
        <p:txBody>
          <a:bodyPr>
            <a:normAutofit fontScale="92500" lnSpcReduction="20000"/>
          </a:bodyPr>
          <a:lstStyle/>
          <a:p>
            <a:pPr>
              <a:buFont typeface="Times" charset="0"/>
              <a:buNone/>
            </a:pPr>
            <a:r>
              <a:rPr lang="en-US" sz="2800"/>
              <a:t>Actual path: RTT 298ms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4572000" y="51816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Times" charset="0"/>
              <a:buNone/>
            </a:pPr>
            <a:r>
              <a:rPr lang="en-US" sz="2800" baseline="0">
                <a:ea typeface="Osaka" charset="-128"/>
                <a:cs typeface="Osaka" charset="-128"/>
              </a:rPr>
              <a:t>Predicted path: RTT 310ms</a:t>
            </a:r>
            <a:endParaRPr lang="en-US" sz="2000" baseline="0">
              <a:ea typeface="Osaka" charset="-128"/>
              <a:cs typeface="Osaka" charset="-128"/>
            </a:endParaRPr>
          </a:p>
        </p:txBody>
      </p:sp>
      <p:pic>
        <p:nvPicPr>
          <p:cNvPr id="227333" name="Picture 5" descr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524000"/>
            <a:ext cx="4114800" cy="3505200"/>
          </a:xfrm>
        </p:spPr>
      </p:pic>
      <p:pic>
        <p:nvPicPr>
          <p:cNvPr id="227334" name="Picture 6" descr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1524000"/>
            <a:ext cx="3886200" cy="350520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4E2F-DE4B-3E47-A5A9-70943F346EB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/>
              <a:t>Predicting Path Properties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3962400"/>
          </a:xfrm>
        </p:spPr>
        <p:txBody>
          <a:bodyPr/>
          <a:lstStyle/>
          <a:p>
            <a:r>
              <a:rPr lang="en-US" sz="2800"/>
              <a:t>To estimate end-to-end path properties between arbitrary </a:t>
            </a:r>
            <a:r>
              <a:rPr lang="en-US" sz="2800" i="1"/>
              <a:t>S</a:t>
            </a:r>
            <a:r>
              <a:rPr lang="en-US" sz="2800"/>
              <a:t> and </a:t>
            </a:r>
            <a:r>
              <a:rPr lang="en-US" sz="2800" i="1"/>
              <a:t>D</a:t>
            </a:r>
            <a:endParaRPr lang="en-US" sz="2800"/>
          </a:p>
          <a:p>
            <a:pPr lvl="1"/>
            <a:r>
              <a:rPr lang="en-US"/>
              <a:t>Use measured atlas to predict route</a:t>
            </a:r>
          </a:p>
          <a:p>
            <a:pPr lvl="1"/>
            <a:r>
              <a:rPr lang="en-US"/>
              <a:t>Combine properties of</a:t>
            </a:r>
          </a:p>
          <a:p>
            <a:pPr lvl="2"/>
            <a:r>
              <a:rPr lang="en-US"/>
              <a:t>Links in the core along predicted route</a:t>
            </a:r>
          </a:p>
          <a:p>
            <a:pPr lvl="2"/>
            <a:r>
              <a:rPr lang="en-US"/>
              <a:t>Access links at either end</a:t>
            </a:r>
          </a:p>
        </p:txBody>
      </p:sp>
      <p:graphicFrame>
        <p:nvGraphicFramePr>
          <p:cNvPr id="207876" name="Group 4"/>
          <p:cNvGraphicFramePr>
            <a:graphicFrameLocks noGrp="1"/>
          </p:cNvGraphicFramePr>
          <p:nvPr/>
        </p:nvGraphicFramePr>
        <p:xfrm>
          <a:off x="914400" y="4495800"/>
          <a:ext cx="7315200" cy="1623059"/>
        </p:xfrm>
        <a:graphic>
          <a:graphicData uri="http://schemas.openxmlformats.org/drawingml/2006/table">
            <a:tbl>
              <a:tblPr/>
              <a:tblGrid>
                <a:gridCol w="2600325"/>
                <a:gridCol w="4714875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Latency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Sum of link latencies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Loss-rate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Product of link loss-rates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Bandwidth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Minimum of link bandwidths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/>
              <a:t>Active Measurements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Passive Observation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Network Coordinates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075613" cy="979487"/>
          </a:xfrm>
        </p:spPr>
        <p:txBody>
          <a:bodyPr/>
          <a:lstStyle/>
          <a:p>
            <a:r>
              <a:rPr lang="en-US"/>
              <a:t>SPAND Design Choices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85100" cy="3922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Measurements are </a:t>
            </a:r>
            <a:r>
              <a:rPr lang="en-US" i="1"/>
              <a:t>shared</a:t>
            </a:r>
          </a:p>
          <a:p>
            <a:pPr lvl="1">
              <a:lnSpc>
                <a:spcPct val="90000"/>
              </a:lnSpc>
            </a:pPr>
            <a:r>
              <a:rPr lang="en-US"/>
              <a:t>Hosts share performance information by placing it in a per-domain repository</a:t>
            </a:r>
          </a:p>
          <a:p>
            <a:pPr>
              <a:lnSpc>
                <a:spcPct val="90000"/>
              </a:lnSpc>
            </a:pPr>
            <a:r>
              <a:rPr lang="en-US"/>
              <a:t>Measurements are </a:t>
            </a:r>
            <a:r>
              <a:rPr lang="en-US" i="1"/>
              <a:t>passive</a:t>
            </a:r>
          </a:p>
          <a:p>
            <a:pPr lvl="1">
              <a:lnSpc>
                <a:spcPct val="90000"/>
              </a:lnSpc>
            </a:pPr>
            <a:r>
              <a:rPr lang="en-US"/>
              <a:t>Application-to-application traffic is used to measure network performance</a:t>
            </a:r>
          </a:p>
          <a:p>
            <a:pPr>
              <a:lnSpc>
                <a:spcPct val="90000"/>
              </a:lnSpc>
            </a:pPr>
            <a:r>
              <a:rPr lang="en-US"/>
              <a:t>Measurements are </a:t>
            </a:r>
            <a:r>
              <a:rPr lang="en-US" i="1"/>
              <a:t>application-specific</a:t>
            </a:r>
          </a:p>
          <a:p>
            <a:pPr lvl="1">
              <a:lnSpc>
                <a:spcPct val="90000"/>
              </a:lnSpc>
            </a:pPr>
            <a:r>
              <a:rPr lang="en-US"/>
              <a:t>When possible, measure application response time, not bandwidth, latency, hop count,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SPAND Architecture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2590800"/>
            <a:ext cx="1752600" cy="2762250"/>
            <a:chOff x="1728" y="1584"/>
            <a:chExt cx="1104" cy="1740"/>
          </a:xfrm>
        </p:grpSpPr>
        <p:sp>
          <p:nvSpPr>
            <p:cNvPr id="319492" name="Line 4"/>
            <p:cNvSpPr>
              <a:spLocks noChangeShapeType="1"/>
            </p:cNvSpPr>
            <p:nvPr/>
          </p:nvSpPr>
          <p:spPr bwMode="auto">
            <a:xfrm flipH="1" flipV="1">
              <a:off x="2448" y="1584"/>
              <a:ext cx="0" cy="1740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493" name="Line 5"/>
            <p:cNvSpPr>
              <a:spLocks noChangeShapeType="1"/>
            </p:cNvSpPr>
            <p:nvPr/>
          </p:nvSpPr>
          <p:spPr bwMode="auto">
            <a:xfrm>
              <a:off x="2448" y="1596"/>
              <a:ext cx="384" cy="0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494" name="Line 6"/>
            <p:cNvSpPr>
              <a:spLocks noChangeShapeType="1"/>
            </p:cNvSpPr>
            <p:nvPr/>
          </p:nvSpPr>
          <p:spPr bwMode="auto">
            <a:xfrm flipH="1">
              <a:off x="1728" y="3324"/>
              <a:ext cx="708" cy="0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57300" y="2419350"/>
            <a:ext cx="2476500" cy="2724150"/>
            <a:chOff x="648" y="1476"/>
            <a:chExt cx="1560" cy="1716"/>
          </a:xfrm>
        </p:grpSpPr>
        <p:sp>
          <p:nvSpPr>
            <p:cNvPr id="319496" name="Line 8"/>
            <p:cNvSpPr>
              <a:spLocks noChangeShapeType="1"/>
            </p:cNvSpPr>
            <p:nvPr/>
          </p:nvSpPr>
          <p:spPr bwMode="auto">
            <a:xfrm>
              <a:off x="648" y="1476"/>
              <a:ext cx="1560" cy="0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497" name="Line 9"/>
            <p:cNvSpPr>
              <a:spLocks noChangeShapeType="1"/>
            </p:cNvSpPr>
            <p:nvPr/>
          </p:nvSpPr>
          <p:spPr bwMode="auto">
            <a:xfrm>
              <a:off x="2208" y="1476"/>
              <a:ext cx="0" cy="1716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498" name="Line 10"/>
            <p:cNvSpPr>
              <a:spLocks noChangeShapeType="1"/>
            </p:cNvSpPr>
            <p:nvPr/>
          </p:nvSpPr>
          <p:spPr bwMode="auto">
            <a:xfrm flipH="1">
              <a:off x="1680" y="3192"/>
              <a:ext cx="528" cy="0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9499" name="Line 11"/>
          <p:cNvSpPr>
            <a:spLocks noChangeShapeType="1"/>
          </p:cNvSpPr>
          <p:nvPr/>
        </p:nvSpPr>
        <p:spPr bwMode="auto">
          <a:xfrm flipH="1">
            <a:off x="2990850" y="5753100"/>
            <a:ext cx="146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500" name="Line 12"/>
          <p:cNvSpPr>
            <a:spLocks noChangeShapeType="1"/>
          </p:cNvSpPr>
          <p:nvPr/>
        </p:nvSpPr>
        <p:spPr bwMode="auto">
          <a:xfrm flipH="1">
            <a:off x="2990850" y="5981700"/>
            <a:ext cx="146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501" name="Line 13"/>
          <p:cNvSpPr>
            <a:spLocks noChangeShapeType="1"/>
          </p:cNvSpPr>
          <p:nvPr/>
        </p:nvSpPr>
        <p:spPr bwMode="auto">
          <a:xfrm>
            <a:off x="6419850" y="4779963"/>
            <a:ext cx="7620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502" name="Text Box 14"/>
          <p:cNvSpPr txBox="1">
            <a:spLocks noChangeArrowheads="1"/>
          </p:cNvSpPr>
          <p:nvPr/>
        </p:nvSpPr>
        <p:spPr bwMode="auto">
          <a:xfrm>
            <a:off x="7134225" y="4648200"/>
            <a:ext cx="666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319503" name="Line 15"/>
          <p:cNvSpPr>
            <a:spLocks noChangeShapeType="1"/>
          </p:cNvSpPr>
          <p:nvPr/>
        </p:nvSpPr>
        <p:spPr bwMode="auto">
          <a:xfrm>
            <a:off x="6419850" y="5178425"/>
            <a:ext cx="762000" cy="0"/>
          </a:xfrm>
          <a:prstGeom prst="line">
            <a:avLst/>
          </a:prstGeom>
          <a:noFill/>
          <a:ln w="25400">
            <a:solidFill>
              <a:srgbClr val="33CC33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504" name="Text Box 16"/>
          <p:cNvSpPr txBox="1">
            <a:spLocks noChangeArrowheads="1"/>
          </p:cNvSpPr>
          <p:nvPr/>
        </p:nvSpPr>
        <p:spPr bwMode="auto">
          <a:xfrm>
            <a:off x="6877050" y="4994275"/>
            <a:ext cx="1905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  Perf. Reports</a:t>
            </a:r>
          </a:p>
        </p:txBody>
      </p:sp>
      <p:sp>
        <p:nvSpPr>
          <p:cNvPr id="319505" name="Line 17"/>
          <p:cNvSpPr>
            <a:spLocks noChangeShapeType="1"/>
          </p:cNvSpPr>
          <p:nvPr/>
        </p:nvSpPr>
        <p:spPr bwMode="auto">
          <a:xfrm>
            <a:off x="6419850" y="5575300"/>
            <a:ext cx="76200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506" name="Text Box 18"/>
          <p:cNvSpPr txBox="1">
            <a:spLocks noChangeArrowheads="1"/>
          </p:cNvSpPr>
          <p:nvPr/>
        </p:nvSpPr>
        <p:spPr bwMode="auto">
          <a:xfrm>
            <a:off x="6673850" y="5413375"/>
            <a:ext cx="2108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  Perf Query/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319507" name="Rectangle 19"/>
          <p:cNvSpPr>
            <a:spLocks noChangeArrowheads="1"/>
          </p:cNvSpPr>
          <p:nvPr/>
        </p:nvSpPr>
        <p:spPr bwMode="auto">
          <a:xfrm>
            <a:off x="6267450" y="4648200"/>
            <a:ext cx="2352675" cy="1457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508" name="Line 20"/>
          <p:cNvSpPr>
            <a:spLocks noChangeShapeType="1"/>
          </p:cNvSpPr>
          <p:nvPr/>
        </p:nvSpPr>
        <p:spPr bwMode="auto">
          <a:xfrm>
            <a:off x="1238250" y="1962150"/>
            <a:ext cx="5638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509" name="Line 21"/>
          <p:cNvSpPr>
            <a:spLocks noChangeShapeType="1"/>
          </p:cNvSpPr>
          <p:nvPr/>
        </p:nvSpPr>
        <p:spPr bwMode="auto">
          <a:xfrm flipH="1">
            <a:off x="1219200" y="2209800"/>
            <a:ext cx="563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510" name="Line 22"/>
          <p:cNvSpPr>
            <a:spLocks noChangeShapeType="1"/>
          </p:cNvSpPr>
          <p:nvPr/>
        </p:nvSpPr>
        <p:spPr bwMode="auto">
          <a:xfrm>
            <a:off x="3962400" y="2209800"/>
            <a:ext cx="0" cy="327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511" name="Line 23"/>
          <p:cNvSpPr>
            <a:spLocks noChangeShapeType="1"/>
          </p:cNvSpPr>
          <p:nvPr/>
        </p:nvSpPr>
        <p:spPr bwMode="auto">
          <a:xfrm flipH="1">
            <a:off x="3048000" y="54864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512" name="Line 24"/>
          <p:cNvSpPr>
            <a:spLocks noChangeShapeType="1"/>
          </p:cNvSpPr>
          <p:nvPr/>
        </p:nvSpPr>
        <p:spPr bwMode="auto">
          <a:xfrm>
            <a:off x="5105400" y="2209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513" name="Text Box 25"/>
          <p:cNvSpPr txBox="1">
            <a:spLocks noChangeArrowheads="1"/>
          </p:cNvSpPr>
          <p:nvPr/>
        </p:nvSpPr>
        <p:spPr bwMode="auto">
          <a:xfrm>
            <a:off x="406400" y="2819400"/>
            <a:ext cx="965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319514" name="Text Box 26"/>
          <p:cNvSpPr txBox="1">
            <a:spLocks noChangeArrowheads="1"/>
          </p:cNvSpPr>
          <p:nvPr/>
        </p:nvSpPr>
        <p:spPr bwMode="auto">
          <a:xfrm>
            <a:off x="4210050" y="3749675"/>
            <a:ext cx="21336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Packet Capture Host</a:t>
            </a:r>
          </a:p>
        </p:txBody>
      </p:sp>
      <p:sp>
        <p:nvSpPr>
          <p:cNvPr id="319515" name="Text Box 27"/>
          <p:cNvSpPr txBox="1">
            <a:spLocks noChangeArrowheads="1"/>
          </p:cNvSpPr>
          <p:nvPr/>
        </p:nvSpPr>
        <p:spPr bwMode="auto">
          <a:xfrm>
            <a:off x="4627563" y="5943600"/>
            <a:ext cx="965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319516" name="Text Box 28"/>
          <p:cNvSpPr txBox="1">
            <a:spLocks noChangeArrowheads="1"/>
          </p:cNvSpPr>
          <p:nvPr/>
        </p:nvSpPr>
        <p:spPr bwMode="auto">
          <a:xfrm>
            <a:off x="228600" y="4876800"/>
            <a:ext cx="19304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Performance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Server</a:t>
            </a:r>
          </a:p>
        </p:txBody>
      </p:sp>
      <p:pic>
        <p:nvPicPr>
          <p:cNvPr id="319517" name="Picture 29" descr="server3"/>
          <p:cNvPicPr>
            <a:picLocks noChangeAspect="1" noChangeArrowheads="1"/>
          </p:cNvPicPr>
          <p:nvPr/>
        </p:nvPicPr>
        <p:blipFill>
          <a:blip r:embed="rId3"/>
          <a:srcRect r="2040" b="18881"/>
          <a:stretch>
            <a:fillRect/>
          </a:stretch>
        </p:blipFill>
        <p:spPr bwMode="auto">
          <a:xfrm>
            <a:off x="2155825" y="4648200"/>
            <a:ext cx="587375" cy="1219200"/>
          </a:xfrm>
          <a:prstGeom prst="rect">
            <a:avLst/>
          </a:prstGeom>
          <a:noFill/>
        </p:spPr>
      </p:pic>
      <p:pic>
        <p:nvPicPr>
          <p:cNvPr id="319518" name="Picture 30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806575"/>
            <a:ext cx="1238250" cy="1089025"/>
          </a:xfrm>
          <a:prstGeom prst="rect">
            <a:avLst/>
          </a:prstGeom>
          <a:noFill/>
        </p:spPr>
      </p:pic>
      <p:pic>
        <p:nvPicPr>
          <p:cNvPr id="319519" name="Picture 31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953000"/>
            <a:ext cx="1238250" cy="1089025"/>
          </a:xfrm>
          <a:prstGeom prst="rect">
            <a:avLst/>
          </a:prstGeom>
          <a:noFill/>
        </p:spPr>
      </p:pic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953250" y="1752600"/>
            <a:ext cx="1600200" cy="990600"/>
            <a:chOff x="4224" y="1008"/>
            <a:chExt cx="1392" cy="768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4224" y="1008"/>
              <a:ext cx="1392" cy="768"/>
              <a:chOff x="3648" y="1008"/>
              <a:chExt cx="1392" cy="768"/>
            </a:xfrm>
          </p:grpSpPr>
          <p:sp>
            <p:nvSpPr>
              <p:cNvPr id="319522" name="Oval 34"/>
              <p:cNvSpPr>
                <a:spLocks noChangeArrowheads="1"/>
              </p:cNvSpPr>
              <p:nvPr/>
            </p:nvSpPr>
            <p:spPr bwMode="auto">
              <a:xfrm>
                <a:off x="3792" y="1056"/>
                <a:ext cx="480" cy="288"/>
              </a:xfrm>
              <a:prstGeom prst="ellipse">
                <a:avLst/>
              </a:prstGeom>
              <a:solidFill>
                <a:srgbClr val="0033CC"/>
              </a:solidFill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19523" name="Oval 3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80" cy="288"/>
              </a:xfrm>
              <a:prstGeom prst="ellipse">
                <a:avLst/>
              </a:prstGeom>
              <a:solidFill>
                <a:srgbClr val="0033CC"/>
              </a:solidFill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19524" name="Oval 36"/>
              <p:cNvSpPr>
                <a:spLocks noChangeArrowheads="1"/>
              </p:cNvSpPr>
              <p:nvPr/>
            </p:nvSpPr>
            <p:spPr bwMode="auto">
              <a:xfrm>
                <a:off x="4464" y="1056"/>
                <a:ext cx="480" cy="288"/>
              </a:xfrm>
              <a:prstGeom prst="ellipse">
                <a:avLst/>
              </a:prstGeom>
              <a:solidFill>
                <a:srgbClr val="0033CC"/>
              </a:solidFill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19525" name="Oval 3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480" cy="288"/>
              </a:xfrm>
              <a:prstGeom prst="ellipse">
                <a:avLst/>
              </a:prstGeom>
              <a:solidFill>
                <a:srgbClr val="0033CC"/>
              </a:solidFill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19526" name="Oval 38"/>
              <p:cNvSpPr>
                <a:spLocks noChangeArrowheads="1"/>
              </p:cNvSpPr>
              <p:nvPr/>
            </p:nvSpPr>
            <p:spPr bwMode="auto">
              <a:xfrm>
                <a:off x="3792" y="1392"/>
                <a:ext cx="480" cy="288"/>
              </a:xfrm>
              <a:prstGeom prst="ellipse">
                <a:avLst/>
              </a:prstGeom>
              <a:solidFill>
                <a:srgbClr val="0033CC"/>
              </a:solidFill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19527" name="Oval 39"/>
              <p:cNvSpPr>
                <a:spLocks noChangeArrowheads="1"/>
              </p:cNvSpPr>
              <p:nvPr/>
            </p:nvSpPr>
            <p:spPr bwMode="auto">
              <a:xfrm>
                <a:off x="4128" y="1488"/>
                <a:ext cx="480" cy="288"/>
              </a:xfrm>
              <a:prstGeom prst="ellipse">
                <a:avLst/>
              </a:prstGeom>
              <a:solidFill>
                <a:srgbClr val="0033CC"/>
              </a:solidFill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19528" name="Oval 40"/>
              <p:cNvSpPr>
                <a:spLocks noChangeArrowheads="1"/>
              </p:cNvSpPr>
              <p:nvPr/>
            </p:nvSpPr>
            <p:spPr bwMode="auto">
              <a:xfrm>
                <a:off x="4128" y="1008"/>
                <a:ext cx="480" cy="288"/>
              </a:xfrm>
              <a:prstGeom prst="ellipse">
                <a:avLst/>
              </a:prstGeom>
              <a:solidFill>
                <a:srgbClr val="0033CC"/>
              </a:solidFill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19529" name="Oval 41"/>
              <p:cNvSpPr>
                <a:spLocks noChangeArrowheads="1"/>
              </p:cNvSpPr>
              <p:nvPr/>
            </p:nvSpPr>
            <p:spPr bwMode="auto">
              <a:xfrm>
                <a:off x="4560" y="1248"/>
                <a:ext cx="480" cy="288"/>
              </a:xfrm>
              <a:prstGeom prst="ellipse">
                <a:avLst/>
              </a:prstGeom>
              <a:solidFill>
                <a:srgbClr val="0033CC"/>
              </a:solidFill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19530" name="Oval 42"/>
              <p:cNvSpPr>
                <a:spLocks noChangeArrowheads="1"/>
              </p:cNvSpPr>
              <p:nvPr/>
            </p:nvSpPr>
            <p:spPr bwMode="auto">
              <a:xfrm>
                <a:off x="4224" y="1248"/>
                <a:ext cx="480" cy="288"/>
              </a:xfrm>
              <a:prstGeom prst="ellipse">
                <a:avLst/>
              </a:prstGeom>
              <a:solidFill>
                <a:srgbClr val="0033CC"/>
              </a:solidFill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19531" name="Oval 43"/>
              <p:cNvSpPr>
                <a:spLocks noChangeArrowheads="1"/>
              </p:cNvSpPr>
              <p:nvPr/>
            </p:nvSpPr>
            <p:spPr bwMode="auto">
              <a:xfrm>
                <a:off x="3984" y="1248"/>
                <a:ext cx="480" cy="288"/>
              </a:xfrm>
              <a:prstGeom prst="ellipse">
                <a:avLst/>
              </a:prstGeom>
              <a:solidFill>
                <a:srgbClr val="0033CC"/>
              </a:solidFill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19532" name="Text Box 44"/>
            <p:cNvSpPr txBox="1">
              <a:spLocks noChangeArrowheads="1"/>
            </p:cNvSpPr>
            <p:nvPr/>
          </p:nvSpPr>
          <p:spPr bwMode="auto">
            <a:xfrm>
              <a:off x="4402" y="1205"/>
              <a:ext cx="1081" cy="374"/>
            </a:xfrm>
            <a:prstGeom prst="rect">
              <a:avLst/>
            </a:prstGeom>
            <a:solidFill>
              <a:srgbClr val="0033CC"/>
            </a:solidFill>
            <a:ln w="254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Internet</a:t>
              </a:r>
            </a:p>
          </p:txBody>
        </p:sp>
      </p:grpSp>
      <p:pic>
        <p:nvPicPr>
          <p:cNvPr id="319533" name="Picture 45" descr="server3"/>
          <p:cNvPicPr>
            <a:picLocks noChangeAspect="1" noChangeArrowheads="1"/>
          </p:cNvPicPr>
          <p:nvPr/>
        </p:nvPicPr>
        <p:blipFill>
          <a:blip r:embed="rId3"/>
          <a:srcRect r="2040" b="18881"/>
          <a:stretch>
            <a:fillRect/>
          </a:stretch>
        </p:blipFill>
        <p:spPr bwMode="auto">
          <a:xfrm>
            <a:off x="4819650" y="2590800"/>
            <a:ext cx="587375" cy="1219200"/>
          </a:xfrm>
          <a:prstGeom prst="rect">
            <a:avLst/>
          </a:prstGeom>
          <a:noFill/>
        </p:spPr>
      </p:pic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9" grpId="0" animBg="1"/>
      <p:bldP spid="319500" grpId="0" animBg="1"/>
      <p:bldP spid="3195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075613" cy="979487"/>
          </a:xfrm>
        </p:spPr>
        <p:txBody>
          <a:bodyPr/>
          <a:lstStyle/>
          <a:p>
            <a:r>
              <a:rPr lang="en-US"/>
              <a:t>SPAND Assumptions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Geographic Stability:</a:t>
            </a:r>
            <a:r>
              <a:rPr lang="en-US"/>
              <a:t> Performance observed by nearby clients is similar </a:t>
            </a:r>
            <a:r>
              <a:rPr lang="en-US">
                <a:sym typeface="Wingdings" charset="2"/>
              </a:rPr>
              <a:t> works within a domain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Amount of Sharing:</a:t>
            </a:r>
            <a:r>
              <a:rPr lang="en-US"/>
              <a:t> Multiple clients within domain access same destinations within reasonable time period </a:t>
            </a:r>
            <a:r>
              <a:rPr lang="en-US">
                <a:sym typeface="Wingdings" charset="2"/>
              </a:rPr>
              <a:t> strong locality exists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Temporal Stability: </a:t>
            </a:r>
            <a:r>
              <a:rPr lang="en-US"/>
              <a:t>Recent measurements are indicative of future performance </a:t>
            </a:r>
            <a:r>
              <a:rPr lang="en-US">
                <a:sym typeface="Wingdings" charset="2"/>
              </a:rPr>
              <a:t> true for 10’s of minutes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1752600" y="1828800"/>
            <a:ext cx="57150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Prediction Accuracy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5486400"/>
            <a:ext cx="8153400" cy="1066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600"/>
              <a:t>Packet capture trace of IBM Watson traffic</a:t>
            </a:r>
          </a:p>
          <a:p>
            <a:pPr>
              <a:buClr>
                <a:schemeClr val="tx1"/>
              </a:buClr>
            </a:pPr>
            <a:r>
              <a:rPr lang="en-US" sz="2600"/>
              <a:t>Compare predictions to actual throughputs</a:t>
            </a: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 rot="16200000">
            <a:off x="350044" y="3078956"/>
            <a:ext cx="33543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Cumulative Probability</a:t>
            </a: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2611438" y="4983163"/>
            <a:ext cx="462756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Ratio of Predicted to Actual Throughput</a:t>
            </a:r>
          </a:p>
        </p:txBody>
      </p:sp>
      <p:pic>
        <p:nvPicPr>
          <p:cNvPr id="3491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7575" y="1833563"/>
            <a:ext cx="520382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Active Measurements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Passive Observation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Network Coordinates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Key Insight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With millions of hosts, “What are the O(N</a:t>
            </a:r>
            <a:r>
              <a:rPr lang="en-US" sz="2600" baseline="30000"/>
              <a:t>2</a:t>
            </a:r>
            <a:r>
              <a:rPr lang="en-US" sz="2600"/>
              <a:t>) network distances?” may be the wrong question</a:t>
            </a:r>
          </a:p>
          <a:p>
            <a:endParaRPr lang="en-US" sz="2600"/>
          </a:p>
          <a:p>
            <a:r>
              <a:rPr lang="en-US" sz="2600"/>
              <a:t>Instead, could we ask: “</a:t>
            </a:r>
            <a:r>
              <a:rPr lang="en-US" sz="2600" u="sng"/>
              <a:t>Where</a:t>
            </a:r>
            <a:r>
              <a:rPr lang="en-US" sz="2600"/>
              <a:t> are the hosts in the Internet?”</a:t>
            </a:r>
          </a:p>
          <a:p>
            <a:pPr lvl="1"/>
            <a:r>
              <a:rPr lang="en-US" sz="2200"/>
              <a:t>What does it mean to ask “Where are the hosts in the Internet?” Do we need a complete topology map?</a:t>
            </a:r>
          </a:p>
          <a:p>
            <a:pPr lvl="1"/>
            <a:r>
              <a:rPr lang="en-US" sz="2200"/>
              <a:t>Can we build an extremely simple geometric model of the Internet?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Motivation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2057400"/>
          </a:xfrm>
        </p:spPr>
        <p:txBody>
          <a:bodyPr>
            <a:normAutofit fontScale="92500"/>
          </a:bodyPr>
          <a:lstStyle/>
          <a:p>
            <a:r>
              <a:rPr lang="en-US"/>
              <a:t>Large-scale distributed services and applications</a:t>
            </a:r>
          </a:p>
          <a:p>
            <a:pPr lvl="1"/>
            <a:r>
              <a:rPr lang="en-US"/>
              <a:t>Napster, Gnutella, End System Multicast, etc</a:t>
            </a:r>
          </a:p>
          <a:p>
            <a:r>
              <a:rPr lang="en-US"/>
              <a:t>Large number of configuration choices</a:t>
            </a:r>
          </a:p>
          <a:p>
            <a:r>
              <a:rPr lang="en-US"/>
              <a:t>K participants </a:t>
            </a:r>
            <a:r>
              <a:rPr lang="en-US">
                <a:sym typeface="Symbol" charset="2"/>
              </a:rPr>
              <a:t> O(K</a:t>
            </a:r>
            <a:r>
              <a:rPr lang="en-US" baseline="30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) e2e paths to consider</a:t>
            </a:r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219200" y="3684588"/>
            <a:ext cx="6694488" cy="2182812"/>
            <a:chOff x="768" y="2321"/>
            <a:chExt cx="4217" cy="137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494684">
              <a:off x="1659" y="2428"/>
              <a:ext cx="1308" cy="1118"/>
              <a:chOff x="868" y="821"/>
              <a:chExt cx="3619" cy="2768"/>
            </a:xfrm>
          </p:grpSpPr>
          <p:sp>
            <p:nvSpPr>
              <p:cNvPr id="35845" name="AutoShape 5"/>
              <p:cNvSpPr>
                <a:spLocks noChangeAspect="1" noChangeArrowheads="1"/>
              </p:cNvSpPr>
              <p:nvPr/>
            </p:nvSpPr>
            <p:spPr bwMode="auto">
              <a:xfrm>
                <a:off x="868" y="821"/>
                <a:ext cx="3619" cy="2768"/>
              </a:xfrm>
              <a:prstGeom prst="cloudCallout">
                <a:avLst>
                  <a:gd name="adj1" fmla="val 0"/>
                  <a:gd name="adj2" fmla="val 9213"/>
                </a:avLst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6661" tIns="48331" rIns="96661" bIns="48331" anchor="ctr">
                <a:prstTxWarp prst="textNoShape">
                  <a:avLst/>
                </a:prstTxWarp>
              </a:bodyPr>
              <a:lstStyle/>
              <a:p>
                <a:pPr algn="ctr" defTabSz="966788"/>
                <a:endParaRPr kumimoji="1" lang="en-US" sz="1800"/>
              </a:p>
            </p:txBody>
          </p:sp>
          <p:sp>
            <p:nvSpPr>
              <p:cNvPr id="35846" name="Oval 6"/>
              <p:cNvSpPr>
                <a:spLocks noChangeAspect="1" noChangeArrowheads="1"/>
              </p:cNvSpPr>
              <p:nvPr/>
            </p:nvSpPr>
            <p:spPr bwMode="auto">
              <a:xfrm>
                <a:off x="2338" y="3009"/>
                <a:ext cx="679" cy="53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lIns="96661" tIns="48331" rIns="96661" bIns="48331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47" name="Oval 7"/>
              <p:cNvSpPr>
                <a:spLocks noChangeAspect="1" noChangeArrowheads="1"/>
              </p:cNvSpPr>
              <p:nvPr/>
            </p:nvSpPr>
            <p:spPr bwMode="auto">
              <a:xfrm>
                <a:off x="2338" y="2339"/>
                <a:ext cx="679" cy="75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lIns="96661" tIns="48331" rIns="96661" bIns="48331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768" y="2970"/>
              <a:ext cx="89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 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2798" y="2618"/>
              <a:ext cx="11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0"/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1107" y="2591"/>
              <a:ext cx="295" cy="27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884" y="2323"/>
              <a:ext cx="66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Stanford</a:t>
              </a:r>
              <a:endParaRPr lang="en-US" sz="1800"/>
            </a:p>
          </p:txBody>
        </p:sp>
        <p:sp>
          <p:nvSpPr>
            <p:cNvPr id="35852" name="Oval 12"/>
            <p:cNvSpPr>
              <a:spLocks noChangeArrowheads="1"/>
            </p:cNvSpPr>
            <p:nvPr/>
          </p:nvSpPr>
          <p:spPr bwMode="auto">
            <a:xfrm>
              <a:off x="1107" y="3097"/>
              <a:ext cx="295" cy="27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3185" y="2321"/>
              <a:ext cx="36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MIT</a:t>
              </a:r>
              <a:endParaRPr lang="en-US" sz="1800"/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3185" y="3376"/>
              <a:ext cx="44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CMU</a:t>
              </a:r>
              <a:endParaRPr lang="en-US" sz="1800"/>
            </a:p>
          </p:txBody>
        </p:sp>
        <p:sp>
          <p:nvSpPr>
            <p:cNvPr id="35855" name="Oval 15"/>
            <p:cNvSpPr>
              <a:spLocks noChangeArrowheads="1"/>
            </p:cNvSpPr>
            <p:nvPr/>
          </p:nvSpPr>
          <p:spPr bwMode="auto">
            <a:xfrm>
              <a:off x="3231" y="3086"/>
              <a:ext cx="295" cy="27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10000"/>
                </a:lnSpc>
                <a:buFontTx/>
                <a:buChar char="•"/>
              </a:pPr>
              <a:endParaRPr lang="en-US" sz="1800" b="0"/>
            </a:p>
          </p:txBody>
        </p:sp>
        <p:sp>
          <p:nvSpPr>
            <p:cNvPr id="35856" name="Oval 16"/>
            <p:cNvSpPr>
              <a:spLocks noChangeArrowheads="1"/>
            </p:cNvSpPr>
            <p:nvPr/>
          </p:nvSpPr>
          <p:spPr bwMode="auto">
            <a:xfrm>
              <a:off x="3229" y="2596"/>
              <a:ext cx="295" cy="27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938" y="3462"/>
              <a:ext cx="67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Berkeley</a:t>
              </a:r>
              <a:endParaRPr lang="en-US" sz="1800"/>
            </a:p>
          </p:txBody>
        </p:sp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>
              <a:off x="1592" y="2600"/>
              <a:ext cx="231" cy="2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859" name="Rectangle 19"/>
            <p:cNvSpPr>
              <a:spLocks noChangeArrowheads="1"/>
            </p:cNvSpPr>
            <p:nvPr/>
          </p:nvSpPr>
          <p:spPr bwMode="auto">
            <a:xfrm>
              <a:off x="1605" y="3099"/>
              <a:ext cx="230" cy="2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860" name="Rectangle 20"/>
            <p:cNvSpPr>
              <a:spLocks noChangeArrowheads="1"/>
            </p:cNvSpPr>
            <p:nvPr/>
          </p:nvSpPr>
          <p:spPr bwMode="auto">
            <a:xfrm>
              <a:off x="2777" y="2600"/>
              <a:ext cx="230" cy="2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2777" y="3099"/>
              <a:ext cx="230" cy="2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862" name="Rectangle 22"/>
            <p:cNvSpPr>
              <a:spLocks noChangeArrowheads="1"/>
            </p:cNvSpPr>
            <p:nvPr/>
          </p:nvSpPr>
          <p:spPr bwMode="auto">
            <a:xfrm>
              <a:off x="2003" y="2881"/>
              <a:ext cx="230" cy="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2400" y="2881"/>
              <a:ext cx="230" cy="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374" y="2322"/>
              <a:ext cx="3611" cy="1374"/>
              <a:chOff x="1357" y="2227"/>
              <a:chExt cx="3611" cy="1374"/>
            </a:xfrm>
          </p:grpSpPr>
          <p:sp>
            <p:nvSpPr>
              <p:cNvPr id="35865" name="Freeform 25"/>
              <p:cNvSpPr>
                <a:spLocks/>
              </p:cNvSpPr>
              <p:nvPr/>
            </p:nvSpPr>
            <p:spPr bwMode="auto">
              <a:xfrm>
                <a:off x="2544" y="2581"/>
                <a:ext cx="674" cy="531"/>
              </a:xfrm>
              <a:custGeom>
                <a:avLst/>
                <a:gdLst/>
                <a:ahLst/>
                <a:cxnLst>
                  <a:cxn ang="0">
                    <a:pos x="322" y="227"/>
                  </a:cxn>
                  <a:cxn ang="0">
                    <a:pos x="88" y="219"/>
                  </a:cxn>
                  <a:cxn ang="0">
                    <a:pos x="1" y="134"/>
                  </a:cxn>
                  <a:cxn ang="0">
                    <a:pos x="91" y="21"/>
                  </a:cxn>
                  <a:cxn ang="0">
                    <a:pos x="322" y="8"/>
                  </a:cxn>
                </a:cxnLst>
                <a:rect l="0" t="0" r="r" b="b"/>
                <a:pathLst>
                  <a:path w="322" h="234">
                    <a:moveTo>
                      <a:pt x="322" y="227"/>
                    </a:moveTo>
                    <a:cubicBezTo>
                      <a:pt x="283" y="226"/>
                      <a:pt x="141" y="234"/>
                      <a:pt x="88" y="219"/>
                    </a:cubicBezTo>
                    <a:cubicBezTo>
                      <a:pt x="35" y="204"/>
                      <a:pt x="0" y="167"/>
                      <a:pt x="1" y="134"/>
                    </a:cubicBezTo>
                    <a:cubicBezTo>
                      <a:pt x="2" y="101"/>
                      <a:pt x="38" y="42"/>
                      <a:pt x="91" y="21"/>
                    </a:cubicBezTo>
                    <a:cubicBezTo>
                      <a:pt x="144" y="0"/>
                      <a:pt x="274" y="11"/>
                      <a:pt x="322" y="8"/>
                    </a:cubicBezTo>
                  </a:path>
                </a:pathLst>
              </a:custGeom>
              <a:noFill/>
              <a:ln w="25400" cap="flat" cmpd="sng">
                <a:solidFill>
                  <a:srgbClr val="66FF9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auto">
              <a:xfrm>
                <a:off x="1357" y="2867"/>
                <a:ext cx="1875" cy="327"/>
              </a:xfrm>
              <a:custGeom>
                <a:avLst/>
                <a:gdLst/>
                <a:ahLst/>
                <a:cxnLst>
                  <a:cxn ang="0">
                    <a:pos x="896" y="136"/>
                  </a:cxn>
                  <a:cxn ang="0">
                    <a:pos x="622" y="122"/>
                  </a:cxn>
                  <a:cxn ang="0">
                    <a:pos x="526" y="18"/>
                  </a:cxn>
                  <a:cxn ang="0">
                    <a:pos x="379" y="18"/>
                  </a:cxn>
                  <a:cxn ang="0">
                    <a:pos x="279" y="125"/>
                  </a:cxn>
                  <a:cxn ang="0">
                    <a:pos x="0" y="130"/>
                  </a:cxn>
                </a:cxnLst>
                <a:rect l="0" t="0" r="r" b="b"/>
                <a:pathLst>
                  <a:path w="896" h="144">
                    <a:moveTo>
                      <a:pt x="896" y="136"/>
                    </a:moveTo>
                    <a:cubicBezTo>
                      <a:pt x="850" y="134"/>
                      <a:pt x="684" y="142"/>
                      <a:pt x="622" y="122"/>
                    </a:cubicBezTo>
                    <a:cubicBezTo>
                      <a:pt x="560" y="102"/>
                      <a:pt x="566" y="35"/>
                      <a:pt x="526" y="18"/>
                    </a:cubicBezTo>
                    <a:cubicBezTo>
                      <a:pt x="486" y="1"/>
                      <a:pt x="420" y="0"/>
                      <a:pt x="379" y="18"/>
                    </a:cubicBezTo>
                    <a:cubicBezTo>
                      <a:pt x="338" y="36"/>
                      <a:pt x="342" y="106"/>
                      <a:pt x="279" y="125"/>
                    </a:cubicBezTo>
                    <a:cubicBezTo>
                      <a:pt x="216" y="144"/>
                      <a:pt x="58" y="129"/>
                      <a:pt x="0" y="130"/>
                    </a:cubicBezTo>
                  </a:path>
                </a:pathLst>
              </a:custGeom>
              <a:noFill/>
              <a:ln w="25400" cap="flat" cmpd="sng">
                <a:solidFill>
                  <a:srgbClr val="FF5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auto">
              <a:xfrm>
                <a:off x="1378" y="2570"/>
                <a:ext cx="649" cy="533"/>
              </a:xfrm>
              <a:custGeom>
                <a:avLst/>
                <a:gdLst/>
                <a:ahLst/>
                <a:cxnLst>
                  <a:cxn ang="0">
                    <a:pos x="3" y="224"/>
                  </a:cxn>
                  <a:cxn ang="0">
                    <a:pos x="210" y="221"/>
                  </a:cxn>
                  <a:cxn ang="0">
                    <a:pos x="309" y="140"/>
                  </a:cxn>
                  <a:cxn ang="0">
                    <a:pos x="204" y="21"/>
                  </a:cxn>
                  <a:cxn ang="0">
                    <a:pos x="0" y="15"/>
                  </a:cxn>
                </a:cxnLst>
                <a:rect l="0" t="0" r="r" b="b"/>
                <a:pathLst>
                  <a:path w="310" h="235">
                    <a:moveTo>
                      <a:pt x="3" y="224"/>
                    </a:moveTo>
                    <a:cubicBezTo>
                      <a:pt x="37" y="224"/>
                      <a:pt x="159" y="235"/>
                      <a:pt x="210" y="221"/>
                    </a:cubicBezTo>
                    <a:cubicBezTo>
                      <a:pt x="261" y="207"/>
                      <a:pt x="310" y="173"/>
                      <a:pt x="309" y="140"/>
                    </a:cubicBezTo>
                    <a:cubicBezTo>
                      <a:pt x="308" y="107"/>
                      <a:pt x="255" y="42"/>
                      <a:pt x="204" y="21"/>
                    </a:cubicBezTo>
                    <a:cubicBezTo>
                      <a:pt x="153" y="0"/>
                      <a:pt x="42" y="16"/>
                      <a:pt x="0" y="15"/>
                    </a:cubicBezTo>
                  </a:path>
                </a:pathLst>
              </a:custGeom>
              <a:noFill/>
              <a:ln w="2540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8" name="Text Box 28"/>
              <p:cNvSpPr txBox="1">
                <a:spLocks noChangeArrowheads="1"/>
              </p:cNvSpPr>
              <p:nvPr/>
            </p:nvSpPr>
            <p:spPr bwMode="auto">
              <a:xfrm>
                <a:off x="3931" y="2227"/>
                <a:ext cx="328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800" b="0"/>
                  <a:t>CMU</a:t>
                </a:r>
                <a:endParaRPr lang="en-US" sz="1800"/>
              </a:p>
            </p:txBody>
          </p:sp>
          <p:sp>
            <p:nvSpPr>
              <p:cNvPr id="35869" name="Text Box 29"/>
              <p:cNvSpPr txBox="1">
                <a:spLocks noChangeArrowheads="1"/>
              </p:cNvSpPr>
              <p:nvPr/>
            </p:nvSpPr>
            <p:spPr bwMode="auto">
              <a:xfrm>
                <a:off x="4639" y="2445"/>
                <a:ext cx="248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800" b="0"/>
                  <a:t>MIT</a:t>
                </a:r>
                <a:endParaRPr lang="en-US" sz="1800"/>
              </a:p>
            </p:txBody>
          </p:sp>
          <p:sp>
            <p:nvSpPr>
              <p:cNvPr id="35870" name="Text Box 30"/>
              <p:cNvSpPr txBox="1">
                <a:spLocks noChangeArrowheads="1"/>
              </p:cNvSpPr>
              <p:nvPr/>
            </p:nvSpPr>
            <p:spPr bwMode="auto">
              <a:xfrm>
                <a:off x="4424" y="3428"/>
                <a:ext cx="544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800" b="0"/>
                  <a:t>Stanford</a:t>
                </a:r>
                <a:endParaRPr lang="en-US" sz="1800"/>
              </a:p>
            </p:txBody>
          </p:sp>
          <p:sp>
            <p:nvSpPr>
              <p:cNvPr id="35871" name="Text Box 31"/>
              <p:cNvSpPr txBox="1">
                <a:spLocks noChangeArrowheads="1"/>
              </p:cNvSpPr>
              <p:nvPr/>
            </p:nvSpPr>
            <p:spPr bwMode="auto">
              <a:xfrm>
                <a:off x="3930" y="2992"/>
                <a:ext cx="560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800" b="0"/>
                  <a:t>Berkeley</a:t>
                </a:r>
                <a:endParaRPr lang="en-US" sz="1800"/>
              </a:p>
            </p:txBody>
          </p:sp>
          <p:cxnSp>
            <p:nvCxnSpPr>
              <p:cNvPr id="35872" name="AutoShape 32"/>
              <p:cNvCxnSpPr>
                <a:cxnSpLocks noChangeShapeType="1"/>
                <a:stCxn id="35868" idx="3"/>
                <a:endCxn id="35869" idx="1"/>
              </p:cNvCxnSpPr>
              <p:nvPr/>
            </p:nvCxnSpPr>
            <p:spPr bwMode="auto">
              <a:xfrm>
                <a:off x="4259" y="2314"/>
                <a:ext cx="372" cy="218"/>
              </a:xfrm>
              <a:prstGeom prst="straightConnector1">
                <a:avLst/>
              </a:prstGeom>
              <a:noFill/>
              <a:ln w="25400">
                <a:solidFill>
                  <a:srgbClr val="66FF99"/>
                </a:solidFill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35873" name="AutoShape 33"/>
              <p:cNvCxnSpPr>
                <a:cxnSpLocks noChangeShapeType="1"/>
                <a:stCxn id="35868" idx="2"/>
                <a:endCxn id="35871" idx="0"/>
              </p:cNvCxnSpPr>
              <p:nvPr/>
            </p:nvCxnSpPr>
            <p:spPr bwMode="auto">
              <a:xfrm>
                <a:off x="4095" y="2400"/>
                <a:ext cx="115" cy="592"/>
              </a:xfrm>
              <a:prstGeom prst="straightConnector1">
                <a:avLst/>
              </a:prstGeom>
              <a:noFill/>
              <a:ln w="25400">
                <a:solidFill>
                  <a:srgbClr val="FF5050"/>
                </a:solidFill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35874" name="AutoShape 34"/>
              <p:cNvCxnSpPr>
                <a:cxnSpLocks noChangeShapeType="1"/>
                <a:stCxn id="35871" idx="2"/>
                <a:endCxn id="35870" idx="0"/>
              </p:cNvCxnSpPr>
              <p:nvPr/>
            </p:nvCxnSpPr>
            <p:spPr bwMode="auto">
              <a:xfrm>
                <a:off x="4210" y="3165"/>
                <a:ext cx="486" cy="263"/>
              </a:xfrm>
              <a:prstGeom prst="straightConnector1">
                <a:avLst/>
              </a:prstGeom>
              <a:noFill/>
              <a:ln w="25400">
                <a:solidFill>
                  <a:srgbClr val="996633"/>
                </a:solidFill>
                <a:round/>
                <a:headEnd type="none" w="sm" len="sm"/>
                <a:tailEnd type="triangle" w="med" len="med"/>
              </a:ln>
              <a:effectLst/>
            </p:spPr>
          </p:cxnSp>
        </p:grpSp>
        <p:cxnSp>
          <p:nvCxnSpPr>
            <p:cNvPr id="35875" name="AutoShape 35"/>
            <p:cNvCxnSpPr>
              <a:cxnSpLocks noChangeShapeType="1"/>
              <a:stCxn id="35850" idx="6"/>
              <a:endCxn id="35858" idx="1"/>
            </p:cNvCxnSpPr>
            <p:nvPr/>
          </p:nvCxnSpPr>
          <p:spPr bwMode="auto">
            <a:xfrm flipV="1">
              <a:off x="1402" y="2724"/>
              <a:ext cx="190" cy="7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876" name="AutoShape 36"/>
            <p:cNvCxnSpPr>
              <a:cxnSpLocks noChangeShapeType="1"/>
              <a:stCxn id="35852" idx="6"/>
              <a:endCxn id="35859" idx="1"/>
            </p:cNvCxnSpPr>
            <p:nvPr/>
          </p:nvCxnSpPr>
          <p:spPr bwMode="auto">
            <a:xfrm flipV="1">
              <a:off x="1402" y="3223"/>
              <a:ext cx="203" cy="14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877" name="AutoShape 37"/>
            <p:cNvCxnSpPr>
              <a:cxnSpLocks noChangeShapeType="1"/>
              <a:stCxn id="35859" idx="3"/>
              <a:endCxn id="35862" idx="1"/>
            </p:cNvCxnSpPr>
            <p:nvPr/>
          </p:nvCxnSpPr>
          <p:spPr bwMode="auto">
            <a:xfrm flipV="1">
              <a:off x="1835" y="3005"/>
              <a:ext cx="168" cy="218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878" name="AutoShape 38"/>
            <p:cNvCxnSpPr>
              <a:cxnSpLocks noChangeShapeType="1"/>
              <a:stCxn id="35862" idx="3"/>
              <a:endCxn id="35863" idx="1"/>
            </p:cNvCxnSpPr>
            <p:nvPr/>
          </p:nvCxnSpPr>
          <p:spPr bwMode="auto">
            <a:xfrm>
              <a:off x="2233" y="3005"/>
              <a:ext cx="167" cy="0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879" name="AutoShape 39"/>
            <p:cNvCxnSpPr>
              <a:cxnSpLocks noChangeShapeType="1"/>
              <a:stCxn id="35863" idx="3"/>
              <a:endCxn id="35861" idx="1"/>
            </p:cNvCxnSpPr>
            <p:nvPr/>
          </p:nvCxnSpPr>
          <p:spPr bwMode="auto">
            <a:xfrm>
              <a:off x="2630" y="3005"/>
              <a:ext cx="147" cy="218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880" name="AutoShape 40"/>
            <p:cNvCxnSpPr>
              <a:cxnSpLocks noChangeShapeType="1"/>
              <a:stCxn id="35862" idx="1"/>
              <a:endCxn id="35858" idx="3"/>
            </p:cNvCxnSpPr>
            <p:nvPr/>
          </p:nvCxnSpPr>
          <p:spPr bwMode="auto">
            <a:xfrm flipH="1" flipV="1">
              <a:off x="1823" y="2724"/>
              <a:ext cx="180" cy="281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881" name="AutoShape 41"/>
            <p:cNvCxnSpPr>
              <a:cxnSpLocks noChangeShapeType="1"/>
              <a:stCxn id="35863" idx="3"/>
              <a:endCxn id="35860" idx="1"/>
            </p:cNvCxnSpPr>
            <p:nvPr/>
          </p:nvCxnSpPr>
          <p:spPr bwMode="auto">
            <a:xfrm flipV="1">
              <a:off x="2630" y="2724"/>
              <a:ext cx="147" cy="281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882" name="AutoShape 42"/>
            <p:cNvCxnSpPr>
              <a:cxnSpLocks noChangeShapeType="1"/>
              <a:stCxn id="35860" idx="3"/>
              <a:endCxn id="35856" idx="2"/>
            </p:cNvCxnSpPr>
            <p:nvPr/>
          </p:nvCxnSpPr>
          <p:spPr bwMode="auto">
            <a:xfrm>
              <a:off x="3007" y="2724"/>
              <a:ext cx="222" cy="12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883" name="AutoShape 43"/>
            <p:cNvCxnSpPr>
              <a:cxnSpLocks noChangeShapeType="1"/>
              <a:stCxn id="35861" idx="3"/>
              <a:endCxn id="35855" idx="2"/>
            </p:cNvCxnSpPr>
            <p:nvPr/>
          </p:nvCxnSpPr>
          <p:spPr bwMode="auto">
            <a:xfrm>
              <a:off x="3007" y="3223"/>
              <a:ext cx="224" cy="3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219200" y="3684588"/>
            <a:ext cx="6694488" cy="2182812"/>
            <a:chOff x="672" y="432"/>
            <a:chExt cx="4217" cy="1375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 rot="494684">
              <a:off x="1563" y="539"/>
              <a:ext cx="1308" cy="1118"/>
              <a:chOff x="868" y="821"/>
              <a:chExt cx="3619" cy="2768"/>
            </a:xfrm>
          </p:grpSpPr>
          <p:sp>
            <p:nvSpPr>
              <p:cNvPr id="35887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868" y="821"/>
                <a:ext cx="3619" cy="2768"/>
              </a:xfrm>
              <a:prstGeom prst="cloudCallout">
                <a:avLst>
                  <a:gd name="adj1" fmla="val 0"/>
                  <a:gd name="adj2" fmla="val 9213"/>
                </a:avLst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6661" tIns="48331" rIns="96661" bIns="48331" anchor="ctr">
                <a:prstTxWarp prst="textNoShape">
                  <a:avLst/>
                </a:prstTxWarp>
              </a:bodyPr>
              <a:lstStyle/>
              <a:p>
                <a:pPr algn="ctr" defTabSz="966788"/>
                <a:endParaRPr kumimoji="1" lang="en-US" sz="1800"/>
              </a:p>
            </p:txBody>
          </p:sp>
          <p:sp>
            <p:nvSpPr>
              <p:cNvPr id="35888" name="Oval 48"/>
              <p:cNvSpPr>
                <a:spLocks noChangeAspect="1" noChangeArrowheads="1"/>
              </p:cNvSpPr>
              <p:nvPr/>
            </p:nvSpPr>
            <p:spPr bwMode="auto">
              <a:xfrm>
                <a:off x="2338" y="3009"/>
                <a:ext cx="679" cy="53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lIns="96661" tIns="48331" rIns="96661" bIns="48331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9" name="Oval 49"/>
              <p:cNvSpPr>
                <a:spLocks noChangeAspect="1" noChangeArrowheads="1"/>
              </p:cNvSpPr>
              <p:nvPr/>
            </p:nvSpPr>
            <p:spPr bwMode="auto">
              <a:xfrm>
                <a:off x="2338" y="2339"/>
                <a:ext cx="679" cy="75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lIns="96661" tIns="48331" rIns="96661" bIns="48331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890" name="Text Box 50"/>
            <p:cNvSpPr txBox="1">
              <a:spLocks noChangeArrowheads="1"/>
            </p:cNvSpPr>
            <p:nvPr/>
          </p:nvSpPr>
          <p:spPr bwMode="auto">
            <a:xfrm>
              <a:off x="672" y="1081"/>
              <a:ext cx="89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 </a:t>
              </a:r>
            </a:p>
          </p:txBody>
        </p:sp>
        <p:sp>
          <p:nvSpPr>
            <p:cNvPr id="35891" name="Text Box 51"/>
            <p:cNvSpPr txBox="1">
              <a:spLocks noChangeArrowheads="1"/>
            </p:cNvSpPr>
            <p:nvPr/>
          </p:nvSpPr>
          <p:spPr bwMode="auto">
            <a:xfrm>
              <a:off x="2702" y="729"/>
              <a:ext cx="11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0"/>
            </a:p>
          </p:txBody>
        </p:sp>
        <p:sp>
          <p:nvSpPr>
            <p:cNvPr id="35892" name="Oval 52"/>
            <p:cNvSpPr>
              <a:spLocks noChangeArrowheads="1"/>
            </p:cNvSpPr>
            <p:nvPr/>
          </p:nvSpPr>
          <p:spPr bwMode="auto">
            <a:xfrm>
              <a:off x="1011" y="702"/>
              <a:ext cx="295" cy="27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3" name="Text Box 53"/>
            <p:cNvSpPr txBox="1">
              <a:spLocks noChangeArrowheads="1"/>
            </p:cNvSpPr>
            <p:nvPr/>
          </p:nvSpPr>
          <p:spPr bwMode="auto">
            <a:xfrm>
              <a:off x="788" y="434"/>
              <a:ext cx="66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Stanford</a:t>
              </a:r>
              <a:endParaRPr lang="en-US" sz="1800"/>
            </a:p>
          </p:txBody>
        </p:sp>
        <p:sp>
          <p:nvSpPr>
            <p:cNvPr id="35894" name="Oval 54"/>
            <p:cNvSpPr>
              <a:spLocks noChangeArrowheads="1"/>
            </p:cNvSpPr>
            <p:nvPr/>
          </p:nvSpPr>
          <p:spPr bwMode="auto">
            <a:xfrm>
              <a:off x="1011" y="1208"/>
              <a:ext cx="295" cy="27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3089" y="432"/>
              <a:ext cx="36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MIT</a:t>
              </a:r>
              <a:endParaRPr lang="en-US" sz="1800"/>
            </a:p>
          </p:txBody>
        </p:sp>
        <p:sp>
          <p:nvSpPr>
            <p:cNvPr id="35896" name="Text Box 56"/>
            <p:cNvSpPr txBox="1">
              <a:spLocks noChangeArrowheads="1"/>
            </p:cNvSpPr>
            <p:nvPr/>
          </p:nvSpPr>
          <p:spPr bwMode="auto">
            <a:xfrm>
              <a:off x="3089" y="1487"/>
              <a:ext cx="44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CMU</a:t>
              </a:r>
              <a:endParaRPr lang="en-US" sz="1800"/>
            </a:p>
          </p:txBody>
        </p:sp>
        <p:sp>
          <p:nvSpPr>
            <p:cNvPr id="35897" name="Oval 57"/>
            <p:cNvSpPr>
              <a:spLocks noChangeArrowheads="1"/>
            </p:cNvSpPr>
            <p:nvPr/>
          </p:nvSpPr>
          <p:spPr bwMode="auto">
            <a:xfrm>
              <a:off x="3135" y="1197"/>
              <a:ext cx="295" cy="27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10000"/>
                </a:lnSpc>
                <a:buFontTx/>
                <a:buChar char="•"/>
              </a:pPr>
              <a:endParaRPr lang="en-US" sz="1800" b="0"/>
            </a:p>
          </p:txBody>
        </p:sp>
        <p:sp>
          <p:nvSpPr>
            <p:cNvPr id="35898" name="Oval 58"/>
            <p:cNvSpPr>
              <a:spLocks noChangeArrowheads="1"/>
            </p:cNvSpPr>
            <p:nvPr/>
          </p:nvSpPr>
          <p:spPr bwMode="auto">
            <a:xfrm>
              <a:off x="3133" y="707"/>
              <a:ext cx="295" cy="27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9" name="Text Box 59"/>
            <p:cNvSpPr txBox="1">
              <a:spLocks noChangeArrowheads="1"/>
            </p:cNvSpPr>
            <p:nvPr/>
          </p:nvSpPr>
          <p:spPr bwMode="auto">
            <a:xfrm>
              <a:off x="842" y="1573"/>
              <a:ext cx="67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Berkeley</a:t>
              </a:r>
              <a:endParaRPr lang="en-US" sz="1800"/>
            </a:p>
          </p:txBody>
        </p:sp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1496" y="711"/>
              <a:ext cx="231" cy="2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1509" y="1210"/>
              <a:ext cx="230" cy="2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2681" y="711"/>
              <a:ext cx="230" cy="2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2681" y="1210"/>
              <a:ext cx="230" cy="2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1907" y="992"/>
              <a:ext cx="230" cy="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2304" y="992"/>
              <a:ext cx="230" cy="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06" name="Freeform 66"/>
            <p:cNvSpPr>
              <a:spLocks/>
            </p:cNvSpPr>
            <p:nvPr/>
          </p:nvSpPr>
          <p:spPr bwMode="auto">
            <a:xfrm>
              <a:off x="2465" y="787"/>
              <a:ext cx="674" cy="531"/>
            </a:xfrm>
            <a:custGeom>
              <a:avLst/>
              <a:gdLst/>
              <a:ahLst/>
              <a:cxnLst>
                <a:cxn ang="0">
                  <a:pos x="322" y="227"/>
                </a:cxn>
                <a:cxn ang="0">
                  <a:pos x="88" y="219"/>
                </a:cxn>
                <a:cxn ang="0">
                  <a:pos x="1" y="134"/>
                </a:cxn>
                <a:cxn ang="0">
                  <a:pos x="91" y="21"/>
                </a:cxn>
                <a:cxn ang="0">
                  <a:pos x="322" y="8"/>
                </a:cxn>
              </a:cxnLst>
              <a:rect l="0" t="0" r="r" b="b"/>
              <a:pathLst>
                <a:path w="322" h="234">
                  <a:moveTo>
                    <a:pt x="322" y="227"/>
                  </a:moveTo>
                  <a:cubicBezTo>
                    <a:pt x="283" y="226"/>
                    <a:pt x="141" y="234"/>
                    <a:pt x="88" y="219"/>
                  </a:cubicBezTo>
                  <a:cubicBezTo>
                    <a:pt x="35" y="204"/>
                    <a:pt x="0" y="167"/>
                    <a:pt x="1" y="134"/>
                  </a:cubicBezTo>
                  <a:cubicBezTo>
                    <a:pt x="2" y="101"/>
                    <a:pt x="38" y="42"/>
                    <a:pt x="91" y="21"/>
                  </a:cubicBezTo>
                  <a:cubicBezTo>
                    <a:pt x="144" y="0"/>
                    <a:pt x="274" y="11"/>
                    <a:pt x="322" y="8"/>
                  </a:cubicBezTo>
                </a:path>
              </a:pathLst>
            </a:custGeom>
            <a:noFill/>
            <a:ln w="25400" cap="flat" cmpd="sng">
              <a:solidFill>
                <a:srgbClr val="66FF99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7" name="Freeform 67"/>
            <p:cNvSpPr>
              <a:spLocks/>
            </p:cNvSpPr>
            <p:nvPr/>
          </p:nvSpPr>
          <p:spPr bwMode="auto">
            <a:xfrm>
              <a:off x="1278" y="1073"/>
              <a:ext cx="1875" cy="327"/>
            </a:xfrm>
            <a:custGeom>
              <a:avLst/>
              <a:gdLst/>
              <a:ahLst/>
              <a:cxnLst>
                <a:cxn ang="0">
                  <a:pos x="896" y="136"/>
                </a:cxn>
                <a:cxn ang="0">
                  <a:pos x="622" y="122"/>
                </a:cxn>
                <a:cxn ang="0">
                  <a:pos x="526" y="18"/>
                </a:cxn>
                <a:cxn ang="0">
                  <a:pos x="379" y="18"/>
                </a:cxn>
                <a:cxn ang="0">
                  <a:pos x="279" y="125"/>
                </a:cxn>
                <a:cxn ang="0">
                  <a:pos x="0" y="130"/>
                </a:cxn>
              </a:cxnLst>
              <a:rect l="0" t="0" r="r" b="b"/>
              <a:pathLst>
                <a:path w="896" h="144">
                  <a:moveTo>
                    <a:pt x="896" y="136"/>
                  </a:moveTo>
                  <a:cubicBezTo>
                    <a:pt x="850" y="134"/>
                    <a:pt x="684" y="142"/>
                    <a:pt x="622" y="122"/>
                  </a:cubicBezTo>
                  <a:cubicBezTo>
                    <a:pt x="560" y="102"/>
                    <a:pt x="566" y="35"/>
                    <a:pt x="526" y="18"/>
                  </a:cubicBezTo>
                  <a:cubicBezTo>
                    <a:pt x="486" y="1"/>
                    <a:pt x="420" y="0"/>
                    <a:pt x="379" y="18"/>
                  </a:cubicBezTo>
                  <a:cubicBezTo>
                    <a:pt x="338" y="36"/>
                    <a:pt x="342" y="106"/>
                    <a:pt x="279" y="125"/>
                  </a:cubicBezTo>
                  <a:cubicBezTo>
                    <a:pt x="216" y="144"/>
                    <a:pt x="58" y="129"/>
                    <a:pt x="0" y="130"/>
                  </a:cubicBezTo>
                </a:path>
              </a:pathLst>
            </a:custGeom>
            <a:noFill/>
            <a:ln w="25400" cap="flat" cmpd="sng">
              <a:solidFill>
                <a:srgbClr val="FF5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8" name="Freeform 68"/>
            <p:cNvSpPr>
              <a:spLocks/>
            </p:cNvSpPr>
            <p:nvPr/>
          </p:nvSpPr>
          <p:spPr bwMode="auto">
            <a:xfrm>
              <a:off x="1296" y="775"/>
              <a:ext cx="1836" cy="585"/>
            </a:xfrm>
            <a:custGeom>
              <a:avLst/>
              <a:gdLst/>
              <a:ahLst/>
              <a:cxnLst>
                <a:cxn ang="0">
                  <a:pos x="1836" y="566"/>
                </a:cxn>
                <a:cxn ang="0">
                  <a:pos x="1305" y="539"/>
                </a:cxn>
                <a:cxn ang="0">
                  <a:pos x="1080" y="287"/>
                </a:cxn>
                <a:cxn ang="0">
                  <a:pos x="765" y="251"/>
                </a:cxn>
                <a:cxn ang="0">
                  <a:pos x="585" y="35"/>
                </a:cxn>
                <a:cxn ang="0">
                  <a:pos x="0" y="39"/>
                </a:cxn>
              </a:cxnLst>
              <a:rect l="0" t="0" r="r" b="b"/>
              <a:pathLst>
                <a:path w="1836" h="585">
                  <a:moveTo>
                    <a:pt x="1836" y="566"/>
                  </a:moveTo>
                  <a:cubicBezTo>
                    <a:pt x="1748" y="562"/>
                    <a:pt x="1431" y="585"/>
                    <a:pt x="1305" y="539"/>
                  </a:cubicBezTo>
                  <a:cubicBezTo>
                    <a:pt x="1179" y="493"/>
                    <a:pt x="1170" y="335"/>
                    <a:pt x="1080" y="287"/>
                  </a:cubicBezTo>
                  <a:cubicBezTo>
                    <a:pt x="990" y="239"/>
                    <a:pt x="848" y="293"/>
                    <a:pt x="765" y="251"/>
                  </a:cubicBezTo>
                  <a:cubicBezTo>
                    <a:pt x="682" y="209"/>
                    <a:pt x="712" y="70"/>
                    <a:pt x="585" y="35"/>
                  </a:cubicBezTo>
                  <a:cubicBezTo>
                    <a:pt x="458" y="0"/>
                    <a:pt x="122" y="38"/>
                    <a:pt x="0" y="39"/>
                  </a:cubicBezTo>
                </a:path>
              </a:pathLst>
            </a:custGeom>
            <a:noFill/>
            <a:ln w="25400" cap="flat" cmpd="sng">
              <a:solidFill>
                <a:srgbClr val="99663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9" name="Text Box 69"/>
            <p:cNvSpPr txBox="1">
              <a:spLocks noChangeArrowheads="1"/>
            </p:cNvSpPr>
            <p:nvPr/>
          </p:nvSpPr>
          <p:spPr bwMode="auto">
            <a:xfrm>
              <a:off x="3852" y="433"/>
              <a:ext cx="328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CMU</a:t>
              </a:r>
              <a:endParaRPr lang="en-US" sz="1800"/>
            </a:p>
          </p:txBody>
        </p:sp>
        <p:sp>
          <p:nvSpPr>
            <p:cNvPr id="35910" name="Text Box 70"/>
            <p:cNvSpPr txBox="1">
              <a:spLocks noChangeArrowheads="1"/>
            </p:cNvSpPr>
            <p:nvPr/>
          </p:nvSpPr>
          <p:spPr bwMode="auto">
            <a:xfrm>
              <a:off x="4560" y="651"/>
              <a:ext cx="248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MIT</a:t>
              </a:r>
              <a:endParaRPr lang="en-US" sz="1800"/>
            </a:p>
          </p:txBody>
        </p:sp>
        <p:sp>
          <p:nvSpPr>
            <p:cNvPr id="35911" name="Text Box 71"/>
            <p:cNvSpPr txBox="1">
              <a:spLocks noChangeArrowheads="1"/>
            </p:cNvSpPr>
            <p:nvPr/>
          </p:nvSpPr>
          <p:spPr bwMode="auto">
            <a:xfrm>
              <a:off x="4345" y="1634"/>
              <a:ext cx="544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Stanford</a:t>
              </a:r>
              <a:endParaRPr lang="en-US" sz="1800"/>
            </a:p>
          </p:txBody>
        </p:sp>
        <p:sp>
          <p:nvSpPr>
            <p:cNvPr id="35912" name="Text Box 72"/>
            <p:cNvSpPr txBox="1">
              <a:spLocks noChangeArrowheads="1"/>
            </p:cNvSpPr>
            <p:nvPr/>
          </p:nvSpPr>
          <p:spPr bwMode="auto">
            <a:xfrm>
              <a:off x="3851" y="1198"/>
              <a:ext cx="560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Berkeley</a:t>
              </a:r>
              <a:endParaRPr lang="en-US" sz="1800"/>
            </a:p>
          </p:txBody>
        </p:sp>
        <p:cxnSp>
          <p:nvCxnSpPr>
            <p:cNvPr id="35913" name="AutoShape 73"/>
            <p:cNvCxnSpPr>
              <a:cxnSpLocks noChangeShapeType="1"/>
              <a:stCxn id="35909" idx="3"/>
              <a:endCxn id="35910" idx="1"/>
            </p:cNvCxnSpPr>
            <p:nvPr/>
          </p:nvCxnSpPr>
          <p:spPr bwMode="auto">
            <a:xfrm>
              <a:off x="4180" y="520"/>
              <a:ext cx="372" cy="218"/>
            </a:xfrm>
            <a:prstGeom prst="straightConnector1">
              <a:avLst/>
            </a:prstGeom>
            <a:noFill/>
            <a:ln w="25400">
              <a:solidFill>
                <a:srgbClr val="66FF99"/>
              </a:solidFill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5914" name="AutoShape 74"/>
            <p:cNvCxnSpPr>
              <a:cxnSpLocks noChangeShapeType="1"/>
              <a:stCxn id="35909" idx="2"/>
              <a:endCxn id="35912" idx="0"/>
            </p:cNvCxnSpPr>
            <p:nvPr/>
          </p:nvCxnSpPr>
          <p:spPr bwMode="auto">
            <a:xfrm>
              <a:off x="4016" y="606"/>
              <a:ext cx="115" cy="592"/>
            </a:xfrm>
            <a:prstGeom prst="straightConnector1">
              <a:avLst/>
            </a:prstGeom>
            <a:noFill/>
            <a:ln w="25400">
              <a:solidFill>
                <a:srgbClr val="FF5050"/>
              </a:solidFill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5915" name="AutoShape 75"/>
            <p:cNvCxnSpPr>
              <a:cxnSpLocks noChangeShapeType="1"/>
              <a:endCxn id="35911" idx="0"/>
            </p:cNvCxnSpPr>
            <p:nvPr/>
          </p:nvCxnSpPr>
          <p:spPr bwMode="auto">
            <a:xfrm>
              <a:off x="4128" y="624"/>
              <a:ext cx="489" cy="1010"/>
            </a:xfrm>
            <a:prstGeom prst="straightConnector1">
              <a:avLst/>
            </a:prstGeom>
            <a:noFill/>
            <a:ln w="25400">
              <a:solidFill>
                <a:srgbClr val="996633"/>
              </a:solidFill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5916" name="AutoShape 76"/>
            <p:cNvCxnSpPr>
              <a:cxnSpLocks noChangeShapeType="1"/>
              <a:stCxn id="35892" idx="6"/>
              <a:endCxn id="35900" idx="1"/>
            </p:cNvCxnSpPr>
            <p:nvPr/>
          </p:nvCxnSpPr>
          <p:spPr bwMode="auto">
            <a:xfrm flipV="1">
              <a:off x="1306" y="835"/>
              <a:ext cx="190" cy="7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17" name="AutoShape 77"/>
            <p:cNvCxnSpPr>
              <a:cxnSpLocks noChangeShapeType="1"/>
              <a:stCxn id="35894" idx="6"/>
              <a:endCxn id="35901" idx="1"/>
            </p:cNvCxnSpPr>
            <p:nvPr/>
          </p:nvCxnSpPr>
          <p:spPr bwMode="auto">
            <a:xfrm flipV="1">
              <a:off x="1306" y="1334"/>
              <a:ext cx="203" cy="14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18" name="AutoShape 78"/>
            <p:cNvCxnSpPr>
              <a:cxnSpLocks noChangeShapeType="1"/>
              <a:stCxn id="35901" idx="3"/>
              <a:endCxn id="35904" idx="1"/>
            </p:cNvCxnSpPr>
            <p:nvPr/>
          </p:nvCxnSpPr>
          <p:spPr bwMode="auto">
            <a:xfrm flipV="1">
              <a:off x="1739" y="1116"/>
              <a:ext cx="168" cy="218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19" name="AutoShape 79"/>
            <p:cNvCxnSpPr>
              <a:cxnSpLocks noChangeShapeType="1"/>
              <a:stCxn id="35904" idx="3"/>
              <a:endCxn id="35905" idx="1"/>
            </p:cNvCxnSpPr>
            <p:nvPr/>
          </p:nvCxnSpPr>
          <p:spPr bwMode="auto">
            <a:xfrm>
              <a:off x="2137" y="1116"/>
              <a:ext cx="167" cy="0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20" name="AutoShape 80"/>
            <p:cNvCxnSpPr>
              <a:cxnSpLocks noChangeShapeType="1"/>
              <a:stCxn id="35905" idx="3"/>
              <a:endCxn id="35903" idx="1"/>
            </p:cNvCxnSpPr>
            <p:nvPr/>
          </p:nvCxnSpPr>
          <p:spPr bwMode="auto">
            <a:xfrm>
              <a:off x="2534" y="1116"/>
              <a:ext cx="147" cy="218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21" name="AutoShape 81"/>
            <p:cNvCxnSpPr>
              <a:cxnSpLocks noChangeShapeType="1"/>
              <a:stCxn id="35904" idx="1"/>
              <a:endCxn id="35900" idx="3"/>
            </p:cNvCxnSpPr>
            <p:nvPr/>
          </p:nvCxnSpPr>
          <p:spPr bwMode="auto">
            <a:xfrm flipH="1" flipV="1">
              <a:off x="1727" y="835"/>
              <a:ext cx="180" cy="281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22" name="AutoShape 82"/>
            <p:cNvCxnSpPr>
              <a:cxnSpLocks noChangeShapeType="1"/>
              <a:stCxn id="35905" idx="3"/>
              <a:endCxn id="35902" idx="1"/>
            </p:cNvCxnSpPr>
            <p:nvPr/>
          </p:nvCxnSpPr>
          <p:spPr bwMode="auto">
            <a:xfrm flipV="1">
              <a:off x="2534" y="835"/>
              <a:ext cx="147" cy="281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23" name="AutoShape 83"/>
            <p:cNvCxnSpPr>
              <a:cxnSpLocks noChangeShapeType="1"/>
              <a:stCxn id="35902" idx="3"/>
              <a:endCxn id="35898" idx="2"/>
            </p:cNvCxnSpPr>
            <p:nvPr/>
          </p:nvCxnSpPr>
          <p:spPr bwMode="auto">
            <a:xfrm>
              <a:off x="2911" y="835"/>
              <a:ext cx="222" cy="12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24" name="AutoShape 84"/>
            <p:cNvCxnSpPr>
              <a:cxnSpLocks noChangeShapeType="1"/>
              <a:stCxn id="35903" idx="3"/>
              <a:endCxn id="35897" idx="2"/>
            </p:cNvCxnSpPr>
            <p:nvPr/>
          </p:nvCxnSpPr>
          <p:spPr bwMode="auto">
            <a:xfrm>
              <a:off x="2911" y="1334"/>
              <a:ext cx="224" cy="3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1219200" y="3684588"/>
            <a:ext cx="6694488" cy="2182812"/>
            <a:chOff x="768" y="2321"/>
            <a:chExt cx="4217" cy="1375"/>
          </a:xfrm>
        </p:grpSpPr>
        <p:grpSp>
          <p:nvGrpSpPr>
            <p:cNvPr id="8" name="Group 86"/>
            <p:cNvGrpSpPr>
              <a:grpSpLocks/>
            </p:cNvGrpSpPr>
            <p:nvPr/>
          </p:nvGrpSpPr>
          <p:grpSpPr bwMode="auto">
            <a:xfrm rot="494684">
              <a:off x="1659" y="2428"/>
              <a:ext cx="1308" cy="1118"/>
              <a:chOff x="868" y="821"/>
              <a:chExt cx="3619" cy="2768"/>
            </a:xfrm>
          </p:grpSpPr>
          <p:sp>
            <p:nvSpPr>
              <p:cNvPr id="35927" name="AutoShape 87"/>
              <p:cNvSpPr>
                <a:spLocks noChangeAspect="1" noChangeArrowheads="1"/>
              </p:cNvSpPr>
              <p:nvPr/>
            </p:nvSpPr>
            <p:spPr bwMode="auto">
              <a:xfrm>
                <a:off x="868" y="821"/>
                <a:ext cx="3619" cy="2768"/>
              </a:xfrm>
              <a:prstGeom prst="cloudCallout">
                <a:avLst>
                  <a:gd name="adj1" fmla="val 0"/>
                  <a:gd name="adj2" fmla="val 9213"/>
                </a:avLst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6661" tIns="48331" rIns="96661" bIns="48331" anchor="ctr">
                <a:prstTxWarp prst="textNoShape">
                  <a:avLst/>
                </a:prstTxWarp>
              </a:bodyPr>
              <a:lstStyle/>
              <a:p>
                <a:pPr algn="ctr" defTabSz="966788"/>
                <a:endParaRPr kumimoji="1" lang="en-US" sz="1800"/>
              </a:p>
            </p:txBody>
          </p:sp>
          <p:sp>
            <p:nvSpPr>
              <p:cNvPr id="35928" name="Oval 88"/>
              <p:cNvSpPr>
                <a:spLocks noChangeAspect="1" noChangeArrowheads="1"/>
              </p:cNvSpPr>
              <p:nvPr/>
            </p:nvSpPr>
            <p:spPr bwMode="auto">
              <a:xfrm>
                <a:off x="2338" y="3009"/>
                <a:ext cx="679" cy="53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lIns="96661" tIns="48331" rIns="96661" bIns="48331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9" name="Oval 89"/>
              <p:cNvSpPr>
                <a:spLocks noChangeAspect="1" noChangeArrowheads="1"/>
              </p:cNvSpPr>
              <p:nvPr/>
            </p:nvSpPr>
            <p:spPr bwMode="auto">
              <a:xfrm>
                <a:off x="2338" y="2339"/>
                <a:ext cx="679" cy="75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lIns="96661" tIns="48331" rIns="96661" bIns="48331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930" name="Text Box 90"/>
            <p:cNvSpPr txBox="1">
              <a:spLocks noChangeArrowheads="1"/>
            </p:cNvSpPr>
            <p:nvPr/>
          </p:nvSpPr>
          <p:spPr bwMode="auto">
            <a:xfrm>
              <a:off x="768" y="2970"/>
              <a:ext cx="89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 </a:t>
              </a:r>
            </a:p>
          </p:txBody>
        </p:sp>
        <p:sp>
          <p:nvSpPr>
            <p:cNvPr id="35931" name="Text Box 91"/>
            <p:cNvSpPr txBox="1">
              <a:spLocks noChangeArrowheads="1"/>
            </p:cNvSpPr>
            <p:nvPr/>
          </p:nvSpPr>
          <p:spPr bwMode="auto">
            <a:xfrm>
              <a:off x="2798" y="2618"/>
              <a:ext cx="11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0"/>
            </a:p>
          </p:txBody>
        </p:sp>
        <p:sp>
          <p:nvSpPr>
            <p:cNvPr id="35932" name="Oval 92"/>
            <p:cNvSpPr>
              <a:spLocks noChangeArrowheads="1"/>
            </p:cNvSpPr>
            <p:nvPr/>
          </p:nvSpPr>
          <p:spPr bwMode="auto">
            <a:xfrm>
              <a:off x="1107" y="2591"/>
              <a:ext cx="295" cy="27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3" name="Text Box 93"/>
            <p:cNvSpPr txBox="1">
              <a:spLocks noChangeArrowheads="1"/>
            </p:cNvSpPr>
            <p:nvPr/>
          </p:nvSpPr>
          <p:spPr bwMode="auto">
            <a:xfrm>
              <a:off x="884" y="2323"/>
              <a:ext cx="66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Stanford</a:t>
              </a:r>
              <a:endParaRPr lang="en-US" sz="1800"/>
            </a:p>
          </p:txBody>
        </p:sp>
        <p:sp>
          <p:nvSpPr>
            <p:cNvPr id="35934" name="Oval 94"/>
            <p:cNvSpPr>
              <a:spLocks noChangeArrowheads="1"/>
            </p:cNvSpPr>
            <p:nvPr/>
          </p:nvSpPr>
          <p:spPr bwMode="auto">
            <a:xfrm>
              <a:off x="1107" y="3097"/>
              <a:ext cx="295" cy="27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5" name="Text Box 95"/>
            <p:cNvSpPr txBox="1">
              <a:spLocks noChangeArrowheads="1"/>
            </p:cNvSpPr>
            <p:nvPr/>
          </p:nvSpPr>
          <p:spPr bwMode="auto">
            <a:xfrm>
              <a:off x="3185" y="2321"/>
              <a:ext cx="36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MIT</a:t>
              </a:r>
              <a:endParaRPr lang="en-US" sz="1800"/>
            </a:p>
          </p:txBody>
        </p:sp>
        <p:sp>
          <p:nvSpPr>
            <p:cNvPr id="35936" name="Text Box 96"/>
            <p:cNvSpPr txBox="1">
              <a:spLocks noChangeArrowheads="1"/>
            </p:cNvSpPr>
            <p:nvPr/>
          </p:nvSpPr>
          <p:spPr bwMode="auto">
            <a:xfrm>
              <a:off x="3185" y="3376"/>
              <a:ext cx="44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CMU</a:t>
              </a:r>
              <a:endParaRPr lang="en-US" sz="1800"/>
            </a:p>
          </p:txBody>
        </p:sp>
        <p:sp>
          <p:nvSpPr>
            <p:cNvPr id="35937" name="Oval 97"/>
            <p:cNvSpPr>
              <a:spLocks noChangeArrowheads="1"/>
            </p:cNvSpPr>
            <p:nvPr/>
          </p:nvSpPr>
          <p:spPr bwMode="auto">
            <a:xfrm>
              <a:off x="3231" y="3086"/>
              <a:ext cx="295" cy="27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10000"/>
                </a:lnSpc>
                <a:buFontTx/>
                <a:buChar char="•"/>
              </a:pPr>
              <a:endParaRPr lang="en-US" sz="1800" b="0"/>
            </a:p>
          </p:txBody>
        </p:sp>
        <p:sp>
          <p:nvSpPr>
            <p:cNvPr id="35938" name="Oval 98"/>
            <p:cNvSpPr>
              <a:spLocks noChangeArrowheads="1"/>
            </p:cNvSpPr>
            <p:nvPr/>
          </p:nvSpPr>
          <p:spPr bwMode="auto">
            <a:xfrm>
              <a:off x="3229" y="2596"/>
              <a:ext cx="295" cy="27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9" name="Text Box 99"/>
            <p:cNvSpPr txBox="1">
              <a:spLocks noChangeArrowheads="1"/>
            </p:cNvSpPr>
            <p:nvPr/>
          </p:nvSpPr>
          <p:spPr bwMode="auto">
            <a:xfrm>
              <a:off x="938" y="3462"/>
              <a:ext cx="67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Berkeley</a:t>
              </a:r>
              <a:endParaRPr lang="en-US" sz="1800"/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1592" y="2600"/>
              <a:ext cx="231" cy="2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1605" y="3099"/>
              <a:ext cx="230" cy="2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2777" y="2600"/>
              <a:ext cx="230" cy="2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2777" y="3099"/>
              <a:ext cx="230" cy="2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2003" y="2881"/>
              <a:ext cx="230" cy="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2400" y="2881"/>
              <a:ext cx="230" cy="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6" name="Freeform 106"/>
            <p:cNvSpPr>
              <a:spLocks/>
            </p:cNvSpPr>
            <p:nvPr/>
          </p:nvSpPr>
          <p:spPr bwMode="auto">
            <a:xfrm>
              <a:off x="2561" y="2676"/>
              <a:ext cx="674" cy="531"/>
            </a:xfrm>
            <a:custGeom>
              <a:avLst/>
              <a:gdLst/>
              <a:ahLst/>
              <a:cxnLst>
                <a:cxn ang="0">
                  <a:pos x="322" y="227"/>
                </a:cxn>
                <a:cxn ang="0">
                  <a:pos x="88" y="219"/>
                </a:cxn>
                <a:cxn ang="0">
                  <a:pos x="1" y="134"/>
                </a:cxn>
                <a:cxn ang="0">
                  <a:pos x="91" y="21"/>
                </a:cxn>
                <a:cxn ang="0">
                  <a:pos x="322" y="8"/>
                </a:cxn>
              </a:cxnLst>
              <a:rect l="0" t="0" r="r" b="b"/>
              <a:pathLst>
                <a:path w="322" h="234">
                  <a:moveTo>
                    <a:pt x="322" y="227"/>
                  </a:moveTo>
                  <a:cubicBezTo>
                    <a:pt x="283" y="226"/>
                    <a:pt x="141" y="234"/>
                    <a:pt x="88" y="219"/>
                  </a:cubicBezTo>
                  <a:cubicBezTo>
                    <a:pt x="35" y="204"/>
                    <a:pt x="0" y="167"/>
                    <a:pt x="1" y="134"/>
                  </a:cubicBezTo>
                  <a:cubicBezTo>
                    <a:pt x="2" y="101"/>
                    <a:pt x="38" y="42"/>
                    <a:pt x="91" y="21"/>
                  </a:cubicBezTo>
                  <a:cubicBezTo>
                    <a:pt x="144" y="0"/>
                    <a:pt x="274" y="11"/>
                    <a:pt x="322" y="8"/>
                  </a:cubicBezTo>
                </a:path>
              </a:pathLst>
            </a:custGeom>
            <a:noFill/>
            <a:ln w="25400" cap="flat" cmpd="sng">
              <a:solidFill>
                <a:srgbClr val="66FF99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47" name="Freeform 107"/>
            <p:cNvSpPr>
              <a:spLocks/>
            </p:cNvSpPr>
            <p:nvPr/>
          </p:nvSpPr>
          <p:spPr bwMode="auto">
            <a:xfrm>
              <a:off x="1374" y="2962"/>
              <a:ext cx="1875" cy="327"/>
            </a:xfrm>
            <a:custGeom>
              <a:avLst/>
              <a:gdLst/>
              <a:ahLst/>
              <a:cxnLst>
                <a:cxn ang="0">
                  <a:pos x="896" y="136"/>
                </a:cxn>
                <a:cxn ang="0">
                  <a:pos x="622" y="122"/>
                </a:cxn>
                <a:cxn ang="0">
                  <a:pos x="526" y="18"/>
                </a:cxn>
                <a:cxn ang="0">
                  <a:pos x="379" y="18"/>
                </a:cxn>
                <a:cxn ang="0">
                  <a:pos x="279" y="125"/>
                </a:cxn>
                <a:cxn ang="0">
                  <a:pos x="0" y="130"/>
                </a:cxn>
              </a:cxnLst>
              <a:rect l="0" t="0" r="r" b="b"/>
              <a:pathLst>
                <a:path w="896" h="144">
                  <a:moveTo>
                    <a:pt x="896" y="136"/>
                  </a:moveTo>
                  <a:cubicBezTo>
                    <a:pt x="850" y="134"/>
                    <a:pt x="684" y="142"/>
                    <a:pt x="622" y="122"/>
                  </a:cubicBezTo>
                  <a:cubicBezTo>
                    <a:pt x="560" y="102"/>
                    <a:pt x="566" y="35"/>
                    <a:pt x="526" y="18"/>
                  </a:cubicBezTo>
                  <a:cubicBezTo>
                    <a:pt x="486" y="1"/>
                    <a:pt x="420" y="0"/>
                    <a:pt x="379" y="18"/>
                  </a:cubicBezTo>
                  <a:cubicBezTo>
                    <a:pt x="338" y="36"/>
                    <a:pt x="342" y="106"/>
                    <a:pt x="279" y="125"/>
                  </a:cubicBezTo>
                  <a:cubicBezTo>
                    <a:pt x="216" y="144"/>
                    <a:pt x="58" y="129"/>
                    <a:pt x="0" y="130"/>
                  </a:cubicBezTo>
                </a:path>
              </a:pathLst>
            </a:custGeom>
            <a:noFill/>
            <a:ln w="25400" cap="flat" cmpd="sng">
              <a:solidFill>
                <a:srgbClr val="FF5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48" name="Freeform 108"/>
            <p:cNvSpPr>
              <a:spLocks/>
            </p:cNvSpPr>
            <p:nvPr/>
          </p:nvSpPr>
          <p:spPr bwMode="auto">
            <a:xfrm>
              <a:off x="1422" y="2619"/>
              <a:ext cx="1836" cy="346"/>
            </a:xfrm>
            <a:custGeom>
              <a:avLst/>
              <a:gdLst/>
              <a:ahLst/>
              <a:cxnLst>
                <a:cxn ang="0">
                  <a:pos x="1836" y="27"/>
                </a:cxn>
                <a:cxn ang="0">
                  <a:pos x="1287" y="45"/>
                </a:cxn>
                <a:cxn ang="0">
                  <a:pos x="1044" y="297"/>
                </a:cxn>
                <a:cxn ang="0">
                  <a:pos x="720" y="306"/>
                </a:cxn>
                <a:cxn ang="0">
                  <a:pos x="522" y="54"/>
                </a:cxn>
                <a:cxn ang="0">
                  <a:pos x="0" y="54"/>
                </a:cxn>
              </a:cxnLst>
              <a:rect l="0" t="0" r="r" b="b"/>
              <a:pathLst>
                <a:path w="1836" h="346">
                  <a:moveTo>
                    <a:pt x="1836" y="27"/>
                  </a:moveTo>
                  <a:cubicBezTo>
                    <a:pt x="1745" y="30"/>
                    <a:pt x="1419" y="0"/>
                    <a:pt x="1287" y="45"/>
                  </a:cubicBezTo>
                  <a:cubicBezTo>
                    <a:pt x="1155" y="90"/>
                    <a:pt x="1139" y="253"/>
                    <a:pt x="1044" y="297"/>
                  </a:cubicBezTo>
                  <a:cubicBezTo>
                    <a:pt x="949" y="341"/>
                    <a:pt x="807" y="346"/>
                    <a:pt x="720" y="306"/>
                  </a:cubicBezTo>
                  <a:cubicBezTo>
                    <a:pt x="633" y="266"/>
                    <a:pt x="642" y="96"/>
                    <a:pt x="522" y="54"/>
                  </a:cubicBezTo>
                  <a:cubicBezTo>
                    <a:pt x="402" y="12"/>
                    <a:pt x="109" y="54"/>
                    <a:pt x="0" y="54"/>
                  </a:cubicBezTo>
                </a:path>
              </a:pathLst>
            </a:custGeom>
            <a:noFill/>
            <a:ln w="25400" cap="flat" cmpd="sng">
              <a:solidFill>
                <a:srgbClr val="99663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49" name="Text Box 109"/>
            <p:cNvSpPr txBox="1">
              <a:spLocks noChangeArrowheads="1"/>
            </p:cNvSpPr>
            <p:nvPr/>
          </p:nvSpPr>
          <p:spPr bwMode="auto">
            <a:xfrm>
              <a:off x="3948" y="2322"/>
              <a:ext cx="328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CMU</a:t>
              </a:r>
              <a:endParaRPr lang="en-US" sz="1800"/>
            </a:p>
          </p:txBody>
        </p:sp>
        <p:sp>
          <p:nvSpPr>
            <p:cNvPr id="35950" name="Text Box 110"/>
            <p:cNvSpPr txBox="1">
              <a:spLocks noChangeArrowheads="1"/>
            </p:cNvSpPr>
            <p:nvPr/>
          </p:nvSpPr>
          <p:spPr bwMode="auto">
            <a:xfrm>
              <a:off x="4656" y="2540"/>
              <a:ext cx="248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MIT</a:t>
              </a:r>
              <a:endParaRPr lang="en-US" sz="1800"/>
            </a:p>
          </p:txBody>
        </p:sp>
        <p:sp>
          <p:nvSpPr>
            <p:cNvPr id="35951" name="Text Box 111"/>
            <p:cNvSpPr txBox="1">
              <a:spLocks noChangeArrowheads="1"/>
            </p:cNvSpPr>
            <p:nvPr/>
          </p:nvSpPr>
          <p:spPr bwMode="auto">
            <a:xfrm>
              <a:off x="4441" y="3523"/>
              <a:ext cx="544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Stanford</a:t>
              </a:r>
              <a:endParaRPr lang="en-US" sz="1800"/>
            </a:p>
          </p:txBody>
        </p:sp>
        <p:sp>
          <p:nvSpPr>
            <p:cNvPr id="35952" name="Text Box 112"/>
            <p:cNvSpPr txBox="1">
              <a:spLocks noChangeArrowheads="1"/>
            </p:cNvSpPr>
            <p:nvPr/>
          </p:nvSpPr>
          <p:spPr bwMode="auto">
            <a:xfrm>
              <a:off x="3947" y="3087"/>
              <a:ext cx="560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0"/>
                <a:t>Berkeley</a:t>
              </a:r>
              <a:endParaRPr lang="en-US" sz="1800"/>
            </a:p>
          </p:txBody>
        </p:sp>
        <p:cxnSp>
          <p:nvCxnSpPr>
            <p:cNvPr id="35953" name="AutoShape 113"/>
            <p:cNvCxnSpPr>
              <a:cxnSpLocks noChangeShapeType="1"/>
              <a:stCxn id="35949" idx="3"/>
              <a:endCxn id="35950" idx="1"/>
            </p:cNvCxnSpPr>
            <p:nvPr/>
          </p:nvCxnSpPr>
          <p:spPr bwMode="auto">
            <a:xfrm>
              <a:off x="4276" y="2409"/>
              <a:ext cx="372" cy="218"/>
            </a:xfrm>
            <a:prstGeom prst="straightConnector1">
              <a:avLst/>
            </a:prstGeom>
            <a:noFill/>
            <a:ln w="25400">
              <a:solidFill>
                <a:srgbClr val="66FF99"/>
              </a:solidFill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5954" name="AutoShape 114"/>
            <p:cNvCxnSpPr>
              <a:cxnSpLocks noChangeShapeType="1"/>
              <a:stCxn id="35949" idx="2"/>
              <a:endCxn id="35952" idx="0"/>
            </p:cNvCxnSpPr>
            <p:nvPr/>
          </p:nvCxnSpPr>
          <p:spPr bwMode="auto">
            <a:xfrm>
              <a:off x="4112" y="2495"/>
              <a:ext cx="115" cy="592"/>
            </a:xfrm>
            <a:prstGeom prst="straightConnector1">
              <a:avLst/>
            </a:prstGeom>
            <a:noFill/>
            <a:ln w="25400">
              <a:solidFill>
                <a:srgbClr val="FF5050"/>
              </a:solidFill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5955" name="AutoShape 115"/>
            <p:cNvCxnSpPr>
              <a:cxnSpLocks noChangeShapeType="1"/>
              <a:stCxn id="35950" idx="2"/>
              <a:endCxn id="35951" idx="0"/>
            </p:cNvCxnSpPr>
            <p:nvPr/>
          </p:nvCxnSpPr>
          <p:spPr bwMode="auto">
            <a:xfrm flipH="1">
              <a:off x="4713" y="2713"/>
              <a:ext cx="67" cy="810"/>
            </a:xfrm>
            <a:prstGeom prst="straightConnector1">
              <a:avLst/>
            </a:prstGeom>
            <a:noFill/>
            <a:ln w="25400">
              <a:solidFill>
                <a:srgbClr val="996633"/>
              </a:solidFill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5956" name="AutoShape 116"/>
            <p:cNvCxnSpPr>
              <a:cxnSpLocks noChangeShapeType="1"/>
              <a:stCxn id="35932" idx="6"/>
              <a:endCxn id="35940" idx="1"/>
            </p:cNvCxnSpPr>
            <p:nvPr/>
          </p:nvCxnSpPr>
          <p:spPr bwMode="auto">
            <a:xfrm flipV="1">
              <a:off x="1402" y="2724"/>
              <a:ext cx="190" cy="7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57" name="AutoShape 117"/>
            <p:cNvCxnSpPr>
              <a:cxnSpLocks noChangeShapeType="1"/>
              <a:stCxn id="35934" idx="6"/>
              <a:endCxn id="35941" idx="1"/>
            </p:cNvCxnSpPr>
            <p:nvPr/>
          </p:nvCxnSpPr>
          <p:spPr bwMode="auto">
            <a:xfrm flipV="1">
              <a:off x="1402" y="3223"/>
              <a:ext cx="203" cy="14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58" name="AutoShape 118"/>
            <p:cNvCxnSpPr>
              <a:cxnSpLocks noChangeShapeType="1"/>
              <a:stCxn id="35941" idx="3"/>
              <a:endCxn id="35944" idx="1"/>
            </p:cNvCxnSpPr>
            <p:nvPr/>
          </p:nvCxnSpPr>
          <p:spPr bwMode="auto">
            <a:xfrm flipV="1">
              <a:off x="1835" y="3005"/>
              <a:ext cx="168" cy="218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59" name="AutoShape 119"/>
            <p:cNvCxnSpPr>
              <a:cxnSpLocks noChangeShapeType="1"/>
              <a:stCxn id="35944" idx="3"/>
              <a:endCxn id="35945" idx="1"/>
            </p:cNvCxnSpPr>
            <p:nvPr/>
          </p:nvCxnSpPr>
          <p:spPr bwMode="auto">
            <a:xfrm>
              <a:off x="2233" y="3005"/>
              <a:ext cx="167" cy="0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60" name="AutoShape 120"/>
            <p:cNvCxnSpPr>
              <a:cxnSpLocks noChangeShapeType="1"/>
              <a:stCxn id="35945" idx="3"/>
              <a:endCxn id="35943" idx="1"/>
            </p:cNvCxnSpPr>
            <p:nvPr/>
          </p:nvCxnSpPr>
          <p:spPr bwMode="auto">
            <a:xfrm>
              <a:off x="2630" y="3005"/>
              <a:ext cx="147" cy="218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61" name="AutoShape 121"/>
            <p:cNvCxnSpPr>
              <a:cxnSpLocks noChangeShapeType="1"/>
              <a:stCxn id="35944" idx="1"/>
              <a:endCxn id="35940" idx="3"/>
            </p:cNvCxnSpPr>
            <p:nvPr/>
          </p:nvCxnSpPr>
          <p:spPr bwMode="auto">
            <a:xfrm flipH="1" flipV="1">
              <a:off x="1823" y="2724"/>
              <a:ext cx="180" cy="281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62" name="AutoShape 122"/>
            <p:cNvCxnSpPr>
              <a:cxnSpLocks noChangeShapeType="1"/>
              <a:stCxn id="35945" idx="3"/>
              <a:endCxn id="35942" idx="1"/>
            </p:cNvCxnSpPr>
            <p:nvPr/>
          </p:nvCxnSpPr>
          <p:spPr bwMode="auto">
            <a:xfrm flipV="1">
              <a:off x="2630" y="2724"/>
              <a:ext cx="147" cy="281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63" name="AutoShape 123"/>
            <p:cNvCxnSpPr>
              <a:cxnSpLocks noChangeShapeType="1"/>
              <a:stCxn id="35942" idx="3"/>
              <a:endCxn id="35938" idx="2"/>
            </p:cNvCxnSpPr>
            <p:nvPr/>
          </p:nvCxnSpPr>
          <p:spPr bwMode="auto">
            <a:xfrm>
              <a:off x="3007" y="2724"/>
              <a:ext cx="222" cy="12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964" name="AutoShape 124"/>
            <p:cNvCxnSpPr>
              <a:cxnSpLocks noChangeShapeType="1"/>
              <a:stCxn id="35943" idx="3"/>
              <a:endCxn id="35937" idx="2"/>
            </p:cNvCxnSpPr>
            <p:nvPr/>
          </p:nvCxnSpPr>
          <p:spPr bwMode="auto">
            <a:xfrm>
              <a:off x="3007" y="3223"/>
              <a:ext cx="224" cy="3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7" name="Slide Number Placeholder 1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New Fundamental Concept:</a:t>
            </a:r>
            <a:br>
              <a:rPr lang="en-US" smtClean="0"/>
            </a:br>
            <a:r>
              <a:rPr lang="en-US" smtClean="0"/>
              <a:t>“Internet Position”</a:t>
            </a:r>
            <a:endParaRPr lang="en-US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GNP, every host can have an “Internet position”</a:t>
            </a:r>
          </a:p>
          <a:p>
            <a:pPr lvl="1"/>
            <a:r>
              <a:rPr lang="en-US" dirty="0" smtClean="0"/>
              <a:t>O(N) positions, as opposed to O(N</a:t>
            </a:r>
            <a:r>
              <a:rPr lang="en-US" baseline="30000" dirty="0" smtClean="0"/>
              <a:t>2</a:t>
            </a:r>
            <a:r>
              <a:rPr lang="en-US" dirty="0" smtClean="0"/>
              <a:t>) distances</a:t>
            </a:r>
          </a:p>
          <a:p>
            <a:r>
              <a:rPr lang="en-US" dirty="0" smtClean="0"/>
              <a:t>Accurate network distance estimates can be rapidly computed from “Internet positions”</a:t>
            </a:r>
          </a:p>
          <a:p>
            <a:r>
              <a:rPr lang="en-US" dirty="0" smtClean="0"/>
              <a:t>“Internet position” is a local</a:t>
            </a:r>
            <a:br>
              <a:rPr lang="en-US" dirty="0" smtClean="0"/>
            </a:br>
            <a:r>
              <a:rPr lang="en-US" dirty="0" smtClean="0"/>
              <a:t>property that can be</a:t>
            </a:r>
            <a:br>
              <a:rPr lang="en-US" dirty="0" smtClean="0"/>
            </a:br>
            <a:r>
              <a:rPr lang="en-US" dirty="0" smtClean="0"/>
              <a:t>determined </a:t>
            </a:r>
            <a:r>
              <a:rPr lang="en-US" b="1" u="sng" dirty="0" smtClean="0"/>
              <a:t>before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applications need it</a:t>
            </a:r>
          </a:p>
          <a:p>
            <a:r>
              <a:rPr lang="en-US" dirty="0" smtClean="0"/>
              <a:t>Can be an interface </a:t>
            </a:r>
            <a:br>
              <a:rPr lang="en-US" dirty="0" smtClean="0"/>
            </a:br>
            <a:r>
              <a:rPr lang="en-US" dirty="0" smtClean="0"/>
              <a:t>for independent systems </a:t>
            </a:r>
            <a:br>
              <a:rPr lang="en-US" dirty="0" smtClean="0"/>
            </a:br>
            <a:r>
              <a:rPr lang="en-US" dirty="0" smtClean="0"/>
              <a:t>to interact</a:t>
            </a:r>
          </a:p>
          <a:p>
            <a:endParaRPr lang="en-US" dirty="0"/>
          </a:p>
        </p:txBody>
      </p:sp>
      <p:sp>
        <p:nvSpPr>
          <p:cNvPr id="120" name="Slide Number Placeholder 1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6789738" y="3625850"/>
            <a:ext cx="296862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y</a:t>
            </a: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7850188" y="347345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(x</a:t>
            </a:r>
            <a:r>
              <a:rPr lang="en-US" sz="1600" baseline="-25000">
                <a:solidFill>
                  <a:schemeClr val="accent2"/>
                </a:solidFill>
              </a:rPr>
              <a:t>2</a:t>
            </a:r>
            <a:r>
              <a:rPr lang="en-US" sz="1600">
                <a:solidFill>
                  <a:schemeClr val="accent2"/>
                </a:solidFill>
              </a:rPr>
              <a:t>,y</a:t>
            </a:r>
            <a:r>
              <a:rPr lang="en-US" sz="1600" baseline="-25000">
                <a:solidFill>
                  <a:schemeClr val="accent2"/>
                </a:solidFill>
              </a:rPr>
              <a:t>2</a:t>
            </a:r>
            <a:r>
              <a:rPr lang="en-US" sz="1600">
                <a:solidFill>
                  <a:schemeClr val="accent2"/>
                </a:solidFill>
              </a:rPr>
              <a:t>,z</a:t>
            </a:r>
            <a:r>
              <a:rPr lang="en-US" sz="1600" baseline="-25000">
                <a:solidFill>
                  <a:schemeClr val="accent2"/>
                </a:solidFill>
              </a:rPr>
              <a:t>2</a:t>
            </a:r>
            <a:r>
              <a:rPr lang="en-US" sz="16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>
            <a:off x="5562600" y="5116513"/>
            <a:ext cx="3108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99" name="Line 7"/>
          <p:cNvSpPr>
            <a:spLocks noChangeShapeType="1"/>
          </p:cNvSpPr>
          <p:nvPr/>
        </p:nvSpPr>
        <p:spPr bwMode="auto">
          <a:xfrm>
            <a:off x="7085013" y="3751263"/>
            <a:ext cx="0" cy="272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0" name="Line 8"/>
          <p:cNvSpPr>
            <a:spLocks noChangeShapeType="1"/>
          </p:cNvSpPr>
          <p:nvPr/>
        </p:nvSpPr>
        <p:spPr bwMode="auto">
          <a:xfrm flipV="1">
            <a:off x="5826125" y="4402138"/>
            <a:ext cx="2516188" cy="1427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>
            <a:off x="6423025" y="4986338"/>
            <a:ext cx="0" cy="2555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2" name="Line 10"/>
          <p:cNvSpPr>
            <a:spLocks noChangeShapeType="1"/>
          </p:cNvSpPr>
          <p:nvPr/>
        </p:nvSpPr>
        <p:spPr bwMode="auto">
          <a:xfrm flipV="1">
            <a:off x="7000875" y="5518150"/>
            <a:ext cx="0" cy="192088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3" name="Line 11"/>
          <p:cNvSpPr>
            <a:spLocks noChangeShapeType="1"/>
          </p:cNvSpPr>
          <p:nvPr/>
        </p:nvSpPr>
        <p:spPr bwMode="auto">
          <a:xfrm flipV="1">
            <a:off x="6423025" y="5116513"/>
            <a:ext cx="263525" cy="125412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4" name="Line 12"/>
          <p:cNvSpPr>
            <a:spLocks noChangeShapeType="1"/>
          </p:cNvSpPr>
          <p:nvPr/>
        </p:nvSpPr>
        <p:spPr bwMode="auto">
          <a:xfrm>
            <a:off x="6423025" y="5241925"/>
            <a:ext cx="39687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5" name="Line 13"/>
          <p:cNvSpPr>
            <a:spLocks noChangeShapeType="1"/>
          </p:cNvSpPr>
          <p:nvPr/>
        </p:nvSpPr>
        <p:spPr bwMode="auto">
          <a:xfrm flipH="1">
            <a:off x="6372225" y="5518150"/>
            <a:ext cx="62865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 flipV="1">
            <a:off x="7000875" y="5111750"/>
            <a:ext cx="687388" cy="4095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>
            <a:off x="7745413" y="4338638"/>
            <a:ext cx="0" cy="5810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 flipH="1">
            <a:off x="7419975" y="4919663"/>
            <a:ext cx="32543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 flipH="1">
            <a:off x="7419975" y="4919663"/>
            <a:ext cx="325438" cy="1968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8345488" y="5083175"/>
            <a:ext cx="296862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x</a:t>
            </a:r>
          </a:p>
        </p:txBody>
      </p:sp>
      <p:sp>
        <p:nvSpPr>
          <p:cNvPr id="341011" name="Text Box 19"/>
          <p:cNvSpPr txBox="1">
            <a:spLocks noChangeArrowheads="1"/>
          </p:cNvSpPr>
          <p:nvPr/>
        </p:nvSpPr>
        <p:spPr bwMode="auto">
          <a:xfrm>
            <a:off x="5757863" y="5791200"/>
            <a:ext cx="285750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z</a:t>
            </a:r>
          </a:p>
        </p:txBody>
      </p:sp>
      <p:sp>
        <p:nvSpPr>
          <p:cNvPr id="341012" name="Text Box 20"/>
          <p:cNvSpPr txBox="1">
            <a:spLocks noChangeArrowheads="1"/>
          </p:cNvSpPr>
          <p:nvPr/>
        </p:nvSpPr>
        <p:spPr bwMode="auto">
          <a:xfrm>
            <a:off x="5645150" y="400685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(x</a:t>
            </a:r>
            <a:r>
              <a:rPr lang="en-US" sz="1600" baseline="-25000">
                <a:solidFill>
                  <a:schemeClr val="accent2"/>
                </a:solidFill>
              </a:rPr>
              <a:t>1</a:t>
            </a:r>
            <a:r>
              <a:rPr lang="en-US" sz="1600">
                <a:solidFill>
                  <a:schemeClr val="accent2"/>
                </a:solidFill>
              </a:rPr>
              <a:t>,y</a:t>
            </a:r>
            <a:r>
              <a:rPr lang="en-US" sz="1600" baseline="-25000">
                <a:solidFill>
                  <a:schemeClr val="accent2"/>
                </a:solidFill>
              </a:rPr>
              <a:t>1</a:t>
            </a:r>
            <a:r>
              <a:rPr lang="en-US" sz="1600">
                <a:solidFill>
                  <a:schemeClr val="accent2"/>
                </a:solidFill>
              </a:rPr>
              <a:t>,z</a:t>
            </a:r>
            <a:r>
              <a:rPr lang="en-US" sz="1600" baseline="-25000">
                <a:solidFill>
                  <a:schemeClr val="accent2"/>
                </a:solidFill>
              </a:rPr>
              <a:t>1</a:t>
            </a:r>
            <a:r>
              <a:rPr lang="en-US" sz="16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645150" y="6072188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(x</a:t>
            </a:r>
            <a:r>
              <a:rPr lang="en-US" sz="1600" baseline="-25000">
                <a:solidFill>
                  <a:schemeClr val="accent2"/>
                </a:solidFill>
              </a:rPr>
              <a:t>3</a:t>
            </a:r>
            <a:r>
              <a:rPr lang="en-US" sz="1600">
                <a:solidFill>
                  <a:schemeClr val="accent2"/>
                </a:solidFill>
              </a:rPr>
              <a:t>,y</a:t>
            </a:r>
            <a:r>
              <a:rPr lang="en-US" sz="1600" baseline="-25000">
                <a:solidFill>
                  <a:schemeClr val="accent2"/>
                </a:solidFill>
              </a:rPr>
              <a:t>3</a:t>
            </a:r>
            <a:r>
              <a:rPr lang="en-US" sz="1600">
                <a:solidFill>
                  <a:schemeClr val="accent2"/>
                </a:solidFill>
              </a:rPr>
              <a:t>,z</a:t>
            </a:r>
            <a:r>
              <a:rPr lang="en-US" sz="1600" baseline="-25000">
                <a:solidFill>
                  <a:schemeClr val="accent2"/>
                </a:solidFill>
              </a:rPr>
              <a:t>3</a:t>
            </a:r>
            <a:r>
              <a:rPr lang="en-US" sz="16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 flipV="1">
            <a:off x="7000875" y="5699125"/>
            <a:ext cx="993775" cy="271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7600950" y="598805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(x</a:t>
            </a:r>
            <a:r>
              <a:rPr lang="en-US" sz="1600" baseline="-25000">
                <a:solidFill>
                  <a:schemeClr val="accent2"/>
                </a:solidFill>
              </a:rPr>
              <a:t>4</a:t>
            </a:r>
            <a:r>
              <a:rPr lang="en-US" sz="1600">
                <a:solidFill>
                  <a:schemeClr val="accent2"/>
                </a:solidFill>
              </a:rPr>
              <a:t>,y</a:t>
            </a:r>
            <a:r>
              <a:rPr lang="en-US" sz="1600" baseline="-25000">
                <a:solidFill>
                  <a:schemeClr val="accent2"/>
                </a:solidFill>
              </a:rPr>
              <a:t>4</a:t>
            </a:r>
            <a:r>
              <a:rPr lang="en-US" sz="1600">
                <a:solidFill>
                  <a:schemeClr val="accent2"/>
                </a:solidFill>
              </a:rPr>
              <a:t>,z</a:t>
            </a:r>
            <a:r>
              <a:rPr lang="en-US" sz="1600" baseline="-25000">
                <a:solidFill>
                  <a:schemeClr val="accent2"/>
                </a:solidFill>
              </a:rPr>
              <a:t>4</a:t>
            </a:r>
            <a:r>
              <a:rPr lang="en-US" sz="16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 flipH="1" flipV="1">
            <a:off x="8020050" y="5376863"/>
            <a:ext cx="7938" cy="1555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17" name="Line 25"/>
          <p:cNvSpPr>
            <a:spLocks noChangeShapeType="1"/>
          </p:cNvSpPr>
          <p:nvPr/>
        </p:nvSpPr>
        <p:spPr bwMode="auto">
          <a:xfrm flipH="1" flipV="1">
            <a:off x="6646863" y="5360988"/>
            <a:ext cx="13731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18" name="Line 26"/>
          <p:cNvSpPr>
            <a:spLocks noChangeShapeType="1"/>
          </p:cNvSpPr>
          <p:nvPr/>
        </p:nvSpPr>
        <p:spPr bwMode="auto">
          <a:xfrm flipV="1">
            <a:off x="8016875" y="5127625"/>
            <a:ext cx="401638" cy="23336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19" name="Line 27"/>
          <p:cNvSpPr>
            <a:spLocks noChangeShapeType="1"/>
          </p:cNvSpPr>
          <p:nvPr/>
        </p:nvSpPr>
        <p:spPr bwMode="auto">
          <a:xfrm>
            <a:off x="6462713" y="4703763"/>
            <a:ext cx="1531937" cy="9953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20" name="Line 28"/>
          <p:cNvSpPr>
            <a:spLocks noChangeShapeType="1"/>
          </p:cNvSpPr>
          <p:nvPr/>
        </p:nvSpPr>
        <p:spPr bwMode="auto">
          <a:xfrm>
            <a:off x="7720013" y="4070350"/>
            <a:ext cx="274637" cy="162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720013" y="5518150"/>
            <a:ext cx="531812" cy="512763"/>
            <a:chOff x="970" y="1034"/>
            <a:chExt cx="152" cy="156"/>
          </a:xfrm>
        </p:grpSpPr>
        <p:sp>
          <p:nvSpPr>
            <p:cNvPr id="341022" name="Freeform 30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23" name="Freeform 31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24" name="Rectangle 32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25" name="Rectangle 33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26" name="Freeform 34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27" name="Freeform 35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28" name="Freeform 36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29" name="Freeform 37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30" name="Freeform 38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31" name="Freeform 39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32" name="Rectangle 40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33" name="Rectangle 41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34" name="Freeform 42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35" name="Freeform 43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36" name="Freeform 44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37" name="Freeform 45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38" name="Freeform 46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39" name="Freeform 47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40" name="Rectangle 48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41" name="Rectangle 49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1042" name="Line 50"/>
          <p:cNvSpPr>
            <a:spLocks noChangeShapeType="1"/>
          </p:cNvSpPr>
          <p:nvPr/>
        </p:nvSpPr>
        <p:spPr bwMode="auto">
          <a:xfrm flipV="1">
            <a:off x="6372225" y="3986213"/>
            <a:ext cx="1347788" cy="717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43" name="Line 51"/>
          <p:cNvSpPr>
            <a:spLocks noChangeShapeType="1"/>
          </p:cNvSpPr>
          <p:nvPr/>
        </p:nvSpPr>
        <p:spPr bwMode="auto">
          <a:xfrm>
            <a:off x="6372225" y="4703763"/>
            <a:ext cx="628650" cy="1266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44" name="Line 52"/>
          <p:cNvSpPr>
            <a:spLocks noChangeShapeType="1"/>
          </p:cNvSpPr>
          <p:nvPr/>
        </p:nvSpPr>
        <p:spPr bwMode="auto">
          <a:xfrm flipH="1">
            <a:off x="7000875" y="3986213"/>
            <a:ext cx="719138" cy="1984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643688" y="5699125"/>
            <a:ext cx="527050" cy="514350"/>
            <a:chOff x="970" y="1034"/>
            <a:chExt cx="152" cy="156"/>
          </a:xfrm>
        </p:grpSpPr>
        <p:sp>
          <p:nvSpPr>
            <p:cNvPr id="341046" name="Freeform 54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47" name="Freeform 55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48" name="Rectangle 56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49" name="Rectangle 57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50" name="Freeform 58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51" name="Freeform 59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52" name="Freeform 60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53" name="Freeform 61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54" name="Freeform 62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55" name="Freeform 63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56" name="Rectangle 64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57" name="Rectangle 65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58" name="Freeform 66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59" name="Freeform 67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60" name="Freeform 68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61" name="Freeform 69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62" name="Freeform 70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63" name="Freeform 71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64" name="Rectangle 72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65" name="Rectangle 73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6100763" y="4435475"/>
            <a:ext cx="531812" cy="512763"/>
            <a:chOff x="970" y="1034"/>
            <a:chExt cx="152" cy="156"/>
          </a:xfrm>
        </p:grpSpPr>
        <p:sp>
          <p:nvSpPr>
            <p:cNvPr id="341067" name="Freeform 75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68" name="Freeform 76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69" name="Rectangle 77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70" name="Rectangle 78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71" name="Freeform 79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72" name="Freeform 80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73" name="Freeform 81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74" name="Freeform 82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75" name="Freeform 83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76" name="Freeform 84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77" name="Rectangle 85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78" name="Rectangle 86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79" name="Freeform 87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80" name="Freeform 88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81" name="Freeform 89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82" name="Freeform 90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83" name="Freeform 91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84" name="Freeform 92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85" name="Rectangle 93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86" name="Rectangle 94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7453313" y="3803650"/>
            <a:ext cx="527050" cy="512763"/>
            <a:chOff x="970" y="1034"/>
            <a:chExt cx="152" cy="156"/>
          </a:xfrm>
        </p:grpSpPr>
        <p:sp>
          <p:nvSpPr>
            <p:cNvPr id="341088" name="Freeform 96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89" name="Freeform 97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90" name="Rectangle 98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91" name="Rectangle 99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92" name="Freeform 100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93" name="Freeform 101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94" name="Freeform 102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95" name="Freeform 103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96" name="Freeform 104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97" name="Freeform 105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98" name="Rectangle 106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99" name="Rectangle 107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00" name="Freeform 108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01" name="Freeform 109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02" name="Freeform 110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03" name="Freeform 111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04" name="Freeform 112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05" name="Freeform 113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06" name="Rectangle 114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07" name="Rectangle 115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Vision: Internet Positioning Service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153400" cy="2057400"/>
          </a:xfrm>
        </p:spPr>
        <p:txBody>
          <a:bodyPr/>
          <a:lstStyle/>
          <a:p>
            <a:r>
              <a:rPr lang="en-US" sz="2600"/>
              <a:t>Enable every host to </a:t>
            </a:r>
            <a:r>
              <a:rPr lang="en-US" sz="2600" u="sng"/>
              <a:t>independently</a:t>
            </a:r>
            <a:r>
              <a:rPr lang="en-US" sz="2600"/>
              <a:t> determine its Internet position</a:t>
            </a:r>
          </a:p>
          <a:p>
            <a:r>
              <a:rPr lang="en-US" sz="2600"/>
              <a:t>Internet position should be as fundamental as IP address </a:t>
            </a:r>
          </a:p>
          <a:p>
            <a:pPr lvl="1"/>
            <a:r>
              <a:rPr lang="en-US" sz="2200"/>
              <a:t>“Where” as well as “Who”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1200" y="2236788"/>
            <a:ext cx="5410200" cy="1828800"/>
            <a:chOff x="1200" y="960"/>
            <a:chExt cx="3408" cy="62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0" y="960"/>
              <a:ext cx="3408" cy="624"/>
              <a:chOff x="1248" y="1536"/>
              <a:chExt cx="3414" cy="2400"/>
            </a:xfrm>
          </p:grpSpPr>
          <p:sp>
            <p:nvSpPr>
              <p:cNvPr id="342022" name="Oval 6"/>
              <p:cNvSpPr>
                <a:spLocks noChangeArrowheads="1"/>
              </p:cNvSpPr>
              <p:nvPr/>
            </p:nvSpPr>
            <p:spPr bwMode="auto">
              <a:xfrm>
                <a:off x="1248" y="1893"/>
                <a:ext cx="2074" cy="1430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23" name="Oval 7"/>
              <p:cNvSpPr>
                <a:spLocks noChangeArrowheads="1"/>
              </p:cNvSpPr>
              <p:nvPr/>
            </p:nvSpPr>
            <p:spPr bwMode="auto">
              <a:xfrm>
                <a:off x="3056" y="2455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24" name="Oval 8"/>
              <p:cNvSpPr>
                <a:spLocks noChangeArrowheads="1"/>
              </p:cNvSpPr>
              <p:nvPr/>
            </p:nvSpPr>
            <p:spPr bwMode="auto">
              <a:xfrm>
                <a:off x="2471" y="2915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25" name="Oval 9"/>
              <p:cNvSpPr>
                <a:spLocks noChangeArrowheads="1"/>
              </p:cNvSpPr>
              <p:nvPr/>
            </p:nvSpPr>
            <p:spPr bwMode="auto">
              <a:xfrm>
                <a:off x="1620" y="1536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26" name="Oval 10"/>
              <p:cNvSpPr>
                <a:spLocks noChangeArrowheads="1"/>
              </p:cNvSpPr>
              <p:nvPr/>
            </p:nvSpPr>
            <p:spPr bwMode="auto">
              <a:xfrm>
                <a:off x="1514" y="2762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27" name="Oval 11"/>
              <p:cNvSpPr>
                <a:spLocks noChangeArrowheads="1"/>
              </p:cNvSpPr>
              <p:nvPr/>
            </p:nvSpPr>
            <p:spPr bwMode="auto">
              <a:xfrm>
                <a:off x="2471" y="1536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28" name="Oval 12"/>
              <p:cNvSpPr>
                <a:spLocks noChangeArrowheads="1"/>
              </p:cNvSpPr>
              <p:nvPr/>
            </p:nvSpPr>
            <p:spPr bwMode="auto">
              <a:xfrm>
                <a:off x="3120" y="1762"/>
                <a:ext cx="1542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296" y="1008"/>
              <a:ext cx="3216" cy="480"/>
              <a:chOff x="1248" y="1536"/>
              <a:chExt cx="3414" cy="2400"/>
            </a:xfrm>
          </p:grpSpPr>
          <p:sp>
            <p:nvSpPr>
              <p:cNvPr id="342030" name="Oval 14"/>
              <p:cNvSpPr>
                <a:spLocks noChangeArrowheads="1"/>
              </p:cNvSpPr>
              <p:nvPr/>
            </p:nvSpPr>
            <p:spPr bwMode="auto">
              <a:xfrm>
                <a:off x="1248" y="1893"/>
                <a:ext cx="2074" cy="1430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31" name="Oval 15"/>
              <p:cNvSpPr>
                <a:spLocks noChangeArrowheads="1"/>
              </p:cNvSpPr>
              <p:nvPr/>
            </p:nvSpPr>
            <p:spPr bwMode="auto">
              <a:xfrm>
                <a:off x="3056" y="2455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32" name="Oval 16"/>
              <p:cNvSpPr>
                <a:spLocks noChangeArrowheads="1"/>
              </p:cNvSpPr>
              <p:nvPr/>
            </p:nvSpPr>
            <p:spPr bwMode="auto">
              <a:xfrm>
                <a:off x="2471" y="2915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33" name="Oval 17"/>
              <p:cNvSpPr>
                <a:spLocks noChangeArrowheads="1"/>
              </p:cNvSpPr>
              <p:nvPr/>
            </p:nvSpPr>
            <p:spPr bwMode="auto">
              <a:xfrm>
                <a:off x="1620" y="1536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34" name="Oval 18"/>
              <p:cNvSpPr>
                <a:spLocks noChangeArrowheads="1"/>
              </p:cNvSpPr>
              <p:nvPr/>
            </p:nvSpPr>
            <p:spPr bwMode="auto">
              <a:xfrm>
                <a:off x="1514" y="2762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35" name="Oval 19"/>
              <p:cNvSpPr>
                <a:spLocks noChangeArrowheads="1"/>
              </p:cNvSpPr>
              <p:nvPr/>
            </p:nvSpPr>
            <p:spPr bwMode="auto">
              <a:xfrm>
                <a:off x="2471" y="1536"/>
                <a:ext cx="1542" cy="1021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36" name="Oval 20"/>
              <p:cNvSpPr>
                <a:spLocks noChangeArrowheads="1"/>
              </p:cNvSpPr>
              <p:nvPr/>
            </p:nvSpPr>
            <p:spPr bwMode="auto">
              <a:xfrm>
                <a:off x="3120" y="1762"/>
                <a:ext cx="1542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819400" y="3727450"/>
            <a:ext cx="365125" cy="327025"/>
            <a:chOff x="970" y="1034"/>
            <a:chExt cx="152" cy="156"/>
          </a:xfrm>
        </p:grpSpPr>
        <p:sp>
          <p:nvSpPr>
            <p:cNvPr id="342038" name="Freeform 22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39" name="Freeform 23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40" name="Rectangle 24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41" name="Rectangle 25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42" name="Freeform 26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43" name="Freeform 27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44" name="Freeform 28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45" name="Freeform 29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46" name="Freeform 30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47" name="Freeform 31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48" name="Rectangle 32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49" name="Rectangle 33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50" name="Freeform 34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51" name="Freeform 35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52" name="Freeform 36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53" name="Freeform 37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54" name="Freeform 38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55" name="Freeform 39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56" name="Rectangle 40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57" name="Rectangle 41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334000" y="2084388"/>
            <a:ext cx="365125" cy="327025"/>
            <a:chOff x="970" y="1034"/>
            <a:chExt cx="152" cy="156"/>
          </a:xfrm>
        </p:grpSpPr>
        <p:sp>
          <p:nvSpPr>
            <p:cNvPr id="342059" name="Freeform 43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60" name="Freeform 44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61" name="Rectangle 45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62" name="Rectangle 46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63" name="Freeform 47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64" name="Freeform 48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65" name="Freeform 49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66" name="Freeform 50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67" name="Freeform 51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68" name="Freeform 52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69" name="Rectangle 53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70" name="Rectangle 54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71" name="Freeform 55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72" name="Freeform 56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73" name="Freeform 57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74" name="Freeform 58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75" name="Freeform 59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76" name="Freeform 60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77" name="Rectangle 61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78" name="Rectangle 62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2079" name="Text Box 63"/>
          <p:cNvSpPr txBox="1">
            <a:spLocks noChangeArrowheads="1"/>
          </p:cNvSpPr>
          <p:nvPr/>
        </p:nvSpPr>
        <p:spPr bwMode="auto">
          <a:xfrm>
            <a:off x="2362200" y="4065588"/>
            <a:ext cx="11191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126.93.2.34</a:t>
            </a:r>
          </a:p>
        </p:txBody>
      </p:sp>
      <p:sp>
        <p:nvSpPr>
          <p:cNvPr id="342080" name="Text Box 64"/>
          <p:cNvSpPr txBox="1">
            <a:spLocks noChangeArrowheads="1"/>
          </p:cNvSpPr>
          <p:nvPr/>
        </p:nvSpPr>
        <p:spPr bwMode="auto">
          <a:xfrm>
            <a:off x="5181600" y="1779588"/>
            <a:ext cx="9223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65.4.3.87</a:t>
            </a:r>
          </a:p>
        </p:txBody>
      </p: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2057400" y="2541588"/>
            <a:ext cx="365125" cy="327025"/>
            <a:chOff x="970" y="1034"/>
            <a:chExt cx="152" cy="156"/>
          </a:xfrm>
        </p:grpSpPr>
        <p:sp>
          <p:nvSpPr>
            <p:cNvPr id="342082" name="Freeform 66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83" name="Freeform 67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84" name="Rectangle 68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85" name="Rectangle 69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86" name="Freeform 70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87" name="Freeform 71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88" name="Freeform 72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89" name="Freeform 73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90" name="Freeform 74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91" name="Freeform 75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92" name="Rectangle 76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93" name="Rectangle 77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94" name="Freeform 78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95" name="Freeform 79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96" name="Freeform 80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97" name="Freeform 81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98" name="Freeform 82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99" name="Freeform 83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00" name="Rectangle 84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01" name="Rectangle 85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2971800" y="2138363"/>
            <a:ext cx="365125" cy="327025"/>
            <a:chOff x="970" y="1034"/>
            <a:chExt cx="152" cy="156"/>
          </a:xfrm>
        </p:grpSpPr>
        <p:sp>
          <p:nvSpPr>
            <p:cNvPr id="342103" name="Freeform 87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04" name="Freeform 88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05" name="Rectangle 89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06" name="Rectangle 90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07" name="Freeform 91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08" name="Freeform 92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09" name="Freeform 93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10" name="Freeform 94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11" name="Freeform 95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12" name="Freeform 96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13" name="Rectangle 97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14" name="Rectangle 98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15" name="Freeform 99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16" name="Freeform 100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17" name="Freeform 101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18" name="Freeform 102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19" name="Freeform 103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20" name="Freeform 104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21" name="Rectangle 105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22" name="Rectangle 106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07"/>
          <p:cNvGrpSpPr>
            <a:grpSpLocks/>
          </p:cNvGrpSpPr>
          <p:nvPr/>
        </p:nvGrpSpPr>
        <p:grpSpPr bwMode="auto">
          <a:xfrm>
            <a:off x="6059488" y="3651250"/>
            <a:ext cx="365125" cy="327025"/>
            <a:chOff x="970" y="1034"/>
            <a:chExt cx="152" cy="156"/>
          </a:xfrm>
        </p:grpSpPr>
        <p:sp>
          <p:nvSpPr>
            <p:cNvPr id="342124" name="Freeform 108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25" name="Freeform 109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26" name="Rectangle 110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27" name="Rectangle 111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28" name="Freeform 112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29" name="Freeform 113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30" name="Freeform 114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31" name="Freeform 115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32" name="Freeform 116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33" name="Freeform 117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34" name="Rectangle 118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35" name="Rectangle 119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36" name="Freeform 120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37" name="Freeform 121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38" name="Freeform 122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39" name="Freeform 123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40" name="Freeform 124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41" name="Freeform 125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42" name="Rectangle 126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43" name="Rectangle 127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2144" name="Text Box 128"/>
          <p:cNvSpPr txBox="1">
            <a:spLocks noChangeArrowheads="1"/>
          </p:cNvSpPr>
          <p:nvPr/>
        </p:nvSpPr>
        <p:spPr bwMode="auto">
          <a:xfrm>
            <a:off x="1447800" y="2236788"/>
            <a:ext cx="10207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12.5.222.1</a:t>
            </a:r>
          </a:p>
        </p:txBody>
      </p:sp>
      <p:sp>
        <p:nvSpPr>
          <p:cNvPr id="342145" name="Text Box 129"/>
          <p:cNvSpPr txBox="1">
            <a:spLocks noChangeArrowheads="1"/>
          </p:cNvSpPr>
          <p:nvPr/>
        </p:nvSpPr>
        <p:spPr bwMode="auto">
          <a:xfrm>
            <a:off x="2789238" y="1855788"/>
            <a:ext cx="102076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33.99.31.1</a:t>
            </a:r>
          </a:p>
        </p:txBody>
      </p:sp>
      <p:sp>
        <p:nvSpPr>
          <p:cNvPr id="342146" name="Text Box 130"/>
          <p:cNvSpPr txBox="1">
            <a:spLocks noChangeArrowheads="1"/>
          </p:cNvSpPr>
          <p:nvPr/>
        </p:nvSpPr>
        <p:spPr bwMode="auto">
          <a:xfrm>
            <a:off x="5927725" y="3989388"/>
            <a:ext cx="11191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123.4.22.54</a:t>
            </a:r>
          </a:p>
        </p:txBody>
      </p:sp>
      <p:grpSp>
        <p:nvGrpSpPr>
          <p:cNvPr id="10" name="Group 131"/>
          <p:cNvGrpSpPr>
            <a:grpSpLocks/>
          </p:cNvGrpSpPr>
          <p:nvPr/>
        </p:nvGrpSpPr>
        <p:grpSpPr bwMode="auto">
          <a:xfrm>
            <a:off x="6629400" y="2312988"/>
            <a:ext cx="365125" cy="327025"/>
            <a:chOff x="970" y="1034"/>
            <a:chExt cx="152" cy="156"/>
          </a:xfrm>
        </p:grpSpPr>
        <p:sp>
          <p:nvSpPr>
            <p:cNvPr id="342148" name="Freeform 132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49" name="Freeform 133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50" name="Rectangle 134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51" name="Rectangle 135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52" name="Freeform 136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53" name="Freeform 137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54" name="Freeform 138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55" name="Freeform 139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56" name="Freeform 140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57" name="Freeform 141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58" name="Rectangle 142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59" name="Rectangle 143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60" name="Freeform 144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61" name="Freeform 145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62" name="Freeform 146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63" name="Freeform 147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64" name="Freeform 148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65" name="Freeform 149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66" name="Rectangle 150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67" name="Rectangle 151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2168" name="Text Box 152"/>
          <p:cNvSpPr txBox="1">
            <a:spLocks noChangeArrowheads="1"/>
          </p:cNvSpPr>
          <p:nvPr/>
        </p:nvSpPr>
        <p:spPr bwMode="auto">
          <a:xfrm>
            <a:off x="6461125" y="1943100"/>
            <a:ext cx="12176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128.2.254.36</a:t>
            </a:r>
          </a:p>
        </p:txBody>
      </p:sp>
      <p:grpSp>
        <p:nvGrpSpPr>
          <p:cNvPr id="11" name="Group 153"/>
          <p:cNvGrpSpPr>
            <a:grpSpLocks/>
          </p:cNvGrpSpPr>
          <p:nvPr/>
        </p:nvGrpSpPr>
        <p:grpSpPr bwMode="auto">
          <a:xfrm>
            <a:off x="1585913" y="1600200"/>
            <a:ext cx="6013450" cy="2546350"/>
            <a:chOff x="999" y="847"/>
            <a:chExt cx="3788" cy="1604"/>
          </a:xfrm>
        </p:grpSpPr>
        <p:sp>
          <p:nvSpPr>
            <p:cNvPr id="342170" name="Text Box 154"/>
            <p:cNvSpPr txBox="1">
              <a:spLocks noChangeArrowheads="1"/>
            </p:cNvSpPr>
            <p:nvPr/>
          </p:nvSpPr>
          <p:spPr bwMode="auto">
            <a:xfrm>
              <a:off x="1431" y="2239"/>
              <a:ext cx="38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(2,0)</a:t>
              </a:r>
            </a:p>
          </p:txBody>
        </p:sp>
        <p:sp>
          <p:nvSpPr>
            <p:cNvPr id="342171" name="Text Box 155"/>
            <p:cNvSpPr txBox="1">
              <a:spLocks noChangeArrowheads="1"/>
            </p:cNvSpPr>
            <p:nvPr/>
          </p:nvSpPr>
          <p:spPr bwMode="auto">
            <a:xfrm>
              <a:off x="4032" y="2143"/>
              <a:ext cx="38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(6,0)</a:t>
              </a:r>
            </a:p>
          </p:txBody>
        </p:sp>
        <p:sp>
          <p:nvSpPr>
            <p:cNvPr id="342172" name="Text Box 156"/>
            <p:cNvSpPr txBox="1">
              <a:spLocks noChangeArrowheads="1"/>
            </p:cNvSpPr>
            <p:nvPr/>
          </p:nvSpPr>
          <p:spPr bwMode="auto">
            <a:xfrm>
              <a:off x="999" y="1375"/>
              <a:ext cx="38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(1,3)</a:t>
              </a:r>
            </a:p>
          </p:txBody>
        </p:sp>
        <p:sp>
          <p:nvSpPr>
            <p:cNvPr id="342173" name="Text Box 157"/>
            <p:cNvSpPr txBox="1">
              <a:spLocks noChangeArrowheads="1"/>
            </p:cNvSpPr>
            <p:nvPr/>
          </p:nvSpPr>
          <p:spPr bwMode="auto">
            <a:xfrm>
              <a:off x="1920" y="847"/>
              <a:ext cx="38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(2,4)</a:t>
              </a:r>
            </a:p>
          </p:txBody>
        </p:sp>
        <p:sp>
          <p:nvSpPr>
            <p:cNvPr id="342174" name="Text Box 158"/>
            <p:cNvSpPr txBox="1">
              <a:spLocks noChangeArrowheads="1"/>
            </p:cNvSpPr>
            <p:nvPr/>
          </p:nvSpPr>
          <p:spPr bwMode="auto">
            <a:xfrm>
              <a:off x="3024" y="1039"/>
              <a:ext cx="38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(5,4)</a:t>
              </a:r>
            </a:p>
          </p:txBody>
        </p:sp>
        <p:sp>
          <p:nvSpPr>
            <p:cNvPr id="342175" name="Text Box 159"/>
            <p:cNvSpPr txBox="1">
              <a:spLocks noChangeArrowheads="1"/>
            </p:cNvSpPr>
            <p:nvPr/>
          </p:nvSpPr>
          <p:spPr bwMode="auto">
            <a:xfrm>
              <a:off x="4407" y="1183"/>
              <a:ext cx="38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(7,3)</a:t>
              </a:r>
            </a:p>
          </p:txBody>
        </p:sp>
      </p:grpSp>
      <p:sp>
        <p:nvSpPr>
          <p:cNvPr id="163" name="Slide Number Placeholder 1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Global Network Positioning (GNP) Coordinates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7688"/>
            <a:ext cx="4876800" cy="4430712"/>
          </a:xfrm>
        </p:spPr>
        <p:txBody>
          <a:bodyPr/>
          <a:lstStyle/>
          <a:p>
            <a:r>
              <a:rPr lang="en-US"/>
              <a:t>Model the Internet as a geometric space (e.g. 3-D Euclidean) </a:t>
            </a:r>
          </a:p>
          <a:p>
            <a:r>
              <a:rPr lang="en-US"/>
              <a:t>Characterize the position of any end host with </a:t>
            </a:r>
            <a:r>
              <a:rPr lang="en-US">
                <a:solidFill>
                  <a:schemeClr val="accent2"/>
                </a:solidFill>
              </a:rPr>
              <a:t>geometric coordinates</a:t>
            </a:r>
          </a:p>
          <a:p>
            <a:r>
              <a:rPr lang="en-US"/>
              <a:t>Use </a:t>
            </a:r>
            <a:r>
              <a:rPr lang="en-US">
                <a:solidFill>
                  <a:srgbClr val="FF0000"/>
                </a:solidFill>
              </a:rPr>
              <a:t>geometric distances</a:t>
            </a:r>
            <a:r>
              <a:rPr lang="en-US"/>
              <a:t> to predict network distances</a:t>
            </a: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6881813" y="2514600"/>
            <a:ext cx="296862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y</a:t>
            </a:r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7942263" y="236220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(x</a:t>
            </a:r>
            <a:r>
              <a:rPr lang="en-US" sz="1600" baseline="-25000">
                <a:solidFill>
                  <a:schemeClr val="accent2"/>
                </a:solidFill>
              </a:rPr>
              <a:t>2</a:t>
            </a:r>
            <a:r>
              <a:rPr lang="en-US" sz="1600">
                <a:solidFill>
                  <a:schemeClr val="accent2"/>
                </a:solidFill>
              </a:rPr>
              <a:t>,y</a:t>
            </a:r>
            <a:r>
              <a:rPr lang="en-US" sz="1600" baseline="-25000">
                <a:solidFill>
                  <a:schemeClr val="accent2"/>
                </a:solidFill>
              </a:rPr>
              <a:t>2</a:t>
            </a:r>
            <a:r>
              <a:rPr lang="en-US" sz="1600">
                <a:solidFill>
                  <a:schemeClr val="accent2"/>
                </a:solidFill>
              </a:rPr>
              <a:t>,z</a:t>
            </a:r>
            <a:r>
              <a:rPr lang="en-US" sz="1600" baseline="-25000">
                <a:solidFill>
                  <a:schemeClr val="accent2"/>
                </a:solidFill>
              </a:rPr>
              <a:t>2</a:t>
            </a:r>
            <a:r>
              <a:rPr lang="en-US" sz="16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34854" name="Line 6"/>
          <p:cNvSpPr>
            <a:spLocks noChangeShapeType="1"/>
          </p:cNvSpPr>
          <p:nvPr/>
        </p:nvSpPr>
        <p:spPr bwMode="auto">
          <a:xfrm>
            <a:off x="5654675" y="4005263"/>
            <a:ext cx="3108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55" name="Line 7"/>
          <p:cNvSpPr>
            <a:spLocks noChangeShapeType="1"/>
          </p:cNvSpPr>
          <p:nvPr/>
        </p:nvSpPr>
        <p:spPr bwMode="auto">
          <a:xfrm>
            <a:off x="7177088" y="2640013"/>
            <a:ext cx="0" cy="272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56" name="Line 8"/>
          <p:cNvSpPr>
            <a:spLocks noChangeShapeType="1"/>
          </p:cNvSpPr>
          <p:nvPr/>
        </p:nvSpPr>
        <p:spPr bwMode="auto">
          <a:xfrm flipV="1">
            <a:off x="5918200" y="3290888"/>
            <a:ext cx="2516188" cy="1427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57" name="Line 9"/>
          <p:cNvSpPr>
            <a:spLocks noChangeShapeType="1"/>
          </p:cNvSpPr>
          <p:nvPr/>
        </p:nvSpPr>
        <p:spPr bwMode="auto">
          <a:xfrm>
            <a:off x="6515100" y="3875088"/>
            <a:ext cx="0" cy="2555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58" name="Line 10"/>
          <p:cNvSpPr>
            <a:spLocks noChangeShapeType="1"/>
          </p:cNvSpPr>
          <p:nvPr/>
        </p:nvSpPr>
        <p:spPr bwMode="auto">
          <a:xfrm flipV="1">
            <a:off x="7092950" y="4406900"/>
            <a:ext cx="0" cy="192088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59" name="Line 11"/>
          <p:cNvSpPr>
            <a:spLocks noChangeShapeType="1"/>
          </p:cNvSpPr>
          <p:nvPr/>
        </p:nvSpPr>
        <p:spPr bwMode="auto">
          <a:xfrm flipV="1">
            <a:off x="6515100" y="4005263"/>
            <a:ext cx="263525" cy="125412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60" name="Line 12"/>
          <p:cNvSpPr>
            <a:spLocks noChangeShapeType="1"/>
          </p:cNvSpPr>
          <p:nvPr/>
        </p:nvSpPr>
        <p:spPr bwMode="auto">
          <a:xfrm>
            <a:off x="6515100" y="4130675"/>
            <a:ext cx="39687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61" name="Line 13"/>
          <p:cNvSpPr>
            <a:spLocks noChangeShapeType="1"/>
          </p:cNvSpPr>
          <p:nvPr/>
        </p:nvSpPr>
        <p:spPr bwMode="auto">
          <a:xfrm flipH="1">
            <a:off x="6464300" y="4406900"/>
            <a:ext cx="62865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 flipV="1">
            <a:off x="7092950" y="4000500"/>
            <a:ext cx="687388" cy="4095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>
            <a:off x="7837488" y="3227388"/>
            <a:ext cx="0" cy="5810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64" name="Line 16"/>
          <p:cNvSpPr>
            <a:spLocks noChangeShapeType="1"/>
          </p:cNvSpPr>
          <p:nvPr/>
        </p:nvSpPr>
        <p:spPr bwMode="auto">
          <a:xfrm flipH="1">
            <a:off x="7512050" y="3808413"/>
            <a:ext cx="32543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65" name="Line 17"/>
          <p:cNvSpPr>
            <a:spLocks noChangeShapeType="1"/>
          </p:cNvSpPr>
          <p:nvPr/>
        </p:nvSpPr>
        <p:spPr bwMode="auto">
          <a:xfrm flipH="1">
            <a:off x="7512050" y="3808413"/>
            <a:ext cx="325438" cy="1968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66" name="Text Box 18"/>
          <p:cNvSpPr txBox="1">
            <a:spLocks noChangeArrowheads="1"/>
          </p:cNvSpPr>
          <p:nvPr/>
        </p:nvSpPr>
        <p:spPr bwMode="auto">
          <a:xfrm>
            <a:off x="8437563" y="3971925"/>
            <a:ext cx="296862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x</a:t>
            </a:r>
          </a:p>
        </p:txBody>
      </p:sp>
      <p:sp>
        <p:nvSpPr>
          <p:cNvPr id="334867" name="Text Box 19"/>
          <p:cNvSpPr txBox="1">
            <a:spLocks noChangeArrowheads="1"/>
          </p:cNvSpPr>
          <p:nvPr/>
        </p:nvSpPr>
        <p:spPr bwMode="auto">
          <a:xfrm>
            <a:off x="5849938" y="4679950"/>
            <a:ext cx="285750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z</a:t>
            </a:r>
          </a:p>
        </p:txBody>
      </p:sp>
      <p:sp>
        <p:nvSpPr>
          <p:cNvPr id="334868" name="Text Box 20"/>
          <p:cNvSpPr txBox="1">
            <a:spLocks noChangeArrowheads="1"/>
          </p:cNvSpPr>
          <p:nvPr/>
        </p:nvSpPr>
        <p:spPr bwMode="auto">
          <a:xfrm>
            <a:off x="5737225" y="289560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(x</a:t>
            </a:r>
            <a:r>
              <a:rPr lang="en-US" sz="1600" baseline="-25000">
                <a:solidFill>
                  <a:schemeClr val="accent2"/>
                </a:solidFill>
              </a:rPr>
              <a:t>1</a:t>
            </a:r>
            <a:r>
              <a:rPr lang="en-US" sz="1600">
                <a:solidFill>
                  <a:schemeClr val="accent2"/>
                </a:solidFill>
              </a:rPr>
              <a:t>,y</a:t>
            </a:r>
            <a:r>
              <a:rPr lang="en-US" sz="1600" baseline="-25000">
                <a:solidFill>
                  <a:schemeClr val="accent2"/>
                </a:solidFill>
              </a:rPr>
              <a:t>1</a:t>
            </a:r>
            <a:r>
              <a:rPr lang="en-US" sz="1600">
                <a:solidFill>
                  <a:schemeClr val="accent2"/>
                </a:solidFill>
              </a:rPr>
              <a:t>,z</a:t>
            </a:r>
            <a:r>
              <a:rPr lang="en-US" sz="1600" baseline="-25000">
                <a:solidFill>
                  <a:schemeClr val="accent2"/>
                </a:solidFill>
              </a:rPr>
              <a:t>1</a:t>
            </a:r>
            <a:r>
              <a:rPr lang="en-US" sz="16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34869" name="Text Box 21"/>
          <p:cNvSpPr txBox="1">
            <a:spLocks noChangeArrowheads="1"/>
          </p:cNvSpPr>
          <p:nvPr/>
        </p:nvSpPr>
        <p:spPr bwMode="auto">
          <a:xfrm>
            <a:off x="5737225" y="4960938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(x</a:t>
            </a:r>
            <a:r>
              <a:rPr lang="en-US" sz="1600" baseline="-25000">
                <a:solidFill>
                  <a:schemeClr val="accent2"/>
                </a:solidFill>
              </a:rPr>
              <a:t>3</a:t>
            </a:r>
            <a:r>
              <a:rPr lang="en-US" sz="1600">
                <a:solidFill>
                  <a:schemeClr val="accent2"/>
                </a:solidFill>
              </a:rPr>
              <a:t>,y</a:t>
            </a:r>
            <a:r>
              <a:rPr lang="en-US" sz="1600" baseline="-25000">
                <a:solidFill>
                  <a:schemeClr val="accent2"/>
                </a:solidFill>
              </a:rPr>
              <a:t>3</a:t>
            </a:r>
            <a:r>
              <a:rPr lang="en-US" sz="1600">
                <a:solidFill>
                  <a:schemeClr val="accent2"/>
                </a:solidFill>
              </a:rPr>
              <a:t>,z</a:t>
            </a:r>
            <a:r>
              <a:rPr lang="en-US" sz="1600" baseline="-25000">
                <a:solidFill>
                  <a:schemeClr val="accent2"/>
                </a:solidFill>
              </a:rPr>
              <a:t>3</a:t>
            </a:r>
            <a:r>
              <a:rPr lang="en-US" sz="16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34870" name="Line 22"/>
          <p:cNvSpPr>
            <a:spLocks noChangeShapeType="1"/>
          </p:cNvSpPr>
          <p:nvPr/>
        </p:nvSpPr>
        <p:spPr bwMode="auto">
          <a:xfrm flipV="1">
            <a:off x="7092950" y="4587875"/>
            <a:ext cx="993775" cy="271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71" name="Text Box 23"/>
          <p:cNvSpPr txBox="1">
            <a:spLocks noChangeArrowheads="1"/>
          </p:cNvSpPr>
          <p:nvPr/>
        </p:nvSpPr>
        <p:spPr bwMode="auto">
          <a:xfrm>
            <a:off x="7693025" y="487680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(x</a:t>
            </a:r>
            <a:r>
              <a:rPr lang="en-US" sz="1600" baseline="-25000">
                <a:solidFill>
                  <a:schemeClr val="accent2"/>
                </a:solidFill>
              </a:rPr>
              <a:t>4</a:t>
            </a:r>
            <a:r>
              <a:rPr lang="en-US" sz="1600">
                <a:solidFill>
                  <a:schemeClr val="accent2"/>
                </a:solidFill>
              </a:rPr>
              <a:t>,y</a:t>
            </a:r>
            <a:r>
              <a:rPr lang="en-US" sz="1600" baseline="-25000">
                <a:solidFill>
                  <a:schemeClr val="accent2"/>
                </a:solidFill>
              </a:rPr>
              <a:t>4</a:t>
            </a:r>
            <a:r>
              <a:rPr lang="en-US" sz="1600">
                <a:solidFill>
                  <a:schemeClr val="accent2"/>
                </a:solidFill>
              </a:rPr>
              <a:t>,z</a:t>
            </a:r>
            <a:r>
              <a:rPr lang="en-US" sz="1600" baseline="-25000">
                <a:solidFill>
                  <a:schemeClr val="accent2"/>
                </a:solidFill>
              </a:rPr>
              <a:t>4</a:t>
            </a:r>
            <a:r>
              <a:rPr lang="en-US" sz="16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34872" name="Line 24"/>
          <p:cNvSpPr>
            <a:spLocks noChangeShapeType="1"/>
          </p:cNvSpPr>
          <p:nvPr/>
        </p:nvSpPr>
        <p:spPr bwMode="auto">
          <a:xfrm flipH="1" flipV="1">
            <a:off x="8112125" y="4265613"/>
            <a:ext cx="7938" cy="1555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73" name="Line 25"/>
          <p:cNvSpPr>
            <a:spLocks noChangeShapeType="1"/>
          </p:cNvSpPr>
          <p:nvPr/>
        </p:nvSpPr>
        <p:spPr bwMode="auto">
          <a:xfrm flipH="1" flipV="1">
            <a:off x="6738938" y="4249738"/>
            <a:ext cx="13731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74" name="Line 26"/>
          <p:cNvSpPr>
            <a:spLocks noChangeShapeType="1"/>
          </p:cNvSpPr>
          <p:nvPr/>
        </p:nvSpPr>
        <p:spPr bwMode="auto">
          <a:xfrm flipV="1">
            <a:off x="8108950" y="4016375"/>
            <a:ext cx="401638" cy="23336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75" name="Line 27"/>
          <p:cNvSpPr>
            <a:spLocks noChangeShapeType="1"/>
          </p:cNvSpPr>
          <p:nvPr/>
        </p:nvSpPr>
        <p:spPr bwMode="auto">
          <a:xfrm>
            <a:off x="6554788" y="3592513"/>
            <a:ext cx="1531937" cy="9953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76" name="Line 28"/>
          <p:cNvSpPr>
            <a:spLocks noChangeShapeType="1"/>
          </p:cNvSpPr>
          <p:nvPr/>
        </p:nvSpPr>
        <p:spPr bwMode="auto">
          <a:xfrm>
            <a:off x="7812088" y="2959100"/>
            <a:ext cx="274637" cy="162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812088" y="4406900"/>
            <a:ext cx="531812" cy="512763"/>
            <a:chOff x="970" y="1034"/>
            <a:chExt cx="152" cy="156"/>
          </a:xfrm>
        </p:grpSpPr>
        <p:sp>
          <p:nvSpPr>
            <p:cNvPr id="334878" name="Freeform 30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79" name="Freeform 31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80" name="Rectangle 32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81" name="Rectangle 33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82" name="Freeform 34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83" name="Freeform 35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84" name="Freeform 36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85" name="Freeform 37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86" name="Freeform 38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87" name="Freeform 39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88" name="Rectangle 40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89" name="Rectangle 41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90" name="Freeform 42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91" name="Freeform 43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92" name="Freeform 44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93" name="Freeform 45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94" name="Freeform 46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95" name="Freeform 47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96" name="Rectangle 48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97" name="Rectangle 49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4898" name="Line 50"/>
          <p:cNvSpPr>
            <a:spLocks noChangeShapeType="1"/>
          </p:cNvSpPr>
          <p:nvPr/>
        </p:nvSpPr>
        <p:spPr bwMode="auto">
          <a:xfrm flipV="1">
            <a:off x="6464300" y="2874963"/>
            <a:ext cx="1347788" cy="717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99" name="Line 51"/>
          <p:cNvSpPr>
            <a:spLocks noChangeShapeType="1"/>
          </p:cNvSpPr>
          <p:nvPr/>
        </p:nvSpPr>
        <p:spPr bwMode="auto">
          <a:xfrm>
            <a:off x="6464300" y="3592513"/>
            <a:ext cx="628650" cy="1266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900" name="Line 52"/>
          <p:cNvSpPr>
            <a:spLocks noChangeShapeType="1"/>
          </p:cNvSpPr>
          <p:nvPr/>
        </p:nvSpPr>
        <p:spPr bwMode="auto">
          <a:xfrm flipH="1">
            <a:off x="7092950" y="2874963"/>
            <a:ext cx="719138" cy="1984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735763" y="4587875"/>
            <a:ext cx="527050" cy="514350"/>
            <a:chOff x="970" y="1034"/>
            <a:chExt cx="152" cy="156"/>
          </a:xfrm>
        </p:grpSpPr>
        <p:sp>
          <p:nvSpPr>
            <p:cNvPr id="334902" name="Freeform 54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03" name="Freeform 55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04" name="Rectangle 56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05" name="Rectangle 57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06" name="Freeform 58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07" name="Freeform 59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08" name="Freeform 60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09" name="Freeform 61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10" name="Freeform 62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11" name="Freeform 63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12" name="Rectangle 64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13" name="Rectangle 65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14" name="Freeform 66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15" name="Freeform 67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16" name="Freeform 68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17" name="Freeform 69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18" name="Freeform 70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19" name="Freeform 71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20" name="Rectangle 72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21" name="Rectangle 73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6192838" y="3324225"/>
            <a:ext cx="531812" cy="512763"/>
            <a:chOff x="970" y="1034"/>
            <a:chExt cx="152" cy="156"/>
          </a:xfrm>
        </p:grpSpPr>
        <p:sp>
          <p:nvSpPr>
            <p:cNvPr id="334923" name="Freeform 75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24" name="Freeform 76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25" name="Rectangle 77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26" name="Rectangle 78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27" name="Freeform 79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28" name="Freeform 80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29" name="Freeform 81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30" name="Freeform 82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31" name="Freeform 83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32" name="Freeform 84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33" name="Rectangle 85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34" name="Rectangle 86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35" name="Freeform 87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36" name="Freeform 88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37" name="Freeform 89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38" name="Freeform 90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39" name="Freeform 91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40" name="Freeform 92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41" name="Rectangle 93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42" name="Rectangle 94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7545388" y="2692400"/>
            <a:ext cx="527050" cy="512763"/>
            <a:chOff x="970" y="1034"/>
            <a:chExt cx="152" cy="156"/>
          </a:xfrm>
        </p:grpSpPr>
        <p:sp>
          <p:nvSpPr>
            <p:cNvPr id="334944" name="Freeform 96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45" name="Freeform 97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46" name="Rectangle 98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47" name="Rectangle 99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48" name="Freeform 100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49" name="Freeform 101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50" name="Freeform 102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51" name="Freeform 103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52" name="Freeform 104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53" name="Freeform 105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54" name="Rectangle 106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55" name="Rectangle 107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56" name="Freeform 108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57" name="Freeform 109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58" name="Freeform 110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59" name="Freeform 111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60" name="Freeform 112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61" name="Freeform 113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62" name="Rectangle 114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63" name="Rectangle 115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Slide Number Placeholder 1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 Operations </a:t>
            </a:r>
            <a:r>
              <a:rPr dirty="0" smtClean="0"/>
              <a:t/>
            </a:r>
            <a:br>
              <a:rPr dirty="0" smtClean="0"/>
            </a:br>
            <a:r>
              <a:rPr lang="en-US" dirty="0" smtClean="0"/>
              <a:t>(Basic Design)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19600"/>
            <a:ext cx="85344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Measure inter-Landmark distances</a:t>
            </a:r>
          </a:p>
          <a:p>
            <a:pPr lvl="1"/>
            <a:r>
              <a:rPr lang="en-US" dirty="0" smtClean="0"/>
              <a:t>Use minimum of several round-trip time (RTT) samples</a:t>
            </a:r>
          </a:p>
          <a:p>
            <a:r>
              <a:rPr lang="en-US" dirty="0" smtClean="0"/>
              <a:t>Compute coordinates by minimizing the discrepancy between measured distances and geometric distances</a:t>
            </a:r>
          </a:p>
          <a:p>
            <a:pPr lvl="1"/>
            <a:r>
              <a:rPr lang="en-US" dirty="0" smtClean="0"/>
              <a:t>Cast as a generic multi-dimensional minimization problem, solved by a central node</a:t>
            </a:r>
            <a:endParaRPr lang="en-US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27150" y="2133600"/>
            <a:ext cx="3092450" cy="1916113"/>
            <a:chOff x="836" y="960"/>
            <a:chExt cx="1948" cy="1207"/>
          </a:xfrm>
        </p:grpSpPr>
        <p:sp>
          <p:nvSpPr>
            <p:cNvPr id="343045" name="Oval 5"/>
            <p:cNvSpPr>
              <a:spLocks noChangeArrowheads="1"/>
            </p:cNvSpPr>
            <p:nvPr/>
          </p:nvSpPr>
          <p:spPr bwMode="auto">
            <a:xfrm>
              <a:off x="836" y="1140"/>
              <a:ext cx="1183" cy="719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046" name="Oval 6"/>
            <p:cNvSpPr>
              <a:spLocks noChangeArrowheads="1"/>
            </p:cNvSpPr>
            <p:nvPr/>
          </p:nvSpPr>
          <p:spPr bwMode="auto">
            <a:xfrm>
              <a:off x="1867" y="1422"/>
              <a:ext cx="879" cy="514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047" name="Oval 7"/>
            <p:cNvSpPr>
              <a:spLocks noChangeArrowheads="1"/>
            </p:cNvSpPr>
            <p:nvPr/>
          </p:nvSpPr>
          <p:spPr bwMode="auto">
            <a:xfrm>
              <a:off x="1533" y="1653"/>
              <a:ext cx="880" cy="514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048" name="Oval 8"/>
            <p:cNvSpPr>
              <a:spLocks noChangeArrowheads="1"/>
            </p:cNvSpPr>
            <p:nvPr/>
          </p:nvSpPr>
          <p:spPr bwMode="auto">
            <a:xfrm>
              <a:off x="1048" y="960"/>
              <a:ext cx="880" cy="514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049" name="Oval 9"/>
            <p:cNvSpPr>
              <a:spLocks noChangeArrowheads="1"/>
            </p:cNvSpPr>
            <p:nvPr/>
          </p:nvSpPr>
          <p:spPr bwMode="auto">
            <a:xfrm>
              <a:off x="988" y="1576"/>
              <a:ext cx="879" cy="514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050" name="Oval 10"/>
            <p:cNvSpPr>
              <a:spLocks noChangeArrowheads="1"/>
            </p:cNvSpPr>
            <p:nvPr/>
          </p:nvSpPr>
          <p:spPr bwMode="auto">
            <a:xfrm>
              <a:off x="1533" y="960"/>
              <a:ext cx="880" cy="514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051" name="Oval 11"/>
            <p:cNvSpPr>
              <a:spLocks noChangeArrowheads="1"/>
            </p:cNvSpPr>
            <p:nvPr/>
          </p:nvSpPr>
          <p:spPr bwMode="auto">
            <a:xfrm>
              <a:off x="1905" y="1119"/>
              <a:ext cx="879" cy="513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713288" y="1717675"/>
            <a:ext cx="2935287" cy="2625725"/>
            <a:chOff x="2969" y="698"/>
            <a:chExt cx="1849" cy="1654"/>
          </a:xfrm>
        </p:grpSpPr>
        <p:sp>
          <p:nvSpPr>
            <p:cNvPr id="343053" name="Text Box 13"/>
            <p:cNvSpPr txBox="1">
              <a:spLocks noChangeArrowheads="1"/>
            </p:cNvSpPr>
            <p:nvPr/>
          </p:nvSpPr>
          <p:spPr bwMode="auto">
            <a:xfrm>
              <a:off x="3653" y="698"/>
              <a:ext cx="187" cy="212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y</a:t>
              </a:r>
            </a:p>
          </p:txBody>
        </p:sp>
        <p:sp>
          <p:nvSpPr>
            <p:cNvPr id="343054" name="Line 14"/>
            <p:cNvSpPr>
              <a:spLocks noChangeShapeType="1"/>
            </p:cNvSpPr>
            <p:nvPr/>
          </p:nvSpPr>
          <p:spPr bwMode="auto">
            <a:xfrm>
              <a:off x="2969" y="1560"/>
              <a:ext cx="17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055" name="Line 15"/>
            <p:cNvSpPr>
              <a:spLocks noChangeShapeType="1"/>
            </p:cNvSpPr>
            <p:nvPr/>
          </p:nvSpPr>
          <p:spPr bwMode="auto">
            <a:xfrm>
              <a:off x="3848" y="771"/>
              <a:ext cx="0" cy="15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056" name="Text Box 16"/>
            <p:cNvSpPr txBox="1">
              <a:spLocks noChangeArrowheads="1"/>
            </p:cNvSpPr>
            <p:nvPr/>
          </p:nvSpPr>
          <p:spPr bwMode="auto">
            <a:xfrm>
              <a:off x="4631" y="1559"/>
              <a:ext cx="187" cy="212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x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070100" y="2552700"/>
            <a:ext cx="1563688" cy="1000125"/>
            <a:chOff x="1304" y="1320"/>
            <a:chExt cx="985" cy="630"/>
          </a:xfrm>
        </p:grpSpPr>
        <p:sp>
          <p:nvSpPr>
            <p:cNvPr id="343058" name="Line 18"/>
            <p:cNvSpPr>
              <a:spLocks noChangeShapeType="1"/>
            </p:cNvSpPr>
            <p:nvPr/>
          </p:nvSpPr>
          <p:spPr bwMode="auto">
            <a:xfrm flipV="1">
              <a:off x="1304" y="1687"/>
              <a:ext cx="985" cy="26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059" name="Line 19"/>
            <p:cNvSpPr>
              <a:spLocks noChangeShapeType="1"/>
            </p:cNvSpPr>
            <p:nvPr/>
          </p:nvSpPr>
          <p:spPr bwMode="auto">
            <a:xfrm flipV="1">
              <a:off x="1304" y="1320"/>
              <a:ext cx="467" cy="63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060" name="Line 20"/>
            <p:cNvSpPr>
              <a:spLocks noChangeShapeType="1"/>
            </p:cNvSpPr>
            <p:nvPr/>
          </p:nvSpPr>
          <p:spPr bwMode="auto">
            <a:xfrm>
              <a:off x="1771" y="1320"/>
              <a:ext cx="518" cy="367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3061" name="Text Box 21"/>
          <p:cNvSpPr txBox="1">
            <a:spLocks noChangeArrowheads="1"/>
          </p:cNvSpPr>
          <p:nvPr/>
        </p:nvSpPr>
        <p:spPr bwMode="auto">
          <a:xfrm>
            <a:off x="2562225" y="3362325"/>
            <a:ext cx="874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Internet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764088" y="1692275"/>
            <a:ext cx="2847975" cy="2527300"/>
            <a:chOff x="3001" y="682"/>
            <a:chExt cx="1794" cy="1592"/>
          </a:xfrm>
        </p:grpSpPr>
        <p:sp>
          <p:nvSpPr>
            <p:cNvPr id="343063" name="Line 23"/>
            <p:cNvSpPr>
              <a:spLocks noChangeShapeType="1"/>
            </p:cNvSpPr>
            <p:nvPr/>
          </p:nvSpPr>
          <p:spPr bwMode="auto">
            <a:xfrm flipV="1">
              <a:off x="3607" y="1032"/>
              <a:ext cx="496" cy="2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064" name="Line 24"/>
            <p:cNvSpPr>
              <a:spLocks noChangeShapeType="1"/>
            </p:cNvSpPr>
            <p:nvPr/>
          </p:nvSpPr>
          <p:spPr bwMode="auto">
            <a:xfrm flipV="1">
              <a:off x="3800" y="1090"/>
              <a:ext cx="366" cy="9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065" name="Line 25"/>
            <p:cNvSpPr>
              <a:spLocks noChangeShapeType="1"/>
            </p:cNvSpPr>
            <p:nvPr/>
          </p:nvSpPr>
          <p:spPr bwMode="auto">
            <a:xfrm>
              <a:off x="3491" y="1354"/>
              <a:ext cx="309" cy="7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066" name="Text Box 26"/>
            <p:cNvSpPr txBox="1">
              <a:spLocks noChangeArrowheads="1"/>
            </p:cNvSpPr>
            <p:nvPr/>
          </p:nvSpPr>
          <p:spPr bwMode="auto">
            <a:xfrm>
              <a:off x="4331" y="682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(x</a:t>
              </a:r>
              <a:r>
                <a:rPr lang="en-US" sz="1600" baseline="-25000">
                  <a:solidFill>
                    <a:schemeClr val="accent2"/>
                  </a:solidFill>
                </a:rPr>
                <a:t>2</a:t>
              </a:r>
              <a:r>
                <a:rPr lang="en-US" sz="1600">
                  <a:solidFill>
                    <a:schemeClr val="accent2"/>
                  </a:solidFill>
                </a:rPr>
                <a:t>,y</a:t>
              </a:r>
              <a:r>
                <a:rPr lang="en-US" sz="1600" baseline="-25000">
                  <a:solidFill>
                    <a:schemeClr val="accent2"/>
                  </a:solidFill>
                </a:rPr>
                <a:t>2</a:t>
              </a:r>
              <a:r>
                <a:rPr lang="en-US" sz="160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343067" name="Text Box 27"/>
            <p:cNvSpPr txBox="1">
              <a:spLocks noChangeArrowheads="1"/>
            </p:cNvSpPr>
            <p:nvPr/>
          </p:nvSpPr>
          <p:spPr bwMode="auto">
            <a:xfrm>
              <a:off x="3001" y="986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(x</a:t>
              </a:r>
              <a:r>
                <a:rPr lang="en-US" sz="1600" baseline="-25000">
                  <a:solidFill>
                    <a:schemeClr val="accent2"/>
                  </a:solidFill>
                </a:rPr>
                <a:t>1</a:t>
              </a:r>
              <a:r>
                <a:rPr lang="en-US" sz="1600">
                  <a:solidFill>
                    <a:schemeClr val="accent2"/>
                  </a:solidFill>
                </a:rPr>
                <a:t>,y</a:t>
              </a:r>
              <a:r>
                <a:rPr lang="en-US" sz="1600" baseline="-25000">
                  <a:solidFill>
                    <a:schemeClr val="accent2"/>
                  </a:solidFill>
                </a:rPr>
                <a:t>1</a:t>
              </a:r>
              <a:r>
                <a:rPr lang="en-US" sz="160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343068" name="Text Box 28"/>
            <p:cNvSpPr txBox="1">
              <a:spLocks noChangeArrowheads="1"/>
            </p:cNvSpPr>
            <p:nvPr/>
          </p:nvSpPr>
          <p:spPr bwMode="auto">
            <a:xfrm>
              <a:off x="3232" y="2062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(x</a:t>
              </a:r>
              <a:r>
                <a:rPr lang="en-US" sz="1600" baseline="-25000">
                  <a:solidFill>
                    <a:schemeClr val="accent2"/>
                  </a:solidFill>
                </a:rPr>
                <a:t>3</a:t>
              </a:r>
              <a:r>
                <a:rPr lang="en-US" sz="1600">
                  <a:solidFill>
                    <a:schemeClr val="accent2"/>
                  </a:solidFill>
                </a:rPr>
                <a:t>,y</a:t>
              </a:r>
              <a:r>
                <a:rPr lang="en-US" sz="1600" baseline="-25000">
                  <a:solidFill>
                    <a:schemeClr val="accent2"/>
                  </a:solidFill>
                </a:rPr>
                <a:t>3</a:t>
              </a:r>
              <a:r>
                <a:rPr lang="en-US" sz="1600">
                  <a:solidFill>
                    <a:schemeClr val="accent2"/>
                  </a:solidFill>
                </a:rPr>
                <a:t>)</a:t>
              </a:r>
            </a:p>
          </p:txBody>
        </p: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315" y="1183"/>
              <a:ext cx="311" cy="303"/>
              <a:chOff x="3315" y="1183"/>
              <a:chExt cx="311" cy="303"/>
            </a:xfrm>
          </p:grpSpPr>
          <p:sp>
            <p:nvSpPr>
              <p:cNvPr id="343070" name="Oval 30"/>
              <p:cNvSpPr>
                <a:spLocks noChangeArrowheads="1"/>
              </p:cNvSpPr>
              <p:nvPr/>
            </p:nvSpPr>
            <p:spPr bwMode="auto">
              <a:xfrm>
                <a:off x="3315" y="1183"/>
                <a:ext cx="304" cy="303"/>
              </a:xfrm>
              <a:prstGeom prst="ellipse">
                <a:avLst/>
              </a:prstGeom>
              <a:solidFill>
                <a:srgbClr val="FFCC00"/>
              </a:solidFill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3071" name="Text Box 31"/>
              <p:cNvSpPr txBox="1">
                <a:spLocks noChangeArrowheads="1"/>
              </p:cNvSpPr>
              <p:nvPr/>
            </p:nvSpPr>
            <p:spPr bwMode="auto">
              <a:xfrm>
                <a:off x="3390" y="1244"/>
                <a:ext cx="2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L</a:t>
                </a:r>
                <a:r>
                  <a:rPr lang="en-US" sz="1600" baseline="-25000"/>
                  <a:t>1</a:t>
                </a:r>
                <a:endParaRPr lang="en-US" sz="1600"/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4078" y="807"/>
              <a:ext cx="304" cy="302"/>
              <a:chOff x="4078" y="807"/>
              <a:chExt cx="304" cy="302"/>
            </a:xfrm>
          </p:grpSpPr>
          <p:sp>
            <p:nvSpPr>
              <p:cNvPr id="343073" name="Oval 33"/>
              <p:cNvSpPr>
                <a:spLocks noChangeArrowheads="1"/>
              </p:cNvSpPr>
              <p:nvPr/>
            </p:nvSpPr>
            <p:spPr bwMode="auto">
              <a:xfrm>
                <a:off x="4078" y="807"/>
                <a:ext cx="304" cy="302"/>
              </a:xfrm>
              <a:prstGeom prst="ellipse">
                <a:avLst/>
              </a:prstGeom>
              <a:solidFill>
                <a:srgbClr val="FFCC00"/>
              </a:solidFill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3074" name="Text Box 34"/>
              <p:cNvSpPr txBox="1">
                <a:spLocks noChangeArrowheads="1"/>
              </p:cNvSpPr>
              <p:nvPr/>
            </p:nvSpPr>
            <p:spPr bwMode="auto">
              <a:xfrm>
                <a:off x="4144" y="857"/>
                <a:ext cx="2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L</a:t>
                </a:r>
                <a:r>
                  <a:rPr lang="en-US" sz="1600" baseline="-25000"/>
                  <a:t>2</a:t>
                </a:r>
                <a:endParaRPr lang="en-US" sz="1600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3644" y="1898"/>
              <a:ext cx="307" cy="304"/>
              <a:chOff x="3644" y="1898"/>
              <a:chExt cx="307" cy="304"/>
            </a:xfrm>
          </p:grpSpPr>
          <p:sp>
            <p:nvSpPr>
              <p:cNvPr id="343076" name="Oval 36"/>
              <p:cNvSpPr>
                <a:spLocks noChangeArrowheads="1"/>
              </p:cNvSpPr>
              <p:nvPr/>
            </p:nvSpPr>
            <p:spPr bwMode="auto">
              <a:xfrm>
                <a:off x="3644" y="1898"/>
                <a:ext cx="307" cy="304"/>
              </a:xfrm>
              <a:prstGeom prst="ellipse">
                <a:avLst/>
              </a:prstGeom>
              <a:solidFill>
                <a:srgbClr val="FFCC00"/>
              </a:solidFill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3077" name="Text Box 37"/>
              <p:cNvSpPr txBox="1">
                <a:spLocks noChangeArrowheads="1"/>
              </p:cNvSpPr>
              <p:nvPr/>
            </p:nvSpPr>
            <p:spPr bwMode="auto">
              <a:xfrm>
                <a:off x="3700" y="1951"/>
                <a:ext cx="2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L</a:t>
                </a:r>
                <a:r>
                  <a:rPr lang="en-US" sz="1600" baseline="-25000"/>
                  <a:t>3</a:t>
                </a:r>
                <a:endParaRPr lang="en-US" sz="1600"/>
              </a:p>
            </p:txBody>
          </p:sp>
        </p:grp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685800" y="2303463"/>
            <a:ext cx="7772400" cy="2878137"/>
            <a:chOff x="432" y="1067"/>
            <a:chExt cx="4896" cy="1813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148" y="1067"/>
              <a:ext cx="1291" cy="931"/>
              <a:chOff x="1148" y="1163"/>
              <a:chExt cx="1291" cy="931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616" y="1163"/>
                <a:ext cx="304" cy="299"/>
                <a:chOff x="1616" y="1163"/>
                <a:chExt cx="304" cy="299"/>
              </a:xfrm>
            </p:grpSpPr>
            <p:sp>
              <p:nvSpPr>
                <p:cNvPr id="343081" name="Oval 41"/>
                <p:cNvSpPr>
                  <a:spLocks noChangeArrowheads="1"/>
                </p:cNvSpPr>
                <p:nvPr/>
              </p:nvSpPr>
              <p:spPr bwMode="auto">
                <a:xfrm>
                  <a:off x="1616" y="1163"/>
                  <a:ext cx="304" cy="299"/>
                </a:xfrm>
                <a:prstGeom prst="ellipse">
                  <a:avLst/>
                </a:prstGeom>
                <a:solidFill>
                  <a:srgbClr val="FFCC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4308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682" y="1219"/>
                  <a:ext cx="2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/>
                    <a:t>L</a:t>
                  </a:r>
                  <a:r>
                    <a:rPr lang="en-US" sz="1600" baseline="-25000"/>
                    <a:t>1</a:t>
                  </a:r>
                  <a:endParaRPr lang="en-US" sz="1600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1148" y="1794"/>
                <a:ext cx="307" cy="300"/>
                <a:chOff x="1148" y="1794"/>
                <a:chExt cx="307" cy="300"/>
              </a:xfrm>
            </p:grpSpPr>
            <p:sp>
              <p:nvSpPr>
                <p:cNvPr id="343084" name="Oval 44"/>
                <p:cNvSpPr>
                  <a:spLocks noChangeArrowheads="1"/>
                </p:cNvSpPr>
                <p:nvPr/>
              </p:nvSpPr>
              <p:spPr bwMode="auto">
                <a:xfrm>
                  <a:off x="1148" y="1794"/>
                  <a:ext cx="304" cy="300"/>
                </a:xfrm>
                <a:prstGeom prst="ellipse">
                  <a:avLst/>
                </a:prstGeom>
                <a:solidFill>
                  <a:srgbClr val="FFCC00"/>
                </a:solidFill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4308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219" y="1847"/>
                  <a:ext cx="2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/>
                    <a:t>L</a:t>
                  </a:r>
                  <a:r>
                    <a:rPr lang="en-US" sz="1600" baseline="-25000"/>
                    <a:t>2</a:t>
                  </a:r>
                  <a:endParaRPr lang="en-US" sz="1600"/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2134" y="1529"/>
                <a:ext cx="305" cy="301"/>
                <a:chOff x="2134" y="1529"/>
                <a:chExt cx="305" cy="301"/>
              </a:xfrm>
            </p:grpSpPr>
            <p:sp>
              <p:nvSpPr>
                <p:cNvPr id="343087" name="Oval 47"/>
                <p:cNvSpPr>
                  <a:spLocks noChangeArrowheads="1"/>
                </p:cNvSpPr>
                <p:nvPr/>
              </p:nvSpPr>
              <p:spPr bwMode="auto">
                <a:xfrm>
                  <a:off x="2134" y="1529"/>
                  <a:ext cx="305" cy="301"/>
                </a:xfrm>
                <a:prstGeom prst="ellipse">
                  <a:avLst/>
                </a:prstGeom>
                <a:solidFill>
                  <a:srgbClr val="FFCC00"/>
                </a:solidFill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4308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192" y="1589"/>
                  <a:ext cx="2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/>
                    <a:t>L</a:t>
                  </a:r>
                  <a:r>
                    <a:rPr lang="en-US" sz="1600" baseline="-25000"/>
                    <a:t>3</a:t>
                  </a:r>
                  <a:endParaRPr lang="en-US" sz="1600"/>
                </a:p>
              </p:txBody>
            </p:sp>
          </p:grpSp>
        </p:grpSp>
        <p:sp>
          <p:nvSpPr>
            <p:cNvPr id="343089" name="Rectangle 49"/>
            <p:cNvSpPr>
              <a:spLocks noChangeArrowheads="1"/>
            </p:cNvSpPr>
            <p:nvPr/>
          </p:nvSpPr>
          <p:spPr bwMode="auto">
            <a:xfrm>
              <a:off x="432" y="2352"/>
              <a:ext cx="489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2"/>
                <a:buChar char="n"/>
              </a:pPr>
              <a:endParaRPr lang="en-US" sz="2000" dirty="0"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Ordinary Host Operations </a:t>
            </a:r>
            <a:br>
              <a:rPr lang="en-US" smtClean="0"/>
            </a:br>
            <a:r>
              <a:rPr lang="en-US" smtClean="0"/>
              <a:t>(Basic Design)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0"/>
            <a:ext cx="8534400" cy="182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host measures its distances to all the Landmarks</a:t>
            </a:r>
          </a:p>
          <a:p>
            <a:r>
              <a:rPr lang="en-US" dirty="0" smtClean="0"/>
              <a:t>Compute coordinates by minimizing the discrepancy between measured distances and geometric distances</a:t>
            </a:r>
          </a:p>
          <a:p>
            <a:pPr lvl="1"/>
            <a:r>
              <a:rPr lang="en-US" dirty="0" smtClean="0"/>
              <a:t>Cast as a generic multi-dimensional minimization problem, solved by each host</a:t>
            </a:r>
          </a:p>
          <a:p>
            <a:endParaRPr lang="en-US" dirty="0"/>
          </a:p>
        </p:txBody>
      </p:sp>
      <p:sp>
        <p:nvSpPr>
          <p:cNvPr id="88" name="Slide Number Placeholder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19213" y="2217738"/>
            <a:ext cx="3101975" cy="1947862"/>
            <a:chOff x="892" y="965"/>
            <a:chExt cx="1954" cy="1227"/>
          </a:xfrm>
        </p:grpSpPr>
        <p:sp>
          <p:nvSpPr>
            <p:cNvPr id="344069" name="Oval 5"/>
            <p:cNvSpPr>
              <a:spLocks noChangeArrowheads="1"/>
            </p:cNvSpPr>
            <p:nvPr/>
          </p:nvSpPr>
          <p:spPr bwMode="auto">
            <a:xfrm>
              <a:off x="892" y="1148"/>
              <a:ext cx="1180" cy="731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70" name="Oval 6"/>
            <p:cNvSpPr>
              <a:spLocks noChangeArrowheads="1"/>
            </p:cNvSpPr>
            <p:nvPr/>
          </p:nvSpPr>
          <p:spPr bwMode="auto">
            <a:xfrm>
              <a:off x="1921" y="1435"/>
              <a:ext cx="877" cy="522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71" name="Oval 7"/>
            <p:cNvSpPr>
              <a:spLocks noChangeArrowheads="1"/>
            </p:cNvSpPr>
            <p:nvPr/>
          </p:nvSpPr>
          <p:spPr bwMode="auto">
            <a:xfrm>
              <a:off x="1588" y="1670"/>
              <a:ext cx="878" cy="522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72" name="Oval 8"/>
            <p:cNvSpPr>
              <a:spLocks noChangeArrowheads="1"/>
            </p:cNvSpPr>
            <p:nvPr/>
          </p:nvSpPr>
          <p:spPr bwMode="auto">
            <a:xfrm>
              <a:off x="1104" y="965"/>
              <a:ext cx="877" cy="522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73" name="Oval 9"/>
            <p:cNvSpPr>
              <a:spLocks noChangeArrowheads="1"/>
            </p:cNvSpPr>
            <p:nvPr/>
          </p:nvSpPr>
          <p:spPr bwMode="auto">
            <a:xfrm>
              <a:off x="1043" y="1592"/>
              <a:ext cx="878" cy="522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74" name="Oval 10"/>
            <p:cNvSpPr>
              <a:spLocks noChangeArrowheads="1"/>
            </p:cNvSpPr>
            <p:nvPr/>
          </p:nvSpPr>
          <p:spPr bwMode="auto">
            <a:xfrm>
              <a:off x="1588" y="965"/>
              <a:ext cx="878" cy="522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75" name="Oval 11"/>
            <p:cNvSpPr>
              <a:spLocks noChangeArrowheads="1"/>
            </p:cNvSpPr>
            <p:nvPr/>
          </p:nvSpPr>
          <p:spPr bwMode="auto">
            <a:xfrm>
              <a:off x="1968" y="1109"/>
              <a:ext cx="878" cy="523"/>
            </a:xfrm>
            <a:prstGeom prst="ellipse">
              <a:avLst/>
            </a:prstGeom>
            <a:solidFill>
              <a:srgbClr val="FF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4076" name="Line 12"/>
          <p:cNvSpPr>
            <a:spLocks noChangeShapeType="1"/>
          </p:cNvSpPr>
          <p:nvPr/>
        </p:nvSpPr>
        <p:spPr bwMode="auto">
          <a:xfrm>
            <a:off x="4697413" y="3141663"/>
            <a:ext cx="2843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077" name="Line 13"/>
          <p:cNvSpPr>
            <a:spLocks noChangeShapeType="1"/>
          </p:cNvSpPr>
          <p:nvPr/>
        </p:nvSpPr>
        <p:spPr bwMode="auto">
          <a:xfrm>
            <a:off x="6088063" y="1868488"/>
            <a:ext cx="0" cy="255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078" name="Text Box 14"/>
          <p:cNvSpPr txBox="1">
            <a:spLocks noChangeArrowheads="1"/>
          </p:cNvSpPr>
          <p:nvPr/>
        </p:nvSpPr>
        <p:spPr bwMode="auto">
          <a:xfrm>
            <a:off x="7323138" y="3128963"/>
            <a:ext cx="296862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x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60575" y="2233613"/>
            <a:ext cx="1712913" cy="1425575"/>
            <a:chOff x="1359" y="1045"/>
            <a:chExt cx="1079" cy="898"/>
          </a:xfrm>
        </p:grpSpPr>
        <p:sp>
          <p:nvSpPr>
            <p:cNvPr id="344080" name="Line 16"/>
            <p:cNvSpPr>
              <a:spLocks noChangeShapeType="1"/>
            </p:cNvSpPr>
            <p:nvPr/>
          </p:nvSpPr>
          <p:spPr bwMode="auto">
            <a:xfrm flipH="1">
              <a:off x="2342" y="1045"/>
              <a:ext cx="40" cy="63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81" name="Line 17"/>
            <p:cNvSpPr>
              <a:spLocks noChangeShapeType="1"/>
            </p:cNvSpPr>
            <p:nvPr/>
          </p:nvSpPr>
          <p:spPr bwMode="auto">
            <a:xfrm flipV="1">
              <a:off x="1359" y="1045"/>
              <a:ext cx="1079" cy="89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82" name="Line 18"/>
            <p:cNvSpPr>
              <a:spLocks noChangeShapeType="1"/>
            </p:cNvSpPr>
            <p:nvPr/>
          </p:nvSpPr>
          <p:spPr bwMode="auto">
            <a:xfrm flipV="1">
              <a:off x="1823" y="1049"/>
              <a:ext cx="545" cy="2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4083" name="Oval 19"/>
          <p:cNvSpPr>
            <a:spLocks noChangeArrowheads="1"/>
          </p:cNvSpPr>
          <p:nvPr/>
        </p:nvSpPr>
        <p:spPr bwMode="auto">
          <a:xfrm>
            <a:off x="2554288" y="2390775"/>
            <a:ext cx="482600" cy="482600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4084" name="Oval 20"/>
          <p:cNvSpPr>
            <a:spLocks noChangeArrowheads="1"/>
          </p:cNvSpPr>
          <p:nvPr/>
        </p:nvSpPr>
        <p:spPr bwMode="auto">
          <a:xfrm>
            <a:off x="3373438" y="2978150"/>
            <a:ext cx="484187" cy="487363"/>
          </a:xfrm>
          <a:prstGeom prst="ellipse">
            <a:avLst/>
          </a:prstGeom>
          <a:solidFill>
            <a:srgbClr val="FFCC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4085" name="Oval 21"/>
          <p:cNvSpPr>
            <a:spLocks noChangeArrowheads="1"/>
          </p:cNvSpPr>
          <p:nvPr/>
        </p:nvSpPr>
        <p:spPr bwMode="auto">
          <a:xfrm>
            <a:off x="1811338" y="3406775"/>
            <a:ext cx="482600" cy="484188"/>
          </a:xfrm>
          <a:prstGeom prst="ellipse">
            <a:avLst/>
          </a:prstGeom>
          <a:solidFill>
            <a:srgbClr val="FFCC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4086" name="Text Box 22"/>
          <p:cNvSpPr txBox="1">
            <a:spLocks noChangeArrowheads="1"/>
          </p:cNvSpPr>
          <p:nvPr/>
        </p:nvSpPr>
        <p:spPr bwMode="auto">
          <a:xfrm>
            <a:off x="2549525" y="3459163"/>
            <a:ext cx="874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Internet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422650" y="2057400"/>
            <a:ext cx="441325" cy="411163"/>
            <a:chOff x="970" y="1034"/>
            <a:chExt cx="152" cy="156"/>
          </a:xfrm>
        </p:grpSpPr>
        <p:sp>
          <p:nvSpPr>
            <p:cNvPr id="344088" name="Freeform 24"/>
            <p:cNvSpPr>
              <a:spLocks/>
            </p:cNvSpPr>
            <p:nvPr/>
          </p:nvSpPr>
          <p:spPr bwMode="auto">
            <a:xfrm>
              <a:off x="991" y="1128"/>
              <a:ext cx="129" cy="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4"/>
                </a:cxn>
                <a:cxn ang="0">
                  <a:pos x="0" y="84"/>
                </a:cxn>
              </a:cxnLst>
              <a:rect l="0" t="0" r="r" b="b"/>
              <a:pathLst>
                <a:path w="645" h="84">
                  <a:moveTo>
                    <a:pt x="0" y="84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89" name="Freeform 25"/>
            <p:cNvSpPr>
              <a:spLocks/>
            </p:cNvSpPr>
            <p:nvPr/>
          </p:nvSpPr>
          <p:spPr bwMode="auto">
            <a:xfrm>
              <a:off x="993" y="1130"/>
              <a:ext cx="129" cy="1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81" y="0"/>
                </a:cxn>
                <a:cxn ang="0">
                  <a:pos x="645" y="0"/>
                </a:cxn>
                <a:cxn ang="0">
                  <a:pos x="574" y="83"/>
                </a:cxn>
                <a:cxn ang="0">
                  <a:pos x="0" y="83"/>
                </a:cxn>
              </a:cxnLst>
              <a:rect l="0" t="0" r="r" b="b"/>
              <a:pathLst>
                <a:path w="645" h="83">
                  <a:moveTo>
                    <a:pt x="0" y="83"/>
                  </a:moveTo>
                  <a:lnTo>
                    <a:pt x="81" y="0"/>
                  </a:lnTo>
                  <a:lnTo>
                    <a:pt x="645" y="0"/>
                  </a:lnTo>
                  <a:lnTo>
                    <a:pt x="57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90" name="Rectangle 26"/>
            <p:cNvSpPr>
              <a:spLocks noChangeArrowheads="1"/>
            </p:cNvSpPr>
            <p:nvPr/>
          </p:nvSpPr>
          <p:spPr bwMode="auto">
            <a:xfrm>
              <a:off x="991" y="1145"/>
              <a:ext cx="115" cy="2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91" name="Rectangle 27"/>
            <p:cNvSpPr>
              <a:spLocks noChangeArrowheads="1"/>
            </p:cNvSpPr>
            <p:nvPr/>
          </p:nvSpPr>
          <p:spPr bwMode="auto">
            <a:xfrm>
              <a:off x="992" y="1146"/>
              <a:ext cx="113" cy="1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92" name="Freeform 28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93" name="Freeform 29"/>
            <p:cNvSpPr>
              <a:spLocks/>
            </p:cNvSpPr>
            <p:nvPr/>
          </p:nvSpPr>
          <p:spPr bwMode="auto">
            <a:xfrm>
              <a:off x="1106" y="1128"/>
              <a:ext cx="14" cy="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71" y="111"/>
                </a:cxn>
                <a:cxn ang="0">
                  <a:pos x="71" y="0"/>
                </a:cxn>
                <a:cxn ang="0">
                  <a:pos x="0" y="84"/>
                </a:cxn>
                <a:cxn ang="0">
                  <a:pos x="0" y="185"/>
                </a:cxn>
              </a:cxnLst>
              <a:rect l="0" t="0" r="r" b="b"/>
              <a:pathLst>
                <a:path w="71" h="185">
                  <a:moveTo>
                    <a:pt x="0" y="185"/>
                  </a:moveTo>
                  <a:lnTo>
                    <a:pt x="71" y="111"/>
                  </a:lnTo>
                  <a:lnTo>
                    <a:pt x="71" y="0"/>
                  </a:lnTo>
                  <a:lnTo>
                    <a:pt x="0" y="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94" name="Freeform 30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95" name="Freeform 31"/>
            <p:cNvSpPr>
              <a:spLocks/>
            </p:cNvSpPr>
            <p:nvPr/>
          </p:nvSpPr>
          <p:spPr bwMode="auto">
            <a:xfrm>
              <a:off x="995" y="1128"/>
              <a:ext cx="123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0"/>
                </a:cxn>
                <a:cxn ang="0">
                  <a:pos x="618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18" h="65">
                  <a:moveTo>
                    <a:pt x="0" y="65"/>
                  </a:moveTo>
                  <a:lnTo>
                    <a:pt x="63" y="0"/>
                  </a:lnTo>
                  <a:lnTo>
                    <a:pt x="618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96" name="Freeform 32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97" name="Freeform 33"/>
            <p:cNvSpPr>
              <a:spLocks/>
            </p:cNvSpPr>
            <p:nvPr/>
          </p:nvSpPr>
          <p:spPr bwMode="auto">
            <a:xfrm>
              <a:off x="993" y="1034"/>
              <a:ext cx="125" cy="1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54" y="0"/>
                </a:cxn>
                <a:cxn ang="0">
                  <a:pos x="627" y="0"/>
                </a:cxn>
                <a:cxn ang="0">
                  <a:pos x="565" y="65"/>
                </a:cxn>
                <a:cxn ang="0">
                  <a:pos x="0" y="65"/>
                </a:cxn>
              </a:cxnLst>
              <a:rect l="0" t="0" r="r" b="b"/>
              <a:pathLst>
                <a:path w="627" h="65">
                  <a:moveTo>
                    <a:pt x="0" y="65"/>
                  </a:moveTo>
                  <a:lnTo>
                    <a:pt x="54" y="0"/>
                  </a:lnTo>
                  <a:lnTo>
                    <a:pt x="627" y="0"/>
                  </a:lnTo>
                  <a:lnTo>
                    <a:pt x="56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98" name="Rectangle 34"/>
            <p:cNvSpPr>
              <a:spLocks noChangeArrowheads="1"/>
            </p:cNvSpPr>
            <p:nvPr/>
          </p:nvSpPr>
          <p:spPr bwMode="auto">
            <a:xfrm>
              <a:off x="994" y="1048"/>
              <a:ext cx="113" cy="91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099" name="Rectangle 35"/>
            <p:cNvSpPr>
              <a:spLocks noChangeArrowheads="1"/>
            </p:cNvSpPr>
            <p:nvPr/>
          </p:nvSpPr>
          <p:spPr bwMode="auto">
            <a:xfrm>
              <a:off x="1003" y="1059"/>
              <a:ext cx="93" cy="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100" name="Freeform 36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101" name="Freeform 37"/>
            <p:cNvSpPr>
              <a:spLocks/>
            </p:cNvSpPr>
            <p:nvPr/>
          </p:nvSpPr>
          <p:spPr bwMode="auto">
            <a:xfrm>
              <a:off x="1106" y="1034"/>
              <a:ext cx="12" cy="104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62" y="463"/>
                </a:cxn>
                <a:cxn ang="0">
                  <a:pos x="62" y="0"/>
                </a:cxn>
                <a:cxn ang="0">
                  <a:pos x="0" y="65"/>
                </a:cxn>
                <a:cxn ang="0">
                  <a:pos x="0" y="519"/>
                </a:cxn>
              </a:cxnLst>
              <a:rect l="0" t="0" r="r" b="b"/>
              <a:pathLst>
                <a:path w="62" h="519">
                  <a:moveTo>
                    <a:pt x="0" y="519"/>
                  </a:moveTo>
                  <a:lnTo>
                    <a:pt x="62" y="463"/>
                  </a:lnTo>
                  <a:lnTo>
                    <a:pt x="62" y="0"/>
                  </a:lnTo>
                  <a:lnTo>
                    <a:pt x="0" y="65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102" name="Freeform 38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103" name="Freeform 39"/>
            <p:cNvSpPr>
              <a:spLocks/>
            </p:cNvSpPr>
            <p:nvPr/>
          </p:nvSpPr>
          <p:spPr bwMode="auto">
            <a:xfrm>
              <a:off x="970" y="1162"/>
              <a:ext cx="141" cy="2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9" y="0"/>
                </a:cxn>
                <a:cxn ang="0">
                  <a:pos x="708" y="0"/>
                </a:cxn>
                <a:cxn ang="0">
                  <a:pos x="618" y="111"/>
                </a:cxn>
                <a:cxn ang="0">
                  <a:pos x="0" y="111"/>
                </a:cxn>
              </a:cxnLst>
              <a:rect l="0" t="0" r="r" b="b"/>
              <a:pathLst>
                <a:path w="708" h="111">
                  <a:moveTo>
                    <a:pt x="0" y="111"/>
                  </a:moveTo>
                  <a:lnTo>
                    <a:pt x="89" y="0"/>
                  </a:lnTo>
                  <a:lnTo>
                    <a:pt x="708" y="0"/>
                  </a:lnTo>
                  <a:lnTo>
                    <a:pt x="618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104" name="Freeform 40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105" name="Freeform 41"/>
            <p:cNvSpPr>
              <a:spLocks/>
            </p:cNvSpPr>
            <p:nvPr/>
          </p:nvSpPr>
          <p:spPr bwMode="auto">
            <a:xfrm>
              <a:off x="1093" y="1162"/>
              <a:ext cx="18" cy="2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90" y="46"/>
                </a:cxn>
                <a:cxn ang="0">
                  <a:pos x="90" y="0"/>
                </a:cxn>
                <a:cxn ang="0">
                  <a:pos x="0" y="120"/>
                </a:cxn>
                <a:cxn ang="0">
                  <a:pos x="0" y="139"/>
                </a:cxn>
              </a:cxnLst>
              <a:rect l="0" t="0" r="r" b="b"/>
              <a:pathLst>
                <a:path w="90" h="139">
                  <a:moveTo>
                    <a:pt x="0" y="139"/>
                  </a:moveTo>
                  <a:lnTo>
                    <a:pt x="90" y="46"/>
                  </a:lnTo>
                  <a:lnTo>
                    <a:pt x="90" y="0"/>
                  </a:lnTo>
                  <a:lnTo>
                    <a:pt x="0" y="12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106" name="Rectangle 42"/>
            <p:cNvSpPr>
              <a:spLocks noChangeArrowheads="1"/>
            </p:cNvSpPr>
            <p:nvPr/>
          </p:nvSpPr>
          <p:spPr bwMode="auto">
            <a:xfrm>
              <a:off x="970" y="1184"/>
              <a:ext cx="123" cy="6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107" name="Rectangle 43"/>
            <p:cNvSpPr>
              <a:spLocks noChangeArrowheads="1"/>
            </p:cNvSpPr>
            <p:nvPr/>
          </p:nvSpPr>
          <p:spPr bwMode="auto">
            <a:xfrm>
              <a:off x="971" y="1185"/>
              <a:ext cx="121" cy="4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5500688" y="2146300"/>
            <a:ext cx="1873250" cy="2195513"/>
            <a:chOff x="3465" y="920"/>
            <a:chExt cx="1180" cy="1383"/>
          </a:xfrm>
        </p:grpSpPr>
        <p:sp>
          <p:nvSpPr>
            <p:cNvPr id="344109" name="Line 45"/>
            <p:cNvSpPr>
              <a:spLocks noChangeShapeType="1"/>
            </p:cNvSpPr>
            <p:nvPr/>
          </p:nvSpPr>
          <p:spPr bwMode="auto">
            <a:xfrm flipH="1" flipV="1">
              <a:off x="4226" y="920"/>
              <a:ext cx="97" cy="10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110" name="Line 46"/>
            <p:cNvSpPr>
              <a:spLocks noChangeShapeType="1"/>
            </p:cNvSpPr>
            <p:nvPr/>
          </p:nvSpPr>
          <p:spPr bwMode="auto">
            <a:xfrm flipV="1">
              <a:off x="3789" y="1948"/>
              <a:ext cx="534" cy="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111" name="Line 47"/>
            <p:cNvSpPr>
              <a:spLocks noChangeShapeType="1"/>
            </p:cNvSpPr>
            <p:nvPr/>
          </p:nvSpPr>
          <p:spPr bwMode="auto">
            <a:xfrm>
              <a:off x="3465" y="1337"/>
              <a:ext cx="849" cy="6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4171" y="1847"/>
              <a:ext cx="278" cy="261"/>
              <a:chOff x="970" y="1034"/>
              <a:chExt cx="152" cy="156"/>
            </a:xfrm>
          </p:grpSpPr>
          <p:sp>
            <p:nvSpPr>
              <p:cNvPr id="344113" name="Freeform 49"/>
              <p:cNvSpPr>
                <a:spLocks/>
              </p:cNvSpPr>
              <p:nvPr/>
            </p:nvSpPr>
            <p:spPr bwMode="auto">
              <a:xfrm>
                <a:off x="991" y="1128"/>
                <a:ext cx="129" cy="1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4"/>
                  </a:cxn>
                  <a:cxn ang="0">
                    <a:pos x="0" y="84"/>
                  </a:cxn>
                </a:cxnLst>
                <a:rect l="0" t="0" r="r" b="b"/>
                <a:pathLst>
                  <a:path w="645" h="84">
                    <a:moveTo>
                      <a:pt x="0" y="84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14" name="Freeform 50"/>
              <p:cNvSpPr>
                <a:spLocks/>
              </p:cNvSpPr>
              <p:nvPr/>
            </p:nvSpPr>
            <p:spPr bwMode="auto">
              <a:xfrm>
                <a:off x="993" y="1130"/>
                <a:ext cx="129" cy="17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3"/>
                  </a:cxn>
                  <a:cxn ang="0">
                    <a:pos x="0" y="83"/>
                  </a:cxn>
                </a:cxnLst>
                <a:rect l="0" t="0" r="r" b="b"/>
                <a:pathLst>
                  <a:path w="645" h="83">
                    <a:moveTo>
                      <a:pt x="0" y="83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15" name="Rectangle 51"/>
              <p:cNvSpPr>
                <a:spLocks noChangeArrowheads="1"/>
              </p:cNvSpPr>
              <p:nvPr/>
            </p:nvSpPr>
            <p:spPr bwMode="auto">
              <a:xfrm>
                <a:off x="991" y="1145"/>
                <a:ext cx="115" cy="20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16" name="Rectangle 52"/>
              <p:cNvSpPr>
                <a:spLocks noChangeArrowheads="1"/>
              </p:cNvSpPr>
              <p:nvPr/>
            </p:nvSpPr>
            <p:spPr bwMode="auto">
              <a:xfrm>
                <a:off x="992" y="1146"/>
                <a:ext cx="113" cy="1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17" name="Freeform 53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18" name="Freeform 54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19" name="Freeform 55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20" name="Freeform 56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21" name="Freeform 57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22" name="Freeform 58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23" name="Rectangle 59"/>
              <p:cNvSpPr>
                <a:spLocks noChangeArrowheads="1"/>
              </p:cNvSpPr>
              <p:nvPr/>
            </p:nvSpPr>
            <p:spPr bwMode="auto">
              <a:xfrm>
                <a:off x="994" y="1048"/>
                <a:ext cx="113" cy="91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24" name="Rectangle 60"/>
              <p:cNvSpPr>
                <a:spLocks noChangeArrowheads="1"/>
              </p:cNvSpPr>
              <p:nvPr/>
            </p:nvSpPr>
            <p:spPr bwMode="auto">
              <a:xfrm>
                <a:off x="1003" y="1059"/>
                <a:ext cx="93" cy="7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25" name="Freeform 61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26" name="Freeform 62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27" name="Freeform 63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28" name="Freeform 64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29" name="Freeform 65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30" name="Freeform 66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31" name="Rectangle 67"/>
              <p:cNvSpPr>
                <a:spLocks noChangeArrowheads="1"/>
              </p:cNvSpPr>
              <p:nvPr/>
            </p:nvSpPr>
            <p:spPr bwMode="auto">
              <a:xfrm>
                <a:off x="970" y="1184"/>
                <a:ext cx="123" cy="6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32" name="Rectangle 68"/>
              <p:cNvSpPr>
                <a:spLocks noChangeArrowheads="1"/>
              </p:cNvSpPr>
              <p:nvPr/>
            </p:nvSpPr>
            <p:spPr bwMode="auto">
              <a:xfrm>
                <a:off x="971" y="1185"/>
                <a:ext cx="121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4133" name="Text Box 69"/>
            <p:cNvSpPr txBox="1">
              <a:spLocks noChangeArrowheads="1"/>
            </p:cNvSpPr>
            <p:nvPr/>
          </p:nvSpPr>
          <p:spPr bwMode="auto">
            <a:xfrm>
              <a:off x="4181" y="2091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(x</a:t>
              </a:r>
              <a:r>
                <a:rPr lang="en-US" sz="1600" baseline="-25000">
                  <a:solidFill>
                    <a:schemeClr val="accent2"/>
                  </a:solidFill>
                </a:rPr>
                <a:t>4</a:t>
              </a:r>
              <a:r>
                <a:rPr lang="en-US" sz="1600">
                  <a:solidFill>
                    <a:schemeClr val="accent2"/>
                  </a:solidFill>
                </a:rPr>
                <a:t>,y</a:t>
              </a:r>
              <a:r>
                <a:rPr lang="en-US" sz="1600" baseline="-25000">
                  <a:solidFill>
                    <a:schemeClr val="accent2"/>
                  </a:solidFill>
                </a:rPr>
                <a:t>4</a:t>
              </a:r>
              <a:r>
                <a:rPr lang="en-US" sz="1600">
                  <a:solidFill>
                    <a:schemeClr val="accent2"/>
                  </a:solidFill>
                </a:rPr>
                <a:t>)</a:t>
              </a:r>
            </a:p>
          </p:txBody>
        </p:sp>
      </p:grpSp>
      <p:sp>
        <p:nvSpPr>
          <p:cNvPr id="344134" name="Text Box 70"/>
          <p:cNvSpPr txBox="1">
            <a:spLocks noChangeArrowheads="1"/>
          </p:cNvSpPr>
          <p:nvPr/>
        </p:nvSpPr>
        <p:spPr bwMode="auto">
          <a:xfrm>
            <a:off x="2617788" y="2454275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L</a:t>
            </a:r>
            <a:r>
              <a:rPr lang="en-US" sz="1600" baseline="-25000"/>
              <a:t>1</a:t>
            </a:r>
            <a:endParaRPr lang="en-US" sz="1600"/>
          </a:p>
        </p:txBody>
      </p:sp>
      <p:sp>
        <p:nvSpPr>
          <p:cNvPr id="344135" name="Text Box 71"/>
          <p:cNvSpPr txBox="1">
            <a:spLocks noChangeArrowheads="1"/>
          </p:cNvSpPr>
          <p:nvPr/>
        </p:nvSpPr>
        <p:spPr bwMode="auto">
          <a:xfrm>
            <a:off x="1846263" y="3473450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L</a:t>
            </a:r>
            <a:r>
              <a:rPr lang="en-US" sz="1600" baseline="-25000"/>
              <a:t>2</a:t>
            </a:r>
            <a:endParaRPr lang="en-US" sz="1600"/>
          </a:p>
        </p:txBody>
      </p:sp>
      <p:sp>
        <p:nvSpPr>
          <p:cNvPr id="344136" name="Text Box 72"/>
          <p:cNvSpPr txBox="1">
            <a:spLocks noChangeArrowheads="1"/>
          </p:cNvSpPr>
          <p:nvPr/>
        </p:nvSpPr>
        <p:spPr bwMode="auto">
          <a:xfrm>
            <a:off x="3476625" y="3059113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L</a:t>
            </a:r>
            <a:r>
              <a:rPr lang="en-US" sz="1600" baseline="-25000"/>
              <a:t>3</a:t>
            </a:r>
            <a:endParaRPr lang="en-US" sz="1600"/>
          </a:p>
        </p:txBody>
      </p:sp>
      <p:sp>
        <p:nvSpPr>
          <p:cNvPr id="344137" name="Text Box 73"/>
          <p:cNvSpPr txBox="1">
            <a:spLocks noChangeArrowheads="1"/>
          </p:cNvSpPr>
          <p:nvPr/>
        </p:nvSpPr>
        <p:spPr bwMode="auto">
          <a:xfrm>
            <a:off x="5808663" y="1749425"/>
            <a:ext cx="296862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y</a:t>
            </a: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757738" y="1717675"/>
            <a:ext cx="2833687" cy="2581275"/>
            <a:chOff x="2997" y="650"/>
            <a:chExt cx="1785" cy="1626"/>
          </a:xfrm>
        </p:grpSpPr>
        <p:sp>
          <p:nvSpPr>
            <p:cNvPr id="344139" name="Text Box 75"/>
            <p:cNvSpPr txBox="1">
              <a:spLocks noChangeArrowheads="1"/>
            </p:cNvSpPr>
            <p:nvPr/>
          </p:nvSpPr>
          <p:spPr bwMode="auto">
            <a:xfrm>
              <a:off x="4318" y="650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(x</a:t>
              </a:r>
              <a:r>
                <a:rPr lang="en-US" sz="1600" baseline="-25000"/>
                <a:t>2</a:t>
              </a:r>
              <a:r>
                <a:rPr lang="en-US" sz="1600"/>
                <a:t>,y</a:t>
              </a:r>
              <a:r>
                <a:rPr lang="en-US" sz="1600" baseline="-25000"/>
                <a:t>2</a:t>
              </a:r>
              <a:r>
                <a:rPr lang="en-US" sz="1600"/>
                <a:t>)</a:t>
              </a:r>
            </a:p>
          </p:txBody>
        </p:sp>
        <p:sp>
          <p:nvSpPr>
            <p:cNvPr id="344140" name="Text Box 76"/>
            <p:cNvSpPr txBox="1">
              <a:spLocks noChangeArrowheads="1"/>
            </p:cNvSpPr>
            <p:nvPr/>
          </p:nvSpPr>
          <p:spPr bwMode="auto">
            <a:xfrm>
              <a:off x="2997" y="944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(x</a:t>
              </a:r>
              <a:r>
                <a:rPr lang="en-US" sz="1600" baseline="-25000"/>
                <a:t>1</a:t>
              </a:r>
              <a:r>
                <a:rPr lang="en-US" sz="1600"/>
                <a:t>,y</a:t>
              </a:r>
              <a:r>
                <a:rPr lang="en-US" sz="1600" baseline="-25000"/>
                <a:t>1</a:t>
              </a:r>
              <a:r>
                <a:rPr lang="en-US" sz="1600"/>
                <a:t>)</a:t>
              </a:r>
            </a:p>
          </p:txBody>
        </p:sp>
        <p:sp>
          <p:nvSpPr>
            <p:cNvPr id="344141" name="Text Box 77"/>
            <p:cNvSpPr txBox="1">
              <a:spLocks noChangeArrowheads="1"/>
            </p:cNvSpPr>
            <p:nvPr/>
          </p:nvSpPr>
          <p:spPr bwMode="auto">
            <a:xfrm>
              <a:off x="3219" y="2064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(x</a:t>
              </a:r>
              <a:r>
                <a:rPr lang="en-US" sz="1600" baseline="-25000"/>
                <a:t>3</a:t>
              </a:r>
              <a:r>
                <a:rPr lang="en-US" sz="1600"/>
                <a:t>,y</a:t>
              </a:r>
              <a:r>
                <a:rPr lang="en-US" sz="1600" baseline="-25000"/>
                <a:t>3</a:t>
              </a:r>
              <a:r>
                <a:rPr lang="en-US" sz="1600"/>
                <a:t>)</a:t>
              </a:r>
            </a:p>
          </p:txBody>
        </p:sp>
        <p:sp>
          <p:nvSpPr>
            <p:cNvPr id="344142" name="Oval 78"/>
            <p:cNvSpPr>
              <a:spLocks noChangeArrowheads="1"/>
            </p:cNvSpPr>
            <p:nvPr/>
          </p:nvSpPr>
          <p:spPr bwMode="auto">
            <a:xfrm>
              <a:off x="4065" y="782"/>
              <a:ext cx="304" cy="306"/>
            </a:xfrm>
            <a:prstGeom prst="ellipse">
              <a:avLst/>
            </a:prstGeom>
            <a:solidFill>
              <a:srgbClr val="FFCC00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4143" name="Text Box 79"/>
            <p:cNvSpPr txBox="1">
              <a:spLocks noChangeArrowheads="1"/>
            </p:cNvSpPr>
            <p:nvPr/>
          </p:nvSpPr>
          <p:spPr bwMode="auto">
            <a:xfrm>
              <a:off x="4090" y="821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L</a:t>
              </a:r>
              <a:r>
                <a:rPr lang="en-US" sz="1600" baseline="-25000"/>
                <a:t>2</a:t>
              </a:r>
              <a:endParaRPr lang="en-US" sz="1600"/>
            </a:p>
          </p:txBody>
        </p:sp>
        <p:sp>
          <p:nvSpPr>
            <p:cNvPr id="344144" name="Oval 80"/>
            <p:cNvSpPr>
              <a:spLocks noChangeArrowheads="1"/>
            </p:cNvSpPr>
            <p:nvPr/>
          </p:nvSpPr>
          <p:spPr bwMode="auto">
            <a:xfrm>
              <a:off x="3304" y="1164"/>
              <a:ext cx="304" cy="307"/>
            </a:xfrm>
            <a:prstGeom prst="ellipse">
              <a:avLst/>
            </a:prstGeom>
            <a:solidFill>
              <a:srgbClr val="FFCC00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4145" name="Text Box 81"/>
            <p:cNvSpPr txBox="1">
              <a:spLocks noChangeArrowheads="1"/>
            </p:cNvSpPr>
            <p:nvPr/>
          </p:nvSpPr>
          <p:spPr bwMode="auto">
            <a:xfrm>
              <a:off x="3332" y="1204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L</a:t>
              </a:r>
              <a:r>
                <a:rPr lang="en-US" sz="1600" baseline="-25000"/>
                <a:t>1</a:t>
              </a:r>
              <a:endParaRPr lang="en-US" sz="1600"/>
            </a:p>
          </p:txBody>
        </p:sp>
        <p:sp>
          <p:nvSpPr>
            <p:cNvPr id="344146" name="Oval 82"/>
            <p:cNvSpPr>
              <a:spLocks noChangeArrowheads="1"/>
            </p:cNvSpPr>
            <p:nvPr/>
          </p:nvSpPr>
          <p:spPr bwMode="auto">
            <a:xfrm>
              <a:off x="3632" y="1891"/>
              <a:ext cx="307" cy="308"/>
            </a:xfrm>
            <a:prstGeom prst="ellipse">
              <a:avLst/>
            </a:prstGeom>
            <a:solidFill>
              <a:srgbClr val="FFCC00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4147" name="Text Box 83"/>
            <p:cNvSpPr txBox="1">
              <a:spLocks noChangeArrowheads="1"/>
            </p:cNvSpPr>
            <p:nvPr/>
          </p:nvSpPr>
          <p:spPr bwMode="auto">
            <a:xfrm>
              <a:off x="3659" y="1931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L</a:t>
              </a:r>
              <a:r>
                <a:rPr lang="en-US" sz="1600" baseline="-25000"/>
                <a:t>3</a:t>
              </a:r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Accuracy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1830388"/>
            <a:ext cx="8001000" cy="4418012"/>
            <a:chOff x="144" y="672"/>
            <a:chExt cx="5472" cy="3311"/>
          </a:xfrm>
        </p:grpSpPr>
        <p:pic>
          <p:nvPicPr>
            <p:cNvPr id="345091" name="Picture 3" descr="comp-re-glob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672"/>
              <a:ext cx="5472" cy="3311"/>
            </a:xfrm>
            <a:prstGeom prst="rect">
              <a:avLst/>
            </a:prstGeom>
            <a:noFill/>
          </p:spPr>
        </p:pic>
        <p:sp>
          <p:nvSpPr>
            <p:cNvPr id="345092" name="Line 4"/>
            <p:cNvSpPr>
              <a:spLocks noChangeShapeType="1"/>
            </p:cNvSpPr>
            <p:nvPr/>
          </p:nvSpPr>
          <p:spPr bwMode="auto">
            <a:xfrm flipV="1">
              <a:off x="706" y="1062"/>
              <a:ext cx="2286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3" name="Line 5"/>
            <p:cNvSpPr>
              <a:spLocks noChangeShapeType="1"/>
            </p:cNvSpPr>
            <p:nvPr/>
          </p:nvSpPr>
          <p:spPr bwMode="auto">
            <a:xfrm>
              <a:off x="1872" y="1071"/>
              <a:ext cx="0" cy="2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4" name="Line 6"/>
            <p:cNvSpPr>
              <a:spLocks noChangeShapeType="1"/>
            </p:cNvSpPr>
            <p:nvPr/>
          </p:nvSpPr>
          <p:spPr bwMode="auto">
            <a:xfrm flipV="1">
              <a:off x="696" y="2205"/>
              <a:ext cx="66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5" name="Line 7"/>
            <p:cNvSpPr>
              <a:spLocks noChangeShapeType="1"/>
            </p:cNvSpPr>
            <p:nvPr/>
          </p:nvSpPr>
          <p:spPr bwMode="auto">
            <a:xfrm>
              <a:off x="925" y="2197"/>
              <a:ext cx="0" cy="1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6" name="Text Box 8"/>
            <p:cNvSpPr txBox="1">
              <a:spLocks noChangeArrowheads="1"/>
            </p:cNvSpPr>
            <p:nvPr/>
          </p:nvSpPr>
          <p:spPr bwMode="auto">
            <a:xfrm>
              <a:off x="816" y="3696"/>
              <a:ext cx="294" cy="2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0.1</a:t>
              </a:r>
            </a:p>
          </p:txBody>
        </p:sp>
        <p:sp>
          <p:nvSpPr>
            <p:cNvPr id="345097" name="Line 9"/>
            <p:cNvSpPr>
              <a:spLocks noChangeShapeType="1"/>
            </p:cNvSpPr>
            <p:nvPr/>
          </p:nvSpPr>
          <p:spPr bwMode="auto">
            <a:xfrm>
              <a:off x="3000" y="1063"/>
              <a:ext cx="0" cy="2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8" name="Line 10"/>
            <p:cNvSpPr>
              <a:spLocks noChangeShapeType="1"/>
            </p:cNvSpPr>
            <p:nvPr/>
          </p:nvSpPr>
          <p:spPr bwMode="auto">
            <a:xfrm>
              <a:off x="1349" y="2205"/>
              <a:ext cx="0" cy="1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9" name="Text Box 11"/>
            <p:cNvSpPr txBox="1">
              <a:spLocks noChangeArrowheads="1"/>
            </p:cNvSpPr>
            <p:nvPr/>
          </p:nvSpPr>
          <p:spPr bwMode="auto">
            <a:xfrm>
              <a:off x="1216" y="3696"/>
              <a:ext cx="361" cy="2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0.28</a:t>
              </a: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Difference?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229600" cy="1066800"/>
          </a:xfrm>
        </p:spPr>
        <p:txBody>
          <a:bodyPr/>
          <a:lstStyle/>
          <a:p>
            <a:r>
              <a:rPr lang="en-US"/>
              <a:t>IDMaps overpredicts</a:t>
            </a:r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1143000" y="1905000"/>
            <a:ext cx="2816225" cy="2225675"/>
            <a:chOff x="818" y="1430"/>
            <a:chExt cx="1774" cy="140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18" y="1728"/>
              <a:ext cx="1774" cy="1104"/>
              <a:chOff x="912" y="1248"/>
              <a:chExt cx="1774" cy="1104"/>
            </a:xfrm>
          </p:grpSpPr>
          <p:sp>
            <p:nvSpPr>
              <p:cNvPr id="346117" name="Oval 5"/>
              <p:cNvSpPr>
                <a:spLocks noChangeArrowheads="1"/>
              </p:cNvSpPr>
              <p:nvPr/>
            </p:nvSpPr>
            <p:spPr bwMode="auto">
              <a:xfrm>
                <a:off x="912" y="1412"/>
                <a:ext cx="1094" cy="65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18" name="Oval 6"/>
              <p:cNvSpPr>
                <a:spLocks noChangeArrowheads="1"/>
              </p:cNvSpPr>
              <p:nvPr/>
            </p:nvSpPr>
            <p:spPr bwMode="auto">
              <a:xfrm>
                <a:off x="1866" y="1671"/>
                <a:ext cx="814" cy="470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19" name="Oval 7"/>
              <p:cNvSpPr>
                <a:spLocks noChangeArrowheads="1"/>
              </p:cNvSpPr>
              <p:nvPr/>
            </p:nvSpPr>
            <p:spPr bwMode="auto">
              <a:xfrm>
                <a:off x="1557" y="1882"/>
                <a:ext cx="814" cy="470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20" name="Oval 8"/>
              <p:cNvSpPr>
                <a:spLocks noChangeArrowheads="1"/>
              </p:cNvSpPr>
              <p:nvPr/>
            </p:nvSpPr>
            <p:spPr bwMode="auto">
              <a:xfrm>
                <a:off x="1108" y="1248"/>
                <a:ext cx="814" cy="470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21" name="Oval 9"/>
              <p:cNvSpPr>
                <a:spLocks noChangeArrowheads="1"/>
              </p:cNvSpPr>
              <p:nvPr/>
            </p:nvSpPr>
            <p:spPr bwMode="auto">
              <a:xfrm>
                <a:off x="1052" y="1812"/>
                <a:ext cx="814" cy="470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22" name="Oval 10"/>
              <p:cNvSpPr>
                <a:spLocks noChangeArrowheads="1"/>
              </p:cNvSpPr>
              <p:nvPr/>
            </p:nvSpPr>
            <p:spPr bwMode="auto">
              <a:xfrm>
                <a:off x="1557" y="1248"/>
                <a:ext cx="814" cy="470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23" name="Oval 11"/>
              <p:cNvSpPr>
                <a:spLocks noChangeArrowheads="1"/>
              </p:cNvSpPr>
              <p:nvPr/>
            </p:nvSpPr>
            <p:spPr bwMode="auto">
              <a:xfrm>
                <a:off x="1872" y="1344"/>
                <a:ext cx="814" cy="470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6124" name="Oval 12"/>
            <p:cNvSpPr>
              <a:spLocks noChangeArrowheads="1"/>
            </p:cNvSpPr>
            <p:nvPr/>
          </p:nvSpPr>
          <p:spPr bwMode="auto">
            <a:xfrm>
              <a:off x="2306" y="2083"/>
              <a:ext cx="282" cy="276"/>
            </a:xfrm>
            <a:prstGeom prst="ellipse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6125" name="Oval 13"/>
            <p:cNvSpPr>
              <a:spLocks noChangeArrowheads="1"/>
            </p:cNvSpPr>
            <p:nvPr/>
          </p:nvSpPr>
          <p:spPr bwMode="auto">
            <a:xfrm>
              <a:off x="874" y="2085"/>
              <a:ext cx="282" cy="276"/>
            </a:xfrm>
            <a:prstGeom prst="ellipse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447" y="2112"/>
              <a:ext cx="283" cy="273"/>
              <a:chOff x="970" y="1034"/>
              <a:chExt cx="152" cy="156"/>
            </a:xfrm>
          </p:grpSpPr>
          <p:sp>
            <p:nvSpPr>
              <p:cNvPr id="346127" name="Freeform 15"/>
              <p:cNvSpPr>
                <a:spLocks/>
              </p:cNvSpPr>
              <p:nvPr/>
            </p:nvSpPr>
            <p:spPr bwMode="auto">
              <a:xfrm>
                <a:off x="991" y="1128"/>
                <a:ext cx="129" cy="1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4"/>
                  </a:cxn>
                  <a:cxn ang="0">
                    <a:pos x="0" y="84"/>
                  </a:cxn>
                </a:cxnLst>
                <a:rect l="0" t="0" r="r" b="b"/>
                <a:pathLst>
                  <a:path w="645" h="84">
                    <a:moveTo>
                      <a:pt x="0" y="84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28" name="Freeform 16"/>
              <p:cNvSpPr>
                <a:spLocks/>
              </p:cNvSpPr>
              <p:nvPr/>
            </p:nvSpPr>
            <p:spPr bwMode="auto">
              <a:xfrm>
                <a:off x="993" y="1130"/>
                <a:ext cx="129" cy="17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3"/>
                  </a:cxn>
                  <a:cxn ang="0">
                    <a:pos x="0" y="83"/>
                  </a:cxn>
                </a:cxnLst>
                <a:rect l="0" t="0" r="r" b="b"/>
                <a:pathLst>
                  <a:path w="645" h="83">
                    <a:moveTo>
                      <a:pt x="0" y="83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29" name="Rectangle 17"/>
              <p:cNvSpPr>
                <a:spLocks noChangeArrowheads="1"/>
              </p:cNvSpPr>
              <p:nvPr/>
            </p:nvSpPr>
            <p:spPr bwMode="auto">
              <a:xfrm>
                <a:off x="991" y="1145"/>
                <a:ext cx="115" cy="20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30" name="Rectangle 18"/>
              <p:cNvSpPr>
                <a:spLocks noChangeArrowheads="1"/>
              </p:cNvSpPr>
              <p:nvPr/>
            </p:nvSpPr>
            <p:spPr bwMode="auto">
              <a:xfrm>
                <a:off x="992" y="1146"/>
                <a:ext cx="113" cy="1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31" name="Freeform 19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32" name="Freeform 20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33" name="Freeform 21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34" name="Freeform 22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35" name="Freeform 23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36" name="Freeform 24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37" name="Rectangle 25"/>
              <p:cNvSpPr>
                <a:spLocks noChangeArrowheads="1"/>
              </p:cNvSpPr>
              <p:nvPr/>
            </p:nvSpPr>
            <p:spPr bwMode="auto">
              <a:xfrm>
                <a:off x="994" y="1048"/>
                <a:ext cx="113" cy="91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38" name="Rectangle 26"/>
              <p:cNvSpPr>
                <a:spLocks noChangeArrowheads="1"/>
              </p:cNvSpPr>
              <p:nvPr/>
            </p:nvSpPr>
            <p:spPr bwMode="auto">
              <a:xfrm>
                <a:off x="1003" y="1059"/>
                <a:ext cx="93" cy="7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39" name="Freeform 27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40" name="Freeform 28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41" name="Freeform 29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42" name="Freeform 30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43" name="Freeform 31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44" name="Freeform 32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45" name="Rectangle 33"/>
              <p:cNvSpPr>
                <a:spLocks noChangeArrowheads="1"/>
              </p:cNvSpPr>
              <p:nvPr/>
            </p:nvSpPr>
            <p:spPr bwMode="auto">
              <a:xfrm>
                <a:off x="970" y="1184"/>
                <a:ext cx="123" cy="6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46" name="Rectangle 34"/>
              <p:cNvSpPr>
                <a:spLocks noChangeArrowheads="1"/>
              </p:cNvSpPr>
              <p:nvPr/>
            </p:nvSpPr>
            <p:spPr bwMode="auto">
              <a:xfrm>
                <a:off x="971" y="1185"/>
                <a:ext cx="121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1879" y="2112"/>
              <a:ext cx="283" cy="273"/>
              <a:chOff x="970" y="1034"/>
              <a:chExt cx="152" cy="156"/>
            </a:xfrm>
          </p:grpSpPr>
          <p:sp>
            <p:nvSpPr>
              <p:cNvPr id="346148" name="Freeform 36"/>
              <p:cNvSpPr>
                <a:spLocks/>
              </p:cNvSpPr>
              <p:nvPr/>
            </p:nvSpPr>
            <p:spPr bwMode="auto">
              <a:xfrm>
                <a:off x="991" y="1128"/>
                <a:ext cx="129" cy="1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4"/>
                  </a:cxn>
                  <a:cxn ang="0">
                    <a:pos x="0" y="84"/>
                  </a:cxn>
                </a:cxnLst>
                <a:rect l="0" t="0" r="r" b="b"/>
                <a:pathLst>
                  <a:path w="645" h="84">
                    <a:moveTo>
                      <a:pt x="0" y="84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49" name="Freeform 37"/>
              <p:cNvSpPr>
                <a:spLocks/>
              </p:cNvSpPr>
              <p:nvPr/>
            </p:nvSpPr>
            <p:spPr bwMode="auto">
              <a:xfrm>
                <a:off x="993" y="1130"/>
                <a:ext cx="129" cy="17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81" y="0"/>
                  </a:cxn>
                  <a:cxn ang="0">
                    <a:pos x="645" y="0"/>
                  </a:cxn>
                  <a:cxn ang="0">
                    <a:pos x="574" y="83"/>
                  </a:cxn>
                  <a:cxn ang="0">
                    <a:pos x="0" y="83"/>
                  </a:cxn>
                </a:cxnLst>
                <a:rect l="0" t="0" r="r" b="b"/>
                <a:pathLst>
                  <a:path w="645" h="83">
                    <a:moveTo>
                      <a:pt x="0" y="83"/>
                    </a:moveTo>
                    <a:lnTo>
                      <a:pt x="81" y="0"/>
                    </a:lnTo>
                    <a:lnTo>
                      <a:pt x="645" y="0"/>
                    </a:lnTo>
                    <a:lnTo>
                      <a:pt x="574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50" name="Rectangle 38"/>
              <p:cNvSpPr>
                <a:spLocks noChangeArrowheads="1"/>
              </p:cNvSpPr>
              <p:nvPr/>
            </p:nvSpPr>
            <p:spPr bwMode="auto">
              <a:xfrm>
                <a:off x="991" y="1145"/>
                <a:ext cx="115" cy="20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51" name="Rectangle 39"/>
              <p:cNvSpPr>
                <a:spLocks noChangeArrowheads="1"/>
              </p:cNvSpPr>
              <p:nvPr/>
            </p:nvSpPr>
            <p:spPr bwMode="auto">
              <a:xfrm>
                <a:off x="992" y="1146"/>
                <a:ext cx="113" cy="1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52" name="Freeform 40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53" name="Freeform 41"/>
              <p:cNvSpPr>
                <a:spLocks/>
              </p:cNvSpPr>
              <p:nvPr/>
            </p:nvSpPr>
            <p:spPr bwMode="auto">
              <a:xfrm>
                <a:off x="1106" y="1128"/>
                <a:ext cx="14" cy="37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71" y="111"/>
                  </a:cxn>
                  <a:cxn ang="0">
                    <a:pos x="71" y="0"/>
                  </a:cxn>
                  <a:cxn ang="0">
                    <a:pos x="0" y="84"/>
                  </a:cxn>
                  <a:cxn ang="0">
                    <a:pos x="0" y="185"/>
                  </a:cxn>
                </a:cxnLst>
                <a:rect l="0" t="0" r="r" b="b"/>
                <a:pathLst>
                  <a:path w="71" h="185">
                    <a:moveTo>
                      <a:pt x="0" y="185"/>
                    </a:moveTo>
                    <a:lnTo>
                      <a:pt x="71" y="111"/>
                    </a:lnTo>
                    <a:lnTo>
                      <a:pt x="71" y="0"/>
                    </a:lnTo>
                    <a:lnTo>
                      <a:pt x="0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54" name="Freeform 42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55" name="Freeform 43"/>
              <p:cNvSpPr>
                <a:spLocks/>
              </p:cNvSpPr>
              <p:nvPr/>
            </p:nvSpPr>
            <p:spPr bwMode="auto">
              <a:xfrm>
                <a:off x="995" y="1128"/>
                <a:ext cx="123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3" y="0"/>
                  </a:cxn>
                  <a:cxn ang="0">
                    <a:pos x="618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18" h="65">
                    <a:moveTo>
                      <a:pt x="0" y="65"/>
                    </a:moveTo>
                    <a:lnTo>
                      <a:pt x="63" y="0"/>
                    </a:lnTo>
                    <a:lnTo>
                      <a:pt x="618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56" name="Freeform 44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57" name="Freeform 45"/>
              <p:cNvSpPr>
                <a:spLocks/>
              </p:cNvSpPr>
              <p:nvPr/>
            </p:nvSpPr>
            <p:spPr bwMode="auto">
              <a:xfrm>
                <a:off x="993" y="1034"/>
                <a:ext cx="125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4" y="0"/>
                  </a:cxn>
                  <a:cxn ang="0">
                    <a:pos x="627" y="0"/>
                  </a:cxn>
                  <a:cxn ang="0">
                    <a:pos x="565" y="65"/>
                  </a:cxn>
                  <a:cxn ang="0">
                    <a:pos x="0" y="65"/>
                  </a:cxn>
                </a:cxnLst>
                <a:rect l="0" t="0" r="r" b="b"/>
                <a:pathLst>
                  <a:path w="627" h="65">
                    <a:moveTo>
                      <a:pt x="0" y="65"/>
                    </a:moveTo>
                    <a:lnTo>
                      <a:pt x="54" y="0"/>
                    </a:lnTo>
                    <a:lnTo>
                      <a:pt x="627" y="0"/>
                    </a:lnTo>
                    <a:lnTo>
                      <a:pt x="56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58" name="Rectangle 46"/>
              <p:cNvSpPr>
                <a:spLocks noChangeArrowheads="1"/>
              </p:cNvSpPr>
              <p:nvPr/>
            </p:nvSpPr>
            <p:spPr bwMode="auto">
              <a:xfrm>
                <a:off x="994" y="1048"/>
                <a:ext cx="113" cy="91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59" name="Rectangle 47"/>
              <p:cNvSpPr>
                <a:spLocks noChangeArrowheads="1"/>
              </p:cNvSpPr>
              <p:nvPr/>
            </p:nvSpPr>
            <p:spPr bwMode="auto">
              <a:xfrm>
                <a:off x="1003" y="1059"/>
                <a:ext cx="93" cy="7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60" name="Freeform 48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61" name="Freeform 49"/>
              <p:cNvSpPr>
                <a:spLocks/>
              </p:cNvSpPr>
              <p:nvPr/>
            </p:nvSpPr>
            <p:spPr bwMode="auto">
              <a:xfrm>
                <a:off x="1106" y="1034"/>
                <a:ext cx="12" cy="104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62" y="463"/>
                  </a:cxn>
                  <a:cxn ang="0">
                    <a:pos x="62" y="0"/>
                  </a:cxn>
                  <a:cxn ang="0">
                    <a:pos x="0" y="65"/>
                  </a:cxn>
                  <a:cxn ang="0">
                    <a:pos x="0" y="519"/>
                  </a:cxn>
                </a:cxnLst>
                <a:rect l="0" t="0" r="r" b="b"/>
                <a:pathLst>
                  <a:path w="62" h="519">
                    <a:moveTo>
                      <a:pt x="0" y="519"/>
                    </a:moveTo>
                    <a:lnTo>
                      <a:pt x="62" y="463"/>
                    </a:lnTo>
                    <a:lnTo>
                      <a:pt x="62" y="0"/>
                    </a:lnTo>
                    <a:lnTo>
                      <a:pt x="0" y="65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62" name="Freeform 50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63" name="Freeform 51"/>
              <p:cNvSpPr>
                <a:spLocks/>
              </p:cNvSpPr>
              <p:nvPr/>
            </p:nvSpPr>
            <p:spPr bwMode="auto">
              <a:xfrm>
                <a:off x="970" y="1162"/>
                <a:ext cx="141" cy="2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9" y="0"/>
                  </a:cxn>
                  <a:cxn ang="0">
                    <a:pos x="708" y="0"/>
                  </a:cxn>
                  <a:cxn ang="0">
                    <a:pos x="618" y="111"/>
                  </a:cxn>
                  <a:cxn ang="0">
                    <a:pos x="0" y="111"/>
                  </a:cxn>
                </a:cxnLst>
                <a:rect l="0" t="0" r="r" b="b"/>
                <a:pathLst>
                  <a:path w="708" h="111">
                    <a:moveTo>
                      <a:pt x="0" y="111"/>
                    </a:moveTo>
                    <a:lnTo>
                      <a:pt x="89" y="0"/>
                    </a:lnTo>
                    <a:lnTo>
                      <a:pt x="708" y="0"/>
                    </a:lnTo>
                    <a:lnTo>
                      <a:pt x="61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64" name="Freeform 52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65" name="Freeform 53"/>
              <p:cNvSpPr>
                <a:spLocks/>
              </p:cNvSpPr>
              <p:nvPr/>
            </p:nvSpPr>
            <p:spPr bwMode="auto">
              <a:xfrm>
                <a:off x="1093" y="1162"/>
                <a:ext cx="18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90" y="46"/>
                  </a:cxn>
                  <a:cxn ang="0">
                    <a:pos x="90" y="0"/>
                  </a:cxn>
                  <a:cxn ang="0">
                    <a:pos x="0" y="120"/>
                  </a:cxn>
                  <a:cxn ang="0">
                    <a:pos x="0" y="139"/>
                  </a:cxn>
                </a:cxnLst>
                <a:rect l="0" t="0" r="r" b="b"/>
                <a:pathLst>
                  <a:path w="90" h="139">
                    <a:moveTo>
                      <a:pt x="0" y="139"/>
                    </a:moveTo>
                    <a:lnTo>
                      <a:pt x="90" y="46"/>
                    </a:lnTo>
                    <a:lnTo>
                      <a:pt x="90" y="0"/>
                    </a:lnTo>
                    <a:lnTo>
                      <a:pt x="0" y="12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66" name="Rectangle 54"/>
              <p:cNvSpPr>
                <a:spLocks noChangeArrowheads="1"/>
              </p:cNvSpPr>
              <p:nvPr/>
            </p:nvSpPr>
            <p:spPr bwMode="auto">
              <a:xfrm>
                <a:off x="970" y="1184"/>
                <a:ext cx="123" cy="6"/>
              </a:xfrm>
              <a:prstGeom prst="rect">
                <a:avLst/>
              </a:prstGeom>
              <a:solidFill>
                <a:srgbClr val="B7B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67" name="Rectangle 55"/>
              <p:cNvSpPr>
                <a:spLocks noChangeArrowheads="1"/>
              </p:cNvSpPr>
              <p:nvPr/>
            </p:nvSpPr>
            <p:spPr bwMode="auto">
              <a:xfrm>
                <a:off x="971" y="1185"/>
                <a:ext cx="121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1154" y="1920"/>
              <a:ext cx="1152" cy="288"/>
              <a:chOff x="1008" y="1536"/>
              <a:chExt cx="1152" cy="288"/>
            </a:xfrm>
          </p:grpSpPr>
          <p:sp>
            <p:nvSpPr>
              <p:cNvPr id="346169" name="Line 57"/>
              <p:cNvSpPr>
                <a:spLocks noChangeShapeType="1"/>
              </p:cNvSpPr>
              <p:nvPr/>
            </p:nvSpPr>
            <p:spPr bwMode="auto">
              <a:xfrm>
                <a:off x="1008" y="182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70" name="Line 58"/>
              <p:cNvSpPr>
                <a:spLocks noChangeShapeType="1"/>
              </p:cNvSpPr>
              <p:nvPr/>
            </p:nvSpPr>
            <p:spPr bwMode="auto">
              <a:xfrm>
                <a:off x="2016" y="182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71" name="Freeform 59"/>
              <p:cNvSpPr>
                <a:spLocks/>
              </p:cNvSpPr>
              <p:nvPr/>
            </p:nvSpPr>
            <p:spPr bwMode="auto">
              <a:xfrm>
                <a:off x="1008" y="1536"/>
                <a:ext cx="1152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624" y="0"/>
                  </a:cxn>
                  <a:cxn ang="0">
                    <a:pos x="1152" y="240"/>
                  </a:cxn>
                </a:cxnLst>
                <a:rect l="0" t="0" r="r" b="b"/>
                <a:pathLst>
                  <a:path w="1152" h="240">
                    <a:moveTo>
                      <a:pt x="0" y="240"/>
                    </a:moveTo>
                    <a:cubicBezTo>
                      <a:pt x="216" y="120"/>
                      <a:pt x="432" y="0"/>
                      <a:pt x="624" y="0"/>
                    </a:cubicBezTo>
                    <a:cubicBezTo>
                      <a:pt x="816" y="0"/>
                      <a:pt x="1064" y="208"/>
                      <a:pt x="1152" y="24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6172" name="Text Box 60"/>
            <p:cNvSpPr txBox="1">
              <a:spLocks noChangeArrowheads="1"/>
            </p:cNvSpPr>
            <p:nvPr/>
          </p:nvSpPr>
          <p:spPr bwMode="auto">
            <a:xfrm>
              <a:off x="1493" y="1430"/>
              <a:ext cx="571" cy="212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IDMaps</a:t>
              </a:r>
            </a:p>
          </p:txBody>
        </p:sp>
      </p:grpSp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4648200" y="2057400"/>
            <a:ext cx="3903663" cy="2165350"/>
            <a:chOff x="2928" y="1296"/>
            <a:chExt cx="2459" cy="1364"/>
          </a:xfrm>
        </p:grpSpPr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2928" y="1296"/>
              <a:ext cx="2459" cy="1364"/>
              <a:chOff x="2834" y="2448"/>
              <a:chExt cx="2459" cy="1364"/>
            </a:xfrm>
          </p:grpSpPr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2834" y="2708"/>
                <a:ext cx="1774" cy="1104"/>
                <a:chOff x="912" y="1248"/>
                <a:chExt cx="1774" cy="1104"/>
              </a:xfrm>
            </p:grpSpPr>
            <p:sp>
              <p:nvSpPr>
                <p:cNvPr id="346175" name="Oval 63"/>
                <p:cNvSpPr>
                  <a:spLocks noChangeArrowheads="1"/>
                </p:cNvSpPr>
                <p:nvPr/>
              </p:nvSpPr>
              <p:spPr bwMode="auto">
                <a:xfrm>
                  <a:off x="912" y="1412"/>
                  <a:ext cx="1094" cy="658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76" name="Oval 64"/>
                <p:cNvSpPr>
                  <a:spLocks noChangeArrowheads="1"/>
                </p:cNvSpPr>
                <p:nvPr/>
              </p:nvSpPr>
              <p:spPr bwMode="auto">
                <a:xfrm>
                  <a:off x="1866" y="1671"/>
                  <a:ext cx="814" cy="470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77" name="Oval 65"/>
                <p:cNvSpPr>
                  <a:spLocks noChangeArrowheads="1"/>
                </p:cNvSpPr>
                <p:nvPr/>
              </p:nvSpPr>
              <p:spPr bwMode="auto">
                <a:xfrm>
                  <a:off x="1557" y="1882"/>
                  <a:ext cx="814" cy="470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78" name="Oval 66"/>
                <p:cNvSpPr>
                  <a:spLocks noChangeArrowheads="1"/>
                </p:cNvSpPr>
                <p:nvPr/>
              </p:nvSpPr>
              <p:spPr bwMode="auto">
                <a:xfrm>
                  <a:off x="1108" y="1248"/>
                  <a:ext cx="814" cy="470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79" name="Oval 67"/>
                <p:cNvSpPr>
                  <a:spLocks noChangeArrowheads="1"/>
                </p:cNvSpPr>
                <p:nvPr/>
              </p:nvSpPr>
              <p:spPr bwMode="auto">
                <a:xfrm>
                  <a:off x="1052" y="1812"/>
                  <a:ext cx="814" cy="470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80" name="Oval 68"/>
                <p:cNvSpPr>
                  <a:spLocks noChangeArrowheads="1"/>
                </p:cNvSpPr>
                <p:nvPr/>
              </p:nvSpPr>
              <p:spPr bwMode="auto">
                <a:xfrm>
                  <a:off x="1557" y="1248"/>
                  <a:ext cx="814" cy="470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81" name="Oval 69"/>
                <p:cNvSpPr>
                  <a:spLocks noChangeArrowheads="1"/>
                </p:cNvSpPr>
                <p:nvPr/>
              </p:nvSpPr>
              <p:spPr bwMode="auto">
                <a:xfrm>
                  <a:off x="1872" y="1344"/>
                  <a:ext cx="814" cy="470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46182" name="Oval 70"/>
              <p:cNvSpPr>
                <a:spLocks noChangeArrowheads="1"/>
              </p:cNvSpPr>
              <p:nvPr/>
            </p:nvSpPr>
            <p:spPr bwMode="auto">
              <a:xfrm>
                <a:off x="4322" y="3063"/>
                <a:ext cx="282" cy="276"/>
              </a:xfrm>
              <a:prstGeom prst="ellipse">
                <a:avLst/>
              </a:prstGeom>
              <a:solidFill>
                <a:schemeClr val="accent1"/>
              </a:solidFill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6183" name="Oval 71"/>
              <p:cNvSpPr>
                <a:spLocks noChangeArrowheads="1"/>
              </p:cNvSpPr>
              <p:nvPr/>
            </p:nvSpPr>
            <p:spPr bwMode="auto">
              <a:xfrm>
                <a:off x="2890" y="3065"/>
                <a:ext cx="282" cy="276"/>
              </a:xfrm>
              <a:prstGeom prst="ellipse">
                <a:avLst/>
              </a:prstGeom>
              <a:solidFill>
                <a:schemeClr val="accent1"/>
              </a:solidFill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10" name="Group 72"/>
              <p:cNvGrpSpPr>
                <a:grpSpLocks/>
              </p:cNvGrpSpPr>
              <p:nvPr/>
            </p:nvGrpSpPr>
            <p:grpSpPr bwMode="auto">
              <a:xfrm>
                <a:off x="3463" y="3092"/>
                <a:ext cx="283" cy="273"/>
                <a:chOff x="970" y="1034"/>
                <a:chExt cx="152" cy="156"/>
              </a:xfrm>
            </p:grpSpPr>
            <p:sp>
              <p:nvSpPr>
                <p:cNvPr id="346185" name="Freeform 73"/>
                <p:cNvSpPr>
                  <a:spLocks/>
                </p:cNvSpPr>
                <p:nvPr/>
              </p:nvSpPr>
              <p:spPr bwMode="auto">
                <a:xfrm>
                  <a:off x="991" y="1128"/>
                  <a:ext cx="129" cy="17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81" y="0"/>
                    </a:cxn>
                    <a:cxn ang="0">
                      <a:pos x="645" y="0"/>
                    </a:cxn>
                    <a:cxn ang="0">
                      <a:pos x="574" y="84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645" h="84">
                      <a:moveTo>
                        <a:pt x="0" y="84"/>
                      </a:moveTo>
                      <a:lnTo>
                        <a:pt x="81" y="0"/>
                      </a:lnTo>
                      <a:lnTo>
                        <a:pt x="645" y="0"/>
                      </a:lnTo>
                      <a:lnTo>
                        <a:pt x="574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86" name="Freeform 74"/>
                <p:cNvSpPr>
                  <a:spLocks/>
                </p:cNvSpPr>
                <p:nvPr/>
              </p:nvSpPr>
              <p:spPr bwMode="auto">
                <a:xfrm>
                  <a:off x="993" y="1130"/>
                  <a:ext cx="129" cy="17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81" y="0"/>
                    </a:cxn>
                    <a:cxn ang="0">
                      <a:pos x="645" y="0"/>
                    </a:cxn>
                    <a:cxn ang="0">
                      <a:pos x="574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645" h="83">
                      <a:moveTo>
                        <a:pt x="0" y="83"/>
                      </a:moveTo>
                      <a:lnTo>
                        <a:pt x="81" y="0"/>
                      </a:lnTo>
                      <a:lnTo>
                        <a:pt x="645" y="0"/>
                      </a:lnTo>
                      <a:lnTo>
                        <a:pt x="574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87" name="Rectangle 75"/>
                <p:cNvSpPr>
                  <a:spLocks noChangeArrowheads="1"/>
                </p:cNvSpPr>
                <p:nvPr/>
              </p:nvSpPr>
              <p:spPr bwMode="auto">
                <a:xfrm>
                  <a:off x="991" y="1145"/>
                  <a:ext cx="115" cy="20"/>
                </a:xfrm>
                <a:prstGeom prst="rect">
                  <a:avLst/>
                </a:prstGeom>
                <a:solidFill>
                  <a:srgbClr val="B7B7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88" name="Rectangle 76"/>
                <p:cNvSpPr>
                  <a:spLocks noChangeArrowheads="1"/>
                </p:cNvSpPr>
                <p:nvPr/>
              </p:nvSpPr>
              <p:spPr bwMode="auto">
                <a:xfrm>
                  <a:off x="992" y="1146"/>
                  <a:ext cx="113" cy="18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89" name="Freeform 77"/>
                <p:cNvSpPr>
                  <a:spLocks/>
                </p:cNvSpPr>
                <p:nvPr/>
              </p:nvSpPr>
              <p:spPr bwMode="auto">
                <a:xfrm>
                  <a:off x="1106" y="1128"/>
                  <a:ext cx="14" cy="37"/>
                </a:xfrm>
                <a:custGeom>
                  <a:avLst/>
                  <a:gdLst/>
                  <a:ahLst/>
                  <a:cxnLst>
                    <a:cxn ang="0">
                      <a:pos x="0" y="185"/>
                    </a:cxn>
                    <a:cxn ang="0">
                      <a:pos x="71" y="111"/>
                    </a:cxn>
                    <a:cxn ang="0">
                      <a:pos x="71" y="0"/>
                    </a:cxn>
                    <a:cxn ang="0">
                      <a:pos x="0" y="84"/>
                    </a:cxn>
                    <a:cxn ang="0">
                      <a:pos x="0" y="185"/>
                    </a:cxn>
                  </a:cxnLst>
                  <a:rect l="0" t="0" r="r" b="b"/>
                  <a:pathLst>
                    <a:path w="71" h="185">
                      <a:moveTo>
                        <a:pt x="0" y="185"/>
                      </a:moveTo>
                      <a:lnTo>
                        <a:pt x="71" y="111"/>
                      </a:lnTo>
                      <a:lnTo>
                        <a:pt x="71" y="0"/>
                      </a:lnTo>
                      <a:lnTo>
                        <a:pt x="0" y="84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90" name="Freeform 78"/>
                <p:cNvSpPr>
                  <a:spLocks/>
                </p:cNvSpPr>
                <p:nvPr/>
              </p:nvSpPr>
              <p:spPr bwMode="auto">
                <a:xfrm>
                  <a:off x="1106" y="1128"/>
                  <a:ext cx="14" cy="37"/>
                </a:xfrm>
                <a:custGeom>
                  <a:avLst/>
                  <a:gdLst/>
                  <a:ahLst/>
                  <a:cxnLst>
                    <a:cxn ang="0">
                      <a:pos x="0" y="185"/>
                    </a:cxn>
                    <a:cxn ang="0">
                      <a:pos x="71" y="111"/>
                    </a:cxn>
                    <a:cxn ang="0">
                      <a:pos x="71" y="0"/>
                    </a:cxn>
                    <a:cxn ang="0">
                      <a:pos x="0" y="84"/>
                    </a:cxn>
                    <a:cxn ang="0">
                      <a:pos x="0" y="185"/>
                    </a:cxn>
                  </a:cxnLst>
                  <a:rect l="0" t="0" r="r" b="b"/>
                  <a:pathLst>
                    <a:path w="71" h="185">
                      <a:moveTo>
                        <a:pt x="0" y="185"/>
                      </a:moveTo>
                      <a:lnTo>
                        <a:pt x="71" y="111"/>
                      </a:lnTo>
                      <a:lnTo>
                        <a:pt x="71" y="0"/>
                      </a:lnTo>
                      <a:lnTo>
                        <a:pt x="0" y="84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91" name="Freeform 79"/>
                <p:cNvSpPr>
                  <a:spLocks/>
                </p:cNvSpPr>
                <p:nvPr/>
              </p:nvSpPr>
              <p:spPr bwMode="auto">
                <a:xfrm>
                  <a:off x="995" y="1128"/>
                  <a:ext cx="123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63" y="0"/>
                    </a:cxn>
                    <a:cxn ang="0">
                      <a:pos x="618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18" h="65">
                      <a:moveTo>
                        <a:pt x="0" y="65"/>
                      </a:moveTo>
                      <a:lnTo>
                        <a:pt x="63" y="0"/>
                      </a:lnTo>
                      <a:lnTo>
                        <a:pt x="618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92" name="Freeform 80"/>
                <p:cNvSpPr>
                  <a:spLocks/>
                </p:cNvSpPr>
                <p:nvPr/>
              </p:nvSpPr>
              <p:spPr bwMode="auto">
                <a:xfrm>
                  <a:off x="995" y="1128"/>
                  <a:ext cx="123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63" y="0"/>
                    </a:cxn>
                    <a:cxn ang="0">
                      <a:pos x="618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18" h="65">
                      <a:moveTo>
                        <a:pt x="0" y="65"/>
                      </a:moveTo>
                      <a:lnTo>
                        <a:pt x="63" y="0"/>
                      </a:lnTo>
                      <a:lnTo>
                        <a:pt x="618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93" name="Freeform 81"/>
                <p:cNvSpPr>
                  <a:spLocks/>
                </p:cNvSpPr>
                <p:nvPr/>
              </p:nvSpPr>
              <p:spPr bwMode="auto">
                <a:xfrm>
                  <a:off x="993" y="1034"/>
                  <a:ext cx="125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54" y="0"/>
                    </a:cxn>
                    <a:cxn ang="0">
                      <a:pos x="627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27" h="65">
                      <a:moveTo>
                        <a:pt x="0" y="65"/>
                      </a:moveTo>
                      <a:lnTo>
                        <a:pt x="54" y="0"/>
                      </a:lnTo>
                      <a:lnTo>
                        <a:pt x="627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94" name="Freeform 82"/>
                <p:cNvSpPr>
                  <a:spLocks/>
                </p:cNvSpPr>
                <p:nvPr/>
              </p:nvSpPr>
              <p:spPr bwMode="auto">
                <a:xfrm>
                  <a:off x="993" y="1034"/>
                  <a:ext cx="125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54" y="0"/>
                    </a:cxn>
                    <a:cxn ang="0">
                      <a:pos x="627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27" h="65">
                      <a:moveTo>
                        <a:pt x="0" y="65"/>
                      </a:moveTo>
                      <a:lnTo>
                        <a:pt x="54" y="0"/>
                      </a:lnTo>
                      <a:lnTo>
                        <a:pt x="627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95" name="Rectangle 83"/>
                <p:cNvSpPr>
                  <a:spLocks noChangeArrowheads="1"/>
                </p:cNvSpPr>
                <p:nvPr/>
              </p:nvSpPr>
              <p:spPr bwMode="auto">
                <a:xfrm>
                  <a:off x="994" y="1048"/>
                  <a:ext cx="113" cy="91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96" name="Rectangle 84"/>
                <p:cNvSpPr>
                  <a:spLocks noChangeArrowheads="1"/>
                </p:cNvSpPr>
                <p:nvPr/>
              </p:nvSpPr>
              <p:spPr bwMode="auto">
                <a:xfrm>
                  <a:off x="1003" y="1059"/>
                  <a:ext cx="93" cy="7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97" name="Freeform 85"/>
                <p:cNvSpPr>
                  <a:spLocks/>
                </p:cNvSpPr>
                <p:nvPr/>
              </p:nvSpPr>
              <p:spPr bwMode="auto">
                <a:xfrm>
                  <a:off x="1106" y="1034"/>
                  <a:ext cx="12" cy="104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62" y="463"/>
                    </a:cxn>
                    <a:cxn ang="0">
                      <a:pos x="62" y="0"/>
                    </a:cxn>
                    <a:cxn ang="0">
                      <a:pos x="0" y="65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62" h="519">
                      <a:moveTo>
                        <a:pt x="0" y="519"/>
                      </a:moveTo>
                      <a:lnTo>
                        <a:pt x="62" y="463"/>
                      </a:lnTo>
                      <a:lnTo>
                        <a:pt x="62" y="0"/>
                      </a:lnTo>
                      <a:lnTo>
                        <a:pt x="0" y="65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98" name="Freeform 86"/>
                <p:cNvSpPr>
                  <a:spLocks/>
                </p:cNvSpPr>
                <p:nvPr/>
              </p:nvSpPr>
              <p:spPr bwMode="auto">
                <a:xfrm>
                  <a:off x="1106" y="1034"/>
                  <a:ext cx="12" cy="104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62" y="463"/>
                    </a:cxn>
                    <a:cxn ang="0">
                      <a:pos x="62" y="0"/>
                    </a:cxn>
                    <a:cxn ang="0">
                      <a:pos x="0" y="65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62" h="519">
                      <a:moveTo>
                        <a:pt x="0" y="519"/>
                      </a:moveTo>
                      <a:lnTo>
                        <a:pt x="62" y="463"/>
                      </a:lnTo>
                      <a:lnTo>
                        <a:pt x="62" y="0"/>
                      </a:lnTo>
                      <a:lnTo>
                        <a:pt x="0" y="65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199" name="Freeform 87"/>
                <p:cNvSpPr>
                  <a:spLocks/>
                </p:cNvSpPr>
                <p:nvPr/>
              </p:nvSpPr>
              <p:spPr bwMode="auto">
                <a:xfrm>
                  <a:off x="970" y="1162"/>
                  <a:ext cx="141" cy="22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89" y="0"/>
                    </a:cxn>
                    <a:cxn ang="0">
                      <a:pos x="708" y="0"/>
                    </a:cxn>
                    <a:cxn ang="0">
                      <a:pos x="618" y="111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708" h="111">
                      <a:moveTo>
                        <a:pt x="0" y="111"/>
                      </a:moveTo>
                      <a:lnTo>
                        <a:pt x="89" y="0"/>
                      </a:lnTo>
                      <a:lnTo>
                        <a:pt x="708" y="0"/>
                      </a:lnTo>
                      <a:lnTo>
                        <a:pt x="618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00" name="Freeform 88"/>
                <p:cNvSpPr>
                  <a:spLocks/>
                </p:cNvSpPr>
                <p:nvPr/>
              </p:nvSpPr>
              <p:spPr bwMode="auto">
                <a:xfrm>
                  <a:off x="970" y="1162"/>
                  <a:ext cx="141" cy="22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89" y="0"/>
                    </a:cxn>
                    <a:cxn ang="0">
                      <a:pos x="708" y="0"/>
                    </a:cxn>
                    <a:cxn ang="0">
                      <a:pos x="618" y="111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708" h="111">
                      <a:moveTo>
                        <a:pt x="0" y="111"/>
                      </a:moveTo>
                      <a:lnTo>
                        <a:pt x="89" y="0"/>
                      </a:lnTo>
                      <a:lnTo>
                        <a:pt x="708" y="0"/>
                      </a:lnTo>
                      <a:lnTo>
                        <a:pt x="618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01" name="Freeform 89"/>
                <p:cNvSpPr>
                  <a:spLocks/>
                </p:cNvSpPr>
                <p:nvPr/>
              </p:nvSpPr>
              <p:spPr bwMode="auto">
                <a:xfrm>
                  <a:off x="1093" y="1162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90" y="46"/>
                    </a:cxn>
                    <a:cxn ang="0">
                      <a:pos x="90" y="0"/>
                    </a:cxn>
                    <a:cxn ang="0">
                      <a:pos x="0" y="120"/>
                    </a:cxn>
                    <a:cxn ang="0">
                      <a:pos x="0" y="139"/>
                    </a:cxn>
                  </a:cxnLst>
                  <a:rect l="0" t="0" r="r" b="b"/>
                  <a:pathLst>
                    <a:path w="90" h="139">
                      <a:moveTo>
                        <a:pt x="0" y="139"/>
                      </a:moveTo>
                      <a:lnTo>
                        <a:pt x="90" y="46"/>
                      </a:lnTo>
                      <a:lnTo>
                        <a:pt x="90" y="0"/>
                      </a:lnTo>
                      <a:lnTo>
                        <a:pt x="0" y="120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02" name="Freeform 90"/>
                <p:cNvSpPr>
                  <a:spLocks/>
                </p:cNvSpPr>
                <p:nvPr/>
              </p:nvSpPr>
              <p:spPr bwMode="auto">
                <a:xfrm>
                  <a:off x="1093" y="1162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90" y="46"/>
                    </a:cxn>
                    <a:cxn ang="0">
                      <a:pos x="90" y="0"/>
                    </a:cxn>
                    <a:cxn ang="0">
                      <a:pos x="0" y="120"/>
                    </a:cxn>
                    <a:cxn ang="0">
                      <a:pos x="0" y="139"/>
                    </a:cxn>
                  </a:cxnLst>
                  <a:rect l="0" t="0" r="r" b="b"/>
                  <a:pathLst>
                    <a:path w="90" h="139">
                      <a:moveTo>
                        <a:pt x="0" y="139"/>
                      </a:moveTo>
                      <a:lnTo>
                        <a:pt x="90" y="46"/>
                      </a:lnTo>
                      <a:lnTo>
                        <a:pt x="90" y="0"/>
                      </a:lnTo>
                      <a:lnTo>
                        <a:pt x="0" y="120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03" name="Rectangle 91"/>
                <p:cNvSpPr>
                  <a:spLocks noChangeArrowheads="1"/>
                </p:cNvSpPr>
                <p:nvPr/>
              </p:nvSpPr>
              <p:spPr bwMode="auto">
                <a:xfrm>
                  <a:off x="970" y="1184"/>
                  <a:ext cx="123" cy="6"/>
                </a:xfrm>
                <a:prstGeom prst="rect">
                  <a:avLst/>
                </a:prstGeom>
                <a:solidFill>
                  <a:srgbClr val="B7B7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04" name="Rectangle 92"/>
                <p:cNvSpPr>
                  <a:spLocks noChangeArrowheads="1"/>
                </p:cNvSpPr>
                <p:nvPr/>
              </p:nvSpPr>
              <p:spPr bwMode="auto">
                <a:xfrm>
                  <a:off x="971" y="1185"/>
                  <a:ext cx="121" cy="4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3"/>
              <p:cNvGrpSpPr>
                <a:grpSpLocks/>
              </p:cNvGrpSpPr>
              <p:nvPr/>
            </p:nvGrpSpPr>
            <p:grpSpPr bwMode="auto">
              <a:xfrm>
                <a:off x="3895" y="3092"/>
                <a:ext cx="283" cy="273"/>
                <a:chOff x="970" y="1034"/>
                <a:chExt cx="152" cy="156"/>
              </a:xfrm>
            </p:grpSpPr>
            <p:sp>
              <p:nvSpPr>
                <p:cNvPr id="346206" name="Freeform 94"/>
                <p:cNvSpPr>
                  <a:spLocks/>
                </p:cNvSpPr>
                <p:nvPr/>
              </p:nvSpPr>
              <p:spPr bwMode="auto">
                <a:xfrm>
                  <a:off x="991" y="1128"/>
                  <a:ext cx="129" cy="17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81" y="0"/>
                    </a:cxn>
                    <a:cxn ang="0">
                      <a:pos x="645" y="0"/>
                    </a:cxn>
                    <a:cxn ang="0">
                      <a:pos x="574" y="84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645" h="84">
                      <a:moveTo>
                        <a:pt x="0" y="84"/>
                      </a:moveTo>
                      <a:lnTo>
                        <a:pt x="81" y="0"/>
                      </a:lnTo>
                      <a:lnTo>
                        <a:pt x="645" y="0"/>
                      </a:lnTo>
                      <a:lnTo>
                        <a:pt x="574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07" name="Freeform 95"/>
                <p:cNvSpPr>
                  <a:spLocks/>
                </p:cNvSpPr>
                <p:nvPr/>
              </p:nvSpPr>
              <p:spPr bwMode="auto">
                <a:xfrm>
                  <a:off x="993" y="1130"/>
                  <a:ext cx="129" cy="17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81" y="0"/>
                    </a:cxn>
                    <a:cxn ang="0">
                      <a:pos x="645" y="0"/>
                    </a:cxn>
                    <a:cxn ang="0">
                      <a:pos x="574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645" h="83">
                      <a:moveTo>
                        <a:pt x="0" y="83"/>
                      </a:moveTo>
                      <a:lnTo>
                        <a:pt x="81" y="0"/>
                      </a:lnTo>
                      <a:lnTo>
                        <a:pt x="645" y="0"/>
                      </a:lnTo>
                      <a:lnTo>
                        <a:pt x="574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08" name="Rectangle 96"/>
                <p:cNvSpPr>
                  <a:spLocks noChangeArrowheads="1"/>
                </p:cNvSpPr>
                <p:nvPr/>
              </p:nvSpPr>
              <p:spPr bwMode="auto">
                <a:xfrm>
                  <a:off x="991" y="1145"/>
                  <a:ext cx="115" cy="20"/>
                </a:xfrm>
                <a:prstGeom prst="rect">
                  <a:avLst/>
                </a:prstGeom>
                <a:solidFill>
                  <a:srgbClr val="B7B7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09" name="Rectangle 97"/>
                <p:cNvSpPr>
                  <a:spLocks noChangeArrowheads="1"/>
                </p:cNvSpPr>
                <p:nvPr/>
              </p:nvSpPr>
              <p:spPr bwMode="auto">
                <a:xfrm>
                  <a:off x="992" y="1146"/>
                  <a:ext cx="113" cy="18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10" name="Freeform 98"/>
                <p:cNvSpPr>
                  <a:spLocks/>
                </p:cNvSpPr>
                <p:nvPr/>
              </p:nvSpPr>
              <p:spPr bwMode="auto">
                <a:xfrm>
                  <a:off x="1106" y="1128"/>
                  <a:ext cx="14" cy="37"/>
                </a:xfrm>
                <a:custGeom>
                  <a:avLst/>
                  <a:gdLst/>
                  <a:ahLst/>
                  <a:cxnLst>
                    <a:cxn ang="0">
                      <a:pos x="0" y="185"/>
                    </a:cxn>
                    <a:cxn ang="0">
                      <a:pos x="71" y="111"/>
                    </a:cxn>
                    <a:cxn ang="0">
                      <a:pos x="71" y="0"/>
                    </a:cxn>
                    <a:cxn ang="0">
                      <a:pos x="0" y="84"/>
                    </a:cxn>
                    <a:cxn ang="0">
                      <a:pos x="0" y="185"/>
                    </a:cxn>
                  </a:cxnLst>
                  <a:rect l="0" t="0" r="r" b="b"/>
                  <a:pathLst>
                    <a:path w="71" h="185">
                      <a:moveTo>
                        <a:pt x="0" y="185"/>
                      </a:moveTo>
                      <a:lnTo>
                        <a:pt x="71" y="111"/>
                      </a:lnTo>
                      <a:lnTo>
                        <a:pt x="71" y="0"/>
                      </a:lnTo>
                      <a:lnTo>
                        <a:pt x="0" y="84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11" name="Freeform 99"/>
                <p:cNvSpPr>
                  <a:spLocks/>
                </p:cNvSpPr>
                <p:nvPr/>
              </p:nvSpPr>
              <p:spPr bwMode="auto">
                <a:xfrm>
                  <a:off x="1106" y="1128"/>
                  <a:ext cx="14" cy="37"/>
                </a:xfrm>
                <a:custGeom>
                  <a:avLst/>
                  <a:gdLst/>
                  <a:ahLst/>
                  <a:cxnLst>
                    <a:cxn ang="0">
                      <a:pos x="0" y="185"/>
                    </a:cxn>
                    <a:cxn ang="0">
                      <a:pos x="71" y="111"/>
                    </a:cxn>
                    <a:cxn ang="0">
                      <a:pos x="71" y="0"/>
                    </a:cxn>
                    <a:cxn ang="0">
                      <a:pos x="0" y="84"/>
                    </a:cxn>
                    <a:cxn ang="0">
                      <a:pos x="0" y="185"/>
                    </a:cxn>
                  </a:cxnLst>
                  <a:rect l="0" t="0" r="r" b="b"/>
                  <a:pathLst>
                    <a:path w="71" h="185">
                      <a:moveTo>
                        <a:pt x="0" y="185"/>
                      </a:moveTo>
                      <a:lnTo>
                        <a:pt x="71" y="111"/>
                      </a:lnTo>
                      <a:lnTo>
                        <a:pt x="71" y="0"/>
                      </a:lnTo>
                      <a:lnTo>
                        <a:pt x="0" y="84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12" name="Freeform 100"/>
                <p:cNvSpPr>
                  <a:spLocks/>
                </p:cNvSpPr>
                <p:nvPr/>
              </p:nvSpPr>
              <p:spPr bwMode="auto">
                <a:xfrm>
                  <a:off x="995" y="1128"/>
                  <a:ext cx="123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63" y="0"/>
                    </a:cxn>
                    <a:cxn ang="0">
                      <a:pos x="618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18" h="65">
                      <a:moveTo>
                        <a:pt x="0" y="65"/>
                      </a:moveTo>
                      <a:lnTo>
                        <a:pt x="63" y="0"/>
                      </a:lnTo>
                      <a:lnTo>
                        <a:pt x="618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13" name="Freeform 101"/>
                <p:cNvSpPr>
                  <a:spLocks/>
                </p:cNvSpPr>
                <p:nvPr/>
              </p:nvSpPr>
              <p:spPr bwMode="auto">
                <a:xfrm>
                  <a:off x="995" y="1128"/>
                  <a:ext cx="123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63" y="0"/>
                    </a:cxn>
                    <a:cxn ang="0">
                      <a:pos x="618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18" h="65">
                      <a:moveTo>
                        <a:pt x="0" y="65"/>
                      </a:moveTo>
                      <a:lnTo>
                        <a:pt x="63" y="0"/>
                      </a:lnTo>
                      <a:lnTo>
                        <a:pt x="618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14" name="Freeform 102"/>
                <p:cNvSpPr>
                  <a:spLocks/>
                </p:cNvSpPr>
                <p:nvPr/>
              </p:nvSpPr>
              <p:spPr bwMode="auto">
                <a:xfrm>
                  <a:off x="993" y="1034"/>
                  <a:ext cx="125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54" y="0"/>
                    </a:cxn>
                    <a:cxn ang="0">
                      <a:pos x="627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27" h="65">
                      <a:moveTo>
                        <a:pt x="0" y="65"/>
                      </a:moveTo>
                      <a:lnTo>
                        <a:pt x="54" y="0"/>
                      </a:lnTo>
                      <a:lnTo>
                        <a:pt x="627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15" name="Freeform 103"/>
                <p:cNvSpPr>
                  <a:spLocks/>
                </p:cNvSpPr>
                <p:nvPr/>
              </p:nvSpPr>
              <p:spPr bwMode="auto">
                <a:xfrm>
                  <a:off x="993" y="1034"/>
                  <a:ext cx="125" cy="1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54" y="0"/>
                    </a:cxn>
                    <a:cxn ang="0">
                      <a:pos x="627" y="0"/>
                    </a:cxn>
                    <a:cxn ang="0">
                      <a:pos x="56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27" h="65">
                      <a:moveTo>
                        <a:pt x="0" y="65"/>
                      </a:moveTo>
                      <a:lnTo>
                        <a:pt x="54" y="0"/>
                      </a:lnTo>
                      <a:lnTo>
                        <a:pt x="627" y="0"/>
                      </a:lnTo>
                      <a:lnTo>
                        <a:pt x="565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16" name="Rectangle 104"/>
                <p:cNvSpPr>
                  <a:spLocks noChangeArrowheads="1"/>
                </p:cNvSpPr>
                <p:nvPr/>
              </p:nvSpPr>
              <p:spPr bwMode="auto">
                <a:xfrm>
                  <a:off x="994" y="1048"/>
                  <a:ext cx="113" cy="91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1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003" y="1059"/>
                  <a:ext cx="93" cy="7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18" name="Freeform 106"/>
                <p:cNvSpPr>
                  <a:spLocks/>
                </p:cNvSpPr>
                <p:nvPr/>
              </p:nvSpPr>
              <p:spPr bwMode="auto">
                <a:xfrm>
                  <a:off x="1106" y="1034"/>
                  <a:ext cx="12" cy="104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62" y="463"/>
                    </a:cxn>
                    <a:cxn ang="0">
                      <a:pos x="62" y="0"/>
                    </a:cxn>
                    <a:cxn ang="0">
                      <a:pos x="0" y="65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62" h="519">
                      <a:moveTo>
                        <a:pt x="0" y="519"/>
                      </a:moveTo>
                      <a:lnTo>
                        <a:pt x="62" y="463"/>
                      </a:lnTo>
                      <a:lnTo>
                        <a:pt x="62" y="0"/>
                      </a:lnTo>
                      <a:lnTo>
                        <a:pt x="0" y="65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19" name="Freeform 107"/>
                <p:cNvSpPr>
                  <a:spLocks/>
                </p:cNvSpPr>
                <p:nvPr/>
              </p:nvSpPr>
              <p:spPr bwMode="auto">
                <a:xfrm>
                  <a:off x="1106" y="1034"/>
                  <a:ext cx="12" cy="104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62" y="463"/>
                    </a:cxn>
                    <a:cxn ang="0">
                      <a:pos x="62" y="0"/>
                    </a:cxn>
                    <a:cxn ang="0">
                      <a:pos x="0" y="65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62" h="519">
                      <a:moveTo>
                        <a:pt x="0" y="519"/>
                      </a:moveTo>
                      <a:lnTo>
                        <a:pt x="62" y="463"/>
                      </a:lnTo>
                      <a:lnTo>
                        <a:pt x="62" y="0"/>
                      </a:lnTo>
                      <a:lnTo>
                        <a:pt x="0" y="65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20" name="Freeform 108"/>
                <p:cNvSpPr>
                  <a:spLocks/>
                </p:cNvSpPr>
                <p:nvPr/>
              </p:nvSpPr>
              <p:spPr bwMode="auto">
                <a:xfrm>
                  <a:off x="970" y="1162"/>
                  <a:ext cx="141" cy="22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89" y="0"/>
                    </a:cxn>
                    <a:cxn ang="0">
                      <a:pos x="708" y="0"/>
                    </a:cxn>
                    <a:cxn ang="0">
                      <a:pos x="618" y="111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708" h="111">
                      <a:moveTo>
                        <a:pt x="0" y="111"/>
                      </a:moveTo>
                      <a:lnTo>
                        <a:pt x="89" y="0"/>
                      </a:lnTo>
                      <a:lnTo>
                        <a:pt x="708" y="0"/>
                      </a:lnTo>
                      <a:lnTo>
                        <a:pt x="618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21" name="Freeform 109"/>
                <p:cNvSpPr>
                  <a:spLocks/>
                </p:cNvSpPr>
                <p:nvPr/>
              </p:nvSpPr>
              <p:spPr bwMode="auto">
                <a:xfrm>
                  <a:off x="970" y="1162"/>
                  <a:ext cx="141" cy="22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89" y="0"/>
                    </a:cxn>
                    <a:cxn ang="0">
                      <a:pos x="708" y="0"/>
                    </a:cxn>
                    <a:cxn ang="0">
                      <a:pos x="618" y="111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708" h="111">
                      <a:moveTo>
                        <a:pt x="0" y="111"/>
                      </a:moveTo>
                      <a:lnTo>
                        <a:pt x="89" y="0"/>
                      </a:lnTo>
                      <a:lnTo>
                        <a:pt x="708" y="0"/>
                      </a:lnTo>
                      <a:lnTo>
                        <a:pt x="618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C9C9B6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22" name="Freeform 110"/>
                <p:cNvSpPr>
                  <a:spLocks/>
                </p:cNvSpPr>
                <p:nvPr/>
              </p:nvSpPr>
              <p:spPr bwMode="auto">
                <a:xfrm>
                  <a:off x="1093" y="1162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90" y="46"/>
                    </a:cxn>
                    <a:cxn ang="0">
                      <a:pos x="90" y="0"/>
                    </a:cxn>
                    <a:cxn ang="0">
                      <a:pos x="0" y="120"/>
                    </a:cxn>
                    <a:cxn ang="0">
                      <a:pos x="0" y="139"/>
                    </a:cxn>
                  </a:cxnLst>
                  <a:rect l="0" t="0" r="r" b="b"/>
                  <a:pathLst>
                    <a:path w="90" h="139">
                      <a:moveTo>
                        <a:pt x="0" y="139"/>
                      </a:moveTo>
                      <a:lnTo>
                        <a:pt x="90" y="46"/>
                      </a:lnTo>
                      <a:lnTo>
                        <a:pt x="90" y="0"/>
                      </a:lnTo>
                      <a:lnTo>
                        <a:pt x="0" y="120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23" name="Freeform 111"/>
                <p:cNvSpPr>
                  <a:spLocks/>
                </p:cNvSpPr>
                <p:nvPr/>
              </p:nvSpPr>
              <p:spPr bwMode="auto">
                <a:xfrm>
                  <a:off x="1093" y="1162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90" y="46"/>
                    </a:cxn>
                    <a:cxn ang="0">
                      <a:pos x="90" y="0"/>
                    </a:cxn>
                    <a:cxn ang="0">
                      <a:pos x="0" y="120"/>
                    </a:cxn>
                    <a:cxn ang="0">
                      <a:pos x="0" y="139"/>
                    </a:cxn>
                  </a:cxnLst>
                  <a:rect l="0" t="0" r="r" b="b"/>
                  <a:pathLst>
                    <a:path w="90" h="139">
                      <a:moveTo>
                        <a:pt x="0" y="139"/>
                      </a:moveTo>
                      <a:lnTo>
                        <a:pt x="90" y="46"/>
                      </a:lnTo>
                      <a:lnTo>
                        <a:pt x="90" y="0"/>
                      </a:lnTo>
                      <a:lnTo>
                        <a:pt x="0" y="120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A7A5A"/>
                </a:solidFill>
                <a:ln w="3175">
                  <a:solidFill>
                    <a:srgbClr val="494936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24" name="Rectangle 112"/>
                <p:cNvSpPr>
                  <a:spLocks noChangeArrowheads="1"/>
                </p:cNvSpPr>
                <p:nvPr/>
              </p:nvSpPr>
              <p:spPr bwMode="auto">
                <a:xfrm>
                  <a:off x="970" y="1184"/>
                  <a:ext cx="123" cy="6"/>
                </a:xfrm>
                <a:prstGeom prst="rect">
                  <a:avLst/>
                </a:prstGeom>
                <a:solidFill>
                  <a:srgbClr val="B7B7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225" name="Rectangle 113"/>
                <p:cNvSpPr>
                  <a:spLocks noChangeArrowheads="1"/>
                </p:cNvSpPr>
                <p:nvPr/>
              </p:nvSpPr>
              <p:spPr bwMode="auto">
                <a:xfrm>
                  <a:off x="971" y="1185"/>
                  <a:ext cx="121" cy="4"/>
                </a:xfrm>
                <a:prstGeom prst="rect">
                  <a:avLst/>
                </a:prstGeom>
                <a:solidFill>
                  <a:srgbClr val="B7B79D"/>
                </a:solidFill>
                <a:ln w="3175">
                  <a:solidFill>
                    <a:srgbClr val="494936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46226" name="Text Box 114"/>
              <p:cNvSpPr txBox="1">
                <a:spLocks noChangeArrowheads="1"/>
              </p:cNvSpPr>
              <p:nvPr/>
            </p:nvSpPr>
            <p:spPr bwMode="auto">
              <a:xfrm>
                <a:off x="3504" y="2448"/>
                <a:ext cx="1789" cy="212"/>
              </a:xfrm>
              <a:prstGeom prst="rect">
                <a:avLst/>
              </a:prstGeom>
              <a:noFill/>
              <a:ln w="12699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/>
                  <a:t>GNP (1-dimensional model)</a:t>
                </a:r>
              </a:p>
            </p:txBody>
          </p:sp>
        </p:grpSp>
        <p:sp>
          <p:nvSpPr>
            <p:cNvPr id="346227" name="Line 115"/>
            <p:cNvSpPr>
              <a:spLocks noChangeShapeType="1"/>
            </p:cNvSpPr>
            <p:nvPr/>
          </p:nvSpPr>
          <p:spPr bwMode="auto">
            <a:xfrm>
              <a:off x="3840" y="206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Alternate </a:t>
            </a: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Select nodes based on a set of system properties</a:t>
            </a:r>
          </a:p>
          <a:p>
            <a:r>
              <a:rPr lang="en-US" smtClean="0"/>
              <a:t>Real-world problems</a:t>
            </a:r>
          </a:p>
          <a:p>
            <a:pPr lvl="1"/>
            <a:r>
              <a:rPr lang="en-US" smtClean="0"/>
              <a:t>Locate closest game server</a:t>
            </a:r>
          </a:p>
          <a:p>
            <a:pPr lvl="1"/>
            <a:r>
              <a:rPr lang="en-US" smtClean="0"/>
              <a:t>Distribute web-crawling to nearby hosts</a:t>
            </a:r>
          </a:p>
          <a:p>
            <a:pPr lvl="1"/>
            <a:r>
              <a:rPr lang="en-US" smtClean="0"/>
              <a:t>Perform efficient application level multicast</a:t>
            </a:r>
          </a:p>
          <a:p>
            <a:pPr lvl="1"/>
            <a:r>
              <a:rPr lang="en-US" smtClean="0"/>
              <a:t>Satisfy a Service Level Agreement</a:t>
            </a:r>
          </a:p>
          <a:p>
            <a:pPr lvl="1"/>
            <a:r>
              <a:rPr lang="en-US" smtClean="0"/>
              <a:t>Provide inter-node latency bounds for clusters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Underlying Abstract Problems	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>
              <a:buFont typeface="Wingdings" charset="2"/>
              <a:buAutoNum type="romanUcPeriod"/>
            </a:pPr>
            <a:r>
              <a:rPr lang="en-US"/>
              <a:t>Finding closest node to target</a:t>
            </a:r>
          </a:p>
          <a:p>
            <a:pPr marL="812800" indent="-812800">
              <a:buFont typeface="Wingdings" charset="2"/>
              <a:buAutoNum type="romanUcPeriod"/>
            </a:pPr>
            <a:r>
              <a:rPr lang="en-US"/>
              <a:t>Finding the closest node to the center of a set of targets</a:t>
            </a:r>
          </a:p>
          <a:p>
            <a:pPr marL="812800" indent="-812800">
              <a:buFont typeface="Wingdings" charset="2"/>
              <a:buAutoNum type="romanUcPeriod"/>
            </a:pPr>
            <a:r>
              <a:rPr lang="en-US"/>
              <a:t>Finding a node that is &lt;r</a:t>
            </a:r>
            <a:r>
              <a:rPr lang="en-US" baseline="-25000"/>
              <a:t>i</a:t>
            </a:r>
            <a:r>
              <a:rPr lang="en-US"/>
              <a:t> ms from target t</a:t>
            </a:r>
            <a:r>
              <a:rPr lang="en-US" baseline="-25000"/>
              <a:t>i </a:t>
            </a:r>
            <a:r>
              <a:rPr lang="en-US"/>
              <a:t>for all targets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Meridian Approach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Solve node selection directly without computing coordinates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Combine query routing with active measurements</a:t>
            </a:r>
          </a:p>
          <a:p>
            <a:pPr>
              <a:lnSpc>
                <a:spcPct val="90000"/>
              </a:lnSpc>
            </a:pPr>
            <a:r>
              <a:rPr lang="en-US" sz="2800"/>
              <a:t>3 Design Goals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Accurate: Find satisfying nodes with high probability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General: Users can express their network location requirements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Scalable: O(log N) state per node</a:t>
            </a:r>
          </a:p>
          <a:p>
            <a:pPr>
              <a:lnSpc>
                <a:spcPct val="90000"/>
              </a:lnSpc>
            </a:pPr>
            <a:r>
              <a:rPr lang="en-US" sz="2800"/>
              <a:t>Design Tradeoffs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Active measurements incur higher query latencies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Overhead more dependent on query load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is Automated Adaptation Hard?</a:t>
            </a:r>
            <a:endParaRPr lang="en-US"/>
          </a:p>
        </p:txBody>
      </p:sp>
      <p:sp>
        <p:nvSpPr>
          <p:cNvPr id="23961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Must infer Internet performance</a:t>
            </a:r>
          </a:p>
          <a:p>
            <a:pPr lvl="1"/>
            <a:r>
              <a:rPr lang="en-US" smtClean="0"/>
              <a:t>Scalability</a:t>
            </a:r>
          </a:p>
          <a:p>
            <a:pPr lvl="1"/>
            <a:r>
              <a:rPr lang="en-US" smtClean="0"/>
              <a:t>Accuracy </a:t>
            </a:r>
          </a:p>
          <a:p>
            <a:pPr lvl="1"/>
            <a:r>
              <a:rPr lang="en-US" smtClean="0"/>
              <a:t>Tradeoff with timeliness</a:t>
            </a:r>
          </a:p>
          <a:p>
            <a:endParaRPr lang="en-US" smtClean="0"/>
          </a:p>
          <a:p>
            <a:r>
              <a:rPr lang="en-US" smtClean="0"/>
              <a:t>Support for a variety of applications</a:t>
            </a:r>
          </a:p>
          <a:p>
            <a:pPr lvl="1"/>
            <a:r>
              <a:rPr lang="en-US" smtClean="0"/>
              <a:t>Different performance metrics</a:t>
            </a:r>
          </a:p>
          <a:p>
            <a:pPr lvl="1"/>
            <a:r>
              <a:rPr lang="en-US" smtClean="0"/>
              <a:t>API requirements</a:t>
            </a:r>
          </a:p>
          <a:p>
            <a:pPr lvl="1"/>
            <a:endParaRPr lang="en-US" smtClean="0"/>
          </a:p>
          <a:p>
            <a:r>
              <a:rPr lang="en-US" smtClean="0"/>
              <a:t>Layered implementations hide information		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Multi-resolution Rings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Organize peers into small fixed number of concentric rings</a:t>
            </a:r>
          </a:p>
          <a:p>
            <a:r>
              <a:rPr lang="en-US"/>
              <a:t>Radii of rings grow outwards exponentially</a:t>
            </a:r>
          </a:p>
          <a:p>
            <a:r>
              <a:rPr lang="en-US"/>
              <a:t>Logarithmic number of peers per ring</a:t>
            </a:r>
          </a:p>
          <a:p>
            <a:r>
              <a:rPr lang="en-US"/>
              <a:t>Retains a sufficient number of pointers to remote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Multi-resolution Ring structure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2017713"/>
            <a:ext cx="5105400" cy="4114800"/>
          </a:xfrm>
        </p:spPr>
        <p:txBody>
          <a:bodyPr/>
          <a:lstStyle/>
          <a:p>
            <a:pPr>
              <a:buFont typeface="Wingdings" charset="2"/>
              <a:buNone/>
            </a:pPr>
            <a:endParaRPr lang="en-US" sz="2400"/>
          </a:p>
          <a:p>
            <a:pPr>
              <a:buFont typeface="Wingdings" charset="2"/>
              <a:buNone/>
            </a:pPr>
            <a:r>
              <a:rPr lang="en-US" sz="2400"/>
              <a:t>For the i</a:t>
            </a:r>
            <a:r>
              <a:rPr lang="en-US" sz="2400" baseline="30000"/>
              <a:t>th</a:t>
            </a:r>
            <a:r>
              <a:rPr lang="en-US" sz="2400"/>
              <a:t> ring:</a:t>
            </a:r>
            <a:endParaRPr lang="en-US" sz="2400" baseline="30000"/>
          </a:p>
          <a:p>
            <a:pPr>
              <a:buFont typeface="Wingdings" charset="2"/>
              <a:buNone/>
            </a:pPr>
            <a:r>
              <a:rPr lang="en-US" sz="2400"/>
              <a:t>	Inner Radius r</a:t>
            </a:r>
            <a:r>
              <a:rPr lang="en-US" sz="2400" baseline="-25000"/>
              <a:t>i</a:t>
            </a:r>
            <a:r>
              <a:rPr lang="en-US" sz="2400"/>
              <a:t> = </a:t>
            </a:r>
            <a:r>
              <a:rPr lang="en-US" sz="2400">
                <a:ea typeface="Times New Roman" charset="0"/>
                <a:cs typeface="Times New Roman" charset="0"/>
                <a:sym typeface="Symbol" charset="2"/>
              </a:rPr>
              <a:t>s</a:t>
            </a:r>
            <a:r>
              <a:rPr lang="en-US" sz="2400" baseline="30000">
                <a:ea typeface="Times New Roman" charset="0"/>
                <a:cs typeface="Times New Roman" charset="0"/>
                <a:sym typeface="Symbol" charset="2"/>
              </a:rPr>
              <a:t>i-1</a:t>
            </a:r>
          </a:p>
          <a:p>
            <a:pPr>
              <a:buFont typeface="Wingdings" charset="2"/>
              <a:buNone/>
            </a:pPr>
            <a:r>
              <a:rPr lang="en-US" sz="2400"/>
              <a:t>	Outer Radius R</a:t>
            </a:r>
            <a:r>
              <a:rPr lang="en-US" sz="2400" baseline="-25000"/>
              <a:t>i</a:t>
            </a:r>
            <a:r>
              <a:rPr lang="en-US" sz="2400"/>
              <a:t> = </a:t>
            </a:r>
            <a:r>
              <a:rPr lang="en-US" sz="2400">
                <a:ea typeface="Times New Roman" charset="0"/>
                <a:cs typeface="Times New Roman" charset="0"/>
                <a:sym typeface="Symbol" charset="2"/>
              </a:rPr>
              <a:t>s</a:t>
            </a:r>
            <a:r>
              <a:rPr lang="en-US" sz="2400" baseline="30000">
                <a:ea typeface="Times New Roman" charset="0"/>
                <a:cs typeface="Times New Roman" charset="0"/>
                <a:sym typeface="Symbol" charset="2"/>
              </a:rPr>
              <a:t>i</a:t>
            </a:r>
          </a:p>
          <a:p>
            <a:pPr>
              <a:buFont typeface="Wingdings" charset="2"/>
              <a:buNone/>
            </a:pPr>
            <a:r>
              <a:rPr lang="en-US" sz="2400">
                <a:ea typeface="Times New Roman" charset="0"/>
                <a:cs typeface="Times New Roman" charset="0"/>
                <a:sym typeface="Symbol" charset="2"/>
              </a:rPr>
              <a:t> is a constant</a:t>
            </a:r>
          </a:p>
          <a:p>
            <a:pPr>
              <a:buFont typeface="Wingdings" charset="2"/>
              <a:buNone/>
            </a:pPr>
            <a:r>
              <a:rPr lang="en-US" sz="2400">
                <a:ea typeface="Times New Roman" charset="0"/>
                <a:cs typeface="Times New Roman" charset="0"/>
                <a:sym typeface="Symbol" charset="2"/>
              </a:rPr>
              <a:t>s is multiplicative increase factor</a:t>
            </a:r>
          </a:p>
          <a:p>
            <a:pPr>
              <a:buFont typeface="Wingdings" charset="2"/>
              <a:buNone/>
            </a:pPr>
            <a:r>
              <a:rPr lang="en-US" sz="2400"/>
              <a:t>r</a:t>
            </a:r>
            <a:r>
              <a:rPr lang="en-US" sz="2400" baseline="-25000"/>
              <a:t>0 </a:t>
            </a:r>
            <a:r>
              <a:rPr lang="en-US" sz="2400">
                <a:ea typeface="Times New Roman" charset="0"/>
                <a:cs typeface="Times New Roman" charset="0"/>
                <a:sym typeface="Symbol" charset="2"/>
              </a:rPr>
              <a:t>= 0, </a:t>
            </a:r>
            <a:r>
              <a:rPr lang="en-US" sz="2400"/>
              <a:t>R</a:t>
            </a:r>
            <a:r>
              <a:rPr lang="en-US" sz="2400" baseline="-25000"/>
              <a:t>0 </a:t>
            </a:r>
            <a:r>
              <a:rPr lang="en-US" sz="2400">
                <a:ea typeface="Times New Roman" charset="0"/>
                <a:cs typeface="Times New Roman" charset="0"/>
                <a:sym typeface="Symbol" charset="2"/>
              </a:rPr>
              <a:t>= </a:t>
            </a:r>
          </a:p>
          <a:p>
            <a:pPr>
              <a:buFont typeface="Wingdings" charset="2"/>
              <a:buNone/>
            </a:pPr>
            <a:r>
              <a:rPr lang="en-US" sz="2400">
                <a:ea typeface="Times New Roman" charset="0"/>
                <a:cs typeface="Times New Roman" charset="0"/>
                <a:sym typeface="Symbol" charset="2"/>
              </a:rPr>
              <a:t>Each node keeps track of finite rings</a:t>
            </a:r>
          </a:p>
        </p:txBody>
      </p:sp>
      <p:pic>
        <p:nvPicPr>
          <p:cNvPr id="101382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0"/>
            <a:ext cx="3810000" cy="3640138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F234-38E6-8748-ADD2-A207D2F9508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Ring Membership Management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Number of nodes per ring represents tradeoff between accuracy and overhead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Geographical diversity maintained within each </a:t>
            </a:r>
            <a:r>
              <a:rPr lang="en-US" sz="2800" dirty="0" smtClean="0"/>
              <a:t>ring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Ring </a:t>
            </a:r>
            <a:r>
              <a:rPr lang="en-US" sz="2800" dirty="0"/>
              <a:t>membership management run in background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Gossip Based Node Discovery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 dirty="0"/>
              <a:t>Aimed to assist each node to maintain a few pointers to a diverse set of nodes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Protocol</a:t>
            </a:r>
          </a:p>
          <a:p>
            <a:pPr marL="914400" lvl="1" indent="-457200">
              <a:lnSpc>
                <a:spcPct val="90000"/>
              </a:lnSpc>
              <a:buSzPct val="60000"/>
              <a:buFont typeface="Wingdings" charset="2"/>
              <a:buAutoNum type="arabicPeriod"/>
            </a:pPr>
            <a:r>
              <a:rPr lang="en-US" sz="2000" dirty="0"/>
              <a:t>Each node A randomly picks a node B from each of its rings and sends a gossip packet to B containing a randomly chosen node from each of its rings</a:t>
            </a:r>
          </a:p>
          <a:p>
            <a:pPr marL="914400" lvl="1" indent="-457200">
              <a:lnSpc>
                <a:spcPct val="90000"/>
              </a:lnSpc>
              <a:buSzPct val="60000"/>
              <a:buFont typeface="Wingdings" charset="2"/>
              <a:buAutoNum type="arabicPeriod"/>
            </a:pPr>
            <a:r>
              <a:rPr lang="en-US" sz="2000" dirty="0"/>
              <a:t>On receiving the packet, node B determines through direct probes its latency to A and to each of the nodes contained in the gossip packet from A</a:t>
            </a:r>
          </a:p>
          <a:p>
            <a:pPr marL="914400" lvl="1" indent="-457200">
              <a:lnSpc>
                <a:spcPct val="90000"/>
              </a:lnSpc>
              <a:buSzPct val="60000"/>
              <a:buFont typeface="Wingdings" charset="2"/>
              <a:buAutoNum type="arabicPeriod"/>
            </a:pPr>
            <a:r>
              <a:rPr lang="en-US" sz="2000" dirty="0"/>
              <a:t>After sending a gossip packet to a node in each of its rings, node A waits until the start of its next gossip period and then begins again from step </a:t>
            </a:r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Closest Node Discovery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Client sends closest node discovery request for target T to Meridian node A</a:t>
            </a:r>
          </a:p>
          <a:p>
            <a:pPr>
              <a:lnSpc>
                <a:spcPct val="90000"/>
              </a:lnSpc>
            </a:pPr>
            <a:r>
              <a:rPr lang="en-US" sz="2800"/>
              <a:t>Node A determines latency to T, say d</a:t>
            </a:r>
          </a:p>
          <a:p>
            <a:pPr>
              <a:lnSpc>
                <a:spcPct val="90000"/>
              </a:lnSpc>
            </a:pPr>
            <a:r>
              <a:rPr lang="en-US" sz="2800"/>
              <a:t>Node A probes its ring members within distance (1-</a:t>
            </a:r>
            <a:r>
              <a:rPr lang="en-US" sz="2800">
                <a:ea typeface="Tahoma" charset="0"/>
                <a:cs typeface="Tahoma" charset="0"/>
              </a:rPr>
              <a:t>β)</a:t>
            </a:r>
            <a:r>
              <a:rPr lang="en-US" sz="2800" baseline="25000">
                <a:ea typeface="Tahoma" charset="0"/>
                <a:cs typeface="Tahoma" charset="0"/>
              </a:rPr>
              <a:t>.</a:t>
            </a:r>
            <a:r>
              <a:rPr lang="en-US" sz="2800"/>
              <a:t>d to (1+</a:t>
            </a:r>
            <a:r>
              <a:rPr lang="en-US" sz="2800">
                <a:ea typeface="Tahoma" charset="0"/>
                <a:cs typeface="Tahoma" charset="0"/>
              </a:rPr>
              <a:t>β)</a:t>
            </a:r>
            <a:r>
              <a:rPr lang="en-US" sz="2800" baseline="25000">
                <a:ea typeface="Tahoma" charset="0"/>
                <a:cs typeface="Tahoma" charset="0"/>
              </a:rPr>
              <a:t>.</a:t>
            </a:r>
            <a:r>
              <a:rPr lang="en-US" sz="2800"/>
              <a:t>d, where </a:t>
            </a:r>
            <a:r>
              <a:rPr lang="en-US" sz="2800">
                <a:ea typeface="Tahoma" charset="0"/>
                <a:cs typeface="Tahoma" charset="0"/>
              </a:rPr>
              <a:t>β is the acceptance threshold between 0 and 1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Tahoma" charset="0"/>
                <a:cs typeface="Tahoma" charset="0"/>
              </a:rPr>
              <a:t>The request is then forwarded to closest node discovered that is closer than β times the distance d to T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Tahoma" charset="0"/>
                <a:cs typeface="Tahoma" charset="0"/>
              </a:rPr>
              <a:t>Process continues until no node that is β times closer can be found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to Automate Adaptation</a:t>
            </a:r>
          </a:p>
        </p:txBody>
      </p:sp>
      <p:sp>
        <p:nvSpPr>
          <p:cNvPr id="2160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Tools to facilitate the creation of adaptive networked applications </a:t>
            </a:r>
          </a:p>
          <a:p>
            <a:r>
              <a:rPr lang="en-US"/>
              <a:t>Adapting on longer time scale (minutes)</a:t>
            </a:r>
          </a:p>
          <a:p>
            <a:pPr lvl="1"/>
            <a:r>
              <a:rPr lang="en-US"/>
              <a:t>Deciding </a:t>
            </a:r>
            <a:r>
              <a:rPr lang="en-US" i="1"/>
              <a:t>what</a:t>
            </a:r>
            <a:r>
              <a:rPr lang="en-US"/>
              <a:t> actions to perform</a:t>
            </a:r>
          </a:p>
          <a:p>
            <a:pPr lvl="1"/>
            <a:r>
              <a:rPr lang="en-US"/>
              <a:t>Deciding </a:t>
            </a:r>
            <a:r>
              <a:rPr lang="en-US" i="1"/>
              <a:t>where</a:t>
            </a:r>
            <a:r>
              <a:rPr lang="en-US"/>
              <a:t> to perform actions</a:t>
            </a:r>
          </a:p>
          <a:p>
            <a:pPr lvl="1"/>
            <a:r>
              <a:rPr lang="en-US"/>
              <a:t>Need to predict performance</a:t>
            </a:r>
          </a:p>
          <a:p>
            <a:r>
              <a:rPr lang="en-US"/>
              <a:t>Adapting on short time scale (round-trip time)</a:t>
            </a:r>
          </a:p>
          <a:p>
            <a:pPr lvl="1"/>
            <a:r>
              <a:rPr lang="en-US"/>
              <a:t>Deciding </a:t>
            </a:r>
            <a:r>
              <a:rPr lang="en-US" i="1"/>
              <a:t>how</a:t>
            </a:r>
            <a:r>
              <a:rPr lang="en-US"/>
              <a:t> to perform action</a:t>
            </a:r>
          </a:p>
          <a:p>
            <a:pPr lvl="1"/>
            <a:r>
              <a:rPr lang="en-US"/>
              <a:t>Need to determine correct rate of transmission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Adaptation on Different Time Scales</a:t>
            </a:r>
          </a:p>
        </p:txBody>
      </p:sp>
      <p:pic>
        <p:nvPicPr>
          <p:cNvPr id="252931" name="Picture 1027" descr="H:\u\srini\papers\presentations\ATT.11.20.98\test2b.jpg"/>
          <p:cNvPicPr>
            <a:picLocks noChangeAspect="1" noChangeArrowheads="1"/>
          </p:cNvPicPr>
          <p:nvPr/>
        </p:nvPicPr>
        <p:blipFill>
          <a:blip r:embed="rId3"/>
          <a:srcRect b="32594"/>
          <a:stretch>
            <a:fillRect/>
          </a:stretch>
        </p:blipFill>
        <p:spPr bwMode="auto">
          <a:xfrm>
            <a:off x="533400" y="2971800"/>
            <a:ext cx="1905000" cy="1874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</p:spPr>
      </p:pic>
      <p:pic>
        <p:nvPicPr>
          <p:cNvPr id="252932" name="Picture 1028" descr="H:\u\srini\papers\presentations\spand\cnn.starr.sm.jpg"/>
          <p:cNvPicPr>
            <a:picLocks noChangeAspect="1" noChangeArrowheads="1"/>
          </p:cNvPicPr>
          <p:nvPr/>
        </p:nvPicPr>
        <p:blipFill>
          <a:blip r:embed="rId4"/>
          <a:srcRect b="32594"/>
          <a:stretch>
            <a:fillRect/>
          </a:stretch>
        </p:blipFill>
        <p:spPr bwMode="auto">
          <a:xfrm>
            <a:off x="2667000" y="2971800"/>
            <a:ext cx="1752600" cy="1892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</p:spPr>
      </p:pic>
      <p:pic>
        <p:nvPicPr>
          <p:cNvPr id="252941" name="Picture 1037" descr="C:\My Documents\Job Search\talk\images\jupi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6150" y="2952750"/>
            <a:ext cx="1568450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</p:spPr>
      </p:pic>
      <p:grpSp>
        <p:nvGrpSpPr>
          <p:cNvPr id="2" name="Group 1038"/>
          <p:cNvGrpSpPr>
            <a:grpSpLocks/>
          </p:cNvGrpSpPr>
          <p:nvPr/>
        </p:nvGrpSpPr>
        <p:grpSpPr bwMode="auto">
          <a:xfrm>
            <a:off x="7086600" y="2952750"/>
            <a:ext cx="1524000" cy="2438400"/>
            <a:chOff x="2544" y="2256"/>
            <a:chExt cx="960" cy="1536"/>
          </a:xfrm>
        </p:grpSpPr>
        <p:sp>
          <p:nvSpPr>
            <p:cNvPr id="252943" name="Rectangle 1039"/>
            <p:cNvSpPr>
              <a:spLocks noChangeArrowheads="1"/>
            </p:cNvSpPr>
            <p:nvPr/>
          </p:nvSpPr>
          <p:spPr bwMode="auto">
            <a:xfrm>
              <a:off x="2544" y="2256"/>
              <a:ext cx="96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hlink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2944" name="Picture 1040" descr="C:\My Documents\Job Search\talk\images\videopict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2" y="2304"/>
              <a:ext cx="821" cy="1433"/>
            </a:xfrm>
            <a:prstGeom prst="rect">
              <a:avLst/>
            </a:prstGeom>
            <a:noFill/>
          </p:spPr>
        </p:pic>
      </p:grpSp>
      <p:sp>
        <p:nvSpPr>
          <p:cNvPr id="252934" name="Rectangle 1030"/>
          <p:cNvSpPr>
            <a:spLocks noChangeArrowheads="1"/>
          </p:cNvSpPr>
          <p:nvPr/>
        </p:nvSpPr>
        <p:spPr bwMode="auto">
          <a:xfrm>
            <a:off x="685800" y="5410200"/>
            <a:ext cx="3581400" cy="1143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5" name="Text Box 1031"/>
          <p:cNvSpPr txBox="1">
            <a:spLocks noChangeArrowheads="1"/>
          </p:cNvSpPr>
          <p:nvPr/>
        </p:nvSpPr>
        <p:spPr bwMode="auto">
          <a:xfrm>
            <a:off x="1601788" y="6080125"/>
            <a:ext cx="354012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252936" name="Picture 1032" descr="C:\My Documents\Job Search\icons\Computer5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3" y="5638800"/>
            <a:ext cx="720725" cy="647700"/>
          </a:xfrm>
          <a:prstGeom prst="rect">
            <a:avLst/>
          </a:prstGeom>
          <a:noFill/>
        </p:spPr>
      </p:pic>
      <p:pic>
        <p:nvPicPr>
          <p:cNvPr id="252937" name="Picture 1033" descr="C:\My Documents\Job Search\icons\server3.gif"/>
          <p:cNvPicPr>
            <a:picLocks noChangeAspect="1" noChangeArrowheads="1"/>
          </p:cNvPicPr>
          <p:nvPr/>
        </p:nvPicPr>
        <p:blipFill>
          <a:blip r:embed="rId8"/>
          <a:srcRect r="2040" b="18881"/>
          <a:stretch>
            <a:fillRect/>
          </a:stretch>
        </p:blipFill>
        <p:spPr bwMode="auto">
          <a:xfrm>
            <a:off x="3384550" y="5638800"/>
            <a:ext cx="317500" cy="669925"/>
          </a:xfrm>
          <a:prstGeom prst="rect">
            <a:avLst/>
          </a:prstGeom>
          <a:noFill/>
        </p:spPr>
      </p:pic>
      <p:pic>
        <p:nvPicPr>
          <p:cNvPr id="252938" name="Picture 1034" descr="C:\My Documents\Job Search\icons\server3.gif"/>
          <p:cNvPicPr>
            <a:picLocks noChangeAspect="1" noChangeArrowheads="1"/>
          </p:cNvPicPr>
          <p:nvPr/>
        </p:nvPicPr>
        <p:blipFill>
          <a:blip r:embed="rId8"/>
          <a:srcRect r="2040" b="18881"/>
          <a:stretch>
            <a:fillRect/>
          </a:stretch>
        </p:blipFill>
        <p:spPr bwMode="auto">
          <a:xfrm>
            <a:off x="2238375" y="5651500"/>
            <a:ext cx="338138" cy="719138"/>
          </a:xfrm>
          <a:prstGeom prst="rect">
            <a:avLst/>
          </a:prstGeom>
          <a:noFill/>
        </p:spPr>
      </p:pic>
      <p:sp>
        <p:nvSpPr>
          <p:cNvPr id="252939" name="Text Box 1035"/>
          <p:cNvSpPr txBox="1">
            <a:spLocks noChangeArrowheads="1"/>
          </p:cNvSpPr>
          <p:nvPr/>
        </p:nvSpPr>
        <p:spPr bwMode="auto">
          <a:xfrm>
            <a:off x="1981200" y="5394325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California</a:t>
            </a:r>
          </a:p>
        </p:txBody>
      </p:sp>
      <p:sp>
        <p:nvSpPr>
          <p:cNvPr id="252940" name="Text Box 1036"/>
          <p:cNvSpPr txBox="1">
            <a:spLocks noChangeArrowheads="1"/>
          </p:cNvSpPr>
          <p:nvPr/>
        </p:nvSpPr>
        <p:spPr bwMode="auto">
          <a:xfrm>
            <a:off x="3192463" y="5394325"/>
            <a:ext cx="81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New York</a:t>
            </a:r>
          </a:p>
        </p:txBody>
      </p:sp>
      <p:cxnSp>
        <p:nvCxnSpPr>
          <p:cNvPr id="252945" name="AutoShape 1041"/>
          <p:cNvCxnSpPr>
            <a:cxnSpLocks noChangeShapeType="1"/>
            <a:stCxn id="0" idx="2"/>
            <a:endCxn id="0" idx="2"/>
          </p:cNvCxnSpPr>
          <p:nvPr/>
        </p:nvCxnSpPr>
        <p:spPr bwMode="auto">
          <a:xfrm rot="16200000" flipH="1">
            <a:off x="2343150" y="5108575"/>
            <a:ext cx="22225" cy="2378075"/>
          </a:xfrm>
          <a:prstGeom prst="bentConnector3">
            <a:avLst>
              <a:gd name="adj1" fmla="val 9142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52946" name="AutoShape 1042"/>
          <p:cNvCxnSpPr>
            <a:cxnSpLocks noChangeShapeType="1"/>
            <a:stCxn id="0" idx="2"/>
            <a:endCxn id="0" idx="2"/>
          </p:cNvCxnSpPr>
          <p:nvPr/>
        </p:nvCxnSpPr>
        <p:spPr bwMode="auto">
          <a:xfrm rot="16200000" flipH="1">
            <a:off x="1744663" y="5707062"/>
            <a:ext cx="84138" cy="1243013"/>
          </a:xfrm>
          <a:prstGeom prst="bentConnector3">
            <a:avLst>
              <a:gd name="adj1" fmla="val 2469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52948" name="Text Box 1044"/>
          <p:cNvSpPr txBox="1">
            <a:spLocks noChangeArrowheads="1"/>
          </p:cNvSpPr>
          <p:nvPr/>
        </p:nvSpPr>
        <p:spPr bwMode="auto">
          <a:xfrm>
            <a:off x="609600" y="1295400"/>
            <a:ext cx="5638800" cy="433388"/>
          </a:xfrm>
          <a:prstGeom prst="rect">
            <a:avLst/>
          </a:prstGeom>
          <a:solidFill>
            <a:srgbClr val="990000"/>
          </a:solidFill>
          <a:ln w="12700">
            <a:solidFill>
              <a:srgbClr val="990000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US">
                <a:solidFill>
                  <a:schemeClr val="bg1"/>
                </a:solidFill>
              </a:rPr>
              <a:t>Long Time Scale</a:t>
            </a:r>
          </a:p>
        </p:txBody>
      </p:sp>
      <p:sp>
        <p:nvSpPr>
          <p:cNvPr id="252949" name="Text Box 1045"/>
          <p:cNvSpPr txBox="1">
            <a:spLocks noChangeArrowheads="1"/>
          </p:cNvSpPr>
          <p:nvPr/>
        </p:nvSpPr>
        <p:spPr bwMode="auto">
          <a:xfrm>
            <a:off x="4800600" y="1905000"/>
            <a:ext cx="3810000" cy="433388"/>
          </a:xfrm>
          <a:prstGeom prst="rect">
            <a:avLst/>
          </a:prstGeom>
          <a:solidFill>
            <a:srgbClr val="990000"/>
          </a:solidFill>
          <a:ln w="12700">
            <a:solidFill>
              <a:srgbClr val="990000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US">
                <a:solidFill>
                  <a:schemeClr val="bg1"/>
                </a:solidFill>
              </a:rPr>
              <a:t>Short Time Scale</a:t>
            </a:r>
          </a:p>
        </p:txBody>
      </p:sp>
      <p:sp>
        <p:nvSpPr>
          <p:cNvPr id="252950" name="Text Box 1046"/>
          <p:cNvSpPr txBox="1">
            <a:spLocks noChangeArrowheads="1"/>
          </p:cNvSpPr>
          <p:nvPr/>
        </p:nvSpPr>
        <p:spPr bwMode="auto">
          <a:xfrm>
            <a:off x="609600" y="2466975"/>
            <a:ext cx="5638800" cy="352425"/>
          </a:xfrm>
          <a:prstGeom prst="rect">
            <a:avLst/>
          </a:prstGeom>
          <a:solidFill>
            <a:schemeClr val="bg1"/>
          </a:solidFill>
          <a:ln w="12700">
            <a:solidFill>
              <a:srgbClr val="990000"/>
            </a:solidFill>
            <a:miter lim="800000"/>
            <a:headEnd type="none" w="sm" len="sm"/>
            <a:tailEnd type="none" w="sm" len="sm"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US" sz="1800">
                <a:solidFill>
                  <a:srgbClr val="000000"/>
                </a:solidFill>
              </a:rPr>
              <a:t>Content Negotiation</a:t>
            </a:r>
          </a:p>
        </p:txBody>
      </p:sp>
      <p:sp>
        <p:nvSpPr>
          <p:cNvPr id="252951" name="Text Box 1047"/>
          <p:cNvSpPr txBox="1">
            <a:spLocks noChangeArrowheads="1"/>
          </p:cNvSpPr>
          <p:nvPr/>
        </p:nvSpPr>
        <p:spPr bwMode="auto">
          <a:xfrm>
            <a:off x="609600" y="4953000"/>
            <a:ext cx="3810000" cy="352425"/>
          </a:xfrm>
          <a:prstGeom prst="rect">
            <a:avLst/>
          </a:prstGeom>
          <a:solidFill>
            <a:schemeClr val="bg1"/>
          </a:solidFill>
          <a:ln w="12700">
            <a:solidFill>
              <a:srgbClr val="990000"/>
            </a:solidFill>
            <a:miter lim="800000"/>
            <a:headEnd type="none" w="sm" len="sm"/>
            <a:tailEnd type="none" w="sm" len="sm"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US" sz="1800">
                <a:solidFill>
                  <a:srgbClr val="000000"/>
                </a:solidFill>
              </a:rPr>
              <a:t>Server Selection</a:t>
            </a:r>
          </a:p>
        </p:txBody>
      </p:sp>
      <p:sp>
        <p:nvSpPr>
          <p:cNvPr id="252952" name="Text Box 1048"/>
          <p:cNvSpPr txBox="1">
            <a:spLocks noChangeArrowheads="1"/>
          </p:cNvSpPr>
          <p:nvPr/>
        </p:nvSpPr>
        <p:spPr bwMode="auto">
          <a:xfrm>
            <a:off x="4800600" y="5562600"/>
            <a:ext cx="3810000" cy="352425"/>
          </a:xfrm>
          <a:prstGeom prst="rect">
            <a:avLst/>
          </a:prstGeom>
          <a:solidFill>
            <a:schemeClr val="bg1"/>
          </a:solidFill>
          <a:ln w="12700">
            <a:solidFill>
              <a:srgbClr val="990000"/>
            </a:solidFill>
            <a:miter lim="800000"/>
            <a:headEnd type="none" w="sm" len="sm"/>
            <a:tailEnd type="none" w="sm" len="sm"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US" sz="1800">
                <a:solidFill>
                  <a:srgbClr val="000000"/>
                </a:solidFill>
              </a:rPr>
              <a:t>Adaptive Media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39850"/>
            <a:ext cx="7937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Revisit: </a:t>
            </a:r>
            <a:r>
              <a:rPr lang="en-US" dirty="0" smtClean="0"/>
              <a:t>Why </a:t>
            </a:r>
            <a:r>
              <a:rPr lang="en-US" dirty="0" smtClean="0"/>
              <a:t>is Automated Adaptation Hard?</a:t>
            </a:r>
            <a:endParaRPr lang="en-US" dirty="0"/>
          </a:p>
        </p:txBody>
      </p:sp>
      <p:sp>
        <p:nvSpPr>
          <p:cNvPr id="23961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Must infer Internet performance</a:t>
            </a:r>
          </a:p>
          <a:p>
            <a:pPr lvl="1"/>
            <a:r>
              <a:rPr lang="en-US" smtClean="0"/>
              <a:t>Scalability</a:t>
            </a:r>
          </a:p>
          <a:p>
            <a:pPr lvl="1"/>
            <a:r>
              <a:rPr lang="en-US" smtClean="0"/>
              <a:t>Accuracy </a:t>
            </a:r>
          </a:p>
          <a:p>
            <a:pPr lvl="1"/>
            <a:r>
              <a:rPr lang="en-US" smtClean="0"/>
              <a:t>Tradeoff with timeliness</a:t>
            </a:r>
          </a:p>
          <a:p>
            <a:endParaRPr lang="en-US" smtClean="0"/>
          </a:p>
          <a:p>
            <a:r>
              <a:rPr lang="en-US" smtClean="0"/>
              <a:t>Support for a variety of applications</a:t>
            </a:r>
          </a:p>
          <a:p>
            <a:pPr lvl="1"/>
            <a:r>
              <a:rPr lang="en-US" smtClean="0"/>
              <a:t>Different performance metrics</a:t>
            </a:r>
          </a:p>
          <a:p>
            <a:pPr lvl="1"/>
            <a:r>
              <a:rPr lang="en-US" smtClean="0"/>
              <a:t>API requirements</a:t>
            </a:r>
          </a:p>
          <a:p>
            <a:pPr lvl="1"/>
            <a:endParaRPr lang="en-US" smtClean="0"/>
          </a:p>
          <a:p>
            <a:r>
              <a:rPr lang="en-US" smtClean="0"/>
              <a:t>Layered implementations hide information		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sz="3200"/>
              <a:t>Locality-aware P2P: P2P’s Attempt to Improve Network Efficiency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876800"/>
          </a:xfrm>
        </p:spPr>
        <p:txBody>
          <a:bodyPr/>
          <a:lstStyle/>
          <a:p>
            <a:r>
              <a:rPr lang="en-US"/>
              <a:t>P2P has flexibility in shaping communication patterns</a:t>
            </a:r>
          </a:p>
          <a:p>
            <a:endParaRPr lang="en-US"/>
          </a:p>
          <a:p>
            <a:r>
              <a:rPr lang="en-US"/>
              <a:t>Locality-aware P2P tries to use this flexibility to improve network efficiency</a:t>
            </a:r>
          </a:p>
          <a:p>
            <a:pPr lvl="1"/>
            <a:r>
              <a:rPr lang="en-US"/>
              <a:t>E.g., Karagiannis et al. 2005, Bindal et al. 2006, Choffnes et al. 2008 (Ono)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839200" cy="990600"/>
          </a:xfrm>
        </p:spPr>
        <p:txBody>
          <a:bodyPr/>
          <a:lstStyle/>
          <a:p>
            <a:r>
              <a:rPr lang="en-US" sz="3200"/>
              <a:t>Problems of Locality-aware P2P</a:t>
            </a:r>
            <a:endParaRPr lang="en-US" sz="3200" i="1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Locality-aware P2P needs to reverse engineer network topology, traffic load and network policy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Locality-aware P2P may not achieve network efficiency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     </a:t>
            </a:r>
            <a:r>
              <a:rPr lang="en-US" sz="1800" dirty="0" smtClean="0"/>
              <a:t> Choose </a:t>
            </a:r>
            <a:r>
              <a:rPr lang="en-US" sz="1800" dirty="0"/>
              <a:t>congested links</a:t>
            </a:r>
            <a:r>
              <a:rPr lang="en-US" sz="2400" dirty="0"/>
              <a:t>	              </a:t>
            </a:r>
            <a:r>
              <a:rPr lang="en-US" sz="1800" dirty="0"/>
              <a:t>Traverse costly</a:t>
            </a:r>
            <a:r>
              <a:rPr lang="en-US" sz="1800" dirty="0" smtClean="0"/>
              <a:t>   	</a:t>
            </a:r>
            <a:r>
              <a:rPr lang="en-US" sz="1800" dirty="0" err="1" smtClean="0"/>
              <a:t>interdomain</a:t>
            </a:r>
            <a:r>
              <a:rPr lang="en-US" sz="1800" dirty="0" smtClean="0"/>
              <a:t> </a:t>
            </a:r>
            <a:r>
              <a:rPr lang="en-US" sz="1800" dirty="0"/>
              <a:t>links</a:t>
            </a:r>
          </a:p>
        </p:txBody>
      </p:sp>
      <p:pic>
        <p:nvPicPr>
          <p:cNvPr id="490500" name="Picture 3" descr="abilene-map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68750"/>
            <a:ext cx="4495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0501" name="Line 5"/>
          <p:cNvSpPr>
            <a:spLocks noChangeShapeType="1"/>
          </p:cNvSpPr>
          <p:nvPr/>
        </p:nvSpPr>
        <p:spPr bwMode="auto">
          <a:xfrm flipV="1">
            <a:off x="4267200" y="4832350"/>
            <a:ext cx="3048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029200" y="3765550"/>
            <a:ext cx="3886200" cy="2711450"/>
            <a:chOff x="1968" y="2544"/>
            <a:chExt cx="2448" cy="1708"/>
          </a:xfrm>
        </p:grpSpPr>
        <p:sp>
          <p:nvSpPr>
            <p:cNvPr id="30727" name="Line 49"/>
            <p:cNvSpPr>
              <a:spLocks noChangeShapeType="1"/>
            </p:cNvSpPr>
            <p:nvPr/>
          </p:nvSpPr>
          <p:spPr bwMode="auto">
            <a:xfrm>
              <a:off x="3888" y="3552"/>
              <a:ext cx="0" cy="288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1968" y="2544"/>
              <a:ext cx="2448" cy="1708"/>
              <a:chOff x="1968" y="2544"/>
              <a:chExt cx="2448" cy="1708"/>
            </a:xfrm>
          </p:grpSpPr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1968" y="3120"/>
                <a:ext cx="634" cy="384"/>
                <a:chOff x="48" y="2112"/>
                <a:chExt cx="634" cy="384"/>
              </a:xfrm>
            </p:grpSpPr>
            <p:sp>
              <p:nvSpPr>
                <p:cNvPr id="30742" name="Oval 37"/>
                <p:cNvSpPr>
                  <a:spLocks noChangeArrowheads="1"/>
                </p:cNvSpPr>
                <p:nvPr/>
              </p:nvSpPr>
              <p:spPr bwMode="auto">
                <a:xfrm>
                  <a:off x="48" y="2112"/>
                  <a:ext cx="624" cy="384"/>
                </a:xfrm>
                <a:prstGeom prst="ellipse">
                  <a:avLst/>
                </a:prstGeom>
                <a:noFill/>
                <a:ln w="508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3074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44" y="2160"/>
                  <a:ext cx="53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ISP 0</a:t>
                  </a:r>
                </a:p>
              </p:txBody>
            </p:sp>
          </p:grpSp>
          <p:sp>
            <p:nvSpPr>
              <p:cNvPr id="30730" name="Line 42"/>
              <p:cNvSpPr>
                <a:spLocks noChangeShapeType="1"/>
              </p:cNvSpPr>
              <p:nvPr/>
            </p:nvSpPr>
            <p:spPr bwMode="auto">
              <a:xfrm flipV="1">
                <a:off x="2640" y="3264"/>
                <a:ext cx="864" cy="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1" name="Line 43"/>
              <p:cNvSpPr>
                <a:spLocks noChangeShapeType="1"/>
              </p:cNvSpPr>
              <p:nvPr/>
            </p:nvSpPr>
            <p:spPr bwMode="auto">
              <a:xfrm flipV="1">
                <a:off x="2592" y="2784"/>
                <a:ext cx="816" cy="52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2" name="Line 44"/>
              <p:cNvSpPr>
                <a:spLocks noChangeShapeType="1"/>
              </p:cNvSpPr>
              <p:nvPr/>
            </p:nvSpPr>
            <p:spPr bwMode="auto">
              <a:xfrm>
                <a:off x="2592" y="3312"/>
                <a:ext cx="912" cy="72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53"/>
              <p:cNvGrpSpPr>
                <a:grpSpLocks/>
              </p:cNvGrpSpPr>
              <p:nvPr/>
            </p:nvGrpSpPr>
            <p:grpSpPr bwMode="auto">
              <a:xfrm>
                <a:off x="3456" y="3888"/>
                <a:ext cx="912" cy="364"/>
                <a:chOff x="4368" y="3284"/>
                <a:chExt cx="912" cy="364"/>
              </a:xfrm>
            </p:grpSpPr>
            <p:sp>
              <p:nvSpPr>
                <p:cNvPr id="3074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516" y="3312"/>
                  <a:ext cx="58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ISP K</a:t>
                  </a:r>
                </a:p>
              </p:txBody>
            </p:sp>
            <p:sp>
              <p:nvSpPr>
                <p:cNvPr id="30741" name="AutoShape 45"/>
                <p:cNvSpPr>
                  <a:spLocks noChangeArrowheads="1"/>
                </p:cNvSpPr>
                <p:nvPr/>
              </p:nvSpPr>
              <p:spPr bwMode="auto">
                <a:xfrm>
                  <a:off x="4368" y="3284"/>
                  <a:ext cx="912" cy="364"/>
                </a:xfrm>
                <a:prstGeom prst="cloudCallout">
                  <a:avLst>
                    <a:gd name="adj1" fmla="val -32565"/>
                    <a:gd name="adj2" fmla="val 10713"/>
                  </a:avLst>
                </a:prstGeom>
                <a:noFill/>
                <a:ln w="508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1"/>
              <p:cNvGrpSpPr>
                <a:grpSpLocks/>
              </p:cNvGrpSpPr>
              <p:nvPr/>
            </p:nvGrpSpPr>
            <p:grpSpPr bwMode="auto">
              <a:xfrm>
                <a:off x="3408" y="2544"/>
                <a:ext cx="1008" cy="364"/>
                <a:chOff x="4272" y="1028"/>
                <a:chExt cx="1008" cy="364"/>
              </a:xfrm>
            </p:grpSpPr>
            <p:sp>
              <p:nvSpPr>
                <p:cNvPr id="3073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68" y="1056"/>
                  <a:ext cx="53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ISP 1</a:t>
                  </a:r>
                </a:p>
              </p:txBody>
            </p:sp>
            <p:sp>
              <p:nvSpPr>
                <p:cNvPr id="30739" name="AutoShape 47"/>
                <p:cNvSpPr>
                  <a:spLocks noChangeArrowheads="1"/>
                </p:cNvSpPr>
                <p:nvPr/>
              </p:nvSpPr>
              <p:spPr bwMode="auto">
                <a:xfrm>
                  <a:off x="4272" y="1028"/>
                  <a:ext cx="1008" cy="364"/>
                </a:xfrm>
                <a:prstGeom prst="cloudCallout">
                  <a:avLst>
                    <a:gd name="adj1" fmla="val -38986"/>
                    <a:gd name="adj2" fmla="val 76648"/>
                  </a:avLst>
                </a:prstGeom>
                <a:noFill/>
                <a:ln w="508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52"/>
              <p:cNvGrpSpPr>
                <a:grpSpLocks/>
              </p:cNvGrpSpPr>
              <p:nvPr/>
            </p:nvGrpSpPr>
            <p:grpSpPr bwMode="auto">
              <a:xfrm>
                <a:off x="3552" y="3120"/>
                <a:ext cx="768" cy="432"/>
                <a:chOff x="4368" y="2064"/>
                <a:chExt cx="768" cy="432"/>
              </a:xfrm>
            </p:grpSpPr>
            <p:sp>
              <p:nvSpPr>
                <p:cNvPr id="30736" name="AutoShape 46"/>
                <p:cNvSpPr>
                  <a:spLocks noChangeArrowheads="1"/>
                </p:cNvSpPr>
                <p:nvPr/>
              </p:nvSpPr>
              <p:spPr bwMode="auto">
                <a:xfrm>
                  <a:off x="4368" y="2064"/>
                  <a:ext cx="768" cy="432"/>
                </a:xfrm>
                <a:prstGeom prst="cloudCallout">
                  <a:avLst>
                    <a:gd name="adj1" fmla="val -29296"/>
                    <a:gd name="adj2" fmla="val -9954"/>
                  </a:avLst>
                </a:prstGeom>
                <a:noFill/>
                <a:ln w="508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3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512" y="2180"/>
                  <a:ext cx="62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ISP 2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Miss Intersections</a:t>
            </a:r>
            <a:endParaRPr lang="en-US"/>
          </a:p>
        </p:txBody>
      </p:sp>
      <p:sp>
        <p:nvSpPr>
          <p:cNvPr id="223279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534400" cy="1630363"/>
          </a:xfrm>
        </p:spPr>
        <p:txBody>
          <a:bodyPr/>
          <a:lstStyle/>
          <a:p>
            <a:r>
              <a:rPr lang="en-US" dirty="0" smtClean="0"/>
              <a:t>Helps in reuse of measurements without loss of accuracy</a:t>
            </a:r>
          </a:p>
          <a:p>
            <a:r>
              <a:rPr lang="en-US" dirty="0" smtClean="0"/>
              <a:t>Fewer links to be measured</a:t>
            </a:r>
            <a:endParaRPr lang="en-US" dirty="0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457200" y="1597025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Times" charset="0"/>
              <a:buChar char="•"/>
            </a:pPr>
            <a:endParaRPr lang="en-US" sz="3200" baseline="0">
              <a:ea typeface="Osaka" charset="-128"/>
              <a:cs typeface="Osaka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Times" charset="0"/>
              <a:buChar char="•"/>
            </a:pPr>
            <a:endParaRPr lang="en-US" sz="3200" baseline="0">
              <a:ea typeface="Osaka" charset="-128"/>
              <a:cs typeface="Osaka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Times" charset="0"/>
              <a:buChar char="•"/>
            </a:pPr>
            <a:endParaRPr lang="en-US" sz="3200" baseline="0">
              <a:ea typeface="Osaka" charset="-128"/>
              <a:cs typeface="Osaka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Times" charset="0"/>
              <a:buChar char="•"/>
            </a:pPr>
            <a:endParaRPr lang="en-US" sz="3200" baseline="0">
              <a:ea typeface="Osaka" charset="-128"/>
              <a:cs typeface="Osaka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Times" charset="0"/>
              <a:buChar char="•"/>
            </a:pPr>
            <a:endParaRPr lang="en-US" sz="3200" baseline="0">
              <a:ea typeface="Osaka" charset="-128"/>
              <a:cs typeface="Osaka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Times" charset="0"/>
              <a:buChar char="•"/>
            </a:pPr>
            <a:endParaRPr lang="en-US" sz="3200" baseline="0">
              <a:ea typeface="Osaka" charset="-128"/>
              <a:cs typeface="Osaka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Times" charset="0"/>
              <a:buChar char="•"/>
            </a:pPr>
            <a:endParaRPr lang="en-US" sz="3200" baseline="0">
              <a:ea typeface="Osaka" charset="-128"/>
              <a:cs typeface="Osaka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Times" charset="0"/>
              <a:buChar char="•"/>
            </a:pPr>
            <a:endParaRPr lang="en-US" sz="3200" baseline="0">
              <a:ea typeface="Osaka" charset="-128"/>
              <a:cs typeface="Osaka" charset="-128"/>
            </a:endParaRPr>
          </a:p>
        </p:txBody>
      </p:sp>
      <p:sp>
        <p:nvSpPr>
          <p:cNvPr id="223236" name="Oval 4"/>
          <p:cNvSpPr>
            <a:spLocks noChangeArrowheads="1"/>
          </p:cNvSpPr>
          <p:nvPr/>
        </p:nvSpPr>
        <p:spPr bwMode="auto">
          <a:xfrm>
            <a:off x="381000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7" name="Oval 5"/>
          <p:cNvSpPr>
            <a:spLocks noChangeArrowheads="1"/>
          </p:cNvSpPr>
          <p:nvPr/>
        </p:nvSpPr>
        <p:spPr bwMode="auto">
          <a:xfrm>
            <a:off x="1143000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8" name="Oval 6"/>
          <p:cNvSpPr>
            <a:spLocks noChangeArrowheads="1"/>
          </p:cNvSpPr>
          <p:nvPr/>
        </p:nvSpPr>
        <p:spPr bwMode="auto">
          <a:xfrm>
            <a:off x="3276600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9" name="Oval 7"/>
          <p:cNvSpPr>
            <a:spLocks noChangeArrowheads="1"/>
          </p:cNvSpPr>
          <p:nvPr/>
        </p:nvSpPr>
        <p:spPr bwMode="auto">
          <a:xfrm>
            <a:off x="4267200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0" name="Oval 8"/>
          <p:cNvSpPr>
            <a:spLocks noChangeArrowheads="1"/>
          </p:cNvSpPr>
          <p:nvPr/>
        </p:nvSpPr>
        <p:spPr bwMode="auto">
          <a:xfrm>
            <a:off x="5105400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1" name="Oval 9"/>
          <p:cNvSpPr>
            <a:spLocks noChangeArrowheads="1"/>
          </p:cNvSpPr>
          <p:nvPr/>
        </p:nvSpPr>
        <p:spPr bwMode="auto">
          <a:xfrm>
            <a:off x="7543800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2" name="Oval 10"/>
          <p:cNvSpPr>
            <a:spLocks noChangeArrowheads="1"/>
          </p:cNvSpPr>
          <p:nvPr/>
        </p:nvSpPr>
        <p:spPr bwMode="auto">
          <a:xfrm>
            <a:off x="8382000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2133600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4" name="Oval 12"/>
          <p:cNvSpPr>
            <a:spLocks noChangeArrowheads="1"/>
          </p:cNvSpPr>
          <p:nvPr/>
        </p:nvSpPr>
        <p:spPr bwMode="auto">
          <a:xfrm>
            <a:off x="5867400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5" name="Oval 13"/>
          <p:cNvSpPr>
            <a:spLocks noChangeArrowheads="1"/>
          </p:cNvSpPr>
          <p:nvPr/>
        </p:nvSpPr>
        <p:spPr bwMode="auto">
          <a:xfrm>
            <a:off x="6629400" y="3654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>
            <a:off x="455613" y="3725863"/>
            <a:ext cx="6858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7" name="Line 15"/>
          <p:cNvSpPr>
            <a:spLocks noChangeShapeType="1"/>
          </p:cNvSpPr>
          <p:nvPr/>
        </p:nvSpPr>
        <p:spPr bwMode="auto">
          <a:xfrm>
            <a:off x="1219200" y="3730625"/>
            <a:ext cx="9144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8" name="Line 16"/>
          <p:cNvSpPr>
            <a:spLocks noChangeShapeType="1"/>
          </p:cNvSpPr>
          <p:nvPr/>
        </p:nvSpPr>
        <p:spPr bwMode="auto">
          <a:xfrm>
            <a:off x="3352800" y="3730625"/>
            <a:ext cx="9144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9" name="Line 17"/>
          <p:cNvSpPr>
            <a:spLocks noChangeShapeType="1"/>
          </p:cNvSpPr>
          <p:nvPr/>
        </p:nvSpPr>
        <p:spPr bwMode="auto">
          <a:xfrm>
            <a:off x="2209800" y="3730625"/>
            <a:ext cx="10668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0" name="Line 18"/>
          <p:cNvSpPr>
            <a:spLocks noChangeShapeType="1"/>
          </p:cNvSpPr>
          <p:nvPr/>
        </p:nvSpPr>
        <p:spPr bwMode="auto">
          <a:xfrm>
            <a:off x="4343400" y="3730625"/>
            <a:ext cx="7620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1" name="Line 19"/>
          <p:cNvSpPr>
            <a:spLocks noChangeShapeType="1"/>
          </p:cNvSpPr>
          <p:nvPr/>
        </p:nvSpPr>
        <p:spPr bwMode="auto">
          <a:xfrm>
            <a:off x="5181600" y="3730625"/>
            <a:ext cx="6858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2" name="Line 20"/>
          <p:cNvSpPr>
            <a:spLocks noChangeShapeType="1"/>
          </p:cNvSpPr>
          <p:nvPr/>
        </p:nvSpPr>
        <p:spPr bwMode="auto">
          <a:xfrm>
            <a:off x="5943600" y="3730625"/>
            <a:ext cx="6858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3" name="Line 21"/>
          <p:cNvSpPr>
            <a:spLocks noChangeShapeType="1"/>
          </p:cNvSpPr>
          <p:nvPr/>
        </p:nvSpPr>
        <p:spPr bwMode="auto">
          <a:xfrm>
            <a:off x="6705600" y="3730625"/>
            <a:ext cx="8382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4" name="Line 22"/>
          <p:cNvSpPr>
            <a:spLocks noChangeShapeType="1"/>
          </p:cNvSpPr>
          <p:nvPr/>
        </p:nvSpPr>
        <p:spPr bwMode="auto">
          <a:xfrm>
            <a:off x="7620000" y="3730625"/>
            <a:ext cx="762000" cy="0"/>
          </a:xfrm>
          <a:prstGeom prst="line">
            <a:avLst/>
          </a:prstGeom>
          <a:noFill/>
          <a:ln w="19050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5" name="Text Box 23"/>
          <p:cNvSpPr txBox="1">
            <a:spLocks noChangeArrowheads="1"/>
          </p:cNvSpPr>
          <p:nvPr/>
        </p:nvSpPr>
        <p:spPr bwMode="auto">
          <a:xfrm>
            <a:off x="-12700" y="35496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aseline="0">
                <a:solidFill>
                  <a:srgbClr val="00FFFF"/>
                </a:solidFill>
              </a:rPr>
              <a:t>S</a:t>
            </a:r>
            <a:endParaRPr lang="en-US" sz="2800" baseline="0">
              <a:solidFill>
                <a:srgbClr val="00FFFF"/>
              </a:solidFill>
            </a:endParaRPr>
          </a:p>
        </p:txBody>
      </p:sp>
      <p:sp>
        <p:nvSpPr>
          <p:cNvPr id="223256" name="Text Box 24"/>
          <p:cNvSpPr txBox="1">
            <a:spLocks noChangeArrowheads="1"/>
          </p:cNvSpPr>
          <p:nvPr/>
        </p:nvSpPr>
        <p:spPr bwMode="auto">
          <a:xfrm>
            <a:off x="8486775" y="3484563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aseline="0">
                <a:solidFill>
                  <a:srgbClr val="00FFFF"/>
                </a:solidFill>
              </a:rPr>
              <a:t>D</a:t>
            </a:r>
            <a:endParaRPr lang="en-US" sz="2800" baseline="0">
              <a:solidFill>
                <a:srgbClr val="00FFFF"/>
              </a:solidFill>
            </a:endParaRPr>
          </a:p>
        </p:txBody>
      </p:sp>
      <p:sp>
        <p:nvSpPr>
          <p:cNvPr id="223257" name="Oval 25"/>
          <p:cNvSpPr>
            <a:spLocks noChangeArrowheads="1"/>
          </p:cNvSpPr>
          <p:nvPr/>
        </p:nvSpPr>
        <p:spPr bwMode="auto">
          <a:xfrm>
            <a:off x="1371600" y="20542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8" name="Oval 26"/>
          <p:cNvSpPr>
            <a:spLocks noChangeArrowheads="1"/>
          </p:cNvSpPr>
          <p:nvPr/>
        </p:nvSpPr>
        <p:spPr bwMode="auto">
          <a:xfrm>
            <a:off x="4495800" y="1749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9" name="Oval 27"/>
          <p:cNvSpPr>
            <a:spLocks noChangeArrowheads="1"/>
          </p:cNvSpPr>
          <p:nvPr/>
        </p:nvSpPr>
        <p:spPr bwMode="auto">
          <a:xfrm>
            <a:off x="1905000" y="23590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0" name="Oval 28"/>
          <p:cNvSpPr>
            <a:spLocks noChangeArrowheads="1"/>
          </p:cNvSpPr>
          <p:nvPr/>
        </p:nvSpPr>
        <p:spPr bwMode="auto">
          <a:xfrm>
            <a:off x="2590800" y="29686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1" name="Oval 29"/>
          <p:cNvSpPr>
            <a:spLocks noChangeArrowheads="1"/>
          </p:cNvSpPr>
          <p:nvPr/>
        </p:nvSpPr>
        <p:spPr bwMode="auto">
          <a:xfrm>
            <a:off x="3886200" y="2130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2" name="Text Box 30"/>
          <p:cNvSpPr txBox="1">
            <a:spLocks noChangeArrowheads="1"/>
          </p:cNvSpPr>
          <p:nvPr/>
        </p:nvSpPr>
        <p:spPr bwMode="auto">
          <a:xfrm>
            <a:off x="647700" y="1503363"/>
            <a:ext cx="658813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aseline="0">
                <a:solidFill>
                  <a:srgbClr val="00FFFF"/>
                </a:solidFill>
              </a:rPr>
              <a:t>V</a:t>
            </a:r>
            <a:r>
              <a:rPr lang="en-US" sz="3600">
                <a:solidFill>
                  <a:srgbClr val="00FFFF"/>
                </a:solidFill>
              </a:rPr>
              <a:t>1</a:t>
            </a:r>
            <a:endParaRPr lang="en-US" sz="3600" baseline="0">
              <a:solidFill>
                <a:srgbClr val="00FFFF"/>
              </a:solidFill>
            </a:endParaRPr>
          </a:p>
        </p:txBody>
      </p:sp>
      <p:sp>
        <p:nvSpPr>
          <p:cNvPr id="223263" name="Line 31"/>
          <p:cNvSpPr>
            <a:spLocks noChangeShapeType="1"/>
          </p:cNvSpPr>
          <p:nvPr/>
        </p:nvSpPr>
        <p:spPr bwMode="auto">
          <a:xfrm>
            <a:off x="1447800" y="2130425"/>
            <a:ext cx="457200" cy="3048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4" name="Oval 32"/>
          <p:cNvSpPr>
            <a:spLocks noChangeArrowheads="1"/>
          </p:cNvSpPr>
          <p:nvPr/>
        </p:nvSpPr>
        <p:spPr bwMode="auto">
          <a:xfrm>
            <a:off x="3200400" y="25114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5" name="Line 33"/>
          <p:cNvSpPr>
            <a:spLocks noChangeShapeType="1"/>
          </p:cNvSpPr>
          <p:nvPr/>
        </p:nvSpPr>
        <p:spPr bwMode="auto">
          <a:xfrm>
            <a:off x="1981200" y="2511425"/>
            <a:ext cx="609600" cy="457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6" name="Line 34"/>
          <p:cNvSpPr>
            <a:spLocks noChangeShapeType="1"/>
          </p:cNvSpPr>
          <p:nvPr/>
        </p:nvSpPr>
        <p:spPr bwMode="auto">
          <a:xfrm>
            <a:off x="2667000" y="3121025"/>
            <a:ext cx="609600" cy="4603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7" name="Line 35"/>
          <p:cNvSpPr>
            <a:spLocks noChangeShapeType="1"/>
          </p:cNvSpPr>
          <p:nvPr/>
        </p:nvSpPr>
        <p:spPr bwMode="auto">
          <a:xfrm flipH="1">
            <a:off x="3276600" y="2282825"/>
            <a:ext cx="609600" cy="3048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non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8" name="Line 36"/>
          <p:cNvSpPr>
            <a:spLocks noChangeShapeType="1"/>
          </p:cNvSpPr>
          <p:nvPr/>
        </p:nvSpPr>
        <p:spPr bwMode="auto">
          <a:xfrm flipH="1">
            <a:off x="2667000" y="2663825"/>
            <a:ext cx="533400" cy="381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non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9" name="Line 37"/>
          <p:cNvSpPr>
            <a:spLocks noChangeShapeType="1"/>
          </p:cNvSpPr>
          <p:nvPr/>
        </p:nvSpPr>
        <p:spPr bwMode="auto">
          <a:xfrm flipH="1">
            <a:off x="3962400" y="1825625"/>
            <a:ext cx="533400" cy="381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non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0" name="Line 38"/>
          <p:cNvSpPr>
            <a:spLocks noChangeShapeType="1"/>
          </p:cNvSpPr>
          <p:nvPr/>
        </p:nvSpPr>
        <p:spPr bwMode="auto">
          <a:xfrm flipH="1">
            <a:off x="1219200" y="3044825"/>
            <a:ext cx="1371600" cy="5365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non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1" name="Text Box 39"/>
          <p:cNvSpPr txBox="1">
            <a:spLocks noChangeArrowheads="1"/>
          </p:cNvSpPr>
          <p:nvPr/>
        </p:nvSpPr>
        <p:spPr bwMode="auto">
          <a:xfrm>
            <a:off x="2516188" y="22860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aseline="0">
                <a:solidFill>
                  <a:srgbClr val="00FFFF"/>
                </a:solidFill>
              </a:rPr>
              <a:t>I</a:t>
            </a:r>
          </a:p>
        </p:txBody>
      </p:sp>
      <p:sp>
        <p:nvSpPr>
          <p:cNvPr id="223272" name="Text Box 40"/>
          <p:cNvSpPr txBox="1">
            <a:spLocks noChangeArrowheads="1"/>
          </p:cNvSpPr>
          <p:nvPr/>
        </p:nvSpPr>
        <p:spPr bwMode="auto">
          <a:xfrm>
            <a:off x="4648200" y="2513013"/>
            <a:ext cx="4014788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>
                <a:solidFill>
                  <a:schemeClr val="bg1"/>
                </a:solidFill>
              </a:rPr>
              <a:t>Cluster interfaces that have similar routing performance</a:t>
            </a:r>
          </a:p>
        </p:txBody>
      </p:sp>
      <p:sp>
        <p:nvSpPr>
          <p:cNvPr id="223273" name="Oval 41"/>
          <p:cNvSpPr>
            <a:spLocks noChangeArrowheads="1"/>
          </p:cNvSpPr>
          <p:nvPr/>
        </p:nvSpPr>
        <p:spPr bwMode="auto">
          <a:xfrm>
            <a:off x="2819400" y="296862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4" name="Oval 42"/>
          <p:cNvSpPr>
            <a:spLocks noChangeArrowheads="1"/>
          </p:cNvSpPr>
          <p:nvPr/>
        </p:nvSpPr>
        <p:spPr bwMode="auto">
          <a:xfrm>
            <a:off x="2438400" y="2740025"/>
            <a:ext cx="6096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5" name="Line 43"/>
          <p:cNvSpPr>
            <a:spLocks noChangeShapeType="1"/>
          </p:cNvSpPr>
          <p:nvPr/>
        </p:nvSpPr>
        <p:spPr bwMode="auto">
          <a:xfrm>
            <a:off x="1981200" y="2435225"/>
            <a:ext cx="838200" cy="533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6" name="Line 44"/>
          <p:cNvSpPr>
            <a:spLocks noChangeShapeType="1"/>
          </p:cNvSpPr>
          <p:nvPr/>
        </p:nvSpPr>
        <p:spPr bwMode="auto">
          <a:xfrm>
            <a:off x="2895600" y="3121025"/>
            <a:ext cx="381000" cy="4603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7" name="Text Box 45"/>
          <p:cNvSpPr txBox="1">
            <a:spLocks noChangeArrowheads="1"/>
          </p:cNvSpPr>
          <p:nvPr/>
        </p:nvSpPr>
        <p:spPr bwMode="auto">
          <a:xfrm>
            <a:off x="4521200" y="1274763"/>
            <a:ext cx="658813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aseline="0">
                <a:solidFill>
                  <a:srgbClr val="00FFFF"/>
                </a:solidFill>
              </a:rPr>
              <a:t>V</a:t>
            </a:r>
            <a:r>
              <a:rPr lang="en-US" sz="3600">
                <a:solidFill>
                  <a:srgbClr val="00FFFF"/>
                </a:solidFill>
              </a:rPr>
              <a:t>3</a:t>
            </a:r>
            <a:endParaRPr lang="en-US" sz="2000" baseline="0">
              <a:solidFill>
                <a:srgbClr val="00FFFF"/>
              </a:solidFill>
            </a:endParaRPr>
          </a:p>
        </p:txBody>
      </p:sp>
      <p:sp>
        <p:nvSpPr>
          <p:cNvPr id="223278" name="Line 46"/>
          <p:cNvSpPr>
            <a:spLocks noChangeShapeType="1"/>
          </p:cNvSpPr>
          <p:nvPr/>
        </p:nvSpPr>
        <p:spPr bwMode="auto">
          <a:xfrm>
            <a:off x="457200" y="3581400"/>
            <a:ext cx="6858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0" name="Line 48"/>
          <p:cNvSpPr>
            <a:spLocks noChangeShapeType="1"/>
          </p:cNvSpPr>
          <p:nvPr/>
        </p:nvSpPr>
        <p:spPr bwMode="auto">
          <a:xfrm>
            <a:off x="3352800" y="3581400"/>
            <a:ext cx="9144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1" name="Line 49"/>
          <p:cNvSpPr>
            <a:spLocks noChangeShapeType="1"/>
          </p:cNvSpPr>
          <p:nvPr/>
        </p:nvSpPr>
        <p:spPr bwMode="auto">
          <a:xfrm>
            <a:off x="4343400" y="3581400"/>
            <a:ext cx="8382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2" name="Line 50"/>
          <p:cNvSpPr>
            <a:spLocks noChangeShapeType="1"/>
          </p:cNvSpPr>
          <p:nvPr/>
        </p:nvSpPr>
        <p:spPr bwMode="auto">
          <a:xfrm>
            <a:off x="5257800" y="3581400"/>
            <a:ext cx="6858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3" name="Line 51"/>
          <p:cNvSpPr>
            <a:spLocks noChangeShapeType="1"/>
          </p:cNvSpPr>
          <p:nvPr/>
        </p:nvSpPr>
        <p:spPr bwMode="auto">
          <a:xfrm>
            <a:off x="6019800" y="3581400"/>
            <a:ext cx="6096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4" name="Line 52"/>
          <p:cNvSpPr>
            <a:spLocks noChangeShapeType="1"/>
          </p:cNvSpPr>
          <p:nvPr/>
        </p:nvSpPr>
        <p:spPr bwMode="auto">
          <a:xfrm>
            <a:off x="6705600" y="3581400"/>
            <a:ext cx="9144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5" name="Line 53"/>
          <p:cNvSpPr>
            <a:spLocks noChangeShapeType="1"/>
          </p:cNvSpPr>
          <p:nvPr/>
        </p:nvSpPr>
        <p:spPr bwMode="auto">
          <a:xfrm>
            <a:off x="7696200" y="3581400"/>
            <a:ext cx="7620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65" grpId="0" animBg="1"/>
      <p:bldP spid="223266" grpId="0" animBg="1"/>
      <p:bldP spid="223272" grpId="0" animBg="1"/>
      <p:bldP spid="223273" grpId="0" animBg="1"/>
      <p:bldP spid="223274" grpId="0" animBg="1"/>
      <p:bldP spid="223275" grpId="0" animBg="1"/>
      <p:bldP spid="2232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en-GB"/>
          </a:p>
        </p:txBody>
      </p:sp>
      <p:pic>
        <p:nvPicPr>
          <p:cNvPr id="929796" name="Picture 4" descr="planetlab-map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234950" y="1370013"/>
            <a:ext cx="8737600" cy="4702175"/>
          </a:xfrm>
          <a:prstGeom prst="rect">
            <a:avLst/>
          </a:prstGeom>
          <a:noFill/>
        </p:spPr>
      </p:pic>
      <p:sp>
        <p:nvSpPr>
          <p:cNvPr id="929798" name="Rectangle 6"/>
          <p:cNvSpPr>
            <a:spLocks noChangeArrowheads="1"/>
          </p:cNvSpPr>
          <p:nvPr/>
        </p:nvSpPr>
        <p:spPr bwMode="auto">
          <a:xfrm>
            <a:off x="7023100" y="5854700"/>
            <a:ext cx="14605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Source: planet-lab.org </a:t>
            </a:r>
            <a:endParaRPr lang="en-GB" sz="10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9800" name="Line 8"/>
          <p:cNvSpPr>
            <a:spLocks noChangeShapeType="1"/>
          </p:cNvSpPr>
          <p:nvPr/>
        </p:nvSpPr>
        <p:spPr bwMode="auto">
          <a:xfrm flipH="1" flipV="1">
            <a:off x="2286000" y="2962275"/>
            <a:ext cx="1238250" cy="126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801" name="Line 9"/>
          <p:cNvSpPr>
            <a:spLocks noChangeShapeType="1"/>
          </p:cNvSpPr>
          <p:nvPr/>
        </p:nvSpPr>
        <p:spPr bwMode="auto">
          <a:xfrm flipH="1">
            <a:off x="3535363" y="2649538"/>
            <a:ext cx="952500" cy="158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802" name="Line 10"/>
          <p:cNvSpPr>
            <a:spLocks noChangeShapeType="1"/>
          </p:cNvSpPr>
          <p:nvPr/>
        </p:nvSpPr>
        <p:spPr bwMode="auto">
          <a:xfrm flipH="1" flipV="1">
            <a:off x="1887538" y="2878138"/>
            <a:ext cx="163830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803" name="Line 11"/>
          <p:cNvSpPr>
            <a:spLocks noChangeShapeType="1"/>
          </p:cNvSpPr>
          <p:nvPr/>
        </p:nvSpPr>
        <p:spPr bwMode="auto">
          <a:xfrm flipH="1">
            <a:off x="3527425" y="2632075"/>
            <a:ext cx="1133475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804" name="Line 12"/>
          <p:cNvSpPr>
            <a:spLocks noChangeShapeType="1"/>
          </p:cNvSpPr>
          <p:nvPr/>
        </p:nvSpPr>
        <p:spPr bwMode="auto">
          <a:xfrm flipV="1">
            <a:off x="3514725" y="2790825"/>
            <a:ext cx="1695450" cy="143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805" name="Line 13"/>
          <p:cNvSpPr>
            <a:spLocks noChangeShapeType="1"/>
          </p:cNvSpPr>
          <p:nvPr/>
        </p:nvSpPr>
        <p:spPr bwMode="auto">
          <a:xfrm>
            <a:off x="3525838" y="4230688"/>
            <a:ext cx="4772025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806" name="Line 14"/>
          <p:cNvSpPr>
            <a:spLocks noChangeShapeType="1"/>
          </p:cNvSpPr>
          <p:nvPr/>
        </p:nvSpPr>
        <p:spPr bwMode="auto">
          <a:xfrm flipV="1">
            <a:off x="3546475" y="3670300"/>
            <a:ext cx="3562350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808" name="Rectangle 16"/>
          <p:cNvSpPr>
            <a:spLocks noChangeArrowheads="1"/>
          </p:cNvSpPr>
          <p:nvPr/>
        </p:nvSpPr>
        <p:spPr bwMode="auto">
          <a:xfrm>
            <a:off x="2563813" y="1009650"/>
            <a:ext cx="495870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the closest server to a client in Brazil ?</a:t>
            </a:r>
            <a:endParaRPr lang="en-GB" sz="16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9799" name="Oval 7"/>
          <p:cNvSpPr>
            <a:spLocks noChangeArrowheads="1"/>
          </p:cNvSpPr>
          <p:nvPr/>
        </p:nvSpPr>
        <p:spPr bwMode="auto">
          <a:xfrm>
            <a:off x="3476625" y="4181475"/>
            <a:ext cx="104775" cy="952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816" name="Text Box 24"/>
          <p:cNvSpPr txBox="1">
            <a:spLocks noChangeArrowheads="1"/>
          </p:cNvSpPr>
          <p:nvPr/>
        </p:nvSpPr>
        <p:spPr bwMode="auto">
          <a:xfrm>
            <a:off x="6080125" y="4040188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29819" name="AutoShape 27"/>
          <p:cNvSpPr>
            <a:spLocks noChangeArrowheads="1"/>
          </p:cNvSpPr>
          <p:nvPr/>
        </p:nvSpPr>
        <p:spPr bwMode="auto">
          <a:xfrm>
            <a:off x="4057650" y="4362450"/>
            <a:ext cx="1590675" cy="1304925"/>
          </a:xfrm>
          <a:prstGeom prst="wedgeRoundRectCallout">
            <a:avLst>
              <a:gd name="adj1" fmla="val -82333"/>
              <a:gd name="adj2" fmla="val -58639"/>
              <a:gd name="adj3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9820" name="Text Box 28"/>
          <p:cNvSpPr txBox="1">
            <a:spLocks noChangeArrowheads="1"/>
          </p:cNvSpPr>
          <p:nvPr/>
        </p:nvSpPr>
        <p:spPr bwMode="auto">
          <a:xfrm>
            <a:off x="4070350" y="4459288"/>
            <a:ext cx="1609725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Geographical distances</a:t>
            </a:r>
          </a:p>
          <a:p>
            <a:r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-------------------------------</a:t>
            </a:r>
          </a:p>
          <a:p>
            <a:r>
              <a:rPr lang="en-US"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server1 -&gt; 4500 miles</a:t>
            </a:r>
          </a:p>
          <a:p>
            <a:r>
              <a:rPr lang="en-US"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server2 -&gt; 6000 miles</a:t>
            </a:r>
          </a:p>
          <a:p>
            <a:r>
              <a:rPr lang="en-US"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  <a:p>
            <a:r>
              <a:rPr lang="en-US"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</a:t>
            </a:r>
            <a:endParaRPr lang="en-GB" sz="10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GB" sz="1000"/>
          </a:p>
        </p:txBody>
      </p:sp>
      <p:sp>
        <p:nvSpPr>
          <p:cNvPr id="929825" name="Oval 33"/>
          <p:cNvSpPr>
            <a:spLocks noChangeArrowheads="1"/>
          </p:cNvSpPr>
          <p:nvPr/>
        </p:nvSpPr>
        <p:spPr bwMode="auto">
          <a:xfrm>
            <a:off x="849313" y="5126038"/>
            <a:ext cx="104775" cy="952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826" name="Rectangle 34"/>
          <p:cNvSpPr>
            <a:spLocks noChangeArrowheads="1"/>
          </p:cNvSpPr>
          <p:nvPr/>
        </p:nvSpPr>
        <p:spPr bwMode="auto">
          <a:xfrm>
            <a:off x="962025" y="5059363"/>
            <a:ext cx="508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Client</a:t>
            </a:r>
            <a:endParaRPr lang="en-GB" sz="10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9827" name="Rectangle 35"/>
          <p:cNvSpPr>
            <a:spLocks noChangeArrowheads="1"/>
          </p:cNvSpPr>
          <p:nvPr/>
        </p:nvSpPr>
        <p:spPr bwMode="auto">
          <a:xfrm>
            <a:off x="941388" y="5280025"/>
            <a:ext cx="557212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Server</a:t>
            </a:r>
            <a:endParaRPr lang="en-GB" sz="10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9828" name="Oval 36"/>
          <p:cNvSpPr>
            <a:spLocks noChangeArrowheads="1"/>
          </p:cNvSpPr>
          <p:nvPr/>
        </p:nvSpPr>
        <p:spPr bwMode="auto">
          <a:xfrm>
            <a:off x="850900" y="5356225"/>
            <a:ext cx="104775" cy="952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00" grpId="0" animBg="1"/>
      <p:bldP spid="929801" grpId="0" animBg="1"/>
      <p:bldP spid="929802" grpId="0" animBg="1"/>
      <p:bldP spid="929803" grpId="0" animBg="1"/>
      <p:bldP spid="929804" grpId="0" animBg="1"/>
      <p:bldP spid="929805" grpId="0" animBg="1"/>
      <p:bldP spid="929806" grpId="0" animBg="1"/>
      <p:bldP spid="929819" grpId="0" animBg="1"/>
      <p:bldP spid="9298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 Interfaces into PoPs</a:t>
            </a: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Interfaces on the same router use the same routing table</a:t>
            </a:r>
          </a:p>
          <a:p>
            <a:r>
              <a:rPr lang="en-US" smtClean="0"/>
              <a:t>Routers at the same location within an AS will have similar routing tables</a:t>
            </a:r>
          </a:p>
          <a:p>
            <a:pPr lvl="1"/>
            <a:r>
              <a:rPr lang="en-US" smtClean="0"/>
              <a:t>Discover locations based on DNS names</a:t>
            </a:r>
          </a:p>
          <a:p>
            <a:pPr lvl="2"/>
            <a:r>
              <a:rPr lang="en-US" smtClean="0"/>
              <a:t>Invalidate inferred locations if incorrect</a:t>
            </a:r>
          </a:p>
          <a:p>
            <a:pPr lvl="1"/>
            <a:r>
              <a:rPr lang="en-US" smtClean="0"/>
              <a:t>Discover co-located interfaces</a:t>
            </a:r>
          </a:p>
          <a:p>
            <a:pPr lvl="2"/>
            <a:r>
              <a:rPr lang="en-US" smtClean="0"/>
              <a:t>Nearby interfaces have similar reverse paths back to each vantage point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Path Prediction work?</a:t>
            </a:r>
          </a:p>
        </p:txBody>
      </p:sp>
      <p:pic>
        <p:nvPicPr>
          <p:cNvPr id="229381" name="Picture 5" descr="path_predic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-6229" b="-6229"/>
          <a:stretch>
            <a:fillRect/>
          </a:stretch>
        </p:blipFill>
        <p:spPr/>
      </p:pic>
      <p:sp>
        <p:nvSpPr>
          <p:cNvPr id="22937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Used atlas measured from PlanetLab to predict paths from public traceroute servers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68% of path predictions are perfect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229409" name="Oval 33"/>
          <p:cNvSpPr>
            <a:spLocks noChangeArrowheads="1"/>
          </p:cNvSpPr>
          <p:nvPr/>
        </p:nvSpPr>
        <p:spPr bwMode="auto">
          <a:xfrm>
            <a:off x="1143000" y="2362200"/>
            <a:ext cx="304800" cy="304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410" name="Rectangle 34"/>
          <p:cNvSpPr>
            <a:spLocks noChangeArrowheads="1"/>
          </p:cNvSpPr>
          <p:nvPr/>
        </p:nvSpPr>
        <p:spPr bwMode="auto">
          <a:xfrm>
            <a:off x="5275263" y="5438775"/>
            <a:ext cx="21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300" baseline="0">
                <a:latin typeface="Times" charset="0"/>
              </a:rPr>
              <a:t>1 </a:t>
            </a:r>
            <a:endParaRPr lang="en-US" baseline="0"/>
          </a:p>
        </p:txBody>
      </p:sp>
      <p:sp>
        <p:nvSpPr>
          <p:cNvPr id="229411" name="Rectangle 35"/>
          <p:cNvSpPr>
            <a:spLocks noChangeArrowheads="1"/>
          </p:cNvSpPr>
          <p:nvPr/>
        </p:nvSpPr>
        <p:spPr bwMode="auto">
          <a:xfrm>
            <a:off x="5548313" y="5453063"/>
            <a:ext cx="1603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300" baseline="0">
                <a:latin typeface="Symbol" charset="2"/>
                <a:sym typeface="Symbol" charset="2"/>
              </a:rPr>
              <a:t>-</a:t>
            </a:r>
            <a:endParaRPr lang="en-US" baseline="0"/>
          </a:p>
        </p:txBody>
      </p:sp>
      <p:sp>
        <p:nvSpPr>
          <p:cNvPr id="229412" name="Rectangle 36"/>
          <p:cNvSpPr>
            <a:spLocks noChangeArrowheads="1"/>
          </p:cNvSpPr>
          <p:nvPr/>
        </p:nvSpPr>
        <p:spPr bwMode="auto">
          <a:xfrm>
            <a:off x="5772150" y="5438775"/>
            <a:ext cx="730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300" baseline="0">
                <a:latin typeface="Times" charset="0"/>
              </a:rPr>
              <a:t> </a:t>
            </a:r>
            <a:endParaRPr lang="en-US" baseline="0"/>
          </a:p>
        </p:txBody>
      </p:sp>
      <p:sp>
        <p:nvSpPr>
          <p:cNvPr id="229413" name="Rectangle 37"/>
          <p:cNvSpPr>
            <a:spLocks noChangeArrowheads="1"/>
          </p:cNvSpPr>
          <p:nvPr/>
        </p:nvSpPr>
        <p:spPr bwMode="auto">
          <a:xfrm>
            <a:off x="5842000" y="5399088"/>
            <a:ext cx="587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300" baseline="0">
                <a:latin typeface="Times" charset="0"/>
              </a:rPr>
              <a:t>|</a:t>
            </a:r>
            <a:endParaRPr lang="en-US" baseline="0"/>
          </a:p>
        </p:txBody>
      </p:sp>
      <p:sp>
        <p:nvSpPr>
          <p:cNvPr id="229414" name="Rectangle 38"/>
          <p:cNvSpPr>
            <a:spLocks noChangeArrowheads="1"/>
          </p:cNvSpPr>
          <p:nvPr/>
        </p:nvSpPr>
        <p:spPr bwMode="auto">
          <a:xfrm>
            <a:off x="5943600" y="5399088"/>
            <a:ext cx="2530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300" baseline="0">
                <a:latin typeface="Times" charset="0"/>
              </a:rPr>
              <a:t>Intersection of ASes  </a:t>
            </a:r>
            <a:endParaRPr lang="en-US" baseline="0"/>
          </a:p>
        </p:txBody>
      </p:sp>
      <p:sp>
        <p:nvSpPr>
          <p:cNvPr id="229415" name="Rectangle 39"/>
          <p:cNvSpPr>
            <a:spLocks noChangeArrowheads="1"/>
          </p:cNvSpPr>
          <p:nvPr/>
        </p:nvSpPr>
        <p:spPr bwMode="auto">
          <a:xfrm>
            <a:off x="8388350" y="5410200"/>
            <a:ext cx="587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300" baseline="0">
                <a:latin typeface="Times" charset="0"/>
              </a:rPr>
              <a:t>|</a:t>
            </a:r>
            <a:endParaRPr lang="en-US" baseline="0"/>
          </a:p>
        </p:txBody>
      </p:sp>
      <p:sp>
        <p:nvSpPr>
          <p:cNvPr id="229416" name="Line 40"/>
          <p:cNvSpPr>
            <a:spLocks noChangeShapeType="1"/>
          </p:cNvSpPr>
          <p:nvPr/>
        </p:nvSpPr>
        <p:spPr bwMode="auto">
          <a:xfrm>
            <a:off x="5862638" y="5776913"/>
            <a:ext cx="2474912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417" name="Rectangle 41"/>
          <p:cNvSpPr>
            <a:spLocks noChangeArrowheads="1"/>
          </p:cNvSpPr>
          <p:nvPr/>
        </p:nvSpPr>
        <p:spPr bwMode="auto">
          <a:xfrm>
            <a:off x="5832475" y="5756275"/>
            <a:ext cx="21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300" baseline="0">
                <a:latin typeface="Times" charset="0"/>
              </a:rPr>
              <a:t>   </a:t>
            </a:r>
            <a:endParaRPr lang="en-US" baseline="0"/>
          </a:p>
        </p:txBody>
      </p:sp>
      <p:sp>
        <p:nvSpPr>
          <p:cNvPr id="229418" name="Rectangle 42"/>
          <p:cNvSpPr>
            <a:spLocks noChangeArrowheads="1"/>
          </p:cNvSpPr>
          <p:nvPr/>
        </p:nvSpPr>
        <p:spPr bwMode="auto">
          <a:xfrm>
            <a:off x="6105525" y="5821363"/>
            <a:ext cx="587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300" baseline="0">
                <a:latin typeface="Times" charset="0"/>
              </a:rPr>
              <a:t>|</a:t>
            </a:r>
            <a:endParaRPr lang="en-US" baseline="0"/>
          </a:p>
        </p:txBody>
      </p:sp>
      <p:sp>
        <p:nvSpPr>
          <p:cNvPr id="229419" name="Rectangle 43"/>
          <p:cNvSpPr>
            <a:spLocks noChangeArrowheads="1"/>
          </p:cNvSpPr>
          <p:nvPr/>
        </p:nvSpPr>
        <p:spPr bwMode="auto">
          <a:xfrm>
            <a:off x="6207125" y="5821363"/>
            <a:ext cx="1868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300" baseline="0">
                <a:latin typeface="Times" charset="0"/>
              </a:rPr>
              <a:t>Union of ASes |</a:t>
            </a:r>
          </a:p>
        </p:txBody>
      </p:sp>
      <p:sp>
        <p:nvSpPr>
          <p:cNvPr id="229420" name="Line 44"/>
          <p:cNvSpPr>
            <a:spLocks noChangeShapeType="1"/>
          </p:cNvSpPr>
          <p:nvPr/>
        </p:nvSpPr>
        <p:spPr bwMode="auto">
          <a:xfrm>
            <a:off x="4495800" y="5703888"/>
            <a:ext cx="6858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421" name="Rectangle 45"/>
          <p:cNvSpPr>
            <a:spLocks noChangeArrowheads="1"/>
          </p:cNvSpPr>
          <p:nvPr/>
        </p:nvSpPr>
        <p:spPr bwMode="auto">
          <a:xfrm>
            <a:off x="5257800" y="5322888"/>
            <a:ext cx="32766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in building iPlane</a:t>
            </a: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How do we …</a:t>
            </a:r>
          </a:p>
          <a:p>
            <a:pPr lvl="1"/>
            <a:r>
              <a:rPr lang="en-US" smtClean="0"/>
              <a:t>build a structured atlas of the Internet?</a:t>
            </a:r>
          </a:p>
          <a:p>
            <a:pPr lvl="1"/>
            <a:r>
              <a:rPr lang="en-US" smtClean="0"/>
              <a:t>predict routing between arbitrary end-hosts?</a:t>
            </a:r>
          </a:p>
          <a:p>
            <a:pPr lvl="1"/>
            <a:r>
              <a:rPr lang="en-US" smtClean="0"/>
              <a:t>measure properties of links in the core?</a:t>
            </a:r>
          </a:p>
          <a:p>
            <a:pPr lvl="1"/>
            <a:r>
              <a:rPr lang="en-US" smtClean="0"/>
              <a:t>measure links at the edge?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Links in the Core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Only need to measure inter-cluster links</a:t>
            </a:r>
          </a:p>
          <a:p>
            <a:r>
              <a:rPr lang="en-US" smtClean="0"/>
              <a:t>Objectives</a:t>
            </a:r>
          </a:p>
          <a:p>
            <a:pPr lvl="1"/>
            <a:r>
              <a:rPr lang="en-US" smtClean="0"/>
              <a:t>Probe each link mostly once</a:t>
            </a:r>
          </a:p>
          <a:p>
            <a:pPr lvl="1"/>
            <a:r>
              <a:rPr lang="en-US" smtClean="0"/>
              <a:t>Distribute probing load evenly across vantage points</a:t>
            </a:r>
          </a:p>
          <a:p>
            <a:pPr lvl="1"/>
            <a:r>
              <a:rPr lang="en-US" smtClean="0"/>
              <a:t>Probe each link from closest vantage point</a:t>
            </a:r>
          </a:p>
          <a:p>
            <a:endParaRPr lang="en-US" smtClean="0"/>
          </a:p>
          <a:p>
            <a:r>
              <a:rPr lang="en-US" smtClean="0"/>
              <a:t>Frontier Search algorithm selects paths that cover all links</a:t>
            </a:r>
          </a:p>
          <a:p>
            <a:pPr lvl="1"/>
            <a:r>
              <a:rPr lang="en-US" smtClean="0"/>
              <a:t>Parallelized BFS across PlanetLab nodes</a:t>
            </a:r>
          </a:p>
          <a:p>
            <a:r>
              <a:rPr lang="en-US" smtClean="0"/>
              <a:t>To span atlas measured from 200 PlanetLab sites</a:t>
            </a:r>
          </a:p>
          <a:p>
            <a:pPr lvl="1"/>
            <a:r>
              <a:rPr lang="en-US" smtClean="0"/>
              <a:t>Each node has to measure around 700 links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in building iPlane</a:t>
            </a: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How do we …</a:t>
            </a:r>
          </a:p>
          <a:p>
            <a:pPr lvl="1"/>
            <a:r>
              <a:rPr lang="en-US" smtClean="0"/>
              <a:t>build a structured atlas of the Internet?</a:t>
            </a:r>
          </a:p>
          <a:p>
            <a:pPr lvl="1"/>
            <a:r>
              <a:rPr lang="en-US" smtClean="0"/>
              <a:t>predict routing between arbitrary end-hosts?</a:t>
            </a:r>
          </a:p>
          <a:p>
            <a:pPr lvl="1"/>
            <a:r>
              <a:rPr lang="en-US" smtClean="0"/>
              <a:t>measure properties of links in the core?</a:t>
            </a:r>
          </a:p>
          <a:p>
            <a:pPr lvl="1"/>
            <a:r>
              <a:rPr lang="en-US" smtClean="0"/>
              <a:t>measure links at the edge?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the Edge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Participate in BitTorrent swarms</a:t>
            </a:r>
          </a:p>
          <a:p>
            <a:pPr lvl="1"/>
            <a:r>
              <a:rPr lang="en-US" smtClean="0"/>
              <a:t>Popular application: wide coverage of end-hosts</a:t>
            </a:r>
          </a:p>
          <a:p>
            <a:pPr lvl="1"/>
            <a:endParaRPr lang="en-US" smtClean="0"/>
          </a:p>
          <a:p>
            <a:r>
              <a:rPr lang="en-US" smtClean="0"/>
              <a:t>Passively monitor TCP connections to measure access link properties</a:t>
            </a:r>
          </a:p>
          <a:p>
            <a:pPr lvl="1"/>
            <a:r>
              <a:rPr lang="en-US" smtClean="0"/>
              <a:t>Will not raise alarms</a:t>
            </a:r>
          </a:p>
          <a:p>
            <a:pPr lv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Reusability of Measurements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371600"/>
            <a:ext cx="3886200" cy="4800600"/>
          </a:xfrm>
        </p:spPr>
        <p:txBody>
          <a:bodyPr/>
          <a:lstStyle/>
          <a:p>
            <a:r>
              <a:rPr lang="en-US" sz="2800"/>
              <a:t>Measurements to multiple addresses in the same /24 within 20% of each other in 66% of cases</a:t>
            </a:r>
          </a:p>
          <a:p>
            <a:endParaRPr lang="en-US" sz="2800"/>
          </a:p>
          <a:p>
            <a:r>
              <a:rPr lang="en-US" sz="2800"/>
              <a:t>Reuse bandwidth measurements within a /24 prefix</a:t>
            </a:r>
          </a:p>
        </p:txBody>
      </p:sp>
      <p:pic>
        <p:nvPicPr>
          <p:cNvPr id="241673" name="Picture 9" descr="reusability_within_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295400"/>
            <a:ext cx="4495800" cy="4876800"/>
          </a:xfrm>
        </p:spPr>
      </p:pic>
      <p:sp>
        <p:nvSpPr>
          <p:cNvPr id="241674" name="Oval 10"/>
          <p:cNvSpPr>
            <a:spLocks noChangeArrowheads="1"/>
          </p:cNvSpPr>
          <p:nvPr/>
        </p:nvSpPr>
        <p:spPr bwMode="auto">
          <a:xfrm>
            <a:off x="1752600" y="2514600"/>
            <a:ext cx="304800" cy="304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DFFF-0044-D147-98AE-12F062E3691E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GB"/>
          </a:p>
        </p:txBody>
      </p:sp>
      <p:sp>
        <p:nvSpPr>
          <p:cNvPr id="931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Difficulties:</a:t>
            </a:r>
          </a:p>
          <a:p>
            <a:pPr lvl="1"/>
            <a:r>
              <a:rPr lang="en-US" dirty="0" smtClean="0"/>
              <a:t>Geographical distances ≠ network distances</a:t>
            </a:r>
          </a:p>
          <a:p>
            <a:pPr lvl="2"/>
            <a:r>
              <a:rPr lang="en-US" dirty="0" smtClean="0"/>
              <a:t>Routing policies/Connectivity</a:t>
            </a:r>
          </a:p>
          <a:p>
            <a:pPr lvl="2"/>
            <a:r>
              <a:rPr lang="en-US" dirty="0" smtClean="0"/>
              <a:t>GPS not available</a:t>
            </a:r>
          </a:p>
          <a:p>
            <a:pPr lvl="1"/>
            <a:r>
              <a:rPr lang="en-US" dirty="0" smtClean="0"/>
              <a:t>Client needs ‘N’ distances to select the closest server</a:t>
            </a:r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en-GB"/>
          </a:p>
        </p:txBody>
      </p:sp>
      <p:pic>
        <p:nvPicPr>
          <p:cNvPr id="934915" name="Picture 3" descr="planetlab-map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234950" y="1227138"/>
            <a:ext cx="8737600" cy="4702175"/>
          </a:xfrm>
          <a:prstGeom prst="rect">
            <a:avLst/>
          </a:prstGeom>
          <a:noFill/>
        </p:spPr>
      </p:pic>
      <p:sp>
        <p:nvSpPr>
          <p:cNvPr id="934916" name="Rectangle 4"/>
          <p:cNvSpPr>
            <a:spLocks noChangeArrowheads="1"/>
          </p:cNvSpPr>
          <p:nvPr/>
        </p:nvSpPr>
        <p:spPr bwMode="auto">
          <a:xfrm>
            <a:off x="7127875" y="5695950"/>
            <a:ext cx="14255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Source: planet-lab.org</a:t>
            </a:r>
            <a:endParaRPr lang="en-GB" sz="10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4917" name="Oval 5"/>
          <p:cNvSpPr>
            <a:spLocks noChangeArrowheads="1"/>
          </p:cNvSpPr>
          <p:nvPr/>
        </p:nvSpPr>
        <p:spPr bwMode="auto">
          <a:xfrm>
            <a:off x="3495675" y="4048125"/>
            <a:ext cx="104775" cy="952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918" name="Line 6"/>
          <p:cNvSpPr>
            <a:spLocks noChangeShapeType="1"/>
          </p:cNvSpPr>
          <p:nvPr/>
        </p:nvSpPr>
        <p:spPr bwMode="auto">
          <a:xfrm flipH="1" flipV="1">
            <a:off x="2286000" y="2828925"/>
            <a:ext cx="1228725" cy="12287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919" name="Line 7"/>
          <p:cNvSpPr>
            <a:spLocks noChangeShapeType="1"/>
          </p:cNvSpPr>
          <p:nvPr/>
        </p:nvSpPr>
        <p:spPr bwMode="auto">
          <a:xfrm flipH="1">
            <a:off x="3535363" y="2525713"/>
            <a:ext cx="952500" cy="15811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920" name="Line 8"/>
          <p:cNvSpPr>
            <a:spLocks noChangeShapeType="1"/>
          </p:cNvSpPr>
          <p:nvPr/>
        </p:nvSpPr>
        <p:spPr bwMode="auto">
          <a:xfrm flipH="1" flipV="1">
            <a:off x="1878013" y="2716213"/>
            <a:ext cx="1647825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921" name="Line 9"/>
          <p:cNvSpPr>
            <a:spLocks noChangeShapeType="1"/>
          </p:cNvSpPr>
          <p:nvPr/>
        </p:nvSpPr>
        <p:spPr bwMode="auto">
          <a:xfrm flipH="1">
            <a:off x="3536950" y="2498725"/>
            <a:ext cx="1133475" cy="1600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922" name="Line 10"/>
          <p:cNvSpPr>
            <a:spLocks noChangeShapeType="1"/>
          </p:cNvSpPr>
          <p:nvPr/>
        </p:nvSpPr>
        <p:spPr bwMode="auto">
          <a:xfrm flipV="1">
            <a:off x="3533775" y="2647950"/>
            <a:ext cx="1695450" cy="14382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923" name="Line 11"/>
          <p:cNvSpPr>
            <a:spLocks noChangeShapeType="1"/>
          </p:cNvSpPr>
          <p:nvPr/>
        </p:nvSpPr>
        <p:spPr bwMode="auto">
          <a:xfrm>
            <a:off x="3535363" y="4116388"/>
            <a:ext cx="4772025" cy="361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924" name="Line 12"/>
          <p:cNvSpPr>
            <a:spLocks noChangeShapeType="1"/>
          </p:cNvSpPr>
          <p:nvPr/>
        </p:nvSpPr>
        <p:spPr bwMode="auto">
          <a:xfrm flipV="1">
            <a:off x="3527425" y="3546475"/>
            <a:ext cx="3571875" cy="5429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926" name="AutoShape 14"/>
          <p:cNvSpPr>
            <a:spLocks/>
          </p:cNvSpPr>
          <p:nvPr/>
        </p:nvSpPr>
        <p:spPr bwMode="auto">
          <a:xfrm rot="8107863">
            <a:off x="2874963" y="2392363"/>
            <a:ext cx="422275" cy="1760537"/>
          </a:xfrm>
          <a:prstGeom prst="leftBrace">
            <a:avLst>
              <a:gd name="adj1" fmla="val 3474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927" name="Rectangle 15"/>
          <p:cNvSpPr>
            <a:spLocks noChangeArrowheads="1"/>
          </p:cNvSpPr>
          <p:nvPr/>
        </p:nvSpPr>
        <p:spPr bwMode="auto">
          <a:xfrm rot="2747241">
            <a:off x="2600326" y="2954337"/>
            <a:ext cx="14859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 Latency (time)</a:t>
            </a:r>
          </a:p>
        </p:txBody>
      </p:sp>
      <p:sp>
        <p:nvSpPr>
          <p:cNvPr id="934933" name="AutoShape 21"/>
          <p:cNvSpPr>
            <a:spLocks noChangeArrowheads="1"/>
          </p:cNvSpPr>
          <p:nvPr/>
        </p:nvSpPr>
        <p:spPr bwMode="auto">
          <a:xfrm>
            <a:off x="4067175" y="4200525"/>
            <a:ext cx="1590675" cy="1304925"/>
          </a:xfrm>
          <a:prstGeom prst="wedgeRoundRectCallout">
            <a:avLst>
              <a:gd name="adj1" fmla="val -82333"/>
              <a:gd name="adj2" fmla="val -58639"/>
              <a:gd name="adj3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4934" name="Text Box 22"/>
          <p:cNvSpPr txBox="1">
            <a:spLocks noChangeArrowheads="1"/>
          </p:cNvSpPr>
          <p:nvPr/>
        </p:nvSpPr>
        <p:spPr bwMode="auto">
          <a:xfrm>
            <a:off x="4119563" y="4249738"/>
            <a:ext cx="1512887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 Latency</a:t>
            </a:r>
          </a:p>
          <a:p>
            <a:r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-------------------------------</a:t>
            </a:r>
          </a:p>
          <a:p>
            <a:r>
              <a:rPr lang="en-US"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server1 -&gt; 120 ms</a:t>
            </a:r>
          </a:p>
          <a:p>
            <a:r>
              <a:rPr lang="en-US"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server2 -&gt; 130 ms</a:t>
            </a:r>
          </a:p>
          <a:p>
            <a:r>
              <a:rPr lang="en-US"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  <a:p>
            <a:r>
              <a:rPr lang="en-US"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</a:t>
            </a:r>
            <a:endParaRPr lang="en-GB" sz="10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GB" sz="100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8" grpId="0" animBg="1"/>
      <p:bldP spid="934919" grpId="0" animBg="1"/>
      <p:bldP spid="934920" grpId="0" animBg="1"/>
      <p:bldP spid="934921" grpId="0" animBg="1"/>
      <p:bldP spid="934922" grpId="0" animBg="1"/>
      <p:bldP spid="934923" grpId="0" animBg="1"/>
      <p:bldP spid="934924" grpId="0" animBg="1"/>
      <p:bldP spid="934926" grpId="0" animBg="1"/>
      <p:bldP spid="934927" grpId="0"/>
      <p:bldP spid="934933" grpId="0" animBg="1"/>
      <p:bldP spid="9349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5323</TotalTime>
  <Words>2629</Words>
  <Application>Microsoft Office PowerPoint</Application>
  <PresentationFormat>On-screen Show (4:3)</PresentationFormat>
  <Paragraphs>560</Paragraphs>
  <Slides>76</Slides>
  <Notes>23</Notes>
  <HiddenSlides>12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Carnival</vt:lpstr>
      <vt:lpstr>Clip</vt:lpstr>
      <vt:lpstr>15-446 Distributed Systems Spring 2009</vt:lpstr>
      <vt:lpstr>State of the Art – Manual Adaptation</vt:lpstr>
      <vt:lpstr>Motivation</vt:lpstr>
      <vt:lpstr>Why is Automated Adaptation Hard?</vt:lpstr>
      <vt:lpstr>Tools to Automate Adaptation</vt:lpstr>
      <vt:lpstr>Adaptation on Different Time Scales</vt:lpstr>
      <vt:lpstr>Motivation</vt:lpstr>
      <vt:lpstr>Motivation</vt:lpstr>
      <vt:lpstr>Motivation</vt:lpstr>
      <vt:lpstr>Motivation</vt:lpstr>
      <vt:lpstr>Outline</vt:lpstr>
      <vt:lpstr>Network Distance</vt:lpstr>
      <vt:lpstr>Active Measurements</vt:lpstr>
      <vt:lpstr>Scaling Alternatives</vt:lpstr>
      <vt:lpstr>State of the Art: IDMaps [Francis et al ‘99]</vt:lpstr>
      <vt:lpstr>Assumptions</vt:lpstr>
      <vt:lpstr>Triangle Inequality in the Internet</vt:lpstr>
      <vt:lpstr>A More Detailed Internet Map</vt:lpstr>
      <vt:lpstr>Build a Structural Atlas of the Internet</vt:lpstr>
      <vt:lpstr>Model for Path Prediction</vt:lpstr>
      <vt:lpstr>Example of Path Prediction</vt:lpstr>
      <vt:lpstr>Predicting Path Properties</vt:lpstr>
      <vt:lpstr>Outline</vt:lpstr>
      <vt:lpstr>SPAND Design Choices</vt:lpstr>
      <vt:lpstr>SPAND Architecture</vt:lpstr>
      <vt:lpstr>SPAND Assumptions</vt:lpstr>
      <vt:lpstr>Prediction Accuracy</vt:lpstr>
      <vt:lpstr>Outline</vt:lpstr>
      <vt:lpstr>First Key Insight</vt:lpstr>
      <vt:lpstr>New Fundamental Concept: “Internet Position”</vt:lpstr>
      <vt:lpstr>Vision: Internet Positioning Service</vt:lpstr>
      <vt:lpstr>Global Network Positioning (GNP) Coordinates</vt:lpstr>
      <vt:lpstr>Landmark Operations  (Basic Design)</vt:lpstr>
      <vt:lpstr>Ordinary Host Operations  (Basic Design)</vt:lpstr>
      <vt:lpstr>Overall Accuracy</vt:lpstr>
      <vt:lpstr>Why the Difference?</vt:lpstr>
      <vt:lpstr>Alternate Motivation</vt:lpstr>
      <vt:lpstr>Underlying Abstract Problems </vt:lpstr>
      <vt:lpstr>Meridian Approach</vt:lpstr>
      <vt:lpstr>Multi-resolution Rings</vt:lpstr>
      <vt:lpstr>Multi-resolution Ring structure</vt:lpstr>
      <vt:lpstr>Ring Membership Management</vt:lpstr>
      <vt:lpstr>Gossip Based Node Discovery</vt:lpstr>
      <vt:lpstr>Closest Node Discovery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Revisit: Why is Automated Adaptation Hard?</vt:lpstr>
      <vt:lpstr>Slide 65</vt:lpstr>
      <vt:lpstr>Locality-aware P2P: P2P’s Attempt to Improve Network Efficiency</vt:lpstr>
      <vt:lpstr>Problems of Locality-aware P2P</vt:lpstr>
      <vt:lpstr>Slide 68</vt:lpstr>
      <vt:lpstr>Can Miss Intersections</vt:lpstr>
      <vt:lpstr>Cluster Interfaces into PoPs</vt:lpstr>
      <vt:lpstr>Does Path Prediction work?</vt:lpstr>
      <vt:lpstr>Challenges in building iPlane</vt:lpstr>
      <vt:lpstr>Measuring Links in the Core </vt:lpstr>
      <vt:lpstr>Challenges in building iPlane</vt:lpstr>
      <vt:lpstr>Measuring the Edge</vt:lpstr>
      <vt:lpstr>Reusability of Measurements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at the Edge: Problems and Opportunities in Residential Wireless Networks</dc:title>
  <dc:creator>srini</dc:creator>
  <cp:lastModifiedBy>Srinivasan Seshan</cp:lastModifiedBy>
  <cp:revision>72</cp:revision>
  <dcterms:created xsi:type="dcterms:W3CDTF">2009-04-22T02:47:47Z</dcterms:created>
  <dcterms:modified xsi:type="dcterms:W3CDTF">2009-04-22T02:52:11Z</dcterms:modified>
</cp:coreProperties>
</file>