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embeddings/oleObject4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Default Extension="wmf" ContentType="image/x-wmf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Default Extension="xls" ContentType="application/vnd.ms-exce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800" r:id="rId1"/>
  </p:sldMasterIdLst>
  <p:notesMasterIdLst>
    <p:notesMasterId r:id="rId70"/>
  </p:notesMasterIdLst>
  <p:handoutMasterIdLst>
    <p:handoutMasterId r:id="rId71"/>
  </p:handoutMasterIdLst>
  <p:sldIdLst>
    <p:sldId id="410" r:id="rId2"/>
    <p:sldId id="467" r:id="rId3"/>
    <p:sldId id="468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4" r:id="rId20"/>
    <p:sldId id="485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86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87" r:id="rId38"/>
    <p:sldId id="436" r:id="rId39"/>
    <p:sldId id="437" r:id="rId40"/>
    <p:sldId id="438" r:id="rId41"/>
    <p:sldId id="439" r:id="rId42"/>
    <p:sldId id="440" r:id="rId43"/>
    <p:sldId id="441" r:id="rId44"/>
    <p:sldId id="442" r:id="rId45"/>
    <p:sldId id="443" r:id="rId46"/>
    <p:sldId id="444" r:id="rId47"/>
    <p:sldId id="445" r:id="rId48"/>
    <p:sldId id="446" r:id="rId49"/>
    <p:sldId id="447" r:id="rId50"/>
    <p:sldId id="448" r:id="rId51"/>
    <p:sldId id="488" r:id="rId52"/>
    <p:sldId id="451" r:id="rId53"/>
    <p:sldId id="452" r:id="rId54"/>
    <p:sldId id="453" r:id="rId55"/>
    <p:sldId id="454" r:id="rId56"/>
    <p:sldId id="455" r:id="rId57"/>
    <p:sldId id="456" r:id="rId58"/>
    <p:sldId id="457" r:id="rId59"/>
    <p:sldId id="458" r:id="rId60"/>
    <p:sldId id="459" r:id="rId61"/>
    <p:sldId id="460" r:id="rId62"/>
    <p:sldId id="461" r:id="rId63"/>
    <p:sldId id="462" r:id="rId64"/>
    <p:sldId id="463" r:id="rId65"/>
    <p:sldId id="464" r:id="rId66"/>
    <p:sldId id="465" r:id="rId67"/>
    <p:sldId id="466" r:id="rId68"/>
    <p:sldId id="489" r:id="rId6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86589" autoAdjust="0"/>
  </p:normalViewPr>
  <p:slideViewPr>
    <p:cSldViewPr>
      <p:cViewPr varScale="1">
        <p:scale>
          <a:sx n="77" d="100"/>
          <a:sy n="77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58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viewProps" Target="viewProps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handoutMaster" Target="handoutMasters/handoutMaster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presProps" Target="presProps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slide" Target="slides/slide68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76" Type="http://schemas.openxmlformats.org/officeDocument/2006/relationships/tableStyles" Target="tableStyles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8A0B-558E-7042-AD43-9F5E641579DD}" type="datetimeFigureOut">
              <a:rPr lang="en-US" smtClean="0"/>
              <a:t>4/5/09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98228-C9ED-9E4B-AC97-4EF6EAD2EF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EF078-8C60-4F1F-BF94-84BF097D947E}" type="datetimeFigureOut">
              <a:rPr lang="en-US" smtClean="0"/>
              <a:pPr/>
              <a:t>4/5/09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2AC01-5D10-4856-8121-C9B953CE6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854325" y="506413"/>
            <a:ext cx="3451225" cy="2589212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4405" y="3265289"/>
            <a:ext cx="6771822" cy="3095625"/>
          </a:xfrm>
          <a:noFill/>
          <a:ln/>
        </p:spPr>
        <p:txBody>
          <a:bodyPr/>
          <a:lstStyle/>
          <a:p>
            <a:r>
              <a:rPr lang="en-US"/>
              <a:t>In sensor nets, power is the primary metric, rather than tradtional measures such as throughput or latency</a:t>
            </a:r>
          </a:p>
          <a:p>
            <a:r>
              <a:rPr lang="en-US"/>
              <a:t>Must schedule computation to enable sleeping</a:t>
            </a:r>
          </a:p>
          <a:p>
            <a:r>
              <a:rPr lang="en-US"/>
              <a:t>Primary component of power consumption is communication, because it takes about 30ms to transmit</a:t>
            </a:r>
          </a:p>
          <a:p>
            <a:r>
              <a:rPr lang="en-US"/>
              <a:t>A single message, and the computations were considering are generally simple (&lt;&lt; 30 ms).</a:t>
            </a:r>
          </a:p>
          <a:p>
            <a:r>
              <a:rPr lang="en-US"/>
              <a:t>Therefore, to a first approximation, a good metric of power consumption is the amount of communication,</a:t>
            </a:r>
          </a:p>
          <a:p>
            <a:r>
              <a:rPr lang="en-US"/>
              <a:t>Which is what I use throughout this talk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2854325" y="506413"/>
            <a:ext cx="3451225" cy="2589212"/>
          </a:xfrm>
          <a:ln/>
        </p:spPr>
      </p:sp>
      <p:sp>
        <p:nvSpPr>
          <p:cNvPr id="583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94405" y="3265289"/>
            <a:ext cx="6771822" cy="3095625"/>
          </a:xfrm>
          <a:noFill/>
          <a:ln/>
        </p:spPr>
        <p:txBody>
          <a:bodyPr/>
          <a:lstStyle/>
          <a:p>
            <a:r>
              <a:rPr lang="en-US"/>
              <a:t>A sensor network is a collection of battery powered computing devices, each of which is equipped with a radio and some sensing hardware.  These networks are increasingly being deployed in 10s or 100s in remote locations that they are expected to monitor autonomously for months at a time</a:t>
            </a:r>
          </a:p>
          <a:p>
            <a:r>
              <a:rPr lang="en-US"/>
              <a:t>As you can imagine, programming for such environments is hard, because applications have to deal with power mgmt, routing, failed nodes, etc.</a:t>
            </a:r>
          </a:p>
          <a:p>
            <a:r>
              <a:rPr lang="en-US"/>
              <a:t>In contrast, a declarative interface allows users to express what they want from the network, and allows the query processing system to manage these difficulties.</a:t>
            </a:r>
          </a:p>
          <a:p>
            <a:r>
              <a:rPr lang="en-US"/>
              <a:t>The purpose of TAG is demonstrate that it is possible to efficiently disseminate and execute declarative queries within a sensor network</a:t>
            </a:r>
          </a:p>
          <a:p>
            <a:r>
              <a:rPr lang="en-US"/>
              <a:t>As an example of the possible benefit, consider a vehicle tracking application.  It took two graduate students at UC berkeley about two weeks to build a simple application that used a magnetometer to track a vehicle moving through a field of sensors</a:t>
            </a:r>
          </a:p>
          <a:p>
            <a:r>
              <a:rPr lang="en-US"/>
              <a:t>Using our prototype query processor, we were able to achieve the same functionality in about two minutes, via the 4 line query you see here!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8524D-E0AC-7742-96E6-24EB2F51D202}" type="slidenum">
              <a:rPr lang="en-US"/>
              <a:pPr/>
              <a:t>56</a:t>
            </a:fld>
            <a:endParaRPr 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9A792-508A-C047-B3B4-571ECE3AFE70}" type="slidenum">
              <a:rPr lang="en-US"/>
              <a:pPr/>
              <a:t>57</a:t>
            </a:fld>
            <a:endParaRPr lang="en-US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60FD-44F7-DA44-91F9-25EF2292FD6B}" type="slidenum">
              <a:rPr lang="en-US"/>
              <a:pPr/>
              <a:t>58</a:t>
            </a:fld>
            <a:endParaRPr 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5B359-7CAE-D34E-9B06-8671FF9FECD4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39303-AD1B-2A41-B36C-294CF68BE7AB}" type="slidenum">
              <a:rPr lang="en-US"/>
              <a:pPr/>
              <a:t>63</a:t>
            </a:fld>
            <a:endParaRPr 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859088" y="514350"/>
            <a:ext cx="3425825" cy="2570163"/>
          </a:xfrm>
          <a:solidFill>
            <a:srgbClr val="FFFFFF"/>
          </a:solidFill>
          <a:ln w="12700" cap="flat"/>
        </p:spPr>
      </p:sp>
      <p:sp>
        <p:nvSpPr>
          <p:cNvPr id="63492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87144" tIns="42835" rIns="87144" bIns="4283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457200" y="853440"/>
            <a:ext cx="8229600" cy="310896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lang="en-US" sz="54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457200" y="4282440"/>
            <a:ext cx="82296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 smtClean="0"/>
              <a:t>L -8; 11-12-04</a:t>
            </a:r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 smtClean="0"/>
              <a:t>© Srinivasan Seshan, 2004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 -8; 11-12-04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Srinivasan Seshan, 2004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 -8; 11-12-04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Srinivasan Seshan, 2004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38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Srinivasan Seshan, 2004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884E2768-97D7-0349-98FE-8D1D6E5A58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L -8; 11-12-04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 -8; 11-12-04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Srinivasan Seshan, 2004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r>
              <a:rPr lang="en-US" smtClean="0"/>
              <a:t>L -8; 11-12-04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r>
              <a:rPr lang="en-US" smtClean="0"/>
              <a:t>© Srinivasan Seshan, 2004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 -8; 11-12-04</a:t>
            </a: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Srinivasan Seshan, 2004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 -8; 11-12-04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Srinivasan Seshan, 2004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 -8; 11-12-04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Srinivasan Seshan, 2004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 -8; 11-12-04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Srinivasan Seshan, 2004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 -8; 11-12-04</a:t>
            </a: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Srinivasan Seshan, 2004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 -8; 11-12-04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Srinivasan Seshan, 2004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66800"/>
          </a:xfrm>
          <a:prstGeom prst="rect">
            <a:avLst/>
          </a:prstGeom>
        </p:spPr>
        <p:txBody>
          <a:bodyPr anchor="t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534400" cy="46783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L -8; 11-12-04</a:t>
            </a: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© Srinivasan Seshan, 2004</a:t>
            </a:r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hf hdr="0" ftr="0" dt="0"/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lnSpc>
          <a:spcPts val="4000"/>
        </a:lnSpc>
        <a:buNone/>
        <a:defRPr lang="en-US" sz="44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4.jpeg"/><Relationship Id="rId5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7" Type="http://schemas.openxmlformats.org/officeDocument/2006/relationships/image" Target="../media/image14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2.jpeg"/><Relationship Id="rId6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xcel_Chart1.xls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Chart2.xls"/><Relationship Id="rId1" Type="http://schemas.openxmlformats.org/officeDocument/2006/relationships/vmlDrawing" Target="../drawings/vmlDrawing5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xcel_Chart3.xls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Chart4.xls"/><Relationship Id="rId1" Type="http://schemas.openxmlformats.org/officeDocument/2006/relationships/vmlDrawing" Target="../drawings/vmlDrawing7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sz="4800" dirty="0"/>
              <a:t>15-446 Distributed Systems</a:t>
            </a:r>
            <a:br>
              <a:rPr sz="4800" dirty="0"/>
            </a:br>
            <a:r>
              <a:rPr sz="4800" dirty="0"/>
              <a:t>Spring 2009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sz="2400" dirty="0" smtClean="0"/>
              <a:t>L</a:t>
            </a:r>
            <a:r>
              <a:rPr sz="2400" dirty="0" smtClean="0"/>
              <a:t>-22 Sensor Networks</a:t>
            </a:r>
            <a:endParaRPr lang="en-US" dirty="0"/>
          </a:p>
        </p:txBody>
      </p:sp>
      <p:grpSp>
        <p:nvGrpSpPr>
          <p:cNvPr id="51" name="Group 443"/>
          <p:cNvGrpSpPr>
            <a:grpSpLocks/>
          </p:cNvGrpSpPr>
          <p:nvPr/>
        </p:nvGrpSpPr>
        <p:grpSpPr bwMode="auto">
          <a:xfrm>
            <a:off x="3733800" y="3236463"/>
            <a:ext cx="1524000" cy="1481587"/>
            <a:chOff x="3216" y="2448"/>
            <a:chExt cx="1979" cy="1729"/>
          </a:xfrm>
        </p:grpSpPr>
        <p:sp>
          <p:nvSpPr>
            <p:cNvPr id="52" name="Line 444"/>
            <p:cNvSpPr>
              <a:spLocks noChangeShapeType="1"/>
            </p:cNvSpPr>
            <p:nvPr/>
          </p:nvSpPr>
          <p:spPr bwMode="auto">
            <a:xfrm flipV="1">
              <a:off x="3888" y="336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45"/>
            <p:cNvSpPr>
              <a:spLocks/>
            </p:cNvSpPr>
            <p:nvPr/>
          </p:nvSpPr>
          <p:spPr bwMode="auto">
            <a:xfrm>
              <a:off x="3290" y="4065"/>
              <a:ext cx="115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46"/>
            <p:cNvSpPr>
              <a:spLocks/>
            </p:cNvSpPr>
            <p:nvPr/>
          </p:nvSpPr>
          <p:spPr bwMode="auto">
            <a:xfrm>
              <a:off x="3948" y="4065"/>
              <a:ext cx="115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47"/>
            <p:cNvSpPr>
              <a:spLocks/>
            </p:cNvSpPr>
            <p:nvPr/>
          </p:nvSpPr>
          <p:spPr bwMode="auto">
            <a:xfrm>
              <a:off x="4151" y="2448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48"/>
            <p:cNvSpPr>
              <a:spLocks/>
            </p:cNvSpPr>
            <p:nvPr/>
          </p:nvSpPr>
          <p:spPr bwMode="auto">
            <a:xfrm>
              <a:off x="3605" y="2756"/>
              <a:ext cx="114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4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4" y="112"/>
                </a:cxn>
                <a:cxn ang="0">
                  <a:pos x="114" y="112"/>
                </a:cxn>
              </a:cxnLst>
              <a:rect l="0" t="0" r="r" b="b"/>
              <a:pathLst>
                <a:path w="114" h="112">
                  <a:moveTo>
                    <a:pt x="112" y="112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4" y="112"/>
                  </a:lnTo>
                  <a:lnTo>
                    <a:pt x="114" y="112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49"/>
            <p:cNvSpPr>
              <a:spLocks/>
            </p:cNvSpPr>
            <p:nvPr/>
          </p:nvSpPr>
          <p:spPr bwMode="auto">
            <a:xfrm>
              <a:off x="4704" y="2753"/>
              <a:ext cx="114" cy="115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14" y="115"/>
                </a:cxn>
                <a:cxn ang="0">
                  <a:pos x="114" y="0"/>
                </a:cxn>
                <a:cxn ang="0">
                  <a:pos x="2" y="0"/>
                </a:cxn>
                <a:cxn ang="0">
                  <a:pos x="2" y="115"/>
                </a:cxn>
                <a:cxn ang="0">
                  <a:pos x="2" y="115"/>
                </a:cxn>
              </a:cxnLst>
              <a:rect l="0" t="0" r="r" b="b"/>
              <a:pathLst>
                <a:path w="114" h="115">
                  <a:moveTo>
                    <a:pt x="0" y="112"/>
                  </a:moveTo>
                  <a:lnTo>
                    <a:pt x="114" y="115"/>
                  </a:lnTo>
                  <a:lnTo>
                    <a:pt x="114" y="0"/>
                  </a:lnTo>
                  <a:lnTo>
                    <a:pt x="2" y="0"/>
                  </a:lnTo>
                  <a:lnTo>
                    <a:pt x="2" y="115"/>
                  </a:lnTo>
                  <a:lnTo>
                    <a:pt x="2" y="115"/>
                  </a:lnTo>
                </a:path>
              </a:pathLst>
            </a:custGeom>
            <a:solidFill>
              <a:srgbClr val="996633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50"/>
            <p:cNvSpPr>
              <a:spLocks/>
            </p:cNvSpPr>
            <p:nvPr/>
          </p:nvSpPr>
          <p:spPr bwMode="auto">
            <a:xfrm>
              <a:off x="5083" y="3333"/>
              <a:ext cx="112" cy="114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12" y="114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4"/>
                </a:cxn>
                <a:cxn ang="0">
                  <a:pos x="0" y="114"/>
                </a:cxn>
              </a:cxnLst>
              <a:rect l="0" t="0" r="r" b="b"/>
              <a:pathLst>
                <a:path w="112" h="114">
                  <a:moveTo>
                    <a:pt x="0" y="112"/>
                  </a:moveTo>
                  <a:lnTo>
                    <a:pt x="112" y="114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0" y="114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51"/>
            <p:cNvSpPr>
              <a:spLocks/>
            </p:cNvSpPr>
            <p:nvPr/>
          </p:nvSpPr>
          <p:spPr bwMode="auto">
            <a:xfrm>
              <a:off x="3216" y="3335"/>
              <a:ext cx="115" cy="112"/>
            </a:xfrm>
            <a:custGeom>
              <a:avLst/>
              <a:gdLst/>
              <a:ahLst/>
              <a:cxnLst>
                <a:cxn ang="0">
                  <a:pos x="115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5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rgbClr val="996633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452"/>
            <p:cNvGrpSpPr>
              <a:grpSpLocks/>
            </p:cNvGrpSpPr>
            <p:nvPr/>
          </p:nvGrpSpPr>
          <p:grpSpPr bwMode="auto">
            <a:xfrm>
              <a:off x="3891" y="2677"/>
              <a:ext cx="632" cy="470"/>
              <a:chOff x="3891" y="2677"/>
              <a:chExt cx="632" cy="470"/>
            </a:xfrm>
          </p:grpSpPr>
          <p:sp>
            <p:nvSpPr>
              <p:cNvPr id="92" name="Freeform 453"/>
              <p:cNvSpPr>
                <a:spLocks/>
              </p:cNvSpPr>
              <p:nvPr/>
            </p:nvSpPr>
            <p:spPr bwMode="auto">
              <a:xfrm>
                <a:off x="4246" y="2687"/>
                <a:ext cx="277" cy="22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3"/>
                  </a:cxn>
                  <a:cxn ang="0">
                    <a:pos x="10" y="19"/>
                  </a:cxn>
                  <a:cxn ang="0">
                    <a:pos x="17" y="14"/>
                  </a:cxn>
                  <a:cxn ang="0">
                    <a:pos x="26" y="9"/>
                  </a:cxn>
                  <a:cxn ang="0">
                    <a:pos x="36" y="4"/>
                  </a:cxn>
                  <a:cxn ang="0">
                    <a:pos x="50" y="2"/>
                  </a:cxn>
                  <a:cxn ang="0">
                    <a:pos x="65" y="0"/>
                  </a:cxn>
                  <a:cxn ang="0">
                    <a:pos x="79" y="0"/>
                  </a:cxn>
                  <a:cxn ang="0">
                    <a:pos x="96" y="4"/>
                  </a:cxn>
                  <a:cxn ang="0">
                    <a:pos x="110" y="11"/>
                  </a:cxn>
                  <a:cxn ang="0">
                    <a:pos x="124" y="23"/>
                  </a:cxn>
                  <a:cxn ang="0">
                    <a:pos x="134" y="33"/>
                  </a:cxn>
                  <a:cxn ang="0">
                    <a:pos x="143" y="42"/>
                  </a:cxn>
                  <a:cxn ang="0">
                    <a:pos x="148" y="52"/>
                  </a:cxn>
                  <a:cxn ang="0">
                    <a:pos x="150" y="59"/>
                  </a:cxn>
                  <a:cxn ang="0">
                    <a:pos x="153" y="66"/>
                  </a:cxn>
                  <a:cxn ang="0">
                    <a:pos x="153" y="73"/>
                  </a:cxn>
                  <a:cxn ang="0">
                    <a:pos x="153" y="78"/>
                  </a:cxn>
                  <a:cxn ang="0">
                    <a:pos x="153" y="81"/>
                  </a:cxn>
                  <a:cxn ang="0">
                    <a:pos x="153" y="81"/>
                  </a:cxn>
                  <a:cxn ang="0">
                    <a:pos x="153" y="81"/>
                  </a:cxn>
                  <a:cxn ang="0">
                    <a:pos x="155" y="78"/>
                  </a:cxn>
                  <a:cxn ang="0">
                    <a:pos x="160" y="76"/>
                  </a:cxn>
                  <a:cxn ang="0">
                    <a:pos x="167" y="73"/>
                  </a:cxn>
                  <a:cxn ang="0">
                    <a:pos x="174" y="71"/>
                  </a:cxn>
                  <a:cxn ang="0">
                    <a:pos x="181" y="69"/>
                  </a:cxn>
                  <a:cxn ang="0">
                    <a:pos x="191" y="69"/>
                  </a:cxn>
                  <a:cxn ang="0">
                    <a:pos x="200" y="71"/>
                  </a:cxn>
                  <a:cxn ang="0">
                    <a:pos x="210" y="73"/>
                  </a:cxn>
                  <a:cxn ang="0">
                    <a:pos x="219" y="81"/>
                  </a:cxn>
                  <a:cxn ang="0">
                    <a:pos x="229" y="90"/>
                  </a:cxn>
                  <a:cxn ang="0">
                    <a:pos x="234" y="97"/>
                  </a:cxn>
                  <a:cxn ang="0">
                    <a:pos x="236" y="107"/>
                  </a:cxn>
                  <a:cxn ang="0">
                    <a:pos x="239" y="116"/>
                  </a:cxn>
                  <a:cxn ang="0">
                    <a:pos x="239" y="124"/>
                  </a:cxn>
                  <a:cxn ang="0">
                    <a:pos x="236" y="131"/>
                  </a:cxn>
                  <a:cxn ang="0">
                    <a:pos x="236" y="138"/>
                  </a:cxn>
                  <a:cxn ang="0">
                    <a:pos x="234" y="143"/>
                  </a:cxn>
                  <a:cxn ang="0">
                    <a:pos x="234" y="145"/>
                  </a:cxn>
                  <a:cxn ang="0">
                    <a:pos x="231" y="145"/>
                  </a:cxn>
                  <a:cxn ang="0">
                    <a:pos x="234" y="147"/>
                  </a:cxn>
                  <a:cxn ang="0">
                    <a:pos x="236" y="147"/>
                  </a:cxn>
                  <a:cxn ang="0">
                    <a:pos x="241" y="152"/>
                  </a:cxn>
                  <a:cxn ang="0">
                    <a:pos x="248" y="157"/>
                  </a:cxn>
                  <a:cxn ang="0">
                    <a:pos x="253" y="164"/>
                  </a:cxn>
                  <a:cxn ang="0">
                    <a:pos x="260" y="174"/>
                  </a:cxn>
                  <a:cxn ang="0">
                    <a:pos x="267" y="183"/>
                  </a:cxn>
                  <a:cxn ang="0">
                    <a:pos x="272" y="195"/>
                  </a:cxn>
                  <a:cxn ang="0">
                    <a:pos x="274" y="212"/>
                  </a:cxn>
                  <a:cxn ang="0">
                    <a:pos x="277" y="228"/>
                  </a:cxn>
                </a:cxnLst>
                <a:rect l="0" t="0" r="r" b="b"/>
                <a:pathLst>
                  <a:path w="277" h="228">
                    <a:moveTo>
                      <a:pt x="0" y="23"/>
                    </a:moveTo>
                    <a:lnTo>
                      <a:pt x="5" y="23"/>
                    </a:lnTo>
                    <a:lnTo>
                      <a:pt x="10" y="19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50" y="2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6" y="4"/>
                    </a:lnTo>
                    <a:lnTo>
                      <a:pt x="110" y="11"/>
                    </a:lnTo>
                    <a:lnTo>
                      <a:pt x="124" y="23"/>
                    </a:lnTo>
                    <a:lnTo>
                      <a:pt x="134" y="33"/>
                    </a:lnTo>
                    <a:lnTo>
                      <a:pt x="143" y="42"/>
                    </a:lnTo>
                    <a:lnTo>
                      <a:pt x="148" y="52"/>
                    </a:lnTo>
                    <a:lnTo>
                      <a:pt x="150" y="59"/>
                    </a:lnTo>
                    <a:lnTo>
                      <a:pt x="153" y="66"/>
                    </a:lnTo>
                    <a:lnTo>
                      <a:pt x="153" y="73"/>
                    </a:lnTo>
                    <a:lnTo>
                      <a:pt x="153" y="78"/>
                    </a:lnTo>
                    <a:lnTo>
                      <a:pt x="153" y="81"/>
                    </a:lnTo>
                    <a:lnTo>
                      <a:pt x="153" y="81"/>
                    </a:lnTo>
                    <a:lnTo>
                      <a:pt x="153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7" y="73"/>
                    </a:lnTo>
                    <a:lnTo>
                      <a:pt x="174" y="71"/>
                    </a:lnTo>
                    <a:lnTo>
                      <a:pt x="181" y="69"/>
                    </a:lnTo>
                    <a:lnTo>
                      <a:pt x="191" y="69"/>
                    </a:lnTo>
                    <a:lnTo>
                      <a:pt x="200" y="71"/>
                    </a:lnTo>
                    <a:lnTo>
                      <a:pt x="210" y="73"/>
                    </a:lnTo>
                    <a:lnTo>
                      <a:pt x="219" y="81"/>
                    </a:lnTo>
                    <a:lnTo>
                      <a:pt x="229" y="90"/>
                    </a:lnTo>
                    <a:lnTo>
                      <a:pt x="234" y="97"/>
                    </a:lnTo>
                    <a:lnTo>
                      <a:pt x="236" y="107"/>
                    </a:lnTo>
                    <a:lnTo>
                      <a:pt x="239" y="116"/>
                    </a:lnTo>
                    <a:lnTo>
                      <a:pt x="239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4" y="143"/>
                    </a:lnTo>
                    <a:lnTo>
                      <a:pt x="234" y="145"/>
                    </a:lnTo>
                    <a:lnTo>
                      <a:pt x="231" y="145"/>
                    </a:lnTo>
                    <a:lnTo>
                      <a:pt x="234" y="147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8" y="157"/>
                    </a:lnTo>
                    <a:lnTo>
                      <a:pt x="253" y="164"/>
                    </a:lnTo>
                    <a:lnTo>
                      <a:pt x="260" y="174"/>
                    </a:lnTo>
                    <a:lnTo>
                      <a:pt x="267" y="183"/>
                    </a:lnTo>
                    <a:lnTo>
                      <a:pt x="272" y="195"/>
                    </a:lnTo>
                    <a:lnTo>
                      <a:pt x="274" y="212"/>
                    </a:lnTo>
                    <a:lnTo>
                      <a:pt x="277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454"/>
              <p:cNvSpPr>
                <a:spLocks/>
              </p:cNvSpPr>
              <p:nvPr/>
            </p:nvSpPr>
            <p:spPr bwMode="auto">
              <a:xfrm>
                <a:off x="3891" y="2677"/>
                <a:ext cx="358" cy="236"/>
              </a:xfrm>
              <a:custGeom>
                <a:avLst/>
                <a:gdLst/>
                <a:ahLst/>
                <a:cxnLst>
                  <a:cxn ang="0">
                    <a:pos x="2" y="219"/>
                  </a:cxn>
                  <a:cxn ang="0">
                    <a:pos x="9" y="193"/>
                  </a:cxn>
                  <a:cxn ang="0">
                    <a:pos x="21" y="174"/>
                  </a:cxn>
                  <a:cxn ang="0">
                    <a:pos x="33" y="162"/>
                  </a:cxn>
                  <a:cxn ang="0">
                    <a:pos x="43" y="155"/>
                  </a:cxn>
                  <a:cxn ang="0">
                    <a:pos x="43" y="155"/>
                  </a:cxn>
                  <a:cxn ang="0">
                    <a:pos x="40" y="145"/>
                  </a:cxn>
                  <a:cxn ang="0">
                    <a:pos x="38" y="134"/>
                  </a:cxn>
                  <a:cxn ang="0">
                    <a:pos x="38" y="117"/>
                  </a:cxn>
                  <a:cxn ang="0">
                    <a:pos x="48" y="98"/>
                  </a:cxn>
                  <a:cxn ang="0">
                    <a:pos x="67" y="83"/>
                  </a:cxn>
                  <a:cxn ang="0">
                    <a:pos x="83" y="79"/>
                  </a:cxn>
                  <a:cxn ang="0">
                    <a:pos x="102" y="81"/>
                  </a:cxn>
                  <a:cxn ang="0">
                    <a:pos x="114" y="86"/>
                  </a:cxn>
                  <a:cxn ang="0">
                    <a:pos x="121" y="91"/>
                  </a:cxn>
                  <a:cxn ang="0">
                    <a:pos x="124" y="88"/>
                  </a:cxn>
                  <a:cxn ang="0">
                    <a:pos x="121" y="81"/>
                  </a:cxn>
                  <a:cxn ang="0">
                    <a:pos x="124" y="69"/>
                  </a:cxn>
                  <a:cxn ang="0">
                    <a:pos x="133" y="52"/>
                  </a:cxn>
                  <a:cxn ang="0">
                    <a:pos x="152" y="31"/>
                  </a:cxn>
                  <a:cxn ang="0">
                    <a:pos x="181" y="14"/>
                  </a:cxn>
                  <a:cxn ang="0">
                    <a:pos x="212" y="10"/>
                  </a:cxn>
                  <a:cxn ang="0">
                    <a:pos x="238" y="14"/>
                  </a:cxn>
                  <a:cxn ang="0">
                    <a:pos x="260" y="24"/>
                  </a:cxn>
                  <a:cxn ang="0">
                    <a:pos x="272" y="31"/>
                  </a:cxn>
                  <a:cxn ang="0">
                    <a:pos x="274" y="31"/>
                  </a:cxn>
                  <a:cxn ang="0">
                    <a:pos x="274" y="26"/>
                  </a:cxn>
                  <a:cxn ang="0">
                    <a:pos x="279" y="17"/>
                  </a:cxn>
                  <a:cxn ang="0">
                    <a:pos x="288" y="7"/>
                  </a:cxn>
                  <a:cxn ang="0">
                    <a:pos x="305" y="2"/>
                  </a:cxn>
                  <a:cxn ang="0">
                    <a:pos x="327" y="2"/>
                  </a:cxn>
                  <a:cxn ang="0">
                    <a:pos x="343" y="7"/>
                  </a:cxn>
                  <a:cxn ang="0">
                    <a:pos x="350" y="17"/>
                  </a:cxn>
                  <a:cxn ang="0">
                    <a:pos x="355" y="26"/>
                  </a:cxn>
                  <a:cxn ang="0">
                    <a:pos x="358" y="31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5" y="205"/>
                    </a:lnTo>
                    <a:lnTo>
                      <a:pt x="9" y="193"/>
                    </a:lnTo>
                    <a:lnTo>
                      <a:pt x="14" y="181"/>
                    </a:lnTo>
                    <a:lnTo>
                      <a:pt x="21" y="174"/>
                    </a:lnTo>
                    <a:lnTo>
                      <a:pt x="29" y="167"/>
                    </a:lnTo>
                    <a:lnTo>
                      <a:pt x="33" y="162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0" y="150"/>
                    </a:lnTo>
                    <a:lnTo>
                      <a:pt x="40" y="145"/>
                    </a:lnTo>
                    <a:lnTo>
                      <a:pt x="38" y="141"/>
                    </a:lnTo>
                    <a:lnTo>
                      <a:pt x="38" y="134"/>
                    </a:lnTo>
                    <a:lnTo>
                      <a:pt x="38" y="124"/>
                    </a:lnTo>
                    <a:lnTo>
                      <a:pt x="38" y="117"/>
                    </a:lnTo>
                    <a:lnTo>
                      <a:pt x="43" y="107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7" y="83"/>
                    </a:lnTo>
                    <a:lnTo>
                      <a:pt x="76" y="81"/>
                    </a:lnTo>
                    <a:lnTo>
                      <a:pt x="83" y="79"/>
                    </a:lnTo>
                    <a:lnTo>
                      <a:pt x="93" y="79"/>
                    </a:lnTo>
                    <a:lnTo>
                      <a:pt x="102" y="81"/>
                    </a:lnTo>
                    <a:lnTo>
                      <a:pt x="110" y="83"/>
                    </a:lnTo>
                    <a:lnTo>
                      <a:pt x="114" y="86"/>
                    </a:lnTo>
                    <a:lnTo>
                      <a:pt x="119" y="88"/>
                    </a:lnTo>
                    <a:lnTo>
                      <a:pt x="121" y="91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1" y="86"/>
                    </a:lnTo>
                    <a:lnTo>
                      <a:pt x="121" y="81"/>
                    </a:lnTo>
                    <a:lnTo>
                      <a:pt x="124" y="76"/>
                    </a:lnTo>
                    <a:lnTo>
                      <a:pt x="124" y="69"/>
                    </a:lnTo>
                    <a:lnTo>
                      <a:pt x="129" y="60"/>
                    </a:lnTo>
                    <a:lnTo>
                      <a:pt x="133" y="52"/>
                    </a:lnTo>
                    <a:lnTo>
                      <a:pt x="141" y="43"/>
                    </a:lnTo>
                    <a:lnTo>
                      <a:pt x="152" y="31"/>
                    </a:lnTo>
                    <a:lnTo>
                      <a:pt x="164" y="21"/>
                    </a:lnTo>
                    <a:lnTo>
                      <a:pt x="181" y="14"/>
                    </a:lnTo>
                    <a:lnTo>
                      <a:pt x="195" y="10"/>
                    </a:lnTo>
                    <a:lnTo>
                      <a:pt x="212" y="10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1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8" y="7"/>
                    </a:lnTo>
                    <a:lnTo>
                      <a:pt x="296" y="5"/>
                    </a:lnTo>
                    <a:lnTo>
                      <a:pt x="305" y="2"/>
                    </a:lnTo>
                    <a:lnTo>
                      <a:pt x="315" y="0"/>
                    </a:lnTo>
                    <a:lnTo>
                      <a:pt x="327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0" y="17"/>
                    </a:lnTo>
                    <a:lnTo>
                      <a:pt x="355" y="21"/>
                    </a:lnTo>
                    <a:lnTo>
                      <a:pt x="355" y="26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455"/>
              <p:cNvSpPr>
                <a:spLocks/>
              </p:cNvSpPr>
              <p:nvPr/>
            </p:nvSpPr>
            <p:spPr bwMode="auto">
              <a:xfrm>
                <a:off x="3891" y="2911"/>
                <a:ext cx="272" cy="229"/>
              </a:xfrm>
              <a:custGeom>
                <a:avLst/>
                <a:gdLst/>
                <a:ahLst/>
                <a:cxnLst>
                  <a:cxn ang="0">
                    <a:pos x="272" y="202"/>
                  </a:cxn>
                  <a:cxn ang="0">
                    <a:pos x="272" y="205"/>
                  </a:cxn>
                  <a:cxn ang="0">
                    <a:pos x="267" y="207"/>
                  </a:cxn>
                  <a:cxn ang="0">
                    <a:pos x="260" y="212"/>
                  </a:cxn>
                  <a:cxn ang="0">
                    <a:pos x="250" y="217"/>
                  </a:cxn>
                  <a:cxn ang="0">
                    <a:pos x="238" y="221"/>
                  </a:cxn>
                  <a:cxn ang="0">
                    <a:pos x="226" y="226"/>
                  </a:cxn>
                  <a:cxn ang="0">
                    <a:pos x="212" y="229"/>
                  </a:cxn>
                  <a:cxn ang="0">
                    <a:pos x="195" y="226"/>
                  </a:cxn>
                  <a:cxn ang="0">
                    <a:pos x="181" y="224"/>
                  </a:cxn>
                  <a:cxn ang="0">
                    <a:pos x="164" y="214"/>
                  </a:cxn>
                  <a:cxn ang="0">
                    <a:pos x="152" y="205"/>
                  </a:cxn>
                  <a:cxn ang="0">
                    <a:pos x="141" y="195"/>
                  </a:cxn>
                  <a:cxn ang="0">
                    <a:pos x="133" y="186"/>
                  </a:cxn>
                  <a:cxn ang="0">
                    <a:pos x="129" y="176"/>
                  </a:cxn>
                  <a:cxn ang="0">
                    <a:pos x="124" y="167"/>
                  </a:cxn>
                  <a:cxn ang="0">
                    <a:pos x="124" y="159"/>
                  </a:cxn>
                  <a:cxn ang="0">
                    <a:pos x="121" y="155"/>
                  </a:cxn>
                  <a:cxn ang="0">
                    <a:pos x="121" y="150"/>
                  </a:cxn>
                  <a:cxn ang="0">
                    <a:pos x="124" y="148"/>
                  </a:cxn>
                  <a:cxn ang="0">
                    <a:pos x="124" y="145"/>
                  </a:cxn>
                  <a:cxn ang="0">
                    <a:pos x="121" y="148"/>
                  </a:cxn>
                  <a:cxn ang="0">
                    <a:pos x="119" y="150"/>
                  </a:cxn>
                  <a:cxn ang="0">
                    <a:pos x="114" y="152"/>
                  </a:cxn>
                  <a:cxn ang="0">
                    <a:pos x="110" y="155"/>
                  </a:cxn>
                  <a:cxn ang="0">
                    <a:pos x="102" y="157"/>
                  </a:cxn>
                  <a:cxn ang="0">
                    <a:pos x="93" y="157"/>
                  </a:cxn>
                  <a:cxn ang="0">
                    <a:pos x="83" y="157"/>
                  </a:cxn>
                  <a:cxn ang="0">
                    <a:pos x="76" y="157"/>
                  </a:cxn>
                  <a:cxn ang="0">
                    <a:pos x="67" y="152"/>
                  </a:cxn>
                  <a:cxn ang="0">
                    <a:pos x="55" y="145"/>
                  </a:cxn>
                  <a:cxn ang="0">
                    <a:pos x="48" y="138"/>
                  </a:cxn>
                  <a:cxn ang="0">
                    <a:pos x="43" y="128"/>
                  </a:cxn>
                  <a:cxn ang="0">
                    <a:pos x="38" y="121"/>
                  </a:cxn>
                  <a:cxn ang="0">
                    <a:pos x="38" y="112"/>
                  </a:cxn>
                  <a:cxn ang="0">
                    <a:pos x="38" y="105"/>
                  </a:cxn>
                  <a:cxn ang="0">
                    <a:pos x="38" y="97"/>
                  </a:cxn>
                  <a:cxn ang="0">
                    <a:pos x="40" y="90"/>
                  </a:cxn>
                  <a:cxn ang="0">
                    <a:pos x="40" y="86"/>
                  </a:cxn>
                  <a:cxn ang="0">
                    <a:pos x="43" y="83"/>
                  </a:cxn>
                  <a:cxn ang="0">
                    <a:pos x="43" y="81"/>
                  </a:cxn>
                  <a:cxn ang="0">
                    <a:pos x="43" y="81"/>
                  </a:cxn>
                  <a:cxn ang="0">
                    <a:pos x="38" y="78"/>
                  </a:cxn>
                  <a:cxn ang="0">
                    <a:pos x="33" y="76"/>
                  </a:cxn>
                  <a:cxn ang="0">
                    <a:pos x="29" y="71"/>
                  </a:cxn>
                  <a:cxn ang="0">
                    <a:pos x="21" y="64"/>
                  </a:cxn>
                  <a:cxn ang="0">
                    <a:pos x="14" y="55"/>
                  </a:cxn>
                  <a:cxn ang="0">
                    <a:pos x="9" y="45"/>
                  </a:cxn>
                  <a:cxn ang="0">
                    <a:pos x="5" y="31"/>
                  </a:cxn>
                  <a:cxn ang="0">
                    <a:pos x="2" y="16"/>
                  </a:cxn>
                  <a:cxn ang="0">
                    <a:pos x="0" y="0"/>
                  </a:cxn>
                </a:cxnLst>
                <a:rect l="0" t="0" r="r" b="b"/>
                <a:pathLst>
                  <a:path w="272" h="229">
                    <a:moveTo>
                      <a:pt x="272" y="202"/>
                    </a:moveTo>
                    <a:lnTo>
                      <a:pt x="272" y="205"/>
                    </a:lnTo>
                    <a:lnTo>
                      <a:pt x="267" y="207"/>
                    </a:lnTo>
                    <a:lnTo>
                      <a:pt x="260" y="212"/>
                    </a:lnTo>
                    <a:lnTo>
                      <a:pt x="250" y="217"/>
                    </a:lnTo>
                    <a:lnTo>
                      <a:pt x="238" y="221"/>
                    </a:lnTo>
                    <a:lnTo>
                      <a:pt x="226" y="226"/>
                    </a:lnTo>
                    <a:lnTo>
                      <a:pt x="212" y="229"/>
                    </a:lnTo>
                    <a:lnTo>
                      <a:pt x="195" y="226"/>
                    </a:lnTo>
                    <a:lnTo>
                      <a:pt x="181" y="224"/>
                    </a:lnTo>
                    <a:lnTo>
                      <a:pt x="164" y="214"/>
                    </a:lnTo>
                    <a:lnTo>
                      <a:pt x="152" y="205"/>
                    </a:lnTo>
                    <a:lnTo>
                      <a:pt x="141" y="195"/>
                    </a:lnTo>
                    <a:lnTo>
                      <a:pt x="133" y="186"/>
                    </a:lnTo>
                    <a:lnTo>
                      <a:pt x="129" y="176"/>
                    </a:lnTo>
                    <a:lnTo>
                      <a:pt x="124" y="167"/>
                    </a:lnTo>
                    <a:lnTo>
                      <a:pt x="124" y="159"/>
                    </a:lnTo>
                    <a:lnTo>
                      <a:pt x="121" y="155"/>
                    </a:lnTo>
                    <a:lnTo>
                      <a:pt x="121" y="150"/>
                    </a:lnTo>
                    <a:lnTo>
                      <a:pt x="124" y="148"/>
                    </a:lnTo>
                    <a:lnTo>
                      <a:pt x="124" y="145"/>
                    </a:lnTo>
                    <a:lnTo>
                      <a:pt x="121" y="148"/>
                    </a:lnTo>
                    <a:lnTo>
                      <a:pt x="119" y="150"/>
                    </a:lnTo>
                    <a:lnTo>
                      <a:pt x="114" y="152"/>
                    </a:lnTo>
                    <a:lnTo>
                      <a:pt x="110" y="155"/>
                    </a:lnTo>
                    <a:lnTo>
                      <a:pt x="102" y="157"/>
                    </a:lnTo>
                    <a:lnTo>
                      <a:pt x="93" y="157"/>
                    </a:lnTo>
                    <a:lnTo>
                      <a:pt x="83" y="157"/>
                    </a:lnTo>
                    <a:lnTo>
                      <a:pt x="76" y="157"/>
                    </a:lnTo>
                    <a:lnTo>
                      <a:pt x="67" y="152"/>
                    </a:lnTo>
                    <a:lnTo>
                      <a:pt x="55" y="145"/>
                    </a:lnTo>
                    <a:lnTo>
                      <a:pt x="48" y="138"/>
                    </a:lnTo>
                    <a:lnTo>
                      <a:pt x="43" y="128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38" y="105"/>
                    </a:lnTo>
                    <a:lnTo>
                      <a:pt x="38" y="97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38" y="78"/>
                    </a:lnTo>
                    <a:lnTo>
                      <a:pt x="33" y="76"/>
                    </a:lnTo>
                    <a:lnTo>
                      <a:pt x="29" y="71"/>
                    </a:lnTo>
                    <a:lnTo>
                      <a:pt x="21" y="64"/>
                    </a:lnTo>
                    <a:lnTo>
                      <a:pt x="14" y="55"/>
                    </a:lnTo>
                    <a:lnTo>
                      <a:pt x="9" y="45"/>
                    </a:lnTo>
                    <a:lnTo>
                      <a:pt x="5" y="31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456"/>
              <p:cNvSpPr>
                <a:spLocks/>
              </p:cNvSpPr>
              <p:nvPr/>
            </p:nvSpPr>
            <p:spPr bwMode="auto">
              <a:xfrm>
                <a:off x="4165" y="2911"/>
                <a:ext cx="355" cy="23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348" y="45"/>
                  </a:cxn>
                  <a:cxn ang="0">
                    <a:pos x="334" y="64"/>
                  </a:cxn>
                  <a:cxn ang="0">
                    <a:pos x="322" y="76"/>
                  </a:cxn>
                  <a:cxn ang="0">
                    <a:pos x="315" y="81"/>
                  </a:cxn>
                  <a:cxn ang="0">
                    <a:pos x="315" y="83"/>
                  </a:cxn>
                  <a:cxn ang="0">
                    <a:pos x="317" y="90"/>
                  </a:cxn>
                  <a:cxn ang="0">
                    <a:pos x="320" y="105"/>
                  </a:cxn>
                  <a:cxn ang="0">
                    <a:pos x="317" y="121"/>
                  </a:cxn>
                  <a:cxn ang="0">
                    <a:pos x="310" y="138"/>
                  </a:cxn>
                  <a:cxn ang="0">
                    <a:pos x="291" y="152"/>
                  </a:cxn>
                  <a:cxn ang="0">
                    <a:pos x="272" y="159"/>
                  </a:cxn>
                  <a:cxn ang="0">
                    <a:pos x="255" y="157"/>
                  </a:cxn>
                  <a:cxn ang="0">
                    <a:pos x="241" y="152"/>
                  </a:cxn>
                  <a:cxn ang="0">
                    <a:pos x="234" y="148"/>
                  </a:cxn>
                  <a:cxn ang="0">
                    <a:pos x="234" y="148"/>
                  </a:cxn>
                  <a:cxn ang="0">
                    <a:pos x="234" y="155"/>
                  </a:cxn>
                  <a:cxn ang="0">
                    <a:pos x="231" y="169"/>
                  </a:cxn>
                  <a:cxn ang="0">
                    <a:pos x="224" y="186"/>
                  </a:cxn>
                  <a:cxn ang="0">
                    <a:pos x="205" y="205"/>
                  </a:cxn>
                  <a:cxn ang="0">
                    <a:pos x="177" y="224"/>
                  </a:cxn>
                  <a:cxn ang="0">
                    <a:pos x="146" y="229"/>
                  </a:cxn>
                  <a:cxn ang="0">
                    <a:pos x="117" y="224"/>
                  </a:cxn>
                  <a:cxn ang="0">
                    <a:pos x="98" y="214"/>
                  </a:cxn>
                  <a:cxn ang="0">
                    <a:pos x="86" y="205"/>
                  </a:cxn>
                  <a:cxn ang="0">
                    <a:pos x="84" y="205"/>
                  </a:cxn>
                  <a:cxn ang="0">
                    <a:pos x="81" y="212"/>
                  </a:cxn>
                  <a:cxn ang="0">
                    <a:pos x="76" y="219"/>
                  </a:cxn>
                  <a:cxn ang="0">
                    <a:pos x="69" y="229"/>
                  </a:cxn>
                  <a:cxn ang="0">
                    <a:pos x="53" y="236"/>
                  </a:cxn>
                  <a:cxn ang="0">
                    <a:pos x="31" y="236"/>
                  </a:cxn>
                  <a:cxn ang="0">
                    <a:pos x="14" y="229"/>
                  </a:cxn>
                  <a:cxn ang="0">
                    <a:pos x="5" y="219"/>
                  </a:cxn>
                  <a:cxn ang="0">
                    <a:pos x="0" y="212"/>
                  </a:cxn>
                  <a:cxn ang="0">
                    <a:pos x="0" y="205"/>
                  </a:cxn>
                </a:cxnLst>
                <a:rect l="0" t="0" r="r" b="b"/>
                <a:pathLst>
                  <a:path w="355" h="236">
                    <a:moveTo>
                      <a:pt x="355" y="0"/>
                    </a:moveTo>
                    <a:lnTo>
                      <a:pt x="355" y="16"/>
                    </a:lnTo>
                    <a:lnTo>
                      <a:pt x="353" y="33"/>
                    </a:lnTo>
                    <a:lnTo>
                      <a:pt x="348" y="45"/>
                    </a:lnTo>
                    <a:lnTo>
                      <a:pt x="341" y="55"/>
                    </a:lnTo>
                    <a:lnTo>
                      <a:pt x="334" y="64"/>
                    </a:lnTo>
                    <a:lnTo>
                      <a:pt x="329" y="71"/>
                    </a:lnTo>
                    <a:lnTo>
                      <a:pt x="322" y="76"/>
                    </a:lnTo>
                    <a:lnTo>
                      <a:pt x="317" y="78"/>
                    </a:lnTo>
                    <a:lnTo>
                      <a:pt x="315" y="81"/>
                    </a:lnTo>
                    <a:lnTo>
                      <a:pt x="312" y="83"/>
                    </a:lnTo>
                    <a:lnTo>
                      <a:pt x="315" y="83"/>
                    </a:lnTo>
                    <a:lnTo>
                      <a:pt x="315" y="86"/>
                    </a:lnTo>
                    <a:lnTo>
                      <a:pt x="317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0" y="112"/>
                    </a:lnTo>
                    <a:lnTo>
                      <a:pt x="317" y="121"/>
                    </a:lnTo>
                    <a:lnTo>
                      <a:pt x="315" y="131"/>
                    </a:lnTo>
                    <a:lnTo>
                      <a:pt x="310" y="138"/>
                    </a:lnTo>
                    <a:lnTo>
                      <a:pt x="300" y="148"/>
                    </a:lnTo>
                    <a:lnTo>
                      <a:pt x="291" y="152"/>
                    </a:lnTo>
                    <a:lnTo>
                      <a:pt x="281" y="157"/>
                    </a:lnTo>
                    <a:lnTo>
                      <a:pt x="272" y="159"/>
                    </a:lnTo>
                    <a:lnTo>
                      <a:pt x="262" y="159"/>
                    </a:lnTo>
                    <a:lnTo>
                      <a:pt x="255" y="157"/>
                    </a:lnTo>
                    <a:lnTo>
                      <a:pt x="248" y="155"/>
                    </a:lnTo>
                    <a:lnTo>
                      <a:pt x="241" y="152"/>
                    </a:lnTo>
                    <a:lnTo>
                      <a:pt x="236" y="150"/>
                    </a:lnTo>
                    <a:lnTo>
                      <a:pt x="234" y="148"/>
                    </a:lnTo>
                    <a:lnTo>
                      <a:pt x="234" y="148"/>
                    </a:lnTo>
                    <a:lnTo>
                      <a:pt x="234" y="148"/>
                    </a:lnTo>
                    <a:lnTo>
                      <a:pt x="234" y="150"/>
                    </a:lnTo>
                    <a:lnTo>
                      <a:pt x="234" y="155"/>
                    </a:lnTo>
                    <a:lnTo>
                      <a:pt x="234" y="162"/>
                    </a:lnTo>
                    <a:lnTo>
                      <a:pt x="231" y="169"/>
                    </a:lnTo>
                    <a:lnTo>
                      <a:pt x="229" y="176"/>
                    </a:lnTo>
                    <a:lnTo>
                      <a:pt x="224" y="186"/>
                    </a:lnTo>
                    <a:lnTo>
                      <a:pt x="215" y="195"/>
                    </a:lnTo>
                    <a:lnTo>
                      <a:pt x="205" y="205"/>
                    </a:lnTo>
                    <a:lnTo>
                      <a:pt x="191" y="217"/>
                    </a:lnTo>
                    <a:lnTo>
                      <a:pt x="177" y="224"/>
                    </a:lnTo>
                    <a:lnTo>
                      <a:pt x="160" y="229"/>
                    </a:lnTo>
                    <a:lnTo>
                      <a:pt x="146" y="229"/>
                    </a:lnTo>
                    <a:lnTo>
                      <a:pt x="131" y="226"/>
                    </a:lnTo>
                    <a:lnTo>
                      <a:pt x="117" y="224"/>
                    </a:lnTo>
                    <a:lnTo>
                      <a:pt x="107" y="219"/>
                    </a:lnTo>
                    <a:lnTo>
                      <a:pt x="98" y="214"/>
                    </a:lnTo>
                    <a:lnTo>
                      <a:pt x="91" y="209"/>
                    </a:lnTo>
                    <a:lnTo>
                      <a:pt x="86" y="205"/>
                    </a:lnTo>
                    <a:lnTo>
                      <a:pt x="84" y="205"/>
                    </a:lnTo>
                    <a:lnTo>
                      <a:pt x="84" y="205"/>
                    </a:lnTo>
                    <a:lnTo>
                      <a:pt x="84" y="207"/>
                    </a:lnTo>
                    <a:lnTo>
                      <a:pt x="81" y="212"/>
                    </a:lnTo>
                    <a:lnTo>
                      <a:pt x="81" y="214"/>
                    </a:lnTo>
                    <a:lnTo>
                      <a:pt x="76" y="219"/>
                    </a:lnTo>
                    <a:lnTo>
                      <a:pt x="74" y="224"/>
                    </a:lnTo>
                    <a:lnTo>
                      <a:pt x="69" y="229"/>
                    </a:lnTo>
                    <a:lnTo>
                      <a:pt x="62" y="233"/>
                    </a:lnTo>
                    <a:lnTo>
                      <a:pt x="53" y="236"/>
                    </a:lnTo>
                    <a:lnTo>
                      <a:pt x="41" y="236"/>
                    </a:lnTo>
                    <a:lnTo>
                      <a:pt x="31" y="236"/>
                    </a:lnTo>
                    <a:lnTo>
                      <a:pt x="22" y="233"/>
                    </a:lnTo>
                    <a:lnTo>
                      <a:pt x="14" y="229"/>
                    </a:lnTo>
                    <a:lnTo>
                      <a:pt x="10" y="224"/>
                    </a:lnTo>
                    <a:lnTo>
                      <a:pt x="5" y="219"/>
                    </a:lnTo>
                    <a:lnTo>
                      <a:pt x="2" y="214"/>
                    </a:lnTo>
                    <a:lnTo>
                      <a:pt x="0" y="212"/>
                    </a:lnTo>
                    <a:lnTo>
                      <a:pt x="0" y="207"/>
                    </a:lnTo>
                    <a:lnTo>
                      <a:pt x="0" y="205"/>
                    </a:lnTo>
                    <a:lnTo>
                      <a:pt x="0" y="205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457"/>
            <p:cNvGrpSpPr>
              <a:grpSpLocks/>
            </p:cNvGrpSpPr>
            <p:nvPr/>
          </p:nvGrpSpPr>
          <p:grpSpPr bwMode="auto">
            <a:xfrm>
              <a:off x="4411" y="3428"/>
              <a:ext cx="631" cy="470"/>
              <a:chOff x="4411" y="3428"/>
              <a:chExt cx="631" cy="470"/>
            </a:xfrm>
          </p:grpSpPr>
          <p:sp>
            <p:nvSpPr>
              <p:cNvPr id="88" name="Freeform 458"/>
              <p:cNvSpPr>
                <a:spLocks/>
              </p:cNvSpPr>
              <p:nvPr/>
            </p:nvSpPr>
            <p:spPr bwMode="auto">
              <a:xfrm>
                <a:off x="4768" y="3438"/>
                <a:ext cx="274" cy="22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" y="21"/>
                  </a:cxn>
                  <a:cxn ang="0">
                    <a:pos x="7" y="19"/>
                  </a:cxn>
                  <a:cxn ang="0">
                    <a:pos x="15" y="14"/>
                  </a:cxn>
                  <a:cxn ang="0">
                    <a:pos x="24" y="9"/>
                  </a:cxn>
                  <a:cxn ang="0">
                    <a:pos x="36" y="4"/>
                  </a:cxn>
                  <a:cxn ang="0">
                    <a:pos x="48" y="0"/>
                  </a:cxn>
                  <a:cxn ang="0">
                    <a:pos x="62" y="0"/>
                  </a:cxn>
                  <a:cxn ang="0">
                    <a:pos x="77" y="0"/>
                  </a:cxn>
                  <a:cxn ang="0">
                    <a:pos x="93" y="4"/>
                  </a:cxn>
                  <a:cxn ang="0">
                    <a:pos x="108" y="12"/>
                  </a:cxn>
                  <a:cxn ang="0">
                    <a:pos x="122" y="21"/>
                  </a:cxn>
                  <a:cxn ang="0">
                    <a:pos x="134" y="33"/>
                  </a:cxn>
                  <a:cxn ang="0">
                    <a:pos x="141" y="43"/>
                  </a:cxn>
                  <a:cxn ang="0">
                    <a:pos x="146" y="52"/>
                  </a:cxn>
                  <a:cxn ang="0">
                    <a:pos x="148" y="59"/>
                  </a:cxn>
                  <a:cxn ang="0">
                    <a:pos x="151" y="66"/>
                  </a:cxn>
                  <a:cxn ang="0">
                    <a:pos x="151" y="71"/>
                  </a:cxn>
                  <a:cxn ang="0">
                    <a:pos x="151" y="76"/>
                  </a:cxn>
                  <a:cxn ang="0">
                    <a:pos x="151" y="78"/>
                  </a:cxn>
                  <a:cxn ang="0">
                    <a:pos x="151" y="81"/>
                  </a:cxn>
                  <a:cxn ang="0">
                    <a:pos x="151" y="81"/>
                  </a:cxn>
                  <a:cxn ang="0">
                    <a:pos x="155" y="78"/>
                  </a:cxn>
                  <a:cxn ang="0">
                    <a:pos x="160" y="76"/>
                  </a:cxn>
                  <a:cxn ang="0">
                    <a:pos x="165" y="74"/>
                  </a:cxn>
                  <a:cxn ang="0">
                    <a:pos x="172" y="71"/>
                  </a:cxn>
                  <a:cxn ang="0">
                    <a:pos x="182" y="69"/>
                  </a:cxn>
                  <a:cxn ang="0">
                    <a:pos x="189" y="69"/>
                  </a:cxn>
                  <a:cxn ang="0">
                    <a:pos x="198" y="71"/>
                  </a:cxn>
                  <a:cxn ang="0">
                    <a:pos x="208" y="74"/>
                  </a:cxn>
                  <a:cxn ang="0">
                    <a:pos x="217" y="81"/>
                  </a:cxn>
                  <a:cxn ang="0">
                    <a:pos x="227" y="88"/>
                  </a:cxn>
                  <a:cxn ang="0">
                    <a:pos x="232" y="97"/>
                  </a:cxn>
                  <a:cxn ang="0">
                    <a:pos x="234" y="107"/>
                  </a:cxn>
                  <a:cxn ang="0">
                    <a:pos x="236" y="114"/>
                  </a:cxn>
                  <a:cxn ang="0">
                    <a:pos x="236" y="124"/>
                  </a:cxn>
                  <a:cxn ang="0">
                    <a:pos x="236" y="131"/>
                  </a:cxn>
                  <a:cxn ang="0">
                    <a:pos x="234" y="135"/>
                  </a:cxn>
                  <a:cxn ang="0">
                    <a:pos x="232" y="140"/>
                  </a:cxn>
                  <a:cxn ang="0">
                    <a:pos x="232" y="145"/>
                  </a:cxn>
                  <a:cxn ang="0">
                    <a:pos x="232" y="145"/>
                  </a:cxn>
                  <a:cxn ang="0">
                    <a:pos x="232" y="145"/>
                  </a:cxn>
                  <a:cxn ang="0">
                    <a:pos x="236" y="147"/>
                  </a:cxn>
                  <a:cxn ang="0">
                    <a:pos x="241" y="152"/>
                  </a:cxn>
                  <a:cxn ang="0">
                    <a:pos x="246" y="157"/>
                  </a:cxn>
                  <a:cxn ang="0">
                    <a:pos x="253" y="164"/>
                  </a:cxn>
                  <a:cxn ang="0">
                    <a:pos x="258" y="171"/>
                  </a:cxn>
                  <a:cxn ang="0">
                    <a:pos x="265" y="183"/>
                  </a:cxn>
                  <a:cxn ang="0">
                    <a:pos x="270" y="195"/>
                  </a:cxn>
                  <a:cxn ang="0">
                    <a:pos x="272" y="209"/>
                  </a:cxn>
                  <a:cxn ang="0">
                    <a:pos x="274" y="228"/>
                  </a:cxn>
                </a:cxnLst>
                <a:rect l="0" t="0" r="r" b="b"/>
                <a:pathLst>
                  <a:path w="274" h="228">
                    <a:moveTo>
                      <a:pt x="0" y="23"/>
                    </a:moveTo>
                    <a:lnTo>
                      <a:pt x="3" y="21"/>
                    </a:lnTo>
                    <a:lnTo>
                      <a:pt x="7" y="19"/>
                    </a:lnTo>
                    <a:lnTo>
                      <a:pt x="15" y="14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7" y="0"/>
                    </a:lnTo>
                    <a:lnTo>
                      <a:pt x="93" y="4"/>
                    </a:lnTo>
                    <a:lnTo>
                      <a:pt x="108" y="12"/>
                    </a:lnTo>
                    <a:lnTo>
                      <a:pt x="122" y="21"/>
                    </a:lnTo>
                    <a:lnTo>
                      <a:pt x="134" y="33"/>
                    </a:lnTo>
                    <a:lnTo>
                      <a:pt x="141" y="43"/>
                    </a:lnTo>
                    <a:lnTo>
                      <a:pt x="146" y="52"/>
                    </a:lnTo>
                    <a:lnTo>
                      <a:pt x="148" y="59"/>
                    </a:lnTo>
                    <a:lnTo>
                      <a:pt x="151" y="66"/>
                    </a:lnTo>
                    <a:lnTo>
                      <a:pt x="151" y="71"/>
                    </a:lnTo>
                    <a:lnTo>
                      <a:pt x="151" y="76"/>
                    </a:lnTo>
                    <a:lnTo>
                      <a:pt x="151" y="78"/>
                    </a:lnTo>
                    <a:lnTo>
                      <a:pt x="151" y="81"/>
                    </a:lnTo>
                    <a:lnTo>
                      <a:pt x="151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5" y="74"/>
                    </a:lnTo>
                    <a:lnTo>
                      <a:pt x="172" y="71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8" y="71"/>
                    </a:lnTo>
                    <a:lnTo>
                      <a:pt x="208" y="74"/>
                    </a:lnTo>
                    <a:lnTo>
                      <a:pt x="217" y="81"/>
                    </a:lnTo>
                    <a:lnTo>
                      <a:pt x="227" y="88"/>
                    </a:lnTo>
                    <a:lnTo>
                      <a:pt x="232" y="97"/>
                    </a:lnTo>
                    <a:lnTo>
                      <a:pt x="234" y="107"/>
                    </a:lnTo>
                    <a:lnTo>
                      <a:pt x="236" y="114"/>
                    </a:lnTo>
                    <a:lnTo>
                      <a:pt x="236" y="124"/>
                    </a:lnTo>
                    <a:lnTo>
                      <a:pt x="236" y="131"/>
                    </a:lnTo>
                    <a:lnTo>
                      <a:pt x="234" y="135"/>
                    </a:lnTo>
                    <a:lnTo>
                      <a:pt x="232" y="140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6" y="157"/>
                    </a:lnTo>
                    <a:lnTo>
                      <a:pt x="253" y="164"/>
                    </a:lnTo>
                    <a:lnTo>
                      <a:pt x="258" y="171"/>
                    </a:lnTo>
                    <a:lnTo>
                      <a:pt x="265" y="183"/>
                    </a:lnTo>
                    <a:lnTo>
                      <a:pt x="270" y="195"/>
                    </a:lnTo>
                    <a:lnTo>
                      <a:pt x="272" y="209"/>
                    </a:lnTo>
                    <a:lnTo>
                      <a:pt x="274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459"/>
              <p:cNvSpPr>
                <a:spLocks/>
              </p:cNvSpPr>
              <p:nvPr/>
            </p:nvSpPr>
            <p:spPr bwMode="auto">
              <a:xfrm>
                <a:off x="4411" y="3428"/>
                <a:ext cx="357" cy="236"/>
              </a:xfrm>
              <a:custGeom>
                <a:avLst/>
                <a:gdLst/>
                <a:ahLst/>
                <a:cxnLst>
                  <a:cxn ang="0">
                    <a:pos x="2" y="219"/>
                  </a:cxn>
                  <a:cxn ang="0">
                    <a:pos x="9" y="191"/>
                  </a:cxn>
                  <a:cxn ang="0">
                    <a:pos x="21" y="172"/>
                  </a:cxn>
                  <a:cxn ang="0">
                    <a:pos x="33" y="160"/>
                  </a:cxn>
                  <a:cxn ang="0">
                    <a:pos x="43" y="155"/>
                  </a:cxn>
                  <a:cxn ang="0">
                    <a:pos x="43" y="153"/>
                  </a:cxn>
                  <a:cxn ang="0">
                    <a:pos x="40" y="145"/>
                  </a:cxn>
                  <a:cxn ang="0">
                    <a:pos x="38" y="131"/>
                  </a:cxn>
                  <a:cxn ang="0">
                    <a:pos x="40" y="114"/>
                  </a:cxn>
                  <a:cxn ang="0">
                    <a:pos x="47" y="98"/>
                  </a:cxn>
                  <a:cxn ang="0">
                    <a:pos x="66" y="84"/>
                  </a:cxn>
                  <a:cxn ang="0">
                    <a:pos x="85" y="79"/>
                  </a:cxn>
                  <a:cxn ang="0">
                    <a:pos x="102" y="79"/>
                  </a:cxn>
                  <a:cxn ang="0">
                    <a:pos x="114" y="84"/>
                  </a:cxn>
                  <a:cxn ang="0">
                    <a:pos x="124" y="88"/>
                  </a:cxn>
                  <a:cxn ang="0">
                    <a:pos x="124" y="88"/>
                  </a:cxn>
                  <a:cxn ang="0">
                    <a:pos x="124" y="81"/>
                  </a:cxn>
                  <a:cxn ang="0">
                    <a:pos x="126" y="69"/>
                  </a:cxn>
                  <a:cxn ang="0">
                    <a:pos x="133" y="50"/>
                  </a:cxn>
                  <a:cxn ang="0">
                    <a:pos x="152" y="31"/>
                  </a:cxn>
                  <a:cxn ang="0">
                    <a:pos x="181" y="12"/>
                  </a:cxn>
                  <a:cxn ang="0">
                    <a:pos x="212" y="7"/>
                  </a:cxn>
                  <a:cxn ang="0">
                    <a:pos x="238" y="14"/>
                  </a:cxn>
                  <a:cxn ang="0">
                    <a:pos x="260" y="24"/>
                  </a:cxn>
                  <a:cxn ang="0">
                    <a:pos x="271" y="31"/>
                  </a:cxn>
                  <a:cxn ang="0">
                    <a:pos x="274" y="31"/>
                  </a:cxn>
                  <a:cxn ang="0">
                    <a:pos x="274" y="26"/>
                  </a:cxn>
                  <a:cxn ang="0">
                    <a:pos x="279" y="17"/>
                  </a:cxn>
                  <a:cxn ang="0">
                    <a:pos x="288" y="7"/>
                  </a:cxn>
                  <a:cxn ang="0">
                    <a:pos x="305" y="2"/>
                  </a:cxn>
                  <a:cxn ang="0">
                    <a:pos x="326" y="2"/>
                  </a:cxn>
                  <a:cxn ang="0">
                    <a:pos x="343" y="7"/>
                  </a:cxn>
                  <a:cxn ang="0">
                    <a:pos x="353" y="17"/>
                  </a:cxn>
                  <a:cxn ang="0">
                    <a:pos x="357" y="26"/>
                  </a:cxn>
                  <a:cxn ang="0">
                    <a:pos x="357" y="31"/>
                  </a:cxn>
                </a:cxnLst>
                <a:rect l="0" t="0" r="r" b="b"/>
                <a:pathLst>
                  <a:path w="357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4" y="205"/>
                    </a:lnTo>
                    <a:lnTo>
                      <a:pt x="9" y="191"/>
                    </a:lnTo>
                    <a:lnTo>
                      <a:pt x="16" y="181"/>
                    </a:lnTo>
                    <a:lnTo>
                      <a:pt x="21" y="172"/>
                    </a:lnTo>
                    <a:lnTo>
                      <a:pt x="28" y="165"/>
                    </a:lnTo>
                    <a:lnTo>
                      <a:pt x="33" y="160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0" y="145"/>
                    </a:lnTo>
                    <a:lnTo>
                      <a:pt x="38" y="138"/>
                    </a:lnTo>
                    <a:lnTo>
                      <a:pt x="38" y="131"/>
                    </a:lnTo>
                    <a:lnTo>
                      <a:pt x="38" y="124"/>
                    </a:lnTo>
                    <a:lnTo>
                      <a:pt x="40" y="114"/>
                    </a:lnTo>
                    <a:lnTo>
                      <a:pt x="43" y="107"/>
                    </a:lnTo>
                    <a:lnTo>
                      <a:pt x="47" y="98"/>
                    </a:lnTo>
                    <a:lnTo>
                      <a:pt x="57" y="91"/>
                    </a:lnTo>
                    <a:lnTo>
                      <a:pt x="66" y="84"/>
                    </a:lnTo>
                    <a:lnTo>
                      <a:pt x="76" y="79"/>
                    </a:lnTo>
                    <a:lnTo>
                      <a:pt x="85" y="79"/>
                    </a:lnTo>
                    <a:lnTo>
                      <a:pt x="93" y="79"/>
                    </a:lnTo>
                    <a:lnTo>
                      <a:pt x="102" y="79"/>
                    </a:lnTo>
                    <a:lnTo>
                      <a:pt x="109" y="81"/>
                    </a:lnTo>
                    <a:lnTo>
                      <a:pt x="114" y="84"/>
                    </a:lnTo>
                    <a:lnTo>
                      <a:pt x="119" y="86"/>
                    </a:lnTo>
                    <a:lnTo>
                      <a:pt x="124" y="88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4" y="81"/>
                    </a:lnTo>
                    <a:lnTo>
                      <a:pt x="124" y="76"/>
                    </a:lnTo>
                    <a:lnTo>
                      <a:pt x="126" y="69"/>
                    </a:lnTo>
                    <a:lnTo>
                      <a:pt x="128" y="60"/>
                    </a:lnTo>
                    <a:lnTo>
                      <a:pt x="133" y="50"/>
                    </a:lnTo>
                    <a:lnTo>
                      <a:pt x="140" y="41"/>
                    </a:lnTo>
                    <a:lnTo>
                      <a:pt x="152" y="31"/>
                    </a:lnTo>
                    <a:lnTo>
                      <a:pt x="167" y="22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2" y="7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1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2"/>
                    </a:lnTo>
                    <a:lnTo>
                      <a:pt x="279" y="17"/>
                    </a:lnTo>
                    <a:lnTo>
                      <a:pt x="283" y="12"/>
                    </a:lnTo>
                    <a:lnTo>
                      <a:pt x="288" y="7"/>
                    </a:lnTo>
                    <a:lnTo>
                      <a:pt x="295" y="5"/>
                    </a:lnTo>
                    <a:lnTo>
                      <a:pt x="305" y="2"/>
                    </a:lnTo>
                    <a:lnTo>
                      <a:pt x="317" y="0"/>
                    </a:lnTo>
                    <a:lnTo>
                      <a:pt x="326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3" y="17"/>
                    </a:lnTo>
                    <a:lnTo>
                      <a:pt x="355" y="22"/>
                    </a:lnTo>
                    <a:lnTo>
                      <a:pt x="357" y="26"/>
                    </a:lnTo>
                    <a:lnTo>
                      <a:pt x="357" y="29"/>
                    </a:lnTo>
                    <a:lnTo>
                      <a:pt x="357" y="31"/>
                    </a:lnTo>
                    <a:lnTo>
                      <a:pt x="357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460"/>
              <p:cNvSpPr>
                <a:spLocks/>
              </p:cNvSpPr>
              <p:nvPr/>
            </p:nvSpPr>
            <p:spPr bwMode="auto">
              <a:xfrm>
                <a:off x="4411" y="3659"/>
                <a:ext cx="274" cy="229"/>
              </a:xfrm>
              <a:custGeom>
                <a:avLst/>
                <a:gdLst/>
                <a:ahLst/>
                <a:cxnLst>
                  <a:cxn ang="0">
                    <a:pos x="274" y="205"/>
                  </a:cxn>
                  <a:cxn ang="0">
                    <a:pos x="271" y="208"/>
                  </a:cxn>
                  <a:cxn ang="0">
                    <a:pos x="267" y="210"/>
                  </a:cxn>
                  <a:cxn ang="0">
                    <a:pos x="260" y="215"/>
                  </a:cxn>
                  <a:cxn ang="0">
                    <a:pos x="250" y="220"/>
                  </a:cxn>
                  <a:cxn ang="0">
                    <a:pos x="238" y="224"/>
                  </a:cxn>
                  <a:cxn ang="0">
                    <a:pos x="226" y="229"/>
                  </a:cxn>
                  <a:cxn ang="0">
                    <a:pos x="212" y="229"/>
                  </a:cxn>
                  <a:cxn ang="0">
                    <a:pos x="198" y="229"/>
                  </a:cxn>
                  <a:cxn ang="0">
                    <a:pos x="181" y="224"/>
                  </a:cxn>
                  <a:cxn ang="0">
                    <a:pos x="167" y="217"/>
                  </a:cxn>
                  <a:cxn ang="0">
                    <a:pos x="152" y="208"/>
                  </a:cxn>
                  <a:cxn ang="0">
                    <a:pos x="140" y="196"/>
                  </a:cxn>
                  <a:cxn ang="0">
                    <a:pos x="133" y="186"/>
                  </a:cxn>
                  <a:cxn ang="0">
                    <a:pos x="128" y="179"/>
                  </a:cxn>
                  <a:cxn ang="0">
                    <a:pos x="126" y="170"/>
                  </a:cxn>
                  <a:cxn ang="0">
                    <a:pos x="124" y="162"/>
                  </a:cxn>
                  <a:cxn ang="0">
                    <a:pos x="124" y="158"/>
                  </a:cxn>
                  <a:cxn ang="0">
                    <a:pos x="124" y="153"/>
                  </a:cxn>
                  <a:cxn ang="0">
                    <a:pos x="124" y="151"/>
                  </a:cxn>
                  <a:cxn ang="0">
                    <a:pos x="124" y="148"/>
                  </a:cxn>
                  <a:cxn ang="0">
                    <a:pos x="124" y="148"/>
                  </a:cxn>
                  <a:cxn ang="0">
                    <a:pos x="119" y="151"/>
                  </a:cxn>
                  <a:cxn ang="0">
                    <a:pos x="114" y="153"/>
                  </a:cxn>
                  <a:cxn ang="0">
                    <a:pos x="109" y="155"/>
                  </a:cxn>
                  <a:cxn ang="0">
                    <a:pos x="102" y="158"/>
                  </a:cxn>
                  <a:cxn ang="0">
                    <a:pos x="93" y="160"/>
                  </a:cxn>
                  <a:cxn ang="0">
                    <a:pos x="85" y="160"/>
                  </a:cxn>
                  <a:cxn ang="0">
                    <a:pos x="76" y="158"/>
                  </a:cxn>
                  <a:cxn ang="0">
                    <a:pos x="66" y="155"/>
                  </a:cxn>
                  <a:cxn ang="0">
                    <a:pos x="57" y="148"/>
                  </a:cxn>
                  <a:cxn ang="0">
                    <a:pos x="47" y="141"/>
                  </a:cxn>
                  <a:cxn ang="0">
                    <a:pos x="43" y="131"/>
                  </a:cxn>
                  <a:cxn ang="0">
                    <a:pos x="40" y="122"/>
                  </a:cxn>
                  <a:cxn ang="0">
                    <a:pos x="38" y="115"/>
                  </a:cxn>
                  <a:cxn ang="0">
                    <a:pos x="38" y="105"/>
                  </a:cxn>
                  <a:cxn ang="0">
                    <a:pos x="38" y="98"/>
                  </a:cxn>
                  <a:cxn ang="0">
                    <a:pos x="40" y="93"/>
                  </a:cxn>
                  <a:cxn ang="0">
                    <a:pos x="43" y="89"/>
                  </a:cxn>
                  <a:cxn ang="0">
                    <a:pos x="43" y="84"/>
                  </a:cxn>
                  <a:cxn ang="0">
                    <a:pos x="43" y="84"/>
                  </a:cxn>
                  <a:cxn ang="0">
                    <a:pos x="43" y="84"/>
                  </a:cxn>
                  <a:cxn ang="0">
                    <a:pos x="38" y="81"/>
                  </a:cxn>
                  <a:cxn ang="0">
                    <a:pos x="33" y="77"/>
                  </a:cxn>
                  <a:cxn ang="0">
                    <a:pos x="28" y="72"/>
                  </a:cxn>
                  <a:cxn ang="0">
                    <a:pos x="21" y="65"/>
                  </a:cxn>
                  <a:cxn ang="0">
                    <a:pos x="16" y="58"/>
                  </a:cxn>
                  <a:cxn ang="0">
                    <a:pos x="9" y="46"/>
                  </a:cxn>
                  <a:cxn ang="0">
                    <a:pos x="4" y="34"/>
                  </a:cxn>
                  <a:cxn ang="0">
                    <a:pos x="2" y="19"/>
                  </a:cxn>
                  <a:cxn ang="0">
                    <a:pos x="0" y="0"/>
                  </a:cxn>
                </a:cxnLst>
                <a:rect l="0" t="0" r="r" b="b"/>
                <a:pathLst>
                  <a:path w="274" h="229">
                    <a:moveTo>
                      <a:pt x="274" y="205"/>
                    </a:moveTo>
                    <a:lnTo>
                      <a:pt x="271" y="208"/>
                    </a:lnTo>
                    <a:lnTo>
                      <a:pt x="267" y="210"/>
                    </a:lnTo>
                    <a:lnTo>
                      <a:pt x="260" y="215"/>
                    </a:lnTo>
                    <a:lnTo>
                      <a:pt x="250" y="220"/>
                    </a:lnTo>
                    <a:lnTo>
                      <a:pt x="238" y="224"/>
                    </a:lnTo>
                    <a:lnTo>
                      <a:pt x="226" y="229"/>
                    </a:lnTo>
                    <a:lnTo>
                      <a:pt x="212" y="229"/>
                    </a:lnTo>
                    <a:lnTo>
                      <a:pt x="198" y="229"/>
                    </a:lnTo>
                    <a:lnTo>
                      <a:pt x="181" y="224"/>
                    </a:lnTo>
                    <a:lnTo>
                      <a:pt x="167" y="217"/>
                    </a:lnTo>
                    <a:lnTo>
                      <a:pt x="152" y="208"/>
                    </a:lnTo>
                    <a:lnTo>
                      <a:pt x="140" y="196"/>
                    </a:lnTo>
                    <a:lnTo>
                      <a:pt x="133" y="186"/>
                    </a:lnTo>
                    <a:lnTo>
                      <a:pt x="128" y="179"/>
                    </a:lnTo>
                    <a:lnTo>
                      <a:pt x="126" y="170"/>
                    </a:lnTo>
                    <a:lnTo>
                      <a:pt x="124" y="162"/>
                    </a:lnTo>
                    <a:lnTo>
                      <a:pt x="124" y="158"/>
                    </a:lnTo>
                    <a:lnTo>
                      <a:pt x="124" y="153"/>
                    </a:lnTo>
                    <a:lnTo>
                      <a:pt x="124" y="151"/>
                    </a:lnTo>
                    <a:lnTo>
                      <a:pt x="124" y="148"/>
                    </a:lnTo>
                    <a:lnTo>
                      <a:pt x="124" y="148"/>
                    </a:lnTo>
                    <a:lnTo>
                      <a:pt x="119" y="151"/>
                    </a:lnTo>
                    <a:lnTo>
                      <a:pt x="114" y="153"/>
                    </a:lnTo>
                    <a:lnTo>
                      <a:pt x="109" y="155"/>
                    </a:lnTo>
                    <a:lnTo>
                      <a:pt x="102" y="158"/>
                    </a:lnTo>
                    <a:lnTo>
                      <a:pt x="93" y="160"/>
                    </a:lnTo>
                    <a:lnTo>
                      <a:pt x="85" y="160"/>
                    </a:lnTo>
                    <a:lnTo>
                      <a:pt x="76" y="158"/>
                    </a:lnTo>
                    <a:lnTo>
                      <a:pt x="66" y="155"/>
                    </a:lnTo>
                    <a:lnTo>
                      <a:pt x="57" y="148"/>
                    </a:lnTo>
                    <a:lnTo>
                      <a:pt x="47" y="141"/>
                    </a:lnTo>
                    <a:lnTo>
                      <a:pt x="43" y="131"/>
                    </a:lnTo>
                    <a:lnTo>
                      <a:pt x="40" y="122"/>
                    </a:lnTo>
                    <a:lnTo>
                      <a:pt x="38" y="115"/>
                    </a:lnTo>
                    <a:lnTo>
                      <a:pt x="38" y="105"/>
                    </a:lnTo>
                    <a:lnTo>
                      <a:pt x="38" y="98"/>
                    </a:lnTo>
                    <a:lnTo>
                      <a:pt x="40" y="93"/>
                    </a:lnTo>
                    <a:lnTo>
                      <a:pt x="43" y="8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7"/>
                    </a:lnTo>
                    <a:lnTo>
                      <a:pt x="28" y="72"/>
                    </a:lnTo>
                    <a:lnTo>
                      <a:pt x="21" y="65"/>
                    </a:lnTo>
                    <a:lnTo>
                      <a:pt x="16" y="58"/>
                    </a:lnTo>
                    <a:lnTo>
                      <a:pt x="9" y="46"/>
                    </a:lnTo>
                    <a:lnTo>
                      <a:pt x="4" y="34"/>
                    </a:lnTo>
                    <a:lnTo>
                      <a:pt x="2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461"/>
              <p:cNvSpPr>
                <a:spLocks/>
              </p:cNvSpPr>
              <p:nvPr/>
            </p:nvSpPr>
            <p:spPr bwMode="auto">
              <a:xfrm>
                <a:off x="4685" y="3659"/>
                <a:ext cx="355" cy="239"/>
              </a:xfrm>
              <a:custGeom>
                <a:avLst/>
                <a:gdLst/>
                <a:ahLst/>
                <a:cxnLst>
                  <a:cxn ang="0">
                    <a:pos x="355" y="19"/>
                  </a:cxn>
                  <a:cxn ang="0">
                    <a:pos x="348" y="48"/>
                  </a:cxn>
                  <a:cxn ang="0">
                    <a:pos x="336" y="67"/>
                  </a:cxn>
                  <a:cxn ang="0">
                    <a:pos x="324" y="79"/>
                  </a:cxn>
                  <a:cxn ang="0">
                    <a:pos x="315" y="84"/>
                  </a:cxn>
                  <a:cxn ang="0">
                    <a:pos x="315" y="86"/>
                  </a:cxn>
                  <a:cxn ang="0">
                    <a:pos x="317" y="93"/>
                  </a:cxn>
                  <a:cxn ang="0">
                    <a:pos x="319" y="108"/>
                  </a:cxn>
                  <a:cxn ang="0">
                    <a:pos x="317" y="124"/>
                  </a:cxn>
                  <a:cxn ang="0">
                    <a:pos x="310" y="141"/>
                  </a:cxn>
                  <a:cxn ang="0">
                    <a:pos x="291" y="155"/>
                  </a:cxn>
                  <a:cxn ang="0">
                    <a:pos x="272" y="160"/>
                  </a:cxn>
                  <a:cxn ang="0">
                    <a:pos x="255" y="160"/>
                  </a:cxn>
                  <a:cxn ang="0">
                    <a:pos x="243" y="155"/>
                  </a:cxn>
                  <a:cxn ang="0">
                    <a:pos x="234" y="151"/>
                  </a:cxn>
                  <a:cxn ang="0">
                    <a:pos x="234" y="151"/>
                  </a:cxn>
                  <a:cxn ang="0">
                    <a:pos x="234" y="158"/>
                  </a:cxn>
                  <a:cxn ang="0">
                    <a:pos x="231" y="170"/>
                  </a:cxn>
                  <a:cxn ang="0">
                    <a:pos x="224" y="189"/>
                  </a:cxn>
                  <a:cxn ang="0">
                    <a:pos x="205" y="208"/>
                  </a:cxn>
                  <a:cxn ang="0">
                    <a:pos x="176" y="227"/>
                  </a:cxn>
                  <a:cxn ang="0">
                    <a:pos x="145" y="232"/>
                  </a:cxn>
                  <a:cxn ang="0">
                    <a:pos x="119" y="224"/>
                  </a:cxn>
                  <a:cxn ang="0">
                    <a:pos x="98" y="215"/>
                  </a:cxn>
                  <a:cxn ang="0">
                    <a:pos x="86" y="208"/>
                  </a:cxn>
                  <a:cxn ang="0">
                    <a:pos x="83" y="208"/>
                  </a:cxn>
                  <a:cxn ang="0">
                    <a:pos x="83" y="213"/>
                  </a:cxn>
                  <a:cxn ang="0">
                    <a:pos x="79" y="222"/>
                  </a:cxn>
                  <a:cxn ang="0">
                    <a:pos x="69" y="232"/>
                  </a:cxn>
                  <a:cxn ang="0">
                    <a:pos x="52" y="236"/>
                  </a:cxn>
                  <a:cxn ang="0">
                    <a:pos x="31" y="236"/>
                  </a:cxn>
                  <a:cxn ang="0">
                    <a:pos x="14" y="232"/>
                  </a:cxn>
                  <a:cxn ang="0">
                    <a:pos x="5" y="222"/>
                  </a:cxn>
                  <a:cxn ang="0">
                    <a:pos x="0" y="213"/>
                  </a:cxn>
                  <a:cxn ang="0">
                    <a:pos x="0" y="208"/>
                  </a:cxn>
                </a:cxnLst>
                <a:rect l="0" t="0" r="r" b="b"/>
                <a:pathLst>
                  <a:path w="355" h="239">
                    <a:moveTo>
                      <a:pt x="355" y="0"/>
                    </a:moveTo>
                    <a:lnTo>
                      <a:pt x="355" y="19"/>
                    </a:lnTo>
                    <a:lnTo>
                      <a:pt x="353" y="34"/>
                    </a:lnTo>
                    <a:lnTo>
                      <a:pt x="348" y="48"/>
                    </a:lnTo>
                    <a:lnTo>
                      <a:pt x="341" y="58"/>
                    </a:lnTo>
                    <a:lnTo>
                      <a:pt x="336" y="67"/>
                    </a:lnTo>
                    <a:lnTo>
                      <a:pt x="329" y="74"/>
                    </a:lnTo>
                    <a:lnTo>
                      <a:pt x="324" y="79"/>
                    </a:lnTo>
                    <a:lnTo>
                      <a:pt x="319" y="81"/>
                    </a:lnTo>
                    <a:lnTo>
                      <a:pt x="315" y="84"/>
                    </a:lnTo>
                    <a:lnTo>
                      <a:pt x="315" y="84"/>
                    </a:lnTo>
                    <a:lnTo>
                      <a:pt x="315" y="86"/>
                    </a:lnTo>
                    <a:lnTo>
                      <a:pt x="315" y="89"/>
                    </a:lnTo>
                    <a:lnTo>
                      <a:pt x="317" y="93"/>
                    </a:lnTo>
                    <a:lnTo>
                      <a:pt x="319" y="100"/>
                    </a:lnTo>
                    <a:lnTo>
                      <a:pt x="319" y="108"/>
                    </a:lnTo>
                    <a:lnTo>
                      <a:pt x="319" y="115"/>
                    </a:lnTo>
                    <a:lnTo>
                      <a:pt x="317" y="124"/>
                    </a:lnTo>
                    <a:lnTo>
                      <a:pt x="315" y="131"/>
                    </a:lnTo>
                    <a:lnTo>
                      <a:pt x="310" y="141"/>
                    </a:lnTo>
                    <a:lnTo>
                      <a:pt x="300" y="151"/>
                    </a:lnTo>
                    <a:lnTo>
                      <a:pt x="291" y="155"/>
                    </a:lnTo>
                    <a:lnTo>
                      <a:pt x="281" y="160"/>
                    </a:lnTo>
                    <a:lnTo>
                      <a:pt x="272" y="160"/>
                    </a:lnTo>
                    <a:lnTo>
                      <a:pt x="265" y="160"/>
                    </a:lnTo>
                    <a:lnTo>
                      <a:pt x="255" y="160"/>
                    </a:lnTo>
                    <a:lnTo>
                      <a:pt x="248" y="158"/>
                    </a:lnTo>
                    <a:lnTo>
                      <a:pt x="243" y="155"/>
                    </a:lnTo>
                    <a:lnTo>
                      <a:pt x="238" y="153"/>
                    </a:lnTo>
                    <a:lnTo>
                      <a:pt x="234" y="151"/>
                    </a:lnTo>
                    <a:lnTo>
                      <a:pt x="234" y="151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8"/>
                    </a:lnTo>
                    <a:lnTo>
                      <a:pt x="234" y="162"/>
                    </a:lnTo>
                    <a:lnTo>
                      <a:pt x="231" y="170"/>
                    </a:lnTo>
                    <a:lnTo>
                      <a:pt x="229" y="179"/>
                    </a:lnTo>
                    <a:lnTo>
                      <a:pt x="224" y="189"/>
                    </a:lnTo>
                    <a:lnTo>
                      <a:pt x="217" y="198"/>
                    </a:lnTo>
                    <a:lnTo>
                      <a:pt x="205" y="208"/>
                    </a:lnTo>
                    <a:lnTo>
                      <a:pt x="191" y="217"/>
                    </a:lnTo>
                    <a:lnTo>
                      <a:pt x="176" y="227"/>
                    </a:lnTo>
                    <a:lnTo>
                      <a:pt x="160" y="229"/>
                    </a:lnTo>
                    <a:lnTo>
                      <a:pt x="145" y="232"/>
                    </a:lnTo>
                    <a:lnTo>
                      <a:pt x="131" y="229"/>
                    </a:lnTo>
                    <a:lnTo>
                      <a:pt x="119" y="224"/>
                    </a:lnTo>
                    <a:lnTo>
                      <a:pt x="107" y="220"/>
                    </a:lnTo>
                    <a:lnTo>
                      <a:pt x="98" y="215"/>
                    </a:lnTo>
                    <a:lnTo>
                      <a:pt x="90" y="210"/>
                    </a:lnTo>
                    <a:lnTo>
                      <a:pt x="86" y="208"/>
                    </a:lnTo>
                    <a:lnTo>
                      <a:pt x="83" y="208"/>
                    </a:lnTo>
                    <a:lnTo>
                      <a:pt x="83" y="208"/>
                    </a:lnTo>
                    <a:lnTo>
                      <a:pt x="83" y="210"/>
                    </a:lnTo>
                    <a:lnTo>
                      <a:pt x="83" y="213"/>
                    </a:lnTo>
                    <a:lnTo>
                      <a:pt x="81" y="217"/>
                    </a:lnTo>
                    <a:lnTo>
                      <a:pt x="79" y="222"/>
                    </a:lnTo>
                    <a:lnTo>
                      <a:pt x="74" y="227"/>
                    </a:lnTo>
                    <a:lnTo>
                      <a:pt x="69" y="232"/>
                    </a:lnTo>
                    <a:lnTo>
                      <a:pt x="62" y="234"/>
                    </a:lnTo>
                    <a:lnTo>
                      <a:pt x="52" y="236"/>
                    </a:lnTo>
                    <a:lnTo>
                      <a:pt x="43" y="239"/>
                    </a:lnTo>
                    <a:lnTo>
                      <a:pt x="31" y="236"/>
                    </a:lnTo>
                    <a:lnTo>
                      <a:pt x="21" y="234"/>
                    </a:lnTo>
                    <a:lnTo>
                      <a:pt x="14" y="232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08"/>
                    </a:lnTo>
                    <a:lnTo>
                      <a:pt x="0" y="20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462"/>
            <p:cNvGrpSpPr>
              <a:grpSpLocks/>
            </p:cNvGrpSpPr>
            <p:nvPr/>
          </p:nvGrpSpPr>
          <p:grpSpPr bwMode="auto">
            <a:xfrm>
              <a:off x="3366" y="3430"/>
              <a:ext cx="632" cy="470"/>
              <a:chOff x="3366" y="3430"/>
              <a:chExt cx="632" cy="470"/>
            </a:xfrm>
          </p:grpSpPr>
          <p:sp>
            <p:nvSpPr>
              <p:cNvPr id="84" name="Freeform 463"/>
              <p:cNvSpPr>
                <a:spLocks/>
              </p:cNvSpPr>
              <p:nvPr/>
            </p:nvSpPr>
            <p:spPr bwMode="auto">
              <a:xfrm>
                <a:off x="3722" y="3440"/>
                <a:ext cx="276" cy="229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4"/>
                  </a:cxn>
                  <a:cxn ang="0">
                    <a:pos x="7" y="19"/>
                  </a:cxn>
                  <a:cxn ang="0">
                    <a:pos x="16" y="14"/>
                  </a:cxn>
                  <a:cxn ang="0">
                    <a:pos x="26" y="10"/>
                  </a:cxn>
                  <a:cxn ang="0">
                    <a:pos x="35" y="5"/>
                  </a:cxn>
                  <a:cxn ang="0">
                    <a:pos x="50" y="2"/>
                  </a:cxn>
                  <a:cxn ang="0">
                    <a:pos x="64" y="0"/>
                  </a:cxn>
                  <a:cxn ang="0">
                    <a:pos x="78" y="0"/>
                  </a:cxn>
                  <a:cxn ang="0">
                    <a:pos x="95" y="5"/>
                  </a:cxn>
                  <a:cxn ang="0">
                    <a:pos x="109" y="12"/>
                  </a:cxn>
                  <a:cxn ang="0">
                    <a:pos x="124" y="24"/>
                  </a:cxn>
                  <a:cxn ang="0">
                    <a:pos x="133" y="33"/>
                  </a:cxn>
                  <a:cxn ang="0">
                    <a:pos x="143" y="43"/>
                  </a:cxn>
                  <a:cxn ang="0">
                    <a:pos x="147" y="52"/>
                  </a:cxn>
                  <a:cxn ang="0">
                    <a:pos x="150" y="60"/>
                  </a:cxn>
                  <a:cxn ang="0">
                    <a:pos x="152" y="67"/>
                  </a:cxn>
                  <a:cxn ang="0">
                    <a:pos x="152" y="74"/>
                  </a:cxn>
                  <a:cxn ang="0">
                    <a:pos x="152" y="79"/>
                  </a:cxn>
                  <a:cxn ang="0">
                    <a:pos x="152" y="81"/>
                  </a:cxn>
                  <a:cxn ang="0">
                    <a:pos x="152" y="81"/>
                  </a:cxn>
                  <a:cxn ang="0">
                    <a:pos x="152" y="81"/>
                  </a:cxn>
                  <a:cxn ang="0">
                    <a:pos x="155" y="79"/>
                  </a:cxn>
                  <a:cxn ang="0">
                    <a:pos x="159" y="76"/>
                  </a:cxn>
                  <a:cxn ang="0">
                    <a:pos x="167" y="74"/>
                  </a:cxn>
                  <a:cxn ang="0">
                    <a:pos x="174" y="72"/>
                  </a:cxn>
                  <a:cxn ang="0">
                    <a:pos x="181" y="69"/>
                  </a:cxn>
                  <a:cxn ang="0">
                    <a:pos x="190" y="69"/>
                  </a:cxn>
                  <a:cxn ang="0">
                    <a:pos x="200" y="72"/>
                  </a:cxn>
                  <a:cxn ang="0">
                    <a:pos x="209" y="74"/>
                  </a:cxn>
                  <a:cxn ang="0">
                    <a:pos x="219" y="81"/>
                  </a:cxn>
                  <a:cxn ang="0">
                    <a:pos x="229" y="91"/>
                  </a:cxn>
                  <a:cxn ang="0">
                    <a:pos x="233" y="98"/>
                  </a:cxn>
                  <a:cxn ang="0">
                    <a:pos x="236" y="107"/>
                  </a:cxn>
                  <a:cxn ang="0">
                    <a:pos x="238" y="117"/>
                  </a:cxn>
                  <a:cxn ang="0">
                    <a:pos x="238" y="124"/>
                  </a:cxn>
                  <a:cxn ang="0">
                    <a:pos x="236" y="131"/>
                  </a:cxn>
                  <a:cxn ang="0">
                    <a:pos x="236" y="138"/>
                  </a:cxn>
                  <a:cxn ang="0">
                    <a:pos x="233" y="143"/>
                  </a:cxn>
                  <a:cxn ang="0">
                    <a:pos x="233" y="145"/>
                  </a:cxn>
                  <a:cxn ang="0">
                    <a:pos x="231" y="145"/>
                  </a:cxn>
                  <a:cxn ang="0">
                    <a:pos x="233" y="148"/>
                  </a:cxn>
                  <a:cxn ang="0">
                    <a:pos x="236" y="148"/>
                  </a:cxn>
                  <a:cxn ang="0">
                    <a:pos x="240" y="153"/>
                  </a:cxn>
                  <a:cxn ang="0">
                    <a:pos x="248" y="157"/>
                  </a:cxn>
                  <a:cxn ang="0">
                    <a:pos x="252" y="164"/>
                  </a:cxn>
                  <a:cxn ang="0">
                    <a:pos x="259" y="174"/>
                  </a:cxn>
                  <a:cxn ang="0">
                    <a:pos x="267" y="184"/>
                  </a:cxn>
                  <a:cxn ang="0">
                    <a:pos x="271" y="195"/>
                  </a:cxn>
                  <a:cxn ang="0">
                    <a:pos x="274" y="212"/>
                  </a:cxn>
                  <a:cxn ang="0">
                    <a:pos x="276" y="229"/>
                  </a:cxn>
                </a:cxnLst>
                <a:rect l="0" t="0" r="r" b="b"/>
                <a:pathLst>
                  <a:path w="276" h="229">
                    <a:moveTo>
                      <a:pt x="0" y="24"/>
                    </a:moveTo>
                    <a:lnTo>
                      <a:pt x="4" y="24"/>
                    </a:lnTo>
                    <a:lnTo>
                      <a:pt x="7" y="19"/>
                    </a:lnTo>
                    <a:lnTo>
                      <a:pt x="16" y="14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95" y="5"/>
                    </a:lnTo>
                    <a:lnTo>
                      <a:pt x="109" y="12"/>
                    </a:lnTo>
                    <a:lnTo>
                      <a:pt x="124" y="24"/>
                    </a:lnTo>
                    <a:lnTo>
                      <a:pt x="133" y="33"/>
                    </a:lnTo>
                    <a:lnTo>
                      <a:pt x="143" y="43"/>
                    </a:lnTo>
                    <a:lnTo>
                      <a:pt x="147" y="52"/>
                    </a:lnTo>
                    <a:lnTo>
                      <a:pt x="150" y="60"/>
                    </a:lnTo>
                    <a:lnTo>
                      <a:pt x="152" y="67"/>
                    </a:lnTo>
                    <a:lnTo>
                      <a:pt x="152" y="74"/>
                    </a:lnTo>
                    <a:lnTo>
                      <a:pt x="152" y="79"/>
                    </a:lnTo>
                    <a:lnTo>
                      <a:pt x="152" y="81"/>
                    </a:lnTo>
                    <a:lnTo>
                      <a:pt x="152" y="81"/>
                    </a:lnTo>
                    <a:lnTo>
                      <a:pt x="152" y="81"/>
                    </a:lnTo>
                    <a:lnTo>
                      <a:pt x="155" y="79"/>
                    </a:lnTo>
                    <a:lnTo>
                      <a:pt x="159" y="76"/>
                    </a:lnTo>
                    <a:lnTo>
                      <a:pt x="167" y="74"/>
                    </a:lnTo>
                    <a:lnTo>
                      <a:pt x="174" y="72"/>
                    </a:lnTo>
                    <a:lnTo>
                      <a:pt x="181" y="69"/>
                    </a:lnTo>
                    <a:lnTo>
                      <a:pt x="190" y="69"/>
                    </a:lnTo>
                    <a:lnTo>
                      <a:pt x="200" y="72"/>
                    </a:lnTo>
                    <a:lnTo>
                      <a:pt x="209" y="74"/>
                    </a:lnTo>
                    <a:lnTo>
                      <a:pt x="219" y="81"/>
                    </a:lnTo>
                    <a:lnTo>
                      <a:pt x="229" y="91"/>
                    </a:lnTo>
                    <a:lnTo>
                      <a:pt x="233" y="98"/>
                    </a:lnTo>
                    <a:lnTo>
                      <a:pt x="236" y="107"/>
                    </a:lnTo>
                    <a:lnTo>
                      <a:pt x="238" y="117"/>
                    </a:lnTo>
                    <a:lnTo>
                      <a:pt x="238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3" y="143"/>
                    </a:lnTo>
                    <a:lnTo>
                      <a:pt x="233" y="145"/>
                    </a:lnTo>
                    <a:lnTo>
                      <a:pt x="231" y="145"/>
                    </a:lnTo>
                    <a:lnTo>
                      <a:pt x="233" y="148"/>
                    </a:lnTo>
                    <a:lnTo>
                      <a:pt x="236" y="148"/>
                    </a:lnTo>
                    <a:lnTo>
                      <a:pt x="240" y="153"/>
                    </a:lnTo>
                    <a:lnTo>
                      <a:pt x="248" y="157"/>
                    </a:lnTo>
                    <a:lnTo>
                      <a:pt x="252" y="164"/>
                    </a:lnTo>
                    <a:lnTo>
                      <a:pt x="259" y="174"/>
                    </a:lnTo>
                    <a:lnTo>
                      <a:pt x="267" y="184"/>
                    </a:lnTo>
                    <a:lnTo>
                      <a:pt x="271" y="195"/>
                    </a:lnTo>
                    <a:lnTo>
                      <a:pt x="274" y="212"/>
                    </a:lnTo>
                    <a:lnTo>
                      <a:pt x="276" y="229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464"/>
              <p:cNvSpPr>
                <a:spLocks/>
              </p:cNvSpPr>
              <p:nvPr/>
            </p:nvSpPr>
            <p:spPr bwMode="auto">
              <a:xfrm>
                <a:off x="3366" y="3430"/>
                <a:ext cx="358" cy="236"/>
              </a:xfrm>
              <a:custGeom>
                <a:avLst/>
                <a:gdLst/>
                <a:ahLst/>
                <a:cxnLst>
                  <a:cxn ang="0">
                    <a:pos x="3" y="220"/>
                  </a:cxn>
                  <a:cxn ang="0">
                    <a:pos x="10" y="194"/>
                  </a:cxn>
                  <a:cxn ang="0">
                    <a:pos x="22" y="174"/>
                  </a:cxn>
                  <a:cxn ang="0">
                    <a:pos x="34" y="163"/>
                  </a:cxn>
                  <a:cxn ang="0">
                    <a:pos x="43" y="155"/>
                  </a:cxn>
                  <a:cxn ang="0">
                    <a:pos x="43" y="155"/>
                  </a:cxn>
                  <a:cxn ang="0">
                    <a:pos x="41" y="146"/>
                  </a:cxn>
                  <a:cxn ang="0">
                    <a:pos x="39" y="134"/>
                  </a:cxn>
                  <a:cxn ang="0">
                    <a:pos x="39" y="117"/>
                  </a:cxn>
                  <a:cxn ang="0">
                    <a:pos x="48" y="98"/>
                  </a:cxn>
                  <a:cxn ang="0">
                    <a:pos x="65" y="84"/>
                  </a:cxn>
                  <a:cxn ang="0">
                    <a:pos x="84" y="79"/>
                  </a:cxn>
                  <a:cxn ang="0">
                    <a:pos x="103" y="82"/>
                  </a:cxn>
                  <a:cxn ang="0">
                    <a:pos x="115" y="86"/>
                  </a:cxn>
                  <a:cxn ang="0">
                    <a:pos x="122" y="91"/>
                  </a:cxn>
                  <a:cxn ang="0">
                    <a:pos x="124" y="89"/>
                  </a:cxn>
                  <a:cxn ang="0">
                    <a:pos x="122" y="82"/>
                  </a:cxn>
                  <a:cxn ang="0">
                    <a:pos x="124" y="70"/>
                  </a:cxn>
                  <a:cxn ang="0">
                    <a:pos x="134" y="53"/>
                  </a:cxn>
                  <a:cxn ang="0">
                    <a:pos x="153" y="31"/>
                  </a:cxn>
                  <a:cxn ang="0">
                    <a:pos x="182" y="15"/>
                  </a:cxn>
                  <a:cxn ang="0">
                    <a:pos x="213" y="10"/>
                  </a:cxn>
                  <a:cxn ang="0">
                    <a:pos x="239" y="15"/>
                  </a:cxn>
                  <a:cxn ang="0">
                    <a:pos x="260" y="24"/>
                  </a:cxn>
                  <a:cxn ang="0">
                    <a:pos x="272" y="31"/>
                  </a:cxn>
                  <a:cxn ang="0">
                    <a:pos x="275" y="31"/>
                  </a:cxn>
                  <a:cxn ang="0">
                    <a:pos x="275" y="27"/>
                  </a:cxn>
                  <a:cxn ang="0">
                    <a:pos x="279" y="17"/>
                  </a:cxn>
                  <a:cxn ang="0">
                    <a:pos x="289" y="8"/>
                  </a:cxn>
                  <a:cxn ang="0">
                    <a:pos x="306" y="3"/>
                  </a:cxn>
                  <a:cxn ang="0">
                    <a:pos x="327" y="3"/>
                  </a:cxn>
                  <a:cxn ang="0">
                    <a:pos x="344" y="8"/>
                  </a:cxn>
                  <a:cxn ang="0">
                    <a:pos x="351" y="17"/>
                  </a:cxn>
                  <a:cxn ang="0">
                    <a:pos x="356" y="27"/>
                  </a:cxn>
                  <a:cxn ang="0">
                    <a:pos x="358" y="31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3" y="220"/>
                    </a:lnTo>
                    <a:lnTo>
                      <a:pt x="5" y="205"/>
                    </a:lnTo>
                    <a:lnTo>
                      <a:pt x="10" y="194"/>
                    </a:lnTo>
                    <a:lnTo>
                      <a:pt x="15" y="182"/>
                    </a:lnTo>
                    <a:lnTo>
                      <a:pt x="22" y="174"/>
                    </a:lnTo>
                    <a:lnTo>
                      <a:pt x="29" y="167"/>
                    </a:lnTo>
                    <a:lnTo>
                      <a:pt x="34" y="163"/>
                    </a:lnTo>
                    <a:lnTo>
                      <a:pt x="39" y="158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1" y="151"/>
                    </a:lnTo>
                    <a:lnTo>
                      <a:pt x="41" y="146"/>
                    </a:lnTo>
                    <a:lnTo>
                      <a:pt x="39" y="141"/>
                    </a:lnTo>
                    <a:lnTo>
                      <a:pt x="39" y="134"/>
                    </a:lnTo>
                    <a:lnTo>
                      <a:pt x="39" y="124"/>
                    </a:lnTo>
                    <a:lnTo>
                      <a:pt x="39" y="117"/>
                    </a:lnTo>
                    <a:lnTo>
                      <a:pt x="43" y="108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5" y="84"/>
                    </a:lnTo>
                    <a:lnTo>
                      <a:pt x="77" y="82"/>
                    </a:lnTo>
                    <a:lnTo>
                      <a:pt x="84" y="79"/>
                    </a:lnTo>
                    <a:lnTo>
                      <a:pt x="93" y="79"/>
                    </a:lnTo>
                    <a:lnTo>
                      <a:pt x="103" y="82"/>
                    </a:lnTo>
                    <a:lnTo>
                      <a:pt x="110" y="84"/>
                    </a:lnTo>
                    <a:lnTo>
                      <a:pt x="115" y="86"/>
                    </a:lnTo>
                    <a:lnTo>
                      <a:pt x="120" y="89"/>
                    </a:lnTo>
                    <a:lnTo>
                      <a:pt x="122" y="91"/>
                    </a:lnTo>
                    <a:lnTo>
                      <a:pt x="124" y="91"/>
                    </a:lnTo>
                    <a:lnTo>
                      <a:pt x="124" y="89"/>
                    </a:lnTo>
                    <a:lnTo>
                      <a:pt x="122" y="86"/>
                    </a:lnTo>
                    <a:lnTo>
                      <a:pt x="122" y="82"/>
                    </a:lnTo>
                    <a:lnTo>
                      <a:pt x="124" y="77"/>
                    </a:lnTo>
                    <a:lnTo>
                      <a:pt x="124" y="70"/>
                    </a:lnTo>
                    <a:lnTo>
                      <a:pt x="129" y="60"/>
                    </a:lnTo>
                    <a:lnTo>
                      <a:pt x="134" y="53"/>
                    </a:lnTo>
                    <a:lnTo>
                      <a:pt x="141" y="43"/>
                    </a:lnTo>
                    <a:lnTo>
                      <a:pt x="153" y="31"/>
                    </a:lnTo>
                    <a:lnTo>
                      <a:pt x="165" y="22"/>
                    </a:lnTo>
                    <a:lnTo>
                      <a:pt x="182" y="15"/>
                    </a:lnTo>
                    <a:lnTo>
                      <a:pt x="196" y="10"/>
                    </a:lnTo>
                    <a:lnTo>
                      <a:pt x="213" y="10"/>
                    </a:lnTo>
                    <a:lnTo>
                      <a:pt x="227" y="10"/>
                    </a:lnTo>
                    <a:lnTo>
                      <a:pt x="239" y="15"/>
                    </a:lnTo>
                    <a:lnTo>
                      <a:pt x="251" y="20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5" y="34"/>
                    </a:lnTo>
                    <a:lnTo>
                      <a:pt x="275" y="31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7" y="22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9" y="8"/>
                    </a:lnTo>
                    <a:lnTo>
                      <a:pt x="296" y="5"/>
                    </a:lnTo>
                    <a:lnTo>
                      <a:pt x="306" y="3"/>
                    </a:lnTo>
                    <a:lnTo>
                      <a:pt x="315" y="0"/>
                    </a:lnTo>
                    <a:lnTo>
                      <a:pt x="327" y="3"/>
                    </a:lnTo>
                    <a:lnTo>
                      <a:pt x="337" y="5"/>
                    </a:lnTo>
                    <a:lnTo>
                      <a:pt x="344" y="8"/>
                    </a:lnTo>
                    <a:lnTo>
                      <a:pt x="348" y="12"/>
                    </a:lnTo>
                    <a:lnTo>
                      <a:pt x="351" y="17"/>
                    </a:lnTo>
                    <a:lnTo>
                      <a:pt x="356" y="22"/>
                    </a:lnTo>
                    <a:lnTo>
                      <a:pt x="356" y="27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4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465"/>
              <p:cNvSpPr>
                <a:spLocks/>
              </p:cNvSpPr>
              <p:nvPr/>
            </p:nvSpPr>
            <p:spPr bwMode="auto">
              <a:xfrm>
                <a:off x="3366" y="3664"/>
                <a:ext cx="272" cy="229"/>
              </a:xfrm>
              <a:custGeom>
                <a:avLst/>
                <a:gdLst/>
                <a:ahLst/>
                <a:cxnLst>
                  <a:cxn ang="0">
                    <a:pos x="272" y="203"/>
                  </a:cxn>
                  <a:cxn ang="0">
                    <a:pos x="272" y="205"/>
                  </a:cxn>
                  <a:cxn ang="0">
                    <a:pos x="267" y="208"/>
                  </a:cxn>
                  <a:cxn ang="0">
                    <a:pos x="260" y="212"/>
                  </a:cxn>
                  <a:cxn ang="0">
                    <a:pos x="251" y="217"/>
                  </a:cxn>
                  <a:cxn ang="0">
                    <a:pos x="239" y="222"/>
                  </a:cxn>
                  <a:cxn ang="0">
                    <a:pos x="227" y="227"/>
                  </a:cxn>
                  <a:cxn ang="0">
                    <a:pos x="213" y="229"/>
                  </a:cxn>
                  <a:cxn ang="0">
                    <a:pos x="196" y="227"/>
                  </a:cxn>
                  <a:cxn ang="0">
                    <a:pos x="182" y="224"/>
                  </a:cxn>
                  <a:cxn ang="0">
                    <a:pos x="165" y="215"/>
                  </a:cxn>
                  <a:cxn ang="0">
                    <a:pos x="153" y="205"/>
                  </a:cxn>
                  <a:cxn ang="0">
                    <a:pos x="141" y="196"/>
                  </a:cxn>
                  <a:cxn ang="0">
                    <a:pos x="134" y="186"/>
                  </a:cxn>
                  <a:cxn ang="0">
                    <a:pos x="129" y="177"/>
                  </a:cxn>
                  <a:cxn ang="0">
                    <a:pos x="124" y="167"/>
                  </a:cxn>
                  <a:cxn ang="0">
                    <a:pos x="124" y="160"/>
                  </a:cxn>
                  <a:cxn ang="0">
                    <a:pos x="122" y="155"/>
                  </a:cxn>
                  <a:cxn ang="0">
                    <a:pos x="122" y="150"/>
                  </a:cxn>
                  <a:cxn ang="0">
                    <a:pos x="124" y="148"/>
                  </a:cxn>
                  <a:cxn ang="0">
                    <a:pos x="124" y="146"/>
                  </a:cxn>
                  <a:cxn ang="0">
                    <a:pos x="122" y="148"/>
                  </a:cxn>
                  <a:cxn ang="0">
                    <a:pos x="120" y="150"/>
                  </a:cxn>
                  <a:cxn ang="0">
                    <a:pos x="115" y="153"/>
                  </a:cxn>
                  <a:cxn ang="0">
                    <a:pos x="110" y="155"/>
                  </a:cxn>
                  <a:cxn ang="0">
                    <a:pos x="103" y="157"/>
                  </a:cxn>
                  <a:cxn ang="0">
                    <a:pos x="93" y="157"/>
                  </a:cxn>
                  <a:cxn ang="0">
                    <a:pos x="84" y="157"/>
                  </a:cxn>
                  <a:cxn ang="0">
                    <a:pos x="77" y="157"/>
                  </a:cxn>
                  <a:cxn ang="0">
                    <a:pos x="65" y="153"/>
                  </a:cxn>
                  <a:cxn ang="0">
                    <a:pos x="55" y="146"/>
                  </a:cxn>
                  <a:cxn ang="0">
                    <a:pos x="48" y="138"/>
                  </a:cxn>
                  <a:cxn ang="0">
                    <a:pos x="43" y="129"/>
                  </a:cxn>
                  <a:cxn ang="0">
                    <a:pos x="39" y="122"/>
                  </a:cxn>
                  <a:cxn ang="0">
                    <a:pos x="39" y="112"/>
                  </a:cxn>
                  <a:cxn ang="0">
                    <a:pos x="39" y="105"/>
                  </a:cxn>
                  <a:cxn ang="0">
                    <a:pos x="39" y="98"/>
                  </a:cxn>
                  <a:cxn ang="0">
                    <a:pos x="41" y="91"/>
                  </a:cxn>
                  <a:cxn ang="0">
                    <a:pos x="41" y="86"/>
                  </a:cxn>
                  <a:cxn ang="0">
                    <a:pos x="43" y="84"/>
                  </a:cxn>
                  <a:cxn ang="0">
                    <a:pos x="43" y="81"/>
                  </a:cxn>
                  <a:cxn ang="0">
                    <a:pos x="43" y="81"/>
                  </a:cxn>
                  <a:cxn ang="0">
                    <a:pos x="39" y="79"/>
                  </a:cxn>
                  <a:cxn ang="0">
                    <a:pos x="34" y="76"/>
                  </a:cxn>
                  <a:cxn ang="0">
                    <a:pos x="29" y="72"/>
                  </a:cxn>
                  <a:cxn ang="0">
                    <a:pos x="22" y="64"/>
                  </a:cxn>
                  <a:cxn ang="0">
                    <a:pos x="15" y="55"/>
                  </a:cxn>
                  <a:cxn ang="0">
                    <a:pos x="10" y="45"/>
                  </a:cxn>
                  <a:cxn ang="0">
                    <a:pos x="5" y="31"/>
                  </a:cxn>
                  <a:cxn ang="0">
                    <a:pos x="3" y="17"/>
                  </a:cxn>
                  <a:cxn ang="0">
                    <a:pos x="0" y="0"/>
                  </a:cxn>
                </a:cxnLst>
                <a:rect l="0" t="0" r="r" b="b"/>
                <a:pathLst>
                  <a:path w="272" h="229">
                    <a:moveTo>
                      <a:pt x="272" y="203"/>
                    </a:moveTo>
                    <a:lnTo>
                      <a:pt x="272" y="205"/>
                    </a:lnTo>
                    <a:lnTo>
                      <a:pt x="267" y="208"/>
                    </a:lnTo>
                    <a:lnTo>
                      <a:pt x="260" y="212"/>
                    </a:lnTo>
                    <a:lnTo>
                      <a:pt x="251" y="217"/>
                    </a:lnTo>
                    <a:lnTo>
                      <a:pt x="239" y="222"/>
                    </a:lnTo>
                    <a:lnTo>
                      <a:pt x="227" y="227"/>
                    </a:lnTo>
                    <a:lnTo>
                      <a:pt x="213" y="229"/>
                    </a:lnTo>
                    <a:lnTo>
                      <a:pt x="196" y="227"/>
                    </a:lnTo>
                    <a:lnTo>
                      <a:pt x="182" y="224"/>
                    </a:lnTo>
                    <a:lnTo>
                      <a:pt x="165" y="215"/>
                    </a:lnTo>
                    <a:lnTo>
                      <a:pt x="153" y="205"/>
                    </a:lnTo>
                    <a:lnTo>
                      <a:pt x="141" y="196"/>
                    </a:lnTo>
                    <a:lnTo>
                      <a:pt x="134" y="186"/>
                    </a:lnTo>
                    <a:lnTo>
                      <a:pt x="129" y="177"/>
                    </a:lnTo>
                    <a:lnTo>
                      <a:pt x="124" y="167"/>
                    </a:lnTo>
                    <a:lnTo>
                      <a:pt x="124" y="160"/>
                    </a:lnTo>
                    <a:lnTo>
                      <a:pt x="122" y="155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24" y="146"/>
                    </a:lnTo>
                    <a:lnTo>
                      <a:pt x="122" y="148"/>
                    </a:lnTo>
                    <a:lnTo>
                      <a:pt x="120" y="150"/>
                    </a:lnTo>
                    <a:lnTo>
                      <a:pt x="115" y="153"/>
                    </a:lnTo>
                    <a:lnTo>
                      <a:pt x="110" y="155"/>
                    </a:lnTo>
                    <a:lnTo>
                      <a:pt x="103" y="157"/>
                    </a:lnTo>
                    <a:lnTo>
                      <a:pt x="93" y="157"/>
                    </a:lnTo>
                    <a:lnTo>
                      <a:pt x="84" y="157"/>
                    </a:lnTo>
                    <a:lnTo>
                      <a:pt x="77" y="157"/>
                    </a:lnTo>
                    <a:lnTo>
                      <a:pt x="65" y="153"/>
                    </a:lnTo>
                    <a:lnTo>
                      <a:pt x="55" y="146"/>
                    </a:lnTo>
                    <a:lnTo>
                      <a:pt x="48" y="138"/>
                    </a:lnTo>
                    <a:lnTo>
                      <a:pt x="43" y="129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39" y="105"/>
                    </a:lnTo>
                    <a:lnTo>
                      <a:pt x="39" y="98"/>
                    </a:lnTo>
                    <a:lnTo>
                      <a:pt x="41" y="91"/>
                    </a:lnTo>
                    <a:lnTo>
                      <a:pt x="41" y="86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39" y="79"/>
                    </a:lnTo>
                    <a:lnTo>
                      <a:pt x="34" y="76"/>
                    </a:lnTo>
                    <a:lnTo>
                      <a:pt x="29" y="72"/>
                    </a:lnTo>
                    <a:lnTo>
                      <a:pt x="22" y="64"/>
                    </a:lnTo>
                    <a:lnTo>
                      <a:pt x="15" y="55"/>
                    </a:lnTo>
                    <a:lnTo>
                      <a:pt x="10" y="45"/>
                    </a:lnTo>
                    <a:lnTo>
                      <a:pt x="5" y="31"/>
                    </a:lnTo>
                    <a:lnTo>
                      <a:pt x="3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466"/>
              <p:cNvSpPr>
                <a:spLocks/>
              </p:cNvSpPr>
              <p:nvPr/>
            </p:nvSpPr>
            <p:spPr bwMode="auto">
              <a:xfrm>
                <a:off x="3638" y="3664"/>
                <a:ext cx="360" cy="236"/>
              </a:xfrm>
              <a:custGeom>
                <a:avLst/>
                <a:gdLst/>
                <a:ahLst/>
                <a:cxnLst>
                  <a:cxn ang="0">
                    <a:pos x="3" y="205"/>
                  </a:cxn>
                  <a:cxn ang="0">
                    <a:pos x="3" y="212"/>
                  </a:cxn>
                  <a:cxn ang="0">
                    <a:pos x="7" y="219"/>
                  </a:cxn>
                  <a:cxn ang="0">
                    <a:pos x="17" y="229"/>
                  </a:cxn>
                  <a:cxn ang="0">
                    <a:pos x="34" y="236"/>
                  </a:cxn>
                  <a:cxn ang="0">
                    <a:pos x="55" y="236"/>
                  </a:cxn>
                  <a:cxn ang="0">
                    <a:pos x="72" y="229"/>
                  </a:cxn>
                  <a:cxn ang="0">
                    <a:pos x="79" y="219"/>
                  </a:cxn>
                  <a:cxn ang="0">
                    <a:pos x="84" y="212"/>
                  </a:cxn>
                  <a:cxn ang="0">
                    <a:pos x="86" y="205"/>
                  </a:cxn>
                  <a:cxn ang="0">
                    <a:pos x="88" y="205"/>
                  </a:cxn>
                  <a:cxn ang="0">
                    <a:pos x="100" y="215"/>
                  </a:cxn>
                  <a:cxn ang="0">
                    <a:pos x="119" y="224"/>
                  </a:cxn>
                  <a:cxn ang="0">
                    <a:pos x="148" y="229"/>
                  </a:cxn>
                  <a:cxn ang="0">
                    <a:pos x="179" y="224"/>
                  </a:cxn>
                  <a:cxn ang="0">
                    <a:pos x="208" y="205"/>
                  </a:cxn>
                  <a:cxn ang="0">
                    <a:pos x="227" y="186"/>
                  </a:cxn>
                  <a:cxn ang="0">
                    <a:pos x="234" y="169"/>
                  </a:cxn>
                  <a:cxn ang="0">
                    <a:pos x="236" y="155"/>
                  </a:cxn>
                  <a:cxn ang="0">
                    <a:pos x="236" y="148"/>
                  </a:cxn>
                  <a:cxn ang="0">
                    <a:pos x="236" y="148"/>
                  </a:cxn>
                  <a:cxn ang="0">
                    <a:pos x="243" y="153"/>
                  </a:cxn>
                  <a:cxn ang="0">
                    <a:pos x="258" y="157"/>
                  </a:cxn>
                  <a:cxn ang="0">
                    <a:pos x="274" y="160"/>
                  </a:cxn>
                  <a:cxn ang="0">
                    <a:pos x="293" y="153"/>
                  </a:cxn>
                  <a:cxn ang="0">
                    <a:pos x="313" y="138"/>
                  </a:cxn>
                  <a:cxn ang="0">
                    <a:pos x="320" y="122"/>
                  </a:cxn>
                  <a:cxn ang="0">
                    <a:pos x="322" y="105"/>
                  </a:cxn>
                  <a:cxn ang="0">
                    <a:pos x="320" y="91"/>
                  </a:cxn>
                  <a:cxn ang="0">
                    <a:pos x="317" y="84"/>
                  </a:cxn>
                  <a:cxn ang="0">
                    <a:pos x="317" y="81"/>
                  </a:cxn>
                  <a:cxn ang="0">
                    <a:pos x="324" y="76"/>
                  </a:cxn>
                  <a:cxn ang="0">
                    <a:pos x="336" y="64"/>
                  </a:cxn>
                  <a:cxn ang="0">
                    <a:pos x="351" y="45"/>
                  </a:cxn>
                  <a:cxn ang="0">
                    <a:pos x="358" y="17"/>
                  </a:cxn>
                </a:cxnLst>
                <a:rect l="0" t="0" r="r" b="b"/>
                <a:pathLst>
                  <a:path w="360" h="236">
                    <a:moveTo>
                      <a:pt x="0" y="203"/>
                    </a:moveTo>
                    <a:lnTo>
                      <a:pt x="3" y="205"/>
                    </a:lnTo>
                    <a:lnTo>
                      <a:pt x="3" y="208"/>
                    </a:lnTo>
                    <a:lnTo>
                      <a:pt x="3" y="212"/>
                    </a:lnTo>
                    <a:lnTo>
                      <a:pt x="5" y="215"/>
                    </a:lnTo>
                    <a:lnTo>
                      <a:pt x="7" y="219"/>
                    </a:lnTo>
                    <a:lnTo>
                      <a:pt x="12" y="224"/>
                    </a:lnTo>
                    <a:lnTo>
                      <a:pt x="17" y="229"/>
                    </a:lnTo>
                    <a:lnTo>
                      <a:pt x="24" y="234"/>
                    </a:lnTo>
                    <a:lnTo>
                      <a:pt x="34" y="236"/>
                    </a:lnTo>
                    <a:lnTo>
                      <a:pt x="43" y="236"/>
                    </a:lnTo>
                    <a:lnTo>
                      <a:pt x="55" y="236"/>
                    </a:lnTo>
                    <a:lnTo>
                      <a:pt x="65" y="234"/>
                    </a:lnTo>
                    <a:lnTo>
                      <a:pt x="72" y="229"/>
                    </a:lnTo>
                    <a:lnTo>
                      <a:pt x="76" y="224"/>
                    </a:lnTo>
                    <a:lnTo>
                      <a:pt x="79" y="219"/>
                    </a:lnTo>
                    <a:lnTo>
                      <a:pt x="84" y="215"/>
                    </a:lnTo>
                    <a:lnTo>
                      <a:pt x="84" y="212"/>
                    </a:lnTo>
                    <a:lnTo>
                      <a:pt x="86" y="208"/>
                    </a:lnTo>
                    <a:lnTo>
                      <a:pt x="86" y="205"/>
                    </a:lnTo>
                    <a:lnTo>
                      <a:pt x="86" y="205"/>
                    </a:lnTo>
                    <a:lnTo>
                      <a:pt x="88" y="205"/>
                    </a:lnTo>
                    <a:lnTo>
                      <a:pt x="91" y="210"/>
                    </a:lnTo>
                    <a:lnTo>
                      <a:pt x="100" y="215"/>
                    </a:lnTo>
                    <a:lnTo>
                      <a:pt x="110" y="219"/>
                    </a:lnTo>
                    <a:lnTo>
                      <a:pt x="119" y="224"/>
                    </a:lnTo>
                    <a:lnTo>
                      <a:pt x="134" y="227"/>
                    </a:lnTo>
                    <a:lnTo>
                      <a:pt x="148" y="229"/>
                    </a:lnTo>
                    <a:lnTo>
                      <a:pt x="162" y="229"/>
                    </a:lnTo>
                    <a:lnTo>
                      <a:pt x="179" y="224"/>
                    </a:lnTo>
                    <a:lnTo>
                      <a:pt x="193" y="217"/>
                    </a:lnTo>
                    <a:lnTo>
                      <a:pt x="208" y="205"/>
                    </a:lnTo>
                    <a:lnTo>
                      <a:pt x="217" y="196"/>
                    </a:lnTo>
                    <a:lnTo>
                      <a:pt x="227" y="186"/>
                    </a:lnTo>
                    <a:lnTo>
                      <a:pt x="231" y="177"/>
                    </a:lnTo>
                    <a:lnTo>
                      <a:pt x="234" y="169"/>
                    </a:lnTo>
                    <a:lnTo>
                      <a:pt x="236" y="162"/>
                    </a:lnTo>
                    <a:lnTo>
                      <a:pt x="236" y="155"/>
                    </a:lnTo>
                    <a:lnTo>
                      <a:pt x="236" y="150"/>
                    </a:lnTo>
                    <a:lnTo>
                      <a:pt x="236" y="148"/>
                    </a:lnTo>
                    <a:lnTo>
                      <a:pt x="236" y="148"/>
                    </a:lnTo>
                    <a:lnTo>
                      <a:pt x="236" y="148"/>
                    </a:lnTo>
                    <a:lnTo>
                      <a:pt x="239" y="150"/>
                    </a:lnTo>
                    <a:lnTo>
                      <a:pt x="243" y="153"/>
                    </a:lnTo>
                    <a:lnTo>
                      <a:pt x="251" y="155"/>
                    </a:lnTo>
                    <a:lnTo>
                      <a:pt x="258" y="157"/>
                    </a:lnTo>
                    <a:lnTo>
                      <a:pt x="265" y="160"/>
                    </a:lnTo>
                    <a:lnTo>
                      <a:pt x="274" y="160"/>
                    </a:lnTo>
                    <a:lnTo>
                      <a:pt x="284" y="157"/>
                    </a:lnTo>
                    <a:lnTo>
                      <a:pt x="293" y="153"/>
                    </a:lnTo>
                    <a:lnTo>
                      <a:pt x="303" y="148"/>
                    </a:lnTo>
                    <a:lnTo>
                      <a:pt x="313" y="138"/>
                    </a:lnTo>
                    <a:lnTo>
                      <a:pt x="317" y="131"/>
                    </a:lnTo>
                    <a:lnTo>
                      <a:pt x="320" y="122"/>
                    </a:lnTo>
                    <a:lnTo>
                      <a:pt x="322" y="112"/>
                    </a:lnTo>
                    <a:lnTo>
                      <a:pt x="322" y="105"/>
                    </a:lnTo>
                    <a:lnTo>
                      <a:pt x="320" y="98"/>
                    </a:lnTo>
                    <a:lnTo>
                      <a:pt x="320" y="91"/>
                    </a:lnTo>
                    <a:lnTo>
                      <a:pt x="317" y="86"/>
                    </a:lnTo>
                    <a:lnTo>
                      <a:pt x="317" y="84"/>
                    </a:lnTo>
                    <a:lnTo>
                      <a:pt x="315" y="84"/>
                    </a:lnTo>
                    <a:lnTo>
                      <a:pt x="317" y="81"/>
                    </a:lnTo>
                    <a:lnTo>
                      <a:pt x="320" y="79"/>
                    </a:lnTo>
                    <a:lnTo>
                      <a:pt x="324" y="76"/>
                    </a:lnTo>
                    <a:lnTo>
                      <a:pt x="332" y="72"/>
                    </a:lnTo>
                    <a:lnTo>
                      <a:pt x="336" y="64"/>
                    </a:lnTo>
                    <a:lnTo>
                      <a:pt x="343" y="55"/>
                    </a:lnTo>
                    <a:lnTo>
                      <a:pt x="351" y="45"/>
                    </a:lnTo>
                    <a:lnTo>
                      <a:pt x="355" y="33"/>
                    </a:lnTo>
                    <a:lnTo>
                      <a:pt x="358" y="17"/>
                    </a:lnTo>
                    <a:lnTo>
                      <a:pt x="36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Freeform 467"/>
            <p:cNvSpPr>
              <a:spLocks/>
            </p:cNvSpPr>
            <p:nvPr/>
          </p:nvSpPr>
          <p:spPr bwMode="auto">
            <a:xfrm>
              <a:off x="4346" y="4062"/>
              <a:ext cx="115" cy="115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5" y="115"/>
                </a:cxn>
                <a:cxn ang="0">
                  <a:pos x="115" y="115"/>
                </a:cxn>
              </a:cxnLst>
              <a:rect l="0" t="0" r="r" b="b"/>
              <a:pathLst>
                <a:path w="115" h="115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5" y="115"/>
                  </a:lnTo>
                  <a:lnTo>
                    <a:pt x="115" y="11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468"/>
            <p:cNvSpPr>
              <a:spLocks/>
            </p:cNvSpPr>
            <p:nvPr/>
          </p:nvSpPr>
          <p:spPr bwMode="auto">
            <a:xfrm>
              <a:off x="4985" y="4062"/>
              <a:ext cx="112" cy="115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2" y="115"/>
                </a:cxn>
                <a:cxn ang="0">
                  <a:pos x="112" y="115"/>
                </a:cxn>
              </a:cxnLst>
              <a:rect l="0" t="0" r="r" b="b"/>
              <a:pathLst>
                <a:path w="112" h="115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2" y="115"/>
                  </a:lnTo>
                  <a:lnTo>
                    <a:pt x="112" y="115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69"/>
            <p:cNvSpPr>
              <a:spLocks noChangeShapeType="1"/>
            </p:cNvSpPr>
            <p:nvPr/>
          </p:nvSpPr>
          <p:spPr bwMode="auto">
            <a:xfrm>
              <a:off x="4206" y="2558"/>
              <a:ext cx="1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70"/>
            <p:cNvSpPr>
              <a:spLocks noChangeShapeType="1"/>
            </p:cNvSpPr>
            <p:nvPr/>
          </p:nvSpPr>
          <p:spPr bwMode="auto">
            <a:xfrm flipH="1" flipV="1">
              <a:off x="3719" y="2813"/>
              <a:ext cx="172" cy="9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71"/>
            <p:cNvSpPr>
              <a:spLocks noChangeShapeType="1"/>
            </p:cNvSpPr>
            <p:nvPr/>
          </p:nvSpPr>
          <p:spPr bwMode="auto">
            <a:xfrm flipV="1">
              <a:off x="4520" y="2811"/>
              <a:ext cx="184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72"/>
            <p:cNvSpPr>
              <a:spLocks noChangeShapeType="1"/>
            </p:cNvSpPr>
            <p:nvPr/>
          </p:nvSpPr>
          <p:spPr bwMode="auto">
            <a:xfrm flipH="1">
              <a:off x="3683" y="3049"/>
              <a:ext cx="253" cy="3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473"/>
            <p:cNvSpPr>
              <a:spLocks/>
            </p:cNvSpPr>
            <p:nvPr/>
          </p:nvSpPr>
          <p:spPr bwMode="auto">
            <a:xfrm>
              <a:off x="3745" y="3199"/>
              <a:ext cx="113" cy="115"/>
            </a:xfrm>
            <a:custGeom>
              <a:avLst/>
              <a:gdLst/>
              <a:ahLst/>
              <a:cxnLst>
                <a:cxn ang="0">
                  <a:pos x="113" y="112"/>
                </a:cxn>
                <a:cxn ang="0">
                  <a:pos x="113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2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2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474"/>
            <p:cNvSpPr>
              <a:spLocks/>
            </p:cNvSpPr>
            <p:nvPr/>
          </p:nvSpPr>
          <p:spPr bwMode="auto">
            <a:xfrm>
              <a:off x="3984" y="3264"/>
              <a:ext cx="113" cy="115"/>
            </a:xfrm>
            <a:custGeom>
              <a:avLst/>
              <a:gdLst/>
              <a:ahLst/>
              <a:cxnLst>
                <a:cxn ang="0">
                  <a:pos x="113" y="112"/>
                </a:cxn>
                <a:cxn ang="0">
                  <a:pos x="113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3" y="115"/>
                </a:cxn>
                <a:cxn ang="0">
                  <a:pos x="113" y="115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5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75"/>
            <p:cNvSpPr>
              <a:spLocks noChangeShapeType="1"/>
            </p:cNvSpPr>
            <p:nvPr/>
          </p:nvSpPr>
          <p:spPr bwMode="auto">
            <a:xfrm>
              <a:off x="4468" y="3054"/>
              <a:ext cx="260" cy="3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476"/>
            <p:cNvSpPr>
              <a:spLocks/>
            </p:cNvSpPr>
            <p:nvPr/>
          </p:nvSpPr>
          <p:spPr bwMode="auto">
            <a:xfrm>
              <a:off x="4554" y="320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477"/>
            <p:cNvSpPr>
              <a:spLocks/>
            </p:cNvSpPr>
            <p:nvPr/>
          </p:nvSpPr>
          <p:spPr bwMode="auto">
            <a:xfrm>
              <a:off x="4554" y="320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78"/>
            <p:cNvSpPr>
              <a:spLocks noChangeShapeType="1"/>
            </p:cNvSpPr>
            <p:nvPr/>
          </p:nvSpPr>
          <p:spPr bwMode="auto">
            <a:xfrm flipH="1" flipV="1">
              <a:off x="3273" y="3447"/>
              <a:ext cx="141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79"/>
            <p:cNvSpPr>
              <a:spLocks noChangeShapeType="1"/>
            </p:cNvSpPr>
            <p:nvPr/>
          </p:nvSpPr>
          <p:spPr bwMode="auto">
            <a:xfrm flipV="1">
              <a:off x="4990" y="3447"/>
              <a:ext cx="148" cy="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80"/>
            <p:cNvSpPr>
              <a:spLocks noChangeShapeType="1"/>
            </p:cNvSpPr>
            <p:nvPr/>
          </p:nvSpPr>
          <p:spPr bwMode="auto">
            <a:xfrm flipH="1">
              <a:off x="3347" y="3876"/>
              <a:ext cx="181" cy="1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81"/>
            <p:cNvSpPr>
              <a:spLocks noChangeShapeType="1"/>
            </p:cNvSpPr>
            <p:nvPr/>
          </p:nvSpPr>
          <p:spPr bwMode="auto">
            <a:xfrm>
              <a:off x="3822" y="3883"/>
              <a:ext cx="183" cy="18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82"/>
            <p:cNvSpPr>
              <a:spLocks noChangeShapeType="1"/>
            </p:cNvSpPr>
            <p:nvPr/>
          </p:nvSpPr>
          <p:spPr bwMode="auto">
            <a:xfrm flipH="1">
              <a:off x="4404" y="3881"/>
              <a:ext cx="178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83"/>
            <p:cNvSpPr>
              <a:spLocks noChangeShapeType="1"/>
            </p:cNvSpPr>
            <p:nvPr/>
          </p:nvSpPr>
          <p:spPr bwMode="auto">
            <a:xfrm>
              <a:off x="4883" y="3872"/>
              <a:ext cx="157" cy="19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484"/>
            <p:cNvSpPr>
              <a:spLocks noChangeShapeType="1"/>
            </p:cNvSpPr>
            <p:nvPr/>
          </p:nvSpPr>
          <p:spPr bwMode="auto">
            <a:xfrm>
              <a:off x="3996" y="3666"/>
              <a:ext cx="41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485"/>
            <p:cNvSpPr>
              <a:spLocks/>
            </p:cNvSpPr>
            <p:nvPr/>
          </p:nvSpPr>
          <p:spPr bwMode="auto">
            <a:xfrm>
              <a:off x="4160" y="361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486"/>
            <p:cNvSpPr>
              <a:spLocks/>
            </p:cNvSpPr>
            <p:nvPr/>
          </p:nvSpPr>
          <p:spPr bwMode="auto">
            <a:xfrm>
              <a:off x="4160" y="361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487"/>
            <p:cNvSpPr>
              <a:spLocks noChangeShapeType="1"/>
            </p:cNvSpPr>
            <p:nvPr/>
          </p:nvSpPr>
          <p:spPr bwMode="auto">
            <a:xfrm flipH="1" flipV="1">
              <a:off x="3984" y="3072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392D55-A6B8-594D-A2F9-35F39AB038F6}" type="slidenum">
              <a:rPr lang="en-US"/>
              <a:pPr/>
              <a:t>10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DSR Components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Route discovery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 mechanism by which a sending node obtains a route to destination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Route maintenance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 mechanism by which a sending node detects that the network topology has changed and its route to destination is no longer valid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4D7438-BB81-004C-896D-A492F1BF8C4C}" type="slidenum">
              <a:rPr lang="en-US"/>
              <a:pPr/>
              <a:t>11</a:t>
            </a:fld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DSR Route Discovery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Route discovery - basic idea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Source</a:t>
            </a:r>
            <a:r>
              <a:rPr lang="en-US"/>
              <a:t> broadcasts route-request to </a:t>
            </a:r>
            <a:r>
              <a:rPr lang="en-US" b="1"/>
              <a:t>Destination</a:t>
            </a: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en-US"/>
              <a:t>Each node forwards request by adding own address and re-broadcasting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Requests propagate outward until: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Target is found, or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A node that has a route to Destination is found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EE5A1-8ECF-3242-9CE4-ECD909EDA60E}" type="slidenum">
              <a:rPr lang="en-US"/>
              <a:pPr/>
              <a:t>12</a:t>
            </a:fld>
            <a:endParaRPr lang="en-US"/>
          </a:p>
        </p:txBody>
      </p:sp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381000" y="1295400"/>
            <a:ext cx="8382000" cy="5181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C Broadcasts Route Request to F</a:t>
            </a:r>
          </a:p>
        </p:txBody>
      </p:sp>
      <p:sp>
        <p:nvSpPr>
          <p:cNvPr id="31751" name="Line 4"/>
          <p:cNvSpPr>
            <a:spLocks noChangeShapeType="1"/>
          </p:cNvSpPr>
          <p:nvPr/>
        </p:nvSpPr>
        <p:spPr bwMode="auto">
          <a:xfrm flipH="1">
            <a:off x="2571750" y="2743200"/>
            <a:ext cx="8382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5"/>
          <p:cNvSpPr>
            <a:spLocks noChangeShapeType="1"/>
          </p:cNvSpPr>
          <p:nvPr/>
        </p:nvSpPr>
        <p:spPr bwMode="auto">
          <a:xfrm>
            <a:off x="2571750" y="3810000"/>
            <a:ext cx="7620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6"/>
          <p:cNvSpPr>
            <a:spLocks noChangeShapeType="1"/>
          </p:cNvSpPr>
          <p:nvPr/>
        </p:nvSpPr>
        <p:spPr bwMode="auto">
          <a:xfrm>
            <a:off x="3638550" y="2743200"/>
            <a:ext cx="1295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7"/>
          <p:cNvSpPr>
            <a:spLocks noChangeShapeType="1"/>
          </p:cNvSpPr>
          <p:nvPr/>
        </p:nvSpPr>
        <p:spPr bwMode="auto">
          <a:xfrm>
            <a:off x="5314950" y="2819400"/>
            <a:ext cx="8382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8"/>
          <p:cNvSpPr>
            <a:spLocks noChangeShapeType="1"/>
          </p:cNvSpPr>
          <p:nvPr/>
        </p:nvSpPr>
        <p:spPr bwMode="auto">
          <a:xfrm>
            <a:off x="3409950" y="2819400"/>
            <a:ext cx="91440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9"/>
          <p:cNvSpPr>
            <a:spLocks noChangeShapeType="1"/>
          </p:cNvSpPr>
          <p:nvPr/>
        </p:nvSpPr>
        <p:spPr bwMode="auto">
          <a:xfrm flipH="1">
            <a:off x="4629150" y="2971800"/>
            <a:ext cx="45720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0"/>
          <p:cNvSpPr>
            <a:spLocks noChangeShapeType="1"/>
          </p:cNvSpPr>
          <p:nvPr/>
        </p:nvSpPr>
        <p:spPr bwMode="auto">
          <a:xfrm>
            <a:off x="4552950" y="3733800"/>
            <a:ext cx="457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Line 11"/>
          <p:cNvSpPr>
            <a:spLocks noChangeShapeType="1"/>
          </p:cNvSpPr>
          <p:nvPr/>
        </p:nvSpPr>
        <p:spPr bwMode="auto">
          <a:xfrm>
            <a:off x="3638550" y="46482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Line 12"/>
          <p:cNvSpPr>
            <a:spLocks noChangeShapeType="1"/>
          </p:cNvSpPr>
          <p:nvPr/>
        </p:nvSpPr>
        <p:spPr bwMode="auto">
          <a:xfrm flipV="1">
            <a:off x="5238750" y="4267200"/>
            <a:ext cx="11430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Line 13"/>
          <p:cNvSpPr>
            <a:spLocks noChangeShapeType="1"/>
          </p:cNvSpPr>
          <p:nvPr/>
        </p:nvSpPr>
        <p:spPr bwMode="auto">
          <a:xfrm>
            <a:off x="6229350" y="3352800"/>
            <a:ext cx="2286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14"/>
          <p:cNvSpPr>
            <a:spLocks noChangeArrowheads="1"/>
          </p:cNvSpPr>
          <p:nvPr/>
        </p:nvSpPr>
        <p:spPr bwMode="auto">
          <a:xfrm>
            <a:off x="325755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15"/>
          <p:cNvSpPr>
            <a:spLocks noChangeArrowheads="1"/>
          </p:cNvSpPr>
          <p:nvPr/>
        </p:nvSpPr>
        <p:spPr bwMode="auto">
          <a:xfrm>
            <a:off x="493395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16"/>
          <p:cNvSpPr>
            <a:spLocks noChangeArrowheads="1"/>
          </p:cNvSpPr>
          <p:nvPr/>
        </p:nvSpPr>
        <p:spPr bwMode="auto">
          <a:xfrm>
            <a:off x="432435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17"/>
          <p:cNvSpPr>
            <a:spLocks noChangeArrowheads="1"/>
          </p:cNvSpPr>
          <p:nvPr/>
        </p:nvSpPr>
        <p:spPr bwMode="auto">
          <a:xfrm>
            <a:off x="234315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18"/>
          <p:cNvSpPr>
            <a:spLocks noChangeArrowheads="1"/>
          </p:cNvSpPr>
          <p:nvPr/>
        </p:nvSpPr>
        <p:spPr bwMode="auto">
          <a:xfrm>
            <a:off x="3257550" y="4419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Oval 19"/>
          <p:cNvSpPr>
            <a:spLocks noChangeArrowheads="1"/>
          </p:cNvSpPr>
          <p:nvPr/>
        </p:nvSpPr>
        <p:spPr bwMode="auto">
          <a:xfrm>
            <a:off x="4857750" y="4419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Oval 20"/>
          <p:cNvSpPr>
            <a:spLocks noChangeArrowheads="1"/>
          </p:cNvSpPr>
          <p:nvPr/>
        </p:nvSpPr>
        <p:spPr bwMode="auto">
          <a:xfrm>
            <a:off x="6000750" y="3048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Oval 21"/>
          <p:cNvSpPr>
            <a:spLocks noChangeArrowheads="1"/>
          </p:cNvSpPr>
          <p:nvPr/>
        </p:nvSpPr>
        <p:spPr bwMode="auto">
          <a:xfrm>
            <a:off x="6305550" y="4038600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Text Box 22"/>
          <p:cNvSpPr txBox="1">
            <a:spLocks noChangeArrowheads="1"/>
          </p:cNvSpPr>
          <p:nvPr/>
        </p:nvSpPr>
        <p:spPr bwMode="auto">
          <a:xfrm>
            <a:off x="3244850" y="2057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31770" name="Text Box 23"/>
          <p:cNvSpPr txBox="1">
            <a:spLocks noChangeArrowheads="1"/>
          </p:cNvSpPr>
          <p:nvPr/>
        </p:nvSpPr>
        <p:spPr bwMode="auto">
          <a:xfrm>
            <a:off x="1200150" y="3505200"/>
            <a:ext cx="90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Source</a:t>
            </a:r>
          </a:p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31771" name="Text Box 24"/>
          <p:cNvSpPr txBox="1">
            <a:spLocks noChangeArrowheads="1"/>
          </p:cNvSpPr>
          <p:nvPr/>
        </p:nvSpPr>
        <p:spPr bwMode="auto">
          <a:xfrm>
            <a:off x="2895600" y="489108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G</a:t>
            </a:r>
          </a:p>
        </p:txBody>
      </p:sp>
      <p:sp>
        <p:nvSpPr>
          <p:cNvPr id="31772" name="Text Box 25"/>
          <p:cNvSpPr txBox="1">
            <a:spLocks noChangeArrowheads="1"/>
          </p:cNvSpPr>
          <p:nvPr/>
        </p:nvSpPr>
        <p:spPr bwMode="auto">
          <a:xfrm>
            <a:off x="4552950" y="4876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H</a:t>
            </a:r>
          </a:p>
        </p:txBody>
      </p:sp>
      <p:sp>
        <p:nvSpPr>
          <p:cNvPr id="31773" name="Text Box 26"/>
          <p:cNvSpPr txBox="1">
            <a:spLocks noChangeArrowheads="1"/>
          </p:cNvSpPr>
          <p:nvPr/>
        </p:nvSpPr>
        <p:spPr bwMode="auto">
          <a:xfrm>
            <a:off x="6762750" y="403860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Destination</a:t>
            </a:r>
          </a:p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F</a:t>
            </a:r>
          </a:p>
        </p:txBody>
      </p:sp>
      <p:sp>
        <p:nvSpPr>
          <p:cNvPr id="31774" name="Text Box 27"/>
          <p:cNvSpPr txBox="1">
            <a:spLocks noChangeArrowheads="1"/>
          </p:cNvSpPr>
          <p:nvPr/>
        </p:nvSpPr>
        <p:spPr bwMode="auto">
          <a:xfrm>
            <a:off x="6457950" y="2971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E</a:t>
            </a:r>
          </a:p>
        </p:txBody>
      </p:sp>
      <p:sp>
        <p:nvSpPr>
          <p:cNvPr id="31775" name="Text Box 28"/>
          <p:cNvSpPr txBox="1">
            <a:spLocks noChangeArrowheads="1"/>
          </p:cNvSpPr>
          <p:nvPr/>
        </p:nvSpPr>
        <p:spPr bwMode="auto">
          <a:xfrm>
            <a:off x="4984750" y="2057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31776" name="Text Box 29"/>
          <p:cNvSpPr txBox="1">
            <a:spLocks noChangeArrowheads="1"/>
          </p:cNvSpPr>
          <p:nvPr/>
        </p:nvSpPr>
        <p:spPr bwMode="auto">
          <a:xfrm>
            <a:off x="4781550" y="3352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31777" name="Text Box 30"/>
          <p:cNvSpPr txBox="1">
            <a:spLocks noChangeArrowheads="1"/>
          </p:cNvSpPr>
          <p:nvPr/>
        </p:nvSpPr>
        <p:spPr bwMode="auto">
          <a:xfrm>
            <a:off x="1066800" y="3273425"/>
            <a:ext cx="1196975" cy="2746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Route 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AD085B-B1A2-7742-95C1-051F5B82300E}" type="slidenum">
              <a:rPr lang="en-US"/>
              <a:pPr/>
              <a:t>13</a:t>
            </a:fld>
            <a:endParaRPr lang="en-US"/>
          </a:p>
        </p:txBody>
      </p:sp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381000" y="1295400"/>
            <a:ext cx="8382000" cy="5181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C Broadcasts Route Request to F</a:t>
            </a:r>
          </a:p>
        </p:txBody>
      </p:sp>
      <p:sp>
        <p:nvSpPr>
          <p:cNvPr id="32775" name="Line 4"/>
          <p:cNvSpPr>
            <a:spLocks noChangeShapeType="1"/>
          </p:cNvSpPr>
          <p:nvPr/>
        </p:nvSpPr>
        <p:spPr bwMode="auto">
          <a:xfrm flipH="1">
            <a:off x="2571750" y="2743200"/>
            <a:ext cx="8382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Line 5"/>
          <p:cNvSpPr>
            <a:spLocks noChangeShapeType="1"/>
          </p:cNvSpPr>
          <p:nvPr/>
        </p:nvSpPr>
        <p:spPr bwMode="auto">
          <a:xfrm>
            <a:off x="2571750" y="3810000"/>
            <a:ext cx="7620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Line 6"/>
          <p:cNvSpPr>
            <a:spLocks noChangeShapeType="1"/>
          </p:cNvSpPr>
          <p:nvPr/>
        </p:nvSpPr>
        <p:spPr bwMode="auto">
          <a:xfrm>
            <a:off x="3638550" y="2743200"/>
            <a:ext cx="1295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Line 7"/>
          <p:cNvSpPr>
            <a:spLocks noChangeShapeType="1"/>
          </p:cNvSpPr>
          <p:nvPr/>
        </p:nvSpPr>
        <p:spPr bwMode="auto">
          <a:xfrm>
            <a:off x="5314950" y="2819400"/>
            <a:ext cx="8382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Line 8"/>
          <p:cNvSpPr>
            <a:spLocks noChangeShapeType="1"/>
          </p:cNvSpPr>
          <p:nvPr/>
        </p:nvSpPr>
        <p:spPr bwMode="auto">
          <a:xfrm>
            <a:off x="3409950" y="2819400"/>
            <a:ext cx="9144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Line 9"/>
          <p:cNvSpPr>
            <a:spLocks noChangeShapeType="1"/>
          </p:cNvSpPr>
          <p:nvPr/>
        </p:nvSpPr>
        <p:spPr bwMode="auto">
          <a:xfrm flipH="1">
            <a:off x="4629150" y="2971800"/>
            <a:ext cx="45720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1" name="Line 10"/>
          <p:cNvSpPr>
            <a:spLocks noChangeShapeType="1"/>
          </p:cNvSpPr>
          <p:nvPr/>
        </p:nvSpPr>
        <p:spPr bwMode="auto">
          <a:xfrm>
            <a:off x="4552950" y="3733800"/>
            <a:ext cx="457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Line 11"/>
          <p:cNvSpPr>
            <a:spLocks noChangeShapeType="1"/>
          </p:cNvSpPr>
          <p:nvPr/>
        </p:nvSpPr>
        <p:spPr bwMode="auto">
          <a:xfrm>
            <a:off x="3638550" y="4648200"/>
            <a:ext cx="121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3" name="Line 12"/>
          <p:cNvSpPr>
            <a:spLocks noChangeShapeType="1"/>
          </p:cNvSpPr>
          <p:nvPr/>
        </p:nvSpPr>
        <p:spPr bwMode="auto">
          <a:xfrm flipV="1">
            <a:off x="5238750" y="4267200"/>
            <a:ext cx="11430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" name="Line 13"/>
          <p:cNvSpPr>
            <a:spLocks noChangeShapeType="1"/>
          </p:cNvSpPr>
          <p:nvPr/>
        </p:nvSpPr>
        <p:spPr bwMode="auto">
          <a:xfrm>
            <a:off x="6229350" y="3352800"/>
            <a:ext cx="2286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5" name="Oval 14"/>
          <p:cNvSpPr>
            <a:spLocks noChangeArrowheads="1"/>
          </p:cNvSpPr>
          <p:nvPr/>
        </p:nvSpPr>
        <p:spPr bwMode="auto">
          <a:xfrm>
            <a:off x="325755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" name="Oval 15"/>
          <p:cNvSpPr>
            <a:spLocks noChangeArrowheads="1"/>
          </p:cNvSpPr>
          <p:nvPr/>
        </p:nvSpPr>
        <p:spPr bwMode="auto">
          <a:xfrm>
            <a:off x="493395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7" name="Oval 16"/>
          <p:cNvSpPr>
            <a:spLocks noChangeArrowheads="1"/>
          </p:cNvSpPr>
          <p:nvPr/>
        </p:nvSpPr>
        <p:spPr bwMode="auto">
          <a:xfrm>
            <a:off x="432435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8" name="Oval 17"/>
          <p:cNvSpPr>
            <a:spLocks noChangeArrowheads="1"/>
          </p:cNvSpPr>
          <p:nvPr/>
        </p:nvSpPr>
        <p:spPr bwMode="auto">
          <a:xfrm>
            <a:off x="234315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9" name="Oval 18"/>
          <p:cNvSpPr>
            <a:spLocks noChangeArrowheads="1"/>
          </p:cNvSpPr>
          <p:nvPr/>
        </p:nvSpPr>
        <p:spPr bwMode="auto">
          <a:xfrm>
            <a:off x="3257550" y="4419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0" name="Oval 19"/>
          <p:cNvSpPr>
            <a:spLocks noChangeArrowheads="1"/>
          </p:cNvSpPr>
          <p:nvPr/>
        </p:nvSpPr>
        <p:spPr bwMode="auto">
          <a:xfrm>
            <a:off x="4857750" y="4419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1" name="Oval 20"/>
          <p:cNvSpPr>
            <a:spLocks noChangeArrowheads="1"/>
          </p:cNvSpPr>
          <p:nvPr/>
        </p:nvSpPr>
        <p:spPr bwMode="auto">
          <a:xfrm>
            <a:off x="6000750" y="3048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2" name="Oval 21"/>
          <p:cNvSpPr>
            <a:spLocks noChangeArrowheads="1"/>
          </p:cNvSpPr>
          <p:nvPr/>
        </p:nvSpPr>
        <p:spPr bwMode="auto">
          <a:xfrm>
            <a:off x="6305550" y="4038600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3" name="Text Box 22"/>
          <p:cNvSpPr txBox="1">
            <a:spLocks noChangeArrowheads="1"/>
          </p:cNvSpPr>
          <p:nvPr/>
        </p:nvSpPr>
        <p:spPr bwMode="auto">
          <a:xfrm>
            <a:off x="3244850" y="2057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32794" name="Text Box 23"/>
          <p:cNvSpPr txBox="1">
            <a:spLocks noChangeArrowheads="1"/>
          </p:cNvSpPr>
          <p:nvPr/>
        </p:nvSpPr>
        <p:spPr bwMode="auto">
          <a:xfrm>
            <a:off x="1200150" y="3505200"/>
            <a:ext cx="90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Source</a:t>
            </a:r>
          </a:p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32795" name="Text Box 24"/>
          <p:cNvSpPr txBox="1">
            <a:spLocks noChangeArrowheads="1"/>
          </p:cNvSpPr>
          <p:nvPr/>
        </p:nvSpPr>
        <p:spPr bwMode="auto">
          <a:xfrm>
            <a:off x="2895600" y="489108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G</a:t>
            </a:r>
          </a:p>
        </p:txBody>
      </p:sp>
      <p:sp>
        <p:nvSpPr>
          <p:cNvPr id="32796" name="Text Box 25"/>
          <p:cNvSpPr txBox="1">
            <a:spLocks noChangeArrowheads="1"/>
          </p:cNvSpPr>
          <p:nvPr/>
        </p:nvSpPr>
        <p:spPr bwMode="auto">
          <a:xfrm>
            <a:off x="4552950" y="4876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H</a:t>
            </a:r>
          </a:p>
        </p:txBody>
      </p:sp>
      <p:sp>
        <p:nvSpPr>
          <p:cNvPr id="32797" name="Text Box 26"/>
          <p:cNvSpPr txBox="1">
            <a:spLocks noChangeArrowheads="1"/>
          </p:cNvSpPr>
          <p:nvPr/>
        </p:nvSpPr>
        <p:spPr bwMode="auto">
          <a:xfrm>
            <a:off x="6762750" y="403860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Destination</a:t>
            </a:r>
          </a:p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F</a:t>
            </a:r>
          </a:p>
        </p:txBody>
      </p:sp>
      <p:sp>
        <p:nvSpPr>
          <p:cNvPr id="32798" name="Text Box 27"/>
          <p:cNvSpPr txBox="1">
            <a:spLocks noChangeArrowheads="1"/>
          </p:cNvSpPr>
          <p:nvPr/>
        </p:nvSpPr>
        <p:spPr bwMode="auto">
          <a:xfrm>
            <a:off x="6457950" y="2971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E</a:t>
            </a:r>
          </a:p>
        </p:txBody>
      </p:sp>
      <p:sp>
        <p:nvSpPr>
          <p:cNvPr id="32799" name="Text Box 28"/>
          <p:cNvSpPr txBox="1">
            <a:spLocks noChangeArrowheads="1"/>
          </p:cNvSpPr>
          <p:nvPr/>
        </p:nvSpPr>
        <p:spPr bwMode="auto">
          <a:xfrm>
            <a:off x="4984750" y="2057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32800" name="Text Box 29"/>
          <p:cNvSpPr txBox="1">
            <a:spLocks noChangeArrowheads="1"/>
          </p:cNvSpPr>
          <p:nvPr/>
        </p:nvSpPr>
        <p:spPr bwMode="auto">
          <a:xfrm>
            <a:off x="4781550" y="3352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32801" name="Text Box 30"/>
          <p:cNvSpPr txBox="1">
            <a:spLocks noChangeArrowheads="1"/>
          </p:cNvSpPr>
          <p:nvPr/>
        </p:nvSpPr>
        <p:spPr bwMode="auto">
          <a:xfrm>
            <a:off x="1066800" y="3273425"/>
            <a:ext cx="1196975" cy="2746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Route 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2E7C6C-5093-8843-BCF8-964DE5790EC0}" type="slidenum">
              <a:rPr lang="en-US"/>
              <a:pPr/>
              <a:t>14</a:t>
            </a:fld>
            <a:endParaRPr lang="en-US"/>
          </a:p>
        </p:txBody>
      </p:sp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381000" y="1295400"/>
            <a:ext cx="8382000" cy="5181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 Responds to Route Request</a:t>
            </a:r>
          </a:p>
        </p:txBody>
      </p:sp>
      <p:sp>
        <p:nvSpPr>
          <p:cNvPr id="33799" name="Line 4"/>
          <p:cNvSpPr>
            <a:spLocks noChangeShapeType="1"/>
          </p:cNvSpPr>
          <p:nvPr/>
        </p:nvSpPr>
        <p:spPr bwMode="auto">
          <a:xfrm flipH="1">
            <a:off x="2571750" y="2743200"/>
            <a:ext cx="838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Line 5"/>
          <p:cNvSpPr>
            <a:spLocks noChangeShapeType="1"/>
          </p:cNvSpPr>
          <p:nvPr/>
        </p:nvSpPr>
        <p:spPr bwMode="auto">
          <a:xfrm>
            <a:off x="2571750" y="3810000"/>
            <a:ext cx="7620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6"/>
          <p:cNvSpPr>
            <a:spLocks noChangeShapeType="1"/>
          </p:cNvSpPr>
          <p:nvPr/>
        </p:nvSpPr>
        <p:spPr bwMode="auto">
          <a:xfrm>
            <a:off x="3638550" y="2743200"/>
            <a:ext cx="1295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7"/>
          <p:cNvSpPr>
            <a:spLocks noChangeShapeType="1"/>
          </p:cNvSpPr>
          <p:nvPr/>
        </p:nvSpPr>
        <p:spPr bwMode="auto">
          <a:xfrm>
            <a:off x="5314950" y="2819400"/>
            <a:ext cx="8382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8"/>
          <p:cNvSpPr>
            <a:spLocks noChangeShapeType="1"/>
          </p:cNvSpPr>
          <p:nvPr/>
        </p:nvSpPr>
        <p:spPr bwMode="auto">
          <a:xfrm>
            <a:off x="3409950" y="2819400"/>
            <a:ext cx="91440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Line 9"/>
          <p:cNvSpPr>
            <a:spLocks noChangeShapeType="1"/>
          </p:cNvSpPr>
          <p:nvPr/>
        </p:nvSpPr>
        <p:spPr bwMode="auto">
          <a:xfrm flipH="1">
            <a:off x="4629150" y="2971800"/>
            <a:ext cx="45720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Line 10"/>
          <p:cNvSpPr>
            <a:spLocks noChangeShapeType="1"/>
          </p:cNvSpPr>
          <p:nvPr/>
        </p:nvSpPr>
        <p:spPr bwMode="auto">
          <a:xfrm>
            <a:off x="4552950" y="3733800"/>
            <a:ext cx="457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Line 11"/>
          <p:cNvSpPr>
            <a:spLocks noChangeShapeType="1"/>
          </p:cNvSpPr>
          <p:nvPr/>
        </p:nvSpPr>
        <p:spPr bwMode="auto">
          <a:xfrm>
            <a:off x="3638550" y="46482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Line 12"/>
          <p:cNvSpPr>
            <a:spLocks noChangeShapeType="1"/>
          </p:cNvSpPr>
          <p:nvPr/>
        </p:nvSpPr>
        <p:spPr bwMode="auto">
          <a:xfrm flipV="1">
            <a:off x="5238750" y="4267200"/>
            <a:ext cx="114300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Line 13"/>
          <p:cNvSpPr>
            <a:spLocks noChangeShapeType="1"/>
          </p:cNvSpPr>
          <p:nvPr/>
        </p:nvSpPr>
        <p:spPr bwMode="auto">
          <a:xfrm>
            <a:off x="6229350" y="3352800"/>
            <a:ext cx="2286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4"/>
          <p:cNvSpPr>
            <a:spLocks noChangeArrowheads="1"/>
          </p:cNvSpPr>
          <p:nvPr/>
        </p:nvSpPr>
        <p:spPr bwMode="auto">
          <a:xfrm>
            <a:off x="325755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5"/>
          <p:cNvSpPr>
            <a:spLocks noChangeArrowheads="1"/>
          </p:cNvSpPr>
          <p:nvPr/>
        </p:nvSpPr>
        <p:spPr bwMode="auto">
          <a:xfrm>
            <a:off x="493395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6"/>
          <p:cNvSpPr>
            <a:spLocks noChangeArrowheads="1"/>
          </p:cNvSpPr>
          <p:nvPr/>
        </p:nvSpPr>
        <p:spPr bwMode="auto">
          <a:xfrm>
            <a:off x="432435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7"/>
          <p:cNvSpPr>
            <a:spLocks noChangeArrowheads="1"/>
          </p:cNvSpPr>
          <p:nvPr/>
        </p:nvSpPr>
        <p:spPr bwMode="auto">
          <a:xfrm>
            <a:off x="234315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18"/>
          <p:cNvSpPr>
            <a:spLocks noChangeArrowheads="1"/>
          </p:cNvSpPr>
          <p:nvPr/>
        </p:nvSpPr>
        <p:spPr bwMode="auto">
          <a:xfrm>
            <a:off x="3257550" y="4419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Oval 19"/>
          <p:cNvSpPr>
            <a:spLocks noChangeArrowheads="1"/>
          </p:cNvSpPr>
          <p:nvPr/>
        </p:nvSpPr>
        <p:spPr bwMode="auto">
          <a:xfrm>
            <a:off x="4857750" y="4419600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Oval 20"/>
          <p:cNvSpPr>
            <a:spLocks noChangeArrowheads="1"/>
          </p:cNvSpPr>
          <p:nvPr/>
        </p:nvSpPr>
        <p:spPr bwMode="auto">
          <a:xfrm>
            <a:off x="6000750" y="3048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6" name="Oval 21"/>
          <p:cNvSpPr>
            <a:spLocks noChangeArrowheads="1"/>
          </p:cNvSpPr>
          <p:nvPr/>
        </p:nvSpPr>
        <p:spPr bwMode="auto">
          <a:xfrm>
            <a:off x="6305550" y="4038600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Text Box 22"/>
          <p:cNvSpPr txBox="1">
            <a:spLocks noChangeArrowheads="1"/>
          </p:cNvSpPr>
          <p:nvPr/>
        </p:nvSpPr>
        <p:spPr bwMode="auto">
          <a:xfrm>
            <a:off x="3244850" y="2057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33818" name="Text Box 23"/>
          <p:cNvSpPr txBox="1">
            <a:spLocks noChangeArrowheads="1"/>
          </p:cNvSpPr>
          <p:nvPr/>
        </p:nvSpPr>
        <p:spPr bwMode="auto">
          <a:xfrm>
            <a:off x="1200150" y="3505200"/>
            <a:ext cx="90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Source</a:t>
            </a:r>
          </a:p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33819" name="Text Box 24"/>
          <p:cNvSpPr txBox="1">
            <a:spLocks noChangeArrowheads="1"/>
          </p:cNvSpPr>
          <p:nvPr/>
        </p:nvSpPr>
        <p:spPr bwMode="auto">
          <a:xfrm>
            <a:off x="2914650" y="489108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G</a:t>
            </a:r>
          </a:p>
        </p:txBody>
      </p:sp>
      <p:sp>
        <p:nvSpPr>
          <p:cNvPr id="33820" name="Text Box 25"/>
          <p:cNvSpPr txBox="1">
            <a:spLocks noChangeArrowheads="1"/>
          </p:cNvSpPr>
          <p:nvPr/>
        </p:nvSpPr>
        <p:spPr bwMode="auto">
          <a:xfrm>
            <a:off x="4552950" y="4876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H</a:t>
            </a:r>
          </a:p>
        </p:txBody>
      </p:sp>
      <p:sp>
        <p:nvSpPr>
          <p:cNvPr id="33821" name="Text Box 26"/>
          <p:cNvSpPr txBox="1">
            <a:spLocks noChangeArrowheads="1"/>
          </p:cNvSpPr>
          <p:nvPr/>
        </p:nvSpPr>
        <p:spPr bwMode="auto">
          <a:xfrm>
            <a:off x="6762750" y="403860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Destination</a:t>
            </a:r>
          </a:p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F</a:t>
            </a:r>
          </a:p>
        </p:txBody>
      </p:sp>
      <p:sp>
        <p:nvSpPr>
          <p:cNvPr id="33822" name="Text Box 27"/>
          <p:cNvSpPr txBox="1">
            <a:spLocks noChangeArrowheads="1"/>
          </p:cNvSpPr>
          <p:nvPr/>
        </p:nvSpPr>
        <p:spPr bwMode="auto">
          <a:xfrm>
            <a:off x="6457950" y="2971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E</a:t>
            </a:r>
          </a:p>
        </p:txBody>
      </p:sp>
      <p:sp>
        <p:nvSpPr>
          <p:cNvPr id="33823" name="Text Box 28"/>
          <p:cNvSpPr txBox="1">
            <a:spLocks noChangeArrowheads="1"/>
          </p:cNvSpPr>
          <p:nvPr/>
        </p:nvSpPr>
        <p:spPr bwMode="auto">
          <a:xfrm>
            <a:off x="4984750" y="2057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33824" name="Text Box 29"/>
          <p:cNvSpPr txBox="1">
            <a:spLocks noChangeArrowheads="1"/>
          </p:cNvSpPr>
          <p:nvPr/>
        </p:nvSpPr>
        <p:spPr bwMode="auto">
          <a:xfrm>
            <a:off x="4781550" y="3352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33825" name="Text Box 30"/>
          <p:cNvSpPr txBox="1">
            <a:spLocks noChangeArrowheads="1"/>
          </p:cNvSpPr>
          <p:nvPr/>
        </p:nvSpPr>
        <p:spPr bwMode="auto">
          <a:xfrm>
            <a:off x="5199063" y="4953000"/>
            <a:ext cx="592137" cy="2746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G,H,F</a:t>
            </a:r>
          </a:p>
        </p:txBody>
      </p:sp>
      <p:sp>
        <p:nvSpPr>
          <p:cNvPr id="33826" name="Text Box 31"/>
          <p:cNvSpPr txBox="1">
            <a:spLocks noChangeArrowheads="1"/>
          </p:cNvSpPr>
          <p:nvPr/>
        </p:nvSpPr>
        <p:spPr bwMode="auto">
          <a:xfrm>
            <a:off x="5014913" y="4953000"/>
            <a:ext cx="184150" cy="2746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3827" name="AutoShape 32"/>
          <p:cNvCxnSpPr>
            <a:cxnSpLocks noChangeShapeType="1"/>
            <a:stCxn id="33826" idx="2"/>
            <a:endCxn id="33812" idx="4"/>
          </p:cNvCxnSpPr>
          <p:nvPr/>
        </p:nvCxnSpPr>
        <p:spPr bwMode="auto">
          <a:xfrm rot="16200000" flipV="1">
            <a:off x="3111500" y="3232150"/>
            <a:ext cx="1417638" cy="2573338"/>
          </a:xfrm>
          <a:prstGeom prst="curvedConnector3">
            <a:avLst>
              <a:gd name="adj1" fmla="val -52968"/>
            </a:avLst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A56802-E4A3-E94E-A09F-D6CF764C49CA}" type="slidenum">
              <a:rPr lang="en-US"/>
              <a:pPr/>
              <a:t>15</a:t>
            </a:fld>
            <a:endParaRPr lang="en-US"/>
          </a:p>
        </p:txBody>
      </p:sp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381000" y="1295400"/>
            <a:ext cx="8382000" cy="5181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 Transmits a Packet to F</a:t>
            </a:r>
          </a:p>
        </p:txBody>
      </p:sp>
      <p:sp>
        <p:nvSpPr>
          <p:cNvPr id="34823" name="Line 4"/>
          <p:cNvSpPr>
            <a:spLocks noChangeShapeType="1"/>
          </p:cNvSpPr>
          <p:nvPr/>
        </p:nvSpPr>
        <p:spPr bwMode="auto">
          <a:xfrm flipH="1">
            <a:off x="2571750" y="2743200"/>
            <a:ext cx="838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Line 5"/>
          <p:cNvSpPr>
            <a:spLocks noChangeShapeType="1"/>
          </p:cNvSpPr>
          <p:nvPr/>
        </p:nvSpPr>
        <p:spPr bwMode="auto">
          <a:xfrm>
            <a:off x="2571750" y="3810000"/>
            <a:ext cx="762000" cy="762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5" name="Line 6"/>
          <p:cNvSpPr>
            <a:spLocks noChangeShapeType="1"/>
          </p:cNvSpPr>
          <p:nvPr/>
        </p:nvSpPr>
        <p:spPr bwMode="auto">
          <a:xfrm>
            <a:off x="3638550" y="2743200"/>
            <a:ext cx="1295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Line 7"/>
          <p:cNvSpPr>
            <a:spLocks noChangeShapeType="1"/>
          </p:cNvSpPr>
          <p:nvPr/>
        </p:nvSpPr>
        <p:spPr bwMode="auto">
          <a:xfrm>
            <a:off x="5314950" y="2819400"/>
            <a:ext cx="8382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7" name="Line 8"/>
          <p:cNvSpPr>
            <a:spLocks noChangeShapeType="1"/>
          </p:cNvSpPr>
          <p:nvPr/>
        </p:nvSpPr>
        <p:spPr bwMode="auto">
          <a:xfrm>
            <a:off x="3409950" y="2819400"/>
            <a:ext cx="91440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8" name="Line 9"/>
          <p:cNvSpPr>
            <a:spLocks noChangeShapeType="1"/>
          </p:cNvSpPr>
          <p:nvPr/>
        </p:nvSpPr>
        <p:spPr bwMode="auto">
          <a:xfrm flipH="1">
            <a:off x="4629150" y="2971800"/>
            <a:ext cx="45720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9" name="Line 10"/>
          <p:cNvSpPr>
            <a:spLocks noChangeShapeType="1"/>
          </p:cNvSpPr>
          <p:nvPr/>
        </p:nvSpPr>
        <p:spPr bwMode="auto">
          <a:xfrm>
            <a:off x="4552950" y="3733800"/>
            <a:ext cx="457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0" name="Line 11"/>
          <p:cNvSpPr>
            <a:spLocks noChangeShapeType="1"/>
          </p:cNvSpPr>
          <p:nvPr/>
        </p:nvSpPr>
        <p:spPr bwMode="auto">
          <a:xfrm>
            <a:off x="3638550" y="4648200"/>
            <a:ext cx="1219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1" name="Line 12"/>
          <p:cNvSpPr>
            <a:spLocks noChangeShapeType="1"/>
          </p:cNvSpPr>
          <p:nvPr/>
        </p:nvSpPr>
        <p:spPr bwMode="auto">
          <a:xfrm flipV="1">
            <a:off x="5238750" y="4267200"/>
            <a:ext cx="114300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2" name="Line 13"/>
          <p:cNvSpPr>
            <a:spLocks noChangeShapeType="1"/>
          </p:cNvSpPr>
          <p:nvPr/>
        </p:nvSpPr>
        <p:spPr bwMode="auto">
          <a:xfrm>
            <a:off x="6229350" y="3352800"/>
            <a:ext cx="2286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3" name="Oval 14"/>
          <p:cNvSpPr>
            <a:spLocks noChangeArrowheads="1"/>
          </p:cNvSpPr>
          <p:nvPr/>
        </p:nvSpPr>
        <p:spPr bwMode="auto">
          <a:xfrm>
            <a:off x="325755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4" name="Oval 15"/>
          <p:cNvSpPr>
            <a:spLocks noChangeArrowheads="1"/>
          </p:cNvSpPr>
          <p:nvPr/>
        </p:nvSpPr>
        <p:spPr bwMode="auto">
          <a:xfrm>
            <a:off x="493395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5" name="Oval 16"/>
          <p:cNvSpPr>
            <a:spLocks noChangeArrowheads="1"/>
          </p:cNvSpPr>
          <p:nvPr/>
        </p:nvSpPr>
        <p:spPr bwMode="auto">
          <a:xfrm>
            <a:off x="432435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Oval 17"/>
          <p:cNvSpPr>
            <a:spLocks noChangeArrowheads="1"/>
          </p:cNvSpPr>
          <p:nvPr/>
        </p:nvSpPr>
        <p:spPr bwMode="auto">
          <a:xfrm>
            <a:off x="2343150" y="3429000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7" name="Oval 18"/>
          <p:cNvSpPr>
            <a:spLocks noChangeArrowheads="1"/>
          </p:cNvSpPr>
          <p:nvPr/>
        </p:nvSpPr>
        <p:spPr bwMode="auto">
          <a:xfrm>
            <a:off x="3257550" y="4419600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Oval 19"/>
          <p:cNvSpPr>
            <a:spLocks noChangeArrowheads="1"/>
          </p:cNvSpPr>
          <p:nvPr/>
        </p:nvSpPr>
        <p:spPr bwMode="auto">
          <a:xfrm>
            <a:off x="4857750" y="4419600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9" name="Oval 20"/>
          <p:cNvSpPr>
            <a:spLocks noChangeArrowheads="1"/>
          </p:cNvSpPr>
          <p:nvPr/>
        </p:nvSpPr>
        <p:spPr bwMode="auto">
          <a:xfrm>
            <a:off x="6000750" y="3048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0" name="Oval 21"/>
          <p:cNvSpPr>
            <a:spLocks noChangeArrowheads="1"/>
          </p:cNvSpPr>
          <p:nvPr/>
        </p:nvSpPr>
        <p:spPr bwMode="auto">
          <a:xfrm>
            <a:off x="6305550" y="4038600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1" name="Text Box 22"/>
          <p:cNvSpPr txBox="1">
            <a:spLocks noChangeArrowheads="1"/>
          </p:cNvSpPr>
          <p:nvPr/>
        </p:nvSpPr>
        <p:spPr bwMode="auto">
          <a:xfrm>
            <a:off x="3244850" y="2057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34842" name="Text Box 23"/>
          <p:cNvSpPr txBox="1">
            <a:spLocks noChangeArrowheads="1"/>
          </p:cNvSpPr>
          <p:nvPr/>
        </p:nvSpPr>
        <p:spPr bwMode="auto">
          <a:xfrm>
            <a:off x="1200150" y="3505200"/>
            <a:ext cx="90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Source</a:t>
            </a:r>
          </a:p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34843" name="Text Box 24"/>
          <p:cNvSpPr txBox="1">
            <a:spLocks noChangeArrowheads="1"/>
          </p:cNvSpPr>
          <p:nvPr/>
        </p:nvSpPr>
        <p:spPr bwMode="auto">
          <a:xfrm>
            <a:off x="2895600" y="489108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G</a:t>
            </a:r>
          </a:p>
        </p:txBody>
      </p:sp>
      <p:sp>
        <p:nvSpPr>
          <p:cNvPr id="34844" name="Text Box 25"/>
          <p:cNvSpPr txBox="1">
            <a:spLocks noChangeArrowheads="1"/>
          </p:cNvSpPr>
          <p:nvPr/>
        </p:nvSpPr>
        <p:spPr bwMode="auto">
          <a:xfrm>
            <a:off x="4552950" y="4876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H</a:t>
            </a:r>
          </a:p>
        </p:txBody>
      </p:sp>
      <p:sp>
        <p:nvSpPr>
          <p:cNvPr id="34845" name="Text Box 26"/>
          <p:cNvSpPr txBox="1">
            <a:spLocks noChangeArrowheads="1"/>
          </p:cNvSpPr>
          <p:nvPr/>
        </p:nvSpPr>
        <p:spPr bwMode="auto">
          <a:xfrm>
            <a:off x="6762750" y="403860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Destination</a:t>
            </a:r>
          </a:p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F</a:t>
            </a:r>
          </a:p>
        </p:txBody>
      </p:sp>
      <p:sp>
        <p:nvSpPr>
          <p:cNvPr id="34846" name="Text Box 27"/>
          <p:cNvSpPr txBox="1">
            <a:spLocks noChangeArrowheads="1"/>
          </p:cNvSpPr>
          <p:nvPr/>
        </p:nvSpPr>
        <p:spPr bwMode="auto">
          <a:xfrm>
            <a:off x="6457950" y="2971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E</a:t>
            </a:r>
          </a:p>
        </p:txBody>
      </p:sp>
      <p:sp>
        <p:nvSpPr>
          <p:cNvPr id="34847" name="Text Box 28"/>
          <p:cNvSpPr txBox="1">
            <a:spLocks noChangeArrowheads="1"/>
          </p:cNvSpPr>
          <p:nvPr/>
        </p:nvSpPr>
        <p:spPr bwMode="auto">
          <a:xfrm>
            <a:off x="4984750" y="2057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34848" name="Text Box 29"/>
          <p:cNvSpPr txBox="1">
            <a:spLocks noChangeArrowheads="1"/>
          </p:cNvSpPr>
          <p:nvPr/>
        </p:nvSpPr>
        <p:spPr bwMode="auto">
          <a:xfrm>
            <a:off x="4781550" y="3352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34849" name="Text Box 30"/>
          <p:cNvSpPr txBox="1">
            <a:spLocks noChangeArrowheads="1"/>
          </p:cNvSpPr>
          <p:nvPr/>
        </p:nvSpPr>
        <p:spPr bwMode="auto">
          <a:xfrm>
            <a:off x="5199063" y="4953000"/>
            <a:ext cx="277812" cy="2746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</a:t>
            </a:r>
          </a:p>
        </p:txBody>
      </p:sp>
      <p:sp>
        <p:nvSpPr>
          <p:cNvPr id="34850" name="Text Box 31"/>
          <p:cNvSpPr txBox="1">
            <a:spLocks noChangeArrowheads="1"/>
          </p:cNvSpPr>
          <p:nvPr/>
        </p:nvSpPr>
        <p:spPr bwMode="auto">
          <a:xfrm>
            <a:off x="5014913" y="4953000"/>
            <a:ext cx="184150" cy="2746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51" name="Text Box 32"/>
          <p:cNvSpPr txBox="1">
            <a:spLocks noChangeArrowheads="1"/>
          </p:cNvSpPr>
          <p:nvPr/>
        </p:nvSpPr>
        <p:spPr bwMode="auto">
          <a:xfrm>
            <a:off x="3505200" y="4953000"/>
            <a:ext cx="430213" cy="2746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H,F</a:t>
            </a:r>
          </a:p>
        </p:txBody>
      </p:sp>
      <p:sp>
        <p:nvSpPr>
          <p:cNvPr id="34852" name="Text Box 33"/>
          <p:cNvSpPr txBox="1">
            <a:spLocks noChangeArrowheads="1"/>
          </p:cNvSpPr>
          <p:nvPr/>
        </p:nvSpPr>
        <p:spPr bwMode="auto">
          <a:xfrm>
            <a:off x="3321050" y="4953000"/>
            <a:ext cx="184150" cy="2746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53" name="Text Box 34"/>
          <p:cNvSpPr txBox="1">
            <a:spLocks noChangeArrowheads="1"/>
          </p:cNvSpPr>
          <p:nvPr/>
        </p:nvSpPr>
        <p:spPr bwMode="auto">
          <a:xfrm>
            <a:off x="1784350" y="3886200"/>
            <a:ext cx="592138" cy="2746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G,H,F</a:t>
            </a:r>
          </a:p>
        </p:txBody>
      </p:sp>
      <p:sp>
        <p:nvSpPr>
          <p:cNvPr id="34854" name="Text Box 35"/>
          <p:cNvSpPr txBox="1">
            <a:spLocks noChangeArrowheads="1"/>
          </p:cNvSpPr>
          <p:nvPr/>
        </p:nvSpPr>
        <p:spPr bwMode="auto">
          <a:xfrm>
            <a:off x="1600200" y="3886200"/>
            <a:ext cx="184150" cy="2746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86A6A8-6711-874B-8AA3-85A0AE14E4EB}" type="slidenum">
              <a:rPr lang="en-US"/>
              <a:pPr/>
              <a:t>16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Forwarding Route Requests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 request is forwarded if:</a:t>
            </a:r>
          </a:p>
          <a:p>
            <a:pPr lvl="1" eaLnBrk="1" hangingPunct="1"/>
            <a:r>
              <a:rPr lang="en-US"/>
              <a:t>Node is not the destination</a:t>
            </a:r>
          </a:p>
          <a:p>
            <a:pPr lvl="1" eaLnBrk="1" hangingPunct="1"/>
            <a:r>
              <a:rPr lang="en-US"/>
              <a:t>Node not already listed in recorded source route</a:t>
            </a:r>
          </a:p>
          <a:p>
            <a:pPr lvl="1" eaLnBrk="1" hangingPunct="1"/>
            <a:r>
              <a:rPr lang="en-US"/>
              <a:t>Node has not seen request with same sequence number</a:t>
            </a:r>
          </a:p>
          <a:p>
            <a:pPr lvl="1" eaLnBrk="1" hangingPunct="1"/>
            <a:r>
              <a:rPr lang="en-US"/>
              <a:t>IP TTL field may be used to limit scope</a:t>
            </a:r>
          </a:p>
          <a:p>
            <a:pPr eaLnBrk="1" hangingPunct="1"/>
            <a:r>
              <a:rPr lang="en-US"/>
              <a:t>Destination copies route into a Route-reply packet and sends it back to </a:t>
            </a:r>
            <a:r>
              <a:rPr lang="en-US" b="1"/>
              <a:t>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F4BD19-E71F-4E4F-846E-10014D23AAE8}" type="slidenum">
              <a:rPr lang="en-US"/>
              <a:pPr/>
              <a:t>17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Route Cache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All source routes learned by a node are kept in Route Cache</a:t>
            </a:r>
          </a:p>
          <a:p>
            <a:pPr lvl="1" eaLnBrk="1" hangingPunct="1"/>
            <a:r>
              <a:rPr lang="en-US"/>
              <a:t>Reduces cost of route discovery</a:t>
            </a:r>
          </a:p>
          <a:p>
            <a:pPr eaLnBrk="1" hangingPunct="1"/>
            <a:r>
              <a:rPr lang="en-US"/>
              <a:t>If intermediate node receives RR for destination and has entry for destination in route cache, it responds to RR and does not propagate RR further</a:t>
            </a:r>
          </a:p>
          <a:p>
            <a:pPr eaLnBrk="1" hangingPunct="1"/>
            <a:r>
              <a:rPr lang="en-US"/>
              <a:t>Nodes overhearing RR/RP may insert routes in cache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19C699-3D34-8A4E-9D79-3553CCFC5305}" type="slidenum">
              <a:rPr lang="en-US"/>
              <a:pPr/>
              <a:t>18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Sending Data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Check cache for route to destination</a:t>
            </a:r>
          </a:p>
          <a:p>
            <a:pPr eaLnBrk="1" hangingPunct="1"/>
            <a:r>
              <a:rPr lang="en-US"/>
              <a:t>If route exists then</a:t>
            </a:r>
          </a:p>
          <a:p>
            <a:pPr lvl="1" eaLnBrk="1" hangingPunct="1"/>
            <a:r>
              <a:rPr lang="en-US"/>
              <a:t>If reachable in one hop</a:t>
            </a:r>
          </a:p>
          <a:p>
            <a:pPr lvl="2" eaLnBrk="1" hangingPunct="1"/>
            <a:r>
              <a:rPr lang="en-US"/>
              <a:t>Send packet</a:t>
            </a:r>
          </a:p>
          <a:p>
            <a:pPr lvl="1" eaLnBrk="1" hangingPunct="1"/>
            <a:r>
              <a:rPr lang="en-US"/>
              <a:t>Else insert routing header to destination and send</a:t>
            </a:r>
          </a:p>
          <a:p>
            <a:pPr eaLnBrk="1" hangingPunct="1"/>
            <a:r>
              <a:rPr lang="en-US"/>
              <a:t>If route does not exist, buffer packet and initiate route discovery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56459A-4C45-BC45-8260-7FEE65EFB00A}" type="slidenum">
              <a:rPr lang="en-US"/>
              <a:pPr/>
              <a:t>19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Discussion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Source routing is good for on demand routes instead of a priori distribution</a:t>
            </a:r>
          </a:p>
          <a:p>
            <a:pPr eaLnBrk="1" hangingPunct="1"/>
            <a:r>
              <a:rPr lang="en-US" dirty="0"/>
              <a:t>Route discovery protocol used to obtain routes on demand</a:t>
            </a:r>
          </a:p>
          <a:p>
            <a:pPr lvl="1" eaLnBrk="1" hangingPunct="1"/>
            <a:r>
              <a:rPr lang="en-US" dirty="0"/>
              <a:t>Caching used to minimize use of discovery</a:t>
            </a:r>
          </a:p>
          <a:p>
            <a:pPr eaLnBrk="1" hangingPunct="1"/>
            <a:r>
              <a:rPr lang="en-US" dirty="0"/>
              <a:t>Periodic messages </a:t>
            </a:r>
            <a:r>
              <a:rPr lang="en-US" dirty="0" smtClean="0"/>
              <a:t>avoided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5D69F2-693A-A440-8B71-31D5D330ED4D}" type="slidenum">
              <a:rPr lang="en-US"/>
              <a:pPr/>
              <a:t>2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Overview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Ad </a:t>
            </a:r>
            <a:r>
              <a:rPr lang="en-US" dirty="0">
                <a:solidFill>
                  <a:srgbClr val="FF0000"/>
                </a:solidFill>
              </a:rPr>
              <a:t>hoc routing</a:t>
            </a:r>
          </a:p>
          <a:p>
            <a:pPr eaLnBrk="1" hangingPunct="1"/>
            <a:endParaRPr lang="en-US" dirty="0" smtClean="0"/>
          </a:p>
          <a:p>
            <a:r>
              <a:rPr lang="en-US" dirty="0" smtClean="0"/>
              <a:t>Sensor Networks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Directed Diffusion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Aggregation</a:t>
            </a:r>
          </a:p>
          <a:p>
            <a:pPr lvl="1"/>
            <a:r>
              <a:rPr lang="en-US" dirty="0" smtClean="0"/>
              <a:t>TAG</a:t>
            </a:r>
            <a:endParaRPr lang="en-US" dirty="0" smtClean="0"/>
          </a:p>
          <a:p>
            <a:pPr lvl="1"/>
            <a:r>
              <a:rPr lang="en-US" dirty="0" smtClean="0"/>
              <a:t>Synopsis </a:t>
            </a:r>
            <a:r>
              <a:rPr lang="en-US" dirty="0" smtClean="0"/>
              <a:t>Diffusion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 Hoc </a:t>
            </a:r>
            <a:r>
              <a:rPr lang="en-US" dirty="0" smtClean="0"/>
              <a:t>R</a:t>
            </a:r>
            <a:r>
              <a:rPr lang="en-US" dirty="0" smtClean="0"/>
              <a:t>outing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Sensor Networks</a:t>
            </a:r>
          </a:p>
          <a:p>
            <a:endParaRPr lang="en-US" dirty="0" smtClean="0"/>
          </a:p>
          <a:p>
            <a:r>
              <a:rPr lang="en-US" dirty="0" smtClean="0"/>
              <a:t>Directed Diffusion</a:t>
            </a:r>
          </a:p>
          <a:p>
            <a:endParaRPr lang="en-US" dirty="0" smtClean="0"/>
          </a:p>
          <a:p>
            <a:r>
              <a:rPr lang="en-US" dirty="0" smtClean="0"/>
              <a:t>Aggregation</a:t>
            </a:r>
          </a:p>
          <a:p>
            <a:pPr lvl="1"/>
            <a:r>
              <a:rPr lang="en-US" dirty="0" smtClean="0"/>
              <a:t>TAG</a:t>
            </a:r>
          </a:p>
          <a:p>
            <a:pPr lvl="1"/>
            <a:r>
              <a:rPr lang="en-US" dirty="0" smtClean="0"/>
              <a:t>Synopsis Diffusion</a:t>
            </a:r>
            <a:endParaRPr lang="en-US" dirty="0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9F2-693A-A440-8B71-31D5D330ED4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Smart-Dust/Motes</a:t>
            </a:r>
            <a:endParaRPr lang="en-US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First introduced in late 90’s by groups at UCB/UCLA/USC</a:t>
            </a:r>
          </a:p>
          <a:p>
            <a:pPr lvl="1"/>
            <a:r>
              <a:rPr lang="en-US" smtClean="0"/>
              <a:t>Published at Mobicom/SOSP conferences</a:t>
            </a:r>
          </a:p>
          <a:p>
            <a:r>
              <a:rPr lang="en-US" smtClean="0"/>
              <a:t>Small, resource limited devices</a:t>
            </a:r>
          </a:p>
          <a:p>
            <a:pPr lvl="1"/>
            <a:r>
              <a:rPr lang="en-US" smtClean="0"/>
              <a:t>CPU, disk, power, bandwidth, etc.</a:t>
            </a:r>
          </a:p>
          <a:p>
            <a:r>
              <a:rPr lang="en-US" smtClean="0"/>
              <a:t>Simple scalar sensors – temperature, motion</a:t>
            </a:r>
          </a:p>
          <a:p>
            <a:r>
              <a:rPr lang="en-US" smtClean="0"/>
              <a:t>Single domain of deployment (e.g. farm, battlefield, etc.) for a targeted task (find the tanks)</a:t>
            </a:r>
          </a:p>
          <a:p>
            <a:r>
              <a:rPr lang="en-US" smtClean="0"/>
              <a:t>Ad-hoc wireless network</a:t>
            </a:r>
            <a:endParaRPr lang="en-US"/>
          </a:p>
        </p:txBody>
      </p:sp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7309-5382-EA4E-8032-57C3E963F57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Smart-Dust/Motes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Hardware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UCB motes</a:t>
            </a:r>
          </a:p>
          <a:p>
            <a:pPr>
              <a:lnSpc>
                <a:spcPct val="90000"/>
              </a:lnSpc>
            </a:pPr>
            <a:r>
              <a:rPr lang="en-US" sz="2600"/>
              <a:t>Programming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TinyOS</a:t>
            </a:r>
          </a:p>
          <a:p>
            <a:pPr>
              <a:lnSpc>
                <a:spcPct val="90000"/>
              </a:lnSpc>
            </a:pPr>
            <a:r>
              <a:rPr lang="en-US" sz="2600"/>
              <a:t>Query processing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TinyDB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Directed diffusion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Geographic hash tables</a:t>
            </a:r>
          </a:p>
          <a:p>
            <a:pPr>
              <a:lnSpc>
                <a:spcPct val="90000"/>
              </a:lnSpc>
            </a:pPr>
            <a:r>
              <a:rPr lang="en-US" sz="2600"/>
              <a:t>Power management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MAC protocols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Adaptive topologies</a:t>
            </a:r>
          </a:p>
        </p:txBody>
      </p:sp>
      <p:sp>
        <p:nvSpPr>
          <p:cNvPr id="10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fld id="{E0B9B9A2-B569-DC49-9809-1165F2AC5595}" type="slidenum">
              <a:rPr lang="en-US"/>
              <a:pPr algn="l"/>
              <a:t>22</a:t>
            </a:fld>
            <a:endParaRPr lang="en-US"/>
          </a:p>
        </p:txBody>
      </p:sp>
      <p:pic>
        <p:nvPicPr>
          <p:cNvPr id="1030" name="Picture 4" descr="DCP_0056"/>
          <p:cNvPicPr>
            <a:picLocks noChangeAspect="1" noChangeArrowheads="1"/>
          </p:cNvPicPr>
          <p:nvPr/>
        </p:nvPicPr>
        <p:blipFill>
          <a:blip r:embed="rId3"/>
          <a:srcRect l="25392" r="25795"/>
          <a:stretch>
            <a:fillRect/>
          </a:stretch>
        </p:blipFill>
        <p:spPr bwMode="auto">
          <a:xfrm>
            <a:off x="7162800" y="4052888"/>
            <a:ext cx="154463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953000" y="4114800"/>
          <a:ext cx="1800225" cy="1863725"/>
        </p:xfrm>
        <a:graphic>
          <a:graphicData uri="http://schemas.openxmlformats.org/presentationml/2006/ole">
            <p:oleObj spid="_x0000_s25602" name="Bitmap Image" r:id="rId4" imgW="1352381" imgH="1400000" progId="Paint.Picture">
              <p:embed/>
            </p:oleObj>
          </a:graphicData>
        </a:graphic>
      </p:graphicFrame>
      <p:pic>
        <p:nvPicPr>
          <p:cNvPr id="1031" name="Picture 6" descr="mo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209800"/>
            <a:ext cx="141922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8200" y="1801813"/>
            <a:ext cx="14986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Berkeley Motes</a:t>
            </a: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Devices that incorporate communications, processing, sensors, and batteries into a small package </a:t>
            </a:r>
          </a:p>
          <a:p>
            <a:r>
              <a:rPr lang="en-US" smtClean="0"/>
              <a:t>Atmel microcontroller with sensors and a communication unit  </a:t>
            </a:r>
          </a:p>
          <a:p>
            <a:pPr lvl="1"/>
            <a:r>
              <a:rPr lang="en-US" smtClean="0"/>
              <a:t>RF transceiver, laser module, or a corner cube reflector </a:t>
            </a:r>
          </a:p>
          <a:p>
            <a:pPr lvl="1"/>
            <a:r>
              <a:rPr lang="en-US" smtClean="0"/>
              <a:t>Temperature, light, humidity, pressure, 3 axis magnetometers, 3 axis accelerometers </a:t>
            </a:r>
            <a:endParaRPr lang="en-US"/>
          </a:p>
        </p:txBody>
      </p:sp>
      <p:pic>
        <p:nvPicPr>
          <p:cNvPr id="14339" name="Picture 4" descr="architecture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t="-35076" b="-35076"/>
          <a:stretch>
            <a:fillRect/>
          </a:stretch>
        </p:blipFill>
        <p:spPr>
          <a:xfrm>
            <a:off x="4648200" y="685800"/>
            <a:ext cx="4038600" cy="4419600"/>
          </a:xfrm>
        </p:spPr>
      </p:pic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7190-1456-0C40-A000-EE05B420162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342" name="Picture 5" descr="w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675188"/>
            <a:ext cx="2286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Berkeley Motes </a:t>
            </a:r>
            <a:r>
              <a:rPr lang="en-US" sz="2800"/>
              <a:t>(Levis &amp; Culler, ASPLOS 02)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2248" r="-2248"/>
          <a:stretch>
            <a:fillRect/>
          </a:stretch>
        </p:blipFill>
        <p:spPr>
          <a:noFill/>
        </p:spPr>
      </p:pic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fld id="{FC9935A3-C074-5D46-B950-98D5FF8F0618}" type="slidenum">
              <a:rPr lang="en-US"/>
              <a:pPr algn="l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 Net Sample Apps</a:t>
            </a:r>
            <a:endParaRPr lang="en-US"/>
          </a:p>
        </p:txBody>
      </p:sp>
      <p:sp>
        <p:nvSpPr>
          <p:cNvPr id="205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8575" y="5852454"/>
            <a:ext cx="2133600" cy="365760"/>
          </a:xfrm>
        </p:spPr>
        <p:txBody>
          <a:bodyPr/>
          <a:lstStyle/>
          <a:p>
            <a:fld id="{D6EF7726-5D58-B845-8922-D0AFFCCEBD1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4" name="Picture 6" descr="petchick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7638" y="10668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724400" y="3267075"/>
          <a:ext cx="1908175" cy="2566988"/>
        </p:xfrm>
        <a:graphic>
          <a:graphicData uri="http://schemas.openxmlformats.org/presentationml/2006/ole">
            <p:oleObj spid="_x0000_s28674" name="Image" r:id="rId4" imgW="5028571" imgH="6768254" progId="Photoshop.Image.6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821488" y="3338513"/>
          <a:ext cx="1998662" cy="2432050"/>
        </p:xfrm>
        <a:graphic>
          <a:graphicData uri="http://schemas.openxmlformats.org/presentationml/2006/ole">
            <p:oleObj spid="_x0000_s28675" name="Image" r:id="rId5" imgW="4507937" imgH="5485714" progId="Photoshop.Image.6">
              <p:embed/>
            </p:oleObj>
          </a:graphicData>
        </a:graphic>
      </p:graphicFrame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6308725" y="5842000"/>
            <a:ext cx="28130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Traditional monitoring apparatus.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6" name="Picture 13" descr="C:\culler\talks\tinyos\motedro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14525" y="4483100"/>
            <a:ext cx="268446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4884738" y="2609850"/>
            <a:ext cx="408463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000" u="sng">
                <a:solidFill>
                  <a:srgbClr val="000000"/>
                </a:solidFill>
                <a:latin typeface="Arial" charset="0"/>
              </a:rPr>
              <a:t>Earthquake monitoring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in shake-test sites.</a:t>
            </a:r>
          </a:p>
        </p:txBody>
      </p:sp>
      <p:sp>
        <p:nvSpPr>
          <p:cNvPr id="129039" name="Rectangle 15"/>
          <p:cNvSpPr>
            <a:spLocks noChangeArrowheads="1"/>
          </p:cNvSpPr>
          <p:nvPr/>
        </p:nvSpPr>
        <p:spPr bwMode="auto">
          <a:xfrm>
            <a:off x="228600" y="3522663"/>
            <a:ext cx="45720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sz="2000" u="sng">
                <a:solidFill>
                  <a:srgbClr val="000000"/>
                </a:solidFill>
                <a:latin typeface="Arial" charset="0"/>
              </a:rPr>
              <a:t>Vehicle detection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: sensors along a road, collect data about passing vehicles.</a:t>
            </a:r>
          </a:p>
        </p:txBody>
      </p:sp>
      <p:pic>
        <p:nvPicPr>
          <p:cNvPr id="2059" name="Picture 16" descr="P:\pister\mine\presentations\pictures\Fold3-1.JPG"/>
          <p:cNvPicPr>
            <a:picLocks noChangeAspect="1" noChangeArrowheads="1"/>
          </p:cNvPicPr>
          <p:nvPr/>
        </p:nvPicPr>
        <p:blipFill>
          <a:blip r:embed="rId7"/>
          <a:srcRect l="25000" t="28889" r="30000" b="28889"/>
          <a:stretch>
            <a:fillRect/>
          </a:stretch>
        </p:blipFill>
        <p:spPr bwMode="auto">
          <a:xfrm>
            <a:off x="228600" y="5005388"/>
            <a:ext cx="14779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8600" y="1162050"/>
            <a:ext cx="3886200" cy="1323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rgbClr val="000000"/>
                </a:solidFill>
                <a:latin typeface="Arial" charset="0"/>
              </a:rPr>
              <a:t>Habitat Monitoring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: Storm petrels on great duck island, microclimates on James Reserve.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324600"/>
            <a:ext cx="1905000" cy="457200"/>
          </a:xfrm>
          <a:noFill/>
        </p:spPr>
        <p:txBody>
          <a:bodyPr/>
          <a:lstStyle/>
          <a:p>
            <a:pPr algn="ctr"/>
            <a:fld id="{A07AC667-1EBB-644D-AE25-BD51E4520DCC}" type="slidenum">
              <a:rPr lang="en-US"/>
              <a:pPr algn="ctr"/>
              <a:t>26</a:t>
            </a:fld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Metric: Communication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717675"/>
            <a:ext cx="3495675" cy="4700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Lifetime from one pair of AA batteries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2-3 days at full power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6 months at 2% duty cycle</a:t>
            </a:r>
          </a:p>
          <a:p>
            <a:pPr>
              <a:lnSpc>
                <a:spcPct val="90000"/>
              </a:lnSpc>
            </a:pPr>
            <a:r>
              <a:rPr lang="en-US" sz="2400"/>
              <a:t>Communication dominates cost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&lt; few mS to compute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30mS to send message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392488" y="1773238"/>
          <a:ext cx="5611812" cy="4337050"/>
        </p:xfrm>
        <a:graphic>
          <a:graphicData uri="http://schemas.openxmlformats.org/presentationml/2006/ole">
            <p:oleObj spid="_x0000_s29698" name="Chart" r:id="rId4" imgW="6077407" imgH="4839005" progId="Excel.Chart.8">
              <p:embed/>
            </p:oleObj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324600"/>
            <a:ext cx="1905000" cy="457200"/>
          </a:xfrm>
          <a:noFill/>
        </p:spPr>
        <p:txBody>
          <a:bodyPr/>
          <a:lstStyle/>
          <a:p>
            <a:pPr algn="ctr"/>
            <a:fld id="{E79890FC-EABF-714D-BC29-4E56030DE4C1}" type="slidenum">
              <a:rPr lang="en-US"/>
              <a:pPr algn="ctr"/>
              <a:t>27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 In Sensor Nets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4313" y="1652588"/>
            <a:ext cx="4143375" cy="4243387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Radio communication has high link-level losses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typically about 20% @ 5m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Ad-hoc neighbor discovery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Tree-based routing</a:t>
            </a:r>
          </a:p>
        </p:txBody>
      </p:sp>
      <p:grpSp>
        <p:nvGrpSpPr>
          <p:cNvPr id="2" name="Group 137"/>
          <p:cNvGrpSpPr>
            <a:grpSpLocks/>
          </p:cNvGrpSpPr>
          <p:nvPr/>
        </p:nvGrpSpPr>
        <p:grpSpPr bwMode="auto">
          <a:xfrm>
            <a:off x="4972050" y="1808163"/>
            <a:ext cx="3021013" cy="4191000"/>
            <a:chOff x="3857" y="1213"/>
            <a:chExt cx="1903" cy="2640"/>
          </a:xfrm>
        </p:grpSpPr>
        <p:sp>
          <p:nvSpPr>
            <p:cNvPr id="16414" name="Oval 8"/>
            <p:cNvSpPr>
              <a:spLocks noChangeArrowheads="1"/>
            </p:cNvSpPr>
            <p:nvPr/>
          </p:nvSpPr>
          <p:spPr bwMode="auto">
            <a:xfrm>
              <a:off x="4618" y="1213"/>
              <a:ext cx="335" cy="3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  <a:latin typeface="Gadget" charset="0"/>
                </a:rPr>
                <a:t>A</a:t>
              </a:r>
            </a:p>
          </p:txBody>
        </p:sp>
        <p:sp>
          <p:nvSpPr>
            <p:cNvPr id="16415" name="Oval 9"/>
            <p:cNvSpPr>
              <a:spLocks noChangeArrowheads="1"/>
            </p:cNvSpPr>
            <p:nvPr/>
          </p:nvSpPr>
          <p:spPr bwMode="auto">
            <a:xfrm>
              <a:off x="3992" y="1995"/>
              <a:ext cx="335" cy="3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  <a:latin typeface="Gadget" charset="0"/>
                </a:rPr>
                <a:t>B</a:t>
              </a:r>
            </a:p>
          </p:txBody>
        </p:sp>
        <p:sp>
          <p:nvSpPr>
            <p:cNvPr id="16416" name="Oval 10"/>
            <p:cNvSpPr>
              <a:spLocks noChangeArrowheads="1"/>
            </p:cNvSpPr>
            <p:nvPr/>
          </p:nvSpPr>
          <p:spPr bwMode="auto">
            <a:xfrm>
              <a:off x="5334" y="2006"/>
              <a:ext cx="337" cy="3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  <a:latin typeface="Gadget" charset="0"/>
                </a:rPr>
                <a:t>C</a:t>
              </a:r>
            </a:p>
          </p:txBody>
        </p:sp>
        <p:sp>
          <p:nvSpPr>
            <p:cNvPr id="16417" name="Oval 11"/>
            <p:cNvSpPr>
              <a:spLocks noChangeArrowheads="1"/>
            </p:cNvSpPr>
            <p:nvPr/>
          </p:nvSpPr>
          <p:spPr bwMode="auto">
            <a:xfrm>
              <a:off x="4103" y="2720"/>
              <a:ext cx="336" cy="3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  <a:latin typeface="Gadget" charset="0"/>
                </a:rPr>
                <a:t>D</a:t>
              </a:r>
            </a:p>
          </p:txBody>
        </p:sp>
        <p:sp>
          <p:nvSpPr>
            <p:cNvPr id="16418" name="Oval 12"/>
            <p:cNvSpPr>
              <a:spLocks noChangeArrowheads="1"/>
            </p:cNvSpPr>
            <p:nvPr/>
          </p:nvSpPr>
          <p:spPr bwMode="auto">
            <a:xfrm>
              <a:off x="5425" y="3321"/>
              <a:ext cx="335" cy="339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  <a:latin typeface="Gadget" charset="0"/>
                </a:rPr>
                <a:t>F</a:t>
              </a:r>
            </a:p>
          </p:txBody>
        </p:sp>
        <p:sp>
          <p:nvSpPr>
            <p:cNvPr id="16419" name="Oval 13"/>
            <p:cNvSpPr>
              <a:spLocks noChangeArrowheads="1"/>
            </p:cNvSpPr>
            <p:nvPr/>
          </p:nvSpPr>
          <p:spPr bwMode="auto">
            <a:xfrm>
              <a:off x="3857" y="3513"/>
              <a:ext cx="335" cy="3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  <a:latin typeface="Gadget" charset="0"/>
                </a:rPr>
                <a:t>E</a:t>
              </a:r>
            </a:p>
          </p:txBody>
        </p:sp>
        <p:cxnSp>
          <p:nvCxnSpPr>
            <p:cNvPr id="16420" name="AutoShape 14"/>
            <p:cNvCxnSpPr>
              <a:cxnSpLocks noChangeShapeType="1"/>
              <a:stCxn id="16416" idx="4"/>
            </p:cNvCxnSpPr>
            <p:nvPr/>
          </p:nvCxnSpPr>
          <p:spPr bwMode="auto">
            <a:xfrm>
              <a:off x="5503" y="2352"/>
              <a:ext cx="81" cy="985"/>
            </a:xfrm>
            <a:prstGeom prst="straightConnector1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</p:spPr>
        </p:cxnSp>
        <p:cxnSp>
          <p:nvCxnSpPr>
            <p:cNvPr id="16421" name="AutoShape 15"/>
            <p:cNvCxnSpPr>
              <a:cxnSpLocks noChangeShapeType="1"/>
              <a:stCxn id="16418" idx="3"/>
              <a:endCxn id="16419" idx="7"/>
            </p:cNvCxnSpPr>
            <p:nvPr/>
          </p:nvCxnSpPr>
          <p:spPr bwMode="auto">
            <a:xfrm flipH="1" flipV="1">
              <a:off x="4144" y="3554"/>
              <a:ext cx="1329" cy="65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16422" name="AutoShape 16"/>
            <p:cNvCxnSpPr>
              <a:cxnSpLocks noChangeShapeType="1"/>
              <a:stCxn id="16417" idx="4"/>
              <a:endCxn id="16419" idx="0"/>
            </p:cNvCxnSpPr>
            <p:nvPr/>
          </p:nvCxnSpPr>
          <p:spPr bwMode="auto">
            <a:xfrm flipH="1">
              <a:off x="4025" y="3069"/>
              <a:ext cx="246" cy="435"/>
            </a:xfrm>
            <a:prstGeom prst="straightConnector1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</p:spPr>
        </p:cxnSp>
        <p:cxnSp>
          <p:nvCxnSpPr>
            <p:cNvPr id="16423" name="AutoShape 17"/>
            <p:cNvCxnSpPr>
              <a:cxnSpLocks noChangeShapeType="1"/>
              <a:stCxn id="16415" idx="4"/>
              <a:endCxn id="16417" idx="0"/>
            </p:cNvCxnSpPr>
            <p:nvPr/>
          </p:nvCxnSpPr>
          <p:spPr bwMode="auto">
            <a:xfrm>
              <a:off x="4160" y="2344"/>
              <a:ext cx="111" cy="367"/>
            </a:xfrm>
            <a:prstGeom prst="straightConnector1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</p:spPr>
        </p:cxnSp>
        <p:cxnSp>
          <p:nvCxnSpPr>
            <p:cNvPr id="16424" name="AutoShape 18"/>
            <p:cNvCxnSpPr>
              <a:cxnSpLocks noChangeShapeType="1"/>
              <a:stCxn id="16414" idx="3"/>
              <a:endCxn id="16415" idx="7"/>
            </p:cNvCxnSpPr>
            <p:nvPr/>
          </p:nvCxnSpPr>
          <p:spPr bwMode="auto">
            <a:xfrm flipH="1">
              <a:off x="4279" y="1512"/>
              <a:ext cx="388" cy="524"/>
            </a:xfrm>
            <a:prstGeom prst="straightConnector1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</p:spPr>
        </p:cxnSp>
        <p:cxnSp>
          <p:nvCxnSpPr>
            <p:cNvPr id="16425" name="AutoShape 19"/>
            <p:cNvCxnSpPr>
              <a:cxnSpLocks noChangeShapeType="1"/>
              <a:stCxn id="16416" idx="1"/>
              <a:endCxn id="16414" idx="5"/>
            </p:cNvCxnSpPr>
            <p:nvPr/>
          </p:nvCxnSpPr>
          <p:spPr bwMode="auto">
            <a:xfrm flipH="1" flipV="1">
              <a:off x="4905" y="1512"/>
              <a:ext cx="479" cy="535"/>
            </a:xfrm>
            <a:prstGeom prst="straightConnector1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</p:spPr>
        </p:cxnSp>
        <p:cxnSp>
          <p:nvCxnSpPr>
            <p:cNvPr id="16426" name="AutoShape 20"/>
            <p:cNvCxnSpPr>
              <a:cxnSpLocks noChangeShapeType="1"/>
              <a:stCxn id="16416" idx="3"/>
              <a:endCxn id="16417" idx="6"/>
            </p:cNvCxnSpPr>
            <p:nvPr/>
          </p:nvCxnSpPr>
          <p:spPr bwMode="auto">
            <a:xfrm flipH="1">
              <a:off x="4448" y="2305"/>
              <a:ext cx="936" cy="585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16427" name="AutoShape 21"/>
            <p:cNvCxnSpPr>
              <a:cxnSpLocks noChangeShapeType="1"/>
              <a:stCxn id="16417" idx="5"/>
              <a:endCxn id="16418" idx="2"/>
            </p:cNvCxnSpPr>
            <p:nvPr/>
          </p:nvCxnSpPr>
          <p:spPr bwMode="auto">
            <a:xfrm>
              <a:off x="4389" y="3019"/>
              <a:ext cx="1027" cy="472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16428" name="AutoShape 22"/>
            <p:cNvCxnSpPr>
              <a:cxnSpLocks noChangeShapeType="1"/>
              <a:stCxn id="16416" idx="2"/>
              <a:endCxn id="16415" idx="6"/>
            </p:cNvCxnSpPr>
            <p:nvPr/>
          </p:nvCxnSpPr>
          <p:spPr bwMode="auto">
            <a:xfrm flipH="1" flipV="1">
              <a:off x="4336" y="2165"/>
              <a:ext cx="989" cy="11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</p:cxnSp>
      </p:grpSp>
      <p:grpSp>
        <p:nvGrpSpPr>
          <p:cNvPr id="3" name="Group 120"/>
          <p:cNvGrpSpPr>
            <a:grpSpLocks/>
          </p:cNvGrpSpPr>
          <p:nvPr/>
        </p:nvGrpSpPr>
        <p:grpSpPr bwMode="auto">
          <a:xfrm>
            <a:off x="5876925" y="2316163"/>
            <a:ext cx="1119188" cy="566737"/>
            <a:chOff x="3470" y="1486"/>
            <a:chExt cx="705" cy="357"/>
          </a:xfrm>
        </p:grpSpPr>
        <p:cxnSp>
          <p:nvCxnSpPr>
            <p:cNvPr id="16412" name="AutoShape 107"/>
            <p:cNvCxnSpPr>
              <a:cxnSpLocks noChangeShapeType="1"/>
            </p:cNvCxnSpPr>
            <p:nvPr/>
          </p:nvCxnSpPr>
          <p:spPr bwMode="auto">
            <a:xfrm flipH="1">
              <a:off x="3470" y="1486"/>
              <a:ext cx="220" cy="35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cxnSp>
          <p:nvCxnSpPr>
            <p:cNvPr id="16413" name="AutoShape 108"/>
            <p:cNvCxnSpPr>
              <a:cxnSpLocks noChangeShapeType="1"/>
            </p:cNvCxnSpPr>
            <p:nvPr/>
          </p:nvCxnSpPr>
          <p:spPr bwMode="auto">
            <a:xfrm flipH="1" flipV="1">
              <a:off x="3928" y="1486"/>
              <a:ext cx="247" cy="29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5435600" y="3284538"/>
            <a:ext cx="2141538" cy="1014412"/>
            <a:chOff x="4149" y="2143"/>
            <a:chExt cx="1349" cy="639"/>
          </a:xfrm>
        </p:grpSpPr>
        <p:cxnSp>
          <p:nvCxnSpPr>
            <p:cNvPr id="16405" name="AutoShape 103"/>
            <p:cNvCxnSpPr>
              <a:cxnSpLocks noChangeShapeType="1"/>
            </p:cNvCxnSpPr>
            <p:nvPr/>
          </p:nvCxnSpPr>
          <p:spPr bwMode="auto">
            <a:xfrm>
              <a:off x="5492" y="2364"/>
              <a:ext cx="6" cy="41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grpSp>
          <p:nvGrpSpPr>
            <p:cNvPr id="5" name="Group 122"/>
            <p:cNvGrpSpPr>
              <a:grpSpLocks/>
            </p:cNvGrpSpPr>
            <p:nvPr/>
          </p:nvGrpSpPr>
          <p:grpSpPr bwMode="auto">
            <a:xfrm>
              <a:off x="4149" y="2143"/>
              <a:ext cx="1224" cy="580"/>
              <a:chOff x="3183" y="2105"/>
              <a:chExt cx="1224" cy="580"/>
            </a:xfrm>
          </p:grpSpPr>
          <p:grpSp>
            <p:nvGrpSpPr>
              <p:cNvPr id="6" name="Group 121"/>
              <p:cNvGrpSpPr>
                <a:grpSpLocks/>
              </p:cNvGrpSpPr>
              <p:nvPr/>
            </p:nvGrpSpPr>
            <p:grpSpPr bwMode="auto">
              <a:xfrm>
                <a:off x="3183" y="2105"/>
                <a:ext cx="1165" cy="580"/>
                <a:chOff x="3183" y="2105"/>
                <a:chExt cx="1165" cy="580"/>
              </a:xfrm>
            </p:grpSpPr>
            <p:cxnSp>
              <p:nvCxnSpPr>
                <p:cNvPr id="16409" name="AutoShape 106"/>
                <p:cNvCxnSpPr>
                  <a:cxnSpLocks noChangeShapeType="1"/>
                </p:cNvCxnSpPr>
                <p:nvPr/>
              </p:nvCxnSpPr>
              <p:spPr bwMode="auto">
                <a:xfrm>
                  <a:off x="3183" y="2318"/>
                  <a:ext cx="111" cy="367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6410" name="AutoShape 1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10" y="2150"/>
                  <a:ext cx="338" cy="10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6411" name="AutoShape 1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3392" y="2105"/>
                  <a:ext cx="403" cy="22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 type="triangle" w="med" len="med"/>
                  <a:tailEnd/>
                </a:ln>
              </p:spPr>
            </p:cxnSp>
          </p:grpSp>
          <p:cxnSp>
            <p:nvCxnSpPr>
              <p:cNvPr id="16408" name="AutoShape 109"/>
              <p:cNvCxnSpPr>
                <a:cxnSpLocks noChangeShapeType="1"/>
              </p:cNvCxnSpPr>
              <p:nvPr/>
            </p:nvCxnSpPr>
            <p:spPr bwMode="auto">
              <a:xfrm flipH="1">
                <a:off x="4112" y="2279"/>
                <a:ext cx="295" cy="176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7" name="Group 135"/>
          <p:cNvGrpSpPr>
            <a:grpSpLocks/>
          </p:cNvGrpSpPr>
          <p:nvPr/>
        </p:nvGrpSpPr>
        <p:grpSpPr bwMode="auto">
          <a:xfrm>
            <a:off x="5235575" y="4240213"/>
            <a:ext cx="2262188" cy="1458912"/>
            <a:chOff x="2360" y="2568"/>
            <a:chExt cx="1425" cy="919"/>
          </a:xfrm>
        </p:grpSpPr>
        <p:cxnSp>
          <p:nvCxnSpPr>
            <p:cNvPr id="16400" name="AutoShape 113"/>
            <p:cNvCxnSpPr>
              <a:cxnSpLocks noChangeShapeType="1"/>
            </p:cNvCxnSpPr>
            <p:nvPr/>
          </p:nvCxnSpPr>
          <p:spPr bwMode="auto">
            <a:xfrm flipH="1">
              <a:off x="2735" y="2568"/>
              <a:ext cx="332" cy="19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</p:cxnSp>
        <p:cxnSp>
          <p:nvCxnSpPr>
            <p:cNvPr id="16401" name="AutoShape 105"/>
            <p:cNvCxnSpPr>
              <a:cxnSpLocks noChangeShapeType="1"/>
            </p:cNvCxnSpPr>
            <p:nvPr/>
          </p:nvCxnSpPr>
          <p:spPr bwMode="auto">
            <a:xfrm flipH="1">
              <a:off x="2360" y="2940"/>
              <a:ext cx="246" cy="43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cxnSp>
          <p:nvCxnSpPr>
            <p:cNvPr id="16402" name="AutoShape 110"/>
            <p:cNvCxnSpPr>
              <a:cxnSpLocks noChangeShapeType="1"/>
            </p:cNvCxnSpPr>
            <p:nvPr/>
          </p:nvCxnSpPr>
          <p:spPr bwMode="auto">
            <a:xfrm>
              <a:off x="2733" y="2890"/>
              <a:ext cx="312" cy="13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cxnSp>
          <p:nvCxnSpPr>
            <p:cNvPr id="16403" name="AutoShape 114"/>
            <p:cNvCxnSpPr>
              <a:cxnSpLocks noChangeShapeType="1"/>
            </p:cNvCxnSpPr>
            <p:nvPr/>
          </p:nvCxnSpPr>
          <p:spPr bwMode="auto">
            <a:xfrm>
              <a:off x="3432" y="3191"/>
              <a:ext cx="312" cy="13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</p:cxnSp>
        <p:cxnSp>
          <p:nvCxnSpPr>
            <p:cNvPr id="16404" name="AutoShape 115"/>
            <p:cNvCxnSpPr>
              <a:cxnSpLocks noChangeShapeType="1"/>
            </p:cNvCxnSpPr>
            <p:nvPr/>
          </p:nvCxnSpPr>
          <p:spPr bwMode="auto">
            <a:xfrm flipH="1" flipV="1">
              <a:off x="3273" y="3459"/>
              <a:ext cx="512" cy="2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125057" name="AutoShape 129"/>
          <p:cNvCxnSpPr>
            <a:cxnSpLocks noChangeShapeType="1"/>
          </p:cNvCxnSpPr>
          <p:nvPr/>
        </p:nvCxnSpPr>
        <p:spPr bwMode="auto">
          <a:xfrm flipH="1">
            <a:off x="5229225" y="4740275"/>
            <a:ext cx="390525" cy="690563"/>
          </a:xfrm>
          <a:prstGeom prst="straightConnector1">
            <a:avLst/>
          </a:prstGeom>
          <a:noFill/>
          <a:ln w="38100">
            <a:solidFill>
              <a:srgbClr val="FFFFCC"/>
            </a:solidFill>
            <a:round/>
            <a:headEnd type="triangle" w="med" len="med"/>
            <a:tailEnd/>
          </a:ln>
        </p:spPr>
      </p:cxnSp>
      <p:grpSp>
        <p:nvGrpSpPr>
          <p:cNvPr id="8" name="Group 134"/>
          <p:cNvGrpSpPr>
            <a:grpSpLocks/>
          </p:cNvGrpSpPr>
          <p:nvPr/>
        </p:nvGrpSpPr>
        <p:grpSpPr bwMode="auto">
          <a:xfrm>
            <a:off x="5472113" y="3600450"/>
            <a:ext cx="2246312" cy="1563688"/>
            <a:chOff x="4172" y="2342"/>
            <a:chExt cx="1415" cy="985"/>
          </a:xfrm>
        </p:grpSpPr>
        <p:cxnSp>
          <p:nvCxnSpPr>
            <p:cNvPr id="16398" name="AutoShape 128"/>
            <p:cNvCxnSpPr>
              <a:cxnSpLocks noChangeShapeType="1"/>
            </p:cNvCxnSpPr>
            <p:nvPr/>
          </p:nvCxnSpPr>
          <p:spPr bwMode="auto">
            <a:xfrm>
              <a:off x="5506" y="2342"/>
              <a:ext cx="81" cy="985"/>
            </a:xfrm>
            <a:prstGeom prst="straightConnector1">
              <a:avLst/>
            </a:prstGeom>
            <a:noFill/>
            <a:ln w="38100">
              <a:solidFill>
                <a:srgbClr val="FFFFCC"/>
              </a:solidFill>
              <a:round/>
              <a:headEnd type="triangle" w="med" len="med"/>
              <a:tailEnd/>
            </a:ln>
          </p:spPr>
        </p:cxnSp>
        <p:cxnSp>
          <p:nvCxnSpPr>
            <p:cNvPr id="16399" name="AutoShape 130"/>
            <p:cNvCxnSpPr>
              <a:cxnSpLocks noChangeShapeType="1"/>
            </p:cNvCxnSpPr>
            <p:nvPr/>
          </p:nvCxnSpPr>
          <p:spPr bwMode="auto">
            <a:xfrm>
              <a:off x="4172" y="2361"/>
              <a:ext cx="111" cy="367"/>
            </a:xfrm>
            <a:prstGeom prst="straightConnector1">
              <a:avLst/>
            </a:prstGeom>
            <a:noFill/>
            <a:ln w="38100">
              <a:solidFill>
                <a:srgbClr val="FFFFCC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9" name="Group 133"/>
          <p:cNvGrpSpPr>
            <a:grpSpLocks/>
          </p:cNvGrpSpPr>
          <p:nvPr/>
        </p:nvGrpSpPr>
        <p:grpSpPr bwMode="auto">
          <a:xfrm>
            <a:off x="5616575" y="2265363"/>
            <a:ext cx="1784350" cy="849312"/>
            <a:chOff x="4263" y="1501"/>
            <a:chExt cx="1124" cy="535"/>
          </a:xfrm>
        </p:grpSpPr>
        <p:cxnSp>
          <p:nvCxnSpPr>
            <p:cNvPr id="16396" name="AutoShape 131"/>
            <p:cNvCxnSpPr>
              <a:cxnSpLocks noChangeShapeType="1"/>
            </p:cNvCxnSpPr>
            <p:nvPr/>
          </p:nvCxnSpPr>
          <p:spPr bwMode="auto">
            <a:xfrm flipH="1">
              <a:off x="4263" y="1510"/>
              <a:ext cx="388" cy="524"/>
            </a:xfrm>
            <a:prstGeom prst="straightConnector1">
              <a:avLst/>
            </a:prstGeom>
            <a:noFill/>
            <a:ln w="38100">
              <a:solidFill>
                <a:srgbClr val="FFFFCC"/>
              </a:solidFill>
              <a:round/>
              <a:headEnd type="triangle" w="med" len="med"/>
              <a:tailEnd/>
            </a:ln>
          </p:spPr>
        </p:cxnSp>
        <p:cxnSp>
          <p:nvCxnSpPr>
            <p:cNvPr id="16397" name="AutoShape 132"/>
            <p:cNvCxnSpPr>
              <a:cxnSpLocks noChangeShapeType="1"/>
            </p:cNvCxnSpPr>
            <p:nvPr/>
          </p:nvCxnSpPr>
          <p:spPr bwMode="auto">
            <a:xfrm flipH="1" flipV="1">
              <a:off x="4908" y="1501"/>
              <a:ext cx="479" cy="535"/>
            </a:xfrm>
            <a:prstGeom prst="straightConnector1">
              <a:avLst/>
            </a:prstGeom>
            <a:noFill/>
            <a:ln w="38100">
              <a:solidFill>
                <a:srgbClr val="FFFFCC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 Hoc </a:t>
            </a:r>
            <a:r>
              <a:rPr lang="en-US" dirty="0" smtClean="0"/>
              <a:t>R</a:t>
            </a:r>
            <a:r>
              <a:rPr lang="en-US" dirty="0" smtClean="0"/>
              <a:t>outing</a:t>
            </a:r>
          </a:p>
          <a:p>
            <a:endParaRPr lang="en-US" dirty="0" smtClean="0"/>
          </a:p>
          <a:p>
            <a:r>
              <a:rPr lang="en-US" dirty="0" smtClean="0"/>
              <a:t>Sensor Networks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Directed Diffusion</a:t>
            </a:r>
          </a:p>
          <a:p>
            <a:endParaRPr lang="en-US" dirty="0" smtClean="0"/>
          </a:p>
          <a:p>
            <a:r>
              <a:rPr lang="en-US" dirty="0" smtClean="0"/>
              <a:t>Aggregation</a:t>
            </a:r>
          </a:p>
          <a:p>
            <a:pPr lvl="1"/>
            <a:r>
              <a:rPr lang="en-US" dirty="0" smtClean="0"/>
              <a:t>TAG</a:t>
            </a:r>
          </a:p>
          <a:p>
            <a:pPr lvl="1"/>
            <a:r>
              <a:rPr lang="en-US" dirty="0" smtClean="0"/>
              <a:t>Synopsis Diffusion</a:t>
            </a:r>
            <a:endParaRPr lang="en-US" dirty="0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9F2-693A-A440-8B71-31D5D330ED4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long term goal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9A12ED-CE6A-9B46-B373-D115EDFBFFE6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1219200"/>
            <a:ext cx="3962400" cy="2671763"/>
            <a:chOff x="2880" y="6"/>
            <a:chExt cx="2888" cy="225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80" y="6"/>
              <a:ext cx="2888" cy="2255"/>
              <a:chOff x="2880" y="6"/>
              <a:chExt cx="2888" cy="2255"/>
            </a:xfrm>
          </p:grpSpPr>
          <p:pic>
            <p:nvPicPr>
              <p:cNvPr id="18465" name="Picture 6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0" y="6"/>
                <a:ext cx="2888" cy="2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6" name="Rectangle 7"/>
              <p:cNvSpPr>
                <a:spLocks noChangeArrowheads="1"/>
              </p:cNvSpPr>
              <p:nvPr/>
            </p:nvSpPr>
            <p:spPr bwMode="auto">
              <a:xfrm>
                <a:off x="3552" y="1926"/>
                <a:ext cx="2004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 dirty="0"/>
                  <a:t>Disaster Response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025" y="7"/>
              <a:ext cx="2590" cy="2062"/>
              <a:chOff x="3025" y="7"/>
              <a:chExt cx="2590" cy="2062"/>
            </a:xfrm>
          </p:grpSpPr>
          <p:sp>
            <p:nvSpPr>
              <p:cNvPr id="18452" name="Oval 9"/>
              <p:cNvSpPr>
                <a:spLocks noChangeArrowheads="1"/>
              </p:cNvSpPr>
              <p:nvPr/>
            </p:nvSpPr>
            <p:spPr bwMode="auto">
              <a:xfrm>
                <a:off x="3169" y="439"/>
                <a:ext cx="142" cy="142"/>
              </a:xfrm>
              <a:prstGeom prst="ellipse">
                <a:avLst/>
              </a:prstGeom>
              <a:gradFill rotWithShape="0">
                <a:gsLst>
                  <a:gs pos="0">
                    <a:srgbClr val="FF66FF"/>
                  </a:gs>
                  <a:gs pos="100000">
                    <a:srgbClr val="800080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3" name="Oval 10"/>
              <p:cNvSpPr>
                <a:spLocks noChangeArrowheads="1"/>
              </p:cNvSpPr>
              <p:nvPr/>
            </p:nvSpPr>
            <p:spPr bwMode="auto">
              <a:xfrm>
                <a:off x="3025" y="1735"/>
                <a:ext cx="142" cy="142"/>
              </a:xfrm>
              <a:prstGeom prst="ellipse">
                <a:avLst/>
              </a:prstGeom>
              <a:gradFill rotWithShape="0">
                <a:gsLst>
                  <a:gs pos="0">
                    <a:srgbClr val="FF66FF"/>
                  </a:gs>
                  <a:gs pos="100000">
                    <a:srgbClr val="800080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4" name="Oval 11"/>
              <p:cNvSpPr>
                <a:spLocks noChangeArrowheads="1"/>
              </p:cNvSpPr>
              <p:nvPr/>
            </p:nvSpPr>
            <p:spPr bwMode="auto">
              <a:xfrm>
                <a:off x="4753" y="1687"/>
                <a:ext cx="142" cy="142"/>
              </a:xfrm>
              <a:prstGeom prst="ellipse">
                <a:avLst/>
              </a:prstGeom>
              <a:gradFill rotWithShape="0">
                <a:gsLst>
                  <a:gs pos="0">
                    <a:srgbClr val="FF66FF"/>
                  </a:gs>
                  <a:gs pos="100000">
                    <a:srgbClr val="800080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5" name="Oval 12"/>
              <p:cNvSpPr>
                <a:spLocks noChangeArrowheads="1"/>
              </p:cNvSpPr>
              <p:nvPr/>
            </p:nvSpPr>
            <p:spPr bwMode="auto">
              <a:xfrm>
                <a:off x="4897" y="151"/>
                <a:ext cx="142" cy="142"/>
              </a:xfrm>
              <a:prstGeom prst="ellipse">
                <a:avLst/>
              </a:prstGeom>
              <a:gradFill rotWithShape="0">
                <a:gsLst>
                  <a:gs pos="0">
                    <a:srgbClr val="FF66FF"/>
                  </a:gs>
                  <a:gs pos="100000">
                    <a:srgbClr val="800080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6" name="Oval 13"/>
              <p:cNvSpPr>
                <a:spLocks noChangeArrowheads="1"/>
              </p:cNvSpPr>
              <p:nvPr/>
            </p:nvSpPr>
            <p:spPr bwMode="auto">
              <a:xfrm>
                <a:off x="5329" y="343"/>
                <a:ext cx="142" cy="142"/>
              </a:xfrm>
              <a:prstGeom prst="ellipse">
                <a:avLst/>
              </a:prstGeom>
              <a:gradFill rotWithShape="0">
                <a:gsLst>
                  <a:gs pos="0">
                    <a:srgbClr val="FF66FF"/>
                  </a:gs>
                  <a:gs pos="100000">
                    <a:srgbClr val="800080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7" name="Oval 14"/>
              <p:cNvSpPr>
                <a:spLocks noChangeArrowheads="1"/>
              </p:cNvSpPr>
              <p:nvPr/>
            </p:nvSpPr>
            <p:spPr bwMode="auto">
              <a:xfrm>
                <a:off x="3409" y="1255"/>
                <a:ext cx="142" cy="142"/>
              </a:xfrm>
              <a:prstGeom prst="ellipse">
                <a:avLst/>
              </a:prstGeom>
              <a:gradFill rotWithShape="0">
                <a:gsLst>
                  <a:gs pos="0">
                    <a:srgbClr val="FF66FF"/>
                  </a:gs>
                  <a:gs pos="100000">
                    <a:srgbClr val="800080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8" name="Oval 15"/>
              <p:cNvSpPr>
                <a:spLocks noChangeArrowheads="1"/>
              </p:cNvSpPr>
              <p:nvPr/>
            </p:nvSpPr>
            <p:spPr bwMode="auto">
              <a:xfrm>
                <a:off x="4225" y="919"/>
                <a:ext cx="142" cy="142"/>
              </a:xfrm>
              <a:prstGeom prst="ellipse">
                <a:avLst/>
              </a:prstGeom>
              <a:gradFill rotWithShape="0">
                <a:gsLst>
                  <a:gs pos="0">
                    <a:srgbClr val="FF66FF"/>
                  </a:gs>
                  <a:gs pos="100000">
                    <a:srgbClr val="800080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9" name="Oval 16"/>
              <p:cNvSpPr>
                <a:spLocks noChangeArrowheads="1"/>
              </p:cNvSpPr>
              <p:nvPr/>
            </p:nvSpPr>
            <p:spPr bwMode="auto">
              <a:xfrm>
                <a:off x="5329" y="1303"/>
                <a:ext cx="142" cy="142"/>
              </a:xfrm>
              <a:prstGeom prst="ellipse">
                <a:avLst/>
              </a:prstGeom>
              <a:gradFill rotWithShape="0">
                <a:gsLst>
                  <a:gs pos="0">
                    <a:srgbClr val="FF66FF"/>
                  </a:gs>
                  <a:gs pos="100000">
                    <a:srgbClr val="800080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0" name="Oval 17"/>
              <p:cNvSpPr>
                <a:spLocks noChangeArrowheads="1"/>
              </p:cNvSpPr>
              <p:nvPr/>
            </p:nvSpPr>
            <p:spPr bwMode="auto">
              <a:xfrm>
                <a:off x="4801" y="583"/>
                <a:ext cx="142" cy="142"/>
              </a:xfrm>
              <a:prstGeom prst="ellipse">
                <a:avLst/>
              </a:prstGeom>
              <a:gradFill rotWithShape="0">
                <a:gsLst>
                  <a:gs pos="0">
                    <a:srgbClr val="FF66FF"/>
                  </a:gs>
                  <a:gs pos="100000">
                    <a:srgbClr val="800080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1" name="Oval 18"/>
              <p:cNvSpPr>
                <a:spLocks noChangeArrowheads="1"/>
              </p:cNvSpPr>
              <p:nvPr/>
            </p:nvSpPr>
            <p:spPr bwMode="auto">
              <a:xfrm>
                <a:off x="5473" y="1927"/>
                <a:ext cx="142" cy="142"/>
              </a:xfrm>
              <a:prstGeom prst="ellipse">
                <a:avLst/>
              </a:prstGeom>
              <a:gradFill rotWithShape="0">
                <a:gsLst>
                  <a:gs pos="0">
                    <a:srgbClr val="FF66FF"/>
                  </a:gs>
                  <a:gs pos="100000">
                    <a:srgbClr val="800080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2" name="Oval 19"/>
              <p:cNvSpPr>
                <a:spLocks noChangeArrowheads="1"/>
              </p:cNvSpPr>
              <p:nvPr/>
            </p:nvSpPr>
            <p:spPr bwMode="auto">
              <a:xfrm>
                <a:off x="3505" y="679"/>
                <a:ext cx="142" cy="142"/>
              </a:xfrm>
              <a:prstGeom prst="ellipse">
                <a:avLst/>
              </a:prstGeom>
              <a:gradFill rotWithShape="0">
                <a:gsLst>
                  <a:gs pos="0">
                    <a:srgbClr val="FF66FF"/>
                  </a:gs>
                  <a:gs pos="100000">
                    <a:srgbClr val="800080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3" name="Oval 20"/>
              <p:cNvSpPr>
                <a:spLocks noChangeArrowheads="1"/>
              </p:cNvSpPr>
              <p:nvPr/>
            </p:nvSpPr>
            <p:spPr bwMode="auto">
              <a:xfrm>
                <a:off x="3457" y="7"/>
                <a:ext cx="142" cy="142"/>
              </a:xfrm>
              <a:prstGeom prst="ellipse">
                <a:avLst/>
              </a:prstGeom>
              <a:gradFill rotWithShape="0">
                <a:gsLst>
                  <a:gs pos="0">
                    <a:srgbClr val="FF66FF"/>
                  </a:gs>
                  <a:gs pos="100000">
                    <a:srgbClr val="800080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4" name="Oval 21"/>
              <p:cNvSpPr>
                <a:spLocks noChangeArrowheads="1"/>
              </p:cNvSpPr>
              <p:nvPr/>
            </p:nvSpPr>
            <p:spPr bwMode="auto">
              <a:xfrm>
                <a:off x="4129" y="199"/>
                <a:ext cx="142" cy="142"/>
              </a:xfrm>
              <a:prstGeom prst="ellipse">
                <a:avLst/>
              </a:prstGeom>
              <a:gradFill rotWithShape="0">
                <a:gsLst>
                  <a:gs pos="0">
                    <a:srgbClr val="FF66FF"/>
                  </a:gs>
                  <a:gs pos="100000">
                    <a:srgbClr val="800080"/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8437" name="Rectangle 22"/>
          <p:cNvSpPr>
            <a:spLocks noChangeArrowheads="1"/>
          </p:cNvSpPr>
          <p:nvPr/>
        </p:nvSpPr>
        <p:spPr bwMode="auto">
          <a:xfrm>
            <a:off x="838200" y="100012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07963" y="3505200"/>
            <a:ext cx="4114800" cy="2828925"/>
            <a:chOff x="0" y="2160"/>
            <a:chExt cx="2888" cy="2166"/>
          </a:xfrm>
        </p:grpSpPr>
        <p:pic>
          <p:nvPicPr>
            <p:cNvPr id="18441" name="Picture 2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160"/>
              <a:ext cx="2888" cy="2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2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" y="2832"/>
              <a:ext cx="632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Oval 26"/>
            <p:cNvSpPr>
              <a:spLocks noChangeArrowheads="1"/>
            </p:cNvSpPr>
            <p:nvPr/>
          </p:nvSpPr>
          <p:spPr bwMode="auto">
            <a:xfrm>
              <a:off x="2065" y="3121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4" name="Oval 27"/>
            <p:cNvSpPr>
              <a:spLocks noChangeArrowheads="1"/>
            </p:cNvSpPr>
            <p:nvPr/>
          </p:nvSpPr>
          <p:spPr bwMode="auto">
            <a:xfrm>
              <a:off x="2161" y="37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5" name="Oval 28"/>
            <p:cNvSpPr>
              <a:spLocks noChangeArrowheads="1"/>
            </p:cNvSpPr>
            <p:nvPr/>
          </p:nvSpPr>
          <p:spPr bwMode="auto">
            <a:xfrm>
              <a:off x="2065" y="3361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6" name="Oval 29"/>
            <p:cNvSpPr>
              <a:spLocks noChangeArrowheads="1"/>
            </p:cNvSpPr>
            <p:nvPr/>
          </p:nvSpPr>
          <p:spPr bwMode="auto">
            <a:xfrm>
              <a:off x="2113" y="3601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7" name="Oval 30"/>
            <p:cNvSpPr>
              <a:spLocks noChangeArrowheads="1"/>
            </p:cNvSpPr>
            <p:nvPr/>
          </p:nvSpPr>
          <p:spPr bwMode="auto">
            <a:xfrm>
              <a:off x="2017" y="2977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8" name="Oval 31"/>
            <p:cNvSpPr>
              <a:spLocks noChangeArrowheads="1"/>
            </p:cNvSpPr>
            <p:nvPr/>
          </p:nvSpPr>
          <p:spPr bwMode="auto">
            <a:xfrm>
              <a:off x="2161" y="3457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66FF33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9" name="Rectangle 32"/>
            <p:cNvSpPr>
              <a:spLocks noChangeArrowheads="1"/>
            </p:cNvSpPr>
            <p:nvPr/>
          </p:nvSpPr>
          <p:spPr bwMode="auto">
            <a:xfrm>
              <a:off x="149" y="2167"/>
              <a:ext cx="1331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chemeClr val="bg1"/>
                  </a:solidFill>
                </a:rPr>
                <a:t>Circulatory Net</a:t>
              </a:r>
            </a:p>
          </p:txBody>
        </p:sp>
      </p:grp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57150" y="1196975"/>
            <a:ext cx="44386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Embed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numerous distributed devices to monitor and interact with physical world: in work-spaces, hospitals, homes, vehicles, and “the environment” (water, soil, air…)</a:t>
            </a:r>
          </a:p>
        </p:txBody>
      </p:sp>
      <p:sp>
        <p:nvSpPr>
          <p:cNvPr id="18440" name="Rectangle 34"/>
          <p:cNvSpPr>
            <a:spLocks noChangeArrowheads="1"/>
          </p:cNvSpPr>
          <p:nvPr/>
        </p:nvSpPr>
        <p:spPr bwMode="auto">
          <a:xfrm>
            <a:off x="4572000" y="4264831"/>
            <a:ext cx="4194175" cy="175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Helvetica" charset="0"/>
              </a:rPr>
              <a:t>Network these devices so that they can coordinate to perform higher-level tasks.</a:t>
            </a:r>
          </a:p>
          <a:p>
            <a:pPr eaLnBrk="0" hangingPunct="0"/>
            <a:endParaRPr lang="en-US" dirty="0">
              <a:solidFill>
                <a:srgbClr val="000000"/>
              </a:solidFill>
              <a:latin typeface="Helvetica" charset="0"/>
            </a:endParaRPr>
          </a:p>
          <a:p>
            <a:pPr eaLnBrk="0" hangingPunct="0"/>
            <a:r>
              <a:rPr lang="en-US" dirty="0">
                <a:solidFill>
                  <a:srgbClr val="000000"/>
                </a:solidFill>
                <a:latin typeface="Helvetica" charset="0"/>
              </a:rPr>
              <a:t>Requires robust distributed systems of tens of thousands of devices.</a:t>
            </a:r>
            <a:endParaRPr lang="en-US" b="1" dirty="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 Hoc Routing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Goal:  Communication between wireless nodes</a:t>
            </a:r>
          </a:p>
          <a:p>
            <a:pPr lvl="1" eaLnBrk="1" hangingPunct="1"/>
            <a:r>
              <a:rPr lang="en-US"/>
              <a:t>No external setup (self-configuring)</a:t>
            </a:r>
          </a:p>
          <a:p>
            <a:pPr lvl="1" eaLnBrk="1" hangingPunct="1"/>
            <a:r>
              <a:rPr lang="en-US"/>
              <a:t>Often need multiple hops to reach dst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00200" y="3429000"/>
          <a:ext cx="5932488" cy="3133725"/>
        </p:xfrm>
        <a:graphic>
          <a:graphicData uri="http://schemas.openxmlformats.org/presentationml/2006/ole">
            <p:oleObj spid="_x0000_s81922" name="VISIO" r:id="rId3" imgW="5933160" imgH="3133080" progId="Visio.Drawing.6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Properties of Sensor Networks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Data centric, but not node centric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Have no notion of central authority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Are often resource constrained</a:t>
            </a:r>
          </a:p>
          <a:p>
            <a:pPr>
              <a:lnSpc>
                <a:spcPct val="90000"/>
              </a:lnSpc>
            </a:pPr>
            <a:r>
              <a:rPr lang="en-US" sz="2800"/>
              <a:t>Nodes are tied to physical locations, but: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They may not know the topology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They may fail or move arbitrarily</a:t>
            </a:r>
          </a:p>
          <a:p>
            <a:pPr>
              <a:lnSpc>
                <a:spcPct val="90000"/>
              </a:lnSpc>
            </a:pPr>
            <a:r>
              <a:rPr lang="en-US" sz="2800"/>
              <a:t>Problem: How can we get data from the sensors?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14771A-46E9-1A4A-BA60-55E204F78287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Diffusion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Data centric – nodes are unimportant</a:t>
            </a:r>
          </a:p>
          <a:p>
            <a:r>
              <a:rPr lang="en-US" sz="2800"/>
              <a:t>Request driven:</a:t>
            </a:r>
          </a:p>
          <a:p>
            <a:pPr lvl="1"/>
            <a:r>
              <a:rPr lang="en-US" sz="2400"/>
              <a:t>Sinks place requests as interests</a:t>
            </a:r>
          </a:p>
          <a:p>
            <a:pPr lvl="1"/>
            <a:r>
              <a:rPr lang="en-US" sz="2400"/>
              <a:t>Sources are eventually found and satisfy interests</a:t>
            </a:r>
          </a:p>
          <a:p>
            <a:pPr lvl="1"/>
            <a:r>
              <a:rPr lang="en-US" sz="2400"/>
              <a:t>Intermediate nodes route data toward sinks</a:t>
            </a:r>
          </a:p>
          <a:p>
            <a:r>
              <a:rPr lang="en-US" sz="2800"/>
              <a:t>Localized repair and reinforcement</a:t>
            </a:r>
          </a:p>
          <a:p>
            <a:r>
              <a:rPr lang="en-US" sz="2800"/>
              <a:t>Multi-path delivery for multiple sources, sinks, and queries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3B3F2D-DCFB-7C4E-B888-306109686FF2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Motivating Example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Sensor nodes are monitoring a flat space for animals</a:t>
            </a:r>
          </a:p>
          <a:p>
            <a:r>
              <a:rPr lang="en-US"/>
              <a:t>We are interested in receiving data for all 4-legged creatures seen in a rectangle</a:t>
            </a:r>
          </a:p>
          <a:p>
            <a:r>
              <a:rPr lang="en-US"/>
              <a:t>We want to specify the data rate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66FC6C-38E4-B54E-A413-C8B4D73B14EC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Interest and Event Naming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Query/interest:</a:t>
            </a:r>
          </a:p>
          <a:p>
            <a:pPr lvl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1600"/>
              <a:t>Type=four-legged animal</a:t>
            </a:r>
          </a:p>
          <a:p>
            <a:pPr lvl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1600"/>
              <a:t>Interval=20ms (event data rate)</a:t>
            </a:r>
          </a:p>
          <a:p>
            <a:pPr lvl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1600"/>
              <a:t>Duration=10 seconds (time to cache)</a:t>
            </a:r>
          </a:p>
          <a:p>
            <a:pPr lvl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1600"/>
              <a:t>Rect=[-100, 100, 200, 400]</a:t>
            </a:r>
          </a:p>
          <a:p>
            <a:pPr>
              <a:lnSpc>
                <a:spcPct val="80000"/>
              </a:lnSpc>
            </a:pPr>
            <a:r>
              <a:rPr lang="en-US" sz="2400"/>
              <a:t>Reply:</a:t>
            </a:r>
          </a:p>
          <a:p>
            <a:pPr lvl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1600"/>
              <a:t>Type=four-legged animal</a:t>
            </a:r>
          </a:p>
          <a:p>
            <a:pPr lvl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1600"/>
              <a:t>Instance = elephant</a:t>
            </a:r>
          </a:p>
          <a:p>
            <a:pPr lvl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1600"/>
              <a:t>Location = [125, 220]</a:t>
            </a:r>
          </a:p>
          <a:p>
            <a:pPr lvl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1600"/>
              <a:t>Intensity = 0.6</a:t>
            </a:r>
          </a:p>
          <a:p>
            <a:pPr lvl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1600"/>
              <a:t>Confidence = 0.85</a:t>
            </a:r>
          </a:p>
          <a:p>
            <a:pPr lvl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1600"/>
              <a:t>Timestamp = 01:20:40</a:t>
            </a:r>
          </a:p>
          <a:p>
            <a:pPr>
              <a:lnSpc>
                <a:spcPct val="80000"/>
              </a:lnSpc>
            </a:pPr>
            <a:r>
              <a:rPr lang="en-US" sz="2800"/>
              <a:t>Attribute-Value pairs, no advanced naming scheme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64F9B8-50E4-6E4B-B950-489D0BE0A9DB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Diffusion (High Level)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Sinks broadcast interest to neighbors</a:t>
            </a:r>
          </a:p>
          <a:p>
            <a:r>
              <a:rPr lang="en-US"/>
              <a:t>Interests are cached by neighbors</a:t>
            </a:r>
          </a:p>
          <a:p>
            <a:r>
              <a:rPr lang="en-US"/>
              <a:t>Gradients are set up pointing back to where interests came from at low data rate</a:t>
            </a:r>
          </a:p>
          <a:p>
            <a:r>
              <a:rPr lang="en-US"/>
              <a:t>Once a sensor receives an interest, it routes measurements along gradients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87CCD9-C17C-3E40-8A0E-E357B36B24AC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Illustrating Directed Diffusion</a:t>
            </a:r>
            <a:endParaRPr lang="en-US"/>
          </a:p>
        </p:txBody>
      </p:sp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444B-E38B-0F44-A3A5-D060EF7D6DB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1638300" y="2314575"/>
            <a:ext cx="211138" cy="2619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1533525" y="3101975"/>
            <a:ext cx="209550" cy="261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2479675" y="1714500"/>
            <a:ext cx="211138" cy="261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1498600" y="1676400"/>
            <a:ext cx="209550" cy="261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3041650" y="3776663"/>
            <a:ext cx="209550" cy="261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2620963" y="3213100"/>
            <a:ext cx="209550" cy="263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2235200" y="2576513"/>
            <a:ext cx="209550" cy="261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3181350" y="2276475"/>
            <a:ext cx="211138" cy="261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497263" y="3025775"/>
            <a:ext cx="211137" cy="2635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935288" y="2501900"/>
            <a:ext cx="701675" cy="1198563"/>
            <a:chOff x="2640" y="2064"/>
            <a:chExt cx="960" cy="1536"/>
          </a:xfrm>
        </p:grpSpPr>
        <p:sp>
          <p:nvSpPr>
            <p:cNvPr id="24703" name="Line 13"/>
            <p:cNvSpPr>
              <a:spLocks noChangeShapeType="1"/>
            </p:cNvSpPr>
            <p:nvPr/>
          </p:nvSpPr>
          <p:spPr bwMode="auto">
            <a:xfrm flipH="1">
              <a:off x="3264" y="3120"/>
              <a:ext cx="336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4" name="Line 14"/>
            <p:cNvSpPr>
              <a:spLocks noChangeShapeType="1"/>
            </p:cNvSpPr>
            <p:nvPr/>
          </p:nvSpPr>
          <p:spPr bwMode="auto">
            <a:xfrm flipH="1">
              <a:off x="2640" y="3120"/>
              <a:ext cx="672" cy="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5" name="Line 15"/>
            <p:cNvSpPr>
              <a:spLocks noChangeShapeType="1"/>
            </p:cNvSpPr>
            <p:nvPr/>
          </p:nvSpPr>
          <p:spPr bwMode="auto">
            <a:xfrm flipH="1" flipV="1">
              <a:off x="3312" y="2064"/>
              <a:ext cx="240" cy="5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78000" y="1863725"/>
            <a:ext cx="1438275" cy="1949450"/>
            <a:chOff x="1872" y="1248"/>
            <a:chExt cx="1968" cy="2496"/>
          </a:xfrm>
        </p:grpSpPr>
        <p:sp>
          <p:nvSpPr>
            <p:cNvPr id="24696" name="Line 17"/>
            <p:cNvSpPr>
              <a:spLocks noChangeShapeType="1"/>
            </p:cNvSpPr>
            <p:nvPr/>
          </p:nvSpPr>
          <p:spPr bwMode="auto">
            <a:xfrm flipH="1" flipV="1">
              <a:off x="3264" y="3456"/>
              <a:ext cx="240" cy="2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928" y="1248"/>
              <a:ext cx="912" cy="1152"/>
              <a:chOff x="2112" y="1248"/>
              <a:chExt cx="912" cy="1152"/>
            </a:xfrm>
          </p:grpSpPr>
          <p:sp>
            <p:nvSpPr>
              <p:cNvPr id="24701" name="Line 19"/>
              <p:cNvSpPr>
                <a:spLocks noChangeShapeType="1"/>
              </p:cNvSpPr>
              <p:nvPr/>
            </p:nvSpPr>
            <p:spPr bwMode="auto">
              <a:xfrm flipH="1" flipV="1">
                <a:off x="2448" y="1248"/>
                <a:ext cx="576" cy="43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02" name="Line 20"/>
              <p:cNvSpPr>
                <a:spLocks noChangeShapeType="1"/>
              </p:cNvSpPr>
              <p:nvPr/>
            </p:nvSpPr>
            <p:spPr bwMode="auto">
              <a:xfrm flipH="1">
                <a:off x="2112" y="2112"/>
                <a:ext cx="768" cy="28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872" y="2592"/>
              <a:ext cx="1056" cy="624"/>
              <a:chOff x="1056" y="2592"/>
              <a:chExt cx="1056" cy="624"/>
            </a:xfrm>
          </p:grpSpPr>
          <p:sp>
            <p:nvSpPr>
              <p:cNvPr id="24699" name="Line 22"/>
              <p:cNvSpPr>
                <a:spLocks noChangeShapeType="1"/>
              </p:cNvSpPr>
              <p:nvPr/>
            </p:nvSpPr>
            <p:spPr bwMode="auto">
              <a:xfrm flipH="1" flipV="1">
                <a:off x="1872" y="2592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00" name="Line 23"/>
              <p:cNvSpPr>
                <a:spLocks noChangeShapeType="1"/>
              </p:cNvSpPr>
              <p:nvPr/>
            </p:nvSpPr>
            <p:spPr bwMode="auto">
              <a:xfrm flipH="1" flipV="1">
                <a:off x="1056" y="3120"/>
                <a:ext cx="1008" cy="9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1533525" y="1976438"/>
            <a:ext cx="69850" cy="3000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830513" y="2501900"/>
            <a:ext cx="736600" cy="1274763"/>
            <a:chOff x="3312" y="2064"/>
            <a:chExt cx="1008" cy="1632"/>
          </a:xfrm>
        </p:grpSpPr>
        <p:sp>
          <p:nvSpPr>
            <p:cNvPr id="24693" name="Line 26"/>
            <p:cNvSpPr>
              <a:spLocks noChangeShapeType="1"/>
            </p:cNvSpPr>
            <p:nvPr/>
          </p:nvSpPr>
          <p:spPr bwMode="auto">
            <a:xfrm>
              <a:off x="4032" y="2064"/>
              <a:ext cx="240" cy="672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94" name="Line 27"/>
            <p:cNvSpPr>
              <a:spLocks noChangeShapeType="1"/>
            </p:cNvSpPr>
            <p:nvPr/>
          </p:nvSpPr>
          <p:spPr bwMode="auto">
            <a:xfrm flipV="1">
              <a:off x="3312" y="2928"/>
              <a:ext cx="912" cy="144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95" name="Line 28"/>
            <p:cNvSpPr>
              <a:spLocks noChangeShapeType="1"/>
            </p:cNvSpPr>
            <p:nvPr/>
          </p:nvSpPr>
          <p:spPr bwMode="auto">
            <a:xfrm flipH="1">
              <a:off x="3840" y="3024"/>
              <a:ext cx="480" cy="672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603375" y="1676400"/>
            <a:ext cx="876300" cy="1349375"/>
            <a:chOff x="1632" y="1008"/>
            <a:chExt cx="1200" cy="1728"/>
          </a:xfrm>
        </p:grpSpPr>
        <p:sp>
          <p:nvSpPr>
            <p:cNvPr id="24686" name="Line 30"/>
            <p:cNvSpPr>
              <a:spLocks noChangeShapeType="1"/>
            </p:cNvSpPr>
            <p:nvPr/>
          </p:nvSpPr>
          <p:spPr bwMode="auto">
            <a:xfrm flipV="1">
              <a:off x="1632" y="2208"/>
              <a:ext cx="48" cy="5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2016" y="1488"/>
              <a:ext cx="816" cy="912"/>
              <a:chOff x="1200" y="1488"/>
              <a:chExt cx="816" cy="912"/>
            </a:xfrm>
          </p:grpSpPr>
          <p:sp>
            <p:nvSpPr>
              <p:cNvPr id="24691" name="Line 32"/>
              <p:cNvSpPr>
                <a:spLocks noChangeShapeType="1"/>
              </p:cNvSpPr>
              <p:nvPr/>
            </p:nvSpPr>
            <p:spPr bwMode="auto">
              <a:xfrm flipH="1" flipV="1">
                <a:off x="1200" y="2208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2" name="Line 33"/>
              <p:cNvSpPr>
                <a:spLocks noChangeShapeType="1"/>
              </p:cNvSpPr>
              <p:nvPr/>
            </p:nvSpPr>
            <p:spPr bwMode="auto">
              <a:xfrm flipV="1">
                <a:off x="1872" y="1488"/>
                <a:ext cx="144" cy="5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1824" y="1008"/>
              <a:ext cx="816" cy="672"/>
              <a:chOff x="1008" y="1008"/>
              <a:chExt cx="816" cy="672"/>
            </a:xfrm>
          </p:grpSpPr>
          <p:sp>
            <p:nvSpPr>
              <p:cNvPr id="24689" name="Line 35"/>
              <p:cNvSpPr>
                <a:spLocks noChangeShapeType="1"/>
              </p:cNvSpPr>
              <p:nvPr/>
            </p:nvSpPr>
            <p:spPr bwMode="auto">
              <a:xfrm flipH="1">
                <a:off x="1152" y="1248"/>
                <a:ext cx="672" cy="43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0" name="Line 36"/>
              <p:cNvSpPr>
                <a:spLocks noChangeShapeType="1"/>
              </p:cNvSpPr>
              <p:nvPr/>
            </p:nvSpPr>
            <p:spPr bwMode="auto">
              <a:xfrm flipH="1">
                <a:off x="1008" y="1008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229" name="Line 37"/>
          <p:cNvSpPr>
            <a:spLocks noChangeShapeType="1"/>
          </p:cNvSpPr>
          <p:nvPr/>
        </p:nvSpPr>
        <p:spPr bwMode="auto">
          <a:xfrm flipH="1" flipV="1">
            <a:off x="1638300" y="1938338"/>
            <a:ext cx="69850" cy="376237"/>
          </a:xfrm>
          <a:prstGeom prst="line">
            <a:avLst/>
          </a:prstGeom>
          <a:noFill/>
          <a:ln w="3175">
            <a:solidFill>
              <a:srgbClr val="00336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1673225" y="1789113"/>
            <a:ext cx="876300" cy="1312862"/>
            <a:chOff x="1728" y="1152"/>
            <a:chExt cx="1200" cy="1680"/>
          </a:xfrm>
        </p:grpSpPr>
        <p:sp>
          <p:nvSpPr>
            <p:cNvPr id="24680" name="Line 39"/>
            <p:cNvSpPr>
              <a:spLocks noChangeShapeType="1"/>
            </p:cNvSpPr>
            <p:nvPr/>
          </p:nvSpPr>
          <p:spPr bwMode="auto">
            <a:xfrm flipH="1">
              <a:off x="2736" y="1392"/>
              <a:ext cx="192" cy="768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1728" y="1152"/>
              <a:ext cx="1104" cy="1680"/>
              <a:chOff x="1728" y="1152"/>
              <a:chExt cx="1104" cy="1680"/>
            </a:xfrm>
          </p:grpSpPr>
          <p:sp>
            <p:nvSpPr>
              <p:cNvPr id="24682" name="Line 41"/>
              <p:cNvSpPr>
                <a:spLocks noChangeShapeType="1"/>
              </p:cNvSpPr>
              <p:nvPr/>
            </p:nvSpPr>
            <p:spPr bwMode="auto">
              <a:xfrm>
                <a:off x="1968" y="2064"/>
                <a:ext cx="528" cy="192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83" name="Line 42"/>
              <p:cNvSpPr>
                <a:spLocks noChangeShapeType="1"/>
              </p:cNvSpPr>
              <p:nvPr/>
            </p:nvSpPr>
            <p:spPr bwMode="auto">
              <a:xfrm flipH="1">
                <a:off x="1728" y="2208"/>
                <a:ext cx="96" cy="624"/>
              </a:xfrm>
              <a:prstGeom prst="line">
                <a:avLst/>
              </a:prstGeom>
              <a:noFill/>
              <a:ln w="19050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84" name="Line 43"/>
              <p:cNvSpPr>
                <a:spLocks noChangeShapeType="1"/>
              </p:cNvSpPr>
              <p:nvPr/>
            </p:nvSpPr>
            <p:spPr bwMode="auto">
              <a:xfrm flipV="1">
                <a:off x="1920" y="1296"/>
                <a:ext cx="912" cy="576"/>
              </a:xfrm>
              <a:prstGeom prst="line">
                <a:avLst/>
              </a:prstGeom>
              <a:noFill/>
              <a:ln w="6350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85" name="Line 44"/>
              <p:cNvSpPr>
                <a:spLocks noChangeShapeType="1"/>
              </p:cNvSpPr>
              <p:nvPr/>
            </p:nvSpPr>
            <p:spPr bwMode="auto">
              <a:xfrm>
                <a:off x="1776" y="1152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4596" name="Text Box 45"/>
          <p:cNvSpPr txBox="1">
            <a:spLocks noChangeArrowheads="1"/>
          </p:cNvSpPr>
          <p:nvPr/>
        </p:nvSpPr>
        <p:spPr bwMode="auto">
          <a:xfrm>
            <a:off x="3703638" y="3001963"/>
            <a:ext cx="509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rgbClr val="FF0000"/>
                </a:solidFill>
              </a:rPr>
              <a:t>Sink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4597" name="Text Box 46"/>
          <p:cNvSpPr txBox="1">
            <a:spLocks noChangeArrowheads="1"/>
          </p:cNvSpPr>
          <p:nvPr/>
        </p:nvSpPr>
        <p:spPr bwMode="auto">
          <a:xfrm>
            <a:off x="908050" y="2239963"/>
            <a:ext cx="677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rgbClr val="FF0000"/>
                </a:solidFill>
              </a:rPr>
              <a:t>Source</a:t>
            </a:r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1743075" y="1901825"/>
            <a:ext cx="1473200" cy="1911350"/>
            <a:chOff x="1824" y="1296"/>
            <a:chExt cx="2016" cy="2448"/>
          </a:xfrm>
        </p:grpSpPr>
        <p:sp>
          <p:nvSpPr>
            <p:cNvPr id="24675" name="Line 48"/>
            <p:cNvSpPr>
              <a:spLocks noChangeShapeType="1"/>
            </p:cNvSpPr>
            <p:nvPr/>
          </p:nvSpPr>
          <p:spPr bwMode="auto">
            <a:xfrm flipV="1">
              <a:off x="2784" y="2016"/>
              <a:ext cx="960" cy="33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6" name="Line 49"/>
            <p:cNvSpPr>
              <a:spLocks noChangeShapeType="1"/>
            </p:cNvSpPr>
            <p:nvPr/>
          </p:nvSpPr>
          <p:spPr bwMode="auto">
            <a:xfrm>
              <a:off x="3120" y="1296"/>
              <a:ext cx="720" cy="528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7" name="Line 50"/>
            <p:cNvSpPr>
              <a:spLocks noChangeShapeType="1"/>
            </p:cNvSpPr>
            <p:nvPr/>
          </p:nvSpPr>
          <p:spPr bwMode="auto">
            <a:xfrm>
              <a:off x="1824" y="3024"/>
              <a:ext cx="1200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8" name="Line 51"/>
            <p:cNvSpPr>
              <a:spLocks noChangeShapeType="1"/>
            </p:cNvSpPr>
            <p:nvPr/>
          </p:nvSpPr>
          <p:spPr bwMode="auto">
            <a:xfrm>
              <a:off x="2736" y="2448"/>
              <a:ext cx="336" cy="528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9" name="Line 52"/>
            <p:cNvSpPr>
              <a:spLocks noChangeShapeType="1"/>
            </p:cNvSpPr>
            <p:nvPr/>
          </p:nvSpPr>
          <p:spPr bwMode="auto">
            <a:xfrm>
              <a:off x="3264" y="3264"/>
              <a:ext cx="38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599" name="Text Box 53"/>
          <p:cNvSpPr txBox="1">
            <a:spLocks noChangeArrowheads="1"/>
          </p:cNvSpPr>
          <p:nvPr/>
        </p:nvSpPr>
        <p:spPr bwMode="auto">
          <a:xfrm>
            <a:off x="122238" y="1355725"/>
            <a:ext cx="2203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Comic Sans MS" charset="0"/>
              </a:rPr>
              <a:t>Setting up gradients</a:t>
            </a:r>
          </a:p>
        </p:txBody>
      </p: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4794250" y="1600200"/>
            <a:ext cx="3605213" cy="2438400"/>
            <a:chOff x="3020" y="1008"/>
            <a:chExt cx="2271" cy="1536"/>
          </a:xfrm>
        </p:grpSpPr>
        <p:grpSp>
          <p:nvGrpSpPr>
            <p:cNvPr id="14" name="Group 55"/>
            <p:cNvGrpSpPr>
              <a:grpSpLocks/>
            </p:cNvGrpSpPr>
            <p:nvPr/>
          </p:nvGrpSpPr>
          <p:grpSpPr bwMode="auto">
            <a:xfrm>
              <a:off x="3020" y="1056"/>
              <a:ext cx="2130" cy="1488"/>
              <a:chOff x="3020" y="1056"/>
              <a:chExt cx="2130" cy="1488"/>
            </a:xfrm>
          </p:grpSpPr>
          <p:sp>
            <p:nvSpPr>
              <p:cNvPr id="24650" name="Oval 56"/>
              <p:cNvSpPr>
                <a:spLocks noChangeArrowheads="1"/>
              </p:cNvSpPr>
              <p:nvPr/>
            </p:nvSpPr>
            <p:spPr bwMode="auto">
              <a:xfrm>
                <a:off x="3435" y="1458"/>
                <a:ext cx="136" cy="16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1" name="Oval 57"/>
              <p:cNvSpPr>
                <a:spLocks noChangeArrowheads="1"/>
              </p:cNvSpPr>
              <p:nvPr/>
            </p:nvSpPr>
            <p:spPr bwMode="auto">
              <a:xfrm>
                <a:off x="3367" y="1954"/>
                <a:ext cx="136" cy="1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2" name="Oval 58"/>
              <p:cNvSpPr>
                <a:spLocks noChangeArrowheads="1"/>
              </p:cNvSpPr>
              <p:nvPr/>
            </p:nvSpPr>
            <p:spPr bwMode="auto">
              <a:xfrm>
                <a:off x="3980" y="1080"/>
                <a:ext cx="136" cy="1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3" name="Oval 59"/>
              <p:cNvSpPr>
                <a:spLocks noChangeArrowheads="1"/>
              </p:cNvSpPr>
              <p:nvPr/>
            </p:nvSpPr>
            <p:spPr bwMode="auto">
              <a:xfrm>
                <a:off x="3344" y="1056"/>
                <a:ext cx="136" cy="1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4" name="Oval 60"/>
              <p:cNvSpPr>
                <a:spLocks noChangeArrowheads="1"/>
              </p:cNvSpPr>
              <p:nvPr/>
            </p:nvSpPr>
            <p:spPr bwMode="auto">
              <a:xfrm>
                <a:off x="4343" y="2379"/>
                <a:ext cx="137" cy="1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5" name="Oval 61"/>
              <p:cNvSpPr>
                <a:spLocks noChangeArrowheads="1"/>
              </p:cNvSpPr>
              <p:nvPr/>
            </p:nvSpPr>
            <p:spPr bwMode="auto">
              <a:xfrm>
                <a:off x="4071" y="2024"/>
                <a:ext cx="136" cy="1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6" name="Oval 62"/>
              <p:cNvSpPr>
                <a:spLocks noChangeArrowheads="1"/>
              </p:cNvSpPr>
              <p:nvPr/>
            </p:nvSpPr>
            <p:spPr bwMode="auto">
              <a:xfrm>
                <a:off x="3821" y="1623"/>
                <a:ext cx="136" cy="1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4657" name="Oval 63"/>
              <p:cNvSpPr>
                <a:spLocks noChangeArrowheads="1"/>
              </p:cNvSpPr>
              <p:nvPr/>
            </p:nvSpPr>
            <p:spPr bwMode="auto">
              <a:xfrm>
                <a:off x="4434" y="1434"/>
                <a:ext cx="137" cy="1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8" name="Oval 64"/>
              <p:cNvSpPr>
                <a:spLocks noChangeArrowheads="1"/>
              </p:cNvSpPr>
              <p:nvPr/>
            </p:nvSpPr>
            <p:spPr bwMode="auto">
              <a:xfrm>
                <a:off x="4639" y="1906"/>
                <a:ext cx="136" cy="166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9" name="Line 65"/>
              <p:cNvSpPr>
                <a:spLocks noChangeShapeType="1"/>
              </p:cNvSpPr>
              <p:nvPr/>
            </p:nvSpPr>
            <p:spPr bwMode="auto">
              <a:xfrm>
                <a:off x="4548" y="1576"/>
                <a:ext cx="113" cy="33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60" name="Line 66"/>
              <p:cNvSpPr>
                <a:spLocks noChangeShapeType="1"/>
              </p:cNvSpPr>
              <p:nvPr/>
            </p:nvSpPr>
            <p:spPr bwMode="auto">
              <a:xfrm flipV="1">
                <a:off x="4207" y="2001"/>
                <a:ext cx="432" cy="71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61" name="Line 67"/>
              <p:cNvSpPr>
                <a:spLocks noChangeShapeType="1"/>
              </p:cNvSpPr>
              <p:nvPr/>
            </p:nvSpPr>
            <p:spPr bwMode="auto">
              <a:xfrm flipH="1">
                <a:off x="4457" y="2048"/>
                <a:ext cx="227" cy="331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62" name="Line 68"/>
              <p:cNvSpPr>
                <a:spLocks noChangeShapeType="1"/>
              </p:cNvSpPr>
              <p:nvPr/>
            </p:nvSpPr>
            <p:spPr bwMode="auto">
              <a:xfrm flipH="1" flipV="1">
                <a:off x="3435" y="1221"/>
                <a:ext cx="45" cy="237"/>
              </a:xfrm>
              <a:prstGeom prst="line">
                <a:avLst/>
              </a:prstGeom>
              <a:noFill/>
              <a:ln w="31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63" name="Line 69"/>
              <p:cNvSpPr>
                <a:spLocks noChangeShapeType="1"/>
              </p:cNvSpPr>
              <p:nvPr/>
            </p:nvSpPr>
            <p:spPr bwMode="auto">
              <a:xfrm flipH="1">
                <a:off x="3935" y="1245"/>
                <a:ext cx="91" cy="378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64" name="Line 70"/>
              <p:cNvSpPr>
                <a:spLocks noChangeShapeType="1"/>
              </p:cNvSpPr>
              <p:nvPr/>
            </p:nvSpPr>
            <p:spPr bwMode="auto">
              <a:xfrm>
                <a:off x="3571" y="1576"/>
                <a:ext cx="250" cy="9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65" name="Line 71"/>
              <p:cNvSpPr>
                <a:spLocks noChangeShapeType="1"/>
              </p:cNvSpPr>
              <p:nvPr/>
            </p:nvSpPr>
            <p:spPr bwMode="auto">
              <a:xfrm flipH="1">
                <a:off x="3458" y="1646"/>
                <a:ext cx="45" cy="308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66" name="Line 72"/>
              <p:cNvSpPr>
                <a:spLocks noChangeShapeType="1"/>
              </p:cNvSpPr>
              <p:nvPr/>
            </p:nvSpPr>
            <p:spPr bwMode="auto">
              <a:xfrm flipV="1">
                <a:off x="3549" y="1198"/>
                <a:ext cx="431" cy="28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67" name="Line 73"/>
              <p:cNvSpPr>
                <a:spLocks noChangeShapeType="1"/>
              </p:cNvSpPr>
              <p:nvPr/>
            </p:nvSpPr>
            <p:spPr bwMode="auto">
              <a:xfrm>
                <a:off x="3480" y="1127"/>
                <a:ext cx="500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68" name="Text Box 74"/>
              <p:cNvSpPr txBox="1">
                <a:spLocks noChangeArrowheads="1"/>
              </p:cNvSpPr>
              <p:nvPr/>
            </p:nvSpPr>
            <p:spPr bwMode="auto">
              <a:xfrm>
                <a:off x="4829" y="1891"/>
                <a:ext cx="32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rgbClr val="FF0000"/>
                    </a:solidFill>
                  </a:rPr>
                  <a:t>Sink</a:t>
                </a:r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669" name="Text Box 75"/>
              <p:cNvSpPr txBox="1">
                <a:spLocks noChangeArrowheads="1"/>
              </p:cNvSpPr>
              <p:nvPr/>
            </p:nvSpPr>
            <p:spPr bwMode="auto">
              <a:xfrm>
                <a:off x="3020" y="1459"/>
                <a:ext cx="42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rgbClr val="FF0000"/>
                    </a:solidFill>
                  </a:rPr>
                  <a:t>Source</a:t>
                </a:r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670" name="Line 76"/>
              <p:cNvSpPr>
                <a:spLocks noChangeShapeType="1"/>
              </p:cNvSpPr>
              <p:nvPr/>
            </p:nvSpPr>
            <p:spPr bwMode="auto">
              <a:xfrm flipV="1">
                <a:off x="3957" y="1552"/>
                <a:ext cx="455" cy="16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71" name="Line 77"/>
              <p:cNvSpPr>
                <a:spLocks noChangeShapeType="1"/>
              </p:cNvSpPr>
              <p:nvPr/>
            </p:nvSpPr>
            <p:spPr bwMode="auto">
              <a:xfrm>
                <a:off x="4116" y="1198"/>
                <a:ext cx="341" cy="26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72" name="Line 78"/>
              <p:cNvSpPr>
                <a:spLocks noChangeShapeType="1"/>
              </p:cNvSpPr>
              <p:nvPr/>
            </p:nvSpPr>
            <p:spPr bwMode="auto">
              <a:xfrm>
                <a:off x="3503" y="2048"/>
                <a:ext cx="568" cy="47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73" name="Line 79"/>
              <p:cNvSpPr>
                <a:spLocks noChangeShapeType="1"/>
              </p:cNvSpPr>
              <p:nvPr/>
            </p:nvSpPr>
            <p:spPr bwMode="auto">
              <a:xfrm>
                <a:off x="3935" y="1765"/>
                <a:ext cx="159" cy="259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74" name="Line 80"/>
              <p:cNvSpPr>
                <a:spLocks noChangeShapeType="1"/>
              </p:cNvSpPr>
              <p:nvPr/>
            </p:nvSpPr>
            <p:spPr bwMode="auto">
              <a:xfrm>
                <a:off x="4184" y="2166"/>
                <a:ext cx="182" cy="2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649" name="Text Box 81"/>
            <p:cNvSpPr txBox="1">
              <a:spLocks noChangeArrowheads="1"/>
            </p:cNvSpPr>
            <p:nvPr/>
          </p:nvSpPr>
          <p:spPr bwMode="auto">
            <a:xfrm>
              <a:off x="4368" y="1008"/>
              <a:ext cx="9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charset="0"/>
                </a:rPr>
                <a:t>Sending data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623888" y="4191000"/>
            <a:ext cx="3898900" cy="2362200"/>
            <a:chOff x="393" y="2640"/>
            <a:chExt cx="2456" cy="1488"/>
          </a:xfrm>
        </p:grpSpPr>
        <p:grpSp>
          <p:nvGrpSpPr>
            <p:cNvPr id="16" name="Group 83"/>
            <p:cNvGrpSpPr>
              <a:grpSpLocks/>
            </p:cNvGrpSpPr>
            <p:nvPr/>
          </p:nvGrpSpPr>
          <p:grpSpPr bwMode="auto">
            <a:xfrm>
              <a:off x="713" y="2640"/>
              <a:ext cx="2136" cy="1488"/>
              <a:chOff x="713" y="2640"/>
              <a:chExt cx="2136" cy="1488"/>
            </a:xfrm>
          </p:grpSpPr>
          <p:sp>
            <p:nvSpPr>
              <p:cNvPr id="24624" name="Oval 84"/>
              <p:cNvSpPr>
                <a:spLocks noChangeArrowheads="1"/>
              </p:cNvSpPr>
              <p:nvPr/>
            </p:nvSpPr>
            <p:spPr bwMode="auto">
              <a:xfrm>
                <a:off x="1131" y="3042"/>
                <a:ext cx="136" cy="16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5" name="Oval 85"/>
              <p:cNvSpPr>
                <a:spLocks noChangeArrowheads="1"/>
              </p:cNvSpPr>
              <p:nvPr/>
            </p:nvSpPr>
            <p:spPr bwMode="auto">
              <a:xfrm>
                <a:off x="1063" y="3538"/>
                <a:ext cx="136" cy="1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6" name="Oval 86"/>
              <p:cNvSpPr>
                <a:spLocks noChangeArrowheads="1"/>
              </p:cNvSpPr>
              <p:nvPr/>
            </p:nvSpPr>
            <p:spPr bwMode="auto">
              <a:xfrm>
                <a:off x="1676" y="2664"/>
                <a:ext cx="136" cy="1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7" name="Oval 87"/>
              <p:cNvSpPr>
                <a:spLocks noChangeArrowheads="1"/>
              </p:cNvSpPr>
              <p:nvPr/>
            </p:nvSpPr>
            <p:spPr bwMode="auto">
              <a:xfrm>
                <a:off x="1040" y="2640"/>
                <a:ext cx="136" cy="1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8" name="Oval 88"/>
              <p:cNvSpPr>
                <a:spLocks noChangeArrowheads="1"/>
              </p:cNvSpPr>
              <p:nvPr/>
            </p:nvSpPr>
            <p:spPr bwMode="auto">
              <a:xfrm>
                <a:off x="2039" y="3963"/>
                <a:ext cx="137" cy="1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9" name="Oval 89"/>
              <p:cNvSpPr>
                <a:spLocks noChangeArrowheads="1"/>
              </p:cNvSpPr>
              <p:nvPr/>
            </p:nvSpPr>
            <p:spPr bwMode="auto">
              <a:xfrm>
                <a:off x="1767" y="3608"/>
                <a:ext cx="136" cy="1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0" name="Oval 90"/>
              <p:cNvSpPr>
                <a:spLocks noChangeArrowheads="1"/>
              </p:cNvSpPr>
              <p:nvPr/>
            </p:nvSpPr>
            <p:spPr bwMode="auto">
              <a:xfrm>
                <a:off x="1517" y="3207"/>
                <a:ext cx="136" cy="1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4631" name="Oval 91"/>
              <p:cNvSpPr>
                <a:spLocks noChangeArrowheads="1"/>
              </p:cNvSpPr>
              <p:nvPr/>
            </p:nvSpPr>
            <p:spPr bwMode="auto">
              <a:xfrm>
                <a:off x="2130" y="3018"/>
                <a:ext cx="137" cy="1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2" name="Oval 92"/>
              <p:cNvSpPr>
                <a:spLocks noChangeArrowheads="1"/>
              </p:cNvSpPr>
              <p:nvPr/>
            </p:nvSpPr>
            <p:spPr bwMode="auto">
              <a:xfrm>
                <a:off x="2335" y="3490"/>
                <a:ext cx="136" cy="166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3" name="Line 93"/>
              <p:cNvSpPr>
                <a:spLocks noChangeShapeType="1"/>
              </p:cNvSpPr>
              <p:nvPr/>
            </p:nvSpPr>
            <p:spPr bwMode="auto">
              <a:xfrm>
                <a:off x="2244" y="3160"/>
                <a:ext cx="113" cy="33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4" name="Line 94"/>
              <p:cNvSpPr>
                <a:spLocks noChangeShapeType="1"/>
              </p:cNvSpPr>
              <p:nvPr/>
            </p:nvSpPr>
            <p:spPr bwMode="auto">
              <a:xfrm flipV="1">
                <a:off x="1903" y="3585"/>
                <a:ext cx="432" cy="7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5" name="Line 95"/>
              <p:cNvSpPr>
                <a:spLocks noChangeShapeType="1"/>
              </p:cNvSpPr>
              <p:nvPr/>
            </p:nvSpPr>
            <p:spPr bwMode="auto">
              <a:xfrm flipH="1">
                <a:off x="2153" y="3632"/>
                <a:ext cx="227" cy="33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6" name="Line 96"/>
              <p:cNvSpPr>
                <a:spLocks noChangeShapeType="1"/>
              </p:cNvSpPr>
              <p:nvPr/>
            </p:nvSpPr>
            <p:spPr bwMode="auto">
              <a:xfrm flipH="1" flipV="1">
                <a:off x="1131" y="2805"/>
                <a:ext cx="45" cy="23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7" name="Line 97"/>
              <p:cNvSpPr>
                <a:spLocks noChangeShapeType="1"/>
              </p:cNvSpPr>
              <p:nvPr/>
            </p:nvSpPr>
            <p:spPr bwMode="auto">
              <a:xfrm flipH="1">
                <a:off x="1631" y="2829"/>
                <a:ext cx="91" cy="37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8" name="Line 98"/>
              <p:cNvSpPr>
                <a:spLocks noChangeShapeType="1"/>
              </p:cNvSpPr>
              <p:nvPr/>
            </p:nvSpPr>
            <p:spPr bwMode="auto">
              <a:xfrm>
                <a:off x="1267" y="3160"/>
                <a:ext cx="250" cy="9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9" name="Line 99"/>
              <p:cNvSpPr>
                <a:spLocks noChangeShapeType="1"/>
              </p:cNvSpPr>
              <p:nvPr/>
            </p:nvSpPr>
            <p:spPr bwMode="auto">
              <a:xfrm flipH="1">
                <a:off x="1154" y="3230"/>
                <a:ext cx="45" cy="3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0" name="Line 100"/>
              <p:cNvSpPr>
                <a:spLocks noChangeShapeType="1"/>
              </p:cNvSpPr>
              <p:nvPr/>
            </p:nvSpPr>
            <p:spPr bwMode="auto">
              <a:xfrm flipV="1">
                <a:off x="1245" y="2782"/>
                <a:ext cx="431" cy="28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1" name="Line 101"/>
              <p:cNvSpPr>
                <a:spLocks noChangeShapeType="1"/>
              </p:cNvSpPr>
              <p:nvPr/>
            </p:nvSpPr>
            <p:spPr bwMode="auto">
              <a:xfrm>
                <a:off x="1176" y="2711"/>
                <a:ext cx="5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2" name="Text Box 102"/>
              <p:cNvSpPr txBox="1">
                <a:spLocks noChangeArrowheads="1"/>
              </p:cNvSpPr>
              <p:nvPr/>
            </p:nvSpPr>
            <p:spPr bwMode="auto">
              <a:xfrm>
                <a:off x="2522" y="3472"/>
                <a:ext cx="327" cy="19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rgbClr val="FF0000"/>
                    </a:solidFill>
                  </a:rPr>
                  <a:t>Sink</a:t>
                </a:r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643" name="Text Box 103"/>
              <p:cNvSpPr txBox="1">
                <a:spLocks noChangeArrowheads="1"/>
              </p:cNvSpPr>
              <p:nvPr/>
            </p:nvSpPr>
            <p:spPr bwMode="auto">
              <a:xfrm>
                <a:off x="713" y="3040"/>
                <a:ext cx="433" cy="19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rgbClr val="FF0000"/>
                    </a:solidFill>
                  </a:rPr>
                  <a:t>Source</a:t>
                </a:r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644" name="Line 104"/>
              <p:cNvSpPr>
                <a:spLocks noChangeShapeType="1"/>
              </p:cNvSpPr>
              <p:nvPr/>
            </p:nvSpPr>
            <p:spPr bwMode="auto">
              <a:xfrm>
                <a:off x="1812" y="2782"/>
                <a:ext cx="341" cy="26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5" name="Line 105"/>
              <p:cNvSpPr>
                <a:spLocks noChangeShapeType="1"/>
              </p:cNvSpPr>
              <p:nvPr/>
            </p:nvSpPr>
            <p:spPr bwMode="auto">
              <a:xfrm>
                <a:off x="1199" y="3632"/>
                <a:ext cx="568" cy="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6" name="Line 106"/>
              <p:cNvSpPr>
                <a:spLocks noChangeShapeType="1"/>
              </p:cNvSpPr>
              <p:nvPr/>
            </p:nvSpPr>
            <p:spPr bwMode="auto">
              <a:xfrm>
                <a:off x="1631" y="3349"/>
                <a:ext cx="159" cy="25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7" name="Line 107"/>
              <p:cNvSpPr>
                <a:spLocks noChangeShapeType="1"/>
              </p:cNvSpPr>
              <p:nvPr/>
            </p:nvSpPr>
            <p:spPr bwMode="auto">
              <a:xfrm>
                <a:off x="1880" y="3750"/>
                <a:ext cx="182" cy="23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623" name="Text Box 108"/>
            <p:cNvSpPr txBox="1">
              <a:spLocks noChangeArrowheads="1"/>
            </p:cNvSpPr>
            <p:nvPr/>
          </p:nvSpPr>
          <p:spPr bwMode="auto">
            <a:xfrm>
              <a:off x="393" y="3741"/>
              <a:ext cx="1216" cy="37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charset="0"/>
                </a:rPr>
                <a:t>Recovering</a:t>
              </a:r>
            </a:p>
            <a:p>
              <a:pPr algn="ctr" eaLnBrk="0" hangingPunct="0"/>
              <a:r>
                <a:rPr lang="en-US" sz="1600" b="1">
                  <a:latin typeface="Comic Sans MS" charset="0"/>
                </a:rPr>
                <a:t>from node failure</a:t>
              </a:r>
            </a:p>
          </p:txBody>
        </p:sp>
      </p:grpSp>
      <p:grpSp>
        <p:nvGrpSpPr>
          <p:cNvPr id="17" name="Group 109"/>
          <p:cNvGrpSpPr>
            <a:grpSpLocks/>
          </p:cNvGrpSpPr>
          <p:nvPr/>
        </p:nvGrpSpPr>
        <p:grpSpPr bwMode="auto">
          <a:xfrm>
            <a:off x="4953000" y="4129088"/>
            <a:ext cx="3170238" cy="2271712"/>
            <a:chOff x="3120" y="2601"/>
            <a:chExt cx="1997" cy="1431"/>
          </a:xfrm>
        </p:grpSpPr>
        <p:sp>
          <p:nvSpPr>
            <p:cNvPr id="24607" name="Oval 110"/>
            <p:cNvSpPr>
              <a:spLocks noChangeArrowheads="1"/>
            </p:cNvSpPr>
            <p:nvPr/>
          </p:nvSpPr>
          <p:spPr bwMode="auto">
            <a:xfrm>
              <a:off x="3520" y="3016"/>
              <a:ext cx="123" cy="15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8" name="Oval 111"/>
            <p:cNvSpPr>
              <a:spLocks noChangeArrowheads="1"/>
            </p:cNvSpPr>
            <p:nvPr/>
          </p:nvSpPr>
          <p:spPr bwMode="auto">
            <a:xfrm>
              <a:off x="3459" y="3480"/>
              <a:ext cx="123" cy="1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9" name="Oval 112"/>
            <p:cNvSpPr>
              <a:spLocks noChangeArrowheads="1"/>
            </p:cNvSpPr>
            <p:nvPr/>
          </p:nvSpPr>
          <p:spPr bwMode="auto">
            <a:xfrm>
              <a:off x="4011" y="2662"/>
              <a:ext cx="123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0" name="Oval 113"/>
            <p:cNvSpPr>
              <a:spLocks noChangeArrowheads="1"/>
            </p:cNvSpPr>
            <p:nvPr/>
          </p:nvSpPr>
          <p:spPr bwMode="auto">
            <a:xfrm>
              <a:off x="3439" y="2640"/>
              <a:ext cx="122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1" name="Oval 114"/>
            <p:cNvSpPr>
              <a:spLocks noChangeArrowheads="1"/>
            </p:cNvSpPr>
            <p:nvPr/>
          </p:nvSpPr>
          <p:spPr bwMode="auto">
            <a:xfrm>
              <a:off x="4338" y="3877"/>
              <a:ext cx="123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2" name="Oval 115"/>
            <p:cNvSpPr>
              <a:spLocks noChangeArrowheads="1"/>
            </p:cNvSpPr>
            <p:nvPr/>
          </p:nvSpPr>
          <p:spPr bwMode="auto">
            <a:xfrm>
              <a:off x="4093" y="3546"/>
              <a:ext cx="122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3" name="Oval 116"/>
            <p:cNvSpPr>
              <a:spLocks noChangeArrowheads="1"/>
            </p:cNvSpPr>
            <p:nvPr/>
          </p:nvSpPr>
          <p:spPr bwMode="auto">
            <a:xfrm>
              <a:off x="3868" y="3170"/>
              <a:ext cx="123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4" name="Oval 117"/>
            <p:cNvSpPr>
              <a:spLocks noChangeArrowheads="1"/>
            </p:cNvSpPr>
            <p:nvPr/>
          </p:nvSpPr>
          <p:spPr bwMode="auto">
            <a:xfrm>
              <a:off x="4420" y="2994"/>
              <a:ext cx="123" cy="1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5" name="Oval 118"/>
            <p:cNvSpPr>
              <a:spLocks noChangeArrowheads="1"/>
            </p:cNvSpPr>
            <p:nvPr/>
          </p:nvSpPr>
          <p:spPr bwMode="auto">
            <a:xfrm>
              <a:off x="4604" y="3435"/>
              <a:ext cx="123" cy="15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6" name="Line 119"/>
            <p:cNvSpPr>
              <a:spLocks noChangeShapeType="1"/>
            </p:cNvSpPr>
            <p:nvPr/>
          </p:nvSpPr>
          <p:spPr bwMode="auto">
            <a:xfrm flipV="1">
              <a:off x="4215" y="3524"/>
              <a:ext cx="389" cy="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7" name="Line 120"/>
            <p:cNvSpPr>
              <a:spLocks noChangeShapeType="1"/>
            </p:cNvSpPr>
            <p:nvPr/>
          </p:nvSpPr>
          <p:spPr bwMode="auto">
            <a:xfrm>
              <a:off x="3643" y="3126"/>
              <a:ext cx="225" cy="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8" name="Text Box 121"/>
            <p:cNvSpPr txBox="1">
              <a:spLocks noChangeArrowheads="1"/>
            </p:cNvSpPr>
            <p:nvPr/>
          </p:nvSpPr>
          <p:spPr bwMode="auto">
            <a:xfrm>
              <a:off x="4752" y="3456"/>
              <a:ext cx="3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FF0000"/>
                  </a:solidFill>
                </a:rPr>
                <a:t>Sink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24619" name="Text Box 122"/>
            <p:cNvSpPr txBox="1">
              <a:spLocks noChangeArrowheads="1"/>
            </p:cNvSpPr>
            <p:nvPr/>
          </p:nvSpPr>
          <p:spPr bwMode="auto">
            <a:xfrm>
              <a:off x="3120" y="2976"/>
              <a:ext cx="4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FF0000"/>
                  </a:solidFill>
                </a:rPr>
                <a:t>Source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24620" name="Line 123"/>
            <p:cNvSpPr>
              <a:spLocks noChangeShapeType="1"/>
            </p:cNvSpPr>
            <p:nvPr/>
          </p:nvSpPr>
          <p:spPr bwMode="auto">
            <a:xfrm>
              <a:off x="3970" y="3303"/>
              <a:ext cx="143" cy="2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1" name="Text Box 124"/>
            <p:cNvSpPr txBox="1">
              <a:spLocks noChangeArrowheads="1"/>
            </p:cNvSpPr>
            <p:nvPr/>
          </p:nvSpPr>
          <p:spPr bwMode="auto">
            <a:xfrm>
              <a:off x="4296" y="2601"/>
              <a:ext cx="82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charset="0"/>
                </a:rPr>
                <a:t>Reinforcing</a:t>
              </a:r>
            </a:p>
            <a:p>
              <a:pPr algn="ctr" eaLnBrk="0" hangingPunct="0"/>
              <a:r>
                <a:rPr lang="en-US" sz="1600" b="1">
                  <a:latin typeface="Comic Sans MS" charset="0"/>
                </a:rPr>
                <a:t>stable path</a:t>
              </a:r>
            </a:p>
          </p:txBody>
        </p:sp>
      </p:grpSp>
      <p:sp>
        <p:nvSpPr>
          <p:cNvPr id="8317" name="Line 125"/>
          <p:cNvSpPr>
            <a:spLocks noChangeShapeType="1"/>
          </p:cNvSpPr>
          <p:nvPr/>
        </p:nvSpPr>
        <p:spPr bwMode="auto">
          <a:xfrm rot="5220490" flipV="1">
            <a:off x="7010400" y="2209800"/>
            <a:ext cx="4572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18" name="Line 126"/>
          <p:cNvSpPr>
            <a:spLocks noChangeShapeType="1"/>
          </p:cNvSpPr>
          <p:nvPr/>
        </p:nvSpPr>
        <p:spPr bwMode="auto">
          <a:xfrm flipV="1">
            <a:off x="7010400" y="2209800"/>
            <a:ext cx="4572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19" name="Line 127"/>
          <p:cNvSpPr>
            <a:spLocks noChangeShapeType="1"/>
          </p:cNvSpPr>
          <p:nvPr/>
        </p:nvSpPr>
        <p:spPr bwMode="auto">
          <a:xfrm rot="5220490" flipV="1">
            <a:off x="3276600" y="4648200"/>
            <a:ext cx="4572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20" name="Line 128"/>
          <p:cNvSpPr>
            <a:spLocks noChangeShapeType="1"/>
          </p:cNvSpPr>
          <p:nvPr/>
        </p:nvSpPr>
        <p:spPr bwMode="auto">
          <a:xfrm flipV="1">
            <a:off x="3276600" y="4648200"/>
            <a:ext cx="4572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6" grpId="0" animBg="1"/>
      <p:bldP spid="8229" grpId="0" animBg="1"/>
      <p:bldP spid="8317" grpId="0" animBg="1"/>
      <p:bldP spid="8318" grpId="0" animBg="1"/>
      <p:bldP spid="8319" grpId="0" animBg="1"/>
      <p:bldP spid="83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/>
              <a:t>Data Centric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 Sensors net is queried for specific data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 Source of data is irrelevant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 No sensor-specific query </a:t>
            </a:r>
          </a:p>
          <a:p>
            <a:pPr>
              <a:lnSpc>
                <a:spcPct val="80000"/>
              </a:lnSpc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2200"/>
              <a:t>Application Specific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 In-sensor processing to reduce data transmitted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 In-sensor caching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200"/>
              <a:t>Localized Algorithms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 Maintain minimum local connectivity – save energy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 Achieve global objective through local coordination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200"/>
              <a:t>Its gains due to aggregation and duplicate suppression may make it more viable than ad-hoc routing in sensor networks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20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F32B56-5631-C64E-A93C-C221B4DABB9A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 Hoc </a:t>
            </a:r>
            <a:r>
              <a:rPr lang="en-US" dirty="0" smtClean="0"/>
              <a:t>R</a:t>
            </a:r>
            <a:r>
              <a:rPr lang="en-US" dirty="0" smtClean="0"/>
              <a:t>outing</a:t>
            </a:r>
          </a:p>
          <a:p>
            <a:endParaRPr lang="en-US" dirty="0" smtClean="0"/>
          </a:p>
          <a:p>
            <a:r>
              <a:rPr lang="en-US" dirty="0" smtClean="0"/>
              <a:t>Sensor Networks</a:t>
            </a:r>
          </a:p>
          <a:p>
            <a:endParaRPr lang="en-US" dirty="0" smtClean="0"/>
          </a:p>
          <a:p>
            <a:r>
              <a:rPr lang="en-US" dirty="0" smtClean="0"/>
              <a:t>Directed Diffusion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Aggregation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TAG</a:t>
            </a:r>
          </a:p>
          <a:p>
            <a:pPr lvl="1"/>
            <a:r>
              <a:rPr lang="en-US" dirty="0" smtClean="0"/>
              <a:t>Synopsis Diffusion</a:t>
            </a:r>
            <a:endParaRPr lang="en-US" dirty="0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9F2-693A-A440-8B71-31D5D330ED4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TAG Introduction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4864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/>
              <a:t>Programming sensor nets is hard!</a:t>
            </a:r>
          </a:p>
          <a:p>
            <a:pPr>
              <a:lnSpc>
                <a:spcPct val="80000"/>
              </a:lnSpc>
            </a:pPr>
            <a:r>
              <a:rPr lang="en-US" sz="2200"/>
              <a:t>Declarative queries are easy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Tiny Aggregation (TAG): In-network processing via declarative queries</a:t>
            </a:r>
          </a:p>
          <a:p>
            <a:pPr>
              <a:lnSpc>
                <a:spcPct val="80000"/>
              </a:lnSpc>
            </a:pPr>
            <a:r>
              <a:rPr lang="en-US" sz="2200"/>
              <a:t>In-network processing of aggregates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Common data analysis operation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Communication reducing</a:t>
            </a:r>
          </a:p>
          <a:p>
            <a:pPr lvl="2">
              <a:lnSpc>
                <a:spcPct val="80000"/>
              </a:lnSpc>
            </a:pPr>
            <a:r>
              <a:rPr lang="en-US" sz="1700"/>
              <a:t>Operator dependent benefit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Across nodes during same epoch</a:t>
            </a:r>
          </a:p>
          <a:p>
            <a:pPr>
              <a:lnSpc>
                <a:spcPct val="80000"/>
              </a:lnSpc>
            </a:pPr>
            <a:r>
              <a:rPr lang="en-US" sz="2200"/>
              <a:t>Exploit semantics improve efficiency!</a:t>
            </a:r>
          </a:p>
          <a:p>
            <a:pPr>
              <a:lnSpc>
                <a:spcPct val="80000"/>
              </a:lnSpc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2200"/>
              <a:t>Example:  </a:t>
            </a:r>
          </a:p>
          <a:p>
            <a:pPr lvl="2">
              <a:lnSpc>
                <a:spcPct val="80000"/>
              </a:lnSpc>
            </a:pPr>
            <a:r>
              <a:rPr lang="en-US" sz="1700"/>
              <a:t>Vehicle tracking application: 2 weeks for 2 students</a:t>
            </a:r>
          </a:p>
          <a:p>
            <a:pPr lvl="2">
              <a:lnSpc>
                <a:spcPct val="80000"/>
              </a:lnSpc>
            </a:pPr>
            <a:r>
              <a:rPr lang="en-US" sz="1700"/>
              <a:t>Vehicle tracking query: took 2 minutes to write, worked just as well!</a:t>
            </a:r>
          </a:p>
          <a:p>
            <a:pPr lvl="2">
              <a:lnSpc>
                <a:spcPct val="80000"/>
              </a:lnSpc>
            </a:pPr>
            <a:endParaRPr lang="en-US" sz="17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324600"/>
            <a:ext cx="1905000" cy="457200"/>
          </a:xfrm>
          <a:noFill/>
        </p:spPr>
        <p:txBody>
          <a:bodyPr/>
          <a:lstStyle/>
          <a:p>
            <a:pPr algn="ctr"/>
            <a:fld id="{03FA85D0-E586-7242-9A3B-7E59CFD89B66}" type="slidenum">
              <a:rPr lang="en-US"/>
              <a:pPr algn="ctr"/>
              <a:t>38</a:t>
            </a:fld>
            <a:endParaRPr lang="en-US"/>
          </a:p>
        </p:txBody>
      </p:sp>
      <p:pic>
        <p:nvPicPr>
          <p:cNvPr id="27653" name="Picture 4" descr="C:\My Documents\My Pictures\dscn13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2143125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5843588" y="5300663"/>
            <a:ext cx="3300412" cy="12033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EAE9FF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mic Sans MS" charset="0"/>
              </a:rPr>
              <a:t>SELECT MAX(mag) </a:t>
            </a:r>
          </a:p>
          <a:p>
            <a:r>
              <a:rPr lang="en-US" sz="1800">
                <a:latin typeface="Comic Sans MS" charset="0"/>
              </a:rPr>
              <a:t>FROM sensors </a:t>
            </a:r>
          </a:p>
          <a:p>
            <a:r>
              <a:rPr lang="en-US" sz="1800">
                <a:latin typeface="Comic Sans MS" charset="0"/>
              </a:rPr>
              <a:t>WHERE mag &gt; thresh</a:t>
            </a:r>
          </a:p>
          <a:p>
            <a:r>
              <a:rPr lang="en-US" sz="1800">
                <a:latin typeface="Comic Sans MS" charset="0"/>
              </a:rPr>
              <a:t>EPOCH DURATION 64ms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Aggregation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5791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In each epoch: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Each node samples local sensors once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Generates </a:t>
            </a:r>
            <a:r>
              <a:rPr lang="en-US" sz="2000" b="1"/>
              <a:t>partial state record (PSR)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local readings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readings from children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Outputs PSR during its comm. slot.</a:t>
            </a:r>
          </a:p>
          <a:p>
            <a:pPr lvl="1"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2400"/>
              <a:t>At end of epoch, PSR for whole network output at root</a:t>
            </a:r>
          </a:p>
          <a:p>
            <a:pPr>
              <a:lnSpc>
                <a:spcPct val="90000"/>
              </a:lnSpc>
            </a:pPr>
            <a:r>
              <a:rPr lang="en-US" sz="2400"/>
              <a:t>(In paper: pipelining, grouping)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00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689552-3037-5547-9F8F-EEC24F2BF661}" type="slidenum">
              <a:rPr lang="en-US"/>
              <a:pPr/>
              <a:t>39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04038" y="2205038"/>
            <a:ext cx="381000" cy="457200"/>
            <a:chOff x="4976" y="1126"/>
            <a:chExt cx="240" cy="288"/>
          </a:xfrm>
        </p:grpSpPr>
        <p:sp>
          <p:nvSpPr>
            <p:cNvPr id="28694" name="Oval 5"/>
            <p:cNvSpPr>
              <a:spLocks noChangeArrowheads="1"/>
            </p:cNvSpPr>
            <p:nvPr/>
          </p:nvSpPr>
          <p:spPr bwMode="auto">
            <a:xfrm>
              <a:off x="4976" y="1140"/>
              <a:ext cx="240" cy="240"/>
            </a:xfrm>
            <a:prstGeom prst="ellipse">
              <a:avLst/>
            </a:prstGeom>
            <a:solidFill>
              <a:srgbClr val="87C7FF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2"/>
                </a:solidFill>
                <a:latin typeface="Times" charset="0"/>
              </a:endParaRPr>
            </a:p>
          </p:txBody>
        </p:sp>
        <p:sp>
          <p:nvSpPr>
            <p:cNvPr id="28695" name="Text Box 6"/>
            <p:cNvSpPr txBox="1">
              <a:spLocks noChangeArrowheads="1"/>
            </p:cNvSpPr>
            <p:nvPr/>
          </p:nvSpPr>
          <p:spPr bwMode="auto">
            <a:xfrm>
              <a:off x="4990" y="112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Times" charset="0"/>
                </a:rPr>
                <a:t>1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56338" y="2979738"/>
            <a:ext cx="381000" cy="457200"/>
            <a:chOff x="4568" y="1414"/>
            <a:chExt cx="240" cy="288"/>
          </a:xfrm>
        </p:grpSpPr>
        <p:sp>
          <p:nvSpPr>
            <p:cNvPr id="28692" name="Oval 8"/>
            <p:cNvSpPr>
              <a:spLocks noChangeArrowheads="1"/>
            </p:cNvSpPr>
            <p:nvPr/>
          </p:nvSpPr>
          <p:spPr bwMode="auto">
            <a:xfrm>
              <a:off x="4568" y="1428"/>
              <a:ext cx="240" cy="240"/>
            </a:xfrm>
            <a:prstGeom prst="ellipse">
              <a:avLst/>
            </a:prstGeom>
            <a:solidFill>
              <a:srgbClr val="87C7FF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2"/>
                </a:solidFill>
                <a:latin typeface="Times" charset="0"/>
              </a:endParaRPr>
            </a:p>
          </p:txBody>
        </p:sp>
        <p:sp>
          <p:nvSpPr>
            <p:cNvPr id="28693" name="Text Box 9"/>
            <p:cNvSpPr txBox="1">
              <a:spLocks noChangeArrowheads="1"/>
            </p:cNvSpPr>
            <p:nvPr/>
          </p:nvSpPr>
          <p:spPr bwMode="auto">
            <a:xfrm>
              <a:off x="4582" y="141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Times" charset="0"/>
                </a:rPr>
                <a:t>2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437438" y="2979738"/>
            <a:ext cx="381000" cy="457200"/>
            <a:chOff x="5256" y="1614"/>
            <a:chExt cx="240" cy="288"/>
          </a:xfrm>
        </p:grpSpPr>
        <p:sp>
          <p:nvSpPr>
            <p:cNvPr id="28690" name="Oval 11"/>
            <p:cNvSpPr>
              <a:spLocks noChangeArrowheads="1"/>
            </p:cNvSpPr>
            <p:nvPr/>
          </p:nvSpPr>
          <p:spPr bwMode="auto">
            <a:xfrm>
              <a:off x="5256" y="1628"/>
              <a:ext cx="240" cy="240"/>
            </a:xfrm>
            <a:prstGeom prst="ellipse">
              <a:avLst/>
            </a:prstGeom>
            <a:solidFill>
              <a:srgbClr val="87C7FF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2"/>
                </a:solidFill>
                <a:latin typeface="Times" charset="0"/>
              </a:endParaRPr>
            </a:p>
          </p:txBody>
        </p:sp>
        <p:sp>
          <p:nvSpPr>
            <p:cNvPr id="28691" name="Text Box 12"/>
            <p:cNvSpPr txBox="1">
              <a:spLocks noChangeArrowheads="1"/>
            </p:cNvSpPr>
            <p:nvPr/>
          </p:nvSpPr>
          <p:spPr bwMode="auto">
            <a:xfrm>
              <a:off x="5270" y="161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Times" charset="0"/>
                </a:rPr>
                <a:t>3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827838" y="3754438"/>
            <a:ext cx="381000" cy="457200"/>
            <a:chOff x="4848" y="2078"/>
            <a:chExt cx="240" cy="288"/>
          </a:xfrm>
        </p:grpSpPr>
        <p:sp>
          <p:nvSpPr>
            <p:cNvPr id="28688" name="Oval 14"/>
            <p:cNvSpPr>
              <a:spLocks noChangeArrowheads="1"/>
            </p:cNvSpPr>
            <p:nvPr/>
          </p:nvSpPr>
          <p:spPr bwMode="auto">
            <a:xfrm>
              <a:off x="4848" y="2092"/>
              <a:ext cx="240" cy="240"/>
            </a:xfrm>
            <a:prstGeom prst="ellipse">
              <a:avLst/>
            </a:prstGeom>
            <a:solidFill>
              <a:srgbClr val="87C7FF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2"/>
                </a:solidFill>
                <a:latin typeface="Times" charset="0"/>
              </a:endParaRPr>
            </a:p>
          </p:txBody>
        </p:sp>
        <p:sp>
          <p:nvSpPr>
            <p:cNvPr id="28689" name="Text Box 15"/>
            <p:cNvSpPr txBox="1">
              <a:spLocks noChangeArrowheads="1"/>
            </p:cNvSpPr>
            <p:nvPr/>
          </p:nvSpPr>
          <p:spPr bwMode="auto">
            <a:xfrm>
              <a:off x="4862" y="207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Times" charset="0"/>
                </a:rPr>
                <a:t>4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335838" y="4465638"/>
            <a:ext cx="381000" cy="457200"/>
            <a:chOff x="5248" y="2550"/>
            <a:chExt cx="240" cy="288"/>
          </a:xfrm>
        </p:grpSpPr>
        <p:sp>
          <p:nvSpPr>
            <p:cNvPr id="28686" name="Oval 17"/>
            <p:cNvSpPr>
              <a:spLocks noChangeArrowheads="1"/>
            </p:cNvSpPr>
            <p:nvPr/>
          </p:nvSpPr>
          <p:spPr bwMode="auto">
            <a:xfrm>
              <a:off x="5248" y="2564"/>
              <a:ext cx="240" cy="240"/>
            </a:xfrm>
            <a:prstGeom prst="ellipse">
              <a:avLst/>
            </a:prstGeom>
            <a:solidFill>
              <a:srgbClr val="87C7FF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2"/>
                </a:solidFill>
                <a:latin typeface="Times" charset="0"/>
              </a:endParaRPr>
            </a:p>
          </p:txBody>
        </p:sp>
        <p:sp>
          <p:nvSpPr>
            <p:cNvPr id="28687" name="Text Box 18"/>
            <p:cNvSpPr txBox="1">
              <a:spLocks noChangeArrowheads="1"/>
            </p:cNvSpPr>
            <p:nvPr/>
          </p:nvSpPr>
          <p:spPr bwMode="auto">
            <a:xfrm>
              <a:off x="5262" y="255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Times" charset="0"/>
                </a:rPr>
                <a:t>5</a:t>
              </a:r>
            </a:p>
          </p:txBody>
        </p:sp>
      </p:grpSp>
      <p:cxnSp>
        <p:nvCxnSpPr>
          <p:cNvPr id="28682" name="AutoShape 19"/>
          <p:cNvCxnSpPr>
            <a:cxnSpLocks noChangeShapeType="1"/>
            <a:stCxn id="28692" idx="7"/>
            <a:endCxn id="28694" idx="3"/>
          </p:cNvCxnSpPr>
          <p:nvPr/>
        </p:nvCxnSpPr>
        <p:spPr bwMode="auto">
          <a:xfrm flipV="1">
            <a:off x="6581775" y="2562225"/>
            <a:ext cx="377825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683" name="AutoShape 20"/>
          <p:cNvCxnSpPr>
            <a:cxnSpLocks noChangeShapeType="1"/>
            <a:stCxn id="28690" idx="1"/>
            <a:endCxn id="28694" idx="5"/>
          </p:cNvCxnSpPr>
          <p:nvPr/>
        </p:nvCxnSpPr>
        <p:spPr bwMode="auto">
          <a:xfrm flipH="1" flipV="1">
            <a:off x="7229475" y="2562225"/>
            <a:ext cx="263525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684" name="AutoShape 21"/>
          <p:cNvCxnSpPr>
            <a:cxnSpLocks noChangeShapeType="1"/>
            <a:stCxn id="28688" idx="7"/>
            <a:endCxn id="28690" idx="3"/>
          </p:cNvCxnSpPr>
          <p:nvPr/>
        </p:nvCxnSpPr>
        <p:spPr bwMode="auto">
          <a:xfrm flipV="1">
            <a:off x="7153275" y="3336925"/>
            <a:ext cx="339725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685" name="AutoShape 22"/>
          <p:cNvCxnSpPr>
            <a:cxnSpLocks noChangeShapeType="1"/>
            <a:stCxn id="28686" idx="1"/>
            <a:endCxn id="28688" idx="5"/>
          </p:cNvCxnSpPr>
          <p:nvPr/>
        </p:nvCxnSpPr>
        <p:spPr bwMode="auto">
          <a:xfrm flipH="1" flipV="1">
            <a:off x="7153275" y="4111625"/>
            <a:ext cx="238125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E09CD1-75F0-994D-A905-4D27D599F4BE}" type="slidenum">
              <a:rPr lang="en-US"/>
              <a:pPr/>
              <a:t>4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 Hoc Routing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Create multi-hop connectivity among set of wireless, possibly moving, nodes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Mobile, wireless hosts act as forwarding nodes as well as end systems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Need routing protocol to find multi-hop paths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Needs to be dynamic to adapt to new routes, 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Interesting challenges related to interference and power limitations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Low consumption of memory, bandwidth, 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Scalable with numbers of nodes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Localized effects of link failure</a:t>
            </a:r>
          </a:p>
          <a:p>
            <a:pPr lvl="1" eaLnBrk="1" hangingPunct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324600"/>
            <a:ext cx="1905000" cy="457200"/>
          </a:xfrm>
          <a:noFill/>
        </p:spPr>
        <p:txBody>
          <a:bodyPr/>
          <a:lstStyle/>
          <a:p>
            <a:pPr algn="ctr"/>
            <a:fld id="{F0D2696D-71FD-904C-938C-7B7B8593E8F9}" type="slidenum">
              <a:rPr lang="en-US"/>
              <a:pPr algn="ctr"/>
              <a:t>40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Illustration: Aggregation</a:t>
            </a:r>
          </a:p>
        </p:txBody>
      </p:sp>
      <p:graphicFrame>
        <p:nvGraphicFramePr>
          <p:cNvPr id="56323" name="Group 3"/>
          <p:cNvGraphicFramePr>
            <a:graphicFrameLocks noGrp="1"/>
          </p:cNvGraphicFramePr>
          <p:nvPr/>
        </p:nvGraphicFramePr>
        <p:xfrm>
          <a:off x="896938" y="3429000"/>
          <a:ext cx="3763962" cy="2884490"/>
        </p:xfrm>
        <a:graphic>
          <a:graphicData uri="http://schemas.openxmlformats.org/drawingml/2006/table">
            <a:tbl>
              <a:tblPr/>
              <a:tblGrid>
                <a:gridCol w="627062"/>
                <a:gridCol w="627063"/>
                <a:gridCol w="627062"/>
                <a:gridCol w="628650"/>
                <a:gridCol w="627063"/>
                <a:gridCol w="627062"/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286375" y="2443163"/>
            <a:ext cx="2862263" cy="4135437"/>
            <a:chOff x="3330" y="1539"/>
            <a:chExt cx="1803" cy="2605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3330" y="1724"/>
              <a:ext cx="1803" cy="2420"/>
              <a:chOff x="2140" y="1668"/>
              <a:chExt cx="1803" cy="2420"/>
            </a:xfrm>
          </p:grpSpPr>
          <p:sp>
            <p:nvSpPr>
              <p:cNvPr id="29767" name="Oval 56"/>
              <p:cNvSpPr>
                <a:spLocks noChangeArrowheads="1"/>
              </p:cNvSpPr>
              <p:nvPr/>
            </p:nvSpPr>
            <p:spPr bwMode="auto">
              <a:xfrm>
                <a:off x="2775" y="1668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29768" name="Text Box 57"/>
              <p:cNvSpPr txBox="1">
                <a:spLocks noChangeArrowheads="1"/>
              </p:cNvSpPr>
              <p:nvPr/>
            </p:nvSpPr>
            <p:spPr bwMode="auto">
              <a:xfrm>
                <a:off x="2879" y="1734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1</a:t>
                </a:r>
              </a:p>
            </p:txBody>
          </p:sp>
          <p:sp>
            <p:nvSpPr>
              <p:cNvPr id="29769" name="Oval 58"/>
              <p:cNvSpPr>
                <a:spLocks noChangeArrowheads="1"/>
              </p:cNvSpPr>
              <p:nvPr/>
            </p:nvSpPr>
            <p:spPr bwMode="auto">
              <a:xfrm>
                <a:off x="2140" y="2307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29770" name="Text Box 59"/>
              <p:cNvSpPr txBox="1">
                <a:spLocks noChangeArrowheads="1"/>
              </p:cNvSpPr>
              <p:nvPr/>
            </p:nvSpPr>
            <p:spPr bwMode="auto">
              <a:xfrm>
                <a:off x="2244" y="2373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2</a:t>
                </a:r>
              </a:p>
            </p:txBody>
          </p:sp>
          <p:sp>
            <p:nvSpPr>
              <p:cNvPr id="29771" name="Oval 60"/>
              <p:cNvSpPr>
                <a:spLocks noChangeArrowheads="1"/>
              </p:cNvSpPr>
              <p:nvPr/>
            </p:nvSpPr>
            <p:spPr bwMode="auto">
              <a:xfrm>
                <a:off x="3456" y="2362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29772" name="Text Box 61"/>
              <p:cNvSpPr txBox="1">
                <a:spLocks noChangeArrowheads="1"/>
              </p:cNvSpPr>
              <p:nvPr/>
            </p:nvSpPr>
            <p:spPr bwMode="auto">
              <a:xfrm>
                <a:off x="3551" y="2425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3</a:t>
                </a:r>
              </a:p>
            </p:txBody>
          </p:sp>
          <p:sp>
            <p:nvSpPr>
              <p:cNvPr id="29773" name="Oval 62"/>
              <p:cNvSpPr>
                <a:spLocks noChangeArrowheads="1"/>
              </p:cNvSpPr>
              <p:nvPr/>
            </p:nvSpPr>
            <p:spPr bwMode="auto">
              <a:xfrm>
                <a:off x="2856" y="2982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29774" name="Text Box 63"/>
              <p:cNvSpPr txBox="1">
                <a:spLocks noChangeArrowheads="1"/>
              </p:cNvSpPr>
              <p:nvPr/>
            </p:nvSpPr>
            <p:spPr bwMode="auto">
              <a:xfrm>
                <a:off x="2945" y="3056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4</a:t>
                </a:r>
              </a:p>
            </p:txBody>
          </p:sp>
          <p:sp>
            <p:nvSpPr>
              <p:cNvPr id="29775" name="Oval 64"/>
              <p:cNvSpPr>
                <a:spLocks noChangeArrowheads="1"/>
              </p:cNvSpPr>
              <p:nvPr/>
            </p:nvSpPr>
            <p:spPr bwMode="auto">
              <a:xfrm>
                <a:off x="3523" y="3668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29776" name="Text Box 65"/>
              <p:cNvSpPr txBox="1">
                <a:spLocks noChangeArrowheads="1"/>
              </p:cNvSpPr>
              <p:nvPr/>
            </p:nvSpPr>
            <p:spPr bwMode="auto">
              <a:xfrm>
                <a:off x="3624" y="3721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5</a:t>
                </a:r>
              </a:p>
            </p:txBody>
          </p:sp>
          <p:cxnSp>
            <p:nvCxnSpPr>
              <p:cNvPr id="29777" name="AutoShape 66"/>
              <p:cNvCxnSpPr>
                <a:cxnSpLocks noChangeShapeType="1"/>
                <a:stCxn id="29769" idx="7"/>
                <a:endCxn id="29767" idx="3"/>
              </p:cNvCxnSpPr>
              <p:nvPr/>
            </p:nvCxnSpPr>
            <p:spPr bwMode="auto">
              <a:xfrm flipV="1">
                <a:off x="2498" y="2038"/>
                <a:ext cx="339" cy="31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9778" name="AutoShape 67"/>
              <p:cNvCxnSpPr>
                <a:cxnSpLocks noChangeShapeType="1"/>
                <a:stCxn id="29771" idx="1"/>
                <a:endCxn id="29767" idx="5"/>
              </p:cNvCxnSpPr>
              <p:nvPr/>
            </p:nvCxnSpPr>
            <p:spPr bwMode="auto">
              <a:xfrm flipH="1" flipV="1">
                <a:off x="3133" y="2038"/>
                <a:ext cx="385" cy="37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9779" name="AutoShape 68"/>
              <p:cNvCxnSpPr>
                <a:cxnSpLocks noChangeShapeType="1"/>
                <a:stCxn id="29773" idx="7"/>
                <a:endCxn id="29771" idx="3"/>
              </p:cNvCxnSpPr>
              <p:nvPr/>
            </p:nvCxnSpPr>
            <p:spPr bwMode="auto">
              <a:xfrm flipV="1">
                <a:off x="3214" y="2732"/>
                <a:ext cx="304" cy="3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9780" name="AutoShape 69"/>
              <p:cNvCxnSpPr>
                <a:cxnSpLocks noChangeShapeType="1"/>
                <a:stCxn id="29775" idx="1"/>
                <a:endCxn id="29773" idx="5"/>
              </p:cNvCxnSpPr>
              <p:nvPr/>
            </p:nvCxnSpPr>
            <p:spPr bwMode="auto">
              <a:xfrm flipH="1" flipV="1">
                <a:off x="3214" y="3352"/>
                <a:ext cx="371" cy="366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9766" name="AutoShape 70"/>
            <p:cNvCxnSpPr>
              <a:cxnSpLocks noChangeShapeType="1"/>
              <a:stCxn id="29767" idx="0"/>
            </p:cNvCxnSpPr>
            <p:nvPr/>
          </p:nvCxnSpPr>
          <p:spPr bwMode="auto">
            <a:xfrm flipV="1">
              <a:off x="4175" y="1539"/>
              <a:ext cx="0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29752" name="Oval 71"/>
          <p:cNvSpPr>
            <a:spLocks noChangeArrowheads="1"/>
          </p:cNvSpPr>
          <p:nvPr/>
        </p:nvSpPr>
        <p:spPr bwMode="auto">
          <a:xfrm>
            <a:off x="7181850" y="5575300"/>
            <a:ext cx="344488" cy="344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mic Sans MS" charset="0"/>
              </a:rPr>
              <a:t>1</a:t>
            </a:r>
          </a:p>
        </p:txBody>
      </p:sp>
      <p:sp>
        <p:nvSpPr>
          <p:cNvPr id="29753" name="Text Box 76"/>
          <p:cNvSpPr txBox="1">
            <a:spLocks noChangeArrowheads="1"/>
          </p:cNvSpPr>
          <p:nvPr/>
        </p:nvSpPr>
        <p:spPr bwMode="auto">
          <a:xfrm>
            <a:off x="2322513" y="25892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omic Sans MS" charset="0"/>
              </a:rPr>
              <a:t>Sensor #</a:t>
            </a:r>
          </a:p>
        </p:txBody>
      </p:sp>
      <p:sp>
        <p:nvSpPr>
          <p:cNvPr id="29754" name="AutoShape 77"/>
          <p:cNvSpPr>
            <a:spLocks/>
          </p:cNvSpPr>
          <p:nvPr/>
        </p:nvSpPr>
        <p:spPr bwMode="auto">
          <a:xfrm rot="-5400000">
            <a:off x="2896394" y="1664494"/>
            <a:ext cx="419100" cy="3109912"/>
          </a:xfrm>
          <a:prstGeom prst="rightBrace">
            <a:avLst>
              <a:gd name="adj1" fmla="val 6183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55" name="Text Box 78"/>
          <p:cNvSpPr txBox="1">
            <a:spLocks noChangeArrowheads="1"/>
          </p:cNvSpPr>
          <p:nvPr/>
        </p:nvSpPr>
        <p:spPr bwMode="auto">
          <a:xfrm rot="-5400000">
            <a:off x="-461168" y="4804569"/>
            <a:ext cx="169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Comic Sans MS" charset="0"/>
              </a:rPr>
              <a:t>Slot #</a:t>
            </a:r>
          </a:p>
        </p:txBody>
      </p:sp>
      <p:sp>
        <p:nvSpPr>
          <p:cNvPr id="29756" name="AutoShape 79"/>
          <p:cNvSpPr>
            <a:spLocks/>
          </p:cNvSpPr>
          <p:nvPr/>
        </p:nvSpPr>
        <p:spPr bwMode="auto">
          <a:xfrm>
            <a:off x="554038" y="3927475"/>
            <a:ext cx="225425" cy="2517775"/>
          </a:xfrm>
          <a:prstGeom prst="leftBrace">
            <a:avLst>
              <a:gd name="adj1" fmla="val 9307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57" name="Text Box 80"/>
          <p:cNvSpPr txBox="1">
            <a:spLocks noChangeArrowheads="1"/>
          </p:cNvSpPr>
          <p:nvPr/>
        </p:nvSpPr>
        <p:spPr bwMode="auto">
          <a:xfrm>
            <a:off x="7450138" y="2084388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Slot 1</a:t>
            </a:r>
          </a:p>
        </p:txBody>
      </p:sp>
      <p:sp>
        <p:nvSpPr>
          <p:cNvPr id="29758" name="Line 84"/>
          <p:cNvSpPr>
            <a:spLocks noChangeShapeType="1"/>
          </p:cNvSpPr>
          <p:nvPr/>
        </p:nvSpPr>
        <p:spPr bwMode="auto">
          <a:xfrm flipH="1">
            <a:off x="3678238" y="4171950"/>
            <a:ext cx="479425" cy="3444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59" name="Text Box 97"/>
          <p:cNvSpPr txBox="1">
            <a:spLocks noChangeArrowheads="1"/>
          </p:cNvSpPr>
          <p:nvPr/>
        </p:nvSpPr>
        <p:spPr bwMode="auto">
          <a:xfrm>
            <a:off x="555625" y="1787525"/>
            <a:ext cx="3627438" cy="8318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SELECT COUNT(*) FROM sensors</a:t>
            </a:r>
          </a:p>
        </p:txBody>
      </p:sp>
      <p:sp>
        <p:nvSpPr>
          <p:cNvPr id="29760" name="Rectangle 151"/>
          <p:cNvSpPr>
            <a:spLocks noChangeArrowheads="1"/>
          </p:cNvSpPr>
          <p:nvPr/>
        </p:nvSpPr>
        <p:spPr bwMode="auto">
          <a:xfrm>
            <a:off x="7173913" y="2578100"/>
            <a:ext cx="361950" cy="28098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61" name="Rectangle 152"/>
          <p:cNvSpPr>
            <a:spLocks noChangeArrowheads="1"/>
          </p:cNvSpPr>
          <p:nvPr/>
        </p:nvSpPr>
        <p:spPr bwMode="auto">
          <a:xfrm>
            <a:off x="7534275" y="2578100"/>
            <a:ext cx="363538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62" name="Rectangle 153"/>
          <p:cNvSpPr>
            <a:spLocks noChangeArrowheads="1"/>
          </p:cNvSpPr>
          <p:nvPr/>
        </p:nvSpPr>
        <p:spPr bwMode="auto">
          <a:xfrm>
            <a:off x="7886700" y="2578100"/>
            <a:ext cx="361950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63" name="Rectangle 154"/>
          <p:cNvSpPr>
            <a:spLocks noChangeArrowheads="1"/>
          </p:cNvSpPr>
          <p:nvPr/>
        </p:nvSpPr>
        <p:spPr bwMode="auto">
          <a:xfrm>
            <a:off x="8237538" y="2578100"/>
            <a:ext cx="363537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64" name="Rectangle 155"/>
          <p:cNvSpPr>
            <a:spLocks noChangeArrowheads="1"/>
          </p:cNvSpPr>
          <p:nvPr/>
        </p:nvSpPr>
        <p:spPr bwMode="auto">
          <a:xfrm>
            <a:off x="8589963" y="2578100"/>
            <a:ext cx="361950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324600"/>
            <a:ext cx="1905000" cy="457200"/>
          </a:xfrm>
          <a:noFill/>
        </p:spPr>
        <p:txBody>
          <a:bodyPr/>
          <a:lstStyle/>
          <a:p>
            <a:pPr algn="ctr"/>
            <a:fld id="{BF0162F9-D7BB-BF49-94BD-340D342D94D4}" type="slidenum">
              <a:rPr lang="en-US"/>
              <a:pPr algn="ctr"/>
              <a:t>41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Illustration: Aggregation</a:t>
            </a:r>
          </a:p>
        </p:txBody>
      </p:sp>
      <p:graphicFrame>
        <p:nvGraphicFramePr>
          <p:cNvPr id="148483" name="Group 3"/>
          <p:cNvGraphicFramePr>
            <a:graphicFrameLocks noGrp="1"/>
          </p:cNvGraphicFramePr>
          <p:nvPr/>
        </p:nvGraphicFramePr>
        <p:xfrm>
          <a:off x="896938" y="3429000"/>
          <a:ext cx="3763962" cy="2884490"/>
        </p:xfrm>
        <a:graphic>
          <a:graphicData uri="http://schemas.openxmlformats.org/drawingml/2006/table">
            <a:tbl>
              <a:tblPr/>
              <a:tblGrid>
                <a:gridCol w="627062"/>
                <a:gridCol w="627063"/>
                <a:gridCol w="627062"/>
                <a:gridCol w="628650"/>
                <a:gridCol w="627063"/>
                <a:gridCol w="627062"/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286375" y="2443163"/>
            <a:ext cx="2862263" cy="4135437"/>
            <a:chOff x="3330" y="1539"/>
            <a:chExt cx="1803" cy="2605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3330" y="1724"/>
              <a:ext cx="1803" cy="2420"/>
              <a:chOff x="2140" y="1668"/>
              <a:chExt cx="1803" cy="2420"/>
            </a:xfrm>
          </p:grpSpPr>
          <p:sp>
            <p:nvSpPr>
              <p:cNvPr id="30792" name="Oval 56"/>
              <p:cNvSpPr>
                <a:spLocks noChangeArrowheads="1"/>
              </p:cNvSpPr>
              <p:nvPr/>
            </p:nvSpPr>
            <p:spPr bwMode="auto">
              <a:xfrm>
                <a:off x="2775" y="1668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0793" name="Text Box 57"/>
              <p:cNvSpPr txBox="1">
                <a:spLocks noChangeArrowheads="1"/>
              </p:cNvSpPr>
              <p:nvPr/>
            </p:nvSpPr>
            <p:spPr bwMode="auto">
              <a:xfrm>
                <a:off x="2879" y="1734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1</a:t>
                </a:r>
              </a:p>
            </p:txBody>
          </p:sp>
          <p:sp>
            <p:nvSpPr>
              <p:cNvPr id="30794" name="Oval 58"/>
              <p:cNvSpPr>
                <a:spLocks noChangeArrowheads="1"/>
              </p:cNvSpPr>
              <p:nvPr/>
            </p:nvSpPr>
            <p:spPr bwMode="auto">
              <a:xfrm>
                <a:off x="2140" y="2307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0795" name="Text Box 59"/>
              <p:cNvSpPr txBox="1">
                <a:spLocks noChangeArrowheads="1"/>
              </p:cNvSpPr>
              <p:nvPr/>
            </p:nvSpPr>
            <p:spPr bwMode="auto">
              <a:xfrm>
                <a:off x="2244" y="2373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2</a:t>
                </a:r>
              </a:p>
            </p:txBody>
          </p:sp>
          <p:sp>
            <p:nvSpPr>
              <p:cNvPr id="30796" name="Oval 60"/>
              <p:cNvSpPr>
                <a:spLocks noChangeArrowheads="1"/>
              </p:cNvSpPr>
              <p:nvPr/>
            </p:nvSpPr>
            <p:spPr bwMode="auto">
              <a:xfrm>
                <a:off x="3456" y="2362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0797" name="Text Box 61"/>
              <p:cNvSpPr txBox="1">
                <a:spLocks noChangeArrowheads="1"/>
              </p:cNvSpPr>
              <p:nvPr/>
            </p:nvSpPr>
            <p:spPr bwMode="auto">
              <a:xfrm>
                <a:off x="3551" y="2425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3</a:t>
                </a:r>
              </a:p>
            </p:txBody>
          </p:sp>
          <p:sp>
            <p:nvSpPr>
              <p:cNvPr id="30798" name="Oval 62"/>
              <p:cNvSpPr>
                <a:spLocks noChangeArrowheads="1"/>
              </p:cNvSpPr>
              <p:nvPr/>
            </p:nvSpPr>
            <p:spPr bwMode="auto">
              <a:xfrm>
                <a:off x="2856" y="2982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0799" name="Text Box 63"/>
              <p:cNvSpPr txBox="1">
                <a:spLocks noChangeArrowheads="1"/>
              </p:cNvSpPr>
              <p:nvPr/>
            </p:nvSpPr>
            <p:spPr bwMode="auto">
              <a:xfrm>
                <a:off x="2945" y="3056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4</a:t>
                </a:r>
              </a:p>
            </p:txBody>
          </p:sp>
          <p:sp>
            <p:nvSpPr>
              <p:cNvPr id="30800" name="Oval 64"/>
              <p:cNvSpPr>
                <a:spLocks noChangeArrowheads="1"/>
              </p:cNvSpPr>
              <p:nvPr/>
            </p:nvSpPr>
            <p:spPr bwMode="auto">
              <a:xfrm>
                <a:off x="3523" y="3668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0801" name="Text Box 65"/>
              <p:cNvSpPr txBox="1">
                <a:spLocks noChangeArrowheads="1"/>
              </p:cNvSpPr>
              <p:nvPr/>
            </p:nvSpPr>
            <p:spPr bwMode="auto">
              <a:xfrm>
                <a:off x="3624" y="3721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5</a:t>
                </a:r>
              </a:p>
            </p:txBody>
          </p:sp>
          <p:cxnSp>
            <p:nvCxnSpPr>
              <p:cNvPr id="30802" name="AutoShape 66"/>
              <p:cNvCxnSpPr>
                <a:cxnSpLocks noChangeShapeType="1"/>
                <a:stCxn id="30794" idx="7"/>
                <a:endCxn id="30792" idx="3"/>
              </p:cNvCxnSpPr>
              <p:nvPr/>
            </p:nvCxnSpPr>
            <p:spPr bwMode="auto">
              <a:xfrm flipV="1">
                <a:off x="2498" y="2038"/>
                <a:ext cx="339" cy="31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803" name="AutoShape 67"/>
              <p:cNvCxnSpPr>
                <a:cxnSpLocks noChangeShapeType="1"/>
                <a:stCxn id="30796" idx="1"/>
                <a:endCxn id="30792" idx="5"/>
              </p:cNvCxnSpPr>
              <p:nvPr/>
            </p:nvCxnSpPr>
            <p:spPr bwMode="auto">
              <a:xfrm flipH="1" flipV="1">
                <a:off x="3133" y="2038"/>
                <a:ext cx="385" cy="37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804" name="AutoShape 68"/>
              <p:cNvCxnSpPr>
                <a:cxnSpLocks noChangeShapeType="1"/>
                <a:stCxn id="30798" idx="7"/>
                <a:endCxn id="30796" idx="3"/>
              </p:cNvCxnSpPr>
              <p:nvPr/>
            </p:nvCxnSpPr>
            <p:spPr bwMode="auto">
              <a:xfrm flipV="1">
                <a:off x="3214" y="2732"/>
                <a:ext cx="304" cy="3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805" name="AutoShape 69"/>
              <p:cNvCxnSpPr>
                <a:cxnSpLocks noChangeShapeType="1"/>
                <a:stCxn id="30800" idx="1"/>
                <a:endCxn id="30798" idx="5"/>
              </p:cNvCxnSpPr>
              <p:nvPr/>
            </p:nvCxnSpPr>
            <p:spPr bwMode="auto">
              <a:xfrm flipH="1" flipV="1">
                <a:off x="3214" y="3352"/>
                <a:ext cx="371" cy="366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30791" name="AutoShape 70"/>
            <p:cNvCxnSpPr>
              <a:cxnSpLocks noChangeShapeType="1"/>
              <a:stCxn id="30792" idx="0"/>
            </p:cNvCxnSpPr>
            <p:nvPr/>
          </p:nvCxnSpPr>
          <p:spPr bwMode="auto">
            <a:xfrm flipV="1">
              <a:off x="4175" y="1539"/>
              <a:ext cx="0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30776" name="Oval 72"/>
          <p:cNvSpPr>
            <a:spLocks noChangeArrowheads="1"/>
          </p:cNvSpPr>
          <p:nvPr/>
        </p:nvSpPr>
        <p:spPr bwMode="auto">
          <a:xfrm>
            <a:off x="7005638" y="4557713"/>
            <a:ext cx="344487" cy="344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mic Sans MS" charset="0"/>
              </a:rPr>
              <a:t>2</a:t>
            </a:r>
          </a:p>
        </p:txBody>
      </p:sp>
      <p:sp>
        <p:nvSpPr>
          <p:cNvPr id="30777" name="Text Box 76"/>
          <p:cNvSpPr txBox="1">
            <a:spLocks noChangeArrowheads="1"/>
          </p:cNvSpPr>
          <p:nvPr/>
        </p:nvSpPr>
        <p:spPr bwMode="auto">
          <a:xfrm>
            <a:off x="2322513" y="25892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omic Sans MS" charset="0"/>
              </a:rPr>
              <a:t>Sensor #</a:t>
            </a:r>
          </a:p>
        </p:txBody>
      </p:sp>
      <p:sp>
        <p:nvSpPr>
          <p:cNvPr id="30778" name="AutoShape 77"/>
          <p:cNvSpPr>
            <a:spLocks/>
          </p:cNvSpPr>
          <p:nvPr/>
        </p:nvSpPr>
        <p:spPr bwMode="auto">
          <a:xfrm rot="-5400000">
            <a:off x="2896394" y="1664494"/>
            <a:ext cx="419100" cy="3109912"/>
          </a:xfrm>
          <a:prstGeom prst="rightBrace">
            <a:avLst>
              <a:gd name="adj1" fmla="val 6183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79" name="Text Box 78"/>
          <p:cNvSpPr txBox="1">
            <a:spLocks noChangeArrowheads="1"/>
          </p:cNvSpPr>
          <p:nvPr/>
        </p:nvSpPr>
        <p:spPr bwMode="auto">
          <a:xfrm rot="-5400000">
            <a:off x="-461168" y="4804569"/>
            <a:ext cx="169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Comic Sans MS" charset="0"/>
              </a:rPr>
              <a:t>Slot #</a:t>
            </a:r>
          </a:p>
        </p:txBody>
      </p:sp>
      <p:sp>
        <p:nvSpPr>
          <p:cNvPr id="30780" name="AutoShape 79"/>
          <p:cNvSpPr>
            <a:spLocks/>
          </p:cNvSpPr>
          <p:nvPr/>
        </p:nvSpPr>
        <p:spPr bwMode="auto">
          <a:xfrm>
            <a:off x="554038" y="3927475"/>
            <a:ext cx="225425" cy="2517775"/>
          </a:xfrm>
          <a:prstGeom prst="leftBrace">
            <a:avLst>
              <a:gd name="adj1" fmla="val 9307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1" name="Text Box 80"/>
          <p:cNvSpPr txBox="1">
            <a:spLocks noChangeArrowheads="1"/>
          </p:cNvSpPr>
          <p:nvPr/>
        </p:nvSpPr>
        <p:spPr bwMode="auto">
          <a:xfrm>
            <a:off x="7450138" y="2084388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Slot 2</a:t>
            </a:r>
          </a:p>
        </p:txBody>
      </p:sp>
      <p:sp>
        <p:nvSpPr>
          <p:cNvPr id="30782" name="Line 81"/>
          <p:cNvSpPr>
            <a:spLocks noChangeShapeType="1"/>
          </p:cNvSpPr>
          <p:nvPr/>
        </p:nvSpPr>
        <p:spPr bwMode="auto">
          <a:xfrm flipH="1">
            <a:off x="3678238" y="4171950"/>
            <a:ext cx="479425" cy="3444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3" name="Line 82"/>
          <p:cNvSpPr>
            <a:spLocks noChangeShapeType="1"/>
          </p:cNvSpPr>
          <p:nvPr/>
        </p:nvSpPr>
        <p:spPr bwMode="auto">
          <a:xfrm flipH="1">
            <a:off x="3048000" y="4624388"/>
            <a:ext cx="479425" cy="3444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4" name="Text Box 85"/>
          <p:cNvSpPr txBox="1">
            <a:spLocks noChangeArrowheads="1"/>
          </p:cNvSpPr>
          <p:nvPr/>
        </p:nvSpPr>
        <p:spPr bwMode="auto">
          <a:xfrm>
            <a:off x="555625" y="1787525"/>
            <a:ext cx="3627438" cy="8318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SELECT COUNT(*) FROM sensors</a:t>
            </a:r>
          </a:p>
        </p:txBody>
      </p:sp>
      <p:sp>
        <p:nvSpPr>
          <p:cNvPr id="30785" name="Rectangle 86"/>
          <p:cNvSpPr>
            <a:spLocks noChangeArrowheads="1"/>
          </p:cNvSpPr>
          <p:nvPr/>
        </p:nvSpPr>
        <p:spPr bwMode="auto">
          <a:xfrm>
            <a:off x="7173913" y="2578100"/>
            <a:ext cx="361950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6" name="Rectangle 87"/>
          <p:cNvSpPr>
            <a:spLocks noChangeArrowheads="1"/>
          </p:cNvSpPr>
          <p:nvPr/>
        </p:nvSpPr>
        <p:spPr bwMode="auto">
          <a:xfrm>
            <a:off x="7534275" y="2578100"/>
            <a:ext cx="363538" cy="28098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7" name="Rectangle 88"/>
          <p:cNvSpPr>
            <a:spLocks noChangeArrowheads="1"/>
          </p:cNvSpPr>
          <p:nvPr/>
        </p:nvSpPr>
        <p:spPr bwMode="auto">
          <a:xfrm>
            <a:off x="7886700" y="2578100"/>
            <a:ext cx="361950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8" name="Rectangle 89"/>
          <p:cNvSpPr>
            <a:spLocks noChangeArrowheads="1"/>
          </p:cNvSpPr>
          <p:nvPr/>
        </p:nvSpPr>
        <p:spPr bwMode="auto">
          <a:xfrm>
            <a:off x="8237538" y="2578100"/>
            <a:ext cx="363537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9" name="Rectangle 90"/>
          <p:cNvSpPr>
            <a:spLocks noChangeArrowheads="1"/>
          </p:cNvSpPr>
          <p:nvPr/>
        </p:nvSpPr>
        <p:spPr bwMode="auto">
          <a:xfrm>
            <a:off x="8589963" y="2578100"/>
            <a:ext cx="361950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324600"/>
            <a:ext cx="1905000" cy="457200"/>
          </a:xfrm>
          <a:noFill/>
        </p:spPr>
        <p:txBody>
          <a:bodyPr/>
          <a:lstStyle/>
          <a:p>
            <a:pPr algn="ctr"/>
            <a:fld id="{8D52FA25-4D86-A947-96E3-CF8A65577174}" type="slidenum">
              <a:rPr lang="en-US"/>
              <a:pPr algn="ctr"/>
              <a:t>42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Illustration: Aggregation</a:t>
            </a:r>
          </a:p>
        </p:txBody>
      </p:sp>
      <p:graphicFrame>
        <p:nvGraphicFramePr>
          <p:cNvPr id="149507" name="Group 3"/>
          <p:cNvGraphicFramePr>
            <a:graphicFrameLocks noGrp="1"/>
          </p:cNvGraphicFramePr>
          <p:nvPr/>
        </p:nvGraphicFramePr>
        <p:xfrm>
          <a:off x="896938" y="3429000"/>
          <a:ext cx="3763962" cy="2884490"/>
        </p:xfrm>
        <a:graphic>
          <a:graphicData uri="http://schemas.openxmlformats.org/drawingml/2006/table">
            <a:tbl>
              <a:tblPr/>
              <a:tblGrid>
                <a:gridCol w="627062"/>
                <a:gridCol w="627063"/>
                <a:gridCol w="627062"/>
                <a:gridCol w="628650"/>
                <a:gridCol w="627063"/>
                <a:gridCol w="627062"/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286375" y="2443163"/>
            <a:ext cx="2862263" cy="4135437"/>
            <a:chOff x="3330" y="1539"/>
            <a:chExt cx="1803" cy="2605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3330" y="1724"/>
              <a:ext cx="1803" cy="2420"/>
              <a:chOff x="2140" y="1668"/>
              <a:chExt cx="1803" cy="2420"/>
            </a:xfrm>
          </p:grpSpPr>
          <p:sp>
            <p:nvSpPr>
              <p:cNvPr id="31819" name="Oval 56"/>
              <p:cNvSpPr>
                <a:spLocks noChangeArrowheads="1"/>
              </p:cNvSpPr>
              <p:nvPr/>
            </p:nvSpPr>
            <p:spPr bwMode="auto">
              <a:xfrm>
                <a:off x="2775" y="1668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1820" name="Text Box 57"/>
              <p:cNvSpPr txBox="1">
                <a:spLocks noChangeArrowheads="1"/>
              </p:cNvSpPr>
              <p:nvPr/>
            </p:nvSpPr>
            <p:spPr bwMode="auto">
              <a:xfrm>
                <a:off x="2879" y="1734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1</a:t>
                </a:r>
              </a:p>
            </p:txBody>
          </p:sp>
          <p:sp>
            <p:nvSpPr>
              <p:cNvPr id="31821" name="Oval 58"/>
              <p:cNvSpPr>
                <a:spLocks noChangeArrowheads="1"/>
              </p:cNvSpPr>
              <p:nvPr/>
            </p:nvSpPr>
            <p:spPr bwMode="auto">
              <a:xfrm>
                <a:off x="2140" y="2307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1822" name="Text Box 59"/>
              <p:cNvSpPr txBox="1">
                <a:spLocks noChangeArrowheads="1"/>
              </p:cNvSpPr>
              <p:nvPr/>
            </p:nvSpPr>
            <p:spPr bwMode="auto">
              <a:xfrm>
                <a:off x="2244" y="2373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2</a:t>
                </a:r>
              </a:p>
            </p:txBody>
          </p:sp>
          <p:sp>
            <p:nvSpPr>
              <p:cNvPr id="31823" name="Oval 60"/>
              <p:cNvSpPr>
                <a:spLocks noChangeArrowheads="1"/>
              </p:cNvSpPr>
              <p:nvPr/>
            </p:nvSpPr>
            <p:spPr bwMode="auto">
              <a:xfrm>
                <a:off x="3456" y="2362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1824" name="Text Box 61"/>
              <p:cNvSpPr txBox="1">
                <a:spLocks noChangeArrowheads="1"/>
              </p:cNvSpPr>
              <p:nvPr/>
            </p:nvSpPr>
            <p:spPr bwMode="auto">
              <a:xfrm>
                <a:off x="3551" y="2425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3</a:t>
                </a:r>
              </a:p>
            </p:txBody>
          </p:sp>
          <p:sp>
            <p:nvSpPr>
              <p:cNvPr id="31825" name="Oval 62"/>
              <p:cNvSpPr>
                <a:spLocks noChangeArrowheads="1"/>
              </p:cNvSpPr>
              <p:nvPr/>
            </p:nvSpPr>
            <p:spPr bwMode="auto">
              <a:xfrm>
                <a:off x="2856" y="2982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1826" name="Text Box 63"/>
              <p:cNvSpPr txBox="1">
                <a:spLocks noChangeArrowheads="1"/>
              </p:cNvSpPr>
              <p:nvPr/>
            </p:nvSpPr>
            <p:spPr bwMode="auto">
              <a:xfrm>
                <a:off x="2945" y="3056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4</a:t>
                </a:r>
              </a:p>
            </p:txBody>
          </p:sp>
          <p:sp>
            <p:nvSpPr>
              <p:cNvPr id="31827" name="Oval 64"/>
              <p:cNvSpPr>
                <a:spLocks noChangeArrowheads="1"/>
              </p:cNvSpPr>
              <p:nvPr/>
            </p:nvSpPr>
            <p:spPr bwMode="auto">
              <a:xfrm>
                <a:off x="3523" y="3668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1828" name="Text Box 65"/>
              <p:cNvSpPr txBox="1">
                <a:spLocks noChangeArrowheads="1"/>
              </p:cNvSpPr>
              <p:nvPr/>
            </p:nvSpPr>
            <p:spPr bwMode="auto">
              <a:xfrm>
                <a:off x="3624" y="3721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5</a:t>
                </a:r>
              </a:p>
            </p:txBody>
          </p:sp>
          <p:cxnSp>
            <p:nvCxnSpPr>
              <p:cNvPr id="31829" name="AutoShape 66"/>
              <p:cNvCxnSpPr>
                <a:cxnSpLocks noChangeShapeType="1"/>
                <a:stCxn id="31821" idx="7"/>
                <a:endCxn id="31819" idx="3"/>
              </p:cNvCxnSpPr>
              <p:nvPr/>
            </p:nvCxnSpPr>
            <p:spPr bwMode="auto">
              <a:xfrm flipV="1">
                <a:off x="2498" y="2038"/>
                <a:ext cx="339" cy="31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830" name="AutoShape 67"/>
              <p:cNvCxnSpPr>
                <a:cxnSpLocks noChangeShapeType="1"/>
                <a:stCxn id="31823" idx="1"/>
                <a:endCxn id="31819" idx="5"/>
              </p:cNvCxnSpPr>
              <p:nvPr/>
            </p:nvCxnSpPr>
            <p:spPr bwMode="auto">
              <a:xfrm flipH="1" flipV="1">
                <a:off x="3133" y="2038"/>
                <a:ext cx="385" cy="37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831" name="AutoShape 68"/>
              <p:cNvCxnSpPr>
                <a:cxnSpLocks noChangeShapeType="1"/>
                <a:stCxn id="31825" idx="7"/>
                <a:endCxn id="31823" idx="3"/>
              </p:cNvCxnSpPr>
              <p:nvPr/>
            </p:nvCxnSpPr>
            <p:spPr bwMode="auto">
              <a:xfrm flipV="1">
                <a:off x="3214" y="2732"/>
                <a:ext cx="304" cy="3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832" name="AutoShape 69"/>
              <p:cNvCxnSpPr>
                <a:cxnSpLocks noChangeShapeType="1"/>
                <a:stCxn id="31827" idx="1"/>
                <a:endCxn id="31825" idx="5"/>
              </p:cNvCxnSpPr>
              <p:nvPr/>
            </p:nvCxnSpPr>
            <p:spPr bwMode="auto">
              <a:xfrm flipH="1" flipV="1">
                <a:off x="3214" y="3352"/>
                <a:ext cx="371" cy="366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31818" name="AutoShape 70"/>
            <p:cNvCxnSpPr>
              <a:cxnSpLocks noChangeShapeType="1"/>
              <a:stCxn id="31819" idx="0"/>
            </p:cNvCxnSpPr>
            <p:nvPr/>
          </p:nvCxnSpPr>
          <p:spPr bwMode="auto">
            <a:xfrm flipV="1">
              <a:off x="4175" y="1539"/>
              <a:ext cx="0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31800" name="Oval 73"/>
          <p:cNvSpPr>
            <a:spLocks noChangeArrowheads="1"/>
          </p:cNvSpPr>
          <p:nvPr/>
        </p:nvSpPr>
        <p:spPr bwMode="auto">
          <a:xfrm>
            <a:off x="7072313" y="3471863"/>
            <a:ext cx="344487" cy="344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mic Sans MS" charset="0"/>
              </a:rPr>
              <a:t>3</a:t>
            </a:r>
          </a:p>
        </p:txBody>
      </p:sp>
      <p:sp>
        <p:nvSpPr>
          <p:cNvPr id="31801" name="Oval 74"/>
          <p:cNvSpPr>
            <a:spLocks noChangeArrowheads="1"/>
          </p:cNvSpPr>
          <p:nvPr/>
        </p:nvSpPr>
        <p:spPr bwMode="auto">
          <a:xfrm>
            <a:off x="5894388" y="3443288"/>
            <a:ext cx="344487" cy="344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mic Sans MS" charset="0"/>
              </a:rPr>
              <a:t>1</a:t>
            </a:r>
          </a:p>
        </p:txBody>
      </p:sp>
      <p:sp>
        <p:nvSpPr>
          <p:cNvPr id="31802" name="Text Box 76"/>
          <p:cNvSpPr txBox="1">
            <a:spLocks noChangeArrowheads="1"/>
          </p:cNvSpPr>
          <p:nvPr/>
        </p:nvSpPr>
        <p:spPr bwMode="auto">
          <a:xfrm>
            <a:off x="2322513" y="25892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omic Sans MS" charset="0"/>
              </a:rPr>
              <a:t>Sensor #</a:t>
            </a:r>
          </a:p>
        </p:txBody>
      </p:sp>
      <p:sp>
        <p:nvSpPr>
          <p:cNvPr id="31803" name="AutoShape 77"/>
          <p:cNvSpPr>
            <a:spLocks/>
          </p:cNvSpPr>
          <p:nvPr/>
        </p:nvSpPr>
        <p:spPr bwMode="auto">
          <a:xfrm rot="-5400000">
            <a:off x="2896394" y="1664494"/>
            <a:ext cx="419100" cy="3109912"/>
          </a:xfrm>
          <a:prstGeom prst="rightBrace">
            <a:avLst>
              <a:gd name="adj1" fmla="val 6183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Text Box 78"/>
          <p:cNvSpPr txBox="1">
            <a:spLocks noChangeArrowheads="1"/>
          </p:cNvSpPr>
          <p:nvPr/>
        </p:nvSpPr>
        <p:spPr bwMode="auto">
          <a:xfrm rot="-5400000">
            <a:off x="-461168" y="4804569"/>
            <a:ext cx="169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Comic Sans MS" charset="0"/>
              </a:rPr>
              <a:t>Slot #</a:t>
            </a:r>
          </a:p>
        </p:txBody>
      </p:sp>
      <p:sp>
        <p:nvSpPr>
          <p:cNvPr id="31805" name="AutoShape 79"/>
          <p:cNvSpPr>
            <a:spLocks/>
          </p:cNvSpPr>
          <p:nvPr/>
        </p:nvSpPr>
        <p:spPr bwMode="auto">
          <a:xfrm>
            <a:off x="554038" y="3927475"/>
            <a:ext cx="225425" cy="2517775"/>
          </a:xfrm>
          <a:prstGeom prst="leftBrace">
            <a:avLst>
              <a:gd name="adj1" fmla="val 9307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Text Box 80"/>
          <p:cNvSpPr txBox="1">
            <a:spLocks noChangeArrowheads="1"/>
          </p:cNvSpPr>
          <p:nvPr/>
        </p:nvSpPr>
        <p:spPr bwMode="auto">
          <a:xfrm>
            <a:off x="7450138" y="2084388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Slot 3</a:t>
            </a:r>
          </a:p>
        </p:txBody>
      </p:sp>
      <p:sp>
        <p:nvSpPr>
          <p:cNvPr id="31807" name="Line 81"/>
          <p:cNvSpPr>
            <a:spLocks noChangeShapeType="1"/>
          </p:cNvSpPr>
          <p:nvPr/>
        </p:nvSpPr>
        <p:spPr bwMode="auto">
          <a:xfrm flipH="1">
            <a:off x="3678238" y="4171950"/>
            <a:ext cx="479425" cy="3444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82"/>
          <p:cNvSpPr>
            <a:spLocks noChangeShapeType="1"/>
          </p:cNvSpPr>
          <p:nvPr/>
        </p:nvSpPr>
        <p:spPr bwMode="auto">
          <a:xfrm flipH="1">
            <a:off x="3048000" y="4624388"/>
            <a:ext cx="479425" cy="3444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83"/>
          <p:cNvSpPr>
            <a:spLocks noChangeShapeType="1"/>
          </p:cNvSpPr>
          <p:nvPr/>
        </p:nvSpPr>
        <p:spPr bwMode="auto">
          <a:xfrm flipH="1">
            <a:off x="1773238" y="5135563"/>
            <a:ext cx="479425" cy="3444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84"/>
          <p:cNvSpPr>
            <a:spLocks noChangeShapeType="1"/>
          </p:cNvSpPr>
          <p:nvPr/>
        </p:nvSpPr>
        <p:spPr bwMode="auto">
          <a:xfrm flipH="1">
            <a:off x="1787525" y="5135563"/>
            <a:ext cx="1093788" cy="3444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Text Box 85"/>
          <p:cNvSpPr txBox="1">
            <a:spLocks noChangeArrowheads="1"/>
          </p:cNvSpPr>
          <p:nvPr/>
        </p:nvSpPr>
        <p:spPr bwMode="auto">
          <a:xfrm>
            <a:off x="555625" y="1787525"/>
            <a:ext cx="3627438" cy="8318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SELECT COUNT(*) FROM sensors</a:t>
            </a:r>
          </a:p>
        </p:txBody>
      </p:sp>
      <p:sp>
        <p:nvSpPr>
          <p:cNvPr id="31812" name="Rectangle 86"/>
          <p:cNvSpPr>
            <a:spLocks noChangeArrowheads="1"/>
          </p:cNvSpPr>
          <p:nvPr/>
        </p:nvSpPr>
        <p:spPr bwMode="auto">
          <a:xfrm>
            <a:off x="7173913" y="2578100"/>
            <a:ext cx="361950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Rectangle 87"/>
          <p:cNvSpPr>
            <a:spLocks noChangeArrowheads="1"/>
          </p:cNvSpPr>
          <p:nvPr/>
        </p:nvSpPr>
        <p:spPr bwMode="auto">
          <a:xfrm>
            <a:off x="7534275" y="2578100"/>
            <a:ext cx="363538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Rectangle 88"/>
          <p:cNvSpPr>
            <a:spLocks noChangeArrowheads="1"/>
          </p:cNvSpPr>
          <p:nvPr/>
        </p:nvSpPr>
        <p:spPr bwMode="auto">
          <a:xfrm>
            <a:off x="7886700" y="2578100"/>
            <a:ext cx="361950" cy="28098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Rectangle 89"/>
          <p:cNvSpPr>
            <a:spLocks noChangeArrowheads="1"/>
          </p:cNvSpPr>
          <p:nvPr/>
        </p:nvSpPr>
        <p:spPr bwMode="auto">
          <a:xfrm>
            <a:off x="8237538" y="2578100"/>
            <a:ext cx="363537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Rectangle 90"/>
          <p:cNvSpPr>
            <a:spLocks noChangeArrowheads="1"/>
          </p:cNvSpPr>
          <p:nvPr/>
        </p:nvSpPr>
        <p:spPr bwMode="auto">
          <a:xfrm>
            <a:off x="8589963" y="2578100"/>
            <a:ext cx="361950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324600"/>
            <a:ext cx="1905000" cy="457200"/>
          </a:xfrm>
          <a:noFill/>
        </p:spPr>
        <p:txBody>
          <a:bodyPr/>
          <a:lstStyle/>
          <a:p>
            <a:pPr algn="ctr"/>
            <a:fld id="{CF1261C5-6807-9E4C-8CA7-C5C34341E10D}" type="slidenum">
              <a:rPr lang="en-US"/>
              <a:pPr algn="ctr"/>
              <a:t>43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Illustration: Aggregation</a:t>
            </a:r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/>
        </p:nvGraphicFramePr>
        <p:xfrm>
          <a:off x="896938" y="3429000"/>
          <a:ext cx="3763962" cy="2884490"/>
        </p:xfrm>
        <a:graphic>
          <a:graphicData uri="http://schemas.openxmlformats.org/drawingml/2006/table">
            <a:tbl>
              <a:tblPr/>
              <a:tblGrid>
                <a:gridCol w="627062"/>
                <a:gridCol w="627063"/>
                <a:gridCol w="627062"/>
                <a:gridCol w="628650"/>
                <a:gridCol w="627063"/>
                <a:gridCol w="627062"/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286375" y="2443163"/>
            <a:ext cx="2862263" cy="4135437"/>
            <a:chOff x="3330" y="1539"/>
            <a:chExt cx="1803" cy="2605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3330" y="1724"/>
              <a:ext cx="1803" cy="2420"/>
              <a:chOff x="2140" y="1668"/>
              <a:chExt cx="1803" cy="2420"/>
            </a:xfrm>
          </p:grpSpPr>
          <p:sp>
            <p:nvSpPr>
              <p:cNvPr id="32842" name="Oval 56"/>
              <p:cNvSpPr>
                <a:spLocks noChangeArrowheads="1"/>
              </p:cNvSpPr>
              <p:nvPr/>
            </p:nvSpPr>
            <p:spPr bwMode="auto">
              <a:xfrm>
                <a:off x="2775" y="1668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2843" name="Text Box 57"/>
              <p:cNvSpPr txBox="1">
                <a:spLocks noChangeArrowheads="1"/>
              </p:cNvSpPr>
              <p:nvPr/>
            </p:nvSpPr>
            <p:spPr bwMode="auto">
              <a:xfrm>
                <a:off x="2879" y="1734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1</a:t>
                </a:r>
              </a:p>
            </p:txBody>
          </p:sp>
          <p:sp>
            <p:nvSpPr>
              <p:cNvPr id="32844" name="Oval 58"/>
              <p:cNvSpPr>
                <a:spLocks noChangeArrowheads="1"/>
              </p:cNvSpPr>
              <p:nvPr/>
            </p:nvSpPr>
            <p:spPr bwMode="auto">
              <a:xfrm>
                <a:off x="2140" y="2307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2845" name="Text Box 59"/>
              <p:cNvSpPr txBox="1">
                <a:spLocks noChangeArrowheads="1"/>
              </p:cNvSpPr>
              <p:nvPr/>
            </p:nvSpPr>
            <p:spPr bwMode="auto">
              <a:xfrm>
                <a:off x="2244" y="2373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2</a:t>
                </a:r>
              </a:p>
            </p:txBody>
          </p:sp>
          <p:sp>
            <p:nvSpPr>
              <p:cNvPr id="32846" name="Oval 60"/>
              <p:cNvSpPr>
                <a:spLocks noChangeArrowheads="1"/>
              </p:cNvSpPr>
              <p:nvPr/>
            </p:nvSpPr>
            <p:spPr bwMode="auto">
              <a:xfrm>
                <a:off x="3456" y="2362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2847" name="Text Box 61"/>
              <p:cNvSpPr txBox="1">
                <a:spLocks noChangeArrowheads="1"/>
              </p:cNvSpPr>
              <p:nvPr/>
            </p:nvSpPr>
            <p:spPr bwMode="auto">
              <a:xfrm>
                <a:off x="3551" y="2425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3</a:t>
                </a:r>
              </a:p>
            </p:txBody>
          </p:sp>
          <p:sp>
            <p:nvSpPr>
              <p:cNvPr id="32848" name="Oval 62"/>
              <p:cNvSpPr>
                <a:spLocks noChangeArrowheads="1"/>
              </p:cNvSpPr>
              <p:nvPr/>
            </p:nvSpPr>
            <p:spPr bwMode="auto">
              <a:xfrm>
                <a:off x="2856" y="2982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2849" name="Text Box 63"/>
              <p:cNvSpPr txBox="1">
                <a:spLocks noChangeArrowheads="1"/>
              </p:cNvSpPr>
              <p:nvPr/>
            </p:nvSpPr>
            <p:spPr bwMode="auto">
              <a:xfrm>
                <a:off x="2945" y="3056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4</a:t>
                </a:r>
              </a:p>
            </p:txBody>
          </p:sp>
          <p:sp>
            <p:nvSpPr>
              <p:cNvPr id="32850" name="Oval 64"/>
              <p:cNvSpPr>
                <a:spLocks noChangeArrowheads="1"/>
              </p:cNvSpPr>
              <p:nvPr/>
            </p:nvSpPr>
            <p:spPr bwMode="auto">
              <a:xfrm>
                <a:off x="3523" y="3668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2851" name="Text Box 65"/>
              <p:cNvSpPr txBox="1">
                <a:spLocks noChangeArrowheads="1"/>
              </p:cNvSpPr>
              <p:nvPr/>
            </p:nvSpPr>
            <p:spPr bwMode="auto">
              <a:xfrm>
                <a:off x="3624" y="3721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5</a:t>
                </a:r>
              </a:p>
            </p:txBody>
          </p:sp>
          <p:cxnSp>
            <p:nvCxnSpPr>
              <p:cNvPr id="32852" name="AutoShape 66"/>
              <p:cNvCxnSpPr>
                <a:cxnSpLocks noChangeShapeType="1"/>
                <a:stCxn id="32844" idx="7"/>
                <a:endCxn id="32842" idx="3"/>
              </p:cNvCxnSpPr>
              <p:nvPr/>
            </p:nvCxnSpPr>
            <p:spPr bwMode="auto">
              <a:xfrm flipV="1">
                <a:off x="2498" y="2038"/>
                <a:ext cx="339" cy="31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853" name="AutoShape 67"/>
              <p:cNvCxnSpPr>
                <a:cxnSpLocks noChangeShapeType="1"/>
                <a:stCxn id="32846" idx="1"/>
                <a:endCxn id="32842" idx="5"/>
              </p:cNvCxnSpPr>
              <p:nvPr/>
            </p:nvCxnSpPr>
            <p:spPr bwMode="auto">
              <a:xfrm flipH="1" flipV="1">
                <a:off x="3133" y="2038"/>
                <a:ext cx="385" cy="37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854" name="AutoShape 68"/>
              <p:cNvCxnSpPr>
                <a:cxnSpLocks noChangeShapeType="1"/>
                <a:stCxn id="32848" idx="7"/>
                <a:endCxn id="32846" idx="3"/>
              </p:cNvCxnSpPr>
              <p:nvPr/>
            </p:nvCxnSpPr>
            <p:spPr bwMode="auto">
              <a:xfrm flipV="1">
                <a:off x="3214" y="2732"/>
                <a:ext cx="304" cy="3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855" name="AutoShape 69"/>
              <p:cNvCxnSpPr>
                <a:cxnSpLocks noChangeShapeType="1"/>
                <a:stCxn id="32850" idx="1"/>
                <a:endCxn id="32848" idx="5"/>
              </p:cNvCxnSpPr>
              <p:nvPr/>
            </p:nvCxnSpPr>
            <p:spPr bwMode="auto">
              <a:xfrm flipH="1" flipV="1">
                <a:off x="3214" y="3352"/>
                <a:ext cx="371" cy="366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32841" name="AutoShape 70"/>
            <p:cNvCxnSpPr>
              <a:cxnSpLocks noChangeShapeType="1"/>
              <a:stCxn id="32842" idx="0"/>
            </p:cNvCxnSpPr>
            <p:nvPr/>
          </p:nvCxnSpPr>
          <p:spPr bwMode="auto">
            <a:xfrm flipV="1">
              <a:off x="4175" y="1539"/>
              <a:ext cx="0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32824" name="Oval 75"/>
          <p:cNvSpPr>
            <a:spLocks noChangeArrowheads="1"/>
          </p:cNvSpPr>
          <p:nvPr/>
        </p:nvSpPr>
        <p:spPr bwMode="auto">
          <a:xfrm>
            <a:off x="6461125" y="2124075"/>
            <a:ext cx="344488" cy="344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mic Sans MS" charset="0"/>
              </a:rPr>
              <a:t>5</a:t>
            </a:r>
          </a:p>
        </p:txBody>
      </p:sp>
      <p:sp>
        <p:nvSpPr>
          <p:cNvPr id="32825" name="Text Box 76"/>
          <p:cNvSpPr txBox="1">
            <a:spLocks noChangeArrowheads="1"/>
          </p:cNvSpPr>
          <p:nvPr/>
        </p:nvSpPr>
        <p:spPr bwMode="auto">
          <a:xfrm>
            <a:off x="2322513" y="25892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omic Sans MS" charset="0"/>
              </a:rPr>
              <a:t>Sensor #</a:t>
            </a:r>
          </a:p>
        </p:txBody>
      </p:sp>
      <p:sp>
        <p:nvSpPr>
          <p:cNvPr id="32826" name="AutoShape 77"/>
          <p:cNvSpPr>
            <a:spLocks/>
          </p:cNvSpPr>
          <p:nvPr/>
        </p:nvSpPr>
        <p:spPr bwMode="auto">
          <a:xfrm rot="-5400000">
            <a:off x="2896394" y="1664494"/>
            <a:ext cx="419100" cy="3109912"/>
          </a:xfrm>
          <a:prstGeom prst="rightBrace">
            <a:avLst>
              <a:gd name="adj1" fmla="val 6183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7" name="Text Box 78"/>
          <p:cNvSpPr txBox="1">
            <a:spLocks noChangeArrowheads="1"/>
          </p:cNvSpPr>
          <p:nvPr/>
        </p:nvSpPr>
        <p:spPr bwMode="auto">
          <a:xfrm rot="-5400000">
            <a:off x="-461168" y="4804569"/>
            <a:ext cx="169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Comic Sans MS" charset="0"/>
              </a:rPr>
              <a:t>Slot #</a:t>
            </a:r>
          </a:p>
        </p:txBody>
      </p:sp>
      <p:sp>
        <p:nvSpPr>
          <p:cNvPr id="32828" name="AutoShape 79"/>
          <p:cNvSpPr>
            <a:spLocks/>
          </p:cNvSpPr>
          <p:nvPr/>
        </p:nvSpPr>
        <p:spPr bwMode="auto">
          <a:xfrm>
            <a:off x="554038" y="3927475"/>
            <a:ext cx="225425" cy="2517775"/>
          </a:xfrm>
          <a:prstGeom prst="leftBrace">
            <a:avLst>
              <a:gd name="adj1" fmla="val 9307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9" name="Text Box 80"/>
          <p:cNvSpPr txBox="1">
            <a:spLocks noChangeArrowheads="1"/>
          </p:cNvSpPr>
          <p:nvPr/>
        </p:nvSpPr>
        <p:spPr bwMode="auto">
          <a:xfrm>
            <a:off x="7450138" y="2084388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Slot 4</a:t>
            </a:r>
          </a:p>
        </p:txBody>
      </p:sp>
      <p:sp>
        <p:nvSpPr>
          <p:cNvPr id="32830" name="Line 81"/>
          <p:cNvSpPr>
            <a:spLocks noChangeShapeType="1"/>
          </p:cNvSpPr>
          <p:nvPr/>
        </p:nvSpPr>
        <p:spPr bwMode="auto">
          <a:xfrm flipH="1">
            <a:off x="3678238" y="4171950"/>
            <a:ext cx="479425" cy="3444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1" name="Line 82"/>
          <p:cNvSpPr>
            <a:spLocks noChangeShapeType="1"/>
          </p:cNvSpPr>
          <p:nvPr/>
        </p:nvSpPr>
        <p:spPr bwMode="auto">
          <a:xfrm flipH="1">
            <a:off x="3048000" y="4624388"/>
            <a:ext cx="479425" cy="3444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2" name="Line 83"/>
          <p:cNvSpPr>
            <a:spLocks noChangeShapeType="1"/>
          </p:cNvSpPr>
          <p:nvPr/>
        </p:nvSpPr>
        <p:spPr bwMode="auto">
          <a:xfrm flipH="1">
            <a:off x="1773238" y="5135563"/>
            <a:ext cx="479425" cy="3444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3" name="Line 84"/>
          <p:cNvSpPr>
            <a:spLocks noChangeShapeType="1"/>
          </p:cNvSpPr>
          <p:nvPr/>
        </p:nvSpPr>
        <p:spPr bwMode="auto">
          <a:xfrm flipH="1">
            <a:off x="1787525" y="5135563"/>
            <a:ext cx="1093788" cy="3444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4" name="Text Box 85"/>
          <p:cNvSpPr txBox="1">
            <a:spLocks noChangeArrowheads="1"/>
          </p:cNvSpPr>
          <p:nvPr/>
        </p:nvSpPr>
        <p:spPr bwMode="auto">
          <a:xfrm>
            <a:off x="555625" y="1787525"/>
            <a:ext cx="3627438" cy="8318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SELECT COUNT(*) FROM sensors</a:t>
            </a:r>
          </a:p>
        </p:txBody>
      </p:sp>
      <p:sp>
        <p:nvSpPr>
          <p:cNvPr id="32835" name="Rectangle 86"/>
          <p:cNvSpPr>
            <a:spLocks noChangeArrowheads="1"/>
          </p:cNvSpPr>
          <p:nvPr/>
        </p:nvSpPr>
        <p:spPr bwMode="auto">
          <a:xfrm>
            <a:off x="7173913" y="2578100"/>
            <a:ext cx="361950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6" name="Rectangle 87"/>
          <p:cNvSpPr>
            <a:spLocks noChangeArrowheads="1"/>
          </p:cNvSpPr>
          <p:nvPr/>
        </p:nvSpPr>
        <p:spPr bwMode="auto">
          <a:xfrm>
            <a:off x="7534275" y="2578100"/>
            <a:ext cx="363538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7" name="Rectangle 88"/>
          <p:cNvSpPr>
            <a:spLocks noChangeArrowheads="1"/>
          </p:cNvSpPr>
          <p:nvPr/>
        </p:nvSpPr>
        <p:spPr bwMode="auto">
          <a:xfrm>
            <a:off x="7886700" y="2578100"/>
            <a:ext cx="361950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8" name="Rectangle 89"/>
          <p:cNvSpPr>
            <a:spLocks noChangeArrowheads="1"/>
          </p:cNvSpPr>
          <p:nvPr/>
        </p:nvSpPr>
        <p:spPr bwMode="auto">
          <a:xfrm>
            <a:off x="8237538" y="2578100"/>
            <a:ext cx="363537" cy="28098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9" name="Rectangle 90"/>
          <p:cNvSpPr>
            <a:spLocks noChangeArrowheads="1"/>
          </p:cNvSpPr>
          <p:nvPr/>
        </p:nvSpPr>
        <p:spPr bwMode="auto">
          <a:xfrm>
            <a:off x="8589963" y="2578100"/>
            <a:ext cx="361950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324600"/>
            <a:ext cx="1905000" cy="457200"/>
          </a:xfrm>
          <a:noFill/>
        </p:spPr>
        <p:txBody>
          <a:bodyPr/>
          <a:lstStyle/>
          <a:p>
            <a:pPr algn="ctr"/>
            <a:fld id="{004A31DE-0E8E-914A-87A6-2EC43E265BAB}" type="slidenum">
              <a:rPr lang="en-US"/>
              <a:pPr algn="ctr"/>
              <a:t>44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Illustration: Aggregation</a:t>
            </a:r>
          </a:p>
        </p:txBody>
      </p:sp>
      <p:graphicFrame>
        <p:nvGraphicFramePr>
          <p:cNvPr id="151555" name="Group 3"/>
          <p:cNvGraphicFramePr>
            <a:graphicFrameLocks noGrp="1"/>
          </p:cNvGraphicFramePr>
          <p:nvPr/>
        </p:nvGraphicFramePr>
        <p:xfrm>
          <a:off x="896938" y="3429000"/>
          <a:ext cx="3763962" cy="2884490"/>
        </p:xfrm>
        <a:graphic>
          <a:graphicData uri="http://schemas.openxmlformats.org/drawingml/2006/table">
            <a:tbl>
              <a:tblPr/>
              <a:tblGrid>
                <a:gridCol w="627062"/>
                <a:gridCol w="627063"/>
                <a:gridCol w="627062"/>
                <a:gridCol w="628650"/>
                <a:gridCol w="627063"/>
                <a:gridCol w="627062"/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286375" y="2443163"/>
            <a:ext cx="2862263" cy="4135437"/>
            <a:chOff x="3330" y="1539"/>
            <a:chExt cx="1803" cy="2605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3330" y="1724"/>
              <a:ext cx="1803" cy="2420"/>
              <a:chOff x="2140" y="1668"/>
              <a:chExt cx="1803" cy="2420"/>
            </a:xfrm>
          </p:grpSpPr>
          <p:sp>
            <p:nvSpPr>
              <p:cNvPr id="33866" name="Oval 56"/>
              <p:cNvSpPr>
                <a:spLocks noChangeArrowheads="1"/>
              </p:cNvSpPr>
              <p:nvPr/>
            </p:nvSpPr>
            <p:spPr bwMode="auto">
              <a:xfrm>
                <a:off x="2775" y="1668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3867" name="Text Box 57"/>
              <p:cNvSpPr txBox="1">
                <a:spLocks noChangeArrowheads="1"/>
              </p:cNvSpPr>
              <p:nvPr/>
            </p:nvSpPr>
            <p:spPr bwMode="auto">
              <a:xfrm>
                <a:off x="2879" y="1734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1</a:t>
                </a:r>
              </a:p>
            </p:txBody>
          </p:sp>
          <p:sp>
            <p:nvSpPr>
              <p:cNvPr id="33868" name="Oval 58"/>
              <p:cNvSpPr>
                <a:spLocks noChangeArrowheads="1"/>
              </p:cNvSpPr>
              <p:nvPr/>
            </p:nvSpPr>
            <p:spPr bwMode="auto">
              <a:xfrm>
                <a:off x="2140" y="2307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3869" name="Text Box 59"/>
              <p:cNvSpPr txBox="1">
                <a:spLocks noChangeArrowheads="1"/>
              </p:cNvSpPr>
              <p:nvPr/>
            </p:nvSpPr>
            <p:spPr bwMode="auto">
              <a:xfrm>
                <a:off x="2244" y="2373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2</a:t>
                </a:r>
              </a:p>
            </p:txBody>
          </p:sp>
          <p:sp>
            <p:nvSpPr>
              <p:cNvPr id="33870" name="Oval 60"/>
              <p:cNvSpPr>
                <a:spLocks noChangeArrowheads="1"/>
              </p:cNvSpPr>
              <p:nvPr/>
            </p:nvSpPr>
            <p:spPr bwMode="auto">
              <a:xfrm>
                <a:off x="3456" y="2362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3871" name="Text Box 61"/>
              <p:cNvSpPr txBox="1">
                <a:spLocks noChangeArrowheads="1"/>
              </p:cNvSpPr>
              <p:nvPr/>
            </p:nvSpPr>
            <p:spPr bwMode="auto">
              <a:xfrm>
                <a:off x="3551" y="2425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3</a:t>
                </a:r>
              </a:p>
            </p:txBody>
          </p:sp>
          <p:sp>
            <p:nvSpPr>
              <p:cNvPr id="33872" name="Oval 62"/>
              <p:cNvSpPr>
                <a:spLocks noChangeArrowheads="1"/>
              </p:cNvSpPr>
              <p:nvPr/>
            </p:nvSpPr>
            <p:spPr bwMode="auto">
              <a:xfrm>
                <a:off x="2856" y="2982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3873" name="Text Box 63"/>
              <p:cNvSpPr txBox="1">
                <a:spLocks noChangeArrowheads="1"/>
              </p:cNvSpPr>
              <p:nvPr/>
            </p:nvSpPr>
            <p:spPr bwMode="auto">
              <a:xfrm>
                <a:off x="2945" y="3056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4</a:t>
                </a:r>
              </a:p>
            </p:txBody>
          </p:sp>
          <p:sp>
            <p:nvSpPr>
              <p:cNvPr id="33874" name="Oval 64"/>
              <p:cNvSpPr>
                <a:spLocks noChangeArrowheads="1"/>
              </p:cNvSpPr>
              <p:nvPr/>
            </p:nvSpPr>
            <p:spPr bwMode="auto">
              <a:xfrm>
                <a:off x="3523" y="3668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33875" name="Text Box 65"/>
              <p:cNvSpPr txBox="1">
                <a:spLocks noChangeArrowheads="1"/>
              </p:cNvSpPr>
              <p:nvPr/>
            </p:nvSpPr>
            <p:spPr bwMode="auto">
              <a:xfrm>
                <a:off x="3624" y="3721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5</a:t>
                </a:r>
              </a:p>
            </p:txBody>
          </p:sp>
          <p:cxnSp>
            <p:nvCxnSpPr>
              <p:cNvPr id="33876" name="AutoShape 66"/>
              <p:cNvCxnSpPr>
                <a:cxnSpLocks noChangeShapeType="1"/>
                <a:stCxn id="33868" idx="7"/>
                <a:endCxn id="33866" idx="3"/>
              </p:cNvCxnSpPr>
              <p:nvPr/>
            </p:nvCxnSpPr>
            <p:spPr bwMode="auto">
              <a:xfrm flipV="1">
                <a:off x="2498" y="2038"/>
                <a:ext cx="339" cy="31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877" name="AutoShape 67"/>
              <p:cNvCxnSpPr>
                <a:cxnSpLocks noChangeShapeType="1"/>
                <a:stCxn id="33870" idx="1"/>
                <a:endCxn id="33866" idx="5"/>
              </p:cNvCxnSpPr>
              <p:nvPr/>
            </p:nvCxnSpPr>
            <p:spPr bwMode="auto">
              <a:xfrm flipH="1" flipV="1">
                <a:off x="3133" y="2038"/>
                <a:ext cx="385" cy="37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878" name="AutoShape 68"/>
              <p:cNvCxnSpPr>
                <a:cxnSpLocks noChangeShapeType="1"/>
                <a:stCxn id="33872" idx="7"/>
                <a:endCxn id="33870" idx="3"/>
              </p:cNvCxnSpPr>
              <p:nvPr/>
            </p:nvCxnSpPr>
            <p:spPr bwMode="auto">
              <a:xfrm flipV="1">
                <a:off x="3214" y="2732"/>
                <a:ext cx="304" cy="3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879" name="AutoShape 69"/>
              <p:cNvCxnSpPr>
                <a:cxnSpLocks noChangeShapeType="1"/>
                <a:stCxn id="33874" idx="1"/>
                <a:endCxn id="33872" idx="5"/>
              </p:cNvCxnSpPr>
              <p:nvPr/>
            </p:nvCxnSpPr>
            <p:spPr bwMode="auto">
              <a:xfrm flipH="1" flipV="1">
                <a:off x="3214" y="3352"/>
                <a:ext cx="371" cy="366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33865" name="AutoShape 70"/>
            <p:cNvCxnSpPr>
              <a:cxnSpLocks noChangeShapeType="1"/>
              <a:stCxn id="33866" idx="0"/>
            </p:cNvCxnSpPr>
            <p:nvPr/>
          </p:nvCxnSpPr>
          <p:spPr bwMode="auto">
            <a:xfrm flipV="1">
              <a:off x="4175" y="1539"/>
              <a:ext cx="0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33848" name="Oval 71"/>
          <p:cNvSpPr>
            <a:spLocks noChangeArrowheads="1"/>
          </p:cNvSpPr>
          <p:nvPr/>
        </p:nvSpPr>
        <p:spPr bwMode="auto">
          <a:xfrm>
            <a:off x="7181850" y="5575300"/>
            <a:ext cx="344488" cy="344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mic Sans MS" charset="0"/>
              </a:rPr>
              <a:t>1</a:t>
            </a:r>
          </a:p>
        </p:txBody>
      </p:sp>
      <p:sp>
        <p:nvSpPr>
          <p:cNvPr id="33849" name="Text Box 76"/>
          <p:cNvSpPr txBox="1">
            <a:spLocks noChangeArrowheads="1"/>
          </p:cNvSpPr>
          <p:nvPr/>
        </p:nvSpPr>
        <p:spPr bwMode="auto">
          <a:xfrm>
            <a:off x="2322513" y="25892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omic Sans MS" charset="0"/>
              </a:rPr>
              <a:t>Sensor #</a:t>
            </a:r>
          </a:p>
        </p:txBody>
      </p:sp>
      <p:sp>
        <p:nvSpPr>
          <p:cNvPr id="33850" name="AutoShape 77"/>
          <p:cNvSpPr>
            <a:spLocks/>
          </p:cNvSpPr>
          <p:nvPr/>
        </p:nvSpPr>
        <p:spPr bwMode="auto">
          <a:xfrm rot="-5400000">
            <a:off x="2896394" y="1664494"/>
            <a:ext cx="419100" cy="3109912"/>
          </a:xfrm>
          <a:prstGeom prst="rightBrace">
            <a:avLst>
              <a:gd name="adj1" fmla="val 6183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1" name="Text Box 78"/>
          <p:cNvSpPr txBox="1">
            <a:spLocks noChangeArrowheads="1"/>
          </p:cNvSpPr>
          <p:nvPr/>
        </p:nvSpPr>
        <p:spPr bwMode="auto">
          <a:xfrm rot="-5400000">
            <a:off x="-461168" y="4804569"/>
            <a:ext cx="169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Comic Sans MS" charset="0"/>
              </a:rPr>
              <a:t>Slot #</a:t>
            </a:r>
          </a:p>
        </p:txBody>
      </p:sp>
      <p:sp>
        <p:nvSpPr>
          <p:cNvPr id="33852" name="AutoShape 79"/>
          <p:cNvSpPr>
            <a:spLocks/>
          </p:cNvSpPr>
          <p:nvPr/>
        </p:nvSpPr>
        <p:spPr bwMode="auto">
          <a:xfrm>
            <a:off x="554038" y="3927475"/>
            <a:ext cx="225425" cy="2517775"/>
          </a:xfrm>
          <a:prstGeom prst="leftBrace">
            <a:avLst>
              <a:gd name="adj1" fmla="val 9307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3" name="Text Box 80"/>
          <p:cNvSpPr txBox="1">
            <a:spLocks noChangeArrowheads="1"/>
          </p:cNvSpPr>
          <p:nvPr/>
        </p:nvSpPr>
        <p:spPr bwMode="auto">
          <a:xfrm>
            <a:off x="7450138" y="2084388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Slot 1</a:t>
            </a:r>
          </a:p>
        </p:txBody>
      </p:sp>
      <p:sp>
        <p:nvSpPr>
          <p:cNvPr id="33854" name="Line 81"/>
          <p:cNvSpPr>
            <a:spLocks noChangeShapeType="1"/>
          </p:cNvSpPr>
          <p:nvPr/>
        </p:nvSpPr>
        <p:spPr bwMode="auto">
          <a:xfrm flipH="1">
            <a:off x="3678238" y="4171950"/>
            <a:ext cx="479425" cy="3444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5" name="Line 82"/>
          <p:cNvSpPr>
            <a:spLocks noChangeShapeType="1"/>
          </p:cNvSpPr>
          <p:nvPr/>
        </p:nvSpPr>
        <p:spPr bwMode="auto">
          <a:xfrm flipH="1">
            <a:off x="3048000" y="4624388"/>
            <a:ext cx="479425" cy="3444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6" name="Line 83"/>
          <p:cNvSpPr>
            <a:spLocks noChangeShapeType="1"/>
          </p:cNvSpPr>
          <p:nvPr/>
        </p:nvSpPr>
        <p:spPr bwMode="auto">
          <a:xfrm flipH="1">
            <a:off x="1773238" y="5135563"/>
            <a:ext cx="479425" cy="3444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7" name="Line 84"/>
          <p:cNvSpPr>
            <a:spLocks noChangeShapeType="1"/>
          </p:cNvSpPr>
          <p:nvPr/>
        </p:nvSpPr>
        <p:spPr bwMode="auto">
          <a:xfrm flipH="1">
            <a:off x="1787525" y="5135563"/>
            <a:ext cx="1093788" cy="3444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8" name="Text Box 85"/>
          <p:cNvSpPr txBox="1">
            <a:spLocks noChangeArrowheads="1"/>
          </p:cNvSpPr>
          <p:nvPr/>
        </p:nvSpPr>
        <p:spPr bwMode="auto">
          <a:xfrm>
            <a:off x="555625" y="1787525"/>
            <a:ext cx="3627438" cy="8318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SELECT COUNT(*) FROM sensors</a:t>
            </a:r>
          </a:p>
        </p:txBody>
      </p:sp>
      <p:sp>
        <p:nvSpPr>
          <p:cNvPr id="33859" name="Rectangle 86"/>
          <p:cNvSpPr>
            <a:spLocks noChangeArrowheads="1"/>
          </p:cNvSpPr>
          <p:nvPr/>
        </p:nvSpPr>
        <p:spPr bwMode="auto">
          <a:xfrm>
            <a:off x="7173913" y="2578100"/>
            <a:ext cx="361950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0" name="Rectangle 87"/>
          <p:cNvSpPr>
            <a:spLocks noChangeArrowheads="1"/>
          </p:cNvSpPr>
          <p:nvPr/>
        </p:nvSpPr>
        <p:spPr bwMode="auto">
          <a:xfrm>
            <a:off x="7534275" y="2578100"/>
            <a:ext cx="363538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1" name="Rectangle 88"/>
          <p:cNvSpPr>
            <a:spLocks noChangeArrowheads="1"/>
          </p:cNvSpPr>
          <p:nvPr/>
        </p:nvSpPr>
        <p:spPr bwMode="auto">
          <a:xfrm>
            <a:off x="7886700" y="2578100"/>
            <a:ext cx="361950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2" name="Rectangle 89"/>
          <p:cNvSpPr>
            <a:spLocks noChangeArrowheads="1"/>
          </p:cNvSpPr>
          <p:nvPr/>
        </p:nvSpPr>
        <p:spPr bwMode="auto">
          <a:xfrm>
            <a:off x="8237538" y="2578100"/>
            <a:ext cx="363537" cy="2809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3" name="Rectangle 90"/>
          <p:cNvSpPr>
            <a:spLocks noChangeArrowheads="1"/>
          </p:cNvSpPr>
          <p:nvPr/>
        </p:nvSpPr>
        <p:spPr bwMode="auto">
          <a:xfrm>
            <a:off x="8589963" y="2578100"/>
            <a:ext cx="361950" cy="28098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324600"/>
            <a:ext cx="1905000" cy="457200"/>
          </a:xfrm>
          <a:noFill/>
        </p:spPr>
        <p:txBody>
          <a:bodyPr/>
          <a:lstStyle/>
          <a:p>
            <a:pPr algn="ctr"/>
            <a:fld id="{1ABC476B-E74A-EF4F-B69E-5BB2FC77B9DB}" type="slidenum">
              <a:rPr lang="en-US"/>
              <a:pPr algn="ctr"/>
              <a:t>45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Aggregates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SQL supports MIN, MAX, SUM, COUNT, AVERAGE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Any function </a:t>
            </a:r>
            <a:r>
              <a:rPr lang="en-US" sz="2800" i="1"/>
              <a:t>can </a:t>
            </a:r>
            <a:r>
              <a:rPr lang="en-US" sz="2800"/>
              <a:t>be computed via TAG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In network benefit for many operations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E.g. Standard deviation, top/bottom N, spatial union/intersection, histograms, etc.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Compactness of PSR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Taxonomy of Aggregates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TAG insight:  classify aggregates according to various functional properties</a:t>
            </a:r>
          </a:p>
          <a:p>
            <a:pPr lvl="1"/>
            <a:r>
              <a:rPr lang="en-US" sz="2400"/>
              <a:t>Yields a general set of optimizations that can automatically be applied</a:t>
            </a:r>
          </a:p>
          <a:p>
            <a:pPr lvl="1"/>
            <a:endParaRPr lang="en-US" sz="240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B59C43-BAC3-A844-9C8E-D120C3FFB111}" type="slidenum">
              <a:rPr lang="en-US"/>
              <a:pPr/>
              <a:t>46</a:t>
            </a:fld>
            <a:endParaRPr lang="en-US"/>
          </a:p>
        </p:txBody>
      </p:sp>
      <p:graphicFrame>
        <p:nvGraphicFramePr>
          <p:cNvPr id="62499" name="Group 35"/>
          <p:cNvGraphicFramePr>
            <a:graphicFrameLocks noGrp="1"/>
          </p:cNvGraphicFramePr>
          <p:nvPr/>
        </p:nvGraphicFramePr>
        <p:xfrm>
          <a:off x="163513" y="3449638"/>
          <a:ext cx="8823325" cy="2877502"/>
        </p:xfrm>
        <a:graphic>
          <a:graphicData uri="http://schemas.openxmlformats.org/drawingml/2006/table">
            <a:tbl>
              <a:tblPr/>
              <a:tblGrid>
                <a:gridCol w="1941512"/>
                <a:gridCol w="3530600"/>
                <a:gridCol w="3351213"/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Affects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Partial State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MEDIAN : unbounded,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MAX : 1 record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Effectiveness of 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Duplicate Sensitivity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MIN : dup. insensitive,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AVG : dup. sensitive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Routing Redundancy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Exemplary vs. Summary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MAX : exemplary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COUNT: summary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Applicability of Sampling, Effect of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Monotonic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COUNT : monotonic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AVG : non-monotonic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Hypothesis Testing, Snooping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324600"/>
            <a:ext cx="1905000" cy="457200"/>
          </a:xfrm>
          <a:noFill/>
        </p:spPr>
        <p:txBody>
          <a:bodyPr/>
          <a:lstStyle/>
          <a:p>
            <a:pPr algn="ctr"/>
            <a:fld id="{158D077A-FBD7-D94D-B815-7E7A77CF6331}" type="slidenum">
              <a:rPr lang="en-US"/>
              <a:pPr algn="ctr"/>
              <a:t>47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Benefit of In-Network Processing</a:t>
            </a:r>
          </a:p>
        </p:txBody>
      </p:sp>
      <p:graphicFrame>
        <p:nvGraphicFramePr>
          <p:cNvPr id="58371" name="Object 2"/>
          <p:cNvGraphicFramePr>
            <a:graphicFrameLocks noChangeAspect="1"/>
          </p:cNvGraphicFramePr>
          <p:nvPr/>
        </p:nvGraphicFramePr>
        <p:xfrm>
          <a:off x="2919413" y="2084388"/>
          <a:ext cx="6097587" cy="4573587"/>
        </p:xfrm>
        <a:graphic>
          <a:graphicData uri="http://schemas.openxmlformats.org/presentationml/2006/ole">
            <p:oleObj spid="_x0000_s53250" name="Chart" r:id="rId3" imgW="4648505" imgH="2857805" progId="Excel.Chart.8">
              <p:embed/>
            </p:oleObj>
          </a:graphicData>
        </a:graphic>
      </p:graphicFrame>
      <p:sp>
        <p:nvSpPr>
          <p:cNvPr id="4101" name="Text Box 4"/>
          <p:cNvSpPr>
            <a:spLocks noChangeArrowheads="1"/>
          </p:cNvSpPr>
          <p:nvPr>
            <p:ph type="body" idx="1"/>
          </p:nvPr>
        </p:nvSpPr>
        <p:spPr>
          <a:xfrm>
            <a:off x="0" y="1749425"/>
            <a:ext cx="3836988" cy="1371600"/>
          </a:xfrm>
          <a:noFill/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400" u="sng"/>
              <a:t>Simulation Results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400"/>
              <a:t>2500 Nodes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400"/>
              <a:t>50x50 Grid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400"/>
              <a:t>Depth = ~10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400"/>
              <a:t>Neighbors = ~20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en-US" sz="2400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 flipH="1" flipV="1">
            <a:off x="541338" y="4692650"/>
            <a:ext cx="203200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 flipH="1" flipV="1">
            <a:off x="534988" y="4683125"/>
            <a:ext cx="203200" cy="20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 flipH="1" flipV="1">
            <a:off x="957263" y="4683125"/>
            <a:ext cx="203200" cy="20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 flipH="1" flipV="1">
            <a:off x="1393825" y="4683125"/>
            <a:ext cx="203200" cy="20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 flipH="1" flipV="1">
            <a:off x="1824038" y="4683125"/>
            <a:ext cx="203200" cy="20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 flipH="1" flipV="1">
            <a:off x="534988" y="5119688"/>
            <a:ext cx="203200" cy="20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 flipH="1" flipV="1">
            <a:off x="957263" y="5119688"/>
            <a:ext cx="203200" cy="203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 flipH="1" flipV="1">
            <a:off x="1393825" y="5119688"/>
            <a:ext cx="203200" cy="203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Rectangle 13"/>
          <p:cNvSpPr>
            <a:spLocks noChangeArrowheads="1"/>
          </p:cNvSpPr>
          <p:nvPr/>
        </p:nvSpPr>
        <p:spPr bwMode="auto">
          <a:xfrm flipH="1" flipV="1">
            <a:off x="1824038" y="5119688"/>
            <a:ext cx="203200" cy="203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1" name="Rectangle 14"/>
          <p:cNvSpPr>
            <a:spLocks noChangeArrowheads="1"/>
          </p:cNvSpPr>
          <p:nvPr/>
        </p:nvSpPr>
        <p:spPr bwMode="auto">
          <a:xfrm flipH="1" flipV="1">
            <a:off x="534988" y="5557838"/>
            <a:ext cx="203200" cy="20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2" name="Rectangle 15"/>
          <p:cNvSpPr>
            <a:spLocks noChangeArrowheads="1"/>
          </p:cNvSpPr>
          <p:nvPr/>
        </p:nvSpPr>
        <p:spPr bwMode="auto">
          <a:xfrm flipH="1" flipV="1">
            <a:off x="957263" y="5557838"/>
            <a:ext cx="203200" cy="203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3" name="Rectangle 16"/>
          <p:cNvSpPr>
            <a:spLocks noChangeArrowheads="1"/>
          </p:cNvSpPr>
          <p:nvPr/>
        </p:nvSpPr>
        <p:spPr bwMode="auto">
          <a:xfrm flipH="1" flipV="1">
            <a:off x="1393825" y="5557838"/>
            <a:ext cx="203200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4" name="Rectangle 17"/>
          <p:cNvSpPr>
            <a:spLocks noChangeArrowheads="1"/>
          </p:cNvSpPr>
          <p:nvPr/>
        </p:nvSpPr>
        <p:spPr bwMode="auto">
          <a:xfrm flipH="1" flipV="1">
            <a:off x="1824038" y="5557838"/>
            <a:ext cx="203200" cy="203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5" name="Rectangle 18"/>
          <p:cNvSpPr>
            <a:spLocks noChangeArrowheads="1"/>
          </p:cNvSpPr>
          <p:nvPr/>
        </p:nvSpPr>
        <p:spPr bwMode="auto">
          <a:xfrm flipH="1" flipV="1">
            <a:off x="534988" y="5973763"/>
            <a:ext cx="203200" cy="20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6" name="Rectangle 19"/>
          <p:cNvSpPr>
            <a:spLocks noChangeArrowheads="1"/>
          </p:cNvSpPr>
          <p:nvPr/>
        </p:nvSpPr>
        <p:spPr bwMode="auto">
          <a:xfrm flipH="1" flipV="1">
            <a:off x="957263" y="5973763"/>
            <a:ext cx="203200" cy="203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7" name="Rectangle 20"/>
          <p:cNvSpPr>
            <a:spLocks noChangeArrowheads="1"/>
          </p:cNvSpPr>
          <p:nvPr/>
        </p:nvSpPr>
        <p:spPr bwMode="auto">
          <a:xfrm flipH="1" flipV="1">
            <a:off x="1393825" y="5973763"/>
            <a:ext cx="203200" cy="203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8" name="Rectangle 21"/>
          <p:cNvSpPr>
            <a:spLocks noChangeArrowheads="1"/>
          </p:cNvSpPr>
          <p:nvPr/>
        </p:nvSpPr>
        <p:spPr bwMode="auto">
          <a:xfrm flipH="1" flipV="1">
            <a:off x="1824038" y="5973763"/>
            <a:ext cx="203200" cy="203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9" name="Rectangle 22"/>
          <p:cNvSpPr>
            <a:spLocks noChangeArrowheads="1"/>
          </p:cNvSpPr>
          <p:nvPr/>
        </p:nvSpPr>
        <p:spPr bwMode="auto">
          <a:xfrm flipH="1" flipV="1">
            <a:off x="534988" y="6392863"/>
            <a:ext cx="203200" cy="20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0" name="Rectangle 23"/>
          <p:cNvSpPr>
            <a:spLocks noChangeArrowheads="1"/>
          </p:cNvSpPr>
          <p:nvPr/>
        </p:nvSpPr>
        <p:spPr bwMode="auto">
          <a:xfrm flipH="1" flipV="1">
            <a:off x="957263" y="6392863"/>
            <a:ext cx="203200" cy="20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1" name="Rectangle 24"/>
          <p:cNvSpPr>
            <a:spLocks noChangeArrowheads="1"/>
          </p:cNvSpPr>
          <p:nvPr/>
        </p:nvSpPr>
        <p:spPr bwMode="auto">
          <a:xfrm flipH="1" flipV="1">
            <a:off x="1393825" y="6392863"/>
            <a:ext cx="203200" cy="20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 flipH="1" flipV="1">
            <a:off x="1824038" y="6392863"/>
            <a:ext cx="203200" cy="20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3" name="Rectangle 26"/>
          <p:cNvSpPr>
            <a:spLocks noChangeArrowheads="1"/>
          </p:cNvSpPr>
          <p:nvPr/>
        </p:nvSpPr>
        <p:spPr bwMode="auto">
          <a:xfrm flipH="1" flipV="1">
            <a:off x="2260600" y="4683125"/>
            <a:ext cx="203200" cy="20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4" name="Rectangle 27"/>
          <p:cNvSpPr>
            <a:spLocks noChangeArrowheads="1"/>
          </p:cNvSpPr>
          <p:nvPr/>
        </p:nvSpPr>
        <p:spPr bwMode="auto">
          <a:xfrm flipH="1" flipV="1">
            <a:off x="2260600" y="5119688"/>
            <a:ext cx="203200" cy="20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5" name="Rectangle 28"/>
          <p:cNvSpPr>
            <a:spLocks noChangeArrowheads="1"/>
          </p:cNvSpPr>
          <p:nvPr/>
        </p:nvSpPr>
        <p:spPr bwMode="auto">
          <a:xfrm flipH="1" flipV="1">
            <a:off x="2260600" y="5557838"/>
            <a:ext cx="203200" cy="20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6" name="Rectangle 29"/>
          <p:cNvSpPr>
            <a:spLocks noChangeArrowheads="1"/>
          </p:cNvSpPr>
          <p:nvPr/>
        </p:nvSpPr>
        <p:spPr bwMode="auto">
          <a:xfrm flipH="1" flipV="1">
            <a:off x="2260600" y="5973763"/>
            <a:ext cx="203200" cy="20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7" name="Rectangle 30"/>
          <p:cNvSpPr>
            <a:spLocks noChangeArrowheads="1"/>
          </p:cNvSpPr>
          <p:nvPr/>
        </p:nvSpPr>
        <p:spPr bwMode="auto">
          <a:xfrm flipH="1" flipV="1">
            <a:off x="2260600" y="6392863"/>
            <a:ext cx="203200" cy="203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4884738" y="3429000"/>
            <a:ext cx="3311525" cy="11969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Some aggregates require dramatically more state!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oleChartEl type="category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oleChartEl type="category" lvl="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oleChartEl type="category" lvl="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oleChartEl type="category" lvl="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8371" grpId="0" bld="category"/>
      <p:bldP spid="58399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Optimization: Channel Sharing (“Snooping”)</a:t>
            </a:r>
            <a:endParaRPr 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Insight:  Shared channel enables optimizations</a:t>
            </a:r>
          </a:p>
          <a:p>
            <a:endParaRPr lang="en-US" smtClean="0"/>
          </a:p>
          <a:p>
            <a:r>
              <a:rPr lang="en-US" smtClean="0"/>
              <a:t>Suppress messages that won’t affect aggregate</a:t>
            </a:r>
          </a:p>
          <a:p>
            <a:pPr lvl="1"/>
            <a:r>
              <a:rPr lang="en-US" smtClean="0"/>
              <a:t>E.g., MAX</a:t>
            </a:r>
          </a:p>
          <a:p>
            <a:pPr lvl="1"/>
            <a:r>
              <a:rPr lang="en-US" smtClean="0"/>
              <a:t>Applies to all exemplary, monotonic aggregates </a:t>
            </a:r>
          </a:p>
          <a:p>
            <a:pPr lvl="1"/>
            <a:endParaRPr lang="en-US"/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F8A7-87A0-0948-90AF-BCD910C0204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Optimization: Hypothesis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Insight:  Guess from root can be used for suppression</a:t>
            </a:r>
          </a:p>
          <a:p>
            <a:pPr lvl="1"/>
            <a:r>
              <a:rPr lang="en-US"/>
              <a:t>E.g. ‘MIN &lt; 50’</a:t>
            </a:r>
          </a:p>
          <a:p>
            <a:pPr lvl="1"/>
            <a:r>
              <a:rPr lang="en-US"/>
              <a:t>Works for monotonic &amp; exemplary aggregates</a:t>
            </a:r>
          </a:p>
          <a:p>
            <a:pPr lvl="2"/>
            <a:r>
              <a:rPr lang="en-US"/>
              <a:t>Also summary,  if imprecision allowed</a:t>
            </a:r>
          </a:p>
          <a:p>
            <a:pPr lvl="1"/>
            <a:endParaRPr lang="en-US"/>
          </a:p>
          <a:p>
            <a:r>
              <a:rPr lang="en-US"/>
              <a:t>How is hypothesis computed?</a:t>
            </a:r>
          </a:p>
          <a:p>
            <a:pPr lvl="1"/>
            <a:r>
              <a:rPr lang="en-US"/>
              <a:t>Blind or statistically informed guess</a:t>
            </a:r>
          </a:p>
          <a:p>
            <a:pPr lvl="1"/>
            <a:r>
              <a:rPr lang="en-US"/>
              <a:t>Observation over network subset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324600"/>
            <a:ext cx="1905000" cy="457200"/>
          </a:xfrm>
          <a:noFill/>
        </p:spPr>
        <p:txBody>
          <a:bodyPr/>
          <a:lstStyle/>
          <a:p>
            <a:pPr algn="ctr"/>
            <a:fld id="{A1659189-1A29-054A-9C7B-3A08B238917D}" type="slidenum">
              <a:rPr lang="en-US"/>
              <a:pPr algn="ctr"/>
              <a:t>49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Challenges and Variants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Poorly-defined “links”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Probabilistic delivery, etc.  Kind of n</a:t>
            </a:r>
            <a:r>
              <a:rPr lang="en-US" baseline="30000"/>
              <a:t>2</a:t>
            </a:r>
            <a:r>
              <a:rPr lang="en-US"/>
              <a:t> links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Time-varying link characteristics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No oracle for configuration (no ground truth configuration file of connectivity)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Low bandwidth (relative to wired)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Possibly mobile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Possibly power-constrained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Optimization: Use Multiple Parents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duplicate insensitive aggregates</a:t>
            </a:r>
          </a:p>
          <a:p>
            <a:r>
              <a:rPr lang="en-US" smtClean="0"/>
              <a:t>Or aggregates that can be expressed as a linear combination of parts</a:t>
            </a:r>
          </a:p>
          <a:p>
            <a:pPr lvl="1"/>
            <a:r>
              <a:rPr lang="en-US" smtClean="0"/>
              <a:t>Send (part of) aggregate to all parents</a:t>
            </a:r>
          </a:p>
          <a:p>
            <a:pPr lvl="2"/>
            <a:r>
              <a:rPr lang="en-US" smtClean="0"/>
              <a:t>In just one message, via broadcast</a:t>
            </a:r>
          </a:p>
          <a:p>
            <a:pPr lvl="1"/>
            <a:r>
              <a:rPr lang="en-US" smtClean="0"/>
              <a:t>Decreases variance</a:t>
            </a: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9765-D4B5-024A-8410-DCD70CEE1238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2817813" y="4192588"/>
            <a:ext cx="2989262" cy="2236787"/>
            <a:chOff x="2017" y="2801"/>
            <a:chExt cx="1883" cy="1409"/>
          </a:xfrm>
        </p:grpSpPr>
        <p:sp>
          <p:nvSpPr>
            <p:cNvPr id="38951" name="Rectangle 11"/>
            <p:cNvSpPr>
              <a:spLocks noChangeArrowheads="1"/>
            </p:cNvSpPr>
            <p:nvPr/>
          </p:nvSpPr>
          <p:spPr bwMode="auto">
            <a:xfrm>
              <a:off x="2017" y="2801"/>
              <a:ext cx="1883" cy="140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52" name="Oval 4"/>
            <p:cNvSpPr>
              <a:spLocks noChangeArrowheads="1"/>
            </p:cNvSpPr>
            <p:nvPr/>
          </p:nvSpPr>
          <p:spPr bwMode="auto">
            <a:xfrm>
              <a:off x="2805" y="3825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38953" name="Oval 5"/>
            <p:cNvSpPr>
              <a:spLocks noChangeArrowheads="1"/>
            </p:cNvSpPr>
            <p:nvPr/>
          </p:nvSpPr>
          <p:spPr bwMode="auto">
            <a:xfrm>
              <a:off x="2262" y="3059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38954" name="Oval 6"/>
            <p:cNvSpPr>
              <a:spLocks noChangeArrowheads="1"/>
            </p:cNvSpPr>
            <p:nvPr/>
          </p:nvSpPr>
          <p:spPr bwMode="auto">
            <a:xfrm>
              <a:off x="3349" y="3059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C</a:t>
              </a:r>
            </a:p>
          </p:txBody>
        </p:sp>
        <p:cxnSp>
          <p:nvCxnSpPr>
            <p:cNvPr id="38955" name="AutoShape 9"/>
            <p:cNvCxnSpPr>
              <a:cxnSpLocks noChangeShapeType="1"/>
              <a:stCxn id="38953" idx="4"/>
              <a:endCxn id="38952" idx="0"/>
            </p:cNvCxnSpPr>
            <p:nvPr/>
          </p:nvCxnSpPr>
          <p:spPr bwMode="auto">
            <a:xfrm>
              <a:off x="2406" y="3347"/>
              <a:ext cx="543" cy="4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8956" name="AutoShape 10"/>
            <p:cNvCxnSpPr>
              <a:cxnSpLocks noChangeShapeType="1"/>
              <a:stCxn id="38954" idx="4"/>
              <a:endCxn id="38952" idx="0"/>
            </p:cNvCxnSpPr>
            <p:nvPr/>
          </p:nvCxnSpPr>
          <p:spPr bwMode="auto">
            <a:xfrm flipH="1">
              <a:off x="2949" y="3347"/>
              <a:ext cx="544" cy="4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2817813" y="4191000"/>
            <a:ext cx="2989262" cy="2236788"/>
            <a:chOff x="3171" y="2911"/>
            <a:chExt cx="1883" cy="1409"/>
          </a:xfrm>
        </p:grpSpPr>
        <p:sp>
          <p:nvSpPr>
            <p:cNvPr id="38945" name="Rectangle 57"/>
            <p:cNvSpPr>
              <a:spLocks noChangeArrowheads="1"/>
            </p:cNvSpPr>
            <p:nvPr/>
          </p:nvSpPr>
          <p:spPr bwMode="auto">
            <a:xfrm>
              <a:off x="3171" y="2911"/>
              <a:ext cx="1883" cy="140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6" name="Oval 58"/>
            <p:cNvSpPr>
              <a:spLocks noChangeArrowheads="1"/>
            </p:cNvSpPr>
            <p:nvPr/>
          </p:nvSpPr>
          <p:spPr bwMode="auto">
            <a:xfrm>
              <a:off x="3959" y="3935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38947" name="Oval 59"/>
            <p:cNvSpPr>
              <a:spLocks noChangeArrowheads="1"/>
            </p:cNvSpPr>
            <p:nvPr/>
          </p:nvSpPr>
          <p:spPr bwMode="auto">
            <a:xfrm>
              <a:off x="3416" y="3169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38948" name="Oval 60"/>
            <p:cNvSpPr>
              <a:spLocks noChangeArrowheads="1"/>
            </p:cNvSpPr>
            <p:nvPr/>
          </p:nvSpPr>
          <p:spPr bwMode="auto">
            <a:xfrm>
              <a:off x="4503" y="3169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C</a:t>
              </a:r>
            </a:p>
          </p:txBody>
        </p:sp>
        <p:cxnSp>
          <p:nvCxnSpPr>
            <p:cNvPr id="38949" name="AutoShape 61"/>
            <p:cNvCxnSpPr>
              <a:cxnSpLocks noChangeShapeType="1"/>
              <a:stCxn id="38947" idx="4"/>
              <a:endCxn id="38946" idx="0"/>
            </p:cNvCxnSpPr>
            <p:nvPr/>
          </p:nvCxnSpPr>
          <p:spPr bwMode="auto">
            <a:xfrm>
              <a:off x="3560" y="3457"/>
              <a:ext cx="543" cy="478"/>
            </a:xfrm>
            <a:prstGeom prst="straightConnector1">
              <a:avLst/>
            </a:prstGeom>
            <a:noFill/>
            <a:ln w="57150">
              <a:solidFill>
                <a:srgbClr val="FF9900"/>
              </a:solidFill>
              <a:round/>
              <a:headEnd type="triangle" w="med" len="med"/>
              <a:tailEnd type="none" w="sm" len="sm"/>
            </a:ln>
          </p:spPr>
        </p:cxnSp>
        <p:cxnSp>
          <p:nvCxnSpPr>
            <p:cNvPr id="38950" name="AutoShape 62"/>
            <p:cNvCxnSpPr>
              <a:cxnSpLocks noChangeShapeType="1"/>
              <a:stCxn id="38948" idx="4"/>
              <a:endCxn id="38946" idx="0"/>
            </p:cNvCxnSpPr>
            <p:nvPr/>
          </p:nvCxnSpPr>
          <p:spPr bwMode="auto">
            <a:xfrm flipH="1">
              <a:off x="4103" y="3457"/>
              <a:ext cx="544" cy="4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2817813" y="4191000"/>
            <a:ext cx="2989262" cy="2236788"/>
            <a:chOff x="2731" y="3070"/>
            <a:chExt cx="1883" cy="1409"/>
          </a:xfrm>
        </p:grpSpPr>
        <p:grpSp>
          <p:nvGrpSpPr>
            <p:cNvPr id="5" name="Group 66"/>
            <p:cNvGrpSpPr>
              <a:grpSpLocks/>
            </p:cNvGrpSpPr>
            <p:nvPr/>
          </p:nvGrpSpPr>
          <p:grpSpPr bwMode="auto">
            <a:xfrm>
              <a:off x="2731" y="3070"/>
              <a:ext cx="1883" cy="1409"/>
              <a:chOff x="3171" y="2911"/>
              <a:chExt cx="1883" cy="1409"/>
            </a:xfrm>
          </p:grpSpPr>
          <p:sp>
            <p:nvSpPr>
              <p:cNvPr id="38939" name="Rectangle 67"/>
              <p:cNvSpPr>
                <a:spLocks noChangeArrowheads="1"/>
              </p:cNvSpPr>
              <p:nvPr/>
            </p:nvSpPr>
            <p:spPr bwMode="auto">
              <a:xfrm>
                <a:off x="3171" y="2911"/>
                <a:ext cx="1883" cy="140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0" name="Oval 68"/>
              <p:cNvSpPr>
                <a:spLocks noChangeArrowheads="1"/>
              </p:cNvSpPr>
              <p:nvPr/>
            </p:nvSpPr>
            <p:spPr bwMode="auto">
              <a:xfrm>
                <a:off x="3959" y="3935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chemeClr val="tx2"/>
                    </a:solidFill>
                  </a:rPr>
                  <a:t>A</a:t>
                </a:r>
              </a:p>
            </p:txBody>
          </p:sp>
          <p:sp>
            <p:nvSpPr>
              <p:cNvPr id="38941" name="Oval 69"/>
              <p:cNvSpPr>
                <a:spLocks noChangeArrowheads="1"/>
              </p:cNvSpPr>
              <p:nvPr/>
            </p:nvSpPr>
            <p:spPr bwMode="auto">
              <a:xfrm>
                <a:off x="3416" y="3169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chemeClr val="tx2"/>
                    </a:solidFill>
                  </a:rPr>
                  <a:t>B</a:t>
                </a:r>
              </a:p>
            </p:txBody>
          </p:sp>
          <p:sp>
            <p:nvSpPr>
              <p:cNvPr id="38942" name="Oval 70"/>
              <p:cNvSpPr>
                <a:spLocks noChangeArrowheads="1"/>
              </p:cNvSpPr>
              <p:nvPr/>
            </p:nvSpPr>
            <p:spPr bwMode="auto">
              <a:xfrm>
                <a:off x="4503" y="3169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chemeClr val="tx2"/>
                    </a:solidFill>
                  </a:rPr>
                  <a:t>C</a:t>
                </a:r>
              </a:p>
            </p:txBody>
          </p:sp>
          <p:cxnSp>
            <p:nvCxnSpPr>
              <p:cNvPr id="38943" name="AutoShape 71"/>
              <p:cNvCxnSpPr>
                <a:cxnSpLocks noChangeShapeType="1"/>
                <a:stCxn id="38941" idx="4"/>
                <a:endCxn id="38940" idx="0"/>
              </p:cNvCxnSpPr>
              <p:nvPr/>
            </p:nvCxnSpPr>
            <p:spPr bwMode="auto">
              <a:xfrm>
                <a:off x="3560" y="3457"/>
                <a:ext cx="543" cy="478"/>
              </a:xfrm>
              <a:prstGeom prst="straightConnector1">
                <a:avLst/>
              </a:prstGeom>
              <a:noFill/>
              <a:ln w="57150">
                <a:solidFill>
                  <a:srgbClr val="FF9900"/>
                </a:solidFill>
                <a:round/>
                <a:headEnd type="triangle" w="med" len="med"/>
                <a:tailEnd type="none" w="sm" len="sm"/>
              </a:ln>
            </p:spPr>
          </p:cxnSp>
          <p:cxnSp>
            <p:nvCxnSpPr>
              <p:cNvPr id="38944" name="AutoShape 72"/>
              <p:cNvCxnSpPr>
                <a:cxnSpLocks noChangeShapeType="1"/>
                <a:stCxn id="38942" idx="4"/>
                <a:endCxn id="38940" idx="0"/>
              </p:cNvCxnSpPr>
              <p:nvPr/>
            </p:nvCxnSpPr>
            <p:spPr bwMode="auto">
              <a:xfrm flipH="1">
                <a:off x="4103" y="3457"/>
                <a:ext cx="544" cy="47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8938" name="Text Box 63"/>
            <p:cNvSpPr txBox="1">
              <a:spLocks noChangeArrowheads="1"/>
            </p:cNvSpPr>
            <p:nvPr/>
          </p:nvSpPr>
          <p:spPr bwMode="auto">
            <a:xfrm>
              <a:off x="3206" y="3811"/>
              <a:ext cx="32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9900"/>
                  </a:solidFill>
                </a:rPr>
                <a:t>1</a:t>
              </a:r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2817813" y="4191000"/>
            <a:ext cx="2989262" cy="2236788"/>
            <a:chOff x="188" y="3268"/>
            <a:chExt cx="1883" cy="1409"/>
          </a:xfrm>
        </p:grpSpPr>
        <p:sp>
          <p:nvSpPr>
            <p:cNvPr id="38931" name="Rectangle 75"/>
            <p:cNvSpPr>
              <a:spLocks noChangeArrowheads="1"/>
            </p:cNvSpPr>
            <p:nvPr/>
          </p:nvSpPr>
          <p:spPr bwMode="auto">
            <a:xfrm>
              <a:off x="188" y="3268"/>
              <a:ext cx="1883" cy="140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2" name="Oval 76"/>
            <p:cNvSpPr>
              <a:spLocks noChangeArrowheads="1"/>
            </p:cNvSpPr>
            <p:nvPr/>
          </p:nvSpPr>
          <p:spPr bwMode="auto">
            <a:xfrm>
              <a:off x="976" y="4292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38933" name="Oval 77"/>
            <p:cNvSpPr>
              <a:spLocks noChangeArrowheads="1"/>
            </p:cNvSpPr>
            <p:nvPr/>
          </p:nvSpPr>
          <p:spPr bwMode="auto">
            <a:xfrm>
              <a:off x="433" y="3526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38934" name="Oval 78"/>
            <p:cNvSpPr>
              <a:spLocks noChangeArrowheads="1"/>
            </p:cNvSpPr>
            <p:nvPr/>
          </p:nvSpPr>
          <p:spPr bwMode="auto">
            <a:xfrm>
              <a:off x="1520" y="3526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C</a:t>
              </a:r>
            </a:p>
          </p:txBody>
        </p:sp>
        <p:cxnSp>
          <p:nvCxnSpPr>
            <p:cNvPr id="38935" name="AutoShape 79"/>
            <p:cNvCxnSpPr>
              <a:cxnSpLocks noChangeShapeType="1"/>
              <a:stCxn id="38933" idx="4"/>
              <a:endCxn id="38932" idx="0"/>
            </p:cNvCxnSpPr>
            <p:nvPr/>
          </p:nvCxnSpPr>
          <p:spPr bwMode="auto">
            <a:xfrm>
              <a:off x="577" y="3814"/>
              <a:ext cx="543" cy="478"/>
            </a:xfrm>
            <a:prstGeom prst="straightConnector1">
              <a:avLst/>
            </a:prstGeom>
            <a:noFill/>
            <a:ln w="57150">
              <a:solidFill>
                <a:srgbClr val="FF9900"/>
              </a:solidFill>
              <a:round/>
              <a:headEnd type="triangle" w="med" len="med"/>
              <a:tailEnd type="none" w="sm" len="sm"/>
            </a:ln>
          </p:spPr>
        </p:cxnSp>
        <p:cxnSp>
          <p:nvCxnSpPr>
            <p:cNvPr id="38936" name="AutoShape 80"/>
            <p:cNvCxnSpPr>
              <a:cxnSpLocks noChangeShapeType="1"/>
              <a:stCxn id="38934" idx="4"/>
              <a:endCxn id="38932" idx="0"/>
            </p:cNvCxnSpPr>
            <p:nvPr/>
          </p:nvCxnSpPr>
          <p:spPr bwMode="auto">
            <a:xfrm flipH="1">
              <a:off x="1120" y="3814"/>
              <a:ext cx="544" cy="478"/>
            </a:xfrm>
            <a:prstGeom prst="straightConnector1">
              <a:avLst/>
            </a:prstGeom>
            <a:noFill/>
            <a:ln w="57150">
              <a:solidFill>
                <a:srgbClr val="FF9900"/>
              </a:solidFill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2817813" y="4191000"/>
            <a:ext cx="2989262" cy="2236788"/>
            <a:chOff x="860" y="3491"/>
            <a:chExt cx="1883" cy="1409"/>
          </a:xfrm>
        </p:grpSpPr>
        <p:grpSp>
          <p:nvGrpSpPr>
            <p:cNvPr id="8" name="Group 82"/>
            <p:cNvGrpSpPr>
              <a:grpSpLocks/>
            </p:cNvGrpSpPr>
            <p:nvPr/>
          </p:nvGrpSpPr>
          <p:grpSpPr bwMode="auto">
            <a:xfrm>
              <a:off x="860" y="3491"/>
              <a:ext cx="1883" cy="1409"/>
              <a:chOff x="188" y="3268"/>
              <a:chExt cx="1883" cy="1409"/>
            </a:xfrm>
          </p:grpSpPr>
          <p:sp>
            <p:nvSpPr>
              <p:cNvPr id="38925" name="Rectangle 83"/>
              <p:cNvSpPr>
                <a:spLocks noChangeArrowheads="1"/>
              </p:cNvSpPr>
              <p:nvPr/>
            </p:nvSpPr>
            <p:spPr bwMode="auto">
              <a:xfrm>
                <a:off x="188" y="3268"/>
                <a:ext cx="1883" cy="140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8926" name="Oval 84"/>
              <p:cNvSpPr>
                <a:spLocks noChangeArrowheads="1"/>
              </p:cNvSpPr>
              <p:nvPr/>
            </p:nvSpPr>
            <p:spPr bwMode="auto">
              <a:xfrm>
                <a:off x="976" y="4292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38927" name="Oval 85"/>
              <p:cNvSpPr>
                <a:spLocks noChangeArrowheads="1"/>
              </p:cNvSpPr>
              <p:nvPr/>
            </p:nvSpPr>
            <p:spPr bwMode="auto">
              <a:xfrm>
                <a:off x="433" y="3526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38928" name="Oval 86"/>
              <p:cNvSpPr>
                <a:spLocks noChangeArrowheads="1"/>
              </p:cNvSpPr>
              <p:nvPr/>
            </p:nvSpPr>
            <p:spPr bwMode="auto">
              <a:xfrm>
                <a:off x="1520" y="3526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C</a:t>
                </a:r>
              </a:p>
            </p:txBody>
          </p:sp>
          <p:cxnSp>
            <p:nvCxnSpPr>
              <p:cNvPr id="38929" name="AutoShape 87"/>
              <p:cNvCxnSpPr>
                <a:cxnSpLocks noChangeShapeType="1"/>
                <a:stCxn id="38927" idx="4"/>
                <a:endCxn id="38926" idx="0"/>
              </p:cNvCxnSpPr>
              <p:nvPr/>
            </p:nvCxnSpPr>
            <p:spPr bwMode="auto">
              <a:xfrm>
                <a:off x="577" y="3814"/>
                <a:ext cx="543" cy="478"/>
              </a:xfrm>
              <a:prstGeom prst="straightConnector1">
                <a:avLst/>
              </a:prstGeom>
              <a:noFill/>
              <a:ln w="57150">
                <a:solidFill>
                  <a:srgbClr val="FF9900"/>
                </a:solidFill>
                <a:round/>
                <a:headEnd type="triangle" w="med" len="med"/>
                <a:tailEnd type="none" w="sm" len="sm"/>
              </a:ln>
            </p:spPr>
          </p:cxnSp>
          <p:cxnSp>
            <p:nvCxnSpPr>
              <p:cNvPr id="38930" name="AutoShape 88"/>
              <p:cNvCxnSpPr>
                <a:cxnSpLocks noChangeShapeType="1"/>
                <a:stCxn id="38928" idx="4"/>
                <a:endCxn id="38926" idx="0"/>
              </p:cNvCxnSpPr>
              <p:nvPr/>
            </p:nvCxnSpPr>
            <p:spPr bwMode="auto">
              <a:xfrm flipH="1">
                <a:off x="1120" y="3814"/>
                <a:ext cx="544" cy="478"/>
              </a:xfrm>
              <a:prstGeom prst="straightConnector1">
                <a:avLst/>
              </a:prstGeom>
              <a:noFill/>
              <a:ln w="57150">
                <a:solidFill>
                  <a:srgbClr val="FF9900"/>
                </a:solidFill>
                <a:round/>
                <a:headEnd type="triangle" w="med" len="med"/>
                <a:tailEnd type="none" w="sm" len="sm"/>
              </a:ln>
            </p:spPr>
          </p:cxnSp>
        </p:grpSp>
        <p:sp>
          <p:nvSpPr>
            <p:cNvPr id="38923" name="Text Box 89"/>
            <p:cNvSpPr txBox="1">
              <a:spLocks noChangeArrowheads="1"/>
            </p:cNvSpPr>
            <p:nvPr/>
          </p:nvSpPr>
          <p:spPr bwMode="auto">
            <a:xfrm>
              <a:off x="1222" y="4200"/>
              <a:ext cx="56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1/2</a:t>
              </a:r>
            </a:p>
          </p:txBody>
        </p:sp>
        <p:sp>
          <p:nvSpPr>
            <p:cNvPr id="38924" name="Text Box 90"/>
            <p:cNvSpPr txBox="1">
              <a:spLocks noChangeArrowheads="1"/>
            </p:cNvSpPr>
            <p:nvPr/>
          </p:nvSpPr>
          <p:spPr bwMode="auto">
            <a:xfrm>
              <a:off x="1990" y="4216"/>
              <a:ext cx="56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1/2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 Hoc </a:t>
            </a:r>
            <a:r>
              <a:rPr lang="en-US" dirty="0" smtClean="0"/>
              <a:t>R</a:t>
            </a:r>
            <a:r>
              <a:rPr lang="en-US" dirty="0" smtClean="0"/>
              <a:t>outing</a:t>
            </a:r>
          </a:p>
          <a:p>
            <a:endParaRPr lang="en-US" dirty="0" smtClean="0"/>
          </a:p>
          <a:p>
            <a:r>
              <a:rPr lang="en-US" dirty="0" smtClean="0"/>
              <a:t>Sensor Networks</a:t>
            </a:r>
          </a:p>
          <a:p>
            <a:endParaRPr lang="en-US" dirty="0" smtClean="0"/>
          </a:p>
          <a:p>
            <a:r>
              <a:rPr lang="en-US" dirty="0" smtClean="0"/>
              <a:t>Directed Diffusion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Aggregation</a:t>
            </a:r>
          </a:p>
          <a:p>
            <a:pPr lvl="1"/>
            <a:r>
              <a:rPr lang="en-US" dirty="0" smtClean="0"/>
              <a:t>TAG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Synopsis Diffusion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9F2-693A-A440-8B71-31D5D330ED4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0A79E9-CA45-D545-B064-5468C9683E11}" type="slidenum">
              <a:rPr lang="en-US"/>
              <a:pPr/>
              <a:t>52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3592513"/>
            <a:ext cx="2649538" cy="2406650"/>
            <a:chOff x="3703" y="2256"/>
            <a:chExt cx="1669" cy="1516"/>
          </a:xfrm>
        </p:grpSpPr>
        <p:pic>
          <p:nvPicPr>
            <p:cNvPr id="41021" name="Picture 3" descr="mot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2" y="2373"/>
              <a:ext cx="28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2" name="Picture 4" descr="mot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03" y="2770"/>
              <a:ext cx="28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3" name="Picture 5" descr="mot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11" y="2970"/>
              <a:ext cx="28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4" name="Picture 6" descr="mot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57" y="2613"/>
              <a:ext cx="28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5" name="Picture 7" descr="mot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10" y="2256"/>
              <a:ext cx="28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6" name="Picture 8" descr="mot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26" y="3333"/>
              <a:ext cx="28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7" name="Picture 9" descr="mot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35" y="3148"/>
              <a:ext cx="28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8" name="Picture 10" descr="mot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88" y="2833"/>
              <a:ext cx="28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9" name="Picture 11" descr="mot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9" y="3484"/>
              <a:ext cx="28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0" name="Picture 12" descr="mot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93" y="3519"/>
              <a:ext cx="28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4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1143000"/>
          </a:xfrm>
        </p:spPr>
        <p:txBody>
          <a:bodyPr/>
          <a:lstStyle/>
          <a:p>
            <a:r>
              <a:rPr lang="en-US"/>
              <a:t>Aggregation in Wireless Sensors</a:t>
            </a:r>
          </a:p>
        </p:txBody>
      </p:sp>
      <p:sp>
        <p:nvSpPr>
          <p:cNvPr id="4096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534400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Aggregate data is often more important 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 flipV="1">
            <a:off x="2573338" y="3810000"/>
            <a:ext cx="44450" cy="333375"/>
          </a:xfrm>
          <a:prstGeom prst="line">
            <a:avLst/>
          </a:prstGeom>
          <a:noFill/>
          <a:ln w="38100">
            <a:solidFill>
              <a:srgbClr val="B871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 flipV="1">
            <a:off x="2663825" y="3714750"/>
            <a:ext cx="360363" cy="47625"/>
          </a:xfrm>
          <a:prstGeom prst="line">
            <a:avLst/>
          </a:prstGeom>
          <a:noFill/>
          <a:ln w="38100">
            <a:solidFill>
              <a:srgbClr val="B871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V="1">
            <a:off x="1893888" y="3762375"/>
            <a:ext cx="498475" cy="95250"/>
          </a:xfrm>
          <a:prstGeom prst="line">
            <a:avLst/>
          </a:prstGeom>
          <a:noFill/>
          <a:ln w="38100">
            <a:solidFill>
              <a:srgbClr val="B871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V="1">
            <a:off x="1352550" y="4143375"/>
            <a:ext cx="225425" cy="285750"/>
          </a:xfrm>
          <a:prstGeom prst="line">
            <a:avLst/>
          </a:prstGeom>
          <a:noFill/>
          <a:ln w="38100">
            <a:solidFill>
              <a:srgbClr val="B871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V="1">
            <a:off x="2120900" y="4524375"/>
            <a:ext cx="315913" cy="239713"/>
          </a:xfrm>
          <a:prstGeom prst="line">
            <a:avLst/>
          </a:prstGeom>
          <a:noFill/>
          <a:ln w="38100">
            <a:solidFill>
              <a:srgbClr val="B871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 flipH="1" flipV="1">
            <a:off x="2754313" y="4381500"/>
            <a:ext cx="496887" cy="190500"/>
          </a:xfrm>
          <a:prstGeom prst="line">
            <a:avLst/>
          </a:prstGeom>
          <a:noFill/>
          <a:ln w="38100">
            <a:solidFill>
              <a:srgbClr val="B871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flipV="1">
            <a:off x="2889250" y="4811713"/>
            <a:ext cx="361950" cy="285750"/>
          </a:xfrm>
          <a:prstGeom prst="line">
            <a:avLst/>
          </a:prstGeom>
          <a:noFill/>
          <a:ln w="38100">
            <a:solidFill>
              <a:srgbClr val="B871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V="1">
            <a:off x="1533525" y="5097463"/>
            <a:ext cx="360363" cy="476250"/>
          </a:xfrm>
          <a:prstGeom prst="line">
            <a:avLst/>
          </a:prstGeom>
          <a:noFill/>
          <a:ln w="38100">
            <a:solidFill>
              <a:srgbClr val="B871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3386138" y="4859338"/>
            <a:ext cx="0" cy="428625"/>
          </a:xfrm>
          <a:prstGeom prst="line">
            <a:avLst/>
          </a:prstGeom>
          <a:noFill/>
          <a:ln w="38100">
            <a:solidFill>
              <a:srgbClr val="B871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 flipV="1">
            <a:off x="1984375" y="5097463"/>
            <a:ext cx="90488" cy="476250"/>
          </a:xfrm>
          <a:prstGeom prst="line">
            <a:avLst/>
          </a:prstGeom>
          <a:noFill/>
          <a:ln w="38100">
            <a:solidFill>
              <a:srgbClr val="B871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1371600" y="5105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2035175" y="5181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2057400" y="4343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2803525" y="4608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3413125" y="4837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2955925" y="4151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2667000" y="3886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1203325" y="4052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1889125" y="3465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2727325" y="3389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2533650" y="2932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10</a:t>
            </a:r>
          </a:p>
        </p:txBody>
      </p:sp>
      <p:sp>
        <p:nvSpPr>
          <p:cNvPr id="45092" name="AutoShape 36"/>
          <p:cNvSpPr>
            <a:spLocks noChangeArrowheads="1"/>
          </p:cNvSpPr>
          <p:nvPr/>
        </p:nvSpPr>
        <p:spPr bwMode="auto">
          <a:xfrm>
            <a:off x="2438400" y="3886200"/>
            <a:ext cx="381000" cy="152400"/>
          </a:xfrm>
          <a:prstGeom prst="irregularSeal2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2590800" y="29432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1570038" y="2976563"/>
            <a:ext cx="104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Count = 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2384425" y="2819400"/>
            <a:ext cx="304800" cy="990600"/>
            <a:chOff x="288" y="3312"/>
            <a:chExt cx="192" cy="672"/>
          </a:xfrm>
        </p:grpSpPr>
        <p:sp>
          <p:nvSpPr>
            <p:cNvPr id="41009" name="Line 40"/>
            <p:cNvSpPr>
              <a:spLocks noChangeShapeType="1"/>
            </p:cNvSpPr>
            <p:nvPr/>
          </p:nvSpPr>
          <p:spPr bwMode="auto">
            <a:xfrm flipV="1">
              <a:off x="336" y="3408"/>
              <a:ext cx="48" cy="57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0" name="Line 41"/>
            <p:cNvSpPr>
              <a:spLocks noChangeShapeType="1"/>
            </p:cNvSpPr>
            <p:nvPr/>
          </p:nvSpPr>
          <p:spPr bwMode="auto">
            <a:xfrm>
              <a:off x="384" y="3408"/>
              <a:ext cx="48" cy="57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1" name="Line 42"/>
            <p:cNvSpPr>
              <a:spLocks noChangeShapeType="1"/>
            </p:cNvSpPr>
            <p:nvPr/>
          </p:nvSpPr>
          <p:spPr bwMode="auto">
            <a:xfrm>
              <a:off x="336" y="3984"/>
              <a:ext cx="9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2" name="Line 43"/>
            <p:cNvSpPr>
              <a:spLocks noChangeShapeType="1"/>
            </p:cNvSpPr>
            <p:nvPr/>
          </p:nvSpPr>
          <p:spPr bwMode="auto">
            <a:xfrm>
              <a:off x="336" y="3888"/>
              <a:ext cx="9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3" name="Line 44"/>
            <p:cNvSpPr>
              <a:spLocks noChangeShapeType="1"/>
            </p:cNvSpPr>
            <p:nvPr/>
          </p:nvSpPr>
          <p:spPr bwMode="auto">
            <a:xfrm>
              <a:off x="363" y="3737"/>
              <a:ext cx="48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4" name="Line 45"/>
            <p:cNvSpPr>
              <a:spLocks noChangeShapeType="1"/>
            </p:cNvSpPr>
            <p:nvPr/>
          </p:nvSpPr>
          <p:spPr bwMode="auto">
            <a:xfrm flipV="1">
              <a:off x="336" y="3888"/>
              <a:ext cx="96" cy="9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5" name="Line 46"/>
            <p:cNvSpPr>
              <a:spLocks noChangeShapeType="1"/>
            </p:cNvSpPr>
            <p:nvPr/>
          </p:nvSpPr>
          <p:spPr bwMode="auto">
            <a:xfrm flipH="1" flipV="1">
              <a:off x="336" y="3888"/>
              <a:ext cx="96" cy="9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6" name="Line 47"/>
            <p:cNvSpPr>
              <a:spLocks noChangeShapeType="1"/>
            </p:cNvSpPr>
            <p:nvPr/>
          </p:nvSpPr>
          <p:spPr bwMode="auto">
            <a:xfrm flipH="1" flipV="1">
              <a:off x="370" y="3744"/>
              <a:ext cx="48" cy="14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7" name="Line 48"/>
            <p:cNvSpPr>
              <a:spLocks noChangeShapeType="1"/>
            </p:cNvSpPr>
            <p:nvPr/>
          </p:nvSpPr>
          <p:spPr bwMode="auto">
            <a:xfrm flipV="1">
              <a:off x="350" y="3737"/>
              <a:ext cx="48" cy="14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8" name="Line 49"/>
            <p:cNvSpPr>
              <a:spLocks noChangeShapeType="1"/>
            </p:cNvSpPr>
            <p:nvPr/>
          </p:nvSpPr>
          <p:spPr bwMode="auto">
            <a:xfrm flipV="1">
              <a:off x="384" y="3456"/>
              <a:ext cx="0" cy="288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9" name="Oval 50"/>
            <p:cNvSpPr>
              <a:spLocks noChangeArrowheads="1"/>
            </p:cNvSpPr>
            <p:nvPr/>
          </p:nvSpPr>
          <p:spPr bwMode="auto">
            <a:xfrm>
              <a:off x="336" y="3360"/>
              <a:ext cx="96" cy="96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0" name="Oval 51"/>
            <p:cNvSpPr>
              <a:spLocks noChangeArrowheads="1"/>
            </p:cNvSpPr>
            <p:nvPr/>
          </p:nvSpPr>
          <p:spPr bwMode="auto">
            <a:xfrm>
              <a:off x="288" y="3312"/>
              <a:ext cx="192" cy="192"/>
            </a:xfrm>
            <a:prstGeom prst="ellipse">
              <a:avLst/>
            </a:prstGeom>
            <a:noFill/>
            <a:ln w="9525" cap="rnd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457200" y="18288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SzPct val="150000"/>
            </a:pPr>
            <a:r>
              <a:rPr lang="en-US" sz="2800">
                <a:solidFill>
                  <a:srgbClr val="993300"/>
                </a:solidFill>
                <a:latin typeface="Comic Sans MS" charset="0"/>
              </a:rPr>
              <a:t>In-network aggregation </a:t>
            </a:r>
            <a:br>
              <a:rPr lang="en-US" sz="2800">
                <a:solidFill>
                  <a:srgbClr val="993300"/>
                </a:solidFill>
                <a:latin typeface="Comic Sans MS" charset="0"/>
              </a:rPr>
            </a:br>
            <a:r>
              <a:rPr lang="en-US" sz="2800">
                <a:solidFill>
                  <a:srgbClr val="993300"/>
                </a:solidFill>
                <a:latin typeface="Comic Sans MS" charset="0"/>
              </a:rPr>
              <a:t>over </a:t>
            </a:r>
            <a:r>
              <a:rPr lang="en-US" sz="2800" u="sng">
                <a:solidFill>
                  <a:srgbClr val="993300"/>
                </a:solidFill>
                <a:latin typeface="Comic Sans MS" charset="0"/>
              </a:rPr>
              <a:t>tree </a:t>
            </a:r>
            <a:r>
              <a:rPr lang="en-US" sz="2800">
                <a:solidFill>
                  <a:srgbClr val="993300"/>
                </a:solidFill>
                <a:latin typeface="Comic Sans MS" charset="0"/>
              </a:rPr>
              <a:t>with </a:t>
            </a:r>
            <a:r>
              <a:rPr lang="en-US" sz="2800" u="sng">
                <a:solidFill>
                  <a:srgbClr val="993300"/>
                </a:solidFill>
                <a:latin typeface="Comic Sans MS" charset="0"/>
              </a:rPr>
              <a:t>unreliable communication</a:t>
            </a:r>
            <a:endParaRPr lang="en-US" sz="2800">
              <a:solidFill>
                <a:srgbClr val="993300"/>
              </a:solidFill>
              <a:latin typeface="Comic Sans MS" charset="0"/>
            </a:endParaRP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371600" y="3733800"/>
            <a:ext cx="2033588" cy="1858963"/>
            <a:chOff x="3471" y="2333"/>
            <a:chExt cx="1281" cy="1171"/>
          </a:xfrm>
        </p:grpSpPr>
        <p:sp>
          <p:nvSpPr>
            <p:cNvPr id="40999" name="Line 54"/>
            <p:cNvSpPr>
              <a:spLocks noChangeShapeType="1"/>
            </p:cNvSpPr>
            <p:nvPr/>
          </p:nvSpPr>
          <p:spPr bwMode="auto">
            <a:xfrm flipH="1" flipV="1">
              <a:off x="4297" y="2333"/>
              <a:ext cx="227" cy="3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0" name="Line 55"/>
            <p:cNvSpPr>
              <a:spLocks noChangeShapeType="1"/>
            </p:cNvSpPr>
            <p:nvPr/>
          </p:nvSpPr>
          <p:spPr bwMode="auto">
            <a:xfrm flipV="1">
              <a:off x="3812" y="2363"/>
              <a:ext cx="314" cy="6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1" name="Line 56"/>
            <p:cNvSpPr>
              <a:spLocks noChangeShapeType="1"/>
            </p:cNvSpPr>
            <p:nvPr/>
          </p:nvSpPr>
          <p:spPr bwMode="auto">
            <a:xfrm flipV="1">
              <a:off x="3471" y="2603"/>
              <a:ext cx="142" cy="1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2" name="Line 57"/>
            <p:cNvSpPr>
              <a:spLocks noChangeShapeType="1"/>
            </p:cNvSpPr>
            <p:nvPr/>
          </p:nvSpPr>
          <p:spPr bwMode="auto">
            <a:xfrm flipV="1">
              <a:off x="3955" y="2843"/>
              <a:ext cx="199" cy="15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3" name="Line 58"/>
            <p:cNvSpPr>
              <a:spLocks noChangeShapeType="1"/>
            </p:cNvSpPr>
            <p:nvPr/>
          </p:nvSpPr>
          <p:spPr bwMode="auto">
            <a:xfrm flipH="1" flipV="1">
              <a:off x="4354" y="2753"/>
              <a:ext cx="313" cy="1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4" name="Line 59"/>
            <p:cNvSpPr>
              <a:spLocks noChangeShapeType="1"/>
            </p:cNvSpPr>
            <p:nvPr/>
          </p:nvSpPr>
          <p:spPr bwMode="auto">
            <a:xfrm flipV="1">
              <a:off x="4439" y="3024"/>
              <a:ext cx="228" cy="1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5" name="Line 60"/>
            <p:cNvSpPr>
              <a:spLocks noChangeShapeType="1"/>
            </p:cNvSpPr>
            <p:nvPr/>
          </p:nvSpPr>
          <p:spPr bwMode="auto">
            <a:xfrm flipV="1">
              <a:off x="3585" y="3204"/>
              <a:ext cx="227" cy="3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6" name="Line 61"/>
            <p:cNvSpPr>
              <a:spLocks noChangeShapeType="1"/>
            </p:cNvSpPr>
            <p:nvPr/>
          </p:nvSpPr>
          <p:spPr bwMode="auto">
            <a:xfrm flipV="1">
              <a:off x="4752" y="3054"/>
              <a:ext cx="0" cy="27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7" name="Line 62"/>
            <p:cNvSpPr>
              <a:spLocks noChangeShapeType="1"/>
            </p:cNvSpPr>
            <p:nvPr/>
          </p:nvSpPr>
          <p:spPr bwMode="auto">
            <a:xfrm flipH="1" flipV="1">
              <a:off x="3869" y="3204"/>
              <a:ext cx="57" cy="3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8" name="Line 63"/>
            <p:cNvSpPr>
              <a:spLocks noChangeShapeType="1"/>
            </p:cNvSpPr>
            <p:nvPr/>
          </p:nvSpPr>
          <p:spPr bwMode="auto">
            <a:xfrm flipH="1" flipV="1">
              <a:off x="4211" y="2400"/>
              <a:ext cx="28" cy="21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120" name="Rectangle 64"/>
          <p:cNvSpPr>
            <a:spLocks noChangeArrowheads="1"/>
          </p:cNvSpPr>
          <p:nvPr/>
        </p:nvSpPr>
        <p:spPr bwMode="auto">
          <a:xfrm>
            <a:off x="4800600" y="4724400"/>
            <a:ext cx="3276600" cy="838200"/>
          </a:xfrm>
          <a:prstGeom prst="rect">
            <a:avLst/>
          </a:prstGeom>
          <a:solidFill>
            <a:srgbClr val="DBD9A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990000"/>
                </a:solidFill>
                <a:latin typeface="Comic Sans MS" charset="0"/>
              </a:rPr>
              <a:t>Not robust against </a:t>
            </a:r>
            <a:br>
              <a:rPr lang="en-US">
                <a:solidFill>
                  <a:srgbClr val="990000"/>
                </a:solidFill>
                <a:latin typeface="Comic Sans MS" charset="0"/>
              </a:rPr>
            </a:br>
            <a:r>
              <a:rPr lang="en-US">
                <a:solidFill>
                  <a:srgbClr val="990000"/>
                </a:solidFill>
                <a:latin typeface="Comic Sans MS" charset="0"/>
              </a:rPr>
              <a:t>node- or link-failures</a:t>
            </a:r>
          </a:p>
        </p:txBody>
      </p:sp>
      <p:sp>
        <p:nvSpPr>
          <p:cNvPr id="45121" name="Rectangle 65"/>
          <p:cNvSpPr>
            <a:spLocks noChangeArrowheads="1"/>
          </p:cNvSpPr>
          <p:nvPr/>
        </p:nvSpPr>
        <p:spPr bwMode="auto">
          <a:xfrm>
            <a:off x="3962400" y="2971800"/>
            <a:ext cx="4800600" cy="1219200"/>
          </a:xfrm>
          <a:prstGeom prst="rect">
            <a:avLst/>
          </a:prstGeom>
          <a:solidFill>
            <a:srgbClr val="DCB9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mic Sans MS" charset="0"/>
              </a:rPr>
              <a:t>Used by current systems, </a:t>
            </a:r>
            <a:br>
              <a:rPr lang="en-US">
                <a:latin typeface="Comic Sans MS" charset="0"/>
              </a:rPr>
            </a:br>
            <a:r>
              <a:rPr lang="en-US">
                <a:latin typeface="Comic Sans MS" charset="0"/>
              </a:rPr>
              <a:t>TinyDB [Madden et al. OSDI’02]</a:t>
            </a:r>
            <a:r>
              <a:rPr lang="en-US" b="1">
                <a:latin typeface="Comic Sans MS" charset="0"/>
              </a:rPr>
              <a:t> </a:t>
            </a:r>
            <a:br>
              <a:rPr lang="en-US" b="1">
                <a:latin typeface="Comic Sans MS" charset="0"/>
              </a:rPr>
            </a:br>
            <a:r>
              <a:rPr lang="en-US">
                <a:latin typeface="Comic Sans MS" charset="0"/>
              </a:rPr>
              <a:t>Cougar [Bonnet et al. MDM’01]</a:t>
            </a:r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2819400" y="2924175"/>
            <a:ext cx="438150" cy="366713"/>
            <a:chOff x="1680" y="3753"/>
            <a:chExt cx="276" cy="231"/>
          </a:xfrm>
        </p:grpSpPr>
        <p:sp>
          <p:nvSpPr>
            <p:cNvPr id="40996" name="Text Box 67"/>
            <p:cNvSpPr txBox="1">
              <a:spLocks noChangeArrowheads="1"/>
            </p:cNvSpPr>
            <p:nvPr/>
          </p:nvSpPr>
          <p:spPr bwMode="auto">
            <a:xfrm>
              <a:off x="1680" y="3753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3300"/>
                  </a:solidFill>
                </a:rPr>
                <a:t>10</a:t>
              </a:r>
            </a:p>
          </p:txBody>
        </p:sp>
        <p:sp>
          <p:nvSpPr>
            <p:cNvPr id="40997" name="Line 68"/>
            <p:cNvSpPr>
              <a:spLocks noChangeShapeType="1"/>
            </p:cNvSpPr>
            <p:nvPr/>
          </p:nvSpPr>
          <p:spPr bwMode="auto">
            <a:xfrm flipV="1">
              <a:off x="1728" y="3840"/>
              <a:ext cx="19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8" name="Line 69"/>
            <p:cNvSpPr>
              <a:spLocks noChangeShapeType="1"/>
            </p:cNvSpPr>
            <p:nvPr/>
          </p:nvSpPr>
          <p:spPr bwMode="auto">
            <a:xfrm>
              <a:off x="1728" y="3816"/>
              <a:ext cx="192" cy="12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1" grpId="0" animBg="1"/>
      <p:bldP spid="45071" grpId="1" animBg="1"/>
      <p:bldP spid="45072" grpId="0" animBg="1"/>
      <p:bldP spid="45073" grpId="0" animBg="1"/>
      <p:bldP spid="45074" grpId="0" animBg="1"/>
      <p:bldP spid="45075" grpId="0" animBg="1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/>
      <p:bldP spid="45082" grpId="0"/>
      <p:bldP spid="45083" grpId="0"/>
      <p:bldP spid="45084" grpId="0"/>
      <p:bldP spid="45085" grpId="0"/>
      <p:bldP spid="45086" grpId="0"/>
      <p:bldP spid="45087" grpId="0"/>
      <p:bldP spid="45088" grpId="0"/>
      <p:bldP spid="45089" grpId="0"/>
      <p:bldP spid="45090" grpId="0"/>
      <p:bldP spid="45091" grpId="0"/>
      <p:bldP spid="45091" grpId="1"/>
      <p:bldP spid="45092" grpId="0" animBg="1"/>
      <p:bldP spid="45093" grpId="0"/>
      <p:bldP spid="45094" grpId="0"/>
      <p:bldP spid="45108" grpId="0"/>
      <p:bldP spid="45120" grpId="0" animBg="1"/>
      <p:bldP spid="451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98C662-42F8-BA4E-A909-B002DDC4CCF9}" type="slidenum">
              <a:rPr lang="en-US"/>
              <a:pPr/>
              <a:t>53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Approach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962400"/>
          </a:xfrm>
        </p:spPr>
        <p:txBody>
          <a:bodyPr/>
          <a:lstStyle/>
          <a:p>
            <a:r>
              <a:rPr lang="en-US" dirty="0"/>
              <a:t>Reliable communication</a:t>
            </a:r>
          </a:p>
          <a:p>
            <a:pPr lvl="1"/>
            <a:r>
              <a:rPr lang="en-US" dirty="0"/>
              <a:t>E.g., RMST over Directed Diffusion [Stann’03]</a:t>
            </a:r>
          </a:p>
          <a:p>
            <a:pPr lvl="1"/>
            <a:endParaRPr lang="en-US" sz="1400" dirty="0"/>
          </a:p>
          <a:p>
            <a:r>
              <a:rPr lang="en-US" dirty="0"/>
              <a:t>High resource overhead</a:t>
            </a:r>
          </a:p>
          <a:p>
            <a:pPr lvl="1"/>
            <a:r>
              <a:rPr lang="en-US" dirty="0"/>
              <a:t>3x more energy consumption</a:t>
            </a:r>
          </a:p>
          <a:p>
            <a:pPr lvl="1"/>
            <a:r>
              <a:rPr lang="en-US" dirty="0"/>
              <a:t>3x more latency</a:t>
            </a:r>
          </a:p>
          <a:p>
            <a:pPr lvl="1"/>
            <a:r>
              <a:rPr lang="en-US" dirty="0"/>
              <a:t>25% less channel capacity</a:t>
            </a:r>
          </a:p>
          <a:p>
            <a:pPr lvl="1"/>
            <a:endParaRPr lang="en-US" sz="1600" dirty="0"/>
          </a:p>
          <a:p>
            <a:r>
              <a:rPr lang="en-US" dirty="0"/>
              <a:t>Not suitable for resource constrained 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B0D90D-292F-6D45-AA31-7A068011021B}" type="slidenum">
              <a:rPr lang="en-US"/>
              <a:pPr/>
              <a:t>54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Exploiting Broadcast Medium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803400"/>
            <a:ext cx="4191000" cy="877888"/>
          </a:xfrm>
        </p:spPr>
        <p:txBody>
          <a:bodyPr/>
          <a:lstStyle/>
          <a:p>
            <a:pPr>
              <a:buClr>
                <a:srgbClr val="009900"/>
              </a:buClr>
              <a:buFont typeface="Wingdings" charset="2"/>
              <a:buChar char="ü"/>
            </a:pPr>
            <a:r>
              <a:rPr lang="en-US" sz="2400"/>
              <a:t>Robust multi-path</a:t>
            </a:r>
          </a:p>
          <a:p>
            <a:pPr>
              <a:buClr>
                <a:srgbClr val="009900"/>
              </a:buClr>
              <a:buFont typeface="Wingdings" charset="2"/>
              <a:buChar char="ü"/>
            </a:pPr>
            <a:r>
              <a:rPr lang="en-US" sz="2400"/>
              <a:t>Energy-efficient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6025" y="2203450"/>
            <a:ext cx="2212975" cy="2662238"/>
            <a:chOff x="3070" y="1866"/>
            <a:chExt cx="1394" cy="1677"/>
          </a:xfrm>
        </p:grpSpPr>
        <p:sp>
          <p:nvSpPr>
            <p:cNvPr id="43067" name="Text Box 5"/>
            <p:cNvSpPr txBox="1">
              <a:spLocks noChangeArrowheads="1"/>
            </p:cNvSpPr>
            <p:nvPr/>
          </p:nvSpPr>
          <p:spPr bwMode="auto">
            <a:xfrm>
              <a:off x="3124" y="315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3068" name="Text Box 6"/>
            <p:cNvSpPr txBox="1">
              <a:spLocks noChangeArrowheads="1"/>
            </p:cNvSpPr>
            <p:nvPr/>
          </p:nvSpPr>
          <p:spPr bwMode="auto">
            <a:xfrm>
              <a:off x="3980" y="296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43069" name="Text Box 7"/>
            <p:cNvSpPr txBox="1">
              <a:spLocks noChangeArrowheads="1"/>
            </p:cNvSpPr>
            <p:nvPr/>
          </p:nvSpPr>
          <p:spPr bwMode="auto">
            <a:xfrm>
              <a:off x="4268" y="261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43070" name="Text Box 8"/>
            <p:cNvSpPr txBox="1">
              <a:spLocks noChangeArrowheads="1"/>
            </p:cNvSpPr>
            <p:nvPr/>
          </p:nvSpPr>
          <p:spPr bwMode="auto">
            <a:xfrm>
              <a:off x="3863" y="2397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15</a:t>
              </a:r>
            </a:p>
          </p:txBody>
        </p:sp>
        <p:sp>
          <p:nvSpPr>
            <p:cNvPr id="43071" name="Text Box 9"/>
            <p:cNvSpPr txBox="1">
              <a:spLocks noChangeArrowheads="1"/>
            </p:cNvSpPr>
            <p:nvPr/>
          </p:nvSpPr>
          <p:spPr bwMode="auto">
            <a:xfrm>
              <a:off x="3070" y="254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3072" name="Text Box 10"/>
            <p:cNvSpPr txBox="1">
              <a:spLocks noChangeArrowheads="1"/>
            </p:cNvSpPr>
            <p:nvPr/>
          </p:nvSpPr>
          <p:spPr bwMode="auto">
            <a:xfrm>
              <a:off x="3502" y="217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43073" name="Text Box 11"/>
            <p:cNvSpPr txBox="1">
              <a:spLocks noChangeArrowheads="1"/>
            </p:cNvSpPr>
            <p:nvPr/>
          </p:nvSpPr>
          <p:spPr bwMode="auto">
            <a:xfrm>
              <a:off x="4030" y="2126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23</a:t>
              </a:r>
            </a:p>
          </p:txBody>
        </p:sp>
        <p:sp>
          <p:nvSpPr>
            <p:cNvPr id="43074" name="Text Box 12"/>
            <p:cNvSpPr txBox="1">
              <a:spLocks noChangeArrowheads="1"/>
            </p:cNvSpPr>
            <p:nvPr/>
          </p:nvSpPr>
          <p:spPr bwMode="auto">
            <a:xfrm>
              <a:off x="3301" y="1866"/>
              <a:ext cx="6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omic Sans MS" charset="0"/>
                </a:rPr>
                <a:t>Count = </a:t>
              </a:r>
            </a:p>
          </p:txBody>
        </p:sp>
        <p:sp>
          <p:nvSpPr>
            <p:cNvPr id="43075" name="Text Box 13"/>
            <p:cNvSpPr txBox="1">
              <a:spLocks noChangeArrowheads="1"/>
            </p:cNvSpPr>
            <p:nvPr/>
          </p:nvSpPr>
          <p:spPr bwMode="auto">
            <a:xfrm>
              <a:off x="3600" y="33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3076" name="Text Box 14"/>
            <p:cNvSpPr txBox="1">
              <a:spLocks noChangeArrowheads="1"/>
            </p:cNvSpPr>
            <p:nvPr/>
          </p:nvSpPr>
          <p:spPr bwMode="auto">
            <a:xfrm>
              <a:off x="3529" y="274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43077" name="Text Box 15"/>
            <p:cNvSpPr txBox="1">
              <a:spLocks noChangeArrowheads="1"/>
            </p:cNvSpPr>
            <p:nvPr/>
          </p:nvSpPr>
          <p:spPr bwMode="auto">
            <a:xfrm>
              <a:off x="4226" y="317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3078" name="Text Box 16"/>
            <p:cNvSpPr txBox="1">
              <a:spLocks noChangeArrowheads="1"/>
            </p:cNvSpPr>
            <p:nvPr/>
          </p:nvSpPr>
          <p:spPr bwMode="auto">
            <a:xfrm>
              <a:off x="3948" y="1881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3300"/>
                  </a:solidFill>
                </a:rPr>
                <a:t>58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990600" y="2057400"/>
            <a:ext cx="2649538" cy="3189288"/>
            <a:chOff x="676" y="1570"/>
            <a:chExt cx="1669" cy="2009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676" y="2063"/>
              <a:ext cx="1669" cy="1516"/>
              <a:chOff x="3703" y="2256"/>
              <a:chExt cx="1669" cy="1516"/>
            </a:xfrm>
          </p:grpSpPr>
          <p:pic>
            <p:nvPicPr>
              <p:cNvPr id="43057" name="Picture 19" descr="mote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002" y="2373"/>
                <a:ext cx="284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58" name="Picture 20" descr="mote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703" y="2770"/>
                <a:ext cx="284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59" name="Picture 21" descr="mote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211" y="2970"/>
                <a:ext cx="284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60" name="Picture 22" descr="mote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57" y="2613"/>
                <a:ext cx="284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61" name="Picture 23" descr="mote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010" y="2256"/>
                <a:ext cx="284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62" name="Picture 24" descr="mote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026" y="3333"/>
                <a:ext cx="284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63" name="Picture 25" descr="mote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35" y="3148"/>
                <a:ext cx="284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64" name="Picture 26" descr="mote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088" y="2833"/>
                <a:ext cx="284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65" name="Picture 27" descr="mote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19" y="3484"/>
                <a:ext cx="284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66" name="Picture 28" descr="mote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293" y="3519"/>
                <a:ext cx="284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3024" name="Line 29"/>
            <p:cNvSpPr>
              <a:spLocks noChangeShapeType="1"/>
            </p:cNvSpPr>
            <p:nvPr/>
          </p:nvSpPr>
          <p:spPr bwMode="auto">
            <a:xfrm flipV="1">
              <a:off x="1632" y="2208"/>
              <a:ext cx="37" cy="240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5" name="Line 30"/>
            <p:cNvSpPr>
              <a:spLocks noChangeShapeType="1"/>
            </p:cNvSpPr>
            <p:nvPr/>
          </p:nvSpPr>
          <p:spPr bwMode="auto">
            <a:xfrm flipH="1" flipV="1">
              <a:off x="1726" y="2148"/>
              <a:ext cx="242" cy="60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6" name="Line 31"/>
            <p:cNvSpPr>
              <a:spLocks noChangeShapeType="1"/>
            </p:cNvSpPr>
            <p:nvPr/>
          </p:nvSpPr>
          <p:spPr bwMode="auto">
            <a:xfrm flipV="1">
              <a:off x="1241" y="2178"/>
              <a:ext cx="314" cy="60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7" name="Line 32"/>
            <p:cNvSpPr>
              <a:spLocks noChangeShapeType="1"/>
            </p:cNvSpPr>
            <p:nvPr/>
          </p:nvSpPr>
          <p:spPr bwMode="auto">
            <a:xfrm flipV="1">
              <a:off x="900" y="2418"/>
              <a:ext cx="142" cy="180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8" name="Line 33"/>
            <p:cNvSpPr>
              <a:spLocks noChangeShapeType="1"/>
            </p:cNvSpPr>
            <p:nvPr/>
          </p:nvSpPr>
          <p:spPr bwMode="auto">
            <a:xfrm flipV="1">
              <a:off x="1344" y="2658"/>
              <a:ext cx="239" cy="126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9" name="Line 34"/>
            <p:cNvSpPr>
              <a:spLocks noChangeShapeType="1"/>
            </p:cNvSpPr>
            <p:nvPr/>
          </p:nvSpPr>
          <p:spPr bwMode="auto">
            <a:xfrm flipH="1" flipV="1">
              <a:off x="1783" y="2568"/>
              <a:ext cx="377" cy="72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0" name="Line 35"/>
            <p:cNvSpPr>
              <a:spLocks noChangeShapeType="1"/>
            </p:cNvSpPr>
            <p:nvPr/>
          </p:nvSpPr>
          <p:spPr bwMode="auto">
            <a:xfrm flipV="1">
              <a:off x="1776" y="2839"/>
              <a:ext cx="320" cy="137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1" name="Line 36"/>
            <p:cNvSpPr>
              <a:spLocks noChangeShapeType="1"/>
            </p:cNvSpPr>
            <p:nvPr/>
          </p:nvSpPr>
          <p:spPr bwMode="auto">
            <a:xfrm flipV="1">
              <a:off x="912" y="3019"/>
              <a:ext cx="329" cy="293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2" name="Line 37"/>
            <p:cNvSpPr>
              <a:spLocks noChangeShapeType="1"/>
            </p:cNvSpPr>
            <p:nvPr/>
          </p:nvSpPr>
          <p:spPr bwMode="auto">
            <a:xfrm flipV="1">
              <a:off x="2112" y="2869"/>
              <a:ext cx="69" cy="299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3" name="Line 38"/>
            <p:cNvSpPr>
              <a:spLocks noChangeShapeType="1"/>
            </p:cNvSpPr>
            <p:nvPr/>
          </p:nvSpPr>
          <p:spPr bwMode="auto">
            <a:xfrm flipH="1" flipV="1">
              <a:off x="1298" y="3019"/>
              <a:ext cx="142" cy="341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4" name="Line 39"/>
            <p:cNvSpPr>
              <a:spLocks noChangeShapeType="1"/>
            </p:cNvSpPr>
            <p:nvPr/>
          </p:nvSpPr>
          <p:spPr bwMode="auto">
            <a:xfrm flipH="1" flipV="1">
              <a:off x="816" y="2832"/>
              <a:ext cx="96" cy="480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5" name="Line 40"/>
            <p:cNvSpPr>
              <a:spLocks noChangeShapeType="1"/>
            </p:cNvSpPr>
            <p:nvPr/>
          </p:nvSpPr>
          <p:spPr bwMode="auto">
            <a:xfrm flipV="1">
              <a:off x="1440" y="3175"/>
              <a:ext cx="233" cy="185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6" name="Line 41"/>
            <p:cNvSpPr>
              <a:spLocks noChangeShapeType="1"/>
            </p:cNvSpPr>
            <p:nvPr/>
          </p:nvSpPr>
          <p:spPr bwMode="auto">
            <a:xfrm flipV="1">
              <a:off x="1440" y="3360"/>
              <a:ext cx="590" cy="0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7" name="Line 42"/>
            <p:cNvSpPr>
              <a:spLocks noChangeShapeType="1"/>
            </p:cNvSpPr>
            <p:nvPr/>
          </p:nvSpPr>
          <p:spPr bwMode="auto">
            <a:xfrm flipH="1" flipV="1">
              <a:off x="2160" y="2304"/>
              <a:ext cx="0" cy="336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8" name="Line 43"/>
            <p:cNvSpPr>
              <a:spLocks noChangeShapeType="1"/>
            </p:cNvSpPr>
            <p:nvPr/>
          </p:nvSpPr>
          <p:spPr bwMode="auto">
            <a:xfrm flipV="1">
              <a:off x="1632" y="2304"/>
              <a:ext cx="384" cy="144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9" name="Line 44"/>
            <p:cNvSpPr>
              <a:spLocks noChangeShapeType="1"/>
            </p:cNvSpPr>
            <p:nvPr/>
          </p:nvSpPr>
          <p:spPr bwMode="auto">
            <a:xfrm flipH="1" flipV="1">
              <a:off x="1296" y="2352"/>
              <a:ext cx="336" cy="96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0" name="Line 45"/>
            <p:cNvSpPr>
              <a:spLocks noChangeShapeType="1"/>
            </p:cNvSpPr>
            <p:nvPr/>
          </p:nvSpPr>
          <p:spPr bwMode="auto">
            <a:xfrm flipH="1" flipV="1">
              <a:off x="1152" y="2400"/>
              <a:ext cx="192" cy="384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1" name="Line 46"/>
            <p:cNvSpPr>
              <a:spLocks noChangeShapeType="1"/>
            </p:cNvSpPr>
            <p:nvPr/>
          </p:nvSpPr>
          <p:spPr bwMode="auto">
            <a:xfrm flipH="1" flipV="1">
              <a:off x="1680" y="2688"/>
              <a:ext cx="96" cy="288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2" name="Line 47"/>
            <p:cNvSpPr>
              <a:spLocks noChangeShapeType="1"/>
            </p:cNvSpPr>
            <p:nvPr/>
          </p:nvSpPr>
          <p:spPr bwMode="auto">
            <a:xfrm flipH="1" flipV="1">
              <a:off x="1893" y="3120"/>
              <a:ext cx="192" cy="48"/>
            </a:xfrm>
            <a:prstGeom prst="line">
              <a:avLst/>
            </a:prstGeom>
            <a:noFill/>
            <a:ln w="38100">
              <a:solidFill>
                <a:srgbClr val="B871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3" name="Arc 48"/>
            <p:cNvSpPr>
              <a:spLocks/>
            </p:cNvSpPr>
            <p:nvPr/>
          </p:nvSpPr>
          <p:spPr bwMode="auto">
            <a:xfrm rot="-1931106">
              <a:off x="816" y="3120"/>
              <a:ext cx="288" cy="336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3399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1543" y="1570"/>
              <a:ext cx="192" cy="624"/>
              <a:chOff x="288" y="3312"/>
              <a:chExt cx="192" cy="672"/>
            </a:xfrm>
          </p:grpSpPr>
          <p:sp>
            <p:nvSpPr>
              <p:cNvPr id="43045" name="Line 50"/>
              <p:cNvSpPr>
                <a:spLocks noChangeShapeType="1"/>
              </p:cNvSpPr>
              <p:nvPr/>
            </p:nvSpPr>
            <p:spPr bwMode="auto">
              <a:xfrm flipV="1">
                <a:off x="336" y="3408"/>
                <a:ext cx="48" cy="576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46" name="Line 51"/>
              <p:cNvSpPr>
                <a:spLocks noChangeShapeType="1"/>
              </p:cNvSpPr>
              <p:nvPr/>
            </p:nvSpPr>
            <p:spPr bwMode="auto">
              <a:xfrm>
                <a:off x="384" y="3408"/>
                <a:ext cx="48" cy="576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47" name="Line 52"/>
              <p:cNvSpPr>
                <a:spLocks noChangeShapeType="1"/>
              </p:cNvSpPr>
              <p:nvPr/>
            </p:nvSpPr>
            <p:spPr bwMode="auto">
              <a:xfrm>
                <a:off x="336" y="3984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48" name="Line 53"/>
              <p:cNvSpPr>
                <a:spLocks noChangeShapeType="1"/>
              </p:cNvSpPr>
              <p:nvPr/>
            </p:nvSpPr>
            <p:spPr bwMode="auto">
              <a:xfrm>
                <a:off x="336" y="388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49" name="Line 54"/>
              <p:cNvSpPr>
                <a:spLocks noChangeShapeType="1"/>
              </p:cNvSpPr>
              <p:nvPr/>
            </p:nvSpPr>
            <p:spPr bwMode="auto">
              <a:xfrm>
                <a:off x="363" y="3737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50" name="Line 55"/>
              <p:cNvSpPr>
                <a:spLocks noChangeShapeType="1"/>
              </p:cNvSpPr>
              <p:nvPr/>
            </p:nvSpPr>
            <p:spPr bwMode="auto">
              <a:xfrm flipV="1">
                <a:off x="336" y="38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51" name="Line 56"/>
              <p:cNvSpPr>
                <a:spLocks noChangeShapeType="1"/>
              </p:cNvSpPr>
              <p:nvPr/>
            </p:nvSpPr>
            <p:spPr bwMode="auto">
              <a:xfrm flipH="1" flipV="1">
                <a:off x="336" y="38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52" name="Line 57"/>
              <p:cNvSpPr>
                <a:spLocks noChangeShapeType="1"/>
              </p:cNvSpPr>
              <p:nvPr/>
            </p:nvSpPr>
            <p:spPr bwMode="auto">
              <a:xfrm flipH="1" flipV="1">
                <a:off x="370" y="3744"/>
                <a:ext cx="48" cy="144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53" name="Line 58"/>
              <p:cNvSpPr>
                <a:spLocks noChangeShapeType="1"/>
              </p:cNvSpPr>
              <p:nvPr/>
            </p:nvSpPr>
            <p:spPr bwMode="auto">
              <a:xfrm flipV="1">
                <a:off x="350" y="3737"/>
                <a:ext cx="48" cy="144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54" name="Line 59"/>
              <p:cNvSpPr>
                <a:spLocks noChangeShapeType="1"/>
              </p:cNvSpPr>
              <p:nvPr/>
            </p:nvSpPr>
            <p:spPr bwMode="auto">
              <a:xfrm flipV="1">
                <a:off x="384" y="345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55" name="Oval 60"/>
              <p:cNvSpPr>
                <a:spLocks noChangeArrowheads="1"/>
              </p:cNvSpPr>
              <p:nvPr/>
            </p:nvSpPr>
            <p:spPr bwMode="auto">
              <a:xfrm>
                <a:off x="336" y="3360"/>
                <a:ext cx="96" cy="96"/>
              </a:xfrm>
              <a:prstGeom prst="ellipse">
                <a:avLst/>
              </a:prstGeom>
              <a:noFill/>
              <a:ln w="9525">
                <a:solidFill>
                  <a:srgbClr val="80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56" name="Oval 61"/>
              <p:cNvSpPr>
                <a:spLocks noChangeArrowheads="1"/>
              </p:cNvSpPr>
              <p:nvPr/>
            </p:nvSpPr>
            <p:spPr bwMode="auto">
              <a:xfrm>
                <a:off x="288" y="3312"/>
                <a:ext cx="192" cy="192"/>
              </a:xfrm>
              <a:prstGeom prst="ellipse">
                <a:avLst/>
              </a:prstGeom>
              <a:noFill/>
              <a:ln w="9525" cap="rnd">
                <a:solidFill>
                  <a:srgbClr val="8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4495800" y="2819400"/>
            <a:ext cx="434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150000"/>
              <a:buFont typeface="Wingdings" charset="2"/>
              <a:buChar char="û"/>
            </a:pPr>
            <a:r>
              <a:rPr lang="en-US">
                <a:latin typeface="Comic Sans MS" charset="0"/>
              </a:rPr>
              <a:t>Double-counting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150000"/>
              <a:buFont typeface="Wingdings" charset="2"/>
              <a:buChar char="û"/>
            </a:pPr>
            <a:r>
              <a:rPr lang="en-US">
                <a:latin typeface="Comic Sans MS" charset="0"/>
              </a:rPr>
              <a:t>Different ordering</a:t>
            </a:r>
            <a:endParaRPr lang="en-US" sz="2000">
              <a:latin typeface="Comic Sans MS" charset="0"/>
            </a:endParaRP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150000"/>
              <a:buFont typeface="Wingdings" charset="2"/>
              <a:buChar char="û"/>
            </a:pPr>
            <a:endParaRPr lang="en-US" sz="2000">
              <a:latin typeface="Comic Sans MS" charset="0"/>
            </a:endParaRPr>
          </a:p>
        </p:txBody>
      </p:sp>
      <p:sp>
        <p:nvSpPr>
          <p:cNvPr id="46143" name="Rectangle 63"/>
          <p:cNvSpPr>
            <a:spLocks noChangeArrowheads="1"/>
          </p:cNvSpPr>
          <p:nvPr/>
        </p:nvSpPr>
        <p:spPr bwMode="auto">
          <a:xfrm>
            <a:off x="4419600" y="4495800"/>
            <a:ext cx="4343400" cy="1447800"/>
          </a:xfrm>
          <a:prstGeom prst="rect">
            <a:avLst/>
          </a:prstGeom>
          <a:solidFill>
            <a:srgbClr val="E8E6B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SzPct val="150000"/>
              <a:buFont typeface="Wingdings" charset="2"/>
              <a:buChar char="Ø"/>
            </a:pPr>
            <a:r>
              <a:rPr lang="en-US">
                <a:latin typeface="Comic Sans MS" charset="0"/>
              </a:rPr>
              <a:t>Challenge: order and duplicate insensitivity</a:t>
            </a:r>
            <a:br>
              <a:rPr lang="en-US">
                <a:latin typeface="Comic Sans MS" charset="0"/>
              </a:rPr>
            </a:br>
            <a:r>
              <a:rPr lang="en-US">
                <a:latin typeface="Comic Sans MS" charset="0"/>
              </a:rPr>
              <a:t>(</a:t>
            </a:r>
            <a:r>
              <a:rPr lang="en-US" u="sng">
                <a:latin typeface="Comic Sans MS" charset="0"/>
              </a:rPr>
              <a:t>ODI</a:t>
            </a:r>
            <a:r>
              <a:rPr lang="en-US">
                <a:latin typeface="Comic Sans MS" charset="0"/>
              </a:rPr>
              <a:t>)</a:t>
            </a:r>
          </a:p>
        </p:txBody>
      </p: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2952750" y="2228850"/>
            <a:ext cx="438150" cy="366713"/>
            <a:chOff x="1680" y="3753"/>
            <a:chExt cx="276" cy="231"/>
          </a:xfrm>
        </p:grpSpPr>
        <p:sp>
          <p:nvSpPr>
            <p:cNvPr id="43020" name="Text Box 65"/>
            <p:cNvSpPr txBox="1">
              <a:spLocks noChangeArrowheads="1"/>
            </p:cNvSpPr>
            <p:nvPr/>
          </p:nvSpPr>
          <p:spPr bwMode="auto">
            <a:xfrm>
              <a:off x="1680" y="3753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3300"/>
                  </a:solidFill>
                </a:rPr>
                <a:t>10</a:t>
              </a:r>
            </a:p>
          </p:txBody>
        </p:sp>
        <p:sp>
          <p:nvSpPr>
            <p:cNvPr id="43021" name="Line 66"/>
            <p:cNvSpPr>
              <a:spLocks noChangeShapeType="1"/>
            </p:cNvSpPr>
            <p:nvPr/>
          </p:nvSpPr>
          <p:spPr bwMode="auto">
            <a:xfrm flipV="1">
              <a:off x="1728" y="3840"/>
              <a:ext cx="19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2" name="Line 67"/>
            <p:cNvSpPr>
              <a:spLocks noChangeShapeType="1"/>
            </p:cNvSpPr>
            <p:nvPr/>
          </p:nvSpPr>
          <p:spPr bwMode="auto">
            <a:xfrm>
              <a:off x="1728" y="3816"/>
              <a:ext cx="192" cy="12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3018" name="Picture 68" descr="light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225" y="1600200"/>
            <a:ext cx="561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49" name="AutoShape 69"/>
          <p:cNvSpPr>
            <a:spLocks noChangeArrowheads="1"/>
          </p:cNvSpPr>
          <p:nvPr/>
        </p:nvSpPr>
        <p:spPr bwMode="auto">
          <a:xfrm>
            <a:off x="7391400" y="2743200"/>
            <a:ext cx="1600200" cy="9144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Challenge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42" grpId="0"/>
      <p:bldP spid="46143" grpId="0" animBg="1"/>
      <p:bldP spid="4614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66D882-A1F7-2A4B-8F87-E4FAC9EBA814}" type="slidenum">
              <a:rPr lang="en-US"/>
              <a:pPr/>
              <a:t>55</a:t>
            </a:fld>
            <a:endParaRPr lang="en-US"/>
          </a:p>
        </p:txBody>
      </p:sp>
      <p:pic>
        <p:nvPicPr>
          <p:cNvPr id="44035" name="Picture 2" descr="mo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551363"/>
            <a:ext cx="4508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 descr="mo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51363"/>
            <a:ext cx="4508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 descr="mo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560763"/>
            <a:ext cx="4508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mo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0" y="3560763"/>
            <a:ext cx="4508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Naïve ODI Algorithm</a:t>
            </a:r>
          </a:p>
        </p:txBody>
      </p:sp>
      <p:sp>
        <p:nvSpPr>
          <p:cNvPr id="440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12813"/>
          </a:xfrm>
        </p:spPr>
        <p:txBody>
          <a:bodyPr>
            <a:normAutofit lnSpcReduction="10000"/>
          </a:bodyPr>
          <a:lstStyle/>
          <a:p>
            <a:r>
              <a:rPr lang="en-US"/>
              <a:t>Goal: </a:t>
            </a:r>
            <a:r>
              <a:rPr lang="en-US" u="sng"/>
              <a:t>count</a:t>
            </a:r>
            <a:r>
              <a:rPr lang="en-US"/>
              <a:t> the live sensors in the network</a:t>
            </a:r>
          </a:p>
        </p:txBody>
      </p:sp>
      <p:sp>
        <p:nvSpPr>
          <p:cNvPr id="44041" name="Line 8"/>
          <p:cNvSpPr>
            <a:spLocks noChangeShapeType="1"/>
          </p:cNvSpPr>
          <p:nvPr/>
        </p:nvSpPr>
        <p:spPr bwMode="auto">
          <a:xfrm flipV="1">
            <a:off x="1668463" y="4033838"/>
            <a:ext cx="0" cy="5334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2" name="Line 9"/>
          <p:cNvSpPr>
            <a:spLocks noChangeShapeType="1"/>
          </p:cNvSpPr>
          <p:nvPr/>
        </p:nvSpPr>
        <p:spPr bwMode="auto">
          <a:xfrm flipV="1">
            <a:off x="3040063" y="4033838"/>
            <a:ext cx="0" cy="4572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3" name="Line 10"/>
          <p:cNvSpPr>
            <a:spLocks noChangeShapeType="1"/>
          </p:cNvSpPr>
          <p:nvPr/>
        </p:nvSpPr>
        <p:spPr bwMode="auto">
          <a:xfrm>
            <a:off x="1868488" y="4781550"/>
            <a:ext cx="914400" cy="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4" name="Line 11"/>
          <p:cNvSpPr>
            <a:spLocks noChangeShapeType="1"/>
          </p:cNvSpPr>
          <p:nvPr/>
        </p:nvSpPr>
        <p:spPr bwMode="auto">
          <a:xfrm>
            <a:off x="1897063" y="3805238"/>
            <a:ext cx="914400" cy="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5" name="Line 12"/>
          <p:cNvSpPr>
            <a:spLocks noChangeShapeType="1"/>
          </p:cNvSpPr>
          <p:nvPr/>
        </p:nvSpPr>
        <p:spPr bwMode="auto">
          <a:xfrm flipV="1">
            <a:off x="1897063" y="3271838"/>
            <a:ext cx="304800" cy="3048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6" name="Line 13"/>
          <p:cNvSpPr>
            <a:spLocks noChangeShapeType="1"/>
          </p:cNvSpPr>
          <p:nvPr/>
        </p:nvSpPr>
        <p:spPr bwMode="auto">
          <a:xfrm flipH="1" flipV="1">
            <a:off x="2430463" y="3271838"/>
            <a:ext cx="533400" cy="2286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7" name="Line 14"/>
          <p:cNvSpPr>
            <a:spLocks noChangeShapeType="1"/>
          </p:cNvSpPr>
          <p:nvPr/>
        </p:nvSpPr>
        <p:spPr bwMode="auto">
          <a:xfrm flipH="1" flipV="1">
            <a:off x="1897063" y="3957638"/>
            <a:ext cx="838200" cy="6096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92138" y="5024438"/>
            <a:ext cx="1371600" cy="228600"/>
            <a:chOff x="2496" y="3360"/>
            <a:chExt cx="864" cy="144"/>
          </a:xfrm>
        </p:grpSpPr>
        <p:sp>
          <p:nvSpPr>
            <p:cNvPr id="44089" name="Rectangle 16"/>
            <p:cNvSpPr>
              <a:spLocks noChangeArrowheads="1"/>
            </p:cNvSpPr>
            <p:nvPr/>
          </p:nvSpPr>
          <p:spPr bwMode="auto">
            <a:xfrm>
              <a:off x="24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4090" name="Rectangle 17"/>
            <p:cNvSpPr>
              <a:spLocks noChangeArrowheads="1"/>
            </p:cNvSpPr>
            <p:nvPr/>
          </p:nvSpPr>
          <p:spPr bwMode="auto">
            <a:xfrm>
              <a:off x="26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4091" name="Rectangle 18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4092" name="Rectangle 19"/>
            <p:cNvSpPr>
              <a:spLocks noChangeArrowheads="1"/>
            </p:cNvSpPr>
            <p:nvPr/>
          </p:nvSpPr>
          <p:spPr bwMode="auto">
            <a:xfrm>
              <a:off x="29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4093" name="Rectangle 20"/>
            <p:cNvSpPr>
              <a:spLocks noChangeArrowheads="1"/>
            </p:cNvSpPr>
            <p:nvPr/>
          </p:nvSpPr>
          <p:spPr bwMode="auto">
            <a:xfrm>
              <a:off x="30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4094" name="Rectangle 21"/>
            <p:cNvSpPr>
              <a:spLocks noChangeArrowheads="1"/>
            </p:cNvSpPr>
            <p:nvPr/>
          </p:nvSpPr>
          <p:spPr bwMode="auto">
            <a:xfrm>
              <a:off x="32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573338" y="5024438"/>
            <a:ext cx="1371600" cy="228600"/>
            <a:chOff x="2496" y="3360"/>
            <a:chExt cx="864" cy="144"/>
          </a:xfrm>
        </p:grpSpPr>
        <p:sp>
          <p:nvSpPr>
            <p:cNvPr id="44083" name="Rectangle 23"/>
            <p:cNvSpPr>
              <a:spLocks noChangeArrowheads="1"/>
            </p:cNvSpPr>
            <p:nvPr/>
          </p:nvSpPr>
          <p:spPr bwMode="auto">
            <a:xfrm>
              <a:off x="24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4084" name="Rectangle 24"/>
            <p:cNvSpPr>
              <a:spLocks noChangeArrowheads="1"/>
            </p:cNvSpPr>
            <p:nvPr/>
          </p:nvSpPr>
          <p:spPr bwMode="auto">
            <a:xfrm>
              <a:off x="26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4085" name="Rectangle 25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4086" name="Rectangle 26"/>
            <p:cNvSpPr>
              <a:spLocks noChangeArrowheads="1"/>
            </p:cNvSpPr>
            <p:nvPr/>
          </p:nvSpPr>
          <p:spPr bwMode="auto">
            <a:xfrm>
              <a:off x="29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4087" name="Rectangle 27"/>
            <p:cNvSpPr>
              <a:spLocks noChangeArrowheads="1"/>
            </p:cNvSpPr>
            <p:nvPr/>
          </p:nvSpPr>
          <p:spPr bwMode="auto">
            <a:xfrm>
              <a:off x="30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4088" name="Rectangle 28"/>
            <p:cNvSpPr>
              <a:spLocks noChangeArrowheads="1"/>
            </p:cNvSpPr>
            <p:nvPr/>
          </p:nvSpPr>
          <p:spPr bwMode="auto">
            <a:xfrm>
              <a:off x="32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15938" y="3352800"/>
            <a:ext cx="1371600" cy="228600"/>
            <a:chOff x="2496" y="3360"/>
            <a:chExt cx="864" cy="144"/>
          </a:xfrm>
        </p:grpSpPr>
        <p:sp>
          <p:nvSpPr>
            <p:cNvPr id="44077" name="Rectangle 30"/>
            <p:cNvSpPr>
              <a:spLocks noChangeArrowheads="1"/>
            </p:cNvSpPr>
            <p:nvPr/>
          </p:nvSpPr>
          <p:spPr bwMode="auto">
            <a:xfrm>
              <a:off x="24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4078" name="Rectangle 31"/>
            <p:cNvSpPr>
              <a:spLocks noChangeArrowheads="1"/>
            </p:cNvSpPr>
            <p:nvPr/>
          </p:nvSpPr>
          <p:spPr bwMode="auto">
            <a:xfrm>
              <a:off x="26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4079" name="Rectangle 32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4080" name="Rectangle 33"/>
            <p:cNvSpPr>
              <a:spLocks noChangeArrowheads="1"/>
            </p:cNvSpPr>
            <p:nvPr/>
          </p:nvSpPr>
          <p:spPr bwMode="auto">
            <a:xfrm>
              <a:off x="29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4081" name="Rectangle 34"/>
            <p:cNvSpPr>
              <a:spLocks noChangeArrowheads="1"/>
            </p:cNvSpPr>
            <p:nvPr/>
          </p:nvSpPr>
          <p:spPr bwMode="auto">
            <a:xfrm>
              <a:off x="30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4082" name="Rectangle 35"/>
            <p:cNvSpPr>
              <a:spLocks noChangeArrowheads="1"/>
            </p:cNvSpPr>
            <p:nvPr/>
          </p:nvSpPr>
          <p:spPr bwMode="auto">
            <a:xfrm>
              <a:off x="32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649538" y="3352800"/>
            <a:ext cx="1371600" cy="228600"/>
            <a:chOff x="2496" y="3360"/>
            <a:chExt cx="864" cy="144"/>
          </a:xfrm>
        </p:grpSpPr>
        <p:sp>
          <p:nvSpPr>
            <p:cNvPr id="44071" name="Rectangle 37"/>
            <p:cNvSpPr>
              <a:spLocks noChangeArrowheads="1"/>
            </p:cNvSpPr>
            <p:nvPr/>
          </p:nvSpPr>
          <p:spPr bwMode="auto">
            <a:xfrm>
              <a:off x="24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4072" name="Rectangle 38"/>
            <p:cNvSpPr>
              <a:spLocks noChangeArrowheads="1"/>
            </p:cNvSpPr>
            <p:nvPr/>
          </p:nvSpPr>
          <p:spPr bwMode="auto">
            <a:xfrm>
              <a:off x="26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4073" name="Rectangle 39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4074" name="Rectangle 40"/>
            <p:cNvSpPr>
              <a:spLocks noChangeArrowheads="1"/>
            </p:cNvSpPr>
            <p:nvPr/>
          </p:nvSpPr>
          <p:spPr bwMode="auto">
            <a:xfrm>
              <a:off x="29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4075" name="Rectangle 41"/>
            <p:cNvSpPr>
              <a:spLocks noChangeArrowheads="1"/>
            </p:cNvSpPr>
            <p:nvPr/>
          </p:nvSpPr>
          <p:spPr bwMode="auto">
            <a:xfrm>
              <a:off x="30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4076" name="Rectangle 42"/>
            <p:cNvSpPr>
              <a:spLocks noChangeArrowheads="1"/>
            </p:cNvSpPr>
            <p:nvPr/>
          </p:nvSpPr>
          <p:spPr bwMode="auto">
            <a:xfrm>
              <a:off x="32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182938" y="4495800"/>
            <a:ext cx="1536700" cy="476250"/>
            <a:chOff x="2005" y="2832"/>
            <a:chExt cx="968" cy="300"/>
          </a:xfrm>
        </p:grpSpPr>
        <p:sp>
          <p:nvSpPr>
            <p:cNvPr id="44066" name="Line 44"/>
            <p:cNvSpPr>
              <a:spLocks noChangeShapeType="1"/>
            </p:cNvSpPr>
            <p:nvPr/>
          </p:nvSpPr>
          <p:spPr bwMode="auto">
            <a:xfrm>
              <a:off x="2197" y="302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2005" y="2832"/>
              <a:ext cx="968" cy="300"/>
              <a:chOff x="4176" y="2787"/>
              <a:chExt cx="968" cy="300"/>
            </a:xfrm>
          </p:grpSpPr>
          <p:sp>
            <p:nvSpPr>
              <p:cNvPr id="44068" name="Text Box 46"/>
              <p:cNvSpPr txBox="1">
                <a:spLocks noChangeArrowheads="1"/>
              </p:cNvSpPr>
              <p:nvPr/>
            </p:nvSpPr>
            <p:spPr bwMode="auto">
              <a:xfrm>
                <a:off x="4176" y="2856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omic Sans MS" charset="0"/>
                  </a:rPr>
                  <a:t>id</a:t>
                </a:r>
              </a:p>
            </p:txBody>
          </p:sp>
          <p:sp>
            <p:nvSpPr>
              <p:cNvPr id="44069" name="Line 47"/>
              <p:cNvSpPr>
                <a:spLocks noChangeShapeType="1"/>
              </p:cNvSpPr>
              <p:nvPr/>
            </p:nvSpPr>
            <p:spPr bwMode="auto">
              <a:xfrm>
                <a:off x="4512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0" name="Text Box 48"/>
              <p:cNvSpPr txBox="1">
                <a:spLocks noChangeArrowheads="1"/>
              </p:cNvSpPr>
              <p:nvPr/>
            </p:nvSpPr>
            <p:spPr bwMode="auto">
              <a:xfrm>
                <a:off x="4350" y="2787"/>
                <a:ext cx="79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omic Sans MS" charset="0"/>
                  </a:rPr>
                  <a:t>Bit vector</a:t>
                </a:r>
              </a:p>
            </p:txBody>
          </p:sp>
        </p:grp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2176463" y="2427288"/>
            <a:ext cx="304800" cy="990600"/>
            <a:chOff x="288" y="3312"/>
            <a:chExt cx="192" cy="672"/>
          </a:xfrm>
        </p:grpSpPr>
        <p:sp>
          <p:nvSpPr>
            <p:cNvPr id="44054" name="Line 50"/>
            <p:cNvSpPr>
              <a:spLocks noChangeShapeType="1"/>
            </p:cNvSpPr>
            <p:nvPr/>
          </p:nvSpPr>
          <p:spPr bwMode="auto">
            <a:xfrm flipV="1">
              <a:off x="336" y="3408"/>
              <a:ext cx="48" cy="57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Line 51"/>
            <p:cNvSpPr>
              <a:spLocks noChangeShapeType="1"/>
            </p:cNvSpPr>
            <p:nvPr/>
          </p:nvSpPr>
          <p:spPr bwMode="auto">
            <a:xfrm>
              <a:off x="384" y="3408"/>
              <a:ext cx="48" cy="57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6" name="Line 52"/>
            <p:cNvSpPr>
              <a:spLocks noChangeShapeType="1"/>
            </p:cNvSpPr>
            <p:nvPr/>
          </p:nvSpPr>
          <p:spPr bwMode="auto">
            <a:xfrm>
              <a:off x="336" y="3984"/>
              <a:ext cx="9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7" name="Line 53"/>
            <p:cNvSpPr>
              <a:spLocks noChangeShapeType="1"/>
            </p:cNvSpPr>
            <p:nvPr/>
          </p:nvSpPr>
          <p:spPr bwMode="auto">
            <a:xfrm>
              <a:off x="336" y="3888"/>
              <a:ext cx="9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8" name="Line 54"/>
            <p:cNvSpPr>
              <a:spLocks noChangeShapeType="1"/>
            </p:cNvSpPr>
            <p:nvPr/>
          </p:nvSpPr>
          <p:spPr bwMode="auto">
            <a:xfrm>
              <a:off x="363" y="3737"/>
              <a:ext cx="48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9" name="Line 55"/>
            <p:cNvSpPr>
              <a:spLocks noChangeShapeType="1"/>
            </p:cNvSpPr>
            <p:nvPr/>
          </p:nvSpPr>
          <p:spPr bwMode="auto">
            <a:xfrm flipV="1">
              <a:off x="336" y="3888"/>
              <a:ext cx="96" cy="9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0" name="Line 56"/>
            <p:cNvSpPr>
              <a:spLocks noChangeShapeType="1"/>
            </p:cNvSpPr>
            <p:nvPr/>
          </p:nvSpPr>
          <p:spPr bwMode="auto">
            <a:xfrm flipH="1" flipV="1">
              <a:off x="336" y="3888"/>
              <a:ext cx="96" cy="9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1" name="Line 57"/>
            <p:cNvSpPr>
              <a:spLocks noChangeShapeType="1"/>
            </p:cNvSpPr>
            <p:nvPr/>
          </p:nvSpPr>
          <p:spPr bwMode="auto">
            <a:xfrm flipH="1" flipV="1">
              <a:off x="370" y="3744"/>
              <a:ext cx="48" cy="14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2" name="Line 58"/>
            <p:cNvSpPr>
              <a:spLocks noChangeShapeType="1"/>
            </p:cNvSpPr>
            <p:nvPr/>
          </p:nvSpPr>
          <p:spPr bwMode="auto">
            <a:xfrm flipV="1">
              <a:off x="350" y="3737"/>
              <a:ext cx="48" cy="14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3" name="Line 59"/>
            <p:cNvSpPr>
              <a:spLocks noChangeShapeType="1"/>
            </p:cNvSpPr>
            <p:nvPr/>
          </p:nvSpPr>
          <p:spPr bwMode="auto">
            <a:xfrm flipV="1">
              <a:off x="384" y="3456"/>
              <a:ext cx="0" cy="288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4" name="Oval 60"/>
            <p:cNvSpPr>
              <a:spLocks noChangeArrowheads="1"/>
            </p:cNvSpPr>
            <p:nvPr/>
          </p:nvSpPr>
          <p:spPr bwMode="auto">
            <a:xfrm>
              <a:off x="336" y="3360"/>
              <a:ext cx="96" cy="96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5" name="Oval 61"/>
            <p:cNvSpPr>
              <a:spLocks noChangeArrowheads="1"/>
            </p:cNvSpPr>
            <p:nvPr/>
          </p:nvSpPr>
          <p:spPr bwMode="auto">
            <a:xfrm>
              <a:off x="288" y="3312"/>
              <a:ext cx="192" cy="192"/>
            </a:xfrm>
            <a:prstGeom prst="ellipse">
              <a:avLst/>
            </a:prstGeom>
            <a:noFill/>
            <a:ln w="9525" cap="rnd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DF2C4B-B568-F642-B56D-1D56A3602E03}" type="slidenum">
              <a:rPr lang="en-US"/>
              <a:pPr/>
              <a:t>56</a:t>
            </a:fld>
            <a:endParaRPr lang="en-US"/>
          </a:p>
        </p:txBody>
      </p:sp>
      <p:pic>
        <p:nvPicPr>
          <p:cNvPr id="45059" name="Picture 2" descr="m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322763"/>
            <a:ext cx="4508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 descr="m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322763"/>
            <a:ext cx="4508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 descr="m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332163"/>
            <a:ext cx="4508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 descr="m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332163"/>
            <a:ext cx="4508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Synopsis Diffusion (SenSys’04)</a:t>
            </a:r>
          </a:p>
        </p:txBody>
      </p:sp>
      <p:sp>
        <p:nvSpPr>
          <p:cNvPr id="4506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9128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Goal: </a:t>
            </a:r>
            <a:r>
              <a:rPr lang="en-US" u="sng" dirty="0"/>
              <a:t>count</a:t>
            </a:r>
            <a:r>
              <a:rPr lang="en-US" dirty="0"/>
              <a:t> the live sensors in the network</a:t>
            </a:r>
          </a:p>
        </p:txBody>
      </p:sp>
      <p:sp>
        <p:nvSpPr>
          <p:cNvPr id="45065" name="Line 11"/>
          <p:cNvSpPr>
            <a:spLocks noChangeShapeType="1"/>
          </p:cNvSpPr>
          <p:nvPr/>
        </p:nvSpPr>
        <p:spPr bwMode="auto">
          <a:xfrm flipV="1">
            <a:off x="1668463" y="3805238"/>
            <a:ext cx="0" cy="5334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Line 12"/>
          <p:cNvSpPr>
            <a:spLocks noChangeShapeType="1"/>
          </p:cNvSpPr>
          <p:nvPr/>
        </p:nvSpPr>
        <p:spPr bwMode="auto">
          <a:xfrm flipV="1">
            <a:off x="3040063" y="3805238"/>
            <a:ext cx="0" cy="4572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7" name="Line 13"/>
          <p:cNvSpPr>
            <a:spLocks noChangeShapeType="1"/>
          </p:cNvSpPr>
          <p:nvPr/>
        </p:nvSpPr>
        <p:spPr bwMode="auto">
          <a:xfrm>
            <a:off x="1868488" y="4552950"/>
            <a:ext cx="914400" cy="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Line 14"/>
          <p:cNvSpPr>
            <a:spLocks noChangeShapeType="1"/>
          </p:cNvSpPr>
          <p:nvPr/>
        </p:nvSpPr>
        <p:spPr bwMode="auto">
          <a:xfrm>
            <a:off x="1897063" y="3576638"/>
            <a:ext cx="914400" cy="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Line 15"/>
          <p:cNvSpPr>
            <a:spLocks noChangeShapeType="1"/>
          </p:cNvSpPr>
          <p:nvPr/>
        </p:nvSpPr>
        <p:spPr bwMode="auto">
          <a:xfrm flipV="1">
            <a:off x="1897063" y="3043238"/>
            <a:ext cx="304800" cy="3048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Line 16"/>
          <p:cNvSpPr>
            <a:spLocks noChangeShapeType="1"/>
          </p:cNvSpPr>
          <p:nvPr/>
        </p:nvSpPr>
        <p:spPr bwMode="auto">
          <a:xfrm flipH="1" flipV="1">
            <a:off x="2430463" y="3043238"/>
            <a:ext cx="533400" cy="2286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Line 17"/>
          <p:cNvSpPr>
            <a:spLocks noChangeShapeType="1"/>
          </p:cNvSpPr>
          <p:nvPr/>
        </p:nvSpPr>
        <p:spPr bwMode="auto">
          <a:xfrm flipH="1" flipV="1">
            <a:off x="1897063" y="3729038"/>
            <a:ext cx="838200" cy="6096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92138" y="4795838"/>
            <a:ext cx="1371600" cy="228600"/>
            <a:chOff x="2496" y="3360"/>
            <a:chExt cx="864" cy="144"/>
          </a:xfrm>
        </p:grpSpPr>
        <p:sp>
          <p:nvSpPr>
            <p:cNvPr id="45183" name="Rectangle 19"/>
            <p:cNvSpPr>
              <a:spLocks noChangeArrowheads="1"/>
            </p:cNvSpPr>
            <p:nvPr/>
          </p:nvSpPr>
          <p:spPr bwMode="auto">
            <a:xfrm>
              <a:off x="24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84" name="Rectangle 20"/>
            <p:cNvSpPr>
              <a:spLocks noChangeArrowheads="1"/>
            </p:cNvSpPr>
            <p:nvPr/>
          </p:nvSpPr>
          <p:spPr bwMode="auto">
            <a:xfrm>
              <a:off x="26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85" name="Rectangle 21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86" name="Rectangle 22"/>
            <p:cNvSpPr>
              <a:spLocks noChangeArrowheads="1"/>
            </p:cNvSpPr>
            <p:nvPr/>
          </p:nvSpPr>
          <p:spPr bwMode="auto">
            <a:xfrm>
              <a:off x="29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87" name="Rectangle 23"/>
            <p:cNvSpPr>
              <a:spLocks noChangeArrowheads="1"/>
            </p:cNvSpPr>
            <p:nvPr/>
          </p:nvSpPr>
          <p:spPr bwMode="auto">
            <a:xfrm>
              <a:off x="30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88" name="Rectangle 24"/>
            <p:cNvSpPr>
              <a:spLocks noChangeArrowheads="1"/>
            </p:cNvSpPr>
            <p:nvPr/>
          </p:nvSpPr>
          <p:spPr bwMode="auto">
            <a:xfrm>
              <a:off x="32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573338" y="4795838"/>
            <a:ext cx="1371600" cy="228600"/>
            <a:chOff x="2496" y="3360"/>
            <a:chExt cx="864" cy="144"/>
          </a:xfrm>
        </p:grpSpPr>
        <p:sp>
          <p:nvSpPr>
            <p:cNvPr id="45177" name="Rectangle 26"/>
            <p:cNvSpPr>
              <a:spLocks noChangeArrowheads="1"/>
            </p:cNvSpPr>
            <p:nvPr/>
          </p:nvSpPr>
          <p:spPr bwMode="auto">
            <a:xfrm>
              <a:off x="24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78" name="Rectangle 27"/>
            <p:cNvSpPr>
              <a:spLocks noChangeArrowheads="1"/>
            </p:cNvSpPr>
            <p:nvPr/>
          </p:nvSpPr>
          <p:spPr bwMode="auto">
            <a:xfrm>
              <a:off x="26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79" name="Rectangle 28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80" name="Rectangle 29"/>
            <p:cNvSpPr>
              <a:spLocks noChangeArrowheads="1"/>
            </p:cNvSpPr>
            <p:nvPr/>
          </p:nvSpPr>
          <p:spPr bwMode="auto">
            <a:xfrm>
              <a:off x="29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81" name="Rectangle 30"/>
            <p:cNvSpPr>
              <a:spLocks noChangeArrowheads="1"/>
            </p:cNvSpPr>
            <p:nvPr/>
          </p:nvSpPr>
          <p:spPr bwMode="auto">
            <a:xfrm>
              <a:off x="30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82" name="Rectangle 31"/>
            <p:cNvSpPr>
              <a:spLocks noChangeArrowheads="1"/>
            </p:cNvSpPr>
            <p:nvPr/>
          </p:nvSpPr>
          <p:spPr bwMode="auto">
            <a:xfrm>
              <a:off x="32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15938" y="3119438"/>
            <a:ext cx="1371600" cy="228600"/>
            <a:chOff x="2496" y="3360"/>
            <a:chExt cx="864" cy="144"/>
          </a:xfrm>
        </p:grpSpPr>
        <p:sp>
          <p:nvSpPr>
            <p:cNvPr id="45171" name="Rectangle 33"/>
            <p:cNvSpPr>
              <a:spLocks noChangeArrowheads="1"/>
            </p:cNvSpPr>
            <p:nvPr/>
          </p:nvSpPr>
          <p:spPr bwMode="auto">
            <a:xfrm>
              <a:off x="24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72" name="Rectangle 34"/>
            <p:cNvSpPr>
              <a:spLocks noChangeArrowheads="1"/>
            </p:cNvSpPr>
            <p:nvPr/>
          </p:nvSpPr>
          <p:spPr bwMode="auto">
            <a:xfrm>
              <a:off x="26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73" name="Rectangle 35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74" name="Rectangle 36"/>
            <p:cNvSpPr>
              <a:spLocks noChangeArrowheads="1"/>
            </p:cNvSpPr>
            <p:nvPr/>
          </p:nvSpPr>
          <p:spPr bwMode="auto">
            <a:xfrm>
              <a:off x="29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75" name="Rectangle 37"/>
            <p:cNvSpPr>
              <a:spLocks noChangeArrowheads="1"/>
            </p:cNvSpPr>
            <p:nvPr/>
          </p:nvSpPr>
          <p:spPr bwMode="auto">
            <a:xfrm>
              <a:off x="30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76" name="Rectangle 38"/>
            <p:cNvSpPr>
              <a:spLocks noChangeArrowheads="1"/>
            </p:cNvSpPr>
            <p:nvPr/>
          </p:nvSpPr>
          <p:spPr bwMode="auto">
            <a:xfrm>
              <a:off x="32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649538" y="3119438"/>
            <a:ext cx="1371600" cy="228600"/>
            <a:chOff x="2496" y="3360"/>
            <a:chExt cx="864" cy="144"/>
          </a:xfrm>
        </p:grpSpPr>
        <p:sp>
          <p:nvSpPr>
            <p:cNvPr id="45165" name="Rectangle 40"/>
            <p:cNvSpPr>
              <a:spLocks noChangeArrowheads="1"/>
            </p:cNvSpPr>
            <p:nvPr/>
          </p:nvSpPr>
          <p:spPr bwMode="auto">
            <a:xfrm>
              <a:off x="24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66" name="Rectangle 41"/>
            <p:cNvSpPr>
              <a:spLocks noChangeArrowheads="1"/>
            </p:cNvSpPr>
            <p:nvPr/>
          </p:nvSpPr>
          <p:spPr bwMode="auto">
            <a:xfrm>
              <a:off x="26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67" name="Rectangle 42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68" name="Rectangle 43"/>
            <p:cNvSpPr>
              <a:spLocks noChangeArrowheads="1"/>
            </p:cNvSpPr>
            <p:nvPr/>
          </p:nvSpPr>
          <p:spPr bwMode="auto">
            <a:xfrm>
              <a:off x="29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69" name="Rectangle 44"/>
            <p:cNvSpPr>
              <a:spLocks noChangeArrowheads="1"/>
            </p:cNvSpPr>
            <p:nvPr/>
          </p:nvSpPr>
          <p:spPr bwMode="auto">
            <a:xfrm>
              <a:off x="30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70" name="Rectangle 45"/>
            <p:cNvSpPr>
              <a:spLocks noChangeArrowheads="1"/>
            </p:cNvSpPr>
            <p:nvPr/>
          </p:nvSpPr>
          <p:spPr bwMode="auto">
            <a:xfrm>
              <a:off x="32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182938" y="4248150"/>
            <a:ext cx="1536700" cy="476250"/>
            <a:chOff x="2005" y="2832"/>
            <a:chExt cx="968" cy="300"/>
          </a:xfrm>
        </p:grpSpPr>
        <p:sp>
          <p:nvSpPr>
            <p:cNvPr id="45160" name="Line 47"/>
            <p:cNvSpPr>
              <a:spLocks noChangeShapeType="1"/>
            </p:cNvSpPr>
            <p:nvPr/>
          </p:nvSpPr>
          <p:spPr bwMode="auto">
            <a:xfrm>
              <a:off x="2197" y="302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2005" y="2832"/>
              <a:ext cx="968" cy="300"/>
              <a:chOff x="4176" y="2787"/>
              <a:chExt cx="968" cy="300"/>
            </a:xfrm>
          </p:grpSpPr>
          <p:sp>
            <p:nvSpPr>
              <p:cNvPr id="45162" name="Text Box 49"/>
              <p:cNvSpPr txBox="1">
                <a:spLocks noChangeArrowheads="1"/>
              </p:cNvSpPr>
              <p:nvPr/>
            </p:nvSpPr>
            <p:spPr bwMode="auto">
              <a:xfrm>
                <a:off x="4176" y="2856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omic Sans MS" charset="0"/>
                  </a:rPr>
                  <a:t>id</a:t>
                </a:r>
              </a:p>
            </p:txBody>
          </p:sp>
          <p:sp>
            <p:nvSpPr>
              <p:cNvPr id="45163" name="Line 50"/>
              <p:cNvSpPr>
                <a:spLocks noChangeShapeType="1"/>
              </p:cNvSpPr>
              <p:nvPr/>
            </p:nvSpPr>
            <p:spPr bwMode="auto">
              <a:xfrm>
                <a:off x="4512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64" name="Text Box 51"/>
              <p:cNvSpPr txBox="1">
                <a:spLocks noChangeArrowheads="1"/>
              </p:cNvSpPr>
              <p:nvPr/>
            </p:nvSpPr>
            <p:spPr bwMode="auto">
              <a:xfrm>
                <a:off x="4350" y="2787"/>
                <a:ext cx="79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omic Sans MS" charset="0"/>
                  </a:rPr>
                  <a:t>Bit vector</a:t>
                </a:r>
              </a:p>
            </p:txBody>
          </p:sp>
        </p:grp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92138" y="4795838"/>
            <a:ext cx="1371600" cy="228600"/>
            <a:chOff x="2496" y="3360"/>
            <a:chExt cx="864" cy="144"/>
          </a:xfrm>
        </p:grpSpPr>
        <p:sp>
          <p:nvSpPr>
            <p:cNvPr id="45154" name="Rectangle 53"/>
            <p:cNvSpPr>
              <a:spLocks noChangeArrowheads="1"/>
            </p:cNvSpPr>
            <p:nvPr/>
          </p:nvSpPr>
          <p:spPr bwMode="auto">
            <a:xfrm>
              <a:off x="24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55" name="Rectangle 54"/>
            <p:cNvSpPr>
              <a:spLocks noChangeArrowheads="1"/>
            </p:cNvSpPr>
            <p:nvPr/>
          </p:nvSpPr>
          <p:spPr bwMode="auto">
            <a:xfrm>
              <a:off x="26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56" name="Rectangle 55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57" name="Rectangle 56"/>
            <p:cNvSpPr>
              <a:spLocks noChangeArrowheads="1"/>
            </p:cNvSpPr>
            <p:nvPr/>
          </p:nvSpPr>
          <p:spPr bwMode="auto">
            <a:xfrm>
              <a:off x="29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58" name="Rectangle 57"/>
            <p:cNvSpPr>
              <a:spLocks noChangeArrowheads="1"/>
            </p:cNvSpPr>
            <p:nvPr/>
          </p:nvSpPr>
          <p:spPr bwMode="auto">
            <a:xfrm>
              <a:off x="30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59" name="Rectangle 58"/>
            <p:cNvSpPr>
              <a:spLocks noChangeArrowheads="1"/>
            </p:cNvSpPr>
            <p:nvPr/>
          </p:nvSpPr>
          <p:spPr bwMode="auto">
            <a:xfrm>
              <a:off x="32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</p:grpSp>
      <p:sp>
        <p:nvSpPr>
          <p:cNvPr id="77883" name="Text Box 59"/>
          <p:cNvSpPr txBox="1">
            <a:spLocks noChangeArrowheads="1"/>
          </p:cNvSpPr>
          <p:nvPr/>
        </p:nvSpPr>
        <p:spPr bwMode="auto">
          <a:xfrm>
            <a:off x="4264025" y="4692650"/>
            <a:ext cx="993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omic Sans MS" charset="0"/>
              </a:rPr>
              <a:t>Boolean</a:t>
            </a:r>
            <a:br>
              <a:rPr lang="en-US">
                <a:latin typeface="Comic Sans MS" charset="0"/>
              </a:rPr>
            </a:br>
            <a:r>
              <a:rPr lang="en-US">
                <a:latin typeface="Comic Sans MS" charset="0"/>
              </a:rPr>
              <a:t>OR</a:t>
            </a:r>
          </a:p>
        </p:txBody>
      </p: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2573338" y="4795838"/>
            <a:ext cx="1371600" cy="228600"/>
            <a:chOff x="2496" y="3360"/>
            <a:chExt cx="864" cy="144"/>
          </a:xfrm>
        </p:grpSpPr>
        <p:sp>
          <p:nvSpPr>
            <p:cNvPr id="45148" name="Rectangle 61"/>
            <p:cNvSpPr>
              <a:spLocks noChangeArrowheads="1"/>
            </p:cNvSpPr>
            <p:nvPr/>
          </p:nvSpPr>
          <p:spPr bwMode="auto">
            <a:xfrm>
              <a:off x="24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49" name="Rectangle 62"/>
            <p:cNvSpPr>
              <a:spLocks noChangeArrowheads="1"/>
            </p:cNvSpPr>
            <p:nvPr/>
          </p:nvSpPr>
          <p:spPr bwMode="auto">
            <a:xfrm>
              <a:off x="26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50" name="Rectangle 63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51" name="Rectangle 64"/>
            <p:cNvSpPr>
              <a:spLocks noChangeArrowheads="1"/>
            </p:cNvSpPr>
            <p:nvPr/>
          </p:nvSpPr>
          <p:spPr bwMode="auto">
            <a:xfrm>
              <a:off x="29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52" name="Rectangle 65"/>
            <p:cNvSpPr>
              <a:spLocks noChangeArrowheads="1"/>
            </p:cNvSpPr>
            <p:nvPr/>
          </p:nvSpPr>
          <p:spPr bwMode="auto">
            <a:xfrm>
              <a:off x="30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53" name="Rectangle 66"/>
            <p:cNvSpPr>
              <a:spLocks noChangeArrowheads="1"/>
            </p:cNvSpPr>
            <p:nvPr/>
          </p:nvSpPr>
          <p:spPr bwMode="auto">
            <a:xfrm>
              <a:off x="32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515938" y="3119438"/>
            <a:ext cx="1371600" cy="228600"/>
            <a:chOff x="2496" y="3360"/>
            <a:chExt cx="864" cy="144"/>
          </a:xfrm>
        </p:grpSpPr>
        <p:sp>
          <p:nvSpPr>
            <p:cNvPr id="45142" name="Rectangle 68"/>
            <p:cNvSpPr>
              <a:spLocks noChangeArrowheads="1"/>
            </p:cNvSpPr>
            <p:nvPr/>
          </p:nvSpPr>
          <p:spPr bwMode="auto">
            <a:xfrm>
              <a:off x="24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43" name="Rectangle 69"/>
            <p:cNvSpPr>
              <a:spLocks noChangeArrowheads="1"/>
            </p:cNvSpPr>
            <p:nvPr/>
          </p:nvSpPr>
          <p:spPr bwMode="auto">
            <a:xfrm>
              <a:off x="26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44" name="Rectangle 70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45" name="Rectangle 71"/>
            <p:cNvSpPr>
              <a:spLocks noChangeArrowheads="1"/>
            </p:cNvSpPr>
            <p:nvPr/>
          </p:nvSpPr>
          <p:spPr bwMode="auto">
            <a:xfrm>
              <a:off x="29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46" name="Rectangle 72"/>
            <p:cNvSpPr>
              <a:spLocks noChangeArrowheads="1"/>
            </p:cNvSpPr>
            <p:nvPr/>
          </p:nvSpPr>
          <p:spPr bwMode="auto">
            <a:xfrm>
              <a:off x="30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47" name="Rectangle 73"/>
            <p:cNvSpPr>
              <a:spLocks noChangeArrowheads="1"/>
            </p:cNvSpPr>
            <p:nvPr/>
          </p:nvSpPr>
          <p:spPr bwMode="auto">
            <a:xfrm>
              <a:off x="32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</p:grpSp>
      <p:grpSp>
        <p:nvGrpSpPr>
          <p:cNvPr id="11" name="Group 74"/>
          <p:cNvGrpSpPr>
            <a:grpSpLocks/>
          </p:cNvGrpSpPr>
          <p:nvPr/>
        </p:nvGrpSpPr>
        <p:grpSpPr bwMode="auto">
          <a:xfrm>
            <a:off x="592138" y="4795838"/>
            <a:ext cx="1371600" cy="228600"/>
            <a:chOff x="2496" y="3360"/>
            <a:chExt cx="864" cy="144"/>
          </a:xfrm>
        </p:grpSpPr>
        <p:sp>
          <p:nvSpPr>
            <p:cNvPr id="45136" name="Rectangle 75"/>
            <p:cNvSpPr>
              <a:spLocks noChangeArrowheads="1"/>
            </p:cNvSpPr>
            <p:nvPr/>
          </p:nvSpPr>
          <p:spPr bwMode="auto">
            <a:xfrm>
              <a:off x="24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37" name="Rectangle 76"/>
            <p:cNvSpPr>
              <a:spLocks noChangeArrowheads="1"/>
            </p:cNvSpPr>
            <p:nvPr/>
          </p:nvSpPr>
          <p:spPr bwMode="auto">
            <a:xfrm>
              <a:off x="26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38" name="Rectangle 77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39" name="Rectangle 78"/>
            <p:cNvSpPr>
              <a:spLocks noChangeArrowheads="1"/>
            </p:cNvSpPr>
            <p:nvPr/>
          </p:nvSpPr>
          <p:spPr bwMode="auto">
            <a:xfrm>
              <a:off x="29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40" name="Rectangle 79"/>
            <p:cNvSpPr>
              <a:spLocks noChangeArrowheads="1"/>
            </p:cNvSpPr>
            <p:nvPr/>
          </p:nvSpPr>
          <p:spPr bwMode="auto">
            <a:xfrm>
              <a:off x="30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41" name="Rectangle 80"/>
            <p:cNvSpPr>
              <a:spLocks noChangeArrowheads="1"/>
            </p:cNvSpPr>
            <p:nvPr/>
          </p:nvSpPr>
          <p:spPr bwMode="auto">
            <a:xfrm>
              <a:off x="32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</p:grpSp>
      <p:grpSp>
        <p:nvGrpSpPr>
          <p:cNvPr id="12" name="Group 81"/>
          <p:cNvGrpSpPr>
            <a:grpSpLocks/>
          </p:cNvGrpSpPr>
          <p:nvPr/>
        </p:nvGrpSpPr>
        <p:grpSpPr bwMode="auto">
          <a:xfrm>
            <a:off x="2573338" y="4795838"/>
            <a:ext cx="1371600" cy="228600"/>
            <a:chOff x="2496" y="3360"/>
            <a:chExt cx="864" cy="144"/>
          </a:xfrm>
        </p:grpSpPr>
        <p:sp>
          <p:nvSpPr>
            <p:cNvPr id="45130" name="Rectangle 82"/>
            <p:cNvSpPr>
              <a:spLocks noChangeArrowheads="1"/>
            </p:cNvSpPr>
            <p:nvPr/>
          </p:nvSpPr>
          <p:spPr bwMode="auto">
            <a:xfrm>
              <a:off x="24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31" name="Rectangle 83"/>
            <p:cNvSpPr>
              <a:spLocks noChangeArrowheads="1"/>
            </p:cNvSpPr>
            <p:nvPr/>
          </p:nvSpPr>
          <p:spPr bwMode="auto">
            <a:xfrm>
              <a:off x="26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32" name="Rectangle 84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33" name="Rectangle 85"/>
            <p:cNvSpPr>
              <a:spLocks noChangeArrowheads="1"/>
            </p:cNvSpPr>
            <p:nvPr/>
          </p:nvSpPr>
          <p:spPr bwMode="auto">
            <a:xfrm>
              <a:off x="29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34" name="Rectangle 86"/>
            <p:cNvSpPr>
              <a:spLocks noChangeArrowheads="1"/>
            </p:cNvSpPr>
            <p:nvPr/>
          </p:nvSpPr>
          <p:spPr bwMode="auto">
            <a:xfrm>
              <a:off x="30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35" name="Rectangle 87"/>
            <p:cNvSpPr>
              <a:spLocks noChangeArrowheads="1"/>
            </p:cNvSpPr>
            <p:nvPr/>
          </p:nvSpPr>
          <p:spPr bwMode="auto">
            <a:xfrm>
              <a:off x="32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</p:grpSp>
      <p:grpSp>
        <p:nvGrpSpPr>
          <p:cNvPr id="13" name="Group 88"/>
          <p:cNvGrpSpPr>
            <a:grpSpLocks/>
          </p:cNvGrpSpPr>
          <p:nvPr/>
        </p:nvGrpSpPr>
        <p:grpSpPr bwMode="auto">
          <a:xfrm>
            <a:off x="515938" y="3119438"/>
            <a:ext cx="1371600" cy="228600"/>
            <a:chOff x="2496" y="3360"/>
            <a:chExt cx="864" cy="144"/>
          </a:xfrm>
        </p:grpSpPr>
        <p:sp>
          <p:nvSpPr>
            <p:cNvPr id="45124" name="Rectangle 89"/>
            <p:cNvSpPr>
              <a:spLocks noChangeArrowheads="1"/>
            </p:cNvSpPr>
            <p:nvPr/>
          </p:nvSpPr>
          <p:spPr bwMode="auto">
            <a:xfrm>
              <a:off x="24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25" name="Rectangle 90"/>
            <p:cNvSpPr>
              <a:spLocks noChangeArrowheads="1"/>
            </p:cNvSpPr>
            <p:nvPr/>
          </p:nvSpPr>
          <p:spPr bwMode="auto">
            <a:xfrm>
              <a:off x="26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26" name="Rectangle 91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27" name="Rectangle 92"/>
            <p:cNvSpPr>
              <a:spLocks noChangeArrowheads="1"/>
            </p:cNvSpPr>
            <p:nvPr/>
          </p:nvSpPr>
          <p:spPr bwMode="auto">
            <a:xfrm>
              <a:off x="29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28" name="Rectangle 93"/>
            <p:cNvSpPr>
              <a:spLocks noChangeArrowheads="1"/>
            </p:cNvSpPr>
            <p:nvPr/>
          </p:nvSpPr>
          <p:spPr bwMode="auto">
            <a:xfrm>
              <a:off x="30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29" name="Rectangle 94"/>
            <p:cNvSpPr>
              <a:spLocks noChangeArrowheads="1"/>
            </p:cNvSpPr>
            <p:nvPr/>
          </p:nvSpPr>
          <p:spPr bwMode="auto">
            <a:xfrm>
              <a:off x="32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</p:grpSp>
      <p:grpSp>
        <p:nvGrpSpPr>
          <p:cNvPr id="14" name="Group 95"/>
          <p:cNvGrpSpPr>
            <a:grpSpLocks/>
          </p:cNvGrpSpPr>
          <p:nvPr/>
        </p:nvGrpSpPr>
        <p:grpSpPr bwMode="auto">
          <a:xfrm>
            <a:off x="2573338" y="4795838"/>
            <a:ext cx="1371600" cy="228600"/>
            <a:chOff x="2496" y="3360"/>
            <a:chExt cx="864" cy="144"/>
          </a:xfrm>
        </p:grpSpPr>
        <p:sp>
          <p:nvSpPr>
            <p:cNvPr id="45118" name="Rectangle 96"/>
            <p:cNvSpPr>
              <a:spLocks noChangeArrowheads="1"/>
            </p:cNvSpPr>
            <p:nvPr/>
          </p:nvSpPr>
          <p:spPr bwMode="auto">
            <a:xfrm>
              <a:off x="24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19" name="Rectangle 97"/>
            <p:cNvSpPr>
              <a:spLocks noChangeArrowheads="1"/>
            </p:cNvSpPr>
            <p:nvPr/>
          </p:nvSpPr>
          <p:spPr bwMode="auto">
            <a:xfrm>
              <a:off x="26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20" name="Rectangle 98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21" name="Rectangle 99"/>
            <p:cNvSpPr>
              <a:spLocks noChangeArrowheads="1"/>
            </p:cNvSpPr>
            <p:nvPr/>
          </p:nvSpPr>
          <p:spPr bwMode="auto">
            <a:xfrm>
              <a:off x="29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22" name="Rectangle 100"/>
            <p:cNvSpPr>
              <a:spLocks noChangeArrowheads="1"/>
            </p:cNvSpPr>
            <p:nvPr/>
          </p:nvSpPr>
          <p:spPr bwMode="auto">
            <a:xfrm>
              <a:off x="30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23" name="Rectangle 101"/>
            <p:cNvSpPr>
              <a:spLocks noChangeArrowheads="1"/>
            </p:cNvSpPr>
            <p:nvPr/>
          </p:nvSpPr>
          <p:spPr bwMode="auto">
            <a:xfrm>
              <a:off x="32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</p:grpSp>
      <p:grpSp>
        <p:nvGrpSpPr>
          <p:cNvPr id="15" name="Group 102"/>
          <p:cNvGrpSpPr>
            <a:grpSpLocks/>
          </p:cNvGrpSpPr>
          <p:nvPr/>
        </p:nvGrpSpPr>
        <p:grpSpPr bwMode="auto">
          <a:xfrm>
            <a:off x="2649538" y="3119438"/>
            <a:ext cx="1371600" cy="228600"/>
            <a:chOff x="2496" y="3360"/>
            <a:chExt cx="864" cy="144"/>
          </a:xfrm>
        </p:grpSpPr>
        <p:sp>
          <p:nvSpPr>
            <p:cNvPr id="45112" name="Rectangle 103"/>
            <p:cNvSpPr>
              <a:spLocks noChangeArrowheads="1"/>
            </p:cNvSpPr>
            <p:nvPr/>
          </p:nvSpPr>
          <p:spPr bwMode="auto">
            <a:xfrm>
              <a:off x="24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13" name="Rectangle 104"/>
            <p:cNvSpPr>
              <a:spLocks noChangeArrowheads="1"/>
            </p:cNvSpPr>
            <p:nvPr/>
          </p:nvSpPr>
          <p:spPr bwMode="auto">
            <a:xfrm>
              <a:off x="26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14" name="Rectangle 105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15" name="Rectangle 106"/>
            <p:cNvSpPr>
              <a:spLocks noChangeArrowheads="1"/>
            </p:cNvSpPr>
            <p:nvPr/>
          </p:nvSpPr>
          <p:spPr bwMode="auto">
            <a:xfrm>
              <a:off x="29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16" name="Rectangle 107"/>
            <p:cNvSpPr>
              <a:spLocks noChangeArrowheads="1"/>
            </p:cNvSpPr>
            <p:nvPr/>
          </p:nvSpPr>
          <p:spPr bwMode="auto">
            <a:xfrm>
              <a:off x="30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17" name="Rectangle 108"/>
            <p:cNvSpPr>
              <a:spLocks noChangeArrowheads="1"/>
            </p:cNvSpPr>
            <p:nvPr/>
          </p:nvSpPr>
          <p:spPr bwMode="auto">
            <a:xfrm>
              <a:off x="32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</p:grpSp>
      <p:grpSp>
        <p:nvGrpSpPr>
          <p:cNvPr id="16" name="Group 109"/>
          <p:cNvGrpSpPr>
            <a:grpSpLocks/>
          </p:cNvGrpSpPr>
          <p:nvPr/>
        </p:nvGrpSpPr>
        <p:grpSpPr bwMode="auto">
          <a:xfrm>
            <a:off x="1506538" y="2586038"/>
            <a:ext cx="1371600" cy="228600"/>
            <a:chOff x="2496" y="3360"/>
            <a:chExt cx="864" cy="144"/>
          </a:xfrm>
        </p:grpSpPr>
        <p:sp>
          <p:nvSpPr>
            <p:cNvPr id="45106" name="Rectangle 110"/>
            <p:cNvSpPr>
              <a:spLocks noChangeArrowheads="1"/>
            </p:cNvSpPr>
            <p:nvPr/>
          </p:nvSpPr>
          <p:spPr bwMode="auto">
            <a:xfrm>
              <a:off x="24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07" name="Rectangle 111"/>
            <p:cNvSpPr>
              <a:spLocks noChangeArrowheads="1"/>
            </p:cNvSpPr>
            <p:nvPr/>
          </p:nvSpPr>
          <p:spPr bwMode="auto">
            <a:xfrm>
              <a:off x="26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08" name="Rectangle 112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09" name="Rectangle 113"/>
            <p:cNvSpPr>
              <a:spLocks noChangeArrowheads="1"/>
            </p:cNvSpPr>
            <p:nvPr/>
          </p:nvSpPr>
          <p:spPr bwMode="auto">
            <a:xfrm>
              <a:off x="29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5110" name="Rectangle 114"/>
            <p:cNvSpPr>
              <a:spLocks noChangeArrowheads="1"/>
            </p:cNvSpPr>
            <p:nvPr/>
          </p:nvSpPr>
          <p:spPr bwMode="auto">
            <a:xfrm>
              <a:off x="30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45111" name="Rectangle 115"/>
            <p:cNvSpPr>
              <a:spLocks noChangeArrowheads="1"/>
            </p:cNvSpPr>
            <p:nvPr/>
          </p:nvSpPr>
          <p:spPr bwMode="auto">
            <a:xfrm>
              <a:off x="32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</p:grpSp>
      <p:sp>
        <p:nvSpPr>
          <p:cNvPr id="77940" name="Text Box 116"/>
          <p:cNvSpPr txBox="1">
            <a:spLocks noChangeArrowheads="1"/>
          </p:cNvSpPr>
          <p:nvPr/>
        </p:nvSpPr>
        <p:spPr bwMode="auto">
          <a:xfrm>
            <a:off x="2935288" y="2447925"/>
            <a:ext cx="1446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Count 1 bits</a:t>
            </a:r>
          </a:p>
        </p:txBody>
      </p:sp>
      <p:sp>
        <p:nvSpPr>
          <p:cNvPr id="77941" name="Text Box 117"/>
          <p:cNvSpPr txBox="1">
            <a:spLocks noChangeArrowheads="1"/>
          </p:cNvSpPr>
          <p:nvPr/>
        </p:nvSpPr>
        <p:spPr bwMode="auto">
          <a:xfrm>
            <a:off x="2481263" y="2012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77948" name="Text Box 124"/>
          <p:cNvSpPr txBox="1">
            <a:spLocks noChangeArrowheads="1"/>
          </p:cNvSpPr>
          <p:nvPr/>
        </p:nvSpPr>
        <p:spPr bwMode="auto">
          <a:xfrm>
            <a:off x="4795838" y="3038475"/>
            <a:ext cx="3662362" cy="466725"/>
          </a:xfrm>
          <a:prstGeom prst="rect">
            <a:avLst/>
          </a:prstGeom>
          <a:solidFill>
            <a:srgbClr val="DC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Synopsis should be small</a:t>
            </a:r>
          </a:p>
        </p:txBody>
      </p:sp>
      <p:grpSp>
        <p:nvGrpSpPr>
          <p:cNvPr id="17" name="Group 125"/>
          <p:cNvGrpSpPr>
            <a:grpSpLocks/>
          </p:cNvGrpSpPr>
          <p:nvPr/>
        </p:nvGrpSpPr>
        <p:grpSpPr bwMode="auto">
          <a:xfrm>
            <a:off x="2176463" y="2198688"/>
            <a:ext cx="304800" cy="990600"/>
            <a:chOff x="288" y="3312"/>
            <a:chExt cx="192" cy="672"/>
          </a:xfrm>
        </p:grpSpPr>
        <p:sp>
          <p:nvSpPr>
            <p:cNvPr id="45094" name="Line 126"/>
            <p:cNvSpPr>
              <a:spLocks noChangeShapeType="1"/>
            </p:cNvSpPr>
            <p:nvPr/>
          </p:nvSpPr>
          <p:spPr bwMode="auto">
            <a:xfrm flipV="1">
              <a:off x="336" y="3408"/>
              <a:ext cx="48" cy="57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5" name="Line 127"/>
            <p:cNvSpPr>
              <a:spLocks noChangeShapeType="1"/>
            </p:cNvSpPr>
            <p:nvPr/>
          </p:nvSpPr>
          <p:spPr bwMode="auto">
            <a:xfrm>
              <a:off x="384" y="3408"/>
              <a:ext cx="48" cy="57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6" name="Line 128"/>
            <p:cNvSpPr>
              <a:spLocks noChangeShapeType="1"/>
            </p:cNvSpPr>
            <p:nvPr/>
          </p:nvSpPr>
          <p:spPr bwMode="auto">
            <a:xfrm>
              <a:off x="336" y="3984"/>
              <a:ext cx="9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7" name="Line 129"/>
            <p:cNvSpPr>
              <a:spLocks noChangeShapeType="1"/>
            </p:cNvSpPr>
            <p:nvPr/>
          </p:nvSpPr>
          <p:spPr bwMode="auto">
            <a:xfrm>
              <a:off x="336" y="3888"/>
              <a:ext cx="9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8" name="Line 130"/>
            <p:cNvSpPr>
              <a:spLocks noChangeShapeType="1"/>
            </p:cNvSpPr>
            <p:nvPr/>
          </p:nvSpPr>
          <p:spPr bwMode="auto">
            <a:xfrm>
              <a:off x="363" y="3737"/>
              <a:ext cx="48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9" name="Line 131"/>
            <p:cNvSpPr>
              <a:spLocks noChangeShapeType="1"/>
            </p:cNvSpPr>
            <p:nvPr/>
          </p:nvSpPr>
          <p:spPr bwMode="auto">
            <a:xfrm flipV="1">
              <a:off x="336" y="3888"/>
              <a:ext cx="96" cy="9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0" name="Line 132"/>
            <p:cNvSpPr>
              <a:spLocks noChangeShapeType="1"/>
            </p:cNvSpPr>
            <p:nvPr/>
          </p:nvSpPr>
          <p:spPr bwMode="auto">
            <a:xfrm flipH="1" flipV="1">
              <a:off x="336" y="3888"/>
              <a:ext cx="96" cy="9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1" name="Line 133"/>
            <p:cNvSpPr>
              <a:spLocks noChangeShapeType="1"/>
            </p:cNvSpPr>
            <p:nvPr/>
          </p:nvSpPr>
          <p:spPr bwMode="auto">
            <a:xfrm flipH="1" flipV="1">
              <a:off x="370" y="3744"/>
              <a:ext cx="48" cy="14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2" name="Line 134"/>
            <p:cNvSpPr>
              <a:spLocks noChangeShapeType="1"/>
            </p:cNvSpPr>
            <p:nvPr/>
          </p:nvSpPr>
          <p:spPr bwMode="auto">
            <a:xfrm flipV="1">
              <a:off x="350" y="3737"/>
              <a:ext cx="48" cy="14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3" name="Line 135"/>
            <p:cNvSpPr>
              <a:spLocks noChangeShapeType="1"/>
            </p:cNvSpPr>
            <p:nvPr/>
          </p:nvSpPr>
          <p:spPr bwMode="auto">
            <a:xfrm flipV="1">
              <a:off x="384" y="3456"/>
              <a:ext cx="0" cy="288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4" name="Oval 136"/>
            <p:cNvSpPr>
              <a:spLocks noChangeArrowheads="1"/>
            </p:cNvSpPr>
            <p:nvPr/>
          </p:nvSpPr>
          <p:spPr bwMode="auto">
            <a:xfrm>
              <a:off x="336" y="3360"/>
              <a:ext cx="96" cy="96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5" name="Oval 137"/>
            <p:cNvSpPr>
              <a:spLocks noChangeArrowheads="1"/>
            </p:cNvSpPr>
            <p:nvPr/>
          </p:nvSpPr>
          <p:spPr bwMode="auto">
            <a:xfrm>
              <a:off x="288" y="3312"/>
              <a:ext cx="192" cy="192"/>
            </a:xfrm>
            <a:prstGeom prst="ellipse">
              <a:avLst/>
            </a:prstGeom>
            <a:noFill/>
            <a:ln w="9525" cap="rnd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962" name="Rectangle 138"/>
          <p:cNvSpPr>
            <a:spLocks noChangeArrowheads="1"/>
          </p:cNvSpPr>
          <p:nvPr/>
        </p:nvSpPr>
        <p:spPr bwMode="auto">
          <a:xfrm>
            <a:off x="533400" y="5486400"/>
            <a:ext cx="7772400" cy="609600"/>
          </a:xfrm>
          <a:prstGeom prst="rect">
            <a:avLst/>
          </a:prstGeom>
          <a:solidFill>
            <a:srgbClr val="DC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Comic Sans MS" charset="0"/>
              </a:rPr>
              <a:t>Approximate COUNT algorithm: logarithmic size bit vector</a:t>
            </a:r>
          </a:p>
        </p:txBody>
      </p:sp>
      <p:pic>
        <p:nvPicPr>
          <p:cNvPr id="77963" name="Picture 139" descr="light-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210175"/>
            <a:ext cx="561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964" name="AutoShape 140"/>
          <p:cNvSpPr>
            <a:spLocks noChangeArrowheads="1"/>
          </p:cNvSpPr>
          <p:nvPr/>
        </p:nvSpPr>
        <p:spPr bwMode="auto">
          <a:xfrm>
            <a:off x="5562600" y="2133600"/>
            <a:ext cx="1600200" cy="9144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Challenge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8208E-6 L 0.21666 0.03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8208E-6 L -0.00834 -0.205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68208E-6 L -0.21667 -0.2386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1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8382E-6 L 0.00834 -0.249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3237E-6 L 0.10834 -0.072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-3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L -0.125 -0.077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83" grpId="0"/>
      <p:bldP spid="77940" grpId="0"/>
      <p:bldP spid="77941" grpId="0"/>
      <p:bldP spid="77948" grpId="0" animBg="1"/>
      <p:bldP spid="77962" grpId="0" animBg="1"/>
      <p:bldP spid="7796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5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Synopsis Diffusion over Rings</a:t>
            </a:r>
            <a:endParaRPr lang="en-US"/>
          </a:p>
        </p:txBody>
      </p:sp>
      <p:sp>
        <p:nvSpPr>
          <p:cNvPr id="63503" name="Rectangle 1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800000"/>
                </a:solidFill>
              </a:rPr>
              <a:t>A node is in ring </a:t>
            </a:r>
            <a:r>
              <a:rPr lang="en-US" i="1" dirty="0" err="1" smtClean="0">
                <a:solidFill>
                  <a:srgbClr val="800000"/>
                </a:solidFill>
              </a:rPr>
              <a:t>i</a:t>
            </a:r>
            <a:r>
              <a:rPr lang="en-US" dirty="0" smtClean="0">
                <a:solidFill>
                  <a:srgbClr val="800000"/>
                </a:solidFill>
              </a:rPr>
              <a:t> if it is </a:t>
            </a:r>
            <a:r>
              <a:rPr lang="en-US" i="1" dirty="0" err="1" smtClean="0">
                <a:solidFill>
                  <a:srgbClr val="800000"/>
                </a:solidFill>
              </a:rPr>
              <a:t>i</a:t>
            </a:r>
            <a:r>
              <a:rPr lang="en-US" dirty="0" smtClean="0">
                <a:solidFill>
                  <a:srgbClr val="800000"/>
                </a:solidFill>
              </a:rPr>
              <a:t> hops away from the base-</a:t>
            </a:r>
            <a:r>
              <a:rPr lang="en-US" dirty="0" smtClean="0">
                <a:solidFill>
                  <a:srgbClr val="800000"/>
                </a:solidFill>
              </a:rPr>
              <a:t>station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u="sng" dirty="0" smtClean="0">
                <a:solidFill>
                  <a:srgbClr val="800000"/>
                </a:solidFill>
              </a:rPr>
              <a:t>Broadcasts</a:t>
            </a:r>
            <a:r>
              <a:rPr lang="en-US" dirty="0" smtClean="0">
                <a:solidFill>
                  <a:srgbClr val="800000"/>
                </a:solidFill>
              </a:rPr>
              <a:t> by nodes in ring </a:t>
            </a:r>
            <a:r>
              <a:rPr lang="en-US" i="1" dirty="0" err="1" smtClean="0">
                <a:solidFill>
                  <a:srgbClr val="800000"/>
                </a:solidFill>
              </a:rPr>
              <a:t>i</a:t>
            </a:r>
            <a:r>
              <a:rPr lang="en-US" dirty="0" smtClean="0">
                <a:solidFill>
                  <a:srgbClr val="800000"/>
                </a:solidFill>
              </a:rPr>
              <a:t> are received by neighbors in ring </a:t>
            </a:r>
            <a:r>
              <a:rPr lang="en-US" i="1" dirty="0" smtClean="0">
                <a:solidFill>
                  <a:srgbClr val="800000"/>
                </a:solidFill>
              </a:rPr>
              <a:t>i</a:t>
            </a:r>
            <a:r>
              <a:rPr lang="en-US" dirty="0" smtClean="0">
                <a:solidFill>
                  <a:srgbClr val="800000"/>
                </a:solidFill>
              </a:rPr>
              <a:t>-1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Each node transmits once = optimal energy cost (same as Tree)</a:t>
            </a:r>
            <a:endParaRPr lang="en-US" sz="2400" dirty="0"/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E4AD6B-7D23-794C-AB4A-F76DDA3906A2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46083" name="Picture 2" descr="m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4737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 descr="m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10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 descr="m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4724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5" descr="m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2672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6" descr="m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3709988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7" descr="m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1148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8" descr="m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8006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9" descr="m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2672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0" descr="m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018088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1" descr="m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2545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12" descr="m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687763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3" descr="m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191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4" name="Arc 16"/>
          <p:cNvSpPr>
            <a:spLocks/>
          </p:cNvSpPr>
          <p:nvPr/>
        </p:nvSpPr>
        <p:spPr bwMode="auto">
          <a:xfrm rot="3601870" flipV="1">
            <a:off x="6255544" y="2812256"/>
            <a:ext cx="1638300" cy="2109788"/>
          </a:xfrm>
          <a:custGeom>
            <a:avLst/>
            <a:gdLst>
              <a:gd name="T0" fmla="*/ 0 w 27024"/>
              <a:gd name="T1" fmla="*/ 2307629 h 36535"/>
              <a:gd name="T2" fmla="*/ 77286980 w 27024"/>
              <a:gd name="T3" fmla="*/ 121834012 h 36535"/>
              <a:gd name="T4" fmla="*/ 19934592 w 27024"/>
              <a:gd name="T5" fmla="*/ 72029956 h 36535"/>
              <a:gd name="T6" fmla="*/ 0 60000 65536"/>
              <a:gd name="T7" fmla="*/ 0 60000 65536"/>
              <a:gd name="T8" fmla="*/ 0 60000 65536"/>
              <a:gd name="T9" fmla="*/ 0 w 27024"/>
              <a:gd name="T10" fmla="*/ 0 h 36535"/>
              <a:gd name="T11" fmla="*/ 27024 w 27024"/>
              <a:gd name="T12" fmla="*/ 36535 h 365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24" h="36535" fill="none" extrusionOk="0">
                <a:moveTo>
                  <a:pt x="0" y="692"/>
                </a:moveTo>
                <a:cubicBezTo>
                  <a:pt x="1771" y="232"/>
                  <a:pt x="3593" y="-1"/>
                  <a:pt x="5424" y="0"/>
                </a:cubicBezTo>
                <a:cubicBezTo>
                  <a:pt x="17353" y="0"/>
                  <a:pt x="27024" y="9670"/>
                  <a:pt x="27024" y="21600"/>
                </a:cubicBezTo>
                <a:cubicBezTo>
                  <a:pt x="27024" y="27164"/>
                  <a:pt x="24876" y="32514"/>
                  <a:pt x="21028" y="36534"/>
                </a:cubicBezTo>
              </a:path>
              <a:path w="27024" h="36535" stroke="0" extrusionOk="0">
                <a:moveTo>
                  <a:pt x="0" y="692"/>
                </a:moveTo>
                <a:cubicBezTo>
                  <a:pt x="1771" y="232"/>
                  <a:pt x="3593" y="-1"/>
                  <a:pt x="5424" y="0"/>
                </a:cubicBezTo>
                <a:cubicBezTo>
                  <a:pt x="17353" y="0"/>
                  <a:pt x="27024" y="9670"/>
                  <a:pt x="27024" y="21600"/>
                </a:cubicBezTo>
                <a:cubicBezTo>
                  <a:pt x="27024" y="27164"/>
                  <a:pt x="24876" y="32514"/>
                  <a:pt x="21028" y="36534"/>
                </a:cubicBezTo>
                <a:lnTo>
                  <a:pt x="5424" y="21600"/>
                </a:lnTo>
                <a:close/>
              </a:path>
            </a:pathLst>
          </a:cu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5" name="Arc 17"/>
          <p:cNvSpPr>
            <a:spLocks/>
          </p:cNvSpPr>
          <p:nvPr/>
        </p:nvSpPr>
        <p:spPr bwMode="auto">
          <a:xfrm rot="3601870" flipV="1">
            <a:off x="6047581" y="2767807"/>
            <a:ext cx="2130425" cy="2843212"/>
          </a:xfrm>
          <a:custGeom>
            <a:avLst/>
            <a:gdLst>
              <a:gd name="T0" fmla="*/ 0 w 27584"/>
              <a:gd name="T1" fmla="*/ 5123541 h 36535"/>
              <a:gd name="T2" fmla="*/ 128780656 w 27584"/>
              <a:gd name="T3" fmla="*/ 221263278 h 36535"/>
              <a:gd name="T4" fmla="*/ 35695199 w 27584"/>
              <a:gd name="T5" fmla="*/ 130813883 h 36535"/>
              <a:gd name="T6" fmla="*/ 0 60000 65536"/>
              <a:gd name="T7" fmla="*/ 0 60000 65536"/>
              <a:gd name="T8" fmla="*/ 0 60000 65536"/>
              <a:gd name="T9" fmla="*/ 0 w 27584"/>
              <a:gd name="T10" fmla="*/ 0 h 36535"/>
              <a:gd name="T11" fmla="*/ 27584 w 27584"/>
              <a:gd name="T12" fmla="*/ 36535 h 365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584" h="36535" fill="none" extrusionOk="0">
                <a:moveTo>
                  <a:pt x="-1" y="845"/>
                </a:moveTo>
                <a:cubicBezTo>
                  <a:pt x="1945" y="284"/>
                  <a:pt x="3959" y="-1"/>
                  <a:pt x="5984" y="0"/>
                </a:cubicBezTo>
                <a:cubicBezTo>
                  <a:pt x="17913" y="0"/>
                  <a:pt x="27584" y="9670"/>
                  <a:pt x="27584" y="21600"/>
                </a:cubicBezTo>
                <a:cubicBezTo>
                  <a:pt x="27584" y="27164"/>
                  <a:pt x="25436" y="32514"/>
                  <a:pt x="21588" y="36534"/>
                </a:cubicBezTo>
              </a:path>
              <a:path w="27584" h="36535" stroke="0" extrusionOk="0">
                <a:moveTo>
                  <a:pt x="-1" y="845"/>
                </a:moveTo>
                <a:cubicBezTo>
                  <a:pt x="1945" y="284"/>
                  <a:pt x="3959" y="-1"/>
                  <a:pt x="5984" y="0"/>
                </a:cubicBezTo>
                <a:cubicBezTo>
                  <a:pt x="17913" y="0"/>
                  <a:pt x="27584" y="9670"/>
                  <a:pt x="27584" y="21600"/>
                </a:cubicBezTo>
                <a:cubicBezTo>
                  <a:pt x="27584" y="27164"/>
                  <a:pt x="25436" y="32514"/>
                  <a:pt x="21588" y="36534"/>
                </a:cubicBezTo>
                <a:lnTo>
                  <a:pt x="5984" y="21600"/>
                </a:lnTo>
                <a:close/>
              </a:path>
            </a:pathLst>
          </a:cu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Arc 18"/>
          <p:cNvSpPr>
            <a:spLocks/>
          </p:cNvSpPr>
          <p:nvPr/>
        </p:nvSpPr>
        <p:spPr bwMode="auto">
          <a:xfrm rot="3913521" flipV="1">
            <a:off x="5647532" y="3115468"/>
            <a:ext cx="2425700" cy="3268663"/>
          </a:xfrm>
          <a:custGeom>
            <a:avLst/>
            <a:gdLst>
              <a:gd name="T0" fmla="*/ 0 w 27584"/>
              <a:gd name="T1" fmla="*/ 7322047 h 35135"/>
              <a:gd name="T2" fmla="*/ 176448652 w 27584"/>
              <a:gd name="T3" fmla="*/ 304088603 h 35135"/>
              <a:gd name="T4" fmla="*/ 46275530 w 27584"/>
              <a:gd name="T5" fmla="*/ 186945066 h 35135"/>
              <a:gd name="T6" fmla="*/ 0 60000 65536"/>
              <a:gd name="T7" fmla="*/ 0 60000 65536"/>
              <a:gd name="T8" fmla="*/ 0 60000 65536"/>
              <a:gd name="T9" fmla="*/ 0 w 27584"/>
              <a:gd name="T10" fmla="*/ 0 h 35135"/>
              <a:gd name="T11" fmla="*/ 27584 w 27584"/>
              <a:gd name="T12" fmla="*/ 35135 h 35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584" h="35135" fill="none" extrusionOk="0">
                <a:moveTo>
                  <a:pt x="-1" y="845"/>
                </a:moveTo>
                <a:cubicBezTo>
                  <a:pt x="1945" y="284"/>
                  <a:pt x="3959" y="-1"/>
                  <a:pt x="5984" y="0"/>
                </a:cubicBezTo>
                <a:cubicBezTo>
                  <a:pt x="17913" y="0"/>
                  <a:pt x="27584" y="9670"/>
                  <a:pt x="27584" y="21600"/>
                </a:cubicBezTo>
                <a:cubicBezTo>
                  <a:pt x="27584" y="26523"/>
                  <a:pt x="25902" y="31298"/>
                  <a:pt x="22817" y="35135"/>
                </a:cubicBezTo>
              </a:path>
              <a:path w="27584" h="35135" stroke="0" extrusionOk="0">
                <a:moveTo>
                  <a:pt x="-1" y="845"/>
                </a:moveTo>
                <a:cubicBezTo>
                  <a:pt x="1945" y="284"/>
                  <a:pt x="3959" y="-1"/>
                  <a:pt x="5984" y="0"/>
                </a:cubicBezTo>
                <a:cubicBezTo>
                  <a:pt x="17913" y="0"/>
                  <a:pt x="27584" y="9670"/>
                  <a:pt x="27584" y="21600"/>
                </a:cubicBezTo>
                <a:cubicBezTo>
                  <a:pt x="27584" y="26523"/>
                  <a:pt x="25902" y="31298"/>
                  <a:pt x="22817" y="35135"/>
                </a:cubicBezTo>
                <a:lnTo>
                  <a:pt x="5984" y="21600"/>
                </a:lnTo>
                <a:close/>
              </a:path>
            </a:pathLst>
          </a:cu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H="1" flipV="1">
            <a:off x="5867400" y="4495800"/>
            <a:ext cx="152400" cy="6096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 flipV="1">
            <a:off x="6019800" y="4953000"/>
            <a:ext cx="381000" cy="1524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>
            <a:off x="5410200" y="4343400"/>
            <a:ext cx="228600" cy="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H="1" flipV="1">
            <a:off x="6705600" y="5029200"/>
            <a:ext cx="533400" cy="4572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 flipV="1">
            <a:off x="7239000" y="4953000"/>
            <a:ext cx="381000" cy="5334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 flipH="1" flipV="1">
            <a:off x="7848600" y="4953000"/>
            <a:ext cx="76200" cy="1524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 flipV="1">
            <a:off x="7924800" y="4343400"/>
            <a:ext cx="304800" cy="7620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 flipH="1" flipV="1">
            <a:off x="6781800" y="4953000"/>
            <a:ext cx="1143000" cy="1524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 flipH="1" flipV="1">
            <a:off x="7543800" y="4495800"/>
            <a:ext cx="152400" cy="2286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 flipV="1">
            <a:off x="7696200" y="3962400"/>
            <a:ext cx="152400" cy="7620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 flipH="1" flipV="1">
            <a:off x="6858000" y="4495800"/>
            <a:ext cx="838200" cy="2286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Line 30"/>
          <p:cNvSpPr>
            <a:spLocks noChangeShapeType="1"/>
          </p:cNvSpPr>
          <p:nvPr/>
        </p:nvSpPr>
        <p:spPr bwMode="auto">
          <a:xfrm flipH="1">
            <a:off x="7620000" y="4191000"/>
            <a:ext cx="533400" cy="1524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 flipH="1" flipV="1">
            <a:off x="8001000" y="3962400"/>
            <a:ext cx="152400" cy="2286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0" name="Line 32"/>
          <p:cNvSpPr>
            <a:spLocks noChangeShapeType="1"/>
          </p:cNvSpPr>
          <p:nvPr/>
        </p:nvSpPr>
        <p:spPr bwMode="auto">
          <a:xfrm flipV="1">
            <a:off x="5943600" y="3962400"/>
            <a:ext cx="228600" cy="3048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1" name="Line 33"/>
          <p:cNvSpPr>
            <a:spLocks noChangeShapeType="1"/>
          </p:cNvSpPr>
          <p:nvPr/>
        </p:nvSpPr>
        <p:spPr bwMode="auto">
          <a:xfrm>
            <a:off x="5943600" y="4267200"/>
            <a:ext cx="533400" cy="1524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2" name="Line 34"/>
          <p:cNvSpPr>
            <a:spLocks noChangeShapeType="1"/>
          </p:cNvSpPr>
          <p:nvPr/>
        </p:nvSpPr>
        <p:spPr bwMode="auto">
          <a:xfrm flipV="1">
            <a:off x="6629400" y="4495800"/>
            <a:ext cx="76200" cy="3048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3" name="Line 35"/>
          <p:cNvSpPr>
            <a:spLocks noChangeShapeType="1"/>
          </p:cNvSpPr>
          <p:nvPr/>
        </p:nvSpPr>
        <p:spPr bwMode="auto">
          <a:xfrm>
            <a:off x="6477000" y="3810000"/>
            <a:ext cx="381000" cy="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4" name="Line 36"/>
          <p:cNvSpPr>
            <a:spLocks noChangeShapeType="1"/>
          </p:cNvSpPr>
          <p:nvPr/>
        </p:nvSpPr>
        <p:spPr bwMode="auto">
          <a:xfrm flipV="1">
            <a:off x="6705600" y="3962400"/>
            <a:ext cx="152400" cy="3048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5" name="Line 37"/>
          <p:cNvSpPr>
            <a:spLocks noChangeShapeType="1"/>
          </p:cNvSpPr>
          <p:nvPr/>
        </p:nvSpPr>
        <p:spPr bwMode="auto">
          <a:xfrm flipH="1" flipV="1">
            <a:off x="7086600" y="3886200"/>
            <a:ext cx="228600" cy="38100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6" name="Line 38"/>
          <p:cNvSpPr>
            <a:spLocks noChangeShapeType="1"/>
          </p:cNvSpPr>
          <p:nvPr/>
        </p:nvSpPr>
        <p:spPr bwMode="auto">
          <a:xfrm flipH="1">
            <a:off x="7239000" y="3810000"/>
            <a:ext cx="381000" cy="0"/>
          </a:xfrm>
          <a:prstGeom prst="line">
            <a:avLst/>
          </a:prstGeom>
          <a:noFill/>
          <a:ln w="28575">
            <a:solidFill>
              <a:srgbClr val="AF5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5165725" y="31384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Ring 2</a:t>
            </a:r>
          </a:p>
        </p:txBody>
      </p:sp>
      <p:sp>
        <p:nvSpPr>
          <p:cNvPr id="63528" name="Line 40"/>
          <p:cNvSpPr>
            <a:spLocks noChangeShapeType="1"/>
          </p:cNvSpPr>
          <p:nvPr/>
        </p:nvSpPr>
        <p:spPr bwMode="auto">
          <a:xfrm>
            <a:off x="5486400" y="35052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22" name="Text Box 41"/>
          <p:cNvSpPr txBox="1">
            <a:spLocks noChangeArrowheads="1"/>
          </p:cNvSpPr>
          <p:nvPr/>
        </p:nvSpPr>
        <p:spPr bwMode="auto">
          <a:xfrm>
            <a:off x="533400" y="17526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705600" y="2243138"/>
            <a:ext cx="609600" cy="1600200"/>
            <a:chOff x="288" y="3312"/>
            <a:chExt cx="192" cy="672"/>
          </a:xfrm>
        </p:grpSpPr>
        <p:sp>
          <p:nvSpPr>
            <p:cNvPr id="46146" name="Line 45"/>
            <p:cNvSpPr>
              <a:spLocks noChangeShapeType="1"/>
            </p:cNvSpPr>
            <p:nvPr/>
          </p:nvSpPr>
          <p:spPr bwMode="auto">
            <a:xfrm flipV="1">
              <a:off x="336" y="3408"/>
              <a:ext cx="48" cy="57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7" name="Line 46"/>
            <p:cNvSpPr>
              <a:spLocks noChangeShapeType="1"/>
            </p:cNvSpPr>
            <p:nvPr/>
          </p:nvSpPr>
          <p:spPr bwMode="auto">
            <a:xfrm>
              <a:off x="384" y="3408"/>
              <a:ext cx="48" cy="57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8" name="Line 47"/>
            <p:cNvSpPr>
              <a:spLocks noChangeShapeType="1"/>
            </p:cNvSpPr>
            <p:nvPr/>
          </p:nvSpPr>
          <p:spPr bwMode="auto">
            <a:xfrm>
              <a:off x="336" y="3984"/>
              <a:ext cx="9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9" name="Line 48"/>
            <p:cNvSpPr>
              <a:spLocks noChangeShapeType="1"/>
            </p:cNvSpPr>
            <p:nvPr/>
          </p:nvSpPr>
          <p:spPr bwMode="auto">
            <a:xfrm>
              <a:off x="336" y="3888"/>
              <a:ext cx="9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0" name="Line 49"/>
            <p:cNvSpPr>
              <a:spLocks noChangeShapeType="1"/>
            </p:cNvSpPr>
            <p:nvPr/>
          </p:nvSpPr>
          <p:spPr bwMode="auto">
            <a:xfrm>
              <a:off x="363" y="3737"/>
              <a:ext cx="48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1" name="Line 50"/>
            <p:cNvSpPr>
              <a:spLocks noChangeShapeType="1"/>
            </p:cNvSpPr>
            <p:nvPr/>
          </p:nvSpPr>
          <p:spPr bwMode="auto">
            <a:xfrm flipV="1">
              <a:off x="336" y="3888"/>
              <a:ext cx="96" cy="9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2" name="Line 51"/>
            <p:cNvSpPr>
              <a:spLocks noChangeShapeType="1"/>
            </p:cNvSpPr>
            <p:nvPr/>
          </p:nvSpPr>
          <p:spPr bwMode="auto">
            <a:xfrm flipH="1" flipV="1">
              <a:off x="336" y="3888"/>
              <a:ext cx="96" cy="9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3" name="Line 52"/>
            <p:cNvSpPr>
              <a:spLocks noChangeShapeType="1"/>
            </p:cNvSpPr>
            <p:nvPr/>
          </p:nvSpPr>
          <p:spPr bwMode="auto">
            <a:xfrm flipH="1" flipV="1">
              <a:off x="370" y="3744"/>
              <a:ext cx="48" cy="14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4" name="Line 53"/>
            <p:cNvSpPr>
              <a:spLocks noChangeShapeType="1"/>
            </p:cNvSpPr>
            <p:nvPr/>
          </p:nvSpPr>
          <p:spPr bwMode="auto">
            <a:xfrm flipV="1">
              <a:off x="350" y="3737"/>
              <a:ext cx="48" cy="14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5" name="Line 54"/>
            <p:cNvSpPr>
              <a:spLocks noChangeShapeType="1"/>
            </p:cNvSpPr>
            <p:nvPr/>
          </p:nvSpPr>
          <p:spPr bwMode="auto">
            <a:xfrm flipV="1">
              <a:off x="384" y="3456"/>
              <a:ext cx="0" cy="288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6" name="Oval 55"/>
            <p:cNvSpPr>
              <a:spLocks noChangeArrowheads="1"/>
            </p:cNvSpPr>
            <p:nvPr/>
          </p:nvSpPr>
          <p:spPr bwMode="auto">
            <a:xfrm>
              <a:off x="336" y="3360"/>
              <a:ext cx="96" cy="96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7" name="Oval 56"/>
            <p:cNvSpPr>
              <a:spLocks noChangeArrowheads="1"/>
            </p:cNvSpPr>
            <p:nvPr/>
          </p:nvSpPr>
          <p:spPr bwMode="auto">
            <a:xfrm>
              <a:off x="288" y="3312"/>
              <a:ext cx="192" cy="192"/>
            </a:xfrm>
            <a:prstGeom prst="ellipse">
              <a:avLst/>
            </a:prstGeom>
            <a:noFill/>
            <a:ln w="9525" cap="rnd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45" name="Line 57"/>
          <p:cNvSpPr>
            <a:spLocks noChangeShapeType="1"/>
          </p:cNvSpPr>
          <p:nvPr/>
        </p:nvSpPr>
        <p:spPr bwMode="auto">
          <a:xfrm flipH="1" flipV="1">
            <a:off x="5867400" y="4495800"/>
            <a:ext cx="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6" name="Line 58"/>
          <p:cNvSpPr>
            <a:spLocks noChangeShapeType="1"/>
          </p:cNvSpPr>
          <p:nvPr/>
        </p:nvSpPr>
        <p:spPr bwMode="auto">
          <a:xfrm flipV="1">
            <a:off x="6019800" y="5029200"/>
            <a:ext cx="53340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7" name="Line 59"/>
          <p:cNvSpPr>
            <a:spLocks noChangeShapeType="1"/>
          </p:cNvSpPr>
          <p:nvPr/>
        </p:nvSpPr>
        <p:spPr bwMode="auto">
          <a:xfrm>
            <a:off x="5486400" y="4343400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8" name="Line 60"/>
          <p:cNvSpPr>
            <a:spLocks noChangeShapeType="1"/>
          </p:cNvSpPr>
          <p:nvPr/>
        </p:nvSpPr>
        <p:spPr bwMode="auto">
          <a:xfrm flipH="1" flipV="1">
            <a:off x="6629400" y="5029200"/>
            <a:ext cx="6096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9" name="Line 61"/>
          <p:cNvSpPr>
            <a:spLocks noChangeShapeType="1"/>
          </p:cNvSpPr>
          <p:nvPr/>
        </p:nvSpPr>
        <p:spPr bwMode="auto">
          <a:xfrm flipV="1">
            <a:off x="7239000" y="4953000"/>
            <a:ext cx="3810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0" name="Line 62"/>
          <p:cNvSpPr>
            <a:spLocks noChangeShapeType="1"/>
          </p:cNvSpPr>
          <p:nvPr/>
        </p:nvSpPr>
        <p:spPr bwMode="auto">
          <a:xfrm flipH="1" flipV="1">
            <a:off x="7848600" y="4953000"/>
            <a:ext cx="762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1" name="Line 63"/>
          <p:cNvSpPr>
            <a:spLocks noChangeShapeType="1"/>
          </p:cNvSpPr>
          <p:nvPr/>
        </p:nvSpPr>
        <p:spPr bwMode="auto">
          <a:xfrm flipV="1">
            <a:off x="8153400" y="4343400"/>
            <a:ext cx="7620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2" name="Line 64"/>
          <p:cNvSpPr>
            <a:spLocks noChangeShapeType="1"/>
          </p:cNvSpPr>
          <p:nvPr/>
        </p:nvSpPr>
        <p:spPr bwMode="auto">
          <a:xfrm flipH="1" flipV="1">
            <a:off x="6781800" y="4953000"/>
            <a:ext cx="10668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3" name="Line 65"/>
          <p:cNvSpPr>
            <a:spLocks noChangeShapeType="1"/>
          </p:cNvSpPr>
          <p:nvPr/>
        </p:nvSpPr>
        <p:spPr bwMode="auto">
          <a:xfrm flipH="1" flipV="1">
            <a:off x="7620000" y="4419600"/>
            <a:ext cx="762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4" name="Line 66"/>
          <p:cNvSpPr>
            <a:spLocks noChangeShapeType="1"/>
          </p:cNvSpPr>
          <p:nvPr/>
        </p:nvSpPr>
        <p:spPr bwMode="auto">
          <a:xfrm flipV="1">
            <a:off x="7772400" y="3962400"/>
            <a:ext cx="7620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5" name="Line 67"/>
          <p:cNvSpPr>
            <a:spLocks noChangeShapeType="1"/>
          </p:cNvSpPr>
          <p:nvPr/>
        </p:nvSpPr>
        <p:spPr bwMode="auto">
          <a:xfrm flipH="1" flipV="1">
            <a:off x="6629400" y="4495800"/>
            <a:ext cx="9144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6" name="Line 68"/>
          <p:cNvSpPr>
            <a:spLocks noChangeShapeType="1"/>
          </p:cNvSpPr>
          <p:nvPr/>
        </p:nvSpPr>
        <p:spPr bwMode="auto">
          <a:xfrm flipH="1">
            <a:off x="7620000" y="4191000"/>
            <a:ext cx="5334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7" name="Line 69"/>
          <p:cNvSpPr>
            <a:spLocks noChangeShapeType="1"/>
          </p:cNvSpPr>
          <p:nvPr/>
        </p:nvSpPr>
        <p:spPr bwMode="auto">
          <a:xfrm flipH="1" flipV="1">
            <a:off x="7848600" y="3962400"/>
            <a:ext cx="3048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8" name="Line 70"/>
          <p:cNvSpPr>
            <a:spLocks noChangeShapeType="1"/>
          </p:cNvSpPr>
          <p:nvPr/>
        </p:nvSpPr>
        <p:spPr bwMode="auto">
          <a:xfrm flipV="1">
            <a:off x="5943600" y="3962400"/>
            <a:ext cx="2286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9" name="Line 71"/>
          <p:cNvSpPr>
            <a:spLocks noChangeShapeType="1"/>
          </p:cNvSpPr>
          <p:nvPr/>
        </p:nvSpPr>
        <p:spPr bwMode="auto">
          <a:xfrm>
            <a:off x="6019800" y="4419600"/>
            <a:ext cx="53340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60" name="Line 72"/>
          <p:cNvSpPr>
            <a:spLocks noChangeShapeType="1"/>
          </p:cNvSpPr>
          <p:nvPr/>
        </p:nvSpPr>
        <p:spPr bwMode="auto">
          <a:xfrm flipH="1" flipV="1">
            <a:off x="6553200" y="4495800"/>
            <a:ext cx="762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61" name="Line 73"/>
          <p:cNvSpPr>
            <a:spLocks noChangeShapeType="1"/>
          </p:cNvSpPr>
          <p:nvPr/>
        </p:nvSpPr>
        <p:spPr bwMode="auto">
          <a:xfrm>
            <a:off x="6477000" y="3810000"/>
            <a:ext cx="381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62" name="Line 74"/>
          <p:cNvSpPr>
            <a:spLocks noChangeShapeType="1"/>
          </p:cNvSpPr>
          <p:nvPr/>
        </p:nvSpPr>
        <p:spPr bwMode="auto">
          <a:xfrm flipV="1">
            <a:off x="6705600" y="3962400"/>
            <a:ext cx="1524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63" name="Line 75"/>
          <p:cNvSpPr>
            <a:spLocks noChangeShapeType="1"/>
          </p:cNvSpPr>
          <p:nvPr/>
        </p:nvSpPr>
        <p:spPr bwMode="auto">
          <a:xfrm flipH="1" flipV="1">
            <a:off x="7086600" y="3886200"/>
            <a:ext cx="2286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64" name="Line 76"/>
          <p:cNvSpPr>
            <a:spLocks noChangeShapeType="1"/>
          </p:cNvSpPr>
          <p:nvPr/>
        </p:nvSpPr>
        <p:spPr bwMode="auto">
          <a:xfrm flipH="1">
            <a:off x="7239000" y="3810000"/>
            <a:ext cx="381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1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10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0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10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10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10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1000"/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1000"/>
                                        <p:tgtEl>
                                          <p:spTgt spid="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10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10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10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10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10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10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10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10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10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4" grpId="0" animBg="1"/>
      <p:bldP spid="63505" grpId="0" animBg="1"/>
      <p:bldP spid="63506" grpId="0" animBg="1"/>
      <p:bldP spid="63507" grpId="0" animBg="1"/>
      <p:bldP spid="63508" grpId="0" animBg="1"/>
      <p:bldP spid="63509" grpId="0" animBg="1"/>
      <p:bldP spid="63510" grpId="0" animBg="1"/>
      <p:bldP spid="63511" grpId="0" animBg="1"/>
      <p:bldP spid="63512" grpId="0" animBg="1"/>
      <p:bldP spid="63513" grpId="0" animBg="1"/>
      <p:bldP spid="63514" grpId="0" animBg="1"/>
      <p:bldP spid="63515" grpId="0" animBg="1"/>
      <p:bldP spid="63516" grpId="0" animBg="1"/>
      <p:bldP spid="63517" grpId="0" animBg="1"/>
      <p:bldP spid="63518" grpId="0" animBg="1"/>
      <p:bldP spid="63519" grpId="0" animBg="1"/>
      <p:bldP spid="63520" grpId="0" animBg="1"/>
      <p:bldP spid="63521" grpId="0" animBg="1"/>
      <p:bldP spid="63522" grpId="0" animBg="1"/>
      <p:bldP spid="63523" grpId="0" animBg="1"/>
      <p:bldP spid="63524" grpId="0" animBg="1"/>
      <p:bldP spid="63525" grpId="0" animBg="1"/>
      <p:bldP spid="63526" grpId="0" animBg="1"/>
      <p:bldP spid="63528" grpId="0" animBg="1"/>
      <p:bldP spid="63545" grpId="0" animBg="1"/>
      <p:bldP spid="63545" grpId="1" animBg="1"/>
      <p:bldP spid="63546" grpId="0" animBg="1"/>
      <p:bldP spid="63546" grpId="1" animBg="1"/>
      <p:bldP spid="63547" grpId="0" animBg="1"/>
      <p:bldP spid="63547" grpId="1" animBg="1"/>
      <p:bldP spid="63548" grpId="0" animBg="1"/>
      <p:bldP spid="63548" grpId="1" animBg="1"/>
      <p:bldP spid="63549" grpId="0" animBg="1"/>
      <p:bldP spid="63549" grpId="1" animBg="1"/>
      <p:bldP spid="63550" grpId="0" animBg="1"/>
      <p:bldP spid="63550" grpId="1" animBg="1"/>
      <p:bldP spid="63551" grpId="0" animBg="1"/>
      <p:bldP spid="63551" grpId="1" animBg="1"/>
      <p:bldP spid="63552" grpId="0" animBg="1"/>
      <p:bldP spid="63552" grpId="1" animBg="1"/>
      <p:bldP spid="63553" grpId="0" animBg="1"/>
      <p:bldP spid="63553" grpId="1" animBg="1"/>
      <p:bldP spid="63554" grpId="0" animBg="1"/>
      <p:bldP spid="63554" grpId="1" animBg="1"/>
      <p:bldP spid="63555" grpId="0" animBg="1"/>
      <p:bldP spid="63555" grpId="1" animBg="1"/>
      <p:bldP spid="63556" grpId="0" animBg="1"/>
      <p:bldP spid="63556" grpId="1" animBg="1"/>
      <p:bldP spid="63557" grpId="0" animBg="1"/>
      <p:bldP spid="63557" grpId="1" animBg="1"/>
      <p:bldP spid="63558" grpId="0" animBg="1"/>
      <p:bldP spid="63558" grpId="1" animBg="1"/>
      <p:bldP spid="63559" grpId="0" animBg="1"/>
      <p:bldP spid="63559" grpId="1" animBg="1"/>
      <p:bldP spid="63560" grpId="0" animBg="1"/>
      <p:bldP spid="63560" grpId="1" animBg="1"/>
      <p:bldP spid="63561" grpId="0" animBg="1"/>
      <p:bldP spid="63561" grpId="1" animBg="1"/>
      <p:bldP spid="63562" grpId="0" animBg="1"/>
      <p:bldP spid="63562" grpId="1" animBg="1"/>
      <p:bldP spid="63563" grpId="0" animBg="1"/>
      <p:bldP spid="63563" grpId="1" animBg="1"/>
      <p:bldP spid="63564" grpId="0" animBg="1"/>
      <p:bldP spid="63564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6F5597-B78C-554E-97F0-345B1AC68EAD}" type="slidenum">
              <a:rPr lang="en-US"/>
              <a:pPr/>
              <a:t>58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6762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/>
              <a:t>Approximate COUNT with Synopsis Diffusion</a:t>
            </a:r>
          </a:p>
        </p:txBody>
      </p:sp>
      <p:graphicFrame>
        <p:nvGraphicFramePr>
          <p:cNvPr id="52228" name="Group 4"/>
          <p:cNvGraphicFramePr>
            <a:graphicFrameLocks noGrp="1"/>
          </p:cNvGraphicFramePr>
          <p:nvPr/>
        </p:nvGraphicFramePr>
        <p:xfrm>
          <a:off x="5257800" y="2819400"/>
          <a:ext cx="3200400" cy="1428750"/>
        </p:xfrm>
        <a:graphic>
          <a:graphicData uri="http://schemas.openxmlformats.org/drawingml/2006/table">
            <a:tbl>
              <a:tblPr/>
              <a:tblGrid>
                <a:gridCol w="1741488"/>
                <a:gridCol w="1458912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3133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</a:rPr>
                        <a:t>Scheme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133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</a:rPr>
                        <a:t>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3133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Tree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133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41.8 mJ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3133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Syn. Diff.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133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42.1 mJ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81000" y="1979613"/>
          <a:ext cx="4625975" cy="3736975"/>
        </p:xfrm>
        <a:graphic>
          <a:graphicData uri="http://schemas.openxmlformats.org/presentationml/2006/ole">
            <p:oleObj spid="_x0000_s67586" name="Chart" r:id="rId4" imgW="3067050" imgH="2476602" progId="Excel.Chart.8">
              <p:embed/>
            </p:oleObj>
          </a:graphicData>
        </a:graphic>
      </p:graphicFrame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838200" y="5638800"/>
            <a:ext cx="3609975" cy="457200"/>
          </a:xfrm>
          <a:prstGeom prst="rect">
            <a:avLst/>
          </a:prstGeom>
          <a:solidFill>
            <a:srgbClr val="DDDDB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993300"/>
                </a:solidFill>
                <a:latin typeface="Comic Sans MS" charset="0"/>
              </a:rPr>
              <a:t>More robust than Tree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5181600" y="5257800"/>
            <a:ext cx="3352800" cy="822325"/>
          </a:xfrm>
          <a:prstGeom prst="rect">
            <a:avLst/>
          </a:prstGeom>
          <a:solidFill>
            <a:srgbClr val="DDDDB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993300"/>
                </a:solidFill>
                <a:latin typeface="Comic Sans MS" charset="0"/>
              </a:rPr>
              <a:t>Almost as energy efficient as Tree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5638800" y="4419600"/>
            <a:ext cx="2254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Per node energy </a:t>
            </a: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1981200" y="2743200"/>
            <a:ext cx="1295400" cy="1905000"/>
          </a:xfrm>
          <a:prstGeom prst="rect">
            <a:avLst/>
          </a:prstGeom>
          <a:solidFill>
            <a:srgbClr val="008000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2133600" y="3505200"/>
            <a:ext cx="132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Typical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loss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4" grpId="0" animBg="1" autoUpdateAnimBg="0"/>
      <p:bldP spid="52245" grpId="0"/>
      <p:bldP spid="52246" grpId="0" animBg="1"/>
      <p:bldP spid="5224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C651CC-5FD1-C145-B214-20BCC499A26E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A8BFE8-5791-7E4D-8D1A-4730D2E556F4}" type="slidenum">
              <a:rPr lang="en-US"/>
              <a:pPr/>
              <a:t>6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Problems Using DV or LS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DV protocols may form loops</a:t>
            </a:r>
          </a:p>
          <a:p>
            <a:pPr lvl="1" eaLnBrk="1" hangingPunct="1"/>
            <a:r>
              <a:rPr lang="en-US"/>
              <a:t>Very wasteful in wireless: bandwidth, power</a:t>
            </a:r>
          </a:p>
          <a:p>
            <a:pPr lvl="1" eaLnBrk="1" hangingPunct="1"/>
            <a:r>
              <a:rPr lang="en-US"/>
              <a:t>Loop avoidance sometimes complex</a:t>
            </a:r>
          </a:p>
          <a:p>
            <a:pPr eaLnBrk="1" hangingPunct="1"/>
            <a:r>
              <a:rPr lang="en-US"/>
              <a:t>LS protocols: high storage and communication overhead</a:t>
            </a:r>
          </a:p>
          <a:p>
            <a:pPr eaLnBrk="1" hangingPunct="1"/>
            <a:r>
              <a:rPr lang="en-US"/>
              <a:t>More links in wireless (e.g., clusters) - may be redundant </a:t>
            </a:r>
            <a:r>
              <a:rPr lang="en-US">
                <a:sym typeface="Wingdings" charset="2"/>
              </a:rPr>
              <a:t></a:t>
            </a:r>
            <a:r>
              <a:rPr lang="en-US"/>
              <a:t> higher protocol overhead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Considerations</a:t>
            </a:r>
          </a:p>
        </p:txBody>
      </p:sp>
      <p:pic>
        <p:nvPicPr>
          <p:cNvPr id="48131" name="Picture 4" descr="Capture-02-12-0000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65363"/>
            <a:ext cx="8229600" cy="3316287"/>
          </a:xfrm>
          <a:noFill/>
        </p:spPr>
      </p:pic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610D31-8470-2746-B6DC-898EAE356601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Diffusion (Data)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Sensors match signature waveforms from codebook against observations</a:t>
            </a:r>
          </a:p>
          <a:p>
            <a:pPr>
              <a:lnSpc>
                <a:spcPct val="90000"/>
              </a:lnSpc>
            </a:pPr>
            <a:r>
              <a:rPr lang="en-US" sz="2400"/>
              <a:t>Sensors match data against interest cache, compute highest event rate request from all gradients, and (re) sample events at this rate</a:t>
            </a:r>
          </a:p>
          <a:p>
            <a:pPr>
              <a:lnSpc>
                <a:spcPct val="90000"/>
              </a:lnSpc>
            </a:pPr>
            <a:r>
              <a:rPr lang="en-US" sz="2400"/>
              <a:t>Receiving node: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Finds matching entry in interest cache, no match – silent drop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Checks and updates data cache (loop prevention, aggregation)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Retrieve all gradients, and resend message, doing frequency conversion if necessasry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D2DDCF-8654-B346-B4A4-AE433D856009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Directed Diffusion (Reinforcement)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Reinforcement:</a:t>
            </a:r>
          </a:p>
          <a:p>
            <a:pPr lvl="1"/>
            <a:r>
              <a:rPr lang="en-US"/>
              <a:t>Data-driven rules unseen msg. from neighbor </a:t>
            </a:r>
            <a:r>
              <a:rPr lang="en-US">
                <a:sym typeface="Wingdings" charset="2"/>
              </a:rPr>
              <a:t> </a:t>
            </a:r>
            <a:r>
              <a:rPr lang="en-US"/>
              <a:t>resend original with smaller interval</a:t>
            </a:r>
          </a:p>
          <a:p>
            <a:pPr lvl="1"/>
            <a:r>
              <a:rPr lang="en-US"/>
              <a:t>This neighbor, in turn, reinforces upstream nodes</a:t>
            </a:r>
          </a:p>
          <a:p>
            <a:pPr lvl="1"/>
            <a:r>
              <a:rPr lang="en-US"/>
              <a:t>Passive reinforcement handling (timeout) or active (weights)</a:t>
            </a:r>
          </a:p>
          <a:p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58D27C-2F95-AB4F-9272-9080C01FAFAA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458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Energy is the bottleneck resource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And communication is a major consumer--avoid communication over long distances</a:t>
            </a:r>
          </a:p>
          <a:p>
            <a:pPr>
              <a:lnSpc>
                <a:spcPct val="90000"/>
              </a:lnSpc>
            </a:pPr>
            <a:r>
              <a:rPr lang="en-US" sz="2800"/>
              <a:t>Pre-configuration and global knowledge are not applicable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Achieve desired global behavior through </a:t>
            </a:r>
            <a:r>
              <a:rPr lang="en-US" sz="2400">
                <a:solidFill>
                  <a:schemeClr val="tx2"/>
                </a:solidFill>
              </a:rPr>
              <a:t>localized interactions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Empirically adapt</a:t>
            </a:r>
            <a:r>
              <a:rPr lang="en-US" sz="2400"/>
              <a:t> to observed environment</a:t>
            </a:r>
          </a:p>
          <a:p>
            <a:pPr>
              <a:lnSpc>
                <a:spcPct val="90000"/>
              </a:lnSpc>
            </a:pPr>
            <a:r>
              <a:rPr lang="en-US" sz="2800"/>
              <a:t>Leverage points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Small-form-factor nodes, densely distributed to achieve </a:t>
            </a:r>
            <a:r>
              <a:rPr lang="en-US" sz="2400">
                <a:solidFill>
                  <a:schemeClr val="tx2"/>
                </a:solidFill>
              </a:rPr>
              <a:t>Physical locality</a:t>
            </a:r>
            <a:r>
              <a:rPr lang="en-US" sz="2400"/>
              <a:t> to sensed phenomena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Application-specific, data-centric</a:t>
            </a:r>
            <a:r>
              <a:rPr lang="en-US" sz="2400"/>
              <a:t> networks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Data processing/aggregation </a:t>
            </a:r>
            <a:r>
              <a:rPr lang="en-US" sz="2400">
                <a:solidFill>
                  <a:schemeClr val="tx2"/>
                </a:solidFill>
              </a:rPr>
              <a:t>inside the network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C810C4-A0BC-8E4D-A05F-92103F2C4DBC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Diffusion Concepts</a:t>
            </a:r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4582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/>
              <a:t>Application-aware communication primitives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expressed in terms of named data </a:t>
            </a:r>
            <a:r>
              <a:rPr lang="en-US" sz="2400" i="1"/>
              <a:t>(not in terms of the nodes generating or requesting data) </a:t>
            </a:r>
          </a:p>
          <a:p>
            <a:pPr>
              <a:lnSpc>
                <a:spcPct val="80000"/>
              </a:lnSpc>
            </a:pPr>
            <a:r>
              <a:rPr lang="en-US" sz="2800"/>
              <a:t>Consumer of data initiates </a:t>
            </a:r>
            <a:r>
              <a:rPr lang="en-US" sz="2800">
                <a:solidFill>
                  <a:srgbClr val="800000"/>
                </a:solidFill>
              </a:rPr>
              <a:t>interest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/>
              <a:t>in data with certain attributes</a:t>
            </a:r>
          </a:p>
          <a:p>
            <a:pPr>
              <a:lnSpc>
                <a:spcPct val="80000"/>
              </a:lnSpc>
            </a:pPr>
            <a:r>
              <a:rPr lang="en-US" sz="2800"/>
              <a:t>Nodes </a:t>
            </a:r>
            <a:r>
              <a:rPr lang="en-US" sz="2800">
                <a:solidFill>
                  <a:srgbClr val="800000"/>
                </a:solidFill>
              </a:rPr>
              <a:t>diffuse</a:t>
            </a:r>
            <a:r>
              <a:rPr lang="en-US" sz="2800"/>
              <a:t> the interest towards producers via a sequence of local interactions</a:t>
            </a:r>
          </a:p>
          <a:p>
            <a:pPr>
              <a:lnSpc>
                <a:spcPct val="80000"/>
              </a:lnSpc>
            </a:pPr>
            <a:r>
              <a:rPr lang="en-US" sz="2800"/>
              <a:t>This process sets up </a:t>
            </a:r>
            <a:r>
              <a:rPr lang="en-US" sz="2800">
                <a:solidFill>
                  <a:srgbClr val="800000"/>
                </a:solidFill>
              </a:rPr>
              <a:t>gradients</a:t>
            </a:r>
            <a:r>
              <a:rPr lang="en-US" sz="2800"/>
              <a:t> in the network which channel the delivery of </a:t>
            </a:r>
            <a:r>
              <a:rPr lang="en-US" sz="2800">
                <a:solidFill>
                  <a:srgbClr val="800000"/>
                </a:solidFill>
              </a:rPr>
              <a:t>data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800000"/>
                </a:solidFill>
              </a:rPr>
              <a:t>Reinforcement</a:t>
            </a:r>
            <a:r>
              <a:rPr lang="en-US" sz="2800"/>
              <a:t> and negative reinforcement used to converge to efficient distribution</a:t>
            </a:r>
          </a:p>
          <a:p>
            <a:pPr>
              <a:lnSpc>
                <a:spcPct val="80000"/>
              </a:lnSpc>
            </a:pPr>
            <a:r>
              <a:rPr lang="en-US" sz="2800"/>
              <a:t>Intermediate nodes opportunistically fuse interests, aggregate, correlate or cache data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31DEB4-2D95-3C41-AE67-21C6406B347E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324600"/>
            <a:ext cx="1905000" cy="457200"/>
          </a:xfrm>
          <a:noFill/>
        </p:spPr>
        <p:txBody>
          <a:bodyPr/>
          <a:lstStyle/>
          <a:p>
            <a:pPr algn="ctr"/>
            <a:fld id="{DACFB335-86C8-0B47-8604-B03C43087FE9}" type="slidenum">
              <a:rPr lang="en-US"/>
              <a:pPr algn="ctr"/>
              <a:t>65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Propagation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2763838" y="1919288"/>
            <a:ext cx="3614737" cy="4938712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093" name="Text Box 21"/>
          <p:cNvSpPr txBox="1">
            <a:spLocks noChangeArrowheads="1"/>
          </p:cNvSpPr>
          <p:nvPr/>
        </p:nvSpPr>
        <p:spPr bwMode="auto">
          <a:xfrm>
            <a:off x="3433763" y="1657350"/>
            <a:ext cx="2351087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SELECT COUNT(*)…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140075" y="2281238"/>
            <a:ext cx="2862263" cy="4135437"/>
            <a:chOff x="3330" y="1539"/>
            <a:chExt cx="1803" cy="2605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3330" y="1724"/>
              <a:ext cx="1803" cy="2420"/>
              <a:chOff x="2140" y="1668"/>
              <a:chExt cx="1803" cy="2420"/>
            </a:xfrm>
          </p:grpSpPr>
          <p:sp>
            <p:nvSpPr>
              <p:cNvPr id="53509" name="Oval 37"/>
              <p:cNvSpPr>
                <a:spLocks noChangeArrowheads="1"/>
              </p:cNvSpPr>
              <p:nvPr/>
            </p:nvSpPr>
            <p:spPr bwMode="auto">
              <a:xfrm>
                <a:off x="2775" y="1668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53510" name="Text Box 38"/>
              <p:cNvSpPr txBox="1">
                <a:spLocks noChangeArrowheads="1"/>
              </p:cNvSpPr>
              <p:nvPr/>
            </p:nvSpPr>
            <p:spPr bwMode="auto">
              <a:xfrm>
                <a:off x="2879" y="1734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1</a:t>
                </a:r>
              </a:p>
            </p:txBody>
          </p:sp>
          <p:sp>
            <p:nvSpPr>
              <p:cNvPr id="53511" name="Oval 39"/>
              <p:cNvSpPr>
                <a:spLocks noChangeArrowheads="1"/>
              </p:cNvSpPr>
              <p:nvPr/>
            </p:nvSpPr>
            <p:spPr bwMode="auto">
              <a:xfrm>
                <a:off x="2140" y="2307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53512" name="Text Box 40"/>
              <p:cNvSpPr txBox="1">
                <a:spLocks noChangeArrowheads="1"/>
              </p:cNvSpPr>
              <p:nvPr/>
            </p:nvSpPr>
            <p:spPr bwMode="auto">
              <a:xfrm>
                <a:off x="2244" y="2373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2</a:t>
                </a:r>
              </a:p>
            </p:txBody>
          </p:sp>
          <p:sp>
            <p:nvSpPr>
              <p:cNvPr id="53513" name="Oval 41"/>
              <p:cNvSpPr>
                <a:spLocks noChangeArrowheads="1"/>
              </p:cNvSpPr>
              <p:nvPr/>
            </p:nvSpPr>
            <p:spPr bwMode="auto">
              <a:xfrm>
                <a:off x="3456" y="2362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53514" name="Text Box 42"/>
              <p:cNvSpPr txBox="1">
                <a:spLocks noChangeArrowheads="1"/>
              </p:cNvSpPr>
              <p:nvPr/>
            </p:nvSpPr>
            <p:spPr bwMode="auto">
              <a:xfrm>
                <a:off x="3551" y="2425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3</a:t>
                </a:r>
              </a:p>
            </p:txBody>
          </p:sp>
          <p:sp>
            <p:nvSpPr>
              <p:cNvPr id="53515" name="Oval 43"/>
              <p:cNvSpPr>
                <a:spLocks noChangeArrowheads="1"/>
              </p:cNvSpPr>
              <p:nvPr/>
            </p:nvSpPr>
            <p:spPr bwMode="auto">
              <a:xfrm>
                <a:off x="2856" y="2982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53516" name="Text Box 44"/>
              <p:cNvSpPr txBox="1">
                <a:spLocks noChangeArrowheads="1"/>
              </p:cNvSpPr>
              <p:nvPr/>
            </p:nvSpPr>
            <p:spPr bwMode="auto">
              <a:xfrm>
                <a:off x="2945" y="3056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4</a:t>
                </a:r>
              </a:p>
            </p:txBody>
          </p:sp>
          <p:sp>
            <p:nvSpPr>
              <p:cNvPr id="53517" name="Oval 45"/>
              <p:cNvSpPr>
                <a:spLocks noChangeArrowheads="1"/>
              </p:cNvSpPr>
              <p:nvPr/>
            </p:nvSpPr>
            <p:spPr bwMode="auto">
              <a:xfrm>
                <a:off x="3523" y="3668"/>
                <a:ext cx="420" cy="420"/>
              </a:xfrm>
              <a:prstGeom prst="ellipse">
                <a:avLst/>
              </a:prstGeom>
              <a:solidFill>
                <a:srgbClr val="87C7FF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chemeClr val="bg2"/>
                  </a:solidFill>
                  <a:latin typeface="Times" charset="0"/>
                </a:endParaRPr>
              </a:p>
            </p:txBody>
          </p:sp>
          <p:sp>
            <p:nvSpPr>
              <p:cNvPr id="53518" name="Text Box 46"/>
              <p:cNvSpPr txBox="1">
                <a:spLocks noChangeArrowheads="1"/>
              </p:cNvSpPr>
              <p:nvPr/>
            </p:nvSpPr>
            <p:spPr bwMode="auto">
              <a:xfrm>
                <a:off x="3624" y="3721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" charset="0"/>
                  </a:rPr>
                  <a:t>5</a:t>
                </a:r>
              </a:p>
            </p:txBody>
          </p:sp>
          <p:cxnSp>
            <p:nvCxnSpPr>
              <p:cNvPr id="53519" name="AutoShape 47"/>
              <p:cNvCxnSpPr>
                <a:cxnSpLocks noChangeShapeType="1"/>
                <a:stCxn id="53511" idx="7"/>
                <a:endCxn id="53509" idx="3"/>
              </p:cNvCxnSpPr>
              <p:nvPr/>
            </p:nvCxnSpPr>
            <p:spPr bwMode="auto">
              <a:xfrm flipV="1">
                <a:off x="2498" y="2038"/>
                <a:ext cx="339" cy="31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3520" name="AutoShape 48"/>
              <p:cNvCxnSpPr>
                <a:cxnSpLocks noChangeShapeType="1"/>
                <a:stCxn id="53513" idx="1"/>
                <a:endCxn id="53509" idx="5"/>
              </p:cNvCxnSpPr>
              <p:nvPr/>
            </p:nvCxnSpPr>
            <p:spPr bwMode="auto">
              <a:xfrm flipH="1" flipV="1">
                <a:off x="3133" y="2038"/>
                <a:ext cx="385" cy="37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3521" name="AutoShape 49"/>
              <p:cNvCxnSpPr>
                <a:cxnSpLocks noChangeShapeType="1"/>
                <a:stCxn id="53515" idx="7"/>
                <a:endCxn id="53513" idx="3"/>
              </p:cNvCxnSpPr>
              <p:nvPr/>
            </p:nvCxnSpPr>
            <p:spPr bwMode="auto">
              <a:xfrm flipV="1">
                <a:off x="3214" y="2732"/>
                <a:ext cx="304" cy="3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3522" name="AutoShape 50"/>
              <p:cNvCxnSpPr>
                <a:cxnSpLocks noChangeShapeType="1"/>
                <a:stCxn id="53517" idx="1"/>
                <a:endCxn id="53515" idx="5"/>
              </p:cNvCxnSpPr>
              <p:nvPr/>
            </p:nvCxnSpPr>
            <p:spPr bwMode="auto">
              <a:xfrm flipH="1" flipV="1">
                <a:off x="3214" y="3352"/>
                <a:ext cx="371" cy="366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53508" name="AutoShape 51"/>
            <p:cNvCxnSpPr>
              <a:cxnSpLocks noChangeShapeType="1"/>
              <a:stCxn id="53509" idx="0"/>
            </p:cNvCxnSpPr>
            <p:nvPr/>
          </p:nvCxnSpPr>
          <p:spPr bwMode="auto">
            <a:xfrm flipV="1">
              <a:off x="4175" y="1539"/>
              <a:ext cx="0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921250" y="1477963"/>
            <a:ext cx="1155700" cy="706437"/>
            <a:chOff x="3688" y="2440"/>
            <a:chExt cx="728" cy="445"/>
          </a:xfrm>
        </p:grpSpPr>
        <p:sp>
          <p:nvSpPr>
            <p:cNvPr id="53307" name="Freeform 54"/>
            <p:cNvSpPr>
              <a:spLocks/>
            </p:cNvSpPr>
            <p:nvPr/>
          </p:nvSpPr>
          <p:spPr bwMode="auto">
            <a:xfrm>
              <a:off x="3820" y="2794"/>
              <a:ext cx="177" cy="40"/>
            </a:xfrm>
            <a:custGeom>
              <a:avLst/>
              <a:gdLst>
                <a:gd name="T0" fmla="*/ 0 w 177"/>
                <a:gd name="T1" fmla="*/ 40 h 40"/>
                <a:gd name="T2" fmla="*/ 177 w 177"/>
                <a:gd name="T3" fmla="*/ 35 h 40"/>
                <a:gd name="T4" fmla="*/ 172 w 177"/>
                <a:gd name="T5" fmla="*/ 0 h 40"/>
                <a:gd name="T6" fmla="*/ 5 w 177"/>
                <a:gd name="T7" fmla="*/ 20 h 40"/>
                <a:gd name="T8" fmla="*/ 0 w 177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40"/>
                <a:gd name="T17" fmla="*/ 177 w 177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40">
                  <a:moveTo>
                    <a:pt x="0" y="40"/>
                  </a:moveTo>
                  <a:lnTo>
                    <a:pt x="177" y="35"/>
                  </a:lnTo>
                  <a:lnTo>
                    <a:pt x="172" y="0"/>
                  </a:lnTo>
                  <a:lnTo>
                    <a:pt x="5" y="2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A0BAE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8" name="Freeform 55"/>
            <p:cNvSpPr>
              <a:spLocks/>
            </p:cNvSpPr>
            <p:nvPr/>
          </p:nvSpPr>
          <p:spPr bwMode="auto">
            <a:xfrm>
              <a:off x="3946" y="2501"/>
              <a:ext cx="470" cy="379"/>
            </a:xfrm>
            <a:custGeom>
              <a:avLst/>
              <a:gdLst>
                <a:gd name="T0" fmla="*/ 384 w 470"/>
                <a:gd name="T1" fmla="*/ 65 h 379"/>
                <a:gd name="T2" fmla="*/ 460 w 470"/>
                <a:gd name="T3" fmla="*/ 283 h 379"/>
                <a:gd name="T4" fmla="*/ 318 w 470"/>
                <a:gd name="T5" fmla="*/ 338 h 379"/>
                <a:gd name="T6" fmla="*/ 323 w 470"/>
                <a:gd name="T7" fmla="*/ 343 h 379"/>
                <a:gd name="T8" fmla="*/ 329 w 470"/>
                <a:gd name="T9" fmla="*/ 348 h 379"/>
                <a:gd name="T10" fmla="*/ 323 w 470"/>
                <a:gd name="T11" fmla="*/ 353 h 379"/>
                <a:gd name="T12" fmla="*/ 313 w 470"/>
                <a:gd name="T13" fmla="*/ 358 h 379"/>
                <a:gd name="T14" fmla="*/ 298 w 470"/>
                <a:gd name="T15" fmla="*/ 364 h 379"/>
                <a:gd name="T16" fmla="*/ 283 w 470"/>
                <a:gd name="T17" fmla="*/ 369 h 379"/>
                <a:gd name="T18" fmla="*/ 263 w 470"/>
                <a:gd name="T19" fmla="*/ 374 h 379"/>
                <a:gd name="T20" fmla="*/ 243 w 470"/>
                <a:gd name="T21" fmla="*/ 379 h 379"/>
                <a:gd name="T22" fmla="*/ 131 w 470"/>
                <a:gd name="T23" fmla="*/ 358 h 379"/>
                <a:gd name="T24" fmla="*/ 116 w 470"/>
                <a:gd name="T25" fmla="*/ 358 h 379"/>
                <a:gd name="T26" fmla="*/ 101 w 470"/>
                <a:gd name="T27" fmla="*/ 358 h 379"/>
                <a:gd name="T28" fmla="*/ 86 w 470"/>
                <a:gd name="T29" fmla="*/ 358 h 379"/>
                <a:gd name="T30" fmla="*/ 66 w 470"/>
                <a:gd name="T31" fmla="*/ 358 h 379"/>
                <a:gd name="T32" fmla="*/ 51 w 470"/>
                <a:gd name="T33" fmla="*/ 358 h 379"/>
                <a:gd name="T34" fmla="*/ 41 w 470"/>
                <a:gd name="T35" fmla="*/ 358 h 379"/>
                <a:gd name="T36" fmla="*/ 30 w 470"/>
                <a:gd name="T37" fmla="*/ 353 h 379"/>
                <a:gd name="T38" fmla="*/ 25 w 470"/>
                <a:gd name="T39" fmla="*/ 348 h 379"/>
                <a:gd name="T40" fmla="*/ 66 w 470"/>
                <a:gd name="T41" fmla="*/ 338 h 379"/>
                <a:gd name="T42" fmla="*/ 81 w 470"/>
                <a:gd name="T43" fmla="*/ 323 h 379"/>
                <a:gd name="T44" fmla="*/ 66 w 470"/>
                <a:gd name="T45" fmla="*/ 313 h 379"/>
                <a:gd name="T46" fmla="*/ 56 w 470"/>
                <a:gd name="T47" fmla="*/ 313 h 379"/>
                <a:gd name="T48" fmla="*/ 51 w 470"/>
                <a:gd name="T49" fmla="*/ 313 h 379"/>
                <a:gd name="T50" fmla="*/ 41 w 470"/>
                <a:gd name="T51" fmla="*/ 308 h 379"/>
                <a:gd name="T52" fmla="*/ 30 w 470"/>
                <a:gd name="T53" fmla="*/ 308 h 379"/>
                <a:gd name="T54" fmla="*/ 25 w 470"/>
                <a:gd name="T55" fmla="*/ 308 h 379"/>
                <a:gd name="T56" fmla="*/ 15 w 470"/>
                <a:gd name="T57" fmla="*/ 303 h 379"/>
                <a:gd name="T58" fmla="*/ 5 w 470"/>
                <a:gd name="T59" fmla="*/ 298 h 379"/>
                <a:gd name="T60" fmla="*/ 15 w 470"/>
                <a:gd name="T61" fmla="*/ 273 h 379"/>
                <a:gd name="T62" fmla="*/ 35 w 470"/>
                <a:gd name="T63" fmla="*/ 242 h 379"/>
                <a:gd name="T64" fmla="*/ 56 w 470"/>
                <a:gd name="T65" fmla="*/ 212 h 379"/>
                <a:gd name="T66" fmla="*/ 71 w 470"/>
                <a:gd name="T67" fmla="*/ 171 h 379"/>
                <a:gd name="T68" fmla="*/ 91 w 470"/>
                <a:gd name="T69" fmla="*/ 136 h 379"/>
                <a:gd name="T70" fmla="*/ 111 w 470"/>
                <a:gd name="T71" fmla="*/ 96 h 379"/>
                <a:gd name="T72" fmla="*/ 131 w 470"/>
                <a:gd name="T73" fmla="*/ 60 h 379"/>
                <a:gd name="T74" fmla="*/ 157 w 470"/>
                <a:gd name="T75" fmla="*/ 25 h 379"/>
                <a:gd name="T76" fmla="*/ 182 w 470"/>
                <a:gd name="T77" fmla="*/ 0 h 3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0"/>
                <a:gd name="T118" fmla="*/ 0 h 379"/>
                <a:gd name="T119" fmla="*/ 470 w 470"/>
                <a:gd name="T120" fmla="*/ 379 h 3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0" h="379">
                  <a:moveTo>
                    <a:pt x="258" y="10"/>
                  </a:moveTo>
                  <a:lnTo>
                    <a:pt x="384" y="65"/>
                  </a:lnTo>
                  <a:lnTo>
                    <a:pt x="470" y="136"/>
                  </a:lnTo>
                  <a:lnTo>
                    <a:pt x="460" y="283"/>
                  </a:lnTo>
                  <a:lnTo>
                    <a:pt x="344" y="303"/>
                  </a:lnTo>
                  <a:lnTo>
                    <a:pt x="318" y="338"/>
                  </a:lnTo>
                  <a:lnTo>
                    <a:pt x="323" y="343"/>
                  </a:lnTo>
                  <a:lnTo>
                    <a:pt x="329" y="343"/>
                  </a:lnTo>
                  <a:lnTo>
                    <a:pt x="329" y="348"/>
                  </a:lnTo>
                  <a:lnTo>
                    <a:pt x="323" y="353"/>
                  </a:lnTo>
                  <a:lnTo>
                    <a:pt x="318" y="353"/>
                  </a:lnTo>
                  <a:lnTo>
                    <a:pt x="313" y="358"/>
                  </a:lnTo>
                  <a:lnTo>
                    <a:pt x="308" y="358"/>
                  </a:lnTo>
                  <a:lnTo>
                    <a:pt x="298" y="364"/>
                  </a:lnTo>
                  <a:lnTo>
                    <a:pt x="293" y="364"/>
                  </a:lnTo>
                  <a:lnTo>
                    <a:pt x="283" y="369"/>
                  </a:lnTo>
                  <a:lnTo>
                    <a:pt x="273" y="374"/>
                  </a:lnTo>
                  <a:lnTo>
                    <a:pt x="263" y="374"/>
                  </a:lnTo>
                  <a:lnTo>
                    <a:pt x="253" y="379"/>
                  </a:lnTo>
                  <a:lnTo>
                    <a:pt x="243" y="379"/>
                  </a:lnTo>
                  <a:lnTo>
                    <a:pt x="212" y="364"/>
                  </a:lnTo>
                  <a:lnTo>
                    <a:pt x="131" y="358"/>
                  </a:lnTo>
                  <a:lnTo>
                    <a:pt x="121" y="358"/>
                  </a:lnTo>
                  <a:lnTo>
                    <a:pt x="116" y="358"/>
                  </a:lnTo>
                  <a:lnTo>
                    <a:pt x="111" y="358"/>
                  </a:lnTo>
                  <a:lnTo>
                    <a:pt x="101" y="358"/>
                  </a:lnTo>
                  <a:lnTo>
                    <a:pt x="91" y="358"/>
                  </a:lnTo>
                  <a:lnTo>
                    <a:pt x="86" y="358"/>
                  </a:lnTo>
                  <a:lnTo>
                    <a:pt x="76" y="358"/>
                  </a:lnTo>
                  <a:lnTo>
                    <a:pt x="66" y="358"/>
                  </a:lnTo>
                  <a:lnTo>
                    <a:pt x="61" y="358"/>
                  </a:lnTo>
                  <a:lnTo>
                    <a:pt x="51" y="358"/>
                  </a:lnTo>
                  <a:lnTo>
                    <a:pt x="46" y="358"/>
                  </a:lnTo>
                  <a:lnTo>
                    <a:pt x="41" y="358"/>
                  </a:lnTo>
                  <a:lnTo>
                    <a:pt x="35" y="353"/>
                  </a:lnTo>
                  <a:lnTo>
                    <a:pt x="30" y="353"/>
                  </a:lnTo>
                  <a:lnTo>
                    <a:pt x="25" y="348"/>
                  </a:lnTo>
                  <a:lnTo>
                    <a:pt x="41" y="343"/>
                  </a:lnTo>
                  <a:lnTo>
                    <a:pt x="66" y="338"/>
                  </a:lnTo>
                  <a:lnTo>
                    <a:pt x="86" y="328"/>
                  </a:lnTo>
                  <a:lnTo>
                    <a:pt x="81" y="323"/>
                  </a:lnTo>
                  <a:lnTo>
                    <a:pt x="71" y="313"/>
                  </a:lnTo>
                  <a:lnTo>
                    <a:pt x="66" y="313"/>
                  </a:lnTo>
                  <a:lnTo>
                    <a:pt x="61" y="313"/>
                  </a:lnTo>
                  <a:lnTo>
                    <a:pt x="56" y="313"/>
                  </a:lnTo>
                  <a:lnTo>
                    <a:pt x="51" y="313"/>
                  </a:lnTo>
                  <a:lnTo>
                    <a:pt x="46" y="313"/>
                  </a:lnTo>
                  <a:lnTo>
                    <a:pt x="41" y="308"/>
                  </a:lnTo>
                  <a:lnTo>
                    <a:pt x="35" y="308"/>
                  </a:lnTo>
                  <a:lnTo>
                    <a:pt x="30" y="308"/>
                  </a:lnTo>
                  <a:lnTo>
                    <a:pt x="25" y="308"/>
                  </a:lnTo>
                  <a:lnTo>
                    <a:pt x="20" y="303"/>
                  </a:lnTo>
                  <a:lnTo>
                    <a:pt x="15" y="303"/>
                  </a:lnTo>
                  <a:lnTo>
                    <a:pt x="10" y="303"/>
                  </a:lnTo>
                  <a:lnTo>
                    <a:pt x="5" y="298"/>
                  </a:lnTo>
                  <a:lnTo>
                    <a:pt x="0" y="298"/>
                  </a:lnTo>
                  <a:lnTo>
                    <a:pt x="15" y="273"/>
                  </a:lnTo>
                  <a:lnTo>
                    <a:pt x="25" y="257"/>
                  </a:lnTo>
                  <a:lnTo>
                    <a:pt x="35" y="242"/>
                  </a:lnTo>
                  <a:lnTo>
                    <a:pt x="46" y="227"/>
                  </a:lnTo>
                  <a:lnTo>
                    <a:pt x="56" y="212"/>
                  </a:lnTo>
                  <a:lnTo>
                    <a:pt x="61" y="192"/>
                  </a:lnTo>
                  <a:lnTo>
                    <a:pt x="71" y="171"/>
                  </a:lnTo>
                  <a:lnTo>
                    <a:pt x="81" y="156"/>
                  </a:lnTo>
                  <a:lnTo>
                    <a:pt x="91" y="136"/>
                  </a:lnTo>
                  <a:lnTo>
                    <a:pt x="101" y="116"/>
                  </a:lnTo>
                  <a:lnTo>
                    <a:pt x="111" y="96"/>
                  </a:lnTo>
                  <a:lnTo>
                    <a:pt x="121" y="81"/>
                  </a:lnTo>
                  <a:lnTo>
                    <a:pt x="131" y="60"/>
                  </a:lnTo>
                  <a:lnTo>
                    <a:pt x="142" y="45"/>
                  </a:lnTo>
                  <a:lnTo>
                    <a:pt x="157" y="25"/>
                  </a:lnTo>
                  <a:lnTo>
                    <a:pt x="167" y="15"/>
                  </a:lnTo>
                  <a:lnTo>
                    <a:pt x="182" y="0"/>
                  </a:lnTo>
                  <a:lnTo>
                    <a:pt x="258" y="10"/>
                  </a:lnTo>
                  <a:close/>
                </a:path>
              </a:pathLst>
            </a:custGeom>
            <a:solidFill>
              <a:srgbClr val="A0BAE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9" name="Freeform 56"/>
            <p:cNvSpPr>
              <a:spLocks/>
            </p:cNvSpPr>
            <p:nvPr/>
          </p:nvSpPr>
          <p:spPr bwMode="auto">
            <a:xfrm>
              <a:off x="3688" y="2693"/>
              <a:ext cx="86" cy="131"/>
            </a:xfrm>
            <a:custGeom>
              <a:avLst/>
              <a:gdLst>
                <a:gd name="T0" fmla="*/ 11 w 86"/>
                <a:gd name="T1" fmla="*/ 5 h 131"/>
                <a:gd name="T2" fmla="*/ 41 w 86"/>
                <a:gd name="T3" fmla="*/ 0 h 131"/>
                <a:gd name="T4" fmla="*/ 71 w 86"/>
                <a:gd name="T5" fmla="*/ 5 h 131"/>
                <a:gd name="T6" fmla="*/ 76 w 86"/>
                <a:gd name="T7" fmla="*/ 20 h 131"/>
                <a:gd name="T8" fmla="*/ 81 w 86"/>
                <a:gd name="T9" fmla="*/ 35 h 131"/>
                <a:gd name="T10" fmla="*/ 81 w 86"/>
                <a:gd name="T11" fmla="*/ 50 h 131"/>
                <a:gd name="T12" fmla="*/ 81 w 86"/>
                <a:gd name="T13" fmla="*/ 60 h 131"/>
                <a:gd name="T14" fmla="*/ 86 w 86"/>
                <a:gd name="T15" fmla="*/ 76 h 131"/>
                <a:gd name="T16" fmla="*/ 86 w 86"/>
                <a:gd name="T17" fmla="*/ 91 h 131"/>
                <a:gd name="T18" fmla="*/ 86 w 86"/>
                <a:gd name="T19" fmla="*/ 106 h 131"/>
                <a:gd name="T20" fmla="*/ 86 w 86"/>
                <a:gd name="T21" fmla="*/ 121 h 131"/>
                <a:gd name="T22" fmla="*/ 51 w 86"/>
                <a:gd name="T23" fmla="*/ 131 h 131"/>
                <a:gd name="T24" fmla="*/ 0 w 86"/>
                <a:gd name="T25" fmla="*/ 126 h 131"/>
                <a:gd name="T26" fmla="*/ 0 w 86"/>
                <a:gd name="T27" fmla="*/ 91 h 131"/>
                <a:gd name="T28" fmla="*/ 5 w 86"/>
                <a:gd name="T29" fmla="*/ 30 h 131"/>
                <a:gd name="T30" fmla="*/ 11 w 86"/>
                <a:gd name="T31" fmla="*/ 5 h 1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"/>
                <a:gd name="T49" fmla="*/ 0 h 131"/>
                <a:gd name="T50" fmla="*/ 86 w 86"/>
                <a:gd name="T51" fmla="*/ 131 h 1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" h="131">
                  <a:moveTo>
                    <a:pt x="11" y="5"/>
                  </a:moveTo>
                  <a:lnTo>
                    <a:pt x="41" y="0"/>
                  </a:lnTo>
                  <a:lnTo>
                    <a:pt x="71" y="5"/>
                  </a:lnTo>
                  <a:lnTo>
                    <a:pt x="76" y="20"/>
                  </a:lnTo>
                  <a:lnTo>
                    <a:pt x="81" y="35"/>
                  </a:lnTo>
                  <a:lnTo>
                    <a:pt x="81" y="50"/>
                  </a:lnTo>
                  <a:lnTo>
                    <a:pt x="81" y="60"/>
                  </a:lnTo>
                  <a:lnTo>
                    <a:pt x="86" y="76"/>
                  </a:lnTo>
                  <a:lnTo>
                    <a:pt x="86" y="91"/>
                  </a:lnTo>
                  <a:lnTo>
                    <a:pt x="86" y="106"/>
                  </a:lnTo>
                  <a:lnTo>
                    <a:pt x="86" y="121"/>
                  </a:lnTo>
                  <a:lnTo>
                    <a:pt x="51" y="131"/>
                  </a:lnTo>
                  <a:lnTo>
                    <a:pt x="0" y="126"/>
                  </a:lnTo>
                  <a:lnTo>
                    <a:pt x="0" y="91"/>
                  </a:lnTo>
                  <a:lnTo>
                    <a:pt x="5" y="3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0" name="Freeform 57"/>
            <p:cNvSpPr>
              <a:spLocks/>
            </p:cNvSpPr>
            <p:nvPr/>
          </p:nvSpPr>
          <p:spPr bwMode="auto">
            <a:xfrm>
              <a:off x="3688" y="2708"/>
              <a:ext cx="51" cy="101"/>
            </a:xfrm>
            <a:custGeom>
              <a:avLst/>
              <a:gdLst>
                <a:gd name="T0" fmla="*/ 11 w 51"/>
                <a:gd name="T1" fmla="*/ 0 h 101"/>
                <a:gd name="T2" fmla="*/ 26 w 51"/>
                <a:gd name="T3" fmla="*/ 0 h 101"/>
                <a:gd name="T4" fmla="*/ 51 w 51"/>
                <a:gd name="T5" fmla="*/ 0 h 101"/>
                <a:gd name="T6" fmla="*/ 51 w 51"/>
                <a:gd name="T7" fmla="*/ 25 h 101"/>
                <a:gd name="T8" fmla="*/ 51 w 51"/>
                <a:gd name="T9" fmla="*/ 55 h 101"/>
                <a:gd name="T10" fmla="*/ 51 w 51"/>
                <a:gd name="T11" fmla="*/ 81 h 101"/>
                <a:gd name="T12" fmla="*/ 51 w 51"/>
                <a:gd name="T13" fmla="*/ 101 h 101"/>
                <a:gd name="T14" fmla="*/ 46 w 51"/>
                <a:gd name="T15" fmla="*/ 101 h 101"/>
                <a:gd name="T16" fmla="*/ 36 w 51"/>
                <a:gd name="T17" fmla="*/ 101 h 101"/>
                <a:gd name="T18" fmla="*/ 31 w 51"/>
                <a:gd name="T19" fmla="*/ 101 h 101"/>
                <a:gd name="T20" fmla="*/ 26 w 51"/>
                <a:gd name="T21" fmla="*/ 101 h 101"/>
                <a:gd name="T22" fmla="*/ 21 w 51"/>
                <a:gd name="T23" fmla="*/ 101 h 101"/>
                <a:gd name="T24" fmla="*/ 11 w 51"/>
                <a:gd name="T25" fmla="*/ 101 h 101"/>
                <a:gd name="T26" fmla="*/ 5 w 51"/>
                <a:gd name="T27" fmla="*/ 101 h 101"/>
                <a:gd name="T28" fmla="*/ 0 w 51"/>
                <a:gd name="T29" fmla="*/ 101 h 101"/>
                <a:gd name="T30" fmla="*/ 0 w 51"/>
                <a:gd name="T31" fmla="*/ 71 h 101"/>
                <a:gd name="T32" fmla="*/ 0 w 51"/>
                <a:gd name="T33" fmla="*/ 50 h 101"/>
                <a:gd name="T34" fmla="*/ 5 w 51"/>
                <a:gd name="T35" fmla="*/ 25 h 101"/>
                <a:gd name="T36" fmla="*/ 11 w 51"/>
                <a:gd name="T37" fmla="*/ 0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101"/>
                <a:gd name="T59" fmla="*/ 51 w 51"/>
                <a:gd name="T60" fmla="*/ 101 h 1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101">
                  <a:moveTo>
                    <a:pt x="11" y="0"/>
                  </a:moveTo>
                  <a:lnTo>
                    <a:pt x="26" y="0"/>
                  </a:lnTo>
                  <a:lnTo>
                    <a:pt x="51" y="0"/>
                  </a:lnTo>
                  <a:lnTo>
                    <a:pt x="51" y="25"/>
                  </a:lnTo>
                  <a:lnTo>
                    <a:pt x="51" y="55"/>
                  </a:lnTo>
                  <a:lnTo>
                    <a:pt x="51" y="81"/>
                  </a:lnTo>
                  <a:lnTo>
                    <a:pt x="51" y="101"/>
                  </a:lnTo>
                  <a:lnTo>
                    <a:pt x="46" y="101"/>
                  </a:lnTo>
                  <a:lnTo>
                    <a:pt x="36" y="101"/>
                  </a:lnTo>
                  <a:lnTo>
                    <a:pt x="31" y="101"/>
                  </a:lnTo>
                  <a:lnTo>
                    <a:pt x="26" y="101"/>
                  </a:lnTo>
                  <a:lnTo>
                    <a:pt x="21" y="101"/>
                  </a:lnTo>
                  <a:lnTo>
                    <a:pt x="11" y="101"/>
                  </a:lnTo>
                  <a:lnTo>
                    <a:pt x="5" y="101"/>
                  </a:lnTo>
                  <a:lnTo>
                    <a:pt x="0" y="101"/>
                  </a:lnTo>
                  <a:lnTo>
                    <a:pt x="0" y="71"/>
                  </a:lnTo>
                  <a:lnTo>
                    <a:pt x="0" y="50"/>
                  </a:lnTo>
                  <a:lnTo>
                    <a:pt x="5" y="2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1" name="Freeform 58"/>
            <p:cNvSpPr>
              <a:spLocks/>
            </p:cNvSpPr>
            <p:nvPr/>
          </p:nvSpPr>
          <p:spPr bwMode="auto">
            <a:xfrm>
              <a:off x="3688" y="2708"/>
              <a:ext cx="51" cy="96"/>
            </a:xfrm>
            <a:custGeom>
              <a:avLst/>
              <a:gdLst>
                <a:gd name="T0" fmla="*/ 11 w 51"/>
                <a:gd name="T1" fmla="*/ 0 h 96"/>
                <a:gd name="T2" fmla="*/ 11 w 51"/>
                <a:gd name="T3" fmla="*/ 0 h 96"/>
                <a:gd name="T4" fmla="*/ 16 w 51"/>
                <a:gd name="T5" fmla="*/ 0 h 96"/>
                <a:gd name="T6" fmla="*/ 16 w 51"/>
                <a:gd name="T7" fmla="*/ 0 h 96"/>
                <a:gd name="T8" fmla="*/ 16 w 51"/>
                <a:gd name="T9" fmla="*/ 0 h 96"/>
                <a:gd name="T10" fmla="*/ 21 w 51"/>
                <a:gd name="T11" fmla="*/ 0 h 96"/>
                <a:gd name="T12" fmla="*/ 21 w 51"/>
                <a:gd name="T13" fmla="*/ 0 h 96"/>
                <a:gd name="T14" fmla="*/ 26 w 51"/>
                <a:gd name="T15" fmla="*/ 0 h 96"/>
                <a:gd name="T16" fmla="*/ 26 w 51"/>
                <a:gd name="T17" fmla="*/ 0 h 96"/>
                <a:gd name="T18" fmla="*/ 31 w 51"/>
                <a:gd name="T19" fmla="*/ 0 h 96"/>
                <a:gd name="T20" fmla="*/ 31 w 51"/>
                <a:gd name="T21" fmla="*/ 0 h 96"/>
                <a:gd name="T22" fmla="*/ 36 w 51"/>
                <a:gd name="T23" fmla="*/ 0 h 96"/>
                <a:gd name="T24" fmla="*/ 36 w 51"/>
                <a:gd name="T25" fmla="*/ 0 h 96"/>
                <a:gd name="T26" fmla="*/ 41 w 51"/>
                <a:gd name="T27" fmla="*/ 0 h 96"/>
                <a:gd name="T28" fmla="*/ 41 w 51"/>
                <a:gd name="T29" fmla="*/ 0 h 96"/>
                <a:gd name="T30" fmla="*/ 46 w 51"/>
                <a:gd name="T31" fmla="*/ 0 h 96"/>
                <a:gd name="T32" fmla="*/ 51 w 51"/>
                <a:gd name="T33" fmla="*/ 0 h 96"/>
                <a:gd name="T34" fmla="*/ 51 w 51"/>
                <a:gd name="T35" fmla="*/ 25 h 96"/>
                <a:gd name="T36" fmla="*/ 51 w 51"/>
                <a:gd name="T37" fmla="*/ 50 h 96"/>
                <a:gd name="T38" fmla="*/ 51 w 51"/>
                <a:gd name="T39" fmla="*/ 76 h 96"/>
                <a:gd name="T40" fmla="*/ 51 w 51"/>
                <a:gd name="T41" fmla="*/ 96 h 96"/>
                <a:gd name="T42" fmla="*/ 41 w 51"/>
                <a:gd name="T43" fmla="*/ 96 h 96"/>
                <a:gd name="T44" fmla="*/ 36 w 51"/>
                <a:gd name="T45" fmla="*/ 96 h 96"/>
                <a:gd name="T46" fmla="*/ 31 w 51"/>
                <a:gd name="T47" fmla="*/ 96 h 96"/>
                <a:gd name="T48" fmla="*/ 26 w 51"/>
                <a:gd name="T49" fmla="*/ 96 h 96"/>
                <a:gd name="T50" fmla="*/ 21 w 51"/>
                <a:gd name="T51" fmla="*/ 96 h 96"/>
                <a:gd name="T52" fmla="*/ 11 w 51"/>
                <a:gd name="T53" fmla="*/ 96 h 96"/>
                <a:gd name="T54" fmla="*/ 5 w 51"/>
                <a:gd name="T55" fmla="*/ 96 h 96"/>
                <a:gd name="T56" fmla="*/ 0 w 51"/>
                <a:gd name="T57" fmla="*/ 91 h 96"/>
                <a:gd name="T58" fmla="*/ 0 w 51"/>
                <a:gd name="T59" fmla="*/ 71 h 96"/>
                <a:gd name="T60" fmla="*/ 0 w 51"/>
                <a:gd name="T61" fmla="*/ 45 h 96"/>
                <a:gd name="T62" fmla="*/ 5 w 51"/>
                <a:gd name="T63" fmla="*/ 25 h 96"/>
                <a:gd name="T64" fmla="*/ 11 w 51"/>
                <a:gd name="T65" fmla="*/ 0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96"/>
                <a:gd name="T101" fmla="*/ 51 w 51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96">
                  <a:moveTo>
                    <a:pt x="11" y="0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1" y="25"/>
                  </a:lnTo>
                  <a:lnTo>
                    <a:pt x="51" y="50"/>
                  </a:lnTo>
                  <a:lnTo>
                    <a:pt x="51" y="76"/>
                  </a:lnTo>
                  <a:lnTo>
                    <a:pt x="51" y="96"/>
                  </a:lnTo>
                  <a:lnTo>
                    <a:pt x="41" y="96"/>
                  </a:lnTo>
                  <a:lnTo>
                    <a:pt x="36" y="96"/>
                  </a:lnTo>
                  <a:lnTo>
                    <a:pt x="31" y="96"/>
                  </a:lnTo>
                  <a:lnTo>
                    <a:pt x="26" y="96"/>
                  </a:lnTo>
                  <a:lnTo>
                    <a:pt x="21" y="96"/>
                  </a:lnTo>
                  <a:lnTo>
                    <a:pt x="11" y="96"/>
                  </a:lnTo>
                  <a:lnTo>
                    <a:pt x="5" y="96"/>
                  </a:lnTo>
                  <a:lnTo>
                    <a:pt x="0" y="91"/>
                  </a:lnTo>
                  <a:lnTo>
                    <a:pt x="0" y="71"/>
                  </a:lnTo>
                  <a:lnTo>
                    <a:pt x="0" y="45"/>
                  </a:lnTo>
                  <a:lnTo>
                    <a:pt x="5" y="2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B774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2" name="Freeform 59"/>
            <p:cNvSpPr>
              <a:spLocks/>
            </p:cNvSpPr>
            <p:nvPr/>
          </p:nvSpPr>
          <p:spPr bwMode="auto">
            <a:xfrm>
              <a:off x="3688" y="2708"/>
              <a:ext cx="51" cy="91"/>
            </a:xfrm>
            <a:custGeom>
              <a:avLst/>
              <a:gdLst>
                <a:gd name="T0" fmla="*/ 11 w 51"/>
                <a:gd name="T1" fmla="*/ 0 h 91"/>
                <a:gd name="T2" fmla="*/ 11 w 51"/>
                <a:gd name="T3" fmla="*/ 0 h 91"/>
                <a:gd name="T4" fmla="*/ 16 w 51"/>
                <a:gd name="T5" fmla="*/ 0 h 91"/>
                <a:gd name="T6" fmla="*/ 16 w 51"/>
                <a:gd name="T7" fmla="*/ 0 h 91"/>
                <a:gd name="T8" fmla="*/ 16 w 51"/>
                <a:gd name="T9" fmla="*/ 0 h 91"/>
                <a:gd name="T10" fmla="*/ 21 w 51"/>
                <a:gd name="T11" fmla="*/ 0 h 91"/>
                <a:gd name="T12" fmla="*/ 21 w 51"/>
                <a:gd name="T13" fmla="*/ 0 h 91"/>
                <a:gd name="T14" fmla="*/ 26 w 51"/>
                <a:gd name="T15" fmla="*/ 0 h 91"/>
                <a:gd name="T16" fmla="*/ 26 w 51"/>
                <a:gd name="T17" fmla="*/ 0 h 91"/>
                <a:gd name="T18" fmla="*/ 31 w 51"/>
                <a:gd name="T19" fmla="*/ 0 h 91"/>
                <a:gd name="T20" fmla="*/ 31 w 51"/>
                <a:gd name="T21" fmla="*/ 0 h 91"/>
                <a:gd name="T22" fmla="*/ 36 w 51"/>
                <a:gd name="T23" fmla="*/ 0 h 91"/>
                <a:gd name="T24" fmla="*/ 36 w 51"/>
                <a:gd name="T25" fmla="*/ 0 h 91"/>
                <a:gd name="T26" fmla="*/ 41 w 51"/>
                <a:gd name="T27" fmla="*/ 0 h 91"/>
                <a:gd name="T28" fmla="*/ 41 w 51"/>
                <a:gd name="T29" fmla="*/ 0 h 91"/>
                <a:gd name="T30" fmla="*/ 46 w 51"/>
                <a:gd name="T31" fmla="*/ 0 h 91"/>
                <a:gd name="T32" fmla="*/ 46 w 51"/>
                <a:gd name="T33" fmla="*/ 0 h 91"/>
                <a:gd name="T34" fmla="*/ 51 w 51"/>
                <a:gd name="T35" fmla="*/ 25 h 91"/>
                <a:gd name="T36" fmla="*/ 51 w 51"/>
                <a:gd name="T37" fmla="*/ 45 h 91"/>
                <a:gd name="T38" fmla="*/ 51 w 51"/>
                <a:gd name="T39" fmla="*/ 71 h 91"/>
                <a:gd name="T40" fmla="*/ 46 w 51"/>
                <a:gd name="T41" fmla="*/ 91 h 91"/>
                <a:gd name="T42" fmla="*/ 41 w 51"/>
                <a:gd name="T43" fmla="*/ 91 h 91"/>
                <a:gd name="T44" fmla="*/ 36 w 51"/>
                <a:gd name="T45" fmla="*/ 91 h 91"/>
                <a:gd name="T46" fmla="*/ 31 w 51"/>
                <a:gd name="T47" fmla="*/ 91 h 91"/>
                <a:gd name="T48" fmla="*/ 26 w 51"/>
                <a:gd name="T49" fmla="*/ 91 h 91"/>
                <a:gd name="T50" fmla="*/ 21 w 51"/>
                <a:gd name="T51" fmla="*/ 91 h 91"/>
                <a:gd name="T52" fmla="*/ 11 w 51"/>
                <a:gd name="T53" fmla="*/ 86 h 91"/>
                <a:gd name="T54" fmla="*/ 5 w 51"/>
                <a:gd name="T55" fmla="*/ 86 h 91"/>
                <a:gd name="T56" fmla="*/ 0 w 51"/>
                <a:gd name="T57" fmla="*/ 86 h 91"/>
                <a:gd name="T58" fmla="*/ 0 w 51"/>
                <a:gd name="T59" fmla="*/ 66 h 91"/>
                <a:gd name="T60" fmla="*/ 0 w 51"/>
                <a:gd name="T61" fmla="*/ 45 h 91"/>
                <a:gd name="T62" fmla="*/ 5 w 51"/>
                <a:gd name="T63" fmla="*/ 25 h 91"/>
                <a:gd name="T64" fmla="*/ 11 w 51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91"/>
                <a:gd name="T101" fmla="*/ 51 w 51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91">
                  <a:moveTo>
                    <a:pt x="11" y="0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25"/>
                  </a:lnTo>
                  <a:lnTo>
                    <a:pt x="51" y="45"/>
                  </a:lnTo>
                  <a:lnTo>
                    <a:pt x="51" y="71"/>
                  </a:lnTo>
                  <a:lnTo>
                    <a:pt x="46" y="91"/>
                  </a:lnTo>
                  <a:lnTo>
                    <a:pt x="41" y="91"/>
                  </a:lnTo>
                  <a:lnTo>
                    <a:pt x="36" y="91"/>
                  </a:lnTo>
                  <a:lnTo>
                    <a:pt x="31" y="91"/>
                  </a:lnTo>
                  <a:lnTo>
                    <a:pt x="26" y="91"/>
                  </a:lnTo>
                  <a:lnTo>
                    <a:pt x="21" y="91"/>
                  </a:lnTo>
                  <a:lnTo>
                    <a:pt x="11" y="86"/>
                  </a:lnTo>
                  <a:lnTo>
                    <a:pt x="5" y="86"/>
                  </a:lnTo>
                  <a:lnTo>
                    <a:pt x="0" y="86"/>
                  </a:lnTo>
                  <a:lnTo>
                    <a:pt x="0" y="66"/>
                  </a:lnTo>
                  <a:lnTo>
                    <a:pt x="0" y="45"/>
                  </a:lnTo>
                  <a:lnTo>
                    <a:pt x="5" y="2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07F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3" name="Freeform 60"/>
            <p:cNvSpPr>
              <a:spLocks/>
            </p:cNvSpPr>
            <p:nvPr/>
          </p:nvSpPr>
          <p:spPr bwMode="auto">
            <a:xfrm>
              <a:off x="3688" y="2708"/>
              <a:ext cx="46" cy="86"/>
            </a:xfrm>
            <a:custGeom>
              <a:avLst/>
              <a:gdLst>
                <a:gd name="T0" fmla="*/ 11 w 46"/>
                <a:gd name="T1" fmla="*/ 0 h 86"/>
                <a:gd name="T2" fmla="*/ 11 w 46"/>
                <a:gd name="T3" fmla="*/ 0 h 86"/>
                <a:gd name="T4" fmla="*/ 16 w 46"/>
                <a:gd name="T5" fmla="*/ 0 h 86"/>
                <a:gd name="T6" fmla="*/ 16 w 46"/>
                <a:gd name="T7" fmla="*/ 0 h 86"/>
                <a:gd name="T8" fmla="*/ 16 w 46"/>
                <a:gd name="T9" fmla="*/ 0 h 86"/>
                <a:gd name="T10" fmla="*/ 21 w 46"/>
                <a:gd name="T11" fmla="*/ 0 h 86"/>
                <a:gd name="T12" fmla="*/ 21 w 46"/>
                <a:gd name="T13" fmla="*/ 0 h 86"/>
                <a:gd name="T14" fmla="*/ 26 w 46"/>
                <a:gd name="T15" fmla="*/ 0 h 86"/>
                <a:gd name="T16" fmla="*/ 26 w 46"/>
                <a:gd name="T17" fmla="*/ 0 h 86"/>
                <a:gd name="T18" fmla="*/ 31 w 46"/>
                <a:gd name="T19" fmla="*/ 0 h 86"/>
                <a:gd name="T20" fmla="*/ 31 w 46"/>
                <a:gd name="T21" fmla="*/ 0 h 86"/>
                <a:gd name="T22" fmla="*/ 36 w 46"/>
                <a:gd name="T23" fmla="*/ 0 h 86"/>
                <a:gd name="T24" fmla="*/ 36 w 46"/>
                <a:gd name="T25" fmla="*/ 0 h 86"/>
                <a:gd name="T26" fmla="*/ 41 w 46"/>
                <a:gd name="T27" fmla="*/ 0 h 86"/>
                <a:gd name="T28" fmla="*/ 41 w 46"/>
                <a:gd name="T29" fmla="*/ 0 h 86"/>
                <a:gd name="T30" fmla="*/ 46 w 46"/>
                <a:gd name="T31" fmla="*/ 0 h 86"/>
                <a:gd name="T32" fmla="*/ 46 w 46"/>
                <a:gd name="T33" fmla="*/ 0 h 86"/>
                <a:gd name="T34" fmla="*/ 46 w 46"/>
                <a:gd name="T35" fmla="*/ 20 h 86"/>
                <a:gd name="T36" fmla="*/ 46 w 46"/>
                <a:gd name="T37" fmla="*/ 45 h 86"/>
                <a:gd name="T38" fmla="*/ 46 w 46"/>
                <a:gd name="T39" fmla="*/ 66 h 86"/>
                <a:gd name="T40" fmla="*/ 46 w 46"/>
                <a:gd name="T41" fmla="*/ 86 h 86"/>
                <a:gd name="T42" fmla="*/ 41 w 46"/>
                <a:gd name="T43" fmla="*/ 86 h 86"/>
                <a:gd name="T44" fmla="*/ 36 w 46"/>
                <a:gd name="T45" fmla="*/ 86 h 86"/>
                <a:gd name="T46" fmla="*/ 31 w 46"/>
                <a:gd name="T47" fmla="*/ 86 h 86"/>
                <a:gd name="T48" fmla="*/ 26 w 46"/>
                <a:gd name="T49" fmla="*/ 81 h 86"/>
                <a:gd name="T50" fmla="*/ 21 w 46"/>
                <a:gd name="T51" fmla="*/ 81 h 86"/>
                <a:gd name="T52" fmla="*/ 16 w 46"/>
                <a:gd name="T53" fmla="*/ 81 h 86"/>
                <a:gd name="T54" fmla="*/ 5 w 46"/>
                <a:gd name="T55" fmla="*/ 81 h 86"/>
                <a:gd name="T56" fmla="*/ 0 w 46"/>
                <a:gd name="T57" fmla="*/ 81 h 86"/>
                <a:gd name="T58" fmla="*/ 0 w 46"/>
                <a:gd name="T59" fmla="*/ 61 h 86"/>
                <a:gd name="T60" fmla="*/ 5 w 46"/>
                <a:gd name="T61" fmla="*/ 40 h 86"/>
                <a:gd name="T62" fmla="*/ 5 w 46"/>
                <a:gd name="T63" fmla="*/ 20 h 86"/>
                <a:gd name="T64" fmla="*/ 11 w 46"/>
                <a:gd name="T65" fmla="*/ 0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86"/>
                <a:gd name="T101" fmla="*/ 46 w 46"/>
                <a:gd name="T102" fmla="*/ 86 h 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86">
                  <a:moveTo>
                    <a:pt x="11" y="0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6" y="20"/>
                  </a:lnTo>
                  <a:lnTo>
                    <a:pt x="46" y="45"/>
                  </a:lnTo>
                  <a:lnTo>
                    <a:pt x="46" y="66"/>
                  </a:lnTo>
                  <a:lnTo>
                    <a:pt x="46" y="86"/>
                  </a:lnTo>
                  <a:lnTo>
                    <a:pt x="41" y="86"/>
                  </a:lnTo>
                  <a:lnTo>
                    <a:pt x="36" y="86"/>
                  </a:lnTo>
                  <a:lnTo>
                    <a:pt x="31" y="86"/>
                  </a:lnTo>
                  <a:lnTo>
                    <a:pt x="26" y="81"/>
                  </a:lnTo>
                  <a:lnTo>
                    <a:pt x="21" y="81"/>
                  </a:lnTo>
                  <a:lnTo>
                    <a:pt x="16" y="81"/>
                  </a:lnTo>
                  <a:lnTo>
                    <a:pt x="5" y="81"/>
                  </a:lnTo>
                  <a:lnTo>
                    <a:pt x="0" y="81"/>
                  </a:lnTo>
                  <a:lnTo>
                    <a:pt x="0" y="61"/>
                  </a:lnTo>
                  <a:lnTo>
                    <a:pt x="5" y="40"/>
                  </a:lnTo>
                  <a:lnTo>
                    <a:pt x="5" y="2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589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4" name="Freeform 61"/>
            <p:cNvSpPr>
              <a:spLocks/>
            </p:cNvSpPr>
            <p:nvPr/>
          </p:nvSpPr>
          <p:spPr bwMode="auto">
            <a:xfrm>
              <a:off x="3693" y="2708"/>
              <a:ext cx="41" cy="76"/>
            </a:xfrm>
            <a:custGeom>
              <a:avLst/>
              <a:gdLst>
                <a:gd name="T0" fmla="*/ 6 w 41"/>
                <a:gd name="T1" fmla="*/ 0 h 76"/>
                <a:gd name="T2" fmla="*/ 6 w 41"/>
                <a:gd name="T3" fmla="*/ 0 h 76"/>
                <a:gd name="T4" fmla="*/ 11 w 41"/>
                <a:gd name="T5" fmla="*/ 0 h 76"/>
                <a:gd name="T6" fmla="*/ 11 w 41"/>
                <a:gd name="T7" fmla="*/ 0 h 76"/>
                <a:gd name="T8" fmla="*/ 11 w 41"/>
                <a:gd name="T9" fmla="*/ 0 h 76"/>
                <a:gd name="T10" fmla="*/ 16 w 41"/>
                <a:gd name="T11" fmla="*/ 0 h 76"/>
                <a:gd name="T12" fmla="*/ 16 w 41"/>
                <a:gd name="T13" fmla="*/ 0 h 76"/>
                <a:gd name="T14" fmla="*/ 21 w 41"/>
                <a:gd name="T15" fmla="*/ 0 h 76"/>
                <a:gd name="T16" fmla="*/ 21 w 41"/>
                <a:gd name="T17" fmla="*/ 0 h 76"/>
                <a:gd name="T18" fmla="*/ 21 w 41"/>
                <a:gd name="T19" fmla="*/ 0 h 76"/>
                <a:gd name="T20" fmla="*/ 26 w 41"/>
                <a:gd name="T21" fmla="*/ 0 h 76"/>
                <a:gd name="T22" fmla="*/ 26 w 41"/>
                <a:gd name="T23" fmla="*/ 0 h 76"/>
                <a:gd name="T24" fmla="*/ 31 w 41"/>
                <a:gd name="T25" fmla="*/ 0 h 76"/>
                <a:gd name="T26" fmla="*/ 31 w 41"/>
                <a:gd name="T27" fmla="*/ 0 h 76"/>
                <a:gd name="T28" fmla="*/ 36 w 41"/>
                <a:gd name="T29" fmla="*/ 0 h 76"/>
                <a:gd name="T30" fmla="*/ 36 w 41"/>
                <a:gd name="T31" fmla="*/ 0 h 76"/>
                <a:gd name="T32" fmla="*/ 41 w 41"/>
                <a:gd name="T33" fmla="*/ 0 h 76"/>
                <a:gd name="T34" fmla="*/ 41 w 41"/>
                <a:gd name="T35" fmla="*/ 20 h 76"/>
                <a:gd name="T36" fmla="*/ 41 w 41"/>
                <a:gd name="T37" fmla="*/ 40 h 76"/>
                <a:gd name="T38" fmla="*/ 41 w 41"/>
                <a:gd name="T39" fmla="*/ 61 h 76"/>
                <a:gd name="T40" fmla="*/ 41 w 41"/>
                <a:gd name="T41" fmla="*/ 76 h 76"/>
                <a:gd name="T42" fmla="*/ 36 w 41"/>
                <a:gd name="T43" fmla="*/ 76 h 76"/>
                <a:gd name="T44" fmla="*/ 31 w 41"/>
                <a:gd name="T45" fmla="*/ 76 h 76"/>
                <a:gd name="T46" fmla="*/ 26 w 41"/>
                <a:gd name="T47" fmla="*/ 76 h 76"/>
                <a:gd name="T48" fmla="*/ 21 w 41"/>
                <a:gd name="T49" fmla="*/ 76 h 76"/>
                <a:gd name="T50" fmla="*/ 16 w 41"/>
                <a:gd name="T51" fmla="*/ 76 h 76"/>
                <a:gd name="T52" fmla="*/ 11 w 41"/>
                <a:gd name="T53" fmla="*/ 76 h 76"/>
                <a:gd name="T54" fmla="*/ 6 w 41"/>
                <a:gd name="T55" fmla="*/ 76 h 76"/>
                <a:gd name="T56" fmla="*/ 0 w 41"/>
                <a:gd name="T57" fmla="*/ 76 h 76"/>
                <a:gd name="T58" fmla="*/ 0 w 41"/>
                <a:gd name="T59" fmla="*/ 55 h 76"/>
                <a:gd name="T60" fmla="*/ 0 w 41"/>
                <a:gd name="T61" fmla="*/ 40 h 76"/>
                <a:gd name="T62" fmla="*/ 0 w 41"/>
                <a:gd name="T63" fmla="*/ 20 h 76"/>
                <a:gd name="T64" fmla="*/ 6 w 41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76"/>
                <a:gd name="T101" fmla="*/ 41 w 41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76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1" y="20"/>
                  </a:lnTo>
                  <a:lnTo>
                    <a:pt x="41" y="40"/>
                  </a:lnTo>
                  <a:lnTo>
                    <a:pt x="41" y="61"/>
                  </a:lnTo>
                  <a:lnTo>
                    <a:pt x="41" y="76"/>
                  </a:lnTo>
                  <a:lnTo>
                    <a:pt x="36" y="76"/>
                  </a:lnTo>
                  <a:lnTo>
                    <a:pt x="31" y="76"/>
                  </a:lnTo>
                  <a:lnTo>
                    <a:pt x="26" y="76"/>
                  </a:lnTo>
                  <a:lnTo>
                    <a:pt x="21" y="76"/>
                  </a:lnTo>
                  <a:lnTo>
                    <a:pt x="16" y="76"/>
                  </a:lnTo>
                  <a:lnTo>
                    <a:pt x="11" y="76"/>
                  </a:lnTo>
                  <a:lnTo>
                    <a:pt x="6" y="76"/>
                  </a:lnTo>
                  <a:lnTo>
                    <a:pt x="0" y="76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A91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5" name="Freeform 62"/>
            <p:cNvSpPr>
              <a:spLocks/>
            </p:cNvSpPr>
            <p:nvPr/>
          </p:nvSpPr>
          <p:spPr bwMode="auto">
            <a:xfrm>
              <a:off x="3693" y="2708"/>
              <a:ext cx="41" cy="71"/>
            </a:xfrm>
            <a:custGeom>
              <a:avLst/>
              <a:gdLst>
                <a:gd name="T0" fmla="*/ 6 w 41"/>
                <a:gd name="T1" fmla="*/ 0 h 71"/>
                <a:gd name="T2" fmla="*/ 6 w 41"/>
                <a:gd name="T3" fmla="*/ 0 h 71"/>
                <a:gd name="T4" fmla="*/ 11 w 41"/>
                <a:gd name="T5" fmla="*/ 0 h 71"/>
                <a:gd name="T6" fmla="*/ 11 w 41"/>
                <a:gd name="T7" fmla="*/ 0 h 71"/>
                <a:gd name="T8" fmla="*/ 11 w 41"/>
                <a:gd name="T9" fmla="*/ 0 h 71"/>
                <a:gd name="T10" fmla="*/ 16 w 41"/>
                <a:gd name="T11" fmla="*/ 0 h 71"/>
                <a:gd name="T12" fmla="*/ 16 w 41"/>
                <a:gd name="T13" fmla="*/ 0 h 71"/>
                <a:gd name="T14" fmla="*/ 21 w 41"/>
                <a:gd name="T15" fmla="*/ 0 h 71"/>
                <a:gd name="T16" fmla="*/ 21 w 41"/>
                <a:gd name="T17" fmla="*/ 0 h 71"/>
                <a:gd name="T18" fmla="*/ 21 w 41"/>
                <a:gd name="T19" fmla="*/ 0 h 71"/>
                <a:gd name="T20" fmla="*/ 26 w 41"/>
                <a:gd name="T21" fmla="*/ 0 h 71"/>
                <a:gd name="T22" fmla="*/ 26 w 41"/>
                <a:gd name="T23" fmla="*/ 0 h 71"/>
                <a:gd name="T24" fmla="*/ 31 w 41"/>
                <a:gd name="T25" fmla="*/ 0 h 71"/>
                <a:gd name="T26" fmla="*/ 31 w 41"/>
                <a:gd name="T27" fmla="*/ 0 h 71"/>
                <a:gd name="T28" fmla="*/ 36 w 41"/>
                <a:gd name="T29" fmla="*/ 0 h 71"/>
                <a:gd name="T30" fmla="*/ 36 w 41"/>
                <a:gd name="T31" fmla="*/ 0 h 71"/>
                <a:gd name="T32" fmla="*/ 41 w 41"/>
                <a:gd name="T33" fmla="*/ 0 h 71"/>
                <a:gd name="T34" fmla="*/ 41 w 41"/>
                <a:gd name="T35" fmla="*/ 20 h 71"/>
                <a:gd name="T36" fmla="*/ 41 w 41"/>
                <a:gd name="T37" fmla="*/ 35 h 71"/>
                <a:gd name="T38" fmla="*/ 41 w 41"/>
                <a:gd name="T39" fmla="*/ 55 h 71"/>
                <a:gd name="T40" fmla="*/ 41 w 41"/>
                <a:gd name="T41" fmla="*/ 71 h 71"/>
                <a:gd name="T42" fmla="*/ 36 w 41"/>
                <a:gd name="T43" fmla="*/ 71 h 71"/>
                <a:gd name="T44" fmla="*/ 31 w 41"/>
                <a:gd name="T45" fmla="*/ 71 h 71"/>
                <a:gd name="T46" fmla="*/ 26 w 41"/>
                <a:gd name="T47" fmla="*/ 71 h 71"/>
                <a:gd name="T48" fmla="*/ 21 w 41"/>
                <a:gd name="T49" fmla="*/ 71 h 71"/>
                <a:gd name="T50" fmla="*/ 16 w 41"/>
                <a:gd name="T51" fmla="*/ 71 h 71"/>
                <a:gd name="T52" fmla="*/ 11 w 41"/>
                <a:gd name="T53" fmla="*/ 71 h 71"/>
                <a:gd name="T54" fmla="*/ 6 w 41"/>
                <a:gd name="T55" fmla="*/ 71 h 71"/>
                <a:gd name="T56" fmla="*/ 0 w 41"/>
                <a:gd name="T57" fmla="*/ 71 h 71"/>
                <a:gd name="T58" fmla="*/ 0 w 41"/>
                <a:gd name="T59" fmla="*/ 50 h 71"/>
                <a:gd name="T60" fmla="*/ 0 w 41"/>
                <a:gd name="T61" fmla="*/ 35 h 71"/>
                <a:gd name="T62" fmla="*/ 0 w 41"/>
                <a:gd name="T63" fmla="*/ 20 h 71"/>
                <a:gd name="T64" fmla="*/ 6 w 41"/>
                <a:gd name="T65" fmla="*/ 0 h 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71"/>
                <a:gd name="T101" fmla="*/ 41 w 41"/>
                <a:gd name="T102" fmla="*/ 71 h 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71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1" y="20"/>
                  </a:lnTo>
                  <a:lnTo>
                    <a:pt x="41" y="35"/>
                  </a:lnTo>
                  <a:lnTo>
                    <a:pt x="41" y="55"/>
                  </a:lnTo>
                  <a:lnTo>
                    <a:pt x="41" y="71"/>
                  </a:lnTo>
                  <a:lnTo>
                    <a:pt x="36" y="71"/>
                  </a:lnTo>
                  <a:lnTo>
                    <a:pt x="31" y="71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6" y="71"/>
                  </a:lnTo>
                  <a:lnTo>
                    <a:pt x="11" y="71"/>
                  </a:lnTo>
                  <a:lnTo>
                    <a:pt x="6" y="71"/>
                  </a:lnTo>
                  <a:lnTo>
                    <a:pt x="0" y="71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F997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6" name="Freeform 63"/>
            <p:cNvSpPr>
              <a:spLocks/>
            </p:cNvSpPr>
            <p:nvPr/>
          </p:nvSpPr>
          <p:spPr bwMode="auto">
            <a:xfrm>
              <a:off x="3693" y="2708"/>
              <a:ext cx="36" cy="66"/>
            </a:xfrm>
            <a:custGeom>
              <a:avLst/>
              <a:gdLst>
                <a:gd name="T0" fmla="*/ 6 w 36"/>
                <a:gd name="T1" fmla="*/ 0 h 66"/>
                <a:gd name="T2" fmla="*/ 6 w 36"/>
                <a:gd name="T3" fmla="*/ 0 h 66"/>
                <a:gd name="T4" fmla="*/ 11 w 36"/>
                <a:gd name="T5" fmla="*/ 0 h 66"/>
                <a:gd name="T6" fmla="*/ 11 w 36"/>
                <a:gd name="T7" fmla="*/ 0 h 66"/>
                <a:gd name="T8" fmla="*/ 11 w 36"/>
                <a:gd name="T9" fmla="*/ 0 h 66"/>
                <a:gd name="T10" fmla="*/ 16 w 36"/>
                <a:gd name="T11" fmla="*/ 0 h 66"/>
                <a:gd name="T12" fmla="*/ 16 w 36"/>
                <a:gd name="T13" fmla="*/ 0 h 66"/>
                <a:gd name="T14" fmla="*/ 16 w 36"/>
                <a:gd name="T15" fmla="*/ 0 h 66"/>
                <a:gd name="T16" fmla="*/ 21 w 36"/>
                <a:gd name="T17" fmla="*/ 0 h 66"/>
                <a:gd name="T18" fmla="*/ 21 w 36"/>
                <a:gd name="T19" fmla="*/ 0 h 66"/>
                <a:gd name="T20" fmla="*/ 26 w 36"/>
                <a:gd name="T21" fmla="*/ 0 h 66"/>
                <a:gd name="T22" fmla="*/ 26 w 36"/>
                <a:gd name="T23" fmla="*/ 0 h 66"/>
                <a:gd name="T24" fmla="*/ 31 w 36"/>
                <a:gd name="T25" fmla="*/ 0 h 66"/>
                <a:gd name="T26" fmla="*/ 31 w 36"/>
                <a:gd name="T27" fmla="*/ 0 h 66"/>
                <a:gd name="T28" fmla="*/ 31 w 36"/>
                <a:gd name="T29" fmla="*/ 0 h 66"/>
                <a:gd name="T30" fmla="*/ 36 w 36"/>
                <a:gd name="T31" fmla="*/ 0 h 66"/>
                <a:gd name="T32" fmla="*/ 36 w 36"/>
                <a:gd name="T33" fmla="*/ 0 h 66"/>
                <a:gd name="T34" fmla="*/ 36 w 36"/>
                <a:gd name="T35" fmla="*/ 15 h 66"/>
                <a:gd name="T36" fmla="*/ 36 w 36"/>
                <a:gd name="T37" fmla="*/ 35 h 66"/>
                <a:gd name="T38" fmla="*/ 36 w 36"/>
                <a:gd name="T39" fmla="*/ 50 h 66"/>
                <a:gd name="T40" fmla="*/ 36 w 36"/>
                <a:gd name="T41" fmla="*/ 66 h 66"/>
                <a:gd name="T42" fmla="*/ 31 w 36"/>
                <a:gd name="T43" fmla="*/ 66 h 66"/>
                <a:gd name="T44" fmla="*/ 26 w 36"/>
                <a:gd name="T45" fmla="*/ 66 h 66"/>
                <a:gd name="T46" fmla="*/ 21 w 36"/>
                <a:gd name="T47" fmla="*/ 66 h 66"/>
                <a:gd name="T48" fmla="*/ 21 w 36"/>
                <a:gd name="T49" fmla="*/ 66 h 66"/>
                <a:gd name="T50" fmla="*/ 16 w 36"/>
                <a:gd name="T51" fmla="*/ 66 h 66"/>
                <a:gd name="T52" fmla="*/ 11 w 36"/>
                <a:gd name="T53" fmla="*/ 66 h 66"/>
                <a:gd name="T54" fmla="*/ 6 w 36"/>
                <a:gd name="T55" fmla="*/ 66 h 66"/>
                <a:gd name="T56" fmla="*/ 0 w 36"/>
                <a:gd name="T57" fmla="*/ 66 h 66"/>
                <a:gd name="T58" fmla="*/ 0 w 36"/>
                <a:gd name="T59" fmla="*/ 45 h 66"/>
                <a:gd name="T60" fmla="*/ 0 w 36"/>
                <a:gd name="T61" fmla="*/ 30 h 66"/>
                <a:gd name="T62" fmla="*/ 0 w 36"/>
                <a:gd name="T63" fmla="*/ 20 h 66"/>
                <a:gd name="T64" fmla="*/ 6 w 36"/>
                <a:gd name="T65" fmla="*/ 0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66"/>
                <a:gd name="T101" fmla="*/ 36 w 36"/>
                <a:gd name="T102" fmla="*/ 66 h 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66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36" y="35"/>
                  </a:lnTo>
                  <a:lnTo>
                    <a:pt x="36" y="50"/>
                  </a:lnTo>
                  <a:lnTo>
                    <a:pt x="36" y="66"/>
                  </a:lnTo>
                  <a:lnTo>
                    <a:pt x="31" y="66"/>
                  </a:lnTo>
                  <a:lnTo>
                    <a:pt x="26" y="66"/>
                  </a:lnTo>
                  <a:lnTo>
                    <a:pt x="21" y="66"/>
                  </a:lnTo>
                  <a:lnTo>
                    <a:pt x="16" y="66"/>
                  </a:lnTo>
                  <a:lnTo>
                    <a:pt x="11" y="66"/>
                  </a:lnTo>
                  <a:lnTo>
                    <a:pt x="6" y="66"/>
                  </a:lnTo>
                  <a:lnTo>
                    <a:pt x="0" y="66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59E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7" name="Freeform 64"/>
            <p:cNvSpPr>
              <a:spLocks/>
            </p:cNvSpPr>
            <p:nvPr/>
          </p:nvSpPr>
          <p:spPr bwMode="auto">
            <a:xfrm>
              <a:off x="3693" y="2708"/>
              <a:ext cx="36" cy="61"/>
            </a:xfrm>
            <a:custGeom>
              <a:avLst/>
              <a:gdLst>
                <a:gd name="T0" fmla="*/ 6 w 36"/>
                <a:gd name="T1" fmla="*/ 0 h 61"/>
                <a:gd name="T2" fmla="*/ 6 w 36"/>
                <a:gd name="T3" fmla="*/ 0 h 61"/>
                <a:gd name="T4" fmla="*/ 11 w 36"/>
                <a:gd name="T5" fmla="*/ 0 h 61"/>
                <a:gd name="T6" fmla="*/ 11 w 36"/>
                <a:gd name="T7" fmla="*/ 0 h 61"/>
                <a:gd name="T8" fmla="*/ 11 w 36"/>
                <a:gd name="T9" fmla="*/ 0 h 61"/>
                <a:gd name="T10" fmla="*/ 16 w 36"/>
                <a:gd name="T11" fmla="*/ 0 h 61"/>
                <a:gd name="T12" fmla="*/ 16 w 36"/>
                <a:gd name="T13" fmla="*/ 0 h 61"/>
                <a:gd name="T14" fmla="*/ 16 w 36"/>
                <a:gd name="T15" fmla="*/ 0 h 61"/>
                <a:gd name="T16" fmla="*/ 21 w 36"/>
                <a:gd name="T17" fmla="*/ 0 h 61"/>
                <a:gd name="T18" fmla="*/ 21 w 36"/>
                <a:gd name="T19" fmla="*/ 0 h 61"/>
                <a:gd name="T20" fmla="*/ 26 w 36"/>
                <a:gd name="T21" fmla="*/ 0 h 61"/>
                <a:gd name="T22" fmla="*/ 26 w 36"/>
                <a:gd name="T23" fmla="*/ 0 h 61"/>
                <a:gd name="T24" fmla="*/ 26 w 36"/>
                <a:gd name="T25" fmla="*/ 0 h 61"/>
                <a:gd name="T26" fmla="*/ 31 w 36"/>
                <a:gd name="T27" fmla="*/ 0 h 61"/>
                <a:gd name="T28" fmla="*/ 31 w 36"/>
                <a:gd name="T29" fmla="*/ 0 h 61"/>
                <a:gd name="T30" fmla="*/ 36 w 36"/>
                <a:gd name="T31" fmla="*/ 0 h 61"/>
                <a:gd name="T32" fmla="*/ 36 w 36"/>
                <a:gd name="T33" fmla="*/ 0 h 61"/>
                <a:gd name="T34" fmla="*/ 36 w 36"/>
                <a:gd name="T35" fmla="*/ 15 h 61"/>
                <a:gd name="T36" fmla="*/ 36 w 36"/>
                <a:gd name="T37" fmla="*/ 30 h 61"/>
                <a:gd name="T38" fmla="*/ 36 w 36"/>
                <a:gd name="T39" fmla="*/ 45 h 61"/>
                <a:gd name="T40" fmla="*/ 36 w 36"/>
                <a:gd name="T41" fmla="*/ 61 h 61"/>
                <a:gd name="T42" fmla="*/ 31 w 36"/>
                <a:gd name="T43" fmla="*/ 61 h 61"/>
                <a:gd name="T44" fmla="*/ 26 w 36"/>
                <a:gd name="T45" fmla="*/ 61 h 61"/>
                <a:gd name="T46" fmla="*/ 21 w 36"/>
                <a:gd name="T47" fmla="*/ 61 h 61"/>
                <a:gd name="T48" fmla="*/ 16 w 36"/>
                <a:gd name="T49" fmla="*/ 61 h 61"/>
                <a:gd name="T50" fmla="*/ 16 w 36"/>
                <a:gd name="T51" fmla="*/ 61 h 61"/>
                <a:gd name="T52" fmla="*/ 11 w 36"/>
                <a:gd name="T53" fmla="*/ 61 h 61"/>
                <a:gd name="T54" fmla="*/ 6 w 36"/>
                <a:gd name="T55" fmla="*/ 61 h 61"/>
                <a:gd name="T56" fmla="*/ 0 w 36"/>
                <a:gd name="T57" fmla="*/ 55 h 61"/>
                <a:gd name="T58" fmla="*/ 0 w 36"/>
                <a:gd name="T59" fmla="*/ 40 h 61"/>
                <a:gd name="T60" fmla="*/ 0 w 36"/>
                <a:gd name="T61" fmla="*/ 30 h 61"/>
                <a:gd name="T62" fmla="*/ 0 w 36"/>
                <a:gd name="T63" fmla="*/ 15 h 61"/>
                <a:gd name="T64" fmla="*/ 6 w 36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61"/>
                <a:gd name="T101" fmla="*/ 36 w 3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61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36" y="30"/>
                  </a:lnTo>
                  <a:lnTo>
                    <a:pt x="36" y="45"/>
                  </a:lnTo>
                  <a:lnTo>
                    <a:pt x="36" y="61"/>
                  </a:lnTo>
                  <a:lnTo>
                    <a:pt x="31" y="61"/>
                  </a:lnTo>
                  <a:lnTo>
                    <a:pt x="26" y="61"/>
                  </a:lnTo>
                  <a:lnTo>
                    <a:pt x="21" y="61"/>
                  </a:lnTo>
                  <a:lnTo>
                    <a:pt x="16" y="61"/>
                  </a:lnTo>
                  <a:lnTo>
                    <a:pt x="11" y="61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AA58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8" name="Freeform 65"/>
            <p:cNvSpPr>
              <a:spLocks/>
            </p:cNvSpPr>
            <p:nvPr/>
          </p:nvSpPr>
          <p:spPr bwMode="auto">
            <a:xfrm>
              <a:off x="3693" y="2708"/>
              <a:ext cx="36" cy="50"/>
            </a:xfrm>
            <a:custGeom>
              <a:avLst/>
              <a:gdLst>
                <a:gd name="T0" fmla="*/ 6 w 36"/>
                <a:gd name="T1" fmla="*/ 0 h 50"/>
                <a:gd name="T2" fmla="*/ 6 w 36"/>
                <a:gd name="T3" fmla="*/ 0 h 50"/>
                <a:gd name="T4" fmla="*/ 11 w 36"/>
                <a:gd name="T5" fmla="*/ 0 h 50"/>
                <a:gd name="T6" fmla="*/ 11 w 36"/>
                <a:gd name="T7" fmla="*/ 0 h 50"/>
                <a:gd name="T8" fmla="*/ 11 w 36"/>
                <a:gd name="T9" fmla="*/ 0 h 50"/>
                <a:gd name="T10" fmla="*/ 16 w 36"/>
                <a:gd name="T11" fmla="*/ 0 h 50"/>
                <a:gd name="T12" fmla="*/ 16 w 36"/>
                <a:gd name="T13" fmla="*/ 0 h 50"/>
                <a:gd name="T14" fmla="*/ 16 w 36"/>
                <a:gd name="T15" fmla="*/ 0 h 50"/>
                <a:gd name="T16" fmla="*/ 21 w 36"/>
                <a:gd name="T17" fmla="*/ 0 h 50"/>
                <a:gd name="T18" fmla="*/ 21 w 36"/>
                <a:gd name="T19" fmla="*/ 0 h 50"/>
                <a:gd name="T20" fmla="*/ 21 w 36"/>
                <a:gd name="T21" fmla="*/ 0 h 50"/>
                <a:gd name="T22" fmla="*/ 26 w 36"/>
                <a:gd name="T23" fmla="*/ 0 h 50"/>
                <a:gd name="T24" fmla="*/ 26 w 36"/>
                <a:gd name="T25" fmla="*/ 0 h 50"/>
                <a:gd name="T26" fmla="*/ 31 w 36"/>
                <a:gd name="T27" fmla="*/ 0 h 50"/>
                <a:gd name="T28" fmla="*/ 31 w 36"/>
                <a:gd name="T29" fmla="*/ 0 h 50"/>
                <a:gd name="T30" fmla="*/ 31 w 36"/>
                <a:gd name="T31" fmla="*/ 0 h 50"/>
                <a:gd name="T32" fmla="*/ 36 w 36"/>
                <a:gd name="T33" fmla="*/ 0 h 50"/>
                <a:gd name="T34" fmla="*/ 36 w 36"/>
                <a:gd name="T35" fmla="*/ 15 h 50"/>
                <a:gd name="T36" fmla="*/ 36 w 36"/>
                <a:gd name="T37" fmla="*/ 25 h 50"/>
                <a:gd name="T38" fmla="*/ 36 w 36"/>
                <a:gd name="T39" fmla="*/ 40 h 50"/>
                <a:gd name="T40" fmla="*/ 36 w 36"/>
                <a:gd name="T41" fmla="*/ 50 h 50"/>
                <a:gd name="T42" fmla="*/ 31 w 36"/>
                <a:gd name="T43" fmla="*/ 50 h 50"/>
                <a:gd name="T44" fmla="*/ 26 w 36"/>
                <a:gd name="T45" fmla="*/ 50 h 50"/>
                <a:gd name="T46" fmla="*/ 21 w 36"/>
                <a:gd name="T47" fmla="*/ 50 h 50"/>
                <a:gd name="T48" fmla="*/ 16 w 36"/>
                <a:gd name="T49" fmla="*/ 50 h 50"/>
                <a:gd name="T50" fmla="*/ 16 w 36"/>
                <a:gd name="T51" fmla="*/ 50 h 50"/>
                <a:gd name="T52" fmla="*/ 11 w 36"/>
                <a:gd name="T53" fmla="*/ 50 h 50"/>
                <a:gd name="T54" fmla="*/ 6 w 36"/>
                <a:gd name="T55" fmla="*/ 50 h 50"/>
                <a:gd name="T56" fmla="*/ 0 w 36"/>
                <a:gd name="T57" fmla="*/ 50 h 50"/>
                <a:gd name="T58" fmla="*/ 0 w 36"/>
                <a:gd name="T59" fmla="*/ 40 h 50"/>
                <a:gd name="T60" fmla="*/ 0 w 36"/>
                <a:gd name="T61" fmla="*/ 25 h 50"/>
                <a:gd name="T62" fmla="*/ 0 w 36"/>
                <a:gd name="T63" fmla="*/ 15 h 50"/>
                <a:gd name="T64" fmla="*/ 6 w 36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50"/>
                <a:gd name="T101" fmla="*/ 36 w 36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50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36" y="25"/>
                  </a:lnTo>
                  <a:lnTo>
                    <a:pt x="36" y="40"/>
                  </a:lnTo>
                  <a:lnTo>
                    <a:pt x="36" y="50"/>
                  </a:lnTo>
                  <a:lnTo>
                    <a:pt x="31" y="50"/>
                  </a:lnTo>
                  <a:lnTo>
                    <a:pt x="26" y="50"/>
                  </a:lnTo>
                  <a:lnTo>
                    <a:pt x="21" y="50"/>
                  </a:lnTo>
                  <a:lnTo>
                    <a:pt x="16" y="50"/>
                  </a:lnTo>
                  <a:lnTo>
                    <a:pt x="11" y="50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AD9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9" name="Freeform 66"/>
            <p:cNvSpPr>
              <a:spLocks/>
            </p:cNvSpPr>
            <p:nvPr/>
          </p:nvSpPr>
          <p:spPr bwMode="auto">
            <a:xfrm>
              <a:off x="3693" y="2708"/>
              <a:ext cx="36" cy="45"/>
            </a:xfrm>
            <a:custGeom>
              <a:avLst/>
              <a:gdLst>
                <a:gd name="T0" fmla="*/ 6 w 36"/>
                <a:gd name="T1" fmla="*/ 0 h 45"/>
                <a:gd name="T2" fmla="*/ 6 w 36"/>
                <a:gd name="T3" fmla="*/ 0 h 45"/>
                <a:gd name="T4" fmla="*/ 11 w 36"/>
                <a:gd name="T5" fmla="*/ 0 h 45"/>
                <a:gd name="T6" fmla="*/ 11 w 36"/>
                <a:gd name="T7" fmla="*/ 0 h 45"/>
                <a:gd name="T8" fmla="*/ 11 w 36"/>
                <a:gd name="T9" fmla="*/ 0 h 45"/>
                <a:gd name="T10" fmla="*/ 16 w 36"/>
                <a:gd name="T11" fmla="*/ 0 h 45"/>
                <a:gd name="T12" fmla="*/ 16 w 36"/>
                <a:gd name="T13" fmla="*/ 0 h 45"/>
                <a:gd name="T14" fmla="*/ 16 w 36"/>
                <a:gd name="T15" fmla="*/ 0 h 45"/>
                <a:gd name="T16" fmla="*/ 21 w 36"/>
                <a:gd name="T17" fmla="*/ 0 h 45"/>
                <a:gd name="T18" fmla="*/ 21 w 36"/>
                <a:gd name="T19" fmla="*/ 0 h 45"/>
                <a:gd name="T20" fmla="*/ 21 w 36"/>
                <a:gd name="T21" fmla="*/ 0 h 45"/>
                <a:gd name="T22" fmla="*/ 26 w 36"/>
                <a:gd name="T23" fmla="*/ 0 h 45"/>
                <a:gd name="T24" fmla="*/ 26 w 36"/>
                <a:gd name="T25" fmla="*/ 0 h 45"/>
                <a:gd name="T26" fmla="*/ 26 w 36"/>
                <a:gd name="T27" fmla="*/ 0 h 45"/>
                <a:gd name="T28" fmla="*/ 31 w 36"/>
                <a:gd name="T29" fmla="*/ 0 h 45"/>
                <a:gd name="T30" fmla="*/ 31 w 36"/>
                <a:gd name="T31" fmla="*/ 0 h 45"/>
                <a:gd name="T32" fmla="*/ 36 w 36"/>
                <a:gd name="T33" fmla="*/ 0 h 45"/>
                <a:gd name="T34" fmla="*/ 36 w 36"/>
                <a:gd name="T35" fmla="*/ 10 h 45"/>
                <a:gd name="T36" fmla="*/ 36 w 36"/>
                <a:gd name="T37" fmla="*/ 25 h 45"/>
                <a:gd name="T38" fmla="*/ 36 w 36"/>
                <a:gd name="T39" fmla="*/ 35 h 45"/>
                <a:gd name="T40" fmla="*/ 36 w 36"/>
                <a:gd name="T41" fmla="*/ 45 h 45"/>
                <a:gd name="T42" fmla="*/ 31 w 36"/>
                <a:gd name="T43" fmla="*/ 45 h 45"/>
                <a:gd name="T44" fmla="*/ 26 w 36"/>
                <a:gd name="T45" fmla="*/ 45 h 45"/>
                <a:gd name="T46" fmla="*/ 21 w 36"/>
                <a:gd name="T47" fmla="*/ 45 h 45"/>
                <a:gd name="T48" fmla="*/ 16 w 36"/>
                <a:gd name="T49" fmla="*/ 45 h 45"/>
                <a:gd name="T50" fmla="*/ 16 w 36"/>
                <a:gd name="T51" fmla="*/ 45 h 45"/>
                <a:gd name="T52" fmla="*/ 11 w 36"/>
                <a:gd name="T53" fmla="*/ 45 h 45"/>
                <a:gd name="T54" fmla="*/ 6 w 36"/>
                <a:gd name="T55" fmla="*/ 45 h 45"/>
                <a:gd name="T56" fmla="*/ 0 w 36"/>
                <a:gd name="T57" fmla="*/ 45 h 45"/>
                <a:gd name="T58" fmla="*/ 0 w 36"/>
                <a:gd name="T59" fmla="*/ 35 h 45"/>
                <a:gd name="T60" fmla="*/ 0 w 36"/>
                <a:gd name="T61" fmla="*/ 25 h 45"/>
                <a:gd name="T62" fmla="*/ 0 w 36"/>
                <a:gd name="T63" fmla="*/ 15 h 45"/>
                <a:gd name="T64" fmla="*/ 6 w 36"/>
                <a:gd name="T65" fmla="*/ 0 h 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45"/>
                <a:gd name="T101" fmla="*/ 36 w 36"/>
                <a:gd name="T102" fmla="*/ 45 h 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45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6" y="10"/>
                  </a:lnTo>
                  <a:lnTo>
                    <a:pt x="36" y="25"/>
                  </a:lnTo>
                  <a:lnTo>
                    <a:pt x="36" y="35"/>
                  </a:lnTo>
                  <a:lnTo>
                    <a:pt x="36" y="45"/>
                  </a:lnTo>
                  <a:lnTo>
                    <a:pt x="31" y="45"/>
                  </a:lnTo>
                  <a:lnTo>
                    <a:pt x="26" y="45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1" y="45"/>
                  </a:lnTo>
                  <a:lnTo>
                    <a:pt x="6" y="4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4B7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0" name="Freeform 67"/>
            <p:cNvSpPr>
              <a:spLocks/>
            </p:cNvSpPr>
            <p:nvPr/>
          </p:nvSpPr>
          <p:spPr bwMode="auto">
            <a:xfrm>
              <a:off x="3693" y="2708"/>
              <a:ext cx="31" cy="40"/>
            </a:xfrm>
            <a:custGeom>
              <a:avLst/>
              <a:gdLst>
                <a:gd name="T0" fmla="*/ 6 w 31"/>
                <a:gd name="T1" fmla="*/ 0 h 40"/>
                <a:gd name="T2" fmla="*/ 6 w 31"/>
                <a:gd name="T3" fmla="*/ 0 h 40"/>
                <a:gd name="T4" fmla="*/ 11 w 31"/>
                <a:gd name="T5" fmla="*/ 0 h 40"/>
                <a:gd name="T6" fmla="*/ 11 w 31"/>
                <a:gd name="T7" fmla="*/ 0 h 40"/>
                <a:gd name="T8" fmla="*/ 11 w 31"/>
                <a:gd name="T9" fmla="*/ 0 h 40"/>
                <a:gd name="T10" fmla="*/ 16 w 31"/>
                <a:gd name="T11" fmla="*/ 0 h 40"/>
                <a:gd name="T12" fmla="*/ 16 w 31"/>
                <a:gd name="T13" fmla="*/ 0 h 40"/>
                <a:gd name="T14" fmla="*/ 16 w 31"/>
                <a:gd name="T15" fmla="*/ 0 h 40"/>
                <a:gd name="T16" fmla="*/ 21 w 31"/>
                <a:gd name="T17" fmla="*/ 0 h 40"/>
                <a:gd name="T18" fmla="*/ 21 w 31"/>
                <a:gd name="T19" fmla="*/ 0 h 40"/>
                <a:gd name="T20" fmla="*/ 21 w 31"/>
                <a:gd name="T21" fmla="*/ 0 h 40"/>
                <a:gd name="T22" fmla="*/ 26 w 31"/>
                <a:gd name="T23" fmla="*/ 0 h 40"/>
                <a:gd name="T24" fmla="*/ 26 w 31"/>
                <a:gd name="T25" fmla="*/ 0 h 40"/>
                <a:gd name="T26" fmla="*/ 26 w 31"/>
                <a:gd name="T27" fmla="*/ 0 h 40"/>
                <a:gd name="T28" fmla="*/ 31 w 31"/>
                <a:gd name="T29" fmla="*/ 0 h 40"/>
                <a:gd name="T30" fmla="*/ 31 w 31"/>
                <a:gd name="T31" fmla="*/ 0 h 40"/>
                <a:gd name="T32" fmla="*/ 31 w 31"/>
                <a:gd name="T33" fmla="*/ 0 h 40"/>
                <a:gd name="T34" fmla="*/ 31 w 31"/>
                <a:gd name="T35" fmla="*/ 10 h 40"/>
                <a:gd name="T36" fmla="*/ 31 w 31"/>
                <a:gd name="T37" fmla="*/ 20 h 40"/>
                <a:gd name="T38" fmla="*/ 31 w 31"/>
                <a:gd name="T39" fmla="*/ 30 h 40"/>
                <a:gd name="T40" fmla="*/ 31 w 31"/>
                <a:gd name="T41" fmla="*/ 40 h 40"/>
                <a:gd name="T42" fmla="*/ 31 w 31"/>
                <a:gd name="T43" fmla="*/ 40 h 40"/>
                <a:gd name="T44" fmla="*/ 26 w 31"/>
                <a:gd name="T45" fmla="*/ 40 h 40"/>
                <a:gd name="T46" fmla="*/ 21 w 31"/>
                <a:gd name="T47" fmla="*/ 40 h 40"/>
                <a:gd name="T48" fmla="*/ 16 w 31"/>
                <a:gd name="T49" fmla="*/ 40 h 40"/>
                <a:gd name="T50" fmla="*/ 16 w 31"/>
                <a:gd name="T51" fmla="*/ 40 h 40"/>
                <a:gd name="T52" fmla="*/ 11 w 31"/>
                <a:gd name="T53" fmla="*/ 40 h 40"/>
                <a:gd name="T54" fmla="*/ 6 w 31"/>
                <a:gd name="T55" fmla="*/ 40 h 40"/>
                <a:gd name="T56" fmla="*/ 0 w 31"/>
                <a:gd name="T57" fmla="*/ 40 h 40"/>
                <a:gd name="T58" fmla="*/ 0 w 31"/>
                <a:gd name="T59" fmla="*/ 30 h 40"/>
                <a:gd name="T60" fmla="*/ 0 w 31"/>
                <a:gd name="T61" fmla="*/ 20 h 40"/>
                <a:gd name="T62" fmla="*/ 6 w 31"/>
                <a:gd name="T63" fmla="*/ 10 h 40"/>
                <a:gd name="T64" fmla="*/ 6 w 31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40"/>
                <a:gd name="T101" fmla="*/ 31 w 31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40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31" y="20"/>
                  </a:lnTo>
                  <a:lnTo>
                    <a:pt x="31" y="30"/>
                  </a:lnTo>
                  <a:lnTo>
                    <a:pt x="31" y="40"/>
                  </a:lnTo>
                  <a:lnTo>
                    <a:pt x="26" y="40"/>
                  </a:lnTo>
                  <a:lnTo>
                    <a:pt x="21" y="40"/>
                  </a:lnTo>
                  <a:lnTo>
                    <a:pt x="16" y="40"/>
                  </a:lnTo>
                  <a:lnTo>
                    <a:pt x="11" y="40"/>
                  </a:lnTo>
                  <a:lnTo>
                    <a:pt x="6" y="4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6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9BFA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1" name="Freeform 68"/>
            <p:cNvSpPr>
              <a:spLocks/>
            </p:cNvSpPr>
            <p:nvPr/>
          </p:nvSpPr>
          <p:spPr bwMode="auto">
            <a:xfrm>
              <a:off x="3693" y="2708"/>
              <a:ext cx="31" cy="35"/>
            </a:xfrm>
            <a:custGeom>
              <a:avLst/>
              <a:gdLst>
                <a:gd name="T0" fmla="*/ 6 w 31"/>
                <a:gd name="T1" fmla="*/ 0 h 35"/>
                <a:gd name="T2" fmla="*/ 21 w 31"/>
                <a:gd name="T3" fmla="*/ 0 h 35"/>
                <a:gd name="T4" fmla="*/ 31 w 31"/>
                <a:gd name="T5" fmla="*/ 0 h 35"/>
                <a:gd name="T6" fmla="*/ 31 w 31"/>
                <a:gd name="T7" fmla="*/ 10 h 35"/>
                <a:gd name="T8" fmla="*/ 31 w 31"/>
                <a:gd name="T9" fmla="*/ 15 h 35"/>
                <a:gd name="T10" fmla="*/ 31 w 31"/>
                <a:gd name="T11" fmla="*/ 25 h 35"/>
                <a:gd name="T12" fmla="*/ 31 w 31"/>
                <a:gd name="T13" fmla="*/ 35 h 35"/>
                <a:gd name="T14" fmla="*/ 26 w 31"/>
                <a:gd name="T15" fmla="*/ 35 h 35"/>
                <a:gd name="T16" fmla="*/ 26 w 31"/>
                <a:gd name="T17" fmla="*/ 35 h 35"/>
                <a:gd name="T18" fmla="*/ 21 w 31"/>
                <a:gd name="T19" fmla="*/ 35 h 35"/>
                <a:gd name="T20" fmla="*/ 16 w 31"/>
                <a:gd name="T21" fmla="*/ 35 h 35"/>
                <a:gd name="T22" fmla="*/ 16 w 31"/>
                <a:gd name="T23" fmla="*/ 35 h 35"/>
                <a:gd name="T24" fmla="*/ 11 w 31"/>
                <a:gd name="T25" fmla="*/ 35 h 35"/>
                <a:gd name="T26" fmla="*/ 6 w 31"/>
                <a:gd name="T27" fmla="*/ 35 h 35"/>
                <a:gd name="T28" fmla="*/ 0 w 31"/>
                <a:gd name="T29" fmla="*/ 35 h 35"/>
                <a:gd name="T30" fmla="*/ 0 w 31"/>
                <a:gd name="T31" fmla="*/ 25 h 35"/>
                <a:gd name="T32" fmla="*/ 0 w 31"/>
                <a:gd name="T33" fmla="*/ 20 h 35"/>
                <a:gd name="T34" fmla="*/ 6 w 31"/>
                <a:gd name="T35" fmla="*/ 10 h 35"/>
                <a:gd name="T36" fmla="*/ 6 w 31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"/>
                <a:gd name="T58" fmla="*/ 0 h 35"/>
                <a:gd name="T59" fmla="*/ 31 w 31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" h="35">
                  <a:moveTo>
                    <a:pt x="6" y="0"/>
                  </a:moveTo>
                  <a:lnTo>
                    <a:pt x="21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1" y="25"/>
                  </a:lnTo>
                  <a:lnTo>
                    <a:pt x="31" y="35"/>
                  </a:lnTo>
                  <a:lnTo>
                    <a:pt x="26" y="35"/>
                  </a:lnTo>
                  <a:lnTo>
                    <a:pt x="21" y="35"/>
                  </a:lnTo>
                  <a:lnTo>
                    <a:pt x="16" y="35"/>
                  </a:lnTo>
                  <a:lnTo>
                    <a:pt x="11" y="35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6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EC6B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2" name="Freeform 69"/>
            <p:cNvSpPr>
              <a:spLocks/>
            </p:cNvSpPr>
            <p:nvPr/>
          </p:nvSpPr>
          <p:spPr bwMode="auto">
            <a:xfrm>
              <a:off x="3699" y="2698"/>
              <a:ext cx="40" cy="10"/>
            </a:xfrm>
            <a:custGeom>
              <a:avLst/>
              <a:gdLst>
                <a:gd name="T0" fmla="*/ 0 w 40"/>
                <a:gd name="T1" fmla="*/ 0 h 10"/>
                <a:gd name="T2" fmla="*/ 0 w 40"/>
                <a:gd name="T3" fmla="*/ 10 h 10"/>
                <a:gd name="T4" fmla="*/ 5 w 40"/>
                <a:gd name="T5" fmla="*/ 10 h 10"/>
                <a:gd name="T6" fmla="*/ 10 w 40"/>
                <a:gd name="T7" fmla="*/ 5 h 10"/>
                <a:gd name="T8" fmla="*/ 15 w 40"/>
                <a:gd name="T9" fmla="*/ 5 h 10"/>
                <a:gd name="T10" fmla="*/ 20 w 40"/>
                <a:gd name="T11" fmla="*/ 10 h 10"/>
                <a:gd name="T12" fmla="*/ 25 w 40"/>
                <a:gd name="T13" fmla="*/ 10 h 10"/>
                <a:gd name="T14" fmla="*/ 30 w 40"/>
                <a:gd name="T15" fmla="*/ 10 h 10"/>
                <a:gd name="T16" fmla="*/ 35 w 40"/>
                <a:gd name="T17" fmla="*/ 10 h 10"/>
                <a:gd name="T18" fmla="*/ 40 w 40"/>
                <a:gd name="T19" fmla="*/ 10 h 10"/>
                <a:gd name="T20" fmla="*/ 40 w 40"/>
                <a:gd name="T21" fmla="*/ 0 h 10"/>
                <a:gd name="T22" fmla="*/ 20 w 40"/>
                <a:gd name="T23" fmla="*/ 0 h 10"/>
                <a:gd name="T24" fmla="*/ 0 w 40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10"/>
                <a:gd name="T41" fmla="*/ 40 w 4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10">
                  <a:moveTo>
                    <a:pt x="0" y="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3" name="Freeform 70"/>
            <p:cNvSpPr>
              <a:spLocks/>
            </p:cNvSpPr>
            <p:nvPr/>
          </p:nvSpPr>
          <p:spPr bwMode="auto">
            <a:xfrm>
              <a:off x="3688" y="2809"/>
              <a:ext cx="51" cy="15"/>
            </a:xfrm>
            <a:custGeom>
              <a:avLst/>
              <a:gdLst>
                <a:gd name="T0" fmla="*/ 0 w 51"/>
                <a:gd name="T1" fmla="*/ 0 h 15"/>
                <a:gd name="T2" fmla="*/ 51 w 51"/>
                <a:gd name="T3" fmla="*/ 5 h 15"/>
                <a:gd name="T4" fmla="*/ 51 w 51"/>
                <a:gd name="T5" fmla="*/ 15 h 15"/>
                <a:gd name="T6" fmla="*/ 0 w 51"/>
                <a:gd name="T7" fmla="*/ 10 h 15"/>
                <a:gd name="T8" fmla="*/ 0 w 5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5"/>
                <a:gd name="T17" fmla="*/ 51 w 5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5">
                  <a:moveTo>
                    <a:pt x="0" y="0"/>
                  </a:moveTo>
                  <a:lnTo>
                    <a:pt x="51" y="5"/>
                  </a:lnTo>
                  <a:lnTo>
                    <a:pt x="51" y="15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4" name="Freeform 71"/>
            <p:cNvSpPr>
              <a:spLocks/>
            </p:cNvSpPr>
            <p:nvPr/>
          </p:nvSpPr>
          <p:spPr bwMode="auto">
            <a:xfrm>
              <a:off x="3704" y="2814"/>
              <a:ext cx="20" cy="5"/>
            </a:xfrm>
            <a:custGeom>
              <a:avLst/>
              <a:gdLst>
                <a:gd name="T0" fmla="*/ 10 w 20"/>
                <a:gd name="T1" fmla="*/ 0 h 5"/>
                <a:gd name="T2" fmla="*/ 15 w 20"/>
                <a:gd name="T3" fmla="*/ 0 h 5"/>
                <a:gd name="T4" fmla="*/ 15 w 20"/>
                <a:gd name="T5" fmla="*/ 0 h 5"/>
                <a:gd name="T6" fmla="*/ 20 w 20"/>
                <a:gd name="T7" fmla="*/ 0 h 5"/>
                <a:gd name="T8" fmla="*/ 20 w 20"/>
                <a:gd name="T9" fmla="*/ 5 h 5"/>
                <a:gd name="T10" fmla="*/ 20 w 20"/>
                <a:gd name="T11" fmla="*/ 5 h 5"/>
                <a:gd name="T12" fmla="*/ 15 w 20"/>
                <a:gd name="T13" fmla="*/ 5 h 5"/>
                <a:gd name="T14" fmla="*/ 15 w 20"/>
                <a:gd name="T15" fmla="*/ 5 h 5"/>
                <a:gd name="T16" fmla="*/ 10 w 20"/>
                <a:gd name="T17" fmla="*/ 5 h 5"/>
                <a:gd name="T18" fmla="*/ 5 w 20"/>
                <a:gd name="T19" fmla="*/ 5 h 5"/>
                <a:gd name="T20" fmla="*/ 5 w 20"/>
                <a:gd name="T21" fmla="*/ 5 h 5"/>
                <a:gd name="T22" fmla="*/ 0 w 20"/>
                <a:gd name="T23" fmla="*/ 0 h 5"/>
                <a:gd name="T24" fmla="*/ 0 w 20"/>
                <a:gd name="T25" fmla="*/ 0 h 5"/>
                <a:gd name="T26" fmla="*/ 0 w 20"/>
                <a:gd name="T27" fmla="*/ 0 h 5"/>
                <a:gd name="T28" fmla="*/ 5 w 20"/>
                <a:gd name="T29" fmla="*/ 0 h 5"/>
                <a:gd name="T30" fmla="*/ 5 w 20"/>
                <a:gd name="T31" fmla="*/ 0 h 5"/>
                <a:gd name="T32" fmla="*/ 10 w 20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5"/>
                <a:gd name="T53" fmla="*/ 20 w 20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5">
                  <a:moveTo>
                    <a:pt x="10" y="0"/>
                  </a:moveTo>
                  <a:lnTo>
                    <a:pt x="15" y="0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355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5" name="Freeform 72"/>
            <p:cNvSpPr>
              <a:spLocks/>
            </p:cNvSpPr>
            <p:nvPr/>
          </p:nvSpPr>
          <p:spPr bwMode="auto">
            <a:xfrm>
              <a:off x="3704" y="2814"/>
              <a:ext cx="15" cy="5"/>
            </a:xfrm>
            <a:custGeom>
              <a:avLst/>
              <a:gdLst>
                <a:gd name="T0" fmla="*/ 5 w 15"/>
                <a:gd name="T1" fmla="*/ 0 h 5"/>
                <a:gd name="T2" fmla="*/ 10 w 15"/>
                <a:gd name="T3" fmla="*/ 0 h 5"/>
                <a:gd name="T4" fmla="*/ 10 w 15"/>
                <a:gd name="T5" fmla="*/ 0 h 5"/>
                <a:gd name="T6" fmla="*/ 15 w 15"/>
                <a:gd name="T7" fmla="*/ 0 h 5"/>
                <a:gd name="T8" fmla="*/ 15 w 15"/>
                <a:gd name="T9" fmla="*/ 0 h 5"/>
                <a:gd name="T10" fmla="*/ 15 w 15"/>
                <a:gd name="T11" fmla="*/ 5 h 5"/>
                <a:gd name="T12" fmla="*/ 10 w 15"/>
                <a:gd name="T13" fmla="*/ 5 h 5"/>
                <a:gd name="T14" fmla="*/ 10 w 15"/>
                <a:gd name="T15" fmla="*/ 5 h 5"/>
                <a:gd name="T16" fmla="*/ 5 w 15"/>
                <a:gd name="T17" fmla="*/ 5 h 5"/>
                <a:gd name="T18" fmla="*/ 5 w 15"/>
                <a:gd name="T19" fmla="*/ 5 h 5"/>
                <a:gd name="T20" fmla="*/ 0 w 15"/>
                <a:gd name="T21" fmla="*/ 5 h 5"/>
                <a:gd name="T22" fmla="*/ 0 w 15"/>
                <a:gd name="T23" fmla="*/ 0 h 5"/>
                <a:gd name="T24" fmla="*/ 0 w 15"/>
                <a:gd name="T25" fmla="*/ 0 h 5"/>
                <a:gd name="T26" fmla="*/ 0 w 15"/>
                <a:gd name="T27" fmla="*/ 0 h 5"/>
                <a:gd name="T28" fmla="*/ 0 w 15"/>
                <a:gd name="T29" fmla="*/ 0 h 5"/>
                <a:gd name="T30" fmla="*/ 5 w 15"/>
                <a:gd name="T31" fmla="*/ 0 h 5"/>
                <a:gd name="T32" fmla="*/ 5 w 15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5"/>
                <a:gd name="T53" fmla="*/ 15 w 15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5">
                  <a:moveTo>
                    <a:pt x="5" y="0"/>
                  </a:moveTo>
                  <a:lnTo>
                    <a:pt x="1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76B4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6" name="Freeform 73"/>
            <p:cNvSpPr>
              <a:spLocks/>
            </p:cNvSpPr>
            <p:nvPr/>
          </p:nvSpPr>
          <p:spPr bwMode="auto">
            <a:xfrm>
              <a:off x="3704" y="2814"/>
              <a:ext cx="10" cy="5"/>
            </a:xfrm>
            <a:custGeom>
              <a:avLst/>
              <a:gdLst>
                <a:gd name="T0" fmla="*/ 5 w 10"/>
                <a:gd name="T1" fmla="*/ 0 h 5"/>
                <a:gd name="T2" fmla="*/ 5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10 w 10"/>
                <a:gd name="T9" fmla="*/ 0 h 5"/>
                <a:gd name="T10" fmla="*/ 10 w 10"/>
                <a:gd name="T11" fmla="*/ 0 h 5"/>
                <a:gd name="T12" fmla="*/ 10 w 10"/>
                <a:gd name="T13" fmla="*/ 5 h 5"/>
                <a:gd name="T14" fmla="*/ 5 w 10"/>
                <a:gd name="T15" fmla="*/ 5 h 5"/>
                <a:gd name="T16" fmla="*/ 5 w 10"/>
                <a:gd name="T17" fmla="*/ 5 h 5"/>
                <a:gd name="T18" fmla="*/ 5 w 10"/>
                <a:gd name="T19" fmla="*/ 5 h 5"/>
                <a:gd name="T20" fmla="*/ 0 w 10"/>
                <a:gd name="T21" fmla="*/ 0 h 5"/>
                <a:gd name="T22" fmla="*/ 0 w 10"/>
                <a:gd name="T23" fmla="*/ 0 h 5"/>
                <a:gd name="T24" fmla="*/ 0 w 10"/>
                <a:gd name="T25" fmla="*/ 0 h 5"/>
                <a:gd name="T26" fmla="*/ 0 w 10"/>
                <a:gd name="T27" fmla="*/ 0 h 5"/>
                <a:gd name="T28" fmla="*/ 0 w 10"/>
                <a:gd name="T29" fmla="*/ 0 h 5"/>
                <a:gd name="T30" fmla="*/ 5 w 10"/>
                <a:gd name="T31" fmla="*/ 0 h 5"/>
                <a:gd name="T32" fmla="*/ 5 w 10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5"/>
                <a:gd name="T53" fmla="*/ 10 w 10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5">
                  <a:moveTo>
                    <a:pt x="5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6B59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7" name="Freeform 74"/>
            <p:cNvSpPr>
              <a:spLocks/>
            </p:cNvSpPr>
            <p:nvPr/>
          </p:nvSpPr>
          <p:spPr bwMode="auto">
            <a:xfrm>
              <a:off x="3739" y="2809"/>
              <a:ext cx="35" cy="15"/>
            </a:xfrm>
            <a:custGeom>
              <a:avLst/>
              <a:gdLst>
                <a:gd name="T0" fmla="*/ 0 w 35"/>
                <a:gd name="T1" fmla="*/ 5 h 15"/>
                <a:gd name="T2" fmla="*/ 35 w 35"/>
                <a:gd name="T3" fmla="*/ 0 h 15"/>
                <a:gd name="T4" fmla="*/ 35 w 35"/>
                <a:gd name="T5" fmla="*/ 5 h 15"/>
                <a:gd name="T6" fmla="*/ 25 w 35"/>
                <a:gd name="T7" fmla="*/ 10 h 15"/>
                <a:gd name="T8" fmla="*/ 0 w 35"/>
                <a:gd name="T9" fmla="*/ 15 h 15"/>
                <a:gd name="T10" fmla="*/ 0 w 35"/>
                <a:gd name="T11" fmla="*/ 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15"/>
                <a:gd name="T20" fmla="*/ 35 w 3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15">
                  <a:moveTo>
                    <a:pt x="0" y="5"/>
                  </a:moveTo>
                  <a:lnTo>
                    <a:pt x="35" y="0"/>
                  </a:lnTo>
                  <a:lnTo>
                    <a:pt x="35" y="5"/>
                  </a:lnTo>
                  <a:lnTo>
                    <a:pt x="25" y="10"/>
                  </a:lnTo>
                  <a:lnTo>
                    <a:pt x="0" y="1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8" name="Freeform 75"/>
            <p:cNvSpPr>
              <a:spLocks/>
            </p:cNvSpPr>
            <p:nvPr/>
          </p:nvSpPr>
          <p:spPr bwMode="auto">
            <a:xfrm>
              <a:off x="3744" y="2809"/>
              <a:ext cx="30" cy="15"/>
            </a:xfrm>
            <a:custGeom>
              <a:avLst/>
              <a:gdLst>
                <a:gd name="T0" fmla="*/ 0 w 30"/>
                <a:gd name="T1" fmla="*/ 5 h 15"/>
                <a:gd name="T2" fmla="*/ 0 w 30"/>
                <a:gd name="T3" fmla="*/ 5 h 15"/>
                <a:gd name="T4" fmla="*/ 5 w 30"/>
                <a:gd name="T5" fmla="*/ 5 h 15"/>
                <a:gd name="T6" fmla="*/ 10 w 30"/>
                <a:gd name="T7" fmla="*/ 5 h 15"/>
                <a:gd name="T8" fmla="*/ 15 w 30"/>
                <a:gd name="T9" fmla="*/ 0 h 15"/>
                <a:gd name="T10" fmla="*/ 15 w 30"/>
                <a:gd name="T11" fmla="*/ 0 h 15"/>
                <a:gd name="T12" fmla="*/ 20 w 30"/>
                <a:gd name="T13" fmla="*/ 0 h 15"/>
                <a:gd name="T14" fmla="*/ 25 w 30"/>
                <a:gd name="T15" fmla="*/ 0 h 15"/>
                <a:gd name="T16" fmla="*/ 30 w 30"/>
                <a:gd name="T17" fmla="*/ 0 h 15"/>
                <a:gd name="T18" fmla="*/ 30 w 30"/>
                <a:gd name="T19" fmla="*/ 0 h 15"/>
                <a:gd name="T20" fmla="*/ 30 w 30"/>
                <a:gd name="T21" fmla="*/ 0 h 15"/>
                <a:gd name="T22" fmla="*/ 30 w 30"/>
                <a:gd name="T23" fmla="*/ 5 h 15"/>
                <a:gd name="T24" fmla="*/ 30 w 30"/>
                <a:gd name="T25" fmla="*/ 5 h 15"/>
                <a:gd name="T26" fmla="*/ 25 w 30"/>
                <a:gd name="T27" fmla="*/ 5 h 15"/>
                <a:gd name="T28" fmla="*/ 25 w 30"/>
                <a:gd name="T29" fmla="*/ 5 h 15"/>
                <a:gd name="T30" fmla="*/ 20 w 30"/>
                <a:gd name="T31" fmla="*/ 5 h 15"/>
                <a:gd name="T32" fmla="*/ 20 w 30"/>
                <a:gd name="T33" fmla="*/ 10 h 15"/>
                <a:gd name="T34" fmla="*/ 15 w 30"/>
                <a:gd name="T35" fmla="*/ 10 h 15"/>
                <a:gd name="T36" fmla="*/ 15 w 30"/>
                <a:gd name="T37" fmla="*/ 10 h 15"/>
                <a:gd name="T38" fmla="*/ 10 w 30"/>
                <a:gd name="T39" fmla="*/ 10 h 15"/>
                <a:gd name="T40" fmla="*/ 10 w 30"/>
                <a:gd name="T41" fmla="*/ 10 h 15"/>
                <a:gd name="T42" fmla="*/ 5 w 30"/>
                <a:gd name="T43" fmla="*/ 10 h 15"/>
                <a:gd name="T44" fmla="*/ 5 w 30"/>
                <a:gd name="T45" fmla="*/ 15 h 15"/>
                <a:gd name="T46" fmla="*/ 0 w 30"/>
                <a:gd name="T47" fmla="*/ 15 h 15"/>
                <a:gd name="T48" fmla="*/ 0 w 30"/>
                <a:gd name="T49" fmla="*/ 15 h 15"/>
                <a:gd name="T50" fmla="*/ 0 w 30"/>
                <a:gd name="T51" fmla="*/ 10 h 15"/>
                <a:gd name="T52" fmla="*/ 0 w 30"/>
                <a:gd name="T53" fmla="*/ 10 h 15"/>
                <a:gd name="T54" fmla="*/ 0 w 30"/>
                <a:gd name="T55" fmla="*/ 5 h 15"/>
                <a:gd name="T56" fmla="*/ 0 w 30"/>
                <a:gd name="T57" fmla="*/ 5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15"/>
                <a:gd name="T89" fmla="*/ 30 w 30"/>
                <a:gd name="T90" fmla="*/ 15 h 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15">
                  <a:moveTo>
                    <a:pt x="0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5" y="5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2444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9" name="Freeform 76"/>
            <p:cNvSpPr>
              <a:spLocks/>
            </p:cNvSpPr>
            <p:nvPr/>
          </p:nvSpPr>
          <p:spPr bwMode="auto">
            <a:xfrm>
              <a:off x="3744" y="2809"/>
              <a:ext cx="30" cy="15"/>
            </a:xfrm>
            <a:custGeom>
              <a:avLst/>
              <a:gdLst>
                <a:gd name="T0" fmla="*/ 0 w 30"/>
                <a:gd name="T1" fmla="*/ 5 h 15"/>
                <a:gd name="T2" fmla="*/ 5 w 30"/>
                <a:gd name="T3" fmla="*/ 5 h 15"/>
                <a:gd name="T4" fmla="*/ 5 w 30"/>
                <a:gd name="T5" fmla="*/ 5 h 15"/>
                <a:gd name="T6" fmla="*/ 10 w 30"/>
                <a:gd name="T7" fmla="*/ 0 h 15"/>
                <a:gd name="T8" fmla="*/ 15 w 30"/>
                <a:gd name="T9" fmla="*/ 0 h 15"/>
                <a:gd name="T10" fmla="*/ 20 w 30"/>
                <a:gd name="T11" fmla="*/ 0 h 15"/>
                <a:gd name="T12" fmla="*/ 20 w 30"/>
                <a:gd name="T13" fmla="*/ 0 h 15"/>
                <a:gd name="T14" fmla="*/ 25 w 30"/>
                <a:gd name="T15" fmla="*/ 0 h 15"/>
                <a:gd name="T16" fmla="*/ 30 w 30"/>
                <a:gd name="T17" fmla="*/ 0 h 15"/>
                <a:gd name="T18" fmla="*/ 30 w 30"/>
                <a:gd name="T19" fmla="*/ 0 h 15"/>
                <a:gd name="T20" fmla="*/ 30 w 30"/>
                <a:gd name="T21" fmla="*/ 0 h 15"/>
                <a:gd name="T22" fmla="*/ 30 w 30"/>
                <a:gd name="T23" fmla="*/ 5 h 15"/>
                <a:gd name="T24" fmla="*/ 30 w 30"/>
                <a:gd name="T25" fmla="*/ 5 h 15"/>
                <a:gd name="T26" fmla="*/ 25 w 30"/>
                <a:gd name="T27" fmla="*/ 5 h 15"/>
                <a:gd name="T28" fmla="*/ 25 w 30"/>
                <a:gd name="T29" fmla="*/ 5 h 15"/>
                <a:gd name="T30" fmla="*/ 20 w 30"/>
                <a:gd name="T31" fmla="*/ 5 h 15"/>
                <a:gd name="T32" fmla="*/ 20 w 30"/>
                <a:gd name="T33" fmla="*/ 10 h 15"/>
                <a:gd name="T34" fmla="*/ 15 w 30"/>
                <a:gd name="T35" fmla="*/ 10 h 15"/>
                <a:gd name="T36" fmla="*/ 15 w 30"/>
                <a:gd name="T37" fmla="*/ 10 h 15"/>
                <a:gd name="T38" fmla="*/ 10 w 30"/>
                <a:gd name="T39" fmla="*/ 10 h 15"/>
                <a:gd name="T40" fmla="*/ 10 w 30"/>
                <a:gd name="T41" fmla="*/ 10 h 15"/>
                <a:gd name="T42" fmla="*/ 5 w 30"/>
                <a:gd name="T43" fmla="*/ 10 h 15"/>
                <a:gd name="T44" fmla="*/ 5 w 30"/>
                <a:gd name="T45" fmla="*/ 10 h 15"/>
                <a:gd name="T46" fmla="*/ 0 w 30"/>
                <a:gd name="T47" fmla="*/ 15 h 15"/>
                <a:gd name="T48" fmla="*/ 0 w 30"/>
                <a:gd name="T49" fmla="*/ 15 h 15"/>
                <a:gd name="T50" fmla="*/ 0 w 30"/>
                <a:gd name="T51" fmla="*/ 10 h 15"/>
                <a:gd name="T52" fmla="*/ 0 w 30"/>
                <a:gd name="T53" fmla="*/ 10 h 15"/>
                <a:gd name="T54" fmla="*/ 0 w 30"/>
                <a:gd name="T55" fmla="*/ 5 h 15"/>
                <a:gd name="T56" fmla="*/ 0 w 30"/>
                <a:gd name="T57" fmla="*/ 5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15"/>
                <a:gd name="T89" fmla="*/ 30 w 30"/>
                <a:gd name="T90" fmla="*/ 15 h 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15">
                  <a:moveTo>
                    <a:pt x="0" y="5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5" y="5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4423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0" name="Freeform 77"/>
            <p:cNvSpPr>
              <a:spLocks/>
            </p:cNvSpPr>
            <p:nvPr/>
          </p:nvSpPr>
          <p:spPr bwMode="auto">
            <a:xfrm>
              <a:off x="3744" y="2809"/>
              <a:ext cx="30" cy="15"/>
            </a:xfrm>
            <a:custGeom>
              <a:avLst/>
              <a:gdLst>
                <a:gd name="T0" fmla="*/ 0 w 30"/>
                <a:gd name="T1" fmla="*/ 5 h 15"/>
                <a:gd name="T2" fmla="*/ 5 w 30"/>
                <a:gd name="T3" fmla="*/ 5 h 15"/>
                <a:gd name="T4" fmla="*/ 10 w 30"/>
                <a:gd name="T5" fmla="*/ 5 h 15"/>
                <a:gd name="T6" fmla="*/ 10 w 30"/>
                <a:gd name="T7" fmla="*/ 0 h 15"/>
                <a:gd name="T8" fmla="*/ 15 w 30"/>
                <a:gd name="T9" fmla="*/ 0 h 15"/>
                <a:gd name="T10" fmla="*/ 20 w 30"/>
                <a:gd name="T11" fmla="*/ 0 h 15"/>
                <a:gd name="T12" fmla="*/ 20 w 30"/>
                <a:gd name="T13" fmla="*/ 0 h 15"/>
                <a:gd name="T14" fmla="*/ 25 w 30"/>
                <a:gd name="T15" fmla="*/ 0 h 15"/>
                <a:gd name="T16" fmla="*/ 30 w 30"/>
                <a:gd name="T17" fmla="*/ 0 h 15"/>
                <a:gd name="T18" fmla="*/ 30 w 30"/>
                <a:gd name="T19" fmla="*/ 0 h 15"/>
                <a:gd name="T20" fmla="*/ 30 w 30"/>
                <a:gd name="T21" fmla="*/ 0 h 15"/>
                <a:gd name="T22" fmla="*/ 30 w 30"/>
                <a:gd name="T23" fmla="*/ 5 h 15"/>
                <a:gd name="T24" fmla="*/ 30 w 30"/>
                <a:gd name="T25" fmla="*/ 5 h 15"/>
                <a:gd name="T26" fmla="*/ 25 w 30"/>
                <a:gd name="T27" fmla="*/ 5 h 15"/>
                <a:gd name="T28" fmla="*/ 25 w 30"/>
                <a:gd name="T29" fmla="*/ 5 h 15"/>
                <a:gd name="T30" fmla="*/ 20 w 30"/>
                <a:gd name="T31" fmla="*/ 5 h 15"/>
                <a:gd name="T32" fmla="*/ 20 w 30"/>
                <a:gd name="T33" fmla="*/ 10 h 15"/>
                <a:gd name="T34" fmla="*/ 20 w 30"/>
                <a:gd name="T35" fmla="*/ 10 h 15"/>
                <a:gd name="T36" fmla="*/ 15 w 30"/>
                <a:gd name="T37" fmla="*/ 10 h 15"/>
                <a:gd name="T38" fmla="*/ 15 w 30"/>
                <a:gd name="T39" fmla="*/ 10 h 15"/>
                <a:gd name="T40" fmla="*/ 10 w 30"/>
                <a:gd name="T41" fmla="*/ 10 h 15"/>
                <a:gd name="T42" fmla="*/ 10 w 30"/>
                <a:gd name="T43" fmla="*/ 10 h 15"/>
                <a:gd name="T44" fmla="*/ 5 w 30"/>
                <a:gd name="T45" fmla="*/ 10 h 15"/>
                <a:gd name="T46" fmla="*/ 5 w 30"/>
                <a:gd name="T47" fmla="*/ 10 h 15"/>
                <a:gd name="T48" fmla="*/ 0 w 30"/>
                <a:gd name="T49" fmla="*/ 15 h 15"/>
                <a:gd name="T50" fmla="*/ 0 w 30"/>
                <a:gd name="T51" fmla="*/ 10 h 15"/>
                <a:gd name="T52" fmla="*/ 0 w 30"/>
                <a:gd name="T53" fmla="*/ 10 h 15"/>
                <a:gd name="T54" fmla="*/ 0 w 30"/>
                <a:gd name="T55" fmla="*/ 5 h 15"/>
                <a:gd name="T56" fmla="*/ 0 w 30"/>
                <a:gd name="T57" fmla="*/ 5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15"/>
                <a:gd name="T89" fmla="*/ 30 w 30"/>
                <a:gd name="T90" fmla="*/ 15 h 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15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5" y="5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C443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1" name="Freeform 78"/>
            <p:cNvSpPr>
              <a:spLocks/>
            </p:cNvSpPr>
            <p:nvPr/>
          </p:nvSpPr>
          <p:spPr bwMode="auto">
            <a:xfrm>
              <a:off x="3749" y="2809"/>
              <a:ext cx="25" cy="15"/>
            </a:xfrm>
            <a:custGeom>
              <a:avLst/>
              <a:gdLst>
                <a:gd name="T0" fmla="*/ 0 w 25"/>
                <a:gd name="T1" fmla="*/ 5 h 15"/>
                <a:gd name="T2" fmla="*/ 0 w 25"/>
                <a:gd name="T3" fmla="*/ 5 h 15"/>
                <a:gd name="T4" fmla="*/ 5 w 25"/>
                <a:gd name="T5" fmla="*/ 5 h 15"/>
                <a:gd name="T6" fmla="*/ 5 w 25"/>
                <a:gd name="T7" fmla="*/ 0 h 15"/>
                <a:gd name="T8" fmla="*/ 10 w 25"/>
                <a:gd name="T9" fmla="*/ 0 h 15"/>
                <a:gd name="T10" fmla="*/ 15 w 25"/>
                <a:gd name="T11" fmla="*/ 0 h 15"/>
                <a:gd name="T12" fmla="*/ 15 w 25"/>
                <a:gd name="T13" fmla="*/ 0 h 15"/>
                <a:gd name="T14" fmla="*/ 20 w 25"/>
                <a:gd name="T15" fmla="*/ 0 h 15"/>
                <a:gd name="T16" fmla="*/ 25 w 25"/>
                <a:gd name="T17" fmla="*/ 0 h 15"/>
                <a:gd name="T18" fmla="*/ 25 w 25"/>
                <a:gd name="T19" fmla="*/ 0 h 15"/>
                <a:gd name="T20" fmla="*/ 25 w 25"/>
                <a:gd name="T21" fmla="*/ 0 h 15"/>
                <a:gd name="T22" fmla="*/ 25 w 25"/>
                <a:gd name="T23" fmla="*/ 5 h 15"/>
                <a:gd name="T24" fmla="*/ 25 w 25"/>
                <a:gd name="T25" fmla="*/ 5 h 15"/>
                <a:gd name="T26" fmla="*/ 20 w 25"/>
                <a:gd name="T27" fmla="*/ 5 h 15"/>
                <a:gd name="T28" fmla="*/ 20 w 25"/>
                <a:gd name="T29" fmla="*/ 5 h 15"/>
                <a:gd name="T30" fmla="*/ 15 w 25"/>
                <a:gd name="T31" fmla="*/ 5 h 15"/>
                <a:gd name="T32" fmla="*/ 15 w 25"/>
                <a:gd name="T33" fmla="*/ 10 h 15"/>
                <a:gd name="T34" fmla="*/ 15 w 25"/>
                <a:gd name="T35" fmla="*/ 10 h 15"/>
                <a:gd name="T36" fmla="*/ 10 w 25"/>
                <a:gd name="T37" fmla="*/ 10 h 15"/>
                <a:gd name="T38" fmla="*/ 10 w 25"/>
                <a:gd name="T39" fmla="*/ 10 h 15"/>
                <a:gd name="T40" fmla="*/ 5 w 25"/>
                <a:gd name="T41" fmla="*/ 10 h 15"/>
                <a:gd name="T42" fmla="*/ 5 w 25"/>
                <a:gd name="T43" fmla="*/ 10 h 15"/>
                <a:gd name="T44" fmla="*/ 0 w 25"/>
                <a:gd name="T45" fmla="*/ 10 h 15"/>
                <a:gd name="T46" fmla="*/ 0 w 25"/>
                <a:gd name="T47" fmla="*/ 10 h 15"/>
                <a:gd name="T48" fmla="*/ 0 w 25"/>
                <a:gd name="T49" fmla="*/ 15 h 15"/>
                <a:gd name="T50" fmla="*/ 0 w 25"/>
                <a:gd name="T51" fmla="*/ 10 h 15"/>
                <a:gd name="T52" fmla="*/ 0 w 25"/>
                <a:gd name="T53" fmla="*/ 10 h 15"/>
                <a:gd name="T54" fmla="*/ 0 w 25"/>
                <a:gd name="T55" fmla="*/ 5 h 15"/>
                <a:gd name="T56" fmla="*/ 0 w 25"/>
                <a:gd name="T57" fmla="*/ 5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"/>
                <a:gd name="T88" fmla="*/ 0 h 15"/>
                <a:gd name="T89" fmla="*/ 25 w 25"/>
                <a:gd name="T90" fmla="*/ 15 h 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" h="15">
                  <a:moveTo>
                    <a:pt x="0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444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2" name="Freeform 79"/>
            <p:cNvSpPr>
              <a:spLocks/>
            </p:cNvSpPr>
            <p:nvPr/>
          </p:nvSpPr>
          <p:spPr bwMode="auto">
            <a:xfrm>
              <a:off x="3749" y="2809"/>
              <a:ext cx="25" cy="10"/>
            </a:xfrm>
            <a:custGeom>
              <a:avLst/>
              <a:gdLst>
                <a:gd name="T0" fmla="*/ 0 w 25"/>
                <a:gd name="T1" fmla="*/ 5 h 10"/>
                <a:gd name="T2" fmla="*/ 0 w 25"/>
                <a:gd name="T3" fmla="*/ 5 h 10"/>
                <a:gd name="T4" fmla="*/ 5 w 25"/>
                <a:gd name="T5" fmla="*/ 5 h 10"/>
                <a:gd name="T6" fmla="*/ 10 w 25"/>
                <a:gd name="T7" fmla="*/ 0 h 10"/>
                <a:gd name="T8" fmla="*/ 10 w 25"/>
                <a:gd name="T9" fmla="*/ 0 h 10"/>
                <a:gd name="T10" fmla="*/ 15 w 25"/>
                <a:gd name="T11" fmla="*/ 0 h 10"/>
                <a:gd name="T12" fmla="*/ 20 w 25"/>
                <a:gd name="T13" fmla="*/ 0 h 10"/>
                <a:gd name="T14" fmla="*/ 20 w 25"/>
                <a:gd name="T15" fmla="*/ 0 h 10"/>
                <a:gd name="T16" fmla="*/ 25 w 25"/>
                <a:gd name="T17" fmla="*/ 0 h 10"/>
                <a:gd name="T18" fmla="*/ 25 w 25"/>
                <a:gd name="T19" fmla="*/ 0 h 10"/>
                <a:gd name="T20" fmla="*/ 25 w 25"/>
                <a:gd name="T21" fmla="*/ 0 h 10"/>
                <a:gd name="T22" fmla="*/ 25 w 25"/>
                <a:gd name="T23" fmla="*/ 5 h 10"/>
                <a:gd name="T24" fmla="*/ 25 w 25"/>
                <a:gd name="T25" fmla="*/ 5 h 10"/>
                <a:gd name="T26" fmla="*/ 20 w 25"/>
                <a:gd name="T27" fmla="*/ 5 h 10"/>
                <a:gd name="T28" fmla="*/ 20 w 25"/>
                <a:gd name="T29" fmla="*/ 5 h 10"/>
                <a:gd name="T30" fmla="*/ 15 w 25"/>
                <a:gd name="T31" fmla="*/ 5 h 10"/>
                <a:gd name="T32" fmla="*/ 15 w 25"/>
                <a:gd name="T33" fmla="*/ 10 h 10"/>
                <a:gd name="T34" fmla="*/ 15 w 25"/>
                <a:gd name="T35" fmla="*/ 10 h 10"/>
                <a:gd name="T36" fmla="*/ 10 w 25"/>
                <a:gd name="T37" fmla="*/ 10 h 10"/>
                <a:gd name="T38" fmla="*/ 10 w 25"/>
                <a:gd name="T39" fmla="*/ 10 h 10"/>
                <a:gd name="T40" fmla="*/ 5 w 25"/>
                <a:gd name="T41" fmla="*/ 10 h 10"/>
                <a:gd name="T42" fmla="*/ 5 w 25"/>
                <a:gd name="T43" fmla="*/ 10 h 10"/>
                <a:gd name="T44" fmla="*/ 5 w 25"/>
                <a:gd name="T45" fmla="*/ 10 h 10"/>
                <a:gd name="T46" fmla="*/ 0 w 25"/>
                <a:gd name="T47" fmla="*/ 10 h 10"/>
                <a:gd name="T48" fmla="*/ 0 w 25"/>
                <a:gd name="T49" fmla="*/ 10 h 10"/>
                <a:gd name="T50" fmla="*/ 0 w 25"/>
                <a:gd name="T51" fmla="*/ 10 h 10"/>
                <a:gd name="T52" fmla="*/ 0 w 25"/>
                <a:gd name="T53" fmla="*/ 10 h 10"/>
                <a:gd name="T54" fmla="*/ 0 w 25"/>
                <a:gd name="T55" fmla="*/ 5 h 10"/>
                <a:gd name="T56" fmla="*/ 0 w 25"/>
                <a:gd name="T57" fmla="*/ 5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"/>
                <a:gd name="T88" fmla="*/ 0 h 10"/>
                <a:gd name="T89" fmla="*/ 25 w 25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" h="10">
                  <a:moveTo>
                    <a:pt x="0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9443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3" name="Freeform 80"/>
            <p:cNvSpPr>
              <a:spLocks/>
            </p:cNvSpPr>
            <p:nvPr/>
          </p:nvSpPr>
          <p:spPr bwMode="auto">
            <a:xfrm>
              <a:off x="3749" y="2809"/>
              <a:ext cx="25" cy="10"/>
            </a:xfrm>
            <a:custGeom>
              <a:avLst/>
              <a:gdLst>
                <a:gd name="T0" fmla="*/ 0 w 25"/>
                <a:gd name="T1" fmla="*/ 5 h 10"/>
                <a:gd name="T2" fmla="*/ 5 w 25"/>
                <a:gd name="T3" fmla="*/ 5 h 10"/>
                <a:gd name="T4" fmla="*/ 5 w 25"/>
                <a:gd name="T5" fmla="*/ 0 h 10"/>
                <a:gd name="T6" fmla="*/ 10 w 25"/>
                <a:gd name="T7" fmla="*/ 0 h 10"/>
                <a:gd name="T8" fmla="*/ 10 w 25"/>
                <a:gd name="T9" fmla="*/ 0 h 10"/>
                <a:gd name="T10" fmla="*/ 15 w 25"/>
                <a:gd name="T11" fmla="*/ 0 h 10"/>
                <a:gd name="T12" fmla="*/ 20 w 25"/>
                <a:gd name="T13" fmla="*/ 0 h 10"/>
                <a:gd name="T14" fmla="*/ 20 w 25"/>
                <a:gd name="T15" fmla="*/ 0 h 10"/>
                <a:gd name="T16" fmla="*/ 25 w 25"/>
                <a:gd name="T17" fmla="*/ 0 h 10"/>
                <a:gd name="T18" fmla="*/ 25 w 25"/>
                <a:gd name="T19" fmla="*/ 0 h 10"/>
                <a:gd name="T20" fmla="*/ 25 w 25"/>
                <a:gd name="T21" fmla="*/ 0 h 10"/>
                <a:gd name="T22" fmla="*/ 25 w 25"/>
                <a:gd name="T23" fmla="*/ 5 h 10"/>
                <a:gd name="T24" fmla="*/ 25 w 25"/>
                <a:gd name="T25" fmla="*/ 5 h 10"/>
                <a:gd name="T26" fmla="*/ 20 w 25"/>
                <a:gd name="T27" fmla="*/ 5 h 10"/>
                <a:gd name="T28" fmla="*/ 20 w 25"/>
                <a:gd name="T29" fmla="*/ 5 h 10"/>
                <a:gd name="T30" fmla="*/ 15 w 25"/>
                <a:gd name="T31" fmla="*/ 5 h 10"/>
                <a:gd name="T32" fmla="*/ 15 w 25"/>
                <a:gd name="T33" fmla="*/ 10 h 10"/>
                <a:gd name="T34" fmla="*/ 15 w 25"/>
                <a:gd name="T35" fmla="*/ 10 h 10"/>
                <a:gd name="T36" fmla="*/ 10 w 25"/>
                <a:gd name="T37" fmla="*/ 10 h 10"/>
                <a:gd name="T38" fmla="*/ 10 w 25"/>
                <a:gd name="T39" fmla="*/ 10 h 10"/>
                <a:gd name="T40" fmla="*/ 10 w 25"/>
                <a:gd name="T41" fmla="*/ 10 h 10"/>
                <a:gd name="T42" fmla="*/ 5 w 25"/>
                <a:gd name="T43" fmla="*/ 10 h 10"/>
                <a:gd name="T44" fmla="*/ 5 w 25"/>
                <a:gd name="T45" fmla="*/ 10 h 10"/>
                <a:gd name="T46" fmla="*/ 5 w 25"/>
                <a:gd name="T47" fmla="*/ 10 h 10"/>
                <a:gd name="T48" fmla="*/ 0 w 25"/>
                <a:gd name="T49" fmla="*/ 10 h 10"/>
                <a:gd name="T50" fmla="*/ 0 w 25"/>
                <a:gd name="T51" fmla="*/ 10 h 10"/>
                <a:gd name="T52" fmla="*/ 0 w 25"/>
                <a:gd name="T53" fmla="*/ 10 h 10"/>
                <a:gd name="T54" fmla="*/ 0 w 25"/>
                <a:gd name="T55" fmla="*/ 5 h 10"/>
                <a:gd name="T56" fmla="*/ 0 w 25"/>
                <a:gd name="T57" fmla="*/ 5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"/>
                <a:gd name="T88" fmla="*/ 0 h 10"/>
                <a:gd name="T89" fmla="*/ 25 w 25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" h="10">
                  <a:moveTo>
                    <a:pt x="0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E422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4" name="Freeform 81"/>
            <p:cNvSpPr>
              <a:spLocks/>
            </p:cNvSpPr>
            <p:nvPr/>
          </p:nvSpPr>
          <p:spPr bwMode="auto">
            <a:xfrm>
              <a:off x="3754" y="2809"/>
              <a:ext cx="20" cy="10"/>
            </a:xfrm>
            <a:custGeom>
              <a:avLst/>
              <a:gdLst>
                <a:gd name="T0" fmla="*/ 0 w 20"/>
                <a:gd name="T1" fmla="*/ 5 h 10"/>
                <a:gd name="T2" fmla="*/ 0 w 20"/>
                <a:gd name="T3" fmla="*/ 5 h 10"/>
                <a:gd name="T4" fmla="*/ 5 w 20"/>
                <a:gd name="T5" fmla="*/ 0 h 10"/>
                <a:gd name="T6" fmla="*/ 5 w 20"/>
                <a:gd name="T7" fmla="*/ 0 h 10"/>
                <a:gd name="T8" fmla="*/ 10 w 20"/>
                <a:gd name="T9" fmla="*/ 0 h 10"/>
                <a:gd name="T10" fmla="*/ 10 w 20"/>
                <a:gd name="T11" fmla="*/ 0 h 10"/>
                <a:gd name="T12" fmla="*/ 15 w 20"/>
                <a:gd name="T13" fmla="*/ 0 h 10"/>
                <a:gd name="T14" fmla="*/ 15 w 20"/>
                <a:gd name="T15" fmla="*/ 0 h 10"/>
                <a:gd name="T16" fmla="*/ 20 w 20"/>
                <a:gd name="T17" fmla="*/ 0 h 10"/>
                <a:gd name="T18" fmla="*/ 20 w 20"/>
                <a:gd name="T19" fmla="*/ 0 h 10"/>
                <a:gd name="T20" fmla="*/ 20 w 20"/>
                <a:gd name="T21" fmla="*/ 0 h 10"/>
                <a:gd name="T22" fmla="*/ 20 w 20"/>
                <a:gd name="T23" fmla="*/ 5 h 10"/>
                <a:gd name="T24" fmla="*/ 20 w 20"/>
                <a:gd name="T25" fmla="*/ 5 h 10"/>
                <a:gd name="T26" fmla="*/ 15 w 20"/>
                <a:gd name="T27" fmla="*/ 5 h 10"/>
                <a:gd name="T28" fmla="*/ 15 w 20"/>
                <a:gd name="T29" fmla="*/ 5 h 10"/>
                <a:gd name="T30" fmla="*/ 15 w 20"/>
                <a:gd name="T31" fmla="*/ 5 h 10"/>
                <a:gd name="T32" fmla="*/ 10 w 20"/>
                <a:gd name="T33" fmla="*/ 10 h 10"/>
                <a:gd name="T34" fmla="*/ 10 w 20"/>
                <a:gd name="T35" fmla="*/ 10 h 10"/>
                <a:gd name="T36" fmla="*/ 5 w 20"/>
                <a:gd name="T37" fmla="*/ 10 h 10"/>
                <a:gd name="T38" fmla="*/ 5 w 20"/>
                <a:gd name="T39" fmla="*/ 10 h 10"/>
                <a:gd name="T40" fmla="*/ 5 w 20"/>
                <a:gd name="T41" fmla="*/ 10 h 10"/>
                <a:gd name="T42" fmla="*/ 5 w 20"/>
                <a:gd name="T43" fmla="*/ 10 h 10"/>
                <a:gd name="T44" fmla="*/ 0 w 20"/>
                <a:gd name="T45" fmla="*/ 10 h 10"/>
                <a:gd name="T46" fmla="*/ 0 w 20"/>
                <a:gd name="T47" fmla="*/ 10 h 10"/>
                <a:gd name="T48" fmla="*/ 0 w 20"/>
                <a:gd name="T49" fmla="*/ 10 h 10"/>
                <a:gd name="T50" fmla="*/ 0 w 20"/>
                <a:gd name="T51" fmla="*/ 10 h 10"/>
                <a:gd name="T52" fmla="*/ 0 w 20"/>
                <a:gd name="T53" fmla="*/ 5 h 10"/>
                <a:gd name="T54" fmla="*/ 0 w 20"/>
                <a:gd name="T55" fmla="*/ 5 h 10"/>
                <a:gd name="T56" fmla="*/ 0 w 20"/>
                <a:gd name="T57" fmla="*/ 5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10"/>
                <a:gd name="T89" fmla="*/ 20 w 20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10">
                  <a:moveTo>
                    <a:pt x="0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3422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5" name="Freeform 82"/>
            <p:cNvSpPr>
              <a:spLocks/>
            </p:cNvSpPr>
            <p:nvPr/>
          </p:nvSpPr>
          <p:spPr bwMode="auto">
            <a:xfrm>
              <a:off x="3754" y="2809"/>
              <a:ext cx="20" cy="10"/>
            </a:xfrm>
            <a:custGeom>
              <a:avLst/>
              <a:gdLst>
                <a:gd name="T0" fmla="*/ 0 w 20"/>
                <a:gd name="T1" fmla="*/ 5 h 10"/>
                <a:gd name="T2" fmla="*/ 0 w 20"/>
                <a:gd name="T3" fmla="*/ 0 h 10"/>
                <a:gd name="T4" fmla="*/ 5 w 20"/>
                <a:gd name="T5" fmla="*/ 0 h 10"/>
                <a:gd name="T6" fmla="*/ 5 w 20"/>
                <a:gd name="T7" fmla="*/ 0 h 10"/>
                <a:gd name="T8" fmla="*/ 10 w 20"/>
                <a:gd name="T9" fmla="*/ 0 h 10"/>
                <a:gd name="T10" fmla="*/ 10 w 20"/>
                <a:gd name="T11" fmla="*/ 0 h 10"/>
                <a:gd name="T12" fmla="*/ 15 w 20"/>
                <a:gd name="T13" fmla="*/ 0 h 10"/>
                <a:gd name="T14" fmla="*/ 15 w 20"/>
                <a:gd name="T15" fmla="*/ 0 h 10"/>
                <a:gd name="T16" fmla="*/ 20 w 20"/>
                <a:gd name="T17" fmla="*/ 0 h 10"/>
                <a:gd name="T18" fmla="*/ 20 w 20"/>
                <a:gd name="T19" fmla="*/ 0 h 10"/>
                <a:gd name="T20" fmla="*/ 20 w 20"/>
                <a:gd name="T21" fmla="*/ 0 h 10"/>
                <a:gd name="T22" fmla="*/ 20 w 20"/>
                <a:gd name="T23" fmla="*/ 5 h 10"/>
                <a:gd name="T24" fmla="*/ 20 w 20"/>
                <a:gd name="T25" fmla="*/ 5 h 10"/>
                <a:gd name="T26" fmla="*/ 15 w 20"/>
                <a:gd name="T27" fmla="*/ 5 h 10"/>
                <a:gd name="T28" fmla="*/ 15 w 20"/>
                <a:gd name="T29" fmla="*/ 5 h 10"/>
                <a:gd name="T30" fmla="*/ 15 w 20"/>
                <a:gd name="T31" fmla="*/ 10 h 10"/>
                <a:gd name="T32" fmla="*/ 10 w 20"/>
                <a:gd name="T33" fmla="*/ 10 h 10"/>
                <a:gd name="T34" fmla="*/ 10 w 20"/>
                <a:gd name="T35" fmla="*/ 10 h 10"/>
                <a:gd name="T36" fmla="*/ 10 w 20"/>
                <a:gd name="T37" fmla="*/ 10 h 10"/>
                <a:gd name="T38" fmla="*/ 5 w 20"/>
                <a:gd name="T39" fmla="*/ 10 h 10"/>
                <a:gd name="T40" fmla="*/ 5 w 20"/>
                <a:gd name="T41" fmla="*/ 10 h 10"/>
                <a:gd name="T42" fmla="*/ 5 w 20"/>
                <a:gd name="T43" fmla="*/ 10 h 10"/>
                <a:gd name="T44" fmla="*/ 5 w 20"/>
                <a:gd name="T45" fmla="*/ 10 h 10"/>
                <a:gd name="T46" fmla="*/ 0 w 20"/>
                <a:gd name="T47" fmla="*/ 10 h 10"/>
                <a:gd name="T48" fmla="*/ 0 w 20"/>
                <a:gd name="T49" fmla="*/ 10 h 10"/>
                <a:gd name="T50" fmla="*/ 0 w 20"/>
                <a:gd name="T51" fmla="*/ 10 h 10"/>
                <a:gd name="T52" fmla="*/ 0 w 20"/>
                <a:gd name="T53" fmla="*/ 5 h 10"/>
                <a:gd name="T54" fmla="*/ 0 w 20"/>
                <a:gd name="T55" fmla="*/ 5 h 10"/>
                <a:gd name="T56" fmla="*/ 0 w 20"/>
                <a:gd name="T57" fmla="*/ 5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10"/>
                <a:gd name="T89" fmla="*/ 20 w 20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10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B422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6" name="Freeform 83"/>
            <p:cNvSpPr>
              <a:spLocks/>
            </p:cNvSpPr>
            <p:nvPr/>
          </p:nvSpPr>
          <p:spPr bwMode="auto">
            <a:xfrm>
              <a:off x="3754" y="2809"/>
              <a:ext cx="20" cy="10"/>
            </a:xfrm>
            <a:custGeom>
              <a:avLst/>
              <a:gdLst>
                <a:gd name="T0" fmla="*/ 0 w 20"/>
                <a:gd name="T1" fmla="*/ 5 h 10"/>
                <a:gd name="T2" fmla="*/ 5 w 20"/>
                <a:gd name="T3" fmla="*/ 0 h 10"/>
                <a:gd name="T4" fmla="*/ 5 w 20"/>
                <a:gd name="T5" fmla="*/ 0 h 10"/>
                <a:gd name="T6" fmla="*/ 10 w 20"/>
                <a:gd name="T7" fmla="*/ 0 h 10"/>
                <a:gd name="T8" fmla="*/ 10 w 20"/>
                <a:gd name="T9" fmla="*/ 0 h 10"/>
                <a:gd name="T10" fmla="*/ 10 w 20"/>
                <a:gd name="T11" fmla="*/ 0 h 10"/>
                <a:gd name="T12" fmla="*/ 15 w 20"/>
                <a:gd name="T13" fmla="*/ 0 h 10"/>
                <a:gd name="T14" fmla="*/ 15 w 20"/>
                <a:gd name="T15" fmla="*/ 0 h 10"/>
                <a:gd name="T16" fmla="*/ 20 w 20"/>
                <a:gd name="T17" fmla="*/ 0 h 10"/>
                <a:gd name="T18" fmla="*/ 20 w 20"/>
                <a:gd name="T19" fmla="*/ 0 h 10"/>
                <a:gd name="T20" fmla="*/ 20 w 20"/>
                <a:gd name="T21" fmla="*/ 0 h 10"/>
                <a:gd name="T22" fmla="*/ 20 w 20"/>
                <a:gd name="T23" fmla="*/ 5 h 10"/>
                <a:gd name="T24" fmla="*/ 20 w 20"/>
                <a:gd name="T25" fmla="*/ 5 h 10"/>
                <a:gd name="T26" fmla="*/ 15 w 20"/>
                <a:gd name="T27" fmla="*/ 5 h 10"/>
                <a:gd name="T28" fmla="*/ 15 w 20"/>
                <a:gd name="T29" fmla="*/ 5 h 10"/>
                <a:gd name="T30" fmla="*/ 15 w 20"/>
                <a:gd name="T31" fmla="*/ 10 h 10"/>
                <a:gd name="T32" fmla="*/ 10 w 20"/>
                <a:gd name="T33" fmla="*/ 10 h 10"/>
                <a:gd name="T34" fmla="*/ 10 w 20"/>
                <a:gd name="T35" fmla="*/ 10 h 10"/>
                <a:gd name="T36" fmla="*/ 5 w 20"/>
                <a:gd name="T37" fmla="*/ 10 h 10"/>
                <a:gd name="T38" fmla="*/ 5 w 20"/>
                <a:gd name="T39" fmla="*/ 10 h 10"/>
                <a:gd name="T40" fmla="*/ 0 w 20"/>
                <a:gd name="T41" fmla="*/ 10 h 10"/>
                <a:gd name="T42" fmla="*/ 0 w 20"/>
                <a:gd name="T43" fmla="*/ 10 h 10"/>
                <a:gd name="T44" fmla="*/ 0 w 20"/>
                <a:gd name="T45" fmla="*/ 5 h 10"/>
                <a:gd name="T46" fmla="*/ 0 w 20"/>
                <a:gd name="T47" fmla="*/ 5 h 10"/>
                <a:gd name="T48" fmla="*/ 0 w 20"/>
                <a:gd name="T49" fmla="*/ 5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0"/>
                <a:gd name="T77" fmla="*/ 20 w 20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0">
                  <a:moveTo>
                    <a:pt x="0" y="5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2442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7" name="Freeform 84"/>
            <p:cNvSpPr>
              <a:spLocks/>
            </p:cNvSpPr>
            <p:nvPr/>
          </p:nvSpPr>
          <p:spPr bwMode="auto">
            <a:xfrm>
              <a:off x="3759" y="2809"/>
              <a:ext cx="15" cy="10"/>
            </a:xfrm>
            <a:custGeom>
              <a:avLst/>
              <a:gdLst>
                <a:gd name="T0" fmla="*/ 0 w 15"/>
                <a:gd name="T1" fmla="*/ 5 h 10"/>
                <a:gd name="T2" fmla="*/ 0 w 15"/>
                <a:gd name="T3" fmla="*/ 0 h 10"/>
                <a:gd name="T4" fmla="*/ 0 w 15"/>
                <a:gd name="T5" fmla="*/ 0 h 10"/>
                <a:gd name="T6" fmla="*/ 5 w 15"/>
                <a:gd name="T7" fmla="*/ 0 h 10"/>
                <a:gd name="T8" fmla="*/ 5 w 15"/>
                <a:gd name="T9" fmla="*/ 0 h 10"/>
                <a:gd name="T10" fmla="*/ 10 w 15"/>
                <a:gd name="T11" fmla="*/ 0 h 10"/>
                <a:gd name="T12" fmla="*/ 10 w 15"/>
                <a:gd name="T13" fmla="*/ 0 h 10"/>
                <a:gd name="T14" fmla="*/ 10 w 15"/>
                <a:gd name="T15" fmla="*/ 0 h 10"/>
                <a:gd name="T16" fmla="*/ 15 w 15"/>
                <a:gd name="T17" fmla="*/ 0 h 10"/>
                <a:gd name="T18" fmla="*/ 15 w 15"/>
                <a:gd name="T19" fmla="*/ 0 h 10"/>
                <a:gd name="T20" fmla="*/ 15 w 15"/>
                <a:gd name="T21" fmla="*/ 0 h 10"/>
                <a:gd name="T22" fmla="*/ 15 w 15"/>
                <a:gd name="T23" fmla="*/ 5 h 10"/>
                <a:gd name="T24" fmla="*/ 15 w 15"/>
                <a:gd name="T25" fmla="*/ 5 h 10"/>
                <a:gd name="T26" fmla="*/ 10 w 15"/>
                <a:gd name="T27" fmla="*/ 5 h 10"/>
                <a:gd name="T28" fmla="*/ 10 w 15"/>
                <a:gd name="T29" fmla="*/ 5 h 10"/>
                <a:gd name="T30" fmla="*/ 10 w 15"/>
                <a:gd name="T31" fmla="*/ 10 h 10"/>
                <a:gd name="T32" fmla="*/ 5 w 15"/>
                <a:gd name="T33" fmla="*/ 10 h 10"/>
                <a:gd name="T34" fmla="*/ 5 w 15"/>
                <a:gd name="T35" fmla="*/ 10 h 10"/>
                <a:gd name="T36" fmla="*/ 0 w 15"/>
                <a:gd name="T37" fmla="*/ 10 h 10"/>
                <a:gd name="T38" fmla="*/ 0 w 15"/>
                <a:gd name="T39" fmla="*/ 10 h 10"/>
                <a:gd name="T40" fmla="*/ 0 w 15"/>
                <a:gd name="T41" fmla="*/ 10 h 10"/>
                <a:gd name="T42" fmla="*/ 0 w 15"/>
                <a:gd name="T43" fmla="*/ 10 h 10"/>
                <a:gd name="T44" fmla="*/ 0 w 15"/>
                <a:gd name="T45" fmla="*/ 5 h 10"/>
                <a:gd name="T46" fmla="*/ 0 w 15"/>
                <a:gd name="T47" fmla="*/ 5 h 10"/>
                <a:gd name="T48" fmla="*/ 0 w 15"/>
                <a:gd name="T49" fmla="*/ 5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10"/>
                <a:gd name="T77" fmla="*/ 15 w 15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10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8" name="Freeform 85"/>
            <p:cNvSpPr>
              <a:spLocks/>
            </p:cNvSpPr>
            <p:nvPr/>
          </p:nvSpPr>
          <p:spPr bwMode="auto">
            <a:xfrm>
              <a:off x="3759" y="2809"/>
              <a:ext cx="15" cy="10"/>
            </a:xfrm>
            <a:custGeom>
              <a:avLst/>
              <a:gdLst>
                <a:gd name="T0" fmla="*/ 0 w 15"/>
                <a:gd name="T1" fmla="*/ 0 h 10"/>
                <a:gd name="T2" fmla="*/ 15 w 15"/>
                <a:gd name="T3" fmla="*/ 0 h 10"/>
                <a:gd name="T4" fmla="*/ 15 w 15"/>
                <a:gd name="T5" fmla="*/ 5 h 10"/>
                <a:gd name="T6" fmla="*/ 5 w 15"/>
                <a:gd name="T7" fmla="*/ 10 h 10"/>
                <a:gd name="T8" fmla="*/ 0 w 15"/>
                <a:gd name="T9" fmla="*/ 10 h 10"/>
                <a:gd name="T10" fmla="*/ 0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9" name="Freeform 86"/>
            <p:cNvSpPr>
              <a:spLocks/>
            </p:cNvSpPr>
            <p:nvPr/>
          </p:nvSpPr>
          <p:spPr bwMode="auto">
            <a:xfrm>
              <a:off x="3739" y="2698"/>
              <a:ext cx="25" cy="10"/>
            </a:xfrm>
            <a:custGeom>
              <a:avLst/>
              <a:gdLst>
                <a:gd name="T0" fmla="*/ 0 w 25"/>
                <a:gd name="T1" fmla="*/ 0 h 10"/>
                <a:gd name="T2" fmla="*/ 0 w 25"/>
                <a:gd name="T3" fmla="*/ 10 h 10"/>
                <a:gd name="T4" fmla="*/ 10 w 25"/>
                <a:gd name="T5" fmla="*/ 10 h 10"/>
                <a:gd name="T6" fmla="*/ 25 w 25"/>
                <a:gd name="T7" fmla="*/ 10 h 10"/>
                <a:gd name="T8" fmla="*/ 25 w 25"/>
                <a:gd name="T9" fmla="*/ 0 h 10"/>
                <a:gd name="T10" fmla="*/ 0 w 2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0"/>
                <a:gd name="T20" fmla="*/ 25 w 2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0"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0" name="Freeform 87"/>
            <p:cNvSpPr>
              <a:spLocks/>
            </p:cNvSpPr>
            <p:nvPr/>
          </p:nvSpPr>
          <p:spPr bwMode="auto">
            <a:xfrm>
              <a:off x="3744" y="2698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0 w 20"/>
                <a:gd name="T3" fmla="*/ 5 h 10"/>
                <a:gd name="T4" fmla="*/ 0 w 20"/>
                <a:gd name="T5" fmla="*/ 5 h 10"/>
                <a:gd name="T6" fmla="*/ 0 w 20"/>
                <a:gd name="T7" fmla="*/ 5 h 10"/>
                <a:gd name="T8" fmla="*/ 0 w 20"/>
                <a:gd name="T9" fmla="*/ 10 h 10"/>
                <a:gd name="T10" fmla="*/ 0 w 20"/>
                <a:gd name="T11" fmla="*/ 10 h 10"/>
                <a:gd name="T12" fmla="*/ 0 w 20"/>
                <a:gd name="T13" fmla="*/ 10 h 10"/>
                <a:gd name="T14" fmla="*/ 0 w 20"/>
                <a:gd name="T15" fmla="*/ 10 h 10"/>
                <a:gd name="T16" fmla="*/ 5 w 20"/>
                <a:gd name="T17" fmla="*/ 10 h 10"/>
                <a:gd name="T18" fmla="*/ 5 w 20"/>
                <a:gd name="T19" fmla="*/ 10 h 10"/>
                <a:gd name="T20" fmla="*/ 10 w 20"/>
                <a:gd name="T21" fmla="*/ 10 h 10"/>
                <a:gd name="T22" fmla="*/ 10 w 20"/>
                <a:gd name="T23" fmla="*/ 10 h 10"/>
                <a:gd name="T24" fmla="*/ 10 w 20"/>
                <a:gd name="T25" fmla="*/ 10 h 10"/>
                <a:gd name="T26" fmla="*/ 15 w 20"/>
                <a:gd name="T27" fmla="*/ 10 h 10"/>
                <a:gd name="T28" fmla="*/ 15 w 20"/>
                <a:gd name="T29" fmla="*/ 10 h 10"/>
                <a:gd name="T30" fmla="*/ 15 w 20"/>
                <a:gd name="T31" fmla="*/ 10 h 10"/>
                <a:gd name="T32" fmla="*/ 20 w 20"/>
                <a:gd name="T33" fmla="*/ 10 h 10"/>
                <a:gd name="T34" fmla="*/ 20 w 20"/>
                <a:gd name="T35" fmla="*/ 5 h 10"/>
                <a:gd name="T36" fmla="*/ 20 w 20"/>
                <a:gd name="T37" fmla="*/ 5 h 10"/>
                <a:gd name="T38" fmla="*/ 20 w 20"/>
                <a:gd name="T39" fmla="*/ 5 h 10"/>
                <a:gd name="T40" fmla="*/ 20 w 20"/>
                <a:gd name="T41" fmla="*/ 0 h 10"/>
                <a:gd name="T42" fmla="*/ 15 w 20"/>
                <a:gd name="T43" fmla="*/ 0 h 10"/>
                <a:gd name="T44" fmla="*/ 15 w 20"/>
                <a:gd name="T45" fmla="*/ 0 h 10"/>
                <a:gd name="T46" fmla="*/ 10 w 20"/>
                <a:gd name="T47" fmla="*/ 0 h 10"/>
                <a:gd name="T48" fmla="*/ 10 w 20"/>
                <a:gd name="T49" fmla="*/ 0 h 10"/>
                <a:gd name="T50" fmla="*/ 5 w 20"/>
                <a:gd name="T51" fmla="*/ 0 h 10"/>
                <a:gd name="T52" fmla="*/ 5 w 20"/>
                <a:gd name="T53" fmla="*/ 0 h 10"/>
                <a:gd name="T54" fmla="*/ 0 w 20"/>
                <a:gd name="T55" fmla="*/ 0 h 10"/>
                <a:gd name="T56" fmla="*/ 0 w 20"/>
                <a:gd name="T57" fmla="*/ 0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10"/>
                <a:gd name="T89" fmla="*/ 20 w 20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44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1" name="Freeform 88"/>
            <p:cNvSpPr>
              <a:spLocks/>
            </p:cNvSpPr>
            <p:nvPr/>
          </p:nvSpPr>
          <p:spPr bwMode="auto">
            <a:xfrm>
              <a:off x="3744" y="2698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0 w 20"/>
                <a:gd name="T3" fmla="*/ 5 h 10"/>
                <a:gd name="T4" fmla="*/ 0 w 20"/>
                <a:gd name="T5" fmla="*/ 5 h 10"/>
                <a:gd name="T6" fmla="*/ 0 w 20"/>
                <a:gd name="T7" fmla="*/ 5 h 10"/>
                <a:gd name="T8" fmla="*/ 0 w 20"/>
                <a:gd name="T9" fmla="*/ 10 h 10"/>
                <a:gd name="T10" fmla="*/ 0 w 20"/>
                <a:gd name="T11" fmla="*/ 10 h 10"/>
                <a:gd name="T12" fmla="*/ 0 w 20"/>
                <a:gd name="T13" fmla="*/ 10 h 10"/>
                <a:gd name="T14" fmla="*/ 5 w 20"/>
                <a:gd name="T15" fmla="*/ 10 h 10"/>
                <a:gd name="T16" fmla="*/ 5 w 20"/>
                <a:gd name="T17" fmla="*/ 10 h 10"/>
                <a:gd name="T18" fmla="*/ 5 w 20"/>
                <a:gd name="T19" fmla="*/ 10 h 10"/>
                <a:gd name="T20" fmla="*/ 10 w 20"/>
                <a:gd name="T21" fmla="*/ 10 h 10"/>
                <a:gd name="T22" fmla="*/ 10 w 20"/>
                <a:gd name="T23" fmla="*/ 10 h 10"/>
                <a:gd name="T24" fmla="*/ 10 w 20"/>
                <a:gd name="T25" fmla="*/ 10 h 10"/>
                <a:gd name="T26" fmla="*/ 15 w 20"/>
                <a:gd name="T27" fmla="*/ 10 h 10"/>
                <a:gd name="T28" fmla="*/ 15 w 20"/>
                <a:gd name="T29" fmla="*/ 10 h 10"/>
                <a:gd name="T30" fmla="*/ 15 w 20"/>
                <a:gd name="T31" fmla="*/ 10 h 10"/>
                <a:gd name="T32" fmla="*/ 20 w 20"/>
                <a:gd name="T33" fmla="*/ 10 h 10"/>
                <a:gd name="T34" fmla="*/ 20 w 20"/>
                <a:gd name="T35" fmla="*/ 5 h 10"/>
                <a:gd name="T36" fmla="*/ 20 w 20"/>
                <a:gd name="T37" fmla="*/ 5 h 10"/>
                <a:gd name="T38" fmla="*/ 20 w 20"/>
                <a:gd name="T39" fmla="*/ 5 h 10"/>
                <a:gd name="T40" fmla="*/ 20 w 20"/>
                <a:gd name="T41" fmla="*/ 0 h 10"/>
                <a:gd name="T42" fmla="*/ 15 w 20"/>
                <a:gd name="T43" fmla="*/ 0 h 10"/>
                <a:gd name="T44" fmla="*/ 15 w 20"/>
                <a:gd name="T45" fmla="*/ 0 h 10"/>
                <a:gd name="T46" fmla="*/ 10 w 20"/>
                <a:gd name="T47" fmla="*/ 0 h 10"/>
                <a:gd name="T48" fmla="*/ 10 w 20"/>
                <a:gd name="T49" fmla="*/ 0 h 10"/>
                <a:gd name="T50" fmla="*/ 5 w 20"/>
                <a:gd name="T51" fmla="*/ 0 h 10"/>
                <a:gd name="T52" fmla="*/ 5 w 20"/>
                <a:gd name="T53" fmla="*/ 0 h 10"/>
                <a:gd name="T54" fmla="*/ 0 w 20"/>
                <a:gd name="T55" fmla="*/ 0 h 10"/>
                <a:gd name="T56" fmla="*/ 0 w 20"/>
                <a:gd name="T57" fmla="*/ 0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10"/>
                <a:gd name="T89" fmla="*/ 20 w 20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23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2" name="Freeform 89"/>
            <p:cNvSpPr>
              <a:spLocks/>
            </p:cNvSpPr>
            <p:nvPr/>
          </p:nvSpPr>
          <p:spPr bwMode="auto">
            <a:xfrm>
              <a:off x="3744" y="2698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0 w 20"/>
                <a:gd name="T3" fmla="*/ 5 h 10"/>
                <a:gd name="T4" fmla="*/ 0 w 20"/>
                <a:gd name="T5" fmla="*/ 5 h 10"/>
                <a:gd name="T6" fmla="*/ 0 w 20"/>
                <a:gd name="T7" fmla="*/ 5 h 10"/>
                <a:gd name="T8" fmla="*/ 0 w 20"/>
                <a:gd name="T9" fmla="*/ 10 h 10"/>
                <a:gd name="T10" fmla="*/ 0 w 20"/>
                <a:gd name="T11" fmla="*/ 10 h 10"/>
                <a:gd name="T12" fmla="*/ 5 w 20"/>
                <a:gd name="T13" fmla="*/ 10 h 10"/>
                <a:gd name="T14" fmla="*/ 5 w 20"/>
                <a:gd name="T15" fmla="*/ 10 h 10"/>
                <a:gd name="T16" fmla="*/ 5 w 20"/>
                <a:gd name="T17" fmla="*/ 10 h 10"/>
                <a:gd name="T18" fmla="*/ 10 w 20"/>
                <a:gd name="T19" fmla="*/ 10 h 10"/>
                <a:gd name="T20" fmla="*/ 10 w 20"/>
                <a:gd name="T21" fmla="*/ 10 h 10"/>
                <a:gd name="T22" fmla="*/ 10 w 20"/>
                <a:gd name="T23" fmla="*/ 10 h 10"/>
                <a:gd name="T24" fmla="*/ 15 w 20"/>
                <a:gd name="T25" fmla="*/ 10 h 10"/>
                <a:gd name="T26" fmla="*/ 15 w 20"/>
                <a:gd name="T27" fmla="*/ 10 h 10"/>
                <a:gd name="T28" fmla="*/ 15 w 20"/>
                <a:gd name="T29" fmla="*/ 10 h 10"/>
                <a:gd name="T30" fmla="*/ 15 w 20"/>
                <a:gd name="T31" fmla="*/ 10 h 10"/>
                <a:gd name="T32" fmla="*/ 20 w 20"/>
                <a:gd name="T33" fmla="*/ 10 h 10"/>
                <a:gd name="T34" fmla="*/ 20 w 20"/>
                <a:gd name="T35" fmla="*/ 5 h 10"/>
                <a:gd name="T36" fmla="*/ 20 w 20"/>
                <a:gd name="T37" fmla="*/ 5 h 10"/>
                <a:gd name="T38" fmla="*/ 20 w 20"/>
                <a:gd name="T39" fmla="*/ 5 h 10"/>
                <a:gd name="T40" fmla="*/ 20 w 20"/>
                <a:gd name="T41" fmla="*/ 0 h 10"/>
                <a:gd name="T42" fmla="*/ 15 w 20"/>
                <a:gd name="T43" fmla="*/ 0 h 10"/>
                <a:gd name="T44" fmla="*/ 15 w 20"/>
                <a:gd name="T45" fmla="*/ 0 h 10"/>
                <a:gd name="T46" fmla="*/ 10 w 20"/>
                <a:gd name="T47" fmla="*/ 0 h 10"/>
                <a:gd name="T48" fmla="*/ 10 w 20"/>
                <a:gd name="T49" fmla="*/ 0 h 10"/>
                <a:gd name="T50" fmla="*/ 5 w 20"/>
                <a:gd name="T51" fmla="*/ 0 h 10"/>
                <a:gd name="T52" fmla="*/ 5 w 20"/>
                <a:gd name="T53" fmla="*/ 0 h 10"/>
                <a:gd name="T54" fmla="*/ 5 w 20"/>
                <a:gd name="T55" fmla="*/ 0 h 10"/>
                <a:gd name="T56" fmla="*/ 0 w 20"/>
                <a:gd name="T57" fmla="*/ 0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10"/>
                <a:gd name="T89" fmla="*/ 20 w 20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43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3" name="Freeform 90"/>
            <p:cNvSpPr>
              <a:spLocks/>
            </p:cNvSpPr>
            <p:nvPr/>
          </p:nvSpPr>
          <p:spPr bwMode="auto">
            <a:xfrm>
              <a:off x="3744" y="2698"/>
              <a:ext cx="20" cy="10"/>
            </a:xfrm>
            <a:custGeom>
              <a:avLst/>
              <a:gdLst>
                <a:gd name="T0" fmla="*/ 0 w 20"/>
                <a:gd name="T1" fmla="*/ 0 h 10"/>
                <a:gd name="T2" fmla="*/ 0 w 20"/>
                <a:gd name="T3" fmla="*/ 5 h 10"/>
                <a:gd name="T4" fmla="*/ 0 w 20"/>
                <a:gd name="T5" fmla="*/ 5 h 10"/>
                <a:gd name="T6" fmla="*/ 0 w 20"/>
                <a:gd name="T7" fmla="*/ 5 h 10"/>
                <a:gd name="T8" fmla="*/ 0 w 20"/>
                <a:gd name="T9" fmla="*/ 10 h 10"/>
                <a:gd name="T10" fmla="*/ 5 w 20"/>
                <a:gd name="T11" fmla="*/ 10 h 10"/>
                <a:gd name="T12" fmla="*/ 5 w 20"/>
                <a:gd name="T13" fmla="*/ 10 h 10"/>
                <a:gd name="T14" fmla="*/ 5 w 20"/>
                <a:gd name="T15" fmla="*/ 10 h 10"/>
                <a:gd name="T16" fmla="*/ 5 w 20"/>
                <a:gd name="T17" fmla="*/ 10 h 10"/>
                <a:gd name="T18" fmla="*/ 10 w 20"/>
                <a:gd name="T19" fmla="*/ 10 h 10"/>
                <a:gd name="T20" fmla="*/ 10 w 20"/>
                <a:gd name="T21" fmla="*/ 10 h 10"/>
                <a:gd name="T22" fmla="*/ 10 w 20"/>
                <a:gd name="T23" fmla="*/ 10 h 10"/>
                <a:gd name="T24" fmla="*/ 15 w 20"/>
                <a:gd name="T25" fmla="*/ 10 h 10"/>
                <a:gd name="T26" fmla="*/ 15 w 20"/>
                <a:gd name="T27" fmla="*/ 10 h 10"/>
                <a:gd name="T28" fmla="*/ 15 w 20"/>
                <a:gd name="T29" fmla="*/ 10 h 10"/>
                <a:gd name="T30" fmla="*/ 20 w 20"/>
                <a:gd name="T31" fmla="*/ 10 h 10"/>
                <a:gd name="T32" fmla="*/ 20 w 20"/>
                <a:gd name="T33" fmla="*/ 10 h 10"/>
                <a:gd name="T34" fmla="*/ 20 w 20"/>
                <a:gd name="T35" fmla="*/ 5 h 10"/>
                <a:gd name="T36" fmla="*/ 20 w 20"/>
                <a:gd name="T37" fmla="*/ 5 h 10"/>
                <a:gd name="T38" fmla="*/ 20 w 20"/>
                <a:gd name="T39" fmla="*/ 5 h 10"/>
                <a:gd name="T40" fmla="*/ 20 w 20"/>
                <a:gd name="T41" fmla="*/ 0 h 10"/>
                <a:gd name="T42" fmla="*/ 15 w 20"/>
                <a:gd name="T43" fmla="*/ 0 h 10"/>
                <a:gd name="T44" fmla="*/ 15 w 20"/>
                <a:gd name="T45" fmla="*/ 0 h 10"/>
                <a:gd name="T46" fmla="*/ 10 w 20"/>
                <a:gd name="T47" fmla="*/ 0 h 10"/>
                <a:gd name="T48" fmla="*/ 10 w 20"/>
                <a:gd name="T49" fmla="*/ 0 h 10"/>
                <a:gd name="T50" fmla="*/ 10 w 20"/>
                <a:gd name="T51" fmla="*/ 0 h 10"/>
                <a:gd name="T52" fmla="*/ 5 w 20"/>
                <a:gd name="T53" fmla="*/ 0 h 10"/>
                <a:gd name="T54" fmla="*/ 5 w 20"/>
                <a:gd name="T55" fmla="*/ 0 h 10"/>
                <a:gd name="T56" fmla="*/ 0 w 20"/>
                <a:gd name="T57" fmla="*/ 0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10"/>
                <a:gd name="T89" fmla="*/ 20 w 20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4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4" name="Freeform 91"/>
            <p:cNvSpPr>
              <a:spLocks/>
            </p:cNvSpPr>
            <p:nvPr/>
          </p:nvSpPr>
          <p:spPr bwMode="auto">
            <a:xfrm>
              <a:off x="3749" y="2698"/>
              <a:ext cx="15" cy="10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5 h 10"/>
                <a:gd name="T4" fmla="*/ 0 w 15"/>
                <a:gd name="T5" fmla="*/ 5 h 10"/>
                <a:gd name="T6" fmla="*/ 0 w 15"/>
                <a:gd name="T7" fmla="*/ 5 h 10"/>
                <a:gd name="T8" fmla="*/ 0 w 15"/>
                <a:gd name="T9" fmla="*/ 10 h 10"/>
                <a:gd name="T10" fmla="*/ 0 w 15"/>
                <a:gd name="T11" fmla="*/ 10 h 10"/>
                <a:gd name="T12" fmla="*/ 0 w 15"/>
                <a:gd name="T13" fmla="*/ 10 h 10"/>
                <a:gd name="T14" fmla="*/ 0 w 15"/>
                <a:gd name="T15" fmla="*/ 10 h 10"/>
                <a:gd name="T16" fmla="*/ 5 w 15"/>
                <a:gd name="T17" fmla="*/ 10 h 10"/>
                <a:gd name="T18" fmla="*/ 5 w 15"/>
                <a:gd name="T19" fmla="*/ 10 h 10"/>
                <a:gd name="T20" fmla="*/ 5 w 15"/>
                <a:gd name="T21" fmla="*/ 10 h 10"/>
                <a:gd name="T22" fmla="*/ 5 w 15"/>
                <a:gd name="T23" fmla="*/ 10 h 10"/>
                <a:gd name="T24" fmla="*/ 10 w 15"/>
                <a:gd name="T25" fmla="*/ 10 h 10"/>
                <a:gd name="T26" fmla="*/ 10 w 15"/>
                <a:gd name="T27" fmla="*/ 10 h 10"/>
                <a:gd name="T28" fmla="*/ 10 w 15"/>
                <a:gd name="T29" fmla="*/ 10 h 10"/>
                <a:gd name="T30" fmla="*/ 15 w 15"/>
                <a:gd name="T31" fmla="*/ 10 h 10"/>
                <a:gd name="T32" fmla="*/ 15 w 15"/>
                <a:gd name="T33" fmla="*/ 10 h 10"/>
                <a:gd name="T34" fmla="*/ 15 w 15"/>
                <a:gd name="T35" fmla="*/ 5 h 10"/>
                <a:gd name="T36" fmla="*/ 15 w 15"/>
                <a:gd name="T37" fmla="*/ 5 h 10"/>
                <a:gd name="T38" fmla="*/ 15 w 15"/>
                <a:gd name="T39" fmla="*/ 5 h 10"/>
                <a:gd name="T40" fmla="*/ 15 w 15"/>
                <a:gd name="T41" fmla="*/ 0 h 10"/>
                <a:gd name="T42" fmla="*/ 10 w 15"/>
                <a:gd name="T43" fmla="*/ 0 h 10"/>
                <a:gd name="T44" fmla="*/ 10 w 15"/>
                <a:gd name="T45" fmla="*/ 0 h 10"/>
                <a:gd name="T46" fmla="*/ 10 w 15"/>
                <a:gd name="T47" fmla="*/ 0 h 10"/>
                <a:gd name="T48" fmla="*/ 5 w 15"/>
                <a:gd name="T49" fmla="*/ 0 h 10"/>
                <a:gd name="T50" fmla="*/ 5 w 15"/>
                <a:gd name="T51" fmla="*/ 0 h 10"/>
                <a:gd name="T52" fmla="*/ 0 w 15"/>
                <a:gd name="T53" fmla="*/ 0 h 10"/>
                <a:gd name="T54" fmla="*/ 0 w 15"/>
                <a:gd name="T55" fmla="*/ 0 h 10"/>
                <a:gd name="T56" fmla="*/ 0 w 15"/>
                <a:gd name="T57" fmla="*/ 0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"/>
                <a:gd name="T88" fmla="*/ 0 h 10"/>
                <a:gd name="T89" fmla="*/ 15 w 15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"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443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5" name="Freeform 92"/>
            <p:cNvSpPr>
              <a:spLocks/>
            </p:cNvSpPr>
            <p:nvPr/>
          </p:nvSpPr>
          <p:spPr bwMode="auto">
            <a:xfrm>
              <a:off x="3749" y="2698"/>
              <a:ext cx="15" cy="10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5 h 10"/>
                <a:gd name="T4" fmla="*/ 0 w 15"/>
                <a:gd name="T5" fmla="*/ 5 h 10"/>
                <a:gd name="T6" fmla="*/ 0 w 15"/>
                <a:gd name="T7" fmla="*/ 5 h 10"/>
                <a:gd name="T8" fmla="*/ 0 w 15"/>
                <a:gd name="T9" fmla="*/ 10 h 10"/>
                <a:gd name="T10" fmla="*/ 0 w 15"/>
                <a:gd name="T11" fmla="*/ 10 h 10"/>
                <a:gd name="T12" fmla="*/ 0 w 15"/>
                <a:gd name="T13" fmla="*/ 10 h 10"/>
                <a:gd name="T14" fmla="*/ 5 w 15"/>
                <a:gd name="T15" fmla="*/ 10 h 10"/>
                <a:gd name="T16" fmla="*/ 5 w 15"/>
                <a:gd name="T17" fmla="*/ 10 h 10"/>
                <a:gd name="T18" fmla="*/ 5 w 15"/>
                <a:gd name="T19" fmla="*/ 10 h 10"/>
                <a:gd name="T20" fmla="*/ 10 w 15"/>
                <a:gd name="T21" fmla="*/ 10 h 10"/>
                <a:gd name="T22" fmla="*/ 10 w 15"/>
                <a:gd name="T23" fmla="*/ 10 h 10"/>
                <a:gd name="T24" fmla="*/ 15 w 15"/>
                <a:gd name="T25" fmla="*/ 10 h 10"/>
                <a:gd name="T26" fmla="*/ 15 w 15"/>
                <a:gd name="T27" fmla="*/ 5 h 10"/>
                <a:gd name="T28" fmla="*/ 15 w 15"/>
                <a:gd name="T29" fmla="*/ 5 h 10"/>
                <a:gd name="T30" fmla="*/ 15 w 15"/>
                <a:gd name="T31" fmla="*/ 5 h 10"/>
                <a:gd name="T32" fmla="*/ 15 w 15"/>
                <a:gd name="T33" fmla="*/ 0 h 10"/>
                <a:gd name="T34" fmla="*/ 10 w 15"/>
                <a:gd name="T35" fmla="*/ 0 h 10"/>
                <a:gd name="T36" fmla="*/ 10 w 15"/>
                <a:gd name="T37" fmla="*/ 0 h 10"/>
                <a:gd name="T38" fmla="*/ 10 w 15"/>
                <a:gd name="T39" fmla="*/ 0 h 10"/>
                <a:gd name="T40" fmla="*/ 5 w 15"/>
                <a:gd name="T41" fmla="*/ 0 h 10"/>
                <a:gd name="T42" fmla="*/ 5 w 15"/>
                <a:gd name="T43" fmla="*/ 0 h 10"/>
                <a:gd name="T44" fmla="*/ 5 w 15"/>
                <a:gd name="T45" fmla="*/ 0 h 10"/>
                <a:gd name="T46" fmla="*/ 0 w 15"/>
                <a:gd name="T47" fmla="*/ 0 h 10"/>
                <a:gd name="T48" fmla="*/ 0 w 15"/>
                <a:gd name="T49" fmla="*/ 0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10"/>
                <a:gd name="T77" fmla="*/ 15 w 15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22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6" name="Freeform 93"/>
            <p:cNvSpPr>
              <a:spLocks/>
            </p:cNvSpPr>
            <p:nvPr/>
          </p:nvSpPr>
          <p:spPr bwMode="auto">
            <a:xfrm>
              <a:off x="3749" y="2698"/>
              <a:ext cx="15" cy="10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5 h 10"/>
                <a:gd name="T4" fmla="*/ 0 w 15"/>
                <a:gd name="T5" fmla="*/ 5 h 10"/>
                <a:gd name="T6" fmla="*/ 0 w 15"/>
                <a:gd name="T7" fmla="*/ 5 h 10"/>
                <a:gd name="T8" fmla="*/ 0 w 15"/>
                <a:gd name="T9" fmla="*/ 10 h 10"/>
                <a:gd name="T10" fmla="*/ 0 w 15"/>
                <a:gd name="T11" fmla="*/ 10 h 10"/>
                <a:gd name="T12" fmla="*/ 5 w 15"/>
                <a:gd name="T13" fmla="*/ 10 h 10"/>
                <a:gd name="T14" fmla="*/ 5 w 15"/>
                <a:gd name="T15" fmla="*/ 10 h 10"/>
                <a:gd name="T16" fmla="*/ 5 w 15"/>
                <a:gd name="T17" fmla="*/ 10 h 10"/>
                <a:gd name="T18" fmla="*/ 5 w 15"/>
                <a:gd name="T19" fmla="*/ 10 h 10"/>
                <a:gd name="T20" fmla="*/ 10 w 15"/>
                <a:gd name="T21" fmla="*/ 10 h 10"/>
                <a:gd name="T22" fmla="*/ 10 w 15"/>
                <a:gd name="T23" fmla="*/ 10 h 10"/>
                <a:gd name="T24" fmla="*/ 15 w 15"/>
                <a:gd name="T25" fmla="*/ 10 h 10"/>
                <a:gd name="T26" fmla="*/ 15 w 15"/>
                <a:gd name="T27" fmla="*/ 5 h 10"/>
                <a:gd name="T28" fmla="*/ 15 w 15"/>
                <a:gd name="T29" fmla="*/ 5 h 10"/>
                <a:gd name="T30" fmla="*/ 15 w 15"/>
                <a:gd name="T31" fmla="*/ 5 h 10"/>
                <a:gd name="T32" fmla="*/ 15 w 15"/>
                <a:gd name="T33" fmla="*/ 0 h 10"/>
                <a:gd name="T34" fmla="*/ 10 w 15"/>
                <a:gd name="T35" fmla="*/ 0 h 10"/>
                <a:gd name="T36" fmla="*/ 10 w 15"/>
                <a:gd name="T37" fmla="*/ 0 h 10"/>
                <a:gd name="T38" fmla="*/ 10 w 15"/>
                <a:gd name="T39" fmla="*/ 0 h 10"/>
                <a:gd name="T40" fmla="*/ 5 w 15"/>
                <a:gd name="T41" fmla="*/ 0 h 10"/>
                <a:gd name="T42" fmla="*/ 5 w 15"/>
                <a:gd name="T43" fmla="*/ 0 h 10"/>
                <a:gd name="T44" fmla="*/ 5 w 15"/>
                <a:gd name="T45" fmla="*/ 0 h 10"/>
                <a:gd name="T46" fmla="*/ 5 w 15"/>
                <a:gd name="T47" fmla="*/ 0 h 10"/>
                <a:gd name="T48" fmla="*/ 0 w 15"/>
                <a:gd name="T49" fmla="*/ 0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10"/>
                <a:gd name="T77" fmla="*/ 15 w 15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422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7" name="Freeform 94"/>
            <p:cNvSpPr>
              <a:spLocks/>
            </p:cNvSpPr>
            <p:nvPr/>
          </p:nvSpPr>
          <p:spPr bwMode="auto">
            <a:xfrm>
              <a:off x="3749" y="2698"/>
              <a:ext cx="15" cy="10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5 h 10"/>
                <a:gd name="T4" fmla="*/ 0 w 15"/>
                <a:gd name="T5" fmla="*/ 5 h 10"/>
                <a:gd name="T6" fmla="*/ 0 w 15"/>
                <a:gd name="T7" fmla="*/ 5 h 10"/>
                <a:gd name="T8" fmla="*/ 0 w 15"/>
                <a:gd name="T9" fmla="*/ 10 h 10"/>
                <a:gd name="T10" fmla="*/ 5 w 15"/>
                <a:gd name="T11" fmla="*/ 10 h 10"/>
                <a:gd name="T12" fmla="*/ 5 w 15"/>
                <a:gd name="T13" fmla="*/ 10 h 10"/>
                <a:gd name="T14" fmla="*/ 5 w 15"/>
                <a:gd name="T15" fmla="*/ 10 h 10"/>
                <a:gd name="T16" fmla="*/ 5 w 15"/>
                <a:gd name="T17" fmla="*/ 10 h 10"/>
                <a:gd name="T18" fmla="*/ 10 w 15"/>
                <a:gd name="T19" fmla="*/ 10 h 10"/>
                <a:gd name="T20" fmla="*/ 10 w 15"/>
                <a:gd name="T21" fmla="*/ 10 h 10"/>
                <a:gd name="T22" fmla="*/ 10 w 15"/>
                <a:gd name="T23" fmla="*/ 10 h 10"/>
                <a:gd name="T24" fmla="*/ 15 w 15"/>
                <a:gd name="T25" fmla="*/ 10 h 10"/>
                <a:gd name="T26" fmla="*/ 15 w 15"/>
                <a:gd name="T27" fmla="*/ 5 h 10"/>
                <a:gd name="T28" fmla="*/ 15 w 15"/>
                <a:gd name="T29" fmla="*/ 5 h 10"/>
                <a:gd name="T30" fmla="*/ 15 w 15"/>
                <a:gd name="T31" fmla="*/ 5 h 10"/>
                <a:gd name="T32" fmla="*/ 15 w 15"/>
                <a:gd name="T33" fmla="*/ 0 h 10"/>
                <a:gd name="T34" fmla="*/ 10 w 15"/>
                <a:gd name="T35" fmla="*/ 0 h 10"/>
                <a:gd name="T36" fmla="*/ 10 w 15"/>
                <a:gd name="T37" fmla="*/ 0 h 10"/>
                <a:gd name="T38" fmla="*/ 10 w 15"/>
                <a:gd name="T39" fmla="*/ 0 h 10"/>
                <a:gd name="T40" fmla="*/ 10 w 15"/>
                <a:gd name="T41" fmla="*/ 0 h 10"/>
                <a:gd name="T42" fmla="*/ 5 w 15"/>
                <a:gd name="T43" fmla="*/ 0 h 10"/>
                <a:gd name="T44" fmla="*/ 5 w 15"/>
                <a:gd name="T45" fmla="*/ 0 h 10"/>
                <a:gd name="T46" fmla="*/ 5 w 15"/>
                <a:gd name="T47" fmla="*/ 0 h 10"/>
                <a:gd name="T48" fmla="*/ 0 w 15"/>
                <a:gd name="T49" fmla="*/ 0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10"/>
                <a:gd name="T77" fmla="*/ 15 w 15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422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8" name="Freeform 95"/>
            <p:cNvSpPr>
              <a:spLocks/>
            </p:cNvSpPr>
            <p:nvPr/>
          </p:nvSpPr>
          <p:spPr bwMode="auto">
            <a:xfrm>
              <a:off x="3754" y="2698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5 h 10"/>
                <a:gd name="T4" fmla="*/ 0 w 10"/>
                <a:gd name="T5" fmla="*/ 5 h 10"/>
                <a:gd name="T6" fmla="*/ 0 w 10"/>
                <a:gd name="T7" fmla="*/ 5 h 10"/>
                <a:gd name="T8" fmla="*/ 0 w 10"/>
                <a:gd name="T9" fmla="*/ 10 h 10"/>
                <a:gd name="T10" fmla="*/ 0 w 10"/>
                <a:gd name="T11" fmla="*/ 10 h 10"/>
                <a:gd name="T12" fmla="*/ 0 w 10"/>
                <a:gd name="T13" fmla="*/ 10 h 10"/>
                <a:gd name="T14" fmla="*/ 0 w 10"/>
                <a:gd name="T15" fmla="*/ 10 h 10"/>
                <a:gd name="T16" fmla="*/ 0 w 10"/>
                <a:gd name="T17" fmla="*/ 10 h 10"/>
                <a:gd name="T18" fmla="*/ 5 w 10"/>
                <a:gd name="T19" fmla="*/ 10 h 10"/>
                <a:gd name="T20" fmla="*/ 5 w 10"/>
                <a:gd name="T21" fmla="*/ 10 h 10"/>
                <a:gd name="T22" fmla="*/ 5 w 10"/>
                <a:gd name="T23" fmla="*/ 10 h 10"/>
                <a:gd name="T24" fmla="*/ 10 w 10"/>
                <a:gd name="T25" fmla="*/ 10 h 10"/>
                <a:gd name="T26" fmla="*/ 10 w 10"/>
                <a:gd name="T27" fmla="*/ 5 h 10"/>
                <a:gd name="T28" fmla="*/ 10 w 10"/>
                <a:gd name="T29" fmla="*/ 5 h 10"/>
                <a:gd name="T30" fmla="*/ 10 w 10"/>
                <a:gd name="T31" fmla="*/ 5 h 10"/>
                <a:gd name="T32" fmla="*/ 10 w 10"/>
                <a:gd name="T33" fmla="*/ 0 h 10"/>
                <a:gd name="T34" fmla="*/ 5 w 10"/>
                <a:gd name="T35" fmla="*/ 0 h 10"/>
                <a:gd name="T36" fmla="*/ 5 w 10"/>
                <a:gd name="T37" fmla="*/ 0 h 10"/>
                <a:gd name="T38" fmla="*/ 0 w 10"/>
                <a:gd name="T39" fmla="*/ 0 h 10"/>
                <a:gd name="T40" fmla="*/ 0 w 10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10"/>
                <a:gd name="T65" fmla="*/ 10 w 10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442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9" name="Freeform 96"/>
            <p:cNvSpPr>
              <a:spLocks/>
            </p:cNvSpPr>
            <p:nvPr/>
          </p:nvSpPr>
          <p:spPr bwMode="auto">
            <a:xfrm>
              <a:off x="3754" y="2698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5 h 10"/>
                <a:gd name="T4" fmla="*/ 0 w 10"/>
                <a:gd name="T5" fmla="*/ 5 h 10"/>
                <a:gd name="T6" fmla="*/ 0 w 10"/>
                <a:gd name="T7" fmla="*/ 5 h 10"/>
                <a:gd name="T8" fmla="*/ 0 w 10"/>
                <a:gd name="T9" fmla="*/ 10 h 10"/>
                <a:gd name="T10" fmla="*/ 0 w 10"/>
                <a:gd name="T11" fmla="*/ 10 h 10"/>
                <a:gd name="T12" fmla="*/ 0 w 10"/>
                <a:gd name="T13" fmla="*/ 10 h 10"/>
                <a:gd name="T14" fmla="*/ 0 w 10"/>
                <a:gd name="T15" fmla="*/ 10 h 10"/>
                <a:gd name="T16" fmla="*/ 5 w 10"/>
                <a:gd name="T17" fmla="*/ 10 h 10"/>
                <a:gd name="T18" fmla="*/ 5 w 10"/>
                <a:gd name="T19" fmla="*/ 10 h 10"/>
                <a:gd name="T20" fmla="*/ 5 w 10"/>
                <a:gd name="T21" fmla="*/ 10 h 10"/>
                <a:gd name="T22" fmla="*/ 10 w 10"/>
                <a:gd name="T23" fmla="*/ 10 h 10"/>
                <a:gd name="T24" fmla="*/ 10 w 10"/>
                <a:gd name="T25" fmla="*/ 10 h 10"/>
                <a:gd name="T26" fmla="*/ 10 w 10"/>
                <a:gd name="T27" fmla="*/ 5 h 10"/>
                <a:gd name="T28" fmla="*/ 10 w 10"/>
                <a:gd name="T29" fmla="*/ 5 h 10"/>
                <a:gd name="T30" fmla="*/ 10 w 10"/>
                <a:gd name="T31" fmla="*/ 5 h 10"/>
                <a:gd name="T32" fmla="*/ 10 w 10"/>
                <a:gd name="T33" fmla="*/ 0 h 10"/>
                <a:gd name="T34" fmla="*/ 5 w 10"/>
                <a:gd name="T35" fmla="*/ 0 h 10"/>
                <a:gd name="T36" fmla="*/ 5 w 10"/>
                <a:gd name="T37" fmla="*/ 0 h 10"/>
                <a:gd name="T38" fmla="*/ 0 w 10"/>
                <a:gd name="T39" fmla="*/ 0 h 10"/>
                <a:gd name="T40" fmla="*/ 0 w 10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10"/>
                <a:gd name="T65" fmla="*/ 10 w 10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0" name="Freeform 97"/>
            <p:cNvSpPr>
              <a:spLocks/>
            </p:cNvSpPr>
            <p:nvPr/>
          </p:nvSpPr>
          <p:spPr bwMode="auto">
            <a:xfrm>
              <a:off x="3754" y="2698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10 h 10"/>
                <a:gd name="T4" fmla="*/ 5 w 10"/>
                <a:gd name="T5" fmla="*/ 10 h 10"/>
                <a:gd name="T6" fmla="*/ 10 w 10"/>
                <a:gd name="T7" fmla="*/ 10 h 10"/>
                <a:gd name="T8" fmla="*/ 10 w 10"/>
                <a:gd name="T9" fmla="*/ 0 h 10"/>
                <a:gd name="T10" fmla="*/ 0 w 10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0" y="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1" name="Freeform 98"/>
            <p:cNvSpPr>
              <a:spLocks/>
            </p:cNvSpPr>
            <p:nvPr/>
          </p:nvSpPr>
          <p:spPr bwMode="auto">
            <a:xfrm>
              <a:off x="3759" y="2713"/>
              <a:ext cx="15" cy="91"/>
            </a:xfrm>
            <a:custGeom>
              <a:avLst/>
              <a:gdLst>
                <a:gd name="T0" fmla="*/ 0 w 15"/>
                <a:gd name="T1" fmla="*/ 0 h 91"/>
                <a:gd name="T2" fmla="*/ 0 w 15"/>
                <a:gd name="T3" fmla="*/ 0 h 91"/>
                <a:gd name="T4" fmla="*/ 5 w 15"/>
                <a:gd name="T5" fmla="*/ 0 h 91"/>
                <a:gd name="T6" fmla="*/ 10 w 15"/>
                <a:gd name="T7" fmla="*/ 20 h 91"/>
                <a:gd name="T8" fmla="*/ 10 w 15"/>
                <a:gd name="T9" fmla="*/ 45 h 91"/>
                <a:gd name="T10" fmla="*/ 10 w 15"/>
                <a:gd name="T11" fmla="*/ 66 h 91"/>
                <a:gd name="T12" fmla="*/ 15 w 15"/>
                <a:gd name="T13" fmla="*/ 91 h 91"/>
                <a:gd name="T14" fmla="*/ 5 w 15"/>
                <a:gd name="T15" fmla="*/ 91 h 91"/>
                <a:gd name="T16" fmla="*/ 5 w 15"/>
                <a:gd name="T17" fmla="*/ 66 h 91"/>
                <a:gd name="T18" fmla="*/ 5 w 15"/>
                <a:gd name="T19" fmla="*/ 45 h 91"/>
                <a:gd name="T20" fmla="*/ 0 w 15"/>
                <a:gd name="T21" fmla="*/ 20 h 91"/>
                <a:gd name="T22" fmla="*/ 0 w 15"/>
                <a:gd name="T23" fmla="*/ 0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91"/>
                <a:gd name="T38" fmla="*/ 15 w 15"/>
                <a:gd name="T39" fmla="*/ 91 h 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9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20"/>
                  </a:lnTo>
                  <a:lnTo>
                    <a:pt x="10" y="45"/>
                  </a:lnTo>
                  <a:lnTo>
                    <a:pt x="10" y="66"/>
                  </a:lnTo>
                  <a:lnTo>
                    <a:pt x="15" y="91"/>
                  </a:lnTo>
                  <a:lnTo>
                    <a:pt x="5" y="91"/>
                  </a:lnTo>
                  <a:lnTo>
                    <a:pt x="5" y="66"/>
                  </a:lnTo>
                  <a:lnTo>
                    <a:pt x="5" y="45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2" name="Freeform 99"/>
            <p:cNvSpPr>
              <a:spLocks/>
            </p:cNvSpPr>
            <p:nvPr/>
          </p:nvSpPr>
          <p:spPr bwMode="auto">
            <a:xfrm>
              <a:off x="3754" y="2713"/>
              <a:ext cx="15" cy="91"/>
            </a:xfrm>
            <a:custGeom>
              <a:avLst/>
              <a:gdLst>
                <a:gd name="T0" fmla="*/ 0 w 15"/>
                <a:gd name="T1" fmla="*/ 0 h 91"/>
                <a:gd name="T2" fmla="*/ 0 w 15"/>
                <a:gd name="T3" fmla="*/ 0 h 91"/>
                <a:gd name="T4" fmla="*/ 5 w 15"/>
                <a:gd name="T5" fmla="*/ 0 h 91"/>
                <a:gd name="T6" fmla="*/ 5 w 15"/>
                <a:gd name="T7" fmla="*/ 0 h 91"/>
                <a:gd name="T8" fmla="*/ 5 w 15"/>
                <a:gd name="T9" fmla="*/ 0 h 91"/>
                <a:gd name="T10" fmla="*/ 5 w 15"/>
                <a:gd name="T11" fmla="*/ 0 h 91"/>
                <a:gd name="T12" fmla="*/ 5 w 15"/>
                <a:gd name="T13" fmla="*/ 0 h 91"/>
                <a:gd name="T14" fmla="*/ 10 w 15"/>
                <a:gd name="T15" fmla="*/ 0 h 91"/>
                <a:gd name="T16" fmla="*/ 10 w 15"/>
                <a:gd name="T17" fmla="*/ 0 h 91"/>
                <a:gd name="T18" fmla="*/ 10 w 15"/>
                <a:gd name="T19" fmla="*/ 20 h 91"/>
                <a:gd name="T20" fmla="*/ 15 w 15"/>
                <a:gd name="T21" fmla="*/ 45 h 91"/>
                <a:gd name="T22" fmla="*/ 15 w 15"/>
                <a:gd name="T23" fmla="*/ 66 h 91"/>
                <a:gd name="T24" fmla="*/ 15 w 15"/>
                <a:gd name="T25" fmla="*/ 91 h 91"/>
                <a:gd name="T26" fmla="*/ 15 w 15"/>
                <a:gd name="T27" fmla="*/ 91 h 91"/>
                <a:gd name="T28" fmla="*/ 15 w 15"/>
                <a:gd name="T29" fmla="*/ 91 h 91"/>
                <a:gd name="T30" fmla="*/ 10 w 15"/>
                <a:gd name="T31" fmla="*/ 91 h 91"/>
                <a:gd name="T32" fmla="*/ 10 w 15"/>
                <a:gd name="T33" fmla="*/ 91 h 91"/>
                <a:gd name="T34" fmla="*/ 10 w 15"/>
                <a:gd name="T35" fmla="*/ 66 h 91"/>
                <a:gd name="T36" fmla="*/ 10 w 15"/>
                <a:gd name="T37" fmla="*/ 45 h 91"/>
                <a:gd name="T38" fmla="*/ 5 w 15"/>
                <a:gd name="T39" fmla="*/ 20 h 91"/>
                <a:gd name="T40" fmla="*/ 0 w 15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91"/>
                <a:gd name="T65" fmla="*/ 15 w 15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9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15" y="45"/>
                  </a:lnTo>
                  <a:lnTo>
                    <a:pt x="15" y="66"/>
                  </a:lnTo>
                  <a:lnTo>
                    <a:pt x="15" y="91"/>
                  </a:lnTo>
                  <a:lnTo>
                    <a:pt x="10" y="91"/>
                  </a:lnTo>
                  <a:lnTo>
                    <a:pt x="10" y="66"/>
                  </a:lnTo>
                  <a:lnTo>
                    <a:pt x="10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3" name="Freeform 100"/>
            <p:cNvSpPr>
              <a:spLocks/>
            </p:cNvSpPr>
            <p:nvPr/>
          </p:nvSpPr>
          <p:spPr bwMode="auto">
            <a:xfrm>
              <a:off x="3754" y="2713"/>
              <a:ext cx="15" cy="91"/>
            </a:xfrm>
            <a:custGeom>
              <a:avLst/>
              <a:gdLst>
                <a:gd name="T0" fmla="*/ 0 w 15"/>
                <a:gd name="T1" fmla="*/ 0 h 91"/>
                <a:gd name="T2" fmla="*/ 0 w 15"/>
                <a:gd name="T3" fmla="*/ 0 h 91"/>
                <a:gd name="T4" fmla="*/ 0 w 15"/>
                <a:gd name="T5" fmla="*/ 0 h 91"/>
                <a:gd name="T6" fmla="*/ 5 w 15"/>
                <a:gd name="T7" fmla="*/ 0 h 91"/>
                <a:gd name="T8" fmla="*/ 5 w 15"/>
                <a:gd name="T9" fmla="*/ 0 h 91"/>
                <a:gd name="T10" fmla="*/ 5 w 15"/>
                <a:gd name="T11" fmla="*/ 0 h 91"/>
                <a:gd name="T12" fmla="*/ 5 w 15"/>
                <a:gd name="T13" fmla="*/ 0 h 91"/>
                <a:gd name="T14" fmla="*/ 5 w 15"/>
                <a:gd name="T15" fmla="*/ 0 h 91"/>
                <a:gd name="T16" fmla="*/ 5 w 15"/>
                <a:gd name="T17" fmla="*/ 0 h 91"/>
                <a:gd name="T18" fmla="*/ 10 w 15"/>
                <a:gd name="T19" fmla="*/ 20 h 91"/>
                <a:gd name="T20" fmla="*/ 15 w 15"/>
                <a:gd name="T21" fmla="*/ 45 h 91"/>
                <a:gd name="T22" fmla="*/ 15 w 15"/>
                <a:gd name="T23" fmla="*/ 66 h 91"/>
                <a:gd name="T24" fmla="*/ 15 w 15"/>
                <a:gd name="T25" fmla="*/ 91 h 91"/>
                <a:gd name="T26" fmla="*/ 15 w 15"/>
                <a:gd name="T27" fmla="*/ 91 h 91"/>
                <a:gd name="T28" fmla="*/ 10 w 15"/>
                <a:gd name="T29" fmla="*/ 91 h 91"/>
                <a:gd name="T30" fmla="*/ 10 w 15"/>
                <a:gd name="T31" fmla="*/ 91 h 91"/>
                <a:gd name="T32" fmla="*/ 10 w 15"/>
                <a:gd name="T33" fmla="*/ 91 h 91"/>
                <a:gd name="T34" fmla="*/ 10 w 15"/>
                <a:gd name="T35" fmla="*/ 66 h 91"/>
                <a:gd name="T36" fmla="*/ 5 w 15"/>
                <a:gd name="T37" fmla="*/ 45 h 91"/>
                <a:gd name="T38" fmla="*/ 5 w 15"/>
                <a:gd name="T39" fmla="*/ 20 h 91"/>
                <a:gd name="T40" fmla="*/ 0 w 15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91"/>
                <a:gd name="T65" fmla="*/ 15 w 15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9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20"/>
                  </a:lnTo>
                  <a:lnTo>
                    <a:pt x="15" y="45"/>
                  </a:lnTo>
                  <a:lnTo>
                    <a:pt x="15" y="66"/>
                  </a:lnTo>
                  <a:lnTo>
                    <a:pt x="15" y="91"/>
                  </a:lnTo>
                  <a:lnTo>
                    <a:pt x="10" y="91"/>
                  </a:lnTo>
                  <a:lnTo>
                    <a:pt x="10" y="66"/>
                  </a:lnTo>
                  <a:lnTo>
                    <a:pt x="5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442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4" name="Freeform 101"/>
            <p:cNvSpPr>
              <a:spLocks/>
            </p:cNvSpPr>
            <p:nvPr/>
          </p:nvSpPr>
          <p:spPr bwMode="auto">
            <a:xfrm>
              <a:off x="3754" y="2713"/>
              <a:ext cx="15" cy="91"/>
            </a:xfrm>
            <a:custGeom>
              <a:avLst/>
              <a:gdLst>
                <a:gd name="T0" fmla="*/ 0 w 15"/>
                <a:gd name="T1" fmla="*/ 0 h 91"/>
                <a:gd name="T2" fmla="*/ 0 w 15"/>
                <a:gd name="T3" fmla="*/ 0 h 91"/>
                <a:gd name="T4" fmla="*/ 0 w 15"/>
                <a:gd name="T5" fmla="*/ 0 h 91"/>
                <a:gd name="T6" fmla="*/ 0 w 15"/>
                <a:gd name="T7" fmla="*/ 0 h 91"/>
                <a:gd name="T8" fmla="*/ 0 w 15"/>
                <a:gd name="T9" fmla="*/ 0 h 91"/>
                <a:gd name="T10" fmla="*/ 5 w 15"/>
                <a:gd name="T11" fmla="*/ 0 h 91"/>
                <a:gd name="T12" fmla="*/ 5 w 15"/>
                <a:gd name="T13" fmla="*/ 0 h 91"/>
                <a:gd name="T14" fmla="*/ 5 w 15"/>
                <a:gd name="T15" fmla="*/ 0 h 91"/>
                <a:gd name="T16" fmla="*/ 5 w 15"/>
                <a:gd name="T17" fmla="*/ 0 h 91"/>
                <a:gd name="T18" fmla="*/ 10 w 15"/>
                <a:gd name="T19" fmla="*/ 20 h 91"/>
                <a:gd name="T20" fmla="*/ 10 w 15"/>
                <a:gd name="T21" fmla="*/ 45 h 91"/>
                <a:gd name="T22" fmla="*/ 15 w 15"/>
                <a:gd name="T23" fmla="*/ 66 h 91"/>
                <a:gd name="T24" fmla="*/ 15 w 15"/>
                <a:gd name="T25" fmla="*/ 91 h 91"/>
                <a:gd name="T26" fmla="*/ 10 w 15"/>
                <a:gd name="T27" fmla="*/ 91 h 91"/>
                <a:gd name="T28" fmla="*/ 10 w 15"/>
                <a:gd name="T29" fmla="*/ 91 h 91"/>
                <a:gd name="T30" fmla="*/ 10 w 15"/>
                <a:gd name="T31" fmla="*/ 91 h 91"/>
                <a:gd name="T32" fmla="*/ 5 w 15"/>
                <a:gd name="T33" fmla="*/ 91 h 91"/>
                <a:gd name="T34" fmla="*/ 5 w 15"/>
                <a:gd name="T35" fmla="*/ 66 h 91"/>
                <a:gd name="T36" fmla="*/ 5 w 15"/>
                <a:gd name="T37" fmla="*/ 45 h 91"/>
                <a:gd name="T38" fmla="*/ 5 w 15"/>
                <a:gd name="T39" fmla="*/ 20 h 91"/>
                <a:gd name="T40" fmla="*/ 0 w 15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91"/>
                <a:gd name="T65" fmla="*/ 15 w 15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9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20"/>
                  </a:lnTo>
                  <a:lnTo>
                    <a:pt x="10" y="45"/>
                  </a:lnTo>
                  <a:lnTo>
                    <a:pt x="15" y="66"/>
                  </a:lnTo>
                  <a:lnTo>
                    <a:pt x="15" y="91"/>
                  </a:lnTo>
                  <a:lnTo>
                    <a:pt x="10" y="91"/>
                  </a:lnTo>
                  <a:lnTo>
                    <a:pt x="5" y="91"/>
                  </a:lnTo>
                  <a:lnTo>
                    <a:pt x="5" y="66"/>
                  </a:lnTo>
                  <a:lnTo>
                    <a:pt x="5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422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5" name="Freeform 102"/>
            <p:cNvSpPr>
              <a:spLocks/>
            </p:cNvSpPr>
            <p:nvPr/>
          </p:nvSpPr>
          <p:spPr bwMode="auto">
            <a:xfrm>
              <a:off x="3749" y="2713"/>
              <a:ext cx="15" cy="91"/>
            </a:xfrm>
            <a:custGeom>
              <a:avLst/>
              <a:gdLst>
                <a:gd name="T0" fmla="*/ 0 w 15"/>
                <a:gd name="T1" fmla="*/ 0 h 91"/>
                <a:gd name="T2" fmla="*/ 5 w 15"/>
                <a:gd name="T3" fmla="*/ 0 h 91"/>
                <a:gd name="T4" fmla="*/ 5 w 15"/>
                <a:gd name="T5" fmla="*/ 0 h 91"/>
                <a:gd name="T6" fmla="*/ 5 w 15"/>
                <a:gd name="T7" fmla="*/ 0 h 91"/>
                <a:gd name="T8" fmla="*/ 5 w 15"/>
                <a:gd name="T9" fmla="*/ 0 h 91"/>
                <a:gd name="T10" fmla="*/ 5 w 15"/>
                <a:gd name="T11" fmla="*/ 0 h 91"/>
                <a:gd name="T12" fmla="*/ 10 w 15"/>
                <a:gd name="T13" fmla="*/ 0 h 91"/>
                <a:gd name="T14" fmla="*/ 10 w 15"/>
                <a:gd name="T15" fmla="*/ 0 h 91"/>
                <a:gd name="T16" fmla="*/ 10 w 15"/>
                <a:gd name="T17" fmla="*/ 0 h 91"/>
                <a:gd name="T18" fmla="*/ 15 w 15"/>
                <a:gd name="T19" fmla="*/ 20 h 91"/>
                <a:gd name="T20" fmla="*/ 15 w 15"/>
                <a:gd name="T21" fmla="*/ 45 h 91"/>
                <a:gd name="T22" fmla="*/ 15 w 15"/>
                <a:gd name="T23" fmla="*/ 66 h 91"/>
                <a:gd name="T24" fmla="*/ 15 w 15"/>
                <a:gd name="T25" fmla="*/ 91 h 91"/>
                <a:gd name="T26" fmla="*/ 15 w 15"/>
                <a:gd name="T27" fmla="*/ 91 h 91"/>
                <a:gd name="T28" fmla="*/ 15 w 15"/>
                <a:gd name="T29" fmla="*/ 91 h 91"/>
                <a:gd name="T30" fmla="*/ 15 w 15"/>
                <a:gd name="T31" fmla="*/ 91 h 91"/>
                <a:gd name="T32" fmla="*/ 10 w 15"/>
                <a:gd name="T33" fmla="*/ 91 h 91"/>
                <a:gd name="T34" fmla="*/ 10 w 15"/>
                <a:gd name="T35" fmla="*/ 66 h 91"/>
                <a:gd name="T36" fmla="*/ 10 w 15"/>
                <a:gd name="T37" fmla="*/ 45 h 91"/>
                <a:gd name="T38" fmla="*/ 5 w 15"/>
                <a:gd name="T39" fmla="*/ 20 h 91"/>
                <a:gd name="T40" fmla="*/ 0 w 15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91"/>
                <a:gd name="T65" fmla="*/ 15 w 15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91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20"/>
                  </a:lnTo>
                  <a:lnTo>
                    <a:pt x="15" y="45"/>
                  </a:lnTo>
                  <a:lnTo>
                    <a:pt x="15" y="66"/>
                  </a:lnTo>
                  <a:lnTo>
                    <a:pt x="15" y="91"/>
                  </a:lnTo>
                  <a:lnTo>
                    <a:pt x="10" y="91"/>
                  </a:lnTo>
                  <a:lnTo>
                    <a:pt x="10" y="66"/>
                  </a:lnTo>
                  <a:lnTo>
                    <a:pt x="10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422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6" name="Freeform 103"/>
            <p:cNvSpPr>
              <a:spLocks/>
            </p:cNvSpPr>
            <p:nvPr/>
          </p:nvSpPr>
          <p:spPr bwMode="auto">
            <a:xfrm>
              <a:off x="3749" y="2713"/>
              <a:ext cx="15" cy="91"/>
            </a:xfrm>
            <a:custGeom>
              <a:avLst/>
              <a:gdLst>
                <a:gd name="T0" fmla="*/ 0 w 15"/>
                <a:gd name="T1" fmla="*/ 0 h 91"/>
                <a:gd name="T2" fmla="*/ 0 w 15"/>
                <a:gd name="T3" fmla="*/ 0 h 91"/>
                <a:gd name="T4" fmla="*/ 5 w 15"/>
                <a:gd name="T5" fmla="*/ 0 h 91"/>
                <a:gd name="T6" fmla="*/ 5 w 15"/>
                <a:gd name="T7" fmla="*/ 0 h 91"/>
                <a:gd name="T8" fmla="*/ 5 w 15"/>
                <a:gd name="T9" fmla="*/ 0 h 91"/>
                <a:gd name="T10" fmla="*/ 5 w 15"/>
                <a:gd name="T11" fmla="*/ 0 h 91"/>
                <a:gd name="T12" fmla="*/ 5 w 15"/>
                <a:gd name="T13" fmla="*/ 0 h 91"/>
                <a:gd name="T14" fmla="*/ 5 w 15"/>
                <a:gd name="T15" fmla="*/ 0 h 91"/>
                <a:gd name="T16" fmla="*/ 10 w 15"/>
                <a:gd name="T17" fmla="*/ 0 h 91"/>
                <a:gd name="T18" fmla="*/ 10 w 15"/>
                <a:gd name="T19" fmla="*/ 20 h 91"/>
                <a:gd name="T20" fmla="*/ 15 w 15"/>
                <a:gd name="T21" fmla="*/ 45 h 91"/>
                <a:gd name="T22" fmla="*/ 15 w 15"/>
                <a:gd name="T23" fmla="*/ 66 h 91"/>
                <a:gd name="T24" fmla="*/ 15 w 15"/>
                <a:gd name="T25" fmla="*/ 91 h 91"/>
                <a:gd name="T26" fmla="*/ 15 w 15"/>
                <a:gd name="T27" fmla="*/ 91 h 91"/>
                <a:gd name="T28" fmla="*/ 15 w 15"/>
                <a:gd name="T29" fmla="*/ 91 h 91"/>
                <a:gd name="T30" fmla="*/ 10 w 15"/>
                <a:gd name="T31" fmla="*/ 91 h 91"/>
                <a:gd name="T32" fmla="*/ 10 w 15"/>
                <a:gd name="T33" fmla="*/ 91 h 91"/>
                <a:gd name="T34" fmla="*/ 10 w 15"/>
                <a:gd name="T35" fmla="*/ 66 h 91"/>
                <a:gd name="T36" fmla="*/ 10 w 15"/>
                <a:gd name="T37" fmla="*/ 45 h 91"/>
                <a:gd name="T38" fmla="*/ 5 w 15"/>
                <a:gd name="T39" fmla="*/ 20 h 91"/>
                <a:gd name="T40" fmla="*/ 0 w 15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91"/>
                <a:gd name="T65" fmla="*/ 15 w 15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9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15" y="45"/>
                  </a:lnTo>
                  <a:lnTo>
                    <a:pt x="15" y="66"/>
                  </a:lnTo>
                  <a:lnTo>
                    <a:pt x="15" y="91"/>
                  </a:lnTo>
                  <a:lnTo>
                    <a:pt x="10" y="91"/>
                  </a:lnTo>
                  <a:lnTo>
                    <a:pt x="10" y="66"/>
                  </a:lnTo>
                  <a:lnTo>
                    <a:pt x="10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22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7" name="Freeform 104"/>
            <p:cNvSpPr>
              <a:spLocks/>
            </p:cNvSpPr>
            <p:nvPr/>
          </p:nvSpPr>
          <p:spPr bwMode="auto">
            <a:xfrm>
              <a:off x="3749" y="2713"/>
              <a:ext cx="15" cy="91"/>
            </a:xfrm>
            <a:custGeom>
              <a:avLst/>
              <a:gdLst>
                <a:gd name="T0" fmla="*/ 0 w 15"/>
                <a:gd name="T1" fmla="*/ 0 h 91"/>
                <a:gd name="T2" fmla="*/ 0 w 15"/>
                <a:gd name="T3" fmla="*/ 0 h 91"/>
                <a:gd name="T4" fmla="*/ 0 w 15"/>
                <a:gd name="T5" fmla="*/ 0 h 91"/>
                <a:gd name="T6" fmla="*/ 0 w 15"/>
                <a:gd name="T7" fmla="*/ 0 h 91"/>
                <a:gd name="T8" fmla="*/ 5 w 15"/>
                <a:gd name="T9" fmla="*/ 0 h 91"/>
                <a:gd name="T10" fmla="*/ 5 w 15"/>
                <a:gd name="T11" fmla="*/ 0 h 91"/>
                <a:gd name="T12" fmla="*/ 5 w 15"/>
                <a:gd name="T13" fmla="*/ 0 h 91"/>
                <a:gd name="T14" fmla="*/ 5 w 15"/>
                <a:gd name="T15" fmla="*/ 0 h 91"/>
                <a:gd name="T16" fmla="*/ 5 w 15"/>
                <a:gd name="T17" fmla="*/ 0 h 91"/>
                <a:gd name="T18" fmla="*/ 10 w 15"/>
                <a:gd name="T19" fmla="*/ 20 h 91"/>
                <a:gd name="T20" fmla="*/ 15 w 15"/>
                <a:gd name="T21" fmla="*/ 45 h 91"/>
                <a:gd name="T22" fmla="*/ 15 w 15"/>
                <a:gd name="T23" fmla="*/ 66 h 91"/>
                <a:gd name="T24" fmla="*/ 15 w 15"/>
                <a:gd name="T25" fmla="*/ 91 h 91"/>
                <a:gd name="T26" fmla="*/ 15 w 15"/>
                <a:gd name="T27" fmla="*/ 91 h 91"/>
                <a:gd name="T28" fmla="*/ 10 w 15"/>
                <a:gd name="T29" fmla="*/ 91 h 91"/>
                <a:gd name="T30" fmla="*/ 10 w 15"/>
                <a:gd name="T31" fmla="*/ 91 h 91"/>
                <a:gd name="T32" fmla="*/ 10 w 15"/>
                <a:gd name="T33" fmla="*/ 91 h 91"/>
                <a:gd name="T34" fmla="*/ 10 w 15"/>
                <a:gd name="T35" fmla="*/ 66 h 91"/>
                <a:gd name="T36" fmla="*/ 5 w 15"/>
                <a:gd name="T37" fmla="*/ 45 h 91"/>
                <a:gd name="T38" fmla="*/ 5 w 15"/>
                <a:gd name="T39" fmla="*/ 20 h 91"/>
                <a:gd name="T40" fmla="*/ 0 w 15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91"/>
                <a:gd name="T65" fmla="*/ 15 w 15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9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20"/>
                  </a:lnTo>
                  <a:lnTo>
                    <a:pt x="15" y="45"/>
                  </a:lnTo>
                  <a:lnTo>
                    <a:pt x="15" y="66"/>
                  </a:lnTo>
                  <a:lnTo>
                    <a:pt x="15" y="91"/>
                  </a:lnTo>
                  <a:lnTo>
                    <a:pt x="10" y="91"/>
                  </a:lnTo>
                  <a:lnTo>
                    <a:pt x="10" y="66"/>
                  </a:lnTo>
                  <a:lnTo>
                    <a:pt x="5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443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8" name="Freeform 105"/>
            <p:cNvSpPr>
              <a:spLocks/>
            </p:cNvSpPr>
            <p:nvPr/>
          </p:nvSpPr>
          <p:spPr bwMode="auto">
            <a:xfrm>
              <a:off x="3749" y="2713"/>
              <a:ext cx="15" cy="91"/>
            </a:xfrm>
            <a:custGeom>
              <a:avLst/>
              <a:gdLst>
                <a:gd name="T0" fmla="*/ 0 w 15"/>
                <a:gd name="T1" fmla="*/ 0 h 91"/>
                <a:gd name="T2" fmla="*/ 0 w 15"/>
                <a:gd name="T3" fmla="*/ 0 h 91"/>
                <a:gd name="T4" fmla="*/ 0 w 15"/>
                <a:gd name="T5" fmla="*/ 0 h 91"/>
                <a:gd name="T6" fmla="*/ 0 w 15"/>
                <a:gd name="T7" fmla="*/ 0 h 91"/>
                <a:gd name="T8" fmla="*/ 0 w 15"/>
                <a:gd name="T9" fmla="*/ 0 h 91"/>
                <a:gd name="T10" fmla="*/ 5 w 15"/>
                <a:gd name="T11" fmla="*/ 0 h 91"/>
                <a:gd name="T12" fmla="*/ 5 w 15"/>
                <a:gd name="T13" fmla="*/ 0 h 91"/>
                <a:gd name="T14" fmla="*/ 5 w 15"/>
                <a:gd name="T15" fmla="*/ 0 h 91"/>
                <a:gd name="T16" fmla="*/ 5 w 15"/>
                <a:gd name="T17" fmla="*/ 0 h 91"/>
                <a:gd name="T18" fmla="*/ 10 w 15"/>
                <a:gd name="T19" fmla="*/ 20 h 91"/>
                <a:gd name="T20" fmla="*/ 10 w 15"/>
                <a:gd name="T21" fmla="*/ 45 h 91"/>
                <a:gd name="T22" fmla="*/ 15 w 15"/>
                <a:gd name="T23" fmla="*/ 66 h 91"/>
                <a:gd name="T24" fmla="*/ 15 w 15"/>
                <a:gd name="T25" fmla="*/ 91 h 91"/>
                <a:gd name="T26" fmla="*/ 10 w 15"/>
                <a:gd name="T27" fmla="*/ 91 h 91"/>
                <a:gd name="T28" fmla="*/ 10 w 15"/>
                <a:gd name="T29" fmla="*/ 91 h 91"/>
                <a:gd name="T30" fmla="*/ 10 w 15"/>
                <a:gd name="T31" fmla="*/ 91 h 91"/>
                <a:gd name="T32" fmla="*/ 5 w 15"/>
                <a:gd name="T33" fmla="*/ 91 h 91"/>
                <a:gd name="T34" fmla="*/ 5 w 15"/>
                <a:gd name="T35" fmla="*/ 66 h 91"/>
                <a:gd name="T36" fmla="*/ 5 w 15"/>
                <a:gd name="T37" fmla="*/ 45 h 91"/>
                <a:gd name="T38" fmla="*/ 0 w 15"/>
                <a:gd name="T39" fmla="*/ 20 h 91"/>
                <a:gd name="T40" fmla="*/ 0 w 15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91"/>
                <a:gd name="T65" fmla="*/ 15 w 15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9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20"/>
                  </a:lnTo>
                  <a:lnTo>
                    <a:pt x="10" y="45"/>
                  </a:lnTo>
                  <a:lnTo>
                    <a:pt x="15" y="66"/>
                  </a:lnTo>
                  <a:lnTo>
                    <a:pt x="15" y="91"/>
                  </a:lnTo>
                  <a:lnTo>
                    <a:pt x="10" y="91"/>
                  </a:lnTo>
                  <a:lnTo>
                    <a:pt x="5" y="91"/>
                  </a:lnTo>
                  <a:lnTo>
                    <a:pt x="5" y="66"/>
                  </a:lnTo>
                  <a:lnTo>
                    <a:pt x="5" y="45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4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9" name="Freeform 106"/>
            <p:cNvSpPr>
              <a:spLocks/>
            </p:cNvSpPr>
            <p:nvPr/>
          </p:nvSpPr>
          <p:spPr bwMode="auto">
            <a:xfrm>
              <a:off x="3744" y="2713"/>
              <a:ext cx="15" cy="91"/>
            </a:xfrm>
            <a:custGeom>
              <a:avLst/>
              <a:gdLst>
                <a:gd name="T0" fmla="*/ 0 w 15"/>
                <a:gd name="T1" fmla="*/ 0 h 91"/>
                <a:gd name="T2" fmla="*/ 5 w 15"/>
                <a:gd name="T3" fmla="*/ 0 h 91"/>
                <a:gd name="T4" fmla="*/ 5 w 15"/>
                <a:gd name="T5" fmla="*/ 0 h 91"/>
                <a:gd name="T6" fmla="*/ 5 w 15"/>
                <a:gd name="T7" fmla="*/ 0 h 91"/>
                <a:gd name="T8" fmla="*/ 5 w 15"/>
                <a:gd name="T9" fmla="*/ 0 h 91"/>
                <a:gd name="T10" fmla="*/ 5 w 15"/>
                <a:gd name="T11" fmla="*/ 0 h 91"/>
                <a:gd name="T12" fmla="*/ 10 w 15"/>
                <a:gd name="T13" fmla="*/ 0 h 91"/>
                <a:gd name="T14" fmla="*/ 10 w 15"/>
                <a:gd name="T15" fmla="*/ 0 h 91"/>
                <a:gd name="T16" fmla="*/ 10 w 15"/>
                <a:gd name="T17" fmla="*/ 0 h 91"/>
                <a:gd name="T18" fmla="*/ 15 w 15"/>
                <a:gd name="T19" fmla="*/ 20 h 91"/>
                <a:gd name="T20" fmla="*/ 15 w 15"/>
                <a:gd name="T21" fmla="*/ 45 h 91"/>
                <a:gd name="T22" fmla="*/ 15 w 15"/>
                <a:gd name="T23" fmla="*/ 66 h 91"/>
                <a:gd name="T24" fmla="*/ 15 w 15"/>
                <a:gd name="T25" fmla="*/ 91 h 91"/>
                <a:gd name="T26" fmla="*/ 15 w 15"/>
                <a:gd name="T27" fmla="*/ 91 h 91"/>
                <a:gd name="T28" fmla="*/ 15 w 15"/>
                <a:gd name="T29" fmla="*/ 91 h 91"/>
                <a:gd name="T30" fmla="*/ 15 w 15"/>
                <a:gd name="T31" fmla="*/ 91 h 91"/>
                <a:gd name="T32" fmla="*/ 10 w 15"/>
                <a:gd name="T33" fmla="*/ 91 h 91"/>
                <a:gd name="T34" fmla="*/ 10 w 15"/>
                <a:gd name="T35" fmla="*/ 66 h 91"/>
                <a:gd name="T36" fmla="*/ 10 w 15"/>
                <a:gd name="T37" fmla="*/ 45 h 91"/>
                <a:gd name="T38" fmla="*/ 5 w 15"/>
                <a:gd name="T39" fmla="*/ 20 h 91"/>
                <a:gd name="T40" fmla="*/ 0 w 15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91"/>
                <a:gd name="T65" fmla="*/ 15 w 15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91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20"/>
                  </a:lnTo>
                  <a:lnTo>
                    <a:pt x="15" y="45"/>
                  </a:lnTo>
                  <a:lnTo>
                    <a:pt x="15" y="66"/>
                  </a:lnTo>
                  <a:lnTo>
                    <a:pt x="15" y="91"/>
                  </a:lnTo>
                  <a:lnTo>
                    <a:pt x="10" y="91"/>
                  </a:lnTo>
                  <a:lnTo>
                    <a:pt x="10" y="66"/>
                  </a:lnTo>
                  <a:lnTo>
                    <a:pt x="10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43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0" name="Freeform 107"/>
            <p:cNvSpPr>
              <a:spLocks/>
            </p:cNvSpPr>
            <p:nvPr/>
          </p:nvSpPr>
          <p:spPr bwMode="auto">
            <a:xfrm>
              <a:off x="3744" y="2713"/>
              <a:ext cx="15" cy="91"/>
            </a:xfrm>
            <a:custGeom>
              <a:avLst/>
              <a:gdLst>
                <a:gd name="T0" fmla="*/ 0 w 15"/>
                <a:gd name="T1" fmla="*/ 0 h 91"/>
                <a:gd name="T2" fmla="*/ 0 w 15"/>
                <a:gd name="T3" fmla="*/ 0 h 91"/>
                <a:gd name="T4" fmla="*/ 5 w 15"/>
                <a:gd name="T5" fmla="*/ 0 h 91"/>
                <a:gd name="T6" fmla="*/ 5 w 15"/>
                <a:gd name="T7" fmla="*/ 0 h 91"/>
                <a:gd name="T8" fmla="*/ 5 w 15"/>
                <a:gd name="T9" fmla="*/ 0 h 91"/>
                <a:gd name="T10" fmla="*/ 5 w 15"/>
                <a:gd name="T11" fmla="*/ 0 h 91"/>
                <a:gd name="T12" fmla="*/ 5 w 15"/>
                <a:gd name="T13" fmla="*/ 0 h 91"/>
                <a:gd name="T14" fmla="*/ 5 w 15"/>
                <a:gd name="T15" fmla="*/ 0 h 91"/>
                <a:gd name="T16" fmla="*/ 10 w 15"/>
                <a:gd name="T17" fmla="*/ 0 h 91"/>
                <a:gd name="T18" fmla="*/ 10 w 15"/>
                <a:gd name="T19" fmla="*/ 20 h 91"/>
                <a:gd name="T20" fmla="*/ 15 w 15"/>
                <a:gd name="T21" fmla="*/ 45 h 91"/>
                <a:gd name="T22" fmla="*/ 15 w 15"/>
                <a:gd name="T23" fmla="*/ 66 h 91"/>
                <a:gd name="T24" fmla="*/ 15 w 15"/>
                <a:gd name="T25" fmla="*/ 91 h 91"/>
                <a:gd name="T26" fmla="*/ 15 w 15"/>
                <a:gd name="T27" fmla="*/ 91 h 91"/>
                <a:gd name="T28" fmla="*/ 15 w 15"/>
                <a:gd name="T29" fmla="*/ 91 h 91"/>
                <a:gd name="T30" fmla="*/ 10 w 15"/>
                <a:gd name="T31" fmla="*/ 91 h 91"/>
                <a:gd name="T32" fmla="*/ 10 w 15"/>
                <a:gd name="T33" fmla="*/ 91 h 91"/>
                <a:gd name="T34" fmla="*/ 10 w 15"/>
                <a:gd name="T35" fmla="*/ 66 h 91"/>
                <a:gd name="T36" fmla="*/ 5 w 15"/>
                <a:gd name="T37" fmla="*/ 45 h 91"/>
                <a:gd name="T38" fmla="*/ 5 w 15"/>
                <a:gd name="T39" fmla="*/ 20 h 91"/>
                <a:gd name="T40" fmla="*/ 0 w 15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91"/>
                <a:gd name="T65" fmla="*/ 15 w 15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9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15" y="45"/>
                  </a:lnTo>
                  <a:lnTo>
                    <a:pt x="15" y="66"/>
                  </a:lnTo>
                  <a:lnTo>
                    <a:pt x="15" y="91"/>
                  </a:lnTo>
                  <a:lnTo>
                    <a:pt x="10" y="91"/>
                  </a:lnTo>
                  <a:lnTo>
                    <a:pt x="10" y="66"/>
                  </a:lnTo>
                  <a:lnTo>
                    <a:pt x="5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23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1" name="Freeform 108"/>
            <p:cNvSpPr>
              <a:spLocks/>
            </p:cNvSpPr>
            <p:nvPr/>
          </p:nvSpPr>
          <p:spPr bwMode="auto">
            <a:xfrm>
              <a:off x="3744" y="2713"/>
              <a:ext cx="15" cy="91"/>
            </a:xfrm>
            <a:custGeom>
              <a:avLst/>
              <a:gdLst>
                <a:gd name="T0" fmla="*/ 0 w 15"/>
                <a:gd name="T1" fmla="*/ 0 h 91"/>
                <a:gd name="T2" fmla="*/ 0 w 15"/>
                <a:gd name="T3" fmla="*/ 0 h 91"/>
                <a:gd name="T4" fmla="*/ 0 w 15"/>
                <a:gd name="T5" fmla="*/ 0 h 91"/>
                <a:gd name="T6" fmla="*/ 0 w 15"/>
                <a:gd name="T7" fmla="*/ 0 h 91"/>
                <a:gd name="T8" fmla="*/ 5 w 15"/>
                <a:gd name="T9" fmla="*/ 0 h 91"/>
                <a:gd name="T10" fmla="*/ 5 w 15"/>
                <a:gd name="T11" fmla="*/ 0 h 91"/>
                <a:gd name="T12" fmla="*/ 5 w 15"/>
                <a:gd name="T13" fmla="*/ 0 h 91"/>
                <a:gd name="T14" fmla="*/ 5 w 15"/>
                <a:gd name="T15" fmla="*/ 0 h 91"/>
                <a:gd name="T16" fmla="*/ 5 w 15"/>
                <a:gd name="T17" fmla="*/ 0 h 91"/>
                <a:gd name="T18" fmla="*/ 10 w 15"/>
                <a:gd name="T19" fmla="*/ 20 h 91"/>
                <a:gd name="T20" fmla="*/ 15 w 15"/>
                <a:gd name="T21" fmla="*/ 45 h 91"/>
                <a:gd name="T22" fmla="*/ 15 w 15"/>
                <a:gd name="T23" fmla="*/ 66 h 91"/>
                <a:gd name="T24" fmla="*/ 15 w 15"/>
                <a:gd name="T25" fmla="*/ 91 h 91"/>
                <a:gd name="T26" fmla="*/ 15 w 15"/>
                <a:gd name="T27" fmla="*/ 91 h 91"/>
                <a:gd name="T28" fmla="*/ 10 w 15"/>
                <a:gd name="T29" fmla="*/ 91 h 91"/>
                <a:gd name="T30" fmla="*/ 10 w 15"/>
                <a:gd name="T31" fmla="*/ 91 h 91"/>
                <a:gd name="T32" fmla="*/ 10 w 15"/>
                <a:gd name="T33" fmla="*/ 91 h 91"/>
                <a:gd name="T34" fmla="*/ 10 w 15"/>
                <a:gd name="T35" fmla="*/ 66 h 91"/>
                <a:gd name="T36" fmla="*/ 5 w 15"/>
                <a:gd name="T37" fmla="*/ 45 h 91"/>
                <a:gd name="T38" fmla="*/ 5 w 15"/>
                <a:gd name="T39" fmla="*/ 20 h 91"/>
                <a:gd name="T40" fmla="*/ 0 w 15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91"/>
                <a:gd name="T65" fmla="*/ 15 w 15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9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20"/>
                  </a:lnTo>
                  <a:lnTo>
                    <a:pt x="15" y="45"/>
                  </a:lnTo>
                  <a:lnTo>
                    <a:pt x="15" y="66"/>
                  </a:lnTo>
                  <a:lnTo>
                    <a:pt x="15" y="91"/>
                  </a:lnTo>
                  <a:lnTo>
                    <a:pt x="10" y="91"/>
                  </a:lnTo>
                  <a:lnTo>
                    <a:pt x="10" y="66"/>
                  </a:lnTo>
                  <a:lnTo>
                    <a:pt x="5" y="45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44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2" name="Freeform 109"/>
            <p:cNvSpPr>
              <a:spLocks/>
            </p:cNvSpPr>
            <p:nvPr/>
          </p:nvSpPr>
          <p:spPr bwMode="auto">
            <a:xfrm>
              <a:off x="3744" y="2713"/>
              <a:ext cx="15" cy="91"/>
            </a:xfrm>
            <a:custGeom>
              <a:avLst/>
              <a:gdLst>
                <a:gd name="T0" fmla="*/ 0 w 15"/>
                <a:gd name="T1" fmla="*/ 0 h 91"/>
                <a:gd name="T2" fmla="*/ 0 w 15"/>
                <a:gd name="T3" fmla="*/ 0 h 91"/>
                <a:gd name="T4" fmla="*/ 5 w 15"/>
                <a:gd name="T5" fmla="*/ 0 h 91"/>
                <a:gd name="T6" fmla="*/ 10 w 15"/>
                <a:gd name="T7" fmla="*/ 20 h 91"/>
                <a:gd name="T8" fmla="*/ 10 w 15"/>
                <a:gd name="T9" fmla="*/ 45 h 91"/>
                <a:gd name="T10" fmla="*/ 15 w 15"/>
                <a:gd name="T11" fmla="*/ 66 h 91"/>
                <a:gd name="T12" fmla="*/ 15 w 15"/>
                <a:gd name="T13" fmla="*/ 91 h 91"/>
                <a:gd name="T14" fmla="*/ 5 w 15"/>
                <a:gd name="T15" fmla="*/ 91 h 91"/>
                <a:gd name="T16" fmla="*/ 5 w 15"/>
                <a:gd name="T17" fmla="*/ 66 h 91"/>
                <a:gd name="T18" fmla="*/ 5 w 15"/>
                <a:gd name="T19" fmla="*/ 45 h 91"/>
                <a:gd name="T20" fmla="*/ 0 w 15"/>
                <a:gd name="T21" fmla="*/ 20 h 91"/>
                <a:gd name="T22" fmla="*/ 0 w 15"/>
                <a:gd name="T23" fmla="*/ 0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91"/>
                <a:gd name="T38" fmla="*/ 15 w 15"/>
                <a:gd name="T39" fmla="*/ 91 h 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9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20"/>
                  </a:lnTo>
                  <a:lnTo>
                    <a:pt x="10" y="45"/>
                  </a:lnTo>
                  <a:lnTo>
                    <a:pt x="15" y="66"/>
                  </a:lnTo>
                  <a:lnTo>
                    <a:pt x="15" y="91"/>
                  </a:lnTo>
                  <a:lnTo>
                    <a:pt x="5" y="91"/>
                  </a:lnTo>
                  <a:lnTo>
                    <a:pt x="5" y="66"/>
                  </a:lnTo>
                  <a:lnTo>
                    <a:pt x="5" y="45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3" name="Freeform 110"/>
            <p:cNvSpPr>
              <a:spLocks/>
            </p:cNvSpPr>
            <p:nvPr/>
          </p:nvSpPr>
          <p:spPr bwMode="auto">
            <a:xfrm>
              <a:off x="3754" y="2506"/>
              <a:ext cx="298" cy="328"/>
            </a:xfrm>
            <a:custGeom>
              <a:avLst/>
              <a:gdLst>
                <a:gd name="T0" fmla="*/ 0 w 298"/>
                <a:gd name="T1" fmla="*/ 5 h 328"/>
                <a:gd name="T2" fmla="*/ 76 w 298"/>
                <a:gd name="T3" fmla="*/ 0 h 328"/>
                <a:gd name="T4" fmla="*/ 298 w 298"/>
                <a:gd name="T5" fmla="*/ 15 h 328"/>
                <a:gd name="T6" fmla="*/ 298 w 298"/>
                <a:gd name="T7" fmla="*/ 303 h 328"/>
                <a:gd name="T8" fmla="*/ 268 w 298"/>
                <a:gd name="T9" fmla="*/ 303 h 328"/>
                <a:gd name="T10" fmla="*/ 76 w 298"/>
                <a:gd name="T11" fmla="*/ 328 h 328"/>
                <a:gd name="T12" fmla="*/ 20 w 298"/>
                <a:gd name="T13" fmla="*/ 318 h 328"/>
                <a:gd name="T14" fmla="*/ 20 w 298"/>
                <a:gd name="T15" fmla="*/ 303 h 328"/>
                <a:gd name="T16" fmla="*/ 5 w 298"/>
                <a:gd name="T17" fmla="*/ 303 h 328"/>
                <a:gd name="T18" fmla="*/ 0 w 298"/>
                <a:gd name="T19" fmla="*/ 5 h 3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8"/>
                <a:gd name="T31" fmla="*/ 0 h 328"/>
                <a:gd name="T32" fmla="*/ 298 w 298"/>
                <a:gd name="T33" fmla="*/ 328 h 3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8" h="328">
                  <a:moveTo>
                    <a:pt x="0" y="5"/>
                  </a:moveTo>
                  <a:lnTo>
                    <a:pt x="76" y="0"/>
                  </a:lnTo>
                  <a:lnTo>
                    <a:pt x="298" y="15"/>
                  </a:lnTo>
                  <a:lnTo>
                    <a:pt x="298" y="303"/>
                  </a:lnTo>
                  <a:lnTo>
                    <a:pt x="268" y="303"/>
                  </a:lnTo>
                  <a:lnTo>
                    <a:pt x="76" y="328"/>
                  </a:lnTo>
                  <a:lnTo>
                    <a:pt x="20" y="318"/>
                  </a:lnTo>
                  <a:lnTo>
                    <a:pt x="20" y="303"/>
                  </a:lnTo>
                  <a:lnTo>
                    <a:pt x="5" y="30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4" name="Freeform 111"/>
            <p:cNvSpPr>
              <a:spLocks/>
            </p:cNvSpPr>
            <p:nvPr/>
          </p:nvSpPr>
          <p:spPr bwMode="auto">
            <a:xfrm>
              <a:off x="3845" y="2440"/>
              <a:ext cx="455" cy="425"/>
            </a:xfrm>
            <a:custGeom>
              <a:avLst/>
              <a:gdLst>
                <a:gd name="T0" fmla="*/ 263 w 455"/>
                <a:gd name="T1" fmla="*/ 5 h 425"/>
                <a:gd name="T2" fmla="*/ 278 w 455"/>
                <a:gd name="T3" fmla="*/ 10 h 425"/>
                <a:gd name="T4" fmla="*/ 298 w 455"/>
                <a:gd name="T5" fmla="*/ 10 h 425"/>
                <a:gd name="T6" fmla="*/ 308 w 455"/>
                <a:gd name="T7" fmla="*/ 15 h 425"/>
                <a:gd name="T8" fmla="*/ 318 w 455"/>
                <a:gd name="T9" fmla="*/ 25 h 425"/>
                <a:gd name="T10" fmla="*/ 328 w 455"/>
                <a:gd name="T11" fmla="*/ 35 h 425"/>
                <a:gd name="T12" fmla="*/ 339 w 455"/>
                <a:gd name="T13" fmla="*/ 45 h 425"/>
                <a:gd name="T14" fmla="*/ 349 w 455"/>
                <a:gd name="T15" fmla="*/ 61 h 425"/>
                <a:gd name="T16" fmla="*/ 450 w 455"/>
                <a:gd name="T17" fmla="*/ 131 h 425"/>
                <a:gd name="T18" fmla="*/ 455 w 455"/>
                <a:gd name="T19" fmla="*/ 177 h 425"/>
                <a:gd name="T20" fmla="*/ 455 w 455"/>
                <a:gd name="T21" fmla="*/ 232 h 425"/>
                <a:gd name="T22" fmla="*/ 455 w 455"/>
                <a:gd name="T23" fmla="*/ 278 h 425"/>
                <a:gd name="T24" fmla="*/ 450 w 455"/>
                <a:gd name="T25" fmla="*/ 323 h 425"/>
                <a:gd name="T26" fmla="*/ 308 w 455"/>
                <a:gd name="T27" fmla="*/ 359 h 425"/>
                <a:gd name="T28" fmla="*/ 323 w 455"/>
                <a:gd name="T29" fmla="*/ 364 h 425"/>
                <a:gd name="T30" fmla="*/ 334 w 455"/>
                <a:gd name="T31" fmla="*/ 369 h 425"/>
                <a:gd name="T32" fmla="*/ 344 w 455"/>
                <a:gd name="T33" fmla="*/ 374 h 425"/>
                <a:gd name="T34" fmla="*/ 349 w 455"/>
                <a:gd name="T35" fmla="*/ 384 h 425"/>
                <a:gd name="T36" fmla="*/ 349 w 455"/>
                <a:gd name="T37" fmla="*/ 389 h 425"/>
                <a:gd name="T38" fmla="*/ 349 w 455"/>
                <a:gd name="T39" fmla="*/ 394 h 425"/>
                <a:gd name="T40" fmla="*/ 339 w 455"/>
                <a:gd name="T41" fmla="*/ 404 h 425"/>
                <a:gd name="T42" fmla="*/ 328 w 455"/>
                <a:gd name="T43" fmla="*/ 409 h 425"/>
                <a:gd name="T44" fmla="*/ 192 w 455"/>
                <a:gd name="T45" fmla="*/ 419 h 425"/>
                <a:gd name="T46" fmla="*/ 177 w 455"/>
                <a:gd name="T47" fmla="*/ 419 h 425"/>
                <a:gd name="T48" fmla="*/ 162 w 455"/>
                <a:gd name="T49" fmla="*/ 419 h 425"/>
                <a:gd name="T50" fmla="*/ 147 w 455"/>
                <a:gd name="T51" fmla="*/ 419 h 425"/>
                <a:gd name="T52" fmla="*/ 131 w 455"/>
                <a:gd name="T53" fmla="*/ 419 h 425"/>
                <a:gd name="T54" fmla="*/ 111 w 455"/>
                <a:gd name="T55" fmla="*/ 414 h 425"/>
                <a:gd name="T56" fmla="*/ 96 w 455"/>
                <a:gd name="T57" fmla="*/ 414 h 425"/>
                <a:gd name="T58" fmla="*/ 86 w 455"/>
                <a:gd name="T59" fmla="*/ 409 h 425"/>
                <a:gd name="T60" fmla="*/ 76 w 455"/>
                <a:gd name="T61" fmla="*/ 399 h 425"/>
                <a:gd name="T62" fmla="*/ 106 w 455"/>
                <a:gd name="T63" fmla="*/ 389 h 425"/>
                <a:gd name="T64" fmla="*/ 111 w 455"/>
                <a:gd name="T65" fmla="*/ 369 h 425"/>
                <a:gd name="T66" fmla="*/ 86 w 455"/>
                <a:gd name="T67" fmla="*/ 354 h 425"/>
                <a:gd name="T68" fmla="*/ 81 w 455"/>
                <a:gd name="T69" fmla="*/ 354 h 425"/>
                <a:gd name="T70" fmla="*/ 71 w 455"/>
                <a:gd name="T71" fmla="*/ 354 h 425"/>
                <a:gd name="T72" fmla="*/ 61 w 455"/>
                <a:gd name="T73" fmla="*/ 349 h 425"/>
                <a:gd name="T74" fmla="*/ 51 w 455"/>
                <a:gd name="T75" fmla="*/ 349 h 425"/>
                <a:gd name="T76" fmla="*/ 40 w 455"/>
                <a:gd name="T77" fmla="*/ 344 h 425"/>
                <a:gd name="T78" fmla="*/ 25 w 455"/>
                <a:gd name="T79" fmla="*/ 339 h 425"/>
                <a:gd name="T80" fmla="*/ 15 w 455"/>
                <a:gd name="T81" fmla="*/ 334 h 425"/>
                <a:gd name="T82" fmla="*/ 5 w 455"/>
                <a:gd name="T83" fmla="*/ 293 h 425"/>
                <a:gd name="T84" fmla="*/ 0 w 455"/>
                <a:gd name="T85" fmla="*/ 227 h 425"/>
                <a:gd name="T86" fmla="*/ 0 w 455"/>
                <a:gd name="T87" fmla="*/ 167 h 425"/>
                <a:gd name="T88" fmla="*/ 5 w 455"/>
                <a:gd name="T89" fmla="*/ 106 h 425"/>
                <a:gd name="T90" fmla="*/ 15 w 455"/>
                <a:gd name="T91" fmla="*/ 40 h 425"/>
                <a:gd name="T92" fmla="*/ 30 w 455"/>
                <a:gd name="T93" fmla="*/ 40 h 425"/>
                <a:gd name="T94" fmla="*/ 46 w 455"/>
                <a:gd name="T95" fmla="*/ 35 h 425"/>
                <a:gd name="T96" fmla="*/ 61 w 455"/>
                <a:gd name="T97" fmla="*/ 30 h 425"/>
                <a:gd name="T98" fmla="*/ 76 w 455"/>
                <a:gd name="T99" fmla="*/ 30 h 425"/>
                <a:gd name="T100" fmla="*/ 86 w 455"/>
                <a:gd name="T101" fmla="*/ 25 h 425"/>
                <a:gd name="T102" fmla="*/ 101 w 455"/>
                <a:gd name="T103" fmla="*/ 25 h 425"/>
                <a:gd name="T104" fmla="*/ 116 w 455"/>
                <a:gd name="T105" fmla="*/ 20 h 425"/>
                <a:gd name="T106" fmla="*/ 131 w 455"/>
                <a:gd name="T107" fmla="*/ 20 h 425"/>
                <a:gd name="T108" fmla="*/ 147 w 455"/>
                <a:gd name="T109" fmla="*/ 15 h 425"/>
                <a:gd name="T110" fmla="*/ 162 w 455"/>
                <a:gd name="T111" fmla="*/ 15 h 425"/>
                <a:gd name="T112" fmla="*/ 177 w 455"/>
                <a:gd name="T113" fmla="*/ 10 h 425"/>
                <a:gd name="T114" fmla="*/ 192 w 455"/>
                <a:gd name="T115" fmla="*/ 10 h 425"/>
                <a:gd name="T116" fmla="*/ 207 w 455"/>
                <a:gd name="T117" fmla="*/ 5 h 425"/>
                <a:gd name="T118" fmla="*/ 222 w 455"/>
                <a:gd name="T119" fmla="*/ 5 h 425"/>
                <a:gd name="T120" fmla="*/ 238 w 455"/>
                <a:gd name="T121" fmla="*/ 5 h 425"/>
                <a:gd name="T122" fmla="*/ 253 w 455"/>
                <a:gd name="T123" fmla="*/ 0 h 4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5"/>
                <a:gd name="T187" fmla="*/ 0 h 425"/>
                <a:gd name="T188" fmla="*/ 455 w 455"/>
                <a:gd name="T189" fmla="*/ 425 h 4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5" h="425">
                  <a:moveTo>
                    <a:pt x="253" y="0"/>
                  </a:moveTo>
                  <a:lnTo>
                    <a:pt x="263" y="5"/>
                  </a:lnTo>
                  <a:lnTo>
                    <a:pt x="273" y="5"/>
                  </a:lnTo>
                  <a:lnTo>
                    <a:pt x="278" y="10"/>
                  </a:lnTo>
                  <a:lnTo>
                    <a:pt x="288" y="10"/>
                  </a:lnTo>
                  <a:lnTo>
                    <a:pt x="298" y="10"/>
                  </a:lnTo>
                  <a:lnTo>
                    <a:pt x="303" y="15"/>
                  </a:lnTo>
                  <a:lnTo>
                    <a:pt x="308" y="15"/>
                  </a:lnTo>
                  <a:lnTo>
                    <a:pt x="313" y="20"/>
                  </a:lnTo>
                  <a:lnTo>
                    <a:pt x="318" y="25"/>
                  </a:lnTo>
                  <a:lnTo>
                    <a:pt x="323" y="30"/>
                  </a:lnTo>
                  <a:lnTo>
                    <a:pt x="328" y="35"/>
                  </a:lnTo>
                  <a:lnTo>
                    <a:pt x="334" y="40"/>
                  </a:lnTo>
                  <a:lnTo>
                    <a:pt x="339" y="45"/>
                  </a:lnTo>
                  <a:lnTo>
                    <a:pt x="344" y="51"/>
                  </a:lnTo>
                  <a:lnTo>
                    <a:pt x="349" y="61"/>
                  </a:lnTo>
                  <a:lnTo>
                    <a:pt x="354" y="71"/>
                  </a:lnTo>
                  <a:lnTo>
                    <a:pt x="450" y="131"/>
                  </a:lnTo>
                  <a:lnTo>
                    <a:pt x="455" y="152"/>
                  </a:lnTo>
                  <a:lnTo>
                    <a:pt x="455" y="177"/>
                  </a:lnTo>
                  <a:lnTo>
                    <a:pt x="455" y="202"/>
                  </a:lnTo>
                  <a:lnTo>
                    <a:pt x="455" y="232"/>
                  </a:lnTo>
                  <a:lnTo>
                    <a:pt x="455" y="258"/>
                  </a:lnTo>
                  <a:lnTo>
                    <a:pt x="455" y="278"/>
                  </a:lnTo>
                  <a:lnTo>
                    <a:pt x="450" y="303"/>
                  </a:lnTo>
                  <a:lnTo>
                    <a:pt x="450" y="323"/>
                  </a:lnTo>
                  <a:lnTo>
                    <a:pt x="354" y="339"/>
                  </a:lnTo>
                  <a:lnTo>
                    <a:pt x="308" y="359"/>
                  </a:lnTo>
                  <a:lnTo>
                    <a:pt x="313" y="364"/>
                  </a:lnTo>
                  <a:lnTo>
                    <a:pt x="323" y="364"/>
                  </a:lnTo>
                  <a:lnTo>
                    <a:pt x="328" y="369"/>
                  </a:lnTo>
                  <a:lnTo>
                    <a:pt x="334" y="369"/>
                  </a:lnTo>
                  <a:lnTo>
                    <a:pt x="339" y="374"/>
                  </a:lnTo>
                  <a:lnTo>
                    <a:pt x="344" y="374"/>
                  </a:lnTo>
                  <a:lnTo>
                    <a:pt x="344" y="379"/>
                  </a:lnTo>
                  <a:lnTo>
                    <a:pt x="349" y="384"/>
                  </a:lnTo>
                  <a:lnTo>
                    <a:pt x="349" y="389"/>
                  </a:lnTo>
                  <a:lnTo>
                    <a:pt x="349" y="394"/>
                  </a:lnTo>
                  <a:lnTo>
                    <a:pt x="344" y="399"/>
                  </a:lnTo>
                  <a:lnTo>
                    <a:pt x="339" y="404"/>
                  </a:lnTo>
                  <a:lnTo>
                    <a:pt x="334" y="404"/>
                  </a:lnTo>
                  <a:lnTo>
                    <a:pt x="328" y="409"/>
                  </a:lnTo>
                  <a:lnTo>
                    <a:pt x="278" y="425"/>
                  </a:lnTo>
                  <a:lnTo>
                    <a:pt x="192" y="419"/>
                  </a:lnTo>
                  <a:lnTo>
                    <a:pt x="187" y="419"/>
                  </a:lnTo>
                  <a:lnTo>
                    <a:pt x="177" y="419"/>
                  </a:lnTo>
                  <a:lnTo>
                    <a:pt x="172" y="419"/>
                  </a:lnTo>
                  <a:lnTo>
                    <a:pt x="162" y="419"/>
                  </a:lnTo>
                  <a:lnTo>
                    <a:pt x="157" y="419"/>
                  </a:lnTo>
                  <a:lnTo>
                    <a:pt x="147" y="419"/>
                  </a:lnTo>
                  <a:lnTo>
                    <a:pt x="136" y="419"/>
                  </a:lnTo>
                  <a:lnTo>
                    <a:pt x="131" y="419"/>
                  </a:lnTo>
                  <a:lnTo>
                    <a:pt x="121" y="419"/>
                  </a:lnTo>
                  <a:lnTo>
                    <a:pt x="111" y="414"/>
                  </a:lnTo>
                  <a:lnTo>
                    <a:pt x="106" y="414"/>
                  </a:lnTo>
                  <a:lnTo>
                    <a:pt x="96" y="414"/>
                  </a:lnTo>
                  <a:lnTo>
                    <a:pt x="91" y="409"/>
                  </a:lnTo>
                  <a:lnTo>
                    <a:pt x="86" y="409"/>
                  </a:lnTo>
                  <a:lnTo>
                    <a:pt x="81" y="404"/>
                  </a:lnTo>
                  <a:lnTo>
                    <a:pt x="76" y="399"/>
                  </a:lnTo>
                  <a:lnTo>
                    <a:pt x="86" y="394"/>
                  </a:lnTo>
                  <a:lnTo>
                    <a:pt x="106" y="389"/>
                  </a:lnTo>
                  <a:lnTo>
                    <a:pt x="121" y="374"/>
                  </a:lnTo>
                  <a:lnTo>
                    <a:pt x="111" y="369"/>
                  </a:lnTo>
                  <a:lnTo>
                    <a:pt x="91" y="354"/>
                  </a:lnTo>
                  <a:lnTo>
                    <a:pt x="86" y="354"/>
                  </a:lnTo>
                  <a:lnTo>
                    <a:pt x="81" y="354"/>
                  </a:lnTo>
                  <a:lnTo>
                    <a:pt x="76" y="354"/>
                  </a:lnTo>
                  <a:lnTo>
                    <a:pt x="71" y="354"/>
                  </a:lnTo>
                  <a:lnTo>
                    <a:pt x="66" y="349"/>
                  </a:lnTo>
                  <a:lnTo>
                    <a:pt x="61" y="349"/>
                  </a:lnTo>
                  <a:lnTo>
                    <a:pt x="56" y="349"/>
                  </a:lnTo>
                  <a:lnTo>
                    <a:pt x="51" y="349"/>
                  </a:lnTo>
                  <a:lnTo>
                    <a:pt x="46" y="344"/>
                  </a:lnTo>
                  <a:lnTo>
                    <a:pt x="40" y="344"/>
                  </a:lnTo>
                  <a:lnTo>
                    <a:pt x="35" y="344"/>
                  </a:lnTo>
                  <a:lnTo>
                    <a:pt x="25" y="339"/>
                  </a:lnTo>
                  <a:lnTo>
                    <a:pt x="20" y="339"/>
                  </a:lnTo>
                  <a:lnTo>
                    <a:pt x="15" y="334"/>
                  </a:lnTo>
                  <a:lnTo>
                    <a:pt x="10" y="329"/>
                  </a:lnTo>
                  <a:lnTo>
                    <a:pt x="5" y="293"/>
                  </a:lnTo>
                  <a:lnTo>
                    <a:pt x="0" y="263"/>
                  </a:lnTo>
                  <a:lnTo>
                    <a:pt x="0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6"/>
                  </a:lnTo>
                  <a:lnTo>
                    <a:pt x="5" y="106"/>
                  </a:lnTo>
                  <a:lnTo>
                    <a:pt x="10" y="76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30" y="4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5"/>
                  </a:lnTo>
                  <a:lnTo>
                    <a:pt x="61" y="30"/>
                  </a:lnTo>
                  <a:lnTo>
                    <a:pt x="66" y="30"/>
                  </a:lnTo>
                  <a:lnTo>
                    <a:pt x="76" y="30"/>
                  </a:lnTo>
                  <a:lnTo>
                    <a:pt x="81" y="30"/>
                  </a:lnTo>
                  <a:lnTo>
                    <a:pt x="86" y="25"/>
                  </a:lnTo>
                  <a:lnTo>
                    <a:pt x="96" y="25"/>
                  </a:lnTo>
                  <a:lnTo>
                    <a:pt x="101" y="25"/>
                  </a:lnTo>
                  <a:lnTo>
                    <a:pt x="111" y="25"/>
                  </a:lnTo>
                  <a:lnTo>
                    <a:pt x="116" y="20"/>
                  </a:lnTo>
                  <a:lnTo>
                    <a:pt x="126" y="20"/>
                  </a:lnTo>
                  <a:lnTo>
                    <a:pt x="131" y="20"/>
                  </a:lnTo>
                  <a:lnTo>
                    <a:pt x="142" y="20"/>
                  </a:lnTo>
                  <a:lnTo>
                    <a:pt x="147" y="15"/>
                  </a:lnTo>
                  <a:lnTo>
                    <a:pt x="157" y="15"/>
                  </a:lnTo>
                  <a:lnTo>
                    <a:pt x="162" y="15"/>
                  </a:lnTo>
                  <a:lnTo>
                    <a:pt x="172" y="15"/>
                  </a:lnTo>
                  <a:lnTo>
                    <a:pt x="177" y="10"/>
                  </a:lnTo>
                  <a:lnTo>
                    <a:pt x="187" y="10"/>
                  </a:lnTo>
                  <a:lnTo>
                    <a:pt x="192" y="10"/>
                  </a:lnTo>
                  <a:lnTo>
                    <a:pt x="202" y="10"/>
                  </a:lnTo>
                  <a:lnTo>
                    <a:pt x="207" y="5"/>
                  </a:lnTo>
                  <a:lnTo>
                    <a:pt x="217" y="5"/>
                  </a:lnTo>
                  <a:lnTo>
                    <a:pt x="222" y="5"/>
                  </a:lnTo>
                  <a:lnTo>
                    <a:pt x="227" y="5"/>
                  </a:lnTo>
                  <a:lnTo>
                    <a:pt x="238" y="5"/>
                  </a:lnTo>
                  <a:lnTo>
                    <a:pt x="243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473A2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5" name="Freeform 112"/>
            <p:cNvSpPr>
              <a:spLocks/>
            </p:cNvSpPr>
            <p:nvPr/>
          </p:nvSpPr>
          <p:spPr bwMode="auto">
            <a:xfrm>
              <a:off x="4123" y="2450"/>
              <a:ext cx="5" cy="324"/>
            </a:xfrm>
            <a:custGeom>
              <a:avLst/>
              <a:gdLst>
                <a:gd name="T0" fmla="*/ 5 w 5"/>
                <a:gd name="T1" fmla="*/ 0 h 324"/>
                <a:gd name="T2" fmla="*/ 0 w 5"/>
                <a:gd name="T3" fmla="*/ 51 h 324"/>
                <a:gd name="T4" fmla="*/ 0 w 5"/>
                <a:gd name="T5" fmla="*/ 162 h 324"/>
                <a:gd name="T6" fmla="*/ 0 w 5"/>
                <a:gd name="T7" fmla="*/ 273 h 324"/>
                <a:gd name="T8" fmla="*/ 5 w 5"/>
                <a:gd name="T9" fmla="*/ 324 h 324"/>
                <a:gd name="T10" fmla="*/ 5 w 5"/>
                <a:gd name="T11" fmla="*/ 324 h 324"/>
                <a:gd name="T12" fmla="*/ 5 w 5"/>
                <a:gd name="T13" fmla="*/ 248 h 324"/>
                <a:gd name="T14" fmla="*/ 5 w 5"/>
                <a:gd name="T15" fmla="*/ 177 h 324"/>
                <a:gd name="T16" fmla="*/ 5 w 5"/>
                <a:gd name="T17" fmla="*/ 96 h 324"/>
                <a:gd name="T18" fmla="*/ 5 w 5"/>
                <a:gd name="T19" fmla="*/ 0 h 324"/>
                <a:gd name="T20" fmla="*/ 5 w 5"/>
                <a:gd name="T21" fmla="*/ 0 h 3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324"/>
                <a:gd name="T35" fmla="*/ 5 w 5"/>
                <a:gd name="T36" fmla="*/ 324 h 3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324">
                  <a:moveTo>
                    <a:pt x="5" y="0"/>
                  </a:moveTo>
                  <a:lnTo>
                    <a:pt x="0" y="51"/>
                  </a:lnTo>
                  <a:lnTo>
                    <a:pt x="0" y="162"/>
                  </a:lnTo>
                  <a:lnTo>
                    <a:pt x="0" y="273"/>
                  </a:lnTo>
                  <a:lnTo>
                    <a:pt x="5" y="324"/>
                  </a:lnTo>
                  <a:lnTo>
                    <a:pt x="5" y="248"/>
                  </a:lnTo>
                  <a:lnTo>
                    <a:pt x="5" y="177"/>
                  </a:lnTo>
                  <a:lnTo>
                    <a:pt x="5" y="9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6" name="Freeform 113"/>
            <p:cNvSpPr>
              <a:spLocks/>
            </p:cNvSpPr>
            <p:nvPr/>
          </p:nvSpPr>
          <p:spPr bwMode="auto">
            <a:xfrm>
              <a:off x="4123" y="2450"/>
              <a:ext cx="5" cy="324"/>
            </a:xfrm>
            <a:custGeom>
              <a:avLst/>
              <a:gdLst>
                <a:gd name="T0" fmla="*/ 0 w 5"/>
                <a:gd name="T1" fmla="*/ 0 h 324"/>
                <a:gd name="T2" fmla="*/ 0 w 5"/>
                <a:gd name="T3" fmla="*/ 46 h 324"/>
                <a:gd name="T4" fmla="*/ 0 w 5"/>
                <a:gd name="T5" fmla="*/ 157 h 324"/>
                <a:gd name="T6" fmla="*/ 0 w 5"/>
                <a:gd name="T7" fmla="*/ 273 h 324"/>
                <a:gd name="T8" fmla="*/ 0 w 5"/>
                <a:gd name="T9" fmla="*/ 324 h 324"/>
                <a:gd name="T10" fmla="*/ 0 w 5"/>
                <a:gd name="T11" fmla="*/ 319 h 324"/>
                <a:gd name="T12" fmla="*/ 5 w 5"/>
                <a:gd name="T13" fmla="*/ 319 h 324"/>
                <a:gd name="T14" fmla="*/ 5 w 5"/>
                <a:gd name="T15" fmla="*/ 319 h 324"/>
                <a:gd name="T16" fmla="*/ 5 w 5"/>
                <a:gd name="T17" fmla="*/ 319 h 324"/>
                <a:gd name="T18" fmla="*/ 5 w 5"/>
                <a:gd name="T19" fmla="*/ 248 h 324"/>
                <a:gd name="T20" fmla="*/ 5 w 5"/>
                <a:gd name="T21" fmla="*/ 177 h 324"/>
                <a:gd name="T22" fmla="*/ 5 w 5"/>
                <a:gd name="T23" fmla="*/ 96 h 324"/>
                <a:gd name="T24" fmla="*/ 5 w 5"/>
                <a:gd name="T25" fmla="*/ 0 h 324"/>
                <a:gd name="T26" fmla="*/ 5 w 5"/>
                <a:gd name="T27" fmla="*/ 0 h 324"/>
                <a:gd name="T28" fmla="*/ 5 w 5"/>
                <a:gd name="T29" fmla="*/ 0 h 324"/>
                <a:gd name="T30" fmla="*/ 0 w 5"/>
                <a:gd name="T31" fmla="*/ 0 h 324"/>
                <a:gd name="T32" fmla="*/ 0 w 5"/>
                <a:gd name="T33" fmla="*/ 0 h 3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324"/>
                <a:gd name="T53" fmla="*/ 5 w 5"/>
                <a:gd name="T54" fmla="*/ 324 h 3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324">
                  <a:moveTo>
                    <a:pt x="0" y="0"/>
                  </a:moveTo>
                  <a:lnTo>
                    <a:pt x="0" y="46"/>
                  </a:lnTo>
                  <a:lnTo>
                    <a:pt x="0" y="157"/>
                  </a:lnTo>
                  <a:lnTo>
                    <a:pt x="0" y="273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5" y="319"/>
                  </a:lnTo>
                  <a:lnTo>
                    <a:pt x="5" y="248"/>
                  </a:lnTo>
                  <a:lnTo>
                    <a:pt x="5" y="177"/>
                  </a:lnTo>
                  <a:lnTo>
                    <a:pt x="5" y="96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421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7" name="Freeform 114"/>
            <p:cNvSpPr>
              <a:spLocks/>
            </p:cNvSpPr>
            <p:nvPr/>
          </p:nvSpPr>
          <p:spPr bwMode="auto">
            <a:xfrm>
              <a:off x="4123" y="2445"/>
              <a:ext cx="5" cy="324"/>
            </a:xfrm>
            <a:custGeom>
              <a:avLst/>
              <a:gdLst>
                <a:gd name="T0" fmla="*/ 0 w 5"/>
                <a:gd name="T1" fmla="*/ 0 h 324"/>
                <a:gd name="T2" fmla="*/ 0 w 5"/>
                <a:gd name="T3" fmla="*/ 51 h 324"/>
                <a:gd name="T4" fmla="*/ 0 w 5"/>
                <a:gd name="T5" fmla="*/ 162 h 324"/>
                <a:gd name="T6" fmla="*/ 0 w 5"/>
                <a:gd name="T7" fmla="*/ 273 h 324"/>
                <a:gd name="T8" fmla="*/ 0 w 5"/>
                <a:gd name="T9" fmla="*/ 324 h 324"/>
                <a:gd name="T10" fmla="*/ 0 w 5"/>
                <a:gd name="T11" fmla="*/ 324 h 324"/>
                <a:gd name="T12" fmla="*/ 0 w 5"/>
                <a:gd name="T13" fmla="*/ 324 h 324"/>
                <a:gd name="T14" fmla="*/ 0 w 5"/>
                <a:gd name="T15" fmla="*/ 324 h 324"/>
                <a:gd name="T16" fmla="*/ 5 w 5"/>
                <a:gd name="T17" fmla="*/ 324 h 324"/>
                <a:gd name="T18" fmla="*/ 0 w 5"/>
                <a:gd name="T19" fmla="*/ 253 h 324"/>
                <a:gd name="T20" fmla="*/ 0 w 5"/>
                <a:gd name="T21" fmla="*/ 182 h 324"/>
                <a:gd name="T22" fmla="*/ 0 w 5"/>
                <a:gd name="T23" fmla="*/ 101 h 324"/>
                <a:gd name="T24" fmla="*/ 5 w 5"/>
                <a:gd name="T25" fmla="*/ 5 h 324"/>
                <a:gd name="T26" fmla="*/ 0 w 5"/>
                <a:gd name="T27" fmla="*/ 5 h 324"/>
                <a:gd name="T28" fmla="*/ 0 w 5"/>
                <a:gd name="T29" fmla="*/ 5 h 324"/>
                <a:gd name="T30" fmla="*/ 0 w 5"/>
                <a:gd name="T31" fmla="*/ 5 h 324"/>
                <a:gd name="T32" fmla="*/ 0 w 5"/>
                <a:gd name="T33" fmla="*/ 0 h 3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324"/>
                <a:gd name="T53" fmla="*/ 5 w 5"/>
                <a:gd name="T54" fmla="*/ 324 h 3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324">
                  <a:moveTo>
                    <a:pt x="0" y="0"/>
                  </a:moveTo>
                  <a:lnTo>
                    <a:pt x="0" y="51"/>
                  </a:lnTo>
                  <a:lnTo>
                    <a:pt x="0" y="162"/>
                  </a:lnTo>
                  <a:lnTo>
                    <a:pt x="0" y="273"/>
                  </a:lnTo>
                  <a:lnTo>
                    <a:pt x="0" y="324"/>
                  </a:lnTo>
                  <a:lnTo>
                    <a:pt x="5" y="324"/>
                  </a:lnTo>
                  <a:lnTo>
                    <a:pt x="0" y="253"/>
                  </a:lnTo>
                  <a:lnTo>
                    <a:pt x="0" y="182"/>
                  </a:lnTo>
                  <a:lnTo>
                    <a:pt x="0" y="101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3F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8" name="Freeform 115"/>
            <p:cNvSpPr>
              <a:spLocks/>
            </p:cNvSpPr>
            <p:nvPr/>
          </p:nvSpPr>
          <p:spPr bwMode="auto">
            <a:xfrm>
              <a:off x="4118" y="2445"/>
              <a:ext cx="5" cy="324"/>
            </a:xfrm>
            <a:custGeom>
              <a:avLst/>
              <a:gdLst>
                <a:gd name="T0" fmla="*/ 5 w 5"/>
                <a:gd name="T1" fmla="*/ 0 h 324"/>
                <a:gd name="T2" fmla="*/ 0 w 5"/>
                <a:gd name="T3" fmla="*/ 51 h 324"/>
                <a:gd name="T4" fmla="*/ 0 w 5"/>
                <a:gd name="T5" fmla="*/ 162 h 324"/>
                <a:gd name="T6" fmla="*/ 0 w 5"/>
                <a:gd name="T7" fmla="*/ 273 h 324"/>
                <a:gd name="T8" fmla="*/ 0 w 5"/>
                <a:gd name="T9" fmla="*/ 324 h 324"/>
                <a:gd name="T10" fmla="*/ 5 w 5"/>
                <a:gd name="T11" fmla="*/ 324 h 324"/>
                <a:gd name="T12" fmla="*/ 5 w 5"/>
                <a:gd name="T13" fmla="*/ 324 h 324"/>
                <a:gd name="T14" fmla="*/ 5 w 5"/>
                <a:gd name="T15" fmla="*/ 324 h 324"/>
                <a:gd name="T16" fmla="*/ 5 w 5"/>
                <a:gd name="T17" fmla="*/ 324 h 324"/>
                <a:gd name="T18" fmla="*/ 5 w 5"/>
                <a:gd name="T19" fmla="*/ 253 h 324"/>
                <a:gd name="T20" fmla="*/ 5 w 5"/>
                <a:gd name="T21" fmla="*/ 182 h 324"/>
                <a:gd name="T22" fmla="*/ 5 w 5"/>
                <a:gd name="T23" fmla="*/ 101 h 324"/>
                <a:gd name="T24" fmla="*/ 5 w 5"/>
                <a:gd name="T25" fmla="*/ 5 h 324"/>
                <a:gd name="T26" fmla="*/ 5 w 5"/>
                <a:gd name="T27" fmla="*/ 5 h 324"/>
                <a:gd name="T28" fmla="*/ 5 w 5"/>
                <a:gd name="T29" fmla="*/ 0 h 324"/>
                <a:gd name="T30" fmla="*/ 5 w 5"/>
                <a:gd name="T31" fmla="*/ 0 h 324"/>
                <a:gd name="T32" fmla="*/ 5 w 5"/>
                <a:gd name="T33" fmla="*/ 0 h 3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324"/>
                <a:gd name="T53" fmla="*/ 5 w 5"/>
                <a:gd name="T54" fmla="*/ 324 h 3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324">
                  <a:moveTo>
                    <a:pt x="5" y="0"/>
                  </a:moveTo>
                  <a:lnTo>
                    <a:pt x="0" y="51"/>
                  </a:lnTo>
                  <a:lnTo>
                    <a:pt x="0" y="162"/>
                  </a:lnTo>
                  <a:lnTo>
                    <a:pt x="0" y="273"/>
                  </a:lnTo>
                  <a:lnTo>
                    <a:pt x="0" y="324"/>
                  </a:lnTo>
                  <a:lnTo>
                    <a:pt x="5" y="324"/>
                  </a:lnTo>
                  <a:lnTo>
                    <a:pt x="5" y="253"/>
                  </a:lnTo>
                  <a:lnTo>
                    <a:pt x="5" y="182"/>
                  </a:lnTo>
                  <a:lnTo>
                    <a:pt x="5" y="101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D3F1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69" name="Freeform 116"/>
            <p:cNvSpPr>
              <a:spLocks/>
            </p:cNvSpPr>
            <p:nvPr/>
          </p:nvSpPr>
          <p:spPr bwMode="auto">
            <a:xfrm>
              <a:off x="4118" y="2445"/>
              <a:ext cx="5" cy="324"/>
            </a:xfrm>
            <a:custGeom>
              <a:avLst/>
              <a:gdLst>
                <a:gd name="T0" fmla="*/ 0 w 5"/>
                <a:gd name="T1" fmla="*/ 0 h 324"/>
                <a:gd name="T2" fmla="*/ 0 w 5"/>
                <a:gd name="T3" fmla="*/ 51 h 324"/>
                <a:gd name="T4" fmla="*/ 0 w 5"/>
                <a:gd name="T5" fmla="*/ 162 h 324"/>
                <a:gd name="T6" fmla="*/ 0 w 5"/>
                <a:gd name="T7" fmla="*/ 273 h 324"/>
                <a:gd name="T8" fmla="*/ 0 w 5"/>
                <a:gd name="T9" fmla="*/ 324 h 324"/>
                <a:gd name="T10" fmla="*/ 0 w 5"/>
                <a:gd name="T11" fmla="*/ 324 h 324"/>
                <a:gd name="T12" fmla="*/ 0 w 5"/>
                <a:gd name="T13" fmla="*/ 324 h 324"/>
                <a:gd name="T14" fmla="*/ 5 w 5"/>
                <a:gd name="T15" fmla="*/ 324 h 324"/>
                <a:gd name="T16" fmla="*/ 5 w 5"/>
                <a:gd name="T17" fmla="*/ 324 h 324"/>
                <a:gd name="T18" fmla="*/ 5 w 5"/>
                <a:gd name="T19" fmla="*/ 253 h 324"/>
                <a:gd name="T20" fmla="*/ 5 w 5"/>
                <a:gd name="T21" fmla="*/ 182 h 324"/>
                <a:gd name="T22" fmla="*/ 5 w 5"/>
                <a:gd name="T23" fmla="*/ 101 h 324"/>
                <a:gd name="T24" fmla="*/ 5 w 5"/>
                <a:gd name="T25" fmla="*/ 5 h 324"/>
                <a:gd name="T26" fmla="*/ 5 w 5"/>
                <a:gd name="T27" fmla="*/ 0 h 324"/>
                <a:gd name="T28" fmla="*/ 5 w 5"/>
                <a:gd name="T29" fmla="*/ 0 h 324"/>
                <a:gd name="T30" fmla="*/ 0 w 5"/>
                <a:gd name="T31" fmla="*/ 0 h 324"/>
                <a:gd name="T32" fmla="*/ 0 w 5"/>
                <a:gd name="T33" fmla="*/ 0 h 3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324"/>
                <a:gd name="T53" fmla="*/ 5 w 5"/>
                <a:gd name="T54" fmla="*/ 324 h 3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324">
                  <a:moveTo>
                    <a:pt x="0" y="0"/>
                  </a:moveTo>
                  <a:lnTo>
                    <a:pt x="0" y="51"/>
                  </a:lnTo>
                  <a:lnTo>
                    <a:pt x="0" y="162"/>
                  </a:lnTo>
                  <a:lnTo>
                    <a:pt x="0" y="273"/>
                  </a:lnTo>
                  <a:lnTo>
                    <a:pt x="0" y="324"/>
                  </a:lnTo>
                  <a:lnTo>
                    <a:pt x="5" y="324"/>
                  </a:lnTo>
                  <a:lnTo>
                    <a:pt x="5" y="253"/>
                  </a:lnTo>
                  <a:lnTo>
                    <a:pt x="5" y="182"/>
                  </a:lnTo>
                  <a:lnTo>
                    <a:pt x="5" y="101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3F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0" name="Freeform 117"/>
            <p:cNvSpPr>
              <a:spLocks/>
            </p:cNvSpPr>
            <p:nvPr/>
          </p:nvSpPr>
          <p:spPr bwMode="auto">
            <a:xfrm>
              <a:off x="4113" y="2445"/>
              <a:ext cx="5" cy="324"/>
            </a:xfrm>
            <a:custGeom>
              <a:avLst/>
              <a:gdLst>
                <a:gd name="T0" fmla="*/ 5 w 5"/>
                <a:gd name="T1" fmla="*/ 0 h 324"/>
                <a:gd name="T2" fmla="*/ 5 w 5"/>
                <a:gd name="T3" fmla="*/ 51 h 324"/>
                <a:gd name="T4" fmla="*/ 0 w 5"/>
                <a:gd name="T5" fmla="*/ 162 h 324"/>
                <a:gd name="T6" fmla="*/ 0 w 5"/>
                <a:gd name="T7" fmla="*/ 273 h 324"/>
                <a:gd name="T8" fmla="*/ 5 w 5"/>
                <a:gd name="T9" fmla="*/ 324 h 324"/>
                <a:gd name="T10" fmla="*/ 5 w 5"/>
                <a:gd name="T11" fmla="*/ 324 h 324"/>
                <a:gd name="T12" fmla="*/ 5 w 5"/>
                <a:gd name="T13" fmla="*/ 324 h 324"/>
                <a:gd name="T14" fmla="*/ 5 w 5"/>
                <a:gd name="T15" fmla="*/ 324 h 324"/>
                <a:gd name="T16" fmla="*/ 5 w 5"/>
                <a:gd name="T17" fmla="*/ 324 h 324"/>
                <a:gd name="T18" fmla="*/ 5 w 5"/>
                <a:gd name="T19" fmla="*/ 253 h 324"/>
                <a:gd name="T20" fmla="*/ 5 w 5"/>
                <a:gd name="T21" fmla="*/ 182 h 324"/>
                <a:gd name="T22" fmla="*/ 5 w 5"/>
                <a:gd name="T23" fmla="*/ 101 h 324"/>
                <a:gd name="T24" fmla="*/ 5 w 5"/>
                <a:gd name="T25" fmla="*/ 0 h 324"/>
                <a:gd name="T26" fmla="*/ 5 w 5"/>
                <a:gd name="T27" fmla="*/ 0 h 324"/>
                <a:gd name="T28" fmla="*/ 5 w 5"/>
                <a:gd name="T29" fmla="*/ 0 h 324"/>
                <a:gd name="T30" fmla="*/ 5 w 5"/>
                <a:gd name="T31" fmla="*/ 0 h 324"/>
                <a:gd name="T32" fmla="*/ 5 w 5"/>
                <a:gd name="T33" fmla="*/ 0 h 3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324"/>
                <a:gd name="T53" fmla="*/ 5 w 5"/>
                <a:gd name="T54" fmla="*/ 324 h 3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324">
                  <a:moveTo>
                    <a:pt x="5" y="0"/>
                  </a:moveTo>
                  <a:lnTo>
                    <a:pt x="5" y="51"/>
                  </a:lnTo>
                  <a:lnTo>
                    <a:pt x="0" y="162"/>
                  </a:lnTo>
                  <a:lnTo>
                    <a:pt x="0" y="273"/>
                  </a:lnTo>
                  <a:lnTo>
                    <a:pt x="5" y="324"/>
                  </a:lnTo>
                  <a:lnTo>
                    <a:pt x="5" y="253"/>
                  </a:lnTo>
                  <a:lnTo>
                    <a:pt x="5" y="182"/>
                  </a:lnTo>
                  <a:lnTo>
                    <a:pt x="5" y="10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3F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1" name="Freeform 118"/>
            <p:cNvSpPr>
              <a:spLocks/>
            </p:cNvSpPr>
            <p:nvPr/>
          </p:nvSpPr>
          <p:spPr bwMode="auto">
            <a:xfrm>
              <a:off x="4113" y="2445"/>
              <a:ext cx="5" cy="324"/>
            </a:xfrm>
            <a:custGeom>
              <a:avLst/>
              <a:gdLst>
                <a:gd name="T0" fmla="*/ 0 w 5"/>
                <a:gd name="T1" fmla="*/ 0 h 324"/>
                <a:gd name="T2" fmla="*/ 0 w 5"/>
                <a:gd name="T3" fmla="*/ 51 h 324"/>
                <a:gd name="T4" fmla="*/ 0 w 5"/>
                <a:gd name="T5" fmla="*/ 162 h 324"/>
                <a:gd name="T6" fmla="*/ 0 w 5"/>
                <a:gd name="T7" fmla="*/ 273 h 324"/>
                <a:gd name="T8" fmla="*/ 0 w 5"/>
                <a:gd name="T9" fmla="*/ 324 h 324"/>
                <a:gd name="T10" fmla="*/ 5 w 5"/>
                <a:gd name="T11" fmla="*/ 324 h 324"/>
                <a:gd name="T12" fmla="*/ 5 w 5"/>
                <a:gd name="T13" fmla="*/ 324 h 324"/>
                <a:gd name="T14" fmla="*/ 5 w 5"/>
                <a:gd name="T15" fmla="*/ 324 h 324"/>
                <a:gd name="T16" fmla="*/ 5 w 5"/>
                <a:gd name="T17" fmla="*/ 324 h 324"/>
                <a:gd name="T18" fmla="*/ 5 w 5"/>
                <a:gd name="T19" fmla="*/ 253 h 324"/>
                <a:gd name="T20" fmla="*/ 5 w 5"/>
                <a:gd name="T21" fmla="*/ 182 h 324"/>
                <a:gd name="T22" fmla="*/ 5 w 5"/>
                <a:gd name="T23" fmla="*/ 101 h 324"/>
                <a:gd name="T24" fmla="*/ 5 w 5"/>
                <a:gd name="T25" fmla="*/ 0 h 324"/>
                <a:gd name="T26" fmla="*/ 5 w 5"/>
                <a:gd name="T27" fmla="*/ 0 h 324"/>
                <a:gd name="T28" fmla="*/ 5 w 5"/>
                <a:gd name="T29" fmla="*/ 0 h 324"/>
                <a:gd name="T30" fmla="*/ 5 w 5"/>
                <a:gd name="T31" fmla="*/ 0 h 324"/>
                <a:gd name="T32" fmla="*/ 0 w 5"/>
                <a:gd name="T33" fmla="*/ 0 h 3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324"/>
                <a:gd name="T53" fmla="*/ 5 w 5"/>
                <a:gd name="T54" fmla="*/ 324 h 3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324">
                  <a:moveTo>
                    <a:pt x="0" y="0"/>
                  </a:moveTo>
                  <a:lnTo>
                    <a:pt x="0" y="51"/>
                  </a:lnTo>
                  <a:lnTo>
                    <a:pt x="0" y="162"/>
                  </a:lnTo>
                  <a:lnTo>
                    <a:pt x="0" y="273"/>
                  </a:lnTo>
                  <a:lnTo>
                    <a:pt x="0" y="324"/>
                  </a:lnTo>
                  <a:lnTo>
                    <a:pt x="5" y="324"/>
                  </a:lnTo>
                  <a:lnTo>
                    <a:pt x="5" y="253"/>
                  </a:lnTo>
                  <a:lnTo>
                    <a:pt x="5" y="182"/>
                  </a:lnTo>
                  <a:lnTo>
                    <a:pt x="5" y="10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3D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2" name="Freeform 119"/>
            <p:cNvSpPr>
              <a:spLocks/>
            </p:cNvSpPr>
            <p:nvPr/>
          </p:nvSpPr>
          <p:spPr bwMode="auto">
            <a:xfrm>
              <a:off x="4113" y="2445"/>
              <a:ext cx="5" cy="324"/>
            </a:xfrm>
            <a:custGeom>
              <a:avLst/>
              <a:gdLst>
                <a:gd name="T0" fmla="*/ 0 w 5"/>
                <a:gd name="T1" fmla="*/ 0 h 324"/>
                <a:gd name="T2" fmla="*/ 0 w 5"/>
                <a:gd name="T3" fmla="*/ 51 h 324"/>
                <a:gd name="T4" fmla="*/ 0 w 5"/>
                <a:gd name="T5" fmla="*/ 162 h 324"/>
                <a:gd name="T6" fmla="*/ 0 w 5"/>
                <a:gd name="T7" fmla="*/ 273 h 324"/>
                <a:gd name="T8" fmla="*/ 0 w 5"/>
                <a:gd name="T9" fmla="*/ 324 h 324"/>
                <a:gd name="T10" fmla="*/ 0 w 5"/>
                <a:gd name="T11" fmla="*/ 324 h 324"/>
                <a:gd name="T12" fmla="*/ 0 w 5"/>
                <a:gd name="T13" fmla="*/ 324 h 324"/>
                <a:gd name="T14" fmla="*/ 5 w 5"/>
                <a:gd name="T15" fmla="*/ 324 h 324"/>
                <a:gd name="T16" fmla="*/ 5 w 5"/>
                <a:gd name="T17" fmla="*/ 324 h 324"/>
                <a:gd name="T18" fmla="*/ 0 w 5"/>
                <a:gd name="T19" fmla="*/ 248 h 324"/>
                <a:gd name="T20" fmla="*/ 0 w 5"/>
                <a:gd name="T21" fmla="*/ 182 h 324"/>
                <a:gd name="T22" fmla="*/ 5 w 5"/>
                <a:gd name="T23" fmla="*/ 101 h 324"/>
                <a:gd name="T24" fmla="*/ 5 w 5"/>
                <a:gd name="T25" fmla="*/ 0 h 324"/>
                <a:gd name="T26" fmla="*/ 5 w 5"/>
                <a:gd name="T27" fmla="*/ 0 h 324"/>
                <a:gd name="T28" fmla="*/ 0 w 5"/>
                <a:gd name="T29" fmla="*/ 0 h 324"/>
                <a:gd name="T30" fmla="*/ 0 w 5"/>
                <a:gd name="T31" fmla="*/ 0 h 324"/>
                <a:gd name="T32" fmla="*/ 0 w 5"/>
                <a:gd name="T33" fmla="*/ 0 h 3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324"/>
                <a:gd name="T53" fmla="*/ 5 w 5"/>
                <a:gd name="T54" fmla="*/ 324 h 3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324">
                  <a:moveTo>
                    <a:pt x="0" y="0"/>
                  </a:moveTo>
                  <a:lnTo>
                    <a:pt x="0" y="51"/>
                  </a:lnTo>
                  <a:lnTo>
                    <a:pt x="0" y="162"/>
                  </a:lnTo>
                  <a:lnTo>
                    <a:pt x="0" y="273"/>
                  </a:lnTo>
                  <a:lnTo>
                    <a:pt x="0" y="324"/>
                  </a:lnTo>
                  <a:lnTo>
                    <a:pt x="5" y="324"/>
                  </a:lnTo>
                  <a:lnTo>
                    <a:pt x="0" y="248"/>
                  </a:lnTo>
                  <a:lnTo>
                    <a:pt x="0" y="182"/>
                  </a:lnTo>
                  <a:lnTo>
                    <a:pt x="5" y="10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D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3" name="Freeform 120"/>
            <p:cNvSpPr>
              <a:spLocks/>
            </p:cNvSpPr>
            <p:nvPr/>
          </p:nvSpPr>
          <p:spPr bwMode="auto">
            <a:xfrm>
              <a:off x="4108" y="2445"/>
              <a:ext cx="5" cy="324"/>
            </a:xfrm>
            <a:custGeom>
              <a:avLst/>
              <a:gdLst>
                <a:gd name="T0" fmla="*/ 5 w 5"/>
                <a:gd name="T1" fmla="*/ 0 h 324"/>
                <a:gd name="T2" fmla="*/ 0 w 5"/>
                <a:gd name="T3" fmla="*/ 51 h 324"/>
                <a:gd name="T4" fmla="*/ 0 w 5"/>
                <a:gd name="T5" fmla="*/ 162 h 324"/>
                <a:gd name="T6" fmla="*/ 0 w 5"/>
                <a:gd name="T7" fmla="*/ 273 h 324"/>
                <a:gd name="T8" fmla="*/ 5 w 5"/>
                <a:gd name="T9" fmla="*/ 324 h 324"/>
                <a:gd name="T10" fmla="*/ 5 w 5"/>
                <a:gd name="T11" fmla="*/ 324 h 324"/>
                <a:gd name="T12" fmla="*/ 5 w 5"/>
                <a:gd name="T13" fmla="*/ 324 h 324"/>
                <a:gd name="T14" fmla="*/ 5 w 5"/>
                <a:gd name="T15" fmla="*/ 324 h 324"/>
                <a:gd name="T16" fmla="*/ 5 w 5"/>
                <a:gd name="T17" fmla="*/ 324 h 324"/>
                <a:gd name="T18" fmla="*/ 5 w 5"/>
                <a:gd name="T19" fmla="*/ 248 h 324"/>
                <a:gd name="T20" fmla="*/ 5 w 5"/>
                <a:gd name="T21" fmla="*/ 182 h 324"/>
                <a:gd name="T22" fmla="*/ 5 w 5"/>
                <a:gd name="T23" fmla="*/ 101 h 324"/>
                <a:gd name="T24" fmla="*/ 5 w 5"/>
                <a:gd name="T25" fmla="*/ 0 h 324"/>
                <a:gd name="T26" fmla="*/ 5 w 5"/>
                <a:gd name="T27" fmla="*/ 0 h 324"/>
                <a:gd name="T28" fmla="*/ 5 w 5"/>
                <a:gd name="T29" fmla="*/ 0 h 324"/>
                <a:gd name="T30" fmla="*/ 5 w 5"/>
                <a:gd name="T31" fmla="*/ 0 h 324"/>
                <a:gd name="T32" fmla="*/ 5 w 5"/>
                <a:gd name="T33" fmla="*/ 0 h 3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324"/>
                <a:gd name="T53" fmla="*/ 5 w 5"/>
                <a:gd name="T54" fmla="*/ 324 h 3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324">
                  <a:moveTo>
                    <a:pt x="5" y="0"/>
                  </a:moveTo>
                  <a:lnTo>
                    <a:pt x="0" y="51"/>
                  </a:lnTo>
                  <a:lnTo>
                    <a:pt x="0" y="162"/>
                  </a:lnTo>
                  <a:lnTo>
                    <a:pt x="0" y="273"/>
                  </a:lnTo>
                  <a:lnTo>
                    <a:pt x="5" y="324"/>
                  </a:lnTo>
                  <a:lnTo>
                    <a:pt x="5" y="248"/>
                  </a:lnTo>
                  <a:lnTo>
                    <a:pt x="5" y="182"/>
                  </a:lnTo>
                  <a:lnTo>
                    <a:pt x="5" y="10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63D2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4" name="Freeform 121"/>
            <p:cNvSpPr>
              <a:spLocks/>
            </p:cNvSpPr>
            <p:nvPr/>
          </p:nvSpPr>
          <p:spPr bwMode="auto">
            <a:xfrm>
              <a:off x="4108" y="2445"/>
              <a:ext cx="5" cy="324"/>
            </a:xfrm>
            <a:custGeom>
              <a:avLst/>
              <a:gdLst>
                <a:gd name="T0" fmla="*/ 0 w 5"/>
                <a:gd name="T1" fmla="*/ 0 h 324"/>
                <a:gd name="T2" fmla="*/ 0 w 5"/>
                <a:gd name="T3" fmla="*/ 51 h 324"/>
                <a:gd name="T4" fmla="*/ 0 w 5"/>
                <a:gd name="T5" fmla="*/ 162 h 324"/>
                <a:gd name="T6" fmla="*/ 0 w 5"/>
                <a:gd name="T7" fmla="*/ 273 h 324"/>
                <a:gd name="T8" fmla="*/ 0 w 5"/>
                <a:gd name="T9" fmla="*/ 324 h 324"/>
                <a:gd name="T10" fmla="*/ 0 w 5"/>
                <a:gd name="T11" fmla="*/ 324 h 324"/>
                <a:gd name="T12" fmla="*/ 5 w 5"/>
                <a:gd name="T13" fmla="*/ 324 h 324"/>
                <a:gd name="T14" fmla="*/ 5 w 5"/>
                <a:gd name="T15" fmla="*/ 324 h 324"/>
                <a:gd name="T16" fmla="*/ 5 w 5"/>
                <a:gd name="T17" fmla="*/ 324 h 324"/>
                <a:gd name="T18" fmla="*/ 5 w 5"/>
                <a:gd name="T19" fmla="*/ 248 h 324"/>
                <a:gd name="T20" fmla="*/ 5 w 5"/>
                <a:gd name="T21" fmla="*/ 182 h 324"/>
                <a:gd name="T22" fmla="*/ 5 w 5"/>
                <a:gd name="T23" fmla="*/ 101 h 324"/>
                <a:gd name="T24" fmla="*/ 5 w 5"/>
                <a:gd name="T25" fmla="*/ 0 h 324"/>
                <a:gd name="T26" fmla="*/ 5 w 5"/>
                <a:gd name="T27" fmla="*/ 0 h 324"/>
                <a:gd name="T28" fmla="*/ 5 w 5"/>
                <a:gd name="T29" fmla="*/ 0 h 324"/>
                <a:gd name="T30" fmla="*/ 0 w 5"/>
                <a:gd name="T31" fmla="*/ 0 h 324"/>
                <a:gd name="T32" fmla="*/ 0 w 5"/>
                <a:gd name="T33" fmla="*/ 0 h 3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324"/>
                <a:gd name="T53" fmla="*/ 5 w 5"/>
                <a:gd name="T54" fmla="*/ 324 h 3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324">
                  <a:moveTo>
                    <a:pt x="0" y="0"/>
                  </a:moveTo>
                  <a:lnTo>
                    <a:pt x="0" y="51"/>
                  </a:lnTo>
                  <a:lnTo>
                    <a:pt x="0" y="162"/>
                  </a:lnTo>
                  <a:lnTo>
                    <a:pt x="0" y="273"/>
                  </a:lnTo>
                  <a:lnTo>
                    <a:pt x="0" y="324"/>
                  </a:lnTo>
                  <a:lnTo>
                    <a:pt x="5" y="324"/>
                  </a:lnTo>
                  <a:lnTo>
                    <a:pt x="5" y="248"/>
                  </a:lnTo>
                  <a:lnTo>
                    <a:pt x="5" y="182"/>
                  </a:lnTo>
                  <a:lnTo>
                    <a:pt x="5" y="10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3D2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5" name="Freeform 122"/>
            <p:cNvSpPr>
              <a:spLocks/>
            </p:cNvSpPr>
            <p:nvPr/>
          </p:nvSpPr>
          <p:spPr bwMode="auto">
            <a:xfrm>
              <a:off x="4108" y="2445"/>
              <a:ext cx="5" cy="324"/>
            </a:xfrm>
            <a:custGeom>
              <a:avLst/>
              <a:gdLst>
                <a:gd name="T0" fmla="*/ 0 w 5"/>
                <a:gd name="T1" fmla="*/ 0 h 324"/>
                <a:gd name="T2" fmla="*/ 0 w 5"/>
                <a:gd name="T3" fmla="*/ 51 h 324"/>
                <a:gd name="T4" fmla="*/ 0 w 5"/>
                <a:gd name="T5" fmla="*/ 162 h 324"/>
                <a:gd name="T6" fmla="*/ 0 w 5"/>
                <a:gd name="T7" fmla="*/ 273 h 324"/>
                <a:gd name="T8" fmla="*/ 0 w 5"/>
                <a:gd name="T9" fmla="*/ 324 h 324"/>
                <a:gd name="T10" fmla="*/ 0 w 5"/>
                <a:gd name="T11" fmla="*/ 324 h 324"/>
                <a:gd name="T12" fmla="*/ 0 w 5"/>
                <a:gd name="T13" fmla="*/ 324 h 324"/>
                <a:gd name="T14" fmla="*/ 0 w 5"/>
                <a:gd name="T15" fmla="*/ 324 h 324"/>
                <a:gd name="T16" fmla="*/ 5 w 5"/>
                <a:gd name="T17" fmla="*/ 324 h 324"/>
                <a:gd name="T18" fmla="*/ 0 w 5"/>
                <a:gd name="T19" fmla="*/ 248 h 324"/>
                <a:gd name="T20" fmla="*/ 0 w 5"/>
                <a:gd name="T21" fmla="*/ 177 h 324"/>
                <a:gd name="T22" fmla="*/ 0 w 5"/>
                <a:gd name="T23" fmla="*/ 101 h 324"/>
                <a:gd name="T24" fmla="*/ 5 w 5"/>
                <a:gd name="T25" fmla="*/ 0 h 324"/>
                <a:gd name="T26" fmla="*/ 0 w 5"/>
                <a:gd name="T27" fmla="*/ 0 h 324"/>
                <a:gd name="T28" fmla="*/ 0 w 5"/>
                <a:gd name="T29" fmla="*/ 0 h 324"/>
                <a:gd name="T30" fmla="*/ 0 w 5"/>
                <a:gd name="T31" fmla="*/ 0 h 324"/>
                <a:gd name="T32" fmla="*/ 0 w 5"/>
                <a:gd name="T33" fmla="*/ 0 h 3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324"/>
                <a:gd name="T53" fmla="*/ 5 w 5"/>
                <a:gd name="T54" fmla="*/ 324 h 3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324">
                  <a:moveTo>
                    <a:pt x="0" y="0"/>
                  </a:moveTo>
                  <a:lnTo>
                    <a:pt x="0" y="51"/>
                  </a:lnTo>
                  <a:lnTo>
                    <a:pt x="0" y="162"/>
                  </a:lnTo>
                  <a:lnTo>
                    <a:pt x="0" y="273"/>
                  </a:lnTo>
                  <a:lnTo>
                    <a:pt x="0" y="324"/>
                  </a:lnTo>
                  <a:lnTo>
                    <a:pt x="5" y="324"/>
                  </a:lnTo>
                  <a:lnTo>
                    <a:pt x="0" y="248"/>
                  </a:lnTo>
                  <a:lnTo>
                    <a:pt x="0" y="177"/>
                  </a:lnTo>
                  <a:lnTo>
                    <a:pt x="0" y="10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3A2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6" name="Freeform 123"/>
            <p:cNvSpPr>
              <a:spLocks/>
            </p:cNvSpPr>
            <p:nvPr/>
          </p:nvSpPr>
          <p:spPr bwMode="auto">
            <a:xfrm>
              <a:off x="4103" y="2445"/>
              <a:ext cx="5" cy="324"/>
            </a:xfrm>
            <a:custGeom>
              <a:avLst/>
              <a:gdLst>
                <a:gd name="T0" fmla="*/ 5 w 5"/>
                <a:gd name="T1" fmla="*/ 0 h 324"/>
                <a:gd name="T2" fmla="*/ 0 w 5"/>
                <a:gd name="T3" fmla="*/ 51 h 324"/>
                <a:gd name="T4" fmla="*/ 0 w 5"/>
                <a:gd name="T5" fmla="*/ 162 h 324"/>
                <a:gd name="T6" fmla="*/ 0 w 5"/>
                <a:gd name="T7" fmla="*/ 273 h 324"/>
                <a:gd name="T8" fmla="*/ 0 w 5"/>
                <a:gd name="T9" fmla="*/ 324 h 324"/>
                <a:gd name="T10" fmla="*/ 5 w 5"/>
                <a:gd name="T11" fmla="*/ 324 h 324"/>
                <a:gd name="T12" fmla="*/ 5 w 5"/>
                <a:gd name="T13" fmla="*/ 248 h 324"/>
                <a:gd name="T14" fmla="*/ 5 w 5"/>
                <a:gd name="T15" fmla="*/ 177 h 324"/>
                <a:gd name="T16" fmla="*/ 5 w 5"/>
                <a:gd name="T17" fmla="*/ 101 h 324"/>
                <a:gd name="T18" fmla="*/ 5 w 5"/>
                <a:gd name="T19" fmla="*/ 0 h 324"/>
                <a:gd name="T20" fmla="*/ 5 w 5"/>
                <a:gd name="T21" fmla="*/ 0 h 3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324"/>
                <a:gd name="T35" fmla="*/ 5 w 5"/>
                <a:gd name="T36" fmla="*/ 324 h 3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324">
                  <a:moveTo>
                    <a:pt x="5" y="0"/>
                  </a:moveTo>
                  <a:lnTo>
                    <a:pt x="0" y="51"/>
                  </a:lnTo>
                  <a:lnTo>
                    <a:pt x="0" y="162"/>
                  </a:lnTo>
                  <a:lnTo>
                    <a:pt x="0" y="273"/>
                  </a:lnTo>
                  <a:lnTo>
                    <a:pt x="0" y="324"/>
                  </a:lnTo>
                  <a:lnTo>
                    <a:pt x="5" y="324"/>
                  </a:lnTo>
                  <a:lnTo>
                    <a:pt x="5" y="248"/>
                  </a:lnTo>
                  <a:lnTo>
                    <a:pt x="5" y="177"/>
                  </a:lnTo>
                  <a:lnTo>
                    <a:pt x="5" y="10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73A2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7" name="Freeform 124"/>
            <p:cNvSpPr>
              <a:spLocks/>
            </p:cNvSpPr>
            <p:nvPr/>
          </p:nvSpPr>
          <p:spPr bwMode="auto">
            <a:xfrm>
              <a:off x="4128" y="2450"/>
              <a:ext cx="5" cy="324"/>
            </a:xfrm>
            <a:custGeom>
              <a:avLst/>
              <a:gdLst>
                <a:gd name="T0" fmla="*/ 0 w 5"/>
                <a:gd name="T1" fmla="*/ 0 h 324"/>
                <a:gd name="T2" fmla="*/ 0 w 5"/>
                <a:gd name="T3" fmla="*/ 51 h 324"/>
                <a:gd name="T4" fmla="*/ 0 w 5"/>
                <a:gd name="T5" fmla="*/ 162 h 324"/>
                <a:gd name="T6" fmla="*/ 0 w 5"/>
                <a:gd name="T7" fmla="*/ 273 h 324"/>
                <a:gd name="T8" fmla="*/ 0 w 5"/>
                <a:gd name="T9" fmla="*/ 324 h 324"/>
                <a:gd name="T10" fmla="*/ 5 w 5"/>
                <a:gd name="T11" fmla="*/ 319 h 324"/>
                <a:gd name="T12" fmla="*/ 5 w 5"/>
                <a:gd name="T13" fmla="*/ 248 h 324"/>
                <a:gd name="T14" fmla="*/ 5 w 5"/>
                <a:gd name="T15" fmla="*/ 177 h 324"/>
                <a:gd name="T16" fmla="*/ 5 w 5"/>
                <a:gd name="T17" fmla="*/ 101 h 324"/>
                <a:gd name="T18" fmla="*/ 5 w 5"/>
                <a:gd name="T19" fmla="*/ 0 h 324"/>
                <a:gd name="T20" fmla="*/ 0 w 5"/>
                <a:gd name="T21" fmla="*/ 0 h 3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324"/>
                <a:gd name="T35" fmla="*/ 5 w 5"/>
                <a:gd name="T36" fmla="*/ 324 h 3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324">
                  <a:moveTo>
                    <a:pt x="0" y="0"/>
                  </a:moveTo>
                  <a:lnTo>
                    <a:pt x="0" y="51"/>
                  </a:lnTo>
                  <a:lnTo>
                    <a:pt x="0" y="162"/>
                  </a:lnTo>
                  <a:lnTo>
                    <a:pt x="0" y="273"/>
                  </a:lnTo>
                  <a:lnTo>
                    <a:pt x="0" y="324"/>
                  </a:lnTo>
                  <a:lnTo>
                    <a:pt x="5" y="319"/>
                  </a:lnTo>
                  <a:lnTo>
                    <a:pt x="5" y="248"/>
                  </a:lnTo>
                  <a:lnTo>
                    <a:pt x="5" y="177"/>
                  </a:lnTo>
                  <a:lnTo>
                    <a:pt x="5" y="10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D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8" name="Freeform 125"/>
            <p:cNvSpPr>
              <a:spLocks/>
            </p:cNvSpPr>
            <p:nvPr/>
          </p:nvSpPr>
          <p:spPr bwMode="auto">
            <a:xfrm>
              <a:off x="3754" y="2506"/>
              <a:ext cx="76" cy="323"/>
            </a:xfrm>
            <a:custGeom>
              <a:avLst/>
              <a:gdLst>
                <a:gd name="T0" fmla="*/ 0 w 76"/>
                <a:gd name="T1" fmla="*/ 5 h 323"/>
                <a:gd name="T2" fmla="*/ 76 w 76"/>
                <a:gd name="T3" fmla="*/ 0 h 323"/>
                <a:gd name="T4" fmla="*/ 76 w 76"/>
                <a:gd name="T5" fmla="*/ 318 h 323"/>
                <a:gd name="T6" fmla="*/ 76 w 76"/>
                <a:gd name="T7" fmla="*/ 323 h 323"/>
                <a:gd name="T8" fmla="*/ 15 w 76"/>
                <a:gd name="T9" fmla="*/ 323 h 323"/>
                <a:gd name="T10" fmla="*/ 15 w 76"/>
                <a:gd name="T11" fmla="*/ 308 h 323"/>
                <a:gd name="T12" fmla="*/ 0 w 76"/>
                <a:gd name="T13" fmla="*/ 308 h 323"/>
                <a:gd name="T14" fmla="*/ 0 w 76"/>
                <a:gd name="T15" fmla="*/ 5 h 3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323"/>
                <a:gd name="T26" fmla="*/ 76 w 76"/>
                <a:gd name="T27" fmla="*/ 323 h 3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323">
                  <a:moveTo>
                    <a:pt x="0" y="5"/>
                  </a:moveTo>
                  <a:lnTo>
                    <a:pt x="76" y="0"/>
                  </a:lnTo>
                  <a:lnTo>
                    <a:pt x="76" y="318"/>
                  </a:lnTo>
                  <a:lnTo>
                    <a:pt x="76" y="323"/>
                  </a:lnTo>
                  <a:lnTo>
                    <a:pt x="15" y="323"/>
                  </a:lnTo>
                  <a:lnTo>
                    <a:pt x="15" y="308"/>
                  </a:lnTo>
                  <a:lnTo>
                    <a:pt x="0" y="30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9" name="Freeform 126"/>
            <p:cNvSpPr>
              <a:spLocks/>
            </p:cNvSpPr>
            <p:nvPr/>
          </p:nvSpPr>
          <p:spPr bwMode="auto">
            <a:xfrm>
              <a:off x="3754" y="2506"/>
              <a:ext cx="76" cy="298"/>
            </a:xfrm>
            <a:custGeom>
              <a:avLst/>
              <a:gdLst>
                <a:gd name="T0" fmla="*/ 0 w 76"/>
                <a:gd name="T1" fmla="*/ 5 h 298"/>
                <a:gd name="T2" fmla="*/ 5 w 76"/>
                <a:gd name="T3" fmla="*/ 5 h 298"/>
                <a:gd name="T4" fmla="*/ 10 w 76"/>
                <a:gd name="T5" fmla="*/ 5 h 298"/>
                <a:gd name="T6" fmla="*/ 15 w 76"/>
                <a:gd name="T7" fmla="*/ 5 h 298"/>
                <a:gd name="T8" fmla="*/ 20 w 76"/>
                <a:gd name="T9" fmla="*/ 5 h 298"/>
                <a:gd name="T10" fmla="*/ 25 w 76"/>
                <a:gd name="T11" fmla="*/ 5 h 298"/>
                <a:gd name="T12" fmla="*/ 30 w 76"/>
                <a:gd name="T13" fmla="*/ 5 h 298"/>
                <a:gd name="T14" fmla="*/ 35 w 76"/>
                <a:gd name="T15" fmla="*/ 5 h 298"/>
                <a:gd name="T16" fmla="*/ 41 w 76"/>
                <a:gd name="T17" fmla="*/ 0 h 298"/>
                <a:gd name="T18" fmla="*/ 41 w 76"/>
                <a:gd name="T19" fmla="*/ 0 h 298"/>
                <a:gd name="T20" fmla="*/ 46 w 76"/>
                <a:gd name="T21" fmla="*/ 0 h 298"/>
                <a:gd name="T22" fmla="*/ 51 w 76"/>
                <a:gd name="T23" fmla="*/ 0 h 298"/>
                <a:gd name="T24" fmla="*/ 56 w 76"/>
                <a:gd name="T25" fmla="*/ 0 h 298"/>
                <a:gd name="T26" fmla="*/ 61 w 76"/>
                <a:gd name="T27" fmla="*/ 0 h 298"/>
                <a:gd name="T28" fmla="*/ 66 w 76"/>
                <a:gd name="T29" fmla="*/ 0 h 298"/>
                <a:gd name="T30" fmla="*/ 71 w 76"/>
                <a:gd name="T31" fmla="*/ 0 h 298"/>
                <a:gd name="T32" fmla="*/ 76 w 76"/>
                <a:gd name="T33" fmla="*/ 0 h 298"/>
                <a:gd name="T34" fmla="*/ 76 w 76"/>
                <a:gd name="T35" fmla="*/ 70 h 298"/>
                <a:gd name="T36" fmla="*/ 76 w 76"/>
                <a:gd name="T37" fmla="*/ 146 h 298"/>
                <a:gd name="T38" fmla="*/ 76 w 76"/>
                <a:gd name="T39" fmla="*/ 217 h 298"/>
                <a:gd name="T40" fmla="*/ 76 w 76"/>
                <a:gd name="T41" fmla="*/ 293 h 298"/>
                <a:gd name="T42" fmla="*/ 76 w 76"/>
                <a:gd name="T43" fmla="*/ 293 h 298"/>
                <a:gd name="T44" fmla="*/ 76 w 76"/>
                <a:gd name="T45" fmla="*/ 298 h 298"/>
                <a:gd name="T46" fmla="*/ 76 w 76"/>
                <a:gd name="T47" fmla="*/ 298 h 298"/>
                <a:gd name="T48" fmla="*/ 76 w 76"/>
                <a:gd name="T49" fmla="*/ 298 h 298"/>
                <a:gd name="T50" fmla="*/ 71 w 76"/>
                <a:gd name="T51" fmla="*/ 298 h 298"/>
                <a:gd name="T52" fmla="*/ 66 w 76"/>
                <a:gd name="T53" fmla="*/ 298 h 298"/>
                <a:gd name="T54" fmla="*/ 66 w 76"/>
                <a:gd name="T55" fmla="*/ 298 h 298"/>
                <a:gd name="T56" fmla="*/ 61 w 76"/>
                <a:gd name="T57" fmla="*/ 298 h 298"/>
                <a:gd name="T58" fmla="*/ 56 w 76"/>
                <a:gd name="T59" fmla="*/ 298 h 298"/>
                <a:gd name="T60" fmla="*/ 51 w 76"/>
                <a:gd name="T61" fmla="*/ 298 h 298"/>
                <a:gd name="T62" fmla="*/ 51 w 76"/>
                <a:gd name="T63" fmla="*/ 298 h 298"/>
                <a:gd name="T64" fmla="*/ 46 w 76"/>
                <a:gd name="T65" fmla="*/ 298 h 298"/>
                <a:gd name="T66" fmla="*/ 41 w 76"/>
                <a:gd name="T67" fmla="*/ 298 h 298"/>
                <a:gd name="T68" fmla="*/ 41 w 76"/>
                <a:gd name="T69" fmla="*/ 298 h 298"/>
                <a:gd name="T70" fmla="*/ 35 w 76"/>
                <a:gd name="T71" fmla="*/ 298 h 298"/>
                <a:gd name="T72" fmla="*/ 30 w 76"/>
                <a:gd name="T73" fmla="*/ 298 h 298"/>
                <a:gd name="T74" fmla="*/ 25 w 76"/>
                <a:gd name="T75" fmla="*/ 298 h 298"/>
                <a:gd name="T76" fmla="*/ 25 w 76"/>
                <a:gd name="T77" fmla="*/ 298 h 298"/>
                <a:gd name="T78" fmla="*/ 20 w 76"/>
                <a:gd name="T79" fmla="*/ 298 h 298"/>
                <a:gd name="T80" fmla="*/ 15 w 76"/>
                <a:gd name="T81" fmla="*/ 298 h 298"/>
                <a:gd name="T82" fmla="*/ 15 w 76"/>
                <a:gd name="T83" fmla="*/ 293 h 298"/>
                <a:gd name="T84" fmla="*/ 15 w 76"/>
                <a:gd name="T85" fmla="*/ 293 h 298"/>
                <a:gd name="T86" fmla="*/ 15 w 76"/>
                <a:gd name="T87" fmla="*/ 288 h 298"/>
                <a:gd name="T88" fmla="*/ 15 w 76"/>
                <a:gd name="T89" fmla="*/ 288 h 298"/>
                <a:gd name="T90" fmla="*/ 15 w 76"/>
                <a:gd name="T91" fmla="*/ 288 h 298"/>
                <a:gd name="T92" fmla="*/ 10 w 76"/>
                <a:gd name="T93" fmla="*/ 288 h 298"/>
                <a:gd name="T94" fmla="*/ 10 w 76"/>
                <a:gd name="T95" fmla="*/ 288 h 298"/>
                <a:gd name="T96" fmla="*/ 10 w 76"/>
                <a:gd name="T97" fmla="*/ 288 h 298"/>
                <a:gd name="T98" fmla="*/ 5 w 76"/>
                <a:gd name="T99" fmla="*/ 288 h 298"/>
                <a:gd name="T100" fmla="*/ 5 w 76"/>
                <a:gd name="T101" fmla="*/ 283 h 298"/>
                <a:gd name="T102" fmla="*/ 5 w 76"/>
                <a:gd name="T103" fmla="*/ 283 h 298"/>
                <a:gd name="T104" fmla="*/ 0 w 76"/>
                <a:gd name="T105" fmla="*/ 283 h 298"/>
                <a:gd name="T106" fmla="*/ 0 w 76"/>
                <a:gd name="T107" fmla="*/ 217 h 298"/>
                <a:gd name="T108" fmla="*/ 0 w 76"/>
                <a:gd name="T109" fmla="*/ 146 h 298"/>
                <a:gd name="T110" fmla="*/ 0 w 76"/>
                <a:gd name="T111" fmla="*/ 76 h 298"/>
                <a:gd name="T112" fmla="*/ 0 w 76"/>
                <a:gd name="T113" fmla="*/ 5 h 2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"/>
                <a:gd name="T172" fmla="*/ 0 h 298"/>
                <a:gd name="T173" fmla="*/ 76 w 76"/>
                <a:gd name="T174" fmla="*/ 298 h 2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" h="298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76" y="70"/>
                  </a:lnTo>
                  <a:lnTo>
                    <a:pt x="76" y="146"/>
                  </a:lnTo>
                  <a:lnTo>
                    <a:pt x="76" y="217"/>
                  </a:lnTo>
                  <a:lnTo>
                    <a:pt x="76" y="293"/>
                  </a:lnTo>
                  <a:lnTo>
                    <a:pt x="76" y="298"/>
                  </a:lnTo>
                  <a:lnTo>
                    <a:pt x="71" y="298"/>
                  </a:lnTo>
                  <a:lnTo>
                    <a:pt x="66" y="298"/>
                  </a:lnTo>
                  <a:lnTo>
                    <a:pt x="61" y="298"/>
                  </a:lnTo>
                  <a:lnTo>
                    <a:pt x="56" y="298"/>
                  </a:lnTo>
                  <a:lnTo>
                    <a:pt x="51" y="298"/>
                  </a:lnTo>
                  <a:lnTo>
                    <a:pt x="46" y="298"/>
                  </a:lnTo>
                  <a:lnTo>
                    <a:pt x="41" y="298"/>
                  </a:lnTo>
                  <a:lnTo>
                    <a:pt x="35" y="298"/>
                  </a:lnTo>
                  <a:lnTo>
                    <a:pt x="30" y="298"/>
                  </a:lnTo>
                  <a:lnTo>
                    <a:pt x="25" y="298"/>
                  </a:lnTo>
                  <a:lnTo>
                    <a:pt x="20" y="298"/>
                  </a:lnTo>
                  <a:lnTo>
                    <a:pt x="15" y="298"/>
                  </a:lnTo>
                  <a:lnTo>
                    <a:pt x="15" y="293"/>
                  </a:lnTo>
                  <a:lnTo>
                    <a:pt x="15" y="288"/>
                  </a:lnTo>
                  <a:lnTo>
                    <a:pt x="10" y="288"/>
                  </a:lnTo>
                  <a:lnTo>
                    <a:pt x="5" y="288"/>
                  </a:lnTo>
                  <a:lnTo>
                    <a:pt x="5" y="283"/>
                  </a:lnTo>
                  <a:lnTo>
                    <a:pt x="0" y="283"/>
                  </a:lnTo>
                  <a:lnTo>
                    <a:pt x="0" y="217"/>
                  </a:lnTo>
                  <a:lnTo>
                    <a:pt x="0" y="146"/>
                  </a:lnTo>
                  <a:lnTo>
                    <a:pt x="0" y="7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F967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0" name="Freeform 127"/>
            <p:cNvSpPr>
              <a:spLocks/>
            </p:cNvSpPr>
            <p:nvPr/>
          </p:nvSpPr>
          <p:spPr bwMode="auto">
            <a:xfrm>
              <a:off x="3754" y="2506"/>
              <a:ext cx="76" cy="273"/>
            </a:xfrm>
            <a:custGeom>
              <a:avLst/>
              <a:gdLst>
                <a:gd name="T0" fmla="*/ 0 w 76"/>
                <a:gd name="T1" fmla="*/ 5 h 273"/>
                <a:gd name="T2" fmla="*/ 5 w 76"/>
                <a:gd name="T3" fmla="*/ 5 h 273"/>
                <a:gd name="T4" fmla="*/ 10 w 76"/>
                <a:gd name="T5" fmla="*/ 5 h 273"/>
                <a:gd name="T6" fmla="*/ 15 w 76"/>
                <a:gd name="T7" fmla="*/ 5 h 273"/>
                <a:gd name="T8" fmla="*/ 20 w 76"/>
                <a:gd name="T9" fmla="*/ 5 h 273"/>
                <a:gd name="T10" fmla="*/ 25 w 76"/>
                <a:gd name="T11" fmla="*/ 5 h 273"/>
                <a:gd name="T12" fmla="*/ 30 w 76"/>
                <a:gd name="T13" fmla="*/ 5 h 273"/>
                <a:gd name="T14" fmla="*/ 35 w 76"/>
                <a:gd name="T15" fmla="*/ 5 h 273"/>
                <a:gd name="T16" fmla="*/ 41 w 76"/>
                <a:gd name="T17" fmla="*/ 5 h 273"/>
                <a:gd name="T18" fmla="*/ 41 w 76"/>
                <a:gd name="T19" fmla="*/ 0 h 273"/>
                <a:gd name="T20" fmla="*/ 46 w 76"/>
                <a:gd name="T21" fmla="*/ 0 h 273"/>
                <a:gd name="T22" fmla="*/ 51 w 76"/>
                <a:gd name="T23" fmla="*/ 0 h 273"/>
                <a:gd name="T24" fmla="*/ 56 w 76"/>
                <a:gd name="T25" fmla="*/ 0 h 273"/>
                <a:gd name="T26" fmla="*/ 61 w 76"/>
                <a:gd name="T27" fmla="*/ 0 h 273"/>
                <a:gd name="T28" fmla="*/ 66 w 76"/>
                <a:gd name="T29" fmla="*/ 0 h 273"/>
                <a:gd name="T30" fmla="*/ 71 w 76"/>
                <a:gd name="T31" fmla="*/ 0 h 273"/>
                <a:gd name="T32" fmla="*/ 76 w 76"/>
                <a:gd name="T33" fmla="*/ 0 h 273"/>
                <a:gd name="T34" fmla="*/ 76 w 76"/>
                <a:gd name="T35" fmla="*/ 65 h 273"/>
                <a:gd name="T36" fmla="*/ 76 w 76"/>
                <a:gd name="T37" fmla="*/ 136 h 273"/>
                <a:gd name="T38" fmla="*/ 76 w 76"/>
                <a:gd name="T39" fmla="*/ 202 h 273"/>
                <a:gd name="T40" fmla="*/ 76 w 76"/>
                <a:gd name="T41" fmla="*/ 268 h 273"/>
                <a:gd name="T42" fmla="*/ 76 w 76"/>
                <a:gd name="T43" fmla="*/ 273 h 273"/>
                <a:gd name="T44" fmla="*/ 76 w 76"/>
                <a:gd name="T45" fmla="*/ 273 h 273"/>
                <a:gd name="T46" fmla="*/ 76 w 76"/>
                <a:gd name="T47" fmla="*/ 273 h 273"/>
                <a:gd name="T48" fmla="*/ 76 w 76"/>
                <a:gd name="T49" fmla="*/ 273 h 273"/>
                <a:gd name="T50" fmla="*/ 71 w 76"/>
                <a:gd name="T51" fmla="*/ 273 h 273"/>
                <a:gd name="T52" fmla="*/ 66 w 76"/>
                <a:gd name="T53" fmla="*/ 273 h 273"/>
                <a:gd name="T54" fmla="*/ 66 w 76"/>
                <a:gd name="T55" fmla="*/ 273 h 273"/>
                <a:gd name="T56" fmla="*/ 61 w 76"/>
                <a:gd name="T57" fmla="*/ 273 h 273"/>
                <a:gd name="T58" fmla="*/ 56 w 76"/>
                <a:gd name="T59" fmla="*/ 273 h 273"/>
                <a:gd name="T60" fmla="*/ 51 w 76"/>
                <a:gd name="T61" fmla="*/ 273 h 273"/>
                <a:gd name="T62" fmla="*/ 51 w 76"/>
                <a:gd name="T63" fmla="*/ 273 h 273"/>
                <a:gd name="T64" fmla="*/ 46 w 76"/>
                <a:gd name="T65" fmla="*/ 273 h 273"/>
                <a:gd name="T66" fmla="*/ 41 w 76"/>
                <a:gd name="T67" fmla="*/ 273 h 273"/>
                <a:gd name="T68" fmla="*/ 41 w 76"/>
                <a:gd name="T69" fmla="*/ 273 h 273"/>
                <a:gd name="T70" fmla="*/ 35 w 76"/>
                <a:gd name="T71" fmla="*/ 273 h 273"/>
                <a:gd name="T72" fmla="*/ 30 w 76"/>
                <a:gd name="T73" fmla="*/ 273 h 273"/>
                <a:gd name="T74" fmla="*/ 25 w 76"/>
                <a:gd name="T75" fmla="*/ 273 h 273"/>
                <a:gd name="T76" fmla="*/ 25 w 76"/>
                <a:gd name="T77" fmla="*/ 273 h 273"/>
                <a:gd name="T78" fmla="*/ 20 w 76"/>
                <a:gd name="T79" fmla="*/ 273 h 273"/>
                <a:gd name="T80" fmla="*/ 15 w 76"/>
                <a:gd name="T81" fmla="*/ 273 h 273"/>
                <a:gd name="T82" fmla="*/ 15 w 76"/>
                <a:gd name="T83" fmla="*/ 273 h 273"/>
                <a:gd name="T84" fmla="*/ 15 w 76"/>
                <a:gd name="T85" fmla="*/ 268 h 273"/>
                <a:gd name="T86" fmla="*/ 15 w 76"/>
                <a:gd name="T87" fmla="*/ 268 h 273"/>
                <a:gd name="T88" fmla="*/ 15 w 76"/>
                <a:gd name="T89" fmla="*/ 263 h 273"/>
                <a:gd name="T90" fmla="*/ 15 w 76"/>
                <a:gd name="T91" fmla="*/ 263 h 273"/>
                <a:gd name="T92" fmla="*/ 10 w 76"/>
                <a:gd name="T93" fmla="*/ 263 h 273"/>
                <a:gd name="T94" fmla="*/ 10 w 76"/>
                <a:gd name="T95" fmla="*/ 263 h 273"/>
                <a:gd name="T96" fmla="*/ 10 w 76"/>
                <a:gd name="T97" fmla="*/ 263 h 273"/>
                <a:gd name="T98" fmla="*/ 5 w 76"/>
                <a:gd name="T99" fmla="*/ 263 h 273"/>
                <a:gd name="T100" fmla="*/ 5 w 76"/>
                <a:gd name="T101" fmla="*/ 263 h 273"/>
                <a:gd name="T102" fmla="*/ 5 w 76"/>
                <a:gd name="T103" fmla="*/ 263 h 273"/>
                <a:gd name="T104" fmla="*/ 0 w 76"/>
                <a:gd name="T105" fmla="*/ 263 h 273"/>
                <a:gd name="T106" fmla="*/ 0 w 76"/>
                <a:gd name="T107" fmla="*/ 197 h 273"/>
                <a:gd name="T108" fmla="*/ 0 w 76"/>
                <a:gd name="T109" fmla="*/ 136 h 273"/>
                <a:gd name="T110" fmla="*/ 0 w 76"/>
                <a:gd name="T111" fmla="*/ 70 h 273"/>
                <a:gd name="T112" fmla="*/ 0 w 76"/>
                <a:gd name="T113" fmla="*/ 5 h 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"/>
                <a:gd name="T172" fmla="*/ 0 h 273"/>
                <a:gd name="T173" fmla="*/ 76 w 76"/>
                <a:gd name="T174" fmla="*/ 273 h 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" h="273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76" y="65"/>
                  </a:lnTo>
                  <a:lnTo>
                    <a:pt x="76" y="136"/>
                  </a:lnTo>
                  <a:lnTo>
                    <a:pt x="76" y="202"/>
                  </a:lnTo>
                  <a:lnTo>
                    <a:pt x="76" y="268"/>
                  </a:lnTo>
                  <a:lnTo>
                    <a:pt x="76" y="273"/>
                  </a:lnTo>
                  <a:lnTo>
                    <a:pt x="71" y="273"/>
                  </a:lnTo>
                  <a:lnTo>
                    <a:pt x="66" y="273"/>
                  </a:lnTo>
                  <a:lnTo>
                    <a:pt x="61" y="273"/>
                  </a:lnTo>
                  <a:lnTo>
                    <a:pt x="56" y="273"/>
                  </a:lnTo>
                  <a:lnTo>
                    <a:pt x="51" y="273"/>
                  </a:lnTo>
                  <a:lnTo>
                    <a:pt x="46" y="273"/>
                  </a:lnTo>
                  <a:lnTo>
                    <a:pt x="41" y="273"/>
                  </a:lnTo>
                  <a:lnTo>
                    <a:pt x="35" y="273"/>
                  </a:lnTo>
                  <a:lnTo>
                    <a:pt x="30" y="273"/>
                  </a:lnTo>
                  <a:lnTo>
                    <a:pt x="25" y="273"/>
                  </a:lnTo>
                  <a:lnTo>
                    <a:pt x="20" y="273"/>
                  </a:lnTo>
                  <a:lnTo>
                    <a:pt x="15" y="273"/>
                  </a:lnTo>
                  <a:lnTo>
                    <a:pt x="15" y="268"/>
                  </a:lnTo>
                  <a:lnTo>
                    <a:pt x="15" y="263"/>
                  </a:lnTo>
                  <a:lnTo>
                    <a:pt x="10" y="263"/>
                  </a:lnTo>
                  <a:lnTo>
                    <a:pt x="5" y="263"/>
                  </a:lnTo>
                  <a:lnTo>
                    <a:pt x="0" y="263"/>
                  </a:lnTo>
                  <a:lnTo>
                    <a:pt x="0" y="197"/>
                  </a:lnTo>
                  <a:lnTo>
                    <a:pt x="0" y="136"/>
                  </a:lnTo>
                  <a:lnTo>
                    <a:pt x="0" y="7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79E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1" name="Freeform 128"/>
            <p:cNvSpPr>
              <a:spLocks/>
            </p:cNvSpPr>
            <p:nvPr/>
          </p:nvSpPr>
          <p:spPr bwMode="auto">
            <a:xfrm>
              <a:off x="3754" y="2506"/>
              <a:ext cx="76" cy="252"/>
            </a:xfrm>
            <a:custGeom>
              <a:avLst/>
              <a:gdLst>
                <a:gd name="T0" fmla="*/ 0 w 76"/>
                <a:gd name="T1" fmla="*/ 5 h 252"/>
                <a:gd name="T2" fmla="*/ 5 w 76"/>
                <a:gd name="T3" fmla="*/ 5 h 252"/>
                <a:gd name="T4" fmla="*/ 10 w 76"/>
                <a:gd name="T5" fmla="*/ 5 h 252"/>
                <a:gd name="T6" fmla="*/ 15 w 76"/>
                <a:gd name="T7" fmla="*/ 5 h 252"/>
                <a:gd name="T8" fmla="*/ 20 w 76"/>
                <a:gd name="T9" fmla="*/ 5 h 252"/>
                <a:gd name="T10" fmla="*/ 25 w 76"/>
                <a:gd name="T11" fmla="*/ 5 h 252"/>
                <a:gd name="T12" fmla="*/ 30 w 76"/>
                <a:gd name="T13" fmla="*/ 5 h 252"/>
                <a:gd name="T14" fmla="*/ 35 w 76"/>
                <a:gd name="T15" fmla="*/ 5 h 252"/>
                <a:gd name="T16" fmla="*/ 41 w 76"/>
                <a:gd name="T17" fmla="*/ 5 h 252"/>
                <a:gd name="T18" fmla="*/ 41 w 76"/>
                <a:gd name="T19" fmla="*/ 0 h 252"/>
                <a:gd name="T20" fmla="*/ 46 w 76"/>
                <a:gd name="T21" fmla="*/ 0 h 252"/>
                <a:gd name="T22" fmla="*/ 51 w 76"/>
                <a:gd name="T23" fmla="*/ 0 h 252"/>
                <a:gd name="T24" fmla="*/ 56 w 76"/>
                <a:gd name="T25" fmla="*/ 0 h 252"/>
                <a:gd name="T26" fmla="*/ 61 w 76"/>
                <a:gd name="T27" fmla="*/ 0 h 252"/>
                <a:gd name="T28" fmla="*/ 66 w 76"/>
                <a:gd name="T29" fmla="*/ 0 h 252"/>
                <a:gd name="T30" fmla="*/ 71 w 76"/>
                <a:gd name="T31" fmla="*/ 0 h 252"/>
                <a:gd name="T32" fmla="*/ 76 w 76"/>
                <a:gd name="T33" fmla="*/ 0 h 252"/>
                <a:gd name="T34" fmla="*/ 76 w 76"/>
                <a:gd name="T35" fmla="*/ 60 h 252"/>
                <a:gd name="T36" fmla="*/ 76 w 76"/>
                <a:gd name="T37" fmla="*/ 121 h 252"/>
                <a:gd name="T38" fmla="*/ 76 w 76"/>
                <a:gd name="T39" fmla="*/ 187 h 252"/>
                <a:gd name="T40" fmla="*/ 76 w 76"/>
                <a:gd name="T41" fmla="*/ 247 h 252"/>
                <a:gd name="T42" fmla="*/ 76 w 76"/>
                <a:gd name="T43" fmla="*/ 247 h 252"/>
                <a:gd name="T44" fmla="*/ 76 w 76"/>
                <a:gd name="T45" fmla="*/ 247 h 252"/>
                <a:gd name="T46" fmla="*/ 76 w 76"/>
                <a:gd name="T47" fmla="*/ 252 h 252"/>
                <a:gd name="T48" fmla="*/ 76 w 76"/>
                <a:gd name="T49" fmla="*/ 252 h 252"/>
                <a:gd name="T50" fmla="*/ 71 w 76"/>
                <a:gd name="T51" fmla="*/ 252 h 252"/>
                <a:gd name="T52" fmla="*/ 66 w 76"/>
                <a:gd name="T53" fmla="*/ 252 h 252"/>
                <a:gd name="T54" fmla="*/ 66 w 76"/>
                <a:gd name="T55" fmla="*/ 252 h 252"/>
                <a:gd name="T56" fmla="*/ 61 w 76"/>
                <a:gd name="T57" fmla="*/ 252 h 252"/>
                <a:gd name="T58" fmla="*/ 56 w 76"/>
                <a:gd name="T59" fmla="*/ 252 h 252"/>
                <a:gd name="T60" fmla="*/ 51 w 76"/>
                <a:gd name="T61" fmla="*/ 252 h 252"/>
                <a:gd name="T62" fmla="*/ 51 w 76"/>
                <a:gd name="T63" fmla="*/ 252 h 252"/>
                <a:gd name="T64" fmla="*/ 46 w 76"/>
                <a:gd name="T65" fmla="*/ 252 h 252"/>
                <a:gd name="T66" fmla="*/ 41 w 76"/>
                <a:gd name="T67" fmla="*/ 252 h 252"/>
                <a:gd name="T68" fmla="*/ 41 w 76"/>
                <a:gd name="T69" fmla="*/ 252 h 252"/>
                <a:gd name="T70" fmla="*/ 35 w 76"/>
                <a:gd name="T71" fmla="*/ 252 h 252"/>
                <a:gd name="T72" fmla="*/ 30 w 76"/>
                <a:gd name="T73" fmla="*/ 252 h 252"/>
                <a:gd name="T74" fmla="*/ 25 w 76"/>
                <a:gd name="T75" fmla="*/ 252 h 252"/>
                <a:gd name="T76" fmla="*/ 25 w 76"/>
                <a:gd name="T77" fmla="*/ 252 h 252"/>
                <a:gd name="T78" fmla="*/ 20 w 76"/>
                <a:gd name="T79" fmla="*/ 252 h 252"/>
                <a:gd name="T80" fmla="*/ 15 w 76"/>
                <a:gd name="T81" fmla="*/ 252 h 252"/>
                <a:gd name="T82" fmla="*/ 15 w 76"/>
                <a:gd name="T83" fmla="*/ 247 h 252"/>
                <a:gd name="T84" fmla="*/ 15 w 76"/>
                <a:gd name="T85" fmla="*/ 247 h 252"/>
                <a:gd name="T86" fmla="*/ 15 w 76"/>
                <a:gd name="T87" fmla="*/ 242 h 252"/>
                <a:gd name="T88" fmla="*/ 15 w 76"/>
                <a:gd name="T89" fmla="*/ 242 h 252"/>
                <a:gd name="T90" fmla="*/ 15 w 76"/>
                <a:gd name="T91" fmla="*/ 242 h 252"/>
                <a:gd name="T92" fmla="*/ 10 w 76"/>
                <a:gd name="T93" fmla="*/ 242 h 252"/>
                <a:gd name="T94" fmla="*/ 10 w 76"/>
                <a:gd name="T95" fmla="*/ 242 h 252"/>
                <a:gd name="T96" fmla="*/ 10 w 76"/>
                <a:gd name="T97" fmla="*/ 242 h 252"/>
                <a:gd name="T98" fmla="*/ 5 w 76"/>
                <a:gd name="T99" fmla="*/ 242 h 252"/>
                <a:gd name="T100" fmla="*/ 5 w 76"/>
                <a:gd name="T101" fmla="*/ 242 h 252"/>
                <a:gd name="T102" fmla="*/ 5 w 76"/>
                <a:gd name="T103" fmla="*/ 242 h 252"/>
                <a:gd name="T104" fmla="*/ 0 w 76"/>
                <a:gd name="T105" fmla="*/ 242 h 252"/>
                <a:gd name="T106" fmla="*/ 0 w 76"/>
                <a:gd name="T107" fmla="*/ 182 h 252"/>
                <a:gd name="T108" fmla="*/ 0 w 76"/>
                <a:gd name="T109" fmla="*/ 121 h 252"/>
                <a:gd name="T110" fmla="*/ 0 w 76"/>
                <a:gd name="T111" fmla="*/ 65 h 252"/>
                <a:gd name="T112" fmla="*/ 0 w 76"/>
                <a:gd name="T113" fmla="*/ 5 h 2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"/>
                <a:gd name="T172" fmla="*/ 0 h 252"/>
                <a:gd name="T173" fmla="*/ 76 w 76"/>
                <a:gd name="T174" fmla="*/ 252 h 25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" h="252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76" y="60"/>
                  </a:lnTo>
                  <a:lnTo>
                    <a:pt x="76" y="121"/>
                  </a:lnTo>
                  <a:lnTo>
                    <a:pt x="76" y="187"/>
                  </a:lnTo>
                  <a:lnTo>
                    <a:pt x="76" y="247"/>
                  </a:lnTo>
                  <a:lnTo>
                    <a:pt x="76" y="252"/>
                  </a:lnTo>
                  <a:lnTo>
                    <a:pt x="71" y="252"/>
                  </a:lnTo>
                  <a:lnTo>
                    <a:pt x="66" y="252"/>
                  </a:lnTo>
                  <a:lnTo>
                    <a:pt x="61" y="252"/>
                  </a:lnTo>
                  <a:lnTo>
                    <a:pt x="56" y="252"/>
                  </a:lnTo>
                  <a:lnTo>
                    <a:pt x="51" y="252"/>
                  </a:lnTo>
                  <a:lnTo>
                    <a:pt x="46" y="252"/>
                  </a:lnTo>
                  <a:lnTo>
                    <a:pt x="41" y="252"/>
                  </a:lnTo>
                  <a:lnTo>
                    <a:pt x="35" y="252"/>
                  </a:lnTo>
                  <a:lnTo>
                    <a:pt x="30" y="252"/>
                  </a:lnTo>
                  <a:lnTo>
                    <a:pt x="25" y="252"/>
                  </a:lnTo>
                  <a:lnTo>
                    <a:pt x="20" y="252"/>
                  </a:lnTo>
                  <a:lnTo>
                    <a:pt x="15" y="252"/>
                  </a:lnTo>
                  <a:lnTo>
                    <a:pt x="15" y="247"/>
                  </a:lnTo>
                  <a:lnTo>
                    <a:pt x="15" y="242"/>
                  </a:lnTo>
                  <a:lnTo>
                    <a:pt x="10" y="242"/>
                  </a:lnTo>
                  <a:lnTo>
                    <a:pt x="5" y="242"/>
                  </a:lnTo>
                  <a:lnTo>
                    <a:pt x="0" y="242"/>
                  </a:lnTo>
                  <a:lnTo>
                    <a:pt x="0" y="182"/>
                  </a:lnTo>
                  <a:lnTo>
                    <a:pt x="0" y="121"/>
                  </a:lnTo>
                  <a:lnTo>
                    <a:pt x="0" y="6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CA58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2" name="Freeform 129"/>
            <p:cNvSpPr>
              <a:spLocks/>
            </p:cNvSpPr>
            <p:nvPr/>
          </p:nvSpPr>
          <p:spPr bwMode="auto">
            <a:xfrm>
              <a:off x="3754" y="2506"/>
              <a:ext cx="76" cy="227"/>
            </a:xfrm>
            <a:custGeom>
              <a:avLst/>
              <a:gdLst>
                <a:gd name="T0" fmla="*/ 0 w 76"/>
                <a:gd name="T1" fmla="*/ 5 h 227"/>
                <a:gd name="T2" fmla="*/ 5 w 76"/>
                <a:gd name="T3" fmla="*/ 5 h 227"/>
                <a:gd name="T4" fmla="*/ 10 w 76"/>
                <a:gd name="T5" fmla="*/ 5 h 227"/>
                <a:gd name="T6" fmla="*/ 15 w 76"/>
                <a:gd name="T7" fmla="*/ 5 h 227"/>
                <a:gd name="T8" fmla="*/ 20 w 76"/>
                <a:gd name="T9" fmla="*/ 5 h 227"/>
                <a:gd name="T10" fmla="*/ 25 w 76"/>
                <a:gd name="T11" fmla="*/ 5 h 227"/>
                <a:gd name="T12" fmla="*/ 30 w 76"/>
                <a:gd name="T13" fmla="*/ 5 h 227"/>
                <a:gd name="T14" fmla="*/ 35 w 76"/>
                <a:gd name="T15" fmla="*/ 5 h 227"/>
                <a:gd name="T16" fmla="*/ 41 w 76"/>
                <a:gd name="T17" fmla="*/ 5 h 227"/>
                <a:gd name="T18" fmla="*/ 41 w 76"/>
                <a:gd name="T19" fmla="*/ 0 h 227"/>
                <a:gd name="T20" fmla="*/ 46 w 76"/>
                <a:gd name="T21" fmla="*/ 0 h 227"/>
                <a:gd name="T22" fmla="*/ 51 w 76"/>
                <a:gd name="T23" fmla="*/ 0 h 227"/>
                <a:gd name="T24" fmla="*/ 56 w 76"/>
                <a:gd name="T25" fmla="*/ 0 h 227"/>
                <a:gd name="T26" fmla="*/ 61 w 76"/>
                <a:gd name="T27" fmla="*/ 0 h 227"/>
                <a:gd name="T28" fmla="*/ 66 w 76"/>
                <a:gd name="T29" fmla="*/ 0 h 227"/>
                <a:gd name="T30" fmla="*/ 71 w 76"/>
                <a:gd name="T31" fmla="*/ 0 h 227"/>
                <a:gd name="T32" fmla="*/ 76 w 76"/>
                <a:gd name="T33" fmla="*/ 0 h 227"/>
                <a:gd name="T34" fmla="*/ 76 w 76"/>
                <a:gd name="T35" fmla="*/ 55 h 227"/>
                <a:gd name="T36" fmla="*/ 76 w 76"/>
                <a:gd name="T37" fmla="*/ 111 h 227"/>
                <a:gd name="T38" fmla="*/ 76 w 76"/>
                <a:gd name="T39" fmla="*/ 166 h 227"/>
                <a:gd name="T40" fmla="*/ 76 w 76"/>
                <a:gd name="T41" fmla="*/ 222 h 227"/>
                <a:gd name="T42" fmla="*/ 76 w 76"/>
                <a:gd name="T43" fmla="*/ 227 h 227"/>
                <a:gd name="T44" fmla="*/ 76 w 76"/>
                <a:gd name="T45" fmla="*/ 227 h 227"/>
                <a:gd name="T46" fmla="*/ 76 w 76"/>
                <a:gd name="T47" fmla="*/ 227 h 227"/>
                <a:gd name="T48" fmla="*/ 76 w 76"/>
                <a:gd name="T49" fmla="*/ 227 h 227"/>
                <a:gd name="T50" fmla="*/ 71 w 76"/>
                <a:gd name="T51" fmla="*/ 227 h 227"/>
                <a:gd name="T52" fmla="*/ 66 w 76"/>
                <a:gd name="T53" fmla="*/ 227 h 227"/>
                <a:gd name="T54" fmla="*/ 66 w 76"/>
                <a:gd name="T55" fmla="*/ 227 h 227"/>
                <a:gd name="T56" fmla="*/ 61 w 76"/>
                <a:gd name="T57" fmla="*/ 227 h 227"/>
                <a:gd name="T58" fmla="*/ 56 w 76"/>
                <a:gd name="T59" fmla="*/ 227 h 227"/>
                <a:gd name="T60" fmla="*/ 51 w 76"/>
                <a:gd name="T61" fmla="*/ 227 h 227"/>
                <a:gd name="T62" fmla="*/ 51 w 76"/>
                <a:gd name="T63" fmla="*/ 227 h 227"/>
                <a:gd name="T64" fmla="*/ 46 w 76"/>
                <a:gd name="T65" fmla="*/ 227 h 227"/>
                <a:gd name="T66" fmla="*/ 41 w 76"/>
                <a:gd name="T67" fmla="*/ 227 h 227"/>
                <a:gd name="T68" fmla="*/ 41 w 76"/>
                <a:gd name="T69" fmla="*/ 227 h 227"/>
                <a:gd name="T70" fmla="*/ 35 w 76"/>
                <a:gd name="T71" fmla="*/ 227 h 227"/>
                <a:gd name="T72" fmla="*/ 30 w 76"/>
                <a:gd name="T73" fmla="*/ 227 h 227"/>
                <a:gd name="T74" fmla="*/ 25 w 76"/>
                <a:gd name="T75" fmla="*/ 227 h 227"/>
                <a:gd name="T76" fmla="*/ 25 w 76"/>
                <a:gd name="T77" fmla="*/ 227 h 227"/>
                <a:gd name="T78" fmla="*/ 20 w 76"/>
                <a:gd name="T79" fmla="*/ 227 h 227"/>
                <a:gd name="T80" fmla="*/ 15 w 76"/>
                <a:gd name="T81" fmla="*/ 227 h 227"/>
                <a:gd name="T82" fmla="*/ 15 w 76"/>
                <a:gd name="T83" fmla="*/ 227 h 227"/>
                <a:gd name="T84" fmla="*/ 15 w 76"/>
                <a:gd name="T85" fmla="*/ 222 h 227"/>
                <a:gd name="T86" fmla="*/ 15 w 76"/>
                <a:gd name="T87" fmla="*/ 222 h 227"/>
                <a:gd name="T88" fmla="*/ 15 w 76"/>
                <a:gd name="T89" fmla="*/ 222 h 227"/>
                <a:gd name="T90" fmla="*/ 15 w 76"/>
                <a:gd name="T91" fmla="*/ 222 h 227"/>
                <a:gd name="T92" fmla="*/ 10 w 76"/>
                <a:gd name="T93" fmla="*/ 217 h 227"/>
                <a:gd name="T94" fmla="*/ 10 w 76"/>
                <a:gd name="T95" fmla="*/ 217 h 227"/>
                <a:gd name="T96" fmla="*/ 10 w 76"/>
                <a:gd name="T97" fmla="*/ 217 h 227"/>
                <a:gd name="T98" fmla="*/ 5 w 76"/>
                <a:gd name="T99" fmla="*/ 217 h 227"/>
                <a:gd name="T100" fmla="*/ 5 w 76"/>
                <a:gd name="T101" fmla="*/ 217 h 227"/>
                <a:gd name="T102" fmla="*/ 5 w 76"/>
                <a:gd name="T103" fmla="*/ 217 h 227"/>
                <a:gd name="T104" fmla="*/ 0 w 76"/>
                <a:gd name="T105" fmla="*/ 217 h 227"/>
                <a:gd name="T106" fmla="*/ 0 w 76"/>
                <a:gd name="T107" fmla="*/ 166 h 227"/>
                <a:gd name="T108" fmla="*/ 0 w 76"/>
                <a:gd name="T109" fmla="*/ 111 h 227"/>
                <a:gd name="T110" fmla="*/ 0 w 76"/>
                <a:gd name="T111" fmla="*/ 60 h 227"/>
                <a:gd name="T112" fmla="*/ 0 w 76"/>
                <a:gd name="T113" fmla="*/ 5 h 2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"/>
                <a:gd name="T172" fmla="*/ 0 h 227"/>
                <a:gd name="T173" fmla="*/ 76 w 76"/>
                <a:gd name="T174" fmla="*/ 227 h 2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" h="227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76" y="55"/>
                  </a:lnTo>
                  <a:lnTo>
                    <a:pt x="76" y="111"/>
                  </a:lnTo>
                  <a:lnTo>
                    <a:pt x="76" y="166"/>
                  </a:lnTo>
                  <a:lnTo>
                    <a:pt x="76" y="222"/>
                  </a:lnTo>
                  <a:lnTo>
                    <a:pt x="76" y="227"/>
                  </a:lnTo>
                  <a:lnTo>
                    <a:pt x="71" y="227"/>
                  </a:lnTo>
                  <a:lnTo>
                    <a:pt x="66" y="227"/>
                  </a:lnTo>
                  <a:lnTo>
                    <a:pt x="61" y="227"/>
                  </a:lnTo>
                  <a:lnTo>
                    <a:pt x="56" y="227"/>
                  </a:lnTo>
                  <a:lnTo>
                    <a:pt x="51" y="227"/>
                  </a:lnTo>
                  <a:lnTo>
                    <a:pt x="46" y="227"/>
                  </a:lnTo>
                  <a:lnTo>
                    <a:pt x="41" y="227"/>
                  </a:lnTo>
                  <a:lnTo>
                    <a:pt x="35" y="227"/>
                  </a:lnTo>
                  <a:lnTo>
                    <a:pt x="30" y="227"/>
                  </a:lnTo>
                  <a:lnTo>
                    <a:pt x="25" y="227"/>
                  </a:lnTo>
                  <a:lnTo>
                    <a:pt x="20" y="227"/>
                  </a:lnTo>
                  <a:lnTo>
                    <a:pt x="15" y="227"/>
                  </a:lnTo>
                  <a:lnTo>
                    <a:pt x="15" y="222"/>
                  </a:lnTo>
                  <a:lnTo>
                    <a:pt x="10" y="217"/>
                  </a:lnTo>
                  <a:lnTo>
                    <a:pt x="5" y="217"/>
                  </a:lnTo>
                  <a:lnTo>
                    <a:pt x="0" y="217"/>
                  </a:lnTo>
                  <a:lnTo>
                    <a:pt x="0" y="166"/>
                  </a:lnTo>
                  <a:lnTo>
                    <a:pt x="0" y="111"/>
                  </a:lnTo>
                  <a:lnTo>
                    <a:pt x="0" y="6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1AD9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3" name="Freeform 130"/>
            <p:cNvSpPr>
              <a:spLocks/>
            </p:cNvSpPr>
            <p:nvPr/>
          </p:nvSpPr>
          <p:spPr bwMode="auto">
            <a:xfrm>
              <a:off x="3754" y="2506"/>
              <a:ext cx="76" cy="207"/>
            </a:xfrm>
            <a:custGeom>
              <a:avLst/>
              <a:gdLst>
                <a:gd name="T0" fmla="*/ 0 w 76"/>
                <a:gd name="T1" fmla="*/ 5 h 207"/>
                <a:gd name="T2" fmla="*/ 5 w 76"/>
                <a:gd name="T3" fmla="*/ 5 h 207"/>
                <a:gd name="T4" fmla="*/ 10 w 76"/>
                <a:gd name="T5" fmla="*/ 5 h 207"/>
                <a:gd name="T6" fmla="*/ 15 w 76"/>
                <a:gd name="T7" fmla="*/ 5 h 207"/>
                <a:gd name="T8" fmla="*/ 20 w 76"/>
                <a:gd name="T9" fmla="*/ 5 h 207"/>
                <a:gd name="T10" fmla="*/ 25 w 76"/>
                <a:gd name="T11" fmla="*/ 5 h 207"/>
                <a:gd name="T12" fmla="*/ 30 w 76"/>
                <a:gd name="T13" fmla="*/ 5 h 207"/>
                <a:gd name="T14" fmla="*/ 35 w 76"/>
                <a:gd name="T15" fmla="*/ 5 h 207"/>
                <a:gd name="T16" fmla="*/ 41 w 76"/>
                <a:gd name="T17" fmla="*/ 5 h 207"/>
                <a:gd name="T18" fmla="*/ 41 w 76"/>
                <a:gd name="T19" fmla="*/ 0 h 207"/>
                <a:gd name="T20" fmla="*/ 46 w 76"/>
                <a:gd name="T21" fmla="*/ 0 h 207"/>
                <a:gd name="T22" fmla="*/ 51 w 76"/>
                <a:gd name="T23" fmla="*/ 0 h 207"/>
                <a:gd name="T24" fmla="*/ 56 w 76"/>
                <a:gd name="T25" fmla="*/ 0 h 207"/>
                <a:gd name="T26" fmla="*/ 61 w 76"/>
                <a:gd name="T27" fmla="*/ 0 h 207"/>
                <a:gd name="T28" fmla="*/ 66 w 76"/>
                <a:gd name="T29" fmla="*/ 0 h 207"/>
                <a:gd name="T30" fmla="*/ 71 w 76"/>
                <a:gd name="T31" fmla="*/ 0 h 207"/>
                <a:gd name="T32" fmla="*/ 76 w 76"/>
                <a:gd name="T33" fmla="*/ 0 h 207"/>
                <a:gd name="T34" fmla="*/ 76 w 76"/>
                <a:gd name="T35" fmla="*/ 50 h 207"/>
                <a:gd name="T36" fmla="*/ 76 w 76"/>
                <a:gd name="T37" fmla="*/ 101 h 207"/>
                <a:gd name="T38" fmla="*/ 76 w 76"/>
                <a:gd name="T39" fmla="*/ 151 h 207"/>
                <a:gd name="T40" fmla="*/ 76 w 76"/>
                <a:gd name="T41" fmla="*/ 202 h 207"/>
                <a:gd name="T42" fmla="*/ 76 w 76"/>
                <a:gd name="T43" fmla="*/ 202 h 207"/>
                <a:gd name="T44" fmla="*/ 76 w 76"/>
                <a:gd name="T45" fmla="*/ 202 h 207"/>
                <a:gd name="T46" fmla="*/ 76 w 76"/>
                <a:gd name="T47" fmla="*/ 207 h 207"/>
                <a:gd name="T48" fmla="*/ 76 w 76"/>
                <a:gd name="T49" fmla="*/ 207 h 207"/>
                <a:gd name="T50" fmla="*/ 71 w 76"/>
                <a:gd name="T51" fmla="*/ 207 h 207"/>
                <a:gd name="T52" fmla="*/ 66 w 76"/>
                <a:gd name="T53" fmla="*/ 207 h 207"/>
                <a:gd name="T54" fmla="*/ 66 w 76"/>
                <a:gd name="T55" fmla="*/ 207 h 207"/>
                <a:gd name="T56" fmla="*/ 61 w 76"/>
                <a:gd name="T57" fmla="*/ 207 h 207"/>
                <a:gd name="T58" fmla="*/ 56 w 76"/>
                <a:gd name="T59" fmla="*/ 207 h 207"/>
                <a:gd name="T60" fmla="*/ 51 w 76"/>
                <a:gd name="T61" fmla="*/ 207 h 207"/>
                <a:gd name="T62" fmla="*/ 51 w 76"/>
                <a:gd name="T63" fmla="*/ 207 h 207"/>
                <a:gd name="T64" fmla="*/ 46 w 76"/>
                <a:gd name="T65" fmla="*/ 207 h 207"/>
                <a:gd name="T66" fmla="*/ 41 w 76"/>
                <a:gd name="T67" fmla="*/ 207 h 207"/>
                <a:gd name="T68" fmla="*/ 41 w 76"/>
                <a:gd name="T69" fmla="*/ 207 h 207"/>
                <a:gd name="T70" fmla="*/ 35 w 76"/>
                <a:gd name="T71" fmla="*/ 207 h 207"/>
                <a:gd name="T72" fmla="*/ 30 w 76"/>
                <a:gd name="T73" fmla="*/ 207 h 207"/>
                <a:gd name="T74" fmla="*/ 25 w 76"/>
                <a:gd name="T75" fmla="*/ 207 h 207"/>
                <a:gd name="T76" fmla="*/ 25 w 76"/>
                <a:gd name="T77" fmla="*/ 207 h 207"/>
                <a:gd name="T78" fmla="*/ 20 w 76"/>
                <a:gd name="T79" fmla="*/ 207 h 207"/>
                <a:gd name="T80" fmla="*/ 15 w 76"/>
                <a:gd name="T81" fmla="*/ 207 h 207"/>
                <a:gd name="T82" fmla="*/ 15 w 76"/>
                <a:gd name="T83" fmla="*/ 202 h 207"/>
                <a:gd name="T84" fmla="*/ 15 w 76"/>
                <a:gd name="T85" fmla="*/ 202 h 207"/>
                <a:gd name="T86" fmla="*/ 15 w 76"/>
                <a:gd name="T87" fmla="*/ 197 h 207"/>
                <a:gd name="T88" fmla="*/ 15 w 76"/>
                <a:gd name="T89" fmla="*/ 197 h 207"/>
                <a:gd name="T90" fmla="*/ 15 w 76"/>
                <a:gd name="T91" fmla="*/ 197 h 207"/>
                <a:gd name="T92" fmla="*/ 10 w 76"/>
                <a:gd name="T93" fmla="*/ 197 h 207"/>
                <a:gd name="T94" fmla="*/ 10 w 76"/>
                <a:gd name="T95" fmla="*/ 197 h 207"/>
                <a:gd name="T96" fmla="*/ 10 w 76"/>
                <a:gd name="T97" fmla="*/ 197 h 207"/>
                <a:gd name="T98" fmla="*/ 5 w 76"/>
                <a:gd name="T99" fmla="*/ 197 h 207"/>
                <a:gd name="T100" fmla="*/ 5 w 76"/>
                <a:gd name="T101" fmla="*/ 197 h 207"/>
                <a:gd name="T102" fmla="*/ 5 w 76"/>
                <a:gd name="T103" fmla="*/ 197 h 207"/>
                <a:gd name="T104" fmla="*/ 0 w 76"/>
                <a:gd name="T105" fmla="*/ 197 h 207"/>
                <a:gd name="T106" fmla="*/ 0 w 76"/>
                <a:gd name="T107" fmla="*/ 146 h 207"/>
                <a:gd name="T108" fmla="*/ 0 w 76"/>
                <a:gd name="T109" fmla="*/ 101 h 207"/>
                <a:gd name="T110" fmla="*/ 0 w 76"/>
                <a:gd name="T111" fmla="*/ 55 h 207"/>
                <a:gd name="T112" fmla="*/ 0 w 76"/>
                <a:gd name="T113" fmla="*/ 5 h 2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"/>
                <a:gd name="T172" fmla="*/ 0 h 207"/>
                <a:gd name="T173" fmla="*/ 76 w 76"/>
                <a:gd name="T174" fmla="*/ 207 h 2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" h="207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76" y="50"/>
                  </a:lnTo>
                  <a:lnTo>
                    <a:pt x="76" y="101"/>
                  </a:lnTo>
                  <a:lnTo>
                    <a:pt x="76" y="151"/>
                  </a:lnTo>
                  <a:lnTo>
                    <a:pt x="76" y="202"/>
                  </a:lnTo>
                  <a:lnTo>
                    <a:pt x="76" y="207"/>
                  </a:lnTo>
                  <a:lnTo>
                    <a:pt x="71" y="207"/>
                  </a:lnTo>
                  <a:lnTo>
                    <a:pt x="66" y="207"/>
                  </a:lnTo>
                  <a:lnTo>
                    <a:pt x="61" y="207"/>
                  </a:lnTo>
                  <a:lnTo>
                    <a:pt x="56" y="207"/>
                  </a:lnTo>
                  <a:lnTo>
                    <a:pt x="51" y="207"/>
                  </a:lnTo>
                  <a:lnTo>
                    <a:pt x="46" y="207"/>
                  </a:lnTo>
                  <a:lnTo>
                    <a:pt x="41" y="207"/>
                  </a:lnTo>
                  <a:lnTo>
                    <a:pt x="35" y="207"/>
                  </a:lnTo>
                  <a:lnTo>
                    <a:pt x="30" y="207"/>
                  </a:lnTo>
                  <a:lnTo>
                    <a:pt x="25" y="207"/>
                  </a:lnTo>
                  <a:lnTo>
                    <a:pt x="20" y="207"/>
                  </a:lnTo>
                  <a:lnTo>
                    <a:pt x="15" y="207"/>
                  </a:lnTo>
                  <a:lnTo>
                    <a:pt x="15" y="202"/>
                  </a:lnTo>
                  <a:lnTo>
                    <a:pt x="15" y="197"/>
                  </a:lnTo>
                  <a:lnTo>
                    <a:pt x="10" y="197"/>
                  </a:lnTo>
                  <a:lnTo>
                    <a:pt x="5" y="197"/>
                  </a:lnTo>
                  <a:lnTo>
                    <a:pt x="0" y="197"/>
                  </a:lnTo>
                  <a:lnTo>
                    <a:pt x="0" y="146"/>
                  </a:lnTo>
                  <a:lnTo>
                    <a:pt x="0" y="101"/>
                  </a:lnTo>
                  <a:lnTo>
                    <a:pt x="0" y="5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9B59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4" name="Freeform 131"/>
            <p:cNvSpPr>
              <a:spLocks/>
            </p:cNvSpPr>
            <p:nvPr/>
          </p:nvSpPr>
          <p:spPr bwMode="auto">
            <a:xfrm>
              <a:off x="3754" y="2506"/>
              <a:ext cx="76" cy="182"/>
            </a:xfrm>
            <a:custGeom>
              <a:avLst/>
              <a:gdLst>
                <a:gd name="T0" fmla="*/ 0 w 76"/>
                <a:gd name="T1" fmla="*/ 5 h 182"/>
                <a:gd name="T2" fmla="*/ 5 w 76"/>
                <a:gd name="T3" fmla="*/ 5 h 182"/>
                <a:gd name="T4" fmla="*/ 10 w 76"/>
                <a:gd name="T5" fmla="*/ 5 h 182"/>
                <a:gd name="T6" fmla="*/ 15 w 76"/>
                <a:gd name="T7" fmla="*/ 5 h 182"/>
                <a:gd name="T8" fmla="*/ 20 w 76"/>
                <a:gd name="T9" fmla="*/ 5 h 182"/>
                <a:gd name="T10" fmla="*/ 25 w 76"/>
                <a:gd name="T11" fmla="*/ 5 h 182"/>
                <a:gd name="T12" fmla="*/ 30 w 76"/>
                <a:gd name="T13" fmla="*/ 5 h 182"/>
                <a:gd name="T14" fmla="*/ 35 w 76"/>
                <a:gd name="T15" fmla="*/ 5 h 182"/>
                <a:gd name="T16" fmla="*/ 41 w 76"/>
                <a:gd name="T17" fmla="*/ 5 h 182"/>
                <a:gd name="T18" fmla="*/ 41 w 76"/>
                <a:gd name="T19" fmla="*/ 0 h 182"/>
                <a:gd name="T20" fmla="*/ 46 w 76"/>
                <a:gd name="T21" fmla="*/ 0 h 182"/>
                <a:gd name="T22" fmla="*/ 51 w 76"/>
                <a:gd name="T23" fmla="*/ 0 h 182"/>
                <a:gd name="T24" fmla="*/ 56 w 76"/>
                <a:gd name="T25" fmla="*/ 0 h 182"/>
                <a:gd name="T26" fmla="*/ 61 w 76"/>
                <a:gd name="T27" fmla="*/ 0 h 182"/>
                <a:gd name="T28" fmla="*/ 66 w 76"/>
                <a:gd name="T29" fmla="*/ 0 h 182"/>
                <a:gd name="T30" fmla="*/ 71 w 76"/>
                <a:gd name="T31" fmla="*/ 0 h 182"/>
                <a:gd name="T32" fmla="*/ 76 w 76"/>
                <a:gd name="T33" fmla="*/ 0 h 182"/>
                <a:gd name="T34" fmla="*/ 76 w 76"/>
                <a:gd name="T35" fmla="*/ 45 h 182"/>
                <a:gd name="T36" fmla="*/ 76 w 76"/>
                <a:gd name="T37" fmla="*/ 91 h 182"/>
                <a:gd name="T38" fmla="*/ 76 w 76"/>
                <a:gd name="T39" fmla="*/ 136 h 182"/>
                <a:gd name="T40" fmla="*/ 76 w 76"/>
                <a:gd name="T41" fmla="*/ 177 h 182"/>
                <a:gd name="T42" fmla="*/ 76 w 76"/>
                <a:gd name="T43" fmla="*/ 182 h 182"/>
                <a:gd name="T44" fmla="*/ 76 w 76"/>
                <a:gd name="T45" fmla="*/ 182 h 182"/>
                <a:gd name="T46" fmla="*/ 76 w 76"/>
                <a:gd name="T47" fmla="*/ 182 h 182"/>
                <a:gd name="T48" fmla="*/ 76 w 76"/>
                <a:gd name="T49" fmla="*/ 182 h 182"/>
                <a:gd name="T50" fmla="*/ 71 w 76"/>
                <a:gd name="T51" fmla="*/ 182 h 182"/>
                <a:gd name="T52" fmla="*/ 66 w 76"/>
                <a:gd name="T53" fmla="*/ 182 h 182"/>
                <a:gd name="T54" fmla="*/ 66 w 76"/>
                <a:gd name="T55" fmla="*/ 182 h 182"/>
                <a:gd name="T56" fmla="*/ 61 w 76"/>
                <a:gd name="T57" fmla="*/ 182 h 182"/>
                <a:gd name="T58" fmla="*/ 56 w 76"/>
                <a:gd name="T59" fmla="*/ 182 h 182"/>
                <a:gd name="T60" fmla="*/ 51 w 76"/>
                <a:gd name="T61" fmla="*/ 182 h 182"/>
                <a:gd name="T62" fmla="*/ 51 w 76"/>
                <a:gd name="T63" fmla="*/ 182 h 182"/>
                <a:gd name="T64" fmla="*/ 46 w 76"/>
                <a:gd name="T65" fmla="*/ 182 h 182"/>
                <a:gd name="T66" fmla="*/ 41 w 76"/>
                <a:gd name="T67" fmla="*/ 182 h 182"/>
                <a:gd name="T68" fmla="*/ 41 w 76"/>
                <a:gd name="T69" fmla="*/ 182 h 182"/>
                <a:gd name="T70" fmla="*/ 35 w 76"/>
                <a:gd name="T71" fmla="*/ 182 h 182"/>
                <a:gd name="T72" fmla="*/ 30 w 76"/>
                <a:gd name="T73" fmla="*/ 182 h 182"/>
                <a:gd name="T74" fmla="*/ 25 w 76"/>
                <a:gd name="T75" fmla="*/ 182 h 182"/>
                <a:gd name="T76" fmla="*/ 25 w 76"/>
                <a:gd name="T77" fmla="*/ 182 h 182"/>
                <a:gd name="T78" fmla="*/ 20 w 76"/>
                <a:gd name="T79" fmla="*/ 182 h 182"/>
                <a:gd name="T80" fmla="*/ 15 w 76"/>
                <a:gd name="T81" fmla="*/ 182 h 182"/>
                <a:gd name="T82" fmla="*/ 15 w 76"/>
                <a:gd name="T83" fmla="*/ 182 h 182"/>
                <a:gd name="T84" fmla="*/ 15 w 76"/>
                <a:gd name="T85" fmla="*/ 177 h 182"/>
                <a:gd name="T86" fmla="*/ 15 w 76"/>
                <a:gd name="T87" fmla="*/ 177 h 182"/>
                <a:gd name="T88" fmla="*/ 15 w 76"/>
                <a:gd name="T89" fmla="*/ 177 h 182"/>
                <a:gd name="T90" fmla="*/ 15 w 76"/>
                <a:gd name="T91" fmla="*/ 177 h 182"/>
                <a:gd name="T92" fmla="*/ 10 w 76"/>
                <a:gd name="T93" fmla="*/ 177 h 182"/>
                <a:gd name="T94" fmla="*/ 10 w 76"/>
                <a:gd name="T95" fmla="*/ 177 h 182"/>
                <a:gd name="T96" fmla="*/ 10 w 76"/>
                <a:gd name="T97" fmla="*/ 177 h 182"/>
                <a:gd name="T98" fmla="*/ 5 w 76"/>
                <a:gd name="T99" fmla="*/ 177 h 182"/>
                <a:gd name="T100" fmla="*/ 5 w 76"/>
                <a:gd name="T101" fmla="*/ 177 h 182"/>
                <a:gd name="T102" fmla="*/ 5 w 76"/>
                <a:gd name="T103" fmla="*/ 177 h 182"/>
                <a:gd name="T104" fmla="*/ 0 w 76"/>
                <a:gd name="T105" fmla="*/ 177 h 182"/>
                <a:gd name="T106" fmla="*/ 0 w 76"/>
                <a:gd name="T107" fmla="*/ 131 h 182"/>
                <a:gd name="T108" fmla="*/ 0 w 76"/>
                <a:gd name="T109" fmla="*/ 91 h 182"/>
                <a:gd name="T110" fmla="*/ 0 w 76"/>
                <a:gd name="T111" fmla="*/ 45 h 182"/>
                <a:gd name="T112" fmla="*/ 0 w 76"/>
                <a:gd name="T113" fmla="*/ 5 h 1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"/>
                <a:gd name="T172" fmla="*/ 0 h 182"/>
                <a:gd name="T173" fmla="*/ 76 w 76"/>
                <a:gd name="T174" fmla="*/ 182 h 1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" h="182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76" y="45"/>
                  </a:lnTo>
                  <a:lnTo>
                    <a:pt x="76" y="91"/>
                  </a:lnTo>
                  <a:lnTo>
                    <a:pt x="76" y="136"/>
                  </a:lnTo>
                  <a:lnTo>
                    <a:pt x="76" y="177"/>
                  </a:lnTo>
                  <a:lnTo>
                    <a:pt x="76" y="182"/>
                  </a:lnTo>
                  <a:lnTo>
                    <a:pt x="71" y="182"/>
                  </a:lnTo>
                  <a:lnTo>
                    <a:pt x="66" y="182"/>
                  </a:lnTo>
                  <a:lnTo>
                    <a:pt x="61" y="182"/>
                  </a:lnTo>
                  <a:lnTo>
                    <a:pt x="56" y="182"/>
                  </a:lnTo>
                  <a:lnTo>
                    <a:pt x="51" y="182"/>
                  </a:lnTo>
                  <a:lnTo>
                    <a:pt x="46" y="182"/>
                  </a:lnTo>
                  <a:lnTo>
                    <a:pt x="41" y="182"/>
                  </a:lnTo>
                  <a:lnTo>
                    <a:pt x="35" y="182"/>
                  </a:lnTo>
                  <a:lnTo>
                    <a:pt x="30" y="182"/>
                  </a:lnTo>
                  <a:lnTo>
                    <a:pt x="25" y="182"/>
                  </a:lnTo>
                  <a:lnTo>
                    <a:pt x="20" y="182"/>
                  </a:lnTo>
                  <a:lnTo>
                    <a:pt x="15" y="182"/>
                  </a:lnTo>
                  <a:lnTo>
                    <a:pt x="15" y="177"/>
                  </a:lnTo>
                  <a:lnTo>
                    <a:pt x="10" y="177"/>
                  </a:lnTo>
                  <a:lnTo>
                    <a:pt x="5" y="177"/>
                  </a:lnTo>
                  <a:lnTo>
                    <a:pt x="0" y="177"/>
                  </a:lnTo>
                  <a:lnTo>
                    <a:pt x="0" y="131"/>
                  </a:lnTo>
                  <a:lnTo>
                    <a:pt x="0" y="91"/>
                  </a:lnTo>
                  <a:lnTo>
                    <a:pt x="0" y="4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BAA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5" name="Freeform 132"/>
            <p:cNvSpPr>
              <a:spLocks/>
            </p:cNvSpPr>
            <p:nvPr/>
          </p:nvSpPr>
          <p:spPr bwMode="auto">
            <a:xfrm>
              <a:off x="3754" y="2506"/>
              <a:ext cx="76" cy="156"/>
            </a:xfrm>
            <a:custGeom>
              <a:avLst/>
              <a:gdLst>
                <a:gd name="T0" fmla="*/ 0 w 76"/>
                <a:gd name="T1" fmla="*/ 5 h 156"/>
                <a:gd name="T2" fmla="*/ 5 w 76"/>
                <a:gd name="T3" fmla="*/ 5 h 156"/>
                <a:gd name="T4" fmla="*/ 10 w 76"/>
                <a:gd name="T5" fmla="*/ 5 h 156"/>
                <a:gd name="T6" fmla="*/ 15 w 76"/>
                <a:gd name="T7" fmla="*/ 5 h 156"/>
                <a:gd name="T8" fmla="*/ 20 w 76"/>
                <a:gd name="T9" fmla="*/ 5 h 156"/>
                <a:gd name="T10" fmla="*/ 25 w 76"/>
                <a:gd name="T11" fmla="*/ 5 h 156"/>
                <a:gd name="T12" fmla="*/ 30 w 76"/>
                <a:gd name="T13" fmla="*/ 5 h 156"/>
                <a:gd name="T14" fmla="*/ 35 w 76"/>
                <a:gd name="T15" fmla="*/ 5 h 156"/>
                <a:gd name="T16" fmla="*/ 41 w 76"/>
                <a:gd name="T17" fmla="*/ 5 h 156"/>
                <a:gd name="T18" fmla="*/ 41 w 76"/>
                <a:gd name="T19" fmla="*/ 5 h 156"/>
                <a:gd name="T20" fmla="*/ 46 w 76"/>
                <a:gd name="T21" fmla="*/ 0 h 156"/>
                <a:gd name="T22" fmla="*/ 51 w 76"/>
                <a:gd name="T23" fmla="*/ 0 h 156"/>
                <a:gd name="T24" fmla="*/ 56 w 76"/>
                <a:gd name="T25" fmla="*/ 0 h 156"/>
                <a:gd name="T26" fmla="*/ 61 w 76"/>
                <a:gd name="T27" fmla="*/ 0 h 156"/>
                <a:gd name="T28" fmla="*/ 66 w 76"/>
                <a:gd name="T29" fmla="*/ 0 h 156"/>
                <a:gd name="T30" fmla="*/ 71 w 76"/>
                <a:gd name="T31" fmla="*/ 0 h 156"/>
                <a:gd name="T32" fmla="*/ 76 w 76"/>
                <a:gd name="T33" fmla="*/ 0 h 156"/>
                <a:gd name="T34" fmla="*/ 76 w 76"/>
                <a:gd name="T35" fmla="*/ 40 h 156"/>
                <a:gd name="T36" fmla="*/ 76 w 76"/>
                <a:gd name="T37" fmla="*/ 76 h 156"/>
                <a:gd name="T38" fmla="*/ 76 w 76"/>
                <a:gd name="T39" fmla="*/ 116 h 156"/>
                <a:gd name="T40" fmla="*/ 76 w 76"/>
                <a:gd name="T41" fmla="*/ 156 h 156"/>
                <a:gd name="T42" fmla="*/ 76 w 76"/>
                <a:gd name="T43" fmla="*/ 156 h 156"/>
                <a:gd name="T44" fmla="*/ 76 w 76"/>
                <a:gd name="T45" fmla="*/ 156 h 156"/>
                <a:gd name="T46" fmla="*/ 76 w 76"/>
                <a:gd name="T47" fmla="*/ 156 h 156"/>
                <a:gd name="T48" fmla="*/ 76 w 76"/>
                <a:gd name="T49" fmla="*/ 156 h 156"/>
                <a:gd name="T50" fmla="*/ 71 w 76"/>
                <a:gd name="T51" fmla="*/ 156 h 156"/>
                <a:gd name="T52" fmla="*/ 66 w 76"/>
                <a:gd name="T53" fmla="*/ 156 h 156"/>
                <a:gd name="T54" fmla="*/ 66 w 76"/>
                <a:gd name="T55" fmla="*/ 156 h 156"/>
                <a:gd name="T56" fmla="*/ 61 w 76"/>
                <a:gd name="T57" fmla="*/ 156 h 156"/>
                <a:gd name="T58" fmla="*/ 56 w 76"/>
                <a:gd name="T59" fmla="*/ 156 h 156"/>
                <a:gd name="T60" fmla="*/ 51 w 76"/>
                <a:gd name="T61" fmla="*/ 156 h 156"/>
                <a:gd name="T62" fmla="*/ 51 w 76"/>
                <a:gd name="T63" fmla="*/ 156 h 156"/>
                <a:gd name="T64" fmla="*/ 46 w 76"/>
                <a:gd name="T65" fmla="*/ 156 h 156"/>
                <a:gd name="T66" fmla="*/ 41 w 76"/>
                <a:gd name="T67" fmla="*/ 156 h 156"/>
                <a:gd name="T68" fmla="*/ 41 w 76"/>
                <a:gd name="T69" fmla="*/ 156 h 156"/>
                <a:gd name="T70" fmla="*/ 35 w 76"/>
                <a:gd name="T71" fmla="*/ 156 h 156"/>
                <a:gd name="T72" fmla="*/ 30 w 76"/>
                <a:gd name="T73" fmla="*/ 156 h 156"/>
                <a:gd name="T74" fmla="*/ 25 w 76"/>
                <a:gd name="T75" fmla="*/ 156 h 156"/>
                <a:gd name="T76" fmla="*/ 25 w 76"/>
                <a:gd name="T77" fmla="*/ 156 h 156"/>
                <a:gd name="T78" fmla="*/ 20 w 76"/>
                <a:gd name="T79" fmla="*/ 156 h 156"/>
                <a:gd name="T80" fmla="*/ 15 w 76"/>
                <a:gd name="T81" fmla="*/ 156 h 156"/>
                <a:gd name="T82" fmla="*/ 15 w 76"/>
                <a:gd name="T83" fmla="*/ 156 h 156"/>
                <a:gd name="T84" fmla="*/ 15 w 76"/>
                <a:gd name="T85" fmla="*/ 156 h 156"/>
                <a:gd name="T86" fmla="*/ 15 w 76"/>
                <a:gd name="T87" fmla="*/ 156 h 156"/>
                <a:gd name="T88" fmla="*/ 15 w 76"/>
                <a:gd name="T89" fmla="*/ 151 h 156"/>
                <a:gd name="T90" fmla="*/ 15 w 76"/>
                <a:gd name="T91" fmla="*/ 151 h 156"/>
                <a:gd name="T92" fmla="*/ 10 w 76"/>
                <a:gd name="T93" fmla="*/ 151 h 156"/>
                <a:gd name="T94" fmla="*/ 10 w 76"/>
                <a:gd name="T95" fmla="*/ 151 h 156"/>
                <a:gd name="T96" fmla="*/ 10 w 76"/>
                <a:gd name="T97" fmla="*/ 151 h 156"/>
                <a:gd name="T98" fmla="*/ 5 w 76"/>
                <a:gd name="T99" fmla="*/ 151 h 156"/>
                <a:gd name="T100" fmla="*/ 5 w 76"/>
                <a:gd name="T101" fmla="*/ 151 h 156"/>
                <a:gd name="T102" fmla="*/ 5 w 76"/>
                <a:gd name="T103" fmla="*/ 151 h 156"/>
                <a:gd name="T104" fmla="*/ 0 w 76"/>
                <a:gd name="T105" fmla="*/ 151 h 156"/>
                <a:gd name="T106" fmla="*/ 0 w 76"/>
                <a:gd name="T107" fmla="*/ 116 h 156"/>
                <a:gd name="T108" fmla="*/ 0 w 76"/>
                <a:gd name="T109" fmla="*/ 81 h 156"/>
                <a:gd name="T110" fmla="*/ 0 w 76"/>
                <a:gd name="T111" fmla="*/ 40 h 156"/>
                <a:gd name="T112" fmla="*/ 0 w 76"/>
                <a:gd name="T113" fmla="*/ 5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"/>
                <a:gd name="T172" fmla="*/ 0 h 156"/>
                <a:gd name="T173" fmla="*/ 76 w 76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" h="156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76" y="40"/>
                  </a:lnTo>
                  <a:lnTo>
                    <a:pt x="76" y="76"/>
                  </a:lnTo>
                  <a:lnTo>
                    <a:pt x="76" y="116"/>
                  </a:lnTo>
                  <a:lnTo>
                    <a:pt x="76" y="156"/>
                  </a:lnTo>
                  <a:lnTo>
                    <a:pt x="71" y="156"/>
                  </a:lnTo>
                  <a:lnTo>
                    <a:pt x="66" y="156"/>
                  </a:lnTo>
                  <a:lnTo>
                    <a:pt x="61" y="156"/>
                  </a:lnTo>
                  <a:lnTo>
                    <a:pt x="56" y="156"/>
                  </a:lnTo>
                  <a:lnTo>
                    <a:pt x="51" y="156"/>
                  </a:lnTo>
                  <a:lnTo>
                    <a:pt x="46" y="156"/>
                  </a:lnTo>
                  <a:lnTo>
                    <a:pt x="41" y="156"/>
                  </a:lnTo>
                  <a:lnTo>
                    <a:pt x="35" y="156"/>
                  </a:lnTo>
                  <a:lnTo>
                    <a:pt x="30" y="156"/>
                  </a:lnTo>
                  <a:lnTo>
                    <a:pt x="25" y="156"/>
                  </a:lnTo>
                  <a:lnTo>
                    <a:pt x="20" y="156"/>
                  </a:lnTo>
                  <a:lnTo>
                    <a:pt x="15" y="156"/>
                  </a:lnTo>
                  <a:lnTo>
                    <a:pt x="15" y="151"/>
                  </a:lnTo>
                  <a:lnTo>
                    <a:pt x="10" y="151"/>
                  </a:lnTo>
                  <a:lnTo>
                    <a:pt x="5" y="151"/>
                  </a:lnTo>
                  <a:lnTo>
                    <a:pt x="0" y="151"/>
                  </a:lnTo>
                  <a:lnTo>
                    <a:pt x="0" y="116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3C1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6" name="Freeform 133"/>
            <p:cNvSpPr>
              <a:spLocks/>
            </p:cNvSpPr>
            <p:nvPr/>
          </p:nvSpPr>
          <p:spPr bwMode="auto">
            <a:xfrm>
              <a:off x="3754" y="2506"/>
              <a:ext cx="76" cy="136"/>
            </a:xfrm>
            <a:custGeom>
              <a:avLst/>
              <a:gdLst>
                <a:gd name="T0" fmla="*/ 0 w 76"/>
                <a:gd name="T1" fmla="*/ 5 h 136"/>
                <a:gd name="T2" fmla="*/ 5 w 76"/>
                <a:gd name="T3" fmla="*/ 5 h 136"/>
                <a:gd name="T4" fmla="*/ 10 w 76"/>
                <a:gd name="T5" fmla="*/ 5 h 136"/>
                <a:gd name="T6" fmla="*/ 15 w 76"/>
                <a:gd name="T7" fmla="*/ 5 h 136"/>
                <a:gd name="T8" fmla="*/ 20 w 76"/>
                <a:gd name="T9" fmla="*/ 5 h 136"/>
                <a:gd name="T10" fmla="*/ 25 w 76"/>
                <a:gd name="T11" fmla="*/ 5 h 136"/>
                <a:gd name="T12" fmla="*/ 30 w 76"/>
                <a:gd name="T13" fmla="*/ 5 h 136"/>
                <a:gd name="T14" fmla="*/ 35 w 76"/>
                <a:gd name="T15" fmla="*/ 5 h 136"/>
                <a:gd name="T16" fmla="*/ 41 w 76"/>
                <a:gd name="T17" fmla="*/ 5 h 136"/>
                <a:gd name="T18" fmla="*/ 41 w 76"/>
                <a:gd name="T19" fmla="*/ 5 h 136"/>
                <a:gd name="T20" fmla="*/ 46 w 76"/>
                <a:gd name="T21" fmla="*/ 0 h 136"/>
                <a:gd name="T22" fmla="*/ 51 w 76"/>
                <a:gd name="T23" fmla="*/ 0 h 136"/>
                <a:gd name="T24" fmla="*/ 56 w 76"/>
                <a:gd name="T25" fmla="*/ 0 h 136"/>
                <a:gd name="T26" fmla="*/ 61 w 76"/>
                <a:gd name="T27" fmla="*/ 0 h 136"/>
                <a:gd name="T28" fmla="*/ 66 w 76"/>
                <a:gd name="T29" fmla="*/ 0 h 136"/>
                <a:gd name="T30" fmla="*/ 71 w 76"/>
                <a:gd name="T31" fmla="*/ 0 h 136"/>
                <a:gd name="T32" fmla="*/ 76 w 76"/>
                <a:gd name="T33" fmla="*/ 0 h 136"/>
                <a:gd name="T34" fmla="*/ 76 w 76"/>
                <a:gd name="T35" fmla="*/ 35 h 136"/>
                <a:gd name="T36" fmla="*/ 76 w 76"/>
                <a:gd name="T37" fmla="*/ 65 h 136"/>
                <a:gd name="T38" fmla="*/ 76 w 76"/>
                <a:gd name="T39" fmla="*/ 101 h 136"/>
                <a:gd name="T40" fmla="*/ 76 w 76"/>
                <a:gd name="T41" fmla="*/ 131 h 136"/>
                <a:gd name="T42" fmla="*/ 76 w 76"/>
                <a:gd name="T43" fmla="*/ 131 h 136"/>
                <a:gd name="T44" fmla="*/ 76 w 76"/>
                <a:gd name="T45" fmla="*/ 136 h 136"/>
                <a:gd name="T46" fmla="*/ 76 w 76"/>
                <a:gd name="T47" fmla="*/ 136 h 136"/>
                <a:gd name="T48" fmla="*/ 76 w 76"/>
                <a:gd name="T49" fmla="*/ 136 h 136"/>
                <a:gd name="T50" fmla="*/ 71 w 76"/>
                <a:gd name="T51" fmla="*/ 136 h 136"/>
                <a:gd name="T52" fmla="*/ 66 w 76"/>
                <a:gd name="T53" fmla="*/ 136 h 136"/>
                <a:gd name="T54" fmla="*/ 66 w 76"/>
                <a:gd name="T55" fmla="*/ 136 h 136"/>
                <a:gd name="T56" fmla="*/ 61 w 76"/>
                <a:gd name="T57" fmla="*/ 136 h 136"/>
                <a:gd name="T58" fmla="*/ 56 w 76"/>
                <a:gd name="T59" fmla="*/ 136 h 136"/>
                <a:gd name="T60" fmla="*/ 51 w 76"/>
                <a:gd name="T61" fmla="*/ 136 h 136"/>
                <a:gd name="T62" fmla="*/ 51 w 76"/>
                <a:gd name="T63" fmla="*/ 136 h 136"/>
                <a:gd name="T64" fmla="*/ 46 w 76"/>
                <a:gd name="T65" fmla="*/ 136 h 136"/>
                <a:gd name="T66" fmla="*/ 41 w 76"/>
                <a:gd name="T67" fmla="*/ 136 h 136"/>
                <a:gd name="T68" fmla="*/ 41 w 76"/>
                <a:gd name="T69" fmla="*/ 136 h 136"/>
                <a:gd name="T70" fmla="*/ 35 w 76"/>
                <a:gd name="T71" fmla="*/ 136 h 136"/>
                <a:gd name="T72" fmla="*/ 30 w 76"/>
                <a:gd name="T73" fmla="*/ 136 h 136"/>
                <a:gd name="T74" fmla="*/ 25 w 76"/>
                <a:gd name="T75" fmla="*/ 136 h 136"/>
                <a:gd name="T76" fmla="*/ 25 w 76"/>
                <a:gd name="T77" fmla="*/ 136 h 136"/>
                <a:gd name="T78" fmla="*/ 20 w 76"/>
                <a:gd name="T79" fmla="*/ 136 h 136"/>
                <a:gd name="T80" fmla="*/ 15 w 76"/>
                <a:gd name="T81" fmla="*/ 136 h 136"/>
                <a:gd name="T82" fmla="*/ 15 w 76"/>
                <a:gd name="T83" fmla="*/ 136 h 136"/>
                <a:gd name="T84" fmla="*/ 15 w 76"/>
                <a:gd name="T85" fmla="*/ 131 h 136"/>
                <a:gd name="T86" fmla="*/ 15 w 76"/>
                <a:gd name="T87" fmla="*/ 131 h 136"/>
                <a:gd name="T88" fmla="*/ 15 w 76"/>
                <a:gd name="T89" fmla="*/ 131 h 136"/>
                <a:gd name="T90" fmla="*/ 15 w 76"/>
                <a:gd name="T91" fmla="*/ 131 h 136"/>
                <a:gd name="T92" fmla="*/ 10 w 76"/>
                <a:gd name="T93" fmla="*/ 131 h 136"/>
                <a:gd name="T94" fmla="*/ 10 w 76"/>
                <a:gd name="T95" fmla="*/ 131 h 136"/>
                <a:gd name="T96" fmla="*/ 10 w 76"/>
                <a:gd name="T97" fmla="*/ 131 h 136"/>
                <a:gd name="T98" fmla="*/ 5 w 76"/>
                <a:gd name="T99" fmla="*/ 131 h 136"/>
                <a:gd name="T100" fmla="*/ 5 w 76"/>
                <a:gd name="T101" fmla="*/ 131 h 136"/>
                <a:gd name="T102" fmla="*/ 5 w 76"/>
                <a:gd name="T103" fmla="*/ 131 h 136"/>
                <a:gd name="T104" fmla="*/ 0 w 76"/>
                <a:gd name="T105" fmla="*/ 131 h 136"/>
                <a:gd name="T106" fmla="*/ 0 w 76"/>
                <a:gd name="T107" fmla="*/ 101 h 136"/>
                <a:gd name="T108" fmla="*/ 0 w 76"/>
                <a:gd name="T109" fmla="*/ 65 h 136"/>
                <a:gd name="T110" fmla="*/ 0 w 76"/>
                <a:gd name="T111" fmla="*/ 35 h 136"/>
                <a:gd name="T112" fmla="*/ 0 w 76"/>
                <a:gd name="T113" fmla="*/ 5 h 1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"/>
                <a:gd name="T172" fmla="*/ 0 h 136"/>
                <a:gd name="T173" fmla="*/ 76 w 76"/>
                <a:gd name="T174" fmla="*/ 136 h 1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" h="136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76" y="35"/>
                  </a:lnTo>
                  <a:lnTo>
                    <a:pt x="76" y="65"/>
                  </a:lnTo>
                  <a:lnTo>
                    <a:pt x="76" y="101"/>
                  </a:lnTo>
                  <a:lnTo>
                    <a:pt x="76" y="131"/>
                  </a:lnTo>
                  <a:lnTo>
                    <a:pt x="76" y="136"/>
                  </a:lnTo>
                  <a:lnTo>
                    <a:pt x="71" y="136"/>
                  </a:lnTo>
                  <a:lnTo>
                    <a:pt x="66" y="136"/>
                  </a:lnTo>
                  <a:lnTo>
                    <a:pt x="61" y="136"/>
                  </a:lnTo>
                  <a:lnTo>
                    <a:pt x="56" y="136"/>
                  </a:lnTo>
                  <a:lnTo>
                    <a:pt x="51" y="136"/>
                  </a:lnTo>
                  <a:lnTo>
                    <a:pt x="46" y="136"/>
                  </a:lnTo>
                  <a:lnTo>
                    <a:pt x="41" y="136"/>
                  </a:lnTo>
                  <a:lnTo>
                    <a:pt x="35" y="136"/>
                  </a:lnTo>
                  <a:lnTo>
                    <a:pt x="30" y="136"/>
                  </a:lnTo>
                  <a:lnTo>
                    <a:pt x="25" y="136"/>
                  </a:lnTo>
                  <a:lnTo>
                    <a:pt x="20" y="136"/>
                  </a:lnTo>
                  <a:lnTo>
                    <a:pt x="15" y="136"/>
                  </a:lnTo>
                  <a:lnTo>
                    <a:pt x="15" y="131"/>
                  </a:lnTo>
                  <a:lnTo>
                    <a:pt x="10" y="131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0" y="101"/>
                  </a:lnTo>
                  <a:lnTo>
                    <a:pt x="0" y="65"/>
                  </a:lnTo>
                  <a:lnTo>
                    <a:pt x="0" y="3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C9B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7" name="Freeform 134"/>
            <p:cNvSpPr>
              <a:spLocks/>
            </p:cNvSpPr>
            <p:nvPr/>
          </p:nvSpPr>
          <p:spPr bwMode="auto">
            <a:xfrm>
              <a:off x="3754" y="2506"/>
              <a:ext cx="76" cy="111"/>
            </a:xfrm>
            <a:custGeom>
              <a:avLst/>
              <a:gdLst>
                <a:gd name="T0" fmla="*/ 0 w 76"/>
                <a:gd name="T1" fmla="*/ 5 h 111"/>
                <a:gd name="T2" fmla="*/ 5 w 76"/>
                <a:gd name="T3" fmla="*/ 5 h 111"/>
                <a:gd name="T4" fmla="*/ 10 w 76"/>
                <a:gd name="T5" fmla="*/ 5 h 111"/>
                <a:gd name="T6" fmla="*/ 15 w 76"/>
                <a:gd name="T7" fmla="*/ 5 h 111"/>
                <a:gd name="T8" fmla="*/ 20 w 76"/>
                <a:gd name="T9" fmla="*/ 5 h 111"/>
                <a:gd name="T10" fmla="*/ 25 w 76"/>
                <a:gd name="T11" fmla="*/ 5 h 111"/>
                <a:gd name="T12" fmla="*/ 30 w 76"/>
                <a:gd name="T13" fmla="*/ 5 h 111"/>
                <a:gd name="T14" fmla="*/ 35 w 76"/>
                <a:gd name="T15" fmla="*/ 5 h 111"/>
                <a:gd name="T16" fmla="*/ 41 w 76"/>
                <a:gd name="T17" fmla="*/ 5 h 111"/>
                <a:gd name="T18" fmla="*/ 41 w 76"/>
                <a:gd name="T19" fmla="*/ 5 h 111"/>
                <a:gd name="T20" fmla="*/ 46 w 76"/>
                <a:gd name="T21" fmla="*/ 0 h 111"/>
                <a:gd name="T22" fmla="*/ 51 w 76"/>
                <a:gd name="T23" fmla="*/ 0 h 111"/>
                <a:gd name="T24" fmla="*/ 56 w 76"/>
                <a:gd name="T25" fmla="*/ 0 h 111"/>
                <a:gd name="T26" fmla="*/ 61 w 76"/>
                <a:gd name="T27" fmla="*/ 0 h 111"/>
                <a:gd name="T28" fmla="*/ 66 w 76"/>
                <a:gd name="T29" fmla="*/ 0 h 111"/>
                <a:gd name="T30" fmla="*/ 71 w 76"/>
                <a:gd name="T31" fmla="*/ 0 h 111"/>
                <a:gd name="T32" fmla="*/ 76 w 76"/>
                <a:gd name="T33" fmla="*/ 0 h 111"/>
                <a:gd name="T34" fmla="*/ 76 w 76"/>
                <a:gd name="T35" fmla="*/ 30 h 111"/>
                <a:gd name="T36" fmla="*/ 76 w 76"/>
                <a:gd name="T37" fmla="*/ 55 h 111"/>
                <a:gd name="T38" fmla="*/ 76 w 76"/>
                <a:gd name="T39" fmla="*/ 81 h 111"/>
                <a:gd name="T40" fmla="*/ 76 w 76"/>
                <a:gd name="T41" fmla="*/ 111 h 111"/>
                <a:gd name="T42" fmla="*/ 76 w 76"/>
                <a:gd name="T43" fmla="*/ 111 h 111"/>
                <a:gd name="T44" fmla="*/ 76 w 76"/>
                <a:gd name="T45" fmla="*/ 111 h 111"/>
                <a:gd name="T46" fmla="*/ 76 w 76"/>
                <a:gd name="T47" fmla="*/ 111 h 111"/>
                <a:gd name="T48" fmla="*/ 76 w 76"/>
                <a:gd name="T49" fmla="*/ 111 h 111"/>
                <a:gd name="T50" fmla="*/ 71 w 76"/>
                <a:gd name="T51" fmla="*/ 111 h 111"/>
                <a:gd name="T52" fmla="*/ 66 w 76"/>
                <a:gd name="T53" fmla="*/ 111 h 111"/>
                <a:gd name="T54" fmla="*/ 66 w 76"/>
                <a:gd name="T55" fmla="*/ 111 h 111"/>
                <a:gd name="T56" fmla="*/ 61 w 76"/>
                <a:gd name="T57" fmla="*/ 111 h 111"/>
                <a:gd name="T58" fmla="*/ 56 w 76"/>
                <a:gd name="T59" fmla="*/ 111 h 111"/>
                <a:gd name="T60" fmla="*/ 51 w 76"/>
                <a:gd name="T61" fmla="*/ 111 h 111"/>
                <a:gd name="T62" fmla="*/ 51 w 76"/>
                <a:gd name="T63" fmla="*/ 111 h 111"/>
                <a:gd name="T64" fmla="*/ 46 w 76"/>
                <a:gd name="T65" fmla="*/ 111 h 111"/>
                <a:gd name="T66" fmla="*/ 41 w 76"/>
                <a:gd name="T67" fmla="*/ 111 h 111"/>
                <a:gd name="T68" fmla="*/ 41 w 76"/>
                <a:gd name="T69" fmla="*/ 111 h 111"/>
                <a:gd name="T70" fmla="*/ 35 w 76"/>
                <a:gd name="T71" fmla="*/ 111 h 111"/>
                <a:gd name="T72" fmla="*/ 30 w 76"/>
                <a:gd name="T73" fmla="*/ 111 h 111"/>
                <a:gd name="T74" fmla="*/ 25 w 76"/>
                <a:gd name="T75" fmla="*/ 111 h 111"/>
                <a:gd name="T76" fmla="*/ 25 w 76"/>
                <a:gd name="T77" fmla="*/ 111 h 111"/>
                <a:gd name="T78" fmla="*/ 20 w 76"/>
                <a:gd name="T79" fmla="*/ 111 h 111"/>
                <a:gd name="T80" fmla="*/ 15 w 76"/>
                <a:gd name="T81" fmla="*/ 111 h 111"/>
                <a:gd name="T82" fmla="*/ 15 w 76"/>
                <a:gd name="T83" fmla="*/ 111 h 111"/>
                <a:gd name="T84" fmla="*/ 15 w 76"/>
                <a:gd name="T85" fmla="*/ 111 h 111"/>
                <a:gd name="T86" fmla="*/ 15 w 76"/>
                <a:gd name="T87" fmla="*/ 111 h 111"/>
                <a:gd name="T88" fmla="*/ 15 w 76"/>
                <a:gd name="T89" fmla="*/ 106 h 111"/>
                <a:gd name="T90" fmla="*/ 15 w 76"/>
                <a:gd name="T91" fmla="*/ 106 h 111"/>
                <a:gd name="T92" fmla="*/ 10 w 76"/>
                <a:gd name="T93" fmla="*/ 106 h 111"/>
                <a:gd name="T94" fmla="*/ 10 w 76"/>
                <a:gd name="T95" fmla="*/ 106 h 111"/>
                <a:gd name="T96" fmla="*/ 10 w 76"/>
                <a:gd name="T97" fmla="*/ 106 h 111"/>
                <a:gd name="T98" fmla="*/ 5 w 76"/>
                <a:gd name="T99" fmla="*/ 106 h 111"/>
                <a:gd name="T100" fmla="*/ 5 w 76"/>
                <a:gd name="T101" fmla="*/ 106 h 111"/>
                <a:gd name="T102" fmla="*/ 5 w 76"/>
                <a:gd name="T103" fmla="*/ 106 h 111"/>
                <a:gd name="T104" fmla="*/ 0 w 76"/>
                <a:gd name="T105" fmla="*/ 106 h 111"/>
                <a:gd name="T106" fmla="*/ 0 w 76"/>
                <a:gd name="T107" fmla="*/ 81 h 111"/>
                <a:gd name="T108" fmla="*/ 0 w 76"/>
                <a:gd name="T109" fmla="*/ 55 h 111"/>
                <a:gd name="T110" fmla="*/ 0 w 76"/>
                <a:gd name="T111" fmla="*/ 30 h 111"/>
                <a:gd name="T112" fmla="*/ 0 w 76"/>
                <a:gd name="T113" fmla="*/ 5 h 1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"/>
                <a:gd name="T172" fmla="*/ 0 h 111"/>
                <a:gd name="T173" fmla="*/ 76 w 76"/>
                <a:gd name="T174" fmla="*/ 111 h 1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" h="111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76" y="30"/>
                  </a:lnTo>
                  <a:lnTo>
                    <a:pt x="76" y="55"/>
                  </a:lnTo>
                  <a:lnTo>
                    <a:pt x="76" y="81"/>
                  </a:lnTo>
                  <a:lnTo>
                    <a:pt x="76" y="111"/>
                  </a:lnTo>
                  <a:lnTo>
                    <a:pt x="71" y="111"/>
                  </a:lnTo>
                  <a:lnTo>
                    <a:pt x="66" y="111"/>
                  </a:lnTo>
                  <a:lnTo>
                    <a:pt x="61" y="111"/>
                  </a:lnTo>
                  <a:lnTo>
                    <a:pt x="56" y="111"/>
                  </a:lnTo>
                  <a:lnTo>
                    <a:pt x="51" y="111"/>
                  </a:lnTo>
                  <a:lnTo>
                    <a:pt x="46" y="111"/>
                  </a:lnTo>
                  <a:lnTo>
                    <a:pt x="41" y="111"/>
                  </a:lnTo>
                  <a:lnTo>
                    <a:pt x="35" y="111"/>
                  </a:lnTo>
                  <a:lnTo>
                    <a:pt x="30" y="111"/>
                  </a:lnTo>
                  <a:lnTo>
                    <a:pt x="25" y="111"/>
                  </a:lnTo>
                  <a:lnTo>
                    <a:pt x="20" y="111"/>
                  </a:lnTo>
                  <a:lnTo>
                    <a:pt x="15" y="11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06"/>
                  </a:lnTo>
                  <a:lnTo>
                    <a:pt x="0" y="106"/>
                  </a:lnTo>
                  <a:lnTo>
                    <a:pt x="0" y="81"/>
                  </a:lnTo>
                  <a:lnTo>
                    <a:pt x="0" y="55"/>
                  </a:lnTo>
                  <a:lnTo>
                    <a:pt x="0" y="3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1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8" name="Freeform 135"/>
            <p:cNvSpPr>
              <a:spLocks/>
            </p:cNvSpPr>
            <p:nvPr/>
          </p:nvSpPr>
          <p:spPr bwMode="auto">
            <a:xfrm>
              <a:off x="3754" y="2506"/>
              <a:ext cx="76" cy="91"/>
            </a:xfrm>
            <a:custGeom>
              <a:avLst/>
              <a:gdLst>
                <a:gd name="T0" fmla="*/ 0 w 76"/>
                <a:gd name="T1" fmla="*/ 5 h 91"/>
                <a:gd name="T2" fmla="*/ 5 w 76"/>
                <a:gd name="T3" fmla="*/ 5 h 91"/>
                <a:gd name="T4" fmla="*/ 10 w 76"/>
                <a:gd name="T5" fmla="*/ 5 h 91"/>
                <a:gd name="T6" fmla="*/ 15 w 76"/>
                <a:gd name="T7" fmla="*/ 5 h 91"/>
                <a:gd name="T8" fmla="*/ 20 w 76"/>
                <a:gd name="T9" fmla="*/ 5 h 91"/>
                <a:gd name="T10" fmla="*/ 25 w 76"/>
                <a:gd name="T11" fmla="*/ 5 h 91"/>
                <a:gd name="T12" fmla="*/ 30 w 76"/>
                <a:gd name="T13" fmla="*/ 5 h 91"/>
                <a:gd name="T14" fmla="*/ 35 w 76"/>
                <a:gd name="T15" fmla="*/ 5 h 91"/>
                <a:gd name="T16" fmla="*/ 41 w 76"/>
                <a:gd name="T17" fmla="*/ 5 h 91"/>
                <a:gd name="T18" fmla="*/ 41 w 76"/>
                <a:gd name="T19" fmla="*/ 5 h 91"/>
                <a:gd name="T20" fmla="*/ 46 w 76"/>
                <a:gd name="T21" fmla="*/ 0 h 91"/>
                <a:gd name="T22" fmla="*/ 51 w 76"/>
                <a:gd name="T23" fmla="*/ 0 h 91"/>
                <a:gd name="T24" fmla="*/ 56 w 76"/>
                <a:gd name="T25" fmla="*/ 0 h 91"/>
                <a:gd name="T26" fmla="*/ 61 w 76"/>
                <a:gd name="T27" fmla="*/ 0 h 91"/>
                <a:gd name="T28" fmla="*/ 66 w 76"/>
                <a:gd name="T29" fmla="*/ 0 h 91"/>
                <a:gd name="T30" fmla="*/ 71 w 76"/>
                <a:gd name="T31" fmla="*/ 0 h 91"/>
                <a:gd name="T32" fmla="*/ 76 w 76"/>
                <a:gd name="T33" fmla="*/ 0 h 91"/>
                <a:gd name="T34" fmla="*/ 76 w 76"/>
                <a:gd name="T35" fmla="*/ 20 h 91"/>
                <a:gd name="T36" fmla="*/ 76 w 76"/>
                <a:gd name="T37" fmla="*/ 45 h 91"/>
                <a:gd name="T38" fmla="*/ 76 w 76"/>
                <a:gd name="T39" fmla="*/ 65 h 91"/>
                <a:gd name="T40" fmla="*/ 76 w 76"/>
                <a:gd name="T41" fmla="*/ 86 h 91"/>
                <a:gd name="T42" fmla="*/ 76 w 76"/>
                <a:gd name="T43" fmla="*/ 86 h 91"/>
                <a:gd name="T44" fmla="*/ 76 w 76"/>
                <a:gd name="T45" fmla="*/ 86 h 91"/>
                <a:gd name="T46" fmla="*/ 76 w 76"/>
                <a:gd name="T47" fmla="*/ 91 h 91"/>
                <a:gd name="T48" fmla="*/ 76 w 76"/>
                <a:gd name="T49" fmla="*/ 91 h 91"/>
                <a:gd name="T50" fmla="*/ 71 w 76"/>
                <a:gd name="T51" fmla="*/ 91 h 91"/>
                <a:gd name="T52" fmla="*/ 66 w 76"/>
                <a:gd name="T53" fmla="*/ 91 h 91"/>
                <a:gd name="T54" fmla="*/ 66 w 76"/>
                <a:gd name="T55" fmla="*/ 91 h 91"/>
                <a:gd name="T56" fmla="*/ 61 w 76"/>
                <a:gd name="T57" fmla="*/ 91 h 91"/>
                <a:gd name="T58" fmla="*/ 56 w 76"/>
                <a:gd name="T59" fmla="*/ 91 h 91"/>
                <a:gd name="T60" fmla="*/ 51 w 76"/>
                <a:gd name="T61" fmla="*/ 91 h 91"/>
                <a:gd name="T62" fmla="*/ 51 w 76"/>
                <a:gd name="T63" fmla="*/ 91 h 91"/>
                <a:gd name="T64" fmla="*/ 46 w 76"/>
                <a:gd name="T65" fmla="*/ 91 h 91"/>
                <a:gd name="T66" fmla="*/ 41 w 76"/>
                <a:gd name="T67" fmla="*/ 91 h 91"/>
                <a:gd name="T68" fmla="*/ 41 w 76"/>
                <a:gd name="T69" fmla="*/ 91 h 91"/>
                <a:gd name="T70" fmla="*/ 35 w 76"/>
                <a:gd name="T71" fmla="*/ 91 h 91"/>
                <a:gd name="T72" fmla="*/ 30 w 76"/>
                <a:gd name="T73" fmla="*/ 91 h 91"/>
                <a:gd name="T74" fmla="*/ 25 w 76"/>
                <a:gd name="T75" fmla="*/ 91 h 91"/>
                <a:gd name="T76" fmla="*/ 25 w 76"/>
                <a:gd name="T77" fmla="*/ 91 h 91"/>
                <a:gd name="T78" fmla="*/ 20 w 76"/>
                <a:gd name="T79" fmla="*/ 91 h 91"/>
                <a:gd name="T80" fmla="*/ 15 w 76"/>
                <a:gd name="T81" fmla="*/ 91 h 91"/>
                <a:gd name="T82" fmla="*/ 15 w 76"/>
                <a:gd name="T83" fmla="*/ 91 h 91"/>
                <a:gd name="T84" fmla="*/ 15 w 76"/>
                <a:gd name="T85" fmla="*/ 86 h 91"/>
                <a:gd name="T86" fmla="*/ 15 w 76"/>
                <a:gd name="T87" fmla="*/ 86 h 91"/>
                <a:gd name="T88" fmla="*/ 15 w 76"/>
                <a:gd name="T89" fmla="*/ 86 h 91"/>
                <a:gd name="T90" fmla="*/ 15 w 76"/>
                <a:gd name="T91" fmla="*/ 86 h 91"/>
                <a:gd name="T92" fmla="*/ 10 w 76"/>
                <a:gd name="T93" fmla="*/ 86 h 91"/>
                <a:gd name="T94" fmla="*/ 10 w 76"/>
                <a:gd name="T95" fmla="*/ 86 h 91"/>
                <a:gd name="T96" fmla="*/ 10 w 76"/>
                <a:gd name="T97" fmla="*/ 86 h 91"/>
                <a:gd name="T98" fmla="*/ 5 w 76"/>
                <a:gd name="T99" fmla="*/ 86 h 91"/>
                <a:gd name="T100" fmla="*/ 5 w 76"/>
                <a:gd name="T101" fmla="*/ 86 h 91"/>
                <a:gd name="T102" fmla="*/ 5 w 76"/>
                <a:gd name="T103" fmla="*/ 86 h 91"/>
                <a:gd name="T104" fmla="*/ 0 w 76"/>
                <a:gd name="T105" fmla="*/ 86 h 91"/>
                <a:gd name="T106" fmla="*/ 0 w 76"/>
                <a:gd name="T107" fmla="*/ 65 h 91"/>
                <a:gd name="T108" fmla="*/ 0 w 76"/>
                <a:gd name="T109" fmla="*/ 45 h 91"/>
                <a:gd name="T110" fmla="*/ 0 w 76"/>
                <a:gd name="T111" fmla="*/ 25 h 91"/>
                <a:gd name="T112" fmla="*/ 0 w 76"/>
                <a:gd name="T113" fmla="*/ 5 h 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"/>
                <a:gd name="T172" fmla="*/ 0 h 91"/>
                <a:gd name="T173" fmla="*/ 76 w 76"/>
                <a:gd name="T174" fmla="*/ 91 h 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" h="91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76" y="20"/>
                  </a:lnTo>
                  <a:lnTo>
                    <a:pt x="76" y="45"/>
                  </a:lnTo>
                  <a:lnTo>
                    <a:pt x="76" y="65"/>
                  </a:lnTo>
                  <a:lnTo>
                    <a:pt x="76" y="86"/>
                  </a:lnTo>
                  <a:lnTo>
                    <a:pt x="76" y="91"/>
                  </a:lnTo>
                  <a:lnTo>
                    <a:pt x="71" y="91"/>
                  </a:lnTo>
                  <a:lnTo>
                    <a:pt x="66" y="91"/>
                  </a:lnTo>
                  <a:lnTo>
                    <a:pt x="61" y="91"/>
                  </a:lnTo>
                  <a:lnTo>
                    <a:pt x="56" y="91"/>
                  </a:lnTo>
                  <a:lnTo>
                    <a:pt x="51" y="91"/>
                  </a:lnTo>
                  <a:lnTo>
                    <a:pt x="46" y="91"/>
                  </a:lnTo>
                  <a:lnTo>
                    <a:pt x="41" y="91"/>
                  </a:lnTo>
                  <a:lnTo>
                    <a:pt x="35" y="91"/>
                  </a:lnTo>
                  <a:lnTo>
                    <a:pt x="30" y="91"/>
                  </a:lnTo>
                  <a:lnTo>
                    <a:pt x="25" y="91"/>
                  </a:lnTo>
                  <a:lnTo>
                    <a:pt x="20" y="91"/>
                  </a:lnTo>
                  <a:lnTo>
                    <a:pt x="15" y="91"/>
                  </a:lnTo>
                  <a:lnTo>
                    <a:pt x="15" y="86"/>
                  </a:lnTo>
                  <a:lnTo>
                    <a:pt x="10" y="86"/>
                  </a:lnTo>
                  <a:lnTo>
                    <a:pt x="5" y="86"/>
                  </a:lnTo>
                  <a:lnTo>
                    <a:pt x="0" y="86"/>
                  </a:lnTo>
                  <a:lnTo>
                    <a:pt x="0" y="65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5D8C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9" name="Freeform 136"/>
            <p:cNvSpPr>
              <a:spLocks/>
            </p:cNvSpPr>
            <p:nvPr/>
          </p:nvSpPr>
          <p:spPr bwMode="auto">
            <a:xfrm>
              <a:off x="3754" y="2506"/>
              <a:ext cx="76" cy="65"/>
            </a:xfrm>
            <a:custGeom>
              <a:avLst/>
              <a:gdLst>
                <a:gd name="T0" fmla="*/ 0 w 76"/>
                <a:gd name="T1" fmla="*/ 5 h 65"/>
                <a:gd name="T2" fmla="*/ 76 w 76"/>
                <a:gd name="T3" fmla="*/ 0 h 65"/>
                <a:gd name="T4" fmla="*/ 76 w 76"/>
                <a:gd name="T5" fmla="*/ 65 h 65"/>
                <a:gd name="T6" fmla="*/ 76 w 76"/>
                <a:gd name="T7" fmla="*/ 65 h 65"/>
                <a:gd name="T8" fmla="*/ 15 w 76"/>
                <a:gd name="T9" fmla="*/ 65 h 65"/>
                <a:gd name="T10" fmla="*/ 15 w 76"/>
                <a:gd name="T11" fmla="*/ 65 h 65"/>
                <a:gd name="T12" fmla="*/ 0 w 76"/>
                <a:gd name="T13" fmla="*/ 65 h 65"/>
                <a:gd name="T14" fmla="*/ 0 w 76"/>
                <a:gd name="T15" fmla="*/ 5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65"/>
                <a:gd name="T26" fmla="*/ 76 w 76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65">
                  <a:moveTo>
                    <a:pt x="0" y="5"/>
                  </a:moveTo>
                  <a:lnTo>
                    <a:pt x="76" y="0"/>
                  </a:lnTo>
                  <a:lnTo>
                    <a:pt x="76" y="65"/>
                  </a:lnTo>
                  <a:lnTo>
                    <a:pt x="15" y="65"/>
                  </a:lnTo>
                  <a:lnTo>
                    <a:pt x="0" y="6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AE0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0" name="Freeform 137"/>
            <p:cNvSpPr>
              <a:spLocks/>
            </p:cNvSpPr>
            <p:nvPr/>
          </p:nvSpPr>
          <p:spPr bwMode="auto">
            <a:xfrm>
              <a:off x="3840" y="2440"/>
              <a:ext cx="258" cy="344"/>
            </a:xfrm>
            <a:custGeom>
              <a:avLst/>
              <a:gdLst>
                <a:gd name="T0" fmla="*/ 20 w 258"/>
                <a:gd name="T1" fmla="*/ 35 h 344"/>
                <a:gd name="T2" fmla="*/ 35 w 258"/>
                <a:gd name="T3" fmla="*/ 30 h 344"/>
                <a:gd name="T4" fmla="*/ 51 w 258"/>
                <a:gd name="T5" fmla="*/ 25 h 344"/>
                <a:gd name="T6" fmla="*/ 66 w 258"/>
                <a:gd name="T7" fmla="*/ 25 h 344"/>
                <a:gd name="T8" fmla="*/ 81 w 258"/>
                <a:gd name="T9" fmla="*/ 20 h 344"/>
                <a:gd name="T10" fmla="*/ 96 w 258"/>
                <a:gd name="T11" fmla="*/ 20 h 344"/>
                <a:gd name="T12" fmla="*/ 111 w 258"/>
                <a:gd name="T13" fmla="*/ 15 h 344"/>
                <a:gd name="T14" fmla="*/ 126 w 258"/>
                <a:gd name="T15" fmla="*/ 15 h 344"/>
                <a:gd name="T16" fmla="*/ 141 w 258"/>
                <a:gd name="T17" fmla="*/ 10 h 344"/>
                <a:gd name="T18" fmla="*/ 157 w 258"/>
                <a:gd name="T19" fmla="*/ 10 h 344"/>
                <a:gd name="T20" fmla="*/ 172 w 258"/>
                <a:gd name="T21" fmla="*/ 5 h 344"/>
                <a:gd name="T22" fmla="*/ 187 w 258"/>
                <a:gd name="T23" fmla="*/ 5 h 344"/>
                <a:gd name="T24" fmla="*/ 202 w 258"/>
                <a:gd name="T25" fmla="*/ 5 h 344"/>
                <a:gd name="T26" fmla="*/ 217 w 258"/>
                <a:gd name="T27" fmla="*/ 0 h 344"/>
                <a:gd name="T28" fmla="*/ 232 w 258"/>
                <a:gd name="T29" fmla="*/ 0 h 344"/>
                <a:gd name="T30" fmla="*/ 248 w 258"/>
                <a:gd name="T31" fmla="*/ 0 h 344"/>
                <a:gd name="T32" fmla="*/ 253 w 258"/>
                <a:gd name="T33" fmla="*/ 81 h 344"/>
                <a:gd name="T34" fmla="*/ 253 w 258"/>
                <a:gd name="T35" fmla="*/ 248 h 344"/>
                <a:gd name="T36" fmla="*/ 248 w 258"/>
                <a:gd name="T37" fmla="*/ 334 h 344"/>
                <a:gd name="T38" fmla="*/ 237 w 258"/>
                <a:gd name="T39" fmla="*/ 334 h 344"/>
                <a:gd name="T40" fmla="*/ 222 w 258"/>
                <a:gd name="T41" fmla="*/ 339 h 344"/>
                <a:gd name="T42" fmla="*/ 207 w 258"/>
                <a:gd name="T43" fmla="*/ 339 h 344"/>
                <a:gd name="T44" fmla="*/ 192 w 258"/>
                <a:gd name="T45" fmla="*/ 339 h 344"/>
                <a:gd name="T46" fmla="*/ 177 w 258"/>
                <a:gd name="T47" fmla="*/ 344 h 344"/>
                <a:gd name="T48" fmla="*/ 162 w 258"/>
                <a:gd name="T49" fmla="*/ 344 h 344"/>
                <a:gd name="T50" fmla="*/ 141 w 258"/>
                <a:gd name="T51" fmla="*/ 344 h 344"/>
                <a:gd name="T52" fmla="*/ 126 w 258"/>
                <a:gd name="T53" fmla="*/ 344 h 344"/>
                <a:gd name="T54" fmla="*/ 111 w 258"/>
                <a:gd name="T55" fmla="*/ 344 h 344"/>
                <a:gd name="T56" fmla="*/ 91 w 258"/>
                <a:gd name="T57" fmla="*/ 339 h 344"/>
                <a:gd name="T58" fmla="*/ 76 w 258"/>
                <a:gd name="T59" fmla="*/ 339 h 344"/>
                <a:gd name="T60" fmla="*/ 61 w 258"/>
                <a:gd name="T61" fmla="*/ 339 h 344"/>
                <a:gd name="T62" fmla="*/ 45 w 258"/>
                <a:gd name="T63" fmla="*/ 334 h 344"/>
                <a:gd name="T64" fmla="*/ 30 w 258"/>
                <a:gd name="T65" fmla="*/ 334 h 344"/>
                <a:gd name="T66" fmla="*/ 20 w 258"/>
                <a:gd name="T67" fmla="*/ 329 h 344"/>
                <a:gd name="T68" fmla="*/ 10 w 258"/>
                <a:gd name="T69" fmla="*/ 288 h 344"/>
                <a:gd name="T70" fmla="*/ 5 w 258"/>
                <a:gd name="T71" fmla="*/ 217 h 344"/>
                <a:gd name="T72" fmla="*/ 5 w 258"/>
                <a:gd name="T73" fmla="*/ 147 h 344"/>
                <a:gd name="T74" fmla="*/ 10 w 258"/>
                <a:gd name="T75" fmla="*/ 76 h 3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8"/>
                <a:gd name="T115" fmla="*/ 0 h 344"/>
                <a:gd name="T116" fmla="*/ 258 w 258"/>
                <a:gd name="T117" fmla="*/ 344 h 3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8" h="344">
                  <a:moveTo>
                    <a:pt x="15" y="35"/>
                  </a:moveTo>
                  <a:lnTo>
                    <a:pt x="20" y="35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45" y="30"/>
                  </a:lnTo>
                  <a:lnTo>
                    <a:pt x="51" y="25"/>
                  </a:lnTo>
                  <a:lnTo>
                    <a:pt x="61" y="25"/>
                  </a:lnTo>
                  <a:lnTo>
                    <a:pt x="66" y="25"/>
                  </a:lnTo>
                  <a:lnTo>
                    <a:pt x="76" y="20"/>
                  </a:lnTo>
                  <a:lnTo>
                    <a:pt x="81" y="20"/>
                  </a:lnTo>
                  <a:lnTo>
                    <a:pt x="91" y="20"/>
                  </a:lnTo>
                  <a:lnTo>
                    <a:pt x="96" y="20"/>
                  </a:lnTo>
                  <a:lnTo>
                    <a:pt x="106" y="15"/>
                  </a:lnTo>
                  <a:lnTo>
                    <a:pt x="111" y="15"/>
                  </a:lnTo>
                  <a:lnTo>
                    <a:pt x="121" y="15"/>
                  </a:lnTo>
                  <a:lnTo>
                    <a:pt x="126" y="15"/>
                  </a:lnTo>
                  <a:lnTo>
                    <a:pt x="136" y="10"/>
                  </a:lnTo>
                  <a:lnTo>
                    <a:pt x="141" y="10"/>
                  </a:lnTo>
                  <a:lnTo>
                    <a:pt x="152" y="10"/>
                  </a:lnTo>
                  <a:lnTo>
                    <a:pt x="157" y="10"/>
                  </a:lnTo>
                  <a:lnTo>
                    <a:pt x="167" y="5"/>
                  </a:lnTo>
                  <a:lnTo>
                    <a:pt x="172" y="5"/>
                  </a:lnTo>
                  <a:lnTo>
                    <a:pt x="182" y="5"/>
                  </a:lnTo>
                  <a:lnTo>
                    <a:pt x="187" y="5"/>
                  </a:lnTo>
                  <a:lnTo>
                    <a:pt x="197" y="5"/>
                  </a:lnTo>
                  <a:lnTo>
                    <a:pt x="202" y="5"/>
                  </a:lnTo>
                  <a:lnTo>
                    <a:pt x="212" y="5"/>
                  </a:lnTo>
                  <a:lnTo>
                    <a:pt x="217" y="0"/>
                  </a:lnTo>
                  <a:lnTo>
                    <a:pt x="227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48" y="0"/>
                  </a:lnTo>
                  <a:lnTo>
                    <a:pt x="258" y="0"/>
                  </a:lnTo>
                  <a:lnTo>
                    <a:pt x="253" y="81"/>
                  </a:lnTo>
                  <a:lnTo>
                    <a:pt x="253" y="167"/>
                  </a:lnTo>
                  <a:lnTo>
                    <a:pt x="253" y="248"/>
                  </a:lnTo>
                  <a:lnTo>
                    <a:pt x="253" y="334"/>
                  </a:lnTo>
                  <a:lnTo>
                    <a:pt x="248" y="334"/>
                  </a:lnTo>
                  <a:lnTo>
                    <a:pt x="243" y="334"/>
                  </a:lnTo>
                  <a:lnTo>
                    <a:pt x="237" y="334"/>
                  </a:lnTo>
                  <a:lnTo>
                    <a:pt x="227" y="339"/>
                  </a:lnTo>
                  <a:lnTo>
                    <a:pt x="222" y="339"/>
                  </a:lnTo>
                  <a:lnTo>
                    <a:pt x="217" y="339"/>
                  </a:lnTo>
                  <a:lnTo>
                    <a:pt x="207" y="339"/>
                  </a:lnTo>
                  <a:lnTo>
                    <a:pt x="202" y="339"/>
                  </a:lnTo>
                  <a:lnTo>
                    <a:pt x="192" y="339"/>
                  </a:lnTo>
                  <a:lnTo>
                    <a:pt x="187" y="344"/>
                  </a:lnTo>
                  <a:lnTo>
                    <a:pt x="177" y="344"/>
                  </a:lnTo>
                  <a:lnTo>
                    <a:pt x="167" y="344"/>
                  </a:lnTo>
                  <a:lnTo>
                    <a:pt x="162" y="344"/>
                  </a:lnTo>
                  <a:lnTo>
                    <a:pt x="152" y="344"/>
                  </a:lnTo>
                  <a:lnTo>
                    <a:pt x="141" y="344"/>
                  </a:lnTo>
                  <a:lnTo>
                    <a:pt x="136" y="344"/>
                  </a:lnTo>
                  <a:lnTo>
                    <a:pt x="126" y="344"/>
                  </a:lnTo>
                  <a:lnTo>
                    <a:pt x="116" y="344"/>
                  </a:lnTo>
                  <a:lnTo>
                    <a:pt x="111" y="344"/>
                  </a:lnTo>
                  <a:lnTo>
                    <a:pt x="101" y="339"/>
                  </a:lnTo>
                  <a:lnTo>
                    <a:pt x="91" y="339"/>
                  </a:lnTo>
                  <a:lnTo>
                    <a:pt x="86" y="339"/>
                  </a:lnTo>
                  <a:lnTo>
                    <a:pt x="76" y="339"/>
                  </a:lnTo>
                  <a:lnTo>
                    <a:pt x="66" y="339"/>
                  </a:lnTo>
                  <a:lnTo>
                    <a:pt x="61" y="339"/>
                  </a:lnTo>
                  <a:lnTo>
                    <a:pt x="51" y="334"/>
                  </a:lnTo>
                  <a:lnTo>
                    <a:pt x="45" y="334"/>
                  </a:lnTo>
                  <a:lnTo>
                    <a:pt x="40" y="334"/>
                  </a:lnTo>
                  <a:lnTo>
                    <a:pt x="30" y="334"/>
                  </a:lnTo>
                  <a:lnTo>
                    <a:pt x="25" y="329"/>
                  </a:lnTo>
                  <a:lnTo>
                    <a:pt x="20" y="329"/>
                  </a:lnTo>
                  <a:lnTo>
                    <a:pt x="15" y="329"/>
                  </a:lnTo>
                  <a:lnTo>
                    <a:pt x="10" y="288"/>
                  </a:lnTo>
                  <a:lnTo>
                    <a:pt x="5" y="253"/>
                  </a:lnTo>
                  <a:lnTo>
                    <a:pt x="5" y="217"/>
                  </a:lnTo>
                  <a:lnTo>
                    <a:pt x="0" y="182"/>
                  </a:lnTo>
                  <a:lnTo>
                    <a:pt x="5" y="147"/>
                  </a:lnTo>
                  <a:lnTo>
                    <a:pt x="5" y="111"/>
                  </a:lnTo>
                  <a:lnTo>
                    <a:pt x="10" y="76"/>
                  </a:lnTo>
                  <a:lnTo>
                    <a:pt x="15" y="35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1" name="Freeform 138"/>
            <p:cNvSpPr>
              <a:spLocks/>
            </p:cNvSpPr>
            <p:nvPr/>
          </p:nvSpPr>
          <p:spPr bwMode="auto">
            <a:xfrm>
              <a:off x="3845" y="2440"/>
              <a:ext cx="248" cy="329"/>
            </a:xfrm>
            <a:custGeom>
              <a:avLst/>
              <a:gdLst>
                <a:gd name="T0" fmla="*/ 10 w 248"/>
                <a:gd name="T1" fmla="*/ 35 h 329"/>
                <a:gd name="T2" fmla="*/ 15 w 248"/>
                <a:gd name="T3" fmla="*/ 35 h 329"/>
                <a:gd name="T4" fmla="*/ 25 w 248"/>
                <a:gd name="T5" fmla="*/ 35 h 329"/>
                <a:gd name="T6" fmla="*/ 30 w 248"/>
                <a:gd name="T7" fmla="*/ 30 h 329"/>
                <a:gd name="T8" fmla="*/ 40 w 248"/>
                <a:gd name="T9" fmla="*/ 30 h 329"/>
                <a:gd name="T10" fmla="*/ 46 w 248"/>
                <a:gd name="T11" fmla="*/ 30 h 329"/>
                <a:gd name="T12" fmla="*/ 56 w 248"/>
                <a:gd name="T13" fmla="*/ 25 h 329"/>
                <a:gd name="T14" fmla="*/ 61 w 248"/>
                <a:gd name="T15" fmla="*/ 25 h 329"/>
                <a:gd name="T16" fmla="*/ 71 w 248"/>
                <a:gd name="T17" fmla="*/ 25 h 329"/>
                <a:gd name="T18" fmla="*/ 76 w 248"/>
                <a:gd name="T19" fmla="*/ 20 h 329"/>
                <a:gd name="T20" fmla="*/ 81 w 248"/>
                <a:gd name="T21" fmla="*/ 20 h 329"/>
                <a:gd name="T22" fmla="*/ 91 w 248"/>
                <a:gd name="T23" fmla="*/ 20 h 329"/>
                <a:gd name="T24" fmla="*/ 96 w 248"/>
                <a:gd name="T25" fmla="*/ 15 h 329"/>
                <a:gd name="T26" fmla="*/ 106 w 248"/>
                <a:gd name="T27" fmla="*/ 15 h 329"/>
                <a:gd name="T28" fmla="*/ 111 w 248"/>
                <a:gd name="T29" fmla="*/ 15 h 329"/>
                <a:gd name="T30" fmla="*/ 121 w 248"/>
                <a:gd name="T31" fmla="*/ 15 h 329"/>
                <a:gd name="T32" fmla="*/ 126 w 248"/>
                <a:gd name="T33" fmla="*/ 10 h 329"/>
                <a:gd name="T34" fmla="*/ 136 w 248"/>
                <a:gd name="T35" fmla="*/ 10 h 329"/>
                <a:gd name="T36" fmla="*/ 142 w 248"/>
                <a:gd name="T37" fmla="*/ 10 h 329"/>
                <a:gd name="T38" fmla="*/ 152 w 248"/>
                <a:gd name="T39" fmla="*/ 10 h 329"/>
                <a:gd name="T40" fmla="*/ 157 w 248"/>
                <a:gd name="T41" fmla="*/ 10 h 329"/>
                <a:gd name="T42" fmla="*/ 167 w 248"/>
                <a:gd name="T43" fmla="*/ 5 h 329"/>
                <a:gd name="T44" fmla="*/ 172 w 248"/>
                <a:gd name="T45" fmla="*/ 5 h 329"/>
                <a:gd name="T46" fmla="*/ 182 w 248"/>
                <a:gd name="T47" fmla="*/ 5 h 329"/>
                <a:gd name="T48" fmla="*/ 187 w 248"/>
                <a:gd name="T49" fmla="*/ 5 h 329"/>
                <a:gd name="T50" fmla="*/ 197 w 248"/>
                <a:gd name="T51" fmla="*/ 5 h 329"/>
                <a:gd name="T52" fmla="*/ 202 w 248"/>
                <a:gd name="T53" fmla="*/ 5 h 329"/>
                <a:gd name="T54" fmla="*/ 212 w 248"/>
                <a:gd name="T55" fmla="*/ 5 h 329"/>
                <a:gd name="T56" fmla="*/ 217 w 248"/>
                <a:gd name="T57" fmla="*/ 0 h 329"/>
                <a:gd name="T58" fmla="*/ 222 w 248"/>
                <a:gd name="T59" fmla="*/ 0 h 329"/>
                <a:gd name="T60" fmla="*/ 232 w 248"/>
                <a:gd name="T61" fmla="*/ 0 h 329"/>
                <a:gd name="T62" fmla="*/ 238 w 248"/>
                <a:gd name="T63" fmla="*/ 0 h 329"/>
                <a:gd name="T64" fmla="*/ 248 w 248"/>
                <a:gd name="T65" fmla="*/ 0 h 329"/>
                <a:gd name="T66" fmla="*/ 243 w 248"/>
                <a:gd name="T67" fmla="*/ 81 h 329"/>
                <a:gd name="T68" fmla="*/ 243 w 248"/>
                <a:gd name="T69" fmla="*/ 162 h 329"/>
                <a:gd name="T70" fmla="*/ 238 w 248"/>
                <a:gd name="T71" fmla="*/ 238 h 329"/>
                <a:gd name="T72" fmla="*/ 243 w 248"/>
                <a:gd name="T73" fmla="*/ 318 h 329"/>
                <a:gd name="T74" fmla="*/ 232 w 248"/>
                <a:gd name="T75" fmla="*/ 323 h 329"/>
                <a:gd name="T76" fmla="*/ 217 w 248"/>
                <a:gd name="T77" fmla="*/ 323 h 329"/>
                <a:gd name="T78" fmla="*/ 207 w 248"/>
                <a:gd name="T79" fmla="*/ 329 h 329"/>
                <a:gd name="T80" fmla="*/ 192 w 248"/>
                <a:gd name="T81" fmla="*/ 329 h 329"/>
                <a:gd name="T82" fmla="*/ 177 w 248"/>
                <a:gd name="T83" fmla="*/ 329 h 329"/>
                <a:gd name="T84" fmla="*/ 162 w 248"/>
                <a:gd name="T85" fmla="*/ 329 h 329"/>
                <a:gd name="T86" fmla="*/ 142 w 248"/>
                <a:gd name="T87" fmla="*/ 329 h 329"/>
                <a:gd name="T88" fmla="*/ 126 w 248"/>
                <a:gd name="T89" fmla="*/ 329 h 329"/>
                <a:gd name="T90" fmla="*/ 111 w 248"/>
                <a:gd name="T91" fmla="*/ 329 h 329"/>
                <a:gd name="T92" fmla="*/ 91 w 248"/>
                <a:gd name="T93" fmla="*/ 329 h 329"/>
                <a:gd name="T94" fmla="*/ 76 w 248"/>
                <a:gd name="T95" fmla="*/ 329 h 329"/>
                <a:gd name="T96" fmla="*/ 61 w 248"/>
                <a:gd name="T97" fmla="*/ 329 h 329"/>
                <a:gd name="T98" fmla="*/ 46 w 248"/>
                <a:gd name="T99" fmla="*/ 323 h 329"/>
                <a:gd name="T100" fmla="*/ 30 w 248"/>
                <a:gd name="T101" fmla="*/ 323 h 329"/>
                <a:gd name="T102" fmla="*/ 20 w 248"/>
                <a:gd name="T103" fmla="*/ 318 h 329"/>
                <a:gd name="T104" fmla="*/ 10 w 248"/>
                <a:gd name="T105" fmla="*/ 318 h 329"/>
                <a:gd name="T106" fmla="*/ 5 w 248"/>
                <a:gd name="T107" fmla="*/ 283 h 329"/>
                <a:gd name="T108" fmla="*/ 0 w 248"/>
                <a:gd name="T109" fmla="*/ 248 h 329"/>
                <a:gd name="T110" fmla="*/ 0 w 248"/>
                <a:gd name="T111" fmla="*/ 212 h 329"/>
                <a:gd name="T112" fmla="*/ 0 w 248"/>
                <a:gd name="T113" fmla="*/ 177 h 329"/>
                <a:gd name="T114" fmla="*/ 0 w 248"/>
                <a:gd name="T115" fmla="*/ 147 h 329"/>
                <a:gd name="T116" fmla="*/ 0 w 248"/>
                <a:gd name="T117" fmla="*/ 111 h 329"/>
                <a:gd name="T118" fmla="*/ 5 w 248"/>
                <a:gd name="T119" fmla="*/ 76 h 329"/>
                <a:gd name="T120" fmla="*/ 10 w 248"/>
                <a:gd name="T121" fmla="*/ 35 h 3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8"/>
                <a:gd name="T184" fmla="*/ 0 h 329"/>
                <a:gd name="T185" fmla="*/ 248 w 248"/>
                <a:gd name="T186" fmla="*/ 329 h 3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8" h="329">
                  <a:moveTo>
                    <a:pt x="10" y="35"/>
                  </a:moveTo>
                  <a:lnTo>
                    <a:pt x="15" y="35"/>
                  </a:lnTo>
                  <a:lnTo>
                    <a:pt x="25" y="35"/>
                  </a:lnTo>
                  <a:lnTo>
                    <a:pt x="30" y="30"/>
                  </a:lnTo>
                  <a:lnTo>
                    <a:pt x="40" y="30"/>
                  </a:lnTo>
                  <a:lnTo>
                    <a:pt x="46" y="30"/>
                  </a:lnTo>
                  <a:lnTo>
                    <a:pt x="56" y="25"/>
                  </a:lnTo>
                  <a:lnTo>
                    <a:pt x="61" y="25"/>
                  </a:lnTo>
                  <a:lnTo>
                    <a:pt x="71" y="25"/>
                  </a:lnTo>
                  <a:lnTo>
                    <a:pt x="76" y="20"/>
                  </a:lnTo>
                  <a:lnTo>
                    <a:pt x="81" y="20"/>
                  </a:lnTo>
                  <a:lnTo>
                    <a:pt x="91" y="20"/>
                  </a:lnTo>
                  <a:lnTo>
                    <a:pt x="96" y="15"/>
                  </a:lnTo>
                  <a:lnTo>
                    <a:pt x="106" y="15"/>
                  </a:lnTo>
                  <a:lnTo>
                    <a:pt x="111" y="15"/>
                  </a:lnTo>
                  <a:lnTo>
                    <a:pt x="121" y="15"/>
                  </a:lnTo>
                  <a:lnTo>
                    <a:pt x="126" y="10"/>
                  </a:lnTo>
                  <a:lnTo>
                    <a:pt x="136" y="10"/>
                  </a:lnTo>
                  <a:lnTo>
                    <a:pt x="142" y="10"/>
                  </a:lnTo>
                  <a:lnTo>
                    <a:pt x="152" y="10"/>
                  </a:lnTo>
                  <a:lnTo>
                    <a:pt x="157" y="10"/>
                  </a:lnTo>
                  <a:lnTo>
                    <a:pt x="167" y="5"/>
                  </a:lnTo>
                  <a:lnTo>
                    <a:pt x="172" y="5"/>
                  </a:lnTo>
                  <a:lnTo>
                    <a:pt x="182" y="5"/>
                  </a:lnTo>
                  <a:lnTo>
                    <a:pt x="187" y="5"/>
                  </a:lnTo>
                  <a:lnTo>
                    <a:pt x="197" y="5"/>
                  </a:lnTo>
                  <a:lnTo>
                    <a:pt x="202" y="5"/>
                  </a:lnTo>
                  <a:lnTo>
                    <a:pt x="212" y="5"/>
                  </a:lnTo>
                  <a:lnTo>
                    <a:pt x="217" y="0"/>
                  </a:lnTo>
                  <a:lnTo>
                    <a:pt x="222" y="0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48" y="0"/>
                  </a:lnTo>
                  <a:lnTo>
                    <a:pt x="243" y="81"/>
                  </a:lnTo>
                  <a:lnTo>
                    <a:pt x="243" y="162"/>
                  </a:lnTo>
                  <a:lnTo>
                    <a:pt x="238" y="238"/>
                  </a:lnTo>
                  <a:lnTo>
                    <a:pt x="243" y="318"/>
                  </a:lnTo>
                  <a:lnTo>
                    <a:pt x="232" y="323"/>
                  </a:lnTo>
                  <a:lnTo>
                    <a:pt x="217" y="323"/>
                  </a:lnTo>
                  <a:lnTo>
                    <a:pt x="207" y="329"/>
                  </a:lnTo>
                  <a:lnTo>
                    <a:pt x="192" y="329"/>
                  </a:lnTo>
                  <a:lnTo>
                    <a:pt x="177" y="329"/>
                  </a:lnTo>
                  <a:lnTo>
                    <a:pt x="162" y="329"/>
                  </a:lnTo>
                  <a:lnTo>
                    <a:pt x="142" y="329"/>
                  </a:lnTo>
                  <a:lnTo>
                    <a:pt x="126" y="329"/>
                  </a:lnTo>
                  <a:lnTo>
                    <a:pt x="111" y="329"/>
                  </a:lnTo>
                  <a:lnTo>
                    <a:pt x="91" y="329"/>
                  </a:lnTo>
                  <a:lnTo>
                    <a:pt x="76" y="329"/>
                  </a:lnTo>
                  <a:lnTo>
                    <a:pt x="61" y="329"/>
                  </a:lnTo>
                  <a:lnTo>
                    <a:pt x="46" y="323"/>
                  </a:lnTo>
                  <a:lnTo>
                    <a:pt x="30" y="323"/>
                  </a:lnTo>
                  <a:lnTo>
                    <a:pt x="20" y="318"/>
                  </a:lnTo>
                  <a:lnTo>
                    <a:pt x="10" y="318"/>
                  </a:lnTo>
                  <a:lnTo>
                    <a:pt x="5" y="283"/>
                  </a:lnTo>
                  <a:lnTo>
                    <a:pt x="0" y="248"/>
                  </a:lnTo>
                  <a:lnTo>
                    <a:pt x="0" y="212"/>
                  </a:lnTo>
                  <a:lnTo>
                    <a:pt x="0" y="177"/>
                  </a:lnTo>
                  <a:lnTo>
                    <a:pt x="0" y="147"/>
                  </a:lnTo>
                  <a:lnTo>
                    <a:pt x="0" y="111"/>
                  </a:lnTo>
                  <a:lnTo>
                    <a:pt x="5" y="76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AF937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2" name="Freeform 139"/>
            <p:cNvSpPr>
              <a:spLocks/>
            </p:cNvSpPr>
            <p:nvPr/>
          </p:nvSpPr>
          <p:spPr bwMode="auto">
            <a:xfrm>
              <a:off x="3845" y="2440"/>
              <a:ext cx="243" cy="318"/>
            </a:xfrm>
            <a:custGeom>
              <a:avLst/>
              <a:gdLst>
                <a:gd name="T0" fmla="*/ 10 w 243"/>
                <a:gd name="T1" fmla="*/ 35 h 318"/>
                <a:gd name="T2" fmla="*/ 25 w 243"/>
                <a:gd name="T3" fmla="*/ 35 h 318"/>
                <a:gd name="T4" fmla="*/ 40 w 243"/>
                <a:gd name="T5" fmla="*/ 30 h 318"/>
                <a:gd name="T6" fmla="*/ 51 w 243"/>
                <a:gd name="T7" fmla="*/ 25 h 318"/>
                <a:gd name="T8" fmla="*/ 66 w 243"/>
                <a:gd name="T9" fmla="*/ 25 h 318"/>
                <a:gd name="T10" fmla="*/ 81 w 243"/>
                <a:gd name="T11" fmla="*/ 20 h 318"/>
                <a:gd name="T12" fmla="*/ 96 w 243"/>
                <a:gd name="T13" fmla="*/ 20 h 318"/>
                <a:gd name="T14" fmla="*/ 111 w 243"/>
                <a:gd name="T15" fmla="*/ 15 h 318"/>
                <a:gd name="T16" fmla="*/ 126 w 243"/>
                <a:gd name="T17" fmla="*/ 15 h 318"/>
                <a:gd name="T18" fmla="*/ 142 w 243"/>
                <a:gd name="T19" fmla="*/ 10 h 318"/>
                <a:gd name="T20" fmla="*/ 152 w 243"/>
                <a:gd name="T21" fmla="*/ 10 h 318"/>
                <a:gd name="T22" fmla="*/ 167 w 243"/>
                <a:gd name="T23" fmla="*/ 5 h 318"/>
                <a:gd name="T24" fmla="*/ 182 w 243"/>
                <a:gd name="T25" fmla="*/ 5 h 318"/>
                <a:gd name="T26" fmla="*/ 197 w 243"/>
                <a:gd name="T27" fmla="*/ 5 h 318"/>
                <a:gd name="T28" fmla="*/ 212 w 243"/>
                <a:gd name="T29" fmla="*/ 5 h 318"/>
                <a:gd name="T30" fmla="*/ 227 w 243"/>
                <a:gd name="T31" fmla="*/ 0 h 318"/>
                <a:gd name="T32" fmla="*/ 243 w 243"/>
                <a:gd name="T33" fmla="*/ 0 h 318"/>
                <a:gd name="T34" fmla="*/ 238 w 243"/>
                <a:gd name="T35" fmla="*/ 81 h 318"/>
                <a:gd name="T36" fmla="*/ 232 w 243"/>
                <a:gd name="T37" fmla="*/ 157 h 318"/>
                <a:gd name="T38" fmla="*/ 232 w 243"/>
                <a:gd name="T39" fmla="*/ 232 h 318"/>
                <a:gd name="T40" fmla="*/ 232 w 243"/>
                <a:gd name="T41" fmla="*/ 308 h 318"/>
                <a:gd name="T42" fmla="*/ 222 w 243"/>
                <a:gd name="T43" fmla="*/ 308 h 318"/>
                <a:gd name="T44" fmla="*/ 212 w 243"/>
                <a:gd name="T45" fmla="*/ 313 h 318"/>
                <a:gd name="T46" fmla="*/ 202 w 243"/>
                <a:gd name="T47" fmla="*/ 313 h 318"/>
                <a:gd name="T48" fmla="*/ 187 w 243"/>
                <a:gd name="T49" fmla="*/ 313 h 318"/>
                <a:gd name="T50" fmla="*/ 172 w 243"/>
                <a:gd name="T51" fmla="*/ 318 h 318"/>
                <a:gd name="T52" fmla="*/ 157 w 243"/>
                <a:gd name="T53" fmla="*/ 318 h 318"/>
                <a:gd name="T54" fmla="*/ 142 w 243"/>
                <a:gd name="T55" fmla="*/ 318 h 318"/>
                <a:gd name="T56" fmla="*/ 121 w 243"/>
                <a:gd name="T57" fmla="*/ 318 h 318"/>
                <a:gd name="T58" fmla="*/ 106 w 243"/>
                <a:gd name="T59" fmla="*/ 318 h 318"/>
                <a:gd name="T60" fmla="*/ 91 w 243"/>
                <a:gd name="T61" fmla="*/ 318 h 318"/>
                <a:gd name="T62" fmla="*/ 76 w 243"/>
                <a:gd name="T63" fmla="*/ 318 h 318"/>
                <a:gd name="T64" fmla="*/ 61 w 243"/>
                <a:gd name="T65" fmla="*/ 318 h 318"/>
                <a:gd name="T66" fmla="*/ 46 w 243"/>
                <a:gd name="T67" fmla="*/ 313 h 318"/>
                <a:gd name="T68" fmla="*/ 30 w 243"/>
                <a:gd name="T69" fmla="*/ 313 h 318"/>
                <a:gd name="T70" fmla="*/ 20 w 243"/>
                <a:gd name="T71" fmla="*/ 308 h 318"/>
                <a:gd name="T72" fmla="*/ 10 w 243"/>
                <a:gd name="T73" fmla="*/ 308 h 318"/>
                <a:gd name="T74" fmla="*/ 5 w 243"/>
                <a:gd name="T75" fmla="*/ 273 h 318"/>
                <a:gd name="T76" fmla="*/ 0 w 243"/>
                <a:gd name="T77" fmla="*/ 238 h 318"/>
                <a:gd name="T78" fmla="*/ 0 w 243"/>
                <a:gd name="T79" fmla="*/ 207 h 318"/>
                <a:gd name="T80" fmla="*/ 0 w 243"/>
                <a:gd name="T81" fmla="*/ 172 h 318"/>
                <a:gd name="T82" fmla="*/ 0 w 243"/>
                <a:gd name="T83" fmla="*/ 142 h 318"/>
                <a:gd name="T84" fmla="*/ 0 w 243"/>
                <a:gd name="T85" fmla="*/ 106 h 318"/>
                <a:gd name="T86" fmla="*/ 5 w 243"/>
                <a:gd name="T87" fmla="*/ 71 h 318"/>
                <a:gd name="T88" fmla="*/ 10 w 243"/>
                <a:gd name="T89" fmla="*/ 35 h 3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3"/>
                <a:gd name="T136" fmla="*/ 0 h 318"/>
                <a:gd name="T137" fmla="*/ 243 w 243"/>
                <a:gd name="T138" fmla="*/ 318 h 3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3" h="318">
                  <a:moveTo>
                    <a:pt x="10" y="35"/>
                  </a:moveTo>
                  <a:lnTo>
                    <a:pt x="25" y="35"/>
                  </a:lnTo>
                  <a:lnTo>
                    <a:pt x="40" y="30"/>
                  </a:lnTo>
                  <a:lnTo>
                    <a:pt x="51" y="25"/>
                  </a:lnTo>
                  <a:lnTo>
                    <a:pt x="66" y="25"/>
                  </a:lnTo>
                  <a:lnTo>
                    <a:pt x="81" y="20"/>
                  </a:lnTo>
                  <a:lnTo>
                    <a:pt x="96" y="20"/>
                  </a:lnTo>
                  <a:lnTo>
                    <a:pt x="111" y="15"/>
                  </a:lnTo>
                  <a:lnTo>
                    <a:pt x="126" y="15"/>
                  </a:lnTo>
                  <a:lnTo>
                    <a:pt x="142" y="10"/>
                  </a:lnTo>
                  <a:lnTo>
                    <a:pt x="152" y="10"/>
                  </a:lnTo>
                  <a:lnTo>
                    <a:pt x="167" y="5"/>
                  </a:lnTo>
                  <a:lnTo>
                    <a:pt x="182" y="5"/>
                  </a:lnTo>
                  <a:lnTo>
                    <a:pt x="197" y="5"/>
                  </a:lnTo>
                  <a:lnTo>
                    <a:pt x="212" y="5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38" y="81"/>
                  </a:lnTo>
                  <a:lnTo>
                    <a:pt x="232" y="157"/>
                  </a:lnTo>
                  <a:lnTo>
                    <a:pt x="232" y="232"/>
                  </a:lnTo>
                  <a:lnTo>
                    <a:pt x="232" y="308"/>
                  </a:lnTo>
                  <a:lnTo>
                    <a:pt x="222" y="308"/>
                  </a:lnTo>
                  <a:lnTo>
                    <a:pt x="212" y="313"/>
                  </a:lnTo>
                  <a:lnTo>
                    <a:pt x="202" y="313"/>
                  </a:lnTo>
                  <a:lnTo>
                    <a:pt x="187" y="313"/>
                  </a:lnTo>
                  <a:lnTo>
                    <a:pt x="172" y="318"/>
                  </a:lnTo>
                  <a:lnTo>
                    <a:pt x="157" y="318"/>
                  </a:lnTo>
                  <a:lnTo>
                    <a:pt x="142" y="318"/>
                  </a:lnTo>
                  <a:lnTo>
                    <a:pt x="121" y="318"/>
                  </a:lnTo>
                  <a:lnTo>
                    <a:pt x="106" y="318"/>
                  </a:lnTo>
                  <a:lnTo>
                    <a:pt x="91" y="318"/>
                  </a:lnTo>
                  <a:lnTo>
                    <a:pt x="76" y="318"/>
                  </a:lnTo>
                  <a:lnTo>
                    <a:pt x="61" y="318"/>
                  </a:lnTo>
                  <a:lnTo>
                    <a:pt x="46" y="313"/>
                  </a:lnTo>
                  <a:lnTo>
                    <a:pt x="30" y="313"/>
                  </a:lnTo>
                  <a:lnTo>
                    <a:pt x="20" y="308"/>
                  </a:lnTo>
                  <a:lnTo>
                    <a:pt x="10" y="308"/>
                  </a:lnTo>
                  <a:lnTo>
                    <a:pt x="5" y="273"/>
                  </a:lnTo>
                  <a:lnTo>
                    <a:pt x="0" y="238"/>
                  </a:lnTo>
                  <a:lnTo>
                    <a:pt x="0" y="207"/>
                  </a:lnTo>
                  <a:lnTo>
                    <a:pt x="0" y="172"/>
                  </a:lnTo>
                  <a:lnTo>
                    <a:pt x="0" y="142"/>
                  </a:lnTo>
                  <a:lnTo>
                    <a:pt x="0" y="106"/>
                  </a:lnTo>
                  <a:lnTo>
                    <a:pt x="5" y="71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B2967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3" name="Freeform 140"/>
            <p:cNvSpPr>
              <a:spLocks/>
            </p:cNvSpPr>
            <p:nvPr/>
          </p:nvSpPr>
          <p:spPr bwMode="auto">
            <a:xfrm>
              <a:off x="3845" y="2440"/>
              <a:ext cx="238" cy="308"/>
            </a:xfrm>
            <a:custGeom>
              <a:avLst/>
              <a:gdLst>
                <a:gd name="T0" fmla="*/ 10 w 238"/>
                <a:gd name="T1" fmla="*/ 40 h 308"/>
                <a:gd name="T2" fmla="*/ 25 w 238"/>
                <a:gd name="T3" fmla="*/ 35 h 308"/>
                <a:gd name="T4" fmla="*/ 40 w 238"/>
                <a:gd name="T5" fmla="*/ 30 h 308"/>
                <a:gd name="T6" fmla="*/ 51 w 238"/>
                <a:gd name="T7" fmla="*/ 25 h 308"/>
                <a:gd name="T8" fmla="*/ 66 w 238"/>
                <a:gd name="T9" fmla="*/ 25 h 308"/>
                <a:gd name="T10" fmla="*/ 81 w 238"/>
                <a:gd name="T11" fmla="*/ 20 h 308"/>
                <a:gd name="T12" fmla="*/ 96 w 238"/>
                <a:gd name="T13" fmla="*/ 20 h 308"/>
                <a:gd name="T14" fmla="*/ 106 w 238"/>
                <a:gd name="T15" fmla="*/ 15 h 308"/>
                <a:gd name="T16" fmla="*/ 121 w 238"/>
                <a:gd name="T17" fmla="*/ 15 h 308"/>
                <a:gd name="T18" fmla="*/ 136 w 238"/>
                <a:gd name="T19" fmla="*/ 10 h 308"/>
                <a:gd name="T20" fmla="*/ 152 w 238"/>
                <a:gd name="T21" fmla="*/ 10 h 308"/>
                <a:gd name="T22" fmla="*/ 167 w 238"/>
                <a:gd name="T23" fmla="*/ 10 h 308"/>
                <a:gd name="T24" fmla="*/ 177 w 238"/>
                <a:gd name="T25" fmla="*/ 5 h 308"/>
                <a:gd name="T26" fmla="*/ 192 w 238"/>
                <a:gd name="T27" fmla="*/ 5 h 308"/>
                <a:gd name="T28" fmla="*/ 207 w 238"/>
                <a:gd name="T29" fmla="*/ 5 h 308"/>
                <a:gd name="T30" fmla="*/ 222 w 238"/>
                <a:gd name="T31" fmla="*/ 5 h 308"/>
                <a:gd name="T32" fmla="*/ 238 w 238"/>
                <a:gd name="T33" fmla="*/ 0 h 308"/>
                <a:gd name="T34" fmla="*/ 232 w 238"/>
                <a:gd name="T35" fmla="*/ 76 h 308"/>
                <a:gd name="T36" fmla="*/ 227 w 238"/>
                <a:gd name="T37" fmla="*/ 147 h 308"/>
                <a:gd name="T38" fmla="*/ 227 w 238"/>
                <a:gd name="T39" fmla="*/ 222 h 308"/>
                <a:gd name="T40" fmla="*/ 227 w 238"/>
                <a:gd name="T41" fmla="*/ 293 h 308"/>
                <a:gd name="T42" fmla="*/ 217 w 238"/>
                <a:gd name="T43" fmla="*/ 298 h 308"/>
                <a:gd name="T44" fmla="*/ 207 w 238"/>
                <a:gd name="T45" fmla="*/ 298 h 308"/>
                <a:gd name="T46" fmla="*/ 197 w 238"/>
                <a:gd name="T47" fmla="*/ 303 h 308"/>
                <a:gd name="T48" fmla="*/ 182 w 238"/>
                <a:gd name="T49" fmla="*/ 303 h 308"/>
                <a:gd name="T50" fmla="*/ 167 w 238"/>
                <a:gd name="T51" fmla="*/ 303 h 308"/>
                <a:gd name="T52" fmla="*/ 152 w 238"/>
                <a:gd name="T53" fmla="*/ 303 h 308"/>
                <a:gd name="T54" fmla="*/ 136 w 238"/>
                <a:gd name="T55" fmla="*/ 308 h 308"/>
                <a:gd name="T56" fmla="*/ 121 w 238"/>
                <a:gd name="T57" fmla="*/ 308 h 308"/>
                <a:gd name="T58" fmla="*/ 106 w 238"/>
                <a:gd name="T59" fmla="*/ 308 h 308"/>
                <a:gd name="T60" fmla="*/ 91 w 238"/>
                <a:gd name="T61" fmla="*/ 308 h 308"/>
                <a:gd name="T62" fmla="*/ 76 w 238"/>
                <a:gd name="T63" fmla="*/ 308 h 308"/>
                <a:gd name="T64" fmla="*/ 61 w 238"/>
                <a:gd name="T65" fmla="*/ 303 h 308"/>
                <a:gd name="T66" fmla="*/ 46 w 238"/>
                <a:gd name="T67" fmla="*/ 303 h 308"/>
                <a:gd name="T68" fmla="*/ 30 w 238"/>
                <a:gd name="T69" fmla="*/ 303 h 308"/>
                <a:gd name="T70" fmla="*/ 20 w 238"/>
                <a:gd name="T71" fmla="*/ 298 h 308"/>
                <a:gd name="T72" fmla="*/ 10 w 238"/>
                <a:gd name="T73" fmla="*/ 298 h 308"/>
                <a:gd name="T74" fmla="*/ 5 w 238"/>
                <a:gd name="T75" fmla="*/ 263 h 308"/>
                <a:gd name="T76" fmla="*/ 0 w 238"/>
                <a:gd name="T77" fmla="*/ 232 h 308"/>
                <a:gd name="T78" fmla="*/ 0 w 238"/>
                <a:gd name="T79" fmla="*/ 202 h 308"/>
                <a:gd name="T80" fmla="*/ 0 w 238"/>
                <a:gd name="T81" fmla="*/ 167 h 308"/>
                <a:gd name="T82" fmla="*/ 0 w 238"/>
                <a:gd name="T83" fmla="*/ 136 h 308"/>
                <a:gd name="T84" fmla="*/ 5 w 238"/>
                <a:gd name="T85" fmla="*/ 106 h 308"/>
                <a:gd name="T86" fmla="*/ 5 w 238"/>
                <a:gd name="T87" fmla="*/ 71 h 308"/>
                <a:gd name="T88" fmla="*/ 10 w 238"/>
                <a:gd name="T89" fmla="*/ 40 h 3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308"/>
                <a:gd name="T137" fmla="*/ 238 w 238"/>
                <a:gd name="T138" fmla="*/ 308 h 3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308">
                  <a:moveTo>
                    <a:pt x="10" y="40"/>
                  </a:moveTo>
                  <a:lnTo>
                    <a:pt x="25" y="35"/>
                  </a:lnTo>
                  <a:lnTo>
                    <a:pt x="40" y="30"/>
                  </a:lnTo>
                  <a:lnTo>
                    <a:pt x="51" y="25"/>
                  </a:lnTo>
                  <a:lnTo>
                    <a:pt x="66" y="25"/>
                  </a:lnTo>
                  <a:lnTo>
                    <a:pt x="81" y="20"/>
                  </a:lnTo>
                  <a:lnTo>
                    <a:pt x="96" y="20"/>
                  </a:lnTo>
                  <a:lnTo>
                    <a:pt x="106" y="15"/>
                  </a:lnTo>
                  <a:lnTo>
                    <a:pt x="121" y="15"/>
                  </a:lnTo>
                  <a:lnTo>
                    <a:pt x="136" y="10"/>
                  </a:lnTo>
                  <a:lnTo>
                    <a:pt x="152" y="10"/>
                  </a:lnTo>
                  <a:lnTo>
                    <a:pt x="167" y="10"/>
                  </a:lnTo>
                  <a:lnTo>
                    <a:pt x="177" y="5"/>
                  </a:lnTo>
                  <a:lnTo>
                    <a:pt x="192" y="5"/>
                  </a:lnTo>
                  <a:lnTo>
                    <a:pt x="207" y="5"/>
                  </a:lnTo>
                  <a:lnTo>
                    <a:pt x="222" y="5"/>
                  </a:lnTo>
                  <a:lnTo>
                    <a:pt x="238" y="0"/>
                  </a:lnTo>
                  <a:lnTo>
                    <a:pt x="232" y="76"/>
                  </a:lnTo>
                  <a:lnTo>
                    <a:pt x="227" y="147"/>
                  </a:lnTo>
                  <a:lnTo>
                    <a:pt x="227" y="222"/>
                  </a:lnTo>
                  <a:lnTo>
                    <a:pt x="227" y="293"/>
                  </a:lnTo>
                  <a:lnTo>
                    <a:pt x="217" y="298"/>
                  </a:lnTo>
                  <a:lnTo>
                    <a:pt x="207" y="298"/>
                  </a:lnTo>
                  <a:lnTo>
                    <a:pt x="197" y="303"/>
                  </a:lnTo>
                  <a:lnTo>
                    <a:pt x="182" y="303"/>
                  </a:lnTo>
                  <a:lnTo>
                    <a:pt x="167" y="303"/>
                  </a:lnTo>
                  <a:lnTo>
                    <a:pt x="152" y="303"/>
                  </a:lnTo>
                  <a:lnTo>
                    <a:pt x="136" y="308"/>
                  </a:lnTo>
                  <a:lnTo>
                    <a:pt x="121" y="308"/>
                  </a:lnTo>
                  <a:lnTo>
                    <a:pt x="106" y="308"/>
                  </a:lnTo>
                  <a:lnTo>
                    <a:pt x="91" y="308"/>
                  </a:lnTo>
                  <a:lnTo>
                    <a:pt x="76" y="308"/>
                  </a:lnTo>
                  <a:lnTo>
                    <a:pt x="61" y="303"/>
                  </a:lnTo>
                  <a:lnTo>
                    <a:pt x="46" y="303"/>
                  </a:lnTo>
                  <a:lnTo>
                    <a:pt x="30" y="303"/>
                  </a:lnTo>
                  <a:lnTo>
                    <a:pt x="20" y="298"/>
                  </a:lnTo>
                  <a:lnTo>
                    <a:pt x="10" y="298"/>
                  </a:lnTo>
                  <a:lnTo>
                    <a:pt x="5" y="263"/>
                  </a:lnTo>
                  <a:lnTo>
                    <a:pt x="0" y="232"/>
                  </a:lnTo>
                  <a:lnTo>
                    <a:pt x="0" y="202"/>
                  </a:lnTo>
                  <a:lnTo>
                    <a:pt x="0" y="167"/>
                  </a:lnTo>
                  <a:lnTo>
                    <a:pt x="0" y="136"/>
                  </a:lnTo>
                  <a:lnTo>
                    <a:pt x="5" y="106"/>
                  </a:lnTo>
                  <a:lnTo>
                    <a:pt x="5" y="71"/>
                  </a:lnTo>
                  <a:lnTo>
                    <a:pt x="10" y="40"/>
                  </a:lnTo>
                  <a:close/>
                </a:path>
              </a:pathLst>
            </a:custGeom>
            <a:solidFill>
              <a:srgbClr val="B79B7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4" name="Freeform 141"/>
            <p:cNvSpPr>
              <a:spLocks/>
            </p:cNvSpPr>
            <p:nvPr/>
          </p:nvSpPr>
          <p:spPr bwMode="auto">
            <a:xfrm>
              <a:off x="3845" y="2445"/>
              <a:ext cx="227" cy="288"/>
            </a:xfrm>
            <a:custGeom>
              <a:avLst/>
              <a:gdLst>
                <a:gd name="T0" fmla="*/ 10 w 227"/>
                <a:gd name="T1" fmla="*/ 35 h 288"/>
                <a:gd name="T2" fmla="*/ 25 w 227"/>
                <a:gd name="T3" fmla="*/ 30 h 288"/>
                <a:gd name="T4" fmla="*/ 35 w 227"/>
                <a:gd name="T5" fmla="*/ 25 h 288"/>
                <a:gd name="T6" fmla="*/ 51 w 227"/>
                <a:gd name="T7" fmla="*/ 25 h 288"/>
                <a:gd name="T8" fmla="*/ 66 w 227"/>
                <a:gd name="T9" fmla="*/ 20 h 288"/>
                <a:gd name="T10" fmla="*/ 76 w 227"/>
                <a:gd name="T11" fmla="*/ 15 h 288"/>
                <a:gd name="T12" fmla="*/ 91 w 227"/>
                <a:gd name="T13" fmla="*/ 15 h 288"/>
                <a:gd name="T14" fmla="*/ 106 w 227"/>
                <a:gd name="T15" fmla="*/ 10 h 288"/>
                <a:gd name="T16" fmla="*/ 121 w 227"/>
                <a:gd name="T17" fmla="*/ 10 h 288"/>
                <a:gd name="T18" fmla="*/ 131 w 227"/>
                <a:gd name="T19" fmla="*/ 5 h 288"/>
                <a:gd name="T20" fmla="*/ 147 w 227"/>
                <a:gd name="T21" fmla="*/ 5 h 288"/>
                <a:gd name="T22" fmla="*/ 162 w 227"/>
                <a:gd name="T23" fmla="*/ 5 h 288"/>
                <a:gd name="T24" fmla="*/ 177 w 227"/>
                <a:gd name="T25" fmla="*/ 0 h 288"/>
                <a:gd name="T26" fmla="*/ 187 w 227"/>
                <a:gd name="T27" fmla="*/ 0 h 288"/>
                <a:gd name="T28" fmla="*/ 202 w 227"/>
                <a:gd name="T29" fmla="*/ 0 h 288"/>
                <a:gd name="T30" fmla="*/ 217 w 227"/>
                <a:gd name="T31" fmla="*/ 0 h 288"/>
                <a:gd name="T32" fmla="*/ 227 w 227"/>
                <a:gd name="T33" fmla="*/ 0 h 288"/>
                <a:gd name="T34" fmla="*/ 227 w 227"/>
                <a:gd name="T35" fmla="*/ 71 h 288"/>
                <a:gd name="T36" fmla="*/ 222 w 227"/>
                <a:gd name="T37" fmla="*/ 137 h 288"/>
                <a:gd name="T38" fmla="*/ 222 w 227"/>
                <a:gd name="T39" fmla="*/ 207 h 288"/>
                <a:gd name="T40" fmla="*/ 222 w 227"/>
                <a:gd name="T41" fmla="*/ 278 h 288"/>
                <a:gd name="T42" fmla="*/ 212 w 227"/>
                <a:gd name="T43" fmla="*/ 278 h 288"/>
                <a:gd name="T44" fmla="*/ 202 w 227"/>
                <a:gd name="T45" fmla="*/ 283 h 288"/>
                <a:gd name="T46" fmla="*/ 192 w 227"/>
                <a:gd name="T47" fmla="*/ 283 h 288"/>
                <a:gd name="T48" fmla="*/ 177 w 227"/>
                <a:gd name="T49" fmla="*/ 283 h 288"/>
                <a:gd name="T50" fmla="*/ 162 w 227"/>
                <a:gd name="T51" fmla="*/ 288 h 288"/>
                <a:gd name="T52" fmla="*/ 147 w 227"/>
                <a:gd name="T53" fmla="*/ 288 h 288"/>
                <a:gd name="T54" fmla="*/ 131 w 227"/>
                <a:gd name="T55" fmla="*/ 288 h 288"/>
                <a:gd name="T56" fmla="*/ 116 w 227"/>
                <a:gd name="T57" fmla="*/ 288 h 288"/>
                <a:gd name="T58" fmla="*/ 101 w 227"/>
                <a:gd name="T59" fmla="*/ 288 h 288"/>
                <a:gd name="T60" fmla="*/ 86 w 227"/>
                <a:gd name="T61" fmla="*/ 288 h 288"/>
                <a:gd name="T62" fmla="*/ 71 w 227"/>
                <a:gd name="T63" fmla="*/ 288 h 288"/>
                <a:gd name="T64" fmla="*/ 56 w 227"/>
                <a:gd name="T65" fmla="*/ 288 h 288"/>
                <a:gd name="T66" fmla="*/ 46 w 227"/>
                <a:gd name="T67" fmla="*/ 288 h 288"/>
                <a:gd name="T68" fmla="*/ 30 w 227"/>
                <a:gd name="T69" fmla="*/ 288 h 288"/>
                <a:gd name="T70" fmla="*/ 20 w 227"/>
                <a:gd name="T71" fmla="*/ 283 h 288"/>
                <a:gd name="T72" fmla="*/ 10 w 227"/>
                <a:gd name="T73" fmla="*/ 278 h 288"/>
                <a:gd name="T74" fmla="*/ 5 w 227"/>
                <a:gd name="T75" fmla="*/ 248 h 288"/>
                <a:gd name="T76" fmla="*/ 0 w 227"/>
                <a:gd name="T77" fmla="*/ 217 h 288"/>
                <a:gd name="T78" fmla="*/ 0 w 227"/>
                <a:gd name="T79" fmla="*/ 187 h 288"/>
                <a:gd name="T80" fmla="*/ 0 w 227"/>
                <a:gd name="T81" fmla="*/ 157 h 288"/>
                <a:gd name="T82" fmla="*/ 0 w 227"/>
                <a:gd name="T83" fmla="*/ 126 h 288"/>
                <a:gd name="T84" fmla="*/ 5 w 227"/>
                <a:gd name="T85" fmla="*/ 96 h 288"/>
                <a:gd name="T86" fmla="*/ 5 w 227"/>
                <a:gd name="T87" fmla="*/ 66 h 288"/>
                <a:gd name="T88" fmla="*/ 10 w 227"/>
                <a:gd name="T89" fmla="*/ 35 h 2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7"/>
                <a:gd name="T136" fmla="*/ 0 h 288"/>
                <a:gd name="T137" fmla="*/ 227 w 227"/>
                <a:gd name="T138" fmla="*/ 288 h 2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7" h="288">
                  <a:moveTo>
                    <a:pt x="10" y="35"/>
                  </a:moveTo>
                  <a:lnTo>
                    <a:pt x="25" y="30"/>
                  </a:lnTo>
                  <a:lnTo>
                    <a:pt x="35" y="25"/>
                  </a:lnTo>
                  <a:lnTo>
                    <a:pt x="51" y="25"/>
                  </a:lnTo>
                  <a:lnTo>
                    <a:pt x="66" y="20"/>
                  </a:lnTo>
                  <a:lnTo>
                    <a:pt x="76" y="15"/>
                  </a:lnTo>
                  <a:lnTo>
                    <a:pt x="91" y="15"/>
                  </a:lnTo>
                  <a:lnTo>
                    <a:pt x="106" y="10"/>
                  </a:lnTo>
                  <a:lnTo>
                    <a:pt x="121" y="10"/>
                  </a:lnTo>
                  <a:lnTo>
                    <a:pt x="131" y="5"/>
                  </a:lnTo>
                  <a:lnTo>
                    <a:pt x="147" y="5"/>
                  </a:lnTo>
                  <a:lnTo>
                    <a:pt x="162" y="5"/>
                  </a:lnTo>
                  <a:lnTo>
                    <a:pt x="177" y="0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17" y="0"/>
                  </a:lnTo>
                  <a:lnTo>
                    <a:pt x="227" y="0"/>
                  </a:lnTo>
                  <a:lnTo>
                    <a:pt x="227" y="71"/>
                  </a:lnTo>
                  <a:lnTo>
                    <a:pt x="222" y="137"/>
                  </a:lnTo>
                  <a:lnTo>
                    <a:pt x="222" y="207"/>
                  </a:lnTo>
                  <a:lnTo>
                    <a:pt x="222" y="278"/>
                  </a:lnTo>
                  <a:lnTo>
                    <a:pt x="212" y="278"/>
                  </a:lnTo>
                  <a:lnTo>
                    <a:pt x="202" y="283"/>
                  </a:lnTo>
                  <a:lnTo>
                    <a:pt x="192" y="283"/>
                  </a:lnTo>
                  <a:lnTo>
                    <a:pt x="177" y="283"/>
                  </a:lnTo>
                  <a:lnTo>
                    <a:pt x="162" y="288"/>
                  </a:lnTo>
                  <a:lnTo>
                    <a:pt x="147" y="288"/>
                  </a:lnTo>
                  <a:lnTo>
                    <a:pt x="131" y="288"/>
                  </a:lnTo>
                  <a:lnTo>
                    <a:pt x="116" y="288"/>
                  </a:lnTo>
                  <a:lnTo>
                    <a:pt x="101" y="288"/>
                  </a:lnTo>
                  <a:lnTo>
                    <a:pt x="86" y="288"/>
                  </a:lnTo>
                  <a:lnTo>
                    <a:pt x="71" y="288"/>
                  </a:lnTo>
                  <a:lnTo>
                    <a:pt x="56" y="288"/>
                  </a:lnTo>
                  <a:lnTo>
                    <a:pt x="46" y="288"/>
                  </a:lnTo>
                  <a:lnTo>
                    <a:pt x="30" y="288"/>
                  </a:lnTo>
                  <a:lnTo>
                    <a:pt x="20" y="283"/>
                  </a:lnTo>
                  <a:lnTo>
                    <a:pt x="10" y="278"/>
                  </a:lnTo>
                  <a:lnTo>
                    <a:pt x="5" y="248"/>
                  </a:lnTo>
                  <a:lnTo>
                    <a:pt x="0" y="217"/>
                  </a:lnTo>
                  <a:lnTo>
                    <a:pt x="0" y="187"/>
                  </a:lnTo>
                  <a:lnTo>
                    <a:pt x="0" y="157"/>
                  </a:lnTo>
                  <a:lnTo>
                    <a:pt x="0" y="126"/>
                  </a:lnTo>
                  <a:lnTo>
                    <a:pt x="5" y="96"/>
                  </a:lnTo>
                  <a:lnTo>
                    <a:pt x="5" y="66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BCA08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5" name="Freeform 142"/>
            <p:cNvSpPr>
              <a:spLocks/>
            </p:cNvSpPr>
            <p:nvPr/>
          </p:nvSpPr>
          <p:spPr bwMode="auto">
            <a:xfrm>
              <a:off x="3845" y="2445"/>
              <a:ext cx="222" cy="278"/>
            </a:xfrm>
            <a:custGeom>
              <a:avLst/>
              <a:gdLst>
                <a:gd name="T0" fmla="*/ 10 w 222"/>
                <a:gd name="T1" fmla="*/ 35 h 278"/>
                <a:gd name="T2" fmla="*/ 25 w 222"/>
                <a:gd name="T3" fmla="*/ 30 h 278"/>
                <a:gd name="T4" fmla="*/ 35 w 222"/>
                <a:gd name="T5" fmla="*/ 25 h 278"/>
                <a:gd name="T6" fmla="*/ 51 w 222"/>
                <a:gd name="T7" fmla="*/ 25 h 278"/>
                <a:gd name="T8" fmla="*/ 61 w 222"/>
                <a:gd name="T9" fmla="*/ 20 h 278"/>
                <a:gd name="T10" fmla="*/ 76 w 222"/>
                <a:gd name="T11" fmla="*/ 20 h 278"/>
                <a:gd name="T12" fmla="*/ 91 w 222"/>
                <a:gd name="T13" fmla="*/ 15 h 278"/>
                <a:gd name="T14" fmla="*/ 101 w 222"/>
                <a:gd name="T15" fmla="*/ 10 h 278"/>
                <a:gd name="T16" fmla="*/ 116 w 222"/>
                <a:gd name="T17" fmla="*/ 10 h 278"/>
                <a:gd name="T18" fmla="*/ 131 w 222"/>
                <a:gd name="T19" fmla="*/ 10 h 278"/>
                <a:gd name="T20" fmla="*/ 142 w 222"/>
                <a:gd name="T21" fmla="*/ 5 h 278"/>
                <a:gd name="T22" fmla="*/ 157 w 222"/>
                <a:gd name="T23" fmla="*/ 5 h 278"/>
                <a:gd name="T24" fmla="*/ 172 w 222"/>
                <a:gd name="T25" fmla="*/ 5 h 278"/>
                <a:gd name="T26" fmla="*/ 187 w 222"/>
                <a:gd name="T27" fmla="*/ 0 h 278"/>
                <a:gd name="T28" fmla="*/ 197 w 222"/>
                <a:gd name="T29" fmla="*/ 0 h 278"/>
                <a:gd name="T30" fmla="*/ 212 w 222"/>
                <a:gd name="T31" fmla="*/ 0 h 278"/>
                <a:gd name="T32" fmla="*/ 222 w 222"/>
                <a:gd name="T33" fmla="*/ 0 h 278"/>
                <a:gd name="T34" fmla="*/ 222 w 222"/>
                <a:gd name="T35" fmla="*/ 66 h 278"/>
                <a:gd name="T36" fmla="*/ 217 w 222"/>
                <a:gd name="T37" fmla="*/ 131 h 278"/>
                <a:gd name="T38" fmla="*/ 217 w 222"/>
                <a:gd name="T39" fmla="*/ 197 h 278"/>
                <a:gd name="T40" fmla="*/ 217 w 222"/>
                <a:gd name="T41" fmla="*/ 263 h 278"/>
                <a:gd name="T42" fmla="*/ 207 w 222"/>
                <a:gd name="T43" fmla="*/ 268 h 278"/>
                <a:gd name="T44" fmla="*/ 197 w 222"/>
                <a:gd name="T45" fmla="*/ 268 h 278"/>
                <a:gd name="T46" fmla="*/ 187 w 222"/>
                <a:gd name="T47" fmla="*/ 273 h 278"/>
                <a:gd name="T48" fmla="*/ 172 w 222"/>
                <a:gd name="T49" fmla="*/ 273 h 278"/>
                <a:gd name="T50" fmla="*/ 157 w 222"/>
                <a:gd name="T51" fmla="*/ 273 h 278"/>
                <a:gd name="T52" fmla="*/ 142 w 222"/>
                <a:gd name="T53" fmla="*/ 278 h 278"/>
                <a:gd name="T54" fmla="*/ 131 w 222"/>
                <a:gd name="T55" fmla="*/ 278 h 278"/>
                <a:gd name="T56" fmla="*/ 116 w 222"/>
                <a:gd name="T57" fmla="*/ 278 h 278"/>
                <a:gd name="T58" fmla="*/ 101 w 222"/>
                <a:gd name="T59" fmla="*/ 278 h 278"/>
                <a:gd name="T60" fmla="*/ 86 w 222"/>
                <a:gd name="T61" fmla="*/ 278 h 278"/>
                <a:gd name="T62" fmla="*/ 71 w 222"/>
                <a:gd name="T63" fmla="*/ 278 h 278"/>
                <a:gd name="T64" fmla="*/ 56 w 222"/>
                <a:gd name="T65" fmla="*/ 278 h 278"/>
                <a:gd name="T66" fmla="*/ 46 w 222"/>
                <a:gd name="T67" fmla="*/ 278 h 278"/>
                <a:gd name="T68" fmla="*/ 30 w 222"/>
                <a:gd name="T69" fmla="*/ 273 h 278"/>
                <a:gd name="T70" fmla="*/ 20 w 222"/>
                <a:gd name="T71" fmla="*/ 273 h 278"/>
                <a:gd name="T72" fmla="*/ 10 w 222"/>
                <a:gd name="T73" fmla="*/ 268 h 278"/>
                <a:gd name="T74" fmla="*/ 5 w 222"/>
                <a:gd name="T75" fmla="*/ 243 h 278"/>
                <a:gd name="T76" fmla="*/ 5 w 222"/>
                <a:gd name="T77" fmla="*/ 212 h 278"/>
                <a:gd name="T78" fmla="*/ 0 w 222"/>
                <a:gd name="T79" fmla="*/ 182 h 278"/>
                <a:gd name="T80" fmla="*/ 0 w 222"/>
                <a:gd name="T81" fmla="*/ 152 h 278"/>
                <a:gd name="T82" fmla="*/ 0 w 222"/>
                <a:gd name="T83" fmla="*/ 126 h 278"/>
                <a:gd name="T84" fmla="*/ 5 w 222"/>
                <a:gd name="T85" fmla="*/ 96 h 278"/>
                <a:gd name="T86" fmla="*/ 5 w 222"/>
                <a:gd name="T87" fmla="*/ 66 h 278"/>
                <a:gd name="T88" fmla="*/ 10 w 222"/>
                <a:gd name="T89" fmla="*/ 35 h 2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2"/>
                <a:gd name="T136" fmla="*/ 0 h 278"/>
                <a:gd name="T137" fmla="*/ 222 w 222"/>
                <a:gd name="T138" fmla="*/ 278 h 2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2" h="278">
                  <a:moveTo>
                    <a:pt x="10" y="35"/>
                  </a:moveTo>
                  <a:lnTo>
                    <a:pt x="25" y="30"/>
                  </a:lnTo>
                  <a:lnTo>
                    <a:pt x="35" y="25"/>
                  </a:lnTo>
                  <a:lnTo>
                    <a:pt x="51" y="25"/>
                  </a:lnTo>
                  <a:lnTo>
                    <a:pt x="61" y="20"/>
                  </a:lnTo>
                  <a:lnTo>
                    <a:pt x="76" y="20"/>
                  </a:lnTo>
                  <a:lnTo>
                    <a:pt x="91" y="15"/>
                  </a:lnTo>
                  <a:lnTo>
                    <a:pt x="101" y="10"/>
                  </a:lnTo>
                  <a:lnTo>
                    <a:pt x="116" y="10"/>
                  </a:lnTo>
                  <a:lnTo>
                    <a:pt x="131" y="10"/>
                  </a:lnTo>
                  <a:lnTo>
                    <a:pt x="142" y="5"/>
                  </a:lnTo>
                  <a:lnTo>
                    <a:pt x="157" y="5"/>
                  </a:lnTo>
                  <a:lnTo>
                    <a:pt x="172" y="5"/>
                  </a:lnTo>
                  <a:lnTo>
                    <a:pt x="187" y="0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22" y="0"/>
                  </a:lnTo>
                  <a:lnTo>
                    <a:pt x="222" y="66"/>
                  </a:lnTo>
                  <a:lnTo>
                    <a:pt x="217" y="131"/>
                  </a:lnTo>
                  <a:lnTo>
                    <a:pt x="217" y="197"/>
                  </a:lnTo>
                  <a:lnTo>
                    <a:pt x="217" y="263"/>
                  </a:lnTo>
                  <a:lnTo>
                    <a:pt x="207" y="268"/>
                  </a:lnTo>
                  <a:lnTo>
                    <a:pt x="197" y="268"/>
                  </a:lnTo>
                  <a:lnTo>
                    <a:pt x="187" y="273"/>
                  </a:lnTo>
                  <a:lnTo>
                    <a:pt x="172" y="273"/>
                  </a:lnTo>
                  <a:lnTo>
                    <a:pt x="157" y="273"/>
                  </a:lnTo>
                  <a:lnTo>
                    <a:pt x="142" y="278"/>
                  </a:lnTo>
                  <a:lnTo>
                    <a:pt x="131" y="278"/>
                  </a:lnTo>
                  <a:lnTo>
                    <a:pt x="116" y="278"/>
                  </a:lnTo>
                  <a:lnTo>
                    <a:pt x="101" y="278"/>
                  </a:lnTo>
                  <a:lnTo>
                    <a:pt x="86" y="278"/>
                  </a:lnTo>
                  <a:lnTo>
                    <a:pt x="71" y="278"/>
                  </a:lnTo>
                  <a:lnTo>
                    <a:pt x="56" y="278"/>
                  </a:lnTo>
                  <a:lnTo>
                    <a:pt x="46" y="278"/>
                  </a:lnTo>
                  <a:lnTo>
                    <a:pt x="30" y="273"/>
                  </a:lnTo>
                  <a:lnTo>
                    <a:pt x="20" y="273"/>
                  </a:lnTo>
                  <a:lnTo>
                    <a:pt x="10" y="268"/>
                  </a:lnTo>
                  <a:lnTo>
                    <a:pt x="5" y="243"/>
                  </a:lnTo>
                  <a:lnTo>
                    <a:pt x="5" y="212"/>
                  </a:lnTo>
                  <a:lnTo>
                    <a:pt x="0" y="182"/>
                  </a:lnTo>
                  <a:lnTo>
                    <a:pt x="0" y="152"/>
                  </a:lnTo>
                  <a:lnTo>
                    <a:pt x="0" y="126"/>
                  </a:lnTo>
                  <a:lnTo>
                    <a:pt x="5" y="96"/>
                  </a:lnTo>
                  <a:lnTo>
                    <a:pt x="5" y="66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C1A58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6" name="Freeform 143"/>
            <p:cNvSpPr>
              <a:spLocks/>
            </p:cNvSpPr>
            <p:nvPr/>
          </p:nvSpPr>
          <p:spPr bwMode="auto">
            <a:xfrm>
              <a:off x="3845" y="2445"/>
              <a:ext cx="217" cy="268"/>
            </a:xfrm>
            <a:custGeom>
              <a:avLst/>
              <a:gdLst>
                <a:gd name="T0" fmla="*/ 10 w 217"/>
                <a:gd name="T1" fmla="*/ 35 h 268"/>
                <a:gd name="T2" fmla="*/ 25 w 217"/>
                <a:gd name="T3" fmla="*/ 30 h 268"/>
                <a:gd name="T4" fmla="*/ 35 w 217"/>
                <a:gd name="T5" fmla="*/ 25 h 268"/>
                <a:gd name="T6" fmla="*/ 51 w 217"/>
                <a:gd name="T7" fmla="*/ 25 h 268"/>
                <a:gd name="T8" fmla="*/ 61 w 217"/>
                <a:gd name="T9" fmla="*/ 20 h 268"/>
                <a:gd name="T10" fmla="*/ 76 w 217"/>
                <a:gd name="T11" fmla="*/ 20 h 268"/>
                <a:gd name="T12" fmla="*/ 86 w 217"/>
                <a:gd name="T13" fmla="*/ 15 h 268"/>
                <a:gd name="T14" fmla="*/ 101 w 217"/>
                <a:gd name="T15" fmla="*/ 15 h 268"/>
                <a:gd name="T16" fmla="*/ 116 w 217"/>
                <a:gd name="T17" fmla="*/ 10 h 268"/>
                <a:gd name="T18" fmla="*/ 126 w 217"/>
                <a:gd name="T19" fmla="*/ 10 h 268"/>
                <a:gd name="T20" fmla="*/ 142 w 217"/>
                <a:gd name="T21" fmla="*/ 5 h 268"/>
                <a:gd name="T22" fmla="*/ 152 w 217"/>
                <a:gd name="T23" fmla="*/ 5 h 268"/>
                <a:gd name="T24" fmla="*/ 167 w 217"/>
                <a:gd name="T25" fmla="*/ 5 h 268"/>
                <a:gd name="T26" fmla="*/ 182 w 217"/>
                <a:gd name="T27" fmla="*/ 0 h 268"/>
                <a:gd name="T28" fmla="*/ 192 w 217"/>
                <a:gd name="T29" fmla="*/ 0 h 268"/>
                <a:gd name="T30" fmla="*/ 207 w 217"/>
                <a:gd name="T31" fmla="*/ 0 h 268"/>
                <a:gd name="T32" fmla="*/ 217 w 217"/>
                <a:gd name="T33" fmla="*/ 0 h 268"/>
                <a:gd name="T34" fmla="*/ 212 w 217"/>
                <a:gd name="T35" fmla="*/ 66 h 268"/>
                <a:gd name="T36" fmla="*/ 212 w 217"/>
                <a:gd name="T37" fmla="*/ 126 h 268"/>
                <a:gd name="T38" fmla="*/ 212 w 217"/>
                <a:gd name="T39" fmla="*/ 187 h 268"/>
                <a:gd name="T40" fmla="*/ 212 w 217"/>
                <a:gd name="T41" fmla="*/ 253 h 268"/>
                <a:gd name="T42" fmla="*/ 202 w 217"/>
                <a:gd name="T43" fmla="*/ 253 h 268"/>
                <a:gd name="T44" fmla="*/ 192 w 217"/>
                <a:gd name="T45" fmla="*/ 258 h 268"/>
                <a:gd name="T46" fmla="*/ 182 w 217"/>
                <a:gd name="T47" fmla="*/ 258 h 268"/>
                <a:gd name="T48" fmla="*/ 167 w 217"/>
                <a:gd name="T49" fmla="*/ 258 h 268"/>
                <a:gd name="T50" fmla="*/ 152 w 217"/>
                <a:gd name="T51" fmla="*/ 263 h 268"/>
                <a:gd name="T52" fmla="*/ 142 w 217"/>
                <a:gd name="T53" fmla="*/ 263 h 268"/>
                <a:gd name="T54" fmla="*/ 126 w 217"/>
                <a:gd name="T55" fmla="*/ 268 h 268"/>
                <a:gd name="T56" fmla="*/ 111 w 217"/>
                <a:gd name="T57" fmla="*/ 268 h 268"/>
                <a:gd name="T58" fmla="*/ 96 w 217"/>
                <a:gd name="T59" fmla="*/ 268 h 268"/>
                <a:gd name="T60" fmla="*/ 81 w 217"/>
                <a:gd name="T61" fmla="*/ 268 h 268"/>
                <a:gd name="T62" fmla="*/ 71 w 217"/>
                <a:gd name="T63" fmla="*/ 268 h 268"/>
                <a:gd name="T64" fmla="*/ 56 w 217"/>
                <a:gd name="T65" fmla="*/ 268 h 268"/>
                <a:gd name="T66" fmla="*/ 40 w 217"/>
                <a:gd name="T67" fmla="*/ 268 h 268"/>
                <a:gd name="T68" fmla="*/ 30 w 217"/>
                <a:gd name="T69" fmla="*/ 263 h 268"/>
                <a:gd name="T70" fmla="*/ 20 w 217"/>
                <a:gd name="T71" fmla="*/ 263 h 268"/>
                <a:gd name="T72" fmla="*/ 10 w 217"/>
                <a:gd name="T73" fmla="*/ 258 h 268"/>
                <a:gd name="T74" fmla="*/ 5 w 217"/>
                <a:gd name="T75" fmla="*/ 233 h 268"/>
                <a:gd name="T76" fmla="*/ 5 w 217"/>
                <a:gd name="T77" fmla="*/ 202 h 268"/>
                <a:gd name="T78" fmla="*/ 0 w 217"/>
                <a:gd name="T79" fmla="*/ 177 h 268"/>
                <a:gd name="T80" fmla="*/ 0 w 217"/>
                <a:gd name="T81" fmla="*/ 147 h 268"/>
                <a:gd name="T82" fmla="*/ 5 w 217"/>
                <a:gd name="T83" fmla="*/ 121 h 268"/>
                <a:gd name="T84" fmla="*/ 5 w 217"/>
                <a:gd name="T85" fmla="*/ 91 h 268"/>
                <a:gd name="T86" fmla="*/ 10 w 217"/>
                <a:gd name="T87" fmla="*/ 66 h 268"/>
                <a:gd name="T88" fmla="*/ 10 w 217"/>
                <a:gd name="T89" fmla="*/ 35 h 2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7"/>
                <a:gd name="T136" fmla="*/ 0 h 268"/>
                <a:gd name="T137" fmla="*/ 217 w 217"/>
                <a:gd name="T138" fmla="*/ 268 h 2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7" h="268">
                  <a:moveTo>
                    <a:pt x="10" y="35"/>
                  </a:moveTo>
                  <a:lnTo>
                    <a:pt x="25" y="30"/>
                  </a:lnTo>
                  <a:lnTo>
                    <a:pt x="35" y="25"/>
                  </a:lnTo>
                  <a:lnTo>
                    <a:pt x="51" y="25"/>
                  </a:lnTo>
                  <a:lnTo>
                    <a:pt x="61" y="20"/>
                  </a:lnTo>
                  <a:lnTo>
                    <a:pt x="76" y="20"/>
                  </a:lnTo>
                  <a:lnTo>
                    <a:pt x="86" y="15"/>
                  </a:lnTo>
                  <a:lnTo>
                    <a:pt x="101" y="15"/>
                  </a:lnTo>
                  <a:lnTo>
                    <a:pt x="116" y="10"/>
                  </a:lnTo>
                  <a:lnTo>
                    <a:pt x="126" y="10"/>
                  </a:lnTo>
                  <a:lnTo>
                    <a:pt x="142" y="5"/>
                  </a:lnTo>
                  <a:lnTo>
                    <a:pt x="152" y="5"/>
                  </a:lnTo>
                  <a:lnTo>
                    <a:pt x="167" y="5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12" y="66"/>
                  </a:lnTo>
                  <a:lnTo>
                    <a:pt x="212" y="126"/>
                  </a:lnTo>
                  <a:lnTo>
                    <a:pt x="212" y="187"/>
                  </a:lnTo>
                  <a:lnTo>
                    <a:pt x="212" y="253"/>
                  </a:lnTo>
                  <a:lnTo>
                    <a:pt x="202" y="253"/>
                  </a:lnTo>
                  <a:lnTo>
                    <a:pt x="192" y="258"/>
                  </a:lnTo>
                  <a:lnTo>
                    <a:pt x="182" y="258"/>
                  </a:lnTo>
                  <a:lnTo>
                    <a:pt x="167" y="258"/>
                  </a:lnTo>
                  <a:lnTo>
                    <a:pt x="152" y="263"/>
                  </a:lnTo>
                  <a:lnTo>
                    <a:pt x="142" y="263"/>
                  </a:lnTo>
                  <a:lnTo>
                    <a:pt x="126" y="268"/>
                  </a:lnTo>
                  <a:lnTo>
                    <a:pt x="111" y="268"/>
                  </a:lnTo>
                  <a:lnTo>
                    <a:pt x="96" y="268"/>
                  </a:lnTo>
                  <a:lnTo>
                    <a:pt x="81" y="268"/>
                  </a:lnTo>
                  <a:lnTo>
                    <a:pt x="71" y="268"/>
                  </a:lnTo>
                  <a:lnTo>
                    <a:pt x="56" y="268"/>
                  </a:lnTo>
                  <a:lnTo>
                    <a:pt x="40" y="268"/>
                  </a:lnTo>
                  <a:lnTo>
                    <a:pt x="30" y="263"/>
                  </a:lnTo>
                  <a:lnTo>
                    <a:pt x="20" y="263"/>
                  </a:lnTo>
                  <a:lnTo>
                    <a:pt x="10" y="258"/>
                  </a:lnTo>
                  <a:lnTo>
                    <a:pt x="5" y="233"/>
                  </a:lnTo>
                  <a:lnTo>
                    <a:pt x="5" y="202"/>
                  </a:lnTo>
                  <a:lnTo>
                    <a:pt x="0" y="177"/>
                  </a:lnTo>
                  <a:lnTo>
                    <a:pt x="0" y="147"/>
                  </a:lnTo>
                  <a:lnTo>
                    <a:pt x="5" y="121"/>
                  </a:lnTo>
                  <a:lnTo>
                    <a:pt x="5" y="91"/>
                  </a:lnTo>
                  <a:lnTo>
                    <a:pt x="10" y="66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C4A89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7" name="Freeform 144"/>
            <p:cNvSpPr>
              <a:spLocks/>
            </p:cNvSpPr>
            <p:nvPr/>
          </p:nvSpPr>
          <p:spPr bwMode="auto">
            <a:xfrm>
              <a:off x="3845" y="2445"/>
              <a:ext cx="212" cy="258"/>
            </a:xfrm>
            <a:custGeom>
              <a:avLst/>
              <a:gdLst>
                <a:gd name="T0" fmla="*/ 10 w 212"/>
                <a:gd name="T1" fmla="*/ 35 h 258"/>
                <a:gd name="T2" fmla="*/ 25 w 212"/>
                <a:gd name="T3" fmla="*/ 30 h 258"/>
                <a:gd name="T4" fmla="*/ 35 w 212"/>
                <a:gd name="T5" fmla="*/ 30 h 258"/>
                <a:gd name="T6" fmla="*/ 46 w 212"/>
                <a:gd name="T7" fmla="*/ 25 h 258"/>
                <a:gd name="T8" fmla="*/ 61 w 212"/>
                <a:gd name="T9" fmla="*/ 20 h 258"/>
                <a:gd name="T10" fmla="*/ 71 w 212"/>
                <a:gd name="T11" fmla="*/ 20 h 258"/>
                <a:gd name="T12" fmla="*/ 86 w 212"/>
                <a:gd name="T13" fmla="*/ 15 h 258"/>
                <a:gd name="T14" fmla="*/ 96 w 212"/>
                <a:gd name="T15" fmla="*/ 15 h 258"/>
                <a:gd name="T16" fmla="*/ 111 w 212"/>
                <a:gd name="T17" fmla="*/ 10 h 258"/>
                <a:gd name="T18" fmla="*/ 126 w 212"/>
                <a:gd name="T19" fmla="*/ 10 h 258"/>
                <a:gd name="T20" fmla="*/ 136 w 212"/>
                <a:gd name="T21" fmla="*/ 5 h 258"/>
                <a:gd name="T22" fmla="*/ 152 w 212"/>
                <a:gd name="T23" fmla="*/ 5 h 258"/>
                <a:gd name="T24" fmla="*/ 162 w 212"/>
                <a:gd name="T25" fmla="*/ 5 h 258"/>
                <a:gd name="T26" fmla="*/ 177 w 212"/>
                <a:gd name="T27" fmla="*/ 5 h 258"/>
                <a:gd name="T28" fmla="*/ 187 w 212"/>
                <a:gd name="T29" fmla="*/ 0 h 258"/>
                <a:gd name="T30" fmla="*/ 202 w 212"/>
                <a:gd name="T31" fmla="*/ 0 h 258"/>
                <a:gd name="T32" fmla="*/ 212 w 212"/>
                <a:gd name="T33" fmla="*/ 0 h 258"/>
                <a:gd name="T34" fmla="*/ 212 w 212"/>
                <a:gd name="T35" fmla="*/ 30 h 258"/>
                <a:gd name="T36" fmla="*/ 207 w 212"/>
                <a:gd name="T37" fmla="*/ 61 h 258"/>
                <a:gd name="T38" fmla="*/ 207 w 212"/>
                <a:gd name="T39" fmla="*/ 91 h 258"/>
                <a:gd name="T40" fmla="*/ 207 w 212"/>
                <a:gd name="T41" fmla="*/ 121 h 258"/>
                <a:gd name="T42" fmla="*/ 202 w 212"/>
                <a:gd name="T43" fmla="*/ 147 h 258"/>
                <a:gd name="T44" fmla="*/ 202 w 212"/>
                <a:gd name="T45" fmla="*/ 177 h 258"/>
                <a:gd name="T46" fmla="*/ 202 w 212"/>
                <a:gd name="T47" fmla="*/ 207 h 258"/>
                <a:gd name="T48" fmla="*/ 207 w 212"/>
                <a:gd name="T49" fmla="*/ 238 h 258"/>
                <a:gd name="T50" fmla="*/ 197 w 212"/>
                <a:gd name="T51" fmla="*/ 243 h 258"/>
                <a:gd name="T52" fmla="*/ 187 w 212"/>
                <a:gd name="T53" fmla="*/ 243 h 258"/>
                <a:gd name="T54" fmla="*/ 177 w 212"/>
                <a:gd name="T55" fmla="*/ 248 h 258"/>
                <a:gd name="T56" fmla="*/ 162 w 212"/>
                <a:gd name="T57" fmla="*/ 248 h 258"/>
                <a:gd name="T58" fmla="*/ 152 w 212"/>
                <a:gd name="T59" fmla="*/ 248 h 258"/>
                <a:gd name="T60" fmla="*/ 136 w 212"/>
                <a:gd name="T61" fmla="*/ 253 h 258"/>
                <a:gd name="T62" fmla="*/ 121 w 212"/>
                <a:gd name="T63" fmla="*/ 253 h 258"/>
                <a:gd name="T64" fmla="*/ 106 w 212"/>
                <a:gd name="T65" fmla="*/ 253 h 258"/>
                <a:gd name="T66" fmla="*/ 96 w 212"/>
                <a:gd name="T67" fmla="*/ 258 h 258"/>
                <a:gd name="T68" fmla="*/ 81 w 212"/>
                <a:gd name="T69" fmla="*/ 258 h 258"/>
                <a:gd name="T70" fmla="*/ 66 w 212"/>
                <a:gd name="T71" fmla="*/ 258 h 258"/>
                <a:gd name="T72" fmla="*/ 56 w 212"/>
                <a:gd name="T73" fmla="*/ 258 h 258"/>
                <a:gd name="T74" fmla="*/ 40 w 212"/>
                <a:gd name="T75" fmla="*/ 258 h 258"/>
                <a:gd name="T76" fmla="*/ 30 w 212"/>
                <a:gd name="T77" fmla="*/ 253 h 258"/>
                <a:gd name="T78" fmla="*/ 20 w 212"/>
                <a:gd name="T79" fmla="*/ 253 h 258"/>
                <a:gd name="T80" fmla="*/ 10 w 212"/>
                <a:gd name="T81" fmla="*/ 248 h 258"/>
                <a:gd name="T82" fmla="*/ 5 w 212"/>
                <a:gd name="T83" fmla="*/ 222 h 258"/>
                <a:gd name="T84" fmla="*/ 5 w 212"/>
                <a:gd name="T85" fmla="*/ 197 h 258"/>
                <a:gd name="T86" fmla="*/ 5 w 212"/>
                <a:gd name="T87" fmla="*/ 172 h 258"/>
                <a:gd name="T88" fmla="*/ 0 w 212"/>
                <a:gd name="T89" fmla="*/ 142 h 258"/>
                <a:gd name="T90" fmla="*/ 5 w 212"/>
                <a:gd name="T91" fmla="*/ 116 h 258"/>
                <a:gd name="T92" fmla="*/ 5 w 212"/>
                <a:gd name="T93" fmla="*/ 91 h 258"/>
                <a:gd name="T94" fmla="*/ 10 w 212"/>
                <a:gd name="T95" fmla="*/ 61 h 258"/>
                <a:gd name="T96" fmla="*/ 10 w 212"/>
                <a:gd name="T97" fmla="*/ 35 h 2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2"/>
                <a:gd name="T148" fmla="*/ 0 h 258"/>
                <a:gd name="T149" fmla="*/ 212 w 212"/>
                <a:gd name="T150" fmla="*/ 258 h 2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2" h="258">
                  <a:moveTo>
                    <a:pt x="10" y="35"/>
                  </a:moveTo>
                  <a:lnTo>
                    <a:pt x="25" y="30"/>
                  </a:lnTo>
                  <a:lnTo>
                    <a:pt x="35" y="30"/>
                  </a:lnTo>
                  <a:lnTo>
                    <a:pt x="46" y="25"/>
                  </a:lnTo>
                  <a:lnTo>
                    <a:pt x="61" y="20"/>
                  </a:lnTo>
                  <a:lnTo>
                    <a:pt x="71" y="20"/>
                  </a:lnTo>
                  <a:lnTo>
                    <a:pt x="86" y="15"/>
                  </a:lnTo>
                  <a:lnTo>
                    <a:pt x="96" y="15"/>
                  </a:lnTo>
                  <a:lnTo>
                    <a:pt x="111" y="10"/>
                  </a:lnTo>
                  <a:lnTo>
                    <a:pt x="126" y="10"/>
                  </a:lnTo>
                  <a:lnTo>
                    <a:pt x="136" y="5"/>
                  </a:lnTo>
                  <a:lnTo>
                    <a:pt x="152" y="5"/>
                  </a:lnTo>
                  <a:lnTo>
                    <a:pt x="162" y="5"/>
                  </a:lnTo>
                  <a:lnTo>
                    <a:pt x="177" y="5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12" y="0"/>
                  </a:lnTo>
                  <a:lnTo>
                    <a:pt x="212" y="30"/>
                  </a:lnTo>
                  <a:lnTo>
                    <a:pt x="207" y="61"/>
                  </a:lnTo>
                  <a:lnTo>
                    <a:pt x="207" y="91"/>
                  </a:lnTo>
                  <a:lnTo>
                    <a:pt x="207" y="121"/>
                  </a:lnTo>
                  <a:lnTo>
                    <a:pt x="202" y="147"/>
                  </a:lnTo>
                  <a:lnTo>
                    <a:pt x="202" y="177"/>
                  </a:lnTo>
                  <a:lnTo>
                    <a:pt x="202" y="207"/>
                  </a:lnTo>
                  <a:lnTo>
                    <a:pt x="207" y="238"/>
                  </a:lnTo>
                  <a:lnTo>
                    <a:pt x="197" y="243"/>
                  </a:lnTo>
                  <a:lnTo>
                    <a:pt x="187" y="243"/>
                  </a:lnTo>
                  <a:lnTo>
                    <a:pt x="177" y="248"/>
                  </a:lnTo>
                  <a:lnTo>
                    <a:pt x="162" y="248"/>
                  </a:lnTo>
                  <a:lnTo>
                    <a:pt x="152" y="248"/>
                  </a:lnTo>
                  <a:lnTo>
                    <a:pt x="136" y="253"/>
                  </a:lnTo>
                  <a:lnTo>
                    <a:pt x="121" y="253"/>
                  </a:lnTo>
                  <a:lnTo>
                    <a:pt x="106" y="253"/>
                  </a:lnTo>
                  <a:lnTo>
                    <a:pt x="96" y="258"/>
                  </a:lnTo>
                  <a:lnTo>
                    <a:pt x="81" y="258"/>
                  </a:lnTo>
                  <a:lnTo>
                    <a:pt x="66" y="258"/>
                  </a:lnTo>
                  <a:lnTo>
                    <a:pt x="56" y="258"/>
                  </a:lnTo>
                  <a:lnTo>
                    <a:pt x="40" y="258"/>
                  </a:lnTo>
                  <a:lnTo>
                    <a:pt x="30" y="253"/>
                  </a:lnTo>
                  <a:lnTo>
                    <a:pt x="20" y="253"/>
                  </a:lnTo>
                  <a:lnTo>
                    <a:pt x="10" y="248"/>
                  </a:lnTo>
                  <a:lnTo>
                    <a:pt x="5" y="222"/>
                  </a:lnTo>
                  <a:lnTo>
                    <a:pt x="5" y="197"/>
                  </a:lnTo>
                  <a:lnTo>
                    <a:pt x="5" y="172"/>
                  </a:lnTo>
                  <a:lnTo>
                    <a:pt x="0" y="142"/>
                  </a:lnTo>
                  <a:lnTo>
                    <a:pt x="5" y="116"/>
                  </a:lnTo>
                  <a:lnTo>
                    <a:pt x="5" y="91"/>
                  </a:lnTo>
                  <a:lnTo>
                    <a:pt x="10" y="61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C9AD9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8" name="Freeform 145"/>
            <p:cNvSpPr>
              <a:spLocks/>
            </p:cNvSpPr>
            <p:nvPr/>
          </p:nvSpPr>
          <p:spPr bwMode="auto">
            <a:xfrm>
              <a:off x="3850" y="2445"/>
              <a:ext cx="202" cy="248"/>
            </a:xfrm>
            <a:custGeom>
              <a:avLst/>
              <a:gdLst>
                <a:gd name="T0" fmla="*/ 5 w 202"/>
                <a:gd name="T1" fmla="*/ 35 h 248"/>
                <a:gd name="T2" fmla="*/ 20 w 202"/>
                <a:gd name="T3" fmla="*/ 30 h 248"/>
                <a:gd name="T4" fmla="*/ 30 w 202"/>
                <a:gd name="T5" fmla="*/ 30 h 248"/>
                <a:gd name="T6" fmla="*/ 41 w 202"/>
                <a:gd name="T7" fmla="*/ 25 h 248"/>
                <a:gd name="T8" fmla="*/ 56 w 202"/>
                <a:gd name="T9" fmla="*/ 20 h 248"/>
                <a:gd name="T10" fmla="*/ 66 w 202"/>
                <a:gd name="T11" fmla="*/ 20 h 248"/>
                <a:gd name="T12" fmla="*/ 81 w 202"/>
                <a:gd name="T13" fmla="*/ 15 h 248"/>
                <a:gd name="T14" fmla="*/ 91 w 202"/>
                <a:gd name="T15" fmla="*/ 15 h 248"/>
                <a:gd name="T16" fmla="*/ 106 w 202"/>
                <a:gd name="T17" fmla="*/ 10 h 248"/>
                <a:gd name="T18" fmla="*/ 116 w 202"/>
                <a:gd name="T19" fmla="*/ 10 h 248"/>
                <a:gd name="T20" fmla="*/ 131 w 202"/>
                <a:gd name="T21" fmla="*/ 10 h 248"/>
                <a:gd name="T22" fmla="*/ 142 w 202"/>
                <a:gd name="T23" fmla="*/ 5 h 248"/>
                <a:gd name="T24" fmla="*/ 157 w 202"/>
                <a:gd name="T25" fmla="*/ 5 h 248"/>
                <a:gd name="T26" fmla="*/ 167 w 202"/>
                <a:gd name="T27" fmla="*/ 5 h 248"/>
                <a:gd name="T28" fmla="*/ 177 w 202"/>
                <a:gd name="T29" fmla="*/ 0 h 248"/>
                <a:gd name="T30" fmla="*/ 192 w 202"/>
                <a:gd name="T31" fmla="*/ 0 h 248"/>
                <a:gd name="T32" fmla="*/ 202 w 202"/>
                <a:gd name="T33" fmla="*/ 0 h 248"/>
                <a:gd name="T34" fmla="*/ 202 w 202"/>
                <a:gd name="T35" fmla="*/ 30 h 248"/>
                <a:gd name="T36" fmla="*/ 197 w 202"/>
                <a:gd name="T37" fmla="*/ 61 h 248"/>
                <a:gd name="T38" fmla="*/ 197 w 202"/>
                <a:gd name="T39" fmla="*/ 86 h 248"/>
                <a:gd name="T40" fmla="*/ 192 w 202"/>
                <a:gd name="T41" fmla="*/ 111 h 248"/>
                <a:gd name="T42" fmla="*/ 192 w 202"/>
                <a:gd name="T43" fmla="*/ 142 h 248"/>
                <a:gd name="T44" fmla="*/ 192 w 202"/>
                <a:gd name="T45" fmla="*/ 167 h 248"/>
                <a:gd name="T46" fmla="*/ 192 w 202"/>
                <a:gd name="T47" fmla="*/ 197 h 248"/>
                <a:gd name="T48" fmla="*/ 192 w 202"/>
                <a:gd name="T49" fmla="*/ 227 h 248"/>
                <a:gd name="T50" fmla="*/ 187 w 202"/>
                <a:gd name="T51" fmla="*/ 227 h 248"/>
                <a:gd name="T52" fmla="*/ 177 w 202"/>
                <a:gd name="T53" fmla="*/ 233 h 248"/>
                <a:gd name="T54" fmla="*/ 167 w 202"/>
                <a:gd name="T55" fmla="*/ 233 h 248"/>
                <a:gd name="T56" fmla="*/ 152 w 202"/>
                <a:gd name="T57" fmla="*/ 238 h 248"/>
                <a:gd name="T58" fmla="*/ 142 w 202"/>
                <a:gd name="T59" fmla="*/ 238 h 248"/>
                <a:gd name="T60" fmla="*/ 126 w 202"/>
                <a:gd name="T61" fmla="*/ 238 h 248"/>
                <a:gd name="T62" fmla="*/ 116 w 202"/>
                <a:gd name="T63" fmla="*/ 243 h 248"/>
                <a:gd name="T64" fmla="*/ 101 w 202"/>
                <a:gd name="T65" fmla="*/ 243 h 248"/>
                <a:gd name="T66" fmla="*/ 86 w 202"/>
                <a:gd name="T67" fmla="*/ 243 h 248"/>
                <a:gd name="T68" fmla="*/ 76 w 202"/>
                <a:gd name="T69" fmla="*/ 243 h 248"/>
                <a:gd name="T70" fmla="*/ 61 w 202"/>
                <a:gd name="T71" fmla="*/ 248 h 248"/>
                <a:gd name="T72" fmla="*/ 51 w 202"/>
                <a:gd name="T73" fmla="*/ 248 h 248"/>
                <a:gd name="T74" fmla="*/ 35 w 202"/>
                <a:gd name="T75" fmla="*/ 243 h 248"/>
                <a:gd name="T76" fmla="*/ 25 w 202"/>
                <a:gd name="T77" fmla="*/ 243 h 248"/>
                <a:gd name="T78" fmla="*/ 15 w 202"/>
                <a:gd name="T79" fmla="*/ 243 h 248"/>
                <a:gd name="T80" fmla="*/ 5 w 202"/>
                <a:gd name="T81" fmla="*/ 238 h 248"/>
                <a:gd name="T82" fmla="*/ 0 w 202"/>
                <a:gd name="T83" fmla="*/ 212 h 248"/>
                <a:gd name="T84" fmla="*/ 0 w 202"/>
                <a:gd name="T85" fmla="*/ 187 h 248"/>
                <a:gd name="T86" fmla="*/ 0 w 202"/>
                <a:gd name="T87" fmla="*/ 162 h 248"/>
                <a:gd name="T88" fmla="*/ 0 w 202"/>
                <a:gd name="T89" fmla="*/ 137 h 248"/>
                <a:gd name="T90" fmla="*/ 0 w 202"/>
                <a:gd name="T91" fmla="*/ 111 h 248"/>
                <a:gd name="T92" fmla="*/ 0 w 202"/>
                <a:gd name="T93" fmla="*/ 86 h 248"/>
                <a:gd name="T94" fmla="*/ 5 w 202"/>
                <a:gd name="T95" fmla="*/ 61 h 248"/>
                <a:gd name="T96" fmla="*/ 5 w 202"/>
                <a:gd name="T97" fmla="*/ 35 h 2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2"/>
                <a:gd name="T148" fmla="*/ 0 h 248"/>
                <a:gd name="T149" fmla="*/ 202 w 202"/>
                <a:gd name="T150" fmla="*/ 248 h 2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2" h="248">
                  <a:moveTo>
                    <a:pt x="5" y="35"/>
                  </a:moveTo>
                  <a:lnTo>
                    <a:pt x="20" y="30"/>
                  </a:lnTo>
                  <a:lnTo>
                    <a:pt x="30" y="30"/>
                  </a:lnTo>
                  <a:lnTo>
                    <a:pt x="41" y="25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81" y="15"/>
                  </a:lnTo>
                  <a:lnTo>
                    <a:pt x="91" y="15"/>
                  </a:lnTo>
                  <a:lnTo>
                    <a:pt x="106" y="10"/>
                  </a:lnTo>
                  <a:lnTo>
                    <a:pt x="116" y="10"/>
                  </a:lnTo>
                  <a:lnTo>
                    <a:pt x="131" y="10"/>
                  </a:lnTo>
                  <a:lnTo>
                    <a:pt x="142" y="5"/>
                  </a:lnTo>
                  <a:lnTo>
                    <a:pt x="157" y="5"/>
                  </a:lnTo>
                  <a:lnTo>
                    <a:pt x="167" y="5"/>
                  </a:lnTo>
                  <a:lnTo>
                    <a:pt x="177" y="0"/>
                  </a:lnTo>
                  <a:lnTo>
                    <a:pt x="192" y="0"/>
                  </a:lnTo>
                  <a:lnTo>
                    <a:pt x="202" y="0"/>
                  </a:lnTo>
                  <a:lnTo>
                    <a:pt x="202" y="30"/>
                  </a:lnTo>
                  <a:lnTo>
                    <a:pt x="197" y="61"/>
                  </a:lnTo>
                  <a:lnTo>
                    <a:pt x="197" y="86"/>
                  </a:lnTo>
                  <a:lnTo>
                    <a:pt x="192" y="111"/>
                  </a:lnTo>
                  <a:lnTo>
                    <a:pt x="192" y="142"/>
                  </a:lnTo>
                  <a:lnTo>
                    <a:pt x="192" y="167"/>
                  </a:lnTo>
                  <a:lnTo>
                    <a:pt x="192" y="197"/>
                  </a:lnTo>
                  <a:lnTo>
                    <a:pt x="192" y="227"/>
                  </a:lnTo>
                  <a:lnTo>
                    <a:pt x="187" y="227"/>
                  </a:lnTo>
                  <a:lnTo>
                    <a:pt x="177" y="233"/>
                  </a:lnTo>
                  <a:lnTo>
                    <a:pt x="167" y="233"/>
                  </a:lnTo>
                  <a:lnTo>
                    <a:pt x="152" y="238"/>
                  </a:lnTo>
                  <a:lnTo>
                    <a:pt x="142" y="238"/>
                  </a:lnTo>
                  <a:lnTo>
                    <a:pt x="126" y="238"/>
                  </a:lnTo>
                  <a:lnTo>
                    <a:pt x="116" y="243"/>
                  </a:lnTo>
                  <a:lnTo>
                    <a:pt x="101" y="243"/>
                  </a:lnTo>
                  <a:lnTo>
                    <a:pt x="86" y="243"/>
                  </a:lnTo>
                  <a:lnTo>
                    <a:pt x="76" y="243"/>
                  </a:lnTo>
                  <a:lnTo>
                    <a:pt x="61" y="248"/>
                  </a:lnTo>
                  <a:lnTo>
                    <a:pt x="51" y="248"/>
                  </a:lnTo>
                  <a:lnTo>
                    <a:pt x="35" y="243"/>
                  </a:lnTo>
                  <a:lnTo>
                    <a:pt x="25" y="243"/>
                  </a:lnTo>
                  <a:lnTo>
                    <a:pt x="15" y="243"/>
                  </a:lnTo>
                  <a:lnTo>
                    <a:pt x="5" y="238"/>
                  </a:lnTo>
                  <a:lnTo>
                    <a:pt x="0" y="212"/>
                  </a:lnTo>
                  <a:lnTo>
                    <a:pt x="0" y="187"/>
                  </a:lnTo>
                  <a:lnTo>
                    <a:pt x="0" y="162"/>
                  </a:lnTo>
                  <a:lnTo>
                    <a:pt x="0" y="137"/>
                  </a:lnTo>
                  <a:lnTo>
                    <a:pt x="0" y="111"/>
                  </a:lnTo>
                  <a:lnTo>
                    <a:pt x="0" y="86"/>
                  </a:lnTo>
                  <a:lnTo>
                    <a:pt x="5" y="61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CCB59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9" name="Freeform 146"/>
            <p:cNvSpPr>
              <a:spLocks/>
            </p:cNvSpPr>
            <p:nvPr/>
          </p:nvSpPr>
          <p:spPr bwMode="auto">
            <a:xfrm>
              <a:off x="3850" y="2445"/>
              <a:ext cx="197" cy="233"/>
            </a:xfrm>
            <a:custGeom>
              <a:avLst/>
              <a:gdLst>
                <a:gd name="T0" fmla="*/ 10 w 197"/>
                <a:gd name="T1" fmla="*/ 35 h 233"/>
                <a:gd name="T2" fmla="*/ 20 w 197"/>
                <a:gd name="T3" fmla="*/ 30 h 233"/>
                <a:gd name="T4" fmla="*/ 30 w 197"/>
                <a:gd name="T5" fmla="*/ 30 h 233"/>
                <a:gd name="T6" fmla="*/ 41 w 197"/>
                <a:gd name="T7" fmla="*/ 25 h 233"/>
                <a:gd name="T8" fmla="*/ 51 w 197"/>
                <a:gd name="T9" fmla="*/ 25 h 233"/>
                <a:gd name="T10" fmla="*/ 66 w 197"/>
                <a:gd name="T11" fmla="*/ 20 h 233"/>
                <a:gd name="T12" fmla="*/ 76 w 197"/>
                <a:gd name="T13" fmla="*/ 20 h 233"/>
                <a:gd name="T14" fmla="*/ 86 w 197"/>
                <a:gd name="T15" fmla="*/ 15 h 233"/>
                <a:gd name="T16" fmla="*/ 101 w 197"/>
                <a:gd name="T17" fmla="*/ 15 h 233"/>
                <a:gd name="T18" fmla="*/ 111 w 197"/>
                <a:gd name="T19" fmla="*/ 10 h 233"/>
                <a:gd name="T20" fmla="*/ 126 w 197"/>
                <a:gd name="T21" fmla="*/ 10 h 233"/>
                <a:gd name="T22" fmla="*/ 137 w 197"/>
                <a:gd name="T23" fmla="*/ 5 h 233"/>
                <a:gd name="T24" fmla="*/ 152 w 197"/>
                <a:gd name="T25" fmla="*/ 5 h 233"/>
                <a:gd name="T26" fmla="*/ 162 w 197"/>
                <a:gd name="T27" fmla="*/ 5 h 233"/>
                <a:gd name="T28" fmla="*/ 172 w 197"/>
                <a:gd name="T29" fmla="*/ 5 h 233"/>
                <a:gd name="T30" fmla="*/ 187 w 197"/>
                <a:gd name="T31" fmla="*/ 0 h 233"/>
                <a:gd name="T32" fmla="*/ 197 w 197"/>
                <a:gd name="T33" fmla="*/ 0 h 233"/>
                <a:gd name="T34" fmla="*/ 192 w 197"/>
                <a:gd name="T35" fmla="*/ 30 h 233"/>
                <a:gd name="T36" fmla="*/ 192 w 197"/>
                <a:gd name="T37" fmla="*/ 56 h 233"/>
                <a:gd name="T38" fmla="*/ 192 w 197"/>
                <a:gd name="T39" fmla="*/ 81 h 233"/>
                <a:gd name="T40" fmla="*/ 187 w 197"/>
                <a:gd name="T41" fmla="*/ 106 h 233"/>
                <a:gd name="T42" fmla="*/ 187 w 197"/>
                <a:gd name="T43" fmla="*/ 131 h 233"/>
                <a:gd name="T44" fmla="*/ 187 w 197"/>
                <a:gd name="T45" fmla="*/ 162 h 233"/>
                <a:gd name="T46" fmla="*/ 187 w 197"/>
                <a:gd name="T47" fmla="*/ 187 h 233"/>
                <a:gd name="T48" fmla="*/ 187 w 197"/>
                <a:gd name="T49" fmla="*/ 212 h 233"/>
                <a:gd name="T50" fmla="*/ 177 w 197"/>
                <a:gd name="T51" fmla="*/ 217 h 233"/>
                <a:gd name="T52" fmla="*/ 172 w 197"/>
                <a:gd name="T53" fmla="*/ 217 h 233"/>
                <a:gd name="T54" fmla="*/ 162 w 197"/>
                <a:gd name="T55" fmla="*/ 222 h 233"/>
                <a:gd name="T56" fmla="*/ 147 w 197"/>
                <a:gd name="T57" fmla="*/ 222 h 233"/>
                <a:gd name="T58" fmla="*/ 137 w 197"/>
                <a:gd name="T59" fmla="*/ 227 h 233"/>
                <a:gd name="T60" fmla="*/ 121 w 197"/>
                <a:gd name="T61" fmla="*/ 227 h 233"/>
                <a:gd name="T62" fmla="*/ 111 w 197"/>
                <a:gd name="T63" fmla="*/ 227 h 233"/>
                <a:gd name="T64" fmla="*/ 96 w 197"/>
                <a:gd name="T65" fmla="*/ 233 h 233"/>
                <a:gd name="T66" fmla="*/ 86 w 197"/>
                <a:gd name="T67" fmla="*/ 233 h 233"/>
                <a:gd name="T68" fmla="*/ 71 w 197"/>
                <a:gd name="T69" fmla="*/ 233 h 233"/>
                <a:gd name="T70" fmla="*/ 61 w 197"/>
                <a:gd name="T71" fmla="*/ 233 h 233"/>
                <a:gd name="T72" fmla="*/ 46 w 197"/>
                <a:gd name="T73" fmla="*/ 233 h 233"/>
                <a:gd name="T74" fmla="*/ 35 w 197"/>
                <a:gd name="T75" fmla="*/ 233 h 233"/>
                <a:gd name="T76" fmla="*/ 25 w 197"/>
                <a:gd name="T77" fmla="*/ 233 h 233"/>
                <a:gd name="T78" fmla="*/ 15 w 197"/>
                <a:gd name="T79" fmla="*/ 233 h 233"/>
                <a:gd name="T80" fmla="*/ 5 w 197"/>
                <a:gd name="T81" fmla="*/ 227 h 233"/>
                <a:gd name="T82" fmla="*/ 5 w 197"/>
                <a:gd name="T83" fmla="*/ 202 h 233"/>
                <a:gd name="T84" fmla="*/ 0 w 197"/>
                <a:gd name="T85" fmla="*/ 182 h 233"/>
                <a:gd name="T86" fmla="*/ 0 w 197"/>
                <a:gd name="T87" fmla="*/ 157 h 233"/>
                <a:gd name="T88" fmla="*/ 0 w 197"/>
                <a:gd name="T89" fmla="*/ 131 h 233"/>
                <a:gd name="T90" fmla="*/ 0 w 197"/>
                <a:gd name="T91" fmla="*/ 111 h 233"/>
                <a:gd name="T92" fmla="*/ 0 w 197"/>
                <a:gd name="T93" fmla="*/ 86 h 233"/>
                <a:gd name="T94" fmla="*/ 5 w 197"/>
                <a:gd name="T95" fmla="*/ 61 h 233"/>
                <a:gd name="T96" fmla="*/ 10 w 197"/>
                <a:gd name="T97" fmla="*/ 35 h 2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7"/>
                <a:gd name="T148" fmla="*/ 0 h 233"/>
                <a:gd name="T149" fmla="*/ 197 w 197"/>
                <a:gd name="T150" fmla="*/ 233 h 2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7" h="233">
                  <a:moveTo>
                    <a:pt x="10" y="35"/>
                  </a:moveTo>
                  <a:lnTo>
                    <a:pt x="20" y="30"/>
                  </a:lnTo>
                  <a:lnTo>
                    <a:pt x="30" y="30"/>
                  </a:lnTo>
                  <a:lnTo>
                    <a:pt x="41" y="25"/>
                  </a:lnTo>
                  <a:lnTo>
                    <a:pt x="51" y="25"/>
                  </a:lnTo>
                  <a:lnTo>
                    <a:pt x="66" y="20"/>
                  </a:lnTo>
                  <a:lnTo>
                    <a:pt x="76" y="20"/>
                  </a:lnTo>
                  <a:lnTo>
                    <a:pt x="86" y="15"/>
                  </a:lnTo>
                  <a:lnTo>
                    <a:pt x="101" y="15"/>
                  </a:lnTo>
                  <a:lnTo>
                    <a:pt x="111" y="10"/>
                  </a:lnTo>
                  <a:lnTo>
                    <a:pt x="126" y="10"/>
                  </a:lnTo>
                  <a:lnTo>
                    <a:pt x="137" y="5"/>
                  </a:lnTo>
                  <a:lnTo>
                    <a:pt x="152" y="5"/>
                  </a:lnTo>
                  <a:lnTo>
                    <a:pt x="162" y="5"/>
                  </a:lnTo>
                  <a:lnTo>
                    <a:pt x="172" y="5"/>
                  </a:lnTo>
                  <a:lnTo>
                    <a:pt x="187" y="0"/>
                  </a:lnTo>
                  <a:lnTo>
                    <a:pt x="197" y="0"/>
                  </a:lnTo>
                  <a:lnTo>
                    <a:pt x="192" y="30"/>
                  </a:lnTo>
                  <a:lnTo>
                    <a:pt x="192" y="56"/>
                  </a:lnTo>
                  <a:lnTo>
                    <a:pt x="192" y="81"/>
                  </a:lnTo>
                  <a:lnTo>
                    <a:pt x="187" y="106"/>
                  </a:lnTo>
                  <a:lnTo>
                    <a:pt x="187" y="131"/>
                  </a:lnTo>
                  <a:lnTo>
                    <a:pt x="187" y="162"/>
                  </a:lnTo>
                  <a:lnTo>
                    <a:pt x="187" y="187"/>
                  </a:lnTo>
                  <a:lnTo>
                    <a:pt x="187" y="212"/>
                  </a:lnTo>
                  <a:lnTo>
                    <a:pt x="177" y="217"/>
                  </a:lnTo>
                  <a:lnTo>
                    <a:pt x="172" y="217"/>
                  </a:lnTo>
                  <a:lnTo>
                    <a:pt x="162" y="222"/>
                  </a:lnTo>
                  <a:lnTo>
                    <a:pt x="147" y="222"/>
                  </a:lnTo>
                  <a:lnTo>
                    <a:pt x="137" y="227"/>
                  </a:lnTo>
                  <a:lnTo>
                    <a:pt x="121" y="227"/>
                  </a:lnTo>
                  <a:lnTo>
                    <a:pt x="111" y="227"/>
                  </a:lnTo>
                  <a:lnTo>
                    <a:pt x="96" y="233"/>
                  </a:lnTo>
                  <a:lnTo>
                    <a:pt x="86" y="233"/>
                  </a:lnTo>
                  <a:lnTo>
                    <a:pt x="71" y="233"/>
                  </a:lnTo>
                  <a:lnTo>
                    <a:pt x="61" y="233"/>
                  </a:lnTo>
                  <a:lnTo>
                    <a:pt x="46" y="233"/>
                  </a:lnTo>
                  <a:lnTo>
                    <a:pt x="35" y="233"/>
                  </a:lnTo>
                  <a:lnTo>
                    <a:pt x="25" y="233"/>
                  </a:lnTo>
                  <a:lnTo>
                    <a:pt x="15" y="233"/>
                  </a:lnTo>
                  <a:lnTo>
                    <a:pt x="5" y="227"/>
                  </a:lnTo>
                  <a:lnTo>
                    <a:pt x="5" y="202"/>
                  </a:lnTo>
                  <a:lnTo>
                    <a:pt x="0" y="182"/>
                  </a:lnTo>
                  <a:lnTo>
                    <a:pt x="0" y="157"/>
                  </a:lnTo>
                  <a:lnTo>
                    <a:pt x="0" y="131"/>
                  </a:lnTo>
                  <a:lnTo>
                    <a:pt x="0" y="111"/>
                  </a:lnTo>
                  <a:lnTo>
                    <a:pt x="0" y="86"/>
                  </a:lnTo>
                  <a:lnTo>
                    <a:pt x="5" y="61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D1BA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0" name="Freeform 147"/>
            <p:cNvSpPr>
              <a:spLocks/>
            </p:cNvSpPr>
            <p:nvPr/>
          </p:nvSpPr>
          <p:spPr bwMode="auto">
            <a:xfrm>
              <a:off x="3850" y="2445"/>
              <a:ext cx="192" cy="222"/>
            </a:xfrm>
            <a:custGeom>
              <a:avLst/>
              <a:gdLst>
                <a:gd name="T0" fmla="*/ 10 w 192"/>
                <a:gd name="T1" fmla="*/ 35 h 222"/>
                <a:gd name="T2" fmla="*/ 20 w 192"/>
                <a:gd name="T3" fmla="*/ 30 h 222"/>
                <a:gd name="T4" fmla="*/ 30 w 192"/>
                <a:gd name="T5" fmla="*/ 30 h 222"/>
                <a:gd name="T6" fmla="*/ 41 w 192"/>
                <a:gd name="T7" fmla="*/ 25 h 222"/>
                <a:gd name="T8" fmla="*/ 51 w 192"/>
                <a:gd name="T9" fmla="*/ 25 h 222"/>
                <a:gd name="T10" fmla="*/ 61 w 192"/>
                <a:gd name="T11" fmla="*/ 20 h 222"/>
                <a:gd name="T12" fmla="*/ 76 w 192"/>
                <a:gd name="T13" fmla="*/ 20 h 222"/>
                <a:gd name="T14" fmla="*/ 86 w 192"/>
                <a:gd name="T15" fmla="*/ 15 h 222"/>
                <a:gd name="T16" fmla="*/ 96 w 192"/>
                <a:gd name="T17" fmla="*/ 15 h 222"/>
                <a:gd name="T18" fmla="*/ 111 w 192"/>
                <a:gd name="T19" fmla="*/ 10 h 222"/>
                <a:gd name="T20" fmla="*/ 121 w 192"/>
                <a:gd name="T21" fmla="*/ 10 h 222"/>
                <a:gd name="T22" fmla="*/ 137 w 192"/>
                <a:gd name="T23" fmla="*/ 10 h 222"/>
                <a:gd name="T24" fmla="*/ 147 w 192"/>
                <a:gd name="T25" fmla="*/ 5 h 222"/>
                <a:gd name="T26" fmla="*/ 157 w 192"/>
                <a:gd name="T27" fmla="*/ 5 h 222"/>
                <a:gd name="T28" fmla="*/ 167 w 192"/>
                <a:gd name="T29" fmla="*/ 5 h 222"/>
                <a:gd name="T30" fmla="*/ 182 w 192"/>
                <a:gd name="T31" fmla="*/ 5 h 222"/>
                <a:gd name="T32" fmla="*/ 192 w 192"/>
                <a:gd name="T33" fmla="*/ 0 h 222"/>
                <a:gd name="T34" fmla="*/ 187 w 192"/>
                <a:gd name="T35" fmla="*/ 30 h 222"/>
                <a:gd name="T36" fmla="*/ 187 w 192"/>
                <a:gd name="T37" fmla="*/ 56 h 222"/>
                <a:gd name="T38" fmla="*/ 187 w 192"/>
                <a:gd name="T39" fmla="*/ 76 h 222"/>
                <a:gd name="T40" fmla="*/ 182 w 192"/>
                <a:gd name="T41" fmla="*/ 101 h 222"/>
                <a:gd name="T42" fmla="*/ 182 w 192"/>
                <a:gd name="T43" fmla="*/ 126 h 222"/>
                <a:gd name="T44" fmla="*/ 182 w 192"/>
                <a:gd name="T45" fmla="*/ 152 h 222"/>
                <a:gd name="T46" fmla="*/ 182 w 192"/>
                <a:gd name="T47" fmla="*/ 177 h 222"/>
                <a:gd name="T48" fmla="*/ 182 w 192"/>
                <a:gd name="T49" fmla="*/ 202 h 222"/>
                <a:gd name="T50" fmla="*/ 172 w 192"/>
                <a:gd name="T51" fmla="*/ 202 h 222"/>
                <a:gd name="T52" fmla="*/ 167 w 192"/>
                <a:gd name="T53" fmla="*/ 207 h 222"/>
                <a:gd name="T54" fmla="*/ 157 w 192"/>
                <a:gd name="T55" fmla="*/ 207 h 222"/>
                <a:gd name="T56" fmla="*/ 142 w 192"/>
                <a:gd name="T57" fmla="*/ 212 h 222"/>
                <a:gd name="T58" fmla="*/ 131 w 192"/>
                <a:gd name="T59" fmla="*/ 212 h 222"/>
                <a:gd name="T60" fmla="*/ 121 w 192"/>
                <a:gd name="T61" fmla="*/ 217 h 222"/>
                <a:gd name="T62" fmla="*/ 106 w 192"/>
                <a:gd name="T63" fmla="*/ 217 h 222"/>
                <a:gd name="T64" fmla="*/ 96 w 192"/>
                <a:gd name="T65" fmla="*/ 217 h 222"/>
                <a:gd name="T66" fmla="*/ 81 w 192"/>
                <a:gd name="T67" fmla="*/ 222 h 222"/>
                <a:gd name="T68" fmla="*/ 71 w 192"/>
                <a:gd name="T69" fmla="*/ 222 h 222"/>
                <a:gd name="T70" fmla="*/ 56 w 192"/>
                <a:gd name="T71" fmla="*/ 222 h 222"/>
                <a:gd name="T72" fmla="*/ 46 w 192"/>
                <a:gd name="T73" fmla="*/ 222 h 222"/>
                <a:gd name="T74" fmla="*/ 35 w 192"/>
                <a:gd name="T75" fmla="*/ 222 h 222"/>
                <a:gd name="T76" fmla="*/ 25 w 192"/>
                <a:gd name="T77" fmla="*/ 222 h 222"/>
                <a:gd name="T78" fmla="*/ 15 w 192"/>
                <a:gd name="T79" fmla="*/ 222 h 222"/>
                <a:gd name="T80" fmla="*/ 5 w 192"/>
                <a:gd name="T81" fmla="*/ 217 h 222"/>
                <a:gd name="T82" fmla="*/ 5 w 192"/>
                <a:gd name="T83" fmla="*/ 197 h 222"/>
                <a:gd name="T84" fmla="*/ 0 w 192"/>
                <a:gd name="T85" fmla="*/ 172 h 222"/>
                <a:gd name="T86" fmla="*/ 0 w 192"/>
                <a:gd name="T87" fmla="*/ 152 h 222"/>
                <a:gd name="T88" fmla="*/ 0 w 192"/>
                <a:gd name="T89" fmla="*/ 126 h 222"/>
                <a:gd name="T90" fmla="*/ 0 w 192"/>
                <a:gd name="T91" fmla="*/ 106 h 222"/>
                <a:gd name="T92" fmla="*/ 0 w 192"/>
                <a:gd name="T93" fmla="*/ 81 h 222"/>
                <a:gd name="T94" fmla="*/ 5 w 192"/>
                <a:gd name="T95" fmla="*/ 61 h 222"/>
                <a:gd name="T96" fmla="*/ 10 w 192"/>
                <a:gd name="T97" fmla="*/ 35 h 2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2"/>
                <a:gd name="T148" fmla="*/ 0 h 222"/>
                <a:gd name="T149" fmla="*/ 192 w 192"/>
                <a:gd name="T150" fmla="*/ 222 h 2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2" h="222">
                  <a:moveTo>
                    <a:pt x="10" y="35"/>
                  </a:moveTo>
                  <a:lnTo>
                    <a:pt x="20" y="30"/>
                  </a:lnTo>
                  <a:lnTo>
                    <a:pt x="30" y="30"/>
                  </a:lnTo>
                  <a:lnTo>
                    <a:pt x="41" y="25"/>
                  </a:lnTo>
                  <a:lnTo>
                    <a:pt x="51" y="25"/>
                  </a:lnTo>
                  <a:lnTo>
                    <a:pt x="61" y="20"/>
                  </a:lnTo>
                  <a:lnTo>
                    <a:pt x="76" y="20"/>
                  </a:lnTo>
                  <a:lnTo>
                    <a:pt x="86" y="15"/>
                  </a:lnTo>
                  <a:lnTo>
                    <a:pt x="96" y="15"/>
                  </a:lnTo>
                  <a:lnTo>
                    <a:pt x="111" y="10"/>
                  </a:lnTo>
                  <a:lnTo>
                    <a:pt x="121" y="10"/>
                  </a:lnTo>
                  <a:lnTo>
                    <a:pt x="137" y="10"/>
                  </a:lnTo>
                  <a:lnTo>
                    <a:pt x="147" y="5"/>
                  </a:lnTo>
                  <a:lnTo>
                    <a:pt x="157" y="5"/>
                  </a:lnTo>
                  <a:lnTo>
                    <a:pt x="167" y="5"/>
                  </a:lnTo>
                  <a:lnTo>
                    <a:pt x="182" y="5"/>
                  </a:lnTo>
                  <a:lnTo>
                    <a:pt x="192" y="0"/>
                  </a:lnTo>
                  <a:lnTo>
                    <a:pt x="187" y="30"/>
                  </a:lnTo>
                  <a:lnTo>
                    <a:pt x="187" y="56"/>
                  </a:lnTo>
                  <a:lnTo>
                    <a:pt x="187" y="76"/>
                  </a:lnTo>
                  <a:lnTo>
                    <a:pt x="182" y="101"/>
                  </a:lnTo>
                  <a:lnTo>
                    <a:pt x="182" y="126"/>
                  </a:lnTo>
                  <a:lnTo>
                    <a:pt x="182" y="152"/>
                  </a:lnTo>
                  <a:lnTo>
                    <a:pt x="182" y="177"/>
                  </a:lnTo>
                  <a:lnTo>
                    <a:pt x="182" y="202"/>
                  </a:lnTo>
                  <a:lnTo>
                    <a:pt x="172" y="202"/>
                  </a:lnTo>
                  <a:lnTo>
                    <a:pt x="167" y="207"/>
                  </a:lnTo>
                  <a:lnTo>
                    <a:pt x="157" y="207"/>
                  </a:lnTo>
                  <a:lnTo>
                    <a:pt x="142" y="212"/>
                  </a:lnTo>
                  <a:lnTo>
                    <a:pt x="131" y="212"/>
                  </a:lnTo>
                  <a:lnTo>
                    <a:pt x="121" y="217"/>
                  </a:lnTo>
                  <a:lnTo>
                    <a:pt x="106" y="217"/>
                  </a:lnTo>
                  <a:lnTo>
                    <a:pt x="96" y="217"/>
                  </a:lnTo>
                  <a:lnTo>
                    <a:pt x="81" y="222"/>
                  </a:lnTo>
                  <a:lnTo>
                    <a:pt x="71" y="222"/>
                  </a:lnTo>
                  <a:lnTo>
                    <a:pt x="56" y="222"/>
                  </a:lnTo>
                  <a:lnTo>
                    <a:pt x="46" y="222"/>
                  </a:lnTo>
                  <a:lnTo>
                    <a:pt x="35" y="222"/>
                  </a:lnTo>
                  <a:lnTo>
                    <a:pt x="25" y="222"/>
                  </a:lnTo>
                  <a:lnTo>
                    <a:pt x="15" y="222"/>
                  </a:lnTo>
                  <a:lnTo>
                    <a:pt x="5" y="217"/>
                  </a:lnTo>
                  <a:lnTo>
                    <a:pt x="5" y="197"/>
                  </a:lnTo>
                  <a:lnTo>
                    <a:pt x="0" y="172"/>
                  </a:lnTo>
                  <a:lnTo>
                    <a:pt x="0" y="152"/>
                  </a:lnTo>
                  <a:lnTo>
                    <a:pt x="0" y="126"/>
                  </a:lnTo>
                  <a:lnTo>
                    <a:pt x="0" y="106"/>
                  </a:lnTo>
                  <a:lnTo>
                    <a:pt x="0" y="81"/>
                  </a:lnTo>
                  <a:lnTo>
                    <a:pt x="5" y="61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D3BCA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1" name="Freeform 148"/>
            <p:cNvSpPr>
              <a:spLocks/>
            </p:cNvSpPr>
            <p:nvPr/>
          </p:nvSpPr>
          <p:spPr bwMode="auto">
            <a:xfrm>
              <a:off x="3850" y="2450"/>
              <a:ext cx="182" cy="207"/>
            </a:xfrm>
            <a:custGeom>
              <a:avLst/>
              <a:gdLst>
                <a:gd name="T0" fmla="*/ 10 w 182"/>
                <a:gd name="T1" fmla="*/ 30 h 207"/>
                <a:gd name="T2" fmla="*/ 15 w 182"/>
                <a:gd name="T3" fmla="*/ 30 h 207"/>
                <a:gd name="T4" fmla="*/ 25 w 182"/>
                <a:gd name="T5" fmla="*/ 25 h 207"/>
                <a:gd name="T6" fmla="*/ 41 w 182"/>
                <a:gd name="T7" fmla="*/ 20 h 207"/>
                <a:gd name="T8" fmla="*/ 51 w 182"/>
                <a:gd name="T9" fmla="*/ 20 h 207"/>
                <a:gd name="T10" fmla="*/ 61 w 182"/>
                <a:gd name="T11" fmla="*/ 15 h 207"/>
                <a:gd name="T12" fmla="*/ 71 w 182"/>
                <a:gd name="T13" fmla="*/ 15 h 207"/>
                <a:gd name="T14" fmla="*/ 86 w 182"/>
                <a:gd name="T15" fmla="*/ 10 h 207"/>
                <a:gd name="T16" fmla="*/ 96 w 182"/>
                <a:gd name="T17" fmla="*/ 10 h 207"/>
                <a:gd name="T18" fmla="*/ 106 w 182"/>
                <a:gd name="T19" fmla="*/ 5 h 207"/>
                <a:gd name="T20" fmla="*/ 121 w 182"/>
                <a:gd name="T21" fmla="*/ 5 h 207"/>
                <a:gd name="T22" fmla="*/ 131 w 182"/>
                <a:gd name="T23" fmla="*/ 5 h 207"/>
                <a:gd name="T24" fmla="*/ 142 w 182"/>
                <a:gd name="T25" fmla="*/ 0 h 207"/>
                <a:gd name="T26" fmla="*/ 152 w 182"/>
                <a:gd name="T27" fmla="*/ 0 h 207"/>
                <a:gd name="T28" fmla="*/ 167 w 182"/>
                <a:gd name="T29" fmla="*/ 0 h 207"/>
                <a:gd name="T30" fmla="*/ 177 w 182"/>
                <a:gd name="T31" fmla="*/ 0 h 207"/>
                <a:gd name="T32" fmla="*/ 182 w 182"/>
                <a:gd name="T33" fmla="*/ 0 h 207"/>
                <a:gd name="T34" fmla="*/ 182 w 182"/>
                <a:gd name="T35" fmla="*/ 20 h 207"/>
                <a:gd name="T36" fmla="*/ 182 w 182"/>
                <a:gd name="T37" fmla="*/ 46 h 207"/>
                <a:gd name="T38" fmla="*/ 177 w 182"/>
                <a:gd name="T39" fmla="*/ 71 h 207"/>
                <a:gd name="T40" fmla="*/ 177 w 182"/>
                <a:gd name="T41" fmla="*/ 91 h 207"/>
                <a:gd name="T42" fmla="*/ 177 w 182"/>
                <a:gd name="T43" fmla="*/ 111 h 207"/>
                <a:gd name="T44" fmla="*/ 177 w 182"/>
                <a:gd name="T45" fmla="*/ 137 h 207"/>
                <a:gd name="T46" fmla="*/ 177 w 182"/>
                <a:gd name="T47" fmla="*/ 157 h 207"/>
                <a:gd name="T48" fmla="*/ 177 w 182"/>
                <a:gd name="T49" fmla="*/ 182 h 207"/>
                <a:gd name="T50" fmla="*/ 167 w 182"/>
                <a:gd name="T51" fmla="*/ 187 h 207"/>
                <a:gd name="T52" fmla="*/ 157 w 182"/>
                <a:gd name="T53" fmla="*/ 187 h 207"/>
                <a:gd name="T54" fmla="*/ 147 w 182"/>
                <a:gd name="T55" fmla="*/ 192 h 207"/>
                <a:gd name="T56" fmla="*/ 137 w 182"/>
                <a:gd name="T57" fmla="*/ 192 h 207"/>
                <a:gd name="T58" fmla="*/ 126 w 182"/>
                <a:gd name="T59" fmla="*/ 197 h 207"/>
                <a:gd name="T60" fmla="*/ 116 w 182"/>
                <a:gd name="T61" fmla="*/ 197 h 207"/>
                <a:gd name="T62" fmla="*/ 101 w 182"/>
                <a:gd name="T63" fmla="*/ 202 h 207"/>
                <a:gd name="T64" fmla="*/ 91 w 182"/>
                <a:gd name="T65" fmla="*/ 202 h 207"/>
                <a:gd name="T66" fmla="*/ 81 w 182"/>
                <a:gd name="T67" fmla="*/ 202 h 207"/>
                <a:gd name="T68" fmla="*/ 66 w 182"/>
                <a:gd name="T69" fmla="*/ 207 h 207"/>
                <a:gd name="T70" fmla="*/ 56 w 182"/>
                <a:gd name="T71" fmla="*/ 207 h 207"/>
                <a:gd name="T72" fmla="*/ 46 w 182"/>
                <a:gd name="T73" fmla="*/ 207 h 207"/>
                <a:gd name="T74" fmla="*/ 35 w 182"/>
                <a:gd name="T75" fmla="*/ 207 h 207"/>
                <a:gd name="T76" fmla="*/ 25 w 182"/>
                <a:gd name="T77" fmla="*/ 207 h 207"/>
                <a:gd name="T78" fmla="*/ 15 w 182"/>
                <a:gd name="T79" fmla="*/ 207 h 207"/>
                <a:gd name="T80" fmla="*/ 5 w 182"/>
                <a:gd name="T81" fmla="*/ 202 h 207"/>
                <a:gd name="T82" fmla="*/ 5 w 182"/>
                <a:gd name="T83" fmla="*/ 182 h 207"/>
                <a:gd name="T84" fmla="*/ 0 w 182"/>
                <a:gd name="T85" fmla="*/ 162 h 207"/>
                <a:gd name="T86" fmla="*/ 0 w 182"/>
                <a:gd name="T87" fmla="*/ 142 h 207"/>
                <a:gd name="T88" fmla="*/ 0 w 182"/>
                <a:gd name="T89" fmla="*/ 116 h 207"/>
                <a:gd name="T90" fmla="*/ 0 w 182"/>
                <a:gd name="T91" fmla="*/ 96 h 207"/>
                <a:gd name="T92" fmla="*/ 5 w 182"/>
                <a:gd name="T93" fmla="*/ 76 h 207"/>
                <a:gd name="T94" fmla="*/ 5 w 182"/>
                <a:gd name="T95" fmla="*/ 56 h 207"/>
                <a:gd name="T96" fmla="*/ 10 w 182"/>
                <a:gd name="T97" fmla="*/ 30 h 2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2"/>
                <a:gd name="T148" fmla="*/ 0 h 207"/>
                <a:gd name="T149" fmla="*/ 182 w 182"/>
                <a:gd name="T150" fmla="*/ 207 h 2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2" h="207">
                  <a:moveTo>
                    <a:pt x="10" y="30"/>
                  </a:moveTo>
                  <a:lnTo>
                    <a:pt x="15" y="30"/>
                  </a:lnTo>
                  <a:lnTo>
                    <a:pt x="25" y="25"/>
                  </a:lnTo>
                  <a:lnTo>
                    <a:pt x="41" y="20"/>
                  </a:lnTo>
                  <a:lnTo>
                    <a:pt x="51" y="20"/>
                  </a:lnTo>
                  <a:lnTo>
                    <a:pt x="61" y="15"/>
                  </a:lnTo>
                  <a:lnTo>
                    <a:pt x="71" y="15"/>
                  </a:lnTo>
                  <a:lnTo>
                    <a:pt x="86" y="10"/>
                  </a:lnTo>
                  <a:lnTo>
                    <a:pt x="96" y="10"/>
                  </a:lnTo>
                  <a:lnTo>
                    <a:pt x="106" y="5"/>
                  </a:lnTo>
                  <a:lnTo>
                    <a:pt x="121" y="5"/>
                  </a:lnTo>
                  <a:lnTo>
                    <a:pt x="131" y="5"/>
                  </a:lnTo>
                  <a:lnTo>
                    <a:pt x="142" y="0"/>
                  </a:lnTo>
                  <a:lnTo>
                    <a:pt x="152" y="0"/>
                  </a:lnTo>
                  <a:lnTo>
                    <a:pt x="167" y="0"/>
                  </a:lnTo>
                  <a:lnTo>
                    <a:pt x="177" y="0"/>
                  </a:lnTo>
                  <a:lnTo>
                    <a:pt x="182" y="0"/>
                  </a:lnTo>
                  <a:lnTo>
                    <a:pt x="182" y="20"/>
                  </a:lnTo>
                  <a:lnTo>
                    <a:pt x="182" y="46"/>
                  </a:lnTo>
                  <a:lnTo>
                    <a:pt x="177" y="71"/>
                  </a:lnTo>
                  <a:lnTo>
                    <a:pt x="177" y="91"/>
                  </a:lnTo>
                  <a:lnTo>
                    <a:pt x="177" y="111"/>
                  </a:lnTo>
                  <a:lnTo>
                    <a:pt x="177" y="137"/>
                  </a:lnTo>
                  <a:lnTo>
                    <a:pt x="177" y="157"/>
                  </a:lnTo>
                  <a:lnTo>
                    <a:pt x="177" y="182"/>
                  </a:lnTo>
                  <a:lnTo>
                    <a:pt x="167" y="187"/>
                  </a:lnTo>
                  <a:lnTo>
                    <a:pt x="157" y="187"/>
                  </a:lnTo>
                  <a:lnTo>
                    <a:pt x="147" y="192"/>
                  </a:lnTo>
                  <a:lnTo>
                    <a:pt x="137" y="192"/>
                  </a:lnTo>
                  <a:lnTo>
                    <a:pt x="126" y="197"/>
                  </a:lnTo>
                  <a:lnTo>
                    <a:pt x="116" y="197"/>
                  </a:lnTo>
                  <a:lnTo>
                    <a:pt x="101" y="202"/>
                  </a:lnTo>
                  <a:lnTo>
                    <a:pt x="91" y="202"/>
                  </a:lnTo>
                  <a:lnTo>
                    <a:pt x="81" y="202"/>
                  </a:lnTo>
                  <a:lnTo>
                    <a:pt x="66" y="207"/>
                  </a:lnTo>
                  <a:lnTo>
                    <a:pt x="56" y="207"/>
                  </a:lnTo>
                  <a:lnTo>
                    <a:pt x="46" y="207"/>
                  </a:lnTo>
                  <a:lnTo>
                    <a:pt x="35" y="207"/>
                  </a:lnTo>
                  <a:lnTo>
                    <a:pt x="25" y="207"/>
                  </a:lnTo>
                  <a:lnTo>
                    <a:pt x="15" y="207"/>
                  </a:lnTo>
                  <a:lnTo>
                    <a:pt x="5" y="202"/>
                  </a:lnTo>
                  <a:lnTo>
                    <a:pt x="5" y="182"/>
                  </a:lnTo>
                  <a:lnTo>
                    <a:pt x="0" y="162"/>
                  </a:lnTo>
                  <a:lnTo>
                    <a:pt x="0" y="142"/>
                  </a:lnTo>
                  <a:lnTo>
                    <a:pt x="0" y="116"/>
                  </a:lnTo>
                  <a:lnTo>
                    <a:pt x="0" y="96"/>
                  </a:lnTo>
                  <a:lnTo>
                    <a:pt x="5" y="76"/>
                  </a:lnTo>
                  <a:lnTo>
                    <a:pt x="5" y="56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D8C1A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2" name="Freeform 149"/>
            <p:cNvSpPr>
              <a:spLocks/>
            </p:cNvSpPr>
            <p:nvPr/>
          </p:nvSpPr>
          <p:spPr bwMode="auto">
            <a:xfrm>
              <a:off x="3850" y="2450"/>
              <a:ext cx="177" cy="197"/>
            </a:xfrm>
            <a:custGeom>
              <a:avLst/>
              <a:gdLst>
                <a:gd name="T0" fmla="*/ 10 w 177"/>
                <a:gd name="T1" fmla="*/ 30 h 197"/>
                <a:gd name="T2" fmla="*/ 15 w 177"/>
                <a:gd name="T3" fmla="*/ 30 h 197"/>
                <a:gd name="T4" fmla="*/ 25 w 177"/>
                <a:gd name="T5" fmla="*/ 25 h 197"/>
                <a:gd name="T6" fmla="*/ 35 w 177"/>
                <a:gd name="T7" fmla="*/ 25 h 197"/>
                <a:gd name="T8" fmla="*/ 46 w 177"/>
                <a:gd name="T9" fmla="*/ 20 h 197"/>
                <a:gd name="T10" fmla="*/ 61 w 177"/>
                <a:gd name="T11" fmla="*/ 15 h 197"/>
                <a:gd name="T12" fmla="*/ 71 w 177"/>
                <a:gd name="T13" fmla="*/ 15 h 197"/>
                <a:gd name="T14" fmla="*/ 81 w 177"/>
                <a:gd name="T15" fmla="*/ 10 h 197"/>
                <a:gd name="T16" fmla="*/ 91 w 177"/>
                <a:gd name="T17" fmla="*/ 10 h 197"/>
                <a:gd name="T18" fmla="*/ 106 w 177"/>
                <a:gd name="T19" fmla="*/ 10 h 197"/>
                <a:gd name="T20" fmla="*/ 116 w 177"/>
                <a:gd name="T21" fmla="*/ 5 h 197"/>
                <a:gd name="T22" fmla="*/ 126 w 177"/>
                <a:gd name="T23" fmla="*/ 5 h 197"/>
                <a:gd name="T24" fmla="*/ 137 w 177"/>
                <a:gd name="T25" fmla="*/ 0 h 197"/>
                <a:gd name="T26" fmla="*/ 147 w 177"/>
                <a:gd name="T27" fmla="*/ 0 h 197"/>
                <a:gd name="T28" fmla="*/ 162 w 177"/>
                <a:gd name="T29" fmla="*/ 0 h 197"/>
                <a:gd name="T30" fmla="*/ 167 w 177"/>
                <a:gd name="T31" fmla="*/ 0 h 197"/>
                <a:gd name="T32" fmla="*/ 177 w 177"/>
                <a:gd name="T33" fmla="*/ 0 h 197"/>
                <a:gd name="T34" fmla="*/ 177 w 177"/>
                <a:gd name="T35" fmla="*/ 20 h 197"/>
                <a:gd name="T36" fmla="*/ 177 w 177"/>
                <a:gd name="T37" fmla="*/ 46 h 197"/>
                <a:gd name="T38" fmla="*/ 172 w 177"/>
                <a:gd name="T39" fmla="*/ 66 h 197"/>
                <a:gd name="T40" fmla="*/ 172 w 177"/>
                <a:gd name="T41" fmla="*/ 86 h 197"/>
                <a:gd name="T42" fmla="*/ 172 w 177"/>
                <a:gd name="T43" fmla="*/ 106 h 197"/>
                <a:gd name="T44" fmla="*/ 167 w 177"/>
                <a:gd name="T45" fmla="*/ 126 h 197"/>
                <a:gd name="T46" fmla="*/ 167 w 177"/>
                <a:gd name="T47" fmla="*/ 147 h 197"/>
                <a:gd name="T48" fmla="*/ 167 w 177"/>
                <a:gd name="T49" fmla="*/ 172 h 197"/>
                <a:gd name="T50" fmla="*/ 162 w 177"/>
                <a:gd name="T51" fmla="*/ 172 h 197"/>
                <a:gd name="T52" fmla="*/ 152 w 177"/>
                <a:gd name="T53" fmla="*/ 177 h 197"/>
                <a:gd name="T54" fmla="*/ 142 w 177"/>
                <a:gd name="T55" fmla="*/ 177 h 197"/>
                <a:gd name="T56" fmla="*/ 131 w 177"/>
                <a:gd name="T57" fmla="*/ 182 h 197"/>
                <a:gd name="T58" fmla="*/ 121 w 177"/>
                <a:gd name="T59" fmla="*/ 182 h 197"/>
                <a:gd name="T60" fmla="*/ 111 w 177"/>
                <a:gd name="T61" fmla="*/ 187 h 197"/>
                <a:gd name="T62" fmla="*/ 101 w 177"/>
                <a:gd name="T63" fmla="*/ 187 h 197"/>
                <a:gd name="T64" fmla="*/ 91 w 177"/>
                <a:gd name="T65" fmla="*/ 192 h 197"/>
                <a:gd name="T66" fmla="*/ 76 w 177"/>
                <a:gd name="T67" fmla="*/ 192 h 197"/>
                <a:gd name="T68" fmla="*/ 66 w 177"/>
                <a:gd name="T69" fmla="*/ 192 h 197"/>
                <a:gd name="T70" fmla="*/ 56 w 177"/>
                <a:gd name="T71" fmla="*/ 197 h 197"/>
                <a:gd name="T72" fmla="*/ 46 w 177"/>
                <a:gd name="T73" fmla="*/ 197 h 197"/>
                <a:gd name="T74" fmla="*/ 35 w 177"/>
                <a:gd name="T75" fmla="*/ 197 h 197"/>
                <a:gd name="T76" fmla="*/ 25 w 177"/>
                <a:gd name="T77" fmla="*/ 197 h 197"/>
                <a:gd name="T78" fmla="*/ 15 w 177"/>
                <a:gd name="T79" fmla="*/ 197 h 197"/>
                <a:gd name="T80" fmla="*/ 10 w 177"/>
                <a:gd name="T81" fmla="*/ 192 h 197"/>
                <a:gd name="T82" fmla="*/ 5 w 177"/>
                <a:gd name="T83" fmla="*/ 152 h 197"/>
                <a:gd name="T84" fmla="*/ 0 w 177"/>
                <a:gd name="T85" fmla="*/ 111 h 197"/>
                <a:gd name="T86" fmla="*/ 5 w 177"/>
                <a:gd name="T87" fmla="*/ 71 h 197"/>
                <a:gd name="T88" fmla="*/ 10 w 177"/>
                <a:gd name="T89" fmla="*/ 30 h 1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7"/>
                <a:gd name="T136" fmla="*/ 0 h 197"/>
                <a:gd name="T137" fmla="*/ 177 w 177"/>
                <a:gd name="T138" fmla="*/ 197 h 1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7" h="197">
                  <a:moveTo>
                    <a:pt x="10" y="30"/>
                  </a:moveTo>
                  <a:lnTo>
                    <a:pt x="15" y="30"/>
                  </a:lnTo>
                  <a:lnTo>
                    <a:pt x="25" y="25"/>
                  </a:lnTo>
                  <a:lnTo>
                    <a:pt x="35" y="25"/>
                  </a:lnTo>
                  <a:lnTo>
                    <a:pt x="46" y="20"/>
                  </a:lnTo>
                  <a:lnTo>
                    <a:pt x="61" y="15"/>
                  </a:lnTo>
                  <a:lnTo>
                    <a:pt x="71" y="15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106" y="10"/>
                  </a:lnTo>
                  <a:lnTo>
                    <a:pt x="116" y="5"/>
                  </a:lnTo>
                  <a:lnTo>
                    <a:pt x="126" y="5"/>
                  </a:lnTo>
                  <a:lnTo>
                    <a:pt x="137" y="0"/>
                  </a:lnTo>
                  <a:lnTo>
                    <a:pt x="147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7" y="0"/>
                  </a:lnTo>
                  <a:lnTo>
                    <a:pt x="177" y="20"/>
                  </a:lnTo>
                  <a:lnTo>
                    <a:pt x="177" y="46"/>
                  </a:lnTo>
                  <a:lnTo>
                    <a:pt x="172" y="66"/>
                  </a:lnTo>
                  <a:lnTo>
                    <a:pt x="172" y="86"/>
                  </a:lnTo>
                  <a:lnTo>
                    <a:pt x="172" y="106"/>
                  </a:lnTo>
                  <a:lnTo>
                    <a:pt x="167" y="126"/>
                  </a:lnTo>
                  <a:lnTo>
                    <a:pt x="167" y="147"/>
                  </a:lnTo>
                  <a:lnTo>
                    <a:pt x="167" y="172"/>
                  </a:lnTo>
                  <a:lnTo>
                    <a:pt x="162" y="172"/>
                  </a:lnTo>
                  <a:lnTo>
                    <a:pt x="152" y="177"/>
                  </a:lnTo>
                  <a:lnTo>
                    <a:pt x="142" y="177"/>
                  </a:lnTo>
                  <a:lnTo>
                    <a:pt x="131" y="182"/>
                  </a:lnTo>
                  <a:lnTo>
                    <a:pt x="121" y="182"/>
                  </a:lnTo>
                  <a:lnTo>
                    <a:pt x="111" y="187"/>
                  </a:lnTo>
                  <a:lnTo>
                    <a:pt x="101" y="187"/>
                  </a:lnTo>
                  <a:lnTo>
                    <a:pt x="91" y="192"/>
                  </a:lnTo>
                  <a:lnTo>
                    <a:pt x="76" y="192"/>
                  </a:lnTo>
                  <a:lnTo>
                    <a:pt x="66" y="192"/>
                  </a:lnTo>
                  <a:lnTo>
                    <a:pt x="56" y="197"/>
                  </a:lnTo>
                  <a:lnTo>
                    <a:pt x="46" y="197"/>
                  </a:lnTo>
                  <a:lnTo>
                    <a:pt x="35" y="197"/>
                  </a:lnTo>
                  <a:lnTo>
                    <a:pt x="25" y="197"/>
                  </a:lnTo>
                  <a:lnTo>
                    <a:pt x="15" y="197"/>
                  </a:lnTo>
                  <a:lnTo>
                    <a:pt x="10" y="192"/>
                  </a:lnTo>
                  <a:lnTo>
                    <a:pt x="5" y="152"/>
                  </a:lnTo>
                  <a:lnTo>
                    <a:pt x="0" y="111"/>
                  </a:lnTo>
                  <a:lnTo>
                    <a:pt x="5" y="71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DDC6B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3" name="Freeform 150"/>
            <p:cNvSpPr>
              <a:spLocks/>
            </p:cNvSpPr>
            <p:nvPr/>
          </p:nvSpPr>
          <p:spPr bwMode="auto">
            <a:xfrm>
              <a:off x="3850" y="2450"/>
              <a:ext cx="172" cy="187"/>
            </a:xfrm>
            <a:custGeom>
              <a:avLst/>
              <a:gdLst>
                <a:gd name="T0" fmla="*/ 10 w 172"/>
                <a:gd name="T1" fmla="*/ 30 h 187"/>
                <a:gd name="T2" fmla="*/ 15 w 172"/>
                <a:gd name="T3" fmla="*/ 30 h 187"/>
                <a:gd name="T4" fmla="*/ 25 w 172"/>
                <a:gd name="T5" fmla="*/ 25 h 187"/>
                <a:gd name="T6" fmla="*/ 35 w 172"/>
                <a:gd name="T7" fmla="*/ 25 h 187"/>
                <a:gd name="T8" fmla="*/ 46 w 172"/>
                <a:gd name="T9" fmla="*/ 20 h 187"/>
                <a:gd name="T10" fmla="*/ 56 w 172"/>
                <a:gd name="T11" fmla="*/ 20 h 187"/>
                <a:gd name="T12" fmla="*/ 66 w 172"/>
                <a:gd name="T13" fmla="*/ 15 h 187"/>
                <a:gd name="T14" fmla="*/ 81 w 172"/>
                <a:gd name="T15" fmla="*/ 15 h 187"/>
                <a:gd name="T16" fmla="*/ 91 w 172"/>
                <a:gd name="T17" fmla="*/ 10 h 187"/>
                <a:gd name="T18" fmla="*/ 101 w 172"/>
                <a:gd name="T19" fmla="*/ 10 h 187"/>
                <a:gd name="T20" fmla="*/ 111 w 172"/>
                <a:gd name="T21" fmla="*/ 5 h 187"/>
                <a:gd name="T22" fmla="*/ 126 w 172"/>
                <a:gd name="T23" fmla="*/ 5 h 187"/>
                <a:gd name="T24" fmla="*/ 137 w 172"/>
                <a:gd name="T25" fmla="*/ 5 h 187"/>
                <a:gd name="T26" fmla="*/ 147 w 172"/>
                <a:gd name="T27" fmla="*/ 0 h 187"/>
                <a:gd name="T28" fmla="*/ 157 w 172"/>
                <a:gd name="T29" fmla="*/ 0 h 187"/>
                <a:gd name="T30" fmla="*/ 162 w 172"/>
                <a:gd name="T31" fmla="*/ 0 h 187"/>
                <a:gd name="T32" fmla="*/ 172 w 172"/>
                <a:gd name="T33" fmla="*/ 0 h 187"/>
                <a:gd name="T34" fmla="*/ 172 w 172"/>
                <a:gd name="T35" fmla="*/ 20 h 187"/>
                <a:gd name="T36" fmla="*/ 167 w 172"/>
                <a:gd name="T37" fmla="*/ 41 h 187"/>
                <a:gd name="T38" fmla="*/ 167 w 172"/>
                <a:gd name="T39" fmla="*/ 61 h 187"/>
                <a:gd name="T40" fmla="*/ 167 w 172"/>
                <a:gd name="T41" fmla="*/ 81 h 187"/>
                <a:gd name="T42" fmla="*/ 162 w 172"/>
                <a:gd name="T43" fmla="*/ 96 h 187"/>
                <a:gd name="T44" fmla="*/ 162 w 172"/>
                <a:gd name="T45" fmla="*/ 116 h 187"/>
                <a:gd name="T46" fmla="*/ 162 w 172"/>
                <a:gd name="T47" fmla="*/ 137 h 187"/>
                <a:gd name="T48" fmla="*/ 162 w 172"/>
                <a:gd name="T49" fmla="*/ 157 h 187"/>
                <a:gd name="T50" fmla="*/ 157 w 172"/>
                <a:gd name="T51" fmla="*/ 162 h 187"/>
                <a:gd name="T52" fmla="*/ 147 w 172"/>
                <a:gd name="T53" fmla="*/ 162 h 187"/>
                <a:gd name="T54" fmla="*/ 137 w 172"/>
                <a:gd name="T55" fmla="*/ 167 h 187"/>
                <a:gd name="T56" fmla="*/ 126 w 172"/>
                <a:gd name="T57" fmla="*/ 167 h 187"/>
                <a:gd name="T58" fmla="*/ 116 w 172"/>
                <a:gd name="T59" fmla="*/ 172 h 187"/>
                <a:gd name="T60" fmla="*/ 106 w 172"/>
                <a:gd name="T61" fmla="*/ 172 h 187"/>
                <a:gd name="T62" fmla="*/ 96 w 172"/>
                <a:gd name="T63" fmla="*/ 177 h 187"/>
                <a:gd name="T64" fmla="*/ 86 w 172"/>
                <a:gd name="T65" fmla="*/ 177 h 187"/>
                <a:gd name="T66" fmla="*/ 76 w 172"/>
                <a:gd name="T67" fmla="*/ 182 h 187"/>
                <a:gd name="T68" fmla="*/ 66 w 172"/>
                <a:gd name="T69" fmla="*/ 182 h 187"/>
                <a:gd name="T70" fmla="*/ 51 w 172"/>
                <a:gd name="T71" fmla="*/ 187 h 187"/>
                <a:gd name="T72" fmla="*/ 41 w 172"/>
                <a:gd name="T73" fmla="*/ 187 h 187"/>
                <a:gd name="T74" fmla="*/ 30 w 172"/>
                <a:gd name="T75" fmla="*/ 187 h 187"/>
                <a:gd name="T76" fmla="*/ 25 w 172"/>
                <a:gd name="T77" fmla="*/ 187 h 187"/>
                <a:gd name="T78" fmla="*/ 15 w 172"/>
                <a:gd name="T79" fmla="*/ 187 h 187"/>
                <a:gd name="T80" fmla="*/ 10 w 172"/>
                <a:gd name="T81" fmla="*/ 182 h 187"/>
                <a:gd name="T82" fmla="*/ 5 w 172"/>
                <a:gd name="T83" fmla="*/ 147 h 187"/>
                <a:gd name="T84" fmla="*/ 0 w 172"/>
                <a:gd name="T85" fmla="*/ 106 h 187"/>
                <a:gd name="T86" fmla="*/ 5 w 172"/>
                <a:gd name="T87" fmla="*/ 71 h 187"/>
                <a:gd name="T88" fmla="*/ 10 w 172"/>
                <a:gd name="T89" fmla="*/ 30 h 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2"/>
                <a:gd name="T136" fmla="*/ 0 h 187"/>
                <a:gd name="T137" fmla="*/ 172 w 172"/>
                <a:gd name="T138" fmla="*/ 187 h 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2" h="187">
                  <a:moveTo>
                    <a:pt x="10" y="30"/>
                  </a:moveTo>
                  <a:lnTo>
                    <a:pt x="15" y="30"/>
                  </a:lnTo>
                  <a:lnTo>
                    <a:pt x="25" y="25"/>
                  </a:lnTo>
                  <a:lnTo>
                    <a:pt x="35" y="25"/>
                  </a:lnTo>
                  <a:lnTo>
                    <a:pt x="46" y="20"/>
                  </a:lnTo>
                  <a:lnTo>
                    <a:pt x="56" y="20"/>
                  </a:lnTo>
                  <a:lnTo>
                    <a:pt x="66" y="15"/>
                  </a:lnTo>
                  <a:lnTo>
                    <a:pt x="81" y="15"/>
                  </a:lnTo>
                  <a:lnTo>
                    <a:pt x="91" y="10"/>
                  </a:lnTo>
                  <a:lnTo>
                    <a:pt x="101" y="10"/>
                  </a:lnTo>
                  <a:lnTo>
                    <a:pt x="111" y="5"/>
                  </a:lnTo>
                  <a:lnTo>
                    <a:pt x="126" y="5"/>
                  </a:lnTo>
                  <a:lnTo>
                    <a:pt x="137" y="5"/>
                  </a:lnTo>
                  <a:lnTo>
                    <a:pt x="147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72" y="0"/>
                  </a:lnTo>
                  <a:lnTo>
                    <a:pt x="172" y="20"/>
                  </a:lnTo>
                  <a:lnTo>
                    <a:pt x="167" y="41"/>
                  </a:lnTo>
                  <a:lnTo>
                    <a:pt x="167" y="61"/>
                  </a:lnTo>
                  <a:lnTo>
                    <a:pt x="167" y="81"/>
                  </a:lnTo>
                  <a:lnTo>
                    <a:pt x="162" y="96"/>
                  </a:lnTo>
                  <a:lnTo>
                    <a:pt x="162" y="116"/>
                  </a:lnTo>
                  <a:lnTo>
                    <a:pt x="162" y="137"/>
                  </a:lnTo>
                  <a:lnTo>
                    <a:pt x="162" y="157"/>
                  </a:lnTo>
                  <a:lnTo>
                    <a:pt x="157" y="162"/>
                  </a:lnTo>
                  <a:lnTo>
                    <a:pt x="147" y="162"/>
                  </a:lnTo>
                  <a:lnTo>
                    <a:pt x="137" y="167"/>
                  </a:lnTo>
                  <a:lnTo>
                    <a:pt x="126" y="167"/>
                  </a:lnTo>
                  <a:lnTo>
                    <a:pt x="116" y="172"/>
                  </a:lnTo>
                  <a:lnTo>
                    <a:pt x="106" y="172"/>
                  </a:lnTo>
                  <a:lnTo>
                    <a:pt x="96" y="177"/>
                  </a:lnTo>
                  <a:lnTo>
                    <a:pt x="86" y="177"/>
                  </a:lnTo>
                  <a:lnTo>
                    <a:pt x="76" y="182"/>
                  </a:lnTo>
                  <a:lnTo>
                    <a:pt x="66" y="182"/>
                  </a:lnTo>
                  <a:lnTo>
                    <a:pt x="51" y="187"/>
                  </a:lnTo>
                  <a:lnTo>
                    <a:pt x="41" y="187"/>
                  </a:lnTo>
                  <a:lnTo>
                    <a:pt x="30" y="187"/>
                  </a:lnTo>
                  <a:lnTo>
                    <a:pt x="25" y="187"/>
                  </a:lnTo>
                  <a:lnTo>
                    <a:pt x="15" y="187"/>
                  </a:lnTo>
                  <a:lnTo>
                    <a:pt x="10" y="182"/>
                  </a:lnTo>
                  <a:lnTo>
                    <a:pt x="5" y="147"/>
                  </a:lnTo>
                  <a:lnTo>
                    <a:pt x="0" y="106"/>
                  </a:lnTo>
                  <a:lnTo>
                    <a:pt x="5" y="71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E2CC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4" name="Freeform 151"/>
            <p:cNvSpPr>
              <a:spLocks/>
            </p:cNvSpPr>
            <p:nvPr/>
          </p:nvSpPr>
          <p:spPr bwMode="auto">
            <a:xfrm>
              <a:off x="3855" y="2450"/>
              <a:ext cx="162" cy="177"/>
            </a:xfrm>
            <a:custGeom>
              <a:avLst/>
              <a:gdLst>
                <a:gd name="T0" fmla="*/ 5 w 162"/>
                <a:gd name="T1" fmla="*/ 30 h 177"/>
                <a:gd name="T2" fmla="*/ 10 w 162"/>
                <a:gd name="T3" fmla="*/ 30 h 177"/>
                <a:gd name="T4" fmla="*/ 20 w 162"/>
                <a:gd name="T5" fmla="*/ 25 h 177"/>
                <a:gd name="T6" fmla="*/ 30 w 162"/>
                <a:gd name="T7" fmla="*/ 25 h 177"/>
                <a:gd name="T8" fmla="*/ 41 w 162"/>
                <a:gd name="T9" fmla="*/ 20 h 177"/>
                <a:gd name="T10" fmla="*/ 51 w 162"/>
                <a:gd name="T11" fmla="*/ 20 h 177"/>
                <a:gd name="T12" fmla="*/ 61 w 162"/>
                <a:gd name="T13" fmla="*/ 15 h 177"/>
                <a:gd name="T14" fmla="*/ 71 w 162"/>
                <a:gd name="T15" fmla="*/ 15 h 177"/>
                <a:gd name="T16" fmla="*/ 81 w 162"/>
                <a:gd name="T17" fmla="*/ 10 h 177"/>
                <a:gd name="T18" fmla="*/ 91 w 162"/>
                <a:gd name="T19" fmla="*/ 10 h 177"/>
                <a:gd name="T20" fmla="*/ 106 w 162"/>
                <a:gd name="T21" fmla="*/ 5 h 177"/>
                <a:gd name="T22" fmla="*/ 116 w 162"/>
                <a:gd name="T23" fmla="*/ 5 h 177"/>
                <a:gd name="T24" fmla="*/ 126 w 162"/>
                <a:gd name="T25" fmla="*/ 5 h 177"/>
                <a:gd name="T26" fmla="*/ 137 w 162"/>
                <a:gd name="T27" fmla="*/ 5 h 177"/>
                <a:gd name="T28" fmla="*/ 147 w 162"/>
                <a:gd name="T29" fmla="*/ 0 h 177"/>
                <a:gd name="T30" fmla="*/ 152 w 162"/>
                <a:gd name="T31" fmla="*/ 0 h 177"/>
                <a:gd name="T32" fmla="*/ 162 w 162"/>
                <a:gd name="T33" fmla="*/ 0 h 177"/>
                <a:gd name="T34" fmla="*/ 162 w 162"/>
                <a:gd name="T35" fmla="*/ 20 h 177"/>
                <a:gd name="T36" fmla="*/ 157 w 162"/>
                <a:gd name="T37" fmla="*/ 41 h 177"/>
                <a:gd name="T38" fmla="*/ 157 w 162"/>
                <a:gd name="T39" fmla="*/ 56 h 177"/>
                <a:gd name="T40" fmla="*/ 157 w 162"/>
                <a:gd name="T41" fmla="*/ 71 h 177"/>
                <a:gd name="T42" fmla="*/ 152 w 162"/>
                <a:gd name="T43" fmla="*/ 91 h 177"/>
                <a:gd name="T44" fmla="*/ 152 w 162"/>
                <a:gd name="T45" fmla="*/ 106 h 177"/>
                <a:gd name="T46" fmla="*/ 152 w 162"/>
                <a:gd name="T47" fmla="*/ 126 h 177"/>
                <a:gd name="T48" fmla="*/ 152 w 162"/>
                <a:gd name="T49" fmla="*/ 147 h 177"/>
                <a:gd name="T50" fmla="*/ 147 w 162"/>
                <a:gd name="T51" fmla="*/ 147 h 177"/>
                <a:gd name="T52" fmla="*/ 137 w 162"/>
                <a:gd name="T53" fmla="*/ 152 h 177"/>
                <a:gd name="T54" fmla="*/ 126 w 162"/>
                <a:gd name="T55" fmla="*/ 152 h 177"/>
                <a:gd name="T56" fmla="*/ 121 w 162"/>
                <a:gd name="T57" fmla="*/ 157 h 177"/>
                <a:gd name="T58" fmla="*/ 111 w 162"/>
                <a:gd name="T59" fmla="*/ 157 h 177"/>
                <a:gd name="T60" fmla="*/ 101 w 162"/>
                <a:gd name="T61" fmla="*/ 162 h 177"/>
                <a:gd name="T62" fmla="*/ 86 w 162"/>
                <a:gd name="T63" fmla="*/ 162 h 177"/>
                <a:gd name="T64" fmla="*/ 76 w 162"/>
                <a:gd name="T65" fmla="*/ 167 h 177"/>
                <a:gd name="T66" fmla="*/ 66 w 162"/>
                <a:gd name="T67" fmla="*/ 172 h 177"/>
                <a:gd name="T68" fmla="*/ 56 w 162"/>
                <a:gd name="T69" fmla="*/ 172 h 177"/>
                <a:gd name="T70" fmla="*/ 46 w 162"/>
                <a:gd name="T71" fmla="*/ 172 h 177"/>
                <a:gd name="T72" fmla="*/ 36 w 162"/>
                <a:gd name="T73" fmla="*/ 177 h 177"/>
                <a:gd name="T74" fmla="*/ 25 w 162"/>
                <a:gd name="T75" fmla="*/ 177 h 177"/>
                <a:gd name="T76" fmla="*/ 20 w 162"/>
                <a:gd name="T77" fmla="*/ 177 h 177"/>
                <a:gd name="T78" fmla="*/ 10 w 162"/>
                <a:gd name="T79" fmla="*/ 177 h 177"/>
                <a:gd name="T80" fmla="*/ 5 w 162"/>
                <a:gd name="T81" fmla="*/ 172 h 177"/>
                <a:gd name="T82" fmla="*/ 0 w 162"/>
                <a:gd name="T83" fmla="*/ 137 h 177"/>
                <a:gd name="T84" fmla="*/ 0 w 162"/>
                <a:gd name="T85" fmla="*/ 101 h 177"/>
                <a:gd name="T86" fmla="*/ 0 w 162"/>
                <a:gd name="T87" fmla="*/ 71 h 177"/>
                <a:gd name="T88" fmla="*/ 5 w 162"/>
                <a:gd name="T89" fmla="*/ 30 h 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2"/>
                <a:gd name="T136" fmla="*/ 0 h 177"/>
                <a:gd name="T137" fmla="*/ 162 w 162"/>
                <a:gd name="T138" fmla="*/ 177 h 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2" h="177">
                  <a:moveTo>
                    <a:pt x="5" y="30"/>
                  </a:moveTo>
                  <a:lnTo>
                    <a:pt x="10" y="30"/>
                  </a:lnTo>
                  <a:lnTo>
                    <a:pt x="20" y="25"/>
                  </a:lnTo>
                  <a:lnTo>
                    <a:pt x="30" y="25"/>
                  </a:lnTo>
                  <a:lnTo>
                    <a:pt x="41" y="20"/>
                  </a:lnTo>
                  <a:lnTo>
                    <a:pt x="51" y="20"/>
                  </a:lnTo>
                  <a:lnTo>
                    <a:pt x="61" y="15"/>
                  </a:lnTo>
                  <a:lnTo>
                    <a:pt x="71" y="15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106" y="5"/>
                  </a:lnTo>
                  <a:lnTo>
                    <a:pt x="116" y="5"/>
                  </a:lnTo>
                  <a:lnTo>
                    <a:pt x="126" y="5"/>
                  </a:lnTo>
                  <a:lnTo>
                    <a:pt x="137" y="5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62" y="0"/>
                  </a:lnTo>
                  <a:lnTo>
                    <a:pt x="162" y="20"/>
                  </a:lnTo>
                  <a:lnTo>
                    <a:pt x="157" y="41"/>
                  </a:lnTo>
                  <a:lnTo>
                    <a:pt x="157" y="56"/>
                  </a:lnTo>
                  <a:lnTo>
                    <a:pt x="157" y="71"/>
                  </a:lnTo>
                  <a:lnTo>
                    <a:pt x="152" y="91"/>
                  </a:lnTo>
                  <a:lnTo>
                    <a:pt x="152" y="106"/>
                  </a:lnTo>
                  <a:lnTo>
                    <a:pt x="152" y="126"/>
                  </a:lnTo>
                  <a:lnTo>
                    <a:pt x="152" y="147"/>
                  </a:lnTo>
                  <a:lnTo>
                    <a:pt x="147" y="147"/>
                  </a:lnTo>
                  <a:lnTo>
                    <a:pt x="137" y="152"/>
                  </a:lnTo>
                  <a:lnTo>
                    <a:pt x="126" y="152"/>
                  </a:lnTo>
                  <a:lnTo>
                    <a:pt x="121" y="157"/>
                  </a:lnTo>
                  <a:lnTo>
                    <a:pt x="111" y="157"/>
                  </a:lnTo>
                  <a:lnTo>
                    <a:pt x="101" y="162"/>
                  </a:lnTo>
                  <a:lnTo>
                    <a:pt x="86" y="162"/>
                  </a:lnTo>
                  <a:lnTo>
                    <a:pt x="76" y="167"/>
                  </a:lnTo>
                  <a:lnTo>
                    <a:pt x="66" y="172"/>
                  </a:lnTo>
                  <a:lnTo>
                    <a:pt x="56" y="172"/>
                  </a:lnTo>
                  <a:lnTo>
                    <a:pt x="46" y="172"/>
                  </a:lnTo>
                  <a:lnTo>
                    <a:pt x="36" y="177"/>
                  </a:lnTo>
                  <a:lnTo>
                    <a:pt x="25" y="177"/>
                  </a:lnTo>
                  <a:lnTo>
                    <a:pt x="20" y="177"/>
                  </a:lnTo>
                  <a:lnTo>
                    <a:pt x="10" y="177"/>
                  </a:lnTo>
                  <a:lnTo>
                    <a:pt x="5" y="172"/>
                  </a:lnTo>
                  <a:lnTo>
                    <a:pt x="0" y="137"/>
                  </a:lnTo>
                  <a:lnTo>
                    <a:pt x="0" y="101"/>
                  </a:lnTo>
                  <a:lnTo>
                    <a:pt x="0" y="71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E5CEB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5" name="Freeform 152"/>
            <p:cNvSpPr>
              <a:spLocks/>
            </p:cNvSpPr>
            <p:nvPr/>
          </p:nvSpPr>
          <p:spPr bwMode="auto">
            <a:xfrm>
              <a:off x="3855" y="2450"/>
              <a:ext cx="157" cy="167"/>
            </a:xfrm>
            <a:custGeom>
              <a:avLst/>
              <a:gdLst>
                <a:gd name="T0" fmla="*/ 5 w 157"/>
                <a:gd name="T1" fmla="*/ 30 h 167"/>
                <a:gd name="T2" fmla="*/ 10 w 157"/>
                <a:gd name="T3" fmla="*/ 30 h 167"/>
                <a:gd name="T4" fmla="*/ 20 w 157"/>
                <a:gd name="T5" fmla="*/ 25 h 167"/>
                <a:gd name="T6" fmla="*/ 30 w 157"/>
                <a:gd name="T7" fmla="*/ 25 h 167"/>
                <a:gd name="T8" fmla="*/ 41 w 157"/>
                <a:gd name="T9" fmla="*/ 20 h 167"/>
                <a:gd name="T10" fmla="*/ 46 w 157"/>
                <a:gd name="T11" fmla="*/ 20 h 167"/>
                <a:gd name="T12" fmla="*/ 61 w 157"/>
                <a:gd name="T13" fmla="*/ 15 h 167"/>
                <a:gd name="T14" fmla="*/ 71 w 157"/>
                <a:gd name="T15" fmla="*/ 15 h 167"/>
                <a:gd name="T16" fmla="*/ 81 w 157"/>
                <a:gd name="T17" fmla="*/ 10 h 167"/>
                <a:gd name="T18" fmla="*/ 91 w 157"/>
                <a:gd name="T19" fmla="*/ 10 h 167"/>
                <a:gd name="T20" fmla="*/ 101 w 157"/>
                <a:gd name="T21" fmla="*/ 10 h 167"/>
                <a:gd name="T22" fmla="*/ 111 w 157"/>
                <a:gd name="T23" fmla="*/ 5 h 167"/>
                <a:gd name="T24" fmla="*/ 121 w 157"/>
                <a:gd name="T25" fmla="*/ 5 h 167"/>
                <a:gd name="T26" fmla="*/ 132 w 157"/>
                <a:gd name="T27" fmla="*/ 5 h 167"/>
                <a:gd name="T28" fmla="*/ 142 w 157"/>
                <a:gd name="T29" fmla="*/ 0 h 167"/>
                <a:gd name="T30" fmla="*/ 147 w 157"/>
                <a:gd name="T31" fmla="*/ 0 h 167"/>
                <a:gd name="T32" fmla="*/ 157 w 157"/>
                <a:gd name="T33" fmla="*/ 0 h 167"/>
                <a:gd name="T34" fmla="*/ 157 w 157"/>
                <a:gd name="T35" fmla="*/ 20 h 167"/>
                <a:gd name="T36" fmla="*/ 152 w 157"/>
                <a:gd name="T37" fmla="*/ 35 h 167"/>
                <a:gd name="T38" fmla="*/ 152 w 157"/>
                <a:gd name="T39" fmla="*/ 51 h 167"/>
                <a:gd name="T40" fmla="*/ 152 w 157"/>
                <a:gd name="T41" fmla="*/ 66 h 167"/>
                <a:gd name="T42" fmla="*/ 147 w 157"/>
                <a:gd name="T43" fmla="*/ 81 h 167"/>
                <a:gd name="T44" fmla="*/ 147 w 157"/>
                <a:gd name="T45" fmla="*/ 96 h 167"/>
                <a:gd name="T46" fmla="*/ 147 w 157"/>
                <a:gd name="T47" fmla="*/ 116 h 167"/>
                <a:gd name="T48" fmla="*/ 147 w 157"/>
                <a:gd name="T49" fmla="*/ 132 h 167"/>
                <a:gd name="T50" fmla="*/ 142 w 157"/>
                <a:gd name="T51" fmla="*/ 137 h 167"/>
                <a:gd name="T52" fmla="*/ 132 w 157"/>
                <a:gd name="T53" fmla="*/ 137 h 167"/>
                <a:gd name="T54" fmla="*/ 121 w 157"/>
                <a:gd name="T55" fmla="*/ 142 h 167"/>
                <a:gd name="T56" fmla="*/ 116 w 157"/>
                <a:gd name="T57" fmla="*/ 142 h 167"/>
                <a:gd name="T58" fmla="*/ 106 w 157"/>
                <a:gd name="T59" fmla="*/ 147 h 167"/>
                <a:gd name="T60" fmla="*/ 96 w 157"/>
                <a:gd name="T61" fmla="*/ 152 h 167"/>
                <a:gd name="T62" fmla="*/ 86 w 157"/>
                <a:gd name="T63" fmla="*/ 152 h 167"/>
                <a:gd name="T64" fmla="*/ 76 w 157"/>
                <a:gd name="T65" fmla="*/ 157 h 167"/>
                <a:gd name="T66" fmla="*/ 66 w 157"/>
                <a:gd name="T67" fmla="*/ 157 h 167"/>
                <a:gd name="T68" fmla="*/ 56 w 157"/>
                <a:gd name="T69" fmla="*/ 162 h 167"/>
                <a:gd name="T70" fmla="*/ 46 w 157"/>
                <a:gd name="T71" fmla="*/ 162 h 167"/>
                <a:gd name="T72" fmla="*/ 36 w 157"/>
                <a:gd name="T73" fmla="*/ 162 h 167"/>
                <a:gd name="T74" fmla="*/ 25 w 157"/>
                <a:gd name="T75" fmla="*/ 167 h 167"/>
                <a:gd name="T76" fmla="*/ 20 w 157"/>
                <a:gd name="T77" fmla="*/ 167 h 167"/>
                <a:gd name="T78" fmla="*/ 10 w 157"/>
                <a:gd name="T79" fmla="*/ 162 h 167"/>
                <a:gd name="T80" fmla="*/ 5 w 157"/>
                <a:gd name="T81" fmla="*/ 162 h 167"/>
                <a:gd name="T82" fmla="*/ 0 w 157"/>
                <a:gd name="T83" fmla="*/ 132 h 167"/>
                <a:gd name="T84" fmla="*/ 0 w 157"/>
                <a:gd name="T85" fmla="*/ 96 h 167"/>
                <a:gd name="T86" fmla="*/ 0 w 157"/>
                <a:gd name="T87" fmla="*/ 66 h 167"/>
                <a:gd name="T88" fmla="*/ 5 w 157"/>
                <a:gd name="T89" fmla="*/ 30 h 1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7"/>
                <a:gd name="T136" fmla="*/ 0 h 167"/>
                <a:gd name="T137" fmla="*/ 157 w 157"/>
                <a:gd name="T138" fmla="*/ 167 h 1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7" h="167">
                  <a:moveTo>
                    <a:pt x="5" y="30"/>
                  </a:moveTo>
                  <a:lnTo>
                    <a:pt x="10" y="30"/>
                  </a:lnTo>
                  <a:lnTo>
                    <a:pt x="20" y="25"/>
                  </a:lnTo>
                  <a:lnTo>
                    <a:pt x="30" y="25"/>
                  </a:lnTo>
                  <a:lnTo>
                    <a:pt x="41" y="20"/>
                  </a:lnTo>
                  <a:lnTo>
                    <a:pt x="46" y="20"/>
                  </a:lnTo>
                  <a:lnTo>
                    <a:pt x="61" y="15"/>
                  </a:lnTo>
                  <a:lnTo>
                    <a:pt x="71" y="15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101" y="10"/>
                  </a:lnTo>
                  <a:lnTo>
                    <a:pt x="111" y="5"/>
                  </a:lnTo>
                  <a:lnTo>
                    <a:pt x="121" y="5"/>
                  </a:lnTo>
                  <a:lnTo>
                    <a:pt x="132" y="5"/>
                  </a:lnTo>
                  <a:lnTo>
                    <a:pt x="142" y="0"/>
                  </a:lnTo>
                  <a:lnTo>
                    <a:pt x="147" y="0"/>
                  </a:lnTo>
                  <a:lnTo>
                    <a:pt x="157" y="0"/>
                  </a:lnTo>
                  <a:lnTo>
                    <a:pt x="157" y="20"/>
                  </a:lnTo>
                  <a:lnTo>
                    <a:pt x="152" y="35"/>
                  </a:lnTo>
                  <a:lnTo>
                    <a:pt x="152" y="51"/>
                  </a:lnTo>
                  <a:lnTo>
                    <a:pt x="152" y="66"/>
                  </a:lnTo>
                  <a:lnTo>
                    <a:pt x="147" y="81"/>
                  </a:lnTo>
                  <a:lnTo>
                    <a:pt x="147" y="96"/>
                  </a:lnTo>
                  <a:lnTo>
                    <a:pt x="147" y="116"/>
                  </a:lnTo>
                  <a:lnTo>
                    <a:pt x="147" y="132"/>
                  </a:lnTo>
                  <a:lnTo>
                    <a:pt x="142" y="137"/>
                  </a:lnTo>
                  <a:lnTo>
                    <a:pt x="132" y="137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06" y="147"/>
                  </a:lnTo>
                  <a:lnTo>
                    <a:pt x="96" y="152"/>
                  </a:lnTo>
                  <a:lnTo>
                    <a:pt x="86" y="152"/>
                  </a:lnTo>
                  <a:lnTo>
                    <a:pt x="76" y="157"/>
                  </a:lnTo>
                  <a:lnTo>
                    <a:pt x="66" y="157"/>
                  </a:lnTo>
                  <a:lnTo>
                    <a:pt x="56" y="162"/>
                  </a:lnTo>
                  <a:lnTo>
                    <a:pt x="46" y="162"/>
                  </a:lnTo>
                  <a:lnTo>
                    <a:pt x="36" y="162"/>
                  </a:lnTo>
                  <a:lnTo>
                    <a:pt x="25" y="167"/>
                  </a:lnTo>
                  <a:lnTo>
                    <a:pt x="20" y="167"/>
                  </a:lnTo>
                  <a:lnTo>
                    <a:pt x="10" y="162"/>
                  </a:lnTo>
                  <a:lnTo>
                    <a:pt x="5" y="162"/>
                  </a:lnTo>
                  <a:lnTo>
                    <a:pt x="0" y="132"/>
                  </a:lnTo>
                  <a:lnTo>
                    <a:pt x="0" y="96"/>
                  </a:lnTo>
                  <a:lnTo>
                    <a:pt x="0" y="66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EAD3C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6" name="Freeform 153"/>
            <p:cNvSpPr>
              <a:spLocks/>
            </p:cNvSpPr>
            <p:nvPr/>
          </p:nvSpPr>
          <p:spPr bwMode="auto">
            <a:xfrm>
              <a:off x="3860" y="2465"/>
              <a:ext cx="233" cy="46"/>
            </a:xfrm>
            <a:custGeom>
              <a:avLst/>
              <a:gdLst>
                <a:gd name="T0" fmla="*/ 0 w 233"/>
                <a:gd name="T1" fmla="*/ 36 h 46"/>
                <a:gd name="T2" fmla="*/ 61 w 233"/>
                <a:gd name="T3" fmla="*/ 26 h 46"/>
                <a:gd name="T4" fmla="*/ 167 w 233"/>
                <a:gd name="T5" fmla="*/ 10 h 46"/>
                <a:gd name="T6" fmla="*/ 212 w 233"/>
                <a:gd name="T7" fmla="*/ 10 h 46"/>
                <a:gd name="T8" fmla="*/ 233 w 233"/>
                <a:gd name="T9" fmla="*/ 0 h 46"/>
                <a:gd name="T10" fmla="*/ 207 w 233"/>
                <a:gd name="T11" fmla="*/ 15 h 46"/>
                <a:gd name="T12" fmla="*/ 10 w 233"/>
                <a:gd name="T13" fmla="*/ 46 h 46"/>
                <a:gd name="T14" fmla="*/ 0 w 233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3"/>
                <a:gd name="T25" fmla="*/ 0 h 46"/>
                <a:gd name="T26" fmla="*/ 233 w 233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3" h="46">
                  <a:moveTo>
                    <a:pt x="0" y="36"/>
                  </a:moveTo>
                  <a:lnTo>
                    <a:pt x="61" y="26"/>
                  </a:lnTo>
                  <a:lnTo>
                    <a:pt x="167" y="10"/>
                  </a:lnTo>
                  <a:lnTo>
                    <a:pt x="212" y="10"/>
                  </a:lnTo>
                  <a:lnTo>
                    <a:pt x="233" y="0"/>
                  </a:lnTo>
                  <a:lnTo>
                    <a:pt x="207" y="15"/>
                  </a:lnTo>
                  <a:lnTo>
                    <a:pt x="10" y="4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7" name="Freeform 154"/>
            <p:cNvSpPr>
              <a:spLocks/>
            </p:cNvSpPr>
            <p:nvPr/>
          </p:nvSpPr>
          <p:spPr bwMode="auto">
            <a:xfrm>
              <a:off x="3865" y="2480"/>
              <a:ext cx="202" cy="243"/>
            </a:xfrm>
            <a:custGeom>
              <a:avLst/>
              <a:gdLst>
                <a:gd name="T0" fmla="*/ 202 w 202"/>
                <a:gd name="T1" fmla="*/ 0 h 243"/>
                <a:gd name="T2" fmla="*/ 202 w 202"/>
                <a:gd name="T3" fmla="*/ 56 h 243"/>
                <a:gd name="T4" fmla="*/ 202 w 202"/>
                <a:gd name="T5" fmla="*/ 112 h 243"/>
                <a:gd name="T6" fmla="*/ 202 w 202"/>
                <a:gd name="T7" fmla="*/ 177 h 243"/>
                <a:gd name="T8" fmla="*/ 202 w 202"/>
                <a:gd name="T9" fmla="*/ 238 h 243"/>
                <a:gd name="T10" fmla="*/ 192 w 202"/>
                <a:gd name="T11" fmla="*/ 238 h 243"/>
                <a:gd name="T12" fmla="*/ 177 w 202"/>
                <a:gd name="T13" fmla="*/ 238 h 243"/>
                <a:gd name="T14" fmla="*/ 167 w 202"/>
                <a:gd name="T15" fmla="*/ 238 h 243"/>
                <a:gd name="T16" fmla="*/ 157 w 202"/>
                <a:gd name="T17" fmla="*/ 238 h 243"/>
                <a:gd name="T18" fmla="*/ 142 w 202"/>
                <a:gd name="T19" fmla="*/ 243 h 243"/>
                <a:gd name="T20" fmla="*/ 132 w 202"/>
                <a:gd name="T21" fmla="*/ 243 h 243"/>
                <a:gd name="T22" fmla="*/ 116 w 202"/>
                <a:gd name="T23" fmla="*/ 243 h 243"/>
                <a:gd name="T24" fmla="*/ 106 w 202"/>
                <a:gd name="T25" fmla="*/ 243 h 243"/>
                <a:gd name="T26" fmla="*/ 91 w 202"/>
                <a:gd name="T27" fmla="*/ 243 h 243"/>
                <a:gd name="T28" fmla="*/ 81 w 202"/>
                <a:gd name="T29" fmla="*/ 243 h 243"/>
                <a:gd name="T30" fmla="*/ 66 w 202"/>
                <a:gd name="T31" fmla="*/ 238 h 243"/>
                <a:gd name="T32" fmla="*/ 56 w 202"/>
                <a:gd name="T33" fmla="*/ 238 h 243"/>
                <a:gd name="T34" fmla="*/ 46 w 202"/>
                <a:gd name="T35" fmla="*/ 238 h 243"/>
                <a:gd name="T36" fmla="*/ 31 w 202"/>
                <a:gd name="T37" fmla="*/ 238 h 243"/>
                <a:gd name="T38" fmla="*/ 20 w 202"/>
                <a:gd name="T39" fmla="*/ 238 h 243"/>
                <a:gd name="T40" fmla="*/ 5 w 202"/>
                <a:gd name="T41" fmla="*/ 238 h 243"/>
                <a:gd name="T42" fmla="*/ 5 w 202"/>
                <a:gd name="T43" fmla="*/ 208 h 243"/>
                <a:gd name="T44" fmla="*/ 0 w 202"/>
                <a:gd name="T45" fmla="*/ 177 h 243"/>
                <a:gd name="T46" fmla="*/ 0 w 202"/>
                <a:gd name="T47" fmla="*/ 152 h 243"/>
                <a:gd name="T48" fmla="*/ 0 w 202"/>
                <a:gd name="T49" fmla="*/ 122 h 243"/>
                <a:gd name="T50" fmla="*/ 0 w 202"/>
                <a:gd name="T51" fmla="*/ 96 h 243"/>
                <a:gd name="T52" fmla="*/ 0 w 202"/>
                <a:gd name="T53" fmla="*/ 71 h 243"/>
                <a:gd name="T54" fmla="*/ 5 w 202"/>
                <a:gd name="T55" fmla="*/ 51 h 243"/>
                <a:gd name="T56" fmla="*/ 5 w 202"/>
                <a:gd name="T57" fmla="*/ 26 h 243"/>
                <a:gd name="T58" fmla="*/ 20 w 202"/>
                <a:gd name="T59" fmla="*/ 21 h 243"/>
                <a:gd name="T60" fmla="*/ 31 w 202"/>
                <a:gd name="T61" fmla="*/ 21 h 243"/>
                <a:gd name="T62" fmla="*/ 41 w 202"/>
                <a:gd name="T63" fmla="*/ 16 h 243"/>
                <a:gd name="T64" fmla="*/ 56 w 202"/>
                <a:gd name="T65" fmla="*/ 16 h 243"/>
                <a:gd name="T66" fmla="*/ 66 w 202"/>
                <a:gd name="T67" fmla="*/ 16 h 243"/>
                <a:gd name="T68" fmla="*/ 81 w 202"/>
                <a:gd name="T69" fmla="*/ 11 h 243"/>
                <a:gd name="T70" fmla="*/ 91 w 202"/>
                <a:gd name="T71" fmla="*/ 11 h 243"/>
                <a:gd name="T72" fmla="*/ 106 w 202"/>
                <a:gd name="T73" fmla="*/ 11 h 243"/>
                <a:gd name="T74" fmla="*/ 116 w 202"/>
                <a:gd name="T75" fmla="*/ 5 h 243"/>
                <a:gd name="T76" fmla="*/ 127 w 202"/>
                <a:gd name="T77" fmla="*/ 5 h 243"/>
                <a:gd name="T78" fmla="*/ 142 w 202"/>
                <a:gd name="T79" fmla="*/ 5 h 243"/>
                <a:gd name="T80" fmla="*/ 152 w 202"/>
                <a:gd name="T81" fmla="*/ 0 h 243"/>
                <a:gd name="T82" fmla="*/ 167 w 202"/>
                <a:gd name="T83" fmla="*/ 0 h 243"/>
                <a:gd name="T84" fmla="*/ 177 w 202"/>
                <a:gd name="T85" fmla="*/ 0 h 243"/>
                <a:gd name="T86" fmla="*/ 192 w 202"/>
                <a:gd name="T87" fmla="*/ 0 h 243"/>
                <a:gd name="T88" fmla="*/ 202 w 202"/>
                <a:gd name="T89" fmla="*/ 0 h 2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2"/>
                <a:gd name="T136" fmla="*/ 0 h 243"/>
                <a:gd name="T137" fmla="*/ 202 w 202"/>
                <a:gd name="T138" fmla="*/ 243 h 2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2" h="243">
                  <a:moveTo>
                    <a:pt x="202" y="0"/>
                  </a:moveTo>
                  <a:lnTo>
                    <a:pt x="202" y="56"/>
                  </a:lnTo>
                  <a:lnTo>
                    <a:pt x="202" y="112"/>
                  </a:lnTo>
                  <a:lnTo>
                    <a:pt x="202" y="177"/>
                  </a:lnTo>
                  <a:lnTo>
                    <a:pt x="202" y="238"/>
                  </a:lnTo>
                  <a:lnTo>
                    <a:pt x="192" y="238"/>
                  </a:lnTo>
                  <a:lnTo>
                    <a:pt x="177" y="238"/>
                  </a:lnTo>
                  <a:lnTo>
                    <a:pt x="167" y="238"/>
                  </a:lnTo>
                  <a:lnTo>
                    <a:pt x="157" y="238"/>
                  </a:lnTo>
                  <a:lnTo>
                    <a:pt x="142" y="243"/>
                  </a:lnTo>
                  <a:lnTo>
                    <a:pt x="132" y="243"/>
                  </a:lnTo>
                  <a:lnTo>
                    <a:pt x="116" y="243"/>
                  </a:lnTo>
                  <a:lnTo>
                    <a:pt x="106" y="243"/>
                  </a:lnTo>
                  <a:lnTo>
                    <a:pt x="91" y="243"/>
                  </a:lnTo>
                  <a:lnTo>
                    <a:pt x="81" y="243"/>
                  </a:lnTo>
                  <a:lnTo>
                    <a:pt x="66" y="238"/>
                  </a:lnTo>
                  <a:lnTo>
                    <a:pt x="56" y="238"/>
                  </a:lnTo>
                  <a:lnTo>
                    <a:pt x="46" y="238"/>
                  </a:lnTo>
                  <a:lnTo>
                    <a:pt x="31" y="238"/>
                  </a:lnTo>
                  <a:lnTo>
                    <a:pt x="20" y="238"/>
                  </a:lnTo>
                  <a:lnTo>
                    <a:pt x="5" y="238"/>
                  </a:lnTo>
                  <a:lnTo>
                    <a:pt x="5" y="208"/>
                  </a:lnTo>
                  <a:lnTo>
                    <a:pt x="0" y="177"/>
                  </a:lnTo>
                  <a:lnTo>
                    <a:pt x="0" y="152"/>
                  </a:lnTo>
                  <a:lnTo>
                    <a:pt x="0" y="122"/>
                  </a:lnTo>
                  <a:lnTo>
                    <a:pt x="0" y="96"/>
                  </a:lnTo>
                  <a:lnTo>
                    <a:pt x="0" y="71"/>
                  </a:lnTo>
                  <a:lnTo>
                    <a:pt x="5" y="51"/>
                  </a:lnTo>
                  <a:lnTo>
                    <a:pt x="5" y="26"/>
                  </a:lnTo>
                  <a:lnTo>
                    <a:pt x="20" y="21"/>
                  </a:lnTo>
                  <a:lnTo>
                    <a:pt x="31" y="21"/>
                  </a:lnTo>
                  <a:lnTo>
                    <a:pt x="41" y="16"/>
                  </a:lnTo>
                  <a:lnTo>
                    <a:pt x="56" y="16"/>
                  </a:lnTo>
                  <a:lnTo>
                    <a:pt x="66" y="16"/>
                  </a:lnTo>
                  <a:lnTo>
                    <a:pt x="81" y="11"/>
                  </a:lnTo>
                  <a:lnTo>
                    <a:pt x="91" y="11"/>
                  </a:lnTo>
                  <a:lnTo>
                    <a:pt x="106" y="11"/>
                  </a:lnTo>
                  <a:lnTo>
                    <a:pt x="116" y="5"/>
                  </a:lnTo>
                  <a:lnTo>
                    <a:pt x="127" y="5"/>
                  </a:lnTo>
                  <a:lnTo>
                    <a:pt x="142" y="5"/>
                  </a:lnTo>
                  <a:lnTo>
                    <a:pt x="152" y="0"/>
                  </a:lnTo>
                  <a:lnTo>
                    <a:pt x="167" y="0"/>
                  </a:lnTo>
                  <a:lnTo>
                    <a:pt x="177" y="0"/>
                  </a:lnTo>
                  <a:lnTo>
                    <a:pt x="19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6D9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8" name="Freeform 155"/>
            <p:cNvSpPr>
              <a:spLocks/>
            </p:cNvSpPr>
            <p:nvPr/>
          </p:nvSpPr>
          <p:spPr bwMode="auto">
            <a:xfrm>
              <a:off x="3865" y="2485"/>
              <a:ext cx="197" cy="233"/>
            </a:xfrm>
            <a:custGeom>
              <a:avLst/>
              <a:gdLst>
                <a:gd name="T0" fmla="*/ 197 w 197"/>
                <a:gd name="T1" fmla="*/ 0 h 233"/>
                <a:gd name="T2" fmla="*/ 197 w 197"/>
                <a:gd name="T3" fmla="*/ 51 h 233"/>
                <a:gd name="T4" fmla="*/ 197 w 197"/>
                <a:gd name="T5" fmla="*/ 107 h 233"/>
                <a:gd name="T6" fmla="*/ 197 w 197"/>
                <a:gd name="T7" fmla="*/ 167 h 233"/>
                <a:gd name="T8" fmla="*/ 197 w 197"/>
                <a:gd name="T9" fmla="*/ 223 h 233"/>
                <a:gd name="T10" fmla="*/ 187 w 197"/>
                <a:gd name="T11" fmla="*/ 228 h 233"/>
                <a:gd name="T12" fmla="*/ 172 w 197"/>
                <a:gd name="T13" fmla="*/ 228 h 233"/>
                <a:gd name="T14" fmla="*/ 162 w 197"/>
                <a:gd name="T15" fmla="*/ 228 h 233"/>
                <a:gd name="T16" fmla="*/ 152 w 197"/>
                <a:gd name="T17" fmla="*/ 228 h 233"/>
                <a:gd name="T18" fmla="*/ 142 w 197"/>
                <a:gd name="T19" fmla="*/ 233 h 233"/>
                <a:gd name="T20" fmla="*/ 127 w 197"/>
                <a:gd name="T21" fmla="*/ 233 h 233"/>
                <a:gd name="T22" fmla="*/ 116 w 197"/>
                <a:gd name="T23" fmla="*/ 233 h 233"/>
                <a:gd name="T24" fmla="*/ 106 w 197"/>
                <a:gd name="T25" fmla="*/ 233 h 233"/>
                <a:gd name="T26" fmla="*/ 91 w 197"/>
                <a:gd name="T27" fmla="*/ 233 h 233"/>
                <a:gd name="T28" fmla="*/ 81 w 197"/>
                <a:gd name="T29" fmla="*/ 233 h 233"/>
                <a:gd name="T30" fmla="*/ 71 w 197"/>
                <a:gd name="T31" fmla="*/ 233 h 233"/>
                <a:gd name="T32" fmla="*/ 56 w 197"/>
                <a:gd name="T33" fmla="*/ 228 h 233"/>
                <a:gd name="T34" fmla="*/ 46 w 197"/>
                <a:gd name="T35" fmla="*/ 228 h 233"/>
                <a:gd name="T36" fmla="*/ 36 w 197"/>
                <a:gd name="T37" fmla="*/ 228 h 233"/>
                <a:gd name="T38" fmla="*/ 20 w 197"/>
                <a:gd name="T39" fmla="*/ 228 h 233"/>
                <a:gd name="T40" fmla="*/ 10 w 197"/>
                <a:gd name="T41" fmla="*/ 228 h 233"/>
                <a:gd name="T42" fmla="*/ 5 w 197"/>
                <a:gd name="T43" fmla="*/ 198 h 233"/>
                <a:gd name="T44" fmla="*/ 5 w 197"/>
                <a:gd name="T45" fmla="*/ 167 h 233"/>
                <a:gd name="T46" fmla="*/ 0 w 197"/>
                <a:gd name="T47" fmla="*/ 142 h 233"/>
                <a:gd name="T48" fmla="*/ 0 w 197"/>
                <a:gd name="T49" fmla="*/ 117 h 233"/>
                <a:gd name="T50" fmla="*/ 5 w 197"/>
                <a:gd name="T51" fmla="*/ 91 h 233"/>
                <a:gd name="T52" fmla="*/ 5 w 197"/>
                <a:gd name="T53" fmla="*/ 71 h 233"/>
                <a:gd name="T54" fmla="*/ 10 w 197"/>
                <a:gd name="T55" fmla="*/ 46 h 233"/>
                <a:gd name="T56" fmla="*/ 10 w 197"/>
                <a:gd name="T57" fmla="*/ 26 h 233"/>
                <a:gd name="T58" fmla="*/ 20 w 197"/>
                <a:gd name="T59" fmla="*/ 21 h 233"/>
                <a:gd name="T60" fmla="*/ 36 w 197"/>
                <a:gd name="T61" fmla="*/ 21 h 233"/>
                <a:gd name="T62" fmla="*/ 46 w 197"/>
                <a:gd name="T63" fmla="*/ 16 h 233"/>
                <a:gd name="T64" fmla="*/ 56 w 197"/>
                <a:gd name="T65" fmla="*/ 16 h 233"/>
                <a:gd name="T66" fmla="*/ 66 w 197"/>
                <a:gd name="T67" fmla="*/ 11 h 233"/>
                <a:gd name="T68" fmla="*/ 81 w 197"/>
                <a:gd name="T69" fmla="*/ 11 h 233"/>
                <a:gd name="T70" fmla="*/ 91 w 197"/>
                <a:gd name="T71" fmla="*/ 11 h 233"/>
                <a:gd name="T72" fmla="*/ 101 w 197"/>
                <a:gd name="T73" fmla="*/ 6 h 233"/>
                <a:gd name="T74" fmla="*/ 116 w 197"/>
                <a:gd name="T75" fmla="*/ 6 h 233"/>
                <a:gd name="T76" fmla="*/ 127 w 197"/>
                <a:gd name="T77" fmla="*/ 6 h 233"/>
                <a:gd name="T78" fmla="*/ 137 w 197"/>
                <a:gd name="T79" fmla="*/ 6 h 233"/>
                <a:gd name="T80" fmla="*/ 152 w 197"/>
                <a:gd name="T81" fmla="*/ 0 h 233"/>
                <a:gd name="T82" fmla="*/ 162 w 197"/>
                <a:gd name="T83" fmla="*/ 0 h 233"/>
                <a:gd name="T84" fmla="*/ 172 w 197"/>
                <a:gd name="T85" fmla="*/ 0 h 233"/>
                <a:gd name="T86" fmla="*/ 187 w 197"/>
                <a:gd name="T87" fmla="*/ 0 h 233"/>
                <a:gd name="T88" fmla="*/ 197 w 197"/>
                <a:gd name="T89" fmla="*/ 0 h 2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233"/>
                <a:gd name="T137" fmla="*/ 197 w 197"/>
                <a:gd name="T138" fmla="*/ 233 h 2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233">
                  <a:moveTo>
                    <a:pt x="197" y="0"/>
                  </a:moveTo>
                  <a:lnTo>
                    <a:pt x="197" y="51"/>
                  </a:lnTo>
                  <a:lnTo>
                    <a:pt x="197" y="107"/>
                  </a:lnTo>
                  <a:lnTo>
                    <a:pt x="197" y="167"/>
                  </a:lnTo>
                  <a:lnTo>
                    <a:pt x="197" y="223"/>
                  </a:lnTo>
                  <a:lnTo>
                    <a:pt x="187" y="228"/>
                  </a:lnTo>
                  <a:lnTo>
                    <a:pt x="172" y="228"/>
                  </a:lnTo>
                  <a:lnTo>
                    <a:pt x="162" y="228"/>
                  </a:lnTo>
                  <a:lnTo>
                    <a:pt x="152" y="228"/>
                  </a:lnTo>
                  <a:lnTo>
                    <a:pt x="142" y="233"/>
                  </a:lnTo>
                  <a:lnTo>
                    <a:pt x="127" y="233"/>
                  </a:lnTo>
                  <a:lnTo>
                    <a:pt x="116" y="233"/>
                  </a:lnTo>
                  <a:lnTo>
                    <a:pt x="106" y="233"/>
                  </a:lnTo>
                  <a:lnTo>
                    <a:pt x="91" y="233"/>
                  </a:lnTo>
                  <a:lnTo>
                    <a:pt x="81" y="233"/>
                  </a:lnTo>
                  <a:lnTo>
                    <a:pt x="71" y="233"/>
                  </a:lnTo>
                  <a:lnTo>
                    <a:pt x="56" y="228"/>
                  </a:lnTo>
                  <a:lnTo>
                    <a:pt x="46" y="228"/>
                  </a:lnTo>
                  <a:lnTo>
                    <a:pt x="36" y="228"/>
                  </a:lnTo>
                  <a:lnTo>
                    <a:pt x="20" y="228"/>
                  </a:lnTo>
                  <a:lnTo>
                    <a:pt x="10" y="228"/>
                  </a:lnTo>
                  <a:lnTo>
                    <a:pt x="5" y="198"/>
                  </a:lnTo>
                  <a:lnTo>
                    <a:pt x="5" y="167"/>
                  </a:lnTo>
                  <a:lnTo>
                    <a:pt x="0" y="142"/>
                  </a:lnTo>
                  <a:lnTo>
                    <a:pt x="0" y="117"/>
                  </a:lnTo>
                  <a:lnTo>
                    <a:pt x="5" y="91"/>
                  </a:lnTo>
                  <a:lnTo>
                    <a:pt x="5" y="71"/>
                  </a:lnTo>
                  <a:lnTo>
                    <a:pt x="10" y="46"/>
                  </a:lnTo>
                  <a:lnTo>
                    <a:pt x="10" y="26"/>
                  </a:lnTo>
                  <a:lnTo>
                    <a:pt x="20" y="21"/>
                  </a:lnTo>
                  <a:lnTo>
                    <a:pt x="36" y="21"/>
                  </a:lnTo>
                  <a:lnTo>
                    <a:pt x="46" y="16"/>
                  </a:lnTo>
                  <a:lnTo>
                    <a:pt x="56" y="16"/>
                  </a:lnTo>
                  <a:lnTo>
                    <a:pt x="66" y="11"/>
                  </a:lnTo>
                  <a:lnTo>
                    <a:pt x="81" y="11"/>
                  </a:lnTo>
                  <a:lnTo>
                    <a:pt x="91" y="11"/>
                  </a:lnTo>
                  <a:lnTo>
                    <a:pt x="101" y="6"/>
                  </a:lnTo>
                  <a:lnTo>
                    <a:pt x="116" y="6"/>
                  </a:lnTo>
                  <a:lnTo>
                    <a:pt x="127" y="6"/>
                  </a:lnTo>
                  <a:lnTo>
                    <a:pt x="137" y="6"/>
                  </a:lnTo>
                  <a:lnTo>
                    <a:pt x="152" y="0"/>
                  </a:lnTo>
                  <a:lnTo>
                    <a:pt x="162" y="0"/>
                  </a:lnTo>
                  <a:lnTo>
                    <a:pt x="172" y="0"/>
                  </a:lnTo>
                  <a:lnTo>
                    <a:pt x="18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709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9" name="Freeform 156"/>
            <p:cNvSpPr>
              <a:spLocks/>
            </p:cNvSpPr>
            <p:nvPr/>
          </p:nvSpPr>
          <p:spPr bwMode="auto">
            <a:xfrm>
              <a:off x="3870" y="2491"/>
              <a:ext cx="187" cy="222"/>
            </a:xfrm>
            <a:custGeom>
              <a:avLst/>
              <a:gdLst>
                <a:gd name="T0" fmla="*/ 187 w 187"/>
                <a:gd name="T1" fmla="*/ 0 h 222"/>
                <a:gd name="T2" fmla="*/ 187 w 187"/>
                <a:gd name="T3" fmla="*/ 50 h 222"/>
                <a:gd name="T4" fmla="*/ 187 w 187"/>
                <a:gd name="T5" fmla="*/ 101 h 222"/>
                <a:gd name="T6" fmla="*/ 187 w 187"/>
                <a:gd name="T7" fmla="*/ 156 h 222"/>
                <a:gd name="T8" fmla="*/ 187 w 187"/>
                <a:gd name="T9" fmla="*/ 212 h 222"/>
                <a:gd name="T10" fmla="*/ 177 w 187"/>
                <a:gd name="T11" fmla="*/ 217 h 222"/>
                <a:gd name="T12" fmla="*/ 167 w 187"/>
                <a:gd name="T13" fmla="*/ 217 h 222"/>
                <a:gd name="T14" fmla="*/ 152 w 187"/>
                <a:gd name="T15" fmla="*/ 217 h 222"/>
                <a:gd name="T16" fmla="*/ 142 w 187"/>
                <a:gd name="T17" fmla="*/ 217 h 222"/>
                <a:gd name="T18" fmla="*/ 132 w 187"/>
                <a:gd name="T19" fmla="*/ 222 h 222"/>
                <a:gd name="T20" fmla="*/ 122 w 187"/>
                <a:gd name="T21" fmla="*/ 222 h 222"/>
                <a:gd name="T22" fmla="*/ 111 w 187"/>
                <a:gd name="T23" fmla="*/ 222 h 222"/>
                <a:gd name="T24" fmla="*/ 96 w 187"/>
                <a:gd name="T25" fmla="*/ 222 h 222"/>
                <a:gd name="T26" fmla="*/ 86 w 187"/>
                <a:gd name="T27" fmla="*/ 222 h 222"/>
                <a:gd name="T28" fmla="*/ 76 w 187"/>
                <a:gd name="T29" fmla="*/ 222 h 222"/>
                <a:gd name="T30" fmla="*/ 66 w 187"/>
                <a:gd name="T31" fmla="*/ 222 h 222"/>
                <a:gd name="T32" fmla="*/ 56 w 187"/>
                <a:gd name="T33" fmla="*/ 217 h 222"/>
                <a:gd name="T34" fmla="*/ 41 w 187"/>
                <a:gd name="T35" fmla="*/ 217 h 222"/>
                <a:gd name="T36" fmla="*/ 31 w 187"/>
                <a:gd name="T37" fmla="*/ 217 h 222"/>
                <a:gd name="T38" fmla="*/ 21 w 187"/>
                <a:gd name="T39" fmla="*/ 217 h 222"/>
                <a:gd name="T40" fmla="*/ 10 w 187"/>
                <a:gd name="T41" fmla="*/ 212 h 222"/>
                <a:gd name="T42" fmla="*/ 5 w 187"/>
                <a:gd name="T43" fmla="*/ 187 h 222"/>
                <a:gd name="T44" fmla="*/ 0 w 187"/>
                <a:gd name="T45" fmla="*/ 161 h 222"/>
                <a:gd name="T46" fmla="*/ 0 w 187"/>
                <a:gd name="T47" fmla="*/ 136 h 222"/>
                <a:gd name="T48" fmla="*/ 0 w 187"/>
                <a:gd name="T49" fmla="*/ 111 h 222"/>
                <a:gd name="T50" fmla="*/ 0 w 187"/>
                <a:gd name="T51" fmla="*/ 91 h 222"/>
                <a:gd name="T52" fmla="*/ 5 w 187"/>
                <a:gd name="T53" fmla="*/ 65 h 222"/>
                <a:gd name="T54" fmla="*/ 5 w 187"/>
                <a:gd name="T55" fmla="*/ 45 h 222"/>
                <a:gd name="T56" fmla="*/ 10 w 187"/>
                <a:gd name="T57" fmla="*/ 20 h 222"/>
                <a:gd name="T58" fmla="*/ 21 w 187"/>
                <a:gd name="T59" fmla="*/ 20 h 222"/>
                <a:gd name="T60" fmla="*/ 31 w 187"/>
                <a:gd name="T61" fmla="*/ 15 h 222"/>
                <a:gd name="T62" fmla="*/ 41 w 187"/>
                <a:gd name="T63" fmla="*/ 15 h 222"/>
                <a:gd name="T64" fmla="*/ 51 w 187"/>
                <a:gd name="T65" fmla="*/ 10 h 222"/>
                <a:gd name="T66" fmla="*/ 66 w 187"/>
                <a:gd name="T67" fmla="*/ 10 h 222"/>
                <a:gd name="T68" fmla="*/ 76 w 187"/>
                <a:gd name="T69" fmla="*/ 10 h 222"/>
                <a:gd name="T70" fmla="*/ 86 w 187"/>
                <a:gd name="T71" fmla="*/ 5 h 222"/>
                <a:gd name="T72" fmla="*/ 96 w 187"/>
                <a:gd name="T73" fmla="*/ 5 h 222"/>
                <a:gd name="T74" fmla="*/ 106 w 187"/>
                <a:gd name="T75" fmla="*/ 5 h 222"/>
                <a:gd name="T76" fmla="*/ 122 w 187"/>
                <a:gd name="T77" fmla="*/ 5 h 222"/>
                <a:gd name="T78" fmla="*/ 132 w 187"/>
                <a:gd name="T79" fmla="*/ 0 h 222"/>
                <a:gd name="T80" fmla="*/ 142 w 187"/>
                <a:gd name="T81" fmla="*/ 0 h 222"/>
                <a:gd name="T82" fmla="*/ 152 w 187"/>
                <a:gd name="T83" fmla="*/ 0 h 222"/>
                <a:gd name="T84" fmla="*/ 162 w 187"/>
                <a:gd name="T85" fmla="*/ 0 h 222"/>
                <a:gd name="T86" fmla="*/ 177 w 187"/>
                <a:gd name="T87" fmla="*/ 0 h 222"/>
                <a:gd name="T88" fmla="*/ 187 w 187"/>
                <a:gd name="T89" fmla="*/ 0 h 2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7"/>
                <a:gd name="T136" fmla="*/ 0 h 222"/>
                <a:gd name="T137" fmla="*/ 187 w 187"/>
                <a:gd name="T138" fmla="*/ 222 h 22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7" h="222">
                  <a:moveTo>
                    <a:pt x="187" y="0"/>
                  </a:moveTo>
                  <a:lnTo>
                    <a:pt x="187" y="50"/>
                  </a:lnTo>
                  <a:lnTo>
                    <a:pt x="187" y="101"/>
                  </a:lnTo>
                  <a:lnTo>
                    <a:pt x="187" y="156"/>
                  </a:lnTo>
                  <a:lnTo>
                    <a:pt x="187" y="212"/>
                  </a:lnTo>
                  <a:lnTo>
                    <a:pt x="177" y="217"/>
                  </a:lnTo>
                  <a:lnTo>
                    <a:pt x="167" y="217"/>
                  </a:lnTo>
                  <a:lnTo>
                    <a:pt x="152" y="217"/>
                  </a:lnTo>
                  <a:lnTo>
                    <a:pt x="142" y="217"/>
                  </a:lnTo>
                  <a:lnTo>
                    <a:pt x="132" y="222"/>
                  </a:lnTo>
                  <a:lnTo>
                    <a:pt x="122" y="222"/>
                  </a:lnTo>
                  <a:lnTo>
                    <a:pt x="111" y="222"/>
                  </a:lnTo>
                  <a:lnTo>
                    <a:pt x="96" y="222"/>
                  </a:lnTo>
                  <a:lnTo>
                    <a:pt x="86" y="222"/>
                  </a:lnTo>
                  <a:lnTo>
                    <a:pt x="76" y="222"/>
                  </a:lnTo>
                  <a:lnTo>
                    <a:pt x="66" y="222"/>
                  </a:lnTo>
                  <a:lnTo>
                    <a:pt x="56" y="217"/>
                  </a:lnTo>
                  <a:lnTo>
                    <a:pt x="41" y="217"/>
                  </a:lnTo>
                  <a:lnTo>
                    <a:pt x="31" y="217"/>
                  </a:lnTo>
                  <a:lnTo>
                    <a:pt x="21" y="217"/>
                  </a:lnTo>
                  <a:lnTo>
                    <a:pt x="10" y="212"/>
                  </a:lnTo>
                  <a:lnTo>
                    <a:pt x="5" y="187"/>
                  </a:lnTo>
                  <a:lnTo>
                    <a:pt x="0" y="161"/>
                  </a:lnTo>
                  <a:lnTo>
                    <a:pt x="0" y="136"/>
                  </a:lnTo>
                  <a:lnTo>
                    <a:pt x="0" y="111"/>
                  </a:lnTo>
                  <a:lnTo>
                    <a:pt x="0" y="91"/>
                  </a:lnTo>
                  <a:lnTo>
                    <a:pt x="5" y="65"/>
                  </a:lnTo>
                  <a:lnTo>
                    <a:pt x="5" y="45"/>
                  </a:lnTo>
                  <a:lnTo>
                    <a:pt x="10" y="20"/>
                  </a:lnTo>
                  <a:lnTo>
                    <a:pt x="21" y="20"/>
                  </a:lnTo>
                  <a:lnTo>
                    <a:pt x="31" y="15"/>
                  </a:lnTo>
                  <a:lnTo>
                    <a:pt x="41" y="15"/>
                  </a:lnTo>
                  <a:lnTo>
                    <a:pt x="51" y="10"/>
                  </a:lnTo>
                  <a:lnTo>
                    <a:pt x="66" y="10"/>
                  </a:lnTo>
                  <a:lnTo>
                    <a:pt x="76" y="10"/>
                  </a:lnTo>
                  <a:lnTo>
                    <a:pt x="86" y="5"/>
                  </a:lnTo>
                  <a:lnTo>
                    <a:pt x="96" y="5"/>
                  </a:lnTo>
                  <a:lnTo>
                    <a:pt x="106" y="5"/>
                  </a:lnTo>
                  <a:lnTo>
                    <a:pt x="122" y="5"/>
                  </a:lnTo>
                  <a:lnTo>
                    <a:pt x="132" y="0"/>
                  </a:lnTo>
                  <a:lnTo>
                    <a:pt x="142" y="0"/>
                  </a:lnTo>
                  <a:lnTo>
                    <a:pt x="152" y="0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0072A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0" name="Freeform 157"/>
            <p:cNvSpPr>
              <a:spLocks/>
            </p:cNvSpPr>
            <p:nvPr/>
          </p:nvSpPr>
          <p:spPr bwMode="auto">
            <a:xfrm>
              <a:off x="3875" y="2496"/>
              <a:ext cx="177" cy="212"/>
            </a:xfrm>
            <a:custGeom>
              <a:avLst/>
              <a:gdLst>
                <a:gd name="T0" fmla="*/ 177 w 177"/>
                <a:gd name="T1" fmla="*/ 0 h 212"/>
                <a:gd name="T2" fmla="*/ 177 w 177"/>
                <a:gd name="T3" fmla="*/ 45 h 212"/>
                <a:gd name="T4" fmla="*/ 177 w 177"/>
                <a:gd name="T5" fmla="*/ 96 h 212"/>
                <a:gd name="T6" fmla="*/ 177 w 177"/>
                <a:gd name="T7" fmla="*/ 151 h 212"/>
                <a:gd name="T8" fmla="*/ 177 w 177"/>
                <a:gd name="T9" fmla="*/ 202 h 212"/>
                <a:gd name="T10" fmla="*/ 167 w 177"/>
                <a:gd name="T11" fmla="*/ 202 h 212"/>
                <a:gd name="T12" fmla="*/ 157 w 177"/>
                <a:gd name="T13" fmla="*/ 207 h 212"/>
                <a:gd name="T14" fmla="*/ 147 w 177"/>
                <a:gd name="T15" fmla="*/ 207 h 212"/>
                <a:gd name="T16" fmla="*/ 137 w 177"/>
                <a:gd name="T17" fmla="*/ 207 h 212"/>
                <a:gd name="T18" fmla="*/ 122 w 177"/>
                <a:gd name="T19" fmla="*/ 207 h 212"/>
                <a:gd name="T20" fmla="*/ 112 w 177"/>
                <a:gd name="T21" fmla="*/ 212 h 212"/>
                <a:gd name="T22" fmla="*/ 101 w 177"/>
                <a:gd name="T23" fmla="*/ 212 h 212"/>
                <a:gd name="T24" fmla="*/ 91 w 177"/>
                <a:gd name="T25" fmla="*/ 212 h 212"/>
                <a:gd name="T26" fmla="*/ 81 w 177"/>
                <a:gd name="T27" fmla="*/ 212 h 212"/>
                <a:gd name="T28" fmla="*/ 71 w 177"/>
                <a:gd name="T29" fmla="*/ 212 h 212"/>
                <a:gd name="T30" fmla="*/ 61 w 177"/>
                <a:gd name="T31" fmla="*/ 212 h 212"/>
                <a:gd name="T32" fmla="*/ 51 w 177"/>
                <a:gd name="T33" fmla="*/ 207 h 212"/>
                <a:gd name="T34" fmla="*/ 41 w 177"/>
                <a:gd name="T35" fmla="*/ 207 h 212"/>
                <a:gd name="T36" fmla="*/ 31 w 177"/>
                <a:gd name="T37" fmla="*/ 207 h 212"/>
                <a:gd name="T38" fmla="*/ 21 w 177"/>
                <a:gd name="T39" fmla="*/ 207 h 212"/>
                <a:gd name="T40" fmla="*/ 10 w 177"/>
                <a:gd name="T41" fmla="*/ 202 h 212"/>
                <a:gd name="T42" fmla="*/ 5 w 177"/>
                <a:gd name="T43" fmla="*/ 176 h 212"/>
                <a:gd name="T44" fmla="*/ 0 w 177"/>
                <a:gd name="T45" fmla="*/ 151 h 212"/>
                <a:gd name="T46" fmla="*/ 0 w 177"/>
                <a:gd name="T47" fmla="*/ 126 h 212"/>
                <a:gd name="T48" fmla="*/ 0 w 177"/>
                <a:gd name="T49" fmla="*/ 106 h 212"/>
                <a:gd name="T50" fmla="*/ 0 w 177"/>
                <a:gd name="T51" fmla="*/ 86 h 212"/>
                <a:gd name="T52" fmla="*/ 0 w 177"/>
                <a:gd name="T53" fmla="*/ 60 h 212"/>
                <a:gd name="T54" fmla="*/ 5 w 177"/>
                <a:gd name="T55" fmla="*/ 40 h 212"/>
                <a:gd name="T56" fmla="*/ 10 w 177"/>
                <a:gd name="T57" fmla="*/ 20 h 212"/>
                <a:gd name="T58" fmla="*/ 21 w 177"/>
                <a:gd name="T59" fmla="*/ 20 h 212"/>
                <a:gd name="T60" fmla="*/ 31 w 177"/>
                <a:gd name="T61" fmla="*/ 15 h 212"/>
                <a:gd name="T62" fmla="*/ 41 w 177"/>
                <a:gd name="T63" fmla="*/ 10 h 212"/>
                <a:gd name="T64" fmla="*/ 51 w 177"/>
                <a:gd name="T65" fmla="*/ 10 h 212"/>
                <a:gd name="T66" fmla="*/ 61 w 177"/>
                <a:gd name="T67" fmla="*/ 10 h 212"/>
                <a:gd name="T68" fmla="*/ 71 w 177"/>
                <a:gd name="T69" fmla="*/ 5 h 212"/>
                <a:gd name="T70" fmla="*/ 81 w 177"/>
                <a:gd name="T71" fmla="*/ 5 h 212"/>
                <a:gd name="T72" fmla="*/ 91 w 177"/>
                <a:gd name="T73" fmla="*/ 5 h 212"/>
                <a:gd name="T74" fmla="*/ 101 w 177"/>
                <a:gd name="T75" fmla="*/ 5 h 212"/>
                <a:gd name="T76" fmla="*/ 112 w 177"/>
                <a:gd name="T77" fmla="*/ 0 h 212"/>
                <a:gd name="T78" fmla="*/ 122 w 177"/>
                <a:gd name="T79" fmla="*/ 0 h 212"/>
                <a:gd name="T80" fmla="*/ 132 w 177"/>
                <a:gd name="T81" fmla="*/ 0 h 212"/>
                <a:gd name="T82" fmla="*/ 142 w 177"/>
                <a:gd name="T83" fmla="*/ 0 h 212"/>
                <a:gd name="T84" fmla="*/ 157 w 177"/>
                <a:gd name="T85" fmla="*/ 0 h 212"/>
                <a:gd name="T86" fmla="*/ 167 w 177"/>
                <a:gd name="T87" fmla="*/ 0 h 212"/>
                <a:gd name="T88" fmla="*/ 177 w 177"/>
                <a:gd name="T89" fmla="*/ 0 h 2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7"/>
                <a:gd name="T136" fmla="*/ 0 h 212"/>
                <a:gd name="T137" fmla="*/ 177 w 177"/>
                <a:gd name="T138" fmla="*/ 212 h 2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7" h="212">
                  <a:moveTo>
                    <a:pt x="177" y="0"/>
                  </a:moveTo>
                  <a:lnTo>
                    <a:pt x="177" y="45"/>
                  </a:lnTo>
                  <a:lnTo>
                    <a:pt x="177" y="96"/>
                  </a:lnTo>
                  <a:lnTo>
                    <a:pt x="177" y="151"/>
                  </a:lnTo>
                  <a:lnTo>
                    <a:pt x="177" y="202"/>
                  </a:lnTo>
                  <a:lnTo>
                    <a:pt x="167" y="202"/>
                  </a:lnTo>
                  <a:lnTo>
                    <a:pt x="157" y="207"/>
                  </a:lnTo>
                  <a:lnTo>
                    <a:pt x="147" y="207"/>
                  </a:lnTo>
                  <a:lnTo>
                    <a:pt x="137" y="207"/>
                  </a:lnTo>
                  <a:lnTo>
                    <a:pt x="122" y="207"/>
                  </a:lnTo>
                  <a:lnTo>
                    <a:pt x="112" y="212"/>
                  </a:lnTo>
                  <a:lnTo>
                    <a:pt x="101" y="212"/>
                  </a:lnTo>
                  <a:lnTo>
                    <a:pt x="91" y="212"/>
                  </a:lnTo>
                  <a:lnTo>
                    <a:pt x="81" y="212"/>
                  </a:lnTo>
                  <a:lnTo>
                    <a:pt x="71" y="212"/>
                  </a:lnTo>
                  <a:lnTo>
                    <a:pt x="61" y="212"/>
                  </a:lnTo>
                  <a:lnTo>
                    <a:pt x="51" y="207"/>
                  </a:lnTo>
                  <a:lnTo>
                    <a:pt x="41" y="207"/>
                  </a:lnTo>
                  <a:lnTo>
                    <a:pt x="31" y="207"/>
                  </a:lnTo>
                  <a:lnTo>
                    <a:pt x="21" y="207"/>
                  </a:lnTo>
                  <a:lnTo>
                    <a:pt x="10" y="202"/>
                  </a:lnTo>
                  <a:lnTo>
                    <a:pt x="5" y="176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0" y="60"/>
                  </a:lnTo>
                  <a:lnTo>
                    <a:pt x="5" y="40"/>
                  </a:lnTo>
                  <a:lnTo>
                    <a:pt x="10" y="20"/>
                  </a:lnTo>
                  <a:lnTo>
                    <a:pt x="21" y="20"/>
                  </a:lnTo>
                  <a:lnTo>
                    <a:pt x="31" y="15"/>
                  </a:lnTo>
                  <a:lnTo>
                    <a:pt x="41" y="10"/>
                  </a:lnTo>
                  <a:lnTo>
                    <a:pt x="51" y="10"/>
                  </a:lnTo>
                  <a:lnTo>
                    <a:pt x="61" y="10"/>
                  </a:lnTo>
                  <a:lnTo>
                    <a:pt x="71" y="5"/>
                  </a:lnTo>
                  <a:lnTo>
                    <a:pt x="81" y="5"/>
                  </a:lnTo>
                  <a:lnTo>
                    <a:pt x="91" y="5"/>
                  </a:lnTo>
                  <a:lnTo>
                    <a:pt x="101" y="5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0"/>
                  </a:lnTo>
                  <a:lnTo>
                    <a:pt x="157" y="0"/>
                  </a:lnTo>
                  <a:lnTo>
                    <a:pt x="16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75A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1" name="Freeform 158"/>
            <p:cNvSpPr>
              <a:spLocks/>
            </p:cNvSpPr>
            <p:nvPr/>
          </p:nvSpPr>
          <p:spPr bwMode="auto">
            <a:xfrm>
              <a:off x="3875" y="2501"/>
              <a:ext cx="172" cy="202"/>
            </a:xfrm>
            <a:custGeom>
              <a:avLst/>
              <a:gdLst>
                <a:gd name="T0" fmla="*/ 172 w 172"/>
                <a:gd name="T1" fmla="*/ 0 h 202"/>
                <a:gd name="T2" fmla="*/ 172 w 172"/>
                <a:gd name="T3" fmla="*/ 45 h 202"/>
                <a:gd name="T4" fmla="*/ 172 w 172"/>
                <a:gd name="T5" fmla="*/ 91 h 202"/>
                <a:gd name="T6" fmla="*/ 172 w 172"/>
                <a:gd name="T7" fmla="*/ 141 h 202"/>
                <a:gd name="T8" fmla="*/ 172 w 172"/>
                <a:gd name="T9" fmla="*/ 192 h 202"/>
                <a:gd name="T10" fmla="*/ 162 w 172"/>
                <a:gd name="T11" fmla="*/ 192 h 202"/>
                <a:gd name="T12" fmla="*/ 152 w 172"/>
                <a:gd name="T13" fmla="*/ 197 h 202"/>
                <a:gd name="T14" fmla="*/ 142 w 172"/>
                <a:gd name="T15" fmla="*/ 197 h 202"/>
                <a:gd name="T16" fmla="*/ 132 w 172"/>
                <a:gd name="T17" fmla="*/ 197 h 202"/>
                <a:gd name="T18" fmla="*/ 122 w 172"/>
                <a:gd name="T19" fmla="*/ 197 h 202"/>
                <a:gd name="T20" fmla="*/ 112 w 172"/>
                <a:gd name="T21" fmla="*/ 202 h 202"/>
                <a:gd name="T22" fmla="*/ 101 w 172"/>
                <a:gd name="T23" fmla="*/ 202 h 202"/>
                <a:gd name="T24" fmla="*/ 91 w 172"/>
                <a:gd name="T25" fmla="*/ 202 h 202"/>
                <a:gd name="T26" fmla="*/ 81 w 172"/>
                <a:gd name="T27" fmla="*/ 202 h 202"/>
                <a:gd name="T28" fmla="*/ 71 w 172"/>
                <a:gd name="T29" fmla="*/ 202 h 202"/>
                <a:gd name="T30" fmla="*/ 61 w 172"/>
                <a:gd name="T31" fmla="*/ 202 h 202"/>
                <a:gd name="T32" fmla="*/ 51 w 172"/>
                <a:gd name="T33" fmla="*/ 197 h 202"/>
                <a:gd name="T34" fmla="*/ 41 w 172"/>
                <a:gd name="T35" fmla="*/ 197 h 202"/>
                <a:gd name="T36" fmla="*/ 31 w 172"/>
                <a:gd name="T37" fmla="*/ 197 h 202"/>
                <a:gd name="T38" fmla="*/ 21 w 172"/>
                <a:gd name="T39" fmla="*/ 192 h 202"/>
                <a:gd name="T40" fmla="*/ 10 w 172"/>
                <a:gd name="T41" fmla="*/ 192 h 202"/>
                <a:gd name="T42" fmla="*/ 5 w 172"/>
                <a:gd name="T43" fmla="*/ 166 h 202"/>
                <a:gd name="T44" fmla="*/ 5 w 172"/>
                <a:gd name="T45" fmla="*/ 141 h 202"/>
                <a:gd name="T46" fmla="*/ 0 w 172"/>
                <a:gd name="T47" fmla="*/ 121 h 202"/>
                <a:gd name="T48" fmla="*/ 0 w 172"/>
                <a:gd name="T49" fmla="*/ 101 h 202"/>
                <a:gd name="T50" fmla="*/ 0 w 172"/>
                <a:gd name="T51" fmla="*/ 81 h 202"/>
                <a:gd name="T52" fmla="*/ 5 w 172"/>
                <a:gd name="T53" fmla="*/ 60 h 202"/>
                <a:gd name="T54" fmla="*/ 10 w 172"/>
                <a:gd name="T55" fmla="*/ 40 h 202"/>
                <a:gd name="T56" fmla="*/ 10 w 172"/>
                <a:gd name="T57" fmla="*/ 20 h 202"/>
                <a:gd name="T58" fmla="*/ 21 w 172"/>
                <a:gd name="T59" fmla="*/ 15 h 202"/>
                <a:gd name="T60" fmla="*/ 31 w 172"/>
                <a:gd name="T61" fmla="*/ 15 h 202"/>
                <a:gd name="T62" fmla="*/ 41 w 172"/>
                <a:gd name="T63" fmla="*/ 10 h 202"/>
                <a:gd name="T64" fmla="*/ 51 w 172"/>
                <a:gd name="T65" fmla="*/ 10 h 202"/>
                <a:gd name="T66" fmla="*/ 61 w 172"/>
                <a:gd name="T67" fmla="*/ 5 h 202"/>
                <a:gd name="T68" fmla="*/ 71 w 172"/>
                <a:gd name="T69" fmla="*/ 5 h 202"/>
                <a:gd name="T70" fmla="*/ 81 w 172"/>
                <a:gd name="T71" fmla="*/ 5 h 202"/>
                <a:gd name="T72" fmla="*/ 91 w 172"/>
                <a:gd name="T73" fmla="*/ 0 h 202"/>
                <a:gd name="T74" fmla="*/ 101 w 172"/>
                <a:gd name="T75" fmla="*/ 0 h 202"/>
                <a:gd name="T76" fmla="*/ 112 w 172"/>
                <a:gd name="T77" fmla="*/ 0 h 202"/>
                <a:gd name="T78" fmla="*/ 122 w 172"/>
                <a:gd name="T79" fmla="*/ 0 h 202"/>
                <a:gd name="T80" fmla="*/ 132 w 172"/>
                <a:gd name="T81" fmla="*/ 0 h 202"/>
                <a:gd name="T82" fmla="*/ 142 w 172"/>
                <a:gd name="T83" fmla="*/ 0 h 202"/>
                <a:gd name="T84" fmla="*/ 152 w 172"/>
                <a:gd name="T85" fmla="*/ 0 h 202"/>
                <a:gd name="T86" fmla="*/ 162 w 172"/>
                <a:gd name="T87" fmla="*/ 0 h 202"/>
                <a:gd name="T88" fmla="*/ 172 w 172"/>
                <a:gd name="T89" fmla="*/ 0 h 2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2"/>
                <a:gd name="T136" fmla="*/ 0 h 202"/>
                <a:gd name="T137" fmla="*/ 172 w 172"/>
                <a:gd name="T138" fmla="*/ 202 h 2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2" h="202">
                  <a:moveTo>
                    <a:pt x="172" y="0"/>
                  </a:moveTo>
                  <a:lnTo>
                    <a:pt x="172" y="45"/>
                  </a:lnTo>
                  <a:lnTo>
                    <a:pt x="172" y="91"/>
                  </a:lnTo>
                  <a:lnTo>
                    <a:pt x="172" y="141"/>
                  </a:lnTo>
                  <a:lnTo>
                    <a:pt x="172" y="192"/>
                  </a:lnTo>
                  <a:lnTo>
                    <a:pt x="162" y="192"/>
                  </a:lnTo>
                  <a:lnTo>
                    <a:pt x="152" y="197"/>
                  </a:lnTo>
                  <a:lnTo>
                    <a:pt x="142" y="197"/>
                  </a:lnTo>
                  <a:lnTo>
                    <a:pt x="132" y="197"/>
                  </a:lnTo>
                  <a:lnTo>
                    <a:pt x="122" y="197"/>
                  </a:lnTo>
                  <a:lnTo>
                    <a:pt x="112" y="202"/>
                  </a:lnTo>
                  <a:lnTo>
                    <a:pt x="101" y="202"/>
                  </a:lnTo>
                  <a:lnTo>
                    <a:pt x="91" y="202"/>
                  </a:lnTo>
                  <a:lnTo>
                    <a:pt x="81" y="202"/>
                  </a:lnTo>
                  <a:lnTo>
                    <a:pt x="71" y="202"/>
                  </a:lnTo>
                  <a:lnTo>
                    <a:pt x="61" y="202"/>
                  </a:lnTo>
                  <a:lnTo>
                    <a:pt x="51" y="197"/>
                  </a:lnTo>
                  <a:lnTo>
                    <a:pt x="41" y="197"/>
                  </a:lnTo>
                  <a:lnTo>
                    <a:pt x="31" y="197"/>
                  </a:lnTo>
                  <a:lnTo>
                    <a:pt x="21" y="192"/>
                  </a:lnTo>
                  <a:lnTo>
                    <a:pt x="10" y="192"/>
                  </a:lnTo>
                  <a:lnTo>
                    <a:pt x="5" y="166"/>
                  </a:lnTo>
                  <a:lnTo>
                    <a:pt x="5" y="141"/>
                  </a:lnTo>
                  <a:lnTo>
                    <a:pt x="0" y="121"/>
                  </a:lnTo>
                  <a:lnTo>
                    <a:pt x="0" y="101"/>
                  </a:lnTo>
                  <a:lnTo>
                    <a:pt x="0" y="81"/>
                  </a:lnTo>
                  <a:lnTo>
                    <a:pt x="5" y="60"/>
                  </a:lnTo>
                  <a:lnTo>
                    <a:pt x="10" y="40"/>
                  </a:lnTo>
                  <a:lnTo>
                    <a:pt x="10" y="20"/>
                  </a:lnTo>
                  <a:lnTo>
                    <a:pt x="21" y="15"/>
                  </a:lnTo>
                  <a:lnTo>
                    <a:pt x="31" y="15"/>
                  </a:lnTo>
                  <a:lnTo>
                    <a:pt x="41" y="10"/>
                  </a:lnTo>
                  <a:lnTo>
                    <a:pt x="51" y="10"/>
                  </a:lnTo>
                  <a:lnTo>
                    <a:pt x="61" y="5"/>
                  </a:lnTo>
                  <a:lnTo>
                    <a:pt x="71" y="5"/>
                  </a:lnTo>
                  <a:lnTo>
                    <a:pt x="81" y="5"/>
                  </a:lnTo>
                  <a:lnTo>
                    <a:pt x="91" y="0"/>
                  </a:lnTo>
                  <a:lnTo>
                    <a:pt x="101" y="0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0"/>
                  </a:lnTo>
                  <a:lnTo>
                    <a:pt x="152" y="0"/>
                  </a:lnTo>
                  <a:lnTo>
                    <a:pt x="162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A77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2" name="Freeform 159"/>
            <p:cNvSpPr>
              <a:spLocks/>
            </p:cNvSpPr>
            <p:nvPr/>
          </p:nvSpPr>
          <p:spPr bwMode="auto">
            <a:xfrm>
              <a:off x="3880" y="2506"/>
              <a:ext cx="162" cy="192"/>
            </a:xfrm>
            <a:custGeom>
              <a:avLst/>
              <a:gdLst>
                <a:gd name="T0" fmla="*/ 157 w 162"/>
                <a:gd name="T1" fmla="*/ 0 h 192"/>
                <a:gd name="T2" fmla="*/ 162 w 162"/>
                <a:gd name="T3" fmla="*/ 40 h 192"/>
                <a:gd name="T4" fmla="*/ 162 w 162"/>
                <a:gd name="T5" fmla="*/ 86 h 192"/>
                <a:gd name="T6" fmla="*/ 162 w 162"/>
                <a:gd name="T7" fmla="*/ 131 h 192"/>
                <a:gd name="T8" fmla="*/ 157 w 162"/>
                <a:gd name="T9" fmla="*/ 177 h 192"/>
                <a:gd name="T10" fmla="*/ 152 w 162"/>
                <a:gd name="T11" fmla="*/ 182 h 192"/>
                <a:gd name="T12" fmla="*/ 142 w 162"/>
                <a:gd name="T13" fmla="*/ 182 h 192"/>
                <a:gd name="T14" fmla="*/ 132 w 162"/>
                <a:gd name="T15" fmla="*/ 187 h 192"/>
                <a:gd name="T16" fmla="*/ 122 w 162"/>
                <a:gd name="T17" fmla="*/ 187 h 192"/>
                <a:gd name="T18" fmla="*/ 112 w 162"/>
                <a:gd name="T19" fmla="*/ 187 h 192"/>
                <a:gd name="T20" fmla="*/ 101 w 162"/>
                <a:gd name="T21" fmla="*/ 192 h 192"/>
                <a:gd name="T22" fmla="*/ 96 w 162"/>
                <a:gd name="T23" fmla="*/ 192 h 192"/>
                <a:gd name="T24" fmla="*/ 86 w 162"/>
                <a:gd name="T25" fmla="*/ 192 h 192"/>
                <a:gd name="T26" fmla="*/ 76 w 162"/>
                <a:gd name="T27" fmla="*/ 192 h 192"/>
                <a:gd name="T28" fmla="*/ 66 w 162"/>
                <a:gd name="T29" fmla="*/ 192 h 192"/>
                <a:gd name="T30" fmla="*/ 56 w 162"/>
                <a:gd name="T31" fmla="*/ 192 h 192"/>
                <a:gd name="T32" fmla="*/ 46 w 162"/>
                <a:gd name="T33" fmla="*/ 187 h 192"/>
                <a:gd name="T34" fmla="*/ 41 w 162"/>
                <a:gd name="T35" fmla="*/ 187 h 192"/>
                <a:gd name="T36" fmla="*/ 31 w 162"/>
                <a:gd name="T37" fmla="*/ 187 h 192"/>
                <a:gd name="T38" fmla="*/ 21 w 162"/>
                <a:gd name="T39" fmla="*/ 182 h 192"/>
                <a:gd name="T40" fmla="*/ 11 w 162"/>
                <a:gd name="T41" fmla="*/ 182 h 192"/>
                <a:gd name="T42" fmla="*/ 5 w 162"/>
                <a:gd name="T43" fmla="*/ 156 h 192"/>
                <a:gd name="T44" fmla="*/ 0 w 162"/>
                <a:gd name="T45" fmla="*/ 136 h 192"/>
                <a:gd name="T46" fmla="*/ 0 w 162"/>
                <a:gd name="T47" fmla="*/ 111 h 192"/>
                <a:gd name="T48" fmla="*/ 0 w 162"/>
                <a:gd name="T49" fmla="*/ 96 h 192"/>
                <a:gd name="T50" fmla="*/ 0 w 162"/>
                <a:gd name="T51" fmla="*/ 76 h 192"/>
                <a:gd name="T52" fmla="*/ 5 w 162"/>
                <a:gd name="T53" fmla="*/ 55 h 192"/>
                <a:gd name="T54" fmla="*/ 5 w 162"/>
                <a:gd name="T55" fmla="*/ 35 h 192"/>
                <a:gd name="T56" fmla="*/ 11 w 162"/>
                <a:gd name="T57" fmla="*/ 20 h 192"/>
                <a:gd name="T58" fmla="*/ 21 w 162"/>
                <a:gd name="T59" fmla="*/ 15 h 192"/>
                <a:gd name="T60" fmla="*/ 31 w 162"/>
                <a:gd name="T61" fmla="*/ 10 h 192"/>
                <a:gd name="T62" fmla="*/ 41 w 162"/>
                <a:gd name="T63" fmla="*/ 10 h 192"/>
                <a:gd name="T64" fmla="*/ 46 w 162"/>
                <a:gd name="T65" fmla="*/ 5 h 192"/>
                <a:gd name="T66" fmla="*/ 56 w 162"/>
                <a:gd name="T67" fmla="*/ 5 h 192"/>
                <a:gd name="T68" fmla="*/ 66 w 162"/>
                <a:gd name="T69" fmla="*/ 5 h 192"/>
                <a:gd name="T70" fmla="*/ 76 w 162"/>
                <a:gd name="T71" fmla="*/ 0 h 192"/>
                <a:gd name="T72" fmla="*/ 86 w 162"/>
                <a:gd name="T73" fmla="*/ 0 h 192"/>
                <a:gd name="T74" fmla="*/ 96 w 162"/>
                <a:gd name="T75" fmla="*/ 0 h 192"/>
                <a:gd name="T76" fmla="*/ 101 w 162"/>
                <a:gd name="T77" fmla="*/ 0 h 192"/>
                <a:gd name="T78" fmla="*/ 112 w 162"/>
                <a:gd name="T79" fmla="*/ 0 h 192"/>
                <a:gd name="T80" fmla="*/ 122 w 162"/>
                <a:gd name="T81" fmla="*/ 0 h 192"/>
                <a:gd name="T82" fmla="*/ 132 w 162"/>
                <a:gd name="T83" fmla="*/ 0 h 192"/>
                <a:gd name="T84" fmla="*/ 142 w 162"/>
                <a:gd name="T85" fmla="*/ 0 h 192"/>
                <a:gd name="T86" fmla="*/ 152 w 162"/>
                <a:gd name="T87" fmla="*/ 0 h 192"/>
                <a:gd name="T88" fmla="*/ 157 w 162"/>
                <a:gd name="T89" fmla="*/ 0 h 1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2"/>
                <a:gd name="T136" fmla="*/ 0 h 192"/>
                <a:gd name="T137" fmla="*/ 162 w 162"/>
                <a:gd name="T138" fmla="*/ 192 h 1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2" h="192">
                  <a:moveTo>
                    <a:pt x="157" y="0"/>
                  </a:moveTo>
                  <a:lnTo>
                    <a:pt x="162" y="40"/>
                  </a:lnTo>
                  <a:lnTo>
                    <a:pt x="162" y="86"/>
                  </a:lnTo>
                  <a:lnTo>
                    <a:pt x="162" y="131"/>
                  </a:lnTo>
                  <a:lnTo>
                    <a:pt x="157" y="177"/>
                  </a:lnTo>
                  <a:lnTo>
                    <a:pt x="152" y="182"/>
                  </a:lnTo>
                  <a:lnTo>
                    <a:pt x="142" y="182"/>
                  </a:lnTo>
                  <a:lnTo>
                    <a:pt x="132" y="187"/>
                  </a:lnTo>
                  <a:lnTo>
                    <a:pt x="122" y="187"/>
                  </a:lnTo>
                  <a:lnTo>
                    <a:pt x="112" y="187"/>
                  </a:lnTo>
                  <a:lnTo>
                    <a:pt x="101" y="192"/>
                  </a:lnTo>
                  <a:lnTo>
                    <a:pt x="96" y="192"/>
                  </a:lnTo>
                  <a:lnTo>
                    <a:pt x="86" y="192"/>
                  </a:lnTo>
                  <a:lnTo>
                    <a:pt x="76" y="192"/>
                  </a:lnTo>
                  <a:lnTo>
                    <a:pt x="66" y="192"/>
                  </a:lnTo>
                  <a:lnTo>
                    <a:pt x="56" y="192"/>
                  </a:lnTo>
                  <a:lnTo>
                    <a:pt x="46" y="187"/>
                  </a:lnTo>
                  <a:lnTo>
                    <a:pt x="41" y="187"/>
                  </a:lnTo>
                  <a:lnTo>
                    <a:pt x="31" y="187"/>
                  </a:lnTo>
                  <a:lnTo>
                    <a:pt x="21" y="182"/>
                  </a:lnTo>
                  <a:lnTo>
                    <a:pt x="11" y="182"/>
                  </a:lnTo>
                  <a:lnTo>
                    <a:pt x="5" y="156"/>
                  </a:lnTo>
                  <a:lnTo>
                    <a:pt x="0" y="136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5" y="55"/>
                  </a:lnTo>
                  <a:lnTo>
                    <a:pt x="5" y="35"/>
                  </a:lnTo>
                  <a:lnTo>
                    <a:pt x="11" y="20"/>
                  </a:lnTo>
                  <a:lnTo>
                    <a:pt x="21" y="15"/>
                  </a:lnTo>
                  <a:lnTo>
                    <a:pt x="31" y="10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6" y="5"/>
                  </a:lnTo>
                  <a:lnTo>
                    <a:pt x="66" y="5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0"/>
                  </a:lnTo>
                  <a:lnTo>
                    <a:pt x="152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147AC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3" name="Freeform 160"/>
            <p:cNvSpPr>
              <a:spLocks/>
            </p:cNvSpPr>
            <p:nvPr/>
          </p:nvSpPr>
          <p:spPr bwMode="auto">
            <a:xfrm>
              <a:off x="3880" y="2511"/>
              <a:ext cx="157" cy="182"/>
            </a:xfrm>
            <a:custGeom>
              <a:avLst/>
              <a:gdLst>
                <a:gd name="T0" fmla="*/ 152 w 157"/>
                <a:gd name="T1" fmla="*/ 0 h 182"/>
                <a:gd name="T2" fmla="*/ 157 w 157"/>
                <a:gd name="T3" fmla="*/ 40 h 182"/>
                <a:gd name="T4" fmla="*/ 157 w 157"/>
                <a:gd name="T5" fmla="*/ 81 h 182"/>
                <a:gd name="T6" fmla="*/ 157 w 157"/>
                <a:gd name="T7" fmla="*/ 126 h 182"/>
                <a:gd name="T8" fmla="*/ 152 w 157"/>
                <a:gd name="T9" fmla="*/ 167 h 182"/>
                <a:gd name="T10" fmla="*/ 147 w 157"/>
                <a:gd name="T11" fmla="*/ 172 h 182"/>
                <a:gd name="T12" fmla="*/ 137 w 157"/>
                <a:gd name="T13" fmla="*/ 172 h 182"/>
                <a:gd name="T14" fmla="*/ 127 w 157"/>
                <a:gd name="T15" fmla="*/ 177 h 182"/>
                <a:gd name="T16" fmla="*/ 117 w 157"/>
                <a:gd name="T17" fmla="*/ 177 h 182"/>
                <a:gd name="T18" fmla="*/ 112 w 157"/>
                <a:gd name="T19" fmla="*/ 177 h 182"/>
                <a:gd name="T20" fmla="*/ 101 w 157"/>
                <a:gd name="T21" fmla="*/ 182 h 182"/>
                <a:gd name="T22" fmla="*/ 91 w 157"/>
                <a:gd name="T23" fmla="*/ 182 h 182"/>
                <a:gd name="T24" fmla="*/ 86 w 157"/>
                <a:gd name="T25" fmla="*/ 182 h 182"/>
                <a:gd name="T26" fmla="*/ 76 w 157"/>
                <a:gd name="T27" fmla="*/ 182 h 182"/>
                <a:gd name="T28" fmla="*/ 66 w 157"/>
                <a:gd name="T29" fmla="*/ 182 h 182"/>
                <a:gd name="T30" fmla="*/ 56 w 157"/>
                <a:gd name="T31" fmla="*/ 182 h 182"/>
                <a:gd name="T32" fmla="*/ 51 w 157"/>
                <a:gd name="T33" fmla="*/ 177 h 182"/>
                <a:gd name="T34" fmla="*/ 41 w 157"/>
                <a:gd name="T35" fmla="*/ 177 h 182"/>
                <a:gd name="T36" fmla="*/ 31 w 157"/>
                <a:gd name="T37" fmla="*/ 177 h 182"/>
                <a:gd name="T38" fmla="*/ 26 w 157"/>
                <a:gd name="T39" fmla="*/ 172 h 182"/>
                <a:gd name="T40" fmla="*/ 16 w 157"/>
                <a:gd name="T41" fmla="*/ 167 h 182"/>
                <a:gd name="T42" fmla="*/ 11 w 157"/>
                <a:gd name="T43" fmla="*/ 146 h 182"/>
                <a:gd name="T44" fmla="*/ 5 w 157"/>
                <a:gd name="T45" fmla="*/ 126 h 182"/>
                <a:gd name="T46" fmla="*/ 0 w 157"/>
                <a:gd name="T47" fmla="*/ 106 h 182"/>
                <a:gd name="T48" fmla="*/ 0 w 157"/>
                <a:gd name="T49" fmla="*/ 86 h 182"/>
                <a:gd name="T50" fmla="*/ 5 w 157"/>
                <a:gd name="T51" fmla="*/ 71 h 182"/>
                <a:gd name="T52" fmla="*/ 5 w 157"/>
                <a:gd name="T53" fmla="*/ 50 h 182"/>
                <a:gd name="T54" fmla="*/ 11 w 157"/>
                <a:gd name="T55" fmla="*/ 35 h 182"/>
                <a:gd name="T56" fmla="*/ 16 w 157"/>
                <a:gd name="T57" fmla="*/ 20 h 182"/>
                <a:gd name="T58" fmla="*/ 21 w 157"/>
                <a:gd name="T59" fmla="*/ 15 h 182"/>
                <a:gd name="T60" fmla="*/ 31 w 157"/>
                <a:gd name="T61" fmla="*/ 10 h 182"/>
                <a:gd name="T62" fmla="*/ 41 w 157"/>
                <a:gd name="T63" fmla="*/ 5 h 182"/>
                <a:gd name="T64" fmla="*/ 51 w 157"/>
                <a:gd name="T65" fmla="*/ 5 h 182"/>
                <a:gd name="T66" fmla="*/ 56 w 157"/>
                <a:gd name="T67" fmla="*/ 0 h 182"/>
                <a:gd name="T68" fmla="*/ 66 w 157"/>
                <a:gd name="T69" fmla="*/ 0 h 182"/>
                <a:gd name="T70" fmla="*/ 76 w 157"/>
                <a:gd name="T71" fmla="*/ 0 h 182"/>
                <a:gd name="T72" fmla="*/ 86 w 157"/>
                <a:gd name="T73" fmla="*/ 0 h 182"/>
                <a:gd name="T74" fmla="*/ 91 w 157"/>
                <a:gd name="T75" fmla="*/ 0 h 182"/>
                <a:gd name="T76" fmla="*/ 101 w 157"/>
                <a:gd name="T77" fmla="*/ 0 h 182"/>
                <a:gd name="T78" fmla="*/ 112 w 157"/>
                <a:gd name="T79" fmla="*/ 0 h 182"/>
                <a:gd name="T80" fmla="*/ 117 w 157"/>
                <a:gd name="T81" fmla="*/ 0 h 182"/>
                <a:gd name="T82" fmla="*/ 127 w 157"/>
                <a:gd name="T83" fmla="*/ 0 h 182"/>
                <a:gd name="T84" fmla="*/ 137 w 157"/>
                <a:gd name="T85" fmla="*/ 0 h 182"/>
                <a:gd name="T86" fmla="*/ 147 w 157"/>
                <a:gd name="T87" fmla="*/ 0 h 182"/>
                <a:gd name="T88" fmla="*/ 152 w 157"/>
                <a:gd name="T89" fmla="*/ 0 h 1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7"/>
                <a:gd name="T136" fmla="*/ 0 h 182"/>
                <a:gd name="T137" fmla="*/ 157 w 157"/>
                <a:gd name="T138" fmla="*/ 182 h 1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7" h="182">
                  <a:moveTo>
                    <a:pt x="152" y="0"/>
                  </a:moveTo>
                  <a:lnTo>
                    <a:pt x="157" y="40"/>
                  </a:lnTo>
                  <a:lnTo>
                    <a:pt x="157" y="81"/>
                  </a:lnTo>
                  <a:lnTo>
                    <a:pt x="157" y="126"/>
                  </a:lnTo>
                  <a:lnTo>
                    <a:pt x="152" y="167"/>
                  </a:lnTo>
                  <a:lnTo>
                    <a:pt x="147" y="172"/>
                  </a:lnTo>
                  <a:lnTo>
                    <a:pt x="137" y="172"/>
                  </a:lnTo>
                  <a:lnTo>
                    <a:pt x="127" y="177"/>
                  </a:lnTo>
                  <a:lnTo>
                    <a:pt x="117" y="177"/>
                  </a:lnTo>
                  <a:lnTo>
                    <a:pt x="112" y="177"/>
                  </a:lnTo>
                  <a:lnTo>
                    <a:pt x="101" y="182"/>
                  </a:lnTo>
                  <a:lnTo>
                    <a:pt x="91" y="182"/>
                  </a:lnTo>
                  <a:lnTo>
                    <a:pt x="86" y="182"/>
                  </a:lnTo>
                  <a:lnTo>
                    <a:pt x="76" y="182"/>
                  </a:lnTo>
                  <a:lnTo>
                    <a:pt x="66" y="182"/>
                  </a:lnTo>
                  <a:lnTo>
                    <a:pt x="56" y="182"/>
                  </a:lnTo>
                  <a:lnTo>
                    <a:pt x="51" y="177"/>
                  </a:lnTo>
                  <a:lnTo>
                    <a:pt x="41" y="177"/>
                  </a:lnTo>
                  <a:lnTo>
                    <a:pt x="31" y="177"/>
                  </a:lnTo>
                  <a:lnTo>
                    <a:pt x="26" y="172"/>
                  </a:lnTo>
                  <a:lnTo>
                    <a:pt x="16" y="167"/>
                  </a:lnTo>
                  <a:lnTo>
                    <a:pt x="11" y="146"/>
                  </a:lnTo>
                  <a:lnTo>
                    <a:pt x="5" y="126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5" y="71"/>
                  </a:lnTo>
                  <a:lnTo>
                    <a:pt x="5" y="50"/>
                  </a:lnTo>
                  <a:lnTo>
                    <a:pt x="11" y="35"/>
                  </a:lnTo>
                  <a:lnTo>
                    <a:pt x="16" y="20"/>
                  </a:lnTo>
                  <a:lnTo>
                    <a:pt x="21" y="15"/>
                  </a:lnTo>
                  <a:lnTo>
                    <a:pt x="31" y="10"/>
                  </a:lnTo>
                  <a:lnTo>
                    <a:pt x="41" y="5"/>
                  </a:lnTo>
                  <a:lnTo>
                    <a:pt x="51" y="5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101" y="0"/>
                  </a:lnTo>
                  <a:lnTo>
                    <a:pt x="112" y="0"/>
                  </a:lnTo>
                  <a:lnTo>
                    <a:pt x="117" y="0"/>
                  </a:lnTo>
                  <a:lnTo>
                    <a:pt x="127" y="0"/>
                  </a:lnTo>
                  <a:lnTo>
                    <a:pt x="137" y="0"/>
                  </a:lnTo>
                  <a:lnTo>
                    <a:pt x="147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1E7C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4" name="Freeform 161"/>
            <p:cNvSpPr>
              <a:spLocks/>
            </p:cNvSpPr>
            <p:nvPr/>
          </p:nvSpPr>
          <p:spPr bwMode="auto">
            <a:xfrm>
              <a:off x="3885" y="2511"/>
              <a:ext cx="147" cy="177"/>
            </a:xfrm>
            <a:custGeom>
              <a:avLst/>
              <a:gdLst>
                <a:gd name="T0" fmla="*/ 142 w 147"/>
                <a:gd name="T1" fmla="*/ 5 h 177"/>
                <a:gd name="T2" fmla="*/ 147 w 147"/>
                <a:gd name="T3" fmla="*/ 40 h 177"/>
                <a:gd name="T4" fmla="*/ 147 w 147"/>
                <a:gd name="T5" fmla="*/ 81 h 177"/>
                <a:gd name="T6" fmla="*/ 147 w 147"/>
                <a:gd name="T7" fmla="*/ 121 h 177"/>
                <a:gd name="T8" fmla="*/ 142 w 147"/>
                <a:gd name="T9" fmla="*/ 161 h 177"/>
                <a:gd name="T10" fmla="*/ 137 w 147"/>
                <a:gd name="T11" fmla="*/ 161 h 177"/>
                <a:gd name="T12" fmla="*/ 127 w 147"/>
                <a:gd name="T13" fmla="*/ 167 h 177"/>
                <a:gd name="T14" fmla="*/ 117 w 147"/>
                <a:gd name="T15" fmla="*/ 172 h 177"/>
                <a:gd name="T16" fmla="*/ 112 w 147"/>
                <a:gd name="T17" fmla="*/ 172 h 177"/>
                <a:gd name="T18" fmla="*/ 102 w 147"/>
                <a:gd name="T19" fmla="*/ 172 h 177"/>
                <a:gd name="T20" fmla="*/ 96 w 147"/>
                <a:gd name="T21" fmla="*/ 177 h 177"/>
                <a:gd name="T22" fmla="*/ 86 w 147"/>
                <a:gd name="T23" fmla="*/ 177 h 177"/>
                <a:gd name="T24" fmla="*/ 76 w 147"/>
                <a:gd name="T25" fmla="*/ 177 h 177"/>
                <a:gd name="T26" fmla="*/ 71 w 147"/>
                <a:gd name="T27" fmla="*/ 177 h 177"/>
                <a:gd name="T28" fmla="*/ 61 w 147"/>
                <a:gd name="T29" fmla="*/ 177 h 177"/>
                <a:gd name="T30" fmla="*/ 56 w 147"/>
                <a:gd name="T31" fmla="*/ 177 h 177"/>
                <a:gd name="T32" fmla="*/ 46 w 147"/>
                <a:gd name="T33" fmla="*/ 172 h 177"/>
                <a:gd name="T34" fmla="*/ 36 w 147"/>
                <a:gd name="T35" fmla="*/ 172 h 177"/>
                <a:gd name="T36" fmla="*/ 31 w 147"/>
                <a:gd name="T37" fmla="*/ 172 h 177"/>
                <a:gd name="T38" fmla="*/ 21 w 147"/>
                <a:gd name="T39" fmla="*/ 167 h 177"/>
                <a:gd name="T40" fmla="*/ 16 w 147"/>
                <a:gd name="T41" fmla="*/ 161 h 177"/>
                <a:gd name="T42" fmla="*/ 6 w 147"/>
                <a:gd name="T43" fmla="*/ 141 h 177"/>
                <a:gd name="T44" fmla="*/ 0 w 147"/>
                <a:gd name="T45" fmla="*/ 121 h 177"/>
                <a:gd name="T46" fmla="*/ 0 w 147"/>
                <a:gd name="T47" fmla="*/ 106 h 177"/>
                <a:gd name="T48" fmla="*/ 0 w 147"/>
                <a:gd name="T49" fmla="*/ 86 h 177"/>
                <a:gd name="T50" fmla="*/ 0 w 147"/>
                <a:gd name="T51" fmla="*/ 71 h 177"/>
                <a:gd name="T52" fmla="*/ 6 w 147"/>
                <a:gd name="T53" fmla="*/ 55 h 177"/>
                <a:gd name="T54" fmla="*/ 11 w 147"/>
                <a:gd name="T55" fmla="*/ 40 h 177"/>
                <a:gd name="T56" fmla="*/ 16 w 147"/>
                <a:gd name="T57" fmla="*/ 20 h 177"/>
                <a:gd name="T58" fmla="*/ 21 w 147"/>
                <a:gd name="T59" fmla="*/ 15 h 177"/>
                <a:gd name="T60" fmla="*/ 31 w 147"/>
                <a:gd name="T61" fmla="*/ 15 h 177"/>
                <a:gd name="T62" fmla="*/ 36 w 147"/>
                <a:gd name="T63" fmla="*/ 10 h 177"/>
                <a:gd name="T64" fmla="*/ 46 w 147"/>
                <a:gd name="T65" fmla="*/ 10 h 177"/>
                <a:gd name="T66" fmla="*/ 56 w 147"/>
                <a:gd name="T67" fmla="*/ 5 h 177"/>
                <a:gd name="T68" fmla="*/ 61 w 147"/>
                <a:gd name="T69" fmla="*/ 5 h 177"/>
                <a:gd name="T70" fmla="*/ 71 w 147"/>
                <a:gd name="T71" fmla="*/ 5 h 177"/>
                <a:gd name="T72" fmla="*/ 76 w 147"/>
                <a:gd name="T73" fmla="*/ 0 h 177"/>
                <a:gd name="T74" fmla="*/ 86 w 147"/>
                <a:gd name="T75" fmla="*/ 0 h 177"/>
                <a:gd name="T76" fmla="*/ 96 w 147"/>
                <a:gd name="T77" fmla="*/ 0 h 177"/>
                <a:gd name="T78" fmla="*/ 102 w 147"/>
                <a:gd name="T79" fmla="*/ 0 h 177"/>
                <a:gd name="T80" fmla="*/ 112 w 147"/>
                <a:gd name="T81" fmla="*/ 0 h 177"/>
                <a:gd name="T82" fmla="*/ 117 w 147"/>
                <a:gd name="T83" fmla="*/ 5 h 177"/>
                <a:gd name="T84" fmla="*/ 127 w 147"/>
                <a:gd name="T85" fmla="*/ 5 h 177"/>
                <a:gd name="T86" fmla="*/ 137 w 147"/>
                <a:gd name="T87" fmla="*/ 5 h 177"/>
                <a:gd name="T88" fmla="*/ 142 w 147"/>
                <a:gd name="T89" fmla="*/ 5 h 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7"/>
                <a:gd name="T136" fmla="*/ 0 h 177"/>
                <a:gd name="T137" fmla="*/ 147 w 147"/>
                <a:gd name="T138" fmla="*/ 177 h 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7" h="177">
                  <a:moveTo>
                    <a:pt x="142" y="5"/>
                  </a:moveTo>
                  <a:lnTo>
                    <a:pt x="147" y="40"/>
                  </a:lnTo>
                  <a:lnTo>
                    <a:pt x="147" y="81"/>
                  </a:lnTo>
                  <a:lnTo>
                    <a:pt x="147" y="121"/>
                  </a:lnTo>
                  <a:lnTo>
                    <a:pt x="142" y="161"/>
                  </a:lnTo>
                  <a:lnTo>
                    <a:pt x="137" y="161"/>
                  </a:lnTo>
                  <a:lnTo>
                    <a:pt x="127" y="167"/>
                  </a:lnTo>
                  <a:lnTo>
                    <a:pt x="117" y="172"/>
                  </a:lnTo>
                  <a:lnTo>
                    <a:pt x="112" y="172"/>
                  </a:lnTo>
                  <a:lnTo>
                    <a:pt x="102" y="172"/>
                  </a:lnTo>
                  <a:lnTo>
                    <a:pt x="96" y="177"/>
                  </a:lnTo>
                  <a:lnTo>
                    <a:pt x="86" y="177"/>
                  </a:lnTo>
                  <a:lnTo>
                    <a:pt x="76" y="177"/>
                  </a:lnTo>
                  <a:lnTo>
                    <a:pt x="71" y="177"/>
                  </a:lnTo>
                  <a:lnTo>
                    <a:pt x="61" y="177"/>
                  </a:lnTo>
                  <a:lnTo>
                    <a:pt x="56" y="177"/>
                  </a:lnTo>
                  <a:lnTo>
                    <a:pt x="46" y="172"/>
                  </a:lnTo>
                  <a:lnTo>
                    <a:pt x="36" y="172"/>
                  </a:lnTo>
                  <a:lnTo>
                    <a:pt x="31" y="172"/>
                  </a:lnTo>
                  <a:lnTo>
                    <a:pt x="21" y="167"/>
                  </a:lnTo>
                  <a:lnTo>
                    <a:pt x="16" y="161"/>
                  </a:lnTo>
                  <a:lnTo>
                    <a:pt x="6" y="141"/>
                  </a:lnTo>
                  <a:lnTo>
                    <a:pt x="0" y="121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6" y="55"/>
                  </a:lnTo>
                  <a:lnTo>
                    <a:pt x="11" y="40"/>
                  </a:lnTo>
                  <a:lnTo>
                    <a:pt x="16" y="20"/>
                  </a:lnTo>
                  <a:lnTo>
                    <a:pt x="21" y="15"/>
                  </a:lnTo>
                  <a:lnTo>
                    <a:pt x="31" y="15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56" y="5"/>
                  </a:lnTo>
                  <a:lnTo>
                    <a:pt x="61" y="5"/>
                  </a:lnTo>
                  <a:lnTo>
                    <a:pt x="71" y="5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17" y="5"/>
                  </a:lnTo>
                  <a:lnTo>
                    <a:pt x="127" y="5"/>
                  </a:lnTo>
                  <a:lnTo>
                    <a:pt x="137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287FD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5" name="Freeform 162"/>
            <p:cNvSpPr>
              <a:spLocks/>
            </p:cNvSpPr>
            <p:nvPr/>
          </p:nvSpPr>
          <p:spPr bwMode="auto">
            <a:xfrm>
              <a:off x="3885" y="2516"/>
              <a:ext cx="142" cy="167"/>
            </a:xfrm>
            <a:custGeom>
              <a:avLst/>
              <a:gdLst>
                <a:gd name="T0" fmla="*/ 137 w 142"/>
                <a:gd name="T1" fmla="*/ 5 h 167"/>
                <a:gd name="T2" fmla="*/ 142 w 142"/>
                <a:gd name="T3" fmla="*/ 40 h 167"/>
                <a:gd name="T4" fmla="*/ 142 w 142"/>
                <a:gd name="T5" fmla="*/ 76 h 167"/>
                <a:gd name="T6" fmla="*/ 142 w 142"/>
                <a:gd name="T7" fmla="*/ 111 h 167"/>
                <a:gd name="T8" fmla="*/ 137 w 142"/>
                <a:gd name="T9" fmla="*/ 151 h 167"/>
                <a:gd name="T10" fmla="*/ 132 w 142"/>
                <a:gd name="T11" fmla="*/ 151 h 167"/>
                <a:gd name="T12" fmla="*/ 122 w 142"/>
                <a:gd name="T13" fmla="*/ 156 h 167"/>
                <a:gd name="T14" fmla="*/ 117 w 142"/>
                <a:gd name="T15" fmla="*/ 156 h 167"/>
                <a:gd name="T16" fmla="*/ 107 w 142"/>
                <a:gd name="T17" fmla="*/ 162 h 167"/>
                <a:gd name="T18" fmla="*/ 102 w 142"/>
                <a:gd name="T19" fmla="*/ 162 h 167"/>
                <a:gd name="T20" fmla="*/ 91 w 142"/>
                <a:gd name="T21" fmla="*/ 167 h 167"/>
                <a:gd name="T22" fmla="*/ 86 w 142"/>
                <a:gd name="T23" fmla="*/ 167 h 167"/>
                <a:gd name="T24" fmla="*/ 76 w 142"/>
                <a:gd name="T25" fmla="*/ 167 h 167"/>
                <a:gd name="T26" fmla="*/ 71 w 142"/>
                <a:gd name="T27" fmla="*/ 167 h 167"/>
                <a:gd name="T28" fmla="*/ 61 w 142"/>
                <a:gd name="T29" fmla="*/ 167 h 167"/>
                <a:gd name="T30" fmla="*/ 56 w 142"/>
                <a:gd name="T31" fmla="*/ 167 h 167"/>
                <a:gd name="T32" fmla="*/ 46 w 142"/>
                <a:gd name="T33" fmla="*/ 162 h 167"/>
                <a:gd name="T34" fmla="*/ 41 w 142"/>
                <a:gd name="T35" fmla="*/ 162 h 167"/>
                <a:gd name="T36" fmla="*/ 31 w 142"/>
                <a:gd name="T37" fmla="*/ 156 h 167"/>
                <a:gd name="T38" fmla="*/ 26 w 142"/>
                <a:gd name="T39" fmla="*/ 156 h 167"/>
                <a:gd name="T40" fmla="*/ 16 w 142"/>
                <a:gd name="T41" fmla="*/ 151 h 167"/>
                <a:gd name="T42" fmla="*/ 11 w 142"/>
                <a:gd name="T43" fmla="*/ 131 h 167"/>
                <a:gd name="T44" fmla="*/ 6 w 142"/>
                <a:gd name="T45" fmla="*/ 116 h 167"/>
                <a:gd name="T46" fmla="*/ 6 w 142"/>
                <a:gd name="T47" fmla="*/ 96 h 167"/>
                <a:gd name="T48" fmla="*/ 0 w 142"/>
                <a:gd name="T49" fmla="*/ 81 h 167"/>
                <a:gd name="T50" fmla="*/ 6 w 142"/>
                <a:gd name="T51" fmla="*/ 66 h 167"/>
                <a:gd name="T52" fmla="*/ 6 w 142"/>
                <a:gd name="T53" fmla="*/ 50 h 167"/>
                <a:gd name="T54" fmla="*/ 11 w 142"/>
                <a:gd name="T55" fmla="*/ 35 h 167"/>
                <a:gd name="T56" fmla="*/ 16 w 142"/>
                <a:gd name="T57" fmla="*/ 20 h 167"/>
                <a:gd name="T58" fmla="*/ 26 w 142"/>
                <a:gd name="T59" fmla="*/ 15 h 167"/>
                <a:gd name="T60" fmla="*/ 31 w 142"/>
                <a:gd name="T61" fmla="*/ 10 h 167"/>
                <a:gd name="T62" fmla="*/ 41 w 142"/>
                <a:gd name="T63" fmla="*/ 10 h 167"/>
                <a:gd name="T64" fmla="*/ 46 w 142"/>
                <a:gd name="T65" fmla="*/ 5 h 167"/>
                <a:gd name="T66" fmla="*/ 56 w 142"/>
                <a:gd name="T67" fmla="*/ 5 h 167"/>
                <a:gd name="T68" fmla="*/ 61 w 142"/>
                <a:gd name="T69" fmla="*/ 0 h 167"/>
                <a:gd name="T70" fmla="*/ 71 w 142"/>
                <a:gd name="T71" fmla="*/ 0 h 167"/>
                <a:gd name="T72" fmla="*/ 76 w 142"/>
                <a:gd name="T73" fmla="*/ 0 h 167"/>
                <a:gd name="T74" fmla="*/ 86 w 142"/>
                <a:gd name="T75" fmla="*/ 0 h 167"/>
                <a:gd name="T76" fmla="*/ 91 w 142"/>
                <a:gd name="T77" fmla="*/ 0 h 167"/>
                <a:gd name="T78" fmla="*/ 102 w 142"/>
                <a:gd name="T79" fmla="*/ 0 h 167"/>
                <a:gd name="T80" fmla="*/ 107 w 142"/>
                <a:gd name="T81" fmla="*/ 0 h 167"/>
                <a:gd name="T82" fmla="*/ 117 w 142"/>
                <a:gd name="T83" fmla="*/ 0 h 167"/>
                <a:gd name="T84" fmla="*/ 122 w 142"/>
                <a:gd name="T85" fmla="*/ 5 h 167"/>
                <a:gd name="T86" fmla="*/ 132 w 142"/>
                <a:gd name="T87" fmla="*/ 5 h 167"/>
                <a:gd name="T88" fmla="*/ 137 w 142"/>
                <a:gd name="T89" fmla="*/ 5 h 1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2"/>
                <a:gd name="T136" fmla="*/ 0 h 167"/>
                <a:gd name="T137" fmla="*/ 142 w 142"/>
                <a:gd name="T138" fmla="*/ 167 h 1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2" h="167">
                  <a:moveTo>
                    <a:pt x="137" y="5"/>
                  </a:moveTo>
                  <a:lnTo>
                    <a:pt x="142" y="40"/>
                  </a:lnTo>
                  <a:lnTo>
                    <a:pt x="142" y="76"/>
                  </a:lnTo>
                  <a:lnTo>
                    <a:pt x="142" y="111"/>
                  </a:lnTo>
                  <a:lnTo>
                    <a:pt x="137" y="151"/>
                  </a:lnTo>
                  <a:lnTo>
                    <a:pt x="132" y="151"/>
                  </a:lnTo>
                  <a:lnTo>
                    <a:pt x="122" y="156"/>
                  </a:lnTo>
                  <a:lnTo>
                    <a:pt x="117" y="156"/>
                  </a:lnTo>
                  <a:lnTo>
                    <a:pt x="107" y="162"/>
                  </a:lnTo>
                  <a:lnTo>
                    <a:pt x="102" y="162"/>
                  </a:lnTo>
                  <a:lnTo>
                    <a:pt x="91" y="167"/>
                  </a:lnTo>
                  <a:lnTo>
                    <a:pt x="86" y="167"/>
                  </a:lnTo>
                  <a:lnTo>
                    <a:pt x="76" y="167"/>
                  </a:lnTo>
                  <a:lnTo>
                    <a:pt x="71" y="167"/>
                  </a:lnTo>
                  <a:lnTo>
                    <a:pt x="61" y="167"/>
                  </a:lnTo>
                  <a:lnTo>
                    <a:pt x="56" y="167"/>
                  </a:lnTo>
                  <a:lnTo>
                    <a:pt x="46" y="162"/>
                  </a:lnTo>
                  <a:lnTo>
                    <a:pt x="41" y="162"/>
                  </a:lnTo>
                  <a:lnTo>
                    <a:pt x="31" y="156"/>
                  </a:lnTo>
                  <a:lnTo>
                    <a:pt x="26" y="156"/>
                  </a:lnTo>
                  <a:lnTo>
                    <a:pt x="16" y="151"/>
                  </a:lnTo>
                  <a:lnTo>
                    <a:pt x="11" y="131"/>
                  </a:lnTo>
                  <a:lnTo>
                    <a:pt x="6" y="116"/>
                  </a:lnTo>
                  <a:lnTo>
                    <a:pt x="6" y="96"/>
                  </a:lnTo>
                  <a:lnTo>
                    <a:pt x="0" y="81"/>
                  </a:lnTo>
                  <a:lnTo>
                    <a:pt x="6" y="66"/>
                  </a:lnTo>
                  <a:lnTo>
                    <a:pt x="6" y="50"/>
                  </a:lnTo>
                  <a:lnTo>
                    <a:pt x="11" y="35"/>
                  </a:lnTo>
                  <a:lnTo>
                    <a:pt x="16" y="20"/>
                  </a:lnTo>
                  <a:lnTo>
                    <a:pt x="26" y="15"/>
                  </a:lnTo>
                  <a:lnTo>
                    <a:pt x="31" y="10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6" y="5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7" y="0"/>
                  </a:lnTo>
                  <a:lnTo>
                    <a:pt x="122" y="5"/>
                  </a:lnTo>
                  <a:lnTo>
                    <a:pt x="132" y="5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3582D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6" name="Freeform 163"/>
            <p:cNvSpPr>
              <a:spLocks/>
            </p:cNvSpPr>
            <p:nvPr/>
          </p:nvSpPr>
          <p:spPr bwMode="auto">
            <a:xfrm>
              <a:off x="3891" y="2521"/>
              <a:ext cx="131" cy="157"/>
            </a:xfrm>
            <a:custGeom>
              <a:avLst/>
              <a:gdLst>
                <a:gd name="T0" fmla="*/ 126 w 131"/>
                <a:gd name="T1" fmla="*/ 5 h 157"/>
                <a:gd name="T2" fmla="*/ 131 w 131"/>
                <a:gd name="T3" fmla="*/ 35 h 157"/>
                <a:gd name="T4" fmla="*/ 131 w 131"/>
                <a:gd name="T5" fmla="*/ 71 h 157"/>
                <a:gd name="T6" fmla="*/ 131 w 131"/>
                <a:gd name="T7" fmla="*/ 106 h 157"/>
                <a:gd name="T8" fmla="*/ 126 w 131"/>
                <a:gd name="T9" fmla="*/ 136 h 157"/>
                <a:gd name="T10" fmla="*/ 121 w 131"/>
                <a:gd name="T11" fmla="*/ 141 h 157"/>
                <a:gd name="T12" fmla="*/ 111 w 131"/>
                <a:gd name="T13" fmla="*/ 146 h 157"/>
                <a:gd name="T14" fmla="*/ 106 w 131"/>
                <a:gd name="T15" fmla="*/ 146 h 157"/>
                <a:gd name="T16" fmla="*/ 96 w 131"/>
                <a:gd name="T17" fmla="*/ 151 h 157"/>
                <a:gd name="T18" fmla="*/ 90 w 131"/>
                <a:gd name="T19" fmla="*/ 151 h 157"/>
                <a:gd name="T20" fmla="*/ 85 w 131"/>
                <a:gd name="T21" fmla="*/ 157 h 157"/>
                <a:gd name="T22" fmla="*/ 75 w 131"/>
                <a:gd name="T23" fmla="*/ 157 h 157"/>
                <a:gd name="T24" fmla="*/ 70 w 131"/>
                <a:gd name="T25" fmla="*/ 157 h 157"/>
                <a:gd name="T26" fmla="*/ 65 w 131"/>
                <a:gd name="T27" fmla="*/ 157 h 157"/>
                <a:gd name="T28" fmla="*/ 55 w 131"/>
                <a:gd name="T29" fmla="*/ 157 h 157"/>
                <a:gd name="T30" fmla="*/ 50 w 131"/>
                <a:gd name="T31" fmla="*/ 157 h 157"/>
                <a:gd name="T32" fmla="*/ 45 w 131"/>
                <a:gd name="T33" fmla="*/ 151 h 157"/>
                <a:gd name="T34" fmla="*/ 35 w 131"/>
                <a:gd name="T35" fmla="*/ 151 h 157"/>
                <a:gd name="T36" fmla="*/ 30 w 131"/>
                <a:gd name="T37" fmla="*/ 146 h 157"/>
                <a:gd name="T38" fmla="*/ 20 w 131"/>
                <a:gd name="T39" fmla="*/ 141 h 157"/>
                <a:gd name="T40" fmla="*/ 15 w 131"/>
                <a:gd name="T41" fmla="*/ 136 h 157"/>
                <a:gd name="T42" fmla="*/ 10 w 131"/>
                <a:gd name="T43" fmla="*/ 121 h 157"/>
                <a:gd name="T44" fmla="*/ 5 w 131"/>
                <a:gd name="T45" fmla="*/ 106 h 157"/>
                <a:gd name="T46" fmla="*/ 0 w 131"/>
                <a:gd name="T47" fmla="*/ 91 h 157"/>
                <a:gd name="T48" fmla="*/ 0 w 131"/>
                <a:gd name="T49" fmla="*/ 76 h 157"/>
                <a:gd name="T50" fmla="*/ 0 w 131"/>
                <a:gd name="T51" fmla="*/ 61 h 157"/>
                <a:gd name="T52" fmla="*/ 5 w 131"/>
                <a:gd name="T53" fmla="*/ 45 h 157"/>
                <a:gd name="T54" fmla="*/ 10 w 131"/>
                <a:gd name="T55" fmla="*/ 35 h 157"/>
                <a:gd name="T56" fmla="*/ 15 w 131"/>
                <a:gd name="T57" fmla="*/ 20 h 157"/>
                <a:gd name="T58" fmla="*/ 20 w 131"/>
                <a:gd name="T59" fmla="*/ 15 h 157"/>
                <a:gd name="T60" fmla="*/ 30 w 131"/>
                <a:gd name="T61" fmla="*/ 10 h 157"/>
                <a:gd name="T62" fmla="*/ 35 w 131"/>
                <a:gd name="T63" fmla="*/ 5 h 157"/>
                <a:gd name="T64" fmla="*/ 40 w 131"/>
                <a:gd name="T65" fmla="*/ 5 h 157"/>
                <a:gd name="T66" fmla="*/ 50 w 131"/>
                <a:gd name="T67" fmla="*/ 0 h 157"/>
                <a:gd name="T68" fmla="*/ 55 w 131"/>
                <a:gd name="T69" fmla="*/ 0 h 157"/>
                <a:gd name="T70" fmla="*/ 65 w 131"/>
                <a:gd name="T71" fmla="*/ 0 h 157"/>
                <a:gd name="T72" fmla="*/ 70 w 131"/>
                <a:gd name="T73" fmla="*/ 0 h 157"/>
                <a:gd name="T74" fmla="*/ 75 w 131"/>
                <a:gd name="T75" fmla="*/ 0 h 157"/>
                <a:gd name="T76" fmla="*/ 85 w 131"/>
                <a:gd name="T77" fmla="*/ 0 h 157"/>
                <a:gd name="T78" fmla="*/ 90 w 131"/>
                <a:gd name="T79" fmla="*/ 0 h 157"/>
                <a:gd name="T80" fmla="*/ 96 w 131"/>
                <a:gd name="T81" fmla="*/ 0 h 157"/>
                <a:gd name="T82" fmla="*/ 106 w 131"/>
                <a:gd name="T83" fmla="*/ 0 h 157"/>
                <a:gd name="T84" fmla="*/ 111 w 131"/>
                <a:gd name="T85" fmla="*/ 5 h 157"/>
                <a:gd name="T86" fmla="*/ 121 w 131"/>
                <a:gd name="T87" fmla="*/ 5 h 157"/>
                <a:gd name="T88" fmla="*/ 126 w 131"/>
                <a:gd name="T89" fmla="*/ 5 h 1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57"/>
                <a:gd name="T137" fmla="*/ 131 w 131"/>
                <a:gd name="T138" fmla="*/ 157 h 1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57">
                  <a:moveTo>
                    <a:pt x="126" y="5"/>
                  </a:moveTo>
                  <a:lnTo>
                    <a:pt x="131" y="35"/>
                  </a:lnTo>
                  <a:lnTo>
                    <a:pt x="131" y="71"/>
                  </a:lnTo>
                  <a:lnTo>
                    <a:pt x="131" y="106"/>
                  </a:lnTo>
                  <a:lnTo>
                    <a:pt x="126" y="136"/>
                  </a:lnTo>
                  <a:lnTo>
                    <a:pt x="121" y="141"/>
                  </a:lnTo>
                  <a:lnTo>
                    <a:pt x="111" y="146"/>
                  </a:lnTo>
                  <a:lnTo>
                    <a:pt x="106" y="146"/>
                  </a:lnTo>
                  <a:lnTo>
                    <a:pt x="96" y="151"/>
                  </a:lnTo>
                  <a:lnTo>
                    <a:pt x="90" y="151"/>
                  </a:lnTo>
                  <a:lnTo>
                    <a:pt x="85" y="157"/>
                  </a:lnTo>
                  <a:lnTo>
                    <a:pt x="75" y="157"/>
                  </a:lnTo>
                  <a:lnTo>
                    <a:pt x="70" y="157"/>
                  </a:lnTo>
                  <a:lnTo>
                    <a:pt x="65" y="157"/>
                  </a:lnTo>
                  <a:lnTo>
                    <a:pt x="55" y="157"/>
                  </a:lnTo>
                  <a:lnTo>
                    <a:pt x="50" y="157"/>
                  </a:lnTo>
                  <a:lnTo>
                    <a:pt x="45" y="151"/>
                  </a:lnTo>
                  <a:lnTo>
                    <a:pt x="35" y="151"/>
                  </a:lnTo>
                  <a:lnTo>
                    <a:pt x="30" y="146"/>
                  </a:lnTo>
                  <a:lnTo>
                    <a:pt x="20" y="141"/>
                  </a:lnTo>
                  <a:lnTo>
                    <a:pt x="15" y="136"/>
                  </a:lnTo>
                  <a:lnTo>
                    <a:pt x="10" y="121"/>
                  </a:lnTo>
                  <a:lnTo>
                    <a:pt x="5" y="106"/>
                  </a:lnTo>
                  <a:lnTo>
                    <a:pt x="0" y="91"/>
                  </a:lnTo>
                  <a:lnTo>
                    <a:pt x="0" y="76"/>
                  </a:lnTo>
                  <a:lnTo>
                    <a:pt x="0" y="61"/>
                  </a:lnTo>
                  <a:lnTo>
                    <a:pt x="5" y="45"/>
                  </a:lnTo>
                  <a:lnTo>
                    <a:pt x="10" y="35"/>
                  </a:lnTo>
                  <a:lnTo>
                    <a:pt x="15" y="20"/>
                  </a:lnTo>
                  <a:lnTo>
                    <a:pt x="20" y="15"/>
                  </a:lnTo>
                  <a:lnTo>
                    <a:pt x="30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1" y="5"/>
                  </a:lnTo>
                  <a:lnTo>
                    <a:pt x="121" y="5"/>
                  </a:lnTo>
                  <a:lnTo>
                    <a:pt x="126" y="5"/>
                  </a:lnTo>
                  <a:close/>
                </a:path>
              </a:pathLst>
            </a:custGeom>
            <a:solidFill>
              <a:srgbClr val="3F84E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7" name="Freeform 164"/>
            <p:cNvSpPr>
              <a:spLocks/>
            </p:cNvSpPr>
            <p:nvPr/>
          </p:nvSpPr>
          <p:spPr bwMode="auto">
            <a:xfrm>
              <a:off x="3896" y="2521"/>
              <a:ext cx="121" cy="151"/>
            </a:xfrm>
            <a:custGeom>
              <a:avLst/>
              <a:gdLst>
                <a:gd name="T0" fmla="*/ 116 w 121"/>
                <a:gd name="T1" fmla="*/ 10 h 151"/>
                <a:gd name="T2" fmla="*/ 116 w 121"/>
                <a:gd name="T3" fmla="*/ 25 h 151"/>
                <a:gd name="T4" fmla="*/ 121 w 121"/>
                <a:gd name="T5" fmla="*/ 40 h 151"/>
                <a:gd name="T6" fmla="*/ 121 w 121"/>
                <a:gd name="T7" fmla="*/ 55 h 151"/>
                <a:gd name="T8" fmla="*/ 121 w 121"/>
                <a:gd name="T9" fmla="*/ 71 h 151"/>
                <a:gd name="T10" fmla="*/ 121 w 121"/>
                <a:gd name="T11" fmla="*/ 86 h 151"/>
                <a:gd name="T12" fmla="*/ 121 w 121"/>
                <a:gd name="T13" fmla="*/ 101 h 151"/>
                <a:gd name="T14" fmla="*/ 116 w 121"/>
                <a:gd name="T15" fmla="*/ 116 h 151"/>
                <a:gd name="T16" fmla="*/ 116 w 121"/>
                <a:gd name="T17" fmla="*/ 131 h 151"/>
                <a:gd name="T18" fmla="*/ 111 w 121"/>
                <a:gd name="T19" fmla="*/ 136 h 151"/>
                <a:gd name="T20" fmla="*/ 101 w 121"/>
                <a:gd name="T21" fmla="*/ 141 h 151"/>
                <a:gd name="T22" fmla="*/ 96 w 121"/>
                <a:gd name="T23" fmla="*/ 141 h 151"/>
                <a:gd name="T24" fmla="*/ 91 w 121"/>
                <a:gd name="T25" fmla="*/ 146 h 151"/>
                <a:gd name="T26" fmla="*/ 85 w 121"/>
                <a:gd name="T27" fmla="*/ 146 h 151"/>
                <a:gd name="T28" fmla="*/ 75 w 121"/>
                <a:gd name="T29" fmla="*/ 151 h 151"/>
                <a:gd name="T30" fmla="*/ 70 w 121"/>
                <a:gd name="T31" fmla="*/ 151 h 151"/>
                <a:gd name="T32" fmla="*/ 65 w 121"/>
                <a:gd name="T33" fmla="*/ 151 h 151"/>
                <a:gd name="T34" fmla="*/ 60 w 121"/>
                <a:gd name="T35" fmla="*/ 151 h 151"/>
                <a:gd name="T36" fmla="*/ 50 w 121"/>
                <a:gd name="T37" fmla="*/ 151 h 151"/>
                <a:gd name="T38" fmla="*/ 45 w 121"/>
                <a:gd name="T39" fmla="*/ 151 h 151"/>
                <a:gd name="T40" fmla="*/ 40 w 121"/>
                <a:gd name="T41" fmla="*/ 146 h 151"/>
                <a:gd name="T42" fmla="*/ 35 w 121"/>
                <a:gd name="T43" fmla="*/ 146 h 151"/>
                <a:gd name="T44" fmla="*/ 25 w 121"/>
                <a:gd name="T45" fmla="*/ 141 h 151"/>
                <a:gd name="T46" fmla="*/ 20 w 121"/>
                <a:gd name="T47" fmla="*/ 136 h 151"/>
                <a:gd name="T48" fmla="*/ 15 w 121"/>
                <a:gd name="T49" fmla="*/ 131 h 151"/>
                <a:gd name="T50" fmla="*/ 5 w 121"/>
                <a:gd name="T51" fmla="*/ 116 h 151"/>
                <a:gd name="T52" fmla="*/ 0 w 121"/>
                <a:gd name="T53" fmla="*/ 101 h 151"/>
                <a:gd name="T54" fmla="*/ 0 w 121"/>
                <a:gd name="T55" fmla="*/ 86 h 151"/>
                <a:gd name="T56" fmla="*/ 0 w 121"/>
                <a:gd name="T57" fmla="*/ 76 h 151"/>
                <a:gd name="T58" fmla="*/ 0 w 121"/>
                <a:gd name="T59" fmla="*/ 61 h 151"/>
                <a:gd name="T60" fmla="*/ 5 w 121"/>
                <a:gd name="T61" fmla="*/ 50 h 151"/>
                <a:gd name="T62" fmla="*/ 10 w 121"/>
                <a:gd name="T63" fmla="*/ 35 h 151"/>
                <a:gd name="T64" fmla="*/ 15 w 121"/>
                <a:gd name="T65" fmla="*/ 25 h 151"/>
                <a:gd name="T66" fmla="*/ 20 w 121"/>
                <a:gd name="T67" fmla="*/ 20 h 151"/>
                <a:gd name="T68" fmla="*/ 25 w 121"/>
                <a:gd name="T69" fmla="*/ 15 h 151"/>
                <a:gd name="T70" fmla="*/ 35 w 121"/>
                <a:gd name="T71" fmla="*/ 10 h 151"/>
                <a:gd name="T72" fmla="*/ 40 w 121"/>
                <a:gd name="T73" fmla="*/ 5 h 151"/>
                <a:gd name="T74" fmla="*/ 45 w 121"/>
                <a:gd name="T75" fmla="*/ 5 h 151"/>
                <a:gd name="T76" fmla="*/ 50 w 121"/>
                <a:gd name="T77" fmla="*/ 5 h 151"/>
                <a:gd name="T78" fmla="*/ 55 w 121"/>
                <a:gd name="T79" fmla="*/ 5 h 151"/>
                <a:gd name="T80" fmla="*/ 65 w 121"/>
                <a:gd name="T81" fmla="*/ 0 h 151"/>
                <a:gd name="T82" fmla="*/ 70 w 121"/>
                <a:gd name="T83" fmla="*/ 5 h 151"/>
                <a:gd name="T84" fmla="*/ 75 w 121"/>
                <a:gd name="T85" fmla="*/ 5 h 151"/>
                <a:gd name="T86" fmla="*/ 85 w 121"/>
                <a:gd name="T87" fmla="*/ 5 h 151"/>
                <a:gd name="T88" fmla="*/ 91 w 121"/>
                <a:gd name="T89" fmla="*/ 5 h 151"/>
                <a:gd name="T90" fmla="*/ 96 w 121"/>
                <a:gd name="T91" fmla="*/ 5 h 151"/>
                <a:gd name="T92" fmla="*/ 101 w 121"/>
                <a:gd name="T93" fmla="*/ 10 h 151"/>
                <a:gd name="T94" fmla="*/ 111 w 121"/>
                <a:gd name="T95" fmla="*/ 10 h 151"/>
                <a:gd name="T96" fmla="*/ 116 w 121"/>
                <a:gd name="T97" fmla="*/ 10 h 1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1"/>
                <a:gd name="T148" fmla="*/ 0 h 151"/>
                <a:gd name="T149" fmla="*/ 121 w 121"/>
                <a:gd name="T150" fmla="*/ 151 h 1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1" h="151">
                  <a:moveTo>
                    <a:pt x="116" y="10"/>
                  </a:moveTo>
                  <a:lnTo>
                    <a:pt x="116" y="25"/>
                  </a:lnTo>
                  <a:lnTo>
                    <a:pt x="121" y="40"/>
                  </a:lnTo>
                  <a:lnTo>
                    <a:pt x="121" y="55"/>
                  </a:lnTo>
                  <a:lnTo>
                    <a:pt x="121" y="71"/>
                  </a:lnTo>
                  <a:lnTo>
                    <a:pt x="121" y="86"/>
                  </a:lnTo>
                  <a:lnTo>
                    <a:pt x="121" y="101"/>
                  </a:lnTo>
                  <a:lnTo>
                    <a:pt x="116" y="116"/>
                  </a:lnTo>
                  <a:lnTo>
                    <a:pt x="116" y="131"/>
                  </a:lnTo>
                  <a:lnTo>
                    <a:pt x="111" y="136"/>
                  </a:lnTo>
                  <a:lnTo>
                    <a:pt x="101" y="141"/>
                  </a:lnTo>
                  <a:lnTo>
                    <a:pt x="96" y="141"/>
                  </a:lnTo>
                  <a:lnTo>
                    <a:pt x="91" y="146"/>
                  </a:lnTo>
                  <a:lnTo>
                    <a:pt x="85" y="146"/>
                  </a:lnTo>
                  <a:lnTo>
                    <a:pt x="75" y="151"/>
                  </a:lnTo>
                  <a:lnTo>
                    <a:pt x="70" y="151"/>
                  </a:lnTo>
                  <a:lnTo>
                    <a:pt x="65" y="151"/>
                  </a:lnTo>
                  <a:lnTo>
                    <a:pt x="60" y="151"/>
                  </a:lnTo>
                  <a:lnTo>
                    <a:pt x="50" y="151"/>
                  </a:lnTo>
                  <a:lnTo>
                    <a:pt x="45" y="151"/>
                  </a:lnTo>
                  <a:lnTo>
                    <a:pt x="40" y="146"/>
                  </a:lnTo>
                  <a:lnTo>
                    <a:pt x="35" y="146"/>
                  </a:lnTo>
                  <a:lnTo>
                    <a:pt x="25" y="141"/>
                  </a:lnTo>
                  <a:lnTo>
                    <a:pt x="20" y="136"/>
                  </a:lnTo>
                  <a:lnTo>
                    <a:pt x="15" y="131"/>
                  </a:lnTo>
                  <a:lnTo>
                    <a:pt x="5" y="116"/>
                  </a:lnTo>
                  <a:lnTo>
                    <a:pt x="0" y="101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61"/>
                  </a:lnTo>
                  <a:lnTo>
                    <a:pt x="5" y="50"/>
                  </a:lnTo>
                  <a:lnTo>
                    <a:pt x="10" y="35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10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65" y="0"/>
                  </a:lnTo>
                  <a:lnTo>
                    <a:pt x="70" y="5"/>
                  </a:lnTo>
                  <a:lnTo>
                    <a:pt x="75" y="5"/>
                  </a:lnTo>
                  <a:lnTo>
                    <a:pt x="85" y="5"/>
                  </a:lnTo>
                  <a:lnTo>
                    <a:pt x="91" y="5"/>
                  </a:lnTo>
                  <a:lnTo>
                    <a:pt x="96" y="5"/>
                  </a:lnTo>
                  <a:lnTo>
                    <a:pt x="101" y="10"/>
                  </a:lnTo>
                  <a:lnTo>
                    <a:pt x="111" y="10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4C87E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8" name="Freeform 165"/>
            <p:cNvSpPr>
              <a:spLocks/>
            </p:cNvSpPr>
            <p:nvPr/>
          </p:nvSpPr>
          <p:spPr bwMode="auto">
            <a:xfrm>
              <a:off x="3896" y="2526"/>
              <a:ext cx="116" cy="141"/>
            </a:xfrm>
            <a:custGeom>
              <a:avLst/>
              <a:gdLst>
                <a:gd name="T0" fmla="*/ 111 w 116"/>
                <a:gd name="T1" fmla="*/ 10 h 141"/>
                <a:gd name="T2" fmla="*/ 111 w 116"/>
                <a:gd name="T3" fmla="*/ 25 h 141"/>
                <a:gd name="T4" fmla="*/ 116 w 116"/>
                <a:gd name="T5" fmla="*/ 40 h 141"/>
                <a:gd name="T6" fmla="*/ 116 w 116"/>
                <a:gd name="T7" fmla="*/ 50 h 141"/>
                <a:gd name="T8" fmla="*/ 116 w 116"/>
                <a:gd name="T9" fmla="*/ 66 h 141"/>
                <a:gd name="T10" fmla="*/ 116 w 116"/>
                <a:gd name="T11" fmla="*/ 81 h 141"/>
                <a:gd name="T12" fmla="*/ 116 w 116"/>
                <a:gd name="T13" fmla="*/ 91 h 141"/>
                <a:gd name="T14" fmla="*/ 111 w 116"/>
                <a:gd name="T15" fmla="*/ 106 h 141"/>
                <a:gd name="T16" fmla="*/ 111 w 116"/>
                <a:gd name="T17" fmla="*/ 121 h 141"/>
                <a:gd name="T18" fmla="*/ 101 w 116"/>
                <a:gd name="T19" fmla="*/ 126 h 141"/>
                <a:gd name="T20" fmla="*/ 96 w 116"/>
                <a:gd name="T21" fmla="*/ 126 h 141"/>
                <a:gd name="T22" fmla="*/ 91 w 116"/>
                <a:gd name="T23" fmla="*/ 131 h 141"/>
                <a:gd name="T24" fmla="*/ 85 w 116"/>
                <a:gd name="T25" fmla="*/ 136 h 141"/>
                <a:gd name="T26" fmla="*/ 80 w 116"/>
                <a:gd name="T27" fmla="*/ 136 h 141"/>
                <a:gd name="T28" fmla="*/ 75 w 116"/>
                <a:gd name="T29" fmla="*/ 141 h 141"/>
                <a:gd name="T30" fmla="*/ 70 w 116"/>
                <a:gd name="T31" fmla="*/ 141 h 141"/>
                <a:gd name="T32" fmla="*/ 65 w 116"/>
                <a:gd name="T33" fmla="*/ 141 h 141"/>
                <a:gd name="T34" fmla="*/ 55 w 116"/>
                <a:gd name="T35" fmla="*/ 141 h 141"/>
                <a:gd name="T36" fmla="*/ 50 w 116"/>
                <a:gd name="T37" fmla="*/ 141 h 141"/>
                <a:gd name="T38" fmla="*/ 45 w 116"/>
                <a:gd name="T39" fmla="*/ 141 h 141"/>
                <a:gd name="T40" fmla="*/ 40 w 116"/>
                <a:gd name="T41" fmla="*/ 136 h 141"/>
                <a:gd name="T42" fmla="*/ 35 w 116"/>
                <a:gd name="T43" fmla="*/ 136 h 141"/>
                <a:gd name="T44" fmla="*/ 30 w 116"/>
                <a:gd name="T45" fmla="*/ 131 h 141"/>
                <a:gd name="T46" fmla="*/ 25 w 116"/>
                <a:gd name="T47" fmla="*/ 126 h 141"/>
                <a:gd name="T48" fmla="*/ 20 w 116"/>
                <a:gd name="T49" fmla="*/ 121 h 141"/>
                <a:gd name="T50" fmla="*/ 10 w 116"/>
                <a:gd name="T51" fmla="*/ 106 h 141"/>
                <a:gd name="T52" fmla="*/ 5 w 116"/>
                <a:gd name="T53" fmla="*/ 91 h 141"/>
                <a:gd name="T54" fmla="*/ 0 w 116"/>
                <a:gd name="T55" fmla="*/ 81 h 141"/>
                <a:gd name="T56" fmla="*/ 0 w 116"/>
                <a:gd name="T57" fmla="*/ 66 h 141"/>
                <a:gd name="T58" fmla="*/ 0 w 116"/>
                <a:gd name="T59" fmla="*/ 56 h 141"/>
                <a:gd name="T60" fmla="*/ 5 w 116"/>
                <a:gd name="T61" fmla="*/ 45 h 141"/>
                <a:gd name="T62" fmla="*/ 10 w 116"/>
                <a:gd name="T63" fmla="*/ 35 h 141"/>
                <a:gd name="T64" fmla="*/ 20 w 116"/>
                <a:gd name="T65" fmla="*/ 20 h 141"/>
                <a:gd name="T66" fmla="*/ 25 w 116"/>
                <a:gd name="T67" fmla="*/ 15 h 141"/>
                <a:gd name="T68" fmla="*/ 30 w 116"/>
                <a:gd name="T69" fmla="*/ 10 h 141"/>
                <a:gd name="T70" fmla="*/ 35 w 116"/>
                <a:gd name="T71" fmla="*/ 10 h 141"/>
                <a:gd name="T72" fmla="*/ 40 w 116"/>
                <a:gd name="T73" fmla="*/ 5 h 141"/>
                <a:gd name="T74" fmla="*/ 45 w 116"/>
                <a:gd name="T75" fmla="*/ 5 h 141"/>
                <a:gd name="T76" fmla="*/ 50 w 116"/>
                <a:gd name="T77" fmla="*/ 0 h 141"/>
                <a:gd name="T78" fmla="*/ 55 w 116"/>
                <a:gd name="T79" fmla="*/ 0 h 141"/>
                <a:gd name="T80" fmla="*/ 65 w 116"/>
                <a:gd name="T81" fmla="*/ 0 h 141"/>
                <a:gd name="T82" fmla="*/ 70 w 116"/>
                <a:gd name="T83" fmla="*/ 0 h 141"/>
                <a:gd name="T84" fmla="*/ 75 w 116"/>
                <a:gd name="T85" fmla="*/ 0 h 141"/>
                <a:gd name="T86" fmla="*/ 80 w 116"/>
                <a:gd name="T87" fmla="*/ 5 h 141"/>
                <a:gd name="T88" fmla="*/ 85 w 116"/>
                <a:gd name="T89" fmla="*/ 5 h 141"/>
                <a:gd name="T90" fmla="*/ 91 w 116"/>
                <a:gd name="T91" fmla="*/ 5 h 141"/>
                <a:gd name="T92" fmla="*/ 96 w 116"/>
                <a:gd name="T93" fmla="*/ 5 h 141"/>
                <a:gd name="T94" fmla="*/ 101 w 116"/>
                <a:gd name="T95" fmla="*/ 10 h 141"/>
                <a:gd name="T96" fmla="*/ 111 w 116"/>
                <a:gd name="T97" fmla="*/ 10 h 1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"/>
                <a:gd name="T148" fmla="*/ 0 h 141"/>
                <a:gd name="T149" fmla="*/ 116 w 116"/>
                <a:gd name="T150" fmla="*/ 141 h 1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" h="141">
                  <a:moveTo>
                    <a:pt x="111" y="10"/>
                  </a:moveTo>
                  <a:lnTo>
                    <a:pt x="111" y="25"/>
                  </a:lnTo>
                  <a:lnTo>
                    <a:pt x="116" y="40"/>
                  </a:lnTo>
                  <a:lnTo>
                    <a:pt x="116" y="50"/>
                  </a:lnTo>
                  <a:lnTo>
                    <a:pt x="116" y="66"/>
                  </a:lnTo>
                  <a:lnTo>
                    <a:pt x="116" y="81"/>
                  </a:lnTo>
                  <a:lnTo>
                    <a:pt x="116" y="91"/>
                  </a:lnTo>
                  <a:lnTo>
                    <a:pt x="111" y="106"/>
                  </a:lnTo>
                  <a:lnTo>
                    <a:pt x="111" y="121"/>
                  </a:lnTo>
                  <a:lnTo>
                    <a:pt x="101" y="126"/>
                  </a:lnTo>
                  <a:lnTo>
                    <a:pt x="96" y="126"/>
                  </a:lnTo>
                  <a:lnTo>
                    <a:pt x="91" y="131"/>
                  </a:lnTo>
                  <a:lnTo>
                    <a:pt x="85" y="136"/>
                  </a:lnTo>
                  <a:lnTo>
                    <a:pt x="80" y="136"/>
                  </a:lnTo>
                  <a:lnTo>
                    <a:pt x="75" y="141"/>
                  </a:lnTo>
                  <a:lnTo>
                    <a:pt x="70" y="141"/>
                  </a:lnTo>
                  <a:lnTo>
                    <a:pt x="65" y="141"/>
                  </a:lnTo>
                  <a:lnTo>
                    <a:pt x="55" y="141"/>
                  </a:lnTo>
                  <a:lnTo>
                    <a:pt x="50" y="141"/>
                  </a:lnTo>
                  <a:lnTo>
                    <a:pt x="45" y="141"/>
                  </a:lnTo>
                  <a:lnTo>
                    <a:pt x="40" y="136"/>
                  </a:lnTo>
                  <a:lnTo>
                    <a:pt x="35" y="136"/>
                  </a:lnTo>
                  <a:lnTo>
                    <a:pt x="30" y="131"/>
                  </a:lnTo>
                  <a:lnTo>
                    <a:pt x="25" y="126"/>
                  </a:lnTo>
                  <a:lnTo>
                    <a:pt x="20" y="121"/>
                  </a:lnTo>
                  <a:lnTo>
                    <a:pt x="10" y="106"/>
                  </a:lnTo>
                  <a:lnTo>
                    <a:pt x="5" y="91"/>
                  </a:lnTo>
                  <a:lnTo>
                    <a:pt x="0" y="81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5" y="45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0" y="10"/>
                  </a:lnTo>
                  <a:lnTo>
                    <a:pt x="35" y="10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80" y="5"/>
                  </a:lnTo>
                  <a:lnTo>
                    <a:pt x="85" y="5"/>
                  </a:lnTo>
                  <a:lnTo>
                    <a:pt x="91" y="5"/>
                  </a:lnTo>
                  <a:lnTo>
                    <a:pt x="96" y="5"/>
                  </a:lnTo>
                  <a:lnTo>
                    <a:pt x="101" y="10"/>
                  </a:lnTo>
                  <a:lnTo>
                    <a:pt x="111" y="10"/>
                  </a:lnTo>
                  <a:close/>
                </a:path>
              </a:pathLst>
            </a:custGeom>
            <a:solidFill>
              <a:srgbClr val="5689F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9" name="Freeform 166"/>
            <p:cNvSpPr>
              <a:spLocks/>
            </p:cNvSpPr>
            <p:nvPr/>
          </p:nvSpPr>
          <p:spPr bwMode="auto">
            <a:xfrm>
              <a:off x="3759" y="2516"/>
              <a:ext cx="61" cy="111"/>
            </a:xfrm>
            <a:custGeom>
              <a:avLst/>
              <a:gdLst>
                <a:gd name="T0" fmla="*/ 0 w 61"/>
                <a:gd name="T1" fmla="*/ 5 h 111"/>
                <a:gd name="T2" fmla="*/ 61 w 61"/>
                <a:gd name="T3" fmla="*/ 0 h 111"/>
                <a:gd name="T4" fmla="*/ 61 w 61"/>
                <a:gd name="T5" fmla="*/ 5 h 111"/>
                <a:gd name="T6" fmla="*/ 5 w 61"/>
                <a:gd name="T7" fmla="*/ 10 h 111"/>
                <a:gd name="T8" fmla="*/ 5 w 61"/>
                <a:gd name="T9" fmla="*/ 111 h 111"/>
                <a:gd name="T10" fmla="*/ 0 w 61"/>
                <a:gd name="T11" fmla="*/ 111 h 111"/>
                <a:gd name="T12" fmla="*/ 0 w 61"/>
                <a:gd name="T13" fmla="*/ 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111"/>
                <a:gd name="T23" fmla="*/ 61 w 61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111">
                  <a:moveTo>
                    <a:pt x="0" y="5"/>
                  </a:moveTo>
                  <a:lnTo>
                    <a:pt x="61" y="0"/>
                  </a:lnTo>
                  <a:lnTo>
                    <a:pt x="61" y="5"/>
                  </a:lnTo>
                  <a:lnTo>
                    <a:pt x="5" y="10"/>
                  </a:lnTo>
                  <a:lnTo>
                    <a:pt x="5" y="111"/>
                  </a:lnTo>
                  <a:lnTo>
                    <a:pt x="0" y="11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0" name="Freeform 167"/>
            <p:cNvSpPr>
              <a:spLocks/>
            </p:cNvSpPr>
            <p:nvPr/>
          </p:nvSpPr>
          <p:spPr bwMode="auto">
            <a:xfrm>
              <a:off x="3759" y="2531"/>
              <a:ext cx="61" cy="5"/>
            </a:xfrm>
            <a:custGeom>
              <a:avLst/>
              <a:gdLst>
                <a:gd name="T0" fmla="*/ 0 w 61"/>
                <a:gd name="T1" fmla="*/ 5 h 5"/>
                <a:gd name="T2" fmla="*/ 61 w 61"/>
                <a:gd name="T3" fmla="*/ 0 h 5"/>
                <a:gd name="T4" fmla="*/ 61 w 61"/>
                <a:gd name="T5" fmla="*/ 0 h 5"/>
                <a:gd name="T6" fmla="*/ 0 w 61"/>
                <a:gd name="T7" fmla="*/ 5 h 5"/>
                <a:gd name="T8" fmla="*/ 0 w 61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5"/>
                <a:gd name="T17" fmla="*/ 61 w 6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5">
                  <a:moveTo>
                    <a:pt x="0" y="5"/>
                  </a:moveTo>
                  <a:lnTo>
                    <a:pt x="6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1" name="Freeform 168"/>
            <p:cNvSpPr>
              <a:spLocks/>
            </p:cNvSpPr>
            <p:nvPr/>
          </p:nvSpPr>
          <p:spPr bwMode="auto">
            <a:xfrm>
              <a:off x="3759" y="2546"/>
              <a:ext cx="61" cy="10"/>
            </a:xfrm>
            <a:custGeom>
              <a:avLst/>
              <a:gdLst>
                <a:gd name="T0" fmla="*/ 5 w 61"/>
                <a:gd name="T1" fmla="*/ 5 h 10"/>
                <a:gd name="T2" fmla="*/ 61 w 61"/>
                <a:gd name="T3" fmla="*/ 0 h 10"/>
                <a:gd name="T4" fmla="*/ 61 w 61"/>
                <a:gd name="T5" fmla="*/ 5 h 10"/>
                <a:gd name="T6" fmla="*/ 0 w 61"/>
                <a:gd name="T7" fmla="*/ 10 h 10"/>
                <a:gd name="T8" fmla="*/ 5 w 61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10"/>
                <a:gd name="T17" fmla="*/ 61 w 6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10">
                  <a:moveTo>
                    <a:pt x="5" y="5"/>
                  </a:moveTo>
                  <a:lnTo>
                    <a:pt x="61" y="0"/>
                  </a:lnTo>
                  <a:lnTo>
                    <a:pt x="61" y="5"/>
                  </a:lnTo>
                  <a:lnTo>
                    <a:pt x="0" y="1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2" name="Freeform 169"/>
            <p:cNvSpPr>
              <a:spLocks/>
            </p:cNvSpPr>
            <p:nvPr/>
          </p:nvSpPr>
          <p:spPr bwMode="auto">
            <a:xfrm>
              <a:off x="3759" y="2546"/>
              <a:ext cx="61" cy="10"/>
            </a:xfrm>
            <a:custGeom>
              <a:avLst/>
              <a:gdLst>
                <a:gd name="T0" fmla="*/ 5 w 61"/>
                <a:gd name="T1" fmla="*/ 5 h 10"/>
                <a:gd name="T2" fmla="*/ 61 w 61"/>
                <a:gd name="T3" fmla="*/ 0 h 10"/>
                <a:gd name="T4" fmla="*/ 61 w 61"/>
                <a:gd name="T5" fmla="*/ 5 h 10"/>
                <a:gd name="T6" fmla="*/ 0 w 61"/>
                <a:gd name="T7" fmla="*/ 10 h 10"/>
                <a:gd name="T8" fmla="*/ 5 w 61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10"/>
                <a:gd name="T17" fmla="*/ 61 w 6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10">
                  <a:moveTo>
                    <a:pt x="5" y="5"/>
                  </a:moveTo>
                  <a:lnTo>
                    <a:pt x="61" y="0"/>
                  </a:lnTo>
                  <a:lnTo>
                    <a:pt x="61" y="5"/>
                  </a:lnTo>
                  <a:lnTo>
                    <a:pt x="0" y="1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3" name="Freeform 170"/>
            <p:cNvSpPr>
              <a:spLocks/>
            </p:cNvSpPr>
            <p:nvPr/>
          </p:nvSpPr>
          <p:spPr bwMode="auto">
            <a:xfrm>
              <a:off x="3759" y="2576"/>
              <a:ext cx="61" cy="6"/>
            </a:xfrm>
            <a:custGeom>
              <a:avLst/>
              <a:gdLst>
                <a:gd name="T0" fmla="*/ 0 w 61"/>
                <a:gd name="T1" fmla="*/ 6 h 6"/>
                <a:gd name="T2" fmla="*/ 61 w 61"/>
                <a:gd name="T3" fmla="*/ 0 h 6"/>
                <a:gd name="T4" fmla="*/ 61 w 61"/>
                <a:gd name="T5" fmla="*/ 6 h 6"/>
                <a:gd name="T6" fmla="*/ 0 w 61"/>
                <a:gd name="T7" fmla="*/ 6 h 6"/>
                <a:gd name="T8" fmla="*/ 0 w 61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"/>
                <a:gd name="T17" fmla="*/ 61 w 6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">
                  <a:moveTo>
                    <a:pt x="0" y="6"/>
                  </a:moveTo>
                  <a:lnTo>
                    <a:pt x="61" y="0"/>
                  </a:lnTo>
                  <a:lnTo>
                    <a:pt x="6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4" name="Freeform 171"/>
            <p:cNvSpPr>
              <a:spLocks/>
            </p:cNvSpPr>
            <p:nvPr/>
          </p:nvSpPr>
          <p:spPr bwMode="auto">
            <a:xfrm>
              <a:off x="3764" y="2556"/>
              <a:ext cx="56" cy="26"/>
            </a:xfrm>
            <a:custGeom>
              <a:avLst/>
              <a:gdLst>
                <a:gd name="T0" fmla="*/ 0 w 56"/>
                <a:gd name="T1" fmla="*/ 5 h 26"/>
                <a:gd name="T2" fmla="*/ 56 w 56"/>
                <a:gd name="T3" fmla="*/ 0 h 26"/>
                <a:gd name="T4" fmla="*/ 56 w 56"/>
                <a:gd name="T5" fmla="*/ 20 h 26"/>
                <a:gd name="T6" fmla="*/ 0 w 56"/>
                <a:gd name="T7" fmla="*/ 26 h 26"/>
                <a:gd name="T8" fmla="*/ 0 w 56"/>
                <a:gd name="T9" fmla="*/ 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6"/>
                <a:gd name="T17" fmla="*/ 56 w 5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6">
                  <a:moveTo>
                    <a:pt x="0" y="5"/>
                  </a:moveTo>
                  <a:lnTo>
                    <a:pt x="56" y="0"/>
                  </a:lnTo>
                  <a:lnTo>
                    <a:pt x="56" y="20"/>
                  </a:lnTo>
                  <a:lnTo>
                    <a:pt x="0" y="2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5" name="Freeform 172"/>
            <p:cNvSpPr>
              <a:spLocks/>
            </p:cNvSpPr>
            <p:nvPr/>
          </p:nvSpPr>
          <p:spPr bwMode="auto">
            <a:xfrm>
              <a:off x="3759" y="2622"/>
              <a:ext cx="61" cy="5"/>
            </a:xfrm>
            <a:custGeom>
              <a:avLst/>
              <a:gdLst>
                <a:gd name="T0" fmla="*/ 5 w 61"/>
                <a:gd name="T1" fmla="*/ 0 h 5"/>
                <a:gd name="T2" fmla="*/ 61 w 61"/>
                <a:gd name="T3" fmla="*/ 0 h 5"/>
                <a:gd name="T4" fmla="*/ 61 w 61"/>
                <a:gd name="T5" fmla="*/ 5 h 5"/>
                <a:gd name="T6" fmla="*/ 0 w 61"/>
                <a:gd name="T7" fmla="*/ 5 h 5"/>
                <a:gd name="T8" fmla="*/ 5 w 6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5"/>
                <a:gd name="T17" fmla="*/ 61 w 6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5">
                  <a:moveTo>
                    <a:pt x="5" y="0"/>
                  </a:moveTo>
                  <a:lnTo>
                    <a:pt x="61" y="0"/>
                  </a:lnTo>
                  <a:lnTo>
                    <a:pt x="61" y="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6" name="Freeform 173"/>
            <p:cNvSpPr>
              <a:spLocks/>
            </p:cNvSpPr>
            <p:nvPr/>
          </p:nvSpPr>
          <p:spPr bwMode="auto">
            <a:xfrm>
              <a:off x="3885" y="2753"/>
              <a:ext cx="152" cy="16"/>
            </a:xfrm>
            <a:custGeom>
              <a:avLst/>
              <a:gdLst>
                <a:gd name="T0" fmla="*/ 0 w 152"/>
                <a:gd name="T1" fmla="*/ 0 h 16"/>
                <a:gd name="T2" fmla="*/ 152 w 152"/>
                <a:gd name="T3" fmla="*/ 5 h 16"/>
                <a:gd name="T4" fmla="*/ 152 w 152"/>
                <a:gd name="T5" fmla="*/ 16 h 16"/>
                <a:gd name="T6" fmla="*/ 0 w 152"/>
                <a:gd name="T7" fmla="*/ 10 h 16"/>
                <a:gd name="T8" fmla="*/ 0 w 152"/>
                <a:gd name="T9" fmla="*/ 16 h 16"/>
                <a:gd name="T10" fmla="*/ 0 w 152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6"/>
                <a:gd name="T20" fmla="*/ 152 w 15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6">
                  <a:moveTo>
                    <a:pt x="0" y="0"/>
                  </a:moveTo>
                  <a:lnTo>
                    <a:pt x="152" y="5"/>
                  </a:lnTo>
                  <a:lnTo>
                    <a:pt x="152" y="1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F4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7" name="Freeform 174"/>
            <p:cNvSpPr>
              <a:spLocks/>
            </p:cNvSpPr>
            <p:nvPr/>
          </p:nvSpPr>
          <p:spPr bwMode="auto">
            <a:xfrm>
              <a:off x="3885" y="2763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152 w 152"/>
                <a:gd name="T3" fmla="*/ 6 h 11"/>
                <a:gd name="T4" fmla="*/ 152 w 152"/>
                <a:gd name="T5" fmla="*/ 11 h 11"/>
                <a:gd name="T6" fmla="*/ 0 w 152"/>
                <a:gd name="T7" fmla="*/ 6 h 11"/>
                <a:gd name="T8" fmla="*/ 0 w 15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11"/>
                <a:gd name="T17" fmla="*/ 152 w 15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11">
                  <a:moveTo>
                    <a:pt x="0" y="0"/>
                  </a:moveTo>
                  <a:lnTo>
                    <a:pt x="152" y="6"/>
                  </a:lnTo>
                  <a:lnTo>
                    <a:pt x="152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8" name="Rectangle 175"/>
            <p:cNvSpPr>
              <a:spLocks noChangeArrowheads="1"/>
            </p:cNvSpPr>
            <p:nvPr/>
          </p:nvSpPr>
          <p:spPr bwMode="auto">
            <a:xfrm>
              <a:off x="3885" y="2758"/>
              <a:ext cx="31" cy="5"/>
            </a:xfrm>
            <a:prstGeom prst="rect">
              <a:avLst/>
            </a:prstGeom>
            <a:solidFill>
              <a:srgbClr val="AA8E7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9" name="Rectangle 176"/>
            <p:cNvSpPr>
              <a:spLocks noChangeArrowheads="1"/>
            </p:cNvSpPr>
            <p:nvPr/>
          </p:nvSpPr>
          <p:spPr bwMode="auto">
            <a:xfrm>
              <a:off x="3921" y="2758"/>
              <a:ext cx="25" cy="5"/>
            </a:xfrm>
            <a:prstGeom prst="rect">
              <a:avLst/>
            </a:prstGeom>
            <a:solidFill>
              <a:srgbClr val="AA8E7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30" name="Rectangle 177"/>
            <p:cNvSpPr>
              <a:spLocks noChangeArrowheads="1"/>
            </p:cNvSpPr>
            <p:nvPr/>
          </p:nvSpPr>
          <p:spPr bwMode="auto">
            <a:xfrm>
              <a:off x="3951" y="2758"/>
              <a:ext cx="30" cy="5"/>
            </a:xfrm>
            <a:prstGeom prst="rect">
              <a:avLst/>
            </a:prstGeom>
            <a:solidFill>
              <a:srgbClr val="AA8E7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31" name="Freeform 178"/>
            <p:cNvSpPr>
              <a:spLocks/>
            </p:cNvSpPr>
            <p:nvPr/>
          </p:nvSpPr>
          <p:spPr bwMode="auto">
            <a:xfrm>
              <a:off x="3992" y="2758"/>
              <a:ext cx="30" cy="5"/>
            </a:xfrm>
            <a:custGeom>
              <a:avLst/>
              <a:gdLst>
                <a:gd name="T0" fmla="*/ 0 w 30"/>
                <a:gd name="T1" fmla="*/ 0 h 5"/>
                <a:gd name="T2" fmla="*/ 30 w 30"/>
                <a:gd name="T3" fmla="*/ 5 h 5"/>
                <a:gd name="T4" fmla="*/ 30 w 30"/>
                <a:gd name="T5" fmla="*/ 5 h 5"/>
                <a:gd name="T6" fmla="*/ 0 w 30"/>
                <a:gd name="T7" fmla="*/ 5 h 5"/>
                <a:gd name="T8" fmla="*/ 0 w 30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5"/>
                <a:gd name="T17" fmla="*/ 30 w 3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5">
                  <a:moveTo>
                    <a:pt x="0" y="0"/>
                  </a:moveTo>
                  <a:lnTo>
                    <a:pt x="3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32" name="Rectangle 179"/>
            <p:cNvSpPr>
              <a:spLocks noChangeArrowheads="1"/>
            </p:cNvSpPr>
            <p:nvPr/>
          </p:nvSpPr>
          <p:spPr bwMode="auto">
            <a:xfrm>
              <a:off x="3885" y="2758"/>
              <a:ext cx="31" cy="5"/>
            </a:xfrm>
            <a:prstGeom prst="rect">
              <a:avLst/>
            </a:prstGeom>
            <a:solidFill>
              <a:srgbClr val="DBC4A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33" name="Rectangle 180"/>
            <p:cNvSpPr>
              <a:spLocks noChangeArrowheads="1"/>
            </p:cNvSpPr>
            <p:nvPr/>
          </p:nvSpPr>
          <p:spPr bwMode="auto">
            <a:xfrm>
              <a:off x="3921" y="2758"/>
              <a:ext cx="25" cy="5"/>
            </a:xfrm>
            <a:prstGeom prst="rect">
              <a:avLst/>
            </a:prstGeom>
            <a:solidFill>
              <a:srgbClr val="DBC4A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34" name="Freeform 181"/>
            <p:cNvSpPr>
              <a:spLocks/>
            </p:cNvSpPr>
            <p:nvPr/>
          </p:nvSpPr>
          <p:spPr bwMode="auto">
            <a:xfrm>
              <a:off x="3951" y="2758"/>
              <a:ext cx="30" cy="5"/>
            </a:xfrm>
            <a:custGeom>
              <a:avLst/>
              <a:gdLst>
                <a:gd name="T0" fmla="*/ 0 w 30"/>
                <a:gd name="T1" fmla="*/ 0 h 5"/>
                <a:gd name="T2" fmla="*/ 30 w 30"/>
                <a:gd name="T3" fmla="*/ 5 h 5"/>
                <a:gd name="T4" fmla="*/ 30 w 30"/>
                <a:gd name="T5" fmla="*/ 5 h 5"/>
                <a:gd name="T6" fmla="*/ 0 w 30"/>
                <a:gd name="T7" fmla="*/ 5 h 5"/>
                <a:gd name="T8" fmla="*/ 0 w 30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5"/>
                <a:gd name="T17" fmla="*/ 30 w 3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5">
                  <a:moveTo>
                    <a:pt x="0" y="0"/>
                  </a:moveTo>
                  <a:lnTo>
                    <a:pt x="3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35" name="Rectangle 182"/>
            <p:cNvSpPr>
              <a:spLocks noChangeArrowheads="1"/>
            </p:cNvSpPr>
            <p:nvPr/>
          </p:nvSpPr>
          <p:spPr bwMode="auto">
            <a:xfrm>
              <a:off x="3992" y="2763"/>
              <a:ext cx="30" cy="1"/>
            </a:xfrm>
            <a:prstGeom prst="rect">
              <a:avLst/>
            </a:prstGeom>
            <a:solidFill>
              <a:srgbClr val="DBC4A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36" name="Freeform 183"/>
            <p:cNvSpPr>
              <a:spLocks/>
            </p:cNvSpPr>
            <p:nvPr/>
          </p:nvSpPr>
          <p:spPr bwMode="auto">
            <a:xfrm>
              <a:off x="4179" y="2475"/>
              <a:ext cx="15" cy="309"/>
            </a:xfrm>
            <a:custGeom>
              <a:avLst/>
              <a:gdLst>
                <a:gd name="T0" fmla="*/ 15 w 15"/>
                <a:gd name="T1" fmla="*/ 31 h 309"/>
                <a:gd name="T2" fmla="*/ 15 w 15"/>
                <a:gd name="T3" fmla="*/ 41 h 309"/>
                <a:gd name="T4" fmla="*/ 15 w 15"/>
                <a:gd name="T5" fmla="*/ 294 h 309"/>
                <a:gd name="T6" fmla="*/ 0 w 15"/>
                <a:gd name="T7" fmla="*/ 309 h 309"/>
                <a:gd name="T8" fmla="*/ 0 w 15"/>
                <a:gd name="T9" fmla="*/ 0 h 309"/>
                <a:gd name="T10" fmla="*/ 15 w 15"/>
                <a:gd name="T11" fmla="*/ 31 h 3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09"/>
                <a:gd name="T20" fmla="*/ 15 w 15"/>
                <a:gd name="T21" fmla="*/ 309 h 3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09">
                  <a:moveTo>
                    <a:pt x="15" y="31"/>
                  </a:moveTo>
                  <a:lnTo>
                    <a:pt x="15" y="41"/>
                  </a:lnTo>
                  <a:lnTo>
                    <a:pt x="15" y="294"/>
                  </a:lnTo>
                  <a:lnTo>
                    <a:pt x="0" y="309"/>
                  </a:lnTo>
                  <a:lnTo>
                    <a:pt x="0" y="0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37" name="Freeform 184"/>
            <p:cNvSpPr>
              <a:spLocks/>
            </p:cNvSpPr>
            <p:nvPr/>
          </p:nvSpPr>
          <p:spPr bwMode="auto">
            <a:xfrm>
              <a:off x="4275" y="2561"/>
              <a:ext cx="25" cy="202"/>
            </a:xfrm>
            <a:custGeom>
              <a:avLst/>
              <a:gdLst>
                <a:gd name="T0" fmla="*/ 0 w 25"/>
                <a:gd name="T1" fmla="*/ 0 h 202"/>
                <a:gd name="T2" fmla="*/ 20 w 25"/>
                <a:gd name="T3" fmla="*/ 10 h 202"/>
                <a:gd name="T4" fmla="*/ 25 w 25"/>
                <a:gd name="T5" fmla="*/ 36 h 202"/>
                <a:gd name="T6" fmla="*/ 25 w 25"/>
                <a:gd name="T7" fmla="*/ 61 h 202"/>
                <a:gd name="T8" fmla="*/ 25 w 25"/>
                <a:gd name="T9" fmla="*/ 86 h 202"/>
                <a:gd name="T10" fmla="*/ 25 w 25"/>
                <a:gd name="T11" fmla="*/ 111 h 202"/>
                <a:gd name="T12" fmla="*/ 25 w 25"/>
                <a:gd name="T13" fmla="*/ 137 h 202"/>
                <a:gd name="T14" fmla="*/ 25 w 25"/>
                <a:gd name="T15" fmla="*/ 162 h 202"/>
                <a:gd name="T16" fmla="*/ 20 w 25"/>
                <a:gd name="T17" fmla="*/ 182 h 202"/>
                <a:gd name="T18" fmla="*/ 20 w 25"/>
                <a:gd name="T19" fmla="*/ 202 h 202"/>
                <a:gd name="T20" fmla="*/ 0 w 25"/>
                <a:gd name="T21" fmla="*/ 202 h 202"/>
                <a:gd name="T22" fmla="*/ 0 w 25"/>
                <a:gd name="T23" fmla="*/ 172 h 202"/>
                <a:gd name="T24" fmla="*/ 5 w 25"/>
                <a:gd name="T25" fmla="*/ 152 h 202"/>
                <a:gd name="T26" fmla="*/ 5 w 25"/>
                <a:gd name="T27" fmla="*/ 127 h 202"/>
                <a:gd name="T28" fmla="*/ 5 w 25"/>
                <a:gd name="T29" fmla="*/ 106 h 202"/>
                <a:gd name="T30" fmla="*/ 10 w 25"/>
                <a:gd name="T31" fmla="*/ 81 h 202"/>
                <a:gd name="T32" fmla="*/ 5 w 25"/>
                <a:gd name="T33" fmla="*/ 61 h 202"/>
                <a:gd name="T34" fmla="*/ 5 w 25"/>
                <a:gd name="T35" fmla="*/ 31 h 202"/>
                <a:gd name="T36" fmla="*/ 0 w 25"/>
                <a:gd name="T37" fmla="*/ 0 h 2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"/>
                <a:gd name="T58" fmla="*/ 0 h 202"/>
                <a:gd name="T59" fmla="*/ 25 w 25"/>
                <a:gd name="T60" fmla="*/ 202 h 2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" h="202">
                  <a:moveTo>
                    <a:pt x="0" y="0"/>
                  </a:moveTo>
                  <a:lnTo>
                    <a:pt x="20" y="10"/>
                  </a:lnTo>
                  <a:lnTo>
                    <a:pt x="25" y="36"/>
                  </a:lnTo>
                  <a:lnTo>
                    <a:pt x="25" y="61"/>
                  </a:lnTo>
                  <a:lnTo>
                    <a:pt x="25" y="86"/>
                  </a:lnTo>
                  <a:lnTo>
                    <a:pt x="25" y="111"/>
                  </a:lnTo>
                  <a:lnTo>
                    <a:pt x="25" y="137"/>
                  </a:lnTo>
                  <a:lnTo>
                    <a:pt x="25" y="162"/>
                  </a:lnTo>
                  <a:lnTo>
                    <a:pt x="20" y="182"/>
                  </a:lnTo>
                  <a:lnTo>
                    <a:pt x="20" y="202"/>
                  </a:lnTo>
                  <a:lnTo>
                    <a:pt x="0" y="202"/>
                  </a:lnTo>
                  <a:lnTo>
                    <a:pt x="0" y="172"/>
                  </a:lnTo>
                  <a:lnTo>
                    <a:pt x="5" y="152"/>
                  </a:lnTo>
                  <a:lnTo>
                    <a:pt x="5" y="127"/>
                  </a:lnTo>
                  <a:lnTo>
                    <a:pt x="5" y="106"/>
                  </a:lnTo>
                  <a:lnTo>
                    <a:pt x="10" y="81"/>
                  </a:lnTo>
                  <a:lnTo>
                    <a:pt x="5" y="61"/>
                  </a:lnTo>
                  <a:lnTo>
                    <a:pt x="5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38" name="Freeform 185"/>
            <p:cNvSpPr>
              <a:spLocks/>
            </p:cNvSpPr>
            <p:nvPr/>
          </p:nvSpPr>
          <p:spPr bwMode="auto">
            <a:xfrm>
              <a:off x="4269" y="2556"/>
              <a:ext cx="31" cy="207"/>
            </a:xfrm>
            <a:custGeom>
              <a:avLst/>
              <a:gdLst>
                <a:gd name="T0" fmla="*/ 0 w 31"/>
                <a:gd name="T1" fmla="*/ 0 h 207"/>
                <a:gd name="T2" fmla="*/ 6 w 31"/>
                <a:gd name="T3" fmla="*/ 5 h 207"/>
                <a:gd name="T4" fmla="*/ 6 w 31"/>
                <a:gd name="T5" fmla="*/ 5 h 207"/>
                <a:gd name="T6" fmla="*/ 11 w 31"/>
                <a:gd name="T7" fmla="*/ 5 h 207"/>
                <a:gd name="T8" fmla="*/ 16 w 31"/>
                <a:gd name="T9" fmla="*/ 10 h 207"/>
                <a:gd name="T10" fmla="*/ 16 w 31"/>
                <a:gd name="T11" fmla="*/ 10 h 207"/>
                <a:gd name="T12" fmla="*/ 21 w 31"/>
                <a:gd name="T13" fmla="*/ 10 h 207"/>
                <a:gd name="T14" fmla="*/ 21 w 31"/>
                <a:gd name="T15" fmla="*/ 15 h 207"/>
                <a:gd name="T16" fmla="*/ 26 w 31"/>
                <a:gd name="T17" fmla="*/ 15 h 207"/>
                <a:gd name="T18" fmla="*/ 26 w 31"/>
                <a:gd name="T19" fmla="*/ 41 h 207"/>
                <a:gd name="T20" fmla="*/ 26 w 31"/>
                <a:gd name="T21" fmla="*/ 61 h 207"/>
                <a:gd name="T22" fmla="*/ 31 w 31"/>
                <a:gd name="T23" fmla="*/ 86 h 207"/>
                <a:gd name="T24" fmla="*/ 31 w 31"/>
                <a:gd name="T25" fmla="*/ 116 h 207"/>
                <a:gd name="T26" fmla="*/ 26 w 31"/>
                <a:gd name="T27" fmla="*/ 142 h 207"/>
                <a:gd name="T28" fmla="*/ 26 w 31"/>
                <a:gd name="T29" fmla="*/ 162 h 207"/>
                <a:gd name="T30" fmla="*/ 26 w 31"/>
                <a:gd name="T31" fmla="*/ 187 h 207"/>
                <a:gd name="T32" fmla="*/ 21 w 31"/>
                <a:gd name="T33" fmla="*/ 207 h 207"/>
                <a:gd name="T34" fmla="*/ 21 w 31"/>
                <a:gd name="T35" fmla="*/ 207 h 207"/>
                <a:gd name="T36" fmla="*/ 16 w 31"/>
                <a:gd name="T37" fmla="*/ 207 h 207"/>
                <a:gd name="T38" fmla="*/ 16 w 31"/>
                <a:gd name="T39" fmla="*/ 207 h 207"/>
                <a:gd name="T40" fmla="*/ 11 w 31"/>
                <a:gd name="T41" fmla="*/ 207 h 207"/>
                <a:gd name="T42" fmla="*/ 6 w 31"/>
                <a:gd name="T43" fmla="*/ 207 h 207"/>
                <a:gd name="T44" fmla="*/ 6 w 31"/>
                <a:gd name="T45" fmla="*/ 207 h 207"/>
                <a:gd name="T46" fmla="*/ 0 w 31"/>
                <a:gd name="T47" fmla="*/ 207 h 207"/>
                <a:gd name="T48" fmla="*/ 0 w 31"/>
                <a:gd name="T49" fmla="*/ 207 h 207"/>
                <a:gd name="T50" fmla="*/ 0 w 31"/>
                <a:gd name="T51" fmla="*/ 177 h 207"/>
                <a:gd name="T52" fmla="*/ 6 w 31"/>
                <a:gd name="T53" fmla="*/ 157 h 207"/>
                <a:gd name="T54" fmla="*/ 6 w 31"/>
                <a:gd name="T55" fmla="*/ 132 h 207"/>
                <a:gd name="T56" fmla="*/ 11 w 31"/>
                <a:gd name="T57" fmla="*/ 111 h 207"/>
                <a:gd name="T58" fmla="*/ 11 w 31"/>
                <a:gd name="T59" fmla="*/ 86 h 207"/>
                <a:gd name="T60" fmla="*/ 11 w 31"/>
                <a:gd name="T61" fmla="*/ 61 h 207"/>
                <a:gd name="T62" fmla="*/ 6 w 31"/>
                <a:gd name="T63" fmla="*/ 36 h 207"/>
                <a:gd name="T64" fmla="*/ 0 w 31"/>
                <a:gd name="T65" fmla="*/ 0 h 2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207"/>
                <a:gd name="T101" fmla="*/ 31 w 31"/>
                <a:gd name="T102" fmla="*/ 207 h 2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207">
                  <a:moveTo>
                    <a:pt x="0" y="0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26" y="15"/>
                  </a:lnTo>
                  <a:lnTo>
                    <a:pt x="26" y="41"/>
                  </a:lnTo>
                  <a:lnTo>
                    <a:pt x="26" y="61"/>
                  </a:lnTo>
                  <a:lnTo>
                    <a:pt x="31" y="86"/>
                  </a:lnTo>
                  <a:lnTo>
                    <a:pt x="31" y="116"/>
                  </a:lnTo>
                  <a:lnTo>
                    <a:pt x="26" y="142"/>
                  </a:lnTo>
                  <a:lnTo>
                    <a:pt x="26" y="162"/>
                  </a:lnTo>
                  <a:lnTo>
                    <a:pt x="26" y="187"/>
                  </a:lnTo>
                  <a:lnTo>
                    <a:pt x="21" y="207"/>
                  </a:lnTo>
                  <a:lnTo>
                    <a:pt x="16" y="207"/>
                  </a:lnTo>
                  <a:lnTo>
                    <a:pt x="11" y="207"/>
                  </a:lnTo>
                  <a:lnTo>
                    <a:pt x="6" y="207"/>
                  </a:lnTo>
                  <a:lnTo>
                    <a:pt x="0" y="207"/>
                  </a:lnTo>
                  <a:lnTo>
                    <a:pt x="0" y="177"/>
                  </a:lnTo>
                  <a:lnTo>
                    <a:pt x="6" y="157"/>
                  </a:lnTo>
                  <a:lnTo>
                    <a:pt x="6" y="132"/>
                  </a:lnTo>
                  <a:lnTo>
                    <a:pt x="11" y="111"/>
                  </a:lnTo>
                  <a:lnTo>
                    <a:pt x="11" y="86"/>
                  </a:lnTo>
                  <a:lnTo>
                    <a:pt x="11" y="61"/>
                  </a:lnTo>
                  <a:lnTo>
                    <a:pt x="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421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39" name="Freeform 186"/>
            <p:cNvSpPr>
              <a:spLocks/>
            </p:cNvSpPr>
            <p:nvPr/>
          </p:nvSpPr>
          <p:spPr bwMode="auto">
            <a:xfrm>
              <a:off x="4264" y="2556"/>
              <a:ext cx="31" cy="207"/>
            </a:xfrm>
            <a:custGeom>
              <a:avLst/>
              <a:gdLst>
                <a:gd name="T0" fmla="*/ 5 w 31"/>
                <a:gd name="T1" fmla="*/ 0 h 207"/>
                <a:gd name="T2" fmla="*/ 5 w 31"/>
                <a:gd name="T3" fmla="*/ 0 h 207"/>
                <a:gd name="T4" fmla="*/ 11 w 31"/>
                <a:gd name="T5" fmla="*/ 5 h 207"/>
                <a:gd name="T6" fmla="*/ 11 w 31"/>
                <a:gd name="T7" fmla="*/ 5 h 207"/>
                <a:gd name="T8" fmla="*/ 16 w 31"/>
                <a:gd name="T9" fmla="*/ 5 h 207"/>
                <a:gd name="T10" fmla="*/ 16 w 31"/>
                <a:gd name="T11" fmla="*/ 10 h 207"/>
                <a:gd name="T12" fmla="*/ 21 w 31"/>
                <a:gd name="T13" fmla="*/ 10 h 207"/>
                <a:gd name="T14" fmla="*/ 21 w 31"/>
                <a:gd name="T15" fmla="*/ 10 h 207"/>
                <a:gd name="T16" fmla="*/ 26 w 31"/>
                <a:gd name="T17" fmla="*/ 15 h 207"/>
                <a:gd name="T18" fmla="*/ 31 w 31"/>
                <a:gd name="T19" fmla="*/ 61 h 207"/>
                <a:gd name="T20" fmla="*/ 31 w 31"/>
                <a:gd name="T21" fmla="*/ 111 h 207"/>
                <a:gd name="T22" fmla="*/ 26 w 31"/>
                <a:gd name="T23" fmla="*/ 162 h 207"/>
                <a:gd name="T24" fmla="*/ 21 w 31"/>
                <a:gd name="T25" fmla="*/ 202 h 207"/>
                <a:gd name="T26" fmla="*/ 21 w 31"/>
                <a:gd name="T27" fmla="*/ 207 h 207"/>
                <a:gd name="T28" fmla="*/ 16 w 31"/>
                <a:gd name="T29" fmla="*/ 207 h 207"/>
                <a:gd name="T30" fmla="*/ 16 w 31"/>
                <a:gd name="T31" fmla="*/ 207 h 207"/>
                <a:gd name="T32" fmla="*/ 11 w 31"/>
                <a:gd name="T33" fmla="*/ 207 h 207"/>
                <a:gd name="T34" fmla="*/ 11 w 31"/>
                <a:gd name="T35" fmla="*/ 207 h 207"/>
                <a:gd name="T36" fmla="*/ 5 w 31"/>
                <a:gd name="T37" fmla="*/ 207 h 207"/>
                <a:gd name="T38" fmla="*/ 0 w 31"/>
                <a:gd name="T39" fmla="*/ 207 h 207"/>
                <a:gd name="T40" fmla="*/ 0 w 31"/>
                <a:gd name="T41" fmla="*/ 207 h 207"/>
                <a:gd name="T42" fmla="*/ 0 w 31"/>
                <a:gd name="T43" fmla="*/ 177 h 207"/>
                <a:gd name="T44" fmla="*/ 5 w 31"/>
                <a:gd name="T45" fmla="*/ 152 h 207"/>
                <a:gd name="T46" fmla="*/ 5 w 31"/>
                <a:gd name="T47" fmla="*/ 132 h 207"/>
                <a:gd name="T48" fmla="*/ 11 w 31"/>
                <a:gd name="T49" fmla="*/ 106 h 207"/>
                <a:gd name="T50" fmla="*/ 11 w 31"/>
                <a:gd name="T51" fmla="*/ 86 h 207"/>
                <a:gd name="T52" fmla="*/ 11 w 31"/>
                <a:gd name="T53" fmla="*/ 61 h 207"/>
                <a:gd name="T54" fmla="*/ 5 w 31"/>
                <a:gd name="T55" fmla="*/ 31 h 207"/>
                <a:gd name="T56" fmla="*/ 5 w 31"/>
                <a:gd name="T57" fmla="*/ 0 h 2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"/>
                <a:gd name="T88" fmla="*/ 0 h 207"/>
                <a:gd name="T89" fmla="*/ 31 w 31"/>
                <a:gd name="T90" fmla="*/ 207 h 2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" h="207">
                  <a:moveTo>
                    <a:pt x="5" y="0"/>
                  </a:moveTo>
                  <a:lnTo>
                    <a:pt x="5" y="0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6" y="15"/>
                  </a:lnTo>
                  <a:lnTo>
                    <a:pt x="31" y="61"/>
                  </a:lnTo>
                  <a:lnTo>
                    <a:pt x="31" y="111"/>
                  </a:lnTo>
                  <a:lnTo>
                    <a:pt x="26" y="162"/>
                  </a:lnTo>
                  <a:lnTo>
                    <a:pt x="21" y="202"/>
                  </a:lnTo>
                  <a:lnTo>
                    <a:pt x="21" y="207"/>
                  </a:lnTo>
                  <a:lnTo>
                    <a:pt x="16" y="207"/>
                  </a:lnTo>
                  <a:lnTo>
                    <a:pt x="11" y="207"/>
                  </a:lnTo>
                  <a:lnTo>
                    <a:pt x="5" y="207"/>
                  </a:lnTo>
                  <a:lnTo>
                    <a:pt x="0" y="207"/>
                  </a:lnTo>
                  <a:lnTo>
                    <a:pt x="0" y="177"/>
                  </a:lnTo>
                  <a:lnTo>
                    <a:pt x="5" y="152"/>
                  </a:lnTo>
                  <a:lnTo>
                    <a:pt x="5" y="132"/>
                  </a:lnTo>
                  <a:lnTo>
                    <a:pt x="11" y="106"/>
                  </a:lnTo>
                  <a:lnTo>
                    <a:pt x="11" y="86"/>
                  </a:lnTo>
                  <a:lnTo>
                    <a:pt x="11" y="61"/>
                  </a:lnTo>
                  <a:lnTo>
                    <a:pt x="5" y="3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23F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40" name="Freeform 187"/>
            <p:cNvSpPr>
              <a:spLocks/>
            </p:cNvSpPr>
            <p:nvPr/>
          </p:nvSpPr>
          <p:spPr bwMode="auto">
            <a:xfrm>
              <a:off x="4259" y="2551"/>
              <a:ext cx="31" cy="212"/>
            </a:xfrm>
            <a:custGeom>
              <a:avLst/>
              <a:gdLst>
                <a:gd name="T0" fmla="*/ 5 w 31"/>
                <a:gd name="T1" fmla="*/ 0 h 212"/>
                <a:gd name="T2" fmla="*/ 5 w 31"/>
                <a:gd name="T3" fmla="*/ 5 h 212"/>
                <a:gd name="T4" fmla="*/ 10 w 31"/>
                <a:gd name="T5" fmla="*/ 5 h 212"/>
                <a:gd name="T6" fmla="*/ 10 w 31"/>
                <a:gd name="T7" fmla="*/ 5 h 212"/>
                <a:gd name="T8" fmla="*/ 16 w 31"/>
                <a:gd name="T9" fmla="*/ 10 h 212"/>
                <a:gd name="T10" fmla="*/ 21 w 31"/>
                <a:gd name="T11" fmla="*/ 10 h 212"/>
                <a:gd name="T12" fmla="*/ 21 w 31"/>
                <a:gd name="T13" fmla="*/ 10 h 212"/>
                <a:gd name="T14" fmla="*/ 26 w 31"/>
                <a:gd name="T15" fmla="*/ 15 h 212"/>
                <a:gd name="T16" fmla="*/ 26 w 31"/>
                <a:gd name="T17" fmla="*/ 15 h 212"/>
                <a:gd name="T18" fmla="*/ 31 w 31"/>
                <a:gd name="T19" fmla="*/ 66 h 212"/>
                <a:gd name="T20" fmla="*/ 31 w 31"/>
                <a:gd name="T21" fmla="*/ 116 h 212"/>
                <a:gd name="T22" fmla="*/ 26 w 31"/>
                <a:gd name="T23" fmla="*/ 167 h 212"/>
                <a:gd name="T24" fmla="*/ 21 w 31"/>
                <a:gd name="T25" fmla="*/ 207 h 212"/>
                <a:gd name="T26" fmla="*/ 21 w 31"/>
                <a:gd name="T27" fmla="*/ 212 h 212"/>
                <a:gd name="T28" fmla="*/ 16 w 31"/>
                <a:gd name="T29" fmla="*/ 212 h 212"/>
                <a:gd name="T30" fmla="*/ 16 w 31"/>
                <a:gd name="T31" fmla="*/ 212 h 212"/>
                <a:gd name="T32" fmla="*/ 10 w 31"/>
                <a:gd name="T33" fmla="*/ 212 h 212"/>
                <a:gd name="T34" fmla="*/ 10 w 31"/>
                <a:gd name="T35" fmla="*/ 212 h 212"/>
                <a:gd name="T36" fmla="*/ 5 w 31"/>
                <a:gd name="T37" fmla="*/ 212 h 212"/>
                <a:gd name="T38" fmla="*/ 5 w 31"/>
                <a:gd name="T39" fmla="*/ 212 h 212"/>
                <a:gd name="T40" fmla="*/ 0 w 31"/>
                <a:gd name="T41" fmla="*/ 212 h 212"/>
                <a:gd name="T42" fmla="*/ 0 w 31"/>
                <a:gd name="T43" fmla="*/ 187 h 212"/>
                <a:gd name="T44" fmla="*/ 5 w 31"/>
                <a:gd name="T45" fmla="*/ 157 h 212"/>
                <a:gd name="T46" fmla="*/ 5 w 31"/>
                <a:gd name="T47" fmla="*/ 137 h 212"/>
                <a:gd name="T48" fmla="*/ 10 w 31"/>
                <a:gd name="T49" fmla="*/ 111 h 212"/>
                <a:gd name="T50" fmla="*/ 10 w 31"/>
                <a:gd name="T51" fmla="*/ 91 h 212"/>
                <a:gd name="T52" fmla="*/ 10 w 31"/>
                <a:gd name="T53" fmla="*/ 66 h 212"/>
                <a:gd name="T54" fmla="*/ 10 w 31"/>
                <a:gd name="T55" fmla="*/ 36 h 212"/>
                <a:gd name="T56" fmla="*/ 5 w 31"/>
                <a:gd name="T57" fmla="*/ 0 h 2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"/>
                <a:gd name="T88" fmla="*/ 0 h 212"/>
                <a:gd name="T89" fmla="*/ 31 w 31"/>
                <a:gd name="T90" fmla="*/ 212 h 2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" h="212">
                  <a:moveTo>
                    <a:pt x="5" y="0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6" y="15"/>
                  </a:lnTo>
                  <a:lnTo>
                    <a:pt x="31" y="66"/>
                  </a:lnTo>
                  <a:lnTo>
                    <a:pt x="31" y="116"/>
                  </a:lnTo>
                  <a:lnTo>
                    <a:pt x="26" y="167"/>
                  </a:lnTo>
                  <a:lnTo>
                    <a:pt x="21" y="207"/>
                  </a:lnTo>
                  <a:lnTo>
                    <a:pt x="21" y="212"/>
                  </a:lnTo>
                  <a:lnTo>
                    <a:pt x="16" y="212"/>
                  </a:lnTo>
                  <a:lnTo>
                    <a:pt x="10" y="212"/>
                  </a:lnTo>
                  <a:lnTo>
                    <a:pt x="5" y="212"/>
                  </a:lnTo>
                  <a:lnTo>
                    <a:pt x="0" y="212"/>
                  </a:lnTo>
                  <a:lnTo>
                    <a:pt x="0" y="187"/>
                  </a:lnTo>
                  <a:lnTo>
                    <a:pt x="5" y="157"/>
                  </a:lnTo>
                  <a:lnTo>
                    <a:pt x="5" y="137"/>
                  </a:lnTo>
                  <a:lnTo>
                    <a:pt x="10" y="111"/>
                  </a:lnTo>
                  <a:lnTo>
                    <a:pt x="10" y="91"/>
                  </a:lnTo>
                  <a:lnTo>
                    <a:pt x="10" y="66"/>
                  </a:lnTo>
                  <a:lnTo>
                    <a:pt x="10" y="3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D3F1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41" name="Freeform 188"/>
            <p:cNvSpPr>
              <a:spLocks/>
            </p:cNvSpPr>
            <p:nvPr/>
          </p:nvSpPr>
          <p:spPr bwMode="auto">
            <a:xfrm>
              <a:off x="4254" y="2551"/>
              <a:ext cx="31" cy="212"/>
            </a:xfrm>
            <a:custGeom>
              <a:avLst/>
              <a:gdLst>
                <a:gd name="T0" fmla="*/ 5 w 31"/>
                <a:gd name="T1" fmla="*/ 0 h 212"/>
                <a:gd name="T2" fmla="*/ 10 w 31"/>
                <a:gd name="T3" fmla="*/ 0 h 212"/>
                <a:gd name="T4" fmla="*/ 10 w 31"/>
                <a:gd name="T5" fmla="*/ 5 h 212"/>
                <a:gd name="T6" fmla="*/ 15 w 31"/>
                <a:gd name="T7" fmla="*/ 5 h 212"/>
                <a:gd name="T8" fmla="*/ 15 w 31"/>
                <a:gd name="T9" fmla="*/ 5 h 212"/>
                <a:gd name="T10" fmla="*/ 21 w 31"/>
                <a:gd name="T11" fmla="*/ 10 h 212"/>
                <a:gd name="T12" fmla="*/ 21 w 31"/>
                <a:gd name="T13" fmla="*/ 10 h 212"/>
                <a:gd name="T14" fmla="*/ 26 w 31"/>
                <a:gd name="T15" fmla="*/ 10 h 212"/>
                <a:gd name="T16" fmla="*/ 31 w 31"/>
                <a:gd name="T17" fmla="*/ 15 h 212"/>
                <a:gd name="T18" fmla="*/ 31 w 31"/>
                <a:gd name="T19" fmla="*/ 61 h 212"/>
                <a:gd name="T20" fmla="*/ 31 w 31"/>
                <a:gd name="T21" fmla="*/ 116 h 212"/>
                <a:gd name="T22" fmla="*/ 26 w 31"/>
                <a:gd name="T23" fmla="*/ 167 h 212"/>
                <a:gd name="T24" fmla="*/ 26 w 31"/>
                <a:gd name="T25" fmla="*/ 207 h 212"/>
                <a:gd name="T26" fmla="*/ 21 w 31"/>
                <a:gd name="T27" fmla="*/ 207 h 212"/>
                <a:gd name="T28" fmla="*/ 15 w 31"/>
                <a:gd name="T29" fmla="*/ 212 h 212"/>
                <a:gd name="T30" fmla="*/ 15 w 31"/>
                <a:gd name="T31" fmla="*/ 212 h 212"/>
                <a:gd name="T32" fmla="*/ 10 w 31"/>
                <a:gd name="T33" fmla="*/ 212 h 212"/>
                <a:gd name="T34" fmla="*/ 10 w 31"/>
                <a:gd name="T35" fmla="*/ 212 h 212"/>
                <a:gd name="T36" fmla="*/ 5 w 31"/>
                <a:gd name="T37" fmla="*/ 212 h 212"/>
                <a:gd name="T38" fmla="*/ 5 w 31"/>
                <a:gd name="T39" fmla="*/ 212 h 212"/>
                <a:gd name="T40" fmla="*/ 0 w 31"/>
                <a:gd name="T41" fmla="*/ 212 h 212"/>
                <a:gd name="T42" fmla="*/ 0 w 31"/>
                <a:gd name="T43" fmla="*/ 182 h 212"/>
                <a:gd name="T44" fmla="*/ 5 w 31"/>
                <a:gd name="T45" fmla="*/ 157 h 212"/>
                <a:gd name="T46" fmla="*/ 10 w 31"/>
                <a:gd name="T47" fmla="*/ 137 h 212"/>
                <a:gd name="T48" fmla="*/ 10 w 31"/>
                <a:gd name="T49" fmla="*/ 111 h 212"/>
                <a:gd name="T50" fmla="*/ 10 w 31"/>
                <a:gd name="T51" fmla="*/ 86 h 212"/>
                <a:gd name="T52" fmla="*/ 10 w 31"/>
                <a:gd name="T53" fmla="*/ 61 h 212"/>
                <a:gd name="T54" fmla="*/ 10 w 31"/>
                <a:gd name="T55" fmla="*/ 36 h 212"/>
                <a:gd name="T56" fmla="*/ 5 w 31"/>
                <a:gd name="T57" fmla="*/ 0 h 2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"/>
                <a:gd name="T88" fmla="*/ 0 h 212"/>
                <a:gd name="T89" fmla="*/ 31 w 31"/>
                <a:gd name="T90" fmla="*/ 212 h 2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" h="212">
                  <a:moveTo>
                    <a:pt x="5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1" y="10"/>
                  </a:lnTo>
                  <a:lnTo>
                    <a:pt x="26" y="10"/>
                  </a:lnTo>
                  <a:lnTo>
                    <a:pt x="31" y="15"/>
                  </a:lnTo>
                  <a:lnTo>
                    <a:pt x="31" y="61"/>
                  </a:lnTo>
                  <a:lnTo>
                    <a:pt x="31" y="116"/>
                  </a:lnTo>
                  <a:lnTo>
                    <a:pt x="26" y="167"/>
                  </a:lnTo>
                  <a:lnTo>
                    <a:pt x="26" y="207"/>
                  </a:lnTo>
                  <a:lnTo>
                    <a:pt x="21" y="207"/>
                  </a:lnTo>
                  <a:lnTo>
                    <a:pt x="15" y="212"/>
                  </a:lnTo>
                  <a:lnTo>
                    <a:pt x="10" y="212"/>
                  </a:lnTo>
                  <a:lnTo>
                    <a:pt x="5" y="212"/>
                  </a:lnTo>
                  <a:lnTo>
                    <a:pt x="0" y="212"/>
                  </a:lnTo>
                  <a:lnTo>
                    <a:pt x="0" y="182"/>
                  </a:lnTo>
                  <a:lnTo>
                    <a:pt x="5" y="157"/>
                  </a:lnTo>
                  <a:lnTo>
                    <a:pt x="10" y="137"/>
                  </a:lnTo>
                  <a:lnTo>
                    <a:pt x="10" y="111"/>
                  </a:lnTo>
                  <a:lnTo>
                    <a:pt x="10" y="86"/>
                  </a:lnTo>
                  <a:lnTo>
                    <a:pt x="10" y="61"/>
                  </a:lnTo>
                  <a:lnTo>
                    <a:pt x="10" y="3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83F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42" name="Freeform 189"/>
            <p:cNvSpPr>
              <a:spLocks/>
            </p:cNvSpPr>
            <p:nvPr/>
          </p:nvSpPr>
          <p:spPr bwMode="auto">
            <a:xfrm>
              <a:off x="4249" y="2551"/>
              <a:ext cx="31" cy="212"/>
            </a:xfrm>
            <a:custGeom>
              <a:avLst/>
              <a:gdLst>
                <a:gd name="T0" fmla="*/ 5 w 31"/>
                <a:gd name="T1" fmla="*/ 0 h 212"/>
                <a:gd name="T2" fmla="*/ 10 w 31"/>
                <a:gd name="T3" fmla="*/ 0 h 212"/>
                <a:gd name="T4" fmla="*/ 10 w 31"/>
                <a:gd name="T5" fmla="*/ 0 h 212"/>
                <a:gd name="T6" fmla="*/ 15 w 31"/>
                <a:gd name="T7" fmla="*/ 5 h 212"/>
                <a:gd name="T8" fmla="*/ 20 w 31"/>
                <a:gd name="T9" fmla="*/ 5 h 212"/>
                <a:gd name="T10" fmla="*/ 20 w 31"/>
                <a:gd name="T11" fmla="*/ 5 h 212"/>
                <a:gd name="T12" fmla="*/ 26 w 31"/>
                <a:gd name="T13" fmla="*/ 10 h 212"/>
                <a:gd name="T14" fmla="*/ 26 w 31"/>
                <a:gd name="T15" fmla="*/ 10 h 212"/>
                <a:gd name="T16" fmla="*/ 31 w 31"/>
                <a:gd name="T17" fmla="*/ 10 h 212"/>
                <a:gd name="T18" fmla="*/ 31 w 31"/>
                <a:gd name="T19" fmla="*/ 61 h 212"/>
                <a:gd name="T20" fmla="*/ 31 w 31"/>
                <a:gd name="T21" fmla="*/ 116 h 212"/>
                <a:gd name="T22" fmla="*/ 31 w 31"/>
                <a:gd name="T23" fmla="*/ 167 h 212"/>
                <a:gd name="T24" fmla="*/ 26 w 31"/>
                <a:gd name="T25" fmla="*/ 207 h 212"/>
                <a:gd name="T26" fmla="*/ 20 w 31"/>
                <a:gd name="T27" fmla="*/ 207 h 212"/>
                <a:gd name="T28" fmla="*/ 20 w 31"/>
                <a:gd name="T29" fmla="*/ 212 h 212"/>
                <a:gd name="T30" fmla="*/ 15 w 31"/>
                <a:gd name="T31" fmla="*/ 212 h 212"/>
                <a:gd name="T32" fmla="*/ 10 w 31"/>
                <a:gd name="T33" fmla="*/ 212 h 212"/>
                <a:gd name="T34" fmla="*/ 10 w 31"/>
                <a:gd name="T35" fmla="*/ 212 h 212"/>
                <a:gd name="T36" fmla="*/ 5 w 31"/>
                <a:gd name="T37" fmla="*/ 212 h 212"/>
                <a:gd name="T38" fmla="*/ 5 w 31"/>
                <a:gd name="T39" fmla="*/ 212 h 212"/>
                <a:gd name="T40" fmla="*/ 0 w 31"/>
                <a:gd name="T41" fmla="*/ 212 h 212"/>
                <a:gd name="T42" fmla="*/ 5 w 31"/>
                <a:gd name="T43" fmla="*/ 182 h 212"/>
                <a:gd name="T44" fmla="*/ 5 w 31"/>
                <a:gd name="T45" fmla="*/ 157 h 212"/>
                <a:gd name="T46" fmla="*/ 10 w 31"/>
                <a:gd name="T47" fmla="*/ 132 h 212"/>
                <a:gd name="T48" fmla="*/ 10 w 31"/>
                <a:gd name="T49" fmla="*/ 111 h 212"/>
                <a:gd name="T50" fmla="*/ 10 w 31"/>
                <a:gd name="T51" fmla="*/ 86 h 212"/>
                <a:gd name="T52" fmla="*/ 10 w 31"/>
                <a:gd name="T53" fmla="*/ 61 h 212"/>
                <a:gd name="T54" fmla="*/ 10 w 31"/>
                <a:gd name="T55" fmla="*/ 31 h 212"/>
                <a:gd name="T56" fmla="*/ 5 w 31"/>
                <a:gd name="T57" fmla="*/ 0 h 2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"/>
                <a:gd name="T88" fmla="*/ 0 h 212"/>
                <a:gd name="T89" fmla="*/ 31 w 31"/>
                <a:gd name="T90" fmla="*/ 212 h 2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" h="212">
                  <a:moveTo>
                    <a:pt x="5" y="0"/>
                  </a:moveTo>
                  <a:lnTo>
                    <a:pt x="10" y="0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1" y="61"/>
                  </a:lnTo>
                  <a:lnTo>
                    <a:pt x="31" y="116"/>
                  </a:lnTo>
                  <a:lnTo>
                    <a:pt x="31" y="167"/>
                  </a:lnTo>
                  <a:lnTo>
                    <a:pt x="26" y="207"/>
                  </a:lnTo>
                  <a:lnTo>
                    <a:pt x="20" y="207"/>
                  </a:lnTo>
                  <a:lnTo>
                    <a:pt x="20" y="212"/>
                  </a:lnTo>
                  <a:lnTo>
                    <a:pt x="15" y="212"/>
                  </a:lnTo>
                  <a:lnTo>
                    <a:pt x="10" y="212"/>
                  </a:lnTo>
                  <a:lnTo>
                    <a:pt x="5" y="212"/>
                  </a:lnTo>
                  <a:lnTo>
                    <a:pt x="0" y="212"/>
                  </a:lnTo>
                  <a:lnTo>
                    <a:pt x="5" y="182"/>
                  </a:lnTo>
                  <a:lnTo>
                    <a:pt x="5" y="157"/>
                  </a:lnTo>
                  <a:lnTo>
                    <a:pt x="10" y="132"/>
                  </a:lnTo>
                  <a:lnTo>
                    <a:pt x="10" y="111"/>
                  </a:lnTo>
                  <a:lnTo>
                    <a:pt x="10" y="86"/>
                  </a:lnTo>
                  <a:lnTo>
                    <a:pt x="10" y="61"/>
                  </a:lnTo>
                  <a:lnTo>
                    <a:pt x="10" y="3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3F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43" name="Freeform 190"/>
            <p:cNvSpPr>
              <a:spLocks/>
            </p:cNvSpPr>
            <p:nvPr/>
          </p:nvSpPr>
          <p:spPr bwMode="auto">
            <a:xfrm>
              <a:off x="4244" y="2546"/>
              <a:ext cx="31" cy="217"/>
            </a:xfrm>
            <a:custGeom>
              <a:avLst/>
              <a:gdLst>
                <a:gd name="T0" fmla="*/ 5 w 31"/>
                <a:gd name="T1" fmla="*/ 0 h 217"/>
                <a:gd name="T2" fmla="*/ 10 w 31"/>
                <a:gd name="T3" fmla="*/ 0 h 217"/>
                <a:gd name="T4" fmla="*/ 15 w 31"/>
                <a:gd name="T5" fmla="*/ 5 h 217"/>
                <a:gd name="T6" fmla="*/ 15 w 31"/>
                <a:gd name="T7" fmla="*/ 5 h 217"/>
                <a:gd name="T8" fmla="*/ 20 w 31"/>
                <a:gd name="T9" fmla="*/ 10 h 217"/>
                <a:gd name="T10" fmla="*/ 20 w 31"/>
                <a:gd name="T11" fmla="*/ 10 h 217"/>
                <a:gd name="T12" fmla="*/ 25 w 31"/>
                <a:gd name="T13" fmla="*/ 10 h 217"/>
                <a:gd name="T14" fmla="*/ 31 w 31"/>
                <a:gd name="T15" fmla="*/ 15 h 217"/>
                <a:gd name="T16" fmla="*/ 31 w 31"/>
                <a:gd name="T17" fmla="*/ 15 h 217"/>
                <a:gd name="T18" fmla="*/ 31 w 31"/>
                <a:gd name="T19" fmla="*/ 66 h 217"/>
                <a:gd name="T20" fmla="*/ 31 w 31"/>
                <a:gd name="T21" fmla="*/ 116 h 217"/>
                <a:gd name="T22" fmla="*/ 31 w 31"/>
                <a:gd name="T23" fmla="*/ 172 h 217"/>
                <a:gd name="T24" fmla="*/ 25 w 31"/>
                <a:gd name="T25" fmla="*/ 212 h 217"/>
                <a:gd name="T26" fmla="*/ 20 w 31"/>
                <a:gd name="T27" fmla="*/ 212 h 217"/>
                <a:gd name="T28" fmla="*/ 20 w 31"/>
                <a:gd name="T29" fmla="*/ 212 h 217"/>
                <a:gd name="T30" fmla="*/ 15 w 31"/>
                <a:gd name="T31" fmla="*/ 217 h 217"/>
                <a:gd name="T32" fmla="*/ 15 w 31"/>
                <a:gd name="T33" fmla="*/ 217 h 217"/>
                <a:gd name="T34" fmla="*/ 10 w 31"/>
                <a:gd name="T35" fmla="*/ 217 h 217"/>
                <a:gd name="T36" fmla="*/ 5 w 31"/>
                <a:gd name="T37" fmla="*/ 217 h 217"/>
                <a:gd name="T38" fmla="*/ 5 w 31"/>
                <a:gd name="T39" fmla="*/ 217 h 217"/>
                <a:gd name="T40" fmla="*/ 0 w 31"/>
                <a:gd name="T41" fmla="*/ 217 h 217"/>
                <a:gd name="T42" fmla="*/ 5 w 31"/>
                <a:gd name="T43" fmla="*/ 187 h 217"/>
                <a:gd name="T44" fmla="*/ 5 w 31"/>
                <a:gd name="T45" fmla="*/ 162 h 217"/>
                <a:gd name="T46" fmla="*/ 10 w 31"/>
                <a:gd name="T47" fmla="*/ 137 h 217"/>
                <a:gd name="T48" fmla="*/ 10 w 31"/>
                <a:gd name="T49" fmla="*/ 116 h 217"/>
                <a:gd name="T50" fmla="*/ 15 w 31"/>
                <a:gd name="T51" fmla="*/ 91 h 217"/>
                <a:gd name="T52" fmla="*/ 15 w 31"/>
                <a:gd name="T53" fmla="*/ 61 h 217"/>
                <a:gd name="T54" fmla="*/ 10 w 31"/>
                <a:gd name="T55" fmla="*/ 36 h 217"/>
                <a:gd name="T56" fmla="*/ 5 w 31"/>
                <a:gd name="T57" fmla="*/ 0 h 2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"/>
                <a:gd name="T88" fmla="*/ 0 h 217"/>
                <a:gd name="T89" fmla="*/ 31 w 31"/>
                <a:gd name="T90" fmla="*/ 217 h 2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" h="217">
                  <a:moveTo>
                    <a:pt x="5" y="0"/>
                  </a:moveTo>
                  <a:lnTo>
                    <a:pt x="10" y="0"/>
                  </a:lnTo>
                  <a:lnTo>
                    <a:pt x="15" y="5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31" y="15"/>
                  </a:lnTo>
                  <a:lnTo>
                    <a:pt x="31" y="66"/>
                  </a:lnTo>
                  <a:lnTo>
                    <a:pt x="31" y="116"/>
                  </a:lnTo>
                  <a:lnTo>
                    <a:pt x="31" y="172"/>
                  </a:lnTo>
                  <a:lnTo>
                    <a:pt x="25" y="212"/>
                  </a:lnTo>
                  <a:lnTo>
                    <a:pt x="20" y="212"/>
                  </a:lnTo>
                  <a:lnTo>
                    <a:pt x="15" y="217"/>
                  </a:lnTo>
                  <a:lnTo>
                    <a:pt x="10" y="217"/>
                  </a:lnTo>
                  <a:lnTo>
                    <a:pt x="5" y="217"/>
                  </a:lnTo>
                  <a:lnTo>
                    <a:pt x="0" y="217"/>
                  </a:lnTo>
                  <a:lnTo>
                    <a:pt x="5" y="187"/>
                  </a:lnTo>
                  <a:lnTo>
                    <a:pt x="5" y="162"/>
                  </a:lnTo>
                  <a:lnTo>
                    <a:pt x="10" y="137"/>
                  </a:lnTo>
                  <a:lnTo>
                    <a:pt x="10" y="116"/>
                  </a:lnTo>
                  <a:lnTo>
                    <a:pt x="15" y="91"/>
                  </a:lnTo>
                  <a:lnTo>
                    <a:pt x="15" y="61"/>
                  </a:lnTo>
                  <a:lnTo>
                    <a:pt x="10" y="3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E3D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44" name="Freeform 191"/>
            <p:cNvSpPr>
              <a:spLocks/>
            </p:cNvSpPr>
            <p:nvPr/>
          </p:nvSpPr>
          <p:spPr bwMode="auto">
            <a:xfrm>
              <a:off x="4239" y="2546"/>
              <a:ext cx="30" cy="217"/>
            </a:xfrm>
            <a:custGeom>
              <a:avLst/>
              <a:gdLst>
                <a:gd name="T0" fmla="*/ 10 w 30"/>
                <a:gd name="T1" fmla="*/ 0 h 217"/>
                <a:gd name="T2" fmla="*/ 10 w 30"/>
                <a:gd name="T3" fmla="*/ 0 h 217"/>
                <a:gd name="T4" fmla="*/ 15 w 30"/>
                <a:gd name="T5" fmla="*/ 0 h 217"/>
                <a:gd name="T6" fmla="*/ 15 w 30"/>
                <a:gd name="T7" fmla="*/ 5 h 217"/>
                <a:gd name="T8" fmla="*/ 20 w 30"/>
                <a:gd name="T9" fmla="*/ 5 h 217"/>
                <a:gd name="T10" fmla="*/ 25 w 30"/>
                <a:gd name="T11" fmla="*/ 5 h 217"/>
                <a:gd name="T12" fmla="*/ 25 w 30"/>
                <a:gd name="T13" fmla="*/ 10 h 217"/>
                <a:gd name="T14" fmla="*/ 30 w 30"/>
                <a:gd name="T15" fmla="*/ 10 h 217"/>
                <a:gd name="T16" fmla="*/ 30 w 30"/>
                <a:gd name="T17" fmla="*/ 15 h 217"/>
                <a:gd name="T18" fmla="*/ 30 w 30"/>
                <a:gd name="T19" fmla="*/ 61 h 217"/>
                <a:gd name="T20" fmla="*/ 30 w 30"/>
                <a:gd name="T21" fmla="*/ 116 h 217"/>
                <a:gd name="T22" fmla="*/ 30 w 30"/>
                <a:gd name="T23" fmla="*/ 172 h 217"/>
                <a:gd name="T24" fmla="*/ 25 w 30"/>
                <a:gd name="T25" fmla="*/ 212 h 217"/>
                <a:gd name="T26" fmla="*/ 20 w 30"/>
                <a:gd name="T27" fmla="*/ 212 h 217"/>
                <a:gd name="T28" fmla="*/ 20 w 30"/>
                <a:gd name="T29" fmla="*/ 212 h 217"/>
                <a:gd name="T30" fmla="*/ 15 w 30"/>
                <a:gd name="T31" fmla="*/ 217 h 217"/>
                <a:gd name="T32" fmla="*/ 15 w 30"/>
                <a:gd name="T33" fmla="*/ 217 h 217"/>
                <a:gd name="T34" fmla="*/ 10 w 30"/>
                <a:gd name="T35" fmla="*/ 217 h 217"/>
                <a:gd name="T36" fmla="*/ 5 w 30"/>
                <a:gd name="T37" fmla="*/ 217 h 217"/>
                <a:gd name="T38" fmla="*/ 5 w 30"/>
                <a:gd name="T39" fmla="*/ 217 h 217"/>
                <a:gd name="T40" fmla="*/ 0 w 30"/>
                <a:gd name="T41" fmla="*/ 217 h 217"/>
                <a:gd name="T42" fmla="*/ 5 w 30"/>
                <a:gd name="T43" fmla="*/ 187 h 217"/>
                <a:gd name="T44" fmla="*/ 5 w 30"/>
                <a:gd name="T45" fmla="*/ 162 h 217"/>
                <a:gd name="T46" fmla="*/ 10 w 30"/>
                <a:gd name="T47" fmla="*/ 137 h 217"/>
                <a:gd name="T48" fmla="*/ 10 w 30"/>
                <a:gd name="T49" fmla="*/ 111 h 217"/>
                <a:gd name="T50" fmla="*/ 15 w 30"/>
                <a:gd name="T51" fmla="*/ 86 h 217"/>
                <a:gd name="T52" fmla="*/ 15 w 30"/>
                <a:gd name="T53" fmla="*/ 61 h 217"/>
                <a:gd name="T54" fmla="*/ 15 w 30"/>
                <a:gd name="T55" fmla="*/ 30 h 217"/>
                <a:gd name="T56" fmla="*/ 10 w 30"/>
                <a:gd name="T57" fmla="*/ 0 h 2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17"/>
                <a:gd name="T89" fmla="*/ 30 w 30"/>
                <a:gd name="T90" fmla="*/ 217 h 2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17">
                  <a:moveTo>
                    <a:pt x="10" y="0"/>
                  </a:moveTo>
                  <a:lnTo>
                    <a:pt x="1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30" y="61"/>
                  </a:lnTo>
                  <a:lnTo>
                    <a:pt x="30" y="116"/>
                  </a:lnTo>
                  <a:lnTo>
                    <a:pt x="30" y="172"/>
                  </a:lnTo>
                  <a:lnTo>
                    <a:pt x="25" y="212"/>
                  </a:lnTo>
                  <a:lnTo>
                    <a:pt x="20" y="212"/>
                  </a:lnTo>
                  <a:lnTo>
                    <a:pt x="15" y="217"/>
                  </a:lnTo>
                  <a:lnTo>
                    <a:pt x="10" y="217"/>
                  </a:lnTo>
                  <a:lnTo>
                    <a:pt x="5" y="217"/>
                  </a:lnTo>
                  <a:lnTo>
                    <a:pt x="0" y="217"/>
                  </a:lnTo>
                  <a:lnTo>
                    <a:pt x="5" y="187"/>
                  </a:lnTo>
                  <a:lnTo>
                    <a:pt x="5" y="162"/>
                  </a:lnTo>
                  <a:lnTo>
                    <a:pt x="10" y="137"/>
                  </a:lnTo>
                  <a:lnTo>
                    <a:pt x="10" y="111"/>
                  </a:lnTo>
                  <a:lnTo>
                    <a:pt x="15" y="86"/>
                  </a:lnTo>
                  <a:lnTo>
                    <a:pt x="15" y="61"/>
                  </a:lnTo>
                  <a:lnTo>
                    <a:pt x="15" y="3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B3D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45" name="Freeform 192"/>
            <p:cNvSpPr>
              <a:spLocks/>
            </p:cNvSpPr>
            <p:nvPr/>
          </p:nvSpPr>
          <p:spPr bwMode="auto">
            <a:xfrm>
              <a:off x="4234" y="2541"/>
              <a:ext cx="35" cy="222"/>
            </a:xfrm>
            <a:custGeom>
              <a:avLst/>
              <a:gdLst>
                <a:gd name="T0" fmla="*/ 10 w 35"/>
                <a:gd name="T1" fmla="*/ 0 h 222"/>
                <a:gd name="T2" fmla="*/ 15 w 35"/>
                <a:gd name="T3" fmla="*/ 5 h 222"/>
                <a:gd name="T4" fmla="*/ 15 w 35"/>
                <a:gd name="T5" fmla="*/ 5 h 222"/>
                <a:gd name="T6" fmla="*/ 20 w 35"/>
                <a:gd name="T7" fmla="*/ 5 h 222"/>
                <a:gd name="T8" fmla="*/ 20 w 35"/>
                <a:gd name="T9" fmla="*/ 10 h 222"/>
                <a:gd name="T10" fmla="*/ 25 w 35"/>
                <a:gd name="T11" fmla="*/ 10 h 222"/>
                <a:gd name="T12" fmla="*/ 30 w 35"/>
                <a:gd name="T13" fmla="*/ 10 h 222"/>
                <a:gd name="T14" fmla="*/ 30 w 35"/>
                <a:gd name="T15" fmla="*/ 15 h 222"/>
                <a:gd name="T16" fmla="*/ 35 w 35"/>
                <a:gd name="T17" fmla="*/ 15 h 222"/>
                <a:gd name="T18" fmla="*/ 30 w 35"/>
                <a:gd name="T19" fmla="*/ 66 h 222"/>
                <a:gd name="T20" fmla="*/ 30 w 35"/>
                <a:gd name="T21" fmla="*/ 121 h 222"/>
                <a:gd name="T22" fmla="*/ 30 w 35"/>
                <a:gd name="T23" fmla="*/ 177 h 222"/>
                <a:gd name="T24" fmla="*/ 25 w 35"/>
                <a:gd name="T25" fmla="*/ 217 h 222"/>
                <a:gd name="T26" fmla="*/ 25 w 35"/>
                <a:gd name="T27" fmla="*/ 217 h 222"/>
                <a:gd name="T28" fmla="*/ 20 w 35"/>
                <a:gd name="T29" fmla="*/ 217 h 222"/>
                <a:gd name="T30" fmla="*/ 15 w 35"/>
                <a:gd name="T31" fmla="*/ 222 h 222"/>
                <a:gd name="T32" fmla="*/ 15 w 35"/>
                <a:gd name="T33" fmla="*/ 222 h 222"/>
                <a:gd name="T34" fmla="*/ 10 w 35"/>
                <a:gd name="T35" fmla="*/ 222 h 222"/>
                <a:gd name="T36" fmla="*/ 5 w 35"/>
                <a:gd name="T37" fmla="*/ 222 h 222"/>
                <a:gd name="T38" fmla="*/ 5 w 35"/>
                <a:gd name="T39" fmla="*/ 222 h 222"/>
                <a:gd name="T40" fmla="*/ 0 w 35"/>
                <a:gd name="T41" fmla="*/ 222 h 222"/>
                <a:gd name="T42" fmla="*/ 5 w 35"/>
                <a:gd name="T43" fmla="*/ 192 h 222"/>
                <a:gd name="T44" fmla="*/ 5 w 35"/>
                <a:gd name="T45" fmla="*/ 167 h 222"/>
                <a:gd name="T46" fmla="*/ 10 w 35"/>
                <a:gd name="T47" fmla="*/ 142 h 222"/>
                <a:gd name="T48" fmla="*/ 15 w 35"/>
                <a:gd name="T49" fmla="*/ 116 h 222"/>
                <a:gd name="T50" fmla="*/ 15 w 35"/>
                <a:gd name="T51" fmla="*/ 91 h 222"/>
                <a:gd name="T52" fmla="*/ 15 w 35"/>
                <a:gd name="T53" fmla="*/ 66 h 222"/>
                <a:gd name="T54" fmla="*/ 15 w 35"/>
                <a:gd name="T55" fmla="*/ 35 h 222"/>
                <a:gd name="T56" fmla="*/ 10 w 35"/>
                <a:gd name="T57" fmla="*/ 0 h 2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5"/>
                <a:gd name="T88" fmla="*/ 0 h 222"/>
                <a:gd name="T89" fmla="*/ 35 w 35"/>
                <a:gd name="T90" fmla="*/ 222 h 2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5" h="222">
                  <a:moveTo>
                    <a:pt x="10" y="0"/>
                  </a:moveTo>
                  <a:lnTo>
                    <a:pt x="15" y="5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0" y="66"/>
                  </a:lnTo>
                  <a:lnTo>
                    <a:pt x="30" y="121"/>
                  </a:lnTo>
                  <a:lnTo>
                    <a:pt x="30" y="177"/>
                  </a:lnTo>
                  <a:lnTo>
                    <a:pt x="25" y="217"/>
                  </a:lnTo>
                  <a:lnTo>
                    <a:pt x="20" y="217"/>
                  </a:lnTo>
                  <a:lnTo>
                    <a:pt x="15" y="222"/>
                  </a:lnTo>
                  <a:lnTo>
                    <a:pt x="10" y="222"/>
                  </a:lnTo>
                  <a:lnTo>
                    <a:pt x="5" y="222"/>
                  </a:lnTo>
                  <a:lnTo>
                    <a:pt x="0" y="222"/>
                  </a:lnTo>
                  <a:lnTo>
                    <a:pt x="5" y="192"/>
                  </a:lnTo>
                  <a:lnTo>
                    <a:pt x="5" y="167"/>
                  </a:lnTo>
                  <a:lnTo>
                    <a:pt x="10" y="142"/>
                  </a:lnTo>
                  <a:lnTo>
                    <a:pt x="15" y="116"/>
                  </a:lnTo>
                  <a:lnTo>
                    <a:pt x="15" y="91"/>
                  </a:lnTo>
                  <a:lnTo>
                    <a:pt x="15" y="66"/>
                  </a:lnTo>
                  <a:lnTo>
                    <a:pt x="15" y="3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63D2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46" name="Freeform 193"/>
            <p:cNvSpPr>
              <a:spLocks/>
            </p:cNvSpPr>
            <p:nvPr/>
          </p:nvSpPr>
          <p:spPr bwMode="auto">
            <a:xfrm>
              <a:off x="4229" y="2541"/>
              <a:ext cx="35" cy="222"/>
            </a:xfrm>
            <a:custGeom>
              <a:avLst/>
              <a:gdLst>
                <a:gd name="T0" fmla="*/ 10 w 35"/>
                <a:gd name="T1" fmla="*/ 0 h 222"/>
                <a:gd name="T2" fmla="*/ 15 w 35"/>
                <a:gd name="T3" fmla="*/ 0 h 222"/>
                <a:gd name="T4" fmla="*/ 15 w 35"/>
                <a:gd name="T5" fmla="*/ 0 h 222"/>
                <a:gd name="T6" fmla="*/ 20 w 35"/>
                <a:gd name="T7" fmla="*/ 5 h 222"/>
                <a:gd name="T8" fmla="*/ 25 w 35"/>
                <a:gd name="T9" fmla="*/ 5 h 222"/>
                <a:gd name="T10" fmla="*/ 25 w 35"/>
                <a:gd name="T11" fmla="*/ 10 h 222"/>
                <a:gd name="T12" fmla="*/ 30 w 35"/>
                <a:gd name="T13" fmla="*/ 10 h 222"/>
                <a:gd name="T14" fmla="*/ 30 w 35"/>
                <a:gd name="T15" fmla="*/ 10 h 222"/>
                <a:gd name="T16" fmla="*/ 35 w 35"/>
                <a:gd name="T17" fmla="*/ 15 h 222"/>
                <a:gd name="T18" fmla="*/ 35 w 35"/>
                <a:gd name="T19" fmla="*/ 66 h 222"/>
                <a:gd name="T20" fmla="*/ 30 w 35"/>
                <a:gd name="T21" fmla="*/ 121 h 222"/>
                <a:gd name="T22" fmla="*/ 30 w 35"/>
                <a:gd name="T23" fmla="*/ 172 h 222"/>
                <a:gd name="T24" fmla="*/ 25 w 35"/>
                <a:gd name="T25" fmla="*/ 217 h 222"/>
                <a:gd name="T26" fmla="*/ 25 w 35"/>
                <a:gd name="T27" fmla="*/ 217 h 222"/>
                <a:gd name="T28" fmla="*/ 20 w 35"/>
                <a:gd name="T29" fmla="*/ 217 h 222"/>
                <a:gd name="T30" fmla="*/ 20 w 35"/>
                <a:gd name="T31" fmla="*/ 217 h 222"/>
                <a:gd name="T32" fmla="*/ 15 w 35"/>
                <a:gd name="T33" fmla="*/ 222 h 222"/>
                <a:gd name="T34" fmla="*/ 10 w 35"/>
                <a:gd name="T35" fmla="*/ 222 h 222"/>
                <a:gd name="T36" fmla="*/ 10 w 35"/>
                <a:gd name="T37" fmla="*/ 222 h 222"/>
                <a:gd name="T38" fmla="*/ 5 w 35"/>
                <a:gd name="T39" fmla="*/ 222 h 222"/>
                <a:gd name="T40" fmla="*/ 0 w 35"/>
                <a:gd name="T41" fmla="*/ 222 h 222"/>
                <a:gd name="T42" fmla="*/ 5 w 35"/>
                <a:gd name="T43" fmla="*/ 192 h 222"/>
                <a:gd name="T44" fmla="*/ 5 w 35"/>
                <a:gd name="T45" fmla="*/ 167 h 222"/>
                <a:gd name="T46" fmla="*/ 10 w 35"/>
                <a:gd name="T47" fmla="*/ 142 h 222"/>
                <a:gd name="T48" fmla="*/ 15 w 35"/>
                <a:gd name="T49" fmla="*/ 116 h 222"/>
                <a:gd name="T50" fmla="*/ 15 w 35"/>
                <a:gd name="T51" fmla="*/ 91 h 222"/>
                <a:gd name="T52" fmla="*/ 15 w 35"/>
                <a:gd name="T53" fmla="*/ 61 h 222"/>
                <a:gd name="T54" fmla="*/ 15 w 35"/>
                <a:gd name="T55" fmla="*/ 30 h 222"/>
                <a:gd name="T56" fmla="*/ 10 w 35"/>
                <a:gd name="T57" fmla="*/ 0 h 2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5"/>
                <a:gd name="T88" fmla="*/ 0 h 222"/>
                <a:gd name="T89" fmla="*/ 35 w 35"/>
                <a:gd name="T90" fmla="*/ 222 h 2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5" h="222">
                  <a:moveTo>
                    <a:pt x="10" y="0"/>
                  </a:moveTo>
                  <a:lnTo>
                    <a:pt x="15" y="0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5" y="15"/>
                  </a:lnTo>
                  <a:lnTo>
                    <a:pt x="35" y="66"/>
                  </a:lnTo>
                  <a:lnTo>
                    <a:pt x="30" y="121"/>
                  </a:lnTo>
                  <a:lnTo>
                    <a:pt x="30" y="172"/>
                  </a:lnTo>
                  <a:lnTo>
                    <a:pt x="25" y="217"/>
                  </a:lnTo>
                  <a:lnTo>
                    <a:pt x="20" y="217"/>
                  </a:lnTo>
                  <a:lnTo>
                    <a:pt x="15" y="222"/>
                  </a:lnTo>
                  <a:lnTo>
                    <a:pt x="10" y="222"/>
                  </a:lnTo>
                  <a:lnTo>
                    <a:pt x="5" y="222"/>
                  </a:lnTo>
                  <a:lnTo>
                    <a:pt x="0" y="222"/>
                  </a:lnTo>
                  <a:lnTo>
                    <a:pt x="5" y="192"/>
                  </a:lnTo>
                  <a:lnTo>
                    <a:pt x="5" y="167"/>
                  </a:lnTo>
                  <a:lnTo>
                    <a:pt x="10" y="142"/>
                  </a:lnTo>
                  <a:lnTo>
                    <a:pt x="15" y="116"/>
                  </a:lnTo>
                  <a:lnTo>
                    <a:pt x="15" y="91"/>
                  </a:lnTo>
                  <a:lnTo>
                    <a:pt x="15" y="61"/>
                  </a:lnTo>
                  <a:lnTo>
                    <a:pt x="15" y="3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3D2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47" name="Freeform 194"/>
            <p:cNvSpPr>
              <a:spLocks/>
            </p:cNvSpPr>
            <p:nvPr/>
          </p:nvSpPr>
          <p:spPr bwMode="auto">
            <a:xfrm>
              <a:off x="4224" y="2536"/>
              <a:ext cx="35" cy="227"/>
            </a:xfrm>
            <a:custGeom>
              <a:avLst/>
              <a:gdLst>
                <a:gd name="T0" fmla="*/ 10 w 35"/>
                <a:gd name="T1" fmla="*/ 0 h 227"/>
                <a:gd name="T2" fmla="*/ 15 w 35"/>
                <a:gd name="T3" fmla="*/ 5 h 227"/>
                <a:gd name="T4" fmla="*/ 20 w 35"/>
                <a:gd name="T5" fmla="*/ 5 h 227"/>
                <a:gd name="T6" fmla="*/ 20 w 35"/>
                <a:gd name="T7" fmla="*/ 5 h 227"/>
                <a:gd name="T8" fmla="*/ 25 w 35"/>
                <a:gd name="T9" fmla="*/ 10 h 227"/>
                <a:gd name="T10" fmla="*/ 25 w 35"/>
                <a:gd name="T11" fmla="*/ 10 h 227"/>
                <a:gd name="T12" fmla="*/ 30 w 35"/>
                <a:gd name="T13" fmla="*/ 15 h 227"/>
                <a:gd name="T14" fmla="*/ 35 w 35"/>
                <a:gd name="T15" fmla="*/ 15 h 227"/>
                <a:gd name="T16" fmla="*/ 35 w 35"/>
                <a:gd name="T17" fmla="*/ 15 h 227"/>
                <a:gd name="T18" fmla="*/ 35 w 35"/>
                <a:gd name="T19" fmla="*/ 66 h 227"/>
                <a:gd name="T20" fmla="*/ 35 w 35"/>
                <a:gd name="T21" fmla="*/ 121 h 227"/>
                <a:gd name="T22" fmla="*/ 30 w 35"/>
                <a:gd name="T23" fmla="*/ 177 h 227"/>
                <a:gd name="T24" fmla="*/ 30 w 35"/>
                <a:gd name="T25" fmla="*/ 222 h 227"/>
                <a:gd name="T26" fmla="*/ 25 w 35"/>
                <a:gd name="T27" fmla="*/ 222 h 227"/>
                <a:gd name="T28" fmla="*/ 20 w 35"/>
                <a:gd name="T29" fmla="*/ 222 h 227"/>
                <a:gd name="T30" fmla="*/ 20 w 35"/>
                <a:gd name="T31" fmla="*/ 222 h 227"/>
                <a:gd name="T32" fmla="*/ 15 w 35"/>
                <a:gd name="T33" fmla="*/ 227 h 227"/>
                <a:gd name="T34" fmla="*/ 10 w 35"/>
                <a:gd name="T35" fmla="*/ 227 h 227"/>
                <a:gd name="T36" fmla="*/ 10 w 35"/>
                <a:gd name="T37" fmla="*/ 227 h 227"/>
                <a:gd name="T38" fmla="*/ 5 w 35"/>
                <a:gd name="T39" fmla="*/ 227 h 227"/>
                <a:gd name="T40" fmla="*/ 0 w 35"/>
                <a:gd name="T41" fmla="*/ 227 h 227"/>
                <a:gd name="T42" fmla="*/ 5 w 35"/>
                <a:gd name="T43" fmla="*/ 197 h 227"/>
                <a:gd name="T44" fmla="*/ 5 w 35"/>
                <a:gd name="T45" fmla="*/ 172 h 227"/>
                <a:gd name="T46" fmla="*/ 10 w 35"/>
                <a:gd name="T47" fmla="*/ 147 h 227"/>
                <a:gd name="T48" fmla="*/ 15 w 35"/>
                <a:gd name="T49" fmla="*/ 121 h 227"/>
                <a:gd name="T50" fmla="*/ 15 w 35"/>
                <a:gd name="T51" fmla="*/ 96 h 227"/>
                <a:gd name="T52" fmla="*/ 20 w 35"/>
                <a:gd name="T53" fmla="*/ 66 h 227"/>
                <a:gd name="T54" fmla="*/ 15 w 35"/>
                <a:gd name="T55" fmla="*/ 35 h 227"/>
                <a:gd name="T56" fmla="*/ 10 w 35"/>
                <a:gd name="T57" fmla="*/ 0 h 2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5"/>
                <a:gd name="T88" fmla="*/ 0 h 227"/>
                <a:gd name="T89" fmla="*/ 35 w 35"/>
                <a:gd name="T90" fmla="*/ 227 h 2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5" h="227">
                  <a:moveTo>
                    <a:pt x="10" y="0"/>
                  </a:moveTo>
                  <a:lnTo>
                    <a:pt x="15" y="5"/>
                  </a:lnTo>
                  <a:lnTo>
                    <a:pt x="20" y="5"/>
                  </a:lnTo>
                  <a:lnTo>
                    <a:pt x="25" y="10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5" y="66"/>
                  </a:lnTo>
                  <a:lnTo>
                    <a:pt x="35" y="121"/>
                  </a:lnTo>
                  <a:lnTo>
                    <a:pt x="30" y="177"/>
                  </a:lnTo>
                  <a:lnTo>
                    <a:pt x="30" y="222"/>
                  </a:lnTo>
                  <a:lnTo>
                    <a:pt x="25" y="222"/>
                  </a:lnTo>
                  <a:lnTo>
                    <a:pt x="20" y="222"/>
                  </a:lnTo>
                  <a:lnTo>
                    <a:pt x="15" y="227"/>
                  </a:lnTo>
                  <a:lnTo>
                    <a:pt x="10" y="227"/>
                  </a:lnTo>
                  <a:lnTo>
                    <a:pt x="5" y="227"/>
                  </a:lnTo>
                  <a:lnTo>
                    <a:pt x="0" y="227"/>
                  </a:lnTo>
                  <a:lnTo>
                    <a:pt x="5" y="197"/>
                  </a:lnTo>
                  <a:lnTo>
                    <a:pt x="5" y="172"/>
                  </a:lnTo>
                  <a:lnTo>
                    <a:pt x="10" y="147"/>
                  </a:lnTo>
                  <a:lnTo>
                    <a:pt x="15" y="121"/>
                  </a:lnTo>
                  <a:lnTo>
                    <a:pt x="15" y="96"/>
                  </a:lnTo>
                  <a:lnTo>
                    <a:pt x="20" y="66"/>
                  </a:lnTo>
                  <a:lnTo>
                    <a:pt x="15" y="3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C3A2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48" name="Freeform 195"/>
            <p:cNvSpPr>
              <a:spLocks/>
            </p:cNvSpPr>
            <p:nvPr/>
          </p:nvSpPr>
          <p:spPr bwMode="auto">
            <a:xfrm>
              <a:off x="4219" y="2536"/>
              <a:ext cx="40" cy="227"/>
            </a:xfrm>
            <a:custGeom>
              <a:avLst/>
              <a:gdLst>
                <a:gd name="T0" fmla="*/ 15 w 40"/>
                <a:gd name="T1" fmla="*/ 0 h 227"/>
                <a:gd name="T2" fmla="*/ 40 w 40"/>
                <a:gd name="T3" fmla="*/ 15 h 227"/>
                <a:gd name="T4" fmla="*/ 35 w 40"/>
                <a:gd name="T5" fmla="*/ 66 h 227"/>
                <a:gd name="T6" fmla="*/ 35 w 40"/>
                <a:gd name="T7" fmla="*/ 121 h 227"/>
                <a:gd name="T8" fmla="*/ 30 w 40"/>
                <a:gd name="T9" fmla="*/ 177 h 227"/>
                <a:gd name="T10" fmla="*/ 30 w 40"/>
                <a:gd name="T11" fmla="*/ 222 h 227"/>
                <a:gd name="T12" fmla="*/ 0 w 40"/>
                <a:gd name="T13" fmla="*/ 227 h 227"/>
                <a:gd name="T14" fmla="*/ 5 w 40"/>
                <a:gd name="T15" fmla="*/ 197 h 227"/>
                <a:gd name="T16" fmla="*/ 10 w 40"/>
                <a:gd name="T17" fmla="*/ 172 h 227"/>
                <a:gd name="T18" fmla="*/ 10 w 40"/>
                <a:gd name="T19" fmla="*/ 147 h 227"/>
                <a:gd name="T20" fmla="*/ 15 w 40"/>
                <a:gd name="T21" fmla="*/ 116 h 227"/>
                <a:gd name="T22" fmla="*/ 20 w 40"/>
                <a:gd name="T23" fmla="*/ 91 h 227"/>
                <a:gd name="T24" fmla="*/ 20 w 40"/>
                <a:gd name="T25" fmla="*/ 66 h 227"/>
                <a:gd name="T26" fmla="*/ 20 w 40"/>
                <a:gd name="T27" fmla="*/ 35 h 227"/>
                <a:gd name="T28" fmla="*/ 15 w 40"/>
                <a:gd name="T29" fmla="*/ 0 h 2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"/>
                <a:gd name="T46" fmla="*/ 0 h 227"/>
                <a:gd name="T47" fmla="*/ 40 w 40"/>
                <a:gd name="T48" fmla="*/ 227 h 2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" h="227">
                  <a:moveTo>
                    <a:pt x="15" y="0"/>
                  </a:moveTo>
                  <a:lnTo>
                    <a:pt x="40" y="15"/>
                  </a:lnTo>
                  <a:lnTo>
                    <a:pt x="35" y="66"/>
                  </a:lnTo>
                  <a:lnTo>
                    <a:pt x="35" y="121"/>
                  </a:lnTo>
                  <a:lnTo>
                    <a:pt x="30" y="177"/>
                  </a:lnTo>
                  <a:lnTo>
                    <a:pt x="30" y="222"/>
                  </a:lnTo>
                  <a:lnTo>
                    <a:pt x="0" y="227"/>
                  </a:lnTo>
                  <a:lnTo>
                    <a:pt x="5" y="197"/>
                  </a:lnTo>
                  <a:lnTo>
                    <a:pt x="10" y="172"/>
                  </a:lnTo>
                  <a:lnTo>
                    <a:pt x="10" y="147"/>
                  </a:lnTo>
                  <a:lnTo>
                    <a:pt x="15" y="116"/>
                  </a:lnTo>
                  <a:lnTo>
                    <a:pt x="20" y="91"/>
                  </a:lnTo>
                  <a:lnTo>
                    <a:pt x="20" y="66"/>
                  </a:lnTo>
                  <a:lnTo>
                    <a:pt x="20" y="3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73A2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49" name="Freeform 196"/>
            <p:cNvSpPr>
              <a:spLocks/>
            </p:cNvSpPr>
            <p:nvPr/>
          </p:nvSpPr>
          <p:spPr bwMode="auto">
            <a:xfrm>
              <a:off x="3855" y="2774"/>
              <a:ext cx="298" cy="20"/>
            </a:xfrm>
            <a:custGeom>
              <a:avLst/>
              <a:gdLst>
                <a:gd name="T0" fmla="*/ 0 w 298"/>
                <a:gd name="T1" fmla="*/ 0 h 20"/>
                <a:gd name="T2" fmla="*/ 15 w 298"/>
                <a:gd name="T3" fmla="*/ 0 h 20"/>
                <a:gd name="T4" fmla="*/ 30 w 298"/>
                <a:gd name="T5" fmla="*/ 5 h 20"/>
                <a:gd name="T6" fmla="*/ 41 w 298"/>
                <a:gd name="T7" fmla="*/ 5 h 20"/>
                <a:gd name="T8" fmla="*/ 56 w 298"/>
                <a:gd name="T9" fmla="*/ 10 h 20"/>
                <a:gd name="T10" fmla="*/ 66 w 298"/>
                <a:gd name="T11" fmla="*/ 10 h 20"/>
                <a:gd name="T12" fmla="*/ 81 w 298"/>
                <a:gd name="T13" fmla="*/ 10 h 20"/>
                <a:gd name="T14" fmla="*/ 91 w 298"/>
                <a:gd name="T15" fmla="*/ 10 h 20"/>
                <a:gd name="T16" fmla="*/ 106 w 298"/>
                <a:gd name="T17" fmla="*/ 15 h 20"/>
                <a:gd name="T18" fmla="*/ 121 w 298"/>
                <a:gd name="T19" fmla="*/ 15 h 20"/>
                <a:gd name="T20" fmla="*/ 132 w 298"/>
                <a:gd name="T21" fmla="*/ 15 h 20"/>
                <a:gd name="T22" fmla="*/ 147 w 298"/>
                <a:gd name="T23" fmla="*/ 10 h 20"/>
                <a:gd name="T24" fmla="*/ 162 w 298"/>
                <a:gd name="T25" fmla="*/ 10 h 20"/>
                <a:gd name="T26" fmla="*/ 177 w 298"/>
                <a:gd name="T27" fmla="*/ 10 h 20"/>
                <a:gd name="T28" fmla="*/ 197 w 298"/>
                <a:gd name="T29" fmla="*/ 10 h 20"/>
                <a:gd name="T30" fmla="*/ 212 w 298"/>
                <a:gd name="T31" fmla="*/ 10 h 20"/>
                <a:gd name="T32" fmla="*/ 233 w 298"/>
                <a:gd name="T33" fmla="*/ 5 h 20"/>
                <a:gd name="T34" fmla="*/ 243 w 298"/>
                <a:gd name="T35" fmla="*/ 5 h 20"/>
                <a:gd name="T36" fmla="*/ 268 w 298"/>
                <a:gd name="T37" fmla="*/ 5 h 20"/>
                <a:gd name="T38" fmla="*/ 298 w 298"/>
                <a:gd name="T39" fmla="*/ 10 h 20"/>
                <a:gd name="T40" fmla="*/ 263 w 298"/>
                <a:gd name="T41" fmla="*/ 15 h 20"/>
                <a:gd name="T42" fmla="*/ 233 w 298"/>
                <a:gd name="T43" fmla="*/ 15 h 20"/>
                <a:gd name="T44" fmla="*/ 222 w 298"/>
                <a:gd name="T45" fmla="*/ 20 h 20"/>
                <a:gd name="T46" fmla="*/ 212 w 298"/>
                <a:gd name="T47" fmla="*/ 20 h 20"/>
                <a:gd name="T48" fmla="*/ 197 w 298"/>
                <a:gd name="T49" fmla="*/ 20 h 20"/>
                <a:gd name="T50" fmla="*/ 187 w 298"/>
                <a:gd name="T51" fmla="*/ 20 h 20"/>
                <a:gd name="T52" fmla="*/ 177 w 298"/>
                <a:gd name="T53" fmla="*/ 20 h 20"/>
                <a:gd name="T54" fmla="*/ 162 w 298"/>
                <a:gd name="T55" fmla="*/ 20 h 20"/>
                <a:gd name="T56" fmla="*/ 152 w 298"/>
                <a:gd name="T57" fmla="*/ 20 h 20"/>
                <a:gd name="T58" fmla="*/ 142 w 298"/>
                <a:gd name="T59" fmla="*/ 20 h 20"/>
                <a:gd name="T60" fmla="*/ 132 w 298"/>
                <a:gd name="T61" fmla="*/ 20 h 20"/>
                <a:gd name="T62" fmla="*/ 121 w 298"/>
                <a:gd name="T63" fmla="*/ 20 h 20"/>
                <a:gd name="T64" fmla="*/ 111 w 298"/>
                <a:gd name="T65" fmla="*/ 20 h 20"/>
                <a:gd name="T66" fmla="*/ 101 w 298"/>
                <a:gd name="T67" fmla="*/ 20 h 20"/>
                <a:gd name="T68" fmla="*/ 91 w 298"/>
                <a:gd name="T69" fmla="*/ 20 h 20"/>
                <a:gd name="T70" fmla="*/ 81 w 298"/>
                <a:gd name="T71" fmla="*/ 20 h 20"/>
                <a:gd name="T72" fmla="*/ 76 w 298"/>
                <a:gd name="T73" fmla="*/ 15 h 20"/>
                <a:gd name="T74" fmla="*/ 66 w 298"/>
                <a:gd name="T75" fmla="*/ 15 h 20"/>
                <a:gd name="T76" fmla="*/ 56 w 298"/>
                <a:gd name="T77" fmla="*/ 15 h 20"/>
                <a:gd name="T78" fmla="*/ 51 w 298"/>
                <a:gd name="T79" fmla="*/ 15 h 20"/>
                <a:gd name="T80" fmla="*/ 41 w 298"/>
                <a:gd name="T81" fmla="*/ 10 h 20"/>
                <a:gd name="T82" fmla="*/ 36 w 298"/>
                <a:gd name="T83" fmla="*/ 10 h 20"/>
                <a:gd name="T84" fmla="*/ 30 w 298"/>
                <a:gd name="T85" fmla="*/ 10 h 20"/>
                <a:gd name="T86" fmla="*/ 25 w 298"/>
                <a:gd name="T87" fmla="*/ 10 h 20"/>
                <a:gd name="T88" fmla="*/ 20 w 298"/>
                <a:gd name="T89" fmla="*/ 5 h 20"/>
                <a:gd name="T90" fmla="*/ 15 w 298"/>
                <a:gd name="T91" fmla="*/ 5 h 20"/>
                <a:gd name="T92" fmla="*/ 10 w 298"/>
                <a:gd name="T93" fmla="*/ 5 h 20"/>
                <a:gd name="T94" fmla="*/ 10 w 298"/>
                <a:gd name="T95" fmla="*/ 5 h 20"/>
                <a:gd name="T96" fmla="*/ 5 w 298"/>
                <a:gd name="T97" fmla="*/ 0 h 20"/>
                <a:gd name="T98" fmla="*/ 5 w 298"/>
                <a:gd name="T99" fmla="*/ 0 h 20"/>
                <a:gd name="T100" fmla="*/ 0 w 298"/>
                <a:gd name="T101" fmla="*/ 0 h 20"/>
                <a:gd name="T102" fmla="*/ 0 w 298"/>
                <a:gd name="T103" fmla="*/ 0 h 20"/>
                <a:gd name="T104" fmla="*/ 0 w 298"/>
                <a:gd name="T105" fmla="*/ 0 h 20"/>
                <a:gd name="T106" fmla="*/ 0 w 298"/>
                <a:gd name="T107" fmla="*/ 0 h 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8"/>
                <a:gd name="T163" fmla="*/ 0 h 20"/>
                <a:gd name="T164" fmla="*/ 298 w 298"/>
                <a:gd name="T165" fmla="*/ 20 h 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8" h="20">
                  <a:moveTo>
                    <a:pt x="0" y="0"/>
                  </a:moveTo>
                  <a:lnTo>
                    <a:pt x="15" y="0"/>
                  </a:lnTo>
                  <a:lnTo>
                    <a:pt x="30" y="5"/>
                  </a:lnTo>
                  <a:lnTo>
                    <a:pt x="41" y="5"/>
                  </a:lnTo>
                  <a:lnTo>
                    <a:pt x="56" y="10"/>
                  </a:lnTo>
                  <a:lnTo>
                    <a:pt x="66" y="1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106" y="15"/>
                  </a:lnTo>
                  <a:lnTo>
                    <a:pt x="121" y="15"/>
                  </a:lnTo>
                  <a:lnTo>
                    <a:pt x="132" y="15"/>
                  </a:lnTo>
                  <a:lnTo>
                    <a:pt x="147" y="10"/>
                  </a:lnTo>
                  <a:lnTo>
                    <a:pt x="162" y="10"/>
                  </a:lnTo>
                  <a:lnTo>
                    <a:pt x="177" y="10"/>
                  </a:lnTo>
                  <a:lnTo>
                    <a:pt x="197" y="10"/>
                  </a:lnTo>
                  <a:lnTo>
                    <a:pt x="212" y="10"/>
                  </a:lnTo>
                  <a:lnTo>
                    <a:pt x="233" y="5"/>
                  </a:lnTo>
                  <a:lnTo>
                    <a:pt x="243" y="5"/>
                  </a:lnTo>
                  <a:lnTo>
                    <a:pt x="268" y="5"/>
                  </a:lnTo>
                  <a:lnTo>
                    <a:pt x="298" y="10"/>
                  </a:lnTo>
                  <a:lnTo>
                    <a:pt x="263" y="15"/>
                  </a:lnTo>
                  <a:lnTo>
                    <a:pt x="233" y="15"/>
                  </a:lnTo>
                  <a:lnTo>
                    <a:pt x="222" y="20"/>
                  </a:lnTo>
                  <a:lnTo>
                    <a:pt x="212" y="20"/>
                  </a:lnTo>
                  <a:lnTo>
                    <a:pt x="197" y="20"/>
                  </a:lnTo>
                  <a:lnTo>
                    <a:pt x="187" y="20"/>
                  </a:lnTo>
                  <a:lnTo>
                    <a:pt x="177" y="20"/>
                  </a:lnTo>
                  <a:lnTo>
                    <a:pt x="162" y="20"/>
                  </a:lnTo>
                  <a:lnTo>
                    <a:pt x="152" y="20"/>
                  </a:lnTo>
                  <a:lnTo>
                    <a:pt x="142" y="20"/>
                  </a:lnTo>
                  <a:lnTo>
                    <a:pt x="132" y="20"/>
                  </a:lnTo>
                  <a:lnTo>
                    <a:pt x="121" y="20"/>
                  </a:lnTo>
                  <a:lnTo>
                    <a:pt x="111" y="20"/>
                  </a:lnTo>
                  <a:lnTo>
                    <a:pt x="101" y="20"/>
                  </a:lnTo>
                  <a:lnTo>
                    <a:pt x="91" y="20"/>
                  </a:lnTo>
                  <a:lnTo>
                    <a:pt x="81" y="20"/>
                  </a:lnTo>
                  <a:lnTo>
                    <a:pt x="76" y="15"/>
                  </a:lnTo>
                  <a:lnTo>
                    <a:pt x="66" y="15"/>
                  </a:lnTo>
                  <a:lnTo>
                    <a:pt x="56" y="15"/>
                  </a:lnTo>
                  <a:lnTo>
                    <a:pt x="51" y="15"/>
                  </a:lnTo>
                  <a:lnTo>
                    <a:pt x="41" y="10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25" y="10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50" name="Freeform 197"/>
            <p:cNvSpPr>
              <a:spLocks/>
            </p:cNvSpPr>
            <p:nvPr/>
          </p:nvSpPr>
          <p:spPr bwMode="auto">
            <a:xfrm>
              <a:off x="3946" y="2794"/>
              <a:ext cx="111" cy="30"/>
            </a:xfrm>
            <a:custGeom>
              <a:avLst/>
              <a:gdLst>
                <a:gd name="T0" fmla="*/ 0 w 111"/>
                <a:gd name="T1" fmla="*/ 0 h 30"/>
                <a:gd name="T2" fmla="*/ 15 w 111"/>
                <a:gd name="T3" fmla="*/ 5 h 30"/>
                <a:gd name="T4" fmla="*/ 41 w 111"/>
                <a:gd name="T5" fmla="*/ 5 h 30"/>
                <a:gd name="T6" fmla="*/ 61 w 111"/>
                <a:gd name="T7" fmla="*/ 5 h 30"/>
                <a:gd name="T8" fmla="*/ 76 w 111"/>
                <a:gd name="T9" fmla="*/ 5 h 30"/>
                <a:gd name="T10" fmla="*/ 81 w 111"/>
                <a:gd name="T11" fmla="*/ 10 h 30"/>
                <a:gd name="T12" fmla="*/ 86 w 111"/>
                <a:gd name="T13" fmla="*/ 20 h 30"/>
                <a:gd name="T14" fmla="*/ 101 w 111"/>
                <a:gd name="T15" fmla="*/ 25 h 30"/>
                <a:gd name="T16" fmla="*/ 111 w 111"/>
                <a:gd name="T17" fmla="*/ 30 h 30"/>
                <a:gd name="T18" fmla="*/ 91 w 111"/>
                <a:gd name="T19" fmla="*/ 30 h 30"/>
                <a:gd name="T20" fmla="*/ 66 w 111"/>
                <a:gd name="T21" fmla="*/ 30 h 30"/>
                <a:gd name="T22" fmla="*/ 41 w 111"/>
                <a:gd name="T23" fmla="*/ 25 h 30"/>
                <a:gd name="T24" fmla="*/ 25 w 111"/>
                <a:gd name="T25" fmla="*/ 25 h 30"/>
                <a:gd name="T26" fmla="*/ 5 w 111"/>
                <a:gd name="T27" fmla="*/ 10 h 30"/>
                <a:gd name="T28" fmla="*/ 0 w 111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1"/>
                <a:gd name="T46" fmla="*/ 0 h 30"/>
                <a:gd name="T47" fmla="*/ 111 w 111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1" h="30">
                  <a:moveTo>
                    <a:pt x="0" y="0"/>
                  </a:moveTo>
                  <a:lnTo>
                    <a:pt x="15" y="5"/>
                  </a:lnTo>
                  <a:lnTo>
                    <a:pt x="41" y="5"/>
                  </a:lnTo>
                  <a:lnTo>
                    <a:pt x="61" y="5"/>
                  </a:lnTo>
                  <a:lnTo>
                    <a:pt x="76" y="5"/>
                  </a:lnTo>
                  <a:lnTo>
                    <a:pt x="81" y="10"/>
                  </a:lnTo>
                  <a:lnTo>
                    <a:pt x="86" y="20"/>
                  </a:lnTo>
                  <a:lnTo>
                    <a:pt x="101" y="25"/>
                  </a:lnTo>
                  <a:lnTo>
                    <a:pt x="111" y="30"/>
                  </a:lnTo>
                  <a:lnTo>
                    <a:pt x="91" y="30"/>
                  </a:lnTo>
                  <a:lnTo>
                    <a:pt x="66" y="30"/>
                  </a:lnTo>
                  <a:lnTo>
                    <a:pt x="41" y="25"/>
                  </a:lnTo>
                  <a:lnTo>
                    <a:pt x="25" y="25"/>
                  </a:lnTo>
                  <a:lnTo>
                    <a:pt x="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51" name="Freeform 198"/>
            <p:cNvSpPr>
              <a:spLocks/>
            </p:cNvSpPr>
            <p:nvPr/>
          </p:nvSpPr>
          <p:spPr bwMode="auto">
            <a:xfrm>
              <a:off x="3926" y="2819"/>
              <a:ext cx="192" cy="51"/>
            </a:xfrm>
            <a:custGeom>
              <a:avLst/>
              <a:gdLst>
                <a:gd name="T0" fmla="*/ 50 w 192"/>
                <a:gd name="T1" fmla="*/ 0 h 51"/>
                <a:gd name="T2" fmla="*/ 40 w 192"/>
                <a:gd name="T3" fmla="*/ 0 h 51"/>
                <a:gd name="T4" fmla="*/ 20 w 192"/>
                <a:gd name="T5" fmla="*/ 10 h 51"/>
                <a:gd name="T6" fmla="*/ 0 w 192"/>
                <a:gd name="T7" fmla="*/ 15 h 51"/>
                <a:gd name="T8" fmla="*/ 0 w 192"/>
                <a:gd name="T9" fmla="*/ 20 h 51"/>
                <a:gd name="T10" fmla="*/ 0 w 192"/>
                <a:gd name="T11" fmla="*/ 25 h 51"/>
                <a:gd name="T12" fmla="*/ 0 w 192"/>
                <a:gd name="T13" fmla="*/ 30 h 51"/>
                <a:gd name="T14" fmla="*/ 5 w 192"/>
                <a:gd name="T15" fmla="*/ 30 h 51"/>
                <a:gd name="T16" fmla="*/ 10 w 192"/>
                <a:gd name="T17" fmla="*/ 35 h 51"/>
                <a:gd name="T18" fmla="*/ 15 w 192"/>
                <a:gd name="T19" fmla="*/ 35 h 51"/>
                <a:gd name="T20" fmla="*/ 20 w 192"/>
                <a:gd name="T21" fmla="*/ 40 h 51"/>
                <a:gd name="T22" fmla="*/ 30 w 192"/>
                <a:gd name="T23" fmla="*/ 40 h 51"/>
                <a:gd name="T24" fmla="*/ 40 w 192"/>
                <a:gd name="T25" fmla="*/ 40 h 51"/>
                <a:gd name="T26" fmla="*/ 50 w 192"/>
                <a:gd name="T27" fmla="*/ 46 h 51"/>
                <a:gd name="T28" fmla="*/ 61 w 192"/>
                <a:gd name="T29" fmla="*/ 46 h 51"/>
                <a:gd name="T30" fmla="*/ 66 w 192"/>
                <a:gd name="T31" fmla="*/ 46 h 51"/>
                <a:gd name="T32" fmla="*/ 76 w 192"/>
                <a:gd name="T33" fmla="*/ 46 h 51"/>
                <a:gd name="T34" fmla="*/ 81 w 192"/>
                <a:gd name="T35" fmla="*/ 46 h 51"/>
                <a:gd name="T36" fmla="*/ 86 w 192"/>
                <a:gd name="T37" fmla="*/ 46 h 51"/>
                <a:gd name="T38" fmla="*/ 91 w 192"/>
                <a:gd name="T39" fmla="*/ 46 h 51"/>
                <a:gd name="T40" fmla="*/ 146 w 192"/>
                <a:gd name="T41" fmla="*/ 51 h 51"/>
                <a:gd name="T42" fmla="*/ 192 w 192"/>
                <a:gd name="T43" fmla="*/ 46 h 51"/>
                <a:gd name="T44" fmla="*/ 187 w 192"/>
                <a:gd name="T45" fmla="*/ 40 h 51"/>
                <a:gd name="T46" fmla="*/ 177 w 192"/>
                <a:gd name="T47" fmla="*/ 35 h 51"/>
                <a:gd name="T48" fmla="*/ 172 w 192"/>
                <a:gd name="T49" fmla="*/ 35 h 51"/>
                <a:gd name="T50" fmla="*/ 167 w 192"/>
                <a:gd name="T51" fmla="*/ 30 h 51"/>
                <a:gd name="T52" fmla="*/ 157 w 192"/>
                <a:gd name="T53" fmla="*/ 25 h 51"/>
                <a:gd name="T54" fmla="*/ 151 w 192"/>
                <a:gd name="T55" fmla="*/ 20 h 51"/>
                <a:gd name="T56" fmla="*/ 146 w 192"/>
                <a:gd name="T57" fmla="*/ 15 h 51"/>
                <a:gd name="T58" fmla="*/ 136 w 192"/>
                <a:gd name="T59" fmla="*/ 10 h 51"/>
                <a:gd name="T60" fmla="*/ 126 w 192"/>
                <a:gd name="T61" fmla="*/ 10 h 51"/>
                <a:gd name="T62" fmla="*/ 126 w 192"/>
                <a:gd name="T63" fmla="*/ 10 h 51"/>
                <a:gd name="T64" fmla="*/ 121 w 192"/>
                <a:gd name="T65" fmla="*/ 10 h 51"/>
                <a:gd name="T66" fmla="*/ 116 w 192"/>
                <a:gd name="T67" fmla="*/ 10 h 51"/>
                <a:gd name="T68" fmla="*/ 111 w 192"/>
                <a:gd name="T69" fmla="*/ 10 h 51"/>
                <a:gd name="T70" fmla="*/ 106 w 192"/>
                <a:gd name="T71" fmla="*/ 10 h 51"/>
                <a:gd name="T72" fmla="*/ 101 w 192"/>
                <a:gd name="T73" fmla="*/ 10 h 51"/>
                <a:gd name="T74" fmla="*/ 96 w 192"/>
                <a:gd name="T75" fmla="*/ 10 h 51"/>
                <a:gd name="T76" fmla="*/ 91 w 192"/>
                <a:gd name="T77" fmla="*/ 10 h 51"/>
                <a:gd name="T78" fmla="*/ 86 w 192"/>
                <a:gd name="T79" fmla="*/ 10 h 51"/>
                <a:gd name="T80" fmla="*/ 81 w 192"/>
                <a:gd name="T81" fmla="*/ 10 h 51"/>
                <a:gd name="T82" fmla="*/ 71 w 192"/>
                <a:gd name="T83" fmla="*/ 10 h 51"/>
                <a:gd name="T84" fmla="*/ 66 w 192"/>
                <a:gd name="T85" fmla="*/ 5 h 51"/>
                <a:gd name="T86" fmla="*/ 66 w 192"/>
                <a:gd name="T87" fmla="*/ 5 h 51"/>
                <a:gd name="T88" fmla="*/ 61 w 192"/>
                <a:gd name="T89" fmla="*/ 5 h 51"/>
                <a:gd name="T90" fmla="*/ 55 w 192"/>
                <a:gd name="T91" fmla="*/ 5 h 51"/>
                <a:gd name="T92" fmla="*/ 50 w 192"/>
                <a:gd name="T93" fmla="*/ 0 h 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2"/>
                <a:gd name="T142" fmla="*/ 0 h 51"/>
                <a:gd name="T143" fmla="*/ 192 w 192"/>
                <a:gd name="T144" fmla="*/ 51 h 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2" h="51">
                  <a:moveTo>
                    <a:pt x="50" y="0"/>
                  </a:moveTo>
                  <a:lnTo>
                    <a:pt x="40" y="0"/>
                  </a:lnTo>
                  <a:lnTo>
                    <a:pt x="2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20" y="40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50" y="46"/>
                  </a:lnTo>
                  <a:lnTo>
                    <a:pt x="61" y="46"/>
                  </a:lnTo>
                  <a:lnTo>
                    <a:pt x="66" y="46"/>
                  </a:lnTo>
                  <a:lnTo>
                    <a:pt x="76" y="46"/>
                  </a:lnTo>
                  <a:lnTo>
                    <a:pt x="81" y="46"/>
                  </a:lnTo>
                  <a:lnTo>
                    <a:pt x="86" y="46"/>
                  </a:lnTo>
                  <a:lnTo>
                    <a:pt x="91" y="46"/>
                  </a:lnTo>
                  <a:lnTo>
                    <a:pt x="146" y="51"/>
                  </a:lnTo>
                  <a:lnTo>
                    <a:pt x="192" y="46"/>
                  </a:lnTo>
                  <a:lnTo>
                    <a:pt x="187" y="40"/>
                  </a:lnTo>
                  <a:lnTo>
                    <a:pt x="177" y="35"/>
                  </a:lnTo>
                  <a:lnTo>
                    <a:pt x="172" y="35"/>
                  </a:lnTo>
                  <a:lnTo>
                    <a:pt x="167" y="30"/>
                  </a:lnTo>
                  <a:lnTo>
                    <a:pt x="157" y="25"/>
                  </a:lnTo>
                  <a:lnTo>
                    <a:pt x="151" y="20"/>
                  </a:lnTo>
                  <a:lnTo>
                    <a:pt x="146" y="15"/>
                  </a:lnTo>
                  <a:lnTo>
                    <a:pt x="136" y="10"/>
                  </a:lnTo>
                  <a:lnTo>
                    <a:pt x="126" y="10"/>
                  </a:lnTo>
                  <a:lnTo>
                    <a:pt x="121" y="10"/>
                  </a:lnTo>
                  <a:lnTo>
                    <a:pt x="116" y="10"/>
                  </a:lnTo>
                  <a:lnTo>
                    <a:pt x="111" y="10"/>
                  </a:lnTo>
                  <a:lnTo>
                    <a:pt x="106" y="10"/>
                  </a:lnTo>
                  <a:lnTo>
                    <a:pt x="101" y="10"/>
                  </a:lnTo>
                  <a:lnTo>
                    <a:pt x="96" y="10"/>
                  </a:lnTo>
                  <a:lnTo>
                    <a:pt x="91" y="10"/>
                  </a:lnTo>
                  <a:lnTo>
                    <a:pt x="86" y="10"/>
                  </a:lnTo>
                  <a:lnTo>
                    <a:pt x="81" y="10"/>
                  </a:lnTo>
                  <a:lnTo>
                    <a:pt x="71" y="10"/>
                  </a:lnTo>
                  <a:lnTo>
                    <a:pt x="66" y="5"/>
                  </a:lnTo>
                  <a:lnTo>
                    <a:pt x="61" y="5"/>
                  </a:lnTo>
                  <a:lnTo>
                    <a:pt x="55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52" name="Freeform 199"/>
            <p:cNvSpPr>
              <a:spLocks/>
            </p:cNvSpPr>
            <p:nvPr/>
          </p:nvSpPr>
          <p:spPr bwMode="auto">
            <a:xfrm>
              <a:off x="3946" y="2794"/>
              <a:ext cx="76" cy="30"/>
            </a:xfrm>
            <a:custGeom>
              <a:avLst/>
              <a:gdLst>
                <a:gd name="T0" fmla="*/ 0 w 76"/>
                <a:gd name="T1" fmla="*/ 0 h 30"/>
                <a:gd name="T2" fmla="*/ 5 w 76"/>
                <a:gd name="T3" fmla="*/ 5 h 30"/>
                <a:gd name="T4" fmla="*/ 10 w 76"/>
                <a:gd name="T5" fmla="*/ 10 h 30"/>
                <a:gd name="T6" fmla="*/ 15 w 76"/>
                <a:gd name="T7" fmla="*/ 15 h 30"/>
                <a:gd name="T8" fmla="*/ 20 w 76"/>
                <a:gd name="T9" fmla="*/ 15 h 30"/>
                <a:gd name="T10" fmla="*/ 25 w 76"/>
                <a:gd name="T11" fmla="*/ 20 h 30"/>
                <a:gd name="T12" fmla="*/ 25 w 76"/>
                <a:gd name="T13" fmla="*/ 20 h 30"/>
                <a:gd name="T14" fmla="*/ 30 w 76"/>
                <a:gd name="T15" fmla="*/ 25 h 30"/>
                <a:gd name="T16" fmla="*/ 35 w 76"/>
                <a:gd name="T17" fmla="*/ 25 h 30"/>
                <a:gd name="T18" fmla="*/ 41 w 76"/>
                <a:gd name="T19" fmla="*/ 25 h 30"/>
                <a:gd name="T20" fmla="*/ 46 w 76"/>
                <a:gd name="T21" fmla="*/ 25 h 30"/>
                <a:gd name="T22" fmla="*/ 51 w 76"/>
                <a:gd name="T23" fmla="*/ 30 h 30"/>
                <a:gd name="T24" fmla="*/ 56 w 76"/>
                <a:gd name="T25" fmla="*/ 30 h 30"/>
                <a:gd name="T26" fmla="*/ 61 w 76"/>
                <a:gd name="T27" fmla="*/ 30 h 30"/>
                <a:gd name="T28" fmla="*/ 66 w 76"/>
                <a:gd name="T29" fmla="*/ 30 h 30"/>
                <a:gd name="T30" fmla="*/ 71 w 76"/>
                <a:gd name="T31" fmla="*/ 30 h 30"/>
                <a:gd name="T32" fmla="*/ 76 w 76"/>
                <a:gd name="T33" fmla="*/ 30 h 30"/>
                <a:gd name="T34" fmla="*/ 71 w 76"/>
                <a:gd name="T35" fmla="*/ 25 h 30"/>
                <a:gd name="T36" fmla="*/ 66 w 76"/>
                <a:gd name="T37" fmla="*/ 25 h 30"/>
                <a:gd name="T38" fmla="*/ 66 w 76"/>
                <a:gd name="T39" fmla="*/ 20 h 30"/>
                <a:gd name="T40" fmla="*/ 61 w 76"/>
                <a:gd name="T41" fmla="*/ 20 h 30"/>
                <a:gd name="T42" fmla="*/ 61 w 76"/>
                <a:gd name="T43" fmla="*/ 15 h 30"/>
                <a:gd name="T44" fmla="*/ 56 w 76"/>
                <a:gd name="T45" fmla="*/ 15 h 30"/>
                <a:gd name="T46" fmla="*/ 56 w 76"/>
                <a:gd name="T47" fmla="*/ 10 h 30"/>
                <a:gd name="T48" fmla="*/ 51 w 76"/>
                <a:gd name="T49" fmla="*/ 5 h 30"/>
                <a:gd name="T50" fmla="*/ 35 w 76"/>
                <a:gd name="T51" fmla="*/ 5 h 30"/>
                <a:gd name="T52" fmla="*/ 0 w 76"/>
                <a:gd name="T53" fmla="*/ 0 h 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"/>
                <a:gd name="T82" fmla="*/ 0 h 30"/>
                <a:gd name="T83" fmla="*/ 76 w 76"/>
                <a:gd name="T84" fmla="*/ 30 h 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" h="30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5" y="15"/>
                  </a:lnTo>
                  <a:lnTo>
                    <a:pt x="20" y="15"/>
                  </a:lnTo>
                  <a:lnTo>
                    <a:pt x="25" y="20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5"/>
                  </a:lnTo>
                  <a:lnTo>
                    <a:pt x="46" y="25"/>
                  </a:lnTo>
                  <a:lnTo>
                    <a:pt x="51" y="30"/>
                  </a:lnTo>
                  <a:lnTo>
                    <a:pt x="56" y="30"/>
                  </a:lnTo>
                  <a:lnTo>
                    <a:pt x="61" y="30"/>
                  </a:lnTo>
                  <a:lnTo>
                    <a:pt x="66" y="30"/>
                  </a:lnTo>
                  <a:lnTo>
                    <a:pt x="71" y="30"/>
                  </a:lnTo>
                  <a:lnTo>
                    <a:pt x="76" y="30"/>
                  </a:lnTo>
                  <a:lnTo>
                    <a:pt x="71" y="25"/>
                  </a:lnTo>
                  <a:lnTo>
                    <a:pt x="66" y="25"/>
                  </a:lnTo>
                  <a:lnTo>
                    <a:pt x="66" y="20"/>
                  </a:lnTo>
                  <a:lnTo>
                    <a:pt x="61" y="20"/>
                  </a:lnTo>
                  <a:lnTo>
                    <a:pt x="61" y="15"/>
                  </a:lnTo>
                  <a:lnTo>
                    <a:pt x="56" y="15"/>
                  </a:lnTo>
                  <a:lnTo>
                    <a:pt x="56" y="10"/>
                  </a:lnTo>
                  <a:lnTo>
                    <a:pt x="51" y="5"/>
                  </a:lnTo>
                  <a:lnTo>
                    <a:pt x="3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53" name="Freeform 200"/>
            <p:cNvSpPr>
              <a:spLocks/>
            </p:cNvSpPr>
            <p:nvPr/>
          </p:nvSpPr>
          <p:spPr bwMode="auto">
            <a:xfrm>
              <a:off x="3921" y="2819"/>
              <a:ext cx="156" cy="51"/>
            </a:xfrm>
            <a:custGeom>
              <a:avLst/>
              <a:gdLst>
                <a:gd name="T0" fmla="*/ 40 w 156"/>
                <a:gd name="T1" fmla="*/ 0 h 51"/>
                <a:gd name="T2" fmla="*/ 20 w 156"/>
                <a:gd name="T3" fmla="*/ 10 h 51"/>
                <a:gd name="T4" fmla="*/ 0 w 156"/>
                <a:gd name="T5" fmla="*/ 20 h 51"/>
                <a:gd name="T6" fmla="*/ 0 w 156"/>
                <a:gd name="T7" fmla="*/ 25 h 51"/>
                <a:gd name="T8" fmla="*/ 5 w 156"/>
                <a:gd name="T9" fmla="*/ 30 h 51"/>
                <a:gd name="T10" fmla="*/ 10 w 156"/>
                <a:gd name="T11" fmla="*/ 30 h 51"/>
                <a:gd name="T12" fmla="*/ 15 w 156"/>
                <a:gd name="T13" fmla="*/ 35 h 51"/>
                <a:gd name="T14" fmla="*/ 25 w 156"/>
                <a:gd name="T15" fmla="*/ 35 h 51"/>
                <a:gd name="T16" fmla="*/ 30 w 156"/>
                <a:gd name="T17" fmla="*/ 40 h 51"/>
                <a:gd name="T18" fmla="*/ 40 w 156"/>
                <a:gd name="T19" fmla="*/ 40 h 51"/>
                <a:gd name="T20" fmla="*/ 50 w 156"/>
                <a:gd name="T21" fmla="*/ 40 h 51"/>
                <a:gd name="T22" fmla="*/ 60 w 156"/>
                <a:gd name="T23" fmla="*/ 46 h 51"/>
                <a:gd name="T24" fmla="*/ 71 w 156"/>
                <a:gd name="T25" fmla="*/ 46 h 51"/>
                <a:gd name="T26" fmla="*/ 76 w 156"/>
                <a:gd name="T27" fmla="*/ 46 h 51"/>
                <a:gd name="T28" fmla="*/ 86 w 156"/>
                <a:gd name="T29" fmla="*/ 46 h 51"/>
                <a:gd name="T30" fmla="*/ 96 w 156"/>
                <a:gd name="T31" fmla="*/ 46 h 51"/>
                <a:gd name="T32" fmla="*/ 101 w 156"/>
                <a:gd name="T33" fmla="*/ 51 h 51"/>
                <a:gd name="T34" fmla="*/ 111 w 156"/>
                <a:gd name="T35" fmla="*/ 51 h 51"/>
                <a:gd name="T36" fmla="*/ 116 w 156"/>
                <a:gd name="T37" fmla="*/ 51 h 51"/>
                <a:gd name="T38" fmla="*/ 156 w 156"/>
                <a:gd name="T39" fmla="*/ 51 h 51"/>
                <a:gd name="T40" fmla="*/ 136 w 156"/>
                <a:gd name="T41" fmla="*/ 35 h 51"/>
                <a:gd name="T42" fmla="*/ 121 w 156"/>
                <a:gd name="T43" fmla="*/ 10 h 51"/>
                <a:gd name="T44" fmla="*/ 91 w 156"/>
                <a:gd name="T45" fmla="*/ 10 h 51"/>
                <a:gd name="T46" fmla="*/ 55 w 156"/>
                <a:gd name="T47" fmla="*/ 5 h 51"/>
                <a:gd name="T48" fmla="*/ 40 w 156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6"/>
                <a:gd name="T76" fmla="*/ 0 h 51"/>
                <a:gd name="T77" fmla="*/ 156 w 156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6" h="51">
                  <a:moveTo>
                    <a:pt x="40" y="0"/>
                  </a:moveTo>
                  <a:lnTo>
                    <a:pt x="20" y="1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5" y="30"/>
                  </a:lnTo>
                  <a:lnTo>
                    <a:pt x="10" y="30"/>
                  </a:lnTo>
                  <a:lnTo>
                    <a:pt x="15" y="35"/>
                  </a:lnTo>
                  <a:lnTo>
                    <a:pt x="25" y="3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60" y="46"/>
                  </a:lnTo>
                  <a:lnTo>
                    <a:pt x="71" y="46"/>
                  </a:lnTo>
                  <a:lnTo>
                    <a:pt x="76" y="46"/>
                  </a:lnTo>
                  <a:lnTo>
                    <a:pt x="86" y="46"/>
                  </a:lnTo>
                  <a:lnTo>
                    <a:pt x="96" y="46"/>
                  </a:lnTo>
                  <a:lnTo>
                    <a:pt x="101" y="51"/>
                  </a:lnTo>
                  <a:lnTo>
                    <a:pt x="111" y="51"/>
                  </a:lnTo>
                  <a:lnTo>
                    <a:pt x="116" y="51"/>
                  </a:lnTo>
                  <a:lnTo>
                    <a:pt x="156" y="51"/>
                  </a:lnTo>
                  <a:lnTo>
                    <a:pt x="136" y="35"/>
                  </a:lnTo>
                  <a:lnTo>
                    <a:pt x="121" y="10"/>
                  </a:lnTo>
                  <a:lnTo>
                    <a:pt x="91" y="10"/>
                  </a:lnTo>
                  <a:lnTo>
                    <a:pt x="55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54" name="Freeform 201"/>
            <p:cNvSpPr>
              <a:spLocks/>
            </p:cNvSpPr>
            <p:nvPr/>
          </p:nvSpPr>
          <p:spPr bwMode="auto">
            <a:xfrm>
              <a:off x="3764" y="2637"/>
              <a:ext cx="51" cy="10"/>
            </a:xfrm>
            <a:custGeom>
              <a:avLst/>
              <a:gdLst>
                <a:gd name="T0" fmla="*/ 0 w 51"/>
                <a:gd name="T1" fmla="*/ 5 h 10"/>
                <a:gd name="T2" fmla="*/ 0 w 51"/>
                <a:gd name="T3" fmla="*/ 10 h 10"/>
                <a:gd name="T4" fmla="*/ 51 w 51"/>
                <a:gd name="T5" fmla="*/ 10 h 10"/>
                <a:gd name="T6" fmla="*/ 51 w 51"/>
                <a:gd name="T7" fmla="*/ 5 h 10"/>
                <a:gd name="T8" fmla="*/ 36 w 51"/>
                <a:gd name="T9" fmla="*/ 5 h 10"/>
                <a:gd name="T10" fmla="*/ 31 w 51"/>
                <a:gd name="T11" fmla="*/ 0 h 10"/>
                <a:gd name="T12" fmla="*/ 31 w 51"/>
                <a:gd name="T13" fmla="*/ 0 h 10"/>
                <a:gd name="T14" fmla="*/ 25 w 51"/>
                <a:gd name="T15" fmla="*/ 0 h 10"/>
                <a:gd name="T16" fmla="*/ 25 w 51"/>
                <a:gd name="T17" fmla="*/ 0 h 10"/>
                <a:gd name="T18" fmla="*/ 25 w 51"/>
                <a:gd name="T19" fmla="*/ 0 h 10"/>
                <a:gd name="T20" fmla="*/ 20 w 51"/>
                <a:gd name="T21" fmla="*/ 0 h 10"/>
                <a:gd name="T22" fmla="*/ 20 w 51"/>
                <a:gd name="T23" fmla="*/ 0 h 10"/>
                <a:gd name="T24" fmla="*/ 20 w 51"/>
                <a:gd name="T25" fmla="*/ 5 h 10"/>
                <a:gd name="T26" fmla="*/ 0 w 51"/>
                <a:gd name="T27" fmla="*/ 5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10"/>
                <a:gd name="T44" fmla="*/ 51 w 51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10">
                  <a:moveTo>
                    <a:pt x="0" y="5"/>
                  </a:moveTo>
                  <a:lnTo>
                    <a:pt x="0" y="10"/>
                  </a:lnTo>
                  <a:lnTo>
                    <a:pt x="51" y="10"/>
                  </a:lnTo>
                  <a:lnTo>
                    <a:pt x="51" y="5"/>
                  </a:lnTo>
                  <a:lnTo>
                    <a:pt x="36" y="5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55" name="Freeform 202"/>
            <p:cNvSpPr>
              <a:spLocks/>
            </p:cNvSpPr>
            <p:nvPr/>
          </p:nvSpPr>
          <p:spPr bwMode="auto">
            <a:xfrm>
              <a:off x="3759" y="2662"/>
              <a:ext cx="61" cy="137"/>
            </a:xfrm>
            <a:custGeom>
              <a:avLst/>
              <a:gdLst>
                <a:gd name="T0" fmla="*/ 46 w 61"/>
                <a:gd name="T1" fmla="*/ 0 h 137"/>
                <a:gd name="T2" fmla="*/ 61 w 61"/>
                <a:gd name="T3" fmla="*/ 0 h 137"/>
                <a:gd name="T4" fmla="*/ 51 w 61"/>
                <a:gd name="T5" fmla="*/ 5 h 137"/>
                <a:gd name="T6" fmla="*/ 51 w 61"/>
                <a:gd name="T7" fmla="*/ 41 h 137"/>
                <a:gd name="T8" fmla="*/ 51 w 61"/>
                <a:gd name="T9" fmla="*/ 71 h 137"/>
                <a:gd name="T10" fmla="*/ 56 w 61"/>
                <a:gd name="T11" fmla="*/ 101 h 137"/>
                <a:gd name="T12" fmla="*/ 56 w 61"/>
                <a:gd name="T13" fmla="*/ 127 h 137"/>
                <a:gd name="T14" fmla="*/ 10 w 61"/>
                <a:gd name="T15" fmla="*/ 127 h 137"/>
                <a:gd name="T16" fmla="*/ 0 w 61"/>
                <a:gd name="T17" fmla="*/ 137 h 137"/>
                <a:gd name="T18" fmla="*/ 5 w 61"/>
                <a:gd name="T19" fmla="*/ 117 h 137"/>
                <a:gd name="T20" fmla="*/ 46 w 61"/>
                <a:gd name="T21" fmla="*/ 122 h 137"/>
                <a:gd name="T22" fmla="*/ 46 w 61"/>
                <a:gd name="T23" fmla="*/ 0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137"/>
                <a:gd name="T38" fmla="*/ 61 w 61"/>
                <a:gd name="T39" fmla="*/ 137 h 1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137">
                  <a:moveTo>
                    <a:pt x="46" y="0"/>
                  </a:moveTo>
                  <a:lnTo>
                    <a:pt x="61" y="0"/>
                  </a:lnTo>
                  <a:lnTo>
                    <a:pt x="51" y="5"/>
                  </a:lnTo>
                  <a:lnTo>
                    <a:pt x="51" y="41"/>
                  </a:lnTo>
                  <a:lnTo>
                    <a:pt x="51" y="71"/>
                  </a:lnTo>
                  <a:lnTo>
                    <a:pt x="56" y="101"/>
                  </a:lnTo>
                  <a:lnTo>
                    <a:pt x="56" y="127"/>
                  </a:lnTo>
                  <a:lnTo>
                    <a:pt x="10" y="127"/>
                  </a:lnTo>
                  <a:lnTo>
                    <a:pt x="0" y="137"/>
                  </a:lnTo>
                  <a:lnTo>
                    <a:pt x="5" y="117"/>
                  </a:lnTo>
                  <a:lnTo>
                    <a:pt x="46" y="12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56" name="Freeform 203"/>
            <p:cNvSpPr>
              <a:spLocks/>
            </p:cNvSpPr>
            <p:nvPr/>
          </p:nvSpPr>
          <p:spPr bwMode="auto">
            <a:xfrm>
              <a:off x="3754" y="2647"/>
              <a:ext cx="71" cy="157"/>
            </a:xfrm>
            <a:custGeom>
              <a:avLst/>
              <a:gdLst>
                <a:gd name="T0" fmla="*/ 0 w 71"/>
                <a:gd name="T1" fmla="*/ 15 h 157"/>
                <a:gd name="T2" fmla="*/ 0 w 71"/>
                <a:gd name="T3" fmla="*/ 157 h 157"/>
                <a:gd name="T4" fmla="*/ 10 w 71"/>
                <a:gd name="T5" fmla="*/ 157 h 157"/>
                <a:gd name="T6" fmla="*/ 10 w 71"/>
                <a:gd name="T7" fmla="*/ 132 h 157"/>
                <a:gd name="T8" fmla="*/ 10 w 71"/>
                <a:gd name="T9" fmla="*/ 20 h 157"/>
                <a:gd name="T10" fmla="*/ 71 w 71"/>
                <a:gd name="T11" fmla="*/ 10 h 157"/>
                <a:gd name="T12" fmla="*/ 71 w 71"/>
                <a:gd name="T13" fmla="*/ 5 h 157"/>
                <a:gd name="T14" fmla="*/ 5 w 71"/>
                <a:gd name="T15" fmla="*/ 0 h 157"/>
                <a:gd name="T16" fmla="*/ 0 w 71"/>
                <a:gd name="T17" fmla="*/ 15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57"/>
                <a:gd name="T29" fmla="*/ 71 w 71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57">
                  <a:moveTo>
                    <a:pt x="0" y="15"/>
                  </a:moveTo>
                  <a:lnTo>
                    <a:pt x="0" y="157"/>
                  </a:lnTo>
                  <a:lnTo>
                    <a:pt x="10" y="157"/>
                  </a:lnTo>
                  <a:lnTo>
                    <a:pt x="10" y="132"/>
                  </a:lnTo>
                  <a:lnTo>
                    <a:pt x="10" y="20"/>
                  </a:lnTo>
                  <a:lnTo>
                    <a:pt x="71" y="10"/>
                  </a:lnTo>
                  <a:lnTo>
                    <a:pt x="71" y="5"/>
                  </a:lnTo>
                  <a:lnTo>
                    <a:pt x="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57" name="Freeform 204"/>
            <p:cNvSpPr>
              <a:spLocks/>
            </p:cNvSpPr>
            <p:nvPr/>
          </p:nvSpPr>
          <p:spPr bwMode="auto">
            <a:xfrm>
              <a:off x="3764" y="2662"/>
              <a:ext cx="61" cy="137"/>
            </a:xfrm>
            <a:custGeom>
              <a:avLst/>
              <a:gdLst>
                <a:gd name="T0" fmla="*/ 46 w 61"/>
                <a:gd name="T1" fmla="*/ 5 h 137"/>
                <a:gd name="T2" fmla="*/ 46 w 61"/>
                <a:gd name="T3" fmla="*/ 36 h 137"/>
                <a:gd name="T4" fmla="*/ 46 w 61"/>
                <a:gd name="T5" fmla="*/ 66 h 137"/>
                <a:gd name="T6" fmla="*/ 46 w 61"/>
                <a:gd name="T7" fmla="*/ 96 h 137"/>
                <a:gd name="T8" fmla="*/ 46 w 61"/>
                <a:gd name="T9" fmla="*/ 127 h 137"/>
                <a:gd name="T10" fmla="*/ 36 w 61"/>
                <a:gd name="T11" fmla="*/ 127 h 137"/>
                <a:gd name="T12" fmla="*/ 5 w 61"/>
                <a:gd name="T13" fmla="*/ 122 h 137"/>
                <a:gd name="T14" fmla="*/ 0 w 61"/>
                <a:gd name="T15" fmla="*/ 132 h 137"/>
                <a:gd name="T16" fmla="*/ 51 w 61"/>
                <a:gd name="T17" fmla="*/ 137 h 137"/>
                <a:gd name="T18" fmla="*/ 51 w 61"/>
                <a:gd name="T19" fmla="*/ 117 h 137"/>
                <a:gd name="T20" fmla="*/ 51 w 61"/>
                <a:gd name="T21" fmla="*/ 96 h 137"/>
                <a:gd name="T22" fmla="*/ 51 w 61"/>
                <a:gd name="T23" fmla="*/ 81 h 137"/>
                <a:gd name="T24" fmla="*/ 51 w 61"/>
                <a:gd name="T25" fmla="*/ 61 h 137"/>
                <a:gd name="T26" fmla="*/ 51 w 61"/>
                <a:gd name="T27" fmla="*/ 46 h 137"/>
                <a:gd name="T28" fmla="*/ 51 w 61"/>
                <a:gd name="T29" fmla="*/ 31 h 137"/>
                <a:gd name="T30" fmla="*/ 56 w 61"/>
                <a:gd name="T31" fmla="*/ 16 h 137"/>
                <a:gd name="T32" fmla="*/ 61 w 61"/>
                <a:gd name="T33" fmla="*/ 0 h 137"/>
                <a:gd name="T34" fmla="*/ 46 w 61"/>
                <a:gd name="T35" fmla="*/ 5 h 1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37"/>
                <a:gd name="T56" fmla="*/ 61 w 61"/>
                <a:gd name="T57" fmla="*/ 137 h 1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37">
                  <a:moveTo>
                    <a:pt x="46" y="5"/>
                  </a:moveTo>
                  <a:lnTo>
                    <a:pt x="46" y="36"/>
                  </a:lnTo>
                  <a:lnTo>
                    <a:pt x="46" y="66"/>
                  </a:lnTo>
                  <a:lnTo>
                    <a:pt x="46" y="96"/>
                  </a:lnTo>
                  <a:lnTo>
                    <a:pt x="46" y="127"/>
                  </a:lnTo>
                  <a:lnTo>
                    <a:pt x="36" y="127"/>
                  </a:lnTo>
                  <a:lnTo>
                    <a:pt x="5" y="122"/>
                  </a:lnTo>
                  <a:lnTo>
                    <a:pt x="0" y="132"/>
                  </a:lnTo>
                  <a:lnTo>
                    <a:pt x="51" y="137"/>
                  </a:lnTo>
                  <a:lnTo>
                    <a:pt x="51" y="117"/>
                  </a:lnTo>
                  <a:lnTo>
                    <a:pt x="51" y="96"/>
                  </a:lnTo>
                  <a:lnTo>
                    <a:pt x="51" y="81"/>
                  </a:lnTo>
                  <a:lnTo>
                    <a:pt x="51" y="61"/>
                  </a:lnTo>
                  <a:lnTo>
                    <a:pt x="51" y="46"/>
                  </a:lnTo>
                  <a:lnTo>
                    <a:pt x="51" y="31"/>
                  </a:lnTo>
                  <a:lnTo>
                    <a:pt x="56" y="16"/>
                  </a:lnTo>
                  <a:lnTo>
                    <a:pt x="61" y="0"/>
                  </a:lnTo>
                  <a:lnTo>
                    <a:pt x="46" y="5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58" name="Freeform 205"/>
            <p:cNvSpPr>
              <a:spLocks/>
            </p:cNvSpPr>
            <p:nvPr/>
          </p:nvSpPr>
          <p:spPr bwMode="auto">
            <a:xfrm>
              <a:off x="3779" y="2672"/>
              <a:ext cx="10" cy="16"/>
            </a:xfrm>
            <a:custGeom>
              <a:avLst/>
              <a:gdLst>
                <a:gd name="T0" fmla="*/ 5 w 10"/>
                <a:gd name="T1" fmla="*/ 0 h 16"/>
                <a:gd name="T2" fmla="*/ 5 w 10"/>
                <a:gd name="T3" fmla="*/ 0 h 16"/>
                <a:gd name="T4" fmla="*/ 5 w 10"/>
                <a:gd name="T5" fmla="*/ 6 h 16"/>
                <a:gd name="T6" fmla="*/ 10 w 10"/>
                <a:gd name="T7" fmla="*/ 6 h 16"/>
                <a:gd name="T8" fmla="*/ 10 w 10"/>
                <a:gd name="T9" fmla="*/ 11 h 16"/>
                <a:gd name="T10" fmla="*/ 10 w 10"/>
                <a:gd name="T11" fmla="*/ 11 h 16"/>
                <a:gd name="T12" fmla="*/ 5 w 10"/>
                <a:gd name="T13" fmla="*/ 16 h 16"/>
                <a:gd name="T14" fmla="*/ 5 w 10"/>
                <a:gd name="T15" fmla="*/ 16 h 16"/>
                <a:gd name="T16" fmla="*/ 5 w 10"/>
                <a:gd name="T17" fmla="*/ 16 h 16"/>
                <a:gd name="T18" fmla="*/ 0 w 10"/>
                <a:gd name="T19" fmla="*/ 16 h 16"/>
                <a:gd name="T20" fmla="*/ 0 w 10"/>
                <a:gd name="T21" fmla="*/ 16 h 16"/>
                <a:gd name="T22" fmla="*/ 0 w 10"/>
                <a:gd name="T23" fmla="*/ 11 h 16"/>
                <a:gd name="T24" fmla="*/ 0 w 10"/>
                <a:gd name="T25" fmla="*/ 11 h 16"/>
                <a:gd name="T26" fmla="*/ 0 w 10"/>
                <a:gd name="T27" fmla="*/ 6 h 16"/>
                <a:gd name="T28" fmla="*/ 0 w 10"/>
                <a:gd name="T29" fmla="*/ 6 h 16"/>
                <a:gd name="T30" fmla="*/ 0 w 10"/>
                <a:gd name="T31" fmla="*/ 0 h 16"/>
                <a:gd name="T32" fmla="*/ 5 w 10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6"/>
                <a:gd name="T53" fmla="*/ 10 w 10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6">
                  <a:moveTo>
                    <a:pt x="5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59" name="Freeform 206"/>
            <p:cNvSpPr>
              <a:spLocks/>
            </p:cNvSpPr>
            <p:nvPr/>
          </p:nvSpPr>
          <p:spPr bwMode="auto">
            <a:xfrm>
              <a:off x="3779" y="2703"/>
              <a:ext cx="10" cy="15"/>
            </a:xfrm>
            <a:custGeom>
              <a:avLst/>
              <a:gdLst>
                <a:gd name="T0" fmla="*/ 5 w 10"/>
                <a:gd name="T1" fmla="*/ 0 h 15"/>
                <a:gd name="T2" fmla="*/ 5 w 10"/>
                <a:gd name="T3" fmla="*/ 0 h 15"/>
                <a:gd name="T4" fmla="*/ 5 w 10"/>
                <a:gd name="T5" fmla="*/ 5 h 15"/>
                <a:gd name="T6" fmla="*/ 10 w 10"/>
                <a:gd name="T7" fmla="*/ 5 h 15"/>
                <a:gd name="T8" fmla="*/ 10 w 10"/>
                <a:gd name="T9" fmla="*/ 10 h 15"/>
                <a:gd name="T10" fmla="*/ 10 w 10"/>
                <a:gd name="T11" fmla="*/ 10 h 15"/>
                <a:gd name="T12" fmla="*/ 5 w 10"/>
                <a:gd name="T13" fmla="*/ 15 h 15"/>
                <a:gd name="T14" fmla="*/ 5 w 10"/>
                <a:gd name="T15" fmla="*/ 15 h 15"/>
                <a:gd name="T16" fmla="*/ 5 w 10"/>
                <a:gd name="T17" fmla="*/ 15 h 15"/>
                <a:gd name="T18" fmla="*/ 0 w 10"/>
                <a:gd name="T19" fmla="*/ 15 h 15"/>
                <a:gd name="T20" fmla="*/ 0 w 10"/>
                <a:gd name="T21" fmla="*/ 15 h 15"/>
                <a:gd name="T22" fmla="*/ 0 w 10"/>
                <a:gd name="T23" fmla="*/ 10 h 15"/>
                <a:gd name="T24" fmla="*/ 0 w 10"/>
                <a:gd name="T25" fmla="*/ 10 h 15"/>
                <a:gd name="T26" fmla="*/ 0 w 10"/>
                <a:gd name="T27" fmla="*/ 5 h 15"/>
                <a:gd name="T28" fmla="*/ 0 w 10"/>
                <a:gd name="T29" fmla="*/ 5 h 15"/>
                <a:gd name="T30" fmla="*/ 0 w 10"/>
                <a:gd name="T31" fmla="*/ 0 h 15"/>
                <a:gd name="T32" fmla="*/ 5 w 10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5"/>
                <a:gd name="T53" fmla="*/ 10 w 10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5">
                  <a:moveTo>
                    <a:pt x="5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60" name="Freeform 207"/>
            <p:cNvSpPr>
              <a:spLocks/>
            </p:cNvSpPr>
            <p:nvPr/>
          </p:nvSpPr>
          <p:spPr bwMode="auto">
            <a:xfrm>
              <a:off x="3774" y="2672"/>
              <a:ext cx="10" cy="16"/>
            </a:xfrm>
            <a:custGeom>
              <a:avLst/>
              <a:gdLst>
                <a:gd name="T0" fmla="*/ 5 w 10"/>
                <a:gd name="T1" fmla="*/ 0 h 16"/>
                <a:gd name="T2" fmla="*/ 10 w 10"/>
                <a:gd name="T3" fmla="*/ 0 h 16"/>
                <a:gd name="T4" fmla="*/ 10 w 10"/>
                <a:gd name="T5" fmla="*/ 0 h 16"/>
                <a:gd name="T6" fmla="*/ 10 w 10"/>
                <a:gd name="T7" fmla="*/ 6 h 16"/>
                <a:gd name="T8" fmla="*/ 10 w 10"/>
                <a:gd name="T9" fmla="*/ 6 h 16"/>
                <a:gd name="T10" fmla="*/ 10 w 10"/>
                <a:gd name="T11" fmla="*/ 11 h 16"/>
                <a:gd name="T12" fmla="*/ 10 w 10"/>
                <a:gd name="T13" fmla="*/ 11 h 16"/>
                <a:gd name="T14" fmla="*/ 10 w 10"/>
                <a:gd name="T15" fmla="*/ 16 h 16"/>
                <a:gd name="T16" fmla="*/ 5 w 10"/>
                <a:gd name="T17" fmla="*/ 16 h 16"/>
                <a:gd name="T18" fmla="*/ 5 w 10"/>
                <a:gd name="T19" fmla="*/ 16 h 16"/>
                <a:gd name="T20" fmla="*/ 0 w 10"/>
                <a:gd name="T21" fmla="*/ 11 h 16"/>
                <a:gd name="T22" fmla="*/ 0 w 10"/>
                <a:gd name="T23" fmla="*/ 11 h 16"/>
                <a:gd name="T24" fmla="*/ 0 w 10"/>
                <a:gd name="T25" fmla="*/ 6 h 16"/>
                <a:gd name="T26" fmla="*/ 0 w 10"/>
                <a:gd name="T27" fmla="*/ 6 h 16"/>
                <a:gd name="T28" fmla="*/ 0 w 10"/>
                <a:gd name="T29" fmla="*/ 0 h 16"/>
                <a:gd name="T30" fmla="*/ 5 w 10"/>
                <a:gd name="T31" fmla="*/ 0 h 16"/>
                <a:gd name="T32" fmla="*/ 5 w 10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6"/>
                <a:gd name="T53" fmla="*/ 10 w 10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6">
                  <a:moveTo>
                    <a:pt x="5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61" name="Freeform 208"/>
            <p:cNvSpPr>
              <a:spLocks/>
            </p:cNvSpPr>
            <p:nvPr/>
          </p:nvSpPr>
          <p:spPr bwMode="auto">
            <a:xfrm>
              <a:off x="3774" y="2703"/>
              <a:ext cx="10" cy="15"/>
            </a:xfrm>
            <a:custGeom>
              <a:avLst/>
              <a:gdLst>
                <a:gd name="T0" fmla="*/ 5 w 10"/>
                <a:gd name="T1" fmla="*/ 0 h 15"/>
                <a:gd name="T2" fmla="*/ 10 w 10"/>
                <a:gd name="T3" fmla="*/ 0 h 15"/>
                <a:gd name="T4" fmla="*/ 10 w 10"/>
                <a:gd name="T5" fmla="*/ 5 h 15"/>
                <a:gd name="T6" fmla="*/ 10 w 10"/>
                <a:gd name="T7" fmla="*/ 5 h 15"/>
                <a:gd name="T8" fmla="*/ 10 w 10"/>
                <a:gd name="T9" fmla="*/ 10 h 15"/>
                <a:gd name="T10" fmla="*/ 10 w 10"/>
                <a:gd name="T11" fmla="*/ 10 h 15"/>
                <a:gd name="T12" fmla="*/ 10 w 10"/>
                <a:gd name="T13" fmla="*/ 15 h 15"/>
                <a:gd name="T14" fmla="*/ 10 w 10"/>
                <a:gd name="T15" fmla="*/ 15 h 15"/>
                <a:gd name="T16" fmla="*/ 5 w 10"/>
                <a:gd name="T17" fmla="*/ 15 h 15"/>
                <a:gd name="T18" fmla="*/ 5 w 10"/>
                <a:gd name="T19" fmla="*/ 15 h 15"/>
                <a:gd name="T20" fmla="*/ 0 w 10"/>
                <a:gd name="T21" fmla="*/ 15 h 15"/>
                <a:gd name="T22" fmla="*/ 0 w 10"/>
                <a:gd name="T23" fmla="*/ 10 h 15"/>
                <a:gd name="T24" fmla="*/ 0 w 10"/>
                <a:gd name="T25" fmla="*/ 10 h 15"/>
                <a:gd name="T26" fmla="*/ 0 w 10"/>
                <a:gd name="T27" fmla="*/ 5 h 15"/>
                <a:gd name="T28" fmla="*/ 0 w 10"/>
                <a:gd name="T29" fmla="*/ 5 h 15"/>
                <a:gd name="T30" fmla="*/ 5 w 10"/>
                <a:gd name="T31" fmla="*/ 0 h 15"/>
                <a:gd name="T32" fmla="*/ 5 w 10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5"/>
                <a:gd name="T53" fmla="*/ 10 w 10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5">
                  <a:moveTo>
                    <a:pt x="5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62" name="Freeform 209"/>
            <p:cNvSpPr>
              <a:spLocks/>
            </p:cNvSpPr>
            <p:nvPr/>
          </p:nvSpPr>
          <p:spPr bwMode="auto">
            <a:xfrm>
              <a:off x="3764" y="2541"/>
              <a:ext cx="10" cy="5"/>
            </a:xfrm>
            <a:custGeom>
              <a:avLst/>
              <a:gdLst>
                <a:gd name="T0" fmla="*/ 5 w 10"/>
                <a:gd name="T1" fmla="*/ 0 h 5"/>
                <a:gd name="T2" fmla="*/ 1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10 w 10"/>
                <a:gd name="T15" fmla="*/ 5 h 5"/>
                <a:gd name="T16" fmla="*/ 5 w 10"/>
                <a:gd name="T17" fmla="*/ 5 h 5"/>
                <a:gd name="T18" fmla="*/ 5 w 10"/>
                <a:gd name="T19" fmla="*/ 5 h 5"/>
                <a:gd name="T20" fmla="*/ 5 w 10"/>
                <a:gd name="T21" fmla="*/ 5 h 5"/>
                <a:gd name="T22" fmla="*/ 0 w 10"/>
                <a:gd name="T23" fmla="*/ 5 h 5"/>
                <a:gd name="T24" fmla="*/ 0 w 10"/>
                <a:gd name="T25" fmla="*/ 5 h 5"/>
                <a:gd name="T26" fmla="*/ 0 w 10"/>
                <a:gd name="T27" fmla="*/ 5 h 5"/>
                <a:gd name="T28" fmla="*/ 0 w 10"/>
                <a:gd name="T29" fmla="*/ 0 h 5"/>
                <a:gd name="T30" fmla="*/ 5 w 10"/>
                <a:gd name="T31" fmla="*/ 0 h 5"/>
                <a:gd name="T32" fmla="*/ 5 w 10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5"/>
                <a:gd name="T53" fmla="*/ 10 w 10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5">
                  <a:moveTo>
                    <a:pt x="5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63" name="Freeform 210"/>
            <p:cNvSpPr>
              <a:spLocks/>
            </p:cNvSpPr>
            <p:nvPr/>
          </p:nvSpPr>
          <p:spPr bwMode="auto">
            <a:xfrm>
              <a:off x="3784" y="2541"/>
              <a:ext cx="11" cy="5"/>
            </a:xfrm>
            <a:custGeom>
              <a:avLst/>
              <a:gdLst>
                <a:gd name="T0" fmla="*/ 5 w 11"/>
                <a:gd name="T1" fmla="*/ 0 h 5"/>
                <a:gd name="T2" fmla="*/ 11 w 11"/>
                <a:gd name="T3" fmla="*/ 0 h 5"/>
                <a:gd name="T4" fmla="*/ 11 w 11"/>
                <a:gd name="T5" fmla="*/ 0 h 5"/>
                <a:gd name="T6" fmla="*/ 11 w 11"/>
                <a:gd name="T7" fmla="*/ 0 h 5"/>
                <a:gd name="T8" fmla="*/ 11 w 11"/>
                <a:gd name="T9" fmla="*/ 0 h 5"/>
                <a:gd name="T10" fmla="*/ 11 w 11"/>
                <a:gd name="T11" fmla="*/ 0 h 5"/>
                <a:gd name="T12" fmla="*/ 11 w 11"/>
                <a:gd name="T13" fmla="*/ 0 h 5"/>
                <a:gd name="T14" fmla="*/ 11 w 11"/>
                <a:gd name="T15" fmla="*/ 0 h 5"/>
                <a:gd name="T16" fmla="*/ 5 w 11"/>
                <a:gd name="T17" fmla="*/ 5 h 5"/>
                <a:gd name="T18" fmla="*/ 5 w 11"/>
                <a:gd name="T19" fmla="*/ 5 h 5"/>
                <a:gd name="T20" fmla="*/ 5 w 11"/>
                <a:gd name="T21" fmla="*/ 0 h 5"/>
                <a:gd name="T22" fmla="*/ 0 w 11"/>
                <a:gd name="T23" fmla="*/ 0 h 5"/>
                <a:gd name="T24" fmla="*/ 0 w 11"/>
                <a:gd name="T25" fmla="*/ 0 h 5"/>
                <a:gd name="T26" fmla="*/ 0 w 11"/>
                <a:gd name="T27" fmla="*/ 0 h 5"/>
                <a:gd name="T28" fmla="*/ 0 w 11"/>
                <a:gd name="T29" fmla="*/ 0 h 5"/>
                <a:gd name="T30" fmla="*/ 5 w 11"/>
                <a:gd name="T31" fmla="*/ 0 h 5"/>
                <a:gd name="T32" fmla="*/ 5 w 11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5"/>
                <a:gd name="T53" fmla="*/ 11 w 11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5">
                  <a:moveTo>
                    <a:pt x="5" y="0"/>
                  </a:moveTo>
                  <a:lnTo>
                    <a:pt x="11" y="0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64" name="Freeform 211"/>
            <p:cNvSpPr>
              <a:spLocks/>
            </p:cNvSpPr>
            <p:nvPr/>
          </p:nvSpPr>
          <p:spPr bwMode="auto">
            <a:xfrm>
              <a:off x="3805" y="2541"/>
              <a:ext cx="10" cy="1"/>
            </a:xfrm>
            <a:custGeom>
              <a:avLst/>
              <a:gdLst>
                <a:gd name="T0" fmla="*/ 5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10 w 10"/>
                <a:gd name="T11" fmla="*/ 0 h 1"/>
                <a:gd name="T12" fmla="*/ 10 w 10"/>
                <a:gd name="T13" fmla="*/ 0 h 1"/>
                <a:gd name="T14" fmla="*/ 10 w 10"/>
                <a:gd name="T15" fmla="*/ 0 h 1"/>
                <a:gd name="T16" fmla="*/ 5 w 10"/>
                <a:gd name="T17" fmla="*/ 0 h 1"/>
                <a:gd name="T18" fmla="*/ 5 w 10"/>
                <a:gd name="T19" fmla="*/ 0 h 1"/>
                <a:gd name="T20" fmla="*/ 5 w 10"/>
                <a:gd name="T21" fmla="*/ 0 h 1"/>
                <a:gd name="T22" fmla="*/ 0 w 10"/>
                <a:gd name="T23" fmla="*/ 0 h 1"/>
                <a:gd name="T24" fmla="*/ 0 w 10"/>
                <a:gd name="T25" fmla="*/ 0 h 1"/>
                <a:gd name="T26" fmla="*/ 0 w 10"/>
                <a:gd name="T27" fmla="*/ 0 h 1"/>
                <a:gd name="T28" fmla="*/ 0 w 10"/>
                <a:gd name="T29" fmla="*/ 0 h 1"/>
                <a:gd name="T30" fmla="*/ 5 w 10"/>
                <a:gd name="T31" fmla="*/ 0 h 1"/>
                <a:gd name="T32" fmla="*/ 5 w 10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"/>
                <a:gd name="T53" fmla="*/ 10 w 10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">
                  <a:moveTo>
                    <a:pt x="5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65" name="Freeform 212"/>
            <p:cNvSpPr>
              <a:spLocks/>
            </p:cNvSpPr>
            <p:nvPr/>
          </p:nvSpPr>
          <p:spPr bwMode="auto">
            <a:xfrm>
              <a:off x="3769" y="2541"/>
              <a:ext cx="5" cy="5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5 w 5"/>
                <a:gd name="T9" fmla="*/ 5 h 5"/>
                <a:gd name="T10" fmla="*/ 5 w 5"/>
                <a:gd name="T11" fmla="*/ 5 h 5"/>
                <a:gd name="T12" fmla="*/ 5 w 5"/>
                <a:gd name="T13" fmla="*/ 5 h 5"/>
                <a:gd name="T14" fmla="*/ 5 w 5"/>
                <a:gd name="T15" fmla="*/ 5 h 5"/>
                <a:gd name="T16" fmla="*/ 0 w 5"/>
                <a:gd name="T17" fmla="*/ 5 h 5"/>
                <a:gd name="T18" fmla="*/ 0 w 5"/>
                <a:gd name="T19" fmla="*/ 5 h 5"/>
                <a:gd name="T20" fmla="*/ 0 w 5"/>
                <a:gd name="T21" fmla="*/ 5 h 5"/>
                <a:gd name="T22" fmla="*/ 0 w 5"/>
                <a:gd name="T23" fmla="*/ 5 h 5"/>
                <a:gd name="T24" fmla="*/ 0 w 5"/>
                <a:gd name="T25" fmla="*/ 5 h 5"/>
                <a:gd name="T26" fmla="*/ 0 w 5"/>
                <a:gd name="T27" fmla="*/ 5 h 5"/>
                <a:gd name="T28" fmla="*/ 0 w 5"/>
                <a:gd name="T29" fmla="*/ 5 h 5"/>
                <a:gd name="T30" fmla="*/ 0 w 5"/>
                <a:gd name="T31" fmla="*/ 0 h 5"/>
                <a:gd name="T32" fmla="*/ 0 w 5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5"/>
                <a:gd name="T53" fmla="*/ 5 w 5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5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F4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66" name="Freeform 213"/>
            <p:cNvSpPr>
              <a:spLocks/>
            </p:cNvSpPr>
            <p:nvPr/>
          </p:nvSpPr>
          <p:spPr bwMode="auto">
            <a:xfrm>
              <a:off x="3784" y="2541"/>
              <a:ext cx="11" cy="1"/>
            </a:xfrm>
            <a:custGeom>
              <a:avLst/>
              <a:gdLst>
                <a:gd name="T0" fmla="*/ 5 w 11"/>
                <a:gd name="T1" fmla="*/ 0 h 1"/>
                <a:gd name="T2" fmla="*/ 5 w 11"/>
                <a:gd name="T3" fmla="*/ 0 h 1"/>
                <a:gd name="T4" fmla="*/ 11 w 11"/>
                <a:gd name="T5" fmla="*/ 0 h 1"/>
                <a:gd name="T6" fmla="*/ 11 w 11"/>
                <a:gd name="T7" fmla="*/ 0 h 1"/>
                <a:gd name="T8" fmla="*/ 11 w 11"/>
                <a:gd name="T9" fmla="*/ 0 h 1"/>
                <a:gd name="T10" fmla="*/ 11 w 11"/>
                <a:gd name="T11" fmla="*/ 0 h 1"/>
                <a:gd name="T12" fmla="*/ 11 w 11"/>
                <a:gd name="T13" fmla="*/ 0 h 1"/>
                <a:gd name="T14" fmla="*/ 11 w 11"/>
                <a:gd name="T15" fmla="*/ 0 h 1"/>
                <a:gd name="T16" fmla="*/ 5 w 11"/>
                <a:gd name="T17" fmla="*/ 0 h 1"/>
                <a:gd name="T18" fmla="*/ 5 w 11"/>
                <a:gd name="T19" fmla="*/ 0 h 1"/>
                <a:gd name="T20" fmla="*/ 5 w 11"/>
                <a:gd name="T21" fmla="*/ 0 h 1"/>
                <a:gd name="T22" fmla="*/ 5 w 11"/>
                <a:gd name="T23" fmla="*/ 0 h 1"/>
                <a:gd name="T24" fmla="*/ 0 w 11"/>
                <a:gd name="T25" fmla="*/ 0 h 1"/>
                <a:gd name="T26" fmla="*/ 5 w 11"/>
                <a:gd name="T27" fmla="*/ 0 h 1"/>
                <a:gd name="T28" fmla="*/ 5 w 11"/>
                <a:gd name="T29" fmla="*/ 0 h 1"/>
                <a:gd name="T30" fmla="*/ 5 w 11"/>
                <a:gd name="T31" fmla="*/ 0 h 1"/>
                <a:gd name="T32" fmla="*/ 5 w 11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"/>
                <a:gd name="T53" fmla="*/ 11 w 11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">
                  <a:moveTo>
                    <a:pt x="5" y="0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3A3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67" name="Freeform 214"/>
            <p:cNvSpPr>
              <a:spLocks/>
            </p:cNvSpPr>
            <p:nvPr/>
          </p:nvSpPr>
          <p:spPr bwMode="auto">
            <a:xfrm>
              <a:off x="3810" y="2541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5 w 5"/>
                <a:gd name="T5" fmla="*/ 0 h 1"/>
                <a:gd name="T6" fmla="*/ 5 w 5"/>
                <a:gd name="T7" fmla="*/ 0 h 1"/>
                <a:gd name="T8" fmla="*/ 5 w 5"/>
                <a:gd name="T9" fmla="*/ 0 h 1"/>
                <a:gd name="T10" fmla="*/ 5 w 5"/>
                <a:gd name="T11" fmla="*/ 0 h 1"/>
                <a:gd name="T12" fmla="*/ 5 w 5"/>
                <a:gd name="T13" fmla="*/ 0 h 1"/>
                <a:gd name="T14" fmla="*/ 5 w 5"/>
                <a:gd name="T15" fmla="*/ 0 h 1"/>
                <a:gd name="T16" fmla="*/ 0 w 5"/>
                <a:gd name="T17" fmla="*/ 0 h 1"/>
                <a:gd name="T18" fmla="*/ 0 w 5"/>
                <a:gd name="T19" fmla="*/ 0 h 1"/>
                <a:gd name="T20" fmla="*/ 0 w 5"/>
                <a:gd name="T21" fmla="*/ 0 h 1"/>
                <a:gd name="T22" fmla="*/ 0 w 5"/>
                <a:gd name="T23" fmla="*/ 0 h 1"/>
                <a:gd name="T24" fmla="*/ 0 w 5"/>
                <a:gd name="T25" fmla="*/ 0 h 1"/>
                <a:gd name="T26" fmla="*/ 0 w 5"/>
                <a:gd name="T27" fmla="*/ 0 h 1"/>
                <a:gd name="T28" fmla="*/ 0 w 5"/>
                <a:gd name="T29" fmla="*/ 0 h 1"/>
                <a:gd name="T30" fmla="*/ 0 w 5"/>
                <a:gd name="T31" fmla="*/ 0 h 1"/>
                <a:gd name="T32" fmla="*/ 0 w 5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1"/>
                <a:gd name="T53" fmla="*/ 5 w 5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3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68" name="Freeform 215"/>
            <p:cNvSpPr>
              <a:spLocks/>
            </p:cNvSpPr>
            <p:nvPr/>
          </p:nvSpPr>
          <p:spPr bwMode="auto">
            <a:xfrm>
              <a:off x="3769" y="2814"/>
              <a:ext cx="61" cy="20"/>
            </a:xfrm>
            <a:custGeom>
              <a:avLst/>
              <a:gdLst>
                <a:gd name="T0" fmla="*/ 0 w 61"/>
                <a:gd name="T1" fmla="*/ 0 h 20"/>
                <a:gd name="T2" fmla="*/ 61 w 61"/>
                <a:gd name="T3" fmla="*/ 5 h 20"/>
                <a:gd name="T4" fmla="*/ 61 w 61"/>
                <a:gd name="T5" fmla="*/ 20 h 20"/>
                <a:gd name="T6" fmla="*/ 0 w 61"/>
                <a:gd name="T7" fmla="*/ 15 h 20"/>
                <a:gd name="T8" fmla="*/ 0 w 6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0"/>
                <a:gd name="T17" fmla="*/ 61 w 6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0">
                  <a:moveTo>
                    <a:pt x="0" y="0"/>
                  </a:moveTo>
                  <a:lnTo>
                    <a:pt x="61" y="5"/>
                  </a:lnTo>
                  <a:lnTo>
                    <a:pt x="61" y="2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69" name="Freeform 216"/>
            <p:cNvSpPr>
              <a:spLocks/>
            </p:cNvSpPr>
            <p:nvPr/>
          </p:nvSpPr>
          <p:spPr bwMode="auto">
            <a:xfrm>
              <a:off x="4067" y="2475"/>
              <a:ext cx="21" cy="243"/>
            </a:xfrm>
            <a:custGeom>
              <a:avLst/>
              <a:gdLst>
                <a:gd name="T0" fmla="*/ 0 w 21"/>
                <a:gd name="T1" fmla="*/ 243 h 243"/>
                <a:gd name="T2" fmla="*/ 21 w 21"/>
                <a:gd name="T3" fmla="*/ 243 h 243"/>
                <a:gd name="T4" fmla="*/ 0 w 21"/>
                <a:gd name="T5" fmla="*/ 238 h 243"/>
                <a:gd name="T6" fmla="*/ 5 w 21"/>
                <a:gd name="T7" fmla="*/ 177 h 243"/>
                <a:gd name="T8" fmla="*/ 5 w 21"/>
                <a:gd name="T9" fmla="*/ 117 h 243"/>
                <a:gd name="T10" fmla="*/ 5 w 21"/>
                <a:gd name="T11" fmla="*/ 61 h 243"/>
                <a:gd name="T12" fmla="*/ 10 w 21"/>
                <a:gd name="T13" fmla="*/ 0 h 243"/>
                <a:gd name="T14" fmla="*/ 0 w 21"/>
                <a:gd name="T15" fmla="*/ 5 h 243"/>
                <a:gd name="T16" fmla="*/ 0 w 21"/>
                <a:gd name="T17" fmla="*/ 66 h 243"/>
                <a:gd name="T18" fmla="*/ 0 w 21"/>
                <a:gd name="T19" fmla="*/ 127 h 243"/>
                <a:gd name="T20" fmla="*/ 0 w 21"/>
                <a:gd name="T21" fmla="*/ 182 h 243"/>
                <a:gd name="T22" fmla="*/ 0 w 21"/>
                <a:gd name="T23" fmla="*/ 243 h 2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43"/>
                <a:gd name="T38" fmla="*/ 21 w 21"/>
                <a:gd name="T39" fmla="*/ 243 h 2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43">
                  <a:moveTo>
                    <a:pt x="0" y="243"/>
                  </a:moveTo>
                  <a:lnTo>
                    <a:pt x="21" y="243"/>
                  </a:lnTo>
                  <a:lnTo>
                    <a:pt x="0" y="238"/>
                  </a:lnTo>
                  <a:lnTo>
                    <a:pt x="5" y="177"/>
                  </a:lnTo>
                  <a:lnTo>
                    <a:pt x="5" y="117"/>
                  </a:lnTo>
                  <a:lnTo>
                    <a:pt x="5" y="61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66"/>
                  </a:lnTo>
                  <a:lnTo>
                    <a:pt x="0" y="127"/>
                  </a:lnTo>
                  <a:lnTo>
                    <a:pt x="0" y="182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E0D1B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70" name="Freeform 217"/>
            <p:cNvSpPr>
              <a:spLocks/>
            </p:cNvSpPr>
            <p:nvPr/>
          </p:nvSpPr>
          <p:spPr bwMode="auto">
            <a:xfrm>
              <a:off x="4103" y="2728"/>
              <a:ext cx="101" cy="157"/>
            </a:xfrm>
            <a:custGeom>
              <a:avLst/>
              <a:gdLst>
                <a:gd name="T0" fmla="*/ 15 w 101"/>
                <a:gd name="T1" fmla="*/ 5 h 157"/>
                <a:gd name="T2" fmla="*/ 50 w 101"/>
                <a:gd name="T3" fmla="*/ 0 h 157"/>
                <a:gd name="T4" fmla="*/ 91 w 101"/>
                <a:gd name="T5" fmla="*/ 5 h 157"/>
                <a:gd name="T6" fmla="*/ 91 w 101"/>
                <a:gd name="T7" fmla="*/ 25 h 157"/>
                <a:gd name="T8" fmla="*/ 96 w 101"/>
                <a:gd name="T9" fmla="*/ 41 h 157"/>
                <a:gd name="T10" fmla="*/ 101 w 101"/>
                <a:gd name="T11" fmla="*/ 61 h 157"/>
                <a:gd name="T12" fmla="*/ 101 w 101"/>
                <a:gd name="T13" fmla="*/ 76 h 157"/>
                <a:gd name="T14" fmla="*/ 101 w 101"/>
                <a:gd name="T15" fmla="*/ 91 h 157"/>
                <a:gd name="T16" fmla="*/ 101 w 101"/>
                <a:gd name="T17" fmla="*/ 111 h 157"/>
                <a:gd name="T18" fmla="*/ 101 w 101"/>
                <a:gd name="T19" fmla="*/ 126 h 157"/>
                <a:gd name="T20" fmla="*/ 101 w 101"/>
                <a:gd name="T21" fmla="*/ 147 h 157"/>
                <a:gd name="T22" fmla="*/ 60 w 101"/>
                <a:gd name="T23" fmla="*/ 157 h 157"/>
                <a:gd name="T24" fmla="*/ 0 w 101"/>
                <a:gd name="T25" fmla="*/ 147 h 157"/>
                <a:gd name="T26" fmla="*/ 0 w 101"/>
                <a:gd name="T27" fmla="*/ 106 h 157"/>
                <a:gd name="T28" fmla="*/ 5 w 101"/>
                <a:gd name="T29" fmla="*/ 35 h 157"/>
                <a:gd name="T30" fmla="*/ 15 w 101"/>
                <a:gd name="T31" fmla="*/ 5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1"/>
                <a:gd name="T49" fmla="*/ 0 h 157"/>
                <a:gd name="T50" fmla="*/ 101 w 101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1" h="157">
                  <a:moveTo>
                    <a:pt x="15" y="5"/>
                  </a:moveTo>
                  <a:lnTo>
                    <a:pt x="50" y="0"/>
                  </a:lnTo>
                  <a:lnTo>
                    <a:pt x="91" y="5"/>
                  </a:lnTo>
                  <a:lnTo>
                    <a:pt x="91" y="25"/>
                  </a:lnTo>
                  <a:lnTo>
                    <a:pt x="96" y="41"/>
                  </a:lnTo>
                  <a:lnTo>
                    <a:pt x="101" y="61"/>
                  </a:lnTo>
                  <a:lnTo>
                    <a:pt x="101" y="76"/>
                  </a:lnTo>
                  <a:lnTo>
                    <a:pt x="101" y="91"/>
                  </a:lnTo>
                  <a:lnTo>
                    <a:pt x="101" y="111"/>
                  </a:lnTo>
                  <a:lnTo>
                    <a:pt x="101" y="126"/>
                  </a:lnTo>
                  <a:lnTo>
                    <a:pt x="101" y="147"/>
                  </a:lnTo>
                  <a:lnTo>
                    <a:pt x="60" y="157"/>
                  </a:lnTo>
                  <a:lnTo>
                    <a:pt x="0" y="147"/>
                  </a:lnTo>
                  <a:lnTo>
                    <a:pt x="0" y="106"/>
                  </a:lnTo>
                  <a:lnTo>
                    <a:pt x="5" y="3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71" name="Freeform 218"/>
            <p:cNvSpPr>
              <a:spLocks/>
            </p:cNvSpPr>
            <p:nvPr/>
          </p:nvSpPr>
          <p:spPr bwMode="auto">
            <a:xfrm>
              <a:off x="4103" y="2743"/>
              <a:ext cx="60" cy="127"/>
            </a:xfrm>
            <a:custGeom>
              <a:avLst/>
              <a:gdLst>
                <a:gd name="T0" fmla="*/ 10 w 60"/>
                <a:gd name="T1" fmla="*/ 5 h 127"/>
                <a:gd name="T2" fmla="*/ 30 w 60"/>
                <a:gd name="T3" fmla="*/ 0 h 127"/>
                <a:gd name="T4" fmla="*/ 60 w 60"/>
                <a:gd name="T5" fmla="*/ 5 h 127"/>
                <a:gd name="T6" fmla="*/ 60 w 60"/>
                <a:gd name="T7" fmla="*/ 36 h 127"/>
                <a:gd name="T8" fmla="*/ 60 w 60"/>
                <a:gd name="T9" fmla="*/ 66 h 127"/>
                <a:gd name="T10" fmla="*/ 60 w 60"/>
                <a:gd name="T11" fmla="*/ 96 h 127"/>
                <a:gd name="T12" fmla="*/ 60 w 60"/>
                <a:gd name="T13" fmla="*/ 127 h 127"/>
                <a:gd name="T14" fmla="*/ 55 w 60"/>
                <a:gd name="T15" fmla="*/ 127 h 127"/>
                <a:gd name="T16" fmla="*/ 50 w 60"/>
                <a:gd name="T17" fmla="*/ 127 h 127"/>
                <a:gd name="T18" fmla="*/ 50 w 60"/>
                <a:gd name="T19" fmla="*/ 127 h 127"/>
                <a:gd name="T20" fmla="*/ 45 w 60"/>
                <a:gd name="T21" fmla="*/ 127 h 127"/>
                <a:gd name="T22" fmla="*/ 40 w 60"/>
                <a:gd name="T23" fmla="*/ 127 h 127"/>
                <a:gd name="T24" fmla="*/ 35 w 60"/>
                <a:gd name="T25" fmla="*/ 127 h 127"/>
                <a:gd name="T26" fmla="*/ 30 w 60"/>
                <a:gd name="T27" fmla="*/ 127 h 127"/>
                <a:gd name="T28" fmla="*/ 30 w 60"/>
                <a:gd name="T29" fmla="*/ 122 h 127"/>
                <a:gd name="T30" fmla="*/ 25 w 60"/>
                <a:gd name="T31" fmla="*/ 122 h 127"/>
                <a:gd name="T32" fmla="*/ 20 w 60"/>
                <a:gd name="T33" fmla="*/ 122 h 127"/>
                <a:gd name="T34" fmla="*/ 20 w 60"/>
                <a:gd name="T35" fmla="*/ 122 h 127"/>
                <a:gd name="T36" fmla="*/ 15 w 60"/>
                <a:gd name="T37" fmla="*/ 122 h 127"/>
                <a:gd name="T38" fmla="*/ 10 w 60"/>
                <a:gd name="T39" fmla="*/ 122 h 127"/>
                <a:gd name="T40" fmla="*/ 5 w 60"/>
                <a:gd name="T41" fmla="*/ 122 h 127"/>
                <a:gd name="T42" fmla="*/ 5 w 60"/>
                <a:gd name="T43" fmla="*/ 122 h 127"/>
                <a:gd name="T44" fmla="*/ 0 w 60"/>
                <a:gd name="T45" fmla="*/ 122 h 127"/>
                <a:gd name="T46" fmla="*/ 0 w 60"/>
                <a:gd name="T47" fmla="*/ 91 h 127"/>
                <a:gd name="T48" fmla="*/ 0 w 60"/>
                <a:gd name="T49" fmla="*/ 61 h 127"/>
                <a:gd name="T50" fmla="*/ 5 w 60"/>
                <a:gd name="T51" fmla="*/ 36 h 127"/>
                <a:gd name="T52" fmla="*/ 10 w 60"/>
                <a:gd name="T53" fmla="*/ 5 h 1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0"/>
                <a:gd name="T82" fmla="*/ 0 h 127"/>
                <a:gd name="T83" fmla="*/ 60 w 60"/>
                <a:gd name="T84" fmla="*/ 127 h 1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0" h="127">
                  <a:moveTo>
                    <a:pt x="10" y="5"/>
                  </a:moveTo>
                  <a:lnTo>
                    <a:pt x="30" y="0"/>
                  </a:lnTo>
                  <a:lnTo>
                    <a:pt x="60" y="5"/>
                  </a:lnTo>
                  <a:lnTo>
                    <a:pt x="60" y="36"/>
                  </a:lnTo>
                  <a:lnTo>
                    <a:pt x="60" y="66"/>
                  </a:lnTo>
                  <a:lnTo>
                    <a:pt x="60" y="96"/>
                  </a:lnTo>
                  <a:lnTo>
                    <a:pt x="60" y="127"/>
                  </a:lnTo>
                  <a:lnTo>
                    <a:pt x="55" y="127"/>
                  </a:lnTo>
                  <a:lnTo>
                    <a:pt x="50" y="127"/>
                  </a:lnTo>
                  <a:lnTo>
                    <a:pt x="45" y="127"/>
                  </a:lnTo>
                  <a:lnTo>
                    <a:pt x="40" y="127"/>
                  </a:lnTo>
                  <a:lnTo>
                    <a:pt x="35" y="127"/>
                  </a:lnTo>
                  <a:lnTo>
                    <a:pt x="30" y="127"/>
                  </a:lnTo>
                  <a:lnTo>
                    <a:pt x="30" y="122"/>
                  </a:lnTo>
                  <a:lnTo>
                    <a:pt x="25" y="122"/>
                  </a:lnTo>
                  <a:lnTo>
                    <a:pt x="20" y="122"/>
                  </a:lnTo>
                  <a:lnTo>
                    <a:pt x="15" y="122"/>
                  </a:lnTo>
                  <a:lnTo>
                    <a:pt x="10" y="122"/>
                  </a:lnTo>
                  <a:lnTo>
                    <a:pt x="5" y="122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1"/>
                  </a:lnTo>
                  <a:lnTo>
                    <a:pt x="5" y="36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72" name="Freeform 219"/>
            <p:cNvSpPr>
              <a:spLocks/>
            </p:cNvSpPr>
            <p:nvPr/>
          </p:nvSpPr>
          <p:spPr bwMode="auto">
            <a:xfrm>
              <a:off x="4103" y="2743"/>
              <a:ext cx="60" cy="116"/>
            </a:xfrm>
            <a:custGeom>
              <a:avLst/>
              <a:gdLst>
                <a:gd name="T0" fmla="*/ 10 w 60"/>
                <a:gd name="T1" fmla="*/ 5 h 116"/>
                <a:gd name="T2" fmla="*/ 10 w 60"/>
                <a:gd name="T3" fmla="*/ 5 h 116"/>
                <a:gd name="T4" fmla="*/ 15 w 60"/>
                <a:gd name="T5" fmla="*/ 5 h 116"/>
                <a:gd name="T6" fmla="*/ 20 w 60"/>
                <a:gd name="T7" fmla="*/ 5 h 116"/>
                <a:gd name="T8" fmla="*/ 20 w 60"/>
                <a:gd name="T9" fmla="*/ 5 h 116"/>
                <a:gd name="T10" fmla="*/ 25 w 60"/>
                <a:gd name="T11" fmla="*/ 5 h 116"/>
                <a:gd name="T12" fmla="*/ 25 w 60"/>
                <a:gd name="T13" fmla="*/ 5 h 116"/>
                <a:gd name="T14" fmla="*/ 30 w 60"/>
                <a:gd name="T15" fmla="*/ 0 h 116"/>
                <a:gd name="T16" fmla="*/ 30 w 60"/>
                <a:gd name="T17" fmla="*/ 0 h 116"/>
                <a:gd name="T18" fmla="*/ 35 w 60"/>
                <a:gd name="T19" fmla="*/ 5 h 116"/>
                <a:gd name="T20" fmla="*/ 40 w 60"/>
                <a:gd name="T21" fmla="*/ 5 h 116"/>
                <a:gd name="T22" fmla="*/ 40 w 60"/>
                <a:gd name="T23" fmla="*/ 5 h 116"/>
                <a:gd name="T24" fmla="*/ 45 w 60"/>
                <a:gd name="T25" fmla="*/ 5 h 116"/>
                <a:gd name="T26" fmla="*/ 50 w 60"/>
                <a:gd name="T27" fmla="*/ 5 h 116"/>
                <a:gd name="T28" fmla="*/ 50 w 60"/>
                <a:gd name="T29" fmla="*/ 5 h 116"/>
                <a:gd name="T30" fmla="*/ 55 w 60"/>
                <a:gd name="T31" fmla="*/ 5 h 116"/>
                <a:gd name="T32" fmla="*/ 55 w 60"/>
                <a:gd name="T33" fmla="*/ 5 h 116"/>
                <a:gd name="T34" fmla="*/ 60 w 60"/>
                <a:gd name="T35" fmla="*/ 36 h 116"/>
                <a:gd name="T36" fmla="*/ 60 w 60"/>
                <a:gd name="T37" fmla="*/ 61 h 116"/>
                <a:gd name="T38" fmla="*/ 60 w 60"/>
                <a:gd name="T39" fmla="*/ 91 h 116"/>
                <a:gd name="T40" fmla="*/ 55 w 60"/>
                <a:gd name="T41" fmla="*/ 116 h 116"/>
                <a:gd name="T42" fmla="*/ 50 w 60"/>
                <a:gd name="T43" fmla="*/ 116 h 116"/>
                <a:gd name="T44" fmla="*/ 45 w 60"/>
                <a:gd name="T45" fmla="*/ 116 h 116"/>
                <a:gd name="T46" fmla="*/ 35 w 60"/>
                <a:gd name="T47" fmla="*/ 116 h 116"/>
                <a:gd name="T48" fmla="*/ 30 w 60"/>
                <a:gd name="T49" fmla="*/ 116 h 116"/>
                <a:gd name="T50" fmla="*/ 20 w 60"/>
                <a:gd name="T51" fmla="*/ 116 h 116"/>
                <a:gd name="T52" fmla="*/ 15 w 60"/>
                <a:gd name="T53" fmla="*/ 116 h 116"/>
                <a:gd name="T54" fmla="*/ 10 w 60"/>
                <a:gd name="T55" fmla="*/ 116 h 116"/>
                <a:gd name="T56" fmla="*/ 0 w 60"/>
                <a:gd name="T57" fmla="*/ 111 h 116"/>
                <a:gd name="T58" fmla="*/ 0 w 60"/>
                <a:gd name="T59" fmla="*/ 86 h 116"/>
                <a:gd name="T60" fmla="*/ 0 w 60"/>
                <a:gd name="T61" fmla="*/ 61 h 116"/>
                <a:gd name="T62" fmla="*/ 5 w 60"/>
                <a:gd name="T63" fmla="*/ 31 h 116"/>
                <a:gd name="T64" fmla="*/ 10 w 60"/>
                <a:gd name="T65" fmla="*/ 5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116"/>
                <a:gd name="T101" fmla="*/ 60 w 60"/>
                <a:gd name="T102" fmla="*/ 116 h 1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116">
                  <a:moveTo>
                    <a:pt x="10" y="5"/>
                  </a:move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60" y="36"/>
                  </a:lnTo>
                  <a:lnTo>
                    <a:pt x="60" y="61"/>
                  </a:lnTo>
                  <a:lnTo>
                    <a:pt x="60" y="91"/>
                  </a:lnTo>
                  <a:lnTo>
                    <a:pt x="55" y="116"/>
                  </a:lnTo>
                  <a:lnTo>
                    <a:pt x="50" y="116"/>
                  </a:lnTo>
                  <a:lnTo>
                    <a:pt x="45" y="116"/>
                  </a:lnTo>
                  <a:lnTo>
                    <a:pt x="35" y="116"/>
                  </a:lnTo>
                  <a:lnTo>
                    <a:pt x="30" y="116"/>
                  </a:lnTo>
                  <a:lnTo>
                    <a:pt x="20" y="116"/>
                  </a:lnTo>
                  <a:lnTo>
                    <a:pt x="15" y="116"/>
                  </a:lnTo>
                  <a:lnTo>
                    <a:pt x="10" y="116"/>
                  </a:lnTo>
                  <a:lnTo>
                    <a:pt x="0" y="111"/>
                  </a:lnTo>
                  <a:lnTo>
                    <a:pt x="0" y="86"/>
                  </a:lnTo>
                  <a:lnTo>
                    <a:pt x="0" y="61"/>
                  </a:lnTo>
                  <a:lnTo>
                    <a:pt x="5" y="31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B774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73" name="Freeform 220"/>
            <p:cNvSpPr>
              <a:spLocks/>
            </p:cNvSpPr>
            <p:nvPr/>
          </p:nvSpPr>
          <p:spPr bwMode="auto">
            <a:xfrm>
              <a:off x="4103" y="2743"/>
              <a:ext cx="60" cy="111"/>
            </a:xfrm>
            <a:custGeom>
              <a:avLst/>
              <a:gdLst>
                <a:gd name="T0" fmla="*/ 10 w 60"/>
                <a:gd name="T1" fmla="*/ 5 h 111"/>
                <a:gd name="T2" fmla="*/ 10 w 60"/>
                <a:gd name="T3" fmla="*/ 5 h 111"/>
                <a:gd name="T4" fmla="*/ 15 w 60"/>
                <a:gd name="T5" fmla="*/ 5 h 111"/>
                <a:gd name="T6" fmla="*/ 20 w 60"/>
                <a:gd name="T7" fmla="*/ 5 h 111"/>
                <a:gd name="T8" fmla="*/ 20 w 60"/>
                <a:gd name="T9" fmla="*/ 5 h 111"/>
                <a:gd name="T10" fmla="*/ 25 w 60"/>
                <a:gd name="T11" fmla="*/ 5 h 111"/>
                <a:gd name="T12" fmla="*/ 25 w 60"/>
                <a:gd name="T13" fmla="*/ 5 h 111"/>
                <a:gd name="T14" fmla="*/ 30 w 60"/>
                <a:gd name="T15" fmla="*/ 0 h 111"/>
                <a:gd name="T16" fmla="*/ 30 w 60"/>
                <a:gd name="T17" fmla="*/ 0 h 111"/>
                <a:gd name="T18" fmla="*/ 35 w 60"/>
                <a:gd name="T19" fmla="*/ 5 h 111"/>
                <a:gd name="T20" fmla="*/ 35 w 60"/>
                <a:gd name="T21" fmla="*/ 5 h 111"/>
                <a:gd name="T22" fmla="*/ 40 w 60"/>
                <a:gd name="T23" fmla="*/ 5 h 111"/>
                <a:gd name="T24" fmla="*/ 45 w 60"/>
                <a:gd name="T25" fmla="*/ 5 h 111"/>
                <a:gd name="T26" fmla="*/ 45 w 60"/>
                <a:gd name="T27" fmla="*/ 5 h 111"/>
                <a:gd name="T28" fmla="*/ 50 w 60"/>
                <a:gd name="T29" fmla="*/ 5 h 111"/>
                <a:gd name="T30" fmla="*/ 55 w 60"/>
                <a:gd name="T31" fmla="*/ 5 h 111"/>
                <a:gd name="T32" fmla="*/ 55 w 60"/>
                <a:gd name="T33" fmla="*/ 5 h 111"/>
                <a:gd name="T34" fmla="*/ 55 w 60"/>
                <a:gd name="T35" fmla="*/ 31 h 111"/>
                <a:gd name="T36" fmla="*/ 60 w 60"/>
                <a:gd name="T37" fmla="*/ 61 h 111"/>
                <a:gd name="T38" fmla="*/ 55 w 60"/>
                <a:gd name="T39" fmla="*/ 86 h 111"/>
                <a:gd name="T40" fmla="*/ 55 w 60"/>
                <a:gd name="T41" fmla="*/ 111 h 111"/>
                <a:gd name="T42" fmla="*/ 50 w 60"/>
                <a:gd name="T43" fmla="*/ 111 h 111"/>
                <a:gd name="T44" fmla="*/ 40 w 60"/>
                <a:gd name="T45" fmla="*/ 111 h 111"/>
                <a:gd name="T46" fmla="*/ 35 w 60"/>
                <a:gd name="T47" fmla="*/ 111 h 111"/>
                <a:gd name="T48" fmla="*/ 30 w 60"/>
                <a:gd name="T49" fmla="*/ 111 h 111"/>
                <a:gd name="T50" fmla="*/ 20 w 60"/>
                <a:gd name="T51" fmla="*/ 106 h 111"/>
                <a:gd name="T52" fmla="*/ 15 w 60"/>
                <a:gd name="T53" fmla="*/ 106 h 111"/>
                <a:gd name="T54" fmla="*/ 10 w 60"/>
                <a:gd name="T55" fmla="*/ 106 h 111"/>
                <a:gd name="T56" fmla="*/ 0 w 60"/>
                <a:gd name="T57" fmla="*/ 106 h 111"/>
                <a:gd name="T58" fmla="*/ 0 w 60"/>
                <a:gd name="T59" fmla="*/ 81 h 111"/>
                <a:gd name="T60" fmla="*/ 5 w 60"/>
                <a:gd name="T61" fmla="*/ 56 h 111"/>
                <a:gd name="T62" fmla="*/ 5 w 60"/>
                <a:gd name="T63" fmla="*/ 31 h 111"/>
                <a:gd name="T64" fmla="*/ 10 w 60"/>
                <a:gd name="T65" fmla="*/ 5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111"/>
                <a:gd name="T101" fmla="*/ 60 w 6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111">
                  <a:moveTo>
                    <a:pt x="10" y="5"/>
                  </a:move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55" y="31"/>
                  </a:lnTo>
                  <a:lnTo>
                    <a:pt x="60" y="61"/>
                  </a:lnTo>
                  <a:lnTo>
                    <a:pt x="55" y="86"/>
                  </a:lnTo>
                  <a:lnTo>
                    <a:pt x="55" y="111"/>
                  </a:lnTo>
                  <a:lnTo>
                    <a:pt x="50" y="111"/>
                  </a:lnTo>
                  <a:lnTo>
                    <a:pt x="40" y="111"/>
                  </a:lnTo>
                  <a:lnTo>
                    <a:pt x="35" y="111"/>
                  </a:lnTo>
                  <a:lnTo>
                    <a:pt x="30" y="111"/>
                  </a:lnTo>
                  <a:lnTo>
                    <a:pt x="20" y="106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0" y="106"/>
                  </a:lnTo>
                  <a:lnTo>
                    <a:pt x="0" y="81"/>
                  </a:lnTo>
                  <a:lnTo>
                    <a:pt x="5" y="56"/>
                  </a:lnTo>
                  <a:lnTo>
                    <a:pt x="5" y="31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A07F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74" name="Freeform 221"/>
            <p:cNvSpPr>
              <a:spLocks/>
            </p:cNvSpPr>
            <p:nvPr/>
          </p:nvSpPr>
          <p:spPr bwMode="auto">
            <a:xfrm>
              <a:off x="4108" y="2743"/>
              <a:ext cx="50" cy="101"/>
            </a:xfrm>
            <a:custGeom>
              <a:avLst/>
              <a:gdLst>
                <a:gd name="T0" fmla="*/ 5 w 50"/>
                <a:gd name="T1" fmla="*/ 5 h 101"/>
                <a:gd name="T2" fmla="*/ 10 w 50"/>
                <a:gd name="T3" fmla="*/ 5 h 101"/>
                <a:gd name="T4" fmla="*/ 10 w 50"/>
                <a:gd name="T5" fmla="*/ 5 h 101"/>
                <a:gd name="T6" fmla="*/ 15 w 50"/>
                <a:gd name="T7" fmla="*/ 5 h 101"/>
                <a:gd name="T8" fmla="*/ 15 w 50"/>
                <a:gd name="T9" fmla="*/ 5 h 101"/>
                <a:gd name="T10" fmla="*/ 20 w 50"/>
                <a:gd name="T11" fmla="*/ 5 h 101"/>
                <a:gd name="T12" fmla="*/ 20 w 50"/>
                <a:gd name="T13" fmla="*/ 5 h 101"/>
                <a:gd name="T14" fmla="*/ 25 w 50"/>
                <a:gd name="T15" fmla="*/ 5 h 101"/>
                <a:gd name="T16" fmla="*/ 25 w 50"/>
                <a:gd name="T17" fmla="*/ 0 h 101"/>
                <a:gd name="T18" fmla="*/ 30 w 50"/>
                <a:gd name="T19" fmla="*/ 5 h 101"/>
                <a:gd name="T20" fmla="*/ 30 w 50"/>
                <a:gd name="T21" fmla="*/ 5 h 101"/>
                <a:gd name="T22" fmla="*/ 35 w 50"/>
                <a:gd name="T23" fmla="*/ 5 h 101"/>
                <a:gd name="T24" fmla="*/ 40 w 50"/>
                <a:gd name="T25" fmla="*/ 5 h 101"/>
                <a:gd name="T26" fmla="*/ 40 w 50"/>
                <a:gd name="T27" fmla="*/ 5 h 101"/>
                <a:gd name="T28" fmla="*/ 45 w 50"/>
                <a:gd name="T29" fmla="*/ 5 h 101"/>
                <a:gd name="T30" fmla="*/ 45 w 50"/>
                <a:gd name="T31" fmla="*/ 5 h 101"/>
                <a:gd name="T32" fmla="*/ 50 w 50"/>
                <a:gd name="T33" fmla="*/ 5 h 101"/>
                <a:gd name="T34" fmla="*/ 50 w 50"/>
                <a:gd name="T35" fmla="*/ 31 h 101"/>
                <a:gd name="T36" fmla="*/ 50 w 50"/>
                <a:gd name="T37" fmla="*/ 56 h 101"/>
                <a:gd name="T38" fmla="*/ 50 w 50"/>
                <a:gd name="T39" fmla="*/ 81 h 101"/>
                <a:gd name="T40" fmla="*/ 50 w 50"/>
                <a:gd name="T41" fmla="*/ 101 h 101"/>
                <a:gd name="T42" fmla="*/ 45 w 50"/>
                <a:gd name="T43" fmla="*/ 101 h 101"/>
                <a:gd name="T44" fmla="*/ 35 w 50"/>
                <a:gd name="T45" fmla="*/ 101 h 101"/>
                <a:gd name="T46" fmla="*/ 30 w 50"/>
                <a:gd name="T47" fmla="*/ 101 h 101"/>
                <a:gd name="T48" fmla="*/ 25 w 50"/>
                <a:gd name="T49" fmla="*/ 101 h 101"/>
                <a:gd name="T50" fmla="*/ 15 w 50"/>
                <a:gd name="T51" fmla="*/ 101 h 101"/>
                <a:gd name="T52" fmla="*/ 10 w 50"/>
                <a:gd name="T53" fmla="*/ 101 h 101"/>
                <a:gd name="T54" fmla="*/ 5 w 50"/>
                <a:gd name="T55" fmla="*/ 101 h 101"/>
                <a:gd name="T56" fmla="*/ 0 w 50"/>
                <a:gd name="T57" fmla="*/ 101 h 101"/>
                <a:gd name="T58" fmla="*/ 0 w 50"/>
                <a:gd name="T59" fmla="*/ 76 h 101"/>
                <a:gd name="T60" fmla="*/ 0 w 50"/>
                <a:gd name="T61" fmla="*/ 51 h 101"/>
                <a:gd name="T62" fmla="*/ 0 w 50"/>
                <a:gd name="T63" fmla="*/ 31 h 101"/>
                <a:gd name="T64" fmla="*/ 5 w 50"/>
                <a:gd name="T65" fmla="*/ 5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"/>
                <a:gd name="T100" fmla="*/ 0 h 101"/>
                <a:gd name="T101" fmla="*/ 50 w 50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" h="101">
                  <a:moveTo>
                    <a:pt x="5" y="5"/>
                  </a:move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0" y="31"/>
                  </a:lnTo>
                  <a:lnTo>
                    <a:pt x="50" y="56"/>
                  </a:lnTo>
                  <a:lnTo>
                    <a:pt x="50" y="81"/>
                  </a:lnTo>
                  <a:lnTo>
                    <a:pt x="50" y="101"/>
                  </a:lnTo>
                  <a:lnTo>
                    <a:pt x="45" y="101"/>
                  </a:lnTo>
                  <a:lnTo>
                    <a:pt x="35" y="101"/>
                  </a:lnTo>
                  <a:lnTo>
                    <a:pt x="30" y="101"/>
                  </a:lnTo>
                  <a:lnTo>
                    <a:pt x="25" y="101"/>
                  </a:lnTo>
                  <a:lnTo>
                    <a:pt x="15" y="101"/>
                  </a:lnTo>
                  <a:lnTo>
                    <a:pt x="10" y="101"/>
                  </a:lnTo>
                  <a:lnTo>
                    <a:pt x="5" y="101"/>
                  </a:lnTo>
                  <a:lnTo>
                    <a:pt x="0" y="101"/>
                  </a:lnTo>
                  <a:lnTo>
                    <a:pt x="0" y="76"/>
                  </a:lnTo>
                  <a:lnTo>
                    <a:pt x="0" y="51"/>
                  </a:lnTo>
                  <a:lnTo>
                    <a:pt x="0" y="3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A589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75" name="Freeform 222"/>
            <p:cNvSpPr>
              <a:spLocks/>
            </p:cNvSpPr>
            <p:nvPr/>
          </p:nvSpPr>
          <p:spPr bwMode="auto">
            <a:xfrm>
              <a:off x="4108" y="2743"/>
              <a:ext cx="50" cy="96"/>
            </a:xfrm>
            <a:custGeom>
              <a:avLst/>
              <a:gdLst>
                <a:gd name="T0" fmla="*/ 5 w 50"/>
                <a:gd name="T1" fmla="*/ 5 h 96"/>
                <a:gd name="T2" fmla="*/ 10 w 50"/>
                <a:gd name="T3" fmla="*/ 5 h 96"/>
                <a:gd name="T4" fmla="*/ 10 w 50"/>
                <a:gd name="T5" fmla="*/ 5 h 96"/>
                <a:gd name="T6" fmla="*/ 15 w 50"/>
                <a:gd name="T7" fmla="*/ 5 h 96"/>
                <a:gd name="T8" fmla="*/ 15 w 50"/>
                <a:gd name="T9" fmla="*/ 5 h 96"/>
                <a:gd name="T10" fmla="*/ 20 w 50"/>
                <a:gd name="T11" fmla="*/ 5 h 96"/>
                <a:gd name="T12" fmla="*/ 20 w 50"/>
                <a:gd name="T13" fmla="*/ 5 h 96"/>
                <a:gd name="T14" fmla="*/ 20 w 50"/>
                <a:gd name="T15" fmla="*/ 5 h 96"/>
                <a:gd name="T16" fmla="*/ 25 w 50"/>
                <a:gd name="T17" fmla="*/ 0 h 96"/>
                <a:gd name="T18" fmla="*/ 30 w 50"/>
                <a:gd name="T19" fmla="*/ 5 h 96"/>
                <a:gd name="T20" fmla="*/ 30 w 50"/>
                <a:gd name="T21" fmla="*/ 5 h 96"/>
                <a:gd name="T22" fmla="*/ 35 w 50"/>
                <a:gd name="T23" fmla="*/ 5 h 96"/>
                <a:gd name="T24" fmla="*/ 35 w 50"/>
                <a:gd name="T25" fmla="*/ 5 h 96"/>
                <a:gd name="T26" fmla="*/ 40 w 50"/>
                <a:gd name="T27" fmla="*/ 5 h 96"/>
                <a:gd name="T28" fmla="*/ 40 w 50"/>
                <a:gd name="T29" fmla="*/ 5 h 96"/>
                <a:gd name="T30" fmla="*/ 45 w 50"/>
                <a:gd name="T31" fmla="*/ 5 h 96"/>
                <a:gd name="T32" fmla="*/ 50 w 50"/>
                <a:gd name="T33" fmla="*/ 5 h 96"/>
                <a:gd name="T34" fmla="*/ 50 w 50"/>
                <a:gd name="T35" fmla="*/ 26 h 96"/>
                <a:gd name="T36" fmla="*/ 50 w 50"/>
                <a:gd name="T37" fmla="*/ 51 h 96"/>
                <a:gd name="T38" fmla="*/ 50 w 50"/>
                <a:gd name="T39" fmla="*/ 76 h 96"/>
                <a:gd name="T40" fmla="*/ 50 w 50"/>
                <a:gd name="T41" fmla="*/ 96 h 96"/>
                <a:gd name="T42" fmla="*/ 40 w 50"/>
                <a:gd name="T43" fmla="*/ 96 h 96"/>
                <a:gd name="T44" fmla="*/ 35 w 50"/>
                <a:gd name="T45" fmla="*/ 96 h 96"/>
                <a:gd name="T46" fmla="*/ 30 w 50"/>
                <a:gd name="T47" fmla="*/ 96 h 96"/>
                <a:gd name="T48" fmla="*/ 25 w 50"/>
                <a:gd name="T49" fmla="*/ 96 h 96"/>
                <a:gd name="T50" fmla="*/ 15 w 50"/>
                <a:gd name="T51" fmla="*/ 96 h 96"/>
                <a:gd name="T52" fmla="*/ 10 w 50"/>
                <a:gd name="T53" fmla="*/ 91 h 96"/>
                <a:gd name="T54" fmla="*/ 5 w 50"/>
                <a:gd name="T55" fmla="*/ 91 h 96"/>
                <a:gd name="T56" fmla="*/ 0 w 50"/>
                <a:gd name="T57" fmla="*/ 91 h 96"/>
                <a:gd name="T58" fmla="*/ 0 w 50"/>
                <a:gd name="T59" fmla="*/ 71 h 96"/>
                <a:gd name="T60" fmla="*/ 0 w 50"/>
                <a:gd name="T61" fmla="*/ 46 h 96"/>
                <a:gd name="T62" fmla="*/ 0 w 50"/>
                <a:gd name="T63" fmla="*/ 26 h 96"/>
                <a:gd name="T64" fmla="*/ 5 w 50"/>
                <a:gd name="T65" fmla="*/ 5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"/>
                <a:gd name="T100" fmla="*/ 0 h 96"/>
                <a:gd name="T101" fmla="*/ 50 w 50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" h="96">
                  <a:moveTo>
                    <a:pt x="5" y="5"/>
                  </a:move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0" y="26"/>
                  </a:lnTo>
                  <a:lnTo>
                    <a:pt x="50" y="51"/>
                  </a:lnTo>
                  <a:lnTo>
                    <a:pt x="50" y="76"/>
                  </a:lnTo>
                  <a:lnTo>
                    <a:pt x="50" y="96"/>
                  </a:lnTo>
                  <a:lnTo>
                    <a:pt x="40" y="96"/>
                  </a:lnTo>
                  <a:lnTo>
                    <a:pt x="35" y="96"/>
                  </a:lnTo>
                  <a:lnTo>
                    <a:pt x="30" y="96"/>
                  </a:lnTo>
                  <a:lnTo>
                    <a:pt x="25" y="96"/>
                  </a:lnTo>
                  <a:lnTo>
                    <a:pt x="15" y="96"/>
                  </a:lnTo>
                  <a:lnTo>
                    <a:pt x="10" y="91"/>
                  </a:lnTo>
                  <a:lnTo>
                    <a:pt x="5" y="91"/>
                  </a:lnTo>
                  <a:lnTo>
                    <a:pt x="0" y="91"/>
                  </a:lnTo>
                  <a:lnTo>
                    <a:pt x="0" y="71"/>
                  </a:lnTo>
                  <a:lnTo>
                    <a:pt x="0" y="46"/>
                  </a:lnTo>
                  <a:lnTo>
                    <a:pt x="0" y="26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AA91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76" name="Freeform 223"/>
            <p:cNvSpPr>
              <a:spLocks/>
            </p:cNvSpPr>
            <p:nvPr/>
          </p:nvSpPr>
          <p:spPr bwMode="auto">
            <a:xfrm>
              <a:off x="4108" y="2743"/>
              <a:ext cx="50" cy="86"/>
            </a:xfrm>
            <a:custGeom>
              <a:avLst/>
              <a:gdLst>
                <a:gd name="T0" fmla="*/ 5 w 50"/>
                <a:gd name="T1" fmla="*/ 5 h 86"/>
                <a:gd name="T2" fmla="*/ 10 w 50"/>
                <a:gd name="T3" fmla="*/ 5 h 86"/>
                <a:gd name="T4" fmla="*/ 10 w 50"/>
                <a:gd name="T5" fmla="*/ 5 h 86"/>
                <a:gd name="T6" fmla="*/ 15 w 50"/>
                <a:gd name="T7" fmla="*/ 5 h 86"/>
                <a:gd name="T8" fmla="*/ 15 w 50"/>
                <a:gd name="T9" fmla="*/ 5 h 86"/>
                <a:gd name="T10" fmla="*/ 15 w 50"/>
                <a:gd name="T11" fmla="*/ 5 h 86"/>
                <a:gd name="T12" fmla="*/ 20 w 50"/>
                <a:gd name="T13" fmla="*/ 5 h 86"/>
                <a:gd name="T14" fmla="*/ 20 w 50"/>
                <a:gd name="T15" fmla="*/ 5 h 86"/>
                <a:gd name="T16" fmla="*/ 25 w 50"/>
                <a:gd name="T17" fmla="*/ 0 h 86"/>
                <a:gd name="T18" fmla="*/ 25 w 50"/>
                <a:gd name="T19" fmla="*/ 5 h 86"/>
                <a:gd name="T20" fmla="*/ 30 w 50"/>
                <a:gd name="T21" fmla="*/ 5 h 86"/>
                <a:gd name="T22" fmla="*/ 35 w 50"/>
                <a:gd name="T23" fmla="*/ 5 h 86"/>
                <a:gd name="T24" fmla="*/ 35 w 50"/>
                <a:gd name="T25" fmla="*/ 5 h 86"/>
                <a:gd name="T26" fmla="*/ 40 w 50"/>
                <a:gd name="T27" fmla="*/ 5 h 86"/>
                <a:gd name="T28" fmla="*/ 40 w 50"/>
                <a:gd name="T29" fmla="*/ 5 h 86"/>
                <a:gd name="T30" fmla="*/ 45 w 50"/>
                <a:gd name="T31" fmla="*/ 5 h 86"/>
                <a:gd name="T32" fmla="*/ 45 w 50"/>
                <a:gd name="T33" fmla="*/ 5 h 86"/>
                <a:gd name="T34" fmla="*/ 45 w 50"/>
                <a:gd name="T35" fmla="*/ 26 h 86"/>
                <a:gd name="T36" fmla="*/ 50 w 50"/>
                <a:gd name="T37" fmla="*/ 46 h 86"/>
                <a:gd name="T38" fmla="*/ 50 w 50"/>
                <a:gd name="T39" fmla="*/ 66 h 86"/>
                <a:gd name="T40" fmla="*/ 45 w 50"/>
                <a:gd name="T41" fmla="*/ 86 h 86"/>
                <a:gd name="T42" fmla="*/ 40 w 50"/>
                <a:gd name="T43" fmla="*/ 86 h 86"/>
                <a:gd name="T44" fmla="*/ 35 w 50"/>
                <a:gd name="T45" fmla="*/ 86 h 86"/>
                <a:gd name="T46" fmla="*/ 30 w 50"/>
                <a:gd name="T47" fmla="*/ 86 h 86"/>
                <a:gd name="T48" fmla="*/ 20 w 50"/>
                <a:gd name="T49" fmla="*/ 86 h 86"/>
                <a:gd name="T50" fmla="*/ 15 w 50"/>
                <a:gd name="T51" fmla="*/ 86 h 86"/>
                <a:gd name="T52" fmla="*/ 10 w 50"/>
                <a:gd name="T53" fmla="*/ 86 h 86"/>
                <a:gd name="T54" fmla="*/ 5 w 50"/>
                <a:gd name="T55" fmla="*/ 86 h 86"/>
                <a:gd name="T56" fmla="*/ 0 w 50"/>
                <a:gd name="T57" fmla="*/ 86 h 86"/>
                <a:gd name="T58" fmla="*/ 0 w 50"/>
                <a:gd name="T59" fmla="*/ 66 h 86"/>
                <a:gd name="T60" fmla="*/ 0 w 50"/>
                <a:gd name="T61" fmla="*/ 46 h 86"/>
                <a:gd name="T62" fmla="*/ 0 w 50"/>
                <a:gd name="T63" fmla="*/ 26 h 86"/>
                <a:gd name="T64" fmla="*/ 5 w 50"/>
                <a:gd name="T65" fmla="*/ 5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"/>
                <a:gd name="T100" fmla="*/ 0 h 86"/>
                <a:gd name="T101" fmla="*/ 50 w 50"/>
                <a:gd name="T102" fmla="*/ 86 h 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" h="86">
                  <a:moveTo>
                    <a:pt x="5" y="5"/>
                  </a:move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45" y="26"/>
                  </a:lnTo>
                  <a:lnTo>
                    <a:pt x="50" y="46"/>
                  </a:lnTo>
                  <a:lnTo>
                    <a:pt x="50" y="66"/>
                  </a:lnTo>
                  <a:lnTo>
                    <a:pt x="45" y="86"/>
                  </a:lnTo>
                  <a:lnTo>
                    <a:pt x="40" y="86"/>
                  </a:lnTo>
                  <a:lnTo>
                    <a:pt x="35" y="86"/>
                  </a:lnTo>
                  <a:lnTo>
                    <a:pt x="30" y="86"/>
                  </a:lnTo>
                  <a:lnTo>
                    <a:pt x="20" y="86"/>
                  </a:lnTo>
                  <a:lnTo>
                    <a:pt x="15" y="86"/>
                  </a:lnTo>
                  <a:lnTo>
                    <a:pt x="10" y="86"/>
                  </a:lnTo>
                  <a:lnTo>
                    <a:pt x="5" y="86"/>
                  </a:lnTo>
                  <a:lnTo>
                    <a:pt x="0" y="86"/>
                  </a:lnTo>
                  <a:lnTo>
                    <a:pt x="0" y="66"/>
                  </a:lnTo>
                  <a:lnTo>
                    <a:pt x="0" y="46"/>
                  </a:lnTo>
                  <a:lnTo>
                    <a:pt x="0" y="26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AF997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77" name="Freeform 224"/>
            <p:cNvSpPr>
              <a:spLocks/>
            </p:cNvSpPr>
            <p:nvPr/>
          </p:nvSpPr>
          <p:spPr bwMode="auto">
            <a:xfrm>
              <a:off x="4108" y="2743"/>
              <a:ext cx="45" cy="81"/>
            </a:xfrm>
            <a:custGeom>
              <a:avLst/>
              <a:gdLst>
                <a:gd name="T0" fmla="*/ 5 w 45"/>
                <a:gd name="T1" fmla="*/ 5 h 81"/>
                <a:gd name="T2" fmla="*/ 10 w 45"/>
                <a:gd name="T3" fmla="*/ 5 h 81"/>
                <a:gd name="T4" fmla="*/ 10 w 45"/>
                <a:gd name="T5" fmla="*/ 5 h 81"/>
                <a:gd name="T6" fmla="*/ 15 w 45"/>
                <a:gd name="T7" fmla="*/ 5 h 81"/>
                <a:gd name="T8" fmla="*/ 15 w 45"/>
                <a:gd name="T9" fmla="*/ 5 h 81"/>
                <a:gd name="T10" fmla="*/ 15 w 45"/>
                <a:gd name="T11" fmla="*/ 5 h 81"/>
                <a:gd name="T12" fmla="*/ 20 w 45"/>
                <a:gd name="T13" fmla="*/ 5 h 81"/>
                <a:gd name="T14" fmla="*/ 20 w 45"/>
                <a:gd name="T15" fmla="*/ 5 h 81"/>
                <a:gd name="T16" fmla="*/ 25 w 45"/>
                <a:gd name="T17" fmla="*/ 0 h 81"/>
                <a:gd name="T18" fmla="*/ 25 w 45"/>
                <a:gd name="T19" fmla="*/ 5 h 81"/>
                <a:gd name="T20" fmla="*/ 30 w 45"/>
                <a:gd name="T21" fmla="*/ 5 h 81"/>
                <a:gd name="T22" fmla="*/ 30 w 45"/>
                <a:gd name="T23" fmla="*/ 5 h 81"/>
                <a:gd name="T24" fmla="*/ 35 w 45"/>
                <a:gd name="T25" fmla="*/ 5 h 81"/>
                <a:gd name="T26" fmla="*/ 40 w 45"/>
                <a:gd name="T27" fmla="*/ 5 h 81"/>
                <a:gd name="T28" fmla="*/ 40 w 45"/>
                <a:gd name="T29" fmla="*/ 5 h 81"/>
                <a:gd name="T30" fmla="*/ 45 w 45"/>
                <a:gd name="T31" fmla="*/ 5 h 81"/>
                <a:gd name="T32" fmla="*/ 45 w 45"/>
                <a:gd name="T33" fmla="*/ 5 h 81"/>
                <a:gd name="T34" fmla="*/ 45 w 45"/>
                <a:gd name="T35" fmla="*/ 26 h 81"/>
                <a:gd name="T36" fmla="*/ 45 w 45"/>
                <a:gd name="T37" fmla="*/ 41 h 81"/>
                <a:gd name="T38" fmla="*/ 45 w 45"/>
                <a:gd name="T39" fmla="*/ 61 h 81"/>
                <a:gd name="T40" fmla="*/ 45 w 45"/>
                <a:gd name="T41" fmla="*/ 81 h 81"/>
                <a:gd name="T42" fmla="*/ 40 w 45"/>
                <a:gd name="T43" fmla="*/ 81 h 81"/>
                <a:gd name="T44" fmla="*/ 35 w 45"/>
                <a:gd name="T45" fmla="*/ 81 h 81"/>
                <a:gd name="T46" fmla="*/ 30 w 45"/>
                <a:gd name="T47" fmla="*/ 81 h 81"/>
                <a:gd name="T48" fmla="*/ 20 w 45"/>
                <a:gd name="T49" fmla="*/ 81 h 81"/>
                <a:gd name="T50" fmla="*/ 15 w 45"/>
                <a:gd name="T51" fmla="*/ 81 h 81"/>
                <a:gd name="T52" fmla="*/ 10 w 45"/>
                <a:gd name="T53" fmla="*/ 81 h 81"/>
                <a:gd name="T54" fmla="*/ 5 w 45"/>
                <a:gd name="T55" fmla="*/ 81 h 81"/>
                <a:gd name="T56" fmla="*/ 0 w 45"/>
                <a:gd name="T57" fmla="*/ 81 h 81"/>
                <a:gd name="T58" fmla="*/ 0 w 45"/>
                <a:gd name="T59" fmla="*/ 61 h 81"/>
                <a:gd name="T60" fmla="*/ 0 w 45"/>
                <a:gd name="T61" fmla="*/ 41 h 81"/>
                <a:gd name="T62" fmla="*/ 0 w 45"/>
                <a:gd name="T63" fmla="*/ 26 h 81"/>
                <a:gd name="T64" fmla="*/ 5 w 45"/>
                <a:gd name="T65" fmla="*/ 5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81"/>
                <a:gd name="T101" fmla="*/ 45 w 45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81">
                  <a:moveTo>
                    <a:pt x="5" y="5"/>
                  </a:move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45" y="26"/>
                  </a:lnTo>
                  <a:lnTo>
                    <a:pt x="45" y="41"/>
                  </a:lnTo>
                  <a:lnTo>
                    <a:pt x="45" y="61"/>
                  </a:lnTo>
                  <a:lnTo>
                    <a:pt x="45" y="81"/>
                  </a:lnTo>
                  <a:lnTo>
                    <a:pt x="40" y="81"/>
                  </a:lnTo>
                  <a:lnTo>
                    <a:pt x="35" y="81"/>
                  </a:lnTo>
                  <a:lnTo>
                    <a:pt x="30" y="81"/>
                  </a:lnTo>
                  <a:lnTo>
                    <a:pt x="20" y="81"/>
                  </a:lnTo>
                  <a:lnTo>
                    <a:pt x="15" y="81"/>
                  </a:lnTo>
                  <a:lnTo>
                    <a:pt x="10" y="81"/>
                  </a:lnTo>
                  <a:lnTo>
                    <a:pt x="5" y="81"/>
                  </a:lnTo>
                  <a:lnTo>
                    <a:pt x="0" y="81"/>
                  </a:lnTo>
                  <a:lnTo>
                    <a:pt x="0" y="61"/>
                  </a:lnTo>
                  <a:lnTo>
                    <a:pt x="0" y="41"/>
                  </a:lnTo>
                  <a:lnTo>
                    <a:pt x="0" y="26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59E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78" name="Freeform 225"/>
            <p:cNvSpPr>
              <a:spLocks/>
            </p:cNvSpPr>
            <p:nvPr/>
          </p:nvSpPr>
          <p:spPr bwMode="auto">
            <a:xfrm>
              <a:off x="4108" y="2748"/>
              <a:ext cx="45" cy="66"/>
            </a:xfrm>
            <a:custGeom>
              <a:avLst/>
              <a:gdLst>
                <a:gd name="T0" fmla="*/ 5 w 45"/>
                <a:gd name="T1" fmla="*/ 0 h 66"/>
                <a:gd name="T2" fmla="*/ 10 w 45"/>
                <a:gd name="T3" fmla="*/ 0 h 66"/>
                <a:gd name="T4" fmla="*/ 10 w 45"/>
                <a:gd name="T5" fmla="*/ 0 h 66"/>
                <a:gd name="T6" fmla="*/ 15 w 45"/>
                <a:gd name="T7" fmla="*/ 0 h 66"/>
                <a:gd name="T8" fmla="*/ 15 w 45"/>
                <a:gd name="T9" fmla="*/ 0 h 66"/>
                <a:gd name="T10" fmla="*/ 15 w 45"/>
                <a:gd name="T11" fmla="*/ 0 h 66"/>
                <a:gd name="T12" fmla="*/ 20 w 45"/>
                <a:gd name="T13" fmla="*/ 0 h 66"/>
                <a:gd name="T14" fmla="*/ 20 w 45"/>
                <a:gd name="T15" fmla="*/ 0 h 66"/>
                <a:gd name="T16" fmla="*/ 25 w 45"/>
                <a:gd name="T17" fmla="*/ 0 h 66"/>
                <a:gd name="T18" fmla="*/ 25 w 45"/>
                <a:gd name="T19" fmla="*/ 0 h 66"/>
                <a:gd name="T20" fmla="*/ 30 w 45"/>
                <a:gd name="T21" fmla="*/ 0 h 66"/>
                <a:gd name="T22" fmla="*/ 30 w 45"/>
                <a:gd name="T23" fmla="*/ 0 h 66"/>
                <a:gd name="T24" fmla="*/ 35 w 45"/>
                <a:gd name="T25" fmla="*/ 0 h 66"/>
                <a:gd name="T26" fmla="*/ 35 w 45"/>
                <a:gd name="T27" fmla="*/ 0 h 66"/>
                <a:gd name="T28" fmla="*/ 40 w 45"/>
                <a:gd name="T29" fmla="*/ 0 h 66"/>
                <a:gd name="T30" fmla="*/ 40 w 45"/>
                <a:gd name="T31" fmla="*/ 0 h 66"/>
                <a:gd name="T32" fmla="*/ 45 w 45"/>
                <a:gd name="T33" fmla="*/ 0 h 66"/>
                <a:gd name="T34" fmla="*/ 45 w 45"/>
                <a:gd name="T35" fmla="*/ 15 h 66"/>
                <a:gd name="T36" fmla="*/ 45 w 45"/>
                <a:gd name="T37" fmla="*/ 36 h 66"/>
                <a:gd name="T38" fmla="*/ 45 w 45"/>
                <a:gd name="T39" fmla="*/ 51 h 66"/>
                <a:gd name="T40" fmla="*/ 45 w 45"/>
                <a:gd name="T41" fmla="*/ 66 h 66"/>
                <a:gd name="T42" fmla="*/ 40 w 45"/>
                <a:gd name="T43" fmla="*/ 66 h 66"/>
                <a:gd name="T44" fmla="*/ 35 w 45"/>
                <a:gd name="T45" fmla="*/ 66 h 66"/>
                <a:gd name="T46" fmla="*/ 25 w 45"/>
                <a:gd name="T47" fmla="*/ 66 h 66"/>
                <a:gd name="T48" fmla="*/ 20 w 45"/>
                <a:gd name="T49" fmla="*/ 66 h 66"/>
                <a:gd name="T50" fmla="*/ 15 w 45"/>
                <a:gd name="T51" fmla="*/ 66 h 66"/>
                <a:gd name="T52" fmla="*/ 10 w 45"/>
                <a:gd name="T53" fmla="*/ 66 h 66"/>
                <a:gd name="T54" fmla="*/ 5 w 45"/>
                <a:gd name="T55" fmla="*/ 66 h 66"/>
                <a:gd name="T56" fmla="*/ 0 w 45"/>
                <a:gd name="T57" fmla="*/ 66 h 66"/>
                <a:gd name="T58" fmla="*/ 0 w 45"/>
                <a:gd name="T59" fmla="*/ 51 h 66"/>
                <a:gd name="T60" fmla="*/ 0 w 45"/>
                <a:gd name="T61" fmla="*/ 31 h 66"/>
                <a:gd name="T62" fmla="*/ 5 w 45"/>
                <a:gd name="T63" fmla="*/ 15 h 66"/>
                <a:gd name="T64" fmla="*/ 5 w 45"/>
                <a:gd name="T65" fmla="*/ 0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66"/>
                <a:gd name="T101" fmla="*/ 45 w 45"/>
                <a:gd name="T102" fmla="*/ 66 h 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66">
                  <a:moveTo>
                    <a:pt x="5" y="0"/>
                  </a:move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15"/>
                  </a:lnTo>
                  <a:lnTo>
                    <a:pt x="45" y="36"/>
                  </a:lnTo>
                  <a:lnTo>
                    <a:pt x="45" y="51"/>
                  </a:lnTo>
                  <a:lnTo>
                    <a:pt x="45" y="66"/>
                  </a:lnTo>
                  <a:lnTo>
                    <a:pt x="40" y="66"/>
                  </a:lnTo>
                  <a:lnTo>
                    <a:pt x="35" y="66"/>
                  </a:lnTo>
                  <a:lnTo>
                    <a:pt x="25" y="66"/>
                  </a:lnTo>
                  <a:lnTo>
                    <a:pt x="20" y="66"/>
                  </a:lnTo>
                  <a:lnTo>
                    <a:pt x="15" y="66"/>
                  </a:lnTo>
                  <a:lnTo>
                    <a:pt x="10" y="66"/>
                  </a:lnTo>
                  <a:lnTo>
                    <a:pt x="5" y="66"/>
                  </a:lnTo>
                  <a:lnTo>
                    <a:pt x="0" y="66"/>
                  </a:lnTo>
                  <a:lnTo>
                    <a:pt x="0" y="51"/>
                  </a:lnTo>
                  <a:lnTo>
                    <a:pt x="0" y="31"/>
                  </a:lnTo>
                  <a:lnTo>
                    <a:pt x="5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AA58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79" name="Freeform 226"/>
            <p:cNvSpPr>
              <a:spLocks/>
            </p:cNvSpPr>
            <p:nvPr/>
          </p:nvSpPr>
          <p:spPr bwMode="auto">
            <a:xfrm>
              <a:off x="4108" y="2748"/>
              <a:ext cx="45" cy="61"/>
            </a:xfrm>
            <a:custGeom>
              <a:avLst/>
              <a:gdLst>
                <a:gd name="T0" fmla="*/ 5 w 45"/>
                <a:gd name="T1" fmla="*/ 0 h 61"/>
                <a:gd name="T2" fmla="*/ 10 w 45"/>
                <a:gd name="T3" fmla="*/ 0 h 61"/>
                <a:gd name="T4" fmla="*/ 10 w 45"/>
                <a:gd name="T5" fmla="*/ 0 h 61"/>
                <a:gd name="T6" fmla="*/ 15 w 45"/>
                <a:gd name="T7" fmla="*/ 0 h 61"/>
                <a:gd name="T8" fmla="*/ 15 w 45"/>
                <a:gd name="T9" fmla="*/ 0 h 61"/>
                <a:gd name="T10" fmla="*/ 15 w 45"/>
                <a:gd name="T11" fmla="*/ 0 h 61"/>
                <a:gd name="T12" fmla="*/ 20 w 45"/>
                <a:gd name="T13" fmla="*/ 0 h 61"/>
                <a:gd name="T14" fmla="*/ 20 w 45"/>
                <a:gd name="T15" fmla="*/ 0 h 61"/>
                <a:gd name="T16" fmla="*/ 25 w 45"/>
                <a:gd name="T17" fmla="*/ 0 h 61"/>
                <a:gd name="T18" fmla="*/ 25 w 45"/>
                <a:gd name="T19" fmla="*/ 0 h 61"/>
                <a:gd name="T20" fmla="*/ 30 w 45"/>
                <a:gd name="T21" fmla="*/ 0 h 61"/>
                <a:gd name="T22" fmla="*/ 30 w 45"/>
                <a:gd name="T23" fmla="*/ 0 h 61"/>
                <a:gd name="T24" fmla="*/ 35 w 45"/>
                <a:gd name="T25" fmla="*/ 0 h 61"/>
                <a:gd name="T26" fmla="*/ 35 w 45"/>
                <a:gd name="T27" fmla="*/ 0 h 61"/>
                <a:gd name="T28" fmla="*/ 40 w 45"/>
                <a:gd name="T29" fmla="*/ 0 h 61"/>
                <a:gd name="T30" fmla="*/ 40 w 45"/>
                <a:gd name="T31" fmla="*/ 0 h 61"/>
                <a:gd name="T32" fmla="*/ 40 w 45"/>
                <a:gd name="T33" fmla="*/ 0 h 61"/>
                <a:gd name="T34" fmla="*/ 45 w 45"/>
                <a:gd name="T35" fmla="*/ 15 h 61"/>
                <a:gd name="T36" fmla="*/ 45 w 45"/>
                <a:gd name="T37" fmla="*/ 31 h 61"/>
                <a:gd name="T38" fmla="*/ 45 w 45"/>
                <a:gd name="T39" fmla="*/ 46 h 61"/>
                <a:gd name="T40" fmla="*/ 40 w 45"/>
                <a:gd name="T41" fmla="*/ 61 h 61"/>
                <a:gd name="T42" fmla="*/ 35 w 45"/>
                <a:gd name="T43" fmla="*/ 61 h 61"/>
                <a:gd name="T44" fmla="*/ 30 w 45"/>
                <a:gd name="T45" fmla="*/ 61 h 61"/>
                <a:gd name="T46" fmla="*/ 25 w 45"/>
                <a:gd name="T47" fmla="*/ 61 h 61"/>
                <a:gd name="T48" fmla="*/ 20 w 45"/>
                <a:gd name="T49" fmla="*/ 61 h 61"/>
                <a:gd name="T50" fmla="*/ 15 w 45"/>
                <a:gd name="T51" fmla="*/ 61 h 61"/>
                <a:gd name="T52" fmla="*/ 10 w 45"/>
                <a:gd name="T53" fmla="*/ 61 h 61"/>
                <a:gd name="T54" fmla="*/ 5 w 45"/>
                <a:gd name="T55" fmla="*/ 61 h 61"/>
                <a:gd name="T56" fmla="*/ 0 w 45"/>
                <a:gd name="T57" fmla="*/ 61 h 61"/>
                <a:gd name="T58" fmla="*/ 0 w 45"/>
                <a:gd name="T59" fmla="*/ 46 h 61"/>
                <a:gd name="T60" fmla="*/ 0 w 45"/>
                <a:gd name="T61" fmla="*/ 31 h 61"/>
                <a:gd name="T62" fmla="*/ 5 w 45"/>
                <a:gd name="T63" fmla="*/ 15 h 61"/>
                <a:gd name="T64" fmla="*/ 5 w 45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61"/>
                <a:gd name="T101" fmla="*/ 45 w 4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61">
                  <a:moveTo>
                    <a:pt x="5" y="0"/>
                  </a:move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15"/>
                  </a:lnTo>
                  <a:lnTo>
                    <a:pt x="45" y="31"/>
                  </a:lnTo>
                  <a:lnTo>
                    <a:pt x="45" y="46"/>
                  </a:lnTo>
                  <a:lnTo>
                    <a:pt x="40" y="61"/>
                  </a:lnTo>
                  <a:lnTo>
                    <a:pt x="35" y="61"/>
                  </a:lnTo>
                  <a:lnTo>
                    <a:pt x="30" y="61"/>
                  </a:lnTo>
                  <a:lnTo>
                    <a:pt x="25" y="61"/>
                  </a:lnTo>
                  <a:lnTo>
                    <a:pt x="20" y="61"/>
                  </a:lnTo>
                  <a:lnTo>
                    <a:pt x="15" y="61"/>
                  </a:lnTo>
                  <a:lnTo>
                    <a:pt x="10" y="61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5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FAD9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80" name="Freeform 227"/>
            <p:cNvSpPr>
              <a:spLocks/>
            </p:cNvSpPr>
            <p:nvPr/>
          </p:nvSpPr>
          <p:spPr bwMode="auto">
            <a:xfrm>
              <a:off x="4108" y="2748"/>
              <a:ext cx="40" cy="56"/>
            </a:xfrm>
            <a:custGeom>
              <a:avLst/>
              <a:gdLst>
                <a:gd name="T0" fmla="*/ 5 w 40"/>
                <a:gd name="T1" fmla="*/ 0 h 56"/>
                <a:gd name="T2" fmla="*/ 10 w 40"/>
                <a:gd name="T3" fmla="*/ 0 h 56"/>
                <a:gd name="T4" fmla="*/ 10 w 40"/>
                <a:gd name="T5" fmla="*/ 0 h 56"/>
                <a:gd name="T6" fmla="*/ 15 w 40"/>
                <a:gd name="T7" fmla="*/ 0 h 56"/>
                <a:gd name="T8" fmla="*/ 15 w 40"/>
                <a:gd name="T9" fmla="*/ 0 h 56"/>
                <a:gd name="T10" fmla="*/ 15 w 40"/>
                <a:gd name="T11" fmla="*/ 0 h 56"/>
                <a:gd name="T12" fmla="*/ 20 w 40"/>
                <a:gd name="T13" fmla="*/ 0 h 56"/>
                <a:gd name="T14" fmla="*/ 20 w 40"/>
                <a:gd name="T15" fmla="*/ 0 h 56"/>
                <a:gd name="T16" fmla="*/ 25 w 40"/>
                <a:gd name="T17" fmla="*/ 0 h 56"/>
                <a:gd name="T18" fmla="*/ 25 w 40"/>
                <a:gd name="T19" fmla="*/ 0 h 56"/>
                <a:gd name="T20" fmla="*/ 25 w 40"/>
                <a:gd name="T21" fmla="*/ 0 h 56"/>
                <a:gd name="T22" fmla="*/ 30 w 40"/>
                <a:gd name="T23" fmla="*/ 0 h 56"/>
                <a:gd name="T24" fmla="*/ 30 w 40"/>
                <a:gd name="T25" fmla="*/ 0 h 56"/>
                <a:gd name="T26" fmla="*/ 35 w 40"/>
                <a:gd name="T27" fmla="*/ 0 h 56"/>
                <a:gd name="T28" fmla="*/ 35 w 40"/>
                <a:gd name="T29" fmla="*/ 0 h 56"/>
                <a:gd name="T30" fmla="*/ 40 w 40"/>
                <a:gd name="T31" fmla="*/ 0 h 56"/>
                <a:gd name="T32" fmla="*/ 40 w 40"/>
                <a:gd name="T33" fmla="*/ 0 h 56"/>
                <a:gd name="T34" fmla="*/ 40 w 40"/>
                <a:gd name="T35" fmla="*/ 10 h 56"/>
                <a:gd name="T36" fmla="*/ 40 w 40"/>
                <a:gd name="T37" fmla="*/ 26 h 56"/>
                <a:gd name="T38" fmla="*/ 40 w 40"/>
                <a:gd name="T39" fmla="*/ 41 h 56"/>
                <a:gd name="T40" fmla="*/ 40 w 40"/>
                <a:gd name="T41" fmla="*/ 56 h 56"/>
                <a:gd name="T42" fmla="*/ 35 w 40"/>
                <a:gd name="T43" fmla="*/ 56 h 56"/>
                <a:gd name="T44" fmla="*/ 30 w 40"/>
                <a:gd name="T45" fmla="*/ 56 h 56"/>
                <a:gd name="T46" fmla="*/ 25 w 40"/>
                <a:gd name="T47" fmla="*/ 56 h 56"/>
                <a:gd name="T48" fmla="*/ 20 w 40"/>
                <a:gd name="T49" fmla="*/ 56 h 56"/>
                <a:gd name="T50" fmla="*/ 15 w 40"/>
                <a:gd name="T51" fmla="*/ 56 h 56"/>
                <a:gd name="T52" fmla="*/ 10 w 40"/>
                <a:gd name="T53" fmla="*/ 56 h 56"/>
                <a:gd name="T54" fmla="*/ 5 w 40"/>
                <a:gd name="T55" fmla="*/ 51 h 56"/>
                <a:gd name="T56" fmla="*/ 0 w 40"/>
                <a:gd name="T57" fmla="*/ 51 h 56"/>
                <a:gd name="T58" fmla="*/ 0 w 40"/>
                <a:gd name="T59" fmla="*/ 41 h 56"/>
                <a:gd name="T60" fmla="*/ 5 w 40"/>
                <a:gd name="T61" fmla="*/ 26 h 56"/>
                <a:gd name="T62" fmla="*/ 5 w 40"/>
                <a:gd name="T63" fmla="*/ 15 h 56"/>
                <a:gd name="T64" fmla="*/ 5 w 40"/>
                <a:gd name="T65" fmla="*/ 0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"/>
                <a:gd name="T100" fmla="*/ 0 h 56"/>
                <a:gd name="T101" fmla="*/ 40 w 40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" h="56">
                  <a:moveTo>
                    <a:pt x="5" y="0"/>
                  </a:move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0" y="10"/>
                  </a:lnTo>
                  <a:lnTo>
                    <a:pt x="40" y="26"/>
                  </a:lnTo>
                  <a:lnTo>
                    <a:pt x="40" y="41"/>
                  </a:lnTo>
                  <a:lnTo>
                    <a:pt x="40" y="56"/>
                  </a:lnTo>
                  <a:lnTo>
                    <a:pt x="35" y="56"/>
                  </a:lnTo>
                  <a:lnTo>
                    <a:pt x="30" y="56"/>
                  </a:lnTo>
                  <a:lnTo>
                    <a:pt x="25" y="56"/>
                  </a:lnTo>
                  <a:lnTo>
                    <a:pt x="20" y="56"/>
                  </a:lnTo>
                  <a:lnTo>
                    <a:pt x="15" y="56"/>
                  </a:lnTo>
                  <a:lnTo>
                    <a:pt x="10" y="56"/>
                  </a:lnTo>
                  <a:lnTo>
                    <a:pt x="5" y="51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5" y="26"/>
                  </a:lnTo>
                  <a:lnTo>
                    <a:pt x="5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4B7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81" name="Freeform 228"/>
            <p:cNvSpPr>
              <a:spLocks/>
            </p:cNvSpPr>
            <p:nvPr/>
          </p:nvSpPr>
          <p:spPr bwMode="auto">
            <a:xfrm>
              <a:off x="4113" y="2748"/>
              <a:ext cx="35" cy="46"/>
            </a:xfrm>
            <a:custGeom>
              <a:avLst/>
              <a:gdLst>
                <a:gd name="T0" fmla="*/ 5 w 35"/>
                <a:gd name="T1" fmla="*/ 0 h 46"/>
                <a:gd name="T2" fmla="*/ 5 w 35"/>
                <a:gd name="T3" fmla="*/ 0 h 46"/>
                <a:gd name="T4" fmla="*/ 5 w 35"/>
                <a:gd name="T5" fmla="*/ 0 h 46"/>
                <a:gd name="T6" fmla="*/ 10 w 35"/>
                <a:gd name="T7" fmla="*/ 0 h 46"/>
                <a:gd name="T8" fmla="*/ 10 w 35"/>
                <a:gd name="T9" fmla="*/ 0 h 46"/>
                <a:gd name="T10" fmla="*/ 10 w 35"/>
                <a:gd name="T11" fmla="*/ 0 h 46"/>
                <a:gd name="T12" fmla="*/ 15 w 35"/>
                <a:gd name="T13" fmla="*/ 0 h 46"/>
                <a:gd name="T14" fmla="*/ 15 w 35"/>
                <a:gd name="T15" fmla="*/ 0 h 46"/>
                <a:gd name="T16" fmla="*/ 15 w 35"/>
                <a:gd name="T17" fmla="*/ 0 h 46"/>
                <a:gd name="T18" fmla="*/ 20 w 35"/>
                <a:gd name="T19" fmla="*/ 0 h 46"/>
                <a:gd name="T20" fmla="*/ 20 w 35"/>
                <a:gd name="T21" fmla="*/ 0 h 46"/>
                <a:gd name="T22" fmla="*/ 25 w 35"/>
                <a:gd name="T23" fmla="*/ 0 h 46"/>
                <a:gd name="T24" fmla="*/ 25 w 35"/>
                <a:gd name="T25" fmla="*/ 0 h 46"/>
                <a:gd name="T26" fmla="*/ 30 w 35"/>
                <a:gd name="T27" fmla="*/ 0 h 46"/>
                <a:gd name="T28" fmla="*/ 30 w 35"/>
                <a:gd name="T29" fmla="*/ 0 h 46"/>
                <a:gd name="T30" fmla="*/ 35 w 35"/>
                <a:gd name="T31" fmla="*/ 0 h 46"/>
                <a:gd name="T32" fmla="*/ 35 w 35"/>
                <a:gd name="T33" fmla="*/ 0 h 46"/>
                <a:gd name="T34" fmla="*/ 35 w 35"/>
                <a:gd name="T35" fmla="*/ 10 h 46"/>
                <a:gd name="T36" fmla="*/ 35 w 35"/>
                <a:gd name="T37" fmla="*/ 21 h 46"/>
                <a:gd name="T38" fmla="*/ 35 w 35"/>
                <a:gd name="T39" fmla="*/ 36 h 46"/>
                <a:gd name="T40" fmla="*/ 35 w 35"/>
                <a:gd name="T41" fmla="*/ 46 h 46"/>
                <a:gd name="T42" fmla="*/ 30 w 35"/>
                <a:gd name="T43" fmla="*/ 46 h 46"/>
                <a:gd name="T44" fmla="*/ 25 w 35"/>
                <a:gd name="T45" fmla="*/ 46 h 46"/>
                <a:gd name="T46" fmla="*/ 20 w 35"/>
                <a:gd name="T47" fmla="*/ 46 h 46"/>
                <a:gd name="T48" fmla="*/ 15 w 35"/>
                <a:gd name="T49" fmla="*/ 46 h 46"/>
                <a:gd name="T50" fmla="*/ 10 w 35"/>
                <a:gd name="T51" fmla="*/ 46 h 46"/>
                <a:gd name="T52" fmla="*/ 5 w 35"/>
                <a:gd name="T53" fmla="*/ 46 h 46"/>
                <a:gd name="T54" fmla="*/ 5 w 35"/>
                <a:gd name="T55" fmla="*/ 46 h 46"/>
                <a:gd name="T56" fmla="*/ 0 w 35"/>
                <a:gd name="T57" fmla="*/ 46 h 46"/>
                <a:gd name="T58" fmla="*/ 0 w 35"/>
                <a:gd name="T59" fmla="*/ 36 h 46"/>
                <a:gd name="T60" fmla="*/ 0 w 35"/>
                <a:gd name="T61" fmla="*/ 21 h 46"/>
                <a:gd name="T62" fmla="*/ 0 w 35"/>
                <a:gd name="T63" fmla="*/ 10 h 46"/>
                <a:gd name="T64" fmla="*/ 5 w 35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46"/>
                <a:gd name="T101" fmla="*/ 35 w 35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46">
                  <a:moveTo>
                    <a:pt x="5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35" y="21"/>
                  </a:lnTo>
                  <a:lnTo>
                    <a:pt x="35" y="36"/>
                  </a:lnTo>
                  <a:lnTo>
                    <a:pt x="35" y="46"/>
                  </a:lnTo>
                  <a:lnTo>
                    <a:pt x="30" y="46"/>
                  </a:lnTo>
                  <a:lnTo>
                    <a:pt x="25" y="46"/>
                  </a:lnTo>
                  <a:lnTo>
                    <a:pt x="20" y="46"/>
                  </a:lnTo>
                  <a:lnTo>
                    <a:pt x="15" y="46"/>
                  </a:lnTo>
                  <a:lnTo>
                    <a:pt x="10" y="46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9BFA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82" name="Freeform 229"/>
            <p:cNvSpPr>
              <a:spLocks/>
            </p:cNvSpPr>
            <p:nvPr/>
          </p:nvSpPr>
          <p:spPr bwMode="auto">
            <a:xfrm>
              <a:off x="4113" y="2748"/>
              <a:ext cx="35" cy="41"/>
            </a:xfrm>
            <a:custGeom>
              <a:avLst/>
              <a:gdLst>
                <a:gd name="T0" fmla="*/ 5 w 35"/>
                <a:gd name="T1" fmla="*/ 0 h 41"/>
                <a:gd name="T2" fmla="*/ 15 w 35"/>
                <a:gd name="T3" fmla="*/ 0 h 41"/>
                <a:gd name="T4" fmla="*/ 35 w 35"/>
                <a:gd name="T5" fmla="*/ 0 h 41"/>
                <a:gd name="T6" fmla="*/ 35 w 35"/>
                <a:gd name="T7" fmla="*/ 10 h 41"/>
                <a:gd name="T8" fmla="*/ 35 w 35"/>
                <a:gd name="T9" fmla="*/ 21 h 41"/>
                <a:gd name="T10" fmla="*/ 35 w 35"/>
                <a:gd name="T11" fmla="*/ 31 h 41"/>
                <a:gd name="T12" fmla="*/ 35 w 35"/>
                <a:gd name="T13" fmla="*/ 36 h 41"/>
                <a:gd name="T14" fmla="*/ 30 w 35"/>
                <a:gd name="T15" fmla="*/ 41 h 41"/>
                <a:gd name="T16" fmla="*/ 25 w 35"/>
                <a:gd name="T17" fmla="*/ 41 h 41"/>
                <a:gd name="T18" fmla="*/ 20 w 35"/>
                <a:gd name="T19" fmla="*/ 41 h 41"/>
                <a:gd name="T20" fmla="*/ 15 w 35"/>
                <a:gd name="T21" fmla="*/ 41 h 41"/>
                <a:gd name="T22" fmla="*/ 10 w 35"/>
                <a:gd name="T23" fmla="*/ 41 h 41"/>
                <a:gd name="T24" fmla="*/ 5 w 35"/>
                <a:gd name="T25" fmla="*/ 41 h 41"/>
                <a:gd name="T26" fmla="*/ 5 w 35"/>
                <a:gd name="T27" fmla="*/ 41 h 41"/>
                <a:gd name="T28" fmla="*/ 0 w 35"/>
                <a:gd name="T29" fmla="*/ 41 h 41"/>
                <a:gd name="T30" fmla="*/ 0 w 35"/>
                <a:gd name="T31" fmla="*/ 31 h 41"/>
                <a:gd name="T32" fmla="*/ 0 w 35"/>
                <a:gd name="T33" fmla="*/ 21 h 41"/>
                <a:gd name="T34" fmla="*/ 0 w 35"/>
                <a:gd name="T35" fmla="*/ 10 h 41"/>
                <a:gd name="T36" fmla="*/ 5 w 35"/>
                <a:gd name="T37" fmla="*/ 0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41"/>
                <a:gd name="T59" fmla="*/ 35 w 35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41">
                  <a:moveTo>
                    <a:pt x="5" y="0"/>
                  </a:moveTo>
                  <a:lnTo>
                    <a:pt x="15" y="0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35" y="21"/>
                  </a:lnTo>
                  <a:lnTo>
                    <a:pt x="35" y="31"/>
                  </a:lnTo>
                  <a:lnTo>
                    <a:pt x="35" y="36"/>
                  </a:lnTo>
                  <a:lnTo>
                    <a:pt x="30" y="41"/>
                  </a:lnTo>
                  <a:lnTo>
                    <a:pt x="25" y="41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10" y="41"/>
                  </a:lnTo>
                  <a:lnTo>
                    <a:pt x="5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EC6B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83" name="Freeform 230"/>
            <p:cNvSpPr>
              <a:spLocks/>
            </p:cNvSpPr>
            <p:nvPr/>
          </p:nvSpPr>
          <p:spPr bwMode="auto">
            <a:xfrm>
              <a:off x="4113" y="2733"/>
              <a:ext cx="50" cy="10"/>
            </a:xfrm>
            <a:custGeom>
              <a:avLst/>
              <a:gdLst>
                <a:gd name="T0" fmla="*/ 0 w 50"/>
                <a:gd name="T1" fmla="*/ 0 h 10"/>
                <a:gd name="T2" fmla="*/ 0 w 50"/>
                <a:gd name="T3" fmla="*/ 10 h 10"/>
                <a:gd name="T4" fmla="*/ 5 w 50"/>
                <a:gd name="T5" fmla="*/ 10 h 10"/>
                <a:gd name="T6" fmla="*/ 15 w 50"/>
                <a:gd name="T7" fmla="*/ 10 h 10"/>
                <a:gd name="T8" fmla="*/ 20 w 50"/>
                <a:gd name="T9" fmla="*/ 10 h 10"/>
                <a:gd name="T10" fmla="*/ 25 w 50"/>
                <a:gd name="T11" fmla="*/ 10 h 10"/>
                <a:gd name="T12" fmla="*/ 30 w 50"/>
                <a:gd name="T13" fmla="*/ 10 h 10"/>
                <a:gd name="T14" fmla="*/ 35 w 50"/>
                <a:gd name="T15" fmla="*/ 10 h 10"/>
                <a:gd name="T16" fmla="*/ 45 w 50"/>
                <a:gd name="T17" fmla="*/ 10 h 10"/>
                <a:gd name="T18" fmla="*/ 50 w 50"/>
                <a:gd name="T19" fmla="*/ 10 h 10"/>
                <a:gd name="T20" fmla="*/ 50 w 50"/>
                <a:gd name="T21" fmla="*/ 0 h 10"/>
                <a:gd name="T22" fmla="*/ 25 w 50"/>
                <a:gd name="T23" fmla="*/ 0 h 10"/>
                <a:gd name="T24" fmla="*/ 0 w 50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10"/>
                <a:gd name="T41" fmla="*/ 50 w 5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10">
                  <a:moveTo>
                    <a:pt x="0" y="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5" y="10"/>
                  </a:lnTo>
                  <a:lnTo>
                    <a:pt x="45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84" name="Freeform 231"/>
            <p:cNvSpPr>
              <a:spLocks/>
            </p:cNvSpPr>
            <p:nvPr/>
          </p:nvSpPr>
          <p:spPr bwMode="auto">
            <a:xfrm>
              <a:off x="4103" y="2865"/>
              <a:ext cx="60" cy="20"/>
            </a:xfrm>
            <a:custGeom>
              <a:avLst/>
              <a:gdLst>
                <a:gd name="T0" fmla="*/ 0 w 60"/>
                <a:gd name="T1" fmla="*/ 0 h 20"/>
                <a:gd name="T2" fmla="*/ 60 w 60"/>
                <a:gd name="T3" fmla="*/ 10 h 20"/>
                <a:gd name="T4" fmla="*/ 60 w 60"/>
                <a:gd name="T5" fmla="*/ 20 h 20"/>
                <a:gd name="T6" fmla="*/ 0 w 60"/>
                <a:gd name="T7" fmla="*/ 10 h 20"/>
                <a:gd name="T8" fmla="*/ 0 w 6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0"/>
                <a:gd name="T17" fmla="*/ 60 w 6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0">
                  <a:moveTo>
                    <a:pt x="0" y="0"/>
                  </a:moveTo>
                  <a:lnTo>
                    <a:pt x="60" y="10"/>
                  </a:lnTo>
                  <a:lnTo>
                    <a:pt x="6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85" name="Freeform 232"/>
            <p:cNvSpPr>
              <a:spLocks/>
            </p:cNvSpPr>
            <p:nvPr/>
          </p:nvSpPr>
          <p:spPr bwMode="auto">
            <a:xfrm>
              <a:off x="4123" y="2870"/>
              <a:ext cx="20" cy="5"/>
            </a:xfrm>
            <a:custGeom>
              <a:avLst/>
              <a:gdLst>
                <a:gd name="T0" fmla="*/ 10 w 20"/>
                <a:gd name="T1" fmla="*/ 0 h 5"/>
                <a:gd name="T2" fmla="*/ 15 w 20"/>
                <a:gd name="T3" fmla="*/ 0 h 5"/>
                <a:gd name="T4" fmla="*/ 15 w 20"/>
                <a:gd name="T5" fmla="*/ 0 h 5"/>
                <a:gd name="T6" fmla="*/ 15 w 20"/>
                <a:gd name="T7" fmla="*/ 5 h 5"/>
                <a:gd name="T8" fmla="*/ 20 w 20"/>
                <a:gd name="T9" fmla="*/ 5 h 5"/>
                <a:gd name="T10" fmla="*/ 20 w 20"/>
                <a:gd name="T11" fmla="*/ 5 h 5"/>
                <a:gd name="T12" fmla="*/ 20 w 20"/>
                <a:gd name="T13" fmla="*/ 5 h 5"/>
                <a:gd name="T14" fmla="*/ 20 w 20"/>
                <a:gd name="T15" fmla="*/ 5 h 5"/>
                <a:gd name="T16" fmla="*/ 20 w 20"/>
                <a:gd name="T17" fmla="*/ 5 h 5"/>
                <a:gd name="T18" fmla="*/ 20 w 20"/>
                <a:gd name="T19" fmla="*/ 5 h 5"/>
                <a:gd name="T20" fmla="*/ 20 w 20"/>
                <a:gd name="T21" fmla="*/ 5 h 5"/>
                <a:gd name="T22" fmla="*/ 20 w 20"/>
                <a:gd name="T23" fmla="*/ 5 h 5"/>
                <a:gd name="T24" fmla="*/ 20 w 20"/>
                <a:gd name="T25" fmla="*/ 5 h 5"/>
                <a:gd name="T26" fmla="*/ 15 w 20"/>
                <a:gd name="T27" fmla="*/ 5 h 5"/>
                <a:gd name="T28" fmla="*/ 15 w 20"/>
                <a:gd name="T29" fmla="*/ 5 h 5"/>
                <a:gd name="T30" fmla="*/ 10 w 20"/>
                <a:gd name="T31" fmla="*/ 5 h 5"/>
                <a:gd name="T32" fmla="*/ 10 w 20"/>
                <a:gd name="T33" fmla="*/ 5 h 5"/>
                <a:gd name="T34" fmla="*/ 5 w 20"/>
                <a:gd name="T35" fmla="*/ 5 h 5"/>
                <a:gd name="T36" fmla="*/ 5 w 20"/>
                <a:gd name="T37" fmla="*/ 5 h 5"/>
                <a:gd name="T38" fmla="*/ 5 w 20"/>
                <a:gd name="T39" fmla="*/ 5 h 5"/>
                <a:gd name="T40" fmla="*/ 0 w 20"/>
                <a:gd name="T41" fmla="*/ 5 h 5"/>
                <a:gd name="T42" fmla="*/ 0 w 20"/>
                <a:gd name="T43" fmla="*/ 5 h 5"/>
                <a:gd name="T44" fmla="*/ 0 w 20"/>
                <a:gd name="T45" fmla="*/ 5 h 5"/>
                <a:gd name="T46" fmla="*/ 0 w 20"/>
                <a:gd name="T47" fmla="*/ 5 h 5"/>
                <a:gd name="T48" fmla="*/ 0 w 20"/>
                <a:gd name="T49" fmla="*/ 5 h 5"/>
                <a:gd name="T50" fmla="*/ 0 w 20"/>
                <a:gd name="T51" fmla="*/ 5 h 5"/>
                <a:gd name="T52" fmla="*/ 0 w 20"/>
                <a:gd name="T53" fmla="*/ 0 h 5"/>
                <a:gd name="T54" fmla="*/ 0 w 20"/>
                <a:gd name="T55" fmla="*/ 0 h 5"/>
                <a:gd name="T56" fmla="*/ 0 w 20"/>
                <a:gd name="T57" fmla="*/ 0 h 5"/>
                <a:gd name="T58" fmla="*/ 5 w 20"/>
                <a:gd name="T59" fmla="*/ 0 h 5"/>
                <a:gd name="T60" fmla="*/ 5 w 20"/>
                <a:gd name="T61" fmla="*/ 0 h 5"/>
                <a:gd name="T62" fmla="*/ 10 w 20"/>
                <a:gd name="T63" fmla="*/ 0 h 5"/>
                <a:gd name="T64" fmla="*/ 10 w 20"/>
                <a:gd name="T65" fmla="*/ 0 h 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5"/>
                <a:gd name="T101" fmla="*/ 20 w 20"/>
                <a:gd name="T102" fmla="*/ 5 h 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5">
                  <a:moveTo>
                    <a:pt x="10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355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86" name="Freeform 233"/>
            <p:cNvSpPr>
              <a:spLocks/>
            </p:cNvSpPr>
            <p:nvPr/>
          </p:nvSpPr>
          <p:spPr bwMode="auto">
            <a:xfrm>
              <a:off x="4123" y="2870"/>
              <a:ext cx="15" cy="5"/>
            </a:xfrm>
            <a:custGeom>
              <a:avLst/>
              <a:gdLst>
                <a:gd name="T0" fmla="*/ 5 w 15"/>
                <a:gd name="T1" fmla="*/ 0 h 5"/>
                <a:gd name="T2" fmla="*/ 10 w 15"/>
                <a:gd name="T3" fmla="*/ 0 h 5"/>
                <a:gd name="T4" fmla="*/ 10 w 15"/>
                <a:gd name="T5" fmla="*/ 5 h 5"/>
                <a:gd name="T6" fmla="*/ 15 w 15"/>
                <a:gd name="T7" fmla="*/ 5 h 5"/>
                <a:gd name="T8" fmla="*/ 15 w 15"/>
                <a:gd name="T9" fmla="*/ 5 h 5"/>
                <a:gd name="T10" fmla="*/ 15 w 15"/>
                <a:gd name="T11" fmla="*/ 5 h 5"/>
                <a:gd name="T12" fmla="*/ 10 w 15"/>
                <a:gd name="T13" fmla="*/ 5 h 5"/>
                <a:gd name="T14" fmla="*/ 10 w 15"/>
                <a:gd name="T15" fmla="*/ 5 h 5"/>
                <a:gd name="T16" fmla="*/ 5 w 15"/>
                <a:gd name="T17" fmla="*/ 5 h 5"/>
                <a:gd name="T18" fmla="*/ 5 w 15"/>
                <a:gd name="T19" fmla="*/ 5 h 5"/>
                <a:gd name="T20" fmla="*/ 0 w 15"/>
                <a:gd name="T21" fmla="*/ 5 h 5"/>
                <a:gd name="T22" fmla="*/ 0 w 15"/>
                <a:gd name="T23" fmla="*/ 5 h 5"/>
                <a:gd name="T24" fmla="*/ 0 w 15"/>
                <a:gd name="T25" fmla="*/ 5 h 5"/>
                <a:gd name="T26" fmla="*/ 0 w 15"/>
                <a:gd name="T27" fmla="*/ 0 h 5"/>
                <a:gd name="T28" fmla="*/ 0 w 15"/>
                <a:gd name="T29" fmla="*/ 0 h 5"/>
                <a:gd name="T30" fmla="*/ 5 w 15"/>
                <a:gd name="T31" fmla="*/ 0 h 5"/>
                <a:gd name="T32" fmla="*/ 5 w 15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5"/>
                <a:gd name="T53" fmla="*/ 15 w 15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5">
                  <a:moveTo>
                    <a:pt x="5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76B4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87" name="Freeform 234"/>
            <p:cNvSpPr>
              <a:spLocks/>
            </p:cNvSpPr>
            <p:nvPr/>
          </p:nvSpPr>
          <p:spPr bwMode="auto">
            <a:xfrm>
              <a:off x="4123" y="2870"/>
              <a:ext cx="10" cy="5"/>
            </a:xfrm>
            <a:custGeom>
              <a:avLst/>
              <a:gdLst>
                <a:gd name="T0" fmla="*/ 5 w 10"/>
                <a:gd name="T1" fmla="*/ 0 h 5"/>
                <a:gd name="T2" fmla="*/ 5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5 w 10"/>
                <a:gd name="T13" fmla="*/ 5 h 5"/>
                <a:gd name="T14" fmla="*/ 5 w 10"/>
                <a:gd name="T15" fmla="*/ 5 h 5"/>
                <a:gd name="T16" fmla="*/ 5 w 10"/>
                <a:gd name="T17" fmla="*/ 5 h 5"/>
                <a:gd name="T18" fmla="*/ 0 w 10"/>
                <a:gd name="T19" fmla="*/ 5 h 5"/>
                <a:gd name="T20" fmla="*/ 0 w 10"/>
                <a:gd name="T21" fmla="*/ 5 h 5"/>
                <a:gd name="T22" fmla="*/ 0 w 10"/>
                <a:gd name="T23" fmla="*/ 5 h 5"/>
                <a:gd name="T24" fmla="*/ 0 w 10"/>
                <a:gd name="T25" fmla="*/ 5 h 5"/>
                <a:gd name="T26" fmla="*/ 0 w 10"/>
                <a:gd name="T27" fmla="*/ 5 h 5"/>
                <a:gd name="T28" fmla="*/ 0 w 10"/>
                <a:gd name="T29" fmla="*/ 0 h 5"/>
                <a:gd name="T30" fmla="*/ 0 w 10"/>
                <a:gd name="T31" fmla="*/ 0 h 5"/>
                <a:gd name="T32" fmla="*/ 5 w 10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5"/>
                <a:gd name="T53" fmla="*/ 10 w 10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5">
                  <a:moveTo>
                    <a:pt x="5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6B59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88" name="Freeform 235"/>
            <p:cNvSpPr>
              <a:spLocks/>
            </p:cNvSpPr>
            <p:nvPr/>
          </p:nvSpPr>
          <p:spPr bwMode="auto">
            <a:xfrm>
              <a:off x="4163" y="2865"/>
              <a:ext cx="41" cy="20"/>
            </a:xfrm>
            <a:custGeom>
              <a:avLst/>
              <a:gdLst>
                <a:gd name="T0" fmla="*/ 0 w 41"/>
                <a:gd name="T1" fmla="*/ 10 h 20"/>
                <a:gd name="T2" fmla="*/ 41 w 41"/>
                <a:gd name="T3" fmla="*/ 0 h 20"/>
                <a:gd name="T4" fmla="*/ 41 w 41"/>
                <a:gd name="T5" fmla="*/ 5 h 20"/>
                <a:gd name="T6" fmla="*/ 31 w 41"/>
                <a:gd name="T7" fmla="*/ 10 h 20"/>
                <a:gd name="T8" fmla="*/ 0 w 41"/>
                <a:gd name="T9" fmla="*/ 20 h 20"/>
                <a:gd name="T10" fmla="*/ 0 w 41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0"/>
                <a:gd name="T20" fmla="*/ 41 w 41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0">
                  <a:moveTo>
                    <a:pt x="0" y="10"/>
                  </a:moveTo>
                  <a:lnTo>
                    <a:pt x="41" y="0"/>
                  </a:lnTo>
                  <a:lnTo>
                    <a:pt x="41" y="5"/>
                  </a:lnTo>
                  <a:lnTo>
                    <a:pt x="31" y="10"/>
                  </a:lnTo>
                  <a:lnTo>
                    <a:pt x="0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89" name="Freeform 236"/>
            <p:cNvSpPr>
              <a:spLocks/>
            </p:cNvSpPr>
            <p:nvPr/>
          </p:nvSpPr>
          <p:spPr bwMode="auto">
            <a:xfrm>
              <a:off x="4168" y="2865"/>
              <a:ext cx="36" cy="20"/>
            </a:xfrm>
            <a:custGeom>
              <a:avLst/>
              <a:gdLst>
                <a:gd name="T0" fmla="*/ 0 w 36"/>
                <a:gd name="T1" fmla="*/ 5 h 20"/>
                <a:gd name="T2" fmla="*/ 0 w 36"/>
                <a:gd name="T3" fmla="*/ 5 h 20"/>
                <a:gd name="T4" fmla="*/ 5 w 36"/>
                <a:gd name="T5" fmla="*/ 5 h 20"/>
                <a:gd name="T6" fmla="*/ 11 w 36"/>
                <a:gd name="T7" fmla="*/ 5 h 20"/>
                <a:gd name="T8" fmla="*/ 16 w 36"/>
                <a:gd name="T9" fmla="*/ 5 h 20"/>
                <a:gd name="T10" fmla="*/ 21 w 36"/>
                <a:gd name="T11" fmla="*/ 0 h 20"/>
                <a:gd name="T12" fmla="*/ 26 w 36"/>
                <a:gd name="T13" fmla="*/ 0 h 20"/>
                <a:gd name="T14" fmla="*/ 31 w 36"/>
                <a:gd name="T15" fmla="*/ 0 h 20"/>
                <a:gd name="T16" fmla="*/ 36 w 36"/>
                <a:gd name="T17" fmla="*/ 0 h 20"/>
                <a:gd name="T18" fmla="*/ 36 w 36"/>
                <a:gd name="T19" fmla="*/ 0 h 20"/>
                <a:gd name="T20" fmla="*/ 36 w 36"/>
                <a:gd name="T21" fmla="*/ 5 h 20"/>
                <a:gd name="T22" fmla="*/ 36 w 36"/>
                <a:gd name="T23" fmla="*/ 5 h 20"/>
                <a:gd name="T24" fmla="*/ 36 w 36"/>
                <a:gd name="T25" fmla="*/ 10 h 20"/>
                <a:gd name="T26" fmla="*/ 36 w 36"/>
                <a:gd name="T27" fmla="*/ 10 h 20"/>
                <a:gd name="T28" fmla="*/ 31 w 36"/>
                <a:gd name="T29" fmla="*/ 10 h 20"/>
                <a:gd name="T30" fmla="*/ 26 w 36"/>
                <a:gd name="T31" fmla="*/ 10 h 20"/>
                <a:gd name="T32" fmla="*/ 26 w 36"/>
                <a:gd name="T33" fmla="*/ 10 h 20"/>
                <a:gd name="T34" fmla="*/ 21 w 36"/>
                <a:gd name="T35" fmla="*/ 10 h 20"/>
                <a:gd name="T36" fmla="*/ 21 w 36"/>
                <a:gd name="T37" fmla="*/ 15 h 20"/>
                <a:gd name="T38" fmla="*/ 16 w 36"/>
                <a:gd name="T39" fmla="*/ 15 h 20"/>
                <a:gd name="T40" fmla="*/ 11 w 36"/>
                <a:gd name="T41" fmla="*/ 15 h 20"/>
                <a:gd name="T42" fmla="*/ 11 w 36"/>
                <a:gd name="T43" fmla="*/ 15 h 20"/>
                <a:gd name="T44" fmla="*/ 5 w 36"/>
                <a:gd name="T45" fmla="*/ 15 h 20"/>
                <a:gd name="T46" fmla="*/ 0 w 36"/>
                <a:gd name="T47" fmla="*/ 15 h 20"/>
                <a:gd name="T48" fmla="*/ 0 w 36"/>
                <a:gd name="T49" fmla="*/ 20 h 20"/>
                <a:gd name="T50" fmla="*/ 0 w 36"/>
                <a:gd name="T51" fmla="*/ 15 h 20"/>
                <a:gd name="T52" fmla="*/ 0 w 36"/>
                <a:gd name="T53" fmla="*/ 15 h 20"/>
                <a:gd name="T54" fmla="*/ 0 w 36"/>
                <a:gd name="T55" fmla="*/ 10 h 20"/>
                <a:gd name="T56" fmla="*/ 0 w 36"/>
                <a:gd name="T57" fmla="*/ 5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20"/>
                <a:gd name="T89" fmla="*/ 36 w 36"/>
                <a:gd name="T90" fmla="*/ 20 h 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20">
                  <a:moveTo>
                    <a:pt x="0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6" y="15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A35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90" name="Freeform 237"/>
            <p:cNvSpPr>
              <a:spLocks/>
            </p:cNvSpPr>
            <p:nvPr/>
          </p:nvSpPr>
          <p:spPr bwMode="auto">
            <a:xfrm>
              <a:off x="4168" y="2865"/>
              <a:ext cx="36" cy="15"/>
            </a:xfrm>
            <a:custGeom>
              <a:avLst/>
              <a:gdLst>
                <a:gd name="T0" fmla="*/ 0 w 36"/>
                <a:gd name="T1" fmla="*/ 5 h 15"/>
                <a:gd name="T2" fmla="*/ 5 w 36"/>
                <a:gd name="T3" fmla="*/ 5 h 15"/>
                <a:gd name="T4" fmla="*/ 11 w 36"/>
                <a:gd name="T5" fmla="*/ 5 h 15"/>
                <a:gd name="T6" fmla="*/ 16 w 36"/>
                <a:gd name="T7" fmla="*/ 5 h 15"/>
                <a:gd name="T8" fmla="*/ 21 w 36"/>
                <a:gd name="T9" fmla="*/ 5 h 15"/>
                <a:gd name="T10" fmla="*/ 21 w 36"/>
                <a:gd name="T11" fmla="*/ 0 h 15"/>
                <a:gd name="T12" fmla="*/ 26 w 36"/>
                <a:gd name="T13" fmla="*/ 0 h 15"/>
                <a:gd name="T14" fmla="*/ 31 w 36"/>
                <a:gd name="T15" fmla="*/ 0 h 15"/>
                <a:gd name="T16" fmla="*/ 36 w 36"/>
                <a:gd name="T17" fmla="*/ 0 h 15"/>
                <a:gd name="T18" fmla="*/ 36 w 36"/>
                <a:gd name="T19" fmla="*/ 0 h 15"/>
                <a:gd name="T20" fmla="*/ 36 w 36"/>
                <a:gd name="T21" fmla="*/ 5 h 15"/>
                <a:gd name="T22" fmla="*/ 36 w 36"/>
                <a:gd name="T23" fmla="*/ 5 h 15"/>
                <a:gd name="T24" fmla="*/ 36 w 36"/>
                <a:gd name="T25" fmla="*/ 10 h 15"/>
                <a:gd name="T26" fmla="*/ 36 w 36"/>
                <a:gd name="T27" fmla="*/ 10 h 15"/>
                <a:gd name="T28" fmla="*/ 31 w 36"/>
                <a:gd name="T29" fmla="*/ 10 h 15"/>
                <a:gd name="T30" fmla="*/ 26 w 36"/>
                <a:gd name="T31" fmla="*/ 10 h 15"/>
                <a:gd name="T32" fmla="*/ 26 w 36"/>
                <a:gd name="T33" fmla="*/ 10 h 15"/>
                <a:gd name="T34" fmla="*/ 21 w 36"/>
                <a:gd name="T35" fmla="*/ 10 h 15"/>
                <a:gd name="T36" fmla="*/ 21 w 36"/>
                <a:gd name="T37" fmla="*/ 10 h 15"/>
                <a:gd name="T38" fmla="*/ 16 w 36"/>
                <a:gd name="T39" fmla="*/ 15 h 15"/>
                <a:gd name="T40" fmla="*/ 11 w 36"/>
                <a:gd name="T41" fmla="*/ 15 h 15"/>
                <a:gd name="T42" fmla="*/ 11 w 36"/>
                <a:gd name="T43" fmla="*/ 15 h 15"/>
                <a:gd name="T44" fmla="*/ 5 w 36"/>
                <a:gd name="T45" fmla="*/ 15 h 15"/>
                <a:gd name="T46" fmla="*/ 5 w 36"/>
                <a:gd name="T47" fmla="*/ 15 h 15"/>
                <a:gd name="T48" fmla="*/ 0 w 36"/>
                <a:gd name="T49" fmla="*/ 15 h 15"/>
                <a:gd name="T50" fmla="*/ 0 w 36"/>
                <a:gd name="T51" fmla="*/ 15 h 15"/>
                <a:gd name="T52" fmla="*/ 0 w 36"/>
                <a:gd name="T53" fmla="*/ 10 h 15"/>
                <a:gd name="T54" fmla="*/ 0 w 36"/>
                <a:gd name="T55" fmla="*/ 10 h 15"/>
                <a:gd name="T56" fmla="*/ 0 w 36"/>
                <a:gd name="T57" fmla="*/ 5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5"/>
                <a:gd name="T89" fmla="*/ 36 w 36"/>
                <a:gd name="T90" fmla="*/ 15 h 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5">
                  <a:moveTo>
                    <a:pt x="0" y="5"/>
                  </a:moveTo>
                  <a:lnTo>
                    <a:pt x="5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16" y="15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83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91" name="Freeform 238"/>
            <p:cNvSpPr>
              <a:spLocks/>
            </p:cNvSpPr>
            <p:nvPr/>
          </p:nvSpPr>
          <p:spPr bwMode="auto">
            <a:xfrm>
              <a:off x="4168" y="2865"/>
              <a:ext cx="36" cy="15"/>
            </a:xfrm>
            <a:custGeom>
              <a:avLst/>
              <a:gdLst>
                <a:gd name="T0" fmla="*/ 0 w 36"/>
                <a:gd name="T1" fmla="*/ 5 h 15"/>
                <a:gd name="T2" fmla="*/ 5 w 36"/>
                <a:gd name="T3" fmla="*/ 5 h 15"/>
                <a:gd name="T4" fmla="*/ 11 w 36"/>
                <a:gd name="T5" fmla="*/ 5 h 15"/>
                <a:gd name="T6" fmla="*/ 16 w 36"/>
                <a:gd name="T7" fmla="*/ 5 h 15"/>
                <a:gd name="T8" fmla="*/ 21 w 36"/>
                <a:gd name="T9" fmla="*/ 5 h 15"/>
                <a:gd name="T10" fmla="*/ 26 w 36"/>
                <a:gd name="T11" fmla="*/ 0 h 15"/>
                <a:gd name="T12" fmla="*/ 26 w 36"/>
                <a:gd name="T13" fmla="*/ 0 h 15"/>
                <a:gd name="T14" fmla="*/ 31 w 36"/>
                <a:gd name="T15" fmla="*/ 0 h 15"/>
                <a:gd name="T16" fmla="*/ 36 w 36"/>
                <a:gd name="T17" fmla="*/ 0 h 15"/>
                <a:gd name="T18" fmla="*/ 36 w 36"/>
                <a:gd name="T19" fmla="*/ 0 h 15"/>
                <a:gd name="T20" fmla="*/ 36 w 36"/>
                <a:gd name="T21" fmla="*/ 5 h 15"/>
                <a:gd name="T22" fmla="*/ 36 w 36"/>
                <a:gd name="T23" fmla="*/ 5 h 15"/>
                <a:gd name="T24" fmla="*/ 36 w 36"/>
                <a:gd name="T25" fmla="*/ 10 h 15"/>
                <a:gd name="T26" fmla="*/ 36 w 36"/>
                <a:gd name="T27" fmla="*/ 10 h 15"/>
                <a:gd name="T28" fmla="*/ 31 w 36"/>
                <a:gd name="T29" fmla="*/ 10 h 15"/>
                <a:gd name="T30" fmla="*/ 31 w 36"/>
                <a:gd name="T31" fmla="*/ 10 h 15"/>
                <a:gd name="T32" fmla="*/ 26 w 36"/>
                <a:gd name="T33" fmla="*/ 10 h 15"/>
                <a:gd name="T34" fmla="*/ 21 w 36"/>
                <a:gd name="T35" fmla="*/ 10 h 15"/>
                <a:gd name="T36" fmla="*/ 21 w 36"/>
                <a:gd name="T37" fmla="*/ 10 h 15"/>
                <a:gd name="T38" fmla="*/ 16 w 36"/>
                <a:gd name="T39" fmla="*/ 15 h 15"/>
                <a:gd name="T40" fmla="*/ 16 w 36"/>
                <a:gd name="T41" fmla="*/ 15 h 15"/>
                <a:gd name="T42" fmla="*/ 11 w 36"/>
                <a:gd name="T43" fmla="*/ 15 h 15"/>
                <a:gd name="T44" fmla="*/ 11 w 36"/>
                <a:gd name="T45" fmla="*/ 15 h 15"/>
                <a:gd name="T46" fmla="*/ 5 w 36"/>
                <a:gd name="T47" fmla="*/ 15 h 15"/>
                <a:gd name="T48" fmla="*/ 0 w 36"/>
                <a:gd name="T49" fmla="*/ 15 h 15"/>
                <a:gd name="T50" fmla="*/ 0 w 36"/>
                <a:gd name="T51" fmla="*/ 15 h 15"/>
                <a:gd name="T52" fmla="*/ 0 w 36"/>
                <a:gd name="T53" fmla="*/ 10 h 15"/>
                <a:gd name="T54" fmla="*/ 0 w 36"/>
                <a:gd name="T55" fmla="*/ 10 h 15"/>
                <a:gd name="T56" fmla="*/ 0 w 36"/>
                <a:gd name="T57" fmla="*/ 5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5"/>
                <a:gd name="T89" fmla="*/ 36 w 36"/>
                <a:gd name="T90" fmla="*/ 15 h 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5">
                  <a:moveTo>
                    <a:pt x="0" y="5"/>
                  </a:moveTo>
                  <a:lnTo>
                    <a:pt x="5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16" y="15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738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92" name="Freeform 239"/>
            <p:cNvSpPr>
              <a:spLocks/>
            </p:cNvSpPr>
            <p:nvPr/>
          </p:nvSpPr>
          <p:spPr bwMode="auto">
            <a:xfrm>
              <a:off x="4173" y="2865"/>
              <a:ext cx="31" cy="15"/>
            </a:xfrm>
            <a:custGeom>
              <a:avLst/>
              <a:gdLst>
                <a:gd name="T0" fmla="*/ 0 w 31"/>
                <a:gd name="T1" fmla="*/ 5 h 15"/>
                <a:gd name="T2" fmla="*/ 6 w 31"/>
                <a:gd name="T3" fmla="*/ 5 h 15"/>
                <a:gd name="T4" fmla="*/ 6 w 31"/>
                <a:gd name="T5" fmla="*/ 5 h 15"/>
                <a:gd name="T6" fmla="*/ 11 w 31"/>
                <a:gd name="T7" fmla="*/ 5 h 15"/>
                <a:gd name="T8" fmla="*/ 16 w 31"/>
                <a:gd name="T9" fmla="*/ 5 h 15"/>
                <a:gd name="T10" fmla="*/ 21 w 31"/>
                <a:gd name="T11" fmla="*/ 0 h 15"/>
                <a:gd name="T12" fmla="*/ 26 w 31"/>
                <a:gd name="T13" fmla="*/ 0 h 15"/>
                <a:gd name="T14" fmla="*/ 26 w 31"/>
                <a:gd name="T15" fmla="*/ 0 h 15"/>
                <a:gd name="T16" fmla="*/ 31 w 31"/>
                <a:gd name="T17" fmla="*/ 0 h 15"/>
                <a:gd name="T18" fmla="*/ 31 w 31"/>
                <a:gd name="T19" fmla="*/ 0 h 15"/>
                <a:gd name="T20" fmla="*/ 31 w 31"/>
                <a:gd name="T21" fmla="*/ 5 h 15"/>
                <a:gd name="T22" fmla="*/ 31 w 31"/>
                <a:gd name="T23" fmla="*/ 5 h 15"/>
                <a:gd name="T24" fmla="*/ 31 w 31"/>
                <a:gd name="T25" fmla="*/ 10 h 15"/>
                <a:gd name="T26" fmla="*/ 31 w 31"/>
                <a:gd name="T27" fmla="*/ 10 h 15"/>
                <a:gd name="T28" fmla="*/ 26 w 31"/>
                <a:gd name="T29" fmla="*/ 10 h 15"/>
                <a:gd name="T30" fmla="*/ 26 w 31"/>
                <a:gd name="T31" fmla="*/ 10 h 15"/>
                <a:gd name="T32" fmla="*/ 21 w 31"/>
                <a:gd name="T33" fmla="*/ 10 h 15"/>
                <a:gd name="T34" fmla="*/ 21 w 31"/>
                <a:gd name="T35" fmla="*/ 10 h 15"/>
                <a:gd name="T36" fmla="*/ 16 w 31"/>
                <a:gd name="T37" fmla="*/ 10 h 15"/>
                <a:gd name="T38" fmla="*/ 11 w 31"/>
                <a:gd name="T39" fmla="*/ 15 h 15"/>
                <a:gd name="T40" fmla="*/ 11 w 31"/>
                <a:gd name="T41" fmla="*/ 15 h 15"/>
                <a:gd name="T42" fmla="*/ 6 w 31"/>
                <a:gd name="T43" fmla="*/ 15 h 15"/>
                <a:gd name="T44" fmla="*/ 6 w 31"/>
                <a:gd name="T45" fmla="*/ 15 h 15"/>
                <a:gd name="T46" fmla="*/ 0 w 31"/>
                <a:gd name="T47" fmla="*/ 15 h 15"/>
                <a:gd name="T48" fmla="*/ 0 w 31"/>
                <a:gd name="T49" fmla="*/ 15 h 15"/>
                <a:gd name="T50" fmla="*/ 0 w 31"/>
                <a:gd name="T51" fmla="*/ 15 h 15"/>
                <a:gd name="T52" fmla="*/ 0 w 31"/>
                <a:gd name="T53" fmla="*/ 10 h 15"/>
                <a:gd name="T54" fmla="*/ 0 w 31"/>
                <a:gd name="T55" fmla="*/ 10 h 15"/>
                <a:gd name="T56" fmla="*/ 0 w 31"/>
                <a:gd name="T57" fmla="*/ 5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"/>
                <a:gd name="T88" fmla="*/ 0 h 15"/>
                <a:gd name="T89" fmla="*/ 31 w 31"/>
                <a:gd name="T90" fmla="*/ 15 h 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" h="15">
                  <a:moveTo>
                    <a:pt x="0" y="5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1" y="10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F3A3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93" name="Freeform 240"/>
            <p:cNvSpPr>
              <a:spLocks/>
            </p:cNvSpPr>
            <p:nvPr/>
          </p:nvSpPr>
          <p:spPr bwMode="auto">
            <a:xfrm>
              <a:off x="4173" y="2865"/>
              <a:ext cx="31" cy="15"/>
            </a:xfrm>
            <a:custGeom>
              <a:avLst/>
              <a:gdLst>
                <a:gd name="T0" fmla="*/ 0 w 31"/>
                <a:gd name="T1" fmla="*/ 5 h 15"/>
                <a:gd name="T2" fmla="*/ 6 w 31"/>
                <a:gd name="T3" fmla="*/ 5 h 15"/>
                <a:gd name="T4" fmla="*/ 11 w 31"/>
                <a:gd name="T5" fmla="*/ 5 h 15"/>
                <a:gd name="T6" fmla="*/ 11 w 31"/>
                <a:gd name="T7" fmla="*/ 5 h 15"/>
                <a:gd name="T8" fmla="*/ 16 w 31"/>
                <a:gd name="T9" fmla="*/ 5 h 15"/>
                <a:gd name="T10" fmla="*/ 21 w 31"/>
                <a:gd name="T11" fmla="*/ 0 h 15"/>
                <a:gd name="T12" fmla="*/ 26 w 31"/>
                <a:gd name="T13" fmla="*/ 0 h 15"/>
                <a:gd name="T14" fmla="*/ 26 w 31"/>
                <a:gd name="T15" fmla="*/ 0 h 15"/>
                <a:gd name="T16" fmla="*/ 31 w 31"/>
                <a:gd name="T17" fmla="*/ 0 h 15"/>
                <a:gd name="T18" fmla="*/ 31 w 31"/>
                <a:gd name="T19" fmla="*/ 0 h 15"/>
                <a:gd name="T20" fmla="*/ 31 w 31"/>
                <a:gd name="T21" fmla="*/ 5 h 15"/>
                <a:gd name="T22" fmla="*/ 31 w 31"/>
                <a:gd name="T23" fmla="*/ 5 h 15"/>
                <a:gd name="T24" fmla="*/ 31 w 31"/>
                <a:gd name="T25" fmla="*/ 10 h 15"/>
                <a:gd name="T26" fmla="*/ 31 w 31"/>
                <a:gd name="T27" fmla="*/ 10 h 15"/>
                <a:gd name="T28" fmla="*/ 26 w 31"/>
                <a:gd name="T29" fmla="*/ 10 h 15"/>
                <a:gd name="T30" fmla="*/ 26 w 31"/>
                <a:gd name="T31" fmla="*/ 10 h 15"/>
                <a:gd name="T32" fmla="*/ 21 w 31"/>
                <a:gd name="T33" fmla="*/ 10 h 15"/>
                <a:gd name="T34" fmla="*/ 21 w 31"/>
                <a:gd name="T35" fmla="*/ 10 h 15"/>
                <a:gd name="T36" fmla="*/ 16 w 31"/>
                <a:gd name="T37" fmla="*/ 10 h 15"/>
                <a:gd name="T38" fmla="*/ 16 w 31"/>
                <a:gd name="T39" fmla="*/ 15 h 15"/>
                <a:gd name="T40" fmla="*/ 11 w 31"/>
                <a:gd name="T41" fmla="*/ 15 h 15"/>
                <a:gd name="T42" fmla="*/ 11 w 31"/>
                <a:gd name="T43" fmla="*/ 15 h 15"/>
                <a:gd name="T44" fmla="*/ 6 w 31"/>
                <a:gd name="T45" fmla="*/ 15 h 15"/>
                <a:gd name="T46" fmla="*/ 6 w 31"/>
                <a:gd name="T47" fmla="*/ 15 h 15"/>
                <a:gd name="T48" fmla="*/ 0 w 31"/>
                <a:gd name="T49" fmla="*/ 15 h 15"/>
                <a:gd name="T50" fmla="*/ 0 w 31"/>
                <a:gd name="T51" fmla="*/ 15 h 15"/>
                <a:gd name="T52" fmla="*/ 0 w 31"/>
                <a:gd name="T53" fmla="*/ 10 h 15"/>
                <a:gd name="T54" fmla="*/ 0 w 31"/>
                <a:gd name="T55" fmla="*/ 10 h 15"/>
                <a:gd name="T56" fmla="*/ 0 w 31"/>
                <a:gd name="T57" fmla="*/ 5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"/>
                <a:gd name="T88" fmla="*/ 0 h 15"/>
                <a:gd name="T89" fmla="*/ 31 w 31"/>
                <a:gd name="T90" fmla="*/ 15 h 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" h="15">
                  <a:moveTo>
                    <a:pt x="0" y="5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1" y="10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6" y="15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43A2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94" name="Freeform 241"/>
            <p:cNvSpPr>
              <a:spLocks/>
            </p:cNvSpPr>
            <p:nvPr/>
          </p:nvSpPr>
          <p:spPr bwMode="auto">
            <a:xfrm>
              <a:off x="4179" y="2865"/>
              <a:ext cx="25" cy="15"/>
            </a:xfrm>
            <a:custGeom>
              <a:avLst/>
              <a:gdLst>
                <a:gd name="T0" fmla="*/ 0 w 25"/>
                <a:gd name="T1" fmla="*/ 5 h 15"/>
                <a:gd name="T2" fmla="*/ 0 w 25"/>
                <a:gd name="T3" fmla="*/ 5 h 15"/>
                <a:gd name="T4" fmla="*/ 5 w 25"/>
                <a:gd name="T5" fmla="*/ 5 h 15"/>
                <a:gd name="T6" fmla="*/ 10 w 25"/>
                <a:gd name="T7" fmla="*/ 5 h 15"/>
                <a:gd name="T8" fmla="*/ 10 w 25"/>
                <a:gd name="T9" fmla="*/ 5 h 15"/>
                <a:gd name="T10" fmla="*/ 15 w 25"/>
                <a:gd name="T11" fmla="*/ 0 h 15"/>
                <a:gd name="T12" fmla="*/ 20 w 25"/>
                <a:gd name="T13" fmla="*/ 0 h 15"/>
                <a:gd name="T14" fmla="*/ 20 w 25"/>
                <a:gd name="T15" fmla="*/ 0 h 15"/>
                <a:gd name="T16" fmla="*/ 25 w 25"/>
                <a:gd name="T17" fmla="*/ 0 h 15"/>
                <a:gd name="T18" fmla="*/ 25 w 25"/>
                <a:gd name="T19" fmla="*/ 0 h 15"/>
                <a:gd name="T20" fmla="*/ 25 w 25"/>
                <a:gd name="T21" fmla="*/ 5 h 15"/>
                <a:gd name="T22" fmla="*/ 25 w 25"/>
                <a:gd name="T23" fmla="*/ 5 h 15"/>
                <a:gd name="T24" fmla="*/ 25 w 25"/>
                <a:gd name="T25" fmla="*/ 10 h 15"/>
                <a:gd name="T26" fmla="*/ 25 w 25"/>
                <a:gd name="T27" fmla="*/ 10 h 15"/>
                <a:gd name="T28" fmla="*/ 20 w 25"/>
                <a:gd name="T29" fmla="*/ 10 h 15"/>
                <a:gd name="T30" fmla="*/ 20 w 25"/>
                <a:gd name="T31" fmla="*/ 10 h 15"/>
                <a:gd name="T32" fmla="*/ 15 w 25"/>
                <a:gd name="T33" fmla="*/ 10 h 15"/>
                <a:gd name="T34" fmla="*/ 15 w 25"/>
                <a:gd name="T35" fmla="*/ 10 h 15"/>
                <a:gd name="T36" fmla="*/ 10 w 25"/>
                <a:gd name="T37" fmla="*/ 10 h 15"/>
                <a:gd name="T38" fmla="*/ 10 w 25"/>
                <a:gd name="T39" fmla="*/ 10 h 15"/>
                <a:gd name="T40" fmla="*/ 5 w 25"/>
                <a:gd name="T41" fmla="*/ 15 h 15"/>
                <a:gd name="T42" fmla="*/ 5 w 25"/>
                <a:gd name="T43" fmla="*/ 15 h 15"/>
                <a:gd name="T44" fmla="*/ 5 w 25"/>
                <a:gd name="T45" fmla="*/ 15 h 15"/>
                <a:gd name="T46" fmla="*/ 0 w 25"/>
                <a:gd name="T47" fmla="*/ 15 h 15"/>
                <a:gd name="T48" fmla="*/ 0 w 25"/>
                <a:gd name="T49" fmla="*/ 15 h 15"/>
                <a:gd name="T50" fmla="*/ 0 w 25"/>
                <a:gd name="T51" fmla="*/ 15 h 15"/>
                <a:gd name="T52" fmla="*/ 0 w 25"/>
                <a:gd name="T53" fmla="*/ 10 h 15"/>
                <a:gd name="T54" fmla="*/ 0 w 25"/>
                <a:gd name="T55" fmla="*/ 10 h 15"/>
                <a:gd name="T56" fmla="*/ 0 w 25"/>
                <a:gd name="T57" fmla="*/ 5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"/>
                <a:gd name="T88" fmla="*/ 0 h 15"/>
                <a:gd name="T89" fmla="*/ 25 w 25"/>
                <a:gd name="T90" fmla="*/ 15 h 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" h="15">
                  <a:moveTo>
                    <a:pt x="0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B3D2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95" name="Freeform 242"/>
            <p:cNvSpPr>
              <a:spLocks/>
            </p:cNvSpPr>
            <p:nvPr/>
          </p:nvSpPr>
          <p:spPr bwMode="auto">
            <a:xfrm>
              <a:off x="4179" y="2865"/>
              <a:ext cx="25" cy="15"/>
            </a:xfrm>
            <a:custGeom>
              <a:avLst/>
              <a:gdLst>
                <a:gd name="T0" fmla="*/ 0 w 25"/>
                <a:gd name="T1" fmla="*/ 5 h 15"/>
                <a:gd name="T2" fmla="*/ 5 w 25"/>
                <a:gd name="T3" fmla="*/ 5 h 15"/>
                <a:gd name="T4" fmla="*/ 5 w 25"/>
                <a:gd name="T5" fmla="*/ 5 h 15"/>
                <a:gd name="T6" fmla="*/ 10 w 25"/>
                <a:gd name="T7" fmla="*/ 5 h 15"/>
                <a:gd name="T8" fmla="*/ 15 w 25"/>
                <a:gd name="T9" fmla="*/ 0 h 15"/>
                <a:gd name="T10" fmla="*/ 15 w 25"/>
                <a:gd name="T11" fmla="*/ 0 h 15"/>
                <a:gd name="T12" fmla="*/ 20 w 25"/>
                <a:gd name="T13" fmla="*/ 0 h 15"/>
                <a:gd name="T14" fmla="*/ 20 w 25"/>
                <a:gd name="T15" fmla="*/ 0 h 15"/>
                <a:gd name="T16" fmla="*/ 25 w 25"/>
                <a:gd name="T17" fmla="*/ 0 h 15"/>
                <a:gd name="T18" fmla="*/ 25 w 25"/>
                <a:gd name="T19" fmla="*/ 0 h 15"/>
                <a:gd name="T20" fmla="*/ 25 w 25"/>
                <a:gd name="T21" fmla="*/ 5 h 15"/>
                <a:gd name="T22" fmla="*/ 25 w 25"/>
                <a:gd name="T23" fmla="*/ 5 h 15"/>
                <a:gd name="T24" fmla="*/ 25 w 25"/>
                <a:gd name="T25" fmla="*/ 10 h 15"/>
                <a:gd name="T26" fmla="*/ 25 w 25"/>
                <a:gd name="T27" fmla="*/ 10 h 15"/>
                <a:gd name="T28" fmla="*/ 20 w 25"/>
                <a:gd name="T29" fmla="*/ 10 h 15"/>
                <a:gd name="T30" fmla="*/ 20 w 25"/>
                <a:gd name="T31" fmla="*/ 10 h 15"/>
                <a:gd name="T32" fmla="*/ 15 w 25"/>
                <a:gd name="T33" fmla="*/ 10 h 15"/>
                <a:gd name="T34" fmla="*/ 15 w 25"/>
                <a:gd name="T35" fmla="*/ 10 h 15"/>
                <a:gd name="T36" fmla="*/ 10 w 25"/>
                <a:gd name="T37" fmla="*/ 10 h 15"/>
                <a:gd name="T38" fmla="*/ 10 w 25"/>
                <a:gd name="T39" fmla="*/ 10 h 15"/>
                <a:gd name="T40" fmla="*/ 10 w 25"/>
                <a:gd name="T41" fmla="*/ 15 h 15"/>
                <a:gd name="T42" fmla="*/ 5 w 25"/>
                <a:gd name="T43" fmla="*/ 15 h 15"/>
                <a:gd name="T44" fmla="*/ 5 w 25"/>
                <a:gd name="T45" fmla="*/ 15 h 15"/>
                <a:gd name="T46" fmla="*/ 0 w 25"/>
                <a:gd name="T47" fmla="*/ 15 h 15"/>
                <a:gd name="T48" fmla="*/ 0 w 25"/>
                <a:gd name="T49" fmla="*/ 15 h 15"/>
                <a:gd name="T50" fmla="*/ 0 w 25"/>
                <a:gd name="T51" fmla="*/ 10 h 15"/>
                <a:gd name="T52" fmla="*/ 0 w 25"/>
                <a:gd name="T53" fmla="*/ 10 h 15"/>
                <a:gd name="T54" fmla="*/ 0 w 25"/>
                <a:gd name="T55" fmla="*/ 10 h 15"/>
                <a:gd name="T56" fmla="*/ 0 w 25"/>
                <a:gd name="T57" fmla="*/ 5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"/>
                <a:gd name="T88" fmla="*/ 0 h 15"/>
                <a:gd name="T89" fmla="*/ 25 w 25"/>
                <a:gd name="T90" fmla="*/ 15 h 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" h="15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03D2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96" name="Freeform 243"/>
            <p:cNvSpPr>
              <a:spLocks/>
            </p:cNvSpPr>
            <p:nvPr/>
          </p:nvSpPr>
          <p:spPr bwMode="auto">
            <a:xfrm>
              <a:off x="4179" y="2865"/>
              <a:ext cx="25" cy="15"/>
            </a:xfrm>
            <a:custGeom>
              <a:avLst/>
              <a:gdLst>
                <a:gd name="T0" fmla="*/ 0 w 25"/>
                <a:gd name="T1" fmla="*/ 5 h 15"/>
                <a:gd name="T2" fmla="*/ 5 w 25"/>
                <a:gd name="T3" fmla="*/ 5 h 15"/>
                <a:gd name="T4" fmla="*/ 10 w 25"/>
                <a:gd name="T5" fmla="*/ 5 h 15"/>
                <a:gd name="T6" fmla="*/ 10 w 25"/>
                <a:gd name="T7" fmla="*/ 5 h 15"/>
                <a:gd name="T8" fmla="*/ 15 w 25"/>
                <a:gd name="T9" fmla="*/ 0 h 15"/>
                <a:gd name="T10" fmla="*/ 15 w 25"/>
                <a:gd name="T11" fmla="*/ 0 h 15"/>
                <a:gd name="T12" fmla="*/ 20 w 25"/>
                <a:gd name="T13" fmla="*/ 0 h 15"/>
                <a:gd name="T14" fmla="*/ 25 w 25"/>
                <a:gd name="T15" fmla="*/ 0 h 15"/>
                <a:gd name="T16" fmla="*/ 25 w 25"/>
                <a:gd name="T17" fmla="*/ 0 h 15"/>
                <a:gd name="T18" fmla="*/ 25 w 25"/>
                <a:gd name="T19" fmla="*/ 0 h 15"/>
                <a:gd name="T20" fmla="*/ 25 w 25"/>
                <a:gd name="T21" fmla="*/ 5 h 15"/>
                <a:gd name="T22" fmla="*/ 25 w 25"/>
                <a:gd name="T23" fmla="*/ 5 h 15"/>
                <a:gd name="T24" fmla="*/ 25 w 25"/>
                <a:gd name="T25" fmla="*/ 10 h 15"/>
                <a:gd name="T26" fmla="*/ 25 w 25"/>
                <a:gd name="T27" fmla="*/ 10 h 15"/>
                <a:gd name="T28" fmla="*/ 20 w 25"/>
                <a:gd name="T29" fmla="*/ 10 h 15"/>
                <a:gd name="T30" fmla="*/ 20 w 25"/>
                <a:gd name="T31" fmla="*/ 10 h 15"/>
                <a:gd name="T32" fmla="*/ 15 w 25"/>
                <a:gd name="T33" fmla="*/ 10 h 15"/>
                <a:gd name="T34" fmla="*/ 15 w 25"/>
                <a:gd name="T35" fmla="*/ 10 h 15"/>
                <a:gd name="T36" fmla="*/ 15 w 25"/>
                <a:gd name="T37" fmla="*/ 10 h 15"/>
                <a:gd name="T38" fmla="*/ 10 w 25"/>
                <a:gd name="T39" fmla="*/ 10 h 15"/>
                <a:gd name="T40" fmla="*/ 10 w 25"/>
                <a:gd name="T41" fmla="*/ 10 h 15"/>
                <a:gd name="T42" fmla="*/ 10 w 25"/>
                <a:gd name="T43" fmla="*/ 15 h 15"/>
                <a:gd name="T44" fmla="*/ 5 w 25"/>
                <a:gd name="T45" fmla="*/ 15 h 15"/>
                <a:gd name="T46" fmla="*/ 5 w 25"/>
                <a:gd name="T47" fmla="*/ 15 h 15"/>
                <a:gd name="T48" fmla="*/ 5 w 25"/>
                <a:gd name="T49" fmla="*/ 15 h 15"/>
                <a:gd name="T50" fmla="*/ 0 w 25"/>
                <a:gd name="T51" fmla="*/ 10 h 15"/>
                <a:gd name="T52" fmla="*/ 0 w 25"/>
                <a:gd name="T53" fmla="*/ 10 h 15"/>
                <a:gd name="T54" fmla="*/ 0 w 25"/>
                <a:gd name="T55" fmla="*/ 5 h 15"/>
                <a:gd name="T56" fmla="*/ 0 w 25"/>
                <a:gd name="T57" fmla="*/ 5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"/>
                <a:gd name="T88" fmla="*/ 0 h 15"/>
                <a:gd name="T89" fmla="*/ 25 w 25"/>
                <a:gd name="T90" fmla="*/ 15 h 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" h="15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3F2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97" name="Freeform 244"/>
            <p:cNvSpPr>
              <a:spLocks/>
            </p:cNvSpPr>
            <p:nvPr/>
          </p:nvSpPr>
          <p:spPr bwMode="auto">
            <a:xfrm>
              <a:off x="4184" y="2865"/>
              <a:ext cx="20" cy="15"/>
            </a:xfrm>
            <a:custGeom>
              <a:avLst/>
              <a:gdLst>
                <a:gd name="T0" fmla="*/ 0 w 20"/>
                <a:gd name="T1" fmla="*/ 5 h 15"/>
                <a:gd name="T2" fmla="*/ 0 w 20"/>
                <a:gd name="T3" fmla="*/ 5 h 15"/>
                <a:gd name="T4" fmla="*/ 5 w 20"/>
                <a:gd name="T5" fmla="*/ 5 h 15"/>
                <a:gd name="T6" fmla="*/ 5 w 20"/>
                <a:gd name="T7" fmla="*/ 5 h 15"/>
                <a:gd name="T8" fmla="*/ 10 w 20"/>
                <a:gd name="T9" fmla="*/ 0 h 15"/>
                <a:gd name="T10" fmla="*/ 15 w 20"/>
                <a:gd name="T11" fmla="*/ 0 h 15"/>
                <a:gd name="T12" fmla="*/ 15 w 20"/>
                <a:gd name="T13" fmla="*/ 0 h 15"/>
                <a:gd name="T14" fmla="*/ 20 w 20"/>
                <a:gd name="T15" fmla="*/ 0 h 15"/>
                <a:gd name="T16" fmla="*/ 20 w 20"/>
                <a:gd name="T17" fmla="*/ 0 h 15"/>
                <a:gd name="T18" fmla="*/ 20 w 20"/>
                <a:gd name="T19" fmla="*/ 0 h 15"/>
                <a:gd name="T20" fmla="*/ 20 w 20"/>
                <a:gd name="T21" fmla="*/ 5 h 15"/>
                <a:gd name="T22" fmla="*/ 20 w 20"/>
                <a:gd name="T23" fmla="*/ 5 h 15"/>
                <a:gd name="T24" fmla="*/ 20 w 20"/>
                <a:gd name="T25" fmla="*/ 10 h 15"/>
                <a:gd name="T26" fmla="*/ 20 w 20"/>
                <a:gd name="T27" fmla="*/ 10 h 15"/>
                <a:gd name="T28" fmla="*/ 15 w 20"/>
                <a:gd name="T29" fmla="*/ 10 h 15"/>
                <a:gd name="T30" fmla="*/ 15 w 20"/>
                <a:gd name="T31" fmla="*/ 10 h 15"/>
                <a:gd name="T32" fmla="*/ 10 w 20"/>
                <a:gd name="T33" fmla="*/ 10 h 15"/>
                <a:gd name="T34" fmla="*/ 10 w 20"/>
                <a:gd name="T35" fmla="*/ 10 h 15"/>
                <a:gd name="T36" fmla="*/ 10 w 20"/>
                <a:gd name="T37" fmla="*/ 10 h 15"/>
                <a:gd name="T38" fmla="*/ 5 w 20"/>
                <a:gd name="T39" fmla="*/ 10 h 15"/>
                <a:gd name="T40" fmla="*/ 5 w 20"/>
                <a:gd name="T41" fmla="*/ 10 h 15"/>
                <a:gd name="T42" fmla="*/ 5 w 20"/>
                <a:gd name="T43" fmla="*/ 15 h 15"/>
                <a:gd name="T44" fmla="*/ 5 w 20"/>
                <a:gd name="T45" fmla="*/ 15 h 15"/>
                <a:gd name="T46" fmla="*/ 0 w 20"/>
                <a:gd name="T47" fmla="*/ 15 h 15"/>
                <a:gd name="T48" fmla="*/ 0 w 20"/>
                <a:gd name="T49" fmla="*/ 15 h 15"/>
                <a:gd name="T50" fmla="*/ 0 w 20"/>
                <a:gd name="T51" fmla="*/ 10 h 15"/>
                <a:gd name="T52" fmla="*/ 0 w 20"/>
                <a:gd name="T53" fmla="*/ 10 h 15"/>
                <a:gd name="T54" fmla="*/ 0 w 20"/>
                <a:gd name="T55" fmla="*/ 5 h 15"/>
                <a:gd name="T56" fmla="*/ 0 w 20"/>
                <a:gd name="T57" fmla="*/ 5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15"/>
                <a:gd name="T89" fmla="*/ 20 w 20"/>
                <a:gd name="T90" fmla="*/ 15 h 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15">
                  <a:moveTo>
                    <a:pt x="0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03F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98" name="Freeform 245"/>
            <p:cNvSpPr>
              <a:spLocks/>
            </p:cNvSpPr>
            <p:nvPr/>
          </p:nvSpPr>
          <p:spPr bwMode="auto">
            <a:xfrm>
              <a:off x="4184" y="2865"/>
              <a:ext cx="20" cy="15"/>
            </a:xfrm>
            <a:custGeom>
              <a:avLst/>
              <a:gdLst>
                <a:gd name="T0" fmla="*/ 0 w 20"/>
                <a:gd name="T1" fmla="*/ 5 h 15"/>
                <a:gd name="T2" fmla="*/ 5 w 20"/>
                <a:gd name="T3" fmla="*/ 5 h 15"/>
                <a:gd name="T4" fmla="*/ 5 w 20"/>
                <a:gd name="T5" fmla="*/ 5 h 15"/>
                <a:gd name="T6" fmla="*/ 10 w 20"/>
                <a:gd name="T7" fmla="*/ 5 h 15"/>
                <a:gd name="T8" fmla="*/ 10 w 20"/>
                <a:gd name="T9" fmla="*/ 0 h 15"/>
                <a:gd name="T10" fmla="*/ 15 w 20"/>
                <a:gd name="T11" fmla="*/ 0 h 15"/>
                <a:gd name="T12" fmla="*/ 15 w 20"/>
                <a:gd name="T13" fmla="*/ 0 h 15"/>
                <a:gd name="T14" fmla="*/ 20 w 20"/>
                <a:gd name="T15" fmla="*/ 0 h 15"/>
                <a:gd name="T16" fmla="*/ 20 w 20"/>
                <a:gd name="T17" fmla="*/ 0 h 15"/>
                <a:gd name="T18" fmla="*/ 20 w 20"/>
                <a:gd name="T19" fmla="*/ 0 h 15"/>
                <a:gd name="T20" fmla="*/ 20 w 20"/>
                <a:gd name="T21" fmla="*/ 5 h 15"/>
                <a:gd name="T22" fmla="*/ 20 w 20"/>
                <a:gd name="T23" fmla="*/ 5 h 15"/>
                <a:gd name="T24" fmla="*/ 20 w 20"/>
                <a:gd name="T25" fmla="*/ 10 h 15"/>
                <a:gd name="T26" fmla="*/ 20 w 20"/>
                <a:gd name="T27" fmla="*/ 10 h 15"/>
                <a:gd name="T28" fmla="*/ 15 w 20"/>
                <a:gd name="T29" fmla="*/ 10 h 15"/>
                <a:gd name="T30" fmla="*/ 15 w 20"/>
                <a:gd name="T31" fmla="*/ 10 h 15"/>
                <a:gd name="T32" fmla="*/ 10 w 20"/>
                <a:gd name="T33" fmla="*/ 10 h 15"/>
                <a:gd name="T34" fmla="*/ 10 w 20"/>
                <a:gd name="T35" fmla="*/ 10 h 15"/>
                <a:gd name="T36" fmla="*/ 5 w 20"/>
                <a:gd name="T37" fmla="*/ 10 h 15"/>
                <a:gd name="T38" fmla="*/ 5 w 20"/>
                <a:gd name="T39" fmla="*/ 10 h 15"/>
                <a:gd name="T40" fmla="*/ 0 w 20"/>
                <a:gd name="T41" fmla="*/ 15 h 15"/>
                <a:gd name="T42" fmla="*/ 0 w 20"/>
                <a:gd name="T43" fmla="*/ 10 h 15"/>
                <a:gd name="T44" fmla="*/ 0 w 20"/>
                <a:gd name="T45" fmla="*/ 10 h 15"/>
                <a:gd name="T46" fmla="*/ 0 w 20"/>
                <a:gd name="T47" fmla="*/ 5 h 15"/>
                <a:gd name="T48" fmla="*/ 0 w 20"/>
                <a:gd name="T49" fmla="*/ 5 h 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5"/>
                <a:gd name="T77" fmla="*/ 20 w 20"/>
                <a:gd name="T78" fmla="*/ 15 h 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5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99" name="Freeform 246"/>
            <p:cNvSpPr>
              <a:spLocks/>
            </p:cNvSpPr>
            <p:nvPr/>
          </p:nvSpPr>
          <p:spPr bwMode="auto">
            <a:xfrm>
              <a:off x="4189" y="2865"/>
              <a:ext cx="15" cy="10"/>
            </a:xfrm>
            <a:custGeom>
              <a:avLst/>
              <a:gdLst>
                <a:gd name="T0" fmla="*/ 0 w 15"/>
                <a:gd name="T1" fmla="*/ 5 h 10"/>
                <a:gd name="T2" fmla="*/ 15 w 15"/>
                <a:gd name="T3" fmla="*/ 0 h 10"/>
                <a:gd name="T4" fmla="*/ 15 w 15"/>
                <a:gd name="T5" fmla="*/ 10 h 10"/>
                <a:gd name="T6" fmla="*/ 5 w 15"/>
                <a:gd name="T7" fmla="*/ 10 h 10"/>
                <a:gd name="T8" fmla="*/ 0 w 15"/>
                <a:gd name="T9" fmla="*/ 10 h 10"/>
                <a:gd name="T10" fmla="*/ 0 w 15"/>
                <a:gd name="T11" fmla="*/ 5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5"/>
                  </a:moveTo>
                  <a:lnTo>
                    <a:pt x="15" y="0"/>
                  </a:lnTo>
                  <a:lnTo>
                    <a:pt x="1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00" name="Freeform 247"/>
            <p:cNvSpPr>
              <a:spLocks/>
            </p:cNvSpPr>
            <p:nvPr/>
          </p:nvSpPr>
          <p:spPr bwMode="auto">
            <a:xfrm>
              <a:off x="4163" y="2733"/>
              <a:ext cx="31" cy="10"/>
            </a:xfrm>
            <a:custGeom>
              <a:avLst/>
              <a:gdLst>
                <a:gd name="T0" fmla="*/ 0 w 31"/>
                <a:gd name="T1" fmla="*/ 0 h 10"/>
                <a:gd name="T2" fmla="*/ 0 w 31"/>
                <a:gd name="T3" fmla="*/ 10 h 10"/>
                <a:gd name="T4" fmla="*/ 10 w 31"/>
                <a:gd name="T5" fmla="*/ 10 h 10"/>
                <a:gd name="T6" fmla="*/ 31 w 31"/>
                <a:gd name="T7" fmla="*/ 10 h 10"/>
                <a:gd name="T8" fmla="*/ 31 w 31"/>
                <a:gd name="T9" fmla="*/ 0 h 10"/>
                <a:gd name="T10" fmla="*/ 0 w 31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10"/>
                <a:gd name="T20" fmla="*/ 31 w 31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10"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01" name="Freeform 248"/>
            <p:cNvSpPr>
              <a:spLocks/>
            </p:cNvSpPr>
            <p:nvPr/>
          </p:nvSpPr>
          <p:spPr bwMode="auto">
            <a:xfrm>
              <a:off x="4168" y="2733"/>
              <a:ext cx="26" cy="10"/>
            </a:xfrm>
            <a:custGeom>
              <a:avLst/>
              <a:gdLst>
                <a:gd name="T0" fmla="*/ 0 w 26"/>
                <a:gd name="T1" fmla="*/ 0 h 10"/>
                <a:gd name="T2" fmla="*/ 0 w 26"/>
                <a:gd name="T3" fmla="*/ 5 h 10"/>
                <a:gd name="T4" fmla="*/ 0 w 26"/>
                <a:gd name="T5" fmla="*/ 5 h 10"/>
                <a:gd name="T6" fmla="*/ 0 w 26"/>
                <a:gd name="T7" fmla="*/ 10 h 10"/>
                <a:gd name="T8" fmla="*/ 0 w 26"/>
                <a:gd name="T9" fmla="*/ 10 h 10"/>
                <a:gd name="T10" fmla="*/ 0 w 26"/>
                <a:gd name="T11" fmla="*/ 10 h 10"/>
                <a:gd name="T12" fmla="*/ 0 w 26"/>
                <a:gd name="T13" fmla="*/ 10 h 10"/>
                <a:gd name="T14" fmla="*/ 5 w 26"/>
                <a:gd name="T15" fmla="*/ 10 h 10"/>
                <a:gd name="T16" fmla="*/ 5 w 26"/>
                <a:gd name="T17" fmla="*/ 10 h 10"/>
                <a:gd name="T18" fmla="*/ 11 w 26"/>
                <a:gd name="T19" fmla="*/ 10 h 10"/>
                <a:gd name="T20" fmla="*/ 11 w 26"/>
                <a:gd name="T21" fmla="*/ 10 h 10"/>
                <a:gd name="T22" fmla="*/ 11 w 26"/>
                <a:gd name="T23" fmla="*/ 10 h 10"/>
                <a:gd name="T24" fmla="*/ 16 w 26"/>
                <a:gd name="T25" fmla="*/ 10 h 10"/>
                <a:gd name="T26" fmla="*/ 16 w 26"/>
                <a:gd name="T27" fmla="*/ 10 h 10"/>
                <a:gd name="T28" fmla="*/ 21 w 26"/>
                <a:gd name="T29" fmla="*/ 10 h 10"/>
                <a:gd name="T30" fmla="*/ 21 w 26"/>
                <a:gd name="T31" fmla="*/ 10 h 10"/>
                <a:gd name="T32" fmla="*/ 26 w 26"/>
                <a:gd name="T33" fmla="*/ 10 h 10"/>
                <a:gd name="T34" fmla="*/ 26 w 26"/>
                <a:gd name="T35" fmla="*/ 10 h 10"/>
                <a:gd name="T36" fmla="*/ 26 w 26"/>
                <a:gd name="T37" fmla="*/ 5 h 10"/>
                <a:gd name="T38" fmla="*/ 26 w 26"/>
                <a:gd name="T39" fmla="*/ 5 h 10"/>
                <a:gd name="T40" fmla="*/ 26 w 26"/>
                <a:gd name="T41" fmla="*/ 0 h 10"/>
                <a:gd name="T42" fmla="*/ 21 w 26"/>
                <a:gd name="T43" fmla="*/ 0 h 10"/>
                <a:gd name="T44" fmla="*/ 16 w 26"/>
                <a:gd name="T45" fmla="*/ 0 h 10"/>
                <a:gd name="T46" fmla="*/ 16 w 26"/>
                <a:gd name="T47" fmla="*/ 0 h 10"/>
                <a:gd name="T48" fmla="*/ 11 w 26"/>
                <a:gd name="T49" fmla="*/ 0 h 10"/>
                <a:gd name="T50" fmla="*/ 11 w 26"/>
                <a:gd name="T51" fmla="*/ 0 h 10"/>
                <a:gd name="T52" fmla="*/ 5 w 26"/>
                <a:gd name="T53" fmla="*/ 0 h 10"/>
                <a:gd name="T54" fmla="*/ 0 w 26"/>
                <a:gd name="T55" fmla="*/ 0 h 10"/>
                <a:gd name="T56" fmla="*/ 0 w 26"/>
                <a:gd name="T57" fmla="*/ 0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"/>
                <a:gd name="T88" fmla="*/ 0 h 10"/>
                <a:gd name="T89" fmla="*/ 26 w 26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"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5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02" name="Freeform 249"/>
            <p:cNvSpPr>
              <a:spLocks/>
            </p:cNvSpPr>
            <p:nvPr/>
          </p:nvSpPr>
          <p:spPr bwMode="auto">
            <a:xfrm>
              <a:off x="4168" y="2733"/>
              <a:ext cx="26" cy="10"/>
            </a:xfrm>
            <a:custGeom>
              <a:avLst/>
              <a:gdLst>
                <a:gd name="T0" fmla="*/ 0 w 26"/>
                <a:gd name="T1" fmla="*/ 0 h 10"/>
                <a:gd name="T2" fmla="*/ 0 w 26"/>
                <a:gd name="T3" fmla="*/ 5 h 10"/>
                <a:gd name="T4" fmla="*/ 0 w 26"/>
                <a:gd name="T5" fmla="*/ 5 h 10"/>
                <a:gd name="T6" fmla="*/ 0 w 26"/>
                <a:gd name="T7" fmla="*/ 10 h 10"/>
                <a:gd name="T8" fmla="*/ 0 w 26"/>
                <a:gd name="T9" fmla="*/ 10 h 10"/>
                <a:gd name="T10" fmla="*/ 0 w 26"/>
                <a:gd name="T11" fmla="*/ 10 h 10"/>
                <a:gd name="T12" fmla="*/ 5 w 26"/>
                <a:gd name="T13" fmla="*/ 10 h 10"/>
                <a:gd name="T14" fmla="*/ 5 w 26"/>
                <a:gd name="T15" fmla="*/ 10 h 10"/>
                <a:gd name="T16" fmla="*/ 5 w 26"/>
                <a:gd name="T17" fmla="*/ 10 h 10"/>
                <a:gd name="T18" fmla="*/ 11 w 26"/>
                <a:gd name="T19" fmla="*/ 10 h 10"/>
                <a:gd name="T20" fmla="*/ 11 w 26"/>
                <a:gd name="T21" fmla="*/ 10 h 10"/>
                <a:gd name="T22" fmla="*/ 16 w 26"/>
                <a:gd name="T23" fmla="*/ 10 h 10"/>
                <a:gd name="T24" fmla="*/ 16 w 26"/>
                <a:gd name="T25" fmla="*/ 10 h 10"/>
                <a:gd name="T26" fmla="*/ 21 w 26"/>
                <a:gd name="T27" fmla="*/ 10 h 10"/>
                <a:gd name="T28" fmla="*/ 21 w 26"/>
                <a:gd name="T29" fmla="*/ 10 h 10"/>
                <a:gd name="T30" fmla="*/ 21 w 26"/>
                <a:gd name="T31" fmla="*/ 10 h 10"/>
                <a:gd name="T32" fmla="*/ 26 w 26"/>
                <a:gd name="T33" fmla="*/ 10 h 10"/>
                <a:gd name="T34" fmla="*/ 26 w 26"/>
                <a:gd name="T35" fmla="*/ 10 h 10"/>
                <a:gd name="T36" fmla="*/ 26 w 26"/>
                <a:gd name="T37" fmla="*/ 5 h 10"/>
                <a:gd name="T38" fmla="*/ 26 w 26"/>
                <a:gd name="T39" fmla="*/ 5 h 10"/>
                <a:gd name="T40" fmla="*/ 26 w 26"/>
                <a:gd name="T41" fmla="*/ 0 h 10"/>
                <a:gd name="T42" fmla="*/ 21 w 26"/>
                <a:gd name="T43" fmla="*/ 0 h 10"/>
                <a:gd name="T44" fmla="*/ 16 w 26"/>
                <a:gd name="T45" fmla="*/ 0 h 10"/>
                <a:gd name="T46" fmla="*/ 16 w 26"/>
                <a:gd name="T47" fmla="*/ 0 h 10"/>
                <a:gd name="T48" fmla="*/ 11 w 26"/>
                <a:gd name="T49" fmla="*/ 0 h 10"/>
                <a:gd name="T50" fmla="*/ 11 w 26"/>
                <a:gd name="T51" fmla="*/ 0 h 10"/>
                <a:gd name="T52" fmla="*/ 5 w 26"/>
                <a:gd name="T53" fmla="*/ 0 h 10"/>
                <a:gd name="T54" fmla="*/ 5 w 26"/>
                <a:gd name="T55" fmla="*/ 0 h 10"/>
                <a:gd name="T56" fmla="*/ 0 w 26"/>
                <a:gd name="T57" fmla="*/ 0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"/>
                <a:gd name="T88" fmla="*/ 0 h 10"/>
                <a:gd name="T89" fmla="*/ 26 w 26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"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83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03" name="Freeform 250"/>
            <p:cNvSpPr>
              <a:spLocks/>
            </p:cNvSpPr>
            <p:nvPr/>
          </p:nvSpPr>
          <p:spPr bwMode="auto">
            <a:xfrm>
              <a:off x="4168" y="2733"/>
              <a:ext cx="26" cy="10"/>
            </a:xfrm>
            <a:custGeom>
              <a:avLst/>
              <a:gdLst>
                <a:gd name="T0" fmla="*/ 0 w 26"/>
                <a:gd name="T1" fmla="*/ 0 h 10"/>
                <a:gd name="T2" fmla="*/ 0 w 26"/>
                <a:gd name="T3" fmla="*/ 5 h 10"/>
                <a:gd name="T4" fmla="*/ 0 w 26"/>
                <a:gd name="T5" fmla="*/ 5 h 10"/>
                <a:gd name="T6" fmla="*/ 0 w 26"/>
                <a:gd name="T7" fmla="*/ 10 h 10"/>
                <a:gd name="T8" fmla="*/ 0 w 26"/>
                <a:gd name="T9" fmla="*/ 10 h 10"/>
                <a:gd name="T10" fmla="*/ 5 w 26"/>
                <a:gd name="T11" fmla="*/ 10 h 10"/>
                <a:gd name="T12" fmla="*/ 5 w 26"/>
                <a:gd name="T13" fmla="*/ 10 h 10"/>
                <a:gd name="T14" fmla="*/ 5 w 26"/>
                <a:gd name="T15" fmla="*/ 10 h 10"/>
                <a:gd name="T16" fmla="*/ 11 w 26"/>
                <a:gd name="T17" fmla="*/ 10 h 10"/>
                <a:gd name="T18" fmla="*/ 11 w 26"/>
                <a:gd name="T19" fmla="*/ 10 h 10"/>
                <a:gd name="T20" fmla="*/ 11 w 26"/>
                <a:gd name="T21" fmla="*/ 10 h 10"/>
                <a:gd name="T22" fmla="*/ 16 w 26"/>
                <a:gd name="T23" fmla="*/ 10 h 10"/>
                <a:gd name="T24" fmla="*/ 16 w 26"/>
                <a:gd name="T25" fmla="*/ 10 h 10"/>
                <a:gd name="T26" fmla="*/ 21 w 26"/>
                <a:gd name="T27" fmla="*/ 10 h 10"/>
                <a:gd name="T28" fmla="*/ 21 w 26"/>
                <a:gd name="T29" fmla="*/ 10 h 10"/>
                <a:gd name="T30" fmla="*/ 21 w 26"/>
                <a:gd name="T31" fmla="*/ 10 h 10"/>
                <a:gd name="T32" fmla="*/ 26 w 26"/>
                <a:gd name="T33" fmla="*/ 10 h 10"/>
                <a:gd name="T34" fmla="*/ 26 w 26"/>
                <a:gd name="T35" fmla="*/ 10 h 10"/>
                <a:gd name="T36" fmla="*/ 26 w 26"/>
                <a:gd name="T37" fmla="*/ 5 h 10"/>
                <a:gd name="T38" fmla="*/ 26 w 26"/>
                <a:gd name="T39" fmla="*/ 5 h 10"/>
                <a:gd name="T40" fmla="*/ 26 w 26"/>
                <a:gd name="T41" fmla="*/ 0 h 10"/>
                <a:gd name="T42" fmla="*/ 21 w 26"/>
                <a:gd name="T43" fmla="*/ 0 h 10"/>
                <a:gd name="T44" fmla="*/ 21 w 26"/>
                <a:gd name="T45" fmla="*/ 0 h 10"/>
                <a:gd name="T46" fmla="*/ 16 w 26"/>
                <a:gd name="T47" fmla="*/ 0 h 10"/>
                <a:gd name="T48" fmla="*/ 11 w 26"/>
                <a:gd name="T49" fmla="*/ 0 h 10"/>
                <a:gd name="T50" fmla="*/ 11 w 26"/>
                <a:gd name="T51" fmla="*/ 0 h 10"/>
                <a:gd name="T52" fmla="*/ 5 w 26"/>
                <a:gd name="T53" fmla="*/ 0 h 10"/>
                <a:gd name="T54" fmla="*/ 5 w 26"/>
                <a:gd name="T55" fmla="*/ 0 h 10"/>
                <a:gd name="T56" fmla="*/ 0 w 26"/>
                <a:gd name="T57" fmla="*/ 0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"/>
                <a:gd name="T88" fmla="*/ 0 h 10"/>
                <a:gd name="T89" fmla="*/ 26 w 26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"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38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04" name="Freeform 251"/>
            <p:cNvSpPr>
              <a:spLocks/>
            </p:cNvSpPr>
            <p:nvPr/>
          </p:nvSpPr>
          <p:spPr bwMode="auto">
            <a:xfrm>
              <a:off x="4173" y="2733"/>
              <a:ext cx="21" cy="10"/>
            </a:xfrm>
            <a:custGeom>
              <a:avLst/>
              <a:gdLst>
                <a:gd name="T0" fmla="*/ 0 w 21"/>
                <a:gd name="T1" fmla="*/ 0 h 10"/>
                <a:gd name="T2" fmla="*/ 0 w 21"/>
                <a:gd name="T3" fmla="*/ 5 h 10"/>
                <a:gd name="T4" fmla="*/ 0 w 21"/>
                <a:gd name="T5" fmla="*/ 5 h 10"/>
                <a:gd name="T6" fmla="*/ 0 w 21"/>
                <a:gd name="T7" fmla="*/ 10 h 10"/>
                <a:gd name="T8" fmla="*/ 0 w 21"/>
                <a:gd name="T9" fmla="*/ 10 h 10"/>
                <a:gd name="T10" fmla="*/ 0 w 21"/>
                <a:gd name="T11" fmla="*/ 10 h 10"/>
                <a:gd name="T12" fmla="*/ 0 w 21"/>
                <a:gd name="T13" fmla="*/ 10 h 10"/>
                <a:gd name="T14" fmla="*/ 6 w 21"/>
                <a:gd name="T15" fmla="*/ 10 h 10"/>
                <a:gd name="T16" fmla="*/ 6 w 21"/>
                <a:gd name="T17" fmla="*/ 10 h 10"/>
                <a:gd name="T18" fmla="*/ 6 w 21"/>
                <a:gd name="T19" fmla="*/ 10 h 10"/>
                <a:gd name="T20" fmla="*/ 11 w 21"/>
                <a:gd name="T21" fmla="*/ 10 h 10"/>
                <a:gd name="T22" fmla="*/ 11 w 21"/>
                <a:gd name="T23" fmla="*/ 10 h 10"/>
                <a:gd name="T24" fmla="*/ 11 w 21"/>
                <a:gd name="T25" fmla="*/ 10 h 10"/>
                <a:gd name="T26" fmla="*/ 16 w 21"/>
                <a:gd name="T27" fmla="*/ 10 h 10"/>
                <a:gd name="T28" fmla="*/ 16 w 21"/>
                <a:gd name="T29" fmla="*/ 10 h 10"/>
                <a:gd name="T30" fmla="*/ 16 w 21"/>
                <a:gd name="T31" fmla="*/ 10 h 10"/>
                <a:gd name="T32" fmla="*/ 21 w 21"/>
                <a:gd name="T33" fmla="*/ 10 h 10"/>
                <a:gd name="T34" fmla="*/ 21 w 21"/>
                <a:gd name="T35" fmla="*/ 10 h 10"/>
                <a:gd name="T36" fmla="*/ 21 w 21"/>
                <a:gd name="T37" fmla="*/ 5 h 10"/>
                <a:gd name="T38" fmla="*/ 21 w 21"/>
                <a:gd name="T39" fmla="*/ 5 h 10"/>
                <a:gd name="T40" fmla="*/ 21 w 21"/>
                <a:gd name="T41" fmla="*/ 0 h 10"/>
                <a:gd name="T42" fmla="*/ 16 w 21"/>
                <a:gd name="T43" fmla="*/ 0 h 10"/>
                <a:gd name="T44" fmla="*/ 16 w 21"/>
                <a:gd name="T45" fmla="*/ 0 h 10"/>
                <a:gd name="T46" fmla="*/ 11 w 21"/>
                <a:gd name="T47" fmla="*/ 0 h 10"/>
                <a:gd name="T48" fmla="*/ 11 w 21"/>
                <a:gd name="T49" fmla="*/ 0 h 10"/>
                <a:gd name="T50" fmla="*/ 6 w 21"/>
                <a:gd name="T51" fmla="*/ 0 h 10"/>
                <a:gd name="T52" fmla="*/ 6 w 21"/>
                <a:gd name="T53" fmla="*/ 0 h 10"/>
                <a:gd name="T54" fmla="*/ 0 w 21"/>
                <a:gd name="T55" fmla="*/ 0 h 10"/>
                <a:gd name="T56" fmla="*/ 0 w 21"/>
                <a:gd name="T57" fmla="*/ 0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"/>
                <a:gd name="T88" fmla="*/ 0 h 10"/>
                <a:gd name="T89" fmla="*/ 21 w 21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"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3A3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05" name="Freeform 252"/>
            <p:cNvSpPr>
              <a:spLocks/>
            </p:cNvSpPr>
            <p:nvPr/>
          </p:nvSpPr>
          <p:spPr bwMode="auto">
            <a:xfrm>
              <a:off x="4173" y="2733"/>
              <a:ext cx="21" cy="10"/>
            </a:xfrm>
            <a:custGeom>
              <a:avLst/>
              <a:gdLst>
                <a:gd name="T0" fmla="*/ 0 w 21"/>
                <a:gd name="T1" fmla="*/ 0 h 10"/>
                <a:gd name="T2" fmla="*/ 0 w 21"/>
                <a:gd name="T3" fmla="*/ 5 h 10"/>
                <a:gd name="T4" fmla="*/ 0 w 21"/>
                <a:gd name="T5" fmla="*/ 5 h 10"/>
                <a:gd name="T6" fmla="*/ 0 w 21"/>
                <a:gd name="T7" fmla="*/ 10 h 10"/>
                <a:gd name="T8" fmla="*/ 0 w 21"/>
                <a:gd name="T9" fmla="*/ 10 h 10"/>
                <a:gd name="T10" fmla="*/ 0 w 21"/>
                <a:gd name="T11" fmla="*/ 10 h 10"/>
                <a:gd name="T12" fmla="*/ 6 w 21"/>
                <a:gd name="T13" fmla="*/ 10 h 10"/>
                <a:gd name="T14" fmla="*/ 6 w 21"/>
                <a:gd name="T15" fmla="*/ 10 h 10"/>
                <a:gd name="T16" fmla="*/ 6 w 21"/>
                <a:gd name="T17" fmla="*/ 10 h 10"/>
                <a:gd name="T18" fmla="*/ 6 w 21"/>
                <a:gd name="T19" fmla="*/ 10 h 10"/>
                <a:gd name="T20" fmla="*/ 11 w 21"/>
                <a:gd name="T21" fmla="*/ 10 h 10"/>
                <a:gd name="T22" fmla="*/ 11 w 21"/>
                <a:gd name="T23" fmla="*/ 10 h 10"/>
                <a:gd name="T24" fmla="*/ 11 w 21"/>
                <a:gd name="T25" fmla="*/ 10 h 10"/>
                <a:gd name="T26" fmla="*/ 16 w 21"/>
                <a:gd name="T27" fmla="*/ 10 h 10"/>
                <a:gd name="T28" fmla="*/ 16 w 21"/>
                <a:gd name="T29" fmla="*/ 10 h 10"/>
                <a:gd name="T30" fmla="*/ 16 w 21"/>
                <a:gd name="T31" fmla="*/ 10 h 10"/>
                <a:gd name="T32" fmla="*/ 21 w 21"/>
                <a:gd name="T33" fmla="*/ 10 h 10"/>
                <a:gd name="T34" fmla="*/ 21 w 21"/>
                <a:gd name="T35" fmla="*/ 10 h 10"/>
                <a:gd name="T36" fmla="*/ 21 w 21"/>
                <a:gd name="T37" fmla="*/ 5 h 10"/>
                <a:gd name="T38" fmla="*/ 21 w 21"/>
                <a:gd name="T39" fmla="*/ 5 h 10"/>
                <a:gd name="T40" fmla="*/ 21 w 21"/>
                <a:gd name="T41" fmla="*/ 0 h 10"/>
                <a:gd name="T42" fmla="*/ 16 w 21"/>
                <a:gd name="T43" fmla="*/ 0 h 10"/>
                <a:gd name="T44" fmla="*/ 16 w 21"/>
                <a:gd name="T45" fmla="*/ 0 h 10"/>
                <a:gd name="T46" fmla="*/ 11 w 21"/>
                <a:gd name="T47" fmla="*/ 0 h 10"/>
                <a:gd name="T48" fmla="*/ 11 w 21"/>
                <a:gd name="T49" fmla="*/ 0 h 10"/>
                <a:gd name="T50" fmla="*/ 6 w 21"/>
                <a:gd name="T51" fmla="*/ 0 h 10"/>
                <a:gd name="T52" fmla="*/ 6 w 21"/>
                <a:gd name="T53" fmla="*/ 0 h 10"/>
                <a:gd name="T54" fmla="*/ 0 w 21"/>
                <a:gd name="T55" fmla="*/ 0 h 10"/>
                <a:gd name="T56" fmla="*/ 0 w 21"/>
                <a:gd name="T57" fmla="*/ 0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"/>
                <a:gd name="T88" fmla="*/ 0 h 10"/>
                <a:gd name="T89" fmla="*/ 21 w 21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"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A2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06" name="Freeform 253"/>
            <p:cNvSpPr>
              <a:spLocks/>
            </p:cNvSpPr>
            <p:nvPr/>
          </p:nvSpPr>
          <p:spPr bwMode="auto">
            <a:xfrm>
              <a:off x="4173" y="2733"/>
              <a:ext cx="21" cy="10"/>
            </a:xfrm>
            <a:custGeom>
              <a:avLst/>
              <a:gdLst>
                <a:gd name="T0" fmla="*/ 0 w 21"/>
                <a:gd name="T1" fmla="*/ 0 h 10"/>
                <a:gd name="T2" fmla="*/ 0 w 21"/>
                <a:gd name="T3" fmla="*/ 5 h 10"/>
                <a:gd name="T4" fmla="*/ 0 w 21"/>
                <a:gd name="T5" fmla="*/ 5 h 10"/>
                <a:gd name="T6" fmla="*/ 0 w 21"/>
                <a:gd name="T7" fmla="*/ 10 h 10"/>
                <a:gd name="T8" fmla="*/ 0 w 21"/>
                <a:gd name="T9" fmla="*/ 10 h 10"/>
                <a:gd name="T10" fmla="*/ 6 w 21"/>
                <a:gd name="T11" fmla="*/ 10 h 10"/>
                <a:gd name="T12" fmla="*/ 6 w 21"/>
                <a:gd name="T13" fmla="*/ 10 h 10"/>
                <a:gd name="T14" fmla="*/ 6 w 21"/>
                <a:gd name="T15" fmla="*/ 10 h 10"/>
                <a:gd name="T16" fmla="*/ 6 w 21"/>
                <a:gd name="T17" fmla="*/ 10 h 10"/>
                <a:gd name="T18" fmla="*/ 11 w 21"/>
                <a:gd name="T19" fmla="*/ 10 h 10"/>
                <a:gd name="T20" fmla="*/ 11 w 21"/>
                <a:gd name="T21" fmla="*/ 10 h 10"/>
                <a:gd name="T22" fmla="*/ 11 w 21"/>
                <a:gd name="T23" fmla="*/ 10 h 10"/>
                <a:gd name="T24" fmla="*/ 16 w 21"/>
                <a:gd name="T25" fmla="*/ 10 h 10"/>
                <a:gd name="T26" fmla="*/ 16 w 21"/>
                <a:gd name="T27" fmla="*/ 10 h 10"/>
                <a:gd name="T28" fmla="*/ 16 w 21"/>
                <a:gd name="T29" fmla="*/ 10 h 10"/>
                <a:gd name="T30" fmla="*/ 21 w 21"/>
                <a:gd name="T31" fmla="*/ 10 h 10"/>
                <a:gd name="T32" fmla="*/ 21 w 21"/>
                <a:gd name="T33" fmla="*/ 10 h 10"/>
                <a:gd name="T34" fmla="*/ 21 w 21"/>
                <a:gd name="T35" fmla="*/ 10 h 10"/>
                <a:gd name="T36" fmla="*/ 21 w 21"/>
                <a:gd name="T37" fmla="*/ 5 h 10"/>
                <a:gd name="T38" fmla="*/ 21 w 21"/>
                <a:gd name="T39" fmla="*/ 5 h 10"/>
                <a:gd name="T40" fmla="*/ 21 w 21"/>
                <a:gd name="T41" fmla="*/ 0 h 10"/>
                <a:gd name="T42" fmla="*/ 16 w 21"/>
                <a:gd name="T43" fmla="*/ 0 h 10"/>
                <a:gd name="T44" fmla="*/ 16 w 21"/>
                <a:gd name="T45" fmla="*/ 0 h 10"/>
                <a:gd name="T46" fmla="*/ 11 w 21"/>
                <a:gd name="T47" fmla="*/ 0 h 10"/>
                <a:gd name="T48" fmla="*/ 11 w 21"/>
                <a:gd name="T49" fmla="*/ 0 h 10"/>
                <a:gd name="T50" fmla="*/ 6 w 21"/>
                <a:gd name="T51" fmla="*/ 0 h 10"/>
                <a:gd name="T52" fmla="*/ 6 w 21"/>
                <a:gd name="T53" fmla="*/ 0 h 10"/>
                <a:gd name="T54" fmla="*/ 6 w 21"/>
                <a:gd name="T55" fmla="*/ 0 h 10"/>
                <a:gd name="T56" fmla="*/ 0 w 21"/>
                <a:gd name="T57" fmla="*/ 0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"/>
                <a:gd name="T88" fmla="*/ 0 h 10"/>
                <a:gd name="T89" fmla="*/ 21 w 21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" h="1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D2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318"/>
          <p:cNvGrpSpPr>
            <a:grpSpLocks/>
          </p:cNvGrpSpPr>
          <p:nvPr/>
        </p:nvGrpSpPr>
        <p:grpSpPr bwMode="auto">
          <a:xfrm>
            <a:off x="6067425" y="1963738"/>
            <a:ext cx="3236913" cy="1685925"/>
            <a:chOff x="3822" y="1237"/>
            <a:chExt cx="2039" cy="1062"/>
          </a:xfrm>
        </p:grpSpPr>
        <p:sp>
          <p:nvSpPr>
            <p:cNvPr id="53296" name="Text Box 288"/>
            <p:cNvSpPr txBox="1">
              <a:spLocks noChangeArrowheads="1"/>
            </p:cNvSpPr>
            <p:nvPr/>
          </p:nvSpPr>
          <p:spPr bwMode="auto">
            <a:xfrm>
              <a:off x="4097" y="2011"/>
              <a:ext cx="957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Epoch</a:t>
              </a:r>
            </a:p>
          </p:txBody>
        </p:sp>
        <p:sp>
          <p:nvSpPr>
            <p:cNvPr id="53297" name="AutoShape 287"/>
            <p:cNvSpPr>
              <a:spLocks/>
            </p:cNvSpPr>
            <p:nvPr/>
          </p:nvSpPr>
          <p:spPr bwMode="auto">
            <a:xfrm rot="5400000">
              <a:off x="4339" y="1444"/>
              <a:ext cx="161" cy="1178"/>
            </a:xfrm>
            <a:prstGeom prst="rightBrace">
              <a:avLst>
                <a:gd name="adj1" fmla="val 6097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98"/>
            <p:cNvGrpSpPr>
              <a:grpSpLocks/>
            </p:cNvGrpSpPr>
            <p:nvPr/>
          </p:nvGrpSpPr>
          <p:grpSpPr bwMode="auto">
            <a:xfrm>
              <a:off x="3822" y="1726"/>
              <a:ext cx="1497" cy="237"/>
              <a:chOff x="3848" y="3723"/>
              <a:chExt cx="1497" cy="237"/>
            </a:xfrm>
          </p:grpSpPr>
          <p:sp>
            <p:nvSpPr>
              <p:cNvPr id="53302" name="Rectangle 281"/>
              <p:cNvSpPr>
                <a:spLocks noChangeArrowheads="1"/>
              </p:cNvSpPr>
              <p:nvPr/>
            </p:nvSpPr>
            <p:spPr bwMode="auto">
              <a:xfrm>
                <a:off x="3848" y="3723"/>
                <a:ext cx="305" cy="23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3" name="Rectangle 282"/>
              <p:cNvSpPr>
                <a:spLocks noChangeArrowheads="1"/>
              </p:cNvSpPr>
              <p:nvPr/>
            </p:nvSpPr>
            <p:spPr bwMode="auto">
              <a:xfrm>
                <a:off x="4152" y="3723"/>
                <a:ext cx="305" cy="23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4" name="Rectangle 283"/>
              <p:cNvSpPr>
                <a:spLocks noChangeArrowheads="1"/>
              </p:cNvSpPr>
              <p:nvPr/>
            </p:nvSpPr>
            <p:spPr bwMode="auto">
              <a:xfrm>
                <a:off x="4448" y="3723"/>
                <a:ext cx="305" cy="23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5" name="Rectangle 284"/>
              <p:cNvSpPr>
                <a:spLocks noChangeArrowheads="1"/>
              </p:cNvSpPr>
              <p:nvPr/>
            </p:nvSpPr>
            <p:spPr bwMode="auto">
              <a:xfrm>
                <a:off x="4744" y="3723"/>
                <a:ext cx="305" cy="237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6" name="Rectangle 285"/>
              <p:cNvSpPr>
                <a:spLocks noChangeArrowheads="1"/>
              </p:cNvSpPr>
              <p:nvPr/>
            </p:nvSpPr>
            <p:spPr bwMode="auto">
              <a:xfrm>
                <a:off x="5040" y="3723"/>
                <a:ext cx="305" cy="23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299" name="Line 289"/>
            <p:cNvSpPr>
              <a:spLocks noChangeShapeType="1"/>
            </p:cNvSpPr>
            <p:nvPr/>
          </p:nvSpPr>
          <p:spPr bwMode="auto">
            <a:xfrm flipV="1">
              <a:off x="4794" y="1494"/>
              <a:ext cx="477" cy="3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0" name="Text Box 294"/>
            <p:cNvSpPr txBox="1">
              <a:spLocks noChangeArrowheads="1"/>
            </p:cNvSpPr>
            <p:nvPr/>
          </p:nvSpPr>
          <p:spPr bwMode="auto">
            <a:xfrm>
              <a:off x="4658" y="1237"/>
              <a:ext cx="120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Comm. Slot</a:t>
              </a:r>
            </a:p>
          </p:txBody>
        </p:sp>
        <p:sp>
          <p:nvSpPr>
            <p:cNvPr id="53301" name="Line 310"/>
            <p:cNvSpPr>
              <a:spLocks noChangeShapeType="1"/>
            </p:cNvSpPr>
            <p:nvPr/>
          </p:nvSpPr>
          <p:spPr bwMode="auto">
            <a:xfrm>
              <a:off x="5015" y="1698"/>
              <a:ext cx="0" cy="2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323"/>
          <p:cNvGrpSpPr>
            <a:grpSpLocks/>
          </p:cNvGrpSpPr>
          <p:nvPr/>
        </p:nvGrpSpPr>
        <p:grpSpPr bwMode="auto">
          <a:xfrm>
            <a:off x="4824413" y="5043488"/>
            <a:ext cx="3652837" cy="893762"/>
            <a:chOff x="3039" y="3177"/>
            <a:chExt cx="2301" cy="563"/>
          </a:xfrm>
        </p:grpSpPr>
        <p:grpSp>
          <p:nvGrpSpPr>
            <p:cNvPr id="8" name="Group 319"/>
            <p:cNvGrpSpPr>
              <a:grpSpLocks/>
            </p:cNvGrpSpPr>
            <p:nvPr/>
          </p:nvGrpSpPr>
          <p:grpSpPr bwMode="auto">
            <a:xfrm>
              <a:off x="3039" y="3285"/>
              <a:ext cx="2301" cy="455"/>
              <a:chOff x="3039" y="3285"/>
              <a:chExt cx="2301" cy="455"/>
            </a:xfrm>
          </p:grpSpPr>
          <p:sp>
            <p:nvSpPr>
              <p:cNvPr id="53289" name="Line 24"/>
              <p:cNvSpPr>
                <a:spLocks noChangeShapeType="1"/>
              </p:cNvSpPr>
              <p:nvPr/>
            </p:nvSpPr>
            <p:spPr bwMode="auto">
              <a:xfrm>
                <a:off x="3039" y="3285"/>
                <a:ext cx="375" cy="349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 type="non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" name="Group 261"/>
              <p:cNvGrpSpPr>
                <a:grpSpLocks/>
              </p:cNvGrpSpPr>
              <p:nvPr/>
            </p:nvGrpSpPr>
            <p:grpSpPr bwMode="auto">
              <a:xfrm>
                <a:off x="3843" y="3503"/>
                <a:ext cx="1497" cy="237"/>
                <a:chOff x="3261" y="1677"/>
                <a:chExt cx="1497" cy="237"/>
              </a:xfrm>
            </p:grpSpPr>
            <p:sp>
              <p:nvSpPr>
                <p:cNvPr id="53291" name="Rectangle 255"/>
                <p:cNvSpPr>
                  <a:spLocks noChangeArrowheads="1"/>
                </p:cNvSpPr>
                <p:nvPr/>
              </p:nvSpPr>
              <p:spPr bwMode="auto">
                <a:xfrm>
                  <a:off x="3261" y="1677"/>
                  <a:ext cx="305" cy="237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92" name="Rectangle 256"/>
                <p:cNvSpPr>
                  <a:spLocks noChangeArrowheads="1"/>
                </p:cNvSpPr>
                <p:nvPr/>
              </p:nvSpPr>
              <p:spPr bwMode="auto">
                <a:xfrm>
                  <a:off x="3565" y="1677"/>
                  <a:ext cx="305" cy="23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93" name="Rectangle 258"/>
                <p:cNvSpPr>
                  <a:spLocks noChangeArrowheads="1"/>
                </p:cNvSpPr>
                <p:nvPr/>
              </p:nvSpPr>
              <p:spPr bwMode="auto">
                <a:xfrm>
                  <a:off x="3861" y="1677"/>
                  <a:ext cx="305" cy="23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94" name="Rectangle 259"/>
                <p:cNvSpPr>
                  <a:spLocks noChangeArrowheads="1"/>
                </p:cNvSpPr>
                <p:nvPr/>
              </p:nvSpPr>
              <p:spPr bwMode="auto">
                <a:xfrm>
                  <a:off x="4157" y="1677"/>
                  <a:ext cx="305" cy="23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95" name="Rectangle 260"/>
                <p:cNvSpPr>
                  <a:spLocks noChangeArrowheads="1"/>
                </p:cNvSpPr>
                <p:nvPr/>
              </p:nvSpPr>
              <p:spPr bwMode="auto">
                <a:xfrm>
                  <a:off x="4453" y="1677"/>
                  <a:ext cx="305" cy="23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3288" name="Line 320"/>
            <p:cNvSpPr>
              <a:spLocks noChangeShapeType="1"/>
            </p:cNvSpPr>
            <p:nvPr/>
          </p:nvSpPr>
          <p:spPr bwMode="auto">
            <a:xfrm>
              <a:off x="4076" y="3177"/>
              <a:ext cx="0" cy="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24"/>
          <p:cNvGrpSpPr>
            <a:grpSpLocks/>
          </p:cNvGrpSpPr>
          <p:nvPr/>
        </p:nvGrpSpPr>
        <p:grpSpPr bwMode="auto">
          <a:xfrm>
            <a:off x="4881563" y="4102100"/>
            <a:ext cx="3603625" cy="936625"/>
            <a:chOff x="3075" y="2584"/>
            <a:chExt cx="2270" cy="590"/>
          </a:xfrm>
        </p:grpSpPr>
        <p:grpSp>
          <p:nvGrpSpPr>
            <p:cNvPr id="11" name="Group 314"/>
            <p:cNvGrpSpPr>
              <a:grpSpLocks/>
            </p:cNvGrpSpPr>
            <p:nvPr/>
          </p:nvGrpSpPr>
          <p:grpSpPr bwMode="auto">
            <a:xfrm>
              <a:off x="3075" y="2712"/>
              <a:ext cx="2270" cy="462"/>
              <a:chOff x="3075" y="2712"/>
              <a:chExt cx="2270" cy="462"/>
            </a:xfrm>
          </p:grpSpPr>
          <p:sp>
            <p:nvSpPr>
              <p:cNvPr id="53280" name="Line 28"/>
              <p:cNvSpPr>
                <a:spLocks noChangeShapeType="1"/>
              </p:cNvSpPr>
              <p:nvPr/>
            </p:nvSpPr>
            <p:spPr bwMode="auto">
              <a:xfrm flipH="1">
                <a:off x="3075" y="2712"/>
                <a:ext cx="271" cy="265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 type="non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296"/>
              <p:cNvGrpSpPr>
                <a:grpSpLocks/>
              </p:cNvGrpSpPr>
              <p:nvPr/>
            </p:nvGrpSpPr>
            <p:grpSpPr bwMode="auto">
              <a:xfrm>
                <a:off x="3848" y="2937"/>
                <a:ext cx="1497" cy="237"/>
                <a:chOff x="3817" y="2429"/>
                <a:chExt cx="1497" cy="237"/>
              </a:xfrm>
            </p:grpSpPr>
            <p:sp>
              <p:nvSpPr>
                <p:cNvPr id="53282" name="Rectangle 269"/>
                <p:cNvSpPr>
                  <a:spLocks noChangeArrowheads="1"/>
                </p:cNvSpPr>
                <p:nvPr/>
              </p:nvSpPr>
              <p:spPr bwMode="auto">
                <a:xfrm>
                  <a:off x="3817" y="2429"/>
                  <a:ext cx="305" cy="23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83" name="Rectangle 270"/>
                <p:cNvSpPr>
                  <a:spLocks noChangeArrowheads="1"/>
                </p:cNvSpPr>
                <p:nvPr/>
              </p:nvSpPr>
              <p:spPr bwMode="auto">
                <a:xfrm>
                  <a:off x="4121" y="2429"/>
                  <a:ext cx="305" cy="237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84" name="Rectangle 271"/>
                <p:cNvSpPr>
                  <a:spLocks noChangeArrowheads="1"/>
                </p:cNvSpPr>
                <p:nvPr/>
              </p:nvSpPr>
              <p:spPr bwMode="auto">
                <a:xfrm>
                  <a:off x="4417" y="2429"/>
                  <a:ext cx="305" cy="23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85" name="Rectangle 272"/>
                <p:cNvSpPr>
                  <a:spLocks noChangeArrowheads="1"/>
                </p:cNvSpPr>
                <p:nvPr/>
              </p:nvSpPr>
              <p:spPr bwMode="auto">
                <a:xfrm>
                  <a:off x="4713" y="2429"/>
                  <a:ext cx="305" cy="23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86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09" y="2429"/>
                  <a:ext cx="305" cy="23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3279" name="Line 321"/>
            <p:cNvSpPr>
              <a:spLocks noChangeShapeType="1"/>
            </p:cNvSpPr>
            <p:nvPr/>
          </p:nvSpPr>
          <p:spPr bwMode="auto">
            <a:xfrm>
              <a:off x="4372" y="2584"/>
              <a:ext cx="0" cy="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328"/>
          <p:cNvGrpSpPr>
            <a:grpSpLocks/>
          </p:cNvGrpSpPr>
          <p:nvPr/>
        </p:nvGrpSpPr>
        <p:grpSpPr bwMode="auto">
          <a:xfrm>
            <a:off x="631825" y="3159125"/>
            <a:ext cx="7829550" cy="936625"/>
            <a:chOff x="398" y="1990"/>
            <a:chExt cx="4932" cy="590"/>
          </a:xfrm>
        </p:grpSpPr>
        <p:grpSp>
          <p:nvGrpSpPr>
            <p:cNvPr id="14" name="Group 306"/>
            <p:cNvGrpSpPr>
              <a:grpSpLocks/>
            </p:cNvGrpSpPr>
            <p:nvPr/>
          </p:nvGrpSpPr>
          <p:grpSpPr bwMode="auto">
            <a:xfrm>
              <a:off x="398" y="2016"/>
              <a:ext cx="4932" cy="564"/>
              <a:chOff x="398" y="2016"/>
              <a:chExt cx="4932" cy="564"/>
            </a:xfrm>
          </p:grpSpPr>
          <p:grpSp>
            <p:nvGrpSpPr>
              <p:cNvPr id="15" name="Group 52"/>
              <p:cNvGrpSpPr>
                <a:grpSpLocks/>
              </p:cNvGrpSpPr>
              <p:nvPr/>
            </p:nvGrpSpPr>
            <p:grpSpPr bwMode="auto">
              <a:xfrm>
                <a:off x="2324" y="2016"/>
                <a:ext cx="988" cy="308"/>
                <a:chOff x="2324" y="2016"/>
                <a:chExt cx="988" cy="308"/>
              </a:xfrm>
            </p:grpSpPr>
            <p:sp>
              <p:nvSpPr>
                <p:cNvPr id="53276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324" y="2016"/>
                  <a:ext cx="304" cy="287"/>
                </a:xfrm>
                <a:prstGeom prst="line">
                  <a:avLst/>
                </a:prstGeom>
                <a:noFill/>
                <a:ln w="76200">
                  <a:solidFill>
                    <a:srgbClr val="FF33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77" name="Line 27"/>
                <p:cNvSpPr>
                  <a:spLocks noChangeShapeType="1"/>
                </p:cNvSpPr>
                <p:nvPr/>
              </p:nvSpPr>
              <p:spPr bwMode="auto">
                <a:xfrm>
                  <a:off x="2994" y="2020"/>
                  <a:ext cx="318" cy="304"/>
                </a:xfrm>
                <a:prstGeom prst="line">
                  <a:avLst/>
                </a:prstGeom>
                <a:noFill/>
                <a:ln w="76200">
                  <a:solidFill>
                    <a:srgbClr val="FF33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97"/>
              <p:cNvGrpSpPr>
                <a:grpSpLocks/>
              </p:cNvGrpSpPr>
              <p:nvPr/>
            </p:nvGrpSpPr>
            <p:grpSpPr bwMode="auto">
              <a:xfrm>
                <a:off x="3833" y="2343"/>
                <a:ext cx="1497" cy="237"/>
                <a:chOff x="3277" y="3034"/>
                <a:chExt cx="1497" cy="237"/>
              </a:xfrm>
            </p:grpSpPr>
            <p:sp>
              <p:nvSpPr>
                <p:cNvPr id="53271" name="Rectangle 275"/>
                <p:cNvSpPr>
                  <a:spLocks noChangeArrowheads="1"/>
                </p:cNvSpPr>
                <p:nvPr/>
              </p:nvSpPr>
              <p:spPr bwMode="auto">
                <a:xfrm>
                  <a:off x="3277" y="3034"/>
                  <a:ext cx="305" cy="23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72" name="Rectangle 276"/>
                <p:cNvSpPr>
                  <a:spLocks noChangeArrowheads="1"/>
                </p:cNvSpPr>
                <p:nvPr/>
              </p:nvSpPr>
              <p:spPr bwMode="auto">
                <a:xfrm>
                  <a:off x="3581" y="3034"/>
                  <a:ext cx="305" cy="23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73" name="Rectangle 277"/>
                <p:cNvSpPr>
                  <a:spLocks noChangeArrowheads="1"/>
                </p:cNvSpPr>
                <p:nvPr/>
              </p:nvSpPr>
              <p:spPr bwMode="auto">
                <a:xfrm>
                  <a:off x="3877" y="3034"/>
                  <a:ext cx="305" cy="237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74" name="Rectangle 278"/>
                <p:cNvSpPr>
                  <a:spLocks noChangeArrowheads="1"/>
                </p:cNvSpPr>
                <p:nvPr/>
              </p:nvSpPr>
              <p:spPr bwMode="auto">
                <a:xfrm>
                  <a:off x="4173" y="3034"/>
                  <a:ext cx="305" cy="23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75" name="Rectangle 279"/>
                <p:cNvSpPr>
                  <a:spLocks noChangeArrowheads="1"/>
                </p:cNvSpPr>
                <p:nvPr/>
              </p:nvSpPr>
              <p:spPr bwMode="auto">
                <a:xfrm>
                  <a:off x="4469" y="3034"/>
                  <a:ext cx="305" cy="23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99"/>
              <p:cNvGrpSpPr>
                <a:grpSpLocks/>
              </p:cNvGrpSpPr>
              <p:nvPr/>
            </p:nvGrpSpPr>
            <p:grpSpPr bwMode="auto">
              <a:xfrm>
                <a:off x="398" y="2343"/>
                <a:ext cx="1497" cy="237"/>
                <a:chOff x="3277" y="3034"/>
                <a:chExt cx="1497" cy="237"/>
              </a:xfrm>
            </p:grpSpPr>
            <p:sp>
              <p:nvSpPr>
                <p:cNvPr id="53266" name="Rectangle 300"/>
                <p:cNvSpPr>
                  <a:spLocks noChangeArrowheads="1"/>
                </p:cNvSpPr>
                <p:nvPr/>
              </p:nvSpPr>
              <p:spPr bwMode="auto">
                <a:xfrm>
                  <a:off x="3277" y="3034"/>
                  <a:ext cx="305" cy="23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67" name="Rectangle 301"/>
                <p:cNvSpPr>
                  <a:spLocks noChangeArrowheads="1"/>
                </p:cNvSpPr>
                <p:nvPr/>
              </p:nvSpPr>
              <p:spPr bwMode="auto">
                <a:xfrm>
                  <a:off x="3581" y="3034"/>
                  <a:ext cx="305" cy="23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68" name="Rectangle 302"/>
                <p:cNvSpPr>
                  <a:spLocks noChangeArrowheads="1"/>
                </p:cNvSpPr>
                <p:nvPr/>
              </p:nvSpPr>
              <p:spPr bwMode="auto">
                <a:xfrm>
                  <a:off x="3877" y="3034"/>
                  <a:ext cx="305" cy="237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69" name="Rectangle 303"/>
                <p:cNvSpPr>
                  <a:spLocks noChangeArrowheads="1"/>
                </p:cNvSpPr>
                <p:nvPr/>
              </p:nvSpPr>
              <p:spPr bwMode="auto">
                <a:xfrm>
                  <a:off x="4173" y="3034"/>
                  <a:ext cx="305" cy="23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70" name="Rectangle 304"/>
                <p:cNvSpPr>
                  <a:spLocks noChangeArrowheads="1"/>
                </p:cNvSpPr>
                <p:nvPr/>
              </p:nvSpPr>
              <p:spPr bwMode="auto">
                <a:xfrm>
                  <a:off x="4469" y="3034"/>
                  <a:ext cx="305" cy="23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3261" name="Line 322"/>
            <p:cNvSpPr>
              <a:spLocks noChangeShapeType="1"/>
            </p:cNvSpPr>
            <p:nvPr/>
          </p:nvSpPr>
          <p:spPr bwMode="auto">
            <a:xfrm>
              <a:off x="4695" y="1990"/>
              <a:ext cx="0" cy="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2" name="Line 325"/>
            <p:cNvSpPr>
              <a:spLocks noChangeShapeType="1"/>
            </p:cNvSpPr>
            <p:nvPr/>
          </p:nvSpPr>
          <p:spPr bwMode="auto">
            <a:xfrm>
              <a:off x="1073" y="1999"/>
              <a:ext cx="0" cy="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6992AA-C48A-A143-B5CE-D03ADF1526CF}" type="slidenum">
              <a:rPr lang="en-US"/>
              <a:pPr/>
              <a:t>66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Synopsis Diffusion (SenSys’04)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762000"/>
          </a:xfrm>
        </p:spPr>
        <p:txBody>
          <a:bodyPr/>
          <a:lstStyle/>
          <a:p>
            <a:r>
              <a:rPr lang="en-US"/>
              <a:t>Synopsis Diffusion: a general framework </a:t>
            </a:r>
          </a:p>
        </p:txBody>
      </p:sp>
      <p:graphicFrame>
        <p:nvGraphicFramePr>
          <p:cNvPr id="51204" name="Group 4"/>
          <p:cNvGraphicFramePr>
            <a:graphicFrameLocks noGrp="1"/>
          </p:cNvGraphicFramePr>
          <p:nvPr/>
        </p:nvGraphicFramePr>
        <p:xfrm>
          <a:off x="2667000" y="2260600"/>
          <a:ext cx="6019800" cy="1619250"/>
        </p:xfrm>
        <a:graphic>
          <a:graphicData uri="http://schemas.openxmlformats.org/drawingml/2006/table">
            <a:tbl>
              <a:tblPr/>
              <a:tblGrid>
                <a:gridCol w="2971800"/>
                <a:gridCol w="3048000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Uniform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Sum (Average)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Iceberg queries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Distinct 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Top-k items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1" name="Text Box 18"/>
          <p:cNvSpPr txBox="1">
            <a:spLocks noChangeArrowheads="1"/>
          </p:cNvSpPr>
          <p:nvPr/>
        </p:nvSpPr>
        <p:spPr bwMode="auto">
          <a:xfrm>
            <a:off x="288925" y="2667000"/>
            <a:ext cx="16811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993300"/>
                </a:solidFill>
                <a:latin typeface="Comic Sans MS" charset="0"/>
              </a:rPr>
              <a:t>Synopsis</a:t>
            </a:r>
            <a:br>
              <a:rPr lang="en-US">
                <a:solidFill>
                  <a:srgbClr val="993300"/>
                </a:solidFill>
                <a:latin typeface="Comic Sans MS" charset="0"/>
              </a:rPr>
            </a:br>
            <a:r>
              <a:rPr lang="en-US">
                <a:solidFill>
                  <a:srgbClr val="993300"/>
                </a:solidFill>
                <a:latin typeface="Comic Sans MS" charset="0"/>
              </a:rPr>
              <a:t>Diffusion</a:t>
            </a:r>
            <a:br>
              <a:rPr lang="en-US">
                <a:solidFill>
                  <a:srgbClr val="993300"/>
                </a:solidFill>
                <a:latin typeface="Comic Sans MS" charset="0"/>
              </a:rPr>
            </a:br>
            <a:r>
              <a:rPr lang="en-US">
                <a:solidFill>
                  <a:srgbClr val="993300"/>
                </a:solidFill>
                <a:latin typeface="Comic Sans MS" charset="0"/>
              </a:rPr>
              <a:t>algorithms</a:t>
            </a:r>
          </a:p>
        </p:txBody>
      </p:sp>
      <p:sp>
        <p:nvSpPr>
          <p:cNvPr id="54292" name="AutoShape 19"/>
          <p:cNvSpPr>
            <a:spLocks noChangeArrowheads="1"/>
          </p:cNvSpPr>
          <p:nvPr/>
        </p:nvSpPr>
        <p:spPr bwMode="auto">
          <a:xfrm>
            <a:off x="2057400" y="2971800"/>
            <a:ext cx="3810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324600"/>
            <a:ext cx="1905000" cy="457200"/>
          </a:xfrm>
          <a:noFill/>
        </p:spPr>
        <p:txBody>
          <a:bodyPr/>
          <a:lstStyle/>
          <a:p>
            <a:pPr algn="ctr"/>
            <a:fld id="{1A9A58EC-AD10-C849-9348-EC1491CEF7FF}" type="slidenum">
              <a:rPr lang="en-US"/>
              <a:pPr algn="ctr"/>
              <a:t>67</a:t>
            </a:fld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Aggregation Framework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223838" y="1731963"/>
            <a:ext cx="7715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As in extensible databases, we support any aggregation function conforming to:</a:t>
            </a:r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738188" y="2505075"/>
            <a:ext cx="48006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tabLst>
                <a:tab pos="2112963" algn="l"/>
              </a:tabLst>
            </a:pPr>
            <a:r>
              <a:rPr lang="en-US" sz="1800">
                <a:solidFill>
                  <a:srgbClr val="000000"/>
                </a:solidFill>
                <a:latin typeface="Arial Black" charset="0"/>
              </a:rPr>
              <a:t>Agg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n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={f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init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, f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merge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, f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evaluate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}</a:t>
            </a:r>
          </a:p>
          <a:p>
            <a:pPr>
              <a:spcBef>
                <a:spcPct val="50000"/>
              </a:spcBef>
              <a:tabLst>
                <a:tab pos="2112963" algn="l"/>
              </a:tabLst>
            </a:pPr>
            <a:r>
              <a:rPr lang="en-US" sz="1800">
                <a:solidFill>
                  <a:srgbClr val="000000"/>
                </a:solidFill>
                <a:latin typeface="Arial Black" charset="0"/>
              </a:rPr>
              <a:t>f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init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{</a:t>
            </a:r>
            <a:r>
              <a:rPr lang="en-US" sz="1800">
                <a:solidFill>
                  <a:srgbClr val="000000"/>
                </a:solidFill>
                <a:latin typeface="Arial Black" charset="0"/>
                <a:sym typeface="Symbol" charset="2"/>
              </a:rPr>
              <a:t>a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  <a:sym typeface="Symbol" charset="2"/>
              </a:rPr>
              <a:t>0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} 	</a:t>
            </a:r>
            <a:r>
              <a:rPr lang="en-US" sz="1800">
                <a:solidFill>
                  <a:srgbClr val="000000"/>
                </a:solidFill>
                <a:latin typeface="Arial Black" charset="0"/>
                <a:sym typeface="Symbol" charset="2"/>
              </a:rPr>
              <a:t> &lt;a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  <a:sym typeface="Symbol" charset="2"/>
              </a:rPr>
              <a:t>0</a:t>
            </a:r>
            <a:r>
              <a:rPr lang="en-US" sz="1800">
                <a:solidFill>
                  <a:srgbClr val="000000"/>
                </a:solidFill>
                <a:latin typeface="Arial Black" charset="0"/>
                <a:sym typeface="Symbol" charset="2"/>
              </a:rPr>
              <a:t>&gt;</a:t>
            </a:r>
          </a:p>
          <a:p>
            <a:pPr>
              <a:spcBef>
                <a:spcPct val="50000"/>
              </a:spcBef>
              <a:tabLst>
                <a:tab pos="2112963" algn="l"/>
              </a:tabLst>
            </a:pPr>
            <a:r>
              <a:rPr lang="en-US" sz="1800">
                <a:solidFill>
                  <a:srgbClr val="000000"/>
                </a:solidFill>
                <a:latin typeface="Arial Black" charset="0"/>
              </a:rPr>
              <a:t>F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merge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{&lt;a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&gt;,&lt;a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&gt;} </a:t>
            </a:r>
            <a:r>
              <a:rPr lang="en-US" sz="1800">
                <a:solidFill>
                  <a:srgbClr val="000000"/>
                </a:solidFill>
                <a:latin typeface="Arial Black" charset="0"/>
                <a:sym typeface="Symbol" charset="2"/>
              </a:rPr>
              <a:t> &lt;a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  <a:sym typeface="Symbol" charset="2"/>
              </a:rPr>
              <a:t>12</a:t>
            </a:r>
            <a:r>
              <a:rPr lang="en-US" sz="1800">
                <a:solidFill>
                  <a:srgbClr val="000000"/>
                </a:solidFill>
                <a:latin typeface="Arial Black" charset="0"/>
                <a:sym typeface="Symbol" charset="2"/>
              </a:rPr>
              <a:t>&gt;</a:t>
            </a:r>
          </a:p>
          <a:p>
            <a:pPr>
              <a:spcBef>
                <a:spcPct val="50000"/>
              </a:spcBef>
              <a:tabLst>
                <a:tab pos="2112963" algn="l"/>
              </a:tabLst>
            </a:pPr>
            <a:r>
              <a:rPr lang="en-US" sz="1800">
                <a:solidFill>
                  <a:srgbClr val="000000"/>
                </a:solidFill>
                <a:latin typeface="Arial Black" charset="0"/>
              </a:rPr>
              <a:t>F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evaluate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{&lt;a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&gt;} 	</a:t>
            </a:r>
            <a:r>
              <a:rPr lang="en-US" sz="1800">
                <a:solidFill>
                  <a:srgbClr val="000000"/>
                </a:solidFill>
                <a:latin typeface="Arial Black" charset="0"/>
                <a:sym typeface="Symbol" charset="2"/>
              </a:rPr>
              <a:t> aggregate value</a:t>
            </a:r>
          </a:p>
          <a:p>
            <a:pPr>
              <a:spcBef>
                <a:spcPct val="50000"/>
              </a:spcBef>
              <a:tabLst>
                <a:tab pos="2112963" algn="l"/>
              </a:tabLst>
            </a:pPr>
            <a:r>
              <a:rPr lang="en-US" sz="1800">
                <a:solidFill>
                  <a:srgbClr val="000000"/>
                </a:solidFill>
                <a:latin typeface="Arial Black" charset="0"/>
                <a:sym typeface="Symbol" charset="2"/>
              </a:rPr>
              <a:t>(Merge associative, commutative!)</a:t>
            </a:r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304800" y="4552950"/>
            <a:ext cx="83058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>
                <a:solidFill>
                  <a:srgbClr val="000000"/>
                </a:solidFill>
                <a:latin typeface="Arial Black" charset="0"/>
              </a:rPr>
              <a:t>Example: Average</a:t>
            </a:r>
            <a:endParaRPr lang="en-US" sz="1800">
              <a:solidFill>
                <a:srgbClr val="000000"/>
              </a:solidFill>
              <a:latin typeface="Arial Black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Arial Black" charset="0"/>
              </a:rPr>
              <a:t>AVG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init         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{v} 			   </a:t>
            </a:r>
            <a:r>
              <a:rPr lang="en-US" sz="1800">
                <a:solidFill>
                  <a:srgbClr val="000000"/>
                </a:solidFill>
                <a:latin typeface="Arial Black" charset="0"/>
                <a:sym typeface="Symbol" charset="2"/>
              </a:rPr>
              <a:t> &lt;v,1&gt;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Arial Black" charset="0"/>
              </a:rPr>
              <a:t>AVG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merge    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{&lt;S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, C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&gt;, &lt;S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, C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&gt;}	   </a:t>
            </a:r>
            <a:r>
              <a:rPr lang="en-US" sz="1800">
                <a:solidFill>
                  <a:srgbClr val="000000"/>
                </a:solidFill>
                <a:latin typeface="Arial Black" charset="0"/>
                <a:sym typeface="Symbol" charset="2"/>
              </a:rPr>
              <a:t> &lt; 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S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 + S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 , C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 + C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Arial Black" charset="0"/>
                <a:sym typeface="Symbol" charset="2"/>
              </a:rPr>
              <a:t>&gt;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Arial Black" charset="0"/>
              </a:rPr>
              <a:t>AVG</a:t>
            </a:r>
            <a:r>
              <a:rPr lang="en-US" sz="1800" baseline="-25000">
                <a:solidFill>
                  <a:srgbClr val="000000"/>
                </a:solidFill>
                <a:latin typeface="Arial Black" charset="0"/>
              </a:rPr>
              <a:t>evaluate</a:t>
            </a:r>
            <a:r>
              <a:rPr lang="en-US" sz="1800">
                <a:solidFill>
                  <a:srgbClr val="000000"/>
                </a:solidFill>
                <a:latin typeface="Arial Black" charset="0"/>
              </a:rPr>
              <a:t>{&lt;S, C&gt;} 		   </a:t>
            </a:r>
            <a:r>
              <a:rPr lang="en-US" sz="1800">
                <a:solidFill>
                  <a:srgbClr val="000000"/>
                </a:solidFill>
                <a:latin typeface="Arial Black" charset="0"/>
                <a:sym typeface="Symbol" charset="2"/>
              </a:rPr>
              <a:t> S/C</a:t>
            </a:r>
            <a:endParaRPr lang="en-US" sz="1800" baseline="-25000">
              <a:solidFill>
                <a:srgbClr val="000000"/>
              </a:solidFill>
              <a:latin typeface="Arial Black" charset="0"/>
              <a:sym typeface="Symbol" charset="2"/>
            </a:endParaRPr>
          </a:p>
        </p:txBody>
      </p:sp>
      <p:sp>
        <p:nvSpPr>
          <p:cNvPr id="55303" name="Freeform 9"/>
          <p:cNvSpPr>
            <a:spLocks/>
          </p:cNvSpPr>
          <p:nvPr/>
        </p:nvSpPr>
        <p:spPr bwMode="auto">
          <a:xfrm>
            <a:off x="3868738" y="3179763"/>
            <a:ext cx="1754187" cy="330200"/>
          </a:xfrm>
          <a:custGeom>
            <a:avLst/>
            <a:gdLst>
              <a:gd name="T0" fmla="*/ 0 w 1105"/>
              <a:gd name="T1" fmla="*/ 60325 h 208"/>
              <a:gd name="T2" fmla="*/ 465137 w 1105"/>
              <a:gd name="T3" fmla="*/ 330200 h 208"/>
              <a:gd name="T4" fmla="*/ 1289049 w 1105"/>
              <a:gd name="T5" fmla="*/ 60325 h 208"/>
              <a:gd name="T6" fmla="*/ 1754187 w 1105"/>
              <a:gd name="T7" fmla="*/ 0 h 208"/>
              <a:gd name="T8" fmla="*/ 0 60000 65536"/>
              <a:gd name="T9" fmla="*/ 0 60000 65536"/>
              <a:gd name="T10" fmla="*/ 0 60000 65536"/>
              <a:gd name="T11" fmla="*/ 0 60000 65536"/>
              <a:gd name="T12" fmla="*/ 0 w 1105"/>
              <a:gd name="T13" fmla="*/ 0 h 208"/>
              <a:gd name="T14" fmla="*/ 1105 w 1105"/>
              <a:gd name="T15" fmla="*/ 208 h 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5" h="208">
                <a:moveTo>
                  <a:pt x="0" y="38"/>
                </a:moveTo>
                <a:cubicBezTo>
                  <a:pt x="79" y="123"/>
                  <a:pt x="158" y="208"/>
                  <a:pt x="293" y="208"/>
                </a:cubicBezTo>
                <a:cubicBezTo>
                  <a:pt x="428" y="208"/>
                  <a:pt x="677" y="73"/>
                  <a:pt x="812" y="38"/>
                </a:cubicBezTo>
                <a:cubicBezTo>
                  <a:pt x="947" y="3"/>
                  <a:pt x="1026" y="1"/>
                  <a:pt x="1105" y="0"/>
                </a:cubicBezTo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Text Box 10"/>
          <p:cNvSpPr txBox="1">
            <a:spLocks noChangeArrowheads="1"/>
          </p:cNvSpPr>
          <p:nvPr/>
        </p:nvSpPr>
        <p:spPr bwMode="auto">
          <a:xfrm>
            <a:off x="5576888" y="2998788"/>
            <a:ext cx="3294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omic Sans MS" charset="0"/>
              </a:rPr>
              <a:t>Partial State Record (PSR)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324600"/>
            <a:ext cx="1905000" cy="457200"/>
          </a:xfrm>
          <a:noFill/>
        </p:spPr>
        <p:txBody>
          <a:bodyPr/>
          <a:lstStyle/>
          <a:p>
            <a:pPr algn="ctr"/>
            <a:fld id="{A1BAD335-B4C0-9640-9670-423E02287321}" type="slidenum">
              <a:rPr lang="en-US"/>
              <a:pPr algn="ctr"/>
              <a:t>68</a:t>
            </a:fld>
            <a:endParaRPr lang="en-US"/>
          </a:p>
        </p:txBody>
      </p:sp>
      <p:sp>
        <p:nvSpPr>
          <p:cNvPr id="512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Parents Results</a:t>
            </a:r>
          </a:p>
        </p:txBody>
      </p:sp>
      <p:sp>
        <p:nvSpPr>
          <p:cNvPr id="512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7163" y="2038350"/>
            <a:ext cx="4357687" cy="4086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Better than previous analysis expected!</a:t>
            </a:r>
          </a:p>
          <a:p>
            <a:pPr>
              <a:lnSpc>
                <a:spcPct val="90000"/>
              </a:lnSpc>
            </a:pPr>
            <a:r>
              <a:rPr lang="en-US"/>
              <a:t>Losses aren’t independent!</a:t>
            </a:r>
          </a:p>
          <a:p>
            <a:pPr>
              <a:lnSpc>
                <a:spcPct val="90000"/>
              </a:lnSpc>
            </a:pPr>
            <a:r>
              <a:rPr lang="en-US"/>
              <a:t>Insight: spreads data over many links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452938" y="2509838"/>
          <a:ext cx="4410075" cy="3648075"/>
        </p:xfrm>
        <a:graphic>
          <a:graphicData uri="http://schemas.openxmlformats.org/presentationml/2006/ole">
            <p:oleObj spid="_x0000_s104450" name="Chart" r:id="rId3" imgW="4410456" imgH="3648456" progId="Excel.Chart.8">
              <p:embed/>
            </p:oleObj>
          </a:graphicData>
        </a:graphic>
      </p:graphicFrame>
      <p:grpSp>
        <p:nvGrpSpPr>
          <p:cNvPr id="2" name="Group 1076"/>
          <p:cNvGrpSpPr>
            <a:grpSpLocks/>
          </p:cNvGrpSpPr>
          <p:nvPr/>
        </p:nvGrpSpPr>
        <p:grpSpPr bwMode="auto">
          <a:xfrm>
            <a:off x="1101725" y="1878013"/>
            <a:ext cx="6400800" cy="4552950"/>
            <a:chOff x="657" y="1137"/>
            <a:chExt cx="4032" cy="2868"/>
          </a:xfrm>
        </p:grpSpPr>
        <p:sp>
          <p:nvSpPr>
            <p:cNvPr id="5127" name="Rectangle 1028"/>
            <p:cNvSpPr>
              <a:spLocks noChangeArrowheads="1"/>
            </p:cNvSpPr>
            <p:nvPr/>
          </p:nvSpPr>
          <p:spPr bwMode="auto">
            <a:xfrm>
              <a:off x="2822" y="2016"/>
              <a:ext cx="11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8" name="Rectangle 1042"/>
            <p:cNvSpPr>
              <a:spLocks noChangeArrowheads="1"/>
            </p:cNvSpPr>
            <p:nvPr/>
          </p:nvSpPr>
          <p:spPr bwMode="auto">
            <a:xfrm>
              <a:off x="657" y="1143"/>
              <a:ext cx="4032" cy="28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9" name="Oval 1043"/>
            <p:cNvSpPr>
              <a:spLocks noChangeArrowheads="1"/>
            </p:cNvSpPr>
            <p:nvPr/>
          </p:nvSpPr>
          <p:spPr bwMode="auto">
            <a:xfrm>
              <a:off x="1719" y="1719"/>
              <a:ext cx="261" cy="26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30" name="Oval 1044"/>
            <p:cNvSpPr>
              <a:spLocks noChangeArrowheads="1"/>
            </p:cNvSpPr>
            <p:nvPr/>
          </p:nvSpPr>
          <p:spPr bwMode="auto">
            <a:xfrm>
              <a:off x="1509" y="2112"/>
              <a:ext cx="261" cy="26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31" name="Oval 1045"/>
            <p:cNvSpPr>
              <a:spLocks noChangeArrowheads="1"/>
            </p:cNvSpPr>
            <p:nvPr/>
          </p:nvSpPr>
          <p:spPr bwMode="auto">
            <a:xfrm>
              <a:off x="2121" y="2130"/>
              <a:ext cx="261" cy="26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32" name="Oval 1046"/>
            <p:cNvSpPr>
              <a:spLocks noChangeArrowheads="1"/>
            </p:cNvSpPr>
            <p:nvPr/>
          </p:nvSpPr>
          <p:spPr bwMode="auto">
            <a:xfrm>
              <a:off x="1017" y="2115"/>
              <a:ext cx="261" cy="26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33" name="Oval 1047"/>
            <p:cNvSpPr>
              <a:spLocks noChangeArrowheads="1"/>
            </p:cNvSpPr>
            <p:nvPr/>
          </p:nvSpPr>
          <p:spPr bwMode="auto">
            <a:xfrm>
              <a:off x="1674" y="2511"/>
              <a:ext cx="261" cy="26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34" name="Oval 1048"/>
            <p:cNvSpPr>
              <a:spLocks noChangeArrowheads="1"/>
            </p:cNvSpPr>
            <p:nvPr/>
          </p:nvSpPr>
          <p:spPr bwMode="auto">
            <a:xfrm>
              <a:off x="1170" y="2817"/>
              <a:ext cx="261" cy="26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5135" name="AutoShape 1049"/>
            <p:cNvCxnSpPr>
              <a:cxnSpLocks noChangeShapeType="1"/>
              <a:stCxn id="5134" idx="0"/>
              <a:endCxn id="5133" idx="4"/>
            </p:cNvCxnSpPr>
            <p:nvPr/>
          </p:nvCxnSpPr>
          <p:spPr bwMode="auto">
            <a:xfrm flipV="1">
              <a:off x="1301" y="2772"/>
              <a:ext cx="504" cy="4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5136" name="AutoShape 1050"/>
            <p:cNvCxnSpPr>
              <a:cxnSpLocks noChangeShapeType="1"/>
              <a:stCxn id="5133" idx="0"/>
              <a:endCxn id="5131" idx="4"/>
            </p:cNvCxnSpPr>
            <p:nvPr/>
          </p:nvCxnSpPr>
          <p:spPr bwMode="auto">
            <a:xfrm flipV="1">
              <a:off x="1805" y="2391"/>
              <a:ext cx="447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5137" name="AutoShape 1051"/>
            <p:cNvCxnSpPr>
              <a:cxnSpLocks noChangeShapeType="1"/>
              <a:stCxn id="5131" idx="0"/>
              <a:endCxn id="5129" idx="4"/>
            </p:cNvCxnSpPr>
            <p:nvPr/>
          </p:nvCxnSpPr>
          <p:spPr bwMode="auto">
            <a:xfrm flipH="1" flipV="1">
              <a:off x="1850" y="1980"/>
              <a:ext cx="402" cy="150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5138" name="AutoShape 1052"/>
            <p:cNvCxnSpPr>
              <a:cxnSpLocks noChangeShapeType="1"/>
              <a:stCxn id="5130" idx="0"/>
              <a:endCxn id="5129" idx="5"/>
            </p:cNvCxnSpPr>
            <p:nvPr/>
          </p:nvCxnSpPr>
          <p:spPr bwMode="auto">
            <a:xfrm flipV="1">
              <a:off x="1640" y="1942"/>
              <a:ext cx="302" cy="17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5139" name="AutoShape 1053"/>
            <p:cNvCxnSpPr>
              <a:cxnSpLocks noChangeShapeType="1"/>
              <a:stCxn id="5132" idx="0"/>
              <a:endCxn id="5129" idx="5"/>
            </p:cNvCxnSpPr>
            <p:nvPr/>
          </p:nvCxnSpPr>
          <p:spPr bwMode="auto">
            <a:xfrm flipV="1">
              <a:off x="1148" y="1942"/>
              <a:ext cx="794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sp>
          <p:nvSpPr>
            <p:cNvPr id="5140" name="Oval 1054"/>
            <p:cNvSpPr>
              <a:spLocks noChangeArrowheads="1"/>
            </p:cNvSpPr>
            <p:nvPr/>
          </p:nvSpPr>
          <p:spPr bwMode="auto">
            <a:xfrm>
              <a:off x="3660" y="1779"/>
              <a:ext cx="261" cy="26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" name="Oval 1055"/>
            <p:cNvSpPr>
              <a:spLocks noChangeArrowheads="1"/>
            </p:cNvSpPr>
            <p:nvPr/>
          </p:nvSpPr>
          <p:spPr bwMode="auto">
            <a:xfrm>
              <a:off x="3450" y="2172"/>
              <a:ext cx="261" cy="26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2" name="Oval 1056"/>
            <p:cNvSpPr>
              <a:spLocks noChangeArrowheads="1"/>
            </p:cNvSpPr>
            <p:nvPr/>
          </p:nvSpPr>
          <p:spPr bwMode="auto">
            <a:xfrm>
              <a:off x="4062" y="2190"/>
              <a:ext cx="261" cy="26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3" name="Oval 1057"/>
            <p:cNvSpPr>
              <a:spLocks noChangeArrowheads="1"/>
            </p:cNvSpPr>
            <p:nvPr/>
          </p:nvSpPr>
          <p:spPr bwMode="auto">
            <a:xfrm>
              <a:off x="2958" y="2175"/>
              <a:ext cx="261" cy="26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4" name="Oval 1058"/>
            <p:cNvSpPr>
              <a:spLocks noChangeArrowheads="1"/>
            </p:cNvSpPr>
            <p:nvPr/>
          </p:nvSpPr>
          <p:spPr bwMode="auto">
            <a:xfrm>
              <a:off x="3615" y="2571"/>
              <a:ext cx="261" cy="26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5" name="Oval 1059"/>
            <p:cNvSpPr>
              <a:spLocks noChangeArrowheads="1"/>
            </p:cNvSpPr>
            <p:nvPr/>
          </p:nvSpPr>
          <p:spPr bwMode="auto">
            <a:xfrm>
              <a:off x="3111" y="2877"/>
              <a:ext cx="261" cy="26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5146" name="AutoShape 1060"/>
            <p:cNvCxnSpPr>
              <a:cxnSpLocks noChangeShapeType="1"/>
              <a:stCxn id="5145" idx="0"/>
              <a:endCxn id="5144" idx="4"/>
            </p:cNvCxnSpPr>
            <p:nvPr/>
          </p:nvCxnSpPr>
          <p:spPr bwMode="auto">
            <a:xfrm flipV="1">
              <a:off x="3242" y="2832"/>
              <a:ext cx="504" cy="4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5147" name="AutoShape 1061"/>
            <p:cNvCxnSpPr>
              <a:cxnSpLocks noChangeShapeType="1"/>
              <a:stCxn id="5144" idx="0"/>
              <a:endCxn id="5142" idx="4"/>
            </p:cNvCxnSpPr>
            <p:nvPr/>
          </p:nvCxnSpPr>
          <p:spPr bwMode="auto">
            <a:xfrm flipV="1">
              <a:off x="3746" y="2451"/>
              <a:ext cx="447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5148" name="AutoShape 1062"/>
            <p:cNvCxnSpPr>
              <a:cxnSpLocks noChangeShapeType="1"/>
              <a:stCxn id="5142" idx="0"/>
              <a:endCxn id="5140" idx="4"/>
            </p:cNvCxnSpPr>
            <p:nvPr/>
          </p:nvCxnSpPr>
          <p:spPr bwMode="auto">
            <a:xfrm flipH="1" flipV="1">
              <a:off x="3791" y="2040"/>
              <a:ext cx="402" cy="1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5149" name="AutoShape 1063"/>
            <p:cNvCxnSpPr>
              <a:cxnSpLocks noChangeShapeType="1"/>
              <a:stCxn id="5141" idx="0"/>
              <a:endCxn id="5140" idx="5"/>
            </p:cNvCxnSpPr>
            <p:nvPr/>
          </p:nvCxnSpPr>
          <p:spPr bwMode="auto">
            <a:xfrm flipV="1">
              <a:off x="3581" y="2002"/>
              <a:ext cx="302" cy="17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5150" name="AutoShape 1064"/>
            <p:cNvCxnSpPr>
              <a:cxnSpLocks noChangeShapeType="1"/>
              <a:stCxn id="5143" idx="0"/>
              <a:endCxn id="5140" idx="5"/>
            </p:cNvCxnSpPr>
            <p:nvPr/>
          </p:nvCxnSpPr>
          <p:spPr bwMode="auto">
            <a:xfrm flipV="1">
              <a:off x="3089" y="2002"/>
              <a:ext cx="794" cy="1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5151" name="AutoShape 1066"/>
            <p:cNvCxnSpPr>
              <a:cxnSpLocks noChangeShapeType="1"/>
              <a:stCxn id="5145" idx="0"/>
              <a:endCxn id="5143" idx="4"/>
            </p:cNvCxnSpPr>
            <p:nvPr/>
          </p:nvCxnSpPr>
          <p:spPr bwMode="auto">
            <a:xfrm flipH="1" flipV="1">
              <a:off x="3089" y="2436"/>
              <a:ext cx="153" cy="4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5152" name="AutoShape 1069"/>
            <p:cNvCxnSpPr>
              <a:cxnSpLocks noChangeShapeType="1"/>
              <a:stCxn id="5145" idx="0"/>
              <a:endCxn id="5141" idx="4"/>
            </p:cNvCxnSpPr>
            <p:nvPr/>
          </p:nvCxnSpPr>
          <p:spPr bwMode="auto">
            <a:xfrm flipV="1">
              <a:off x="3242" y="2433"/>
              <a:ext cx="339" cy="44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5153" name="AutoShape 1070"/>
            <p:cNvCxnSpPr>
              <a:cxnSpLocks noChangeShapeType="1"/>
              <a:stCxn id="5144" idx="0"/>
              <a:endCxn id="5141" idx="4"/>
            </p:cNvCxnSpPr>
            <p:nvPr/>
          </p:nvCxnSpPr>
          <p:spPr bwMode="auto">
            <a:xfrm flipH="1" flipV="1">
              <a:off x="3581" y="2433"/>
              <a:ext cx="165" cy="1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5154" name="AutoShape 1071"/>
            <p:cNvCxnSpPr>
              <a:cxnSpLocks noChangeShapeType="1"/>
              <a:stCxn id="5144" idx="0"/>
              <a:endCxn id="5143" idx="4"/>
            </p:cNvCxnSpPr>
            <p:nvPr/>
          </p:nvCxnSpPr>
          <p:spPr bwMode="auto">
            <a:xfrm flipH="1" flipV="1">
              <a:off x="3089" y="2436"/>
              <a:ext cx="657" cy="13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sp>
          <p:nvSpPr>
            <p:cNvPr id="5155" name="Text Box 1072"/>
            <p:cNvSpPr txBox="1">
              <a:spLocks noChangeArrowheads="1"/>
            </p:cNvSpPr>
            <p:nvPr/>
          </p:nvSpPr>
          <p:spPr bwMode="auto">
            <a:xfrm>
              <a:off x="1998" y="1602"/>
              <a:ext cx="1125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Critical Link!</a:t>
              </a:r>
            </a:p>
          </p:txBody>
        </p:sp>
        <p:sp>
          <p:nvSpPr>
            <p:cNvPr id="5156" name="Line 1073"/>
            <p:cNvSpPr>
              <a:spLocks noChangeShapeType="1"/>
            </p:cNvSpPr>
            <p:nvPr/>
          </p:nvSpPr>
          <p:spPr bwMode="auto">
            <a:xfrm>
              <a:off x="2718" y="1161"/>
              <a:ext cx="0" cy="28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Text Box 1074"/>
            <p:cNvSpPr txBox="1">
              <a:spLocks noChangeArrowheads="1"/>
            </p:cNvSpPr>
            <p:nvPr/>
          </p:nvSpPr>
          <p:spPr bwMode="auto">
            <a:xfrm>
              <a:off x="1257" y="1167"/>
              <a:ext cx="174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No Splitting</a:t>
              </a:r>
            </a:p>
          </p:txBody>
        </p:sp>
        <p:sp>
          <p:nvSpPr>
            <p:cNvPr id="5158" name="Text Box 1075"/>
            <p:cNvSpPr txBox="1">
              <a:spLocks noChangeArrowheads="1"/>
            </p:cNvSpPr>
            <p:nvPr/>
          </p:nvSpPr>
          <p:spPr bwMode="auto">
            <a:xfrm>
              <a:off x="3072" y="1137"/>
              <a:ext cx="136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With Splitting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698684-3C16-0243-BFF7-859FE6FCAB79}" type="slidenum">
              <a:rPr lang="en-US"/>
              <a:pPr/>
              <a:t>7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Problems Using DV or LS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Periodic updates waste power</a:t>
            </a:r>
          </a:p>
          <a:p>
            <a:pPr lvl="1" eaLnBrk="1" hangingPunct="1"/>
            <a:r>
              <a:rPr lang="en-US"/>
              <a:t>Tx sends portion of battery power into air</a:t>
            </a:r>
          </a:p>
          <a:p>
            <a:pPr lvl="1" eaLnBrk="1" hangingPunct="1"/>
            <a:r>
              <a:rPr lang="en-US"/>
              <a:t>Reception requires less power, but periodic updates prevent mobile from “sleeping”</a:t>
            </a:r>
          </a:p>
          <a:p>
            <a:pPr eaLnBrk="1" hangingPunct="1"/>
            <a:r>
              <a:rPr lang="en-US"/>
              <a:t>Convergence may be slower in conventional networks but must be fast in ad-hoc networks and be done without frequent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8B5F91-6875-D249-AB17-77D5FF62048D}" type="slidenum">
              <a:rPr lang="en-US"/>
              <a:pPr/>
              <a:t>8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Proposed Protocols</a:t>
            </a:r>
            <a:endParaRPr lang="en-US"/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058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Destination-Sequenced Distance Vector (DSDV)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DV protocol, destinations advertise sequence number to avoid loops, not on demand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Temporally-Ordered Routing Algorithm (TORA)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On demand creation of hbh routes based on link-reversal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6600"/>
                </a:solidFill>
              </a:rPr>
              <a:t>Dynamic Source Routing (DSR)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On demand source route discovery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Ad Hoc On-Demand Distance Vector (AODV)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Combination of DSR and DSDV: on demand route discovery with hbh routing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B5DCA0-3F62-AD4D-BF36-73A9DB5FFF93}" type="slidenum">
              <a:rPr lang="en-US"/>
              <a:pPr/>
              <a:t>9</a:t>
            </a:fld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DSR Concepts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Source routing</a:t>
            </a:r>
          </a:p>
          <a:p>
            <a:pPr lvl="1" eaLnBrk="1" hangingPunct="1"/>
            <a:r>
              <a:rPr lang="en-US"/>
              <a:t>No need to maintain up-to-date info at intermediate nodes</a:t>
            </a:r>
          </a:p>
          <a:p>
            <a:pPr eaLnBrk="1" hangingPunct="1"/>
            <a:r>
              <a:rPr lang="en-US"/>
              <a:t>On-demand route discovery</a:t>
            </a:r>
          </a:p>
          <a:p>
            <a:pPr lvl="1" eaLnBrk="1" hangingPunct="1"/>
            <a:r>
              <a:rPr lang="en-US"/>
              <a:t>No need for periodic route advertisements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4999</TotalTime>
  <Words>3352</Words>
  <Application>Microsoft Office PowerPoint</Application>
  <PresentationFormat>On-screen Show (4:3)</PresentationFormat>
  <Paragraphs>882</Paragraphs>
  <Slides>68</Slides>
  <Notes>7</Notes>
  <HiddenSlides>10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Carnival</vt:lpstr>
      <vt:lpstr>Bitmap Image</vt:lpstr>
      <vt:lpstr>Adobe Photoshop Image</vt:lpstr>
      <vt:lpstr>Microsoft Excel Chart</vt:lpstr>
      <vt:lpstr>Microsoft Visio Drawing</vt:lpstr>
      <vt:lpstr>15-446 Distributed Systems Spring 2009</vt:lpstr>
      <vt:lpstr>Overview</vt:lpstr>
      <vt:lpstr>Ad Hoc Routing</vt:lpstr>
      <vt:lpstr>Ad Hoc Routing</vt:lpstr>
      <vt:lpstr>Challenges and Variants</vt:lpstr>
      <vt:lpstr>Problems Using DV or LS</vt:lpstr>
      <vt:lpstr>Problems Using DV or LS</vt:lpstr>
      <vt:lpstr>Proposed Protocols</vt:lpstr>
      <vt:lpstr>DSR Concepts</vt:lpstr>
      <vt:lpstr>DSR Components</vt:lpstr>
      <vt:lpstr>DSR Route Discovery</vt:lpstr>
      <vt:lpstr>C Broadcasts Route Request to F</vt:lpstr>
      <vt:lpstr>C Broadcasts Route Request to F</vt:lpstr>
      <vt:lpstr>H Responds to Route Request</vt:lpstr>
      <vt:lpstr>C Transmits a Packet to F</vt:lpstr>
      <vt:lpstr>Forwarding Route Requests</vt:lpstr>
      <vt:lpstr>Route Cache</vt:lpstr>
      <vt:lpstr>Sending Data</vt:lpstr>
      <vt:lpstr>Discussion</vt:lpstr>
      <vt:lpstr>Overview</vt:lpstr>
      <vt:lpstr>Smart-Dust/Motes</vt:lpstr>
      <vt:lpstr>Smart-Dust/Motes</vt:lpstr>
      <vt:lpstr>Berkeley Motes</vt:lpstr>
      <vt:lpstr>Berkeley Motes (Levis &amp; Culler, ASPLOS 02)</vt:lpstr>
      <vt:lpstr>Sensor Net Sample Apps</vt:lpstr>
      <vt:lpstr>Metric: Communication</vt:lpstr>
      <vt:lpstr>Communication In Sensor Nets</vt:lpstr>
      <vt:lpstr>Overview</vt:lpstr>
      <vt:lpstr>The long term goal</vt:lpstr>
      <vt:lpstr>Motivation</vt:lpstr>
      <vt:lpstr>Directed Diffusion</vt:lpstr>
      <vt:lpstr>Motivating Example</vt:lpstr>
      <vt:lpstr>Interest and Event Naming</vt:lpstr>
      <vt:lpstr>Diffusion (High Level)</vt:lpstr>
      <vt:lpstr>Illustrating Directed Diffusion</vt:lpstr>
      <vt:lpstr>Summary</vt:lpstr>
      <vt:lpstr>Overview</vt:lpstr>
      <vt:lpstr>TAG Introduction</vt:lpstr>
      <vt:lpstr>Basic Aggregation</vt:lpstr>
      <vt:lpstr>Illustration: Aggregation</vt:lpstr>
      <vt:lpstr>Illustration: Aggregation</vt:lpstr>
      <vt:lpstr>Illustration: Aggregation</vt:lpstr>
      <vt:lpstr>Illustration: Aggregation</vt:lpstr>
      <vt:lpstr>Illustration: Aggregation</vt:lpstr>
      <vt:lpstr>Types of Aggregates</vt:lpstr>
      <vt:lpstr>Taxonomy of Aggregates</vt:lpstr>
      <vt:lpstr>Benefit of In-Network Processing</vt:lpstr>
      <vt:lpstr>Optimization: Channel Sharing (“Snooping”)</vt:lpstr>
      <vt:lpstr>Optimization: Hypothesis Testing</vt:lpstr>
      <vt:lpstr>Optimization: Use Multiple Parents</vt:lpstr>
      <vt:lpstr>Overview</vt:lpstr>
      <vt:lpstr>Aggregation in Wireless Sensors</vt:lpstr>
      <vt:lpstr>Traditional Approach</vt:lpstr>
      <vt:lpstr>Exploiting Broadcast Medium</vt:lpstr>
      <vt:lpstr>A Naïve ODI Algorithm</vt:lpstr>
      <vt:lpstr>Synopsis Diffusion (SenSys’04)</vt:lpstr>
      <vt:lpstr>Synopsis Diffusion over Rings</vt:lpstr>
      <vt:lpstr>Evaluation</vt:lpstr>
      <vt:lpstr>Slide 59</vt:lpstr>
      <vt:lpstr>Design Considerations</vt:lpstr>
      <vt:lpstr>Directed Diffusion (Data)</vt:lpstr>
      <vt:lpstr>Directed Diffusion (Reinforcement)</vt:lpstr>
      <vt:lpstr>Approach</vt:lpstr>
      <vt:lpstr>Directed Diffusion Concepts</vt:lpstr>
      <vt:lpstr>Query Propagation</vt:lpstr>
      <vt:lpstr>Synopsis Diffusion (SenSys’04)</vt:lpstr>
      <vt:lpstr>Aggregation Framework</vt:lpstr>
      <vt:lpstr>Multiple Parents Results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 at the Edge: Problems and Opportunities in Residential Wireless Networks</dc:title>
  <dc:creator>srini</dc:creator>
  <cp:lastModifiedBy>Srinivasan Seshan</cp:lastModifiedBy>
  <cp:revision>66</cp:revision>
  <dcterms:created xsi:type="dcterms:W3CDTF">2009-04-06T00:17:06Z</dcterms:created>
  <dcterms:modified xsi:type="dcterms:W3CDTF">2009-04-06T02:43:25Z</dcterms:modified>
</cp:coreProperties>
</file>