
<file path=[Content_Types].xml><?xml version="1.0" encoding="utf-8"?>
<Types xmlns="http://schemas.openxmlformats.org/package/2006/content-types">
  <Override PartName="/ppt/slideLayouts/slideLayout8.xml" ContentType="application/vnd.openxmlformats-officedocument.presentationml.slideLayout+xml"/>
  <Override PartName="/ppt/slides/slide68.xml" ContentType="application/vnd.openxmlformats-officedocument.presentationml.slide+xml"/>
  <Override PartName="/ppt/slides/slide22.xml" ContentType="application/vnd.openxmlformats-officedocument.presentationml.slide+xml"/>
  <Override PartName="/ppt/slides/slide28.xml" ContentType="application/vnd.openxmlformats-officedocument.presentationml.slide+xml"/>
  <Override PartName="/ppt/slides/slide66.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slides/slide62.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Default Extension="wmf" ContentType="image/x-wmf"/>
  <Override PartName="/ppt/notesSlides/notesSlide4.xml" ContentType="application/vnd.openxmlformats-officedocument.presentationml.notesSlide+xml"/>
  <Override PartName="/ppt/notesSlides/notesSlide15.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Default Extension="pict" ContentType="image/pict"/>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slides/slide78.xml" ContentType="application/vnd.openxmlformats-officedocument.presentationml.slide+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Default Extension="vml" ContentType="application/vnd.openxmlformats-officedocument.vmlDrawing"/>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slides/slide53.xml" ContentType="application/vnd.openxmlformats-officedocument.presentationml.slide+xml"/>
  <Override PartName="/ppt/slides/slide76.xml" ContentType="application/vnd.openxmlformats-officedocument.presentationml.slide+xml"/>
  <Override PartName="/ppt/slides/slide55.xml" ContentType="application/vnd.openxmlformats-officedocument.presentationml.slide+xml"/>
  <Override PartName="/ppt/slides/slide67.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ppt/slides/slide80.xml" ContentType="application/vnd.openxmlformats-officedocument.presentationml.slide+xml"/>
  <Override PartName="/ppt/slides/slide69.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notesSlides/notesSlide3.xml" ContentType="application/vnd.openxmlformats-officedocument.presentationml.notesSlide+xml"/>
  <Override PartName="/ppt/slides/slide58.xml" ContentType="application/vnd.openxmlformats-officedocument.presentationml.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slides/slide6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embeddings/oleObject1.bin" ContentType="application/vnd.openxmlformats-officedocument.oleObject"/>
  <Override PartName="/ppt/slides/slide34.xml" ContentType="application/vnd.openxmlformats-officedocument.presentationml.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70.xml" ContentType="application/vnd.openxmlformats-officedocument.presentationml.slide+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77.xml" ContentType="application/vnd.openxmlformats-officedocument.presentationml.slide+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Override PartName="/ppt/slides/slide79.xml" ContentType="application/vnd.openxmlformats-officedocument.presentationml.slide+xml"/>
  <Default Extension="jpeg" ContentType="image/jpeg"/>
  <Override PartName="/ppt/slides/slide6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72.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60.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73.xml" ContentType="application/vnd.openxmlformats-officedocument.presentationml.slide+xml"/>
  <Override PartName="/ppt/slides/slide32.xml" ContentType="application/vnd.openxmlformats-officedocument.presentationml.slide+xml"/>
  <Override PartName="/ppt/slides/slide71.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800" r:id="rId1"/>
  </p:sldMasterIdLst>
  <p:notesMasterIdLst>
    <p:notesMasterId r:id="rId82"/>
  </p:notesMasterIdLst>
  <p:handoutMasterIdLst>
    <p:handoutMasterId r:id="rId83"/>
  </p:handoutMasterIdLst>
  <p:sldIdLst>
    <p:sldId id="410" r:id="rId2"/>
    <p:sldId id="411" r:id="rId3"/>
    <p:sldId id="412" r:id="rId4"/>
    <p:sldId id="413" r:id="rId5"/>
    <p:sldId id="414" r:id="rId6"/>
    <p:sldId id="415" r:id="rId7"/>
    <p:sldId id="416" r:id="rId8"/>
    <p:sldId id="417" r:id="rId9"/>
    <p:sldId id="418" r:id="rId10"/>
    <p:sldId id="528" r:id="rId11"/>
    <p:sldId id="420" r:id="rId12"/>
    <p:sldId id="421" r:id="rId13"/>
    <p:sldId id="422" r:id="rId14"/>
    <p:sldId id="423" r:id="rId15"/>
    <p:sldId id="424" r:id="rId16"/>
    <p:sldId id="425" r:id="rId17"/>
    <p:sldId id="529" r:id="rId18"/>
    <p:sldId id="427" r:id="rId19"/>
    <p:sldId id="428" r:id="rId20"/>
    <p:sldId id="429" r:id="rId21"/>
    <p:sldId id="430" r:id="rId22"/>
    <p:sldId id="431" r:id="rId23"/>
    <p:sldId id="432" r:id="rId24"/>
    <p:sldId id="433" r:id="rId25"/>
    <p:sldId id="434" r:id="rId26"/>
    <p:sldId id="530" r:id="rId27"/>
    <p:sldId id="436" r:id="rId28"/>
    <p:sldId id="437" r:id="rId29"/>
    <p:sldId id="438" r:id="rId30"/>
    <p:sldId id="439" r:id="rId31"/>
    <p:sldId id="440" r:id="rId32"/>
    <p:sldId id="441" r:id="rId33"/>
    <p:sldId id="531" r:id="rId34"/>
    <p:sldId id="461" r:id="rId35"/>
    <p:sldId id="462" r:id="rId36"/>
    <p:sldId id="463" r:id="rId37"/>
    <p:sldId id="464" r:id="rId38"/>
    <p:sldId id="466" r:id="rId39"/>
    <p:sldId id="467" r:id="rId40"/>
    <p:sldId id="468" r:id="rId41"/>
    <p:sldId id="469" r:id="rId42"/>
    <p:sldId id="470" r:id="rId43"/>
    <p:sldId id="471" r:id="rId44"/>
    <p:sldId id="472" r:id="rId45"/>
    <p:sldId id="473" r:id="rId46"/>
    <p:sldId id="532" r:id="rId47"/>
    <p:sldId id="475" r:id="rId48"/>
    <p:sldId id="476" r:id="rId49"/>
    <p:sldId id="477" r:id="rId50"/>
    <p:sldId id="478" r:id="rId51"/>
    <p:sldId id="479" r:id="rId52"/>
    <p:sldId id="480" r:id="rId53"/>
    <p:sldId id="481" r:id="rId54"/>
    <p:sldId id="482" r:id="rId55"/>
    <p:sldId id="483" r:id="rId56"/>
    <p:sldId id="533" r:id="rId57"/>
    <p:sldId id="485" r:id="rId58"/>
    <p:sldId id="486" r:id="rId59"/>
    <p:sldId id="487" r:id="rId60"/>
    <p:sldId id="488" r:id="rId61"/>
    <p:sldId id="489" r:id="rId62"/>
    <p:sldId id="490" r:id="rId63"/>
    <p:sldId id="491" r:id="rId64"/>
    <p:sldId id="492" r:id="rId65"/>
    <p:sldId id="495" r:id="rId66"/>
    <p:sldId id="497" r:id="rId67"/>
    <p:sldId id="498" r:id="rId68"/>
    <p:sldId id="499" r:id="rId69"/>
    <p:sldId id="500" r:id="rId70"/>
    <p:sldId id="501" r:id="rId71"/>
    <p:sldId id="534" r:id="rId72"/>
    <p:sldId id="519" r:id="rId73"/>
    <p:sldId id="518" r:id="rId74"/>
    <p:sldId id="520" r:id="rId75"/>
    <p:sldId id="521" r:id="rId76"/>
    <p:sldId id="522" r:id="rId77"/>
    <p:sldId id="527" r:id="rId78"/>
    <p:sldId id="524" r:id="rId79"/>
    <p:sldId id="525" r:id="rId80"/>
    <p:sldId id="526" r:id="rId8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6589" autoAdjust="0"/>
  </p:normalViewPr>
  <p:slideViewPr>
    <p:cSldViewPr>
      <p:cViewPr varScale="1">
        <p:scale>
          <a:sx n="77" d="100"/>
          <a:sy n="77" d="100"/>
        </p:scale>
        <p:origin x="-1144"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64"/>
    </p:cViewPr>
  </p:sorter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39" Type="http://schemas.openxmlformats.org/officeDocument/2006/relationships/slide" Target="slides/slide38.xml"/><Relationship Id="rId70" Type="http://schemas.openxmlformats.org/officeDocument/2006/relationships/slide" Target="slides/slide69.xml"/><Relationship Id="rId7" Type="http://schemas.openxmlformats.org/officeDocument/2006/relationships/slide" Target="slides/slide6.xml"/><Relationship Id="rId43" Type="http://schemas.openxmlformats.org/officeDocument/2006/relationships/slide" Target="slides/slide42.xml"/><Relationship Id="rId74" Type="http://schemas.openxmlformats.org/officeDocument/2006/relationships/slide" Target="slides/slide73.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77" Type="http://schemas.openxmlformats.org/officeDocument/2006/relationships/slide" Target="slides/slide76.xml"/><Relationship Id="rId63" Type="http://schemas.openxmlformats.org/officeDocument/2006/relationships/slide" Target="slides/slide62.xml"/><Relationship Id="rId17" Type="http://schemas.openxmlformats.org/officeDocument/2006/relationships/slide" Target="slides/slide16.xml"/><Relationship Id="rId85" Type="http://schemas.openxmlformats.org/officeDocument/2006/relationships/presProps" Target="presProps.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71" Type="http://schemas.openxmlformats.org/officeDocument/2006/relationships/slide" Target="slides/slide70.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slide" Target="slides/slide72.xml"/><Relationship Id="rId88" Type="http://schemas.openxmlformats.org/officeDocument/2006/relationships/tableStyles" Target="tableStyles.xml"/><Relationship Id="rId87" Type="http://schemas.openxmlformats.org/officeDocument/2006/relationships/theme" Target="theme/theme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82" Type="http://schemas.openxmlformats.org/officeDocument/2006/relationships/notesMaster" Target="notesMasters/notesMaster1.xml"/><Relationship Id="rId69" Type="http://schemas.openxmlformats.org/officeDocument/2006/relationships/slide" Target="slides/slide68.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slide" Target="slides/slide56.xml"/><Relationship Id="rId59" Type="http://schemas.openxmlformats.org/officeDocument/2006/relationships/slide" Target="slides/slide58.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slide" Target="slides/slide5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62" Type="http://schemas.openxmlformats.org/officeDocument/2006/relationships/slide" Target="slides/slide61.xml"/><Relationship Id="rId66" Type="http://schemas.openxmlformats.org/officeDocument/2006/relationships/slide" Target="slides/slide65.xml"/><Relationship Id="rId36" Type="http://schemas.openxmlformats.org/officeDocument/2006/relationships/slide" Target="slides/slide35.xml"/><Relationship Id="rId72" Type="http://schemas.openxmlformats.org/officeDocument/2006/relationships/slide" Target="slides/slide71.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75" Type="http://schemas.openxmlformats.org/officeDocument/2006/relationships/slide" Target="slides/slide74.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65" Type="http://schemas.openxmlformats.org/officeDocument/2006/relationships/slide" Target="slides/slide64.xml"/><Relationship Id="rId67" Type="http://schemas.openxmlformats.org/officeDocument/2006/relationships/slide" Target="slides/slide66.xml"/><Relationship Id="rId54" Type="http://schemas.openxmlformats.org/officeDocument/2006/relationships/slide" Target="slides/slide53.xml"/><Relationship Id="rId12" Type="http://schemas.openxmlformats.org/officeDocument/2006/relationships/slide" Target="slides/slide11.xml"/><Relationship Id="rId76" Type="http://schemas.openxmlformats.org/officeDocument/2006/relationships/slide" Target="slides/slide75.xml"/><Relationship Id="rId79" Type="http://schemas.openxmlformats.org/officeDocument/2006/relationships/slide" Target="slides/slide78.xml"/><Relationship Id="rId80" Type="http://schemas.openxmlformats.org/officeDocument/2006/relationships/slide" Target="slides/slide79.xml"/><Relationship Id="rId81" Type="http://schemas.openxmlformats.org/officeDocument/2006/relationships/slide" Target="slides/slide80.xml"/><Relationship Id="rId3" Type="http://schemas.openxmlformats.org/officeDocument/2006/relationships/slide" Target="slides/slide2.xml"/><Relationship Id="rId86" Type="http://schemas.openxmlformats.org/officeDocument/2006/relationships/viewProps" Target="viewProps.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84" Type="http://schemas.openxmlformats.org/officeDocument/2006/relationships/printerSettings" Target="printerSettings/printerSettings1.bin"/><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68" Type="http://schemas.openxmlformats.org/officeDocument/2006/relationships/slide" Target="slides/slide67.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83" Type="http://schemas.openxmlformats.org/officeDocument/2006/relationships/handoutMaster" Target="handoutMasters/handoutMaster1.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78" Type="http://schemas.openxmlformats.org/officeDocument/2006/relationships/slide" Target="slides/slide77.xml"/><Relationship Id="rId22" Type="http://schemas.openxmlformats.org/officeDocument/2006/relationships/slide" Target="slides/slide21.xml"/><Relationship Id="rId21"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D79CDC8C-F15E-D14E-BEF6-CBA91D76F8A8}" type="datetimeFigureOut">
              <a:rPr lang="en-US" smtClean="0"/>
              <a:t>3/31/09</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B470E41E-D6CE-884D-86CA-AC984B7758A4}"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3/31/09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208175E3-09DD-D543-A692-3818BDC4F6BC}" type="slidenum">
              <a:rPr lang="en-US"/>
              <a:pPr/>
              <a:t>35</a:t>
            </a:fld>
            <a:endParaRPr lang="en-US"/>
          </a:p>
        </p:txBody>
      </p:sp>
      <p:sp>
        <p:nvSpPr>
          <p:cNvPr id="262146" name="Rectangle 2"/>
          <p:cNvSpPr>
            <a:spLocks noGrp="1" noRot="1" noChangeAspect="1" noChangeArrowheads="1" noTextEdit="1"/>
          </p:cNvSpPr>
          <p:nvPr>
            <p:ph type="sldImg"/>
          </p:nvPr>
        </p:nvSpPr>
        <p:spPr>
          <a:xfrm>
            <a:off x="2860675" y="515938"/>
            <a:ext cx="3424238" cy="2568575"/>
          </a:xfrm>
          <a:ln w="12700" cap="flat"/>
        </p:spPr>
      </p:sp>
      <p:sp>
        <p:nvSpPr>
          <p:cNvPr id="262147" name="Rectangle 3"/>
          <p:cNvSpPr>
            <a:spLocks noGrp="1" noChangeArrowheads="1"/>
          </p:cNvSpPr>
          <p:nvPr>
            <p:ph type="body" idx="1"/>
          </p:nvPr>
        </p:nvSpPr>
        <p:spPr>
          <a:ln/>
        </p:spPr>
        <p:txBody>
          <a:bodyPr lIns="92075" tIns="46038" rIns="92075" bIns="46038"/>
          <a:lstStyle/>
          <a:p>
            <a:pPr>
              <a:spcBef>
                <a:spcPct val="0"/>
              </a:spcBef>
            </a:pPr>
            <a:endParaRPr kumimoji="0" lang="en-US" sz="240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242321-B6AF-0647-AA18-D4959807972E}" type="slidenum">
              <a:rPr lang="en-US"/>
              <a:pPr/>
              <a:t>64</a:t>
            </a:fld>
            <a:endParaRPr lang="en-US"/>
          </a:p>
        </p:txBody>
      </p:sp>
      <p:sp>
        <p:nvSpPr>
          <p:cNvPr id="728066" name="Rectangle 2"/>
          <p:cNvSpPr>
            <a:spLocks noChangeArrowheads="1" noTextEdit="1"/>
          </p:cNvSpPr>
          <p:nvPr>
            <p:ph type="sldImg"/>
          </p:nvPr>
        </p:nvSpPr>
        <p:spPr bwMode="auto">
          <a:xfrm>
            <a:off x="2860675" y="515938"/>
            <a:ext cx="3424238" cy="2568575"/>
          </a:xfrm>
          <a:prstGeom prst="rect">
            <a:avLst/>
          </a:prstGeom>
          <a:solidFill>
            <a:srgbClr val="FFFFFF"/>
          </a:solidFill>
          <a:ln>
            <a:solidFill>
              <a:srgbClr val="000000"/>
            </a:solidFill>
            <a:miter lim="800000"/>
            <a:headEnd/>
            <a:tailEnd/>
          </a:ln>
        </p:spPr>
      </p:sp>
      <p:sp>
        <p:nvSpPr>
          <p:cNvPr id="728067" name="Rectangle 3"/>
          <p:cNvSpPr>
            <a:spLocks noChangeArrowheads="1"/>
          </p:cNvSpPr>
          <p:nvPr>
            <p:ph type="body" idx="1"/>
          </p:nvPr>
        </p:nvSpPr>
        <p:spPr bwMode="auto">
          <a:xfrm>
            <a:off x="1219894" y="3257550"/>
            <a:ext cx="6704215" cy="3086100"/>
          </a:xfrm>
          <a:prstGeom prst="rect">
            <a:avLst/>
          </a:prstGeom>
          <a:solidFill>
            <a:srgbClr val="FFFFFF"/>
          </a:solidFill>
          <a:ln>
            <a:solidFill>
              <a:srgbClr val="000000"/>
            </a:solidFill>
            <a:miter lim="800000"/>
            <a:headEnd/>
            <a:tailEnd/>
          </a:ln>
        </p:spPr>
        <p:txBody>
          <a:bodyPr>
            <a:prstTxWarp prst="textNoShape">
              <a:avLst/>
            </a:prstTxWarp>
          </a:bodyPr>
          <a:lstStyle/>
          <a:p>
            <a:r>
              <a:rPr lang="en-US"/>
              <a:t>PAST file storage is mapped onto the Pastry overlay network by maintaing the invariant that replicas of a file are stored on the k nodes that are numerically closest to the file’s numeric fileId. </a:t>
            </a:r>
          </a:p>
          <a:p>
            <a:endParaRPr lang="en-US"/>
          </a:p>
          <a:p>
            <a:r>
              <a:rPr lang="en-US"/>
              <a:t>During an insert operation, an insert request for the file is routed using the fileId as the key. The node closest to fileId replicates the file on the k-1 next nearest nodes in then namespace.</a:t>
            </a:r>
          </a:p>
          <a:p>
            <a:endParaRPr lang="en-US"/>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1745" name="Rectangle 1"/>
          <p:cNvSpPr>
            <a:spLocks noChangeArrowheads="1" noTextEdit="1"/>
          </p:cNvSpPr>
          <p:nvPr>
            <p:ph type="sldImg"/>
          </p:nvPr>
        </p:nvSpPr>
        <p:spPr bwMode="auto">
          <a:xfrm>
            <a:off x="2989263" y="658813"/>
            <a:ext cx="3165475" cy="2373312"/>
          </a:xfrm>
          <a:prstGeom prst="rect">
            <a:avLst/>
          </a:prstGeom>
          <a:solidFill>
            <a:srgbClr val="FFFFFF"/>
          </a:solidFill>
          <a:ln>
            <a:solidFill>
              <a:srgbClr val="000000"/>
            </a:solidFill>
            <a:miter lim="800000"/>
            <a:headEnd/>
            <a:tailEnd/>
          </a:ln>
        </p:spPr>
      </p:sp>
      <p:sp>
        <p:nvSpPr>
          <p:cNvPr id="31746" name="Text Box 2"/>
          <p:cNvSpPr txBox="1">
            <a:spLocks noChangeArrowheads="1"/>
          </p:cNvSpPr>
          <p:nvPr>
            <p:ph type="body" idx="1"/>
          </p:nvPr>
        </p:nvSpPr>
        <p:spPr bwMode="auto">
          <a:xfrm>
            <a:off x="1415784" y="3262514"/>
            <a:ext cx="6320118" cy="2635264"/>
          </a:xfrm>
          <a:prstGeom prst="rect">
            <a:avLst/>
          </a:prstGeom>
          <a:noFill/>
          <a:ln>
            <a:miter lim="800000"/>
            <a:headEnd/>
            <a:tailEnd/>
          </a:ln>
        </p:spPr>
        <p:txBody>
          <a:bodyPr wrap="none" anchor="ctr">
            <a:prstTxWarp prst="textNoShape">
              <a:avLst/>
            </a:prstTxWarp>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ChangeArrowheads="1" noTextEdit="1"/>
          </p:cNvSpPr>
          <p:nvPr>
            <p:ph type="sldImg"/>
          </p:nvPr>
        </p:nvSpPr>
        <p:spPr bwMode="auto">
          <a:xfrm>
            <a:off x="2989263" y="658813"/>
            <a:ext cx="3165475" cy="2373312"/>
          </a:xfrm>
          <a:prstGeom prst="rect">
            <a:avLst/>
          </a:prstGeom>
          <a:solidFill>
            <a:srgbClr val="FFFFFF"/>
          </a:solidFill>
          <a:ln>
            <a:solidFill>
              <a:srgbClr val="000000"/>
            </a:solidFill>
            <a:miter lim="800000"/>
            <a:headEnd/>
            <a:tailEnd/>
          </a:ln>
        </p:spPr>
      </p:sp>
      <p:sp>
        <p:nvSpPr>
          <p:cNvPr id="33794" name="Text Box 2"/>
          <p:cNvSpPr txBox="1">
            <a:spLocks noChangeArrowheads="1"/>
          </p:cNvSpPr>
          <p:nvPr>
            <p:ph type="body" idx="1"/>
          </p:nvPr>
        </p:nvSpPr>
        <p:spPr bwMode="auto">
          <a:xfrm>
            <a:off x="1415784" y="3262514"/>
            <a:ext cx="6320118" cy="2635264"/>
          </a:xfrm>
          <a:prstGeom prst="rect">
            <a:avLst/>
          </a:prstGeom>
          <a:noFill/>
          <a:ln>
            <a:miter lim="800000"/>
            <a:headEnd/>
            <a:tailEnd/>
          </a:ln>
        </p:spPr>
        <p:txBody>
          <a:bodyPr wrap="none" anchor="ctr">
            <a:prstTxWarp prst="textNoShape">
              <a:avLst/>
            </a:prstTxWarp>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ChangeArrowheads="1" noTextEdit="1"/>
          </p:cNvSpPr>
          <p:nvPr>
            <p:ph type="sldImg"/>
          </p:nvPr>
        </p:nvSpPr>
        <p:spPr bwMode="auto">
          <a:xfrm>
            <a:off x="2989263" y="658813"/>
            <a:ext cx="3165475" cy="2373312"/>
          </a:xfrm>
          <a:prstGeom prst="rect">
            <a:avLst/>
          </a:prstGeom>
          <a:solidFill>
            <a:srgbClr val="FFFFFF"/>
          </a:solidFill>
          <a:ln>
            <a:solidFill>
              <a:srgbClr val="000000"/>
            </a:solidFill>
            <a:miter lim="800000"/>
            <a:headEnd/>
            <a:tailEnd/>
          </a:ln>
        </p:spPr>
      </p:sp>
      <p:sp>
        <p:nvSpPr>
          <p:cNvPr id="34818" name="Text Box 2"/>
          <p:cNvSpPr txBox="1">
            <a:spLocks noChangeArrowheads="1"/>
          </p:cNvSpPr>
          <p:nvPr>
            <p:ph type="body" idx="1"/>
          </p:nvPr>
        </p:nvSpPr>
        <p:spPr bwMode="auto">
          <a:xfrm>
            <a:off x="1415784" y="3262514"/>
            <a:ext cx="6320118" cy="2635264"/>
          </a:xfrm>
          <a:prstGeom prst="rect">
            <a:avLst/>
          </a:prstGeom>
          <a:noFill/>
          <a:ln>
            <a:miter lim="800000"/>
            <a:headEnd/>
            <a:tailEnd/>
          </a:ln>
        </p:spPr>
        <p:txBody>
          <a:bodyPr wrap="none" anchor="ctr">
            <a:prstTxWarp prst="textNoShape">
              <a:avLst/>
            </a:prstTxWarp>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ChangeArrowheads="1" noTextEdit="1"/>
          </p:cNvSpPr>
          <p:nvPr>
            <p:ph type="sldImg"/>
          </p:nvPr>
        </p:nvSpPr>
        <p:spPr bwMode="auto">
          <a:xfrm>
            <a:off x="2989263" y="658813"/>
            <a:ext cx="3165475" cy="2373312"/>
          </a:xfrm>
          <a:prstGeom prst="rect">
            <a:avLst/>
          </a:prstGeom>
          <a:solidFill>
            <a:srgbClr val="FFFFFF"/>
          </a:solidFill>
          <a:ln>
            <a:solidFill>
              <a:srgbClr val="000000"/>
            </a:solidFill>
            <a:miter lim="800000"/>
            <a:headEnd/>
            <a:tailEnd/>
          </a:ln>
        </p:spPr>
      </p:sp>
      <p:sp>
        <p:nvSpPr>
          <p:cNvPr id="35842" name="Text Box 2"/>
          <p:cNvSpPr txBox="1">
            <a:spLocks noChangeArrowheads="1"/>
          </p:cNvSpPr>
          <p:nvPr>
            <p:ph type="body" idx="1"/>
          </p:nvPr>
        </p:nvSpPr>
        <p:spPr bwMode="auto">
          <a:xfrm>
            <a:off x="1415784" y="3262514"/>
            <a:ext cx="6320118" cy="2635264"/>
          </a:xfrm>
          <a:prstGeom prst="rect">
            <a:avLst/>
          </a:prstGeom>
          <a:noFill/>
          <a:ln>
            <a:miter lim="800000"/>
            <a:headEnd/>
            <a:tailEnd/>
          </a:ln>
        </p:spPr>
        <p:txBody>
          <a:bodyPr wrap="none" anchor="ctr">
            <a:prstTxWarp prst="textNoShape">
              <a:avLst/>
            </a:prstTxWarp>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ChangeArrowheads="1" noTextEdit="1"/>
          </p:cNvSpPr>
          <p:nvPr>
            <p:ph type="sldImg"/>
          </p:nvPr>
        </p:nvSpPr>
        <p:spPr bwMode="auto">
          <a:xfrm>
            <a:off x="2989263" y="658813"/>
            <a:ext cx="3165475" cy="2373312"/>
          </a:xfrm>
          <a:prstGeom prst="rect">
            <a:avLst/>
          </a:prstGeom>
          <a:solidFill>
            <a:srgbClr val="FFFFFF"/>
          </a:solidFill>
          <a:ln>
            <a:solidFill>
              <a:srgbClr val="000000"/>
            </a:solidFill>
            <a:miter lim="800000"/>
            <a:headEnd/>
            <a:tailEnd/>
          </a:ln>
        </p:spPr>
      </p:sp>
      <p:sp>
        <p:nvSpPr>
          <p:cNvPr id="36866" name="Text Box 2"/>
          <p:cNvSpPr txBox="1">
            <a:spLocks noChangeArrowheads="1"/>
          </p:cNvSpPr>
          <p:nvPr>
            <p:ph type="body" idx="1"/>
          </p:nvPr>
        </p:nvSpPr>
        <p:spPr bwMode="auto">
          <a:xfrm>
            <a:off x="1415784" y="3262514"/>
            <a:ext cx="6320118" cy="2635264"/>
          </a:xfrm>
          <a:prstGeom prst="rect">
            <a:avLst/>
          </a:prstGeom>
          <a:noFill/>
          <a:ln>
            <a:miter lim="800000"/>
            <a:headEnd/>
            <a:tailEnd/>
          </a:ln>
        </p:spPr>
        <p:txBody>
          <a:bodyPr wrap="none" anchor="ctr">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5E4B11-CA3D-6B4A-B505-F6F64B817D04}" type="slidenum">
              <a:rPr lang="zh-CN" altLang="en-US"/>
              <a:pPr/>
              <a:t>70</a:t>
            </a:fld>
            <a:endParaRPr lang="en-US" altLang="zh-CN"/>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E18997-2E8D-804F-A7C0-029AD53BE0A5}" type="slidenum">
              <a:rPr lang="en-US"/>
              <a:pPr/>
              <a:t>40</a:t>
            </a:fld>
            <a:endParaRPr lang="en-US"/>
          </a:p>
        </p:txBody>
      </p:sp>
      <p:sp>
        <p:nvSpPr>
          <p:cNvPr id="112642" name="Rectangle 2"/>
          <p:cNvSpPr>
            <a:spLocks noGrp="1" noRot="1" noChangeAspect="1" noChangeArrowheads="1"/>
          </p:cNvSpPr>
          <p:nvPr>
            <p:ph type="sldImg"/>
          </p:nvPr>
        </p:nvSpPr>
        <p:spPr bwMode="auto">
          <a:xfrm>
            <a:off x="2857500" y="512763"/>
            <a:ext cx="3430588" cy="2573337"/>
          </a:xfrm>
          <a:prstGeom prst="rect">
            <a:avLst/>
          </a:prstGeom>
          <a:solidFill>
            <a:srgbClr val="FFFFFF"/>
          </a:solidFill>
          <a:ln>
            <a:solidFill>
              <a:srgbClr val="000000"/>
            </a:solidFill>
            <a:miter lim="800000"/>
            <a:headEnd/>
            <a:tailEnd/>
          </a:ln>
        </p:spPr>
      </p:sp>
      <p:sp>
        <p:nvSpPr>
          <p:cNvPr id="112643" name="Rectangle 3"/>
          <p:cNvSpPr>
            <a:spLocks noGrp="1" noChangeArrowheads="1"/>
          </p:cNvSpPr>
          <p:nvPr>
            <p:ph type="body" idx="1"/>
          </p:nvPr>
        </p:nvSpPr>
        <p:spPr bwMode="auto">
          <a:xfrm>
            <a:off x="1214438" y="3257550"/>
            <a:ext cx="6715125" cy="3087688"/>
          </a:xfrm>
          <a:prstGeom prst="rect">
            <a:avLst/>
          </a:prstGeom>
          <a:solidFill>
            <a:srgbClr val="FFFFFF"/>
          </a:solidFill>
          <a:ln>
            <a:solidFill>
              <a:srgbClr val="000000"/>
            </a:solidFill>
            <a:miter lim="800000"/>
            <a:headEnd/>
            <a:tailEnd/>
          </a:ln>
        </p:spPr>
        <p:txBody>
          <a:bodyPr lIns="86658" tIns="43329" rIns="86658" bIns="43329">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40F48-A50C-7741-837E-BB9F31838664}" type="slidenum">
              <a:rPr lang="en-US"/>
              <a:pPr/>
              <a:t>42</a:t>
            </a:fld>
            <a:endParaRPr lang="en-US"/>
          </a:p>
        </p:txBody>
      </p:sp>
      <p:sp>
        <p:nvSpPr>
          <p:cNvPr id="128002" name="Rectangle 2"/>
          <p:cNvSpPr>
            <a:spLocks noGrp="1" noRot="1" noChangeAspect="1" noChangeArrowheads="1"/>
          </p:cNvSpPr>
          <p:nvPr>
            <p:ph type="sldImg"/>
          </p:nvPr>
        </p:nvSpPr>
        <p:spPr bwMode="auto">
          <a:xfrm>
            <a:off x="2857500" y="512763"/>
            <a:ext cx="3430588" cy="2573337"/>
          </a:xfrm>
          <a:prstGeom prst="rect">
            <a:avLst/>
          </a:prstGeom>
          <a:solidFill>
            <a:srgbClr val="FFFFFF"/>
          </a:solidFill>
          <a:ln>
            <a:solidFill>
              <a:srgbClr val="000000"/>
            </a:solidFill>
            <a:miter lim="800000"/>
            <a:headEnd/>
            <a:tailEnd/>
          </a:ln>
        </p:spPr>
      </p:sp>
      <p:sp>
        <p:nvSpPr>
          <p:cNvPr id="128003" name="Rectangle 3"/>
          <p:cNvSpPr>
            <a:spLocks noGrp="1" noChangeArrowheads="1"/>
          </p:cNvSpPr>
          <p:nvPr>
            <p:ph type="body" idx="1"/>
          </p:nvPr>
        </p:nvSpPr>
        <p:spPr bwMode="auto">
          <a:xfrm>
            <a:off x="1214438" y="3257550"/>
            <a:ext cx="6715125" cy="3087688"/>
          </a:xfrm>
          <a:prstGeom prst="rect">
            <a:avLst/>
          </a:prstGeom>
          <a:solidFill>
            <a:srgbClr val="FFFFFF"/>
          </a:solidFill>
          <a:ln>
            <a:solidFill>
              <a:srgbClr val="000000"/>
            </a:solidFill>
            <a:miter lim="800000"/>
            <a:headEnd/>
            <a:tailEnd/>
          </a:ln>
        </p:spPr>
        <p:txBody>
          <a:bodyPr lIns="86658" tIns="43329" rIns="86658" bIns="43329">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809BE0-F802-4748-B7F0-CB607CC068AA}" type="slidenum">
              <a:rPr lang="en-US"/>
              <a:pPr/>
              <a:t>45</a:t>
            </a:fld>
            <a:endParaRPr lang="en-US"/>
          </a:p>
        </p:txBody>
      </p:sp>
      <p:sp>
        <p:nvSpPr>
          <p:cNvPr id="132098" name="Rectangle 2"/>
          <p:cNvSpPr>
            <a:spLocks noGrp="1" noRot="1" noChangeAspect="1" noChangeArrowheads="1"/>
          </p:cNvSpPr>
          <p:nvPr>
            <p:ph type="sldImg"/>
          </p:nvPr>
        </p:nvSpPr>
        <p:spPr bwMode="auto">
          <a:xfrm>
            <a:off x="2860675" y="515938"/>
            <a:ext cx="3424238" cy="2568575"/>
          </a:xfrm>
          <a:prstGeom prst="rect">
            <a:avLst/>
          </a:prstGeom>
          <a:solidFill>
            <a:srgbClr val="FFFFFF"/>
          </a:solidFill>
          <a:ln w="12700" cap="flat">
            <a:solidFill>
              <a:srgbClr val="000000"/>
            </a:solidFill>
            <a:miter lim="800000"/>
            <a:headEnd/>
            <a:tailEnd/>
          </a:ln>
        </p:spPr>
      </p:sp>
      <p:sp>
        <p:nvSpPr>
          <p:cNvPr id="132099" name="Rectangle 3"/>
          <p:cNvSpPr>
            <a:spLocks noGrp="1" noChangeArrowheads="1"/>
          </p:cNvSpPr>
          <p:nvPr>
            <p:ph type="body" idx="1"/>
          </p:nvPr>
        </p:nvSpPr>
        <p:spPr bwMode="auto">
          <a:xfrm>
            <a:off x="1219200" y="3257550"/>
            <a:ext cx="6705600" cy="3086100"/>
          </a:xfrm>
          <a:prstGeom prst="rect">
            <a:avLst/>
          </a:prstGeom>
          <a:noFill/>
          <a:ln>
            <a:miter lim="800000"/>
            <a:headEnd/>
            <a:tailEnd/>
          </a:ln>
        </p:spPr>
        <p:txBody>
          <a:bodyPr lIns="92075" tIns="46038" rIns="92075" bIns="46038">
            <a:prstTxWarp prst="textNoShape">
              <a:avLst/>
            </a:prstTxWarp>
          </a:bodyPr>
          <a:lstStyle/>
          <a:p>
            <a:pPr>
              <a:spcBef>
                <a:spcPct val="0"/>
              </a:spcBef>
            </a:pPr>
            <a:endParaRPr kumimoji="0" lang="en-US" sz="240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AD64CB44-C63D-634C-BDA3-BFC64B0C64C4}" type="slidenum">
              <a:rPr lang="en-US"/>
              <a:pPr/>
              <a:t>57</a:t>
            </a:fld>
            <a:endParaRPr lang="en-US"/>
          </a:p>
        </p:txBody>
      </p:sp>
      <p:sp>
        <p:nvSpPr>
          <p:cNvPr id="233474" name="Rectangle 2"/>
          <p:cNvSpPr>
            <a:spLocks noGrp="1" noRot="1" noChangeAspect="1" noChangeArrowheads="1" noTextEdit="1"/>
          </p:cNvSpPr>
          <p:nvPr>
            <p:ph type="sldImg"/>
          </p:nvPr>
        </p:nvSpPr>
        <p:spPr>
          <a:xfrm>
            <a:off x="2846388" y="504825"/>
            <a:ext cx="3436937" cy="2578100"/>
          </a:xfrm>
          <a:ln/>
        </p:spPr>
      </p:sp>
      <p:sp>
        <p:nvSpPr>
          <p:cNvPr id="233475" name="Rectangle 3"/>
          <p:cNvSpPr>
            <a:spLocks noGrp="1" noChangeArrowheads="1"/>
          </p:cNvSpPr>
          <p:nvPr>
            <p:ph type="body" idx="1"/>
          </p:nvPr>
        </p:nvSpPr>
        <p:spPr>
          <a:xfrm>
            <a:off x="1217613" y="3251200"/>
            <a:ext cx="6694487" cy="3086100"/>
          </a:xfrm>
        </p:spPr>
        <p:txBody>
          <a:bodyPr/>
          <a:lstStyle/>
          <a:p>
            <a:r>
              <a:rPr lang="en-US"/>
              <a:t>In the hourglass Internet architecture, </a:t>
            </a:r>
          </a:p>
          <a:p>
            <a:pPr>
              <a:buFontTx/>
              <a:buChar char="-"/>
            </a:pPr>
            <a:r>
              <a:rPr lang="en-US"/>
              <a:t>IP is the compatibility layer in the Internet architecture.  </a:t>
            </a:r>
          </a:p>
          <a:p>
            <a:pPr>
              <a:buFontTx/>
              <a:buChar char="-"/>
            </a:pPr>
            <a:r>
              <a:rPr lang="en-US"/>
              <a:t>All hosts must implement IP</a:t>
            </a:r>
          </a:p>
          <a:p>
            <a:pPr>
              <a:buFontTx/>
              <a:buChar char="-"/>
            </a:pPr>
            <a:r>
              <a:rPr lang="en-US"/>
              <a:t>Two choices</a:t>
            </a:r>
          </a:p>
          <a:p>
            <a:pPr>
              <a:buFontTx/>
              <a:buChar char="-"/>
            </a:pPr>
            <a:r>
              <a:rPr lang="en-US"/>
              <a:t>multicast at IP</a:t>
            </a:r>
          </a:p>
          <a:p>
            <a:pPr>
              <a:buFontTx/>
              <a:buChar char="-"/>
            </a:pPr>
            <a:r>
              <a:rPr lang="en-US"/>
              <a:t>or application: only a subset, customizability  </a:t>
            </a:r>
          </a:p>
          <a:p>
            <a:endParaRPr lang="en-US"/>
          </a:p>
          <a:p>
            <a:r>
              <a:rPr lang="en-US"/>
              <a:t>One important architecture question is, at which layer should multicast be implemented.</a:t>
            </a:r>
          </a:p>
          <a:p>
            <a:endParaRPr lang="en-US"/>
          </a:p>
          <a:p>
            <a:r>
              <a:rPr lang="en-US"/>
              <a:t>The convention wisdom has been to support multicast in the IP layer for efficiency and performance reasons.  However, more than 10 years since this is proposed, it still has not been widely deployed.</a:t>
            </a:r>
          </a:p>
          <a:p>
            <a:endParaRPr lang="en-US"/>
          </a:p>
          <a:p>
            <a:r>
              <a:rPr lang="en-US"/>
              <a:t>This paper revisits this question with emphasis on Internet evaluation.  In particular, we show that multicast at the application layer can be efficient compared to IP Multicast.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B35CD826-E1C7-634A-830D-701B1DF546CA}" type="slidenum">
              <a:rPr lang="en-US"/>
              <a:pPr/>
              <a:t>58</a:t>
            </a:fld>
            <a:endParaRPr lang="en-US"/>
          </a:p>
        </p:txBody>
      </p:sp>
      <p:sp>
        <p:nvSpPr>
          <p:cNvPr id="235522" name="Rectangle 2"/>
          <p:cNvSpPr>
            <a:spLocks noGrp="1" noRot="1" noChangeAspect="1" noChangeArrowheads="1" noTextEdit="1"/>
          </p:cNvSpPr>
          <p:nvPr>
            <p:ph type="sldImg"/>
          </p:nvPr>
        </p:nvSpPr>
        <p:spPr>
          <a:xfrm>
            <a:off x="2846388" y="504825"/>
            <a:ext cx="3436937" cy="2578100"/>
          </a:xfrm>
          <a:ln/>
        </p:spPr>
      </p:sp>
      <p:sp>
        <p:nvSpPr>
          <p:cNvPr id="235523" name="Rectangle 3"/>
          <p:cNvSpPr>
            <a:spLocks noGrp="1" noChangeArrowheads="1"/>
          </p:cNvSpPr>
          <p:nvPr>
            <p:ph type="body" idx="1"/>
          </p:nvPr>
        </p:nvSpPr>
        <p:spPr>
          <a:xfrm>
            <a:off x="1217613" y="3251200"/>
            <a:ext cx="6694487" cy="3086100"/>
          </a:xfrm>
        </p:spPr>
        <p:txBody>
          <a:bodyPr/>
          <a:lstStyle/>
          <a:p>
            <a:r>
              <a:rPr lang="en-US"/>
              <a:t>In the IP Multicast architecture, </a:t>
            </a:r>
          </a:p>
          <a:p>
            <a:r>
              <a:rPr lang="en-US"/>
              <a:t>- routers replicate multicast pkts inside the network to all receivers</a:t>
            </a:r>
          </a:p>
          <a:p>
            <a:r>
              <a:rPr lang="en-US"/>
              <a:t>- motivation: highly efficiency</a:t>
            </a:r>
          </a:p>
          <a:p>
            <a:r>
              <a:rPr lang="en-US"/>
              <a:t>- highly efficient: single pkt that traverse each physical link</a:t>
            </a:r>
          </a:p>
          <a:p>
            <a:r>
              <a:rPr lang="en-US"/>
              <a:t>- delay is good from source to all receivers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46E1B3E4-9DB2-1E4C-8F7E-662E19CF8FAB}" type="slidenum">
              <a:rPr lang="en-US"/>
              <a:pPr/>
              <a:t>59</a:t>
            </a:fld>
            <a:endParaRPr lang="en-US"/>
          </a:p>
        </p:txBody>
      </p:sp>
      <p:sp>
        <p:nvSpPr>
          <p:cNvPr id="237570" name="Rectangle 2"/>
          <p:cNvSpPr>
            <a:spLocks noGrp="1" noRot="1" noChangeAspect="1" noChangeArrowheads="1" noTextEdit="1"/>
          </p:cNvSpPr>
          <p:nvPr>
            <p:ph type="sldImg"/>
          </p:nvPr>
        </p:nvSpPr>
        <p:spPr>
          <a:xfrm>
            <a:off x="2860675" y="512763"/>
            <a:ext cx="3430588" cy="2573337"/>
          </a:xfrm>
          <a:ln/>
        </p:spPr>
      </p:sp>
      <p:sp>
        <p:nvSpPr>
          <p:cNvPr id="237571" name="Rectangle 3"/>
          <p:cNvSpPr>
            <a:spLocks noGrp="1" noChangeArrowheads="1"/>
          </p:cNvSpPr>
          <p:nvPr>
            <p:ph type="body" idx="1"/>
          </p:nvPr>
        </p:nvSpPr>
        <p:spPr>
          <a:xfrm>
            <a:off x="1219200" y="3255963"/>
            <a:ext cx="6705600" cy="3090862"/>
          </a:xfrm>
        </p:spPr>
        <p:txBody>
          <a:bodyPr/>
          <a:lstStyle/>
          <a:p>
            <a:r>
              <a:rPr lang="en-US"/>
              <a:t>Recently, we and others have advocated for an alternative architecture, where all multicast functionality, including pkt replication and group management are pushed to end systems.</a:t>
            </a:r>
          </a:p>
          <a:p>
            <a:r>
              <a:rPr lang="en-US"/>
              <a:t>- We call this architecture End System Multicast</a:t>
            </a:r>
          </a:p>
          <a:p>
            <a:r>
              <a:rPr lang="en-US"/>
              <a:t>- In this architecture, end system organize themselves into an overlay tree root at the source</a:t>
            </a:r>
          </a:p>
          <a:p>
            <a:r>
              <a:rPr lang="en-US"/>
              <a:t>- data is sent along the overlay tree.</a:t>
            </a:r>
          </a:p>
          <a:p>
            <a:r>
              <a:rPr lang="en-US"/>
              <a:t>- It is an overlay in the sense that each link in the overlay tree corresponds to a physical path in the underlying network</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C5A0AB81-6C57-344D-AFBA-E8DBE362378E}" type="slidenum">
              <a:rPr lang="en-US"/>
              <a:pPr/>
              <a:t>60</a:t>
            </a:fld>
            <a:endParaRPr lang="en-US"/>
          </a:p>
        </p:txBody>
      </p:sp>
      <p:sp>
        <p:nvSpPr>
          <p:cNvPr id="239618" name="Rectangle 2"/>
          <p:cNvSpPr>
            <a:spLocks noGrp="1" noRot="1" noChangeAspect="1" noChangeArrowheads="1" noTextEdit="1"/>
          </p:cNvSpPr>
          <p:nvPr>
            <p:ph type="sldImg"/>
          </p:nvPr>
        </p:nvSpPr>
        <p:spPr>
          <a:xfrm>
            <a:off x="2846388" y="504825"/>
            <a:ext cx="3436937" cy="2578100"/>
          </a:xfrm>
          <a:ln/>
        </p:spPr>
      </p:sp>
      <p:sp>
        <p:nvSpPr>
          <p:cNvPr id="239619" name="Rectangle 3"/>
          <p:cNvSpPr>
            <a:spLocks noGrp="1" noChangeArrowheads="1"/>
          </p:cNvSpPr>
          <p:nvPr>
            <p:ph type="body" idx="1"/>
          </p:nvPr>
        </p:nvSpPr>
        <p:spPr>
          <a:xfrm>
            <a:off x="1217613" y="3251200"/>
            <a:ext cx="6694487" cy="3086100"/>
          </a:xfrm>
        </p:spPr>
        <p:txBody>
          <a:bodyPr/>
          <a:lstStyle/>
          <a:p>
            <a:r>
              <a:rPr lang="en-US"/>
              <a:t>In ESM, there is no additional support from the routers except unicast, so the deployment can be immediate.</a:t>
            </a:r>
          </a:p>
          <a:p>
            <a:endParaRPr lang="en-US"/>
          </a:p>
          <a:p>
            <a:r>
              <a:rPr lang="en-US"/>
              <a:t>In IP Multicast, routers need to maintain per-group state.</a:t>
            </a:r>
          </a:p>
          <a:p>
            <a:r>
              <a:rPr lang="en-US"/>
              <a:t>- This causes concerns regards to scalability to number of groups. </a:t>
            </a:r>
          </a:p>
          <a:p>
            <a:r>
              <a:rPr lang="en-US"/>
              <a:t>- In ESM, all multicast state is pushed to end systems.</a:t>
            </a:r>
          </a:p>
          <a:p>
            <a:endParaRPr lang="en-US"/>
          </a:p>
          <a:p>
            <a:r>
              <a:rPr lang="en-US"/>
              <a:t>Finally, computation at end systems can potentially simplify support for higher-layer functionality, </a:t>
            </a:r>
          </a:p>
          <a:p>
            <a:r>
              <a:rPr lang="en-US"/>
              <a:t>- such as congestion control and reliability, </a:t>
            </a:r>
          </a:p>
          <a:p>
            <a:r>
              <a:rPr lang="en-US"/>
              <a:t>- as well as application-specific customization, such as XXX.  </a:t>
            </a:r>
          </a:p>
          <a:p>
            <a:r>
              <a:rPr lang="en-US"/>
              <a:t>These high-layer functionality is harder to achieve in IP Multicast because</a:t>
            </a:r>
          </a:p>
          <a:p>
            <a:r>
              <a:rPr lang="en-US"/>
              <a:t>- the data splitting points are at the routers and they are constraint in computation.</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18E77651-6150-814A-9C0F-AC015A58E57F}" type="slidenum">
              <a:rPr lang="en-US"/>
              <a:pPr/>
              <a:t>61</a:t>
            </a:fld>
            <a:endParaRPr lang="en-US"/>
          </a:p>
        </p:txBody>
      </p:sp>
      <p:sp>
        <p:nvSpPr>
          <p:cNvPr id="241666" name="Rectangle 2"/>
          <p:cNvSpPr>
            <a:spLocks noGrp="1" noRot="1" noChangeAspect="1" noChangeArrowheads="1" noTextEdit="1"/>
          </p:cNvSpPr>
          <p:nvPr>
            <p:ph type="sldImg"/>
          </p:nvPr>
        </p:nvSpPr>
        <p:spPr>
          <a:xfrm>
            <a:off x="2846388" y="504825"/>
            <a:ext cx="3436937" cy="2578100"/>
          </a:xfrm>
          <a:ln/>
        </p:spPr>
      </p:sp>
      <p:sp>
        <p:nvSpPr>
          <p:cNvPr id="241667" name="Rectangle 3"/>
          <p:cNvSpPr>
            <a:spLocks noGrp="1" noChangeArrowheads="1"/>
          </p:cNvSpPr>
          <p:nvPr>
            <p:ph type="body" idx="1"/>
          </p:nvPr>
        </p:nvSpPr>
        <p:spPr>
          <a:xfrm>
            <a:off x="1217613" y="3251200"/>
            <a:ext cx="6694487" cy="3086100"/>
          </a:xfrm>
        </p:spPr>
        <p:txBody>
          <a:bodyPr/>
          <a:lstStyle/>
          <a:p>
            <a:r>
              <a:rPr lang="en-US"/>
              <a:t>However, there are several concerns with ESM.</a:t>
            </a:r>
          </a:p>
          <a:p>
            <a:r>
              <a:rPr lang="en-US"/>
              <a:t>- In the absence of support from the routers, there is a challenge to coordinate among end systems to construct efficient overlay tree.</a:t>
            </a:r>
          </a:p>
          <a:p>
            <a:endParaRPr lang="en-US"/>
          </a:p>
          <a:p>
            <a:r>
              <a:rPr lang="en-US"/>
              <a:t>Even with an efficient overlay tree, …</a:t>
            </a:r>
          </a:p>
          <a:p>
            <a:r>
              <a:rPr lang="en-US"/>
              <a:t>- there can be an increase in delay because data can travel through multiple overlay hops, as shown for MIT2.  In IP Multicast, data is sent directly along the forwarding path.</a:t>
            </a:r>
          </a:p>
          <a:p>
            <a:r>
              <a:rPr lang="en-US"/>
              <a:t>- moreover, there can be waste in bandwidth because duplicated pkts can traverse the same physical links, as shown in links near UCSD.  In IP Multicast, a single pkt traverse each physical link at most once.</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r>
              <a:rPr lang="en-US" smtClean="0"/>
              <a:t>L -15; 10-31-02</a:t>
            </a:r>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 Srinivasan Seshan, 2002</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-15; 10-31-02</a:t>
            </a:r>
            <a:endParaRPr lang="en-US"/>
          </a:p>
        </p:txBody>
      </p:sp>
      <p:sp>
        <p:nvSpPr>
          <p:cNvPr id="5" name="Footer Placeholder 4"/>
          <p:cNvSpPr>
            <a:spLocks noGrp="1"/>
          </p:cNvSpPr>
          <p:nvPr>
            <p:ph type="ftr" sz="quarter" idx="11"/>
          </p:nvPr>
        </p:nvSpPr>
        <p:spPr/>
        <p:txBody>
          <a:bodyPr/>
          <a:lstStyle/>
          <a:p>
            <a:r>
              <a:rPr lang="en-US" smtClean="0"/>
              <a:t>© Srinivasan Seshan, 2002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-15; 10-31-02</a:t>
            </a:r>
            <a:endParaRPr lang="en-US"/>
          </a:p>
        </p:txBody>
      </p:sp>
      <p:sp>
        <p:nvSpPr>
          <p:cNvPr id="5" name="Footer Placeholder 4"/>
          <p:cNvSpPr>
            <a:spLocks noGrp="1"/>
          </p:cNvSpPr>
          <p:nvPr>
            <p:ph type="ftr" sz="quarter" idx="11"/>
          </p:nvPr>
        </p:nvSpPr>
        <p:spPr/>
        <p:txBody>
          <a:bodyPr/>
          <a:lstStyle/>
          <a:p>
            <a:r>
              <a:rPr lang="en-US" smtClean="0"/>
              <a:t>© Srinivasan Seshan, 2002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10100" y="1219200"/>
            <a:ext cx="4152900" cy="4876800"/>
          </a:xfrm>
        </p:spPr>
        <p:txBody>
          <a:bodyPr/>
          <a:lstStyle/>
          <a:p>
            <a:endParaRPr lang="en-US"/>
          </a:p>
        </p:txBody>
      </p:sp>
      <p:sp>
        <p:nvSpPr>
          <p:cNvPr id="5" name="Date Placeholder 4"/>
          <p:cNvSpPr>
            <a:spLocks noGrp="1"/>
          </p:cNvSpPr>
          <p:nvPr>
            <p:ph type="dt" sz="half" idx="10"/>
          </p:nvPr>
        </p:nvSpPr>
        <p:spPr>
          <a:xfrm>
            <a:off x="3810000" y="6324600"/>
            <a:ext cx="1905000" cy="457200"/>
          </a:xfrm>
        </p:spPr>
        <p:txBody>
          <a:bodyPr/>
          <a:lstStyle>
            <a:lvl1pPr>
              <a:defRPr smtClean="0"/>
            </a:lvl1pPr>
          </a:lstStyle>
          <a:p>
            <a:r>
              <a:rPr lang="en-US" smtClean="0"/>
              <a:t>L -15; 10-31-02</a:t>
            </a:r>
            <a:endParaRPr lang="en-US"/>
          </a:p>
        </p:txBody>
      </p:sp>
      <p:sp>
        <p:nvSpPr>
          <p:cNvPr id="6" name="Footer Placeholder 5"/>
          <p:cNvSpPr>
            <a:spLocks noGrp="1"/>
          </p:cNvSpPr>
          <p:nvPr>
            <p:ph type="ftr" sz="quarter" idx="11"/>
          </p:nvPr>
        </p:nvSpPr>
        <p:spPr>
          <a:xfrm>
            <a:off x="228600" y="6324600"/>
            <a:ext cx="2133600" cy="457200"/>
          </a:xfrm>
        </p:spPr>
        <p:txBody>
          <a:bodyPr/>
          <a:lstStyle>
            <a:lvl1pPr>
              <a:defRPr smtClean="0"/>
            </a:lvl1pPr>
          </a:lstStyle>
          <a:p>
            <a:r>
              <a:rPr lang="en-US" smtClean="0"/>
              <a:t>© Srinivasan Seshan, 2002</a:t>
            </a:r>
            <a:endParaRPr lang="en-US"/>
          </a:p>
        </p:txBody>
      </p:sp>
      <p:sp>
        <p:nvSpPr>
          <p:cNvPr id="7" name="Slide Number Placeholder 6"/>
          <p:cNvSpPr>
            <a:spLocks noGrp="1"/>
          </p:cNvSpPr>
          <p:nvPr>
            <p:ph type="sldNum" sz="quarter" idx="12"/>
          </p:nvPr>
        </p:nvSpPr>
        <p:spPr>
          <a:xfrm>
            <a:off x="7162800" y="6324600"/>
            <a:ext cx="1905000" cy="457200"/>
          </a:xfrm>
        </p:spPr>
        <p:txBody>
          <a:bodyPr/>
          <a:lstStyle>
            <a:lvl1pPr>
              <a:defRPr smtClean="0"/>
            </a:lvl1pPr>
          </a:lstStyle>
          <a:p>
            <a:fld id="{8C8D197F-1C3F-4A49-854D-A2C514BDE95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r>
              <a:rPr lang="en-US" smtClean="0"/>
              <a:t>L -15; 10-31-02</a:t>
            </a:r>
            <a:endParaRPr lang="en-US"/>
          </a:p>
        </p:txBody>
      </p:sp>
      <p:sp>
        <p:nvSpPr>
          <p:cNvPr id="5" name="Rectangle 5"/>
          <p:cNvSpPr>
            <a:spLocks noGrp="1"/>
          </p:cNvSpPr>
          <p:nvPr>
            <p:ph type="ftr" sz="quarter" idx="11"/>
          </p:nvPr>
        </p:nvSpPr>
        <p:spPr/>
        <p:txBody>
          <a:bodyPr/>
          <a:lstStyle/>
          <a:p>
            <a:r>
              <a:rPr lang="en-US" smtClean="0"/>
              <a:t>© Srinivasan Seshan, 2002</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r>
              <a:rPr lang="en-US" smtClean="0"/>
              <a:t>L -15; 10-31-02</a:t>
            </a:r>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 Srinivasan Seshan, 2002</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r>
              <a:rPr lang="en-US" smtClean="0"/>
              <a:t>L -15; 10-31-02</a:t>
            </a:r>
            <a:endParaRPr lang="en-US"/>
          </a:p>
        </p:txBody>
      </p:sp>
      <p:sp>
        <p:nvSpPr>
          <p:cNvPr id="6" name="Rectangle 5"/>
          <p:cNvSpPr>
            <a:spLocks noGrp="1"/>
          </p:cNvSpPr>
          <p:nvPr>
            <p:ph type="ftr" sz="quarter" idx="11"/>
          </p:nvPr>
        </p:nvSpPr>
        <p:spPr/>
        <p:txBody>
          <a:bodyPr/>
          <a:lstStyle/>
          <a:p>
            <a:r>
              <a:rPr lang="en-US" smtClean="0"/>
              <a:t>© Srinivasan Seshan, 2002</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r>
              <a:rPr lang="en-US" smtClean="0"/>
              <a:t>L -15; 10-31-02</a:t>
            </a:r>
            <a:endParaRPr lang="en-US"/>
          </a:p>
        </p:txBody>
      </p:sp>
      <p:sp>
        <p:nvSpPr>
          <p:cNvPr id="8" name="Rectangle 7"/>
          <p:cNvSpPr>
            <a:spLocks noGrp="1"/>
          </p:cNvSpPr>
          <p:nvPr>
            <p:ph type="ftr" sz="quarter" idx="11"/>
          </p:nvPr>
        </p:nvSpPr>
        <p:spPr/>
        <p:txBody>
          <a:bodyPr/>
          <a:lstStyle/>
          <a:p>
            <a:r>
              <a:rPr lang="en-US" smtClean="0"/>
              <a:t>© Srinivasan Seshan, 2002</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r>
              <a:rPr lang="en-US" smtClean="0"/>
              <a:t>L -15; 10-31-02</a:t>
            </a:r>
            <a:endParaRPr lang="en-US"/>
          </a:p>
        </p:txBody>
      </p:sp>
      <p:sp>
        <p:nvSpPr>
          <p:cNvPr id="4" name="Rectangle 4"/>
          <p:cNvSpPr>
            <a:spLocks noGrp="1"/>
          </p:cNvSpPr>
          <p:nvPr>
            <p:ph type="ftr" sz="quarter" idx="11"/>
          </p:nvPr>
        </p:nvSpPr>
        <p:spPr/>
        <p:txBody>
          <a:bodyPr/>
          <a:lstStyle/>
          <a:p>
            <a:r>
              <a:rPr lang="en-US" smtClean="0"/>
              <a:t>© Srinivasan Seshan, 2002</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r>
              <a:rPr lang="en-US" smtClean="0"/>
              <a:t>L -15; 10-31-02</a:t>
            </a:r>
            <a:endParaRPr lang="en-US"/>
          </a:p>
        </p:txBody>
      </p:sp>
      <p:sp>
        <p:nvSpPr>
          <p:cNvPr id="3" name="Rectangle 3"/>
          <p:cNvSpPr>
            <a:spLocks noGrp="1"/>
          </p:cNvSpPr>
          <p:nvPr>
            <p:ph type="ftr" sz="quarter" idx="11"/>
          </p:nvPr>
        </p:nvSpPr>
        <p:spPr/>
        <p:txBody>
          <a:bodyPr/>
          <a:lstStyle/>
          <a:p>
            <a:r>
              <a:rPr lang="en-US" smtClean="0"/>
              <a:t>© Srinivasan Seshan, 2002</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r>
              <a:rPr lang="en-US" smtClean="0"/>
              <a:t>L -15; 10-31-02</a:t>
            </a:r>
            <a:endParaRPr lang="en-US"/>
          </a:p>
        </p:txBody>
      </p:sp>
      <p:sp>
        <p:nvSpPr>
          <p:cNvPr id="6" name="Rectangle 5"/>
          <p:cNvSpPr>
            <a:spLocks noGrp="1"/>
          </p:cNvSpPr>
          <p:nvPr>
            <p:ph type="ftr" sz="quarter" idx="11"/>
          </p:nvPr>
        </p:nvSpPr>
        <p:spPr/>
        <p:txBody>
          <a:bodyPr/>
          <a:lstStyle/>
          <a:p>
            <a:r>
              <a:rPr lang="en-US" smtClean="0"/>
              <a:t>© Srinivasan Seshan, 2002</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r>
              <a:rPr lang="en-US" smtClean="0"/>
              <a:t>L -15; 10-31-02</a:t>
            </a:r>
            <a:endParaRPr lang="en-US"/>
          </a:p>
        </p:txBody>
      </p:sp>
      <p:sp>
        <p:nvSpPr>
          <p:cNvPr id="6" name="Rectangle 6"/>
          <p:cNvSpPr>
            <a:spLocks noGrp="1"/>
          </p:cNvSpPr>
          <p:nvPr>
            <p:ph type="ftr" sz="quarter" idx="11"/>
          </p:nvPr>
        </p:nvSpPr>
        <p:spPr/>
        <p:txBody>
          <a:bodyPr/>
          <a:lstStyle/>
          <a:p>
            <a:r>
              <a:rPr lang="en-US" smtClean="0"/>
              <a:t>© Srinivasan Seshan, 2002</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r>
              <a:rPr lang="en-US" smtClean="0"/>
              <a:t>L -15; 10-31-02</a:t>
            </a:r>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 Srinivasan Seshan, 2002</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embeddings/oleObject1.bin"/><Relationship Id="rId1" Type="http://schemas.openxmlformats.org/officeDocument/2006/relationships/vmlDrawing" Target="../drawings/vmlDrawing1.v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0.xml"/><Relationship Id="rId3" Type="http://schemas.openxmlformats.org/officeDocument/2006/relationships/image" Target="../media/image3.wmf"/><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3"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15-446 Distributed Systems</a:t>
            </a:r>
            <a:br>
              <a:rPr sz="4800" dirty="0"/>
            </a:br>
            <a:r>
              <a:rPr sz="4800" dirty="0"/>
              <a:t>Spring 2009</a:t>
            </a:r>
          </a:p>
        </p:txBody>
      </p:sp>
      <p:sp>
        <p:nvSpPr>
          <p:cNvPr id="4099" name="Rectangle 3"/>
          <p:cNvSpPr>
            <a:spLocks noGrp="1" noChangeArrowheads="1"/>
          </p:cNvSpPr>
          <p:nvPr>
            <p:ph type="subTitle" idx="1"/>
          </p:nvPr>
        </p:nvSpPr>
        <p:spPr/>
        <p:txBody>
          <a:bodyPr/>
          <a:lstStyle/>
          <a:p>
            <a:r>
              <a:rPr sz="2400" dirty="0" smtClean="0"/>
              <a:t>L</a:t>
            </a:r>
            <a:r>
              <a:rPr sz="2400" dirty="0" smtClean="0"/>
              <a:t>-20 Multicast</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10</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solidFill>
                  <a:srgbClr val="FF0000"/>
                </a:solidFill>
              </a:rPr>
              <a:t>IP Multicast Service Basics</a:t>
            </a:r>
          </a:p>
          <a:p>
            <a:r>
              <a:rPr lang="en-US" dirty="0"/>
              <a:t>Multicast Routing Basics</a:t>
            </a:r>
          </a:p>
          <a:p>
            <a:r>
              <a:rPr lang="en-US" dirty="0"/>
              <a:t>DVMRP</a:t>
            </a:r>
            <a:endParaRPr lang="en-US" dirty="0" smtClean="0"/>
          </a:p>
          <a:p>
            <a:r>
              <a:rPr lang="en-US" dirty="0" smtClean="0"/>
              <a:t>Reliability</a:t>
            </a:r>
          </a:p>
          <a:p>
            <a:r>
              <a:rPr lang="en-US" dirty="0" smtClean="0"/>
              <a:t>Congestion Control</a:t>
            </a:r>
          </a:p>
          <a:p>
            <a:r>
              <a:rPr lang="en-US" dirty="0" smtClean="0"/>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 name="Slide Number Placeholder 5"/>
          <p:cNvSpPr>
            <a:spLocks noGrp="1"/>
          </p:cNvSpPr>
          <p:nvPr>
            <p:ph type="sldNum" sz="quarter" idx="12"/>
          </p:nvPr>
        </p:nvSpPr>
        <p:spPr/>
        <p:txBody>
          <a:bodyPr/>
          <a:lstStyle/>
          <a:p>
            <a:fld id="{C3FE9048-5035-3742-9019-207720E37A81}" type="slidenum">
              <a:rPr lang="en-US"/>
              <a:pPr/>
              <a:t>11</a:t>
            </a:fld>
            <a:endParaRPr lang="en-US"/>
          </a:p>
        </p:txBody>
      </p:sp>
      <p:sp>
        <p:nvSpPr>
          <p:cNvPr id="67622" name="Rectangle 38"/>
          <p:cNvSpPr>
            <a:spLocks noChangeArrowheads="1"/>
          </p:cNvSpPr>
          <p:nvPr/>
        </p:nvSpPr>
        <p:spPr bwMode="auto">
          <a:xfrm>
            <a:off x="457200" y="1371600"/>
            <a:ext cx="8229600" cy="4953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67586" name="Rectangle 2"/>
          <p:cNvSpPr>
            <a:spLocks noGrp="1" noChangeArrowheads="1"/>
          </p:cNvSpPr>
          <p:nvPr>
            <p:ph type="title"/>
          </p:nvPr>
        </p:nvSpPr>
        <p:spPr>
          <a:noFill/>
          <a:ln/>
        </p:spPr>
        <p:txBody>
          <a:bodyPr lIns="90488" tIns="44450" rIns="90488" bIns="44450"/>
          <a:lstStyle/>
          <a:p>
            <a:r>
              <a:rPr lang="en-US"/>
              <a:t>IP Multicast Architecture</a:t>
            </a:r>
          </a:p>
        </p:txBody>
      </p:sp>
      <p:sp>
        <p:nvSpPr>
          <p:cNvPr id="67587" name="Rectangle 3"/>
          <p:cNvSpPr>
            <a:spLocks noChangeArrowheads="1"/>
          </p:cNvSpPr>
          <p:nvPr/>
        </p:nvSpPr>
        <p:spPr bwMode="auto">
          <a:xfrm>
            <a:off x="5149850" y="1828800"/>
            <a:ext cx="431800" cy="431800"/>
          </a:xfrm>
          <a:prstGeom prst="rect">
            <a:avLst/>
          </a:prstGeom>
          <a:solidFill>
            <a:schemeClr val="bg1"/>
          </a:solidFill>
          <a:ln w="25400">
            <a:solidFill>
              <a:schemeClr val="tx1"/>
            </a:solidFill>
            <a:miter lim="800000"/>
            <a:headEnd/>
            <a:tailEnd/>
          </a:ln>
          <a:effectLst/>
        </p:spPr>
        <p:txBody>
          <a:bodyPr wrap="none" anchor="ctr">
            <a:prstTxWarp prst="textNoShape">
              <a:avLst/>
            </a:prstTxWarp>
          </a:bodyPr>
          <a:lstStyle/>
          <a:p>
            <a:endParaRPr lang="en-US"/>
          </a:p>
        </p:txBody>
      </p:sp>
      <p:sp>
        <p:nvSpPr>
          <p:cNvPr id="67588" name="Rectangle 4"/>
          <p:cNvSpPr>
            <a:spLocks noChangeArrowheads="1"/>
          </p:cNvSpPr>
          <p:nvPr/>
        </p:nvSpPr>
        <p:spPr bwMode="auto">
          <a:xfrm>
            <a:off x="7283450" y="1828800"/>
            <a:ext cx="431800" cy="431800"/>
          </a:xfrm>
          <a:prstGeom prst="rect">
            <a:avLst/>
          </a:prstGeom>
          <a:solidFill>
            <a:schemeClr val="bg1"/>
          </a:solidFill>
          <a:ln w="25400">
            <a:solidFill>
              <a:schemeClr val="tx1"/>
            </a:solidFill>
            <a:miter lim="800000"/>
            <a:headEnd/>
            <a:tailEnd/>
          </a:ln>
          <a:effectLst/>
        </p:spPr>
        <p:txBody>
          <a:bodyPr wrap="none" anchor="ctr">
            <a:prstTxWarp prst="textNoShape">
              <a:avLst/>
            </a:prstTxWarp>
          </a:bodyPr>
          <a:lstStyle/>
          <a:p>
            <a:endParaRPr lang="en-US"/>
          </a:p>
        </p:txBody>
      </p:sp>
      <p:sp>
        <p:nvSpPr>
          <p:cNvPr id="67589" name="Line 5"/>
          <p:cNvSpPr>
            <a:spLocks noChangeShapeType="1"/>
          </p:cNvSpPr>
          <p:nvPr/>
        </p:nvSpPr>
        <p:spPr bwMode="auto">
          <a:xfrm>
            <a:off x="5149850" y="2120900"/>
            <a:ext cx="4318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0" name="Line 6"/>
          <p:cNvSpPr>
            <a:spLocks noChangeShapeType="1"/>
          </p:cNvSpPr>
          <p:nvPr/>
        </p:nvSpPr>
        <p:spPr bwMode="auto">
          <a:xfrm>
            <a:off x="7283450" y="2120900"/>
            <a:ext cx="4318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1" name="Line 7"/>
          <p:cNvSpPr>
            <a:spLocks noChangeShapeType="1"/>
          </p:cNvSpPr>
          <p:nvPr/>
        </p:nvSpPr>
        <p:spPr bwMode="auto">
          <a:xfrm>
            <a:off x="5365750" y="2286000"/>
            <a:ext cx="0" cy="5080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2" name="Line 8"/>
          <p:cNvSpPr>
            <a:spLocks noChangeShapeType="1"/>
          </p:cNvSpPr>
          <p:nvPr/>
        </p:nvSpPr>
        <p:spPr bwMode="auto">
          <a:xfrm>
            <a:off x="7499350" y="2286000"/>
            <a:ext cx="0" cy="5080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3" name="Line 9"/>
          <p:cNvSpPr>
            <a:spLocks noChangeShapeType="1"/>
          </p:cNvSpPr>
          <p:nvPr/>
        </p:nvSpPr>
        <p:spPr bwMode="auto">
          <a:xfrm>
            <a:off x="5022850" y="2806700"/>
            <a:ext cx="2819400" cy="0"/>
          </a:xfrm>
          <a:prstGeom prst="line">
            <a:avLst/>
          </a:prstGeom>
          <a:noFill/>
          <a:ln w="76200">
            <a:solidFill>
              <a:schemeClr val="tx1"/>
            </a:solidFill>
            <a:round/>
            <a:headEnd/>
            <a:tailEnd/>
          </a:ln>
          <a:effectLst/>
        </p:spPr>
        <p:txBody>
          <a:bodyPr wrap="none" anchor="ctr">
            <a:prstTxWarp prst="textNoShape">
              <a:avLst/>
            </a:prstTxWarp>
          </a:bodyPr>
          <a:lstStyle/>
          <a:p>
            <a:endParaRPr lang="en-US"/>
          </a:p>
        </p:txBody>
      </p:sp>
      <p:sp>
        <p:nvSpPr>
          <p:cNvPr id="67594" name="Line 10"/>
          <p:cNvSpPr>
            <a:spLocks noChangeShapeType="1"/>
          </p:cNvSpPr>
          <p:nvPr/>
        </p:nvSpPr>
        <p:spPr bwMode="auto">
          <a:xfrm>
            <a:off x="5594350" y="2819400"/>
            <a:ext cx="0" cy="355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5" name="Line 11"/>
          <p:cNvSpPr>
            <a:spLocks noChangeShapeType="1"/>
          </p:cNvSpPr>
          <p:nvPr/>
        </p:nvSpPr>
        <p:spPr bwMode="auto">
          <a:xfrm>
            <a:off x="7270750" y="2819400"/>
            <a:ext cx="0" cy="355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6016625" y="1847850"/>
            <a:ext cx="83026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Hosts</a:t>
            </a:r>
          </a:p>
        </p:txBody>
      </p:sp>
      <p:sp>
        <p:nvSpPr>
          <p:cNvPr id="67597" name="Rectangle 13"/>
          <p:cNvSpPr>
            <a:spLocks noChangeArrowheads="1"/>
          </p:cNvSpPr>
          <p:nvPr/>
        </p:nvSpPr>
        <p:spPr bwMode="auto">
          <a:xfrm>
            <a:off x="5897563" y="3295650"/>
            <a:ext cx="1069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Routers</a:t>
            </a:r>
          </a:p>
        </p:txBody>
      </p:sp>
      <p:sp>
        <p:nvSpPr>
          <p:cNvPr id="67598" name="Line 14"/>
          <p:cNvSpPr>
            <a:spLocks noChangeShapeType="1"/>
          </p:cNvSpPr>
          <p:nvPr/>
        </p:nvSpPr>
        <p:spPr bwMode="auto">
          <a:xfrm flipH="1">
            <a:off x="6800850" y="3429000"/>
            <a:ext cx="482600" cy="1498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599" name="Line 15"/>
          <p:cNvSpPr>
            <a:spLocks noChangeShapeType="1"/>
          </p:cNvSpPr>
          <p:nvPr/>
        </p:nvSpPr>
        <p:spPr bwMode="auto">
          <a:xfrm>
            <a:off x="5607050" y="3429000"/>
            <a:ext cx="1193800" cy="1498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67600" name="Line 16"/>
          <p:cNvSpPr>
            <a:spLocks noChangeShapeType="1"/>
          </p:cNvSpPr>
          <p:nvPr/>
        </p:nvSpPr>
        <p:spPr bwMode="auto">
          <a:xfrm flipH="1">
            <a:off x="5124450" y="3429000"/>
            <a:ext cx="482600" cy="14224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67601" name="Line 17"/>
          <p:cNvSpPr>
            <a:spLocks noChangeShapeType="1"/>
          </p:cNvSpPr>
          <p:nvPr/>
        </p:nvSpPr>
        <p:spPr bwMode="auto">
          <a:xfrm flipH="1">
            <a:off x="6496050" y="4953000"/>
            <a:ext cx="330200" cy="8890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6826250" y="4953000"/>
            <a:ext cx="488950" cy="8382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1416050" y="1676400"/>
            <a:ext cx="2247900" cy="454025"/>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b="1" i="1">
                <a:solidFill>
                  <a:srgbClr val="000000"/>
                </a:solidFill>
                <a:latin typeface="Arial" charset="0"/>
              </a:rPr>
              <a:t>Service model</a:t>
            </a:r>
          </a:p>
        </p:txBody>
      </p:sp>
      <p:sp>
        <p:nvSpPr>
          <p:cNvPr id="67604" name="Line 20"/>
          <p:cNvSpPr>
            <a:spLocks noChangeShapeType="1"/>
          </p:cNvSpPr>
          <p:nvPr/>
        </p:nvSpPr>
        <p:spPr bwMode="auto">
          <a:xfrm>
            <a:off x="3708400" y="1919288"/>
            <a:ext cx="1168400" cy="0"/>
          </a:xfrm>
          <a:prstGeom prst="line">
            <a:avLst/>
          </a:prstGeom>
          <a:noFill/>
          <a:ln w="50800">
            <a:solidFill>
              <a:srgbClr val="FF3300"/>
            </a:solidFill>
            <a:round/>
            <a:headEnd/>
            <a:tailEnd type="triangle" w="med" len="med"/>
          </a:ln>
          <a:effectLst/>
        </p:spPr>
        <p:txBody>
          <a:bodyPr wrap="none" anchor="ctr">
            <a:prstTxWarp prst="textNoShape">
              <a:avLst/>
            </a:prstTxWarp>
          </a:bodyPr>
          <a:lstStyle/>
          <a:p>
            <a:endParaRPr lang="en-US"/>
          </a:p>
        </p:txBody>
      </p:sp>
      <p:sp>
        <p:nvSpPr>
          <p:cNvPr id="67617" name="Rectangle 33"/>
          <p:cNvSpPr>
            <a:spLocks noChangeArrowheads="1"/>
          </p:cNvSpPr>
          <p:nvPr/>
        </p:nvSpPr>
        <p:spPr bwMode="auto">
          <a:xfrm>
            <a:off x="1082675" y="2563813"/>
            <a:ext cx="3232150" cy="81915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a:solidFill>
                  <a:srgbClr val="000000"/>
                </a:solidFill>
                <a:latin typeface="Arial" charset="0"/>
              </a:rPr>
              <a:t>Host-to-router protocol</a:t>
            </a:r>
            <a:br>
              <a:rPr lang="en-US">
                <a:solidFill>
                  <a:srgbClr val="000000"/>
                </a:solidFill>
                <a:latin typeface="Arial" charset="0"/>
              </a:rPr>
            </a:br>
            <a:r>
              <a:rPr lang="en-US">
                <a:solidFill>
                  <a:srgbClr val="000000"/>
                </a:solidFill>
                <a:latin typeface="Arial" charset="0"/>
              </a:rPr>
              <a:t>(IGMP)</a:t>
            </a:r>
          </a:p>
        </p:txBody>
      </p:sp>
      <p:sp>
        <p:nvSpPr>
          <p:cNvPr id="67618" name="Rectangle 34"/>
          <p:cNvSpPr>
            <a:spLocks noChangeArrowheads="1"/>
          </p:cNvSpPr>
          <p:nvPr/>
        </p:nvSpPr>
        <p:spPr bwMode="auto">
          <a:xfrm>
            <a:off x="533400" y="4392613"/>
            <a:ext cx="3724275" cy="81915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a:solidFill>
                  <a:srgbClr val="000000"/>
                </a:solidFill>
                <a:latin typeface="Arial" charset="0"/>
              </a:rPr>
              <a:t>Multicast routing protocols</a:t>
            </a:r>
            <a:br>
              <a:rPr lang="en-US">
                <a:solidFill>
                  <a:srgbClr val="000000"/>
                </a:solidFill>
                <a:latin typeface="Arial" charset="0"/>
              </a:rPr>
            </a:br>
            <a:r>
              <a:rPr lang="en-US">
                <a:solidFill>
                  <a:srgbClr val="000000"/>
                </a:solidFill>
                <a:latin typeface="Arial" charset="0"/>
              </a:rPr>
              <a:t>(various)</a:t>
            </a:r>
          </a:p>
        </p:txBody>
      </p:sp>
      <p:sp>
        <p:nvSpPr>
          <p:cNvPr id="67619" name="Oval 35"/>
          <p:cNvSpPr>
            <a:spLocks noChangeArrowheads="1"/>
          </p:cNvSpPr>
          <p:nvPr/>
        </p:nvSpPr>
        <p:spPr bwMode="auto">
          <a:xfrm>
            <a:off x="5378450" y="3200400"/>
            <a:ext cx="431800" cy="4318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67620" name="Oval 36"/>
          <p:cNvSpPr>
            <a:spLocks noChangeArrowheads="1"/>
          </p:cNvSpPr>
          <p:nvPr/>
        </p:nvSpPr>
        <p:spPr bwMode="auto">
          <a:xfrm>
            <a:off x="7054850" y="3200400"/>
            <a:ext cx="431800" cy="4318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67621" name="Oval 37"/>
          <p:cNvSpPr>
            <a:spLocks noChangeArrowheads="1"/>
          </p:cNvSpPr>
          <p:nvPr/>
        </p:nvSpPr>
        <p:spPr bwMode="auto">
          <a:xfrm>
            <a:off x="6597650" y="4724400"/>
            <a:ext cx="431800" cy="4318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67623" name="Line 39"/>
          <p:cNvSpPr>
            <a:spLocks noChangeShapeType="1"/>
          </p:cNvSpPr>
          <p:nvPr/>
        </p:nvSpPr>
        <p:spPr bwMode="auto">
          <a:xfrm>
            <a:off x="4572000" y="3505200"/>
            <a:ext cx="0" cy="220980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24" name="Line 40"/>
          <p:cNvSpPr>
            <a:spLocks noChangeShapeType="1"/>
          </p:cNvSpPr>
          <p:nvPr/>
        </p:nvSpPr>
        <p:spPr bwMode="auto">
          <a:xfrm>
            <a:off x="4572000" y="33528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25" name="Line 41"/>
          <p:cNvSpPr>
            <a:spLocks noChangeShapeType="1"/>
          </p:cNvSpPr>
          <p:nvPr/>
        </p:nvSpPr>
        <p:spPr bwMode="auto">
          <a:xfrm>
            <a:off x="4572000" y="57150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26" name="Line 42"/>
          <p:cNvSpPr>
            <a:spLocks noChangeShapeType="1"/>
          </p:cNvSpPr>
          <p:nvPr/>
        </p:nvSpPr>
        <p:spPr bwMode="auto">
          <a:xfrm>
            <a:off x="4572000" y="2133600"/>
            <a:ext cx="0" cy="121920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27" name="Line 43"/>
          <p:cNvSpPr>
            <a:spLocks noChangeShapeType="1"/>
          </p:cNvSpPr>
          <p:nvPr/>
        </p:nvSpPr>
        <p:spPr bwMode="auto">
          <a:xfrm>
            <a:off x="4572000" y="21336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28" name="Line 44"/>
          <p:cNvSpPr>
            <a:spLocks noChangeShapeType="1"/>
          </p:cNvSpPr>
          <p:nvPr/>
        </p:nvSpPr>
        <p:spPr bwMode="auto">
          <a:xfrm>
            <a:off x="4572000" y="35052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30" name="Line 46"/>
          <p:cNvSpPr>
            <a:spLocks noChangeShapeType="1"/>
          </p:cNvSpPr>
          <p:nvPr/>
        </p:nvSpPr>
        <p:spPr bwMode="auto">
          <a:xfrm>
            <a:off x="4572000" y="21336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67631" name="Line 47"/>
          <p:cNvSpPr>
            <a:spLocks noChangeShapeType="1"/>
          </p:cNvSpPr>
          <p:nvPr/>
        </p:nvSpPr>
        <p:spPr bwMode="auto">
          <a:xfrm>
            <a:off x="4572000" y="21336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B9A5039-FBA3-9C48-ABFA-C0CB26FD451B}" type="slidenum">
              <a:rPr lang="en-US"/>
              <a:pPr/>
              <a:t>12</a:t>
            </a:fld>
            <a:endParaRPr lang="en-US"/>
          </a:p>
        </p:txBody>
      </p:sp>
      <p:sp>
        <p:nvSpPr>
          <p:cNvPr id="175106" name="Rectangle 2"/>
          <p:cNvSpPr>
            <a:spLocks noGrp="1" noChangeArrowheads="1"/>
          </p:cNvSpPr>
          <p:nvPr>
            <p:ph type="title"/>
          </p:nvPr>
        </p:nvSpPr>
        <p:spPr/>
        <p:txBody>
          <a:bodyPr>
            <a:normAutofit fontScale="90000"/>
          </a:bodyPr>
          <a:lstStyle/>
          <a:p>
            <a:r>
              <a:rPr lang="en-US"/>
              <a:t>IP Multicast Service Model (rfc1112)</a:t>
            </a:r>
          </a:p>
        </p:txBody>
      </p:sp>
      <p:sp>
        <p:nvSpPr>
          <p:cNvPr id="175107" name="Rectangle 3"/>
          <p:cNvSpPr>
            <a:spLocks noGrp="1" noChangeArrowheads="1"/>
          </p:cNvSpPr>
          <p:nvPr>
            <p:ph type="body" idx="1"/>
          </p:nvPr>
        </p:nvSpPr>
        <p:spPr/>
        <p:txBody>
          <a:bodyPr/>
          <a:lstStyle/>
          <a:p>
            <a:pPr>
              <a:lnSpc>
                <a:spcPct val="90000"/>
              </a:lnSpc>
            </a:pPr>
            <a:r>
              <a:rPr lang="en-US" sz="2800"/>
              <a:t>Each group identified by a single IP address</a:t>
            </a:r>
          </a:p>
          <a:p>
            <a:pPr>
              <a:lnSpc>
                <a:spcPct val="90000"/>
              </a:lnSpc>
            </a:pPr>
            <a:r>
              <a:rPr lang="en-US" sz="2800"/>
              <a:t>Groups may be of any size</a:t>
            </a:r>
          </a:p>
          <a:p>
            <a:pPr>
              <a:lnSpc>
                <a:spcPct val="90000"/>
              </a:lnSpc>
            </a:pPr>
            <a:r>
              <a:rPr lang="en-US" sz="2800"/>
              <a:t>Members of groups may be located anywhere in the Internet</a:t>
            </a:r>
          </a:p>
          <a:p>
            <a:pPr>
              <a:lnSpc>
                <a:spcPct val="90000"/>
              </a:lnSpc>
            </a:pPr>
            <a:r>
              <a:rPr lang="en-US" sz="2800"/>
              <a:t>Members of groups can join and leave at will</a:t>
            </a:r>
          </a:p>
          <a:p>
            <a:pPr>
              <a:lnSpc>
                <a:spcPct val="90000"/>
              </a:lnSpc>
            </a:pPr>
            <a:r>
              <a:rPr lang="en-US" sz="2800"/>
              <a:t>Senders need not be members</a:t>
            </a:r>
          </a:p>
          <a:p>
            <a:pPr>
              <a:lnSpc>
                <a:spcPct val="90000"/>
              </a:lnSpc>
            </a:pPr>
            <a:r>
              <a:rPr lang="en-US" sz="2800"/>
              <a:t>Group membership not known explicitly </a:t>
            </a:r>
          </a:p>
          <a:p>
            <a:pPr>
              <a:lnSpc>
                <a:spcPct val="90000"/>
              </a:lnSpc>
            </a:pPr>
            <a:r>
              <a:rPr lang="en-US" sz="2800"/>
              <a:t>Analogy:</a:t>
            </a:r>
          </a:p>
          <a:p>
            <a:pPr lvl="1">
              <a:lnSpc>
                <a:spcPct val="90000"/>
              </a:lnSpc>
            </a:pPr>
            <a:r>
              <a:rPr lang="en-US" sz="2400"/>
              <a:t>Each multicast address is like a radio frequency, on which anyone can transmit, and to which anyone can tune-in.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 name="Slide Number Placeholder 5"/>
          <p:cNvSpPr>
            <a:spLocks noGrp="1"/>
          </p:cNvSpPr>
          <p:nvPr>
            <p:ph type="sldNum" sz="quarter" idx="12"/>
          </p:nvPr>
        </p:nvSpPr>
        <p:spPr/>
        <p:txBody>
          <a:bodyPr/>
          <a:lstStyle/>
          <a:p>
            <a:fld id="{EE9B12B5-7CDB-F046-9CE7-FC0AC13DB17F}" type="slidenum">
              <a:rPr lang="en-US"/>
              <a:pPr/>
              <a:t>13</a:t>
            </a:fld>
            <a:endParaRPr lang="en-US"/>
          </a:p>
        </p:txBody>
      </p:sp>
      <p:sp>
        <p:nvSpPr>
          <p:cNvPr id="176130" name="Rectangle 2"/>
          <p:cNvSpPr>
            <a:spLocks noGrp="1" noChangeArrowheads="1"/>
          </p:cNvSpPr>
          <p:nvPr>
            <p:ph type="title"/>
          </p:nvPr>
        </p:nvSpPr>
        <p:spPr/>
        <p:txBody>
          <a:bodyPr/>
          <a:lstStyle/>
          <a:p>
            <a:r>
              <a:rPr lang="en-US"/>
              <a:t>IP Multicast Addresses</a:t>
            </a:r>
          </a:p>
        </p:txBody>
      </p:sp>
      <p:sp>
        <p:nvSpPr>
          <p:cNvPr id="176131" name="Rectangle 3"/>
          <p:cNvSpPr>
            <a:spLocks noGrp="1" noChangeArrowheads="1"/>
          </p:cNvSpPr>
          <p:nvPr>
            <p:ph type="body" idx="1"/>
          </p:nvPr>
        </p:nvSpPr>
        <p:spPr/>
        <p:txBody>
          <a:bodyPr/>
          <a:lstStyle/>
          <a:p>
            <a:r>
              <a:rPr lang="en-US"/>
              <a:t>Class D IP addresses</a:t>
            </a:r>
          </a:p>
          <a:p>
            <a:pPr lvl="1"/>
            <a:r>
              <a:rPr lang="en-US"/>
              <a:t>224.0.0.0 – 239.255.255.255</a:t>
            </a:r>
          </a:p>
          <a:p>
            <a:pPr lvl="1"/>
            <a:endParaRPr lang="en-US" sz="3200"/>
          </a:p>
          <a:p>
            <a:pPr>
              <a:lnSpc>
                <a:spcPct val="10000"/>
              </a:lnSpc>
              <a:spcBef>
                <a:spcPct val="124000"/>
              </a:spcBef>
            </a:pPr>
            <a:r>
              <a:rPr lang="en-US"/>
              <a:t>How to allocated these addresses?</a:t>
            </a:r>
          </a:p>
          <a:p>
            <a:pPr lvl="1"/>
            <a:r>
              <a:rPr lang="en-US"/>
              <a:t>Well-known multicast addresses, assigned by IANA</a:t>
            </a:r>
          </a:p>
          <a:p>
            <a:pPr lvl="1"/>
            <a:r>
              <a:rPr lang="en-US"/>
              <a:t>Transient multicast addresses, assigned and reclaimed dynamically, e.g., by “sdr” program</a:t>
            </a:r>
          </a:p>
          <a:p>
            <a:endParaRPr lang="en-US"/>
          </a:p>
        </p:txBody>
      </p:sp>
      <p:grpSp>
        <p:nvGrpSpPr>
          <p:cNvPr id="2" name="Group 4"/>
          <p:cNvGrpSpPr>
            <a:grpSpLocks/>
          </p:cNvGrpSpPr>
          <p:nvPr/>
        </p:nvGrpSpPr>
        <p:grpSpPr bwMode="auto">
          <a:xfrm>
            <a:off x="838200" y="2362200"/>
            <a:ext cx="7380288" cy="457200"/>
            <a:chOff x="543" y="1680"/>
            <a:chExt cx="4649" cy="288"/>
          </a:xfrm>
        </p:grpSpPr>
        <p:sp>
          <p:nvSpPr>
            <p:cNvPr id="176133" name="Rectangle 5"/>
            <p:cNvSpPr>
              <a:spLocks noChangeArrowheads="1"/>
            </p:cNvSpPr>
            <p:nvPr/>
          </p:nvSpPr>
          <p:spPr bwMode="auto">
            <a:xfrm>
              <a:off x="543" y="1700"/>
              <a:ext cx="203" cy="24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2000">
                  <a:solidFill>
                    <a:srgbClr val="000000"/>
                  </a:solidFill>
                  <a:latin typeface="Arial" charset="0"/>
                </a:rPr>
                <a:t>1</a:t>
              </a:r>
            </a:p>
          </p:txBody>
        </p:sp>
        <p:sp>
          <p:nvSpPr>
            <p:cNvPr id="176134" name="Rectangle 6"/>
            <p:cNvSpPr>
              <a:spLocks noChangeArrowheads="1"/>
            </p:cNvSpPr>
            <p:nvPr/>
          </p:nvSpPr>
          <p:spPr bwMode="auto">
            <a:xfrm>
              <a:off x="695" y="1700"/>
              <a:ext cx="203" cy="24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2000">
                  <a:solidFill>
                    <a:srgbClr val="000000"/>
                  </a:solidFill>
                  <a:latin typeface="Arial" charset="0"/>
                </a:rPr>
                <a:t>1</a:t>
              </a:r>
            </a:p>
          </p:txBody>
        </p:sp>
        <p:sp>
          <p:nvSpPr>
            <p:cNvPr id="176135" name="Rectangle 7"/>
            <p:cNvSpPr>
              <a:spLocks noChangeArrowheads="1"/>
            </p:cNvSpPr>
            <p:nvPr/>
          </p:nvSpPr>
          <p:spPr bwMode="auto">
            <a:xfrm>
              <a:off x="831" y="1700"/>
              <a:ext cx="203" cy="24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2000">
                  <a:solidFill>
                    <a:srgbClr val="000000"/>
                  </a:solidFill>
                  <a:latin typeface="Arial" charset="0"/>
                </a:rPr>
                <a:t>1</a:t>
              </a:r>
            </a:p>
          </p:txBody>
        </p:sp>
        <p:sp>
          <p:nvSpPr>
            <p:cNvPr id="176136" name="Rectangle 8"/>
            <p:cNvSpPr>
              <a:spLocks noChangeArrowheads="1"/>
            </p:cNvSpPr>
            <p:nvPr/>
          </p:nvSpPr>
          <p:spPr bwMode="auto">
            <a:xfrm>
              <a:off x="975" y="1700"/>
              <a:ext cx="203" cy="24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2000">
                  <a:solidFill>
                    <a:srgbClr val="000000"/>
                  </a:solidFill>
                  <a:latin typeface="Arial" charset="0"/>
                </a:rPr>
                <a:t>0</a:t>
              </a:r>
            </a:p>
          </p:txBody>
        </p:sp>
        <p:sp>
          <p:nvSpPr>
            <p:cNvPr id="176137" name="Line 9"/>
            <p:cNvSpPr>
              <a:spLocks noChangeShapeType="1"/>
            </p:cNvSpPr>
            <p:nvPr/>
          </p:nvSpPr>
          <p:spPr bwMode="auto">
            <a:xfrm>
              <a:off x="72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38" name="Line 10"/>
            <p:cNvSpPr>
              <a:spLocks noChangeShapeType="1"/>
            </p:cNvSpPr>
            <p:nvPr/>
          </p:nvSpPr>
          <p:spPr bwMode="auto">
            <a:xfrm>
              <a:off x="864"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39" name="Line 11"/>
            <p:cNvSpPr>
              <a:spLocks noChangeShapeType="1"/>
            </p:cNvSpPr>
            <p:nvPr/>
          </p:nvSpPr>
          <p:spPr bwMode="auto">
            <a:xfrm>
              <a:off x="1008"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0" name="Line 12"/>
            <p:cNvSpPr>
              <a:spLocks noChangeShapeType="1"/>
            </p:cNvSpPr>
            <p:nvPr/>
          </p:nvSpPr>
          <p:spPr bwMode="auto">
            <a:xfrm>
              <a:off x="1296"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1" name="Line 13"/>
            <p:cNvSpPr>
              <a:spLocks noChangeShapeType="1"/>
            </p:cNvSpPr>
            <p:nvPr/>
          </p:nvSpPr>
          <p:spPr bwMode="auto">
            <a:xfrm>
              <a:off x="144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2" name="Line 14"/>
            <p:cNvSpPr>
              <a:spLocks noChangeShapeType="1"/>
            </p:cNvSpPr>
            <p:nvPr/>
          </p:nvSpPr>
          <p:spPr bwMode="auto">
            <a:xfrm>
              <a:off x="1584"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3" name="Line 15"/>
            <p:cNvSpPr>
              <a:spLocks noChangeShapeType="1"/>
            </p:cNvSpPr>
            <p:nvPr/>
          </p:nvSpPr>
          <p:spPr bwMode="auto">
            <a:xfrm>
              <a:off x="1728"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4" name="Line 16"/>
            <p:cNvSpPr>
              <a:spLocks noChangeShapeType="1"/>
            </p:cNvSpPr>
            <p:nvPr/>
          </p:nvSpPr>
          <p:spPr bwMode="auto">
            <a:xfrm>
              <a:off x="1872"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5" name="Line 17"/>
            <p:cNvSpPr>
              <a:spLocks noChangeShapeType="1"/>
            </p:cNvSpPr>
            <p:nvPr/>
          </p:nvSpPr>
          <p:spPr bwMode="auto">
            <a:xfrm>
              <a:off x="2016"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6" name="Line 18"/>
            <p:cNvSpPr>
              <a:spLocks noChangeShapeType="1"/>
            </p:cNvSpPr>
            <p:nvPr/>
          </p:nvSpPr>
          <p:spPr bwMode="auto">
            <a:xfrm>
              <a:off x="216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7" name="Line 19"/>
            <p:cNvSpPr>
              <a:spLocks noChangeShapeType="1"/>
            </p:cNvSpPr>
            <p:nvPr/>
          </p:nvSpPr>
          <p:spPr bwMode="auto">
            <a:xfrm>
              <a:off x="2304"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8" name="Line 20"/>
            <p:cNvSpPr>
              <a:spLocks noChangeShapeType="1"/>
            </p:cNvSpPr>
            <p:nvPr/>
          </p:nvSpPr>
          <p:spPr bwMode="auto">
            <a:xfrm>
              <a:off x="2448"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49" name="Line 21"/>
            <p:cNvSpPr>
              <a:spLocks noChangeShapeType="1"/>
            </p:cNvSpPr>
            <p:nvPr/>
          </p:nvSpPr>
          <p:spPr bwMode="auto">
            <a:xfrm>
              <a:off x="2592"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0" name="Line 22"/>
            <p:cNvSpPr>
              <a:spLocks noChangeShapeType="1"/>
            </p:cNvSpPr>
            <p:nvPr/>
          </p:nvSpPr>
          <p:spPr bwMode="auto">
            <a:xfrm>
              <a:off x="2736"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1" name="Line 23"/>
            <p:cNvSpPr>
              <a:spLocks noChangeShapeType="1"/>
            </p:cNvSpPr>
            <p:nvPr/>
          </p:nvSpPr>
          <p:spPr bwMode="auto">
            <a:xfrm>
              <a:off x="288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2" name="Line 24"/>
            <p:cNvSpPr>
              <a:spLocks noChangeShapeType="1"/>
            </p:cNvSpPr>
            <p:nvPr/>
          </p:nvSpPr>
          <p:spPr bwMode="auto">
            <a:xfrm>
              <a:off x="3024"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3" name="Line 25"/>
            <p:cNvSpPr>
              <a:spLocks noChangeShapeType="1"/>
            </p:cNvSpPr>
            <p:nvPr/>
          </p:nvSpPr>
          <p:spPr bwMode="auto">
            <a:xfrm>
              <a:off x="3168"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4" name="Line 26"/>
            <p:cNvSpPr>
              <a:spLocks noChangeShapeType="1"/>
            </p:cNvSpPr>
            <p:nvPr/>
          </p:nvSpPr>
          <p:spPr bwMode="auto">
            <a:xfrm>
              <a:off x="3312"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5" name="Line 27"/>
            <p:cNvSpPr>
              <a:spLocks noChangeShapeType="1"/>
            </p:cNvSpPr>
            <p:nvPr/>
          </p:nvSpPr>
          <p:spPr bwMode="auto">
            <a:xfrm>
              <a:off x="3456"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6" name="Line 28"/>
            <p:cNvSpPr>
              <a:spLocks noChangeShapeType="1"/>
            </p:cNvSpPr>
            <p:nvPr/>
          </p:nvSpPr>
          <p:spPr bwMode="auto">
            <a:xfrm>
              <a:off x="360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7" name="Line 29"/>
            <p:cNvSpPr>
              <a:spLocks noChangeShapeType="1"/>
            </p:cNvSpPr>
            <p:nvPr/>
          </p:nvSpPr>
          <p:spPr bwMode="auto">
            <a:xfrm>
              <a:off x="3744"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8" name="Line 30"/>
            <p:cNvSpPr>
              <a:spLocks noChangeShapeType="1"/>
            </p:cNvSpPr>
            <p:nvPr/>
          </p:nvSpPr>
          <p:spPr bwMode="auto">
            <a:xfrm>
              <a:off x="3888"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59" name="Line 31"/>
            <p:cNvSpPr>
              <a:spLocks noChangeShapeType="1"/>
            </p:cNvSpPr>
            <p:nvPr/>
          </p:nvSpPr>
          <p:spPr bwMode="auto">
            <a:xfrm>
              <a:off x="4032"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0" name="Line 32"/>
            <p:cNvSpPr>
              <a:spLocks noChangeShapeType="1"/>
            </p:cNvSpPr>
            <p:nvPr/>
          </p:nvSpPr>
          <p:spPr bwMode="auto">
            <a:xfrm>
              <a:off x="4176"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1" name="Line 33"/>
            <p:cNvSpPr>
              <a:spLocks noChangeShapeType="1"/>
            </p:cNvSpPr>
            <p:nvPr/>
          </p:nvSpPr>
          <p:spPr bwMode="auto">
            <a:xfrm>
              <a:off x="432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2" name="Line 34"/>
            <p:cNvSpPr>
              <a:spLocks noChangeShapeType="1"/>
            </p:cNvSpPr>
            <p:nvPr/>
          </p:nvSpPr>
          <p:spPr bwMode="auto">
            <a:xfrm>
              <a:off x="4464"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3" name="Line 35"/>
            <p:cNvSpPr>
              <a:spLocks noChangeShapeType="1"/>
            </p:cNvSpPr>
            <p:nvPr/>
          </p:nvSpPr>
          <p:spPr bwMode="auto">
            <a:xfrm>
              <a:off x="4608"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4" name="Line 36"/>
            <p:cNvSpPr>
              <a:spLocks noChangeShapeType="1"/>
            </p:cNvSpPr>
            <p:nvPr/>
          </p:nvSpPr>
          <p:spPr bwMode="auto">
            <a:xfrm>
              <a:off x="4752"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5" name="Line 37"/>
            <p:cNvSpPr>
              <a:spLocks noChangeShapeType="1"/>
            </p:cNvSpPr>
            <p:nvPr/>
          </p:nvSpPr>
          <p:spPr bwMode="auto">
            <a:xfrm>
              <a:off x="4896"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6" name="Line 38"/>
            <p:cNvSpPr>
              <a:spLocks noChangeShapeType="1"/>
            </p:cNvSpPr>
            <p:nvPr/>
          </p:nvSpPr>
          <p:spPr bwMode="auto">
            <a:xfrm>
              <a:off x="5040" y="1928"/>
              <a:ext cx="0" cy="3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7" name="Rectangle 39"/>
            <p:cNvSpPr>
              <a:spLocks noChangeArrowheads="1"/>
            </p:cNvSpPr>
            <p:nvPr/>
          </p:nvSpPr>
          <p:spPr bwMode="auto">
            <a:xfrm>
              <a:off x="2806" y="1700"/>
              <a:ext cx="762" cy="248"/>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Group ID</a:t>
              </a:r>
            </a:p>
          </p:txBody>
        </p:sp>
        <p:sp>
          <p:nvSpPr>
            <p:cNvPr id="176168" name="Line 40"/>
            <p:cNvSpPr>
              <a:spLocks noChangeShapeType="1"/>
            </p:cNvSpPr>
            <p:nvPr/>
          </p:nvSpPr>
          <p:spPr bwMode="auto">
            <a:xfrm flipH="1">
              <a:off x="568" y="1680"/>
              <a:ext cx="592"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69" name="Line 41"/>
            <p:cNvSpPr>
              <a:spLocks noChangeShapeType="1"/>
            </p:cNvSpPr>
            <p:nvPr/>
          </p:nvSpPr>
          <p:spPr bwMode="auto">
            <a:xfrm flipH="1">
              <a:off x="568" y="1968"/>
              <a:ext cx="592"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70" name="Line 42"/>
            <p:cNvSpPr>
              <a:spLocks noChangeShapeType="1"/>
            </p:cNvSpPr>
            <p:nvPr/>
          </p:nvSpPr>
          <p:spPr bwMode="auto">
            <a:xfrm>
              <a:off x="576" y="1688"/>
              <a:ext cx="0" cy="27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71" name="Line 43"/>
            <p:cNvSpPr>
              <a:spLocks noChangeShapeType="1"/>
            </p:cNvSpPr>
            <p:nvPr/>
          </p:nvSpPr>
          <p:spPr bwMode="auto">
            <a:xfrm>
              <a:off x="1152" y="1688"/>
              <a:ext cx="0" cy="27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72" name="Line 44"/>
            <p:cNvSpPr>
              <a:spLocks noChangeShapeType="1"/>
            </p:cNvSpPr>
            <p:nvPr/>
          </p:nvSpPr>
          <p:spPr bwMode="auto">
            <a:xfrm>
              <a:off x="5184" y="1688"/>
              <a:ext cx="0" cy="27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73" name="Line 45"/>
            <p:cNvSpPr>
              <a:spLocks noChangeShapeType="1"/>
            </p:cNvSpPr>
            <p:nvPr/>
          </p:nvSpPr>
          <p:spPr bwMode="auto">
            <a:xfrm flipH="1">
              <a:off x="1144" y="1680"/>
              <a:ext cx="404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6174" name="Line 46"/>
            <p:cNvSpPr>
              <a:spLocks noChangeShapeType="1"/>
            </p:cNvSpPr>
            <p:nvPr/>
          </p:nvSpPr>
          <p:spPr bwMode="auto">
            <a:xfrm flipH="1">
              <a:off x="1144" y="1968"/>
              <a:ext cx="404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2B82E30-FEE9-944B-83BA-AB4EA355DB9B}" type="slidenum">
              <a:rPr lang="en-US"/>
              <a:pPr/>
              <a:t>14</a:t>
            </a:fld>
            <a:endParaRPr lang="en-US"/>
          </a:p>
        </p:txBody>
      </p:sp>
      <p:sp>
        <p:nvSpPr>
          <p:cNvPr id="178178" name="Rectangle 2"/>
          <p:cNvSpPr>
            <a:spLocks noGrp="1" noChangeArrowheads="1"/>
          </p:cNvSpPr>
          <p:nvPr>
            <p:ph type="title"/>
          </p:nvPr>
        </p:nvSpPr>
        <p:spPr/>
        <p:txBody>
          <a:bodyPr/>
          <a:lstStyle/>
          <a:p>
            <a:r>
              <a:rPr lang="en-US"/>
              <a:t>IP Multicast Service</a:t>
            </a:r>
          </a:p>
        </p:txBody>
      </p:sp>
      <p:sp>
        <p:nvSpPr>
          <p:cNvPr id="178179" name="Rectangle 3"/>
          <p:cNvSpPr>
            <a:spLocks noGrp="1" noChangeArrowheads="1"/>
          </p:cNvSpPr>
          <p:nvPr>
            <p:ph type="body" idx="1"/>
          </p:nvPr>
        </p:nvSpPr>
        <p:spPr/>
        <p:txBody>
          <a:bodyPr/>
          <a:lstStyle/>
          <a:p>
            <a:r>
              <a:rPr lang="en-US"/>
              <a:t>Sending – same as before</a:t>
            </a:r>
          </a:p>
          <a:p>
            <a:r>
              <a:rPr lang="en-US"/>
              <a:t>Receiving – two new operations</a:t>
            </a:r>
          </a:p>
          <a:p>
            <a:pPr lvl="1"/>
            <a:r>
              <a:rPr lang="en-US"/>
              <a:t>Join-IP-Multicast-Group(group-address, interface)</a:t>
            </a:r>
          </a:p>
          <a:p>
            <a:pPr lvl="1"/>
            <a:r>
              <a:rPr lang="en-US"/>
              <a:t>Leave-IP-Multicast-Group(group-address, interface)</a:t>
            </a:r>
          </a:p>
          <a:p>
            <a:pPr lvl="1"/>
            <a:r>
              <a:rPr lang="en-US"/>
              <a:t>Receive multicast packets for joined groups via normal IP-Receive operation</a:t>
            </a:r>
          </a:p>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BEEC296E-FEF3-3E45-8EFC-90B851A286F4}" type="slidenum">
              <a:rPr lang="en-US"/>
              <a:pPr/>
              <a:t>15</a:t>
            </a:fld>
            <a:endParaRPr lang="en-US"/>
          </a:p>
        </p:txBody>
      </p:sp>
      <p:sp>
        <p:nvSpPr>
          <p:cNvPr id="179240" name="Rectangle 40"/>
          <p:cNvSpPr>
            <a:spLocks noChangeArrowheads="1"/>
          </p:cNvSpPr>
          <p:nvPr/>
        </p:nvSpPr>
        <p:spPr bwMode="auto">
          <a:xfrm>
            <a:off x="457200" y="2514600"/>
            <a:ext cx="8229600" cy="3810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79202" name="Rectangle 2"/>
          <p:cNvSpPr>
            <a:spLocks noGrp="1" noChangeArrowheads="1"/>
          </p:cNvSpPr>
          <p:nvPr>
            <p:ph type="title"/>
          </p:nvPr>
        </p:nvSpPr>
        <p:spPr/>
        <p:txBody>
          <a:bodyPr>
            <a:normAutofit fontScale="90000"/>
          </a:bodyPr>
          <a:lstStyle/>
          <a:p>
            <a:r>
              <a:rPr lang="en-US"/>
              <a:t>Multicast Scope Control – Small TTLs</a:t>
            </a:r>
          </a:p>
        </p:txBody>
      </p:sp>
      <p:sp>
        <p:nvSpPr>
          <p:cNvPr id="179203" name="Rectangle 3"/>
          <p:cNvSpPr>
            <a:spLocks noGrp="1" noChangeArrowheads="1"/>
          </p:cNvSpPr>
          <p:nvPr>
            <p:ph type="body" idx="1"/>
          </p:nvPr>
        </p:nvSpPr>
        <p:spPr/>
        <p:txBody>
          <a:bodyPr/>
          <a:lstStyle/>
          <a:p>
            <a:r>
              <a:rPr lang="en-US"/>
              <a:t>TTL expanding-ring search to reach or find a nearby subset of a group</a:t>
            </a:r>
          </a:p>
        </p:txBody>
      </p:sp>
      <p:sp>
        <p:nvSpPr>
          <p:cNvPr id="179204" name="Arc 4"/>
          <p:cNvSpPr>
            <a:spLocks/>
          </p:cNvSpPr>
          <p:nvPr/>
        </p:nvSpPr>
        <p:spPr bwMode="auto">
          <a:xfrm rot="10800000">
            <a:off x="4586288" y="3138488"/>
            <a:ext cx="901700" cy="901700"/>
          </a:xfrm>
          <a:custGeom>
            <a:avLst/>
            <a:gdLst>
              <a:gd name="G0" fmla="+- 21600 0 0"/>
              <a:gd name="G1" fmla="+- 21600 0 0"/>
              <a:gd name="G2" fmla="+- 21600 0 0"/>
              <a:gd name="T0" fmla="*/ 0 w 21600"/>
              <a:gd name="T1" fmla="*/ 21600 h 21600"/>
              <a:gd name="T2" fmla="*/ 2156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1" y="21599"/>
                </a:moveTo>
                <a:cubicBezTo>
                  <a:pt x="-1" y="9685"/>
                  <a:pt x="9647" y="20"/>
                  <a:pt x="21562" y="0"/>
                </a:cubicBezTo>
              </a:path>
              <a:path w="21600" h="21600" stroke="0" extrusionOk="0">
                <a:moveTo>
                  <a:pt x="-1" y="21599"/>
                </a:moveTo>
                <a:cubicBezTo>
                  <a:pt x="-1" y="9685"/>
                  <a:pt x="9647" y="20"/>
                  <a:pt x="21562" y="0"/>
                </a:cubicBezTo>
                <a:lnTo>
                  <a:pt x="21600"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79205" name="Arc 5"/>
          <p:cNvSpPr>
            <a:spLocks/>
          </p:cNvSpPr>
          <p:nvPr/>
        </p:nvSpPr>
        <p:spPr bwMode="auto">
          <a:xfrm rot="10800000">
            <a:off x="3657600" y="3138488"/>
            <a:ext cx="903288" cy="901700"/>
          </a:xfrm>
          <a:custGeom>
            <a:avLst/>
            <a:gdLst>
              <a:gd name="G0" fmla="+- 38 0 0"/>
              <a:gd name="G1" fmla="+- 21600 0 0"/>
              <a:gd name="G2" fmla="+- 21600 0 0"/>
              <a:gd name="T0" fmla="*/ 0 w 21638"/>
              <a:gd name="T1" fmla="*/ 0 h 21600"/>
              <a:gd name="T2" fmla="*/ 21638 w 21638"/>
              <a:gd name="T3" fmla="*/ 21600 h 21600"/>
              <a:gd name="T4" fmla="*/ 38 w 21638"/>
              <a:gd name="T5" fmla="*/ 21600 h 21600"/>
            </a:gdLst>
            <a:ahLst/>
            <a:cxnLst>
              <a:cxn ang="0">
                <a:pos x="T0" y="T1"/>
              </a:cxn>
              <a:cxn ang="0">
                <a:pos x="T2" y="T3"/>
              </a:cxn>
              <a:cxn ang="0">
                <a:pos x="T4" y="T5"/>
              </a:cxn>
            </a:cxnLst>
            <a:rect l="0" t="0" r="r" b="b"/>
            <a:pathLst>
              <a:path w="21638" h="21600" fill="none" extrusionOk="0">
                <a:moveTo>
                  <a:pt x="0" y="0"/>
                </a:moveTo>
                <a:cubicBezTo>
                  <a:pt x="12" y="0"/>
                  <a:pt x="25" y="-1"/>
                  <a:pt x="38" y="-1"/>
                </a:cubicBezTo>
                <a:cubicBezTo>
                  <a:pt x="11967" y="-1"/>
                  <a:pt x="21638" y="9670"/>
                  <a:pt x="21638" y="21600"/>
                </a:cubicBezTo>
              </a:path>
              <a:path w="21638" h="21600" stroke="0" extrusionOk="0">
                <a:moveTo>
                  <a:pt x="0" y="0"/>
                </a:moveTo>
                <a:cubicBezTo>
                  <a:pt x="12" y="0"/>
                  <a:pt x="25" y="-1"/>
                  <a:pt x="38" y="-1"/>
                </a:cubicBezTo>
                <a:cubicBezTo>
                  <a:pt x="11967" y="-1"/>
                  <a:pt x="21638" y="9670"/>
                  <a:pt x="21638" y="21600"/>
                </a:cubicBezTo>
                <a:lnTo>
                  <a:pt x="38"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79206" name="Arc 6"/>
          <p:cNvSpPr>
            <a:spLocks/>
          </p:cNvSpPr>
          <p:nvPr/>
        </p:nvSpPr>
        <p:spPr bwMode="auto">
          <a:xfrm rot="10800000">
            <a:off x="4586288" y="3138488"/>
            <a:ext cx="1816100" cy="1816100"/>
          </a:xfrm>
          <a:custGeom>
            <a:avLst/>
            <a:gdLst>
              <a:gd name="G0" fmla="+- 21600 0 0"/>
              <a:gd name="G1" fmla="+- 21600 0 0"/>
              <a:gd name="G2" fmla="+- 21600 0 0"/>
              <a:gd name="T0" fmla="*/ 0 w 21600"/>
              <a:gd name="T1" fmla="*/ 21600 h 21600"/>
              <a:gd name="T2" fmla="*/ 21581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1" y="21599"/>
                </a:moveTo>
                <a:cubicBezTo>
                  <a:pt x="-1" y="9678"/>
                  <a:pt x="9659" y="10"/>
                  <a:pt x="21581" y="0"/>
                </a:cubicBezTo>
              </a:path>
              <a:path w="21600" h="21600" stroke="0" extrusionOk="0">
                <a:moveTo>
                  <a:pt x="-1" y="21599"/>
                </a:moveTo>
                <a:cubicBezTo>
                  <a:pt x="-1" y="9678"/>
                  <a:pt x="9659" y="10"/>
                  <a:pt x="21581" y="0"/>
                </a:cubicBezTo>
                <a:lnTo>
                  <a:pt x="21600"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79207" name="Arc 7"/>
          <p:cNvSpPr>
            <a:spLocks/>
          </p:cNvSpPr>
          <p:nvPr/>
        </p:nvSpPr>
        <p:spPr bwMode="auto">
          <a:xfrm rot="10800000">
            <a:off x="4586288" y="3138488"/>
            <a:ext cx="2730500" cy="2730500"/>
          </a:xfrm>
          <a:custGeom>
            <a:avLst/>
            <a:gdLst>
              <a:gd name="G0" fmla="+- 21600 0 0"/>
              <a:gd name="G1" fmla="+- 21600 0 0"/>
              <a:gd name="G2" fmla="+- 21600 0 0"/>
              <a:gd name="T0" fmla="*/ 0 w 21600"/>
              <a:gd name="T1" fmla="*/ 21600 h 21600"/>
              <a:gd name="T2" fmla="*/ 21587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1" y="21599"/>
                </a:moveTo>
                <a:cubicBezTo>
                  <a:pt x="-1" y="9675"/>
                  <a:pt x="9662" y="7"/>
                  <a:pt x="21587" y="0"/>
                </a:cubicBezTo>
              </a:path>
              <a:path w="21600" h="21600" stroke="0" extrusionOk="0">
                <a:moveTo>
                  <a:pt x="-1" y="21599"/>
                </a:moveTo>
                <a:cubicBezTo>
                  <a:pt x="-1" y="9675"/>
                  <a:pt x="9662" y="7"/>
                  <a:pt x="21587" y="0"/>
                </a:cubicBezTo>
                <a:lnTo>
                  <a:pt x="21600"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79208" name="Arc 8"/>
          <p:cNvSpPr>
            <a:spLocks/>
          </p:cNvSpPr>
          <p:nvPr/>
        </p:nvSpPr>
        <p:spPr bwMode="auto">
          <a:xfrm rot="10800000">
            <a:off x="2741613" y="3138488"/>
            <a:ext cx="1817687" cy="1816100"/>
          </a:xfrm>
          <a:custGeom>
            <a:avLst/>
            <a:gdLst>
              <a:gd name="G0" fmla="+- 19 0 0"/>
              <a:gd name="G1" fmla="+- 21600 0 0"/>
              <a:gd name="G2" fmla="+- 21600 0 0"/>
              <a:gd name="T0" fmla="*/ 0 w 21619"/>
              <a:gd name="T1" fmla="*/ 0 h 21600"/>
              <a:gd name="T2" fmla="*/ 21619 w 21619"/>
              <a:gd name="T3" fmla="*/ 21600 h 21600"/>
              <a:gd name="T4" fmla="*/ 19 w 21619"/>
              <a:gd name="T5" fmla="*/ 21600 h 21600"/>
            </a:gdLst>
            <a:ahLst/>
            <a:cxnLst>
              <a:cxn ang="0">
                <a:pos x="T0" y="T1"/>
              </a:cxn>
              <a:cxn ang="0">
                <a:pos x="T2" y="T3"/>
              </a:cxn>
              <a:cxn ang="0">
                <a:pos x="T4" y="T5"/>
              </a:cxn>
            </a:cxnLst>
            <a:rect l="0" t="0" r="r" b="b"/>
            <a:pathLst>
              <a:path w="21619" h="21600" fill="none" extrusionOk="0">
                <a:moveTo>
                  <a:pt x="0" y="0"/>
                </a:moveTo>
                <a:cubicBezTo>
                  <a:pt x="6" y="0"/>
                  <a:pt x="12" y="-1"/>
                  <a:pt x="19" y="-1"/>
                </a:cubicBezTo>
                <a:cubicBezTo>
                  <a:pt x="11948" y="-1"/>
                  <a:pt x="21619" y="9670"/>
                  <a:pt x="21619" y="21600"/>
                </a:cubicBezTo>
              </a:path>
              <a:path w="21619" h="21600" stroke="0" extrusionOk="0">
                <a:moveTo>
                  <a:pt x="0" y="0"/>
                </a:moveTo>
                <a:cubicBezTo>
                  <a:pt x="6" y="0"/>
                  <a:pt x="12" y="-1"/>
                  <a:pt x="19" y="-1"/>
                </a:cubicBezTo>
                <a:cubicBezTo>
                  <a:pt x="11948" y="-1"/>
                  <a:pt x="21619" y="9670"/>
                  <a:pt x="21619" y="21600"/>
                </a:cubicBezTo>
                <a:lnTo>
                  <a:pt x="19"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79209" name="Arc 9"/>
          <p:cNvSpPr>
            <a:spLocks/>
          </p:cNvSpPr>
          <p:nvPr/>
        </p:nvSpPr>
        <p:spPr bwMode="auto">
          <a:xfrm rot="10800000">
            <a:off x="1827213" y="3138488"/>
            <a:ext cx="2732087" cy="2730500"/>
          </a:xfrm>
          <a:custGeom>
            <a:avLst/>
            <a:gdLst>
              <a:gd name="G0" fmla="+- 13 0 0"/>
              <a:gd name="G1" fmla="+- 21600 0 0"/>
              <a:gd name="G2" fmla="+- 21600 0 0"/>
              <a:gd name="T0" fmla="*/ 0 w 21613"/>
              <a:gd name="T1" fmla="*/ 0 h 21600"/>
              <a:gd name="T2" fmla="*/ 21613 w 21613"/>
              <a:gd name="T3" fmla="*/ 21600 h 21600"/>
              <a:gd name="T4" fmla="*/ 13 w 21613"/>
              <a:gd name="T5" fmla="*/ 21600 h 21600"/>
            </a:gdLst>
            <a:ahLst/>
            <a:cxnLst>
              <a:cxn ang="0">
                <a:pos x="T0" y="T1"/>
              </a:cxn>
              <a:cxn ang="0">
                <a:pos x="T2" y="T3"/>
              </a:cxn>
              <a:cxn ang="0">
                <a:pos x="T4" y="T5"/>
              </a:cxn>
            </a:cxnLst>
            <a:rect l="0" t="0" r="r" b="b"/>
            <a:pathLst>
              <a:path w="21613" h="21600" fill="none" extrusionOk="0">
                <a:moveTo>
                  <a:pt x="0" y="0"/>
                </a:moveTo>
                <a:cubicBezTo>
                  <a:pt x="4" y="0"/>
                  <a:pt x="8" y="-1"/>
                  <a:pt x="13" y="-1"/>
                </a:cubicBezTo>
                <a:cubicBezTo>
                  <a:pt x="11942" y="-1"/>
                  <a:pt x="21613" y="9670"/>
                  <a:pt x="21613" y="21600"/>
                </a:cubicBezTo>
              </a:path>
              <a:path w="21613" h="21600" stroke="0" extrusionOk="0">
                <a:moveTo>
                  <a:pt x="0" y="0"/>
                </a:moveTo>
                <a:cubicBezTo>
                  <a:pt x="4" y="0"/>
                  <a:pt x="8" y="-1"/>
                  <a:pt x="13" y="-1"/>
                </a:cubicBezTo>
                <a:cubicBezTo>
                  <a:pt x="11942" y="-1"/>
                  <a:pt x="21613" y="9670"/>
                  <a:pt x="21613" y="21600"/>
                </a:cubicBezTo>
                <a:lnTo>
                  <a:pt x="13"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79210" name="Line 10"/>
          <p:cNvSpPr>
            <a:spLocks noChangeShapeType="1"/>
          </p:cNvSpPr>
          <p:nvPr/>
        </p:nvSpPr>
        <p:spPr bwMode="auto">
          <a:xfrm>
            <a:off x="3987800" y="3657600"/>
            <a:ext cx="1016000" cy="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79211" name="Line 11"/>
          <p:cNvSpPr>
            <a:spLocks noChangeShapeType="1"/>
          </p:cNvSpPr>
          <p:nvPr/>
        </p:nvSpPr>
        <p:spPr bwMode="auto">
          <a:xfrm>
            <a:off x="4343400" y="36703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12" name="Oval 12"/>
          <p:cNvSpPr>
            <a:spLocks noChangeArrowheads="1"/>
          </p:cNvSpPr>
          <p:nvPr/>
        </p:nvSpPr>
        <p:spPr bwMode="auto">
          <a:xfrm>
            <a:off x="4203700" y="38989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79213" name="Rectangle 13"/>
          <p:cNvSpPr>
            <a:spLocks noChangeArrowheads="1"/>
          </p:cNvSpPr>
          <p:nvPr/>
        </p:nvSpPr>
        <p:spPr bwMode="auto">
          <a:xfrm>
            <a:off x="4584700" y="3136900"/>
            <a:ext cx="279400" cy="279400"/>
          </a:xfrm>
          <a:prstGeom prst="rect">
            <a:avLst/>
          </a:prstGeom>
          <a:solidFill>
            <a:schemeClr val="bg1"/>
          </a:solid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s</a:t>
            </a:r>
          </a:p>
        </p:txBody>
      </p:sp>
      <p:sp>
        <p:nvSpPr>
          <p:cNvPr id="179214" name="Line 14"/>
          <p:cNvSpPr>
            <a:spLocks noChangeShapeType="1"/>
          </p:cNvSpPr>
          <p:nvPr/>
        </p:nvSpPr>
        <p:spPr bwMode="auto">
          <a:xfrm>
            <a:off x="4724400" y="34417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15" name="Oval 15"/>
          <p:cNvSpPr>
            <a:spLocks noChangeArrowheads="1"/>
          </p:cNvSpPr>
          <p:nvPr/>
        </p:nvSpPr>
        <p:spPr bwMode="auto">
          <a:xfrm>
            <a:off x="4965700" y="46609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79216" name="Line 16"/>
          <p:cNvSpPr>
            <a:spLocks noChangeShapeType="1"/>
          </p:cNvSpPr>
          <p:nvPr/>
        </p:nvSpPr>
        <p:spPr bwMode="auto">
          <a:xfrm>
            <a:off x="3454400" y="4419600"/>
            <a:ext cx="2082800" cy="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79217" name="Line 17"/>
          <p:cNvSpPr>
            <a:spLocks noChangeShapeType="1"/>
          </p:cNvSpPr>
          <p:nvPr/>
        </p:nvSpPr>
        <p:spPr bwMode="auto">
          <a:xfrm>
            <a:off x="3810000" y="44323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18" name="Line 18"/>
          <p:cNvSpPr>
            <a:spLocks noChangeShapeType="1"/>
          </p:cNvSpPr>
          <p:nvPr/>
        </p:nvSpPr>
        <p:spPr bwMode="auto">
          <a:xfrm>
            <a:off x="4343400" y="42037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19" name="Line 19"/>
          <p:cNvSpPr>
            <a:spLocks noChangeShapeType="1"/>
          </p:cNvSpPr>
          <p:nvPr/>
        </p:nvSpPr>
        <p:spPr bwMode="auto">
          <a:xfrm>
            <a:off x="5105400" y="44323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20" name="Line 20"/>
          <p:cNvSpPr>
            <a:spLocks noChangeShapeType="1"/>
          </p:cNvSpPr>
          <p:nvPr/>
        </p:nvSpPr>
        <p:spPr bwMode="auto">
          <a:xfrm>
            <a:off x="5105400" y="49657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21" name="Line 21"/>
          <p:cNvSpPr>
            <a:spLocks noChangeShapeType="1"/>
          </p:cNvSpPr>
          <p:nvPr/>
        </p:nvSpPr>
        <p:spPr bwMode="auto">
          <a:xfrm>
            <a:off x="3987800" y="5181600"/>
            <a:ext cx="2082800" cy="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79222" name="Line 22"/>
          <p:cNvSpPr>
            <a:spLocks noChangeShapeType="1"/>
          </p:cNvSpPr>
          <p:nvPr/>
        </p:nvSpPr>
        <p:spPr bwMode="auto">
          <a:xfrm>
            <a:off x="4267200" y="51943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23" name="Rectangle 23"/>
          <p:cNvSpPr>
            <a:spLocks noChangeArrowheads="1"/>
          </p:cNvSpPr>
          <p:nvPr/>
        </p:nvSpPr>
        <p:spPr bwMode="auto">
          <a:xfrm>
            <a:off x="4127500" y="5422900"/>
            <a:ext cx="279400" cy="279400"/>
          </a:xfrm>
          <a:prstGeom prst="rect">
            <a:avLst/>
          </a:prstGeom>
          <a:solidFill>
            <a:schemeClr val="bg2"/>
          </a:solidFill>
          <a:ln w="25400">
            <a:solidFill>
              <a:schemeClr val="tx1"/>
            </a:solidFill>
            <a:miter lim="800000"/>
            <a:headEnd/>
            <a:tailEnd/>
          </a:ln>
          <a:effectLst/>
        </p:spPr>
        <p:txBody>
          <a:bodyPr wrap="none" anchor="ctr">
            <a:prstTxWarp prst="textNoShape">
              <a:avLst/>
            </a:prstTxWarp>
          </a:bodyPr>
          <a:lstStyle/>
          <a:p>
            <a:endParaRPr lang="en-US"/>
          </a:p>
        </p:txBody>
      </p:sp>
      <p:sp>
        <p:nvSpPr>
          <p:cNvPr id="179224" name="Line 24"/>
          <p:cNvSpPr>
            <a:spLocks noChangeShapeType="1"/>
          </p:cNvSpPr>
          <p:nvPr/>
        </p:nvSpPr>
        <p:spPr bwMode="auto">
          <a:xfrm>
            <a:off x="4876800" y="51943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25" name="Rectangle 25"/>
          <p:cNvSpPr>
            <a:spLocks noChangeArrowheads="1"/>
          </p:cNvSpPr>
          <p:nvPr/>
        </p:nvSpPr>
        <p:spPr bwMode="auto">
          <a:xfrm>
            <a:off x="4737100" y="5422900"/>
            <a:ext cx="279400" cy="279400"/>
          </a:xfrm>
          <a:prstGeom prst="rect">
            <a:avLst/>
          </a:prstGeom>
          <a:solidFill>
            <a:schemeClr val="bg2"/>
          </a:solidFill>
          <a:ln w="25400">
            <a:solidFill>
              <a:schemeClr val="tx1"/>
            </a:solidFill>
            <a:miter lim="800000"/>
            <a:headEnd/>
            <a:tailEnd/>
          </a:ln>
          <a:effectLst/>
        </p:spPr>
        <p:txBody>
          <a:bodyPr wrap="none" anchor="ctr">
            <a:prstTxWarp prst="textNoShape">
              <a:avLst/>
            </a:prstTxWarp>
          </a:bodyPr>
          <a:lstStyle/>
          <a:p>
            <a:endParaRPr lang="en-US"/>
          </a:p>
        </p:txBody>
      </p:sp>
      <p:sp>
        <p:nvSpPr>
          <p:cNvPr id="179226" name="Line 26"/>
          <p:cNvSpPr>
            <a:spLocks noChangeShapeType="1"/>
          </p:cNvSpPr>
          <p:nvPr/>
        </p:nvSpPr>
        <p:spPr bwMode="auto">
          <a:xfrm>
            <a:off x="5791200" y="51943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27" name="Oval 27"/>
          <p:cNvSpPr>
            <a:spLocks noChangeArrowheads="1"/>
          </p:cNvSpPr>
          <p:nvPr/>
        </p:nvSpPr>
        <p:spPr bwMode="auto">
          <a:xfrm>
            <a:off x="5651500" y="54229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79228" name="Line 28"/>
          <p:cNvSpPr>
            <a:spLocks noChangeShapeType="1"/>
          </p:cNvSpPr>
          <p:nvPr/>
        </p:nvSpPr>
        <p:spPr bwMode="auto">
          <a:xfrm>
            <a:off x="5435600" y="5943600"/>
            <a:ext cx="2082800" cy="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79229" name="Line 29"/>
          <p:cNvSpPr>
            <a:spLocks noChangeShapeType="1"/>
          </p:cNvSpPr>
          <p:nvPr/>
        </p:nvSpPr>
        <p:spPr bwMode="auto">
          <a:xfrm>
            <a:off x="5791200" y="57277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30" name="Rectangle 30"/>
          <p:cNvSpPr>
            <a:spLocks noChangeArrowheads="1"/>
          </p:cNvSpPr>
          <p:nvPr/>
        </p:nvSpPr>
        <p:spPr bwMode="auto">
          <a:xfrm>
            <a:off x="6870700" y="5422900"/>
            <a:ext cx="279400" cy="279400"/>
          </a:xfrm>
          <a:prstGeom prst="rect">
            <a:avLst/>
          </a:prstGeom>
          <a:solidFill>
            <a:schemeClr val="bg2"/>
          </a:solidFill>
          <a:ln w="25400">
            <a:solidFill>
              <a:schemeClr val="tx1"/>
            </a:solidFill>
            <a:miter lim="800000"/>
            <a:headEnd/>
            <a:tailEnd/>
          </a:ln>
          <a:effectLst/>
        </p:spPr>
        <p:txBody>
          <a:bodyPr wrap="none" anchor="ctr">
            <a:prstTxWarp prst="textNoShape">
              <a:avLst/>
            </a:prstTxWarp>
          </a:bodyPr>
          <a:lstStyle/>
          <a:p>
            <a:endParaRPr lang="en-US"/>
          </a:p>
        </p:txBody>
      </p:sp>
      <p:sp>
        <p:nvSpPr>
          <p:cNvPr id="179231" name="Line 31"/>
          <p:cNvSpPr>
            <a:spLocks noChangeShapeType="1"/>
          </p:cNvSpPr>
          <p:nvPr/>
        </p:nvSpPr>
        <p:spPr bwMode="auto">
          <a:xfrm>
            <a:off x="7010400" y="5727700"/>
            <a:ext cx="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32" name="Line 32"/>
          <p:cNvSpPr>
            <a:spLocks noChangeShapeType="1"/>
          </p:cNvSpPr>
          <p:nvPr/>
        </p:nvSpPr>
        <p:spPr bwMode="auto">
          <a:xfrm flipH="1">
            <a:off x="3111500" y="4813300"/>
            <a:ext cx="711200" cy="584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33" name="Line 33"/>
          <p:cNvSpPr>
            <a:spLocks noChangeShapeType="1"/>
          </p:cNvSpPr>
          <p:nvPr/>
        </p:nvSpPr>
        <p:spPr bwMode="auto">
          <a:xfrm flipH="1">
            <a:off x="2273300" y="5422900"/>
            <a:ext cx="86360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79234" name="Rectangle 34"/>
          <p:cNvSpPr>
            <a:spLocks noChangeArrowheads="1"/>
          </p:cNvSpPr>
          <p:nvPr/>
        </p:nvSpPr>
        <p:spPr bwMode="auto">
          <a:xfrm>
            <a:off x="5326063" y="3613150"/>
            <a:ext cx="32226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1</a:t>
            </a:r>
          </a:p>
        </p:txBody>
      </p:sp>
      <p:sp>
        <p:nvSpPr>
          <p:cNvPr id="179235" name="Rectangle 35"/>
          <p:cNvSpPr>
            <a:spLocks noChangeArrowheads="1"/>
          </p:cNvSpPr>
          <p:nvPr/>
        </p:nvSpPr>
        <p:spPr bwMode="auto">
          <a:xfrm>
            <a:off x="5935663" y="4298950"/>
            <a:ext cx="32226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2</a:t>
            </a:r>
          </a:p>
        </p:txBody>
      </p:sp>
      <p:sp>
        <p:nvSpPr>
          <p:cNvPr id="179236" name="Rectangle 36"/>
          <p:cNvSpPr>
            <a:spLocks noChangeArrowheads="1"/>
          </p:cNvSpPr>
          <p:nvPr/>
        </p:nvSpPr>
        <p:spPr bwMode="auto">
          <a:xfrm>
            <a:off x="6621463" y="4984750"/>
            <a:ext cx="32226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3</a:t>
            </a:r>
          </a:p>
        </p:txBody>
      </p:sp>
      <p:sp>
        <p:nvSpPr>
          <p:cNvPr id="179237" name="Rectangle 37"/>
          <p:cNvSpPr>
            <a:spLocks noChangeArrowheads="1"/>
          </p:cNvSpPr>
          <p:nvPr/>
        </p:nvSpPr>
        <p:spPr bwMode="auto">
          <a:xfrm>
            <a:off x="1993900" y="5727700"/>
            <a:ext cx="279400" cy="279400"/>
          </a:xfrm>
          <a:prstGeom prst="rect">
            <a:avLst/>
          </a:prstGeom>
          <a:solidFill>
            <a:schemeClr val="bg2"/>
          </a:solidFill>
          <a:ln w="25400">
            <a:solidFill>
              <a:schemeClr val="tx1"/>
            </a:solidFill>
            <a:miter lim="800000"/>
            <a:headEnd/>
            <a:tailEnd/>
          </a:ln>
          <a:effectLst/>
        </p:spPr>
        <p:txBody>
          <a:bodyPr wrap="none" anchor="ctr">
            <a:prstTxWarp prst="textNoShape">
              <a:avLst/>
            </a:prstTxWarp>
          </a:bodyPr>
          <a:lstStyle/>
          <a:p>
            <a:endParaRPr lang="en-US"/>
          </a:p>
        </p:txBody>
      </p:sp>
      <p:sp>
        <p:nvSpPr>
          <p:cNvPr id="179238" name="Oval 38"/>
          <p:cNvSpPr>
            <a:spLocks noChangeArrowheads="1"/>
          </p:cNvSpPr>
          <p:nvPr/>
        </p:nvSpPr>
        <p:spPr bwMode="auto">
          <a:xfrm>
            <a:off x="2984500" y="52705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79239" name="Oval 39"/>
          <p:cNvSpPr>
            <a:spLocks noChangeArrowheads="1"/>
          </p:cNvSpPr>
          <p:nvPr/>
        </p:nvSpPr>
        <p:spPr bwMode="auto">
          <a:xfrm>
            <a:off x="3670300" y="46609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fld id="{367F57E3-9CCE-1C47-B1F7-1B0B0E1DEF79}" type="slidenum">
              <a:rPr lang="en-US"/>
              <a:pPr/>
              <a:t>16</a:t>
            </a:fld>
            <a:endParaRPr lang="en-US"/>
          </a:p>
        </p:txBody>
      </p:sp>
      <p:sp>
        <p:nvSpPr>
          <p:cNvPr id="180265" name="Rectangle 41"/>
          <p:cNvSpPr>
            <a:spLocks noChangeArrowheads="1"/>
          </p:cNvSpPr>
          <p:nvPr/>
        </p:nvSpPr>
        <p:spPr bwMode="auto">
          <a:xfrm>
            <a:off x="457200" y="2667000"/>
            <a:ext cx="8229600" cy="36576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80226" name="Rectangle 2"/>
          <p:cNvSpPr>
            <a:spLocks noGrp="1" noChangeArrowheads="1"/>
          </p:cNvSpPr>
          <p:nvPr>
            <p:ph type="title"/>
          </p:nvPr>
        </p:nvSpPr>
        <p:spPr/>
        <p:txBody>
          <a:bodyPr>
            <a:normAutofit fontScale="90000"/>
          </a:bodyPr>
          <a:lstStyle/>
          <a:p>
            <a:r>
              <a:rPr lang="en-US"/>
              <a:t>Multicast Scope Control – Large TTLs</a:t>
            </a:r>
          </a:p>
        </p:txBody>
      </p:sp>
      <p:sp>
        <p:nvSpPr>
          <p:cNvPr id="180227" name="Rectangle 3"/>
          <p:cNvSpPr>
            <a:spLocks noGrp="1" noChangeArrowheads="1"/>
          </p:cNvSpPr>
          <p:nvPr>
            <p:ph type="body" idx="1"/>
          </p:nvPr>
        </p:nvSpPr>
        <p:spPr/>
        <p:txBody>
          <a:bodyPr/>
          <a:lstStyle/>
          <a:p>
            <a:r>
              <a:rPr lang="en-US" sz="2800"/>
              <a:t>Administrative TTL Boundaries to keep multicast traffic within an administrative domain, e.g., for privacy or resource reasons</a:t>
            </a:r>
          </a:p>
        </p:txBody>
      </p:sp>
      <p:sp>
        <p:nvSpPr>
          <p:cNvPr id="180228" name="Line 4"/>
          <p:cNvSpPr>
            <a:spLocks noChangeShapeType="1"/>
          </p:cNvSpPr>
          <p:nvPr/>
        </p:nvSpPr>
        <p:spPr bwMode="auto">
          <a:xfrm flipH="1">
            <a:off x="3241675" y="3960813"/>
            <a:ext cx="48260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29" name="Line 5"/>
          <p:cNvSpPr>
            <a:spLocks noChangeShapeType="1"/>
          </p:cNvSpPr>
          <p:nvPr/>
        </p:nvSpPr>
        <p:spPr bwMode="auto">
          <a:xfrm flipH="1" flipV="1">
            <a:off x="2860675" y="4240213"/>
            <a:ext cx="330200" cy="177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0" name="Line 6"/>
          <p:cNvSpPr>
            <a:spLocks noChangeShapeType="1"/>
          </p:cNvSpPr>
          <p:nvPr/>
        </p:nvSpPr>
        <p:spPr bwMode="auto">
          <a:xfrm>
            <a:off x="2809875" y="4265613"/>
            <a:ext cx="50800" cy="355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1" name="Line 7"/>
          <p:cNvSpPr>
            <a:spLocks noChangeShapeType="1"/>
          </p:cNvSpPr>
          <p:nvPr/>
        </p:nvSpPr>
        <p:spPr bwMode="auto">
          <a:xfrm>
            <a:off x="2886075" y="4646613"/>
            <a:ext cx="12700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2" name="Line 8"/>
          <p:cNvSpPr>
            <a:spLocks noChangeShapeType="1"/>
          </p:cNvSpPr>
          <p:nvPr/>
        </p:nvSpPr>
        <p:spPr bwMode="auto">
          <a:xfrm flipH="1" flipV="1">
            <a:off x="2555875" y="4926013"/>
            <a:ext cx="482600" cy="177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3" name="Line 9"/>
          <p:cNvSpPr>
            <a:spLocks noChangeShapeType="1"/>
          </p:cNvSpPr>
          <p:nvPr/>
        </p:nvSpPr>
        <p:spPr bwMode="auto">
          <a:xfrm flipH="1" flipV="1">
            <a:off x="2174875" y="4545013"/>
            <a:ext cx="711200" cy="101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4" name="Line 10"/>
          <p:cNvSpPr>
            <a:spLocks noChangeShapeType="1"/>
          </p:cNvSpPr>
          <p:nvPr/>
        </p:nvSpPr>
        <p:spPr bwMode="auto">
          <a:xfrm>
            <a:off x="2187575" y="4646613"/>
            <a:ext cx="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5" name="Line 11"/>
          <p:cNvSpPr>
            <a:spLocks noChangeShapeType="1"/>
          </p:cNvSpPr>
          <p:nvPr/>
        </p:nvSpPr>
        <p:spPr bwMode="auto">
          <a:xfrm flipH="1">
            <a:off x="2174875" y="4951413"/>
            <a:ext cx="406400" cy="203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6" name="Line 12"/>
          <p:cNvSpPr>
            <a:spLocks noChangeShapeType="1"/>
          </p:cNvSpPr>
          <p:nvPr/>
        </p:nvSpPr>
        <p:spPr bwMode="auto">
          <a:xfrm flipH="1" flipV="1">
            <a:off x="1717675" y="4926013"/>
            <a:ext cx="482600" cy="2540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7" name="Line 13"/>
          <p:cNvSpPr>
            <a:spLocks noChangeShapeType="1"/>
          </p:cNvSpPr>
          <p:nvPr/>
        </p:nvSpPr>
        <p:spPr bwMode="auto">
          <a:xfrm flipH="1" flipV="1">
            <a:off x="1717675" y="4240213"/>
            <a:ext cx="482600" cy="330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8" name="Line 14"/>
          <p:cNvSpPr>
            <a:spLocks noChangeShapeType="1"/>
          </p:cNvSpPr>
          <p:nvPr/>
        </p:nvSpPr>
        <p:spPr bwMode="auto">
          <a:xfrm flipH="1">
            <a:off x="1412875" y="4265613"/>
            <a:ext cx="33020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39" name="Line 15"/>
          <p:cNvSpPr>
            <a:spLocks noChangeShapeType="1"/>
          </p:cNvSpPr>
          <p:nvPr/>
        </p:nvSpPr>
        <p:spPr bwMode="auto">
          <a:xfrm flipV="1">
            <a:off x="1743075" y="4164013"/>
            <a:ext cx="508000" cy="101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40" name="Line 16"/>
          <p:cNvSpPr>
            <a:spLocks noChangeShapeType="1"/>
          </p:cNvSpPr>
          <p:nvPr/>
        </p:nvSpPr>
        <p:spPr bwMode="auto">
          <a:xfrm flipV="1">
            <a:off x="3724275" y="3859213"/>
            <a:ext cx="508000" cy="1016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180241" name="Line 17"/>
          <p:cNvSpPr>
            <a:spLocks noChangeShapeType="1"/>
          </p:cNvSpPr>
          <p:nvPr/>
        </p:nvSpPr>
        <p:spPr bwMode="auto">
          <a:xfrm flipH="1">
            <a:off x="3013075" y="4418013"/>
            <a:ext cx="254000" cy="6604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42" name="Line 18"/>
          <p:cNvSpPr>
            <a:spLocks noChangeShapeType="1"/>
          </p:cNvSpPr>
          <p:nvPr/>
        </p:nvSpPr>
        <p:spPr bwMode="auto">
          <a:xfrm flipH="1">
            <a:off x="2784475" y="3579813"/>
            <a:ext cx="482600" cy="6604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180243" name="Line 19"/>
          <p:cNvSpPr>
            <a:spLocks noChangeShapeType="1"/>
          </p:cNvSpPr>
          <p:nvPr/>
        </p:nvSpPr>
        <p:spPr bwMode="auto">
          <a:xfrm flipH="1" flipV="1">
            <a:off x="3165475" y="3097213"/>
            <a:ext cx="101600" cy="4826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180244" name="Line 20"/>
          <p:cNvSpPr>
            <a:spLocks noChangeShapeType="1"/>
          </p:cNvSpPr>
          <p:nvPr/>
        </p:nvSpPr>
        <p:spPr bwMode="auto">
          <a:xfrm flipV="1">
            <a:off x="3267075" y="3478213"/>
            <a:ext cx="508000" cy="1016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180245" name="Line 21"/>
          <p:cNvSpPr>
            <a:spLocks noChangeShapeType="1"/>
          </p:cNvSpPr>
          <p:nvPr/>
        </p:nvSpPr>
        <p:spPr bwMode="auto">
          <a:xfrm>
            <a:off x="3565525" y="4259263"/>
            <a:ext cx="2120900" cy="11303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80246" name="Rectangle 22"/>
          <p:cNvSpPr>
            <a:spLocks noChangeArrowheads="1"/>
          </p:cNvSpPr>
          <p:nvPr/>
        </p:nvSpPr>
        <p:spPr bwMode="auto">
          <a:xfrm>
            <a:off x="823913" y="5580063"/>
            <a:ext cx="3032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An administrative domain</a:t>
            </a:r>
          </a:p>
        </p:txBody>
      </p:sp>
      <p:sp>
        <p:nvSpPr>
          <p:cNvPr id="180247" name="Rectangle 23"/>
          <p:cNvSpPr>
            <a:spLocks noChangeArrowheads="1"/>
          </p:cNvSpPr>
          <p:nvPr/>
        </p:nvSpPr>
        <p:spPr bwMode="auto">
          <a:xfrm>
            <a:off x="5672138" y="4833938"/>
            <a:ext cx="2759075" cy="1200150"/>
          </a:xfrm>
          <a:prstGeom prst="rect">
            <a:avLst/>
          </a:prstGeom>
          <a:solidFill>
            <a:schemeClr val="bg1"/>
          </a:solidFill>
          <a:ln w="12700">
            <a:solidFill>
              <a:schemeClr val="tx1"/>
            </a:solidFill>
            <a:miter lim="800000"/>
            <a:headEnd/>
            <a:tailEnd/>
          </a:ln>
          <a:effectLst/>
        </p:spPr>
        <p:txBody>
          <a:bodyPr wrap="none" lIns="90488" tIns="44450" rIns="90488" bIns="44450">
            <a:prstTxWarp prst="textNoShape">
              <a:avLst/>
            </a:prstTxWarp>
            <a:spAutoFit/>
          </a:bodyPr>
          <a:lstStyle/>
          <a:p>
            <a:pPr eaLnBrk="0" hangingPunct="0"/>
            <a:r>
              <a:rPr lang="en-US" sz="1800">
                <a:solidFill>
                  <a:srgbClr val="000000"/>
                </a:solidFill>
                <a:latin typeface="Arial" charset="0"/>
              </a:rPr>
              <a:t>TTL threshold set on</a:t>
            </a:r>
            <a:br>
              <a:rPr lang="en-US" sz="1800">
                <a:solidFill>
                  <a:srgbClr val="000000"/>
                </a:solidFill>
                <a:latin typeface="Arial" charset="0"/>
              </a:rPr>
            </a:br>
            <a:r>
              <a:rPr lang="en-US" sz="1800">
                <a:solidFill>
                  <a:srgbClr val="000000"/>
                </a:solidFill>
                <a:latin typeface="Arial" charset="0"/>
              </a:rPr>
              <a:t>interfaces to these links,</a:t>
            </a:r>
            <a:br>
              <a:rPr lang="en-US" sz="1800">
                <a:solidFill>
                  <a:srgbClr val="000000"/>
                </a:solidFill>
                <a:latin typeface="Arial" charset="0"/>
              </a:rPr>
            </a:br>
            <a:r>
              <a:rPr lang="en-US" sz="1800">
                <a:solidFill>
                  <a:srgbClr val="000000"/>
                </a:solidFill>
                <a:latin typeface="Arial" charset="0"/>
              </a:rPr>
              <a:t>greater than the diameter</a:t>
            </a:r>
            <a:br>
              <a:rPr lang="en-US" sz="1800">
                <a:solidFill>
                  <a:srgbClr val="000000"/>
                </a:solidFill>
                <a:latin typeface="Arial" charset="0"/>
              </a:rPr>
            </a:br>
            <a:r>
              <a:rPr lang="en-US" sz="1800">
                <a:solidFill>
                  <a:srgbClr val="000000"/>
                </a:solidFill>
                <a:latin typeface="Arial" charset="0"/>
              </a:rPr>
              <a:t>of the admin. domain</a:t>
            </a:r>
          </a:p>
        </p:txBody>
      </p:sp>
      <p:sp>
        <p:nvSpPr>
          <p:cNvPr id="180248" name="Oval 24"/>
          <p:cNvSpPr>
            <a:spLocks noChangeArrowheads="1"/>
          </p:cNvSpPr>
          <p:nvPr/>
        </p:nvSpPr>
        <p:spPr bwMode="auto">
          <a:xfrm>
            <a:off x="1209675" y="3960813"/>
            <a:ext cx="2336800" cy="1422400"/>
          </a:xfrm>
          <a:prstGeom prst="ellips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180249" name="Arc 25"/>
          <p:cNvSpPr>
            <a:spLocks/>
          </p:cNvSpPr>
          <p:nvPr/>
        </p:nvSpPr>
        <p:spPr bwMode="auto">
          <a:xfrm rot="10800000">
            <a:off x="2797175" y="2971800"/>
            <a:ext cx="2349500" cy="15113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80250" name="Arc 26"/>
          <p:cNvSpPr>
            <a:spLocks/>
          </p:cNvSpPr>
          <p:nvPr/>
        </p:nvSpPr>
        <p:spPr bwMode="auto">
          <a:xfrm rot="10800000">
            <a:off x="5173663" y="2971800"/>
            <a:ext cx="2349500" cy="1511300"/>
          </a:xfrm>
          <a:custGeom>
            <a:avLst/>
            <a:gdLst>
              <a:gd name="G0" fmla="+- 21600 0 0"/>
              <a:gd name="G1" fmla="+- 21600 0 0"/>
              <a:gd name="G2" fmla="+- 21600 0 0"/>
              <a:gd name="T0" fmla="*/ 0 w 21600"/>
              <a:gd name="T1" fmla="*/ 21600 h 21600"/>
              <a:gd name="T2" fmla="*/ 21585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1" y="21599"/>
                </a:moveTo>
                <a:cubicBezTo>
                  <a:pt x="-1" y="9676"/>
                  <a:pt x="9661" y="8"/>
                  <a:pt x="21585" y="0"/>
                </a:cubicBezTo>
              </a:path>
              <a:path w="21600" h="21600" stroke="0" extrusionOk="0">
                <a:moveTo>
                  <a:pt x="-1" y="21599"/>
                </a:moveTo>
                <a:cubicBezTo>
                  <a:pt x="-1" y="9676"/>
                  <a:pt x="9661" y="8"/>
                  <a:pt x="21585" y="0"/>
                </a:cubicBezTo>
                <a:lnTo>
                  <a:pt x="21600" y="21600"/>
                </a:lnTo>
                <a:close/>
              </a:path>
            </a:pathLst>
          </a:custGeom>
          <a:noFill/>
          <a:ln w="25400" cap="rnd">
            <a:solidFill>
              <a:schemeClr val="tx1"/>
            </a:solidFill>
            <a:prstDash val="dash"/>
            <a:round/>
            <a:headEnd/>
            <a:tailEnd/>
          </a:ln>
          <a:effectLst/>
        </p:spPr>
        <p:txBody>
          <a:bodyPr wrap="none" anchor="ctr">
            <a:prstTxWarp prst="textNoShape">
              <a:avLst/>
            </a:prstTxWarp>
          </a:bodyPr>
          <a:lstStyle/>
          <a:p>
            <a:endParaRPr lang="en-US"/>
          </a:p>
        </p:txBody>
      </p:sp>
      <p:sp>
        <p:nvSpPr>
          <p:cNvPr id="180251" name="Oval 27"/>
          <p:cNvSpPr>
            <a:spLocks noChangeArrowheads="1"/>
          </p:cNvSpPr>
          <p:nvPr/>
        </p:nvSpPr>
        <p:spPr bwMode="auto">
          <a:xfrm>
            <a:off x="3190875" y="43418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2" name="Oval 28"/>
          <p:cNvSpPr>
            <a:spLocks noChangeArrowheads="1"/>
          </p:cNvSpPr>
          <p:nvPr/>
        </p:nvSpPr>
        <p:spPr bwMode="auto">
          <a:xfrm>
            <a:off x="3648075" y="38846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3" name="Oval 29"/>
          <p:cNvSpPr>
            <a:spLocks noChangeArrowheads="1"/>
          </p:cNvSpPr>
          <p:nvPr/>
        </p:nvSpPr>
        <p:spPr bwMode="auto">
          <a:xfrm>
            <a:off x="2733675" y="41894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4" name="Oval 30"/>
          <p:cNvSpPr>
            <a:spLocks noChangeArrowheads="1"/>
          </p:cNvSpPr>
          <p:nvPr/>
        </p:nvSpPr>
        <p:spPr bwMode="auto">
          <a:xfrm>
            <a:off x="2200275" y="41132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5" name="Oval 31"/>
          <p:cNvSpPr>
            <a:spLocks noChangeArrowheads="1"/>
          </p:cNvSpPr>
          <p:nvPr/>
        </p:nvSpPr>
        <p:spPr bwMode="auto">
          <a:xfrm>
            <a:off x="1666875" y="41894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6" name="Oval 32"/>
          <p:cNvSpPr>
            <a:spLocks noChangeArrowheads="1"/>
          </p:cNvSpPr>
          <p:nvPr/>
        </p:nvSpPr>
        <p:spPr bwMode="auto">
          <a:xfrm>
            <a:off x="2124075" y="44942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7" name="Oval 33"/>
          <p:cNvSpPr>
            <a:spLocks noChangeArrowheads="1"/>
          </p:cNvSpPr>
          <p:nvPr/>
        </p:nvSpPr>
        <p:spPr bwMode="auto">
          <a:xfrm>
            <a:off x="2124075" y="51038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8" name="Oval 34"/>
          <p:cNvSpPr>
            <a:spLocks noChangeArrowheads="1"/>
          </p:cNvSpPr>
          <p:nvPr/>
        </p:nvSpPr>
        <p:spPr bwMode="auto">
          <a:xfrm>
            <a:off x="1666875" y="48752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59" name="Oval 35"/>
          <p:cNvSpPr>
            <a:spLocks noChangeArrowheads="1"/>
          </p:cNvSpPr>
          <p:nvPr/>
        </p:nvSpPr>
        <p:spPr bwMode="auto">
          <a:xfrm>
            <a:off x="1362075" y="46466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60" name="Oval 36"/>
          <p:cNvSpPr>
            <a:spLocks noChangeArrowheads="1"/>
          </p:cNvSpPr>
          <p:nvPr/>
        </p:nvSpPr>
        <p:spPr bwMode="auto">
          <a:xfrm>
            <a:off x="2505075" y="48752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61" name="Oval 37"/>
          <p:cNvSpPr>
            <a:spLocks noChangeArrowheads="1"/>
          </p:cNvSpPr>
          <p:nvPr/>
        </p:nvSpPr>
        <p:spPr bwMode="auto">
          <a:xfrm>
            <a:off x="2962275" y="50276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62" name="Oval 38"/>
          <p:cNvSpPr>
            <a:spLocks noChangeArrowheads="1"/>
          </p:cNvSpPr>
          <p:nvPr/>
        </p:nvSpPr>
        <p:spPr bwMode="auto">
          <a:xfrm>
            <a:off x="2809875" y="45704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80263" name="Rectangle 39"/>
          <p:cNvSpPr>
            <a:spLocks noChangeArrowheads="1"/>
          </p:cNvSpPr>
          <p:nvPr/>
        </p:nvSpPr>
        <p:spPr bwMode="auto">
          <a:xfrm>
            <a:off x="3787775" y="3065463"/>
            <a:ext cx="274320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The rest of the Internet</a:t>
            </a:r>
          </a:p>
        </p:txBody>
      </p:sp>
      <p:sp>
        <p:nvSpPr>
          <p:cNvPr id="180264" name="Oval 40"/>
          <p:cNvSpPr>
            <a:spLocks noChangeArrowheads="1"/>
          </p:cNvSpPr>
          <p:nvPr/>
        </p:nvSpPr>
        <p:spPr bwMode="auto">
          <a:xfrm>
            <a:off x="3190875" y="3503613"/>
            <a:ext cx="127000" cy="1270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17</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t>IP Multicast Service Basics</a:t>
            </a:r>
          </a:p>
          <a:p>
            <a:r>
              <a:rPr lang="en-US" dirty="0">
                <a:solidFill>
                  <a:srgbClr val="FF0000"/>
                </a:solidFill>
              </a:rPr>
              <a:t>Multicast Routing Basics</a:t>
            </a:r>
          </a:p>
          <a:p>
            <a:r>
              <a:rPr lang="en-US" dirty="0"/>
              <a:t>DVMRP</a:t>
            </a:r>
            <a:endParaRPr lang="en-US" dirty="0" smtClean="0"/>
          </a:p>
          <a:p>
            <a:r>
              <a:rPr lang="en-US" dirty="0" smtClean="0"/>
              <a:t>Reliability</a:t>
            </a:r>
          </a:p>
          <a:p>
            <a:r>
              <a:rPr lang="en-US" dirty="0" smtClean="0"/>
              <a:t>Congestion Control</a:t>
            </a:r>
          </a:p>
          <a:p>
            <a:r>
              <a:rPr lang="en-US" dirty="0" smtClean="0"/>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 name="Slide Number Placeholder 5"/>
          <p:cNvSpPr>
            <a:spLocks noGrp="1"/>
          </p:cNvSpPr>
          <p:nvPr>
            <p:ph type="sldNum" sz="quarter" idx="12"/>
          </p:nvPr>
        </p:nvSpPr>
        <p:spPr/>
        <p:txBody>
          <a:bodyPr/>
          <a:lstStyle/>
          <a:p>
            <a:fld id="{B25771C9-F943-214D-BEB7-20DA720028B5}" type="slidenum">
              <a:rPr lang="en-US"/>
              <a:pPr/>
              <a:t>18</a:t>
            </a:fld>
            <a:endParaRPr lang="en-US"/>
          </a:p>
        </p:txBody>
      </p:sp>
      <p:sp>
        <p:nvSpPr>
          <p:cNvPr id="217090" name="Rectangle 2"/>
          <p:cNvSpPr>
            <a:spLocks noChangeArrowheads="1"/>
          </p:cNvSpPr>
          <p:nvPr/>
        </p:nvSpPr>
        <p:spPr bwMode="auto">
          <a:xfrm>
            <a:off x="457200" y="1371600"/>
            <a:ext cx="82296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17091" name="Rectangle 3"/>
          <p:cNvSpPr>
            <a:spLocks noGrp="1" noChangeArrowheads="1"/>
          </p:cNvSpPr>
          <p:nvPr>
            <p:ph type="title"/>
          </p:nvPr>
        </p:nvSpPr>
        <p:spPr>
          <a:noFill/>
          <a:ln/>
        </p:spPr>
        <p:txBody>
          <a:bodyPr lIns="90488" tIns="44450" rIns="90488" bIns="44450"/>
          <a:lstStyle/>
          <a:p>
            <a:r>
              <a:rPr lang="en-US"/>
              <a:t>IP Multicast Architecture</a:t>
            </a:r>
          </a:p>
        </p:txBody>
      </p:sp>
      <p:sp>
        <p:nvSpPr>
          <p:cNvPr id="217092" name="Rectangle 4"/>
          <p:cNvSpPr>
            <a:spLocks noChangeArrowheads="1"/>
          </p:cNvSpPr>
          <p:nvPr/>
        </p:nvSpPr>
        <p:spPr bwMode="auto">
          <a:xfrm>
            <a:off x="5378450" y="1905000"/>
            <a:ext cx="431800" cy="431800"/>
          </a:xfrm>
          <a:prstGeom prst="rect">
            <a:avLst/>
          </a:prstGeom>
          <a:solidFill>
            <a:schemeClr val="bg1"/>
          </a:solidFill>
          <a:ln w="25400">
            <a:solidFill>
              <a:schemeClr val="tx1"/>
            </a:solidFill>
            <a:miter lim="800000"/>
            <a:headEnd/>
            <a:tailEnd/>
          </a:ln>
          <a:effectLst/>
        </p:spPr>
        <p:txBody>
          <a:bodyPr wrap="none" anchor="ctr">
            <a:prstTxWarp prst="textNoShape">
              <a:avLst/>
            </a:prstTxWarp>
          </a:bodyPr>
          <a:lstStyle/>
          <a:p>
            <a:endParaRPr lang="en-US"/>
          </a:p>
        </p:txBody>
      </p:sp>
      <p:sp>
        <p:nvSpPr>
          <p:cNvPr id="217093" name="Rectangle 5"/>
          <p:cNvSpPr>
            <a:spLocks noChangeArrowheads="1"/>
          </p:cNvSpPr>
          <p:nvPr/>
        </p:nvSpPr>
        <p:spPr bwMode="auto">
          <a:xfrm>
            <a:off x="7512050" y="1905000"/>
            <a:ext cx="431800" cy="431800"/>
          </a:xfrm>
          <a:prstGeom prst="rect">
            <a:avLst/>
          </a:prstGeom>
          <a:solidFill>
            <a:schemeClr val="bg1"/>
          </a:solidFill>
          <a:ln w="25400">
            <a:solidFill>
              <a:schemeClr val="tx1"/>
            </a:solidFill>
            <a:miter lim="800000"/>
            <a:headEnd/>
            <a:tailEnd/>
          </a:ln>
          <a:effectLst/>
        </p:spPr>
        <p:txBody>
          <a:bodyPr wrap="none" anchor="ctr">
            <a:prstTxWarp prst="textNoShape">
              <a:avLst/>
            </a:prstTxWarp>
          </a:bodyPr>
          <a:lstStyle/>
          <a:p>
            <a:endParaRPr lang="en-US"/>
          </a:p>
        </p:txBody>
      </p:sp>
      <p:sp>
        <p:nvSpPr>
          <p:cNvPr id="217094" name="Line 6"/>
          <p:cNvSpPr>
            <a:spLocks noChangeShapeType="1"/>
          </p:cNvSpPr>
          <p:nvPr/>
        </p:nvSpPr>
        <p:spPr bwMode="auto">
          <a:xfrm>
            <a:off x="5378450" y="2197100"/>
            <a:ext cx="4318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095" name="Line 7"/>
          <p:cNvSpPr>
            <a:spLocks noChangeShapeType="1"/>
          </p:cNvSpPr>
          <p:nvPr/>
        </p:nvSpPr>
        <p:spPr bwMode="auto">
          <a:xfrm>
            <a:off x="7512050" y="2197100"/>
            <a:ext cx="4318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096" name="Line 8"/>
          <p:cNvSpPr>
            <a:spLocks noChangeShapeType="1"/>
          </p:cNvSpPr>
          <p:nvPr/>
        </p:nvSpPr>
        <p:spPr bwMode="auto">
          <a:xfrm>
            <a:off x="5594350" y="2362200"/>
            <a:ext cx="0" cy="5080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097" name="Line 9"/>
          <p:cNvSpPr>
            <a:spLocks noChangeShapeType="1"/>
          </p:cNvSpPr>
          <p:nvPr/>
        </p:nvSpPr>
        <p:spPr bwMode="auto">
          <a:xfrm>
            <a:off x="7727950" y="2362200"/>
            <a:ext cx="0" cy="5080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098" name="Line 10"/>
          <p:cNvSpPr>
            <a:spLocks noChangeShapeType="1"/>
          </p:cNvSpPr>
          <p:nvPr/>
        </p:nvSpPr>
        <p:spPr bwMode="auto">
          <a:xfrm>
            <a:off x="5251450" y="2882900"/>
            <a:ext cx="2819400" cy="0"/>
          </a:xfrm>
          <a:prstGeom prst="line">
            <a:avLst/>
          </a:prstGeom>
          <a:noFill/>
          <a:ln w="76200">
            <a:solidFill>
              <a:schemeClr val="tx1"/>
            </a:solidFill>
            <a:round/>
            <a:headEnd/>
            <a:tailEnd/>
          </a:ln>
          <a:effectLst/>
        </p:spPr>
        <p:txBody>
          <a:bodyPr wrap="none" anchor="ctr">
            <a:prstTxWarp prst="textNoShape">
              <a:avLst/>
            </a:prstTxWarp>
          </a:bodyPr>
          <a:lstStyle/>
          <a:p>
            <a:endParaRPr lang="en-US"/>
          </a:p>
        </p:txBody>
      </p:sp>
      <p:sp>
        <p:nvSpPr>
          <p:cNvPr id="217099" name="Line 11"/>
          <p:cNvSpPr>
            <a:spLocks noChangeShapeType="1"/>
          </p:cNvSpPr>
          <p:nvPr/>
        </p:nvSpPr>
        <p:spPr bwMode="auto">
          <a:xfrm>
            <a:off x="5822950" y="2895600"/>
            <a:ext cx="0" cy="355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100" name="Line 12"/>
          <p:cNvSpPr>
            <a:spLocks noChangeShapeType="1"/>
          </p:cNvSpPr>
          <p:nvPr/>
        </p:nvSpPr>
        <p:spPr bwMode="auto">
          <a:xfrm>
            <a:off x="7499350" y="2895600"/>
            <a:ext cx="0" cy="355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101" name="Rectangle 13"/>
          <p:cNvSpPr>
            <a:spLocks noChangeArrowheads="1"/>
          </p:cNvSpPr>
          <p:nvPr/>
        </p:nvSpPr>
        <p:spPr bwMode="auto">
          <a:xfrm>
            <a:off x="6245225" y="1924050"/>
            <a:ext cx="83026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Hosts</a:t>
            </a:r>
          </a:p>
        </p:txBody>
      </p:sp>
      <p:sp>
        <p:nvSpPr>
          <p:cNvPr id="217102" name="Rectangle 14"/>
          <p:cNvSpPr>
            <a:spLocks noChangeArrowheads="1"/>
          </p:cNvSpPr>
          <p:nvPr/>
        </p:nvSpPr>
        <p:spPr bwMode="auto">
          <a:xfrm>
            <a:off x="6126163" y="3371850"/>
            <a:ext cx="1069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sz="2000">
                <a:solidFill>
                  <a:srgbClr val="000000"/>
                </a:solidFill>
                <a:latin typeface="Arial" charset="0"/>
              </a:rPr>
              <a:t>Routers</a:t>
            </a:r>
          </a:p>
        </p:txBody>
      </p:sp>
      <p:sp>
        <p:nvSpPr>
          <p:cNvPr id="217103" name="Line 15"/>
          <p:cNvSpPr>
            <a:spLocks noChangeShapeType="1"/>
          </p:cNvSpPr>
          <p:nvPr/>
        </p:nvSpPr>
        <p:spPr bwMode="auto">
          <a:xfrm flipH="1">
            <a:off x="7029450" y="3505200"/>
            <a:ext cx="482600" cy="1498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104" name="Line 16"/>
          <p:cNvSpPr>
            <a:spLocks noChangeShapeType="1"/>
          </p:cNvSpPr>
          <p:nvPr/>
        </p:nvSpPr>
        <p:spPr bwMode="auto">
          <a:xfrm>
            <a:off x="5835650" y="3505200"/>
            <a:ext cx="1193800" cy="14986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17105" name="Line 17"/>
          <p:cNvSpPr>
            <a:spLocks noChangeShapeType="1"/>
          </p:cNvSpPr>
          <p:nvPr/>
        </p:nvSpPr>
        <p:spPr bwMode="auto">
          <a:xfrm flipH="1">
            <a:off x="5353050" y="3505200"/>
            <a:ext cx="482600" cy="14224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217106" name="Line 18"/>
          <p:cNvSpPr>
            <a:spLocks noChangeShapeType="1"/>
          </p:cNvSpPr>
          <p:nvPr/>
        </p:nvSpPr>
        <p:spPr bwMode="auto">
          <a:xfrm flipH="1">
            <a:off x="6724650" y="5029200"/>
            <a:ext cx="330200" cy="8890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217107" name="Line 19"/>
          <p:cNvSpPr>
            <a:spLocks noChangeShapeType="1"/>
          </p:cNvSpPr>
          <p:nvPr/>
        </p:nvSpPr>
        <p:spPr bwMode="auto">
          <a:xfrm>
            <a:off x="7054850" y="5105400"/>
            <a:ext cx="431800" cy="660400"/>
          </a:xfrm>
          <a:prstGeom prst="line">
            <a:avLst/>
          </a:prstGeom>
          <a:noFill/>
          <a:ln w="25400">
            <a:solidFill>
              <a:schemeClr val="tx1"/>
            </a:solidFill>
            <a:prstDash val="dash"/>
            <a:round/>
            <a:headEnd/>
            <a:tailEnd/>
          </a:ln>
          <a:effectLst/>
        </p:spPr>
        <p:txBody>
          <a:bodyPr wrap="none" anchor="ctr">
            <a:prstTxWarp prst="textNoShape">
              <a:avLst/>
            </a:prstTxWarp>
          </a:bodyPr>
          <a:lstStyle/>
          <a:p>
            <a:endParaRPr lang="en-US"/>
          </a:p>
        </p:txBody>
      </p:sp>
      <p:sp>
        <p:nvSpPr>
          <p:cNvPr id="217108" name="Rectangle 20"/>
          <p:cNvSpPr>
            <a:spLocks noChangeArrowheads="1"/>
          </p:cNvSpPr>
          <p:nvPr/>
        </p:nvSpPr>
        <p:spPr bwMode="auto">
          <a:xfrm>
            <a:off x="1447800" y="1676400"/>
            <a:ext cx="2114550" cy="454025"/>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a:solidFill>
                  <a:srgbClr val="000000"/>
                </a:solidFill>
                <a:latin typeface="Arial" charset="0"/>
              </a:rPr>
              <a:t>Service model</a:t>
            </a:r>
          </a:p>
        </p:txBody>
      </p:sp>
      <p:sp>
        <p:nvSpPr>
          <p:cNvPr id="217109" name="Rectangle 21"/>
          <p:cNvSpPr>
            <a:spLocks noChangeArrowheads="1"/>
          </p:cNvSpPr>
          <p:nvPr/>
        </p:nvSpPr>
        <p:spPr bwMode="auto">
          <a:xfrm>
            <a:off x="1160463" y="2640013"/>
            <a:ext cx="3232150" cy="81915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a:solidFill>
                  <a:srgbClr val="000000"/>
                </a:solidFill>
                <a:latin typeface="Arial" charset="0"/>
              </a:rPr>
              <a:t>Host-to-router protocol</a:t>
            </a:r>
            <a:br>
              <a:rPr lang="en-US">
                <a:solidFill>
                  <a:srgbClr val="000000"/>
                </a:solidFill>
                <a:latin typeface="Arial" charset="0"/>
              </a:rPr>
            </a:br>
            <a:r>
              <a:rPr lang="en-US">
                <a:solidFill>
                  <a:srgbClr val="000000"/>
                </a:solidFill>
                <a:latin typeface="Arial" charset="0"/>
              </a:rPr>
              <a:t>(IGMP)</a:t>
            </a:r>
          </a:p>
        </p:txBody>
      </p:sp>
      <p:sp>
        <p:nvSpPr>
          <p:cNvPr id="217110" name="Rectangle 22"/>
          <p:cNvSpPr>
            <a:spLocks noChangeArrowheads="1"/>
          </p:cNvSpPr>
          <p:nvPr/>
        </p:nvSpPr>
        <p:spPr bwMode="auto">
          <a:xfrm>
            <a:off x="457200" y="4468813"/>
            <a:ext cx="4105275" cy="81915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eaLnBrk="0" hangingPunct="0"/>
            <a:r>
              <a:rPr lang="en-US" b="1" i="1">
                <a:solidFill>
                  <a:srgbClr val="000000"/>
                </a:solidFill>
                <a:latin typeface="Arial" charset="0"/>
              </a:rPr>
              <a:t>Multicast routing protocols</a:t>
            </a:r>
            <a:br>
              <a:rPr lang="en-US" b="1" i="1">
                <a:solidFill>
                  <a:srgbClr val="000000"/>
                </a:solidFill>
                <a:latin typeface="Arial" charset="0"/>
              </a:rPr>
            </a:br>
            <a:r>
              <a:rPr lang="en-US" b="1" i="1">
                <a:solidFill>
                  <a:srgbClr val="000000"/>
                </a:solidFill>
                <a:latin typeface="Arial" charset="0"/>
              </a:rPr>
              <a:t>(various)</a:t>
            </a:r>
          </a:p>
        </p:txBody>
      </p:sp>
      <p:sp>
        <p:nvSpPr>
          <p:cNvPr id="217111" name="Oval 23"/>
          <p:cNvSpPr>
            <a:spLocks noChangeArrowheads="1"/>
          </p:cNvSpPr>
          <p:nvPr/>
        </p:nvSpPr>
        <p:spPr bwMode="auto">
          <a:xfrm>
            <a:off x="5607050" y="3276600"/>
            <a:ext cx="431800" cy="4318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217112" name="Oval 24"/>
          <p:cNvSpPr>
            <a:spLocks noChangeArrowheads="1"/>
          </p:cNvSpPr>
          <p:nvPr/>
        </p:nvSpPr>
        <p:spPr bwMode="auto">
          <a:xfrm>
            <a:off x="7283450" y="3276600"/>
            <a:ext cx="431800" cy="4318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217113" name="Oval 25"/>
          <p:cNvSpPr>
            <a:spLocks noChangeArrowheads="1"/>
          </p:cNvSpPr>
          <p:nvPr/>
        </p:nvSpPr>
        <p:spPr bwMode="auto">
          <a:xfrm>
            <a:off x="6826250" y="4800600"/>
            <a:ext cx="431800" cy="4318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217114" name="Line 26"/>
          <p:cNvSpPr>
            <a:spLocks noChangeShapeType="1"/>
          </p:cNvSpPr>
          <p:nvPr/>
        </p:nvSpPr>
        <p:spPr bwMode="auto">
          <a:xfrm>
            <a:off x="3708400" y="1919288"/>
            <a:ext cx="1168400" cy="0"/>
          </a:xfrm>
          <a:prstGeom prst="line">
            <a:avLst/>
          </a:prstGeom>
          <a:noFill/>
          <a:ln w="50800">
            <a:solidFill>
              <a:srgbClr val="FF3300"/>
            </a:solidFill>
            <a:round/>
            <a:headEnd/>
            <a:tailEnd type="triangle" w="med" len="med"/>
          </a:ln>
          <a:effectLst/>
        </p:spPr>
        <p:txBody>
          <a:bodyPr wrap="none" anchor="ctr">
            <a:prstTxWarp prst="textNoShape">
              <a:avLst/>
            </a:prstTxWarp>
          </a:bodyPr>
          <a:lstStyle/>
          <a:p>
            <a:endParaRPr lang="en-US"/>
          </a:p>
        </p:txBody>
      </p:sp>
      <p:sp>
        <p:nvSpPr>
          <p:cNvPr id="217115" name="Line 27"/>
          <p:cNvSpPr>
            <a:spLocks noChangeShapeType="1"/>
          </p:cNvSpPr>
          <p:nvPr/>
        </p:nvSpPr>
        <p:spPr bwMode="auto">
          <a:xfrm>
            <a:off x="4572000" y="3505200"/>
            <a:ext cx="0" cy="220980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16" name="Line 28"/>
          <p:cNvSpPr>
            <a:spLocks noChangeShapeType="1"/>
          </p:cNvSpPr>
          <p:nvPr/>
        </p:nvSpPr>
        <p:spPr bwMode="auto">
          <a:xfrm>
            <a:off x="4572000" y="33528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17" name="Line 29"/>
          <p:cNvSpPr>
            <a:spLocks noChangeShapeType="1"/>
          </p:cNvSpPr>
          <p:nvPr/>
        </p:nvSpPr>
        <p:spPr bwMode="auto">
          <a:xfrm>
            <a:off x="4572000" y="57150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18" name="Line 30"/>
          <p:cNvSpPr>
            <a:spLocks noChangeShapeType="1"/>
          </p:cNvSpPr>
          <p:nvPr/>
        </p:nvSpPr>
        <p:spPr bwMode="auto">
          <a:xfrm>
            <a:off x="4572000" y="2133600"/>
            <a:ext cx="0" cy="121920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19" name="Line 31"/>
          <p:cNvSpPr>
            <a:spLocks noChangeShapeType="1"/>
          </p:cNvSpPr>
          <p:nvPr/>
        </p:nvSpPr>
        <p:spPr bwMode="auto">
          <a:xfrm>
            <a:off x="4572000" y="21336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20" name="Line 32"/>
          <p:cNvSpPr>
            <a:spLocks noChangeShapeType="1"/>
          </p:cNvSpPr>
          <p:nvPr/>
        </p:nvSpPr>
        <p:spPr bwMode="auto">
          <a:xfrm>
            <a:off x="4572000" y="35052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21" name="Line 33"/>
          <p:cNvSpPr>
            <a:spLocks noChangeShapeType="1"/>
          </p:cNvSpPr>
          <p:nvPr/>
        </p:nvSpPr>
        <p:spPr bwMode="auto">
          <a:xfrm>
            <a:off x="4572000" y="21336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
        <p:nvSpPr>
          <p:cNvPr id="217122" name="Line 34"/>
          <p:cNvSpPr>
            <a:spLocks noChangeShapeType="1"/>
          </p:cNvSpPr>
          <p:nvPr/>
        </p:nvSpPr>
        <p:spPr bwMode="auto">
          <a:xfrm>
            <a:off x="4572000" y="2133600"/>
            <a:ext cx="304800" cy="0"/>
          </a:xfrm>
          <a:prstGeom prst="line">
            <a:avLst/>
          </a:prstGeom>
          <a:noFill/>
          <a:ln w="38100">
            <a:solidFill>
              <a:srgbClr val="FF3300"/>
            </a:solidFill>
            <a:round/>
            <a:headEnd/>
            <a:tailEnd/>
          </a:ln>
          <a:effectLst/>
        </p:spPr>
        <p:txBody>
          <a:bodyPr wrap="none">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A15CC1A-C779-0048-B8DD-E811E018D220}" type="slidenum">
              <a:rPr lang="en-US"/>
              <a:pPr/>
              <a:t>19</a:t>
            </a:fld>
            <a:endParaRPr lang="en-US"/>
          </a:p>
        </p:txBody>
      </p:sp>
      <p:sp>
        <p:nvSpPr>
          <p:cNvPr id="93186" name="Rectangle 2"/>
          <p:cNvSpPr>
            <a:spLocks noGrp="1" noChangeArrowheads="1"/>
          </p:cNvSpPr>
          <p:nvPr>
            <p:ph type="title"/>
          </p:nvPr>
        </p:nvSpPr>
        <p:spPr/>
        <p:txBody>
          <a:bodyPr/>
          <a:lstStyle/>
          <a:p>
            <a:r>
              <a:rPr lang="en-US"/>
              <a:t>Multicast Routing</a:t>
            </a:r>
          </a:p>
        </p:txBody>
      </p:sp>
      <p:sp>
        <p:nvSpPr>
          <p:cNvPr id="93187" name="Rectangle 3"/>
          <p:cNvSpPr>
            <a:spLocks noGrp="1" noChangeArrowheads="1"/>
          </p:cNvSpPr>
          <p:nvPr>
            <p:ph type="body" idx="1"/>
          </p:nvPr>
        </p:nvSpPr>
        <p:spPr/>
        <p:txBody>
          <a:bodyPr/>
          <a:lstStyle/>
          <a:p>
            <a:r>
              <a:rPr lang="en-US"/>
              <a:t>Basic objective – build distribution tree for multicast packets</a:t>
            </a:r>
          </a:p>
          <a:p>
            <a:r>
              <a:rPr lang="en-US"/>
              <a:t>Multicast service model makes it hard</a:t>
            </a:r>
          </a:p>
          <a:p>
            <a:pPr lvl="1"/>
            <a:r>
              <a:rPr lang="en-US"/>
              <a:t>Anonymity</a:t>
            </a:r>
          </a:p>
          <a:p>
            <a:pPr lvl="1"/>
            <a:r>
              <a:rPr lang="en-US"/>
              <a:t>Dynamic join/leave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BD3C492-9A2C-C140-A9DB-FE0A1DA4DB42}" type="slidenum">
              <a:rPr lang="en-US"/>
              <a:pPr/>
              <a:t>2</a:t>
            </a:fld>
            <a:endParaRPr lang="en-US"/>
          </a:p>
        </p:txBody>
      </p:sp>
      <p:sp>
        <p:nvSpPr>
          <p:cNvPr id="44034" name="Rectangle 2"/>
          <p:cNvSpPr>
            <a:spLocks noGrp="1" noChangeArrowheads="1"/>
          </p:cNvSpPr>
          <p:nvPr>
            <p:ph type="title"/>
          </p:nvPr>
        </p:nvSpPr>
        <p:spPr/>
        <p:txBody>
          <a:bodyPr/>
          <a:lstStyle/>
          <a:p>
            <a:r>
              <a:rPr lang="en-US"/>
              <a:t>Multicast Routing</a:t>
            </a:r>
          </a:p>
        </p:txBody>
      </p:sp>
      <p:sp>
        <p:nvSpPr>
          <p:cNvPr id="44035" name="Rectangle 3"/>
          <p:cNvSpPr>
            <a:spLocks noGrp="1" noChangeArrowheads="1"/>
          </p:cNvSpPr>
          <p:nvPr>
            <p:ph type="body" idx="1"/>
          </p:nvPr>
        </p:nvSpPr>
        <p:spPr/>
        <p:txBody>
          <a:bodyPr/>
          <a:lstStyle/>
          <a:p>
            <a:r>
              <a:rPr lang="en-US"/>
              <a:t>Unicast: one source to one destination</a:t>
            </a:r>
          </a:p>
          <a:p>
            <a:r>
              <a:rPr lang="en-US"/>
              <a:t>Multicast: one source to many destinations</a:t>
            </a:r>
          </a:p>
          <a:p>
            <a:r>
              <a:rPr lang="en-US"/>
              <a:t>Two main functions:</a:t>
            </a:r>
          </a:p>
          <a:p>
            <a:pPr lvl="1"/>
            <a:r>
              <a:rPr lang="en-US"/>
              <a:t>Efficient data distribution </a:t>
            </a:r>
          </a:p>
          <a:p>
            <a:pPr lvl="1"/>
            <a:r>
              <a:rPr lang="en-US"/>
              <a:t>Logical naming of a group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75C39BF-B5BD-FE44-BB6B-664C35DDE2C5}" type="slidenum">
              <a:rPr lang="en-US"/>
              <a:pPr/>
              <a:t>20</a:t>
            </a:fld>
            <a:endParaRPr lang="en-US"/>
          </a:p>
        </p:txBody>
      </p:sp>
      <p:sp>
        <p:nvSpPr>
          <p:cNvPr id="94210" name="Rectangle 2"/>
          <p:cNvSpPr>
            <a:spLocks noGrp="1" noChangeArrowheads="1"/>
          </p:cNvSpPr>
          <p:nvPr>
            <p:ph type="title"/>
          </p:nvPr>
        </p:nvSpPr>
        <p:spPr/>
        <p:txBody>
          <a:bodyPr/>
          <a:lstStyle/>
          <a:p>
            <a:r>
              <a:rPr lang="en-US"/>
              <a:t>Routing Techniques</a:t>
            </a:r>
          </a:p>
        </p:txBody>
      </p:sp>
      <p:sp>
        <p:nvSpPr>
          <p:cNvPr id="94211" name="Rectangle 3"/>
          <p:cNvSpPr>
            <a:spLocks noGrp="1" noChangeArrowheads="1"/>
          </p:cNvSpPr>
          <p:nvPr>
            <p:ph type="body" idx="1"/>
          </p:nvPr>
        </p:nvSpPr>
        <p:spPr/>
        <p:txBody>
          <a:bodyPr/>
          <a:lstStyle/>
          <a:p>
            <a:pPr>
              <a:lnSpc>
                <a:spcPct val="90000"/>
              </a:lnSpc>
            </a:pPr>
            <a:r>
              <a:rPr lang="en-US" sz="2800"/>
              <a:t>Flood and prune</a:t>
            </a:r>
          </a:p>
          <a:p>
            <a:pPr lvl="1">
              <a:lnSpc>
                <a:spcPct val="90000"/>
              </a:lnSpc>
            </a:pPr>
            <a:r>
              <a:rPr lang="en-US" sz="2400"/>
              <a:t>Begin by flooding traffic to entire network</a:t>
            </a:r>
          </a:p>
          <a:p>
            <a:pPr lvl="1">
              <a:lnSpc>
                <a:spcPct val="90000"/>
              </a:lnSpc>
            </a:pPr>
            <a:r>
              <a:rPr lang="en-US" sz="2400"/>
              <a:t>Prune branches with no receivers</a:t>
            </a:r>
          </a:p>
          <a:p>
            <a:pPr lvl="1">
              <a:lnSpc>
                <a:spcPct val="90000"/>
              </a:lnSpc>
            </a:pPr>
            <a:r>
              <a:rPr lang="en-US" sz="2400"/>
              <a:t>Examples: DVMRP, PIM-DM</a:t>
            </a:r>
          </a:p>
          <a:p>
            <a:pPr lvl="1">
              <a:lnSpc>
                <a:spcPct val="90000"/>
              </a:lnSpc>
            </a:pPr>
            <a:r>
              <a:rPr lang="en-US" sz="2400" i="1"/>
              <a:t>Unwanted state where there are no receivers</a:t>
            </a:r>
          </a:p>
          <a:p>
            <a:pPr>
              <a:lnSpc>
                <a:spcPct val="90000"/>
              </a:lnSpc>
            </a:pPr>
            <a:r>
              <a:rPr lang="en-US" sz="2800"/>
              <a:t>Link-state multicast protocols</a:t>
            </a:r>
          </a:p>
          <a:p>
            <a:pPr lvl="1">
              <a:lnSpc>
                <a:spcPct val="90000"/>
              </a:lnSpc>
            </a:pPr>
            <a:r>
              <a:rPr lang="en-US" sz="2400"/>
              <a:t>Routers advertise groups for which they have receivers to entire network</a:t>
            </a:r>
          </a:p>
          <a:p>
            <a:pPr lvl="1">
              <a:lnSpc>
                <a:spcPct val="90000"/>
              </a:lnSpc>
            </a:pPr>
            <a:r>
              <a:rPr lang="en-US" sz="2400"/>
              <a:t>Compute trees on demand</a:t>
            </a:r>
          </a:p>
          <a:p>
            <a:pPr lvl="1">
              <a:lnSpc>
                <a:spcPct val="90000"/>
              </a:lnSpc>
            </a:pPr>
            <a:r>
              <a:rPr lang="en-US" sz="2400"/>
              <a:t>Example: MOSPF</a:t>
            </a:r>
          </a:p>
          <a:p>
            <a:pPr lvl="1">
              <a:lnSpc>
                <a:spcPct val="90000"/>
              </a:lnSpc>
            </a:pPr>
            <a:r>
              <a:rPr lang="en-US" sz="2400" i="1"/>
              <a:t>Unwanted state where there are no senders</a:t>
            </a:r>
          </a:p>
          <a:p>
            <a:pPr>
              <a:lnSpc>
                <a:spcPct val="90000"/>
              </a:lnSpc>
            </a:pP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88628FF-9E98-BF42-AD5F-7A26525ECF16}" type="slidenum">
              <a:rPr lang="en-US"/>
              <a:pPr/>
              <a:t>21</a:t>
            </a:fld>
            <a:endParaRPr lang="en-US"/>
          </a:p>
        </p:txBody>
      </p:sp>
      <p:sp>
        <p:nvSpPr>
          <p:cNvPr id="188418" name="Rectangle 2"/>
          <p:cNvSpPr>
            <a:spLocks noGrp="1" noChangeArrowheads="1"/>
          </p:cNvSpPr>
          <p:nvPr>
            <p:ph type="title"/>
          </p:nvPr>
        </p:nvSpPr>
        <p:spPr/>
        <p:txBody>
          <a:bodyPr/>
          <a:lstStyle/>
          <a:p>
            <a:r>
              <a:rPr lang="en-US"/>
              <a:t>Routing Techniques</a:t>
            </a:r>
          </a:p>
        </p:txBody>
      </p:sp>
      <p:sp>
        <p:nvSpPr>
          <p:cNvPr id="188419" name="Rectangle 3"/>
          <p:cNvSpPr>
            <a:spLocks noGrp="1" noChangeArrowheads="1"/>
          </p:cNvSpPr>
          <p:nvPr>
            <p:ph type="body" idx="1"/>
          </p:nvPr>
        </p:nvSpPr>
        <p:spPr/>
        <p:txBody>
          <a:bodyPr/>
          <a:lstStyle/>
          <a:p>
            <a:r>
              <a:rPr lang="en-US"/>
              <a:t>Core based protocols</a:t>
            </a:r>
          </a:p>
          <a:p>
            <a:pPr lvl="1"/>
            <a:r>
              <a:rPr lang="en-US"/>
              <a:t>Specify “meeting place” aka core</a:t>
            </a:r>
          </a:p>
          <a:p>
            <a:pPr lvl="1"/>
            <a:r>
              <a:rPr lang="en-US"/>
              <a:t>Sources send initial packets to core</a:t>
            </a:r>
          </a:p>
          <a:p>
            <a:pPr lvl="1"/>
            <a:r>
              <a:rPr lang="en-US"/>
              <a:t>Receivers join group at core</a:t>
            </a:r>
          </a:p>
          <a:p>
            <a:pPr lvl="1"/>
            <a:r>
              <a:rPr lang="en-US"/>
              <a:t>Requires mapping between multicast group address and “meeting place” </a:t>
            </a:r>
          </a:p>
          <a:p>
            <a:pPr lvl="1"/>
            <a:r>
              <a:rPr lang="en-US"/>
              <a:t>Examples: CBT, PIM-SM</a:t>
            </a:r>
          </a:p>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CA1EF45-8D38-354B-86E9-806571382105}" type="slidenum">
              <a:rPr lang="en-US"/>
              <a:pPr/>
              <a:t>22</a:t>
            </a:fld>
            <a:endParaRPr lang="en-US"/>
          </a:p>
        </p:txBody>
      </p:sp>
      <p:sp>
        <p:nvSpPr>
          <p:cNvPr id="96258" name="Rectangle 2"/>
          <p:cNvSpPr>
            <a:spLocks noGrp="1" noChangeArrowheads="1"/>
          </p:cNvSpPr>
          <p:nvPr>
            <p:ph type="title"/>
          </p:nvPr>
        </p:nvSpPr>
        <p:spPr/>
        <p:txBody>
          <a:bodyPr/>
          <a:lstStyle/>
          <a:p>
            <a:r>
              <a:rPr lang="en-US"/>
              <a:t>Shared vs. Source-based Trees</a:t>
            </a:r>
          </a:p>
        </p:txBody>
      </p:sp>
      <p:sp>
        <p:nvSpPr>
          <p:cNvPr id="96259" name="Rectangle 3"/>
          <p:cNvSpPr>
            <a:spLocks noGrp="1" noChangeArrowheads="1"/>
          </p:cNvSpPr>
          <p:nvPr>
            <p:ph type="body" idx="1"/>
          </p:nvPr>
        </p:nvSpPr>
        <p:spPr/>
        <p:txBody>
          <a:bodyPr/>
          <a:lstStyle/>
          <a:p>
            <a:r>
              <a:rPr lang="en-US"/>
              <a:t>Source-based trees</a:t>
            </a:r>
          </a:p>
          <a:p>
            <a:pPr lvl="1"/>
            <a:r>
              <a:rPr lang="en-US"/>
              <a:t>Separate shortest path tree for each sender </a:t>
            </a:r>
          </a:p>
          <a:p>
            <a:pPr lvl="1"/>
            <a:r>
              <a:rPr lang="en-US"/>
              <a:t>DVMRP, MOSPF, PIM-DM, PIM-SM</a:t>
            </a:r>
          </a:p>
          <a:p>
            <a:r>
              <a:rPr lang="en-US"/>
              <a:t>Shared trees</a:t>
            </a:r>
          </a:p>
          <a:p>
            <a:pPr lvl="1"/>
            <a:r>
              <a:rPr lang="en-US"/>
              <a:t>Single tree shared by all members</a:t>
            </a:r>
          </a:p>
          <a:p>
            <a:pPr lvl="1"/>
            <a:r>
              <a:rPr lang="en-US"/>
              <a:t>Data flows on same tree regardless of sender</a:t>
            </a:r>
          </a:p>
          <a:p>
            <a:pPr lvl="1"/>
            <a:r>
              <a:rPr lang="en-US"/>
              <a:t>CBT, PIM-SM</a:t>
            </a:r>
          </a:p>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 name="Slide Number Placeholder 4"/>
          <p:cNvSpPr>
            <a:spLocks noGrp="1"/>
          </p:cNvSpPr>
          <p:nvPr>
            <p:ph type="sldNum" sz="quarter" idx="12"/>
          </p:nvPr>
        </p:nvSpPr>
        <p:spPr/>
        <p:txBody>
          <a:bodyPr/>
          <a:lstStyle/>
          <a:p>
            <a:fld id="{7F2F36F7-5FDE-5143-B340-B7B01D657871}" type="slidenum">
              <a:rPr lang="en-US"/>
              <a:pPr/>
              <a:t>23</a:t>
            </a:fld>
            <a:endParaRPr lang="en-US"/>
          </a:p>
        </p:txBody>
      </p:sp>
      <p:sp>
        <p:nvSpPr>
          <p:cNvPr id="99375" name="Rectangle 47"/>
          <p:cNvSpPr>
            <a:spLocks noChangeArrowheads="1"/>
          </p:cNvSpPr>
          <p:nvPr/>
        </p:nvSpPr>
        <p:spPr bwMode="auto">
          <a:xfrm>
            <a:off x="457200" y="1447800"/>
            <a:ext cx="82296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99330" name="Rectangle 2"/>
          <p:cNvSpPr>
            <a:spLocks noGrp="1" noChangeArrowheads="1"/>
          </p:cNvSpPr>
          <p:nvPr>
            <p:ph type="title"/>
          </p:nvPr>
        </p:nvSpPr>
        <p:spPr/>
        <p:txBody>
          <a:bodyPr/>
          <a:lstStyle/>
          <a:p>
            <a:r>
              <a:rPr lang="en-US"/>
              <a:t>Source-based Trees</a:t>
            </a:r>
          </a:p>
        </p:txBody>
      </p:sp>
      <p:sp>
        <p:nvSpPr>
          <p:cNvPr id="99331" name="Line 3"/>
          <p:cNvSpPr>
            <a:spLocks noChangeShapeType="1"/>
          </p:cNvSpPr>
          <p:nvPr/>
        </p:nvSpPr>
        <p:spPr bwMode="auto">
          <a:xfrm flipH="1" flipV="1">
            <a:off x="6477000" y="26670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9332" name="Line 4"/>
          <p:cNvSpPr>
            <a:spLocks noChangeShapeType="1"/>
          </p:cNvSpPr>
          <p:nvPr/>
        </p:nvSpPr>
        <p:spPr bwMode="auto">
          <a:xfrm flipH="1">
            <a:off x="1809750" y="40767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9334" name="Oval 6"/>
          <p:cNvSpPr>
            <a:spLocks noChangeArrowheads="1"/>
          </p:cNvSpPr>
          <p:nvPr/>
        </p:nvSpPr>
        <p:spPr bwMode="auto">
          <a:xfrm>
            <a:off x="4724400" y="2209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35" name="Oval 7"/>
          <p:cNvSpPr>
            <a:spLocks noChangeArrowheads="1"/>
          </p:cNvSpPr>
          <p:nvPr/>
        </p:nvSpPr>
        <p:spPr bwMode="auto">
          <a:xfrm>
            <a:off x="5410200" y="32004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36" name="Oval 8"/>
          <p:cNvSpPr>
            <a:spLocks noChangeArrowheads="1"/>
          </p:cNvSpPr>
          <p:nvPr/>
        </p:nvSpPr>
        <p:spPr bwMode="auto">
          <a:xfrm>
            <a:off x="2057400" y="38862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39" name="Line 11"/>
          <p:cNvSpPr>
            <a:spLocks noChangeShapeType="1"/>
          </p:cNvSpPr>
          <p:nvPr/>
        </p:nvSpPr>
        <p:spPr bwMode="auto">
          <a:xfrm flipH="1">
            <a:off x="4267200" y="54864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9343" name="Line 15"/>
          <p:cNvSpPr>
            <a:spLocks noChangeShapeType="1"/>
          </p:cNvSpPr>
          <p:nvPr/>
        </p:nvSpPr>
        <p:spPr bwMode="auto">
          <a:xfrm flipV="1">
            <a:off x="2209800" y="2743200"/>
            <a:ext cx="1219200" cy="11430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44" name="Line 16"/>
          <p:cNvSpPr>
            <a:spLocks noChangeShapeType="1"/>
          </p:cNvSpPr>
          <p:nvPr/>
        </p:nvSpPr>
        <p:spPr bwMode="auto">
          <a:xfrm>
            <a:off x="2209800" y="4114800"/>
            <a:ext cx="990600" cy="8382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45" name="Line 17"/>
          <p:cNvSpPr>
            <a:spLocks noChangeShapeType="1"/>
          </p:cNvSpPr>
          <p:nvPr/>
        </p:nvSpPr>
        <p:spPr bwMode="auto">
          <a:xfrm flipV="1">
            <a:off x="3352800" y="4038600"/>
            <a:ext cx="914400" cy="9144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46" name="Line 18"/>
          <p:cNvSpPr>
            <a:spLocks noChangeShapeType="1"/>
          </p:cNvSpPr>
          <p:nvPr/>
        </p:nvSpPr>
        <p:spPr bwMode="auto">
          <a:xfrm flipV="1">
            <a:off x="3581400" y="2362200"/>
            <a:ext cx="1143000" cy="3048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47" name="Line 19"/>
          <p:cNvSpPr>
            <a:spLocks noChangeShapeType="1"/>
          </p:cNvSpPr>
          <p:nvPr/>
        </p:nvSpPr>
        <p:spPr bwMode="auto">
          <a:xfrm>
            <a:off x="4419600" y="4038600"/>
            <a:ext cx="9144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9348" name="Line 20"/>
          <p:cNvSpPr>
            <a:spLocks noChangeShapeType="1"/>
          </p:cNvSpPr>
          <p:nvPr/>
        </p:nvSpPr>
        <p:spPr bwMode="auto">
          <a:xfrm>
            <a:off x="3429000" y="5029200"/>
            <a:ext cx="1066800" cy="3048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49" name="Line 21"/>
          <p:cNvSpPr>
            <a:spLocks noChangeShapeType="1"/>
          </p:cNvSpPr>
          <p:nvPr/>
        </p:nvSpPr>
        <p:spPr bwMode="auto">
          <a:xfrm flipV="1">
            <a:off x="4724400" y="4648200"/>
            <a:ext cx="685800" cy="6858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50" name="Line 22"/>
          <p:cNvSpPr>
            <a:spLocks noChangeShapeType="1"/>
          </p:cNvSpPr>
          <p:nvPr/>
        </p:nvSpPr>
        <p:spPr bwMode="auto">
          <a:xfrm>
            <a:off x="5562600" y="4495800"/>
            <a:ext cx="762000" cy="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51" name="Line 23"/>
          <p:cNvSpPr>
            <a:spLocks noChangeShapeType="1"/>
          </p:cNvSpPr>
          <p:nvPr/>
        </p:nvSpPr>
        <p:spPr bwMode="auto">
          <a:xfrm flipV="1">
            <a:off x="5486400" y="3429000"/>
            <a:ext cx="0" cy="990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9352" name="Line 24"/>
          <p:cNvSpPr>
            <a:spLocks noChangeShapeType="1"/>
          </p:cNvSpPr>
          <p:nvPr/>
        </p:nvSpPr>
        <p:spPr bwMode="auto">
          <a:xfrm>
            <a:off x="4953000" y="2286000"/>
            <a:ext cx="1371600" cy="304800"/>
          </a:xfrm>
          <a:prstGeom prst="line">
            <a:avLst/>
          </a:prstGeom>
          <a:noFill/>
          <a:ln w="57150">
            <a:solidFill>
              <a:srgbClr val="FF9900"/>
            </a:solidFill>
            <a:round/>
            <a:headEnd/>
            <a:tailEnd/>
          </a:ln>
          <a:effectLst/>
        </p:spPr>
        <p:txBody>
          <a:bodyPr wrap="none" anchor="ctr">
            <a:prstTxWarp prst="textNoShape">
              <a:avLst/>
            </a:prstTxWarp>
          </a:bodyPr>
          <a:lstStyle/>
          <a:p>
            <a:endParaRPr lang="en-US"/>
          </a:p>
        </p:txBody>
      </p:sp>
      <p:sp>
        <p:nvSpPr>
          <p:cNvPr id="99353" name="Line 25"/>
          <p:cNvSpPr>
            <a:spLocks noChangeShapeType="1"/>
          </p:cNvSpPr>
          <p:nvPr/>
        </p:nvSpPr>
        <p:spPr bwMode="auto">
          <a:xfrm>
            <a:off x="6400800" y="2667000"/>
            <a:ext cx="0" cy="16764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99354" name="Line 26"/>
          <p:cNvSpPr>
            <a:spLocks noChangeShapeType="1"/>
          </p:cNvSpPr>
          <p:nvPr/>
        </p:nvSpPr>
        <p:spPr bwMode="auto">
          <a:xfrm>
            <a:off x="3657600" y="2743200"/>
            <a:ext cx="1752600" cy="533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9355" name="Line 27"/>
          <p:cNvSpPr>
            <a:spLocks noChangeShapeType="1"/>
          </p:cNvSpPr>
          <p:nvPr/>
        </p:nvSpPr>
        <p:spPr bwMode="auto">
          <a:xfrm flipV="1">
            <a:off x="4343400" y="2438400"/>
            <a:ext cx="457200" cy="14478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flipH="1" flipV="1">
            <a:off x="3600450" y="2771775"/>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9358" name="Line 30"/>
          <p:cNvSpPr>
            <a:spLocks noChangeShapeType="1"/>
          </p:cNvSpPr>
          <p:nvPr/>
        </p:nvSpPr>
        <p:spPr bwMode="auto">
          <a:xfrm flipH="1">
            <a:off x="3810000" y="4038600"/>
            <a:ext cx="381000" cy="381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9364" name="Line 36"/>
          <p:cNvSpPr>
            <a:spLocks noChangeShapeType="1"/>
          </p:cNvSpPr>
          <p:nvPr/>
        </p:nvSpPr>
        <p:spPr bwMode="auto">
          <a:xfrm flipH="1" flipV="1">
            <a:off x="6553200" y="45720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9360" name="Oval 32"/>
          <p:cNvSpPr>
            <a:spLocks noChangeArrowheads="1"/>
          </p:cNvSpPr>
          <p:nvPr/>
        </p:nvSpPr>
        <p:spPr bwMode="auto">
          <a:xfrm>
            <a:off x="3200400" y="4876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63" name="Oval 35"/>
          <p:cNvSpPr>
            <a:spLocks noChangeArrowheads="1"/>
          </p:cNvSpPr>
          <p:nvPr/>
        </p:nvSpPr>
        <p:spPr bwMode="auto">
          <a:xfrm>
            <a:off x="4191000" y="38862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67" name="Line 39"/>
          <p:cNvSpPr>
            <a:spLocks noChangeShapeType="1"/>
          </p:cNvSpPr>
          <p:nvPr/>
        </p:nvSpPr>
        <p:spPr bwMode="auto">
          <a:xfrm>
            <a:off x="2133600" y="4191000"/>
            <a:ext cx="990600" cy="8382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flipV="1">
            <a:off x="3581400" y="2438400"/>
            <a:ext cx="1143000" cy="304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419600" y="4114800"/>
            <a:ext cx="914400" cy="4572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a:off x="3429000" y="5105400"/>
            <a:ext cx="1066800" cy="304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V="1">
            <a:off x="4724400" y="4724400"/>
            <a:ext cx="685800" cy="685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72" name="Line 44"/>
          <p:cNvSpPr>
            <a:spLocks noChangeShapeType="1"/>
          </p:cNvSpPr>
          <p:nvPr/>
        </p:nvSpPr>
        <p:spPr bwMode="auto">
          <a:xfrm>
            <a:off x="5562600" y="4572000"/>
            <a:ext cx="762000" cy="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73" name="Line 45"/>
          <p:cNvSpPr>
            <a:spLocks noChangeShapeType="1"/>
          </p:cNvSpPr>
          <p:nvPr/>
        </p:nvSpPr>
        <p:spPr bwMode="auto">
          <a:xfrm>
            <a:off x="4953000" y="2362200"/>
            <a:ext cx="1371600" cy="304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74" name="Line 46"/>
          <p:cNvSpPr>
            <a:spLocks noChangeShapeType="1"/>
          </p:cNvSpPr>
          <p:nvPr/>
        </p:nvSpPr>
        <p:spPr bwMode="auto">
          <a:xfrm>
            <a:off x="6400800" y="2743200"/>
            <a:ext cx="0" cy="16764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9361" name="Oval 33"/>
          <p:cNvSpPr>
            <a:spLocks noChangeArrowheads="1"/>
          </p:cNvSpPr>
          <p:nvPr/>
        </p:nvSpPr>
        <p:spPr bwMode="auto">
          <a:xfrm>
            <a:off x="3429000" y="2590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62" name="Oval 34"/>
          <p:cNvSpPr>
            <a:spLocks noChangeArrowheads="1"/>
          </p:cNvSpPr>
          <p:nvPr/>
        </p:nvSpPr>
        <p:spPr bwMode="auto">
          <a:xfrm>
            <a:off x="6248400" y="25146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42" name="Oval 14"/>
          <p:cNvSpPr>
            <a:spLocks noChangeArrowheads="1"/>
          </p:cNvSpPr>
          <p:nvPr/>
        </p:nvSpPr>
        <p:spPr bwMode="auto">
          <a:xfrm>
            <a:off x="6324600" y="44196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33" name="Oval 5"/>
          <p:cNvSpPr>
            <a:spLocks noChangeArrowheads="1"/>
          </p:cNvSpPr>
          <p:nvPr/>
        </p:nvSpPr>
        <p:spPr bwMode="auto">
          <a:xfrm>
            <a:off x="5334000" y="44196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41" name="Oval 13"/>
          <p:cNvSpPr>
            <a:spLocks noChangeArrowheads="1"/>
          </p:cNvSpPr>
          <p:nvPr/>
        </p:nvSpPr>
        <p:spPr bwMode="auto">
          <a:xfrm>
            <a:off x="4495800" y="5257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79" name="Oval 51"/>
          <p:cNvSpPr>
            <a:spLocks noChangeArrowheads="1"/>
          </p:cNvSpPr>
          <p:nvPr/>
        </p:nvSpPr>
        <p:spPr bwMode="auto">
          <a:xfrm>
            <a:off x="609600" y="1584325"/>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9380" name="Text Box 52"/>
          <p:cNvSpPr txBox="1">
            <a:spLocks noChangeArrowheads="1"/>
          </p:cNvSpPr>
          <p:nvPr/>
        </p:nvSpPr>
        <p:spPr bwMode="auto">
          <a:xfrm>
            <a:off x="869950" y="1508125"/>
            <a:ext cx="9461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000000"/>
                </a:solidFill>
                <a:latin typeface="Arial" charset="0"/>
              </a:rPr>
              <a:t>Router</a:t>
            </a:r>
          </a:p>
        </p:txBody>
      </p:sp>
      <p:sp>
        <p:nvSpPr>
          <p:cNvPr id="99381" name="Text Box 53"/>
          <p:cNvSpPr txBox="1">
            <a:spLocks noChangeArrowheads="1"/>
          </p:cNvSpPr>
          <p:nvPr/>
        </p:nvSpPr>
        <p:spPr bwMode="auto">
          <a:xfrm>
            <a:off x="869950" y="1873250"/>
            <a:ext cx="989013"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000000"/>
                </a:solidFill>
                <a:latin typeface="Arial" charset="0"/>
              </a:rPr>
              <a:t>Source</a:t>
            </a:r>
          </a:p>
        </p:txBody>
      </p:sp>
      <p:sp>
        <p:nvSpPr>
          <p:cNvPr id="99382" name="Text Box 54"/>
          <p:cNvSpPr txBox="1">
            <a:spLocks noChangeArrowheads="1"/>
          </p:cNvSpPr>
          <p:nvPr/>
        </p:nvSpPr>
        <p:spPr bwMode="auto">
          <a:xfrm>
            <a:off x="869950" y="2270125"/>
            <a:ext cx="11874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000000"/>
                </a:solidFill>
                <a:latin typeface="Arial" charset="0"/>
              </a:rPr>
              <a:t>Receiver</a:t>
            </a:r>
          </a:p>
        </p:txBody>
      </p:sp>
      <p:sp>
        <p:nvSpPr>
          <p:cNvPr id="99383" name="Rectangle 55"/>
          <p:cNvSpPr>
            <a:spLocks noChangeArrowheads="1"/>
          </p:cNvSpPr>
          <p:nvPr/>
        </p:nvSpPr>
        <p:spPr bwMode="auto">
          <a:xfrm>
            <a:off x="565150" y="1889125"/>
            <a:ext cx="304800" cy="3048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S</a:t>
            </a:r>
          </a:p>
        </p:txBody>
      </p:sp>
      <p:sp>
        <p:nvSpPr>
          <p:cNvPr id="99384" name="Rectangle 56"/>
          <p:cNvSpPr>
            <a:spLocks noChangeArrowheads="1"/>
          </p:cNvSpPr>
          <p:nvPr/>
        </p:nvSpPr>
        <p:spPr bwMode="auto">
          <a:xfrm>
            <a:off x="565150" y="22860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9385" name="Rectangle 57"/>
          <p:cNvSpPr>
            <a:spLocks noChangeArrowheads="1"/>
          </p:cNvSpPr>
          <p:nvPr/>
        </p:nvSpPr>
        <p:spPr bwMode="auto">
          <a:xfrm>
            <a:off x="3733800" y="29718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9386" name="Rectangle 58"/>
          <p:cNvSpPr>
            <a:spLocks noChangeArrowheads="1"/>
          </p:cNvSpPr>
          <p:nvPr/>
        </p:nvSpPr>
        <p:spPr bwMode="auto">
          <a:xfrm>
            <a:off x="3505200" y="38862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9387" name="Rectangle 59"/>
          <p:cNvSpPr>
            <a:spLocks noChangeArrowheads="1"/>
          </p:cNvSpPr>
          <p:nvPr/>
        </p:nvSpPr>
        <p:spPr bwMode="auto">
          <a:xfrm>
            <a:off x="3962400" y="54864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9388" name="Rectangle 60"/>
          <p:cNvSpPr>
            <a:spLocks noChangeArrowheads="1"/>
          </p:cNvSpPr>
          <p:nvPr/>
        </p:nvSpPr>
        <p:spPr bwMode="auto">
          <a:xfrm>
            <a:off x="6705600" y="26670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9389" name="Rectangle 61"/>
          <p:cNvSpPr>
            <a:spLocks noChangeArrowheads="1"/>
          </p:cNvSpPr>
          <p:nvPr/>
        </p:nvSpPr>
        <p:spPr bwMode="auto">
          <a:xfrm>
            <a:off x="1524000" y="4114800"/>
            <a:ext cx="304800" cy="3048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S</a:t>
            </a:r>
          </a:p>
        </p:txBody>
      </p:sp>
      <p:sp>
        <p:nvSpPr>
          <p:cNvPr id="99390" name="Rectangle 62"/>
          <p:cNvSpPr>
            <a:spLocks noChangeArrowheads="1"/>
          </p:cNvSpPr>
          <p:nvPr/>
        </p:nvSpPr>
        <p:spPr bwMode="auto">
          <a:xfrm>
            <a:off x="6781800" y="4648200"/>
            <a:ext cx="304800" cy="3048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 name="Slide Number Placeholder 4"/>
          <p:cNvSpPr>
            <a:spLocks noGrp="1"/>
          </p:cNvSpPr>
          <p:nvPr>
            <p:ph type="sldNum" sz="quarter" idx="12"/>
          </p:nvPr>
        </p:nvSpPr>
        <p:spPr/>
        <p:txBody>
          <a:bodyPr/>
          <a:lstStyle/>
          <a:p>
            <a:fld id="{01848C03-C59E-974B-A351-38765D67379B}" type="slidenum">
              <a:rPr lang="en-US"/>
              <a:pPr/>
              <a:t>24</a:t>
            </a:fld>
            <a:endParaRPr lang="en-US"/>
          </a:p>
        </p:txBody>
      </p:sp>
      <p:sp>
        <p:nvSpPr>
          <p:cNvPr id="98343" name="Rectangle 39"/>
          <p:cNvSpPr>
            <a:spLocks noChangeArrowheads="1"/>
          </p:cNvSpPr>
          <p:nvPr/>
        </p:nvSpPr>
        <p:spPr bwMode="auto">
          <a:xfrm>
            <a:off x="457200" y="1447800"/>
            <a:ext cx="82296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98306" name="Rectangle 2"/>
          <p:cNvSpPr>
            <a:spLocks noGrp="1" noChangeArrowheads="1"/>
          </p:cNvSpPr>
          <p:nvPr>
            <p:ph type="title"/>
          </p:nvPr>
        </p:nvSpPr>
        <p:spPr/>
        <p:txBody>
          <a:bodyPr/>
          <a:lstStyle/>
          <a:p>
            <a:r>
              <a:rPr lang="en-US"/>
              <a:t>A Shared Tree</a:t>
            </a:r>
          </a:p>
        </p:txBody>
      </p:sp>
      <p:sp>
        <p:nvSpPr>
          <p:cNvPr id="98307" name="Line 3"/>
          <p:cNvSpPr>
            <a:spLocks noChangeShapeType="1"/>
          </p:cNvSpPr>
          <p:nvPr/>
        </p:nvSpPr>
        <p:spPr bwMode="auto">
          <a:xfrm flipH="1" flipV="1">
            <a:off x="6477000" y="26670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8308" name="Line 4"/>
          <p:cNvSpPr>
            <a:spLocks noChangeShapeType="1"/>
          </p:cNvSpPr>
          <p:nvPr/>
        </p:nvSpPr>
        <p:spPr bwMode="auto">
          <a:xfrm flipH="1">
            <a:off x="1809750" y="40767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8309" name="Oval 5"/>
          <p:cNvSpPr>
            <a:spLocks noChangeArrowheads="1"/>
          </p:cNvSpPr>
          <p:nvPr/>
        </p:nvSpPr>
        <p:spPr bwMode="auto">
          <a:xfrm>
            <a:off x="5334000" y="44196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10" name="Oval 6"/>
          <p:cNvSpPr>
            <a:spLocks noChangeArrowheads="1"/>
          </p:cNvSpPr>
          <p:nvPr/>
        </p:nvSpPr>
        <p:spPr bwMode="auto">
          <a:xfrm>
            <a:off x="4724400" y="2209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11" name="Oval 7"/>
          <p:cNvSpPr>
            <a:spLocks noChangeArrowheads="1"/>
          </p:cNvSpPr>
          <p:nvPr/>
        </p:nvSpPr>
        <p:spPr bwMode="auto">
          <a:xfrm>
            <a:off x="5410200" y="32004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12" name="Oval 8"/>
          <p:cNvSpPr>
            <a:spLocks noChangeArrowheads="1"/>
          </p:cNvSpPr>
          <p:nvPr/>
        </p:nvSpPr>
        <p:spPr bwMode="auto">
          <a:xfrm>
            <a:off x="2057400" y="38862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15" name="Line 11"/>
          <p:cNvSpPr>
            <a:spLocks noChangeShapeType="1"/>
          </p:cNvSpPr>
          <p:nvPr/>
        </p:nvSpPr>
        <p:spPr bwMode="auto">
          <a:xfrm flipH="1">
            <a:off x="4267200" y="54864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8317" name="Line 13"/>
          <p:cNvSpPr>
            <a:spLocks noChangeShapeType="1"/>
          </p:cNvSpPr>
          <p:nvPr/>
        </p:nvSpPr>
        <p:spPr bwMode="auto">
          <a:xfrm flipH="1" flipV="1">
            <a:off x="6553200" y="4495800"/>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8319" name="Oval 15"/>
          <p:cNvSpPr>
            <a:spLocks noChangeArrowheads="1"/>
          </p:cNvSpPr>
          <p:nvPr/>
        </p:nvSpPr>
        <p:spPr bwMode="auto">
          <a:xfrm>
            <a:off x="4495800" y="5257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20" name="Oval 16"/>
          <p:cNvSpPr>
            <a:spLocks noChangeArrowheads="1"/>
          </p:cNvSpPr>
          <p:nvPr/>
        </p:nvSpPr>
        <p:spPr bwMode="auto">
          <a:xfrm>
            <a:off x="6324600" y="43434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21" name="Line 17"/>
          <p:cNvSpPr>
            <a:spLocks noChangeShapeType="1"/>
          </p:cNvSpPr>
          <p:nvPr/>
        </p:nvSpPr>
        <p:spPr bwMode="auto">
          <a:xfrm flipV="1">
            <a:off x="2209800" y="2743200"/>
            <a:ext cx="1219200" cy="1143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98322" name="Line 18"/>
          <p:cNvSpPr>
            <a:spLocks noChangeShapeType="1"/>
          </p:cNvSpPr>
          <p:nvPr/>
        </p:nvSpPr>
        <p:spPr bwMode="auto">
          <a:xfrm>
            <a:off x="2209800" y="4114800"/>
            <a:ext cx="990600" cy="8382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23" name="Line 19"/>
          <p:cNvSpPr>
            <a:spLocks noChangeShapeType="1"/>
          </p:cNvSpPr>
          <p:nvPr/>
        </p:nvSpPr>
        <p:spPr bwMode="auto">
          <a:xfrm flipV="1">
            <a:off x="3352800" y="4038600"/>
            <a:ext cx="914400" cy="9144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24" name="Line 20"/>
          <p:cNvSpPr>
            <a:spLocks noChangeShapeType="1"/>
          </p:cNvSpPr>
          <p:nvPr/>
        </p:nvSpPr>
        <p:spPr bwMode="auto">
          <a:xfrm flipV="1">
            <a:off x="3581400" y="2362200"/>
            <a:ext cx="1143000" cy="304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25" name="Line 21"/>
          <p:cNvSpPr>
            <a:spLocks noChangeShapeType="1"/>
          </p:cNvSpPr>
          <p:nvPr/>
        </p:nvSpPr>
        <p:spPr bwMode="auto">
          <a:xfrm>
            <a:off x="4419600" y="4038600"/>
            <a:ext cx="9144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8326" name="Line 22"/>
          <p:cNvSpPr>
            <a:spLocks noChangeShapeType="1"/>
          </p:cNvSpPr>
          <p:nvPr/>
        </p:nvSpPr>
        <p:spPr bwMode="auto">
          <a:xfrm>
            <a:off x="3429000" y="5029200"/>
            <a:ext cx="1066800" cy="304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27" name="Line 23"/>
          <p:cNvSpPr>
            <a:spLocks noChangeShapeType="1"/>
          </p:cNvSpPr>
          <p:nvPr/>
        </p:nvSpPr>
        <p:spPr bwMode="auto">
          <a:xfrm flipV="1">
            <a:off x="4724400" y="4648200"/>
            <a:ext cx="685800" cy="6858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8328" name="Line 24"/>
          <p:cNvSpPr>
            <a:spLocks noChangeShapeType="1"/>
          </p:cNvSpPr>
          <p:nvPr/>
        </p:nvSpPr>
        <p:spPr bwMode="auto">
          <a:xfrm>
            <a:off x="5562600" y="4495800"/>
            <a:ext cx="762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8329" name="Line 25"/>
          <p:cNvSpPr>
            <a:spLocks noChangeShapeType="1"/>
          </p:cNvSpPr>
          <p:nvPr/>
        </p:nvSpPr>
        <p:spPr bwMode="auto">
          <a:xfrm flipV="1">
            <a:off x="5486400" y="3429000"/>
            <a:ext cx="0" cy="990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8330" name="Line 26"/>
          <p:cNvSpPr>
            <a:spLocks noChangeShapeType="1"/>
          </p:cNvSpPr>
          <p:nvPr/>
        </p:nvSpPr>
        <p:spPr bwMode="auto">
          <a:xfrm>
            <a:off x="4953000" y="2286000"/>
            <a:ext cx="1371600" cy="304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31" name="Line 27"/>
          <p:cNvSpPr>
            <a:spLocks noChangeShapeType="1"/>
          </p:cNvSpPr>
          <p:nvPr/>
        </p:nvSpPr>
        <p:spPr bwMode="auto">
          <a:xfrm>
            <a:off x="6400800" y="2667000"/>
            <a:ext cx="0" cy="16764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3657600" y="2743200"/>
            <a:ext cx="1752600" cy="533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98333" name="Line 29"/>
          <p:cNvSpPr>
            <a:spLocks noChangeShapeType="1"/>
          </p:cNvSpPr>
          <p:nvPr/>
        </p:nvSpPr>
        <p:spPr bwMode="auto">
          <a:xfrm flipV="1">
            <a:off x="4343400" y="2438400"/>
            <a:ext cx="457200" cy="1447800"/>
          </a:xfrm>
          <a:prstGeom prst="line">
            <a:avLst/>
          </a:prstGeom>
          <a:noFill/>
          <a:ln w="57150">
            <a:solidFill>
              <a:schemeClr val="accent2"/>
            </a:solidFill>
            <a:round/>
            <a:headEnd/>
            <a:tailEnd/>
          </a:ln>
          <a:effectLst/>
        </p:spPr>
        <p:txBody>
          <a:bodyPr wrap="none" anchor="ctr">
            <a:prstTxWarp prst="textNoShape">
              <a:avLst/>
            </a:prstTxWarp>
          </a:bodyPr>
          <a:lstStyle/>
          <a:p>
            <a:endParaRPr lang="en-US"/>
          </a:p>
        </p:txBody>
      </p:sp>
      <p:sp>
        <p:nvSpPr>
          <p:cNvPr id="98334" name="Line 30"/>
          <p:cNvSpPr>
            <a:spLocks noChangeShapeType="1"/>
          </p:cNvSpPr>
          <p:nvPr/>
        </p:nvSpPr>
        <p:spPr bwMode="auto">
          <a:xfrm flipH="1" flipV="1">
            <a:off x="3600450" y="2771775"/>
            <a:ext cx="266700" cy="1905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8336" name="Line 32"/>
          <p:cNvSpPr>
            <a:spLocks noChangeShapeType="1"/>
          </p:cNvSpPr>
          <p:nvPr/>
        </p:nvSpPr>
        <p:spPr bwMode="auto">
          <a:xfrm flipH="1">
            <a:off x="3810000" y="4038600"/>
            <a:ext cx="381000" cy="38100"/>
          </a:xfrm>
          <a:prstGeom prst="line">
            <a:avLst/>
          </a:prstGeom>
          <a:noFill/>
          <a:ln w="9525" cap="rnd">
            <a:solidFill>
              <a:srgbClr val="000000"/>
            </a:solidFill>
            <a:round/>
            <a:headEnd/>
            <a:tailEnd/>
          </a:ln>
        </p:spPr>
        <p:txBody>
          <a:bodyPr>
            <a:prstTxWarp prst="textNoShape">
              <a:avLst/>
            </a:prstTxWarp>
          </a:bodyPr>
          <a:lstStyle/>
          <a:p>
            <a:endParaRPr lang="en-US"/>
          </a:p>
        </p:txBody>
      </p:sp>
      <p:sp>
        <p:nvSpPr>
          <p:cNvPr id="98338" name="Oval 34"/>
          <p:cNvSpPr>
            <a:spLocks noChangeArrowheads="1"/>
          </p:cNvSpPr>
          <p:nvPr/>
        </p:nvSpPr>
        <p:spPr bwMode="auto">
          <a:xfrm>
            <a:off x="3200400" y="4876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39" name="Oval 35"/>
          <p:cNvSpPr>
            <a:spLocks noChangeArrowheads="1"/>
          </p:cNvSpPr>
          <p:nvPr/>
        </p:nvSpPr>
        <p:spPr bwMode="auto">
          <a:xfrm>
            <a:off x="3429000" y="25908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40" name="Oval 36"/>
          <p:cNvSpPr>
            <a:spLocks noChangeArrowheads="1"/>
          </p:cNvSpPr>
          <p:nvPr/>
        </p:nvSpPr>
        <p:spPr bwMode="auto">
          <a:xfrm>
            <a:off x="6248400" y="2514600"/>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41" name="Oval 37"/>
          <p:cNvSpPr>
            <a:spLocks noChangeArrowheads="1"/>
          </p:cNvSpPr>
          <p:nvPr/>
        </p:nvSpPr>
        <p:spPr bwMode="auto">
          <a:xfrm>
            <a:off x="4191000" y="3886200"/>
            <a:ext cx="228600" cy="228600"/>
          </a:xfrm>
          <a:prstGeom prst="ellipse">
            <a:avLst/>
          </a:prstGeom>
          <a:solidFill>
            <a:srgbClr val="FF9900"/>
          </a:solidFill>
          <a:ln w="9525">
            <a:solidFill>
              <a:srgbClr val="000000"/>
            </a:solidFill>
            <a:round/>
            <a:headEnd/>
            <a:tailEnd/>
          </a:ln>
        </p:spPr>
        <p:txBody>
          <a:bodyPr>
            <a:prstTxWarp prst="textNoShape">
              <a:avLst/>
            </a:prstTxWarp>
          </a:bodyPr>
          <a:lstStyle/>
          <a:p>
            <a:endParaRPr lang="en-US"/>
          </a:p>
        </p:txBody>
      </p:sp>
      <p:sp>
        <p:nvSpPr>
          <p:cNvPr id="98342" name="Text Box 38"/>
          <p:cNvSpPr txBox="1">
            <a:spLocks noChangeArrowheads="1"/>
          </p:cNvSpPr>
          <p:nvPr/>
        </p:nvSpPr>
        <p:spPr bwMode="auto">
          <a:xfrm>
            <a:off x="4403725" y="3694113"/>
            <a:ext cx="501650" cy="366712"/>
          </a:xfrm>
          <a:prstGeom prst="rect">
            <a:avLst/>
          </a:prstGeom>
          <a:noFill/>
          <a:ln w="9525">
            <a:noFill/>
            <a:miter lim="800000"/>
            <a:headEnd/>
            <a:tailEnd/>
          </a:ln>
          <a:effectLst/>
        </p:spPr>
        <p:txBody>
          <a:bodyPr wrap="none">
            <a:prstTxWarp prst="textNoShape">
              <a:avLst/>
            </a:prstTxWarp>
            <a:spAutoFit/>
          </a:bodyPr>
          <a:lstStyle/>
          <a:p>
            <a:pPr eaLnBrk="0" hangingPunct="0"/>
            <a:r>
              <a:rPr lang="en-US" sz="1800">
                <a:solidFill>
                  <a:srgbClr val="000000"/>
                </a:solidFill>
                <a:latin typeface="Arial" charset="0"/>
              </a:rPr>
              <a:t>RP</a:t>
            </a:r>
          </a:p>
        </p:txBody>
      </p:sp>
      <p:sp>
        <p:nvSpPr>
          <p:cNvPr id="98344" name="Oval 40"/>
          <p:cNvSpPr>
            <a:spLocks noChangeArrowheads="1"/>
          </p:cNvSpPr>
          <p:nvPr/>
        </p:nvSpPr>
        <p:spPr bwMode="auto">
          <a:xfrm>
            <a:off x="609600" y="1584325"/>
            <a:ext cx="228600" cy="228600"/>
          </a:xfrm>
          <a:prstGeom prst="ellipse">
            <a:avLst/>
          </a:prstGeom>
          <a:solidFill>
            <a:schemeClr val="accent1"/>
          </a:solidFill>
          <a:ln w="9525">
            <a:solidFill>
              <a:srgbClr val="000000"/>
            </a:solidFill>
            <a:round/>
            <a:headEnd/>
            <a:tailEnd/>
          </a:ln>
        </p:spPr>
        <p:txBody>
          <a:bodyPr>
            <a:prstTxWarp prst="textNoShape">
              <a:avLst/>
            </a:prstTxWarp>
          </a:bodyPr>
          <a:lstStyle/>
          <a:p>
            <a:endParaRPr lang="en-US"/>
          </a:p>
        </p:txBody>
      </p:sp>
      <p:sp>
        <p:nvSpPr>
          <p:cNvPr id="98356" name="Text Box 52"/>
          <p:cNvSpPr txBox="1">
            <a:spLocks noChangeArrowheads="1"/>
          </p:cNvSpPr>
          <p:nvPr/>
        </p:nvSpPr>
        <p:spPr bwMode="auto">
          <a:xfrm>
            <a:off x="869950" y="1508125"/>
            <a:ext cx="9461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000000"/>
                </a:solidFill>
                <a:latin typeface="Arial" charset="0"/>
              </a:rPr>
              <a:t>Router</a:t>
            </a:r>
          </a:p>
        </p:txBody>
      </p:sp>
      <p:sp>
        <p:nvSpPr>
          <p:cNvPr id="98357" name="Text Box 53"/>
          <p:cNvSpPr txBox="1">
            <a:spLocks noChangeArrowheads="1"/>
          </p:cNvSpPr>
          <p:nvPr/>
        </p:nvSpPr>
        <p:spPr bwMode="auto">
          <a:xfrm>
            <a:off x="869950" y="1873250"/>
            <a:ext cx="989013"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000000"/>
                </a:solidFill>
                <a:latin typeface="Arial" charset="0"/>
              </a:rPr>
              <a:t>Source</a:t>
            </a:r>
          </a:p>
        </p:txBody>
      </p:sp>
      <p:sp>
        <p:nvSpPr>
          <p:cNvPr id="98358" name="Text Box 54"/>
          <p:cNvSpPr txBox="1">
            <a:spLocks noChangeArrowheads="1"/>
          </p:cNvSpPr>
          <p:nvPr/>
        </p:nvSpPr>
        <p:spPr bwMode="auto">
          <a:xfrm>
            <a:off x="869950" y="2270125"/>
            <a:ext cx="11874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000000"/>
                </a:solidFill>
                <a:latin typeface="Arial" charset="0"/>
              </a:rPr>
              <a:t>Receiver</a:t>
            </a:r>
          </a:p>
        </p:txBody>
      </p:sp>
      <p:sp>
        <p:nvSpPr>
          <p:cNvPr id="98359" name="Rectangle 55"/>
          <p:cNvSpPr>
            <a:spLocks noChangeArrowheads="1"/>
          </p:cNvSpPr>
          <p:nvPr/>
        </p:nvSpPr>
        <p:spPr bwMode="auto">
          <a:xfrm>
            <a:off x="1524000" y="4114800"/>
            <a:ext cx="304800" cy="3048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S</a:t>
            </a:r>
          </a:p>
        </p:txBody>
      </p:sp>
      <p:sp>
        <p:nvSpPr>
          <p:cNvPr id="98360" name="Rectangle 56"/>
          <p:cNvSpPr>
            <a:spLocks noChangeArrowheads="1"/>
          </p:cNvSpPr>
          <p:nvPr/>
        </p:nvSpPr>
        <p:spPr bwMode="auto">
          <a:xfrm>
            <a:off x="6781800" y="4572000"/>
            <a:ext cx="304800" cy="3048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S</a:t>
            </a:r>
          </a:p>
        </p:txBody>
      </p:sp>
      <p:sp>
        <p:nvSpPr>
          <p:cNvPr id="98361" name="Rectangle 57"/>
          <p:cNvSpPr>
            <a:spLocks noChangeArrowheads="1"/>
          </p:cNvSpPr>
          <p:nvPr/>
        </p:nvSpPr>
        <p:spPr bwMode="auto">
          <a:xfrm>
            <a:off x="565150" y="1889125"/>
            <a:ext cx="304800" cy="3048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S</a:t>
            </a:r>
          </a:p>
        </p:txBody>
      </p:sp>
      <p:sp>
        <p:nvSpPr>
          <p:cNvPr id="98362" name="Rectangle 58"/>
          <p:cNvSpPr>
            <a:spLocks noChangeArrowheads="1"/>
          </p:cNvSpPr>
          <p:nvPr/>
        </p:nvSpPr>
        <p:spPr bwMode="auto">
          <a:xfrm>
            <a:off x="565150" y="22860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8363" name="Rectangle 59"/>
          <p:cNvSpPr>
            <a:spLocks noChangeArrowheads="1"/>
          </p:cNvSpPr>
          <p:nvPr/>
        </p:nvSpPr>
        <p:spPr bwMode="auto">
          <a:xfrm>
            <a:off x="3733800" y="29718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8364" name="Rectangle 60"/>
          <p:cNvSpPr>
            <a:spLocks noChangeArrowheads="1"/>
          </p:cNvSpPr>
          <p:nvPr/>
        </p:nvSpPr>
        <p:spPr bwMode="auto">
          <a:xfrm>
            <a:off x="3505200" y="38862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8365" name="Rectangle 61"/>
          <p:cNvSpPr>
            <a:spLocks noChangeArrowheads="1"/>
          </p:cNvSpPr>
          <p:nvPr/>
        </p:nvSpPr>
        <p:spPr bwMode="auto">
          <a:xfrm>
            <a:off x="3962400" y="54864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
        <p:nvSpPr>
          <p:cNvPr id="98366" name="Rectangle 62"/>
          <p:cNvSpPr>
            <a:spLocks noChangeArrowheads="1"/>
          </p:cNvSpPr>
          <p:nvPr/>
        </p:nvSpPr>
        <p:spPr bwMode="auto">
          <a:xfrm>
            <a:off x="6705600" y="2667000"/>
            <a:ext cx="304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sz="2000">
                <a:solidFill>
                  <a:schemeClr val="bg1"/>
                </a:solidFill>
                <a:latin typeface="Arial" charset="0"/>
              </a:rPr>
              <a:t>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D2D2C38-B538-2641-884F-AF6446AF75A9}" type="slidenum">
              <a:rPr lang="en-US"/>
              <a:pPr/>
              <a:t>25</a:t>
            </a:fld>
            <a:endParaRPr lang="en-US"/>
          </a:p>
        </p:txBody>
      </p:sp>
      <p:sp>
        <p:nvSpPr>
          <p:cNvPr id="100354" name="Rectangle 2"/>
          <p:cNvSpPr>
            <a:spLocks noGrp="1" noChangeArrowheads="1"/>
          </p:cNvSpPr>
          <p:nvPr>
            <p:ph type="title"/>
          </p:nvPr>
        </p:nvSpPr>
        <p:spPr/>
        <p:txBody>
          <a:bodyPr/>
          <a:lstStyle/>
          <a:p>
            <a:r>
              <a:rPr lang="en-US"/>
              <a:t>Shared vs. Source-Based Trees</a:t>
            </a:r>
          </a:p>
        </p:txBody>
      </p:sp>
      <p:sp>
        <p:nvSpPr>
          <p:cNvPr id="100355" name="Rectangle 3"/>
          <p:cNvSpPr>
            <a:spLocks noGrp="1" noChangeArrowheads="1"/>
          </p:cNvSpPr>
          <p:nvPr>
            <p:ph type="body" idx="1"/>
          </p:nvPr>
        </p:nvSpPr>
        <p:spPr/>
        <p:txBody>
          <a:bodyPr/>
          <a:lstStyle/>
          <a:p>
            <a:pPr>
              <a:lnSpc>
                <a:spcPct val="90000"/>
              </a:lnSpc>
            </a:pPr>
            <a:r>
              <a:rPr lang="en-US" sz="2800"/>
              <a:t>Source-based trees</a:t>
            </a:r>
          </a:p>
          <a:p>
            <a:pPr lvl="1">
              <a:lnSpc>
                <a:spcPct val="90000"/>
              </a:lnSpc>
            </a:pPr>
            <a:r>
              <a:rPr lang="en-US" sz="2400"/>
              <a:t>Shortest path trees – low delay, better load distribution</a:t>
            </a:r>
          </a:p>
          <a:p>
            <a:pPr lvl="1">
              <a:lnSpc>
                <a:spcPct val="90000"/>
              </a:lnSpc>
            </a:pPr>
            <a:r>
              <a:rPr lang="en-US" sz="2400"/>
              <a:t>More state at routers (per-source state)</a:t>
            </a:r>
          </a:p>
          <a:p>
            <a:pPr lvl="1">
              <a:lnSpc>
                <a:spcPct val="90000"/>
              </a:lnSpc>
            </a:pPr>
            <a:r>
              <a:rPr lang="en-US" sz="2400"/>
              <a:t>Efficient for in dense-area multicast</a:t>
            </a:r>
          </a:p>
          <a:p>
            <a:pPr>
              <a:lnSpc>
                <a:spcPct val="90000"/>
              </a:lnSpc>
            </a:pPr>
            <a:r>
              <a:rPr lang="en-US" sz="2800"/>
              <a:t>Shared trees</a:t>
            </a:r>
          </a:p>
          <a:p>
            <a:pPr lvl="1">
              <a:lnSpc>
                <a:spcPct val="90000"/>
              </a:lnSpc>
            </a:pPr>
            <a:r>
              <a:rPr lang="en-US" sz="2400"/>
              <a:t>Higher delay (bounded by factor of 2), traffic concentration</a:t>
            </a:r>
          </a:p>
          <a:p>
            <a:pPr lvl="1">
              <a:lnSpc>
                <a:spcPct val="90000"/>
              </a:lnSpc>
            </a:pPr>
            <a:r>
              <a:rPr lang="en-US" sz="2400"/>
              <a:t>Choice of core affects efficiency</a:t>
            </a:r>
          </a:p>
          <a:p>
            <a:pPr lvl="1">
              <a:lnSpc>
                <a:spcPct val="90000"/>
              </a:lnSpc>
            </a:pPr>
            <a:r>
              <a:rPr lang="en-US" sz="2400"/>
              <a:t>Per-group state at routers</a:t>
            </a:r>
          </a:p>
          <a:p>
            <a:pPr lvl="1">
              <a:lnSpc>
                <a:spcPct val="90000"/>
              </a:lnSpc>
            </a:pPr>
            <a:r>
              <a:rPr lang="en-US" sz="2400"/>
              <a:t>Efficient for sparse-area multicast</a:t>
            </a:r>
          </a:p>
          <a:p>
            <a:pPr>
              <a:lnSpc>
                <a:spcPct val="90000"/>
              </a:lnSpc>
            </a:pPr>
            <a:r>
              <a:rPr lang="en-US" sz="2800"/>
              <a:t>Which is better? </a:t>
            </a:r>
            <a:r>
              <a:rPr lang="en-US" sz="2800">
                <a:sym typeface="Wingdings" charset="2"/>
              </a:rPr>
              <a:t> extra state in routers is bad!</a:t>
            </a:r>
            <a:endParaRPr lang="en-US" sz="2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26</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t>IP Multicast Service Basics</a:t>
            </a:r>
          </a:p>
          <a:p>
            <a:r>
              <a:rPr lang="en-US" dirty="0"/>
              <a:t>Multicast Routing Basics</a:t>
            </a:r>
          </a:p>
          <a:p>
            <a:r>
              <a:rPr lang="en-US" dirty="0">
                <a:solidFill>
                  <a:srgbClr val="FF0000"/>
                </a:solidFill>
              </a:rPr>
              <a:t>DVMRP</a:t>
            </a:r>
            <a:endParaRPr lang="en-US" dirty="0" smtClean="0">
              <a:solidFill>
                <a:srgbClr val="FF0000"/>
              </a:solidFill>
            </a:endParaRPr>
          </a:p>
          <a:p>
            <a:r>
              <a:rPr lang="en-US" dirty="0" smtClean="0"/>
              <a:t>Reliability</a:t>
            </a:r>
          </a:p>
          <a:p>
            <a:r>
              <a:rPr lang="en-US" dirty="0" smtClean="0"/>
              <a:t>Congestion Control</a:t>
            </a:r>
          </a:p>
          <a:p>
            <a:r>
              <a:rPr lang="en-US" dirty="0" smtClean="0"/>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ECD24C-67FA-BE47-8CCF-5CB3116EF5FF}" type="slidenum">
              <a:rPr lang="en-US"/>
              <a:pPr/>
              <a:t>27</a:t>
            </a:fld>
            <a:endParaRPr lang="en-US"/>
          </a:p>
        </p:txBody>
      </p:sp>
      <p:sp>
        <p:nvSpPr>
          <p:cNvPr id="189442" name="Rectangle 2"/>
          <p:cNvSpPr>
            <a:spLocks noGrp="1" noChangeArrowheads="1"/>
          </p:cNvSpPr>
          <p:nvPr>
            <p:ph type="title"/>
          </p:nvPr>
        </p:nvSpPr>
        <p:spPr/>
        <p:txBody>
          <a:bodyPr>
            <a:normAutofit fontScale="90000"/>
          </a:bodyPr>
          <a:lstStyle/>
          <a:p>
            <a:r>
              <a:rPr lang="en-US"/>
              <a:t>Distance-Vector Multicast Routing</a:t>
            </a:r>
          </a:p>
        </p:txBody>
      </p:sp>
      <p:sp>
        <p:nvSpPr>
          <p:cNvPr id="189443" name="Rectangle 3"/>
          <p:cNvSpPr>
            <a:spLocks noGrp="1" noChangeArrowheads="1"/>
          </p:cNvSpPr>
          <p:nvPr>
            <p:ph type="body" idx="1"/>
          </p:nvPr>
        </p:nvSpPr>
        <p:spPr/>
        <p:txBody>
          <a:bodyPr/>
          <a:lstStyle/>
          <a:p>
            <a:pPr>
              <a:lnSpc>
                <a:spcPct val="90000"/>
              </a:lnSpc>
            </a:pPr>
            <a:r>
              <a:rPr lang="en-US"/>
              <a:t>DVMRP consists of two major components:</a:t>
            </a:r>
          </a:p>
          <a:p>
            <a:pPr lvl="1">
              <a:lnSpc>
                <a:spcPct val="90000"/>
              </a:lnSpc>
            </a:pPr>
            <a:r>
              <a:rPr lang="en-US"/>
              <a:t>A conventional distance-vector routing protocol (like RIP) </a:t>
            </a:r>
          </a:p>
          <a:p>
            <a:pPr lvl="1">
              <a:lnSpc>
                <a:spcPct val="90000"/>
              </a:lnSpc>
            </a:pPr>
            <a:r>
              <a:rPr lang="en-US"/>
              <a:t>A protocol for determining how to forward multicast packets, based on the routing table</a:t>
            </a:r>
          </a:p>
          <a:p>
            <a:pPr>
              <a:lnSpc>
                <a:spcPct val="90000"/>
              </a:lnSpc>
            </a:pPr>
            <a:r>
              <a:rPr lang="en-US"/>
              <a:t>DVMRP router forwards a packet if</a:t>
            </a:r>
          </a:p>
          <a:p>
            <a:pPr lvl="1">
              <a:lnSpc>
                <a:spcPct val="90000"/>
              </a:lnSpc>
            </a:pPr>
            <a:r>
              <a:rPr lang="en-US"/>
              <a:t>The packet arrived from the link used to reach the source of the packet (reverse path forwarding check – RPF)</a:t>
            </a:r>
          </a:p>
          <a:p>
            <a:pPr lvl="1">
              <a:lnSpc>
                <a:spcPct val="90000"/>
              </a:lnSpc>
            </a:pPr>
            <a:r>
              <a:rPr lang="en-US"/>
              <a:t>If downstream links have not pruned the tree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Slide Number Placeholder 5"/>
          <p:cNvSpPr>
            <a:spLocks noGrp="1"/>
          </p:cNvSpPr>
          <p:nvPr>
            <p:ph type="sldNum" sz="quarter" idx="12"/>
          </p:nvPr>
        </p:nvSpPr>
        <p:spPr/>
        <p:txBody>
          <a:bodyPr/>
          <a:lstStyle/>
          <a:p>
            <a:fld id="{DF19B2A3-98C3-EE48-B7FC-C59AE5DA3653}" type="slidenum">
              <a:rPr lang="en-US"/>
              <a:pPr/>
              <a:t>28</a:t>
            </a:fld>
            <a:endParaRPr lang="en-US"/>
          </a:p>
        </p:txBody>
      </p:sp>
      <p:sp>
        <p:nvSpPr>
          <p:cNvPr id="105507" name="Rectangle 35"/>
          <p:cNvSpPr>
            <a:spLocks noChangeArrowheads="1"/>
          </p:cNvSpPr>
          <p:nvPr/>
        </p:nvSpPr>
        <p:spPr bwMode="auto">
          <a:xfrm>
            <a:off x="457200" y="1371600"/>
            <a:ext cx="81534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05474" name="Rectangle 2"/>
          <p:cNvSpPr>
            <a:spLocks noGrp="1" noChangeArrowheads="1"/>
          </p:cNvSpPr>
          <p:nvPr>
            <p:ph type="title"/>
          </p:nvPr>
        </p:nvSpPr>
        <p:spPr>
          <a:xfrm>
            <a:off x="304800" y="461963"/>
            <a:ext cx="7794625" cy="447675"/>
          </a:xfrm>
          <a:noFill/>
          <a:ln/>
        </p:spPr>
        <p:txBody>
          <a:bodyPr lIns="90488" tIns="44450" rIns="90488" bIns="44450">
            <a:normAutofit fontScale="90000"/>
          </a:bodyPr>
          <a:lstStyle/>
          <a:p>
            <a:r>
              <a:rPr lang="en-US"/>
              <a:t>Example Topology</a:t>
            </a:r>
          </a:p>
        </p:txBody>
      </p:sp>
      <p:sp>
        <p:nvSpPr>
          <p:cNvPr id="105475" name="Line 3"/>
          <p:cNvSpPr>
            <a:spLocks noChangeShapeType="1"/>
          </p:cNvSpPr>
          <p:nvPr/>
        </p:nvSpPr>
        <p:spPr bwMode="auto">
          <a:xfrm flipV="1">
            <a:off x="5927725" y="2724150"/>
            <a:ext cx="454025" cy="4794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76" name="Line 4"/>
          <p:cNvSpPr>
            <a:spLocks noChangeShapeType="1"/>
          </p:cNvSpPr>
          <p:nvPr/>
        </p:nvSpPr>
        <p:spPr bwMode="auto">
          <a:xfrm>
            <a:off x="5622925" y="410845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77" name="Line 5"/>
          <p:cNvSpPr>
            <a:spLocks noChangeShapeType="1"/>
          </p:cNvSpPr>
          <p:nvPr/>
        </p:nvSpPr>
        <p:spPr bwMode="auto">
          <a:xfrm>
            <a:off x="4784725" y="494665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78" name="Line 6"/>
          <p:cNvSpPr>
            <a:spLocks noChangeShapeType="1"/>
          </p:cNvSpPr>
          <p:nvPr/>
        </p:nvSpPr>
        <p:spPr bwMode="auto">
          <a:xfrm>
            <a:off x="5775325" y="487045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79" name="Line 7"/>
          <p:cNvSpPr>
            <a:spLocks noChangeShapeType="1"/>
          </p:cNvSpPr>
          <p:nvPr/>
        </p:nvSpPr>
        <p:spPr bwMode="auto">
          <a:xfrm>
            <a:off x="6232525" y="532765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80" name="Line 8"/>
          <p:cNvSpPr>
            <a:spLocks noChangeShapeType="1"/>
          </p:cNvSpPr>
          <p:nvPr/>
        </p:nvSpPr>
        <p:spPr bwMode="auto">
          <a:xfrm>
            <a:off x="6842125" y="5699125"/>
            <a:ext cx="311150" cy="31115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81" name="Rectangle 9"/>
          <p:cNvSpPr>
            <a:spLocks noChangeArrowheads="1"/>
          </p:cNvSpPr>
          <p:nvPr/>
        </p:nvSpPr>
        <p:spPr bwMode="auto">
          <a:xfrm>
            <a:off x="3657600" y="1600200"/>
            <a:ext cx="279400" cy="279400"/>
          </a:xfrm>
          <a:prstGeom prst="rect">
            <a:avLst/>
          </a:prstGeom>
          <a:no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1800">
                <a:solidFill>
                  <a:srgbClr val="000000"/>
                </a:solidFill>
                <a:latin typeface="Arial" charset="0"/>
              </a:rPr>
              <a:t>G</a:t>
            </a:r>
          </a:p>
        </p:txBody>
      </p:sp>
      <p:sp>
        <p:nvSpPr>
          <p:cNvPr id="105482" name="Line 10"/>
          <p:cNvSpPr>
            <a:spLocks noChangeShapeType="1"/>
          </p:cNvSpPr>
          <p:nvPr/>
        </p:nvSpPr>
        <p:spPr bwMode="auto">
          <a:xfrm>
            <a:off x="3441700" y="2349500"/>
            <a:ext cx="1473200" cy="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5483" name="Oval 11"/>
          <p:cNvSpPr>
            <a:spLocks noChangeArrowheads="1"/>
          </p:cNvSpPr>
          <p:nvPr/>
        </p:nvSpPr>
        <p:spPr bwMode="auto">
          <a:xfrm>
            <a:off x="4038600" y="28194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484" name="Rectangle 12"/>
          <p:cNvSpPr>
            <a:spLocks noChangeArrowheads="1"/>
          </p:cNvSpPr>
          <p:nvPr/>
        </p:nvSpPr>
        <p:spPr bwMode="auto">
          <a:xfrm>
            <a:off x="4419600" y="1600200"/>
            <a:ext cx="279400" cy="279400"/>
          </a:xfrm>
          <a:prstGeom prst="rect">
            <a:avLst/>
          </a:prstGeom>
          <a:no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1800">
                <a:solidFill>
                  <a:srgbClr val="000000"/>
                </a:solidFill>
                <a:latin typeface="Arial" charset="0"/>
              </a:rPr>
              <a:t>G</a:t>
            </a:r>
          </a:p>
        </p:txBody>
      </p:sp>
      <p:sp>
        <p:nvSpPr>
          <p:cNvPr id="105485" name="Line 13"/>
          <p:cNvSpPr>
            <a:spLocks noChangeShapeType="1"/>
          </p:cNvSpPr>
          <p:nvPr/>
        </p:nvSpPr>
        <p:spPr bwMode="auto">
          <a:xfrm>
            <a:off x="4178300" y="2355850"/>
            <a:ext cx="0" cy="4445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86" name="Line 14"/>
          <p:cNvSpPr>
            <a:spLocks noChangeShapeType="1"/>
          </p:cNvSpPr>
          <p:nvPr/>
        </p:nvSpPr>
        <p:spPr bwMode="auto">
          <a:xfrm>
            <a:off x="4178300" y="3117850"/>
            <a:ext cx="0" cy="3683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87" name="Line 15"/>
          <p:cNvSpPr>
            <a:spLocks noChangeShapeType="1"/>
          </p:cNvSpPr>
          <p:nvPr/>
        </p:nvSpPr>
        <p:spPr bwMode="auto">
          <a:xfrm flipH="1">
            <a:off x="3105150" y="3651250"/>
            <a:ext cx="1079500" cy="7493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88" name="Line 16"/>
          <p:cNvSpPr>
            <a:spLocks noChangeShapeType="1"/>
          </p:cNvSpPr>
          <p:nvPr/>
        </p:nvSpPr>
        <p:spPr bwMode="auto">
          <a:xfrm>
            <a:off x="3117850" y="4413250"/>
            <a:ext cx="1663700" cy="520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89" name="Line 17"/>
          <p:cNvSpPr>
            <a:spLocks noChangeShapeType="1"/>
          </p:cNvSpPr>
          <p:nvPr/>
        </p:nvSpPr>
        <p:spPr bwMode="auto">
          <a:xfrm>
            <a:off x="4184650" y="3651250"/>
            <a:ext cx="1435100" cy="4445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90" name="Line 18"/>
          <p:cNvSpPr>
            <a:spLocks noChangeShapeType="1"/>
          </p:cNvSpPr>
          <p:nvPr/>
        </p:nvSpPr>
        <p:spPr bwMode="auto">
          <a:xfrm flipV="1">
            <a:off x="5632450" y="3181350"/>
            <a:ext cx="292100" cy="927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91" name="Line 19"/>
          <p:cNvSpPr>
            <a:spLocks noChangeShapeType="1"/>
          </p:cNvSpPr>
          <p:nvPr/>
        </p:nvSpPr>
        <p:spPr bwMode="auto">
          <a:xfrm flipH="1">
            <a:off x="2419350" y="4406900"/>
            <a:ext cx="698500" cy="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92" name="Line 20"/>
          <p:cNvSpPr>
            <a:spLocks noChangeShapeType="1"/>
          </p:cNvSpPr>
          <p:nvPr/>
        </p:nvSpPr>
        <p:spPr bwMode="auto">
          <a:xfrm>
            <a:off x="2425700" y="3746500"/>
            <a:ext cx="0" cy="116840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5493" name="Line 21"/>
          <p:cNvSpPr>
            <a:spLocks noChangeShapeType="1"/>
          </p:cNvSpPr>
          <p:nvPr/>
        </p:nvSpPr>
        <p:spPr bwMode="auto">
          <a:xfrm flipH="1">
            <a:off x="1962150" y="4254500"/>
            <a:ext cx="469900" cy="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494" name="Rectangle 22"/>
          <p:cNvSpPr>
            <a:spLocks noChangeArrowheads="1"/>
          </p:cNvSpPr>
          <p:nvPr/>
        </p:nvSpPr>
        <p:spPr bwMode="auto">
          <a:xfrm>
            <a:off x="1676400" y="4114800"/>
            <a:ext cx="279400" cy="279400"/>
          </a:xfrm>
          <a:prstGeom prst="rect">
            <a:avLst/>
          </a:prstGeom>
          <a:solidFill>
            <a:schemeClr val="bg1"/>
          </a:solid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1800">
                <a:solidFill>
                  <a:srgbClr val="000000"/>
                </a:solidFill>
                <a:latin typeface="Arial" charset="0"/>
              </a:rPr>
              <a:t>S</a:t>
            </a:r>
          </a:p>
        </p:txBody>
      </p:sp>
      <p:sp>
        <p:nvSpPr>
          <p:cNvPr id="105495" name="Line 23"/>
          <p:cNvSpPr>
            <a:spLocks noChangeShapeType="1"/>
          </p:cNvSpPr>
          <p:nvPr/>
        </p:nvSpPr>
        <p:spPr bwMode="auto">
          <a:xfrm>
            <a:off x="6032500" y="2374900"/>
            <a:ext cx="635000" cy="63500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5496" name="Line 24"/>
          <p:cNvSpPr>
            <a:spLocks noChangeShapeType="1"/>
          </p:cNvSpPr>
          <p:nvPr/>
        </p:nvSpPr>
        <p:spPr bwMode="auto">
          <a:xfrm flipH="1">
            <a:off x="4914900" y="4356100"/>
            <a:ext cx="1422400" cy="132080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5497" name="Line 25"/>
          <p:cNvSpPr>
            <a:spLocks noChangeShapeType="1"/>
          </p:cNvSpPr>
          <p:nvPr/>
        </p:nvSpPr>
        <p:spPr bwMode="auto">
          <a:xfrm flipH="1">
            <a:off x="6362700" y="5422900"/>
            <a:ext cx="736600" cy="63500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5498" name="Oval 26"/>
          <p:cNvSpPr>
            <a:spLocks noChangeArrowheads="1"/>
          </p:cNvSpPr>
          <p:nvPr/>
        </p:nvSpPr>
        <p:spPr bwMode="auto">
          <a:xfrm>
            <a:off x="4038600" y="35052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499" name="Oval 27"/>
          <p:cNvSpPr>
            <a:spLocks noChangeArrowheads="1"/>
          </p:cNvSpPr>
          <p:nvPr/>
        </p:nvSpPr>
        <p:spPr bwMode="auto">
          <a:xfrm>
            <a:off x="2971800" y="42672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500" name="Oval 28"/>
          <p:cNvSpPr>
            <a:spLocks noChangeArrowheads="1"/>
          </p:cNvSpPr>
          <p:nvPr/>
        </p:nvSpPr>
        <p:spPr bwMode="auto">
          <a:xfrm>
            <a:off x="5486400" y="39624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501" name="Oval 29"/>
          <p:cNvSpPr>
            <a:spLocks noChangeArrowheads="1"/>
          </p:cNvSpPr>
          <p:nvPr/>
        </p:nvSpPr>
        <p:spPr bwMode="auto">
          <a:xfrm>
            <a:off x="5791200" y="30480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502" name="Oval 30"/>
          <p:cNvSpPr>
            <a:spLocks noChangeArrowheads="1"/>
          </p:cNvSpPr>
          <p:nvPr/>
        </p:nvSpPr>
        <p:spPr bwMode="auto">
          <a:xfrm>
            <a:off x="4648200" y="48006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503" name="Oval 31"/>
          <p:cNvSpPr>
            <a:spLocks noChangeArrowheads="1"/>
          </p:cNvSpPr>
          <p:nvPr/>
        </p:nvSpPr>
        <p:spPr bwMode="auto">
          <a:xfrm>
            <a:off x="6096000" y="51816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5504" name="Line 32"/>
          <p:cNvSpPr>
            <a:spLocks noChangeShapeType="1"/>
          </p:cNvSpPr>
          <p:nvPr/>
        </p:nvSpPr>
        <p:spPr bwMode="auto">
          <a:xfrm flipV="1">
            <a:off x="3810000" y="1892300"/>
            <a:ext cx="0" cy="469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505" name="Line 33"/>
          <p:cNvSpPr>
            <a:spLocks noChangeShapeType="1"/>
          </p:cNvSpPr>
          <p:nvPr/>
        </p:nvSpPr>
        <p:spPr bwMode="auto">
          <a:xfrm flipV="1">
            <a:off x="4559300" y="1885950"/>
            <a:ext cx="0" cy="469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5506" name="Rectangle 34"/>
          <p:cNvSpPr>
            <a:spLocks noChangeArrowheads="1"/>
          </p:cNvSpPr>
          <p:nvPr/>
        </p:nvSpPr>
        <p:spPr bwMode="auto">
          <a:xfrm>
            <a:off x="7162800" y="6019800"/>
            <a:ext cx="279400" cy="279400"/>
          </a:xfrm>
          <a:prstGeom prst="rect">
            <a:avLst/>
          </a:prstGeom>
          <a:no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1800">
                <a:solidFill>
                  <a:srgbClr val="000000"/>
                </a:solidFill>
                <a:latin typeface="Arial" charset="0"/>
              </a:rPr>
              <a:t>G</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Slide Number Placeholder 5"/>
          <p:cNvSpPr>
            <a:spLocks noGrp="1"/>
          </p:cNvSpPr>
          <p:nvPr>
            <p:ph type="sldNum" sz="quarter" idx="12"/>
          </p:nvPr>
        </p:nvSpPr>
        <p:spPr/>
        <p:txBody>
          <a:bodyPr/>
          <a:lstStyle/>
          <a:p>
            <a:fld id="{59F87D69-E549-144A-A639-A82E9B1CF2EC}" type="slidenum">
              <a:rPr lang="en-US"/>
              <a:pPr/>
              <a:t>29</a:t>
            </a:fld>
            <a:endParaRPr lang="en-US"/>
          </a:p>
        </p:txBody>
      </p:sp>
      <p:sp>
        <p:nvSpPr>
          <p:cNvPr id="106531" name="Rectangle 35"/>
          <p:cNvSpPr>
            <a:spLocks noChangeArrowheads="1"/>
          </p:cNvSpPr>
          <p:nvPr/>
        </p:nvSpPr>
        <p:spPr bwMode="auto">
          <a:xfrm>
            <a:off x="457200" y="1371600"/>
            <a:ext cx="81534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06498" name="Rectangle 2"/>
          <p:cNvSpPr>
            <a:spLocks noGrp="1" noChangeArrowheads="1"/>
          </p:cNvSpPr>
          <p:nvPr>
            <p:ph type="title"/>
          </p:nvPr>
        </p:nvSpPr>
        <p:spPr>
          <a:xfrm>
            <a:off x="304800" y="461963"/>
            <a:ext cx="8085138" cy="447675"/>
          </a:xfrm>
          <a:noFill/>
          <a:ln/>
        </p:spPr>
        <p:txBody>
          <a:bodyPr lIns="90488" tIns="44450" rIns="90488" bIns="44450">
            <a:normAutofit fontScale="90000"/>
          </a:bodyPr>
          <a:lstStyle/>
          <a:p>
            <a:r>
              <a:rPr lang="en-US"/>
              <a:t>Broadcast with Truncation</a:t>
            </a:r>
          </a:p>
        </p:txBody>
      </p:sp>
      <p:sp>
        <p:nvSpPr>
          <p:cNvPr id="106499" name="Line 3"/>
          <p:cNvSpPr>
            <a:spLocks noChangeShapeType="1"/>
          </p:cNvSpPr>
          <p:nvPr/>
        </p:nvSpPr>
        <p:spPr bwMode="auto">
          <a:xfrm flipV="1">
            <a:off x="5915025" y="2724150"/>
            <a:ext cx="454025" cy="4794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6500" name="Line 4"/>
          <p:cNvSpPr>
            <a:spLocks noChangeShapeType="1"/>
          </p:cNvSpPr>
          <p:nvPr/>
        </p:nvSpPr>
        <p:spPr bwMode="auto">
          <a:xfrm>
            <a:off x="5610225" y="410845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6501" name="Line 5"/>
          <p:cNvSpPr>
            <a:spLocks noChangeShapeType="1"/>
          </p:cNvSpPr>
          <p:nvPr/>
        </p:nvSpPr>
        <p:spPr bwMode="auto">
          <a:xfrm>
            <a:off x="4791075" y="496570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02" name="Line 6"/>
          <p:cNvSpPr>
            <a:spLocks noChangeShapeType="1"/>
          </p:cNvSpPr>
          <p:nvPr/>
        </p:nvSpPr>
        <p:spPr bwMode="auto">
          <a:xfrm>
            <a:off x="5781675" y="4889500"/>
            <a:ext cx="339725" cy="3397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03" name="Line 7"/>
          <p:cNvSpPr>
            <a:spLocks noChangeShapeType="1"/>
          </p:cNvSpPr>
          <p:nvPr/>
        </p:nvSpPr>
        <p:spPr bwMode="auto">
          <a:xfrm>
            <a:off x="6238875" y="534670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04" name="Line 8"/>
          <p:cNvSpPr>
            <a:spLocks noChangeShapeType="1"/>
          </p:cNvSpPr>
          <p:nvPr/>
        </p:nvSpPr>
        <p:spPr bwMode="auto">
          <a:xfrm>
            <a:off x="6848475" y="5718175"/>
            <a:ext cx="273050" cy="27305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05" name="Rectangle 9"/>
          <p:cNvSpPr>
            <a:spLocks noChangeArrowheads="1"/>
          </p:cNvSpPr>
          <p:nvPr/>
        </p:nvSpPr>
        <p:spPr bwMode="auto">
          <a:xfrm>
            <a:off x="3644900" y="1600200"/>
            <a:ext cx="279400" cy="279400"/>
          </a:xfrm>
          <a:prstGeom prst="rect">
            <a:avLst/>
          </a:prstGeom>
          <a:no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6506" name="Line 10"/>
          <p:cNvSpPr>
            <a:spLocks noChangeShapeType="1"/>
          </p:cNvSpPr>
          <p:nvPr/>
        </p:nvSpPr>
        <p:spPr bwMode="auto">
          <a:xfrm>
            <a:off x="3429000" y="2349500"/>
            <a:ext cx="1473200" cy="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6507" name="Oval 11"/>
          <p:cNvSpPr>
            <a:spLocks noChangeArrowheads="1"/>
          </p:cNvSpPr>
          <p:nvPr/>
        </p:nvSpPr>
        <p:spPr bwMode="auto">
          <a:xfrm>
            <a:off x="4025900" y="28194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08" name="Rectangle 12"/>
          <p:cNvSpPr>
            <a:spLocks noChangeArrowheads="1"/>
          </p:cNvSpPr>
          <p:nvPr/>
        </p:nvSpPr>
        <p:spPr bwMode="auto">
          <a:xfrm>
            <a:off x="4406900" y="1600200"/>
            <a:ext cx="279400" cy="279400"/>
          </a:xfrm>
          <a:prstGeom prst="rect">
            <a:avLst/>
          </a:prstGeom>
          <a:no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6509" name="Line 13"/>
          <p:cNvSpPr>
            <a:spLocks noChangeShapeType="1"/>
          </p:cNvSpPr>
          <p:nvPr/>
        </p:nvSpPr>
        <p:spPr bwMode="auto">
          <a:xfrm flipV="1">
            <a:off x="4165600" y="232410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0" name="Line 14"/>
          <p:cNvSpPr>
            <a:spLocks noChangeShapeType="1"/>
          </p:cNvSpPr>
          <p:nvPr/>
        </p:nvSpPr>
        <p:spPr bwMode="auto">
          <a:xfrm flipV="1">
            <a:off x="4165600" y="3086100"/>
            <a:ext cx="0" cy="4318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1" name="Line 15"/>
          <p:cNvSpPr>
            <a:spLocks noChangeShapeType="1"/>
          </p:cNvSpPr>
          <p:nvPr/>
        </p:nvSpPr>
        <p:spPr bwMode="auto">
          <a:xfrm flipV="1">
            <a:off x="3124200" y="3695700"/>
            <a:ext cx="863600" cy="7366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2" name="Line 16"/>
          <p:cNvSpPr>
            <a:spLocks noChangeShapeType="1"/>
          </p:cNvSpPr>
          <p:nvPr/>
        </p:nvSpPr>
        <p:spPr bwMode="auto">
          <a:xfrm>
            <a:off x="3124200" y="4432300"/>
            <a:ext cx="1473200" cy="4064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3" name="Line 17"/>
          <p:cNvSpPr>
            <a:spLocks noChangeShapeType="1"/>
          </p:cNvSpPr>
          <p:nvPr/>
        </p:nvSpPr>
        <p:spPr bwMode="auto">
          <a:xfrm>
            <a:off x="4191000" y="3670300"/>
            <a:ext cx="1244600" cy="3302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4" name="Line 18"/>
          <p:cNvSpPr>
            <a:spLocks noChangeShapeType="1"/>
          </p:cNvSpPr>
          <p:nvPr/>
        </p:nvSpPr>
        <p:spPr bwMode="auto">
          <a:xfrm flipV="1">
            <a:off x="5638800" y="3314700"/>
            <a:ext cx="177800" cy="8128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5" name="Line 19"/>
          <p:cNvSpPr>
            <a:spLocks noChangeShapeType="1"/>
          </p:cNvSpPr>
          <p:nvPr/>
        </p:nvSpPr>
        <p:spPr bwMode="auto">
          <a:xfrm>
            <a:off x="2438400" y="4406900"/>
            <a:ext cx="4826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6" name="Line 20"/>
          <p:cNvSpPr>
            <a:spLocks noChangeShapeType="1"/>
          </p:cNvSpPr>
          <p:nvPr/>
        </p:nvSpPr>
        <p:spPr bwMode="auto">
          <a:xfrm>
            <a:off x="2413000" y="3746500"/>
            <a:ext cx="0" cy="11684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6517" name="Line 21"/>
          <p:cNvSpPr>
            <a:spLocks noChangeShapeType="1"/>
          </p:cNvSpPr>
          <p:nvPr/>
        </p:nvSpPr>
        <p:spPr bwMode="auto">
          <a:xfrm>
            <a:off x="1981200" y="4254500"/>
            <a:ext cx="4064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18" name="Rectangle 22"/>
          <p:cNvSpPr>
            <a:spLocks noChangeArrowheads="1"/>
          </p:cNvSpPr>
          <p:nvPr/>
        </p:nvSpPr>
        <p:spPr bwMode="auto">
          <a:xfrm>
            <a:off x="1663700" y="4114800"/>
            <a:ext cx="279400" cy="279400"/>
          </a:xfrm>
          <a:prstGeom prst="rect">
            <a:avLst/>
          </a:prstGeom>
          <a:solidFill>
            <a:schemeClr val="bg1"/>
          </a:solid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S</a:t>
            </a:r>
          </a:p>
        </p:txBody>
      </p:sp>
      <p:sp>
        <p:nvSpPr>
          <p:cNvPr id="106519" name="Line 23"/>
          <p:cNvSpPr>
            <a:spLocks noChangeShapeType="1"/>
          </p:cNvSpPr>
          <p:nvPr/>
        </p:nvSpPr>
        <p:spPr bwMode="auto">
          <a:xfrm>
            <a:off x="6019800" y="2374900"/>
            <a:ext cx="635000" cy="63500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6520" name="Line 24"/>
          <p:cNvSpPr>
            <a:spLocks noChangeShapeType="1"/>
          </p:cNvSpPr>
          <p:nvPr/>
        </p:nvSpPr>
        <p:spPr bwMode="auto">
          <a:xfrm flipH="1">
            <a:off x="4902200" y="4356100"/>
            <a:ext cx="1422400" cy="13208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6521" name="Line 25"/>
          <p:cNvSpPr>
            <a:spLocks noChangeShapeType="1"/>
          </p:cNvSpPr>
          <p:nvPr/>
        </p:nvSpPr>
        <p:spPr bwMode="auto">
          <a:xfrm flipH="1">
            <a:off x="6350000" y="5422900"/>
            <a:ext cx="736600" cy="6350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6522" name="Oval 26"/>
          <p:cNvSpPr>
            <a:spLocks noChangeArrowheads="1"/>
          </p:cNvSpPr>
          <p:nvPr/>
        </p:nvSpPr>
        <p:spPr bwMode="auto">
          <a:xfrm>
            <a:off x="4025900" y="35052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23" name="Oval 27"/>
          <p:cNvSpPr>
            <a:spLocks noChangeArrowheads="1"/>
          </p:cNvSpPr>
          <p:nvPr/>
        </p:nvSpPr>
        <p:spPr bwMode="auto">
          <a:xfrm>
            <a:off x="2959100" y="42672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24" name="Oval 28"/>
          <p:cNvSpPr>
            <a:spLocks noChangeArrowheads="1"/>
          </p:cNvSpPr>
          <p:nvPr/>
        </p:nvSpPr>
        <p:spPr bwMode="auto">
          <a:xfrm>
            <a:off x="5473700" y="39624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25" name="Oval 29"/>
          <p:cNvSpPr>
            <a:spLocks noChangeArrowheads="1"/>
          </p:cNvSpPr>
          <p:nvPr/>
        </p:nvSpPr>
        <p:spPr bwMode="auto">
          <a:xfrm>
            <a:off x="5778500" y="30480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26" name="Oval 30"/>
          <p:cNvSpPr>
            <a:spLocks noChangeArrowheads="1"/>
          </p:cNvSpPr>
          <p:nvPr/>
        </p:nvSpPr>
        <p:spPr bwMode="auto">
          <a:xfrm>
            <a:off x="4635500" y="48006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27" name="Oval 31"/>
          <p:cNvSpPr>
            <a:spLocks noChangeArrowheads="1"/>
          </p:cNvSpPr>
          <p:nvPr/>
        </p:nvSpPr>
        <p:spPr bwMode="auto">
          <a:xfrm>
            <a:off x="6083300" y="518160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6528" name="Line 32"/>
          <p:cNvSpPr>
            <a:spLocks noChangeShapeType="1"/>
          </p:cNvSpPr>
          <p:nvPr/>
        </p:nvSpPr>
        <p:spPr bwMode="auto">
          <a:xfrm flipV="1">
            <a:off x="3784600" y="186690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29" name="Line 33"/>
          <p:cNvSpPr>
            <a:spLocks noChangeShapeType="1"/>
          </p:cNvSpPr>
          <p:nvPr/>
        </p:nvSpPr>
        <p:spPr bwMode="auto">
          <a:xfrm flipV="1">
            <a:off x="4546600" y="186690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6530" name="Rectangle 34"/>
          <p:cNvSpPr>
            <a:spLocks noChangeArrowheads="1"/>
          </p:cNvSpPr>
          <p:nvPr/>
        </p:nvSpPr>
        <p:spPr bwMode="auto">
          <a:xfrm>
            <a:off x="7150100" y="6019800"/>
            <a:ext cx="279400" cy="279400"/>
          </a:xfrm>
          <a:prstGeom prst="rect">
            <a:avLst/>
          </a:prstGeom>
          <a:no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3</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FF3300"/>
                </a:solidFill>
              </a:rPr>
              <a:t>What/Why Multicast</a:t>
            </a:r>
          </a:p>
          <a:p>
            <a:r>
              <a:rPr lang="en-US" dirty="0"/>
              <a:t>IP Multicast Service Basics</a:t>
            </a:r>
          </a:p>
          <a:p>
            <a:r>
              <a:rPr lang="en-US" dirty="0"/>
              <a:t>Multicast Routing Basics</a:t>
            </a:r>
          </a:p>
          <a:p>
            <a:r>
              <a:rPr lang="en-US" dirty="0"/>
              <a:t>DVMRP</a:t>
            </a:r>
            <a:endParaRPr lang="en-US" dirty="0" smtClean="0"/>
          </a:p>
          <a:p>
            <a:r>
              <a:rPr lang="en-US" dirty="0" smtClean="0"/>
              <a:t>Reliability</a:t>
            </a:r>
          </a:p>
          <a:p>
            <a:r>
              <a:rPr lang="en-US" dirty="0" smtClean="0"/>
              <a:t>Congestion Control</a:t>
            </a:r>
          </a:p>
          <a:p>
            <a:r>
              <a:rPr lang="en-US" dirty="0" smtClean="0"/>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fld id="{42BAD491-B4A1-FD4F-AA66-D0CCC678778C}" type="slidenum">
              <a:rPr lang="en-US"/>
              <a:pPr/>
              <a:t>30</a:t>
            </a:fld>
            <a:endParaRPr lang="en-US"/>
          </a:p>
        </p:txBody>
      </p:sp>
      <p:sp>
        <p:nvSpPr>
          <p:cNvPr id="107561" name="Rectangle 41"/>
          <p:cNvSpPr>
            <a:spLocks noChangeArrowheads="1"/>
          </p:cNvSpPr>
          <p:nvPr/>
        </p:nvSpPr>
        <p:spPr bwMode="auto">
          <a:xfrm>
            <a:off x="457200" y="1371600"/>
            <a:ext cx="81534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07522" name="Rectangle 2"/>
          <p:cNvSpPr>
            <a:spLocks noGrp="1" noChangeArrowheads="1"/>
          </p:cNvSpPr>
          <p:nvPr>
            <p:ph type="title"/>
          </p:nvPr>
        </p:nvSpPr>
        <p:spPr>
          <a:xfrm>
            <a:off x="304800" y="461963"/>
            <a:ext cx="8085138" cy="447675"/>
          </a:xfrm>
          <a:noFill/>
          <a:ln/>
        </p:spPr>
        <p:txBody>
          <a:bodyPr lIns="90488" tIns="44450" rIns="90488" bIns="44450">
            <a:normAutofit fontScale="90000"/>
          </a:bodyPr>
          <a:lstStyle/>
          <a:p>
            <a:r>
              <a:rPr lang="en-US"/>
              <a:t>Prune</a:t>
            </a:r>
          </a:p>
        </p:txBody>
      </p:sp>
      <p:sp>
        <p:nvSpPr>
          <p:cNvPr id="107523" name="Line 3"/>
          <p:cNvSpPr>
            <a:spLocks noChangeShapeType="1"/>
          </p:cNvSpPr>
          <p:nvPr/>
        </p:nvSpPr>
        <p:spPr bwMode="auto">
          <a:xfrm flipV="1">
            <a:off x="5915025" y="2730500"/>
            <a:ext cx="454025" cy="4794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7524" name="Line 4"/>
          <p:cNvSpPr>
            <a:spLocks noChangeShapeType="1"/>
          </p:cNvSpPr>
          <p:nvPr/>
        </p:nvSpPr>
        <p:spPr bwMode="auto">
          <a:xfrm>
            <a:off x="5610225" y="411480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7525" name="Line 5"/>
          <p:cNvSpPr>
            <a:spLocks noChangeShapeType="1"/>
          </p:cNvSpPr>
          <p:nvPr/>
        </p:nvSpPr>
        <p:spPr bwMode="auto">
          <a:xfrm>
            <a:off x="4791075" y="497205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26" name="Line 6"/>
          <p:cNvSpPr>
            <a:spLocks noChangeShapeType="1"/>
          </p:cNvSpPr>
          <p:nvPr/>
        </p:nvSpPr>
        <p:spPr bwMode="auto">
          <a:xfrm>
            <a:off x="5781675" y="4895850"/>
            <a:ext cx="339725" cy="3397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27" name="Line 7"/>
          <p:cNvSpPr>
            <a:spLocks noChangeShapeType="1"/>
          </p:cNvSpPr>
          <p:nvPr/>
        </p:nvSpPr>
        <p:spPr bwMode="auto">
          <a:xfrm>
            <a:off x="6238875" y="535305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28" name="Line 8"/>
          <p:cNvSpPr>
            <a:spLocks noChangeShapeType="1"/>
          </p:cNvSpPr>
          <p:nvPr/>
        </p:nvSpPr>
        <p:spPr bwMode="auto">
          <a:xfrm>
            <a:off x="6848475" y="5724525"/>
            <a:ext cx="273050" cy="27305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29" name="Rectangle 9"/>
          <p:cNvSpPr>
            <a:spLocks noChangeArrowheads="1"/>
          </p:cNvSpPr>
          <p:nvPr/>
        </p:nvSpPr>
        <p:spPr bwMode="auto">
          <a:xfrm>
            <a:off x="3638550" y="16002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7530" name="Line 10"/>
          <p:cNvSpPr>
            <a:spLocks noChangeShapeType="1"/>
          </p:cNvSpPr>
          <p:nvPr/>
        </p:nvSpPr>
        <p:spPr bwMode="auto">
          <a:xfrm>
            <a:off x="3429000" y="2355850"/>
            <a:ext cx="1473200" cy="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7531" name="Oval 11"/>
          <p:cNvSpPr>
            <a:spLocks noChangeArrowheads="1"/>
          </p:cNvSpPr>
          <p:nvPr/>
        </p:nvSpPr>
        <p:spPr bwMode="auto">
          <a:xfrm>
            <a:off x="4025900" y="28257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32" name="Rectangle 12"/>
          <p:cNvSpPr>
            <a:spLocks noChangeArrowheads="1"/>
          </p:cNvSpPr>
          <p:nvPr/>
        </p:nvSpPr>
        <p:spPr bwMode="auto">
          <a:xfrm>
            <a:off x="4400550" y="16002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7533" name="Line 13"/>
          <p:cNvSpPr>
            <a:spLocks noChangeShapeType="1"/>
          </p:cNvSpPr>
          <p:nvPr/>
        </p:nvSpPr>
        <p:spPr bwMode="auto">
          <a:xfrm flipV="1">
            <a:off x="4165600" y="23304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34" name="Line 14"/>
          <p:cNvSpPr>
            <a:spLocks noChangeShapeType="1"/>
          </p:cNvSpPr>
          <p:nvPr/>
        </p:nvSpPr>
        <p:spPr bwMode="auto">
          <a:xfrm flipV="1">
            <a:off x="4165600" y="3092450"/>
            <a:ext cx="0" cy="4318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35" name="Line 15"/>
          <p:cNvSpPr>
            <a:spLocks noChangeShapeType="1"/>
          </p:cNvSpPr>
          <p:nvPr/>
        </p:nvSpPr>
        <p:spPr bwMode="auto">
          <a:xfrm flipV="1">
            <a:off x="3124200" y="3702050"/>
            <a:ext cx="863600" cy="7366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36" name="Line 16"/>
          <p:cNvSpPr>
            <a:spLocks noChangeShapeType="1"/>
          </p:cNvSpPr>
          <p:nvPr/>
        </p:nvSpPr>
        <p:spPr bwMode="auto">
          <a:xfrm>
            <a:off x="3124200" y="4438650"/>
            <a:ext cx="1473200" cy="4064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37" name="Line 17"/>
          <p:cNvSpPr>
            <a:spLocks noChangeShapeType="1"/>
          </p:cNvSpPr>
          <p:nvPr/>
        </p:nvSpPr>
        <p:spPr bwMode="auto">
          <a:xfrm>
            <a:off x="4330700" y="3740150"/>
            <a:ext cx="1270000" cy="355600"/>
          </a:xfrm>
          <a:prstGeom prst="line">
            <a:avLst/>
          </a:prstGeom>
          <a:noFill/>
          <a:ln w="25400">
            <a:solidFill>
              <a:schemeClr val="hlink"/>
            </a:solidFill>
            <a:round/>
            <a:headEnd type="triangle" w="med" len="med"/>
            <a:tailEnd/>
          </a:ln>
          <a:effectLst/>
        </p:spPr>
        <p:txBody>
          <a:bodyPr wrap="none" anchor="ctr">
            <a:prstTxWarp prst="textNoShape">
              <a:avLst/>
            </a:prstTxWarp>
          </a:bodyPr>
          <a:lstStyle/>
          <a:p>
            <a:endParaRPr lang="en-US"/>
          </a:p>
        </p:txBody>
      </p:sp>
      <p:sp>
        <p:nvSpPr>
          <p:cNvPr id="107538" name="Line 18"/>
          <p:cNvSpPr>
            <a:spLocks noChangeShapeType="1"/>
          </p:cNvSpPr>
          <p:nvPr/>
        </p:nvSpPr>
        <p:spPr bwMode="auto">
          <a:xfrm flipV="1">
            <a:off x="5638800" y="3181350"/>
            <a:ext cx="266700" cy="781050"/>
          </a:xfrm>
          <a:prstGeom prst="line">
            <a:avLst/>
          </a:prstGeom>
          <a:noFill/>
          <a:ln w="25400">
            <a:solidFill>
              <a:schemeClr val="hlink"/>
            </a:solidFill>
            <a:round/>
            <a:headEnd type="triangle" w="med" len="med"/>
            <a:tailEnd/>
          </a:ln>
          <a:effectLst/>
        </p:spPr>
        <p:txBody>
          <a:bodyPr wrap="none" anchor="ctr">
            <a:prstTxWarp prst="textNoShape">
              <a:avLst/>
            </a:prstTxWarp>
          </a:bodyPr>
          <a:lstStyle/>
          <a:p>
            <a:endParaRPr lang="en-US"/>
          </a:p>
        </p:txBody>
      </p:sp>
      <p:sp>
        <p:nvSpPr>
          <p:cNvPr id="107539" name="Line 19"/>
          <p:cNvSpPr>
            <a:spLocks noChangeShapeType="1"/>
          </p:cNvSpPr>
          <p:nvPr/>
        </p:nvSpPr>
        <p:spPr bwMode="auto">
          <a:xfrm>
            <a:off x="2438400" y="4413250"/>
            <a:ext cx="4826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40" name="Line 20"/>
          <p:cNvSpPr>
            <a:spLocks noChangeShapeType="1"/>
          </p:cNvSpPr>
          <p:nvPr/>
        </p:nvSpPr>
        <p:spPr bwMode="auto">
          <a:xfrm>
            <a:off x="2413000" y="3752850"/>
            <a:ext cx="0" cy="11684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7541" name="Line 21"/>
          <p:cNvSpPr>
            <a:spLocks noChangeShapeType="1"/>
          </p:cNvSpPr>
          <p:nvPr/>
        </p:nvSpPr>
        <p:spPr bwMode="auto">
          <a:xfrm>
            <a:off x="1981200" y="4260850"/>
            <a:ext cx="4064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42" name="Rectangle 22"/>
          <p:cNvSpPr>
            <a:spLocks noChangeArrowheads="1"/>
          </p:cNvSpPr>
          <p:nvPr/>
        </p:nvSpPr>
        <p:spPr bwMode="auto">
          <a:xfrm>
            <a:off x="1663700" y="4121150"/>
            <a:ext cx="279400" cy="279400"/>
          </a:xfrm>
          <a:prstGeom prst="rect">
            <a:avLst/>
          </a:prstGeom>
          <a:solidFill>
            <a:schemeClr val="bg1"/>
          </a:solid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S</a:t>
            </a:r>
          </a:p>
        </p:txBody>
      </p:sp>
      <p:sp>
        <p:nvSpPr>
          <p:cNvPr id="107543" name="Line 23"/>
          <p:cNvSpPr>
            <a:spLocks noChangeShapeType="1"/>
          </p:cNvSpPr>
          <p:nvPr/>
        </p:nvSpPr>
        <p:spPr bwMode="auto">
          <a:xfrm>
            <a:off x="6019800" y="2381250"/>
            <a:ext cx="635000" cy="635000"/>
          </a:xfrm>
          <a:prstGeom prst="line">
            <a:avLst/>
          </a:prstGeom>
          <a:noFill/>
          <a:ln w="50800">
            <a:solidFill>
              <a:schemeClr val="tx1"/>
            </a:solidFill>
            <a:round/>
            <a:headEnd/>
            <a:tailEnd/>
          </a:ln>
          <a:effectLst/>
        </p:spPr>
        <p:txBody>
          <a:bodyPr wrap="none" anchor="ctr">
            <a:prstTxWarp prst="textNoShape">
              <a:avLst/>
            </a:prstTxWarp>
          </a:bodyPr>
          <a:lstStyle/>
          <a:p>
            <a:endParaRPr lang="en-US"/>
          </a:p>
        </p:txBody>
      </p:sp>
      <p:sp>
        <p:nvSpPr>
          <p:cNvPr id="107544" name="Line 24"/>
          <p:cNvSpPr>
            <a:spLocks noChangeShapeType="1"/>
          </p:cNvSpPr>
          <p:nvPr/>
        </p:nvSpPr>
        <p:spPr bwMode="auto">
          <a:xfrm flipH="1">
            <a:off x="4902200" y="4362450"/>
            <a:ext cx="1422400" cy="13208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7545" name="Line 25"/>
          <p:cNvSpPr>
            <a:spLocks noChangeShapeType="1"/>
          </p:cNvSpPr>
          <p:nvPr/>
        </p:nvSpPr>
        <p:spPr bwMode="auto">
          <a:xfrm flipH="1">
            <a:off x="6350000" y="5429250"/>
            <a:ext cx="736600" cy="6350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7546" name="Oval 26"/>
          <p:cNvSpPr>
            <a:spLocks noChangeArrowheads="1"/>
          </p:cNvSpPr>
          <p:nvPr/>
        </p:nvSpPr>
        <p:spPr bwMode="auto">
          <a:xfrm>
            <a:off x="4025900" y="35115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47" name="Oval 27"/>
          <p:cNvSpPr>
            <a:spLocks noChangeArrowheads="1"/>
          </p:cNvSpPr>
          <p:nvPr/>
        </p:nvSpPr>
        <p:spPr bwMode="auto">
          <a:xfrm>
            <a:off x="2959100" y="42735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48" name="Oval 28"/>
          <p:cNvSpPr>
            <a:spLocks noChangeArrowheads="1"/>
          </p:cNvSpPr>
          <p:nvPr/>
        </p:nvSpPr>
        <p:spPr bwMode="auto">
          <a:xfrm>
            <a:off x="5473700" y="39687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49" name="Oval 29"/>
          <p:cNvSpPr>
            <a:spLocks noChangeArrowheads="1"/>
          </p:cNvSpPr>
          <p:nvPr/>
        </p:nvSpPr>
        <p:spPr bwMode="auto">
          <a:xfrm>
            <a:off x="5778500" y="30543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50" name="Oval 30"/>
          <p:cNvSpPr>
            <a:spLocks noChangeArrowheads="1"/>
          </p:cNvSpPr>
          <p:nvPr/>
        </p:nvSpPr>
        <p:spPr bwMode="auto">
          <a:xfrm>
            <a:off x="4635500" y="48069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51" name="Oval 31"/>
          <p:cNvSpPr>
            <a:spLocks noChangeArrowheads="1"/>
          </p:cNvSpPr>
          <p:nvPr/>
        </p:nvSpPr>
        <p:spPr bwMode="auto">
          <a:xfrm>
            <a:off x="6083300" y="51879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7552" name="Line 32"/>
          <p:cNvSpPr>
            <a:spLocks noChangeShapeType="1"/>
          </p:cNvSpPr>
          <p:nvPr/>
        </p:nvSpPr>
        <p:spPr bwMode="auto">
          <a:xfrm flipV="1">
            <a:off x="3784600" y="18732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53" name="Line 33"/>
          <p:cNvSpPr>
            <a:spLocks noChangeShapeType="1"/>
          </p:cNvSpPr>
          <p:nvPr/>
        </p:nvSpPr>
        <p:spPr bwMode="auto">
          <a:xfrm flipV="1">
            <a:off x="4546600" y="18732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7554" name="Rectangle 34"/>
          <p:cNvSpPr>
            <a:spLocks noChangeArrowheads="1"/>
          </p:cNvSpPr>
          <p:nvPr/>
        </p:nvSpPr>
        <p:spPr bwMode="auto">
          <a:xfrm>
            <a:off x="5827713" y="3476625"/>
            <a:ext cx="1311275" cy="36353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1800" i="1">
                <a:solidFill>
                  <a:srgbClr val="FF9900"/>
                </a:solidFill>
                <a:latin typeface="Arial" charset="0"/>
              </a:rPr>
              <a:t>Prune (s,g)</a:t>
            </a:r>
          </a:p>
        </p:txBody>
      </p:sp>
      <p:sp>
        <p:nvSpPr>
          <p:cNvPr id="107555" name="Rectangle 35"/>
          <p:cNvSpPr>
            <a:spLocks noChangeArrowheads="1"/>
          </p:cNvSpPr>
          <p:nvPr/>
        </p:nvSpPr>
        <p:spPr bwMode="auto">
          <a:xfrm>
            <a:off x="4191000" y="4010025"/>
            <a:ext cx="1311275" cy="36353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1800" i="1">
                <a:solidFill>
                  <a:srgbClr val="FF9900"/>
                </a:solidFill>
                <a:latin typeface="Arial" charset="0"/>
              </a:rPr>
              <a:t>Prune (s,g)</a:t>
            </a:r>
          </a:p>
        </p:txBody>
      </p:sp>
      <p:sp>
        <p:nvSpPr>
          <p:cNvPr id="107556" name="Rectangle 36"/>
          <p:cNvSpPr>
            <a:spLocks noChangeArrowheads="1"/>
          </p:cNvSpPr>
          <p:nvPr/>
        </p:nvSpPr>
        <p:spPr bwMode="auto">
          <a:xfrm>
            <a:off x="7143750" y="60198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7557" name="Rectangle 37"/>
          <p:cNvSpPr>
            <a:spLocks noChangeArrowheads="1"/>
          </p:cNvSpPr>
          <p:nvPr/>
        </p:nvSpPr>
        <p:spPr bwMode="auto">
          <a:xfrm>
            <a:off x="4248150" y="3657600"/>
            <a:ext cx="63500" cy="63500"/>
          </a:xfrm>
          <a:prstGeom prst="rect">
            <a:avLst/>
          </a:prstGeom>
          <a:solidFill>
            <a:schemeClr val="hlink"/>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7558" name="Rectangle 38"/>
          <p:cNvSpPr>
            <a:spLocks noChangeArrowheads="1"/>
          </p:cNvSpPr>
          <p:nvPr/>
        </p:nvSpPr>
        <p:spPr bwMode="auto">
          <a:xfrm>
            <a:off x="5619750" y="3962400"/>
            <a:ext cx="63500" cy="63500"/>
          </a:xfrm>
          <a:prstGeom prst="rect">
            <a:avLst/>
          </a:prstGeom>
          <a:solidFill>
            <a:schemeClr val="hlink"/>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7559" name="Rectangle 39"/>
          <p:cNvSpPr>
            <a:spLocks noChangeArrowheads="1"/>
          </p:cNvSpPr>
          <p:nvPr/>
        </p:nvSpPr>
        <p:spPr bwMode="auto">
          <a:xfrm>
            <a:off x="5848350" y="3276600"/>
            <a:ext cx="63500" cy="63500"/>
          </a:xfrm>
          <a:prstGeom prst="rect">
            <a:avLst/>
          </a:prstGeom>
          <a:solidFill>
            <a:schemeClr val="hlink"/>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7560" name="Rectangle 40"/>
          <p:cNvSpPr>
            <a:spLocks noChangeArrowheads="1"/>
          </p:cNvSpPr>
          <p:nvPr/>
        </p:nvSpPr>
        <p:spPr bwMode="auto">
          <a:xfrm>
            <a:off x="5467350" y="4038600"/>
            <a:ext cx="63500" cy="63500"/>
          </a:xfrm>
          <a:prstGeom prst="rect">
            <a:avLst/>
          </a:prstGeom>
          <a:solidFill>
            <a:schemeClr val="hlink"/>
          </a:solidFill>
          <a:ln w="12700">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E8A05B24-C75D-A54C-9821-8A9FF70766DE}" type="slidenum">
              <a:rPr lang="en-US"/>
              <a:pPr/>
              <a:t>31</a:t>
            </a:fld>
            <a:endParaRPr lang="en-US"/>
          </a:p>
        </p:txBody>
      </p:sp>
      <p:sp>
        <p:nvSpPr>
          <p:cNvPr id="108584" name="Rectangle 40"/>
          <p:cNvSpPr>
            <a:spLocks noChangeArrowheads="1"/>
          </p:cNvSpPr>
          <p:nvPr/>
        </p:nvSpPr>
        <p:spPr bwMode="auto">
          <a:xfrm>
            <a:off x="457200" y="1371600"/>
            <a:ext cx="81534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08546" name="Line 2"/>
          <p:cNvSpPr>
            <a:spLocks noChangeShapeType="1"/>
          </p:cNvSpPr>
          <p:nvPr/>
        </p:nvSpPr>
        <p:spPr bwMode="auto">
          <a:xfrm>
            <a:off x="4343400" y="3752850"/>
            <a:ext cx="1270000" cy="355600"/>
          </a:xfrm>
          <a:prstGeom prst="line">
            <a:avLst/>
          </a:prstGeom>
          <a:noFill/>
          <a:ln w="25400">
            <a:solidFill>
              <a:schemeClr val="hlink"/>
            </a:solidFill>
            <a:round/>
            <a:headEnd type="triangle" w="med" len="med"/>
            <a:tailEnd/>
          </a:ln>
          <a:effectLst/>
        </p:spPr>
        <p:txBody>
          <a:bodyPr wrap="none" anchor="ctr">
            <a:prstTxWarp prst="textNoShape">
              <a:avLst/>
            </a:prstTxWarp>
          </a:bodyPr>
          <a:lstStyle/>
          <a:p>
            <a:endParaRPr lang="en-US"/>
          </a:p>
        </p:txBody>
      </p:sp>
      <p:sp>
        <p:nvSpPr>
          <p:cNvPr id="108547" name="Line 3"/>
          <p:cNvSpPr>
            <a:spLocks noChangeShapeType="1"/>
          </p:cNvSpPr>
          <p:nvPr/>
        </p:nvSpPr>
        <p:spPr bwMode="auto">
          <a:xfrm flipV="1">
            <a:off x="5715000" y="3194050"/>
            <a:ext cx="203200" cy="787400"/>
          </a:xfrm>
          <a:prstGeom prst="line">
            <a:avLst/>
          </a:prstGeom>
          <a:noFill/>
          <a:ln w="25400">
            <a:solidFill>
              <a:schemeClr val="hlink"/>
            </a:solidFill>
            <a:round/>
            <a:headEnd type="triangle" w="med" len="med"/>
            <a:tailEnd/>
          </a:ln>
          <a:effectLst/>
        </p:spPr>
        <p:txBody>
          <a:bodyPr wrap="none" anchor="ctr">
            <a:prstTxWarp prst="textNoShape">
              <a:avLst/>
            </a:prstTxWarp>
          </a:bodyPr>
          <a:lstStyle/>
          <a:p>
            <a:endParaRPr lang="en-US"/>
          </a:p>
        </p:txBody>
      </p:sp>
      <p:sp>
        <p:nvSpPr>
          <p:cNvPr id="108548" name="Rectangle 4"/>
          <p:cNvSpPr>
            <a:spLocks noChangeArrowheads="1"/>
          </p:cNvSpPr>
          <p:nvPr/>
        </p:nvSpPr>
        <p:spPr bwMode="auto">
          <a:xfrm>
            <a:off x="5840413" y="3489325"/>
            <a:ext cx="1209675" cy="36353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1800" i="1">
                <a:solidFill>
                  <a:srgbClr val="FF9900"/>
                </a:solidFill>
                <a:latin typeface="Arial" charset="0"/>
              </a:rPr>
              <a:t>Graft (s,g)</a:t>
            </a:r>
          </a:p>
        </p:txBody>
      </p:sp>
      <p:sp>
        <p:nvSpPr>
          <p:cNvPr id="108549" name="Rectangle 5"/>
          <p:cNvSpPr>
            <a:spLocks noChangeArrowheads="1"/>
          </p:cNvSpPr>
          <p:nvPr/>
        </p:nvSpPr>
        <p:spPr bwMode="auto">
          <a:xfrm>
            <a:off x="4240213" y="4022725"/>
            <a:ext cx="1209675" cy="36353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1800" i="1">
                <a:solidFill>
                  <a:srgbClr val="FF9900"/>
                </a:solidFill>
                <a:latin typeface="Arial" charset="0"/>
              </a:rPr>
              <a:t>Graft (s,g)</a:t>
            </a:r>
          </a:p>
        </p:txBody>
      </p:sp>
      <p:sp>
        <p:nvSpPr>
          <p:cNvPr id="108550" name="Rectangle 6"/>
          <p:cNvSpPr>
            <a:spLocks noGrp="1" noChangeArrowheads="1"/>
          </p:cNvSpPr>
          <p:nvPr>
            <p:ph type="title"/>
          </p:nvPr>
        </p:nvSpPr>
        <p:spPr>
          <a:xfrm>
            <a:off x="304800" y="457200"/>
            <a:ext cx="7794625" cy="447675"/>
          </a:xfrm>
          <a:noFill/>
          <a:ln/>
        </p:spPr>
        <p:txBody>
          <a:bodyPr lIns="90488" tIns="44450" rIns="90488" bIns="44450">
            <a:normAutofit fontScale="90000"/>
          </a:bodyPr>
          <a:lstStyle/>
          <a:p>
            <a:r>
              <a:rPr lang="en-US"/>
              <a:t>Graft</a:t>
            </a:r>
          </a:p>
        </p:txBody>
      </p:sp>
      <p:sp>
        <p:nvSpPr>
          <p:cNvPr id="108551" name="Line 7"/>
          <p:cNvSpPr>
            <a:spLocks noChangeShapeType="1"/>
          </p:cNvSpPr>
          <p:nvPr/>
        </p:nvSpPr>
        <p:spPr bwMode="auto">
          <a:xfrm flipV="1">
            <a:off x="6019800" y="2736850"/>
            <a:ext cx="355600" cy="406400"/>
          </a:xfrm>
          <a:prstGeom prst="line">
            <a:avLst/>
          </a:prstGeom>
          <a:noFill/>
          <a:ln w="25400">
            <a:solidFill>
              <a:schemeClr val="accent1"/>
            </a:solidFill>
            <a:round/>
            <a:headEnd type="triangle" w="med" len="med"/>
            <a:tailEnd/>
          </a:ln>
          <a:effectLst/>
        </p:spPr>
        <p:txBody>
          <a:bodyPr wrap="none" anchor="ctr">
            <a:prstTxWarp prst="textNoShape">
              <a:avLst/>
            </a:prstTxWarp>
          </a:bodyPr>
          <a:lstStyle/>
          <a:p>
            <a:endParaRPr lang="en-US"/>
          </a:p>
        </p:txBody>
      </p:sp>
      <p:sp>
        <p:nvSpPr>
          <p:cNvPr id="108552" name="Line 8"/>
          <p:cNvSpPr>
            <a:spLocks noChangeShapeType="1"/>
          </p:cNvSpPr>
          <p:nvPr/>
        </p:nvSpPr>
        <p:spPr bwMode="auto">
          <a:xfrm>
            <a:off x="5622925" y="412750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8553" name="Line 9"/>
          <p:cNvSpPr>
            <a:spLocks noChangeShapeType="1"/>
          </p:cNvSpPr>
          <p:nvPr/>
        </p:nvSpPr>
        <p:spPr bwMode="auto">
          <a:xfrm>
            <a:off x="4803775" y="498475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54" name="Line 10"/>
          <p:cNvSpPr>
            <a:spLocks noChangeShapeType="1"/>
          </p:cNvSpPr>
          <p:nvPr/>
        </p:nvSpPr>
        <p:spPr bwMode="auto">
          <a:xfrm>
            <a:off x="5794375" y="4908550"/>
            <a:ext cx="339725" cy="3397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55" name="Line 11"/>
          <p:cNvSpPr>
            <a:spLocks noChangeShapeType="1"/>
          </p:cNvSpPr>
          <p:nvPr/>
        </p:nvSpPr>
        <p:spPr bwMode="auto">
          <a:xfrm>
            <a:off x="6251575" y="536575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56" name="Line 12"/>
          <p:cNvSpPr>
            <a:spLocks noChangeShapeType="1"/>
          </p:cNvSpPr>
          <p:nvPr/>
        </p:nvSpPr>
        <p:spPr bwMode="auto">
          <a:xfrm>
            <a:off x="6861175" y="5737225"/>
            <a:ext cx="273050" cy="27305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57" name="Rectangle 13"/>
          <p:cNvSpPr>
            <a:spLocks noChangeArrowheads="1"/>
          </p:cNvSpPr>
          <p:nvPr/>
        </p:nvSpPr>
        <p:spPr bwMode="auto">
          <a:xfrm>
            <a:off x="3651250" y="16129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8558" name="Line 14"/>
          <p:cNvSpPr>
            <a:spLocks noChangeShapeType="1"/>
          </p:cNvSpPr>
          <p:nvPr/>
        </p:nvSpPr>
        <p:spPr bwMode="auto">
          <a:xfrm>
            <a:off x="3441700" y="2368550"/>
            <a:ext cx="1473200" cy="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8559" name="Oval 15"/>
          <p:cNvSpPr>
            <a:spLocks noChangeArrowheads="1"/>
          </p:cNvSpPr>
          <p:nvPr/>
        </p:nvSpPr>
        <p:spPr bwMode="auto">
          <a:xfrm>
            <a:off x="4038600" y="28384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60" name="Rectangle 16"/>
          <p:cNvSpPr>
            <a:spLocks noChangeArrowheads="1"/>
          </p:cNvSpPr>
          <p:nvPr/>
        </p:nvSpPr>
        <p:spPr bwMode="auto">
          <a:xfrm>
            <a:off x="4413250" y="16129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8561" name="Line 17"/>
          <p:cNvSpPr>
            <a:spLocks noChangeShapeType="1"/>
          </p:cNvSpPr>
          <p:nvPr/>
        </p:nvSpPr>
        <p:spPr bwMode="auto">
          <a:xfrm flipV="1">
            <a:off x="4178300" y="23431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62" name="Line 18"/>
          <p:cNvSpPr>
            <a:spLocks noChangeShapeType="1"/>
          </p:cNvSpPr>
          <p:nvPr/>
        </p:nvSpPr>
        <p:spPr bwMode="auto">
          <a:xfrm flipV="1">
            <a:off x="4178300" y="3105150"/>
            <a:ext cx="0" cy="4318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63" name="Line 19"/>
          <p:cNvSpPr>
            <a:spLocks noChangeShapeType="1"/>
          </p:cNvSpPr>
          <p:nvPr/>
        </p:nvSpPr>
        <p:spPr bwMode="auto">
          <a:xfrm flipV="1">
            <a:off x="3136900" y="3714750"/>
            <a:ext cx="863600" cy="7366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64" name="Line 20"/>
          <p:cNvSpPr>
            <a:spLocks noChangeShapeType="1"/>
          </p:cNvSpPr>
          <p:nvPr/>
        </p:nvSpPr>
        <p:spPr bwMode="auto">
          <a:xfrm>
            <a:off x="3136900" y="4451350"/>
            <a:ext cx="1473200" cy="4064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65" name="Line 21"/>
          <p:cNvSpPr>
            <a:spLocks noChangeShapeType="1"/>
          </p:cNvSpPr>
          <p:nvPr/>
        </p:nvSpPr>
        <p:spPr bwMode="auto">
          <a:xfrm>
            <a:off x="2451100" y="4425950"/>
            <a:ext cx="4826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66" name="Line 22"/>
          <p:cNvSpPr>
            <a:spLocks noChangeShapeType="1"/>
          </p:cNvSpPr>
          <p:nvPr/>
        </p:nvSpPr>
        <p:spPr bwMode="auto">
          <a:xfrm>
            <a:off x="2425700" y="3765550"/>
            <a:ext cx="0" cy="11684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8567" name="Line 23"/>
          <p:cNvSpPr>
            <a:spLocks noChangeShapeType="1"/>
          </p:cNvSpPr>
          <p:nvPr/>
        </p:nvSpPr>
        <p:spPr bwMode="auto">
          <a:xfrm>
            <a:off x="1993900" y="4273550"/>
            <a:ext cx="4064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68" name="Rectangle 24"/>
          <p:cNvSpPr>
            <a:spLocks noChangeArrowheads="1"/>
          </p:cNvSpPr>
          <p:nvPr/>
        </p:nvSpPr>
        <p:spPr bwMode="auto">
          <a:xfrm>
            <a:off x="1676400" y="4133850"/>
            <a:ext cx="279400" cy="279400"/>
          </a:xfrm>
          <a:prstGeom prst="rect">
            <a:avLst/>
          </a:prstGeom>
          <a:solidFill>
            <a:schemeClr val="bg1"/>
          </a:solid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S</a:t>
            </a:r>
          </a:p>
        </p:txBody>
      </p:sp>
      <p:sp>
        <p:nvSpPr>
          <p:cNvPr id="108569" name="Line 25"/>
          <p:cNvSpPr>
            <a:spLocks noChangeShapeType="1"/>
          </p:cNvSpPr>
          <p:nvPr/>
        </p:nvSpPr>
        <p:spPr bwMode="auto">
          <a:xfrm>
            <a:off x="6032500" y="2393950"/>
            <a:ext cx="635000" cy="635000"/>
          </a:xfrm>
          <a:prstGeom prst="line">
            <a:avLst/>
          </a:prstGeom>
          <a:noFill/>
          <a:ln w="50800">
            <a:solidFill>
              <a:schemeClr val="accent1"/>
            </a:solidFill>
            <a:round/>
            <a:headEnd/>
            <a:tailEnd/>
          </a:ln>
          <a:effectLst/>
        </p:spPr>
        <p:txBody>
          <a:bodyPr wrap="none" anchor="ctr">
            <a:prstTxWarp prst="textNoShape">
              <a:avLst/>
            </a:prstTxWarp>
          </a:bodyPr>
          <a:lstStyle/>
          <a:p>
            <a:endParaRPr lang="en-US"/>
          </a:p>
        </p:txBody>
      </p:sp>
      <p:sp>
        <p:nvSpPr>
          <p:cNvPr id="108570" name="Line 26"/>
          <p:cNvSpPr>
            <a:spLocks noChangeShapeType="1"/>
          </p:cNvSpPr>
          <p:nvPr/>
        </p:nvSpPr>
        <p:spPr bwMode="auto">
          <a:xfrm flipH="1">
            <a:off x="4914900" y="4375150"/>
            <a:ext cx="1422400" cy="13208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8571" name="Line 27"/>
          <p:cNvSpPr>
            <a:spLocks noChangeShapeType="1"/>
          </p:cNvSpPr>
          <p:nvPr/>
        </p:nvSpPr>
        <p:spPr bwMode="auto">
          <a:xfrm flipH="1">
            <a:off x="6362700" y="5441950"/>
            <a:ext cx="736600" cy="6350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8572" name="Oval 28"/>
          <p:cNvSpPr>
            <a:spLocks noChangeArrowheads="1"/>
          </p:cNvSpPr>
          <p:nvPr/>
        </p:nvSpPr>
        <p:spPr bwMode="auto">
          <a:xfrm>
            <a:off x="4038600" y="35242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73" name="Oval 29"/>
          <p:cNvSpPr>
            <a:spLocks noChangeArrowheads="1"/>
          </p:cNvSpPr>
          <p:nvPr/>
        </p:nvSpPr>
        <p:spPr bwMode="auto">
          <a:xfrm>
            <a:off x="2971800" y="42862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74" name="Oval 30"/>
          <p:cNvSpPr>
            <a:spLocks noChangeArrowheads="1"/>
          </p:cNvSpPr>
          <p:nvPr/>
        </p:nvSpPr>
        <p:spPr bwMode="auto">
          <a:xfrm>
            <a:off x="5486400" y="39814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75" name="Oval 31"/>
          <p:cNvSpPr>
            <a:spLocks noChangeArrowheads="1"/>
          </p:cNvSpPr>
          <p:nvPr/>
        </p:nvSpPr>
        <p:spPr bwMode="auto">
          <a:xfrm>
            <a:off x="5791200" y="30670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76" name="Oval 32"/>
          <p:cNvSpPr>
            <a:spLocks noChangeArrowheads="1"/>
          </p:cNvSpPr>
          <p:nvPr/>
        </p:nvSpPr>
        <p:spPr bwMode="auto">
          <a:xfrm>
            <a:off x="4648200" y="48196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77" name="Oval 33"/>
          <p:cNvSpPr>
            <a:spLocks noChangeArrowheads="1"/>
          </p:cNvSpPr>
          <p:nvPr/>
        </p:nvSpPr>
        <p:spPr bwMode="auto">
          <a:xfrm>
            <a:off x="6096000" y="52006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8578" name="Line 34"/>
          <p:cNvSpPr>
            <a:spLocks noChangeShapeType="1"/>
          </p:cNvSpPr>
          <p:nvPr/>
        </p:nvSpPr>
        <p:spPr bwMode="auto">
          <a:xfrm flipV="1">
            <a:off x="3797300" y="18859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79" name="Line 35"/>
          <p:cNvSpPr>
            <a:spLocks noChangeShapeType="1"/>
          </p:cNvSpPr>
          <p:nvPr/>
        </p:nvSpPr>
        <p:spPr bwMode="auto">
          <a:xfrm flipV="1">
            <a:off x="4559300" y="18859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8580" name="Rectangle 36"/>
          <p:cNvSpPr>
            <a:spLocks noChangeArrowheads="1"/>
          </p:cNvSpPr>
          <p:nvPr/>
        </p:nvSpPr>
        <p:spPr bwMode="auto">
          <a:xfrm>
            <a:off x="7156450" y="60325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8581" name="Line 37"/>
          <p:cNvSpPr>
            <a:spLocks noChangeShapeType="1"/>
          </p:cNvSpPr>
          <p:nvPr/>
        </p:nvSpPr>
        <p:spPr bwMode="auto">
          <a:xfrm flipV="1">
            <a:off x="6315075" y="2346325"/>
            <a:ext cx="298450" cy="349250"/>
          </a:xfrm>
          <a:prstGeom prst="line">
            <a:avLst/>
          </a:prstGeom>
          <a:noFill/>
          <a:ln w="25400">
            <a:solidFill>
              <a:schemeClr val="accent1"/>
            </a:solidFill>
            <a:round/>
            <a:headEnd type="triangle" w="med" len="med"/>
            <a:tailEnd/>
          </a:ln>
          <a:effectLst/>
        </p:spPr>
        <p:txBody>
          <a:bodyPr wrap="none" anchor="ctr">
            <a:prstTxWarp prst="textNoShape">
              <a:avLst/>
            </a:prstTxWarp>
          </a:bodyPr>
          <a:lstStyle/>
          <a:p>
            <a:endParaRPr lang="en-US"/>
          </a:p>
        </p:txBody>
      </p:sp>
      <p:sp>
        <p:nvSpPr>
          <p:cNvPr id="108582" name="Rectangle 38"/>
          <p:cNvSpPr>
            <a:spLocks noChangeArrowheads="1"/>
          </p:cNvSpPr>
          <p:nvPr/>
        </p:nvSpPr>
        <p:spPr bwMode="auto">
          <a:xfrm>
            <a:off x="6623050" y="20701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8583" name="Rectangle 39"/>
          <p:cNvSpPr>
            <a:spLocks noChangeArrowheads="1"/>
          </p:cNvSpPr>
          <p:nvPr/>
        </p:nvSpPr>
        <p:spPr bwMode="auto">
          <a:xfrm>
            <a:off x="6526213" y="2422525"/>
            <a:ext cx="1209675" cy="363538"/>
          </a:xfrm>
          <a:prstGeom prst="rect">
            <a:avLst/>
          </a:prstGeom>
          <a:noFill/>
          <a:ln w="12700">
            <a:noFill/>
            <a:miter lim="800000"/>
            <a:headEnd/>
            <a:tailEnd/>
          </a:ln>
          <a:effectLst/>
        </p:spPr>
        <p:txBody>
          <a:bodyPr wrap="none" lIns="90488" tIns="44450" rIns="90488" bIns="44450">
            <a:prstTxWarp prst="textNoShape">
              <a:avLst/>
            </a:prstTxWarp>
            <a:spAutoFit/>
          </a:bodyPr>
          <a:lstStyle/>
          <a:p>
            <a:pPr eaLnBrk="0" hangingPunct="0"/>
            <a:r>
              <a:rPr lang="en-US" sz="1800" i="1">
                <a:solidFill>
                  <a:srgbClr val="FF9900"/>
                </a:solidFill>
                <a:latin typeface="Arial" charset="0"/>
              </a:rPr>
              <a:t>Report (g)</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 name="Slide Number Placeholder 5"/>
          <p:cNvSpPr>
            <a:spLocks noGrp="1"/>
          </p:cNvSpPr>
          <p:nvPr>
            <p:ph type="sldNum" sz="quarter" idx="12"/>
          </p:nvPr>
        </p:nvSpPr>
        <p:spPr/>
        <p:txBody>
          <a:bodyPr/>
          <a:lstStyle/>
          <a:p>
            <a:fld id="{91657D17-DA50-4F4E-ACD4-CD8954F010A1}" type="slidenum">
              <a:rPr lang="en-US"/>
              <a:pPr/>
              <a:t>32</a:t>
            </a:fld>
            <a:endParaRPr lang="en-US"/>
          </a:p>
        </p:txBody>
      </p:sp>
      <p:sp>
        <p:nvSpPr>
          <p:cNvPr id="109605" name="Rectangle 37"/>
          <p:cNvSpPr>
            <a:spLocks noChangeArrowheads="1"/>
          </p:cNvSpPr>
          <p:nvPr/>
        </p:nvSpPr>
        <p:spPr bwMode="auto">
          <a:xfrm>
            <a:off x="457200" y="1371600"/>
            <a:ext cx="81534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09570" name="Line 2"/>
          <p:cNvSpPr>
            <a:spLocks noChangeShapeType="1"/>
          </p:cNvSpPr>
          <p:nvPr/>
        </p:nvSpPr>
        <p:spPr bwMode="auto">
          <a:xfrm>
            <a:off x="4203700" y="3676650"/>
            <a:ext cx="1244600" cy="3302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1" name="Line 3"/>
          <p:cNvSpPr>
            <a:spLocks noChangeShapeType="1"/>
          </p:cNvSpPr>
          <p:nvPr/>
        </p:nvSpPr>
        <p:spPr bwMode="auto">
          <a:xfrm flipV="1">
            <a:off x="5651500" y="3321050"/>
            <a:ext cx="177800" cy="8128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2" name="Rectangle 4"/>
          <p:cNvSpPr>
            <a:spLocks noGrp="1" noChangeArrowheads="1"/>
          </p:cNvSpPr>
          <p:nvPr>
            <p:ph type="title"/>
          </p:nvPr>
        </p:nvSpPr>
        <p:spPr>
          <a:xfrm>
            <a:off x="304800" y="461963"/>
            <a:ext cx="8085138" cy="447675"/>
          </a:xfrm>
          <a:noFill/>
          <a:ln/>
        </p:spPr>
        <p:txBody>
          <a:bodyPr lIns="90488" tIns="44450" rIns="90488" bIns="44450">
            <a:normAutofit fontScale="90000"/>
          </a:bodyPr>
          <a:lstStyle/>
          <a:p>
            <a:r>
              <a:rPr lang="en-US"/>
              <a:t>Steady State</a:t>
            </a:r>
          </a:p>
        </p:txBody>
      </p:sp>
      <p:sp>
        <p:nvSpPr>
          <p:cNvPr id="109573" name="Line 5"/>
          <p:cNvSpPr>
            <a:spLocks noChangeShapeType="1"/>
          </p:cNvSpPr>
          <p:nvPr/>
        </p:nvSpPr>
        <p:spPr bwMode="auto">
          <a:xfrm flipV="1">
            <a:off x="5946775" y="2711450"/>
            <a:ext cx="415925" cy="5175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4" name="Line 6"/>
          <p:cNvSpPr>
            <a:spLocks noChangeShapeType="1"/>
          </p:cNvSpPr>
          <p:nvPr/>
        </p:nvSpPr>
        <p:spPr bwMode="auto">
          <a:xfrm>
            <a:off x="5622925" y="4114800"/>
            <a:ext cx="454025" cy="4540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9575" name="Line 7"/>
          <p:cNvSpPr>
            <a:spLocks noChangeShapeType="1"/>
          </p:cNvSpPr>
          <p:nvPr/>
        </p:nvSpPr>
        <p:spPr bwMode="auto">
          <a:xfrm>
            <a:off x="4803775" y="497205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6" name="Line 8"/>
          <p:cNvSpPr>
            <a:spLocks noChangeShapeType="1"/>
          </p:cNvSpPr>
          <p:nvPr/>
        </p:nvSpPr>
        <p:spPr bwMode="auto">
          <a:xfrm>
            <a:off x="5794375" y="4895850"/>
            <a:ext cx="339725" cy="3397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7" name="Line 9"/>
          <p:cNvSpPr>
            <a:spLocks noChangeShapeType="1"/>
          </p:cNvSpPr>
          <p:nvPr/>
        </p:nvSpPr>
        <p:spPr bwMode="auto">
          <a:xfrm>
            <a:off x="6251575" y="5353050"/>
            <a:ext cx="415925" cy="415925"/>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8" name="Line 10"/>
          <p:cNvSpPr>
            <a:spLocks noChangeShapeType="1"/>
          </p:cNvSpPr>
          <p:nvPr/>
        </p:nvSpPr>
        <p:spPr bwMode="auto">
          <a:xfrm>
            <a:off x="6861175" y="5724525"/>
            <a:ext cx="273050" cy="27305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79" name="Rectangle 11"/>
          <p:cNvSpPr>
            <a:spLocks noChangeArrowheads="1"/>
          </p:cNvSpPr>
          <p:nvPr/>
        </p:nvSpPr>
        <p:spPr bwMode="auto">
          <a:xfrm>
            <a:off x="3651250" y="16002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9580" name="Line 12"/>
          <p:cNvSpPr>
            <a:spLocks noChangeShapeType="1"/>
          </p:cNvSpPr>
          <p:nvPr/>
        </p:nvSpPr>
        <p:spPr bwMode="auto">
          <a:xfrm>
            <a:off x="3441700" y="2355850"/>
            <a:ext cx="1473200" cy="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9581" name="Oval 13"/>
          <p:cNvSpPr>
            <a:spLocks noChangeArrowheads="1"/>
          </p:cNvSpPr>
          <p:nvPr/>
        </p:nvSpPr>
        <p:spPr bwMode="auto">
          <a:xfrm>
            <a:off x="4038600" y="28257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582" name="Rectangle 14"/>
          <p:cNvSpPr>
            <a:spLocks noChangeArrowheads="1"/>
          </p:cNvSpPr>
          <p:nvPr/>
        </p:nvSpPr>
        <p:spPr bwMode="auto">
          <a:xfrm>
            <a:off x="4413250" y="16002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9583" name="Line 15"/>
          <p:cNvSpPr>
            <a:spLocks noChangeShapeType="1"/>
          </p:cNvSpPr>
          <p:nvPr/>
        </p:nvSpPr>
        <p:spPr bwMode="auto">
          <a:xfrm flipV="1">
            <a:off x="4178300" y="23304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84" name="Line 16"/>
          <p:cNvSpPr>
            <a:spLocks noChangeShapeType="1"/>
          </p:cNvSpPr>
          <p:nvPr/>
        </p:nvSpPr>
        <p:spPr bwMode="auto">
          <a:xfrm flipV="1">
            <a:off x="4178300" y="3092450"/>
            <a:ext cx="0" cy="4318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85" name="Line 17"/>
          <p:cNvSpPr>
            <a:spLocks noChangeShapeType="1"/>
          </p:cNvSpPr>
          <p:nvPr/>
        </p:nvSpPr>
        <p:spPr bwMode="auto">
          <a:xfrm flipV="1">
            <a:off x="3136900" y="3702050"/>
            <a:ext cx="863600" cy="7366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86" name="Line 18"/>
          <p:cNvSpPr>
            <a:spLocks noChangeShapeType="1"/>
          </p:cNvSpPr>
          <p:nvPr/>
        </p:nvSpPr>
        <p:spPr bwMode="auto">
          <a:xfrm>
            <a:off x="3136900" y="4438650"/>
            <a:ext cx="1473200" cy="4064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87" name="Line 19"/>
          <p:cNvSpPr>
            <a:spLocks noChangeShapeType="1"/>
          </p:cNvSpPr>
          <p:nvPr/>
        </p:nvSpPr>
        <p:spPr bwMode="auto">
          <a:xfrm>
            <a:off x="2451100" y="4413250"/>
            <a:ext cx="4826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88" name="Line 20"/>
          <p:cNvSpPr>
            <a:spLocks noChangeShapeType="1"/>
          </p:cNvSpPr>
          <p:nvPr/>
        </p:nvSpPr>
        <p:spPr bwMode="auto">
          <a:xfrm>
            <a:off x="2425700" y="3752850"/>
            <a:ext cx="0" cy="11684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9589" name="Line 21"/>
          <p:cNvSpPr>
            <a:spLocks noChangeShapeType="1"/>
          </p:cNvSpPr>
          <p:nvPr/>
        </p:nvSpPr>
        <p:spPr bwMode="auto">
          <a:xfrm>
            <a:off x="1993900" y="4260850"/>
            <a:ext cx="406400" cy="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590" name="Rectangle 22"/>
          <p:cNvSpPr>
            <a:spLocks noChangeArrowheads="1"/>
          </p:cNvSpPr>
          <p:nvPr/>
        </p:nvSpPr>
        <p:spPr bwMode="auto">
          <a:xfrm>
            <a:off x="1676400" y="4121150"/>
            <a:ext cx="279400" cy="279400"/>
          </a:xfrm>
          <a:prstGeom prst="rect">
            <a:avLst/>
          </a:prstGeom>
          <a:solidFill>
            <a:schemeClr val="bg1"/>
          </a:solidFill>
          <a:ln w="25400">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S</a:t>
            </a:r>
          </a:p>
        </p:txBody>
      </p:sp>
      <p:sp>
        <p:nvSpPr>
          <p:cNvPr id="109591" name="Line 23"/>
          <p:cNvSpPr>
            <a:spLocks noChangeShapeType="1"/>
          </p:cNvSpPr>
          <p:nvPr/>
        </p:nvSpPr>
        <p:spPr bwMode="auto">
          <a:xfrm>
            <a:off x="6032500" y="2381250"/>
            <a:ext cx="635000" cy="6350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9592" name="Line 24"/>
          <p:cNvSpPr>
            <a:spLocks noChangeShapeType="1"/>
          </p:cNvSpPr>
          <p:nvPr/>
        </p:nvSpPr>
        <p:spPr bwMode="auto">
          <a:xfrm flipH="1">
            <a:off x="4914900" y="4362450"/>
            <a:ext cx="1422400" cy="13208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9593" name="Line 25"/>
          <p:cNvSpPr>
            <a:spLocks noChangeShapeType="1"/>
          </p:cNvSpPr>
          <p:nvPr/>
        </p:nvSpPr>
        <p:spPr bwMode="auto">
          <a:xfrm flipH="1">
            <a:off x="6362700" y="5429250"/>
            <a:ext cx="736600" cy="635000"/>
          </a:xfrm>
          <a:prstGeom prst="line">
            <a:avLst/>
          </a:prstGeom>
          <a:noFill/>
          <a:ln w="50800">
            <a:solidFill>
              <a:schemeClr val="accent2"/>
            </a:solidFill>
            <a:round/>
            <a:headEnd/>
            <a:tailEnd/>
          </a:ln>
          <a:effectLst/>
        </p:spPr>
        <p:txBody>
          <a:bodyPr wrap="none" anchor="ctr">
            <a:prstTxWarp prst="textNoShape">
              <a:avLst/>
            </a:prstTxWarp>
          </a:bodyPr>
          <a:lstStyle/>
          <a:p>
            <a:endParaRPr lang="en-US"/>
          </a:p>
        </p:txBody>
      </p:sp>
      <p:sp>
        <p:nvSpPr>
          <p:cNvPr id="109594" name="Oval 26"/>
          <p:cNvSpPr>
            <a:spLocks noChangeArrowheads="1"/>
          </p:cNvSpPr>
          <p:nvPr/>
        </p:nvSpPr>
        <p:spPr bwMode="auto">
          <a:xfrm>
            <a:off x="4038600" y="35115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595" name="Oval 27"/>
          <p:cNvSpPr>
            <a:spLocks noChangeArrowheads="1"/>
          </p:cNvSpPr>
          <p:nvPr/>
        </p:nvSpPr>
        <p:spPr bwMode="auto">
          <a:xfrm>
            <a:off x="2971800" y="42735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596" name="Oval 28"/>
          <p:cNvSpPr>
            <a:spLocks noChangeArrowheads="1"/>
          </p:cNvSpPr>
          <p:nvPr/>
        </p:nvSpPr>
        <p:spPr bwMode="auto">
          <a:xfrm>
            <a:off x="5486400" y="39687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597" name="Oval 29"/>
          <p:cNvSpPr>
            <a:spLocks noChangeArrowheads="1"/>
          </p:cNvSpPr>
          <p:nvPr/>
        </p:nvSpPr>
        <p:spPr bwMode="auto">
          <a:xfrm>
            <a:off x="5791200" y="30543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598" name="Oval 30"/>
          <p:cNvSpPr>
            <a:spLocks noChangeArrowheads="1"/>
          </p:cNvSpPr>
          <p:nvPr/>
        </p:nvSpPr>
        <p:spPr bwMode="auto">
          <a:xfrm>
            <a:off x="4648200" y="48069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599" name="Oval 31"/>
          <p:cNvSpPr>
            <a:spLocks noChangeArrowheads="1"/>
          </p:cNvSpPr>
          <p:nvPr/>
        </p:nvSpPr>
        <p:spPr bwMode="auto">
          <a:xfrm>
            <a:off x="6096000" y="5187950"/>
            <a:ext cx="279400" cy="279400"/>
          </a:xfrm>
          <a:prstGeom prst="ellipse">
            <a:avLst/>
          </a:prstGeom>
          <a:solidFill>
            <a:schemeClr val="bg1"/>
          </a:solidFill>
          <a:ln w="25400">
            <a:solidFill>
              <a:schemeClr val="tx1"/>
            </a:solidFill>
            <a:round/>
            <a:headEnd/>
            <a:tailEnd/>
          </a:ln>
          <a:effectLst/>
        </p:spPr>
        <p:txBody>
          <a:bodyPr wrap="none" anchor="ctr">
            <a:prstTxWarp prst="textNoShape">
              <a:avLst/>
            </a:prstTxWarp>
          </a:bodyPr>
          <a:lstStyle/>
          <a:p>
            <a:endParaRPr lang="en-US"/>
          </a:p>
        </p:txBody>
      </p:sp>
      <p:sp>
        <p:nvSpPr>
          <p:cNvPr id="109600" name="Line 32"/>
          <p:cNvSpPr>
            <a:spLocks noChangeShapeType="1"/>
          </p:cNvSpPr>
          <p:nvPr/>
        </p:nvSpPr>
        <p:spPr bwMode="auto">
          <a:xfrm flipV="1">
            <a:off x="3797300" y="18732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601" name="Line 33"/>
          <p:cNvSpPr>
            <a:spLocks noChangeShapeType="1"/>
          </p:cNvSpPr>
          <p:nvPr/>
        </p:nvSpPr>
        <p:spPr bwMode="auto">
          <a:xfrm flipV="1">
            <a:off x="4559300" y="1873250"/>
            <a:ext cx="0" cy="50800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602" name="Rectangle 34"/>
          <p:cNvSpPr>
            <a:spLocks noChangeArrowheads="1"/>
          </p:cNvSpPr>
          <p:nvPr/>
        </p:nvSpPr>
        <p:spPr bwMode="auto">
          <a:xfrm>
            <a:off x="7156450" y="60198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
        <p:nvSpPr>
          <p:cNvPr id="109603" name="Line 35"/>
          <p:cNvSpPr>
            <a:spLocks noChangeShapeType="1"/>
          </p:cNvSpPr>
          <p:nvPr/>
        </p:nvSpPr>
        <p:spPr bwMode="auto">
          <a:xfrm flipV="1">
            <a:off x="6327775" y="2320925"/>
            <a:ext cx="273050" cy="374650"/>
          </a:xfrm>
          <a:prstGeom prst="line">
            <a:avLst/>
          </a:prstGeom>
          <a:noFill/>
          <a:ln w="50800">
            <a:solidFill>
              <a:schemeClr val="accent2"/>
            </a:solidFill>
            <a:round/>
            <a:headEnd/>
            <a:tailEnd type="triangle" w="med" len="med"/>
          </a:ln>
          <a:effectLst/>
        </p:spPr>
        <p:txBody>
          <a:bodyPr wrap="none" anchor="ctr">
            <a:prstTxWarp prst="textNoShape">
              <a:avLst/>
            </a:prstTxWarp>
          </a:bodyPr>
          <a:lstStyle/>
          <a:p>
            <a:endParaRPr lang="en-US"/>
          </a:p>
        </p:txBody>
      </p:sp>
      <p:sp>
        <p:nvSpPr>
          <p:cNvPr id="109604" name="Rectangle 36"/>
          <p:cNvSpPr>
            <a:spLocks noChangeArrowheads="1"/>
          </p:cNvSpPr>
          <p:nvPr/>
        </p:nvSpPr>
        <p:spPr bwMode="auto">
          <a:xfrm>
            <a:off x="6623050" y="2057400"/>
            <a:ext cx="292100" cy="292100"/>
          </a:xfrm>
          <a:prstGeom prst="rect">
            <a:avLst/>
          </a:prstGeom>
          <a:noFill/>
          <a:ln w="28575">
            <a:solidFill>
              <a:schemeClr val="tx1"/>
            </a:solidFill>
            <a:miter lim="800000"/>
            <a:headEnd/>
            <a:tailEnd/>
          </a:ln>
          <a:effectLst/>
        </p:spPr>
        <p:txBody>
          <a:bodyPr wrap="none" lIns="90488" tIns="44450" rIns="90488" bIns="44450" anchor="ctr">
            <a:prstTxWarp prst="textNoShape">
              <a:avLst/>
            </a:prstTxWarp>
          </a:bodyPr>
          <a:lstStyle/>
          <a:p>
            <a:pPr algn="ctr" eaLnBrk="0" hangingPunct="0"/>
            <a:r>
              <a:rPr lang="en-US" sz="2000">
                <a:solidFill>
                  <a:srgbClr val="000000"/>
                </a:solidFill>
                <a:latin typeface="Arial" charset="0"/>
              </a:rPr>
              <a:t>G</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33</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t>IP Multicast Service Basics</a:t>
            </a:r>
          </a:p>
          <a:p>
            <a:r>
              <a:rPr lang="en-US" dirty="0"/>
              <a:t>Multicast Routing Basics</a:t>
            </a:r>
          </a:p>
          <a:p>
            <a:r>
              <a:rPr lang="en-US" dirty="0"/>
              <a:t>DVMRP</a:t>
            </a:r>
            <a:endParaRPr lang="en-US" dirty="0" smtClean="0"/>
          </a:p>
          <a:p>
            <a:r>
              <a:rPr lang="en-US" dirty="0" smtClean="0">
                <a:solidFill>
                  <a:srgbClr val="FF0000"/>
                </a:solidFill>
              </a:rPr>
              <a:t>Reliability</a:t>
            </a:r>
          </a:p>
          <a:p>
            <a:r>
              <a:rPr lang="en-US" dirty="0" smtClean="0"/>
              <a:t>Congestion Control</a:t>
            </a:r>
          </a:p>
          <a:p>
            <a:r>
              <a:rPr lang="en-US" dirty="0" smtClean="0"/>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 name="Slide Number Placeholder 4"/>
          <p:cNvSpPr>
            <a:spLocks noGrp="1"/>
          </p:cNvSpPr>
          <p:nvPr>
            <p:ph type="sldNum" sz="quarter" idx="12"/>
          </p:nvPr>
        </p:nvSpPr>
        <p:spPr/>
        <p:txBody>
          <a:bodyPr/>
          <a:lstStyle/>
          <a:p>
            <a:fld id="{E328B981-DCBC-5E4D-BDC7-04C6D4863AFE}" type="slidenum">
              <a:rPr lang="en-US"/>
              <a:pPr/>
              <a:t>34</a:t>
            </a:fld>
            <a:endParaRPr lang="en-US"/>
          </a:p>
        </p:txBody>
      </p:sp>
      <p:sp>
        <p:nvSpPr>
          <p:cNvPr id="260098" name="Rectangle 2"/>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60099" name="Rectangle 3"/>
          <p:cNvSpPr>
            <a:spLocks noChangeArrowheads="1"/>
          </p:cNvSpPr>
          <p:nvPr/>
        </p:nvSpPr>
        <p:spPr bwMode="auto">
          <a:xfrm>
            <a:off x="8382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R1</a:t>
            </a:r>
          </a:p>
        </p:txBody>
      </p:sp>
      <p:sp>
        <p:nvSpPr>
          <p:cNvPr id="260100" name="Line 4"/>
          <p:cNvSpPr>
            <a:spLocks noChangeShapeType="1"/>
          </p:cNvSpPr>
          <p:nvPr/>
        </p:nvSpPr>
        <p:spPr bwMode="auto">
          <a:xfrm flipH="1">
            <a:off x="1295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0101" name="Rectangle 5"/>
          <p:cNvSpPr>
            <a:spLocks noGrp="1" noChangeArrowheads="1"/>
          </p:cNvSpPr>
          <p:nvPr>
            <p:ph type="title"/>
          </p:nvPr>
        </p:nvSpPr>
        <p:spPr/>
        <p:txBody>
          <a:bodyPr/>
          <a:lstStyle/>
          <a:p>
            <a:r>
              <a:rPr lang="en-US"/>
              <a:t>Implosion</a:t>
            </a:r>
          </a:p>
        </p:txBody>
      </p:sp>
      <p:sp>
        <p:nvSpPr>
          <p:cNvPr id="260102" name="Line 6"/>
          <p:cNvSpPr>
            <a:spLocks noChangeShapeType="1"/>
          </p:cNvSpPr>
          <p:nvPr/>
        </p:nvSpPr>
        <p:spPr bwMode="auto">
          <a:xfrm flipH="1" flipV="1">
            <a:off x="31527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03" name="Line 7"/>
          <p:cNvSpPr>
            <a:spLocks noChangeShapeType="1"/>
          </p:cNvSpPr>
          <p:nvPr/>
        </p:nvSpPr>
        <p:spPr bwMode="auto">
          <a:xfrm flipH="1">
            <a:off x="790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04" name="Line 8"/>
          <p:cNvSpPr>
            <a:spLocks noChangeShapeType="1"/>
          </p:cNvSpPr>
          <p:nvPr/>
        </p:nvSpPr>
        <p:spPr bwMode="auto">
          <a:xfrm flipH="1" flipV="1">
            <a:off x="22383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05" name="Line 9"/>
          <p:cNvSpPr>
            <a:spLocks noChangeShapeType="1"/>
          </p:cNvSpPr>
          <p:nvPr/>
        </p:nvSpPr>
        <p:spPr bwMode="auto">
          <a:xfrm flipH="1">
            <a:off x="1628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06" name="Line 10"/>
          <p:cNvSpPr>
            <a:spLocks noChangeShapeType="1"/>
          </p:cNvSpPr>
          <p:nvPr/>
        </p:nvSpPr>
        <p:spPr bwMode="auto">
          <a:xfrm>
            <a:off x="2238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07" name="Oval 11"/>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08" name="Oval 12"/>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09" name="Oval 13"/>
          <p:cNvSpPr>
            <a:spLocks noChangeArrowheads="1"/>
          </p:cNvSpPr>
          <p:nvPr/>
        </p:nvSpPr>
        <p:spPr bwMode="auto">
          <a:xfrm>
            <a:off x="2790825" y="51435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10" name="Rectangle 14"/>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S</a:t>
            </a:r>
          </a:p>
        </p:txBody>
      </p:sp>
      <p:sp>
        <p:nvSpPr>
          <p:cNvPr id="260111" name="Rectangle 15"/>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R3</a:t>
            </a:r>
          </a:p>
        </p:txBody>
      </p:sp>
      <p:sp>
        <p:nvSpPr>
          <p:cNvPr id="260112" name="Rectangle 16"/>
          <p:cNvSpPr>
            <a:spLocks noChangeArrowheads="1"/>
          </p:cNvSpPr>
          <p:nvPr/>
        </p:nvSpPr>
        <p:spPr bwMode="auto">
          <a:xfrm>
            <a:off x="36576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R4</a:t>
            </a:r>
          </a:p>
        </p:txBody>
      </p:sp>
      <p:sp>
        <p:nvSpPr>
          <p:cNvPr id="260113" name="Rectangle 17"/>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R2</a:t>
            </a:r>
          </a:p>
        </p:txBody>
      </p:sp>
      <p:sp>
        <p:nvSpPr>
          <p:cNvPr id="260114" name="Rectangle 18"/>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2</a:t>
            </a:r>
          </a:p>
        </p:txBody>
      </p:sp>
      <p:sp>
        <p:nvSpPr>
          <p:cNvPr id="260115" name="Rectangle 19"/>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0116" name="Line 20"/>
          <p:cNvSpPr>
            <a:spLocks noChangeShapeType="1"/>
          </p:cNvSpPr>
          <p:nvPr/>
        </p:nvSpPr>
        <p:spPr bwMode="auto">
          <a:xfrm>
            <a:off x="2362200" y="2590800"/>
            <a:ext cx="381000" cy="228600"/>
          </a:xfrm>
          <a:prstGeom prst="lin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260117" name="Line 21"/>
          <p:cNvSpPr>
            <a:spLocks noChangeShapeType="1"/>
          </p:cNvSpPr>
          <p:nvPr/>
        </p:nvSpPr>
        <p:spPr bwMode="auto">
          <a:xfrm flipV="1">
            <a:off x="2362200" y="2590800"/>
            <a:ext cx="381000" cy="228600"/>
          </a:xfrm>
          <a:prstGeom prst="lin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260118" name="Line 22"/>
          <p:cNvSpPr>
            <a:spLocks noChangeShapeType="1"/>
          </p:cNvSpPr>
          <p:nvPr/>
        </p:nvSpPr>
        <p:spPr bwMode="auto">
          <a:xfrm flipH="1">
            <a:off x="2438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0119" name="Rectangle 23"/>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60120" name="Rectangle 24"/>
          <p:cNvSpPr>
            <a:spLocks noChangeArrowheads="1"/>
          </p:cNvSpPr>
          <p:nvPr/>
        </p:nvSpPr>
        <p:spPr bwMode="auto">
          <a:xfrm>
            <a:off x="54102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R1</a:t>
            </a:r>
          </a:p>
        </p:txBody>
      </p:sp>
      <p:sp>
        <p:nvSpPr>
          <p:cNvPr id="260121" name="Line 25"/>
          <p:cNvSpPr>
            <a:spLocks noChangeShapeType="1"/>
          </p:cNvSpPr>
          <p:nvPr/>
        </p:nvSpPr>
        <p:spPr bwMode="auto">
          <a:xfrm flipH="1">
            <a:off x="5867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0122" name="Line 26"/>
          <p:cNvSpPr>
            <a:spLocks noChangeShapeType="1"/>
          </p:cNvSpPr>
          <p:nvPr/>
        </p:nvSpPr>
        <p:spPr bwMode="auto">
          <a:xfrm flipH="1" flipV="1">
            <a:off x="77247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23" name="Line 27"/>
          <p:cNvSpPr>
            <a:spLocks noChangeShapeType="1"/>
          </p:cNvSpPr>
          <p:nvPr/>
        </p:nvSpPr>
        <p:spPr bwMode="auto">
          <a:xfrm flipH="1">
            <a:off x="5362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24" name="Line 28"/>
          <p:cNvSpPr>
            <a:spLocks noChangeShapeType="1"/>
          </p:cNvSpPr>
          <p:nvPr/>
        </p:nvSpPr>
        <p:spPr bwMode="auto">
          <a:xfrm flipH="1" flipV="1">
            <a:off x="68103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25" name="Line 29"/>
          <p:cNvSpPr>
            <a:spLocks noChangeShapeType="1"/>
          </p:cNvSpPr>
          <p:nvPr/>
        </p:nvSpPr>
        <p:spPr bwMode="auto">
          <a:xfrm flipH="1">
            <a:off x="6200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26" name="Line 30"/>
          <p:cNvSpPr>
            <a:spLocks noChangeShapeType="1"/>
          </p:cNvSpPr>
          <p:nvPr/>
        </p:nvSpPr>
        <p:spPr bwMode="auto">
          <a:xfrm>
            <a:off x="6810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27" name="Oval 31"/>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28" name="Oval 32"/>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29" name="Oval 33"/>
          <p:cNvSpPr>
            <a:spLocks noChangeArrowheads="1"/>
          </p:cNvSpPr>
          <p:nvPr/>
        </p:nvSpPr>
        <p:spPr bwMode="auto">
          <a:xfrm>
            <a:off x="7362825" y="51435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30" name="Rectangle 34"/>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S</a:t>
            </a:r>
          </a:p>
        </p:txBody>
      </p:sp>
      <p:sp>
        <p:nvSpPr>
          <p:cNvPr id="260131" name="Rectangle 35"/>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R3</a:t>
            </a:r>
          </a:p>
        </p:txBody>
      </p:sp>
      <p:sp>
        <p:nvSpPr>
          <p:cNvPr id="260132" name="Rectangle 36"/>
          <p:cNvSpPr>
            <a:spLocks noChangeArrowheads="1"/>
          </p:cNvSpPr>
          <p:nvPr/>
        </p:nvSpPr>
        <p:spPr bwMode="auto">
          <a:xfrm>
            <a:off x="82296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R4</a:t>
            </a:r>
          </a:p>
        </p:txBody>
      </p:sp>
      <p:sp>
        <p:nvSpPr>
          <p:cNvPr id="260133" name="Rectangle 37"/>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R2</a:t>
            </a:r>
          </a:p>
        </p:txBody>
      </p:sp>
      <p:sp>
        <p:nvSpPr>
          <p:cNvPr id="260134" name="Line 38"/>
          <p:cNvSpPr>
            <a:spLocks noChangeShapeType="1"/>
          </p:cNvSpPr>
          <p:nvPr/>
        </p:nvSpPr>
        <p:spPr bwMode="auto">
          <a:xfrm flipH="1">
            <a:off x="7010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0135" name="Oval 39"/>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36" name="Oval 40"/>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37" name="Text Box 41"/>
          <p:cNvSpPr txBox="1">
            <a:spLocks noChangeArrowheads="1"/>
          </p:cNvSpPr>
          <p:nvPr/>
        </p:nvSpPr>
        <p:spPr bwMode="auto">
          <a:xfrm>
            <a:off x="304800" y="1343025"/>
            <a:ext cx="1890713"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FF9900"/>
                </a:solidFill>
                <a:latin typeface="Arial" charset="0"/>
              </a:rPr>
              <a:t>Packet 1 is lost</a:t>
            </a:r>
          </a:p>
        </p:txBody>
      </p:sp>
      <p:sp>
        <p:nvSpPr>
          <p:cNvPr id="260138" name="Text Box 42"/>
          <p:cNvSpPr txBox="1">
            <a:spLocks noChangeArrowheads="1"/>
          </p:cNvSpPr>
          <p:nvPr/>
        </p:nvSpPr>
        <p:spPr bwMode="auto">
          <a:xfrm>
            <a:off x="4724400" y="1343025"/>
            <a:ext cx="37528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FF9900"/>
                </a:solidFill>
                <a:latin typeface="Arial" charset="0"/>
              </a:rPr>
              <a:t>All 4 receivers request a resend</a:t>
            </a:r>
          </a:p>
        </p:txBody>
      </p:sp>
      <p:sp>
        <p:nvSpPr>
          <p:cNvPr id="260139" name="Line 43"/>
          <p:cNvSpPr>
            <a:spLocks noChangeShapeType="1"/>
          </p:cNvSpPr>
          <p:nvPr/>
        </p:nvSpPr>
        <p:spPr bwMode="auto">
          <a:xfrm>
            <a:off x="6019800" y="34290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0" name="Line 44"/>
          <p:cNvSpPr>
            <a:spLocks noChangeShapeType="1"/>
          </p:cNvSpPr>
          <p:nvPr/>
        </p:nvSpPr>
        <p:spPr bwMode="auto">
          <a:xfrm flipV="1">
            <a:off x="6705600" y="2514600"/>
            <a:ext cx="0" cy="762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1" name="Line 45"/>
          <p:cNvSpPr>
            <a:spLocks noChangeShapeType="1"/>
          </p:cNvSpPr>
          <p:nvPr/>
        </p:nvSpPr>
        <p:spPr bwMode="auto">
          <a:xfrm flipV="1">
            <a:off x="5334000" y="54102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2" name="Line 46"/>
          <p:cNvSpPr>
            <a:spLocks noChangeShapeType="1"/>
          </p:cNvSpPr>
          <p:nvPr/>
        </p:nvSpPr>
        <p:spPr bwMode="auto">
          <a:xfrm flipH="1" flipV="1">
            <a:off x="7010400" y="48006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3" name="Line 47"/>
          <p:cNvSpPr>
            <a:spLocks noChangeShapeType="1"/>
          </p:cNvSpPr>
          <p:nvPr/>
        </p:nvSpPr>
        <p:spPr bwMode="auto">
          <a:xfrm flipH="1" flipV="1">
            <a:off x="7848600" y="54102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4" name="Line 48"/>
          <p:cNvSpPr>
            <a:spLocks noChangeShapeType="1"/>
          </p:cNvSpPr>
          <p:nvPr/>
        </p:nvSpPr>
        <p:spPr bwMode="auto">
          <a:xfrm flipV="1">
            <a:off x="6172200" y="48006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5" name="Line 49"/>
          <p:cNvSpPr>
            <a:spLocks noChangeShapeType="1"/>
          </p:cNvSpPr>
          <p:nvPr/>
        </p:nvSpPr>
        <p:spPr bwMode="auto">
          <a:xfrm flipH="1">
            <a:off x="7086600" y="4495800"/>
            <a:ext cx="6096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6" name="Line 50"/>
          <p:cNvSpPr>
            <a:spLocks noChangeShapeType="1"/>
          </p:cNvSpPr>
          <p:nvPr/>
        </p:nvSpPr>
        <p:spPr bwMode="auto">
          <a:xfrm flipV="1">
            <a:off x="6705600" y="3886200"/>
            <a:ext cx="0" cy="381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7" name="Line 51"/>
          <p:cNvSpPr>
            <a:spLocks noChangeShapeType="1"/>
          </p:cNvSpPr>
          <p:nvPr/>
        </p:nvSpPr>
        <p:spPr bwMode="auto">
          <a:xfrm>
            <a:off x="4992688" y="19812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8" name="Text Box 52"/>
          <p:cNvSpPr txBox="1">
            <a:spLocks noChangeArrowheads="1"/>
          </p:cNvSpPr>
          <p:nvPr/>
        </p:nvSpPr>
        <p:spPr bwMode="auto">
          <a:xfrm>
            <a:off x="4916488" y="1981200"/>
            <a:ext cx="1255712" cy="274638"/>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Resend request</a:t>
            </a:r>
          </a:p>
        </p:txBody>
      </p:sp>
      <p:sp>
        <p:nvSpPr>
          <p:cNvPr id="260149" name="Line 53"/>
          <p:cNvSpPr>
            <a:spLocks noChangeShapeType="1"/>
          </p:cNvSpPr>
          <p:nvPr/>
        </p:nvSpPr>
        <p:spPr bwMode="auto">
          <a:xfrm flipV="1">
            <a:off x="6629400" y="2514600"/>
            <a:ext cx="0" cy="762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50" name="Line 54"/>
          <p:cNvSpPr>
            <a:spLocks noChangeShapeType="1"/>
          </p:cNvSpPr>
          <p:nvPr/>
        </p:nvSpPr>
        <p:spPr bwMode="auto">
          <a:xfrm flipV="1">
            <a:off x="6934200" y="2514600"/>
            <a:ext cx="0" cy="762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51" name="Line 55"/>
          <p:cNvSpPr>
            <a:spLocks noChangeShapeType="1"/>
          </p:cNvSpPr>
          <p:nvPr/>
        </p:nvSpPr>
        <p:spPr bwMode="auto">
          <a:xfrm flipV="1">
            <a:off x="6858000" y="2514600"/>
            <a:ext cx="0" cy="762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52" name="Line 56"/>
          <p:cNvSpPr>
            <a:spLocks noChangeShapeType="1"/>
          </p:cNvSpPr>
          <p:nvPr/>
        </p:nvSpPr>
        <p:spPr bwMode="auto">
          <a:xfrm flipV="1">
            <a:off x="6934200" y="3886200"/>
            <a:ext cx="0" cy="381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53" name="Line 57"/>
          <p:cNvSpPr>
            <a:spLocks noChangeShapeType="1"/>
          </p:cNvSpPr>
          <p:nvPr/>
        </p:nvSpPr>
        <p:spPr bwMode="auto">
          <a:xfrm flipV="1">
            <a:off x="7010400" y="3886200"/>
            <a:ext cx="0" cy="381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EDA4E33-7F78-5949-9699-6FCCE7CAEE42}" type="slidenum">
              <a:rPr lang="en-US"/>
              <a:pPr/>
              <a:t>35</a:t>
            </a:fld>
            <a:endParaRPr lang="en-US"/>
          </a:p>
        </p:txBody>
      </p:sp>
      <p:sp>
        <p:nvSpPr>
          <p:cNvPr id="261122" name="Rectangle 2"/>
          <p:cNvSpPr>
            <a:spLocks noGrp="1" noChangeArrowheads="1"/>
          </p:cNvSpPr>
          <p:nvPr>
            <p:ph type="title"/>
          </p:nvPr>
        </p:nvSpPr>
        <p:spPr/>
        <p:txBody>
          <a:bodyPr/>
          <a:lstStyle/>
          <a:p>
            <a:r>
              <a:rPr lang="en-US"/>
              <a:t>Retransmission</a:t>
            </a:r>
          </a:p>
        </p:txBody>
      </p:sp>
      <p:sp>
        <p:nvSpPr>
          <p:cNvPr id="261123" name="Rectangle 3"/>
          <p:cNvSpPr>
            <a:spLocks noGrp="1" noChangeArrowheads="1"/>
          </p:cNvSpPr>
          <p:nvPr>
            <p:ph type="body" idx="1"/>
          </p:nvPr>
        </p:nvSpPr>
        <p:spPr/>
        <p:txBody>
          <a:bodyPr/>
          <a:lstStyle/>
          <a:p>
            <a:r>
              <a:rPr lang="en-US"/>
              <a:t>Re-transmitter</a:t>
            </a:r>
          </a:p>
          <a:p>
            <a:pPr lvl="1"/>
            <a:r>
              <a:rPr lang="en-US"/>
              <a:t>Options: sender, other receivers</a:t>
            </a:r>
          </a:p>
          <a:p>
            <a:r>
              <a:rPr lang="en-US"/>
              <a:t>How to retransmit</a:t>
            </a:r>
          </a:p>
          <a:p>
            <a:pPr lvl="1"/>
            <a:r>
              <a:rPr lang="en-US"/>
              <a:t>Unicast, multicast, scoped multicast, retransmission group, …</a:t>
            </a:r>
          </a:p>
          <a:p>
            <a:r>
              <a:rPr lang="en-US"/>
              <a:t>Problem: Exposure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 name="Slide Number Placeholder 4"/>
          <p:cNvSpPr>
            <a:spLocks noGrp="1"/>
          </p:cNvSpPr>
          <p:nvPr>
            <p:ph type="sldNum" sz="quarter" idx="12"/>
          </p:nvPr>
        </p:nvSpPr>
        <p:spPr/>
        <p:txBody>
          <a:bodyPr/>
          <a:lstStyle/>
          <a:p>
            <a:fld id="{B706C1ED-D161-4540-93CD-D57DF3846EDB}" type="slidenum">
              <a:rPr lang="en-US"/>
              <a:pPr/>
              <a:t>36</a:t>
            </a:fld>
            <a:endParaRPr lang="en-US"/>
          </a:p>
        </p:txBody>
      </p:sp>
      <p:sp>
        <p:nvSpPr>
          <p:cNvPr id="263170" name="Rectangle 2"/>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endParaRPr lang="en-US"/>
          </a:p>
        </p:txBody>
      </p:sp>
      <p:sp>
        <p:nvSpPr>
          <p:cNvPr id="263171" name="Rectangle 3"/>
          <p:cNvSpPr>
            <a:spLocks noChangeArrowheads="1"/>
          </p:cNvSpPr>
          <p:nvPr/>
        </p:nvSpPr>
        <p:spPr bwMode="auto">
          <a:xfrm>
            <a:off x="8382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R1</a:t>
            </a:r>
          </a:p>
        </p:txBody>
      </p:sp>
      <p:sp>
        <p:nvSpPr>
          <p:cNvPr id="263172" name="Line 4"/>
          <p:cNvSpPr>
            <a:spLocks noChangeShapeType="1"/>
          </p:cNvSpPr>
          <p:nvPr/>
        </p:nvSpPr>
        <p:spPr bwMode="auto">
          <a:xfrm flipH="1">
            <a:off x="1295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3173" name="Rectangle 5"/>
          <p:cNvSpPr>
            <a:spLocks noGrp="1" noChangeArrowheads="1"/>
          </p:cNvSpPr>
          <p:nvPr>
            <p:ph type="title"/>
          </p:nvPr>
        </p:nvSpPr>
        <p:spPr/>
        <p:txBody>
          <a:bodyPr/>
          <a:lstStyle/>
          <a:p>
            <a:r>
              <a:rPr lang="en-US"/>
              <a:t>Exposure</a:t>
            </a:r>
          </a:p>
        </p:txBody>
      </p:sp>
      <p:sp>
        <p:nvSpPr>
          <p:cNvPr id="263174" name="Line 6"/>
          <p:cNvSpPr>
            <a:spLocks noChangeShapeType="1"/>
          </p:cNvSpPr>
          <p:nvPr/>
        </p:nvSpPr>
        <p:spPr bwMode="auto">
          <a:xfrm flipH="1" flipV="1">
            <a:off x="31527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3175" name="Line 7"/>
          <p:cNvSpPr>
            <a:spLocks noChangeShapeType="1"/>
          </p:cNvSpPr>
          <p:nvPr/>
        </p:nvSpPr>
        <p:spPr bwMode="auto">
          <a:xfrm flipH="1">
            <a:off x="790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3176" name="Line 8"/>
          <p:cNvSpPr>
            <a:spLocks noChangeShapeType="1"/>
          </p:cNvSpPr>
          <p:nvPr/>
        </p:nvSpPr>
        <p:spPr bwMode="auto">
          <a:xfrm flipH="1" flipV="1">
            <a:off x="22383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3177" name="Line 9"/>
          <p:cNvSpPr>
            <a:spLocks noChangeShapeType="1"/>
          </p:cNvSpPr>
          <p:nvPr/>
        </p:nvSpPr>
        <p:spPr bwMode="auto">
          <a:xfrm flipH="1">
            <a:off x="1628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3178" name="Line 10"/>
          <p:cNvSpPr>
            <a:spLocks noChangeShapeType="1"/>
          </p:cNvSpPr>
          <p:nvPr/>
        </p:nvSpPr>
        <p:spPr bwMode="auto">
          <a:xfrm>
            <a:off x="2238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3179" name="Oval 11"/>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180" name="Oval 12"/>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181" name="Oval 13"/>
          <p:cNvSpPr>
            <a:spLocks noChangeArrowheads="1"/>
          </p:cNvSpPr>
          <p:nvPr/>
        </p:nvSpPr>
        <p:spPr bwMode="auto">
          <a:xfrm>
            <a:off x="2790825" y="51435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182" name="Rectangle 14"/>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S</a:t>
            </a:r>
          </a:p>
        </p:txBody>
      </p:sp>
      <p:sp>
        <p:nvSpPr>
          <p:cNvPr id="263183" name="Rectangle 15"/>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R3</a:t>
            </a:r>
          </a:p>
        </p:txBody>
      </p:sp>
      <p:sp>
        <p:nvSpPr>
          <p:cNvPr id="263184" name="Rectangle 16"/>
          <p:cNvSpPr>
            <a:spLocks noChangeArrowheads="1"/>
          </p:cNvSpPr>
          <p:nvPr/>
        </p:nvSpPr>
        <p:spPr bwMode="auto">
          <a:xfrm>
            <a:off x="36576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R4</a:t>
            </a:r>
          </a:p>
        </p:txBody>
      </p:sp>
      <p:sp>
        <p:nvSpPr>
          <p:cNvPr id="263185" name="Rectangle 17"/>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R2</a:t>
            </a:r>
          </a:p>
        </p:txBody>
      </p:sp>
      <p:sp>
        <p:nvSpPr>
          <p:cNvPr id="263186" name="Rectangle 18"/>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2</a:t>
            </a:r>
          </a:p>
        </p:txBody>
      </p:sp>
      <p:sp>
        <p:nvSpPr>
          <p:cNvPr id="263187" name="Rectangle 19"/>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3188" name="Line 20"/>
          <p:cNvSpPr>
            <a:spLocks noChangeShapeType="1"/>
          </p:cNvSpPr>
          <p:nvPr/>
        </p:nvSpPr>
        <p:spPr bwMode="auto">
          <a:xfrm flipH="1">
            <a:off x="2438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3189" name="Rectangle 21"/>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63190" name="Rectangle 22"/>
          <p:cNvSpPr>
            <a:spLocks noChangeArrowheads="1"/>
          </p:cNvSpPr>
          <p:nvPr/>
        </p:nvSpPr>
        <p:spPr bwMode="auto">
          <a:xfrm>
            <a:off x="54102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R1</a:t>
            </a:r>
          </a:p>
        </p:txBody>
      </p:sp>
      <p:sp>
        <p:nvSpPr>
          <p:cNvPr id="263191" name="Line 23"/>
          <p:cNvSpPr>
            <a:spLocks noChangeShapeType="1"/>
          </p:cNvSpPr>
          <p:nvPr/>
        </p:nvSpPr>
        <p:spPr bwMode="auto">
          <a:xfrm flipH="1">
            <a:off x="5867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3192" name="Line 24"/>
          <p:cNvSpPr>
            <a:spLocks noChangeShapeType="1"/>
          </p:cNvSpPr>
          <p:nvPr/>
        </p:nvSpPr>
        <p:spPr bwMode="auto">
          <a:xfrm flipH="1" flipV="1">
            <a:off x="77247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3193" name="Line 25"/>
          <p:cNvSpPr>
            <a:spLocks noChangeShapeType="1"/>
          </p:cNvSpPr>
          <p:nvPr/>
        </p:nvSpPr>
        <p:spPr bwMode="auto">
          <a:xfrm flipH="1">
            <a:off x="5362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3194" name="Line 26"/>
          <p:cNvSpPr>
            <a:spLocks noChangeShapeType="1"/>
          </p:cNvSpPr>
          <p:nvPr/>
        </p:nvSpPr>
        <p:spPr bwMode="auto">
          <a:xfrm flipH="1" flipV="1">
            <a:off x="68103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3195" name="Line 27"/>
          <p:cNvSpPr>
            <a:spLocks noChangeShapeType="1"/>
          </p:cNvSpPr>
          <p:nvPr/>
        </p:nvSpPr>
        <p:spPr bwMode="auto">
          <a:xfrm flipH="1">
            <a:off x="6200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3196" name="Line 28"/>
          <p:cNvSpPr>
            <a:spLocks noChangeShapeType="1"/>
          </p:cNvSpPr>
          <p:nvPr/>
        </p:nvSpPr>
        <p:spPr bwMode="auto">
          <a:xfrm>
            <a:off x="6810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3197" name="Oval 29"/>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198" name="Oval 30"/>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199" name="Oval 31"/>
          <p:cNvSpPr>
            <a:spLocks noChangeArrowheads="1"/>
          </p:cNvSpPr>
          <p:nvPr/>
        </p:nvSpPr>
        <p:spPr bwMode="auto">
          <a:xfrm>
            <a:off x="7362825" y="51435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200" name="Rectangle 32"/>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S</a:t>
            </a:r>
          </a:p>
        </p:txBody>
      </p:sp>
      <p:sp>
        <p:nvSpPr>
          <p:cNvPr id="263201" name="Rectangle 33"/>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R3</a:t>
            </a:r>
          </a:p>
        </p:txBody>
      </p:sp>
      <p:sp>
        <p:nvSpPr>
          <p:cNvPr id="263202" name="Rectangle 34"/>
          <p:cNvSpPr>
            <a:spLocks noChangeArrowheads="1"/>
          </p:cNvSpPr>
          <p:nvPr/>
        </p:nvSpPr>
        <p:spPr bwMode="auto">
          <a:xfrm>
            <a:off x="82296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R4</a:t>
            </a:r>
          </a:p>
        </p:txBody>
      </p:sp>
      <p:sp>
        <p:nvSpPr>
          <p:cNvPr id="263203" name="Rectangle 35"/>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R2</a:t>
            </a:r>
          </a:p>
        </p:txBody>
      </p:sp>
      <p:sp>
        <p:nvSpPr>
          <p:cNvPr id="263204" name="Line 36"/>
          <p:cNvSpPr>
            <a:spLocks noChangeShapeType="1"/>
          </p:cNvSpPr>
          <p:nvPr/>
        </p:nvSpPr>
        <p:spPr bwMode="auto">
          <a:xfrm flipH="1">
            <a:off x="7010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3205" name="Oval 37"/>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206" name="Oval 38"/>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3207" name="Text Box 39"/>
          <p:cNvSpPr txBox="1">
            <a:spLocks noChangeArrowheads="1"/>
          </p:cNvSpPr>
          <p:nvPr/>
        </p:nvSpPr>
        <p:spPr bwMode="auto">
          <a:xfrm>
            <a:off x="209550" y="1143000"/>
            <a:ext cx="3498850" cy="701675"/>
          </a:xfrm>
          <a:prstGeom prst="rect">
            <a:avLst/>
          </a:prstGeom>
          <a:noFill/>
          <a:ln w="9525">
            <a:noFill/>
            <a:miter lim="800000"/>
            <a:headEnd/>
            <a:tailEnd/>
          </a:ln>
          <a:effectLst/>
        </p:spPr>
        <p:txBody>
          <a:bodyPr wrap="none">
            <a:prstTxWarp prst="textNoShape">
              <a:avLst/>
            </a:prstTxWarp>
            <a:spAutoFit/>
          </a:bodyPr>
          <a:lstStyle/>
          <a:p>
            <a:r>
              <a:rPr lang="en-US" sz="2000">
                <a:solidFill>
                  <a:srgbClr val="FF9900"/>
                </a:solidFill>
                <a:latin typeface="Arial" charset="0"/>
              </a:rPr>
              <a:t>Packet 1 does not reach R1;</a:t>
            </a:r>
          </a:p>
          <a:p>
            <a:r>
              <a:rPr lang="en-US" sz="2000">
                <a:solidFill>
                  <a:srgbClr val="FF9900"/>
                </a:solidFill>
                <a:latin typeface="Arial" charset="0"/>
              </a:rPr>
              <a:t>Receiver 1 requests a resend</a:t>
            </a:r>
          </a:p>
        </p:txBody>
      </p:sp>
      <p:sp>
        <p:nvSpPr>
          <p:cNvPr id="263208" name="Text Box 40"/>
          <p:cNvSpPr txBox="1">
            <a:spLocks noChangeArrowheads="1"/>
          </p:cNvSpPr>
          <p:nvPr/>
        </p:nvSpPr>
        <p:spPr bwMode="auto">
          <a:xfrm>
            <a:off x="4724400" y="1219200"/>
            <a:ext cx="3863975"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FF9900"/>
                </a:solidFill>
                <a:latin typeface="Arial" charset="0"/>
              </a:rPr>
              <a:t>Packet 1 resent to all 4 receivers</a:t>
            </a:r>
          </a:p>
        </p:txBody>
      </p:sp>
      <p:sp>
        <p:nvSpPr>
          <p:cNvPr id="263209" name="Rectangle 41"/>
          <p:cNvSpPr>
            <a:spLocks noChangeArrowheads="1"/>
          </p:cNvSpPr>
          <p:nvPr/>
        </p:nvSpPr>
        <p:spPr bwMode="auto">
          <a:xfrm>
            <a:off x="1600200" y="3276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3210" name="Line 42"/>
          <p:cNvSpPr>
            <a:spLocks noChangeShapeType="1"/>
          </p:cNvSpPr>
          <p:nvPr/>
        </p:nvSpPr>
        <p:spPr bwMode="auto">
          <a:xfrm>
            <a:off x="1447800" y="3352800"/>
            <a:ext cx="381000" cy="228600"/>
          </a:xfrm>
          <a:prstGeom prst="lin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263211" name="Line 43"/>
          <p:cNvSpPr>
            <a:spLocks noChangeShapeType="1"/>
          </p:cNvSpPr>
          <p:nvPr/>
        </p:nvSpPr>
        <p:spPr bwMode="auto">
          <a:xfrm flipV="1">
            <a:off x="1447800" y="3352800"/>
            <a:ext cx="381000" cy="228600"/>
          </a:xfrm>
          <a:prstGeom prst="lin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263212" name="Rectangle 44"/>
          <p:cNvSpPr>
            <a:spLocks noChangeArrowheads="1"/>
          </p:cNvSpPr>
          <p:nvPr/>
        </p:nvSpPr>
        <p:spPr bwMode="auto">
          <a:xfrm>
            <a:off x="7010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3213" name="Line 45"/>
          <p:cNvSpPr>
            <a:spLocks noChangeShapeType="1"/>
          </p:cNvSpPr>
          <p:nvPr/>
        </p:nvSpPr>
        <p:spPr bwMode="auto">
          <a:xfrm>
            <a:off x="304800" y="19812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3214" name="Text Box 46"/>
          <p:cNvSpPr txBox="1">
            <a:spLocks noChangeArrowheads="1"/>
          </p:cNvSpPr>
          <p:nvPr/>
        </p:nvSpPr>
        <p:spPr bwMode="auto">
          <a:xfrm>
            <a:off x="228600" y="1981200"/>
            <a:ext cx="1255713" cy="274638"/>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Resend request</a:t>
            </a:r>
          </a:p>
        </p:txBody>
      </p:sp>
      <p:sp>
        <p:nvSpPr>
          <p:cNvPr id="263215" name="Line 47"/>
          <p:cNvSpPr>
            <a:spLocks noChangeShapeType="1"/>
          </p:cNvSpPr>
          <p:nvPr/>
        </p:nvSpPr>
        <p:spPr bwMode="auto">
          <a:xfrm>
            <a:off x="1371600" y="37338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3216" name="Line 48"/>
          <p:cNvSpPr>
            <a:spLocks noChangeShapeType="1"/>
          </p:cNvSpPr>
          <p:nvPr/>
        </p:nvSpPr>
        <p:spPr bwMode="auto">
          <a:xfrm flipV="1">
            <a:off x="2133600" y="2438400"/>
            <a:ext cx="0" cy="8382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3217" name="Line 49"/>
          <p:cNvSpPr>
            <a:spLocks noChangeShapeType="1"/>
          </p:cNvSpPr>
          <p:nvPr/>
        </p:nvSpPr>
        <p:spPr bwMode="auto">
          <a:xfrm>
            <a:off x="6705600" y="2514600"/>
            <a:ext cx="0" cy="7620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18" name="Line 50"/>
          <p:cNvSpPr>
            <a:spLocks noChangeShapeType="1"/>
          </p:cNvSpPr>
          <p:nvPr/>
        </p:nvSpPr>
        <p:spPr bwMode="auto">
          <a:xfrm flipH="1">
            <a:off x="6019800" y="3429000"/>
            <a:ext cx="5334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19" name="Line 51"/>
          <p:cNvSpPr>
            <a:spLocks noChangeShapeType="1"/>
          </p:cNvSpPr>
          <p:nvPr/>
        </p:nvSpPr>
        <p:spPr bwMode="auto">
          <a:xfrm>
            <a:off x="6705600" y="3810000"/>
            <a:ext cx="0" cy="4572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0" name="Line 52"/>
          <p:cNvSpPr>
            <a:spLocks noChangeShapeType="1"/>
          </p:cNvSpPr>
          <p:nvPr/>
        </p:nvSpPr>
        <p:spPr bwMode="auto">
          <a:xfrm>
            <a:off x="7086600" y="4495800"/>
            <a:ext cx="6096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1" name="Line 53"/>
          <p:cNvSpPr>
            <a:spLocks noChangeShapeType="1"/>
          </p:cNvSpPr>
          <p:nvPr/>
        </p:nvSpPr>
        <p:spPr bwMode="auto">
          <a:xfrm flipH="1">
            <a:off x="6172200" y="4724400"/>
            <a:ext cx="457200" cy="3810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2" name="Line 54"/>
          <p:cNvSpPr>
            <a:spLocks noChangeShapeType="1"/>
          </p:cNvSpPr>
          <p:nvPr/>
        </p:nvSpPr>
        <p:spPr bwMode="auto">
          <a:xfrm flipH="1">
            <a:off x="5334000" y="5410200"/>
            <a:ext cx="3810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3" name="Line 55"/>
          <p:cNvSpPr>
            <a:spLocks noChangeShapeType="1"/>
          </p:cNvSpPr>
          <p:nvPr/>
        </p:nvSpPr>
        <p:spPr bwMode="auto">
          <a:xfrm>
            <a:off x="7010400" y="4800600"/>
            <a:ext cx="4572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4" name="Line 56"/>
          <p:cNvSpPr>
            <a:spLocks noChangeShapeType="1"/>
          </p:cNvSpPr>
          <p:nvPr/>
        </p:nvSpPr>
        <p:spPr bwMode="auto">
          <a:xfrm>
            <a:off x="7848600" y="5410200"/>
            <a:ext cx="4572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5" name="Line 57"/>
          <p:cNvSpPr>
            <a:spLocks noChangeShapeType="1"/>
          </p:cNvSpPr>
          <p:nvPr/>
        </p:nvSpPr>
        <p:spPr bwMode="auto">
          <a:xfrm>
            <a:off x="5029200" y="2057400"/>
            <a:ext cx="5334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3226" name="Text Box 58"/>
          <p:cNvSpPr txBox="1">
            <a:spLocks noChangeArrowheads="1"/>
          </p:cNvSpPr>
          <p:nvPr/>
        </p:nvSpPr>
        <p:spPr bwMode="auto">
          <a:xfrm>
            <a:off x="4953000" y="2057400"/>
            <a:ext cx="1155700" cy="274638"/>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Resent packet</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 name="Slide Number Placeholder 5"/>
          <p:cNvSpPr>
            <a:spLocks noGrp="1"/>
          </p:cNvSpPr>
          <p:nvPr>
            <p:ph type="sldNum" sz="quarter" idx="12"/>
          </p:nvPr>
        </p:nvSpPr>
        <p:spPr/>
        <p:txBody>
          <a:bodyPr/>
          <a:lstStyle/>
          <a:p>
            <a:fld id="{43F9BD58-1629-224A-9FF4-1B4BA38111D8}" type="slidenum">
              <a:rPr lang="en-US"/>
              <a:pPr/>
              <a:t>37</a:t>
            </a:fld>
            <a:endParaRPr lang="en-US"/>
          </a:p>
        </p:txBody>
      </p:sp>
      <p:sp>
        <p:nvSpPr>
          <p:cNvPr id="264194" name="Rectangle 2"/>
          <p:cNvSpPr>
            <a:spLocks noGrp="1" noChangeArrowheads="1"/>
          </p:cNvSpPr>
          <p:nvPr>
            <p:ph type="title"/>
          </p:nvPr>
        </p:nvSpPr>
        <p:spPr>
          <a:xfrm>
            <a:off x="228600" y="152400"/>
            <a:ext cx="8312150" cy="1143000"/>
          </a:xfrm>
        </p:spPr>
        <p:txBody>
          <a:bodyPr/>
          <a:lstStyle/>
          <a:p>
            <a:r>
              <a:rPr lang="en-US"/>
              <a:t>Ideal Recovery Model</a:t>
            </a:r>
          </a:p>
        </p:txBody>
      </p:sp>
      <p:sp>
        <p:nvSpPr>
          <p:cNvPr id="264195" name="Rectangle 3"/>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64196" name="Line 4"/>
          <p:cNvSpPr>
            <a:spLocks noChangeShapeType="1"/>
          </p:cNvSpPr>
          <p:nvPr/>
        </p:nvSpPr>
        <p:spPr bwMode="auto">
          <a:xfrm flipH="1">
            <a:off x="1295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4197" name="Line 5"/>
          <p:cNvSpPr>
            <a:spLocks noChangeShapeType="1"/>
          </p:cNvSpPr>
          <p:nvPr/>
        </p:nvSpPr>
        <p:spPr bwMode="auto">
          <a:xfrm flipH="1" flipV="1">
            <a:off x="31527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4198" name="Line 6"/>
          <p:cNvSpPr>
            <a:spLocks noChangeShapeType="1"/>
          </p:cNvSpPr>
          <p:nvPr/>
        </p:nvSpPr>
        <p:spPr bwMode="auto">
          <a:xfrm flipH="1">
            <a:off x="790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4199" name="Line 7"/>
          <p:cNvSpPr>
            <a:spLocks noChangeShapeType="1"/>
          </p:cNvSpPr>
          <p:nvPr/>
        </p:nvSpPr>
        <p:spPr bwMode="auto">
          <a:xfrm flipH="1" flipV="1">
            <a:off x="22383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4200" name="Line 8"/>
          <p:cNvSpPr>
            <a:spLocks noChangeShapeType="1"/>
          </p:cNvSpPr>
          <p:nvPr/>
        </p:nvSpPr>
        <p:spPr bwMode="auto">
          <a:xfrm flipH="1">
            <a:off x="1628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4201" name="Line 9"/>
          <p:cNvSpPr>
            <a:spLocks noChangeShapeType="1"/>
          </p:cNvSpPr>
          <p:nvPr/>
        </p:nvSpPr>
        <p:spPr bwMode="auto">
          <a:xfrm>
            <a:off x="2238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4202" name="Oval 10"/>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03" name="Oval 11"/>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04" name="Oval 12"/>
          <p:cNvSpPr>
            <a:spLocks noChangeArrowheads="1"/>
          </p:cNvSpPr>
          <p:nvPr/>
        </p:nvSpPr>
        <p:spPr bwMode="auto">
          <a:xfrm>
            <a:off x="2790825" y="51435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05" name="Rectangle 13"/>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S</a:t>
            </a:r>
          </a:p>
        </p:txBody>
      </p:sp>
      <p:sp>
        <p:nvSpPr>
          <p:cNvPr id="264206" name="Rectangle 14"/>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R3</a:t>
            </a:r>
          </a:p>
        </p:txBody>
      </p:sp>
      <p:sp>
        <p:nvSpPr>
          <p:cNvPr id="264207" name="Rectangle 15"/>
          <p:cNvSpPr>
            <a:spLocks noChangeArrowheads="1"/>
          </p:cNvSpPr>
          <p:nvPr/>
        </p:nvSpPr>
        <p:spPr bwMode="auto">
          <a:xfrm>
            <a:off x="36576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R4</a:t>
            </a:r>
          </a:p>
        </p:txBody>
      </p:sp>
      <p:sp>
        <p:nvSpPr>
          <p:cNvPr id="264208" name="Rectangle 16"/>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R2</a:t>
            </a:r>
          </a:p>
        </p:txBody>
      </p:sp>
      <p:sp>
        <p:nvSpPr>
          <p:cNvPr id="264209" name="Rectangle 17"/>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2</a:t>
            </a:r>
          </a:p>
        </p:txBody>
      </p:sp>
      <p:sp>
        <p:nvSpPr>
          <p:cNvPr id="264210" name="Rectangle 18"/>
          <p:cNvSpPr>
            <a:spLocks noChangeArrowheads="1"/>
          </p:cNvSpPr>
          <p:nvPr/>
        </p:nvSpPr>
        <p:spPr bwMode="auto">
          <a:xfrm>
            <a:off x="2514600" y="38862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4211" name="Line 19"/>
          <p:cNvSpPr>
            <a:spLocks noChangeShapeType="1"/>
          </p:cNvSpPr>
          <p:nvPr/>
        </p:nvSpPr>
        <p:spPr bwMode="auto">
          <a:xfrm>
            <a:off x="2362200" y="3962400"/>
            <a:ext cx="381000" cy="228600"/>
          </a:xfrm>
          <a:prstGeom prst="lin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264212" name="Line 20"/>
          <p:cNvSpPr>
            <a:spLocks noChangeShapeType="1"/>
          </p:cNvSpPr>
          <p:nvPr/>
        </p:nvSpPr>
        <p:spPr bwMode="auto">
          <a:xfrm flipV="1">
            <a:off x="2362200" y="3962400"/>
            <a:ext cx="381000" cy="228600"/>
          </a:xfrm>
          <a:prstGeom prst="lin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264213" name="Line 21"/>
          <p:cNvSpPr>
            <a:spLocks noChangeShapeType="1"/>
          </p:cNvSpPr>
          <p:nvPr/>
        </p:nvSpPr>
        <p:spPr bwMode="auto">
          <a:xfrm flipH="1">
            <a:off x="2438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4214" name="Rectangle 22"/>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64215" name="Line 23"/>
          <p:cNvSpPr>
            <a:spLocks noChangeShapeType="1"/>
          </p:cNvSpPr>
          <p:nvPr/>
        </p:nvSpPr>
        <p:spPr bwMode="auto">
          <a:xfrm flipH="1">
            <a:off x="5867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4216" name="Line 24"/>
          <p:cNvSpPr>
            <a:spLocks noChangeShapeType="1"/>
          </p:cNvSpPr>
          <p:nvPr/>
        </p:nvSpPr>
        <p:spPr bwMode="auto">
          <a:xfrm flipH="1" flipV="1">
            <a:off x="77247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4217" name="Line 25"/>
          <p:cNvSpPr>
            <a:spLocks noChangeShapeType="1"/>
          </p:cNvSpPr>
          <p:nvPr/>
        </p:nvSpPr>
        <p:spPr bwMode="auto">
          <a:xfrm flipH="1">
            <a:off x="5362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4218" name="Line 26"/>
          <p:cNvSpPr>
            <a:spLocks noChangeShapeType="1"/>
          </p:cNvSpPr>
          <p:nvPr/>
        </p:nvSpPr>
        <p:spPr bwMode="auto">
          <a:xfrm flipH="1" flipV="1">
            <a:off x="68103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4219" name="Line 27"/>
          <p:cNvSpPr>
            <a:spLocks noChangeShapeType="1"/>
          </p:cNvSpPr>
          <p:nvPr/>
        </p:nvSpPr>
        <p:spPr bwMode="auto">
          <a:xfrm flipH="1">
            <a:off x="6200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4220" name="Line 28"/>
          <p:cNvSpPr>
            <a:spLocks noChangeShapeType="1"/>
          </p:cNvSpPr>
          <p:nvPr/>
        </p:nvSpPr>
        <p:spPr bwMode="auto">
          <a:xfrm>
            <a:off x="6810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4221" name="Oval 29"/>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22" name="Oval 30"/>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23" name="Oval 31"/>
          <p:cNvSpPr>
            <a:spLocks noChangeArrowheads="1"/>
          </p:cNvSpPr>
          <p:nvPr/>
        </p:nvSpPr>
        <p:spPr bwMode="auto">
          <a:xfrm>
            <a:off x="7362825" y="51435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24" name="Rectangle 32"/>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S</a:t>
            </a:r>
          </a:p>
        </p:txBody>
      </p:sp>
      <p:sp>
        <p:nvSpPr>
          <p:cNvPr id="264225" name="Rectangle 33"/>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R3</a:t>
            </a:r>
          </a:p>
        </p:txBody>
      </p:sp>
      <p:sp>
        <p:nvSpPr>
          <p:cNvPr id="264226" name="Rectangle 34"/>
          <p:cNvSpPr>
            <a:spLocks noChangeArrowheads="1"/>
          </p:cNvSpPr>
          <p:nvPr/>
        </p:nvSpPr>
        <p:spPr bwMode="auto">
          <a:xfrm>
            <a:off x="82296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R4</a:t>
            </a:r>
          </a:p>
        </p:txBody>
      </p:sp>
      <p:sp>
        <p:nvSpPr>
          <p:cNvPr id="264227" name="Rectangle 35"/>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R2</a:t>
            </a:r>
          </a:p>
        </p:txBody>
      </p:sp>
      <p:sp>
        <p:nvSpPr>
          <p:cNvPr id="264228" name="Line 36"/>
          <p:cNvSpPr>
            <a:spLocks noChangeShapeType="1"/>
          </p:cNvSpPr>
          <p:nvPr/>
        </p:nvSpPr>
        <p:spPr bwMode="auto">
          <a:xfrm flipH="1">
            <a:off x="7010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4229" name="Oval 37"/>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30" name="Oval 38"/>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4231" name="Text Box 39"/>
          <p:cNvSpPr txBox="1">
            <a:spLocks noChangeArrowheads="1"/>
          </p:cNvSpPr>
          <p:nvPr/>
        </p:nvSpPr>
        <p:spPr bwMode="auto">
          <a:xfrm>
            <a:off x="304800" y="1143000"/>
            <a:ext cx="4038600" cy="701675"/>
          </a:xfrm>
          <a:prstGeom prst="rect">
            <a:avLst/>
          </a:prstGeom>
          <a:noFill/>
          <a:ln w="9525">
            <a:noFill/>
            <a:miter lim="800000"/>
            <a:headEnd/>
            <a:tailEnd/>
          </a:ln>
          <a:effectLst/>
        </p:spPr>
        <p:txBody>
          <a:bodyPr>
            <a:prstTxWarp prst="textNoShape">
              <a:avLst/>
            </a:prstTxWarp>
            <a:spAutoFit/>
          </a:bodyPr>
          <a:lstStyle/>
          <a:p>
            <a:r>
              <a:rPr lang="en-US" sz="2000">
                <a:solidFill>
                  <a:srgbClr val="FF9900"/>
                </a:solidFill>
                <a:latin typeface="Arial" charset="0"/>
              </a:rPr>
              <a:t>Packet 1 reaches R1 but is lost before reaching other Receivers</a:t>
            </a:r>
          </a:p>
        </p:txBody>
      </p:sp>
      <p:sp>
        <p:nvSpPr>
          <p:cNvPr id="264232" name="Text Box 40"/>
          <p:cNvSpPr txBox="1">
            <a:spLocks noChangeArrowheads="1"/>
          </p:cNvSpPr>
          <p:nvPr/>
        </p:nvSpPr>
        <p:spPr bwMode="auto">
          <a:xfrm>
            <a:off x="4724400" y="1143000"/>
            <a:ext cx="4191000" cy="701675"/>
          </a:xfrm>
          <a:prstGeom prst="rect">
            <a:avLst/>
          </a:prstGeom>
          <a:noFill/>
          <a:ln w="9525">
            <a:noFill/>
            <a:miter lim="800000"/>
            <a:headEnd/>
            <a:tailEnd/>
          </a:ln>
          <a:effectLst/>
        </p:spPr>
        <p:txBody>
          <a:bodyPr>
            <a:prstTxWarp prst="textNoShape">
              <a:avLst/>
            </a:prstTxWarp>
            <a:spAutoFit/>
          </a:bodyPr>
          <a:lstStyle/>
          <a:p>
            <a:r>
              <a:rPr lang="en-US" sz="2000">
                <a:solidFill>
                  <a:srgbClr val="FF9900"/>
                </a:solidFill>
                <a:latin typeface="Arial" charset="0"/>
              </a:rPr>
              <a:t>Only one receiver sends NACK to the nearest S or R with packet</a:t>
            </a:r>
          </a:p>
        </p:txBody>
      </p:sp>
      <p:sp>
        <p:nvSpPr>
          <p:cNvPr id="264233" name="Line 41"/>
          <p:cNvSpPr>
            <a:spLocks noChangeShapeType="1"/>
          </p:cNvSpPr>
          <p:nvPr/>
        </p:nvSpPr>
        <p:spPr bwMode="auto">
          <a:xfrm flipH="1" flipV="1">
            <a:off x="7010400" y="48006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4234" name="Line 42"/>
          <p:cNvSpPr>
            <a:spLocks noChangeShapeType="1"/>
          </p:cNvSpPr>
          <p:nvPr/>
        </p:nvSpPr>
        <p:spPr bwMode="auto">
          <a:xfrm flipH="1" flipV="1">
            <a:off x="7848600" y="54102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4235" name="Line 43"/>
          <p:cNvSpPr>
            <a:spLocks noChangeShapeType="1"/>
          </p:cNvSpPr>
          <p:nvPr/>
        </p:nvSpPr>
        <p:spPr bwMode="auto">
          <a:xfrm flipV="1">
            <a:off x="6934200" y="3886200"/>
            <a:ext cx="0" cy="381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4236" name="Line 44"/>
          <p:cNvSpPr>
            <a:spLocks noChangeShapeType="1"/>
          </p:cNvSpPr>
          <p:nvPr/>
        </p:nvSpPr>
        <p:spPr bwMode="auto">
          <a:xfrm>
            <a:off x="4992688" y="19812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4237" name="Text Box 45"/>
          <p:cNvSpPr txBox="1">
            <a:spLocks noChangeArrowheads="1"/>
          </p:cNvSpPr>
          <p:nvPr/>
        </p:nvSpPr>
        <p:spPr bwMode="auto">
          <a:xfrm>
            <a:off x="4916488" y="1981200"/>
            <a:ext cx="1255712" cy="274638"/>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Resend request</a:t>
            </a:r>
          </a:p>
        </p:txBody>
      </p:sp>
      <p:sp>
        <p:nvSpPr>
          <p:cNvPr id="264238" name="Rectangle 46"/>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4239" name="Rectangle 47"/>
          <p:cNvSpPr>
            <a:spLocks noChangeArrowheads="1"/>
          </p:cNvSpPr>
          <p:nvPr/>
        </p:nvSpPr>
        <p:spPr bwMode="auto">
          <a:xfrm>
            <a:off x="7010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4240" name="Line 48"/>
          <p:cNvSpPr>
            <a:spLocks noChangeShapeType="1"/>
          </p:cNvSpPr>
          <p:nvPr/>
        </p:nvSpPr>
        <p:spPr bwMode="auto">
          <a:xfrm>
            <a:off x="6705600" y="3810000"/>
            <a:ext cx="0" cy="4572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1" name="Line 49"/>
          <p:cNvSpPr>
            <a:spLocks noChangeShapeType="1"/>
          </p:cNvSpPr>
          <p:nvPr/>
        </p:nvSpPr>
        <p:spPr bwMode="auto">
          <a:xfrm>
            <a:off x="7086600" y="4495800"/>
            <a:ext cx="6096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2" name="Line 50"/>
          <p:cNvSpPr>
            <a:spLocks noChangeShapeType="1"/>
          </p:cNvSpPr>
          <p:nvPr/>
        </p:nvSpPr>
        <p:spPr bwMode="auto">
          <a:xfrm flipH="1">
            <a:off x="6172200" y="4724400"/>
            <a:ext cx="457200" cy="3810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3" name="Line 51"/>
          <p:cNvSpPr>
            <a:spLocks noChangeShapeType="1"/>
          </p:cNvSpPr>
          <p:nvPr/>
        </p:nvSpPr>
        <p:spPr bwMode="auto">
          <a:xfrm flipH="1">
            <a:off x="5334000" y="5410200"/>
            <a:ext cx="3810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4" name="Line 52"/>
          <p:cNvSpPr>
            <a:spLocks noChangeShapeType="1"/>
          </p:cNvSpPr>
          <p:nvPr/>
        </p:nvSpPr>
        <p:spPr bwMode="auto">
          <a:xfrm>
            <a:off x="6858000" y="4953000"/>
            <a:ext cx="4572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5" name="Line 53"/>
          <p:cNvSpPr>
            <a:spLocks noChangeShapeType="1"/>
          </p:cNvSpPr>
          <p:nvPr/>
        </p:nvSpPr>
        <p:spPr bwMode="auto">
          <a:xfrm>
            <a:off x="7772400" y="5638800"/>
            <a:ext cx="4572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6" name="Line 54"/>
          <p:cNvSpPr>
            <a:spLocks noChangeShapeType="1"/>
          </p:cNvSpPr>
          <p:nvPr/>
        </p:nvSpPr>
        <p:spPr bwMode="auto">
          <a:xfrm>
            <a:off x="5029200" y="2286000"/>
            <a:ext cx="5334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4247" name="Text Box 55"/>
          <p:cNvSpPr txBox="1">
            <a:spLocks noChangeArrowheads="1"/>
          </p:cNvSpPr>
          <p:nvPr/>
        </p:nvSpPr>
        <p:spPr bwMode="auto">
          <a:xfrm>
            <a:off x="4940300" y="2316163"/>
            <a:ext cx="1155700" cy="274637"/>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Resent packet</a:t>
            </a:r>
          </a:p>
        </p:txBody>
      </p:sp>
      <p:sp>
        <p:nvSpPr>
          <p:cNvPr id="264248" name="Text Box 56"/>
          <p:cNvSpPr txBox="1">
            <a:spLocks noChangeArrowheads="1"/>
          </p:cNvSpPr>
          <p:nvPr/>
        </p:nvSpPr>
        <p:spPr bwMode="auto">
          <a:xfrm>
            <a:off x="7467600" y="1905000"/>
            <a:ext cx="1447800" cy="1190625"/>
          </a:xfrm>
          <a:prstGeom prst="rect">
            <a:avLst/>
          </a:prstGeom>
          <a:noFill/>
          <a:ln w="9525">
            <a:noFill/>
            <a:miter lim="800000"/>
            <a:headEnd/>
            <a:tailEnd/>
          </a:ln>
          <a:effectLst/>
        </p:spPr>
        <p:txBody>
          <a:bodyPr>
            <a:prstTxWarp prst="textNoShape">
              <a:avLst/>
            </a:prstTxWarp>
            <a:spAutoFit/>
          </a:bodyPr>
          <a:lstStyle/>
          <a:p>
            <a:r>
              <a:rPr lang="en-US" sz="1800">
                <a:solidFill>
                  <a:srgbClr val="000000"/>
                </a:solidFill>
                <a:latin typeface="Arial" charset="0"/>
              </a:rPr>
              <a:t>Repair sent only to those that need packet</a:t>
            </a:r>
          </a:p>
        </p:txBody>
      </p:sp>
      <p:sp>
        <p:nvSpPr>
          <p:cNvPr id="264249" name="Rectangle 57"/>
          <p:cNvSpPr>
            <a:spLocks noChangeArrowheads="1"/>
          </p:cNvSpPr>
          <p:nvPr/>
        </p:nvSpPr>
        <p:spPr bwMode="auto">
          <a:xfrm>
            <a:off x="10668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R1</a:t>
            </a:r>
          </a:p>
        </p:txBody>
      </p:sp>
      <p:sp>
        <p:nvSpPr>
          <p:cNvPr id="264250" name="Rectangle 58"/>
          <p:cNvSpPr>
            <a:spLocks noChangeArrowheads="1"/>
          </p:cNvSpPr>
          <p:nvPr/>
        </p:nvSpPr>
        <p:spPr bwMode="auto">
          <a:xfrm>
            <a:off x="56388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a:solidFill>
                  <a:srgbClr val="000000"/>
                </a:solidFill>
                <a:latin typeface="Arial" charset="0"/>
              </a:rPr>
              <a:t>R1</a:t>
            </a:r>
          </a:p>
        </p:txBody>
      </p:sp>
      <p:sp>
        <p:nvSpPr>
          <p:cNvPr id="264251" name="Line 59"/>
          <p:cNvSpPr>
            <a:spLocks noChangeShapeType="1"/>
          </p:cNvSpPr>
          <p:nvPr/>
        </p:nvSpPr>
        <p:spPr bwMode="auto">
          <a:xfrm flipH="1">
            <a:off x="6172200" y="3429000"/>
            <a:ext cx="3810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4252" name="Line 60"/>
          <p:cNvSpPr>
            <a:spLocks noChangeShapeType="1"/>
          </p:cNvSpPr>
          <p:nvPr/>
        </p:nvSpPr>
        <p:spPr bwMode="auto">
          <a:xfrm>
            <a:off x="6172200" y="3657600"/>
            <a:ext cx="3810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E45155-91D7-4F48-B784-4C0417ADD2E4}" type="slidenum">
              <a:rPr lang="en-US"/>
              <a:pPr/>
              <a:t>38</a:t>
            </a:fld>
            <a:endParaRPr lang="en-US"/>
          </a:p>
        </p:txBody>
      </p:sp>
      <p:sp>
        <p:nvSpPr>
          <p:cNvPr id="278530" name="Rectangle 1026"/>
          <p:cNvSpPr>
            <a:spLocks noGrp="1" noChangeArrowheads="1"/>
          </p:cNvSpPr>
          <p:nvPr>
            <p:ph type="title"/>
          </p:nvPr>
        </p:nvSpPr>
        <p:spPr/>
        <p:txBody>
          <a:bodyPr/>
          <a:lstStyle/>
          <a:p>
            <a:r>
              <a:rPr lang="en-US"/>
              <a:t>SRM</a:t>
            </a:r>
          </a:p>
        </p:txBody>
      </p:sp>
      <p:sp>
        <p:nvSpPr>
          <p:cNvPr id="278531" name="Rectangle 1027"/>
          <p:cNvSpPr>
            <a:spLocks noGrp="1" noChangeArrowheads="1"/>
          </p:cNvSpPr>
          <p:nvPr>
            <p:ph type="body" idx="1"/>
          </p:nvPr>
        </p:nvSpPr>
        <p:spPr/>
        <p:txBody>
          <a:bodyPr/>
          <a:lstStyle/>
          <a:p>
            <a:r>
              <a:rPr lang="en-US"/>
              <a:t>Originally designed for </a:t>
            </a:r>
            <a:r>
              <a:rPr lang="en-US" i="1"/>
              <a:t>wb</a:t>
            </a:r>
            <a:endParaRPr lang="en-US"/>
          </a:p>
          <a:p>
            <a:r>
              <a:rPr lang="en-US"/>
              <a:t>Receiver-reliable</a:t>
            </a:r>
          </a:p>
          <a:p>
            <a:pPr lvl="1"/>
            <a:r>
              <a:rPr lang="en-US"/>
              <a:t>NACK-based</a:t>
            </a:r>
          </a:p>
          <a:p>
            <a:r>
              <a:rPr lang="en-US"/>
              <a:t>Every member may multicast NACK or retransmission</a:t>
            </a:r>
          </a:p>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 name="Slide Number Placeholder 4"/>
          <p:cNvSpPr>
            <a:spLocks noGrp="1"/>
          </p:cNvSpPr>
          <p:nvPr>
            <p:ph type="sldNum" sz="quarter" idx="12"/>
          </p:nvPr>
        </p:nvSpPr>
        <p:spPr/>
        <p:txBody>
          <a:bodyPr/>
          <a:lstStyle/>
          <a:p>
            <a:fld id="{841040DA-B924-A44D-A735-EC7B95FE8AC7}" type="slidenum">
              <a:rPr lang="en-US"/>
              <a:pPr/>
              <a:t>39</a:t>
            </a:fld>
            <a:endParaRPr lang="en-US"/>
          </a:p>
        </p:txBody>
      </p:sp>
      <p:sp>
        <p:nvSpPr>
          <p:cNvPr id="259074" name="Rectangle 1026"/>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endParaRPr lang="en-US" sz="2400"/>
          </a:p>
        </p:txBody>
      </p:sp>
      <p:sp>
        <p:nvSpPr>
          <p:cNvPr id="259075" name="Rectangle 1027"/>
          <p:cNvSpPr>
            <a:spLocks noChangeArrowheads="1"/>
          </p:cNvSpPr>
          <p:nvPr/>
        </p:nvSpPr>
        <p:spPr bwMode="auto">
          <a:xfrm>
            <a:off x="8382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R1</a:t>
            </a:r>
          </a:p>
        </p:txBody>
      </p:sp>
      <p:sp>
        <p:nvSpPr>
          <p:cNvPr id="259076" name="Line 1028"/>
          <p:cNvSpPr>
            <a:spLocks noChangeShapeType="1"/>
          </p:cNvSpPr>
          <p:nvPr/>
        </p:nvSpPr>
        <p:spPr bwMode="auto">
          <a:xfrm flipH="1">
            <a:off x="1295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59077" name="Rectangle 1029"/>
          <p:cNvSpPr>
            <a:spLocks noGrp="1" noChangeArrowheads="1"/>
          </p:cNvSpPr>
          <p:nvPr>
            <p:ph type="title"/>
          </p:nvPr>
        </p:nvSpPr>
        <p:spPr/>
        <p:txBody>
          <a:bodyPr/>
          <a:lstStyle/>
          <a:p>
            <a:r>
              <a:rPr lang="en-US"/>
              <a:t>SRM Request Suppression</a:t>
            </a:r>
          </a:p>
        </p:txBody>
      </p:sp>
      <p:sp>
        <p:nvSpPr>
          <p:cNvPr id="259079" name="Line 1031"/>
          <p:cNvSpPr>
            <a:spLocks noChangeShapeType="1"/>
          </p:cNvSpPr>
          <p:nvPr/>
        </p:nvSpPr>
        <p:spPr bwMode="auto">
          <a:xfrm flipH="1">
            <a:off x="790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59081" name="Line 1033"/>
          <p:cNvSpPr>
            <a:spLocks noChangeShapeType="1"/>
          </p:cNvSpPr>
          <p:nvPr/>
        </p:nvSpPr>
        <p:spPr bwMode="auto">
          <a:xfrm flipH="1">
            <a:off x="1628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082" name="Line 1034"/>
          <p:cNvSpPr>
            <a:spLocks noChangeShapeType="1"/>
          </p:cNvSpPr>
          <p:nvPr/>
        </p:nvSpPr>
        <p:spPr bwMode="auto">
          <a:xfrm>
            <a:off x="2238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083" name="Oval 1035"/>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59084" name="Oval 1036"/>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59086" name="Rectangle 1038"/>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S</a:t>
            </a:r>
          </a:p>
        </p:txBody>
      </p:sp>
      <p:sp>
        <p:nvSpPr>
          <p:cNvPr id="259087" name="Rectangle 1039"/>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R3</a:t>
            </a:r>
          </a:p>
        </p:txBody>
      </p:sp>
      <p:sp>
        <p:nvSpPr>
          <p:cNvPr id="259089" name="Rectangle 1041"/>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R2</a:t>
            </a:r>
          </a:p>
        </p:txBody>
      </p:sp>
      <p:sp>
        <p:nvSpPr>
          <p:cNvPr id="259090" name="Rectangle 1042"/>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2</a:t>
            </a:r>
          </a:p>
        </p:txBody>
      </p:sp>
      <p:sp>
        <p:nvSpPr>
          <p:cNvPr id="259091" name="Rectangle 1043"/>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59092" name="Line 1044"/>
          <p:cNvSpPr>
            <a:spLocks noChangeShapeType="1"/>
          </p:cNvSpPr>
          <p:nvPr/>
        </p:nvSpPr>
        <p:spPr bwMode="auto">
          <a:xfrm flipH="1">
            <a:off x="2438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59093" name="Rectangle 1045"/>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59094" name="Rectangle 1046"/>
          <p:cNvSpPr>
            <a:spLocks noChangeArrowheads="1"/>
          </p:cNvSpPr>
          <p:nvPr/>
        </p:nvSpPr>
        <p:spPr bwMode="auto">
          <a:xfrm>
            <a:off x="5410200" y="3367088"/>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R1</a:t>
            </a:r>
          </a:p>
        </p:txBody>
      </p:sp>
      <p:sp>
        <p:nvSpPr>
          <p:cNvPr id="259095" name="Line 1047"/>
          <p:cNvSpPr>
            <a:spLocks noChangeShapeType="1"/>
          </p:cNvSpPr>
          <p:nvPr/>
        </p:nvSpPr>
        <p:spPr bwMode="auto">
          <a:xfrm flipH="1">
            <a:off x="5867400" y="35814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59097" name="Line 1049"/>
          <p:cNvSpPr>
            <a:spLocks noChangeShapeType="1"/>
          </p:cNvSpPr>
          <p:nvPr/>
        </p:nvSpPr>
        <p:spPr bwMode="auto">
          <a:xfrm flipH="1">
            <a:off x="5362575" y="54673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59099" name="Line 1051"/>
          <p:cNvSpPr>
            <a:spLocks noChangeShapeType="1"/>
          </p:cNvSpPr>
          <p:nvPr/>
        </p:nvSpPr>
        <p:spPr bwMode="auto">
          <a:xfrm flipH="1">
            <a:off x="6200775" y="47815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00" name="Line 1052"/>
          <p:cNvSpPr>
            <a:spLocks noChangeShapeType="1"/>
          </p:cNvSpPr>
          <p:nvPr/>
        </p:nvSpPr>
        <p:spPr bwMode="auto">
          <a:xfrm>
            <a:off x="6810375" y="2438400"/>
            <a:ext cx="0" cy="1905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01" name="Oval 1053"/>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59102" name="Oval 1054"/>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59104" name="Rectangle 1056"/>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S</a:t>
            </a:r>
          </a:p>
        </p:txBody>
      </p:sp>
      <p:sp>
        <p:nvSpPr>
          <p:cNvPr id="259105" name="Rectangle 1057"/>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R3</a:t>
            </a:r>
          </a:p>
        </p:txBody>
      </p:sp>
      <p:sp>
        <p:nvSpPr>
          <p:cNvPr id="259107" name="Rectangle 1059"/>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R2</a:t>
            </a:r>
          </a:p>
        </p:txBody>
      </p:sp>
      <p:sp>
        <p:nvSpPr>
          <p:cNvPr id="259108" name="Line 1060"/>
          <p:cNvSpPr>
            <a:spLocks noChangeShapeType="1"/>
          </p:cNvSpPr>
          <p:nvPr/>
        </p:nvSpPr>
        <p:spPr bwMode="auto">
          <a:xfrm flipH="1">
            <a:off x="7010400" y="4572000"/>
            <a:ext cx="762000" cy="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59109" name="Oval 1061"/>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59110" name="Oval 1062"/>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59111" name="Text Box 1063"/>
          <p:cNvSpPr txBox="1">
            <a:spLocks noChangeArrowheads="1"/>
          </p:cNvSpPr>
          <p:nvPr/>
        </p:nvSpPr>
        <p:spPr bwMode="auto">
          <a:xfrm>
            <a:off x="304800" y="1143000"/>
            <a:ext cx="4038600" cy="701675"/>
          </a:xfrm>
          <a:prstGeom prst="rect">
            <a:avLst/>
          </a:prstGeom>
          <a:noFill/>
          <a:ln w="9525">
            <a:noFill/>
            <a:miter lim="800000"/>
            <a:headEnd/>
            <a:tailEnd/>
          </a:ln>
          <a:effectLst/>
        </p:spPr>
        <p:txBody>
          <a:bodyPr>
            <a:prstTxWarp prst="textNoShape">
              <a:avLst/>
            </a:prstTxWarp>
            <a:spAutoFit/>
          </a:bodyPr>
          <a:lstStyle/>
          <a:p>
            <a:r>
              <a:rPr lang="en-US" sz="2000">
                <a:solidFill>
                  <a:srgbClr val="FF9900"/>
                </a:solidFill>
                <a:latin typeface="Arial" charset="0"/>
              </a:rPr>
              <a:t>Packet 1 is lost; R1 requests resend to Source </a:t>
            </a:r>
            <a:r>
              <a:rPr lang="en-US" sz="2000" u="sng">
                <a:solidFill>
                  <a:srgbClr val="FF9900"/>
                </a:solidFill>
                <a:latin typeface="Arial" charset="0"/>
              </a:rPr>
              <a:t>and</a:t>
            </a:r>
            <a:r>
              <a:rPr lang="en-US" sz="2000">
                <a:solidFill>
                  <a:srgbClr val="FF9900"/>
                </a:solidFill>
                <a:latin typeface="Arial" charset="0"/>
              </a:rPr>
              <a:t> Receivers</a:t>
            </a:r>
          </a:p>
        </p:txBody>
      </p:sp>
      <p:sp>
        <p:nvSpPr>
          <p:cNvPr id="259112" name="Text Box 1064"/>
          <p:cNvSpPr txBox="1">
            <a:spLocks noChangeArrowheads="1"/>
          </p:cNvSpPr>
          <p:nvPr/>
        </p:nvSpPr>
        <p:spPr bwMode="auto">
          <a:xfrm>
            <a:off x="4648200" y="1143000"/>
            <a:ext cx="4191000" cy="701675"/>
          </a:xfrm>
          <a:prstGeom prst="rect">
            <a:avLst/>
          </a:prstGeom>
          <a:noFill/>
          <a:ln w="9525">
            <a:noFill/>
            <a:miter lim="800000"/>
            <a:headEnd/>
            <a:tailEnd/>
          </a:ln>
          <a:effectLst/>
        </p:spPr>
        <p:txBody>
          <a:bodyPr>
            <a:prstTxWarp prst="textNoShape">
              <a:avLst/>
            </a:prstTxWarp>
            <a:spAutoFit/>
          </a:bodyPr>
          <a:lstStyle/>
          <a:p>
            <a:r>
              <a:rPr lang="en-US" sz="2000">
                <a:solidFill>
                  <a:srgbClr val="FF9900"/>
                </a:solidFill>
                <a:latin typeface="Arial" charset="0"/>
              </a:rPr>
              <a:t>Packet 1 is resent; R2 and R3 no longer have to request a resend</a:t>
            </a:r>
          </a:p>
        </p:txBody>
      </p:sp>
      <p:sp>
        <p:nvSpPr>
          <p:cNvPr id="259117" name="Rectangle 1069"/>
          <p:cNvSpPr>
            <a:spLocks noChangeArrowheads="1"/>
          </p:cNvSpPr>
          <p:nvPr/>
        </p:nvSpPr>
        <p:spPr bwMode="auto">
          <a:xfrm>
            <a:off x="71628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59118" name="Oval 1070"/>
          <p:cNvSpPr>
            <a:spLocks noChangeArrowheads="1"/>
          </p:cNvSpPr>
          <p:nvPr/>
        </p:nvSpPr>
        <p:spPr bwMode="auto">
          <a:xfrm>
            <a:off x="8305800" y="4343400"/>
            <a:ext cx="4572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19" name="Line 1071"/>
          <p:cNvSpPr>
            <a:spLocks noChangeShapeType="1"/>
          </p:cNvSpPr>
          <p:nvPr/>
        </p:nvSpPr>
        <p:spPr bwMode="auto">
          <a:xfrm flipV="1">
            <a:off x="8534400" y="4343400"/>
            <a:ext cx="0" cy="228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20" name="Line 1072"/>
          <p:cNvSpPr>
            <a:spLocks noChangeShapeType="1"/>
          </p:cNvSpPr>
          <p:nvPr/>
        </p:nvSpPr>
        <p:spPr bwMode="auto">
          <a:xfrm flipV="1">
            <a:off x="8534400" y="4419600"/>
            <a:ext cx="228600" cy="1524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21" name="Oval 1073"/>
          <p:cNvSpPr>
            <a:spLocks noChangeArrowheads="1"/>
          </p:cNvSpPr>
          <p:nvPr/>
        </p:nvSpPr>
        <p:spPr bwMode="auto">
          <a:xfrm>
            <a:off x="4876800" y="3352800"/>
            <a:ext cx="4572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22" name="Line 1074"/>
          <p:cNvSpPr>
            <a:spLocks noChangeShapeType="1"/>
          </p:cNvSpPr>
          <p:nvPr/>
        </p:nvSpPr>
        <p:spPr bwMode="auto">
          <a:xfrm flipV="1">
            <a:off x="5105400" y="3352800"/>
            <a:ext cx="0" cy="228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24" name="Oval 1076"/>
          <p:cNvSpPr>
            <a:spLocks noChangeArrowheads="1"/>
          </p:cNvSpPr>
          <p:nvPr/>
        </p:nvSpPr>
        <p:spPr bwMode="auto">
          <a:xfrm>
            <a:off x="5638800" y="5791200"/>
            <a:ext cx="4572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25" name="Line 1077"/>
          <p:cNvSpPr>
            <a:spLocks noChangeShapeType="1"/>
          </p:cNvSpPr>
          <p:nvPr/>
        </p:nvSpPr>
        <p:spPr bwMode="auto">
          <a:xfrm flipV="1">
            <a:off x="5867400" y="5791200"/>
            <a:ext cx="0" cy="228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26" name="Line 1078"/>
          <p:cNvSpPr>
            <a:spLocks noChangeShapeType="1"/>
          </p:cNvSpPr>
          <p:nvPr/>
        </p:nvSpPr>
        <p:spPr bwMode="auto">
          <a:xfrm>
            <a:off x="5867400" y="6019800"/>
            <a:ext cx="152400" cy="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27" name="Line 1079"/>
          <p:cNvSpPr>
            <a:spLocks noChangeShapeType="1"/>
          </p:cNvSpPr>
          <p:nvPr/>
        </p:nvSpPr>
        <p:spPr bwMode="auto">
          <a:xfrm>
            <a:off x="1371600" y="34290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28" name="Line 1080"/>
          <p:cNvSpPr>
            <a:spLocks noChangeShapeType="1"/>
          </p:cNvSpPr>
          <p:nvPr/>
        </p:nvSpPr>
        <p:spPr bwMode="auto">
          <a:xfrm flipV="1">
            <a:off x="2133600" y="2514600"/>
            <a:ext cx="0" cy="762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35" name="Line 1087"/>
          <p:cNvSpPr>
            <a:spLocks noChangeShapeType="1"/>
          </p:cNvSpPr>
          <p:nvPr/>
        </p:nvSpPr>
        <p:spPr bwMode="auto">
          <a:xfrm>
            <a:off x="2057400" y="3810000"/>
            <a:ext cx="0" cy="5334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36" name="Line 1088"/>
          <p:cNvSpPr>
            <a:spLocks noChangeShapeType="1"/>
          </p:cNvSpPr>
          <p:nvPr/>
        </p:nvSpPr>
        <p:spPr bwMode="auto">
          <a:xfrm flipH="1">
            <a:off x="1600200" y="47244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37" name="Line 1089"/>
          <p:cNvSpPr>
            <a:spLocks noChangeShapeType="1"/>
          </p:cNvSpPr>
          <p:nvPr/>
        </p:nvSpPr>
        <p:spPr bwMode="auto">
          <a:xfrm flipH="1">
            <a:off x="685800" y="5410200"/>
            <a:ext cx="457200" cy="263525"/>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38" name="Line 1090"/>
          <p:cNvSpPr>
            <a:spLocks noChangeShapeType="1"/>
          </p:cNvSpPr>
          <p:nvPr/>
        </p:nvSpPr>
        <p:spPr bwMode="auto">
          <a:xfrm>
            <a:off x="2514600" y="4419600"/>
            <a:ext cx="6096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46" name="Oval 1098"/>
          <p:cNvSpPr>
            <a:spLocks noChangeArrowheads="1"/>
          </p:cNvSpPr>
          <p:nvPr/>
        </p:nvSpPr>
        <p:spPr bwMode="auto">
          <a:xfrm>
            <a:off x="304800" y="3352800"/>
            <a:ext cx="4572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47" name="Line 1099"/>
          <p:cNvSpPr>
            <a:spLocks noChangeShapeType="1"/>
          </p:cNvSpPr>
          <p:nvPr/>
        </p:nvSpPr>
        <p:spPr bwMode="auto">
          <a:xfrm flipV="1">
            <a:off x="533400" y="3352800"/>
            <a:ext cx="0" cy="228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48" name="Oval 1100"/>
          <p:cNvSpPr>
            <a:spLocks noChangeArrowheads="1"/>
          </p:cNvSpPr>
          <p:nvPr/>
        </p:nvSpPr>
        <p:spPr bwMode="auto">
          <a:xfrm>
            <a:off x="3733800" y="4343400"/>
            <a:ext cx="4572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49" name="Line 1101"/>
          <p:cNvSpPr>
            <a:spLocks noChangeShapeType="1"/>
          </p:cNvSpPr>
          <p:nvPr/>
        </p:nvSpPr>
        <p:spPr bwMode="auto">
          <a:xfrm flipV="1">
            <a:off x="3962400" y="4343400"/>
            <a:ext cx="0" cy="228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50" name="Line 1102"/>
          <p:cNvSpPr>
            <a:spLocks noChangeShapeType="1"/>
          </p:cNvSpPr>
          <p:nvPr/>
        </p:nvSpPr>
        <p:spPr bwMode="auto">
          <a:xfrm flipV="1">
            <a:off x="3962400" y="4572000"/>
            <a:ext cx="228600" cy="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51" name="Oval 1103"/>
          <p:cNvSpPr>
            <a:spLocks noChangeArrowheads="1"/>
          </p:cNvSpPr>
          <p:nvPr/>
        </p:nvSpPr>
        <p:spPr bwMode="auto">
          <a:xfrm>
            <a:off x="990600" y="5791200"/>
            <a:ext cx="4572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59152" name="Line 1104"/>
          <p:cNvSpPr>
            <a:spLocks noChangeShapeType="1"/>
          </p:cNvSpPr>
          <p:nvPr/>
        </p:nvSpPr>
        <p:spPr bwMode="auto">
          <a:xfrm flipV="1">
            <a:off x="1219200" y="5791200"/>
            <a:ext cx="0" cy="228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53" name="Line 1105"/>
          <p:cNvSpPr>
            <a:spLocks noChangeShapeType="1"/>
          </p:cNvSpPr>
          <p:nvPr/>
        </p:nvSpPr>
        <p:spPr bwMode="auto">
          <a:xfrm>
            <a:off x="1219200" y="6019800"/>
            <a:ext cx="152400" cy="1524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9154" name="Text Box 1106"/>
          <p:cNvSpPr txBox="1">
            <a:spLocks noChangeArrowheads="1"/>
          </p:cNvSpPr>
          <p:nvPr/>
        </p:nvSpPr>
        <p:spPr bwMode="auto">
          <a:xfrm>
            <a:off x="8229600" y="4038600"/>
            <a:ext cx="676275" cy="1006475"/>
          </a:xfrm>
          <a:prstGeom prst="rect">
            <a:avLst/>
          </a:prstGeom>
          <a:noFill/>
          <a:ln w="9525">
            <a:noFill/>
            <a:miter lim="800000"/>
            <a:headEnd/>
            <a:tailEnd/>
          </a:ln>
          <a:effectLst/>
        </p:spPr>
        <p:txBody>
          <a:bodyPr>
            <a:prstTxWarp prst="textNoShape">
              <a:avLst/>
            </a:prstTxWarp>
            <a:spAutoFit/>
          </a:bodyPr>
          <a:lstStyle/>
          <a:p>
            <a:r>
              <a:rPr lang="en-US" sz="6000">
                <a:solidFill>
                  <a:srgbClr val="FF3300"/>
                </a:solidFill>
                <a:latin typeface="Arial Narrow" charset="0"/>
              </a:rPr>
              <a:t>X</a:t>
            </a:r>
          </a:p>
        </p:txBody>
      </p:sp>
      <p:sp>
        <p:nvSpPr>
          <p:cNvPr id="259155" name="Text Box 1107"/>
          <p:cNvSpPr txBox="1">
            <a:spLocks noChangeArrowheads="1"/>
          </p:cNvSpPr>
          <p:nvPr/>
        </p:nvSpPr>
        <p:spPr bwMode="auto">
          <a:xfrm>
            <a:off x="5562600" y="5486400"/>
            <a:ext cx="676275" cy="1006475"/>
          </a:xfrm>
          <a:prstGeom prst="rect">
            <a:avLst/>
          </a:prstGeom>
          <a:noFill/>
          <a:ln w="9525">
            <a:noFill/>
            <a:miter lim="800000"/>
            <a:headEnd/>
            <a:tailEnd/>
          </a:ln>
          <a:effectLst/>
        </p:spPr>
        <p:txBody>
          <a:bodyPr>
            <a:prstTxWarp prst="textNoShape">
              <a:avLst/>
            </a:prstTxWarp>
            <a:spAutoFit/>
          </a:bodyPr>
          <a:lstStyle/>
          <a:p>
            <a:r>
              <a:rPr lang="en-US" sz="6000">
                <a:solidFill>
                  <a:srgbClr val="FF3300"/>
                </a:solidFill>
                <a:latin typeface="Arial Narrow" charset="0"/>
              </a:rPr>
              <a:t>X</a:t>
            </a:r>
          </a:p>
        </p:txBody>
      </p:sp>
      <p:sp>
        <p:nvSpPr>
          <p:cNvPr id="259158" name="Text Box 1110"/>
          <p:cNvSpPr txBox="1">
            <a:spLocks noChangeArrowheads="1"/>
          </p:cNvSpPr>
          <p:nvPr/>
        </p:nvSpPr>
        <p:spPr bwMode="auto">
          <a:xfrm>
            <a:off x="2514600" y="5578475"/>
            <a:ext cx="1981200" cy="822325"/>
          </a:xfrm>
          <a:prstGeom prst="rect">
            <a:avLst/>
          </a:prstGeom>
          <a:noFill/>
          <a:ln w="9525">
            <a:noFill/>
            <a:miter lim="800000"/>
            <a:headEnd/>
            <a:tailEnd/>
          </a:ln>
          <a:effectLst/>
        </p:spPr>
        <p:txBody>
          <a:bodyPr>
            <a:prstTxWarp prst="textNoShape">
              <a:avLst/>
            </a:prstTxWarp>
            <a:spAutoFit/>
          </a:bodyPr>
          <a:lstStyle/>
          <a:p>
            <a:r>
              <a:rPr lang="en-US" sz="2400">
                <a:solidFill>
                  <a:srgbClr val="000000"/>
                </a:solidFill>
                <a:latin typeface="Arial" charset="0"/>
              </a:rPr>
              <a:t>Delay varies by distance</a:t>
            </a:r>
          </a:p>
        </p:txBody>
      </p:sp>
      <p:sp>
        <p:nvSpPr>
          <p:cNvPr id="259159" name="Arc 1111"/>
          <p:cNvSpPr>
            <a:spLocks/>
          </p:cNvSpPr>
          <p:nvPr/>
        </p:nvSpPr>
        <p:spPr bwMode="auto">
          <a:xfrm rot="19459416" flipV="1">
            <a:off x="1371600" y="5791200"/>
            <a:ext cx="1524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9050">
            <a:solidFill>
              <a:srgbClr val="FF3300"/>
            </a:solidFill>
            <a:prstDash val="sysDot"/>
            <a:round/>
            <a:headEnd/>
            <a:tailEnd type="arrow" w="med" len="med"/>
          </a:ln>
          <a:effectLst/>
        </p:spPr>
        <p:txBody>
          <a:bodyPr wrap="none" anchor="ctr">
            <a:prstTxWarp prst="textNoShape">
              <a:avLst/>
            </a:prstTxWarp>
          </a:bodyPr>
          <a:lstStyle/>
          <a:p>
            <a:endParaRPr lang="en-US"/>
          </a:p>
        </p:txBody>
      </p:sp>
      <p:sp>
        <p:nvSpPr>
          <p:cNvPr id="259160" name="Arc 1112"/>
          <p:cNvSpPr>
            <a:spLocks/>
          </p:cNvSpPr>
          <p:nvPr/>
        </p:nvSpPr>
        <p:spPr bwMode="auto">
          <a:xfrm rot="17801858" flipV="1">
            <a:off x="4038600" y="4267200"/>
            <a:ext cx="1524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9050">
            <a:solidFill>
              <a:srgbClr val="FF3300"/>
            </a:solidFill>
            <a:prstDash val="sysDot"/>
            <a:round/>
            <a:headEnd/>
            <a:tailEnd type="arrow" w="med" len="med"/>
          </a:ln>
          <a:effectLst/>
        </p:spPr>
        <p:txBody>
          <a:bodyPr wrap="none" anchor="ctr">
            <a:prstTxWarp prst="textNoShape">
              <a:avLst/>
            </a:prstTxWarp>
          </a:bodyPr>
          <a:lstStyle/>
          <a:p>
            <a:endParaRPr lang="en-US"/>
          </a:p>
        </p:txBody>
      </p:sp>
      <p:sp>
        <p:nvSpPr>
          <p:cNvPr id="259161" name="Text Box 1113"/>
          <p:cNvSpPr txBox="1">
            <a:spLocks noChangeArrowheads="1"/>
          </p:cNvSpPr>
          <p:nvPr/>
        </p:nvSpPr>
        <p:spPr bwMode="auto">
          <a:xfrm>
            <a:off x="2362200" y="2468563"/>
            <a:ext cx="295275" cy="579437"/>
          </a:xfrm>
          <a:prstGeom prst="rect">
            <a:avLst/>
          </a:prstGeom>
          <a:noFill/>
          <a:ln w="9525">
            <a:noFill/>
            <a:miter lim="800000"/>
            <a:headEnd/>
            <a:tailEnd/>
          </a:ln>
          <a:effectLst/>
        </p:spPr>
        <p:txBody>
          <a:bodyPr>
            <a:prstTxWarp prst="textNoShape">
              <a:avLst/>
            </a:prstTxWarp>
            <a:spAutoFit/>
          </a:bodyPr>
          <a:lstStyle/>
          <a:p>
            <a:r>
              <a:rPr lang="en-US" sz="3200">
                <a:solidFill>
                  <a:srgbClr val="FF3300"/>
                </a:solidFill>
                <a:latin typeface="Arial Narrow" charset="0"/>
              </a:rPr>
              <a:t>X</a:t>
            </a:r>
          </a:p>
        </p:txBody>
      </p:sp>
      <p:sp>
        <p:nvSpPr>
          <p:cNvPr id="259162" name="Line 1114"/>
          <p:cNvSpPr>
            <a:spLocks noChangeShapeType="1"/>
          </p:cNvSpPr>
          <p:nvPr/>
        </p:nvSpPr>
        <p:spPr bwMode="auto">
          <a:xfrm>
            <a:off x="304800" y="19812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59163" name="Text Box 1115"/>
          <p:cNvSpPr txBox="1">
            <a:spLocks noChangeArrowheads="1"/>
          </p:cNvSpPr>
          <p:nvPr/>
        </p:nvSpPr>
        <p:spPr bwMode="auto">
          <a:xfrm>
            <a:off x="228600" y="1981200"/>
            <a:ext cx="1255713" cy="274638"/>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Resend request</a:t>
            </a:r>
          </a:p>
        </p:txBody>
      </p:sp>
      <p:sp>
        <p:nvSpPr>
          <p:cNvPr id="259164" name="Line 1116"/>
          <p:cNvSpPr>
            <a:spLocks noChangeShapeType="1"/>
          </p:cNvSpPr>
          <p:nvPr/>
        </p:nvSpPr>
        <p:spPr bwMode="auto">
          <a:xfrm>
            <a:off x="6705600" y="3810000"/>
            <a:ext cx="0" cy="4572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65" name="Line 1117"/>
          <p:cNvSpPr>
            <a:spLocks noChangeShapeType="1"/>
          </p:cNvSpPr>
          <p:nvPr/>
        </p:nvSpPr>
        <p:spPr bwMode="auto">
          <a:xfrm>
            <a:off x="7086600" y="4495800"/>
            <a:ext cx="6096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66" name="Line 1118"/>
          <p:cNvSpPr>
            <a:spLocks noChangeShapeType="1"/>
          </p:cNvSpPr>
          <p:nvPr/>
        </p:nvSpPr>
        <p:spPr bwMode="auto">
          <a:xfrm flipH="1">
            <a:off x="6172200" y="4724400"/>
            <a:ext cx="457200" cy="3810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67" name="Line 1119"/>
          <p:cNvSpPr>
            <a:spLocks noChangeShapeType="1"/>
          </p:cNvSpPr>
          <p:nvPr/>
        </p:nvSpPr>
        <p:spPr bwMode="auto">
          <a:xfrm flipH="1">
            <a:off x="5334000" y="5410200"/>
            <a:ext cx="3810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68" name="Line 1120"/>
          <p:cNvSpPr>
            <a:spLocks noChangeShapeType="1"/>
          </p:cNvSpPr>
          <p:nvPr/>
        </p:nvSpPr>
        <p:spPr bwMode="auto">
          <a:xfrm>
            <a:off x="6705600" y="2514600"/>
            <a:ext cx="0" cy="685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69" name="Line 1121"/>
          <p:cNvSpPr>
            <a:spLocks noChangeShapeType="1"/>
          </p:cNvSpPr>
          <p:nvPr/>
        </p:nvSpPr>
        <p:spPr bwMode="auto">
          <a:xfrm flipH="1">
            <a:off x="6019800" y="3429000"/>
            <a:ext cx="5334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70" name="Line 1122"/>
          <p:cNvSpPr>
            <a:spLocks noChangeShapeType="1"/>
          </p:cNvSpPr>
          <p:nvPr/>
        </p:nvSpPr>
        <p:spPr bwMode="auto">
          <a:xfrm>
            <a:off x="5029200" y="1981200"/>
            <a:ext cx="5334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59171" name="Text Box 1123"/>
          <p:cNvSpPr txBox="1">
            <a:spLocks noChangeArrowheads="1"/>
          </p:cNvSpPr>
          <p:nvPr/>
        </p:nvSpPr>
        <p:spPr bwMode="auto">
          <a:xfrm>
            <a:off x="4940300" y="2011363"/>
            <a:ext cx="1155700" cy="274637"/>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Resent packet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 name="Slide Number Placeholder 4"/>
          <p:cNvSpPr>
            <a:spLocks noGrp="1"/>
          </p:cNvSpPr>
          <p:nvPr>
            <p:ph type="sldNum" sz="quarter" idx="12"/>
          </p:nvPr>
        </p:nvSpPr>
        <p:spPr/>
        <p:txBody>
          <a:bodyPr/>
          <a:lstStyle/>
          <a:p>
            <a:fld id="{EE5B56C5-A2E2-924C-A3E5-BF9CA16B968C}" type="slidenum">
              <a:rPr lang="en-US"/>
              <a:pPr/>
              <a:t>4</a:t>
            </a:fld>
            <a:endParaRPr lang="en-US"/>
          </a:p>
        </p:txBody>
      </p:sp>
      <p:sp>
        <p:nvSpPr>
          <p:cNvPr id="45090" name="Rectangle 34"/>
          <p:cNvSpPr>
            <a:spLocks noChangeArrowheads="1"/>
          </p:cNvSpPr>
          <p:nvPr/>
        </p:nvSpPr>
        <p:spPr bwMode="auto">
          <a:xfrm>
            <a:off x="304800" y="1371600"/>
            <a:ext cx="38100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45058" name="Rectangle 2"/>
          <p:cNvSpPr>
            <a:spLocks noGrp="1" noChangeArrowheads="1"/>
          </p:cNvSpPr>
          <p:nvPr>
            <p:ph type="title"/>
          </p:nvPr>
        </p:nvSpPr>
        <p:spPr/>
        <p:txBody>
          <a:bodyPr>
            <a:normAutofit fontScale="90000"/>
          </a:bodyPr>
          <a:lstStyle/>
          <a:p>
            <a:r>
              <a:rPr lang="en-US"/>
              <a:t>Multicast – Efficient Data Distribution</a:t>
            </a:r>
          </a:p>
        </p:txBody>
      </p:sp>
      <p:sp>
        <p:nvSpPr>
          <p:cNvPr id="45059" name="Line 3"/>
          <p:cNvSpPr>
            <a:spLocks noChangeShapeType="1"/>
          </p:cNvSpPr>
          <p:nvPr/>
        </p:nvSpPr>
        <p:spPr bwMode="auto">
          <a:xfrm flipH="1" flipV="1">
            <a:off x="2209800" y="548640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060" name="Line 4"/>
          <p:cNvSpPr>
            <a:spLocks noChangeShapeType="1"/>
          </p:cNvSpPr>
          <p:nvPr/>
        </p:nvSpPr>
        <p:spPr bwMode="auto">
          <a:xfrm flipH="1">
            <a:off x="1643063" y="5481638"/>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061" name="Line 5"/>
          <p:cNvSpPr>
            <a:spLocks noChangeShapeType="1"/>
          </p:cNvSpPr>
          <p:nvPr/>
        </p:nvSpPr>
        <p:spPr bwMode="auto">
          <a:xfrm flipH="1">
            <a:off x="2209800" y="44196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5062" name="Line 6"/>
          <p:cNvSpPr>
            <a:spLocks noChangeShapeType="1"/>
          </p:cNvSpPr>
          <p:nvPr/>
        </p:nvSpPr>
        <p:spPr bwMode="auto">
          <a:xfrm>
            <a:off x="2209800" y="2514600"/>
            <a:ext cx="0" cy="1676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5063" name="Oval 7"/>
          <p:cNvSpPr>
            <a:spLocks noChangeArrowheads="1"/>
          </p:cNvSpPr>
          <p:nvPr/>
        </p:nvSpPr>
        <p:spPr bwMode="auto">
          <a:xfrm>
            <a:off x="1981200" y="20574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64" name="Oval 8"/>
          <p:cNvSpPr>
            <a:spLocks noChangeArrowheads="1"/>
          </p:cNvSpPr>
          <p:nvPr/>
        </p:nvSpPr>
        <p:spPr bwMode="auto">
          <a:xfrm>
            <a:off x="1981200" y="39624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65" name="Oval 9"/>
          <p:cNvSpPr>
            <a:spLocks noChangeArrowheads="1"/>
          </p:cNvSpPr>
          <p:nvPr/>
        </p:nvSpPr>
        <p:spPr bwMode="auto">
          <a:xfrm>
            <a:off x="1981200" y="31242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66" name="Oval 10"/>
          <p:cNvSpPr>
            <a:spLocks noChangeArrowheads="1"/>
          </p:cNvSpPr>
          <p:nvPr/>
        </p:nvSpPr>
        <p:spPr bwMode="auto">
          <a:xfrm>
            <a:off x="1981200" y="50292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67" name="AutoShape 11"/>
          <p:cNvSpPr>
            <a:spLocks noChangeArrowheads="1"/>
          </p:cNvSpPr>
          <p:nvPr/>
        </p:nvSpPr>
        <p:spPr bwMode="auto">
          <a:xfrm>
            <a:off x="1524000" y="5867400"/>
            <a:ext cx="228600" cy="304800"/>
          </a:xfrm>
          <a:prstGeom prst="triangle">
            <a:avLst>
              <a:gd name="adj" fmla="val 58333"/>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068" name="Rectangle 12"/>
          <p:cNvSpPr>
            <a:spLocks noChangeArrowheads="1"/>
          </p:cNvSpPr>
          <p:nvPr/>
        </p:nvSpPr>
        <p:spPr bwMode="auto">
          <a:xfrm>
            <a:off x="1905000" y="1598613"/>
            <a:ext cx="641350"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a:solidFill>
                  <a:srgbClr val="000000"/>
                </a:solidFill>
                <a:latin typeface="Arial" charset="0"/>
              </a:rPr>
              <a:t>Src</a:t>
            </a:r>
          </a:p>
        </p:txBody>
      </p:sp>
      <p:sp>
        <p:nvSpPr>
          <p:cNvPr id="45069" name="AutoShape 13"/>
          <p:cNvSpPr>
            <a:spLocks noChangeArrowheads="1"/>
          </p:cNvSpPr>
          <p:nvPr/>
        </p:nvSpPr>
        <p:spPr bwMode="auto">
          <a:xfrm flipH="1">
            <a:off x="2638425" y="5886450"/>
            <a:ext cx="228600" cy="3048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070" name="Line 14"/>
          <p:cNvSpPr>
            <a:spLocks noChangeShapeType="1"/>
          </p:cNvSpPr>
          <p:nvPr/>
        </p:nvSpPr>
        <p:spPr bwMode="auto">
          <a:xfrm flipH="1">
            <a:off x="1447800" y="518160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071" name="AutoShape 15"/>
          <p:cNvSpPr>
            <a:spLocks noChangeArrowheads="1"/>
          </p:cNvSpPr>
          <p:nvPr/>
        </p:nvSpPr>
        <p:spPr bwMode="auto">
          <a:xfrm>
            <a:off x="1328738" y="5567363"/>
            <a:ext cx="228600" cy="304800"/>
          </a:xfrm>
          <a:prstGeom prst="triangle">
            <a:avLst>
              <a:gd name="adj" fmla="val 58333"/>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072" name="Line 16"/>
          <p:cNvSpPr>
            <a:spLocks noChangeShapeType="1"/>
          </p:cNvSpPr>
          <p:nvPr/>
        </p:nvSpPr>
        <p:spPr bwMode="auto">
          <a:xfrm flipH="1" flipV="1">
            <a:off x="2362200" y="510540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073" name="AutoShape 17"/>
          <p:cNvSpPr>
            <a:spLocks noChangeArrowheads="1"/>
          </p:cNvSpPr>
          <p:nvPr/>
        </p:nvSpPr>
        <p:spPr bwMode="auto">
          <a:xfrm flipH="1">
            <a:off x="2790825" y="5505450"/>
            <a:ext cx="228600" cy="3048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074" name="Line 18"/>
          <p:cNvSpPr>
            <a:spLocks noChangeShapeType="1"/>
          </p:cNvSpPr>
          <p:nvPr/>
        </p:nvSpPr>
        <p:spPr bwMode="auto">
          <a:xfrm>
            <a:off x="2362200" y="2665413"/>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75" name="Line 19"/>
          <p:cNvSpPr>
            <a:spLocks noChangeShapeType="1"/>
          </p:cNvSpPr>
          <p:nvPr/>
        </p:nvSpPr>
        <p:spPr bwMode="auto">
          <a:xfrm>
            <a:off x="2514600" y="2667000"/>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76" name="Line 20"/>
          <p:cNvSpPr>
            <a:spLocks noChangeShapeType="1"/>
          </p:cNvSpPr>
          <p:nvPr/>
        </p:nvSpPr>
        <p:spPr bwMode="auto">
          <a:xfrm>
            <a:off x="1905000" y="2667000"/>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77" name="Line 21"/>
          <p:cNvSpPr>
            <a:spLocks noChangeShapeType="1"/>
          </p:cNvSpPr>
          <p:nvPr/>
        </p:nvSpPr>
        <p:spPr bwMode="auto">
          <a:xfrm>
            <a:off x="2057400" y="2668588"/>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78" name="Line 22"/>
          <p:cNvSpPr>
            <a:spLocks noChangeShapeType="1"/>
          </p:cNvSpPr>
          <p:nvPr/>
        </p:nvSpPr>
        <p:spPr bwMode="auto">
          <a:xfrm>
            <a:off x="2362200" y="3654425"/>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79" name="Line 23"/>
          <p:cNvSpPr>
            <a:spLocks noChangeShapeType="1"/>
          </p:cNvSpPr>
          <p:nvPr/>
        </p:nvSpPr>
        <p:spPr bwMode="auto">
          <a:xfrm>
            <a:off x="2514600" y="3656013"/>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0" name="Line 24"/>
          <p:cNvSpPr>
            <a:spLocks noChangeShapeType="1"/>
          </p:cNvSpPr>
          <p:nvPr/>
        </p:nvSpPr>
        <p:spPr bwMode="auto">
          <a:xfrm>
            <a:off x="1905000" y="3656013"/>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1" name="Line 25"/>
          <p:cNvSpPr>
            <a:spLocks noChangeShapeType="1"/>
          </p:cNvSpPr>
          <p:nvPr/>
        </p:nvSpPr>
        <p:spPr bwMode="auto">
          <a:xfrm>
            <a:off x="2057400" y="3657600"/>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2" name="Line 26"/>
          <p:cNvSpPr>
            <a:spLocks noChangeShapeType="1"/>
          </p:cNvSpPr>
          <p:nvPr/>
        </p:nvSpPr>
        <p:spPr bwMode="auto">
          <a:xfrm>
            <a:off x="2362200" y="4568825"/>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3" name="Line 27"/>
          <p:cNvSpPr>
            <a:spLocks noChangeShapeType="1"/>
          </p:cNvSpPr>
          <p:nvPr/>
        </p:nvSpPr>
        <p:spPr bwMode="auto">
          <a:xfrm>
            <a:off x="2514600" y="4570413"/>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4" name="Line 28"/>
          <p:cNvSpPr>
            <a:spLocks noChangeShapeType="1"/>
          </p:cNvSpPr>
          <p:nvPr/>
        </p:nvSpPr>
        <p:spPr bwMode="auto">
          <a:xfrm>
            <a:off x="1905000" y="4570413"/>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5" name="Line 29"/>
          <p:cNvSpPr>
            <a:spLocks noChangeShapeType="1"/>
          </p:cNvSpPr>
          <p:nvPr/>
        </p:nvSpPr>
        <p:spPr bwMode="auto">
          <a:xfrm>
            <a:off x="2057400" y="4572000"/>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6" name="Line 30"/>
          <p:cNvSpPr>
            <a:spLocks noChangeShapeType="1"/>
          </p:cNvSpPr>
          <p:nvPr/>
        </p:nvSpPr>
        <p:spPr bwMode="auto">
          <a:xfrm>
            <a:off x="2590800" y="51816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7" name="Line 31"/>
          <p:cNvSpPr>
            <a:spLocks noChangeShapeType="1"/>
          </p:cNvSpPr>
          <p:nvPr/>
        </p:nvSpPr>
        <p:spPr bwMode="auto">
          <a:xfrm flipH="1">
            <a:off x="1524000" y="52578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8" name="Line 32"/>
          <p:cNvSpPr>
            <a:spLocks noChangeShapeType="1"/>
          </p:cNvSpPr>
          <p:nvPr/>
        </p:nvSpPr>
        <p:spPr bwMode="auto">
          <a:xfrm>
            <a:off x="2362200" y="54864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89" name="Line 33"/>
          <p:cNvSpPr>
            <a:spLocks noChangeShapeType="1"/>
          </p:cNvSpPr>
          <p:nvPr/>
        </p:nvSpPr>
        <p:spPr bwMode="auto">
          <a:xfrm flipH="1">
            <a:off x="1676400" y="55626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091" name="Rectangle 35"/>
          <p:cNvSpPr>
            <a:spLocks noChangeArrowheads="1"/>
          </p:cNvSpPr>
          <p:nvPr/>
        </p:nvSpPr>
        <p:spPr bwMode="auto">
          <a:xfrm>
            <a:off x="4953000" y="1371600"/>
            <a:ext cx="38100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45092" name="Line 36"/>
          <p:cNvSpPr>
            <a:spLocks noChangeShapeType="1"/>
          </p:cNvSpPr>
          <p:nvPr/>
        </p:nvSpPr>
        <p:spPr bwMode="auto">
          <a:xfrm flipH="1" flipV="1">
            <a:off x="6810375" y="548640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093" name="Line 37"/>
          <p:cNvSpPr>
            <a:spLocks noChangeShapeType="1"/>
          </p:cNvSpPr>
          <p:nvPr/>
        </p:nvSpPr>
        <p:spPr bwMode="auto">
          <a:xfrm flipH="1">
            <a:off x="6243638" y="5481638"/>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094" name="Line 38"/>
          <p:cNvSpPr>
            <a:spLocks noChangeShapeType="1"/>
          </p:cNvSpPr>
          <p:nvPr/>
        </p:nvSpPr>
        <p:spPr bwMode="auto">
          <a:xfrm flipH="1">
            <a:off x="6810375" y="44196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5095" name="Line 39"/>
          <p:cNvSpPr>
            <a:spLocks noChangeShapeType="1"/>
          </p:cNvSpPr>
          <p:nvPr/>
        </p:nvSpPr>
        <p:spPr bwMode="auto">
          <a:xfrm>
            <a:off x="6810375" y="2514600"/>
            <a:ext cx="0" cy="1676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5096" name="Oval 40"/>
          <p:cNvSpPr>
            <a:spLocks noChangeArrowheads="1"/>
          </p:cNvSpPr>
          <p:nvPr/>
        </p:nvSpPr>
        <p:spPr bwMode="auto">
          <a:xfrm>
            <a:off x="6581775" y="20574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97" name="Oval 41"/>
          <p:cNvSpPr>
            <a:spLocks noChangeArrowheads="1"/>
          </p:cNvSpPr>
          <p:nvPr/>
        </p:nvSpPr>
        <p:spPr bwMode="auto">
          <a:xfrm>
            <a:off x="6581775" y="39624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98" name="Oval 42"/>
          <p:cNvSpPr>
            <a:spLocks noChangeArrowheads="1"/>
          </p:cNvSpPr>
          <p:nvPr/>
        </p:nvSpPr>
        <p:spPr bwMode="auto">
          <a:xfrm>
            <a:off x="6581775" y="31242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099" name="Oval 43"/>
          <p:cNvSpPr>
            <a:spLocks noChangeArrowheads="1"/>
          </p:cNvSpPr>
          <p:nvPr/>
        </p:nvSpPr>
        <p:spPr bwMode="auto">
          <a:xfrm>
            <a:off x="6581775" y="50292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45100" name="AutoShape 44"/>
          <p:cNvSpPr>
            <a:spLocks noChangeArrowheads="1"/>
          </p:cNvSpPr>
          <p:nvPr/>
        </p:nvSpPr>
        <p:spPr bwMode="auto">
          <a:xfrm>
            <a:off x="6124575" y="5867400"/>
            <a:ext cx="228600" cy="304800"/>
          </a:xfrm>
          <a:prstGeom prst="triangle">
            <a:avLst>
              <a:gd name="adj" fmla="val 58333"/>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101" name="Rectangle 45"/>
          <p:cNvSpPr>
            <a:spLocks noChangeArrowheads="1"/>
          </p:cNvSpPr>
          <p:nvPr/>
        </p:nvSpPr>
        <p:spPr bwMode="auto">
          <a:xfrm>
            <a:off x="6505575" y="1598613"/>
            <a:ext cx="641350"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a:solidFill>
                  <a:srgbClr val="000000"/>
                </a:solidFill>
                <a:latin typeface="Arial" charset="0"/>
              </a:rPr>
              <a:t>Src</a:t>
            </a:r>
          </a:p>
        </p:txBody>
      </p:sp>
      <p:sp>
        <p:nvSpPr>
          <p:cNvPr id="45102" name="AutoShape 46"/>
          <p:cNvSpPr>
            <a:spLocks noChangeArrowheads="1"/>
          </p:cNvSpPr>
          <p:nvPr/>
        </p:nvSpPr>
        <p:spPr bwMode="auto">
          <a:xfrm flipH="1">
            <a:off x="7239000" y="5886450"/>
            <a:ext cx="228600" cy="3048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103" name="Line 47"/>
          <p:cNvSpPr>
            <a:spLocks noChangeShapeType="1"/>
          </p:cNvSpPr>
          <p:nvPr/>
        </p:nvSpPr>
        <p:spPr bwMode="auto">
          <a:xfrm flipH="1">
            <a:off x="6048375" y="518160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104" name="AutoShape 48"/>
          <p:cNvSpPr>
            <a:spLocks noChangeArrowheads="1"/>
          </p:cNvSpPr>
          <p:nvPr/>
        </p:nvSpPr>
        <p:spPr bwMode="auto">
          <a:xfrm>
            <a:off x="5929313" y="5567363"/>
            <a:ext cx="228600" cy="304800"/>
          </a:xfrm>
          <a:prstGeom prst="triangle">
            <a:avLst>
              <a:gd name="adj" fmla="val 58333"/>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105" name="Line 49"/>
          <p:cNvSpPr>
            <a:spLocks noChangeShapeType="1"/>
          </p:cNvSpPr>
          <p:nvPr/>
        </p:nvSpPr>
        <p:spPr bwMode="auto">
          <a:xfrm flipH="1" flipV="1">
            <a:off x="6962775" y="510540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45106" name="AutoShape 50"/>
          <p:cNvSpPr>
            <a:spLocks noChangeArrowheads="1"/>
          </p:cNvSpPr>
          <p:nvPr/>
        </p:nvSpPr>
        <p:spPr bwMode="auto">
          <a:xfrm flipH="1">
            <a:off x="7391400" y="5505450"/>
            <a:ext cx="228600" cy="3048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45107" name="Line 51"/>
          <p:cNvSpPr>
            <a:spLocks noChangeShapeType="1"/>
          </p:cNvSpPr>
          <p:nvPr/>
        </p:nvSpPr>
        <p:spPr bwMode="auto">
          <a:xfrm>
            <a:off x="6962775" y="2665413"/>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08" name="Line 52"/>
          <p:cNvSpPr>
            <a:spLocks noChangeShapeType="1"/>
          </p:cNvSpPr>
          <p:nvPr/>
        </p:nvSpPr>
        <p:spPr bwMode="auto">
          <a:xfrm>
            <a:off x="6962775" y="3657600"/>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09" name="Line 53"/>
          <p:cNvSpPr>
            <a:spLocks noChangeShapeType="1"/>
          </p:cNvSpPr>
          <p:nvPr/>
        </p:nvSpPr>
        <p:spPr bwMode="auto">
          <a:xfrm>
            <a:off x="6962775" y="4648200"/>
            <a:ext cx="0" cy="2286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10" name="Line 54"/>
          <p:cNvSpPr>
            <a:spLocks noChangeShapeType="1"/>
          </p:cNvSpPr>
          <p:nvPr/>
        </p:nvSpPr>
        <p:spPr bwMode="auto">
          <a:xfrm>
            <a:off x="7191375" y="51816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11" name="Line 55"/>
          <p:cNvSpPr>
            <a:spLocks noChangeShapeType="1"/>
          </p:cNvSpPr>
          <p:nvPr/>
        </p:nvSpPr>
        <p:spPr bwMode="auto">
          <a:xfrm flipH="1">
            <a:off x="6124575" y="52578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12" name="Line 56"/>
          <p:cNvSpPr>
            <a:spLocks noChangeShapeType="1"/>
          </p:cNvSpPr>
          <p:nvPr/>
        </p:nvSpPr>
        <p:spPr bwMode="auto">
          <a:xfrm>
            <a:off x="6962775" y="54864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13" name="Line 57"/>
          <p:cNvSpPr>
            <a:spLocks noChangeShapeType="1"/>
          </p:cNvSpPr>
          <p:nvPr/>
        </p:nvSpPr>
        <p:spPr bwMode="auto">
          <a:xfrm flipH="1">
            <a:off x="6276975" y="5562600"/>
            <a:ext cx="228600" cy="152400"/>
          </a:xfrm>
          <a:prstGeom prst="line">
            <a:avLst/>
          </a:prstGeom>
          <a:noFill/>
          <a:ln w="44450">
            <a:solidFill>
              <a:srgbClr val="FF3300"/>
            </a:solidFill>
            <a:round/>
            <a:headEnd/>
            <a:tailEnd type="triangle" w="sm" len="sm"/>
          </a:ln>
          <a:effectLst/>
        </p:spPr>
        <p:txBody>
          <a:bodyPr wrap="none" anchor="ctr">
            <a:prstTxWarp prst="textNoShape">
              <a:avLst/>
            </a:prstTxWarp>
          </a:bodyPr>
          <a:lstStyle/>
          <a:p>
            <a:endParaRPr lang="en-US"/>
          </a:p>
        </p:txBody>
      </p:sp>
      <p:sp>
        <p:nvSpPr>
          <p:cNvPr id="45114" name="AutoShape 58"/>
          <p:cNvSpPr>
            <a:spLocks noChangeArrowheads="1"/>
          </p:cNvSpPr>
          <p:nvPr/>
        </p:nvSpPr>
        <p:spPr bwMode="auto">
          <a:xfrm>
            <a:off x="4305300" y="3124200"/>
            <a:ext cx="533400" cy="914400"/>
          </a:xfrm>
          <a:prstGeom prst="rightArrow">
            <a:avLst>
              <a:gd name="adj1" fmla="val 50000"/>
              <a:gd name="adj2" fmla="val 25000"/>
            </a:avLst>
          </a:prstGeom>
          <a:solidFill>
            <a:schemeClr val="folHlink"/>
          </a:solid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 name="Slide Number Placeholder 5"/>
          <p:cNvSpPr>
            <a:spLocks noGrp="1"/>
          </p:cNvSpPr>
          <p:nvPr>
            <p:ph type="sldNum" sz="quarter" idx="12"/>
          </p:nvPr>
        </p:nvSpPr>
        <p:spPr/>
        <p:txBody>
          <a:bodyPr/>
          <a:lstStyle/>
          <a:p>
            <a:fld id="{75331C12-7EB1-E24A-ACE7-76334D45DBA7}" type="slidenum">
              <a:rPr lang="en-US"/>
              <a:pPr/>
              <a:t>40</a:t>
            </a:fld>
            <a:endParaRPr lang="en-US"/>
          </a:p>
        </p:txBody>
      </p:sp>
      <p:sp>
        <p:nvSpPr>
          <p:cNvPr id="111685" name="Rectangle 69"/>
          <p:cNvSpPr>
            <a:spLocks noChangeArrowheads="1"/>
          </p:cNvSpPr>
          <p:nvPr/>
        </p:nvSpPr>
        <p:spPr bwMode="auto">
          <a:xfrm>
            <a:off x="304800" y="1295400"/>
            <a:ext cx="86106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11618" name="Line 2"/>
          <p:cNvSpPr>
            <a:spLocks noChangeShapeType="1"/>
          </p:cNvSpPr>
          <p:nvPr/>
        </p:nvSpPr>
        <p:spPr bwMode="auto">
          <a:xfrm>
            <a:off x="2197100" y="1992313"/>
            <a:ext cx="831850" cy="2008187"/>
          </a:xfrm>
          <a:prstGeom prst="line">
            <a:avLst/>
          </a:prstGeom>
          <a:noFill/>
          <a:ln w="9525">
            <a:solidFill>
              <a:schemeClr val="tx2"/>
            </a:solidFill>
            <a:round/>
            <a:headEnd/>
            <a:tailEnd type="triangle" w="med" len="med"/>
          </a:ln>
          <a:effectLst/>
        </p:spPr>
        <p:txBody>
          <a:bodyPr wrap="none" anchor="ctr">
            <a:prstTxWarp prst="textNoShape">
              <a:avLst/>
            </a:prstTxWarp>
          </a:bodyPr>
          <a:lstStyle/>
          <a:p>
            <a:endParaRPr lang="en-US"/>
          </a:p>
        </p:txBody>
      </p:sp>
      <p:sp>
        <p:nvSpPr>
          <p:cNvPr id="111619" name="Rectangle 3"/>
          <p:cNvSpPr>
            <a:spLocks noGrp="1" noChangeArrowheads="1"/>
          </p:cNvSpPr>
          <p:nvPr>
            <p:ph type="title"/>
          </p:nvPr>
        </p:nvSpPr>
        <p:spPr>
          <a:xfrm>
            <a:off x="406400" y="228600"/>
            <a:ext cx="8516938" cy="1143000"/>
          </a:xfrm>
        </p:spPr>
        <p:txBody>
          <a:bodyPr/>
          <a:lstStyle/>
          <a:p>
            <a:r>
              <a:rPr lang="en-US"/>
              <a:t>Deterministic Suppression</a:t>
            </a:r>
          </a:p>
        </p:txBody>
      </p:sp>
      <p:sp>
        <p:nvSpPr>
          <p:cNvPr id="111620" name="Line 4"/>
          <p:cNvSpPr>
            <a:spLocks noChangeShapeType="1"/>
          </p:cNvSpPr>
          <p:nvPr/>
        </p:nvSpPr>
        <p:spPr bwMode="auto">
          <a:xfrm flipH="1">
            <a:off x="1173163" y="4387850"/>
            <a:ext cx="0" cy="7239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111621" name="Line 5"/>
          <p:cNvSpPr>
            <a:spLocks noChangeShapeType="1"/>
          </p:cNvSpPr>
          <p:nvPr/>
        </p:nvSpPr>
        <p:spPr bwMode="auto">
          <a:xfrm>
            <a:off x="1160463" y="2974975"/>
            <a:ext cx="4762" cy="646113"/>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111622" name="Line 6"/>
          <p:cNvSpPr>
            <a:spLocks noChangeShapeType="1"/>
          </p:cNvSpPr>
          <p:nvPr/>
        </p:nvSpPr>
        <p:spPr bwMode="auto">
          <a:xfrm>
            <a:off x="1160463" y="3778250"/>
            <a:ext cx="6350" cy="509588"/>
          </a:xfrm>
          <a:prstGeom prst="line">
            <a:avLst/>
          </a:prstGeom>
          <a:noFill/>
          <a:ln w="19050">
            <a:solidFill>
              <a:srgbClr val="FF3300"/>
            </a:solidFill>
            <a:prstDash val="dash"/>
            <a:round/>
            <a:headEnd/>
            <a:tailEnd/>
          </a:ln>
          <a:effectLst/>
        </p:spPr>
        <p:txBody>
          <a:bodyPr wrap="none" anchor="ctr">
            <a:prstTxWarp prst="textNoShape">
              <a:avLst/>
            </a:prstTxWarp>
          </a:bodyPr>
          <a:lstStyle/>
          <a:p>
            <a:endParaRPr lang="en-US"/>
          </a:p>
        </p:txBody>
      </p:sp>
      <p:sp>
        <p:nvSpPr>
          <p:cNvPr id="111623" name="Line 7"/>
          <p:cNvSpPr>
            <a:spLocks noChangeShapeType="1"/>
          </p:cNvSpPr>
          <p:nvPr/>
        </p:nvSpPr>
        <p:spPr bwMode="auto">
          <a:xfrm flipV="1">
            <a:off x="1162050" y="2070100"/>
            <a:ext cx="3175" cy="700088"/>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111624" name="Oval 8"/>
          <p:cNvSpPr>
            <a:spLocks noChangeArrowheads="1"/>
          </p:cNvSpPr>
          <p:nvPr/>
        </p:nvSpPr>
        <p:spPr bwMode="auto">
          <a:xfrm>
            <a:off x="962025" y="1882775"/>
            <a:ext cx="381000" cy="304800"/>
          </a:xfrm>
          <a:prstGeom prst="ellipse">
            <a:avLst/>
          </a:prstGeom>
          <a:solidFill>
            <a:srgbClr val="0000FF"/>
          </a:solidFill>
          <a:ln w="9525">
            <a:solidFill>
              <a:schemeClr val="tx1"/>
            </a:solidFill>
            <a:round/>
            <a:headEnd/>
            <a:tailEnd/>
          </a:ln>
          <a:effectLst/>
        </p:spPr>
        <p:txBody>
          <a:bodyPr wrap="none" anchor="ctr">
            <a:prstTxWarp prst="textNoShape">
              <a:avLst/>
            </a:prstTxWarp>
          </a:bodyPr>
          <a:lstStyle/>
          <a:p>
            <a:pPr algn="ctr" eaLnBrk="0" hangingPunct="0"/>
            <a:endParaRPr lang="en-US" sz="2400">
              <a:solidFill>
                <a:srgbClr val="000000"/>
              </a:solidFill>
              <a:latin typeface="Arial" charset="0"/>
            </a:endParaRPr>
          </a:p>
        </p:txBody>
      </p:sp>
      <p:sp>
        <p:nvSpPr>
          <p:cNvPr id="111625" name="Oval 9"/>
          <p:cNvSpPr>
            <a:spLocks noChangeArrowheads="1"/>
          </p:cNvSpPr>
          <p:nvPr/>
        </p:nvSpPr>
        <p:spPr bwMode="auto">
          <a:xfrm>
            <a:off x="962025" y="2690813"/>
            <a:ext cx="381000" cy="304800"/>
          </a:xfrm>
          <a:prstGeom prst="ellipse">
            <a:avLst/>
          </a:prstGeom>
          <a:solidFill>
            <a:srgbClr val="FF3300"/>
          </a:solidFill>
          <a:ln w="9525">
            <a:solidFill>
              <a:schemeClr val="tx1"/>
            </a:solidFill>
            <a:round/>
            <a:headEnd/>
            <a:tailEnd/>
          </a:ln>
          <a:effectLst/>
        </p:spPr>
        <p:txBody>
          <a:bodyPr wrap="none" anchor="ctr">
            <a:prstTxWarp prst="textNoShape">
              <a:avLst/>
            </a:prstTxWarp>
          </a:bodyPr>
          <a:lstStyle/>
          <a:p>
            <a:endParaRPr lang="en-US"/>
          </a:p>
        </p:txBody>
      </p:sp>
      <p:sp>
        <p:nvSpPr>
          <p:cNvPr id="111626" name="Oval 10"/>
          <p:cNvSpPr>
            <a:spLocks noChangeArrowheads="1"/>
          </p:cNvSpPr>
          <p:nvPr/>
        </p:nvSpPr>
        <p:spPr bwMode="auto">
          <a:xfrm>
            <a:off x="962025" y="3443288"/>
            <a:ext cx="381000" cy="304800"/>
          </a:xfrm>
          <a:prstGeom prst="ellipse">
            <a:avLst/>
          </a:prstGeom>
          <a:solidFill>
            <a:srgbClr val="FF3300"/>
          </a:solidFill>
          <a:ln w="9525">
            <a:solidFill>
              <a:schemeClr val="tx1"/>
            </a:solidFill>
            <a:round/>
            <a:headEnd/>
            <a:tailEnd/>
          </a:ln>
          <a:effectLst/>
        </p:spPr>
        <p:txBody>
          <a:bodyPr wrap="none" anchor="ctr">
            <a:prstTxWarp prst="textNoShape">
              <a:avLst/>
            </a:prstTxWarp>
          </a:bodyPr>
          <a:lstStyle/>
          <a:p>
            <a:endParaRPr lang="en-US"/>
          </a:p>
        </p:txBody>
      </p:sp>
      <p:sp>
        <p:nvSpPr>
          <p:cNvPr id="111627" name="Oval 11"/>
          <p:cNvSpPr>
            <a:spLocks noChangeArrowheads="1"/>
          </p:cNvSpPr>
          <p:nvPr/>
        </p:nvSpPr>
        <p:spPr bwMode="auto">
          <a:xfrm>
            <a:off x="963613" y="4205288"/>
            <a:ext cx="381000" cy="304800"/>
          </a:xfrm>
          <a:prstGeom prst="ellipse">
            <a:avLst/>
          </a:prstGeom>
          <a:solidFill>
            <a:srgbClr val="99CC00"/>
          </a:solidFill>
          <a:ln w="9525">
            <a:solidFill>
              <a:schemeClr val="tx1"/>
            </a:solidFill>
            <a:round/>
            <a:headEnd/>
            <a:tailEnd/>
          </a:ln>
          <a:effectLst/>
        </p:spPr>
        <p:txBody>
          <a:bodyPr wrap="none" anchor="ctr">
            <a:prstTxWarp prst="textNoShape">
              <a:avLst/>
            </a:prstTxWarp>
          </a:bodyPr>
          <a:lstStyle/>
          <a:p>
            <a:endParaRPr lang="en-US"/>
          </a:p>
        </p:txBody>
      </p:sp>
      <p:sp>
        <p:nvSpPr>
          <p:cNvPr id="111628" name="Oval 12"/>
          <p:cNvSpPr>
            <a:spLocks noChangeArrowheads="1"/>
          </p:cNvSpPr>
          <p:nvPr/>
        </p:nvSpPr>
        <p:spPr bwMode="auto">
          <a:xfrm>
            <a:off x="963613" y="5060950"/>
            <a:ext cx="381000" cy="304800"/>
          </a:xfrm>
          <a:prstGeom prst="ellipse">
            <a:avLst/>
          </a:prstGeom>
          <a:solidFill>
            <a:srgbClr val="99CC00"/>
          </a:solidFill>
          <a:ln w="9525">
            <a:solidFill>
              <a:schemeClr val="tx1"/>
            </a:solidFill>
            <a:round/>
            <a:headEnd/>
            <a:tailEnd/>
          </a:ln>
          <a:effectLst/>
        </p:spPr>
        <p:txBody>
          <a:bodyPr wrap="none" anchor="ctr">
            <a:prstTxWarp prst="textNoShape">
              <a:avLst/>
            </a:prstTxWarp>
          </a:bodyPr>
          <a:lstStyle/>
          <a:p>
            <a:endParaRPr lang="en-US"/>
          </a:p>
        </p:txBody>
      </p:sp>
      <p:sp>
        <p:nvSpPr>
          <p:cNvPr id="111629" name="Text Box 13"/>
          <p:cNvSpPr txBox="1">
            <a:spLocks noChangeArrowheads="1"/>
          </p:cNvSpPr>
          <p:nvPr/>
        </p:nvSpPr>
        <p:spPr bwMode="auto">
          <a:xfrm>
            <a:off x="822325" y="225742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11630" name="Text Box 14"/>
          <p:cNvSpPr txBox="1">
            <a:spLocks noChangeArrowheads="1"/>
          </p:cNvSpPr>
          <p:nvPr/>
        </p:nvSpPr>
        <p:spPr bwMode="auto">
          <a:xfrm>
            <a:off x="822325" y="300672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11631" name="Text Box 15"/>
          <p:cNvSpPr txBox="1">
            <a:spLocks noChangeArrowheads="1"/>
          </p:cNvSpPr>
          <p:nvPr/>
        </p:nvSpPr>
        <p:spPr bwMode="auto">
          <a:xfrm>
            <a:off x="822325" y="380047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11632" name="Text Box 16"/>
          <p:cNvSpPr txBox="1">
            <a:spLocks noChangeArrowheads="1"/>
          </p:cNvSpPr>
          <p:nvPr/>
        </p:nvSpPr>
        <p:spPr bwMode="auto">
          <a:xfrm>
            <a:off x="822325" y="458787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11633" name="Rectangle 17" descr="50%"/>
          <p:cNvSpPr>
            <a:spLocks noChangeArrowheads="1"/>
          </p:cNvSpPr>
          <p:nvPr/>
        </p:nvSpPr>
        <p:spPr bwMode="auto">
          <a:xfrm>
            <a:off x="5359400" y="1898650"/>
            <a:ext cx="914400" cy="177800"/>
          </a:xfrm>
          <a:prstGeom prst="rect">
            <a:avLst/>
          </a:prstGeom>
          <a:pattFill prst="pct50">
            <a:fgClr>
              <a:srgbClr val="FF3300"/>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11634" name="Rectangle 18" descr="50%"/>
          <p:cNvSpPr>
            <a:spLocks noChangeArrowheads="1"/>
          </p:cNvSpPr>
          <p:nvPr/>
        </p:nvSpPr>
        <p:spPr bwMode="auto">
          <a:xfrm>
            <a:off x="4675188" y="3505200"/>
            <a:ext cx="314325" cy="177800"/>
          </a:xfrm>
          <a:prstGeom prst="rect">
            <a:avLst/>
          </a:prstGeom>
          <a:pattFill prst="pct50">
            <a:fgClr>
              <a:srgbClr val="FF3300"/>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11635" name="Rectangle 19" descr="50%"/>
          <p:cNvSpPr>
            <a:spLocks noChangeArrowheads="1"/>
          </p:cNvSpPr>
          <p:nvPr/>
        </p:nvSpPr>
        <p:spPr bwMode="auto">
          <a:xfrm>
            <a:off x="5021263" y="2686050"/>
            <a:ext cx="601662" cy="177800"/>
          </a:xfrm>
          <a:prstGeom prst="rect">
            <a:avLst/>
          </a:prstGeom>
          <a:pattFill prst="pct50">
            <a:fgClr>
              <a:srgbClr val="FF3300"/>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11636" name="Text Box 20"/>
          <p:cNvSpPr txBox="1">
            <a:spLocks noChangeArrowheads="1"/>
          </p:cNvSpPr>
          <p:nvPr/>
        </p:nvSpPr>
        <p:spPr bwMode="auto">
          <a:xfrm>
            <a:off x="3502025" y="4003675"/>
            <a:ext cx="409575"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3d</a:t>
            </a:r>
          </a:p>
        </p:txBody>
      </p:sp>
      <p:sp>
        <p:nvSpPr>
          <p:cNvPr id="111637" name="Rectangle 21" descr="50%"/>
          <p:cNvSpPr>
            <a:spLocks noChangeArrowheads="1"/>
          </p:cNvSpPr>
          <p:nvPr/>
        </p:nvSpPr>
        <p:spPr bwMode="auto">
          <a:xfrm>
            <a:off x="3406775" y="4279900"/>
            <a:ext cx="931863" cy="177800"/>
          </a:xfrm>
          <a:prstGeom prst="rect">
            <a:avLst/>
          </a:prstGeom>
          <a:pattFill prst="pct50">
            <a:fgClr>
              <a:srgbClr val="9933FF"/>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11638" name="Rectangle 22" descr="50%"/>
          <p:cNvSpPr>
            <a:spLocks noChangeArrowheads="1"/>
          </p:cNvSpPr>
          <p:nvPr/>
        </p:nvSpPr>
        <p:spPr bwMode="auto">
          <a:xfrm>
            <a:off x="3744913" y="5111750"/>
            <a:ext cx="1252537" cy="177800"/>
          </a:xfrm>
          <a:prstGeom prst="rect">
            <a:avLst/>
          </a:prstGeom>
          <a:pattFill prst="pct50">
            <a:fgClr>
              <a:srgbClr val="9933FF"/>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11639" name="Text Box 23"/>
          <p:cNvSpPr txBox="1">
            <a:spLocks noChangeArrowheads="1"/>
          </p:cNvSpPr>
          <p:nvPr/>
        </p:nvSpPr>
        <p:spPr bwMode="auto">
          <a:xfrm>
            <a:off x="6819900" y="1782763"/>
            <a:ext cx="692150" cy="366712"/>
          </a:xfrm>
          <a:prstGeom prst="rect">
            <a:avLst/>
          </a:prstGeom>
          <a:noFill/>
          <a:ln w="9525">
            <a:noFill/>
            <a:miter lim="800000"/>
            <a:headEnd/>
            <a:tailEnd/>
          </a:ln>
          <a:effectLst/>
        </p:spPr>
        <p:txBody>
          <a:bodyPr wrap="none">
            <a:prstTxWarp prst="textNoShape">
              <a:avLst/>
            </a:prstTxWarp>
            <a:spAutoFit/>
          </a:bodyPr>
          <a:lstStyle/>
          <a:p>
            <a:pPr eaLnBrk="0" hangingPunct="0"/>
            <a:r>
              <a:rPr lang="en-US">
                <a:solidFill>
                  <a:srgbClr val="000000"/>
                </a:solidFill>
                <a:latin typeface="Arial" charset="0"/>
              </a:rPr>
              <a:t>Time</a:t>
            </a:r>
          </a:p>
        </p:txBody>
      </p:sp>
      <p:sp>
        <p:nvSpPr>
          <p:cNvPr id="111640" name="Text Box 24"/>
          <p:cNvSpPr txBox="1">
            <a:spLocks noChangeArrowheads="1"/>
          </p:cNvSpPr>
          <p:nvPr/>
        </p:nvSpPr>
        <p:spPr bwMode="auto">
          <a:xfrm>
            <a:off x="1649413" y="2333625"/>
            <a:ext cx="579437"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data</a:t>
            </a:r>
            <a:endParaRPr lang="en-US">
              <a:solidFill>
                <a:srgbClr val="000000"/>
              </a:solidFill>
              <a:latin typeface="Arial" charset="0"/>
            </a:endParaRPr>
          </a:p>
        </p:txBody>
      </p:sp>
      <p:sp>
        <p:nvSpPr>
          <p:cNvPr id="111641" name="Text Box 25"/>
          <p:cNvSpPr txBox="1">
            <a:spLocks noChangeArrowheads="1"/>
          </p:cNvSpPr>
          <p:nvPr/>
        </p:nvSpPr>
        <p:spPr bwMode="auto">
          <a:xfrm>
            <a:off x="4378325" y="3862388"/>
            <a:ext cx="612775"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nack</a:t>
            </a:r>
            <a:endParaRPr lang="en-US">
              <a:solidFill>
                <a:srgbClr val="000000"/>
              </a:solidFill>
              <a:latin typeface="Arial" charset="0"/>
            </a:endParaRPr>
          </a:p>
        </p:txBody>
      </p:sp>
      <p:sp>
        <p:nvSpPr>
          <p:cNvPr id="111642" name="Line 26"/>
          <p:cNvSpPr>
            <a:spLocks noChangeShapeType="1"/>
          </p:cNvSpPr>
          <p:nvPr/>
        </p:nvSpPr>
        <p:spPr bwMode="auto">
          <a:xfrm flipV="1">
            <a:off x="4992688" y="2776538"/>
            <a:ext cx="363537" cy="804862"/>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sp>
        <p:nvSpPr>
          <p:cNvPr id="111643" name="Text Box 27"/>
          <p:cNvSpPr txBox="1">
            <a:spLocks noChangeArrowheads="1"/>
          </p:cNvSpPr>
          <p:nvPr/>
        </p:nvSpPr>
        <p:spPr bwMode="auto">
          <a:xfrm>
            <a:off x="5141913" y="3849688"/>
            <a:ext cx="703262"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repair</a:t>
            </a:r>
            <a:endParaRPr lang="en-US">
              <a:solidFill>
                <a:srgbClr val="000000"/>
              </a:solidFill>
              <a:latin typeface="Arial" charset="0"/>
            </a:endParaRPr>
          </a:p>
        </p:txBody>
      </p:sp>
      <p:grpSp>
        <p:nvGrpSpPr>
          <p:cNvPr id="2" name="Group 28"/>
          <p:cNvGrpSpPr>
            <a:grpSpLocks/>
          </p:cNvGrpSpPr>
          <p:nvPr/>
        </p:nvGrpSpPr>
        <p:grpSpPr bwMode="auto">
          <a:xfrm>
            <a:off x="2079625" y="1978025"/>
            <a:ext cx="4681538" cy="3219450"/>
            <a:chOff x="1310" y="1246"/>
            <a:chExt cx="2949" cy="2028"/>
          </a:xfrm>
        </p:grpSpPr>
        <p:sp>
          <p:nvSpPr>
            <p:cNvPr id="111645" name="Line 29"/>
            <p:cNvSpPr>
              <a:spLocks noChangeShapeType="1"/>
            </p:cNvSpPr>
            <p:nvPr/>
          </p:nvSpPr>
          <p:spPr bwMode="auto">
            <a:xfrm>
              <a:off x="1310" y="1246"/>
              <a:ext cx="2937"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11646" name="Line 30"/>
            <p:cNvSpPr>
              <a:spLocks noChangeShapeType="1"/>
            </p:cNvSpPr>
            <p:nvPr/>
          </p:nvSpPr>
          <p:spPr bwMode="auto">
            <a:xfrm>
              <a:off x="1322" y="1750"/>
              <a:ext cx="2937"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11647" name="Line 31"/>
            <p:cNvSpPr>
              <a:spLocks noChangeShapeType="1"/>
            </p:cNvSpPr>
            <p:nvPr/>
          </p:nvSpPr>
          <p:spPr bwMode="auto">
            <a:xfrm>
              <a:off x="1316" y="3274"/>
              <a:ext cx="2937"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11648" name="Line 32"/>
            <p:cNvSpPr>
              <a:spLocks noChangeShapeType="1"/>
            </p:cNvSpPr>
            <p:nvPr/>
          </p:nvSpPr>
          <p:spPr bwMode="auto">
            <a:xfrm>
              <a:off x="1322" y="2266"/>
              <a:ext cx="2937"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11649" name="Line 33"/>
            <p:cNvSpPr>
              <a:spLocks noChangeShapeType="1"/>
            </p:cNvSpPr>
            <p:nvPr/>
          </p:nvSpPr>
          <p:spPr bwMode="auto">
            <a:xfrm>
              <a:off x="1316" y="2746"/>
              <a:ext cx="2937"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grpSp>
      <p:sp>
        <p:nvSpPr>
          <p:cNvPr id="111650" name="Line 34"/>
          <p:cNvSpPr>
            <a:spLocks noChangeShapeType="1"/>
          </p:cNvSpPr>
          <p:nvPr/>
        </p:nvSpPr>
        <p:spPr bwMode="auto">
          <a:xfrm>
            <a:off x="2197100" y="1981200"/>
            <a:ext cx="346075" cy="814388"/>
          </a:xfrm>
          <a:prstGeom prst="line">
            <a:avLst/>
          </a:prstGeom>
          <a:noFill/>
          <a:ln w="9525">
            <a:solidFill>
              <a:schemeClr val="tx2"/>
            </a:solidFill>
            <a:round/>
            <a:headEnd/>
            <a:tailEnd type="triangle" w="med" len="med"/>
          </a:ln>
          <a:effectLst/>
        </p:spPr>
        <p:txBody>
          <a:bodyPr wrap="none" anchor="ctr">
            <a:prstTxWarp prst="textNoShape">
              <a:avLst/>
            </a:prstTxWarp>
          </a:bodyPr>
          <a:lstStyle/>
          <a:p>
            <a:endParaRPr lang="en-US"/>
          </a:p>
        </p:txBody>
      </p:sp>
      <p:grpSp>
        <p:nvGrpSpPr>
          <p:cNvPr id="3" name="Group 35"/>
          <p:cNvGrpSpPr>
            <a:grpSpLocks/>
          </p:cNvGrpSpPr>
          <p:nvPr/>
        </p:nvGrpSpPr>
        <p:grpSpPr bwMode="auto">
          <a:xfrm rot="900000">
            <a:off x="2759075" y="3838575"/>
            <a:ext cx="511175" cy="334963"/>
            <a:chOff x="643" y="1858"/>
            <a:chExt cx="259" cy="211"/>
          </a:xfrm>
        </p:grpSpPr>
        <p:sp>
          <p:nvSpPr>
            <p:cNvPr id="111652" name="Line 36"/>
            <p:cNvSpPr>
              <a:spLocks noChangeShapeType="1"/>
            </p:cNvSpPr>
            <p:nvPr/>
          </p:nvSpPr>
          <p:spPr bwMode="auto">
            <a:xfrm>
              <a:off x="643" y="1958"/>
              <a:ext cx="259" cy="23"/>
            </a:xfrm>
            <a:prstGeom prst="line">
              <a:avLst/>
            </a:prstGeom>
            <a:noFill/>
            <a:ln w="12700">
              <a:solidFill>
                <a:srgbClr val="FF3300"/>
              </a:solidFill>
              <a:round/>
              <a:headEnd/>
              <a:tailEnd/>
            </a:ln>
            <a:effectLst/>
          </p:spPr>
          <p:txBody>
            <a:bodyPr wrap="none" anchor="ctr">
              <a:prstTxWarp prst="textNoShape">
                <a:avLst/>
              </a:prstTxWarp>
            </a:bodyPr>
            <a:lstStyle/>
            <a:p>
              <a:endParaRPr lang="en-US"/>
            </a:p>
          </p:txBody>
        </p:sp>
        <p:sp>
          <p:nvSpPr>
            <p:cNvPr id="111653" name="Line 37"/>
            <p:cNvSpPr>
              <a:spLocks noChangeShapeType="1"/>
            </p:cNvSpPr>
            <p:nvPr/>
          </p:nvSpPr>
          <p:spPr bwMode="auto">
            <a:xfrm flipH="1">
              <a:off x="702" y="1858"/>
              <a:ext cx="140" cy="211"/>
            </a:xfrm>
            <a:prstGeom prst="line">
              <a:avLst/>
            </a:prstGeom>
            <a:noFill/>
            <a:ln w="12700">
              <a:solidFill>
                <a:srgbClr val="FF3300"/>
              </a:solidFill>
              <a:round/>
              <a:headEnd/>
              <a:tailEnd/>
            </a:ln>
            <a:effectLst/>
          </p:spPr>
          <p:txBody>
            <a:bodyPr wrap="none" anchor="ctr">
              <a:prstTxWarp prst="textNoShape">
                <a:avLst/>
              </a:prstTxWarp>
            </a:bodyPr>
            <a:lstStyle/>
            <a:p>
              <a:endParaRPr lang="en-US"/>
            </a:p>
          </p:txBody>
        </p:sp>
      </p:grpSp>
      <p:sp>
        <p:nvSpPr>
          <p:cNvPr id="111654" name="Line 38"/>
          <p:cNvSpPr>
            <a:spLocks noChangeShapeType="1"/>
          </p:cNvSpPr>
          <p:nvPr/>
        </p:nvSpPr>
        <p:spPr bwMode="auto">
          <a:xfrm>
            <a:off x="2205038" y="1992313"/>
            <a:ext cx="676275" cy="1639887"/>
          </a:xfrm>
          <a:prstGeom prst="line">
            <a:avLst/>
          </a:prstGeom>
          <a:noFill/>
          <a:ln w="9525">
            <a:solidFill>
              <a:schemeClr val="tx2"/>
            </a:solidFill>
            <a:round/>
            <a:headEnd/>
            <a:tailEnd type="triangle" w="med" len="med"/>
          </a:ln>
          <a:effectLst/>
        </p:spPr>
        <p:txBody>
          <a:bodyPr wrap="none" anchor="ctr">
            <a:prstTxWarp prst="textNoShape">
              <a:avLst/>
            </a:prstTxWarp>
          </a:bodyPr>
          <a:lstStyle/>
          <a:p>
            <a:endParaRPr lang="en-US"/>
          </a:p>
        </p:txBody>
      </p:sp>
      <p:sp>
        <p:nvSpPr>
          <p:cNvPr id="111655" name="Line 39"/>
          <p:cNvSpPr>
            <a:spLocks noChangeShapeType="1"/>
          </p:cNvSpPr>
          <p:nvPr/>
        </p:nvSpPr>
        <p:spPr bwMode="auto">
          <a:xfrm flipV="1">
            <a:off x="4333875" y="3587750"/>
            <a:ext cx="330200" cy="758825"/>
          </a:xfrm>
          <a:prstGeom prst="line">
            <a:avLst/>
          </a:prstGeom>
          <a:noFill/>
          <a:ln w="9525">
            <a:solidFill>
              <a:srgbClr val="9933FF"/>
            </a:solidFill>
            <a:round/>
            <a:headEnd/>
            <a:tailEnd type="triangle" w="med" len="med"/>
          </a:ln>
          <a:effectLst/>
        </p:spPr>
        <p:txBody>
          <a:bodyPr wrap="none" anchor="ctr">
            <a:prstTxWarp prst="textNoShape">
              <a:avLst/>
            </a:prstTxWarp>
          </a:bodyPr>
          <a:lstStyle/>
          <a:p>
            <a:endParaRPr lang="en-US"/>
          </a:p>
        </p:txBody>
      </p:sp>
      <p:sp>
        <p:nvSpPr>
          <p:cNvPr id="111656" name="Line 40"/>
          <p:cNvSpPr>
            <a:spLocks noChangeShapeType="1"/>
          </p:cNvSpPr>
          <p:nvPr/>
        </p:nvSpPr>
        <p:spPr bwMode="auto">
          <a:xfrm>
            <a:off x="4333875" y="4364038"/>
            <a:ext cx="320675" cy="820737"/>
          </a:xfrm>
          <a:prstGeom prst="line">
            <a:avLst/>
          </a:prstGeom>
          <a:noFill/>
          <a:ln w="9525">
            <a:solidFill>
              <a:schemeClr val="hlink"/>
            </a:solidFill>
            <a:round/>
            <a:headEnd/>
            <a:tailEnd type="triangle" w="med" len="med"/>
          </a:ln>
          <a:effectLst/>
        </p:spPr>
        <p:txBody>
          <a:bodyPr wrap="none" anchor="ctr">
            <a:prstTxWarp prst="textNoShape">
              <a:avLst/>
            </a:prstTxWarp>
          </a:bodyPr>
          <a:lstStyle/>
          <a:p>
            <a:endParaRPr lang="en-US"/>
          </a:p>
        </p:txBody>
      </p:sp>
      <p:grpSp>
        <p:nvGrpSpPr>
          <p:cNvPr id="4" name="Group 41"/>
          <p:cNvGrpSpPr>
            <a:grpSpLocks/>
          </p:cNvGrpSpPr>
          <p:nvPr/>
        </p:nvGrpSpPr>
        <p:grpSpPr bwMode="auto">
          <a:xfrm>
            <a:off x="2505075" y="1857375"/>
            <a:ext cx="349250" cy="3638550"/>
            <a:chOff x="1262" y="1182"/>
            <a:chExt cx="170" cy="2292"/>
          </a:xfrm>
        </p:grpSpPr>
        <p:grpSp>
          <p:nvGrpSpPr>
            <p:cNvPr id="5" name="Group 42"/>
            <p:cNvGrpSpPr>
              <a:grpSpLocks/>
            </p:cNvGrpSpPr>
            <p:nvPr/>
          </p:nvGrpSpPr>
          <p:grpSpPr bwMode="auto">
            <a:xfrm>
              <a:off x="1272" y="1182"/>
              <a:ext cx="160" cy="2242"/>
              <a:chOff x="1568" y="1190"/>
              <a:chExt cx="160" cy="2242"/>
            </a:xfrm>
          </p:grpSpPr>
          <p:sp>
            <p:nvSpPr>
              <p:cNvPr id="111659" name="Line 43"/>
              <p:cNvSpPr>
                <a:spLocks noChangeShapeType="1"/>
              </p:cNvSpPr>
              <p:nvPr/>
            </p:nvSpPr>
            <p:spPr bwMode="auto">
              <a:xfrm>
                <a:off x="1568" y="1190"/>
                <a:ext cx="0" cy="2238"/>
              </a:xfrm>
              <a:prstGeom prst="line">
                <a:avLst/>
              </a:prstGeom>
              <a:noFill/>
              <a:ln w="3175" cap="rnd">
                <a:solidFill>
                  <a:schemeClr val="tx1"/>
                </a:solidFill>
                <a:prstDash val="sysDot"/>
                <a:round/>
                <a:headEnd/>
                <a:tailEnd/>
              </a:ln>
              <a:effectLst/>
            </p:spPr>
            <p:txBody>
              <a:bodyPr wrap="none" anchor="ctr">
                <a:prstTxWarp prst="textNoShape">
                  <a:avLst/>
                </a:prstTxWarp>
              </a:bodyPr>
              <a:lstStyle/>
              <a:p>
                <a:endParaRPr lang="en-US"/>
              </a:p>
            </p:txBody>
          </p:sp>
          <p:sp>
            <p:nvSpPr>
              <p:cNvPr id="111660" name="Line 44"/>
              <p:cNvSpPr>
                <a:spLocks noChangeShapeType="1"/>
              </p:cNvSpPr>
              <p:nvPr/>
            </p:nvSpPr>
            <p:spPr bwMode="auto">
              <a:xfrm>
                <a:off x="1728" y="1194"/>
                <a:ext cx="0" cy="2238"/>
              </a:xfrm>
              <a:prstGeom prst="line">
                <a:avLst/>
              </a:prstGeom>
              <a:noFill/>
              <a:ln w="3175" cap="rnd">
                <a:solidFill>
                  <a:schemeClr val="tx1"/>
                </a:solidFill>
                <a:prstDash val="sysDot"/>
                <a:round/>
                <a:headEnd/>
                <a:tailEnd/>
              </a:ln>
              <a:effectLst/>
            </p:spPr>
            <p:txBody>
              <a:bodyPr wrap="none" anchor="ctr">
                <a:prstTxWarp prst="textNoShape">
                  <a:avLst/>
                </a:prstTxWarp>
              </a:bodyPr>
              <a:lstStyle/>
              <a:p>
                <a:endParaRPr lang="en-US"/>
              </a:p>
            </p:txBody>
          </p:sp>
        </p:grpSp>
        <p:sp>
          <p:nvSpPr>
            <p:cNvPr id="111661" name="Text Box 45"/>
            <p:cNvSpPr txBox="1">
              <a:spLocks noChangeArrowheads="1"/>
            </p:cNvSpPr>
            <p:nvPr/>
          </p:nvSpPr>
          <p:spPr bwMode="auto">
            <a:xfrm>
              <a:off x="1262" y="3262"/>
              <a:ext cx="145" cy="212"/>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grpSp>
      <p:sp>
        <p:nvSpPr>
          <p:cNvPr id="111663" name="Line 47"/>
          <p:cNvSpPr>
            <a:spLocks noChangeShapeType="1"/>
          </p:cNvSpPr>
          <p:nvPr/>
        </p:nvSpPr>
        <p:spPr bwMode="auto">
          <a:xfrm>
            <a:off x="3101975" y="3598863"/>
            <a:ext cx="304800" cy="757237"/>
          </a:xfrm>
          <a:prstGeom prst="line">
            <a:avLst/>
          </a:prstGeom>
          <a:noFill/>
          <a:ln w="9525">
            <a:solidFill>
              <a:schemeClr val="bg2"/>
            </a:solidFill>
            <a:round/>
            <a:headEnd/>
            <a:tailEnd type="triangle" w="med" len="med"/>
          </a:ln>
          <a:effectLst/>
        </p:spPr>
        <p:txBody>
          <a:bodyPr wrap="none" anchor="ctr">
            <a:prstTxWarp prst="textNoShape">
              <a:avLst/>
            </a:prstTxWarp>
          </a:bodyPr>
          <a:lstStyle/>
          <a:p>
            <a:endParaRPr lang="en-US"/>
          </a:p>
        </p:txBody>
      </p:sp>
      <p:sp>
        <p:nvSpPr>
          <p:cNvPr id="111664" name="Line 48"/>
          <p:cNvSpPr>
            <a:spLocks noChangeShapeType="1"/>
          </p:cNvSpPr>
          <p:nvPr/>
        </p:nvSpPr>
        <p:spPr bwMode="auto">
          <a:xfrm>
            <a:off x="3094038" y="3592513"/>
            <a:ext cx="650875" cy="1595437"/>
          </a:xfrm>
          <a:prstGeom prst="line">
            <a:avLst/>
          </a:prstGeom>
          <a:noFill/>
          <a:ln w="9525">
            <a:solidFill>
              <a:schemeClr val="bg2"/>
            </a:solidFill>
            <a:round/>
            <a:headEnd/>
            <a:tailEnd type="triangle" w="med" len="med"/>
          </a:ln>
          <a:effectLst/>
        </p:spPr>
        <p:txBody>
          <a:bodyPr wrap="none" anchor="ctr">
            <a:prstTxWarp prst="textNoShape">
              <a:avLst/>
            </a:prstTxWarp>
          </a:bodyPr>
          <a:lstStyle/>
          <a:p>
            <a:endParaRPr lang="en-US"/>
          </a:p>
        </p:txBody>
      </p:sp>
      <p:sp>
        <p:nvSpPr>
          <p:cNvPr id="111666" name="Text Box 50"/>
          <p:cNvSpPr txBox="1">
            <a:spLocks noChangeArrowheads="1"/>
          </p:cNvSpPr>
          <p:nvPr/>
        </p:nvSpPr>
        <p:spPr bwMode="auto">
          <a:xfrm>
            <a:off x="3905250" y="4835525"/>
            <a:ext cx="409575"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4d</a:t>
            </a:r>
          </a:p>
        </p:txBody>
      </p:sp>
      <p:sp>
        <p:nvSpPr>
          <p:cNvPr id="111667" name="Line 51"/>
          <p:cNvSpPr>
            <a:spLocks noChangeShapeType="1"/>
          </p:cNvSpPr>
          <p:nvPr/>
        </p:nvSpPr>
        <p:spPr bwMode="auto">
          <a:xfrm flipV="1">
            <a:off x="4333875" y="2795588"/>
            <a:ext cx="681038" cy="1544637"/>
          </a:xfrm>
          <a:prstGeom prst="line">
            <a:avLst/>
          </a:prstGeom>
          <a:noFill/>
          <a:ln w="9525">
            <a:solidFill>
              <a:srgbClr val="9933FF"/>
            </a:solidFill>
            <a:round/>
            <a:headEnd/>
            <a:tailEnd type="triangle" w="med" len="med"/>
          </a:ln>
          <a:effectLst/>
        </p:spPr>
        <p:txBody>
          <a:bodyPr wrap="none" anchor="ctr">
            <a:prstTxWarp prst="textNoShape">
              <a:avLst/>
            </a:prstTxWarp>
          </a:bodyPr>
          <a:lstStyle/>
          <a:p>
            <a:endParaRPr lang="en-US"/>
          </a:p>
        </p:txBody>
      </p:sp>
      <p:sp>
        <p:nvSpPr>
          <p:cNvPr id="111668" name="Line 52"/>
          <p:cNvSpPr>
            <a:spLocks noChangeShapeType="1"/>
          </p:cNvSpPr>
          <p:nvPr/>
        </p:nvSpPr>
        <p:spPr bwMode="auto">
          <a:xfrm flipH="1" flipV="1">
            <a:off x="2514600" y="1981200"/>
            <a:ext cx="579438" cy="1612900"/>
          </a:xfrm>
          <a:prstGeom prst="line">
            <a:avLst/>
          </a:prstGeom>
          <a:noFill/>
          <a:ln w="9525">
            <a:solidFill>
              <a:schemeClr val="bg2"/>
            </a:solidFill>
            <a:round/>
            <a:headEnd type="triangle" w="med" len="med"/>
            <a:tailEnd/>
          </a:ln>
          <a:effectLst/>
        </p:spPr>
        <p:txBody>
          <a:bodyPr wrap="none" anchor="ctr">
            <a:prstTxWarp prst="textNoShape">
              <a:avLst/>
            </a:prstTxWarp>
          </a:bodyPr>
          <a:lstStyle/>
          <a:p>
            <a:endParaRPr lang="en-US"/>
          </a:p>
        </p:txBody>
      </p:sp>
      <p:sp>
        <p:nvSpPr>
          <p:cNvPr id="111669" name="Line 53"/>
          <p:cNvSpPr>
            <a:spLocks noChangeShapeType="1"/>
          </p:cNvSpPr>
          <p:nvPr/>
        </p:nvSpPr>
        <p:spPr bwMode="auto">
          <a:xfrm flipV="1">
            <a:off x="4333875" y="1976438"/>
            <a:ext cx="1046163" cy="2363787"/>
          </a:xfrm>
          <a:prstGeom prst="line">
            <a:avLst/>
          </a:prstGeom>
          <a:noFill/>
          <a:ln w="9525">
            <a:solidFill>
              <a:schemeClr val="hlink"/>
            </a:solidFill>
            <a:round/>
            <a:headEnd/>
            <a:tailEnd type="triangle" w="med" len="med"/>
          </a:ln>
          <a:effectLst/>
        </p:spPr>
        <p:txBody>
          <a:bodyPr wrap="none" anchor="ctr">
            <a:prstTxWarp prst="textNoShape">
              <a:avLst/>
            </a:prstTxWarp>
          </a:bodyPr>
          <a:lstStyle/>
          <a:p>
            <a:endParaRPr lang="en-US"/>
          </a:p>
        </p:txBody>
      </p:sp>
      <p:sp>
        <p:nvSpPr>
          <p:cNvPr id="111670" name="Line 54"/>
          <p:cNvSpPr>
            <a:spLocks noChangeShapeType="1"/>
          </p:cNvSpPr>
          <p:nvPr/>
        </p:nvSpPr>
        <p:spPr bwMode="auto">
          <a:xfrm flipV="1">
            <a:off x="4992688" y="1982788"/>
            <a:ext cx="700087" cy="1598612"/>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sp>
        <p:nvSpPr>
          <p:cNvPr id="111671" name="Line 55"/>
          <p:cNvSpPr>
            <a:spLocks noChangeShapeType="1"/>
          </p:cNvSpPr>
          <p:nvPr/>
        </p:nvSpPr>
        <p:spPr bwMode="auto">
          <a:xfrm>
            <a:off x="4992688" y="3602038"/>
            <a:ext cx="371475" cy="760412"/>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sp>
        <p:nvSpPr>
          <p:cNvPr id="111672" name="Line 56"/>
          <p:cNvSpPr>
            <a:spLocks noChangeShapeType="1"/>
          </p:cNvSpPr>
          <p:nvPr/>
        </p:nvSpPr>
        <p:spPr bwMode="auto">
          <a:xfrm>
            <a:off x="4992688" y="3602038"/>
            <a:ext cx="750887" cy="1598612"/>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sp>
        <p:nvSpPr>
          <p:cNvPr id="111673" name="Text Box 57"/>
          <p:cNvSpPr txBox="1">
            <a:spLocks noChangeArrowheads="1"/>
          </p:cNvSpPr>
          <p:nvPr/>
        </p:nvSpPr>
        <p:spPr bwMode="auto">
          <a:xfrm>
            <a:off x="5018088" y="3257550"/>
            <a:ext cx="296862"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11674" name="Text Box 58"/>
          <p:cNvSpPr txBox="1">
            <a:spLocks noChangeArrowheads="1"/>
          </p:cNvSpPr>
          <p:nvPr/>
        </p:nvSpPr>
        <p:spPr bwMode="auto">
          <a:xfrm>
            <a:off x="5557838" y="2400300"/>
            <a:ext cx="409575"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2d</a:t>
            </a:r>
          </a:p>
        </p:txBody>
      </p:sp>
      <p:sp>
        <p:nvSpPr>
          <p:cNvPr id="111675" name="Text Box 59"/>
          <p:cNvSpPr txBox="1">
            <a:spLocks noChangeArrowheads="1"/>
          </p:cNvSpPr>
          <p:nvPr/>
        </p:nvSpPr>
        <p:spPr bwMode="auto">
          <a:xfrm>
            <a:off x="5772150" y="1614488"/>
            <a:ext cx="409575"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3d</a:t>
            </a:r>
          </a:p>
        </p:txBody>
      </p:sp>
      <p:grpSp>
        <p:nvGrpSpPr>
          <p:cNvPr id="6" name="Group 60"/>
          <p:cNvGrpSpPr>
            <a:grpSpLocks/>
          </p:cNvGrpSpPr>
          <p:nvPr/>
        </p:nvGrpSpPr>
        <p:grpSpPr bwMode="auto">
          <a:xfrm>
            <a:off x="7208838" y="3900488"/>
            <a:ext cx="1384300" cy="336550"/>
            <a:chOff x="983" y="3616"/>
            <a:chExt cx="872" cy="212"/>
          </a:xfrm>
        </p:grpSpPr>
        <p:sp>
          <p:nvSpPr>
            <p:cNvPr id="111677" name="Oval 61"/>
            <p:cNvSpPr>
              <a:spLocks noChangeArrowheads="1"/>
            </p:cNvSpPr>
            <p:nvPr/>
          </p:nvSpPr>
          <p:spPr bwMode="auto">
            <a:xfrm>
              <a:off x="983" y="3625"/>
              <a:ext cx="240" cy="192"/>
            </a:xfrm>
            <a:prstGeom prst="ellipse">
              <a:avLst/>
            </a:prstGeom>
            <a:solidFill>
              <a:srgbClr val="0000FF"/>
            </a:solidFill>
            <a:ln w="9525">
              <a:solidFill>
                <a:schemeClr val="tx1"/>
              </a:solidFill>
              <a:round/>
              <a:headEnd/>
              <a:tailEnd/>
            </a:ln>
            <a:effectLst/>
          </p:spPr>
          <p:txBody>
            <a:bodyPr wrap="none" anchor="ctr">
              <a:prstTxWarp prst="textNoShape">
                <a:avLst/>
              </a:prstTxWarp>
            </a:bodyPr>
            <a:lstStyle/>
            <a:p>
              <a:pPr algn="ctr" eaLnBrk="0" hangingPunct="0"/>
              <a:endParaRPr lang="en-US" sz="2400">
                <a:solidFill>
                  <a:srgbClr val="000000"/>
                </a:solidFill>
                <a:latin typeface="Arial" charset="0"/>
              </a:endParaRPr>
            </a:p>
          </p:txBody>
        </p:sp>
        <p:sp>
          <p:nvSpPr>
            <p:cNvPr id="111678" name="Text Box 62"/>
            <p:cNvSpPr txBox="1">
              <a:spLocks noChangeArrowheads="1"/>
            </p:cNvSpPr>
            <p:nvPr/>
          </p:nvSpPr>
          <p:spPr bwMode="auto">
            <a:xfrm>
              <a:off x="1216" y="3616"/>
              <a:ext cx="639" cy="212"/>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 Sender</a:t>
              </a:r>
            </a:p>
          </p:txBody>
        </p:sp>
      </p:grpSp>
      <p:grpSp>
        <p:nvGrpSpPr>
          <p:cNvPr id="7" name="Group 63"/>
          <p:cNvGrpSpPr>
            <a:grpSpLocks/>
          </p:cNvGrpSpPr>
          <p:nvPr/>
        </p:nvGrpSpPr>
        <p:grpSpPr bwMode="auto">
          <a:xfrm>
            <a:off x="7219950" y="4457700"/>
            <a:ext cx="1487488" cy="336550"/>
            <a:chOff x="2161" y="3641"/>
            <a:chExt cx="937" cy="212"/>
          </a:xfrm>
        </p:grpSpPr>
        <p:sp>
          <p:nvSpPr>
            <p:cNvPr id="111680" name="Oval 64"/>
            <p:cNvSpPr>
              <a:spLocks noChangeArrowheads="1"/>
            </p:cNvSpPr>
            <p:nvPr/>
          </p:nvSpPr>
          <p:spPr bwMode="auto">
            <a:xfrm>
              <a:off x="2161" y="3654"/>
              <a:ext cx="240" cy="192"/>
            </a:xfrm>
            <a:prstGeom prst="ellipse">
              <a:avLst/>
            </a:prstGeom>
            <a:solidFill>
              <a:srgbClr val="FF3300"/>
            </a:solidFill>
            <a:ln w="9525">
              <a:solidFill>
                <a:schemeClr val="tx1"/>
              </a:solidFill>
              <a:round/>
              <a:headEnd/>
              <a:tailEnd/>
            </a:ln>
            <a:effectLst/>
          </p:spPr>
          <p:txBody>
            <a:bodyPr wrap="none" anchor="ctr">
              <a:prstTxWarp prst="textNoShape">
                <a:avLst/>
              </a:prstTxWarp>
            </a:bodyPr>
            <a:lstStyle/>
            <a:p>
              <a:endParaRPr lang="en-US"/>
            </a:p>
          </p:txBody>
        </p:sp>
        <p:sp>
          <p:nvSpPr>
            <p:cNvPr id="111681" name="Text Box 65"/>
            <p:cNvSpPr txBox="1">
              <a:spLocks noChangeArrowheads="1"/>
            </p:cNvSpPr>
            <p:nvPr/>
          </p:nvSpPr>
          <p:spPr bwMode="auto">
            <a:xfrm>
              <a:off x="2381" y="3641"/>
              <a:ext cx="717" cy="212"/>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 Repairer</a:t>
              </a:r>
            </a:p>
          </p:txBody>
        </p:sp>
      </p:grpSp>
      <p:sp>
        <p:nvSpPr>
          <p:cNvPr id="111682" name="Oval 66"/>
          <p:cNvSpPr>
            <a:spLocks noChangeArrowheads="1"/>
          </p:cNvSpPr>
          <p:nvPr/>
        </p:nvSpPr>
        <p:spPr bwMode="auto">
          <a:xfrm>
            <a:off x="7210425" y="5037138"/>
            <a:ext cx="381000" cy="304800"/>
          </a:xfrm>
          <a:prstGeom prst="ellipse">
            <a:avLst/>
          </a:prstGeom>
          <a:solidFill>
            <a:srgbClr val="99CC00"/>
          </a:solidFill>
          <a:ln w="9525">
            <a:solidFill>
              <a:schemeClr val="tx1"/>
            </a:solidFill>
            <a:round/>
            <a:headEnd/>
            <a:tailEnd/>
          </a:ln>
          <a:effectLst/>
        </p:spPr>
        <p:txBody>
          <a:bodyPr wrap="none" anchor="ctr">
            <a:prstTxWarp prst="textNoShape">
              <a:avLst/>
            </a:prstTxWarp>
          </a:bodyPr>
          <a:lstStyle/>
          <a:p>
            <a:endParaRPr lang="en-US"/>
          </a:p>
        </p:txBody>
      </p:sp>
      <p:sp>
        <p:nvSpPr>
          <p:cNvPr id="111683" name="Text Box 67"/>
          <p:cNvSpPr txBox="1">
            <a:spLocks noChangeArrowheads="1"/>
          </p:cNvSpPr>
          <p:nvPr/>
        </p:nvSpPr>
        <p:spPr bwMode="auto">
          <a:xfrm>
            <a:off x="7569200" y="5014913"/>
            <a:ext cx="1296988"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 Requestor</a:t>
            </a:r>
          </a:p>
        </p:txBody>
      </p:sp>
      <p:sp>
        <p:nvSpPr>
          <p:cNvPr id="111684" name="Text Box 68"/>
          <p:cNvSpPr txBox="1">
            <a:spLocks noChangeArrowheads="1"/>
          </p:cNvSpPr>
          <p:nvPr/>
        </p:nvSpPr>
        <p:spPr bwMode="auto">
          <a:xfrm>
            <a:off x="3128963" y="5467350"/>
            <a:ext cx="2890837" cy="457200"/>
          </a:xfrm>
          <a:prstGeom prst="rect">
            <a:avLst/>
          </a:prstGeom>
          <a:noFill/>
          <a:ln w="9525">
            <a:noFill/>
            <a:miter lim="800000"/>
            <a:headEnd/>
            <a:tailEnd/>
          </a:ln>
          <a:effectLst/>
        </p:spPr>
        <p:txBody>
          <a:bodyPr>
            <a:prstTxWarp prst="textNoShape">
              <a:avLst/>
            </a:prstTxWarp>
            <a:spAutoFit/>
          </a:bodyPr>
          <a:lstStyle/>
          <a:p>
            <a:pPr eaLnBrk="0" hangingPunct="0"/>
            <a:r>
              <a:rPr lang="en-US" sz="2400">
                <a:solidFill>
                  <a:srgbClr val="000000"/>
                </a:solidFill>
                <a:latin typeface="Arial" charset="0"/>
              </a:rPr>
              <a:t>Delay = C</a:t>
            </a:r>
            <a:r>
              <a:rPr lang="en-US" sz="2400" baseline="-25000">
                <a:solidFill>
                  <a:srgbClr val="000000"/>
                </a:solidFill>
                <a:latin typeface="Arial" charset="0"/>
              </a:rPr>
              <a:t>1</a:t>
            </a:r>
            <a:r>
              <a:rPr lang="en-US" sz="2400">
                <a:solidFill>
                  <a:srgbClr val="000000"/>
                </a:solidFill>
                <a:latin typeface="Arial" charset="0"/>
                <a:sym typeface="Symbol" charset="2"/>
              </a:rPr>
              <a:t>d</a:t>
            </a:r>
            <a:r>
              <a:rPr lang="en-US" sz="2400" baseline="-25000">
                <a:solidFill>
                  <a:srgbClr val="000000"/>
                </a:solidFill>
                <a:latin typeface="Arial" charset="0"/>
                <a:sym typeface="Symbol" charset="2"/>
              </a:rPr>
              <a:t>S,R </a:t>
            </a:r>
            <a:endParaRPr lang="en-US" sz="2400">
              <a:solidFill>
                <a:srgbClr val="000000"/>
              </a:solidFill>
              <a:latin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 name="Slide Number Placeholder 4"/>
          <p:cNvSpPr>
            <a:spLocks noGrp="1"/>
          </p:cNvSpPr>
          <p:nvPr>
            <p:ph type="sldNum" sz="quarter" idx="12"/>
          </p:nvPr>
        </p:nvSpPr>
        <p:spPr/>
        <p:txBody>
          <a:bodyPr/>
          <a:lstStyle/>
          <a:p>
            <a:fld id="{002C8E41-AE23-C640-84BC-DD414BDDA664}" type="slidenum">
              <a:rPr lang="en-US"/>
              <a:pPr/>
              <a:t>41</a:t>
            </a:fld>
            <a:endParaRPr lang="en-US"/>
          </a:p>
        </p:txBody>
      </p:sp>
      <p:sp>
        <p:nvSpPr>
          <p:cNvPr id="260098" name="Rectangle 1026"/>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endParaRPr lang="en-US" sz="2400"/>
          </a:p>
        </p:txBody>
      </p:sp>
      <p:sp>
        <p:nvSpPr>
          <p:cNvPr id="260101" name="Rectangle 1029"/>
          <p:cNvSpPr>
            <a:spLocks noGrp="1" noChangeArrowheads="1"/>
          </p:cNvSpPr>
          <p:nvPr>
            <p:ph type="title"/>
          </p:nvPr>
        </p:nvSpPr>
        <p:spPr/>
        <p:txBody>
          <a:bodyPr/>
          <a:lstStyle/>
          <a:p>
            <a:r>
              <a:rPr lang="en-US"/>
              <a:t>SRM Star Topology</a:t>
            </a:r>
          </a:p>
        </p:txBody>
      </p:sp>
      <p:sp>
        <p:nvSpPr>
          <p:cNvPr id="260102" name="Line 1030"/>
          <p:cNvSpPr>
            <a:spLocks noChangeShapeType="1"/>
          </p:cNvSpPr>
          <p:nvPr/>
        </p:nvSpPr>
        <p:spPr bwMode="auto">
          <a:xfrm flipH="1">
            <a:off x="790575" y="41719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03" name="Line 1031"/>
          <p:cNvSpPr>
            <a:spLocks noChangeShapeType="1"/>
          </p:cNvSpPr>
          <p:nvPr/>
        </p:nvSpPr>
        <p:spPr bwMode="auto">
          <a:xfrm flipH="1">
            <a:off x="1628775" y="34861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04" name="Line 1032"/>
          <p:cNvSpPr>
            <a:spLocks noChangeShapeType="1"/>
          </p:cNvSpPr>
          <p:nvPr/>
        </p:nvSpPr>
        <p:spPr bwMode="auto">
          <a:xfrm>
            <a:off x="2238375" y="24384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06" name="Oval 1034"/>
          <p:cNvSpPr>
            <a:spLocks noChangeArrowheads="1"/>
          </p:cNvSpPr>
          <p:nvPr/>
        </p:nvSpPr>
        <p:spPr bwMode="auto">
          <a:xfrm>
            <a:off x="1247775" y="38195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07" name="Rectangle 1035"/>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S</a:t>
            </a:r>
          </a:p>
        </p:txBody>
      </p:sp>
      <p:sp>
        <p:nvSpPr>
          <p:cNvPr id="260108" name="Rectangle 1036"/>
          <p:cNvSpPr>
            <a:spLocks noChangeArrowheads="1"/>
          </p:cNvSpPr>
          <p:nvPr/>
        </p:nvSpPr>
        <p:spPr bwMode="auto">
          <a:xfrm>
            <a:off x="381000" y="45720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R2</a:t>
            </a:r>
          </a:p>
        </p:txBody>
      </p:sp>
      <p:sp>
        <p:nvSpPr>
          <p:cNvPr id="260110" name="Rectangle 1038"/>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2</a:t>
            </a:r>
          </a:p>
        </p:txBody>
      </p:sp>
      <p:sp>
        <p:nvSpPr>
          <p:cNvPr id="260111" name="Rectangle 1039"/>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0113" name="Rectangle 1041"/>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60122" name="Rectangle 1050"/>
          <p:cNvSpPr>
            <a:spLocks noChangeArrowheads="1"/>
          </p:cNvSpPr>
          <p:nvPr/>
        </p:nvSpPr>
        <p:spPr bwMode="auto">
          <a:xfrm>
            <a:off x="1981200" y="45720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R3</a:t>
            </a:r>
          </a:p>
        </p:txBody>
      </p:sp>
      <p:sp>
        <p:nvSpPr>
          <p:cNvPr id="260127" name="Text Box 1055"/>
          <p:cNvSpPr txBox="1">
            <a:spLocks noChangeArrowheads="1"/>
          </p:cNvSpPr>
          <p:nvPr/>
        </p:nvSpPr>
        <p:spPr bwMode="auto">
          <a:xfrm>
            <a:off x="304800" y="1143000"/>
            <a:ext cx="4038600" cy="701675"/>
          </a:xfrm>
          <a:prstGeom prst="rect">
            <a:avLst/>
          </a:prstGeom>
          <a:noFill/>
          <a:ln w="9525">
            <a:noFill/>
            <a:miter lim="800000"/>
            <a:headEnd/>
            <a:tailEnd/>
          </a:ln>
          <a:effectLst/>
        </p:spPr>
        <p:txBody>
          <a:bodyPr>
            <a:prstTxWarp prst="textNoShape">
              <a:avLst/>
            </a:prstTxWarp>
            <a:spAutoFit/>
          </a:bodyPr>
          <a:lstStyle/>
          <a:p>
            <a:r>
              <a:rPr lang="en-US" sz="2000">
                <a:solidFill>
                  <a:srgbClr val="FF9900"/>
                </a:solidFill>
                <a:latin typeface="Arial" charset="0"/>
              </a:rPr>
              <a:t>Packet 1 is lost; All Receivers request resends</a:t>
            </a:r>
          </a:p>
        </p:txBody>
      </p:sp>
      <p:sp>
        <p:nvSpPr>
          <p:cNvPr id="260128" name="Text Box 1056"/>
          <p:cNvSpPr txBox="1">
            <a:spLocks noChangeArrowheads="1"/>
          </p:cNvSpPr>
          <p:nvPr/>
        </p:nvSpPr>
        <p:spPr bwMode="auto">
          <a:xfrm>
            <a:off x="4648200" y="1143000"/>
            <a:ext cx="4191000" cy="396875"/>
          </a:xfrm>
          <a:prstGeom prst="rect">
            <a:avLst/>
          </a:prstGeom>
          <a:noFill/>
          <a:ln w="9525">
            <a:noFill/>
            <a:miter lim="800000"/>
            <a:headEnd/>
            <a:tailEnd/>
          </a:ln>
          <a:effectLst/>
        </p:spPr>
        <p:txBody>
          <a:bodyPr>
            <a:prstTxWarp prst="textNoShape">
              <a:avLst/>
            </a:prstTxWarp>
            <a:spAutoFit/>
          </a:bodyPr>
          <a:lstStyle/>
          <a:p>
            <a:r>
              <a:rPr lang="en-US" sz="2000">
                <a:solidFill>
                  <a:srgbClr val="FF9900"/>
                </a:solidFill>
                <a:latin typeface="Arial" charset="0"/>
              </a:rPr>
              <a:t>Packet 1 is resent to all Receivers</a:t>
            </a:r>
          </a:p>
        </p:txBody>
      </p:sp>
      <p:sp>
        <p:nvSpPr>
          <p:cNvPr id="260140" name="Line 1068"/>
          <p:cNvSpPr>
            <a:spLocks noChangeShapeType="1"/>
          </p:cNvSpPr>
          <p:nvPr/>
        </p:nvSpPr>
        <p:spPr bwMode="auto">
          <a:xfrm rot="-10779537">
            <a:off x="2057400" y="2514600"/>
            <a:ext cx="1588" cy="5334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1" name="Line 1069"/>
          <p:cNvSpPr>
            <a:spLocks noChangeShapeType="1"/>
          </p:cNvSpPr>
          <p:nvPr/>
        </p:nvSpPr>
        <p:spPr bwMode="auto">
          <a:xfrm rot="10961245" flipH="1">
            <a:off x="1600200" y="3429000"/>
            <a:ext cx="381000" cy="3048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42" name="Line 1070"/>
          <p:cNvSpPr>
            <a:spLocks noChangeShapeType="1"/>
          </p:cNvSpPr>
          <p:nvPr/>
        </p:nvSpPr>
        <p:spPr bwMode="auto">
          <a:xfrm rot="10545227" flipH="1">
            <a:off x="685800" y="4114800"/>
            <a:ext cx="457200" cy="263525"/>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grpSp>
        <p:nvGrpSpPr>
          <p:cNvPr id="2" name="Group 1110"/>
          <p:cNvGrpSpPr>
            <a:grpSpLocks/>
          </p:cNvGrpSpPr>
          <p:nvPr/>
        </p:nvGrpSpPr>
        <p:grpSpPr bwMode="auto">
          <a:xfrm>
            <a:off x="457200" y="5181600"/>
            <a:ext cx="457200" cy="457200"/>
            <a:chOff x="0" y="0"/>
            <a:chExt cx="288" cy="288"/>
          </a:xfrm>
        </p:grpSpPr>
        <p:sp>
          <p:nvSpPr>
            <p:cNvPr id="260144" name="Oval 1072"/>
            <p:cNvSpPr>
              <a:spLocks noChangeArrowheads="1"/>
            </p:cNvSpPr>
            <p:nvPr/>
          </p:nvSpPr>
          <p:spPr bwMode="auto">
            <a:xfrm>
              <a:off x="0" y="0"/>
              <a:ext cx="288" cy="2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45" name="Line 1073"/>
            <p:cNvSpPr>
              <a:spLocks noChangeShapeType="1"/>
            </p:cNvSpPr>
            <p:nvPr/>
          </p:nvSpPr>
          <p:spPr bwMode="auto">
            <a:xfrm flipV="1">
              <a:off x="144" y="0"/>
              <a:ext cx="0"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60157" name="Text Box 1085"/>
          <p:cNvSpPr txBox="1">
            <a:spLocks noChangeArrowheads="1"/>
          </p:cNvSpPr>
          <p:nvPr/>
        </p:nvSpPr>
        <p:spPr bwMode="auto">
          <a:xfrm>
            <a:off x="2362200" y="2468563"/>
            <a:ext cx="295275" cy="579437"/>
          </a:xfrm>
          <a:prstGeom prst="rect">
            <a:avLst/>
          </a:prstGeom>
          <a:noFill/>
          <a:ln w="9525">
            <a:noFill/>
            <a:miter lim="800000"/>
            <a:headEnd/>
            <a:tailEnd/>
          </a:ln>
          <a:effectLst/>
        </p:spPr>
        <p:txBody>
          <a:bodyPr>
            <a:prstTxWarp prst="textNoShape">
              <a:avLst/>
            </a:prstTxWarp>
            <a:spAutoFit/>
          </a:bodyPr>
          <a:lstStyle/>
          <a:p>
            <a:r>
              <a:rPr lang="en-US" sz="3200">
                <a:solidFill>
                  <a:srgbClr val="FF3300"/>
                </a:solidFill>
                <a:latin typeface="Arial Narrow" charset="0"/>
              </a:rPr>
              <a:t>X</a:t>
            </a:r>
          </a:p>
        </p:txBody>
      </p:sp>
      <p:sp>
        <p:nvSpPr>
          <p:cNvPr id="260158" name="Line 1086"/>
          <p:cNvSpPr>
            <a:spLocks noChangeShapeType="1"/>
          </p:cNvSpPr>
          <p:nvPr/>
        </p:nvSpPr>
        <p:spPr bwMode="auto">
          <a:xfrm flipH="1" flipV="1">
            <a:off x="3152775" y="41719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59" name="Line 1087"/>
          <p:cNvSpPr>
            <a:spLocks noChangeShapeType="1"/>
          </p:cNvSpPr>
          <p:nvPr/>
        </p:nvSpPr>
        <p:spPr bwMode="auto">
          <a:xfrm flipH="1" flipV="1">
            <a:off x="2238375" y="34861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60" name="Oval 1088"/>
          <p:cNvSpPr>
            <a:spLocks noChangeArrowheads="1"/>
          </p:cNvSpPr>
          <p:nvPr/>
        </p:nvSpPr>
        <p:spPr bwMode="auto">
          <a:xfrm>
            <a:off x="2790825" y="38481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61" name="Rectangle 1089"/>
          <p:cNvSpPr>
            <a:spLocks noChangeArrowheads="1"/>
          </p:cNvSpPr>
          <p:nvPr/>
        </p:nvSpPr>
        <p:spPr bwMode="auto">
          <a:xfrm>
            <a:off x="3581400" y="45720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R4</a:t>
            </a:r>
          </a:p>
        </p:txBody>
      </p:sp>
      <p:sp>
        <p:nvSpPr>
          <p:cNvPr id="260162" name="Oval 1090"/>
          <p:cNvSpPr>
            <a:spLocks noChangeArrowheads="1"/>
          </p:cNvSpPr>
          <p:nvPr/>
        </p:nvSpPr>
        <p:spPr bwMode="auto">
          <a:xfrm>
            <a:off x="1981200" y="38195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80" name="Line 1108"/>
          <p:cNvSpPr>
            <a:spLocks noChangeShapeType="1"/>
          </p:cNvSpPr>
          <p:nvPr/>
        </p:nvSpPr>
        <p:spPr bwMode="auto">
          <a:xfrm>
            <a:off x="2209800" y="3429000"/>
            <a:ext cx="0" cy="38100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0181" name="Line 1109"/>
          <p:cNvSpPr>
            <a:spLocks noChangeShapeType="1"/>
          </p:cNvSpPr>
          <p:nvPr/>
        </p:nvSpPr>
        <p:spPr bwMode="auto">
          <a:xfrm>
            <a:off x="2209800" y="4267200"/>
            <a:ext cx="0" cy="304800"/>
          </a:xfrm>
          <a:prstGeom prst="line">
            <a:avLst/>
          </a:prstGeom>
          <a:noFill/>
          <a:ln w="9525">
            <a:solidFill>
              <a:schemeClr val="tx1"/>
            </a:solidFill>
            <a:round/>
            <a:headEnd/>
            <a:tailEnd/>
          </a:ln>
          <a:effectLst/>
        </p:spPr>
        <p:txBody>
          <a:bodyPr wrap="none">
            <a:prstTxWarp prst="textNoShape">
              <a:avLst/>
            </a:prstTxWarp>
          </a:bodyPr>
          <a:lstStyle/>
          <a:p>
            <a:endParaRPr lang="en-US"/>
          </a:p>
        </p:txBody>
      </p:sp>
      <p:grpSp>
        <p:nvGrpSpPr>
          <p:cNvPr id="3" name="Group 1111"/>
          <p:cNvGrpSpPr>
            <a:grpSpLocks/>
          </p:cNvGrpSpPr>
          <p:nvPr/>
        </p:nvGrpSpPr>
        <p:grpSpPr bwMode="auto">
          <a:xfrm>
            <a:off x="1981200" y="5181600"/>
            <a:ext cx="457200" cy="457200"/>
            <a:chOff x="0" y="0"/>
            <a:chExt cx="288" cy="288"/>
          </a:xfrm>
        </p:grpSpPr>
        <p:sp>
          <p:nvSpPr>
            <p:cNvPr id="260184" name="Oval 1112"/>
            <p:cNvSpPr>
              <a:spLocks noChangeArrowheads="1"/>
            </p:cNvSpPr>
            <p:nvPr/>
          </p:nvSpPr>
          <p:spPr bwMode="auto">
            <a:xfrm>
              <a:off x="0" y="0"/>
              <a:ext cx="288" cy="2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85" name="Line 1113"/>
            <p:cNvSpPr>
              <a:spLocks noChangeShapeType="1"/>
            </p:cNvSpPr>
            <p:nvPr/>
          </p:nvSpPr>
          <p:spPr bwMode="auto">
            <a:xfrm flipV="1">
              <a:off x="144" y="0"/>
              <a:ext cx="0"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grpSp>
      <p:grpSp>
        <p:nvGrpSpPr>
          <p:cNvPr id="4" name="Group 1114"/>
          <p:cNvGrpSpPr>
            <a:grpSpLocks/>
          </p:cNvGrpSpPr>
          <p:nvPr/>
        </p:nvGrpSpPr>
        <p:grpSpPr bwMode="auto">
          <a:xfrm>
            <a:off x="3657600" y="5181600"/>
            <a:ext cx="457200" cy="457200"/>
            <a:chOff x="0" y="0"/>
            <a:chExt cx="288" cy="288"/>
          </a:xfrm>
        </p:grpSpPr>
        <p:sp>
          <p:nvSpPr>
            <p:cNvPr id="260187" name="Oval 1115"/>
            <p:cNvSpPr>
              <a:spLocks noChangeArrowheads="1"/>
            </p:cNvSpPr>
            <p:nvPr/>
          </p:nvSpPr>
          <p:spPr bwMode="auto">
            <a:xfrm>
              <a:off x="0" y="0"/>
              <a:ext cx="288" cy="2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88" name="Line 1116"/>
            <p:cNvSpPr>
              <a:spLocks noChangeShapeType="1"/>
            </p:cNvSpPr>
            <p:nvPr/>
          </p:nvSpPr>
          <p:spPr bwMode="auto">
            <a:xfrm flipV="1">
              <a:off x="144" y="0"/>
              <a:ext cx="0"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60189" name="Line 1117"/>
          <p:cNvSpPr>
            <a:spLocks noChangeShapeType="1"/>
          </p:cNvSpPr>
          <p:nvPr/>
        </p:nvSpPr>
        <p:spPr bwMode="auto">
          <a:xfrm flipH="1" flipV="1">
            <a:off x="3352800" y="4038600"/>
            <a:ext cx="457200" cy="381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90" name="Line 1118"/>
          <p:cNvSpPr>
            <a:spLocks noChangeShapeType="1"/>
          </p:cNvSpPr>
          <p:nvPr/>
        </p:nvSpPr>
        <p:spPr bwMode="auto">
          <a:xfrm flipH="1" flipV="1">
            <a:off x="2438400" y="3429000"/>
            <a:ext cx="381000" cy="3810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91" name="Line 1119"/>
          <p:cNvSpPr>
            <a:spLocks noChangeShapeType="1"/>
          </p:cNvSpPr>
          <p:nvPr/>
        </p:nvSpPr>
        <p:spPr bwMode="auto">
          <a:xfrm flipV="1">
            <a:off x="2286000" y="4267200"/>
            <a:ext cx="0" cy="2286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93" name="Line 1121"/>
          <p:cNvSpPr>
            <a:spLocks noChangeShapeType="1"/>
          </p:cNvSpPr>
          <p:nvPr/>
        </p:nvSpPr>
        <p:spPr bwMode="auto">
          <a:xfrm flipV="1">
            <a:off x="2286000" y="3581400"/>
            <a:ext cx="0" cy="22860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194" name="Text Box 1122"/>
          <p:cNvSpPr txBox="1">
            <a:spLocks noChangeArrowheads="1"/>
          </p:cNvSpPr>
          <p:nvPr/>
        </p:nvSpPr>
        <p:spPr bwMode="auto">
          <a:xfrm>
            <a:off x="533400" y="5867400"/>
            <a:ext cx="3657600" cy="457200"/>
          </a:xfrm>
          <a:prstGeom prst="rect">
            <a:avLst/>
          </a:prstGeom>
          <a:noFill/>
          <a:ln w="9525">
            <a:noFill/>
            <a:miter lim="800000"/>
            <a:headEnd/>
            <a:tailEnd/>
          </a:ln>
          <a:effectLst/>
        </p:spPr>
        <p:txBody>
          <a:bodyPr>
            <a:prstTxWarp prst="textNoShape">
              <a:avLst/>
            </a:prstTxWarp>
            <a:spAutoFit/>
          </a:bodyPr>
          <a:lstStyle/>
          <a:p>
            <a:r>
              <a:rPr lang="en-US" sz="2400">
                <a:solidFill>
                  <a:srgbClr val="000000"/>
                </a:solidFill>
                <a:latin typeface="Arial" charset="0"/>
              </a:rPr>
              <a:t>Delay is same length</a:t>
            </a:r>
          </a:p>
        </p:txBody>
      </p:sp>
      <p:sp>
        <p:nvSpPr>
          <p:cNvPr id="260195" name="Line 1123"/>
          <p:cNvSpPr>
            <a:spLocks noChangeShapeType="1"/>
          </p:cNvSpPr>
          <p:nvPr/>
        </p:nvSpPr>
        <p:spPr bwMode="auto">
          <a:xfrm flipH="1">
            <a:off x="5362575" y="41719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196" name="Line 1124"/>
          <p:cNvSpPr>
            <a:spLocks noChangeShapeType="1"/>
          </p:cNvSpPr>
          <p:nvPr/>
        </p:nvSpPr>
        <p:spPr bwMode="auto">
          <a:xfrm flipH="1">
            <a:off x="6200775" y="34861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97" name="Line 1125"/>
          <p:cNvSpPr>
            <a:spLocks noChangeShapeType="1"/>
          </p:cNvSpPr>
          <p:nvPr/>
        </p:nvSpPr>
        <p:spPr bwMode="auto">
          <a:xfrm>
            <a:off x="6810375" y="24384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198" name="Oval 1126"/>
          <p:cNvSpPr>
            <a:spLocks noChangeArrowheads="1"/>
          </p:cNvSpPr>
          <p:nvPr/>
        </p:nvSpPr>
        <p:spPr bwMode="auto">
          <a:xfrm>
            <a:off x="5819775" y="38195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199" name="Rectangle 1127"/>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S</a:t>
            </a:r>
          </a:p>
        </p:txBody>
      </p:sp>
      <p:sp>
        <p:nvSpPr>
          <p:cNvPr id="260200" name="Rectangle 1128"/>
          <p:cNvSpPr>
            <a:spLocks noChangeArrowheads="1"/>
          </p:cNvSpPr>
          <p:nvPr/>
        </p:nvSpPr>
        <p:spPr bwMode="auto">
          <a:xfrm>
            <a:off x="4953000" y="45720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R2</a:t>
            </a:r>
          </a:p>
        </p:txBody>
      </p:sp>
      <p:sp>
        <p:nvSpPr>
          <p:cNvPr id="260202" name="Rectangle 1130"/>
          <p:cNvSpPr>
            <a:spLocks noChangeArrowheads="1"/>
          </p:cNvSpPr>
          <p:nvPr/>
        </p:nvSpPr>
        <p:spPr bwMode="auto">
          <a:xfrm>
            <a:off x="7086600" y="2514600"/>
            <a:ext cx="152400" cy="304800"/>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pPr algn="ctr"/>
            <a:r>
              <a:rPr lang="en-US" sz="2000">
                <a:solidFill>
                  <a:srgbClr val="000000"/>
                </a:solidFill>
                <a:latin typeface="Arial" charset="0"/>
              </a:rPr>
              <a:t>1</a:t>
            </a:r>
          </a:p>
        </p:txBody>
      </p:sp>
      <p:sp>
        <p:nvSpPr>
          <p:cNvPr id="260203" name="Rectangle 1131"/>
          <p:cNvSpPr>
            <a:spLocks noChangeArrowheads="1"/>
          </p:cNvSpPr>
          <p:nvPr/>
        </p:nvSpPr>
        <p:spPr bwMode="auto">
          <a:xfrm>
            <a:off x="6553200" y="45720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R3</a:t>
            </a:r>
          </a:p>
        </p:txBody>
      </p:sp>
      <p:grpSp>
        <p:nvGrpSpPr>
          <p:cNvPr id="5" name="Group 1136"/>
          <p:cNvGrpSpPr>
            <a:grpSpLocks/>
          </p:cNvGrpSpPr>
          <p:nvPr/>
        </p:nvGrpSpPr>
        <p:grpSpPr bwMode="auto">
          <a:xfrm>
            <a:off x="5029200" y="5181600"/>
            <a:ext cx="457200" cy="457200"/>
            <a:chOff x="0" y="0"/>
            <a:chExt cx="288" cy="288"/>
          </a:xfrm>
        </p:grpSpPr>
        <p:sp>
          <p:nvSpPr>
            <p:cNvPr id="260209" name="Oval 1137"/>
            <p:cNvSpPr>
              <a:spLocks noChangeArrowheads="1"/>
            </p:cNvSpPr>
            <p:nvPr/>
          </p:nvSpPr>
          <p:spPr bwMode="auto">
            <a:xfrm>
              <a:off x="0" y="0"/>
              <a:ext cx="288" cy="2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210" name="Line 1138"/>
            <p:cNvSpPr>
              <a:spLocks noChangeShapeType="1"/>
            </p:cNvSpPr>
            <p:nvPr/>
          </p:nvSpPr>
          <p:spPr bwMode="auto">
            <a:xfrm flipV="1">
              <a:off x="144" y="0"/>
              <a:ext cx="0"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60212" name="Line 1140"/>
          <p:cNvSpPr>
            <a:spLocks noChangeShapeType="1"/>
          </p:cNvSpPr>
          <p:nvPr/>
        </p:nvSpPr>
        <p:spPr bwMode="auto">
          <a:xfrm flipH="1" flipV="1">
            <a:off x="7724775" y="4171950"/>
            <a:ext cx="533400" cy="381000"/>
          </a:xfrm>
          <a:prstGeom prst="line">
            <a:avLst/>
          </a:prstGeom>
          <a:noFill/>
          <a:ln w="3175">
            <a:solidFill>
              <a:schemeClr val="tx1"/>
            </a:solidFill>
            <a:round/>
            <a:headEnd/>
            <a:tailEnd/>
          </a:ln>
          <a:effectLst/>
        </p:spPr>
        <p:txBody>
          <a:bodyPr wrap="none" anchor="ctr">
            <a:prstTxWarp prst="textNoShape">
              <a:avLst/>
            </a:prstTxWarp>
          </a:bodyPr>
          <a:lstStyle/>
          <a:p>
            <a:endParaRPr lang="en-US"/>
          </a:p>
        </p:txBody>
      </p:sp>
      <p:sp>
        <p:nvSpPr>
          <p:cNvPr id="260213" name="Line 1141"/>
          <p:cNvSpPr>
            <a:spLocks noChangeShapeType="1"/>
          </p:cNvSpPr>
          <p:nvPr/>
        </p:nvSpPr>
        <p:spPr bwMode="auto">
          <a:xfrm flipH="1" flipV="1">
            <a:off x="6810375" y="3486150"/>
            <a:ext cx="60960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214" name="Oval 1142"/>
          <p:cNvSpPr>
            <a:spLocks noChangeArrowheads="1"/>
          </p:cNvSpPr>
          <p:nvPr/>
        </p:nvSpPr>
        <p:spPr bwMode="auto">
          <a:xfrm>
            <a:off x="7362825" y="384810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215" name="Rectangle 1143"/>
          <p:cNvSpPr>
            <a:spLocks noChangeArrowheads="1"/>
          </p:cNvSpPr>
          <p:nvPr/>
        </p:nvSpPr>
        <p:spPr bwMode="auto">
          <a:xfrm>
            <a:off x="8153400" y="4572000"/>
            <a:ext cx="457200" cy="457200"/>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pPr algn="ctr"/>
            <a:r>
              <a:rPr lang="en-US" sz="2400">
                <a:solidFill>
                  <a:srgbClr val="000000"/>
                </a:solidFill>
                <a:latin typeface="Arial" charset="0"/>
              </a:rPr>
              <a:t>R4</a:t>
            </a:r>
          </a:p>
        </p:txBody>
      </p:sp>
      <p:sp>
        <p:nvSpPr>
          <p:cNvPr id="260216" name="Oval 1144"/>
          <p:cNvSpPr>
            <a:spLocks noChangeArrowheads="1"/>
          </p:cNvSpPr>
          <p:nvPr/>
        </p:nvSpPr>
        <p:spPr bwMode="auto">
          <a:xfrm>
            <a:off x="6553200" y="3819525"/>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217" name="Line 1145"/>
          <p:cNvSpPr>
            <a:spLocks noChangeShapeType="1"/>
          </p:cNvSpPr>
          <p:nvPr/>
        </p:nvSpPr>
        <p:spPr bwMode="auto">
          <a:xfrm>
            <a:off x="6781800" y="3429000"/>
            <a:ext cx="0" cy="38100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
        <p:nvSpPr>
          <p:cNvPr id="260218" name="Line 1146"/>
          <p:cNvSpPr>
            <a:spLocks noChangeShapeType="1"/>
          </p:cNvSpPr>
          <p:nvPr/>
        </p:nvSpPr>
        <p:spPr bwMode="auto">
          <a:xfrm>
            <a:off x="6781800" y="4267200"/>
            <a:ext cx="0" cy="304800"/>
          </a:xfrm>
          <a:prstGeom prst="line">
            <a:avLst/>
          </a:prstGeom>
          <a:noFill/>
          <a:ln w="9525">
            <a:solidFill>
              <a:schemeClr val="tx1"/>
            </a:solidFill>
            <a:round/>
            <a:headEnd/>
            <a:tailEnd/>
          </a:ln>
          <a:effectLst/>
        </p:spPr>
        <p:txBody>
          <a:bodyPr wrap="none">
            <a:prstTxWarp prst="textNoShape">
              <a:avLst/>
            </a:prstTxWarp>
          </a:bodyPr>
          <a:lstStyle/>
          <a:p>
            <a:endParaRPr lang="en-US"/>
          </a:p>
        </p:txBody>
      </p:sp>
      <p:grpSp>
        <p:nvGrpSpPr>
          <p:cNvPr id="6" name="Group 1147"/>
          <p:cNvGrpSpPr>
            <a:grpSpLocks/>
          </p:cNvGrpSpPr>
          <p:nvPr/>
        </p:nvGrpSpPr>
        <p:grpSpPr bwMode="auto">
          <a:xfrm>
            <a:off x="6553200" y="5181600"/>
            <a:ext cx="457200" cy="457200"/>
            <a:chOff x="0" y="0"/>
            <a:chExt cx="288" cy="288"/>
          </a:xfrm>
        </p:grpSpPr>
        <p:sp>
          <p:nvSpPr>
            <p:cNvPr id="260220" name="Oval 1148"/>
            <p:cNvSpPr>
              <a:spLocks noChangeArrowheads="1"/>
            </p:cNvSpPr>
            <p:nvPr/>
          </p:nvSpPr>
          <p:spPr bwMode="auto">
            <a:xfrm>
              <a:off x="0" y="0"/>
              <a:ext cx="288" cy="2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221" name="Line 1149"/>
            <p:cNvSpPr>
              <a:spLocks noChangeShapeType="1"/>
            </p:cNvSpPr>
            <p:nvPr/>
          </p:nvSpPr>
          <p:spPr bwMode="auto">
            <a:xfrm flipV="1">
              <a:off x="144" y="0"/>
              <a:ext cx="0"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grpSp>
      <p:grpSp>
        <p:nvGrpSpPr>
          <p:cNvPr id="7" name="Group 1150"/>
          <p:cNvGrpSpPr>
            <a:grpSpLocks/>
          </p:cNvGrpSpPr>
          <p:nvPr/>
        </p:nvGrpSpPr>
        <p:grpSpPr bwMode="auto">
          <a:xfrm>
            <a:off x="8229600" y="5181600"/>
            <a:ext cx="457200" cy="457200"/>
            <a:chOff x="0" y="0"/>
            <a:chExt cx="288" cy="288"/>
          </a:xfrm>
        </p:grpSpPr>
        <p:sp>
          <p:nvSpPr>
            <p:cNvPr id="260223" name="Oval 1151"/>
            <p:cNvSpPr>
              <a:spLocks noChangeArrowheads="1"/>
            </p:cNvSpPr>
            <p:nvPr/>
          </p:nvSpPr>
          <p:spPr bwMode="auto">
            <a:xfrm>
              <a:off x="0" y="0"/>
              <a:ext cx="288" cy="2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60224" name="Line 1152"/>
            <p:cNvSpPr>
              <a:spLocks noChangeShapeType="1"/>
            </p:cNvSpPr>
            <p:nvPr/>
          </p:nvSpPr>
          <p:spPr bwMode="auto">
            <a:xfrm flipV="1">
              <a:off x="144" y="0"/>
              <a:ext cx="0"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60229" name="Line 1157"/>
          <p:cNvSpPr>
            <a:spLocks noChangeShapeType="1"/>
          </p:cNvSpPr>
          <p:nvPr/>
        </p:nvSpPr>
        <p:spPr bwMode="auto">
          <a:xfrm>
            <a:off x="304800" y="1981200"/>
            <a:ext cx="533400" cy="0"/>
          </a:xfrm>
          <a:prstGeom prst="line">
            <a:avLst/>
          </a:prstGeom>
          <a:noFill/>
          <a:ln w="28575">
            <a:solidFill>
              <a:srgbClr val="FF9900"/>
            </a:solidFill>
            <a:round/>
            <a:headEnd/>
            <a:tailEnd type="triangle" w="med" len="med"/>
          </a:ln>
          <a:effectLst/>
        </p:spPr>
        <p:txBody>
          <a:bodyPr wrap="none">
            <a:prstTxWarp prst="textNoShape">
              <a:avLst/>
            </a:prstTxWarp>
          </a:bodyPr>
          <a:lstStyle/>
          <a:p>
            <a:endParaRPr lang="en-US"/>
          </a:p>
        </p:txBody>
      </p:sp>
      <p:sp>
        <p:nvSpPr>
          <p:cNvPr id="260230" name="Text Box 1158"/>
          <p:cNvSpPr txBox="1">
            <a:spLocks noChangeArrowheads="1"/>
          </p:cNvSpPr>
          <p:nvPr/>
        </p:nvSpPr>
        <p:spPr bwMode="auto">
          <a:xfrm>
            <a:off x="228600" y="1981200"/>
            <a:ext cx="1255713" cy="274638"/>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Resend request</a:t>
            </a:r>
          </a:p>
        </p:txBody>
      </p:sp>
      <p:sp>
        <p:nvSpPr>
          <p:cNvPr id="260231" name="Line 1159"/>
          <p:cNvSpPr>
            <a:spLocks noChangeShapeType="1"/>
          </p:cNvSpPr>
          <p:nvPr/>
        </p:nvSpPr>
        <p:spPr bwMode="auto">
          <a:xfrm>
            <a:off x="5029200" y="1981200"/>
            <a:ext cx="533400" cy="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32" name="Text Box 1160"/>
          <p:cNvSpPr txBox="1">
            <a:spLocks noChangeArrowheads="1"/>
          </p:cNvSpPr>
          <p:nvPr/>
        </p:nvSpPr>
        <p:spPr bwMode="auto">
          <a:xfrm>
            <a:off x="4940300" y="2011363"/>
            <a:ext cx="1155700" cy="274637"/>
          </a:xfrm>
          <a:prstGeom prst="rect">
            <a:avLst/>
          </a:prstGeom>
          <a:noFill/>
          <a:ln w="9525">
            <a:noFill/>
            <a:miter lim="800000"/>
            <a:headEnd/>
            <a:tailEnd/>
          </a:ln>
          <a:effectLst/>
        </p:spPr>
        <p:txBody>
          <a:bodyPr wrap="none">
            <a:prstTxWarp prst="textNoShape">
              <a:avLst/>
            </a:prstTxWarp>
            <a:spAutoFit/>
          </a:bodyPr>
          <a:lstStyle/>
          <a:p>
            <a:r>
              <a:rPr lang="en-US" sz="1200">
                <a:solidFill>
                  <a:srgbClr val="000000"/>
                </a:solidFill>
                <a:latin typeface="Arial" charset="0"/>
              </a:rPr>
              <a:t>Resent packet</a:t>
            </a:r>
          </a:p>
        </p:txBody>
      </p:sp>
      <p:sp>
        <p:nvSpPr>
          <p:cNvPr id="260233" name="Line 1161"/>
          <p:cNvSpPr>
            <a:spLocks noChangeShapeType="1"/>
          </p:cNvSpPr>
          <p:nvPr/>
        </p:nvSpPr>
        <p:spPr bwMode="auto">
          <a:xfrm>
            <a:off x="6705600" y="3581400"/>
            <a:ext cx="0" cy="2286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34" name="Line 1162"/>
          <p:cNvSpPr>
            <a:spLocks noChangeShapeType="1"/>
          </p:cNvSpPr>
          <p:nvPr/>
        </p:nvSpPr>
        <p:spPr bwMode="auto">
          <a:xfrm flipH="1">
            <a:off x="6172200" y="3479800"/>
            <a:ext cx="304800" cy="2540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35" name="Line 1163"/>
          <p:cNvSpPr>
            <a:spLocks noChangeShapeType="1"/>
          </p:cNvSpPr>
          <p:nvPr/>
        </p:nvSpPr>
        <p:spPr bwMode="auto">
          <a:xfrm flipH="1">
            <a:off x="5257800" y="4114800"/>
            <a:ext cx="3810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36" name="Line 1164"/>
          <p:cNvSpPr>
            <a:spLocks noChangeShapeType="1"/>
          </p:cNvSpPr>
          <p:nvPr/>
        </p:nvSpPr>
        <p:spPr bwMode="auto">
          <a:xfrm>
            <a:off x="6705600" y="2514600"/>
            <a:ext cx="0" cy="3810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37" name="Line 1165"/>
          <p:cNvSpPr>
            <a:spLocks noChangeShapeType="1"/>
          </p:cNvSpPr>
          <p:nvPr/>
        </p:nvSpPr>
        <p:spPr bwMode="auto">
          <a:xfrm>
            <a:off x="6705600" y="4267200"/>
            <a:ext cx="0" cy="2286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38" name="Line 1166"/>
          <p:cNvSpPr>
            <a:spLocks noChangeShapeType="1"/>
          </p:cNvSpPr>
          <p:nvPr/>
        </p:nvSpPr>
        <p:spPr bwMode="auto">
          <a:xfrm>
            <a:off x="7010400" y="3429000"/>
            <a:ext cx="3810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240" name="Line 1168"/>
          <p:cNvSpPr>
            <a:spLocks noChangeShapeType="1"/>
          </p:cNvSpPr>
          <p:nvPr/>
        </p:nvSpPr>
        <p:spPr bwMode="auto">
          <a:xfrm>
            <a:off x="7924800" y="4114800"/>
            <a:ext cx="457200" cy="304800"/>
          </a:xfrm>
          <a:prstGeom prst="line">
            <a:avLst/>
          </a:prstGeom>
          <a:noFill/>
          <a:ln w="28575">
            <a:solidFill>
              <a:schemeClr val="folHlink"/>
            </a:solidFill>
            <a:round/>
            <a:headEnd/>
            <a:tailEnd type="triangle" w="med" len="med"/>
          </a:ln>
          <a:effectLst/>
        </p:spPr>
        <p:txBody>
          <a:bodyPr wrap="none">
            <a:prstTxWarp prst="textNoShape">
              <a:avLst/>
            </a:prstTxWarp>
          </a:bodyPr>
          <a:lstStyle/>
          <a:p>
            <a:endParaRPr lang="en-US"/>
          </a:p>
        </p:txBody>
      </p:sp>
      <p:sp>
        <p:nvSpPr>
          <p:cNvPr id="260125" name="Oval 1053"/>
          <p:cNvSpPr>
            <a:spLocks noChangeArrowheads="1"/>
          </p:cNvSpPr>
          <p:nvPr/>
        </p:nvSpPr>
        <p:spPr bwMode="auto">
          <a:xfrm>
            <a:off x="2009775" y="30289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260204" name="Oval 1132"/>
          <p:cNvSpPr>
            <a:spLocks noChangeArrowheads="1"/>
          </p:cNvSpPr>
          <p:nvPr/>
        </p:nvSpPr>
        <p:spPr bwMode="auto">
          <a:xfrm>
            <a:off x="6581775" y="3028950"/>
            <a:ext cx="457200" cy="4572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 name="Slide Number Placeholder 5"/>
          <p:cNvSpPr>
            <a:spLocks noGrp="1"/>
          </p:cNvSpPr>
          <p:nvPr>
            <p:ph type="sldNum" sz="quarter" idx="12"/>
          </p:nvPr>
        </p:nvSpPr>
        <p:spPr/>
        <p:txBody>
          <a:bodyPr/>
          <a:lstStyle/>
          <a:p>
            <a:fld id="{05B57DD2-7F51-814D-9B40-B7170B7F3D36}" type="slidenum">
              <a:rPr lang="en-US"/>
              <a:pPr/>
              <a:t>42</a:t>
            </a:fld>
            <a:endParaRPr lang="en-US"/>
          </a:p>
        </p:txBody>
      </p:sp>
      <p:sp>
        <p:nvSpPr>
          <p:cNvPr id="127038" name="Rectangle 62"/>
          <p:cNvSpPr>
            <a:spLocks noChangeArrowheads="1"/>
          </p:cNvSpPr>
          <p:nvPr/>
        </p:nvSpPr>
        <p:spPr bwMode="auto">
          <a:xfrm>
            <a:off x="304800" y="1295400"/>
            <a:ext cx="86106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26978" name="Rectangle 2"/>
          <p:cNvSpPr>
            <a:spLocks noGrp="1" noChangeArrowheads="1"/>
          </p:cNvSpPr>
          <p:nvPr>
            <p:ph type="title"/>
          </p:nvPr>
        </p:nvSpPr>
        <p:spPr>
          <a:xfrm>
            <a:off x="406400" y="228600"/>
            <a:ext cx="8350250" cy="1143000"/>
          </a:xfrm>
        </p:spPr>
        <p:txBody>
          <a:bodyPr/>
          <a:lstStyle/>
          <a:p>
            <a:r>
              <a:rPr lang="en-US"/>
              <a:t>SRM: Stochastic Suppression</a:t>
            </a:r>
          </a:p>
        </p:txBody>
      </p:sp>
      <p:sp>
        <p:nvSpPr>
          <p:cNvPr id="126979" name="Text Box 3"/>
          <p:cNvSpPr txBox="1">
            <a:spLocks noChangeArrowheads="1"/>
          </p:cNvSpPr>
          <p:nvPr/>
        </p:nvSpPr>
        <p:spPr bwMode="auto">
          <a:xfrm>
            <a:off x="2605088" y="2254250"/>
            <a:ext cx="579437"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data</a:t>
            </a:r>
            <a:endParaRPr lang="en-US">
              <a:solidFill>
                <a:srgbClr val="000000"/>
              </a:solidFill>
              <a:latin typeface="Arial" charset="0"/>
            </a:endParaRPr>
          </a:p>
        </p:txBody>
      </p:sp>
      <p:sp>
        <p:nvSpPr>
          <p:cNvPr id="126980" name="Line 4"/>
          <p:cNvSpPr>
            <a:spLocks noChangeShapeType="1"/>
          </p:cNvSpPr>
          <p:nvPr/>
        </p:nvSpPr>
        <p:spPr bwMode="auto">
          <a:xfrm>
            <a:off x="854075" y="3365500"/>
            <a:ext cx="933450" cy="1235075"/>
          </a:xfrm>
          <a:prstGeom prst="line">
            <a:avLst/>
          </a:prstGeom>
          <a:noFill/>
          <a:ln w="19050">
            <a:solidFill>
              <a:srgbClr val="FF3300"/>
            </a:solidFill>
            <a:prstDash val="dash"/>
            <a:round/>
            <a:headEnd/>
            <a:tailEnd/>
          </a:ln>
          <a:effectLst/>
        </p:spPr>
        <p:txBody>
          <a:bodyPr wrap="none" anchor="ctr">
            <a:prstTxWarp prst="textNoShape">
              <a:avLst/>
            </a:prstTxWarp>
          </a:bodyPr>
          <a:lstStyle/>
          <a:p>
            <a:endParaRPr lang="en-US"/>
          </a:p>
        </p:txBody>
      </p:sp>
      <p:sp>
        <p:nvSpPr>
          <p:cNvPr id="126981" name="Line 5"/>
          <p:cNvSpPr>
            <a:spLocks noChangeShapeType="1"/>
          </p:cNvSpPr>
          <p:nvPr/>
        </p:nvSpPr>
        <p:spPr bwMode="auto">
          <a:xfrm>
            <a:off x="882650" y="3303588"/>
            <a:ext cx="968375" cy="47625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126982" name="Line 6"/>
          <p:cNvSpPr>
            <a:spLocks noChangeShapeType="1"/>
          </p:cNvSpPr>
          <p:nvPr/>
        </p:nvSpPr>
        <p:spPr bwMode="auto">
          <a:xfrm flipV="1">
            <a:off x="892175" y="2816225"/>
            <a:ext cx="939800" cy="436563"/>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126983" name="Line 7"/>
          <p:cNvSpPr>
            <a:spLocks noChangeShapeType="1"/>
          </p:cNvSpPr>
          <p:nvPr/>
        </p:nvSpPr>
        <p:spPr bwMode="auto">
          <a:xfrm flipV="1">
            <a:off x="811213" y="1914525"/>
            <a:ext cx="1033462" cy="1381125"/>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126984" name="Oval 8"/>
          <p:cNvSpPr>
            <a:spLocks noChangeArrowheads="1"/>
          </p:cNvSpPr>
          <p:nvPr/>
        </p:nvSpPr>
        <p:spPr bwMode="auto">
          <a:xfrm>
            <a:off x="550863" y="3127375"/>
            <a:ext cx="381000" cy="333375"/>
          </a:xfrm>
          <a:prstGeom prst="ellipse">
            <a:avLst/>
          </a:prstGeom>
          <a:solidFill>
            <a:srgbClr val="CCCCFF"/>
          </a:solidFill>
          <a:ln w="9525">
            <a:solidFill>
              <a:schemeClr val="tx1"/>
            </a:solidFill>
            <a:round/>
            <a:headEnd/>
            <a:tailEnd/>
          </a:ln>
          <a:effectLst/>
        </p:spPr>
        <p:txBody>
          <a:bodyPr wrap="none" anchor="ctr">
            <a:prstTxWarp prst="textNoShape">
              <a:avLst/>
            </a:prstTxWarp>
          </a:bodyPr>
          <a:lstStyle/>
          <a:p>
            <a:pPr algn="ctr" eaLnBrk="0" hangingPunct="0"/>
            <a:endParaRPr lang="en-US" sz="2400">
              <a:solidFill>
                <a:srgbClr val="000000"/>
              </a:solidFill>
              <a:latin typeface="Arial" charset="0"/>
            </a:endParaRPr>
          </a:p>
        </p:txBody>
      </p:sp>
      <p:sp>
        <p:nvSpPr>
          <p:cNvPr id="126985" name="Oval 9"/>
          <p:cNvSpPr>
            <a:spLocks noChangeArrowheads="1"/>
          </p:cNvSpPr>
          <p:nvPr/>
        </p:nvSpPr>
        <p:spPr bwMode="auto">
          <a:xfrm>
            <a:off x="1682750" y="2627313"/>
            <a:ext cx="381000" cy="331787"/>
          </a:xfrm>
          <a:prstGeom prst="ellipse">
            <a:avLst/>
          </a:prstGeom>
          <a:solidFill>
            <a:srgbClr val="FF3300"/>
          </a:solidFill>
          <a:ln w="9525">
            <a:solidFill>
              <a:schemeClr val="tx1"/>
            </a:solidFill>
            <a:round/>
            <a:headEnd/>
            <a:tailEnd/>
          </a:ln>
          <a:effectLst/>
        </p:spPr>
        <p:txBody>
          <a:bodyPr wrap="none" anchor="ctr">
            <a:prstTxWarp prst="textNoShape">
              <a:avLst/>
            </a:prstTxWarp>
          </a:bodyPr>
          <a:lstStyle/>
          <a:p>
            <a:endParaRPr lang="en-US"/>
          </a:p>
        </p:txBody>
      </p:sp>
      <p:sp>
        <p:nvSpPr>
          <p:cNvPr id="126986" name="Oval 10"/>
          <p:cNvSpPr>
            <a:spLocks noChangeArrowheads="1"/>
          </p:cNvSpPr>
          <p:nvPr/>
        </p:nvSpPr>
        <p:spPr bwMode="auto">
          <a:xfrm>
            <a:off x="1682750" y="1701800"/>
            <a:ext cx="381000" cy="333375"/>
          </a:xfrm>
          <a:prstGeom prst="ellipse">
            <a:avLst/>
          </a:prstGeom>
          <a:solidFill>
            <a:srgbClr val="0000FF"/>
          </a:solidFill>
          <a:ln w="9525">
            <a:solidFill>
              <a:schemeClr val="tx1"/>
            </a:solidFill>
            <a:round/>
            <a:headEnd/>
            <a:tailEnd/>
          </a:ln>
          <a:effectLst/>
        </p:spPr>
        <p:txBody>
          <a:bodyPr wrap="none" anchor="ctr">
            <a:prstTxWarp prst="textNoShape">
              <a:avLst/>
            </a:prstTxWarp>
          </a:bodyPr>
          <a:lstStyle/>
          <a:p>
            <a:endParaRPr lang="en-US"/>
          </a:p>
        </p:txBody>
      </p:sp>
      <p:sp>
        <p:nvSpPr>
          <p:cNvPr id="126987" name="Oval 11"/>
          <p:cNvSpPr>
            <a:spLocks noChangeArrowheads="1"/>
          </p:cNvSpPr>
          <p:nvPr/>
        </p:nvSpPr>
        <p:spPr bwMode="auto">
          <a:xfrm>
            <a:off x="1684338" y="3594100"/>
            <a:ext cx="381000" cy="333375"/>
          </a:xfrm>
          <a:prstGeom prst="ellipse">
            <a:avLst/>
          </a:prstGeom>
          <a:solidFill>
            <a:srgbClr val="FF3300"/>
          </a:solidFill>
          <a:ln w="9525">
            <a:solidFill>
              <a:schemeClr val="tx1"/>
            </a:solidFill>
            <a:round/>
            <a:headEnd/>
            <a:tailEnd/>
          </a:ln>
          <a:effectLst/>
        </p:spPr>
        <p:txBody>
          <a:bodyPr wrap="none" anchor="ctr">
            <a:prstTxWarp prst="textNoShape">
              <a:avLst/>
            </a:prstTxWarp>
          </a:bodyPr>
          <a:lstStyle/>
          <a:p>
            <a:endParaRPr lang="en-US"/>
          </a:p>
        </p:txBody>
      </p:sp>
      <p:sp>
        <p:nvSpPr>
          <p:cNvPr id="126988" name="Oval 12"/>
          <p:cNvSpPr>
            <a:spLocks noChangeArrowheads="1"/>
          </p:cNvSpPr>
          <p:nvPr/>
        </p:nvSpPr>
        <p:spPr bwMode="auto">
          <a:xfrm>
            <a:off x="1697038" y="4365625"/>
            <a:ext cx="381000" cy="333375"/>
          </a:xfrm>
          <a:prstGeom prst="ellipse">
            <a:avLst/>
          </a:prstGeom>
          <a:solidFill>
            <a:srgbClr val="99CC00"/>
          </a:solidFill>
          <a:ln w="9525">
            <a:solidFill>
              <a:schemeClr val="tx1"/>
            </a:solidFill>
            <a:round/>
            <a:headEnd/>
            <a:tailEnd/>
          </a:ln>
          <a:effectLst/>
        </p:spPr>
        <p:txBody>
          <a:bodyPr wrap="none" anchor="ctr">
            <a:prstTxWarp prst="textNoShape">
              <a:avLst/>
            </a:prstTxWarp>
          </a:bodyPr>
          <a:lstStyle/>
          <a:p>
            <a:endParaRPr lang="en-US"/>
          </a:p>
        </p:txBody>
      </p:sp>
      <p:sp>
        <p:nvSpPr>
          <p:cNvPr id="126989" name="Text Box 13"/>
          <p:cNvSpPr txBox="1">
            <a:spLocks noChangeArrowheads="1"/>
          </p:cNvSpPr>
          <p:nvPr/>
        </p:nvSpPr>
        <p:spPr bwMode="auto">
          <a:xfrm>
            <a:off x="1257300" y="216852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26990" name="Text Box 14"/>
          <p:cNvSpPr txBox="1">
            <a:spLocks noChangeArrowheads="1"/>
          </p:cNvSpPr>
          <p:nvPr/>
        </p:nvSpPr>
        <p:spPr bwMode="auto">
          <a:xfrm>
            <a:off x="1257300" y="2789238"/>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26991" name="Text Box 15"/>
          <p:cNvSpPr txBox="1">
            <a:spLocks noChangeArrowheads="1"/>
          </p:cNvSpPr>
          <p:nvPr/>
        </p:nvSpPr>
        <p:spPr bwMode="auto">
          <a:xfrm>
            <a:off x="1257300" y="3554413"/>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26992" name="Text Box 16"/>
          <p:cNvSpPr txBox="1">
            <a:spLocks noChangeArrowheads="1"/>
          </p:cNvSpPr>
          <p:nvPr/>
        </p:nvSpPr>
        <p:spPr bwMode="auto">
          <a:xfrm>
            <a:off x="1257300" y="4103688"/>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d</a:t>
            </a:r>
          </a:p>
        </p:txBody>
      </p:sp>
      <p:sp>
        <p:nvSpPr>
          <p:cNvPr id="126993" name="Rectangle 17" descr="50%"/>
          <p:cNvSpPr>
            <a:spLocks noChangeArrowheads="1"/>
          </p:cNvSpPr>
          <p:nvPr/>
        </p:nvSpPr>
        <p:spPr bwMode="auto">
          <a:xfrm>
            <a:off x="5505450" y="1814513"/>
            <a:ext cx="628650" cy="193675"/>
          </a:xfrm>
          <a:prstGeom prst="rect">
            <a:avLst/>
          </a:prstGeom>
          <a:pattFill prst="pct50">
            <a:fgClr>
              <a:srgbClr val="FF3300"/>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26994" name="Rectangle 18" descr="50%"/>
          <p:cNvSpPr>
            <a:spLocks noChangeArrowheads="1"/>
          </p:cNvSpPr>
          <p:nvPr/>
        </p:nvSpPr>
        <p:spPr bwMode="auto">
          <a:xfrm>
            <a:off x="5516563" y="3557588"/>
            <a:ext cx="733425" cy="157162"/>
          </a:xfrm>
          <a:prstGeom prst="rect">
            <a:avLst/>
          </a:prstGeom>
          <a:pattFill prst="pct50">
            <a:fgClr>
              <a:srgbClr val="FF3300"/>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26995" name="Rectangle 19" descr="50%"/>
          <p:cNvSpPr>
            <a:spLocks noChangeArrowheads="1"/>
          </p:cNvSpPr>
          <p:nvPr/>
        </p:nvSpPr>
        <p:spPr bwMode="auto">
          <a:xfrm>
            <a:off x="5472113" y="2673350"/>
            <a:ext cx="290512" cy="193675"/>
          </a:xfrm>
          <a:prstGeom prst="rect">
            <a:avLst/>
          </a:prstGeom>
          <a:pattFill prst="pct50">
            <a:fgClr>
              <a:srgbClr val="FF3300"/>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26996" name="Rectangle 20" descr="50%"/>
          <p:cNvSpPr>
            <a:spLocks noChangeArrowheads="1"/>
          </p:cNvSpPr>
          <p:nvPr/>
        </p:nvSpPr>
        <p:spPr bwMode="auto">
          <a:xfrm>
            <a:off x="4248150" y="4403725"/>
            <a:ext cx="931863" cy="193675"/>
          </a:xfrm>
          <a:prstGeom prst="rect">
            <a:avLst/>
          </a:prstGeom>
          <a:pattFill prst="pct50">
            <a:fgClr>
              <a:srgbClr val="9933FF"/>
            </a:fgClr>
            <a:bgClr>
              <a:srgbClr val="FFFFFF"/>
            </a:bgClr>
          </a:pattFill>
          <a:ln w="9525">
            <a:noFill/>
            <a:miter lim="800000"/>
            <a:headEnd/>
            <a:tailEnd/>
          </a:ln>
          <a:effectLst/>
        </p:spPr>
        <p:txBody>
          <a:bodyPr wrap="none" anchor="ctr">
            <a:prstTxWarp prst="textNoShape">
              <a:avLst/>
            </a:prstTxWarp>
          </a:bodyPr>
          <a:lstStyle/>
          <a:p>
            <a:endParaRPr lang="en-US"/>
          </a:p>
        </p:txBody>
      </p:sp>
      <p:sp>
        <p:nvSpPr>
          <p:cNvPr id="126997" name="Text Box 21"/>
          <p:cNvSpPr txBox="1">
            <a:spLocks noChangeArrowheads="1"/>
          </p:cNvSpPr>
          <p:nvPr/>
        </p:nvSpPr>
        <p:spPr bwMode="auto">
          <a:xfrm>
            <a:off x="7661275" y="1677988"/>
            <a:ext cx="692150" cy="366712"/>
          </a:xfrm>
          <a:prstGeom prst="rect">
            <a:avLst/>
          </a:prstGeom>
          <a:noFill/>
          <a:ln w="9525">
            <a:noFill/>
            <a:miter lim="800000"/>
            <a:headEnd/>
            <a:tailEnd/>
          </a:ln>
          <a:effectLst/>
        </p:spPr>
        <p:txBody>
          <a:bodyPr wrap="none">
            <a:prstTxWarp prst="textNoShape">
              <a:avLst/>
            </a:prstTxWarp>
            <a:spAutoFit/>
          </a:bodyPr>
          <a:lstStyle/>
          <a:p>
            <a:pPr eaLnBrk="0" hangingPunct="0"/>
            <a:r>
              <a:rPr lang="en-US">
                <a:solidFill>
                  <a:srgbClr val="000000"/>
                </a:solidFill>
                <a:latin typeface="Arial" charset="0"/>
              </a:rPr>
              <a:t>Time</a:t>
            </a:r>
          </a:p>
        </p:txBody>
      </p:sp>
      <p:sp>
        <p:nvSpPr>
          <p:cNvPr id="126998" name="Text Box 22"/>
          <p:cNvSpPr txBox="1">
            <a:spLocks noChangeArrowheads="1"/>
          </p:cNvSpPr>
          <p:nvPr/>
        </p:nvSpPr>
        <p:spPr bwMode="auto">
          <a:xfrm>
            <a:off x="5219700" y="3948113"/>
            <a:ext cx="746125"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NACK</a:t>
            </a:r>
            <a:endParaRPr lang="en-US">
              <a:solidFill>
                <a:srgbClr val="000000"/>
              </a:solidFill>
              <a:latin typeface="Arial" charset="0"/>
            </a:endParaRPr>
          </a:p>
        </p:txBody>
      </p:sp>
      <p:sp>
        <p:nvSpPr>
          <p:cNvPr id="126999" name="Text Box 23"/>
          <p:cNvSpPr txBox="1">
            <a:spLocks noChangeArrowheads="1"/>
          </p:cNvSpPr>
          <p:nvPr/>
        </p:nvSpPr>
        <p:spPr bwMode="auto">
          <a:xfrm>
            <a:off x="5872163" y="3059113"/>
            <a:ext cx="768350" cy="366712"/>
          </a:xfrm>
          <a:prstGeom prst="rect">
            <a:avLst/>
          </a:prstGeom>
          <a:noFill/>
          <a:ln w="9525">
            <a:noFill/>
            <a:miter lim="800000"/>
            <a:headEnd/>
            <a:tailEnd/>
          </a:ln>
          <a:effectLst/>
        </p:spPr>
        <p:txBody>
          <a:bodyPr wrap="none">
            <a:prstTxWarp prst="textNoShape">
              <a:avLst/>
            </a:prstTxWarp>
            <a:spAutoFit/>
          </a:bodyPr>
          <a:lstStyle/>
          <a:p>
            <a:pPr eaLnBrk="0" hangingPunct="0"/>
            <a:r>
              <a:rPr lang="en-US">
                <a:solidFill>
                  <a:srgbClr val="000000"/>
                </a:solidFill>
                <a:latin typeface="Arial" charset="0"/>
              </a:rPr>
              <a:t>repair</a:t>
            </a:r>
          </a:p>
        </p:txBody>
      </p:sp>
      <p:sp>
        <p:nvSpPr>
          <p:cNvPr id="127000" name="Line 24"/>
          <p:cNvSpPr>
            <a:spLocks noChangeShapeType="1"/>
          </p:cNvSpPr>
          <p:nvPr/>
        </p:nvSpPr>
        <p:spPr bwMode="auto">
          <a:xfrm>
            <a:off x="2921000" y="1890713"/>
            <a:ext cx="4662488"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27001" name="Line 25"/>
          <p:cNvSpPr>
            <a:spLocks noChangeShapeType="1"/>
          </p:cNvSpPr>
          <p:nvPr/>
        </p:nvSpPr>
        <p:spPr bwMode="auto">
          <a:xfrm>
            <a:off x="2940050" y="2763838"/>
            <a:ext cx="4662488"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27002" name="Line 26"/>
          <p:cNvSpPr>
            <a:spLocks noChangeShapeType="1"/>
          </p:cNvSpPr>
          <p:nvPr/>
        </p:nvSpPr>
        <p:spPr bwMode="auto">
          <a:xfrm>
            <a:off x="2940050" y="3659188"/>
            <a:ext cx="4662488"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27003" name="Line 27"/>
          <p:cNvSpPr>
            <a:spLocks noChangeShapeType="1"/>
          </p:cNvSpPr>
          <p:nvPr/>
        </p:nvSpPr>
        <p:spPr bwMode="auto">
          <a:xfrm>
            <a:off x="2930525" y="4491038"/>
            <a:ext cx="4662488" cy="0"/>
          </a:xfrm>
          <a:prstGeom prst="line">
            <a:avLst/>
          </a:prstGeom>
          <a:noFill/>
          <a:ln w="9525">
            <a:solidFill>
              <a:schemeClr val="tx1"/>
            </a:solidFill>
            <a:round/>
            <a:headEnd/>
            <a:tailEnd type="arrow" w="med" len="med"/>
          </a:ln>
          <a:effectLst/>
        </p:spPr>
        <p:txBody>
          <a:bodyPr wrap="none" anchor="ctr">
            <a:prstTxWarp prst="textNoShape">
              <a:avLst/>
            </a:prstTxWarp>
          </a:bodyPr>
          <a:lstStyle/>
          <a:p>
            <a:endParaRPr lang="en-US"/>
          </a:p>
        </p:txBody>
      </p:sp>
      <p:sp>
        <p:nvSpPr>
          <p:cNvPr id="127004" name="Line 28"/>
          <p:cNvSpPr>
            <a:spLocks noChangeShapeType="1"/>
          </p:cNvSpPr>
          <p:nvPr/>
        </p:nvSpPr>
        <p:spPr bwMode="auto">
          <a:xfrm flipV="1">
            <a:off x="5175250" y="3657600"/>
            <a:ext cx="333375" cy="819150"/>
          </a:xfrm>
          <a:prstGeom prst="line">
            <a:avLst/>
          </a:prstGeom>
          <a:noFill/>
          <a:ln w="9525">
            <a:solidFill>
              <a:schemeClr val="hlink"/>
            </a:solidFill>
            <a:round/>
            <a:headEnd/>
            <a:tailEnd type="triangle" w="med" len="med"/>
          </a:ln>
          <a:effectLst/>
        </p:spPr>
        <p:txBody>
          <a:bodyPr wrap="none" anchor="ctr">
            <a:prstTxWarp prst="textNoShape">
              <a:avLst/>
            </a:prstTxWarp>
          </a:bodyPr>
          <a:lstStyle/>
          <a:p>
            <a:endParaRPr lang="en-US"/>
          </a:p>
        </p:txBody>
      </p:sp>
      <p:grpSp>
        <p:nvGrpSpPr>
          <p:cNvPr id="2" name="Group 29"/>
          <p:cNvGrpSpPr>
            <a:grpSpLocks/>
          </p:cNvGrpSpPr>
          <p:nvPr/>
        </p:nvGrpSpPr>
        <p:grpSpPr bwMode="auto">
          <a:xfrm>
            <a:off x="3346450" y="1758950"/>
            <a:ext cx="409575" cy="3059113"/>
            <a:chOff x="1262" y="1182"/>
            <a:chExt cx="199" cy="2336"/>
          </a:xfrm>
        </p:grpSpPr>
        <p:grpSp>
          <p:nvGrpSpPr>
            <p:cNvPr id="3" name="Group 30"/>
            <p:cNvGrpSpPr>
              <a:grpSpLocks/>
            </p:cNvGrpSpPr>
            <p:nvPr/>
          </p:nvGrpSpPr>
          <p:grpSpPr bwMode="auto">
            <a:xfrm>
              <a:off x="1272" y="1182"/>
              <a:ext cx="160" cy="2242"/>
              <a:chOff x="1568" y="1190"/>
              <a:chExt cx="160" cy="2242"/>
            </a:xfrm>
          </p:grpSpPr>
          <p:sp>
            <p:nvSpPr>
              <p:cNvPr id="127007" name="Line 31"/>
              <p:cNvSpPr>
                <a:spLocks noChangeShapeType="1"/>
              </p:cNvSpPr>
              <p:nvPr/>
            </p:nvSpPr>
            <p:spPr bwMode="auto">
              <a:xfrm>
                <a:off x="1568" y="1190"/>
                <a:ext cx="0" cy="2238"/>
              </a:xfrm>
              <a:prstGeom prst="line">
                <a:avLst/>
              </a:prstGeom>
              <a:noFill/>
              <a:ln w="3175" cap="rnd">
                <a:solidFill>
                  <a:schemeClr val="tx1"/>
                </a:solidFill>
                <a:prstDash val="sysDot"/>
                <a:round/>
                <a:headEnd/>
                <a:tailEnd/>
              </a:ln>
              <a:effectLst/>
            </p:spPr>
            <p:txBody>
              <a:bodyPr wrap="none" anchor="ctr">
                <a:prstTxWarp prst="textNoShape">
                  <a:avLst/>
                </a:prstTxWarp>
              </a:bodyPr>
              <a:lstStyle/>
              <a:p>
                <a:endParaRPr lang="en-US"/>
              </a:p>
            </p:txBody>
          </p:sp>
          <p:sp>
            <p:nvSpPr>
              <p:cNvPr id="127008" name="Line 32"/>
              <p:cNvSpPr>
                <a:spLocks noChangeShapeType="1"/>
              </p:cNvSpPr>
              <p:nvPr/>
            </p:nvSpPr>
            <p:spPr bwMode="auto">
              <a:xfrm>
                <a:off x="1728" y="1194"/>
                <a:ext cx="0" cy="2238"/>
              </a:xfrm>
              <a:prstGeom prst="line">
                <a:avLst/>
              </a:prstGeom>
              <a:noFill/>
              <a:ln w="3175" cap="rnd">
                <a:solidFill>
                  <a:schemeClr val="tx1"/>
                </a:solidFill>
                <a:prstDash val="sysDot"/>
                <a:round/>
                <a:headEnd/>
                <a:tailEnd/>
              </a:ln>
              <a:effectLst/>
            </p:spPr>
            <p:txBody>
              <a:bodyPr wrap="none" anchor="ctr">
                <a:prstTxWarp prst="textNoShape">
                  <a:avLst/>
                </a:prstTxWarp>
              </a:bodyPr>
              <a:lstStyle/>
              <a:p>
                <a:endParaRPr lang="en-US"/>
              </a:p>
            </p:txBody>
          </p:sp>
        </p:grpSp>
        <p:sp>
          <p:nvSpPr>
            <p:cNvPr id="127009" name="Text Box 33"/>
            <p:cNvSpPr txBox="1">
              <a:spLocks noChangeArrowheads="1"/>
            </p:cNvSpPr>
            <p:nvPr/>
          </p:nvSpPr>
          <p:spPr bwMode="auto">
            <a:xfrm>
              <a:off x="1262" y="3261"/>
              <a:ext cx="199" cy="257"/>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2d</a:t>
              </a:r>
            </a:p>
          </p:txBody>
        </p:sp>
      </p:grpSp>
      <p:sp>
        <p:nvSpPr>
          <p:cNvPr id="127010" name="Text Box 34"/>
          <p:cNvSpPr txBox="1">
            <a:spLocks noChangeArrowheads="1"/>
          </p:cNvSpPr>
          <p:nvPr/>
        </p:nvSpPr>
        <p:spPr bwMode="auto">
          <a:xfrm>
            <a:off x="3963988" y="3146425"/>
            <a:ext cx="1312862"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session msg</a:t>
            </a:r>
          </a:p>
        </p:txBody>
      </p:sp>
      <p:sp>
        <p:nvSpPr>
          <p:cNvPr id="127011" name="Line 35"/>
          <p:cNvSpPr>
            <a:spLocks noChangeShapeType="1"/>
          </p:cNvSpPr>
          <p:nvPr/>
        </p:nvSpPr>
        <p:spPr bwMode="auto">
          <a:xfrm>
            <a:off x="3943350" y="3660775"/>
            <a:ext cx="304800" cy="825500"/>
          </a:xfrm>
          <a:prstGeom prst="line">
            <a:avLst/>
          </a:prstGeom>
          <a:noFill/>
          <a:ln w="9525">
            <a:solidFill>
              <a:schemeClr val="bg2"/>
            </a:solidFill>
            <a:round/>
            <a:headEnd/>
            <a:tailEnd type="triangle" w="med" len="med"/>
          </a:ln>
          <a:effectLst/>
        </p:spPr>
        <p:txBody>
          <a:bodyPr wrap="none" anchor="ctr">
            <a:prstTxWarp prst="textNoShape">
              <a:avLst/>
            </a:prstTxWarp>
          </a:bodyPr>
          <a:lstStyle/>
          <a:p>
            <a:endParaRPr lang="en-US"/>
          </a:p>
        </p:txBody>
      </p:sp>
      <p:sp>
        <p:nvSpPr>
          <p:cNvPr id="127012" name="Line 36"/>
          <p:cNvSpPr>
            <a:spLocks noChangeShapeType="1"/>
          </p:cNvSpPr>
          <p:nvPr/>
        </p:nvSpPr>
        <p:spPr bwMode="auto">
          <a:xfrm flipV="1">
            <a:off x="3935413" y="2765425"/>
            <a:ext cx="369887" cy="889000"/>
          </a:xfrm>
          <a:prstGeom prst="line">
            <a:avLst/>
          </a:prstGeom>
          <a:noFill/>
          <a:ln w="9525">
            <a:solidFill>
              <a:schemeClr val="bg2"/>
            </a:solidFill>
            <a:round/>
            <a:headEnd/>
            <a:tailEnd type="triangle" w="med" len="med"/>
          </a:ln>
          <a:effectLst/>
        </p:spPr>
        <p:txBody>
          <a:bodyPr wrap="none" anchor="ctr">
            <a:prstTxWarp prst="textNoShape">
              <a:avLst/>
            </a:prstTxWarp>
          </a:bodyPr>
          <a:lstStyle/>
          <a:p>
            <a:endParaRPr lang="en-US"/>
          </a:p>
        </p:txBody>
      </p:sp>
      <p:sp>
        <p:nvSpPr>
          <p:cNvPr id="127013" name="Line 37"/>
          <p:cNvSpPr>
            <a:spLocks noChangeShapeType="1"/>
          </p:cNvSpPr>
          <p:nvPr/>
        </p:nvSpPr>
        <p:spPr bwMode="auto">
          <a:xfrm flipV="1">
            <a:off x="5175250" y="2779713"/>
            <a:ext cx="292100" cy="1689100"/>
          </a:xfrm>
          <a:prstGeom prst="line">
            <a:avLst/>
          </a:prstGeom>
          <a:noFill/>
          <a:ln w="9525">
            <a:solidFill>
              <a:schemeClr val="hlink"/>
            </a:solidFill>
            <a:round/>
            <a:headEnd/>
            <a:tailEnd type="triangle" w="med" len="med"/>
          </a:ln>
          <a:effectLst/>
        </p:spPr>
        <p:txBody>
          <a:bodyPr wrap="none" anchor="ctr">
            <a:prstTxWarp prst="textNoShape">
              <a:avLst/>
            </a:prstTxWarp>
          </a:bodyPr>
          <a:lstStyle/>
          <a:p>
            <a:endParaRPr lang="en-US"/>
          </a:p>
        </p:txBody>
      </p:sp>
      <p:sp>
        <p:nvSpPr>
          <p:cNvPr id="127014" name="Line 38"/>
          <p:cNvSpPr>
            <a:spLocks noChangeShapeType="1"/>
          </p:cNvSpPr>
          <p:nvPr/>
        </p:nvSpPr>
        <p:spPr bwMode="auto">
          <a:xfrm flipV="1">
            <a:off x="3935413" y="1882775"/>
            <a:ext cx="314325" cy="1771650"/>
          </a:xfrm>
          <a:prstGeom prst="line">
            <a:avLst/>
          </a:prstGeom>
          <a:noFill/>
          <a:ln w="9525">
            <a:solidFill>
              <a:schemeClr val="bg2"/>
            </a:solidFill>
            <a:round/>
            <a:headEnd/>
            <a:tailEnd type="triangle" w="med" len="med"/>
          </a:ln>
          <a:effectLst/>
        </p:spPr>
        <p:txBody>
          <a:bodyPr wrap="none" anchor="ctr">
            <a:prstTxWarp prst="textNoShape">
              <a:avLst/>
            </a:prstTxWarp>
          </a:bodyPr>
          <a:lstStyle/>
          <a:p>
            <a:endParaRPr lang="en-US"/>
          </a:p>
        </p:txBody>
      </p:sp>
      <p:sp>
        <p:nvSpPr>
          <p:cNvPr id="127015" name="Line 39"/>
          <p:cNvSpPr>
            <a:spLocks noChangeShapeType="1"/>
          </p:cNvSpPr>
          <p:nvPr/>
        </p:nvSpPr>
        <p:spPr bwMode="auto">
          <a:xfrm flipV="1">
            <a:off x="5175250" y="1898650"/>
            <a:ext cx="331788" cy="2570163"/>
          </a:xfrm>
          <a:prstGeom prst="line">
            <a:avLst/>
          </a:prstGeom>
          <a:noFill/>
          <a:ln w="9525">
            <a:solidFill>
              <a:schemeClr val="hlink"/>
            </a:solidFill>
            <a:round/>
            <a:headEnd/>
            <a:tailEnd type="triangle" w="med" len="med"/>
          </a:ln>
          <a:effectLst/>
        </p:spPr>
        <p:txBody>
          <a:bodyPr wrap="none" anchor="ctr">
            <a:prstTxWarp prst="textNoShape">
              <a:avLst/>
            </a:prstTxWarp>
          </a:bodyPr>
          <a:lstStyle/>
          <a:p>
            <a:endParaRPr lang="en-US"/>
          </a:p>
        </p:txBody>
      </p:sp>
      <p:sp>
        <p:nvSpPr>
          <p:cNvPr id="127016" name="Line 40"/>
          <p:cNvSpPr>
            <a:spLocks noChangeShapeType="1"/>
          </p:cNvSpPr>
          <p:nvPr/>
        </p:nvSpPr>
        <p:spPr bwMode="auto">
          <a:xfrm flipV="1">
            <a:off x="5761038" y="1882775"/>
            <a:ext cx="350837" cy="863600"/>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sp>
        <p:nvSpPr>
          <p:cNvPr id="127017" name="Line 41"/>
          <p:cNvSpPr>
            <a:spLocks noChangeShapeType="1"/>
          </p:cNvSpPr>
          <p:nvPr/>
        </p:nvSpPr>
        <p:spPr bwMode="auto">
          <a:xfrm>
            <a:off x="5754688" y="2781300"/>
            <a:ext cx="366712" cy="1717675"/>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sp>
        <p:nvSpPr>
          <p:cNvPr id="127018" name="Line 42"/>
          <p:cNvSpPr>
            <a:spLocks noChangeShapeType="1"/>
          </p:cNvSpPr>
          <p:nvPr/>
        </p:nvSpPr>
        <p:spPr bwMode="auto">
          <a:xfrm>
            <a:off x="5761038" y="2779713"/>
            <a:ext cx="346075" cy="892175"/>
          </a:xfrm>
          <a:prstGeom prst="line">
            <a:avLst/>
          </a:prstGeom>
          <a:noFill/>
          <a:ln w="9525">
            <a:solidFill>
              <a:srgbClr val="FF3300"/>
            </a:solidFill>
            <a:round/>
            <a:headEnd/>
            <a:tailEnd type="triangle" w="med" len="med"/>
          </a:ln>
          <a:effectLst/>
        </p:spPr>
        <p:txBody>
          <a:bodyPr wrap="none" anchor="ctr">
            <a:prstTxWarp prst="textNoShape">
              <a:avLst/>
            </a:prstTxWarp>
          </a:bodyPr>
          <a:lstStyle/>
          <a:p>
            <a:endParaRPr lang="en-US"/>
          </a:p>
        </p:txBody>
      </p:sp>
      <p:grpSp>
        <p:nvGrpSpPr>
          <p:cNvPr id="4" name="Group 43"/>
          <p:cNvGrpSpPr>
            <a:grpSpLocks/>
          </p:cNvGrpSpPr>
          <p:nvPr/>
        </p:nvGrpSpPr>
        <p:grpSpPr bwMode="auto">
          <a:xfrm rot="19800000">
            <a:off x="3127375" y="4116388"/>
            <a:ext cx="325438" cy="0"/>
            <a:chOff x="1367" y="3393"/>
            <a:chExt cx="205" cy="0"/>
          </a:xfrm>
        </p:grpSpPr>
        <p:sp>
          <p:nvSpPr>
            <p:cNvPr id="127020" name="Line 44"/>
            <p:cNvSpPr>
              <a:spLocks noChangeShapeType="1"/>
            </p:cNvSpPr>
            <p:nvPr/>
          </p:nvSpPr>
          <p:spPr bwMode="auto">
            <a:xfrm rot="2700000">
              <a:off x="1465" y="3295"/>
              <a:ext cx="0" cy="195"/>
            </a:xfrm>
            <a:prstGeom prst="line">
              <a:avLst/>
            </a:prstGeom>
            <a:noFill/>
            <a:ln w="19050">
              <a:solidFill>
                <a:srgbClr val="FF3300"/>
              </a:solidFill>
              <a:round/>
              <a:headEnd/>
              <a:tailEnd/>
            </a:ln>
            <a:effectLst/>
          </p:spPr>
          <p:txBody>
            <a:bodyPr wrap="none" anchor="ctr">
              <a:prstTxWarp prst="textNoShape">
                <a:avLst/>
              </a:prstTxWarp>
            </a:bodyPr>
            <a:lstStyle/>
            <a:p>
              <a:endParaRPr lang="en-US"/>
            </a:p>
          </p:txBody>
        </p:sp>
        <p:sp>
          <p:nvSpPr>
            <p:cNvPr id="127021" name="Line 45"/>
            <p:cNvSpPr>
              <a:spLocks noChangeShapeType="1"/>
            </p:cNvSpPr>
            <p:nvPr/>
          </p:nvSpPr>
          <p:spPr bwMode="auto">
            <a:xfrm rot="18900000" flipH="1">
              <a:off x="1475" y="3295"/>
              <a:ext cx="0" cy="195"/>
            </a:xfrm>
            <a:prstGeom prst="line">
              <a:avLst/>
            </a:prstGeom>
            <a:noFill/>
            <a:ln w="19050">
              <a:solidFill>
                <a:srgbClr val="FF3300"/>
              </a:solidFill>
              <a:round/>
              <a:headEnd/>
              <a:tailEnd/>
            </a:ln>
            <a:effectLst/>
          </p:spPr>
          <p:txBody>
            <a:bodyPr wrap="none" anchor="ctr">
              <a:prstTxWarp prst="textNoShape">
                <a:avLst/>
              </a:prstTxWarp>
            </a:bodyPr>
            <a:lstStyle/>
            <a:p>
              <a:endParaRPr lang="en-US"/>
            </a:p>
          </p:txBody>
        </p:sp>
      </p:grpSp>
      <p:sp>
        <p:nvSpPr>
          <p:cNvPr id="127022" name="Line 46"/>
          <p:cNvSpPr>
            <a:spLocks noChangeShapeType="1"/>
          </p:cNvSpPr>
          <p:nvPr/>
        </p:nvSpPr>
        <p:spPr bwMode="auto">
          <a:xfrm>
            <a:off x="3021013" y="1895475"/>
            <a:ext cx="346075" cy="889000"/>
          </a:xfrm>
          <a:prstGeom prst="line">
            <a:avLst/>
          </a:prstGeom>
          <a:noFill/>
          <a:ln w="9525">
            <a:solidFill>
              <a:schemeClr val="tx2"/>
            </a:solidFill>
            <a:round/>
            <a:headEnd/>
            <a:tailEnd type="triangle" w="med" len="med"/>
          </a:ln>
          <a:effectLst/>
        </p:spPr>
        <p:txBody>
          <a:bodyPr wrap="none" anchor="ctr">
            <a:prstTxWarp prst="textNoShape">
              <a:avLst/>
            </a:prstTxWarp>
          </a:bodyPr>
          <a:lstStyle/>
          <a:p>
            <a:endParaRPr lang="en-US"/>
          </a:p>
        </p:txBody>
      </p:sp>
      <p:sp>
        <p:nvSpPr>
          <p:cNvPr id="127023" name="Line 47"/>
          <p:cNvSpPr>
            <a:spLocks noChangeShapeType="1"/>
          </p:cNvSpPr>
          <p:nvPr/>
        </p:nvSpPr>
        <p:spPr bwMode="auto">
          <a:xfrm>
            <a:off x="3028950" y="1908175"/>
            <a:ext cx="342900" cy="1752600"/>
          </a:xfrm>
          <a:prstGeom prst="line">
            <a:avLst/>
          </a:prstGeom>
          <a:noFill/>
          <a:ln w="9525">
            <a:solidFill>
              <a:schemeClr val="tx2"/>
            </a:solidFill>
            <a:round/>
            <a:headEnd/>
            <a:tailEnd type="triangle" w="med" len="med"/>
          </a:ln>
          <a:effectLst/>
        </p:spPr>
        <p:txBody>
          <a:bodyPr wrap="none" anchor="ctr">
            <a:prstTxWarp prst="textNoShape">
              <a:avLst/>
            </a:prstTxWarp>
          </a:bodyPr>
          <a:lstStyle/>
          <a:p>
            <a:endParaRPr lang="en-US"/>
          </a:p>
        </p:txBody>
      </p:sp>
      <p:sp>
        <p:nvSpPr>
          <p:cNvPr id="127024" name="Line 48"/>
          <p:cNvSpPr>
            <a:spLocks noChangeShapeType="1"/>
          </p:cNvSpPr>
          <p:nvPr/>
        </p:nvSpPr>
        <p:spPr bwMode="auto">
          <a:xfrm>
            <a:off x="3021013" y="1908175"/>
            <a:ext cx="250825" cy="2192338"/>
          </a:xfrm>
          <a:prstGeom prst="line">
            <a:avLst/>
          </a:prstGeom>
          <a:noFill/>
          <a:ln w="9525">
            <a:solidFill>
              <a:schemeClr val="tx2"/>
            </a:solidFill>
            <a:round/>
            <a:headEnd/>
            <a:tailEnd type="triangle" w="med" len="med"/>
          </a:ln>
          <a:effectLst/>
        </p:spPr>
        <p:txBody>
          <a:bodyPr wrap="none" anchor="ctr">
            <a:prstTxWarp prst="textNoShape">
              <a:avLst/>
            </a:prstTxWarp>
          </a:bodyPr>
          <a:lstStyle/>
          <a:p>
            <a:endParaRPr lang="en-US"/>
          </a:p>
        </p:txBody>
      </p:sp>
      <p:sp>
        <p:nvSpPr>
          <p:cNvPr id="127025" name="Text Box 49"/>
          <p:cNvSpPr txBox="1">
            <a:spLocks noChangeArrowheads="1"/>
          </p:cNvSpPr>
          <p:nvPr/>
        </p:nvSpPr>
        <p:spPr bwMode="auto">
          <a:xfrm>
            <a:off x="1736725" y="1676400"/>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0</a:t>
            </a:r>
          </a:p>
        </p:txBody>
      </p:sp>
      <p:sp>
        <p:nvSpPr>
          <p:cNvPr id="127026" name="Text Box 50"/>
          <p:cNvSpPr txBox="1">
            <a:spLocks noChangeArrowheads="1"/>
          </p:cNvSpPr>
          <p:nvPr/>
        </p:nvSpPr>
        <p:spPr bwMode="auto">
          <a:xfrm>
            <a:off x="1736725" y="2628900"/>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1</a:t>
            </a:r>
          </a:p>
        </p:txBody>
      </p:sp>
      <p:sp>
        <p:nvSpPr>
          <p:cNvPr id="127027" name="Text Box 51"/>
          <p:cNvSpPr txBox="1">
            <a:spLocks noChangeArrowheads="1"/>
          </p:cNvSpPr>
          <p:nvPr/>
        </p:nvSpPr>
        <p:spPr bwMode="auto">
          <a:xfrm>
            <a:off x="1727200" y="359092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2</a:t>
            </a:r>
          </a:p>
        </p:txBody>
      </p:sp>
      <p:sp>
        <p:nvSpPr>
          <p:cNvPr id="127028" name="Text Box 52"/>
          <p:cNvSpPr txBox="1">
            <a:spLocks noChangeArrowheads="1"/>
          </p:cNvSpPr>
          <p:nvPr/>
        </p:nvSpPr>
        <p:spPr bwMode="auto">
          <a:xfrm>
            <a:off x="1689100" y="4391025"/>
            <a:ext cx="296863"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3</a:t>
            </a:r>
          </a:p>
        </p:txBody>
      </p:sp>
      <p:sp>
        <p:nvSpPr>
          <p:cNvPr id="127029" name="Text Box 53"/>
          <p:cNvSpPr txBox="1">
            <a:spLocks noChangeArrowheads="1"/>
          </p:cNvSpPr>
          <p:nvPr/>
        </p:nvSpPr>
        <p:spPr bwMode="auto">
          <a:xfrm>
            <a:off x="2863850" y="5051425"/>
            <a:ext cx="3046413" cy="457200"/>
          </a:xfrm>
          <a:prstGeom prst="rect">
            <a:avLst/>
          </a:prstGeom>
          <a:noFill/>
          <a:ln w="9525">
            <a:noFill/>
            <a:miter lim="800000"/>
            <a:headEnd/>
            <a:tailEnd/>
          </a:ln>
          <a:effectLst/>
        </p:spPr>
        <p:txBody>
          <a:bodyPr>
            <a:prstTxWarp prst="textNoShape">
              <a:avLst/>
            </a:prstTxWarp>
            <a:spAutoFit/>
          </a:bodyPr>
          <a:lstStyle/>
          <a:p>
            <a:pPr eaLnBrk="0" hangingPunct="0"/>
            <a:r>
              <a:rPr lang="en-US" sz="2400">
                <a:solidFill>
                  <a:srgbClr val="000000"/>
                </a:solidFill>
                <a:latin typeface="Arial" charset="0"/>
              </a:rPr>
              <a:t>Delay = U[0,D</a:t>
            </a:r>
            <a:r>
              <a:rPr lang="en-US" sz="2400" baseline="-25000">
                <a:solidFill>
                  <a:srgbClr val="000000"/>
                </a:solidFill>
                <a:latin typeface="Arial" charset="0"/>
              </a:rPr>
              <a:t>2</a:t>
            </a:r>
            <a:r>
              <a:rPr lang="en-US" sz="2400">
                <a:solidFill>
                  <a:srgbClr val="000000"/>
                </a:solidFill>
                <a:latin typeface="Arial" charset="0"/>
              </a:rPr>
              <a:t>] </a:t>
            </a:r>
            <a:r>
              <a:rPr lang="en-US" sz="2400">
                <a:solidFill>
                  <a:srgbClr val="000000"/>
                </a:solidFill>
                <a:latin typeface="Arial" charset="0"/>
                <a:sym typeface="Symbol" charset="2"/>
              </a:rPr>
              <a:t>d</a:t>
            </a:r>
            <a:r>
              <a:rPr lang="en-US" sz="2400" baseline="-25000">
                <a:solidFill>
                  <a:srgbClr val="000000"/>
                </a:solidFill>
                <a:latin typeface="Arial" charset="0"/>
                <a:sym typeface="Symbol" charset="2"/>
              </a:rPr>
              <a:t>S,R</a:t>
            </a:r>
            <a:endParaRPr lang="en-US" sz="2400">
              <a:solidFill>
                <a:srgbClr val="000000"/>
              </a:solidFill>
              <a:latin typeface="Arial" charset="0"/>
            </a:endParaRPr>
          </a:p>
        </p:txBody>
      </p:sp>
      <p:grpSp>
        <p:nvGrpSpPr>
          <p:cNvPr id="5" name="Group 54"/>
          <p:cNvGrpSpPr>
            <a:grpSpLocks/>
          </p:cNvGrpSpPr>
          <p:nvPr/>
        </p:nvGrpSpPr>
        <p:grpSpPr bwMode="auto">
          <a:xfrm>
            <a:off x="6626225" y="4762500"/>
            <a:ext cx="1384300" cy="336550"/>
            <a:chOff x="983" y="3616"/>
            <a:chExt cx="872" cy="212"/>
          </a:xfrm>
        </p:grpSpPr>
        <p:sp>
          <p:nvSpPr>
            <p:cNvPr id="127031" name="Oval 55"/>
            <p:cNvSpPr>
              <a:spLocks noChangeArrowheads="1"/>
            </p:cNvSpPr>
            <p:nvPr/>
          </p:nvSpPr>
          <p:spPr bwMode="auto">
            <a:xfrm>
              <a:off x="983" y="3625"/>
              <a:ext cx="240" cy="192"/>
            </a:xfrm>
            <a:prstGeom prst="ellipse">
              <a:avLst/>
            </a:prstGeom>
            <a:solidFill>
              <a:srgbClr val="0000FF"/>
            </a:solidFill>
            <a:ln w="9525">
              <a:solidFill>
                <a:schemeClr val="tx1"/>
              </a:solidFill>
              <a:round/>
              <a:headEnd/>
              <a:tailEnd/>
            </a:ln>
            <a:effectLst/>
          </p:spPr>
          <p:txBody>
            <a:bodyPr wrap="none" anchor="ctr">
              <a:prstTxWarp prst="textNoShape">
                <a:avLst/>
              </a:prstTxWarp>
            </a:bodyPr>
            <a:lstStyle/>
            <a:p>
              <a:pPr algn="ctr" eaLnBrk="0" hangingPunct="0"/>
              <a:endParaRPr lang="en-US" sz="2400">
                <a:solidFill>
                  <a:srgbClr val="000000"/>
                </a:solidFill>
                <a:latin typeface="Arial" charset="0"/>
              </a:endParaRPr>
            </a:p>
          </p:txBody>
        </p:sp>
        <p:sp>
          <p:nvSpPr>
            <p:cNvPr id="127032" name="Text Box 56"/>
            <p:cNvSpPr txBox="1">
              <a:spLocks noChangeArrowheads="1"/>
            </p:cNvSpPr>
            <p:nvPr/>
          </p:nvSpPr>
          <p:spPr bwMode="auto">
            <a:xfrm>
              <a:off x="1216" y="3616"/>
              <a:ext cx="639" cy="212"/>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 Sender</a:t>
              </a:r>
            </a:p>
          </p:txBody>
        </p:sp>
      </p:grpSp>
      <p:grpSp>
        <p:nvGrpSpPr>
          <p:cNvPr id="6" name="Group 57"/>
          <p:cNvGrpSpPr>
            <a:grpSpLocks/>
          </p:cNvGrpSpPr>
          <p:nvPr/>
        </p:nvGrpSpPr>
        <p:grpSpPr bwMode="auto">
          <a:xfrm>
            <a:off x="6637338" y="5319713"/>
            <a:ext cx="1487487" cy="336550"/>
            <a:chOff x="2161" y="3641"/>
            <a:chExt cx="937" cy="212"/>
          </a:xfrm>
        </p:grpSpPr>
        <p:sp>
          <p:nvSpPr>
            <p:cNvPr id="127034" name="Oval 58"/>
            <p:cNvSpPr>
              <a:spLocks noChangeArrowheads="1"/>
            </p:cNvSpPr>
            <p:nvPr/>
          </p:nvSpPr>
          <p:spPr bwMode="auto">
            <a:xfrm>
              <a:off x="2161" y="3654"/>
              <a:ext cx="240" cy="192"/>
            </a:xfrm>
            <a:prstGeom prst="ellipse">
              <a:avLst/>
            </a:prstGeom>
            <a:solidFill>
              <a:srgbClr val="FF3300"/>
            </a:solidFill>
            <a:ln w="9525">
              <a:solidFill>
                <a:schemeClr val="tx1"/>
              </a:solidFill>
              <a:round/>
              <a:headEnd/>
              <a:tailEnd/>
            </a:ln>
            <a:effectLst/>
          </p:spPr>
          <p:txBody>
            <a:bodyPr wrap="none" anchor="ctr">
              <a:prstTxWarp prst="textNoShape">
                <a:avLst/>
              </a:prstTxWarp>
            </a:bodyPr>
            <a:lstStyle/>
            <a:p>
              <a:endParaRPr lang="en-US"/>
            </a:p>
          </p:txBody>
        </p:sp>
        <p:sp>
          <p:nvSpPr>
            <p:cNvPr id="127035" name="Text Box 59"/>
            <p:cNvSpPr txBox="1">
              <a:spLocks noChangeArrowheads="1"/>
            </p:cNvSpPr>
            <p:nvPr/>
          </p:nvSpPr>
          <p:spPr bwMode="auto">
            <a:xfrm>
              <a:off x="2381" y="3641"/>
              <a:ext cx="717" cy="212"/>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 Repairer</a:t>
              </a:r>
            </a:p>
          </p:txBody>
        </p:sp>
      </p:grpSp>
      <p:sp>
        <p:nvSpPr>
          <p:cNvPr id="127036" name="Oval 60"/>
          <p:cNvSpPr>
            <a:spLocks noChangeArrowheads="1"/>
          </p:cNvSpPr>
          <p:nvPr/>
        </p:nvSpPr>
        <p:spPr bwMode="auto">
          <a:xfrm>
            <a:off x="6627813" y="5899150"/>
            <a:ext cx="381000" cy="304800"/>
          </a:xfrm>
          <a:prstGeom prst="ellipse">
            <a:avLst/>
          </a:prstGeom>
          <a:solidFill>
            <a:srgbClr val="99CC00"/>
          </a:solidFill>
          <a:ln w="9525">
            <a:solidFill>
              <a:schemeClr val="tx1"/>
            </a:solidFill>
            <a:round/>
            <a:headEnd/>
            <a:tailEnd/>
          </a:ln>
          <a:effectLst/>
        </p:spPr>
        <p:txBody>
          <a:bodyPr wrap="none" anchor="ctr">
            <a:prstTxWarp prst="textNoShape">
              <a:avLst/>
            </a:prstTxWarp>
          </a:bodyPr>
          <a:lstStyle/>
          <a:p>
            <a:endParaRPr lang="en-US"/>
          </a:p>
        </p:txBody>
      </p:sp>
      <p:sp>
        <p:nvSpPr>
          <p:cNvPr id="127037" name="Text Box 61"/>
          <p:cNvSpPr txBox="1">
            <a:spLocks noChangeArrowheads="1"/>
          </p:cNvSpPr>
          <p:nvPr/>
        </p:nvSpPr>
        <p:spPr bwMode="auto">
          <a:xfrm>
            <a:off x="6986588" y="5876925"/>
            <a:ext cx="1296987" cy="336550"/>
          </a:xfrm>
          <a:prstGeom prst="rect">
            <a:avLst/>
          </a:prstGeom>
          <a:noFill/>
          <a:ln w="9525">
            <a:noFill/>
            <a:miter lim="800000"/>
            <a:headEnd/>
            <a:tailEnd/>
          </a:ln>
          <a:effectLst/>
        </p:spPr>
        <p:txBody>
          <a:bodyPr wrap="none">
            <a:prstTxWarp prst="textNoShape">
              <a:avLst/>
            </a:prstTxWarp>
            <a:spAutoFit/>
          </a:bodyPr>
          <a:lstStyle/>
          <a:p>
            <a:pPr eaLnBrk="0" hangingPunct="0"/>
            <a:r>
              <a:rPr lang="en-US" sz="1600">
                <a:solidFill>
                  <a:srgbClr val="000000"/>
                </a:solidFill>
                <a:latin typeface="Arial" charset="0"/>
              </a:rPr>
              <a:t>= Requestor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E599C30-367A-1046-8596-6DD46CF41813}" type="slidenum">
              <a:rPr lang="en-US"/>
              <a:pPr/>
              <a:t>43</a:t>
            </a:fld>
            <a:endParaRPr lang="en-US"/>
          </a:p>
        </p:txBody>
      </p:sp>
      <p:sp>
        <p:nvSpPr>
          <p:cNvPr id="129026" name="Rectangle 2"/>
          <p:cNvSpPr>
            <a:spLocks noGrp="1" noChangeArrowheads="1"/>
          </p:cNvSpPr>
          <p:nvPr>
            <p:ph type="title"/>
          </p:nvPr>
        </p:nvSpPr>
        <p:spPr/>
        <p:txBody>
          <a:bodyPr/>
          <a:lstStyle/>
          <a:p>
            <a:r>
              <a:rPr lang="en-US"/>
              <a:t>SRM (Summary)</a:t>
            </a:r>
          </a:p>
        </p:txBody>
      </p:sp>
      <p:sp>
        <p:nvSpPr>
          <p:cNvPr id="129027" name="Rectangle 3"/>
          <p:cNvSpPr>
            <a:spLocks noGrp="1" noChangeArrowheads="1"/>
          </p:cNvSpPr>
          <p:nvPr>
            <p:ph type="body" idx="1"/>
          </p:nvPr>
        </p:nvSpPr>
        <p:spPr/>
        <p:txBody>
          <a:bodyPr/>
          <a:lstStyle/>
          <a:p>
            <a:r>
              <a:rPr lang="en-US"/>
              <a:t>NACK/Retransmission suppression</a:t>
            </a:r>
          </a:p>
          <a:p>
            <a:pPr lvl="1"/>
            <a:r>
              <a:rPr lang="en-US"/>
              <a:t>Delay before sending</a:t>
            </a:r>
          </a:p>
          <a:p>
            <a:pPr lvl="1"/>
            <a:r>
              <a:rPr lang="en-US"/>
              <a:t>Delay based on RTT estimation</a:t>
            </a:r>
          </a:p>
          <a:p>
            <a:pPr lvl="1"/>
            <a:r>
              <a:rPr lang="en-US"/>
              <a:t>Deterministic + Stochastic components</a:t>
            </a:r>
          </a:p>
          <a:p>
            <a:r>
              <a:rPr lang="en-US"/>
              <a:t>Periodic session messages</a:t>
            </a:r>
          </a:p>
          <a:p>
            <a:pPr lvl="1"/>
            <a:r>
              <a:rPr lang="en-US"/>
              <a:t>Full reliability</a:t>
            </a:r>
          </a:p>
          <a:p>
            <a:pPr lvl="1"/>
            <a:r>
              <a:rPr lang="en-US"/>
              <a:t>Estimation of distance matrix among members</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 name="Slide Number Placeholder 6"/>
          <p:cNvSpPr>
            <a:spLocks noGrp="1"/>
          </p:cNvSpPr>
          <p:nvPr>
            <p:ph type="sldNum" sz="quarter" idx="12"/>
          </p:nvPr>
        </p:nvSpPr>
        <p:spPr/>
        <p:txBody>
          <a:bodyPr/>
          <a:lstStyle/>
          <a:p>
            <a:fld id="{D77D1CCB-8D4B-8A4B-860C-5842E5CC138F}" type="slidenum">
              <a:rPr lang="en-US"/>
              <a:pPr/>
              <a:t>44</a:t>
            </a:fld>
            <a:endParaRPr lang="en-US"/>
          </a:p>
        </p:txBody>
      </p:sp>
      <p:sp>
        <p:nvSpPr>
          <p:cNvPr id="130077" name="Rectangle 29"/>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130050" name="Rectangle 2"/>
          <p:cNvSpPr>
            <a:spLocks noGrp="1" noChangeArrowheads="1"/>
          </p:cNvSpPr>
          <p:nvPr>
            <p:ph type="title"/>
          </p:nvPr>
        </p:nvSpPr>
        <p:spPr/>
        <p:txBody>
          <a:bodyPr/>
          <a:lstStyle/>
          <a:p>
            <a:r>
              <a:rPr lang="en-US"/>
              <a:t>What’s Missing?</a:t>
            </a:r>
          </a:p>
        </p:txBody>
      </p:sp>
      <p:sp>
        <p:nvSpPr>
          <p:cNvPr id="130051" name="Rectangle 3"/>
          <p:cNvSpPr>
            <a:spLocks noGrp="1" noChangeArrowheads="1"/>
          </p:cNvSpPr>
          <p:nvPr>
            <p:ph type="body" sz="half" idx="1"/>
          </p:nvPr>
        </p:nvSpPr>
        <p:spPr>
          <a:xfrm>
            <a:off x="304800" y="1219200"/>
            <a:ext cx="4149725" cy="4876800"/>
          </a:xfrm>
        </p:spPr>
        <p:txBody>
          <a:bodyPr/>
          <a:lstStyle/>
          <a:p>
            <a:r>
              <a:rPr lang="en-US" sz="2800"/>
              <a:t>Losses at link (A,C) causes retransmission to the whole group</a:t>
            </a:r>
          </a:p>
          <a:p>
            <a:r>
              <a:rPr lang="en-US" sz="2800">
                <a:solidFill>
                  <a:srgbClr val="FF9900"/>
                </a:solidFill>
              </a:rPr>
              <a:t>Only retransmit to those members who lost the packet</a:t>
            </a:r>
          </a:p>
          <a:p>
            <a:r>
              <a:rPr lang="en-US" sz="2800"/>
              <a:t>[Only request from the nearest responder]</a:t>
            </a:r>
          </a:p>
        </p:txBody>
      </p:sp>
      <p:sp>
        <p:nvSpPr>
          <p:cNvPr id="130053" name="Text Box 5"/>
          <p:cNvSpPr txBox="1">
            <a:spLocks noChangeArrowheads="1"/>
          </p:cNvSpPr>
          <p:nvPr/>
        </p:nvSpPr>
        <p:spPr bwMode="auto">
          <a:xfrm>
            <a:off x="6057900" y="5586413"/>
            <a:ext cx="9207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Sender</a:t>
            </a:r>
          </a:p>
        </p:txBody>
      </p:sp>
      <p:sp>
        <p:nvSpPr>
          <p:cNvPr id="130054" name="Oval 6"/>
          <p:cNvSpPr>
            <a:spLocks noChangeArrowheads="1"/>
          </p:cNvSpPr>
          <p:nvPr/>
        </p:nvSpPr>
        <p:spPr bwMode="auto">
          <a:xfrm>
            <a:off x="5524500" y="5603875"/>
            <a:ext cx="468313" cy="344488"/>
          </a:xfrm>
          <a:prstGeom prst="ellipse">
            <a:avLst/>
          </a:prstGeom>
          <a:solidFill>
            <a:schemeClr val="hlink"/>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30055" name="Oval 7"/>
          <p:cNvSpPr>
            <a:spLocks noChangeArrowheads="1"/>
          </p:cNvSpPr>
          <p:nvPr/>
        </p:nvSpPr>
        <p:spPr bwMode="auto">
          <a:xfrm>
            <a:off x="7088188" y="5635625"/>
            <a:ext cx="514350" cy="312738"/>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30056" name="Text Box 8"/>
          <p:cNvSpPr txBox="1">
            <a:spLocks noChangeArrowheads="1"/>
          </p:cNvSpPr>
          <p:nvPr/>
        </p:nvSpPr>
        <p:spPr bwMode="auto">
          <a:xfrm>
            <a:off x="7666038" y="5572125"/>
            <a:ext cx="1085850" cy="366713"/>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Receiver</a:t>
            </a:r>
          </a:p>
        </p:txBody>
      </p:sp>
      <p:sp>
        <p:nvSpPr>
          <p:cNvPr id="130058" name="Line 10"/>
          <p:cNvSpPr>
            <a:spLocks noChangeShapeType="1"/>
          </p:cNvSpPr>
          <p:nvPr/>
        </p:nvSpPr>
        <p:spPr bwMode="auto">
          <a:xfrm flipH="1">
            <a:off x="6026150" y="2360613"/>
            <a:ext cx="782638" cy="841375"/>
          </a:xfrm>
          <a:prstGeom prst="line">
            <a:avLst/>
          </a:prstGeom>
          <a:noFill/>
          <a:ln w="12700">
            <a:solidFill>
              <a:schemeClr val="tx1"/>
            </a:solidFill>
            <a:round/>
            <a:headEnd type="none" w="sm" len="sm"/>
            <a:tailEnd/>
          </a:ln>
          <a:effectLst/>
        </p:spPr>
        <p:txBody>
          <a:bodyPr wrap="none" anchor="ctr">
            <a:prstTxWarp prst="textNoShape">
              <a:avLst/>
            </a:prstTxWarp>
          </a:bodyPr>
          <a:lstStyle/>
          <a:p>
            <a:endParaRPr lang="en-US"/>
          </a:p>
        </p:txBody>
      </p:sp>
      <p:sp>
        <p:nvSpPr>
          <p:cNvPr id="130059" name="Line 11"/>
          <p:cNvSpPr>
            <a:spLocks noChangeShapeType="1"/>
          </p:cNvSpPr>
          <p:nvPr/>
        </p:nvSpPr>
        <p:spPr bwMode="auto">
          <a:xfrm>
            <a:off x="6838950" y="2344738"/>
            <a:ext cx="920750" cy="841375"/>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30060" name="Oval 12"/>
          <p:cNvSpPr>
            <a:spLocks noChangeArrowheads="1"/>
          </p:cNvSpPr>
          <p:nvPr/>
        </p:nvSpPr>
        <p:spPr bwMode="auto">
          <a:xfrm>
            <a:off x="5775325" y="3178175"/>
            <a:ext cx="514350" cy="312738"/>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A</a:t>
            </a:r>
          </a:p>
        </p:txBody>
      </p:sp>
      <p:sp>
        <p:nvSpPr>
          <p:cNvPr id="130061" name="Oval 13"/>
          <p:cNvSpPr>
            <a:spLocks noChangeArrowheads="1"/>
          </p:cNvSpPr>
          <p:nvPr/>
        </p:nvSpPr>
        <p:spPr bwMode="auto">
          <a:xfrm>
            <a:off x="7496175" y="3176588"/>
            <a:ext cx="514350" cy="312737"/>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B</a:t>
            </a:r>
          </a:p>
        </p:txBody>
      </p:sp>
      <p:sp>
        <p:nvSpPr>
          <p:cNvPr id="130062" name="Line 14"/>
          <p:cNvSpPr>
            <a:spLocks noChangeShapeType="1"/>
          </p:cNvSpPr>
          <p:nvPr/>
        </p:nvSpPr>
        <p:spPr bwMode="auto">
          <a:xfrm flipH="1">
            <a:off x="7308850" y="3481388"/>
            <a:ext cx="454025" cy="1201737"/>
          </a:xfrm>
          <a:prstGeom prst="line">
            <a:avLst/>
          </a:prstGeom>
          <a:noFill/>
          <a:ln w="12700">
            <a:solidFill>
              <a:schemeClr val="tx1"/>
            </a:solidFill>
            <a:round/>
            <a:headEnd type="none" w="sm" len="sm"/>
            <a:tailEnd/>
          </a:ln>
          <a:effectLst/>
        </p:spPr>
        <p:txBody>
          <a:bodyPr wrap="none" anchor="ctr">
            <a:prstTxWarp prst="textNoShape">
              <a:avLst/>
            </a:prstTxWarp>
          </a:bodyPr>
          <a:lstStyle/>
          <a:p>
            <a:endParaRPr lang="en-US"/>
          </a:p>
        </p:txBody>
      </p:sp>
      <p:sp>
        <p:nvSpPr>
          <p:cNvPr id="130063" name="Line 15"/>
          <p:cNvSpPr>
            <a:spLocks noChangeShapeType="1"/>
          </p:cNvSpPr>
          <p:nvPr/>
        </p:nvSpPr>
        <p:spPr bwMode="auto">
          <a:xfrm>
            <a:off x="7777163" y="3467100"/>
            <a:ext cx="749300" cy="1185863"/>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30064" name="Oval 16"/>
          <p:cNvSpPr>
            <a:spLocks noChangeArrowheads="1"/>
          </p:cNvSpPr>
          <p:nvPr/>
        </p:nvSpPr>
        <p:spPr bwMode="auto">
          <a:xfrm>
            <a:off x="7089775" y="4675188"/>
            <a:ext cx="514350" cy="312737"/>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E</a:t>
            </a:r>
          </a:p>
        </p:txBody>
      </p:sp>
      <p:sp>
        <p:nvSpPr>
          <p:cNvPr id="130065" name="Oval 17"/>
          <p:cNvSpPr>
            <a:spLocks noChangeArrowheads="1"/>
          </p:cNvSpPr>
          <p:nvPr/>
        </p:nvSpPr>
        <p:spPr bwMode="auto">
          <a:xfrm>
            <a:off x="8278813" y="4675188"/>
            <a:ext cx="514350" cy="312737"/>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F</a:t>
            </a:r>
            <a:endParaRPr lang="en-US" sz="2400">
              <a:solidFill>
                <a:srgbClr val="000000"/>
              </a:solidFill>
              <a:latin typeface="Arial" charset="0"/>
            </a:endParaRPr>
          </a:p>
        </p:txBody>
      </p:sp>
      <p:sp>
        <p:nvSpPr>
          <p:cNvPr id="130066" name="Oval 18"/>
          <p:cNvSpPr>
            <a:spLocks noChangeArrowheads="1"/>
          </p:cNvSpPr>
          <p:nvPr/>
        </p:nvSpPr>
        <p:spPr bwMode="auto">
          <a:xfrm>
            <a:off x="6602413" y="2028825"/>
            <a:ext cx="468312" cy="344488"/>
          </a:xfrm>
          <a:prstGeom prst="ellipse">
            <a:avLst/>
          </a:prstGeom>
          <a:solidFill>
            <a:schemeClr val="hlink"/>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S</a:t>
            </a:r>
          </a:p>
        </p:txBody>
      </p:sp>
      <p:sp>
        <p:nvSpPr>
          <p:cNvPr id="130067" name="Line 19"/>
          <p:cNvSpPr>
            <a:spLocks noChangeShapeType="1"/>
          </p:cNvSpPr>
          <p:nvPr/>
        </p:nvSpPr>
        <p:spPr bwMode="auto">
          <a:xfrm flipH="1">
            <a:off x="5435600" y="3513138"/>
            <a:ext cx="577850" cy="1201737"/>
          </a:xfrm>
          <a:prstGeom prst="line">
            <a:avLst/>
          </a:prstGeom>
          <a:noFill/>
          <a:ln w="28575">
            <a:solidFill>
              <a:srgbClr val="FF9900"/>
            </a:solidFill>
            <a:prstDash val="dash"/>
            <a:round/>
            <a:headEnd type="none" w="sm" len="sm"/>
            <a:tailEnd/>
          </a:ln>
          <a:effectLst/>
        </p:spPr>
        <p:txBody>
          <a:bodyPr wrap="none" anchor="ctr">
            <a:prstTxWarp prst="textNoShape">
              <a:avLst/>
            </a:prstTxWarp>
          </a:bodyPr>
          <a:lstStyle/>
          <a:p>
            <a:endParaRPr lang="en-US"/>
          </a:p>
        </p:txBody>
      </p:sp>
      <p:sp>
        <p:nvSpPr>
          <p:cNvPr id="130068" name="Line 20"/>
          <p:cNvSpPr>
            <a:spLocks noChangeShapeType="1"/>
          </p:cNvSpPr>
          <p:nvPr/>
        </p:nvSpPr>
        <p:spPr bwMode="auto">
          <a:xfrm>
            <a:off x="6045200" y="3514725"/>
            <a:ext cx="655638" cy="1201738"/>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30069" name="Oval 21"/>
          <p:cNvSpPr>
            <a:spLocks noChangeArrowheads="1"/>
          </p:cNvSpPr>
          <p:nvPr/>
        </p:nvSpPr>
        <p:spPr bwMode="auto">
          <a:xfrm>
            <a:off x="5170488" y="4676775"/>
            <a:ext cx="514350" cy="312738"/>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C</a:t>
            </a:r>
          </a:p>
        </p:txBody>
      </p:sp>
      <p:sp>
        <p:nvSpPr>
          <p:cNvPr id="130070" name="Oval 22"/>
          <p:cNvSpPr>
            <a:spLocks noChangeArrowheads="1"/>
          </p:cNvSpPr>
          <p:nvPr/>
        </p:nvSpPr>
        <p:spPr bwMode="auto">
          <a:xfrm>
            <a:off x="6453188" y="4676775"/>
            <a:ext cx="514350" cy="312738"/>
          </a:xfrm>
          <a:prstGeom prst="ellipse">
            <a:avLst/>
          </a:prstGeom>
          <a:solidFill>
            <a:schemeClr val="accent1"/>
          </a:solidFill>
          <a:ln w="12700">
            <a:solidFill>
              <a:schemeClr val="tx1"/>
            </a:solidFill>
            <a:round/>
            <a:headEnd type="none" w="sm" len="sm"/>
            <a:tailEnd type="none" w="sm" len="sm"/>
          </a:ln>
          <a:effectLst/>
        </p:spPr>
        <p:txBody>
          <a:bodyPr wrap="none" anchor="ctr">
            <a:prstTxWarp prst="textNoShape">
              <a:avLst/>
            </a:prstTxWarp>
          </a:bodyPr>
          <a:lstStyle/>
          <a:p>
            <a:pPr algn="ctr"/>
            <a:r>
              <a:rPr lang="en-US">
                <a:solidFill>
                  <a:srgbClr val="000000"/>
                </a:solidFill>
                <a:latin typeface="Arial" charset="0"/>
              </a:rPr>
              <a:t>D</a:t>
            </a:r>
          </a:p>
        </p:txBody>
      </p:sp>
      <p:sp>
        <p:nvSpPr>
          <p:cNvPr id="130071" name="Text Box 23"/>
          <p:cNvSpPr txBox="1">
            <a:spLocks noChangeArrowheads="1"/>
          </p:cNvSpPr>
          <p:nvPr/>
        </p:nvSpPr>
        <p:spPr bwMode="auto">
          <a:xfrm>
            <a:off x="5153025" y="3871913"/>
            <a:ext cx="6286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0.99</a:t>
            </a:r>
          </a:p>
        </p:txBody>
      </p:sp>
      <p:sp>
        <p:nvSpPr>
          <p:cNvPr id="130072" name="Text Box 24"/>
          <p:cNvSpPr txBox="1">
            <a:spLocks noChangeArrowheads="1"/>
          </p:cNvSpPr>
          <p:nvPr/>
        </p:nvSpPr>
        <p:spPr bwMode="auto">
          <a:xfrm>
            <a:off x="6043613" y="2544763"/>
            <a:ext cx="311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0</a:t>
            </a:r>
          </a:p>
        </p:txBody>
      </p:sp>
      <p:sp>
        <p:nvSpPr>
          <p:cNvPr id="130073" name="Text Box 25"/>
          <p:cNvSpPr txBox="1">
            <a:spLocks noChangeArrowheads="1"/>
          </p:cNvSpPr>
          <p:nvPr/>
        </p:nvSpPr>
        <p:spPr bwMode="auto">
          <a:xfrm>
            <a:off x="7370763" y="2544763"/>
            <a:ext cx="311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0</a:t>
            </a:r>
          </a:p>
        </p:txBody>
      </p:sp>
      <p:sp>
        <p:nvSpPr>
          <p:cNvPr id="130074" name="Text Box 26"/>
          <p:cNvSpPr txBox="1">
            <a:spLocks noChangeArrowheads="1"/>
          </p:cNvSpPr>
          <p:nvPr/>
        </p:nvSpPr>
        <p:spPr bwMode="auto">
          <a:xfrm>
            <a:off x="6356350" y="3870325"/>
            <a:ext cx="311150" cy="366713"/>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0</a:t>
            </a:r>
          </a:p>
        </p:txBody>
      </p:sp>
      <p:sp>
        <p:nvSpPr>
          <p:cNvPr id="130075" name="Text Box 27"/>
          <p:cNvSpPr txBox="1">
            <a:spLocks noChangeArrowheads="1"/>
          </p:cNvSpPr>
          <p:nvPr/>
        </p:nvSpPr>
        <p:spPr bwMode="auto">
          <a:xfrm>
            <a:off x="7308850" y="3871913"/>
            <a:ext cx="311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0</a:t>
            </a:r>
          </a:p>
        </p:txBody>
      </p:sp>
      <p:sp>
        <p:nvSpPr>
          <p:cNvPr id="130076" name="Text Box 28"/>
          <p:cNvSpPr txBox="1">
            <a:spLocks noChangeArrowheads="1"/>
          </p:cNvSpPr>
          <p:nvPr/>
        </p:nvSpPr>
        <p:spPr bwMode="auto">
          <a:xfrm>
            <a:off x="8151813" y="3871913"/>
            <a:ext cx="311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r>
              <a:rPr lang="en-US">
                <a:solidFill>
                  <a:srgbClr val="000000"/>
                </a:solidFill>
                <a:latin typeface="Arial" charset="0"/>
              </a:rPr>
              <a:t>0</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77586E5-B311-ED49-96CD-30D6CDC32451}" type="slidenum">
              <a:rPr lang="en-US"/>
              <a:pPr/>
              <a:t>45</a:t>
            </a:fld>
            <a:endParaRPr lang="en-US"/>
          </a:p>
        </p:txBody>
      </p:sp>
      <p:sp>
        <p:nvSpPr>
          <p:cNvPr id="131074" name="Rectangle 2"/>
          <p:cNvSpPr>
            <a:spLocks noGrp="1" noChangeArrowheads="1"/>
          </p:cNvSpPr>
          <p:nvPr>
            <p:ph type="title"/>
          </p:nvPr>
        </p:nvSpPr>
        <p:spPr/>
        <p:txBody>
          <a:bodyPr/>
          <a:lstStyle/>
          <a:p>
            <a:r>
              <a:rPr lang="en-US"/>
              <a:t>Local Recovery</a:t>
            </a:r>
          </a:p>
        </p:txBody>
      </p:sp>
      <p:sp>
        <p:nvSpPr>
          <p:cNvPr id="131075" name="Rectangle 3"/>
          <p:cNvSpPr>
            <a:spLocks noGrp="1" noChangeArrowheads="1"/>
          </p:cNvSpPr>
          <p:nvPr>
            <p:ph type="body" idx="1"/>
          </p:nvPr>
        </p:nvSpPr>
        <p:spPr/>
        <p:txBody>
          <a:bodyPr/>
          <a:lstStyle/>
          <a:p>
            <a:r>
              <a:rPr lang="en-US"/>
              <a:t>Different techniques in various systems</a:t>
            </a:r>
          </a:p>
          <a:p>
            <a:r>
              <a:rPr lang="en-US"/>
              <a:t>Application-level hierarchy</a:t>
            </a:r>
          </a:p>
          <a:p>
            <a:pPr lvl="1"/>
            <a:r>
              <a:rPr lang="en-US"/>
              <a:t>Fixed v.s. dynamic</a:t>
            </a:r>
          </a:p>
          <a:p>
            <a:r>
              <a:rPr lang="en-US"/>
              <a:t>TTL scoped multicast</a:t>
            </a:r>
          </a:p>
          <a:p>
            <a:r>
              <a:rPr lang="en-US"/>
              <a:t>Router supported</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46</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t>IP Multicast Service Basics</a:t>
            </a:r>
          </a:p>
          <a:p>
            <a:r>
              <a:rPr lang="en-US" dirty="0"/>
              <a:t>Multicast Routing Basics</a:t>
            </a:r>
          </a:p>
          <a:p>
            <a:r>
              <a:rPr lang="en-US" dirty="0"/>
              <a:t>DVMRP</a:t>
            </a:r>
            <a:endParaRPr lang="en-US" dirty="0" smtClean="0"/>
          </a:p>
          <a:p>
            <a:r>
              <a:rPr lang="en-US" dirty="0" smtClean="0"/>
              <a:t>Reliability</a:t>
            </a:r>
          </a:p>
          <a:p>
            <a:r>
              <a:rPr lang="en-US" dirty="0" smtClean="0">
                <a:solidFill>
                  <a:srgbClr val="FF0000"/>
                </a:solidFill>
              </a:rPr>
              <a:t>Congestion Control</a:t>
            </a:r>
          </a:p>
          <a:p>
            <a:r>
              <a:rPr lang="en-US" dirty="0" smtClean="0"/>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2B5725CD-E715-FF40-BC5D-6261B87A1D0F}" type="slidenum">
              <a:rPr lang="en-US"/>
              <a:pPr/>
              <a:t>47</a:t>
            </a:fld>
            <a:endParaRPr lang="en-US"/>
          </a:p>
        </p:txBody>
      </p:sp>
      <p:sp>
        <p:nvSpPr>
          <p:cNvPr id="238632" name="Rectangle 40"/>
          <p:cNvSpPr>
            <a:spLocks noChangeArrowheads="1"/>
          </p:cNvSpPr>
          <p:nvPr/>
        </p:nvSpPr>
        <p:spPr bwMode="auto">
          <a:xfrm>
            <a:off x="3810000" y="1524000"/>
            <a:ext cx="51054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38594" name="Rectangle 2"/>
          <p:cNvSpPr>
            <a:spLocks noGrp="1" noChangeArrowheads="1"/>
          </p:cNvSpPr>
          <p:nvPr>
            <p:ph type="title"/>
          </p:nvPr>
        </p:nvSpPr>
        <p:spPr/>
        <p:txBody>
          <a:bodyPr/>
          <a:lstStyle/>
          <a:p>
            <a:r>
              <a:rPr lang="en-US"/>
              <a:t>Multicast Congestion Control</a:t>
            </a:r>
          </a:p>
        </p:txBody>
      </p:sp>
      <p:sp>
        <p:nvSpPr>
          <p:cNvPr id="238595" name="Rectangle 3"/>
          <p:cNvSpPr>
            <a:spLocks noGrp="1" noChangeArrowheads="1"/>
          </p:cNvSpPr>
          <p:nvPr>
            <p:ph type="body" idx="1"/>
          </p:nvPr>
        </p:nvSpPr>
        <p:spPr>
          <a:xfrm>
            <a:off x="304800" y="1219200"/>
            <a:ext cx="3581400" cy="4876800"/>
          </a:xfrm>
        </p:spPr>
        <p:txBody>
          <a:bodyPr/>
          <a:lstStyle/>
          <a:p>
            <a:r>
              <a:rPr lang="en-US"/>
              <a:t>What if receivers have very different bandwidths?</a:t>
            </a:r>
          </a:p>
          <a:p>
            <a:r>
              <a:rPr lang="en-US"/>
              <a:t>Send at max?</a:t>
            </a:r>
          </a:p>
          <a:p>
            <a:r>
              <a:rPr lang="en-US"/>
              <a:t>Send at min?</a:t>
            </a:r>
          </a:p>
          <a:p>
            <a:r>
              <a:rPr lang="en-US"/>
              <a:t>Send at avg?</a:t>
            </a:r>
          </a:p>
        </p:txBody>
      </p:sp>
      <p:sp>
        <p:nvSpPr>
          <p:cNvPr id="238596" name="Oval 4"/>
          <p:cNvSpPr>
            <a:spLocks noChangeArrowheads="1"/>
          </p:cNvSpPr>
          <p:nvPr/>
        </p:nvSpPr>
        <p:spPr bwMode="auto">
          <a:xfrm>
            <a:off x="4144963" y="3525838"/>
            <a:ext cx="376237" cy="34131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597" name="Oval 5"/>
          <p:cNvSpPr>
            <a:spLocks noChangeArrowheads="1"/>
          </p:cNvSpPr>
          <p:nvPr/>
        </p:nvSpPr>
        <p:spPr bwMode="auto">
          <a:xfrm>
            <a:off x="5097463" y="3533775"/>
            <a:ext cx="376237" cy="34131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598" name="Oval 6"/>
          <p:cNvSpPr>
            <a:spLocks noChangeArrowheads="1"/>
          </p:cNvSpPr>
          <p:nvPr/>
        </p:nvSpPr>
        <p:spPr bwMode="auto">
          <a:xfrm>
            <a:off x="6532563" y="2782888"/>
            <a:ext cx="376237" cy="34131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599" name="Oval 7"/>
          <p:cNvSpPr>
            <a:spLocks noChangeArrowheads="1"/>
          </p:cNvSpPr>
          <p:nvPr/>
        </p:nvSpPr>
        <p:spPr bwMode="auto">
          <a:xfrm>
            <a:off x="6203950" y="4216400"/>
            <a:ext cx="376238" cy="34131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0" name="Oval 8"/>
          <p:cNvSpPr>
            <a:spLocks noChangeArrowheads="1"/>
          </p:cNvSpPr>
          <p:nvPr/>
        </p:nvSpPr>
        <p:spPr bwMode="auto">
          <a:xfrm>
            <a:off x="7072313" y="4838700"/>
            <a:ext cx="376237" cy="34131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1" name="Oval 9"/>
          <p:cNvSpPr>
            <a:spLocks noChangeArrowheads="1"/>
          </p:cNvSpPr>
          <p:nvPr/>
        </p:nvSpPr>
        <p:spPr bwMode="auto">
          <a:xfrm>
            <a:off x="7942263" y="4354513"/>
            <a:ext cx="376237" cy="34131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2" name="Oval 10"/>
          <p:cNvSpPr>
            <a:spLocks noChangeArrowheads="1"/>
          </p:cNvSpPr>
          <p:nvPr/>
        </p:nvSpPr>
        <p:spPr bwMode="auto">
          <a:xfrm>
            <a:off x="7753350" y="5367338"/>
            <a:ext cx="376238" cy="34131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3" name="Line 11"/>
          <p:cNvSpPr>
            <a:spLocks noChangeShapeType="1"/>
          </p:cNvSpPr>
          <p:nvPr/>
        </p:nvSpPr>
        <p:spPr bwMode="auto">
          <a:xfrm>
            <a:off x="4533900" y="3687763"/>
            <a:ext cx="552450" cy="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4" name="Oval 12"/>
          <p:cNvSpPr>
            <a:spLocks noChangeArrowheads="1"/>
          </p:cNvSpPr>
          <p:nvPr/>
        </p:nvSpPr>
        <p:spPr bwMode="auto">
          <a:xfrm>
            <a:off x="7848600" y="2746375"/>
            <a:ext cx="376238" cy="34131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5" name="Line 13"/>
          <p:cNvSpPr>
            <a:spLocks noChangeShapeType="1"/>
          </p:cNvSpPr>
          <p:nvPr/>
        </p:nvSpPr>
        <p:spPr bwMode="auto">
          <a:xfrm flipV="1">
            <a:off x="5416550" y="3078163"/>
            <a:ext cx="1176338" cy="504825"/>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6" name="Line 14"/>
          <p:cNvSpPr>
            <a:spLocks noChangeShapeType="1"/>
          </p:cNvSpPr>
          <p:nvPr/>
        </p:nvSpPr>
        <p:spPr bwMode="auto">
          <a:xfrm>
            <a:off x="5440363" y="3806825"/>
            <a:ext cx="787400" cy="506413"/>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7" name="Line 15"/>
          <p:cNvSpPr>
            <a:spLocks noChangeShapeType="1"/>
          </p:cNvSpPr>
          <p:nvPr/>
        </p:nvSpPr>
        <p:spPr bwMode="auto">
          <a:xfrm>
            <a:off x="6556375" y="4500563"/>
            <a:ext cx="565150" cy="40005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8" name="Line 16"/>
          <p:cNvSpPr>
            <a:spLocks noChangeShapeType="1"/>
          </p:cNvSpPr>
          <p:nvPr/>
        </p:nvSpPr>
        <p:spPr bwMode="auto">
          <a:xfrm flipV="1">
            <a:off x="7415213" y="4606925"/>
            <a:ext cx="541337" cy="293688"/>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09" name="Line 17"/>
          <p:cNvSpPr>
            <a:spLocks noChangeShapeType="1"/>
          </p:cNvSpPr>
          <p:nvPr/>
        </p:nvSpPr>
        <p:spPr bwMode="auto">
          <a:xfrm>
            <a:off x="7380288" y="5148263"/>
            <a:ext cx="376237" cy="3048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10" name="Line 18"/>
          <p:cNvSpPr>
            <a:spLocks noChangeShapeType="1"/>
          </p:cNvSpPr>
          <p:nvPr/>
        </p:nvSpPr>
        <p:spPr bwMode="auto">
          <a:xfrm>
            <a:off x="6910388" y="2913063"/>
            <a:ext cx="939800" cy="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11" name="Text Box 19"/>
          <p:cNvSpPr txBox="1">
            <a:spLocks noChangeArrowheads="1"/>
          </p:cNvSpPr>
          <p:nvPr/>
        </p:nvSpPr>
        <p:spPr bwMode="auto">
          <a:xfrm>
            <a:off x="8072438" y="5413375"/>
            <a:ext cx="404812" cy="457200"/>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sz="2400">
                <a:solidFill>
                  <a:srgbClr val="000000"/>
                </a:solidFill>
                <a:latin typeface="Arial" charset="0"/>
              </a:rPr>
              <a:t>R</a:t>
            </a:r>
          </a:p>
        </p:txBody>
      </p:sp>
      <p:sp>
        <p:nvSpPr>
          <p:cNvPr id="238612" name="Text Box 20"/>
          <p:cNvSpPr txBox="1">
            <a:spLocks noChangeArrowheads="1"/>
          </p:cNvSpPr>
          <p:nvPr/>
        </p:nvSpPr>
        <p:spPr bwMode="auto">
          <a:xfrm>
            <a:off x="8235950" y="2767013"/>
            <a:ext cx="404813" cy="457200"/>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sz="2400">
                <a:solidFill>
                  <a:srgbClr val="000000"/>
                </a:solidFill>
                <a:latin typeface="Arial" charset="0"/>
              </a:rPr>
              <a:t>R</a:t>
            </a:r>
          </a:p>
        </p:txBody>
      </p:sp>
      <p:sp>
        <p:nvSpPr>
          <p:cNvPr id="238613" name="Text Box 21"/>
          <p:cNvSpPr txBox="1">
            <a:spLocks noChangeArrowheads="1"/>
          </p:cNvSpPr>
          <p:nvPr/>
        </p:nvSpPr>
        <p:spPr bwMode="auto">
          <a:xfrm>
            <a:off x="8377238" y="4270375"/>
            <a:ext cx="404812" cy="457200"/>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sz="2400">
                <a:solidFill>
                  <a:srgbClr val="000000"/>
                </a:solidFill>
                <a:latin typeface="Arial" charset="0"/>
              </a:rPr>
              <a:t>R</a:t>
            </a:r>
          </a:p>
        </p:txBody>
      </p:sp>
      <p:sp>
        <p:nvSpPr>
          <p:cNvPr id="238614" name="Text Box 22"/>
          <p:cNvSpPr txBox="1">
            <a:spLocks noChangeArrowheads="1"/>
          </p:cNvSpPr>
          <p:nvPr/>
        </p:nvSpPr>
        <p:spPr bwMode="auto">
          <a:xfrm>
            <a:off x="4152900" y="3024188"/>
            <a:ext cx="387350" cy="457200"/>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sz="2400">
                <a:solidFill>
                  <a:srgbClr val="000000"/>
                </a:solidFill>
                <a:latin typeface="Arial" charset="0"/>
              </a:rPr>
              <a:t>S</a:t>
            </a:r>
          </a:p>
        </p:txBody>
      </p:sp>
      <p:sp>
        <p:nvSpPr>
          <p:cNvPr id="238615" name="Line 23"/>
          <p:cNvSpPr>
            <a:spLocks noChangeShapeType="1"/>
          </p:cNvSpPr>
          <p:nvPr/>
        </p:nvSpPr>
        <p:spPr bwMode="auto">
          <a:xfrm>
            <a:off x="4570413" y="3794125"/>
            <a:ext cx="493712"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16" name="Line 24"/>
          <p:cNvSpPr>
            <a:spLocks noChangeShapeType="1"/>
          </p:cNvSpPr>
          <p:nvPr/>
        </p:nvSpPr>
        <p:spPr bwMode="auto">
          <a:xfrm>
            <a:off x="5381625" y="3911600"/>
            <a:ext cx="682625" cy="446088"/>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17" name="Line 25"/>
          <p:cNvSpPr>
            <a:spLocks noChangeShapeType="1"/>
          </p:cNvSpPr>
          <p:nvPr/>
        </p:nvSpPr>
        <p:spPr bwMode="auto">
          <a:xfrm>
            <a:off x="6521450" y="4616450"/>
            <a:ext cx="506413" cy="341313"/>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18" name="Line 26"/>
          <p:cNvSpPr>
            <a:spLocks noChangeShapeType="1"/>
          </p:cNvSpPr>
          <p:nvPr/>
        </p:nvSpPr>
        <p:spPr bwMode="auto">
          <a:xfrm flipV="1">
            <a:off x="5487988" y="3005138"/>
            <a:ext cx="1011237"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19" name="Line 27"/>
          <p:cNvSpPr>
            <a:spLocks noChangeShapeType="1"/>
          </p:cNvSpPr>
          <p:nvPr/>
        </p:nvSpPr>
        <p:spPr bwMode="auto">
          <a:xfrm>
            <a:off x="6945313" y="2782888"/>
            <a:ext cx="893762"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20" name="Line 28"/>
          <p:cNvSpPr>
            <a:spLocks noChangeShapeType="1"/>
          </p:cNvSpPr>
          <p:nvPr/>
        </p:nvSpPr>
        <p:spPr bwMode="auto">
          <a:xfrm flipV="1">
            <a:off x="7345363" y="4522788"/>
            <a:ext cx="563562" cy="246062"/>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21" name="Line 29"/>
          <p:cNvSpPr>
            <a:spLocks noChangeShapeType="1"/>
          </p:cNvSpPr>
          <p:nvPr/>
        </p:nvSpPr>
        <p:spPr bwMode="auto">
          <a:xfrm>
            <a:off x="7286625" y="5264150"/>
            <a:ext cx="387350" cy="2349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22" name="Text Box 30"/>
          <p:cNvSpPr txBox="1">
            <a:spLocks noChangeArrowheads="1"/>
          </p:cNvSpPr>
          <p:nvPr/>
        </p:nvSpPr>
        <p:spPr bwMode="auto">
          <a:xfrm>
            <a:off x="4092575" y="4008438"/>
            <a:ext cx="1060450" cy="366712"/>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a:solidFill>
                  <a:srgbClr val="000000"/>
                </a:solidFill>
                <a:latin typeface="Arial" charset="0"/>
              </a:rPr>
              <a:t>???Mb/s</a:t>
            </a:r>
          </a:p>
        </p:txBody>
      </p:sp>
      <p:sp>
        <p:nvSpPr>
          <p:cNvPr id="238623" name="Text Box 31"/>
          <p:cNvSpPr txBox="1">
            <a:spLocks noChangeArrowheads="1"/>
          </p:cNvSpPr>
          <p:nvPr/>
        </p:nvSpPr>
        <p:spPr bwMode="auto">
          <a:xfrm>
            <a:off x="5303838" y="2773363"/>
            <a:ext cx="1060450" cy="366712"/>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a:solidFill>
                  <a:srgbClr val="000000"/>
                </a:solidFill>
                <a:latin typeface="Arial" charset="0"/>
              </a:rPr>
              <a:t>100Mb/s</a:t>
            </a:r>
          </a:p>
        </p:txBody>
      </p:sp>
      <p:sp>
        <p:nvSpPr>
          <p:cNvPr id="238624" name="Text Box 32"/>
          <p:cNvSpPr txBox="1">
            <a:spLocks noChangeArrowheads="1"/>
          </p:cNvSpPr>
          <p:nvPr/>
        </p:nvSpPr>
        <p:spPr bwMode="auto">
          <a:xfrm>
            <a:off x="6865938" y="2362200"/>
            <a:ext cx="1060450" cy="366713"/>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a:solidFill>
                  <a:srgbClr val="000000"/>
                </a:solidFill>
                <a:latin typeface="Arial" charset="0"/>
              </a:rPr>
              <a:t>100Mb/s</a:t>
            </a:r>
          </a:p>
        </p:txBody>
      </p:sp>
      <p:sp>
        <p:nvSpPr>
          <p:cNvPr id="238625" name="Text Box 33"/>
          <p:cNvSpPr txBox="1">
            <a:spLocks noChangeArrowheads="1"/>
          </p:cNvSpPr>
          <p:nvPr/>
        </p:nvSpPr>
        <p:spPr bwMode="auto">
          <a:xfrm>
            <a:off x="5818188" y="3760788"/>
            <a:ext cx="806450" cy="366712"/>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a:solidFill>
                  <a:srgbClr val="000000"/>
                </a:solidFill>
                <a:latin typeface="Arial" charset="0"/>
              </a:rPr>
              <a:t>1Mb/s</a:t>
            </a:r>
          </a:p>
        </p:txBody>
      </p:sp>
      <p:sp>
        <p:nvSpPr>
          <p:cNvPr id="238626" name="Text Box 34"/>
          <p:cNvSpPr txBox="1">
            <a:spLocks noChangeArrowheads="1"/>
          </p:cNvSpPr>
          <p:nvPr/>
        </p:nvSpPr>
        <p:spPr bwMode="auto">
          <a:xfrm>
            <a:off x="6992938" y="4183063"/>
            <a:ext cx="806450" cy="366712"/>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a:solidFill>
                  <a:srgbClr val="000000"/>
                </a:solidFill>
                <a:latin typeface="Arial" charset="0"/>
              </a:rPr>
              <a:t>1Mb/s</a:t>
            </a:r>
          </a:p>
        </p:txBody>
      </p:sp>
      <p:sp>
        <p:nvSpPr>
          <p:cNvPr id="238627" name="Text Box 35"/>
          <p:cNvSpPr txBox="1">
            <a:spLocks noChangeArrowheads="1"/>
          </p:cNvSpPr>
          <p:nvPr/>
        </p:nvSpPr>
        <p:spPr bwMode="auto">
          <a:xfrm>
            <a:off x="6900863" y="5510213"/>
            <a:ext cx="895350" cy="366712"/>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a:solidFill>
                  <a:srgbClr val="000000"/>
                </a:solidFill>
                <a:latin typeface="Arial" charset="0"/>
              </a:rPr>
              <a:t>56Kb/s</a:t>
            </a:r>
          </a:p>
        </p:txBody>
      </p:sp>
      <p:sp>
        <p:nvSpPr>
          <p:cNvPr id="238628" name="Oval 36"/>
          <p:cNvSpPr>
            <a:spLocks noChangeArrowheads="1"/>
          </p:cNvSpPr>
          <p:nvPr/>
        </p:nvSpPr>
        <p:spPr bwMode="auto">
          <a:xfrm>
            <a:off x="7000875" y="3649663"/>
            <a:ext cx="376238" cy="34131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29" name="Line 37"/>
          <p:cNvSpPr>
            <a:spLocks noChangeShapeType="1"/>
          </p:cNvSpPr>
          <p:nvPr/>
        </p:nvSpPr>
        <p:spPr bwMode="auto">
          <a:xfrm flipV="1">
            <a:off x="6521450" y="3935413"/>
            <a:ext cx="530225" cy="3175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38630" name="Line 38"/>
          <p:cNvSpPr>
            <a:spLocks noChangeShapeType="1"/>
          </p:cNvSpPr>
          <p:nvPr/>
        </p:nvSpPr>
        <p:spPr bwMode="auto">
          <a:xfrm flipV="1">
            <a:off x="6638925" y="4052888"/>
            <a:ext cx="471488" cy="246062"/>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38631" name="Text Box 39"/>
          <p:cNvSpPr txBox="1">
            <a:spLocks noChangeArrowheads="1"/>
          </p:cNvSpPr>
          <p:nvPr/>
        </p:nvSpPr>
        <p:spPr bwMode="auto">
          <a:xfrm>
            <a:off x="7412038" y="3563938"/>
            <a:ext cx="404812" cy="457200"/>
          </a:xfrm>
          <a:prstGeom prst="rect">
            <a:avLst/>
          </a:prstGeom>
          <a:noFill/>
          <a:ln w="12700">
            <a:noFill/>
            <a:miter lim="800000"/>
            <a:headEnd/>
            <a:tailEnd/>
          </a:ln>
          <a:effectLst/>
        </p:spPr>
        <p:txBody>
          <a:bodyPr wrap="none" anchor="ctr">
            <a:prstTxWarp prst="textNoShape">
              <a:avLst/>
            </a:prstTxWarp>
            <a:spAutoFit/>
          </a:bodyPr>
          <a:lstStyle/>
          <a:p>
            <a:pPr algn="ctr" eaLnBrk="0" hangingPunct="0"/>
            <a:r>
              <a:rPr lang="en-US" sz="2400">
                <a:solidFill>
                  <a:srgbClr val="000000"/>
                </a:solidFill>
                <a:latin typeface="Arial" charset="0"/>
              </a:rPr>
              <a:t>R</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31B619E-2A22-CB44-84B8-EC60F06EB4CD}" type="slidenum">
              <a:rPr lang="en-US"/>
              <a:pPr/>
              <a:t>48</a:t>
            </a:fld>
            <a:endParaRPr lang="en-US"/>
          </a:p>
        </p:txBody>
      </p:sp>
      <p:sp>
        <p:nvSpPr>
          <p:cNvPr id="235522" name="Rectangle 2"/>
          <p:cNvSpPr>
            <a:spLocks noGrp="1" noChangeArrowheads="1"/>
          </p:cNvSpPr>
          <p:nvPr>
            <p:ph type="title"/>
          </p:nvPr>
        </p:nvSpPr>
        <p:spPr/>
        <p:txBody>
          <a:bodyPr/>
          <a:lstStyle/>
          <a:p>
            <a:r>
              <a:rPr lang="en-US"/>
              <a:t>Video Adaptation: RLM</a:t>
            </a:r>
          </a:p>
        </p:txBody>
      </p:sp>
      <p:sp>
        <p:nvSpPr>
          <p:cNvPr id="235523" name="Rectangle 3"/>
          <p:cNvSpPr>
            <a:spLocks noGrp="1" noChangeArrowheads="1"/>
          </p:cNvSpPr>
          <p:nvPr>
            <p:ph type="body" idx="1"/>
          </p:nvPr>
        </p:nvSpPr>
        <p:spPr/>
        <p:txBody>
          <a:bodyPr/>
          <a:lstStyle/>
          <a:p>
            <a:r>
              <a:rPr lang="en-US"/>
              <a:t>Receiver-driven Layered Multicast</a:t>
            </a:r>
          </a:p>
          <a:p>
            <a:r>
              <a:rPr lang="en-US"/>
              <a:t>Layered video encoding</a:t>
            </a:r>
          </a:p>
          <a:p>
            <a:r>
              <a:rPr lang="en-US"/>
              <a:t>Each layer uses its own mcast group</a:t>
            </a:r>
          </a:p>
          <a:p>
            <a:r>
              <a:rPr lang="en-US"/>
              <a:t>On spare capacity, receivers add a layer</a:t>
            </a:r>
          </a:p>
          <a:p>
            <a:r>
              <a:rPr lang="en-US"/>
              <a:t>On congestion, receivers drop a layer</a:t>
            </a:r>
          </a:p>
          <a:p>
            <a:r>
              <a:rPr lang="en-US"/>
              <a:t>Join experiments used for shared learning</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 name="Slide Number Placeholder 4"/>
          <p:cNvSpPr>
            <a:spLocks noGrp="1"/>
          </p:cNvSpPr>
          <p:nvPr>
            <p:ph type="sldNum" sz="quarter" idx="12"/>
          </p:nvPr>
        </p:nvSpPr>
        <p:spPr/>
        <p:txBody>
          <a:bodyPr/>
          <a:lstStyle/>
          <a:p>
            <a:fld id="{D7E24B06-5663-3346-BEFA-C519A4E5F9FE}" type="slidenum">
              <a:rPr lang="en-US"/>
              <a:pPr/>
              <a:t>49</a:t>
            </a:fld>
            <a:endParaRPr lang="en-US"/>
          </a:p>
        </p:txBody>
      </p:sp>
      <p:sp>
        <p:nvSpPr>
          <p:cNvPr id="236569" name="Rectangle 25"/>
          <p:cNvSpPr>
            <a:spLocks noChangeArrowheads="1"/>
          </p:cNvSpPr>
          <p:nvPr/>
        </p:nvSpPr>
        <p:spPr bwMode="auto">
          <a:xfrm>
            <a:off x="381000" y="1524000"/>
            <a:ext cx="85344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36546" name="Rectangle 2"/>
          <p:cNvSpPr>
            <a:spLocks noGrp="1" noChangeArrowheads="1"/>
          </p:cNvSpPr>
          <p:nvPr>
            <p:ph type="title"/>
          </p:nvPr>
        </p:nvSpPr>
        <p:spPr/>
        <p:txBody>
          <a:bodyPr/>
          <a:lstStyle/>
          <a:p>
            <a:r>
              <a:rPr lang="en-US"/>
              <a:t>Layered Media Streams</a:t>
            </a:r>
          </a:p>
        </p:txBody>
      </p:sp>
      <p:grpSp>
        <p:nvGrpSpPr>
          <p:cNvPr id="2" name="Group 26"/>
          <p:cNvGrpSpPr>
            <a:grpSpLocks/>
          </p:cNvGrpSpPr>
          <p:nvPr/>
        </p:nvGrpSpPr>
        <p:grpSpPr bwMode="auto">
          <a:xfrm>
            <a:off x="685800" y="2286000"/>
            <a:ext cx="5554663" cy="3200400"/>
            <a:chOff x="624" y="1584"/>
            <a:chExt cx="4232" cy="2016"/>
          </a:xfrm>
        </p:grpSpPr>
        <p:sp>
          <p:nvSpPr>
            <p:cNvPr id="236547" name="Rectangle 3"/>
            <p:cNvSpPr>
              <a:spLocks noChangeArrowheads="1"/>
            </p:cNvSpPr>
            <p:nvPr/>
          </p:nvSpPr>
          <p:spPr bwMode="auto">
            <a:xfrm>
              <a:off x="624" y="2496"/>
              <a:ext cx="288" cy="24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en-US" sz="2400">
                  <a:solidFill>
                    <a:srgbClr val="000000"/>
                  </a:solidFill>
                  <a:latin typeface="Arial" charset="0"/>
                </a:rPr>
                <a:t>S</a:t>
              </a:r>
            </a:p>
          </p:txBody>
        </p:sp>
        <p:sp>
          <p:nvSpPr>
            <p:cNvPr id="236548" name="Oval 4"/>
            <p:cNvSpPr>
              <a:spLocks noChangeArrowheads="1"/>
            </p:cNvSpPr>
            <p:nvPr/>
          </p:nvSpPr>
          <p:spPr bwMode="auto">
            <a:xfrm>
              <a:off x="1680" y="2496"/>
              <a:ext cx="336" cy="336"/>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eaLnBrk="0" hangingPunct="0"/>
              <a:r>
                <a:rPr lang="en-US" sz="2400">
                  <a:solidFill>
                    <a:srgbClr val="000000"/>
                  </a:solidFill>
                  <a:latin typeface="Arial" charset="0"/>
                </a:rPr>
                <a:t>R</a:t>
              </a:r>
            </a:p>
          </p:txBody>
        </p:sp>
        <p:sp>
          <p:nvSpPr>
            <p:cNvPr id="236549" name="Rectangle 5"/>
            <p:cNvSpPr>
              <a:spLocks noChangeArrowheads="1"/>
            </p:cNvSpPr>
            <p:nvPr/>
          </p:nvSpPr>
          <p:spPr bwMode="auto">
            <a:xfrm>
              <a:off x="2592" y="1728"/>
              <a:ext cx="288" cy="24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en-US" sz="2400">
                  <a:solidFill>
                    <a:srgbClr val="000000"/>
                  </a:solidFill>
                  <a:latin typeface="Arial" charset="0"/>
                </a:rPr>
                <a:t>R1</a:t>
              </a:r>
            </a:p>
          </p:txBody>
        </p:sp>
        <p:sp>
          <p:nvSpPr>
            <p:cNvPr id="236550" name="Rectangle 6"/>
            <p:cNvSpPr>
              <a:spLocks noChangeArrowheads="1"/>
            </p:cNvSpPr>
            <p:nvPr/>
          </p:nvSpPr>
          <p:spPr bwMode="auto">
            <a:xfrm>
              <a:off x="4272" y="1584"/>
              <a:ext cx="288" cy="24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en-US" sz="2400">
                  <a:solidFill>
                    <a:srgbClr val="000000"/>
                  </a:solidFill>
                  <a:latin typeface="Arial" charset="0"/>
                </a:rPr>
                <a:t>R2</a:t>
              </a:r>
            </a:p>
          </p:txBody>
        </p:sp>
        <p:sp>
          <p:nvSpPr>
            <p:cNvPr id="236551" name="Rectangle 7"/>
            <p:cNvSpPr>
              <a:spLocks noChangeArrowheads="1"/>
            </p:cNvSpPr>
            <p:nvPr/>
          </p:nvSpPr>
          <p:spPr bwMode="auto">
            <a:xfrm>
              <a:off x="4224" y="3360"/>
              <a:ext cx="288" cy="24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en-US" sz="2400">
                  <a:solidFill>
                    <a:srgbClr val="000000"/>
                  </a:solidFill>
                  <a:latin typeface="Arial" charset="0"/>
                </a:rPr>
                <a:t>R3</a:t>
              </a:r>
            </a:p>
          </p:txBody>
        </p:sp>
        <p:sp>
          <p:nvSpPr>
            <p:cNvPr id="236552" name="Oval 8"/>
            <p:cNvSpPr>
              <a:spLocks noChangeArrowheads="1"/>
            </p:cNvSpPr>
            <p:nvPr/>
          </p:nvSpPr>
          <p:spPr bwMode="auto">
            <a:xfrm>
              <a:off x="3120" y="2640"/>
              <a:ext cx="336" cy="336"/>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eaLnBrk="0" hangingPunct="0"/>
              <a:r>
                <a:rPr lang="en-US" sz="2400">
                  <a:solidFill>
                    <a:srgbClr val="000000"/>
                  </a:solidFill>
                  <a:latin typeface="Arial" charset="0"/>
                </a:rPr>
                <a:t>R</a:t>
              </a:r>
            </a:p>
          </p:txBody>
        </p:sp>
        <p:sp>
          <p:nvSpPr>
            <p:cNvPr id="236553" name="Line 9"/>
            <p:cNvSpPr>
              <a:spLocks noChangeShapeType="1"/>
            </p:cNvSpPr>
            <p:nvPr/>
          </p:nvSpPr>
          <p:spPr bwMode="auto">
            <a:xfrm>
              <a:off x="912" y="2592"/>
              <a:ext cx="768" cy="0"/>
            </a:xfrm>
            <a:prstGeom prst="line">
              <a:avLst/>
            </a:prstGeom>
            <a:noFill/>
            <a:ln w="28575">
              <a:solidFill>
                <a:srgbClr val="FF9900"/>
              </a:solidFill>
              <a:round/>
              <a:headEnd/>
              <a:tailEnd type="triangle" w="med" len="med"/>
            </a:ln>
            <a:effectLst/>
          </p:spPr>
          <p:txBody>
            <a:bodyPr wrap="none" anchor="ctr">
              <a:prstTxWarp prst="textNoShape">
                <a:avLst/>
              </a:prstTxWarp>
            </a:bodyPr>
            <a:lstStyle/>
            <a:p>
              <a:endParaRPr lang="en-US"/>
            </a:p>
          </p:txBody>
        </p:sp>
        <p:sp>
          <p:nvSpPr>
            <p:cNvPr id="236554" name="Line 10"/>
            <p:cNvSpPr>
              <a:spLocks noChangeShapeType="1"/>
            </p:cNvSpPr>
            <p:nvPr/>
          </p:nvSpPr>
          <p:spPr bwMode="auto">
            <a:xfrm>
              <a:off x="912" y="2640"/>
              <a:ext cx="768" cy="0"/>
            </a:xfrm>
            <a:prstGeom prst="line">
              <a:avLst/>
            </a:prstGeom>
            <a:noFill/>
            <a:ln w="9525">
              <a:solidFill>
                <a:schemeClr val="accent2"/>
              </a:solidFill>
              <a:round/>
              <a:headEnd/>
              <a:tailEnd type="triangle" w="med" len="med"/>
            </a:ln>
            <a:effectLst/>
          </p:spPr>
          <p:txBody>
            <a:bodyPr wrap="none" anchor="ctr">
              <a:prstTxWarp prst="textNoShape">
                <a:avLst/>
              </a:prstTxWarp>
            </a:bodyPr>
            <a:lstStyle/>
            <a:p>
              <a:endParaRPr lang="en-US"/>
            </a:p>
          </p:txBody>
        </p:sp>
        <p:sp>
          <p:nvSpPr>
            <p:cNvPr id="236555" name="Line 11"/>
            <p:cNvSpPr>
              <a:spLocks noChangeShapeType="1"/>
            </p:cNvSpPr>
            <p:nvPr/>
          </p:nvSpPr>
          <p:spPr bwMode="auto">
            <a:xfrm>
              <a:off x="912" y="2688"/>
              <a:ext cx="768" cy="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36556" name="Line 12"/>
            <p:cNvSpPr>
              <a:spLocks noChangeShapeType="1"/>
            </p:cNvSpPr>
            <p:nvPr/>
          </p:nvSpPr>
          <p:spPr bwMode="auto">
            <a:xfrm flipV="1">
              <a:off x="1920" y="1920"/>
              <a:ext cx="624" cy="576"/>
            </a:xfrm>
            <a:prstGeom prst="line">
              <a:avLst/>
            </a:prstGeom>
            <a:noFill/>
            <a:ln w="28575">
              <a:solidFill>
                <a:srgbClr val="FF9900"/>
              </a:solidFill>
              <a:round/>
              <a:headEnd/>
              <a:tailEnd type="triangle" w="med" len="med"/>
            </a:ln>
            <a:effectLst/>
          </p:spPr>
          <p:txBody>
            <a:bodyPr wrap="none" anchor="ctr">
              <a:prstTxWarp prst="textNoShape">
                <a:avLst/>
              </a:prstTxWarp>
            </a:bodyPr>
            <a:lstStyle/>
            <a:p>
              <a:endParaRPr lang="en-US"/>
            </a:p>
          </p:txBody>
        </p:sp>
        <p:sp>
          <p:nvSpPr>
            <p:cNvPr id="236557" name="Line 13"/>
            <p:cNvSpPr>
              <a:spLocks noChangeShapeType="1"/>
            </p:cNvSpPr>
            <p:nvPr/>
          </p:nvSpPr>
          <p:spPr bwMode="auto">
            <a:xfrm flipV="1">
              <a:off x="1968" y="1968"/>
              <a:ext cx="624" cy="576"/>
            </a:xfrm>
            <a:prstGeom prst="line">
              <a:avLst/>
            </a:prstGeom>
            <a:noFill/>
            <a:ln w="9525">
              <a:solidFill>
                <a:schemeClr val="accent2"/>
              </a:solidFill>
              <a:round/>
              <a:headEnd/>
              <a:tailEnd type="triangle" w="med" len="med"/>
            </a:ln>
            <a:effectLst/>
          </p:spPr>
          <p:txBody>
            <a:bodyPr wrap="none" anchor="ctr">
              <a:prstTxWarp prst="textNoShape">
                <a:avLst/>
              </a:prstTxWarp>
            </a:bodyPr>
            <a:lstStyle/>
            <a:p>
              <a:endParaRPr lang="en-US"/>
            </a:p>
          </p:txBody>
        </p:sp>
        <p:sp>
          <p:nvSpPr>
            <p:cNvPr id="236558" name="Line 14"/>
            <p:cNvSpPr>
              <a:spLocks noChangeShapeType="1"/>
            </p:cNvSpPr>
            <p:nvPr/>
          </p:nvSpPr>
          <p:spPr bwMode="auto">
            <a:xfrm flipV="1">
              <a:off x="2016" y="2016"/>
              <a:ext cx="624" cy="576"/>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36559" name="Line 15"/>
            <p:cNvSpPr>
              <a:spLocks noChangeShapeType="1"/>
            </p:cNvSpPr>
            <p:nvPr/>
          </p:nvSpPr>
          <p:spPr bwMode="auto">
            <a:xfrm>
              <a:off x="2016" y="2640"/>
              <a:ext cx="1104" cy="144"/>
            </a:xfrm>
            <a:prstGeom prst="line">
              <a:avLst/>
            </a:prstGeom>
            <a:noFill/>
            <a:ln w="9525">
              <a:solidFill>
                <a:schemeClr val="accent2"/>
              </a:solidFill>
              <a:round/>
              <a:headEnd/>
              <a:tailEnd type="triangle" w="med" len="med"/>
            </a:ln>
            <a:effectLst/>
          </p:spPr>
          <p:txBody>
            <a:bodyPr wrap="none" anchor="ctr">
              <a:prstTxWarp prst="textNoShape">
                <a:avLst/>
              </a:prstTxWarp>
            </a:bodyPr>
            <a:lstStyle/>
            <a:p>
              <a:endParaRPr lang="en-US"/>
            </a:p>
          </p:txBody>
        </p:sp>
        <p:sp>
          <p:nvSpPr>
            <p:cNvPr id="236560" name="Line 16"/>
            <p:cNvSpPr>
              <a:spLocks noChangeShapeType="1"/>
            </p:cNvSpPr>
            <p:nvPr/>
          </p:nvSpPr>
          <p:spPr bwMode="auto">
            <a:xfrm>
              <a:off x="2016" y="2688"/>
              <a:ext cx="1104" cy="144"/>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36561" name="Line 17"/>
            <p:cNvSpPr>
              <a:spLocks noChangeShapeType="1"/>
            </p:cNvSpPr>
            <p:nvPr/>
          </p:nvSpPr>
          <p:spPr bwMode="auto">
            <a:xfrm flipV="1">
              <a:off x="3408" y="1776"/>
              <a:ext cx="816" cy="912"/>
            </a:xfrm>
            <a:prstGeom prst="line">
              <a:avLst/>
            </a:prstGeom>
            <a:noFill/>
            <a:ln w="9525">
              <a:solidFill>
                <a:schemeClr val="accent2"/>
              </a:solidFill>
              <a:round/>
              <a:headEnd/>
              <a:tailEnd type="triangle" w="med" len="med"/>
            </a:ln>
            <a:effectLst/>
          </p:spPr>
          <p:txBody>
            <a:bodyPr wrap="none" anchor="ctr">
              <a:prstTxWarp prst="textNoShape">
                <a:avLst/>
              </a:prstTxWarp>
            </a:bodyPr>
            <a:lstStyle/>
            <a:p>
              <a:endParaRPr lang="en-US"/>
            </a:p>
          </p:txBody>
        </p:sp>
        <p:sp>
          <p:nvSpPr>
            <p:cNvPr id="236562" name="Line 18"/>
            <p:cNvSpPr>
              <a:spLocks noChangeShapeType="1"/>
            </p:cNvSpPr>
            <p:nvPr/>
          </p:nvSpPr>
          <p:spPr bwMode="auto">
            <a:xfrm flipV="1">
              <a:off x="3456" y="1824"/>
              <a:ext cx="816" cy="912"/>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36563" name="Line 19"/>
            <p:cNvSpPr>
              <a:spLocks noChangeShapeType="1"/>
            </p:cNvSpPr>
            <p:nvPr/>
          </p:nvSpPr>
          <p:spPr bwMode="auto">
            <a:xfrm>
              <a:off x="3456" y="2880"/>
              <a:ext cx="768" cy="576"/>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36564" name="Text Box 20"/>
            <p:cNvSpPr txBox="1">
              <a:spLocks noChangeArrowheads="1"/>
            </p:cNvSpPr>
            <p:nvPr/>
          </p:nvSpPr>
          <p:spPr bwMode="auto">
            <a:xfrm>
              <a:off x="912" y="2687"/>
              <a:ext cx="967" cy="288"/>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10Mbps</a:t>
              </a:r>
            </a:p>
          </p:txBody>
        </p:sp>
        <p:sp>
          <p:nvSpPr>
            <p:cNvPr id="236565" name="Text Box 21"/>
            <p:cNvSpPr txBox="1">
              <a:spLocks noChangeArrowheads="1"/>
            </p:cNvSpPr>
            <p:nvPr/>
          </p:nvSpPr>
          <p:spPr bwMode="auto">
            <a:xfrm>
              <a:off x="1392" y="1919"/>
              <a:ext cx="968" cy="288"/>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10Mbps</a:t>
              </a:r>
            </a:p>
          </p:txBody>
        </p:sp>
        <p:sp>
          <p:nvSpPr>
            <p:cNvPr id="236566" name="Text Box 22"/>
            <p:cNvSpPr txBox="1">
              <a:spLocks noChangeArrowheads="1"/>
            </p:cNvSpPr>
            <p:nvPr/>
          </p:nvSpPr>
          <p:spPr bwMode="auto">
            <a:xfrm>
              <a:off x="2256" y="2447"/>
              <a:ext cx="1058" cy="288"/>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512Kbps</a:t>
              </a:r>
            </a:p>
          </p:txBody>
        </p:sp>
        <p:sp>
          <p:nvSpPr>
            <p:cNvPr id="236567" name="Text Box 23"/>
            <p:cNvSpPr txBox="1">
              <a:spLocks noChangeArrowheads="1"/>
            </p:cNvSpPr>
            <p:nvPr/>
          </p:nvSpPr>
          <p:spPr bwMode="auto">
            <a:xfrm>
              <a:off x="3120" y="3119"/>
              <a:ext cx="1059" cy="288"/>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128Kbps</a:t>
              </a:r>
            </a:p>
          </p:txBody>
        </p:sp>
        <p:sp>
          <p:nvSpPr>
            <p:cNvPr id="236568" name="Text Box 24"/>
            <p:cNvSpPr txBox="1">
              <a:spLocks noChangeArrowheads="1"/>
            </p:cNvSpPr>
            <p:nvPr/>
          </p:nvSpPr>
          <p:spPr bwMode="auto">
            <a:xfrm>
              <a:off x="3889" y="2111"/>
              <a:ext cx="967" cy="288"/>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10Mbps</a:t>
              </a:r>
            </a:p>
          </p:txBody>
        </p:sp>
      </p:grpSp>
      <p:sp>
        <p:nvSpPr>
          <p:cNvPr id="236571" name="Text Box 27"/>
          <p:cNvSpPr txBox="1">
            <a:spLocks noChangeArrowheads="1"/>
          </p:cNvSpPr>
          <p:nvPr/>
        </p:nvSpPr>
        <p:spPr bwMode="auto">
          <a:xfrm>
            <a:off x="6248400" y="5121275"/>
            <a:ext cx="2455863" cy="822325"/>
          </a:xfrm>
          <a:prstGeom prst="rect">
            <a:avLst/>
          </a:prstGeom>
          <a:noFill/>
          <a:ln w="12700">
            <a:noFill/>
            <a:miter lim="800000"/>
            <a:headEnd/>
            <a:tailEnd/>
          </a:ln>
          <a:effectLst/>
        </p:spPr>
        <p:txBody>
          <a:bodyPr wrap="none" anchor="ctr">
            <a:prstTxWarp prst="textNoShape">
              <a:avLst/>
            </a:prstTxWarp>
            <a:spAutoFit/>
          </a:bodyPr>
          <a:lstStyle/>
          <a:p>
            <a:pPr eaLnBrk="0" hangingPunct="0"/>
            <a:r>
              <a:rPr lang="en-US" sz="2400">
                <a:solidFill>
                  <a:srgbClr val="FF9900"/>
                </a:solidFill>
                <a:latin typeface="Arial" charset="0"/>
              </a:rPr>
              <a:t>R3 joins layer 1, </a:t>
            </a:r>
          </a:p>
          <a:p>
            <a:pPr eaLnBrk="0" hangingPunct="0"/>
            <a:r>
              <a:rPr lang="en-US" sz="2400">
                <a:solidFill>
                  <a:srgbClr val="FF9900"/>
                </a:solidFill>
                <a:latin typeface="Arial" charset="0"/>
              </a:rPr>
              <a:t>fails at layer 2</a:t>
            </a:r>
          </a:p>
        </p:txBody>
      </p:sp>
      <p:sp>
        <p:nvSpPr>
          <p:cNvPr id="236572" name="Text Box 28"/>
          <p:cNvSpPr txBox="1">
            <a:spLocks noChangeArrowheads="1"/>
          </p:cNvSpPr>
          <p:nvPr/>
        </p:nvSpPr>
        <p:spPr bwMode="auto">
          <a:xfrm>
            <a:off x="6248400" y="3429000"/>
            <a:ext cx="2219325" cy="1187450"/>
          </a:xfrm>
          <a:prstGeom prst="rect">
            <a:avLst/>
          </a:prstGeom>
          <a:noFill/>
          <a:ln w="12700">
            <a:noFill/>
            <a:miter lim="800000"/>
            <a:headEnd/>
            <a:tailEnd/>
          </a:ln>
          <a:effectLst/>
        </p:spPr>
        <p:txBody>
          <a:bodyPr wrap="none" anchor="ctr">
            <a:prstTxWarp prst="textNoShape">
              <a:avLst/>
            </a:prstTxWarp>
            <a:spAutoFit/>
          </a:bodyPr>
          <a:lstStyle/>
          <a:p>
            <a:pPr eaLnBrk="0" hangingPunct="0"/>
            <a:r>
              <a:rPr lang="en-US" sz="2400">
                <a:solidFill>
                  <a:srgbClr val="FF9900"/>
                </a:solidFill>
                <a:latin typeface="Arial" charset="0"/>
              </a:rPr>
              <a:t>R2 join layer 1,</a:t>
            </a:r>
          </a:p>
          <a:p>
            <a:pPr eaLnBrk="0" hangingPunct="0"/>
            <a:r>
              <a:rPr lang="en-US" sz="2400">
                <a:solidFill>
                  <a:srgbClr val="FF9900"/>
                </a:solidFill>
                <a:latin typeface="Arial" charset="0"/>
              </a:rPr>
              <a:t>join layer 2 </a:t>
            </a:r>
          </a:p>
          <a:p>
            <a:pPr eaLnBrk="0" hangingPunct="0"/>
            <a:r>
              <a:rPr lang="en-US" sz="2400">
                <a:solidFill>
                  <a:srgbClr val="FF9900"/>
                </a:solidFill>
                <a:latin typeface="Arial" charset="0"/>
              </a:rPr>
              <a:t>fails at layer 3</a:t>
            </a:r>
          </a:p>
        </p:txBody>
      </p:sp>
      <p:sp>
        <p:nvSpPr>
          <p:cNvPr id="236573" name="Text Box 29"/>
          <p:cNvSpPr txBox="1">
            <a:spLocks noChangeArrowheads="1"/>
          </p:cNvSpPr>
          <p:nvPr/>
        </p:nvSpPr>
        <p:spPr bwMode="auto">
          <a:xfrm>
            <a:off x="6248400" y="1768475"/>
            <a:ext cx="2371725" cy="1187450"/>
          </a:xfrm>
          <a:prstGeom prst="rect">
            <a:avLst/>
          </a:prstGeom>
          <a:noFill/>
          <a:ln w="12700">
            <a:noFill/>
            <a:miter lim="800000"/>
            <a:headEnd/>
            <a:tailEnd/>
          </a:ln>
          <a:effectLst/>
        </p:spPr>
        <p:txBody>
          <a:bodyPr wrap="none" anchor="ctr">
            <a:prstTxWarp prst="textNoShape">
              <a:avLst/>
            </a:prstTxWarp>
            <a:spAutoFit/>
          </a:bodyPr>
          <a:lstStyle/>
          <a:p>
            <a:pPr eaLnBrk="0" hangingPunct="0"/>
            <a:r>
              <a:rPr lang="en-US" sz="2400">
                <a:solidFill>
                  <a:srgbClr val="FF9900"/>
                </a:solidFill>
                <a:latin typeface="Arial" charset="0"/>
              </a:rPr>
              <a:t>R1 joins layer 1,</a:t>
            </a:r>
          </a:p>
          <a:p>
            <a:pPr eaLnBrk="0" hangingPunct="0"/>
            <a:r>
              <a:rPr lang="en-US" sz="2400">
                <a:solidFill>
                  <a:srgbClr val="FF9900"/>
                </a:solidFill>
                <a:latin typeface="Arial" charset="0"/>
              </a:rPr>
              <a:t>joins layer 2 </a:t>
            </a:r>
          </a:p>
          <a:p>
            <a:pPr eaLnBrk="0" hangingPunct="0"/>
            <a:r>
              <a:rPr lang="en-US" sz="2400">
                <a:solidFill>
                  <a:srgbClr val="FF9900"/>
                </a:solidFill>
                <a:latin typeface="Arial" charset="0"/>
              </a:rPr>
              <a:t>joins layer 3</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FE8AD753-C9CD-4044-85A9-3B331A2A729F}" type="slidenum">
              <a:rPr lang="en-US"/>
              <a:pPr/>
              <a:t>5</a:t>
            </a:fld>
            <a:endParaRPr lang="en-US"/>
          </a:p>
        </p:txBody>
      </p:sp>
      <p:sp>
        <p:nvSpPr>
          <p:cNvPr id="57346" name="Rectangle 2"/>
          <p:cNvSpPr>
            <a:spLocks noGrp="1" noChangeArrowheads="1"/>
          </p:cNvSpPr>
          <p:nvPr>
            <p:ph type="title"/>
          </p:nvPr>
        </p:nvSpPr>
        <p:spPr/>
        <p:txBody>
          <a:bodyPr>
            <a:normAutofit fontScale="90000"/>
          </a:bodyPr>
          <a:lstStyle/>
          <a:p>
            <a:r>
              <a:rPr lang="en-US"/>
              <a:t>Multicast Router Responsibilities</a:t>
            </a:r>
          </a:p>
        </p:txBody>
      </p:sp>
      <p:sp>
        <p:nvSpPr>
          <p:cNvPr id="57347" name="Rectangle 3"/>
          <p:cNvSpPr>
            <a:spLocks noGrp="1" noChangeArrowheads="1"/>
          </p:cNvSpPr>
          <p:nvPr>
            <p:ph type="body" idx="1"/>
          </p:nvPr>
        </p:nvSpPr>
        <p:spPr/>
        <p:txBody>
          <a:bodyPr/>
          <a:lstStyle/>
          <a:p>
            <a:r>
              <a:rPr lang="en-US"/>
              <a:t>Learn of the existence of multicast groups (through advertisement)</a:t>
            </a:r>
          </a:p>
          <a:p>
            <a:r>
              <a:rPr lang="en-US"/>
              <a:t>Identify links with group members</a:t>
            </a:r>
          </a:p>
          <a:p>
            <a:r>
              <a:rPr lang="en-US"/>
              <a:t>Establish state to route packets</a:t>
            </a:r>
          </a:p>
          <a:p>
            <a:pPr lvl="1"/>
            <a:r>
              <a:rPr lang="en-US"/>
              <a:t>Replicate packets on appropriate interfaces</a:t>
            </a:r>
          </a:p>
          <a:p>
            <a:pPr lvl="1"/>
            <a:r>
              <a:rPr lang="en-US"/>
              <a:t>Routing entry:</a:t>
            </a:r>
          </a:p>
        </p:txBody>
      </p:sp>
      <p:sp>
        <p:nvSpPr>
          <p:cNvPr id="57349" name="Rectangle 5"/>
          <p:cNvSpPr>
            <a:spLocks noChangeArrowheads="1"/>
          </p:cNvSpPr>
          <p:nvPr/>
        </p:nvSpPr>
        <p:spPr bwMode="auto">
          <a:xfrm>
            <a:off x="1790700" y="4800600"/>
            <a:ext cx="5753100" cy="4572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eaLnBrk="0" hangingPunct="0"/>
            <a:endParaRPr lang="en-US">
              <a:solidFill>
                <a:srgbClr val="000000"/>
              </a:solidFill>
              <a:latin typeface="Arial" charset="0"/>
            </a:endParaRPr>
          </a:p>
        </p:txBody>
      </p:sp>
      <p:sp>
        <p:nvSpPr>
          <p:cNvPr id="57350" name="Text Box 6"/>
          <p:cNvSpPr txBox="1">
            <a:spLocks noChangeArrowheads="1"/>
          </p:cNvSpPr>
          <p:nvPr/>
        </p:nvSpPr>
        <p:spPr bwMode="auto">
          <a:xfrm>
            <a:off x="1828800" y="4814888"/>
            <a:ext cx="2508250" cy="366712"/>
          </a:xfrm>
          <a:prstGeom prst="rect">
            <a:avLst/>
          </a:prstGeom>
          <a:noFill/>
          <a:ln w="9525">
            <a:noFill/>
            <a:miter lim="800000"/>
            <a:headEnd/>
            <a:tailEnd/>
          </a:ln>
          <a:effectLst/>
        </p:spPr>
        <p:txBody>
          <a:bodyPr wrap="none">
            <a:prstTxWarp prst="textNoShape">
              <a:avLst/>
            </a:prstTxWarp>
            <a:spAutoFit/>
          </a:bodyPr>
          <a:lstStyle/>
          <a:p>
            <a:pPr eaLnBrk="0" hangingPunct="0"/>
            <a:r>
              <a:rPr lang="en-US" sz="1800">
                <a:solidFill>
                  <a:srgbClr val="000000"/>
                </a:solidFill>
                <a:latin typeface="Arial" charset="0"/>
              </a:rPr>
              <a:t>Src, incoming interface</a:t>
            </a:r>
            <a:endParaRPr lang="en-US">
              <a:solidFill>
                <a:srgbClr val="000000"/>
              </a:solidFill>
              <a:latin typeface="Arial" charset="0"/>
            </a:endParaRPr>
          </a:p>
        </p:txBody>
      </p:sp>
      <p:sp>
        <p:nvSpPr>
          <p:cNvPr id="57352" name="Text Box 8"/>
          <p:cNvSpPr txBox="1">
            <a:spLocks noChangeArrowheads="1"/>
          </p:cNvSpPr>
          <p:nvPr/>
        </p:nvSpPr>
        <p:spPr bwMode="auto">
          <a:xfrm>
            <a:off x="4648200" y="4814888"/>
            <a:ext cx="2787650" cy="366712"/>
          </a:xfrm>
          <a:prstGeom prst="rect">
            <a:avLst/>
          </a:prstGeom>
          <a:noFill/>
          <a:ln w="9525">
            <a:noFill/>
            <a:miter lim="800000"/>
            <a:headEnd/>
            <a:tailEnd/>
          </a:ln>
          <a:effectLst/>
        </p:spPr>
        <p:txBody>
          <a:bodyPr wrap="none">
            <a:prstTxWarp prst="textNoShape">
              <a:avLst/>
            </a:prstTxWarp>
            <a:spAutoFit/>
          </a:bodyPr>
          <a:lstStyle/>
          <a:p>
            <a:pPr eaLnBrk="0" hangingPunct="0"/>
            <a:r>
              <a:rPr lang="en-US" sz="1800">
                <a:solidFill>
                  <a:srgbClr val="000000"/>
                </a:solidFill>
                <a:latin typeface="Arial" charset="0"/>
              </a:rPr>
              <a:t>List of outgoing interfaces</a:t>
            </a:r>
            <a:endParaRPr lang="en-US">
              <a:solidFill>
                <a:srgbClr val="000000"/>
              </a:solidFill>
              <a:latin typeface="Arial" charset="0"/>
            </a:endParaRPr>
          </a:p>
        </p:txBody>
      </p:sp>
      <p:sp>
        <p:nvSpPr>
          <p:cNvPr id="57353" name="Line 9"/>
          <p:cNvSpPr>
            <a:spLocks noChangeShapeType="1"/>
          </p:cNvSpPr>
          <p:nvPr/>
        </p:nvSpPr>
        <p:spPr bwMode="auto">
          <a:xfrm>
            <a:off x="4419600" y="4800600"/>
            <a:ext cx="0" cy="457200"/>
          </a:xfrm>
          <a:prstGeom prst="line">
            <a:avLst/>
          </a:prstGeom>
          <a:noFill/>
          <a:ln w="9525">
            <a:solidFill>
              <a:schemeClr val="tx1"/>
            </a:solidFill>
            <a:round/>
            <a:headEnd/>
            <a:tailEnd/>
          </a:ln>
          <a:effectLst/>
        </p:spPr>
        <p:txBody>
          <a:bodyPr wrap="none">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95667F5-8A78-4748-9572-86A450CE5BF9}" type="slidenum">
              <a:rPr lang="en-US"/>
              <a:pPr/>
              <a:t>50</a:t>
            </a:fld>
            <a:endParaRPr lang="en-US"/>
          </a:p>
        </p:txBody>
      </p:sp>
      <p:sp>
        <p:nvSpPr>
          <p:cNvPr id="240642" name="Rectangle 2"/>
          <p:cNvSpPr>
            <a:spLocks noGrp="1" noChangeArrowheads="1"/>
          </p:cNvSpPr>
          <p:nvPr>
            <p:ph type="title"/>
          </p:nvPr>
        </p:nvSpPr>
        <p:spPr>
          <a:xfrm>
            <a:off x="228600" y="152400"/>
            <a:ext cx="8534400" cy="1143000"/>
          </a:xfrm>
        </p:spPr>
        <p:txBody>
          <a:bodyPr/>
          <a:lstStyle/>
          <a:p>
            <a:r>
              <a:rPr lang="en-US"/>
              <a:t>Drop Policies for Layered Multicast</a:t>
            </a:r>
          </a:p>
        </p:txBody>
      </p:sp>
      <p:sp>
        <p:nvSpPr>
          <p:cNvPr id="240643" name="Rectangle 3"/>
          <p:cNvSpPr>
            <a:spLocks noGrp="1" noChangeArrowheads="1"/>
          </p:cNvSpPr>
          <p:nvPr>
            <p:ph type="body" idx="1"/>
          </p:nvPr>
        </p:nvSpPr>
        <p:spPr/>
        <p:txBody>
          <a:bodyPr/>
          <a:lstStyle/>
          <a:p>
            <a:r>
              <a:rPr lang="en-US"/>
              <a:t>Priority</a:t>
            </a:r>
          </a:p>
          <a:p>
            <a:pPr lvl="1"/>
            <a:r>
              <a:rPr lang="en-US"/>
              <a:t>Packets for low bandwidth layers are kept, drop queued packets for higher layers</a:t>
            </a:r>
          </a:p>
          <a:p>
            <a:pPr lvl="1"/>
            <a:r>
              <a:rPr lang="en-US"/>
              <a:t>Requires router support </a:t>
            </a:r>
          </a:p>
          <a:p>
            <a:r>
              <a:rPr lang="en-US"/>
              <a:t>Uniform (e.g., drop tail, RED)</a:t>
            </a:r>
          </a:p>
          <a:p>
            <a:pPr lvl="1"/>
            <a:r>
              <a:rPr lang="en-US"/>
              <a:t>Packets arriving at congested router are dropped regardless of their layer</a:t>
            </a:r>
          </a:p>
          <a:p>
            <a:r>
              <a:rPr lang="en-US"/>
              <a:t>Which is better?</a:t>
            </a:r>
          </a:p>
          <a:p>
            <a:pPr lvl="1"/>
            <a:r>
              <a:rPr lang="en-US"/>
              <a:t>Intuition vs. reality!</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A19799A-BBF8-C249-AC75-CF6C5515B6E9}" type="slidenum">
              <a:rPr lang="en-US"/>
              <a:pPr/>
              <a:t>51</a:t>
            </a:fld>
            <a:endParaRPr lang="en-US"/>
          </a:p>
        </p:txBody>
      </p:sp>
      <p:sp>
        <p:nvSpPr>
          <p:cNvPr id="270338" name="Rectangle 2"/>
          <p:cNvSpPr>
            <a:spLocks noChangeArrowheads="1"/>
          </p:cNvSpPr>
          <p:nvPr/>
        </p:nvSpPr>
        <p:spPr bwMode="auto">
          <a:xfrm>
            <a:off x="609600" y="1295400"/>
            <a:ext cx="7924800" cy="5105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70339" name="Rectangle 3"/>
          <p:cNvSpPr>
            <a:spLocks noGrp="1" noChangeArrowheads="1"/>
          </p:cNvSpPr>
          <p:nvPr>
            <p:ph type="title"/>
          </p:nvPr>
        </p:nvSpPr>
        <p:spPr/>
        <p:txBody>
          <a:bodyPr/>
          <a:lstStyle/>
          <a:p>
            <a:r>
              <a:rPr lang="en-US"/>
              <a:t>RLM Intuition</a:t>
            </a:r>
          </a:p>
        </p:txBody>
      </p:sp>
      <p:graphicFrame>
        <p:nvGraphicFramePr>
          <p:cNvPr id="270340" name="Object 4"/>
          <p:cNvGraphicFramePr>
            <a:graphicFrameLocks noChangeAspect="1"/>
          </p:cNvGraphicFramePr>
          <p:nvPr>
            <p:ph type="body" idx="1"/>
          </p:nvPr>
        </p:nvGraphicFramePr>
        <p:xfrm>
          <a:off x="1219200" y="1681163"/>
          <a:ext cx="6648450" cy="4408487"/>
        </p:xfrm>
        <a:graphic>
          <a:graphicData uri="http://schemas.openxmlformats.org/presentationml/2006/ole">
            <p:oleObj spid="_x0000_s105474" name="Chart" r:id="rId3" imgW="6108700" imgH="4051300" progId="MSGraph.Chart.8">
              <p:embed followColorScheme="full"/>
            </p:oleObj>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E2B92E-5A54-1146-B1B8-E0227A112578}" type="slidenum">
              <a:rPr lang="en-US"/>
              <a:pPr/>
              <a:t>52</a:t>
            </a:fld>
            <a:endParaRPr lang="en-US"/>
          </a:p>
        </p:txBody>
      </p:sp>
      <p:sp>
        <p:nvSpPr>
          <p:cNvPr id="1026" name="Rectangle 2"/>
          <p:cNvSpPr>
            <a:spLocks noGrp="1" noChangeArrowheads="1"/>
          </p:cNvSpPr>
          <p:nvPr>
            <p:ph type="title"/>
          </p:nvPr>
        </p:nvSpPr>
        <p:spPr/>
        <p:txBody>
          <a:bodyPr/>
          <a:lstStyle/>
          <a:p>
            <a:r>
              <a:rPr lang="en-US"/>
              <a:t>RLM Intuition</a:t>
            </a:r>
          </a:p>
        </p:txBody>
      </p:sp>
      <p:sp>
        <p:nvSpPr>
          <p:cNvPr id="1027" name="Rectangle 3"/>
          <p:cNvSpPr>
            <a:spLocks noGrp="1" noChangeArrowheads="1"/>
          </p:cNvSpPr>
          <p:nvPr>
            <p:ph type="body" idx="1"/>
          </p:nvPr>
        </p:nvSpPr>
        <p:spPr/>
        <p:txBody>
          <a:bodyPr/>
          <a:lstStyle/>
          <a:p>
            <a:pPr>
              <a:lnSpc>
                <a:spcPct val="90000"/>
              </a:lnSpc>
            </a:pPr>
            <a:r>
              <a:rPr lang="en-US" sz="2800"/>
              <a:t>Uniform</a:t>
            </a:r>
          </a:p>
          <a:p>
            <a:pPr lvl="1">
              <a:lnSpc>
                <a:spcPct val="90000"/>
              </a:lnSpc>
            </a:pPr>
            <a:r>
              <a:rPr lang="en-US" sz="2400"/>
              <a:t>Better incentives to well-behaved users</a:t>
            </a:r>
          </a:p>
          <a:p>
            <a:pPr lvl="1">
              <a:lnSpc>
                <a:spcPct val="90000"/>
              </a:lnSpc>
            </a:pPr>
            <a:r>
              <a:rPr lang="en-US" sz="2400"/>
              <a:t>If oversend, performance rapidly degrades</a:t>
            </a:r>
          </a:p>
          <a:p>
            <a:pPr lvl="1">
              <a:lnSpc>
                <a:spcPct val="90000"/>
              </a:lnSpc>
            </a:pPr>
            <a:r>
              <a:rPr lang="en-US" sz="2400"/>
              <a:t>Clearer congestion signal</a:t>
            </a:r>
          </a:p>
          <a:p>
            <a:pPr lvl="1">
              <a:lnSpc>
                <a:spcPct val="90000"/>
              </a:lnSpc>
            </a:pPr>
            <a:r>
              <a:rPr lang="en-US" sz="2400"/>
              <a:t>Allows shared learning</a:t>
            </a:r>
          </a:p>
          <a:p>
            <a:pPr>
              <a:lnSpc>
                <a:spcPct val="90000"/>
              </a:lnSpc>
            </a:pPr>
            <a:r>
              <a:rPr lang="en-US" sz="2800"/>
              <a:t>Priority</a:t>
            </a:r>
          </a:p>
          <a:p>
            <a:pPr lvl="1">
              <a:lnSpc>
                <a:spcPct val="90000"/>
              </a:lnSpc>
            </a:pPr>
            <a:r>
              <a:rPr lang="en-US" sz="2400"/>
              <a:t>Can waste upstream resources</a:t>
            </a:r>
          </a:p>
          <a:p>
            <a:pPr lvl="1">
              <a:lnSpc>
                <a:spcPct val="90000"/>
              </a:lnSpc>
            </a:pPr>
            <a:r>
              <a:rPr lang="en-US" sz="2400"/>
              <a:t>Hard to deploy</a:t>
            </a:r>
          </a:p>
          <a:p>
            <a:pPr>
              <a:lnSpc>
                <a:spcPct val="90000"/>
              </a:lnSpc>
            </a:pPr>
            <a:r>
              <a:rPr lang="en-US" sz="2800"/>
              <a:t>RLM approaches optimal operating point</a:t>
            </a:r>
          </a:p>
          <a:p>
            <a:pPr lvl="1">
              <a:lnSpc>
                <a:spcPct val="90000"/>
              </a:lnSpc>
            </a:pPr>
            <a:r>
              <a:rPr lang="en-US" sz="2400"/>
              <a:t>Uniform is already deployed</a:t>
            </a:r>
          </a:p>
          <a:p>
            <a:pPr lvl="1">
              <a:lnSpc>
                <a:spcPct val="90000"/>
              </a:lnSpc>
            </a:pPr>
            <a:r>
              <a:rPr lang="en-US" sz="2400"/>
              <a:t>Assume no special router support</a:t>
            </a: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C0BE5CE-53FE-7F4D-86C9-D02B7E410C4C}" type="slidenum">
              <a:rPr lang="en-US"/>
              <a:pPr/>
              <a:t>53</a:t>
            </a:fld>
            <a:endParaRPr lang="en-US"/>
          </a:p>
        </p:txBody>
      </p:sp>
      <p:sp>
        <p:nvSpPr>
          <p:cNvPr id="243714" name="Rectangle 2"/>
          <p:cNvSpPr>
            <a:spLocks noGrp="1" noChangeArrowheads="1"/>
          </p:cNvSpPr>
          <p:nvPr>
            <p:ph type="title"/>
          </p:nvPr>
        </p:nvSpPr>
        <p:spPr/>
        <p:txBody>
          <a:bodyPr/>
          <a:lstStyle/>
          <a:p>
            <a:r>
              <a:rPr lang="en-US"/>
              <a:t>RLM Join Experiment</a:t>
            </a:r>
          </a:p>
        </p:txBody>
      </p:sp>
      <p:sp>
        <p:nvSpPr>
          <p:cNvPr id="243715" name="Rectangle 3"/>
          <p:cNvSpPr>
            <a:spLocks noGrp="1" noChangeArrowheads="1"/>
          </p:cNvSpPr>
          <p:nvPr>
            <p:ph type="body" idx="1"/>
          </p:nvPr>
        </p:nvSpPr>
        <p:spPr>
          <a:xfrm>
            <a:off x="381000" y="1295400"/>
            <a:ext cx="8382000" cy="4114800"/>
          </a:xfrm>
        </p:spPr>
        <p:txBody>
          <a:bodyPr/>
          <a:lstStyle/>
          <a:p>
            <a:r>
              <a:rPr lang="en-US"/>
              <a:t>Receivers periodically try subscribing to higher layer</a:t>
            </a:r>
          </a:p>
          <a:p>
            <a:r>
              <a:rPr lang="en-US"/>
              <a:t>If enough capacity, no congestion, no drops </a:t>
            </a:r>
            <a:r>
              <a:rPr lang="en-US">
                <a:solidFill>
                  <a:srgbClr val="FF9900"/>
                </a:solidFill>
                <a:sym typeface="Wingdings" charset="2"/>
              </a:rPr>
              <a:t></a:t>
            </a:r>
            <a:r>
              <a:rPr lang="en-US">
                <a:solidFill>
                  <a:srgbClr val="FF9900"/>
                </a:solidFill>
              </a:rPr>
              <a:t> Keep layer (&amp; try next layer)</a:t>
            </a:r>
          </a:p>
          <a:p>
            <a:r>
              <a:rPr lang="en-US"/>
              <a:t>If not enough capacity, congestion, drops  </a:t>
            </a:r>
            <a:r>
              <a:rPr lang="en-US">
                <a:solidFill>
                  <a:srgbClr val="FF9900"/>
                </a:solidFill>
                <a:sym typeface="Wingdings" charset="2"/>
              </a:rPr>
              <a:t></a:t>
            </a:r>
            <a:r>
              <a:rPr lang="en-US">
                <a:solidFill>
                  <a:srgbClr val="FF9900"/>
                </a:solidFill>
              </a:rPr>
              <a:t> Drop layer (&amp; increase time to next retry)</a:t>
            </a:r>
          </a:p>
          <a:p>
            <a:r>
              <a:rPr lang="en-US"/>
              <a:t>What about impact on other receivers?</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Slide Number Placeholder 4"/>
          <p:cNvSpPr>
            <a:spLocks noGrp="1"/>
          </p:cNvSpPr>
          <p:nvPr>
            <p:ph type="sldNum" sz="quarter" idx="12"/>
          </p:nvPr>
        </p:nvSpPr>
        <p:spPr/>
        <p:txBody>
          <a:bodyPr/>
          <a:lstStyle/>
          <a:p>
            <a:fld id="{0DD10DDE-20AA-AD43-B134-39140D632DE8}" type="slidenum">
              <a:rPr lang="en-US"/>
              <a:pPr/>
              <a:t>54</a:t>
            </a:fld>
            <a:endParaRPr lang="en-US"/>
          </a:p>
        </p:txBody>
      </p:sp>
      <p:sp>
        <p:nvSpPr>
          <p:cNvPr id="237583" name="Rectangle 15"/>
          <p:cNvSpPr>
            <a:spLocks noChangeArrowheads="1"/>
          </p:cNvSpPr>
          <p:nvPr/>
        </p:nvSpPr>
        <p:spPr bwMode="auto">
          <a:xfrm>
            <a:off x="381000" y="1524000"/>
            <a:ext cx="85344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37570" name="Rectangle 2"/>
          <p:cNvSpPr>
            <a:spLocks noGrp="1" noChangeArrowheads="1"/>
          </p:cNvSpPr>
          <p:nvPr>
            <p:ph type="title"/>
          </p:nvPr>
        </p:nvSpPr>
        <p:spPr/>
        <p:txBody>
          <a:bodyPr/>
          <a:lstStyle/>
          <a:p>
            <a:r>
              <a:rPr lang="en-US"/>
              <a:t>Join Experiments</a:t>
            </a:r>
          </a:p>
        </p:txBody>
      </p:sp>
      <p:sp>
        <p:nvSpPr>
          <p:cNvPr id="237571" name="Line 3"/>
          <p:cNvSpPr>
            <a:spLocks noChangeShapeType="1"/>
          </p:cNvSpPr>
          <p:nvPr/>
        </p:nvSpPr>
        <p:spPr bwMode="auto">
          <a:xfrm>
            <a:off x="1828800" y="5216525"/>
            <a:ext cx="6477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37572" name="Line 4"/>
          <p:cNvSpPr>
            <a:spLocks noChangeShapeType="1"/>
          </p:cNvSpPr>
          <p:nvPr/>
        </p:nvSpPr>
        <p:spPr bwMode="auto">
          <a:xfrm>
            <a:off x="1828800" y="4454525"/>
            <a:ext cx="6477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37573" name="Line 5"/>
          <p:cNvSpPr>
            <a:spLocks noChangeShapeType="1"/>
          </p:cNvSpPr>
          <p:nvPr/>
        </p:nvSpPr>
        <p:spPr bwMode="auto">
          <a:xfrm>
            <a:off x="1828800" y="3616325"/>
            <a:ext cx="6477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37574" name="Line 6"/>
          <p:cNvSpPr>
            <a:spLocks noChangeShapeType="1"/>
          </p:cNvSpPr>
          <p:nvPr/>
        </p:nvSpPr>
        <p:spPr bwMode="auto">
          <a:xfrm>
            <a:off x="1828800" y="2701925"/>
            <a:ext cx="6477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37575" name="Text Box 7"/>
          <p:cNvSpPr txBox="1">
            <a:spLocks noChangeArrowheads="1"/>
          </p:cNvSpPr>
          <p:nvPr/>
        </p:nvSpPr>
        <p:spPr bwMode="auto">
          <a:xfrm>
            <a:off x="1355725" y="4951413"/>
            <a:ext cx="354013"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1</a:t>
            </a:r>
          </a:p>
        </p:txBody>
      </p:sp>
      <p:sp>
        <p:nvSpPr>
          <p:cNvPr id="237576" name="Text Box 8"/>
          <p:cNvSpPr txBox="1">
            <a:spLocks noChangeArrowheads="1"/>
          </p:cNvSpPr>
          <p:nvPr/>
        </p:nvSpPr>
        <p:spPr bwMode="auto">
          <a:xfrm>
            <a:off x="1371600" y="4224338"/>
            <a:ext cx="354013"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2</a:t>
            </a:r>
          </a:p>
        </p:txBody>
      </p:sp>
      <p:sp>
        <p:nvSpPr>
          <p:cNvPr id="237577" name="Text Box 9"/>
          <p:cNvSpPr txBox="1">
            <a:spLocks noChangeArrowheads="1"/>
          </p:cNvSpPr>
          <p:nvPr/>
        </p:nvSpPr>
        <p:spPr bwMode="auto">
          <a:xfrm>
            <a:off x="1371600" y="3386138"/>
            <a:ext cx="354013"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3</a:t>
            </a:r>
          </a:p>
        </p:txBody>
      </p:sp>
      <p:sp>
        <p:nvSpPr>
          <p:cNvPr id="237578" name="Text Box 10"/>
          <p:cNvSpPr txBox="1">
            <a:spLocks noChangeArrowheads="1"/>
          </p:cNvSpPr>
          <p:nvPr/>
        </p:nvSpPr>
        <p:spPr bwMode="auto">
          <a:xfrm>
            <a:off x="1371600" y="2471738"/>
            <a:ext cx="354013"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4</a:t>
            </a:r>
          </a:p>
        </p:txBody>
      </p:sp>
      <p:sp>
        <p:nvSpPr>
          <p:cNvPr id="237579" name="Text Box 11"/>
          <p:cNvSpPr txBox="1">
            <a:spLocks noChangeArrowheads="1"/>
          </p:cNvSpPr>
          <p:nvPr/>
        </p:nvSpPr>
        <p:spPr bwMode="auto">
          <a:xfrm>
            <a:off x="5699125" y="5332413"/>
            <a:ext cx="862013"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Time</a:t>
            </a:r>
          </a:p>
        </p:txBody>
      </p:sp>
      <p:sp>
        <p:nvSpPr>
          <p:cNvPr id="237580" name="Line 12"/>
          <p:cNvSpPr>
            <a:spLocks noChangeShapeType="1"/>
          </p:cNvSpPr>
          <p:nvPr/>
        </p:nvSpPr>
        <p:spPr bwMode="auto">
          <a:xfrm>
            <a:off x="6629400" y="5597525"/>
            <a:ext cx="1066800" cy="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37581" name="Freeform 13"/>
          <p:cNvSpPr>
            <a:spLocks/>
          </p:cNvSpPr>
          <p:nvPr/>
        </p:nvSpPr>
        <p:spPr bwMode="auto">
          <a:xfrm>
            <a:off x="1828800" y="2701925"/>
            <a:ext cx="6248400" cy="2514600"/>
          </a:xfrm>
          <a:custGeom>
            <a:avLst/>
            <a:gdLst/>
            <a:ahLst/>
            <a:cxnLst>
              <a:cxn ang="0">
                <a:pos x="0" y="1584"/>
              </a:cxn>
              <a:cxn ang="0">
                <a:pos x="240" y="1584"/>
              </a:cxn>
              <a:cxn ang="0">
                <a:pos x="480" y="1104"/>
              </a:cxn>
              <a:cxn ang="0">
                <a:pos x="672" y="1104"/>
              </a:cxn>
              <a:cxn ang="0">
                <a:pos x="912" y="576"/>
              </a:cxn>
              <a:cxn ang="0">
                <a:pos x="1200" y="576"/>
              </a:cxn>
              <a:cxn ang="0">
                <a:pos x="1440" y="0"/>
              </a:cxn>
              <a:cxn ang="0">
                <a:pos x="1824" y="0"/>
              </a:cxn>
              <a:cxn ang="0">
                <a:pos x="1968" y="576"/>
              </a:cxn>
              <a:cxn ang="0">
                <a:pos x="2496" y="576"/>
              </a:cxn>
              <a:cxn ang="0">
                <a:pos x="2736" y="0"/>
              </a:cxn>
              <a:cxn ang="0">
                <a:pos x="3072" y="0"/>
              </a:cxn>
              <a:cxn ang="0">
                <a:pos x="3312" y="576"/>
              </a:cxn>
              <a:cxn ang="0">
                <a:pos x="3696" y="576"/>
              </a:cxn>
              <a:cxn ang="0">
                <a:pos x="3936" y="1104"/>
              </a:cxn>
            </a:cxnLst>
            <a:rect l="0" t="0" r="r" b="b"/>
            <a:pathLst>
              <a:path w="3936" h="1584">
                <a:moveTo>
                  <a:pt x="0" y="1584"/>
                </a:moveTo>
                <a:lnTo>
                  <a:pt x="240" y="1584"/>
                </a:lnTo>
                <a:lnTo>
                  <a:pt x="480" y="1104"/>
                </a:lnTo>
                <a:lnTo>
                  <a:pt x="672" y="1104"/>
                </a:lnTo>
                <a:lnTo>
                  <a:pt x="912" y="576"/>
                </a:lnTo>
                <a:lnTo>
                  <a:pt x="1200" y="576"/>
                </a:lnTo>
                <a:lnTo>
                  <a:pt x="1440" y="0"/>
                </a:lnTo>
                <a:lnTo>
                  <a:pt x="1824" y="0"/>
                </a:lnTo>
                <a:lnTo>
                  <a:pt x="1968" y="576"/>
                </a:lnTo>
                <a:lnTo>
                  <a:pt x="2496" y="576"/>
                </a:lnTo>
                <a:lnTo>
                  <a:pt x="2736" y="0"/>
                </a:lnTo>
                <a:lnTo>
                  <a:pt x="3072" y="0"/>
                </a:lnTo>
                <a:lnTo>
                  <a:pt x="3312" y="576"/>
                </a:lnTo>
                <a:lnTo>
                  <a:pt x="3696" y="576"/>
                </a:lnTo>
                <a:lnTo>
                  <a:pt x="3936" y="1104"/>
                </a:lnTo>
              </a:path>
            </a:pathLst>
          </a:custGeom>
          <a:noFill/>
          <a:ln w="38100" cmpd="sng">
            <a:solidFill>
              <a:srgbClr val="FF9900"/>
            </a:solidFill>
            <a:round/>
            <a:headEnd/>
            <a:tailEnd/>
          </a:ln>
          <a:effectLst/>
        </p:spPr>
        <p:txBody>
          <a:bodyPr wrap="none" anchor="ctr">
            <a:prstTxWarp prst="textNoShape">
              <a:avLst/>
            </a:prstTxWarp>
          </a:bodyPr>
          <a:lstStyle/>
          <a:p>
            <a:endParaRPr lang="en-US"/>
          </a:p>
        </p:txBody>
      </p:sp>
      <p:sp>
        <p:nvSpPr>
          <p:cNvPr id="237582" name="Text Box 14"/>
          <p:cNvSpPr txBox="1">
            <a:spLocks noChangeArrowheads="1"/>
          </p:cNvSpPr>
          <p:nvPr/>
        </p:nvSpPr>
        <p:spPr bwMode="auto">
          <a:xfrm>
            <a:off x="974725" y="1903413"/>
            <a:ext cx="947738" cy="457200"/>
          </a:xfrm>
          <a:prstGeom prst="rect">
            <a:avLst/>
          </a:prstGeom>
          <a:noFill/>
          <a:ln w="9525">
            <a:noFill/>
            <a:miter lim="800000"/>
            <a:headEnd/>
            <a:tailEnd/>
          </a:ln>
          <a:effectLst/>
        </p:spPr>
        <p:txBody>
          <a:bodyPr wrap="none">
            <a:prstTxWarp prst="textNoShape">
              <a:avLst/>
            </a:prstTxWarp>
            <a:spAutoFit/>
          </a:bodyPr>
          <a:lstStyle/>
          <a:p>
            <a:pPr eaLnBrk="0" hangingPunct="0"/>
            <a:r>
              <a:rPr lang="en-US" sz="2400">
                <a:solidFill>
                  <a:srgbClr val="000000"/>
                </a:solidFill>
                <a:latin typeface="Arial" charset="0"/>
              </a:rPr>
              <a:t>Layer</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A6AEEA0-23A8-1145-89AF-E966947B7E56}" type="slidenum">
              <a:rPr lang="en-US"/>
              <a:pPr/>
              <a:t>55</a:t>
            </a:fld>
            <a:endParaRPr lang="en-US"/>
          </a:p>
        </p:txBody>
      </p:sp>
      <p:sp>
        <p:nvSpPr>
          <p:cNvPr id="245762" name="Rectangle 2"/>
          <p:cNvSpPr>
            <a:spLocks noGrp="1" noChangeArrowheads="1"/>
          </p:cNvSpPr>
          <p:nvPr>
            <p:ph type="title"/>
          </p:nvPr>
        </p:nvSpPr>
        <p:spPr/>
        <p:txBody>
          <a:bodyPr/>
          <a:lstStyle/>
          <a:p>
            <a:r>
              <a:rPr lang="en-US"/>
              <a:t>RLM Scalability?</a:t>
            </a:r>
          </a:p>
        </p:txBody>
      </p:sp>
      <p:sp>
        <p:nvSpPr>
          <p:cNvPr id="245763" name="Rectangle 3"/>
          <p:cNvSpPr>
            <a:spLocks noGrp="1" noChangeArrowheads="1"/>
          </p:cNvSpPr>
          <p:nvPr>
            <p:ph type="body" idx="1"/>
          </p:nvPr>
        </p:nvSpPr>
        <p:spPr/>
        <p:txBody>
          <a:bodyPr/>
          <a:lstStyle/>
          <a:p>
            <a:r>
              <a:rPr lang="en-US"/>
              <a:t>What happens with more receivers?</a:t>
            </a:r>
          </a:p>
          <a:p>
            <a:r>
              <a:rPr lang="en-US"/>
              <a:t>Increased frequency of experiments?</a:t>
            </a:r>
          </a:p>
          <a:p>
            <a:pPr lvl="1"/>
            <a:r>
              <a:rPr lang="en-US"/>
              <a:t>More likely to conflict (false signals)</a:t>
            </a:r>
          </a:p>
          <a:p>
            <a:pPr lvl="1"/>
            <a:r>
              <a:rPr lang="en-US"/>
              <a:t>Network spends more time congested</a:t>
            </a:r>
          </a:p>
          <a:p>
            <a:r>
              <a:rPr lang="en-US"/>
              <a:t>Reduce # of experiments per host?</a:t>
            </a:r>
          </a:p>
          <a:p>
            <a:pPr lvl="1"/>
            <a:r>
              <a:rPr lang="en-US"/>
              <a:t>Takes longer to converge</a:t>
            </a:r>
          </a:p>
          <a:p>
            <a:r>
              <a:rPr lang="en-US"/>
              <a:t>Receivers coordinate to improve behavior</a:t>
            </a: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56</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t>IP Multicast Service Basics</a:t>
            </a:r>
          </a:p>
          <a:p>
            <a:r>
              <a:rPr lang="en-US" dirty="0"/>
              <a:t>Multicast Routing Basics</a:t>
            </a:r>
          </a:p>
          <a:p>
            <a:r>
              <a:rPr lang="en-US" dirty="0"/>
              <a:t>DVMRP</a:t>
            </a:r>
            <a:endParaRPr lang="en-US" dirty="0" smtClean="0"/>
          </a:p>
          <a:p>
            <a:r>
              <a:rPr lang="en-US" dirty="0" smtClean="0"/>
              <a:t>Reliability</a:t>
            </a:r>
          </a:p>
          <a:p>
            <a:r>
              <a:rPr lang="en-US" dirty="0" smtClean="0"/>
              <a:t>Congestion Control</a:t>
            </a:r>
          </a:p>
          <a:p>
            <a:r>
              <a:rPr lang="en-US" dirty="0" smtClean="0">
                <a:solidFill>
                  <a:srgbClr val="FF0000"/>
                </a:solidFill>
              </a:rPr>
              <a:t>Overlay Multicast</a:t>
            </a:r>
          </a:p>
          <a:p>
            <a:r>
              <a:rPr lang="en-US" dirty="0" smtClean="0"/>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7B68447C-B64E-4A4B-8056-CACE11D54817}" type="slidenum">
              <a:rPr lang="en-US"/>
              <a:pPr/>
              <a:t>57</a:t>
            </a:fld>
            <a:endParaRPr lang="en-US"/>
          </a:p>
        </p:txBody>
      </p:sp>
      <p:sp>
        <p:nvSpPr>
          <p:cNvPr id="232450" name="Rectangle 2"/>
          <p:cNvSpPr>
            <a:spLocks noGrp="1" noChangeArrowheads="1"/>
          </p:cNvSpPr>
          <p:nvPr>
            <p:ph type="title"/>
          </p:nvPr>
        </p:nvSpPr>
        <p:spPr>
          <a:xfrm>
            <a:off x="228600" y="228600"/>
            <a:ext cx="8686800" cy="914400"/>
          </a:xfrm>
        </p:spPr>
        <p:txBody>
          <a:bodyPr>
            <a:normAutofit fontScale="90000"/>
          </a:bodyPr>
          <a:lstStyle/>
          <a:p>
            <a:r>
              <a:rPr lang="en-US"/>
              <a:t>Supporting Multicast on the Internet</a:t>
            </a:r>
          </a:p>
        </p:txBody>
      </p:sp>
      <p:sp>
        <p:nvSpPr>
          <p:cNvPr id="232451" name="Freeform 3"/>
          <p:cNvSpPr>
            <a:spLocks/>
          </p:cNvSpPr>
          <p:nvPr/>
        </p:nvSpPr>
        <p:spPr bwMode="auto">
          <a:xfrm>
            <a:off x="533400" y="1782763"/>
            <a:ext cx="914400" cy="3843337"/>
          </a:xfrm>
          <a:custGeom>
            <a:avLst/>
            <a:gdLst/>
            <a:ahLst/>
            <a:cxnLst>
              <a:cxn ang="0">
                <a:pos x="0" y="0"/>
              </a:cxn>
              <a:cxn ang="0">
                <a:pos x="276" y="480"/>
              </a:cxn>
              <a:cxn ang="0">
                <a:pos x="35" y="997"/>
              </a:cxn>
            </a:cxnLst>
            <a:rect l="0" t="0" r="r" b="b"/>
            <a:pathLst>
              <a:path w="282" h="997">
                <a:moveTo>
                  <a:pt x="0" y="0"/>
                </a:moveTo>
                <a:cubicBezTo>
                  <a:pt x="132" y="160"/>
                  <a:pt x="270" y="314"/>
                  <a:pt x="276" y="480"/>
                </a:cubicBezTo>
                <a:cubicBezTo>
                  <a:pt x="282" y="646"/>
                  <a:pt x="85" y="889"/>
                  <a:pt x="35" y="997"/>
                </a:cubicBezTo>
              </a:path>
            </a:pathLst>
          </a:custGeom>
          <a:noFill/>
          <a:ln w="38100"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p>
        </p:txBody>
      </p:sp>
      <p:sp>
        <p:nvSpPr>
          <p:cNvPr id="232452" name="Line 4"/>
          <p:cNvSpPr>
            <a:spLocks noChangeShapeType="1"/>
          </p:cNvSpPr>
          <p:nvPr/>
        </p:nvSpPr>
        <p:spPr bwMode="auto">
          <a:xfrm>
            <a:off x="609600" y="1820863"/>
            <a:ext cx="25146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32453" name="Line 5"/>
          <p:cNvSpPr>
            <a:spLocks noChangeShapeType="1"/>
          </p:cNvSpPr>
          <p:nvPr/>
        </p:nvSpPr>
        <p:spPr bwMode="auto">
          <a:xfrm>
            <a:off x="609600" y="5668963"/>
            <a:ext cx="25146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32454" name="Line 6"/>
          <p:cNvSpPr>
            <a:spLocks noChangeShapeType="1"/>
          </p:cNvSpPr>
          <p:nvPr/>
        </p:nvSpPr>
        <p:spPr bwMode="auto">
          <a:xfrm>
            <a:off x="1371600" y="3382963"/>
            <a:ext cx="9144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32455" name="Line 7"/>
          <p:cNvSpPr>
            <a:spLocks noChangeShapeType="1"/>
          </p:cNvSpPr>
          <p:nvPr/>
        </p:nvSpPr>
        <p:spPr bwMode="auto">
          <a:xfrm>
            <a:off x="1384300" y="4030663"/>
            <a:ext cx="9144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32456" name="Text Box 8"/>
          <p:cNvSpPr txBox="1">
            <a:spLocks noChangeArrowheads="1"/>
          </p:cNvSpPr>
          <p:nvPr/>
        </p:nvSpPr>
        <p:spPr bwMode="auto">
          <a:xfrm>
            <a:off x="1593850" y="3484563"/>
            <a:ext cx="471488" cy="457200"/>
          </a:xfrm>
          <a:prstGeom prst="rect">
            <a:avLst/>
          </a:prstGeom>
          <a:noFill/>
          <a:ln w="38100">
            <a:noFill/>
            <a:miter lim="800000"/>
            <a:headEnd/>
            <a:tailEnd/>
          </a:ln>
          <a:effectLst/>
        </p:spPr>
        <p:txBody>
          <a:bodyPr wrap="none" anchor="ctr">
            <a:prstTxWarp prst="textNoShape">
              <a:avLst/>
            </a:prstTxWarp>
            <a:spAutoFit/>
          </a:bodyPr>
          <a:lstStyle/>
          <a:p>
            <a:pPr algn="ctr" eaLnBrk="0" hangingPunct="0"/>
            <a:r>
              <a:rPr lang="en-US">
                <a:solidFill>
                  <a:srgbClr val="FF0000"/>
                </a:solidFill>
                <a:latin typeface="Arial" charset="0"/>
              </a:rPr>
              <a:t>IP</a:t>
            </a:r>
          </a:p>
        </p:txBody>
      </p:sp>
      <p:sp>
        <p:nvSpPr>
          <p:cNvPr id="232457" name="Freeform 9"/>
          <p:cNvSpPr>
            <a:spLocks/>
          </p:cNvSpPr>
          <p:nvPr/>
        </p:nvSpPr>
        <p:spPr bwMode="auto">
          <a:xfrm flipH="1">
            <a:off x="2247900" y="1812925"/>
            <a:ext cx="914400" cy="3843338"/>
          </a:xfrm>
          <a:custGeom>
            <a:avLst/>
            <a:gdLst/>
            <a:ahLst/>
            <a:cxnLst>
              <a:cxn ang="0">
                <a:pos x="0" y="0"/>
              </a:cxn>
              <a:cxn ang="0">
                <a:pos x="276" y="480"/>
              </a:cxn>
              <a:cxn ang="0">
                <a:pos x="35" y="997"/>
              </a:cxn>
            </a:cxnLst>
            <a:rect l="0" t="0" r="r" b="b"/>
            <a:pathLst>
              <a:path w="282" h="997">
                <a:moveTo>
                  <a:pt x="0" y="0"/>
                </a:moveTo>
                <a:cubicBezTo>
                  <a:pt x="132" y="160"/>
                  <a:pt x="270" y="314"/>
                  <a:pt x="276" y="480"/>
                </a:cubicBezTo>
                <a:cubicBezTo>
                  <a:pt x="282" y="646"/>
                  <a:pt x="85" y="889"/>
                  <a:pt x="35" y="997"/>
                </a:cubicBezTo>
              </a:path>
            </a:pathLst>
          </a:custGeom>
          <a:noFill/>
          <a:ln w="38100"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p>
        </p:txBody>
      </p:sp>
      <p:sp>
        <p:nvSpPr>
          <p:cNvPr id="232458" name="Text Box 10"/>
          <p:cNvSpPr txBox="1">
            <a:spLocks noChangeArrowheads="1"/>
          </p:cNvSpPr>
          <p:nvPr/>
        </p:nvSpPr>
        <p:spPr bwMode="auto">
          <a:xfrm>
            <a:off x="990600" y="2133600"/>
            <a:ext cx="1677988" cy="457200"/>
          </a:xfrm>
          <a:prstGeom prst="rect">
            <a:avLst/>
          </a:prstGeom>
          <a:noFill/>
          <a:ln w="38100">
            <a:noFill/>
            <a:miter lim="800000"/>
            <a:headEnd/>
            <a:tailEnd/>
          </a:ln>
          <a:effectLst/>
        </p:spPr>
        <p:txBody>
          <a:bodyPr wrap="none" anchor="ctr">
            <a:prstTxWarp prst="textNoShape">
              <a:avLst/>
            </a:prstTxWarp>
            <a:spAutoFit/>
          </a:bodyPr>
          <a:lstStyle/>
          <a:p>
            <a:pPr algn="ctr" eaLnBrk="0" hangingPunct="0"/>
            <a:r>
              <a:rPr lang="en-US">
                <a:latin typeface="Arial" charset="0"/>
              </a:rPr>
              <a:t>Application</a:t>
            </a:r>
          </a:p>
        </p:txBody>
      </p:sp>
      <p:sp>
        <p:nvSpPr>
          <p:cNvPr id="232459" name="Text Box 11"/>
          <p:cNvSpPr txBox="1">
            <a:spLocks noChangeArrowheads="1"/>
          </p:cNvSpPr>
          <p:nvPr/>
        </p:nvSpPr>
        <p:spPr bwMode="auto">
          <a:xfrm>
            <a:off x="409575" y="5821363"/>
            <a:ext cx="2895600" cy="457200"/>
          </a:xfrm>
          <a:prstGeom prst="rect">
            <a:avLst/>
          </a:prstGeom>
          <a:noFill/>
          <a:ln w="38100">
            <a:noFill/>
            <a:miter lim="800000"/>
            <a:headEnd/>
            <a:tailEnd/>
          </a:ln>
          <a:effectLst/>
        </p:spPr>
        <p:txBody>
          <a:bodyPr wrap="none" anchor="ctr">
            <a:prstTxWarp prst="textNoShape">
              <a:avLst/>
            </a:prstTxWarp>
            <a:spAutoFit/>
          </a:bodyPr>
          <a:lstStyle/>
          <a:p>
            <a:pPr algn="ctr" eaLnBrk="0" hangingPunct="0"/>
            <a:r>
              <a:rPr lang="en-US">
                <a:latin typeface="Arial" charset="0"/>
              </a:rPr>
              <a:t>Internet architecture</a:t>
            </a:r>
          </a:p>
        </p:txBody>
      </p:sp>
      <p:sp>
        <p:nvSpPr>
          <p:cNvPr id="232460" name="Text Box 12"/>
          <p:cNvSpPr txBox="1">
            <a:spLocks noChangeArrowheads="1"/>
          </p:cNvSpPr>
          <p:nvPr/>
        </p:nvSpPr>
        <p:spPr bwMode="auto">
          <a:xfrm>
            <a:off x="1222375" y="4846638"/>
            <a:ext cx="1303338" cy="457200"/>
          </a:xfrm>
          <a:prstGeom prst="rect">
            <a:avLst/>
          </a:prstGeom>
          <a:noFill/>
          <a:ln w="38100">
            <a:noFill/>
            <a:miter lim="800000"/>
            <a:headEnd/>
            <a:tailEnd/>
          </a:ln>
          <a:effectLst/>
        </p:spPr>
        <p:txBody>
          <a:bodyPr wrap="none" anchor="ctr">
            <a:prstTxWarp prst="textNoShape">
              <a:avLst/>
            </a:prstTxWarp>
            <a:spAutoFit/>
          </a:bodyPr>
          <a:lstStyle/>
          <a:p>
            <a:pPr algn="ctr" eaLnBrk="0" hangingPunct="0"/>
            <a:r>
              <a:rPr lang="en-US">
                <a:latin typeface="Arial" charset="0"/>
              </a:rPr>
              <a:t>Network</a:t>
            </a:r>
          </a:p>
        </p:txBody>
      </p:sp>
      <p:sp>
        <p:nvSpPr>
          <p:cNvPr id="232461" name="AutoShape 13"/>
          <p:cNvSpPr>
            <a:spLocks noChangeArrowheads="1"/>
          </p:cNvSpPr>
          <p:nvPr/>
        </p:nvSpPr>
        <p:spPr bwMode="auto">
          <a:xfrm>
            <a:off x="2819400" y="3429000"/>
            <a:ext cx="533400" cy="381000"/>
          </a:xfrm>
          <a:prstGeom prst="leftArrow">
            <a:avLst>
              <a:gd name="adj1" fmla="val 50000"/>
              <a:gd name="adj2" fmla="val 35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232462" name="AutoShape 14"/>
          <p:cNvSpPr>
            <a:spLocks noChangeArrowheads="1"/>
          </p:cNvSpPr>
          <p:nvPr/>
        </p:nvSpPr>
        <p:spPr bwMode="auto">
          <a:xfrm>
            <a:off x="2819400" y="2514600"/>
            <a:ext cx="533400" cy="381000"/>
          </a:xfrm>
          <a:prstGeom prst="leftArrow">
            <a:avLst>
              <a:gd name="adj1" fmla="val 50000"/>
              <a:gd name="adj2" fmla="val 35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232463" name="Rectangle 15"/>
          <p:cNvSpPr>
            <a:spLocks noChangeArrowheads="1"/>
          </p:cNvSpPr>
          <p:nvPr/>
        </p:nvSpPr>
        <p:spPr bwMode="auto">
          <a:xfrm>
            <a:off x="3429000" y="2436813"/>
            <a:ext cx="401638" cy="519112"/>
          </a:xfrm>
          <a:prstGeom prst="rect">
            <a:avLst/>
          </a:prstGeom>
          <a:noFill/>
          <a:ln w="9525">
            <a:noFill/>
            <a:miter lim="800000"/>
            <a:headEnd/>
            <a:tailEnd/>
          </a:ln>
          <a:effectLst/>
        </p:spPr>
        <p:txBody>
          <a:bodyPr wrap="none">
            <a:prstTxWarp prst="textNoShape">
              <a:avLst/>
            </a:prstTxWarp>
            <a:spAutoFit/>
          </a:bodyPr>
          <a:lstStyle/>
          <a:p>
            <a:r>
              <a:rPr lang="en-US" sz="2800" b="1">
                <a:solidFill>
                  <a:schemeClr val="accent2"/>
                </a:solidFill>
                <a:latin typeface="Arial" charset="0"/>
              </a:rPr>
              <a:t>?</a:t>
            </a:r>
          </a:p>
        </p:txBody>
      </p:sp>
      <p:sp>
        <p:nvSpPr>
          <p:cNvPr id="232464" name="Rectangle 16"/>
          <p:cNvSpPr>
            <a:spLocks noChangeArrowheads="1"/>
          </p:cNvSpPr>
          <p:nvPr/>
        </p:nvSpPr>
        <p:spPr bwMode="auto">
          <a:xfrm>
            <a:off x="3448050" y="3365500"/>
            <a:ext cx="401638" cy="519113"/>
          </a:xfrm>
          <a:prstGeom prst="rect">
            <a:avLst/>
          </a:prstGeom>
          <a:noFill/>
          <a:ln w="9525">
            <a:noFill/>
            <a:miter lim="800000"/>
            <a:headEnd/>
            <a:tailEnd/>
          </a:ln>
          <a:effectLst/>
        </p:spPr>
        <p:txBody>
          <a:bodyPr wrap="none">
            <a:prstTxWarp prst="textNoShape">
              <a:avLst/>
            </a:prstTxWarp>
            <a:spAutoFit/>
          </a:bodyPr>
          <a:lstStyle/>
          <a:p>
            <a:r>
              <a:rPr lang="en-US" sz="2800" b="1">
                <a:solidFill>
                  <a:schemeClr val="accent2"/>
                </a:solidFill>
                <a:latin typeface="Arial" charset="0"/>
              </a:rPr>
              <a:t>?</a:t>
            </a:r>
          </a:p>
        </p:txBody>
      </p:sp>
      <p:sp>
        <p:nvSpPr>
          <p:cNvPr id="232465" name="Rectangle 17"/>
          <p:cNvSpPr>
            <a:spLocks noGrp="1" noChangeArrowheads="1"/>
          </p:cNvSpPr>
          <p:nvPr>
            <p:ph type="body" idx="1"/>
          </p:nvPr>
        </p:nvSpPr>
        <p:spPr>
          <a:xfrm>
            <a:off x="4191000" y="2590800"/>
            <a:ext cx="4724400" cy="3810000"/>
          </a:xfrm>
        </p:spPr>
        <p:txBody>
          <a:bodyPr/>
          <a:lstStyle/>
          <a:p>
            <a:pPr marL="3175" indent="-3175">
              <a:spcBef>
                <a:spcPct val="0"/>
              </a:spcBef>
              <a:buFontTx/>
              <a:buNone/>
            </a:pPr>
            <a:r>
              <a:rPr lang="en-US"/>
              <a:t>At which layer should multicast be implemented?</a:t>
            </a:r>
          </a:p>
          <a:p>
            <a:pPr marL="3175" indent="-3175">
              <a:spcBef>
                <a:spcPct val="0"/>
              </a:spcBef>
              <a:buFontTx/>
              <a:buNone/>
            </a:pPr>
            <a:endParaRPr lang="en-US" sz="20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6A78DACA-00DE-B64C-A7EF-EDD53762D808}" type="slidenum">
              <a:rPr lang="en-US"/>
              <a:pPr/>
              <a:t>58</a:t>
            </a:fld>
            <a:endParaRPr lang="en-US"/>
          </a:p>
        </p:txBody>
      </p:sp>
      <p:sp>
        <p:nvSpPr>
          <p:cNvPr id="234498" name="Rectangle 2"/>
          <p:cNvSpPr>
            <a:spLocks noGrp="1" noChangeArrowheads="1"/>
          </p:cNvSpPr>
          <p:nvPr>
            <p:ph type="title"/>
          </p:nvPr>
        </p:nvSpPr>
        <p:spPr>
          <a:xfrm>
            <a:off x="304800" y="152400"/>
            <a:ext cx="8153400" cy="1066800"/>
          </a:xfrm>
        </p:spPr>
        <p:txBody>
          <a:bodyPr/>
          <a:lstStyle/>
          <a:p>
            <a:r>
              <a:rPr lang="en-US"/>
              <a:t>IP Multicast</a:t>
            </a:r>
            <a:endParaRPr lang="en-US" sz="2400"/>
          </a:p>
        </p:txBody>
      </p:sp>
      <p:sp>
        <p:nvSpPr>
          <p:cNvPr id="234499" name="Oval 3"/>
          <p:cNvSpPr>
            <a:spLocks noChangeArrowheads="1"/>
          </p:cNvSpPr>
          <p:nvPr/>
        </p:nvSpPr>
        <p:spPr bwMode="auto">
          <a:xfrm>
            <a:off x="2057400" y="1819275"/>
            <a:ext cx="5334000" cy="1700213"/>
          </a:xfrm>
          <a:prstGeom prst="ellipse">
            <a:avLst/>
          </a:prstGeom>
          <a:solidFill>
            <a:srgbClr val="CCECFF"/>
          </a:solidFill>
          <a:ln w="19050">
            <a:noFill/>
            <a:round/>
            <a:headEnd/>
            <a:tailEnd/>
          </a:ln>
          <a:effectLst/>
        </p:spPr>
        <p:txBody>
          <a:bodyPr wrap="none" anchor="ctr">
            <a:prstTxWarp prst="textNoShape">
              <a:avLst/>
            </a:prstTxWarp>
          </a:bodyPr>
          <a:lstStyle/>
          <a:p>
            <a:pPr algn="ctr" eaLnBrk="0" hangingPunct="0">
              <a:spcBef>
                <a:spcPct val="20000"/>
              </a:spcBef>
              <a:buFontTx/>
              <a:buChar char="•"/>
            </a:pPr>
            <a:endParaRPr lang="en-US" sz="2800">
              <a:latin typeface="Arial" charset="0"/>
            </a:endParaRPr>
          </a:p>
        </p:txBody>
      </p:sp>
      <p:sp>
        <p:nvSpPr>
          <p:cNvPr id="234500" name="Rectangle 4"/>
          <p:cNvSpPr>
            <a:spLocks noChangeArrowheads="1"/>
          </p:cNvSpPr>
          <p:nvPr/>
        </p:nvSpPr>
        <p:spPr bwMode="auto">
          <a:xfrm>
            <a:off x="2590800" y="2581275"/>
            <a:ext cx="533400"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4501" name="Rectangle 5"/>
          <p:cNvSpPr>
            <a:spLocks noChangeArrowheads="1"/>
          </p:cNvSpPr>
          <p:nvPr/>
        </p:nvSpPr>
        <p:spPr bwMode="auto">
          <a:xfrm>
            <a:off x="4495800" y="2601913"/>
            <a:ext cx="517525"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4502" name="Oval 6"/>
          <p:cNvSpPr>
            <a:spLocks noChangeArrowheads="1"/>
          </p:cNvSpPr>
          <p:nvPr/>
        </p:nvSpPr>
        <p:spPr bwMode="auto">
          <a:xfrm>
            <a:off x="2895600" y="1543050"/>
            <a:ext cx="566738" cy="2159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4503" name="Line 7"/>
          <p:cNvSpPr>
            <a:spLocks noChangeShapeType="1"/>
          </p:cNvSpPr>
          <p:nvPr/>
        </p:nvSpPr>
        <p:spPr bwMode="auto">
          <a:xfrm flipH="1">
            <a:off x="7442200" y="1401763"/>
            <a:ext cx="1588" cy="658812"/>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grpSp>
        <p:nvGrpSpPr>
          <p:cNvPr id="2" name="Group 8"/>
          <p:cNvGrpSpPr>
            <a:grpSpLocks/>
          </p:cNvGrpSpPr>
          <p:nvPr/>
        </p:nvGrpSpPr>
        <p:grpSpPr bwMode="auto">
          <a:xfrm rot="10800000" flipH="1">
            <a:off x="7442200" y="1401763"/>
            <a:ext cx="947738" cy="650875"/>
            <a:chOff x="3648" y="937"/>
            <a:chExt cx="597" cy="647"/>
          </a:xfrm>
        </p:grpSpPr>
        <p:sp>
          <p:nvSpPr>
            <p:cNvPr id="234505" name="Line 9"/>
            <p:cNvSpPr>
              <a:spLocks noChangeShapeType="1"/>
            </p:cNvSpPr>
            <p:nvPr/>
          </p:nvSpPr>
          <p:spPr bwMode="auto">
            <a:xfrm>
              <a:off x="3648" y="1056"/>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4506" name="Line 10"/>
            <p:cNvSpPr>
              <a:spLocks noChangeShapeType="1"/>
            </p:cNvSpPr>
            <p:nvPr/>
          </p:nvSpPr>
          <p:spPr bwMode="auto">
            <a:xfrm>
              <a:off x="3648" y="1488"/>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4507" name="Oval 11"/>
            <p:cNvSpPr>
              <a:spLocks noChangeArrowheads="1"/>
            </p:cNvSpPr>
            <p:nvPr/>
          </p:nvSpPr>
          <p:spPr bwMode="auto">
            <a:xfrm>
              <a:off x="3888" y="937"/>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4508" name="Oval 12"/>
            <p:cNvSpPr>
              <a:spLocks noChangeArrowheads="1"/>
            </p:cNvSpPr>
            <p:nvPr/>
          </p:nvSpPr>
          <p:spPr bwMode="auto">
            <a:xfrm>
              <a:off x="3888" y="1369"/>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7113588" y="3184525"/>
            <a:ext cx="1039812" cy="890588"/>
            <a:chOff x="4228" y="2857"/>
            <a:chExt cx="655" cy="886"/>
          </a:xfrm>
        </p:grpSpPr>
        <p:sp>
          <p:nvSpPr>
            <p:cNvPr id="234510" name="Text Box 14"/>
            <p:cNvSpPr txBox="1">
              <a:spLocks noChangeArrowheads="1"/>
            </p:cNvSpPr>
            <p:nvPr/>
          </p:nvSpPr>
          <p:spPr bwMode="auto">
            <a:xfrm>
              <a:off x="4767" y="3227"/>
              <a:ext cx="116" cy="516"/>
            </a:xfrm>
            <a:prstGeom prst="rect">
              <a:avLst/>
            </a:prstGeom>
            <a:noFill/>
            <a:ln w="12700">
              <a:noFill/>
              <a:miter lim="800000"/>
              <a:headEnd/>
              <a:tailEnd/>
            </a:ln>
            <a:effectLst/>
          </p:spPr>
          <p:txBody>
            <a:bodyPr wrap="none" anchor="ctr">
              <a:prstTxWarp prst="textNoShape">
                <a:avLst/>
              </a:prstTxWarp>
              <a:spAutoFit/>
            </a:bodyPr>
            <a:lstStyle/>
            <a:p>
              <a:pPr algn="ctr" eaLnBrk="0" hangingPunct="0">
                <a:spcBef>
                  <a:spcPct val="50000"/>
                </a:spcBef>
              </a:pPr>
              <a:endParaRPr lang="en-US" sz="2800">
                <a:latin typeface="Arial" charset="0"/>
              </a:endParaRPr>
            </a:p>
          </p:txBody>
        </p:sp>
        <p:sp>
          <p:nvSpPr>
            <p:cNvPr id="234511" name="Line 15"/>
            <p:cNvSpPr>
              <a:spLocks noChangeShapeType="1"/>
            </p:cNvSpPr>
            <p:nvPr/>
          </p:nvSpPr>
          <p:spPr bwMode="auto">
            <a:xfrm>
              <a:off x="4228" y="2890"/>
              <a:ext cx="0" cy="656"/>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34512" name="Line 16"/>
            <p:cNvSpPr>
              <a:spLocks noChangeShapeType="1"/>
            </p:cNvSpPr>
            <p:nvPr/>
          </p:nvSpPr>
          <p:spPr bwMode="auto">
            <a:xfrm>
              <a:off x="4228" y="2976"/>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4513" name="Line 17"/>
            <p:cNvSpPr>
              <a:spLocks noChangeShapeType="1"/>
            </p:cNvSpPr>
            <p:nvPr/>
          </p:nvSpPr>
          <p:spPr bwMode="auto">
            <a:xfrm>
              <a:off x="4228" y="3408"/>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4514" name="Oval 18"/>
            <p:cNvSpPr>
              <a:spLocks noChangeArrowheads="1"/>
            </p:cNvSpPr>
            <p:nvPr/>
          </p:nvSpPr>
          <p:spPr bwMode="auto">
            <a:xfrm>
              <a:off x="4464" y="2857"/>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4515" name="Oval 19"/>
            <p:cNvSpPr>
              <a:spLocks noChangeArrowheads="1"/>
            </p:cNvSpPr>
            <p:nvPr/>
          </p:nvSpPr>
          <p:spPr bwMode="auto">
            <a:xfrm>
              <a:off x="4464" y="3289"/>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grpSp>
      <p:sp>
        <p:nvSpPr>
          <p:cNvPr id="234516" name="Text Box 20"/>
          <p:cNvSpPr txBox="1">
            <a:spLocks noChangeArrowheads="1"/>
          </p:cNvSpPr>
          <p:nvPr/>
        </p:nvSpPr>
        <p:spPr bwMode="auto">
          <a:xfrm>
            <a:off x="5867400" y="3402013"/>
            <a:ext cx="1100138" cy="396875"/>
          </a:xfrm>
          <a:prstGeom prst="rect">
            <a:avLst/>
          </a:prstGeom>
          <a:noFill/>
          <a:ln w="1905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CMU</a:t>
            </a:r>
          </a:p>
        </p:txBody>
      </p:sp>
      <p:sp>
        <p:nvSpPr>
          <p:cNvPr id="234517" name="Text Box 21"/>
          <p:cNvSpPr txBox="1">
            <a:spLocks noChangeArrowheads="1"/>
          </p:cNvSpPr>
          <p:nvPr/>
        </p:nvSpPr>
        <p:spPr bwMode="auto">
          <a:xfrm>
            <a:off x="1792288" y="1585913"/>
            <a:ext cx="1173162" cy="396875"/>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Berkeley</a:t>
            </a:r>
            <a:endParaRPr lang="en-US" sz="2000" b="1">
              <a:latin typeface="Arial" charset="0"/>
            </a:endParaRPr>
          </a:p>
        </p:txBody>
      </p:sp>
      <p:sp>
        <p:nvSpPr>
          <p:cNvPr id="234518" name="Rectangle 22"/>
          <p:cNvSpPr>
            <a:spLocks noChangeArrowheads="1"/>
          </p:cNvSpPr>
          <p:nvPr/>
        </p:nvSpPr>
        <p:spPr bwMode="auto">
          <a:xfrm>
            <a:off x="6186488" y="1268413"/>
            <a:ext cx="620712" cy="396875"/>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MIT</a:t>
            </a:r>
          </a:p>
        </p:txBody>
      </p:sp>
      <p:sp>
        <p:nvSpPr>
          <p:cNvPr id="234519" name="Line 23"/>
          <p:cNvSpPr>
            <a:spLocks noChangeShapeType="1"/>
          </p:cNvSpPr>
          <p:nvPr/>
        </p:nvSpPr>
        <p:spPr bwMode="auto">
          <a:xfrm>
            <a:off x="6400800" y="3106738"/>
            <a:ext cx="685800" cy="460375"/>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0" name="Line 24"/>
          <p:cNvSpPr>
            <a:spLocks noChangeShapeType="1"/>
          </p:cNvSpPr>
          <p:nvPr/>
        </p:nvSpPr>
        <p:spPr bwMode="auto">
          <a:xfrm flipV="1">
            <a:off x="3124200" y="2286000"/>
            <a:ext cx="533400" cy="339725"/>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1" name="Line 25"/>
          <p:cNvSpPr>
            <a:spLocks noChangeShapeType="1"/>
          </p:cNvSpPr>
          <p:nvPr/>
        </p:nvSpPr>
        <p:spPr bwMode="auto">
          <a:xfrm flipH="1" flipV="1">
            <a:off x="3276600" y="1760538"/>
            <a:ext cx="685800" cy="401637"/>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2" name="Line 26"/>
          <p:cNvSpPr>
            <a:spLocks noChangeShapeType="1"/>
          </p:cNvSpPr>
          <p:nvPr/>
        </p:nvSpPr>
        <p:spPr bwMode="auto">
          <a:xfrm>
            <a:off x="1330325" y="2697163"/>
            <a:ext cx="1260475" cy="1587"/>
          </a:xfrm>
          <a:prstGeom prst="line">
            <a:avLst/>
          </a:prstGeom>
          <a:noFill/>
          <a:ln w="38100">
            <a:solidFill>
              <a:srgbClr val="FF0000"/>
            </a:solidFill>
            <a:round/>
            <a:headEnd/>
            <a:tailEnd type="triangle" w="med" len="med"/>
          </a:ln>
          <a:effectLst/>
        </p:spPr>
        <p:txBody>
          <a:bodyPr wrap="none" anchor="ctr">
            <a:prstTxWarp prst="textNoShape">
              <a:avLst/>
            </a:prstTxWarp>
            <a:spAutoFit/>
          </a:bodyPr>
          <a:lstStyle/>
          <a:p>
            <a:endParaRPr lang="en-US"/>
          </a:p>
        </p:txBody>
      </p:sp>
      <p:sp>
        <p:nvSpPr>
          <p:cNvPr id="234523" name="Line 27"/>
          <p:cNvSpPr>
            <a:spLocks noChangeShapeType="1"/>
          </p:cNvSpPr>
          <p:nvPr/>
        </p:nvSpPr>
        <p:spPr bwMode="auto">
          <a:xfrm>
            <a:off x="3124200" y="2697163"/>
            <a:ext cx="1376363" cy="12700"/>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4" name="Line 28"/>
          <p:cNvSpPr>
            <a:spLocks noChangeShapeType="1"/>
          </p:cNvSpPr>
          <p:nvPr/>
        </p:nvSpPr>
        <p:spPr bwMode="auto">
          <a:xfrm flipV="1">
            <a:off x="5029200" y="2254250"/>
            <a:ext cx="990600" cy="412750"/>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5" name="Line 29"/>
          <p:cNvSpPr>
            <a:spLocks noChangeShapeType="1"/>
          </p:cNvSpPr>
          <p:nvPr/>
        </p:nvSpPr>
        <p:spPr bwMode="auto">
          <a:xfrm>
            <a:off x="5029200" y="2743200"/>
            <a:ext cx="838200" cy="244475"/>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6" name="Line 30"/>
          <p:cNvSpPr>
            <a:spLocks noChangeShapeType="1"/>
          </p:cNvSpPr>
          <p:nvPr/>
        </p:nvSpPr>
        <p:spPr bwMode="auto">
          <a:xfrm flipV="1">
            <a:off x="6172200" y="1704975"/>
            <a:ext cx="1143000" cy="461963"/>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27" name="Line 31"/>
          <p:cNvSpPr>
            <a:spLocks noChangeShapeType="1"/>
          </p:cNvSpPr>
          <p:nvPr/>
        </p:nvSpPr>
        <p:spPr bwMode="auto">
          <a:xfrm>
            <a:off x="7518400" y="1498600"/>
            <a:ext cx="0" cy="403225"/>
          </a:xfrm>
          <a:prstGeom prst="line">
            <a:avLst/>
          </a:prstGeom>
          <a:noFill/>
          <a:ln w="38100">
            <a:solidFill>
              <a:srgbClr val="FF0000"/>
            </a:solidFill>
            <a:round/>
            <a:headEnd type="triangle" w="med" len="med"/>
            <a:tailEnd type="triangle" w="med" len="med"/>
          </a:ln>
          <a:effectLst/>
        </p:spPr>
        <p:txBody>
          <a:bodyPr anchor="ctr">
            <a:prstTxWarp prst="textNoShape">
              <a:avLst/>
            </a:prstTxWarp>
            <a:spAutoFit/>
          </a:bodyPr>
          <a:lstStyle/>
          <a:p>
            <a:endParaRPr lang="en-US"/>
          </a:p>
        </p:txBody>
      </p:sp>
      <p:sp>
        <p:nvSpPr>
          <p:cNvPr id="234528" name="Line 32"/>
          <p:cNvSpPr>
            <a:spLocks noChangeShapeType="1"/>
          </p:cNvSpPr>
          <p:nvPr/>
        </p:nvSpPr>
        <p:spPr bwMode="auto">
          <a:xfrm>
            <a:off x="7189788" y="3308350"/>
            <a:ext cx="0" cy="406400"/>
          </a:xfrm>
          <a:prstGeom prst="line">
            <a:avLst/>
          </a:prstGeom>
          <a:noFill/>
          <a:ln w="38100">
            <a:solidFill>
              <a:srgbClr val="FF0000"/>
            </a:solidFill>
            <a:round/>
            <a:headEnd type="triangle" w="med" len="med"/>
            <a:tailEnd type="triangle" w="med" len="med"/>
          </a:ln>
          <a:effectLst/>
        </p:spPr>
        <p:txBody>
          <a:bodyPr anchor="ctr">
            <a:prstTxWarp prst="textNoShape">
              <a:avLst/>
            </a:prstTxWarp>
            <a:spAutoFit/>
          </a:bodyPr>
          <a:lstStyle/>
          <a:p>
            <a:endParaRPr lang="en-US"/>
          </a:p>
        </p:txBody>
      </p:sp>
      <p:sp>
        <p:nvSpPr>
          <p:cNvPr id="234529" name="Line 33"/>
          <p:cNvSpPr>
            <a:spLocks noChangeShapeType="1"/>
          </p:cNvSpPr>
          <p:nvPr/>
        </p:nvSpPr>
        <p:spPr bwMode="auto">
          <a:xfrm flipV="1">
            <a:off x="7497763" y="1349375"/>
            <a:ext cx="576262" cy="11113"/>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30" name="Line 34"/>
          <p:cNvSpPr>
            <a:spLocks noChangeShapeType="1"/>
          </p:cNvSpPr>
          <p:nvPr/>
        </p:nvSpPr>
        <p:spPr bwMode="auto">
          <a:xfrm flipV="1">
            <a:off x="7443788" y="2082800"/>
            <a:ext cx="608012" cy="6350"/>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31" name="Line 35"/>
          <p:cNvSpPr>
            <a:spLocks noChangeShapeType="1"/>
          </p:cNvSpPr>
          <p:nvPr/>
        </p:nvSpPr>
        <p:spPr bwMode="auto">
          <a:xfrm flipV="1">
            <a:off x="7113588" y="3159125"/>
            <a:ext cx="520700" cy="1588"/>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32" name="Oval 36"/>
          <p:cNvSpPr>
            <a:spLocks noChangeArrowheads="1"/>
          </p:cNvSpPr>
          <p:nvPr/>
        </p:nvSpPr>
        <p:spPr bwMode="auto">
          <a:xfrm>
            <a:off x="804863" y="2597150"/>
            <a:ext cx="566737" cy="2159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4533" name="Text Box 37"/>
          <p:cNvSpPr txBox="1">
            <a:spLocks noChangeArrowheads="1"/>
          </p:cNvSpPr>
          <p:nvPr/>
        </p:nvSpPr>
        <p:spPr bwMode="auto">
          <a:xfrm>
            <a:off x="685800" y="2263775"/>
            <a:ext cx="990600" cy="396875"/>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UCSD</a:t>
            </a:r>
            <a:endParaRPr lang="en-US" sz="2000" b="1">
              <a:latin typeface="Arial" charset="0"/>
            </a:endParaRPr>
          </a:p>
        </p:txBody>
      </p:sp>
      <p:sp>
        <p:nvSpPr>
          <p:cNvPr id="234534" name="Rectangle 38"/>
          <p:cNvSpPr>
            <a:spLocks noChangeArrowheads="1"/>
          </p:cNvSpPr>
          <p:nvPr/>
        </p:nvSpPr>
        <p:spPr bwMode="auto">
          <a:xfrm>
            <a:off x="3657600" y="2143125"/>
            <a:ext cx="517525" cy="217488"/>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4535" name="Rectangle 39"/>
          <p:cNvSpPr>
            <a:spLocks noChangeArrowheads="1"/>
          </p:cNvSpPr>
          <p:nvPr/>
        </p:nvSpPr>
        <p:spPr bwMode="auto">
          <a:xfrm>
            <a:off x="6035675" y="2143125"/>
            <a:ext cx="517525" cy="217488"/>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4536" name="Rectangle 40"/>
          <p:cNvSpPr>
            <a:spLocks noChangeArrowheads="1"/>
          </p:cNvSpPr>
          <p:nvPr/>
        </p:nvSpPr>
        <p:spPr bwMode="auto">
          <a:xfrm>
            <a:off x="5867400" y="2914650"/>
            <a:ext cx="517525"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4537" name="Rectangle 41"/>
          <p:cNvSpPr>
            <a:spLocks noChangeArrowheads="1"/>
          </p:cNvSpPr>
          <p:nvPr/>
        </p:nvSpPr>
        <p:spPr bwMode="auto">
          <a:xfrm>
            <a:off x="1343025" y="3675063"/>
            <a:ext cx="357188" cy="169862"/>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4538" name="Text Box 42"/>
          <p:cNvSpPr txBox="1">
            <a:spLocks noChangeArrowheads="1"/>
          </p:cNvSpPr>
          <p:nvPr/>
        </p:nvSpPr>
        <p:spPr bwMode="auto">
          <a:xfrm>
            <a:off x="1784350" y="3582988"/>
            <a:ext cx="1692275" cy="946150"/>
          </a:xfrm>
          <a:prstGeom prst="rect">
            <a:avLst/>
          </a:prstGeom>
          <a:noFill/>
          <a:ln w="38100">
            <a:noFill/>
            <a:miter lim="800000"/>
            <a:headEnd/>
            <a:tailEnd/>
          </a:ln>
          <a:effectLst/>
        </p:spPr>
        <p:txBody>
          <a:bodyPr anchor="ctr">
            <a:prstTxWarp prst="textNoShape">
              <a:avLst/>
            </a:prstTxWarp>
            <a:spAutoFit/>
          </a:bodyPr>
          <a:lstStyle/>
          <a:p>
            <a:pPr eaLnBrk="0" hangingPunct="0">
              <a:lnSpc>
                <a:spcPct val="90000"/>
              </a:lnSpc>
              <a:spcBef>
                <a:spcPct val="20000"/>
              </a:spcBef>
            </a:pPr>
            <a:r>
              <a:rPr lang="en-US" sz="1800">
                <a:latin typeface="Arial" charset="0"/>
              </a:rPr>
              <a:t>routers</a:t>
            </a:r>
          </a:p>
          <a:p>
            <a:pPr eaLnBrk="0" hangingPunct="0">
              <a:lnSpc>
                <a:spcPct val="90000"/>
              </a:lnSpc>
              <a:spcBef>
                <a:spcPct val="20000"/>
              </a:spcBef>
            </a:pPr>
            <a:r>
              <a:rPr lang="en-US" sz="1800">
                <a:latin typeface="Arial" charset="0"/>
              </a:rPr>
              <a:t>end systems</a:t>
            </a:r>
          </a:p>
          <a:p>
            <a:pPr eaLnBrk="0" hangingPunct="0">
              <a:lnSpc>
                <a:spcPct val="90000"/>
              </a:lnSpc>
              <a:spcBef>
                <a:spcPct val="20000"/>
              </a:spcBef>
            </a:pPr>
            <a:r>
              <a:rPr lang="en-US" sz="1800">
                <a:latin typeface="Arial" charset="0"/>
              </a:rPr>
              <a:t>multicast flow</a:t>
            </a:r>
            <a:endParaRPr lang="en-US" sz="1800" b="1">
              <a:latin typeface="Arial" charset="0"/>
            </a:endParaRPr>
          </a:p>
        </p:txBody>
      </p:sp>
      <p:sp>
        <p:nvSpPr>
          <p:cNvPr id="234539" name="Oval 43"/>
          <p:cNvSpPr>
            <a:spLocks noChangeArrowheads="1"/>
          </p:cNvSpPr>
          <p:nvPr/>
        </p:nvSpPr>
        <p:spPr bwMode="auto">
          <a:xfrm>
            <a:off x="1333500" y="3989388"/>
            <a:ext cx="390525" cy="16827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4540" name="Rectangle 44"/>
          <p:cNvSpPr>
            <a:spLocks noChangeArrowheads="1"/>
          </p:cNvSpPr>
          <p:nvPr/>
        </p:nvSpPr>
        <p:spPr bwMode="auto">
          <a:xfrm>
            <a:off x="1219200" y="3581400"/>
            <a:ext cx="2028825" cy="941388"/>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234541" name="Line 45"/>
          <p:cNvSpPr>
            <a:spLocks noChangeShapeType="1"/>
          </p:cNvSpPr>
          <p:nvPr/>
        </p:nvSpPr>
        <p:spPr bwMode="auto">
          <a:xfrm>
            <a:off x="1352550" y="4375150"/>
            <a:ext cx="390525" cy="1588"/>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4542" name="Rectangle 46"/>
          <p:cNvSpPr>
            <a:spLocks noGrp="1" noChangeArrowheads="1"/>
          </p:cNvSpPr>
          <p:nvPr>
            <p:ph type="body" idx="1"/>
          </p:nvPr>
        </p:nvSpPr>
        <p:spPr>
          <a:xfrm>
            <a:off x="685800" y="5181600"/>
            <a:ext cx="7772400" cy="990600"/>
          </a:xfrm>
        </p:spPr>
        <p:txBody>
          <a:bodyPr>
            <a:normAutofit lnSpcReduction="10000"/>
          </a:bodyPr>
          <a:lstStyle/>
          <a:p>
            <a:r>
              <a:rPr lang="en-US" sz="3200"/>
              <a:t>Highly efficient</a:t>
            </a:r>
          </a:p>
          <a:p>
            <a:r>
              <a:rPr lang="en-US" sz="3200"/>
              <a:t>Good delay</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 name="Slide Number Placeholder 4"/>
          <p:cNvSpPr>
            <a:spLocks noGrp="1"/>
          </p:cNvSpPr>
          <p:nvPr>
            <p:ph type="sldNum" sz="quarter" idx="12"/>
          </p:nvPr>
        </p:nvSpPr>
        <p:spPr/>
        <p:txBody>
          <a:bodyPr/>
          <a:lstStyle/>
          <a:p>
            <a:fld id="{24F7D640-01FA-CB42-89FE-FB9D0D7172D8}" type="slidenum">
              <a:rPr lang="en-US"/>
              <a:pPr/>
              <a:t>59</a:t>
            </a:fld>
            <a:endParaRPr lang="en-US"/>
          </a:p>
        </p:txBody>
      </p:sp>
      <p:sp>
        <p:nvSpPr>
          <p:cNvPr id="236546" name="Rectangle 2"/>
          <p:cNvSpPr>
            <a:spLocks noGrp="1" noChangeArrowheads="1"/>
          </p:cNvSpPr>
          <p:nvPr>
            <p:ph type="title"/>
          </p:nvPr>
        </p:nvSpPr>
        <p:spPr>
          <a:xfrm>
            <a:off x="304800" y="152400"/>
            <a:ext cx="8534400" cy="1066800"/>
          </a:xfrm>
        </p:spPr>
        <p:txBody>
          <a:bodyPr/>
          <a:lstStyle/>
          <a:p>
            <a:r>
              <a:rPr lang="en-US"/>
              <a:t>End System Multicast</a:t>
            </a:r>
          </a:p>
        </p:txBody>
      </p:sp>
      <p:sp>
        <p:nvSpPr>
          <p:cNvPr id="236547" name="Line 3"/>
          <p:cNvSpPr>
            <a:spLocks noChangeShapeType="1"/>
          </p:cNvSpPr>
          <p:nvPr/>
        </p:nvSpPr>
        <p:spPr bwMode="auto">
          <a:xfrm flipH="1">
            <a:off x="8428038" y="3509963"/>
            <a:ext cx="0" cy="617537"/>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36548" name="Line 4"/>
          <p:cNvSpPr>
            <a:spLocks noChangeShapeType="1"/>
          </p:cNvSpPr>
          <p:nvPr/>
        </p:nvSpPr>
        <p:spPr bwMode="auto">
          <a:xfrm flipH="1">
            <a:off x="7993063" y="3590925"/>
            <a:ext cx="434975"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6549" name="Line 5"/>
          <p:cNvSpPr>
            <a:spLocks noChangeShapeType="1"/>
          </p:cNvSpPr>
          <p:nvPr/>
        </p:nvSpPr>
        <p:spPr bwMode="auto">
          <a:xfrm flipH="1">
            <a:off x="7993063" y="3995738"/>
            <a:ext cx="434975"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6550" name="Oval 6"/>
          <p:cNvSpPr>
            <a:spLocks noChangeArrowheads="1"/>
          </p:cNvSpPr>
          <p:nvPr/>
        </p:nvSpPr>
        <p:spPr bwMode="auto">
          <a:xfrm flipH="1">
            <a:off x="7451725" y="3479800"/>
            <a:ext cx="587375" cy="2032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6551" name="Oval 7"/>
          <p:cNvSpPr>
            <a:spLocks noChangeArrowheads="1"/>
          </p:cNvSpPr>
          <p:nvPr/>
        </p:nvSpPr>
        <p:spPr bwMode="auto">
          <a:xfrm flipH="1">
            <a:off x="7451725" y="3884613"/>
            <a:ext cx="587375" cy="2032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6552" name="Text Box 8"/>
          <p:cNvSpPr txBox="1">
            <a:spLocks noChangeArrowheads="1"/>
          </p:cNvSpPr>
          <p:nvPr/>
        </p:nvSpPr>
        <p:spPr bwMode="auto">
          <a:xfrm>
            <a:off x="1109663" y="4638675"/>
            <a:ext cx="1628775" cy="396875"/>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 </a:t>
            </a:r>
            <a:endParaRPr lang="en-US" sz="2800">
              <a:latin typeface="Arial" charset="0"/>
            </a:endParaRPr>
          </a:p>
        </p:txBody>
      </p:sp>
      <p:sp>
        <p:nvSpPr>
          <p:cNvPr id="236553" name="Line 9"/>
          <p:cNvSpPr>
            <a:spLocks noChangeShapeType="1"/>
          </p:cNvSpPr>
          <p:nvPr/>
        </p:nvSpPr>
        <p:spPr bwMode="auto">
          <a:xfrm>
            <a:off x="8380413" y="1641475"/>
            <a:ext cx="1587" cy="614363"/>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grpSp>
        <p:nvGrpSpPr>
          <p:cNvPr id="2" name="Group 10"/>
          <p:cNvGrpSpPr>
            <a:grpSpLocks/>
          </p:cNvGrpSpPr>
          <p:nvPr/>
        </p:nvGrpSpPr>
        <p:grpSpPr bwMode="auto">
          <a:xfrm rot="-10800000">
            <a:off x="7391400" y="1641475"/>
            <a:ext cx="982663" cy="604838"/>
            <a:chOff x="3648" y="937"/>
            <a:chExt cx="597" cy="647"/>
          </a:xfrm>
        </p:grpSpPr>
        <p:sp>
          <p:nvSpPr>
            <p:cNvPr id="236555" name="Line 11"/>
            <p:cNvSpPr>
              <a:spLocks noChangeShapeType="1"/>
            </p:cNvSpPr>
            <p:nvPr/>
          </p:nvSpPr>
          <p:spPr bwMode="auto">
            <a:xfrm>
              <a:off x="3648" y="1056"/>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6556" name="Line 12"/>
            <p:cNvSpPr>
              <a:spLocks noChangeShapeType="1"/>
            </p:cNvSpPr>
            <p:nvPr/>
          </p:nvSpPr>
          <p:spPr bwMode="auto">
            <a:xfrm>
              <a:off x="3648" y="1488"/>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6557" name="Oval 13"/>
            <p:cNvSpPr>
              <a:spLocks noChangeArrowheads="1"/>
            </p:cNvSpPr>
            <p:nvPr/>
          </p:nvSpPr>
          <p:spPr bwMode="auto">
            <a:xfrm>
              <a:off x="3888" y="937"/>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6558" name="Oval 14"/>
            <p:cNvSpPr>
              <a:spLocks noChangeArrowheads="1"/>
            </p:cNvSpPr>
            <p:nvPr/>
          </p:nvSpPr>
          <p:spPr bwMode="auto">
            <a:xfrm>
              <a:off x="3888" y="1369"/>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grpSp>
      <p:sp>
        <p:nvSpPr>
          <p:cNvPr id="236559" name="Line 15"/>
          <p:cNvSpPr>
            <a:spLocks noChangeShapeType="1"/>
          </p:cNvSpPr>
          <p:nvPr/>
        </p:nvSpPr>
        <p:spPr bwMode="auto">
          <a:xfrm>
            <a:off x="8467725" y="1704975"/>
            <a:ext cx="0" cy="485775"/>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6560" name="Line 16"/>
          <p:cNvSpPr>
            <a:spLocks noChangeShapeType="1"/>
          </p:cNvSpPr>
          <p:nvPr/>
        </p:nvSpPr>
        <p:spPr bwMode="auto">
          <a:xfrm>
            <a:off x="8504238" y="3533775"/>
            <a:ext cx="0" cy="484188"/>
          </a:xfrm>
          <a:prstGeom prst="line">
            <a:avLst/>
          </a:prstGeom>
          <a:noFill/>
          <a:ln w="38100">
            <a:solidFill>
              <a:srgbClr val="FF00FF"/>
            </a:solidFill>
            <a:round/>
            <a:headEnd/>
            <a:tailEnd type="triangle" w="med" len="med"/>
          </a:ln>
          <a:effectLst/>
        </p:spPr>
        <p:txBody>
          <a:bodyPr anchor="ctr">
            <a:prstTxWarp prst="textNoShape">
              <a:avLst/>
            </a:prstTxWarp>
            <a:spAutoFit/>
          </a:bodyPr>
          <a:lstStyle/>
          <a:p>
            <a:endParaRPr lang="en-US"/>
          </a:p>
        </p:txBody>
      </p:sp>
      <p:sp>
        <p:nvSpPr>
          <p:cNvPr id="236561" name="Text Box 17"/>
          <p:cNvSpPr txBox="1">
            <a:spLocks noChangeArrowheads="1"/>
          </p:cNvSpPr>
          <p:nvPr/>
        </p:nvSpPr>
        <p:spPr bwMode="auto">
          <a:xfrm>
            <a:off x="7775575" y="1195388"/>
            <a:ext cx="762000" cy="396875"/>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MIT1</a:t>
            </a:r>
          </a:p>
        </p:txBody>
      </p:sp>
      <p:sp>
        <p:nvSpPr>
          <p:cNvPr id="236562" name="Text Box 18"/>
          <p:cNvSpPr txBox="1">
            <a:spLocks noChangeArrowheads="1"/>
          </p:cNvSpPr>
          <p:nvPr/>
        </p:nvSpPr>
        <p:spPr bwMode="auto">
          <a:xfrm>
            <a:off x="7718425" y="2190750"/>
            <a:ext cx="1055688" cy="396875"/>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MIT2</a:t>
            </a:r>
            <a:endParaRPr lang="en-US" sz="2000" b="1">
              <a:latin typeface="Arial" charset="0"/>
            </a:endParaRPr>
          </a:p>
        </p:txBody>
      </p:sp>
      <p:sp>
        <p:nvSpPr>
          <p:cNvPr id="236563" name="Text Box 19"/>
          <p:cNvSpPr txBox="1">
            <a:spLocks noChangeArrowheads="1"/>
          </p:cNvSpPr>
          <p:nvPr/>
        </p:nvSpPr>
        <p:spPr bwMode="auto">
          <a:xfrm>
            <a:off x="7637463" y="3100388"/>
            <a:ext cx="904875" cy="396875"/>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CMU1</a:t>
            </a:r>
            <a:endParaRPr lang="en-US" sz="2000" b="1">
              <a:latin typeface="Arial" charset="0"/>
            </a:endParaRPr>
          </a:p>
        </p:txBody>
      </p:sp>
      <p:sp>
        <p:nvSpPr>
          <p:cNvPr id="236564" name="Text Box 20"/>
          <p:cNvSpPr txBox="1">
            <a:spLocks noChangeArrowheads="1"/>
          </p:cNvSpPr>
          <p:nvPr/>
        </p:nvSpPr>
        <p:spPr bwMode="auto">
          <a:xfrm>
            <a:off x="7637463" y="4098925"/>
            <a:ext cx="904875" cy="396875"/>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CMU2</a:t>
            </a:r>
            <a:endParaRPr lang="en-US" sz="2000" b="1">
              <a:latin typeface="Arial" charset="0"/>
            </a:endParaRPr>
          </a:p>
        </p:txBody>
      </p:sp>
      <p:grpSp>
        <p:nvGrpSpPr>
          <p:cNvPr id="3" name="Group 21"/>
          <p:cNvGrpSpPr>
            <a:grpSpLocks/>
          </p:cNvGrpSpPr>
          <p:nvPr/>
        </p:nvGrpSpPr>
        <p:grpSpPr bwMode="auto">
          <a:xfrm>
            <a:off x="1219200" y="4343400"/>
            <a:ext cx="6840538" cy="1905000"/>
            <a:chOff x="587" y="864"/>
            <a:chExt cx="4309" cy="1200"/>
          </a:xfrm>
        </p:grpSpPr>
        <p:sp>
          <p:nvSpPr>
            <p:cNvPr id="236566" name="Text Box 22"/>
            <p:cNvSpPr txBox="1">
              <a:spLocks noChangeArrowheads="1"/>
            </p:cNvSpPr>
            <p:nvPr/>
          </p:nvSpPr>
          <p:spPr bwMode="auto">
            <a:xfrm>
              <a:off x="587" y="1488"/>
              <a:ext cx="1136" cy="231"/>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sz="1800">
                  <a:latin typeface="Arial" charset="0"/>
                </a:rPr>
                <a:t>UCSD</a:t>
              </a:r>
            </a:p>
          </p:txBody>
        </p:sp>
        <p:sp>
          <p:nvSpPr>
            <p:cNvPr id="236567" name="Text Box 23"/>
            <p:cNvSpPr txBox="1">
              <a:spLocks noChangeArrowheads="1"/>
            </p:cNvSpPr>
            <p:nvPr/>
          </p:nvSpPr>
          <p:spPr bwMode="auto">
            <a:xfrm>
              <a:off x="3275" y="960"/>
              <a:ext cx="576" cy="231"/>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sz="1800">
                  <a:latin typeface="Arial" charset="0"/>
                </a:rPr>
                <a:t>MIT1</a:t>
              </a:r>
              <a:endParaRPr lang="en-US" sz="2800">
                <a:latin typeface="Arial" charset="0"/>
              </a:endParaRPr>
            </a:p>
          </p:txBody>
        </p:sp>
        <p:sp>
          <p:nvSpPr>
            <p:cNvPr id="236568" name="Line 24"/>
            <p:cNvSpPr>
              <a:spLocks noChangeShapeType="1"/>
            </p:cNvSpPr>
            <p:nvPr/>
          </p:nvSpPr>
          <p:spPr bwMode="auto">
            <a:xfrm flipH="1">
              <a:off x="3563" y="1152"/>
              <a:ext cx="288" cy="576"/>
            </a:xfrm>
            <a:prstGeom prst="line">
              <a:avLst/>
            </a:prstGeom>
            <a:noFill/>
            <a:ln w="38100">
              <a:solidFill>
                <a:srgbClr val="99CC00"/>
              </a:solidFill>
              <a:round/>
              <a:headEnd type="triangle" w="med" len="med"/>
              <a:tailEnd/>
            </a:ln>
            <a:effectLst/>
          </p:spPr>
          <p:txBody>
            <a:bodyPr wrap="none" anchor="ctr">
              <a:prstTxWarp prst="textNoShape">
                <a:avLst/>
              </a:prstTxWarp>
            </a:bodyPr>
            <a:lstStyle/>
            <a:p>
              <a:endParaRPr lang="en-US"/>
            </a:p>
          </p:txBody>
        </p:sp>
        <p:sp>
          <p:nvSpPr>
            <p:cNvPr id="236569" name="Line 25"/>
            <p:cNvSpPr>
              <a:spLocks noChangeShapeType="1"/>
            </p:cNvSpPr>
            <p:nvPr/>
          </p:nvSpPr>
          <p:spPr bwMode="auto">
            <a:xfrm>
              <a:off x="3851" y="1200"/>
              <a:ext cx="528" cy="96"/>
            </a:xfrm>
            <a:prstGeom prst="line">
              <a:avLst/>
            </a:prstGeom>
            <a:noFill/>
            <a:ln w="38100">
              <a:solidFill>
                <a:srgbClr val="FF0000"/>
              </a:solidFill>
              <a:round/>
              <a:headEnd/>
              <a:tailEnd type="triangle" w="med" len="med"/>
            </a:ln>
            <a:effectLst/>
          </p:spPr>
          <p:txBody>
            <a:bodyPr wrap="none" anchor="ctr">
              <a:prstTxWarp prst="textNoShape">
                <a:avLst/>
              </a:prstTxWarp>
            </a:bodyPr>
            <a:lstStyle/>
            <a:p>
              <a:endParaRPr lang="en-US"/>
            </a:p>
          </p:txBody>
        </p:sp>
        <p:sp>
          <p:nvSpPr>
            <p:cNvPr id="236570" name="Text Box 26"/>
            <p:cNvSpPr txBox="1">
              <a:spLocks noChangeArrowheads="1"/>
            </p:cNvSpPr>
            <p:nvPr/>
          </p:nvSpPr>
          <p:spPr bwMode="auto">
            <a:xfrm>
              <a:off x="4331" y="1296"/>
              <a:ext cx="565" cy="231"/>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sz="1800">
                  <a:latin typeface="Arial" charset="0"/>
                </a:rPr>
                <a:t>MIT2</a:t>
              </a:r>
              <a:endParaRPr lang="en-US" sz="2800">
                <a:latin typeface="Arial" charset="0"/>
              </a:endParaRPr>
            </a:p>
          </p:txBody>
        </p:sp>
        <p:sp>
          <p:nvSpPr>
            <p:cNvPr id="236571" name="Line 27"/>
            <p:cNvSpPr>
              <a:spLocks noChangeShapeType="1"/>
            </p:cNvSpPr>
            <p:nvPr/>
          </p:nvSpPr>
          <p:spPr bwMode="auto">
            <a:xfrm>
              <a:off x="3563" y="1728"/>
              <a:ext cx="528" cy="96"/>
            </a:xfrm>
            <a:prstGeom prst="line">
              <a:avLst/>
            </a:prstGeom>
            <a:noFill/>
            <a:ln w="38100">
              <a:solidFill>
                <a:srgbClr val="FF00FF"/>
              </a:solidFill>
              <a:round/>
              <a:headEnd/>
              <a:tailEnd type="triangle" w="med" len="med"/>
            </a:ln>
            <a:effectLst/>
          </p:spPr>
          <p:txBody>
            <a:bodyPr wrap="none" anchor="ctr">
              <a:prstTxWarp prst="textNoShape">
                <a:avLst/>
              </a:prstTxWarp>
            </a:bodyPr>
            <a:lstStyle/>
            <a:p>
              <a:endParaRPr lang="en-US"/>
            </a:p>
          </p:txBody>
        </p:sp>
        <p:sp>
          <p:nvSpPr>
            <p:cNvPr id="236572" name="Rectangle 28"/>
            <p:cNvSpPr>
              <a:spLocks noChangeArrowheads="1"/>
            </p:cNvSpPr>
            <p:nvPr/>
          </p:nvSpPr>
          <p:spPr bwMode="auto">
            <a:xfrm>
              <a:off x="3947" y="1833"/>
              <a:ext cx="658" cy="231"/>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sz="1800">
                  <a:latin typeface="Arial" charset="0"/>
                </a:rPr>
                <a:t>CMU2</a:t>
              </a:r>
            </a:p>
          </p:txBody>
        </p:sp>
        <p:sp>
          <p:nvSpPr>
            <p:cNvPr id="236573" name="Text Box 29"/>
            <p:cNvSpPr txBox="1">
              <a:spLocks noChangeArrowheads="1"/>
            </p:cNvSpPr>
            <p:nvPr/>
          </p:nvSpPr>
          <p:spPr bwMode="auto">
            <a:xfrm>
              <a:off x="1632" y="1104"/>
              <a:ext cx="1968" cy="288"/>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b="1">
                  <a:latin typeface="Arial" charset="0"/>
                </a:rPr>
                <a:t>Overlay  Tree</a:t>
              </a:r>
              <a:endParaRPr lang="en-US" sz="2800">
                <a:latin typeface="Arial" charset="0"/>
              </a:endParaRPr>
            </a:p>
          </p:txBody>
        </p:sp>
        <p:sp>
          <p:nvSpPr>
            <p:cNvPr id="236574" name="Text Box 30"/>
            <p:cNvSpPr txBox="1">
              <a:spLocks noChangeArrowheads="1"/>
            </p:cNvSpPr>
            <p:nvPr/>
          </p:nvSpPr>
          <p:spPr bwMode="auto">
            <a:xfrm>
              <a:off x="1044" y="864"/>
              <a:ext cx="739" cy="250"/>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Berkeley</a:t>
              </a:r>
              <a:endParaRPr lang="en-US" sz="2000" b="1">
                <a:latin typeface="Arial" charset="0"/>
              </a:endParaRPr>
            </a:p>
          </p:txBody>
        </p:sp>
        <p:sp>
          <p:nvSpPr>
            <p:cNvPr id="236575" name="Line 31"/>
            <p:cNvSpPr>
              <a:spLocks noChangeShapeType="1"/>
            </p:cNvSpPr>
            <p:nvPr/>
          </p:nvSpPr>
          <p:spPr bwMode="auto">
            <a:xfrm flipV="1">
              <a:off x="1355" y="1104"/>
              <a:ext cx="96" cy="480"/>
            </a:xfrm>
            <a:prstGeom prst="line">
              <a:avLst/>
            </a:prstGeom>
            <a:noFill/>
            <a:ln w="38100">
              <a:solidFill>
                <a:schemeClr val="accent1"/>
              </a:solidFill>
              <a:round/>
              <a:headEnd/>
              <a:tailEnd type="triangle" w="med" len="med"/>
            </a:ln>
            <a:effectLst/>
          </p:spPr>
          <p:txBody>
            <a:bodyPr anchor="ctr">
              <a:prstTxWarp prst="textNoShape">
                <a:avLst/>
              </a:prstTxWarp>
              <a:spAutoFit/>
            </a:bodyPr>
            <a:lstStyle/>
            <a:p>
              <a:endParaRPr lang="en-US"/>
            </a:p>
          </p:txBody>
        </p:sp>
        <p:sp>
          <p:nvSpPr>
            <p:cNvPr id="236576" name="Rectangle 32"/>
            <p:cNvSpPr>
              <a:spLocks noChangeArrowheads="1"/>
            </p:cNvSpPr>
            <p:nvPr/>
          </p:nvSpPr>
          <p:spPr bwMode="auto">
            <a:xfrm>
              <a:off x="3247" y="1776"/>
              <a:ext cx="524" cy="231"/>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800">
                  <a:latin typeface="Arial" charset="0"/>
                </a:rPr>
                <a:t>CMU1</a:t>
              </a:r>
            </a:p>
          </p:txBody>
        </p:sp>
        <p:sp>
          <p:nvSpPr>
            <p:cNvPr id="236577" name="Line 33"/>
            <p:cNvSpPr>
              <a:spLocks noChangeShapeType="1"/>
            </p:cNvSpPr>
            <p:nvPr/>
          </p:nvSpPr>
          <p:spPr bwMode="auto">
            <a:xfrm>
              <a:off x="1355" y="1584"/>
              <a:ext cx="2208" cy="144"/>
            </a:xfrm>
            <a:prstGeom prst="line">
              <a:avLst/>
            </a:prstGeom>
            <a:noFill/>
            <a:ln w="38100">
              <a:solidFill>
                <a:schemeClr val="accent2"/>
              </a:solidFill>
              <a:round/>
              <a:headEnd/>
              <a:tailEnd type="triangle" w="med" len="med"/>
            </a:ln>
            <a:effectLst/>
          </p:spPr>
          <p:txBody>
            <a:bodyPr anchor="ctr">
              <a:prstTxWarp prst="textNoShape">
                <a:avLst/>
              </a:prstTxWarp>
              <a:spAutoFit/>
            </a:bodyPr>
            <a:lstStyle/>
            <a:p>
              <a:endParaRPr lang="en-US"/>
            </a:p>
          </p:txBody>
        </p:sp>
      </p:grpSp>
      <p:sp>
        <p:nvSpPr>
          <p:cNvPr id="236578" name="Oval 34"/>
          <p:cNvSpPr>
            <a:spLocks noChangeArrowheads="1"/>
          </p:cNvSpPr>
          <p:nvPr/>
        </p:nvSpPr>
        <p:spPr bwMode="auto">
          <a:xfrm>
            <a:off x="2057400" y="2024063"/>
            <a:ext cx="5334000" cy="1700212"/>
          </a:xfrm>
          <a:prstGeom prst="ellipse">
            <a:avLst/>
          </a:prstGeom>
          <a:solidFill>
            <a:srgbClr val="CCECFF"/>
          </a:solidFill>
          <a:ln w="19050">
            <a:noFill/>
            <a:round/>
            <a:headEnd/>
            <a:tailEnd/>
          </a:ln>
          <a:effectLst/>
        </p:spPr>
        <p:txBody>
          <a:bodyPr wrap="none" anchor="ctr">
            <a:prstTxWarp prst="textNoShape">
              <a:avLst/>
            </a:prstTxWarp>
          </a:bodyPr>
          <a:lstStyle/>
          <a:p>
            <a:pPr algn="ctr" eaLnBrk="0" hangingPunct="0">
              <a:spcBef>
                <a:spcPct val="20000"/>
              </a:spcBef>
              <a:buFontTx/>
              <a:buChar char="•"/>
            </a:pPr>
            <a:endParaRPr lang="en-US" sz="2800">
              <a:latin typeface="Arial" charset="0"/>
            </a:endParaRPr>
          </a:p>
        </p:txBody>
      </p:sp>
      <p:sp>
        <p:nvSpPr>
          <p:cNvPr id="236579" name="Rectangle 35"/>
          <p:cNvSpPr>
            <a:spLocks noChangeArrowheads="1"/>
          </p:cNvSpPr>
          <p:nvPr/>
        </p:nvSpPr>
        <p:spPr bwMode="auto">
          <a:xfrm>
            <a:off x="2590800" y="2786063"/>
            <a:ext cx="533400"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6580" name="Rectangle 36"/>
          <p:cNvSpPr>
            <a:spLocks noChangeArrowheads="1"/>
          </p:cNvSpPr>
          <p:nvPr/>
        </p:nvSpPr>
        <p:spPr bwMode="auto">
          <a:xfrm>
            <a:off x="4495800" y="2835275"/>
            <a:ext cx="517525"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6581" name="Oval 37"/>
          <p:cNvSpPr>
            <a:spLocks noChangeArrowheads="1"/>
          </p:cNvSpPr>
          <p:nvPr/>
        </p:nvSpPr>
        <p:spPr bwMode="auto">
          <a:xfrm>
            <a:off x="2895600" y="1747838"/>
            <a:ext cx="566738" cy="2159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6582" name="Text Box 38"/>
          <p:cNvSpPr txBox="1">
            <a:spLocks noChangeArrowheads="1"/>
          </p:cNvSpPr>
          <p:nvPr/>
        </p:nvSpPr>
        <p:spPr bwMode="auto">
          <a:xfrm>
            <a:off x="5867400" y="3606800"/>
            <a:ext cx="1100138" cy="396875"/>
          </a:xfrm>
          <a:prstGeom prst="rect">
            <a:avLst/>
          </a:prstGeom>
          <a:noFill/>
          <a:ln w="1905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CMU</a:t>
            </a:r>
          </a:p>
        </p:txBody>
      </p:sp>
      <p:sp>
        <p:nvSpPr>
          <p:cNvPr id="236583" name="Text Box 39"/>
          <p:cNvSpPr txBox="1">
            <a:spLocks noChangeArrowheads="1"/>
          </p:cNvSpPr>
          <p:nvPr/>
        </p:nvSpPr>
        <p:spPr bwMode="auto">
          <a:xfrm>
            <a:off x="1792288" y="1790700"/>
            <a:ext cx="1173162" cy="396875"/>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Berkeley</a:t>
            </a:r>
            <a:endParaRPr lang="en-US" sz="2000" b="1">
              <a:latin typeface="Arial" charset="0"/>
            </a:endParaRPr>
          </a:p>
        </p:txBody>
      </p:sp>
      <p:sp>
        <p:nvSpPr>
          <p:cNvPr id="236584" name="Rectangle 40"/>
          <p:cNvSpPr>
            <a:spLocks noChangeArrowheads="1"/>
          </p:cNvSpPr>
          <p:nvPr/>
        </p:nvSpPr>
        <p:spPr bwMode="auto">
          <a:xfrm>
            <a:off x="6186488" y="1473200"/>
            <a:ext cx="620712" cy="396875"/>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MIT</a:t>
            </a:r>
          </a:p>
        </p:txBody>
      </p:sp>
      <p:sp>
        <p:nvSpPr>
          <p:cNvPr id="236585" name="Oval 41"/>
          <p:cNvSpPr>
            <a:spLocks noChangeArrowheads="1"/>
          </p:cNvSpPr>
          <p:nvPr/>
        </p:nvSpPr>
        <p:spPr bwMode="auto">
          <a:xfrm>
            <a:off x="804863" y="2801938"/>
            <a:ext cx="566737" cy="2159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6586" name="Text Box 42"/>
          <p:cNvSpPr txBox="1">
            <a:spLocks noChangeArrowheads="1"/>
          </p:cNvSpPr>
          <p:nvPr/>
        </p:nvSpPr>
        <p:spPr bwMode="auto">
          <a:xfrm>
            <a:off x="685800" y="2468563"/>
            <a:ext cx="990600" cy="396875"/>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UCSD</a:t>
            </a:r>
            <a:endParaRPr lang="en-US" sz="2000" b="1">
              <a:latin typeface="Arial" charset="0"/>
            </a:endParaRPr>
          </a:p>
        </p:txBody>
      </p:sp>
      <p:sp>
        <p:nvSpPr>
          <p:cNvPr id="236587" name="Rectangle 43"/>
          <p:cNvSpPr>
            <a:spLocks noChangeArrowheads="1"/>
          </p:cNvSpPr>
          <p:nvPr/>
        </p:nvSpPr>
        <p:spPr bwMode="auto">
          <a:xfrm>
            <a:off x="3657600" y="2347913"/>
            <a:ext cx="517525" cy="217487"/>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6588" name="Rectangle 44"/>
          <p:cNvSpPr>
            <a:spLocks noChangeArrowheads="1"/>
          </p:cNvSpPr>
          <p:nvPr/>
        </p:nvSpPr>
        <p:spPr bwMode="auto">
          <a:xfrm>
            <a:off x="6035675" y="2347913"/>
            <a:ext cx="517525" cy="217487"/>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6589" name="Rectangle 45"/>
          <p:cNvSpPr>
            <a:spLocks noChangeArrowheads="1"/>
          </p:cNvSpPr>
          <p:nvPr/>
        </p:nvSpPr>
        <p:spPr bwMode="auto">
          <a:xfrm>
            <a:off x="5867400" y="3119438"/>
            <a:ext cx="517525"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6590" name="Freeform 46"/>
          <p:cNvSpPr>
            <a:spLocks/>
          </p:cNvSpPr>
          <p:nvPr/>
        </p:nvSpPr>
        <p:spPr bwMode="auto">
          <a:xfrm>
            <a:off x="1468438" y="1995488"/>
            <a:ext cx="2417762" cy="855662"/>
          </a:xfrm>
          <a:custGeom>
            <a:avLst/>
            <a:gdLst/>
            <a:ahLst/>
            <a:cxnLst>
              <a:cxn ang="0">
                <a:pos x="0" y="588"/>
              </a:cxn>
              <a:cxn ang="0">
                <a:pos x="1187" y="588"/>
              </a:cxn>
              <a:cxn ang="0">
                <a:pos x="1476" y="540"/>
              </a:cxn>
              <a:cxn ang="0">
                <a:pos x="1469" y="293"/>
              </a:cxn>
              <a:cxn ang="0">
                <a:pos x="1181" y="0"/>
              </a:cxn>
            </a:cxnLst>
            <a:rect l="0" t="0" r="r" b="b"/>
            <a:pathLst>
              <a:path w="1523" h="596">
                <a:moveTo>
                  <a:pt x="0" y="588"/>
                </a:moveTo>
                <a:cubicBezTo>
                  <a:pt x="198" y="588"/>
                  <a:pt x="941" y="596"/>
                  <a:pt x="1187" y="588"/>
                </a:cubicBezTo>
                <a:cubicBezTo>
                  <a:pt x="1433" y="580"/>
                  <a:pt x="1429" y="589"/>
                  <a:pt x="1476" y="540"/>
                </a:cubicBezTo>
                <a:cubicBezTo>
                  <a:pt x="1523" y="491"/>
                  <a:pt x="1518" y="383"/>
                  <a:pt x="1469" y="293"/>
                </a:cubicBezTo>
                <a:cubicBezTo>
                  <a:pt x="1420" y="203"/>
                  <a:pt x="1241" y="61"/>
                  <a:pt x="1181" y="0"/>
                </a:cubicBezTo>
              </a:path>
            </a:pathLst>
          </a:custGeom>
          <a:noFill/>
          <a:ln w="57150" cap="flat" cmpd="sng">
            <a:solidFill>
              <a:schemeClr val="accent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36591" name="Freeform 47"/>
          <p:cNvSpPr>
            <a:spLocks/>
          </p:cNvSpPr>
          <p:nvPr/>
        </p:nvSpPr>
        <p:spPr bwMode="auto">
          <a:xfrm>
            <a:off x="1498600" y="2925763"/>
            <a:ext cx="5878513" cy="711200"/>
          </a:xfrm>
          <a:custGeom>
            <a:avLst/>
            <a:gdLst/>
            <a:ahLst/>
            <a:cxnLst>
              <a:cxn ang="0">
                <a:pos x="0" y="8"/>
              </a:cxn>
              <a:cxn ang="0">
                <a:pos x="2040" y="33"/>
              </a:cxn>
              <a:cxn ang="0">
                <a:pos x="2989" y="208"/>
              </a:cxn>
              <a:cxn ang="0">
                <a:pos x="3703" y="448"/>
              </a:cxn>
            </a:cxnLst>
            <a:rect l="0" t="0" r="r" b="b"/>
            <a:pathLst>
              <a:path w="3703" h="448">
                <a:moveTo>
                  <a:pt x="0" y="8"/>
                </a:moveTo>
                <a:cubicBezTo>
                  <a:pt x="340" y="12"/>
                  <a:pt x="1542" y="0"/>
                  <a:pt x="2040" y="33"/>
                </a:cubicBezTo>
                <a:cubicBezTo>
                  <a:pt x="2538" y="66"/>
                  <a:pt x="2712" y="139"/>
                  <a:pt x="2989" y="208"/>
                </a:cubicBezTo>
                <a:cubicBezTo>
                  <a:pt x="3266" y="277"/>
                  <a:pt x="3554" y="398"/>
                  <a:pt x="3703" y="448"/>
                </a:cubicBezTo>
              </a:path>
            </a:pathLst>
          </a:custGeom>
          <a:noFill/>
          <a:ln w="57150" cap="flat" cmpd="sng">
            <a:solidFill>
              <a:schemeClr val="accent2"/>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36592" name="Freeform 48"/>
          <p:cNvSpPr>
            <a:spLocks/>
          </p:cNvSpPr>
          <p:nvPr/>
        </p:nvSpPr>
        <p:spPr bwMode="auto">
          <a:xfrm>
            <a:off x="6005513" y="1787525"/>
            <a:ext cx="1381125" cy="1695450"/>
          </a:xfrm>
          <a:custGeom>
            <a:avLst/>
            <a:gdLst/>
            <a:ahLst/>
            <a:cxnLst>
              <a:cxn ang="0">
                <a:pos x="851" y="0"/>
              </a:cxn>
              <a:cxn ang="0">
                <a:pos x="346" y="388"/>
              </a:cxn>
              <a:cxn ang="0">
                <a:pos x="87" y="783"/>
              </a:cxn>
              <a:cxn ang="0">
                <a:pos x="870" y="1068"/>
              </a:cxn>
            </a:cxnLst>
            <a:rect l="0" t="0" r="r" b="b"/>
            <a:pathLst>
              <a:path w="870" h="1068">
                <a:moveTo>
                  <a:pt x="851" y="0"/>
                </a:moveTo>
                <a:cubicBezTo>
                  <a:pt x="770" y="65"/>
                  <a:pt x="473" y="257"/>
                  <a:pt x="346" y="388"/>
                </a:cubicBezTo>
                <a:cubicBezTo>
                  <a:pt x="219" y="519"/>
                  <a:pt x="0" y="670"/>
                  <a:pt x="87" y="783"/>
                </a:cubicBezTo>
                <a:cubicBezTo>
                  <a:pt x="174" y="896"/>
                  <a:pt x="707" y="1009"/>
                  <a:pt x="870" y="1068"/>
                </a:cubicBezTo>
              </a:path>
            </a:pathLst>
          </a:custGeom>
          <a:noFill/>
          <a:ln w="57150" cap="flat" cmpd="sng">
            <a:solidFill>
              <a:srgbClr val="99CC00"/>
            </a:solidFill>
            <a:prstDash val="solid"/>
            <a:round/>
            <a:headEnd type="triangle" w="med" len="med"/>
            <a:tailEnd type="none" w="med" len="med"/>
          </a:ln>
          <a:effectLst/>
        </p:spPr>
        <p:txBody>
          <a:bodyPr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0542B0C-3DB0-764B-8D8B-C85D575198A3}" type="slidenum">
              <a:rPr lang="en-US"/>
              <a:pPr/>
              <a:t>6</a:t>
            </a:fld>
            <a:endParaRPr lang="en-US"/>
          </a:p>
        </p:txBody>
      </p:sp>
      <p:sp>
        <p:nvSpPr>
          <p:cNvPr id="58370" name="Rectangle 2"/>
          <p:cNvSpPr>
            <a:spLocks noGrp="1" noChangeArrowheads="1"/>
          </p:cNvSpPr>
          <p:nvPr>
            <p:ph type="title"/>
          </p:nvPr>
        </p:nvSpPr>
        <p:spPr/>
        <p:txBody>
          <a:bodyPr/>
          <a:lstStyle/>
          <a:p>
            <a:r>
              <a:rPr lang="en-US"/>
              <a:t>Logical Naming</a:t>
            </a:r>
          </a:p>
        </p:txBody>
      </p:sp>
      <p:sp>
        <p:nvSpPr>
          <p:cNvPr id="58371" name="Rectangle 3"/>
          <p:cNvSpPr>
            <a:spLocks noGrp="1" noChangeArrowheads="1"/>
          </p:cNvSpPr>
          <p:nvPr>
            <p:ph type="body" idx="1"/>
          </p:nvPr>
        </p:nvSpPr>
        <p:spPr/>
        <p:txBody>
          <a:bodyPr/>
          <a:lstStyle/>
          <a:p>
            <a:r>
              <a:rPr lang="en-US"/>
              <a:t>Single name/address maps to logically related set of destinations</a:t>
            </a:r>
          </a:p>
          <a:p>
            <a:pPr lvl="1"/>
            <a:r>
              <a:rPr lang="en-US"/>
              <a:t>Destination set = multicast group </a:t>
            </a:r>
          </a:p>
          <a:p>
            <a:r>
              <a:rPr lang="en-US"/>
              <a:t>How to scale?</a:t>
            </a:r>
          </a:p>
          <a:p>
            <a:pPr lvl="1"/>
            <a:r>
              <a:rPr lang="en-US"/>
              <a:t>Single name/address independent of group growth or changes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Slide Number Placeholder 5"/>
          <p:cNvSpPr>
            <a:spLocks noGrp="1"/>
          </p:cNvSpPr>
          <p:nvPr>
            <p:ph type="sldNum" sz="quarter" idx="12"/>
          </p:nvPr>
        </p:nvSpPr>
        <p:spPr/>
        <p:txBody>
          <a:bodyPr/>
          <a:lstStyle/>
          <a:p>
            <a:fld id="{A674C639-45DB-8F4A-9AD1-3B7A05F60F0B}" type="slidenum">
              <a:rPr lang="en-US"/>
              <a:pPr/>
              <a:t>60</a:t>
            </a:fld>
            <a:endParaRPr lang="en-US"/>
          </a:p>
        </p:txBody>
      </p:sp>
      <p:sp>
        <p:nvSpPr>
          <p:cNvPr id="238594" name="Rectangle 2"/>
          <p:cNvSpPr>
            <a:spLocks noGrp="1" noChangeArrowheads="1"/>
          </p:cNvSpPr>
          <p:nvPr>
            <p:ph type="body" idx="1"/>
          </p:nvPr>
        </p:nvSpPr>
        <p:spPr>
          <a:xfrm>
            <a:off x="533400" y="1295400"/>
            <a:ext cx="8305800" cy="4876800"/>
          </a:xfrm>
          <a:ln/>
        </p:spPr>
        <p:txBody>
          <a:bodyPr/>
          <a:lstStyle/>
          <a:p>
            <a:r>
              <a:rPr lang="en-US"/>
              <a:t>Quick deployment</a:t>
            </a:r>
          </a:p>
          <a:p>
            <a:r>
              <a:rPr lang="en-US"/>
              <a:t>All multicast state in end systems</a:t>
            </a:r>
          </a:p>
          <a:p>
            <a:r>
              <a:rPr lang="en-US"/>
              <a:t>Computation at forwarding points simplifies support for higher level functionality</a:t>
            </a:r>
          </a:p>
        </p:txBody>
      </p:sp>
      <p:sp>
        <p:nvSpPr>
          <p:cNvPr id="238595" name="Rectangle 3"/>
          <p:cNvSpPr>
            <a:spLocks noGrp="1" noChangeArrowheads="1"/>
          </p:cNvSpPr>
          <p:nvPr>
            <p:ph type="title"/>
          </p:nvPr>
        </p:nvSpPr>
        <p:spPr>
          <a:xfrm>
            <a:off x="304800" y="152400"/>
            <a:ext cx="8382000" cy="1066800"/>
          </a:xfrm>
        </p:spPr>
        <p:txBody>
          <a:bodyPr>
            <a:normAutofit fontScale="90000"/>
          </a:bodyPr>
          <a:lstStyle/>
          <a:p>
            <a:r>
              <a:rPr lang="en-US"/>
              <a:t>Potential Benefits Over IP Multicast</a:t>
            </a:r>
          </a:p>
        </p:txBody>
      </p:sp>
      <p:sp>
        <p:nvSpPr>
          <p:cNvPr id="238596" name="Line 4"/>
          <p:cNvSpPr>
            <a:spLocks noChangeShapeType="1"/>
          </p:cNvSpPr>
          <p:nvPr/>
        </p:nvSpPr>
        <p:spPr bwMode="auto">
          <a:xfrm flipH="1">
            <a:off x="8199438" y="5719763"/>
            <a:ext cx="0" cy="617537"/>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38597" name="Line 5"/>
          <p:cNvSpPr>
            <a:spLocks noChangeShapeType="1"/>
          </p:cNvSpPr>
          <p:nvPr/>
        </p:nvSpPr>
        <p:spPr bwMode="auto">
          <a:xfrm flipH="1">
            <a:off x="7764463" y="5800725"/>
            <a:ext cx="434975"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8598" name="Line 6"/>
          <p:cNvSpPr>
            <a:spLocks noChangeShapeType="1"/>
          </p:cNvSpPr>
          <p:nvPr/>
        </p:nvSpPr>
        <p:spPr bwMode="auto">
          <a:xfrm flipH="1">
            <a:off x="7764463" y="6205538"/>
            <a:ext cx="434975"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8599" name="Oval 7"/>
          <p:cNvSpPr>
            <a:spLocks noChangeArrowheads="1"/>
          </p:cNvSpPr>
          <p:nvPr/>
        </p:nvSpPr>
        <p:spPr bwMode="auto">
          <a:xfrm flipH="1">
            <a:off x="7223125" y="5689600"/>
            <a:ext cx="587375" cy="2032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8600" name="Oval 8"/>
          <p:cNvSpPr>
            <a:spLocks noChangeArrowheads="1"/>
          </p:cNvSpPr>
          <p:nvPr/>
        </p:nvSpPr>
        <p:spPr bwMode="auto">
          <a:xfrm flipH="1">
            <a:off x="7223125" y="6094413"/>
            <a:ext cx="587375" cy="2032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8601" name="Line 9"/>
          <p:cNvSpPr>
            <a:spLocks noChangeShapeType="1"/>
          </p:cNvSpPr>
          <p:nvPr/>
        </p:nvSpPr>
        <p:spPr bwMode="auto">
          <a:xfrm>
            <a:off x="8151813" y="3851275"/>
            <a:ext cx="1587" cy="614363"/>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grpSp>
        <p:nvGrpSpPr>
          <p:cNvPr id="2" name="Group 10"/>
          <p:cNvGrpSpPr>
            <a:grpSpLocks/>
          </p:cNvGrpSpPr>
          <p:nvPr/>
        </p:nvGrpSpPr>
        <p:grpSpPr bwMode="auto">
          <a:xfrm rot="-10800000">
            <a:off x="7162800" y="3851275"/>
            <a:ext cx="982663" cy="604838"/>
            <a:chOff x="3648" y="937"/>
            <a:chExt cx="597" cy="647"/>
          </a:xfrm>
        </p:grpSpPr>
        <p:sp>
          <p:nvSpPr>
            <p:cNvPr id="238603" name="Line 11"/>
            <p:cNvSpPr>
              <a:spLocks noChangeShapeType="1"/>
            </p:cNvSpPr>
            <p:nvPr/>
          </p:nvSpPr>
          <p:spPr bwMode="auto">
            <a:xfrm>
              <a:off x="3648" y="1056"/>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8604" name="Line 12"/>
            <p:cNvSpPr>
              <a:spLocks noChangeShapeType="1"/>
            </p:cNvSpPr>
            <p:nvPr/>
          </p:nvSpPr>
          <p:spPr bwMode="auto">
            <a:xfrm>
              <a:off x="3648" y="1488"/>
              <a:ext cx="264"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238605" name="Oval 13"/>
            <p:cNvSpPr>
              <a:spLocks noChangeArrowheads="1"/>
            </p:cNvSpPr>
            <p:nvPr/>
          </p:nvSpPr>
          <p:spPr bwMode="auto">
            <a:xfrm>
              <a:off x="3888" y="937"/>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8606" name="Oval 14"/>
            <p:cNvSpPr>
              <a:spLocks noChangeArrowheads="1"/>
            </p:cNvSpPr>
            <p:nvPr/>
          </p:nvSpPr>
          <p:spPr bwMode="auto">
            <a:xfrm>
              <a:off x="3888" y="1369"/>
              <a:ext cx="357" cy="215"/>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grpSp>
      <p:sp>
        <p:nvSpPr>
          <p:cNvPr id="238607" name="Line 15"/>
          <p:cNvSpPr>
            <a:spLocks noChangeShapeType="1"/>
          </p:cNvSpPr>
          <p:nvPr/>
        </p:nvSpPr>
        <p:spPr bwMode="auto">
          <a:xfrm>
            <a:off x="8239125" y="3914775"/>
            <a:ext cx="0" cy="485775"/>
          </a:xfrm>
          <a:prstGeom prst="line">
            <a:avLst/>
          </a:prstGeom>
          <a:noFill/>
          <a:ln w="38100">
            <a:solidFill>
              <a:srgbClr val="FF0000"/>
            </a:solidFill>
            <a:round/>
            <a:headEnd/>
            <a:tailEnd type="triangle" w="med" len="med"/>
          </a:ln>
          <a:effectLst/>
        </p:spPr>
        <p:txBody>
          <a:bodyPr anchor="ctr">
            <a:prstTxWarp prst="textNoShape">
              <a:avLst/>
            </a:prstTxWarp>
            <a:spAutoFit/>
          </a:bodyPr>
          <a:lstStyle/>
          <a:p>
            <a:endParaRPr lang="en-US"/>
          </a:p>
        </p:txBody>
      </p:sp>
      <p:sp>
        <p:nvSpPr>
          <p:cNvPr id="238608" name="Line 16"/>
          <p:cNvSpPr>
            <a:spLocks noChangeShapeType="1"/>
          </p:cNvSpPr>
          <p:nvPr/>
        </p:nvSpPr>
        <p:spPr bwMode="auto">
          <a:xfrm>
            <a:off x="8275638" y="5743575"/>
            <a:ext cx="0" cy="484188"/>
          </a:xfrm>
          <a:prstGeom prst="line">
            <a:avLst/>
          </a:prstGeom>
          <a:noFill/>
          <a:ln w="38100">
            <a:solidFill>
              <a:srgbClr val="FF00FF"/>
            </a:solidFill>
            <a:round/>
            <a:headEnd/>
            <a:tailEnd type="triangle" w="med" len="med"/>
          </a:ln>
          <a:effectLst/>
        </p:spPr>
        <p:txBody>
          <a:bodyPr anchor="ctr">
            <a:prstTxWarp prst="textNoShape">
              <a:avLst/>
            </a:prstTxWarp>
            <a:spAutoFit/>
          </a:bodyPr>
          <a:lstStyle/>
          <a:p>
            <a:endParaRPr lang="en-US"/>
          </a:p>
        </p:txBody>
      </p:sp>
      <p:sp>
        <p:nvSpPr>
          <p:cNvPr id="238609" name="Text Box 17"/>
          <p:cNvSpPr txBox="1">
            <a:spLocks noChangeArrowheads="1"/>
          </p:cNvSpPr>
          <p:nvPr/>
        </p:nvSpPr>
        <p:spPr bwMode="auto">
          <a:xfrm>
            <a:off x="7546975" y="3405188"/>
            <a:ext cx="762000" cy="396875"/>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MIT1</a:t>
            </a:r>
          </a:p>
        </p:txBody>
      </p:sp>
      <p:sp>
        <p:nvSpPr>
          <p:cNvPr id="238610" name="Text Box 18"/>
          <p:cNvSpPr txBox="1">
            <a:spLocks noChangeArrowheads="1"/>
          </p:cNvSpPr>
          <p:nvPr/>
        </p:nvSpPr>
        <p:spPr bwMode="auto">
          <a:xfrm>
            <a:off x="7489825" y="4400550"/>
            <a:ext cx="1055688" cy="396875"/>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MIT2</a:t>
            </a:r>
            <a:endParaRPr lang="en-US" sz="2000" b="1">
              <a:latin typeface="Arial" charset="0"/>
            </a:endParaRPr>
          </a:p>
        </p:txBody>
      </p:sp>
      <p:sp>
        <p:nvSpPr>
          <p:cNvPr id="238611" name="Text Box 19"/>
          <p:cNvSpPr txBox="1">
            <a:spLocks noChangeArrowheads="1"/>
          </p:cNvSpPr>
          <p:nvPr/>
        </p:nvSpPr>
        <p:spPr bwMode="auto">
          <a:xfrm>
            <a:off x="7408863" y="5310188"/>
            <a:ext cx="904875" cy="396875"/>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CMU1</a:t>
            </a:r>
            <a:endParaRPr lang="en-US" sz="2000" b="1">
              <a:latin typeface="Arial" charset="0"/>
            </a:endParaRPr>
          </a:p>
        </p:txBody>
      </p:sp>
      <p:sp>
        <p:nvSpPr>
          <p:cNvPr id="238612" name="Text Box 20"/>
          <p:cNvSpPr txBox="1">
            <a:spLocks noChangeArrowheads="1"/>
          </p:cNvSpPr>
          <p:nvPr/>
        </p:nvSpPr>
        <p:spPr bwMode="auto">
          <a:xfrm>
            <a:off x="7408863" y="6308725"/>
            <a:ext cx="904875" cy="396875"/>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CMU2</a:t>
            </a:r>
            <a:endParaRPr lang="en-US" sz="2000" b="1">
              <a:latin typeface="Arial" charset="0"/>
            </a:endParaRPr>
          </a:p>
        </p:txBody>
      </p:sp>
      <p:sp>
        <p:nvSpPr>
          <p:cNvPr id="238613" name="Oval 21"/>
          <p:cNvSpPr>
            <a:spLocks noChangeArrowheads="1"/>
          </p:cNvSpPr>
          <p:nvPr/>
        </p:nvSpPr>
        <p:spPr bwMode="auto">
          <a:xfrm>
            <a:off x="1828800" y="4233863"/>
            <a:ext cx="5334000" cy="1700212"/>
          </a:xfrm>
          <a:prstGeom prst="ellipse">
            <a:avLst/>
          </a:prstGeom>
          <a:solidFill>
            <a:srgbClr val="CCECFF"/>
          </a:solidFill>
          <a:ln w="19050">
            <a:noFill/>
            <a:round/>
            <a:headEnd/>
            <a:tailEnd/>
          </a:ln>
          <a:effectLst/>
        </p:spPr>
        <p:txBody>
          <a:bodyPr wrap="none" anchor="ctr">
            <a:prstTxWarp prst="textNoShape">
              <a:avLst/>
            </a:prstTxWarp>
          </a:bodyPr>
          <a:lstStyle/>
          <a:p>
            <a:pPr algn="ctr" eaLnBrk="0" hangingPunct="0">
              <a:spcBef>
                <a:spcPct val="20000"/>
              </a:spcBef>
              <a:buFontTx/>
              <a:buChar char="•"/>
            </a:pPr>
            <a:endParaRPr lang="en-US" sz="2800">
              <a:latin typeface="Arial" charset="0"/>
            </a:endParaRPr>
          </a:p>
        </p:txBody>
      </p:sp>
      <p:sp>
        <p:nvSpPr>
          <p:cNvPr id="238614" name="Rectangle 22"/>
          <p:cNvSpPr>
            <a:spLocks noChangeArrowheads="1"/>
          </p:cNvSpPr>
          <p:nvPr/>
        </p:nvSpPr>
        <p:spPr bwMode="auto">
          <a:xfrm>
            <a:off x="2362200" y="4995863"/>
            <a:ext cx="533400"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8615" name="Rectangle 23"/>
          <p:cNvSpPr>
            <a:spLocks noChangeArrowheads="1"/>
          </p:cNvSpPr>
          <p:nvPr/>
        </p:nvSpPr>
        <p:spPr bwMode="auto">
          <a:xfrm>
            <a:off x="4267200" y="5045075"/>
            <a:ext cx="517525"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8616" name="Oval 24"/>
          <p:cNvSpPr>
            <a:spLocks noChangeArrowheads="1"/>
          </p:cNvSpPr>
          <p:nvPr/>
        </p:nvSpPr>
        <p:spPr bwMode="auto">
          <a:xfrm>
            <a:off x="2667000" y="3957638"/>
            <a:ext cx="566738" cy="2159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8617" name="Text Box 25"/>
          <p:cNvSpPr txBox="1">
            <a:spLocks noChangeArrowheads="1"/>
          </p:cNvSpPr>
          <p:nvPr/>
        </p:nvSpPr>
        <p:spPr bwMode="auto">
          <a:xfrm>
            <a:off x="5638800" y="5816600"/>
            <a:ext cx="1100138" cy="396875"/>
          </a:xfrm>
          <a:prstGeom prst="rect">
            <a:avLst/>
          </a:prstGeom>
          <a:noFill/>
          <a:ln w="1905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CMU</a:t>
            </a:r>
          </a:p>
        </p:txBody>
      </p:sp>
      <p:sp>
        <p:nvSpPr>
          <p:cNvPr id="238618" name="Text Box 26"/>
          <p:cNvSpPr txBox="1">
            <a:spLocks noChangeArrowheads="1"/>
          </p:cNvSpPr>
          <p:nvPr/>
        </p:nvSpPr>
        <p:spPr bwMode="auto">
          <a:xfrm>
            <a:off x="1563688" y="4000500"/>
            <a:ext cx="1173162" cy="396875"/>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Berkeley</a:t>
            </a:r>
            <a:endParaRPr lang="en-US" sz="2000" b="1">
              <a:latin typeface="Arial" charset="0"/>
            </a:endParaRPr>
          </a:p>
        </p:txBody>
      </p:sp>
      <p:sp>
        <p:nvSpPr>
          <p:cNvPr id="238619" name="Rectangle 27"/>
          <p:cNvSpPr>
            <a:spLocks noChangeArrowheads="1"/>
          </p:cNvSpPr>
          <p:nvPr/>
        </p:nvSpPr>
        <p:spPr bwMode="auto">
          <a:xfrm>
            <a:off x="5957888" y="3683000"/>
            <a:ext cx="620712" cy="396875"/>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2000">
                <a:latin typeface="Arial" charset="0"/>
              </a:rPr>
              <a:t>MIT</a:t>
            </a:r>
          </a:p>
        </p:txBody>
      </p:sp>
      <p:sp>
        <p:nvSpPr>
          <p:cNvPr id="238620" name="Oval 28"/>
          <p:cNvSpPr>
            <a:spLocks noChangeArrowheads="1"/>
          </p:cNvSpPr>
          <p:nvPr/>
        </p:nvSpPr>
        <p:spPr bwMode="auto">
          <a:xfrm>
            <a:off x="576263" y="5011738"/>
            <a:ext cx="566737" cy="215900"/>
          </a:xfrm>
          <a:prstGeom prst="ellipse">
            <a:avLst/>
          </a:prstGeom>
          <a:solidFill>
            <a:srgbClr val="3366FF"/>
          </a:solidFill>
          <a:ln w="19050">
            <a:solidFill>
              <a:schemeClr val="tx1"/>
            </a:solidFill>
            <a:round/>
            <a:headEnd/>
            <a:tailEnd/>
          </a:ln>
          <a:effectLst/>
        </p:spPr>
        <p:txBody>
          <a:bodyPr wrap="none" anchor="ctr">
            <a:prstTxWarp prst="textNoShape">
              <a:avLst/>
            </a:prstTxWarp>
          </a:bodyPr>
          <a:lstStyle/>
          <a:p>
            <a:endParaRPr lang="en-US"/>
          </a:p>
        </p:txBody>
      </p:sp>
      <p:sp>
        <p:nvSpPr>
          <p:cNvPr id="238621" name="Text Box 29"/>
          <p:cNvSpPr txBox="1">
            <a:spLocks noChangeArrowheads="1"/>
          </p:cNvSpPr>
          <p:nvPr/>
        </p:nvSpPr>
        <p:spPr bwMode="auto">
          <a:xfrm>
            <a:off x="457200" y="4678363"/>
            <a:ext cx="990600" cy="396875"/>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2000">
                <a:latin typeface="Arial" charset="0"/>
              </a:rPr>
              <a:t>UCSD</a:t>
            </a:r>
            <a:endParaRPr lang="en-US" sz="2000" b="1">
              <a:latin typeface="Arial" charset="0"/>
            </a:endParaRPr>
          </a:p>
        </p:txBody>
      </p:sp>
      <p:sp>
        <p:nvSpPr>
          <p:cNvPr id="238622" name="Rectangle 30"/>
          <p:cNvSpPr>
            <a:spLocks noChangeArrowheads="1"/>
          </p:cNvSpPr>
          <p:nvPr/>
        </p:nvSpPr>
        <p:spPr bwMode="auto">
          <a:xfrm>
            <a:off x="3429000" y="4557713"/>
            <a:ext cx="517525" cy="217487"/>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8623" name="Rectangle 31"/>
          <p:cNvSpPr>
            <a:spLocks noChangeArrowheads="1"/>
          </p:cNvSpPr>
          <p:nvPr/>
        </p:nvSpPr>
        <p:spPr bwMode="auto">
          <a:xfrm>
            <a:off x="5807075" y="4557713"/>
            <a:ext cx="517525" cy="217487"/>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8624" name="Rectangle 32"/>
          <p:cNvSpPr>
            <a:spLocks noChangeArrowheads="1"/>
          </p:cNvSpPr>
          <p:nvPr/>
        </p:nvSpPr>
        <p:spPr bwMode="auto">
          <a:xfrm>
            <a:off x="5638800" y="5329238"/>
            <a:ext cx="517525" cy="219075"/>
          </a:xfrm>
          <a:prstGeom prst="rect">
            <a:avLst/>
          </a:prstGeom>
          <a:solidFill>
            <a:srgbClr val="996633"/>
          </a:solidFill>
          <a:ln w="19050">
            <a:solidFill>
              <a:schemeClr val="tx1"/>
            </a:solidFill>
            <a:miter lim="800000"/>
            <a:headEnd/>
            <a:tailEnd/>
          </a:ln>
          <a:effectLst/>
        </p:spPr>
        <p:txBody>
          <a:bodyPr anchor="ctr">
            <a:prstTxWarp prst="textNoShape">
              <a:avLst/>
            </a:prstTxWarp>
            <a:spAutoFit/>
          </a:bodyPr>
          <a:lstStyle/>
          <a:p>
            <a:endParaRPr lang="en-US"/>
          </a:p>
        </p:txBody>
      </p:sp>
      <p:sp>
        <p:nvSpPr>
          <p:cNvPr id="238625" name="Freeform 33"/>
          <p:cNvSpPr>
            <a:spLocks/>
          </p:cNvSpPr>
          <p:nvPr/>
        </p:nvSpPr>
        <p:spPr bwMode="auto">
          <a:xfrm>
            <a:off x="1239838" y="4205288"/>
            <a:ext cx="2417762" cy="855662"/>
          </a:xfrm>
          <a:custGeom>
            <a:avLst/>
            <a:gdLst/>
            <a:ahLst/>
            <a:cxnLst>
              <a:cxn ang="0">
                <a:pos x="0" y="588"/>
              </a:cxn>
              <a:cxn ang="0">
                <a:pos x="1187" y="588"/>
              </a:cxn>
              <a:cxn ang="0">
                <a:pos x="1476" y="540"/>
              </a:cxn>
              <a:cxn ang="0">
                <a:pos x="1469" y="293"/>
              </a:cxn>
              <a:cxn ang="0">
                <a:pos x="1181" y="0"/>
              </a:cxn>
            </a:cxnLst>
            <a:rect l="0" t="0" r="r" b="b"/>
            <a:pathLst>
              <a:path w="1523" h="596">
                <a:moveTo>
                  <a:pt x="0" y="588"/>
                </a:moveTo>
                <a:cubicBezTo>
                  <a:pt x="198" y="588"/>
                  <a:pt x="941" y="596"/>
                  <a:pt x="1187" y="588"/>
                </a:cubicBezTo>
                <a:cubicBezTo>
                  <a:pt x="1433" y="580"/>
                  <a:pt x="1429" y="589"/>
                  <a:pt x="1476" y="540"/>
                </a:cubicBezTo>
                <a:cubicBezTo>
                  <a:pt x="1523" y="491"/>
                  <a:pt x="1518" y="383"/>
                  <a:pt x="1469" y="293"/>
                </a:cubicBezTo>
                <a:cubicBezTo>
                  <a:pt x="1420" y="203"/>
                  <a:pt x="1241" y="61"/>
                  <a:pt x="1181" y="0"/>
                </a:cubicBezTo>
              </a:path>
            </a:pathLst>
          </a:custGeom>
          <a:noFill/>
          <a:ln w="57150" cap="flat" cmpd="sng">
            <a:solidFill>
              <a:schemeClr val="accent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38626" name="Freeform 34"/>
          <p:cNvSpPr>
            <a:spLocks/>
          </p:cNvSpPr>
          <p:nvPr/>
        </p:nvSpPr>
        <p:spPr bwMode="auto">
          <a:xfrm>
            <a:off x="1270000" y="5135563"/>
            <a:ext cx="5878513" cy="711200"/>
          </a:xfrm>
          <a:custGeom>
            <a:avLst/>
            <a:gdLst/>
            <a:ahLst/>
            <a:cxnLst>
              <a:cxn ang="0">
                <a:pos x="0" y="8"/>
              </a:cxn>
              <a:cxn ang="0">
                <a:pos x="2040" y="33"/>
              </a:cxn>
              <a:cxn ang="0">
                <a:pos x="2989" y="208"/>
              </a:cxn>
              <a:cxn ang="0">
                <a:pos x="3703" y="448"/>
              </a:cxn>
            </a:cxnLst>
            <a:rect l="0" t="0" r="r" b="b"/>
            <a:pathLst>
              <a:path w="3703" h="448">
                <a:moveTo>
                  <a:pt x="0" y="8"/>
                </a:moveTo>
                <a:cubicBezTo>
                  <a:pt x="340" y="12"/>
                  <a:pt x="1542" y="0"/>
                  <a:pt x="2040" y="33"/>
                </a:cubicBezTo>
                <a:cubicBezTo>
                  <a:pt x="2538" y="66"/>
                  <a:pt x="2712" y="139"/>
                  <a:pt x="2989" y="208"/>
                </a:cubicBezTo>
                <a:cubicBezTo>
                  <a:pt x="3266" y="277"/>
                  <a:pt x="3554" y="398"/>
                  <a:pt x="3703" y="448"/>
                </a:cubicBezTo>
              </a:path>
            </a:pathLst>
          </a:custGeom>
          <a:noFill/>
          <a:ln w="57150" cap="flat" cmpd="sng">
            <a:solidFill>
              <a:schemeClr val="accent2"/>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38627" name="Freeform 35"/>
          <p:cNvSpPr>
            <a:spLocks/>
          </p:cNvSpPr>
          <p:nvPr/>
        </p:nvSpPr>
        <p:spPr bwMode="auto">
          <a:xfrm>
            <a:off x="5776913" y="3997325"/>
            <a:ext cx="1381125" cy="1695450"/>
          </a:xfrm>
          <a:custGeom>
            <a:avLst/>
            <a:gdLst/>
            <a:ahLst/>
            <a:cxnLst>
              <a:cxn ang="0">
                <a:pos x="851" y="0"/>
              </a:cxn>
              <a:cxn ang="0">
                <a:pos x="346" y="388"/>
              </a:cxn>
              <a:cxn ang="0">
                <a:pos x="87" y="783"/>
              </a:cxn>
              <a:cxn ang="0">
                <a:pos x="870" y="1068"/>
              </a:cxn>
            </a:cxnLst>
            <a:rect l="0" t="0" r="r" b="b"/>
            <a:pathLst>
              <a:path w="870" h="1068">
                <a:moveTo>
                  <a:pt x="851" y="0"/>
                </a:moveTo>
                <a:cubicBezTo>
                  <a:pt x="770" y="65"/>
                  <a:pt x="473" y="257"/>
                  <a:pt x="346" y="388"/>
                </a:cubicBezTo>
                <a:cubicBezTo>
                  <a:pt x="219" y="519"/>
                  <a:pt x="0" y="670"/>
                  <a:pt x="87" y="783"/>
                </a:cubicBezTo>
                <a:cubicBezTo>
                  <a:pt x="174" y="896"/>
                  <a:pt x="707" y="1009"/>
                  <a:pt x="870" y="1068"/>
                </a:cubicBezTo>
              </a:path>
            </a:pathLst>
          </a:custGeom>
          <a:noFill/>
          <a:ln w="57150" cap="flat" cmpd="sng">
            <a:solidFill>
              <a:srgbClr val="99CC00"/>
            </a:solidFill>
            <a:prstDash val="solid"/>
            <a:round/>
            <a:headEnd type="triangle" w="med" len="med"/>
            <a:tailEnd type="none" w="med" len="med"/>
          </a:ln>
          <a:effectLst/>
        </p:spPr>
        <p:txBody>
          <a:bodyPr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 name="Slide Number Placeholder 4"/>
          <p:cNvSpPr>
            <a:spLocks noGrp="1"/>
          </p:cNvSpPr>
          <p:nvPr>
            <p:ph type="sldNum" sz="quarter" idx="12"/>
          </p:nvPr>
        </p:nvSpPr>
        <p:spPr/>
        <p:txBody>
          <a:bodyPr/>
          <a:lstStyle/>
          <a:p>
            <a:fld id="{54420970-F0BB-794C-8F7A-37AD1FB04846}" type="slidenum">
              <a:rPr lang="en-US"/>
              <a:pPr/>
              <a:t>61</a:t>
            </a:fld>
            <a:endParaRPr lang="en-US"/>
          </a:p>
        </p:txBody>
      </p:sp>
      <p:sp>
        <p:nvSpPr>
          <p:cNvPr id="240642" name="Rectangle 2"/>
          <p:cNvSpPr>
            <a:spLocks noGrp="1" noChangeArrowheads="1"/>
          </p:cNvSpPr>
          <p:nvPr>
            <p:ph type="title"/>
          </p:nvPr>
        </p:nvSpPr>
        <p:spPr>
          <a:xfrm>
            <a:off x="304800" y="304800"/>
            <a:ext cx="8610600" cy="914400"/>
          </a:xfrm>
        </p:spPr>
        <p:txBody>
          <a:bodyPr>
            <a:normAutofit fontScale="90000"/>
          </a:bodyPr>
          <a:lstStyle/>
          <a:p>
            <a:r>
              <a:rPr lang="en-US"/>
              <a:t>Concerns with End System Multicast</a:t>
            </a:r>
          </a:p>
        </p:txBody>
      </p:sp>
      <p:sp>
        <p:nvSpPr>
          <p:cNvPr id="240643" name="Rectangle 3"/>
          <p:cNvSpPr>
            <a:spLocks noGrp="1" noChangeArrowheads="1"/>
          </p:cNvSpPr>
          <p:nvPr>
            <p:ph type="body" idx="4294967295"/>
          </p:nvPr>
        </p:nvSpPr>
        <p:spPr>
          <a:xfrm>
            <a:off x="381000" y="1295400"/>
            <a:ext cx="8458200" cy="2590800"/>
          </a:xfrm>
        </p:spPr>
        <p:txBody>
          <a:bodyPr>
            <a:normAutofit lnSpcReduction="10000"/>
          </a:bodyPr>
          <a:lstStyle/>
          <a:p>
            <a:pPr>
              <a:lnSpc>
                <a:spcPct val="80000"/>
              </a:lnSpc>
            </a:pPr>
            <a:r>
              <a:rPr lang="en-US" sz="2800"/>
              <a:t>Self-organize recipients into multicast delivery overlay tree</a:t>
            </a:r>
          </a:p>
          <a:p>
            <a:pPr lvl="1">
              <a:lnSpc>
                <a:spcPct val="80000"/>
              </a:lnSpc>
            </a:pPr>
            <a:r>
              <a:rPr lang="en-US" sz="2400"/>
              <a:t>Must be closely matched to real network topology to be efficient</a:t>
            </a:r>
          </a:p>
          <a:p>
            <a:pPr>
              <a:lnSpc>
                <a:spcPct val="80000"/>
              </a:lnSpc>
            </a:pPr>
            <a:r>
              <a:rPr lang="en-US" sz="2800"/>
              <a:t>Performance concerns compared to IP Multicast</a:t>
            </a:r>
          </a:p>
          <a:p>
            <a:pPr lvl="1">
              <a:lnSpc>
                <a:spcPct val="80000"/>
              </a:lnSpc>
            </a:pPr>
            <a:r>
              <a:rPr lang="en-US" sz="2400"/>
              <a:t>Increase in delay</a:t>
            </a:r>
          </a:p>
          <a:p>
            <a:pPr lvl="1">
              <a:lnSpc>
                <a:spcPct val="80000"/>
              </a:lnSpc>
            </a:pPr>
            <a:r>
              <a:rPr lang="en-US" sz="2400"/>
              <a:t>Bandwidth waste (packet duplication)</a:t>
            </a:r>
          </a:p>
        </p:txBody>
      </p:sp>
      <p:grpSp>
        <p:nvGrpSpPr>
          <p:cNvPr id="2" name="Group 4"/>
          <p:cNvGrpSpPr>
            <a:grpSpLocks/>
          </p:cNvGrpSpPr>
          <p:nvPr/>
        </p:nvGrpSpPr>
        <p:grpSpPr bwMode="auto">
          <a:xfrm>
            <a:off x="288925" y="4114800"/>
            <a:ext cx="4229100" cy="2178050"/>
            <a:chOff x="198" y="2741"/>
            <a:chExt cx="2664" cy="1372"/>
          </a:xfrm>
        </p:grpSpPr>
        <p:grpSp>
          <p:nvGrpSpPr>
            <p:cNvPr id="3" name="Group 5"/>
            <p:cNvGrpSpPr>
              <a:grpSpLocks/>
            </p:cNvGrpSpPr>
            <p:nvPr/>
          </p:nvGrpSpPr>
          <p:grpSpPr bwMode="auto">
            <a:xfrm>
              <a:off x="198" y="2741"/>
              <a:ext cx="2664" cy="1372"/>
              <a:chOff x="198" y="2741"/>
              <a:chExt cx="2664" cy="1372"/>
            </a:xfrm>
          </p:grpSpPr>
          <p:sp>
            <p:nvSpPr>
              <p:cNvPr id="240646" name="Text Box 6"/>
              <p:cNvSpPr txBox="1">
                <a:spLocks noChangeArrowheads="1"/>
              </p:cNvSpPr>
              <p:nvPr/>
            </p:nvSpPr>
            <p:spPr bwMode="auto">
              <a:xfrm>
                <a:off x="2236" y="3188"/>
                <a:ext cx="626" cy="212"/>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1600">
                    <a:latin typeface="Arial" charset="0"/>
                  </a:rPr>
                  <a:t>MIT2</a:t>
                </a:r>
                <a:endParaRPr lang="en-US" sz="1600" b="1">
                  <a:latin typeface="Arial" charset="0"/>
                </a:endParaRPr>
              </a:p>
            </p:txBody>
          </p:sp>
          <p:sp>
            <p:nvSpPr>
              <p:cNvPr id="240647" name="Oval 7"/>
              <p:cNvSpPr>
                <a:spLocks noChangeArrowheads="1"/>
              </p:cNvSpPr>
              <p:nvPr/>
            </p:nvSpPr>
            <p:spPr bwMode="auto">
              <a:xfrm>
                <a:off x="692" y="3207"/>
                <a:ext cx="1723" cy="466"/>
              </a:xfrm>
              <a:prstGeom prst="ellipse">
                <a:avLst/>
              </a:prstGeom>
              <a:solidFill>
                <a:srgbClr val="EAEAEA"/>
              </a:solidFill>
              <a:ln w="19050">
                <a:noFill/>
                <a:round/>
                <a:headEnd/>
                <a:tailEnd/>
              </a:ln>
              <a:effectLst/>
            </p:spPr>
            <p:txBody>
              <a:bodyPr wrap="none" anchor="ctr">
                <a:prstTxWarp prst="textNoShape">
                  <a:avLst/>
                </a:prstTxWarp>
              </a:bodyPr>
              <a:lstStyle/>
              <a:p>
                <a:pPr algn="ctr" eaLnBrk="0" hangingPunct="0">
                  <a:spcBef>
                    <a:spcPct val="20000"/>
                  </a:spcBef>
                </a:pPr>
                <a:endParaRPr lang="en-US" sz="1600">
                  <a:latin typeface="Arial" charset="0"/>
                </a:endParaRPr>
              </a:p>
            </p:txBody>
          </p:sp>
          <p:sp>
            <p:nvSpPr>
              <p:cNvPr id="240648" name="Text Box 8"/>
              <p:cNvSpPr txBox="1">
                <a:spLocks noChangeArrowheads="1"/>
              </p:cNvSpPr>
              <p:nvPr/>
            </p:nvSpPr>
            <p:spPr bwMode="auto">
              <a:xfrm>
                <a:off x="405" y="3249"/>
                <a:ext cx="491" cy="212"/>
              </a:xfrm>
              <a:prstGeom prst="rect">
                <a:avLst/>
              </a:prstGeom>
              <a:noFill/>
              <a:ln w="12700">
                <a:noFill/>
                <a:miter lim="800000"/>
                <a:headEnd/>
                <a:tailEnd/>
              </a:ln>
              <a:effectLst/>
            </p:spPr>
            <p:txBody>
              <a:bodyPr anchor="ctr">
                <a:prstTxWarp prst="textNoShape">
                  <a:avLst/>
                </a:prstTxWarp>
                <a:spAutoFit/>
              </a:bodyPr>
              <a:lstStyle/>
              <a:p>
                <a:pPr algn="ctr" eaLnBrk="0" hangingPunct="0">
                  <a:spcBef>
                    <a:spcPct val="20000"/>
                  </a:spcBef>
                </a:pPr>
                <a:r>
                  <a:rPr lang="en-US" sz="1600">
                    <a:latin typeface="Arial" charset="0"/>
                  </a:rPr>
                  <a:t> </a:t>
                </a:r>
              </a:p>
            </p:txBody>
          </p:sp>
          <p:sp>
            <p:nvSpPr>
              <p:cNvPr id="240649" name="Oval 9"/>
              <p:cNvSpPr>
                <a:spLocks noChangeArrowheads="1"/>
              </p:cNvSpPr>
              <p:nvPr/>
            </p:nvSpPr>
            <p:spPr bwMode="auto">
              <a:xfrm>
                <a:off x="973" y="2962"/>
                <a:ext cx="177" cy="8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50" name="Text Box 10"/>
              <p:cNvSpPr txBox="1">
                <a:spLocks noChangeArrowheads="1"/>
              </p:cNvSpPr>
              <p:nvPr/>
            </p:nvSpPr>
            <p:spPr bwMode="auto">
              <a:xfrm>
                <a:off x="879" y="2763"/>
                <a:ext cx="613" cy="212"/>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Berkeley</a:t>
                </a:r>
                <a:endParaRPr lang="en-US" sz="1600" b="1">
                  <a:latin typeface="Arial" charset="0"/>
                </a:endParaRPr>
              </a:p>
            </p:txBody>
          </p:sp>
          <p:sp>
            <p:nvSpPr>
              <p:cNvPr id="240651" name="Line 11"/>
              <p:cNvSpPr>
                <a:spLocks noChangeShapeType="1"/>
              </p:cNvSpPr>
              <p:nvPr/>
            </p:nvSpPr>
            <p:spPr bwMode="auto">
              <a:xfrm flipH="1">
                <a:off x="2359" y="2950"/>
                <a:ext cx="0" cy="257"/>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grpSp>
            <p:nvGrpSpPr>
              <p:cNvPr id="4" name="Group 12"/>
              <p:cNvGrpSpPr>
                <a:grpSpLocks/>
              </p:cNvGrpSpPr>
              <p:nvPr/>
            </p:nvGrpSpPr>
            <p:grpSpPr bwMode="auto">
              <a:xfrm rot="10800000" flipH="1">
                <a:off x="2361" y="2950"/>
                <a:ext cx="296" cy="253"/>
                <a:chOff x="3648" y="937"/>
                <a:chExt cx="597" cy="647"/>
              </a:xfrm>
            </p:grpSpPr>
            <p:sp>
              <p:nvSpPr>
                <p:cNvPr id="240653" name="Line 13"/>
                <p:cNvSpPr>
                  <a:spLocks noChangeShapeType="1"/>
                </p:cNvSpPr>
                <p:nvPr/>
              </p:nvSpPr>
              <p:spPr bwMode="auto">
                <a:xfrm>
                  <a:off x="3648" y="1056"/>
                  <a:ext cx="264"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240654" name="Line 14"/>
                <p:cNvSpPr>
                  <a:spLocks noChangeShapeType="1"/>
                </p:cNvSpPr>
                <p:nvPr/>
              </p:nvSpPr>
              <p:spPr bwMode="auto">
                <a:xfrm>
                  <a:off x="3648" y="1488"/>
                  <a:ext cx="264"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240655" name="Oval 15"/>
                <p:cNvSpPr>
                  <a:spLocks noChangeArrowheads="1"/>
                </p:cNvSpPr>
                <p:nvPr/>
              </p:nvSpPr>
              <p:spPr bwMode="auto">
                <a:xfrm>
                  <a:off x="3888" y="937"/>
                  <a:ext cx="357" cy="21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56" name="Oval 16"/>
                <p:cNvSpPr>
                  <a:spLocks noChangeArrowheads="1"/>
                </p:cNvSpPr>
                <p:nvPr/>
              </p:nvSpPr>
              <p:spPr bwMode="auto">
                <a:xfrm>
                  <a:off x="3888" y="1369"/>
                  <a:ext cx="357" cy="21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grpSp>
          <p:sp>
            <p:nvSpPr>
              <p:cNvPr id="240657" name="Text Box 17"/>
              <p:cNvSpPr txBox="1">
                <a:spLocks noChangeArrowheads="1"/>
              </p:cNvSpPr>
              <p:nvPr/>
            </p:nvSpPr>
            <p:spPr bwMode="auto">
              <a:xfrm>
                <a:off x="2343" y="2741"/>
                <a:ext cx="408"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MIT1</a:t>
                </a:r>
              </a:p>
            </p:txBody>
          </p:sp>
          <p:sp>
            <p:nvSpPr>
              <p:cNvPr id="240658" name="Rectangle 18"/>
              <p:cNvSpPr>
                <a:spLocks noChangeArrowheads="1"/>
              </p:cNvSpPr>
              <p:nvPr/>
            </p:nvSpPr>
            <p:spPr bwMode="auto">
              <a:xfrm>
                <a:off x="198" y="3160"/>
                <a:ext cx="477"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UCSD</a:t>
                </a:r>
              </a:p>
            </p:txBody>
          </p:sp>
          <p:sp>
            <p:nvSpPr>
              <p:cNvPr id="240659" name="Rectangle 19"/>
              <p:cNvSpPr>
                <a:spLocks noChangeArrowheads="1"/>
              </p:cNvSpPr>
              <p:nvPr/>
            </p:nvSpPr>
            <p:spPr bwMode="auto">
              <a:xfrm>
                <a:off x="1722" y="3526"/>
                <a:ext cx="168"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660" name="Rectangle 20"/>
              <p:cNvSpPr>
                <a:spLocks noChangeArrowheads="1"/>
              </p:cNvSpPr>
              <p:nvPr/>
            </p:nvSpPr>
            <p:spPr bwMode="auto">
              <a:xfrm>
                <a:off x="809" y="3404"/>
                <a:ext cx="168"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661" name="Rectangle 21"/>
              <p:cNvSpPr>
                <a:spLocks noChangeArrowheads="1"/>
              </p:cNvSpPr>
              <p:nvPr/>
            </p:nvSpPr>
            <p:spPr bwMode="auto">
              <a:xfrm>
                <a:off x="1081" y="3250"/>
                <a:ext cx="167"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662" name="Rectangle 22"/>
              <p:cNvSpPr>
                <a:spLocks noChangeArrowheads="1"/>
              </p:cNvSpPr>
              <p:nvPr/>
            </p:nvSpPr>
            <p:spPr bwMode="auto">
              <a:xfrm>
                <a:off x="1968" y="3260"/>
                <a:ext cx="167" cy="112"/>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663" name="Oval 23"/>
              <p:cNvSpPr>
                <a:spLocks noChangeArrowheads="1"/>
              </p:cNvSpPr>
              <p:nvPr/>
            </p:nvSpPr>
            <p:spPr bwMode="auto">
              <a:xfrm>
                <a:off x="336" y="3399"/>
                <a:ext cx="177" cy="8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64" name="Rectangle 24"/>
              <p:cNvSpPr>
                <a:spLocks noChangeArrowheads="1"/>
              </p:cNvSpPr>
              <p:nvPr/>
            </p:nvSpPr>
            <p:spPr bwMode="auto">
              <a:xfrm>
                <a:off x="1374" y="3421"/>
                <a:ext cx="167"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665" name="Text Box 25"/>
              <p:cNvSpPr txBox="1">
                <a:spLocks noChangeArrowheads="1"/>
              </p:cNvSpPr>
              <p:nvPr/>
            </p:nvSpPr>
            <p:spPr bwMode="auto">
              <a:xfrm>
                <a:off x="2206" y="3901"/>
                <a:ext cx="626" cy="212"/>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1600">
                    <a:latin typeface="Arial" charset="0"/>
                  </a:rPr>
                  <a:t>CMU2</a:t>
                </a:r>
                <a:endParaRPr lang="en-US" sz="1600" b="1">
                  <a:latin typeface="Arial" charset="0"/>
                </a:endParaRPr>
              </a:p>
            </p:txBody>
          </p:sp>
          <p:sp>
            <p:nvSpPr>
              <p:cNvPr id="240666" name="Line 26"/>
              <p:cNvSpPr>
                <a:spLocks noChangeShapeType="1"/>
              </p:cNvSpPr>
              <p:nvPr/>
            </p:nvSpPr>
            <p:spPr bwMode="auto">
              <a:xfrm flipH="1">
                <a:off x="2329" y="3662"/>
                <a:ext cx="0" cy="257"/>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grpSp>
            <p:nvGrpSpPr>
              <p:cNvPr id="5" name="Group 27"/>
              <p:cNvGrpSpPr>
                <a:grpSpLocks/>
              </p:cNvGrpSpPr>
              <p:nvPr/>
            </p:nvGrpSpPr>
            <p:grpSpPr bwMode="auto">
              <a:xfrm rot="10800000" flipH="1">
                <a:off x="2331" y="3662"/>
                <a:ext cx="296" cy="252"/>
                <a:chOff x="3648" y="937"/>
                <a:chExt cx="597" cy="647"/>
              </a:xfrm>
            </p:grpSpPr>
            <p:sp>
              <p:nvSpPr>
                <p:cNvPr id="240668" name="Line 28"/>
                <p:cNvSpPr>
                  <a:spLocks noChangeShapeType="1"/>
                </p:cNvSpPr>
                <p:nvPr/>
              </p:nvSpPr>
              <p:spPr bwMode="auto">
                <a:xfrm>
                  <a:off x="3648" y="1056"/>
                  <a:ext cx="264"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240669" name="Line 29"/>
                <p:cNvSpPr>
                  <a:spLocks noChangeShapeType="1"/>
                </p:cNvSpPr>
                <p:nvPr/>
              </p:nvSpPr>
              <p:spPr bwMode="auto">
                <a:xfrm>
                  <a:off x="3648" y="1488"/>
                  <a:ext cx="264"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240670" name="Oval 30"/>
                <p:cNvSpPr>
                  <a:spLocks noChangeArrowheads="1"/>
                </p:cNvSpPr>
                <p:nvPr/>
              </p:nvSpPr>
              <p:spPr bwMode="auto">
                <a:xfrm>
                  <a:off x="3888" y="937"/>
                  <a:ext cx="357" cy="21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71" name="Oval 31"/>
                <p:cNvSpPr>
                  <a:spLocks noChangeArrowheads="1"/>
                </p:cNvSpPr>
                <p:nvPr/>
              </p:nvSpPr>
              <p:spPr bwMode="auto">
                <a:xfrm>
                  <a:off x="3888" y="1369"/>
                  <a:ext cx="357" cy="21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grpSp>
          <p:sp>
            <p:nvSpPr>
              <p:cNvPr id="240672" name="Text Box 32"/>
              <p:cNvSpPr txBox="1">
                <a:spLocks noChangeArrowheads="1"/>
              </p:cNvSpPr>
              <p:nvPr/>
            </p:nvSpPr>
            <p:spPr bwMode="auto">
              <a:xfrm>
                <a:off x="2279" y="3453"/>
                <a:ext cx="478"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CMU1</a:t>
                </a:r>
              </a:p>
            </p:txBody>
          </p:sp>
          <p:grpSp>
            <p:nvGrpSpPr>
              <p:cNvPr id="6" name="Group 33"/>
              <p:cNvGrpSpPr>
                <a:grpSpLocks/>
              </p:cNvGrpSpPr>
              <p:nvPr/>
            </p:nvGrpSpPr>
            <p:grpSpPr bwMode="auto">
              <a:xfrm>
                <a:off x="528" y="2976"/>
                <a:ext cx="1776" cy="944"/>
                <a:chOff x="528" y="2976"/>
                <a:chExt cx="1776" cy="944"/>
              </a:xfrm>
            </p:grpSpPr>
            <p:sp>
              <p:nvSpPr>
                <p:cNvPr id="240674" name="Line 34"/>
                <p:cNvSpPr>
                  <a:spLocks noChangeShapeType="1"/>
                </p:cNvSpPr>
                <p:nvPr/>
              </p:nvSpPr>
              <p:spPr bwMode="auto">
                <a:xfrm>
                  <a:off x="2303" y="2976"/>
                  <a:ext cx="1" cy="232"/>
                </a:xfrm>
                <a:prstGeom prst="line">
                  <a:avLst/>
                </a:prstGeom>
                <a:noFill/>
                <a:ln w="1905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sp>
              <p:nvSpPr>
                <p:cNvPr id="240675" name="Line 35"/>
                <p:cNvSpPr>
                  <a:spLocks noChangeShapeType="1"/>
                </p:cNvSpPr>
                <p:nvPr/>
              </p:nvSpPr>
              <p:spPr bwMode="auto">
                <a:xfrm flipV="1">
                  <a:off x="2064" y="3083"/>
                  <a:ext cx="240" cy="167"/>
                </a:xfrm>
                <a:prstGeom prst="line">
                  <a:avLst/>
                </a:prstGeom>
                <a:noFill/>
                <a:ln w="19050">
                  <a:solidFill>
                    <a:schemeClr val="tx1"/>
                  </a:solidFill>
                  <a:round/>
                  <a:headEnd/>
                  <a:tailEnd/>
                </a:ln>
                <a:effectLst/>
              </p:spPr>
              <p:txBody>
                <a:bodyPr anchor="ctr">
                  <a:prstTxWarp prst="textNoShape">
                    <a:avLst/>
                  </a:prstTxWarp>
                  <a:spAutoFit/>
                </a:bodyPr>
                <a:lstStyle/>
                <a:p>
                  <a:endParaRPr lang="en-US"/>
                </a:p>
              </p:txBody>
            </p:sp>
            <p:sp>
              <p:nvSpPr>
                <p:cNvPr id="240676" name="Line 36"/>
                <p:cNvSpPr>
                  <a:spLocks noChangeShapeType="1"/>
                </p:cNvSpPr>
                <p:nvPr/>
              </p:nvSpPr>
              <p:spPr bwMode="auto">
                <a:xfrm flipV="1">
                  <a:off x="1008" y="3375"/>
                  <a:ext cx="144" cy="61"/>
                </a:xfrm>
                <a:prstGeom prst="line">
                  <a:avLst/>
                </a:prstGeom>
                <a:noFill/>
                <a:ln w="19050">
                  <a:solidFill>
                    <a:schemeClr val="tx1"/>
                  </a:solidFill>
                  <a:round/>
                  <a:headEnd/>
                  <a:tailEnd type="triangle" w="med" len="med"/>
                </a:ln>
                <a:effectLst/>
              </p:spPr>
              <p:txBody>
                <a:bodyPr anchor="ctr">
                  <a:prstTxWarp prst="textNoShape">
                    <a:avLst/>
                  </a:prstTxWarp>
                  <a:spAutoFit/>
                </a:bodyPr>
                <a:lstStyle/>
                <a:p>
                  <a:endParaRPr lang="en-US"/>
                </a:p>
              </p:txBody>
            </p:sp>
            <p:sp>
              <p:nvSpPr>
                <p:cNvPr id="240677" name="Line 37"/>
                <p:cNvSpPr>
                  <a:spLocks noChangeShapeType="1"/>
                </p:cNvSpPr>
                <p:nvPr/>
              </p:nvSpPr>
              <p:spPr bwMode="auto">
                <a:xfrm flipH="1" flipV="1">
                  <a:off x="1056" y="3041"/>
                  <a:ext cx="96" cy="209"/>
                </a:xfrm>
                <a:prstGeom prst="line">
                  <a:avLst/>
                </a:prstGeom>
                <a:noFill/>
                <a:ln w="19050">
                  <a:solidFill>
                    <a:schemeClr val="tx1"/>
                  </a:solidFill>
                  <a:round/>
                  <a:headEnd/>
                  <a:tailEnd type="triangle" w="med" len="med"/>
                </a:ln>
                <a:effectLst/>
              </p:spPr>
              <p:txBody>
                <a:bodyPr anchor="ctr">
                  <a:prstTxWarp prst="textNoShape">
                    <a:avLst/>
                  </a:prstTxWarp>
                  <a:spAutoFit/>
                </a:bodyPr>
                <a:lstStyle/>
                <a:p>
                  <a:endParaRPr lang="en-US"/>
                </a:p>
              </p:txBody>
            </p:sp>
            <p:sp>
              <p:nvSpPr>
                <p:cNvPr id="240678" name="Line 38"/>
                <p:cNvSpPr>
                  <a:spLocks noChangeShapeType="1"/>
                </p:cNvSpPr>
                <p:nvPr/>
              </p:nvSpPr>
              <p:spPr bwMode="auto">
                <a:xfrm flipV="1">
                  <a:off x="528" y="3458"/>
                  <a:ext cx="288" cy="0"/>
                </a:xfrm>
                <a:prstGeom prst="line">
                  <a:avLst/>
                </a:prstGeom>
                <a:noFill/>
                <a:ln w="19050">
                  <a:solidFill>
                    <a:schemeClr val="tx1"/>
                  </a:solidFill>
                  <a:round/>
                  <a:headEnd/>
                  <a:tailEnd type="triangle" w="med" len="med"/>
                </a:ln>
                <a:effectLst/>
              </p:spPr>
              <p:txBody>
                <a:bodyPr anchor="ctr">
                  <a:prstTxWarp prst="textNoShape">
                    <a:avLst/>
                  </a:prstTxWarp>
                  <a:spAutoFit/>
                </a:bodyPr>
                <a:lstStyle/>
                <a:p>
                  <a:endParaRPr lang="en-US"/>
                </a:p>
              </p:txBody>
            </p:sp>
            <p:sp>
              <p:nvSpPr>
                <p:cNvPr id="240679" name="Line 39"/>
                <p:cNvSpPr>
                  <a:spLocks noChangeShapeType="1"/>
                </p:cNvSpPr>
                <p:nvPr/>
              </p:nvSpPr>
              <p:spPr bwMode="auto">
                <a:xfrm>
                  <a:off x="1008" y="3469"/>
                  <a:ext cx="336" cy="0"/>
                </a:xfrm>
                <a:prstGeom prst="line">
                  <a:avLst/>
                </a:prstGeom>
                <a:noFill/>
                <a:ln w="19050">
                  <a:solidFill>
                    <a:schemeClr val="tx1"/>
                  </a:solidFill>
                  <a:round/>
                  <a:headEnd/>
                  <a:tailEnd type="triangle" w="med" len="med"/>
                </a:ln>
                <a:effectLst/>
              </p:spPr>
              <p:txBody>
                <a:bodyPr anchor="ctr">
                  <a:prstTxWarp prst="textNoShape">
                    <a:avLst/>
                  </a:prstTxWarp>
                  <a:spAutoFit/>
                </a:bodyPr>
                <a:lstStyle/>
                <a:p>
                  <a:endParaRPr lang="en-US"/>
                </a:p>
              </p:txBody>
            </p:sp>
            <p:sp>
              <p:nvSpPr>
                <p:cNvPr id="240680" name="Line 40"/>
                <p:cNvSpPr>
                  <a:spLocks noChangeShapeType="1"/>
                </p:cNvSpPr>
                <p:nvPr/>
              </p:nvSpPr>
              <p:spPr bwMode="auto">
                <a:xfrm flipV="1">
                  <a:off x="1536" y="3292"/>
                  <a:ext cx="432" cy="185"/>
                </a:xfrm>
                <a:prstGeom prst="line">
                  <a:avLst/>
                </a:prstGeom>
                <a:noFill/>
                <a:ln w="19050">
                  <a:solidFill>
                    <a:schemeClr val="tx1"/>
                  </a:solidFill>
                  <a:round/>
                  <a:headEnd/>
                  <a:tailEnd type="triangle" w="med" len="med"/>
                </a:ln>
                <a:effectLst/>
              </p:spPr>
              <p:txBody>
                <a:bodyPr anchor="ctr">
                  <a:prstTxWarp prst="textNoShape">
                    <a:avLst/>
                  </a:prstTxWarp>
                  <a:spAutoFit/>
                </a:bodyPr>
                <a:lstStyle/>
                <a:p>
                  <a:endParaRPr lang="en-US"/>
                </a:p>
              </p:txBody>
            </p:sp>
            <p:sp>
              <p:nvSpPr>
                <p:cNvPr id="240681" name="Line 41"/>
                <p:cNvSpPr>
                  <a:spLocks noChangeShapeType="1"/>
                </p:cNvSpPr>
                <p:nvPr/>
              </p:nvSpPr>
              <p:spPr bwMode="auto">
                <a:xfrm>
                  <a:off x="1536" y="3500"/>
                  <a:ext cx="192" cy="83"/>
                </a:xfrm>
                <a:prstGeom prst="line">
                  <a:avLst/>
                </a:prstGeom>
                <a:noFill/>
                <a:ln w="19050">
                  <a:solidFill>
                    <a:schemeClr val="tx1"/>
                  </a:solidFill>
                  <a:round/>
                  <a:headEnd/>
                  <a:tailEnd type="triangle" w="med" len="med"/>
                </a:ln>
                <a:effectLst/>
              </p:spPr>
              <p:txBody>
                <a:bodyPr anchor="ctr">
                  <a:prstTxWarp prst="textNoShape">
                    <a:avLst/>
                  </a:prstTxWarp>
                  <a:spAutoFit/>
                </a:bodyPr>
                <a:lstStyle/>
                <a:p>
                  <a:endParaRPr lang="en-US"/>
                </a:p>
              </p:txBody>
            </p:sp>
            <p:sp>
              <p:nvSpPr>
                <p:cNvPr id="240682" name="Line 42"/>
                <p:cNvSpPr>
                  <a:spLocks noChangeShapeType="1"/>
                </p:cNvSpPr>
                <p:nvPr/>
              </p:nvSpPr>
              <p:spPr bwMode="auto">
                <a:xfrm>
                  <a:off x="2256" y="3667"/>
                  <a:ext cx="18" cy="253"/>
                </a:xfrm>
                <a:prstGeom prst="line">
                  <a:avLst/>
                </a:prstGeom>
                <a:noFill/>
                <a:ln w="1905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sp>
              <p:nvSpPr>
                <p:cNvPr id="240683" name="Line 43"/>
                <p:cNvSpPr>
                  <a:spLocks noChangeShapeType="1"/>
                </p:cNvSpPr>
                <p:nvPr/>
              </p:nvSpPr>
              <p:spPr bwMode="auto">
                <a:xfrm>
                  <a:off x="1908" y="3586"/>
                  <a:ext cx="348" cy="206"/>
                </a:xfrm>
                <a:prstGeom prst="line">
                  <a:avLst/>
                </a:prstGeom>
                <a:noFill/>
                <a:ln w="19050">
                  <a:solidFill>
                    <a:schemeClr val="tx1"/>
                  </a:solidFill>
                  <a:round/>
                  <a:headEnd/>
                  <a:tailEnd/>
                </a:ln>
                <a:effectLst/>
              </p:spPr>
              <p:txBody>
                <a:bodyPr anchor="ctr">
                  <a:prstTxWarp prst="textNoShape">
                    <a:avLst/>
                  </a:prstTxWarp>
                  <a:spAutoFit/>
                </a:bodyPr>
                <a:lstStyle/>
                <a:p>
                  <a:endParaRPr lang="en-US"/>
                </a:p>
              </p:txBody>
            </p:sp>
          </p:grpSp>
        </p:grpSp>
        <p:sp>
          <p:nvSpPr>
            <p:cNvPr id="240684" name="Text Box 44"/>
            <p:cNvSpPr txBox="1">
              <a:spLocks noChangeArrowheads="1"/>
            </p:cNvSpPr>
            <p:nvPr/>
          </p:nvSpPr>
          <p:spPr bwMode="auto">
            <a:xfrm>
              <a:off x="362" y="3834"/>
              <a:ext cx="872" cy="243"/>
            </a:xfrm>
            <a:prstGeom prst="rect">
              <a:avLst/>
            </a:prstGeom>
            <a:noFill/>
            <a:ln w="19050">
              <a:solidFill>
                <a:schemeClr val="accent2"/>
              </a:solidFill>
              <a:miter lim="800000"/>
              <a:headEnd/>
              <a:tailEnd/>
            </a:ln>
            <a:effectLst/>
          </p:spPr>
          <p:txBody>
            <a:bodyPr wrap="none" anchor="ctr">
              <a:prstTxWarp prst="textNoShape">
                <a:avLst/>
              </a:prstTxWarp>
              <a:spAutoFit/>
            </a:bodyPr>
            <a:lstStyle/>
            <a:p>
              <a:pPr algn="ctr" eaLnBrk="0" hangingPunct="0">
                <a:spcBef>
                  <a:spcPct val="20000"/>
                </a:spcBef>
              </a:pPr>
              <a:r>
                <a:rPr lang="en-US" sz="1800">
                  <a:solidFill>
                    <a:schemeClr val="accent2"/>
                  </a:solidFill>
                  <a:latin typeface="Arial" charset="0"/>
                </a:rPr>
                <a:t>IP Multicast</a:t>
              </a:r>
              <a:endParaRPr lang="en-US" sz="1800" b="1">
                <a:solidFill>
                  <a:schemeClr val="accent2"/>
                </a:solidFill>
                <a:latin typeface="Arial" charset="0"/>
              </a:endParaRPr>
            </a:p>
          </p:txBody>
        </p:sp>
      </p:grpSp>
      <p:grpSp>
        <p:nvGrpSpPr>
          <p:cNvPr id="7" name="Group 45"/>
          <p:cNvGrpSpPr>
            <a:grpSpLocks/>
          </p:cNvGrpSpPr>
          <p:nvPr/>
        </p:nvGrpSpPr>
        <p:grpSpPr bwMode="auto">
          <a:xfrm>
            <a:off x="4670425" y="4114800"/>
            <a:ext cx="4244975" cy="2241550"/>
            <a:chOff x="3038" y="2745"/>
            <a:chExt cx="2674" cy="1412"/>
          </a:xfrm>
        </p:grpSpPr>
        <p:sp>
          <p:nvSpPr>
            <p:cNvPr id="240686" name="Oval 46"/>
            <p:cNvSpPr>
              <a:spLocks noChangeArrowheads="1"/>
            </p:cNvSpPr>
            <p:nvPr/>
          </p:nvSpPr>
          <p:spPr bwMode="auto">
            <a:xfrm>
              <a:off x="3620" y="3234"/>
              <a:ext cx="1723" cy="457"/>
            </a:xfrm>
            <a:prstGeom prst="ellipse">
              <a:avLst/>
            </a:prstGeom>
            <a:solidFill>
              <a:srgbClr val="EAEAEA"/>
            </a:solidFill>
            <a:ln w="19050">
              <a:noFill/>
              <a:round/>
              <a:headEnd/>
              <a:tailEnd/>
            </a:ln>
            <a:effectLst/>
          </p:spPr>
          <p:txBody>
            <a:bodyPr wrap="none" anchor="ctr">
              <a:prstTxWarp prst="textNoShape">
                <a:avLst/>
              </a:prstTxWarp>
            </a:bodyPr>
            <a:lstStyle/>
            <a:p>
              <a:pPr algn="ctr" eaLnBrk="0" hangingPunct="0">
                <a:spcBef>
                  <a:spcPct val="20000"/>
                </a:spcBef>
              </a:pPr>
              <a:endParaRPr lang="en-US" sz="1600">
                <a:latin typeface="Arial" charset="0"/>
              </a:endParaRPr>
            </a:p>
          </p:txBody>
        </p:sp>
        <p:sp>
          <p:nvSpPr>
            <p:cNvPr id="240687" name="Text Box 47"/>
            <p:cNvSpPr txBox="1">
              <a:spLocks noChangeArrowheads="1"/>
            </p:cNvSpPr>
            <p:nvPr/>
          </p:nvSpPr>
          <p:spPr bwMode="auto">
            <a:xfrm>
              <a:off x="5086" y="3222"/>
              <a:ext cx="626" cy="212"/>
            </a:xfrm>
            <a:prstGeom prst="rect">
              <a:avLst/>
            </a:prstGeom>
            <a:noFill/>
            <a:ln w="38100">
              <a:noFill/>
              <a:miter lim="800000"/>
              <a:headEnd/>
              <a:tailEnd/>
            </a:ln>
            <a:effectLst/>
          </p:spPr>
          <p:txBody>
            <a:bodyPr anchor="ctr">
              <a:prstTxWarp prst="textNoShape">
                <a:avLst/>
              </a:prstTxWarp>
              <a:spAutoFit/>
            </a:bodyPr>
            <a:lstStyle/>
            <a:p>
              <a:pPr algn="ctr" eaLnBrk="0" hangingPunct="0">
                <a:spcBef>
                  <a:spcPct val="20000"/>
                </a:spcBef>
              </a:pPr>
              <a:r>
                <a:rPr lang="en-US" sz="1600">
                  <a:latin typeface="Arial" charset="0"/>
                </a:rPr>
                <a:t>MIT2</a:t>
              </a:r>
              <a:endParaRPr lang="en-US" sz="1600" b="1">
                <a:latin typeface="Arial" charset="0"/>
              </a:endParaRPr>
            </a:p>
          </p:txBody>
        </p:sp>
        <p:sp>
          <p:nvSpPr>
            <p:cNvPr id="240688" name="Oval 48"/>
            <p:cNvSpPr>
              <a:spLocks noChangeArrowheads="1"/>
            </p:cNvSpPr>
            <p:nvPr/>
          </p:nvSpPr>
          <p:spPr bwMode="auto">
            <a:xfrm flipH="1">
              <a:off x="5109" y="3716"/>
              <a:ext cx="177" cy="8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89" name="Oval 49"/>
            <p:cNvSpPr>
              <a:spLocks noChangeArrowheads="1"/>
            </p:cNvSpPr>
            <p:nvPr/>
          </p:nvSpPr>
          <p:spPr bwMode="auto">
            <a:xfrm flipH="1">
              <a:off x="5109" y="3882"/>
              <a:ext cx="177" cy="8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90" name="Oval 50"/>
            <p:cNvSpPr>
              <a:spLocks noChangeArrowheads="1"/>
            </p:cNvSpPr>
            <p:nvPr/>
          </p:nvSpPr>
          <p:spPr bwMode="auto">
            <a:xfrm>
              <a:off x="3901" y="2995"/>
              <a:ext cx="177" cy="8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91" name="Oval 51"/>
            <p:cNvSpPr>
              <a:spLocks noChangeArrowheads="1"/>
            </p:cNvSpPr>
            <p:nvPr/>
          </p:nvSpPr>
          <p:spPr bwMode="auto">
            <a:xfrm rot="-10800000">
              <a:off x="5241" y="3148"/>
              <a:ext cx="177" cy="8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92" name="Oval 52"/>
            <p:cNvSpPr>
              <a:spLocks noChangeArrowheads="1"/>
            </p:cNvSpPr>
            <p:nvPr/>
          </p:nvSpPr>
          <p:spPr bwMode="auto">
            <a:xfrm rot="-10800000">
              <a:off x="5241" y="2983"/>
              <a:ext cx="177" cy="8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0693" name="Text Box 53"/>
            <p:cNvSpPr txBox="1">
              <a:spLocks noChangeArrowheads="1"/>
            </p:cNvSpPr>
            <p:nvPr/>
          </p:nvSpPr>
          <p:spPr bwMode="auto">
            <a:xfrm>
              <a:off x="3808" y="2797"/>
              <a:ext cx="613" cy="212"/>
            </a:xfrm>
            <a:prstGeom prst="rect">
              <a:avLst/>
            </a:prstGeom>
            <a:noFill/>
            <a:ln w="1905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Berkeley</a:t>
              </a:r>
              <a:endParaRPr lang="en-US" sz="1600" b="1">
                <a:latin typeface="Arial" charset="0"/>
              </a:endParaRPr>
            </a:p>
          </p:txBody>
        </p:sp>
        <p:sp>
          <p:nvSpPr>
            <p:cNvPr id="240694" name="Text Box 54"/>
            <p:cNvSpPr txBox="1">
              <a:spLocks noChangeArrowheads="1"/>
            </p:cNvSpPr>
            <p:nvPr/>
          </p:nvSpPr>
          <p:spPr bwMode="auto">
            <a:xfrm>
              <a:off x="5205" y="2745"/>
              <a:ext cx="408"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MIT1</a:t>
              </a:r>
            </a:p>
          </p:txBody>
        </p:sp>
        <p:sp>
          <p:nvSpPr>
            <p:cNvPr id="240695" name="Text Box 55"/>
            <p:cNvSpPr txBox="1">
              <a:spLocks noChangeArrowheads="1"/>
            </p:cNvSpPr>
            <p:nvPr/>
          </p:nvSpPr>
          <p:spPr bwMode="auto">
            <a:xfrm>
              <a:off x="5063" y="3536"/>
              <a:ext cx="478"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CMU1</a:t>
              </a:r>
              <a:endParaRPr lang="en-US" sz="1600" b="1">
                <a:latin typeface="Arial" charset="0"/>
              </a:endParaRPr>
            </a:p>
          </p:txBody>
        </p:sp>
        <p:sp>
          <p:nvSpPr>
            <p:cNvPr id="240696" name="Text Box 56"/>
            <p:cNvSpPr txBox="1">
              <a:spLocks noChangeArrowheads="1"/>
            </p:cNvSpPr>
            <p:nvPr/>
          </p:nvSpPr>
          <p:spPr bwMode="auto">
            <a:xfrm>
              <a:off x="5063" y="3945"/>
              <a:ext cx="478"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CMU2</a:t>
              </a:r>
              <a:endParaRPr lang="en-US" sz="1600" b="1">
                <a:latin typeface="Arial" charset="0"/>
              </a:endParaRPr>
            </a:p>
          </p:txBody>
        </p:sp>
        <p:sp>
          <p:nvSpPr>
            <p:cNvPr id="240697" name="Rectangle 57"/>
            <p:cNvSpPr>
              <a:spLocks noChangeArrowheads="1"/>
            </p:cNvSpPr>
            <p:nvPr/>
          </p:nvSpPr>
          <p:spPr bwMode="auto">
            <a:xfrm>
              <a:off x="3038" y="3244"/>
              <a:ext cx="477" cy="212"/>
            </a:xfrm>
            <a:prstGeom prst="rect">
              <a:avLst/>
            </a:prstGeom>
            <a:noFill/>
            <a:ln w="38100">
              <a:noFill/>
              <a:miter lim="800000"/>
              <a:headEnd/>
              <a:tailEnd/>
            </a:ln>
            <a:effectLst/>
          </p:spPr>
          <p:txBody>
            <a:bodyPr wrap="none" anchor="ctr">
              <a:prstTxWarp prst="textNoShape">
                <a:avLst/>
              </a:prstTxWarp>
              <a:spAutoFit/>
            </a:bodyPr>
            <a:lstStyle/>
            <a:p>
              <a:pPr algn="ctr" eaLnBrk="0" hangingPunct="0">
                <a:spcBef>
                  <a:spcPct val="20000"/>
                </a:spcBef>
              </a:pPr>
              <a:r>
                <a:rPr lang="en-US" sz="1600">
                  <a:latin typeface="Arial" charset="0"/>
                </a:rPr>
                <a:t>UCSD</a:t>
              </a:r>
            </a:p>
          </p:txBody>
        </p:sp>
        <p:sp>
          <p:nvSpPr>
            <p:cNvPr id="240698" name="Oval 58"/>
            <p:cNvSpPr>
              <a:spLocks noChangeArrowheads="1"/>
            </p:cNvSpPr>
            <p:nvPr/>
          </p:nvSpPr>
          <p:spPr bwMode="auto">
            <a:xfrm>
              <a:off x="3264" y="3453"/>
              <a:ext cx="177" cy="8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grpSp>
      <p:sp>
        <p:nvSpPr>
          <p:cNvPr id="240699" name="Text Box 59"/>
          <p:cNvSpPr txBox="1">
            <a:spLocks noChangeArrowheads="1"/>
          </p:cNvSpPr>
          <p:nvPr/>
        </p:nvSpPr>
        <p:spPr bwMode="auto">
          <a:xfrm>
            <a:off x="4851400" y="5843588"/>
            <a:ext cx="2400300" cy="385762"/>
          </a:xfrm>
          <a:prstGeom prst="rect">
            <a:avLst/>
          </a:prstGeom>
          <a:noFill/>
          <a:ln w="19050">
            <a:solidFill>
              <a:schemeClr val="accent2"/>
            </a:solidFill>
            <a:miter lim="800000"/>
            <a:headEnd/>
            <a:tailEnd/>
          </a:ln>
          <a:effectLst/>
        </p:spPr>
        <p:txBody>
          <a:bodyPr wrap="none" anchor="ctr">
            <a:prstTxWarp prst="textNoShape">
              <a:avLst/>
            </a:prstTxWarp>
            <a:spAutoFit/>
          </a:bodyPr>
          <a:lstStyle/>
          <a:p>
            <a:pPr algn="ctr" eaLnBrk="0" hangingPunct="0">
              <a:spcBef>
                <a:spcPct val="20000"/>
              </a:spcBef>
            </a:pPr>
            <a:r>
              <a:rPr lang="en-US" sz="1800">
                <a:solidFill>
                  <a:schemeClr val="accent2"/>
                </a:solidFill>
                <a:latin typeface="Arial" charset="0"/>
              </a:rPr>
              <a:t>End System Multicast</a:t>
            </a:r>
            <a:endParaRPr lang="en-US" sz="1800" b="1">
              <a:solidFill>
                <a:schemeClr val="accent2"/>
              </a:solidFill>
              <a:latin typeface="Arial" charset="0"/>
            </a:endParaRPr>
          </a:p>
        </p:txBody>
      </p:sp>
      <p:grpSp>
        <p:nvGrpSpPr>
          <p:cNvPr id="8" name="Group 60"/>
          <p:cNvGrpSpPr>
            <a:grpSpLocks/>
          </p:cNvGrpSpPr>
          <p:nvPr/>
        </p:nvGrpSpPr>
        <p:grpSpPr bwMode="auto">
          <a:xfrm>
            <a:off x="5384800" y="4605338"/>
            <a:ext cx="3235325" cy="1371600"/>
            <a:chOff x="3488" y="3054"/>
            <a:chExt cx="2038" cy="864"/>
          </a:xfrm>
        </p:grpSpPr>
        <p:sp>
          <p:nvSpPr>
            <p:cNvPr id="240701" name="Freeform 61"/>
            <p:cNvSpPr>
              <a:spLocks/>
            </p:cNvSpPr>
            <p:nvPr/>
          </p:nvSpPr>
          <p:spPr bwMode="auto">
            <a:xfrm>
              <a:off x="5310" y="3782"/>
              <a:ext cx="96" cy="136"/>
            </a:xfrm>
            <a:custGeom>
              <a:avLst/>
              <a:gdLst/>
              <a:ahLst/>
              <a:cxnLst>
                <a:cxn ang="0">
                  <a:pos x="0" y="0"/>
                </a:cxn>
                <a:cxn ang="0">
                  <a:pos x="96" y="62"/>
                </a:cxn>
                <a:cxn ang="0">
                  <a:pos x="1" y="184"/>
                </a:cxn>
              </a:cxnLst>
              <a:rect l="0" t="0" r="r" b="b"/>
              <a:pathLst>
                <a:path w="96" h="184">
                  <a:moveTo>
                    <a:pt x="0" y="0"/>
                  </a:moveTo>
                  <a:cubicBezTo>
                    <a:pt x="16" y="10"/>
                    <a:pt x="96" y="31"/>
                    <a:pt x="96" y="62"/>
                  </a:cubicBezTo>
                  <a:cubicBezTo>
                    <a:pt x="96" y="93"/>
                    <a:pt x="21" y="159"/>
                    <a:pt x="1" y="184"/>
                  </a:cubicBezTo>
                </a:path>
              </a:pathLst>
            </a:custGeom>
            <a:noFill/>
            <a:ln w="19050" cmpd="sng">
              <a:solidFill>
                <a:schemeClr val="tx1"/>
              </a:solidFill>
              <a:round/>
              <a:headEnd/>
              <a:tailEnd type="triangle" w="med" len="med"/>
            </a:ln>
            <a:effectLst/>
          </p:spPr>
          <p:txBody>
            <a:bodyPr anchor="ctr">
              <a:prstTxWarp prst="textNoShape">
                <a:avLst/>
              </a:prstTxWarp>
              <a:spAutoFit/>
            </a:bodyPr>
            <a:lstStyle/>
            <a:p>
              <a:endParaRPr lang="en-US"/>
            </a:p>
          </p:txBody>
        </p:sp>
        <p:sp>
          <p:nvSpPr>
            <p:cNvPr id="240702" name="Freeform 62"/>
            <p:cNvSpPr>
              <a:spLocks/>
            </p:cNvSpPr>
            <p:nvPr/>
          </p:nvSpPr>
          <p:spPr bwMode="auto">
            <a:xfrm>
              <a:off x="3488" y="3084"/>
              <a:ext cx="576" cy="398"/>
            </a:xfrm>
            <a:custGeom>
              <a:avLst/>
              <a:gdLst/>
              <a:ahLst/>
              <a:cxnLst>
                <a:cxn ang="0">
                  <a:pos x="0" y="518"/>
                </a:cxn>
                <a:cxn ang="0">
                  <a:pos x="486" y="518"/>
                </a:cxn>
                <a:cxn ang="0">
                  <a:pos x="604" y="475"/>
                </a:cxn>
                <a:cxn ang="0">
                  <a:pos x="601" y="254"/>
                </a:cxn>
                <a:cxn ang="0">
                  <a:pos x="542" y="0"/>
                </a:cxn>
              </a:cxnLst>
              <a:rect l="0" t="0" r="r" b="b"/>
              <a:pathLst>
                <a:path w="623" h="525">
                  <a:moveTo>
                    <a:pt x="0" y="518"/>
                  </a:moveTo>
                  <a:cubicBezTo>
                    <a:pt x="81" y="518"/>
                    <a:pt x="385" y="525"/>
                    <a:pt x="486" y="518"/>
                  </a:cubicBezTo>
                  <a:cubicBezTo>
                    <a:pt x="586" y="511"/>
                    <a:pt x="585" y="519"/>
                    <a:pt x="604" y="475"/>
                  </a:cubicBezTo>
                  <a:cubicBezTo>
                    <a:pt x="623" y="431"/>
                    <a:pt x="611" y="333"/>
                    <a:pt x="601" y="254"/>
                  </a:cubicBezTo>
                  <a:cubicBezTo>
                    <a:pt x="591" y="175"/>
                    <a:pt x="554" y="53"/>
                    <a:pt x="542" y="0"/>
                  </a:cubicBezTo>
                </a:path>
              </a:pathLst>
            </a:custGeom>
            <a:noFill/>
            <a:ln w="19050" cap="flat" cmpd="sng">
              <a:solidFill>
                <a:schemeClr val="tx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40703" name="Freeform 63"/>
            <p:cNvSpPr>
              <a:spLocks/>
            </p:cNvSpPr>
            <p:nvPr/>
          </p:nvSpPr>
          <p:spPr bwMode="auto">
            <a:xfrm>
              <a:off x="4751" y="3065"/>
              <a:ext cx="484" cy="668"/>
            </a:xfrm>
            <a:custGeom>
              <a:avLst/>
              <a:gdLst/>
              <a:ahLst/>
              <a:cxnLst>
                <a:cxn ang="0">
                  <a:pos x="1013" y="0"/>
                </a:cxn>
                <a:cxn ang="0">
                  <a:pos x="53" y="872"/>
                </a:cxn>
                <a:cxn ang="0">
                  <a:pos x="695" y="1199"/>
                </a:cxn>
                <a:cxn ang="0">
                  <a:pos x="723" y="1206"/>
                </a:cxn>
              </a:cxnLst>
              <a:rect l="0" t="0" r="r" b="b"/>
              <a:pathLst>
                <a:path w="1013" h="1255">
                  <a:moveTo>
                    <a:pt x="1013" y="0"/>
                  </a:moveTo>
                  <a:cubicBezTo>
                    <a:pt x="849" y="145"/>
                    <a:pt x="106" y="672"/>
                    <a:pt x="53" y="872"/>
                  </a:cubicBezTo>
                  <a:cubicBezTo>
                    <a:pt x="0" y="1072"/>
                    <a:pt x="583" y="1143"/>
                    <a:pt x="695" y="1199"/>
                  </a:cubicBezTo>
                  <a:cubicBezTo>
                    <a:pt x="807" y="1255"/>
                    <a:pt x="717" y="1205"/>
                    <a:pt x="723" y="1206"/>
                  </a:cubicBezTo>
                </a:path>
              </a:pathLst>
            </a:custGeom>
            <a:noFill/>
            <a:ln w="19050" cap="flat" cmpd="sng">
              <a:solidFill>
                <a:schemeClr val="tx1"/>
              </a:solidFill>
              <a:prstDash val="solid"/>
              <a:round/>
              <a:headEnd type="triangle" w="med" len="med"/>
              <a:tailEnd type="none" w="med" len="med"/>
            </a:ln>
            <a:effectLst/>
          </p:spPr>
          <p:txBody>
            <a:bodyPr anchor="ctr">
              <a:prstTxWarp prst="textNoShape">
                <a:avLst/>
              </a:prstTxWarp>
              <a:spAutoFit/>
            </a:bodyPr>
            <a:lstStyle/>
            <a:p>
              <a:endParaRPr lang="en-US"/>
            </a:p>
          </p:txBody>
        </p:sp>
        <p:sp>
          <p:nvSpPr>
            <p:cNvPr id="240704" name="Freeform 64"/>
            <p:cNvSpPr>
              <a:spLocks/>
            </p:cNvSpPr>
            <p:nvPr/>
          </p:nvSpPr>
          <p:spPr bwMode="auto">
            <a:xfrm>
              <a:off x="3488" y="3498"/>
              <a:ext cx="1621" cy="261"/>
            </a:xfrm>
            <a:custGeom>
              <a:avLst/>
              <a:gdLst/>
              <a:ahLst/>
              <a:cxnLst>
                <a:cxn ang="0">
                  <a:pos x="0" y="17"/>
                </a:cxn>
                <a:cxn ang="0">
                  <a:pos x="975" y="29"/>
                </a:cxn>
                <a:cxn ang="0">
                  <a:pos x="1412" y="189"/>
                </a:cxn>
                <a:cxn ang="0">
                  <a:pos x="1753" y="344"/>
                </a:cxn>
              </a:cxnLst>
              <a:rect l="0" t="0" r="r" b="b"/>
              <a:pathLst>
                <a:path w="1753" h="344">
                  <a:moveTo>
                    <a:pt x="0" y="17"/>
                  </a:moveTo>
                  <a:cubicBezTo>
                    <a:pt x="162" y="19"/>
                    <a:pt x="740" y="0"/>
                    <a:pt x="975" y="29"/>
                  </a:cubicBezTo>
                  <a:cubicBezTo>
                    <a:pt x="1210" y="58"/>
                    <a:pt x="1282" y="136"/>
                    <a:pt x="1412" y="189"/>
                  </a:cubicBezTo>
                  <a:cubicBezTo>
                    <a:pt x="1542" y="242"/>
                    <a:pt x="1682" y="312"/>
                    <a:pt x="1753" y="344"/>
                  </a:cubicBezTo>
                </a:path>
              </a:pathLst>
            </a:custGeom>
            <a:noFill/>
            <a:ln w="19050" cap="flat" cmpd="sng">
              <a:solidFill>
                <a:schemeClr val="tx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40705" name="Freeform 65"/>
            <p:cNvSpPr>
              <a:spLocks/>
            </p:cNvSpPr>
            <p:nvPr/>
          </p:nvSpPr>
          <p:spPr bwMode="auto">
            <a:xfrm>
              <a:off x="5430" y="3054"/>
              <a:ext cx="96" cy="136"/>
            </a:xfrm>
            <a:custGeom>
              <a:avLst/>
              <a:gdLst/>
              <a:ahLst/>
              <a:cxnLst>
                <a:cxn ang="0">
                  <a:pos x="0" y="0"/>
                </a:cxn>
                <a:cxn ang="0">
                  <a:pos x="96" y="62"/>
                </a:cxn>
                <a:cxn ang="0">
                  <a:pos x="1" y="184"/>
                </a:cxn>
              </a:cxnLst>
              <a:rect l="0" t="0" r="r" b="b"/>
              <a:pathLst>
                <a:path w="96" h="184">
                  <a:moveTo>
                    <a:pt x="0" y="0"/>
                  </a:moveTo>
                  <a:cubicBezTo>
                    <a:pt x="16" y="10"/>
                    <a:pt x="96" y="31"/>
                    <a:pt x="96" y="62"/>
                  </a:cubicBezTo>
                  <a:cubicBezTo>
                    <a:pt x="96" y="93"/>
                    <a:pt x="21" y="159"/>
                    <a:pt x="1" y="184"/>
                  </a:cubicBezTo>
                </a:path>
              </a:pathLst>
            </a:custGeom>
            <a:noFill/>
            <a:ln w="19050" cmpd="sng">
              <a:solidFill>
                <a:schemeClr val="tx1"/>
              </a:solidFill>
              <a:round/>
              <a:headEnd/>
              <a:tailEnd type="triangle" w="med" len="med"/>
            </a:ln>
            <a:effectLst/>
          </p:spPr>
          <p:txBody>
            <a:bodyPr anchor="ctr">
              <a:prstTxWarp prst="textNoShape">
                <a:avLst/>
              </a:prstTxWarp>
              <a:spAutoFit/>
            </a:bodyPr>
            <a:lstStyle/>
            <a:p>
              <a:endParaRPr lang="en-US"/>
            </a:p>
          </p:txBody>
        </p:sp>
      </p:grpSp>
      <p:grpSp>
        <p:nvGrpSpPr>
          <p:cNvPr id="9" name="Group 66"/>
          <p:cNvGrpSpPr>
            <a:grpSpLocks/>
          </p:cNvGrpSpPr>
          <p:nvPr/>
        </p:nvGrpSpPr>
        <p:grpSpPr bwMode="auto">
          <a:xfrm>
            <a:off x="812800" y="4605338"/>
            <a:ext cx="7804150" cy="1119187"/>
            <a:chOff x="512" y="3045"/>
            <a:chExt cx="4916" cy="705"/>
          </a:xfrm>
        </p:grpSpPr>
        <p:sp>
          <p:nvSpPr>
            <p:cNvPr id="240707" name="Freeform 67"/>
            <p:cNvSpPr>
              <a:spLocks/>
            </p:cNvSpPr>
            <p:nvPr/>
          </p:nvSpPr>
          <p:spPr bwMode="auto">
            <a:xfrm>
              <a:off x="512" y="3220"/>
              <a:ext cx="1880" cy="213"/>
            </a:xfrm>
            <a:custGeom>
              <a:avLst/>
              <a:gdLst/>
              <a:ahLst/>
              <a:cxnLst>
                <a:cxn ang="0">
                  <a:pos x="0" y="183"/>
                </a:cxn>
                <a:cxn ang="0">
                  <a:pos x="928" y="186"/>
                </a:cxn>
                <a:cxn ang="0">
                  <a:pos x="1452" y="24"/>
                </a:cxn>
                <a:cxn ang="0">
                  <a:pos x="1880" y="43"/>
                </a:cxn>
              </a:cxnLst>
              <a:rect l="0" t="0" r="r" b="b"/>
              <a:pathLst>
                <a:path w="1880" h="213">
                  <a:moveTo>
                    <a:pt x="0" y="183"/>
                  </a:moveTo>
                  <a:cubicBezTo>
                    <a:pt x="155" y="183"/>
                    <a:pt x="686" y="213"/>
                    <a:pt x="928" y="186"/>
                  </a:cubicBezTo>
                  <a:cubicBezTo>
                    <a:pt x="1170" y="159"/>
                    <a:pt x="1293" y="48"/>
                    <a:pt x="1452" y="24"/>
                  </a:cubicBezTo>
                  <a:cubicBezTo>
                    <a:pt x="1611" y="0"/>
                    <a:pt x="1791" y="39"/>
                    <a:pt x="1880" y="43"/>
                  </a:cubicBezTo>
                </a:path>
              </a:pathLst>
            </a:custGeom>
            <a:noFill/>
            <a:ln w="38100" cap="flat" cmpd="sng">
              <a:solidFill>
                <a:srgbClr val="FF0000"/>
              </a:solidFill>
              <a:prstDash val="solid"/>
              <a:round/>
              <a:headEnd type="none" w="med" len="med"/>
              <a:tailEnd type="triangle" w="med" len="med"/>
            </a:ln>
            <a:effectLst/>
          </p:spPr>
          <p:txBody>
            <a:bodyPr>
              <a:prstTxWarp prst="textNoShape">
                <a:avLst/>
              </a:prstTxWarp>
            </a:bodyPr>
            <a:lstStyle/>
            <a:p>
              <a:endParaRPr lang="en-US"/>
            </a:p>
          </p:txBody>
        </p:sp>
        <p:grpSp>
          <p:nvGrpSpPr>
            <p:cNvPr id="10" name="Group 68"/>
            <p:cNvGrpSpPr>
              <a:grpSpLocks/>
            </p:cNvGrpSpPr>
            <p:nvPr/>
          </p:nvGrpSpPr>
          <p:grpSpPr bwMode="auto">
            <a:xfrm>
              <a:off x="3390" y="3045"/>
              <a:ext cx="2038" cy="705"/>
              <a:chOff x="3480" y="2400"/>
              <a:chExt cx="2038" cy="705"/>
            </a:xfrm>
          </p:grpSpPr>
          <p:sp>
            <p:nvSpPr>
              <p:cNvPr id="240709" name="Freeform 69"/>
              <p:cNvSpPr>
                <a:spLocks/>
              </p:cNvSpPr>
              <p:nvPr/>
            </p:nvSpPr>
            <p:spPr bwMode="auto">
              <a:xfrm>
                <a:off x="4743" y="2411"/>
                <a:ext cx="484" cy="668"/>
              </a:xfrm>
              <a:custGeom>
                <a:avLst/>
                <a:gdLst/>
                <a:ahLst/>
                <a:cxnLst>
                  <a:cxn ang="0">
                    <a:pos x="1013" y="0"/>
                  </a:cxn>
                  <a:cxn ang="0">
                    <a:pos x="53" y="872"/>
                  </a:cxn>
                  <a:cxn ang="0">
                    <a:pos x="695" y="1199"/>
                  </a:cxn>
                  <a:cxn ang="0">
                    <a:pos x="723" y="1206"/>
                  </a:cxn>
                </a:cxnLst>
                <a:rect l="0" t="0" r="r" b="b"/>
                <a:pathLst>
                  <a:path w="1013" h="1255">
                    <a:moveTo>
                      <a:pt x="1013" y="0"/>
                    </a:moveTo>
                    <a:cubicBezTo>
                      <a:pt x="849" y="145"/>
                      <a:pt x="106" y="672"/>
                      <a:pt x="53" y="872"/>
                    </a:cubicBezTo>
                    <a:cubicBezTo>
                      <a:pt x="0" y="1072"/>
                      <a:pt x="583" y="1143"/>
                      <a:pt x="695" y="1199"/>
                    </a:cubicBezTo>
                    <a:cubicBezTo>
                      <a:pt x="807" y="1255"/>
                      <a:pt x="717" y="1205"/>
                      <a:pt x="723" y="1206"/>
                    </a:cubicBezTo>
                  </a:path>
                </a:pathLst>
              </a:custGeom>
              <a:noFill/>
              <a:ln w="28575" cap="flat" cmpd="sng">
                <a:solidFill>
                  <a:srgbClr val="FF0000"/>
                </a:solidFill>
                <a:prstDash val="solid"/>
                <a:round/>
                <a:headEnd type="triangle" w="med" len="med"/>
                <a:tailEnd type="none" w="med" len="med"/>
              </a:ln>
              <a:effectLst/>
            </p:spPr>
            <p:txBody>
              <a:bodyPr anchor="ctr">
                <a:prstTxWarp prst="textNoShape">
                  <a:avLst/>
                </a:prstTxWarp>
                <a:spAutoFit/>
              </a:bodyPr>
              <a:lstStyle/>
              <a:p>
                <a:endParaRPr lang="en-US"/>
              </a:p>
            </p:txBody>
          </p:sp>
          <p:sp>
            <p:nvSpPr>
              <p:cNvPr id="240710" name="Freeform 70"/>
              <p:cNvSpPr>
                <a:spLocks/>
              </p:cNvSpPr>
              <p:nvPr/>
            </p:nvSpPr>
            <p:spPr bwMode="auto">
              <a:xfrm>
                <a:off x="3480" y="2844"/>
                <a:ext cx="1621" cy="261"/>
              </a:xfrm>
              <a:custGeom>
                <a:avLst/>
                <a:gdLst/>
                <a:ahLst/>
                <a:cxnLst>
                  <a:cxn ang="0">
                    <a:pos x="0" y="17"/>
                  </a:cxn>
                  <a:cxn ang="0">
                    <a:pos x="975" y="29"/>
                  </a:cxn>
                  <a:cxn ang="0">
                    <a:pos x="1412" y="189"/>
                  </a:cxn>
                  <a:cxn ang="0">
                    <a:pos x="1753" y="344"/>
                  </a:cxn>
                </a:cxnLst>
                <a:rect l="0" t="0" r="r" b="b"/>
                <a:pathLst>
                  <a:path w="1753" h="344">
                    <a:moveTo>
                      <a:pt x="0" y="17"/>
                    </a:moveTo>
                    <a:cubicBezTo>
                      <a:pt x="162" y="19"/>
                      <a:pt x="740" y="0"/>
                      <a:pt x="975" y="29"/>
                    </a:cubicBezTo>
                    <a:cubicBezTo>
                      <a:pt x="1210" y="58"/>
                      <a:pt x="1282" y="136"/>
                      <a:pt x="1412" y="189"/>
                    </a:cubicBezTo>
                    <a:cubicBezTo>
                      <a:pt x="1542" y="242"/>
                      <a:pt x="1682" y="312"/>
                      <a:pt x="1753" y="344"/>
                    </a:cubicBezTo>
                  </a:path>
                </a:pathLst>
              </a:custGeom>
              <a:noFill/>
              <a:ln w="28575" cap="flat" cmpd="sng">
                <a:solidFill>
                  <a:srgbClr val="FF0000"/>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240711" name="Freeform 71"/>
              <p:cNvSpPr>
                <a:spLocks/>
              </p:cNvSpPr>
              <p:nvPr/>
            </p:nvSpPr>
            <p:spPr bwMode="auto">
              <a:xfrm>
                <a:off x="5422" y="2400"/>
                <a:ext cx="96" cy="136"/>
              </a:xfrm>
              <a:custGeom>
                <a:avLst/>
                <a:gdLst/>
                <a:ahLst/>
                <a:cxnLst>
                  <a:cxn ang="0">
                    <a:pos x="0" y="0"/>
                  </a:cxn>
                  <a:cxn ang="0">
                    <a:pos x="96" y="62"/>
                  </a:cxn>
                  <a:cxn ang="0">
                    <a:pos x="1" y="184"/>
                  </a:cxn>
                </a:cxnLst>
                <a:rect l="0" t="0" r="r" b="b"/>
                <a:pathLst>
                  <a:path w="96" h="184">
                    <a:moveTo>
                      <a:pt x="0" y="0"/>
                    </a:moveTo>
                    <a:cubicBezTo>
                      <a:pt x="16" y="10"/>
                      <a:pt x="96" y="31"/>
                      <a:pt x="96" y="62"/>
                    </a:cubicBezTo>
                    <a:cubicBezTo>
                      <a:pt x="96" y="93"/>
                      <a:pt x="21" y="159"/>
                      <a:pt x="1" y="184"/>
                    </a:cubicBezTo>
                  </a:path>
                </a:pathLst>
              </a:custGeom>
              <a:noFill/>
              <a:ln w="28575" cmpd="sng">
                <a:solidFill>
                  <a:srgbClr val="FF0000"/>
                </a:solidFill>
                <a:round/>
                <a:headEnd/>
                <a:tailEnd type="triangle" w="med" len="med"/>
              </a:ln>
              <a:effectLst/>
            </p:spPr>
            <p:txBody>
              <a:bodyPr anchor="ctr">
                <a:prstTxWarp prst="textNoShape">
                  <a:avLst/>
                </a:prstTxWarp>
                <a:spAutoFit/>
              </a:bodyPr>
              <a:lstStyle/>
              <a:p>
                <a:endParaRPr lang="en-US"/>
              </a:p>
            </p:txBody>
          </p:sp>
        </p:grpSp>
      </p:grpSp>
      <p:grpSp>
        <p:nvGrpSpPr>
          <p:cNvPr id="11" name="Group 72"/>
          <p:cNvGrpSpPr>
            <a:grpSpLocks/>
          </p:cNvGrpSpPr>
          <p:nvPr/>
        </p:nvGrpSpPr>
        <p:grpSpPr bwMode="auto">
          <a:xfrm>
            <a:off x="5410200" y="4862513"/>
            <a:ext cx="2409825" cy="674687"/>
            <a:chOff x="3504" y="3216"/>
            <a:chExt cx="1518" cy="425"/>
          </a:xfrm>
        </p:grpSpPr>
        <p:sp>
          <p:nvSpPr>
            <p:cNvPr id="240713" name="Rectangle 73"/>
            <p:cNvSpPr>
              <a:spLocks noChangeArrowheads="1"/>
            </p:cNvSpPr>
            <p:nvPr/>
          </p:nvSpPr>
          <p:spPr bwMode="auto">
            <a:xfrm>
              <a:off x="4662" y="3528"/>
              <a:ext cx="168"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714" name="Rectangle 74"/>
            <p:cNvSpPr>
              <a:spLocks noChangeArrowheads="1"/>
            </p:cNvSpPr>
            <p:nvPr/>
          </p:nvSpPr>
          <p:spPr bwMode="auto">
            <a:xfrm>
              <a:off x="3696" y="3430"/>
              <a:ext cx="168"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715" name="Rectangle 75"/>
            <p:cNvSpPr>
              <a:spLocks noChangeArrowheads="1"/>
            </p:cNvSpPr>
            <p:nvPr/>
          </p:nvSpPr>
          <p:spPr bwMode="auto">
            <a:xfrm>
              <a:off x="3968" y="3276"/>
              <a:ext cx="167"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716" name="Rectangle 76"/>
            <p:cNvSpPr>
              <a:spLocks noChangeArrowheads="1"/>
            </p:cNvSpPr>
            <p:nvPr/>
          </p:nvSpPr>
          <p:spPr bwMode="auto">
            <a:xfrm>
              <a:off x="4855" y="3286"/>
              <a:ext cx="167" cy="112"/>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717" name="Rectangle 77"/>
            <p:cNvSpPr>
              <a:spLocks noChangeArrowheads="1"/>
            </p:cNvSpPr>
            <p:nvPr/>
          </p:nvSpPr>
          <p:spPr bwMode="auto">
            <a:xfrm>
              <a:off x="4261" y="3447"/>
              <a:ext cx="167" cy="113"/>
            </a:xfrm>
            <a:prstGeom prst="rect">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240718" name="AutoShape 78"/>
            <p:cNvSpPr>
              <a:spLocks noChangeArrowheads="1"/>
            </p:cNvSpPr>
            <p:nvPr/>
          </p:nvSpPr>
          <p:spPr bwMode="auto">
            <a:xfrm>
              <a:off x="3504" y="3216"/>
              <a:ext cx="174" cy="144"/>
            </a:xfrm>
            <a:prstGeom prst="downArrow">
              <a:avLst>
                <a:gd name="adj1" fmla="val 43750"/>
                <a:gd name="adj2" fmla="val 43056"/>
              </a:avLst>
            </a:prstGeom>
            <a:solidFill>
              <a:srgbClr val="FF0000"/>
            </a:solidFill>
            <a:ln w="9525">
              <a:noFill/>
              <a:miter lim="800000"/>
              <a:headEnd/>
              <a:tailEn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499"/>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1922" name="Rectangle 2"/>
          <p:cNvSpPr>
            <a:spLocks noGrp="1" noChangeArrowheads="1"/>
          </p:cNvSpPr>
          <p:nvPr>
            <p:ph type="title"/>
          </p:nvPr>
        </p:nvSpPr>
        <p:spPr/>
        <p:txBody>
          <a:bodyPr>
            <a:normAutofit fontScale="90000"/>
          </a:bodyPr>
          <a:lstStyle/>
          <a:p>
            <a:r>
              <a:rPr lang="en-US" smtClean="0"/>
              <a:t>Coordination: Cooperative group communication</a:t>
            </a:r>
            <a:endParaRPr lang="en-US"/>
          </a:p>
        </p:txBody>
      </p:sp>
      <p:sp>
        <p:nvSpPr>
          <p:cNvPr id="721923" name="Rectangle 3"/>
          <p:cNvSpPr>
            <a:spLocks noGrp="1" noChangeArrowheads="1"/>
          </p:cNvSpPr>
          <p:nvPr>
            <p:ph type="body" idx="1"/>
          </p:nvPr>
        </p:nvSpPr>
        <p:spPr/>
        <p:txBody>
          <a:bodyPr/>
          <a:lstStyle/>
          <a:p>
            <a:r>
              <a:rPr lang="en-GB" smtClean="0"/>
              <a:t>Scribe: Tree-based group management </a:t>
            </a:r>
          </a:p>
          <a:p>
            <a:r>
              <a:rPr lang="en-GB" smtClean="0"/>
              <a:t>Multicast, anycast primitives</a:t>
            </a:r>
          </a:p>
          <a:p>
            <a:r>
              <a:rPr lang="fr-FR" smtClean="0"/>
              <a:t>Scalable: large numbers of groups, members, wide range of members/group, dynamic membership</a:t>
            </a:r>
          </a:p>
          <a:p>
            <a:r>
              <a:rPr lang="fr-FR" smtClean="0"/>
              <a:t>[IEEE JSAC ’02]</a:t>
            </a:r>
          </a:p>
          <a:p>
            <a:pPr lvl="1"/>
            <a:endParaRPr lang="fr-FR" smtClean="0"/>
          </a:p>
          <a:p>
            <a:endParaRPr lang="fr-FR" smtClean="0"/>
          </a:p>
          <a:p>
            <a:endParaRPr lang="en-GB" smtClean="0"/>
          </a:p>
          <a:p>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2946" name="Rectangle 2"/>
          <p:cNvSpPr>
            <a:spLocks noGrp="1" noChangeArrowheads="1"/>
          </p:cNvSpPr>
          <p:nvPr>
            <p:ph type="title"/>
          </p:nvPr>
        </p:nvSpPr>
        <p:spPr>
          <a:xfrm>
            <a:off x="596900" y="406400"/>
            <a:ext cx="7772400" cy="1143000"/>
          </a:xfrm>
        </p:spPr>
        <p:txBody>
          <a:bodyPr/>
          <a:lstStyle/>
          <a:p>
            <a:r>
              <a:rPr lang="en-US"/>
              <a:t>Cooperative group communication</a:t>
            </a:r>
            <a:endParaRPr lang="en-GB"/>
          </a:p>
        </p:txBody>
      </p:sp>
      <p:sp>
        <p:nvSpPr>
          <p:cNvPr id="722947" name="Rectangle 3"/>
          <p:cNvSpPr>
            <a:spLocks noChangeArrowheads="1"/>
          </p:cNvSpPr>
          <p:nvPr/>
        </p:nvSpPr>
        <p:spPr bwMode="auto">
          <a:xfrm>
            <a:off x="241300" y="2032000"/>
            <a:ext cx="2235200" cy="2565400"/>
          </a:xfrm>
          <a:prstGeom prst="rect">
            <a:avLst/>
          </a:prstGeom>
          <a:solidFill>
            <a:schemeClr val="accent1"/>
          </a:solidFill>
          <a:ln w="12700">
            <a:solidFill>
              <a:schemeClr val="tx1"/>
            </a:solidFill>
            <a:miter lim="800000"/>
            <a:headEnd type="none" w="sm" len="sm"/>
            <a:tailEnd type="none" w="sm" len="sm"/>
          </a:ln>
          <a:effectLst/>
        </p:spPr>
        <p:txBody>
          <a:bodyPr wrap="none" anchor="ctr">
            <a:prstTxWarp prst="textNoShape">
              <a:avLst/>
            </a:prstTxWarp>
          </a:bodyPr>
          <a:lstStyle/>
          <a:p>
            <a:endParaRPr lang="en-US"/>
          </a:p>
        </p:txBody>
      </p:sp>
      <p:sp>
        <p:nvSpPr>
          <p:cNvPr id="722948" name="Rectangle 4"/>
          <p:cNvSpPr>
            <a:spLocks noChangeArrowheads="1"/>
          </p:cNvSpPr>
          <p:nvPr/>
        </p:nvSpPr>
        <p:spPr bwMode="auto">
          <a:xfrm>
            <a:off x="6070600" y="3632200"/>
            <a:ext cx="2590800" cy="787400"/>
          </a:xfrm>
          <a:prstGeom prst="rect">
            <a:avLst/>
          </a:prstGeom>
          <a:solidFill>
            <a:schemeClr val="bg1"/>
          </a:solidFill>
          <a:ln w="12700">
            <a:solidFill>
              <a:schemeClr val="tx1"/>
            </a:solidFill>
            <a:miter lim="800000"/>
            <a:headEnd type="none" w="sm" len="sm"/>
            <a:tailEnd type="none" w="sm" len="sm"/>
          </a:ln>
          <a:effectLst/>
        </p:spPr>
        <p:txBody>
          <a:bodyPr wrap="none" anchor="ctr">
            <a:prstTxWarp prst="textNoShape">
              <a:avLst/>
            </a:prstTxWarp>
          </a:bodyPr>
          <a:lstStyle/>
          <a:p>
            <a:r>
              <a:rPr lang="en-US" sz="3200"/>
              <a:t>n2</a:t>
            </a:r>
          </a:p>
        </p:txBody>
      </p:sp>
      <p:sp>
        <p:nvSpPr>
          <p:cNvPr id="722949" name="Rectangle 5"/>
          <p:cNvSpPr>
            <a:spLocks noChangeArrowheads="1"/>
          </p:cNvSpPr>
          <p:nvPr/>
        </p:nvSpPr>
        <p:spPr bwMode="auto">
          <a:xfrm>
            <a:off x="6096000" y="2667000"/>
            <a:ext cx="2590800" cy="787400"/>
          </a:xfrm>
          <a:prstGeom prst="rect">
            <a:avLst/>
          </a:prstGeom>
          <a:solidFill>
            <a:schemeClr val="bg1"/>
          </a:solidFill>
          <a:ln w="12700">
            <a:solidFill>
              <a:schemeClr val="tx1"/>
            </a:solidFill>
            <a:miter lim="800000"/>
            <a:headEnd type="none" w="sm" len="sm"/>
            <a:tailEnd type="none" w="sm" len="sm"/>
          </a:ln>
          <a:effectLst/>
        </p:spPr>
        <p:txBody>
          <a:bodyPr wrap="none" anchor="ctr">
            <a:prstTxWarp prst="textNoShape">
              <a:avLst/>
            </a:prstTxWarp>
          </a:bodyPr>
          <a:lstStyle/>
          <a:p>
            <a:r>
              <a:rPr lang="en-US" sz="3200"/>
              <a:t>n1</a:t>
            </a:r>
          </a:p>
        </p:txBody>
      </p:sp>
      <p:sp>
        <p:nvSpPr>
          <p:cNvPr id="722950" name="Rectangle 6"/>
          <p:cNvSpPr>
            <a:spLocks noChangeArrowheads="1"/>
          </p:cNvSpPr>
          <p:nvPr/>
        </p:nvSpPr>
        <p:spPr bwMode="auto">
          <a:xfrm>
            <a:off x="6083300" y="1701800"/>
            <a:ext cx="2590800" cy="787400"/>
          </a:xfrm>
          <a:prstGeom prst="rect">
            <a:avLst/>
          </a:prstGeom>
          <a:solidFill>
            <a:schemeClr val="bg1"/>
          </a:solidFill>
          <a:ln w="12700">
            <a:solidFill>
              <a:schemeClr val="tx1"/>
            </a:solidFill>
            <a:miter lim="800000"/>
            <a:headEnd type="none" w="sm" len="sm"/>
            <a:tailEnd type="none" w="sm" len="sm"/>
          </a:ln>
          <a:effectLst/>
        </p:spPr>
        <p:txBody>
          <a:bodyPr wrap="none" anchor="ctr">
            <a:prstTxWarp prst="textNoShape">
              <a:avLst/>
            </a:prstTxWarp>
          </a:bodyPr>
          <a:lstStyle/>
          <a:p>
            <a:r>
              <a:rPr lang="en-US" sz="3200"/>
              <a:t>n0</a:t>
            </a:r>
          </a:p>
        </p:txBody>
      </p:sp>
      <p:sp>
        <p:nvSpPr>
          <p:cNvPr id="722951" name="Text Box 7"/>
          <p:cNvSpPr txBox="1">
            <a:spLocks noChangeArrowheads="1"/>
          </p:cNvSpPr>
          <p:nvPr/>
        </p:nvSpPr>
        <p:spPr bwMode="auto">
          <a:xfrm>
            <a:off x="1749425" y="4519613"/>
            <a:ext cx="184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pPr algn="l">
              <a:spcBef>
                <a:spcPct val="0"/>
              </a:spcBef>
            </a:pPr>
            <a:endParaRPr lang="en-GB" sz="1800">
              <a:latin typeface="Arial" charset="0"/>
            </a:endParaRPr>
          </a:p>
        </p:txBody>
      </p:sp>
      <p:sp>
        <p:nvSpPr>
          <p:cNvPr id="722952" name="Rectangle 8"/>
          <p:cNvSpPr>
            <a:spLocks noChangeArrowheads="1"/>
          </p:cNvSpPr>
          <p:nvPr/>
        </p:nvSpPr>
        <p:spPr bwMode="auto">
          <a:xfrm>
            <a:off x="6172200" y="1828800"/>
            <a:ext cx="850900" cy="533400"/>
          </a:xfrm>
          <a:prstGeom prst="rect">
            <a:avLst/>
          </a:prstGeom>
          <a:solidFill>
            <a:schemeClr val="accent1"/>
          </a:solidFill>
          <a:ln w="12700">
            <a:solidFill>
              <a:schemeClr val="tx1"/>
            </a:solidFill>
            <a:miter lim="800000"/>
            <a:headEnd type="none" w="sm" len="sm"/>
            <a:tailEnd type="none" w="sm" len="sm"/>
          </a:ln>
          <a:effectLst/>
        </p:spPr>
        <p:txBody>
          <a:bodyPr wrap="none" anchor="ctr">
            <a:prstTxWarp prst="textNoShape">
              <a:avLst/>
            </a:prstTxWarp>
          </a:bodyPr>
          <a:lstStyle/>
          <a:p>
            <a:pPr>
              <a:spcBef>
                <a:spcPct val="0"/>
              </a:spcBef>
            </a:pPr>
            <a:r>
              <a:rPr lang="en-US" sz="1800">
                <a:latin typeface="Arial" charset="0"/>
              </a:rPr>
              <a:t>g:n1,n2</a:t>
            </a:r>
            <a:endParaRPr lang="en-GB" sz="1800">
              <a:latin typeface="Arial" charset="0"/>
            </a:endParaRPr>
          </a:p>
        </p:txBody>
      </p:sp>
      <p:sp>
        <p:nvSpPr>
          <p:cNvPr id="722953" name="Rectangle 9"/>
          <p:cNvSpPr>
            <a:spLocks noChangeArrowheads="1"/>
          </p:cNvSpPr>
          <p:nvPr/>
        </p:nvSpPr>
        <p:spPr bwMode="auto">
          <a:xfrm>
            <a:off x="6184900" y="3797300"/>
            <a:ext cx="825500" cy="508000"/>
          </a:xfrm>
          <a:prstGeom prst="rect">
            <a:avLst/>
          </a:prstGeom>
          <a:solidFill>
            <a:schemeClr val="accent1"/>
          </a:solidFill>
          <a:ln w="12700">
            <a:solidFill>
              <a:schemeClr val="tx1"/>
            </a:solidFill>
            <a:miter lim="800000"/>
            <a:headEnd type="none" w="sm" len="sm"/>
            <a:tailEnd type="none" w="sm" len="sm"/>
          </a:ln>
          <a:effectLst/>
        </p:spPr>
        <p:txBody>
          <a:bodyPr wrap="none" anchor="ctr">
            <a:prstTxWarp prst="textNoShape">
              <a:avLst/>
            </a:prstTxWarp>
          </a:bodyPr>
          <a:lstStyle/>
          <a:p>
            <a:pPr>
              <a:spcBef>
                <a:spcPct val="0"/>
              </a:spcBef>
            </a:pPr>
            <a:r>
              <a:rPr lang="en-US" sz="1800">
                <a:latin typeface="Arial" charset="0"/>
              </a:rPr>
              <a:t>g:n3,n4</a:t>
            </a:r>
            <a:endParaRPr lang="en-GB" sz="1800">
              <a:latin typeface="Arial" charset="0"/>
            </a:endParaRPr>
          </a:p>
        </p:txBody>
      </p:sp>
      <p:sp>
        <p:nvSpPr>
          <p:cNvPr id="722954" name="Rectangle 10"/>
          <p:cNvSpPr>
            <a:spLocks noChangeArrowheads="1"/>
          </p:cNvSpPr>
          <p:nvPr/>
        </p:nvSpPr>
        <p:spPr bwMode="auto">
          <a:xfrm>
            <a:off x="6223000" y="2819400"/>
            <a:ext cx="647700" cy="508000"/>
          </a:xfrm>
          <a:prstGeom prst="rect">
            <a:avLst/>
          </a:prstGeom>
          <a:solidFill>
            <a:schemeClr val="accent1"/>
          </a:solidFill>
          <a:ln w="12700">
            <a:solidFill>
              <a:schemeClr val="tx1"/>
            </a:solidFill>
            <a:miter lim="800000"/>
            <a:headEnd type="none" w="sm" len="sm"/>
            <a:tailEnd type="none" w="sm" len="sm"/>
          </a:ln>
          <a:effectLst/>
        </p:spPr>
        <p:txBody>
          <a:bodyPr wrap="none" anchor="ctr">
            <a:prstTxWarp prst="textNoShape">
              <a:avLst/>
            </a:prstTxWarp>
          </a:bodyPr>
          <a:lstStyle/>
          <a:p>
            <a:pPr>
              <a:spcBef>
                <a:spcPct val="0"/>
              </a:spcBef>
            </a:pPr>
            <a:r>
              <a:rPr lang="en-US" sz="1800">
                <a:latin typeface="Arial" charset="0"/>
              </a:rPr>
              <a:t>g</a:t>
            </a:r>
            <a:endParaRPr lang="en-GB" sz="1800">
              <a:latin typeface="Arial" charset="0"/>
            </a:endParaRPr>
          </a:p>
        </p:txBody>
      </p:sp>
      <p:sp>
        <p:nvSpPr>
          <p:cNvPr id="722955" name="Text Box 11"/>
          <p:cNvSpPr txBox="1">
            <a:spLocks noChangeArrowheads="1"/>
          </p:cNvSpPr>
          <p:nvPr/>
        </p:nvSpPr>
        <p:spPr bwMode="auto">
          <a:xfrm>
            <a:off x="7464425" y="1258888"/>
            <a:ext cx="1081088" cy="457200"/>
          </a:xfrm>
          <a:prstGeom prst="rect">
            <a:avLst/>
          </a:prstGeom>
          <a:noFill/>
          <a:ln w="12700">
            <a:noFill/>
            <a:miter lim="800000"/>
            <a:headEnd type="none" w="sm" len="sm"/>
            <a:tailEnd type="none" w="sm" len="sm"/>
          </a:ln>
          <a:effectLst/>
        </p:spPr>
        <p:txBody>
          <a:bodyPr wrap="none">
            <a:prstTxWarp prst="textNoShape">
              <a:avLst/>
            </a:prstTxWarp>
            <a:spAutoFit/>
          </a:bodyPr>
          <a:lstStyle/>
          <a:p>
            <a:pPr algn="l">
              <a:spcBef>
                <a:spcPct val="0"/>
              </a:spcBef>
            </a:pPr>
            <a:r>
              <a:rPr lang="en-US" sz="2400" b="1">
                <a:latin typeface="Arial" charset="0"/>
              </a:rPr>
              <a:t>nodes</a:t>
            </a:r>
            <a:endParaRPr lang="en-GB" sz="2400" b="1">
              <a:latin typeface="Arial" charset="0"/>
            </a:endParaRPr>
          </a:p>
        </p:txBody>
      </p:sp>
      <p:sp>
        <p:nvSpPr>
          <p:cNvPr id="722956" name="Text Box 12"/>
          <p:cNvSpPr txBox="1">
            <a:spLocks noChangeArrowheads="1"/>
          </p:cNvSpPr>
          <p:nvPr/>
        </p:nvSpPr>
        <p:spPr bwMode="auto">
          <a:xfrm>
            <a:off x="225425" y="2173288"/>
            <a:ext cx="2306638" cy="2282825"/>
          </a:xfrm>
          <a:prstGeom prst="rect">
            <a:avLst/>
          </a:prstGeom>
          <a:noFill/>
          <a:ln w="12700">
            <a:noFill/>
            <a:miter lim="800000"/>
            <a:headEnd type="none" w="sm" len="sm"/>
            <a:tailEnd type="none" w="sm" len="sm"/>
          </a:ln>
          <a:effectLst/>
        </p:spPr>
        <p:txBody>
          <a:bodyPr>
            <a:prstTxWarp prst="textNoShape">
              <a:avLst/>
            </a:prstTxWarp>
            <a:spAutoFit/>
          </a:bodyPr>
          <a:lstStyle/>
          <a:p>
            <a:pPr algn="l">
              <a:spcBef>
                <a:spcPct val="0"/>
              </a:spcBef>
            </a:pPr>
            <a:r>
              <a:rPr lang="en-US" sz="2400" b="1">
                <a:latin typeface="Arial" charset="0"/>
              </a:rPr>
              <a:t>Operations:</a:t>
            </a:r>
          </a:p>
          <a:p>
            <a:pPr algn="l">
              <a:spcBef>
                <a:spcPct val="0"/>
              </a:spcBef>
            </a:pPr>
            <a:r>
              <a:rPr lang="en-US" sz="2400">
                <a:latin typeface="Arial" charset="0"/>
              </a:rPr>
              <a:t>create(g)</a:t>
            </a:r>
          </a:p>
          <a:p>
            <a:pPr algn="l">
              <a:spcBef>
                <a:spcPct val="0"/>
              </a:spcBef>
            </a:pPr>
            <a:r>
              <a:rPr lang="en-US" sz="2400">
                <a:latin typeface="Arial" charset="0"/>
              </a:rPr>
              <a:t>join(g)</a:t>
            </a:r>
          </a:p>
          <a:p>
            <a:pPr algn="l">
              <a:spcBef>
                <a:spcPct val="0"/>
              </a:spcBef>
            </a:pPr>
            <a:r>
              <a:rPr lang="en-US" sz="2400">
                <a:latin typeface="Arial" charset="0"/>
              </a:rPr>
              <a:t>leave(g)</a:t>
            </a:r>
          </a:p>
          <a:p>
            <a:pPr algn="l">
              <a:spcBef>
                <a:spcPct val="0"/>
              </a:spcBef>
            </a:pPr>
            <a:r>
              <a:rPr lang="en-US" sz="2400">
                <a:latin typeface="Arial" charset="0"/>
              </a:rPr>
              <a:t>multicast(g,m)</a:t>
            </a:r>
          </a:p>
          <a:p>
            <a:pPr algn="l">
              <a:spcBef>
                <a:spcPct val="0"/>
              </a:spcBef>
            </a:pPr>
            <a:r>
              <a:rPr lang="en-US" sz="2400">
                <a:latin typeface="Arial" charset="0"/>
              </a:rPr>
              <a:t>anycast(g,m)</a:t>
            </a:r>
          </a:p>
        </p:txBody>
      </p:sp>
      <p:sp>
        <p:nvSpPr>
          <p:cNvPr id="722957" name="Cloud"/>
          <p:cNvSpPr>
            <a:spLocks noChangeAspect="1" noEditPoints="1" noChangeArrowheads="1"/>
          </p:cNvSpPr>
          <p:nvPr/>
        </p:nvSpPr>
        <p:spPr bwMode="auto">
          <a:xfrm rot="16200000">
            <a:off x="2654301" y="2446337"/>
            <a:ext cx="2743200" cy="196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99CC00"/>
          </a:solidFill>
          <a:ln w="9525">
            <a:solidFill>
              <a:srgbClr val="000000"/>
            </a:solidFill>
            <a:miter lim="800000"/>
            <a:headEnd/>
            <a:tailEnd/>
          </a:ln>
          <a:effectLst>
            <a:outerShdw blurRad="63500" dist="107763" dir="2700000" algn="ctr" rotWithShape="0">
              <a:srgbClr val="000000">
                <a:alpha val="74998"/>
              </a:srgbClr>
            </a:outerShdw>
          </a:effectLst>
        </p:spPr>
        <p:txBody>
          <a:bodyPr vert="eaVert">
            <a:prstTxWarp prst="textNoShape">
              <a:avLst/>
            </a:prstTxWarp>
          </a:bodyPr>
          <a:lstStyle/>
          <a:p>
            <a:pPr>
              <a:spcBef>
                <a:spcPct val="0"/>
              </a:spcBef>
            </a:pPr>
            <a:endParaRPr lang="en-US" sz="2400" b="1">
              <a:latin typeface="Arial" charset="0"/>
            </a:endParaRPr>
          </a:p>
          <a:p>
            <a:pPr>
              <a:spcBef>
                <a:spcPct val="0"/>
              </a:spcBef>
            </a:pPr>
            <a:endParaRPr lang="en-GB" sz="2400" b="1">
              <a:latin typeface="Arial" charset="0"/>
            </a:endParaRPr>
          </a:p>
        </p:txBody>
      </p:sp>
      <p:sp>
        <p:nvSpPr>
          <p:cNvPr id="722958" name="Line 14"/>
          <p:cNvSpPr>
            <a:spLocks noChangeShapeType="1"/>
          </p:cNvSpPr>
          <p:nvPr/>
        </p:nvSpPr>
        <p:spPr bwMode="auto">
          <a:xfrm flipV="1">
            <a:off x="2425700" y="3251200"/>
            <a:ext cx="787400" cy="12700"/>
          </a:xfrm>
          <a:prstGeom prst="line">
            <a:avLst/>
          </a:prstGeom>
          <a:noFill/>
          <a:ln w="762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722959" name="Text Box 15"/>
          <p:cNvSpPr txBox="1">
            <a:spLocks noChangeArrowheads="1"/>
          </p:cNvSpPr>
          <p:nvPr/>
        </p:nvSpPr>
        <p:spPr bwMode="auto">
          <a:xfrm>
            <a:off x="987425" y="5332413"/>
            <a:ext cx="184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pPr algn="l">
              <a:spcBef>
                <a:spcPct val="0"/>
              </a:spcBef>
            </a:pPr>
            <a:endParaRPr lang="en-GB" sz="1800">
              <a:latin typeface="Arial" charset="0"/>
            </a:endParaRPr>
          </a:p>
        </p:txBody>
      </p:sp>
      <p:sp>
        <p:nvSpPr>
          <p:cNvPr id="722960" name="Text Box 16"/>
          <p:cNvSpPr txBox="1">
            <a:spLocks noChangeArrowheads="1"/>
          </p:cNvSpPr>
          <p:nvPr/>
        </p:nvSpPr>
        <p:spPr bwMode="auto">
          <a:xfrm>
            <a:off x="860425" y="5510213"/>
            <a:ext cx="184150" cy="366712"/>
          </a:xfrm>
          <a:prstGeom prst="rect">
            <a:avLst/>
          </a:prstGeom>
          <a:noFill/>
          <a:ln w="12700">
            <a:noFill/>
            <a:miter lim="800000"/>
            <a:headEnd type="none" w="sm" len="sm"/>
            <a:tailEnd type="none" w="sm" len="sm"/>
          </a:ln>
          <a:effectLst/>
        </p:spPr>
        <p:txBody>
          <a:bodyPr wrap="none">
            <a:prstTxWarp prst="textNoShape">
              <a:avLst/>
            </a:prstTxWarp>
            <a:spAutoFit/>
          </a:bodyPr>
          <a:lstStyle/>
          <a:p>
            <a:pPr algn="l">
              <a:spcBef>
                <a:spcPct val="0"/>
              </a:spcBef>
            </a:pPr>
            <a:endParaRPr lang="en-GB" sz="1800">
              <a:latin typeface="Arial" charset="0"/>
            </a:endParaRPr>
          </a:p>
        </p:txBody>
      </p:sp>
      <p:sp>
        <p:nvSpPr>
          <p:cNvPr id="722961" name="Rectangle 17"/>
          <p:cNvSpPr>
            <a:spLocks noChangeArrowheads="1"/>
          </p:cNvSpPr>
          <p:nvPr/>
        </p:nvSpPr>
        <p:spPr bwMode="auto">
          <a:xfrm>
            <a:off x="0" y="5111750"/>
            <a:ext cx="4267200" cy="1373188"/>
          </a:xfrm>
          <a:prstGeom prst="rect">
            <a:avLst/>
          </a:prstGeom>
          <a:noFill/>
          <a:ln w="12700">
            <a:noFill/>
            <a:miter lim="800000"/>
            <a:headEnd type="none" w="sm" len="sm"/>
            <a:tailEnd type="none" w="sm" len="sm"/>
          </a:ln>
          <a:effectLst/>
        </p:spPr>
        <p:txBody>
          <a:bodyPr>
            <a:prstTxWarp prst="textNoShape">
              <a:avLst/>
            </a:prstTxWarp>
            <a:spAutoFit/>
          </a:bodyPr>
          <a:lstStyle/>
          <a:p>
            <a:pPr algn="l">
              <a:spcBef>
                <a:spcPct val="0"/>
              </a:spcBef>
              <a:buFontTx/>
              <a:buChar char="•"/>
            </a:pPr>
            <a:r>
              <a:rPr lang="en-US">
                <a:latin typeface="Arial" charset="0"/>
              </a:rPr>
              <a:t> </a:t>
            </a:r>
            <a:r>
              <a:rPr lang="en-US"/>
              <a:t>groupId </a:t>
            </a:r>
            <a:r>
              <a:rPr lang="en-US" i="1"/>
              <a:t>g</a:t>
            </a:r>
            <a:r>
              <a:rPr lang="en-US"/>
              <a:t> mapped to n0</a:t>
            </a:r>
          </a:p>
          <a:p>
            <a:pPr algn="l">
              <a:spcBef>
                <a:spcPct val="0"/>
              </a:spcBef>
              <a:buFontTx/>
              <a:buChar char="•"/>
            </a:pPr>
            <a:r>
              <a:rPr lang="en-US"/>
              <a:t> decentralized membership </a:t>
            </a:r>
          </a:p>
          <a:p>
            <a:pPr algn="l">
              <a:spcBef>
                <a:spcPct val="0"/>
              </a:spcBef>
              <a:buFontTx/>
              <a:buChar char="•"/>
            </a:pPr>
            <a:r>
              <a:rPr lang="en-US"/>
              <a:t> robust, scalable</a:t>
            </a:r>
          </a:p>
        </p:txBody>
      </p:sp>
      <p:sp>
        <p:nvSpPr>
          <p:cNvPr id="722962" name="Rectangle 18"/>
          <p:cNvSpPr>
            <a:spLocks noChangeArrowheads="1"/>
          </p:cNvSpPr>
          <p:nvPr/>
        </p:nvSpPr>
        <p:spPr bwMode="auto">
          <a:xfrm>
            <a:off x="6083300" y="4635500"/>
            <a:ext cx="2590800" cy="787400"/>
          </a:xfrm>
          <a:prstGeom prst="rect">
            <a:avLst/>
          </a:prstGeom>
          <a:solidFill>
            <a:schemeClr val="bg1"/>
          </a:solidFill>
          <a:ln w="12700">
            <a:solidFill>
              <a:schemeClr val="tx1"/>
            </a:solidFill>
            <a:miter lim="800000"/>
            <a:headEnd type="none" w="sm" len="sm"/>
            <a:tailEnd type="none" w="sm" len="sm"/>
          </a:ln>
          <a:effectLst/>
        </p:spPr>
        <p:txBody>
          <a:bodyPr wrap="none" anchor="ctr">
            <a:prstTxWarp prst="textNoShape">
              <a:avLst/>
            </a:prstTxWarp>
          </a:bodyPr>
          <a:lstStyle/>
          <a:p>
            <a:r>
              <a:rPr lang="en-US" sz="3200"/>
              <a:t>n3</a:t>
            </a:r>
          </a:p>
        </p:txBody>
      </p:sp>
      <p:sp>
        <p:nvSpPr>
          <p:cNvPr id="722963" name="Rectangle 19"/>
          <p:cNvSpPr>
            <a:spLocks noChangeArrowheads="1"/>
          </p:cNvSpPr>
          <p:nvPr/>
        </p:nvSpPr>
        <p:spPr bwMode="auto">
          <a:xfrm>
            <a:off x="6248400" y="4787900"/>
            <a:ext cx="647700" cy="508000"/>
          </a:xfrm>
          <a:prstGeom prst="rect">
            <a:avLst/>
          </a:prstGeom>
          <a:solidFill>
            <a:schemeClr val="accent1"/>
          </a:solidFill>
          <a:ln w="12700">
            <a:solidFill>
              <a:schemeClr val="tx1"/>
            </a:solidFill>
            <a:miter lim="800000"/>
            <a:headEnd type="none" w="sm" len="sm"/>
            <a:tailEnd type="none" w="sm" len="sm"/>
          </a:ln>
          <a:effectLst/>
        </p:spPr>
        <p:txBody>
          <a:bodyPr wrap="none" anchor="ctr">
            <a:prstTxWarp prst="textNoShape">
              <a:avLst/>
            </a:prstTxWarp>
          </a:bodyPr>
          <a:lstStyle/>
          <a:p>
            <a:pPr>
              <a:spcBef>
                <a:spcPct val="0"/>
              </a:spcBef>
            </a:pPr>
            <a:r>
              <a:rPr lang="en-US" sz="1800">
                <a:latin typeface="Arial" charset="0"/>
              </a:rPr>
              <a:t>g</a:t>
            </a:r>
            <a:endParaRPr lang="en-GB" sz="1800">
              <a:latin typeface="Arial" charset="0"/>
            </a:endParaRPr>
          </a:p>
        </p:txBody>
      </p:sp>
      <p:sp>
        <p:nvSpPr>
          <p:cNvPr id="722964" name="Rectangle 20"/>
          <p:cNvSpPr>
            <a:spLocks noChangeArrowheads="1"/>
          </p:cNvSpPr>
          <p:nvPr/>
        </p:nvSpPr>
        <p:spPr bwMode="auto">
          <a:xfrm>
            <a:off x="6108700" y="5613400"/>
            <a:ext cx="2590800" cy="787400"/>
          </a:xfrm>
          <a:prstGeom prst="rect">
            <a:avLst/>
          </a:prstGeom>
          <a:solidFill>
            <a:schemeClr val="bg1"/>
          </a:solidFill>
          <a:ln w="12700">
            <a:solidFill>
              <a:schemeClr val="tx1"/>
            </a:solidFill>
            <a:miter lim="800000"/>
            <a:headEnd type="none" w="sm" len="sm"/>
            <a:tailEnd type="none" w="sm" len="sm"/>
          </a:ln>
          <a:effectLst/>
        </p:spPr>
        <p:txBody>
          <a:bodyPr wrap="none" anchor="ctr">
            <a:prstTxWarp prst="textNoShape">
              <a:avLst/>
            </a:prstTxWarp>
          </a:bodyPr>
          <a:lstStyle/>
          <a:p>
            <a:r>
              <a:rPr lang="en-US" sz="3200"/>
              <a:t>n4</a:t>
            </a:r>
          </a:p>
        </p:txBody>
      </p:sp>
      <p:sp>
        <p:nvSpPr>
          <p:cNvPr id="722965" name="Rectangle 21"/>
          <p:cNvSpPr>
            <a:spLocks noChangeArrowheads="1"/>
          </p:cNvSpPr>
          <p:nvPr/>
        </p:nvSpPr>
        <p:spPr bwMode="auto">
          <a:xfrm>
            <a:off x="6261100" y="5778500"/>
            <a:ext cx="647700" cy="508000"/>
          </a:xfrm>
          <a:prstGeom prst="rect">
            <a:avLst/>
          </a:prstGeom>
          <a:solidFill>
            <a:schemeClr val="accent1"/>
          </a:solidFill>
          <a:ln w="12700">
            <a:solidFill>
              <a:schemeClr val="tx1"/>
            </a:solidFill>
            <a:miter lim="800000"/>
            <a:headEnd type="none" w="sm" len="sm"/>
            <a:tailEnd type="none" w="sm" len="sm"/>
          </a:ln>
          <a:effectLst/>
        </p:spPr>
        <p:txBody>
          <a:bodyPr wrap="none" anchor="ctr">
            <a:prstTxWarp prst="textNoShape">
              <a:avLst/>
            </a:prstTxWarp>
          </a:bodyPr>
          <a:lstStyle/>
          <a:p>
            <a:pPr>
              <a:spcBef>
                <a:spcPct val="0"/>
              </a:spcBef>
            </a:pPr>
            <a:r>
              <a:rPr lang="en-US" sz="1800">
                <a:latin typeface="Arial" charset="0"/>
              </a:rPr>
              <a:t>g</a:t>
            </a:r>
            <a:endParaRPr lang="en-GB" sz="1800">
              <a:latin typeface="Arial" charset="0"/>
            </a:endParaRPr>
          </a:p>
        </p:txBody>
      </p:sp>
      <p:cxnSp>
        <p:nvCxnSpPr>
          <p:cNvPr id="722966" name="AutoShape 22"/>
          <p:cNvCxnSpPr>
            <a:cxnSpLocks noChangeShapeType="1"/>
            <a:stCxn id="722973" idx="3"/>
            <a:endCxn id="722948" idx="1"/>
          </p:cNvCxnSpPr>
          <p:nvPr/>
        </p:nvCxnSpPr>
        <p:spPr bwMode="auto">
          <a:xfrm>
            <a:off x="3924300" y="3606800"/>
            <a:ext cx="2146300" cy="419100"/>
          </a:xfrm>
          <a:prstGeom prst="curvedConnector3">
            <a:avLst>
              <a:gd name="adj1" fmla="val 50000"/>
            </a:avLst>
          </a:prstGeom>
          <a:noFill/>
          <a:ln w="38100">
            <a:solidFill>
              <a:schemeClr val="tx1"/>
            </a:solidFill>
            <a:prstDash val="sysDot"/>
            <a:round/>
            <a:headEnd type="triangle" w="med" len="med"/>
            <a:tailEnd type="triangle" w="med" len="med"/>
          </a:ln>
          <a:effectLst/>
        </p:spPr>
      </p:cxnSp>
      <p:cxnSp>
        <p:nvCxnSpPr>
          <p:cNvPr id="722967" name="AutoShape 23"/>
          <p:cNvCxnSpPr>
            <a:cxnSpLocks noChangeShapeType="1"/>
            <a:stCxn id="722972" idx="3"/>
            <a:endCxn id="722949" idx="1"/>
          </p:cNvCxnSpPr>
          <p:nvPr/>
        </p:nvCxnSpPr>
        <p:spPr bwMode="auto">
          <a:xfrm flipV="1">
            <a:off x="4724400" y="3060700"/>
            <a:ext cx="1371600" cy="317500"/>
          </a:xfrm>
          <a:prstGeom prst="curvedConnector3">
            <a:avLst>
              <a:gd name="adj1" fmla="val 50000"/>
            </a:avLst>
          </a:prstGeom>
          <a:noFill/>
          <a:ln w="38100">
            <a:solidFill>
              <a:schemeClr val="tx1"/>
            </a:solidFill>
            <a:prstDash val="sysDot"/>
            <a:round/>
            <a:headEnd type="triangle" w="med" len="med"/>
            <a:tailEnd type="triangle" w="med" len="med"/>
          </a:ln>
          <a:effectLst/>
        </p:spPr>
      </p:cxnSp>
      <p:cxnSp>
        <p:nvCxnSpPr>
          <p:cNvPr id="722968" name="AutoShape 24"/>
          <p:cNvCxnSpPr>
            <a:cxnSpLocks noChangeShapeType="1"/>
            <a:stCxn id="722971" idx="3"/>
            <a:endCxn id="722952" idx="1"/>
          </p:cNvCxnSpPr>
          <p:nvPr/>
        </p:nvCxnSpPr>
        <p:spPr bwMode="auto">
          <a:xfrm flipV="1">
            <a:off x="3962400" y="2095500"/>
            <a:ext cx="2209800" cy="431800"/>
          </a:xfrm>
          <a:prstGeom prst="curvedConnector3">
            <a:avLst>
              <a:gd name="adj1" fmla="val 50000"/>
            </a:avLst>
          </a:prstGeom>
          <a:noFill/>
          <a:ln w="38100">
            <a:solidFill>
              <a:schemeClr val="tx1"/>
            </a:solidFill>
            <a:prstDash val="sysDot"/>
            <a:round/>
            <a:headEnd type="triangle" w="med" len="med"/>
            <a:tailEnd type="triangle" w="med" len="med"/>
          </a:ln>
          <a:effectLst/>
        </p:spPr>
      </p:cxnSp>
      <p:cxnSp>
        <p:nvCxnSpPr>
          <p:cNvPr id="722969" name="AutoShape 25"/>
          <p:cNvCxnSpPr>
            <a:cxnSpLocks noChangeShapeType="1"/>
            <a:stCxn id="722974" idx="2"/>
            <a:endCxn id="722962" idx="1"/>
          </p:cNvCxnSpPr>
          <p:nvPr/>
        </p:nvCxnSpPr>
        <p:spPr bwMode="auto">
          <a:xfrm rot="16200000" flipH="1">
            <a:off x="4962525" y="3908425"/>
            <a:ext cx="584200" cy="1657350"/>
          </a:xfrm>
          <a:prstGeom prst="curvedConnector2">
            <a:avLst/>
          </a:prstGeom>
          <a:noFill/>
          <a:ln w="38100">
            <a:solidFill>
              <a:schemeClr val="tx1"/>
            </a:solidFill>
            <a:prstDash val="sysDot"/>
            <a:round/>
            <a:headEnd type="triangle" w="med" len="med"/>
            <a:tailEnd type="triangle" w="med" len="med"/>
          </a:ln>
          <a:effectLst/>
        </p:spPr>
      </p:cxnSp>
      <p:cxnSp>
        <p:nvCxnSpPr>
          <p:cNvPr id="722970" name="AutoShape 26"/>
          <p:cNvCxnSpPr>
            <a:cxnSpLocks noChangeShapeType="1"/>
            <a:stCxn id="722975" idx="2"/>
            <a:endCxn id="722964" idx="1"/>
          </p:cNvCxnSpPr>
          <p:nvPr/>
        </p:nvCxnSpPr>
        <p:spPr bwMode="auto">
          <a:xfrm rot="16200000" flipH="1">
            <a:off x="4079875" y="3978275"/>
            <a:ext cx="1612900" cy="2444750"/>
          </a:xfrm>
          <a:prstGeom prst="curvedConnector2">
            <a:avLst/>
          </a:prstGeom>
          <a:noFill/>
          <a:ln w="38100">
            <a:solidFill>
              <a:schemeClr val="tx1"/>
            </a:solidFill>
            <a:prstDash val="sysDot"/>
            <a:round/>
            <a:headEnd type="triangle" w="med" len="med"/>
            <a:tailEnd type="triangle" w="med" len="med"/>
          </a:ln>
          <a:effectLst/>
        </p:spPr>
      </p:cxnSp>
      <p:sp>
        <p:nvSpPr>
          <p:cNvPr id="722971" name="AutoShape 27"/>
          <p:cNvSpPr>
            <a:spLocks noChangeArrowheads="1"/>
          </p:cNvSpPr>
          <p:nvPr/>
        </p:nvSpPr>
        <p:spPr bwMode="auto">
          <a:xfrm>
            <a:off x="3797300" y="2438400"/>
            <a:ext cx="165100" cy="177800"/>
          </a:xfrm>
          <a:prstGeom prst="flowChartProcess">
            <a:avLst/>
          </a:prstGeom>
          <a:solidFill>
            <a:schemeClr val="bg1"/>
          </a:solidFill>
          <a:ln w="9525">
            <a:solidFill>
              <a:schemeClr val="tx1"/>
            </a:solidFill>
            <a:miter lim="800000"/>
            <a:headEnd/>
            <a:tailEnd/>
          </a:ln>
          <a:effectLst/>
        </p:spPr>
        <p:txBody>
          <a:bodyPr wrap="none" lIns="92075" tIns="46038" rIns="92075" bIns="46038" anchor="ctr">
            <a:prstTxWarp prst="textNoShape">
              <a:avLst/>
            </a:prstTxWarp>
          </a:bodyPr>
          <a:lstStyle/>
          <a:p>
            <a:endParaRPr lang="en-US"/>
          </a:p>
        </p:txBody>
      </p:sp>
      <p:sp>
        <p:nvSpPr>
          <p:cNvPr id="722972" name="AutoShape 28"/>
          <p:cNvSpPr>
            <a:spLocks noChangeArrowheads="1"/>
          </p:cNvSpPr>
          <p:nvPr/>
        </p:nvSpPr>
        <p:spPr bwMode="auto">
          <a:xfrm>
            <a:off x="4559300" y="3289300"/>
            <a:ext cx="165100" cy="177800"/>
          </a:xfrm>
          <a:prstGeom prst="flowChartProcess">
            <a:avLst/>
          </a:prstGeom>
          <a:solidFill>
            <a:schemeClr val="bg1"/>
          </a:solidFill>
          <a:ln w="9525">
            <a:solidFill>
              <a:schemeClr val="tx1"/>
            </a:solidFill>
            <a:miter lim="800000"/>
            <a:headEnd/>
            <a:tailEnd/>
          </a:ln>
          <a:effectLst/>
        </p:spPr>
        <p:txBody>
          <a:bodyPr wrap="none" lIns="92075" tIns="46038" rIns="92075" bIns="46038" anchor="ctr">
            <a:prstTxWarp prst="textNoShape">
              <a:avLst/>
            </a:prstTxWarp>
          </a:bodyPr>
          <a:lstStyle/>
          <a:p>
            <a:endParaRPr lang="en-US"/>
          </a:p>
        </p:txBody>
      </p:sp>
      <p:sp>
        <p:nvSpPr>
          <p:cNvPr id="722973" name="AutoShape 29"/>
          <p:cNvSpPr>
            <a:spLocks noChangeArrowheads="1"/>
          </p:cNvSpPr>
          <p:nvPr/>
        </p:nvSpPr>
        <p:spPr bwMode="auto">
          <a:xfrm>
            <a:off x="3759200" y="3517900"/>
            <a:ext cx="165100" cy="177800"/>
          </a:xfrm>
          <a:prstGeom prst="flowChartProcess">
            <a:avLst/>
          </a:prstGeom>
          <a:solidFill>
            <a:schemeClr val="bg1"/>
          </a:solidFill>
          <a:ln w="9525">
            <a:solidFill>
              <a:schemeClr val="tx1"/>
            </a:solidFill>
            <a:miter lim="800000"/>
            <a:headEnd/>
            <a:tailEnd/>
          </a:ln>
          <a:effectLst/>
        </p:spPr>
        <p:txBody>
          <a:bodyPr wrap="none" lIns="92075" tIns="46038" rIns="92075" bIns="46038" anchor="ctr">
            <a:prstTxWarp prst="textNoShape">
              <a:avLst/>
            </a:prstTxWarp>
          </a:bodyPr>
          <a:lstStyle/>
          <a:p>
            <a:endParaRPr lang="en-US"/>
          </a:p>
        </p:txBody>
      </p:sp>
      <p:sp>
        <p:nvSpPr>
          <p:cNvPr id="722974" name="AutoShape 30"/>
          <p:cNvSpPr>
            <a:spLocks noChangeArrowheads="1"/>
          </p:cNvSpPr>
          <p:nvPr/>
        </p:nvSpPr>
        <p:spPr bwMode="auto">
          <a:xfrm>
            <a:off x="4343400" y="4267200"/>
            <a:ext cx="165100" cy="177800"/>
          </a:xfrm>
          <a:prstGeom prst="flowChartProcess">
            <a:avLst/>
          </a:prstGeom>
          <a:solidFill>
            <a:schemeClr val="bg1"/>
          </a:solidFill>
          <a:ln w="9525">
            <a:solidFill>
              <a:schemeClr val="tx1"/>
            </a:solidFill>
            <a:miter lim="800000"/>
            <a:headEnd/>
            <a:tailEnd/>
          </a:ln>
          <a:effectLst/>
        </p:spPr>
        <p:txBody>
          <a:bodyPr wrap="none" lIns="92075" tIns="46038" rIns="92075" bIns="46038" anchor="ctr">
            <a:prstTxWarp prst="textNoShape">
              <a:avLst/>
            </a:prstTxWarp>
          </a:bodyPr>
          <a:lstStyle/>
          <a:p>
            <a:endParaRPr lang="en-US"/>
          </a:p>
        </p:txBody>
      </p:sp>
      <p:sp>
        <p:nvSpPr>
          <p:cNvPr id="722975" name="AutoShape 31"/>
          <p:cNvSpPr>
            <a:spLocks noChangeArrowheads="1"/>
          </p:cNvSpPr>
          <p:nvPr/>
        </p:nvSpPr>
        <p:spPr bwMode="auto">
          <a:xfrm>
            <a:off x="3581400" y="4216400"/>
            <a:ext cx="165100" cy="177800"/>
          </a:xfrm>
          <a:prstGeom prst="flowChartProcess">
            <a:avLst/>
          </a:prstGeom>
          <a:solidFill>
            <a:schemeClr val="bg1"/>
          </a:solidFill>
          <a:ln w="9525">
            <a:solidFill>
              <a:schemeClr val="tx1"/>
            </a:solidFill>
            <a:miter lim="800000"/>
            <a:headEnd/>
            <a:tailEnd/>
          </a:ln>
          <a:effectLst/>
        </p:spPr>
        <p:txBody>
          <a:bodyPr wrap="none" lIns="92075" tIns="46038" rIns="92075" bIns="46038" anchor="ctr">
            <a:prstTxWarp prst="textNoShape">
              <a:avLst/>
            </a:prstTxWarp>
          </a:bodyPr>
          <a:lstStyle/>
          <a:p>
            <a:endParaRPr lang="en-US"/>
          </a:p>
        </p:txBody>
      </p:sp>
      <p:cxnSp>
        <p:nvCxnSpPr>
          <p:cNvPr id="722976" name="AutoShape 32"/>
          <p:cNvCxnSpPr>
            <a:cxnSpLocks noChangeShapeType="1"/>
            <a:stCxn id="722971" idx="2"/>
            <a:endCxn id="722972" idx="1"/>
          </p:cNvCxnSpPr>
          <p:nvPr/>
        </p:nvCxnSpPr>
        <p:spPr bwMode="auto">
          <a:xfrm>
            <a:off x="3879850" y="2616200"/>
            <a:ext cx="679450" cy="762000"/>
          </a:xfrm>
          <a:prstGeom prst="straightConnector1">
            <a:avLst/>
          </a:prstGeom>
          <a:noFill/>
          <a:ln w="38100">
            <a:solidFill>
              <a:schemeClr val="tx1"/>
            </a:solidFill>
            <a:round/>
            <a:headEnd/>
            <a:tailEnd type="triangle" w="med" len="med"/>
          </a:ln>
          <a:effectLst/>
        </p:spPr>
      </p:cxnSp>
      <p:cxnSp>
        <p:nvCxnSpPr>
          <p:cNvPr id="722977" name="AutoShape 33"/>
          <p:cNvCxnSpPr>
            <a:cxnSpLocks noChangeShapeType="1"/>
            <a:stCxn id="722971" idx="2"/>
            <a:endCxn id="722973" idx="0"/>
          </p:cNvCxnSpPr>
          <p:nvPr/>
        </p:nvCxnSpPr>
        <p:spPr bwMode="auto">
          <a:xfrm flipH="1">
            <a:off x="3841750" y="2616200"/>
            <a:ext cx="38100" cy="901700"/>
          </a:xfrm>
          <a:prstGeom prst="straightConnector1">
            <a:avLst/>
          </a:prstGeom>
          <a:noFill/>
          <a:ln w="38100">
            <a:solidFill>
              <a:schemeClr val="tx1"/>
            </a:solidFill>
            <a:round/>
            <a:headEnd/>
            <a:tailEnd type="triangle" w="med" len="med"/>
          </a:ln>
          <a:effectLst/>
        </p:spPr>
      </p:cxnSp>
      <p:cxnSp>
        <p:nvCxnSpPr>
          <p:cNvPr id="722978" name="AutoShape 34"/>
          <p:cNvCxnSpPr>
            <a:cxnSpLocks noChangeShapeType="1"/>
            <a:stCxn id="722973" idx="2"/>
            <a:endCxn id="722974" idx="0"/>
          </p:cNvCxnSpPr>
          <p:nvPr/>
        </p:nvCxnSpPr>
        <p:spPr bwMode="auto">
          <a:xfrm>
            <a:off x="3841750" y="3695700"/>
            <a:ext cx="584200" cy="571500"/>
          </a:xfrm>
          <a:prstGeom prst="straightConnector1">
            <a:avLst/>
          </a:prstGeom>
          <a:noFill/>
          <a:ln w="38100">
            <a:solidFill>
              <a:schemeClr val="tx1"/>
            </a:solidFill>
            <a:round/>
            <a:headEnd/>
            <a:tailEnd type="triangle" w="med" len="med"/>
          </a:ln>
          <a:effectLst/>
        </p:spPr>
      </p:cxnSp>
      <p:cxnSp>
        <p:nvCxnSpPr>
          <p:cNvPr id="722979" name="AutoShape 35"/>
          <p:cNvCxnSpPr>
            <a:cxnSpLocks noChangeShapeType="1"/>
            <a:stCxn id="722973" idx="2"/>
            <a:endCxn id="722975" idx="0"/>
          </p:cNvCxnSpPr>
          <p:nvPr/>
        </p:nvCxnSpPr>
        <p:spPr bwMode="auto">
          <a:xfrm flipH="1">
            <a:off x="3663950" y="3695700"/>
            <a:ext cx="177800" cy="520700"/>
          </a:xfrm>
          <a:prstGeom prst="straightConnector1">
            <a:avLst/>
          </a:prstGeom>
          <a:noFill/>
          <a:ln w="38100">
            <a:solidFill>
              <a:schemeClr val="tx1"/>
            </a:solidFill>
            <a:round/>
            <a:headEnd/>
            <a:tailEnd type="triangle" w="med" len="med"/>
          </a:ln>
          <a:effectLst/>
        </p:spPr>
      </p:cxnSp>
      <p:sp>
        <p:nvSpPr>
          <p:cNvPr id="37" name="Slide Number Placeholder 36"/>
          <p:cNvSpPr>
            <a:spLocks noGrp="1"/>
          </p:cNvSpPr>
          <p:nvPr>
            <p:ph type="sldNum" sz="quarter" idx="12"/>
          </p:nvPr>
        </p:nvSpPr>
        <p:spPr/>
        <p:txBody>
          <a:bodyPr/>
          <a:lstStyle/>
          <a:p>
            <a:fld id="{B6F15528-21DE-4FAA-801E-634DDDAF4B2B}" type="slidenum">
              <a:rPr lang="en-US" smtClean="0"/>
              <a:pPr/>
              <a:t>63</a:t>
            </a:fld>
            <a:endParaRPr 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p:txBody>
          <a:bodyPr/>
          <a:lstStyle/>
          <a:p>
            <a:r>
              <a:rPr lang="en-GB"/>
              <a:t>Scribe</a:t>
            </a:r>
          </a:p>
        </p:txBody>
      </p:sp>
      <p:sp>
        <p:nvSpPr>
          <p:cNvPr id="727043" name="Oval 3"/>
          <p:cNvSpPr>
            <a:spLocks noChangeArrowheads="1"/>
          </p:cNvSpPr>
          <p:nvPr/>
        </p:nvSpPr>
        <p:spPr bwMode="auto">
          <a:xfrm>
            <a:off x="279400" y="1778000"/>
            <a:ext cx="4419600" cy="4343400"/>
          </a:xfrm>
          <a:prstGeom prst="ellipse">
            <a:avLst/>
          </a:prstGeom>
          <a:noFill/>
          <a:ln w="15875">
            <a:solidFill>
              <a:schemeClr val="tx1"/>
            </a:solidFill>
            <a:round/>
            <a:headEnd/>
            <a:tailEnd/>
          </a:ln>
          <a:effectLst/>
        </p:spPr>
        <p:txBody>
          <a:bodyPr wrap="none" anchor="ctr">
            <a:prstTxWarp prst="textNoShape">
              <a:avLst/>
            </a:prstTxWarp>
          </a:bodyPr>
          <a:lstStyle/>
          <a:p>
            <a:endParaRPr lang="en-US"/>
          </a:p>
        </p:txBody>
      </p:sp>
      <p:pic>
        <p:nvPicPr>
          <p:cNvPr id="727044" name="Picture 4"/>
          <p:cNvPicPr>
            <a:picLocks noChangeArrowheads="1"/>
          </p:cNvPicPr>
          <p:nvPr/>
        </p:nvPicPr>
        <p:blipFill>
          <a:blip r:embed="rId3"/>
          <a:srcRect/>
          <a:stretch>
            <a:fillRect/>
          </a:stretch>
        </p:blipFill>
        <p:spPr bwMode="auto">
          <a:xfrm>
            <a:off x="4622800" y="3683000"/>
            <a:ext cx="161925" cy="161925"/>
          </a:xfrm>
          <a:prstGeom prst="rect">
            <a:avLst/>
          </a:prstGeom>
          <a:noFill/>
          <a:ln w="9525">
            <a:noFill/>
            <a:miter lim="800000"/>
            <a:headEnd/>
            <a:tailEnd/>
          </a:ln>
          <a:effectLst/>
        </p:spPr>
      </p:pic>
      <p:pic>
        <p:nvPicPr>
          <p:cNvPr id="727045" name="Picture 5"/>
          <p:cNvPicPr>
            <a:picLocks noChangeArrowheads="1"/>
          </p:cNvPicPr>
          <p:nvPr/>
        </p:nvPicPr>
        <p:blipFill>
          <a:blip r:embed="rId3"/>
          <a:srcRect/>
          <a:stretch>
            <a:fillRect/>
          </a:stretch>
        </p:blipFill>
        <p:spPr bwMode="auto">
          <a:xfrm>
            <a:off x="4546600" y="3302000"/>
            <a:ext cx="161925" cy="161925"/>
          </a:xfrm>
          <a:prstGeom prst="rect">
            <a:avLst/>
          </a:prstGeom>
          <a:noFill/>
          <a:ln w="9525">
            <a:noFill/>
            <a:miter lim="800000"/>
            <a:headEnd/>
            <a:tailEnd/>
          </a:ln>
          <a:effectLst/>
        </p:spPr>
      </p:pic>
      <p:pic>
        <p:nvPicPr>
          <p:cNvPr id="727046" name="Picture 6"/>
          <p:cNvPicPr>
            <a:picLocks noChangeArrowheads="1"/>
          </p:cNvPicPr>
          <p:nvPr/>
        </p:nvPicPr>
        <p:blipFill>
          <a:blip r:embed="rId3"/>
          <a:srcRect/>
          <a:stretch>
            <a:fillRect/>
          </a:stretch>
        </p:blipFill>
        <p:spPr bwMode="auto">
          <a:xfrm>
            <a:off x="4318000" y="2768600"/>
            <a:ext cx="201613" cy="201613"/>
          </a:xfrm>
          <a:prstGeom prst="rect">
            <a:avLst/>
          </a:prstGeom>
          <a:solidFill>
            <a:schemeClr val="accent1"/>
          </a:solidFill>
          <a:ln w="9525">
            <a:noFill/>
            <a:miter lim="800000"/>
            <a:headEnd/>
            <a:tailEnd/>
          </a:ln>
          <a:effectLst/>
        </p:spPr>
      </p:pic>
      <p:pic>
        <p:nvPicPr>
          <p:cNvPr id="727047" name="Picture 7"/>
          <p:cNvPicPr>
            <a:picLocks noChangeArrowheads="1"/>
          </p:cNvPicPr>
          <p:nvPr/>
        </p:nvPicPr>
        <p:blipFill>
          <a:blip r:embed="rId3"/>
          <a:srcRect/>
          <a:stretch>
            <a:fillRect/>
          </a:stretch>
        </p:blipFill>
        <p:spPr bwMode="auto">
          <a:xfrm>
            <a:off x="4470400" y="4749800"/>
            <a:ext cx="161925" cy="161925"/>
          </a:xfrm>
          <a:prstGeom prst="rect">
            <a:avLst/>
          </a:prstGeom>
          <a:noFill/>
          <a:ln w="9525">
            <a:noFill/>
            <a:miter lim="800000"/>
            <a:headEnd/>
            <a:tailEnd/>
          </a:ln>
          <a:effectLst/>
        </p:spPr>
      </p:pic>
      <p:pic>
        <p:nvPicPr>
          <p:cNvPr id="727048" name="Picture 8"/>
          <p:cNvPicPr>
            <a:picLocks noChangeArrowheads="1"/>
          </p:cNvPicPr>
          <p:nvPr/>
        </p:nvPicPr>
        <p:blipFill>
          <a:blip r:embed="rId3"/>
          <a:srcRect/>
          <a:stretch>
            <a:fillRect/>
          </a:stretch>
        </p:blipFill>
        <p:spPr bwMode="auto">
          <a:xfrm>
            <a:off x="4013200" y="5359400"/>
            <a:ext cx="161925" cy="161925"/>
          </a:xfrm>
          <a:prstGeom prst="rect">
            <a:avLst/>
          </a:prstGeom>
          <a:noFill/>
          <a:ln w="9525">
            <a:noFill/>
            <a:miter lim="800000"/>
            <a:headEnd/>
            <a:tailEnd/>
          </a:ln>
          <a:effectLst/>
        </p:spPr>
      </p:pic>
      <p:pic>
        <p:nvPicPr>
          <p:cNvPr id="727049" name="Picture 9"/>
          <p:cNvPicPr>
            <a:picLocks noChangeArrowheads="1"/>
          </p:cNvPicPr>
          <p:nvPr/>
        </p:nvPicPr>
        <p:blipFill>
          <a:blip r:embed="rId3"/>
          <a:srcRect/>
          <a:stretch>
            <a:fillRect/>
          </a:stretch>
        </p:blipFill>
        <p:spPr bwMode="auto">
          <a:xfrm>
            <a:off x="431800" y="2997200"/>
            <a:ext cx="161925" cy="161925"/>
          </a:xfrm>
          <a:prstGeom prst="rect">
            <a:avLst/>
          </a:prstGeom>
          <a:noFill/>
          <a:ln w="9525">
            <a:noFill/>
            <a:miter lim="800000"/>
            <a:headEnd/>
            <a:tailEnd/>
          </a:ln>
          <a:effectLst/>
        </p:spPr>
      </p:pic>
      <p:pic>
        <p:nvPicPr>
          <p:cNvPr id="727050" name="Picture 10"/>
          <p:cNvPicPr>
            <a:picLocks noChangeArrowheads="1"/>
          </p:cNvPicPr>
          <p:nvPr/>
        </p:nvPicPr>
        <p:blipFill>
          <a:blip r:embed="rId3"/>
          <a:srcRect/>
          <a:stretch>
            <a:fillRect/>
          </a:stretch>
        </p:blipFill>
        <p:spPr bwMode="auto">
          <a:xfrm>
            <a:off x="355600" y="4597400"/>
            <a:ext cx="161925" cy="161925"/>
          </a:xfrm>
          <a:prstGeom prst="rect">
            <a:avLst/>
          </a:prstGeom>
          <a:noFill/>
          <a:ln w="9525">
            <a:noFill/>
            <a:miter lim="800000"/>
            <a:headEnd/>
            <a:tailEnd/>
          </a:ln>
          <a:effectLst/>
        </p:spPr>
      </p:pic>
      <p:pic>
        <p:nvPicPr>
          <p:cNvPr id="727051" name="Picture 11"/>
          <p:cNvPicPr>
            <a:picLocks noChangeArrowheads="1"/>
          </p:cNvPicPr>
          <p:nvPr/>
        </p:nvPicPr>
        <p:blipFill>
          <a:blip r:embed="rId3"/>
          <a:srcRect/>
          <a:stretch>
            <a:fillRect/>
          </a:stretch>
        </p:blipFill>
        <p:spPr bwMode="auto">
          <a:xfrm>
            <a:off x="736600" y="2540000"/>
            <a:ext cx="161925" cy="161925"/>
          </a:xfrm>
          <a:prstGeom prst="rect">
            <a:avLst/>
          </a:prstGeom>
          <a:noFill/>
          <a:ln w="9525">
            <a:noFill/>
            <a:miter lim="800000"/>
            <a:headEnd/>
            <a:tailEnd/>
          </a:ln>
          <a:effectLst/>
        </p:spPr>
      </p:pic>
      <p:pic>
        <p:nvPicPr>
          <p:cNvPr id="727052" name="Picture 12"/>
          <p:cNvPicPr>
            <a:picLocks noChangeArrowheads="1"/>
          </p:cNvPicPr>
          <p:nvPr/>
        </p:nvPicPr>
        <p:blipFill>
          <a:blip r:embed="rId3"/>
          <a:srcRect/>
          <a:stretch>
            <a:fillRect/>
          </a:stretch>
        </p:blipFill>
        <p:spPr bwMode="auto">
          <a:xfrm>
            <a:off x="1574800" y="1892300"/>
            <a:ext cx="161925" cy="161925"/>
          </a:xfrm>
          <a:prstGeom prst="rect">
            <a:avLst/>
          </a:prstGeom>
          <a:noFill/>
          <a:ln w="9525">
            <a:noFill/>
            <a:miter lim="800000"/>
            <a:headEnd/>
            <a:tailEnd/>
          </a:ln>
          <a:effectLst/>
        </p:spPr>
      </p:pic>
      <p:pic>
        <p:nvPicPr>
          <p:cNvPr id="727053" name="Picture 13"/>
          <p:cNvPicPr>
            <a:picLocks noChangeArrowheads="1"/>
          </p:cNvPicPr>
          <p:nvPr/>
        </p:nvPicPr>
        <p:blipFill>
          <a:blip r:embed="rId3"/>
          <a:srcRect/>
          <a:stretch>
            <a:fillRect/>
          </a:stretch>
        </p:blipFill>
        <p:spPr bwMode="auto">
          <a:xfrm>
            <a:off x="2336800" y="6045200"/>
            <a:ext cx="161925" cy="161925"/>
          </a:xfrm>
          <a:prstGeom prst="rect">
            <a:avLst/>
          </a:prstGeom>
          <a:noFill/>
          <a:ln w="9525">
            <a:noFill/>
            <a:miter lim="800000"/>
            <a:headEnd/>
            <a:tailEnd/>
          </a:ln>
          <a:effectLst/>
        </p:spPr>
      </p:pic>
      <p:pic>
        <p:nvPicPr>
          <p:cNvPr id="727054" name="Picture 14"/>
          <p:cNvPicPr>
            <a:picLocks noChangeArrowheads="1"/>
          </p:cNvPicPr>
          <p:nvPr/>
        </p:nvPicPr>
        <p:blipFill>
          <a:blip r:embed="rId3"/>
          <a:srcRect/>
          <a:stretch>
            <a:fillRect/>
          </a:stretch>
        </p:blipFill>
        <p:spPr bwMode="auto">
          <a:xfrm>
            <a:off x="3022600" y="1778000"/>
            <a:ext cx="161925" cy="161925"/>
          </a:xfrm>
          <a:prstGeom prst="rect">
            <a:avLst/>
          </a:prstGeom>
          <a:noFill/>
          <a:ln w="9525">
            <a:noFill/>
            <a:miter lim="800000"/>
            <a:headEnd/>
            <a:tailEnd/>
          </a:ln>
          <a:effectLst/>
        </p:spPr>
      </p:pic>
      <p:pic>
        <p:nvPicPr>
          <p:cNvPr id="727055" name="Picture 15"/>
          <p:cNvPicPr>
            <a:picLocks noChangeArrowheads="1"/>
          </p:cNvPicPr>
          <p:nvPr/>
        </p:nvPicPr>
        <p:blipFill>
          <a:blip r:embed="rId3"/>
          <a:srcRect/>
          <a:stretch>
            <a:fillRect/>
          </a:stretch>
        </p:blipFill>
        <p:spPr bwMode="auto">
          <a:xfrm>
            <a:off x="965200" y="2311400"/>
            <a:ext cx="161925" cy="161925"/>
          </a:xfrm>
          <a:prstGeom prst="rect">
            <a:avLst/>
          </a:prstGeom>
          <a:noFill/>
          <a:ln w="9525">
            <a:noFill/>
            <a:miter lim="800000"/>
            <a:headEnd/>
            <a:tailEnd/>
          </a:ln>
          <a:effectLst/>
        </p:spPr>
      </p:pic>
      <p:pic>
        <p:nvPicPr>
          <p:cNvPr id="727056" name="Picture 16"/>
          <p:cNvPicPr>
            <a:picLocks noChangeArrowheads="1"/>
          </p:cNvPicPr>
          <p:nvPr/>
        </p:nvPicPr>
        <p:blipFill>
          <a:blip r:embed="rId3"/>
          <a:srcRect/>
          <a:stretch>
            <a:fillRect/>
          </a:stretch>
        </p:blipFill>
        <p:spPr bwMode="auto">
          <a:xfrm>
            <a:off x="203200" y="4064000"/>
            <a:ext cx="161925" cy="161925"/>
          </a:xfrm>
          <a:prstGeom prst="rect">
            <a:avLst/>
          </a:prstGeom>
          <a:noFill/>
          <a:ln w="9525">
            <a:noFill/>
            <a:miter lim="800000"/>
            <a:headEnd/>
            <a:tailEnd/>
          </a:ln>
          <a:effectLst/>
        </p:spPr>
      </p:pic>
      <p:pic>
        <p:nvPicPr>
          <p:cNvPr id="727057" name="Picture 17"/>
          <p:cNvPicPr>
            <a:picLocks noChangeArrowheads="1"/>
          </p:cNvPicPr>
          <p:nvPr/>
        </p:nvPicPr>
        <p:blipFill>
          <a:blip r:embed="rId3"/>
          <a:srcRect/>
          <a:stretch>
            <a:fillRect/>
          </a:stretch>
        </p:blipFill>
        <p:spPr bwMode="auto">
          <a:xfrm>
            <a:off x="1641475" y="5911850"/>
            <a:ext cx="161925" cy="161925"/>
          </a:xfrm>
          <a:prstGeom prst="rect">
            <a:avLst/>
          </a:prstGeom>
          <a:noFill/>
          <a:ln w="9525">
            <a:noFill/>
            <a:miter lim="800000"/>
            <a:headEnd/>
            <a:tailEnd/>
          </a:ln>
          <a:effectLst/>
        </p:spPr>
      </p:pic>
      <p:pic>
        <p:nvPicPr>
          <p:cNvPr id="727058" name="Picture 18"/>
          <p:cNvPicPr>
            <a:picLocks noChangeArrowheads="1"/>
          </p:cNvPicPr>
          <p:nvPr/>
        </p:nvPicPr>
        <p:blipFill>
          <a:blip r:embed="rId3"/>
          <a:srcRect/>
          <a:stretch>
            <a:fillRect/>
          </a:stretch>
        </p:blipFill>
        <p:spPr bwMode="auto">
          <a:xfrm>
            <a:off x="508000" y="4978400"/>
            <a:ext cx="161925" cy="161925"/>
          </a:xfrm>
          <a:prstGeom prst="rect">
            <a:avLst/>
          </a:prstGeom>
          <a:noFill/>
          <a:ln w="9525">
            <a:noFill/>
            <a:miter lim="800000"/>
            <a:headEnd/>
            <a:tailEnd/>
          </a:ln>
          <a:effectLst/>
        </p:spPr>
      </p:pic>
      <p:pic>
        <p:nvPicPr>
          <p:cNvPr id="727059" name="Picture 19"/>
          <p:cNvPicPr>
            <a:picLocks noChangeArrowheads="1"/>
          </p:cNvPicPr>
          <p:nvPr/>
        </p:nvPicPr>
        <p:blipFill>
          <a:blip r:embed="rId3"/>
          <a:srcRect/>
          <a:stretch>
            <a:fillRect/>
          </a:stretch>
        </p:blipFill>
        <p:spPr bwMode="auto">
          <a:xfrm>
            <a:off x="1422400" y="5816600"/>
            <a:ext cx="161925" cy="161925"/>
          </a:xfrm>
          <a:prstGeom prst="rect">
            <a:avLst/>
          </a:prstGeom>
          <a:noFill/>
          <a:ln w="9525">
            <a:noFill/>
            <a:miter lim="800000"/>
            <a:headEnd/>
            <a:tailEnd/>
          </a:ln>
          <a:effectLst/>
        </p:spPr>
      </p:pic>
      <p:pic>
        <p:nvPicPr>
          <p:cNvPr id="727060" name="Picture 20"/>
          <p:cNvPicPr>
            <a:picLocks noChangeArrowheads="1"/>
          </p:cNvPicPr>
          <p:nvPr/>
        </p:nvPicPr>
        <p:blipFill>
          <a:blip r:embed="rId3"/>
          <a:srcRect/>
          <a:stretch>
            <a:fillRect/>
          </a:stretch>
        </p:blipFill>
        <p:spPr bwMode="auto">
          <a:xfrm>
            <a:off x="3708400" y="5664200"/>
            <a:ext cx="161925" cy="161925"/>
          </a:xfrm>
          <a:prstGeom prst="rect">
            <a:avLst/>
          </a:prstGeom>
          <a:noFill/>
          <a:ln w="9525">
            <a:noFill/>
            <a:miter lim="800000"/>
            <a:headEnd/>
            <a:tailEnd/>
          </a:ln>
          <a:effectLst/>
        </p:spPr>
      </p:pic>
      <p:pic>
        <p:nvPicPr>
          <p:cNvPr id="727061" name="Picture 21"/>
          <p:cNvPicPr>
            <a:picLocks noChangeArrowheads="1"/>
          </p:cNvPicPr>
          <p:nvPr/>
        </p:nvPicPr>
        <p:blipFill>
          <a:blip r:embed="rId3"/>
          <a:srcRect/>
          <a:stretch>
            <a:fillRect/>
          </a:stretch>
        </p:blipFill>
        <p:spPr bwMode="auto">
          <a:xfrm>
            <a:off x="1955800" y="1778000"/>
            <a:ext cx="161925" cy="161925"/>
          </a:xfrm>
          <a:prstGeom prst="rect">
            <a:avLst/>
          </a:prstGeom>
          <a:noFill/>
          <a:ln w="9525">
            <a:noFill/>
            <a:miter lim="800000"/>
            <a:headEnd/>
            <a:tailEnd/>
          </a:ln>
          <a:effectLst/>
        </p:spPr>
      </p:pic>
      <p:pic>
        <p:nvPicPr>
          <p:cNvPr id="727062" name="Picture 22"/>
          <p:cNvPicPr>
            <a:picLocks noChangeArrowheads="1"/>
          </p:cNvPicPr>
          <p:nvPr/>
        </p:nvPicPr>
        <p:blipFill>
          <a:blip r:embed="rId3"/>
          <a:srcRect/>
          <a:stretch>
            <a:fillRect/>
          </a:stretch>
        </p:blipFill>
        <p:spPr bwMode="auto">
          <a:xfrm>
            <a:off x="3657600" y="2093913"/>
            <a:ext cx="161925" cy="161925"/>
          </a:xfrm>
          <a:prstGeom prst="rect">
            <a:avLst/>
          </a:prstGeom>
          <a:noFill/>
          <a:ln w="9525">
            <a:noFill/>
            <a:miter lim="800000"/>
            <a:headEnd/>
            <a:tailEnd/>
          </a:ln>
          <a:effectLst/>
        </p:spPr>
      </p:pic>
      <p:pic>
        <p:nvPicPr>
          <p:cNvPr id="727063" name="Picture 23"/>
          <p:cNvPicPr>
            <a:picLocks noChangeArrowheads="1"/>
          </p:cNvPicPr>
          <p:nvPr/>
        </p:nvPicPr>
        <p:blipFill>
          <a:blip r:embed="rId3"/>
          <a:srcRect/>
          <a:stretch>
            <a:fillRect/>
          </a:stretch>
        </p:blipFill>
        <p:spPr bwMode="auto">
          <a:xfrm>
            <a:off x="279400" y="3378200"/>
            <a:ext cx="161925" cy="161925"/>
          </a:xfrm>
          <a:prstGeom prst="rect">
            <a:avLst/>
          </a:prstGeom>
          <a:noFill/>
          <a:ln w="9525">
            <a:noFill/>
            <a:miter lim="800000"/>
            <a:headEnd/>
            <a:tailEnd/>
          </a:ln>
          <a:effectLst/>
        </p:spPr>
      </p:pic>
      <p:pic>
        <p:nvPicPr>
          <p:cNvPr id="727064" name="Picture 24"/>
          <p:cNvPicPr>
            <a:picLocks noChangeArrowheads="1"/>
          </p:cNvPicPr>
          <p:nvPr/>
        </p:nvPicPr>
        <p:blipFill>
          <a:blip r:embed="rId3"/>
          <a:srcRect/>
          <a:stretch>
            <a:fillRect/>
          </a:stretch>
        </p:blipFill>
        <p:spPr bwMode="auto">
          <a:xfrm>
            <a:off x="4241800" y="5130800"/>
            <a:ext cx="161925" cy="161925"/>
          </a:xfrm>
          <a:prstGeom prst="rect">
            <a:avLst/>
          </a:prstGeom>
          <a:noFill/>
          <a:ln w="9525">
            <a:noFill/>
            <a:miter lim="800000"/>
            <a:headEnd/>
            <a:tailEnd/>
          </a:ln>
          <a:effectLst/>
        </p:spPr>
      </p:pic>
      <p:pic>
        <p:nvPicPr>
          <p:cNvPr id="727065" name="Picture 25"/>
          <p:cNvPicPr>
            <a:picLocks noChangeArrowheads="1"/>
          </p:cNvPicPr>
          <p:nvPr/>
        </p:nvPicPr>
        <p:blipFill>
          <a:blip r:embed="rId3"/>
          <a:srcRect/>
          <a:stretch>
            <a:fillRect/>
          </a:stretch>
        </p:blipFill>
        <p:spPr bwMode="auto">
          <a:xfrm>
            <a:off x="3251200" y="5892800"/>
            <a:ext cx="161925" cy="161925"/>
          </a:xfrm>
          <a:prstGeom prst="rect">
            <a:avLst/>
          </a:prstGeom>
          <a:noFill/>
          <a:ln w="9525">
            <a:noFill/>
            <a:miter lim="800000"/>
            <a:headEnd/>
            <a:tailEnd/>
          </a:ln>
          <a:effectLst/>
        </p:spPr>
      </p:pic>
      <p:pic>
        <p:nvPicPr>
          <p:cNvPr id="727066" name="Picture 26"/>
          <p:cNvPicPr>
            <a:picLocks noChangeArrowheads="1"/>
          </p:cNvPicPr>
          <p:nvPr/>
        </p:nvPicPr>
        <p:blipFill>
          <a:blip r:embed="rId3"/>
          <a:srcRect/>
          <a:stretch>
            <a:fillRect/>
          </a:stretch>
        </p:blipFill>
        <p:spPr bwMode="auto">
          <a:xfrm>
            <a:off x="1193800" y="5664200"/>
            <a:ext cx="161925" cy="161925"/>
          </a:xfrm>
          <a:prstGeom prst="rect">
            <a:avLst/>
          </a:prstGeom>
          <a:noFill/>
          <a:ln w="9525">
            <a:noFill/>
            <a:miter lim="800000"/>
            <a:headEnd/>
            <a:tailEnd/>
          </a:ln>
          <a:effectLst/>
        </p:spPr>
      </p:pic>
      <p:sp>
        <p:nvSpPr>
          <p:cNvPr id="727067" name="Line 27"/>
          <p:cNvSpPr>
            <a:spLocks noChangeShapeType="1"/>
          </p:cNvSpPr>
          <p:nvPr/>
        </p:nvSpPr>
        <p:spPr bwMode="auto">
          <a:xfrm flipH="1">
            <a:off x="3657600" y="2598738"/>
            <a:ext cx="533400" cy="304800"/>
          </a:xfrm>
          <a:prstGeom prst="line">
            <a:avLst/>
          </a:prstGeom>
          <a:noFill/>
          <a:ln w="28575">
            <a:solidFill>
              <a:srgbClr val="FF0000"/>
            </a:solidFill>
            <a:round/>
            <a:headEnd type="triangle" w="med" len="med"/>
            <a:tailEnd type="none" w="med" len="lg"/>
          </a:ln>
          <a:effectLst/>
        </p:spPr>
        <p:txBody>
          <a:bodyPr wrap="none" anchor="ctr">
            <a:prstTxWarp prst="textNoShape">
              <a:avLst/>
            </a:prstTxWarp>
          </a:bodyPr>
          <a:lstStyle/>
          <a:p>
            <a:endParaRPr lang="en-US"/>
          </a:p>
        </p:txBody>
      </p:sp>
      <p:sp>
        <p:nvSpPr>
          <p:cNvPr id="727068" name="Text Box 28"/>
          <p:cNvSpPr txBox="1">
            <a:spLocks noChangeArrowheads="1"/>
          </p:cNvSpPr>
          <p:nvPr/>
        </p:nvSpPr>
        <p:spPr bwMode="auto">
          <a:xfrm>
            <a:off x="2206625" y="2746375"/>
            <a:ext cx="1311275" cy="519113"/>
          </a:xfrm>
          <a:prstGeom prst="rect">
            <a:avLst/>
          </a:prstGeom>
          <a:noFill/>
          <a:ln w="9525">
            <a:noFill/>
            <a:miter lim="800000"/>
            <a:headEnd/>
            <a:tailEnd/>
          </a:ln>
          <a:effectLst/>
        </p:spPr>
        <p:txBody>
          <a:bodyPr wrap="none" anchor="ctr">
            <a:prstTxWarp prst="textNoShape">
              <a:avLst/>
            </a:prstTxWarp>
            <a:spAutoFit/>
          </a:bodyPr>
          <a:lstStyle/>
          <a:p>
            <a:pPr eaLnBrk="0" hangingPunct="0">
              <a:spcBef>
                <a:spcPct val="0"/>
              </a:spcBef>
            </a:pPr>
            <a:r>
              <a:rPr lang="en-US">
                <a:solidFill>
                  <a:srgbClr val="F74209"/>
                </a:solidFill>
              </a:rPr>
              <a:t>groupId</a:t>
            </a:r>
            <a:endParaRPr lang="en-US" sz="3600"/>
          </a:p>
        </p:txBody>
      </p:sp>
      <p:cxnSp>
        <p:nvCxnSpPr>
          <p:cNvPr id="727069" name="AutoShape 29"/>
          <p:cNvCxnSpPr>
            <a:cxnSpLocks noChangeShapeType="1"/>
            <a:stCxn id="0" idx="0"/>
            <a:endCxn id="0" idx="1"/>
          </p:cNvCxnSpPr>
          <p:nvPr/>
        </p:nvCxnSpPr>
        <p:spPr bwMode="auto">
          <a:xfrm rot="16200000">
            <a:off x="2341563" y="3382963"/>
            <a:ext cx="1214437" cy="3348037"/>
          </a:xfrm>
          <a:prstGeom prst="curvedConnector2">
            <a:avLst/>
          </a:prstGeom>
          <a:noFill/>
          <a:ln w="25400">
            <a:solidFill>
              <a:srgbClr val="00FF00"/>
            </a:solidFill>
            <a:round/>
            <a:headEnd/>
            <a:tailEnd type="triangle" w="med" len="med"/>
          </a:ln>
          <a:effectLst/>
        </p:spPr>
      </p:cxnSp>
      <p:pic>
        <p:nvPicPr>
          <p:cNvPr id="727070" name="Picture 30"/>
          <p:cNvPicPr>
            <a:picLocks noChangeArrowheads="1"/>
          </p:cNvPicPr>
          <p:nvPr/>
        </p:nvPicPr>
        <p:blipFill>
          <a:blip r:embed="rId3"/>
          <a:srcRect/>
          <a:stretch>
            <a:fillRect/>
          </a:stretch>
        </p:blipFill>
        <p:spPr bwMode="auto">
          <a:xfrm>
            <a:off x="4622800" y="4368800"/>
            <a:ext cx="161925" cy="161925"/>
          </a:xfrm>
          <a:prstGeom prst="rect">
            <a:avLst/>
          </a:prstGeom>
          <a:noFill/>
          <a:ln w="9525">
            <a:noFill/>
            <a:miter lim="800000"/>
            <a:headEnd/>
            <a:tailEnd/>
          </a:ln>
          <a:effectLst/>
        </p:spPr>
      </p:pic>
      <p:pic>
        <p:nvPicPr>
          <p:cNvPr id="727071" name="Picture 31"/>
          <p:cNvPicPr>
            <a:picLocks noChangeArrowheads="1"/>
          </p:cNvPicPr>
          <p:nvPr/>
        </p:nvPicPr>
        <p:blipFill>
          <a:blip r:embed="rId3"/>
          <a:srcRect/>
          <a:stretch>
            <a:fillRect/>
          </a:stretch>
        </p:blipFill>
        <p:spPr bwMode="auto">
          <a:xfrm>
            <a:off x="3860800" y="2235200"/>
            <a:ext cx="161925" cy="161925"/>
          </a:xfrm>
          <a:prstGeom prst="rect">
            <a:avLst/>
          </a:prstGeom>
          <a:noFill/>
          <a:ln w="9525">
            <a:noFill/>
            <a:miter lim="800000"/>
            <a:headEnd/>
            <a:tailEnd/>
          </a:ln>
          <a:effectLst/>
        </p:spPr>
      </p:pic>
      <p:pic>
        <p:nvPicPr>
          <p:cNvPr id="727072" name="Picture 32"/>
          <p:cNvPicPr>
            <a:picLocks noChangeArrowheads="1"/>
          </p:cNvPicPr>
          <p:nvPr/>
        </p:nvPicPr>
        <p:blipFill>
          <a:blip r:embed="rId3"/>
          <a:srcRect/>
          <a:stretch>
            <a:fillRect/>
          </a:stretch>
        </p:blipFill>
        <p:spPr bwMode="auto">
          <a:xfrm>
            <a:off x="965200" y="5511800"/>
            <a:ext cx="161925" cy="161925"/>
          </a:xfrm>
          <a:prstGeom prst="rect">
            <a:avLst/>
          </a:prstGeom>
          <a:noFill/>
          <a:ln w="9525">
            <a:noFill/>
            <a:miter lim="800000"/>
            <a:headEnd/>
            <a:tailEnd/>
          </a:ln>
          <a:effectLst/>
        </p:spPr>
      </p:pic>
      <p:pic>
        <p:nvPicPr>
          <p:cNvPr id="727073" name="Picture 33"/>
          <p:cNvPicPr>
            <a:picLocks noChangeArrowheads="1"/>
          </p:cNvPicPr>
          <p:nvPr/>
        </p:nvPicPr>
        <p:blipFill>
          <a:blip r:embed="rId3"/>
          <a:srcRect/>
          <a:stretch>
            <a:fillRect/>
          </a:stretch>
        </p:blipFill>
        <p:spPr bwMode="auto">
          <a:xfrm>
            <a:off x="1295400" y="1993900"/>
            <a:ext cx="161925" cy="161925"/>
          </a:xfrm>
          <a:prstGeom prst="rect">
            <a:avLst/>
          </a:prstGeom>
          <a:noFill/>
          <a:ln w="9525">
            <a:noFill/>
            <a:miter lim="800000"/>
            <a:headEnd/>
            <a:tailEnd/>
          </a:ln>
          <a:effectLst/>
        </p:spPr>
      </p:pic>
      <p:cxnSp>
        <p:nvCxnSpPr>
          <p:cNvPr id="727074" name="AutoShape 34"/>
          <p:cNvCxnSpPr>
            <a:cxnSpLocks noChangeShapeType="1"/>
            <a:stCxn id="0" idx="1"/>
            <a:endCxn id="0" idx="1"/>
          </p:cNvCxnSpPr>
          <p:nvPr/>
        </p:nvCxnSpPr>
        <p:spPr bwMode="auto">
          <a:xfrm rot="10800000">
            <a:off x="4546600" y="3382963"/>
            <a:ext cx="76200" cy="1066800"/>
          </a:xfrm>
          <a:prstGeom prst="curvedConnector3">
            <a:avLst>
              <a:gd name="adj1" fmla="val 400000"/>
            </a:avLst>
          </a:prstGeom>
          <a:noFill/>
          <a:ln w="25400">
            <a:solidFill>
              <a:srgbClr val="00FF00"/>
            </a:solidFill>
            <a:round/>
            <a:headEnd/>
            <a:tailEnd type="triangle" w="med" len="med"/>
          </a:ln>
          <a:effectLst/>
        </p:spPr>
      </p:cxnSp>
      <p:cxnSp>
        <p:nvCxnSpPr>
          <p:cNvPr id="727075" name="AutoShape 35"/>
          <p:cNvCxnSpPr>
            <a:cxnSpLocks noChangeShapeType="1"/>
            <a:stCxn id="0" idx="1"/>
            <a:endCxn id="0" idx="1"/>
          </p:cNvCxnSpPr>
          <p:nvPr/>
        </p:nvCxnSpPr>
        <p:spPr bwMode="auto">
          <a:xfrm rot="10800000">
            <a:off x="4318000" y="2870200"/>
            <a:ext cx="228600" cy="512763"/>
          </a:xfrm>
          <a:prstGeom prst="curvedConnector3">
            <a:avLst>
              <a:gd name="adj1" fmla="val 200000"/>
            </a:avLst>
          </a:prstGeom>
          <a:noFill/>
          <a:ln w="25400">
            <a:solidFill>
              <a:srgbClr val="00FF00"/>
            </a:solidFill>
            <a:round/>
            <a:headEnd/>
            <a:tailEnd type="triangle" w="med" len="med"/>
          </a:ln>
          <a:effectLst/>
        </p:spPr>
      </p:cxnSp>
      <p:sp>
        <p:nvSpPr>
          <p:cNvPr id="727076" name="Text Box 36"/>
          <p:cNvSpPr txBox="1">
            <a:spLocks noChangeArrowheads="1"/>
          </p:cNvSpPr>
          <p:nvPr/>
        </p:nvSpPr>
        <p:spPr bwMode="auto">
          <a:xfrm>
            <a:off x="-115888" y="5948363"/>
            <a:ext cx="2320926" cy="519112"/>
          </a:xfrm>
          <a:prstGeom prst="rect">
            <a:avLst/>
          </a:prstGeom>
          <a:noFill/>
          <a:ln w="9525">
            <a:noFill/>
            <a:miter lim="800000"/>
            <a:headEnd/>
            <a:tailEnd/>
          </a:ln>
          <a:effectLst/>
        </p:spPr>
        <p:txBody>
          <a:bodyPr anchor="ctr">
            <a:prstTxWarp prst="textNoShape">
              <a:avLst/>
            </a:prstTxWarp>
            <a:spAutoFit/>
          </a:bodyPr>
          <a:lstStyle/>
          <a:p>
            <a:pPr eaLnBrk="0" hangingPunct="0">
              <a:spcBef>
                <a:spcPct val="0"/>
              </a:spcBef>
            </a:pPr>
            <a:r>
              <a:rPr lang="en-US">
                <a:solidFill>
                  <a:srgbClr val="66FF99"/>
                </a:solidFill>
              </a:rPr>
              <a:t>Join(</a:t>
            </a:r>
            <a:r>
              <a:rPr lang="en-US" i="1">
                <a:solidFill>
                  <a:srgbClr val="66FF99"/>
                </a:solidFill>
              </a:rPr>
              <a:t>groupId)</a:t>
            </a:r>
            <a:endParaRPr lang="en-US" sz="3600"/>
          </a:p>
        </p:txBody>
      </p:sp>
      <p:cxnSp>
        <p:nvCxnSpPr>
          <p:cNvPr id="727077" name="AutoShape 37"/>
          <p:cNvCxnSpPr>
            <a:cxnSpLocks noChangeShapeType="1"/>
            <a:stCxn id="0" idx="3"/>
            <a:endCxn id="0" idx="0"/>
          </p:cNvCxnSpPr>
          <p:nvPr/>
        </p:nvCxnSpPr>
        <p:spPr bwMode="auto">
          <a:xfrm>
            <a:off x="593725" y="3078163"/>
            <a:ext cx="2738438" cy="2814637"/>
          </a:xfrm>
          <a:prstGeom prst="curvedConnector2">
            <a:avLst/>
          </a:prstGeom>
          <a:noFill/>
          <a:ln w="25400">
            <a:solidFill>
              <a:srgbClr val="00FF00"/>
            </a:solidFill>
            <a:round/>
            <a:headEnd type="none" w="sm" len="sm"/>
            <a:tailEnd type="triangle" w="med" len="med"/>
          </a:ln>
          <a:effectLst/>
        </p:spPr>
      </p:cxnSp>
      <p:cxnSp>
        <p:nvCxnSpPr>
          <p:cNvPr id="727078" name="AutoShape 38"/>
          <p:cNvCxnSpPr>
            <a:cxnSpLocks noChangeShapeType="1"/>
            <a:stCxn id="0" idx="0"/>
            <a:endCxn id="0" idx="1"/>
          </p:cNvCxnSpPr>
          <p:nvPr/>
        </p:nvCxnSpPr>
        <p:spPr bwMode="auto">
          <a:xfrm rot="16200000">
            <a:off x="3255963" y="4525963"/>
            <a:ext cx="1443037" cy="1290637"/>
          </a:xfrm>
          <a:prstGeom prst="curvedConnector2">
            <a:avLst/>
          </a:prstGeom>
          <a:noFill/>
          <a:ln w="25400">
            <a:solidFill>
              <a:srgbClr val="00FF00"/>
            </a:solidFill>
            <a:round/>
            <a:headEnd type="none" w="sm" len="sm"/>
            <a:tailEnd type="triangle" w="med" len="med"/>
          </a:ln>
          <a:effectLst/>
        </p:spPr>
      </p:cxnSp>
      <p:cxnSp>
        <p:nvCxnSpPr>
          <p:cNvPr id="727079" name="AutoShape 39"/>
          <p:cNvCxnSpPr>
            <a:cxnSpLocks noChangeShapeType="1"/>
            <a:stCxn id="0" idx="2"/>
            <a:endCxn id="0" idx="1"/>
          </p:cNvCxnSpPr>
          <p:nvPr/>
        </p:nvCxnSpPr>
        <p:spPr bwMode="auto">
          <a:xfrm rot="16200000" flipH="1">
            <a:off x="3103563" y="1939925"/>
            <a:ext cx="1443038" cy="1443037"/>
          </a:xfrm>
          <a:prstGeom prst="curvedConnector2">
            <a:avLst/>
          </a:prstGeom>
          <a:noFill/>
          <a:ln w="25400">
            <a:solidFill>
              <a:srgbClr val="00FF00"/>
            </a:solidFill>
            <a:round/>
            <a:headEnd type="none" w="sm" len="sm"/>
            <a:tailEnd type="triangle" w="med" len="med"/>
          </a:ln>
          <a:effectLst/>
        </p:spPr>
      </p:cxnSp>
      <p:pic>
        <p:nvPicPr>
          <p:cNvPr id="727089" name="Picture 49"/>
          <p:cNvPicPr>
            <a:picLocks noChangeArrowheads="1"/>
          </p:cNvPicPr>
          <p:nvPr/>
        </p:nvPicPr>
        <p:blipFill>
          <a:blip r:embed="rId3"/>
          <a:srcRect/>
          <a:stretch>
            <a:fillRect/>
          </a:stretch>
        </p:blipFill>
        <p:spPr bwMode="auto">
          <a:xfrm>
            <a:off x="7986713" y="5281613"/>
            <a:ext cx="161925" cy="161925"/>
          </a:xfrm>
          <a:prstGeom prst="rect">
            <a:avLst/>
          </a:prstGeom>
          <a:noFill/>
          <a:ln w="9525">
            <a:noFill/>
            <a:miter lim="800000"/>
            <a:headEnd/>
            <a:tailEnd/>
          </a:ln>
          <a:effectLst/>
        </p:spPr>
      </p:pic>
      <p:pic>
        <p:nvPicPr>
          <p:cNvPr id="727090" name="Picture 50"/>
          <p:cNvPicPr>
            <a:picLocks noChangeArrowheads="1"/>
          </p:cNvPicPr>
          <p:nvPr/>
        </p:nvPicPr>
        <p:blipFill>
          <a:blip r:embed="rId3"/>
          <a:srcRect/>
          <a:stretch>
            <a:fillRect/>
          </a:stretch>
        </p:blipFill>
        <p:spPr bwMode="auto">
          <a:xfrm>
            <a:off x="8024813" y="5827713"/>
            <a:ext cx="161925" cy="161925"/>
          </a:xfrm>
          <a:prstGeom prst="rect">
            <a:avLst/>
          </a:prstGeom>
          <a:noFill/>
          <a:ln w="9525">
            <a:noFill/>
            <a:miter lim="800000"/>
            <a:headEnd/>
            <a:tailEnd/>
          </a:ln>
          <a:effectLst/>
        </p:spPr>
      </p:pic>
      <p:pic>
        <p:nvPicPr>
          <p:cNvPr id="727091" name="Picture 51"/>
          <p:cNvPicPr>
            <a:picLocks noChangeArrowheads="1"/>
          </p:cNvPicPr>
          <p:nvPr/>
        </p:nvPicPr>
        <p:blipFill>
          <a:blip r:embed="rId3"/>
          <a:srcRect/>
          <a:stretch>
            <a:fillRect/>
          </a:stretch>
        </p:blipFill>
        <p:spPr bwMode="auto">
          <a:xfrm>
            <a:off x="6221413" y="1611313"/>
            <a:ext cx="161925" cy="161925"/>
          </a:xfrm>
          <a:prstGeom prst="rect">
            <a:avLst/>
          </a:prstGeom>
          <a:noFill/>
          <a:ln w="9525">
            <a:noFill/>
            <a:miter lim="800000"/>
            <a:headEnd/>
            <a:tailEnd/>
          </a:ln>
          <a:effectLst/>
        </p:spPr>
      </p:pic>
      <p:sp>
        <p:nvSpPr>
          <p:cNvPr id="727092" name="Line 52"/>
          <p:cNvSpPr>
            <a:spLocks noChangeShapeType="1"/>
          </p:cNvSpPr>
          <p:nvPr/>
        </p:nvSpPr>
        <p:spPr bwMode="auto">
          <a:xfrm flipH="1" flipV="1">
            <a:off x="8050213" y="5341938"/>
            <a:ext cx="38100" cy="546100"/>
          </a:xfrm>
          <a:prstGeom prst="line">
            <a:avLst/>
          </a:prstGeom>
          <a:noFill/>
          <a:ln w="25400">
            <a:solidFill>
              <a:srgbClr val="66FF99"/>
            </a:solidFill>
            <a:round/>
            <a:headEnd type="none" w="sm" len="sm"/>
            <a:tailEnd type="triangle" w="med" len="med"/>
          </a:ln>
          <a:effectLst/>
        </p:spPr>
        <p:txBody>
          <a:bodyPr wrap="none" anchor="ctr">
            <a:prstTxWarp prst="textNoShape">
              <a:avLst/>
            </a:prstTxWarp>
          </a:bodyPr>
          <a:lstStyle/>
          <a:p>
            <a:endParaRPr lang="en-US"/>
          </a:p>
        </p:txBody>
      </p:sp>
      <p:sp>
        <p:nvSpPr>
          <p:cNvPr id="727093" name="Line 53"/>
          <p:cNvSpPr>
            <a:spLocks noChangeShapeType="1"/>
          </p:cNvSpPr>
          <p:nvPr/>
        </p:nvSpPr>
        <p:spPr bwMode="auto">
          <a:xfrm flipH="1" flipV="1">
            <a:off x="6284913" y="1671638"/>
            <a:ext cx="546100" cy="4152900"/>
          </a:xfrm>
          <a:prstGeom prst="line">
            <a:avLst/>
          </a:prstGeom>
          <a:noFill/>
          <a:ln w="31750">
            <a:solidFill>
              <a:srgbClr val="66FF99"/>
            </a:solidFill>
            <a:round/>
            <a:headEnd type="none" w="sm" len="sm"/>
            <a:tailEnd type="triangle" w="med" len="med"/>
          </a:ln>
          <a:effectLst/>
        </p:spPr>
        <p:txBody>
          <a:bodyPr wrap="none" anchor="ctr">
            <a:prstTxWarp prst="textNoShape">
              <a:avLst/>
            </a:prstTxWarp>
          </a:bodyPr>
          <a:lstStyle/>
          <a:p>
            <a:endParaRPr lang="en-US"/>
          </a:p>
        </p:txBody>
      </p:sp>
      <p:sp>
        <p:nvSpPr>
          <p:cNvPr id="727094" name="Text Box 54"/>
          <p:cNvSpPr txBox="1">
            <a:spLocks noChangeArrowheads="1"/>
          </p:cNvSpPr>
          <p:nvPr/>
        </p:nvSpPr>
        <p:spPr bwMode="auto">
          <a:xfrm>
            <a:off x="6705600" y="3551238"/>
            <a:ext cx="2273300" cy="457200"/>
          </a:xfrm>
          <a:prstGeom prst="rect">
            <a:avLst/>
          </a:prstGeom>
          <a:noFill/>
          <a:ln w="12700">
            <a:noFill/>
            <a:miter lim="800000"/>
            <a:headEnd type="none" w="sm" len="sm"/>
            <a:tailEnd type="none" w="sm" len="sm"/>
          </a:ln>
          <a:effectLst/>
        </p:spPr>
        <p:txBody>
          <a:bodyPr wrap="none" anchor="ctr">
            <a:prstTxWarp prst="textNoShape">
              <a:avLst/>
            </a:prstTxWarp>
            <a:spAutoFit/>
          </a:bodyPr>
          <a:lstStyle/>
          <a:p>
            <a:pPr>
              <a:spcBef>
                <a:spcPct val="0"/>
              </a:spcBef>
            </a:pPr>
            <a:r>
              <a:rPr lang="en-US" sz="2400" b="1"/>
              <a:t>Proximity space</a:t>
            </a:r>
          </a:p>
        </p:txBody>
      </p:sp>
      <p:pic>
        <p:nvPicPr>
          <p:cNvPr id="727095" name="Picture 55"/>
          <p:cNvPicPr>
            <a:picLocks noChangeArrowheads="1"/>
          </p:cNvPicPr>
          <p:nvPr/>
        </p:nvPicPr>
        <p:blipFill>
          <a:blip r:embed="rId3"/>
          <a:srcRect/>
          <a:stretch>
            <a:fillRect/>
          </a:stretch>
        </p:blipFill>
        <p:spPr bwMode="auto">
          <a:xfrm>
            <a:off x="6729413" y="5662613"/>
            <a:ext cx="161925" cy="161925"/>
          </a:xfrm>
          <a:prstGeom prst="rect">
            <a:avLst/>
          </a:prstGeom>
          <a:noFill/>
          <a:ln w="9525">
            <a:noFill/>
            <a:miter lim="800000"/>
            <a:headEnd/>
            <a:tailEnd/>
          </a:ln>
          <a:effectLst/>
        </p:spPr>
      </p:pic>
      <p:sp>
        <p:nvSpPr>
          <p:cNvPr id="727096" name="Line 56"/>
          <p:cNvSpPr>
            <a:spLocks noChangeShapeType="1"/>
          </p:cNvSpPr>
          <p:nvPr/>
        </p:nvSpPr>
        <p:spPr bwMode="auto">
          <a:xfrm flipH="1">
            <a:off x="6805613" y="5354638"/>
            <a:ext cx="1257300" cy="393700"/>
          </a:xfrm>
          <a:prstGeom prst="line">
            <a:avLst/>
          </a:prstGeom>
          <a:noFill/>
          <a:ln w="25400">
            <a:solidFill>
              <a:srgbClr val="66FF99"/>
            </a:solidFill>
            <a:round/>
            <a:headEnd type="none" w="sm" len="sm"/>
            <a:tailEnd type="triangle" w="med" len="med"/>
          </a:ln>
          <a:effectLst/>
        </p:spPr>
        <p:txBody>
          <a:bodyPr wrap="none" anchor="ctr">
            <a:prstTxWarp prst="textNoShape">
              <a:avLst/>
            </a:prstTxWarp>
          </a:bodyPr>
          <a:lstStyle/>
          <a:p>
            <a:endParaRPr lang="en-US"/>
          </a:p>
        </p:txBody>
      </p:sp>
      <p:pic>
        <p:nvPicPr>
          <p:cNvPr id="727097" name="Picture 57"/>
          <p:cNvPicPr>
            <a:picLocks noChangeArrowheads="1"/>
          </p:cNvPicPr>
          <p:nvPr/>
        </p:nvPicPr>
        <p:blipFill>
          <a:blip r:embed="rId3"/>
          <a:srcRect/>
          <a:stretch>
            <a:fillRect/>
          </a:stretch>
        </p:blipFill>
        <p:spPr bwMode="auto">
          <a:xfrm>
            <a:off x="5522913" y="6157913"/>
            <a:ext cx="161925" cy="161925"/>
          </a:xfrm>
          <a:prstGeom prst="rect">
            <a:avLst/>
          </a:prstGeom>
          <a:noFill/>
          <a:ln w="9525">
            <a:noFill/>
            <a:miter lim="800000"/>
            <a:headEnd/>
            <a:tailEnd/>
          </a:ln>
          <a:effectLst/>
        </p:spPr>
      </p:pic>
      <p:pic>
        <p:nvPicPr>
          <p:cNvPr id="727098" name="Picture 58"/>
          <p:cNvPicPr>
            <a:picLocks noChangeArrowheads="1"/>
          </p:cNvPicPr>
          <p:nvPr/>
        </p:nvPicPr>
        <p:blipFill>
          <a:blip r:embed="rId3"/>
          <a:srcRect/>
          <a:stretch>
            <a:fillRect/>
          </a:stretch>
        </p:blipFill>
        <p:spPr bwMode="auto">
          <a:xfrm>
            <a:off x="5243513" y="5891213"/>
            <a:ext cx="161925" cy="161925"/>
          </a:xfrm>
          <a:prstGeom prst="rect">
            <a:avLst/>
          </a:prstGeom>
          <a:noFill/>
          <a:ln w="9525">
            <a:noFill/>
            <a:miter lim="800000"/>
            <a:headEnd/>
            <a:tailEnd/>
          </a:ln>
          <a:effectLst/>
        </p:spPr>
      </p:pic>
      <p:pic>
        <p:nvPicPr>
          <p:cNvPr id="727099" name="Picture 59"/>
          <p:cNvPicPr>
            <a:picLocks noChangeArrowheads="1"/>
          </p:cNvPicPr>
          <p:nvPr/>
        </p:nvPicPr>
        <p:blipFill>
          <a:blip r:embed="rId3"/>
          <a:srcRect/>
          <a:stretch>
            <a:fillRect/>
          </a:stretch>
        </p:blipFill>
        <p:spPr bwMode="auto">
          <a:xfrm>
            <a:off x="6665913" y="6005513"/>
            <a:ext cx="161925" cy="161925"/>
          </a:xfrm>
          <a:prstGeom prst="rect">
            <a:avLst/>
          </a:prstGeom>
          <a:noFill/>
          <a:ln w="9525">
            <a:noFill/>
            <a:miter lim="800000"/>
            <a:headEnd/>
            <a:tailEnd/>
          </a:ln>
          <a:effectLst/>
        </p:spPr>
      </p:pic>
      <p:sp>
        <p:nvSpPr>
          <p:cNvPr id="727100" name="Line 60"/>
          <p:cNvSpPr>
            <a:spLocks noChangeShapeType="1"/>
          </p:cNvSpPr>
          <p:nvPr/>
        </p:nvSpPr>
        <p:spPr bwMode="auto">
          <a:xfrm flipV="1">
            <a:off x="5586413" y="5753100"/>
            <a:ext cx="1219200" cy="482600"/>
          </a:xfrm>
          <a:prstGeom prst="line">
            <a:avLst/>
          </a:prstGeom>
          <a:noFill/>
          <a:ln w="28575">
            <a:solidFill>
              <a:srgbClr val="66FF99"/>
            </a:solidFill>
            <a:round/>
            <a:headEnd type="none" w="sm" len="sm"/>
            <a:tailEnd type="triangle" w="med" len="med"/>
          </a:ln>
          <a:effectLst/>
        </p:spPr>
        <p:txBody>
          <a:bodyPr wrap="none" anchor="ctr">
            <a:prstTxWarp prst="textNoShape">
              <a:avLst/>
            </a:prstTxWarp>
          </a:bodyPr>
          <a:lstStyle/>
          <a:p>
            <a:endParaRPr lang="en-US"/>
          </a:p>
        </p:txBody>
      </p:sp>
      <p:sp>
        <p:nvSpPr>
          <p:cNvPr id="727101" name="Line 61"/>
          <p:cNvSpPr>
            <a:spLocks noChangeShapeType="1"/>
          </p:cNvSpPr>
          <p:nvPr/>
        </p:nvSpPr>
        <p:spPr bwMode="auto">
          <a:xfrm>
            <a:off x="5319713" y="5969000"/>
            <a:ext cx="266700" cy="254000"/>
          </a:xfrm>
          <a:prstGeom prst="line">
            <a:avLst/>
          </a:prstGeom>
          <a:noFill/>
          <a:ln w="28575">
            <a:solidFill>
              <a:srgbClr val="66FF99"/>
            </a:solidFill>
            <a:round/>
            <a:headEnd type="none" w="sm" len="sm"/>
            <a:tailEnd type="triangle" w="med" len="med"/>
          </a:ln>
          <a:effectLst/>
        </p:spPr>
        <p:txBody>
          <a:bodyPr wrap="none" anchor="ctr">
            <a:prstTxWarp prst="textNoShape">
              <a:avLst/>
            </a:prstTxWarp>
          </a:bodyPr>
          <a:lstStyle/>
          <a:p>
            <a:endParaRPr lang="en-US"/>
          </a:p>
        </p:txBody>
      </p:sp>
      <p:sp>
        <p:nvSpPr>
          <p:cNvPr id="727102" name="Line 62"/>
          <p:cNvSpPr>
            <a:spLocks noChangeShapeType="1"/>
          </p:cNvSpPr>
          <p:nvPr/>
        </p:nvSpPr>
        <p:spPr bwMode="auto">
          <a:xfrm flipV="1">
            <a:off x="6754813" y="5740400"/>
            <a:ext cx="76200" cy="330200"/>
          </a:xfrm>
          <a:prstGeom prst="line">
            <a:avLst/>
          </a:prstGeom>
          <a:noFill/>
          <a:ln w="28575">
            <a:solidFill>
              <a:srgbClr val="66FF99"/>
            </a:solidFill>
            <a:round/>
            <a:headEnd type="none" w="sm" len="sm"/>
            <a:tailEnd type="triangle" w="med" len="med"/>
          </a:ln>
          <a:effectLst/>
        </p:spPr>
        <p:txBody>
          <a:bodyPr wrap="none" anchor="ctr">
            <a:prstTxWarp prst="textNoShape">
              <a:avLst/>
            </a:prstTxWarp>
          </a:bodyPr>
          <a:lstStyle/>
          <a:p>
            <a:endParaRPr lang="en-US"/>
          </a:p>
        </p:txBody>
      </p:sp>
      <p:sp>
        <p:nvSpPr>
          <p:cNvPr id="55" name="Slide Number Placeholder 54"/>
          <p:cNvSpPr>
            <a:spLocks noGrp="1"/>
          </p:cNvSpPr>
          <p:nvPr>
            <p:ph type="sldNum" sz="quarter" idx="12"/>
          </p:nvPr>
        </p:nvSpPr>
        <p:spPr/>
        <p:txBody>
          <a:bodyPr/>
          <a:lstStyle/>
          <a:p>
            <a:fld id="{B6F15528-21DE-4FAA-801E-634DDDAF4B2B}" type="slidenum">
              <a:rPr lang="en-US" smtClean="0"/>
              <a:pPr/>
              <a:t>64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2707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2710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499"/>
                                          </p:stCondLst>
                                        </p:cTn>
                                        <p:tgtEl>
                                          <p:spTgt spid="727078"/>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72710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499"/>
                                          </p:stCondLst>
                                        </p:cTn>
                                        <p:tgtEl>
                                          <p:spTgt spid="727079"/>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499"/>
                                          </p:stCondLst>
                                        </p:cTn>
                                        <p:tgtEl>
                                          <p:spTgt spid="727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00" grpId="0" animBg="1"/>
      <p:bldP spid="727101" grpId="0" animBg="1"/>
      <p:bldP spid="727102" grpId="0" animBg="1"/>
    </p:bld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GB" smtClean="0"/>
              <a:t>Respecting forwarding capacity</a:t>
            </a:r>
            <a:endParaRPr lang="en-GB" dirty="0"/>
          </a:p>
        </p:txBody>
      </p:sp>
      <p:sp>
        <p:nvSpPr>
          <p:cNvPr id="9219" name="Rectangle 3"/>
          <p:cNvSpPr>
            <a:spLocks noGrp="1" noChangeArrowheads="1"/>
          </p:cNvSpPr>
          <p:nvPr>
            <p:ph type="body" idx="1"/>
          </p:nvPr>
        </p:nvSpPr>
        <p:spPr/>
        <p:txBody>
          <a:bodyPr/>
          <a:lstStyle/>
          <a:p>
            <a:r>
              <a:rPr lang="en-GB" dirty="0" smtClean="0"/>
              <a:t>The tree structure described may not respect maximum capacities</a:t>
            </a:r>
          </a:p>
          <a:p>
            <a:r>
              <a:rPr lang="en-GB" dirty="0" smtClean="0"/>
              <a:t>Scribe's push-down fails to resolve the problem because a leaf node in one tree may have children in another tree</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65</a:t>
            </a:fld>
            <a:endParaRPr lang="en-US"/>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smtClean="0"/>
              <a:t>Parent location algorithm</a:t>
            </a:r>
            <a:endParaRPr lang="en-GB" dirty="0"/>
          </a:p>
        </p:txBody>
      </p:sp>
      <p:sp>
        <p:nvSpPr>
          <p:cNvPr id="11267" name="Rectangle 3"/>
          <p:cNvSpPr>
            <a:spLocks noGrp="1" noChangeArrowheads="1"/>
          </p:cNvSpPr>
          <p:nvPr>
            <p:ph type="body" idx="1"/>
          </p:nvPr>
        </p:nvSpPr>
        <p:spPr/>
        <p:txBody>
          <a:bodyPr/>
          <a:lstStyle/>
          <a:p>
            <a:r>
              <a:rPr lang="en-GB" smtClean="0"/>
              <a:t>Node adopts prospective child</a:t>
            </a:r>
          </a:p>
          <a:p>
            <a:r>
              <a:rPr lang="en-GB" smtClean="0"/>
              <a:t>If too many children, choose one to reject:</a:t>
            </a:r>
          </a:p>
          <a:p>
            <a:pPr lvl="1"/>
            <a:r>
              <a:rPr lang="en-GB" smtClean="0"/>
              <a:t>First, look for one in stripe without shared prefix</a:t>
            </a:r>
          </a:p>
          <a:p>
            <a:pPr lvl="1"/>
            <a:r>
              <a:rPr lang="en-GB" smtClean="0"/>
              <a:t>Otherwise, select node with shortest prefix match</a:t>
            </a:r>
          </a:p>
          <a:p>
            <a:r>
              <a:rPr lang="en-GB" smtClean="0"/>
              <a:t>Orphan locates new parent in up to two steps:</a:t>
            </a:r>
          </a:p>
          <a:p>
            <a:pPr lvl="1"/>
            <a:r>
              <a:rPr lang="en-GB" smtClean="0"/>
              <a:t>Tries former siblings with stripe prefix match</a:t>
            </a:r>
          </a:p>
          <a:p>
            <a:pPr lvl="2"/>
            <a:r>
              <a:rPr lang="en-GB" smtClean="0"/>
              <a:t>Adopts or rejects using same criteria; continue push-down</a:t>
            </a:r>
          </a:p>
          <a:p>
            <a:pPr lvl="1"/>
            <a:r>
              <a:rPr lang="en-GB" smtClean="0"/>
              <a:t>Use the spare capacity group</a:t>
            </a:r>
            <a:endParaRPr lang="en-GB"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66</a:t>
            </a:fld>
            <a:endParaRPr lang="en-US"/>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smtClean="0"/>
              <a:t>The spare capacity group</a:t>
            </a:r>
            <a:endParaRPr lang="en-GB" dirty="0"/>
          </a:p>
        </p:txBody>
      </p:sp>
      <p:sp>
        <p:nvSpPr>
          <p:cNvPr id="12291" name="Rectangle 3"/>
          <p:cNvSpPr>
            <a:spLocks noGrp="1" noChangeArrowheads="1"/>
          </p:cNvSpPr>
          <p:nvPr>
            <p:ph type="body" idx="1"/>
          </p:nvPr>
        </p:nvSpPr>
        <p:spPr/>
        <p:txBody>
          <a:bodyPr/>
          <a:lstStyle/>
          <a:p>
            <a:r>
              <a:rPr lang="en-GB" dirty="0" smtClean="0"/>
              <a:t>If orphan hasn't found parent yet, </a:t>
            </a:r>
            <a:r>
              <a:rPr lang="en-GB" dirty="0" err="1" smtClean="0"/>
              <a:t>anycasts</a:t>
            </a:r>
            <a:r>
              <a:rPr lang="en-GB" dirty="0" smtClean="0"/>
              <a:t> to spare capacity group</a:t>
            </a:r>
          </a:p>
          <a:p>
            <a:r>
              <a:rPr lang="en-GB" dirty="0" smtClean="0"/>
              <a:t>Group contains all nodes with fewer children than their forwarding capacity</a:t>
            </a:r>
          </a:p>
          <a:p>
            <a:r>
              <a:rPr lang="en-GB" dirty="0" err="1" smtClean="0"/>
              <a:t>Anycast</a:t>
            </a:r>
            <a:r>
              <a:rPr lang="en-GB" dirty="0" smtClean="0"/>
              <a:t> returns nearby node, which starts a DFS of the spare capacity group tree, sending first to a child...</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smtClean="0"/>
              <a:t>Spare capacity group (cont.)</a:t>
            </a:r>
            <a:endParaRPr lang="en-GB" dirty="0"/>
          </a:p>
        </p:txBody>
      </p:sp>
      <p:sp>
        <p:nvSpPr>
          <p:cNvPr id="13315" name="Rectangle 3"/>
          <p:cNvSpPr>
            <a:spLocks noGrp="1" noChangeArrowheads="1"/>
          </p:cNvSpPr>
          <p:nvPr>
            <p:ph type="body" idx="1"/>
          </p:nvPr>
        </p:nvSpPr>
        <p:spPr/>
        <p:txBody>
          <a:bodyPr/>
          <a:lstStyle/>
          <a:p>
            <a:r>
              <a:rPr lang="en-GB" smtClean="0"/>
              <a:t>At each node in the search:</a:t>
            </a:r>
          </a:p>
          <a:p>
            <a:pPr lvl="1"/>
            <a:r>
              <a:rPr lang="en-GB" smtClean="0"/>
              <a:t>If node has no children left to search, check whether it receives a stripe the orphan seeks</a:t>
            </a:r>
          </a:p>
          <a:p>
            <a:pPr lvl="1"/>
            <a:r>
              <a:rPr lang="en-GB" smtClean="0"/>
              <a:t>If so, verifies that the orphan is not an ancestor (which would create a cycle)</a:t>
            </a:r>
          </a:p>
          <a:p>
            <a:r>
              <a:rPr lang="en-GB" smtClean="0"/>
              <a:t>If both tests succeed, the node adopts the orphan</a:t>
            </a:r>
          </a:p>
          <a:p>
            <a:pPr lvl="1"/>
            <a:r>
              <a:rPr lang="en-GB" smtClean="0"/>
              <a:t>May leave spare capacity group</a:t>
            </a:r>
          </a:p>
          <a:p>
            <a:r>
              <a:rPr lang="en-GB" smtClean="0"/>
              <a:t>If either test fails, back up to parent (more DFS...)</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68</a:t>
            </a:fld>
            <a:endParaRPr lang="en-US"/>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mtClean="0"/>
              <a:t>A spare capacity example</a:t>
            </a:r>
            <a:endParaRPr lang="en-GB" dirty="0"/>
          </a:p>
        </p:txBody>
      </p:sp>
      <p:pic>
        <p:nvPicPr>
          <p:cNvPr id="14339" name="Picture 3"/>
          <p:cNvPicPr>
            <a:picLocks noChangeAspect="1" noChangeArrowheads="1"/>
          </p:cNvPicPr>
          <p:nvPr/>
        </p:nvPicPr>
        <p:blipFill>
          <a:blip r:embed="rId3"/>
          <a:srcRect/>
          <a:stretch>
            <a:fillRect/>
          </a:stretch>
        </p:blipFill>
        <p:spPr bwMode="auto">
          <a:xfrm>
            <a:off x="2244227" y="2512010"/>
            <a:ext cx="4505739" cy="3548482"/>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69</a:t>
            </a:fld>
            <a:endParaRPr lang="en-US"/>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336A0E-8051-D840-8825-FF2CD39487BB}" type="slidenum">
              <a:rPr lang="en-US"/>
              <a:pPr/>
              <a:t>7</a:t>
            </a:fld>
            <a:endParaRPr lang="en-US"/>
          </a:p>
        </p:txBody>
      </p:sp>
      <p:sp>
        <p:nvSpPr>
          <p:cNvPr id="59394" name="Rectangle 2"/>
          <p:cNvSpPr>
            <a:spLocks noGrp="1" noChangeArrowheads="1"/>
          </p:cNvSpPr>
          <p:nvPr>
            <p:ph type="title"/>
          </p:nvPr>
        </p:nvSpPr>
        <p:spPr/>
        <p:txBody>
          <a:bodyPr/>
          <a:lstStyle/>
          <a:p>
            <a:r>
              <a:rPr lang="en-US"/>
              <a:t>Multicast Groups</a:t>
            </a:r>
          </a:p>
        </p:txBody>
      </p:sp>
      <p:sp>
        <p:nvSpPr>
          <p:cNvPr id="59395" name="Rectangle 3"/>
          <p:cNvSpPr>
            <a:spLocks noGrp="1" noChangeArrowheads="1"/>
          </p:cNvSpPr>
          <p:nvPr>
            <p:ph type="body" idx="1"/>
          </p:nvPr>
        </p:nvSpPr>
        <p:spPr/>
        <p:txBody>
          <a:bodyPr/>
          <a:lstStyle/>
          <a:p>
            <a:r>
              <a:rPr lang="en-US"/>
              <a:t>Members are the intended receivers</a:t>
            </a:r>
          </a:p>
          <a:p>
            <a:r>
              <a:rPr lang="en-US"/>
              <a:t>Senders may or may not be members</a:t>
            </a:r>
          </a:p>
          <a:p>
            <a:r>
              <a:rPr lang="en-US"/>
              <a:t>Hosts may belong to many groups</a:t>
            </a:r>
          </a:p>
          <a:p>
            <a:r>
              <a:rPr lang="en-US"/>
              <a:t>Hosts may send to many groups</a:t>
            </a:r>
          </a:p>
          <a:p>
            <a:r>
              <a:rPr lang="en-US"/>
              <a:t>Support dynamic creation of groups, dynamic membership, dynamic sources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altLang="zh-CN" smtClean="0"/>
              <a:t>Problems</a:t>
            </a:r>
            <a:endParaRPr lang="en-US" altLang="zh-CN"/>
          </a:p>
        </p:txBody>
      </p:sp>
      <p:sp>
        <p:nvSpPr>
          <p:cNvPr id="180227" name="Rectangle 3"/>
          <p:cNvSpPr>
            <a:spLocks noGrp="1" noChangeArrowheads="1"/>
          </p:cNvSpPr>
          <p:nvPr>
            <p:ph type="body" idx="1"/>
          </p:nvPr>
        </p:nvSpPr>
        <p:spPr/>
        <p:txBody>
          <a:bodyPr/>
          <a:lstStyle/>
          <a:p>
            <a:r>
              <a:rPr lang="en-US" altLang="zh-CN" smtClean="0"/>
              <a:t>Imposing bandwidth constraints on Scribe can</a:t>
            </a:r>
          </a:p>
          <a:p>
            <a:r>
              <a:rPr lang="en-US" altLang="zh-CN" smtClean="0"/>
              <a:t>	result in:</a:t>
            </a:r>
          </a:p>
          <a:p>
            <a:pPr lvl="1"/>
            <a:r>
              <a:rPr lang="en-US" altLang="zh-CN" smtClean="0"/>
              <a:t>High tree depth</a:t>
            </a:r>
          </a:p>
          <a:p>
            <a:pPr lvl="1"/>
            <a:r>
              <a:rPr lang="en-US" altLang="zh-CN" smtClean="0"/>
              <a:t>non-DHT links</a:t>
            </a:r>
          </a:p>
          <a:p>
            <a:endParaRPr lang="en-US" altLang="zh-CN" smtClean="0"/>
          </a:p>
          <a:p>
            <a:r>
              <a:rPr lang="en-US" altLang="zh-CN" smtClean="0"/>
              <a:t>Observed Cause: mismatch between id space and node bandwidth constraints</a:t>
            </a:r>
          </a:p>
          <a:p>
            <a:endParaRPr lang="en-US" altLang="zh-CN" smtClean="0"/>
          </a:p>
          <a:p>
            <a:endParaRPr lang="en-US" altLang="zh-CN"/>
          </a:p>
        </p:txBody>
      </p:sp>
      <p:sp>
        <p:nvSpPr>
          <p:cNvPr id="6" name="Slide Number Placeholder 5"/>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69AD0-42A9-B648-8193-5CEDB8B231B4}" type="slidenum">
              <a:rPr lang="en-US"/>
              <a:pPr/>
              <a:t>71</a:t>
            </a:fld>
            <a:endParaRPr lang="en-US"/>
          </a:p>
        </p:txBody>
      </p:sp>
      <p:sp>
        <p:nvSpPr>
          <p:cNvPr id="165890" name="Rectangle 2"/>
          <p:cNvSpPr>
            <a:spLocks noGrp="1" noChangeArrowheads="1"/>
          </p:cNvSpPr>
          <p:nvPr>
            <p:ph type="title"/>
          </p:nvPr>
        </p:nvSpPr>
        <p:spPr/>
        <p:txBody>
          <a:bodyPr/>
          <a:lstStyle/>
          <a:p>
            <a:r>
              <a:rPr lang="en-US"/>
              <a:t>Overview</a:t>
            </a:r>
          </a:p>
        </p:txBody>
      </p:sp>
      <p:sp>
        <p:nvSpPr>
          <p:cNvPr id="165891" name="Rectangle 3"/>
          <p:cNvSpPr>
            <a:spLocks noGrp="1" noChangeArrowheads="1"/>
          </p:cNvSpPr>
          <p:nvPr>
            <p:ph type="body" idx="1"/>
          </p:nvPr>
        </p:nvSpPr>
        <p:spPr/>
        <p:txBody>
          <a:bodyPr/>
          <a:lstStyle/>
          <a:p>
            <a:r>
              <a:rPr lang="en-US" dirty="0">
                <a:solidFill>
                  <a:srgbClr val="000000"/>
                </a:solidFill>
              </a:rPr>
              <a:t>What/Why Multicast</a:t>
            </a:r>
          </a:p>
          <a:p>
            <a:r>
              <a:rPr lang="en-US" dirty="0"/>
              <a:t>IP Multicast Service Basics</a:t>
            </a:r>
          </a:p>
          <a:p>
            <a:r>
              <a:rPr lang="en-US" dirty="0"/>
              <a:t>Multicast Routing Basics</a:t>
            </a:r>
          </a:p>
          <a:p>
            <a:r>
              <a:rPr lang="en-US" dirty="0"/>
              <a:t>DVMRP</a:t>
            </a:r>
            <a:endParaRPr lang="en-US" dirty="0" smtClean="0"/>
          </a:p>
          <a:p>
            <a:r>
              <a:rPr lang="en-US" dirty="0" smtClean="0"/>
              <a:t>Reliability</a:t>
            </a:r>
          </a:p>
          <a:p>
            <a:r>
              <a:rPr lang="en-US" dirty="0" smtClean="0"/>
              <a:t>Congestion Control</a:t>
            </a:r>
          </a:p>
          <a:p>
            <a:r>
              <a:rPr lang="en-US" dirty="0" smtClean="0"/>
              <a:t>Overlay Multicast</a:t>
            </a:r>
          </a:p>
          <a:p>
            <a:r>
              <a:rPr lang="en-US" dirty="0" smtClean="0">
                <a:solidFill>
                  <a:srgbClr val="FF0000"/>
                </a:solidFill>
              </a:rPr>
              <a:t>Publish-Subscribe</a:t>
            </a:r>
          </a:p>
          <a:p>
            <a:endParaRPr lang="en-US" dirty="0" smtClean="0"/>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GB" dirty="0" smtClean="0"/>
              <a:t>Publish-Subscribe</a:t>
            </a:r>
            <a:endParaRPr lang="en-GB" dirty="0"/>
          </a:p>
        </p:txBody>
      </p:sp>
      <p:sp>
        <p:nvSpPr>
          <p:cNvPr id="186371" name="Rectangle 3"/>
          <p:cNvSpPr>
            <a:spLocks noGrp="1" noChangeArrowheads="1"/>
          </p:cNvSpPr>
          <p:nvPr>
            <p:ph type="body" idx="1"/>
          </p:nvPr>
        </p:nvSpPr>
        <p:spPr/>
        <p:txBody>
          <a:bodyPr/>
          <a:lstStyle/>
          <a:p>
            <a:r>
              <a:rPr lang="en-GB" dirty="0" smtClean="0"/>
              <a:t>P/S service is also known as </a:t>
            </a:r>
            <a:r>
              <a:rPr lang="en-GB" u="sng" dirty="0" smtClean="0"/>
              <a:t>event service</a:t>
            </a:r>
          </a:p>
          <a:p>
            <a:r>
              <a:rPr lang="en-GB" dirty="0" smtClean="0"/>
              <a:t>Publishers  </a:t>
            </a:r>
            <a:r>
              <a:rPr lang="en-GB" dirty="0"/>
              <a:t>role : Publishers generate event data and publishes them</a:t>
            </a:r>
          </a:p>
          <a:p>
            <a:r>
              <a:rPr lang="en-GB" dirty="0"/>
              <a:t>Subscribers role : Subscribers submit their subscriptions and  process the events received</a:t>
            </a:r>
          </a:p>
          <a:p>
            <a:r>
              <a:rPr lang="en-GB" dirty="0"/>
              <a:t>P/S service: It’s the mediator/broker that routes events from publishers to interested subscribers</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684213" y="260350"/>
            <a:ext cx="7772400" cy="1143000"/>
          </a:xfrm>
        </p:spPr>
        <p:txBody>
          <a:bodyPr/>
          <a:lstStyle/>
          <a:p>
            <a:r>
              <a:rPr lang="en-GB" sz="4000" dirty="0"/>
              <a:t>Publish/</a:t>
            </a:r>
            <a:r>
              <a:rPr lang="en-GB" sz="4000" dirty="0" smtClean="0"/>
              <a:t>Subscribe</a:t>
            </a:r>
            <a:endParaRPr lang="en-GB" sz="4000" dirty="0"/>
          </a:p>
        </p:txBody>
      </p:sp>
      <p:sp>
        <p:nvSpPr>
          <p:cNvPr id="204803" name="Oval 3"/>
          <p:cNvSpPr>
            <a:spLocks noChangeArrowheads="1"/>
          </p:cNvSpPr>
          <p:nvPr/>
        </p:nvSpPr>
        <p:spPr bwMode="auto">
          <a:xfrm>
            <a:off x="2916238" y="3213100"/>
            <a:ext cx="3527425" cy="1368425"/>
          </a:xfrm>
          <a:prstGeom prst="ellipse">
            <a:avLst/>
          </a:prstGeom>
          <a:solidFill>
            <a:srgbClr val="DDDDDD"/>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DDDDDD"/>
            </a:extrusionClr>
          </a:sp3d>
        </p:spPr>
        <p:txBody>
          <a:bodyPr wrap="none" anchor="ctr">
            <a:prstTxWarp prst="textNoShape">
              <a:avLst/>
            </a:prstTxWarp>
            <a:flatTx/>
          </a:bodyPr>
          <a:lstStyle/>
          <a:p>
            <a:pPr algn="ctr" eaLnBrk="1" hangingPunct="1"/>
            <a:r>
              <a:rPr lang="en-GB" sz="2000">
                <a:latin typeface="Arial" charset="0"/>
              </a:rPr>
              <a:t>Publish/Subscribe  </a:t>
            </a:r>
          </a:p>
          <a:p>
            <a:pPr algn="ctr" eaLnBrk="1" hangingPunct="1"/>
            <a:r>
              <a:rPr lang="en-GB" sz="2000">
                <a:latin typeface="Arial" charset="0"/>
              </a:rPr>
              <a:t>Service</a:t>
            </a:r>
          </a:p>
        </p:txBody>
      </p:sp>
      <p:sp>
        <p:nvSpPr>
          <p:cNvPr id="204804" name="Oval 4"/>
          <p:cNvSpPr>
            <a:spLocks noChangeArrowheads="1"/>
          </p:cNvSpPr>
          <p:nvPr/>
        </p:nvSpPr>
        <p:spPr bwMode="auto">
          <a:xfrm>
            <a:off x="250825" y="4292600"/>
            <a:ext cx="647700" cy="649288"/>
          </a:xfrm>
          <a:prstGeom prst="ellipse">
            <a:avLst/>
          </a:prstGeom>
          <a:gradFill rotWithShape="1">
            <a:gsLst>
              <a:gs pos="0">
                <a:srgbClr val="CC9900"/>
              </a:gs>
              <a:gs pos="100000">
                <a:srgbClr val="CC9900">
                  <a:gamma/>
                  <a:shade val="46275"/>
                  <a:invGamma/>
                </a:srgbClr>
              </a:gs>
            </a:gsLst>
            <a:path path="shape">
              <a:fillToRect l="50000" t="50000" r="50000" b="50000"/>
            </a:path>
          </a:gradFill>
          <a:ln w="9525">
            <a:solidFill>
              <a:schemeClr val="tx1"/>
            </a:solidFill>
            <a:round/>
            <a:headEnd/>
            <a:tailEnd/>
          </a:ln>
          <a:effectLst/>
        </p:spPr>
        <p:txBody>
          <a:bodyPr wrap="none" anchor="ctr">
            <a:prstTxWarp prst="textNoShape">
              <a:avLst/>
            </a:prstTxWarp>
          </a:bodyPr>
          <a:lstStyle/>
          <a:p>
            <a:endParaRPr lang="en-US"/>
          </a:p>
        </p:txBody>
      </p:sp>
      <p:sp>
        <p:nvSpPr>
          <p:cNvPr id="204805" name="AutoShape 5"/>
          <p:cNvSpPr>
            <a:spLocks noChangeArrowheads="1"/>
          </p:cNvSpPr>
          <p:nvPr/>
        </p:nvSpPr>
        <p:spPr bwMode="auto">
          <a:xfrm>
            <a:off x="900113" y="912812"/>
            <a:ext cx="1727200" cy="1081088"/>
          </a:xfrm>
          <a:prstGeom prst="wedgeRoundRectCallout">
            <a:avLst>
              <a:gd name="adj1" fmla="val -37500"/>
              <a:gd name="adj2" fmla="val 62042"/>
              <a:gd name="adj3" fmla="val 16667"/>
            </a:avLst>
          </a:prstGeom>
          <a:solidFill>
            <a:srgbClr val="FFFF00"/>
          </a:solidFill>
          <a:ln w="9525">
            <a:solidFill>
              <a:schemeClr val="tx1"/>
            </a:solidFill>
            <a:miter lim="800000"/>
            <a:headEnd/>
            <a:tailEnd/>
          </a:ln>
          <a:effectLst/>
        </p:spPr>
        <p:txBody>
          <a:bodyPr>
            <a:prstTxWarp prst="textNoShape">
              <a:avLst/>
            </a:prstTxWarp>
          </a:bodyPr>
          <a:lstStyle/>
          <a:p>
            <a:pPr algn="ctr" eaLnBrk="1" hangingPunct="1"/>
            <a:r>
              <a:rPr lang="en-GB" sz="1600">
                <a:latin typeface="Arial" charset="0"/>
              </a:rPr>
              <a:t>Want champions league football news   </a:t>
            </a:r>
          </a:p>
        </p:txBody>
      </p:sp>
      <p:sp>
        <p:nvSpPr>
          <p:cNvPr id="204806" name="AutoShape 6"/>
          <p:cNvSpPr>
            <a:spLocks noChangeArrowheads="1"/>
          </p:cNvSpPr>
          <p:nvPr/>
        </p:nvSpPr>
        <p:spPr bwMode="auto">
          <a:xfrm>
            <a:off x="468313" y="3068638"/>
            <a:ext cx="1223962" cy="1008062"/>
          </a:xfrm>
          <a:prstGeom prst="wedgeRoundRectCallout">
            <a:avLst>
              <a:gd name="adj1" fmla="val -43773"/>
              <a:gd name="adj2" fmla="val 64329"/>
              <a:gd name="adj3" fmla="val 16667"/>
            </a:avLst>
          </a:prstGeom>
          <a:solidFill>
            <a:srgbClr val="FFFF00"/>
          </a:solidFill>
          <a:ln w="9525">
            <a:solidFill>
              <a:schemeClr val="tx1"/>
            </a:solidFill>
            <a:miter lim="800000"/>
            <a:headEnd/>
            <a:tailEnd/>
          </a:ln>
          <a:effectLst/>
        </p:spPr>
        <p:txBody>
          <a:bodyPr>
            <a:prstTxWarp prst="textNoShape">
              <a:avLst/>
            </a:prstTxWarp>
          </a:bodyPr>
          <a:lstStyle/>
          <a:p>
            <a:pPr algn="ctr" eaLnBrk="1" hangingPunct="1"/>
            <a:r>
              <a:rPr lang="en-GB" sz="1400">
                <a:latin typeface="Arial" charset="0"/>
              </a:rPr>
              <a:t>Want weather news for Lancaster</a:t>
            </a:r>
          </a:p>
        </p:txBody>
      </p:sp>
      <p:sp>
        <p:nvSpPr>
          <p:cNvPr id="204807" name="Oval 7"/>
          <p:cNvSpPr>
            <a:spLocks noChangeArrowheads="1"/>
          </p:cNvSpPr>
          <p:nvPr/>
        </p:nvSpPr>
        <p:spPr bwMode="auto">
          <a:xfrm>
            <a:off x="6443663" y="1844675"/>
            <a:ext cx="576262" cy="576263"/>
          </a:xfrm>
          <a:prstGeom prst="ellipse">
            <a:avLst/>
          </a:prstGeom>
          <a:gradFill rotWithShape="1">
            <a:gsLst>
              <a:gs pos="0">
                <a:srgbClr val="3399FF"/>
              </a:gs>
              <a:gs pos="100000">
                <a:srgbClr val="3399FF">
                  <a:gamma/>
                  <a:shade val="46275"/>
                  <a:invGamma/>
                </a:srgbClr>
              </a:gs>
            </a:gsLst>
            <a:path path="shape">
              <a:fillToRect l="50000" t="50000" r="50000" b="50000"/>
            </a:path>
          </a:gradFill>
          <a:ln w="9525">
            <a:solidFill>
              <a:schemeClr val="tx1"/>
            </a:solidFill>
            <a:round/>
            <a:headEnd/>
            <a:tailEnd/>
          </a:ln>
          <a:effectLst/>
        </p:spPr>
        <p:txBody>
          <a:bodyPr wrap="none" anchor="ctr">
            <a:prstTxWarp prst="textNoShape">
              <a:avLst/>
            </a:prstTxWarp>
          </a:bodyPr>
          <a:lstStyle/>
          <a:p>
            <a:endParaRPr lang="en-US"/>
          </a:p>
        </p:txBody>
      </p:sp>
      <p:sp>
        <p:nvSpPr>
          <p:cNvPr id="204808" name="AutoShape 8"/>
          <p:cNvSpPr>
            <a:spLocks noChangeArrowheads="1"/>
          </p:cNvSpPr>
          <p:nvPr/>
        </p:nvSpPr>
        <p:spPr bwMode="auto">
          <a:xfrm>
            <a:off x="6804025" y="912812"/>
            <a:ext cx="1944688" cy="935038"/>
          </a:xfrm>
          <a:prstGeom prst="wedgeRoundRectCallout">
            <a:avLst>
              <a:gd name="adj1" fmla="val -39144"/>
              <a:gd name="adj2" fmla="val 66977"/>
              <a:gd name="adj3" fmla="val 16667"/>
            </a:avLst>
          </a:prstGeom>
          <a:solidFill>
            <a:srgbClr val="66FFFF"/>
          </a:solidFill>
          <a:ln w="9525">
            <a:solidFill>
              <a:schemeClr val="tx1"/>
            </a:solidFill>
            <a:miter lim="800000"/>
            <a:headEnd/>
            <a:tailEnd/>
          </a:ln>
          <a:effectLst/>
        </p:spPr>
        <p:txBody>
          <a:bodyPr>
            <a:prstTxWarp prst="textNoShape">
              <a:avLst/>
            </a:prstTxWarp>
          </a:bodyPr>
          <a:lstStyle/>
          <a:p>
            <a:pPr algn="ctr" eaLnBrk="1" hangingPunct="1"/>
            <a:r>
              <a:rPr lang="en-GB" sz="1600">
                <a:latin typeface="Arial" charset="0"/>
              </a:rPr>
              <a:t>REAL MADRID 4-2 MARSEILLE </a:t>
            </a:r>
          </a:p>
        </p:txBody>
      </p:sp>
      <p:sp>
        <p:nvSpPr>
          <p:cNvPr id="204809" name="AutoShape 9"/>
          <p:cNvSpPr>
            <a:spLocks noChangeArrowheads="1"/>
          </p:cNvSpPr>
          <p:nvPr/>
        </p:nvSpPr>
        <p:spPr bwMode="auto">
          <a:xfrm rot="1582385">
            <a:off x="1535113" y="2974975"/>
            <a:ext cx="1584325" cy="287338"/>
          </a:xfrm>
          <a:prstGeom prst="leftArrow">
            <a:avLst>
              <a:gd name="adj1" fmla="val 50000"/>
              <a:gd name="adj2" fmla="val 137845"/>
            </a:avLst>
          </a:prstGeom>
          <a:solidFill>
            <a:schemeClr val="tx2"/>
          </a:solidFill>
          <a:ln w="9525">
            <a:solidFill>
              <a:schemeClr val="tx1"/>
            </a:solidFill>
            <a:miter lim="800000"/>
            <a:headEnd/>
            <a:tailEnd/>
          </a:ln>
          <a:effectLst/>
        </p:spPr>
        <p:txBody>
          <a:bodyPr wrap="none" anchor="ctr">
            <a:prstTxWarp prst="textNoShape">
              <a:avLst/>
            </a:prstTxWarp>
          </a:bodyPr>
          <a:lstStyle/>
          <a:p>
            <a:pPr algn="ctr"/>
            <a:endParaRPr lang="en-GB"/>
          </a:p>
        </p:txBody>
      </p:sp>
      <p:sp>
        <p:nvSpPr>
          <p:cNvPr id="204810" name="Text Box 10"/>
          <p:cNvSpPr txBox="1">
            <a:spLocks noChangeArrowheads="1"/>
          </p:cNvSpPr>
          <p:nvPr/>
        </p:nvSpPr>
        <p:spPr bwMode="auto">
          <a:xfrm>
            <a:off x="7308850" y="2565400"/>
            <a:ext cx="1655763" cy="36671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solidFill>
                  <a:srgbClr val="FF0066"/>
                </a:solidFill>
                <a:latin typeface="Arial" charset="0"/>
              </a:rPr>
              <a:t>Publication</a:t>
            </a:r>
          </a:p>
        </p:txBody>
      </p:sp>
      <p:sp>
        <p:nvSpPr>
          <p:cNvPr id="204811" name="Line 11"/>
          <p:cNvSpPr>
            <a:spLocks noChangeShapeType="1"/>
          </p:cNvSpPr>
          <p:nvPr/>
        </p:nvSpPr>
        <p:spPr bwMode="auto">
          <a:xfrm flipH="1" flipV="1">
            <a:off x="7308850" y="1916113"/>
            <a:ext cx="142875" cy="433387"/>
          </a:xfrm>
          <a:prstGeom prst="line">
            <a:avLst/>
          </a:prstGeom>
          <a:noFill/>
          <a:ln w="38100">
            <a:solidFill>
              <a:srgbClr val="FF0066"/>
            </a:solidFill>
            <a:round/>
            <a:headEnd/>
            <a:tailEnd/>
          </a:ln>
          <a:effectLst/>
        </p:spPr>
        <p:txBody>
          <a:bodyPr>
            <a:prstTxWarp prst="textNoShape">
              <a:avLst/>
            </a:prstTxWarp>
          </a:bodyPr>
          <a:lstStyle/>
          <a:p>
            <a:endParaRPr lang="en-US"/>
          </a:p>
        </p:txBody>
      </p:sp>
      <p:sp>
        <p:nvSpPr>
          <p:cNvPr id="204812" name="Line 12"/>
          <p:cNvSpPr>
            <a:spLocks noChangeShapeType="1"/>
          </p:cNvSpPr>
          <p:nvPr/>
        </p:nvSpPr>
        <p:spPr bwMode="auto">
          <a:xfrm flipH="1" flipV="1">
            <a:off x="6588125" y="2636838"/>
            <a:ext cx="647700" cy="144462"/>
          </a:xfrm>
          <a:prstGeom prst="line">
            <a:avLst/>
          </a:prstGeom>
          <a:noFill/>
          <a:ln w="57150">
            <a:solidFill>
              <a:srgbClr val="FF0066"/>
            </a:solidFill>
            <a:round/>
            <a:headEnd/>
            <a:tailEnd/>
          </a:ln>
          <a:effectLst/>
        </p:spPr>
        <p:txBody>
          <a:bodyPr>
            <a:prstTxWarp prst="textNoShape">
              <a:avLst/>
            </a:prstTxWarp>
          </a:bodyPr>
          <a:lstStyle/>
          <a:p>
            <a:endParaRPr lang="en-US"/>
          </a:p>
        </p:txBody>
      </p:sp>
      <p:sp>
        <p:nvSpPr>
          <p:cNvPr id="204813" name="AutoShape 13"/>
          <p:cNvSpPr>
            <a:spLocks noChangeArrowheads="1"/>
          </p:cNvSpPr>
          <p:nvPr/>
        </p:nvSpPr>
        <p:spPr bwMode="auto">
          <a:xfrm>
            <a:off x="6732588" y="3505200"/>
            <a:ext cx="2411412" cy="1079500"/>
          </a:xfrm>
          <a:prstGeom prst="wedgeRoundRectCallout">
            <a:avLst>
              <a:gd name="adj1" fmla="val -34264"/>
              <a:gd name="adj2" fmla="val 67352"/>
              <a:gd name="adj3" fmla="val 16667"/>
            </a:avLst>
          </a:prstGeom>
          <a:solidFill>
            <a:srgbClr val="66FFFF"/>
          </a:solidFill>
          <a:ln w="9525">
            <a:solidFill>
              <a:schemeClr val="tx1"/>
            </a:solidFill>
            <a:miter lim="800000"/>
            <a:headEnd/>
            <a:tailEnd/>
          </a:ln>
          <a:effectLst/>
        </p:spPr>
        <p:txBody>
          <a:bodyPr>
            <a:prstTxWarp prst="textNoShape">
              <a:avLst/>
            </a:prstTxWarp>
          </a:bodyPr>
          <a:lstStyle/>
          <a:p>
            <a:pPr algn="ctr" eaLnBrk="1" hangingPunct="1"/>
            <a:r>
              <a:rPr lang="en-GB" sz="1600">
                <a:latin typeface="Arial" charset="0"/>
              </a:rPr>
              <a:t>Weather Lancaster  : sunny intervals</a:t>
            </a:r>
            <a:br>
              <a:rPr lang="en-GB" sz="1600">
                <a:latin typeface="Arial" charset="0"/>
              </a:rPr>
            </a:br>
            <a:r>
              <a:rPr lang="en-GB" sz="1600">
                <a:latin typeface="Arial" charset="0"/>
              </a:rPr>
              <a:t>min 11°C max 20°C </a:t>
            </a:r>
          </a:p>
        </p:txBody>
      </p:sp>
      <p:sp>
        <p:nvSpPr>
          <p:cNvPr id="204814" name="Text Box 14"/>
          <p:cNvSpPr txBox="1">
            <a:spLocks noChangeArrowheads="1"/>
          </p:cNvSpPr>
          <p:nvPr/>
        </p:nvSpPr>
        <p:spPr bwMode="auto">
          <a:xfrm>
            <a:off x="5508625" y="5805488"/>
            <a:ext cx="1150938" cy="366712"/>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solidFill>
                  <a:srgbClr val="FF0066"/>
                </a:solidFill>
                <a:latin typeface="Arial" charset="0"/>
              </a:rPr>
              <a:t>Publisher</a:t>
            </a:r>
          </a:p>
        </p:txBody>
      </p:sp>
      <p:sp>
        <p:nvSpPr>
          <p:cNvPr id="204815" name="Line 15"/>
          <p:cNvSpPr>
            <a:spLocks noChangeShapeType="1"/>
          </p:cNvSpPr>
          <p:nvPr/>
        </p:nvSpPr>
        <p:spPr bwMode="auto">
          <a:xfrm flipV="1">
            <a:off x="6084888" y="5229225"/>
            <a:ext cx="503237" cy="504825"/>
          </a:xfrm>
          <a:prstGeom prst="line">
            <a:avLst/>
          </a:prstGeom>
          <a:noFill/>
          <a:ln w="57150">
            <a:solidFill>
              <a:srgbClr val="FF0066"/>
            </a:solidFill>
            <a:round/>
            <a:headEnd/>
            <a:tailEnd/>
          </a:ln>
          <a:effectLst/>
        </p:spPr>
        <p:txBody>
          <a:bodyPr>
            <a:prstTxWarp prst="textNoShape">
              <a:avLst/>
            </a:prstTxWarp>
          </a:bodyPr>
          <a:lstStyle/>
          <a:p>
            <a:endParaRPr lang="en-US"/>
          </a:p>
        </p:txBody>
      </p:sp>
      <p:sp>
        <p:nvSpPr>
          <p:cNvPr id="204816" name="AutoShape 16"/>
          <p:cNvSpPr>
            <a:spLocks noChangeArrowheads="1"/>
          </p:cNvSpPr>
          <p:nvPr/>
        </p:nvSpPr>
        <p:spPr bwMode="auto">
          <a:xfrm rot="2075147">
            <a:off x="5926138" y="4432300"/>
            <a:ext cx="639762" cy="287338"/>
          </a:xfrm>
          <a:prstGeom prst="leftArrow">
            <a:avLst>
              <a:gd name="adj1" fmla="val 50000"/>
              <a:gd name="adj2" fmla="val 55663"/>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204817" name="AutoShape 17"/>
          <p:cNvSpPr>
            <a:spLocks noChangeArrowheads="1"/>
          </p:cNvSpPr>
          <p:nvPr/>
        </p:nvSpPr>
        <p:spPr bwMode="auto">
          <a:xfrm rot="-3633119">
            <a:off x="5948362" y="2557463"/>
            <a:ext cx="703263" cy="287338"/>
          </a:xfrm>
          <a:prstGeom prst="leftArrow">
            <a:avLst>
              <a:gd name="adj1" fmla="val 50000"/>
              <a:gd name="adj2" fmla="val 61188"/>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204818" name="AutoShape 18"/>
          <p:cNvSpPr>
            <a:spLocks noChangeArrowheads="1"/>
          </p:cNvSpPr>
          <p:nvPr/>
        </p:nvSpPr>
        <p:spPr bwMode="auto">
          <a:xfrm rot="-1134383">
            <a:off x="971550" y="4149725"/>
            <a:ext cx="1949450" cy="312738"/>
          </a:xfrm>
          <a:prstGeom prst="leftArrow">
            <a:avLst>
              <a:gd name="adj1" fmla="val 50000"/>
              <a:gd name="adj2" fmla="val 155837"/>
            </a:avLst>
          </a:prstGeom>
          <a:solidFill>
            <a:schemeClr val="tx2"/>
          </a:solidFill>
          <a:ln w="9525">
            <a:solidFill>
              <a:schemeClr val="tx1"/>
            </a:solidFill>
            <a:miter lim="800000"/>
            <a:headEnd/>
            <a:tailEnd/>
          </a:ln>
          <a:effectLst/>
        </p:spPr>
        <p:txBody>
          <a:bodyPr wrap="none" anchor="ctr">
            <a:prstTxWarp prst="textNoShape">
              <a:avLst/>
            </a:prstTxWarp>
          </a:bodyPr>
          <a:lstStyle/>
          <a:p>
            <a:endParaRPr lang="en-US"/>
          </a:p>
        </p:txBody>
      </p:sp>
      <p:sp>
        <p:nvSpPr>
          <p:cNvPr id="204819" name="AutoShape 19"/>
          <p:cNvSpPr>
            <a:spLocks noChangeArrowheads="1"/>
          </p:cNvSpPr>
          <p:nvPr/>
        </p:nvSpPr>
        <p:spPr bwMode="auto">
          <a:xfrm rot="7862203">
            <a:off x="2270125" y="4833938"/>
            <a:ext cx="1423988" cy="163512"/>
          </a:xfrm>
          <a:prstGeom prst="leftArrow">
            <a:avLst>
              <a:gd name="adj1" fmla="val 50000"/>
              <a:gd name="adj2" fmla="val 217719"/>
            </a:avLst>
          </a:prstGeom>
          <a:solidFill>
            <a:srgbClr val="993366"/>
          </a:solidFill>
          <a:ln w="9525">
            <a:solidFill>
              <a:schemeClr val="tx1"/>
            </a:solidFill>
            <a:miter lim="800000"/>
            <a:headEnd/>
            <a:tailEnd/>
          </a:ln>
          <a:effectLst/>
        </p:spPr>
        <p:txBody>
          <a:bodyPr wrap="none" anchor="ctr">
            <a:prstTxWarp prst="textNoShape">
              <a:avLst/>
            </a:prstTxWarp>
          </a:bodyPr>
          <a:lstStyle/>
          <a:p>
            <a:endParaRPr lang="en-US"/>
          </a:p>
        </p:txBody>
      </p:sp>
      <p:sp>
        <p:nvSpPr>
          <p:cNvPr id="204820" name="Oval 20"/>
          <p:cNvSpPr>
            <a:spLocks noChangeArrowheads="1"/>
          </p:cNvSpPr>
          <p:nvPr/>
        </p:nvSpPr>
        <p:spPr bwMode="auto">
          <a:xfrm>
            <a:off x="1835150" y="5300663"/>
            <a:ext cx="647700" cy="649287"/>
          </a:xfrm>
          <a:prstGeom prst="ellipse">
            <a:avLst/>
          </a:prstGeom>
          <a:gradFill rotWithShape="1">
            <a:gsLst>
              <a:gs pos="0">
                <a:srgbClr val="CC9900"/>
              </a:gs>
              <a:gs pos="100000">
                <a:srgbClr val="CC9900">
                  <a:gamma/>
                  <a:shade val="46275"/>
                  <a:invGamma/>
                </a:srgbClr>
              </a:gs>
            </a:gsLst>
            <a:path path="shape">
              <a:fillToRect l="50000" t="50000" r="50000" b="50000"/>
            </a:path>
          </a:gradFill>
          <a:ln w="9525">
            <a:solidFill>
              <a:schemeClr val="tx1"/>
            </a:solidFill>
            <a:round/>
            <a:headEnd/>
            <a:tailEnd/>
          </a:ln>
          <a:effectLst/>
        </p:spPr>
        <p:txBody>
          <a:bodyPr wrap="none" anchor="ctr">
            <a:prstTxWarp prst="textNoShape">
              <a:avLst/>
            </a:prstTxWarp>
          </a:bodyPr>
          <a:lstStyle/>
          <a:p>
            <a:endParaRPr lang="en-US"/>
          </a:p>
        </p:txBody>
      </p:sp>
      <p:sp>
        <p:nvSpPr>
          <p:cNvPr id="204821" name="AutoShape 21"/>
          <p:cNvSpPr>
            <a:spLocks noChangeArrowheads="1"/>
          </p:cNvSpPr>
          <p:nvPr/>
        </p:nvSpPr>
        <p:spPr bwMode="auto">
          <a:xfrm rot="11218184">
            <a:off x="179388" y="5805488"/>
            <a:ext cx="1655762" cy="863600"/>
          </a:xfrm>
          <a:prstGeom prst="wedgeRoundRectCallout">
            <a:avLst>
              <a:gd name="adj1" fmla="val -43750"/>
              <a:gd name="adj2" fmla="val 70000"/>
              <a:gd name="adj3" fmla="val 16667"/>
            </a:avLst>
          </a:prstGeom>
          <a:solidFill>
            <a:srgbClr val="FFFF00"/>
          </a:solidFill>
          <a:ln w="9525">
            <a:solidFill>
              <a:schemeClr val="tx1"/>
            </a:solidFill>
            <a:miter lim="800000"/>
            <a:headEnd/>
            <a:tailEnd/>
          </a:ln>
          <a:effectLst/>
        </p:spPr>
        <p:txBody>
          <a:bodyPr rot="10800000">
            <a:prstTxWarp prst="textNoShape">
              <a:avLst/>
            </a:prstTxWarp>
          </a:bodyPr>
          <a:lstStyle/>
          <a:p>
            <a:pPr algn="ctr" eaLnBrk="1" hangingPunct="1"/>
            <a:r>
              <a:rPr lang="en-GB" sz="1400">
                <a:latin typeface="Arial" charset="0"/>
              </a:rPr>
              <a:t>Want Traffic update for junction A6  </a:t>
            </a:r>
          </a:p>
          <a:p>
            <a:pPr algn="ctr" eaLnBrk="1" hangingPunct="1"/>
            <a:endParaRPr lang="en-GB" sz="1400">
              <a:latin typeface="Arial" charset="0"/>
            </a:endParaRPr>
          </a:p>
        </p:txBody>
      </p:sp>
      <p:sp>
        <p:nvSpPr>
          <p:cNvPr id="204822" name="Text Box 22"/>
          <p:cNvSpPr txBox="1">
            <a:spLocks noChangeArrowheads="1"/>
          </p:cNvSpPr>
          <p:nvPr/>
        </p:nvSpPr>
        <p:spPr bwMode="auto">
          <a:xfrm>
            <a:off x="2916238" y="5876925"/>
            <a:ext cx="1368425" cy="36671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solidFill>
                  <a:srgbClr val="FF0066"/>
                </a:solidFill>
                <a:latin typeface="Arial" charset="0"/>
              </a:rPr>
              <a:t>Subscriber</a:t>
            </a:r>
          </a:p>
        </p:txBody>
      </p:sp>
      <p:sp>
        <p:nvSpPr>
          <p:cNvPr id="204823" name="Line 23"/>
          <p:cNvSpPr>
            <a:spLocks noChangeShapeType="1"/>
          </p:cNvSpPr>
          <p:nvPr/>
        </p:nvSpPr>
        <p:spPr bwMode="auto">
          <a:xfrm>
            <a:off x="2555875" y="5876925"/>
            <a:ext cx="360363" cy="144463"/>
          </a:xfrm>
          <a:prstGeom prst="line">
            <a:avLst/>
          </a:prstGeom>
          <a:noFill/>
          <a:ln w="57150">
            <a:solidFill>
              <a:srgbClr val="FF0066"/>
            </a:solidFill>
            <a:round/>
            <a:headEnd/>
            <a:tailEnd/>
          </a:ln>
          <a:effectLst/>
        </p:spPr>
        <p:txBody>
          <a:bodyPr>
            <a:prstTxWarp prst="textNoShape">
              <a:avLst/>
            </a:prstTxWarp>
          </a:bodyPr>
          <a:lstStyle/>
          <a:p>
            <a:endParaRPr lang="en-US"/>
          </a:p>
        </p:txBody>
      </p:sp>
      <p:sp>
        <p:nvSpPr>
          <p:cNvPr id="204824" name="Text Box 24"/>
          <p:cNvSpPr txBox="1">
            <a:spLocks noChangeArrowheads="1"/>
          </p:cNvSpPr>
          <p:nvPr/>
        </p:nvSpPr>
        <p:spPr bwMode="auto">
          <a:xfrm>
            <a:off x="971550" y="4868863"/>
            <a:ext cx="1512888" cy="336550"/>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600" b="1">
                <a:solidFill>
                  <a:srgbClr val="FF0066"/>
                </a:solidFill>
                <a:latin typeface="Arial" charset="0"/>
              </a:rPr>
              <a:t>Subscription</a:t>
            </a:r>
          </a:p>
        </p:txBody>
      </p:sp>
      <p:sp>
        <p:nvSpPr>
          <p:cNvPr id="204825" name="Line 25"/>
          <p:cNvSpPr>
            <a:spLocks noChangeShapeType="1"/>
          </p:cNvSpPr>
          <p:nvPr/>
        </p:nvSpPr>
        <p:spPr bwMode="auto">
          <a:xfrm flipH="1">
            <a:off x="827088" y="5157788"/>
            <a:ext cx="576262" cy="574675"/>
          </a:xfrm>
          <a:prstGeom prst="line">
            <a:avLst/>
          </a:prstGeom>
          <a:noFill/>
          <a:ln w="57150">
            <a:solidFill>
              <a:srgbClr val="FF0066"/>
            </a:solidFill>
            <a:round/>
            <a:headEnd/>
            <a:tailEnd/>
          </a:ln>
          <a:effectLst/>
        </p:spPr>
        <p:txBody>
          <a:bodyPr>
            <a:prstTxWarp prst="textNoShape">
              <a:avLst/>
            </a:prstTxWarp>
          </a:bodyPr>
          <a:lstStyle/>
          <a:p>
            <a:endParaRPr lang="en-US"/>
          </a:p>
        </p:txBody>
      </p:sp>
      <p:sp>
        <p:nvSpPr>
          <p:cNvPr id="204826" name="Text Box 26"/>
          <p:cNvSpPr txBox="1">
            <a:spLocks noChangeArrowheads="1"/>
          </p:cNvSpPr>
          <p:nvPr/>
        </p:nvSpPr>
        <p:spPr bwMode="auto">
          <a:xfrm>
            <a:off x="2484438" y="2133600"/>
            <a:ext cx="1008062" cy="36671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endParaRPr lang="en-GB" sz="1800">
              <a:latin typeface="Arial" charset="0"/>
            </a:endParaRPr>
          </a:p>
        </p:txBody>
      </p:sp>
      <p:sp>
        <p:nvSpPr>
          <p:cNvPr id="204829" name="Line 29"/>
          <p:cNvSpPr>
            <a:spLocks noChangeShapeType="1"/>
          </p:cNvSpPr>
          <p:nvPr/>
        </p:nvSpPr>
        <p:spPr bwMode="auto">
          <a:xfrm flipV="1">
            <a:off x="2411413" y="5013325"/>
            <a:ext cx="288925" cy="0"/>
          </a:xfrm>
          <a:prstGeom prst="line">
            <a:avLst/>
          </a:prstGeom>
          <a:noFill/>
          <a:ln w="57150">
            <a:solidFill>
              <a:srgbClr val="FF0066"/>
            </a:solidFill>
            <a:round/>
            <a:headEnd/>
            <a:tailEnd/>
          </a:ln>
          <a:effectLst/>
        </p:spPr>
        <p:txBody>
          <a:bodyPr>
            <a:prstTxWarp prst="textNoShape">
              <a:avLst/>
            </a:prstTxWarp>
          </a:bodyPr>
          <a:lstStyle/>
          <a:p>
            <a:endParaRPr lang="en-US"/>
          </a:p>
        </p:txBody>
      </p:sp>
      <p:sp>
        <p:nvSpPr>
          <p:cNvPr id="204830" name="Oval 30"/>
          <p:cNvSpPr>
            <a:spLocks noChangeArrowheads="1"/>
          </p:cNvSpPr>
          <p:nvPr/>
        </p:nvSpPr>
        <p:spPr bwMode="auto">
          <a:xfrm>
            <a:off x="900113" y="2133600"/>
            <a:ext cx="647700" cy="649288"/>
          </a:xfrm>
          <a:prstGeom prst="ellipse">
            <a:avLst/>
          </a:prstGeom>
          <a:gradFill rotWithShape="1">
            <a:gsLst>
              <a:gs pos="0">
                <a:srgbClr val="CC9900"/>
              </a:gs>
              <a:gs pos="100000">
                <a:srgbClr val="CC9900">
                  <a:gamma/>
                  <a:shade val="46275"/>
                  <a:invGamma/>
                </a:srgbClr>
              </a:gs>
            </a:gsLst>
            <a:path path="shape">
              <a:fillToRect l="50000" t="50000" r="50000" b="50000"/>
            </a:path>
          </a:gradFill>
          <a:ln w="9525">
            <a:solidFill>
              <a:schemeClr val="tx1"/>
            </a:solidFill>
            <a:round/>
            <a:headEnd/>
            <a:tailEnd/>
          </a:ln>
          <a:effectLst/>
        </p:spPr>
        <p:txBody>
          <a:bodyPr wrap="none" anchor="ctr">
            <a:prstTxWarp prst="textNoShape">
              <a:avLst/>
            </a:prstTxWarp>
          </a:bodyPr>
          <a:lstStyle/>
          <a:p>
            <a:endParaRPr lang="en-US"/>
          </a:p>
        </p:txBody>
      </p:sp>
      <p:sp>
        <p:nvSpPr>
          <p:cNvPr id="204831" name="Oval 31"/>
          <p:cNvSpPr>
            <a:spLocks noChangeArrowheads="1"/>
          </p:cNvSpPr>
          <p:nvPr/>
        </p:nvSpPr>
        <p:spPr bwMode="auto">
          <a:xfrm>
            <a:off x="6516688" y="4724400"/>
            <a:ext cx="576262" cy="576263"/>
          </a:xfrm>
          <a:prstGeom prst="ellipse">
            <a:avLst/>
          </a:prstGeom>
          <a:gradFill rotWithShape="1">
            <a:gsLst>
              <a:gs pos="0">
                <a:srgbClr val="3399FF"/>
              </a:gs>
              <a:gs pos="100000">
                <a:srgbClr val="3399FF">
                  <a:gamma/>
                  <a:shade val="46275"/>
                  <a:invGamma/>
                </a:srgbClr>
              </a:gs>
            </a:gsLst>
            <a:path path="shape">
              <a:fillToRect l="50000" t="50000" r="50000" b="50000"/>
            </a:path>
          </a:gradFill>
          <a:ln w="9525">
            <a:solidFill>
              <a:schemeClr val="tx1"/>
            </a:solidFill>
            <a:round/>
            <a:headEnd/>
            <a:tailEnd/>
          </a:ln>
          <a:effectLst/>
        </p:spPr>
        <p:txBody>
          <a:bodyPr wrap="none" anchor="ctr">
            <a:prstTxWarp prst="textNoShape">
              <a:avLst/>
            </a:prstTxWarp>
          </a:bodyPr>
          <a:lstStyle/>
          <a:p>
            <a:endParaRPr lang="en-US"/>
          </a:p>
        </p:txBody>
      </p:sp>
      <p:sp>
        <p:nvSpPr>
          <p:cNvPr id="204832" name="Text Box 32"/>
          <p:cNvSpPr txBox="1">
            <a:spLocks noChangeArrowheads="1"/>
          </p:cNvSpPr>
          <p:nvPr/>
        </p:nvSpPr>
        <p:spPr bwMode="auto">
          <a:xfrm>
            <a:off x="3995738" y="1412875"/>
            <a:ext cx="2376487" cy="1200329"/>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dirty="0"/>
              <a:t>Subscribe</a:t>
            </a:r>
          </a:p>
          <a:p>
            <a:pPr>
              <a:spcBef>
                <a:spcPct val="50000"/>
              </a:spcBef>
            </a:pPr>
            <a:r>
              <a:rPr lang="en-GB" dirty="0"/>
              <a:t>Publish</a:t>
            </a:r>
            <a:endParaRPr lang="en-GB" dirty="0" smtClean="0"/>
          </a:p>
          <a:p>
            <a:pPr>
              <a:spcBef>
                <a:spcPct val="50000"/>
              </a:spcBef>
            </a:pPr>
            <a:endParaRPr lang="en-GB" dirty="0"/>
          </a:p>
        </p:txBody>
      </p:sp>
      <p:sp>
        <p:nvSpPr>
          <p:cNvPr id="33" name="Slide Number Placeholder 32"/>
          <p:cNvSpPr>
            <a:spLocks noGrp="1"/>
          </p:cNvSpPr>
          <p:nvPr>
            <p:ph type="sldNum" sz="quarter" idx="12"/>
          </p:nvPr>
        </p:nvSpPr>
        <p:spPr/>
        <p:txBody>
          <a:bodyPr/>
          <a:lstStyle/>
          <a:p>
            <a:fld id="{B6F15528-21DE-4FAA-801E-634DDDAF4B2B}" type="slidenum">
              <a:rPr lang="en-US" smtClean="0"/>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normAutofit fontScale="90000"/>
          </a:bodyPr>
          <a:lstStyle/>
          <a:p>
            <a:r>
              <a:rPr lang="en-GB" sz="4000"/>
              <a:t>Key attributes of P/S communication model</a:t>
            </a:r>
          </a:p>
        </p:txBody>
      </p:sp>
      <p:sp>
        <p:nvSpPr>
          <p:cNvPr id="187395" name="Rectangle 3"/>
          <p:cNvSpPr>
            <a:spLocks noGrp="1" noChangeArrowheads="1"/>
          </p:cNvSpPr>
          <p:nvPr>
            <p:ph type="body" idx="1"/>
          </p:nvPr>
        </p:nvSpPr>
        <p:spPr/>
        <p:txBody>
          <a:bodyPr/>
          <a:lstStyle/>
          <a:p>
            <a:r>
              <a:rPr lang="en-GB"/>
              <a:t>The publishing entities and subscribing entities are </a:t>
            </a:r>
            <a:r>
              <a:rPr lang="en-GB" u="sng"/>
              <a:t>anonymous</a:t>
            </a:r>
          </a:p>
          <a:p>
            <a:r>
              <a:rPr lang="en-GB"/>
              <a:t>The publishing entities and subscribing entities are highly </a:t>
            </a:r>
            <a:r>
              <a:rPr lang="en-GB" u="sng"/>
              <a:t>de-coupled</a:t>
            </a:r>
            <a:endParaRPr lang="en-GB"/>
          </a:p>
          <a:p>
            <a:r>
              <a:rPr lang="en-GB" u="sng"/>
              <a:t>Asynchronous</a:t>
            </a:r>
            <a:r>
              <a:rPr lang="en-GB"/>
              <a:t> communication model</a:t>
            </a:r>
          </a:p>
          <a:p>
            <a:r>
              <a:rPr lang="en-GB"/>
              <a:t>The number of publishing and subscribing entities can dynamically change without affecting the entire system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normAutofit fontScale="90000"/>
          </a:bodyPr>
          <a:lstStyle/>
          <a:p>
            <a:r>
              <a:rPr lang="en-GB" sz="4000" dirty="0"/>
              <a:t>Key functions implemented by</a:t>
            </a:r>
            <a:r>
              <a:rPr lang="en-GB" sz="4000" dirty="0" smtClean="0"/>
              <a:t> P</a:t>
            </a:r>
            <a:r>
              <a:rPr lang="en-GB" sz="4000" dirty="0"/>
              <a:t>/S</a:t>
            </a:r>
            <a:r>
              <a:rPr lang="en-GB" sz="4000" dirty="0" smtClean="0"/>
              <a:t/>
            </a:r>
            <a:br>
              <a:rPr lang="en-GB" sz="4000" dirty="0" smtClean="0"/>
            </a:br>
            <a:r>
              <a:rPr lang="en-GB" sz="4000" dirty="0" smtClean="0"/>
              <a:t>service</a:t>
            </a:r>
            <a:endParaRPr lang="en-GB" sz="4000" dirty="0"/>
          </a:p>
        </p:txBody>
      </p:sp>
      <p:sp>
        <p:nvSpPr>
          <p:cNvPr id="188419" name="Rectangle 3"/>
          <p:cNvSpPr>
            <a:spLocks noGrp="1" noChangeArrowheads="1"/>
          </p:cNvSpPr>
          <p:nvPr>
            <p:ph type="body" idx="1"/>
          </p:nvPr>
        </p:nvSpPr>
        <p:spPr/>
        <p:txBody>
          <a:bodyPr/>
          <a:lstStyle/>
          <a:p>
            <a:pPr>
              <a:lnSpc>
                <a:spcPct val="90000"/>
              </a:lnSpc>
            </a:pPr>
            <a:r>
              <a:rPr lang="en-GB"/>
              <a:t>Event filtering (event selection)- The process which selects the set of subscribers that have shown interest in a given event</a:t>
            </a:r>
          </a:p>
          <a:p>
            <a:pPr>
              <a:lnSpc>
                <a:spcPct val="90000"/>
              </a:lnSpc>
            </a:pPr>
            <a:endParaRPr lang="en-GB"/>
          </a:p>
          <a:p>
            <a:pPr>
              <a:lnSpc>
                <a:spcPct val="90000"/>
              </a:lnSpc>
            </a:pPr>
            <a:r>
              <a:rPr lang="en-GB"/>
              <a:t>Event routing (event delivery) – The process of routing the published events from the publisher to all interested subscribers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normAutofit fontScale="90000"/>
          </a:bodyPr>
          <a:lstStyle/>
          <a:p>
            <a:r>
              <a:rPr lang="en-GB" dirty="0" smtClean="0"/>
              <a:t>Subject based vs. </a:t>
            </a:r>
            <a:br>
              <a:rPr lang="en-GB" dirty="0" smtClean="0"/>
            </a:br>
            <a:r>
              <a:rPr lang="en-GB" dirty="0" smtClean="0"/>
              <a:t>Content based</a:t>
            </a:r>
            <a:endParaRPr lang="en-GB" dirty="0"/>
          </a:p>
        </p:txBody>
      </p:sp>
      <p:sp>
        <p:nvSpPr>
          <p:cNvPr id="189443" name="Rectangle 3"/>
          <p:cNvSpPr>
            <a:spLocks noGrp="1" noChangeArrowheads="1"/>
          </p:cNvSpPr>
          <p:nvPr>
            <p:ph type="body" idx="1"/>
          </p:nvPr>
        </p:nvSpPr>
        <p:spPr/>
        <p:txBody>
          <a:bodyPr/>
          <a:lstStyle/>
          <a:p>
            <a:r>
              <a:rPr lang="en-GB" smtClean="0"/>
              <a:t>Subject based:</a:t>
            </a:r>
          </a:p>
          <a:p>
            <a:pPr lvl="1"/>
            <a:r>
              <a:rPr lang="en-GB" smtClean="0"/>
              <a:t>Generally also  known as topic based, group based or channel based event filtering.</a:t>
            </a:r>
          </a:p>
          <a:p>
            <a:pPr lvl="1"/>
            <a:r>
              <a:rPr lang="en-GB" smtClean="0"/>
              <a:t>Here each event is published to one of these channels  by its publisher</a:t>
            </a:r>
          </a:p>
          <a:p>
            <a:pPr lvl="1"/>
            <a:r>
              <a:rPr lang="en-GB" smtClean="0"/>
              <a:t>A subscriber subscribes to a particular channel and will receive all events published to the subscribed channel. </a:t>
            </a:r>
          </a:p>
          <a:p>
            <a:pPr lvl="1"/>
            <a:r>
              <a:rPr lang="en-GB" smtClean="0"/>
              <a:t>Simple  process  for  matching an event to subscriptions</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Subject based vs. </a:t>
            </a:r>
            <a:br>
              <a:rPr lang="en-GB" dirty="0"/>
            </a:br>
            <a:r>
              <a:rPr lang="en-GB" dirty="0"/>
              <a:t>Content based</a:t>
            </a:r>
            <a:endParaRPr lang="en-US" dirty="0"/>
          </a:p>
        </p:txBody>
      </p:sp>
      <p:sp>
        <p:nvSpPr>
          <p:cNvPr id="3" name="Content Placeholder 2"/>
          <p:cNvSpPr>
            <a:spLocks noGrp="1"/>
          </p:cNvSpPr>
          <p:nvPr>
            <p:ph idx="1"/>
          </p:nvPr>
        </p:nvSpPr>
        <p:spPr/>
        <p:txBody>
          <a:bodyPr/>
          <a:lstStyle/>
          <a:p>
            <a:r>
              <a:rPr lang="en-GB" dirty="0" smtClean="0"/>
              <a:t>Content based:</a:t>
            </a:r>
          </a:p>
          <a:p>
            <a:pPr lvl="1"/>
            <a:r>
              <a:rPr lang="en-GB" dirty="0" smtClean="0"/>
              <a:t>More flexibility and power to subscribers, by allowing to express as an arbitrary query over the contents of the event.</a:t>
            </a:r>
          </a:p>
          <a:p>
            <a:pPr lvl="1"/>
            <a:r>
              <a:rPr lang="en-GB" dirty="0" smtClean="0"/>
              <a:t>E.g. Notify me of all stock quotes of IBM from New York stock exchange if the price is greater than 150</a:t>
            </a:r>
          </a:p>
          <a:p>
            <a:pPr lvl="1"/>
            <a:r>
              <a:rPr lang="en-GB" dirty="0" smtClean="0"/>
              <a:t>Added complexity in matching an event to subscriptions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GB" smtClean="0"/>
              <a:t>Event routing</a:t>
            </a:r>
            <a:endParaRPr lang="en-GB"/>
          </a:p>
        </p:txBody>
      </p:sp>
      <p:sp>
        <p:nvSpPr>
          <p:cNvPr id="191491" name="Rectangle 3"/>
          <p:cNvSpPr>
            <a:spLocks noGrp="1" noChangeArrowheads="1"/>
          </p:cNvSpPr>
          <p:nvPr>
            <p:ph type="body" idx="1"/>
          </p:nvPr>
        </p:nvSpPr>
        <p:spPr/>
        <p:txBody>
          <a:bodyPr>
            <a:normAutofit fontScale="92500"/>
          </a:bodyPr>
          <a:lstStyle/>
          <a:p>
            <a:r>
              <a:rPr lang="en-GB" smtClean="0"/>
              <a:t>The basic P/S system consists of many event publishers, an event broker (or mediator) and many subscribers.</a:t>
            </a:r>
          </a:p>
          <a:p>
            <a:r>
              <a:rPr lang="en-GB" smtClean="0"/>
              <a:t>An event publisher generates an event in response to some change it monitors</a:t>
            </a:r>
          </a:p>
          <a:p>
            <a:r>
              <a:rPr lang="en-GB" smtClean="0"/>
              <a:t>The events are published to an event broker which matches events against all subscriptions forwarded by subscribers in the system.</a:t>
            </a:r>
          </a:p>
          <a:p>
            <a:r>
              <a:rPr lang="en-GB" smtClean="0"/>
              <a:t>Event broker system could have either a single event broker or multiple distributed event brokers coordinating among themselves </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78</a:t>
            </a:fld>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2551" name="AutoShape 39"/>
          <p:cNvSpPr>
            <a:spLocks noChangeArrowheads="1"/>
          </p:cNvSpPr>
          <p:nvPr/>
        </p:nvSpPr>
        <p:spPr bwMode="auto">
          <a:xfrm rot="6574123">
            <a:off x="5003800" y="4581526"/>
            <a:ext cx="720725" cy="863600"/>
          </a:xfrm>
          <a:prstGeom prst="wedgeEllipseCallout">
            <a:avLst>
              <a:gd name="adj1" fmla="val -91676"/>
              <a:gd name="adj2" fmla="val 91306"/>
            </a:avLst>
          </a:prstGeom>
          <a:solidFill>
            <a:schemeClr val="accent1"/>
          </a:solidFill>
          <a:ln w="9525">
            <a:solidFill>
              <a:schemeClr val="tx1"/>
            </a:solidFill>
            <a:miter lim="800000"/>
            <a:headEnd/>
            <a:tailEnd/>
          </a:ln>
          <a:effectLst/>
        </p:spPr>
        <p:txBody>
          <a:bodyPr rot="10800000" vert="eaVert">
            <a:prstTxWarp prst="textNoShape">
              <a:avLst/>
            </a:prstTxWarp>
          </a:bodyPr>
          <a:lstStyle/>
          <a:p>
            <a:pPr algn="ctr"/>
            <a:endParaRPr lang="en-GB"/>
          </a:p>
        </p:txBody>
      </p:sp>
      <p:sp>
        <p:nvSpPr>
          <p:cNvPr id="192549" name="AutoShape 37"/>
          <p:cNvSpPr>
            <a:spLocks noChangeArrowheads="1"/>
          </p:cNvSpPr>
          <p:nvPr/>
        </p:nvSpPr>
        <p:spPr bwMode="auto">
          <a:xfrm rot="11555381">
            <a:off x="2484438" y="4221163"/>
            <a:ext cx="1652587" cy="1368425"/>
          </a:xfrm>
          <a:prstGeom prst="wedgeEllipseCallout">
            <a:avLst>
              <a:gd name="adj1" fmla="val -30491"/>
              <a:gd name="adj2" fmla="val 67310"/>
            </a:avLst>
          </a:prstGeom>
          <a:solidFill>
            <a:schemeClr val="accent1"/>
          </a:solidFill>
          <a:ln w="9525">
            <a:solidFill>
              <a:schemeClr val="tx1"/>
            </a:solidFill>
            <a:miter lim="800000"/>
            <a:headEnd/>
            <a:tailEnd/>
          </a:ln>
          <a:effectLst/>
        </p:spPr>
        <p:txBody>
          <a:bodyPr rot="10800000">
            <a:prstTxWarp prst="textNoShape">
              <a:avLst/>
            </a:prstTxWarp>
          </a:bodyPr>
          <a:lstStyle/>
          <a:p>
            <a:pPr algn="ctr"/>
            <a:endParaRPr lang="en-GB"/>
          </a:p>
        </p:txBody>
      </p:sp>
      <p:sp>
        <p:nvSpPr>
          <p:cNvPr id="192514" name="Rectangle 2"/>
          <p:cNvSpPr>
            <a:spLocks noGrp="1" noChangeArrowheads="1"/>
          </p:cNvSpPr>
          <p:nvPr>
            <p:ph type="title"/>
          </p:nvPr>
        </p:nvSpPr>
        <p:spPr/>
        <p:txBody>
          <a:bodyPr>
            <a:normAutofit fontScale="90000"/>
          </a:bodyPr>
          <a:lstStyle/>
          <a:p>
            <a:r>
              <a:rPr lang="en-GB" sz="4000"/>
              <a:t>Event routing</a:t>
            </a:r>
            <a:br>
              <a:rPr lang="en-GB" sz="4000"/>
            </a:br>
            <a:endParaRPr lang="en-GB" sz="4000"/>
          </a:p>
        </p:txBody>
      </p:sp>
      <p:sp>
        <p:nvSpPr>
          <p:cNvPr id="192515" name="Oval 3"/>
          <p:cNvSpPr>
            <a:spLocks noChangeArrowheads="1"/>
          </p:cNvSpPr>
          <p:nvPr/>
        </p:nvSpPr>
        <p:spPr bwMode="auto">
          <a:xfrm>
            <a:off x="900113" y="1773238"/>
            <a:ext cx="647700" cy="503237"/>
          </a:xfrm>
          <a:prstGeom prst="ellipse">
            <a:avLst/>
          </a:prstGeom>
          <a:solidFill>
            <a:srgbClr val="00FF99"/>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P</a:t>
            </a:r>
          </a:p>
        </p:txBody>
      </p:sp>
      <p:sp>
        <p:nvSpPr>
          <p:cNvPr id="192516" name="Oval 4"/>
          <p:cNvSpPr>
            <a:spLocks noChangeArrowheads="1"/>
          </p:cNvSpPr>
          <p:nvPr/>
        </p:nvSpPr>
        <p:spPr bwMode="auto">
          <a:xfrm>
            <a:off x="900113" y="2781300"/>
            <a:ext cx="576262" cy="431800"/>
          </a:xfrm>
          <a:prstGeom prst="ellipse">
            <a:avLst/>
          </a:prstGeom>
          <a:solidFill>
            <a:srgbClr val="00FF99"/>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P</a:t>
            </a:r>
          </a:p>
        </p:txBody>
      </p:sp>
      <p:sp>
        <p:nvSpPr>
          <p:cNvPr id="192517" name="Oval 5"/>
          <p:cNvSpPr>
            <a:spLocks noChangeArrowheads="1"/>
          </p:cNvSpPr>
          <p:nvPr/>
        </p:nvSpPr>
        <p:spPr bwMode="auto">
          <a:xfrm>
            <a:off x="971550" y="3500438"/>
            <a:ext cx="576263" cy="504825"/>
          </a:xfrm>
          <a:prstGeom prst="ellipse">
            <a:avLst/>
          </a:prstGeom>
          <a:solidFill>
            <a:srgbClr val="00FF99"/>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P</a:t>
            </a:r>
          </a:p>
        </p:txBody>
      </p:sp>
      <p:sp>
        <p:nvSpPr>
          <p:cNvPr id="192518" name="Oval 6"/>
          <p:cNvSpPr>
            <a:spLocks noChangeArrowheads="1"/>
          </p:cNvSpPr>
          <p:nvPr/>
        </p:nvSpPr>
        <p:spPr bwMode="auto">
          <a:xfrm>
            <a:off x="1116013" y="4365625"/>
            <a:ext cx="576262" cy="431800"/>
          </a:xfrm>
          <a:prstGeom prst="ellipse">
            <a:avLst/>
          </a:prstGeom>
          <a:solidFill>
            <a:srgbClr val="00FF99"/>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P</a:t>
            </a:r>
          </a:p>
        </p:txBody>
      </p:sp>
      <p:sp>
        <p:nvSpPr>
          <p:cNvPr id="192519" name="Rectangle 7"/>
          <p:cNvSpPr>
            <a:spLocks noChangeArrowheads="1"/>
          </p:cNvSpPr>
          <p:nvPr/>
        </p:nvSpPr>
        <p:spPr bwMode="auto">
          <a:xfrm>
            <a:off x="3419475" y="2565400"/>
            <a:ext cx="1584325" cy="1439863"/>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1" hangingPunct="1"/>
            <a:r>
              <a:rPr lang="en-GB" sz="1800">
                <a:latin typeface="Arial" charset="0"/>
              </a:rPr>
              <a:t>Event broker</a:t>
            </a:r>
          </a:p>
          <a:p>
            <a:pPr algn="ctr" eaLnBrk="1" hangingPunct="1"/>
            <a:r>
              <a:rPr lang="en-GB" sz="1800">
                <a:latin typeface="Arial" charset="0"/>
              </a:rPr>
              <a:t> system</a:t>
            </a:r>
          </a:p>
        </p:txBody>
      </p:sp>
      <p:sp>
        <p:nvSpPr>
          <p:cNvPr id="192520" name="Oval 8"/>
          <p:cNvSpPr>
            <a:spLocks noChangeArrowheads="1"/>
          </p:cNvSpPr>
          <p:nvPr/>
        </p:nvSpPr>
        <p:spPr bwMode="auto">
          <a:xfrm>
            <a:off x="5003800" y="2636838"/>
            <a:ext cx="215900" cy="2159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92521" name="Oval 9"/>
          <p:cNvSpPr>
            <a:spLocks noChangeArrowheads="1"/>
          </p:cNvSpPr>
          <p:nvPr/>
        </p:nvSpPr>
        <p:spPr bwMode="auto">
          <a:xfrm>
            <a:off x="5003800" y="3141663"/>
            <a:ext cx="215900" cy="2159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92522" name="Oval 10"/>
          <p:cNvSpPr>
            <a:spLocks noChangeArrowheads="1"/>
          </p:cNvSpPr>
          <p:nvPr/>
        </p:nvSpPr>
        <p:spPr bwMode="auto">
          <a:xfrm>
            <a:off x="5003800" y="3716338"/>
            <a:ext cx="215900" cy="217487"/>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92523" name="Oval 11"/>
          <p:cNvSpPr>
            <a:spLocks noChangeArrowheads="1"/>
          </p:cNvSpPr>
          <p:nvPr/>
        </p:nvSpPr>
        <p:spPr bwMode="auto">
          <a:xfrm>
            <a:off x="6659563" y="2349500"/>
            <a:ext cx="576262" cy="360363"/>
          </a:xfrm>
          <a:prstGeom prst="ellipse">
            <a:avLst/>
          </a:prstGeom>
          <a:solidFill>
            <a:srgbClr val="00FFFF"/>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S1</a:t>
            </a:r>
          </a:p>
        </p:txBody>
      </p:sp>
      <p:sp>
        <p:nvSpPr>
          <p:cNvPr id="192524" name="Oval 12"/>
          <p:cNvSpPr>
            <a:spLocks noChangeArrowheads="1"/>
          </p:cNvSpPr>
          <p:nvPr/>
        </p:nvSpPr>
        <p:spPr bwMode="auto">
          <a:xfrm>
            <a:off x="6948488" y="3068638"/>
            <a:ext cx="576262" cy="360362"/>
          </a:xfrm>
          <a:prstGeom prst="ellipse">
            <a:avLst/>
          </a:prstGeom>
          <a:solidFill>
            <a:srgbClr val="00FFFF"/>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S2</a:t>
            </a:r>
          </a:p>
        </p:txBody>
      </p:sp>
      <p:sp>
        <p:nvSpPr>
          <p:cNvPr id="192525" name="Oval 13"/>
          <p:cNvSpPr>
            <a:spLocks noChangeArrowheads="1"/>
          </p:cNvSpPr>
          <p:nvPr/>
        </p:nvSpPr>
        <p:spPr bwMode="auto">
          <a:xfrm>
            <a:off x="7380288" y="4005263"/>
            <a:ext cx="576262" cy="360362"/>
          </a:xfrm>
          <a:prstGeom prst="ellipse">
            <a:avLst/>
          </a:prstGeom>
          <a:solidFill>
            <a:srgbClr val="00FFFF"/>
          </a:solidFill>
          <a:ln w="9525">
            <a:solidFill>
              <a:schemeClr val="tx1"/>
            </a:solidFill>
            <a:round/>
            <a:headEnd/>
            <a:tailEnd/>
          </a:ln>
          <a:effectLst/>
        </p:spPr>
        <p:txBody>
          <a:bodyPr wrap="none" anchor="ctr">
            <a:prstTxWarp prst="textNoShape">
              <a:avLst/>
            </a:prstTxWarp>
          </a:bodyPr>
          <a:lstStyle/>
          <a:p>
            <a:pPr algn="ctr" eaLnBrk="1" hangingPunct="1"/>
            <a:r>
              <a:rPr lang="en-GB" sz="1800">
                <a:latin typeface="Arial" charset="0"/>
              </a:rPr>
              <a:t>S3</a:t>
            </a:r>
          </a:p>
        </p:txBody>
      </p:sp>
      <p:sp>
        <p:nvSpPr>
          <p:cNvPr id="192526" name="Line 14"/>
          <p:cNvSpPr>
            <a:spLocks noChangeShapeType="1"/>
          </p:cNvSpPr>
          <p:nvPr/>
        </p:nvSpPr>
        <p:spPr bwMode="auto">
          <a:xfrm flipV="1">
            <a:off x="5219700" y="2565400"/>
            <a:ext cx="1296988" cy="14287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92527" name="Line 15"/>
          <p:cNvSpPr>
            <a:spLocks noChangeShapeType="1"/>
          </p:cNvSpPr>
          <p:nvPr/>
        </p:nvSpPr>
        <p:spPr bwMode="auto">
          <a:xfrm>
            <a:off x="5219700" y="3213100"/>
            <a:ext cx="1728788" cy="714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92528" name="Line 16"/>
          <p:cNvSpPr>
            <a:spLocks noChangeShapeType="1"/>
          </p:cNvSpPr>
          <p:nvPr/>
        </p:nvSpPr>
        <p:spPr bwMode="auto">
          <a:xfrm>
            <a:off x="1547813" y="2060575"/>
            <a:ext cx="1800225" cy="863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92529" name="Line 17"/>
          <p:cNvSpPr>
            <a:spLocks noChangeShapeType="1"/>
          </p:cNvSpPr>
          <p:nvPr/>
        </p:nvSpPr>
        <p:spPr bwMode="auto">
          <a:xfrm>
            <a:off x="1476375" y="3068638"/>
            <a:ext cx="1943100" cy="730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92530" name="Line 18"/>
          <p:cNvSpPr>
            <a:spLocks noChangeShapeType="1"/>
          </p:cNvSpPr>
          <p:nvPr/>
        </p:nvSpPr>
        <p:spPr bwMode="auto">
          <a:xfrm flipV="1">
            <a:off x="1547813" y="3573463"/>
            <a:ext cx="1871662" cy="215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92531" name="Line 19"/>
          <p:cNvSpPr>
            <a:spLocks noChangeShapeType="1"/>
          </p:cNvSpPr>
          <p:nvPr/>
        </p:nvSpPr>
        <p:spPr bwMode="auto">
          <a:xfrm>
            <a:off x="5219700" y="3860800"/>
            <a:ext cx="2016125" cy="2889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92532" name="Text Box 20"/>
          <p:cNvSpPr txBox="1">
            <a:spLocks noChangeArrowheads="1"/>
          </p:cNvSpPr>
          <p:nvPr/>
        </p:nvSpPr>
        <p:spPr bwMode="auto">
          <a:xfrm>
            <a:off x="5148263" y="2276475"/>
            <a:ext cx="647700" cy="36671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latin typeface="Arial" charset="0"/>
              </a:rPr>
              <a:t>C1</a:t>
            </a:r>
          </a:p>
        </p:txBody>
      </p:sp>
      <p:sp>
        <p:nvSpPr>
          <p:cNvPr id="192533" name="Text Box 21"/>
          <p:cNvSpPr txBox="1">
            <a:spLocks noChangeArrowheads="1"/>
          </p:cNvSpPr>
          <p:nvPr/>
        </p:nvSpPr>
        <p:spPr bwMode="auto">
          <a:xfrm>
            <a:off x="5292725" y="3284538"/>
            <a:ext cx="503238" cy="366712"/>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latin typeface="Arial" charset="0"/>
              </a:rPr>
              <a:t>C2</a:t>
            </a:r>
          </a:p>
        </p:txBody>
      </p:sp>
      <p:sp>
        <p:nvSpPr>
          <p:cNvPr id="192534" name="Text Box 22"/>
          <p:cNvSpPr txBox="1">
            <a:spLocks noChangeArrowheads="1"/>
          </p:cNvSpPr>
          <p:nvPr/>
        </p:nvSpPr>
        <p:spPr bwMode="auto">
          <a:xfrm>
            <a:off x="5292725" y="3933825"/>
            <a:ext cx="504825" cy="36671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latin typeface="Arial" charset="0"/>
              </a:rPr>
              <a:t>C3</a:t>
            </a:r>
          </a:p>
        </p:txBody>
      </p:sp>
      <p:sp>
        <p:nvSpPr>
          <p:cNvPr id="192535" name="Text Box 23"/>
          <p:cNvSpPr txBox="1">
            <a:spLocks noChangeArrowheads="1"/>
          </p:cNvSpPr>
          <p:nvPr/>
        </p:nvSpPr>
        <p:spPr bwMode="auto">
          <a:xfrm>
            <a:off x="6372225" y="1341438"/>
            <a:ext cx="2520950" cy="915987"/>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latin typeface="Arial" charset="0"/>
              </a:rPr>
              <a:t>C1,C2,C3 are subscriptions of S1,S2,S3 respectively</a:t>
            </a:r>
          </a:p>
        </p:txBody>
      </p:sp>
      <p:sp>
        <p:nvSpPr>
          <p:cNvPr id="192536" name="Text Box 24"/>
          <p:cNvSpPr txBox="1">
            <a:spLocks noChangeArrowheads="1"/>
          </p:cNvSpPr>
          <p:nvPr/>
        </p:nvSpPr>
        <p:spPr bwMode="auto">
          <a:xfrm>
            <a:off x="539750" y="5300663"/>
            <a:ext cx="2663825" cy="366712"/>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latin typeface="Arial" charset="0"/>
              </a:rPr>
              <a:t>P- Event publisher </a:t>
            </a:r>
          </a:p>
        </p:txBody>
      </p:sp>
      <p:sp>
        <p:nvSpPr>
          <p:cNvPr id="192537" name="Text Box 25"/>
          <p:cNvSpPr txBox="1">
            <a:spLocks noChangeArrowheads="1"/>
          </p:cNvSpPr>
          <p:nvPr/>
        </p:nvSpPr>
        <p:spPr bwMode="auto">
          <a:xfrm>
            <a:off x="539750" y="5805488"/>
            <a:ext cx="2808288" cy="366712"/>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GB" sz="1800">
                <a:latin typeface="Arial" charset="0"/>
              </a:rPr>
              <a:t>S – Event subscriber</a:t>
            </a:r>
          </a:p>
        </p:txBody>
      </p:sp>
      <p:grpSp>
        <p:nvGrpSpPr>
          <p:cNvPr id="2" name="Group 41"/>
          <p:cNvGrpSpPr>
            <a:grpSpLocks/>
          </p:cNvGrpSpPr>
          <p:nvPr/>
        </p:nvGrpSpPr>
        <p:grpSpPr bwMode="auto">
          <a:xfrm>
            <a:off x="2627313" y="4437063"/>
            <a:ext cx="1225550" cy="1008062"/>
            <a:chOff x="1701" y="2886"/>
            <a:chExt cx="772" cy="635"/>
          </a:xfrm>
        </p:grpSpPr>
        <p:sp>
          <p:nvSpPr>
            <p:cNvPr id="192538" name="Oval 26"/>
            <p:cNvSpPr>
              <a:spLocks noChangeArrowheads="1"/>
            </p:cNvSpPr>
            <p:nvPr/>
          </p:nvSpPr>
          <p:spPr bwMode="auto">
            <a:xfrm>
              <a:off x="1701" y="3023"/>
              <a:ext cx="227" cy="136"/>
            </a:xfrm>
            <a:prstGeom prst="ellipse">
              <a:avLst/>
            </a:prstGeom>
            <a:solidFill>
              <a:schemeClr val="bg1"/>
            </a:solidFill>
            <a:ln w="9525">
              <a:solidFill>
                <a:schemeClr val="tx1"/>
              </a:solidFill>
              <a:round/>
              <a:headEnd/>
              <a:tailEnd/>
            </a:ln>
            <a:effectLst/>
          </p:spPr>
          <p:txBody>
            <a:bodyPr wrap="none" anchor="ctr">
              <a:prstTxWarp prst="textNoShape">
                <a:avLst/>
              </a:prstTxWarp>
            </a:bodyPr>
            <a:lstStyle/>
            <a:p>
              <a:endParaRPr lang="en-US"/>
            </a:p>
          </p:txBody>
        </p:sp>
        <p:sp>
          <p:nvSpPr>
            <p:cNvPr id="192539" name="Oval 27"/>
            <p:cNvSpPr>
              <a:spLocks noChangeArrowheads="1"/>
            </p:cNvSpPr>
            <p:nvPr/>
          </p:nvSpPr>
          <p:spPr bwMode="auto">
            <a:xfrm>
              <a:off x="2155" y="2886"/>
              <a:ext cx="227" cy="136"/>
            </a:xfrm>
            <a:prstGeom prst="ellipse">
              <a:avLst/>
            </a:prstGeom>
            <a:solidFill>
              <a:schemeClr val="bg1"/>
            </a:solidFill>
            <a:ln w="9525">
              <a:solidFill>
                <a:schemeClr val="tx1"/>
              </a:solidFill>
              <a:round/>
              <a:headEnd/>
              <a:tailEnd/>
            </a:ln>
            <a:effectLst/>
          </p:spPr>
          <p:txBody>
            <a:bodyPr wrap="none" anchor="ctr">
              <a:prstTxWarp prst="textNoShape">
                <a:avLst/>
              </a:prstTxWarp>
            </a:bodyPr>
            <a:lstStyle/>
            <a:p>
              <a:endParaRPr lang="en-US"/>
            </a:p>
          </p:txBody>
        </p:sp>
        <p:sp>
          <p:nvSpPr>
            <p:cNvPr id="192540" name="Oval 28"/>
            <p:cNvSpPr>
              <a:spLocks noChangeArrowheads="1"/>
            </p:cNvSpPr>
            <p:nvPr/>
          </p:nvSpPr>
          <p:spPr bwMode="auto">
            <a:xfrm>
              <a:off x="1928" y="3385"/>
              <a:ext cx="227" cy="136"/>
            </a:xfrm>
            <a:prstGeom prst="ellipse">
              <a:avLst/>
            </a:prstGeom>
            <a:solidFill>
              <a:schemeClr val="bg1"/>
            </a:solidFill>
            <a:ln w="9525">
              <a:solidFill>
                <a:schemeClr val="tx1"/>
              </a:solidFill>
              <a:round/>
              <a:headEnd/>
              <a:tailEnd/>
            </a:ln>
            <a:effectLst/>
          </p:spPr>
          <p:txBody>
            <a:bodyPr wrap="none" anchor="ctr">
              <a:prstTxWarp prst="textNoShape">
                <a:avLst/>
              </a:prstTxWarp>
            </a:bodyPr>
            <a:lstStyle/>
            <a:p>
              <a:endParaRPr lang="en-US"/>
            </a:p>
          </p:txBody>
        </p:sp>
        <p:sp>
          <p:nvSpPr>
            <p:cNvPr id="192541" name="Oval 29"/>
            <p:cNvSpPr>
              <a:spLocks noChangeArrowheads="1"/>
            </p:cNvSpPr>
            <p:nvPr/>
          </p:nvSpPr>
          <p:spPr bwMode="auto">
            <a:xfrm>
              <a:off x="2246" y="3204"/>
              <a:ext cx="227" cy="136"/>
            </a:xfrm>
            <a:prstGeom prst="ellipse">
              <a:avLst/>
            </a:prstGeom>
            <a:solidFill>
              <a:schemeClr val="bg1"/>
            </a:solidFill>
            <a:ln w="9525">
              <a:solidFill>
                <a:schemeClr val="tx1"/>
              </a:solidFill>
              <a:round/>
              <a:headEnd/>
              <a:tailEnd/>
            </a:ln>
            <a:effectLst/>
          </p:spPr>
          <p:txBody>
            <a:bodyPr wrap="none" anchor="ctr">
              <a:prstTxWarp prst="textNoShape">
                <a:avLst/>
              </a:prstTxWarp>
            </a:bodyPr>
            <a:lstStyle/>
            <a:p>
              <a:endParaRPr lang="en-US"/>
            </a:p>
          </p:txBody>
        </p:sp>
        <p:sp>
          <p:nvSpPr>
            <p:cNvPr id="192542" name="Line 30"/>
            <p:cNvSpPr>
              <a:spLocks noChangeShapeType="1"/>
            </p:cNvSpPr>
            <p:nvPr/>
          </p:nvSpPr>
          <p:spPr bwMode="auto">
            <a:xfrm flipV="1">
              <a:off x="1883" y="2977"/>
              <a:ext cx="272" cy="136"/>
            </a:xfrm>
            <a:prstGeom prst="line">
              <a:avLst/>
            </a:prstGeom>
            <a:noFill/>
            <a:ln w="9525">
              <a:solidFill>
                <a:schemeClr val="hlink"/>
              </a:solidFill>
              <a:round/>
              <a:headEnd/>
              <a:tailEnd/>
            </a:ln>
            <a:effectLst/>
          </p:spPr>
          <p:txBody>
            <a:bodyPr>
              <a:prstTxWarp prst="textNoShape">
                <a:avLst/>
              </a:prstTxWarp>
            </a:bodyPr>
            <a:lstStyle/>
            <a:p>
              <a:endParaRPr lang="en-US"/>
            </a:p>
          </p:txBody>
        </p:sp>
        <p:sp>
          <p:nvSpPr>
            <p:cNvPr id="192543" name="Line 31"/>
            <p:cNvSpPr>
              <a:spLocks noChangeShapeType="1"/>
            </p:cNvSpPr>
            <p:nvPr/>
          </p:nvSpPr>
          <p:spPr bwMode="auto">
            <a:xfrm flipH="1">
              <a:off x="2064" y="3023"/>
              <a:ext cx="91" cy="362"/>
            </a:xfrm>
            <a:prstGeom prst="line">
              <a:avLst/>
            </a:prstGeom>
            <a:noFill/>
            <a:ln w="9525">
              <a:solidFill>
                <a:schemeClr val="hlink"/>
              </a:solidFill>
              <a:round/>
              <a:headEnd/>
              <a:tailEnd/>
            </a:ln>
            <a:effectLst/>
          </p:spPr>
          <p:txBody>
            <a:bodyPr>
              <a:prstTxWarp prst="textNoShape">
                <a:avLst/>
              </a:prstTxWarp>
            </a:bodyPr>
            <a:lstStyle/>
            <a:p>
              <a:endParaRPr lang="en-US"/>
            </a:p>
          </p:txBody>
        </p:sp>
        <p:sp>
          <p:nvSpPr>
            <p:cNvPr id="192544" name="Line 32"/>
            <p:cNvSpPr>
              <a:spLocks noChangeShapeType="1"/>
            </p:cNvSpPr>
            <p:nvPr/>
          </p:nvSpPr>
          <p:spPr bwMode="auto">
            <a:xfrm>
              <a:off x="1883" y="3159"/>
              <a:ext cx="408" cy="90"/>
            </a:xfrm>
            <a:prstGeom prst="line">
              <a:avLst/>
            </a:prstGeom>
            <a:noFill/>
            <a:ln w="9525">
              <a:solidFill>
                <a:schemeClr val="hlink"/>
              </a:solidFill>
              <a:round/>
              <a:headEnd/>
              <a:tailEnd/>
            </a:ln>
            <a:effectLst/>
          </p:spPr>
          <p:txBody>
            <a:bodyPr>
              <a:prstTxWarp prst="textNoShape">
                <a:avLst/>
              </a:prstTxWarp>
            </a:bodyPr>
            <a:lstStyle/>
            <a:p>
              <a:endParaRPr lang="en-US"/>
            </a:p>
          </p:txBody>
        </p:sp>
        <p:sp>
          <p:nvSpPr>
            <p:cNvPr id="192545" name="Line 33"/>
            <p:cNvSpPr>
              <a:spLocks noChangeShapeType="1"/>
            </p:cNvSpPr>
            <p:nvPr/>
          </p:nvSpPr>
          <p:spPr bwMode="auto">
            <a:xfrm>
              <a:off x="2246" y="3023"/>
              <a:ext cx="136" cy="226"/>
            </a:xfrm>
            <a:prstGeom prst="line">
              <a:avLst/>
            </a:prstGeom>
            <a:noFill/>
            <a:ln w="9525">
              <a:solidFill>
                <a:schemeClr val="hlink"/>
              </a:solidFill>
              <a:round/>
              <a:headEnd/>
              <a:tailEnd/>
            </a:ln>
            <a:effectLst/>
          </p:spPr>
          <p:txBody>
            <a:bodyPr>
              <a:prstTxWarp prst="textNoShape">
                <a:avLst/>
              </a:prstTxWarp>
            </a:bodyPr>
            <a:lstStyle/>
            <a:p>
              <a:endParaRPr lang="en-US"/>
            </a:p>
          </p:txBody>
        </p:sp>
        <p:sp>
          <p:nvSpPr>
            <p:cNvPr id="192546" name="Line 34"/>
            <p:cNvSpPr>
              <a:spLocks noChangeShapeType="1"/>
            </p:cNvSpPr>
            <p:nvPr/>
          </p:nvSpPr>
          <p:spPr bwMode="auto">
            <a:xfrm>
              <a:off x="1838" y="3159"/>
              <a:ext cx="226" cy="272"/>
            </a:xfrm>
            <a:prstGeom prst="line">
              <a:avLst/>
            </a:prstGeom>
            <a:noFill/>
            <a:ln w="9525">
              <a:solidFill>
                <a:schemeClr val="hlink"/>
              </a:solidFill>
              <a:round/>
              <a:headEnd/>
              <a:tailEnd/>
            </a:ln>
            <a:effectLst/>
          </p:spPr>
          <p:txBody>
            <a:bodyPr>
              <a:prstTxWarp prst="textNoShape">
                <a:avLst/>
              </a:prstTxWarp>
            </a:bodyPr>
            <a:lstStyle/>
            <a:p>
              <a:endParaRPr lang="en-US"/>
            </a:p>
          </p:txBody>
        </p:sp>
        <p:sp>
          <p:nvSpPr>
            <p:cNvPr id="192547" name="Line 35"/>
            <p:cNvSpPr>
              <a:spLocks noChangeShapeType="1"/>
            </p:cNvSpPr>
            <p:nvPr/>
          </p:nvSpPr>
          <p:spPr bwMode="auto">
            <a:xfrm flipV="1">
              <a:off x="2155" y="3340"/>
              <a:ext cx="227" cy="91"/>
            </a:xfrm>
            <a:prstGeom prst="line">
              <a:avLst/>
            </a:prstGeom>
            <a:noFill/>
            <a:ln w="9525">
              <a:solidFill>
                <a:schemeClr val="hlink"/>
              </a:solidFill>
              <a:round/>
              <a:headEnd/>
              <a:tailEnd/>
            </a:ln>
            <a:effectLst/>
          </p:spPr>
          <p:txBody>
            <a:bodyPr>
              <a:prstTxWarp prst="textNoShape">
                <a:avLst/>
              </a:prstTxWarp>
            </a:bodyPr>
            <a:lstStyle/>
            <a:p>
              <a:endParaRPr lang="en-US"/>
            </a:p>
          </p:txBody>
        </p:sp>
      </p:grpSp>
      <p:sp>
        <p:nvSpPr>
          <p:cNvPr id="192550" name="Oval 38"/>
          <p:cNvSpPr>
            <a:spLocks noChangeArrowheads="1"/>
          </p:cNvSpPr>
          <p:nvPr/>
        </p:nvSpPr>
        <p:spPr bwMode="auto">
          <a:xfrm>
            <a:off x="5219700" y="4868863"/>
            <a:ext cx="431800" cy="287337"/>
          </a:xfrm>
          <a:prstGeom prst="ellipse">
            <a:avLst/>
          </a:prstGeom>
          <a:solidFill>
            <a:schemeClr val="bg1"/>
          </a:solidFill>
          <a:ln w="9525">
            <a:solidFill>
              <a:schemeClr val="tx1"/>
            </a:solidFill>
            <a:round/>
            <a:headEnd/>
            <a:tailEnd/>
          </a:ln>
          <a:effectLst/>
        </p:spPr>
        <p:txBody>
          <a:bodyPr wrap="none" anchor="ctr">
            <a:prstTxWarp prst="textNoShape">
              <a:avLst/>
            </a:prstTxWarp>
          </a:bodyPr>
          <a:lstStyle/>
          <a:p>
            <a:pPr algn="ctr"/>
            <a:endParaRPr lang="en-GB">
              <a:solidFill>
                <a:schemeClr val="bg1"/>
              </a:solidFill>
            </a:endParaRPr>
          </a:p>
        </p:txBody>
      </p:sp>
      <p:sp>
        <p:nvSpPr>
          <p:cNvPr id="192554" name="Text Box 42"/>
          <p:cNvSpPr txBox="1">
            <a:spLocks noChangeArrowheads="1"/>
          </p:cNvSpPr>
          <p:nvPr/>
        </p:nvSpPr>
        <p:spPr bwMode="auto">
          <a:xfrm>
            <a:off x="6084888" y="5157788"/>
            <a:ext cx="19431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a:t>Single broker</a:t>
            </a:r>
          </a:p>
        </p:txBody>
      </p:sp>
      <p:sp>
        <p:nvSpPr>
          <p:cNvPr id="192555" name="Line 43"/>
          <p:cNvSpPr>
            <a:spLocks noChangeShapeType="1"/>
          </p:cNvSpPr>
          <p:nvPr/>
        </p:nvSpPr>
        <p:spPr bwMode="auto">
          <a:xfrm flipH="1" flipV="1">
            <a:off x="5867400" y="5013325"/>
            <a:ext cx="504825" cy="144463"/>
          </a:xfrm>
          <a:prstGeom prst="line">
            <a:avLst/>
          </a:prstGeom>
          <a:noFill/>
          <a:ln w="38100">
            <a:solidFill>
              <a:schemeClr val="accent1"/>
            </a:solidFill>
            <a:round/>
            <a:headEnd/>
            <a:tailEnd/>
          </a:ln>
          <a:effectLst/>
        </p:spPr>
        <p:txBody>
          <a:bodyPr>
            <a:prstTxWarp prst="textNoShape">
              <a:avLst/>
            </a:prstTxWarp>
          </a:bodyPr>
          <a:lstStyle/>
          <a:p>
            <a:endParaRPr lang="en-US"/>
          </a:p>
        </p:txBody>
      </p:sp>
      <p:sp>
        <p:nvSpPr>
          <p:cNvPr id="192556" name="Text Box 44"/>
          <p:cNvSpPr txBox="1">
            <a:spLocks noChangeArrowheads="1"/>
          </p:cNvSpPr>
          <p:nvPr/>
        </p:nvSpPr>
        <p:spPr bwMode="auto">
          <a:xfrm>
            <a:off x="3779838" y="5949950"/>
            <a:ext cx="2663825"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a:t>Cluster of cooperating brokers</a:t>
            </a:r>
          </a:p>
        </p:txBody>
      </p:sp>
      <p:sp>
        <p:nvSpPr>
          <p:cNvPr id="192557" name="Line 45"/>
          <p:cNvSpPr>
            <a:spLocks noChangeShapeType="1"/>
          </p:cNvSpPr>
          <p:nvPr/>
        </p:nvSpPr>
        <p:spPr bwMode="auto">
          <a:xfrm flipH="1" flipV="1">
            <a:off x="3851275" y="5516563"/>
            <a:ext cx="360363" cy="360362"/>
          </a:xfrm>
          <a:prstGeom prst="line">
            <a:avLst/>
          </a:prstGeom>
          <a:noFill/>
          <a:ln w="57150">
            <a:solidFill>
              <a:schemeClr val="accent1"/>
            </a:solidFill>
            <a:round/>
            <a:headEnd/>
            <a:tailEnd/>
          </a:ln>
          <a:effectLst/>
        </p:spPr>
        <p:txBody>
          <a:bodyPr>
            <a:prstTxWarp prst="textNoShape">
              <a:avLst/>
            </a:prstTxWarp>
          </a:bodyPr>
          <a:lstStyle/>
          <a:p>
            <a:endParaRPr lang="en-US"/>
          </a:p>
        </p:txBody>
      </p:sp>
      <p:sp>
        <p:nvSpPr>
          <p:cNvPr id="192558" name="Text Box 46"/>
          <p:cNvSpPr txBox="1">
            <a:spLocks noChangeArrowheads="1"/>
          </p:cNvSpPr>
          <p:nvPr/>
        </p:nvSpPr>
        <p:spPr bwMode="auto">
          <a:xfrm>
            <a:off x="4211638" y="4581525"/>
            <a:ext cx="6477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a:t>OR</a:t>
            </a:r>
          </a:p>
        </p:txBody>
      </p:sp>
      <p:sp>
        <p:nvSpPr>
          <p:cNvPr id="45" name="Slide Number Placeholder 44"/>
          <p:cNvSpPr>
            <a:spLocks noGrp="1"/>
          </p:cNvSpPr>
          <p:nvPr>
            <p:ph type="sldNum" sz="quarter" idx="12"/>
          </p:nvPr>
        </p:nvSpPr>
        <p:spPr/>
        <p:txBody>
          <a:bodyPr/>
          <a:lstStyle/>
          <a:p>
            <a:fld id="{B6F15528-21DE-4FAA-801E-634DDDAF4B2B}" type="slidenum">
              <a:rPr lang="en-US" smtClean="0"/>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AA44306-F0B6-5D40-A66F-949C0CD7191A}" type="slidenum">
              <a:rPr lang="en-US"/>
              <a:pPr/>
              <a:t>8</a:t>
            </a:fld>
            <a:endParaRPr lang="en-US"/>
          </a:p>
        </p:txBody>
      </p:sp>
      <p:sp>
        <p:nvSpPr>
          <p:cNvPr id="60418" name="Rectangle 2"/>
          <p:cNvSpPr>
            <a:spLocks noGrp="1" noChangeArrowheads="1"/>
          </p:cNvSpPr>
          <p:nvPr>
            <p:ph type="title"/>
          </p:nvPr>
        </p:nvSpPr>
        <p:spPr/>
        <p:txBody>
          <a:bodyPr/>
          <a:lstStyle/>
          <a:p>
            <a:r>
              <a:rPr lang="en-US"/>
              <a:t>Scope</a:t>
            </a:r>
          </a:p>
        </p:txBody>
      </p:sp>
      <p:sp>
        <p:nvSpPr>
          <p:cNvPr id="60419" name="Rectangle 3"/>
          <p:cNvSpPr>
            <a:spLocks noGrp="1" noChangeArrowheads="1"/>
          </p:cNvSpPr>
          <p:nvPr>
            <p:ph type="body" idx="1"/>
          </p:nvPr>
        </p:nvSpPr>
        <p:spPr/>
        <p:txBody>
          <a:bodyPr/>
          <a:lstStyle/>
          <a:p>
            <a:r>
              <a:rPr lang="en-US"/>
              <a:t>Groups can have different scope</a:t>
            </a:r>
          </a:p>
          <a:p>
            <a:pPr lvl="1"/>
            <a:r>
              <a:rPr lang="en-US"/>
              <a:t>LAN (local scope)</a:t>
            </a:r>
          </a:p>
          <a:p>
            <a:pPr lvl="1"/>
            <a:r>
              <a:rPr lang="en-US"/>
              <a:t>Campus/admin scoping</a:t>
            </a:r>
          </a:p>
          <a:p>
            <a:pPr lvl="1"/>
            <a:r>
              <a:rPr lang="en-US"/>
              <a:t>TTL scoping</a:t>
            </a:r>
          </a:p>
          <a:p>
            <a:r>
              <a:rPr lang="en-US"/>
              <a:t>Concept of scope important to multipoint protocols and applications</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GB" smtClean="0"/>
              <a:t>Basic elements of P/S model </a:t>
            </a:r>
            <a:endParaRPr lang="en-GB"/>
          </a:p>
        </p:txBody>
      </p:sp>
      <p:sp>
        <p:nvSpPr>
          <p:cNvPr id="206851" name="Rectangle 3"/>
          <p:cNvSpPr>
            <a:spLocks noGrp="1" noChangeArrowheads="1"/>
          </p:cNvSpPr>
          <p:nvPr>
            <p:ph type="body" idx="1"/>
          </p:nvPr>
        </p:nvSpPr>
        <p:spPr/>
        <p:txBody>
          <a:bodyPr/>
          <a:lstStyle/>
          <a:p>
            <a:r>
              <a:rPr lang="en-GB" dirty="0" smtClean="0"/>
              <a:t>Event data model</a:t>
            </a:r>
          </a:p>
          <a:p>
            <a:pPr lvl="1"/>
            <a:r>
              <a:rPr lang="en-GB" dirty="0" smtClean="0"/>
              <a:t>Structure</a:t>
            </a:r>
          </a:p>
          <a:p>
            <a:pPr lvl="1"/>
            <a:r>
              <a:rPr lang="en-GB" dirty="0" smtClean="0"/>
              <a:t>Types</a:t>
            </a:r>
          </a:p>
          <a:p>
            <a:pPr lvl="1"/>
            <a:endParaRPr lang="en-GB" dirty="0" smtClean="0"/>
          </a:p>
          <a:p>
            <a:r>
              <a:rPr lang="en-GB" dirty="0" smtClean="0"/>
              <a:t>Subscription model</a:t>
            </a:r>
          </a:p>
          <a:p>
            <a:pPr lvl="1"/>
            <a:r>
              <a:rPr lang="en-GB" dirty="0" smtClean="0"/>
              <a:t>Filter language</a:t>
            </a:r>
          </a:p>
          <a:p>
            <a:pPr lvl="1"/>
            <a:r>
              <a:rPr lang="en-GB" dirty="0" smtClean="0"/>
              <a:t>Scope (subject, content, context)</a:t>
            </a:r>
          </a:p>
          <a:p>
            <a:pPr lvl="1"/>
            <a:endParaRPr lang="en-GB" dirty="0" smtClean="0"/>
          </a:p>
          <a:p>
            <a:r>
              <a:rPr lang="en-GB" dirty="0" smtClean="0"/>
              <a:t>General challenge </a:t>
            </a:r>
          </a:p>
          <a:p>
            <a:pPr lvl="1"/>
            <a:r>
              <a:rPr lang="en-GB" dirty="0" smtClean="0"/>
              <a:t>Expressiveness  vs.  </a:t>
            </a:r>
            <a:r>
              <a:rPr lang="en-US" dirty="0" smtClean="0"/>
              <a:t>S</a:t>
            </a:r>
            <a:r>
              <a:rPr lang="en-GB" dirty="0" err="1" smtClean="0"/>
              <a:t>calability</a:t>
            </a:r>
            <a:endParaRPr lang="en-GB"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80</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FBBB3FE-F24F-9F48-A8BF-A0310349F5CC}" type="slidenum">
              <a:rPr lang="en-US"/>
              <a:pPr/>
              <a:t>9</a:t>
            </a:fld>
            <a:endParaRPr lang="en-US"/>
          </a:p>
        </p:txBody>
      </p:sp>
      <p:sp>
        <p:nvSpPr>
          <p:cNvPr id="61442" name="Rectangle 2"/>
          <p:cNvSpPr>
            <a:spLocks noGrp="1" noChangeArrowheads="1"/>
          </p:cNvSpPr>
          <p:nvPr>
            <p:ph type="title"/>
          </p:nvPr>
        </p:nvSpPr>
        <p:spPr/>
        <p:txBody>
          <a:bodyPr/>
          <a:lstStyle/>
          <a:p>
            <a:r>
              <a:rPr lang="en-US"/>
              <a:t>Example Applications</a:t>
            </a:r>
          </a:p>
        </p:txBody>
      </p:sp>
      <p:sp>
        <p:nvSpPr>
          <p:cNvPr id="61443" name="Rectangle 3"/>
          <p:cNvSpPr>
            <a:spLocks noGrp="1" noChangeArrowheads="1"/>
          </p:cNvSpPr>
          <p:nvPr>
            <p:ph type="body" idx="1"/>
          </p:nvPr>
        </p:nvSpPr>
        <p:spPr/>
        <p:txBody>
          <a:bodyPr/>
          <a:lstStyle/>
          <a:p>
            <a:pPr>
              <a:lnSpc>
                <a:spcPct val="90000"/>
              </a:lnSpc>
            </a:pPr>
            <a:r>
              <a:rPr lang="en-US"/>
              <a:t>Broadcast audio/video</a:t>
            </a:r>
          </a:p>
          <a:p>
            <a:pPr>
              <a:lnSpc>
                <a:spcPct val="90000"/>
              </a:lnSpc>
            </a:pPr>
            <a:r>
              <a:rPr lang="en-US"/>
              <a:t>Push-based systems</a:t>
            </a:r>
          </a:p>
          <a:p>
            <a:pPr>
              <a:lnSpc>
                <a:spcPct val="90000"/>
              </a:lnSpc>
            </a:pPr>
            <a:r>
              <a:rPr lang="en-US"/>
              <a:t>Software distribution</a:t>
            </a:r>
          </a:p>
          <a:p>
            <a:pPr>
              <a:lnSpc>
                <a:spcPct val="90000"/>
              </a:lnSpc>
            </a:pPr>
            <a:r>
              <a:rPr lang="en-US"/>
              <a:t>Web-cache updates </a:t>
            </a:r>
          </a:p>
          <a:p>
            <a:pPr>
              <a:lnSpc>
                <a:spcPct val="90000"/>
              </a:lnSpc>
            </a:pPr>
            <a:r>
              <a:rPr lang="en-US"/>
              <a:t>Teleconferencing (audio, video, shared whiteboard, text editor)</a:t>
            </a:r>
          </a:p>
          <a:p>
            <a:pPr>
              <a:lnSpc>
                <a:spcPct val="90000"/>
              </a:lnSpc>
            </a:pPr>
            <a:r>
              <a:rPr lang="en-US"/>
              <a:t>Multi-player games</a:t>
            </a:r>
          </a:p>
          <a:p>
            <a:pPr>
              <a:lnSpc>
                <a:spcPct val="90000"/>
              </a:lnSpc>
            </a:pPr>
            <a:r>
              <a:rPr lang="en-US"/>
              <a:t>Server/service location</a:t>
            </a:r>
          </a:p>
          <a:p>
            <a:pPr>
              <a:lnSpc>
                <a:spcPct val="90000"/>
              </a:lnSpc>
            </a:pPr>
            <a:r>
              <a:rPr lang="en-US"/>
              <a:t>Other distributed applications</a:t>
            </a:r>
          </a:p>
          <a:p>
            <a:pPr>
              <a:lnSpc>
                <a:spcPct val="90000"/>
              </a:lnSpc>
            </a:pP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5151</TotalTime>
  <Words>3526</Words>
  <Application>Microsoft Office PowerPoint</Application>
  <PresentationFormat>On-screen Show (4:3)</PresentationFormat>
  <Paragraphs>870</Paragraphs>
  <Slides>80</Slides>
  <Notes>16</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80</vt:i4>
      </vt:variant>
    </vt:vector>
  </HeadingPairs>
  <TitlesOfParts>
    <vt:vector size="82" baseType="lpstr">
      <vt:lpstr>Carnival</vt:lpstr>
      <vt:lpstr>Microsoft Graph Chart</vt:lpstr>
      <vt:lpstr>15-446 Distributed Systems Spring 2009</vt:lpstr>
      <vt:lpstr>Multicast Routing</vt:lpstr>
      <vt:lpstr>Overview</vt:lpstr>
      <vt:lpstr>Multicast – Efficient Data Distribution</vt:lpstr>
      <vt:lpstr>Multicast Router Responsibilities</vt:lpstr>
      <vt:lpstr>Logical Naming</vt:lpstr>
      <vt:lpstr>Multicast Groups</vt:lpstr>
      <vt:lpstr>Scope</vt:lpstr>
      <vt:lpstr>Example Applications</vt:lpstr>
      <vt:lpstr>Overview</vt:lpstr>
      <vt:lpstr>IP Multicast Architecture</vt:lpstr>
      <vt:lpstr>IP Multicast Service Model (rfc1112)</vt:lpstr>
      <vt:lpstr>IP Multicast Addresses</vt:lpstr>
      <vt:lpstr>IP Multicast Service</vt:lpstr>
      <vt:lpstr>Multicast Scope Control – Small TTLs</vt:lpstr>
      <vt:lpstr>Multicast Scope Control – Large TTLs</vt:lpstr>
      <vt:lpstr>Overview</vt:lpstr>
      <vt:lpstr>IP Multicast Architecture</vt:lpstr>
      <vt:lpstr>Multicast Routing</vt:lpstr>
      <vt:lpstr>Routing Techniques</vt:lpstr>
      <vt:lpstr>Routing Techniques</vt:lpstr>
      <vt:lpstr>Shared vs. Source-based Trees</vt:lpstr>
      <vt:lpstr>Source-based Trees</vt:lpstr>
      <vt:lpstr>A Shared Tree</vt:lpstr>
      <vt:lpstr>Shared vs. Source-Based Trees</vt:lpstr>
      <vt:lpstr>Overview</vt:lpstr>
      <vt:lpstr>Distance-Vector Multicast Routing</vt:lpstr>
      <vt:lpstr>Example Topology</vt:lpstr>
      <vt:lpstr>Broadcast with Truncation</vt:lpstr>
      <vt:lpstr>Prune</vt:lpstr>
      <vt:lpstr>Graft</vt:lpstr>
      <vt:lpstr>Steady State</vt:lpstr>
      <vt:lpstr>Overview</vt:lpstr>
      <vt:lpstr>Implosion</vt:lpstr>
      <vt:lpstr>Retransmission</vt:lpstr>
      <vt:lpstr>Exposure</vt:lpstr>
      <vt:lpstr>Ideal Recovery Model</vt:lpstr>
      <vt:lpstr>SRM</vt:lpstr>
      <vt:lpstr>SRM Request Suppression</vt:lpstr>
      <vt:lpstr>Deterministic Suppression</vt:lpstr>
      <vt:lpstr>SRM Star Topology</vt:lpstr>
      <vt:lpstr>SRM: Stochastic Suppression</vt:lpstr>
      <vt:lpstr>SRM (Summary)</vt:lpstr>
      <vt:lpstr>What’s Missing?</vt:lpstr>
      <vt:lpstr>Local Recovery</vt:lpstr>
      <vt:lpstr>Overview</vt:lpstr>
      <vt:lpstr>Multicast Congestion Control</vt:lpstr>
      <vt:lpstr>Video Adaptation: RLM</vt:lpstr>
      <vt:lpstr>Layered Media Streams</vt:lpstr>
      <vt:lpstr>Drop Policies for Layered Multicast</vt:lpstr>
      <vt:lpstr>RLM Intuition</vt:lpstr>
      <vt:lpstr>RLM Intuition</vt:lpstr>
      <vt:lpstr>RLM Join Experiment</vt:lpstr>
      <vt:lpstr>Join Experiments</vt:lpstr>
      <vt:lpstr>RLM Scalability?</vt:lpstr>
      <vt:lpstr>Overview</vt:lpstr>
      <vt:lpstr>Supporting Multicast on the Internet</vt:lpstr>
      <vt:lpstr>IP Multicast</vt:lpstr>
      <vt:lpstr>End System Multicast</vt:lpstr>
      <vt:lpstr>Potential Benefits Over IP Multicast</vt:lpstr>
      <vt:lpstr>Concerns with End System Multicast</vt:lpstr>
      <vt:lpstr>Coordination: Cooperative group communication</vt:lpstr>
      <vt:lpstr>Cooperative group communication</vt:lpstr>
      <vt:lpstr>Scribe</vt:lpstr>
      <vt:lpstr>Respecting forwarding capacity</vt:lpstr>
      <vt:lpstr>Parent location algorithm</vt:lpstr>
      <vt:lpstr>The spare capacity group</vt:lpstr>
      <vt:lpstr>Spare capacity group (cont.)</vt:lpstr>
      <vt:lpstr>A spare capacity example</vt:lpstr>
      <vt:lpstr>Problems</vt:lpstr>
      <vt:lpstr>Overview</vt:lpstr>
      <vt:lpstr>Publish-Subscribe</vt:lpstr>
      <vt:lpstr>Publish/Subscribe</vt:lpstr>
      <vt:lpstr>Key attributes of P/S communication model</vt:lpstr>
      <vt:lpstr>Key functions implemented by P/S service</vt:lpstr>
      <vt:lpstr>Subject based vs.  Content based</vt:lpstr>
      <vt:lpstr>Subject based vs.  Content based</vt:lpstr>
      <vt:lpstr>Event routing</vt:lpstr>
      <vt:lpstr>Event routing </vt:lpstr>
      <vt:lpstr>Basic elements of P/S model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Srinivasan Seshan</cp:lastModifiedBy>
  <cp:revision>69</cp:revision>
  <dcterms:created xsi:type="dcterms:W3CDTF">2009-03-31T20:28:07Z</dcterms:created>
  <dcterms:modified xsi:type="dcterms:W3CDTF">2009-04-01T00:53:47Z</dcterms:modified>
</cp:coreProperties>
</file>