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52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Override PartName="/ppt/slides/slide7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Default Extension="wmf" ContentType="image/x-wmf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1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51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1.xml" ContentType="application/vnd.openxmlformats-officedocument.presentationml.slide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notesSlides/notesSlide43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45.xml" ContentType="application/vnd.openxmlformats-officedocument.presentationml.notesSlide+xml"/>
  <Override PartName="/ppt/slides/slide33.xml" ContentType="application/vnd.openxmlformats-officedocument.presentationml.slide+xml"/>
  <Override PartName="/ppt/notesSlides/notesSlide48.xml" ContentType="application/vnd.openxmlformats-officedocument.presentationml.notesSlide+xml"/>
  <Override PartName="/ppt/presProps.xml" ContentType="application/vnd.openxmlformats-officedocument.presentationml.presProps+xml"/>
  <Override PartName="/ppt/notesSlides/notesSlide18.xml" ContentType="application/vnd.openxmlformats-officedocument.presentationml.notesSlide+xml"/>
  <Default Extension="png" ContentType="image/png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56.xml" ContentType="application/vnd.openxmlformats-officedocument.presentationml.slide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53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55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8.xml" ContentType="application/vnd.openxmlformats-officedocument.presentationml.notesSlide+xml"/>
  <Override PartName="/ppt/theme/theme2.xml" ContentType="application/vnd.openxmlformats-officedocument.theme+xml"/>
  <Override PartName="/ppt/notesSlides/notesSlide27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notesSlides/notesSlide40.xml" ContentType="application/vnd.openxmlformats-officedocument.presentationml.notesSlide+xml"/>
  <Override PartName="/ppt/slides/slide45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50.xml" ContentType="application/vnd.openxmlformats-officedocument.presentationml.slide+xml"/>
  <Override PartName="/ppt/slides/slide54.xml" ContentType="application/vnd.openxmlformats-officedocument.presentationml.slide+xml"/>
  <Override PartName="/ppt/slides/slide5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6.xml" ContentType="application/vnd.openxmlformats-officedocument.presentationml.notesSlide+xml"/>
  <Override PartName="/ppt/slides/slide58.xml" ContentType="application/vnd.openxmlformats-officedocument.presentationml.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63.xml" ContentType="application/vnd.openxmlformats-officedocument.presentationml.slide+xml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notesSlides/notesSlide50.xml" ContentType="application/vnd.openxmlformats-officedocument.presentationml.notesSlide+xml"/>
  <Override PartName="/ppt/slides/slide34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49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59.xml" ContentType="application/vnd.openxmlformats-officedocument.presentationml.slide+xml"/>
  <Default Extension="jpeg" ContentType="image/jpeg"/>
  <Override PartName="/ppt/notesSlides/notesSlide33.xml" ContentType="application/vnd.openxmlformats-officedocument.presentationml.notesSlide+xml"/>
  <Override PartName="/ppt/notesSlides/notesSlide46.xml" ContentType="application/vnd.openxmlformats-officedocument.presentationml.notes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Override PartName="/ppt/notesSlides/notesSlide49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0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tags/tag1.xml" ContentType="application/vnd.openxmlformats-officedocument.presentationml.tags+xml"/>
  <Override PartName="/ppt/slides/slide32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800" r:id="rId1"/>
  </p:sldMasterIdLst>
  <p:notesMasterIdLst>
    <p:notesMasterId r:id="rId65"/>
  </p:notesMasterIdLst>
  <p:handoutMasterIdLst>
    <p:handoutMasterId r:id="rId66"/>
  </p:handoutMasterIdLst>
  <p:sldIdLst>
    <p:sldId id="410" r:id="rId2"/>
    <p:sldId id="411" r:id="rId3"/>
    <p:sldId id="412" r:id="rId4"/>
    <p:sldId id="413" r:id="rId5"/>
    <p:sldId id="414" r:id="rId6"/>
    <p:sldId id="415" r:id="rId7"/>
    <p:sldId id="416" r:id="rId8"/>
    <p:sldId id="417" r:id="rId9"/>
    <p:sldId id="418" r:id="rId10"/>
    <p:sldId id="419" r:id="rId11"/>
    <p:sldId id="420" r:id="rId12"/>
    <p:sldId id="421" r:id="rId13"/>
    <p:sldId id="423" r:id="rId14"/>
    <p:sldId id="424" r:id="rId15"/>
    <p:sldId id="465" r:id="rId16"/>
    <p:sldId id="464" r:id="rId17"/>
    <p:sldId id="427" r:id="rId18"/>
    <p:sldId id="428" r:id="rId19"/>
    <p:sldId id="429" r:id="rId20"/>
    <p:sldId id="430" r:id="rId21"/>
    <p:sldId id="431" r:id="rId22"/>
    <p:sldId id="433" r:id="rId23"/>
    <p:sldId id="434" r:id="rId24"/>
    <p:sldId id="435" r:id="rId25"/>
    <p:sldId id="436" r:id="rId26"/>
    <p:sldId id="437" r:id="rId27"/>
    <p:sldId id="438" r:id="rId28"/>
    <p:sldId id="466" r:id="rId29"/>
    <p:sldId id="439" r:id="rId30"/>
    <p:sldId id="440" r:id="rId31"/>
    <p:sldId id="441" r:id="rId32"/>
    <p:sldId id="442" r:id="rId33"/>
    <p:sldId id="443" r:id="rId34"/>
    <p:sldId id="444" r:id="rId35"/>
    <p:sldId id="467" r:id="rId36"/>
    <p:sldId id="446" r:id="rId37"/>
    <p:sldId id="447" r:id="rId38"/>
    <p:sldId id="448" r:id="rId39"/>
    <p:sldId id="449" r:id="rId40"/>
    <p:sldId id="450" r:id="rId41"/>
    <p:sldId id="451" r:id="rId42"/>
    <p:sldId id="452" r:id="rId43"/>
    <p:sldId id="453" r:id="rId44"/>
    <p:sldId id="454" r:id="rId45"/>
    <p:sldId id="455" r:id="rId46"/>
    <p:sldId id="456" r:id="rId47"/>
    <p:sldId id="457" r:id="rId48"/>
    <p:sldId id="458" r:id="rId49"/>
    <p:sldId id="468" r:id="rId50"/>
    <p:sldId id="471" r:id="rId51"/>
    <p:sldId id="474" r:id="rId52"/>
    <p:sldId id="472" r:id="rId53"/>
    <p:sldId id="473" r:id="rId54"/>
    <p:sldId id="475" r:id="rId55"/>
    <p:sldId id="476" r:id="rId56"/>
    <p:sldId id="469" r:id="rId57"/>
    <p:sldId id="470" r:id="rId58"/>
    <p:sldId id="478" r:id="rId59"/>
    <p:sldId id="479" r:id="rId60"/>
    <p:sldId id="460" r:id="rId61"/>
    <p:sldId id="461" r:id="rId62"/>
    <p:sldId id="462" r:id="rId63"/>
    <p:sldId id="463" r:id="rId6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SorterView">
  <p:normalViewPr showOutlineIcons="0">
    <p:restoredLeft sz="15620"/>
    <p:restoredTop sz="86589" autoAdjust="0"/>
  </p:normalViewPr>
  <p:slideViewPr>
    <p:cSldViewPr>
      <p:cViewPr varScale="1">
        <p:scale>
          <a:sx n="92" d="100"/>
          <a:sy n="92" d="100"/>
        </p:scale>
        <p:origin x="-7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64" Type="http://schemas.openxmlformats.org/officeDocument/2006/relationships/slide" Target="slides/slide63.xml"/><Relationship Id="rId60" Type="http://schemas.openxmlformats.org/officeDocument/2006/relationships/slide" Target="slides/slide59.xml"/><Relationship Id="rId39" Type="http://schemas.openxmlformats.org/officeDocument/2006/relationships/slide" Target="slides/slide38.xml"/><Relationship Id="rId70" Type="http://schemas.openxmlformats.org/officeDocument/2006/relationships/theme" Target="theme/theme1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63" Type="http://schemas.openxmlformats.org/officeDocument/2006/relationships/slide" Target="slides/slide62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71" Type="http://schemas.openxmlformats.org/officeDocument/2006/relationships/tableStyles" Target="tableStyles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slide" Target="slides/slide57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69" Type="http://schemas.openxmlformats.org/officeDocument/2006/relationships/viewProps" Target="viewProps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slide" Target="slides/slide56.xml"/><Relationship Id="rId59" Type="http://schemas.openxmlformats.org/officeDocument/2006/relationships/slide" Target="slides/slide58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slide" Target="slides/slide5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62" Type="http://schemas.openxmlformats.org/officeDocument/2006/relationships/slide" Target="slides/slide61.xml"/><Relationship Id="rId66" Type="http://schemas.openxmlformats.org/officeDocument/2006/relationships/handoutMaster" Target="handoutMasters/handoutMaster1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slide" Target="slides/slide55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65" Type="http://schemas.openxmlformats.org/officeDocument/2006/relationships/notesMaster" Target="notesMasters/notesMaster1.xml"/><Relationship Id="rId67" Type="http://schemas.openxmlformats.org/officeDocument/2006/relationships/printerSettings" Target="printerSettings/printerSettings1.bin"/><Relationship Id="rId54" Type="http://schemas.openxmlformats.org/officeDocument/2006/relationships/slide" Target="slides/slide53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61" Type="http://schemas.openxmlformats.org/officeDocument/2006/relationships/slide" Target="slides/slide60.xml"/><Relationship Id="rId53" Type="http://schemas.openxmlformats.org/officeDocument/2006/relationships/slide" Target="slides/slide5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68" Type="http://schemas.openxmlformats.org/officeDocument/2006/relationships/presProps" Target="presProps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6C514-5DCA-B643-BC9C-8B7CDE39319D}" type="datetimeFigureOut">
              <a:rPr lang="en-US" smtClean="0"/>
              <a:pPr/>
              <a:t>3/30/09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DEBD22-E6C9-8F43-9C9C-F69BCFE9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4EF078-8C60-4F1F-BF94-84BF097D947E}" type="datetimeFigureOut">
              <a:rPr lang="en-US" smtClean="0"/>
              <a:pPr/>
              <a:t>3/30/09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2AC01-5D10-4856-8121-C9B953CE6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48D809-52DF-9A4A-B2BC-8002C2321690}" type="slidenum">
              <a:rPr lang="en-US"/>
              <a:pPr/>
              <a:t>2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9088" y="514350"/>
            <a:ext cx="3429000" cy="2571750"/>
          </a:xfrm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2D89C0-7B32-3F4A-8CA4-6D4791EFC70F}" type="slidenum">
              <a:rPr lang="en-US"/>
              <a:pPr/>
              <a:t>11</a:t>
            </a:fld>
            <a:endParaRPr lang="en-US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8D9D51-DB8E-AF41-9254-FBC0722E51D3}" type="slidenum">
              <a:rPr lang="en-US"/>
              <a:pPr/>
              <a:t>12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847725-D561-FD4E-93E6-702E4967679A}" type="slidenum">
              <a:rPr lang="en-US"/>
              <a:pPr/>
              <a:t>13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8BE4F6-F5DC-6949-8922-9E8120227784}" type="slidenum">
              <a:rPr lang="en-US"/>
              <a:pPr/>
              <a:t>14</a:t>
            </a:fld>
            <a:endParaRPr lang="en-US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31B154-19C5-4F4A-B9E2-9DB25F2D56CD}" type="slidenum">
              <a:rPr lang="en-US"/>
              <a:pPr/>
              <a:t>15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2D89C0-7B32-3F4A-8CA4-6D4791EFC70F}" type="slidenum">
              <a:rPr lang="en-US"/>
              <a:pPr/>
              <a:t>16</a:t>
            </a:fld>
            <a:endParaRPr lang="en-US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9EE713-A703-1044-A506-3AFA35B611DF}" type="slidenum">
              <a:rPr lang="en-US"/>
              <a:pPr/>
              <a:t>17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6AD6DF-4F2D-5D42-9236-1627F7609F31}" type="slidenum">
              <a:rPr lang="en-US"/>
              <a:pPr/>
              <a:t>18</a:t>
            </a:fld>
            <a:endParaRPr lang="en-US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6E6BE3-8B50-4D4F-8DB4-294BFB024517}" type="slidenum">
              <a:rPr lang="en-US"/>
              <a:pPr/>
              <a:t>19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D81CBA-FA8C-034E-AB5E-F6ACED0181C5}" type="slidenum">
              <a:rPr lang="en-US"/>
              <a:pPr/>
              <a:t>20</a:t>
            </a:fld>
            <a:endParaRPr lang="en-US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6EF425-8F22-2849-9C88-B21ED9F2B478}" type="slidenum">
              <a:rPr lang="en-US"/>
              <a:pPr/>
              <a:t>3</a:t>
            </a:fld>
            <a:endParaRPr lang="en-US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9088" y="514350"/>
            <a:ext cx="3429000" cy="2571750"/>
          </a:xfrm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App end-point vs. Infrastructure vs. waypoints</a:t>
            </a:r>
          </a:p>
          <a:p>
            <a:r>
              <a:rPr lang="en-US"/>
              <a:t>Transition: infrastructure -&gt; remove them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BB85FF-F3E4-6545-8B36-2F5E15A138D6}" type="slidenum">
              <a:rPr lang="en-US"/>
              <a:pPr/>
              <a:t>21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0E9ECF-DFEA-DB40-84BA-180808B4ABFF}" type="slidenum">
              <a:rPr lang="en-US"/>
              <a:pPr/>
              <a:t>22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AABDCE-381B-964C-B6FA-C0FE745C844F}" type="slidenum">
              <a:rPr lang="en-US"/>
              <a:pPr/>
              <a:t>23</a:t>
            </a:fld>
            <a:endParaRPr lang="en-US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BC3046-6074-7843-9FF1-95D5DF66AAB6}" type="slidenum">
              <a:rPr lang="en-US"/>
              <a:pPr/>
              <a:t>24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7FCB30-AF87-3445-8729-12D153104F99}" type="slidenum">
              <a:rPr lang="en-US"/>
              <a:pPr/>
              <a:t>25</a:t>
            </a:fld>
            <a:endParaRPr lang="en-US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A19DC9-FA9B-6748-995B-AB434076D43A}" type="slidenum">
              <a:rPr lang="en-US"/>
              <a:pPr/>
              <a:t>26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763110-FC35-154C-81EC-3CF6FC33A00A}" type="slidenum">
              <a:rPr lang="en-US"/>
              <a:pPr/>
              <a:t>27</a:t>
            </a:fld>
            <a:endParaRPr lang="en-US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2D89C0-7B32-3F4A-8CA4-6D4791EFC70F}" type="slidenum">
              <a:rPr lang="en-US"/>
              <a:pPr/>
              <a:t>28</a:t>
            </a:fld>
            <a:endParaRPr lang="en-US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BE40E1-5C6B-654A-A453-C863B0A14CC2}" type="slidenum">
              <a:rPr lang="en-US"/>
              <a:pPr/>
              <a:t>29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49BAD4-1EAE-FB49-B6E2-B9BF05E53E5D}" type="slidenum">
              <a:rPr lang="en-US"/>
              <a:pPr/>
              <a:t>30</a:t>
            </a:fld>
            <a:endParaRPr lang="en-US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68D01-520D-D34C-A391-F4FFFA202257}" type="slidenum">
              <a:rPr lang="en-US"/>
              <a:pPr/>
              <a:t>4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FDFEC4-B775-8E4D-BA1E-CD88206E75A0}" type="slidenum">
              <a:rPr lang="en-US"/>
              <a:pPr/>
              <a:t>31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1AD788-0BE8-7D4F-ACB4-4744088A3376}" type="slidenum">
              <a:rPr lang="en-US"/>
              <a:pPr/>
              <a:t>32</a:t>
            </a:fld>
            <a:endParaRPr lang="en-US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406BEC-216A-C741-89AC-0E398EDA1E2D}" type="slidenum">
              <a:rPr lang="en-US"/>
              <a:pPr/>
              <a:t>33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230840-8098-7149-A84B-BF90499AD3C4}" type="slidenum">
              <a:rPr lang="en-US"/>
              <a:pPr/>
              <a:t>34</a:t>
            </a:fld>
            <a:endParaRPr 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2D89C0-7B32-3F4A-8CA4-6D4791EFC70F}" type="slidenum">
              <a:rPr lang="en-US"/>
              <a:pPr/>
              <a:t>35</a:t>
            </a:fld>
            <a:endParaRPr lang="en-US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88FA55-B040-F54E-A486-D599E9166B4D}" type="slidenum">
              <a:rPr lang="en-US"/>
              <a:pPr/>
              <a:t>36</a:t>
            </a:fld>
            <a:endParaRPr lang="en-US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633B8A-F4C3-7249-8B61-4BD05A677CF9}" type="slidenum">
              <a:rPr lang="en-US"/>
              <a:pPr/>
              <a:t>37</a:t>
            </a:fld>
            <a:endParaRPr lang="en-US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5DA082-5AF2-984D-9A01-D0C826DF5265}" type="slidenum">
              <a:rPr lang="en-US"/>
              <a:pPr/>
              <a:t>38</a:t>
            </a:fld>
            <a:endParaRPr lang="en-US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1D0C26-BF13-D049-A459-4268FE2958D4}" type="slidenum">
              <a:rPr lang="en-US"/>
              <a:pPr/>
              <a:t>39</a:t>
            </a:fld>
            <a:endParaRPr lang="en-U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73FF6A-315E-F449-9C10-BF83CFAE066C}" type="slidenum">
              <a:rPr lang="en-US"/>
              <a:pPr/>
              <a:t>40</a:t>
            </a:fld>
            <a:endParaRPr lang="en-US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40C22-FAAE-8B4F-87E8-F3A908838648}" type="slidenum">
              <a:rPr lang="en-US"/>
              <a:pPr/>
              <a:t>5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C0E054-4B73-754C-9383-88A5E53FD198}" type="slidenum">
              <a:rPr lang="en-US"/>
              <a:pPr/>
              <a:t>41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/>
              <a:t>Just need to make progress, and not overshoot.</a:t>
            </a:r>
          </a:p>
          <a:p>
            <a:r>
              <a:rPr lang="en-US"/>
              <a:t>Will talk about initialization later. And robustness.</a:t>
            </a:r>
          </a:p>
          <a:p>
            <a:r>
              <a:rPr lang="en-US"/>
              <a:t>Now, how about speed?</a:t>
            </a: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936EA6-6222-504E-B43B-5D3CAA1F6657}" type="slidenum">
              <a:rPr lang="en-US"/>
              <a:pPr/>
              <a:t>42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/>
              <a:t>Small tables, but multi-hop lookup. Table entries: IP address and Chord ID.</a:t>
            </a:r>
          </a:p>
          <a:p>
            <a:r>
              <a:rPr lang="en-US"/>
              <a:t>Navigate in ID space, route queries closer to successor. Log(n) tables, log(n) hops.</a:t>
            </a:r>
          </a:p>
          <a:p>
            <a:r>
              <a:rPr lang="en-US"/>
              <a:t>Route to a document between </a:t>
            </a:r>
            <a:r>
              <a:rPr lang="en-US" sz="2400">
                <a:latin typeface="Helvetica" charset="0"/>
                <a:ea typeface="Times New Roman" charset="0"/>
                <a:cs typeface="Times New Roman" charset="0"/>
              </a:rPr>
              <a:t>¼</a:t>
            </a:r>
            <a:r>
              <a:rPr lang="en-US"/>
              <a:t> and </a:t>
            </a:r>
            <a:r>
              <a:rPr lang="en-US" sz="2400">
                <a:latin typeface="Helvetica" charset="0"/>
                <a:ea typeface="Times New Roman" charset="0"/>
                <a:cs typeface="Times New Roman" charset="0"/>
              </a:rPr>
              <a:t>½</a:t>
            </a:r>
            <a:r>
              <a:rPr lang="en-US"/>
              <a:t> …</a:t>
            </a: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CB32DF-EAF7-294E-A5D7-F3DB60840B0F}" type="slidenum">
              <a:rPr lang="en-US"/>
              <a:pPr/>
              <a:t>43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C68517-F0CA-2D4C-B99C-5C68729FB298}" type="slidenum">
              <a:rPr lang="en-US"/>
              <a:pPr/>
              <a:t>44</a:t>
            </a:fld>
            <a:endParaRPr lang="en-US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879DE5-01E9-A747-8AD7-1F352C5BCDF9}" type="slidenum">
              <a:rPr lang="en-US"/>
              <a:pPr/>
              <a:t>45</a:t>
            </a:fld>
            <a:endParaRPr lang="en-US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D7445A-2F10-4A44-886D-6A70C331F420}" type="slidenum">
              <a:rPr lang="en-US"/>
              <a:pPr/>
              <a:t>46</a:t>
            </a:fld>
            <a:endParaRPr 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DAF12A-3D69-DE49-8746-DC9D189DB16C}" type="slidenum">
              <a:rPr lang="en-US"/>
              <a:pPr/>
              <a:t>47</a:t>
            </a:fld>
            <a:endParaRPr lang="en-US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6F92B9-097D-DC4A-9BCC-53D707889B62}" type="slidenum">
              <a:rPr lang="en-US"/>
              <a:pPr/>
              <a:t>48</a:t>
            </a:fld>
            <a:endParaRPr 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AA4B0E-D4BC-7F4E-83EB-9138E113A4FF}" type="slidenum">
              <a:rPr lang="en-US"/>
              <a:pPr/>
              <a:t>50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60675" y="515938"/>
            <a:ext cx="3424238" cy="2568575"/>
          </a:xfrm>
          <a:ln/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A2D3F2-05F6-7745-B7A5-D653AB27D3A2}" type="slidenum">
              <a:rPr lang="en-US"/>
              <a:pPr/>
              <a:t>60</a:t>
            </a:fld>
            <a:endParaRPr lang="en-US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8D83DD-FDCC-6C47-8967-23B334153656}" type="slidenum">
              <a:rPr lang="en-US"/>
              <a:pPr/>
              <a:t>6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E9D8A6-87A6-3443-8930-65D64A564509}" type="slidenum">
              <a:rPr lang="en-US"/>
              <a:pPr/>
              <a:t>61</a:t>
            </a:fld>
            <a:endParaRPr lang="en-US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A23DB7-6CEA-6B48-9C1F-63486893D590}" type="slidenum">
              <a:rPr lang="en-US"/>
              <a:pPr/>
              <a:t>62</a:t>
            </a:fld>
            <a:endParaRPr lang="en-US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DDB0AE-FA87-5E46-8BCF-6F5193161C3F}" type="slidenum">
              <a:rPr lang="en-US"/>
              <a:pPr/>
              <a:t>63</a:t>
            </a:fld>
            <a:endParaRPr lang="en-US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FB748C-903D-A44D-B728-08A7BBB142D9}" type="slidenum">
              <a:rPr lang="en-US"/>
              <a:pPr/>
              <a:t>7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136677-30BA-5D48-B9BA-B855C838C3F3}" type="slidenum">
              <a:rPr lang="en-US"/>
              <a:pPr/>
              <a:t>8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/>
              <a:t>1000s of nodes.</a:t>
            </a:r>
          </a:p>
          <a:p>
            <a:r>
              <a:rPr lang="en-US"/>
              <a:t>Set of nodes may change…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A467D5-14CC-AE4E-9246-E704583BFD48}" type="slidenum">
              <a:rPr lang="en-US"/>
              <a:pPr/>
              <a:t>9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25242D-79A7-FE4C-9821-A3EB3A603700}" type="slidenum">
              <a:rPr lang="en-US"/>
              <a:pPr/>
              <a:t>10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457200" y="853440"/>
            <a:ext cx="8229600" cy="3108960"/>
          </a:xfrm>
        </p:spPr>
        <p:txBody>
          <a:bodyPr anchor="t" anchorCtr="0">
            <a:noAutofit/>
          </a:bodyPr>
          <a:lstStyle>
            <a:lvl1pPr algn="ctr">
              <a:lnSpc>
                <a:spcPct val="100000"/>
              </a:lnSpc>
              <a:defRPr lang="en-US" sz="54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457200" y="4282440"/>
            <a:ext cx="8229600" cy="150876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r>
              <a:rPr lang="en-US" smtClean="0"/>
              <a:t>L -7; 11-5-04</a:t>
            </a:r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r>
              <a:rPr lang="en-US" smtClean="0"/>
              <a:t>© Srinivasan Seshan, 2004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 -7; 11-5-04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Srinivasan Seshan, 2004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 -7; 11-5-04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Srinivasan Seshan, 2004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 -7; 11-5-04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Srinivasan Seshan, 2004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8840"/>
            <a:ext cx="2133600" cy="365760"/>
          </a:xfrm>
        </p:spPr>
        <p:txBody>
          <a:bodyPr/>
          <a:lstStyle/>
          <a:p>
            <a:r>
              <a:rPr lang="en-US" smtClean="0"/>
              <a:t>L -7; 11-5-04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8840"/>
            <a:ext cx="2895600" cy="365760"/>
          </a:xfrm>
        </p:spPr>
        <p:txBody>
          <a:bodyPr/>
          <a:lstStyle/>
          <a:p>
            <a:r>
              <a:rPr lang="en-US" smtClean="0"/>
              <a:t>© Srinivasan Seshan, 2004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8840"/>
            <a:ext cx="2133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 -7; 11-5-04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Srinivasan Seshan, 2004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 -7; 11-5-04</a:t>
            </a:r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Srinivasan Seshan, 2004</a:t>
            </a:r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 -7; 11-5-04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Srinivasan Seshan, 2004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 -7; 11-5-04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Srinivasan Seshan, 2004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 -7; 11-5-04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Srinivasan Seshan, 2004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740812" y="794822"/>
            <a:ext cx="3960051" cy="5294376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z="2000" smtClean="0"/>
              <a:t>Click icon to add picture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 -7; 11-5-04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Srinivasan Seshan, 2004</a:t>
            </a:r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52400" y="152400"/>
            <a:ext cx="8839200" cy="65532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1066800"/>
          </a:xfrm>
          <a:prstGeom prst="rect">
            <a:avLst/>
          </a:prstGeom>
        </p:spPr>
        <p:txBody>
          <a:bodyPr anchor="t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304800" y="1447800"/>
            <a:ext cx="8534400" cy="4678363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 smtClean="0"/>
              <a:t>L -7; 11-5-04</a:t>
            </a:r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 smtClean="0"/>
              <a:t>© Srinivasan Seshan, 2004</a:t>
            </a:r>
            <a:endParaRPr 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hf hdr="0" ftr="0" dt="0"/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lnSpc>
          <a:spcPts val="4000"/>
        </a:lnSpc>
        <a:buNone/>
        <a:defRPr lang="en-US" sz="44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Relationship Id="rId5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jpeg"/><Relationship Id="rId5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5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5" Type="http://schemas.openxmlformats.org/officeDocument/2006/relationships/image" Target="../media/image4.w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5.jpeg"/></Relationships>
</file>

<file path=ppt/slides/_rels/slide32.xml.rels><?xml version="1.0" encoding="UTF-8" standalone="yes"?>
<Relationships xmlns="http://schemas.openxmlformats.org/package/2006/relationships"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5.jpe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3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3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3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3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8.xml"/><Relationship Id="rId1" Type="http://schemas.openxmlformats.org/officeDocument/2006/relationships/tags" Target="../tags/tag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sz="4800" dirty="0"/>
              <a:t>15-446 Distributed Systems</a:t>
            </a:r>
            <a:br>
              <a:rPr sz="4800" dirty="0"/>
            </a:br>
            <a:r>
              <a:rPr sz="4800" dirty="0"/>
              <a:t>Spring 2009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sz="2400" dirty="0" smtClean="0"/>
              <a:t>L-19 P2P</a:t>
            </a:r>
            <a:endParaRPr lang="en-US" dirty="0"/>
          </a:p>
        </p:txBody>
      </p:sp>
      <p:grpSp>
        <p:nvGrpSpPr>
          <p:cNvPr id="51" name="Group 443"/>
          <p:cNvGrpSpPr>
            <a:grpSpLocks/>
          </p:cNvGrpSpPr>
          <p:nvPr/>
        </p:nvGrpSpPr>
        <p:grpSpPr bwMode="auto">
          <a:xfrm>
            <a:off x="3733800" y="3236463"/>
            <a:ext cx="1524000" cy="1481587"/>
            <a:chOff x="3216" y="2448"/>
            <a:chExt cx="1979" cy="1729"/>
          </a:xfrm>
        </p:grpSpPr>
        <p:sp>
          <p:nvSpPr>
            <p:cNvPr id="52" name="Line 444"/>
            <p:cNvSpPr>
              <a:spLocks noChangeShapeType="1"/>
            </p:cNvSpPr>
            <p:nvPr/>
          </p:nvSpPr>
          <p:spPr bwMode="auto">
            <a:xfrm flipV="1">
              <a:off x="3888" y="33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445"/>
            <p:cNvSpPr>
              <a:spLocks/>
            </p:cNvSpPr>
            <p:nvPr/>
          </p:nvSpPr>
          <p:spPr bwMode="auto">
            <a:xfrm>
              <a:off x="3290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446"/>
            <p:cNvSpPr>
              <a:spLocks/>
            </p:cNvSpPr>
            <p:nvPr/>
          </p:nvSpPr>
          <p:spPr bwMode="auto">
            <a:xfrm>
              <a:off x="3948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447"/>
            <p:cNvSpPr>
              <a:spLocks/>
            </p:cNvSpPr>
            <p:nvPr/>
          </p:nvSpPr>
          <p:spPr bwMode="auto">
            <a:xfrm>
              <a:off x="4151" y="2448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448"/>
            <p:cNvSpPr>
              <a:spLocks/>
            </p:cNvSpPr>
            <p:nvPr/>
          </p:nvSpPr>
          <p:spPr bwMode="auto">
            <a:xfrm>
              <a:off x="3605" y="2756"/>
              <a:ext cx="114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4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4" y="112"/>
                </a:cxn>
                <a:cxn ang="0">
                  <a:pos x="114" y="112"/>
                </a:cxn>
              </a:cxnLst>
              <a:rect l="0" t="0" r="r" b="b"/>
              <a:pathLst>
                <a:path w="114" h="112">
                  <a:moveTo>
                    <a:pt x="112" y="112"/>
                  </a:moveTo>
                  <a:lnTo>
                    <a:pt x="114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4" y="112"/>
                  </a:lnTo>
                  <a:lnTo>
                    <a:pt x="114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449"/>
            <p:cNvSpPr>
              <a:spLocks/>
            </p:cNvSpPr>
            <p:nvPr/>
          </p:nvSpPr>
          <p:spPr bwMode="auto">
            <a:xfrm>
              <a:off x="4704" y="2753"/>
              <a:ext cx="114" cy="115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4" y="115"/>
                </a:cxn>
                <a:cxn ang="0">
                  <a:pos x="114" y="0"/>
                </a:cxn>
                <a:cxn ang="0">
                  <a:pos x="2" y="0"/>
                </a:cxn>
                <a:cxn ang="0">
                  <a:pos x="2" y="115"/>
                </a:cxn>
                <a:cxn ang="0">
                  <a:pos x="2" y="115"/>
                </a:cxn>
              </a:cxnLst>
              <a:rect l="0" t="0" r="r" b="b"/>
              <a:pathLst>
                <a:path w="114" h="115">
                  <a:moveTo>
                    <a:pt x="0" y="112"/>
                  </a:moveTo>
                  <a:lnTo>
                    <a:pt x="114" y="115"/>
                  </a:lnTo>
                  <a:lnTo>
                    <a:pt x="114" y="0"/>
                  </a:lnTo>
                  <a:lnTo>
                    <a:pt x="2" y="0"/>
                  </a:lnTo>
                  <a:lnTo>
                    <a:pt x="2" y="115"/>
                  </a:lnTo>
                  <a:lnTo>
                    <a:pt x="2" y="115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450"/>
            <p:cNvSpPr>
              <a:spLocks/>
            </p:cNvSpPr>
            <p:nvPr/>
          </p:nvSpPr>
          <p:spPr bwMode="auto">
            <a:xfrm>
              <a:off x="5083" y="3333"/>
              <a:ext cx="112" cy="114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2" y="114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4"/>
                </a:cxn>
                <a:cxn ang="0">
                  <a:pos x="0" y="114"/>
                </a:cxn>
              </a:cxnLst>
              <a:rect l="0" t="0" r="r" b="b"/>
              <a:pathLst>
                <a:path w="112" h="114">
                  <a:moveTo>
                    <a:pt x="0" y="112"/>
                  </a:moveTo>
                  <a:lnTo>
                    <a:pt x="112" y="114"/>
                  </a:lnTo>
                  <a:lnTo>
                    <a:pt x="112" y="0"/>
                  </a:lnTo>
                  <a:lnTo>
                    <a:pt x="0" y="0"/>
                  </a:lnTo>
                  <a:lnTo>
                    <a:pt x="0" y="114"/>
                  </a:lnTo>
                  <a:lnTo>
                    <a:pt x="0" y="114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451"/>
            <p:cNvSpPr>
              <a:spLocks/>
            </p:cNvSpPr>
            <p:nvPr/>
          </p:nvSpPr>
          <p:spPr bwMode="auto">
            <a:xfrm>
              <a:off x="3216" y="3335"/>
              <a:ext cx="115" cy="112"/>
            </a:xfrm>
            <a:custGeom>
              <a:avLst/>
              <a:gdLst/>
              <a:ahLst/>
              <a:cxnLst>
                <a:cxn ang="0">
                  <a:pos x="115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5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0" name="Group 452"/>
            <p:cNvGrpSpPr>
              <a:grpSpLocks/>
            </p:cNvGrpSpPr>
            <p:nvPr/>
          </p:nvGrpSpPr>
          <p:grpSpPr bwMode="auto">
            <a:xfrm>
              <a:off x="3891" y="2677"/>
              <a:ext cx="632" cy="470"/>
              <a:chOff x="3891" y="2677"/>
              <a:chExt cx="632" cy="470"/>
            </a:xfrm>
          </p:grpSpPr>
          <p:sp>
            <p:nvSpPr>
              <p:cNvPr id="92" name="Freeform 453"/>
              <p:cNvSpPr>
                <a:spLocks/>
              </p:cNvSpPr>
              <p:nvPr/>
            </p:nvSpPr>
            <p:spPr bwMode="auto">
              <a:xfrm>
                <a:off x="4246" y="2687"/>
                <a:ext cx="277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5" y="23"/>
                  </a:cxn>
                  <a:cxn ang="0">
                    <a:pos x="10" y="19"/>
                  </a:cxn>
                  <a:cxn ang="0">
                    <a:pos x="17" y="14"/>
                  </a:cxn>
                  <a:cxn ang="0">
                    <a:pos x="26" y="9"/>
                  </a:cxn>
                  <a:cxn ang="0">
                    <a:pos x="36" y="4"/>
                  </a:cxn>
                  <a:cxn ang="0">
                    <a:pos x="50" y="2"/>
                  </a:cxn>
                  <a:cxn ang="0">
                    <a:pos x="65" y="0"/>
                  </a:cxn>
                  <a:cxn ang="0">
                    <a:pos x="79" y="0"/>
                  </a:cxn>
                  <a:cxn ang="0">
                    <a:pos x="96" y="4"/>
                  </a:cxn>
                  <a:cxn ang="0">
                    <a:pos x="110" y="11"/>
                  </a:cxn>
                  <a:cxn ang="0">
                    <a:pos x="124" y="23"/>
                  </a:cxn>
                  <a:cxn ang="0">
                    <a:pos x="134" y="33"/>
                  </a:cxn>
                  <a:cxn ang="0">
                    <a:pos x="143" y="42"/>
                  </a:cxn>
                  <a:cxn ang="0">
                    <a:pos x="148" y="52"/>
                  </a:cxn>
                  <a:cxn ang="0">
                    <a:pos x="150" y="59"/>
                  </a:cxn>
                  <a:cxn ang="0">
                    <a:pos x="153" y="66"/>
                  </a:cxn>
                  <a:cxn ang="0">
                    <a:pos x="153" y="73"/>
                  </a:cxn>
                  <a:cxn ang="0">
                    <a:pos x="153" y="78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7" y="73"/>
                  </a:cxn>
                  <a:cxn ang="0">
                    <a:pos x="174" y="71"/>
                  </a:cxn>
                  <a:cxn ang="0">
                    <a:pos x="181" y="69"/>
                  </a:cxn>
                  <a:cxn ang="0">
                    <a:pos x="191" y="69"/>
                  </a:cxn>
                  <a:cxn ang="0">
                    <a:pos x="200" y="71"/>
                  </a:cxn>
                  <a:cxn ang="0">
                    <a:pos x="210" y="73"/>
                  </a:cxn>
                  <a:cxn ang="0">
                    <a:pos x="219" y="81"/>
                  </a:cxn>
                  <a:cxn ang="0">
                    <a:pos x="229" y="90"/>
                  </a:cxn>
                  <a:cxn ang="0">
                    <a:pos x="234" y="97"/>
                  </a:cxn>
                  <a:cxn ang="0">
                    <a:pos x="236" y="107"/>
                  </a:cxn>
                  <a:cxn ang="0">
                    <a:pos x="239" y="116"/>
                  </a:cxn>
                  <a:cxn ang="0">
                    <a:pos x="239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4" y="143"/>
                  </a:cxn>
                  <a:cxn ang="0">
                    <a:pos x="234" y="145"/>
                  </a:cxn>
                  <a:cxn ang="0">
                    <a:pos x="231" y="145"/>
                  </a:cxn>
                  <a:cxn ang="0">
                    <a:pos x="234" y="147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8" y="157"/>
                  </a:cxn>
                  <a:cxn ang="0">
                    <a:pos x="253" y="164"/>
                  </a:cxn>
                  <a:cxn ang="0">
                    <a:pos x="260" y="174"/>
                  </a:cxn>
                  <a:cxn ang="0">
                    <a:pos x="267" y="183"/>
                  </a:cxn>
                  <a:cxn ang="0">
                    <a:pos x="272" y="195"/>
                  </a:cxn>
                  <a:cxn ang="0">
                    <a:pos x="274" y="212"/>
                  </a:cxn>
                  <a:cxn ang="0">
                    <a:pos x="277" y="228"/>
                  </a:cxn>
                </a:cxnLst>
                <a:rect l="0" t="0" r="r" b="b"/>
                <a:pathLst>
                  <a:path w="277" h="228">
                    <a:moveTo>
                      <a:pt x="0" y="23"/>
                    </a:moveTo>
                    <a:lnTo>
                      <a:pt x="5" y="23"/>
                    </a:lnTo>
                    <a:lnTo>
                      <a:pt x="10" y="19"/>
                    </a:lnTo>
                    <a:lnTo>
                      <a:pt x="17" y="14"/>
                    </a:lnTo>
                    <a:lnTo>
                      <a:pt x="26" y="9"/>
                    </a:lnTo>
                    <a:lnTo>
                      <a:pt x="36" y="4"/>
                    </a:lnTo>
                    <a:lnTo>
                      <a:pt x="50" y="2"/>
                    </a:lnTo>
                    <a:lnTo>
                      <a:pt x="65" y="0"/>
                    </a:lnTo>
                    <a:lnTo>
                      <a:pt x="79" y="0"/>
                    </a:lnTo>
                    <a:lnTo>
                      <a:pt x="96" y="4"/>
                    </a:lnTo>
                    <a:lnTo>
                      <a:pt x="110" y="11"/>
                    </a:lnTo>
                    <a:lnTo>
                      <a:pt x="124" y="23"/>
                    </a:lnTo>
                    <a:lnTo>
                      <a:pt x="134" y="33"/>
                    </a:lnTo>
                    <a:lnTo>
                      <a:pt x="143" y="42"/>
                    </a:lnTo>
                    <a:lnTo>
                      <a:pt x="148" y="52"/>
                    </a:lnTo>
                    <a:lnTo>
                      <a:pt x="150" y="59"/>
                    </a:lnTo>
                    <a:lnTo>
                      <a:pt x="153" y="66"/>
                    </a:lnTo>
                    <a:lnTo>
                      <a:pt x="153" y="73"/>
                    </a:lnTo>
                    <a:lnTo>
                      <a:pt x="153" y="78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7" y="73"/>
                    </a:lnTo>
                    <a:lnTo>
                      <a:pt x="174" y="71"/>
                    </a:lnTo>
                    <a:lnTo>
                      <a:pt x="181" y="69"/>
                    </a:lnTo>
                    <a:lnTo>
                      <a:pt x="191" y="69"/>
                    </a:lnTo>
                    <a:lnTo>
                      <a:pt x="200" y="71"/>
                    </a:lnTo>
                    <a:lnTo>
                      <a:pt x="210" y="73"/>
                    </a:lnTo>
                    <a:lnTo>
                      <a:pt x="219" y="81"/>
                    </a:lnTo>
                    <a:lnTo>
                      <a:pt x="229" y="90"/>
                    </a:lnTo>
                    <a:lnTo>
                      <a:pt x="234" y="97"/>
                    </a:lnTo>
                    <a:lnTo>
                      <a:pt x="236" y="107"/>
                    </a:lnTo>
                    <a:lnTo>
                      <a:pt x="239" y="116"/>
                    </a:lnTo>
                    <a:lnTo>
                      <a:pt x="239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4" y="143"/>
                    </a:lnTo>
                    <a:lnTo>
                      <a:pt x="234" y="145"/>
                    </a:lnTo>
                    <a:lnTo>
                      <a:pt x="231" y="145"/>
                    </a:lnTo>
                    <a:lnTo>
                      <a:pt x="234" y="147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8" y="157"/>
                    </a:lnTo>
                    <a:lnTo>
                      <a:pt x="253" y="164"/>
                    </a:lnTo>
                    <a:lnTo>
                      <a:pt x="260" y="174"/>
                    </a:lnTo>
                    <a:lnTo>
                      <a:pt x="267" y="183"/>
                    </a:lnTo>
                    <a:lnTo>
                      <a:pt x="272" y="195"/>
                    </a:lnTo>
                    <a:lnTo>
                      <a:pt x="274" y="212"/>
                    </a:lnTo>
                    <a:lnTo>
                      <a:pt x="277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454"/>
              <p:cNvSpPr>
                <a:spLocks/>
              </p:cNvSpPr>
              <p:nvPr/>
            </p:nvSpPr>
            <p:spPr bwMode="auto">
              <a:xfrm>
                <a:off x="3891" y="2677"/>
                <a:ext cx="358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3"/>
                  </a:cxn>
                  <a:cxn ang="0">
                    <a:pos x="21" y="174"/>
                  </a:cxn>
                  <a:cxn ang="0">
                    <a:pos x="33" y="162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0" y="145"/>
                  </a:cxn>
                  <a:cxn ang="0">
                    <a:pos x="38" y="134"/>
                  </a:cxn>
                  <a:cxn ang="0">
                    <a:pos x="38" y="117"/>
                  </a:cxn>
                  <a:cxn ang="0">
                    <a:pos x="48" y="98"/>
                  </a:cxn>
                  <a:cxn ang="0">
                    <a:pos x="67" y="83"/>
                  </a:cxn>
                  <a:cxn ang="0">
                    <a:pos x="83" y="79"/>
                  </a:cxn>
                  <a:cxn ang="0">
                    <a:pos x="102" y="81"/>
                  </a:cxn>
                  <a:cxn ang="0">
                    <a:pos x="114" y="86"/>
                  </a:cxn>
                  <a:cxn ang="0">
                    <a:pos x="121" y="91"/>
                  </a:cxn>
                  <a:cxn ang="0">
                    <a:pos x="124" y="88"/>
                  </a:cxn>
                  <a:cxn ang="0">
                    <a:pos x="121" y="81"/>
                  </a:cxn>
                  <a:cxn ang="0">
                    <a:pos x="124" y="69"/>
                  </a:cxn>
                  <a:cxn ang="0">
                    <a:pos x="133" y="52"/>
                  </a:cxn>
                  <a:cxn ang="0">
                    <a:pos x="152" y="31"/>
                  </a:cxn>
                  <a:cxn ang="0">
                    <a:pos x="181" y="14"/>
                  </a:cxn>
                  <a:cxn ang="0">
                    <a:pos x="212" y="10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7" y="2"/>
                  </a:cxn>
                  <a:cxn ang="0">
                    <a:pos x="343" y="7"/>
                  </a:cxn>
                  <a:cxn ang="0">
                    <a:pos x="350" y="17"/>
                  </a:cxn>
                  <a:cxn ang="0">
                    <a:pos x="355" y="26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5" y="205"/>
                    </a:lnTo>
                    <a:lnTo>
                      <a:pt x="9" y="193"/>
                    </a:lnTo>
                    <a:lnTo>
                      <a:pt x="14" y="181"/>
                    </a:lnTo>
                    <a:lnTo>
                      <a:pt x="21" y="174"/>
                    </a:lnTo>
                    <a:lnTo>
                      <a:pt x="29" y="167"/>
                    </a:lnTo>
                    <a:lnTo>
                      <a:pt x="33" y="162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0" y="150"/>
                    </a:lnTo>
                    <a:lnTo>
                      <a:pt x="40" y="145"/>
                    </a:lnTo>
                    <a:lnTo>
                      <a:pt x="38" y="141"/>
                    </a:lnTo>
                    <a:lnTo>
                      <a:pt x="38" y="134"/>
                    </a:lnTo>
                    <a:lnTo>
                      <a:pt x="38" y="124"/>
                    </a:lnTo>
                    <a:lnTo>
                      <a:pt x="38" y="117"/>
                    </a:lnTo>
                    <a:lnTo>
                      <a:pt x="43" y="107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7" y="83"/>
                    </a:lnTo>
                    <a:lnTo>
                      <a:pt x="76" y="81"/>
                    </a:lnTo>
                    <a:lnTo>
                      <a:pt x="83" y="79"/>
                    </a:lnTo>
                    <a:lnTo>
                      <a:pt x="93" y="79"/>
                    </a:lnTo>
                    <a:lnTo>
                      <a:pt x="102" y="81"/>
                    </a:lnTo>
                    <a:lnTo>
                      <a:pt x="110" y="83"/>
                    </a:lnTo>
                    <a:lnTo>
                      <a:pt x="114" y="86"/>
                    </a:lnTo>
                    <a:lnTo>
                      <a:pt x="119" y="88"/>
                    </a:lnTo>
                    <a:lnTo>
                      <a:pt x="121" y="91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1" y="86"/>
                    </a:lnTo>
                    <a:lnTo>
                      <a:pt x="121" y="81"/>
                    </a:lnTo>
                    <a:lnTo>
                      <a:pt x="124" y="76"/>
                    </a:lnTo>
                    <a:lnTo>
                      <a:pt x="124" y="69"/>
                    </a:lnTo>
                    <a:lnTo>
                      <a:pt x="129" y="60"/>
                    </a:lnTo>
                    <a:lnTo>
                      <a:pt x="133" y="52"/>
                    </a:lnTo>
                    <a:lnTo>
                      <a:pt x="141" y="43"/>
                    </a:lnTo>
                    <a:lnTo>
                      <a:pt x="152" y="31"/>
                    </a:lnTo>
                    <a:lnTo>
                      <a:pt x="164" y="21"/>
                    </a:lnTo>
                    <a:lnTo>
                      <a:pt x="181" y="14"/>
                    </a:lnTo>
                    <a:lnTo>
                      <a:pt x="195" y="10"/>
                    </a:lnTo>
                    <a:lnTo>
                      <a:pt x="212" y="10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1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8" y="7"/>
                    </a:lnTo>
                    <a:lnTo>
                      <a:pt x="296" y="5"/>
                    </a:lnTo>
                    <a:lnTo>
                      <a:pt x="305" y="2"/>
                    </a:lnTo>
                    <a:lnTo>
                      <a:pt x="315" y="0"/>
                    </a:lnTo>
                    <a:lnTo>
                      <a:pt x="327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0" y="17"/>
                    </a:lnTo>
                    <a:lnTo>
                      <a:pt x="355" y="21"/>
                    </a:lnTo>
                    <a:lnTo>
                      <a:pt x="355" y="26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Freeform 455"/>
              <p:cNvSpPr>
                <a:spLocks/>
              </p:cNvSpPr>
              <p:nvPr/>
            </p:nvSpPr>
            <p:spPr bwMode="auto">
              <a:xfrm>
                <a:off x="3891" y="2911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2"/>
                  </a:cxn>
                  <a:cxn ang="0">
                    <a:pos x="272" y="205"/>
                  </a:cxn>
                  <a:cxn ang="0">
                    <a:pos x="267" y="207"/>
                  </a:cxn>
                  <a:cxn ang="0">
                    <a:pos x="260" y="212"/>
                  </a:cxn>
                  <a:cxn ang="0">
                    <a:pos x="250" y="217"/>
                  </a:cxn>
                  <a:cxn ang="0">
                    <a:pos x="238" y="221"/>
                  </a:cxn>
                  <a:cxn ang="0">
                    <a:pos x="226" y="226"/>
                  </a:cxn>
                  <a:cxn ang="0">
                    <a:pos x="212" y="229"/>
                  </a:cxn>
                  <a:cxn ang="0">
                    <a:pos x="195" y="226"/>
                  </a:cxn>
                  <a:cxn ang="0">
                    <a:pos x="181" y="224"/>
                  </a:cxn>
                  <a:cxn ang="0">
                    <a:pos x="164" y="214"/>
                  </a:cxn>
                  <a:cxn ang="0">
                    <a:pos x="152" y="205"/>
                  </a:cxn>
                  <a:cxn ang="0">
                    <a:pos x="141" y="195"/>
                  </a:cxn>
                  <a:cxn ang="0">
                    <a:pos x="133" y="186"/>
                  </a:cxn>
                  <a:cxn ang="0">
                    <a:pos x="129" y="176"/>
                  </a:cxn>
                  <a:cxn ang="0">
                    <a:pos x="124" y="167"/>
                  </a:cxn>
                  <a:cxn ang="0">
                    <a:pos x="124" y="159"/>
                  </a:cxn>
                  <a:cxn ang="0">
                    <a:pos x="121" y="155"/>
                  </a:cxn>
                  <a:cxn ang="0">
                    <a:pos x="121" y="150"/>
                  </a:cxn>
                  <a:cxn ang="0">
                    <a:pos x="124" y="148"/>
                  </a:cxn>
                  <a:cxn ang="0">
                    <a:pos x="124" y="145"/>
                  </a:cxn>
                  <a:cxn ang="0">
                    <a:pos x="121" y="148"/>
                  </a:cxn>
                  <a:cxn ang="0">
                    <a:pos x="119" y="150"/>
                  </a:cxn>
                  <a:cxn ang="0">
                    <a:pos x="114" y="152"/>
                  </a:cxn>
                  <a:cxn ang="0">
                    <a:pos x="110" y="155"/>
                  </a:cxn>
                  <a:cxn ang="0">
                    <a:pos x="102" y="157"/>
                  </a:cxn>
                  <a:cxn ang="0">
                    <a:pos x="93" y="157"/>
                  </a:cxn>
                  <a:cxn ang="0">
                    <a:pos x="83" y="157"/>
                  </a:cxn>
                  <a:cxn ang="0">
                    <a:pos x="76" y="157"/>
                  </a:cxn>
                  <a:cxn ang="0">
                    <a:pos x="67" y="152"/>
                  </a:cxn>
                  <a:cxn ang="0">
                    <a:pos x="55" y="145"/>
                  </a:cxn>
                  <a:cxn ang="0">
                    <a:pos x="48" y="138"/>
                  </a:cxn>
                  <a:cxn ang="0">
                    <a:pos x="43" y="128"/>
                  </a:cxn>
                  <a:cxn ang="0">
                    <a:pos x="38" y="121"/>
                  </a:cxn>
                  <a:cxn ang="0">
                    <a:pos x="38" y="112"/>
                  </a:cxn>
                  <a:cxn ang="0">
                    <a:pos x="38" y="105"/>
                  </a:cxn>
                  <a:cxn ang="0">
                    <a:pos x="38" y="97"/>
                  </a:cxn>
                  <a:cxn ang="0">
                    <a:pos x="40" y="90"/>
                  </a:cxn>
                  <a:cxn ang="0">
                    <a:pos x="40" y="86"/>
                  </a:cxn>
                  <a:cxn ang="0">
                    <a:pos x="43" y="83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8" y="78"/>
                  </a:cxn>
                  <a:cxn ang="0">
                    <a:pos x="33" y="76"/>
                  </a:cxn>
                  <a:cxn ang="0">
                    <a:pos x="29" y="71"/>
                  </a:cxn>
                  <a:cxn ang="0">
                    <a:pos x="21" y="64"/>
                  </a:cxn>
                  <a:cxn ang="0">
                    <a:pos x="14" y="55"/>
                  </a:cxn>
                  <a:cxn ang="0">
                    <a:pos x="9" y="45"/>
                  </a:cxn>
                  <a:cxn ang="0">
                    <a:pos x="5" y="31"/>
                  </a:cxn>
                  <a:cxn ang="0">
                    <a:pos x="2" y="16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2"/>
                    </a:moveTo>
                    <a:lnTo>
                      <a:pt x="272" y="205"/>
                    </a:lnTo>
                    <a:lnTo>
                      <a:pt x="267" y="207"/>
                    </a:lnTo>
                    <a:lnTo>
                      <a:pt x="260" y="212"/>
                    </a:lnTo>
                    <a:lnTo>
                      <a:pt x="250" y="217"/>
                    </a:lnTo>
                    <a:lnTo>
                      <a:pt x="238" y="221"/>
                    </a:lnTo>
                    <a:lnTo>
                      <a:pt x="226" y="226"/>
                    </a:lnTo>
                    <a:lnTo>
                      <a:pt x="212" y="229"/>
                    </a:lnTo>
                    <a:lnTo>
                      <a:pt x="195" y="226"/>
                    </a:lnTo>
                    <a:lnTo>
                      <a:pt x="181" y="224"/>
                    </a:lnTo>
                    <a:lnTo>
                      <a:pt x="164" y="214"/>
                    </a:lnTo>
                    <a:lnTo>
                      <a:pt x="152" y="205"/>
                    </a:lnTo>
                    <a:lnTo>
                      <a:pt x="141" y="195"/>
                    </a:lnTo>
                    <a:lnTo>
                      <a:pt x="133" y="186"/>
                    </a:lnTo>
                    <a:lnTo>
                      <a:pt x="129" y="176"/>
                    </a:lnTo>
                    <a:lnTo>
                      <a:pt x="124" y="167"/>
                    </a:lnTo>
                    <a:lnTo>
                      <a:pt x="124" y="159"/>
                    </a:lnTo>
                    <a:lnTo>
                      <a:pt x="121" y="155"/>
                    </a:lnTo>
                    <a:lnTo>
                      <a:pt x="121" y="150"/>
                    </a:lnTo>
                    <a:lnTo>
                      <a:pt x="124" y="148"/>
                    </a:lnTo>
                    <a:lnTo>
                      <a:pt x="124" y="145"/>
                    </a:lnTo>
                    <a:lnTo>
                      <a:pt x="121" y="148"/>
                    </a:lnTo>
                    <a:lnTo>
                      <a:pt x="119" y="150"/>
                    </a:lnTo>
                    <a:lnTo>
                      <a:pt x="114" y="152"/>
                    </a:lnTo>
                    <a:lnTo>
                      <a:pt x="110" y="155"/>
                    </a:lnTo>
                    <a:lnTo>
                      <a:pt x="102" y="157"/>
                    </a:lnTo>
                    <a:lnTo>
                      <a:pt x="93" y="157"/>
                    </a:lnTo>
                    <a:lnTo>
                      <a:pt x="83" y="157"/>
                    </a:lnTo>
                    <a:lnTo>
                      <a:pt x="76" y="157"/>
                    </a:lnTo>
                    <a:lnTo>
                      <a:pt x="67" y="152"/>
                    </a:lnTo>
                    <a:lnTo>
                      <a:pt x="55" y="145"/>
                    </a:lnTo>
                    <a:lnTo>
                      <a:pt x="48" y="138"/>
                    </a:lnTo>
                    <a:lnTo>
                      <a:pt x="43" y="128"/>
                    </a:lnTo>
                    <a:lnTo>
                      <a:pt x="38" y="121"/>
                    </a:lnTo>
                    <a:lnTo>
                      <a:pt x="38" y="112"/>
                    </a:lnTo>
                    <a:lnTo>
                      <a:pt x="38" y="105"/>
                    </a:lnTo>
                    <a:lnTo>
                      <a:pt x="38" y="97"/>
                    </a:lnTo>
                    <a:lnTo>
                      <a:pt x="40" y="90"/>
                    </a:lnTo>
                    <a:lnTo>
                      <a:pt x="40" y="86"/>
                    </a:lnTo>
                    <a:lnTo>
                      <a:pt x="43" y="83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8" y="78"/>
                    </a:lnTo>
                    <a:lnTo>
                      <a:pt x="33" y="76"/>
                    </a:lnTo>
                    <a:lnTo>
                      <a:pt x="29" y="71"/>
                    </a:lnTo>
                    <a:lnTo>
                      <a:pt x="21" y="64"/>
                    </a:lnTo>
                    <a:lnTo>
                      <a:pt x="14" y="55"/>
                    </a:lnTo>
                    <a:lnTo>
                      <a:pt x="9" y="45"/>
                    </a:lnTo>
                    <a:lnTo>
                      <a:pt x="5" y="31"/>
                    </a:lnTo>
                    <a:lnTo>
                      <a:pt x="2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Freeform 456"/>
              <p:cNvSpPr>
                <a:spLocks/>
              </p:cNvSpPr>
              <p:nvPr/>
            </p:nvSpPr>
            <p:spPr bwMode="auto">
              <a:xfrm>
                <a:off x="4165" y="2911"/>
                <a:ext cx="355" cy="236"/>
              </a:xfrm>
              <a:custGeom>
                <a:avLst/>
                <a:gdLst/>
                <a:ahLst/>
                <a:cxnLst>
                  <a:cxn ang="0">
                    <a:pos x="355" y="16"/>
                  </a:cxn>
                  <a:cxn ang="0">
                    <a:pos x="348" y="45"/>
                  </a:cxn>
                  <a:cxn ang="0">
                    <a:pos x="334" y="64"/>
                  </a:cxn>
                  <a:cxn ang="0">
                    <a:pos x="322" y="76"/>
                  </a:cxn>
                  <a:cxn ang="0">
                    <a:pos x="315" y="81"/>
                  </a:cxn>
                  <a:cxn ang="0">
                    <a:pos x="315" y="83"/>
                  </a:cxn>
                  <a:cxn ang="0">
                    <a:pos x="317" y="90"/>
                  </a:cxn>
                  <a:cxn ang="0">
                    <a:pos x="320" y="105"/>
                  </a:cxn>
                  <a:cxn ang="0">
                    <a:pos x="317" y="121"/>
                  </a:cxn>
                  <a:cxn ang="0">
                    <a:pos x="310" y="138"/>
                  </a:cxn>
                  <a:cxn ang="0">
                    <a:pos x="291" y="152"/>
                  </a:cxn>
                  <a:cxn ang="0">
                    <a:pos x="272" y="159"/>
                  </a:cxn>
                  <a:cxn ang="0">
                    <a:pos x="255" y="157"/>
                  </a:cxn>
                  <a:cxn ang="0">
                    <a:pos x="241" y="152"/>
                  </a:cxn>
                  <a:cxn ang="0">
                    <a:pos x="234" y="148"/>
                  </a:cxn>
                  <a:cxn ang="0">
                    <a:pos x="234" y="148"/>
                  </a:cxn>
                  <a:cxn ang="0">
                    <a:pos x="234" y="155"/>
                  </a:cxn>
                  <a:cxn ang="0">
                    <a:pos x="231" y="169"/>
                  </a:cxn>
                  <a:cxn ang="0">
                    <a:pos x="224" y="186"/>
                  </a:cxn>
                  <a:cxn ang="0">
                    <a:pos x="205" y="205"/>
                  </a:cxn>
                  <a:cxn ang="0">
                    <a:pos x="177" y="224"/>
                  </a:cxn>
                  <a:cxn ang="0">
                    <a:pos x="146" y="229"/>
                  </a:cxn>
                  <a:cxn ang="0">
                    <a:pos x="117" y="224"/>
                  </a:cxn>
                  <a:cxn ang="0">
                    <a:pos x="98" y="214"/>
                  </a:cxn>
                  <a:cxn ang="0">
                    <a:pos x="86" y="205"/>
                  </a:cxn>
                  <a:cxn ang="0">
                    <a:pos x="84" y="205"/>
                  </a:cxn>
                  <a:cxn ang="0">
                    <a:pos x="81" y="212"/>
                  </a:cxn>
                  <a:cxn ang="0">
                    <a:pos x="76" y="219"/>
                  </a:cxn>
                  <a:cxn ang="0">
                    <a:pos x="69" y="229"/>
                  </a:cxn>
                  <a:cxn ang="0">
                    <a:pos x="53" y="236"/>
                  </a:cxn>
                  <a:cxn ang="0">
                    <a:pos x="31" y="236"/>
                  </a:cxn>
                  <a:cxn ang="0">
                    <a:pos x="14" y="229"/>
                  </a:cxn>
                  <a:cxn ang="0">
                    <a:pos x="5" y="219"/>
                  </a:cxn>
                  <a:cxn ang="0">
                    <a:pos x="0" y="212"/>
                  </a:cxn>
                  <a:cxn ang="0">
                    <a:pos x="0" y="205"/>
                  </a:cxn>
                </a:cxnLst>
                <a:rect l="0" t="0" r="r" b="b"/>
                <a:pathLst>
                  <a:path w="355" h="236">
                    <a:moveTo>
                      <a:pt x="355" y="0"/>
                    </a:moveTo>
                    <a:lnTo>
                      <a:pt x="355" y="16"/>
                    </a:lnTo>
                    <a:lnTo>
                      <a:pt x="353" y="33"/>
                    </a:lnTo>
                    <a:lnTo>
                      <a:pt x="348" y="45"/>
                    </a:lnTo>
                    <a:lnTo>
                      <a:pt x="341" y="55"/>
                    </a:lnTo>
                    <a:lnTo>
                      <a:pt x="334" y="64"/>
                    </a:lnTo>
                    <a:lnTo>
                      <a:pt x="329" y="71"/>
                    </a:lnTo>
                    <a:lnTo>
                      <a:pt x="322" y="76"/>
                    </a:lnTo>
                    <a:lnTo>
                      <a:pt x="317" y="78"/>
                    </a:lnTo>
                    <a:lnTo>
                      <a:pt x="315" y="81"/>
                    </a:lnTo>
                    <a:lnTo>
                      <a:pt x="312" y="83"/>
                    </a:lnTo>
                    <a:lnTo>
                      <a:pt x="315" y="83"/>
                    </a:lnTo>
                    <a:lnTo>
                      <a:pt x="315" y="86"/>
                    </a:lnTo>
                    <a:lnTo>
                      <a:pt x="317" y="90"/>
                    </a:lnTo>
                    <a:lnTo>
                      <a:pt x="317" y="97"/>
                    </a:lnTo>
                    <a:lnTo>
                      <a:pt x="320" y="105"/>
                    </a:lnTo>
                    <a:lnTo>
                      <a:pt x="320" y="112"/>
                    </a:lnTo>
                    <a:lnTo>
                      <a:pt x="317" y="121"/>
                    </a:lnTo>
                    <a:lnTo>
                      <a:pt x="315" y="131"/>
                    </a:lnTo>
                    <a:lnTo>
                      <a:pt x="310" y="138"/>
                    </a:lnTo>
                    <a:lnTo>
                      <a:pt x="300" y="148"/>
                    </a:lnTo>
                    <a:lnTo>
                      <a:pt x="291" y="152"/>
                    </a:lnTo>
                    <a:lnTo>
                      <a:pt x="281" y="157"/>
                    </a:lnTo>
                    <a:lnTo>
                      <a:pt x="272" y="159"/>
                    </a:lnTo>
                    <a:lnTo>
                      <a:pt x="262" y="159"/>
                    </a:lnTo>
                    <a:lnTo>
                      <a:pt x="255" y="157"/>
                    </a:lnTo>
                    <a:lnTo>
                      <a:pt x="248" y="155"/>
                    </a:lnTo>
                    <a:lnTo>
                      <a:pt x="241" y="152"/>
                    </a:lnTo>
                    <a:lnTo>
                      <a:pt x="236" y="150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50"/>
                    </a:lnTo>
                    <a:lnTo>
                      <a:pt x="234" y="155"/>
                    </a:lnTo>
                    <a:lnTo>
                      <a:pt x="234" y="162"/>
                    </a:lnTo>
                    <a:lnTo>
                      <a:pt x="231" y="169"/>
                    </a:lnTo>
                    <a:lnTo>
                      <a:pt x="229" y="176"/>
                    </a:lnTo>
                    <a:lnTo>
                      <a:pt x="224" y="186"/>
                    </a:lnTo>
                    <a:lnTo>
                      <a:pt x="215" y="195"/>
                    </a:lnTo>
                    <a:lnTo>
                      <a:pt x="205" y="205"/>
                    </a:lnTo>
                    <a:lnTo>
                      <a:pt x="191" y="217"/>
                    </a:lnTo>
                    <a:lnTo>
                      <a:pt x="177" y="224"/>
                    </a:lnTo>
                    <a:lnTo>
                      <a:pt x="160" y="229"/>
                    </a:lnTo>
                    <a:lnTo>
                      <a:pt x="146" y="229"/>
                    </a:lnTo>
                    <a:lnTo>
                      <a:pt x="131" y="226"/>
                    </a:lnTo>
                    <a:lnTo>
                      <a:pt x="117" y="224"/>
                    </a:lnTo>
                    <a:lnTo>
                      <a:pt x="107" y="219"/>
                    </a:lnTo>
                    <a:lnTo>
                      <a:pt x="98" y="214"/>
                    </a:lnTo>
                    <a:lnTo>
                      <a:pt x="91" y="209"/>
                    </a:lnTo>
                    <a:lnTo>
                      <a:pt x="86" y="205"/>
                    </a:lnTo>
                    <a:lnTo>
                      <a:pt x="84" y="205"/>
                    </a:lnTo>
                    <a:lnTo>
                      <a:pt x="84" y="205"/>
                    </a:lnTo>
                    <a:lnTo>
                      <a:pt x="84" y="207"/>
                    </a:lnTo>
                    <a:lnTo>
                      <a:pt x="81" y="212"/>
                    </a:lnTo>
                    <a:lnTo>
                      <a:pt x="81" y="214"/>
                    </a:lnTo>
                    <a:lnTo>
                      <a:pt x="76" y="219"/>
                    </a:lnTo>
                    <a:lnTo>
                      <a:pt x="74" y="224"/>
                    </a:lnTo>
                    <a:lnTo>
                      <a:pt x="69" y="229"/>
                    </a:lnTo>
                    <a:lnTo>
                      <a:pt x="62" y="233"/>
                    </a:lnTo>
                    <a:lnTo>
                      <a:pt x="53" y="236"/>
                    </a:lnTo>
                    <a:lnTo>
                      <a:pt x="41" y="236"/>
                    </a:lnTo>
                    <a:lnTo>
                      <a:pt x="31" y="236"/>
                    </a:lnTo>
                    <a:lnTo>
                      <a:pt x="22" y="233"/>
                    </a:lnTo>
                    <a:lnTo>
                      <a:pt x="14" y="229"/>
                    </a:lnTo>
                    <a:lnTo>
                      <a:pt x="10" y="224"/>
                    </a:lnTo>
                    <a:lnTo>
                      <a:pt x="5" y="219"/>
                    </a:lnTo>
                    <a:lnTo>
                      <a:pt x="2" y="214"/>
                    </a:lnTo>
                    <a:lnTo>
                      <a:pt x="0" y="212"/>
                    </a:lnTo>
                    <a:lnTo>
                      <a:pt x="0" y="207"/>
                    </a:lnTo>
                    <a:lnTo>
                      <a:pt x="0" y="205"/>
                    </a:lnTo>
                    <a:lnTo>
                      <a:pt x="0" y="205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" name="Group 457"/>
            <p:cNvGrpSpPr>
              <a:grpSpLocks/>
            </p:cNvGrpSpPr>
            <p:nvPr/>
          </p:nvGrpSpPr>
          <p:grpSpPr bwMode="auto">
            <a:xfrm>
              <a:off x="4411" y="3428"/>
              <a:ext cx="631" cy="470"/>
              <a:chOff x="4411" y="3428"/>
              <a:chExt cx="631" cy="470"/>
            </a:xfrm>
          </p:grpSpPr>
          <p:sp>
            <p:nvSpPr>
              <p:cNvPr id="88" name="Freeform 458"/>
              <p:cNvSpPr>
                <a:spLocks/>
              </p:cNvSpPr>
              <p:nvPr/>
            </p:nvSpPr>
            <p:spPr bwMode="auto">
              <a:xfrm>
                <a:off x="4768" y="3438"/>
                <a:ext cx="274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3" y="21"/>
                  </a:cxn>
                  <a:cxn ang="0">
                    <a:pos x="7" y="19"/>
                  </a:cxn>
                  <a:cxn ang="0">
                    <a:pos x="15" y="14"/>
                  </a:cxn>
                  <a:cxn ang="0">
                    <a:pos x="24" y="9"/>
                  </a:cxn>
                  <a:cxn ang="0">
                    <a:pos x="36" y="4"/>
                  </a:cxn>
                  <a:cxn ang="0">
                    <a:pos x="48" y="0"/>
                  </a:cxn>
                  <a:cxn ang="0">
                    <a:pos x="62" y="0"/>
                  </a:cxn>
                  <a:cxn ang="0">
                    <a:pos x="77" y="0"/>
                  </a:cxn>
                  <a:cxn ang="0">
                    <a:pos x="93" y="4"/>
                  </a:cxn>
                  <a:cxn ang="0">
                    <a:pos x="108" y="12"/>
                  </a:cxn>
                  <a:cxn ang="0">
                    <a:pos x="122" y="21"/>
                  </a:cxn>
                  <a:cxn ang="0">
                    <a:pos x="134" y="33"/>
                  </a:cxn>
                  <a:cxn ang="0">
                    <a:pos x="141" y="43"/>
                  </a:cxn>
                  <a:cxn ang="0">
                    <a:pos x="146" y="52"/>
                  </a:cxn>
                  <a:cxn ang="0">
                    <a:pos x="148" y="59"/>
                  </a:cxn>
                  <a:cxn ang="0">
                    <a:pos x="151" y="66"/>
                  </a:cxn>
                  <a:cxn ang="0">
                    <a:pos x="151" y="71"/>
                  </a:cxn>
                  <a:cxn ang="0">
                    <a:pos x="151" y="76"/>
                  </a:cxn>
                  <a:cxn ang="0">
                    <a:pos x="151" y="78"/>
                  </a:cxn>
                  <a:cxn ang="0">
                    <a:pos x="151" y="81"/>
                  </a:cxn>
                  <a:cxn ang="0">
                    <a:pos x="151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5" y="74"/>
                  </a:cxn>
                  <a:cxn ang="0">
                    <a:pos x="172" y="71"/>
                  </a:cxn>
                  <a:cxn ang="0">
                    <a:pos x="182" y="69"/>
                  </a:cxn>
                  <a:cxn ang="0">
                    <a:pos x="189" y="69"/>
                  </a:cxn>
                  <a:cxn ang="0">
                    <a:pos x="198" y="71"/>
                  </a:cxn>
                  <a:cxn ang="0">
                    <a:pos x="208" y="74"/>
                  </a:cxn>
                  <a:cxn ang="0">
                    <a:pos x="217" y="81"/>
                  </a:cxn>
                  <a:cxn ang="0">
                    <a:pos x="227" y="88"/>
                  </a:cxn>
                  <a:cxn ang="0">
                    <a:pos x="232" y="97"/>
                  </a:cxn>
                  <a:cxn ang="0">
                    <a:pos x="234" y="107"/>
                  </a:cxn>
                  <a:cxn ang="0">
                    <a:pos x="236" y="114"/>
                  </a:cxn>
                  <a:cxn ang="0">
                    <a:pos x="236" y="124"/>
                  </a:cxn>
                  <a:cxn ang="0">
                    <a:pos x="236" y="131"/>
                  </a:cxn>
                  <a:cxn ang="0">
                    <a:pos x="234" y="135"/>
                  </a:cxn>
                  <a:cxn ang="0">
                    <a:pos x="232" y="140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6" y="157"/>
                  </a:cxn>
                  <a:cxn ang="0">
                    <a:pos x="253" y="164"/>
                  </a:cxn>
                  <a:cxn ang="0">
                    <a:pos x="258" y="171"/>
                  </a:cxn>
                  <a:cxn ang="0">
                    <a:pos x="265" y="183"/>
                  </a:cxn>
                  <a:cxn ang="0">
                    <a:pos x="270" y="195"/>
                  </a:cxn>
                  <a:cxn ang="0">
                    <a:pos x="272" y="209"/>
                  </a:cxn>
                  <a:cxn ang="0">
                    <a:pos x="274" y="228"/>
                  </a:cxn>
                </a:cxnLst>
                <a:rect l="0" t="0" r="r" b="b"/>
                <a:pathLst>
                  <a:path w="274" h="228">
                    <a:moveTo>
                      <a:pt x="0" y="23"/>
                    </a:moveTo>
                    <a:lnTo>
                      <a:pt x="3" y="21"/>
                    </a:lnTo>
                    <a:lnTo>
                      <a:pt x="7" y="19"/>
                    </a:lnTo>
                    <a:lnTo>
                      <a:pt x="15" y="14"/>
                    </a:lnTo>
                    <a:lnTo>
                      <a:pt x="24" y="9"/>
                    </a:lnTo>
                    <a:lnTo>
                      <a:pt x="36" y="4"/>
                    </a:lnTo>
                    <a:lnTo>
                      <a:pt x="48" y="0"/>
                    </a:lnTo>
                    <a:lnTo>
                      <a:pt x="62" y="0"/>
                    </a:lnTo>
                    <a:lnTo>
                      <a:pt x="77" y="0"/>
                    </a:lnTo>
                    <a:lnTo>
                      <a:pt x="93" y="4"/>
                    </a:lnTo>
                    <a:lnTo>
                      <a:pt x="108" y="12"/>
                    </a:lnTo>
                    <a:lnTo>
                      <a:pt x="122" y="21"/>
                    </a:lnTo>
                    <a:lnTo>
                      <a:pt x="134" y="33"/>
                    </a:lnTo>
                    <a:lnTo>
                      <a:pt x="141" y="43"/>
                    </a:lnTo>
                    <a:lnTo>
                      <a:pt x="146" y="52"/>
                    </a:lnTo>
                    <a:lnTo>
                      <a:pt x="148" y="59"/>
                    </a:lnTo>
                    <a:lnTo>
                      <a:pt x="151" y="66"/>
                    </a:lnTo>
                    <a:lnTo>
                      <a:pt x="151" y="71"/>
                    </a:lnTo>
                    <a:lnTo>
                      <a:pt x="151" y="76"/>
                    </a:lnTo>
                    <a:lnTo>
                      <a:pt x="151" y="78"/>
                    </a:lnTo>
                    <a:lnTo>
                      <a:pt x="151" y="81"/>
                    </a:lnTo>
                    <a:lnTo>
                      <a:pt x="151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5" y="74"/>
                    </a:lnTo>
                    <a:lnTo>
                      <a:pt x="172" y="71"/>
                    </a:lnTo>
                    <a:lnTo>
                      <a:pt x="182" y="69"/>
                    </a:lnTo>
                    <a:lnTo>
                      <a:pt x="189" y="69"/>
                    </a:lnTo>
                    <a:lnTo>
                      <a:pt x="198" y="71"/>
                    </a:lnTo>
                    <a:lnTo>
                      <a:pt x="208" y="74"/>
                    </a:lnTo>
                    <a:lnTo>
                      <a:pt x="217" y="81"/>
                    </a:lnTo>
                    <a:lnTo>
                      <a:pt x="227" y="88"/>
                    </a:lnTo>
                    <a:lnTo>
                      <a:pt x="232" y="97"/>
                    </a:lnTo>
                    <a:lnTo>
                      <a:pt x="234" y="107"/>
                    </a:lnTo>
                    <a:lnTo>
                      <a:pt x="236" y="114"/>
                    </a:lnTo>
                    <a:lnTo>
                      <a:pt x="236" y="124"/>
                    </a:lnTo>
                    <a:lnTo>
                      <a:pt x="236" y="131"/>
                    </a:lnTo>
                    <a:lnTo>
                      <a:pt x="234" y="135"/>
                    </a:lnTo>
                    <a:lnTo>
                      <a:pt x="232" y="140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6" y="157"/>
                    </a:lnTo>
                    <a:lnTo>
                      <a:pt x="253" y="164"/>
                    </a:lnTo>
                    <a:lnTo>
                      <a:pt x="258" y="171"/>
                    </a:lnTo>
                    <a:lnTo>
                      <a:pt x="265" y="183"/>
                    </a:lnTo>
                    <a:lnTo>
                      <a:pt x="270" y="195"/>
                    </a:lnTo>
                    <a:lnTo>
                      <a:pt x="272" y="209"/>
                    </a:lnTo>
                    <a:lnTo>
                      <a:pt x="274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Freeform 459"/>
              <p:cNvSpPr>
                <a:spLocks/>
              </p:cNvSpPr>
              <p:nvPr/>
            </p:nvSpPr>
            <p:spPr bwMode="auto">
              <a:xfrm>
                <a:off x="4411" y="3428"/>
                <a:ext cx="357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1"/>
                  </a:cxn>
                  <a:cxn ang="0">
                    <a:pos x="21" y="172"/>
                  </a:cxn>
                  <a:cxn ang="0">
                    <a:pos x="33" y="160"/>
                  </a:cxn>
                  <a:cxn ang="0">
                    <a:pos x="43" y="155"/>
                  </a:cxn>
                  <a:cxn ang="0">
                    <a:pos x="43" y="153"/>
                  </a:cxn>
                  <a:cxn ang="0">
                    <a:pos x="40" y="145"/>
                  </a:cxn>
                  <a:cxn ang="0">
                    <a:pos x="38" y="131"/>
                  </a:cxn>
                  <a:cxn ang="0">
                    <a:pos x="40" y="114"/>
                  </a:cxn>
                  <a:cxn ang="0">
                    <a:pos x="47" y="98"/>
                  </a:cxn>
                  <a:cxn ang="0">
                    <a:pos x="66" y="84"/>
                  </a:cxn>
                  <a:cxn ang="0">
                    <a:pos x="85" y="79"/>
                  </a:cxn>
                  <a:cxn ang="0">
                    <a:pos x="102" y="79"/>
                  </a:cxn>
                  <a:cxn ang="0">
                    <a:pos x="114" y="84"/>
                  </a:cxn>
                  <a:cxn ang="0">
                    <a:pos x="124" y="88"/>
                  </a:cxn>
                  <a:cxn ang="0">
                    <a:pos x="124" y="88"/>
                  </a:cxn>
                  <a:cxn ang="0">
                    <a:pos x="124" y="81"/>
                  </a:cxn>
                  <a:cxn ang="0">
                    <a:pos x="126" y="69"/>
                  </a:cxn>
                  <a:cxn ang="0">
                    <a:pos x="133" y="50"/>
                  </a:cxn>
                  <a:cxn ang="0">
                    <a:pos x="152" y="31"/>
                  </a:cxn>
                  <a:cxn ang="0">
                    <a:pos x="181" y="12"/>
                  </a:cxn>
                  <a:cxn ang="0">
                    <a:pos x="212" y="7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1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6" y="2"/>
                  </a:cxn>
                  <a:cxn ang="0">
                    <a:pos x="343" y="7"/>
                  </a:cxn>
                  <a:cxn ang="0">
                    <a:pos x="353" y="17"/>
                  </a:cxn>
                  <a:cxn ang="0">
                    <a:pos x="357" y="26"/>
                  </a:cxn>
                  <a:cxn ang="0">
                    <a:pos x="357" y="31"/>
                  </a:cxn>
                </a:cxnLst>
                <a:rect l="0" t="0" r="r" b="b"/>
                <a:pathLst>
                  <a:path w="357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4" y="205"/>
                    </a:lnTo>
                    <a:lnTo>
                      <a:pt x="9" y="191"/>
                    </a:lnTo>
                    <a:lnTo>
                      <a:pt x="16" y="181"/>
                    </a:lnTo>
                    <a:lnTo>
                      <a:pt x="21" y="172"/>
                    </a:lnTo>
                    <a:lnTo>
                      <a:pt x="28" y="165"/>
                    </a:lnTo>
                    <a:lnTo>
                      <a:pt x="33" y="160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3"/>
                    </a:lnTo>
                    <a:lnTo>
                      <a:pt x="43" y="150"/>
                    </a:lnTo>
                    <a:lnTo>
                      <a:pt x="40" y="145"/>
                    </a:lnTo>
                    <a:lnTo>
                      <a:pt x="38" y="138"/>
                    </a:lnTo>
                    <a:lnTo>
                      <a:pt x="38" y="131"/>
                    </a:lnTo>
                    <a:lnTo>
                      <a:pt x="38" y="124"/>
                    </a:lnTo>
                    <a:lnTo>
                      <a:pt x="40" y="114"/>
                    </a:lnTo>
                    <a:lnTo>
                      <a:pt x="43" y="107"/>
                    </a:lnTo>
                    <a:lnTo>
                      <a:pt x="47" y="98"/>
                    </a:lnTo>
                    <a:lnTo>
                      <a:pt x="57" y="91"/>
                    </a:lnTo>
                    <a:lnTo>
                      <a:pt x="66" y="84"/>
                    </a:lnTo>
                    <a:lnTo>
                      <a:pt x="76" y="79"/>
                    </a:lnTo>
                    <a:lnTo>
                      <a:pt x="85" y="79"/>
                    </a:lnTo>
                    <a:lnTo>
                      <a:pt x="93" y="79"/>
                    </a:lnTo>
                    <a:lnTo>
                      <a:pt x="102" y="79"/>
                    </a:lnTo>
                    <a:lnTo>
                      <a:pt x="109" y="81"/>
                    </a:lnTo>
                    <a:lnTo>
                      <a:pt x="114" y="84"/>
                    </a:lnTo>
                    <a:lnTo>
                      <a:pt x="119" y="86"/>
                    </a:lnTo>
                    <a:lnTo>
                      <a:pt x="124" y="88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4" y="86"/>
                    </a:lnTo>
                    <a:lnTo>
                      <a:pt x="124" y="81"/>
                    </a:lnTo>
                    <a:lnTo>
                      <a:pt x="124" y="76"/>
                    </a:lnTo>
                    <a:lnTo>
                      <a:pt x="126" y="69"/>
                    </a:lnTo>
                    <a:lnTo>
                      <a:pt x="128" y="60"/>
                    </a:lnTo>
                    <a:lnTo>
                      <a:pt x="133" y="50"/>
                    </a:lnTo>
                    <a:lnTo>
                      <a:pt x="140" y="41"/>
                    </a:lnTo>
                    <a:lnTo>
                      <a:pt x="152" y="31"/>
                    </a:lnTo>
                    <a:lnTo>
                      <a:pt x="167" y="22"/>
                    </a:lnTo>
                    <a:lnTo>
                      <a:pt x="181" y="12"/>
                    </a:lnTo>
                    <a:lnTo>
                      <a:pt x="198" y="10"/>
                    </a:lnTo>
                    <a:lnTo>
                      <a:pt x="212" y="7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1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2"/>
                    </a:lnTo>
                    <a:lnTo>
                      <a:pt x="279" y="17"/>
                    </a:lnTo>
                    <a:lnTo>
                      <a:pt x="283" y="12"/>
                    </a:lnTo>
                    <a:lnTo>
                      <a:pt x="288" y="7"/>
                    </a:lnTo>
                    <a:lnTo>
                      <a:pt x="295" y="5"/>
                    </a:lnTo>
                    <a:lnTo>
                      <a:pt x="305" y="2"/>
                    </a:lnTo>
                    <a:lnTo>
                      <a:pt x="317" y="0"/>
                    </a:lnTo>
                    <a:lnTo>
                      <a:pt x="326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3" y="17"/>
                    </a:lnTo>
                    <a:lnTo>
                      <a:pt x="355" y="22"/>
                    </a:lnTo>
                    <a:lnTo>
                      <a:pt x="357" y="26"/>
                    </a:lnTo>
                    <a:lnTo>
                      <a:pt x="357" y="29"/>
                    </a:lnTo>
                    <a:lnTo>
                      <a:pt x="357" y="31"/>
                    </a:lnTo>
                    <a:lnTo>
                      <a:pt x="357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Freeform 460"/>
              <p:cNvSpPr>
                <a:spLocks/>
              </p:cNvSpPr>
              <p:nvPr/>
            </p:nvSpPr>
            <p:spPr bwMode="auto">
              <a:xfrm>
                <a:off x="4411" y="3659"/>
                <a:ext cx="274" cy="229"/>
              </a:xfrm>
              <a:custGeom>
                <a:avLst/>
                <a:gdLst/>
                <a:ahLst/>
                <a:cxnLst>
                  <a:cxn ang="0">
                    <a:pos x="274" y="205"/>
                  </a:cxn>
                  <a:cxn ang="0">
                    <a:pos x="271" y="208"/>
                  </a:cxn>
                  <a:cxn ang="0">
                    <a:pos x="267" y="210"/>
                  </a:cxn>
                  <a:cxn ang="0">
                    <a:pos x="260" y="215"/>
                  </a:cxn>
                  <a:cxn ang="0">
                    <a:pos x="250" y="220"/>
                  </a:cxn>
                  <a:cxn ang="0">
                    <a:pos x="238" y="224"/>
                  </a:cxn>
                  <a:cxn ang="0">
                    <a:pos x="226" y="229"/>
                  </a:cxn>
                  <a:cxn ang="0">
                    <a:pos x="212" y="229"/>
                  </a:cxn>
                  <a:cxn ang="0">
                    <a:pos x="198" y="229"/>
                  </a:cxn>
                  <a:cxn ang="0">
                    <a:pos x="181" y="224"/>
                  </a:cxn>
                  <a:cxn ang="0">
                    <a:pos x="167" y="217"/>
                  </a:cxn>
                  <a:cxn ang="0">
                    <a:pos x="152" y="208"/>
                  </a:cxn>
                  <a:cxn ang="0">
                    <a:pos x="140" y="196"/>
                  </a:cxn>
                  <a:cxn ang="0">
                    <a:pos x="133" y="186"/>
                  </a:cxn>
                  <a:cxn ang="0">
                    <a:pos x="128" y="179"/>
                  </a:cxn>
                  <a:cxn ang="0">
                    <a:pos x="126" y="170"/>
                  </a:cxn>
                  <a:cxn ang="0">
                    <a:pos x="124" y="162"/>
                  </a:cxn>
                  <a:cxn ang="0">
                    <a:pos x="124" y="158"/>
                  </a:cxn>
                  <a:cxn ang="0">
                    <a:pos x="124" y="153"/>
                  </a:cxn>
                  <a:cxn ang="0">
                    <a:pos x="124" y="151"/>
                  </a:cxn>
                  <a:cxn ang="0">
                    <a:pos x="124" y="148"/>
                  </a:cxn>
                  <a:cxn ang="0">
                    <a:pos x="124" y="148"/>
                  </a:cxn>
                  <a:cxn ang="0">
                    <a:pos x="119" y="151"/>
                  </a:cxn>
                  <a:cxn ang="0">
                    <a:pos x="114" y="153"/>
                  </a:cxn>
                  <a:cxn ang="0">
                    <a:pos x="109" y="155"/>
                  </a:cxn>
                  <a:cxn ang="0">
                    <a:pos x="102" y="158"/>
                  </a:cxn>
                  <a:cxn ang="0">
                    <a:pos x="93" y="160"/>
                  </a:cxn>
                  <a:cxn ang="0">
                    <a:pos x="85" y="160"/>
                  </a:cxn>
                  <a:cxn ang="0">
                    <a:pos x="76" y="158"/>
                  </a:cxn>
                  <a:cxn ang="0">
                    <a:pos x="66" y="155"/>
                  </a:cxn>
                  <a:cxn ang="0">
                    <a:pos x="57" y="148"/>
                  </a:cxn>
                  <a:cxn ang="0">
                    <a:pos x="47" y="141"/>
                  </a:cxn>
                  <a:cxn ang="0">
                    <a:pos x="43" y="131"/>
                  </a:cxn>
                  <a:cxn ang="0">
                    <a:pos x="40" y="122"/>
                  </a:cxn>
                  <a:cxn ang="0">
                    <a:pos x="38" y="115"/>
                  </a:cxn>
                  <a:cxn ang="0">
                    <a:pos x="38" y="105"/>
                  </a:cxn>
                  <a:cxn ang="0">
                    <a:pos x="38" y="98"/>
                  </a:cxn>
                  <a:cxn ang="0">
                    <a:pos x="40" y="93"/>
                  </a:cxn>
                  <a:cxn ang="0">
                    <a:pos x="43" y="89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38" y="81"/>
                  </a:cxn>
                  <a:cxn ang="0">
                    <a:pos x="33" y="77"/>
                  </a:cxn>
                  <a:cxn ang="0">
                    <a:pos x="28" y="72"/>
                  </a:cxn>
                  <a:cxn ang="0">
                    <a:pos x="21" y="65"/>
                  </a:cxn>
                  <a:cxn ang="0">
                    <a:pos x="16" y="58"/>
                  </a:cxn>
                  <a:cxn ang="0">
                    <a:pos x="9" y="46"/>
                  </a:cxn>
                  <a:cxn ang="0">
                    <a:pos x="4" y="34"/>
                  </a:cxn>
                  <a:cxn ang="0">
                    <a:pos x="2" y="19"/>
                  </a:cxn>
                  <a:cxn ang="0">
                    <a:pos x="0" y="0"/>
                  </a:cxn>
                </a:cxnLst>
                <a:rect l="0" t="0" r="r" b="b"/>
                <a:pathLst>
                  <a:path w="274" h="229">
                    <a:moveTo>
                      <a:pt x="274" y="205"/>
                    </a:moveTo>
                    <a:lnTo>
                      <a:pt x="271" y="208"/>
                    </a:lnTo>
                    <a:lnTo>
                      <a:pt x="267" y="210"/>
                    </a:lnTo>
                    <a:lnTo>
                      <a:pt x="260" y="215"/>
                    </a:lnTo>
                    <a:lnTo>
                      <a:pt x="250" y="220"/>
                    </a:lnTo>
                    <a:lnTo>
                      <a:pt x="238" y="224"/>
                    </a:lnTo>
                    <a:lnTo>
                      <a:pt x="226" y="229"/>
                    </a:lnTo>
                    <a:lnTo>
                      <a:pt x="212" y="229"/>
                    </a:lnTo>
                    <a:lnTo>
                      <a:pt x="198" y="229"/>
                    </a:lnTo>
                    <a:lnTo>
                      <a:pt x="181" y="224"/>
                    </a:lnTo>
                    <a:lnTo>
                      <a:pt x="167" y="217"/>
                    </a:lnTo>
                    <a:lnTo>
                      <a:pt x="152" y="208"/>
                    </a:lnTo>
                    <a:lnTo>
                      <a:pt x="140" y="196"/>
                    </a:lnTo>
                    <a:lnTo>
                      <a:pt x="133" y="186"/>
                    </a:lnTo>
                    <a:lnTo>
                      <a:pt x="128" y="179"/>
                    </a:lnTo>
                    <a:lnTo>
                      <a:pt x="126" y="170"/>
                    </a:lnTo>
                    <a:lnTo>
                      <a:pt x="124" y="162"/>
                    </a:lnTo>
                    <a:lnTo>
                      <a:pt x="124" y="158"/>
                    </a:lnTo>
                    <a:lnTo>
                      <a:pt x="124" y="153"/>
                    </a:lnTo>
                    <a:lnTo>
                      <a:pt x="124" y="151"/>
                    </a:lnTo>
                    <a:lnTo>
                      <a:pt x="124" y="148"/>
                    </a:lnTo>
                    <a:lnTo>
                      <a:pt x="124" y="148"/>
                    </a:lnTo>
                    <a:lnTo>
                      <a:pt x="119" y="151"/>
                    </a:lnTo>
                    <a:lnTo>
                      <a:pt x="114" y="153"/>
                    </a:lnTo>
                    <a:lnTo>
                      <a:pt x="109" y="155"/>
                    </a:lnTo>
                    <a:lnTo>
                      <a:pt x="102" y="158"/>
                    </a:lnTo>
                    <a:lnTo>
                      <a:pt x="93" y="160"/>
                    </a:lnTo>
                    <a:lnTo>
                      <a:pt x="85" y="160"/>
                    </a:lnTo>
                    <a:lnTo>
                      <a:pt x="76" y="158"/>
                    </a:lnTo>
                    <a:lnTo>
                      <a:pt x="66" y="155"/>
                    </a:lnTo>
                    <a:lnTo>
                      <a:pt x="57" y="148"/>
                    </a:lnTo>
                    <a:lnTo>
                      <a:pt x="47" y="141"/>
                    </a:lnTo>
                    <a:lnTo>
                      <a:pt x="43" y="131"/>
                    </a:lnTo>
                    <a:lnTo>
                      <a:pt x="40" y="122"/>
                    </a:lnTo>
                    <a:lnTo>
                      <a:pt x="38" y="115"/>
                    </a:lnTo>
                    <a:lnTo>
                      <a:pt x="38" y="105"/>
                    </a:lnTo>
                    <a:lnTo>
                      <a:pt x="38" y="98"/>
                    </a:lnTo>
                    <a:lnTo>
                      <a:pt x="40" y="93"/>
                    </a:lnTo>
                    <a:lnTo>
                      <a:pt x="43" y="89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38" y="81"/>
                    </a:lnTo>
                    <a:lnTo>
                      <a:pt x="33" y="77"/>
                    </a:lnTo>
                    <a:lnTo>
                      <a:pt x="28" y="72"/>
                    </a:lnTo>
                    <a:lnTo>
                      <a:pt x="21" y="65"/>
                    </a:lnTo>
                    <a:lnTo>
                      <a:pt x="16" y="58"/>
                    </a:lnTo>
                    <a:lnTo>
                      <a:pt x="9" y="46"/>
                    </a:lnTo>
                    <a:lnTo>
                      <a:pt x="4" y="34"/>
                    </a:lnTo>
                    <a:lnTo>
                      <a:pt x="2" y="19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Freeform 461"/>
              <p:cNvSpPr>
                <a:spLocks/>
              </p:cNvSpPr>
              <p:nvPr/>
            </p:nvSpPr>
            <p:spPr bwMode="auto">
              <a:xfrm>
                <a:off x="4685" y="3659"/>
                <a:ext cx="355" cy="239"/>
              </a:xfrm>
              <a:custGeom>
                <a:avLst/>
                <a:gdLst/>
                <a:ahLst/>
                <a:cxnLst>
                  <a:cxn ang="0">
                    <a:pos x="355" y="19"/>
                  </a:cxn>
                  <a:cxn ang="0">
                    <a:pos x="348" y="48"/>
                  </a:cxn>
                  <a:cxn ang="0">
                    <a:pos x="336" y="67"/>
                  </a:cxn>
                  <a:cxn ang="0">
                    <a:pos x="324" y="79"/>
                  </a:cxn>
                  <a:cxn ang="0">
                    <a:pos x="315" y="84"/>
                  </a:cxn>
                  <a:cxn ang="0">
                    <a:pos x="315" y="86"/>
                  </a:cxn>
                  <a:cxn ang="0">
                    <a:pos x="317" y="93"/>
                  </a:cxn>
                  <a:cxn ang="0">
                    <a:pos x="319" y="108"/>
                  </a:cxn>
                  <a:cxn ang="0">
                    <a:pos x="317" y="124"/>
                  </a:cxn>
                  <a:cxn ang="0">
                    <a:pos x="310" y="141"/>
                  </a:cxn>
                  <a:cxn ang="0">
                    <a:pos x="291" y="155"/>
                  </a:cxn>
                  <a:cxn ang="0">
                    <a:pos x="272" y="160"/>
                  </a:cxn>
                  <a:cxn ang="0">
                    <a:pos x="255" y="160"/>
                  </a:cxn>
                  <a:cxn ang="0">
                    <a:pos x="243" y="155"/>
                  </a:cxn>
                  <a:cxn ang="0">
                    <a:pos x="234" y="151"/>
                  </a:cxn>
                  <a:cxn ang="0">
                    <a:pos x="234" y="151"/>
                  </a:cxn>
                  <a:cxn ang="0">
                    <a:pos x="234" y="158"/>
                  </a:cxn>
                  <a:cxn ang="0">
                    <a:pos x="231" y="170"/>
                  </a:cxn>
                  <a:cxn ang="0">
                    <a:pos x="224" y="189"/>
                  </a:cxn>
                  <a:cxn ang="0">
                    <a:pos x="205" y="208"/>
                  </a:cxn>
                  <a:cxn ang="0">
                    <a:pos x="176" y="227"/>
                  </a:cxn>
                  <a:cxn ang="0">
                    <a:pos x="145" y="232"/>
                  </a:cxn>
                  <a:cxn ang="0">
                    <a:pos x="119" y="224"/>
                  </a:cxn>
                  <a:cxn ang="0">
                    <a:pos x="98" y="215"/>
                  </a:cxn>
                  <a:cxn ang="0">
                    <a:pos x="86" y="208"/>
                  </a:cxn>
                  <a:cxn ang="0">
                    <a:pos x="83" y="208"/>
                  </a:cxn>
                  <a:cxn ang="0">
                    <a:pos x="83" y="213"/>
                  </a:cxn>
                  <a:cxn ang="0">
                    <a:pos x="79" y="222"/>
                  </a:cxn>
                  <a:cxn ang="0">
                    <a:pos x="69" y="232"/>
                  </a:cxn>
                  <a:cxn ang="0">
                    <a:pos x="52" y="236"/>
                  </a:cxn>
                  <a:cxn ang="0">
                    <a:pos x="31" y="236"/>
                  </a:cxn>
                  <a:cxn ang="0">
                    <a:pos x="14" y="232"/>
                  </a:cxn>
                  <a:cxn ang="0">
                    <a:pos x="5" y="222"/>
                  </a:cxn>
                  <a:cxn ang="0">
                    <a:pos x="0" y="213"/>
                  </a:cxn>
                  <a:cxn ang="0">
                    <a:pos x="0" y="208"/>
                  </a:cxn>
                </a:cxnLst>
                <a:rect l="0" t="0" r="r" b="b"/>
                <a:pathLst>
                  <a:path w="355" h="239">
                    <a:moveTo>
                      <a:pt x="355" y="0"/>
                    </a:moveTo>
                    <a:lnTo>
                      <a:pt x="355" y="19"/>
                    </a:lnTo>
                    <a:lnTo>
                      <a:pt x="353" y="34"/>
                    </a:lnTo>
                    <a:lnTo>
                      <a:pt x="348" y="48"/>
                    </a:lnTo>
                    <a:lnTo>
                      <a:pt x="341" y="58"/>
                    </a:lnTo>
                    <a:lnTo>
                      <a:pt x="336" y="67"/>
                    </a:lnTo>
                    <a:lnTo>
                      <a:pt x="329" y="74"/>
                    </a:lnTo>
                    <a:lnTo>
                      <a:pt x="324" y="79"/>
                    </a:lnTo>
                    <a:lnTo>
                      <a:pt x="319" y="81"/>
                    </a:lnTo>
                    <a:lnTo>
                      <a:pt x="315" y="84"/>
                    </a:lnTo>
                    <a:lnTo>
                      <a:pt x="315" y="84"/>
                    </a:lnTo>
                    <a:lnTo>
                      <a:pt x="315" y="86"/>
                    </a:lnTo>
                    <a:lnTo>
                      <a:pt x="315" y="89"/>
                    </a:lnTo>
                    <a:lnTo>
                      <a:pt x="317" y="93"/>
                    </a:lnTo>
                    <a:lnTo>
                      <a:pt x="319" y="100"/>
                    </a:lnTo>
                    <a:lnTo>
                      <a:pt x="319" y="108"/>
                    </a:lnTo>
                    <a:lnTo>
                      <a:pt x="319" y="115"/>
                    </a:lnTo>
                    <a:lnTo>
                      <a:pt x="317" y="124"/>
                    </a:lnTo>
                    <a:lnTo>
                      <a:pt x="315" y="131"/>
                    </a:lnTo>
                    <a:lnTo>
                      <a:pt x="310" y="141"/>
                    </a:lnTo>
                    <a:lnTo>
                      <a:pt x="300" y="151"/>
                    </a:lnTo>
                    <a:lnTo>
                      <a:pt x="291" y="155"/>
                    </a:lnTo>
                    <a:lnTo>
                      <a:pt x="281" y="160"/>
                    </a:lnTo>
                    <a:lnTo>
                      <a:pt x="272" y="160"/>
                    </a:lnTo>
                    <a:lnTo>
                      <a:pt x="265" y="160"/>
                    </a:lnTo>
                    <a:lnTo>
                      <a:pt x="255" y="160"/>
                    </a:lnTo>
                    <a:lnTo>
                      <a:pt x="248" y="158"/>
                    </a:lnTo>
                    <a:lnTo>
                      <a:pt x="243" y="155"/>
                    </a:lnTo>
                    <a:lnTo>
                      <a:pt x="238" y="153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3"/>
                    </a:lnTo>
                    <a:lnTo>
                      <a:pt x="234" y="158"/>
                    </a:lnTo>
                    <a:lnTo>
                      <a:pt x="234" y="162"/>
                    </a:lnTo>
                    <a:lnTo>
                      <a:pt x="231" y="170"/>
                    </a:lnTo>
                    <a:lnTo>
                      <a:pt x="229" y="179"/>
                    </a:lnTo>
                    <a:lnTo>
                      <a:pt x="224" y="189"/>
                    </a:lnTo>
                    <a:lnTo>
                      <a:pt x="217" y="198"/>
                    </a:lnTo>
                    <a:lnTo>
                      <a:pt x="205" y="208"/>
                    </a:lnTo>
                    <a:lnTo>
                      <a:pt x="191" y="217"/>
                    </a:lnTo>
                    <a:lnTo>
                      <a:pt x="176" y="227"/>
                    </a:lnTo>
                    <a:lnTo>
                      <a:pt x="160" y="229"/>
                    </a:lnTo>
                    <a:lnTo>
                      <a:pt x="145" y="232"/>
                    </a:lnTo>
                    <a:lnTo>
                      <a:pt x="131" y="229"/>
                    </a:lnTo>
                    <a:lnTo>
                      <a:pt x="119" y="224"/>
                    </a:lnTo>
                    <a:lnTo>
                      <a:pt x="107" y="220"/>
                    </a:lnTo>
                    <a:lnTo>
                      <a:pt x="98" y="215"/>
                    </a:lnTo>
                    <a:lnTo>
                      <a:pt x="90" y="210"/>
                    </a:lnTo>
                    <a:lnTo>
                      <a:pt x="86" y="208"/>
                    </a:lnTo>
                    <a:lnTo>
                      <a:pt x="83" y="208"/>
                    </a:lnTo>
                    <a:lnTo>
                      <a:pt x="83" y="208"/>
                    </a:lnTo>
                    <a:lnTo>
                      <a:pt x="83" y="210"/>
                    </a:lnTo>
                    <a:lnTo>
                      <a:pt x="83" y="213"/>
                    </a:lnTo>
                    <a:lnTo>
                      <a:pt x="81" y="217"/>
                    </a:lnTo>
                    <a:lnTo>
                      <a:pt x="79" y="222"/>
                    </a:lnTo>
                    <a:lnTo>
                      <a:pt x="74" y="227"/>
                    </a:lnTo>
                    <a:lnTo>
                      <a:pt x="69" y="232"/>
                    </a:lnTo>
                    <a:lnTo>
                      <a:pt x="62" y="234"/>
                    </a:lnTo>
                    <a:lnTo>
                      <a:pt x="52" y="236"/>
                    </a:lnTo>
                    <a:lnTo>
                      <a:pt x="43" y="239"/>
                    </a:lnTo>
                    <a:lnTo>
                      <a:pt x="31" y="236"/>
                    </a:lnTo>
                    <a:lnTo>
                      <a:pt x="21" y="234"/>
                    </a:lnTo>
                    <a:lnTo>
                      <a:pt x="14" y="232"/>
                    </a:lnTo>
                    <a:lnTo>
                      <a:pt x="9" y="227"/>
                    </a:lnTo>
                    <a:lnTo>
                      <a:pt x="5" y="222"/>
                    </a:lnTo>
                    <a:lnTo>
                      <a:pt x="2" y="217"/>
                    </a:lnTo>
                    <a:lnTo>
                      <a:pt x="0" y="213"/>
                    </a:lnTo>
                    <a:lnTo>
                      <a:pt x="0" y="210"/>
                    </a:lnTo>
                    <a:lnTo>
                      <a:pt x="0" y="208"/>
                    </a:lnTo>
                    <a:lnTo>
                      <a:pt x="0" y="20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" name="Group 462"/>
            <p:cNvGrpSpPr>
              <a:grpSpLocks/>
            </p:cNvGrpSpPr>
            <p:nvPr/>
          </p:nvGrpSpPr>
          <p:grpSpPr bwMode="auto">
            <a:xfrm>
              <a:off x="3366" y="3430"/>
              <a:ext cx="632" cy="470"/>
              <a:chOff x="3366" y="3430"/>
              <a:chExt cx="632" cy="470"/>
            </a:xfrm>
          </p:grpSpPr>
          <p:sp>
            <p:nvSpPr>
              <p:cNvPr id="84" name="Freeform 463"/>
              <p:cNvSpPr>
                <a:spLocks/>
              </p:cNvSpPr>
              <p:nvPr/>
            </p:nvSpPr>
            <p:spPr bwMode="auto">
              <a:xfrm>
                <a:off x="3722" y="3440"/>
                <a:ext cx="276" cy="229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4" y="24"/>
                  </a:cxn>
                  <a:cxn ang="0">
                    <a:pos x="7" y="19"/>
                  </a:cxn>
                  <a:cxn ang="0">
                    <a:pos x="16" y="14"/>
                  </a:cxn>
                  <a:cxn ang="0">
                    <a:pos x="26" y="10"/>
                  </a:cxn>
                  <a:cxn ang="0">
                    <a:pos x="35" y="5"/>
                  </a:cxn>
                  <a:cxn ang="0">
                    <a:pos x="50" y="2"/>
                  </a:cxn>
                  <a:cxn ang="0">
                    <a:pos x="64" y="0"/>
                  </a:cxn>
                  <a:cxn ang="0">
                    <a:pos x="78" y="0"/>
                  </a:cxn>
                  <a:cxn ang="0">
                    <a:pos x="95" y="5"/>
                  </a:cxn>
                  <a:cxn ang="0">
                    <a:pos x="109" y="12"/>
                  </a:cxn>
                  <a:cxn ang="0">
                    <a:pos x="124" y="24"/>
                  </a:cxn>
                  <a:cxn ang="0">
                    <a:pos x="133" y="33"/>
                  </a:cxn>
                  <a:cxn ang="0">
                    <a:pos x="143" y="43"/>
                  </a:cxn>
                  <a:cxn ang="0">
                    <a:pos x="147" y="52"/>
                  </a:cxn>
                  <a:cxn ang="0">
                    <a:pos x="150" y="60"/>
                  </a:cxn>
                  <a:cxn ang="0">
                    <a:pos x="152" y="67"/>
                  </a:cxn>
                  <a:cxn ang="0">
                    <a:pos x="152" y="74"/>
                  </a:cxn>
                  <a:cxn ang="0">
                    <a:pos x="152" y="79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5" y="79"/>
                  </a:cxn>
                  <a:cxn ang="0">
                    <a:pos x="159" y="76"/>
                  </a:cxn>
                  <a:cxn ang="0">
                    <a:pos x="167" y="74"/>
                  </a:cxn>
                  <a:cxn ang="0">
                    <a:pos x="174" y="72"/>
                  </a:cxn>
                  <a:cxn ang="0">
                    <a:pos x="181" y="69"/>
                  </a:cxn>
                  <a:cxn ang="0">
                    <a:pos x="190" y="69"/>
                  </a:cxn>
                  <a:cxn ang="0">
                    <a:pos x="200" y="72"/>
                  </a:cxn>
                  <a:cxn ang="0">
                    <a:pos x="209" y="74"/>
                  </a:cxn>
                  <a:cxn ang="0">
                    <a:pos x="219" y="81"/>
                  </a:cxn>
                  <a:cxn ang="0">
                    <a:pos x="229" y="91"/>
                  </a:cxn>
                  <a:cxn ang="0">
                    <a:pos x="233" y="98"/>
                  </a:cxn>
                  <a:cxn ang="0">
                    <a:pos x="236" y="107"/>
                  </a:cxn>
                  <a:cxn ang="0">
                    <a:pos x="238" y="117"/>
                  </a:cxn>
                  <a:cxn ang="0">
                    <a:pos x="238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3" y="143"/>
                  </a:cxn>
                  <a:cxn ang="0">
                    <a:pos x="233" y="145"/>
                  </a:cxn>
                  <a:cxn ang="0">
                    <a:pos x="231" y="145"/>
                  </a:cxn>
                  <a:cxn ang="0">
                    <a:pos x="233" y="148"/>
                  </a:cxn>
                  <a:cxn ang="0">
                    <a:pos x="236" y="148"/>
                  </a:cxn>
                  <a:cxn ang="0">
                    <a:pos x="240" y="153"/>
                  </a:cxn>
                  <a:cxn ang="0">
                    <a:pos x="248" y="157"/>
                  </a:cxn>
                  <a:cxn ang="0">
                    <a:pos x="252" y="164"/>
                  </a:cxn>
                  <a:cxn ang="0">
                    <a:pos x="259" y="174"/>
                  </a:cxn>
                  <a:cxn ang="0">
                    <a:pos x="267" y="184"/>
                  </a:cxn>
                  <a:cxn ang="0">
                    <a:pos x="271" y="195"/>
                  </a:cxn>
                  <a:cxn ang="0">
                    <a:pos x="274" y="212"/>
                  </a:cxn>
                  <a:cxn ang="0">
                    <a:pos x="276" y="229"/>
                  </a:cxn>
                </a:cxnLst>
                <a:rect l="0" t="0" r="r" b="b"/>
                <a:pathLst>
                  <a:path w="276" h="229">
                    <a:moveTo>
                      <a:pt x="0" y="24"/>
                    </a:moveTo>
                    <a:lnTo>
                      <a:pt x="4" y="24"/>
                    </a:lnTo>
                    <a:lnTo>
                      <a:pt x="7" y="19"/>
                    </a:lnTo>
                    <a:lnTo>
                      <a:pt x="16" y="14"/>
                    </a:lnTo>
                    <a:lnTo>
                      <a:pt x="26" y="10"/>
                    </a:lnTo>
                    <a:lnTo>
                      <a:pt x="35" y="5"/>
                    </a:lnTo>
                    <a:lnTo>
                      <a:pt x="50" y="2"/>
                    </a:lnTo>
                    <a:lnTo>
                      <a:pt x="64" y="0"/>
                    </a:lnTo>
                    <a:lnTo>
                      <a:pt x="78" y="0"/>
                    </a:lnTo>
                    <a:lnTo>
                      <a:pt x="95" y="5"/>
                    </a:lnTo>
                    <a:lnTo>
                      <a:pt x="109" y="12"/>
                    </a:lnTo>
                    <a:lnTo>
                      <a:pt x="124" y="24"/>
                    </a:lnTo>
                    <a:lnTo>
                      <a:pt x="133" y="33"/>
                    </a:lnTo>
                    <a:lnTo>
                      <a:pt x="143" y="43"/>
                    </a:lnTo>
                    <a:lnTo>
                      <a:pt x="147" y="52"/>
                    </a:lnTo>
                    <a:lnTo>
                      <a:pt x="150" y="60"/>
                    </a:lnTo>
                    <a:lnTo>
                      <a:pt x="152" y="67"/>
                    </a:lnTo>
                    <a:lnTo>
                      <a:pt x="152" y="74"/>
                    </a:lnTo>
                    <a:lnTo>
                      <a:pt x="152" y="79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5" y="79"/>
                    </a:lnTo>
                    <a:lnTo>
                      <a:pt x="159" y="76"/>
                    </a:lnTo>
                    <a:lnTo>
                      <a:pt x="167" y="74"/>
                    </a:lnTo>
                    <a:lnTo>
                      <a:pt x="174" y="72"/>
                    </a:lnTo>
                    <a:lnTo>
                      <a:pt x="181" y="69"/>
                    </a:lnTo>
                    <a:lnTo>
                      <a:pt x="190" y="69"/>
                    </a:lnTo>
                    <a:lnTo>
                      <a:pt x="200" y="72"/>
                    </a:lnTo>
                    <a:lnTo>
                      <a:pt x="209" y="74"/>
                    </a:lnTo>
                    <a:lnTo>
                      <a:pt x="219" y="81"/>
                    </a:lnTo>
                    <a:lnTo>
                      <a:pt x="229" y="91"/>
                    </a:lnTo>
                    <a:lnTo>
                      <a:pt x="233" y="98"/>
                    </a:lnTo>
                    <a:lnTo>
                      <a:pt x="236" y="107"/>
                    </a:lnTo>
                    <a:lnTo>
                      <a:pt x="238" y="117"/>
                    </a:lnTo>
                    <a:lnTo>
                      <a:pt x="238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3" y="143"/>
                    </a:lnTo>
                    <a:lnTo>
                      <a:pt x="233" y="145"/>
                    </a:lnTo>
                    <a:lnTo>
                      <a:pt x="231" y="145"/>
                    </a:lnTo>
                    <a:lnTo>
                      <a:pt x="233" y="148"/>
                    </a:lnTo>
                    <a:lnTo>
                      <a:pt x="236" y="148"/>
                    </a:lnTo>
                    <a:lnTo>
                      <a:pt x="240" y="153"/>
                    </a:lnTo>
                    <a:lnTo>
                      <a:pt x="248" y="157"/>
                    </a:lnTo>
                    <a:lnTo>
                      <a:pt x="252" y="164"/>
                    </a:lnTo>
                    <a:lnTo>
                      <a:pt x="259" y="174"/>
                    </a:lnTo>
                    <a:lnTo>
                      <a:pt x="267" y="184"/>
                    </a:lnTo>
                    <a:lnTo>
                      <a:pt x="271" y="195"/>
                    </a:lnTo>
                    <a:lnTo>
                      <a:pt x="274" y="212"/>
                    </a:lnTo>
                    <a:lnTo>
                      <a:pt x="276" y="229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Freeform 464"/>
              <p:cNvSpPr>
                <a:spLocks/>
              </p:cNvSpPr>
              <p:nvPr/>
            </p:nvSpPr>
            <p:spPr bwMode="auto">
              <a:xfrm>
                <a:off x="3366" y="3430"/>
                <a:ext cx="358" cy="236"/>
              </a:xfrm>
              <a:custGeom>
                <a:avLst/>
                <a:gdLst/>
                <a:ahLst/>
                <a:cxnLst>
                  <a:cxn ang="0">
                    <a:pos x="3" y="220"/>
                  </a:cxn>
                  <a:cxn ang="0">
                    <a:pos x="10" y="194"/>
                  </a:cxn>
                  <a:cxn ang="0">
                    <a:pos x="22" y="174"/>
                  </a:cxn>
                  <a:cxn ang="0">
                    <a:pos x="34" y="163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1" y="146"/>
                  </a:cxn>
                  <a:cxn ang="0">
                    <a:pos x="39" y="134"/>
                  </a:cxn>
                  <a:cxn ang="0">
                    <a:pos x="39" y="117"/>
                  </a:cxn>
                  <a:cxn ang="0">
                    <a:pos x="48" y="98"/>
                  </a:cxn>
                  <a:cxn ang="0">
                    <a:pos x="65" y="84"/>
                  </a:cxn>
                  <a:cxn ang="0">
                    <a:pos x="84" y="79"/>
                  </a:cxn>
                  <a:cxn ang="0">
                    <a:pos x="103" y="82"/>
                  </a:cxn>
                  <a:cxn ang="0">
                    <a:pos x="115" y="86"/>
                  </a:cxn>
                  <a:cxn ang="0">
                    <a:pos x="122" y="91"/>
                  </a:cxn>
                  <a:cxn ang="0">
                    <a:pos x="124" y="89"/>
                  </a:cxn>
                  <a:cxn ang="0">
                    <a:pos x="122" y="82"/>
                  </a:cxn>
                  <a:cxn ang="0">
                    <a:pos x="124" y="70"/>
                  </a:cxn>
                  <a:cxn ang="0">
                    <a:pos x="134" y="53"/>
                  </a:cxn>
                  <a:cxn ang="0">
                    <a:pos x="153" y="31"/>
                  </a:cxn>
                  <a:cxn ang="0">
                    <a:pos x="182" y="15"/>
                  </a:cxn>
                  <a:cxn ang="0">
                    <a:pos x="213" y="10"/>
                  </a:cxn>
                  <a:cxn ang="0">
                    <a:pos x="239" y="15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5" y="31"/>
                  </a:cxn>
                  <a:cxn ang="0">
                    <a:pos x="275" y="27"/>
                  </a:cxn>
                  <a:cxn ang="0">
                    <a:pos x="279" y="17"/>
                  </a:cxn>
                  <a:cxn ang="0">
                    <a:pos x="289" y="8"/>
                  </a:cxn>
                  <a:cxn ang="0">
                    <a:pos x="306" y="3"/>
                  </a:cxn>
                  <a:cxn ang="0">
                    <a:pos x="327" y="3"/>
                  </a:cxn>
                  <a:cxn ang="0">
                    <a:pos x="344" y="8"/>
                  </a:cxn>
                  <a:cxn ang="0">
                    <a:pos x="351" y="17"/>
                  </a:cxn>
                  <a:cxn ang="0">
                    <a:pos x="356" y="27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3" y="220"/>
                    </a:lnTo>
                    <a:lnTo>
                      <a:pt x="5" y="205"/>
                    </a:lnTo>
                    <a:lnTo>
                      <a:pt x="10" y="194"/>
                    </a:lnTo>
                    <a:lnTo>
                      <a:pt x="15" y="182"/>
                    </a:lnTo>
                    <a:lnTo>
                      <a:pt x="22" y="174"/>
                    </a:lnTo>
                    <a:lnTo>
                      <a:pt x="29" y="167"/>
                    </a:lnTo>
                    <a:lnTo>
                      <a:pt x="34" y="163"/>
                    </a:lnTo>
                    <a:lnTo>
                      <a:pt x="39" y="158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1" y="151"/>
                    </a:lnTo>
                    <a:lnTo>
                      <a:pt x="41" y="146"/>
                    </a:lnTo>
                    <a:lnTo>
                      <a:pt x="39" y="141"/>
                    </a:lnTo>
                    <a:lnTo>
                      <a:pt x="39" y="134"/>
                    </a:lnTo>
                    <a:lnTo>
                      <a:pt x="39" y="124"/>
                    </a:lnTo>
                    <a:lnTo>
                      <a:pt x="39" y="117"/>
                    </a:lnTo>
                    <a:lnTo>
                      <a:pt x="43" y="108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5" y="84"/>
                    </a:lnTo>
                    <a:lnTo>
                      <a:pt x="77" y="82"/>
                    </a:lnTo>
                    <a:lnTo>
                      <a:pt x="84" y="79"/>
                    </a:lnTo>
                    <a:lnTo>
                      <a:pt x="93" y="79"/>
                    </a:lnTo>
                    <a:lnTo>
                      <a:pt x="103" y="82"/>
                    </a:lnTo>
                    <a:lnTo>
                      <a:pt x="110" y="84"/>
                    </a:lnTo>
                    <a:lnTo>
                      <a:pt x="115" y="86"/>
                    </a:lnTo>
                    <a:lnTo>
                      <a:pt x="120" y="89"/>
                    </a:lnTo>
                    <a:lnTo>
                      <a:pt x="122" y="91"/>
                    </a:lnTo>
                    <a:lnTo>
                      <a:pt x="124" y="91"/>
                    </a:lnTo>
                    <a:lnTo>
                      <a:pt x="124" y="89"/>
                    </a:lnTo>
                    <a:lnTo>
                      <a:pt x="122" y="86"/>
                    </a:lnTo>
                    <a:lnTo>
                      <a:pt x="122" y="82"/>
                    </a:lnTo>
                    <a:lnTo>
                      <a:pt x="124" y="77"/>
                    </a:lnTo>
                    <a:lnTo>
                      <a:pt x="124" y="70"/>
                    </a:lnTo>
                    <a:lnTo>
                      <a:pt x="129" y="60"/>
                    </a:lnTo>
                    <a:lnTo>
                      <a:pt x="134" y="53"/>
                    </a:lnTo>
                    <a:lnTo>
                      <a:pt x="141" y="43"/>
                    </a:lnTo>
                    <a:lnTo>
                      <a:pt x="153" y="31"/>
                    </a:lnTo>
                    <a:lnTo>
                      <a:pt x="165" y="22"/>
                    </a:lnTo>
                    <a:lnTo>
                      <a:pt x="182" y="15"/>
                    </a:lnTo>
                    <a:lnTo>
                      <a:pt x="196" y="10"/>
                    </a:lnTo>
                    <a:lnTo>
                      <a:pt x="213" y="10"/>
                    </a:lnTo>
                    <a:lnTo>
                      <a:pt x="227" y="10"/>
                    </a:lnTo>
                    <a:lnTo>
                      <a:pt x="239" y="15"/>
                    </a:lnTo>
                    <a:lnTo>
                      <a:pt x="251" y="20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5" y="34"/>
                    </a:lnTo>
                    <a:lnTo>
                      <a:pt x="275" y="31"/>
                    </a:lnTo>
                    <a:lnTo>
                      <a:pt x="275" y="29"/>
                    </a:lnTo>
                    <a:lnTo>
                      <a:pt x="275" y="27"/>
                    </a:lnTo>
                    <a:lnTo>
                      <a:pt x="277" y="22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9" y="8"/>
                    </a:lnTo>
                    <a:lnTo>
                      <a:pt x="296" y="5"/>
                    </a:lnTo>
                    <a:lnTo>
                      <a:pt x="306" y="3"/>
                    </a:lnTo>
                    <a:lnTo>
                      <a:pt x="315" y="0"/>
                    </a:lnTo>
                    <a:lnTo>
                      <a:pt x="327" y="3"/>
                    </a:lnTo>
                    <a:lnTo>
                      <a:pt x="337" y="5"/>
                    </a:lnTo>
                    <a:lnTo>
                      <a:pt x="344" y="8"/>
                    </a:lnTo>
                    <a:lnTo>
                      <a:pt x="348" y="12"/>
                    </a:lnTo>
                    <a:lnTo>
                      <a:pt x="351" y="17"/>
                    </a:lnTo>
                    <a:lnTo>
                      <a:pt x="356" y="22"/>
                    </a:lnTo>
                    <a:lnTo>
                      <a:pt x="356" y="27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4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Freeform 465"/>
              <p:cNvSpPr>
                <a:spLocks/>
              </p:cNvSpPr>
              <p:nvPr/>
            </p:nvSpPr>
            <p:spPr bwMode="auto">
              <a:xfrm>
                <a:off x="3366" y="3664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3"/>
                  </a:cxn>
                  <a:cxn ang="0">
                    <a:pos x="272" y="205"/>
                  </a:cxn>
                  <a:cxn ang="0">
                    <a:pos x="267" y="208"/>
                  </a:cxn>
                  <a:cxn ang="0">
                    <a:pos x="260" y="212"/>
                  </a:cxn>
                  <a:cxn ang="0">
                    <a:pos x="251" y="217"/>
                  </a:cxn>
                  <a:cxn ang="0">
                    <a:pos x="239" y="222"/>
                  </a:cxn>
                  <a:cxn ang="0">
                    <a:pos x="227" y="227"/>
                  </a:cxn>
                  <a:cxn ang="0">
                    <a:pos x="213" y="229"/>
                  </a:cxn>
                  <a:cxn ang="0">
                    <a:pos x="196" y="227"/>
                  </a:cxn>
                  <a:cxn ang="0">
                    <a:pos x="182" y="224"/>
                  </a:cxn>
                  <a:cxn ang="0">
                    <a:pos x="165" y="215"/>
                  </a:cxn>
                  <a:cxn ang="0">
                    <a:pos x="153" y="205"/>
                  </a:cxn>
                  <a:cxn ang="0">
                    <a:pos x="141" y="196"/>
                  </a:cxn>
                  <a:cxn ang="0">
                    <a:pos x="134" y="186"/>
                  </a:cxn>
                  <a:cxn ang="0">
                    <a:pos x="129" y="177"/>
                  </a:cxn>
                  <a:cxn ang="0">
                    <a:pos x="124" y="167"/>
                  </a:cxn>
                  <a:cxn ang="0">
                    <a:pos x="124" y="160"/>
                  </a:cxn>
                  <a:cxn ang="0">
                    <a:pos x="122" y="155"/>
                  </a:cxn>
                  <a:cxn ang="0">
                    <a:pos x="122" y="150"/>
                  </a:cxn>
                  <a:cxn ang="0">
                    <a:pos x="124" y="148"/>
                  </a:cxn>
                  <a:cxn ang="0">
                    <a:pos x="124" y="146"/>
                  </a:cxn>
                  <a:cxn ang="0">
                    <a:pos x="122" y="148"/>
                  </a:cxn>
                  <a:cxn ang="0">
                    <a:pos x="120" y="150"/>
                  </a:cxn>
                  <a:cxn ang="0">
                    <a:pos x="115" y="153"/>
                  </a:cxn>
                  <a:cxn ang="0">
                    <a:pos x="110" y="155"/>
                  </a:cxn>
                  <a:cxn ang="0">
                    <a:pos x="103" y="157"/>
                  </a:cxn>
                  <a:cxn ang="0">
                    <a:pos x="93" y="157"/>
                  </a:cxn>
                  <a:cxn ang="0">
                    <a:pos x="84" y="157"/>
                  </a:cxn>
                  <a:cxn ang="0">
                    <a:pos x="77" y="157"/>
                  </a:cxn>
                  <a:cxn ang="0">
                    <a:pos x="65" y="153"/>
                  </a:cxn>
                  <a:cxn ang="0">
                    <a:pos x="55" y="146"/>
                  </a:cxn>
                  <a:cxn ang="0">
                    <a:pos x="48" y="138"/>
                  </a:cxn>
                  <a:cxn ang="0">
                    <a:pos x="43" y="129"/>
                  </a:cxn>
                  <a:cxn ang="0">
                    <a:pos x="39" y="122"/>
                  </a:cxn>
                  <a:cxn ang="0">
                    <a:pos x="39" y="112"/>
                  </a:cxn>
                  <a:cxn ang="0">
                    <a:pos x="39" y="105"/>
                  </a:cxn>
                  <a:cxn ang="0">
                    <a:pos x="39" y="98"/>
                  </a:cxn>
                  <a:cxn ang="0">
                    <a:pos x="41" y="91"/>
                  </a:cxn>
                  <a:cxn ang="0">
                    <a:pos x="41" y="86"/>
                  </a:cxn>
                  <a:cxn ang="0">
                    <a:pos x="43" y="84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9" y="79"/>
                  </a:cxn>
                  <a:cxn ang="0">
                    <a:pos x="34" y="76"/>
                  </a:cxn>
                  <a:cxn ang="0">
                    <a:pos x="29" y="72"/>
                  </a:cxn>
                  <a:cxn ang="0">
                    <a:pos x="22" y="64"/>
                  </a:cxn>
                  <a:cxn ang="0">
                    <a:pos x="15" y="55"/>
                  </a:cxn>
                  <a:cxn ang="0">
                    <a:pos x="10" y="45"/>
                  </a:cxn>
                  <a:cxn ang="0">
                    <a:pos x="5" y="31"/>
                  </a:cxn>
                  <a:cxn ang="0">
                    <a:pos x="3" y="17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3"/>
                    </a:moveTo>
                    <a:lnTo>
                      <a:pt x="272" y="205"/>
                    </a:lnTo>
                    <a:lnTo>
                      <a:pt x="267" y="208"/>
                    </a:lnTo>
                    <a:lnTo>
                      <a:pt x="260" y="212"/>
                    </a:lnTo>
                    <a:lnTo>
                      <a:pt x="251" y="217"/>
                    </a:lnTo>
                    <a:lnTo>
                      <a:pt x="239" y="222"/>
                    </a:lnTo>
                    <a:lnTo>
                      <a:pt x="227" y="227"/>
                    </a:lnTo>
                    <a:lnTo>
                      <a:pt x="213" y="229"/>
                    </a:lnTo>
                    <a:lnTo>
                      <a:pt x="196" y="227"/>
                    </a:lnTo>
                    <a:lnTo>
                      <a:pt x="182" y="224"/>
                    </a:lnTo>
                    <a:lnTo>
                      <a:pt x="165" y="215"/>
                    </a:lnTo>
                    <a:lnTo>
                      <a:pt x="153" y="205"/>
                    </a:lnTo>
                    <a:lnTo>
                      <a:pt x="141" y="196"/>
                    </a:lnTo>
                    <a:lnTo>
                      <a:pt x="134" y="186"/>
                    </a:lnTo>
                    <a:lnTo>
                      <a:pt x="129" y="177"/>
                    </a:lnTo>
                    <a:lnTo>
                      <a:pt x="124" y="167"/>
                    </a:lnTo>
                    <a:lnTo>
                      <a:pt x="124" y="160"/>
                    </a:lnTo>
                    <a:lnTo>
                      <a:pt x="122" y="155"/>
                    </a:lnTo>
                    <a:lnTo>
                      <a:pt x="122" y="150"/>
                    </a:lnTo>
                    <a:lnTo>
                      <a:pt x="124" y="148"/>
                    </a:lnTo>
                    <a:lnTo>
                      <a:pt x="124" y="146"/>
                    </a:lnTo>
                    <a:lnTo>
                      <a:pt x="122" y="148"/>
                    </a:lnTo>
                    <a:lnTo>
                      <a:pt x="120" y="150"/>
                    </a:lnTo>
                    <a:lnTo>
                      <a:pt x="115" y="153"/>
                    </a:lnTo>
                    <a:lnTo>
                      <a:pt x="110" y="155"/>
                    </a:lnTo>
                    <a:lnTo>
                      <a:pt x="103" y="157"/>
                    </a:lnTo>
                    <a:lnTo>
                      <a:pt x="93" y="157"/>
                    </a:lnTo>
                    <a:lnTo>
                      <a:pt x="84" y="157"/>
                    </a:lnTo>
                    <a:lnTo>
                      <a:pt x="77" y="157"/>
                    </a:lnTo>
                    <a:lnTo>
                      <a:pt x="65" y="153"/>
                    </a:lnTo>
                    <a:lnTo>
                      <a:pt x="55" y="146"/>
                    </a:lnTo>
                    <a:lnTo>
                      <a:pt x="48" y="138"/>
                    </a:lnTo>
                    <a:lnTo>
                      <a:pt x="43" y="129"/>
                    </a:lnTo>
                    <a:lnTo>
                      <a:pt x="39" y="122"/>
                    </a:lnTo>
                    <a:lnTo>
                      <a:pt x="39" y="112"/>
                    </a:lnTo>
                    <a:lnTo>
                      <a:pt x="39" y="105"/>
                    </a:lnTo>
                    <a:lnTo>
                      <a:pt x="39" y="98"/>
                    </a:lnTo>
                    <a:lnTo>
                      <a:pt x="41" y="91"/>
                    </a:lnTo>
                    <a:lnTo>
                      <a:pt x="41" y="86"/>
                    </a:lnTo>
                    <a:lnTo>
                      <a:pt x="43" y="84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9" y="79"/>
                    </a:lnTo>
                    <a:lnTo>
                      <a:pt x="34" y="76"/>
                    </a:lnTo>
                    <a:lnTo>
                      <a:pt x="29" y="72"/>
                    </a:lnTo>
                    <a:lnTo>
                      <a:pt x="22" y="64"/>
                    </a:lnTo>
                    <a:lnTo>
                      <a:pt x="15" y="55"/>
                    </a:lnTo>
                    <a:lnTo>
                      <a:pt x="10" y="45"/>
                    </a:lnTo>
                    <a:lnTo>
                      <a:pt x="5" y="31"/>
                    </a:lnTo>
                    <a:lnTo>
                      <a:pt x="3" y="17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Freeform 466"/>
              <p:cNvSpPr>
                <a:spLocks/>
              </p:cNvSpPr>
              <p:nvPr/>
            </p:nvSpPr>
            <p:spPr bwMode="auto">
              <a:xfrm>
                <a:off x="3638" y="3664"/>
                <a:ext cx="360" cy="236"/>
              </a:xfrm>
              <a:custGeom>
                <a:avLst/>
                <a:gdLst/>
                <a:ahLst/>
                <a:cxnLst>
                  <a:cxn ang="0">
                    <a:pos x="3" y="205"/>
                  </a:cxn>
                  <a:cxn ang="0">
                    <a:pos x="3" y="212"/>
                  </a:cxn>
                  <a:cxn ang="0">
                    <a:pos x="7" y="219"/>
                  </a:cxn>
                  <a:cxn ang="0">
                    <a:pos x="17" y="229"/>
                  </a:cxn>
                  <a:cxn ang="0">
                    <a:pos x="34" y="236"/>
                  </a:cxn>
                  <a:cxn ang="0">
                    <a:pos x="55" y="236"/>
                  </a:cxn>
                  <a:cxn ang="0">
                    <a:pos x="72" y="229"/>
                  </a:cxn>
                  <a:cxn ang="0">
                    <a:pos x="79" y="219"/>
                  </a:cxn>
                  <a:cxn ang="0">
                    <a:pos x="84" y="212"/>
                  </a:cxn>
                  <a:cxn ang="0">
                    <a:pos x="86" y="205"/>
                  </a:cxn>
                  <a:cxn ang="0">
                    <a:pos x="88" y="205"/>
                  </a:cxn>
                  <a:cxn ang="0">
                    <a:pos x="100" y="215"/>
                  </a:cxn>
                  <a:cxn ang="0">
                    <a:pos x="119" y="224"/>
                  </a:cxn>
                  <a:cxn ang="0">
                    <a:pos x="148" y="229"/>
                  </a:cxn>
                  <a:cxn ang="0">
                    <a:pos x="179" y="224"/>
                  </a:cxn>
                  <a:cxn ang="0">
                    <a:pos x="208" y="205"/>
                  </a:cxn>
                  <a:cxn ang="0">
                    <a:pos x="227" y="186"/>
                  </a:cxn>
                  <a:cxn ang="0">
                    <a:pos x="234" y="169"/>
                  </a:cxn>
                  <a:cxn ang="0">
                    <a:pos x="236" y="155"/>
                  </a:cxn>
                  <a:cxn ang="0">
                    <a:pos x="236" y="148"/>
                  </a:cxn>
                  <a:cxn ang="0">
                    <a:pos x="236" y="148"/>
                  </a:cxn>
                  <a:cxn ang="0">
                    <a:pos x="243" y="153"/>
                  </a:cxn>
                  <a:cxn ang="0">
                    <a:pos x="258" y="157"/>
                  </a:cxn>
                  <a:cxn ang="0">
                    <a:pos x="274" y="160"/>
                  </a:cxn>
                  <a:cxn ang="0">
                    <a:pos x="293" y="153"/>
                  </a:cxn>
                  <a:cxn ang="0">
                    <a:pos x="313" y="138"/>
                  </a:cxn>
                  <a:cxn ang="0">
                    <a:pos x="320" y="122"/>
                  </a:cxn>
                  <a:cxn ang="0">
                    <a:pos x="322" y="105"/>
                  </a:cxn>
                  <a:cxn ang="0">
                    <a:pos x="320" y="91"/>
                  </a:cxn>
                  <a:cxn ang="0">
                    <a:pos x="317" y="84"/>
                  </a:cxn>
                  <a:cxn ang="0">
                    <a:pos x="317" y="81"/>
                  </a:cxn>
                  <a:cxn ang="0">
                    <a:pos x="324" y="76"/>
                  </a:cxn>
                  <a:cxn ang="0">
                    <a:pos x="336" y="64"/>
                  </a:cxn>
                  <a:cxn ang="0">
                    <a:pos x="351" y="45"/>
                  </a:cxn>
                  <a:cxn ang="0">
                    <a:pos x="358" y="17"/>
                  </a:cxn>
                </a:cxnLst>
                <a:rect l="0" t="0" r="r" b="b"/>
                <a:pathLst>
                  <a:path w="360" h="236">
                    <a:moveTo>
                      <a:pt x="0" y="203"/>
                    </a:moveTo>
                    <a:lnTo>
                      <a:pt x="3" y="205"/>
                    </a:lnTo>
                    <a:lnTo>
                      <a:pt x="3" y="208"/>
                    </a:lnTo>
                    <a:lnTo>
                      <a:pt x="3" y="212"/>
                    </a:lnTo>
                    <a:lnTo>
                      <a:pt x="5" y="215"/>
                    </a:lnTo>
                    <a:lnTo>
                      <a:pt x="7" y="219"/>
                    </a:lnTo>
                    <a:lnTo>
                      <a:pt x="12" y="224"/>
                    </a:lnTo>
                    <a:lnTo>
                      <a:pt x="17" y="229"/>
                    </a:lnTo>
                    <a:lnTo>
                      <a:pt x="24" y="234"/>
                    </a:lnTo>
                    <a:lnTo>
                      <a:pt x="34" y="236"/>
                    </a:lnTo>
                    <a:lnTo>
                      <a:pt x="43" y="236"/>
                    </a:lnTo>
                    <a:lnTo>
                      <a:pt x="55" y="236"/>
                    </a:lnTo>
                    <a:lnTo>
                      <a:pt x="65" y="234"/>
                    </a:lnTo>
                    <a:lnTo>
                      <a:pt x="72" y="229"/>
                    </a:lnTo>
                    <a:lnTo>
                      <a:pt x="76" y="224"/>
                    </a:lnTo>
                    <a:lnTo>
                      <a:pt x="79" y="219"/>
                    </a:lnTo>
                    <a:lnTo>
                      <a:pt x="84" y="215"/>
                    </a:lnTo>
                    <a:lnTo>
                      <a:pt x="84" y="212"/>
                    </a:lnTo>
                    <a:lnTo>
                      <a:pt x="86" y="208"/>
                    </a:lnTo>
                    <a:lnTo>
                      <a:pt x="86" y="205"/>
                    </a:lnTo>
                    <a:lnTo>
                      <a:pt x="86" y="205"/>
                    </a:lnTo>
                    <a:lnTo>
                      <a:pt x="88" y="205"/>
                    </a:lnTo>
                    <a:lnTo>
                      <a:pt x="91" y="210"/>
                    </a:lnTo>
                    <a:lnTo>
                      <a:pt x="100" y="215"/>
                    </a:lnTo>
                    <a:lnTo>
                      <a:pt x="110" y="219"/>
                    </a:lnTo>
                    <a:lnTo>
                      <a:pt x="119" y="224"/>
                    </a:lnTo>
                    <a:lnTo>
                      <a:pt x="134" y="227"/>
                    </a:lnTo>
                    <a:lnTo>
                      <a:pt x="148" y="229"/>
                    </a:lnTo>
                    <a:lnTo>
                      <a:pt x="162" y="229"/>
                    </a:lnTo>
                    <a:lnTo>
                      <a:pt x="179" y="224"/>
                    </a:lnTo>
                    <a:lnTo>
                      <a:pt x="193" y="217"/>
                    </a:lnTo>
                    <a:lnTo>
                      <a:pt x="208" y="205"/>
                    </a:lnTo>
                    <a:lnTo>
                      <a:pt x="217" y="196"/>
                    </a:lnTo>
                    <a:lnTo>
                      <a:pt x="227" y="186"/>
                    </a:lnTo>
                    <a:lnTo>
                      <a:pt x="231" y="177"/>
                    </a:lnTo>
                    <a:lnTo>
                      <a:pt x="234" y="169"/>
                    </a:lnTo>
                    <a:lnTo>
                      <a:pt x="236" y="162"/>
                    </a:lnTo>
                    <a:lnTo>
                      <a:pt x="236" y="155"/>
                    </a:lnTo>
                    <a:lnTo>
                      <a:pt x="236" y="150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9" y="150"/>
                    </a:lnTo>
                    <a:lnTo>
                      <a:pt x="243" y="153"/>
                    </a:lnTo>
                    <a:lnTo>
                      <a:pt x="251" y="155"/>
                    </a:lnTo>
                    <a:lnTo>
                      <a:pt x="258" y="157"/>
                    </a:lnTo>
                    <a:lnTo>
                      <a:pt x="265" y="160"/>
                    </a:lnTo>
                    <a:lnTo>
                      <a:pt x="274" y="160"/>
                    </a:lnTo>
                    <a:lnTo>
                      <a:pt x="284" y="157"/>
                    </a:lnTo>
                    <a:lnTo>
                      <a:pt x="293" y="153"/>
                    </a:lnTo>
                    <a:lnTo>
                      <a:pt x="303" y="148"/>
                    </a:lnTo>
                    <a:lnTo>
                      <a:pt x="313" y="138"/>
                    </a:lnTo>
                    <a:lnTo>
                      <a:pt x="317" y="131"/>
                    </a:lnTo>
                    <a:lnTo>
                      <a:pt x="320" y="122"/>
                    </a:lnTo>
                    <a:lnTo>
                      <a:pt x="322" y="112"/>
                    </a:lnTo>
                    <a:lnTo>
                      <a:pt x="322" y="105"/>
                    </a:lnTo>
                    <a:lnTo>
                      <a:pt x="320" y="98"/>
                    </a:lnTo>
                    <a:lnTo>
                      <a:pt x="320" y="91"/>
                    </a:lnTo>
                    <a:lnTo>
                      <a:pt x="317" y="86"/>
                    </a:lnTo>
                    <a:lnTo>
                      <a:pt x="317" y="84"/>
                    </a:lnTo>
                    <a:lnTo>
                      <a:pt x="315" y="84"/>
                    </a:lnTo>
                    <a:lnTo>
                      <a:pt x="317" y="81"/>
                    </a:lnTo>
                    <a:lnTo>
                      <a:pt x="320" y="79"/>
                    </a:lnTo>
                    <a:lnTo>
                      <a:pt x="324" y="76"/>
                    </a:lnTo>
                    <a:lnTo>
                      <a:pt x="332" y="72"/>
                    </a:lnTo>
                    <a:lnTo>
                      <a:pt x="336" y="64"/>
                    </a:lnTo>
                    <a:lnTo>
                      <a:pt x="343" y="55"/>
                    </a:lnTo>
                    <a:lnTo>
                      <a:pt x="351" y="45"/>
                    </a:lnTo>
                    <a:lnTo>
                      <a:pt x="355" y="33"/>
                    </a:lnTo>
                    <a:lnTo>
                      <a:pt x="358" y="17"/>
                    </a:lnTo>
                    <a:lnTo>
                      <a:pt x="36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3" name="Freeform 467"/>
            <p:cNvSpPr>
              <a:spLocks/>
            </p:cNvSpPr>
            <p:nvPr/>
          </p:nvSpPr>
          <p:spPr bwMode="auto">
            <a:xfrm>
              <a:off x="4346" y="4062"/>
              <a:ext cx="115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5" y="115"/>
                </a:cxn>
                <a:cxn ang="0">
                  <a:pos x="115" y="115"/>
                </a:cxn>
              </a:cxnLst>
              <a:rect l="0" t="0" r="r" b="b"/>
              <a:pathLst>
                <a:path w="115" h="115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5" y="115"/>
                  </a:lnTo>
                  <a:lnTo>
                    <a:pt x="115" y="11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468"/>
            <p:cNvSpPr>
              <a:spLocks/>
            </p:cNvSpPr>
            <p:nvPr/>
          </p:nvSpPr>
          <p:spPr bwMode="auto">
            <a:xfrm>
              <a:off x="4985" y="4062"/>
              <a:ext cx="112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2" y="115"/>
                </a:cxn>
                <a:cxn ang="0">
                  <a:pos x="112" y="115"/>
                </a:cxn>
              </a:cxnLst>
              <a:rect l="0" t="0" r="r" b="b"/>
              <a:pathLst>
                <a:path w="112" h="115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2" y="115"/>
                  </a:lnTo>
                  <a:lnTo>
                    <a:pt x="112" y="115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469"/>
            <p:cNvSpPr>
              <a:spLocks noChangeShapeType="1"/>
            </p:cNvSpPr>
            <p:nvPr/>
          </p:nvSpPr>
          <p:spPr bwMode="auto">
            <a:xfrm>
              <a:off x="4206" y="2558"/>
              <a:ext cx="1" cy="1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470"/>
            <p:cNvSpPr>
              <a:spLocks noChangeShapeType="1"/>
            </p:cNvSpPr>
            <p:nvPr/>
          </p:nvSpPr>
          <p:spPr bwMode="auto">
            <a:xfrm flipH="1" flipV="1">
              <a:off x="3719" y="2813"/>
              <a:ext cx="172" cy="9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471"/>
            <p:cNvSpPr>
              <a:spLocks noChangeShapeType="1"/>
            </p:cNvSpPr>
            <p:nvPr/>
          </p:nvSpPr>
          <p:spPr bwMode="auto">
            <a:xfrm flipV="1">
              <a:off x="4520" y="2811"/>
              <a:ext cx="184" cy="10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472"/>
            <p:cNvSpPr>
              <a:spLocks noChangeShapeType="1"/>
            </p:cNvSpPr>
            <p:nvPr/>
          </p:nvSpPr>
          <p:spPr bwMode="auto">
            <a:xfrm flipH="1">
              <a:off x="3683" y="3049"/>
              <a:ext cx="253" cy="3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473"/>
            <p:cNvSpPr>
              <a:spLocks/>
            </p:cNvSpPr>
            <p:nvPr/>
          </p:nvSpPr>
          <p:spPr bwMode="auto">
            <a:xfrm>
              <a:off x="3745" y="3199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  <a:cxn ang="0">
                  <a:pos x="113" y="112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  <a:lnTo>
                    <a:pt x="113" y="112"/>
                  </a:lnTo>
                  <a:close/>
                </a:path>
              </a:pathLst>
            </a:custGeom>
            <a:solidFill>
              <a:srgbClr val="FFFF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474"/>
            <p:cNvSpPr>
              <a:spLocks/>
            </p:cNvSpPr>
            <p:nvPr/>
          </p:nvSpPr>
          <p:spPr bwMode="auto">
            <a:xfrm>
              <a:off x="3984" y="3264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475"/>
            <p:cNvSpPr>
              <a:spLocks noChangeShapeType="1"/>
            </p:cNvSpPr>
            <p:nvPr/>
          </p:nvSpPr>
          <p:spPr bwMode="auto">
            <a:xfrm>
              <a:off x="4468" y="3054"/>
              <a:ext cx="260" cy="3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476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477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478"/>
            <p:cNvSpPr>
              <a:spLocks noChangeShapeType="1"/>
            </p:cNvSpPr>
            <p:nvPr/>
          </p:nvSpPr>
          <p:spPr bwMode="auto">
            <a:xfrm flipH="1" flipV="1">
              <a:off x="3273" y="3447"/>
              <a:ext cx="141" cy="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479"/>
            <p:cNvSpPr>
              <a:spLocks noChangeShapeType="1"/>
            </p:cNvSpPr>
            <p:nvPr/>
          </p:nvSpPr>
          <p:spPr bwMode="auto">
            <a:xfrm flipV="1">
              <a:off x="4990" y="3447"/>
              <a:ext cx="148" cy="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480"/>
            <p:cNvSpPr>
              <a:spLocks noChangeShapeType="1"/>
            </p:cNvSpPr>
            <p:nvPr/>
          </p:nvSpPr>
          <p:spPr bwMode="auto">
            <a:xfrm flipH="1">
              <a:off x="3347" y="3876"/>
              <a:ext cx="181" cy="18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Line 481"/>
            <p:cNvSpPr>
              <a:spLocks noChangeShapeType="1"/>
            </p:cNvSpPr>
            <p:nvPr/>
          </p:nvSpPr>
          <p:spPr bwMode="auto">
            <a:xfrm>
              <a:off x="3822" y="3883"/>
              <a:ext cx="183" cy="18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482"/>
            <p:cNvSpPr>
              <a:spLocks noChangeShapeType="1"/>
            </p:cNvSpPr>
            <p:nvPr/>
          </p:nvSpPr>
          <p:spPr bwMode="auto">
            <a:xfrm flipH="1">
              <a:off x="4404" y="3881"/>
              <a:ext cx="178" cy="18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Line 483"/>
            <p:cNvSpPr>
              <a:spLocks noChangeShapeType="1"/>
            </p:cNvSpPr>
            <p:nvPr/>
          </p:nvSpPr>
          <p:spPr bwMode="auto">
            <a:xfrm>
              <a:off x="4883" y="3872"/>
              <a:ext cx="157" cy="19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Line 484"/>
            <p:cNvSpPr>
              <a:spLocks noChangeShapeType="1"/>
            </p:cNvSpPr>
            <p:nvPr/>
          </p:nvSpPr>
          <p:spPr bwMode="auto">
            <a:xfrm>
              <a:off x="3996" y="3666"/>
              <a:ext cx="41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485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486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487"/>
            <p:cNvSpPr>
              <a:spLocks noChangeShapeType="1"/>
            </p:cNvSpPr>
            <p:nvPr/>
          </p:nvSpPr>
          <p:spPr bwMode="auto">
            <a:xfrm flipH="1" flipV="1">
              <a:off x="398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Framework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Common Primitives:</a:t>
            </a:r>
          </a:p>
          <a:p>
            <a:pPr lvl="1"/>
            <a:r>
              <a:rPr lang="en-US" b="1"/>
              <a:t>Join</a:t>
            </a:r>
            <a:r>
              <a:rPr lang="en-US"/>
              <a:t>: how to I begin participating?</a:t>
            </a:r>
          </a:p>
          <a:p>
            <a:pPr lvl="1"/>
            <a:r>
              <a:rPr lang="en-US" b="1"/>
              <a:t>Publish</a:t>
            </a:r>
            <a:r>
              <a:rPr lang="en-US"/>
              <a:t>: how do I advertise my file?</a:t>
            </a:r>
          </a:p>
          <a:p>
            <a:pPr lvl="1"/>
            <a:r>
              <a:rPr lang="en-US" b="1"/>
              <a:t>Search</a:t>
            </a:r>
            <a:r>
              <a:rPr lang="en-US"/>
              <a:t>: how to I find a file?</a:t>
            </a:r>
          </a:p>
          <a:p>
            <a:pPr lvl="1"/>
            <a:r>
              <a:rPr lang="en-US" b="1"/>
              <a:t>Fetch</a:t>
            </a:r>
            <a:r>
              <a:rPr lang="en-US"/>
              <a:t>: how to I retrieve a file?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Centralized Database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Napster</a:t>
            </a:r>
          </a:p>
          <a:p>
            <a:r>
              <a:rPr lang="en-US" dirty="0" smtClean="0"/>
              <a:t>Query Flooding</a:t>
            </a:r>
          </a:p>
          <a:p>
            <a:pPr lvl="1"/>
            <a:r>
              <a:rPr lang="en-US" dirty="0" smtClean="0"/>
              <a:t>Gnutella</a:t>
            </a:r>
          </a:p>
          <a:p>
            <a:pPr lvl="1"/>
            <a:r>
              <a:rPr lang="en-US" dirty="0" err="1" smtClean="0"/>
              <a:t>KaZaA</a:t>
            </a:r>
            <a:endParaRPr lang="en-US" dirty="0" smtClean="0"/>
          </a:p>
          <a:p>
            <a:r>
              <a:rPr lang="en-US" dirty="0" smtClean="0"/>
              <a:t>Swarming</a:t>
            </a:r>
          </a:p>
          <a:p>
            <a:pPr lvl="1"/>
            <a:r>
              <a:rPr lang="en-US" dirty="0" err="1" smtClean="0"/>
              <a:t>BitTorrent</a:t>
            </a:r>
            <a:endParaRPr lang="en-US" dirty="0" smtClean="0"/>
          </a:p>
          <a:p>
            <a:r>
              <a:rPr lang="en-US" dirty="0" smtClean="0">
                <a:solidFill>
                  <a:schemeClr val="accent2"/>
                </a:solidFill>
              </a:rPr>
              <a:t>Unstructured Overlay Routing</a:t>
            </a:r>
          </a:p>
          <a:p>
            <a:pPr lvl="1"/>
            <a:r>
              <a:rPr lang="en-US" dirty="0" err="1" smtClean="0">
                <a:solidFill>
                  <a:schemeClr val="accent2"/>
                </a:solidFill>
              </a:rPr>
              <a:t>Freenet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Structured Overlay Routing</a:t>
            </a:r>
          </a:p>
          <a:p>
            <a:pPr lvl="1"/>
            <a:r>
              <a:rPr lang="en-US" dirty="0" smtClean="0"/>
              <a:t>Distributed Hash Tables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Napster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</a:p>
          <a:p>
            <a:pPr lvl="1"/>
            <a:r>
              <a:rPr lang="en-US" dirty="0" smtClean="0"/>
              <a:t>1999: Sean Fanning launches Napster</a:t>
            </a:r>
          </a:p>
          <a:p>
            <a:pPr lvl="1"/>
            <a:r>
              <a:rPr lang="en-US" dirty="0" smtClean="0"/>
              <a:t>Peaked at 1.5 million simultaneous users</a:t>
            </a:r>
          </a:p>
          <a:p>
            <a:pPr lvl="1"/>
            <a:r>
              <a:rPr lang="en-US" dirty="0" smtClean="0"/>
              <a:t>Jul 2001:  Napster shuts down</a:t>
            </a:r>
          </a:p>
          <a:p>
            <a:r>
              <a:rPr lang="en-US" dirty="0" smtClean="0">
                <a:sym typeface="Wingdings" charset="2"/>
              </a:rPr>
              <a:t>Centralized Database:</a:t>
            </a:r>
          </a:p>
          <a:p>
            <a:pPr lvl="1"/>
            <a:r>
              <a:rPr lang="en-US" dirty="0" smtClean="0">
                <a:sym typeface="Wingdings" charset="2"/>
              </a:rPr>
              <a:t>Join: on startup, client contacts central server</a:t>
            </a:r>
          </a:p>
          <a:p>
            <a:pPr lvl="1"/>
            <a:r>
              <a:rPr lang="en-US" dirty="0" smtClean="0">
                <a:sym typeface="Wingdings" charset="2"/>
              </a:rPr>
              <a:t>Publish: reports list of files to central server</a:t>
            </a:r>
            <a:endParaRPr lang="en-US" dirty="0" smtClean="0"/>
          </a:p>
          <a:p>
            <a:pPr lvl="1"/>
            <a:r>
              <a:rPr lang="en-US" dirty="0" smtClean="0"/>
              <a:t>Search: query the server </a:t>
            </a:r>
            <a:r>
              <a:rPr lang="en-US" dirty="0" smtClean="0">
                <a:sym typeface="Wingdings" charset="2"/>
              </a:rPr>
              <a:t>=&gt; return someone that stores the requested file</a:t>
            </a:r>
          </a:p>
          <a:p>
            <a:pPr lvl="1"/>
            <a:r>
              <a:rPr lang="en-US" dirty="0" smtClean="0"/>
              <a:t>Fetch: get the file directly from peer</a:t>
            </a:r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Napster: Publish</a:t>
            </a: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4114800" y="4953000"/>
            <a:ext cx="609600" cy="685800"/>
            <a:chOff x="2592" y="3120"/>
            <a:chExt cx="384" cy="432"/>
          </a:xfrm>
        </p:grpSpPr>
        <p:pic>
          <p:nvPicPr>
            <p:cNvPr id="7178" name="Picture 10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592" y="336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3" name="Group 49"/>
            <p:cNvGrpSpPr>
              <a:grpSpLocks/>
            </p:cNvGrpSpPr>
            <p:nvPr/>
          </p:nvGrpSpPr>
          <p:grpSpPr bwMode="auto">
            <a:xfrm>
              <a:off x="2640" y="3120"/>
              <a:ext cx="336" cy="432"/>
              <a:chOff x="2640" y="3120"/>
              <a:chExt cx="336" cy="432"/>
            </a:xfrm>
          </p:grpSpPr>
          <p:pic>
            <p:nvPicPr>
              <p:cNvPr id="7175" name="Picture 7" descr="com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640" y="3120"/>
                <a:ext cx="240" cy="224"/>
              </a:xfrm>
              <a:prstGeom prst="rect">
                <a:avLst/>
              </a:prstGeom>
              <a:noFill/>
            </p:spPr>
          </p:pic>
          <p:pic>
            <p:nvPicPr>
              <p:cNvPr id="7179" name="Picture 11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360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7180" name="Picture 12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360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</p:grpSp>
      <p:sp>
        <p:nvSpPr>
          <p:cNvPr id="7207" name="Text Box 39"/>
          <p:cNvSpPr txBox="1">
            <a:spLocks noChangeArrowheads="1"/>
          </p:cNvSpPr>
          <p:nvPr/>
        </p:nvSpPr>
        <p:spPr bwMode="auto">
          <a:xfrm>
            <a:off x="1295400" y="5257800"/>
            <a:ext cx="2708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" charset="0"/>
              </a:rPr>
              <a:t>I have X, Y, and Z!</a:t>
            </a:r>
            <a:endParaRPr lang="en-US">
              <a:solidFill>
                <a:srgbClr val="FF0000"/>
              </a:solidFill>
              <a:latin typeface="Times New Roman" charset="0"/>
            </a:endParaRPr>
          </a:p>
        </p:txBody>
      </p:sp>
      <p:pic>
        <p:nvPicPr>
          <p:cNvPr id="7208" name="Picture 40" descr="j022356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43400" y="3276600"/>
            <a:ext cx="6826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1447800" y="1676400"/>
            <a:ext cx="5943600" cy="3810000"/>
            <a:chOff x="912" y="1056"/>
            <a:chExt cx="3744" cy="2400"/>
          </a:xfrm>
        </p:grpSpPr>
        <p:pic>
          <p:nvPicPr>
            <p:cNvPr id="7171" name="Picture 3" descr="com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792" y="1056"/>
              <a:ext cx="240" cy="224"/>
            </a:xfrm>
            <a:prstGeom prst="rect">
              <a:avLst/>
            </a:prstGeom>
            <a:noFill/>
          </p:spPr>
        </p:pic>
        <p:pic>
          <p:nvPicPr>
            <p:cNvPr id="7172" name="Picture 4" descr="com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120" y="1056"/>
              <a:ext cx="240" cy="224"/>
            </a:xfrm>
            <a:prstGeom prst="rect">
              <a:avLst/>
            </a:prstGeom>
            <a:noFill/>
          </p:spPr>
        </p:pic>
        <p:pic>
          <p:nvPicPr>
            <p:cNvPr id="7173" name="Picture 5" descr="com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368" y="1536"/>
              <a:ext cx="240" cy="224"/>
            </a:xfrm>
            <a:prstGeom prst="rect">
              <a:avLst/>
            </a:prstGeom>
            <a:noFill/>
          </p:spPr>
        </p:pic>
        <p:pic>
          <p:nvPicPr>
            <p:cNvPr id="7174" name="Picture 6" descr="com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128" y="3024"/>
              <a:ext cx="240" cy="224"/>
            </a:xfrm>
            <a:prstGeom prst="rect">
              <a:avLst/>
            </a:prstGeom>
            <a:noFill/>
          </p:spPr>
        </p:pic>
        <p:pic>
          <p:nvPicPr>
            <p:cNvPr id="7176" name="Picture 8" descr="com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248" y="2400"/>
              <a:ext cx="240" cy="224"/>
            </a:xfrm>
            <a:prstGeom prst="rect">
              <a:avLst/>
            </a:prstGeom>
            <a:noFill/>
          </p:spPr>
        </p:pic>
        <p:pic>
          <p:nvPicPr>
            <p:cNvPr id="7177" name="Picture 9" descr="com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056" y="1344"/>
              <a:ext cx="240" cy="224"/>
            </a:xfrm>
            <a:prstGeom prst="rect">
              <a:avLst/>
            </a:prstGeom>
            <a:noFill/>
          </p:spPr>
        </p:pic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4080" y="3264"/>
              <a:ext cx="384" cy="192"/>
              <a:chOff x="2688" y="3552"/>
              <a:chExt cx="384" cy="192"/>
            </a:xfrm>
          </p:grpSpPr>
          <p:pic>
            <p:nvPicPr>
              <p:cNvPr id="7182" name="Picture 14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7183" name="Picture 15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7184" name="Picture 16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7185" name="Picture 17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08" y="264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186" name="Picture 18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04" y="264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187" name="Picture 19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200" y="264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1296" y="2640"/>
              <a:ext cx="384" cy="192"/>
              <a:chOff x="2688" y="3552"/>
              <a:chExt cx="384" cy="192"/>
            </a:xfrm>
          </p:grpSpPr>
          <p:pic>
            <p:nvPicPr>
              <p:cNvPr id="7189" name="Picture 21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7190" name="Picture 22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7191" name="Picture 23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7192" name="Picture 24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368" y="1776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193" name="Picture 25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464" y="1776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194" name="Picture 26" descr="com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032" y="1920"/>
              <a:ext cx="240" cy="224"/>
            </a:xfrm>
            <a:prstGeom prst="rect">
              <a:avLst/>
            </a:prstGeom>
            <a:noFill/>
          </p:spPr>
        </p:pic>
        <p:pic>
          <p:nvPicPr>
            <p:cNvPr id="7195" name="Picture 27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128" y="216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196" name="Picture 28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12" y="158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7" name="Group 29"/>
            <p:cNvGrpSpPr>
              <a:grpSpLocks/>
            </p:cNvGrpSpPr>
            <p:nvPr/>
          </p:nvGrpSpPr>
          <p:grpSpPr bwMode="auto">
            <a:xfrm>
              <a:off x="4032" y="1056"/>
              <a:ext cx="384" cy="192"/>
              <a:chOff x="2688" y="3552"/>
              <a:chExt cx="384" cy="192"/>
            </a:xfrm>
          </p:grpSpPr>
          <p:pic>
            <p:nvPicPr>
              <p:cNvPr id="7198" name="Picture 30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7199" name="Picture 31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7200" name="Picture 32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7201" name="Picture 33" descr="com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016" y="1104"/>
              <a:ext cx="240" cy="224"/>
            </a:xfrm>
            <a:prstGeom prst="rect">
              <a:avLst/>
            </a:prstGeom>
            <a:noFill/>
          </p:spPr>
        </p:pic>
        <p:pic>
          <p:nvPicPr>
            <p:cNvPr id="7202" name="Picture 34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12" y="13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203" name="Picture 35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08" y="13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204" name="Picture 36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08" y="158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205" name="Picture 37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16" y="1296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206" name="Picture 38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320" y="1056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209" name="Picture 41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04" y="158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8" name="Group 50"/>
          <p:cNvGrpSpPr>
            <a:grpSpLocks/>
          </p:cNvGrpSpPr>
          <p:nvPr/>
        </p:nvGrpSpPr>
        <p:grpSpPr bwMode="auto">
          <a:xfrm>
            <a:off x="3200400" y="3962400"/>
            <a:ext cx="1295400" cy="990600"/>
            <a:chOff x="2016" y="2496"/>
            <a:chExt cx="816" cy="624"/>
          </a:xfrm>
        </p:grpSpPr>
        <p:sp>
          <p:nvSpPr>
            <p:cNvPr id="7211" name="Line 43"/>
            <p:cNvSpPr>
              <a:spLocks noChangeShapeType="1"/>
            </p:cNvSpPr>
            <p:nvPr/>
          </p:nvSpPr>
          <p:spPr bwMode="auto">
            <a:xfrm flipV="1">
              <a:off x="2688" y="2496"/>
              <a:ext cx="144" cy="62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12" name="Rectangle 44"/>
            <p:cNvSpPr>
              <a:spLocks noChangeArrowheads="1"/>
            </p:cNvSpPr>
            <p:nvPr/>
          </p:nvSpPr>
          <p:spPr bwMode="auto">
            <a:xfrm>
              <a:off x="2016" y="2640"/>
              <a:ext cx="7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Arial" charset="0"/>
                </a:rPr>
                <a:t>Publish</a:t>
              </a:r>
            </a:p>
          </p:txBody>
        </p:sp>
      </p:grpSp>
      <p:sp>
        <p:nvSpPr>
          <p:cNvPr id="7220" name="Rectangle 52"/>
          <p:cNvSpPr>
            <a:spLocks noChangeArrowheads="1"/>
          </p:cNvSpPr>
          <p:nvPr/>
        </p:nvSpPr>
        <p:spPr bwMode="auto">
          <a:xfrm>
            <a:off x="4572000" y="2590800"/>
            <a:ext cx="20574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r>
              <a:rPr lang="en-US">
                <a:latin typeface="Arial" charset="0"/>
              </a:rPr>
              <a:t>insert(X,</a:t>
            </a:r>
          </a:p>
          <a:p>
            <a:r>
              <a:rPr lang="en-US">
                <a:latin typeface="Arial" charset="0"/>
              </a:rPr>
              <a:t>  123.2.21.23)</a:t>
            </a:r>
          </a:p>
          <a:p>
            <a:r>
              <a:rPr lang="en-US">
                <a:latin typeface="Arial" charset="0"/>
              </a:rPr>
              <a:t>...</a:t>
            </a:r>
          </a:p>
        </p:txBody>
      </p:sp>
      <p:sp>
        <p:nvSpPr>
          <p:cNvPr id="7221" name="Rectangle 53"/>
          <p:cNvSpPr>
            <a:spLocks noChangeArrowheads="1"/>
          </p:cNvSpPr>
          <p:nvPr/>
        </p:nvSpPr>
        <p:spPr bwMode="auto">
          <a:xfrm>
            <a:off x="3505200" y="5638800"/>
            <a:ext cx="179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123.2.21.23</a:t>
            </a:r>
          </a:p>
        </p:txBody>
      </p:sp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7" grpId="0" autoUpdateAnimBg="0"/>
      <p:bldP spid="7220" grpId="0" animBg="1" autoUpdateAnimBg="0"/>
      <p:bldP spid="7220" grpId="1" animBg="1" autoUpdateAnimBg="0"/>
      <p:bldP spid="7221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Napster: Search</a:t>
            </a:r>
          </a:p>
        </p:txBody>
      </p:sp>
      <p:pic>
        <p:nvPicPr>
          <p:cNvPr id="6148" name="Picture 4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1676400"/>
            <a:ext cx="381000" cy="355600"/>
          </a:xfrm>
          <a:prstGeom prst="rect">
            <a:avLst/>
          </a:prstGeom>
          <a:noFill/>
        </p:spPr>
      </p:pic>
      <p:pic>
        <p:nvPicPr>
          <p:cNvPr id="6149" name="Picture 5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1676400"/>
            <a:ext cx="381000" cy="355600"/>
          </a:xfrm>
          <a:prstGeom prst="rect">
            <a:avLst/>
          </a:prstGeom>
          <a:noFill/>
        </p:spPr>
      </p:pic>
      <p:pic>
        <p:nvPicPr>
          <p:cNvPr id="6150" name="Picture 6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2438400"/>
            <a:ext cx="381000" cy="355600"/>
          </a:xfrm>
          <a:prstGeom prst="rect">
            <a:avLst/>
          </a:prstGeom>
          <a:noFill/>
        </p:spPr>
      </p:pic>
      <p:pic>
        <p:nvPicPr>
          <p:cNvPr id="6151" name="Picture 7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4800600"/>
            <a:ext cx="381000" cy="355600"/>
          </a:xfrm>
          <a:prstGeom prst="rect">
            <a:avLst/>
          </a:prstGeom>
          <a:noFill/>
        </p:spPr>
      </p:pic>
      <p:pic>
        <p:nvPicPr>
          <p:cNvPr id="6152" name="Picture 8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4953000"/>
            <a:ext cx="381000" cy="355600"/>
          </a:xfrm>
          <a:prstGeom prst="rect">
            <a:avLst/>
          </a:prstGeom>
          <a:noFill/>
        </p:spPr>
      </p:pic>
      <p:pic>
        <p:nvPicPr>
          <p:cNvPr id="6153" name="Picture 9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3810000"/>
            <a:ext cx="381000" cy="355600"/>
          </a:xfrm>
          <a:prstGeom prst="rect">
            <a:avLst/>
          </a:prstGeom>
          <a:noFill/>
        </p:spPr>
      </p:pic>
      <p:pic>
        <p:nvPicPr>
          <p:cNvPr id="6154" name="Picture 10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2133600"/>
            <a:ext cx="381000" cy="355600"/>
          </a:xfrm>
          <a:prstGeom prst="rect">
            <a:avLst/>
          </a:prstGeom>
          <a:noFill/>
        </p:spPr>
      </p:pic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5334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67200" y="5334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7" name="Picture 1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5334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6477000" y="5181600"/>
            <a:ext cx="609600" cy="304800"/>
            <a:chOff x="2688" y="3552"/>
            <a:chExt cx="384" cy="192"/>
          </a:xfrm>
        </p:grpSpPr>
        <p:pic>
          <p:nvPicPr>
            <p:cNvPr id="6159" name="Picture 15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88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160" name="Picture 16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84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161" name="Picture 17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80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6162" name="Picture 1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4191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63" name="Picture 1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4191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64" name="Picture 2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4191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2057400" y="4191000"/>
            <a:ext cx="609600" cy="304800"/>
            <a:chOff x="2688" y="3552"/>
            <a:chExt cx="384" cy="192"/>
          </a:xfrm>
        </p:grpSpPr>
        <p:pic>
          <p:nvPicPr>
            <p:cNvPr id="6166" name="Picture 22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88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167" name="Picture 2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84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168" name="Picture 24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80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6169" name="Picture 2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34200" y="2819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70" name="Picture 2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6600" y="2819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71" name="Picture 27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3048000"/>
            <a:ext cx="381000" cy="355600"/>
          </a:xfrm>
          <a:prstGeom prst="rect">
            <a:avLst/>
          </a:prstGeom>
          <a:noFill/>
        </p:spPr>
      </p:pic>
      <p:pic>
        <p:nvPicPr>
          <p:cNvPr id="6172" name="Picture 2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3429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73" name="Picture 2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251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6400800" y="1676400"/>
            <a:ext cx="609600" cy="304800"/>
            <a:chOff x="2688" y="3552"/>
            <a:chExt cx="384" cy="192"/>
          </a:xfrm>
        </p:grpSpPr>
        <p:pic>
          <p:nvPicPr>
            <p:cNvPr id="6175" name="Picture 31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88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176" name="Picture 32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84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177" name="Picture 3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80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6178" name="Picture 34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1752600"/>
            <a:ext cx="381000" cy="355600"/>
          </a:xfrm>
          <a:prstGeom prst="rect">
            <a:avLst/>
          </a:prstGeom>
          <a:noFill/>
        </p:spPr>
      </p:pic>
      <p:pic>
        <p:nvPicPr>
          <p:cNvPr id="6179" name="Picture 3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2133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80" name="Picture 3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5200" y="2133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81" name="Picture 3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251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82" name="Picture 3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05400" y="2057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83" name="Picture 3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0" y="1676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1752600" y="5257800"/>
            <a:ext cx="231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" charset="0"/>
              </a:rPr>
              <a:t>Where is file A?</a:t>
            </a:r>
            <a:endParaRPr lang="en-US">
              <a:solidFill>
                <a:srgbClr val="FF0000"/>
              </a:solidFill>
              <a:latin typeface="Times New Roman" charset="0"/>
            </a:endParaRPr>
          </a:p>
        </p:txBody>
      </p:sp>
      <p:pic>
        <p:nvPicPr>
          <p:cNvPr id="6185" name="Picture 41" descr="j022356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43400" y="3276600"/>
            <a:ext cx="6826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86" name="Picture 4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251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3352800" y="3962400"/>
            <a:ext cx="1143000" cy="990600"/>
            <a:chOff x="2112" y="2256"/>
            <a:chExt cx="720" cy="624"/>
          </a:xfrm>
        </p:grpSpPr>
        <p:sp>
          <p:nvSpPr>
            <p:cNvPr id="6188" name="Line 44"/>
            <p:cNvSpPr>
              <a:spLocks noChangeShapeType="1"/>
            </p:cNvSpPr>
            <p:nvPr/>
          </p:nvSpPr>
          <p:spPr bwMode="auto">
            <a:xfrm flipV="1">
              <a:off x="2688" y="2256"/>
              <a:ext cx="144" cy="62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9" name="Rectangle 45"/>
            <p:cNvSpPr>
              <a:spLocks noChangeArrowheads="1"/>
            </p:cNvSpPr>
            <p:nvPr/>
          </p:nvSpPr>
          <p:spPr bwMode="auto">
            <a:xfrm>
              <a:off x="2112" y="2400"/>
              <a:ext cx="6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Arial" charset="0"/>
                </a:rPr>
                <a:t>Query</a:t>
              </a:r>
            </a:p>
          </p:txBody>
        </p:sp>
      </p:grp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4419600" y="4038600"/>
            <a:ext cx="1116013" cy="914400"/>
            <a:chOff x="2784" y="2304"/>
            <a:chExt cx="703" cy="576"/>
          </a:xfrm>
        </p:grpSpPr>
        <p:sp>
          <p:nvSpPr>
            <p:cNvPr id="6191" name="Line 47"/>
            <p:cNvSpPr>
              <a:spLocks noChangeShapeType="1"/>
            </p:cNvSpPr>
            <p:nvPr/>
          </p:nvSpPr>
          <p:spPr bwMode="auto">
            <a:xfrm flipV="1">
              <a:off x="2784" y="2304"/>
              <a:ext cx="144" cy="576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92" name="Rectangle 48"/>
            <p:cNvSpPr>
              <a:spLocks noChangeArrowheads="1"/>
            </p:cNvSpPr>
            <p:nvPr/>
          </p:nvSpPr>
          <p:spPr bwMode="auto">
            <a:xfrm>
              <a:off x="2880" y="2400"/>
              <a:ext cx="60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FF00"/>
                  </a:solidFill>
                  <a:latin typeface="Arial" charset="0"/>
                </a:rPr>
                <a:t>Reply</a:t>
              </a:r>
            </a:p>
          </p:txBody>
        </p:sp>
      </p:grpSp>
      <p:sp>
        <p:nvSpPr>
          <p:cNvPr id="6194" name="Rectangle 50"/>
          <p:cNvSpPr>
            <a:spLocks noChangeArrowheads="1"/>
          </p:cNvSpPr>
          <p:nvPr/>
        </p:nvSpPr>
        <p:spPr bwMode="auto">
          <a:xfrm>
            <a:off x="4572000" y="2590800"/>
            <a:ext cx="20574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r>
              <a:rPr lang="en-US">
                <a:latin typeface="Arial" charset="0"/>
              </a:rPr>
              <a:t>search(A)</a:t>
            </a:r>
          </a:p>
          <a:p>
            <a:r>
              <a:rPr lang="en-US">
                <a:latin typeface="Arial" charset="0"/>
              </a:rPr>
              <a:t>--&gt;</a:t>
            </a:r>
          </a:p>
          <a:p>
            <a:r>
              <a:rPr lang="en-US">
                <a:latin typeface="Arial" charset="0"/>
              </a:rPr>
              <a:t>123.2.0.18</a:t>
            </a:r>
          </a:p>
        </p:txBody>
      </p:sp>
      <p:grpSp>
        <p:nvGrpSpPr>
          <p:cNvPr id="7" name="Group 55"/>
          <p:cNvGrpSpPr>
            <a:grpSpLocks/>
          </p:cNvGrpSpPr>
          <p:nvPr/>
        </p:nvGrpSpPr>
        <p:grpSpPr bwMode="auto">
          <a:xfrm>
            <a:off x="2057400" y="2590800"/>
            <a:ext cx="2057400" cy="2514600"/>
            <a:chOff x="1296" y="1632"/>
            <a:chExt cx="1296" cy="1584"/>
          </a:xfrm>
        </p:grpSpPr>
        <p:sp>
          <p:nvSpPr>
            <p:cNvPr id="6196" name="Line 52"/>
            <p:cNvSpPr>
              <a:spLocks noChangeShapeType="1"/>
            </p:cNvSpPr>
            <p:nvPr/>
          </p:nvSpPr>
          <p:spPr bwMode="auto">
            <a:xfrm flipH="1" flipV="1">
              <a:off x="1344" y="1632"/>
              <a:ext cx="1248" cy="153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97" name="Text Box 53"/>
            <p:cNvSpPr txBox="1">
              <a:spLocks noChangeArrowheads="1"/>
            </p:cNvSpPr>
            <p:nvPr/>
          </p:nvSpPr>
          <p:spPr bwMode="auto">
            <a:xfrm>
              <a:off x="1824" y="2016"/>
              <a:ext cx="5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hlink"/>
                  </a:solidFill>
                  <a:latin typeface="Arial" charset="0"/>
                </a:rPr>
                <a:t>Fetch</a:t>
              </a:r>
            </a:p>
          </p:txBody>
        </p:sp>
        <p:sp>
          <p:nvSpPr>
            <p:cNvPr id="6198" name="Line 54"/>
            <p:cNvSpPr>
              <a:spLocks noChangeShapeType="1"/>
            </p:cNvSpPr>
            <p:nvPr/>
          </p:nvSpPr>
          <p:spPr bwMode="auto">
            <a:xfrm>
              <a:off x="1296" y="1728"/>
              <a:ext cx="1248" cy="1488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200" name="Rectangle 56"/>
          <p:cNvSpPr>
            <a:spLocks noChangeArrowheads="1"/>
          </p:cNvSpPr>
          <p:nvPr/>
        </p:nvSpPr>
        <p:spPr bwMode="auto">
          <a:xfrm>
            <a:off x="1066800" y="1676400"/>
            <a:ext cx="162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123.2.0.18</a:t>
            </a:r>
          </a:p>
        </p:txBody>
      </p:sp>
      <p:sp>
        <p:nvSpPr>
          <p:cNvPr id="55" name="Slide Number Placeholder 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4" grpId="0" autoUpdateAnimBg="0"/>
      <p:bldP spid="6184" grpId="1" autoUpdateAnimBg="0"/>
      <p:bldP spid="6194" grpId="0" animBg="1" autoUpdateAnimBg="0"/>
      <p:bldP spid="6194" grpId="1" animBg="1" autoUpdateAnimBg="0"/>
      <p:bldP spid="620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Napster: Discussion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Pros:</a:t>
            </a:r>
          </a:p>
          <a:p>
            <a:pPr lvl="1"/>
            <a:r>
              <a:rPr lang="en-US"/>
              <a:t>Simple</a:t>
            </a:r>
          </a:p>
          <a:p>
            <a:pPr lvl="1"/>
            <a:r>
              <a:rPr lang="en-US"/>
              <a:t>Search scope is O(1)</a:t>
            </a:r>
          </a:p>
          <a:p>
            <a:pPr lvl="1"/>
            <a:r>
              <a:rPr lang="en-US"/>
              <a:t>Controllable (pro or con?)</a:t>
            </a:r>
          </a:p>
          <a:p>
            <a:pPr>
              <a:lnSpc>
                <a:spcPct val="90000"/>
              </a:lnSpc>
            </a:pPr>
            <a:r>
              <a:rPr lang="en-US" sz="2800"/>
              <a:t>Cons:</a:t>
            </a:r>
          </a:p>
          <a:p>
            <a:pPr lvl="1">
              <a:lnSpc>
                <a:spcPct val="90000"/>
              </a:lnSpc>
            </a:pPr>
            <a:r>
              <a:rPr lang="en-US"/>
              <a:t>Server maintains O(N) State</a:t>
            </a:r>
          </a:p>
          <a:p>
            <a:pPr lvl="1">
              <a:lnSpc>
                <a:spcPct val="90000"/>
              </a:lnSpc>
            </a:pPr>
            <a:r>
              <a:rPr lang="en-US"/>
              <a:t>Server does all processing</a:t>
            </a:r>
          </a:p>
          <a:p>
            <a:pPr lvl="1">
              <a:lnSpc>
                <a:spcPct val="90000"/>
              </a:lnSpc>
            </a:pPr>
            <a:r>
              <a:rPr lang="en-US"/>
              <a:t>Single point of failure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Centralized Database</a:t>
            </a:r>
          </a:p>
          <a:p>
            <a:pPr lvl="1"/>
            <a:r>
              <a:rPr lang="en-US" dirty="0" smtClean="0"/>
              <a:t>Napster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Query Flooding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Gnutella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KaZaA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Swarming</a:t>
            </a:r>
          </a:p>
          <a:p>
            <a:pPr lvl="1"/>
            <a:r>
              <a:rPr lang="en-US" dirty="0" err="1" smtClean="0"/>
              <a:t>BitTorrent</a:t>
            </a:r>
            <a:endParaRPr lang="en-US" dirty="0" smtClean="0"/>
          </a:p>
          <a:p>
            <a:r>
              <a:rPr lang="en-US" dirty="0" smtClean="0">
                <a:solidFill>
                  <a:schemeClr val="accent2"/>
                </a:solidFill>
              </a:rPr>
              <a:t>Unstructured Overlay Routing</a:t>
            </a:r>
          </a:p>
          <a:p>
            <a:pPr lvl="1"/>
            <a:r>
              <a:rPr lang="en-US" dirty="0" err="1" smtClean="0">
                <a:solidFill>
                  <a:schemeClr val="accent2"/>
                </a:solidFill>
              </a:rPr>
              <a:t>Freenet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Structured Overlay Routing</a:t>
            </a:r>
          </a:p>
          <a:p>
            <a:pPr lvl="1"/>
            <a:r>
              <a:rPr lang="en-US" dirty="0" smtClean="0"/>
              <a:t>Distributed Hash Tables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Gnutella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History</a:t>
            </a:r>
          </a:p>
          <a:p>
            <a:pPr lvl="1"/>
            <a:r>
              <a:rPr lang="en-US" dirty="0" smtClean="0"/>
              <a:t>In 2000, J. Frankel and T. Pepper from </a:t>
            </a:r>
            <a:r>
              <a:rPr lang="en-US" dirty="0" err="1" smtClean="0"/>
              <a:t>Nullsoft</a:t>
            </a:r>
            <a:r>
              <a:rPr lang="en-US" dirty="0" smtClean="0"/>
              <a:t> released Gnutella</a:t>
            </a:r>
          </a:p>
          <a:p>
            <a:pPr lvl="1"/>
            <a:r>
              <a:rPr lang="en-US" dirty="0" smtClean="0"/>
              <a:t>Soon many other clients: </a:t>
            </a:r>
            <a:r>
              <a:rPr lang="en-US" dirty="0" err="1" smtClean="0"/>
              <a:t>Bearshare</a:t>
            </a:r>
            <a:r>
              <a:rPr lang="en-US" dirty="0" smtClean="0"/>
              <a:t>, Morpheus, </a:t>
            </a:r>
            <a:r>
              <a:rPr lang="en-US" dirty="0" err="1" smtClean="0"/>
              <a:t>LimeWire</a:t>
            </a:r>
            <a:r>
              <a:rPr lang="en-US" dirty="0" smtClean="0"/>
              <a:t>, etc.</a:t>
            </a:r>
          </a:p>
          <a:p>
            <a:pPr lvl="1"/>
            <a:r>
              <a:rPr lang="en-US" dirty="0" smtClean="0"/>
              <a:t>In 2001, many protocol enhancements including “</a:t>
            </a:r>
            <a:r>
              <a:rPr lang="en-US" dirty="0" err="1" smtClean="0"/>
              <a:t>ultrapeers</a:t>
            </a:r>
            <a:r>
              <a:rPr lang="en-US" dirty="0" smtClean="0"/>
              <a:t>”</a:t>
            </a:r>
          </a:p>
          <a:p>
            <a:r>
              <a:rPr lang="en-US" dirty="0" smtClean="0">
                <a:sym typeface="Wingdings" charset="2"/>
              </a:rPr>
              <a:t>Query Flooding:</a:t>
            </a:r>
          </a:p>
          <a:p>
            <a:pPr lvl="1"/>
            <a:r>
              <a:rPr lang="en-US" dirty="0" smtClean="0">
                <a:sym typeface="Wingdings" charset="2"/>
              </a:rPr>
              <a:t>Join: on startup, client contacts a few other nodes; these become its “neighbors”</a:t>
            </a:r>
          </a:p>
          <a:p>
            <a:pPr lvl="1"/>
            <a:r>
              <a:rPr lang="en-US" dirty="0" smtClean="0">
                <a:sym typeface="Wingdings" charset="2"/>
              </a:rPr>
              <a:t>Publish: no need</a:t>
            </a:r>
            <a:endParaRPr lang="en-US" dirty="0" smtClean="0"/>
          </a:p>
          <a:p>
            <a:pPr lvl="1"/>
            <a:r>
              <a:rPr lang="en-US" dirty="0" smtClean="0"/>
              <a:t>Search: ask neighbors, who ask their neighbors, and so on... when/if found, reply to sender.</a:t>
            </a:r>
          </a:p>
          <a:p>
            <a:pPr lvl="2"/>
            <a:r>
              <a:rPr lang="en-US" dirty="0" smtClean="0">
                <a:sym typeface="Wingdings" charset="2"/>
              </a:rPr>
              <a:t>TTL limits propagation</a:t>
            </a:r>
          </a:p>
          <a:p>
            <a:pPr lvl="1"/>
            <a:r>
              <a:rPr lang="en-US" dirty="0" smtClean="0"/>
              <a:t>Fetch: get the file directly from peer</a:t>
            </a:r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Gnutella: Overview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>
                <a:sym typeface="Wingdings" charset="2"/>
              </a:rPr>
              <a:t>Query Flooding:</a:t>
            </a:r>
          </a:p>
          <a:p>
            <a:pPr lvl="1">
              <a:lnSpc>
                <a:spcPct val="80000"/>
              </a:lnSpc>
            </a:pPr>
            <a:r>
              <a:rPr lang="en-US" b="1" dirty="0">
                <a:sym typeface="Wingdings" charset="2"/>
              </a:rPr>
              <a:t>Join</a:t>
            </a:r>
            <a:r>
              <a:rPr lang="en-US" dirty="0">
                <a:sym typeface="Wingdings" charset="2"/>
              </a:rPr>
              <a:t>: on startup, client contacts a few other nodes; these become its “neighbors”</a:t>
            </a:r>
          </a:p>
          <a:p>
            <a:pPr lvl="1">
              <a:lnSpc>
                <a:spcPct val="80000"/>
              </a:lnSpc>
            </a:pPr>
            <a:r>
              <a:rPr lang="en-US" b="1" dirty="0">
                <a:sym typeface="Wingdings" charset="2"/>
              </a:rPr>
              <a:t>Publish</a:t>
            </a:r>
            <a:r>
              <a:rPr lang="en-US" dirty="0">
                <a:sym typeface="Wingdings" charset="2"/>
              </a:rPr>
              <a:t>: no need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b="1" dirty="0"/>
              <a:t>Search</a:t>
            </a:r>
            <a:r>
              <a:rPr lang="en-US" dirty="0"/>
              <a:t>: ask neighbors, who ask their neighbors, and so on... when/if found, reply to sender.</a:t>
            </a:r>
          </a:p>
          <a:p>
            <a:pPr lvl="2">
              <a:lnSpc>
                <a:spcPct val="80000"/>
              </a:lnSpc>
            </a:pPr>
            <a:r>
              <a:rPr lang="en-US" dirty="0">
                <a:sym typeface="Wingdings" charset="2"/>
              </a:rPr>
              <a:t>TTL limits propagation</a:t>
            </a:r>
          </a:p>
          <a:p>
            <a:pPr lvl="1">
              <a:lnSpc>
                <a:spcPct val="80000"/>
              </a:lnSpc>
            </a:pPr>
            <a:r>
              <a:rPr lang="en-US" b="1" dirty="0"/>
              <a:t>Fetch</a:t>
            </a:r>
            <a:r>
              <a:rPr lang="en-US" dirty="0"/>
              <a:t>: get the file directly from peer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2057400"/>
            <a:ext cx="381000" cy="355600"/>
          </a:xfrm>
          <a:prstGeom prst="rect">
            <a:avLst/>
          </a:prstGeom>
          <a:noFill/>
        </p:spPr>
      </p:pic>
      <p:pic>
        <p:nvPicPr>
          <p:cNvPr id="12292" name="Picture 4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2057400"/>
            <a:ext cx="381000" cy="355600"/>
          </a:xfrm>
          <a:prstGeom prst="rect">
            <a:avLst/>
          </a:prstGeom>
          <a:noFill/>
        </p:spPr>
      </p:pic>
      <p:pic>
        <p:nvPicPr>
          <p:cNvPr id="12293" name="Picture 5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2819400"/>
            <a:ext cx="381000" cy="355600"/>
          </a:xfrm>
          <a:prstGeom prst="rect">
            <a:avLst/>
          </a:prstGeom>
          <a:noFill/>
        </p:spPr>
      </p:pic>
      <p:pic>
        <p:nvPicPr>
          <p:cNvPr id="12294" name="Picture 6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5181600"/>
            <a:ext cx="381000" cy="355600"/>
          </a:xfrm>
          <a:prstGeom prst="rect">
            <a:avLst/>
          </a:prstGeom>
          <a:noFill/>
        </p:spPr>
      </p:pic>
      <p:pic>
        <p:nvPicPr>
          <p:cNvPr id="12295" name="Picture 7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5334000"/>
            <a:ext cx="381000" cy="355600"/>
          </a:xfrm>
          <a:prstGeom prst="rect">
            <a:avLst/>
          </a:prstGeom>
          <a:noFill/>
        </p:spPr>
      </p:pic>
      <p:pic>
        <p:nvPicPr>
          <p:cNvPr id="12296" name="Picture 8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4191000"/>
            <a:ext cx="381000" cy="355600"/>
          </a:xfrm>
          <a:prstGeom prst="rect">
            <a:avLst/>
          </a:prstGeom>
          <a:noFill/>
        </p:spPr>
      </p:pic>
      <p:pic>
        <p:nvPicPr>
          <p:cNvPr id="12297" name="Picture 9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2514600"/>
            <a:ext cx="381000" cy="355600"/>
          </a:xfrm>
          <a:prstGeom prst="rect">
            <a:avLst/>
          </a:prstGeom>
          <a:noFill/>
        </p:spPr>
      </p:pic>
      <p:pic>
        <p:nvPicPr>
          <p:cNvPr id="12298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5715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9" name="Picture 1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67200" y="5715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00" name="Picture 1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5715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6477000" y="5562600"/>
            <a:ext cx="609600" cy="304800"/>
            <a:chOff x="2688" y="3552"/>
            <a:chExt cx="384" cy="192"/>
          </a:xfrm>
        </p:grpSpPr>
        <p:pic>
          <p:nvPicPr>
            <p:cNvPr id="12302" name="Picture 14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88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2303" name="Picture 15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84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2304" name="Picture 16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80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2305" name="Picture 1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4572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06" name="Picture 1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4572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07" name="Picture 1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4572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2057400" y="4572000"/>
            <a:ext cx="609600" cy="304800"/>
            <a:chOff x="2688" y="3552"/>
            <a:chExt cx="384" cy="192"/>
          </a:xfrm>
        </p:grpSpPr>
        <p:pic>
          <p:nvPicPr>
            <p:cNvPr id="12309" name="Picture 21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88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2310" name="Picture 22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84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2311" name="Picture 2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80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2312" name="Picture 2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34200" y="3200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13" name="Picture 2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6600" y="3200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314" name="Line 26"/>
          <p:cNvSpPr>
            <a:spLocks noChangeShapeType="1"/>
          </p:cNvSpPr>
          <p:nvPr/>
        </p:nvSpPr>
        <p:spPr bwMode="auto">
          <a:xfrm flipH="1" flipV="1">
            <a:off x="4572000" y="5486400"/>
            <a:ext cx="1905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15" name="Line 27"/>
          <p:cNvSpPr>
            <a:spLocks noChangeShapeType="1"/>
          </p:cNvSpPr>
          <p:nvPr/>
        </p:nvSpPr>
        <p:spPr bwMode="auto">
          <a:xfrm flipH="1" flipV="1">
            <a:off x="2362200" y="4495800"/>
            <a:ext cx="1752600" cy="990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16" name="Line 28"/>
          <p:cNvSpPr>
            <a:spLocks noChangeShapeType="1"/>
          </p:cNvSpPr>
          <p:nvPr/>
        </p:nvSpPr>
        <p:spPr bwMode="auto">
          <a:xfrm flipH="1">
            <a:off x="4495800" y="3733800"/>
            <a:ext cx="1828800" cy="1600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17" name="Line 29"/>
          <p:cNvSpPr>
            <a:spLocks noChangeShapeType="1"/>
          </p:cNvSpPr>
          <p:nvPr/>
        </p:nvSpPr>
        <p:spPr bwMode="auto">
          <a:xfrm>
            <a:off x="6477000" y="3810000"/>
            <a:ext cx="228600" cy="1295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18" name="Line 30"/>
          <p:cNvSpPr>
            <a:spLocks noChangeShapeType="1"/>
          </p:cNvSpPr>
          <p:nvPr/>
        </p:nvSpPr>
        <p:spPr bwMode="auto">
          <a:xfrm>
            <a:off x="1905000" y="2895600"/>
            <a:ext cx="228600" cy="1295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19" name="Line 31"/>
          <p:cNvSpPr>
            <a:spLocks noChangeShapeType="1"/>
          </p:cNvSpPr>
          <p:nvPr/>
        </p:nvSpPr>
        <p:spPr bwMode="auto">
          <a:xfrm>
            <a:off x="6172200" y="2438400"/>
            <a:ext cx="304800" cy="990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20" name="Line 32"/>
          <p:cNvSpPr>
            <a:spLocks noChangeShapeType="1"/>
          </p:cNvSpPr>
          <p:nvPr/>
        </p:nvSpPr>
        <p:spPr bwMode="auto">
          <a:xfrm>
            <a:off x="6324600" y="2438400"/>
            <a:ext cx="609600" cy="381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21" name="Line 33"/>
          <p:cNvSpPr>
            <a:spLocks noChangeShapeType="1"/>
          </p:cNvSpPr>
          <p:nvPr/>
        </p:nvSpPr>
        <p:spPr bwMode="auto">
          <a:xfrm flipH="1">
            <a:off x="2209800" y="2438400"/>
            <a:ext cx="2819400" cy="1752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22" name="Line 34"/>
          <p:cNvSpPr>
            <a:spLocks noChangeShapeType="1"/>
          </p:cNvSpPr>
          <p:nvPr/>
        </p:nvSpPr>
        <p:spPr bwMode="auto">
          <a:xfrm flipH="1">
            <a:off x="3581400" y="2286000"/>
            <a:ext cx="1371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323" name="Picture 35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3429000"/>
            <a:ext cx="381000" cy="355600"/>
          </a:xfrm>
          <a:prstGeom prst="rect">
            <a:avLst/>
          </a:prstGeom>
          <a:noFill/>
        </p:spPr>
      </p:pic>
      <p:pic>
        <p:nvPicPr>
          <p:cNvPr id="12324" name="Picture 3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3810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25" name="Picture 37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2133600"/>
            <a:ext cx="381000" cy="355600"/>
          </a:xfrm>
          <a:prstGeom prst="rect">
            <a:avLst/>
          </a:prstGeom>
          <a:noFill/>
        </p:spPr>
      </p:pic>
      <p:pic>
        <p:nvPicPr>
          <p:cNvPr id="12326" name="Picture 3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251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27" name="Picture 3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5200" y="251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28" name="Picture 4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2895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29" name="Picture 4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2895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6400800" y="2057400"/>
            <a:ext cx="609600" cy="304800"/>
            <a:chOff x="2688" y="3552"/>
            <a:chExt cx="384" cy="192"/>
          </a:xfrm>
        </p:grpSpPr>
        <p:pic>
          <p:nvPicPr>
            <p:cNvPr id="12331" name="Picture 4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88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2332" name="Picture 44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84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2333" name="Picture 45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80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2334" name="Picture 4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2895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35" name="Picture 4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05400" y="2438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36" name="Picture 4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0" y="2057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5" name="Group 49"/>
          <p:cNvGrpSpPr>
            <a:grpSpLocks/>
          </p:cNvGrpSpPr>
          <p:nvPr/>
        </p:nvGrpSpPr>
        <p:grpSpPr bwMode="auto">
          <a:xfrm>
            <a:off x="1905000" y="2438400"/>
            <a:ext cx="4800600" cy="2667000"/>
            <a:chOff x="1200" y="1392"/>
            <a:chExt cx="3024" cy="1680"/>
          </a:xfrm>
        </p:grpSpPr>
        <p:sp>
          <p:nvSpPr>
            <p:cNvPr id="12338" name="Line 50"/>
            <p:cNvSpPr>
              <a:spLocks noChangeShapeType="1"/>
            </p:cNvSpPr>
            <p:nvPr/>
          </p:nvSpPr>
          <p:spPr bwMode="auto">
            <a:xfrm>
              <a:off x="4080" y="2256"/>
              <a:ext cx="144" cy="81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39" name="Line 51"/>
            <p:cNvSpPr>
              <a:spLocks noChangeShapeType="1"/>
            </p:cNvSpPr>
            <p:nvPr/>
          </p:nvSpPr>
          <p:spPr bwMode="auto">
            <a:xfrm>
              <a:off x="1200" y="1680"/>
              <a:ext cx="144" cy="81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40" name="Line 52"/>
            <p:cNvSpPr>
              <a:spLocks noChangeShapeType="1"/>
            </p:cNvSpPr>
            <p:nvPr/>
          </p:nvSpPr>
          <p:spPr bwMode="auto">
            <a:xfrm>
              <a:off x="3888" y="1392"/>
              <a:ext cx="192" cy="62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41" name="Line 53"/>
            <p:cNvSpPr>
              <a:spLocks noChangeShapeType="1"/>
            </p:cNvSpPr>
            <p:nvPr/>
          </p:nvSpPr>
          <p:spPr bwMode="auto">
            <a:xfrm flipH="1">
              <a:off x="1392" y="1392"/>
              <a:ext cx="1776" cy="110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54"/>
          <p:cNvGrpSpPr>
            <a:grpSpLocks/>
          </p:cNvGrpSpPr>
          <p:nvPr/>
        </p:nvGrpSpPr>
        <p:grpSpPr bwMode="auto">
          <a:xfrm>
            <a:off x="3581400" y="2286000"/>
            <a:ext cx="3352800" cy="533400"/>
            <a:chOff x="2256" y="1296"/>
            <a:chExt cx="2112" cy="336"/>
          </a:xfrm>
        </p:grpSpPr>
        <p:sp>
          <p:nvSpPr>
            <p:cNvPr id="12343" name="Line 55"/>
            <p:cNvSpPr>
              <a:spLocks noChangeShapeType="1"/>
            </p:cNvSpPr>
            <p:nvPr/>
          </p:nvSpPr>
          <p:spPr bwMode="auto">
            <a:xfrm>
              <a:off x="3984" y="1392"/>
              <a:ext cx="384" cy="24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44" name="Line 56"/>
            <p:cNvSpPr>
              <a:spLocks noChangeShapeType="1"/>
            </p:cNvSpPr>
            <p:nvPr/>
          </p:nvSpPr>
          <p:spPr bwMode="auto">
            <a:xfrm flipH="1">
              <a:off x="2256" y="1296"/>
              <a:ext cx="864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57"/>
          <p:cNvGrpSpPr>
            <a:grpSpLocks/>
          </p:cNvGrpSpPr>
          <p:nvPr/>
        </p:nvGrpSpPr>
        <p:grpSpPr bwMode="auto">
          <a:xfrm>
            <a:off x="806450" y="1600200"/>
            <a:ext cx="6923088" cy="990600"/>
            <a:chOff x="508" y="864"/>
            <a:chExt cx="4361" cy="624"/>
          </a:xfrm>
        </p:grpSpPr>
        <p:sp>
          <p:nvSpPr>
            <p:cNvPr id="12346" name="Text Box 58"/>
            <p:cNvSpPr txBox="1">
              <a:spLocks noChangeArrowheads="1"/>
            </p:cNvSpPr>
            <p:nvPr/>
          </p:nvSpPr>
          <p:spPr bwMode="auto">
            <a:xfrm>
              <a:off x="3696" y="864"/>
              <a:ext cx="117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Arial" charset="0"/>
                </a:rPr>
                <a:t>I have file A.</a:t>
              </a:r>
              <a:endParaRPr lang="en-US">
                <a:solidFill>
                  <a:srgbClr val="FF0000"/>
                </a:solidFill>
                <a:latin typeface="Times New Roman" charset="0"/>
              </a:endParaRPr>
            </a:p>
          </p:txBody>
        </p:sp>
        <p:sp>
          <p:nvSpPr>
            <p:cNvPr id="12347" name="Text Box 59"/>
            <p:cNvSpPr txBox="1">
              <a:spLocks noChangeArrowheads="1"/>
            </p:cNvSpPr>
            <p:nvPr/>
          </p:nvSpPr>
          <p:spPr bwMode="auto">
            <a:xfrm>
              <a:off x="508" y="1200"/>
              <a:ext cx="117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Arial" charset="0"/>
                </a:rPr>
                <a:t>I have file A.</a:t>
              </a:r>
              <a:endParaRPr lang="en-US">
                <a:solidFill>
                  <a:srgbClr val="FF0000"/>
                </a:solidFill>
                <a:latin typeface="Times New Roman" charset="0"/>
              </a:endParaRPr>
            </a:p>
          </p:txBody>
        </p:sp>
      </p:grpSp>
      <p:sp>
        <p:nvSpPr>
          <p:cNvPr id="12348" name="Rectangle 6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Gnutella: Search</a:t>
            </a:r>
          </a:p>
        </p:txBody>
      </p:sp>
      <p:sp>
        <p:nvSpPr>
          <p:cNvPr id="12349" name="Text Box 61"/>
          <p:cNvSpPr txBox="1">
            <a:spLocks noChangeArrowheads="1"/>
          </p:cNvSpPr>
          <p:nvPr/>
        </p:nvSpPr>
        <p:spPr bwMode="auto">
          <a:xfrm>
            <a:off x="1752600" y="5638800"/>
            <a:ext cx="231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" charset="0"/>
              </a:rPr>
              <a:t>Where is file A?</a:t>
            </a:r>
            <a:endParaRPr lang="en-US">
              <a:solidFill>
                <a:srgbClr val="FF0000"/>
              </a:solidFill>
              <a:latin typeface="Times New Roman" charset="0"/>
            </a:endParaRPr>
          </a:p>
        </p:txBody>
      </p:sp>
      <p:grpSp>
        <p:nvGrpSpPr>
          <p:cNvPr id="8" name="Group 62"/>
          <p:cNvGrpSpPr>
            <a:grpSpLocks/>
          </p:cNvGrpSpPr>
          <p:nvPr/>
        </p:nvGrpSpPr>
        <p:grpSpPr bwMode="auto">
          <a:xfrm>
            <a:off x="2362200" y="3733800"/>
            <a:ext cx="4130675" cy="1752600"/>
            <a:chOff x="1478" y="1872"/>
            <a:chExt cx="2602" cy="1104"/>
          </a:xfrm>
        </p:grpSpPr>
        <p:grpSp>
          <p:nvGrpSpPr>
            <p:cNvPr id="9" name="Group 63"/>
            <p:cNvGrpSpPr>
              <a:grpSpLocks/>
            </p:cNvGrpSpPr>
            <p:nvPr/>
          </p:nvGrpSpPr>
          <p:grpSpPr bwMode="auto">
            <a:xfrm>
              <a:off x="1488" y="1872"/>
              <a:ext cx="2592" cy="1104"/>
              <a:chOff x="1488" y="2208"/>
              <a:chExt cx="2592" cy="1104"/>
            </a:xfrm>
          </p:grpSpPr>
          <p:sp>
            <p:nvSpPr>
              <p:cNvPr id="12352" name="Line 64"/>
              <p:cNvSpPr>
                <a:spLocks noChangeShapeType="1"/>
              </p:cNvSpPr>
              <p:nvPr/>
            </p:nvSpPr>
            <p:spPr bwMode="auto">
              <a:xfrm flipH="1" flipV="1">
                <a:off x="2880" y="3312"/>
                <a:ext cx="120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53" name="Line 65"/>
              <p:cNvSpPr>
                <a:spLocks noChangeShapeType="1"/>
              </p:cNvSpPr>
              <p:nvPr/>
            </p:nvSpPr>
            <p:spPr bwMode="auto">
              <a:xfrm flipH="1" flipV="1">
                <a:off x="1488" y="2688"/>
                <a:ext cx="1104" cy="624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54" name="Line 66"/>
              <p:cNvSpPr>
                <a:spLocks noChangeShapeType="1"/>
              </p:cNvSpPr>
              <p:nvPr/>
            </p:nvSpPr>
            <p:spPr bwMode="auto">
              <a:xfrm flipH="1">
                <a:off x="2832" y="2208"/>
                <a:ext cx="1152" cy="100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355" name="Text Box 67"/>
            <p:cNvSpPr txBox="1">
              <a:spLocks noChangeArrowheads="1"/>
            </p:cNvSpPr>
            <p:nvPr/>
          </p:nvSpPr>
          <p:spPr bwMode="auto">
            <a:xfrm>
              <a:off x="1478" y="2617"/>
              <a:ext cx="6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Arial" charset="0"/>
                </a:rPr>
                <a:t>Query</a:t>
              </a:r>
            </a:p>
          </p:txBody>
        </p:sp>
      </p:grpSp>
      <p:grpSp>
        <p:nvGrpSpPr>
          <p:cNvPr id="10" name="Group 68"/>
          <p:cNvGrpSpPr>
            <a:grpSpLocks/>
          </p:cNvGrpSpPr>
          <p:nvPr/>
        </p:nvGrpSpPr>
        <p:grpSpPr bwMode="auto">
          <a:xfrm>
            <a:off x="1981200" y="2514600"/>
            <a:ext cx="4419600" cy="2895600"/>
            <a:chOff x="1248" y="1104"/>
            <a:chExt cx="2784" cy="1824"/>
          </a:xfrm>
        </p:grpSpPr>
        <p:grpSp>
          <p:nvGrpSpPr>
            <p:cNvPr id="11" name="Group 69"/>
            <p:cNvGrpSpPr>
              <a:grpSpLocks/>
            </p:cNvGrpSpPr>
            <p:nvPr/>
          </p:nvGrpSpPr>
          <p:grpSpPr bwMode="auto">
            <a:xfrm>
              <a:off x="1248" y="1104"/>
              <a:ext cx="2784" cy="1824"/>
              <a:chOff x="1248" y="1440"/>
              <a:chExt cx="2784" cy="1824"/>
            </a:xfrm>
          </p:grpSpPr>
          <p:sp>
            <p:nvSpPr>
              <p:cNvPr id="12358" name="Line 70"/>
              <p:cNvSpPr>
                <a:spLocks noChangeShapeType="1"/>
              </p:cNvSpPr>
              <p:nvPr/>
            </p:nvSpPr>
            <p:spPr bwMode="auto">
              <a:xfrm flipH="1" flipV="1">
                <a:off x="1536" y="2640"/>
                <a:ext cx="1104" cy="624"/>
              </a:xfrm>
              <a:prstGeom prst="line">
                <a:avLst/>
              </a:prstGeom>
              <a:noFill/>
              <a:ln w="38100">
                <a:solidFill>
                  <a:srgbClr val="00FF00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59" name="Line 71"/>
              <p:cNvSpPr>
                <a:spLocks noChangeShapeType="1"/>
              </p:cNvSpPr>
              <p:nvPr/>
            </p:nvSpPr>
            <p:spPr bwMode="auto">
              <a:xfrm flipH="1">
                <a:off x="2784" y="2160"/>
                <a:ext cx="1152" cy="1008"/>
              </a:xfrm>
              <a:prstGeom prst="line">
                <a:avLst/>
              </a:prstGeom>
              <a:noFill/>
              <a:ln w="38100">
                <a:solidFill>
                  <a:srgbClr val="00FF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60" name="Line 72"/>
              <p:cNvSpPr>
                <a:spLocks noChangeShapeType="1"/>
              </p:cNvSpPr>
              <p:nvPr/>
            </p:nvSpPr>
            <p:spPr bwMode="auto">
              <a:xfrm>
                <a:off x="1248" y="1680"/>
                <a:ext cx="144" cy="816"/>
              </a:xfrm>
              <a:prstGeom prst="line">
                <a:avLst/>
              </a:prstGeom>
              <a:noFill/>
              <a:ln w="38100">
                <a:solidFill>
                  <a:srgbClr val="00FF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61" name="Line 73"/>
              <p:cNvSpPr>
                <a:spLocks noChangeShapeType="1"/>
              </p:cNvSpPr>
              <p:nvPr/>
            </p:nvSpPr>
            <p:spPr bwMode="auto">
              <a:xfrm>
                <a:off x="3840" y="1440"/>
                <a:ext cx="192" cy="624"/>
              </a:xfrm>
              <a:prstGeom prst="line">
                <a:avLst/>
              </a:prstGeom>
              <a:noFill/>
              <a:ln w="38100">
                <a:solidFill>
                  <a:srgbClr val="00FF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362" name="Text Box 74"/>
            <p:cNvSpPr txBox="1">
              <a:spLocks noChangeArrowheads="1"/>
            </p:cNvSpPr>
            <p:nvPr/>
          </p:nvSpPr>
          <p:spPr bwMode="auto">
            <a:xfrm>
              <a:off x="1344" y="1520"/>
              <a:ext cx="60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FF00"/>
                  </a:solidFill>
                  <a:latin typeface="Arial" charset="0"/>
                </a:rPr>
                <a:t>Reply</a:t>
              </a:r>
            </a:p>
          </p:txBody>
        </p:sp>
      </p:grpSp>
      <p:sp>
        <p:nvSpPr>
          <p:cNvPr id="75" name="Slide Number Placeholder 7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9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6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3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7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4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4" grpId="0" animBg="1"/>
      <p:bldP spid="12315" grpId="0" animBg="1"/>
      <p:bldP spid="12316" grpId="0" animBg="1"/>
      <p:bldP spid="12317" grpId="0" animBg="1"/>
      <p:bldP spid="12318" grpId="0" animBg="1"/>
      <p:bldP spid="12319" grpId="0" animBg="1"/>
      <p:bldP spid="12320" grpId="0" animBg="1"/>
      <p:bldP spid="12321" grpId="0" animBg="1"/>
      <p:bldP spid="12322" grpId="0" animBg="1"/>
      <p:bldP spid="1234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 flipH="1">
            <a:off x="6478588" y="2366963"/>
            <a:ext cx="760412" cy="811212"/>
            <a:chOff x="4043" y="1491"/>
            <a:chExt cx="479" cy="511"/>
          </a:xfrm>
        </p:grpSpPr>
        <p:sp>
          <p:nvSpPr>
            <p:cNvPr id="172035" name="Freeform 3"/>
            <p:cNvSpPr>
              <a:spLocks/>
            </p:cNvSpPr>
            <p:nvPr/>
          </p:nvSpPr>
          <p:spPr bwMode="auto">
            <a:xfrm>
              <a:off x="4151" y="1514"/>
              <a:ext cx="224" cy="488"/>
            </a:xfrm>
            <a:custGeom>
              <a:avLst/>
              <a:gdLst/>
              <a:ahLst/>
              <a:cxnLst>
                <a:cxn ang="0">
                  <a:pos x="246" y="23"/>
                </a:cxn>
                <a:cxn ang="0">
                  <a:pos x="210" y="796"/>
                </a:cxn>
                <a:cxn ang="0">
                  <a:pos x="24" y="720"/>
                </a:cxn>
                <a:cxn ang="0">
                  <a:pos x="0" y="807"/>
                </a:cxn>
                <a:cxn ang="0">
                  <a:pos x="30" y="950"/>
                </a:cxn>
                <a:cxn ang="0">
                  <a:pos x="102" y="1015"/>
                </a:cxn>
                <a:cxn ang="0">
                  <a:pos x="186" y="1015"/>
                </a:cxn>
                <a:cxn ang="0">
                  <a:pos x="84" y="2386"/>
                </a:cxn>
                <a:cxn ang="0">
                  <a:pos x="638" y="2441"/>
                </a:cxn>
                <a:cxn ang="0">
                  <a:pos x="596" y="1429"/>
                </a:cxn>
                <a:cxn ang="0">
                  <a:pos x="758" y="1453"/>
                </a:cxn>
                <a:cxn ang="0">
                  <a:pos x="830" y="1412"/>
                </a:cxn>
                <a:cxn ang="0">
                  <a:pos x="897" y="1286"/>
                </a:cxn>
                <a:cxn ang="0">
                  <a:pos x="897" y="1147"/>
                </a:cxn>
                <a:cxn ang="0">
                  <a:pos x="854" y="1049"/>
                </a:cxn>
                <a:cxn ang="0">
                  <a:pos x="590" y="950"/>
                </a:cxn>
                <a:cxn ang="0">
                  <a:pos x="553" y="571"/>
                </a:cxn>
                <a:cxn ang="0">
                  <a:pos x="668" y="536"/>
                </a:cxn>
                <a:cxn ang="0">
                  <a:pos x="704" y="334"/>
                </a:cxn>
                <a:cxn ang="0">
                  <a:pos x="541" y="150"/>
                </a:cxn>
                <a:cxn ang="0">
                  <a:pos x="518" y="0"/>
                </a:cxn>
                <a:cxn ang="0">
                  <a:pos x="246" y="23"/>
                </a:cxn>
                <a:cxn ang="0">
                  <a:pos x="246" y="23"/>
                </a:cxn>
              </a:cxnLst>
              <a:rect l="0" t="0" r="r" b="b"/>
              <a:pathLst>
                <a:path w="897" h="2441">
                  <a:moveTo>
                    <a:pt x="246" y="23"/>
                  </a:moveTo>
                  <a:lnTo>
                    <a:pt x="210" y="796"/>
                  </a:lnTo>
                  <a:lnTo>
                    <a:pt x="24" y="720"/>
                  </a:lnTo>
                  <a:lnTo>
                    <a:pt x="0" y="807"/>
                  </a:lnTo>
                  <a:lnTo>
                    <a:pt x="30" y="950"/>
                  </a:lnTo>
                  <a:lnTo>
                    <a:pt x="102" y="1015"/>
                  </a:lnTo>
                  <a:lnTo>
                    <a:pt x="186" y="1015"/>
                  </a:lnTo>
                  <a:lnTo>
                    <a:pt x="84" y="2386"/>
                  </a:lnTo>
                  <a:lnTo>
                    <a:pt x="638" y="2441"/>
                  </a:lnTo>
                  <a:lnTo>
                    <a:pt x="596" y="1429"/>
                  </a:lnTo>
                  <a:lnTo>
                    <a:pt x="758" y="1453"/>
                  </a:lnTo>
                  <a:lnTo>
                    <a:pt x="830" y="1412"/>
                  </a:lnTo>
                  <a:lnTo>
                    <a:pt x="897" y="1286"/>
                  </a:lnTo>
                  <a:lnTo>
                    <a:pt x="897" y="1147"/>
                  </a:lnTo>
                  <a:lnTo>
                    <a:pt x="854" y="1049"/>
                  </a:lnTo>
                  <a:lnTo>
                    <a:pt x="590" y="950"/>
                  </a:lnTo>
                  <a:lnTo>
                    <a:pt x="553" y="571"/>
                  </a:lnTo>
                  <a:lnTo>
                    <a:pt x="668" y="536"/>
                  </a:lnTo>
                  <a:lnTo>
                    <a:pt x="704" y="334"/>
                  </a:lnTo>
                  <a:lnTo>
                    <a:pt x="541" y="150"/>
                  </a:lnTo>
                  <a:lnTo>
                    <a:pt x="518" y="0"/>
                  </a:lnTo>
                  <a:lnTo>
                    <a:pt x="246" y="23"/>
                  </a:lnTo>
                  <a:lnTo>
                    <a:pt x="246" y="2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36" name="Freeform 4"/>
            <p:cNvSpPr>
              <a:spLocks/>
            </p:cNvSpPr>
            <p:nvPr/>
          </p:nvSpPr>
          <p:spPr bwMode="auto">
            <a:xfrm>
              <a:off x="4348" y="1491"/>
              <a:ext cx="110" cy="1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8" y="127"/>
                </a:cxn>
                <a:cxn ang="0">
                  <a:pos x="435" y="315"/>
                </a:cxn>
                <a:cxn ang="0">
                  <a:pos x="439" y="550"/>
                </a:cxn>
                <a:cxn ang="0">
                  <a:pos x="141" y="735"/>
                </a:cxn>
                <a:cxn ang="0">
                  <a:pos x="160" y="46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39" h="735">
                  <a:moveTo>
                    <a:pt x="0" y="0"/>
                  </a:moveTo>
                  <a:lnTo>
                    <a:pt x="258" y="127"/>
                  </a:lnTo>
                  <a:lnTo>
                    <a:pt x="435" y="315"/>
                  </a:lnTo>
                  <a:lnTo>
                    <a:pt x="439" y="550"/>
                  </a:lnTo>
                  <a:lnTo>
                    <a:pt x="141" y="735"/>
                  </a:lnTo>
                  <a:lnTo>
                    <a:pt x="160" y="46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8FC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37" name="Freeform 5"/>
            <p:cNvSpPr>
              <a:spLocks/>
            </p:cNvSpPr>
            <p:nvPr/>
          </p:nvSpPr>
          <p:spPr bwMode="auto">
            <a:xfrm>
              <a:off x="4380" y="1648"/>
              <a:ext cx="142" cy="150"/>
            </a:xfrm>
            <a:custGeom>
              <a:avLst/>
              <a:gdLst/>
              <a:ahLst/>
              <a:cxnLst>
                <a:cxn ang="0">
                  <a:pos x="0" y="68"/>
                </a:cxn>
                <a:cxn ang="0">
                  <a:pos x="215" y="0"/>
                </a:cxn>
                <a:cxn ang="0">
                  <a:pos x="468" y="116"/>
                </a:cxn>
                <a:cxn ang="0">
                  <a:pos x="566" y="383"/>
                </a:cxn>
                <a:cxn ang="0">
                  <a:pos x="431" y="636"/>
                </a:cxn>
                <a:cxn ang="0">
                  <a:pos x="68" y="748"/>
                </a:cxn>
                <a:cxn ang="0">
                  <a:pos x="215" y="405"/>
                </a:cxn>
                <a:cxn ang="0">
                  <a:pos x="0" y="68"/>
                </a:cxn>
                <a:cxn ang="0">
                  <a:pos x="0" y="68"/>
                </a:cxn>
                <a:cxn ang="0">
                  <a:pos x="0" y="68"/>
                </a:cxn>
              </a:cxnLst>
              <a:rect l="0" t="0" r="r" b="b"/>
              <a:pathLst>
                <a:path w="566" h="748">
                  <a:moveTo>
                    <a:pt x="0" y="68"/>
                  </a:moveTo>
                  <a:lnTo>
                    <a:pt x="215" y="0"/>
                  </a:lnTo>
                  <a:lnTo>
                    <a:pt x="468" y="116"/>
                  </a:lnTo>
                  <a:lnTo>
                    <a:pt x="566" y="383"/>
                  </a:lnTo>
                  <a:lnTo>
                    <a:pt x="431" y="636"/>
                  </a:lnTo>
                  <a:lnTo>
                    <a:pt x="68" y="748"/>
                  </a:lnTo>
                  <a:lnTo>
                    <a:pt x="215" y="405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D8FC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38" name="Freeform 6"/>
            <p:cNvSpPr>
              <a:spLocks/>
            </p:cNvSpPr>
            <p:nvPr/>
          </p:nvSpPr>
          <p:spPr bwMode="auto">
            <a:xfrm>
              <a:off x="4043" y="1593"/>
              <a:ext cx="115" cy="177"/>
            </a:xfrm>
            <a:custGeom>
              <a:avLst/>
              <a:gdLst/>
              <a:ahLst/>
              <a:cxnLst>
                <a:cxn ang="0">
                  <a:pos x="459" y="174"/>
                </a:cxn>
                <a:cxn ang="0">
                  <a:pos x="312" y="415"/>
                </a:cxn>
                <a:cxn ang="0">
                  <a:pos x="323" y="676"/>
                </a:cxn>
                <a:cxn ang="0">
                  <a:pos x="71" y="883"/>
                </a:cxn>
                <a:cxn ang="0">
                  <a:pos x="0" y="451"/>
                </a:cxn>
                <a:cxn ang="0">
                  <a:pos x="105" y="192"/>
                </a:cxn>
                <a:cxn ang="0">
                  <a:pos x="354" y="0"/>
                </a:cxn>
                <a:cxn ang="0">
                  <a:pos x="459" y="174"/>
                </a:cxn>
                <a:cxn ang="0">
                  <a:pos x="459" y="174"/>
                </a:cxn>
                <a:cxn ang="0">
                  <a:pos x="459" y="174"/>
                </a:cxn>
              </a:cxnLst>
              <a:rect l="0" t="0" r="r" b="b"/>
              <a:pathLst>
                <a:path w="459" h="883">
                  <a:moveTo>
                    <a:pt x="459" y="174"/>
                  </a:moveTo>
                  <a:lnTo>
                    <a:pt x="312" y="415"/>
                  </a:lnTo>
                  <a:lnTo>
                    <a:pt x="323" y="676"/>
                  </a:lnTo>
                  <a:lnTo>
                    <a:pt x="71" y="883"/>
                  </a:lnTo>
                  <a:lnTo>
                    <a:pt x="0" y="451"/>
                  </a:lnTo>
                  <a:lnTo>
                    <a:pt x="105" y="192"/>
                  </a:lnTo>
                  <a:lnTo>
                    <a:pt x="354" y="0"/>
                  </a:lnTo>
                  <a:lnTo>
                    <a:pt x="459" y="174"/>
                  </a:lnTo>
                  <a:lnTo>
                    <a:pt x="459" y="174"/>
                  </a:lnTo>
                  <a:lnTo>
                    <a:pt x="459" y="174"/>
                  </a:lnTo>
                  <a:close/>
                </a:path>
              </a:pathLst>
            </a:custGeom>
            <a:solidFill>
              <a:srgbClr val="D8FC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39" name="Freeform 7"/>
            <p:cNvSpPr>
              <a:spLocks/>
            </p:cNvSpPr>
            <p:nvPr/>
          </p:nvSpPr>
          <p:spPr bwMode="auto">
            <a:xfrm>
              <a:off x="4203" y="1504"/>
              <a:ext cx="83" cy="28"/>
            </a:xfrm>
            <a:custGeom>
              <a:avLst/>
              <a:gdLst/>
              <a:ahLst/>
              <a:cxnLst>
                <a:cxn ang="0">
                  <a:pos x="324" y="94"/>
                </a:cxn>
                <a:cxn ang="0">
                  <a:pos x="331" y="36"/>
                </a:cxn>
                <a:cxn ang="0">
                  <a:pos x="151" y="0"/>
                </a:cxn>
                <a:cxn ang="0">
                  <a:pos x="0" y="29"/>
                </a:cxn>
                <a:cxn ang="0">
                  <a:pos x="7" y="144"/>
                </a:cxn>
                <a:cxn ang="0">
                  <a:pos x="324" y="94"/>
                </a:cxn>
                <a:cxn ang="0">
                  <a:pos x="324" y="94"/>
                </a:cxn>
                <a:cxn ang="0">
                  <a:pos x="324" y="94"/>
                </a:cxn>
              </a:cxnLst>
              <a:rect l="0" t="0" r="r" b="b"/>
              <a:pathLst>
                <a:path w="331" h="144">
                  <a:moveTo>
                    <a:pt x="324" y="94"/>
                  </a:moveTo>
                  <a:lnTo>
                    <a:pt x="331" y="36"/>
                  </a:lnTo>
                  <a:lnTo>
                    <a:pt x="151" y="0"/>
                  </a:lnTo>
                  <a:lnTo>
                    <a:pt x="0" y="29"/>
                  </a:lnTo>
                  <a:lnTo>
                    <a:pt x="7" y="144"/>
                  </a:lnTo>
                  <a:lnTo>
                    <a:pt x="324" y="94"/>
                  </a:lnTo>
                  <a:lnTo>
                    <a:pt x="324" y="94"/>
                  </a:lnTo>
                  <a:lnTo>
                    <a:pt x="324" y="94"/>
                  </a:lnTo>
                  <a:close/>
                </a:path>
              </a:pathLst>
            </a:custGeom>
            <a:solidFill>
              <a:srgbClr val="E0E0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40" name="Freeform 8"/>
            <p:cNvSpPr>
              <a:spLocks/>
            </p:cNvSpPr>
            <p:nvPr/>
          </p:nvSpPr>
          <p:spPr bwMode="auto">
            <a:xfrm>
              <a:off x="4186" y="1658"/>
              <a:ext cx="113" cy="146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424" y="0"/>
                </a:cxn>
                <a:cxn ang="0">
                  <a:pos x="446" y="195"/>
                </a:cxn>
                <a:cxn ang="0">
                  <a:pos x="333" y="543"/>
                </a:cxn>
                <a:cxn ang="0">
                  <a:pos x="453" y="730"/>
                </a:cxn>
                <a:cxn ang="0">
                  <a:pos x="0" y="659"/>
                </a:cxn>
                <a:cxn ang="0">
                  <a:pos x="9" y="275"/>
                </a:cxn>
                <a:cxn ang="0">
                  <a:pos x="91" y="174"/>
                </a:cxn>
                <a:cxn ang="0">
                  <a:pos x="76" y="0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453" h="730">
                  <a:moveTo>
                    <a:pt x="76" y="0"/>
                  </a:moveTo>
                  <a:lnTo>
                    <a:pt x="424" y="0"/>
                  </a:lnTo>
                  <a:lnTo>
                    <a:pt x="446" y="195"/>
                  </a:lnTo>
                  <a:lnTo>
                    <a:pt x="333" y="543"/>
                  </a:lnTo>
                  <a:lnTo>
                    <a:pt x="453" y="730"/>
                  </a:lnTo>
                  <a:lnTo>
                    <a:pt x="0" y="659"/>
                  </a:lnTo>
                  <a:lnTo>
                    <a:pt x="9" y="275"/>
                  </a:lnTo>
                  <a:lnTo>
                    <a:pt x="91" y="174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E0E0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41" name="Freeform 9"/>
            <p:cNvSpPr>
              <a:spLocks/>
            </p:cNvSpPr>
            <p:nvPr/>
          </p:nvSpPr>
          <p:spPr bwMode="auto">
            <a:xfrm>
              <a:off x="4173" y="1914"/>
              <a:ext cx="138" cy="77"/>
            </a:xfrm>
            <a:custGeom>
              <a:avLst/>
              <a:gdLst/>
              <a:ahLst/>
              <a:cxnLst>
                <a:cxn ang="0">
                  <a:pos x="8" y="131"/>
                </a:cxn>
                <a:cxn ang="0">
                  <a:pos x="551" y="0"/>
                </a:cxn>
                <a:cxn ang="0">
                  <a:pos x="551" y="384"/>
                </a:cxn>
                <a:cxn ang="0">
                  <a:pos x="0" y="362"/>
                </a:cxn>
                <a:cxn ang="0">
                  <a:pos x="8" y="131"/>
                </a:cxn>
                <a:cxn ang="0">
                  <a:pos x="8" y="131"/>
                </a:cxn>
                <a:cxn ang="0">
                  <a:pos x="8" y="131"/>
                </a:cxn>
              </a:cxnLst>
              <a:rect l="0" t="0" r="r" b="b"/>
              <a:pathLst>
                <a:path w="551" h="384">
                  <a:moveTo>
                    <a:pt x="8" y="131"/>
                  </a:moveTo>
                  <a:lnTo>
                    <a:pt x="551" y="0"/>
                  </a:lnTo>
                  <a:lnTo>
                    <a:pt x="551" y="384"/>
                  </a:lnTo>
                  <a:lnTo>
                    <a:pt x="0" y="362"/>
                  </a:lnTo>
                  <a:lnTo>
                    <a:pt x="8" y="131"/>
                  </a:lnTo>
                  <a:lnTo>
                    <a:pt x="8" y="131"/>
                  </a:lnTo>
                  <a:lnTo>
                    <a:pt x="8" y="131"/>
                  </a:lnTo>
                  <a:close/>
                </a:path>
              </a:pathLst>
            </a:custGeom>
            <a:solidFill>
              <a:srgbClr val="E0E0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42" name="Freeform 10"/>
            <p:cNvSpPr>
              <a:spLocks/>
            </p:cNvSpPr>
            <p:nvPr/>
          </p:nvSpPr>
          <p:spPr bwMode="auto">
            <a:xfrm>
              <a:off x="4175" y="1797"/>
              <a:ext cx="134" cy="120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0" y="601"/>
                </a:cxn>
                <a:cxn ang="0">
                  <a:pos x="536" y="514"/>
                </a:cxn>
                <a:cxn ang="0">
                  <a:pos x="529" y="153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23" y="0"/>
                </a:cxn>
              </a:cxnLst>
              <a:rect l="0" t="0" r="r" b="b"/>
              <a:pathLst>
                <a:path w="536" h="601">
                  <a:moveTo>
                    <a:pt x="23" y="0"/>
                  </a:moveTo>
                  <a:lnTo>
                    <a:pt x="0" y="601"/>
                  </a:lnTo>
                  <a:lnTo>
                    <a:pt x="536" y="514"/>
                  </a:lnTo>
                  <a:lnTo>
                    <a:pt x="529" y="153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F2626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43" name="Freeform 11"/>
            <p:cNvSpPr>
              <a:spLocks/>
            </p:cNvSpPr>
            <p:nvPr/>
          </p:nvSpPr>
          <p:spPr bwMode="auto">
            <a:xfrm>
              <a:off x="4203" y="1530"/>
              <a:ext cx="83" cy="117"/>
            </a:xfrm>
            <a:custGeom>
              <a:avLst/>
              <a:gdLst/>
              <a:ahLst/>
              <a:cxnLst>
                <a:cxn ang="0">
                  <a:pos x="324" y="95"/>
                </a:cxn>
                <a:cxn ang="0">
                  <a:pos x="317" y="0"/>
                </a:cxn>
                <a:cxn ang="0">
                  <a:pos x="29" y="44"/>
                </a:cxn>
                <a:cxn ang="0">
                  <a:pos x="0" y="556"/>
                </a:cxn>
                <a:cxn ang="0">
                  <a:pos x="331" y="586"/>
                </a:cxn>
                <a:cxn ang="0">
                  <a:pos x="331" y="499"/>
                </a:cxn>
                <a:cxn ang="0">
                  <a:pos x="233" y="420"/>
                </a:cxn>
                <a:cxn ang="0">
                  <a:pos x="211" y="188"/>
                </a:cxn>
                <a:cxn ang="0">
                  <a:pos x="324" y="95"/>
                </a:cxn>
                <a:cxn ang="0">
                  <a:pos x="324" y="95"/>
                </a:cxn>
                <a:cxn ang="0">
                  <a:pos x="324" y="95"/>
                </a:cxn>
              </a:cxnLst>
              <a:rect l="0" t="0" r="r" b="b"/>
              <a:pathLst>
                <a:path w="331" h="586">
                  <a:moveTo>
                    <a:pt x="324" y="95"/>
                  </a:moveTo>
                  <a:lnTo>
                    <a:pt x="317" y="0"/>
                  </a:lnTo>
                  <a:lnTo>
                    <a:pt x="29" y="44"/>
                  </a:lnTo>
                  <a:lnTo>
                    <a:pt x="0" y="556"/>
                  </a:lnTo>
                  <a:lnTo>
                    <a:pt x="331" y="586"/>
                  </a:lnTo>
                  <a:lnTo>
                    <a:pt x="331" y="499"/>
                  </a:lnTo>
                  <a:lnTo>
                    <a:pt x="233" y="420"/>
                  </a:lnTo>
                  <a:lnTo>
                    <a:pt x="211" y="188"/>
                  </a:lnTo>
                  <a:lnTo>
                    <a:pt x="324" y="95"/>
                  </a:lnTo>
                  <a:lnTo>
                    <a:pt x="324" y="95"/>
                  </a:lnTo>
                  <a:lnTo>
                    <a:pt x="324" y="95"/>
                  </a:lnTo>
                  <a:close/>
                </a:path>
              </a:pathLst>
            </a:custGeom>
            <a:solidFill>
              <a:srgbClr val="FF2626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44" name="Freeform 12"/>
            <p:cNvSpPr>
              <a:spLocks/>
            </p:cNvSpPr>
            <p:nvPr/>
          </p:nvSpPr>
          <p:spPr bwMode="auto">
            <a:xfrm>
              <a:off x="4289" y="1716"/>
              <a:ext cx="85" cy="83"/>
            </a:xfrm>
            <a:custGeom>
              <a:avLst/>
              <a:gdLst/>
              <a:ahLst/>
              <a:cxnLst>
                <a:cxn ang="0">
                  <a:pos x="4" y="252"/>
                </a:cxn>
                <a:cxn ang="0">
                  <a:pos x="0" y="145"/>
                </a:cxn>
                <a:cxn ang="0">
                  <a:pos x="24" y="66"/>
                </a:cxn>
                <a:cxn ang="0">
                  <a:pos x="87" y="0"/>
                </a:cxn>
                <a:cxn ang="0">
                  <a:pos x="243" y="15"/>
                </a:cxn>
                <a:cxn ang="0">
                  <a:pos x="315" y="65"/>
                </a:cxn>
                <a:cxn ang="0">
                  <a:pos x="111" y="169"/>
                </a:cxn>
                <a:cxn ang="0">
                  <a:pos x="126" y="206"/>
                </a:cxn>
                <a:cxn ang="0">
                  <a:pos x="288" y="141"/>
                </a:cxn>
                <a:cxn ang="0">
                  <a:pos x="341" y="133"/>
                </a:cxn>
                <a:cxn ang="0">
                  <a:pos x="334" y="202"/>
                </a:cxn>
                <a:cxn ang="0">
                  <a:pos x="310" y="289"/>
                </a:cxn>
                <a:cxn ang="0">
                  <a:pos x="238" y="394"/>
                </a:cxn>
                <a:cxn ang="0">
                  <a:pos x="156" y="412"/>
                </a:cxn>
                <a:cxn ang="0">
                  <a:pos x="216" y="358"/>
                </a:cxn>
                <a:cxn ang="0">
                  <a:pos x="228" y="299"/>
                </a:cxn>
                <a:cxn ang="0">
                  <a:pos x="171" y="250"/>
                </a:cxn>
                <a:cxn ang="0">
                  <a:pos x="96" y="260"/>
                </a:cxn>
                <a:cxn ang="0">
                  <a:pos x="44" y="351"/>
                </a:cxn>
                <a:cxn ang="0">
                  <a:pos x="4" y="252"/>
                </a:cxn>
                <a:cxn ang="0">
                  <a:pos x="4" y="252"/>
                </a:cxn>
                <a:cxn ang="0">
                  <a:pos x="4" y="252"/>
                </a:cxn>
              </a:cxnLst>
              <a:rect l="0" t="0" r="r" b="b"/>
              <a:pathLst>
                <a:path w="341" h="412">
                  <a:moveTo>
                    <a:pt x="4" y="252"/>
                  </a:moveTo>
                  <a:lnTo>
                    <a:pt x="0" y="145"/>
                  </a:lnTo>
                  <a:lnTo>
                    <a:pt x="24" y="66"/>
                  </a:lnTo>
                  <a:lnTo>
                    <a:pt x="87" y="0"/>
                  </a:lnTo>
                  <a:lnTo>
                    <a:pt x="243" y="15"/>
                  </a:lnTo>
                  <a:lnTo>
                    <a:pt x="315" y="65"/>
                  </a:lnTo>
                  <a:lnTo>
                    <a:pt x="111" y="169"/>
                  </a:lnTo>
                  <a:lnTo>
                    <a:pt x="126" y="206"/>
                  </a:lnTo>
                  <a:lnTo>
                    <a:pt x="288" y="141"/>
                  </a:lnTo>
                  <a:lnTo>
                    <a:pt x="341" y="133"/>
                  </a:lnTo>
                  <a:lnTo>
                    <a:pt x="334" y="202"/>
                  </a:lnTo>
                  <a:lnTo>
                    <a:pt x="310" y="289"/>
                  </a:lnTo>
                  <a:lnTo>
                    <a:pt x="238" y="394"/>
                  </a:lnTo>
                  <a:lnTo>
                    <a:pt x="156" y="412"/>
                  </a:lnTo>
                  <a:lnTo>
                    <a:pt x="216" y="358"/>
                  </a:lnTo>
                  <a:lnTo>
                    <a:pt x="228" y="299"/>
                  </a:lnTo>
                  <a:lnTo>
                    <a:pt x="171" y="250"/>
                  </a:lnTo>
                  <a:lnTo>
                    <a:pt x="96" y="260"/>
                  </a:lnTo>
                  <a:lnTo>
                    <a:pt x="44" y="351"/>
                  </a:lnTo>
                  <a:lnTo>
                    <a:pt x="4" y="252"/>
                  </a:lnTo>
                  <a:lnTo>
                    <a:pt x="4" y="252"/>
                  </a:lnTo>
                  <a:lnTo>
                    <a:pt x="4" y="252"/>
                  </a:lnTo>
                  <a:close/>
                </a:path>
              </a:pathLst>
            </a:custGeom>
            <a:solidFill>
              <a:srgbClr val="B2CDE4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45" name="Freeform 13"/>
            <p:cNvSpPr>
              <a:spLocks/>
            </p:cNvSpPr>
            <p:nvPr/>
          </p:nvSpPr>
          <p:spPr bwMode="auto">
            <a:xfrm>
              <a:off x="4261" y="1555"/>
              <a:ext cx="70" cy="68"/>
            </a:xfrm>
            <a:custGeom>
              <a:avLst/>
              <a:gdLst/>
              <a:ahLst/>
              <a:cxnLst>
                <a:cxn ang="0">
                  <a:pos x="177" y="281"/>
                </a:cxn>
                <a:cxn ang="0">
                  <a:pos x="208" y="231"/>
                </a:cxn>
                <a:cxn ang="0">
                  <a:pos x="208" y="122"/>
                </a:cxn>
                <a:cxn ang="0">
                  <a:pos x="147" y="137"/>
                </a:cxn>
                <a:cxn ang="0">
                  <a:pos x="68" y="71"/>
                </a:cxn>
                <a:cxn ang="0">
                  <a:pos x="0" y="198"/>
                </a:cxn>
                <a:cxn ang="0">
                  <a:pos x="3" y="94"/>
                </a:cxn>
                <a:cxn ang="0">
                  <a:pos x="64" y="0"/>
                </a:cxn>
                <a:cxn ang="0">
                  <a:pos x="182" y="4"/>
                </a:cxn>
                <a:cxn ang="0">
                  <a:pos x="256" y="50"/>
                </a:cxn>
                <a:cxn ang="0">
                  <a:pos x="280" y="94"/>
                </a:cxn>
                <a:cxn ang="0">
                  <a:pos x="280" y="181"/>
                </a:cxn>
                <a:cxn ang="0">
                  <a:pos x="261" y="252"/>
                </a:cxn>
                <a:cxn ang="0">
                  <a:pos x="223" y="299"/>
                </a:cxn>
                <a:cxn ang="0">
                  <a:pos x="158" y="339"/>
                </a:cxn>
                <a:cxn ang="0">
                  <a:pos x="177" y="281"/>
                </a:cxn>
                <a:cxn ang="0">
                  <a:pos x="177" y="281"/>
                </a:cxn>
                <a:cxn ang="0">
                  <a:pos x="177" y="281"/>
                </a:cxn>
              </a:cxnLst>
              <a:rect l="0" t="0" r="r" b="b"/>
              <a:pathLst>
                <a:path w="280" h="339">
                  <a:moveTo>
                    <a:pt x="177" y="281"/>
                  </a:moveTo>
                  <a:lnTo>
                    <a:pt x="208" y="231"/>
                  </a:lnTo>
                  <a:lnTo>
                    <a:pt x="208" y="122"/>
                  </a:lnTo>
                  <a:lnTo>
                    <a:pt x="147" y="137"/>
                  </a:lnTo>
                  <a:lnTo>
                    <a:pt x="68" y="71"/>
                  </a:lnTo>
                  <a:lnTo>
                    <a:pt x="0" y="198"/>
                  </a:lnTo>
                  <a:lnTo>
                    <a:pt x="3" y="94"/>
                  </a:lnTo>
                  <a:lnTo>
                    <a:pt x="64" y="0"/>
                  </a:lnTo>
                  <a:lnTo>
                    <a:pt x="182" y="4"/>
                  </a:lnTo>
                  <a:lnTo>
                    <a:pt x="256" y="50"/>
                  </a:lnTo>
                  <a:lnTo>
                    <a:pt x="280" y="94"/>
                  </a:lnTo>
                  <a:lnTo>
                    <a:pt x="280" y="181"/>
                  </a:lnTo>
                  <a:lnTo>
                    <a:pt x="261" y="252"/>
                  </a:lnTo>
                  <a:lnTo>
                    <a:pt x="223" y="299"/>
                  </a:lnTo>
                  <a:lnTo>
                    <a:pt x="158" y="339"/>
                  </a:lnTo>
                  <a:lnTo>
                    <a:pt x="177" y="281"/>
                  </a:lnTo>
                  <a:lnTo>
                    <a:pt x="177" y="281"/>
                  </a:lnTo>
                  <a:lnTo>
                    <a:pt x="177" y="281"/>
                  </a:lnTo>
                  <a:close/>
                </a:path>
              </a:pathLst>
            </a:custGeom>
            <a:solidFill>
              <a:srgbClr val="B2CDE4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46" name="Freeform 14"/>
            <p:cNvSpPr>
              <a:spLocks/>
            </p:cNvSpPr>
            <p:nvPr/>
          </p:nvSpPr>
          <p:spPr bwMode="auto">
            <a:xfrm>
              <a:off x="4152" y="1645"/>
              <a:ext cx="51" cy="65"/>
            </a:xfrm>
            <a:custGeom>
              <a:avLst/>
              <a:gdLst/>
              <a:ahLst/>
              <a:cxnLst>
                <a:cxn ang="0">
                  <a:pos x="53" y="7"/>
                </a:cxn>
                <a:cxn ang="0">
                  <a:pos x="7" y="69"/>
                </a:cxn>
                <a:cxn ang="0">
                  <a:pos x="0" y="130"/>
                </a:cxn>
                <a:cxn ang="0">
                  <a:pos x="120" y="136"/>
                </a:cxn>
                <a:cxn ang="0">
                  <a:pos x="120" y="174"/>
                </a:cxn>
                <a:cxn ang="0">
                  <a:pos x="27" y="174"/>
                </a:cxn>
                <a:cxn ang="0">
                  <a:pos x="94" y="209"/>
                </a:cxn>
                <a:cxn ang="0">
                  <a:pos x="116" y="259"/>
                </a:cxn>
                <a:cxn ang="0">
                  <a:pos x="135" y="325"/>
                </a:cxn>
                <a:cxn ang="0">
                  <a:pos x="204" y="253"/>
                </a:cxn>
                <a:cxn ang="0">
                  <a:pos x="196" y="82"/>
                </a:cxn>
                <a:cxn ang="0">
                  <a:pos x="94" y="0"/>
                </a:cxn>
                <a:cxn ang="0">
                  <a:pos x="53" y="7"/>
                </a:cxn>
                <a:cxn ang="0">
                  <a:pos x="53" y="7"/>
                </a:cxn>
                <a:cxn ang="0">
                  <a:pos x="53" y="7"/>
                </a:cxn>
              </a:cxnLst>
              <a:rect l="0" t="0" r="r" b="b"/>
              <a:pathLst>
                <a:path w="204" h="325">
                  <a:moveTo>
                    <a:pt x="53" y="7"/>
                  </a:moveTo>
                  <a:lnTo>
                    <a:pt x="7" y="69"/>
                  </a:lnTo>
                  <a:lnTo>
                    <a:pt x="0" y="130"/>
                  </a:lnTo>
                  <a:lnTo>
                    <a:pt x="120" y="136"/>
                  </a:lnTo>
                  <a:lnTo>
                    <a:pt x="120" y="174"/>
                  </a:lnTo>
                  <a:lnTo>
                    <a:pt x="27" y="174"/>
                  </a:lnTo>
                  <a:lnTo>
                    <a:pt x="94" y="209"/>
                  </a:lnTo>
                  <a:lnTo>
                    <a:pt x="116" y="259"/>
                  </a:lnTo>
                  <a:lnTo>
                    <a:pt x="135" y="325"/>
                  </a:lnTo>
                  <a:lnTo>
                    <a:pt x="204" y="253"/>
                  </a:lnTo>
                  <a:lnTo>
                    <a:pt x="196" y="82"/>
                  </a:lnTo>
                  <a:lnTo>
                    <a:pt x="94" y="0"/>
                  </a:lnTo>
                  <a:lnTo>
                    <a:pt x="53" y="7"/>
                  </a:lnTo>
                  <a:lnTo>
                    <a:pt x="53" y="7"/>
                  </a:lnTo>
                  <a:lnTo>
                    <a:pt x="53" y="7"/>
                  </a:lnTo>
                  <a:close/>
                </a:path>
              </a:pathLst>
            </a:custGeom>
            <a:solidFill>
              <a:srgbClr val="B2CDE4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47" name="Freeform 15"/>
            <p:cNvSpPr>
              <a:spLocks/>
            </p:cNvSpPr>
            <p:nvPr/>
          </p:nvSpPr>
          <p:spPr bwMode="auto">
            <a:xfrm>
              <a:off x="4205" y="1516"/>
              <a:ext cx="41" cy="485"/>
            </a:xfrm>
            <a:custGeom>
              <a:avLst/>
              <a:gdLst/>
              <a:ahLst/>
              <a:cxnLst>
                <a:cxn ang="0">
                  <a:pos x="164" y="20"/>
                </a:cxn>
                <a:cxn ang="0">
                  <a:pos x="120" y="0"/>
                </a:cxn>
                <a:cxn ang="0">
                  <a:pos x="0" y="2424"/>
                </a:cxn>
                <a:cxn ang="0">
                  <a:pos x="27" y="2398"/>
                </a:cxn>
                <a:cxn ang="0">
                  <a:pos x="164" y="20"/>
                </a:cxn>
                <a:cxn ang="0">
                  <a:pos x="164" y="20"/>
                </a:cxn>
                <a:cxn ang="0">
                  <a:pos x="164" y="20"/>
                </a:cxn>
              </a:cxnLst>
              <a:rect l="0" t="0" r="r" b="b"/>
              <a:pathLst>
                <a:path w="164" h="2424">
                  <a:moveTo>
                    <a:pt x="164" y="20"/>
                  </a:moveTo>
                  <a:lnTo>
                    <a:pt x="120" y="0"/>
                  </a:lnTo>
                  <a:lnTo>
                    <a:pt x="0" y="2424"/>
                  </a:lnTo>
                  <a:lnTo>
                    <a:pt x="27" y="2398"/>
                  </a:lnTo>
                  <a:lnTo>
                    <a:pt x="164" y="20"/>
                  </a:lnTo>
                  <a:lnTo>
                    <a:pt x="164" y="20"/>
                  </a:lnTo>
                  <a:lnTo>
                    <a:pt x="164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48" name="Freeform 16"/>
            <p:cNvSpPr>
              <a:spLocks/>
            </p:cNvSpPr>
            <p:nvPr/>
          </p:nvSpPr>
          <p:spPr bwMode="auto">
            <a:xfrm>
              <a:off x="4206" y="1527"/>
              <a:ext cx="13" cy="137"/>
            </a:xfrm>
            <a:custGeom>
              <a:avLst/>
              <a:gdLst/>
              <a:ahLst/>
              <a:cxnLst>
                <a:cxn ang="0">
                  <a:pos x="53" y="0"/>
                </a:cxn>
                <a:cxn ang="0">
                  <a:pos x="0" y="642"/>
                </a:cxn>
                <a:cxn ang="0">
                  <a:pos x="31" y="687"/>
                </a:cxn>
                <a:cxn ang="0">
                  <a:pos x="53" y="0"/>
                </a:cxn>
                <a:cxn ang="0">
                  <a:pos x="53" y="0"/>
                </a:cxn>
                <a:cxn ang="0">
                  <a:pos x="53" y="0"/>
                </a:cxn>
              </a:cxnLst>
              <a:rect l="0" t="0" r="r" b="b"/>
              <a:pathLst>
                <a:path w="53" h="687">
                  <a:moveTo>
                    <a:pt x="53" y="0"/>
                  </a:moveTo>
                  <a:lnTo>
                    <a:pt x="0" y="642"/>
                  </a:lnTo>
                  <a:lnTo>
                    <a:pt x="31" y="687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49" name="Freeform 17"/>
            <p:cNvSpPr>
              <a:spLocks/>
            </p:cNvSpPr>
            <p:nvPr/>
          </p:nvSpPr>
          <p:spPr bwMode="auto">
            <a:xfrm>
              <a:off x="4178" y="1706"/>
              <a:ext cx="31" cy="296"/>
            </a:xfrm>
            <a:custGeom>
              <a:avLst/>
              <a:gdLst/>
              <a:ahLst/>
              <a:cxnLst>
                <a:cxn ang="0">
                  <a:pos x="123" y="0"/>
                </a:cxn>
                <a:cxn ang="0">
                  <a:pos x="93" y="39"/>
                </a:cxn>
                <a:cxn ang="0">
                  <a:pos x="0" y="1425"/>
                </a:cxn>
                <a:cxn ang="0">
                  <a:pos x="35" y="1482"/>
                </a:cxn>
                <a:cxn ang="0">
                  <a:pos x="123" y="0"/>
                </a:cxn>
                <a:cxn ang="0">
                  <a:pos x="123" y="0"/>
                </a:cxn>
                <a:cxn ang="0">
                  <a:pos x="123" y="0"/>
                </a:cxn>
              </a:cxnLst>
              <a:rect l="0" t="0" r="r" b="b"/>
              <a:pathLst>
                <a:path w="123" h="1482">
                  <a:moveTo>
                    <a:pt x="123" y="0"/>
                  </a:moveTo>
                  <a:lnTo>
                    <a:pt x="93" y="39"/>
                  </a:lnTo>
                  <a:lnTo>
                    <a:pt x="0" y="1425"/>
                  </a:lnTo>
                  <a:lnTo>
                    <a:pt x="35" y="1482"/>
                  </a:lnTo>
                  <a:lnTo>
                    <a:pt x="123" y="0"/>
                  </a:lnTo>
                  <a:lnTo>
                    <a:pt x="123" y="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50" name="Freeform 18"/>
            <p:cNvSpPr>
              <a:spLocks/>
            </p:cNvSpPr>
            <p:nvPr/>
          </p:nvSpPr>
          <p:spPr bwMode="auto">
            <a:xfrm>
              <a:off x="4273" y="1625"/>
              <a:ext cx="14" cy="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" y="425"/>
                </a:cxn>
                <a:cxn ang="0">
                  <a:pos x="57" y="366"/>
                </a:cxn>
                <a:cxn ang="0">
                  <a:pos x="30" y="1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" h="425">
                  <a:moveTo>
                    <a:pt x="0" y="0"/>
                  </a:moveTo>
                  <a:lnTo>
                    <a:pt x="26" y="425"/>
                  </a:lnTo>
                  <a:lnTo>
                    <a:pt x="57" y="366"/>
                  </a:lnTo>
                  <a:lnTo>
                    <a:pt x="30" y="1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51" name="Freeform 19"/>
            <p:cNvSpPr>
              <a:spLocks/>
            </p:cNvSpPr>
            <p:nvPr/>
          </p:nvSpPr>
          <p:spPr bwMode="auto">
            <a:xfrm>
              <a:off x="4288" y="1805"/>
              <a:ext cx="21" cy="19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" y="29"/>
                </a:cxn>
                <a:cxn ang="0">
                  <a:pos x="86" y="977"/>
                </a:cxn>
                <a:cxn ang="0">
                  <a:pos x="36" y="986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6" h="986">
                  <a:moveTo>
                    <a:pt x="0" y="0"/>
                  </a:moveTo>
                  <a:lnTo>
                    <a:pt x="31" y="29"/>
                  </a:lnTo>
                  <a:lnTo>
                    <a:pt x="86" y="977"/>
                  </a:lnTo>
                  <a:lnTo>
                    <a:pt x="36" y="986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52" name="Freeform 20"/>
            <p:cNvSpPr>
              <a:spLocks/>
            </p:cNvSpPr>
            <p:nvPr/>
          </p:nvSpPr>
          <p:spPr bwMode="auto">
            <a:xfrm>
              <a:off x="4225" y="1599"/>
              <a:ext cx="56" cy="303"/>
            </a:xfrm>
            <a:custGeom>
              <a:avLst/>
              <a:gdLst/>
              <a:ahLst/>
              <a:cxnLst>
                <a:cxn ang="0">
                  <a:pos x="75" y="126"/>
                </a:cxn>
                <a:cxn ang="0">
                  <a:pos x="193" y="402"/>
                </a:cxn>
                <a:cxn ang="0">
                  <a:pos x="65" y="754"/>
                </a:cxn>
                <a:cxn ang="0">
                  <a:pos x="223" y="1108"/>
                </a:cxn>
                <a:cxn ang="0">
                  <a:pos x="0" y="1514"/>
                </a:cxn>
                <a:cxn ang="0">
                  <a:pos x="162" y="1108"/>
                </a:cxn>
                <a:cxn ang="0">
                  <a:pos x="13" y="767"/>
                </a:cxn>
                <a:cxn ang="0">
                  <a:pos x="154" y="382"/>
                </a:cxn>
                <a:cxn ang="0">
                  <a:pos x="26" y="121"/>
                </a:cxn>
                <a:cxn ang="0">
                  <a:pos x="101" y="0"/>
                </a:cxn>
                <a:cxn ang="0">
                  <a:pos x="123" y="50"/>
                </a:cxn>
                <a:cxn ang="0">
                  <a:pos x="75" y="126"/>
                </a:cxn>
                <a:cxn ang="0">
                  <a:pos x="75" y="126"/>
                </a:cxn>
                <a:cxn ang="0">
                  <a:pos x="75" y="126"/>
                </a:cxn>
              </a:cxnLst>
              <a:rect l="0" t="0" r="r" b="b"/>
              <a:pathLst>
                <a:path w="223" h="1514">
                  <a:moveTo>
                    <a:pt x="75" y="126"/>
                  </a:moveTo>
                  <a:lnTo>
                    <a:pt x="193" y="402"/>
                  </a:lnTo>
                  <a:lnTo>
                    <a:pt x="65" y="754"/>
                  </a:lnTo>
                  <a:lnTo>
                    <a:pt x="223" y="1108"/>
                  </a:lnTo>
                  <a:lnTo>
                    <a:pt x="0" y="1514"/>
                  </a:lnTo>
                  <a:lnTo>
                    <a:pt x="162" y="1108"/>
                  </a:lnTo>
                  <a:lnTo>
                    <a:pt x="13" y="767"/>
                  </a:lnTo>
                  <a:lnTo>
                    <a:pt x="154" y="382"/>
                  </a:lnTo>
                  <a:lnTo>
                    <a:pt x="26" y="121"/>
                  </a:lnTo>
                  <a:lnTo>
                    <a:pt x="101" y="0"/>
                  </a:lnTo>
                  <a:lnTo>
                    <a:pt x="123" y="50"/>
                  </a:lnTo>
                  <a:lnTo>
                    <a:pt x="75" y="126"/>
                  </a:lnTo>
                  <a:lnTo>
                    <a:pt x="75" y="126"/>
                  </a:lnTo>
                  <a:lnTo>
                    <a:pt x="75" y="1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53" name="Freeform 21"/>
            <p:cNvSpPr>
              <a:spLocks/>
            </p:cNvSpPr>
            <p:nvPr/>
          </p:nvSpPr>
          <p:spPr bwMode="auto">
            <a:xfrm>
              <a:off x="4193" y="1748"/>
              <a:ext cx="32" cy="191"/>
            </a:xfrm>
            <a:custGeom>
              <a:avLst/>
              <a:gdLst/>
              <a:ahLst/>
              <a:cxnLst>
                <a:cxn ang="0">
                  <a:pos x="131" y="0"/>
                </a:cxn>
                <a:cxn ang="0">
                  <a:pos x="22" y="399"/>
                </a:cxn>
                <a:cxn ang="0">
                  <a:pos x="75" y="739"/>
                </a:cxn>
                <a:cxn ang="0">
                  <a:pos x="0" y="956"/>
                </a:cxn>
                <a:cxn ang="0">
                  <a:pos x="96" y="755"/>
                </a:cxn>
                <a:cxn ang="0">
                  <a:pos x="60" y="391"/>
                </a:cxn>
                <a:cxn ang="0">
                  <a:pos x="131" y="110"/>
                </a:cxn>
                <a:cxn ang="0">
                  <a:pos x="131" y="0"/>
                </a:cxn>
                <a:cxn ang="0">
                  <a:pos x="131" y="0"/>
                </a:cxn>
                <a:cxn ang="0">
                  <a:pos x="131" y="0"/>
                </a:cxn>
              </a:cxnLst>
              <a:rect l="0" t="0" r="r" b="b"/>
              <a:pathLst>
                <a:path w="131" h="956">
                  <a:moveTo>
                    <a:pt x="131" y="0"/>
                  </a:moveTo>
                  <a:lnTo>
                    <a:pt x="22" y="399"/>
                  </a:lnTo>
                  <a:lnTo>
                    <a:pt x="75" y="739"/>
                  </a:lnTo>
                  <a:lnTo>
                    <a:pt x="0" y="956"/>
                  </a:lnTo>
                  <a:lnTo>
                    <a:pt x="96" y="755"/>
                  </a:lnTo>
                  <a:lnTo>
                    <a:pt x="60" y="391"/>
                  </a:lnTo>
                  <a:lnTo>
                    <a:pt x="131" y="110"/>
                  </a:lnTo>
                  <a:lnTo>
                    <a:pt x="131" y="0"/>
                  </a:lnTo>
                  <a:lnTo>
                    <a:pt x="131" y="0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54" name="Freeform 22"/>
            <p:cNvSpPr>
              <a:spLocks/>
            </p:cNvSpPr>
            <p:nvPr/>
          </p:nvSpPr>
          <p:spPr bwMode="auto">
            <a:xfrm>
              <a:off x="4225" y="1807"/>
              <a:ext cx="23" cy="45"/>
            </a:xfrm>
            <a:custGeom>
              <a:avLst/>
              <a:gdLst/>
              <a:ahLst/>
              <a:cxnLst>
                <a:cxn ang="0">
                  <a:pos x="92" y="0"/>
                </a:cxn>
                <a:cxn ang="0">
                  <a:pos x="5" y="105"/>
                </a:cxn>
                <a:cxn ang="0">
                  <a:pos x="0" y="168"/>
                </a:cxn>
                <a:cxn ang="0">
                  <a:pos x="65" y="227"/>
                </a:cxn>
                <a:cxn ang="0">
                  <a:pos x="83" y="193"/>
                </a:cxn>
                <a:cxn ang="0">
                  <a:pos x="39" y="126"/>
                </a:cxn>
                <a:cxn ang="0">
                  <a:pos x="92" y="0"/>
                </a:cxn>
                <a:cxn ang="0">
                  <a:pos x="92" y="0"/>
                </a:cxn>
                <a:cxn ang="0">
                  <a:pos x="92" y="0"/>
                </a:cxn>
              </a:cxnLst>
              <a:rect l="0" t="0" r="r" b="b"/>
              <a:pathLst>
                <a:path w="92" h="227">
                  <a:moveTo>
                    <a:pt x="92" y="0"/>
                  </a:moveTo>
                  <a:lnTo>
                    <a:pt x="5" y="105"/>
                  </a:lnTo>
                  <a:lnTo>
                    <a:pt x="0" y="168"/>
                  </a:lnTo>
                  <a:lnTo>
                    <a:pt x="65" y="227"/>
                  </a:lnTo>
                  <a:lnTo>
                    <a:pt x="83" y="193"/>
                  </a:lnTo>
                  <a:lnTo>
                    <a:pt x="39" y="126"/>
                  </a:lnTo>
                  <a:lnTo>
                    <a:pt x="92" y="0"/>
                  </a:lnTo>
                  <a:lnTo>
                    <a:pt x="92" y="0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55" name="Freeform 23"/>
            <p:cNvSpPr>
              <a:spLocks/>
            </p:cNvSpPr>
            <p:nvPr/>
          </p:nvSpPr>
          <p:spPr bwMode="auto">
            <a:xfrm>
              <a:off x="4228" y="1859"/>
              <a:ext cx="55" cy="80"/>
            </a:xfrm>
            <a:custGeom>
              <a:avLst/>
              <a:gdLst/>
              <a:ahLst/>
              <a:cxnLst>
                <a:cxn ang="0">
                  <a:pos x="127" y="33"/>
                </a:cxn>
                <a:cxn ang="0">
                  <a:pos x="148" y="0"/>
                </a:cxn>
                <a:cxn ang="0">
                  <a:pos x="219" y="84"/>
                </a:cxn>
                <a:cxn ang="0">
                  <a:pos x="61" y="265"/>
                </a:cxn>
                <a:cxn ang="0">
                  <a:pos x="126" y="319"/>
                </a:cxn>
                <a:cxn ang="0">
                  <a:pos x="159" y="196"/>
                </a:cxn>
                <a:cxn ang="0">
                  <a:pos x="164" y="351"/>
                </a:cxn>
                <a:cxn ang="0">
                  <a:pos x="139" y="401"/>
                </a:cxn>
                <a:cxn ang="0">
                  <a:pos x="0" y="268"/>
                </a:cxn>
                <a:cxn ang="0">
                  <a:pos x="171" y="101"/>
                </a:cxn>
                <a:cxn ang="0">
                  <a:pos x="127" y="33"/>
                </a:cxn>
                <a:cxn ang="0">
                  <a:pos x="127" y="33"/>
                </a:cxn>
                <a:cxn ang="0">
                  <a:pos x="127" y="33"/>
                </a:cxn>
              </a:cxnLst>
              <a:rect l="0" t="0" r="r" b="b"/>
              <a:pathLst>
                <a:path w="219" h="401">
                  <a:moveTo>
                    <a:pt x="127" y="33"/>
                  </a:moveTo>
                  <a:lnTo>
                    <a:pt x="148" y="0"/>
                  </a:lnTo>
                  <a:lnTo>
                    <a:pt x="219" y="84"/>
                  </a:lnTo>
                  <a:lnTo>
                    <a:pt x="61" y="265"/>
                  </a:lnTo>
                  <a:lnTo>
                    <a:pt x="126" y="319"/>
                  </a:lnTo>
                  <a:lnTo>
                    <a:pt x="159" y="196"/>
                  </a:lnTo>
                  <a:lnTo>
                    <a:pt x="164" y="351"/>
                  </a:lnTo>
                  <a:lnTo>
                    <a:pt x="139" y="401"/>
                  </a:lnTo>
                  <a:lnTo>
                    <a:pt x="0" y="268"/>
                  </a:lnTo>
                  <a:lnTo>
                    <a:pt x="171" y="101"/>
                  </a:lnTo>
                  <a:lnTo>
                    <a:pt x="127" y="33"/>
                  </a:lnTo>
                  <a:lnTo>
                    <a:pt x="127" y="33"/>
                  </a:lnTo>
                  <a:lnTo>
                    <a:pt x="127" y="3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56" name="Freeform 24"/>
            <p:cNvSpPr>
              <a:spLocks/>
            </p:cNvSpPr>
            <p:nvPr/>
          </p:nvSpPr>
          <p:spPr bwMode="auto">
            <a:xfrm>
              <a:off x="4222" y="1657"/>
              <a:ext cx="27" cy="45"/>
            </a:xfrm>
            <a:custGeom>
              <a:avLst/>
              <a:gdLst/>
              <a:ahLst/>
              <a:cxnLst>
                <a:cxn ang="0">
                  <a:pos x="92" y="0"/>
                </a:cxn>
                <a:cxn ang="0">
                  <a:pos x="0" y="93"/>
                </a:cxn>
                <a:cxn ang="0">
                  <a:pos x="0" y="151"/>
                </a:cxn>
                <a:cxn ang="0">
                  <a:pos x="75" y="227"/>
                </a:cxn>
                <a:cxn ang="0">
                  <a:pos x="96" y="197"/>
                </a:cxn>
                <a:cxn ang="0">
                  <a:pos x="44" y="122"/>
                </a:cxn>
                <a:cxn ang="0">
                  <a:pos x="109" y="25"/>
                </a:cxn>
                <a:cxn ang="0">
                  <a:pos x="92" y="0"/>
                </a:cxn>
                <a:cxn ang="0">
                  <a:pos x="92" y="0"/>
                </a:cxn>
                <a:cxn ang="0">
                  <a:pos x="92" y="0"/>
                </a:cxn>
              </a:cxnLst>
              <a:rect l="0" t="0" r="r" b="b"/>
              <a:pathLst>
                <a:path w="109" h="227">
                  <a:moveTo>
                    <a:pt x="92" y="0"/>
                  </a:moveTo>
                  <a:lnTo>
                    <a:pt x="0" y="93"/>
                  </a:lnTo>
                  <a:lnTo>
                    <a:pt x="0" y="151"/>
                  </a:lnTo>
                  <a:lnTo>
                    <a:pt x="75" y="227"/>
                  </a:lnTo>
                  <a:lnTo>
                    <a:pt x="96" y="197"/>
                  </a:lnTo>
                  <a:lnTo>
                    <a:pt x="44" y="122"/>
                  </a:lnTo>
                  <a:lnTo>
                    <a:pt x="109" y="25"/>
                  </a:lnTo>
                  <a:lnTo>
                    <a:pt x="92" y="0"/>
                  </a:lnTo>
                  <a:lnTo>
                    <a:pt x="92" y="0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57" name="Freeform 25"/>
            <p:cNvSpPr>
              <a:spLocks/>
            </p:cNvSpPr>
            <p:nvPr/>
          </p:nvSpPr>
          <p:spPr bwMode="auto">
            <a:xfrm>
              <a:off x="4255" y="1713"/>
              <a:ext cx="18" cy="27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71" y="42"/>
                </a:cxn>
                <a:cxn ang="0">
                  <a:pos x="0" y="135"/>
                </a:cxn>
                <a:cxn ang="0">
                  <a:pos x="36" y="47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36" y="0"/>
                </a:cxn>
              </a:cxnLst>
              <a:rect l="0" t="0" r="r" b="b"/>
              <a:pathLst>
                <a:path w="71" h="135">
                  <a:moveTo>
                    <a:pt x="36" y="0"/>
                  </a:moveTo>
                  <a:lnTo>
                    <a:pt x="71" y="42"/>
                  </a:lnTo>
                  <a:lnTo>
                    <a:pt x="0" y="135"/>
                  </a:lnTo>
                  <a:lnTo>
                    <a:pt x="36" y="47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58" name="Freeform 26"/>
            <p:cNvSpPr>
              <a:spLocks/>
            </p:cNvSpPr>
            <p:nvPr/>
          </p:nvSpPr>
          <p:spPr bwMode="auto">
            <a:xfrm>
              <a:off x="4211" y="1532"/>
              <a:ext cx="25" cy="132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20" y="264"/>
                </a:cxn>
                <a:cxn ang="0">
                  <a:pos x="53" y="403"/>
                </a:cxn>
                <a:cxn ang="0">
                  <a:pos x="0" y="581"/>
                </a:cxn>
                <a:cxn ang="0">
                  <a:pos x="53" y="662"/>
                </a:cxn>
                <a:cxn ang="0">
                  <a:pos x="25" y="569"/>
                </a:cxn>
                <a:cxn ang="0">
                  <a:pos x="84" y="417"/>
                </a:cxn>
                <a:cxn ang="0">
                  <a:pos x="45" y="249"/>
                </a:cxn>
                <a:cxn ang="0">
                  <a:pos x="97" y="53"/>
                </a:cxn>
                <a:cxn ang="0">
                  <a:pos x="94" y="0"/>
                </a:cxn>
                <a:cxn ang="0">
                  <a:pos x="94" y="0"/>
                </a:cxn>
                <a:cxn ang="0">
                  <a:pos x="94" y="0"/>
                </a:cxn>
              </a:cxnLst>
              <a:rect l="0" t="0" r="r" b="b"/>
              <a:pathLst>
                <a:path w="97" h="662">
                  <a:moveTo>
                    <a:pt x="94" y="0"/>
                  </a:moveTo>
                  <a:lnTo>
                    <a:pt x="20" y="264"/>
                  </a:lnTo>
                  <a:lnTo>
                    <a:pt x="53" y="403"/>
                  </a:lnTo>
                  <a:lnTo>
                    <a:pt x="0" y="581"/>
                  </a:lnTo>
                  <a:lnTo>
                    <a:pt x="53" y="662"/>
                  </a:lnTo>
                  <a:lnTo>
                    <a:pt x="25" y="569"/>
                  </a:lnTo>
                  <a:lnTo>
                    <a:pt x="84" y="417"/>
                  </a:lnTo>
                  <a:lnTo>
                    <a:pt x="45" y="249"/>
                  </a:lnTo>
                  <a:lnTo>
                    <a:pt x="97" y="53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59" name="Freeform 27"/>
            <p:cNvSpPr>
              <a:spLocks/>
            </p:cNvSpPr>
            <p:nvPr/>
          </p:nvSpPr>
          <p:spPr bwMode="auto">
            <a:xfrm>
              <a:off x="4245" y="1541"/>
              <a:ext cx="87" cy="91"/>
            </a:xfrm>
            <a:custGeom>
              <a:avLst/>
              <a:gdLst/>
              <a:ahLst/>
              <a:cxnLst>
                <a:cxn ang="0">
                  <a:pos x="345" y="167"/>
                </a:cxn>
                <a:cxn ang="0">
                  <a:pos x="166" y="87"/>
                </a:cxn>
                <a:cxn ang="0">
                  <a:pos x="74" y="155"/>
                </a:cxn>
                <a:cxn ang="0">
                  <a:pos x="69" y="247"/>
                </a:cxn>
                <a:cxn ang="0">
                  <a:pos x="87" y="331"/>
                </a:cxn>
                <a:cxn ang="0">
                  <a:pos x="126" y="402"/>
                </a:cxn>
                <a:cxn ang="0">
                  <a:pos x="205" y="431"/>
                </a:cxn>
                <a:cxn ang="0">
                  <a:pos x="289" y="390"/>
                </a:cxn>
                <a:cxn ang="0">
                  <a:pos x="245" y="436"/>
                </a:cxn>
                <a:cxn ang="0">
                  <a:pos x="192" y="457"/>
                </a:cxn>
                <a:cxn ang="0">
                  <a:pos x="95" y="428"/>
                </a:cxn>
                <a:cxn ang="0">
                  <a:pos x="0" y="335"/>
                </a:cxn>
                <a:cxn ang="0">
                  <a:pos x="34" y="125"/>
                </a:cxn>
                <a:cxn ang="0">
                  <a:pos x="92" y="37"/>
                </a:cxn>
                <a:cxn ang="0">
                  <a:pos x="156" y="0"/>
                </a:cxn>
                <a:cxn ang="0">
                  <a:pos x="240" y="0"/>
                </a:cxn>
                <a:cxn ang="0">
                  <a:pos x="328" y="71"/>
                </a:cxn>
                <a:cxn ang="0">
                  <a:pos x="345" y="167"/>
                </a:cxn>
                <a:cxn ang="0">
                  <a:pos x="345" y="167"/>
                </a:cxn>
                <a:cxn ang="0">
                  <a:pos x="345" y="167"/>
                </a:cxn>
              </a:cxnLst>
              <a:rect l="0" t="0" r="r" b="b"/>
              <a:pathLst>
                <a:path w="345" h="457">
                  <a:moveTo>
                    <a:pt x="345" y="167"/>
                  </a:moveTo>
                  <a:lnTo>
                    <a:pt x="166" y="87"/>
                  </a:lnTo>
                  <a:lnTo>
                    <a:pt x="74" y="155"/>
                  </a:lnTo>
                  <a:lnTo>
                    <a:pt x="69" y="247"/>
                  </a:lnTo>
                  <a:lnTo>
                    <a:pt x="87" y="331"/>
                  </a:lnTo>
                  <a:lnTo>
                    <a:pt x="126" y="402"/>
                  </a:lnTo>
                  <a:lnTo>
                    <a:pt x="205" y="431"/>
                  </a:lnTo>
                  <a:lnTo>
                    <a:pt x="289" y="390"/>
                  </a:lnTo>
                  <a:lnTo>
                    <a:pt x="245" y="436"/>
                  </a:lnTo>
                  <a:lnTo>
                    <a:pt x="192" y="457"/>
                  </a:lnTo>
                  <a:lnTo>
                    <a:pt x="95" y="428"/>
                  </a:lnTo>
                  <a:lnTo>
                    <a:pt x="0" y="335"/>
                  </a:lnTo>
                  <a:lnTo>
                    <a:pt x="34" y="125"/>
                  </a:lnTo>
                  <a:lnTo>
                    <a:pt x="92" y="37"/>
                  </a:lnTo>
                  <a:lnTo>
                    <a:pt x="156" y="0"/>
                  </a:lnTo>
                  <a:lnTo>
                    <a:pt x="240" y="0"/>
                  </a:lnTo>
                  <a:lnTo>
                    <a:pt x="328" y="71"/>
                  </a:lnTo>
                  <a:lnTo>
                    <a:pt x="345" y="167"/>
                  </a:lnTo>
                  <a:lnTo>
                    <a:pt x="345" y="167"/>
                  </a:lnTo>
                  <a:lnTo>
                    <a:pt x="345" y="16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60" name="Freeform 28"/>
            <p:cNvSpPr>
              <a:spLocks/>
            </p:cNvSpPr>
            <p:nvPr/>
          </p:nvSpPr>
          <p:spPr bwMode="auto">
            <a:xfrm>
              <a:off x="4279" y="1568"/>
              <a:ext cx="90" cy="49"/>
            </a:xfrm>
            <a:custGeom>
              <a:avLst/>
              <a:gdLst/>
              <a:ahLst/>
              <a:cxnLst>
                <a:cxn ang="0">
                  <a:pos x="61" y="101"/>
                </a:cxn>
                <a:cxn ang="0">
                  <a:pos x="276" y="42"/>
                </a:cxn>
                <a:cxn ang="0">
                  <a:pos x="280" y="22"/>
                </a:cxn>
                <a:cxn ang="0">
                  <a:pos x="359" y="0"/>
                </a:cxn>
                <a:cxn ang="0">
                  <a:pos x="346" y="68"/>
                </a:cxn>
                <a:cxn ang="0">
                  <a:pos x="192" y="113"/>
                </a:cxn>
                <a:cxn ang="0">
                  <a:pos x="158" y="96"/>
                </a:cxn>
                <a:cxn ang="0">
                  <a:pos x="78" y="122"/>
                </a:cxn>
                <a:cxn ang="0">
                  <a:pos x="31" y="160"/>
                </a:cxn>
                <a:cxn ang="0">
                  <a:pos x="6" y="248"/>
                </a:cxn>
                <a:cxn ang="0">
                  <a:pos x="0" y="152"/>
                </a:cxn>
                <a:cxn ang="0">
                  <a:pos x="61" y="101"/>
                </a:cxn>
                <a:cxn ang="0">
                  <a:pos x="61" y="101"/>
                </a:cxn>
                <a:cxn ang="0">
                  <a:pos x="61" y="101"/>
                </a:cxn>
              </a:cxnLst>
              <a:rect l="0" t="0" r="r" b="b"/>
              <a:pathLst>
                <a:path w="359" h="248">
                  <a:moveTo>
                    <a:pt x="61" y="101"/>
                  </a:moveTo>
                  <a:lnTo>
                    <a:pt x="276" y="42"/>
                  </a:lnTo>
                  <a:lnTo>
                    <a:pt x="280" y="22"/>
                  </a:lnTo>
                  <a:lnTo>
                    <a:pt x="359" y="0"/>
                  </a:lnTo>
                  <a:lnTo>
                    <a:pt x="346" y="68"/>
                  </a:lnTo>
                  <a:lnTo>
                    <a:pt x="192" y="113"/>
                  </a:lnTo>
                  <a:lnTo>
                    <a:pt x="158" y="96"/>
                  </a:lnTo>
                  <a:lnTo>
                    <a:pt x="78" y="122"/>
                  </a:lnTo>
                  <a:lnTo>
                    <a:pt x="31" y="160"/>
                  </a:lnTo>
                  <a:lnTo>
                    <a:pt x="6" y="248"/>
                  </a:lnTo>
                  <a:lnTo>
                    <a:pt x="0" y="152"/>
                  </a:lnTo>
                  <a:lnTo>
                    <a:pt x="61" y="101"/>
                  </a:lnTo>
                  <a:lnTo>
                    <a:pt x="61" y="101"/>
                  </a:lnTo>
                  <a:lnTo>
                    <a:pt x="61" y="10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61" name="Freeform 29"/>
            <p:cNvSpPr>
              <a:spLocks/>
            </p:cNvSpPr>
            <p:nvPr/>
          </p:nvSpPr>
          <p:spPr bwMode="auto">
            <a:xfrm>
              <a:off x="4155" y="1642"/>
              <a:ext cx="63" cy="78"/>
            </a:xfrm>
            <a:custGeom>
              <a:avLst/>
              <a:gdLst/>
              <a:ahLst/>
              <a:cxnLst>
                <a:cxn ang="0">
                  <a:pos x="12" y="63"/>
                </a:cxn>
                <a:cxn ang="0">
                  <a:pos x="57" y="7"/>
                </a:cxn>
                <a:cxn ang="0">
                  <a:pos x="88" y="0"/>
                </a:cxn>
                <a:cxn ang="0">
                  <a:pos x="133" y="14"/>
                </a:cxn>
                <a:cxn ang="0">
                  <a:pos x="246" y="156"/>
                </a:cxn>
                <a:cxn ang="0">
                  <a:pos x="251" y="261"/>
                </a:cxn>
                <a:cxn ang="0">
                  <a:pos x="133" y="388"/>
                </a:cxn>
                <a:cxn ang="0">
                  <a:pos x="77" y="391"/>
                </a:cxn>
                <a:cxn ang="0">
                  <a:pos x="31" y="365"/>
                </a:cxn>
                <a:cxn ang="0">
                  <a:pos x="0" y="300"/>
                </a:cxn>
                <a:cxn ang="0">
                  <a:pos x="49" y="334"/>
                </a:cxn>
                <a:cxn ang="0">
                  <a:pos x="95" y="352"/>
                </a:cxn>
                <a:cxn ang="0">
                  <a:pos x="143" y="322"/>
                </a:cxn>
                <a:cxn ang="0">
                  <a:pos x="172" y="254"/>
                </a:cxn>
                <a:cxn ang="0">
                  <a:pos x="159" y="105"/>
                </a:cxn>
                <a:cxn ang="0">
                  <a:pos x="79" y="31"/>
                </a:cxn>
                <a:cxn ang="0">
                  <a:pos x="12" y="63"/>
                </a:cxn>
                <a:cxn ang="0">
                  <a:pos x="12" y="63"/>
                </a:cxn>
                <a:cxn ang="0">
                  <a:pos x="12" y="63"/>
                </a:cxn>
              </a:cxnLst>
              <a:rect l="0" t="0" r="r" b="b"/>
              <a:pathLst>
                <a:path w="251" h="391">
                  <a:moveTo>
                    <a:pt x="12" y="63"/>
                  </a:moveTo>
                  <a:lnTo>
                    <a:pt x="57" y="7"/>
                  </a:lnTo>
                  <a:lnTo>
                    <a:pt x="88" y="0"/>
                  </a:lnTo>
                  <a:lnTo>
                    <a:pt x="133" y="14"/>
                  </a:lnTo>
                  <a:lnTo>
                    <a:pt x="246" y="156"/>
                  </a:lnTo>
                  <a:lnTo>
                    <a:pt x="251" y="261"/>
                  </a:lnTo>
                  <a:lnTo>
                    <a:pt x="133" y="388"/>
                  </a:lnTo>
                  <a:lnTo>
                    <a:pt x="77" y="391"/>
                  </a:lnTo>
                  <a:lnTo>
                    <a:pt x="31" y="365"/>
                  </a:lnTo>
                  <a:lnTo>
                    <a:pt x="0" y="300"/>
                  </a:lnTo>
                  <a:lnTo>
                    <a:pt x="49" y="334"/>
                  </a:lnTo>
                  <a:lnTo>
                    <a:pt x="95" y="352"/>
                  </a:lnTo>
                  <a:lnTo>
                    <a:pt x="143" y="322"/>
                  </a:lnTo>
                  <a:lnTo>
                    <a:pt x="172" y="254"/>
                  </a:lnTo>
                  <a:lnTo>
                    <a:pt x="159" y="105"/>
                  </a:lnTo>
                  <a:lnTo>
                    <a:pt x="79" y="31"/>
                  </a:lnTo>
                  <a:lnTo>
                    <a:pt x="12" y="63"/>
                  </a:lnTo>
                  <a:lnTo>
                    <a:pt x="12" y="63"/>
                  </a:lnTo>
                  <a:lnTo>
                    <a:pt x="12" y="6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62" name="Freeform 30"/>
            <p:cNvSpPr>
              <a:spLocks/>
            </p:cNvSpPr>
            <p:nvPr/>
          </p:nvSpPr>
          <p:spPr bwMode="auto">
            <a:xfrm>
              <a:off x="4134" y="1674"/>
              <a:ext cx="51" cy="28"/>
            </a:xfrm>
            <a:custGeom>
              <a:avLst/>
              <a:gdLst/>
              <a:ahLst/>
              <a:cxnLst>
                <a:cxn ang="0">
                  <a:pos x="164" y="17"/>
                </a:cxn>
                <a:cxn ang="0">
                  <a:pos x="75" y="17"/>
                </a:cxn>
                <a:cxn ang="0">
                  <a:pos x="59" y="0"/>
                </a:cxn>
                <a:cxn ang="0">
                  <a:pos x="0" y="7"/>
                </a:cxn>
                <a:cxn ang="0">
                  <a:pos x="0" y="34"/>
                </a:cxn>
                <a:cxn ang="0">
                  <a:pos x="114" y="48"/>
                </a:cxn>
                <a:cxn ang="0">
                  <a:pos x="118" y="34"/>
                </a:cxn>
                <a:cxn ang="0">
                  <a:pos x="175" y="34"/>
                </a:cxn>
                <a:cxn ang="0">
                  <a:pos x="152" y="93"/>
                </a:cxn>
                <a:cxn ang="0">
                  <a:pos x="95" y="130"/>
                </a:cxn>
                <a:cxn ang="0">
                  <a:pos x="123" y="141"/>
                </a:cxn>
                <a:cxn ang="0">
                  <a:pos x="167" y="107"/>
                </a:cxn>
                <a:cxn ang="0">
                  <a:pos x="206" y="34"/>
                </a:cxn>
                <a:cxn ang="0">
                  <a:pos x="203" y="15"/>
                </a:cxn>
                <a:cxn ang="0">
                  <a:pos x="164" y="17"/>
                </a:cxn>
                <a:cxn ang="0">
                  <a:pos x="164" y="17"/>
                </a:cxn>
                <a:cxn ang="0">
                  <a:pos x="164" y="17"/>
                </a:cxn>
              </a:cxnLst>
              <a:rect l="0" t="0" r="r" b="b"/>
              <a:pathLst>
                <a:path w="206" h="141">
                  <a:moveTo>
                    <a:pt x="164" y="17"/>
                  </a:moveTo>
                  <a:lnTo>
                    <a:pt x="75" y="17"/>
                  </a:lnTo>
                  <a:lnTo>
                    <a:pt x="59" y="0"/>
                  </a:lnTo>
                  <a:lnTo>
                    <a:pt x="0" y="7"/>
                  </a:lnTo>
                  <a:lnTo>
                    <a:pt x="0" y="34"/>
                  </a:lnTo>
                  <a:lnTo>
                    <a:pt x="114" y="48"/>
                  </a:lnTo>
                  <a:lnTo>
                    <a:pt x="118" y="34"/>
                  </a:lnTo>
                  <a:lnTo>
                    <a:pt x="175" y="34"/>
                  </a:lnTo>
                  <a:lnTo>
                    <a:pt x="152" y="93"/>
                  </a:lnTo>
                  <a:lnTo>
                    <a:pt x="95" y="130"/>
                  </a:lnTo>
                  <a:lnTo>
                    <a:pt x="123" y="141"/>
                  </a:lnTo>
                  <a:lnTo>
                    <a:pt x="167" y="107"/>
                  </a:lnTo>
                  <a:lnTo>
                    <a:pt x="206" y="34"/>
                  </a:lnTo>
                  <a:lnTo>
                    <a:pt x="203" y="15"/>
                  </a:lnTo>
                  <a:lnTo>
                    <a:pt x="164" y="17"/>
                  </a:lnTo>
                  <a:lnTo>
                    <a:pt x="164" y="17"/>
                  </a:lnTo>
                  <a:lnTo>
                    <a:pt x="164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63" name="Freeform 31"/>
            <p:cNvSpPr>
              <a:spLocks/>
            </p:cNvSpPr>
            <p:nvPr/>
          </p:nvSpPr>
          <p:spPr bwMode="auto">
            <a:xfrm>
              <a:off x="4261" y="1701"/>
              <a:ext cx="114" cy="107"/>
            </a:xfrm>
            <a:custGeom>
              <a:avLst/>
              <a:gdLst/>
              <a:ahLst/>
              <a:cxnLst>
                <a:cxn ang="0">
                  <a:pos x="342" y="180"/>
                </a:cxn>
                <a:cxn ang="0">
                  <a:pos x="427" y="142"/>
                </a:cxn>
                <a:cxn ang="0">
                  <a:pos x="381" y="77"/>
                </a:cxn>
                <a:cxn ang="0">
                  <a:pos x="332" y="27"/>
                </a:cxn>
                <a:cxn ang="0">
                  <a:pos x="235" y="0"/>
                </a:cxn>
                <a:cxn ang="0">
                  <a:pos x="163" y="14"/>
                </a:cxn>
                <a:cxn ang="0">
                  <a:pos x="97" y="75"/>
                </a:cxn>
                <a:cxn ang="0">
                  <a:pos x="0" y="300"/>
                </a:cxn>
                <a:cxn ang="0">
                  <a:pos x="3" y="362"/>
                </a:cxn>
                <a:cxn ang="0">
                  <a:pos x="33" y="421"/>
                </a:cxn>
                <a:cxn ang="0">
                  <a:pos x="215" y="533"/>
                </a:cxn>
                <a:cxn ang="0">
                  <a:pos x="316" y="532"/>
                </a:cxn>
                <a:cxn ang="0">
                  <a:pos x="366" y="509"/>
                </a:cxn>
                <a:cxn ang="0">
                  <a:pos x="410" y="466"/>
                </a:cxn>
                <a:cxn ang="0">
                  <a:pos x="445" y="405"/>
                </a:cxn>
                <a:cxn ang="0">
                  <a:pos x="457" y="318"/>
                </a:cxn>
                <a:cxn ang="0">
                  <a:pos x="442" y="363"/>
                </a:cxn>
                <a:cxn ang="0">
                  <a:pos x="419" y="406"/>
                </a:cxn>
                <a:cxn ang="0">
                  <a:pos x="386" y="454"/>
                </a:cxn>
                <a:cxn ang="0">
                  <a:pos x="342" y="494"/>
                </a:cxn>
                <a:cxn ang="0">
                  <a:pos x="281" y="507"/>
                </a:cxn>
                <a:cxn ang="0">
                  <a:pos x="197" y="488"/>
                </a:cxn>
                <a:cxn ang="0">
                  <a:pos x="119" y="425"/>
                </a:cxn>
                <a:cxn ang="0">
                  <a:pos x="86" y="327"/>
                </a:cxn>
                <a:cxn ang="0">
                  <a:pos x="86" y="228"/>
                </a:cxn>
                <a:cxn ang="0">
                  <a:pos x="115" y="129"/>
                </a:cxn>
                <a:cxn ang="0">
                  <a:pos x="167" y="90"/>
                </a:cxn>
                <a:cxn ang="0">
                  <a:pos x="255" y="108"/>
                </a:cxn>
                <a:cxn ang="0">
                  <a:pos x="342" y="180"/>
                </a:cxn>
                <a:cxn ang="0">
                  <a:pos x="342" y="180"/>
                </a:cxn>
                <a:cxn ang="0">
                  <a:pos x="342" y="180"/>
                </a:cxn>
              </a:cxnLst>
              <a:rect l="0" t="0" r="r" b="b"/>
              <a:pathLst>
                <a:path w="457" h="533">
                  <a:moveTo>
                    <a:pt x="342" y="180"/>
                  </a:moveTo>
                  <a:lnTo>
                    <a:pt x="427" y="142"/>
                  </a:lnTo>
                  <a:lnTo>
                    <a:pt x="381" y="77"/>
                  </a:lnTo>
                  <a:lnTo>
                    <a:pt x="332" y="27"/>
                  </a:lnTo>
                  <a:lnTo>
                    <a:pt x="235" y="0"/>
                  </a:lnTo>
                  <a:lnTo>
                    <a:pt x="163" y="14"/>
                  </a:lnTo>
                  <a:lnTo>
                    <a:pt x="97" y="75"/>
                  </a:lnTo>
                  <a:lnTo>
                    <a:pt x="0" y="300"/>
                  </a:lnTo>
                  <a:lnTo>
                    <a:pt x="3" y="362"/>
                  </a:lnTo>
                  <a:lnTo>
                    <a:pt x="33" y="421"/>
                  </a:lnTo>
                  <a:lnTo>
                    <a:pt x="215" y="533"/>
                  </a:lnTo>
                  <a:lnTo>
                    <a:pt x="316" y="532"/>
                  </a:lnTo>
                  <a:lnTo>
                    <a:pt x="366" y="509"/>
                  </a:lnTo>
                  <a:lnTo>
                    <a:pt x="410" y="466"/>
                  </a:lnTo>
                  <a:lnTo>
                    <a:pt x="445" y="405"/>
                  </a:lnTo>
                  <a:lnTo>
                    <a:pt x="457" y="318"/>
                  </a:lnTo>
                  <a:lnTo>
                    <a:pt x="442" y="363"/>
                  </a:lnTo>
                  <a:lnTo>
                    <a:pt x="419" y="406"/>
                  </a:lnTo>
                  <a:lnTo>
                    <a:pt x="386" y="454"/>
                  </a:lnTo>
                  <a:lnTo>
                    <a:pt x="342" y="494"/>
                  </a:lnTo>
                  <a:lnTo>
                    <a:pt x="281" y="507"/>
                  </a:lnTo>
                  <a:lnTo>
                    <a:pt x="197" y="488"/>
                  </a:lnTo>
                  <a:lnTo>
                    <a:pt x="119" y="425"/>
                  </a:lnTo>
                  <a:lnTo>
                    <a:pt x="86" y="327"/>
                  </a:lnTo>
                  <a:lnTo>
                    <a:pt x="86" y="228"/>
                  </a:lnTo>
                  <a:lnTo>
                    <a:pt x="115" y="129"/>
                  </a:lnTo>
                  <a:lnTo>
                    <a:pt x="167" y="90"/>
                  </a:lnTo>
                  <a:lnTo>
                    <a:pt x="255" y="108"/>
                  </a:lnTo>
                  <a:lnTo>
                    <a:pt x="342" y="180"/>
                  </a:lnTo>
                  <a:lnTo>
                    <a:pt x="342" y="180"/>
                  </a:lnTo>
                  <a:lnTo>
                    <a:pt x="342" y="1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64" name="Freeform 32"/>
            <p:cNvSpPr>
              <a:spLocks/>
            </p:cNvSpPr>
            <p:nvPr/>
          </p:nvSpPr>
          <p:spPr bwMode="auto">
            <a:xfrm>
              <a:off x="4101" y="1639"/>
              <a:ext cx="31" cy="85"/>
            </a:xfrm>
            <a:custGeom>
              <a:avLst/>
              <a:gdLst/>
              <a:ahLst/>
              <a:cxnLst>
                <a:cxn ang="0">
                  <a:pos x="125" y="0"/>
                </a:cxn>
                <a:cxn ang="0">
                  <a:pos x="42" y="55"/>
                </a:cxn>
                <a:cxn ang="0">
                  <a:pos x="12" y="134"/>
                </a:cxn>
                <a:cxn ang="0">
                  <a:pos x="0" y="205"/>
                </a:cxn>
                <a:cxn ang="0">
                  <a:pos x="3" y="285"/>
                </a:cxn>
                <a:cxn ang="0">
                  <a:pos x="24" y="359"/>
                </a:cxn>
                <a:cxn ang="0">
                  <a:pos x="63" y="424"/>
                </a:cxn>
                <a:cxn ang="0">
                  <a:pos x="39" y="301"/>
                </a:cxn>
                <a:cxn ang="0">
                  <a:pos x="32" y="174"/>
                </a:cxn>
                <a:cxn ang="0">
                  <a:pos x="63" y="74"/>
                </a:cxn>
                <a:cxn ang="0">
                  <a:pos x="125" y="0"/>
                </a:cxn>
                <a:cxn ang="0">
                  <a:pos x="125" y="0"/>
                </a:cxn>
                <a:cxn ang="0">
                  <a:pos x="125" y="0"/>
                </a:cxn>
              </a:cxnLst>
              <a:rect l="0" t="0" r="r" b="b"/>
              <a:pathLst>
                <a:path w="125" h="424">
                  <a:moveTo>
                    <a:pt x="125" y="0"/>
                  </a:moveTo>
                  <a:lnTo>
                    <a:pt x="42" y="55"/>
                  </a:lnTo>
                  <a:lnTo>
                    <a:pt x="12" y="134"/>
                  </a:lnTo>
                  <a:lnTo>
                    <a:pt x="0" y="205"/>
                  </a:lnTo>
                  <a:lnTo>
                    <a:pt x="3" y="285"/>
                  </a:lnTo>
                  <a:lnTo>
                    <a:pt x="24" y="359"/>
                  </a:lnTo>
                  <a:lnTo>
                    <a:pt x="63" y="424"/>
                  </a:lnTo>
                  <a:lnTo>
                    <a:pt x="39" y="301"/>
                  </a:lnTo>
                  <a:lnTo>
                    <a:pt x="32" y="174"/>
                  </a:lnTo>
                  <a:lnTo>
                    <a:pt x="63" y="74"/>
                  </a:lnTo>
                  <a:lnTo>
                    <a:pt x="125" y="0"/>
                  </a:lnTo>
                  <a:lnTo>
                    <a:pt x="125" y="0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65" name="Freeform 33"/>
            <p:cNvSpPr>
              <a:spLocks/>
            </p:cNvSpPr>
            <p:nvPr/>
          </p:nvSpPr>
          <p:spPr bwMode="auto">
            <a:xfrm>
              <a:off x="4063" y="1610"/>
              <a:ext cx="68" cy="139"/>
            </a:xfrm>
            <a:custGeom>
              <a:avLst/>
              <a:gdLst/>
              <a:ahLst/>
              <a:cxnLst>
                <a:cxn ang="0">
                  <a:pos x="274" y="0"/>
                </a:cxn>
                <a:cxn ang="0">
                  <a:pos x="137" y="95"/>
                </a:cxn>
                <a:cxn ang="0">
                  <a:pos x="78" y="219"/>
                </a:cxn>
                <a:cxn ang="0">
                  <a:pos x="45" y="333"/>
                </a:cxn>
                <a:cxn ang="0">
                  <a:pos x="33" y="486"/>
                </a:cxn>
                <a:cxn ang="0">
                  <a:pos x="57" y="623"/>
                </a:cxn>
                <a:cxn ang="0">
                  <a:pos x="81" y="697"/>
                </a:cxn>
                <a:cxn ang="0">
                  <a:pos x="25" y="626"/>
                </a:cxn>
                <a:cxn ang="0">
                  <a:pos x="0" y="488"/>
                </a:cxn>
                <a:cxn ang="0">
                  <a:pos x="10" y="309"/>
                </a:cxn>
                <a:cxn ang="0">
                  <a:pos x="51" y="176"/>
                </a:cxn>
                <a:cxn ang="0">
                  <a:pos x="113" y="76"/>
                </a:cxn>
                <a:cxn ang="0">
                  <a:pos x="274" y="0"/>
                </a:cxn>
                <a:cxn ang="0">
                  <a:pos x="274" y="0"/>
                </a:cxn>
                <a:cxn ang="0">
                  <a:pos x="274" y="0"/>
                </a:cxn>
              </a:cxnLst>
              <a:rect l="0" t="0" r="r" b="b"/>
              <a:pathLst>
                <a:path w="274" h="697">
                  <a:moveTo>
                    <a:pt x="274" y="0"/>
                  </a:moveTo>
                  <a:lnTo>
                    <a:pt x="137" y="95"/>
                  </a:lnTo>
                  <a:lnTo>
                    <a:pt x="78" y="219"/>
                  </a:lnTo>
                  <a:lnTo>
                    <a:pt x="45" y="333"/>
                  </a:lnTo>
                  <a:lnTo>
                    <a:pt x="33" y="486"/>
                  </a:lnTo>
                  <a:lnTo>
                    <a:pt x="57" y="623"/>
                  </a:lnTo>
                  <a:lnTo>
                    <a:pt x="81" y="697"/>
                  </a:lnTo>
                  <a:lnTo>
                    <a:pt x="25" y="626"/>
                  </a:lnTo>
                  <a:lnTo>
                    <a:pt x="0" y="488"/>
                  </a:lnTo>
                  <a:lnTo>
                    <a:pt x="10" y="309"/>
                  </a:lnTo>
                  <a:lnTo>
                    <a:pt x="51" y="176"/>
                  </a:lnTo>
                  <a:lnTo>
                    <a:pt x="113" y="76"/>
                  </a:lnTo>
                  <a:lnTo>
                    <a:pt x="274" y="0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66" name="Freeform 34"/>
            <p:cNvSpPr>
              <a:spLocks/>
            </p:cNvSpPr>
            <p:nvPr/>
          </p:nvSpPr>
          <p:spPr bwMode="auto">
            <a:xfrm>
              <a:off x="4367" y="1514"/>
              <a:ext cx="65" cy="1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6" y="35"/>
                </a:cxn>
                <a:cxn ang="0">
                  <a:pos x="211" y="111"/>
                </a:cxn>
                <a:cxn ang="0">
                  <a:pos x="261" y="228"/>
                </a:cxn>
                <a:cxn ang="0">
                  <a:pos x="260" y="351"/>
                </a:cxn>
                <a:cxn ang="0">
                  <a:pos x="230" y="466"/>
                </a:cxn>
                <a:cxn ang="0">
                  <a:pos x="143" y="567"/>
                </a:cxn>
                <a:cxn ang="0">
                  <a:pos x="197" y="464"/>
                </a:cxn>
                <a:cxn ang="0">
                  <a:pos x="232" y="323"/>
                </a:cxn>
                <a:cxn ang="0">
                  <a:pos x="221" y="210"/>
                </a:cxn>
                <a:cxn ang="0">
                  <a:pos x="158" y="97"/>
                </a:cxn>
                <a:cxn ang="0">
                  <a:pos x="69" y="35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61" h="567">
                  <a:moveTo>
                    <a:pt x="0" y="0"/>
                  </a:moveTo>
                  <a:lnTo>
                    <a:pt x="126" y="35"/>
                  </a:lnTo>
                  <a:lnTo>
                    <a:pt x="211" y="111"/>
                  </a:lnTo>
                  <a:lnTo>
                    <a:pt x="261" y="228"/>
                  </a:lnTo>
                  <a:lnTo>
                    <a:pt x="260" y="351"/>
                  </a:lnTo>
                  <a:lnTo>
                    <a:pt x="230" y="466"/>
                  </a:lnTo>
                  <a:lnTo>
                    <a:pt x="143" y="567"/>
                  </a:lnTo>
                  <a:lnTo>
                    <a:pt x="197" y="464"/>
                  </a:lnTo>
                  <a:lnTo>
                    <a:pt x="232" y="323"/>
                  </a:lnTo>
                  <a:lnTo>
                    <a:pt x="221" y="210"/>
                  </a:lnTo>
                  <a:lnTo>
                    <a:pt x="158" y="97"/>
                  </a:lnTo>
                  <a:lnTo>
                    <a:pt x="69" y="35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67" name="Freeform 35"/>
            <p:cNvSpPr>
              <a:spLocks/>
            </p:cNvSpPr>
            <p:nvPr/>
          </p:nvSpPr>
          <p:spPr bwMode="auto">
            <a:xfrm>
              <a:off x="4409" y="1660"/>
              <a:ext cx="86" cy="13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2" y="20"/>
                </a:cxn>
                <a:cxn ang="0">
                  <a:pos x="243" y="78"/>
                </a:cxn>
                <a:cxn ang="0">
                  <a:pos x="308" y="158"/>
                </a:cxn>
                <a:cxn ang="0">
                  <a:pos x="340" y="270"/>
                </a:cxn>
                <a:cxn ang="0">
                  <a:pos x="345" y="402"/>
                </a:cxn>
                <a:cxn ang="0">
                  <a:pos x="315" y="500"/>
                </a:cxn>
                <a:cxn ang="0">
                  <a:pos x="268" y="576"/>
                </a:cxn>
                <a:cxn ang="0">
                  <a:pos x="169" y="650"/>
                </a:cxn>
                <a:cxn ang="0">
                  <a:pos x="260" y="533"/>
                </a:cxn>
                <a:cxn ang="0">
                  <a:pos x="299" y="433"/>
                </a:cxn>
                <a:cxn ang="0">
                  <a:pos x="311" y="319"/>
                </a:cxn>
                <a:cxn ang="0">
                  <a:pos x="285" y="195"/>
                </a:cxn>
                <a:cxn ang="0">
                  <a:pos x="240" y="118"/>
                </a:cxn>
                <a:cxn ang="0">
                  <a:pos x="112" y="39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45" h="650">
                  <a:moveTo>
                    <a:pt x="0" y="0"/>
                  </a:moveTo>
                  <a:lnTo>
                    <a:pt x="142" y="20"/>
                  </a:lnTo>
                  <a:lnTo>
                    <a:pt x="243" y="78"/>
                  </a:lnTo>
                  <a:lnTo>
                    <a:pt x="308" y="158"/>
                  </a:lnTo>
                  <a:lnTo>
                    <a:pt x="340" y="270"/>
                  </a:lnTo>
                  <a:lnTo>
                    <a:pt x="345" y="402"/>
                  </a:lnTo>
                  <a:lnTo>
                    <a:pt x="315" y="500"/>
                  </a:lnTo>
                  <a:lnTo>
                    <a:pt x="268" y="576"/>
                  </a:lnTo>
                  <a:lnTo>
                    <a:pt x="169" y="650"/>
                  </a:lnTo>
                  <a:lnTo>
                    <a:pt x="260" y="533"/>
                  </a:lnTo>
                  <a:lnTo>
                    <a:pt x="299" y="433"/>
                  </a:lnTo>
                  <a:lnTo>
                    <a:pt x="311" y="319"/>
                  </a:lnTo>
                  <a:lnTo>
                    <a:pt x="285" y="195"/>
                  </a:lnTo>
                  <a:lnTo>
                    <a:pt x="240" y="118"/>
                  </a:lnTo>
                  <a:lnTo>
                    <a:pt x="112" y="39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68" name="Freeform 36"/>
            <p:cNvSpPr>
              <a:spLocks/>
            </p:cNvSpPr>
            <p:nvPr/>
          </p:nvSpPr>
          <p:spPr bwMode="auto">
            <a:xfrm>
              <a:off x="4361" y="1531"/>
              <a:ext cx="39" cy="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7" y="40"/>
                </a:cxn>
                <a:cxn ang="0">
                  <a:pos x="132" y="108"/>
                </a:cxn>
                <a:cxn ang="0">
                  <a:pos x="152" y="170"/>
                </a:cxn>
                <a:cxn ang="0">
                  <a:pos x="157" y="248"/>
                </a:cxn>
                <a:cxn ang="0">
                  <a:pos x="143" y="329"/>
                </a:cxn>
                <a:cxn ang="0">
                  <a:pos x="102" y="409"/>
                </a:cxn>
                <a:cxn ang="0">
                  <a:pos x="40" y="446"/>
                </a:cxn>
                <a:cxn ang="0">
                  <a:pos x="94" y="373"/>
                </a:cxn>
                <a:cxn ang="0">
                  <a:pos x="118" y="298"/>
                </a:cxn>
                <a:cxn ang="0">
                  <a:pos x="131" y="205"/>
                </a:cxn>
                <a:cxn ang="0">
                  <a:pos x="94" y="106"/>
                </a:cxn>
                <a:cxn ang="0">
                  <a:pos x="50" y="45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57" h="446">
                  <a:moveTo>
                    <a:pt x="0" y="0"/>
                  </a:moveTo>
                  <a:lnTo>
                    <a:pt x="77" y="40"/>
                  </a:lnTo>
                  <a:lnTo>
                    <a:pt x="132" y="108"/>
                  </a:lnTo>
                  <a:lnTo>
                    <a:pt x="152" y="170"/>
                  </a:lnTo>
                  <a:lnTo>
                    <a:pt x="157" y="248"/>
                  </a:lnTo>
                  <a:lnTo>
                    <a:pt x="143" y="329"/>
                  </a:lnTo>
                  <a:lnTo>
                    <a:pt x="102" y="409"/>
                  </a:lnTo>
                  <a:lnTo>
                    <a:pt x="40" y="446"/>
                  </a:lnTo>
                  <a:lnTo>
                    <a:pt x="94" y="373"/>
                  </a:lnTo>
                  <a:lnTo>
                    <a:pt x="118" y="298"/>
                  </a:lnTo>
                  <a:lnTo>
                    <a:pt x="131" y="205"/>
                  </a:lnTo>
                  <a:lnTo>
                    <a:pt x="94" y="106"/>
                  </a:lnTo>
                  <a:lnTo>
                    <a:pt x="50" y="45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69" name="Freeform 37"/>
            <p:cNvSpPr>
              <a:spLocks/>
            </p:cNvSpPr>
            <p:nvPr/>
          </p:nvSpPr>
          <p:spPr bwMode="auto">
            <a:xfrm>
              <a:off x="4392" y="1682"/>
              <a:ext cx="58" cy="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4" y="20"/>
                </a:cxn>
                <a:cxn ang="0">
                  <a:pos x="193" y="93"/>
                </a:cxn>
                <a:cxn ang="0">
                  <a:pos x="235" y="185"/>
                </a:cxn>
                <a:cxn ang="0">
                  <a:pos x="232" y="292"/>
                </a:cxn>
                <a:cxn ang="0">
                  <a:pos x="190" y="397"/>
                </a:cxn>
                <a:cxn ang="0">
                  <a:pos x="82" y="488"/>
                </a:cxn>
                <a:cxn ang="0">
                  <a:pos x="152" y="403"/>
                </a:cxn>
                <a:cxn ang="0">
                  <a:pos x="197" y="311"/>
                </a:cxn>
                <a:cxn ang="0">
                  <a:pos x="200" y="198"/>
                </a:cxn>
                <a:cxn ang="0">
                  <a:pos x="159" y="105"/>
                </a:cxn>
                <a:cxn ang="0">
                  <a:pos x="87" y="4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35" h="488">
                  <a:moveTo>
                    <a:pt x="0" y="0"/>
                  </a:moveTo>
                  <a:lnTo>
                    <a:pt x="114" y="20"/>
                  </a:lnTo>
                  <a:lnTo>
                    <a:pt x="193" y="93"/>
                  </a:lnTo>
                  <a:lnTo>
                    <a:pt x="235" y="185"/>
                  </a:lnTo>
                  <a:lnTo>
                    <a:pt x="232" y="292"/>
                  </a:lnTo>
                  <a:lnTo>
                    <a:pt x="190" y="397"/>
                  </a:lnTo>
                  <a:lnTo>
                    <a:pt x="82" y="488"/>
                  </a:lnTo>
                  <a:lnTo>
                    <a:pt x="152" y="403"/>
                  </a:lnTo>
                  <a:lnTo>
                    <a:pt x="197" y="311"/>
                  </a:lnTo>
                  <a:lnTo>
                    <a:pt x="200" y="198"/>
                  </a:lnTo>
                  <a:lnTo>
                    <a:pt x="159" y="105"/>
                  </a:lnTo>
                  <a:lnTo>
                    <a:pt x="87" y="4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70" name="Freeform 38"/>
            <p:cNvSpPr>
              <a:spLocks/>
            </p:cNvSpPr>
            <p:nvPr/>
          </p:nvSpPr>
          <p:spPr bwMode="auto">
            <a:xfrm>
              <a:off x="4300" y="1714"/>
              <a:ext cx="111" cy="83"/>
            </a:xfrm>
            <a:custGeom>
              <a:avLst/>
              <a:gdLst/>
              <a:ahLst/>
              <a:cxnLst>
                <a:cxn ang="0">
                  <a:pos x="421" y="0"/>
                </a:cxn>
                <a:cxn ang="0">
                  <a:pos x="334" y="47"/>
                </a:cxn>
                <a:cxn ang="0">
                  <a:pos x="336" y="86"/>
                </a:cxn>
                <a:cxn ang="0">
                  <a:pos x="78" y="207"/>
                </a:cxn>
                <a:cxn ang="0">
                  <a:pos x="29" y="272"/>
                </a:cxn>
                <a:cxn ang="0">
                  <a:pos x="0" y="365"/>
                </a:cxn>
                <a:cxn ang="0">
                  <a:pos x="36" y="404"/>
                </a:cxn>
                <a:cxn ang="0">
                  <a:pos x="72" y="415"/>
                </a:cxn>
                <a:cxn ang="0">
                  <a:pos x="69" y="364"/>
                </a:cxn>
                <a:cxn ang="0">
                  <a:pos x="45" y="325"/>
                </a:cxn>
                <a:cxn ang="0">
                  <a:pos x="75" y="254"/>
                </a:cxn>
                <a:cxn ang="0">
                  <a:pos x="229" y="161"/>
                </a:cxn>
                <a:cxn ang="0">
                  <a:pos x="279" y="165"/>
                </a:cxn>
                <a:cxn ang="0">
                  <a:pos x="441" y="79"/>
                </a:cxn>
                <a:cxn ang="0">
                  <a:pos x="446" y="27"/>
                </a:cxn>
                <a:cxn ang="0">
                  <a:pos x="421" y="0"/>
                </a:cxn>
                <a:cxn ang="0">
                  <a:pos x="421" y="0"/>
                </a:cxn>
                <a:cxn ang="0">
                  <a:pos x="421" y="0"/>
                </a:cxn>
              </a:cxnLst>
              <a:rect l="0" t="0" r="r" b="b"/>
              <a:pathLst>
                <a:path w="446" h="415">
                  <a:moveTo>
                    <a:pt x="421" y="0"/>
                  </a:moveTo>
                  <a:lnTo>
                    <a:pt x="334" y="47"/>
                  </a:lnTo>
                  <a:lnTo>
                    <a:pt x="336" y="86"/>
                  </a:lnTo>
                  <a:lnTo>
                    <a:pt x="78" y="207"/>
                  </a:lnTo>
                  <a:lnTo>
                    <a:pt x="29" y="272"/>
                  </a:lnTo>
                  <a:lnTo>
                    <a:pt x="0" y="365"/>
                  </a:lnTo>
                  <a:lnTo>
                    <a:pt x="36" y="404"/>
                  </a:lnTo>
                  <a:lnTo>
                    <a:pt x="72" y="415"/>
                  </a:lnTo>
                  <a:lnTo>
                    <a:pt x="69" y="364"/>
                  </a:lnTo>
                  <a:lnTo>
                    <a:pt x="45" y="325"/>
                  </a:lnTo>
                  <a:lnTo>
                    <a:pt x="75" y="254"/>
                  </a:lnTo>
                  <a:lnTo>
                    <a:pt x="229" y="161"/>
                  </a:lnTo>
                  <a:lnTo>
                    <a:pt x="279" y="165"/>
                  </a:lnTo>
                  <a:lnTo>
                    <a:pt x="441" y="79"/>
                  </a:lnTo>
                  <a:lnTo>
                    <a:pt x="446" y="27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4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71" name="Freeform 39"/>
            <p:cNvSpPr>
              <a:spLocks/>
            </p:cNvSpPr>
            <p:nvPr/>
          </p:nvSpPr>
          <p:spPr bwMode="auto">
            <a:xfrm>
              <a:off x="4248" y="1517"/>
              <a:ext cx="30" cy="30"/>
            </a:xfrm>
            <a:custGeom>
              <a:avLst/>
              <a:gdLst/>
              <a:ahLst/>
              <a:cxnLst>
                <a:cxn ang="0">
                  <a:pos x="55" y="154"/>
                </a:cxn>
                <a:cxn ang="0">
                  <a:pos x="0" y="87"/>
                </a:cxn>
                <a:cxn ang="0">
                  <a:pos x="84" y="22"/>
                </a:cxn>
                <a:cxn ang="0">
                  <a:pos x="111" y="0"/>
                </a:cxn>
                <a:cxn ang="0">
                  <a:pos x="117" y="117"/>
                </a:cxn>
                <a:cxn ang="0">
                  <a:pos x="96" y="131"/>
                </a:cxn>
                <a:cxn ang="0">
                  <a:pos x="85" y="47"/>
                </a:cxn>
                <a:cxn ang="0">
                  <a:pos x="24" y="86"/>
                </a:cxn>
                <a:cxn ang="0">
                  <a:pos x="55" y="154"/>
                </a:cxn>
                <a:cxn ang="0">
                  <a:pos x="55" y="154"/>
                </a:cxn>
                <a:cxn ang="0">
                  <a:pos x="55" y="154"/>
                </a:cxn>
              </a:cxnLst>
              <a:rect l="0" t="0" r="r" b="b"/>
              <a:pathLst>
                <a:path w="117" h="154">
                  <a:moveTo>
                    <a:pt x="55" y="154"/>
                  </a:moveTo>
                  <a:lnTo>
                    <a:pt x="0" y="87"/>
                  </a:lnTo>
                  <a:lnTo>
                    <a:pt x="84" y="22"/>
                  </a:lnTo>
                  <a:lnTo>
                    <a:pt x="111" y="0"/>
                  </a:lnTo>
                  <a:lnTo>
                    <a:pt x="117" y="117"/>
                  </a:lnTo>
                  <a:lnTo>
                    <a:pt x="96" y="131"/>
                  </a:lnTo>
                  <a:lnTo>
                    <a:pt x="85" y="47"/>
                  </a:lnTo>
                  <a:lnTo>
                    <a:pt x="24" y="86"/>
                  </a:lnTo>
                  <a:lnTo>
                    <a:pt x="55" y="154"/>
                  </a:lnTo>
                  <a:lnTo>
                    <a:pt x="55" y="154"/>
                  </a:lnTo>
                  <a:lnTo>
                    <a:pt x="55" y="1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72" name="Freeform 40"/>
            <p:cNvSpPr>
              <a:spLocks/>
            </p:cNvSpPr>
            <p:nvPr/>
          </p:nvSpPr>
          <p:spPr bwMode="auto">
            <a:xfrm>
              <a:off x="4221" y="1522"/>
              <a:ext cx="7" cy="21"/>
            </a:xfrm>
            <a:custGeom>
              <a:avLst/>
              <a:gdLst/>
              <a:ahLst/>
              <a:cxnLst>
                <a:cxn ang="0">
                  <a:pos x="21" y="101"/>
                </a:cxn>
                <a:cxn ang="0">
                  <a:pos x="27" y="79"/>
                </a:cxn>
                <a:cxn ang="0">
                  <a:pos x="4" y="0"/>
                </a:cxn>
                <a:cxn ang="0">
                  <a:pos x="0" y="42"/>
                </a:cxn>
                <a:cxn ang="0">
                  <a:pos x="21" y="101"/>
                </a:cxn>
                <a:cxn ang="0">
                  <a:pos x="21" y="101"/>
                </a:cxn>
                <a:cxn ang="0">
                  <a:pos x="21" y="101"/>
                </a:cxn>
              </a:cxnLst>
              <a:rect l="0" t="0" r="r" b="b"/>
              <a:pathLst>
                <a:path w="27" h="101">
                  <a:moveTo>
                    <a:pt x="21" y="101"/>
                  </a:moveTo>
                  <a:lnTo>
                    <a:pt x="27" y="79"/>
                  </a:lnTo>
                  <a:lnTo>
                    <a:pt x="4" y="0"/>
                  </a:lnTo>
                  <a:lnTo>
                    <a:pt x="0" y="42"/>
                  </a:lnTo>
                  <a:lnTo>
                    <a:pt x="21" y="101"/>
                  </a:lnTo>
                  <a:lnTo>
                    <a:pt x="21" y="101"/>
                  </a:lnTo>
                  <a:lnTo>
                    <a:pt x="21" y="10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73" name="Freeform 41"/>
            <p:cNvSpPr>
              <a:spLocks/>
            </p:cNvSpPr>
            <p:nvPr/>
          </p:nvSpPr>
          <p:spPr bwMode="auto">
            <a:xfrm>
              <a:off x="4214" y="1509"/>
              <a:ext cx="68" cy="16"/>
            </a:xfrm>
            <a:custGeom>
              <a:avLst/>
              <a:gdLst/>
              <a:ahLst/>
              <a:cxnLst>
                <a:cxn ang="0">
                  <a:pos x="10" y="79"/>
                </a:cxn>
                <a:cxn ang="0">
                  <a:pos x="0" y="53"/>
                </a:cxn>
                <a:cxn ang="0">
                  <a:pos x="7" y="25"/>
                </a:cxn>
                <a:cxn ang="0">
                  <a:pos x="84" y="0"/>
                </a:cxn>
                <a:cxn ang="0">
                  <a:pos x="268" y="8"/>
                </a:cxn>
                <a:cxn ang="0">
                  <a:pos x="272" y="28"/>
                </a:cxn>
                <a:cxn ang="0">
                  <a:pos x="256" y="44"/>
                </a:cxn>
                <a:cxn ang="0">
                  <a:pos x="254" y="31"/>
                </a:cxn>
                <a:cxn ang="0">
                  <a:pos x="89" y="8"/>
                </a:cxn>
                <a:cxn ang="0">
                  <a:pos x="78" y="28"/>
                </a:cxn>
                <a:cxn ang="0">
                  <a:pos x="19" y="43"/>
                </a:cxn>
                <a:cxn ang="0">
                  <a:pos x="10" y="79"/>
                </a:cxn>
                <a:cxn ang="0">
                  <a:pos x="10" y="79"/>
                </a:cxn>
                <a:cxn ang="0">
                  <a:pos x="10" y="79"/>
                </a:cxn>
              </a:cxnLst>
              <a:rect l="0" t="0" r="r" b="b"/>
              <a:pathLst>
                <a:path w="272" h="79">
                  <a:moveTo>
                    <a:pt x="10" y="79"/>
                  </a:moveTo>
                  <a:lnTo>
                    <a:pt x="0" y="53"/>
                  </a:lnTo>
                  <a:lnTo>
                    <a:pt x="7" y="25"/>
                  </a:lnTo>
                  <a:lnTo>
                    <a:pt x="84" y="0"/>
                  </a:lnTo>
                  <a:lnTo>
                    <a:pt x="268" y="8"/>
                  </a:lnTo>
                  <a:lnTo>
                    <a:pt x="272" y="28"/>
                  </a:lnTo>
                  <a:lnTo>
                    <a:pt x="256" y="44"/>
                  </a:lnTo>
                  <a:lnTo>
                    <a:pt x="254" y="31"/>
                  </a:lnTo>
                  <a:lnTo>
                    <a:pt x="89" y="8"/>
                  </a:lnTo>
                  <a:lnTo>
                    <a:pt x="78" y="28"/>
                  </a:lnTo>
                  <a:lnTo>
                    <a:pt x="19" y="43"/>
                  </a:lnTo>
                  <a:lnTo>
                    <a:pt x="10" y="79"/>
                  </a:lnTo>
                  <a:lnTo>
                    <a:pt x="10" y="79"/>
                  </a:lnTo>
                  <a:lnTo>
                    <a:pt x="10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74" name="Freeform 42"/>
            <p:cNvSpPr>
              <a:spLocks/>
            </p:cNvSpPr>
            <p:nvPr/>
          </p:nvSpPr>
          <p:spPr bwMode="auto">
            <a:xfrm>
              <a:off x="4229" y="1922"/>
              <a:ext cx="61" cy="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3" y="219"/>
                </a:cxn>
                <a:cxn ang="0">
                  <a:pos x="25" y="404"/>
                </a:cxn>
                <a:cxn ang="0">
                  <a:pos x="97" y="404"/>
                </a:cxn>
                <a:cxn ang="0">
                  <a:pos x="246" y="251"/>
                </a:cxn>
                <a:cxn ang="0">
                  <a:pos x="242" y="20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6" h="404">
                  <a:moveTo>
                    <a:pt x="0" y="0"/>
                  </a:moveTo>
                  <a:lnTo>
                    <a:pt x="193" y="219"/>
                  </a:lnTo>
                  <a:lnTo>
                    <a:pt x="25" y="404"/>
                  </a:lnTo>
                  <a:lnTo>
                    <a:pt x="97" y="404"/>
                  </a:lnTo>
                  <a:lnTo>
                    <a:pt x="246" y="251"/>
                  </a:lnTo>
                  <a:lnTo>
                    <a:pt x="242" y="20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2075" name="Rectangle 43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543800" cy="914400"/>
          </a:xfrm>
        </p:spPr>
        <p:txBody>
          <a:bodyPr/>
          <a:lstStyle/>
          <a:p>
            <a:r>
              <a:rPr lang="en-US"/>
              <a:t>Scaling Problem</a:t>
            </a:r>
          </a:p>
        </p:txBody>
      </p:sp>
      <p:sp>
        <p:nvSpPr>
          <p:cNvPr id="17207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229600" cy="4800600"/>
          </a:xfrm>
        </p:spPr>
        <p:txBody>
          <a:bodyPr/>
          <a:lstStyle/>
          <a:p>
            <a:r>
              <a:rPr lang="en-US"/>
              <a:t>Millions of clients </a:t>
            </a:r>
            <a:r>
              <a:rPr lang="en-US" b="1">
                <a:sym typeface="Symbol" charset="2"/>
              </a:rPr>
              <a:t></a:t>
            </a:r>
            <a:r>
              <a:rPr lang="en-US">
                <a:sym typeface="Symbol" charset="2"/>
              </a:rPr>
              <a:t> </a:t>
            </a:r>
            <a:r>
              <a:rPr lang="en-US"/>
              <a:t>server and network meltdown</a:t>
            </a:r>
          </a:p>
        </p:txBody>
      </p: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1066800" y="2425700"/>
            <a:ext cx="7239000" cy="4121150"/>
            <a:chOff x="672" y="1528"/>
            <a:chExt cx="4560" cy="2596"/>
          </a:xfrm>
        </p:grpSpPr>
        <p:grpSp>
          <p:nvGrpSpPr>
            <p:cNvPr id="4" name="Group 46"/>
            <p:cNvGrpSpPr>
              <a:grpSpLocks/>
            </p:cNvGrpSpPr>
            <p:nvPr/>
          </p:nvGrpSpPr>
          <p:grpSpPr bwMode="auto">
            <a:xfrm>
              <a:off x="720" y="3696"/>
              <a:ext cx="624" cy="188"/>
              <a:chOff x="624" y="3312"/>
              <a:chExt cx="624" cy="188"/>
            </a:xfrm>
          </p:grpSpPr>
          <p:sp>
            <p:nvSpPr>
              <p:cNvPr id="172079" name="Line 47"/>
              <p:cNvSpPr>
                <a:spLocks noChangeShapeType="1"/>
              </p:cNvSpPr>
              <p:nvPr/>
            </p:nvSpPr>
            <p:spPr bwMode="auto">
              <a:xfrm>
                <a:off x="864" y="331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2080" name="Line 48"/>
              <p:cNvSpPr>
                <a:spLocks noChangeShapeType="1"/>
              </p:cNvSpPr>
              <p:nvPr/>
            </p:nvSpPr>
            <p:spPr bwMode="auto">
              <a:xfrm>
                <a:off x="1008" y="331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2081" name="Line 49"/>
              <p:cNvSpPr>
                <a:spLocks noChangeShapeType="1"/>
              </p:cNvSpPr>
              <p:nvPr/>
            </p:nvSpPr>
            <p:spPr bwMode="auto">
              <a:xfrm>
                <a:off x="1152" y="331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2082" name="Line 50"/>
              <p:cNvSpPr>
                <a:spLocks noChangeShapeType="1"/>
              </p:cNvSpPr>
              <p:nvPr/>
            </p:nvSpPr>
            <p:spPr bwMode="auto">
              <a:xfrm>
                <a:off x="720" y="331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5" name="Group 51"/>
              <p:cNvGrpSpPr>
                <a:grpSpLocks/>
              </p:cNvGrpSpPr>
              <p:nvPr/>
            </p:nvGrpSpPr>
            <p:grpSpPr bwMode="auto">
              <a:xfrm>
                <a:off x="624" y="3360"/>
                <a:ext cx="624" cy="140"/>
                <a:chOff x="624" y="3360"/>
                <a:chExt cx="624" cy="140"/>
              </a:xfrm>
            </p:grpSpPr>
            <p:grpSp>
              <p:nvGrpSpPr>
                <p:cNvPr id="6" name="Group 52"/>
                <p:cNvGrpSpPr>
                  <a:grpSpLocks/>
                </p:cNvGrpSpPr>
                <p:nvPr/>
              </p:nvGrpSpPr>
              <p:grpSpPr bwMode="auto">
                <a:xfrm>
                  <a:off x="624" y="3360"/>
                  <a:ext cx="192" cy="140"/>
                  <a:chOff x="1591" y="2247"/>
                  <a:chExt cx="1222" cy="764"/>
                </a:xfrm>
              </p:grpSpPr>
              <p:grpSp>
                <p:nvGrpSpPr>
                  <p:cNvPr id="7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1591" y="2790"/>
                    <a:ext cx="1222" cy="221"/>
                    <a:chOff x="1591" y="2790"/>
                    <a:chExt cx="1222" cy="221"/>
                  </a:xfrm>
                </p:grpSpPr>
                <p:sp>
                  <p:nvSpPr>
                    <p:cNvPr id="172086" name="Freeform 54"/>
                    <p:cNvSpPr>
                      <a:spLocks/>
                    </p:cNvSpPr>
                    <p:nvPr/>
                  </p:nvSpPr>
                  <p:spPr bwMode="auto">
                    <a:xfrm>
                      <a:off x="1591" y="2790"/>
                      <a:ext cx="1222" cy="221"/>
                    </a:xfrm>
                    <a:custGeom>
                      <a:avLst/>
                      <a:gdLst/>
                      <a:ahLst/>
                      <a:cxnLst>
                        <a:cxn ang="0">
                          <a:pos x="303" y="0"/>
                        </a:cxn>
                        <a:cxn ang="0">
                          <a:pos x="2148" y="0"/>
                        </a:cxn>
                        <a:cxn ang="0">
                          <a:pos x="2441" y="401"/>
                        </a:cxn>
                        <a:cxn ang="0">
                          <a:pos x="2444" y="419"/>
                        </a:cxn>
                        <a:cxn ang="0">
                          <a:pos x="2433" y="436"/>
                        </a:cxn>
                        <a:cxn ang="0">
                          <a:pos x="2414" y="441"/>
                        </a:cxn>
                        <a:cxn ang="0">
                          <a:pos x="35" y="441"/>
                        </a:cxn>
                        <a:cxn ang="0">
                          <a:pos x="11" y="433"/>
                        </a:cxn>
                        <a:cxn ang="0">
                          <a:pos x="0" y="414"/>
                        </a:cxn>
                        <a:cxn ang="0">
                          <a:pos x="5" y="392"/>
                        </a:cxn>
                        <a:cxn ang="0">
                          <a:pos x="303" y="0"/>
                        </a:cxn>
                      </a:cxnLst>
                      <a:rect l="0" t="0" r="r" b="b"/>
                      <a:pathLst>
                        <a:path w="2444" h="441">
                          <a:moveTo>
                            <a:pt x="303" y="0"/>
                          </a:moveTo>
                          <a:lnTo>
                            <a:pt x="2148" y="0"/>
                          </a:lnTo>
                          <a:lnTo>
                            <a:pt x="2441" y="401"/>
                          </a:lnTo>
                          <a:lnTo>
                            <a:pt x="2444" y="419"/>
                          </a:lnTo>
                          <a:lnTo>
                            <a:pt x="2433" y="436"/>
                          </a:lnTo>
                          <a:lnTo>
                            <a:pt x="2414" y="441"/>
                          </a:lnTo>
                          <a:lnTo>
                            <a:pt x="35" y="441"/>
                          </a:lnTo>
                          <a:lnTo>
                            <a:pt x="11" y="433"/>
                          </a:lnTo>
                          <a:lnTo>
                            <a:pt x="0" y="414"/>
                          </a:lnTo>
                          <a:lnTo>
                            <a:pt x="5" y="392"/>
                          </a:lnTo>
                          <a:lnTo>
                            <a:pt x="303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087" name="Freeform 55"/>
                    <p:cNvSpPr>
                      <a:spLocks/>
                    </p:cNvSpPr>
                    <p:nvPr/>
                  </p:nvSpPr>
                  <p:spPr bwMode="auto">
                    <a:xfrm>
                      <a:off x="1658" y="2838"/>
                      <a:ext cx="813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219" y="0"/>
                        </a:cxn>
                        <a:cxn ang="0">
                          <a:pos x="1549" y="0"/>
                        </a:cxn>
                        <a:cxn ang="0">
                          <a:pos x="1625" y="283"/>
                        </a:cxn>
                        <a:cxn ang="0">
                          <a:pos x="0" y="283"/>
                        </a:cxn>
                        <a:cxn ang="0">
                          <a:pos x="219" y="0"/>
                        </a:cxn>
                      </a:cxnLst>
                      <a:rect l="0" t="0" r="r" b="b"/>
                      <a:pathLst>
                        <a:path w="1625" h="283">
                          <a:moveTo>
                            <a:pt x="219" y="0"/>
                          </a:moveTo>
                          <a:lnTo>
                            <a:pt x="1549" y="0"/>
                          </a:lnTo>
                          <a:lnTo>
                            <a:pt x="1625" y="283"/>
                          </a:lnTo>
                          <a:lnTo>
                            <a:pt x="0" y="283"/>
                          </a:lnTo>
                          <a:lnTo>
                            <a:pt x="219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088" name="Freeform 56"/>
                    <p:cNvSpPr>
                      <a:spLocks/>
                    </p:cNvSpPr>
                    <p:nvPr/>
                  </p:nvSpPr>
                  <p:spPr bwMode="auto">
                    <a:xfrm>
                      <a:off x="2496" y="2838"/>
                      <a:ext cx="246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291" y="0"/>
                        </a:cxn>
                        <a:cxn ang="0">
                          <a:pos x="491" y="283"/>
                        </a:cxn>
                        <a:cxn ang="0">
                          <a:pos x="92" y="28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491" h="283">
                          <a:moveTo>
                            <a:pt x="0" y="0"/>
                          </a:moveTo>
                          <a:lnTo>
                            <a:pt x="291" y="0"/>
                          </a:lnTo>
                          <a:lnTo>
                            <a:pt x="491" y="283"/>
                          </a:lnTo>
                          <a:lnTo>
                            <a:pt x="92" y="28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2089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247"/>
                    <a:ext cx="670" cy="538"/>
                  </a:xfrm>
                  <a:prstGeom prst="rect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090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1958" y="2321"/>
                    <a:ext cx="487" cy="372"/>
                  </a:xfrm>
                  <a:prstGeom prst="rect">
                    <a:avLst/>
                  </a:prstGeom>
                  <a:solidFill>
                    <a:srgbClr val="1050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091" name="Rectangle 59"/>
                  <p:cNvSpPr>
                    <a:spLocks noChangeArrowheads="1"/>
                  </p:cNvSpPr>
                  <p:nvPr/>
                </p:nvSpPr>
                <p:spPr bwMode="auto">
                  <a:xfrm>
                    <a:off x="2383" y="2724"/>
                    <a:ext cx="60" cy="30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" name="Group 60"/>
                <p:cNvGrpSpPr>
                  <a:grpSpLocks/>
                </p:cNvGrpSpPr>
                <p:nvPr/>
              </p:nvGrpSpPr>
              <p:grpSpPr bwMode="auto">
                <a:xfrm>
                  <a:off x="768" y="3360"/>
                  <a:ext cx="192" cy="140"/>
                  <a:chOff x="1591" y="2247"/>
                  <a:chExt cx="1222" cy="764"/>
                </a:xfrm>
              </p:grpSpPr>
              <p:grpSp>
                <p:nvGrpSpPr>
                  <p:cNvPr id="9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1591" y="2790"/>
                    <a:ext cx="1222" cy="221"/>
                    <a:chOff x="1591" y="2790"/>
                    <a:chExt cx="1222" cy="221"/>
                  </a:xfrm>
                </p:grpSpPr>
                <p:sp>
                  <p:nvSpPr>
                    <p:cNvPr id="172094" name="Freeform 62"/>
                    <p:cNvSpPr>
                      <a:spLocks/>
                    </p:cNvSpPr>
                    <p:nvPr/>
                  </p:nvSpPr>
                  <p:spPr bwMode="auto">
                    <a:xfrm>
                      <a:off x="1591" y="2790"/>
                      <a:ext cx="1222" cy="221"/>
                    </a:xfrm>
                    <a:custGeom>
                      <a:avLst/>
                      <a:gdLst/>
                      <a:ahLst/>
                      <a:cxnLst>
                        <a:cxn ang="0">
                          <a:pos x="303" y="0"/>
                        </a:cxn>
                        <a:cxn ang="0">
                          <a:pos x="2148" y="0"/>
                        </a:cxn>
                        <a:cxn ang="0">
                          <a:pos x="2441" y="401"/>
                        </a:cxn>
                        <a:cxn ang="0">
                          <a:pos x="2444" y="419"/>
                        </a:cxn>
                        <a:cxn ang="0">
                          <a:pos x="2433" y="436"/>
                        </a:cxn>
                        <a:cxn ang="0">
                          <a:pos x="2414" y="441"/>
                        </a:cxn>
                        <a:cxn ang="0">
                          <a:pos x="35" y="441"/>
                        </a:cxn>
                        <a:cxn ang="0">
                          <a:pos x="11" y="433"/>
                        </a:cxn>
                        <a:cxn ang="0">
                          <a:pos x="0" y="414"/>
                        </a:cxn>
                        <a:cxn ang="0">
                          <a:pos x="5" y="392"/>
                        </a:cxn>
                        <a:cxn ang="0">
                          <a:pos x="303" y="0"/>
                        </a:cxn>
                      </a:cxnLst>
                      <a:rect l="0" t="0" r="r" b="b"/>
                      <a:pathLst>
                        <a:path w="2444" h="441">
                          <a:moveTo>
                            <a:pt x="303" y="0"/>
                          </a:moveTo>
                          <a:lnTo>
                            <a:pt x="2148" y="0"/>
                          </a:lnTo>
                          <a:lnTo>
                            <a:pt x="2441" y="401"/>
                          </a:lnTo>
                          <a:lnTo>
                            <a:pt x="2444" y="419"/>
                          </a:lnTo>
                          <a:lnTo>
                            <a:pt x="2433" y="436"/>
                          </a:lnTo>
                          <a:lnTo>
                            <a:pt x="2414" y="441"/>
                          </a:lnTo>
                          <a:lnTo>
                            <a:pt x="35" y="441"/>
                          </a:lnTo>
                          <a:lnTo>
                            <a:pt x="11" y="433"/>
                          </a:lnTo>
                          <a:lnTo>
                            <a:pt x="0" y="414"/>
                          </a:lnTo>
                          <a:lnTo>
                            <a:pt x="5" y="392"/>
                          </a:lnTo>
                          <a:lnTo>
                            <a:pt x="303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095" name="Freeform 63"/>
                    <p:cNvSpPr>
                      <a:spLocks/>
                    </p:cNvSpPr>
                    <p:nvPr/>
                  </p:nvSpPr>
                  <p:spPr bwMode="auto">
                    <a:xfrm>
                      <a:off x="1658" y="2838"/>
                      <a:ext cx="813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219" y="0"/>
                        </a:cxn>
                        <a:cxn ang="0">
                          <a:pos x="1549" y="0"/>
                        </a:cxn>
                        <a:cxn ang="0">
                          <a:pos x="1625" y="283"/>
                        </a:cxn>
                        <a:cxn ang="0">
                          <a:pos x="0" y="283"/>
                        </a:cxn>
                        <a:cxn ang="0">
                          <a:pos x="219" y="0"/>
                        </a:cxn>
                      </a:cxnLst>
                      <a:rect l="0" t="0" r="r" b="b"/>
                      <a:pathLst>
                        <a:path w="1625" h="283">
                          <a:moveTo>
                            <a:pt x="219" y="0"/>
                          </a:moveTo>
                          <a:lnTo>
                            <a:pt x="1549" y="0"/>
                          </a:lnTo>
                          <a:lnTo>
                            <a:pt x="1625" y="283"/>
                          </a:lnTo>
                          <a:lnTo>
                            <a:pt x="0" y="283"/>
                          </a:lnTo>
                          <a:lnTo>
                            <a:pt x="219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096" name="Freeform 64"/>
                    <p:cNvSpPr>
                      <a:spLocks/>
                    </p:cNvSpPr>
                    <p:nvPr/>
                  </p:nvSpPr>
                  <p:spPr bwMode="auto">
                    <a:xfrm>
                      <a:off x="2496" y="2838"/>
                      <a:ext cx="246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291" y="0"/>
                        </a:cxn>
                        <a:cxn ang="0">
                          <a:pos x="491" y="283"/>
                        </a:cxn>
                        <a:cxn ang="0">
                          <a:pos x="92" y="28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491" h="283">
                          <a:moveTo>
                            <a:pt x="0" y="0"/>
                          </a:moveTo>
                          <a:lnTo>
                            <a:pt x="291" y="0"/>
                          </a:lnTo>
                          <a:lnTo>
                            <a:pt x="491" y="283"/>
                          </a:lnTo>
                          <a:lnTo>
                            <a:pt x="92" y="28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2097" name="Rectangle 65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247"/>
                    <a:ext cx="670" cy="538"/>
                  </a:xfrm>
                  <a:prstGeom prst="rect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098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1958" y="2321"/>
                    <a:ext cx="487" cy="372"/>
                  </a:xfrm>
                  <a:prstGeom prst="rect">
                    <a:avLst/>
                  </a:prstGeom>
                  <a:solidFill>
                    <a:srgbClr val="1050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099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2383" y="2724"/>
                    <a:ext cx="60" cy="30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" name="Group 68"/>
                <p:cNvGrpSpPr>
                  <a:grpSpLocks/>
                </p:cNvGrpSpPr>
                <p:nvPr/>
              </p:nvGrpSpPr>
              <p:grpSpPr bwMode="auto">
                <a:xfrm>
                  <a:off x="1056" y="3360"/>
                  <a:ext cx="192" cy="140"/>
                  <a:chOff x="1591" y="2247"/>
                  <a:chExt cx="1222" cy="764"/>
                </a:xfrm>
              </p:grpSpPr>
              <p:grpSp>
                <p:nvGrpSpPr>
                  <p:cNvPr id="11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1591" y="2790"/>
                    <a:ext cx="1222" cy="221"/>
                    <a:chOff x="1591" y="2790"/>
                    <a:chExt cx="1222" cy="221"/>
                  </a:xfrm>
                </p:grpSpPr>
                <p:sp>
                  <p:nvSpPr>
                    <p:cNvPr id="172102" name="Freeform 70"/>
                    <p:cNvSpPr>
                      <a:spLocks/>
                    </p:cNvSpPr>
                    <p:nvPr/>
                  </p:nvSpPr>
                  <p:spPr bwMode="auto">
                    <a:xfrm>
                      <a:off x="1591" y="2790"/>
                      <a:ext cx="1222" cy="221"/>
                    </a:xfrm>
                    <a:custGeom>
                      <a:avLst/>
                      <a:gdLst/>
                      <a:ahLst/>
                      <a:cxnLst>
                        <a:cxn ang="0">
                          <a:pos x="303" y="0"/>
                        </a:cxn>
                        <a:cxn ang="0">
                          <a:pos x="2148" y="0"/>
                        </a:cxn>
                        <a:cxn ang="0">
                          <a:pos x="2441" y="401"/>
                        </a:cxn>
                        <a:cxn ang="0">
                          <a:pos x="2444" y="419"/>
                        </a:cxn>
                        <a:cxn ang="0">
                          <a:pos x="2433" y="436"/>
                        </a:cxn>
                        <a:cxn ang="0">
                          <a:pos x="2414" y="441"/>
                        </a:cxn>
                        <a:cxn ang="0">
                          <a:pos x="35" y="441"/>
                        </a:cxn>
                        <a:cxn ang="0">
                          <a:pos x="11" y="433"/>
                        </a:cxn>
                        <a:cxn ang="0">
                          <a:pos x="0" y="414"/>
                        </a:cxn>
                        <a:cxn ang="0">
                          <a:pos x="5" y="392"/>
                        </a:cxn>
                        <a:cxn ang="0">
                          <a:pos x="303" y="0"/>
                        </a:cxn>
                      </a:cxnLst>
                      <a:rect l="0" t="0" r="r" b="b"/>
                      <a:pathLst>
                        <a:path w="2444" h="441">
                          <a:moveTo>
                            <a:pt x="303" y="0"/>
                          </a:moveTo>
                          <a:lnTo>
                            <a:pt x="2148" y="0"/>
                          </a:lnTo>
                          <a:lnTo>
                            <a:pt x="2441" y="401"/>
                          </a:lnTo>
                          <a:lnTo>
                            <a:pt x="2444" y="419"/>
                          </a:lnTo>
                          <a:lnTo>
                            <a:pt x="2433" y="436"/>
                          </a:lnTo>
                          <a:lnTo>
                            <a:pt x="2414" y="441"/>
                          </a:lnTo>
                          <a:lnTo>
                            <a:pt x="35" y="441"/>
                          </a:lnTo>
                          <a:lnTo>
                            <a:pt x="11" y="433"/>
                          </a:lnTo>
                          <a:lnTo>
                            <a:pt x="0" y="414"/>
                          </a:lnTo>
                          <a:lnTo>
                            <a:pt x="5" y="392"/>
                          </a:lnTo>
                          <a:lnTo>
                            <a:pt x="303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103" name="Freeform 71"/>
                    <p:cNvSpPr>
                      <a:spLocks/>
                    </p:cNvSpPr>
                    <p:nvPr/>
                  </p:nvSpPr>
                  <p:spPr bwMode="auto">
                    <a:xfrm>
                      <a:off x="1658" y="2838"/>
                      <a:ext cx="813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219" y="0"/>
                        </a:cxn>
                        <a:cxn ang="0">
                          <a:pos x="1549" y="0"/>
                        </a:cxn>
                        <a:cxn ang="0">
                          <a:pos x="1625" y="283"/>
                        </a:cxn>
                        <a:cxn ang="0">
                          <a:pos x="0" y="283"/>
                        </a:cxn>
                        <a:cxn ang="0">
                          <a:pos x="219" y="0"/>
                        </a:cxn>
                      </a:cxnLst>
                      <a:rect l="0" t="0" r="r" b="b"/>
                      <a:pathLst>
                        <a:path w="1625" h="283">
                          <a:moveTo>
                            <a:pt x="219" y="0"/>
                          </a:moveTo>
                          <a:lnTo>
                            <a:pt x="1549" y="0"/>
                          </a:lnTo>
                          <a:lnTo>
                            <a:pt x="1625" y="283"/>
                          </a:lnTo>
                          <a:lnTo>
                            <a:pt x="0" y="283"/>
                          </a:lnTo>
                          <a:lnTo>
                            <a:pt x="219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104" name="Freeform 72"/>
                    <p:cNvSpPr>
                      <a:spLocks/>
                    </p:cNvSpPr>
                    <p:nvPr/>
                  </p:nvSpPr>
                  <p:spPr bwMode="auto">
                    <a:xfrm>
                      <a:off x="2496" y="2838"/>
                      <a:ext cx="246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291" y="0"/>
                        </a:cxn>
                        <a:cxn ang="0">
                          <a:pos x="491" y="283"/>
                        </a:cxn>
                        <a:cxn ang="0">
                          <a:pos x="92" y="28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491" h="283">
                          <a:moveTo>
                            <a:pt x="0" y="0"/>
                          </a:moveTo>
                          <a:lnTo>
                            <a:pt x="291" y="0"/>
                          </a:lnTo>
                          <a:lnTo>
                            <a:pt x="491" y="283"/>
                          </a:lnTo>
                          <a:lnTo>
                            <a:pt x="92" y="28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2105" name="Rectangle 73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247"/>
                    <a:ext cx="670" cy="538"/>
                  </a:xfrm>
                  <a:prstGeom prst="rect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106" name="Rectangle 74"/>
                  <p:cNvSpPr>
                    <a:spLocks noChangeArrowheads="1"/>
                  </p:cNvSpPr>
                  <p:nvPr/>
                </p:nvSpPr>
                <p:spPr bwMode="auto">
                  <a:xfrm>
                    <a:off x="1958" y="2321"/>
                    <a:ext cx="487" cy="372"/>
                  </a:xfrm>
                  <a:prstGeom prst="rect">
                    <a:avLst/>
                  </a:prstGeom>
                  <a:solidFill>
                    <a:srgbClr val="1050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107" name="Rectangle 75"/>
                  <p:cNvSpPr>
                    <a:spLocks noChangeArrowheads="1"/>
                  </p:cNvSpPr>
                  <p:nvPr/>
                </p:nvSpPr>
                <p:spPr bwMode="auto">
                  <a:xfrm>
                    <a:off x="2383" y="2724"/>
                    <a:ext cx="60" cy="30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2" name="Group 76"/>
                <p:cNvGrpSpPr>
                  <a:grpSpLocks/>
                </p:cNvGrpSpPr>
                <p:nvPr/>
              </p:nvGrpSpPr>
              <p:grpSpPr bwMode="auto">
                <a:xfrm>
                  <a:off x="912" y="3360"/>
                  <a:ext cx="192" cy="140"/>
                  <a:chOff x="1591" y="2247"/>
                  <a:chExt cx="1222" cy="764"/>
                </a:xfrm>
              </p:grpSpPr>
              <p:grpSp>
                <p:nvGrpSpPr>
                  <p:cNvPr id="13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1591" y="2790"/>
                    <a:ext cx="1222" cy="221"/>
                    <a:chOff x="1591" y="2790"/>
                    <a:chExt cx="1222" cy="221"/>
                  </a:xfrm>
                </p:grpSpPr>
                <p:sp>
                  <p:nvSpPr>
                    <p:cNvPr id="172110" name="Freeform 78"/>
                    <p:cNvSpPr>
                      <a:spLocks/>
                    </p:cNvSpPr>
                    <p:nvPr/>
                  </p:nvSpPr>
                  <p:spPr bwMode="auto">
                    <a:xfrm>
                      <a:off x="1591" y="2790"/>
                      <a:ext cx="1222" cy="221"/>
                    </a:xfrm>
                    <a:custGeom>
                      <a:avLst/>
                      <a:gdLst/>
                      <a:ahLst/>
                      <a:cxnLst>
                        <a:cxn ang="0">
                          <a:pos x="303" y="0"/>
                        </a:cxn>
                        <a:cxn ang="0">
                          <a:pos x="2148" y="0"/>
                        </a:cxn>
                        <a:cxn ang="0">
                          <a:pos x="2441" y="401"/>
                        </a:cxn>
                        <a:cxn ang="0">
                          <a:pos x="2444" y="419"/>
                        </a:cxn>
                        <a:cxn ang="0">
                          <a:pos x="2433" y="436"/>
                        </a:cxn>
                        <a:cxn ang="0">
                          <a:pos x="2414" y="441"/>
                        </a:cxn>
                        <a:cxn ang="0">
                          <a:pos x="35" y="441"/>
                        </a:cxn>
                        <a:cxn ang="0">
                          <a:pos x="11" y="433"/>
                        </a:cxn>
                        <a:cxn ang="0">
                          <a:pos x="0" y="414"/>
                        </a:cxn>
                        <a:cxn ang="0">
                          <a:pos x="5" y="392"/>
                        </a:cxn>
                        <a:cxn ang="0">
                          <a:pos x="303" y="0"/>
                        </a:cxn>
                      </a:cxnLst>
                      <a:rect l="0" t="0" r="r" b="b"/>
                      <a:pathLst>
                        <a:path w="2444" h="441">
                          <a:moveTo>
                            <a:pt x="303" y="0"/>
                          </a:moveTo>
                          <a:lnTo>
                            <a:pt x="2148" y="0"/>
                          </a:lnTo>
                          <a:lnTo>
                            <a:pt x="2441" y="401"/>
                          </a:lnTo>
                          <a:lnTo>
                            <a:pt x="2444" y="419"/>
                          </a:lnTo>
                          <a:lnTo>
                            <a:pt x="2433" y="436"/>
                          </a:lnTo>
                          <a:lnTo>
                            <a:pt x="2414" y="441"/>
                          </a:lnTo>
                          <a:lnTo>
                            <a:pt x="35" y="441"/>
                          </a:lnTo>
                          <a:lnTo>
                            <a:pt x="11" y="433"/>
                          </a:lnTo>
                          <a:lnTo>
                            <a:pt x="0" y="414"/>
                          </a:lnTo>
                          <a:lnTo>
                            <a:pt x="5" y="392"/>
                          </a:lnTo>
                          <a:lnTo>
                            <a:pt x="303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111" name="Freeform 79"/>
                    <p:cNvSpPr>
                      <a:spLocks/>
                    </p:cNvSpPr>
                    <p:nvPr/>
                  </p:nvSpPr>
                  <p:spPr bwMode="auto">
                    <a:xfrm>
                      <a:off x="1658" y="2838"/>
                      <a:ext cx="813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219" y="0"/>
                        </a:cxn>
                        <a:cxn ang="0">
                          <a:pos x="1549" y="0"/>
                        </a:cxn>
                        <a:cxn ang="0">
                          <a:pos x="1625" y="283"/>
                        </a:cxn>
                        <a:cxn ang="0">
                          <a:pos x="0" y="283"/>
                        </a:cxn>
                        <a:cxn ang="0">
                          <a:pos x="219" y="0"/>
                        </a:cxn>
                      </a:cxnLst>
                      <a:rect l="0" t="0" r="r" b="b"/>
                      <a:pathLst>
                        <a:path w="1625" h="283">
                          <a:moveTo>
                            <a:pt x="219" y="0"/>
                          </a:moveTo>
                          <a:lnTo>
                            <a:pt x="1549" y="0"/>
                          </a:lnTo>
                          <a:lnTo>
                            <a:pt x="1625" y="283"/>
                          </a:lnTo>
                          <a:lnTo>
                            <a:pt x="0" y="283"/>
                          </a:lnTo>
                          <a:lnTo>
                            <a:pt x="219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112" name="Freeform 80"/>
                    <p:cNvSpPr>
                      <a:spLocks/>
                    </p:cNvSpPr>
                    <p:nvPr/>
                  </p:nvSpPr>
                  <p:spPr bwMode="auto">
                    <a:xfrm>
                      <a:off x="2496" y="2838"/>
                      <a:ext cx="246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291" y="0"/>
                        </a:cxn>
                        <a:cxn ang="0">
                          <a:pos x="491" y="283"/>
                        </a:cxn>
                        <a:cxn ang="0">
                          <a:pos x="92" y="28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491" h="283">
                          <a:moveTo>
                            <a:pt x="0" y="0"/>
                          </a:moveTo>
                          <a:lnTo>
                            <a:pt x="291" y="0"/>
                          </a:lnTo>
                          <a:lnTo>
                            <a:pt x="491" y="283"/>
                          </a:lnTo>
                          <a:lnTo>
                            <a:pt x="92" y="28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2113" name="Rectangle 81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247"/>
                    <a:ext cx="670" cy="538"/>
                  </a:xfrm>
                  <a:prstGeom prst="rect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114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1958" y="2321"/>
                    <a:ext cx="487" cy="372"/>
                  </a:xfrm>
                  <a:prstGeom prst="rect">
                    <a:avLst/>
                  </a:prstGeom>
                  <a:solidFill>
                    <a:srgbClr val="1050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115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2383" y="2724"/>
                    <a:ext cx="60" cy="30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72116" name="Line 84"/>
              <p:cNvSpPr>
                <a:spLocks noChangeShapeType="1"/>
              </p:cNvSpPr>
              <p:nvPr/>
            </p:nvSpPr>
            <p:spPr bwMode="auto">
              <a:xfrm>
                <a:off x="624" y="331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4" name="Group 85"/>
            <p:cNvGrpSpPr>
              <a:grpSpLocks/>
            </p:cNvGrpSpPr>
            <p:nvPr/>
          </p:nvGrpSpPr>
          <p:grpSpPr bwMode="auto">
            <a:xfrm>
              <a:off x="1440" y="3936"/>
              <a:ext cx="480" cy="188"/>
              <a:chOff x="1680" y="3648"/>
              <a:chExt cx="480" cy="188"/>
            </a:xfrm>
          </p:grpSpPr>
          <p:sp>
            <p:nvSpPr>
              <p:cNvPr id="172118" name="Line 86"/>
              <p:cNvSpPr>
                <a:spLocks noChangeShapeType="1"/>
              </p:cNvSpPr>
              <p:nvPr/>
            </p:nvSpPr>
            <p:spPr bwMode="auto">
              <a:xfrm>
                <a:off x="1776" y="364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2119" name="Line 87"/>
              <p:cNvSpPr>
                <a:spLocks noChangeShapeType="1"/>
              </p:cNvSpPr>
              <p:nvPr/>
            </p:nvSpPr>
            <p:spPr bwMode="auto">
              <a:xfrm>
                <a:off x="1920" y="364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2120" name="Line 88"/>
              <p:cNvSpPr>
                <a:spLocks noChangeShapeType="1"/>
              </p:cNvSpPr>
              <p:nvPr/>
            </p:nvSpPr>
            <p:spPr bwMode="auto">
              <a:xfrm>
                <a:off x="2064" y="364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15" name="Group 89"/>
              <p:cNvGrpSpPr>
                <a:grpSpLocks/>
              </p:cNvGrpSpPr>
              <p:nvPr/>
            </p:nvGrpSpPr>
            <p:grpSpPr bwMode="auto">
              <a:xfrm>
                <a:off x="1680" y="3696"/>
                <a:ext cx="480" cy="140"/>
                <a:chOff x="1680" y="3696"/>
                <a:chExt cx="480" cy="140"/>
              </a:xfrm>
            </p:grpSpPr>
            <p:grpSp>
              <p:nvGrpSpPr>
                <p:cNvPr id="16" name="Group 90"/>
                <p:cNvGrpSpPr>
                  <a:grpSpLocks/>
                </p:cNvGrpSpPr>
                <p:nvPr/>
              </p:nvGrpSpPr>
              <p:grpSpPr bwMode="auto">
                <a:xfrm>
                  <a:off x="1680" y="3696"/>
                  <a:ext cx="192" cy="140"/>
                  <a:chOff x="1591" y="2247"/>
                  <a:chExt cx="1222" cy="764"/>
                </a:xfrm>
              </p:grpSpPr>
              <p:grpSp>
                <p:nvGrpSpPr>
                  <p:cNvPr id="17" name="Group 91"/>
                  <p:cNvGrpSpPr>
                    <a:grpSpLocks/>
                  </p:cNvGrpSpPr>
                  <p:nvPr/>
                </p:nvGrpSpPr>
                <p:grpSpPr bwMode="auto">
                  <a:xfrm>
                    <a:off x="1591" y="2790"/>
                    <a:ext cx="1222" cy="221"/>
                    <a:chOff x="1591" y="2790"/>
                    <a:chExt cx="1222" cy="221"/>
                  </a:xfrm>
                </p:grpSpPr>
                <p:sp>
                  <p:nvSpPr>
                    <p:cNvPr id="172124" name="Freeform 92"/>
                    <p:cNvSpPr>
                      <a:spLocks/>
                    </p:cNvSpPr>
                    <p:nvPr/>
                  </p:nvSpPr>
                  <p:spPr bwMode="auto">
                    <a:xfrm>
                      <a:off x="1591" y="2790"/>
                      <a:ext cx="1222" cy="221"/>
                    </a:xfrm>
                    <a:custGeom>
                      <a:avLst/>
                      <a:gdLst/>
                      <a:ahLst/>
                      <a:cxnLst>
                        <a:cxn ang="0">
                          <a:pos x="303" y="0"/>
                        </a:cxn>
                        <a:cxn ang="0">
                          <a:pos x="2148" y="0"/>
                        </a:cxn>
                        <a:cxn ang="0">
                          <a:pos x="2441" y="401"/>
                        </a:cxn>
                        <a:cxn ang="0">
                          <a:pos x="2444" y="419"/>
                        </a:cxn>
                        <a:cxn ang="0">
                          <a:pos x="2433" y="436"/>
                        </a:cxn>
                        <a:cxn ang="0">
                          <a:pos x="2414" y="441"/>
                        </a:cxn>
                        <a:cxn ang="0">
                          <a:pos x="35" y="441"/>
                        </a:cxn>
                        <a:cxn ang="0">
                          <a:pos x="11" y="433"/>
                        </a:cxn>
                        <a:cxn ang="0">
                          <a:pos x="0" y="414"/>
                        </a:cxn>
                        <a:cxn ang="0">
                          <a:pos x="5" y="392"/>
                        </a:cxn>
                        <a:cxn ang="0">
                          <a:pos x="303" y="0"/>
                        </a:cxn>
                      </a:cxnLst>
                      <a:rect l="0" t="0" r="r" b="b"/>
                      <a:pathLst>
                        <a:path w="2444" h="441">
                          <a:moveTo>
                            <a:pt x="303" y="0"/>
                          </a:moveTo>
                          <a:lnTo>
                            <a:pt x="2148" y="0"/>
                          </a:lnTo>
                          <a:lnTo>
                            <a:pt x="2441" y="401"/>
                          </a:lnTo>
                          <a:lnTo>
                            <a:pt x="2444" y="419"/>
                          </a:lnTo>
                          <a:lnTo>
                            <a:pt x="2433" y="436"/>
                          </a:lnTo>
                          <a:lnTo>
                            <a:pt x="2414" y="441"/>
                          </a:lnTo>
                          <a:lnTo>
                            <a:pt x="35" y="441"/>
                          </a:lnTo>
                          <a:lnTo>
                            <a:pt x="11" y="433"/>
                          </a:lnTo>
                          <a:lnTo>
                            <a:pt x="0" y="414"/>
                          </a:lnTo>
                          <a:lnTo>
                            <a:pt x="5" y="392"/>
                          </a:lnTo>
                          <a:lnTo>
                            <a:pt x="303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125" name="Freeform 93"/>
                    <p:cNvSpPr>
                      <a:spLocks/>
                    </p:cNvSpPr>
                    <p:nvPr/>
                  </p:nvSpPr>
                  <p:spPr bwMode="auto">
                    <a:xfrm>
                      <a:off x="1658" y="2838"/>
                      <a:ext cx="813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219" y="0"/>
                        </a:cxn>
                        <a:cxn ang="0">
                          <a:pos x="1549" y="0"/>
                        </a:cxn>
                        <a:cxn ang="0">
                          <a:pos x="1625" y="283"/>
                        </a:cxn>
                        <a:cxn ang="0">
                          <a:pos x="0" y="283"/>
                        </a:cxn>
                        <a:cxn ang="0">
                          <a:pos x="219" y="0"/>
                        </a:cxn>
                      </a:cxnLst>
                      <a:rect l="0" t="0" r="r" b="b"/>
                      <a:pathLst>
                        <a:path w="1625" h="283">
                          <a:moveTo>
                            <a:pt x="219" y="0"/>
                          </a:moveTo>
                          <a:lnTo>
                            <a:pt x="1549" y="0"/>
                          </a:lnTo>
                          <a:lnTo>
                            <a:pt x="1625" y="283"/>
                          </a:lnTo>
                          <a:lnTo>
                            <a:pt x="0" y="283"/>
                          </a:lnTo>
                          <a:lnTo>
                            <a:pt x="219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126" name="Freeform 94"/>
                    <p:cNvSpPr>
                      <a:spLocks/>
                    </p:cNvSpPr>
                    <p:nvPr/>
                  </p:nvSpPr>
                  <p:spPr bwMode="auto">
                    <a:xfrm>
                      <a:off x="2496" y="2838"/>
                      <a:ext cx="246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291" y="0"/>
                        </a:cxn>
                        <a:cxn ang="0">
                          <a:pos x="491" y="283"/>
                        </a:cxn>
                        <a:cxn ang="0">
                          <a:pos x="92" y="28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491" h="283">
                          <a:moveTo>
                            <a:pt x="0" y="0"/>
                          </a:moveTo>
                          <a:lnTo>
                            <a:pt x="291" y="0"/>
                          </a:lnTo>
                          <a:lnTo>
                            <a:pt x="491" y="283"/>
                          </a:lnTo>
                          <a:lnTo>
                            <a:pt x="92" y="28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2127" name="Rectangle 95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247"/>
                    <a:ext cx="670" cy="538"/>
                  </a:xfrm>
                  <a:prstGeom prst="rect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128" name="Rectangle 96"/>
                  <p:cNvSpPr>
                    <a:spLocks noChangeArrowheads="1"/>
                  </p:cNvSpPr>
                  <p:nvPr/>
                </p:nvSpPr>
                <p:spPr bwMode="auto">
                  <a:xfrm>
                    <a:off x="1958" y="2321"/>
                    <a:ext cx="487" cy="372"/>
                  </a:xfrm>
                  <a:prstGeom prst="rect">
                    <a:avLst/>
                  </a:prstGeom>
                  <a:solidFill>
                    <a:srgbClr val="1050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129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2383" y="2724"/>
                    <a:ext cx="60" cy="30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8" name="Group 98"/>
                <p:cNvGrpSpPr>
                  <a:grpSpLocks/>
                </p:cNvGrpSpPr>
                <p:nvPr/>
              </p:nvGrpSpPr>
              <p:grpSpPr bwMode="auto">
                <a:xfrm>
                  <a:off x="1824" y="3696"/>
                  <a:ext cx="192" cy="140"/>
                  <a:chOff x="1591" y="2247"/>
                  <a:chExt cx="1222" cy="764"/>
                </a:xfrm>
              </p:grpSpPr>
              <p:grpSp>
                <p:nvGrpSpPr>
                  <p:cNvPr id="19" name="Group 99"/>
                  <p:cNvGrpSpPr>
                    <a:grpSpLocks/>
                  </p:cNvGrpSpPr>
                  <p:nvPr/>
                </p:nvGrpSpPr>
                <p:grpSpPr bwMode="auto">
                  <a:xfrm>
                    <a:off x="1591" y="2790"/>
                    <a:ext cx="1222" cy="221"/>
                    <a:chOff x="1591" y="2790"/>
                    <a:chExt cx="1222" cy="221"/>
                  </a:xfrm>
                </p:grpSpPr>
                <p:sp>
                  <p:nvSpPr>
                    <p:cNvPr id="172132" name="Freeform 100"/>
                    <p:cNvSpPr>
                      <a:spLocks/>
                    </p:cNvSpPr>
                    <p:nvPr/>
                  </p:nvSpPr>
                  <p:spPr bwMode="auto">
                    <a:xfrm>
                      <a:off x="1591" y="2790"/>
                      <a:ext cx="1222" cy="221"/>
                    </a:xfrm>
                    <a:custGeom>
                      <a:avLst/>
                      <a:gdLst/>
                      <a:ahLst/>
                      <a:cxnLst>
                        <a:cxn ang="0">
                          <a:pos x="303" y="0"/>
                        </a:cxn>
                        <a:cxn ang="0">
                          <a:pos x="2148" y="0"/>
                        </a:cxn>
                        <a:cxn ang="0">
                          <a:pos x="2441" y="401"/>
                        </a:cxn>
                        <a:cxn ang="0">
                          <a:pos x="2444" y="419"/>
                        </a:cxn>
                        <a:cxn ang="0">
                          <a:pos x="2433" y="436"/>
                        </a:cxn>
                        <a:cxn ang="0">
                          <a:pos x="2414" y="441"/>
                        </a:cxn>
                        <a:cxn ang="0">
                          <a:pos x="35" y="441"/>
                        </a:cxn>
                        <a:cxn ang="0">
                          <a:pos x="11" y="433"/>
                        </a:cxn>
                        <a:cxn ang="0">
                          <a:pos x="0" y="414"/>
                        </a:cxn>
                        <a:cxn ang="0">
                          <a:pos x="5" y="392"/>
                        </a:cxn>
                        <a:cxn ang="0">
                          <a:pos x="303" y="0"/>
                        </a:cxn>
                      </a:cxnLst>
                      <a:rect l="0" t="0" r="r" b="b"/>
                      <a:pathLst>
                        <a:path w="2444" h="441">
                          <a:moveTo>
                            <a:pt x="303" y="0"/>
                          </a:moveTo>
                          <a:lnTo>
                            <a:pt x="2148" y="0"/>
                          </a:lnTo>
                          <a:lnTo>
                            <a:pt x="2441" y="401"/>
                          </a:lnTo>
                          <a:lnTo>
                            <a:pt x="2444" y="419"/>
                          </a:lnTo>
                          <a:lnTo>
                            <a:pt x="2433" y="436"/>
                          </a:lnTo>
                          <a:lnTo>
                            <a:pt x="2414" y="441"/>
                          </a:lnTo>
                          <a:lnTo>
                            <a:pt x="35" y="441"/>
                          </a:lnTo>
                          <a:lnTo>
                            <a:pt x="11" y="433"/>
                          </a:lnTo>
                          <a:lnTo>
                            <a:pt x="0" y="414"/>
                          </a:lnTo>
                          <a:lnTo>
                            <a:pt x="5" y="392"/>
                          </a:lnTo>
                          <a:lnTo>
                            <a:pt x="303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133" name="Freeform 101"/>
                    <p:cNvSpPr>
                      <a:spLocks/>
                    </p:cNvSpPr>
                    <p:nvPr/>
                  </p:nvSpPr>
                  <p:spPr bwMode="auto">
                    <a:xfrm>
                      <a:off x="1658" y="2838"/>
                      <a:ext cx="813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219" y="0"/>
                        </a:cxn>
                        <a:cxn ang="0">
                          <a:pos x="1549" y="0"/>
                        </a:cxn>
                        <a:cxn ang="0">
                          <a:pos x="1625" y="283"/>
                        </a:cxn>
                        <a:cxn ang="0">
                          <a:pos x="0" y="283"/>
                        </a:cxn>
                        <a:cxn ang="0">
                          <a:pos x="219" y="0"/>
                        </a:cxn>
                      </a:cxnLst>
                      <a:rect l="0" t="0" r="r" b="b"/>
                      <a:pathLst>
                        <a:path w="1625" h="283">
                          <a:moveTo>
                            <a:pt x="219" y="0"/>
                          </a:moveTo>
                          <a:lnTo>
                            <a:pt x="1549" y="0"/>
                          </a:lnTo>
                          <a:lnTo>
                            <a:pt x="1625" y="283"/>
                          </a:lnTo>
                          <a:lnTo>
                            <a:pt x="0" y="283"/>
                          </a:lnTo>
                          <a:lnTo>
                            <a:pt x="219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134" name="Freeform 102"/>
                    <p:cNvSpPr>
                      <a:spLocks/>
                    </p:cNvSpPr>
                    <p:nvPr/>
                  </p:nvSpPr>
                  <p:spPr bwMode="auto">
                    <a:xfrm>
                      <a:off x="2496" y="2838"/>
                      <a:ext cx="246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291" y="0"/>
                        </a:cxn>
                        <a:cxn ang="0">
                          <a:pos x="491" y="283"/>
                        </a:cxn>
                        <a:cxn ang="0">
                          <a:pos x="92" y="28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491" h="283">
                          <a:moveTo>
                            <a:pt x="0" y="0"/>
                          </a:moveTo>
                          <a:lnTo>
                            <a:pt x="291" y="0"/>
                          </a:lnTo>
                          <a:lnTo>
                            <a:pt x="491" y="283"/>
                          </a:lnTo>
                          <a:lnTo>
                            <a:pt x="92" y="28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2135" name="Rectangle 103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247"/>
                    <a:ext cx="670" cy="538"/>
                  </a:xfrm>
                  <a:prstGeom prst="rect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136" name="Rectangle 104"/>
                  <p:cNvSpPr>
                    <a:spLocks noChangeArrowheads="1"/>
                  </p:cNvSpPr>
                  <p:nvPr/>
                </p:nvSpPr>
                <p:spPr bwMode="auto">
                  <a:xfrm>
                    <a:off x="1958" y="2321"/>
                    <a:ext cx="487" cy="372"/>
                  </a:xfrm>
                  <a:prstGeom prst="rect">
                    <a:avLst/>
                  </a:prstGeom>
                  <a:solidFill>
                    <a:srgbClr val="1050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137" name="Rectangle 105"/>
                  <p:cNvSpPr>
                    <a:spLocks noChangeArrowheads="1"/>
                  </p:cNvSpPr>
                  <p:nvPr/>
                </p:nvSpPr>
                <p:spPr bwMode="auto">
                  <a:xfrm>
                    <a:off x="2383" y="2724"/>
                    <a:ext cx="60" cy="30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" name="Group 106"/>
                <p:cNvGrpSpPr>
                  <a:grpSpLocks/>
                </p:cNvGrpSpPr>
                <p:nvPr/>
              </p:nvGrpSpPr>
              <p:grpSpPr bwMode="auto">
                <a:xfrm>
                  <a:off x="1968" y="3696"/>
                  <a:ext cx="192" cy="140"/>
                  <a:chOff x="1591" y="2247"/>
                  <a:chExt cx="1222" cy="764"/>
                </a:xfrm>
              </p:grpSpPr>
              <p:grpSp>
                <p:nvGrpSpPr>
                  <p:cNvPr id="21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1591" y="2790"/>
                    <a:ext cx="1222" cy="221"/>
                    <a:chOff x="1591" y="2790"/>
                    <a:chExt cx="1222" cy="221"/>
                  </a:xfrm>
                </p:grpSpPr>
                <p:sp>
                  <p:nvSpPr>
                    <p:cNvPr id="172140" name="Freeform 108"/>
                    <p:cNvSpPr>
                      <a:spLocks/>
                    </p:cNvSpPr>
                    <p:nvPr/>
                  </p:nvSpPr>
                  <p:spPr bwMode="auto">
                    <a:xfrm>
                      <a:off x="1591" y="2790"/>
                      <a:ext cx="1222" cy="221"/>
                    </a:xfrm>
                    <a:custGeom>
                      <a:avLst/>
                      <a:gdLst/>
                      <a:ahLst/>
                      <a:cxnLst>
                        <a:cxn ang="0">
                          <a:pos x="303" y="0"/>
                        </a:cxn>
                        <a:cxn ang="0">
                          <a:pos x="2148" y="0"/>
                        </a:cxn>
                        <a:cxn ang="0">
                          <a:pos x="2441" y="401"/>
                        </a:cxn>
                        <a:cxn ang="0">
                          <a:pos x="2444" y="419"/>
                        </a:cxn>
                        <a:cxn ang="0">
                          <a:pos x="2433" y="436"/>
                        </a:cxn>
                        <a:cxn ang="0">
                          <a:pos x="2414" y="441"/>
                        </a:cxn>
                        <a:cxn ang="0">
                          <a:pos x="35" y="441"/>
                        </a:cxn>
                        <a:cxn ang="0">
                          <a:pos x="11" y="433"/>
                        </a:cxn>
                        <a:cxn ang="0">
                          <a:pos x="0" y="414"/>
                        </a:cxn>
                        <a:cxn ang="0">
                          <a:pos x="5" y="392"/>
                        </a:cxn>
                        <a:cxn ang="0">
                          <a:pos x="303" y="0"/>
                        </a:cxn>
                      </a:cxnLst>
                      <a:rect l="0" t="0" r="r" b="b"/>
                      <a:pathLst>
                        <a:path w="2444" h="441">
                          <a:moveTo>
                            <a:pt x="303" y="0"/>
                          </a:moveTo>
                          <a:lnTo>
                            <a:pt x="2148" y="0"/>
                          </a:lnTo>
                          <a:lnTo>
                            <a:pt x="2441" y="401"/>
                          </a:lnTo>
                          <a:lnTo>
                            <a:pt x="2444" y="419"/>
                          </a:lnTo>
                          <a:lnTo>
                            <a:pt x="2433" y="436"/>
                          </a:lnTo>
                          <a:lnTo>
                            <a:pt x="2414" y="441"/>
                          </a:lnTo>
                          <a:lnTo>
                            <a:pt x="35" y="441"/>
                          </a:lnTo>
                          <a:lnTo>
                            <a:pt x="11" y="433"/>
                          </a:lnTo>
                          <a:lnTo>
                            <a:pt x="0" y="414"/>
                          </a:lnTo>
                          <a:lnTo>
                            <a:pt x="5" y="392"/>
                          </a:lnTo>
                          <a:lnTo>
                            <a:pt x="303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141" name="Freeform 109"/>
                    <p:cNvSpPr>
                      <a:spLocks/>
                    </p:cNvSpPr>
                    <p:nvPr/>
                  </p:nvSpPr>
                  <p:spPr bwMode="auto">
                    <a:xfrm>
                      <a:off x="1658" y="2838"/>
                      <a:ext cx="813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219" y="0"/>
                        </a:cxn>
                        <a:cxn ang="0">
                          <a:pos x="1549" y="0"/>
                        </a:cxn>
                        <a:cxn ang="0">
                          <a:pos x="1625" y="283"/>
                        </a:cxn>
                        <a:cxn ang="0">
                          <a:pos x="0" y="283"/>
                        </a:cxn>
                        <a:cxn ang="0">
                          <a:pos x="219" y="0"/>
                        </a:cxn>
                      </a:cxnLst>
                      <a:rect l="0" t="0" r="r" b="b"/>
                      <a:pathLst>
                        <a:path w="1625" h="283">
                          <a:moveTo>
                            <a:pt x="219" y="0"/>
                          </a:moveTo>
                          <a:lnTo>
                            <a:pt x="1549" y="0"/>
                          </a:lnTo>
                          <a:lnTo>
                            <a:pt x="1625" y="283"/>
                          </a:lnTo>
                          <a:lnTo>
                            <a:pt x="0" y="283"/>
                          </a:lnTo>
                          <a:lnTo>
                            <a:pt x="219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142" name="Freeform 110"/>
                    <p:cNvSpPr>
                      <a:spLocks/>
                    </p:cNvSpPr>
                    <p:nvPr/>
                  </p:nvSpPr>
                  <p:spPr bwMode="auto">
                    <a:xfrm>
                      <a:off x="2496" y="2838"/>
                      <a:ext cx="246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291" y="0"/>
                        </a:cxn>
                        <a:cxn ang="0">
                          <a:pos x="491" y="283"/>
                        </a:cxn>
                        <a:cxn ang="0">
                          <a:pos x="92" y="28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491" h="283">
                          <a:moveTo>
                            <a:pt x="0" y="0"/>
                          </a:moveTo>
                          <a:lnTo>
                            <a:pt x="291" y="0"/>
                          </a:lnTo>
                          <a:lnTo>
                            <a:pt x="491" y="283"/>
                          </a:lnTo>
                          <a:lnTo>
                            <a:pt x="92" y="28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2143" name="Rectangle 111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247"/>
                    <a:ext cx="670" cy="538"/>
                  </a:xfrm>
                  <a:prstGeom prst="rect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144" name="Rectangle 112"/>
                  <p:cNvSpPr>
                    <a:spLocks noChangeArrowheads="1"/>
                  </p:cNvSpPr>
                  <p:nvPr/>
                </p:nvSpPr>
                <p:spPr bwMode="auto">
                  <a:xfrm>
                    <a:off x="1958" y="2321"/>
                    <a:ext cx="487" cy="372"/>
                  </a:xfrm>
                  <a:prstGeom prst="rect">
                    <a:avLst/>
                  </a:prstGeom>
                  <a:solidFill>
                    <a:srgbClr val="1050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145" name="Rectangle 113"/>
                  <p:cNvSpPr>
                    <a:spLocks noChangeArrowheads="1"/>
                  </p:cNvSpPr>
                  <p:nvPr/>
                </p:nvSpPr>
                <p:spPr bwMode="auto">
                  <a:xfrm>
                    <a:off x="2383" y="2724"/>
                    <a:ext cx="60" cy="30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72146" name="Line 114"/>
              <p:cNvSpPr>
                <a:spLocks noChangeShapeType="1"/>
              </p:cNvSpPr>
              <p:nvPr/>
            </p:nvSpPr>
            <p:spPr bwMode="auto">
              <a:xfrm>
                <a:off x="1680" y="3648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2" name="Group 115"/>
            <p:cNvGrpSpPr>
              <a:grpSpLocks/>
            </p:cNvGrpSpPr>
            <p:nvPr/>
          </p:nvGrpSpPr>
          <p:grpSpPr bwMode="auto">
            <a:xfrm>
              <a:off x="4608" y="2688"/>
              <a:ext cx="624" cy="188"/>
              <a:chOff x="624" y="3312"/>
              <a:chExt cx="624" cy="188"/>
            </a:xfrm>
          </p:grpSpPr>
          <p:sp>
            <p:nvSpPr>
              <p:cNvPr id="172148" name="Line 116"/>
              <p:cNvSpPr>
                <a:spLocks noChangeShapeType="1"/>
              </p:cNvSpPr>
              <p:nvPr/>
            </p:nvSpPr>
            <p:spPr bwMode="auto">
              <a:xfrm>
                <a:off x="864" y="331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2149" name="Line 117"/>
              <p:cNvSpPr>
                <a:spLocks noChangeShapeType="1"/>
              </p:cNvSpPr>
              <p:nvPr/>
            </p:nvSpPr>
            <p:spPr bwMode="auto">
              <a:xfrm>
                <a:off x="1008" y="331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2150" name="Line 118"/>
              <p:cNvSpPr>
                <a:spLocks noChangeShapeType="1"/>
              </p:cNvSpPr>
              <p:nvPr/>
            </p:nvSpPr>
            <p:spPr bwMode="auto">
              <a:xfrm>
                <a:off x="1152" y="331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2151" name="Line 119"/>
              <p:cNvSpPr>
                <a:spLocks noChangeShapeType="1"/>
              </p:cNvSpPr>
              <p:nvPr/>
            </p:nvSpPr>
            <p:spPr bwMode="auto">
              <a:xfrm>
                <a:off x="720" y="331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23" name="Group 120"/>
              <p:cNvGrpSpPr>
                <a:grpSpLocks/>
              </p:cNvGrpSpPr>
              <p:nvPr/>
            </p:nvGrpSpPr>
            <p:grpSpPr bwMode="auto">
              <a:xfrm>
                <a:off x="624" y="3360"/>
                <a:ext cx="624" cy="140"/>
                <a:chOff x="624" y="3360"/>
                <a:chExt cx="624" cy="140"/>
              </a:xfrm>
            </p:grpSpPr>
            <p:grpSp>
              <p:nvGrpSpPr>
                <p:cNvPr id="24" name="Group 121"/>
                <p:cNvGrpSpPr>
                  <a:grpSpLocks/>
                </p:cNvGrpSpPr>
                <p:nvPr/>
              </p:nvGrpSpPr>
              <p:grpSpPr bwMode="auto">
                <a:xfrm>
                  <a:off x="624" y="3360"/>
                  <a:ext cx="192" cy="140"/>
                  <a:chOff x="1591" y="2247"/>
                  <a:chExt cx="1222" cy="764"/>
                </a:xfrm>
              </p:grpSpPr>
              <p:grpSp>
                <p:nvGrpSpPr>
                  <p:cNvPr id="25" name="Group 122"/>
                  <p:cNvGrpSpPr>
                    <a:grpSpLocks/>
                  </p:cNvGrpSpPr>
                  <p:nvPr/>
                </p:nvGrpSpPr>
                <p:grpSpPr bwMode="auto">
                  <a:xfrm>
                    <a:off x="1591" y="2790"/>
                    <a:ext cx="1222" cy="221"/>
                    <a:chOff x="1591" y="2790"/>
                    <a:chExt cx="1222" cy="221"/>
                  </a:xfrm>
                </p:grpSpPr>
                <p:sp>
                  <p:nvSpPr>
                    <p:cNvPr id="172155" name="Freeform 123"/>
                    <p:cNvSpPr>
                      <a:spLocks/>
                    </p:cNvSpPr>
                    <p:nvPr/>
                  </p:nvSpPr>
                  <p:spPr bwMode="auto">
                    <a:xfrm>
                      <a:off x="1591" y="2790"/>
                      <a:ext cx="1222" cy="221"/>
                    </a:xfrm>
                    <a:custGeom>
                      <a:avLst/>
                      <a:gdLst/>
                      <a:ahLst/>
                      <a:cxnLst>
                        <a:cxn ang="0">
                          <a:pos x="303" y="0"/>
                        </a:cxn>
                        <a:cxn ang="0">
                          <a:pos x="2148" y="0"/>
                        </a:cxn>
                        <a:cxn ang="0">
                          <a:pos x="2441" y="401"/>
                        </a:cxn>
                        <a:cxn ang="0">
                          <a:pos x="2444" y="419"/>
                        </a:cxn>
                        <a:cxn ang="0">
                          <a:pos x="2433" y="436"/>
                        </a:cxn>
                        <a:cxn ang="0">
                          <a:pos x="2414" y="441"/>
                        </a:cxn>
                        <a:cxn ang="0">
                          <a:pos x="35" y="441"/>
                        </a:cxn>
                        <a:cxn ang="0">
                          <a:pos x="11" y="433"/>
                        </a:cxn>
                        <a:cxn ang="0">
                          <a:pos x="0" y="414"/>
                        </a:cxn>
                        <a:cxn ang="0">
                          <a:pos x="5" y="392"/>
                        </a:cxn>
                        <a:cxn ang="0">
                          <a:pos x="303" y="0"/>
                        </a:cxn>
                      </a:cxnLst>
                      <a:rect l="0" t="0" r="r" b="b"/>
                      <a:pathLst>
                        <a:path w="2444" h="441">
                          <a:moveTo>
                            <a:pt x="303" y="0"/>
                          </a:moveTo>
                          <a:lnTo>
                            <a:pt x="2148" y="0"/>
                          </a:lnTo>
                          <a:lnTo>
                            <a:pt x="2441" y="401"/>
                          </a:lnTo>
                          <a:lnTo>
                            <a:pt x="2444" y="419"/>
                          </a:lnTo>
                          <a:lnTo>
                            <a:pt x="2433" y="436"/>
                          </a:lnTo>
                          <a:lnTo>
                            <a:pt x="2414" y="441"/>
                          </a:lnTo>
                          <a:lnTo>
                            <a:pt x="35" y="441"/>
                          </a:lnTo>
                          <a:lnTo>
                            <a:pt x="11" y="433"/>
                          </a:lnTo>
                          <a:lnTo>
                            <a:pt x="0" y="414"/>
                          </a:lnTo>
                          <a:lnTo>
                            <a:pt x="5" y="392"/>
                          </a:lnTo>
                          <a:lnTo>
                            <a:pt x="303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156" name="Freeform 124"/>
                    <p:cNvSpPr>
                      <a:spLocks/>
                    </p:cNvSpPr>
                    <p:nvPr/>
                  </p:nvSpPr>
                  <p:spPr bwMode="auto">
                    <a:xfrm>
                      <a:off x="1658" y="2838"/>
                      <a:ext cx="813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219" y="0"/>
                        </a:cxn>
                        <a:cxn ang="0">
                          <a:pos x="1549" y="0"/>
                        </a:cxn>
                        <a:cxn ang="0">
                          <a:pos x="1625" y="283"/>
                        </a:cxn>
                        <a:cxn ang="0">
                          <a:pos x="0" y="283"/>
                        </a:cxn>
                        <a:cxn ang="0">
                          <a:pos x="219" y="0"/>
                        </a:cxn>
                      </a:cxnLst>
                      <a:rect l="0" t="0" r="r" b="b"/>
                      <a:pathLst>
                        <a:path w="1625" h="283">
                          <a:moveTo>
                            <a:pt x="219" y="0"/>
                          </a:moveTo>
                          <a:lnTo>
                            <a:pt x="1549" y="0"/>
                          </a:lnTo>
                          <a:lnTo>
                            <a:pt x="1625" y="283"/>
                          </a:lnTo>
                          <a:lnTo>
                            <a:pt x="0" y="283"/>
                          </a:lnTo>
                          <a:lnTo>
                            <a:pt x="219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157" name="Freeform 125"/>
                    <p:cNvSpPr>
                      <a:spLocks/>
                    </p:cNvSpPr>
                    <p:nvPr/>
                  </p:nvSpPr>
                  <p:spPr bwMode="auto">
                    <a:xfrm>
                      <a:off x="2496" y="2838"/>
                      <a:ext cx="246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291" y="0"/>
                        </a:cxn>
                        <a:cxn ang="0">
                          <a:pos x="491" y="283"/>
                        </a:cxn>
                        <a:cxn ang="0">
                          <a:pos x="92" y="28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491" h="283">
                          <a:moveTo>
                            <a:pt x="0" y="0"/>
                          </a:moveTo>
                          <a:lnTo>
                            <a:pt x="291" y="0"/>
                          </a:lnTo>
                          <a:lnTo>
                            <a:pt x="491" y="283"/>
                          </a:lnTo>
                          <a:lnTo>
                            <a:pt x="92" y="28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2158" name="Rectangle 126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247"/>
                    <a:ext cx="670" cy="538"/>
                  </a:xfrm>
                  <a:prstGeom prst="rect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159" name="Rectangle 127"/>
                  <p:cNvSpPr>
                    <a:spLocks noChangeArrowheads="1"/>
                  </p:cNvSpPr>
                  <p:nvPr/>
                </p:nvSpPr>
                <p:spPr bwMode="auto">
                  <a:xfrm>
                    <a:off x="1958" y="2321"/>
                    <a:ext cx="487" cy="372"/>
                  </a:xfrm>
                  <a:prstGeom prst="rect">
                    <a:avLst/>
                  </a:prstGeom>
                  <a:solidFill>
                    <a:srgbClr val="1050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160" name="Rectangle 128"/>
                  <p:cNvSpPr>
                    <a:spLocks noChangeArrowheads="1"/>
                  </p:cNvSpPr>
                  <p:nvPr/>
                </p:nvSpPr>
                <p:spPr bwMode="auto">
                  <a:xfrm>
                    <a:off x="2383" y="2724"/>
                    <a:ext cx="60" cy="30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6" name="Group 129"/>
                <p:cNvGrpSpPr>
                  <a:grpSpLocks/>
                </p:cNvGrpSpPr>
                <p:nvPr/>
              </p:nvGrpSpPr>
              <p:grpSpPr bwMode="auto">
                <a:xfrm>
                  <a:off x="768" y="3360"/>
                  <a:ext cx="192" cy="140"/>
                  <a:chOff x="1591" y="2247"/>
                  <a:chExt cx="1222" cy="764"/>
                </a:xfrm>
              </p:grpSpPr>
              <p:grpSp>
                <p:nvGrpSpPr>
                  <p:cNvPr id="27" name="Group 130"/>
                  <p:cNvGrpSpPr>
                    <a:grpSpLocks/>
                  </p:cNvGrpSpPr>
                  <p:nvPr/>
                </p:nvGrpSpPr>
                <p:grpSpPr bwMode="auto">
                  <a:xfrm>
                    <a:off x="1591" y="2790"/>
                    <a:ext cx="1222" cy="221"/>
                    <a:chOff x="1591" y="2790"/>
                    <a:chExt cx="1222" cy="221"/>
                  </a:xfrm>
                </p:grpSpPr>
                <p:sp>
                  <p:nvSpPr>
                    <p:cNvPr id="172163" name="Freeform 131"/>
                    <p:cNvSpPr>
                      <a:spLocks/>
                    </p:cNvSpPr>
                    <p:nvPr/>
                  </p:nvSpPr>
                  <p:spPr bwMode="auto">
                    <a:xfrm>
                      <a:off x="1591" y="2790"/>
                      <a:ext cx="1222" cy="221"/>
                    </a:xfrm>
                    <a:custGeom>
                      <a:avLst/>
                      <a:gdLst/>
                      <a:ahLst/>
                      <a:cxnLst>
                        <a:cxn ang="0">
                          <a:pos x="303" y="0"/>
                        </a:cxn>
                        <a:cxn ang="0">
                          <a:pos x="2148" y="0"/>
                        </a:cxn>
                        <a:cxn ang="0">
                          <a:pos x="2441" y="401"/>
                        </a:cxn>
                        <a:cxn ang="0">
                          <a:pos x="2444" y="419"/>
                        </a:cxn>
                        <a:cxn ang="0">
                          <a:pos x="2433" y="436"/>
                        </a:cxn>
                        <a:cxn ang="0">
                          <a:pos x="2414" y="441"/>
                        </a:cxn>
                        <a:cxn ang="0">
                          <a:pos x="35" y="441"/>
                        </a:cxn>
                        <a:cxn ang="0">
                          <a:pos x="11" y="433"/>
                        </a:cxn>
                        <a:cxn ang="0">
                          <a:pos x="0" y="414"/>
                        </a:cxn>
                        <a:cxn ang="0">
                          <a:pos x="5" y="392"/>
                        </a:cxn>
                        <a:cxn ang="0">
                          <a:pos x="303" y="0"/>
                        </a:cxn>
                      </a:cxnLst>
                      <a:rect l="0" t="0" r="r" b="b"/>
                      <a:pathLst>
                        <a:path w="2444" h="441">
                          <a:moveTo>
                            <a:pt x="303" y="0"/>
                          </a:moveTo>
                          <a:lnTo>
                            <a:pt x="2148" y="0"/>
                          </a:lnTo>
                          <a:lnTo>
                            <a:pt x="2441" y="401"/>
                          </a:lnTo>
                          <a:lnTo>
                            <a:pt x="2444" y="419"/>
                          </a:lnTo>
                          <a:lnTo>
                            <a:pt x="2433" y="436"/>
                          </a:lnTo>
                          <a:lnTo>
                            <a:pt x="2414" y="441"/>
                          </a:lnTo>
                          <a:lnTo>
                            <a:pt x="35" y="441"/>
                          </a:lnTo>
                          <a:lnTo>
                            <a:pt x="11" y="433"/>
                          </a:lnTo>
                          <a:lnTo>
                            <a:pt x="0" y="414"/>
                          </a:lnTo>
                          <a:lnTo>
                            <a:pt x="5" y="392"/>
                          </a:lnTo>
                          <a:lnTo>
                            <a:pt x="303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164" name="Freeform 132"/>
                    <p:cNvSpPr>
                      <a:spLocks/>
                    </p:cNvSpPr>
                    <p:nvPr/>
                  </p:nvSpPr>
                  <p:spPr bwMode="auto">
                    <a:xfrm>
                      <a:off x="1658" y="2838"/>
                      <a:ext cx="813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219" y="0"/>
                        </a:cxn>
                        <a:cxn ang="0">
                          <a:pos x="1549" y="0"/>
                        </a:cxn>
                        <a:cxn ang="0">
                          <a:pos x="1625" y="283"/>
                        </a:cxn>
                        <a:cxn ang="0">
                          <a:pos x="0" y="283"/>
                        </a:cxn>
                        <a:cxn ang="0">
                          <a:pos x="219" y="0"/>
                        </a:cxn>
                      </a:cxnLst>
                      <a:rect l="0" t="0" r="r" b="b"/>
                      <a:pathLst>
                        <a:path w="1625" h="283">
                          <a:moveTo>
                            <a:pt x="219" y="0"/>
                          </a:moveTo>
                          <a:lnTo>
                            <a:pt x="1549" y="0"/>
                          </a:lnTo>
                          <a:lnTo>
                            <a:pt x="1625" y="283"/>
                          </a:lnTo>
                          <a:lnTo>
                            <a:pt x="0" y="283"/>
                          </a:lnTo>
                          <a:lnTo>
                            <a:pt x="219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165" name="Freeform 133"/>
                    <p:cNvSpPr>
                      <a:spLocks/>
                    </p:cNvSpPr>
                    <p:nvPr/>
                  </p:nvSpPr>
                  <p:spPr bwMode="auto">
                    <a:xfrm>
                      <a:off x="2496" y="2838"/>
                      <a:ext cx="246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291" y="0"/>
                        </a:cxn>
                        <a:cxn ang="0">
                          <a:pos x="491" y="283"/>
                        </a:cxn>
                        <a:cxn ang="0">
                          <a:pos x="92" y="28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491" h="283">
                          <a:moveTo>
                            <a:pt x="0" y="0"/>
                          </a:moveTo>
                          <a:lnTo>
                            <a:pt x="291" y="0"/>
                          </a:lnTo>
                          <a:lnTo>
                            <a:pt x="491" y="283"/>
                          </a:lnTo>
                          <a:lnTo>
                            <a:pt x="92" y="28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2166" name="Rectangle 134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247"/>
                    <a:ext cx="670" cy="538"/>
                  </a:xfrm>
                  <a:prstGeom prst="rect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167" name="Rectangle 135"/>
                  <p:cNvSpPr>
                    <a:spLocks noChangeArrowheads="1"/>
                  </p:cNvSpPr>
                  <p:nvPr/>
                </p:nvSpPr>
                <p:spPr bwMode="auto">
                  <a:xfrm>
                    <a:off x="1958" y="2321"/>
                    <a:ext cx="487" cy="372"/>
                  </a:xfrm>
                  <a:prstGeom prst="rect">
                    <a:avLst/>
                  </a:prstGeom>
                  <a:solidFill>
                    <a:srgbClr val="1050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168" name="Rectangle 136"/>
                  <p:cNvSpPr>
                    <a:spLocks noChangeArrowheads="1"/>
                  </p:cNvSpPr>
                  <p:nvPr/>
                </p:nvSpPr>
                <p:spPr bwMode="auto">
                  <a:xfrm>
                    <a:off x="2383" y="2724"/>
                    <a:ext cx="60" cy="30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8" name="Group 137"/>
                <p:cNvGrpSpPr>
                  <a:grpSpLocks/>
                </p:cNvGrpSpPr>
                <p:nvPr/>
              </p:nvGrpSpPr>
              <p:grpSpPr bwMode="auto">
                <a:xfrm>
                  <a:off x="1056" y="3360"/>
                  <a:ext cx="192" cy="140"/>
                  <a:chOff x="1591" y="2247"/>
                  <a:chExt cx="1222" cy="764"/>
                </a:xfrm>
              </p:grpSpPr>
              <p:grpSp>
                <p:nvGrpSpPr>
                  <p:cNvPr id="29" name="Group 138"/>
                  <p:cNvGrpSpPr>
                    <a:grpSpLocks/>
                  </p:cNvGrpSpPr>
                  <p:nvPr/>
                </p:nvGrpSpPr>
                <p:grpSpPr bwMode="auto">
                  <a:xfrm>
                    <a:off x="1591" y="2790"/>
                    <a:ext cx="1222" cy="221"/>
                    <a:chOff x="1591" y="2790"/>
                    <a:chExt cx="1222" cy="221"/>
                  </a:xfrm>
                </p:grpSpPr>
                <p:sp>
                  <p:nvSpPr>
                    <p:cNvPr id="172171" name="Freeform 139"/>
                    <p:cNvSpPr>
                      <a:spLocks/>
                    </p:cNvSpPr>
                    <p:nvPr/>
                  </p:nvSpPr>
                  <p:spPr bwMode="auto">
                    <a:xfrm>
                      <a:off x="1591" y="2790"/>
                      <a:ext cx="1222" cy="221"/>
                    </a:xfrm>
                    <a:custGeom>
                      <a:avLst/>
                      <a:gdLst/>
                      <a:ahLst/>
                      <a:cxnLst>
                        <a:cxn ang="0">
                          <a:pos x="303" y="0"/>
                        </a:cxn>
                        <a:cxn ang="0">
                          <a:pos x="2148" y="0"/>
                        </a:cxn>
                        <a:cxn ang="0">
                          <a:pos x="2441" y="401"/>
                        </a:cxn>
                        <a:cxn ang="0">
                          <a:pos x="2444" y="419"/>
                        </a:cxn>
                        <a:cxn ang="0">
                          <a:pos x="2433" y="436"/>
                        </a:cxn>
                        <a:cxn ang="0">
                          <a:pos x="2414" y="441"/>
                        </a:cxn>
                        <a:cxn ang="0">
                          <a:pos x="35" y="441"/>
                        </a:cxn>
                        <a:cxn ang="0">
                          <a:pos x="11" y="433"/>
                        </a:cxn>
                        <a:cxn ang="0">
                          <a:pos x="0" y="414"/>
                        </a:cxn>
                        <a:cxn ang="0">
                          <a:pos x="5" y="392"/>
                        </a:cxn>
                        <a:cxn ang="0">
                          <a:pos x="303" y="0"/>
                        </a:cxn>
                      </a:cxnLst>
                      <a:rect l="0" t="0" r="r" b="b"/>
                      <a:pathLst>
                        <a:path w="2444" h="441">
                          <a:moveTo>
                            <a:pt x="303" y="0"/>
                          </a:moveTo>
                          <a:lnTo>
                            <a:pt x="2148" y="0"/>
                          </a:lnTo>
                          <a:lnTo>
                            <a:pt x="2441" y="401"/>
                          </a:lnTo>
                          <a:lnTo>
                            <a:pt x="2444" y="419"/>
                          </a:lnTo>
                          <a:lnTo>
                            <a:pt x="2433" y="436"/>
                          </a:lnTo>
                          <a:lnTo>
                            <a:pt x="2414" y="441"/>
                          </a:lnTo>
                          <a:lnTo>
                            <a:pt x="35" y="441"/>
                          </a:lnTo>
                          <a:lnTo>
                            <a:pt x="11" y="433"/>
                          </a:lnTo>
                          <a:lnTo>
                            <a:pt x="0" y="414"/>
                          </a:lnTo>
                          <a:lnTo>
                            <a:pt x="5" y="392"/>
                          </a:lnTo>
                          <a:lnTo>
                            <a:pt x="303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172" name="Freeform 140"/>
                    <p:cNvSpPr>
                      <a:spLocks/>
                    </p:cNvSpPr>
                    <p:nvPr/>
                  </p:nvSpPr>
                  <p:spPr bwMode="auto">
                    <a:xfrm>
                      <a:off x="1658" y="2838"/>
                      <a:ext cx="813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219" y="0"/>
                        </a:cxn>
                        <a:cxn ang="0">
                          <a:pos x="1549" y="0"/>
                        </a:cxn>
                        <a:cxn ang="0">
                          <a:pos x="1625" y="283"/>
                        </a:cxn>
                        <a:cxn ang="0">
                          <a:pos x="0" y="283"/>
                        </a:cxn>
                        <a:cxn ang="0">
                          <a:pos x="219" y="0"/>
                        </a:cxn>
                      </a:cxnLst>
                      <a:rect l="0" t="0" r="r" b="b"/>
                      <a:pathLst>
                        <a:path w="1625" h="283">
                          <a:moveTo>
                            <a:pt x="219" y="0"/>
                          </a:moveTo>
                          <a:lnTo>
                            <a:pt x="1549" y="0"/>
                          </a:lnTo>
                          <a:lnTo>
                            <a:pt x="1625" y="283"/>
                          </a:lnTo>
                          <a:lnTo>
                            <a:pt x="0" y="283"/>
                          </a:lnTo>
                          <a:lnTo>
                            <a:pt x="219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173" name="Freeform 141"/>
                    <p:cNvSpPr>
                      <a:spLocks/>
                    </p:cNvSpPr>
                    <p:nvPr/>
                  </p:nvSpPr>
                  <p:spPr bwMode="auto">
                    <a:xfrm>
                      <a:off x="2496" y="2838"/>
                      <a:ext cx="246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291" y="0"/>
                        </a:cxn>
                        <a:cxn ang="0">
                          <a:pos x="491" y="283"/>
                        </a:cxn>
                        <a:cxn ang="0">
                          <a:pos x="92" y="28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491" h="283">
                          <a:moveTo>
                            <a:pt x="0" y="0"/>
                          </a:moveTo>
                          <a:lnTo>
                            <a:pt x="291" y="0"/>
                          </a:lnTo>
                          <a:lnTo>
                            <a:pt x="491" y="283"/>
                          </a:lnTo>
                          <a:lnTo>
                            <a:pt x="92" y="28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2174" name="Rectangle 142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247"/>
                    <a:ext cx="670" cy="538"/>
                  </a:xfrm>
                  <a:prstGeom prst="rect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175" name="Rectangle 143"/>
                  <p:cNvSpPr>
                    <a:spLocks noChangeArrowheads="1"/>
                  </p:cNvSpPr>
                  <p:nvPr/>
                </p:nvSpPr>
                <p:spPr bwMode="auto">
                  <a:xfrm>
                    <a:off x="1958" y="2321"/>
                    <a:ext cx="487" cy="372"/>
                  </a:xfrm>
                  <a:prstGeom prst="rect">
                    <a:avLst/>
                  </a:prstGeom>
                  <a:solidFill>
                    <a:srgbClr val="1050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176" name="Rectangle 144"/>
                  <p:cNvSpPr>
                    <a:spLocks noChangeArrowheads="1"/>
                  </p:cNvSpPr>
                  <p:nvPr/>
                </p:nvSpPr>
                <p:spPr bwMode="auto">
                  <a:xfrm>
                    <a:off x="2383" y="2724"/>
                    <a:ext cx="60" cy="30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" name="Group 145"/>
                <p:cNvGrpSpPr>
                  <a:grpSpLocks/>
                </p:cNvGrpSpPr>
                <p:nvPr/>
              </p:nvGrpSpPr>
              <p:grpSpPr bwMode="auto">
                <a:xfrm>
                  <a:off x="912" y="3360"/>
                  <a:ext cx="192" cy="140"/>
                  <a:chOff x="1591" y="2247"/>
                  <a:chExt cx="1222" cy="764"/>
                </a:xfrm>
              </p:grpSpPr>
              <p:grpSp>
                <p:nvGrpSpPr>
                  <p:cNvPr id="31" name="Group 146"/>
                  <p:cNvGrpSpPr>
                    <a:grpSpLocks/>
                  </p:cNvGrpSpPr>
                  <p:nvPr/>
                </p:nvGrpSpPr>
                <p:grpSpPr bwMode="auto">
                  <a:xfrm>
                    <a:off x="1591" y="2790"/>
                    <a:ext cx="1222" cy="221"/>
                    <a:chOff x="1591" y="2790"/>
                    <a:chExt cx="1222" cy="221"/>
                  </a:xfrm>
                </p:grpSpPr>
                <p:sp>
                  <p:nvSpPr>
                    <p:cNvPr id="172179" name="Freeform 147"/>
                    <p:cNvSpPr>
                      <a:spLocks/>
                    </p:cNvSpPr>
                    <p:nvPr/>
                  </p:nvSpPr>
                  <p:spPr bwMode="auto">
                    <a:xfrm>
                      <a:off x="1591" y="2790"/>
                      <a:ext cx="1222" cy="221"/>
                    </a:xfrm>
                    <a:custGeom>
                      <a:avLst/>
                      <a:gdLst/>
                      <a:ahLst/>
                      <a:cxnLst>
                        <a:cxn ang="0">
                          <a:pos x="303" y="0"/>
                        </a:cxn>
                        <a:cxn ang="0">
                          <a:pos x="2148" y="0"/>
                        </a:cxn>
                        <a:cxn ang="0">
                          <a:pos x="2441" y="401"/>
                        </a:cxn>
                        <a:cxn ang="0">
                          <a:pos x="2444" y="419"/>
                        </a:cxn>
                        <a:cxn ang="0">
                          <a:pos x="2433" y="436"/>
                        </a:cxn>
                        <a:cxn ang="0">
                          <a:pos x="2414" y="441"/>
                        </a:cxn>
                        <a:cxn ang="0">
                          <a:pos x="35" y="441"/>
                        </a:cxn>
                        <a:cxn ang="0">
                          <a:pos x="11" y="433"/>
                        </a:cxn>
                        <a:cxn ang="0">
                          <a:pos x="0" y="414"/>
                        </a:cxn>
                        <a:cxn ang="0">
                          <a:pos x="5" y="392"/>
                        </a:cxn>
                        <a:cxn ang="0">
                          <a:pos x="303" y="0"/>
                        </a:cxn>
                      </a:cxnLst>
                      <a:rect l="0" t="0" r="r" b="b"/>
                      <a:pathLst>
                        <a:path w="2444" h="441">
                          <a:moveTo>
                            <a:pt x="303" y="0"/>
                          </a:moveTo>
                          <a:lnTo>
                            <a:pt x="2148" y="0"/>
                          </a:lnTo>
                          <a:lnTo>
                            <a:pt x="2441" y="401"/>
                          </a:lnTo>
                          <a:lnTo>
                            <a:pt x="2444" y="419"/>
                          </a:lnTo>
                          <a:lnTo>
                            <a:pt x="2433" y="436"/>
                          </a:lnTo>
                          <a:lnTo>
                            <a:pt x="2414" y="441"/>
                          </a:lnTo>
                          <a:lnTo>
                            <a:pt x="35" y="441"/>
                          </a:lnTo>
                          <a:lnTo>
                            <a:pt x="11" y="433"/>
                          </a:lnTo>
                          <a:lnTo>
                            <a:pt x="0" y="414"/>
                          </a:lnTo>
                          <a:lnTo>
                            <a:pt x="5" y="392"/>
                          </a:lnTo>
                          <a:lnTo>
                            <a:pt x="303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180" name="Freeform 148"/>
                    <p:cNvSpPr>
                      <a:spLocks/>
                    </p:cNvSpPr>
                    <p:nvPr/>
                  </p:nvSpPr>
                  <p:spPr bwMode="auto">
                    <a:xfrm>
                      <a:off x="1658" y="2838"/>
                      <a:ext cx="813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219" y="0"/>
                        </a:cxn>
                        <a:cxn ang="0">
                          <a:pos x="1549" y="0"/>
                        </a:cxn>
                        <a:cxn ang="0">
                          <a:pos x="1625" y="283"/>
                        </a:cxn>
                        <a:cxn ang="0">
                          <a:pos x="0" y="283"/>
                        </a:cxn>
                        <a:cxn ang="0">
                          <a:pos x="219" y="0"/>
                        </a:cxn>
                      </a:cxnLst>
                      <a:rect l="0" t="0" r="r" b="b"/>
                      <a:pathLst>
                        <a:path w="1625" h="283">
                          <a:moveTo>
                            <a:pt x="219" y="0"/>
                          </a:moveTo>
                          <a:lnTo>
                            <a:pt x="1549" y="0"/>
                          </a:lnTo>
                          <a:lnTo>
                            <a:pt x="1625" y="283"/>
                          </a:lnTo>
                          <a:lnTo>
                            <a:pt x="0" y="283"/>
                          </a:lnTo>
                          <a:lnTo>
                            <a:pt x="219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181" name="Freeform 149"/>
                    <p:cNvSpPr>
                      <a:spLocks/>
                    </p:cNvSpPr>
                    <p:nvPr/>
                  </p:nvSpPr>
                  <p:spPr bwMode="auto">
                    <a:xfrm>
                      <a:off x="2496" y="2838"/>
                      <a:ext cx="246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291" y="0"/>
                        </a:cxn>
                        <a:cxn ang="0">
                          <a:pos x="491" y="283"/>
                        </a:cxn>
                        <a:cxn ang="0">
                          <a:pos x="92" y="28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491" h="283">
                          <a:moveTo>
                            <a:pt x="0" y="0"/>
                          </a:moveTo>
                          <a:lnTo>
                            <a:pt x="291" y="0"/>
                          </a:lnTo>
                          <a:lnTo>
                            <a:pt x="491" y="283"/>
                          </a:lnTo>
                          <a:lnTo>
                            <a:pt x="92" y="28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2182" name="Rectangle 150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247"/>
                    <a:ext cx="670" cy="538"/>
                  </a:xfrm>
                  <a:prstGeom prst="rect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183" name="Rectangle 151"/>
                  <p:cNvSpPr>
                    <a:spLocks noChangeArrowheads="1"/>
                  </p:cNvSpPr>
                  <p:nvPr/>
                </p:nvSpPr>
                <p:spPr bwMode="auto">
                  <a:xfrm>
                    <a:off x="1958" y="2321"/>
                    <a:ext cx="487" cy="372"/>
                  </a:xfrm>
                  <a:prstGeom prst="rect">
                    <a:avLst/>
                  </a:prstGeom>
                  <a:solidFill>
                    <a:srgbClr val="1050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184" name="Rectangle 152"/>
                  <p:cNvSpPr>
                    <a:spLocks noChangeArrowheads="1"/>
                  </p:cNvSpPr>
                  <p:nvPr/>
                </p:nvSpPr>
                <p:spPr bwMode="auto">
                  <a:xfrm>
                    <a:off x="2383" y="2724"/>
                    <a:ext cx="60" cy="30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72185" name="Line 153"/>
              <p:cNvSpPr>
                <a:spLocks noChangeShapeType="1"/>
              </p:cNvSpPr>
              <p:nvPr/>
            </p:nvSpPr>
            <p:spPr bwMode="auto">
              <a:xfrm>
                <a:off x="624" y="331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72225" name="Group 154"/>
            <p:cNvGrpSpPr>
              <a:grpSpLocks/>
            </p:cNvGrpSpPr>
            <p:nvPr/>
          </p:nvGrpSpPr>
          <p:grpSpPr bwMode="auto">
            <a:xfrm>
              <a:off x="2112" y="3840"/>
              <a:ext cx="624" cy="188"/>
              <a:chOff x="624" y="3312"/>
              <a:chExt cx="624" cy="188"/>
            </a:xfrm>
          </p:grpSpPr>
          <p:sp>
            <p:nvSpPr>
              <p:cNvPr id="172187" name="Line 155"/>
              <p:cNvSpPr>
                <a:spLocks noChangeShapeType="1"/>
              </p:cNvSpPr>
              <p:nvPr/>
            </p:nvSpPr>
            <p:spPr bwMode="auto">
              <a:xfrm>
                <a:off x="864" y="331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2188" name="Line 156"/>
              <p:cNvSpPr>
                <a:spLocks noChangeShapeType="1"/>
              </p:cNvSpPr>
              <p:nvPr/>
            </p:nvSpPr>
            <p:spPr bwMode="auto">
              <a:xfrm>
                <a:off x="1008" y="331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2189" name="Line 157"/>
              <p:cNvSpPr>
                <a:spLocks noChangeShapeType="1"/>
              </p:cNvSpPr>
              <p:nvPr/>
            </p:nvSpPr>
            <p:spPr bwMode="auto">
              <a:xfrm>
                <a:off x="1152" y="331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2190" name="Line 158"/>
              <p:cNvSpPr>
                <a:spLocks noChangeShapeType="1"/>
              </p:cNvSpPr>
              <p:nvPr/>
            </p:nvSpPr>
            <p:spPr bwMode="auto">
              <a:xfrm>
                <a:off x="720" y="331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172230" name="Group 159"/>
              <p:cNvGrpSpPr>
                <a:grpSpLocks/>
              </p:cNvGrpSpPr>
              <p:nvPr/>
            </p:nvGrpSpPr>
            <p:grpSpPr bwMode="auto">
              <a:xfrm>
                <a:off x="624" y="3360"/>
                <a:ext cx="624" cy="140"/>
                <a:chOff x="624" y="3360"/>
                <a:chExt cx="624" cy="140"/>
              </a:xfrm>
            </p:grpSpPr>
            <p:grpSp>
              <p:nvGrpSpPr>
                <p:cNvPr id="172231" name="Group 160"/>
                <p:cNvGrpSpPr>
                  <a:grpSpLocks/>
                </p:cNvGrpSpPr>
                <p:nvPr/>
              </p:nvGrpSpPr>
              <p:grpSpPr bwMode="auto">
                <a:xfrm>
                  <a:off x="624" y="3360"/>
                  <a:ext cx="192" cy="140"/>
                  <a:chOff x="1591" y="2247"/>
                  <a:chExt cx="1222" cy="764"/>
                </a:xfrm>
              </p:grpSpPr>
              <p:grpSp>
                <p:nvGrpSpPr>
                  <p:cNvPr id="172232" name="Group 161"/>
                  <p:cNvGrpSpPr>
                    <a:grpSpLocks/>
                  </p:cNvGrpSpPr>
                  <p:nvPr/>
                </p:nvGrpSpPr>
                <p:grpSpPr bwMode="auto">
                  <a:xfrm>
                    <a:off x="1591" y="2790"/>
                    <a:ext cx="1222" cy="221"/>
                    <a:chOff x="1591" y="2790"/>
                    <a:chExt cx="1222" cy="221"/>
                  </a:xfrm>
                </p:grpSpPr>
                <p:sp>
                  <p:nvSpPr>
                    <p:cNvPr id="172194" name="Freeform 162"/>
                    <p:cNvSpPr>
                      <a:spLocks/>
                    </p:cNvSpPr>
                    <p:nvPr/>
                  </p:nvSpPr>
                  <p:spPr bwMode="auto">
                    <a:xfrm>
                      <a:off x="1591" y="2790"/>
                      <a:ext cx="1222" cy="221"/>
                    </a:xfrm>
                    <a:custGeom>
                      <a:avLst/>
                      <a:gdLst/>
                      <a:ahLst/>
                      <a:cxnLst>
                        <a:cxn ang="0">
                          <a:pos x="303" y="0"/>
                        </a:cxn>
                        <a:cxn ang="0">
                          <a:pos x="2148" y="0"/>
                        </a:cxn>
                        <a:cxn ang="0">
                          <a:pos x="2441" y="401"/>
                        </a:cxn>
                        <a:cxn ang="0">
                          <a:pos x="2444" y="419"/>
                        </a:cxn>
                        <a:cxn ang="0">
                          <a:pos x="2433" y="436"/>
                        </a:cxn>
                        <a:cxn ang="0">
                          <a:pos x="2414" y="441"/>
                        </a:cxn>
                        <a:cxn ang="0">
                          <a:pos x="35" y="441"/>
                        </a:cxn>
                        <a:cxn ang="0">
                          <a:pos x="11" y="433"/>
                        </a:cxn>
                        <a:cxn ang="0">
                          <a:pos x="0" y="414"/>
                        </a:cxn>
                        <a:cxn ang="0">
                          <a:pos x="5" y="392"/>
                        </a:cxn>
                        <a:cxn ang="0">
                          <a:pos x="303" y="0"/>
                        </a:cxn>
                      </a:cxnLst>
                      <a:rect l="0" t="0" r="r" b="b"/>
                      <a:pathLst>
                        <a:path w="2444" h="441">
                          <a:moveTo>
                            <a:pt x="303" y="0"/>
                          </a:moveTo>
                          <a:lnTo>
                            <a:pt x="2148" y="0"/>
                          </a:lnTo>
                          <a:lnTo>
                            <a:pt x="2441" y="401"/>
                          </a:lnTo>
                          <a:lnTo>
                            <a:pt x="2444" y="419"/>
                          </a:lnTo>
                          <a:lnTo>
                            <a:pt x="2433" y="436"/>
                          </a:lnTo>
                          <a:lnTo>
                            <a:pt x="2414" y="441"/>
                          </a:lnTo>
                          <a:lnTo>
                            <a:pt x="35" y="441"/>
                          </a:lnTo>
                          <a:lnTo>
                            <a:pt x="11" y="433"/>
                          </a:lnTo>
                          <a:lnTo>
                            <a:pt x="0" y="414"/>
                          </a:lnTo>
                          <a:lnTo>
                            <a:pt x="5" y="392"/>
                          </a:lnTo>
                          <a:lnTo>
                            <a:pt x="303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195" name="Freeform 163"/>
                    <p:cNvSpPr>
                      <a:spLocks/>
                    </p:cNvSpPr>
                    <p:nvPr/>
                  </p:nvSpPr>
                  <p:spPr bwMode="auto">
                    <a:xfrm>
                      <a:off x="1658" y="2838"/>
                      <a:ext cx="813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219" y="0"/>
                        </a:cxn>
                        <a:cxn ang="0">
                          <a:pos x="1549" y="0"/>
                        </a:cxn>
                        <a:cxn ang="0">
                          <a:pos x="1625" y="283"/>
                        </a:cxn>
                        <a:cxn ang="0">
                          <a:pos x="0" y="283"/>
                        </a:cxn>
                        <a:cxn ang="0">
                          <a:pos x="219" y="0"/>
                        </a:cxn>
                      </a:cxnLst>
                      <a:rect l="0" t="0" r="r" b="b"/>
                      <a:pathLst>
                        <a:path w="1625" h="283">
                          <a:moveTo>
                            <a:pt x="219" y="0"/>
                          </a:moveTo>
                          <a:lnTo>
                            <a:pt x="1549" y="0"/>
                          </a:lnTo>
                          <a:lnTo>
                            <a:pt x="1625" y="283"/>
                          </a:lnTo>
                          <a:lnTo>
                            <a:pt x="0" y="283"/>
                          </a:lnTo>
                          <a:lnTo>
                            <a:pt x="219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196" name="Freeform 164"/>
                    <p:cNvSpPr>
                      <a:spLocks/>
                    </p:cNvSpPr>
                    <p:nvPr/>
                  </p:nvSpPr>
                  <p:spPr bwMode="auto">
                    <a:xfrm>
                      <a:off x="2496" y="2838"/>
                      <a:ext cx="246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291" y="0"/>
                        </a:cxn>
                        <a:cxn ang="0">
                          <a:pos x="491" y="283"/>
                        </a:cxn>
                        <a:cxn ang="0">
                          <a:pos x="92" y="28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491" h="283">
                          <a:moveTo>
                            <a:pt x="0" y="0"/>
                          </a:moveTo>
                          <a:lnTo>
                            <a:pt x="291" y="0"/>
                          </a:lnTo>
                          <a:lnTo>
                            <a:pt x="491" y="283"/>
                          </a:lnTo>
                          <a:lnTo>
                            <a:pt x="92" y="28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2197" name="Rectangle 165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247"/>
                    <a:ext cx="670" cy="538"/>
                  </a:xfrm>
                  <a:prstGeom prst="rect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198" name="Rectangle 166"/>
                  <p:cNvSpPr>
                    <a:spLocks noChangeArrowheads="1"/>
                  </p:cNvSpPr>
                  <p:nvPr/>
                </p:nvSpPr>
                <p:spPr bwMode="auto">
                  <a:xfrm>
                    <a:off x="1958" y="2321"/>
                    <a:ext cx="487" cy="372"/>
                  </a:xfrm>
                  <a:prstGeom prst="rect">
                    <a:avLst/>
                  </a:prstGeom>
                  <a:solidFill>
                    <a:srgbClr val="1050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199" name="Rectangle 167"/>
                  <p:cNvSpPr>
                    <a:spLocks noChangeArrowheads="1"/>
                  </p:cNvSpPr>
                  <p:nvPr/>
                </p:nvSpPr>
                <p:spPr bwMode="auto">
                  <a:xfrm>
                    <a:off x="2383" y="2724"/>
                    <a:ext cx="60" cy="30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2239" name="Group 168"/>
                <p:cNvGrpSpPr>
                  <a:grpSpLocks/>
                </p:cNvGrpSpPr>
                <p:nvPr/>
              </p:nvGrpSpPr>
              <p:grpSpPr bwMode="auto">
                <a:xfrm>
                  <a:off x="768" y="3360"/>
                  <a:ext cx="192" cy="140"/>
                  <a:chOff x="1591" y="2247"/>
                  <a:chExt cx="1222" cy="764"/>
                </a:xfrm>
              </p:grpSpPr>
              <p:grpSp>
                <p:nvGrpSpPr>
                  <p:cNvPr id="172240" name="Group 169"/>
                  <p:cNvGrpSpPr>
                    <a:grpSpLocks/>
                  </p:cNvGrpSpPr>
                  <p:nvPr/>
                </p:nvGrpSpPr>
                <p:grpSpPr bwMode="auto">
                  <a:xfrm>
                    <a:off x="1591" y="2790"/>
                    <a:ext cx="1222" cy="221"/>
                    <a:chOff x="1591" y="2790"/>
                    <a:chExt cx="1222" cy="221"/>
                  </a:xfrm>
                </p:grpSpPr>
                <p:sp>
                  <p:nvSpPr>
                    <p:cNvPr id="172202" name="Freeform 170"/>
                    <p:cNvSpPr>
                      <a:spLocks/>
                    </p:cNvSpPr>
                    <p:nvPr/>
                  </p:nvSpPr>
                  <p:spPr bwMode="auto">
                    <a:xfrm>
                      <a:off x="1591" y="2790"/>
                      <a:ext cx="1222" cy="221"/>
                    </a:xfrm>
                    <a:custGeom>
                      <a:avLst/>
                      <a:gdLst/>
                      <a:ahLst/>
                      <a:cxnLst>
                        <a:cxn ang="0">
                          <a:pos x="303" y="0"/>
                        </a:cxn>
                        <a:cxn ang="0">
                          <a:pos x="2148" y="0"/>
                        </a:cxn>
                        <a:cxn ang="0">
                          <a:pos x="2441" y="401"/>
                        </a:cxn>
                        <a:cxn ang="0">
                          <a:pos x="2444" y="419"/>
                        </a:cxn>
                        <a:cxn ang="0">
                          <a:pos x="2433" y="436"/>
                        </a:cxn>
                        <a:cxn ang="0">
                          <a:pos x="2414" y="441"/>
                        </a:cxn>
                        <a:cxn ang="0">
                          <a:pos x="35" y="441"/>
                        </a:cxn>
                        <a:cxn ang="0">
                          <a:pos x="11" y="433"/>
                        </a:cxn>
                        <a:cxn ang="0">
                          <a:pos x="0" y="414"/>
                        </a:cxn>
                        <a:cxn ang="0">
                          <a:pos x="5" y="392"/>
                        </a:cxn>
                        <a:cxn ang="0">
                          <a:pos x="303" y="0"/>
                        </a:cxn>
                      </a:cxnLst>
                      <a:rect l="0" t="0" r="r" b="b"/>
                      <a:pathLst>
                        <a:path w="2444" h="441">
                          <a:moveTo>
                            <a:pt x="303" y="0"/>
                          </a:moveTo>
                          <a:lnTo>
                            <a:pt x="2148" y="0"/>
                          </a:lnTo>
                          <a:lnTo>
                            <a:pt x="2441" y="401"/>
                          </a:lnTo>
                          <a:lnTo>
                            <a:pt x="2444" y="419"/>
                          </a:lnTo>
                          <a:lnTo>
                            <a:pt x="2433" y="436"/>
                          </a:lnTo>
                          <a:lnTo>
                            <a:pt x="2414" y="441"/>
                          </a:lnTo>
                          <a:lnTo>
                            <a:pt x="35" y="441"/>
                          </a:lnTo>
                          <a:lnTo>
                            <a:pt x="11" y="433"/>
                          </a:lnTo>
                          <a:lnTo>
                            <a:pt x="0" y="414"/>
                          </a:lnTo>
                          <a:lnTo>
                            <a:pt x="5" y="392"/>
                          </a:lnTo>
                          <a:lnTo>
                            <a:pt x="303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203" name="Freeform 171"/>
                    <p:cNvSpPr>
                      <a:spLocks/>
                    </p:cNvSpPr>
                    <p:nvPr/>
                  </p:nvSpPr>
                  <p:spPr bwMode="auto">
                    <a:xfrm>
                      <a:off x="1658" y="2838"/>
                      <a:ext cx="813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219" y="0"/>
                        </a:cxn>
                        <a:cxn ang="0">
                          <a:pos x="1549" y="0"/>
                        </a:cxn>
                        <a:cxn ang="0">
                          <a:pos x="1625" y="283"/>
                        </a:cxn>
                        <a:cxn ang="0">
                          <a:pos x="0" y="283"/>
                        </a:cxn>
                        <a:cxn ang="0">
                          <a:pos x="219" y="0"/>
                        </a:cxn>
                      </a:cxnLst>
                      <a:rect l="0" t="0" r="r" b="b"/>
                      <a:pathLst>
                        <a:path w="1625" h="283">
                          <a:moveTo>
                            <a:pt x="219" y="0"/>
                          </a:moveTo>
                          <a:lnTo>
                            <a:pt x="1549" y="0"/>
                          </a:lnTo>
                          <a:lnTo>
                            <a:pt x="1625" y="283"/>
                          </a:lnTo>
                          <a:lnTo>
                            <a:pt x="0" y="283"/>
                          </a:lnTo>
                          <a:lnTo>
                            <a:pt x="219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204" name="Freeform 172"/>
                    <p:cNvSpPr>
                      <a:spLocks/>
                    </p:cNvSpPr>
                    <p:nvPr/>
                  </p:nvSpPr>
                  <p:spPr bwMode="auto">
                    <a:xfrm>
                      <a:off x="2496" y="2838"/>
                      <a:ext cx="246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291" y="0"/>
                        </a:cxn>
                        <a:cxn ang="0">
                          <a:pos x="491" y="283"/>
                        </a:cxn>
                        <a:cxn ang="0">
                          <a:pos x="92" y="28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491" h="283">
                          <a:moveTo>
                            <a:pt x="0" y="0"/>
                          </a:moveTo>
                          <a:lnTo>
                            <a:pt x="291" y="0"/>
                          </a:lnTo>
                          <a:lnTo>
                            <a:pt x="491" y="283"/>
                          </a:lnTo>
                          <a:lnTo>
                            <a:pt x="92" y="28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2205" name="Rectangle 173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247"/>
                    <a:ext cx="670" cy="538"/>
                  </a:xfrm>
                  <a:prstGeom prst="rect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206" name="Rectangle 174"/>
                  <p:cNvSpPr>
                    <a:spLocks noChangeArrowheads="1"/>
                  </p:cNvSpPr>
                  <p:nvPr/>
                </p:nvSpPr>
                <p:spPr bwMode="auto">
                  <a:xfrm>
                    <a:off x="1958" y="2321"/>
                    <a:ext cx="487" cy="372"/>
                  </a:xfrm>
                  <a:prstGeom prst="rect">
                    <a:avLst/>
                  </a:prstGeom>
                  <a:solidFill>
                    <a:srgbClr val="1050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207" name="Rectangle 175"/>
                  <p:cNvSpPr>
                    <a:spLocks noChangeArrowheads="1"/>
                  </p:cNvSpPr>
                  <p:nvPr/>
                </p:nvSpPr>
                <p:spPr bwMode="auto">
                  <a:xfrm>
                    <a:off x="2383" y="2724"/>
                    <a:ext cx="60" cy="30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2247" name="Group 176"/>
                <p:cNvGrpSpPr>
                  <a:grpSpLocks/>
                </p:cNvGrpSpPr>
                <p:nvPr/>
              </p:nvGrpSpPr>
              <p:grpSpPr bwMode="auto">
                <a:xfrm>
                  <a:off x="1056" y="3360"/>
                  <a:ext cx="192" cy="140"/>
                  <a:chOff x="1591" y="2247"/>
                  <a:chExt cx="1222" cy="764"/>
                </a:xfrm>
              </p:grpSpPr>
              <p:grpSp>
                <p:nvGrpSpPr>
                  <p:cNvPr id="172248" name="Group 177"/>
                  <p:cNvGrpSpPr>
                    <a:grpSpLocks/>
                  </p:cNvGrpSpPr>
                  <p:nvPr/>
                </p:nvGrpSpPr>
                <p:grpSpPr bwMode="auto">
                  <a:xfrm>
                    <a:off x="1591" y="2790"/>
                    <a:ext cx="1222" cy="221"/>
                    <a:chOff x="1591" y="2790"/>
                    <a:chExt cx="1222" cy="221"/>
                  </a:xfrm>
                </p:grpSpPr>
                <p:sp>
                  <p:nvSpPr>
                    <p:cNvPr id="172210" name="Freeform 178"/>
                    <p:cNvSpPr>
                      <a:spLocks/>
                    </p:cNvSpPr>
                    <p:nvPr/>
                  </p:nvSpPr>
                  <p:spPr bwMode="auto">
                    <a:xfrm>
                      <a:off x="1591" y="2790"/>
                      <a:ext cx="1222" cy="221"/>
                    </a:xfrm>
                    <a:custGeom>
                      <a:avLst/>
                      <a:gdLst/>
                      <a:ahLst/>
                      <a:cxnLst>
                        <a:cxn ang="0">
                          <a:pos x="303" y="0"/>
                        </a:cxn>
                        <a:cxn ang="0">
                          <a:pos x="2148" y="0"/>
                        </a:cxn>
                        <a:cxn ang="0">
                          <a:pos x="2441" y="401"/>
                        </a:cxn>
                        <a:cxn ang="0">
                          <a:pos x="2444" y="419"/>
                        </a:cxn>
                        <a:cxn ang="0">
                          <a:pos x="2433" y="436"/>
                        </a:cxn>
                        <a:cxn ang="0">
                          <a:pos x="2414" y="441"/>
                        </a:cxn>
                        <a:cxn ang="0">
                          <a:pos x="35" y="441"/>
                        </a:cxn>
                        <a:cxn ang="0">
                          <a:pos x="11" y="433"/>
                        </a:cxn>
                        <a:cxn ang="0">
                          <a:pos x="0" y="414"/>
                        </a:cxn>
                        <a:cxn ang="0">
                          <a:pos x="5" y="392"/>
                        </a:cxn>
                        <a:cxn ang="0">
                          <a:pos x="303" y="0"/>
                        </a:cxn>
                      </a:cxnLst>
                      <a:rect l="0" t="0" r="r" b="b"/>
                      <a:pathLst>
                        <a:path w="2444" h="441">
                          <a:moveTo>
                            <a:pt x="303" y="0"/>
                          </a:moveTo>
                          <a:lnTo>
                            <a:pt x="2148" y="0"/>
                          </a:lnTo>
                          <a:lnTo>
                            <a:pt x="2441" y="401"/>
                          </a:lnTo>
                          <a:lnTo>
                            <a:pt x="2444" y="419"/>
                          </a:lnTo>
                          <a:lnTo>
                            <a:pt x="2433" y="436"/>
                          </a:lnTo>
                          <a:lnTo>
                            <a:pt x="2414" y="441"/>
                          </a:lnTo>
                          <a:lnTo>
                            <a:pt x="35" y="441"/>
                          </a:lnTo>
                          <a:lnTo>
                            <a:pt x="11" y="433"/>
                          </a:lnTo>
                          <a:lnTo>
                            <a:pt x="0" y="414"/>
                          </a:lnTo>
                          <a:lnTo>
                            <a:pt x="5" y="392"/>
                          </a:lnTo>
                          <a:lnTo>
                            <a:pt x="303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211" name="Freeform 179"/>
                    <p:cNvSpPr>
                      <a:spLocks/>
                    </p:cNvSpPr>
                    <p:nvPr/>
                  </p:nvSpPr>
                  <p:spPr bwMode="auto">
                    <a:xfrm>
                      <a:off x="1658" y="2838"/>
                      <a:ext cx="813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219" y="0"/>
                        </a:cxn>
                        <a:cxn ang="0">
                          <a:pos x="1549" y="0"/>
                        </a:cxn>
                        <a:cxn ang="0">
                          <a:pos x="1625" y="283"/>
                        </a:cxn>
                        <a:cxn ang="0">
                          <a:pos x="0" y="283"/>
                        </a:cxn>
                        <a:cxn ang="0">
                          <a:pos x="219" y="0"/>
                        </a:cxn>
                      </a:cxnLst>
                      <a:rect l="0" t="0" r="r" b="b"/>
                      <a:pathLst>
                        <a:path w="1625" h="283">
                          <a:moveTo>
                            <a:pt x="219" y="0"/>
                          </a:moveTo>
                          <a:lnTo>
                            <a:pt x="1549" y="0"/>
                          </a:lnTo>
                          <a:lnTo>
                            <a:pt x="1625" y="283"/>
                          </a:lnTo>
                          <a:lnTo>
                            <a:pt x="0" y="283"/>
                          </a:lnTo>
                          <a:lnTo>
                            <a:pt x="219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212" name="Freeform 180"/>
                    <p:cNvSpPr>
                      <a:spLocks/>
                    </p:cNvSpPr>
                    <p:nvPr/>
                  </p:nvSpPr>
                  <p:spPr bwMode="auto">
                    <a:xfrm>
                      <a:off x="2496" y="2838"/>
                      <a:ext cx="246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291" y="0"/>
                        </a:cxn>
                        <a:cxn ang="0">
                          <a:pos x="491" y="283"/>
                        </a:cxn>
                        <a:cxn ang="0">
                          <a:pos x="92" y="28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491" h="283">
                          <a:moveTo>
                            <a:pt x="0" y="0"/>
                          </a:moveTo>
                          <a:lnTo>
                            <a:pt x="291" y="0"/>
                          </a:lnTo>
                          <a:lnTo>
                            <a:pt x="491" y="283"/>
                          </a:lnTo>
                          <a:lnTo>
                            <a:pt x="92" y="28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2213" name="Rectangle 181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247"/>
                    <a:ext cx="670" cy="538"/>
                  </a:xfrm>
                  <a:prstGeom prst="rect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214" name="Rectangle 182"/>
                  <p:cNvSpPr>
                    <a:spLocks noChangeArrowheads="1"/>
                  </p:cNvSpPr>
                  <p:nvPr/>
                </p:nvSpPr>
                <p:spPr bwMode="auto">
                  <a:xfrm>
                    <a:off x="1958" y="2321"/>
                    <a:ext cx="487" cy="372"/>
                  </a:xfrm>
                  <a:prstGeom prst="rect">
                    <a:avLst/>
                  </a:prstGeom>
                  <a:solidFill>
                    <a:srgbClr val="1050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215" name="Rectangle 183"/>
                  <p:cNvSpPr>
                    <a:spLocks noChangeArrowheads="1"/>
                  </p:cNvSpPr>
                  <p:nvPr/>
                </p:nvSpPr>
                <p:spPr bwMode="auto">
                  <a:xfrm>
                    <a:off x="2383" y="2724"/>
                    <a:ext cx="60" cy="30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2255" name="Group 184"/>
                <p:cNvGrpSpPr>
                  <a:grpSpLocks/>
                </p:cNvGrpSpPr>
                <p:nvPr/>
              </p:nvGrpSpPr>
              <p:grpSpPr bwMode="auto">
                <a:xfrm>
                  <a:off x="912" y="3360"/>
                  <a:ext cx="192" cy="140"/>
                  <a:chOff x="1591" y="2247"/>
                  <a:chExt cx="1222" cy="764"/>
                </a:xfrm>
              </p:grpSpPr>
              <p:grpSp>
                <p:nvGrpSpPr>
                  <p:cNvPr id="172256" name="Group 185"/>
                  <p:cNvGrpSpPr>
                    <a:grpSpLocks/>
                  </p:cNvGrpSpPr>
                  <p:nvPr/>
                </p:nvGrpSpPr>
                <p:grpSpPr bwMode="auto">
                  <a:xfrm>
                    <a:off x="1591" y="2790"/>
                    <a:ext cx="1222" cy="221"/>
                    <a:chOff x="1591" y="2790"/>
                    <a:chExt cx="1222" cy="221"/>
                  </a:xfrm>
                </p:grpSpPr>
                <p:sp>
                  <p:nvSpPr>
                    <p:cNvPr id="172218" name="Freeform 186"/>
                    <p:cNvSpPr>
                      <a:spLocks/>
                    </p:cNvSpPr>
                    <p:nvPr/>
                  </p:nvSpPr>
                  <p:spPr bwMode="auto">
                    <a:xfrm>
                      <a:off x="1591" y="2790"/>
                      <a:ext cx="1222" cy="221"/>
                    </a:xfrm>
                    <a:custGeom>
                      <a:avLst/>
                      <a:gdLst/>
                      <a:ahLst/>
                      <a:cxnLst>
                        <a:cxn ang="0">
                          <a:pos x="303" y="0"/>
                        </a:cxn>
                        <a:cxn ang="0">
                          <a:pos x="2148" y="0"/>
                        </a:cxn>
                        <a:cxn ang="0">
                          <a:pos x="2441" y="401"/>
                        </a:cxn>
                        <a:cxn ang="0">
                          <a:pos x="2444" y="419"/>
                        </a:cxn>
                        <a:cxn ang="0">
                          <a:pos x="2433" y="436"/>
                        </a:cxn>
                        <a:cxn ang="0">
                          <a:pos x="2414" y="441"/>
                        </a:cxn>
                        <a:cxn ang="0">
                          <a:pos x="35" y="441"/>
                        </a:cxn>
                        <a:cxn ang="0">
                          <a:pos x="11" y="433"/>
                        </a:cxn>
                        <a:cxn ang="0">
                          <a:pos x="0" y="414"/>
                        </a:cxn>
                        <a:cxn ang="0">
                          <a:pos x="5" y="392"/>
                        </a:cxn>
                        <a:cxn ang="0">
                          <a:pos x="303" y="0"/>
                        </a:cxn>
                      </a:cxnLst>
                      <a:rect l="0" t="0" r="r" b="b"/>
                      <a:pathLst>
                        <a:path w="2444" h="441">
                          <a:moveTo>
                            <a:pt x="303" y="0"/>
                          </a:moveTo>
                          <a:lnTo>
                            <a:pt x="2148" y="0"/>
                          </a:lnTo>
                          <a:lnTo>
                            <a:pt x="2441" y="401"/>
                          </a:lnTo>
                          <a:lnTo>
                            <a:pt x="2444" y="419"/>
                          </a:lnTo>
                          <a:lnTo>
                            <a:pt x="2433" y="436"/>
                          </a:lnTo>
                          <a:lnTo>
                            <a:pt x="2414" y="441"/>
                          </a:lnTo>
                          <a:lnTo>
                            <a:pt x="35" y="441"/>
                          </a:lnTo>
                          <a:lnTo>
                            <a:pt x="11" y="433"/>
                          </a:lnTo>
                          <a:lnTo>
                            <a:pt x="0" y="414"/>
                          </a:lnTo>
                          <a:lnTo>
                            <a:pt x="5" y="392"/>
                          </a:lnTo>
                          <a:lnTo>
                            <a:pt x="303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219" name="Freeform 187"/>
                    <p:cNvSpPr>
                      <a:spLocks/>
                    </p:cNvSpPr>
                    <p:nvPr/>
                  </p:nvSpPr>
                  <p:spPr bwMode="auto">
                    <a:xfrm>
                      <a:off x="1658" y="2838"/>
                      <a:ext cx="813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219" y="0"/>
                        </a:cxn>
                        <a:cxn ang="0">
                          <a:pos x="1549" y="0"/>
                        </a:cxn>
                        <a:cxn ang="0">
                          <a:pos x="1625" y="283"/>
                        </a:cxn>
                        <a:cxn ang="0">
                          <a:pos x="0" y="283"/>
                        </a:cxn>
                        <a:cxn ang="0">
                          <a:pos x="219" y="0"/>
                        </a:cxn>
                      </a:cxnLst>
                      <a:rect l="0" t="0" r="r" b="b"/>
                      <a:pathLst>
                        <a:path w="1625" h="283">
                          <a:moveTo>
                            <a:pt x="219" y="0"/>
                          </a:moveTo>
                          <a:lnTo>
                            <a:pt x="1549" y="0"/>
                          </a:lnTo>
                          <a:lnTo>
                            <a:pt x="1625" y="283"/>
                          </a:lnTo>
                          <a:lnTo>
                            <a:pt x="0" y="283"/>
                          </a:lnTo>
                          <a:lnTo>
                            <a:pt x="219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220" name="Freeform 188"/>
                    <p:cNvSpPr>
                      <a:spLocks/>
                    </p:cNvSpPr>
                    <p:nvPr/>
                  </p:nvSpPr>
                  <p:spPr bwMode="auto">
                    <a:xfrm>
                      <a:off x="2496" y="2838"/>
                      <a:ext cx="246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291" y="0"/>
                        </a:cxn>
                        <a:cxn ang="0">
                          <a:pos x="491" y="283"/>
                        </a:cxn>
                        <a:cxn ang="0">
                          <a:pos x="92" y="28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491" h="283">
                          <a:moveTo>
                            <a:pt x="0" y="0"/>
                          </a:moveTo>
                          <a:lnTo>
                            <a:pt x="291" y="0"/>
                          </a:lnTo>
                          <a:lnTo>
                            <a:pt x="491" y="283"/>
                          </a:lnTo>
                          <a:lnTo>
                            <a:pt x="92" y="28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2221" name="Rectangle 189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247"/>
                    <a:ext cx="670" cy="538"/>
                  </a:xfrm>
                  <a:prstGeom prst="rect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222" name="Rectangle 190"/>
                  <p:cNvSpPr>
                    <a:spLocks noChangeArrowheads="1"/>
                  </p:cNvSpPr>
                  <p:nvPr/>
                </p:nvSpPr>
                <p:spPr bwMode="auto">
                  <a:xfrm>
                    <a:off x="1958" y="2321"/>
                    <a:ext cx="487" cy="372"/>
                  </a:xfrm>
                  <a:prstGeom prst="rect">
                    <a:avLst/>
                  </a:prstGeom>
                  <a:solidFill>
                    <a:srgbClr val="1050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223" name="Rectangle 191"/>
                  <p:cNvSpPr>
                    <a:spLocks noChangeArrowheads="1"/>
                  </p:cNvSpPr>
                  <p:nvPr/>
                </p:nvSpPr>
                <p:spPr bwMode="auto">
                  <a:xfrm>
                    <a:off x="2383" y="2724"/>
                    <a:ext cx="60" cy="30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72224" name="Line 192"/>
              <p:cNvSpPr>
                <a:spLocks noChangeShapeType="1"/>
              </p:cNvSpPr>
              <p:nvPr/>
            </p:nvSpPr>
            <p:spPr bwMode="auto">
              <a:xfrm>
                <a:off x="624" y="331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72264" name="Group 193"/>
            <p:cNvGrpSpPr>
              <a:grpSpLocks/>
            </p:cNvGrpSpPr>
            <p:nvPr/>
          </p:nvGrpSpPr>
          <p:grpSpPr bwMode="auto">
            <a:xfrm>
              <a:off x="672" y="3024"/>
              <a:ext cx="624" cy="188"/>
              <a:chOff x="624" y="3312"/>
              <a:chExt cx="624" cy="188"/>
            </a:xfrm>
          </p:grpSpPr>
          <p:sp>
            <p:nvSpPr>
              <p:cNvPr id="172226" name="Line 194"/>
              <p:cNvSpPr>
                <a:spLocks noChangeShapeType="1"/>
              </p:cNvSpPr>
              <p:nvPr/>
            </p:nvSpPr>
            <p:spPr bwMode="auto">
              <a:xfrm>
                <a:off x="864" y="331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2227" name="Line 195"/>
              <p:cNvSpPr>
                <a:spLocks noChangeShapeType="1"/>
              </p:cNvSpPr>
              <p:nvPr/>
            </p:nvSpPr>
            <p:spPr bwMode="auto">
              <a:xfrm>
                <a:off x="1008" y="331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2228" name="Line 196"/>
              <p:cNvSpPr>
                <a:spLocks noChangeShapeType="1"/>
              </p:cNvSpPr>
              <p:nvPr/>
            </p:nvSpPr>
            <p:spPr bwMode="auto">
              <a:xfrm>
                <a:off x="1152" y="331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2229" name="Line 197"/>
              <p:cNvSpPr>
                <a:spLocks noChangeShapeType="1"/>
              </p:cNvSpPr>
              <p:nvPr/>
            </p:nvSpPr>
            <p:spPr bwMode="auto">
              <a:xfrm>
                <a:off x="720" y="331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172269" name="Group 198"/>
              <p:cNvGrpSpPr>
                <a:grpSpLocks/>
              </p:cNvGrpSpPr>
              <p:nvPr/>
            </p:nvGrpSpPr>
            <p:grpSpPr bwMode="auto">
              <a:xfrm>
                <a:off x="624" y="3360"/>
                <a:ext cx="624" cy="140"/>
                <a:chOff x="624" y="3360"/>
                <a:chExt cx="624" cy="140"/>
              </a:xfrm>
            </p:grpSpPr>
            <p:grpSp>
              <p:nvGrpSpPr>
                <p:cNvPr id="172270" name="Group 199"/>
                <p:cNvGrpSpPr>
                  <a:grpSpLocks/>
                </p:cNvGrpSpPr>
                <p:nvPr/>
              </p:nvGrpSpPr>
              <p:grpSpPr bwMode="auto">
                <a:xfrm>
                  <a:off x="624" y="3360"/>
                  <a:ext cx="192" cy="140"/>
                  <a:chOff x="1591" y="2247"/>
                  <a:chExt cx="1222" cy="764"/>
                </a:xfrm>
              </p:grpSpPr>
              <p:grpSp>
                <p:nvGrpSpPr>
                  <p:cNvPr id="172271" name="Group 200"/>
                  <p:cNvGrpSpPr>
                    <a:grpSpLocks/>
                  </p:cNvGrpSpPr>
                  <p:nvPr/>
                </p:nvGrpSpPr>
                <p:grpSpPr bwMode="auto">
                  <a:xfrm>
                    <a:off x="1591" y="2790"/>
                    <a:ext cx="1222" cy="221"/>
                    <a:chOff x="1591" y="2790"/>
                    <a:chExt cx="1222" cy="221"/>
                  </a:xfrm>
                </p:grpSpPr>
                <p:sp>
                  <p:nvSpPr>
                    <p:cNvPr id="172233" name="Freeform 201"/>
                    <p:cNvSpPr>
                      <a:spLocks/>
                    </p:cNvSpPr>
                    <p:nvPr/>
                  </p:nvSpPr>
                  <p:spPr bwMode="auto">
                    <a:xfrm>
                      <a:off x="1591" y="2790"/>
                      <a:ext cx="1222" cy="221"/>
                    </a:xfrm>
                    <a:custGeom>
                      <a:avLst/>
                      <a:gdLst/>
                      <a:ahLst/>
                      <a:cxnLst>
                        <a:cxn ang="0">
                          <a:pos x="303" y="0"/>
                        </a:cxn>
                        <a:cxn ang="0">
                          <a:pos x="2148" y="0"/>
                        </a:cxn>
                        <a:cxn ang="0">
                          <a:pos x="2441" y="401"/>
                        </a:cxn>
                        <a:cxn ang="0">
                          <a:pos x="2444" y="419"/>
                        </a:cxn>
                        <a:cxn ang="0">
                          <a:pos x="2433" y="436"/>
                        </a:cxn>
                        <a:cxn ang="0">
                          <a:pos x="2414" y="441"/>
                        </a:cxn>
                        <a:cxn ang="0">
                          <a:pos x="35" y="441"/>
                        </a:cxn>
                        <a:cxn ang="0">
                          <a:pos x="11" y="433"/>
                        </a:cxn>
                        <a:cxn ang="0">
                          <a:pos x="0" y="414"/>
                        </a:cxn>
                        <a:cxn ang="0">
                          <a:pos x="5" y="392"/>
                        </a:cxn>
                        <a:cxn ang="0">
                          <a:pos x="303" y="0"/>
                        </a:cxn>
                      </a:cxnLst>
                      <a:rect l="0" t="0" r="r" b="b"/>
                      <a:pathLst>
                        <a:path w="2444" h="441">
                          <a:moveTo>
                            <a:pt x="303" y="0"/>
                          </a:moveTo>
                          <a:lnTo>
                            <a:pt x="2148" y="0"/>
                          </a:lnTo>
                          <a:lnTo>
                            <a:pt x="2441" y="401"/>
                          </a:lnTo>
                          <a:lnTo>
                            <a:pt x="2444" y="419"/>
                          </a:lnTo>
                          <a:lnTo>
                            <a:pt x="2433" y="436"/>
                          </a:lnTo>
                          <a:lnTo>
                            <a:pt x="2414" y="441"/>
                          </a:lnTo>
                          <a:lnTo>
                            <a:pt x="35" y="441"/>
                          </a:lnTo>
                          <a:lnTo>
                            <a:pt x="11" y="433"/>
                          </a:lnTo>
                          <a:lnTo>
                            <a:pt x="0" y="414"/>
                          </a:lnTo>
                          <a:lnTo>
                            <a:pt x="5" y="392"/>
                          </a:lnTo>
                          <a:lnTo>
                            <a:pt x="303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234" name="Freeform 202"/>
                    <p:cNvSpPr>
                      <a:spLocks/>
                    </p:cNvSpPr>
                    <p:nvPr/>
                  </p:nvSpPr>
                  <p:spPr bwMode="auto">
                    <a:xfrm>
                      <a:off x="1658" y="2838"/>
                      <a:ext cx="813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219" y="0"/>
                        </a:cxn>
                        <a:cxn ang="0">
                          <a:pos x="1549" y="0"/>
                        </a:cxn>
                        <a:cxn ang="0">
                          <a:pos x="1625" y="283"/>
                        </a:cxn>
                        <a:cxn ang="0">
                          <a:pos x="0" y="283"/>
                        </a:cxn>
                        <a:cxn ang="0">
                          <a:pos x="219" y="0"/>
                        </a:cxn>
                      </a:cxnLst>
                      <a:rect l="0" t="0" r="r" b="b"/>
                      <a:pathLst>
                        <a:path w="1625" h="283">
                          <a:moveTo>
                            <a:pt x="219" y="0"/>
                          </a:moveTo>
                          <a:lnTo>
                            <a:pt x="1549" y="0"/>
                          </a:lnTo>
                          <a:lnTo>
                            <a:pt x="1625" y="283"/>
                          </a:lnTo>
                          <a:lnTo>
                            <a:pt x="0" y="283"/>
                          </a:lnTo>
                          <a:lnTo>
                            <a:pt x="219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235" name="Freeform 203"/>
                    <p:cNvSpPr>
                      <a:spLocks/>
                    </p:cNvSpPr>
                    <p:nvPr/>
                  </p:nvSpPr>
                  <p:spPr bwMode="auto">
                    <a:xfrm>
                      <a:off x="2496" y="2838"/>
                      <a:ext cx="246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291" y="0"/>
                        </a:cxn>
                        <a:cxn ang="0">
                          <a:pos x="491" y="283"/>
                        </a:cxn>
                        <a:cxn ang="0">
                          <a:pos x="92" y="28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491" h="283">
                          <a:moveTo>
                            <a:pt x="0" y="0"/>
                          </a:moveTo>
                          <a:lnTo>
                            <a:pt x="291" y="0"/>
                          </a:lnTo>
                          <a:lnTo>
                            <a:pt x="491" y="283"/>
                          </a:lnTo>
                          <a:lnTo>
                            <a:pt x="92" y="28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2236" name="Rectangle 204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247"/>
                    <a:ext cx="670" cy="538"/>
                  </a:xfrm>
                  <a:prstGeom prst="rect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237" name="Rectangle 205"/>
                  <p:cNvSpPr>
                    <a:spLocks noChangeArrowheads="1"/>
                  </p:cNvSpPr>
                  <p:nvPr/>
                </p:nvSpPr>
                <p:spPr bwMode="auto">
                  <a:xfrm>
                    <a:off x="1958" y="2321"/>
                    <a:ext cx="487" cy="372"/>
                  </a:xfrm>
                  <a:prstGeom prst="rect">
                    <a:avLst/>
                  </a:prstGeom>
                  <a:solidFill>
                    <a:srgbClr val="1050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238" name="Rectangle 206"/>
                  <p:cNvSpPr>
                    <a:spLocks noChangeArrowheads="1"/>
                  </p:cNvSpPr>
                  <p:nvPr/>
                </p:nvSpPr>
                <p:spPr bwMode="auto">
                  <a:xfrm>
                    <a:off x="2383" y="2724"/>
                    <a:ext cx="60" cy="30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2278" name="Group 207"/>
                <p:cNvGrpSpPr>
                  <a:grpSpLocks/>
                </p:cNvGrpSpPr>
                <p:nvPr/>
              </p:nvGrpSpPr>
              <p:grpSpPr bwMode="auto">
                <a:xfrm>
                  <a:off x="768" y="3360"/>
                  <a:ext cx="192" cy="140"/>
                  <a:chOff x="1591" y="2247"/>
                  <a:chExt cx="1222" cy="764"/>
                </a:xfrm>
              </p:grpSpPr>
              <p:grpSp>
                <p:nvGrpSpPr>
                  <p:cNvPr id="172279" name="Group 208"/>
                  <p:cNvGrpSpPr>
                    <a:grpSpLocks/>
                  </p:cNvGrpSpPr>
                  <p:nvPr/>
                </p:nvGrpSpPr>
                <p:grpSpPr bwMode="auto">
                  <a:xfrm>
                    <a:off x="1591" y="2790"/>
                    <a:ext cx="1222" cy="221"/>
                    <a:chOff x="1591" y="2790"/>
                    <a:chExt cx="1222" cy="221"/>
                  </a:xfrm>
                </p:grpSpPr>
                <p:sp>
                  <p:nvSpPr>
                    <p:cNvPr id="172241" name="Freeform 209"/>
                    <p:cNvSpPr>
                      <a:spLocks/>
                    </p:cNvSpPr>
                    <p:nvPr/>
                  </p:nvSpPr>
                  <p:spPr bwMode="auto">
                    <a:xfrm>
                      <a:off x="1591" y="2790"/>
                      <a:ext cx="1222" cy="221"/>
                    </a:xfrm>
                    <a:custGeom>
                      <a:avLst/>
                      <a:gdLst/>
                      <a:ahLst/>
                      <a:cxnLst>
                        <a:cxn ang="0">
                          <a:pos x="303" y="0"/>
                        </a:cxn>
                        <a:cxn ang="0">
                          <a:pos x="2148" y="0"/>
                        </a:cxn>
                        <a:cxn ang="0">
                          <a:pos x="2441" y="401"/>
                        </a:cxn>
                        <a:cxn ang="0">
                          <a:pos x="2444" y="419"/>
                        </a:cxn>
                        <a:cxn ang="0">
                          <a:pos x="2433" y="436"/>
                        </a:cxn>
                        <a:cxn ang="0">
                          <a:pos x="2414" y="441"/>
                        </a:cxn>
                        <a:cxn ang="0">
                          <a:pos x="35" y="441"/>
                        </a:cxn>
                        <a:cxn ang="0">
                          <a:pos x="11" y="433"/>
                        </a:cxn>
                        <a:cxn ang="0">
                          <a:pos x="0" y="414"/>
                        </a:cxn>
                        <a:cxn ang="0">
                          <a:pos x="5" y="392"/>
                        </a:cxn>
                        <a:cxn ang="0">
                          <a:pos x="303" y="0"/>
                        </a:cxn>
                      </a:cxnLst>
                      <a:rect l="0" t="0" r="r" b="b"/>
                      <a:pathLst>
                        <a:path w="2444" h="441">
                          <a:moveTo>
                            <a:pt x="303" y="0"/>
                          </a:moveTo>
                          <a:lnTo>
                            <a:pt x="2148" y="0"/>
                          </a:lnTo>
                          <a:lnTo>
                            <a:pt x="2441" y="401"/>
                          </a:lnTo>
                          <a:lnTo>
                            <a:pt x="2444" y="419"/>
                          </a:lnTo>
                          <a:lnTo>
                            <a:pt x="2433" y="436"/>
                          </a:lnTo>
                          <a:lnTo>
                            <a:pt x="2414" y="441"/>
                          </a:lnTo>
                          <a:lnTo>
                            <a:pt x="35" y="441"/>
                          </a:lnTo>
                          <a:lnTo>
                            <a:pt x="11" y="433"/>
                          </a:lnTo>
                          <a:lnTo>
                            <a:pt x="0" y="414"/>
                          </a:lnTo>
                          <a:lnTo>
                            <a:pt x="5" y="392"/>
                          </a:lnTo>
                          <a:lnTo>
                            <a:pt x="303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242" name="Freeform 210"/>
                    <p:cNvSpPr>
                      <a:spLocks/>
                    </p:cNvSpPr>
                    <p:nvPr/>
                  </p:nvSpPr>
                  <p:spPr bwMode="auto">
                    <a:xfrm>
                      <a:off x="1658" y="2838"/>
                      <a:ext cx="813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219" y="0"/>
                        </a:cxn>
                        <a:cxn ang="0">
                          <a:pos x="1549" y="0"/>
                        </a:cxn>
                        <a:cxn ang="0">
                          <a:pos x="1625" y="283"/>
                        </a:cxn>
                        <a:cxn ang="0">
                          <a:pos x="0" y="283"/>
                        </a:cxn>
                        <a:cxn ang="0">
                          <a:pos x="219" y="0"/>
                        </a:cxn>
                      </a:cxnLst>
                      <a:rect l="0" t="0" r="r" b="b"/>
                      <a:pathLst>
                        <a:path w="1625" h="283">
                          <a:moveTo>
                            <a:pt x="219" y="0"/>
                          </a:moveTo>
                          <a:lnTo>
                            <a:pt x="1549" y="0"/>
                          </a:lnTo>
                          <a:lnTo>
                            <a:pt x="1625" y="283"/>
                          </a:lnTo>
                          <a:lnTo>
                            <a:pt x="0" y="283"/>
                          </a:lnTo>
                          <a:lnTo>
                            <a:pt x="219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243" name="Freeform 211"/>
                    <p:cNvSpPr>
                      <a:spLocks/>
                    </p:cNvSpPr>
                    <p:nvPr/>
                  </p:nvSpPr>
                  <p:spPr bwMode="auto">
                    <a:xfrm>
                      <a:off x="2496" y="2838"/>
                      <a:ext cx="246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291" y="0"/>
                        </a:cxn>
                        <a:cxn ang="0">
                          <a:pos x="491" y="283"/>
                        </a:cxn>
                        <a:cxn ang="0">
                          <a:pos x="92" y="28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491" h="283">
                          <a:moveTo>
                            <a:pt x="0" y="0"/>
                          </a:moveTo>
                          <a:lnTo>
                            <a:pt x="291" y="0"/>
                          </a:lnTo>
                          <a:lnTo>
                            <a:pt x="491" y="283"/>
                          </a:lnTo>
                          <a:lnTo>
                            <a:pt x="92" y="28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2244" name="Rectangle 212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247"/>
                    <a:ext cx="670" cy="538"/>
                  </a:xfrm>
                  <a:prstGeom prst="rect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245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1958" y="2321"/>
                    <a:ext cx="487" cy="372"/>
                  </a:xfrm>
                  <a:prstGeom prst="rect">
                    <a:avLst/>
                  </a:prstGeom>
                  <a:solidFill>
                    <a:srgbClr val="1050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246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383" y="2724"/>
                    <a:ext cx="60" cy="30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2286" name="Group 215"/>
                <p:cNvGrpSpPr>
                  <a:grpSpLocks/>
                </p:cNvGrpSpPr>
                <p:nvPr/>
              </p:nvGrpSpPr>
              <p:grpSpPr bwMode="auto">
                <a:xfrm>
                  <a:off x="1056" y="3360"/>
                  <a:ext cx="192" cy="140"/>
                  <a:chOff x="1591" y="2247"/>
                  <a:chExt cx="1222" cy="764"/>
                </a:xfrm>
              </p:grpSpPr>
              <p:grpSp>
                <p:nvGrpSpPr>
                  <p:cNvPr id="172287" name="Group 216"/>
                  <p:cNvGrpSpPr>
                    <a:grpSpLocks/>
                  </p:cNvGrpSpPr>
                  <p:nvPr/>
                </p:nvGrpSpPr>
                <p:grpSpPr bwMode="auto">
                  <a:xfrm>
                    <a:off x="1591" y="2790"/>
                    <a:ext cx="1222" cy="221"/>
                    <a:chOff x="1591" y="2790"/>
                    <a:chExt cx="1222" cy="221"/>
                  </a:xfrm>
                </p:grpSpPr>
                <p:sp>
                  <p:nvSpPr>
                    <p:cNvPr id="172249" name="Freeform 217"/>
                    <p:cNvSpPr>
                      <a:spLocks/>
                    </p:cNvSpPr>
                    <p:nvPr/>
                  </p:nvSpPr>
                  <p:spPr bwMode="auto">
                    <a:xfrm>
                      <a:off x="1591" y="2790"/>
                      <a:ext cx="1222" cy="221"/>
                    </a:xfrm>
                    <a:custGeom>
                      <a:avLst/>
                      <a:gdLst/>
                      <a:ahLst/>
                      <a:cxnLst>
                        <a:cxn ang="0">
                          <a:pos x="303" y="0"/>
                        </a:cxn>
                        <a:cxn ang="0">
                          <a:pos x="2148" y="0"/>
                        </a:cxn>
                        <a:cxn ang="0">
                          <a:pos x="2441" y="401"/>
                        </a:cxn>
                        <a:cxn ang="0">
                          <a:pos x="2444" y="419"/>
                        </a:cxn>
                        <a:cxn ang="0">
                          <a:pos x="2433" y="436"/>
                        </a:cxn>
                        <a:cxn ang="0">
                          <a:pos x="2414" y="441"/>
                        </a:cxn>
                        <a:cxn ang="0">
                          <a:pos x="35" y="441"/>
                        </a:cxn>
                        <a:cxn ang="0">
                          <a:pos x="11" y="433"/>
                        </a:cxn>
                        <a:cxn ang="0">
                          <a:pos x="0" y="414"/>
                        </a:cxn>
                        <a:cxn ang="0">
                          <a:pos x="5" y="392"/>
                        </a:cxn>
                        <a:cxn ang="0">
                          <a:pos x="303" y="0"/>
                        </a:cxn>
                      </a:cxnLst>
                      <a:rect l="0" t="0" r="r" b="b"/>
                      <a:pathLst>
                        <a:path w="2444" h="441">
                          <a:moveTo>
                            <a:pt x="303" y="0"/>
                          </a:moveTo>
                          <a:lnTo>
                            <a:pt x="2148" y="0"/>
                          </a:lnTo>
                          <a:lnTo>
                            <a:pt x="2441" y="401"/>
                          </a:lnTo>
                          <a:lnTo>
                            <a:pt x="2444" y="419"/>
                          </a:lnTo>
                          <a:lnTo>
                            <a:pt x="2433" y="436"/>
                          </a:lnTo>
                          <a:lnTo>
                            <a:pt x="2414" y="441"/>
                          </a:lnTo>
                          <a:lnTo>
                            <a:pt x="35" y="441"/>
                          </a:lnTo>
                          <a:lnTo>
                            <a:pt x="11" y="433"/>
                          </a:lnTo>
                          <a:lnTo>
                            <a:pt x="0" y="414"/>
                          </a:lnTo>
                          <a:lnTo>
                            <a:pt x="5" y="392"/>
                          </a:lnTo>
                          <a:lnTo>
                            <a:pt x="303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250" name="Freeform 218"/>
                    <p:cNvSpPr>
                      <a:spLocks/>
                    </p:cNvSpPr>
                    <p:nvPr/>
                  </p:nvSpPr>
                  <p:spPr bwMode="auto">
                    <a:xfrm>
                      <a:off x="1658" y="2838"/>
                      <a:ext cx="813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219" y="0"/>
                        </a:cxn>
                        <a:cxn ang="0">
                          <a:pos x="1549" y="0"/>
                        </a:cxn>
                        <a:cxn ang="0">
                          <a:pos x="1625" y="283"/>
                        </a:cxn>
                        <a:cxn ang="0">
                          <a:pos x="0" y="283"/>
                        </a:cxn>
                        <a:cxn ang="0">
                          <a:pos x="219" y="0"/>
                        </a:cxn>
                      </a:cxnLst>
                      <a:rect l="0" t="0" r="r" b="b"/>
                      <a:pathLst>
                        <a:path w="1625" h="283">
                          <a:moveTo>
                            <a:pt x="219" y="0"/>
                          </a:moveTo>
                          <a:lnTo>
                            <a:pt x="1549" y="0"/>
                          </a:lnTo>
                          <a:lnTo>
                            <a:pt x="1625" y="283"/>
                          </a:lnTo>
                          <a:lnTo>
                            <a:pt x="0" y="283"/>
                          </a:lnTo>
                          <a:lnTo>
                            <a:pt x="219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251" name="Freeform 219"/>
                    <p:cNvSpPr>
                      <a:spLocks/>
                    </p:cNvSpPr>
                    <p:nvPr/>
                  </p:nvSpPr>
                  <p:spPr bwMode="auto">
                    <a:xfrm>
                      <a:off x="2496" y="2838"/>
                      <a:ext cx="246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291" y="0"/>
                        </a:cxn>
                        <a:cxn ang="0">
                          <a:pos x="491" y="283"/>
                        </a:cxn>
                        <a:cxn ang="0">
                          <a:pos x="92" y="28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491" h="283">
                          <a:moveTo>
                            <a:pt x="0" y="0"/>
                          </a:moveTo>
                          <a:lnTo>
                            <a:pt x="291" y="0"/>
                          </a:lnTo>
                          <a:lnTo>
                            <a:pt x="491" y="283"/>
                          </a:lnTo>
                          <a:lnTo>
                            <a:pt x="92" y="28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2252" name="Rectangle 220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247"/>
                    <a:ext cx="670" cy="538"/>
                  </a:xfrm>
                  <a:prstGeom prst="rect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253" name="Rectangle 221"/>
                  <p:cNvSpPr>
                    <a:spLocks noChangeArrowheads="1"/>
                  </p:cNvSpPr>
                  <p:nvPr/>
                </p:nvSpPr>
                <p:spPr bwMode="auto">
                  <a:xfrm>
                    <a:off x="1958" y="2321"/>
                    <a:ext cx="487" cy="372"/>
                  </a:xfrm>
                  <a:prstGeom prst="rect">
                    <a:avLst/>
                  </a:prstGeom>
                  <a:solidFill>
                    <a:srgbClr val="1050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254" name="Rectangle 222"/>
                  <p:cNvSpPr>
                    <a:spLocks noChangeArrowheads="1"/>
                  </p:cNvSpPr>
                  <p:nvPr/>
                </p:nvSpPr>
                <p:spPr bwMode="auto">
                  <a:xfrm>
                    <a:off x="2383" y="2724"/>
                    <a:ext cx="60" cy="30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2294" name="Group 223"/>
                <p:cNvGrpSpPr>
                  <a:grpSpLocks/>
                </p:cNvGrpSpPr>
                <p:nvPr/>
              </p:nvGrpSpPr>
              <p:grpSpPr bwMode="auto">
                <a:xfrm>
                  <a:off x="912" y="3360"/>
                  <a:ext cx="192" cy="140"/>
                  <a:chOff x="1591" y="2247"/>
                  <a:chExt cx="1222" cy="764"/>
                </a:xfrm>
              </p:grpSpPr>
              <p:grpSp>
                <p:nvGrpSpPr>
                  <p:cNvPr id="172295" name="Group 224"/>
                  <p:cNvGrpSpPr>
                    <a:grpSpLocks/>
                  </p:cNvGrpSpPr>
                  <p:nvPr/>
                </p:nvGrpSpPr>
                <p:grpSpPr bwMode="auto">
                  <a:xfrm>
                    <a:off x="1591" y="2790"/>
                    <a:ext cx="1222" cy="221"/>
                    <a:chOff x="1591" y="2790"/>
                    <a:chExt cx="1222" cy="221"/>
                  </a:xfrm>
                </p:grpSpPr>
                <p:sp>
                  <p:nvSpPr>
                    <p:cNvPr id="172257" name="Freeform 225"/>
                    <p:cNvSpPr>
                      <a:spLocks/>
                    </p:cNvSpPr>
                    <p:nvPr/>
                  </p:nvSpPr>
                  <p:spPr bwMode="auto">
                    <a:xfrm>
                      <a:off x="1591" y="2790"/>
                      <a:ext cx="1222" cy="221"/>
                    </a:xfrm>
                    <a:custGeom>
                      <a:avLst/>
                      <a:gdLst/>
                      <a:ahLst/>
                      <a:cxnLst>
                        <a:cxn ang="0">
                          <a:pos x="303" y="0"/>
                        </a:cxn>
                        <a:cxn ang="0">
                          <a:pos x="2148" y="0"/>
                        </a:cxn>
                        <a:cxn ang="0">
                          <a:pos x="2441" y="401"/>
                        </a:cxn>
                        <a:cxn ang="0">
                          <a:pos x="2444" y="419"/>
                        </a:cxn>
                        <a:cxn ang="0">
                          <a:pos x="2433" y="436"/>
                        </a:cxn>
                        <a:cxn ang="0">
                          <a:pos x="2414" y="441"/>
                        </a:cxn>
                        <a:cxn ang="0">
                          <a:pos x="35" y="441"/>
                        </a:cxn>
                        <a:cxn ang="0">
                          <a:pos x="11" y="433"/>
                        </a:cxn>
                        <a:cxn ang="0">
                          <a:pos x="0" y="414"/>
                        </a:cxn>
                        <a:cxn ang="0">
                          <a:pos x="5" y="392"/>
                        </a:cxn>
                        <a:cxn ang="0">
                          <a:pos x="303" y="0"/>
                        </a:cxn>
                      </a:cxnLst>
                      <a:rect l="0" t="0" r="r" b="b"/>
                      <a:pathLst>
                        <a:path w="2444" h="441">
                          <a:moveTo>
                            <a:pt x="303" y="0"/>
                          </a:moveTo>
                          <a:lnTo>
                            <a:pt x="2148" y="0"/>
                          </a:lnTo>
                          <a:lnTo>
                            <a:pt x="2441" y="401"/>
                          </a:lnTo>
                          <a:lnTo>
                            <a:pt x="2444" y="419"/>
                          </a:lnTo>
                          <a:lnTo>
                            <a:pt x="2433" y="436"/>
                          </a:lnTo>
                          <a:lnTo>
                            <a:pt x="2414" y="441"/>
                          </a:lnTo>
                          <a:lnTo>
                            <a:pt x="35" y="441"/>
                          </a:lnTo>
                          <a:lnTo>
                            <a:pt x="11" y="433"/>
                          </a:lnTo>
                          <a:lnTo>
                            <a:pt x="0" y="414"/>
                          </a:lnTo>
                          <a:lnTo>
                            <a:pt x="5" y="392"/>
                          </a:lnTo>
                          <a:lnTo>
                            <a:pt x="303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258" name="Freeform 226"/>
                    <p:cNvSpPr>
                      <a:spLocks/>
                    </p:cNvSpPr>
                    <p:nvPr/>
                  </p:nvSpPr>
                  <p:spPr bwMode="auto">
                    <a:xfrm>
                      <a:off x="1658" y="2838"/>
                      <a:ext cx="813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219" y="0"/>
                        </a:cxn>
                        <a:cxn ang="0">
                          <a:pos x="1549" y="0"/>
                        </a:cxn>
                        <a:cxn ang="0">
                          <a:pos x="1625" y="283"/>
                        </a:cxn>
                        <a:cxn ang="0">
                          <a:pos x="0" y="283"/>
                        </a:cxn>
                        <a:cxn ang="0">
                          <a:pos x="219" y="0"/>
                        </a:cxn>
                      </a:cxnLst>
                      <a:rect l="0" t="0" r="r" b="b"/>
                      <a:pathLst>
                        <a:path w="1625" h="283">
                          <a:moveTo>
                            <a:pt x="219" y="0"/>
                          </a:moveTo>
                          <a:lnTo>
                            <a:pt x="1549" y="0"/>
                          </a:lnTo>
                          <a:lnTo>
                            <a:pt x="1625" y="283"/>
                          </a:lnTo>
                          <a:lnTo>
                            <a:pt x="0" y="283"/>
                          </a:lnTo>
                          <a:lnTo>
                            <a:pt x="219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259" name="Freeform 227"/>
                    <p:cNvSpPr>
                      <a:spLocks/>
                    </p:cNvSpPr>
                    <p:nvPr/>
                  </p:nvSpPr>
                  <p:spPr bwMode="auto">
                    <a:xfrm>
                      <a:off x="2496" y="2838"/>
                      <a:ext cx="246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291" y="0"/>
                        </a:cxn>
                        <a:cxn ang="0">
                          <a:pos x="491" y="283"/>
                        </a:cxn>
                        <a:cxn ang="0">
                          <a:pos x="92" y="28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491" h="283">
                          <a:moveTo>
                            <a:pt x="0" y="0"/>
                          </a:moveTo>
                          <a:lnTo>
                            <a:pt x="291" y="0"/>
                          </a:lnTo>
                          <a:lnTo>
                            <a:pt x="491" y="283"/>
                          </a:lnTo>
                          <a:lnTo>
                            <a:pt x="92" y="28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2260" name="Rectangle 228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247"/>
                    <a:ext cx="670" cy="538"/>
                  </a:xfrm>
                  <a:prstGeom prst="rect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261" name="Rectangle 229"/>
                  <p:cNvSpPr>
                    <a:spLocks noChangeArrowheads="1"/>
                  </p:cNvSpPr>
                  <p:nvPr/>
                </p:nvSpPr>
                <p:spPr bwMode="auto">
                  <a:xfrm>
                    <a:off x="1958" y="2321"/>
                    <a:ext cx="487" cy="372"/>
                  </a:xfrm>
                  <a:prstGeom prst="rect">
                    <a:avLst/>
                  </a:prstGeom>
                  <a:solidFill>
                    <a:srgbClr val="1050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262" name="Rectangle 230"/>
                  <p:cNvSpPr>
                    <a:spLocks noChangeArrowheads="1"/>
                  </p:cNvSpPr>
                  <p:nvPr/>
                </p:nvSpPr>
                <p:spPr bwMode="auto">
                  <a:xfrm>
                    <a:off x="2383" y="2724"/>
                    <a:ext cx="60" cy="30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72263" name="Line 231"/>
              <p:cNvSpPr>
                <a:spLocks noChangeShapeType="1"/>
              </p:cNvSpPr>
              <p:nvPr/>
            </p:nvSpPr>
            <p:spPr bwMode="auto">
              <a:xfrm>
                <a:off x="624" y="331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72303" name="Group 232"/>
            <p:cNvGrpSpPr>
              <a:grpSpLocks/>
            </p:cNvGrpSpPr>
            <p:nvPr/>
          </p:nvGrpSpPr>
          <p:grpSpPr bwMode="auto">
            <a:xfrm>
              <a:off x="3504" y="3888"/>
              <a:ext cx="624" cy="188"/>
              <a:chOff x="624" y="3312"/>
              <a:chExt cx="624" cy="188"/>
            </a:xfrm>
          </p:grpSpPr>
          <p:sp>
            <p:nvSpPr>
              <p:cNvPr id="172265" name="Line 233"/>
              <p:cNvSpPr>
                <a:spLocks noChangeShapeType="1"/>
              </p:cNvSpPr>
              <p:nvPr/>
            </p:nvSpPr>
            <p:spPr bwMode="auto">
              <a:xfrm>
                <a:off x="864" y="331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2266" name="Line 234"/>
              <p:cNvSpPr>
                <a:spLocks noChangeShapeType="1"/>
              </p:cNvSpPr>
              <p:nvPr/>
            </p:nvSpPr>
            <p:spPr bwMode="auto">
              <a:xfrm>
                <a:off x="1008" y="331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2267" name="Line 235"/>
              <p:cNvSpPr>
                <a:spLocks noChangeShapeType="1"/>
              </p:cNvSpPr>
              <p:nvPr/>
            </p:nvSpPr>
            <p:spPr bwMode="auto">
              <a:xfrm>
                <a:off x="1152" y="331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2268" name="Line 236"/>
              <p:cNvSpPr>
                <a:spLocks noChangeShapeType="1"/>
              </p:cNvSpPr>
              <p:nvPr/>
            </p:nvSpPr>
            <p:spPr bwMode="auto">
              <a:xfrm>
                <a:off x="720" y="331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172307" name="Group 237"/>
              <p:cNvGrpSpPr>
                <a:grpSpLocks/>
              </p:cNvGrpSpPr>
              <p:nvPr/>
            </p:nvGrpSpPr>
            <p:grpSpPr bwMode="auto">
              <a:xfrm>
                <a:off x="624" y="3360"/>
                <a:ext cx="624" cy="140"/>
                <a:chOff x="624" y="3360"/>
                <a:chExt cx="624" cy="140"/>
              </a:xfrm>
            </p:grpSpPr>
            <p:grpSp>
              <p:nvGrpSpPr>
                <p:cNvPr id="172308" name="Group 238"/>
                <p:cNvGrpSpPr>
                  <a:grpSpLocks/>
                </p:cNvGrpSpPr>
                <p:nvPr/>
              </p:nvGrpSpPr>
              <p:grpSpPr bwMode="auto">
                <a:xfrm>
                  <a:off x="624" y="3360"/>
                  <a:ext cx="192" cy="140"/>
                  <a:chOff x="1591" y="2247"/>
                  <a:chExt cx="1222" cy="764"/>
                </a:xfrm>
              </p:grpSpPr>
              <p:grpSp>
                <p:nvGrpSpPr>
                  <p:cNvPr id="172309" name="Group 239"/>
                  <p:cNvGrpSpPr>
                    <a:grpSpLocks/>
                  </p:cNvGrpSpPr>
                  <p:nvPr/>
                </p:nvGrpSpPr>
                <p:grpSpPr bwMode="auto">
                  <a:xfrm>
                    <a:off x="1591" y="2790"/>
                    <a:ext cx="1222" cy="221"/>
                    <a:chOff x="1591" y="2790"/>
                    <a:chExt cx="1222" cy="221"/>
                  </a:xfrm>
                </p:grpSpPr>
                <p:sp>
                  <p:nvSpPr>
                    <p:cNvPr id="172272" name="Freeform 240"/>
                    <p:cNvSpPr>
                      <a:spLocks/>
                    </p:cNvSpPr>
                    <p:nvPr/>
                  </p:nvSpPr>
                  <p:spPr bwMode="auto">
                    <a:xfrm>
                      <a:off x="1591" y="2790"/>
                      <a:ext cx="1222" cy="221"/>
                    </a:xfrm>
                    <a:custGeom>
                      <a:avLst/>
                      <a:gdLst/>
                      <a:ahLst/>
                      <a:cxnLst>
                        <a:cxn ang="0">
                          <a:pos x="303" y="0"/>
                        </a:cxn>
                        <a:cxn ang="0">
                          <a:pos x="2148" y="0"/>
                        </a:cxn>
                        <a:cxn ang="0">
                          <a:pos x="2441" y="401"/>
                        </a:cxn>
                        <a:cxn ang="0">
                          <a:pos x="2444" y="419"/>
                        </a:cxn>
                        <a:cxn ang="0">
                          <a:pos x="2433" y="436"/>
                        </a:cxn>
                        <a:cxn ang="0">
                          <a:pos x="2414" y="441"/>
                        </a:cxn>
                        <a:cxn ang="0">
                          <a:pos x="35" y="441"/>
                        </a:cxn>
                        <a:cxn ang="0">
                          <a:pos x="11" y="433"/>
                        </a:cxn>
                        <a:cxn ang="0">
                          <a:pos x="0" y="414"/>
                        </a:cxn>
                        <a:cxn ang="0">
                          <a:pos x="5" y="392"/>
                        </a:cxn>
                        <a:cxn ang="0">
                          <a:pos x="303" y="0"/>
                        </a:cxn>
                      </a:cxnLst>
                      <a:rect l="0" t="0" r="r" b="b"/>
                      <a:pathLst>
                        <a:path w="2444" h="441">
                          <a:moveTo>
                            <a:pt x="303" y="0"/>
                          </a:moveTo>
                          <a:lnTo>
                            <a:pt x="2148" y="0"/>
                          </a:lnTo>
                          <a:lnTo>
                            <a:pt x="2441" y="401"/>
                          </a:lnTo>
                          <a:lnTo>
                            <a:pt x="2444" y="419"/>
                          </a:lnTo>
                          <a:lnTo>
                            <a:pt x="2433" y="436"/>
                          </a:lnTo>
                          <a:lnTo>
                            <a:pt x="2414" y="441"/>
                          </a:lnTo>
                          <a:lnTo>
                            <a:pt x="35" y="441"/>
                          </a:lnTo>
                          <a:lnTo>
                            <a:pt x="11" y="433"/>
                          </a:lnTo>
                          <a:lnTo>
                            <a:pt x="0" y="414"/>
                          </a:lnTo>
                          <a:lnTo>
                            <a:pt x="5" y="392"/>
                          </a:lnTo>
                          <a:lnTo>
                            <a:pt x="303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273" name="Freeform 241"/>
                    <p:cNvSpPr>
                      <a:spLocks/>
                    </p:cNvSpPr>
                    <p:nvPr/>
                  </p:nvSpPr>
                  <p:spPr bwMode="auto">
                    <a:xfrm>
                      <a:off x="1658" y="2838"/>
                      <a:ext cx="813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219" y="0"/>
                        </a:cxn>
                        <a:cxn ang="0">
                          <a:pos x="1549" y="0"/>
                        </a:cxn>
                        <a:cxn ang="0">
                          <a:pos x="1625" y="283"/>
                        </a:cxn>
                        <a:cxn ang="0">
                          <a:pos x="0" y="283"/>
                        </a:cxn>
                        <a:cxn ang="0">
                          <a:pos x="219" y="0"/>
                        </a:cxn>
                      </a:cxnLst>
                      <a:rect l="0" t="0" r="r" b="b"/>
                      <a:pathLst>
                        <a:path w="1625" h="283">
                          <a:moveTo>
                            <a:pt x="219" y="0"/>
                          </a:moveTo>
                          <a:lnTo>
                            <a:pt x="1549" y="0"/>
                          </a:lnTo>
                          <a:lnTo>
                            <a:pt x="1625" y="283"/>
                          </a:lnTo>
                          <a:lnTo>
                            <a:pt x="0" y="283"/>
                          </a:lnTo>
                          <a:lnTo>
                            <a:pt x="219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274" name="Freeform 242"/>
                    <p:cNvSpPr>
                      <a:spLocks/>
                    </p:cNvSpPr>
                    <p:nvPr/>
                  </p:nvSpPr>
                  <p:spPr bwMode="auto">
                    <a:xfrm>
                      <a:off x="2496" y="2838"/>
                      <a:ext cx="246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291" y="0"/>
                        </a:cxn>
                        <a:cxn ang="0">
                          <a:pos x="491" y="283"/>
                        </a:cxn>
                        <a:cxn ang="0">
                          <a:pos x="92" y="28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491" h="283">
                          <a:moveTo>
                            <a:pt x="0" y="0"/>
                          </a:moveTo>
                          <a:lnTo>
                            <a:pt x="291" y="0"/>
                          </a:lnTo>
                          <a:lnTo>
                            <a:pt x="491" y="283"/>
                          </a:lnTo>
                          <a:lnTo>
                            <a:pt x="92" y="28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2275" name="Rectangle 243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247"/>
                    <a:ext cx="670" cy="538"/>
                  </a:xfrm>
                  <a:prstGeom prst="rect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276" name="Rectangle 244"/>
                  <p:cNvSpPr>
                    <a:spLocks noChangeArrowheads="1"/>
                  </p:cNvSpPr>
                  <p:nvPr/>
                </p:nvSpPr>
                <p:spPr bwMode="auto">
                  <a:xfrm>
                    <a:off x="1958" y="2321"/>
                    <a:ext cx="487" cy="372"/>
                  </a:xfrm>
                  <a:prstGeom prst="rect">
                    <a:avLst/>
                  </a:prstGeom>
                  <a:solidFill>
                    <a:srgbClr val="1050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277" name="Rectangle 245"/>
                  <p:cNvSpPr>
                    <a:spLocks noChangeArrowheads="1"/>
                  </p:cNvSpPr>
                  <p:nvPr/>
                </p:nvSpPr>
                <p:spPr bwMode="auto">
                  <a:xfrm>
                    <a:off x="2383" y="2724"/>
                    <a:ext cx="60" cy="30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2316" name="Group 246"/>
                <p:cNvGrpSpPr>
                  <a:grpSpLocks/>
                </p:cNvGrpSpPr>
                <p:nvPr/>
              </p:nvGrpSpPr>
              <p:grpSpPr bwMode="auto">
                <a:xfrm>
                  <a:off x="768" y="3360"/>
                  <a:ext cx="192" cy="140"/>
                  <a:chOff x="1591" y="2247"/>
                  <a:chExt cx="1222" cy="764"/>
                </a:xfrm>
              </p:grpSpPr>
              <p:grpSp>
                <p:nvGrpSpPr>
                  <p:cNvPr id="172317" name="Group 247"/>
                  <p:cNvGrpSpPr>
                    <a:grpSpLocks/>
                  </p:cNvGrpSpPr>
                  <p:nvPr/>
                </p:nvGrpSpPr>
                <p:grpSpPr bwMode="auto">
                  <a:xfrm>
                    <a:off x="1591" y="2790"/>
                    <a:ext cx="1222" cy="221"/>
                    <a:chOff x="1591" y="2790"/>
                    <a:chExt cx="1222" cy="221"/>
                  </a:xfrm>
                </p:grpSpPr>
                <p:sp>
                  <p:nvSpPr>
                    <p:cNvPr id="172280" name="Freeform 248"/>
                    <p:cNvSpPr>
                      <a:spLocks/>
                    </p:cNvSpPr>
                    <p:nvPr/>
                  </p:nvSpPr>
                  <p:spPr bwMode="auto">
                    <a:xfrm>
                      <a:off x="1591" y="2790"/>
                      <a:ext cx="1222" cy="221"/>
                    </a:xfrm>
                    <a:custGeom>
                      <a:avLst/>
                      <a:gdLst/>
                      <a:ahLst/>
                      <a:cxnLst>
                        <a:cxn ang="0">
                          <a:pos x="303" y="0"/>
                        </a:cxn>
                        <a:cxn ang="0">
                          <a:pos x="2148" y="0"/>
                        </a:cxn>
                        <a:cxn ang="0">
                          <a:pos x="2441" y="401"/>
                        </a:cxn>
                        <a:cxn ang="0">
                          <a:pos x="2444" y="419"/>
                        </a:cxn>
                        <a:cxn ang="0">
                          <a:pos x="2433" y="436"/>
                        </a:cxn>
                        <a:cxn ang="0">
                          <a:pos x="2414" y="441"/>
                        </a:cxn>
                        <a:cxn ang="0">
                          <a:pos x="35" y="441"/>
                        </a:cxn>
                        <a:cxn ang="0">
                          <a:pos x="11" y="433"/>
                        </a:cxn>
                        <a:cxn ang="0">
                          <a:pos x="0" y="414"/>
                        </a:cxn>
                        <a:cxn ang="0">
                          <a:pos x="5" y="392"/>
                        </a:cxn>
                        <a:cxn ang="0">
                          <a:pos x="303" y="0"/>
                        </a:cxn>
                      </a:cxnLst>
                      <a:rect l="0" t="0" r="r" b="b"/>
                      <a:pathLst>
                        <a:path w="2444" h="441">
                          <a:moveTo>
                            <a:pt x="303" y="0"/>
                          </a:moveTo>
                          <a:lnTo>
                            <a:pt x="2148" y="0"/>
                          </a:lnTo>
                          <a:lnTo>
                            <a:pt x="2441" y="401"/>
                          </a:lnTo>
                          <a:lnTo>
                            <a:pt x="2444" y="419"/>
                          </a:lnTo>
                          <a:lnTo>
                            <a:pt x="2433" y="436"/>
                          </a:lnTo>
                          <a:lnTo>
                            <a:pt x="2414" y="441"/>
                          </a:lnTo>
                          <a:lnTo>
                            <a:pt x="35" y="441"/>
                          </a:lnTo>
                          <a:lnTo>
                            <a:pt x="11" y="433"/>
                          </a:lnTo>
                          <a:lnTo>
                            <a:pt x="0" y="414"/>
                          </a:lnTo>
                          <a:lnTo>
                            <a:pt x="5" y="392"/>
                          </a:lnTo>
                          <a:lnTo>
                            <a:pt x="303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281" name="Freeform 249"/>
                    <p:cNvSpPr>
                      <a:spLocks/>
                    </p:cNvSpPr>
                    <p:nvPr/>
                  </p:nvSpPr>
                  <p:spPr bwMode="auto">
                    <a:xfrm>
                      <a:off x="1658" y="2838"/>
                      <a:ext cx="813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219" y="0"/>
                        </a:cxn>
                        <a:cxn ang="0">
                          <a:pos x="1549" y="0"/>
                        </a:cxn>
                        <a:cxn ang="0">
                          <a:pos x="1625" y="283"/>
                        </a:cxn>
                        <a:cxn ang="0">
                          <a:pos x="0" y="283"/>
                        </a:cxn>
                        <a:cxn ang="0">
                          <a:pos x="219" y="0"/>
                        </a:cxn>
                      </a:cxnLst>
                      <a:rect l="0" t="0" r="r" b="b"/>
                      <a:pathLst>
                        <a:path w="1625" h="283">
                          <a:moveTo>
                            <a:pt x="219" y="0"/>
                          </a:moveTo>
                          <a:lnTo>
                            <a:pt x="1549" y="0"/>
                          </a:lnTo>
                          <a:lnTo>
                            <a:pt x="1625" y="283"/>
                          </a:lnTo>
                          <a:lnTo>
                            <a:pt x="0" y="283"/>
                          </a:lnTo>
                          <a:lnTo>
                            <a:pt x="219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282" name="Freeform 250"/>
                    <p:cNvSpPr>
                      <a:spLocks/>
                    </p:cNvSpPr>
                    <p:nvPr/>
                  </p:nvSpPr>
                  <p:spPr bwMode="auto">
                    <a:xfrm>
                      <a:off x="2496" y="2838"/>
                      <a:ext cx="246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291" y="0"/>
                        </a:cxn>
                        <a:cxn ang="0">
                          <a:pos x="491" y="283"/>
                        </a:cxn>
                        <a:cxn ang="0">
                          <a:pos x="92" y="28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491" h="283">
                          <a:moveTo>
                            <a:pt x="0" y="0"/>
                          </a:moveTo>
                          <a:lnTo>
                            <a:pt x="291" y="0"/>
                          </a:lnTo>
                          <a:lnTo>
                            <a:pt x="491" y="283"/>
                          </a:lnTo>
                          <a:lnTo>
                            <a:pt x="92" y="28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2283" name="Rectangle 251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247"/>
                    <a:ext cx="670" cy="538"/>
                  </a:xfrm>
                  <a:prstGeom prst="rect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284" name="Rectangle 252"/>
                  <p:cNvSpPr>
                    <a:spLocks noChangeArrowheads="1"/>
                  </p:cNvSpPr>
                  <p:nvPr/>
                </p:nvSpPr>
                <p:spPr bwMode="auto">
                  <a:xfrm>
                    <a:off x="1958" y="2321"/>
                    <a:ext cx="487" cy="372"/>
                  </a:xfrm>
                  <a:prstGeom prst="rect">
                    <a:avLst/>
                  </a:prstGeom>
                  <a:solidFill>
                    <a:srgbClr val="1050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285" name="Rectangle 253"/>
                  <p:cNvSpPr>
                    <a:spLocks noChangeArrowheads="1"/>
                  </p:cNvSpPr>
                  <p:nvPr/>
                </p:nvSpPr>
                <p:spPr bwMode="auto">
                  <a:xfrm>
                    <a:off x="2383" y="2724"/>
                    <a:ext cx="60" cy="30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2324" name="Group 254"/>
                <p:cNvGrpSpPr>
                  <a:grpSpLocks/>
                </p:cNvGrpSpPr>
                <p:nvPr/>
              </p:nvGrpSpPr>
              <p:grpSpPr bwMode="auto">
                <a:xfrm>
                  <a:off x="1056" y="3360"/>
                  <a:ext cx="192" cy="140"/>
                  <a:chOff x="1591" y="2247"/>
                  <a:chExt cx="1222" cy="764"/>
                </a:xfrm>
              </p:grpSpPr>
              <p:grpSp>
                <p:nvGrpSpPr>
                  <p:cNvPr id="172325" name="Group 255"/>
                  <p:cNvGrpSpPr>
                    <a:grpSpLocks/>
                  </p:cNvGrpSpPr>
                  <p:nvPr/>
                </p:nvGrpSpPr>
                <p:grpSpPr bwMode="auto">
                  <a:xfrm>
                    <a:off x="1591" y="2790"/>
                    <a:ext cx="1222" cy="221"/>
                    <a:chOff x="1591" y="2790"/>
                    <a:chExt cx="1222" cy="221"/>
                  </a:xfrm>
                </p:grpSpPr>
                <p:sp>
                  <p:nvSpPr>
                    <p:cNvPr id="172288" name="Freeform 256"/>
                    <p:cNvSpPr>
                      <a:spLocks/>
                    </p:cNvSpPr>
                    <p:nvPr/>
                  </p:nvSpPr>
                  <p:spPr bwMode="auto">
                    <a:xfrm>
                      <a:off x="1591" y="2790"/>
                      <a:ext cx="1222" cy="221"/>
                    </a:xfrm>
                    <a:custGeom>
                      <a:avLst/>
                      <a:gdLst/>
                      <a:ahLst/>
                      <a:cxnLst>
                        <a:cxn ang="0">
                          <a:pos x="303" y="0"/>
                        </a:cxn>
                        <a:cxn ang="0">
                          <a:pos x="2148" y="0"/>
                        </a:cxn>
                        <a:cxn ang="0">
                          <a:pos x="2441" y="401"/>
                        </a:cxn>
                        <a:cxn ang="0">
                          <a:pos x="2444" y="419"/>
                        </a:cxn>
                        <a:cxn ang="0">
                          <a:pos x="2433" y="436"/>
                        </a:cxn>
                        <a:cxn ang="0">
                          <a:pos x="2414" y="441"/>
                        </a:cxn>
                        <a:cxn ang="0">
                          <a:pos x="35" y="441"/>
                        </a:cxn>
                        <a:cxn ang="0">
                          <a:pos x="11" y="433"/>
                        </a:cxn>
                        <a:cxn ang="0">
                          <a:pos x="0" y="414"/>
                        </a:cxn>
                        <a:cxn ang="0">
                          <a:pos x="5" y="392"/>
                        </a:cxn>
                        <a:cxn ang="0">
                          <a:pos x="303" y="0"/>
                        </a:cxn>
                      </a:cxnLst>
                      <a:rect l="0" t="0" r="r" b="b"/>
                      <a:pathLst>
                        <a:path w="2444" h="441">
                          <a:moveTo>
                            <a:pt x="303" y="0"/>
                          </a:moveTo>
                          <a:lnTo>
                            <a:pt x="2148" y="0"/>
                          </a:lnTo>
                          <a:lnTo>
                            <a:pt x="2441" y="401"/>
                          </a:lnTo>
                          <a:lnTo>
                            <a:pt x="2444" y="419"/>
                          </a:lnTo>
                          <a:lnTo>
                            <a:pt x="2433" y="436"/>
                          </a:lnTo>
                          <a:lnTo>
                            <a:pt x="2414" y="441"/>
                          </a:lnTo>
                          <a:lnTo>
                            <a:pt x="35" y="441"/>
                          </a:lnTo>
                          <a:lnTo>
                            <a:pt x="11" y="433"/>
                          </a:lnTo>
                          <a:lnTo>
                            <a:pt x="0" y="414"/>
                          </a:lnTo>
                          <a:lnTo>
                            <a:pt x="5" y="392"/>
                          </a:lnTo>
                          <a:lnTo>
                            <a:pt x="303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289" name="Freeform 257"/>
                    <p:cNvSpPr>
                      <a:spLocks/>
                    </p:cNvSpPr>
                    <p:nvPr/>
                  </p:nvSpPr>
                  <p:spPr bwMode="auto">
                    <a:xfrm>
                      <a:off x="1658" y="2838"/>
                      <a:ext cx="813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219" y="0"/>
                        </a:cxn>
                        <a:cxn ang="0">
                          <a:pos x="1549" y="0"/>
                        </a:cxn>
                        <a:cxn ang="0">
                          <a:pos x="1625" y="283"/>
                        </a:cxn>
                        <a:cxn ang="0">
                          <a:pos x="0" y="283"/>
                        </a:cxn>
                        <a:cxn ang="0">
                          <a:pos x="219" y="0"/>
                        </a:cxn>
                      </a:cxnLst>
                      <a:rect l="0" t="0" r="r" b="b"/>
                      <a:pathLst>
                        <a:path w="1625" h="283">
                          <a:moveTo>
                            <a:pt x="219" y="0"/>
                          </a:moveTo>
                          <a:lnTo>
                            <a:pt x="1549" y="0"/>
                          </a:lnTo>
                          <a:lnTo>
                            <a:pt x="1625" y="283"/>
                          </a:lnTo>
                          <a:lnTo>
                            <a:pt x="0" y="283"/>
                          </a:lnTo>
                          <a:lnTo>
                            <a:pt x="219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290" name="Freeform 258"/>
                    <p:cNvSpPr>
                      <a:spLocks/>
                    </p:cNvSpPr>
                    <p:nvPr/>
                  </p:nvSpPr>
                  <p:spPr bwMode="auto">
                    <a:xfrm>
                      <a:off x="2496" y="2838"/>
                      <a:ext cx="246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291" y="0"/>
                        </a:cxn>
                        <a:cxn ang="0">
                          <a:pos x="491" y="283"/>
                        </a:cxn>
                        <a:cxn ang="0">
                          <a:pos x="92" y="28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491" h="283">
                          <a:moveTo>
                            <a:pt x="0" y="0"/>
                          </a:moveTo>
                          <a:lnTo>
                            <a:pt x="291" y="0"/>
                          </a:lnTo>
                          <a:lnTo>
                            <a:pt x="491" y="283"/>
                          </a:lnTo>
                          <a:lnTo>
                            <a:pt x="92" y="28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2291" name="Rectangle 259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247"/>
                    <a:ext cx="670" cy="538"/>
                  </a:xfrm>
                  <a:prstGeom prst="rect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292" name="Rectangle 260"/>
                  <p:cNvSpPr>
                    <a:spLocks noChangeArrowheads="1"/>
                  </p:cNvSpPr>
                  <p:nvPr/>
                </p:nvSpPr>
                <p:spPr bwMode="auto">
                  <a:xfrm>
                    <a:off x="1958" y="2321"/>
                    <a:ext cx="487" cy="372"/>
                  </a:xfrm>
                  <a:prstGeom prst="rect">
                    <a:avLst/>
                  </a:prstGeom>
                  <a:solidFill>
                    <a:srgbClr val="1050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293" name="Rectangle 261"/>
                  <p:cNvSpPr>
                    <a:spLocks noChangeArrowheads="1"/>
                  </p:cNvSpPr>
                  <p:nvPr/>
                </p:nvSpPr>
                <p:spPr bwMode="auto">
                  <a:xfrm>
                    <a:off x="2383" y="2724"/>
                    <a:ext cx="60" cy="30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2333" name="Group 262"/>
                <p:cNvGrpSpPr>
                  <a:grpSpLocks/>
                </p:cNvGrpSpPr>
                <p:nvPr/>
              </p:nvGrpSpPr>
              <p:grpSpPr bwMode="auto">
                <a:xfrm>
                  <a:off x="912" y="3360"/>
                  <a:ext cx="192" cy="140"/>
                  <a:chOff x="1591" y="2247"/>
                  <a:chExt cx="1222" cy="764"/>
                </a:xfrm>
              </p:grpSpPr>
              <p:grpSp>
                <p:nvGrpSpPr>
                  <p:cNvPr id="172337" name="Group 263"/>
                  <p:cNvGrpSpPr>
                    <a:grpSpLocks/>
                  </p:cNvGrpSpPr>
                  <p:nvPr/>
                </p:nvGrpSpPr>
                <p:grpSpPr bwMode="auto">
                  <a:xfrm>
                    <a:off x="1591" y="2790"/>
                    <a:ext cx="1222" cy="221"/>
                    <a:chOff x="1591" y="2790"/>
                    <a:chExt cx="1222" cy="221"/>
                  </a:xfrm>
                </p:grpSpPr>
                <p:sp>
                  <p:nvSpPr>
                    <p:cNvPr id="172296" name="Freeform 264"/>
                    <p:cNvSpPr>
                      <a:spLocks/>
                    </p:cNvSpPr>
                    <p:nvPr/>
                  </p:nvSpPr>
                  <p:spPr bwMode="auto">
                    <a:xfrm>
                      <a:off x="1591" y="2790"/>
                      <a:ext cx="1222" cy="221"/>
                    </a:xfrm>
                    <a:custGeom>
                      <a:avLst/>
                      <a:gdLst/>
                      <a:ahLst/>
                      <a:cxnLst>
                        <a:cxn ang="0">
                          <a:pos x="303" y="0"/>
                        </a:cxn>
                        <a:cxn ang="0">
                          <a:pos x="2148" y="0"/>
                        </a:cxn>
                        <a:cxn ang="0">
                          <a:pos x="2441" y="401"/>
                        </a:cxn>
                        <a:cxn ang="0">
                          <a:pos x="2444" y="419"/>
                        </a:cxn>
                        <a:cxn ang="0">
                          <a:pos x="2433" y="436"/>
                        </a:cxn>
                        <a:cxn ang="0">
                          <a:pos x="2414" y="441"/>
                        </a:cxn>
                        <a:cxn ang="0">
                          <a:pos x="35" y="441"/>
                        </a:cxn>
                        <a:cxn ang="0">
                          <a:pos x="11" y="433"/>
                        </a:cxn>
                        <a:cxn ang="0">
                          <a:pos x="0" y="414"/>
                        </a:cxn>
                        <a:cxn ang="0">
                          <a:pos x="5" y="392"/>
                        </a:cxn>
                        <a:cxn ang="0">
                          <a:pos x="303" y="0"/>
                        </a:cxn>
                      </a:cxnLst>
                      <a:rect l="0" t="0" r="r" b="b"/>
                      <a:pathLst>
                        <a:path w="2444" h="441">
                          <a:moveTo>
                            <a:pt x="303" y="0"/>
                          </a:moveTo>
                          <a:lnTo>
                            <a:pt x="2148" y="0"/>
                          </a:lnTo>
                          <a:lnTo>
                            <a:pt x="2441" y="401"/>
                          </a:lnTo>
                          <a:lnTo>
                            <a:pt x="2444" y="419"/>
                          </a:lnTo>
                          <a:lnTo>
                            <a:pt x="2433" y="436"/>
                          </a:lnTo>
                          <a:lnTo>
                            <a:pt x="2414" y="441"/>
                          </a:lnTo>
                          <a:lnTo>
                            <a:pt x="35" y="441"/>
                          </a:lnTo>
                          <a:lnTo>
                            <a:pt x="11" y="433"/>
                          </a:lnTo>
                          <a:lnTo>
                            <a:pt x="0" y="414"/>
                          </a:lnTo>
                          <a:lnTo>
                            <a:pt x="5" y="392"/>
                          </a:lnTo>
                          <a:lnTo>
                            <a:pt x="303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297" name="Freeform 265"/>
                    <p:cNvSpPr>
                      <a:spLocks/>
                    </p:cNvSpPr>
                    <p:nvPr/>
                  </p:nvSpPr>
                  <p:spPr bwMode="auto">
                    <a:xfrm>
                      <a:off x="1658" y="2838"/>
                      <a:ext cx="813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219" y="0"/>
                        </a:cxn>
                        <a:cxn ang="0">
                          <a:pos x="1549" y="0"/>
                        </a:cxn>
                        <a:cxn ang="0">
                          <a:pos x="1625" y="283"/>
                        </a:cxn>
                        <a:cxn ang="0">
                          <a:pos x="0" y="283"/>
                        </a:cxn>
                        <a:cxn ang="0">
                          <a:pos x="219" y="0"/>
                        </a:cxn>
                      </a:cxnLst>
                      <a:rect l="0" t="0" r="r" b="b"/>
                      <a:pathLst>
                        <a:path w="1625" h="283">
                          <a:moveTo>
                            <a:pt x="219" y="0"/>
                          </a:moveTo>
                          <a:lnTo>
                            <a:pt x="1549" y="0"/>
                          </a:lnTo>
                          <a:lnTo>
                            <a:pt x="1625" y="283"/>
                          </a:lnTo>
                          <a:lnTo>
                            <a:pt x="0" y="283"/>
                          </a:lnTo>
                          <a:lnTo>
                            <a:pt x="219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298" name="Freeform 266"/>
                    <p:cNvSpPr>
                      <a:spLocks/>
                    </p:cNvSpPr>
                    <p:nvPr/>
                  </p:nvSpPr>
                  <p:spPr bwMode="auto">
                    <a:xfrm>
                      <a:off x="2496" y="2838"/>
                      <a:ext cx="246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291" y="0"/>
                        </a:cxn>
                        <a:cxn ang="0">
                          <a:pos x="491" y="283"/>
                        </a:cxn>
                        <a:cxn ang="0">
                          <a:pos x="92" y="28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491" h="283">
                          <a:moveTo>
                            <a:pt x="0" y="0"/>
                          </a:moveTo>
                          <a:lnTo>
                            <a:pt x="291" y="0"/>
                          </a:lnTo>
                          <a:lnTo>
                            <a:pt x="491" y="283"/>
                          </a:lnTo>
                          <a:lnTo>
                            <a:pt x="92" y="28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2299" name="Rectangle 267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247"/>
                    <a:ext cx="670" cy="538"/>
                  </a:xfrm>
                  <a:prstGeom prst="rect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300" name="Rectangle 268"/>
                  <p:cNvSpPr>
                    <a:spLocks noChangeArrowheads="1"/>
                  </p:cNvSpPr>
                  <p:nvPr/>
                </p:nvSpPr>
                <p:spPr bwMode="auto">
                  <a:xfrm>
                    <a:off x="1958" y="2321"/>
                    <a:ext cx="487" cy="372"/>
                  </a:xfrm>
                  <a:prstGeom prst="rect">
                    <a:avLst/>
                  </a:prstGeom>
                  <a:solidFill>
                    <a:srgbClr val="1050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301" name="Rectangle 269"/>
                  <p:cNvSpPr>
                    <a:spLocks noChangeArrowheads="1"/>
                  </p:cNvSpPr>
                  <p:nvPr/>
                </p:nvSpPr>
                <p:spPr bwMode="auto">
                  <a:xfrm>
                    <a:off x="2383" y="2724"/>
                    <a:ext cx="60" cy="30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72302" name="Line 270"/>
              <p:cNvSpPr>
                <a:spLocks noChangeShapeType="1"/>
              </p:cNvSpPr>
              <p:nvPr/>
            </p:nvSpPr>
            <p:spPr bwMode="auto">
              <a:xfrm>
                <a:off x="624" y="331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72338" name="Group 271"/>
            <p:cNvGrpSpPr>
              <a:grpSpLocks/>
            </p:cNvGrpSpPr>
            <p:nvPr/>
          </p:nvGrpSpPr>
          <p:grpSpPr bwMode="auto">
            <a:xfrm>
              <a:off x="4464" y="3696"/>
              <a:ext cx="480" cy="188"/>
              <a:chOff x="1680" y="3648"/>
              <a:chExt cx="480" cy="188"/>
            </a:xfrm>
          </p:grpSpPr>
          <p:sp>
            <p:nvSpPr>
              <p:cNvPr id="172304" name="Line 272"/>
              <p:cNvSpPr>
                <a:spLocks noChangeShapeType="1"/>
              </p:cNvSpPr>
              <p:nvPr/>
            </p:nvSpPr>
            <p:spPr bwMode="auto">
              <a:xfrm>
                <a:off x="1776" y="364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2305" name="Line 273"/>
              <p:cNvSpPr>
                <a:spLocks noChangeShapeType="1"/>
              </p:cNvSpPr>
              <p:nvPr/>
            </p:nvSpPr>
            <p:spPr bwMode="auto">
              <a:xfrm>
                <a:off x="1920" y="364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2306" name="Line 274"/>
              <p:cNvSpPr>
                <a:spLocks noChangeShapeType="1"/>
              </p:cNvSpPr>
              <p:nvPr/>
            </p:nvSpPr>
            <p:spPr bwMode="auto">
              <a:xfrm>
                <a:off x="2064" y="364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172339" name="Group 275"/>
              <p:cNvGrpSpPr>
                <a:grpSpLocks/>
              </p:cNvGrpSpPr>
              <p:nvPr/>
            </p:nvGrpSpPr>
            <p:grpSpPr bwMode="auto">
              <a:xfrm>
                <a:off x="1680" y="3696"/>
                <a:ext cx="480" cy="140"/>
                <a:chOff x="1680" y="3696"/>
                <a:chExt cx="480" cy="140"/>
              </a:xfrm>
            </p:grpSpPr>
            <p:grpSp>
              <p:nvGrpSpPr>
                <p:cNvPr id="172346" name="Group 276"/>
                <p:cNvGrpSpPr>
                  <a:grpSpLocks/>
                </p:cNvGrpSpPr>
                <p:nvPr/>
              </p:nvGrpSpPr>
              <p:grpSpPr bwMode="auto">
                <a:xfrm>
                  <a:off x="1680" y="3696"/>
                  <a:ext cx="192" cy="140"/>
                  <a:chOff x="1591" y="2247"/>
                  <a:chExt cx="1222" cy="764"/>
                </a:xfrm>
              </p:grpSpPr>
              <p:grpSp>
                <p:nvGrpSpPr>
                  <p:cNvPr id="172347" name="Group 277"/>
                  <p:cNvGrpSpPr>
                    <a:grpSpLocks/>
                  </p:cNvGrpSpPr>
                  <p:nvPr/>
                </p:nvGrpSpPr>
                <p:grpSpPr bwMode="auto">
                  <a:xfrm>
                    <a:off x="1591" y="2790"/>
                    <a:ext cx="1222" cy="221"/>
                    <a:chOff x="1591" y="2790"/>
                    <a:chExt cx="1222" cy="221"/>
                  </a:xfrm>
                </p:grpSpPr>
                <p:sp>
                  <p:nvSpPr>
                    <p:cNvPr id="172310" name="Freeform 278"/>
                    <p:cNvSpPr>
                      <a:spLocks/>
                    </p:cNvSpPr>
                    <p:nvPr/>
                  </p:nvSpPr>
                  <p:spPr bwMode="auto">
                    <a:xfrm>
                      <a:off x="1591" y="2790"/>
                      <a:ext cx="1222" cy="221"/>
                    </a:xfrm>
                    <a:custGeom>
                      <a:avLst/>
                      <a:gdLst/>
                      <a:ahLst/>
                      <a:cxnLst>
                        <a:cxn ang="0">
                          <a:pos x="303" y="0"/>
                        </a:cxn>
                        <a:cxn ang="0">
                          <a:pos x="2148" y="0"/>
                        </a:cxn>
                        <a:cxn ang="0">
                          <a:pos x="2441" y="401"/>
                        </a:cxn>
                        <a:cxn ang="0">
                          <a:pos x="2444" y="419"/>
                        </a:cxn>
                        <a:cxn ang="0">
                          <a:pos x="2433" y="436"/>
                        </a:cxn>
                        <a:cxn ang="0">
                          <a:pos x="2414" y="441"/>
                        </a:cxn>
                        <a:cxn ang="0">
                          <a:pos x="35" y="441"/>
                        </a:cxn>
                        <a:cxn ang="0">
                          <a:pos x="11" y="433"/>
                        </a:cxn>
                        <a:cxn ang="0">
                          <a:pos x="0" y="414"/>
                        </a:cxn>
                        <a:cxn ang="0">
                          <a:pos x="5" y="392"/>
                        </a:cxn>
                        <a:cxn ang="0">
                          <a:pos x="303" y="0"/>
                        </a:cxn>
                      </a:cxnLst>
                      <a:rect l="0" t="0" r="r" b="b"/>
                      <a:pathLst>
                        <a:path w="2444" h="441">
                          <a:moveTo>
                            <a:pt x="303" y="0"/>
                          </a:moveTo>
                          <a:lnTo>
                            <a:pt x="2148" y="0"/>
                          </a:lnTo>
                          <a:lnTo>
                            <a:pt x="2441" y="401"/>
                          </a:lnTo>
                          <a:lnTo>
                            <a:pt x="2444" y="419"/>
                          </a:lnTo>
                          <a:lnTo>
                            <a:pt x="2433" y="436"/>
                          </a:lnTo>
                          <a:lnTo>
                            <a:pt x="2414" y="441"/>
                          </a:lnTo>
                          <a:lnTo>
                            <a:pt x="35" y="441"/>
                          </a:lnTo>
                          <a:lnTo>
                            <a:pt x="11" y="433"/>
                          </a:lnTo>
                          <a:lnTo>
                            <a:pt x="0" y="414"/>
                          </a:lnTo>
                          <a:lnTo>
                            <a:pt x="5" y="392"/>
                          </a:lnTo>
                          <a:lnTo>
                            <a:pt x="303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311" name="Freeform 279"/>
                    <p:cNvSpPr>
                      <a:spLocks/>
                    </p:cNvSpPr>
                    <p:nvPr/>
                  </p:nvSpPr>
                  <p:spPr bwMode="auto">
                    <a:xfrm>
                      <a:off x="1658" y="2838"/>
                      <a:ext cx="813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219" y="0"/>
                        </a:cxn>
                        <a:cxn ang="0">
                          <a:pos x="1549" y="0"/>
                        </a:cxn>
                        <a:cxn ang="0">
                          <a:pos x="1625" y="283"/>
                        </a:cxn>
                        <a:cxn ang="0">
                          <a:pos x="0" y="283"/>
                        </a:cxn>
                        <a:cxn ang="0">
                          <a:pos x="219" y="0"/>
                        </a:cxn>
                      </a:cxnLst>
                      <a:rect l="0" t="0" r="r" b="b"/>
                      <a:pathLst>
                        <a:path w="1625" h="283">
                          <a:moveTo>
                            <a:pt x="219" y="0"/>
                          </a:moveTo>
                          <a:lnTo>
                            <a:pt x="1549" y="0"/>
                          </a:lnTo>
                          <a:lnTo>
                            <a:pt x="1625" y="283"/>
                          </a:lnTo>
                          <a:lnTo>
                            <a:pt x="0" y="283"/>
                          </a:lnTo>
                          <a:lnTo>
                            <a:pt x="219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312" name="Freeform 280"/>
                    <p:cNvSpPr>
                      <a:spLocks/>
                    </p:cNvSpPr>
                    <p:nvPr/>
                  </p:nvSpPr>
                  <p:spPr bwMode="auto">
                    <a:xfrm>
                      <a:off x="2496" y="2838"/>
                      <a:ext cx="246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291" y="0"/>
                        </a:cxn>
                        <a:cxn ang="0">
                          <a:pos x="491" y="283"/>
                        </a:cxn>
                        <a:cxn ang="0">
                          <a:pos x="92" y="28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491" h="283">
                          <a:moveTo>
                            <a:pt x="0" y="0"/>
                          </a:moveTo>
                          <a:lnTo>
                            <a:pt x="291" y="0"/>
                          </a:lnTo>
                          <a:lnTo>
                            <a:pt x="491" y="283"/>
                          </a:lnTo>
                          <a:lnTo>
                            <a:pt x="92" y="28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2313" name="Rectangle 281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247"/>
                    <a:ext cx="670" cy="538"/>
                  </a:xfrm>
                  <a:prstGeom prst="rect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314" name="Rectangle 282"/>
                  <p:cNvSpPr>
                    <a:spLocks noChangeArrowheads="1"/>
                  </p:cNvSpPr>
                  <p:nvPr/>
                </p:nvSpPr>
                <p:spPr bwMode="auto">
                  <a:xfrm>
                    <a:off x="1958" y="2321"/>
                    <a:ext cx="487" cy="372"/>
                  </a:xfrm>
                  <a:prstGeom prst="rect">
                    <a:avLst/>
                  </a:prstGeom>
                  <a:solidFill>
                    <a:srgbClr val="1050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315" name="Rectangle 283"/>
                  <p:cNvSpPr>
                    <a:spLocks noChangeArrowheads="1"/>
                  </p:cNvSpPr>
                  <p:nvPr/>
                </p:nvSpPr>
                <p:spPr bwMode="auto">
                  <a:xfrm>
                    <a:off x="2383" y="2724"/>
                    <a:ext cx="60" cy="30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2354" name="Group 284"/>
                <p:cNvGrpSpPr>
                  <a:grpSpLocks/>
                </p:cNvGrpSpPr>
                <p:nvPr/>
              </p:nvGrpSpPr>
              <p:grpSpPr bwMode="auto">
                <a:xfrm>
                  <a:off x="1824" y="3696"/>
                  <a:ext cx="192" cy="140"/>
                  <a:chOff x="1591" y="2247"/>
                  <a:chExt cx="1222" cy="764"/>
                </a:xfrm>
              </p:grpSpPr>
              <p:grpSp>
                <p:nvGrpSpPr>
                  <p:cNvPr id="172355" name="Group 285"/>
                  <p:cNvGrpSpPr>
                    <a:grpSpLocks/>
                  </p:cNvGrpSpPr>
                  <p:nvPr/>
                </p:nvGrpSpPr>
                <p:grpSpPr bwMode="auto">
                  <a:xfrm>
                    <a:off x="1591" y="2790"/>
                    <a:ext cx="1222" cy="221"/>
                    <a:chOff x="1591" y="2790"/>
                    <a:chExt cx="1222" cy="221"/>
                  </a:xfrm>
                </p:grpSpPr>
                <p:sp>
                  <p:nvSpPr>
                    <p:cNvPr id="172318" name="Freeform 286"/>
                    <p:cNvSpPr>
                      <a:spLocks/>
                    </p:cNvSpPr>
                    <p:nvPr/>
                  </p:nvSpPr>
                  <p:spPr bwMode="auto">
                    <a:xfrm>
                      <a:off x="1591" y="2790"/>
                      <a:ext cx="1222" cy="221"/>
                    </a:xfrm>
                    <a:custGeom>
                      <a:avLst/>
                      <a:gdLst/>
                      <a:ahLst/>
                      <a:cxnLst>
                        <a:cxn ang="0">
                          <a:pos x="303" y="0"/>
                        </a:cxn>
                        <a:cxn ang="0">
                          <a:pos x="2148" y="0"/>
                        </a:cxn>
                        <a:cxn ang="0">
                          <a:pos x="2441" y="401"/>
                        </a:cxn>
                        <a:cxn ang="0">
                          <a:pos x="2444" y="419"/>
                        </a:cxn>
                        <a:cxn ang="0">
                          <a:pos x="2433" y="436"/>
                        </a:cxn>
                        <a:cxn ang="0">
                          <a:pos x="2414" y="441"/>
                        </a:cxn>
                        <a:cxn ang="0">
                          <a:pos x="35" y="441"/>
                        </a:cxn>
                        <a:cxn ang="0">
                          <a:pos x="11" y="433"/>
                        </a:cxn>
                        <a:cxn ang="0">
                          <a:pos x="0" y="414"/>
                        </a:cxn>
                        <a:cxn ang="0">
                          <a:pos x="5" y="392"/>
                        </a:cxn>
                        <a:cxn ang="0">
                          <a:pos x="303" y="0"/>
                        </a:cxn>
                      </a:cxnLst>
                      <a:rect l="0" t="0" r="r" b="b"/>
                      <a:pathLst>
                        <a:path w="2444" h="441">
                          <a:moveTo>
                            <a:pt x="303" y="0"/>
                          </a:moveTo>
                          <a:lnTo>
                            <a:pt x="2148" y="0"/>
                          </a:lnTo>
                          <a:lnTo>
                            <a:pt x="2441" y="401"/>
                          </a:lnTo>
                          <a:lnTo>
                            <a:pt x="2444" y="419"/>
                          </a:lnTo>
                          <a:lnTo>
                            <a:pt x="2433" y="436"/>
                          </a:lnTo>
                          <a:lnTo>
                            <a:pt x="2414" y="441"/>
                          </a:lnTo>
                          <a:lnTo>
                            <a:pt x="35" y="441"/>
                          </a:lnTo>
                          <a:lnTo>
                            <a:pt x="11" y="433"/>
                          </a:lnTo>
                          <a:lnTo>
                            <a:pt x="0" y="414"/>
                          </a:lnTo>
                          <a:lnTo>
                            <a:pt x="5" y="392"/>
                          </a:lnTo>
                          <a:lnTo>
                            <a:pt x="303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319" name="Freeform 287"/>
                    <p:cNvSpPr>
                      <a:spLocks/>
                    </p:cNvSpPr>
                    <p:nvPr/>
                  </p:nvSpPr>
                  <p:spPr bwMode="auto">
                    <a:xfrm>
                      <a:off x="1658" y="2838"/>
                      <a:ext cx="813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219" y="0"/>
                        </a:cxn>
                        <a:cxn ang="0">
                          <a:pos x="1549" y="0"/>
                        </a:cxn>
                        <a:cxn ang="0">
                          <a:pos x="1625" y="283"/>
                        </a:cxn>
                        <a:cxn ang="0">
                          <a:pos x="0" y="283"/>
                        </a:cxn>
                        <a:cxn ang="0">
                          <a:pos x="219" y="0"/>
                        </a:cxn>
                      </a:cxnLst>
                      <a:rect l="0" t="0" r="r" b="b"/>
                      <a:pathLst>
                        <a:path w="1625" h="283">
                          <a:moveTo>
                            <a:pt x="219" y="0"/>
                          </a:moveTo>
                          <a:lnTo>
                            <a:pt x="1549" y="0"/>
                          </a:lnTo>
                          <a:lnTo>
                            <a:pt x="1625" y="283"/>
                          </a:lnTo>
                          <a:lnTo>
                            <a:pt x="0" y="283"/>
                          </a:lnTo>
                          <a:lnTo>
                            <a:pt x="219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320" name="Freeform 288"/>
                    <p:cNvSpPr>
                      <a:spLocks/>
                    </p:cNvSpPr>
                    <p:nvPr/>
                  </p:nvSpPr>
                  <p:spPr bwMode="auto">
                    <a:xfrm>
                      <a:off x="2496" y="2838"/>
                      <a:ext cx="246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291" y="0"/>
                        </a:cxn>
                        <a:cxn ang="0">
                          <a:pos x="491" y="283"/>
                        </a:cxn>
                        <a:cxn ang="0">
                          <a:pos x="92" y="28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491" h="283">
                          <a:moveTo>
                            <a:pt x="0" y="0"/>
                          </a:moveTo>
                          <a:lnTo>
                            <a:pt x="291" y="0"/>
                          </a:lnTo>
                          <a:lnTo>
                            <a:pt x="491" y="283"/>
                          </a:lnTo>
                          <a:lnTo>
                            <a:pt x="92" y="28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2321" name="Rectangle 289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247"/>
                    <a:ext cx="670" cy="538"/>
                  </a:xfrm>
                  <a:prstGeom prst="rect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322" name="Rectangle 290"/>
                  <p:cNvSpPr>
                    <a:spLocks noChangeArrowheads="1"/>
                  </p:cNvSpPr>
                  <p:nvPr/>
                </p:nvSpPr>
                <p:spPr bwMode="auto">
                  <a:xfrm>
                    <a:off x="1958" y="2321"/>
                    <a:ext cx="487" cy="372"/>
                  </a:xfrm>
                  <a:prstGeom prst="rect">
                    <a:avLst/>
                  </a:prstGeom>
                  <a:solidFill>
                    <a:srgbClr val="1050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323" name="Rectangle 291"/>
                  <p:cNvSpPr>
                    <a:spLocks noChangeArrowheads="1"/>
                  </p:cNvSpPr>
                  <p:nvPr/>
                </p:nvSpPr>
                <p:spPr bwMode="auto">
                  <a:xfrm>
                    <a:off x="2383" y="2724"/>
                    <a:ext cx="60" cy="30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2363" name="Group 292"/>
                <p:cNvGrpSpPr>
                  <a:grpSpLocks/>
                </p:cNvGrpSpPr>
                <p:nvPr/>
              </p:nvGrpSpPr>
              <p:grpSpPr bwMode="auto">
                <a:xfrm>
                  <a:off x="1968" y="3696"/>
                  <a:ext cx="192" cy="140"/>
                  <a:chOff x="1591" y="2247"/>
                  <a:chExt cx="1222" cy="764"/>
                </a:xfrm>
              </p:grpSpPr>
              <p:grpSp>
                <p:nvGrpSpPr>
                  <p:cNvPr id="172364" name="Group 293"/>
                  <p:cNvGrpSpPr>
                    <a:grpSpLocks/>
                  </p:cNvGrpSpPr>
                  <p:nvPr/>
                </p:nvGrpSpPr>
                <p:grpSpPr bwMode="auto">
                  <a:xfrm>
                    <a:off x="1591" y="2790"/>
                    <a:ext cx="1222" cy="221"/>
                    <a:chOff x="1591" y="2790"/>
                    <a:chExt cx="1222" cy="221"/>
                  </a:xfrm>
                </p:grpSpPr>
                <p:sp>
                  <p:nvSpPr>
                    <p:cNvPr id="172326" name="Freeform 294"/>
                    <p:cNvSpPr>
                      <a:spLocks/>
                    </p:cNvSpPr>
                    <p:nvPr/>
                  </p:nvSpPr>
                  <p:spPr bwMode="auto">
                    <a:xfrm>
                      <a:off x="1591" y="2790"/>
                      <a:ext cx="1222" cy="221"/>
                    </a:xfrm>
                    <a:custGeom>
                      <a:avLst/>
                      <a:gdLst/>
                      <a:ahLst/>
                      <a:cxnLst>
                        <a:cxn ang="0">
                          <a:pos x="303" y="0"/>
                        </a:cxn>
                        <a:cxn ang="0">
                          <a:pos x="2148" y="0"/>
                        </a:cxn>
                        <a:cxn ang="0">
                          <a:pos x="2441" y="401"/>
                        </a:cxn>
                        <a:cxn ang="0">
                          <a:pos x="2444" y="419"/>
                        </a:cxn>
                        <a:cxn ang="0">
                          <a:pos x="2433" y="436"/>
                        </a:cxn>
                        <a:cxn ang="0">
                          <a:pos x="2414" y="441"/>
                        </a:cxn>
                        <a:cxn ang="0">
                          <a:pos x="35" y="441"/>
                        </a:cxn>
                        <a:cxn ang="0">
                          <a:pos x="11" y="433"/>
                        </a:cxn>
                        <a:cxn ang="0">
                          <a:pos x="0" y="414"/>
                        </a:cxn>
                        <a:cxn ang="0">
                          <a:pos x="5" y="392"/>
                        </a:cxn>
                        <a:cxn ang="0">
                          <a:pos x="303" y="0"/>
                        </a:cxn>
                      </a:cxnLst>
                      <a:rect l="0" t="0" r="r" b="b"/>
                      <a:pathLst>
                        <a:path w="2444" h="441">
                          <a:moveTo>
                            <a:pt x="303" y="0"/>
                          </a:moveTo>
                          <a:lnTo>
                            <a:pt x="2148" y="0"/>
                          </a:lnTo>
                          <a:lnTo>
                            <a:pt x="2441" y="401"/>
                          </a:lnTo>
                          <a:lnTo>
                            <a:pt x="2444" y="419"/>
                          </a:lnTo>
                          <a:lnTo>
                            <a:pt x="2433" y="436"/>
                          </a:lnTo>
                          <a:lnTo>
                            <a:pt x="2414" y="441"/>
                          </a:lnTo>
                          <a:lnTo>
                            <a:pt x="35" y="441"/>
                          </a:lnTo>
                          <a:lnTo>
                            <a:pt x="11" y="433"/>
                          </a:lnTo>
                          <a:lnTo>
                            <a:pt x="0" y="414"/>
                          </a:lnTo>
                          <a:lnTo>
                            <a:pt x="5" y="392"/>
                          </a:lnTo>
                          <a:lnTo>
                            <a:pt x="303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327" name="Freeform 295"/>
                    <p:cNvSpPr>
                      <a:spLocks/>
                    </p:cNvSpPr>
                    <p:nvPr/>
                  </p:nvSpPr>
                  <p:spPr bwMode="auto">
                    <a:xfrm>
                      <a:off x="1658" y="2838"/>
                      <a:ext cx="813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219" y="0"/>
                        </a:cxn>
                        <a:cxn ang="0">
                          <a:pos x="1549" y="0"/>
                        </a:cxn>
                        <a:cxn ang="0">
                          <a:pos x="1625" y="283"/>
                        </a:cxn>
                        <a:cxn ang="0">
                          <a:pos x="0" y="283"/>
                        </a:cxn>
                        <a:cxn ang="0">
                          <a:pos x="219" y="0"/>
                        </a:cxn>
                      </a:cxnLst>
                      <a:rect l="0" t="0" r="r" b="b"/>
                      <a:pathLst>
                        <a:path w="1625" h="283">
                          <a:moveTo>
                            <a:pt x="219" y="0"/>
                          </a:moveTo>
                          <a:lnTo>
                            <a:pt x="1549" y="0"/>
                          </a:lnTo>
                          <a:lnTo>
                            <a:pt x="1625" y="283"/>
                          </a:lnTo>
                          <a:lnTo>
                            <a:pt x="0" y="283"/>
                          </a:lnTo>
                          <a:lnTo>
                            <a:pt x="219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328" name="Freeform 296"/>
                    <p:cNvSpPr>
                      <a:spLocks/>
                    </p:cNvSpPr>
                    <p:nvPr/>
                  </p:nvSpPr>
                  <p:spPr bwMode="auto">
                    <a:xfrm>
                      <a:off x="2496" y="2838"/>
                      <a:ext cx="246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291" y="0"/>
                        </a:cxn>
                        <a:cxn ang="0">
                          <a:pos x="491" y="283"/>
                        </a:cxn>
                        <a:cxn ang="0">
                          <a:pos x="92" y="28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491" h="283">
                          <a:moveTo>
                            <a:pt x="0" y="0"/>
                          </a:moveTo>
                          <a:lnTo>
                            <a:pt x="291" y="0"/>
                          </a:lnTo>
                          <a:lnTo>
                            <a:pt x="491" y="283"/>
                          </a:lnTo>
                          <a:lnTo>
                            <a:pt x="92" y="28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2329" name="Rectangle 297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247"/>
                    <a:ext cx="670" cy="538"/>
                  </a:xfrm>
                  <a:prstGeom prst="rect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330" name="Rectangle 298"/>
                  <p:cNvSpPr>
                    <a:spLocks noChangeArrowheads="1"/>
                  </p:cNvSpPr>
                  <p:nvPr/>
                </p:nvSpPr>
                <p:spPr bwMode="auto">
                  <a:xfrm>
                    <a:off x="1958" y="2321"/>
                    <a:ext cx="487" cy="372"/>
                  </a:xfrm>
                  <a:prstGeom prst="rect">
                    <a:avLst/>
                  </a:prstGeom>
                  <a:solidFill>
                    <a:srgbClr val="1050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331" name="Rectangle 299"/>
                  <p:cNvSpPr>
                    <a:spLocks noChangeArrowheads="1"/>
                  </p:cNvSpPr>
                  <p:nvPr/>
                </p:nvSpPr>
                <p:spPr bwMode="auto">
                  <a:xfrm>
                    <a:off x="2383" y="2724"/>
                    <a:ext cx="60" cy="30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72332" name="Line 300"/>
              <p:cNvSpPr>
                <a:spLocks noChangeShapeType="1"/>
              </p:cNvSpPr>
              <p:nvPr/>
            </p:nvSpPr>
            <p:spPr bwMode="auto">
              <a:xfrm>
                <a:off x="1680" y="3648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72376" name="Group 301"/>
            <p:cNvGrpSpPr>
              <a:grpSpLocks/>
            </p:cNvGrpSpPr>
            <p:nvPr/>
          </p:nvGrpSpPr>
          <p:grpSpPr bwMode="auto">
            <a:xfrm>
              <a:off x="1056" y="2016"/>
              <a:ext cx="480" cy="192"/>
              <a:chOff x="1248" y="2208"/>
              <a:chExt cx="480" cy="192"/>
            </a:xfrm>
          </p:grpSpPr>
          <p:sp>
            <p:nvSpPr>
              <p:cNvPr id="172334" name="Line 302"/>
              <p:cNvSpPr>
                <a:spLocks noChangeShapeType="1"/>
              </p:cNvSpPr>
              <p:nvPr/>
            </p:nvSpPr>
            <p:spPr bwMode="auto">
              <a:xfrm>
                <a:off x="1344" y="230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2335" name="Line 303"/>
              <p:cNvSpPr>
                <a:spLocks noChangeShapeType="1"/>
              </p:cNvSpPr>
              <p:nvPr/>
            </p:nvSpPr>
            <p:spPr bwMode="auto">
              <a:xfrm>
                <a:off x="1488" y="230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2336" name="Line 304"/>
              <p:cNvSpPr>
                <a:spLocks noChangeShapeType="1"/>
              </p:cNvSpPr>
              <p:nvPr/>
            </p:nvSpPr>
            <p:spPr bwMode="auto">
              <a:xfrm>
                <a:off x="1632" y="230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172377" name="Group 305"/>
              <p:cNvGrpSpPr>
                <a:grpSpLocks/>
              </p:cNvGrpSpPr>
              <p:nvPr/>
            </p:nvGrpSpPr>
            <p:grpSpPr bwMode="auto">
              <a:xfrm>
                <a:off x="1248" y="2208"/>
                <a:ext cx="480" cy="140"/>
                <a:chOff x="1680" y="3696"/>
                <a:chExt cx="480" cy="140"/>
              </a:xfrm>
            </p:grpSpPr>
            <p:grpSp>
              <p:nvGrpSpPr>
                <p:cNvPr id="172389" name="Group 306"/>
                <p:cNvGrpSpPr>
                  <a:grpSpLocks/>
                </p:cNvGrpSpPr>
                <p:nvPr/>
              </p:nvGrpSpPr>
              <p:grpSpPr bwMode="auto">
                <a:xfrm>
                  <a:off x="1680" y="3696"/>
                  <a:ext cx="192" cy="140"/>
                  <a:chOff x="1591" y="2247"/>
                  <a:chExt cx="1222" cy="764"/>
                </a:xfrm>
              </p:grpSpPr>
              <p:grpSp>
                <p:nvGrpSpPr>
                  <p:cNvPr id="172390" name="Group 307"/>
                  <p:cNvGrpSpPr>
                    <a:grpSpLocks/>
                  </p:cNvGrpSpPr>
                  <p:nvPr/>
                </p:nvGrpSpPr>
                <p:grpSpPr bwMode="auto">
                  <a:xfrm>
                    <a:off x="1591" y="2790"/>
                    <a:ext cx="1222" cy="221"/>
                    <a:chOff x="1591" y="2790"/>
                    <a:chExt cx="1222" cy="221"/>
                  </a:xfrm>
                </p:grpSpPr>
                <p:sp>
                  <p:nvSpPr>
                    <p:cNvPr id="172340" name="Freeform 308"/>
                    <p:cNvSpPr>
                      <a:spLocks/>
                    </p:cNvSpPr>
                    <p:nvPr/>
                  </p:nvSpPr>
                  <p:spPr bwMode="auto">
                    <a:xfrm>
                      <a:off x="1591" y="2790"/>
                      <a:ext cx="1222" cy="221"/>
                    </a:xfrm>
                    <a:custGeom>
                      <a:avLst/>
                      <a:gdLst/>
                      <a:ahLst/>
                      <a:cxnLst>
                        <a:cxn ang="0">
                          <a:pos x="303" y="0"/>
                        </a:cxn>
                        <a:cxn ang="0">
                          <a:pos x="2148" y="0"/>
                        </a:cxn>
                        <a:cxn ang="0">
                          <a:pos x="2441" y="401"/>
                        </a:cxn>
                        <a:cxn ang="0">
                          <a:pos x="2444" y="419"/>
                        </a:cxn>
                        <a:cxn ang="0">
                          <a:pos x="2433" y="436"/>
                        </a:cxn>
                        <a:cxn ang="0">
                          <a:pos x="2414" y="441"/>
                        </a:cxn>
                        <a:cxn ang="0">
                          <a:pos x="35" y="441"/>
                        </a:cxn>
                        <a:cxn ang="0">
                          <a:pos x="11" y="433"/>
                        </a:cxn>
                        <a:cxn ang="0">
                          <a:pos x="0" y="414"/>
                        </a:cxn>
                        <a:cxn ang="0">
                          <a:pos x="5" y="392"/>
                        </a:cxn>
                        <a:cxn ang="0">
                          <a:pos x="303" y="0"/>
                        </a:cxn>
                      </a:cxnLst>
                      <a:rect l="0" t="0" r="r" b="b"/>
                      <a:pathLst>
                        <a:path w="2444" h="441">
                          <a:moveTo>
                            <a:pt x="303" y="0"/>
                          </a:moveTo>
                          <a:lnTo>
                            <a:pt x="2148" y="0"/>
                          </a:lnTo>
                          <a:lnTo>
                            <a:pt x="2441" y="401"/>
                          </a:lnTo>
                          <a:lnTo>
                            <a:pt x="2444" y="419"/>
                          </a:lnTo>
                          <a:lnTo>
                            <a:pt x="2433" y="436"/>
                          </a:lnTo>
                          <a:lnTo>
                            <a:pt x="2414" y="441"/>
                          </a:lnTo>
                          <a:lnTo>
                            <a:pt x="35" y="441"/>
                          </a:lnTo>
                          <a:lnTo>
                            <a:pt x="11" y="433"/>
                          </a:lnTo>
                          <a:lnTo>
                            <a:pt x="0" y="414"/>
                          </a:lnTo>
                          <a:lnTo>
                            <a:pt x="5" y="392"/>
                          </a:lnTo>
                          <a:lnTo>
                            <a:pt x="303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341" name="Freeform 309"/>
                    <p:cNvSpPr>
                      <a:spLocks/>
                    </p:cNvSpPr>
                    <p:nvPr/>
                  </p:nvSpPr>
                  <p:spPr bwMode="auto">
                    <a:xfrm>
                      <a:off x="1658" y="2838"/>
                      <a:ext cx="813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219" y="0"/>
                        </a:cxn>
                        <a:cxn ang="0">
                          <a:pos x="1549" y="0"/>
                        </a:cxn>
                        <a:cxn ang="0">
                          <a:pos x="1625" y="283"/>
                        </a:cxn>
                        <a:cxn ang="0">
                          <a:pos x="0" y="283"/>
                        </a:cxn>
                        <a:cxn ang="0">
                          <a:pos x="219" y="0"/>
                        </a:cxn>
                      </a:cxnLst>
                      <a:rect l="0" t="0" r="r" b="b"/>
                      <a:pathLst>
                        <a:path w="1625" h="283">
                          <a:moveTo>
                            <a:pt x="219" y="0"/>
                          </a:moveTo>
                          <a:lnTo>
                            <a:pt x="1549" y="0"/>
                          </a:lnTo>
                          <a:lnTo>
                            <a:pt x="1625" y="283"/>
                          </a:lnTo>
                          <a:lnTo>
                            <a:pt x="0" y="283"/>
                          </a:lnTo>
                          <a:lnTo>
                            <a:pt x="219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342" name="Freeform 310"/>
                    <p:cNvSpPr>
                      <a:spLocks/>
                    </p:cNvSpPr>
                    <p:nvPr/>
                  </p:nvSpPr>
                  <p:spPr bwMode="auto">
                    <a:xfrm>
                      <a:off x="2496" y="2838"/>
                      <a:ext cx="246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291" y="0"/>
                        </a:cxn>
                        <a:cxn ang="0">
                          <a:pos x="491" y="283"/>
                        </a:cxn>
                        <a:cxn ang="0">
                          <a:pos x="92" y="28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491" h="283">
                          <a:moveTo>
                            <a:pt x="0" y="0"/>
                          </a:moveTo>
                          <a:lnTo>
                            <a:pt x="291" y="0"/>
                          </a:lnTo>
                          <a:lnTo>
                            <a:pt x="491" y="283"/>
                          </a:lnTo>
                          <a:lnTo>
                            <a:pt x="92" y="28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2343" name="Rectangle 311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247"/>
                    <a:ext cx="670" cy="538"/>
                  </a:xfrm>
                  <a:prstGeom prst="rect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344" name="Rectangle 312"/>
                  <p:cNvSpPr>
                    <a:spLocks noChangeArrowheads="1"/>
                  </p:cNvSpPr>
                  <p:nvPr/>
                </p:nvSpPr>
                <p:spPr bwMode="auto">
                  <a:xfrm>
                    <a:off x="1958" y="2321"/>
                    <a:ext cx="487" cy="372"/>
                  </a:xfrm>
                  <a:prstGeom prst="rect">
                    <a:avLst/>
                  </a:prstGeom>
                  <a:solidFill>
                    <a:srgbClr val="1050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345" name="Rectangle 313"/>
                  <p:cNvSpPr>
                    <a:spLocks noChangeArrowheads="1"/>
                  </p:cNvSpPr>
                  <p:nvPr/>
                </p:nvSpPr>
                <p:spPr bwMode="auto">
                  <a:xfrm>
                    <a:off x="2383" y="2724"/>
                    <a:ext cx="60" cy="30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2402" name="Group 314"/>
                <p:cNvGrpSpPr>
                  <a:grpSpLocks/>
                </p:cNvGrpSpPr>
                <p:nvPr/>
              </p:nvGrpSpPr>
              <p:grpSpPr bwMode="auto">
                <a:xfrm>
                  <a:off x="1824" y="3696"/>
                  <a:ext cx="192" cy="140"/>
                  <a:chOff x="1591" y="2247"/>
                  <a:chExt cx="1222" cy="764"/>
                </a:xfrm>
              </p:grpSpPr>
              <p:grpSp>
                <p:nvGrpSpPr>
                  <p:cNvPr id="172403" name="Group 315"/>
                  <p:cNvGrpSpPr>
                    <a:grpSpLocks/>
                  </p:cNvGrpSpPr>
                  <p:nvPr/>
                </p:nvGrpSpPr>
                <p:grpSpPr bwMode="auto">
                  <a:xfrm>
                    <a:off x="1591" y="2790"/>
                    <a:ext cx="1222" cy="221"/>
                    <a:chOff x="1591" y="2790"/>
                    <a:chExt cx="1222" cy="221"/>
                  </a:xfrm>
                </p:grpSpPr>
                <p:sp>
                  <p:nvSpPr>
                    <p:cNvPr id="172348" name="Freeform 316"/>
                    <p:cNvSpPr>
                      <a:spLocks/>
                    </p:cNvSpPr>
                    <p:nvPr/>
                  </p:nvSpPr>
                  <p:spPr bwMode="auto">
                    <a:xfrm>
                      <a:off x="1591" y="2790"/>
                      <a:ext cx="1222" cy="221"/>
                    </a:xfrm>
                    <a:custGeom>
                      <a:avLst/>
                      <a:gdLst/>
                      <a:ahLst/>
                      <a:cxnLst>
                        <a:cxn ang="0">
                          <a:pos x="303" y="0"/>
                        </a:cxn>
                        <a:cxn ang="0">
                          <a:pos x="2148" y="0"/>
                        </a:cxn>
                        <a:cxn ang="0">
                          <a:pos x="2441" y="401"/>
                        </a:cxn>
                        <a:cxn ang="0">
                          <a:pos x="2444" y="419"/>
                        </a:cxn>
                        <a:cxn ang="0">
                          <a:pos x="2433" y="436"/>
                        </a:cxn>
                        <a:cxn ang="0">
                          <a:pos x="2414" y="441"/>
                        </a:cxn>
                        <a:cxn ang="0">
                          <a:pos x="35" y="441"/>
                        </a:cxn>
                        <a:cxn ang="0">
                          <a:pos x="11" y="433"/>
                        </a:cxn>
                        <a:cxn ang="0">
                          <a:pos x="0" y="414"/>
                        </a:cxn>
                        <a:cxn ang="0">
                          <a:pos x="5" y="392"/>
                        </a:cxn>
                        <a:cxn ang="0">
                          <a:pos x="303" y="0"/>
                        </a:cxn>
                      </a:cxnLst>
                      <a:rect l="0" t="0" r="r" b="b"/>
                      <a:pathLst>
                        <a:path w="2444" h="441">
                          <a:moveTo>
                            <a:pt x="303" y="0"/>
                          </a:moveTo>
                          <a:lnTo>
                            <a:pt x="2148" y="0"/>
                          </a:lnTo>
                          <a:lnTo>
                            <a:pt x="2441" y="401"/>
                          </a:lnTo>
                          <a:lnTo>
                            <a:pt x="2444" y="419"/>
                          </a:lnTo>
                          <a:lnTo>
                            <a:pt x="2433" y="436"/>
                          </a:lnTo>
                          <a:lnTo>
                            <a:pt x="2414" y="441"/>
                          </a:lnTo>
                          <a:lnTo>
                            <a:pt x="35" y="441"/>
                          </a:lnTo>
                          <a:lnTo>
                            <a:pt x="11" y="433"/>
                          </a:lnTo>
                          <a:lnTo>
                            <a:pt x="0" y="414"/>
                          </a:lnTo>
                          <a:lnTo>
                            <a:pt x="5" y="392"/>
                          </a:lnTo>
                          <a:lnTo>
                            <a:pt x="303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349" name="Freeform 317"/>
                    <p:cNvSpPr>
                      <a:spLocks/>
                    </p:cNvSpPr>
                    <p:nvPr/>
                  </p:nvSpPr>
                  <p:spPr bwMode="auto">
                    <a:xfrm>
                      <a:off x="1658" y="2838"/>
                      <a:ext cx="813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219" y="0"/>
                        </a:cxn>
                        <a:cxn ang="0">
                          <a:pos x="1549" y="0"/>
                        </a:cxn>
                        <a:cxn ang="0">
                          <a:pos x="1625" y="283"/>
                        </a:cxn>
                        <a:cxn ang="0">
                          <a:pos x="0" y="283"/>
                        </a:cxn>
                        <a:cxn ang="0">
                          <a:pos x="219" y="0"/>
                        </a:cxn>
                      </a:cxnLst>
                      <a:rect l="0" t="0" r="r" b="b"/>
                      <a:pathLst>
                        <a:path w="1625" h="283">
                          <a:moveTo>
                            <a:pt x="219" y="0"/>
                          </a:moveTo>
                          <a:lnTo>
                            <a:pt x="1549" y="0"/>
                          </a:lnTo>
                          <a:lnTo>
                            <a:pt x="1625" y="283"/>
                          </a:lnTo>
                          <a:lnTo>
                            <a:pt x="0" y="283"/>
                          </a:lnTo>
                          <a:lnTo>
                            <a:pt x="219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350" name="Freeform 318"/>
                    <p:cNvSpPr>
                      <a:spLocks/>
                    </p:cNvSpPr>
                    <p:nvPr/>
                  </p:nvSpPr>
                  <p:spPr bwMode="auto">
                    <a:xfrm>
                      <a:off x="2496" y="2838"/>
                      <a:ext cx="246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291" y="0"/>
                        </a:cxn>
                        <a:cxn ang="0">
                          <a:pos x="491" y="283"/>
                        </a:cxn>
                        <a:cxn ang="0">
                          <a:pos x="92" y="28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491" h="283">
                          <a:moveTo>
                            <a:pt x="0" y="0"/>
                          </a:moveTo>
                          <a:lnTo>
                            <a:pt x="291" y="0"/>
                          </a:lnTo>
                          <a:lnTo>
                            <a:pt x="491" y="283"/>
                          </a:lnTo>
                          <a:lnTo>
                            <a:pt x="92" y="28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2351" name="Rectangle 319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247"/>
                    <a:ext cx="670" cy="538"/>
                  </a:xfrm>
                  <a:prstGeom prst="rect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352" name="Rectangle 320"/>
                  <p:cNvSpPr>
                    <a:spLocks noChangeArrowheads="1"/>
                  </p:cNvSpPr>
                  <p:nvPr/>
                </p:nvSpPr>
                <p:spPr bwMode="auto">
                  <a:xfrm>
                    <a:off x="1958" y="2321"/>
                    <a:ext cx="487" cy="372"/>
                  </a:xfrm>
                  <a:prstGeom prst="rect">
                    <a:avLst/>
                  </a:prstGeom>
                  <a:solidFill>
                    <a:srgbClr val="1050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353" name="Rectangle 321"/>
                  <p:cNvSpPr>
                    <a:spLocks noChangeArrowheads="1"/>
                  </p:cNvSpPr>
                  <p:nvPr/>
                </p:nvSpPr>
                <p:spPr bwMode="auto">
                  <a:xfrm>
                    <a:off x="2383" y="2724"/>
                    <a:ext cx="60" cy="30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2415" name="Group 322"/>
                <p:cNvGrpSpPr>
                  <a:grpSpLocks/>
                </p:cNvGrpSpPr>
                <p:nvPr/>
              </p:nvGrpSpPr>
              <p:grpSpPr bwMode="auto">
                <a:xfrm>
                  <a:off x="1968" y="3696"/>
                  <a:ext cx="192" cy="140"/>
                  <a:chOff x="1591" y="2247"/>
                  <a:chExt cx="1222" cy="764"/>
                </a:xfrm>
              </p:grpSpPr>
              <p:grpSp>
                <p:nvGrpSpPr>
                  <p:cNvPr id="172416" name="Group 323"/>
                  <p:cNvGrpSpPr>
                    <a:grpSpLocks/>
                  </p:cNvGrpSpPr>
                  <p:nvPr/>
                </p:nvGrpSpPr>
                <p:grpSpPr bwMode="auto">
                  <a:xfrm>
                    <a:off x="1591" y="2790"/>
                    <a:ext cx="1222" cy="221"/>
                    <a:chOff x="1591" y="2790"/>
                    <a:chExt cx="1222" cy="221"/>
                  </a:xfrm>
                </p:grpSpPr>
                <p:sp>
                  <p:nvSpPr>
                    <p:cNvPr id="172356" name="Freeform 324"/>
                    <p:cNvSpPr>
                      <a:spLocks/>
                    </p:cNvSpPr>
                    <p:nvPr/>
                  </p:nvSpPr>
                  <p:spPr bwMode="auto">
                    <a:xfrm>
                      <a:off x="1591" y="2790"/>
                      <a:ext cx="1222" cy="221"/>
                    </a:xfrm>
                    <a:custGeom>
                      <a:avLst/>
                      <a:gdLst/>
                      <a:ahLst/>
                      <a:cxnLst>
                        <a:cxn ang="0">
                          <a:pos x="303" y="0"/>
                        </a:cxn>
                        <a:cxn ang="0">
                          <a:pos x="2148" y="0"/>
                        </a:cxn>
                        <a:cxn ang="0">
                          <a:pos x="2441" y="401"/>
                        </a:cxn>
                        <a:cxn ang="0">
                          <a:pos x="2444" y="419"/>
                        </a:cxn>
                        <a:cxn ang="0">
                          <a:pos x="2433" y="436"/>
                        </a:cxn>
                        <a:cxn ang="0">
                          <a:pos x="2414" y="441"/>
                        </a:cxn>
                        <a:cxn ang="0">
                          <a:pos x="35" y="441"/>
                        </a:cxn>
                        <a:cxn ang="0">
                          <a:pos x="11" y="433"/>
                        </a:cxn>
                        <a:cxn ang="0">
                          <a:pos x="0" y="414"/>
                        </a:cxn>
                        <a:cxn ang="0">
                          <a:pos x="5" y="392"/>
                        </a:cxn>
                        <a:cxn ang="0">
                          <a:pos x="303" y="0"/>
                        </a:cxn>
                      </a:cxnLst>
                      <a:rect l="0" t="0" r="r" b="b"/>
                      <a:pathLst>
                        <a:path w="2444" h="441">
                          <a:moveTo>
                            <a:pt x="303" y="0"/>
                          </a:moveTo>
                          <a:lnTo>
                            <a:pt x="2148" y="0"/>
                          </a:lnTo>
                          <a:lnTo>
                            <a:pt x="2441" y="401"/>
                          </a:lnTo>
                          <a:lnTo>
                            <a:pt x="2444" y="419"/>
                          </a:lnTo>
                          <a:lnTo>
                            <a:pt x="2433" y="436"/>
                          </a:lnTo>
                          <a:lnTo>
                            <a:pt x="2414" y="441"/>
                          </a:lnTo>
                          <a:lnTo>
                            <a:pt x="35" y="441"/>
                          </a:lnTo>
                          <a:lnTo>
                            <a:pt x="11" y="433"/>
                          </a:lnTo>
                          <a:lnTo>
                            <a:pt x="0" y="414"/>
                          </a:lnTo>
                          <a:lnTo>
                            <a:pt x="5" y="392"/>
                          </a:lnTo>
                          <a:lnTo>
                            <a:pt x="303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357" name="Freeform 325"/>
                    <p:cNvSpPr>
                      <a:spLocks/>
                    </p:cNvSpPr>
                    <p:nvPr/>
                  </p:nvSpPr>
                  <p:spPr bwMode="auto">
                    <a:xfrm>
                      <a:off x="1658" y="2838"/>
                      <a:ext cx="813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219" y="0"/>
                        </a:cxn>
                        <a:cxn ang="0">
                          <a:pos x="1549" y="0"/>
                        </a:cxn>
                        <a:cxn ang="0">
                          <a:pos x="1625" y="283"/>
                        </a:cxn>
                        <a:cxn ang="0">
                          <a:pos x="0" y="283"/>
                        </a:cxn>
                        <a:cxn ang="0">
                          <a:pos x="219" y="0"/>
                        </a:cxn>
                      </a:cxnLst>
                      <a:rect l="0" t="0" r="r" b="b"/>
                      <a:pathLst>
                        <a:path w="1625" h="283">
                          <a:moveTo>
                            <a:pt x="219" y="0"/>
                          </a:moveTo>
                          <a:lnTo>
                            <a:pt x="1549" y="0"/>
                          </a:lnTo>
                          <a:lnTo>
                            <a:pt x="1625" y="283"/>
                          </a:lnTo>
                          <a:lnTo>
                            <a:pt x="0" y="283"/>
                          </a:lnTo>
                          <a:lnTo>
                            <a:pt x="219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2358" name="Freeform 326"/>
                    <p:cNvSpPr>
                      <a:spLocks/>
                    </p:cNvSpPr>
                    <p:nvPr/>
                  </p:nvSpPr>
                  <p:spPr bwMode="auto">
                    <a:xfrm>
                      <a:off x="2496" y="2838"/>
                      <a:ext cx="246" cy="14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291" y="0"/>
                        </a:cxn>
                        <a:cxn ang="0">
                          <a:pos x="491" y="283"/>
                        </a:cxn>
                        <a:cxn ang="0">
                          <a:pos x="92" y="28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491" h="283">
                          <a:moveTo>
                            <a:pt x="0" y="0"/>
                          </a:moveTo>
                          <a:lnTo>
                            <a:pt x="291" y="0"/>
                          </a:lnTo>
                          <a:lnTo>
                            <a:pt x="491" y="283"/>
                          </a:lnTo>
                          <a:lnTo>
                            <a:pt x="92" y="28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2359" name="Rectangle 327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247"/>
                    <a:ext cx="670" cy="538"/>
                  </a:xfrm>
                  <a:prstGeom prst="rect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360" name="Rectangle 328"/>
                  <p:cNvSpPr>
                    <a:spLocks noChangeArrowheads="1"/>
                  </p:cNvSpPr>
                  <p:nvPr/>
                </p:nvSpPr>
                <p:spPr bwMode="auto">
                  <a:xfrm>
                    <a:off x="1958" y="2321"/>
                    <a:ext cx="487" cy="372"/>
                  </a:xfrm>
                  <a:prstGeom prst="rect">
                    <a:avLst/>
                  </a:prstGeom>
                  <a:solidFill>
                    <a:srgbClr val="1050FF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361" name="Rectangle 329"/>
                  <p:cNvSpPr>
                    <a:spLocks noChangeArrowheads="1"/>
                  </p:cNvSpPr>
                  <p:nvPr/>
                </p:nvSpPr>
                <p:spPr bwMode="auto">
                  <a:xfrm>
                    <a:off x="2383" y="2724"/>
                    <a:ext cx="60" cy="30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72362" name="Line 330"/>
              <p:cNvSpPr>
                <a:spLocks noChangeShapeType="1"/>
              </p:cNvSpPr>
              <p:nvPr/>
            </p:nvSpPr>
            <p:spPr bwMode="auto">
              <a:xfrm>
                <a:off x="1248" y="2400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72457" name="Group 331"/>
            <p:cNvGrpSpPr>
              <a:grpSpLocks/>
            </p:cNvGrpSpPr>
            <p:nvPr/>
          </p:nvGrpSpPr>
          <p:grpSpPr bwMode="auto">
            <a:xfrm>
              <a:off x="2448" y="2400"/>
              <a:ext cx="1200" cy="768"/>
              <a:chOff x="2544" y="2640"/>
              <a:chExt cx="610" cy="440"/>
            </a:xfrm>
          </p:grpSpPr>
          <p:grpSp>
            <p:nvGrpSpPr>
              <p:cNvPr id="172635" name="Group 332"/>
              <p:cNvGrpSpPr>
                <a:grpSpLocks/>
              </p:cNvGrpSpPr>
              <p:nvPr/>
            </p:nvGrpSpPr>
            <p:grpSpPr bwMode="auto">
              <a:xfrm>
                <a:off x="2544" y="2640"/>
                <a:ext cx="610" cy="440"/>
                <a:chOff x="1680" y="1488"/>
                <a:chExt cx="1728" cy="1248"/>
              </a:xfrm>
            </p:grpSpPr>
            <p:sp>
              <p:nvSpPr>
                <p:cNvPr id="172365" name="Oval 333"/>
                <p:cNvSpPr>
                  <a:spLocks noChangeArrowheads="1"/>
                </p:cNvSpPr>
                <p:nvPr/>
              </p:nvSpPr>
              <p:spPr bwMode="auto">
                <a:xfrm>
                  <a:off x="1872" y="1488"/>
                  <a:ext cx="1056" cy="91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366" name="Oval 334"/>
                <p:cNvSpPr>
                  <a:spLocks noChangeArrowheads="1"/>
                </p:cNvSpPr>
                <p:nvPr/>
              </p:nvSpPr>
              <p:spPr bwMode="auto">
                <a:xfrm>
                  <a:off x="1680" y="1536"/>
                  <a:ext cx="864" cy="7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367" name="Oval 335"/>
                <p:cNvSpPr>
                  <a:spLocks noChangeArrowheads="1"/>
                </p:cNvSpPr>
                <p:nvPr/>
              </p:nvSpPr>
              <p:spPr bwMode="auto">
                <a:xfrm>
                  <a:off x="1728" y="1824"/>
                  <a:ext cx="864" cy="7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368" name="Oval 336"/>
                <p:cNvSpPr>
                  <a:spLocks noChangeArrowheads="1"/>
                </p:cNvSpPr>
                <p:nvPr/>
              </p:nvSpPr>
              <p:spPr bwMode="auto">
                <a:xfrm>
                  <a:off x="2352" y="1488"/>
                  <a:ext cx="864" cy="7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369" name="Oval 337"/>
                <p:cNvSpPr>
                  <a:spLocks noChangeArrowheads="1"/>
                </p:cNvSpPr>
                <p:nvPr/>
              </p:nvSpPr>
              <p:spPr bwMode="auto">
                <a:xfrm>
                  <a:off x="2544" y="1824"/>
                  <a:ext cx="864" cy="7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370" name="Oval 338"/>
                <p:cNvSpPr>
                  <a:spLocks noChangeArrowheads="1"/>
                </p:cNvSpPr>
                <p:nvPr/>
              </p:nvSpPr>
              <p:spPr bwMode="auto">
                <a:xfrm>
                  <a:off x="2016" y="1968"/>
                  <a:ext cx="864" cy="7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371" name="Oval 339"/>
                <p:cNvSpPr>
                  <a:spLocks noChangeArrowheads="1"/>
                </p:cNvSpPr>
                <p:nvPr/>
              </p:nvSpPr>
              <p:spPr bwMode="auto">
                <a:xfrm>
                  <a:off x="2544" y="1584"/>
                  <a:ext cx="864" cy="7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372" name="Oval 340"/>
                <p:cNvSpPr>
                  <a:spLocks noChangeArrowheads="1"/>
                </p:cNvSpPr>
                <p:nvPr/>
              </p:nvSpPr>
              <p:spPr bwMode="auto">
                <a:xfrm>
                  <a:off x="1824" y="1632"/>
                  <a:ext cx="1200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373" name="Oval 341"/>
                <p:cNvSpPr>
                  <a:spLocks noChangeArrowheads="1"/>
                </p:cNvSpPr>
                <p:nvPr/>
              </p:nvSpPr>
              <p:spPr bwMode="auto">
                <a:xfrm>
                  <a:off x="2208" y="1632"/>
                  <a:ext cx="960" cy="720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374" name="Oval 342"/>
                <p:cNvSpPr>
                  <a:spLocks noChangeArrowheads="1"/>
                </p:cNvSpPr>
                <p:nvPr/>
              </p:nvSpPr>
              <p:spPr bwMode="auto">
                <a:xfrm>
                  <a:off x="2160" y="1584"/>
                  <a:ext cx="1200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72375" name="Text Box 343"/>
              <p:cNvSpPr txBox="1">
                <a:spLocks noChangeArrowheads="1"/>
              </p:cNvSpPr>
              <p:nvPr/>
            </p:nvSpPr>
            <p:spPr bwMode="auto">
              <a:xfrm>
                <a:off x="2640" y="2749"/>
                <a:ext cx="59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prstShdw prst="shdw13" dist="53882" dir="13500000">
                  <a:srgbClr val="DBDBDB">
                    <a:alpha val="74998"/>
                  </a:srgbClr>
                </a:prstShdw>
              </a:effectLst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 sz="1800" b="1">
                  <a:latin typeface="Comic Sans MS" charset="0"/>
                </a:endParaRPr>
              </a:p>
            </p:txBody>
          </p:sp>
        </p:grpSp>
        <p:grpSp>
          <p:nvGrpSpPr>
            <p:cNvPr id="172666" name="Group 344"/>
            <p:cNvGrpSpPr>
              <a:grpSpLocks/>
            </p:cNvGrpSpPr>
            <p:nvPr/>
          </p:nvGrpSpPr>
          <p:grpSpPr bwMode="auto">
            <a:xfrm>
              <a:off x="4128" y="2160"/>
              <a:ext cx="672" cy="384"/>
              <a:chOff x="2544" y="2640"/>
              <a:chExt cx="610" cy="440"/>
            </a:xfrm>
          </p:grpSpPr>
          <p:grpSp>
            <p:nvGrpSpPr>
              <p:cNvPr id="172667" name="Group 345"/>
              <p:cNvGrpSpPr>
                <a:grpSpLocks/>
              </p:cNvGrpSpPr>
              <p:nvPr/>
            </p:nvGrpSpPr>
            <p:grpSpPr bwMode="auto">
              <a:xfrm>
                <a:off x="2544" y="2640"/>
                <a:ext cx="610" cy="440"/>
                <a:chOff x="1680" y="1488"/>
                <a:chExt cx="1728" cy="1248"/>
              </a:xfrm>
            </p:grpSpPr>
            <p:sp>
              <p:nvSpPr>
                <p:cNvPr id="172378" name="Oval 346"/>
                <p:cNvSpPr>
                  <a:spLocks noChangeArrowheads="1"/>
                </p:cNvSpPr>
                <p:nvPr/>
              </p:nvSpPr>
              <p:spPr bwMode="auto">
                <a:xfrm>
                  <a:off x="1872" y="1488"/>
                  <a:ext cx="1056" cy="91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379" name="Oval 347"/>
                <p:cNvSpPr>
                  <a:spLocks noChangeArrowheads="1"/>
                </p:cNvSpPr>
                <p:nvPr/>
              </p:nvSpPr>
              <p:spPr bwMode="auto">
                <a:xfrm>
                  <a:off x="1680" y="1536"/>
                  <a:ext cx="864" cy="7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380" name="Oval 348"/>
                <p:cNvSpPr>
                  <a:spLocks noChangeArrowheads="1"/>
                </p:cNvSpPr>
                <p:nvPr/>
              </p:nvSpPr>
              <p:spPr bwMode="auto">
                <a:xfrm>
                  <a:off x="1728" y="1824"/>
                  <a:ext cx="864" cy="7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381" name="Oval 349"/>
                <p:cNvSpPr>
                  <a:spLocks noChangeArrowheads="1"/>
                </p:cNvSpPr>
                <p:nvPr/>
              </p:nvSpPr>
              <p:spPr bwMode="auto">
                <a:xfrm>
                  <a:off x="2352" y="1488"/>
                  <a:ext cx="864" cy="7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382" name="Oval 350"/>
                <p:cNvSpPr>
                  <a:spLocks noChangeArrowheads="1"/>
                </p:cNvSpPr>
                <p:nvPr/>
              </p:nvSpPr>
              <p:spPr bwMode="auto">
                <a:xfrm>
                  <a:off x="2544" y="1824"/>
                  <a:ext cx="864" cy="7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383" name="Oval 351"/>
                <p:cNvSpPr>
                  <a:spLocks noChangeArrowheads="1"/>
                </p:cNvSpPr>
                <p:nvPr/>
              </p:nvSpPr>
              <p:spPr bwMode="auto">
                <a:xfrm>
                  <a:off x="2016" y="1968"/>
                  <a:ext cx="864" cy="7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384" name="Oval 352"/>
                <p:cNvSpPr>
                  <a:spLocks noChangeArrowheads="1"/>
                </p:cNvSpPr>
                <p:nvPr/>
              </p:nvSpPr>
              <p:spPr bwMode="auto">
                <a:xfrm>
                  <a:off x="2544" y="1584"/>
                  <a:ext cx="864" cy="7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385" name="Oval 353"/>
                <p:cNvSpPr>
                  <a:spLocks noChangeArrowheads="1"/>
                </p:cNvSpPr>
                <p:nvPr/>
              </p:nvSpPr>
              <p:spPr bwMode="auto">
                <a:xfrm>
                  <a:off x="1824" y="1632"/>
                  <a:ext cx="1200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386" name="Oval 354"/>
                <p:cNvSpPr>
                  <a:spLocks noChangeArrowheads="1"/>
                </p:cNvSpPr>
                <p:nvPr/>
              </p:nvSpPr>
              <p:spPr bwMode="auto">
                <a:xfrm>
                  <a:off x="2208" y="1632"/>
                  <a:ext cx="960" cy="720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387" name="Oval 355"/>
                <p:cNvSpPr>
                  <a:spLocks noChangeArrowheads="1"/>
                </p:cNvSpPr>
                <p:nvPr/>
              </p:nvSpPr>
              <p:spPr bwMode="auto">
                <a:xfrm>
                  <a:off x="2160" y="1584"/>
                  <a:ext cx="1200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72388" name="Text Box 356"/>
              <p:cNvSpPr txBox="1">
                <a:spLocks noChangeArrowheads="1"/>
              </p:cNvSpPr>
              <p:nvPr/>
            </p:nvSpPr>
            <p:spPr bwMode="auto">
              <a:xfrm>
                <a:off x="2616" y="2749"/>
                <a:ext cx="105" cy="2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prstShdw prst="shdw13" dist="53882" dir="13500000">
                  <a:srgbClr val="DBDBDB">
                    <a:alpha val="74998"/>
                  </a:srgbClr>
                </a:prstShdw>
              </a:effectLst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 sz="1800" b="1">
                  <a:latin typeface="Comic Sans MS" charset="0"/>
                </a:endParaRPr>
              </a:p>
            </p:txBody>
          </p:sp>
        </p:grpSp>
        <p:grpSp>
          <p:nvGrpSpPr>
            <p:cNvPr id="172675" name="Group 357"/>
            <p:cNvGrpSpPr>
              <a:grpSpLocks/>
            </p:cNvGrpSpPr>
            <p:nvPr/>
          </p:nvGrpSpPr>
          <p:grpSpPr bwMode="auto">
            <a:xfrm>
              <a:off x="1344" y="2400"/>
              <a:ext cx="768" cy="480"/>
              <a:chOff x="2544" y="2640"/>
              <a:chExt cx="610" cy="440"/>
            </a:xfrm>
          </p:grpSpPr>
          <p:grpSp>
            <p:nvGrpSpPr>
              <p:cNvPr id="172682" name="Group 358"/>
              <p:cNvGrpSpPr>
                <a:grpSpLocks/>
              </p:cNvGrpSpPr>
              <p:nvPr/>
            </p:nvGrpSpPr>
            <p:grpSpPr bwMode="auto">
              <a:xfrm>
                <a:off x="2544" y="2640"/>
                <a:ext cx="610" cy="440"/>
                <a:chOff x="1680" y="1488"/>
                <a:chExt cx="1728" cy="1248"/>
              </a:xfrm>
            </p:grpSpPr>
            <p:sp>
              <p:nvSpPr>
                <p:cNvPr id="172391" name="Oval 359"/>
                <p:cNvSpPr>
                  <a:spLocks noChangeArrowheads="1"/>
                </p:cNvSpPr>
                <p:nvPr/>
              </p:nvSpPr>
              <p:spPr bwMode="auto">
                <a:xfrm>
                  <a:off x="1872" y="1488"/>
                  <a:ext cx="1056" cy="91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392" name="Oval 360"/>
                <p:cNvSpPr>
                  <a:spLocks noChangeArrowheads="1"/>
                </p:cNvSpPr>
                <p:nvPr/>
              </p:nvSpPr>
              <p:spPr bwMode="auto">
                <a:xfrm>
                  <a:off x="1680" y="1536"/>
                  <a:ext cx="864" cy="7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393" name="Oval 361"/>
                <p:cNvSpPr>
                  <a:spLocks noChangeArrowheads="1"/>
                </p:cNvSpPr>
                <p:nvPr/>
              </p:nvSpPr>
              <p:spPr bwMode="auto">
                <a:xfrm>
                  <a:off x="1728" y="1824"/>
                  <a:ext cx="864" cy="7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394" name="Oval 362"/>
                <p:cNvSpPr>
                  <a:spLocks noChangeArrowheads="1"/>
                </p:cNvSpPr>
                <p:nvPr/>
              </p:nvSpPr>
              <p:spPr bwMode="auto">
                <a:xfrm>
                  <a:off x="2352" y="1488"/>
                  <a:ext cx="864" cy="7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395" name="Oval 363"/>
                <p:cNvSpPr>
                  <a:spLocks noChangeArrowheads="1"/>
                </p:cNvSpPr>
                <p:nvPr/>
              </p:nvSpPr>
              <p:spPr bwMode="auto">
                <a:xfrm>
                  <a:off x="2544" y="1824"/>
                  <a:ext cx="864" cy="7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396" name="Oval 364"/>
                <p:cNvSpPr>
                  <a:spLocks noChangeArrowheads="1"/>
                </p:cNvSpPr>
                <p:nvPr/>
              </p:nvSpPr>
              <p:spPr bwMode="auto">
                <a:xfrm>
                  <a:off x="2016" y="1968"/>
                  <a:ext cx="864" cy="7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397" name="Oval 365"/>
                <p:cNvSpPr>
                  <a:spLocks noChangeArrowheads="1"/>
                </p:cNvSpPr>
                <p:nvPr/>
              </p:nvSpPr>
              <p:spPr bwMode="auto">
                <a:xfrm>
                  <a:off x="2544" y="1584"/>
                  <a:ext cx="864" cy="7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398" name="Oval 366"/>
                <p:cNvSpPr>
                  <a:spLocks noChangeArrowheads="1"/>
                </p:cNvSpPr>
                <p:nvPr/>
              </p:nvSpPr>
              <p:spPr bwMode="auto">
                <a:xfrm>
                  <a:off x="1824" y="1632"/>
                  <a:ext cx="1200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399" name="Oval 367"/>
                <p:cNvSpPr>
                  <a:spLocks noChangeArrowheads="1"/>
                </p:cNvSpPr>
                <p:nvPr/>
              </p:nvSpPr>
              <p:spPr bwMode="auto">
                <a:xfrm>
                  <a:off x="2208" y="1632"/>
                  <a:ext cx="960" cy="720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400" name="Oval 368"/>
                <p:cNvSpPr>
                  <a:spLocks noChangeArrowheads="1"/>
                </p:cNvSpPr>
                <p:nvPr/>
              </p:nvSpPr>
              <p:spPr bwMode="auto">
                <a:xfrm>
                  <a:off x="2160" y="1584"/>
                  <a:ext cx="1200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72401" name="Text Box 369"/>
              <p:cNvSpPr txBox="1">
                <a:spLocks noChangeArrowheads="1"/>
              </p:cNvSpPr>
              <p:nvPr/>
            </p:nvSpPr>
            <p:spPr bwMode="auto">
              <a:xfrm>
                <a:off x="2616" y="2749"/>
                <a:ext cx="9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prstShdw prst="shdw13" dist="53882" dir="13500000">
                  <a:srgbClr val="DBDBDB">
                    <a:alpha val="74998"/>
                  </a:srgbClr>
                </a:prstShdw>
              </a:effectLst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 sz="1800" b="1">
                  <a:latin typeface="Comic Sans MS" charset="0"/>
                </a:endParaRPr>
              </a:p>
            </p:txBody>
          </p:sp>
        </p:grpSp>
        <p:grpSp>
          <p:nvGrpSpPr>
            <p:cNvPr id="172690" name="Group 370"/>
            <p:cNvGrpSpPr>
              <a:grpSpLocks/>
            </p:cNvGrpSpPr>
            <p:nvPr/>
          </p:nvGrpSpPr>
          <p:grpSpPr bwMode="auto">
            <a:xfrm>
              <a:off x="1440" y="3216"/>
              <a:ext cx="912" cy="576"/>
              <a:chOff x="2544" y="2640"/>
              <a:chExt cx="610" cy="440"/>
            </a:xfrm>
          </p:grpSpPr>
          <p:grpSp>
            <p:nvGrpSpPr>
              <p:cNvPr id="172697" name="Group 371"/>
              <p:cNvGrpSpPr>
                <a:grpSpLocks/>
              </p:cNvGrpSpPr>
              <p:nvPr/>
            </p:nvGrpSpPr>
            <p:grpSpPr bwMode="auto">
              <a:xfrm>
                <a:off x="2544" y="2640"/>
                <a:ext cx="610" cy="440"/>
                <a:chOff x="1680" y="1488"/>
                <a:chExt cx="1728" cy="1248"/>
              </a:xfrm>
            </p:grpSpPr>
            <p:sp>
              <p:nvSpPr>
                <p:cNvPr id="172404" name="Oval 372"/>
                <p:cNvSpPr>
                  <a:spLocks noChangeArrowheads="1"/>
                </p:cNvSpPr>
                <p:nvPr/>
              </p:nvSpPr>
              <p:spPr bwMode="auto">
                <a:xfrm>
                  <a:off x="1872" y="1488"/>
                  <a:ext cx="1056" cy="91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405" name="Oval 373"/>
                <p:cNvSpPr>
                  <a:spLocks noChangeArrowheads="1"/>
                </p:cNvSpPr>
                <p:nvPr/>
              </p:nvSpPr>
              <p:spPr bwMode="auto">
                <a:xfrm>
                  <a:off x="1680" y="1536"/>
                  <a:ext cx="864" cy="7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406" name="Oval 374"/>
                <p:cNvSpPr>
                  <a:spLocks noChangeArrowheads="1"/>
                </p:cNvSpPr>
                <p:nvPr/>
              </p:nvSpPr>
              <p:spPr bwMode="auto">
                <a:xfrm>
                  <a:off x="1728" y="1824"/>
                  <a:ext cx="864" cy="7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407" name="Oval 375"/>
                <p:cNvSpPr>
                  <a:spLocks noChangeArrowheads="1"/>
                </p:cNvSpPr>
                <p:nvPr/>
              </p:nvSpPr>
              <p:spPr bwMode="auto">
                <a:xfrm>
                  <a:off x="2352" y="1488"/>
                  <a:ext cx="864" cy="7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408" name="Oval 376"/>
                <p:cNvSpPr>
                  <a:spLocks noChangeArrowheads="1"/>
                </p:cNvSpPr>
                <p:nvPr/>
              </p:nvSpPr>
              <p:spPr bwMode="auto">
                <a:xfrm>
                  <a:off x="2544" y="1824"/>
                  <a:ext cx="864" cy="7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409" name="Oval 377"/>
                <p:cNvSpPr>
                  <a:spLocks noChangeArrowheads="1"/>
                </p:cNvSpPr>
                <p:nvPr/>
              </p:nvSpPr>
              <p:spPr bwMode="auto">
                <a:xfrm>
                  <a:off x="2016" y="1968"/>
                  <a:ext cx="864" cy="7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410" name="Oval 378"/>
                <p:cNvSpPr>
                  <a:spLocks noChangeArrowheads="1"/>
                </p:cNvSpPr>
                <p:nvPr/>
              </p:nvSpPr>
              <p:spPr bwMode="auto">
                <a:xfrm>
                  <a:off x="2544" y="1584"/>
                  <a:ext cx="864" cy="7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411" name="Oval 379"/>
                <p:cNvSpPr>
                  <a:spLocks noChangeArrowheads="1"/>
                </p:cNvSpPr>
                <p:nvPr/>
              </p:nvSpPr>
              <p:spPr bwMode="auto">
                <a:xfrm>
                  <a:off x="1824" y="1632"/>
                  <a:ext cx="1200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412" name="Oval 380"/>
                <p:cNvSpPr>
                  <a:spLocks noChangeArrowheads="1"/>
                </p:cNvSpPr>
                <p:nvPr/>
              </p:nvSpPr>
              <p:spPr bwMode="auto">
                <a:xfrm>
                  <a:off x="2208" y="1632"/>
                  <a:ext cx="960" cy="720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413" name="Oval 381"/>
                <p:cNvSpPr>
                  <a:spLocks noChangeArrowheads="1"/>
                </p:cNvSpPr>
                <p:nvPr/>
              </p:nvSpPr>
              <p:spPr bwMode="auto">
                <a:xfrm>
                  <a:off x="2160" y="1584"/>
                  <a:ext cx="1200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72414" name="Text Box 382"/>
              <p:cNvSpPr txBox="1">
                <a:spLocks noChangeArrowheads="1"/>
              </p:cNvSpPr>
              <p:nvPr/>
            </p:nvSpPr>
            <p:spPr bwMode="auto">
              <a:xfrm>
                <a:off x="2616" y="2749"/>
                <a:ext cx="78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prstShdw prst="shdw13" dist="53882" dir="13500000">
                  <a:srgbClr val="DBDBDB">
                    <a:alpha val="74998"/>
                  </a:srgbClr>
                </a:prstShdw>
              </a:effectLst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 sz="1800" b="1">
                  <a:latin typeface="Comic Sans MS" charset="0"/>
                </a:endParaRPr>
              </a:p>
            </p:txBody>
          </p:sp>
        </p:grpSp>
        <p:grpSp>
          <p:nvGrpSpPr>
            <p:cNvPr id="172705" name="Group 383"/>
            <p:cNvGrpSpPr>
              <a:grpSpLocks/>
            </p:cNvGrpSpPr>
            <p:nvPr/>
          </p:nvGrpSpPr>
          <p:grpSpPr bwMode="auto">
            <a:xfrm>
              <a:off x="3360" y="3216"/>
              <a:ext cx="912" cy="528"/>
              <a:chOff x="2544" y="2640"/>
              <a:chExt cx="610" cy="440"/>
            </a:xfrm>
          </p:grpSpPr>
          <p:grpSp>
            <p:nvGrpSpPr>
              <p:cNvPr id="172712" name="Group 384"/>
              <p:cNvGrpSpPr>
                <a:grpSpLocks/>
              </p:cNvGrpSpPr>
              <p:nvPr/>
            </p:nvGrpSpPr>
            <p:grpSpPr bwMode="auto">
              <a:xfrm>
                <a:off x="2544" y="2640"/>
                <a:ext cx="610" cy="440"/>
                <a:chOff x="1680" y="1488"/>
                <a:chExt cx="1728" cy="1248"/>
              </a:xfrm>
            </p:grpSpPr>
            <p:sp>
              <p:nvSpPr>
                <p:cNvPr id="172417" name="Oval 385"/>
                <p:cNvSpPr>
                  <a:spLocks noChangeArrowheads="1"/>
                </p:cNvSpPr>
                <p:nvPr/>
              </p:nvSpPr>
              <p:spPr bwMode="auto">
                <a:xfrm>
                  <a:off x="1872" y="1488"/>
                  <a:ext cx="1056" cy="91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418" name="Oval 386"/>
                <p:cNvSpPr>
                  <a:spLocks noChangeArrowheads="1"/>
                </p:cNvSpPr>
                <p:nvPr/>
              </p:nvSpPr>
              <p:spPr bwMode="auto">
                <a:xfrm>
                  <a:off x="1680" y="1536"/>
                  <a:ext cx="864" cy="7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419" name="Oval 387"/>
                <p:cNvSpPr>
                  <a:spLocks noChangeArrowheads="1"/>
                </p:cNvSpPr>
                <p:nvPr/>
              </p:nvSpPr>
              <p:spPr bwMode="auto">
                <a:xfrm>
                  <a:off x="1728" y="1824"/>
                  <a:ext cx="864" cy="7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420" name="Oval 388"/>
                <p:cNvSpPr>
                  <a:spLocks noChangeArrowheads="1"/>
                </p:cNvSpPr>
                <p:nvPr/>
              </p:nvSpPr>
              <p:spPr bwMode="auto">
                <a:xfrm>
                  <a:off x="2352" y="1488"/>
                  <a:ext cx="864" cy="7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421" name="Oval 389"/>
                <p:cNvSpPr>
                  <a:spLocks noChangeArrowheads="1"/>
                </p:cNvSpPr>
                <p:nvPr/>
              </p:nvSpPr>
              <p:spPr bwMode="auto">
                <a:xfrm>
                  <a:off x="2544" y="1824"/>
                  <a:ext cx="864" cy="7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422" name="Oval 390"/>
                <p:cNvSpPr>
                  <a:spLocks noChangeArrowheads="1"/>
                </p:cNvSpPr>
                <p:nvPr/>
              </p:nvSpPr>
              <p:spPr bwMode="auto">
                <a:xfrm>
                  <a:off x="2016" y="1968"/>
                  <a:ext cx="864" cy="7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423" name="Oval 391"/>
                <p:cNvSpPr>
                  <a:spLocks noChangeArrowheads="1"/>
                </p:cNvSpPr>
                <p:nvPr/>
              </p:nvSpPr>
              <p:spPr bwMode="auto">
                <a:xfrm>
                  <a:off x="2544" y="1584"/>
                  <a:ext cx="864" cy="7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424" name="Oval 392"/>
                <p:cNvSpPr>
                  <a:spLocks noChangeArrowheads="1"/>
                </p:cNvSpPr>
                <p:nvPr/>
              </p:nvSpPr>
              <p:spPr bwMode="auto">
                <a:xfrm>
                  <a:off x="1824" y="1632"/>
                  <a:ext cx="1200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425" name="Oval 393"/>
                <p:cNvSpPr>
                  <a:spLocks noChangeArrowheads="1"/>
                </p:cNvSpPr>
                <p:nvPr/>
              </p:nvSpPr>
              <p:spPr bwMode="auto">
                <a:xfrm>
                  <a:off x="2208" y="1632"/>
                  <a:ext cx="960" cy="720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426" name="Oval 394"/>
                <p:cNvSpPr>
                  <a:spLocks noChangeArrowheads="1"/>
                </p:cNvSpPr>
                <p:nvPr/>
              </p:nvSpPr>
              <p:spPr bwMode="auto">
                <a:xfrm>
                  <a:off x="2160" y="1584"/>
                  <a:ext cx="1200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63500" dist="38099" dir="2700000" algn="ctr" rotWithShape="0">
                    <a:srgbClr val="DBDBDB">
                      <a:alpha val="74998"/>
                    </a:srgb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72427" name="Text Box 395"/>
              <p:cNvSpPr txBox="1">
                <a:spLocks noChangeArrowheads="1"/>
              </p:cNvSpPr>
              <p:nvPr/>
            </p:nvSpPr>
            <p:spPr bwMode="auto">
              <a:xfrm>
                <a:off x="2616" y="2749"/>
                <a:ext cx="78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prstShdw prst="shdw13" dist="53882" dir="13500000">
                  <a:srgbClr val="DBDBDB">
                    <a:alpha val="74998"/>
                  </a:srgbClr>
                </a:prstShdw>
              </a:effectLst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 sz="1800" b="1">
                  <a:latin typeface="Comic Sans MS" charset="0"/>
                </a:endParaRPr>
              </a:p>
            </p:txBody>
          </p:sp>
        </p:grpSp>
        <p:sp>
          <p:nvSpPr>
            <p:cNvPr id="172428" name="Line 396"/>
            <p:cNvSpPr>
              <a:spLocks noChangeShapeType="1"/>
            </p:cNvSpPr>
            <p:nvPr/>
          </p:nvSpPr>
          <p:spPr bwMode="auto">
            <a:xfrm flipV="1">
              <a:off x="1152" y="3408"/>
              <a:ext cx="432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429" name="Oval 397"/>
            <p:cNvSpPr>
              <a:spLocks noChangeArrowheads="1"/>
            </p:cNvSpPr>
            <p:nvPr/>
          </p:nvSpPr>
          <p:spPr bwMode="auto">
            <a:xfrm>
              <a:off x="1584" y="3360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430" name="Oval 398"/>
            <p:cNvSpPr>
              <a:spLocks noChangeArrowheads="1"/>
            </p:cNvSpPr>
            <p:nvPr/>
          </p:nvSpPr>
          <p:spPr bwMode="auto">
            <a:xfrm>
              <a:off x="1648" y="3600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431" name="Line 399"/>
            <p:cNvSpPr>
              <a:spLocks noChangeShapeType="1"/>
            </p:cNvSpPr>
            <p:nvPr/>
          </p:nvSpPr>
          <p:spPr bwMode="auto">
            <a:xfrm>
              <a:off x="1680" y="3648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432" name="Line 400"/>
            <p:cNvSpPr>
              <a:spLocks noChangeShapeType="1"/>
            </p:cNvSpPr>
            <p:nvPr/>
          </p:nvSpPr>
          <p:spPr bwMode="auto">
            <a:xfrm flipH="1" flipV="1">
              <a:off x="2160" y="3600"/>
              <a:ext cx="24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433" name="Oval 401"/>
            <p:cNvSpPr>
              <a:spLocks noChangeArrowheads="1"/>
            </p:cNvSpPr>
            <p:nvPr/>
          </p:nvSpPr>
          <p:spPr bwMode="auto">
            <a:xfrm>
              <a:off x="2112" y="3552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434" name="Line 402"/>
            <p:cNvSpPr>
              <a:spLocks noChangeShapeType="1"/>
            </p:cNvSpPr>
            <p:nvPr/>
          </p:nvSpPr>
          <p:spPr bwMode="auto">
            <a:xfrm flipH="1" flipV="1">
              <a:off x="4656" y="2400"/>
              <a:ext cx="24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435" name="Oval 403"/>
            <p:cNvSpPr>
              <a:spLocks noChangeArrowheads="1"/>
            </p:cNvSpPr>
            <p:nvPr/>
          </p:nvSpPr>
          <p:spPr bwMode="auto">
            <a:xfrm>
              <a:off x="4608" y="2352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436" name="Oval 404"/>
            <p:cNvSpPr>
              <a:spLocks noChangeArrowheads="1"/>
            </p:cNvSpPr>
            <p:nvPr/>
          </p:nvSpPr>
          <p:spPr bwMode="auto">
            <a:xfrm>
              <a:off x="3816" y="3600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437" name="Line 405"/>
            <p:cNvSpPr>
              <a:spLocks noChangeShapeType="1"/>
            </p:cNvSpPr>
            <p:nvPr/>
          </p:nvSpPr>
          <p:spPr bwMode="auto">
            <a:xfrm>
              <a:off x="3848" y="3648"/>
              <a:ext cx="0" cy="2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438" name="Line 406"/>
            <p:cNvSpPr>
              <a:spLocks noChangeShapeType="1"/>
            </p:cNvSpPr>
            <p:nvPr/>
          </p:nvSpPr>
          <p:spPr bwMode="auto">
            <a:xfrm flipH="1" flipV="1">
              <a:off x="4123" y="3396"/>
              <a:ext cx="508" cy="2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439" name="Oval 407"/>
            <p:cNvSpPr>
              <a:spLocks noChangeArrowheads="1"/>
            </p:cNvSpPr>
            <p:nvPr/>
          </p:nvSpPr>
          <p:spPr bwMode="auto">
            <a:xfrm>
              <a:off x="4075" y="3348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440" name="Line 408"/>
            <p:cNvSpPr>
              <a:spLocks noChangeShapeType="1"/>
            </p:cNvSpPr>
            <p:nvPr/>
          </p:nvSpPr>
          <p:spPr bwMode="auto">
            <a:xfrm flipV="1">
              <a:off x="1152" y="2736"/>
              <a:ext cx="288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441" name="Oval 409"/>
            <p:cNvSpPr>
              <a:spLocks noChangeArrowheads="1"/>
            </p:cNvSpPr>
            <p:nvPr/>
          </p:nvSpPr>
          <p:spPr bwMode="auto">
            <a:xfrm>
              <a:off x="1440" y="2688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442" name="Line 410"/>
            <p:cNvSpPr>
              <a:spLocks noChangeShapeType="1"/>
            </p:cNvSpPr>
            <p:nvPr/>
          </p:nvSpPr>
          <p:spPr bwMode="auto">
            <a:xfrm flipH="1" flipV="1">
              <a:off x="1344" y="2208"/>
              <a:ext cx="144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443" name="Oval 411"/>
            <p:cNvSpPr>
              <a:spLocks noChangeArrowheads="1"/>
            </p:cNvSpPr>
            <p:nvPr/>
          </p:nvSpPr>
          <p:spPr bwMode="auto">
            <a:xfrm>
              <a:off x="1488" y="2496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444" name="Oval 412"/>
            <p:cNvSpPr>
              <a:spLocks noChangeArrowheads="1"/>
            </p:cNvSpPr>
            <p:nvPr/>
          </p:nvSpPr>
          <p:spPr bwMode="auto">
            <a:xfrm>
              <a:off x="2016" y="3312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445" name="Line 413"/>
            <p:cNvSpPr>
              <a:spLocks noChangeShapeType="1"/>
            </p:cNvSpPr>
            <p:nvPr/>
          </p:nvSpPr>
          <p:spPr bwMode="auto">
            <a:xfrm flipV="1">
              <a:off x="2064" y="2948"/>
              <a:ext cx="624" cy="3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446" name="Oval 414"/>
            <p:cNvSpPr>
              <a:spLocks noChangeArrowheads="1"/>
            </p:cNvSpPr>
            <p:nvPr/>
          </p:nvSpPr>
          <p:spPr bwMode="auto">
            <a:xfrm>
              <a:off x="2688" y="2928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447" name="Oval 415"/>
            <p:cNvSpPr>
              <a:spLocks noChangeArrowheads="1"/>
            </p:cNvSpPr>
            <p:nvPr/>
          </p:nvSpPr>
          <p:spPr bwMode="auto">
            <a:xfrm>
              <a:off x="3216" y="2976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448" name="Line 416"/>
            <p:cNvSpPr>
              <a:spLocks noChangeShapeType="1"/>
            </p:cNvSpPr>
            <p:nvPr/>
          </p:nvSpPr>
          <p:spPr bwMode="auto">
            <a:xfrm>
              <a:off x="3216" y="2976"/>
              <a:ext cx="307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449" name="Oval 417"/>
            <p:cNvSpPr>
              <a:spLocks noChangeArrowheads="1"/>
            </p:cNvSpPr>
            <p:nvPr/>
          </p:nvSpPr>
          <p:spPr bwMode="auto">
            <a:xfrm>
              <a:off x="3504" y="3360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450" name="Oval 418"/>
            <p:cNvSpPr>
              <a:spLocks noChangeArrowheads="1"/>
            </p:cNvSpPr>
            <p:nvPr/>
          </p:nvSpPr>
          <p:spPr bwMode="auto">
            <a:xfrm>
              <a:off x="1920" y="2592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451" name="Line 419"/>
            <p:cNvSpPr>
              <a:spLocks noChangeShapeType="1"/>
            </p:cNvSpPr>
            <p:nvPr/>
          </p:nvSpPr>
          <p:spPr bwMode="auto">
            <a:xfrm>
              <a:off x="1960" y="2623"/>
              <a:ext cx="676" cy="10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452" name="Oval 420"/>
            <p:cNvSpPr>
              <a:spLocks noChangeArrowheads="1"/>
            </p:cNvSpPr>
            <p:nvPr/>
          </p:nvSpPr>
          <p:spPr bwMode="auto">
            <a:xfrm>
              <a:off x="2603" y="2710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453" name="Oval 421"/>
            <p:cNvSpPr>
              <a:spLocks noChangeArrowheads="1"/>
            </p:cNvSpPr>
            <p:nvPr/>
          </p:nvSpPr>
          <p:spPr bwMode="auto">
            <a:xfrm>
              <a:off x="3456" y="2592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454" name="Line 422"/>
            <p:cNvSpPr>
              <a:spLocks noChangeShapeType="1"/>
            </p:cNvSpPr>
            <p:nvPr/>
          </p:nvSpPr>
          <p:spPr bwMode="auto">
            <a:xfrm flipV="1">
              <a:off x="3504" y="2352"/>
              <a:ext cx="768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455" name="Oval 423"/>
            <p:cNvSpPr>
              <a:spLocks noChangeArrowheads="1"/>
            </p:cNvSpPr>
            <p:nvPr/>
          </p:nvSpPr>
          <p:spPr bwMode="auto">
            <a:xfrm>
              <a:off x="4272" y="2304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456" name="Line 424"/>
            <p:cNvSpPr>
              <a:spLocks noChangeShapeType="1"/>
            </p:cNvSpPr>
            <p:nvPr/>
          </p:nvSpPr>
          <p:spPr bwMode="auto">
            <a:xfrm flipV="1">
              <a:off x="4632" y="1920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grpSp>
          <p:nvGrpSpPr>
            <p:cNvPr id="172720" name="Group 425"/>
            <p:cNvGrpSpPr>
              <a:grpSpLocks/>
            </p:cNvGrpSpPr>
            <p:nvPr/>
          </p:nvGrpSpPr>
          <p:grpSpPr bwMode="auto">
            <a:xfrm>
              <a:off x="4464" y="1528"/>
              <a:ext cx="405" cy="440"/>
              <a:chOff x="2112" y="1693"/>
              <a:chExt cx="1554" cy="1688"/>
            </a:xfrm>
          </p:grpSpPr>
          <p:sp>
            <p:nvSpPr>
              <p:cNvPr id="172458" name="Freeform 426"/>
              <p:cNvSpPr>
                <a:spLocks/>
              </p:cNvSpPr>
              <p:nvPr/>
            </p:nvSpPr>
            <p:spPr bwMode="auto">
              <a:xfrm>
                <a:off x="3408" y="3265"/>
                <a:ext cx="256" cy="109"/>
              </a:xfrm>
              <a:custGeom>
                <a:avLst/>
                <a:gdLst/>
                <a:ahLst/>
                <a:cxnLst>
                  <a:cxn ang="0">
                    <a:pos x="15" y="129"/>
                  </a:cxn>
                  <a:cxn ang="0">
                    <a:pos x="0" y="69"/>
                  </a:cxn>
                  <a:cxn ang="0">
                    <a:pos x="39" y="29"/>
                  </a:cxn>
                  <a:cxn ang="0">
                    <a:pos x="112" y="2"/>
                  </a:cxn>
                  <a:cxn ang="0">
                    <a:pos x="212" y="0"/>
                  </a:cxn>
                  <a:cxn ang="0">
                    <a:pos x="270" y="8"/>
                  </a:cxn>
                  <a:cxn ang="0">
                    <a:pos x="358" y="35"/>
                  </a:cxn>
                  <a:cxn ang="0">
                    <a:pos x="511" y="123"/>
                  </a:cxn>
                  <a:cxn ang="0">
                    <a:pos x="491" y="166"/>
                  </a:cxn>
                  <a:cxn ang="0">
                    <a:pos x="358" y="220"/>
                  </a:cxn>
                  <a:cxn ang="0">
                    <a:pos x="15" y="129"/>
                  </a:cxn>
                  <a:cxn ang="0">
                    <a:pos x="15" y="129"/>
                  </a:cxn>
                </a:cxnLst>
                <a:rect l="0" t="0" r="r" b="b"/>
                <a:pathLst>
                  <a:path w="511" h="220">
                    <a:moveTo>
                      <a:pt x="15" y="129"/>
                    </a:moveTo>
                    <a:lnTo>
                      <a:pt x="0" y="69"/>
                    </a:lnTo>
                    <a:lnTo>
                      <a:pt x="39" y="29"/>
                    </a:lnTo>
                    <a:lnTo>
                      <a:pt x="112" y="2"/>
                    </a:lnTo>
                    <a:lnTo>
                      <a:pt x="212" y="0"/>
                    </a:lnTo>
                    <a:lnTo>
                      <a:pt x="270" y="8"/>
                    </a:lnTo>
                    <a:lnTo>
                      <a:pt x="358" y="35"/>
                    </a:lnTo>
                    <a:lnTo>
                      <a:pt x="511" y="123"/>
                    </a:lnTo>
                    <a:lnTo>
                      <a:pt x="491" y="166"/>
                    </a:lnTo>
                    <a:lnTo>
                      <a:pt x="358" y="220"/>
                    </a:lnTo>
                    <a:lnTo>
                      <a:pt x="15" y="129"/>
                    </a:lnTo>
                    <a:lnTo>
                      <a:pt x="15" y="129"/>
                    </a:lnTo>
                    <a:close/>
                  </a:path>
                </a:pathLst>
              </a:custGeom>
              <a:solidFill>
                <a:srgbClr val="FFEDED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59" name="Freeform 427"/>
              <p:cNvSpPr>
                <a:spLocks/>
              </p:cNvSpPr>
              <p:nvPr/>
            </p:nvSpPr>
            <p:spPr bwMode="auto">
              <a:xfrm>
                <a:off x="3586" y="3323"/>
                <a:ext cx="76" cy="54"/>
              </a:xfrm>
              <a:custGeom>
                <a:avLst/>
                <a:gdLst/>
                <a:ahLst/>
                <a:cxnLst>
                  <a:cxn ang="0">
                    <a:pos x="8" y="53"/>
                  </a:cxn>
                  <a:cxn ang="0">
                    <a:pos x="84" y="9"/>
                  </a:cxn>
                  <a:cxn ang="0">
                    <a:pos x="144" y="0"/>
                  </a:cxn>
                  <a:cxn ang="0">
                    <a:pos x="153" y="13"/>
                  </a:cxn>
                  <a:cxn ang="0">
                    <a:pos x="138" y="40"/>
                  </a:cxn>
                  <a:cxn ang="0">
                    <a:pos x="0" y="109"/>
                  </a:cxn>
                  <a:cxn ang="0">
                    <a:pos x="8" y="53"/>
                  </a:cxn>
                  <a:cxn ang="0">
                    <a:pos x="8" y="53"/>
                  </a:cxn>
                </a:cxnLst>
                <a:rect l="0" t="0" r="r" b="b"/>
                <a:pathLst>
                  <a:path w="153" h="109">
                    <a:moveTo>
                      <a:pt x="8" y="53"/>
                    </a:moveTo>
                    <a:lnTo>
                      <a:pt x="84" y="9"/>
                    </a:lnTo>
                    <a:lnTo>
                      <a:pt x="144" y="0"/>
                    </a:lnTo>
                    <a:lnTo>
                      <a:pt x="153" y="13"/>
                    </a:lnTo>
                    <a:lnTo>
                      <a:pt x="138" y="40"/>
                    </a:lnTo>
                    <a:lnTo>
                      <a:pt x="0" y="109"/>
                    </a:lnTo>
                    <a:lnTo>
                      <a:pt x="8" y="53"/>
                    </a:lnTo>
                    <a:lnTo>
                      <a:pt x="8" y="53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60" name="Freeform 428"/>
              <p:cNvSpPr>
                <a:spLocks/>
              </p:cNvSpPr>
              <p:nvPr/>
            </p:nvSpPr>
            <p:spPr bwMode="auto">
              <a:xfrm>
                <a:off x="3414" y="3309"/>
                <a:ext cx="127" cy="53"/>
              </a:xfrm>
              <a:custGeom>
                <a:avLst/>
                <a:gdLst/>
                <a:ahLst/>
                <a:cxnLst>
                  <a:cxn ang="0">
                    <a:pos x="3" y="14"/>
                  </a:cxn>
                  <a:cxn ang="0">
                    <a:pos x="75" y="0"/>
                  </a:cxn>
                  <a:cxn ang="0">
                    <a:pos x="144" y="2"/>
                  </a:cxn>
                  <a:cxn ang="0">
                    <a:pos x="254" y="56"/>
                  </a:cxn>
                  <a:cxn ang="0">
                    <a:pos x="238" y="106"/>
                  </a:cxn>
                  <a:cxn ang="0">
                    <a:pos x="15" y="42"/>
                  </a:cxn>
                  <a:cxn ang="0">
                    <a:pos x="0" y="24"/>
                  </a:cxn>
                  <a:cxn ang="0">
                    <a:pos x="3" y="14"/>
                  </a:cxn>
                  <a:cxn ang="0">
                    <a:pos x="3" y="14"/>
                  </a:cxn>
                </a:cxnLst>
                <a:rect l="0" t="0" r="r" b="b"/>
                <a:pathLst>
                  <a:path w="254" h="106">
                    <a:moveTo>
                      <a:pt x="3" y="14"/>
                    </a:moveTo>
                    <a:lnTo>
                      <a:pt x="75" y="0"/>
                    </a:lnTo>
                    <a:lnTo>
                      <a:pt x="144" y="2"/>
                    </a:lnTo>
                    <a:lnTo>
                      <a:pt x="254" y="56"/>
                    </a:lnTo>
                    <a:lnTo>
                      <a:pt x="238" y="106"/>
                    </a:lnTo>
                    <a:lnTo>
                      <a:pt x="15" y="42"/>
                    </a:lnTo>
                    <a:lnTo>
                      <a:pt x="0" y="24"/>
                    </a:lnTo>
                    <a:lnTo>
                      <a:pt x="3" y="14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61" name="Freeform 429"/>
              <p:cNvSpPr>
                <a:spLocks/>
              </p:cNvSpPr>
              <p:nvPr/>
            </p:nvSpPr>
            <p:spPr bwMode="auto">
              <a:xfrm>
                <a:off x="2112" y="3064"/>
                <a:ext cx="1257" cy="294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0" y="507"/>
                  </a:cxn>
                  <a:cxn ang="0">
                    <a:pos x="18" y="588"/>
                  </a:cxn>
                  <a:cxn ang="0">
                    <a:pos x="2511" y="570"/>
                  </a:cxn>
                  <a:cxn ang="0">
                    <a:pos x="2514" y="485"/>
                  </a:cxn>
                  <a:cxn ang="0">
                    <a:pos x="2418" y="12"/>
                  </a:cxn>
                  <a:cxn ang="0">
                    <a:pos x="94" y="0"/>
                  </a:cxn>
                  <a:cxn ang="0">
                    <a:pos x="94" y="0"/>
                  </a:cxn>
                </a:cxnLst>
                <a:rect l="0" t="0" r="r" b="b"/>
                <a:pathLst>
                  <a:path w="2514" h="588">
                    <a:moveTo>
                      <a:pt x="94" y="0"/>
                    </a:moveTo>
                    <a:lnTo>
                      <a:pt x="0" y="507"/>
                    </a:lnTo>
                    <a:lnTo>
                      <a:pt x="18" y="588"/>
                    </a:lnTo>
                    <a:lnTo>
                      <a:pt x="2511" y="570"/>
                    </a:lnTo>
                    <a:lnTo>
                      <a:pt x="2514" y="485"/>
                    </a:lnTo>
                    <a:lnTo>
                      <a:pt x="2418" y="12"/>
                    </a:lnTo>
                    <a:lnTo>
                      <a:pt x="94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FFEDED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62" name="Freeform 430"/>
              <p:cNvSpPr>
                <a:spLocks/>
              </p:cNvSpPr>
              <p:nvPr/>
            </p:nvSpPr>
            <p:spPr bwMode="auto">
              <a:xfrm>
                <a:off x="2155" y="3161"/>
                <a:ext cx="121" cy="119"/>
              </a:xfrm>
              <a:custGeom>
                <a:avLst/>
                <a:gdLst/>
                <a:ahLst/>
                <a:cxnLst>
                  <a:cxn ang="0">
                    <a:pos x="37" y="0"/>
                  </a:cxn>
                  <a:cxn ang="0">
                    <a:pos x="173" y="1"/>
                  </a:cxn>
                  <a:cxn ang="0">
                    <a:pos x="172" y="115"/>
                  </a:cxn>
                  <a:cxn ang="0">
                    <a:pos x="241" y="113"/>
                  </a:cxn>
                  <a:cxn ang="0">
                    <a:pos x="242" y="195"/>
                  </a:cxn>
                  <a:cxn ang="0">
                    <a:pos x="158" y="195"/>
                  </a:cxn>
                  <a:cxn ang="0">
                    <a:pos x="152" y="239"/>
                  </a:cxn>
                  <a:cxn ang="0">
                    <a:pos x="0" y="233"/>
                  </a:cxn>
                  <a:cxn ang="0">
                    <a:pos x="37" y="0"/>
                  </a:cxn>
                  <a:cxn ang="0">
                    <a:pos x="37" y="0"/>
                  </a:cxn>
                </a:cxnLst>
                <a:rect l="0" t="0" r="r" b="b"/>
                <a:pathLst>
                  <a:path w="242" h="239">
                    <a:moveTo>
                      <a:pt x="37" y="0"/>
                    </a:moveTo>
                    <a:lnTo>
                      <a:pt x="173" y="1"/>
                    </a:lnTo>
                    <a:lnTo>
                      <a:pt x="172" y="115"/>
                    </a:lnTo>
                    <a:lnTo>
                      <a:pt x="241" y="113"/>
                    </a:lnTo>
                    <a:lnTo>
                      <a:pt x="242" y="195"/>
                    </a:lnTo>
                    <a:lnTo>
                      <a:pt x="158" y="195"/>
                    </a:lnTo>
                    <a:lnTo>
                      <a:pt x="152" y="239"/>
                    </a:lnTo>
                    <a:lnTo>
                      <a:pt x="0" y="233"/>
                    </a:lnTo>
                    <a:lnTo>
                      <a:pt x="37" y="0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63" name="Freeform 431"/>
              <p:cNvSpPr>
                <a:spLocks/>
              </p:cNvSpPr>
              <p:nvPr/>
            </p:nvSpPr>
            <p:spPr bwMode="auto">
              <a:xfrm>
                <a:off x="2946" y="3215"/>
                <a:ext cx="160" cy="65"/>
              </a:xfrm>
              <a:custGeom>
                <a:avLst/>
                <a:gdLst/>
                <a:ahLst/>
                <a:cxnLst>
                  <a:cxn ang="0">
                    <a:pos x="23" y="61"/>
                  </a:cxn>
                  <a:cxn ang="0">
                    <a:pos x="3" y="87"/>
                  </a:cxn>
                  <a:cxn ang="0">
                    <a:pos x="0" y="126"/>
                  </a:cxn>
                  <a:cxn ang="0">
                    <a:pos x="320" y="130"/>
                  </a:cxn>
                  <a:cxn ang="0">
                    <a:pos x="314" y="82"/>
                  </a:cxn>
                  <a:cxn ang="0">
                    <a:pos x="296" y="61"/>
                  </a:cxn>
                  <a:cxn ang="0">
                    <a:pos x="212" y="60"/>
                  </a:cxn>
                  <a:cxn ang="0">
                    <a:pos x="194" y="0"/>
                  </a:cxn>
                  <a:cxn ang="0">
                    <a:pos x="108" y="3"/>
                  </a:cxn>
                  <a:cxn ang="0">
                    <a:pos x="103" y="35"/>
                  </a:cxn>
                  <a:cxn ang="0">
                    <a:pos x="105" y="58"/>
                  </a:cxn>
                  <a:cxn ang="0">
                    <a:pos x="23" y="61"/>
                  </a:cxn>
                  <a:cxn ang="0">
                    <a:pos x="23" y="61"/>
                  </a:cxn>
                </a:cxnLst>
                <a:rect l="0" t="0" r="r" b="b"/>
                <a:pathLst>
                  <a:path w="320" h="130">
                    <a:moveTo>
                      <a:pt x="23" y="61"/>
                    </a:moveTo>
                    <a:lnTo>
                      <a:pt x="3" y="87"/>
                    </a:lnTo>
                    <a:lnTo>
                      <a:pt x="0" y="126"/>
                    </a:lnTo>
                    <a:lnTo>
                      <a:pt x="320" y="130"/>
                    </a:lnTo>
                    <a:lnTo>
                      <a:pt x="314" y="82"/>
                    </a:lnTo>
                    <a:lnTo>
                      <a:pt x="296" y="61"/>
                    </a:lnTo>
                    <a:lnTo>
                      <a:pt x="212" y="60"/>
                    </a:lnTo>
                    <a:lnTo>
                      <a:pt x="194" y="0"/>
                    </a:lnTo>
                    <a:lnTo>
                      <a:pt x="108" y="3"/>
                    </a:lnTo>
                    <a:lnTo>
                      <a:pt x="103" y="35"/>
                    </a:lnTo>
                    <a:lnTo>
                      <a:pt x="105" y="58"/>
                    </a:lnTo>
                    <a:lnTo>
                      <a:pt x="23" y="61"/>
                    </a:lnTo>
                    <a:lnTo>
                      <a:pt x="23" y="61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64" name="Freeform 432"/>
              <p:cNvSpPr>
                <a:spLocks/>
              </p:cNvSpPr>
              <p:nvPr/>
            </p:nvSpPr>
            <p:spPr bwMode="auto">
              <a:xfrm>
                <a:off x="2943" y="3138"/>
                <a:ext cx="152" cy="68"/>
              </a:xfrm>
              <a:custGeom>
                <a:avLst/>
                <a:gdLst/>
                <a:ahLst/>
                <a:cxnLst>
                  <a:cxn ang="0">
                    <a:pos x="2" y="21"/>
                  </a:cxn>
                  <a:cxn ang="0">
                    <a:pos x="18" y="6"/>
                  </a:cxn>
                  <a:cxn ang="0">
                    <a:pos x="78" y="3"/>
                  </a:cxn>
                  <a:cxn ang="0">
                    <a:pos x="91" y="27"/>
                  </a:cxn>
                  <a:cxn ang="0">
                    <a:pos x="115" y="4"/>
                  </a:cxn>
                  <a:cxn ang="0">
                    <a:pos x="180" y="1"/>
                  </a:cxn>
                  <a:cxn ang="0">
                    <a:pos x="196" y="25"/>
                  </a:cxn>
                  <a:cxn ang="0">
                    <a:pos x="212" y="1"/>
                  </a:cxn>
                  <a:cxn ang="0">
                    <a:pos x="266" y="0"/>
                  </a:cxn>
                  <a:cxn ang="0">
                    <a:pos x="296" y="25"/>
                  </a:cxn>
                  <a:cxn ang="0">
                    <a:pos x="304" y="134"/>
                  </a:cxn>
                  <a:cxn ang="0">
                    <a:pos x="0" y="136"/>
                  </a:cxn>
                  <a:cxn ang="0">
                    <a:pos x="2" y="21"/>
                  </a:cxn>
                  <a:cxn ang="0">
                    <a:pos x="2" y="21"/>
                  </a:cxn>
                </a:cxnLst>
                <a:rect l="0" t="0" r="r" b="b"/>
                <a:pathLst>
                  <a:path w="304" h="136">
                    <a:moveTo>
                      <a:pt x="2" y="21"/>
                    </a:moveTo>
                    <a:lnTo>
                      <a:pt x="18" y="6"/>
                    </a:lnTo>
                    <a:lnTo>
                      <a:pt x="78" y="3"/>
                    </a:lnTo>
                    <a:lnTo>
                      <a:pt x="91" y="27"/>
                    </a:lnTo>
                    <a:lnTo>
                      <a:pt x="115" y="4"/>
                    </a:lnTo>
                    <a:lnTo>
                      <a:pt x="180" y="1"/>
                    </a:lnTo>
                    <a:lnTo>
                      <a:pt x="196" y="25"/>
                    </a:lnTo>
                    <a:lnTo>
                      <a:pt x="212" y="1"/>
                    </a:lnTo>
                    <a:lnTo>
                      <a:pt x="266" y="0"/>
                    </a:lnTo>
                    <a:lnTo>
                      <a:pt x="296" y="25"/>
                    </a:lnTo>
                    <a:lnTo>
                      <a:pt x="304" y="134"/>
                    </a:lnTo>
                    <a:lnTo>
                      <a:pt x="0" y="136"/>
                    </a:lnTo>
                    <a:lnTo>
                      <a:pt x="2" y="21"/>
                    </a:lnTo>
                    <a:lnTo>
                      <a:pt x="2" y="21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65" name="Freeform 433"/>
              <p:cNvSpPr>
                <a:spLocks/>
              </p:cNvSpPr>
              <p:nvPr/>
            </p:nvSpPr>
            <p:spPr bwMode="auto">
              <a:xfrm>
                <a:off x="2941" y="3099"/>
                <a:ext cx="147" cy="36"/>
              </a:xfrm>
              <a:custGeom>
                <a:avLst/>
                <a:gdLst/>
                <a:ahLst/>
                <a:cxnLst>
                  <a:cxn ang="0">
                    <a:pos x="0" y="21"/>
                  </a:cxn>
                  <a:cxn ang="0">
                    <a:pos x="18" y="6"/>
                  </a:cxn>
                  <a:cxn ang="0">
                    <a:pos x="78" y="3"/>
                  </a:cxn>
                  <a:cxn ang="0">
                    <a:pos x="89" y="28"/>
                  </a:cxn>
                  <a:cxn ang="0">
                    <a:pos x="113" y="4"/>
                  </a:cxn>
                  <a:cxn ang="0">
                    <a:pos x="178" y="3"/>
                  </a:cxn>
                  <a:cxn ang="0">
                    <a:pos x="196" y="27"/>
                  </a:cxn>
                  <a:cxn ang="0">
                    <a:pos x="212" y="3"/>
                  </a:cxn>
                  <a:cxn ang="0">
                    <a:pos x="264" y="0"/>
                  </a:cxn>
                  <a:cxn ang="0">
                    <a:pos x="294" y="25"/>
                  </a:cxn>
                  <a:cxn ang="0">
                    <a:pos x="294" y="69"/>
                  </a:cxn>
                  <a:cxn ang="0">
                    <a:pos x="0" y="72"/>
                  </a:cxn>
                  <a:cxn ang="0">
                    <a:pos x="0" y="21"/>
                  </a:cxn>
                  <a:cxn ang="0">
                    <a:pos x="0" y="21"/>
                  </a:cxn>
                </a:cxnLst>
                <a:rect l="0" t="0" r="r" b="b"/>
                <a:pathLst>
                  <a:path w="294" h="72">
                    <a:moveTo>
                      <a:pt x="0" y="21"/>
                    </a:moveTo>
                    <a:lnTo>
                      <a:pt x="18" y="6"/>
                    </a:lnTo>
                    <a:lnTo>
                      <a:pt x="78" y="3"/>
                    </a:lnTo>
                    <a:lnTo>
                      <a:pt x="89" y="28"/>
                    </a:lnTo>
                    <a:lnTo>
                      <a:pt x="113" y="4"/>
                    </a:lnTo>
                    <a:lnTo>
                      <a:pt x="178" y="3"/>
                    </a:lnTo>
                    <a:lnTo>
                      <a:pt x="196" y="27"/>
                    </a:lnTo>
                    <a:lnTo>
                      <a:pt x="212" y="3"/>
                    </a:lnTo>
                    <a:lnTo>
                      <a:pt x="264" y="0"/>
                    </a:lnTo>
                    <a:lnTo>
                      <a:pt x="294" y="25"/>
                    </a:lnTo>
                    <a:lnTo>
                      <a:pt x="294" y="69"/>
                    </a:lnTo>
                    <a:lnTo>
                      <a:pt x="0" y="72"/>
                    </a:lnTo>
                    <a:lnTo>
                      <a:pt x="0" y="21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66" name="Freeform 434"/>
              <p:cNvSpPr>
                <a:spLocks/>
              </p:cNvSpPr>
              <p:nvPr/>
            </p:nvSpPr>
            <p:spPr bwMode="auto">
              <a:xfrm>
                <a:off x="2116" y="3307"/>
                <a:ext cx="1251" cy="25"/>
              </a:xfrm>
              <a:custGeom>
                <a:avLst/>
                <a:gdLst/>
                <a:ahLst/>
                <a:cxnLst>
                  <a:cxn ang="0">
                    <a:pos x="0" y="12"/>
                  </a:cxn>
                  <a:cxn ang="0">
                    <a:pos x="0" y="50"/>
                  </a:cxn>
                  <a:cxn ang="0">
                    <a:pos x="2500" y="42"/>
                  </a:cxn>
                  <a:cxn ang="0">
                    <a:pos x="2500" y="0"/>
                  </a:cxn>
                  <a:cxn ang="0">
                    <a:pos x="0" y="12"/>
                  </a:cxn>
                  <a:cxn ang="0">
                    <a:pos x="0" y="12"/>
                  </a:cxn>
                </a:cxnLst>
                <a:rect l="0" t="0" r="r" b="b"/>
                <a:pathLst>
                  <a:path w="2500" h="50">
                    <a:moveTo>
                      <a:pt x="0" y="12"/>
                    </a:moveTo>
                    <a:lnTo>
                      <a:pt x="0" y="50"/>
                    </a:lnTo>
                    <a:lnTo>
                      <a:pt x="2500" y="42"/>
                    </a:lnTo>
                    <a:lnTo>
                      <a:pt x="2500" y="0"/>
                    </a:lnTo>
                    <a:lnTo>
                      <a:pt x="0" y="12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67" name="Freeform 435"/>
              <p:cNvSpPr>
                <a:spLocks/>
              </p:cNvSpPr>
              <p:nvPr/>
            </p:nvSpPr>
            <p:spPr bwMode="auto">
              <a:xfrm>
                <a:off x="2294" y="1705"/>
                <a:ext cx="902" cy="762"/>
              </a:xfrm>
              <a:custGeom>
                <a:avLst/>
                <a:gdLst/>
                <a:ahLst/>
                <a:cxnLst>
                  <a:cxn ang="0">
                    <a:pos x="44" y="0"/>
                  </a:cxn>
                  <a:cxn ang="0">
                    <a:pos x="17" y="29"/>
                  </a:cxn>
                  <a:cxn ang="0">
                    <a:pos x="0" y="1454"/>
                  </a:cxn>
                  <a:cxn ang="0">
                    <a:pos x="57" y="1486"/>
                  </a:cxn>
                  <a:cxn ang="0">
                    <a:pos x="314" y="1523"/>
                  </a:cxn>
                  <a:cxn ang="0">
                    <a:pos x="1530" y="1526"/>
                  </a:cxn>
                  <a:cxn ang="0">
                    <a:pos x="1731" y="1507"/>
                  </a:cxn>
                  <a:cxn ang="0">
                    <a:pos x="1772" y="1457"/>
                  </a:cxn>
                  <a:cxn ang="0">
                    <a:pos x="1803" y="36"/>
                  </a:cxn>
                  <a:cxn ang="0">
                    <a:pos x="1760" y="20"/>
                  </a:cxn>
                  <a:cxn ang="0">
                    <a:pos x="44" y="0"/>
                  </a:cxn>
                  <a:cxn ang="0">
                    <a:pos x="44" y="0"/>
                  </a:cxn>
                </a:cxnLst>
                <a:rect l="0" t="0" r="r" b="b"/>
                <a:pathLst>
                  <a:path w="1803" h="1526">
                    <a:moveTo>
                      <a:pt x="44" y="0"/>
                    </a:moveTo>
                    <a:lnTo>
                      <a:pt x="17" y="29"/>
                    </a:lnTo>
                    <a:lnTo>
                      <a:pt x="0" y="1454"/>
                    </a:lnTo>
                    <a:lnTo>
                      <a:pt x="57" y="1486"/>
                    </a:lnTo>
                    <a:lnTo>
                      <a:pt x="314" y="1523"/>
                    </a:lnTo>
                    <a:lnTo>
                      <a:pt x="1530" y="1526"/>
                    </a:lnTo>
                    <a:lnTo>
                      <a:pt x="1731" y="1507"/>
                    </a:lnTo>
                    <a:lnTo>
                      <a:pt x="1772" y="1457"/>
                    </a:lnTo>
                    <a:lnTo>
                      <a:pt x="1803" y="36"/>
                    </a:lnTo>
                    <a:lnTo>
                      <a:pt x="1760" y="20"/>
                    </a:lnTo>
                    <a:lnTo>
                      <a:pt x="44" y="0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FFEDED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68" name="Freeform 436"/>
              <p:cNvSpPr>
                <a:spLocks/>
              </p:cNvSpPr>
              <p:nvPr/>
            </p:nvSpPr>
            <p:spPr bwMode="auto">
              <a:xfrm>
                <a:off x="2208" y="2467"/>
                <a:ext cx="1060" cy="571"/>
              </a:xfrm>
              <a:custGeom>
                <a:avLst/>
                <a:gdLst/>
                <a:ahLst/>
                <a:cxnLst>
                  <a:cxn ang="0">
                    <a:pos x="178" y="130"/>
                  </a:cxn>
                  <a:cxn ang="0">
                    <a:pos x="366" y="133"/>
                  </a:cxn>
                  <a:cxn ang="0">
                    <a:pos x="418" y="0"/>
                  </a:cxn>
                  <a:cxn ang="0">
                    <a:pos x="1743" y="4"/>
                  </a:cxn>
                  <a:cxn ang="0">
                    <a:pos x="1751" y="145"/>
                  </a:cxn>
                  <a:cxn ang="0">
                    <a:pos x="1960" y="137"/>
                  </a:cxn>
                  <a:cxn ang="0">
                    <a:pos x="2121" y="564"/>
                  </a:cxn>
                  <a:cxn ang="0">
                    <a:pos x="1919" y="1140"/>
                  </a:cxn>
                  <a:cxn ang="0">
                    <a:pos x="1288" y="1136"/>
                  </a:cxn>
                  <a:cxn ang="0">
                    <a:pos x="943" y="597"/>
                  </a:cxn>
                  <a:cxn ang="0">
                    <a:pos x="0" y="569"/>
                  </a:cxn>
                  <a:cxn ang="0">
                    <a:pos x="178" y="130"/>
                  </a:cxn>
                  <a:cxn ang="0">
                    <a:pos x="178" y="130"/>
                  </a:cxn>
                </a:cxnLst>
                <a:rect l="0" t="0" r="r" b="b"/>
                <a:pathLst>
                  <a:path w="2121" h="1140">
                    <a:moveTo>
                      <a:pt x="178" y="130"/>
                    </a:moveTo>
                    <a:lnTo>
                      <a:pt x="366" y="133"/>
                    </a:lnTo>
                    <a:lnTo>
                      <a:pt x="418" y="0"/>
                    </a:lnTo>
                    <a:lnTo>
                      <a:pt x="1743" y="4"/>
                    </a:lnTo>
                    <a:lnTo>
                      <a:pt x="1751" y="145"/>
                    </a:lnTo>
                    <a:lnTo>
                      <a:pt x="1960" y="137"/>
                    </a:lnTo>
                    <a:lnTo>
                      <a:pt x="2121" y="564"/>
                    </a:lnTo>
                    <a:lnTo>
                      <a:pt x="1919" y="1140"/>
                    </a:lnTo>
                    <a:lnTo>
                      <a:pt x="1288" y="1136"/>
                    </a:lnTo>
                    <a:lnTo>
                      <a:pt x="943" y="597"/>
                    </a:lnTo>
                    <a:lnTo>
                      <a:pt x="0" y="569"/>
                    </a:lnTo>
                    <a:lnTo>
                      <a:pt x="178" y="130"/>
                    </a:lnTo>
                    <a:lnTo>
                      <a:pt x="178" y="130"/>
                    </a:lnTo>
                    <a:close/>
                  </a:path>
                </a:pathLst>
              </a:custGeom>
              <a:solidFill>
                <a:srgbClr val="FFEDED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69" name="Freeform 437"/>
              <p:cNvSpPr>
                <a:spLocks/>
              </p:cNvSpPr>
              <p:nvPr/>
            </p:nvSpPr>
            <p:spPr bwMode="auto">
              <a:xfrm>
                <a:off x="2395" y="1802"/>
                <a:ext cx="703" cy="536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1069"/>
                  </a:cxn>
                  <a:cxn ang="0">
                    <a:pos x="1400" y="1072"/>
                  </a:cxn>
                  <a:cxn ang="0">
                    <a:pos x="1406" y="14"/>
                  </a:cxn>
                  <a:cxn ang="0">
                    <a:pos x="3" y="0"/>
                  </a:cxn>
                  <a:cxn ang="0">
                    <a:pos x="3" y="0"/>
                  </a:cxn>
                </a:cxnLst>
                <a:rect l="0" t="0" r="r" b="b"/>
                <a:pathLst>
                  <a:path w="1406" h="1072">
                    <a:moveTo>
                      <a:pt x="3" y="0"/>
                    </a:moveTo>
                    <a:lnTo>
                      <a:pt x="0" y="1069"/>
                    </a:lnTo>
                    <a:lnTo>
                      <a:pt x="1400" y="1072"/>
                    </a:lnTo>
                    <a:lnTo>
                      <a:pt x="1406" y="14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70" name="Freeform 438"/>
              <p:cNvSpPr>
                <a:spLocks/>
              </p:cNvSpPr>
              <p:nvPr/>
            </p:nvSpPr>
            <p:spPr bwMode="auto">
              <a:xfrm>
                <a:off x="2975" y="2467"/>
                <a:ext cx="107" cy="6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" y="133"/>
                  </a:cxn>
                  <a:cxn ang="0">
                    <a:pos x="215" y="132"/>
                  </a:cxn>
                  <a:cxn ang="0">
                    <a:pos x="214" y="5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15" h="133">
                    <a:moveTo>
                      <a:pt x="0" y="0"/>
                    </a:moveTo>
                    <a:lnTo>
                      <a:pt x="8" y="133"/>
                    </a:lnTo>
                    <a:lnTo>
                      <a:pt x="215" y="132"/>
                    </a:lnTo>
                    <a:lnTo>
                      <a:pt x="214" y="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71" name="Freeform 439"/>
              <p:cNvSpPr>
                <a:spLocks/>
              </p:cNvSpPr>
              <p:nvPr/>
            </p:nvSpPr>
            <p:spPr bwMode="auto">
              <a:xfrm>
                <a:off x="2910" y="2465"/>
                <a:ext cx="51" cy="7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39"/>
                  </a:cxn>
                  <a:cxn ang="0">
                    <a:pos x="103" y="139"/>
                  </a:cxn>
                  <a:cxn ang="0">
                    <a:pos x="103" y="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03" h="139">
                    <a:moveTo>
                      <a:pt x="0" y="0"/>
                    </a:moveTo>
                    <a:lnTo>
                      <a:pt x="0" y="139"/>
                    </a:lnTo>
                    <a:lnTo>
                      <a:pt x="103" y="139"/>
                    </a:lnTo>
                    <a:lnTo>
                      <a:pt x="103" y="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72" name="Freeform 440"/>
              <p:cNvSpPr>
                <a:spLocks/>
              </p:cNvSpPr>
              <p:nvPr/>
            </p:nvSpPr>
            <p:spPr bwMode="auto">
              <a:xfrm>
                <a:off x="2502" y="2464"/>
                <a:ext cx="387" cy="70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133"/>
                  </a:cxn>
                  <a:cxn ang="0">
                    <a:pos x="773" y="139"/>
                  </a:cxn>
                  <a:cxn ang="0">
                    <a:pos x="772" y="0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0" t="0" r="r" b="b"/>
                <a:pathLst>
                  <a:path w="773" h="139">
                    <a:moveTo>
                      <a:pt x="0" y="1"/>
                    </a:moveTo>
                    <a:lnTo>
                      <a:pt x="0" y="133"/>
                    </a:lnTo>
                    <a:lnTo>
                      <a:pt x="773" y="139"/>
                    </a:lnTo>
                    <a:lnTo>
                      <a:pt x="772" y="0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73" name="Freeform 441"/>
              <p:cNvSpPr>
                <a:spLocks/>
              </p:cNvSpPr>
              <p:nvPr/>
            </p:nvSpPr>
            <p:spPr bwMode="auto">
              <a:xfrm>
                <a:off x="2391" y="2460"/>
                <a:ext cx="97" cy="7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142"/>
                  </a:cxn>
                  <a:cxn ang="0">
                    <a:pos x="192" y="142"/>
                  </a:cxn>
                  <a:cxn ang="0">
                    <a:pos x="189" y="1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92" h="142">
                    <a:moveTo>
                      <a:pt x="0" y="0"/>
                    </a:moveTo>
                    <a:lnTo>
                      <a:pt x="3" y="142"/>
                    </a:lnTo>
                    <a:lnTo>
                      <a:pt x="192" y="142"/>
                    </a:lnTo>
                    <a:lnTo>
                      <a:pt x="189" y="1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74" name="Freeform 442"/>
              <p:cNvSpPr>
                <a:spLocks/>
              </p:cNvSpPr>
              <p:nvPr/>
            </p:nvSpPr>
            <p:spPr bwMode="auto">
              <a:xfrm>
                <a:off x="2311" y="1721"/>
                <a:ext cx="858" cy="72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0" y="1441"/>
                  </a:cxn>
                  <a:cxn ang="0">
                    <a:pos x="1707" y="1442"/>
                  </a:cxn>
                  <a:cxn ang="0">
                    <a:pos x="1718" y="1405"/>
                  </a:cxn>
                  <a:cxn ang="0">
                    <a:pos x="1716" y="1284"/>
                  </a:cxn>
                  <a:cxn ang="0">
                    <a:pos x="123" y="1281"/>
                  </a:cxn>
                  <a:cxn ang="0">
                    <a:pos x="121" y="127"/>
                  </a:cxn>
                  <a:cxn ang="0">
                    <a:pos x="1589" y="126"/>
                  </a:cxn>
                  <a:cxn ang="0">
                    <a:pos x="1710" y="2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1718" h="1442">
                    <a:moveTo>
                      <a:pt x="18" y="0"/>
                    </a:moveTo>
                    <a:lnTo>
                      <a:pt x="0" y="1441"/>
                    </a:lnTo>
                    <a:lnTo>
                      <a:pt x="1707" y="1442"/>
                    </a:lnTo>
                    <a:lnTo>
                      <a:pt x="1718" y="1405"/>
                    </a:lnTo>
                    <a:lnTo>
                      <a:pt x="1716" y="1284"/>
                    </a:lnTo>
                    <a:lnTo>
                      <a:pt x="123" y="1281"/>
                    </a:lnTo>
                    <a:lnTo>
                      <a:pt x="121" y="127"/>
                    </a:lnTo>
                    <a:lnTo>
                      <a:pt x="1589" y="126"/>
                    </a:lnTo>
                    <a:lnTo>
                      <a:pt x="1710" y="2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75" name="Freeform 443"/>
              <p:cNvSpPr>
                <a:spLocks/>
              </p:cNvSpPr>
              <p:nvPr/>
            </p:nvSpPr>
            <p:spPr bwMode="auto">
              <a:xfrm>
                <a:off x="2347" y="2531"/>
                <a:ext cx="769" cy="185"/>
              </a:xfrm>
              <a:custGeom>
                <a:avLst/>
                <a:gdLst/>
                <a:ahLst/>
                <a:cxnLst>
                  <a:cxn ang="0">
                    <a:pos x="211" y="357"/>
                  </a:cxn>
                  <a:cxn ang="0">
                    <a:pos x="153" y="291"/>
                  </a:cxn>
                  <a:cxn ang="0">
                    <a:pos x="0" y="10"/>
                  </a:cxn>
                  <a:cxn ang="0">
                    <a:pos x="83" y="0"/>
                  </a:cxn>
                  <a:cxn ang="0">
                    <a:pos x="104" y="33"/>
                  </a:cxn>
                  <a:cxn ang="0">
                    <a:pos x="1460" y="21"/>
                  </a:cxn>
                  <a:cxn ang="0">
                    <a:pos x="1539" y="7"/>
                  </a:cxn>
                  <a:cxn ang="0">
                    <a:pos x="1419" y="234"/>
                  </a:cxn>
                  <a:cxn ang="0">
                    <a:pos x="1388" y="342"/>
                  </a:cxn>
                  <a:cxn ang="0">
                    <a:pos x="1312" y="370"/>
                  </a:cxn>
                  <a:cxn ang="0">
                    <a:pos x="1260" y="286"/>
                  </a:cxn>
                  <a:cxn ang="0">
                    <a:pos x="230" y="289"/>
                  </a:cxn>
                  <a:cxn ang="0">
                    <a:pos x="211" y="357"/>
                  </a:cxn>
                  <a:cxn ang="0">
                    <a:pos x="211" y="357"/>
                  </a:cxn>
                </a:cxnLst>
                <a:rect l="0" t="0" r="r" b="b"/>
                <a:pathLst>
                  <a:path w="1539" h="370">
                    <a:moveTo>
                      <a:pt x="211" y="357"/>
                    </a:moveTo>
                    <a:lnTo>
                      <a:pt x="153" y="291"/>
                    </a:lnTo>
                    <a:lnTo>
                      <a:pt x="0" y="10"/>
                    </a:lnTo>
                    <a:lnTo>
                      <a:pt x="83" y="0"/>
                    </a:lnTo>
                    <a:lnTo>
                      <a:pt x="104" y="33"/>
                    </a:lnTo>
                    <a:lnTo>
                      <a:pt x="1460" y="21"/>
                    </a:lnTo>
                    <a:lnTo>
                      <a:pt x="1539" y="7"/>
                    </a:lnTo>
                    <a:lnTo>
                      <a:pt x="1419" y="234"/>
                    </a:lnTo>
                    <a:lnTo>
                      <a:pt x="1388" y="342"/>
                    </a:lnTo>
                    <a:lnTo>
                      <a:pt x="1312" y="370"/>
                    </a:lnTo>
                    <a:lnTo>
                      <a:pt x="1260" y="286"/>
                    </a:lnTo>
                    <a:lnTo>
                      <a:pt x="230" y="289"/>
                    </a:lnTo>
                    <a:lnTo>
                      <a:pt x="211" y="357"/>
                    </a:lnTo>
                    <a:lnTo>
                      <a:pt x="211" y="357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76" name="Freeform 444"/>
              <p:cNvSpPr>
                <a:spLocks/>
              </p:cNvSpPr>
              <p:nvPr/>
            </p:nvSpPr>
            <p:spPr bwMode="auto">
              <a:xfrm>
                <a:off x="2790" y="2742"/>
                <a:ext cx="409" cy="21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811" y="3"/>
                  </a:cxn>
                  <a:cxn ang="0">
                    <a:pos x="817" y="42"/>
                  </a:cxn>
                  <a:cxn ang="0">
                    <a:pos x="0" y="33"/>
                  </a:cxn>
                  <a:cxn ang="0">
                    <a:pos x="3" y="0"/>
                  </a:cxn>
                  <a:cxn ang="0">
                    <a:pos x="3" y="0"/>
                  </a:cxn>
                </a:cxnLst>
                <a:rect l="0" t="0" r="r" b="b"/>
                <a:pathLst>
                  <a:path w="817" h="42">
                    <a:moveTo>
                      <a:pt x="3" y="0"/>
                    </a:moveTo>
                    <a:lnTo>
                      <a:pt x="811" y="3"/>
                    </a:lnTo>
                    <a:lnTo>
                      <a:pt x="817" y="42"/>
                    </a:lnTo>
                    <a:lnTo>
                      <a:pt x="0" y="33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77" name="Freeform 445"/>
              <p:cNvSpPr>
                <a:spLocks/>
              </p:cNvSpPr>
              <p:nvPr/>
            </p:nvSpPr>
            <p:spPr bwMode="auto">
              <a:xfrm>
                <a:off x="3179" y="2747"/>
                <a:ext cx="89" cy="323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178" y="0"/>
                  </a:cxn>
                  <a:cxn ang="0">
                    <a:pos x="177" y="639"/>
                  </a:cxn>
                  <a:cxn ang="0">
                    <a:pos x="0" y="645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0" t="0" r="r" b="b"/>
                <a:pathLst>
                  <a:path w="178" h="645">
                    <a:moveTo>
                      <a:pt x="0" y="1"/>
                    </a:moveTo>
                    <a:lnTo>
                      <a:pt x="178" y="0"/>
                    </a:lnTo>
                    <a:lnTo>
                      <a:pt x="177" y="639"/>
                    </a:lnTo>
                    <a:lnTo>
                      <a:pt x="0" y="645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78" name="Freeform 446"/>
              <p:cNvSpPr>
                <a:spLocks/>
              </p:cNvSpPr>
              <p:nvPr/>
            </p:nvSpPr>
            <p:spPr bwMode="auto">
              <a:xfrm>
                <a:off x="2213" y="2742"/>
                <a:ext cx="605" cy="328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1205" y="0"/>
                  </a:cxn>
                  <a:cxn ang="0">
                    <a:pos x="1211" y="656"/>
                  </a:cxn>
                  <a:cxn ang="0">
                    <a:pos x="3" y="647"/>
                  </a:cxn>
                  <a:cxn ang="0">
                    <a:pos x="0" y="3"/>
                  </a:cxn>
                  <a:cxn ang="0">
                    <a:pos x="0" y="3"/>
                  </a:cxn>
                </a:cxnLst>
                <a:rect l="0" t="0" r="r" b="b"/>
                <a:pathLst>
                  <a:path w="1211" h="656">
                    <a:moveTo>
                      <a:pt x="0" y="3"/>
                    </a:moveTo>
                    <a:lnTo>
                      <a:pt x="1205" y="0"/>
                    </a:lnTo>
                    <a:lnTo>
                      <a:pt x="1211" y="656"/>
                    </a:lnTo>
                    <a:lnTo>
                      <a:pt x="3" y="647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79" name="Freeform 447"/>
              <p:cNvSpPr>
                <a:spLocks/>
              </p:cNvSpPr>
              <p:nvPr/>
            </p:nvSpPr>
            <p:spPr bwMode="auto">
              <a:xfrm>
                <a:off x="3110" y="3138"/>
                <a:ext cx="27" cy="138"/>
              </a:xfrm>
              <a:custGeom>
                <a:avLst/>
                <a:gdLst/>
                <a:ahLst/>
                <a:cxnLst>
                  <a:cxn ang="0">
                    <a:pos x="21" y="0"/>
                  </a:cxn>
                  <a:cxn ang="0">
                    <a:pos x="0" y="20"/>
                  </a:cxn>
                  <a:cxn ang="0">
                    <a:pos x="28" y="277"/>
                  </a:cxn>
                  <a:cxn ang="0">
                    <a:pos x="46" y="277"/>
                  </a:cxn>
                  <a:cxn ang="0">
                    <a:pos x="54" y="251"/>
                  </a:cxn>
                  <a:cxn ang="0">
                    <a:pos x="21" y="0"/>
                  </a:cxn>
                  <a:cxn ang="0">
                    <a:pos x="21" y="0"/>
                  </a:cxn>
                </a:cxnLst>
                <a:rect l="0" t="0" r="r" b="b"/>
                <a:pathLst>
                  <a:path w="54" h="277">
                    <a:moveTo>
                      <a:pt x="21" y="0"/>
                    </a:moveTo>
                    <a:lnTo>
                      <a:pt x="0" y="20"/>
                    </a:lnTo>
                    <a:lnTo>
                      <a:pt x="28" y="277"/>
                    </a:lnTo>
                    <a:lnTo>
                      <a:pt x="46" y="277"/>
                    </a:lnTo>
                    <a:lnTo>
                      <a:pt x="54" y="251"/>
                    </a:lnTo>
                    <a:lnTo>
                      <a:pt x="21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A39494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80" name="Freeform 448"/>
              <p:cNvSpPr>
                <a:spLocks/>
              </p:cNvSpPr>
              <p:nvPr/>
            </p:nvSpPr>
            <p:spPr bwMode="auto">
              <a:xfrm>
                <a:off x="3159" y="3140"/>
                <a:ext cx="23" cy="102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22" y="0"/>
                  </a:cxn>
                  <a:cxn ang="0">
                    <a:pos x="30" y="28"/>
                  </a:cxn>
                  <a:cxn ang="0">
                    <a:pos x="22" y="42"/>
                  </a:cxn>
                  <a:cxn ang="0">
                    <a:pos x="31" y="79"/>
                  </a:cxn>
                  <a:cxn ang="0">
                    <a:pos x="22" y="93"/>
                  </a:cxn>
                  <a:cxn ang="0">
                    <a:pos x="39" y="134"/>
                  </a:cxn>
                  <a:cxn ang="0">
                    <a:pos x="30" y="151"/>
                  </a:cxn>
                  <a:cxn ang="0">
                    <a:pos x="46" y="187"/>
                  </a:cxn>
                  <a:cxn ang="0">
                    <a:pos x="36" y="204"/>
                  </a:cxn>
                  <a:cxn ang="0">
                    <a:pos x="19" y="204"/>
                  </a:cxn>
                  <a:cxn ang="0">
                    <a:pos x="0" y="13"/>
                  </a:cxn>
                  <a:cxn ang="0">
                    <a:pos x="0" y="13"/>
                  </a:cxn>
                </a:cxnLst>
                <a:rect l="0" t="0" r="r" b="b"/>
                <a:pathLst>
                  <a:path w="46" h="204">
                    <a:moveTo>
                      <a:pt x="0" y="13"/>
                    </a:moveTo>
                    <a:lnTo>
                      <a:pt x="22" y="0"/>
                    </a:lnTo>
                    <a:lnTo>
                      <a:pt x="30" y="28"/>
                    </a:lnTo>
                    <a:lnTo>
                      <a:pt x="22" y="42"/>
                    </a:lnTo>
                    <a:lnTo>
                      <a:pt x="31" y="79"/>
                    </a:lnTo>
                    <a:lnTo>
                      <a:pt x="22" y="93"/>
                    </a:lnTo>
                    <a:lnTo>
                      <a:pt x="39" y="134"/>
                    </a:lnTo>
                    <a:lnTo>
                      <a:pt x="30" y="151"/>
                    </a:lnTo>
                    <a:lnTo>
                      <a:pt x="46" y="187"/>
                    </a:lnTo>
                    <a:lnTo>
                      <a:pt x="36" y="204"/>
                    </a:lnTo>
                    <a:lnTo>
                      <a:pt x="19" y="204"/>
                    </a:lnTo>
                    <a:lnTo>
                      <a:pt x="0" y="13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A39494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81" name="Freeform 449"/>
              <p:cNvSpPr>
                <a:spLocks/>
              </p:cNvSpPr>
              <p:nvPr/>
            </p:nvSpPr>
            <p:spPr bwMode="auto">
              <a:xfrm>
                <a:off x="3210" y="3141"/>
                <a:ext cx="33" cy="136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12"/>
                  </a:cxn>
                  <a:cxn ang="0">
                    <a:pos x="40" y="272"/>
                  </a:cxn>
                  <a:cxn ang="0">
                    <a:pos x="58" y="272"/>
                  </a:cxn>
                  <a:cxn ang="0">
                    <a:pos x="65" y="244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5" h="272">
                    <a:moveTo>
                      <a:pt x="22" y="0"/>
                    </a:moveTo>
                    <a:lnTo>
                      <a:pt x="0" y="12"/>
                    </a:lnTo>
                    <a:lnTo>
                      <a:pt x="40" y="272"/>
                    </a:lnTo>
                    <a:lnTo>
                      <a:pt x="58" y="272"/>
                    </a:lnTo>
                    <a:lnTo>
                      <a:pt x="65" y="244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A39494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82" name="Freeform 450"/>
              <p:cNvSpPr>
                <a:spLocks/>
              </p:cNvSpPr>
              <p:nvPr/>
            </p:nvSpPr>
            <p:spPr bwMode="auto">
              <a:xfrm>
                <a:off x="3261" y="3138"/>
                <a:ext cx="32" cy="138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16"/>
                  </a:cxn>
                  <a:cxn ang="0">
                    <a:pos x="40" y="275"/>
                  </a:cxn>
                  <a:cxn ang="0">
                    <a:pos x="58" y="275"/>
                  </a:cxn>
                  <a:cxn ang="0">
                    <a:pos x="62" y="237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2" h="275">
                    <a:moveTo>
                      <a:pt x="22" y="0"/>
                    </a:moveTo>
                    <a:lnTo>
                      <a:pt x="0" y="16"/>
                    </a:lnTo>
                    <a:lnTo>
                      <a:pt x="40" y="275"/>
                    </a:lnTo>
                    <a:lnTo>
                      <a:pt x="58" y="275"/>
                    </a:lnTo>
                    <a:lnTo>
                      <a:pt x="62" y="237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A39494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83" name="Freeform 451"/>
              <p:cNvSpPr>
                <a:spLocks/>
              </p:cNvSpPr>
              <p:nvPr/>
            </p:nvSpPr>
            <p:spPr bwMode="auto">
              <a:xfrm>
                <a:off x="3409" y="3289"/>
                <a:ext cx="184" cy="88"/>
              </a:xfrm>
              <a:custGeom>
                <a:avLst/>
                <a:gdLst/>
                <a:ahLst/>
                <a:cxnLst>
                  <a:cxn ang="0">
                    <a:pos x="360" y="176"/>
                  </a:cxn>
                  <a:cxn ang="0">
                    <a:pos x="368" y="122"/>
                  </a:cxn>
                  <a:cxn ang="0">
                    <a:pos x="269" y="50"/>
                  </a:cxn>
                  <a:cxn ang="0">
                    <a:pos x="154" y="8"/>
                  </a:cxn>
                  <a:cxn ang="0">
                    <a:pos x="105" y="0"/>
                  </a:cxn>
                  <a:cxn ang="0">
                    <a:pos x="45" y="3"/>
                  </a:cxn>
                  <a:cxn ang="0">
                    <a:pos x="0" y="31"/>
                  </a:cxn>
                  <a:cxn ang="0">
                    <a:pos x="74" y="25"/>
                  </a:cxn>
                  <a:cxn ang="0">
                    <a:pos x="148" y="22"/>
                  </a:cxn>
                  <a:cxn ang="0">
                    <a:pos x="227" y="50"/>
                  </a:cxn>
                  <a:cxn ang="0">
                    <a:pos x="310" y="101"/>
                  </a:cxn>
                  <a:cxn ang="0">
                    <a:pos x="354" y="143"/>
                  </a:cxn>
                  <a:cxn ang="0">
                    <a:pos x="342" y="146"/>
                  </a:cxn>
                  <a:cxn ang="0">
                    <a:pos x="275" y="100"/>
                  </a:cxn>
                  <a:cxn ang="0">
                    <a:pos x="244" y="80"/>
                  </a:cxn>
                  <a:cxn ang="0">
                    <a:pos x="160" y="47"/>
                  </a:cxn>
                  <a:cxn ang="0">
                    <a:pos x="91" y="43"/>
                  </a:cxn>
                  <a:cxn ang="0">
                    <a:pos x="241" y="94"/>
                  </a:cxn>
                  <a:cxn ang="0">
                    <a:pos x="77" y="58"/>
                  </a:cxn>
                  <a:cxn ang="0">
                    <a:pos x="242" y="114"/>
                  </a:cxn>
                  <a:cxn ang="0">
                    <a:pos x="6" y="59"/>
                  </a:cxn>
                  <a:cxn ang="0">
                    <a:pos x="11" y="73"/>
                  </a:cxn>
                  <a:cxn ang="0">
                    <a:pos x="26" y="85"/>
                  </a:cxn>
                  <a:cxn ang="0">
                    <a:pos x="360" y="176"/>
                  </a:cxn>
                  <a:cxn ang="0">
                    <a:pos x="360" y="176"/>
                  </a:cxn>
                </a:cxnLst>
                <a:rect l="0" t="0" r="r" b="b"/>
                <a:pathLst>
                  <a:path w="368" h="176">
                    <a:moveTo>
                      <a:pt x="360" y="176"/>
                    </a:moveTo>
                    <a:lnTo>
                      <a:pt x="368" y="122"/>
                    </a:lnTo>
                    <a:lnTo>
                      <a:pt x="269" y="50"/>
                    </a:lnTo>
                    <a:lnTo>
                      <a:pt x="154" y="8"/>
                    </a:lnTo>
                    <a:lnTo>
                      <a:pt x="105" y="0"/>
                    </a:lnTo>
                    <a:lnTo>
                      <a:pt x="45" y="3"/>
                    </a:lnTo>
                    <a:lnTo>
                      <a:pt x="0" y="31"/>
                    </a:lnTo>
                    <a:lnTo>
                      <a:pt x="74" y="25"/>
                    </a:lnTo>
                    <a:lnTo>
                      <a:pt x="148" y="22"/>
                    </a:lnTo>
                    <a:lnTo>
                      <a:pt x="227" y="50"/>
                    </a:lnTo>
                    <a:lnTo>
                      <a:pt x="310" y="101"/>
                    </a:lnTo>
                    <a:lnTo>
                      <a:pt x="354" y="143"/>
                    </a:lnTo>
                    <a:lnTo>
                      <a:pt x="342" y="146"/>
                    </a:lnTo>
                    <a:lnTo>
                      <a:pt x="275" y="100"/>
                    </a:lnTo>
                    <a:lnTo>
                      <a:pt x="244" y="80"/>
                    </a:lnTo>
                    <a:lnTo>
                      <a:pt x="160" y="47"/>
                    </a:lnTo>
                    <a:lnTo>
                      <a:pt x="91" y="43"/>
                    </a:lnTo>
                    <a:lnTo>
                      <a:pt x="241" y="94"/>
                    </a:lnTo>
                    <a:lnTo>
                      <a:pt x="77" y="58"/>
                    </a:lnTo>
                    <a:lnTo>
                      <a:pt x="242" y="114"/>
                    </a:lnTo>
                    <a:lnTo>
                      <a:pt x="6" y="59"/>
                    </a:lnTo>
                    <a:lnTo>
                      <a:pt x="11" y="73"/>
                    </a:lnTo>
                    <a:lnTo>
                      <a:pt x="26" y="85"/>
                    </a:lnTo>
                    <a:lnTo>
                      <a:pt x="360" y="176"/>
                    </a:lnTo>
                    <a:lnTo>
                      <a:pt x="360" y="176"/>
                    </a:lnTo>
                    <a:close/>
                  </a:path>
                </a:pathLst>
              </a:custGeom>
              <a:solidFill>
                <a:srgbClr val="A39494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84" name="Freeform 452"/>
              <p:cNvSpPr>
                <a:spLocks/>
              </p:cNvSpPr>
              <p:nvPr/>
            </p:nvSpPr>
            <p:spPr bwMode="auto">
              <a:xfrm>
                <a:off x="2392" y="2460"/>
                <a:ext cx="686" cy="3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0" y="55"/>
                  </a:cxn>
                  <a:cxn ang="0">
                    <a:pos x="190" y="61"/>
                  </a:cxn>
                  <a:cxn ang="0">
                    <a:pos x="215" y="33"/>
                  </a:cxn>
                  <a:cxn ang="0">
                    <a:pos x="229" y="64"/>
                  </a:cxn>
                  <a:cxn ang="0">
                    <a:pos x="983" y="64"/>
                  </a:cxn>
                  <a:cxn ang="0">
                    <a:pos x="1020" y="36"/>
                  </a:cxn>
                  <a:cxn ang="0">
                    <a:pos x="1031" y="70"/>
                  </a:cxn>
                  <a:cxn ang="0">
                    <a:pos x="1140" y="70"/>
                  </a:cxn>
                  <a:cxn ang="0">
                    <a:pos x="1159" y="37"/>
                  </a:cxn>
                  <a:cxn ang="0">
                    <a:pos x="1176" y="70"/>
                  </a:cxn>
                  <a:cxn ang="0">
                    <a:pos x="1371" y="70"/>
                  </a:cxn>
                  <a:cxn ang="0">
                    <a:pos x="1373" y="27"/>
                  </a:cxn>
                  <a:cxn ang="0">
                    <a:pos x="2" y="0"/>
                  </a:cxn>
                  <a:cxn ang="0">
                    <a:pos x="2" y="0"/>
                  </a:cxn>
                </a:cxnLst>
                <a:rect l="0" t="0" r="r" b="b"/>
                <a:pathLst>
                  <a:path w="1373" h="70">
                    <a:moveTo>
                      <a:pt x="2" y="0"/>
                    </a:moveTo>
                    <a:lnTo>
                      <a:pt x="0" y="55"/>
                    </a:lnTo>
                    <a:lnTo>
                      <a:pt x="190" y="61"/>
                    </a:lnTo>
                    <a:lnTo>
                      <a:pt x="215" y="33"/>
                    </a:lnTo>
                    <a:lnTo>
                      <a:pt x="229" y="64"/>
                    </a:lnTo>
                    <a:lnTo>
                      <a:pt x="983" y="64"/>
                    </a:lnTo>
                    <a:lnTo>
                      <a:pt x="1020" y="36"/>
                    </a:lnTo>
                    <a:lnTo>
                      <a:pt x="1031" y="70"/>
                    </a:lnTo>
                    <a:lnTo>
                      <a:pt x="1140" y="70"/>
                    </a:lnTo>
                    <a:lnTo>
                      <a:pt x="1159" y="37"/>
                    </a:lnTo>
                    <a:lnTo>
                      <a:pt x="1176" y="70"/>
                    </a:lnTo>
                    <a:lnTo>
                      <a:pt x="1371" y="70"/>
                    </a:lnTo>
                    <a:lnTo>
                      <a:pt x="1373" y="27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756868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85" name="Freeform 453"/>
              <p:cNvSpPr>
                <a:spLocks/>
              </p:cNvSpPr>
              <p:nvPr/>
            </p:nvSpPr>
            <p:spPr bwMode="auto">
              <a:xfrm>
                <a:off x="2994" y="2550"/>
                <a:ext cx="63" cy="157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46" y="315"/>
                  </a:cxn>
                  <a:cxn ang="0">
                    <a:pos x="76" y="246"/>
                  </a:cxn>
                  <a:cxn ang="0">
                    <a:pos x="76" y="96"/>
                  </a:cxn>
                  <a:cxn ang="0">
                    <a:pos x="127" y="0"/>
                  </a:cxn>
                  <a:cxn ang="0">
                    <a:pos x="0" y="18"/>
                  </a:cxn>
                  <a:cxn ang="0">
                    <a:pos x="0" y="18"/>
                  </a:cxn>
                </a:cxnLst>
                <a:rect l="0" t="0" r="r" b="b"/>
                <a:pathLst>
                  <a:path w="127" h="315">
                    <a:moveTo>
                      <a:pt x="0" y="18"/>
                    </a:moveTo>
                    <a:lnTo>
                      <a:pt x="46" y="315"/>
                    </a:lnTo>
                    <a:lnTo>
                      <a:pt x="76" y="246"/>
                    </a:lnTo>
                    <a:lnTo>
                      <a:pt x="76" y="96"/>
                    </a:lnTo>
                    <a:lnTo>
                      <a:pt x="127" y="0"/>
                    </a:lnTo>
                    <a:lnTo>
                      <a:pt x="0" y="18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756868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86" name="Freeform 454"/>
              <p:cNvSpPr>
                <a:spLocks/>
              </p:cNvSpPr>
              <p:nvPr/>
            </p:nvSpPr>
            <p:spPr bwMode="auto">
              <a:xfrm>
                <a:off x="2438" y="2546"/>
                <a:ext cx="73" cy="158"/>
              </a:xfrm>
              <a:custGeom>
                <a:avLst/>
                <a:gdLst/>
                <a:ahLst/>
                <a:cxnLst>
                  <a:cxn ang="0">
                    <a:pos x="15" y="316"/>
                  </a:cxn>
                  <a:cxn ang="0">
                    <a:pos x="0" y="219"/>
                  </a:cxn>
                  <a:cxn ang="0">
                    <a:pos x="32" y="80"/>
                  </a:cxn>
                  <a:cxn ang="0">
                    <a:pos x="2" y="0"/>
                  </a:cxn>
                  <a:cxn ang="0">
                    <a:pos x="147" y="21"/>
                  </a:cxn>
                  <a:cxn ang="0">
                    <a:pos x="15" y="316"/>
                  </a:cxn>
                  <a:cxn ang="0">
                    <a:pos x="15" y="316"/>
                  </a:cxn>
                </a:cxnLst>
                <a:rect l="0" t="0" r="r" b="b"/>
                <a:pathLst>
                  <a:path w="147" h="316">
                    <a:moveTo>
                      <a:pt x="15" y="316"/>
                    </a:moveTo>
                    <a:lnTo>
                      <a:pt x="0" y="219"/>
                    </a:lnTo>
                    <a:lnTo>
                      <a:pt x="32" y="80"/>
                    </a:lnTo>
                    <a:lnTo>
                      <a:pt x="2" y="0"/>
                    </a:lnTo>
                    <a:lnTo>
                      <a:pt x="147" y="21"/>
                    </a:lnTo>
                    <a:lnTo>
                      <a:pt x="15" y="316"/>
                    </a:lnTo>
                    <a:lnTo>
                      <a:pt x="15" y="316"/>
                    </a:lnTo>
                    <a:close/>
                  </a:path>
                </a:pathLst>
              </a:custGeom>
              <a:solidFill>
                <a:srgbClr val="756868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87" name="Freeform 455"/>
              <p:cNvSpPr>
                <a:spLocks/>
              </p:cNvSpPr>
              <p:nvPr/>
            </p:nvSpPr>
            <p:spPr bwMode="auto">
              <a:xfrm>
                <a:off x="2461" y="2591"/>
                <a:ext cx="551" cy="98"/>
              </a:xfrm>
              <a:custGeom>
                <a:avLst/>
                <a:gdLst/>
                <a:ahLst/>
                <a:cxnLst>
                  <a:cxn ang="0">
                    <a:pos x="0" y="176"/>
                  </a:cxn>
                  <a:cxn ang="0">
                    <a:pos x="82" y="164"/>
                  </a:cxn>
                  <a:cxn ang="0">
                    <a:pos x="257" y="90"/>
                  </a:cxn>
                  <a:cxn ang="0">
                    <a:pos x="853" y="87"/>
                  </a:cxn>
                  <a:cxn ang="0">
                    <a:pos x="1019" y="176"/>
                  </a:cxn>
                  <a:cxn ang="0">
                    <a:pos x="1045" y="197"/>
                  </a:cxn>
                  <a:cxn ang="0">
                    <a:pos x="1101" y="191"/>
                  </a:cxn>
                  <a:cxn ang="0">
                    <a:pos x="978" y="0"/>
                  </a:cxn>
                  <a:cxn ang="0">
                    <a:pos x="103" y="6"/>
                  </a:cxn>
                  <a:cxn ang="0">
                    <a:pos x="0" y="176"/>
                  </a:cxn>
                  <a:cxn ang="0">
                    <a:pos x="0" y="176"/>
                  </a:cxn>
                </a:cxnLst>
                <a:rect l="0" t="0" r="r" b="b"/>
                <a:pathLst>
                  <a:path w="1101" h="197">
                    <a:moveTo>
                      <a:pt x="0" y="176"/>
                    </a:moveTo>
                    <a:lnTo>
                      <a:pt x="82" y="164"/>
                    </a:lnTo>
                    <a:lnTo>
                      <a:pt x="257" y="90"/>
                    </a:lnTo>
                    <a:lnTo>
                      <a:pt x="853" y="87"/>
                    </a:lnTo>
                    <a:lnTo>
                      <a:pt x="1019" y="176"/>
                    </a:lnTo>
                    <a:lnTo>
                      <a:pt x="1045" y="197"/>
                    </a:lnTo>
                    <a:lnTo>
                      <a:pt x="1101" y="191"/>
                    </a:lnTo>
                    <a:lnTo>
                      <a:pt x="978" y="0"/>
                    </a:lnTo>
                    <a:lnTo>
                      <a:pt x="103" y="6"/>
                    </a:lnTo>
                    <a:lnTo>
                      <a:pt x="0" y="176"/>
                    </a:lnTo>
                    <a:lnTo>
                      <a:pt x="0" y="176"/>
                    </a:lnTo>
                    <a:close/>
                  </a:path>
                </a:pathLst>
              </a:custGeom>
              <a:solidFill>
                <a:srgbClr val="A39494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88" name="Freeform 456"/>
              <p:cNvSpPr>
                <a:spLocks/>
              </p:cNvSpPr>
              <p:nvPr/>
            </p:nvSpPr>
            <p:spPr bwMode="auto">
              <a:xfrm>
                <a:off x="2458" y="2560"/>
                <a:ext cx="560" cy="137"/>
              </a:xfrm>
              <a:custGeom>
                <a:avLst/>
                <a:gdLst/>
                <a:ahLst/>
                <a:cxnLst>
                  <a:cxn ang="0">
                    <a:pos x="0" y="239"/>
                  </a:cxn>
                  <a:cxn ang="0">
                    <a:pos x="76" y="203"/>
                  </a:cxn>
                  <a:cxn ang="0">
                    <a:pos x="201" y="93"/>
                  </a:cxn>
                  <a:cxn ang="0">
                    <a:pos x="380" y="119"/>
                  </a:cxn>
                  <a:cxn ang="0">
                    <a:pos x="655" y="127"/>
                  </a:cxn>
                  <a:cxn ang="0">
                    <a:pos x="814" y="119"/>
                  </a:cxn>
                  <a:cxn ang="0">
                    <a:pos x="929" y="99"/>
                  </a:cxn>
                  <a:cxn ang="0">
                    <a:pos x="1096" y="273"/>
                  </a:cxn>
                  <a:cxn ang="0">
                    <a:pos x="1120" y="273"/>
                  </a:cxn>
                  <a:cxn ang="0">
                    <a:pos x="1035" y="8"/>
                  </a:cxn>
                  <a:cxn ang="0">
                    <a:pos x="77" y="0"/>
                  </a:cxn>
                  <a:cxn ang="0">
                    <a:pos x="0" y="239"/>
                  </a:cxn>
                  <a:cxn ang="0">
                    <a:pos x="0" y="239"/>
                  </a:cxn>
                </a:cxnLst>
                <a:rect l="0" t="0" r="r" b="b"/>
                <a:pathLst>
                  <a:path w="1120" h="273">
                    <a:moveTo>
                      <a:pt x="0" y="239"/>
                    </a:moveTo>
                    <a:lnTo>
                      <a:pt x="76" y="203"/>
                    </a:lnTo>
                    <a:lnTo>
                      <a:pt x="201" y="93"/>
                    </a:lnTo>
                    <a:lnTo>
                      <a:pt x="380" y="119"/>
                    </a:lnTo>
                    <a:lnTo>
                      <a:pt x="655" y="127"/>
                    </a:lnTo>
                    <a:lnTo>
                      <a:pt x="814" y="119"/>
                    </a:lnTo>
                    <a:lnTo>
                      <a:pt x="929" y="99"/>
                    </a:lnTo>
                    <a:lnTo>
                      <a:pt x="1096" y="273"/>
                    </a:lnTo>
                    <a:lnTo>
                      <a:pt x="1120" y="273"/>
                    </a:lnTo>
                    <a:lnTo>
                      <a:pt x="1035" y="8"/>
                    </a:lnTo>
                    <a:lnTo>
                      <a:pt x="77" y="0"/>
                    </a:lnTo>
                    <a:lnTo>
                      <a:pt x="0" y="239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756868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89" name="Freeform 457"/>
              <p:cNvSpPr>
                <a:spLocks/>
              </p:cNvSpPr>
              <p:nvPr/>
            </p:nvSpPr>
            <p:spPr bwMode="auto">
              <a:xfrm>
                <a:off x="2448" y="2686"/>
                <a:ext cx="571" cy="24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1129" y="2"/>
                  </a:cxn>
                  <a:cxn ang="0">
                    <a:pos x="1143" y="48"/>
                  </a:cxn>
                  <a:cxn ang="0">
                    <a:pos x="9" y="47"/>
                  </a:cxn>
                  <a:cxn ang="0">
                    <a:pos x="0" y="27"/>
                  </a:cxn>
                  <a:cxn ang="0">
                    <a:pos x="14" y="0"/>
                  </a:cxn>
                  <a:cxn ang="0">
                    <a:pos x="14" y="0"/>
                  </a:cxn>
                </a:cxnLst>
                <a:rect l="0" t="0" r="r" b="b"/>
                <a:pathLst>
                  <a:path w="1143" h="48">
                    <a:moveTo>
                      <a:pt x="14" y="0"/>
                    </a:moveTo>
                    <a:lnTo>
                      <a:pt x="1129" y="2"/>
                    </a:lnTo>
                    <a:lnTo>
                      <a:pt x="1143" y="48"/>
                    </a:lnTo>
                    <a:lnTo>
                      <a:pt x="9" y="47"/>
                    </a:lnTo>
                    <a:lnTo>
                      <a:pt x="0" y="27"/>
                    </a:lnTo>
                    <a:lnTo>
                      <a:pt x="14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A39494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90" name="Freeform 458"/>
              <p:cNvSpPr>
                <a:spLocks/>
              </p:cNvSpPr>
              <p:nvPr/>
            </p:nvSpPr>
            <p:spPr bwMode="auto">
              <a:xfrm>
                <a:off x="3105" y="3111"/>
                <a:ext cx="199" cy="22"/>
              </a:xfrm>
              <a:custGeom>
                <a:avLst/>
                <a:gdLst/>
                <a:ahLst/>
                <a:cxnLst>
                  <a:cxn ang="0">
                    <a:pos x="5" y="1"/>
                  </a:cxn>
                  <a:cxn ang="0">
                    <a:pos x="386" y="0"/>
                  </a:cxn>
                  <a:cxn ang="0">
                    <a:pos x="398" y="43"/>
                  </a:cxn>
                  <a:cxn ang="0">
                    <a:pos x="0" y="43"/>
                  </a:cxn>
                  <a:cxn ang="0">
                    <a:pos x="5" y="1"/>
                  </a:cxn>
                  <a:cxn ang="0">
                    <a:pos x="5" y="1"/>
                  </a:cxn>
                </a:cxnLst>
                <a:rect l="0" t="0" r="r" b="b"/>
                <a:pathLst>
                  <a:path w="398" h="43">
                    <a:moveTo>
                      <a:pt x="5" y="1"/>
                    </a:moveTo>
                    <a:lnTo>
                      <a:pt x="386" y="0"/>
                    </a:lnTo>
                    <a:lnTo>
                      <a:pt x="398" y="43"/>
                    </a:lnTo>
                    <a:lnTo>
                      <a:pt x="0" y="43"/>
                    </a:lnTo>
                    <a:lnTo>
                      <a:pt x="5" y="1"/>
                    </a:lnTo>
                    <a:lnTo>
                      <a:pt x="5" y="1"/>
                    </a:lnTo>
                    <a:close/>
                  </a:path>
                </a:pathLst>
              </a:custGeom>
              <a:solidFill>
                <a:srgbClr val="B8CCB8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91" name="Freeform 459"/>
              <p:cNvSpPr>
                <a:spLocks/>
              </p:cNvSpPr>
              <p:nvPr/>
            </p:nvSpPr>
            <p:spPr bwMode="auto">
              <a:xfrm>
                <a:off x="2116" y="3309"/>
                <a:ext cx="1253" cy="62"/>
              </a:xfrm>
              <a:custGeom>
                <a:avLst/>
                <a:gdLst/>
                <a:ahLst/>
                <a:cxnLst>
                  <a:cxn ang="0">
                    <a:pos x="0" y="33"/>
                  </a:cxn>
                  <a:cxn ang="0">
                    <a:pos x="2480" y="18"/>
                  </a:cxn>
                  <a:cxn ang="0">
                    <a:pos x="2504" y="0"/>
                  </a:cxn>
                  <a:cxn ang="0">
                    <a:pos x="2507" y="110"/>
                  </a:cxn>
                  <a:cxn ang="0">
                    <a:pos x="3" y="122"/>
                  </a:cxn>
                  <a:cxn ang="0">
                    <a:pos x="0" y="33"/>
                  </a:cxn>
                  <a:cxn ang="0">
                    <a:pos x="0" y="33"/>
                  </a:cxn>
                </a:cxnLst>
                <a:rect l="0" t="0" r="r" b="b"/>
                <a:pathLst>
                  <a:path w="2507" h="122">
                    <a:moveTo>
                      <a:pt x="0" y="33"/>
                    </a:moveTo>
                    <a:lnTo>
                      <a:pt x="2480" y="18"/>
                    </a:lnTo>
                    <a:lnTo>
                      <a:pt x="2504" y="0"/>
                    </a:lnTo>
                    <a:lnTo>
                      <a:pt x="2507" y="110"/>
                    </a:lnTo>
                    <a:lnTo>
                      <a:pt x="3" y="122"/>
                    </a:lnTo>
                    <a:lnTo>
                      <a:pt x="0" y="33"/>
                    </a:lnTo>
                    <a:lnTo>
                      <a:pt x="0" y="33"/>
                    </a:lnTo>
                    <a:close/>
                  </a:path>
                </a:pathLst>
              </a:custGeom>
              <a:solidFill>
                <a:srgbClr val="A39494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92" name="Freeform 460"/>
              <p:cNvSpPr>
                <a:spLocks/>
              </p:cNvSpPr>
              <p:nvPr/>
            </p:nvSpPr>
            <p:spPr bwMode="auto">
              <a:xfrm>
                <a:off x="2814" y="2878"/>
                <a:ext cx="64" cy="1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4" y="3"/>
                  </a:cxn>
                  <a:cxn ang="0">
                    <a:pos x="42" y="197"/>
                  </a:cxn>
                  <a:cxn ang="0">
                    <a:pos x="51" y="263"/>
                  </a:cxn>
                  <a:cxn ang="0">
                    <a:pos x="128" y="385"/>
                  </a:cxn>
                  <a:cxn ang="0">
                    <a:pos x="6" y="384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8" h="385">
                    <a:moveTo>
                      <a:pt x="0" y="0"/>
                    </a:moveTo>
                    <a:lnTo>
                      <a:pt x="84" y="3"/>
                    </a:lnTo>
                    <a:lnTo>
                      <a:pt x="42" y="197"/>
                    </a:lnTo>
                    <a:lnTo>
                      <a:pt x="51" y="263"/>
                    </a:lnTo>
                    <a:lnTo>
                      <a:pt x="128" y="385"/>
                    </a:lnTo>
                    <a:lnTo>
                      <a:pt x="6" y="384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39494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93" name="Freeform 461"/>
              <p:cNvSpPr>
                <a:spLocks/>
              </p:cNvSpPr>
              <p:nvPr/>
            </p:nvSpPr>
            <p:spPr bwMode="auto">
              <a:xfrm>
                <a:off x="2817" y="2873"/>
                <a:ext cx="364" cy="19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18" y="3"/>
                  </a:cxn>
                  <a:cxn ang="0">
                    <a:pos x="727" y="385"/>
                  </a:cxn>
                  <a:cxn ang="0">
                    <a:pos x="576" y="391"/>
                  </a:cxn>
                  <a:cxn ang="0">
                    <a:pos x="697" y="210"/>
                  </a:cxn>
                  <a:cxn ang="0">
                    <a:pos x="680" y="140"/>
                  </a:cxn>
                  <a:cxn ang="0">
                    <a:pos x="666" y="31"/>
                  </a:cxn>
                  <a:cxn ang="0">
                    <a:pos x="0" y="2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7" h="391">
                    <a:moveTo>
                      <a:pt x="0" y="0"/>
                    </a:moveTo>
                    <a:lnTo>
                      <a:pt x="718" y="3"/>
                    </a:lnTo>
                    <a:lnTo>
                      <a:pt x="727" y="385"/>
                    </a:lnTo>
                    <a:lnTo>
                      <a:pt x="576" y="391"/>
                    </a:lnTo>
                    <a:lnTo>
                      <a:pt x="697" y="210"/>
                    </a:lnTo>
                    <a:lnTo>
                      <a:pt x="680" y="140"/>
                    </a:lnTo>
                    <a:lnTo>
                      <a:pt x="666" y="31"/>
                    </a:lnTo>
                    <a:lnTo>
                      <a:pt x="0" y="2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39494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94" name="Freeform 462"/>
              <p:cNvSpPr>
                <a:spLocks/>
              </p:cNvSpPr>
              <p:nvPr/>
            </p:nvSpPr>
            <p:spPr bwMode="auto">
              <a:xfrm>
                <a:off x="3105" y="2778"/>
                <a:ext cx="73" cy="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90"/>
                  </a:cxn>
                  <a:cxn ang="0">
                    <a:pos x="145" y="88"/>
                  </a:cxn>
                  <a:cxn ang="0">
                    <a:pos x="139" y="1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45" h="90">
                    <a:moveTo>
                      <a:pt x="0" y="0"/>
                    </a:moveTo>
                    <a:lnTo>
                      <a:pt x="5" y="90"/>
                    </a:lnTo>
                    <a:lnTo>
                      <a:pt x="145" y="88"/>
                    </a:lnTo>
                    <a:lnTo>
                      <a:pt x="139" y="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39494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95" name="Freeform 463"/>
              <p:cNvSpPr>
                <a:spLocks/>
              </p:cNvSpPr>
              <p:nvPr/>
            </p:nvSpPr>
            <p:spPr bwMode="auto">
              <a:xfrm>
                <a:off x="2814" y="2755"/>
                <a:ext cx="362" cy="10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216"/>
                  </a:cxn>
                  <a:cxn ang="0">
                    <a:pos x="724" y="215"/>
                  </a:cxn>
                  <a:cxn ang="0">
                    <a:pos x="721" y="128"/>
                  </a:cxn>
                  <a:cxn ang="0">
                    <a:pos x="463" y="124"/>
                  </a:cxn>
                  <a:cxn ang="0">
                    <a:pos x="461" y="141"/>
                  </a:cxn>
                  <a:cxn ang="0">
                    <a:pos x="547" y="140"/>
                  </a:cxn>
                  <a:cxn ang="0">
                    <a:pos x="545" y="167"/>
                  </a:cxn>
                  <a:cxn ang="0">
                    <a:pos x="273" y="161"/>
                  </a:cxn>
                  <a:cxn ang="0">
                    <a:pos x="273" y="127"/>
                  </a:cxn>
                  <a:cxn ang="0">
                    <a:pos x="133" y="118"/>
                  </a:cxn>
                  <a:cxn ang="0">
                    <a:pos x="130" y="67"/>
                  </a:cxn>
                  <a:cxn ang="0">
                    <a:pos x="721" y="70"/>
                  </a:cxn>
                  <a:cxn ang="0">
                    <a:pos x="721" y="4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4" h="216">
                    <a:moveTo>
                      <a:pt x="0" y="0"/>
                    </a:moveTo>
                    <a:lnTo>
                      <a:pt x="4" y="216"/>
                    </a:lnTo>
                    <a:lnTo>
                      <a:pt x="724" y="215"/>
                    </a:lnTo>
                    <a:lnTo>
                      <a:pt x="721" y="128"/>
                    </a:lnTo>
                    <a:lnTo>
                      <a:pt x="463" y="124"/>
                    </a:lnTo>
                    <a:lnTo>
                      <a:pt x="461" y="141"/>
                    </a:lnTo>
                    <a:lnTo>
                      <a:pt x="547" y="140"/>
                    </a:lnTo>
                    <a:lnTo>
                      <a:pt x="545" y="167"/>
                    </a:lnTo>
                    <a:lnTo>
                      <a:pt x="273" y="161"/>
                    </a:lnTo>
                    <a:lnTo>
                      <a:pt x="273" y="127"/>
                    </a:lnTo>
                    <a:lnTo>
                      <a:pt x="133" y="118"/>
                    </a:lnTo>
                    <a:lnTo>
                      <a:pt x="130" y="67"/>
                    </a:lnTo>
                    <a:lnTo>
                      <a:pt x="721" y="70"/>
                    </a:lnTo>
                    <a:lnTo>
                      <a:pt x="721" y="4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39494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96" name="Freeform 464"/>
              <p:cNvSpPr>
                <a:spLocks/>
              </p:cNvSpPr>
              <p:nvPr/>
            </p:nvSpPr>
            <p:spPr bwMode="auto">
              <a:xfrm>
                <a:off x="2901" y="2935"/>
                <a:ext cx="89" cy="30"/>
              </a:xfrm>
              <a:custGeom>
                <a:avLst/>
                <a:gdLst/>
                <a:ahLst/>
                <a:cxnLst>
                  <a:cxn ang="0">
                    <a:pos x="88" y="0"/>
                  </a:cxn>
                  <a:cxn ang="0">
                    <a:pos x="139" y="15"/>
                  </a:cxn>
                  <a:cxn ang="0">
                    <a:pos x="179" y="21"/>
                  </a:cxn>
                  <a:cxn ang="0">
                    <a:pos x="162" y="58"/>
                  </a:cxn>
                  <a:cxn ang="0">
                    <a:pos x="0" y="37"/>
                  </a:cxn>
                  <a:cxn ang="0">
                    <a:pos x="88" y="0"/>
                  </a:cxn>
                  <a:cxn ang="0">
                    <a:pos x="88" y="0"/>
                  </a:cxn>
                </a:cxnLst>
                <a:rect l="0" t="0" r="r" b="b"/>
                <a:pathLst>
                  <a:path w="179" h="58">
                    <a:moveTo>
                      <a:pt x="88" y="0"/>
                    </a:moveTo>
                    <a:lnTo>
                      <a:pt x="139" y="15"/>
                    </a:lnTo>
                    <a:lnTo>
                      <a:pt x="179" y="21"/>
                    </a:lnTo>
                    <a:lnTo>
                      <a:pt x="162" y="58"/>
                    </a:lnTo>
                    <a:lnTo>
                      <a:pt x="0" y="37"/>
                    </a:lnTo>
                    <a:lnTo>
                      <a:pt x="88" y="0"/>
                    </a:lnTo>
                    <a:lnTo>
                      <a:pt x="88" y="0"/>
                    </a:lnTo>
                    <a:close/>
                  </a:path>
                </a:pathLst>
              </a:custGeom>
              <a:solidFill>
                <a:srgbClr val="756868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97" name="Freeform 465"/>
              <p:cNvSpPr>
                <a:spLocks/>
              </p:cNvSpPr>
              <p:nvPr/>
            </p:nvSpPr>
            <p:spPr bwMode="auto">
              <a:xfrm>
                <a:off x="3014" y="2896"/>
                <a:ext cx="123" cy="72"/>
              </a:xfrm>
              <a:custGeom>
                <a:avLst/>
                <a:gdLst/>
                <a:ahLst/>
                <a:cxnLst>
                  <a:cxn ang="0">
                    <a:pos x="93" y="0"/>
                  </a:cxn>
                  <a:cxn ang="0">
                    <a:pos x="14" y="39"/>
                  </a:cxn>
                  <a:cxn ang="0">
                    <a:pos x="58" y="49"/>
                  </a:cxn>
                  <a:cxn ang="0">
                    <a:pos x="85" y="71"/>
                  </a:cxn>
                  <a:cxn ang="0">
                    <a:pos x="42" y="94"/>
                  </a:cxn>
                  <a:cxn ang="0">
                    <a:pos x="0" y="100"/>
                  </a:cxn>
                  <a:cxn ang="0">
                    <a:pos x="41" y="143"/>
                  </a:cxn>
                  <a:cxn ang="0">
                    <a:pos x="168" y="133"/>
                  </a:cxn>
                  <a:cxn ang="0">
                    <a:pos x="247" y="74"/>
                  </a:cxn>
                  <a:cxn ang="0">
                    <a:pos x="193" y="24"/>
                  </a:cxn>
                  <a:cxn ang="0">
                    <a:pos x="93" y="0"/>
                  </a:cxn>
                  <a:cxn ang="0">
                    <a:pos x="93" y="0"/>
                  </a:cxn>
                </a:cxnLst>
                <a:rect l="0" t="0" r="r" b="b"/>
                <a:pathLst>
                  <a:path w="247" h="143">
                    <a:moveTo>
                      <a:pt x="93" y="0"/>
                    </a:moveTo>
                    <a:lnTo>
                      <a:pt x="14" y="39"/>
                    </a:lnTo>
                    <a:lnTo>
                      <a:pt x="58" y="49"/>
                    </a:lnTo>
                    <a:lnTo>
                      <a:pt x="85" y="71"/>
                    </a:lnTo>
                    <a:lnTo>
                      <a:pt x="42" y="94"/>
                    </a:lnTo>
                    <a:lnTo>
                      <a:pt x="0" y="100"/>
                    </a:lnTo>
                    <a:lnTo>
                      <a:pt x="41" y="143"/>
                    </a:lnTo>
                    <a:lnTo>
                      <a:pt x="168" y="133"/>
                    </a:lnTo>
                    <a:lnTo>
                      <a:pt x="247" y="74"/>
                    </a:lnTo>
                    <a:lnTo>
                      <a:pt x="193" y="24"/>
                    </a:lnTo>
                    <a:lnTo>
                      <a:pt x="93" y="0"/>
                    </a:lnTo>
                    <a:lnTo>
                      <a:pt x="93" y="0"/>
                    </a:lnTo>
                    <a:close/>
                  </a:path>
                </a:pathLst>
              </a:custGeom>
              <a:solidFill>
                <a:srgbClr val="756868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98" name="Freeform 466"/>
              <p:cNvSpPr>
                <a:spLocks/>
              </p:cNvSpPr>
              <p:nvPr/>
            </p:nvSpPr>
            <p:spPr bwMode="auto">
              <a:xfrm>
                <a:off x="2877" y="2893"/>
                <a:ext cx="114" cy="24"/>
              </a:xfrm>
              <a:custGeom>
                <a:avLst/>
                <a:gdLst/>
                <a:ahLst/>
                <a:cxnLst>
                  <a:cxn ang="0">
                    <a:pos x="145" y="0"/>
                  </a:cxn>
                  <a:cxn ang="0">
                    <a:pos x="227" y="40"/>
                  </a:cxn>
                  <a:cxn ang="0">
                    <a:pos x="154" y="48"/>
                  </a:cxn>
                  <a:cxn ang="0">
                    <a:pos x="0" y="36"/>
                  </a:cxn>
                  <a:cxn ang="0">
                    <a:pos x="109" y="1"/>
                  </a:cxn>
                  <a:cxn ang="0">
                    <a:pos x="145" y="0"/>
                  </a:cxn>
                  <a:cxn ang="0">
                    <a:pos x="145" y="0"/>
                  </a:cxn>
                </a:cxnLst>
                <a:rect l="0" t="0" r="r" b="b"/>
                <a:pathLst>
                  <a:path w="227" h="48">
                    <a:moveTo>
                      <a:pt x="145" y="0"/>
                    </a:moveTo>
                    <a:lnTo>
                      <a:pt x="227" y="40"/>
                    </a:lnTo>
                    <a:lnTo>
                      <a:pt x="154" y="48"/>
                    </a:lnTo>
                    <a:lnTo>
                      <a:pt x="0" y="36"/>
                    </a:lnTo>
                    <a:lnTo>
                      <a:pt x="109" y="1"/>
                    </a:lnTo>
                    <a:lnTo>
                      <a:pt x="145" y="0"/>
                    </a:lnTo>
                    <a:lnTo>
                      <a:pt x="145" y="0"/>
                    </a:lnTo>
                    <a:close/>
                  </a:path>
                </a:pathLst>
              </a:custGeom>
              <a:solidFill>
                <a:srgbClr val="756868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99" name="Freeform 467"/>
              <p:cNvSpPr>
                <a:spLocks/>
              </p:cNvSpPr>
              <p:nvPr/>
            </p:nvSpPr>
            <p:spPr bwMode="auto">
              <a:xfrm>
                <a:off x="2838" y="2980"/>
                <a:ext cx="328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57" y="0"/>
                  </a:cxn>
                  <a:cxn ang="0">
                    <a:pos x="654" y="72"/>
                  </a:cxn>
                  <a:cxn ang="0">
                    <a:pos x="600" y="105"/>
                  </a:cxn>
                  <a:cxn ang="0">
                    <a:pos x="576" y="180"/>
                  </a:cxn>
                  <a:cxn ang="0">
                    <a:pos x="59" y="180"/>
                  </a:cxn>
                  <a:cxn ang="0">
                    <a:pos x="30" y="104"/>
                  </a:cxn>
                  <a:cxn ang="0">
                    <a:pos x="0" y="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657" h="180">
                    <a:moveTo>
                      <a:pt x="0" y="0"/>
                    </a:moveTo>
                    <a:lnTo>
                      <a:pt x="657" y="0"/>
                    </a:lnTo>
                    <a:lnTo>
                      <a:pt x="654" y="72"/>
                    </a:lnTo>
                    <a:lnTo>
                      <a:pt x="600" y="105"/>
                    </a:lnTo>
                    <a:lnTo>
                      <a:pt x="576" y="180"/>
                    </a:lnTo>
                    <a:lnTo>
                      <a:pt x="59" y="180"/>
                    </a:lnTo>
                    <a:lnTo>
                      <a:pt x="30" y="104"/>
                    </a:lnTo>
                    <a:lnTo>
                      <a:pt x="0" y="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6868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00" name="Freeform 468"/>
              <p:cNvSpPr>
                <a:spLocks/>
              </p:cNvSpPr>
              <p:nvPr/>
            </p:nvSpPr>
            <p:spPr bwMode="auto">
              <a:xfrm>
                <a:off x="3107" y="1717"/>
                <a:ext cx="62" cy="691"/>
              </a:xfrm>
              <a:custGeom>
                <a:avLst/>
                <a:gdLst/>
                <a:ahLst/>
                <a:cxnLst>
                  <a:cxn ang="0">
                    <a:pos x="0" y="117"/>
                  </a:cxn>
                  <a:cxn ang="0">
                    <a:pos x="0" y="1327"/>
                  </a:cxn>
                  <a:cxn ang="0">
                    <a:pos x="124" y="1384"/>
                  </a:cxn>
                  <a:cxn ang="0">
                    <a:pos x="118" y="0"/>
                  </a:cxn>
                  <a:cxn ang="0">
                    <a:pos x="0" y="117"/>
                  </a:cxn>
                  <a:cxn ang="0">
                    <a:pos x="0" y="117"/>
                  </a:cxn>
                </a:cxnLst>
                <a:rect l="0" t="0" r="r" b="b"/>
                <a:pathLst>
                  <a:path w="124" h="1384">
                    <a:moveTo>
                      <a:pt x="0" y="117"/>
                    </a:moveTo>
                    <a:lnTo>
                      <a:pt x="0" y="1327"/>
                    </a:lnTo>
                    <a:lnTo>
                      <a:pt x="124" y="1384"/>
                    </a:lnTo>
                    <a:lnTo>
                      <a:pt x="118" y="0"/>
                    </a:lnTo>
                    <a:lnTo>
                      <a:pt x="0" y="117"/>
                    </a:lnTo>
                    <a:lnTo>
                      <a:pt x="0" y="117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01" name="Freeform 469"/>
              <p:cNvSpPr>
                <a:spLocks/>
              </p:cNvSpPr>
              <p:nvPr/>
            </p:nvSpPr>
            <p:spPr bwMode="auto">
              <a:xfrm>
                <a:off x="2426" y="1824"/>
                <a:ext cx="643" cy="482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" y="933"/>
                  </a:cxn>
                  <a:cxn ang="0">
                    <a:pos x="46" y="964"/>
                  </a:cxn>
                  <a:cxn ang="0">
                    <a:pos x="1236" y="963"/>
                  </a:cxn>
                  <a:cxn ang="0">
                    <a:pos x="1286" y="930"/>
                  </a:cxn>
                  <a:cxn ang="0">
                    <a:pos x="1283" y="46"/>
                  </a:cxn>
                  <a:cxn ang="0">
                    <a:pos x="1242" y="15"/>
                  </a:cxn>
                  <a:cxn ang="0">
                    <a:pos x="21" y="0"/>
                  </a:cxn>
                  <a:cxn ang="0">
                    <a:pos x="0" y="18"/>
                  </a:cxn>
                  <a:cxn ang="0">
                    <a:pos x="0" y="18"/>
                  </a:cxn>
                </a:cxnLst>
                <a:rect l="0" t="0" r="r" b="b"/>
                <a:pathLst>
                  <a:path w="1286" h="964">
                    <a:moveTo>
                      <a:pt x="0" y="18"/>
                    </a:moveTo>
                    <a:lnTo>
                      <a:pt x="1" y="933"/>
                    </a:lnTo>
                    <a:lnTo>
                      <a:pt x="46" y="964"/>
                    </a:lnTo>
                    <a:lnTo>
                      <a:pt x="1236" y="963"/>
                    </a:lnTo>
                    <a:lnTo>
                      <a:pt x="1286" y="930"/>
                    </a:lnTo>
                    <a:lnTo>
                      <a:pt x="1283" y="46"/>
                    </a:lnTo>
                    <a:lnTo>
                      <a:pt x="1242" y="15"/>
                    </a:lnTo>
                    <a:lnTo>
                      <a:pt x="21" y="0"/>
                    </a:lnTo>
                    <a:lnTo>
                      <a:pt x="0" y="18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02" name="Freeform 470"/>
              <p:cNvSpPr>
                <a:spLocks/>
              </p:cNvSpPr>
              <p:nvPr/>
            </p:nvSpPr>
            <p:spPr bwMode="auto">
              <a:xfrm>
                <a:off x="2445" y="1843"/>
                <a:ext cx="70" cy="285"/>
              </a:xfrm>
              <a:custGeom>
                <a:avLst/>
                <a:gdLst/>
                <a:ahLst/>
                <a:cxnLst>
                  <a:cxn ang="0">
                    <a:pos x="141" y="3"/>
                  </a:cxn>
                  <a:cxn ang="0">
                    <a:pos x="34" y="0"/>
                  </a:cxn>
                  <a:cxn ang="0">
                    <a:pos x="9" y="57"/>
                  </a:cxn>
                  <a:cxn ang="0">
                    <a:pos x="0" y="311"/>
                  </a:cxn>
                  <a:cxn ang="0">
                    <a:pos x="26" y="508"/>
                  </a:cxn>
                  <a:cxn ang="0">
                    <a:pos x="72" y="571"/>
                  </a:cxn>
                  <a:cxn ang="0">
                    <a:pos x="75" y="295"/>
                  </a:cxn>
                  <a:cxn ang="0">
                    <a:pos x="100" y="126"/>
                  </a:cxn>
                  <a:cxn ang="0">
                    <a:pos x="141" y="3"/>
                  </a:cxn>
                  <a:cxn ang="0">
                    <a:pos x="141" y="3"/>
                  </a:cxn>
                </a:cxnLst>
                <a:rect l="0" t="0" r="r" b="b"/>
                <a:pathLst>
                  <a:path w="141" h="571">
                    <a:moveTo>
                      <a:pt x="141" y="3"/>
                    </a:moveTo>
                    <a:lnTo>
                      <a:pt x="34" y="0"/>
                    </a:lnTo>
                    <a:lnTo>
                      <a:pt x="9" y="57"/>
                    </a:lnTo>
                    <a:lnTo>
                      <a:pt x="0" y="311"/>
                    </a:lnTo>
                    <a:lnTo>
                      <a:pt x="26" y="508"/>
                    </a:lnTo>
                    <a:lnTo>
                      <a:pt x="72" y="571"/>
                    </a:lnTo>
                    <a:lnTo>
                      <a:pt x="75" y="295"/>
                    </a:lnTo>
                    <a:lnTo>
                      <a:pt x="100" y="126"/>
                    </a:lnTo>
                    <a:lnTo>
                      <a:pt x="141" y="3"/>
                    </a:lnTo>
                    <a:lnTo>
                      <a:pt x="141" y="3"/>
                    </a:lnTo>
                    <a:close/>
                  </a:path>
                </a:pathLst>
              </a:custGeom>
              <a:solidFill>
                <a:srgbClr val="B2B2B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03" name="Freeform 471"/>
              <p:cNvSpPr>
                <a:spLocks/>
              </p:cNvSpPr>
              <p:nvPr/>
            </p:nvSpPr>
            <p:spPr bwMode="auto">
              <a:xfrm>
                <a:off x="2284" y="3246"/>
                <a:ext cx="74" cy="35"/>
              </a:xfrm>
              <a:custGeom>
                <a:avLst/>
                <a:gdLst/>
                <a:ahLst/>
                <a:cxnLst>
                  <a:cxn ang="0">
                    <a:pos x="0" y="31"/>
                  </a:cxn>
                  <a:cxn ang="0">
                    <a:pos x="17" y="0"/>
                  </a:cxn>
                  <a:cxn ang="0">
                    <a:pos x="135" y="0"/>
                  </a:cxn>
                  <a:cxn ang="0">
                    <a:pos x="149" y="70"/>
                  </a:cxn>
                  <a:cxn ang="0">
                    <a:pos x="1" y="69"/>
                  </a:cxn>
                  <a:cxn ang="0">
                    <a:pos x="0" y="31"/>
                  </a:cxn>
                  <a:cxn ang="0">
                    <a:pos x="0" y="31"/>
                  </a:cxn>
                </a:cxnLst>
                <a:rect l="0" t="0" r="r" b="b"/>
                <a:pathLst>
                  <a:path w="149" h="70">
                    <a:moveTo>
                      <a:pt x="0" y="31"/>
                    </a:moveTo>
                    <a:lnTo>
                      <a:pt x="17" y="0"/>
                    </a:lnTo>
                    <a:lnTo>
                      <a:pt x="135" y="0"/>
                    </a:lnTo>
                    <a:lnTo>
                      <a:pt x="149" y="70"/>
                    </a:lnTo>
                    <a:lnTo>
                      <a:pt x="1" y="69"/>
                    </a:lnTo>
                    <a:lnTo>
                      <a:pt x="0" y="31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04" name="Freeform 472"/>
              <p:cNvSpPr>
                <a:spLocks/>
              </p:cNvSpPr>
              <p:nvPr/>
            </p:nvSpPr>
            <p:spPr bwMode="auto">
              <a:xfrm>
                <a:off x="2721" y="3246"/>
                <a:ext cx="74" cy="33"/>
              </a:xfrm>
              <a:custGeom>
                <a:avLst/>
                <a:gdLst/>
                <a:ahLst/>
                <a:cxnLst>
                  <a:cxn ang="0">
                    <a:pos x="20" y="1"/>
                  </a:cxn>
                  <a:cxn ang="0">
                    <a:pos x="3" y="30"/>
                  </a:cxn>
                  <a:cxn ang="0">
                    <a:pos x="0" y="66"/>
                  </a:cxn>
                  <a:cxn ang="0">
                    <a:pos x="148" y="64"/>
                  </a:cxn>
                  <a:cxn ang="0">
                    <a:pos x="147" y="0"/>
                  </a:cxn>
                  <a:cxn ang="0">
                    <a:pos x="20" y="1"/>
                  </a:cxn>
                  <a:cxn ang="0">
                    <a:pos x="20" y="1"/>
                  </a:cxn>
                </a:cxnLst>
                <a:rect l="0" t="0" r="r" b="b"/>
                <a:pathLst>
                  <a:path w="148" h="66">
                    <a:moveTo>
                      <a:pt x="20" y="1"/>
                    </a:moveTo>
                    <a:lnTo>
                      <a:pt x="3" y="30"/>
                    </a:lnTo>
                    <a:lnTo>
                      <a:pt x="0" y="66"/>
                    </a:lnTo>
                    <a:lnTo>
                      <a:pt x="148" y="64"/>
                    </a:lnTo>
                    <a:lnTo>
                      <a:pt x="147" y="0"/>
                    </a:lnTo>
                    <a:lnTo>
                      <a:pt x="20" y="1"/>
                    </a:lnTo>
                    <a:lnTo>
                      <a:pt x="20" y="1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05" name="Freeform 473"/>
              <p:cNvSpPr>
                <a:spLocks/>
              </p:cNvSpPr>
              <p:nvPr/>
            </p:nvSpPr>
            <p:spPr bwMode="auto">
              <a:xfrm>
                <a:off x="2786" y="3156"/>
                <a:ext cx="142" cy="122"/>
              </a:xfrm>
              <a:custGeom>
                <a:avLst/>
                <a:gdLst/>
                <a:ahLst/>
                <a:cxnLst>
                  <a:cxn ang="0">
                    <a:pos x="133" y="0"/>
                  </a:cxn>
                  <a:cxn ang="0">
                    <a:pos x="127" y="63"/>
                  </a:cxn>
                  <a:cxn ang="0">
                    <a:pos x="45" y="63"/>
                  </a:cxn>
                  <a:cxn ang="0">
                    <a:pos x="42" y="121"/>
                  </a:cxn>
                  <a:cxn ang="0">
                    <a:pos x="5" y="121"/>
                  </a:cxn>
                  <a:cxn ang="0">
                    <a:pos x="0" y="168"/>
                  </a:cxn>
                  <a:cxn ang="0">
                    <a:pos x="126" y="179"/>
                  </a:cxn>
                  <a:cxn ang="0">
                    <a:pos x="133" y="243"/>
                  </a:cxn>
                  <a:cxn ang="0">
                    <a:pos x="285" y="242"/>
                  </a:cxn>
                  <a:cxn ang="0">
                    <a:pos x="271" y="0"/>
                  </a:cxn>
                  <a:cxn ang="0">
                    <a:pos x="133" y="0"/>
                  </a:cxn>
                  <a:cxn ang="0">
                    <a:pos x="133" y="0"/>
                  </a:cxn>
                </a:cxnLst>
                <a:rect l="0" t="0" r="r" b="b"/>
                <a:pathLst>
                  <a:path w="285" h="243">
                    <a:moveTo>
                      <a:pt x="133" y="0"/>
                    </a:moveTo>
                    <a:lnTo>
                      <a:pt x="127" y="63"/>
                    </a:lnTo>
                    <a:lnTo>
                      <a:pt x="45" y="63"/>
                    </a:lnTo>
                    <a:lnTo>
                      <a:pt x="42" y="121"/>
                    </a:lnTo>
                    <a:lnTo>
                      <a:pt x="5" y="121"/>
                    </a:lnTo>
                    <a:lnTo>
                      <a:pt x="0" y="168"/>
                    </a:lnTo>
                    <a:lnTo>
                      <a:pt x="126" y="179"/>
                    </a:lnTo>
                    <a:lnTo>
                      <a:pt x="133" y="243"/>
                    </a:lnTo>
                    <a:lnTo>
                      <a:pt x="285" y="242"/>
                    </a:lnTo>
                    <a:lnTo>
                      <a:pt x="271" y="0"/>
                    </a:lnTo>
                    <a:lnTo>
                      <a:pt x="133" y="0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06" name="Freeform 474"/>
              <p:cNvSpPr>
                <a:spLocks/>
              </p:cNvSpPr>
              <p:nvPr/>
            </p:nvSpPr>
            <p:spPr bwMode="auto">
              <a:xfrm>
                <a:off x="2290" y="1693"/>
                <a:ext cx="911" cy="754"/>
              </a:xfrm>
              <a:custGeom>
                <a:avLst/>
                <a:gdLst/>
                <a:ahLst/>
                <a:cxnLst>
                  <a:cxn ang="0">
                    <a:pos x="1" y="1474"/>
                  </a:cxn>
                  <a:cxn ang="0">
                    <a:pos x="1743" y="1490"/>
                  </a:cxn>
                  <a:cxn ang="0">
                    <a:pos x="1770" y="1474"/>
                  </a:cxn>
                  <a:cxn ang="0">
                    <a:pos x="1779" y="69"/>
                  </a:cxn>
                  <a:cxn ang="0">
                    <a:pos x="1750" y="38"/>
                  </a:cxn>
                  <a:cxn ang="0">
                    <a:pos x="0" y="41"/>
                  </a:cxn>
                  <a:cxn ang="0">
                    <a:pos x="31" y="5"/>
                  </a:cxn>
                  <a:cxn ang="0">
                    <a:pos x="1795" y="0"/>
                  </a:cxn>
                  <a:cxn ang="0">
                    <a:pos x="1821" y="57"/>
                  </a:cxn>
                  <a:cxn ang="0">
                    <a:pos x="1798" y="1508"/>
                  </a:cxn>
                  <a:cxn ang="0">
                    <a:pos x="1758" y="1508"/>
                  </a:cxn>
                  <a:cxn ang="0">
                    <a:pos x="15" y="1501"/>
                  </a:cxn>
                  <a:cxn ang="0">
                    <a:pos x="1" y="1474"/>
                  </a:cxn>
                  <a:cxn ang="0">
                    <a:pos x="1" y="1474"/>
                  </a:cxn>
                </a:cxnLst>
                <a:rect l="0" t="0" r="r" b="b"/>
                <a:pathLst>
                  <a:path w="1821" h="1508">
                    <a:moveTo>
                      <a:pt x="1" y="1474"/>
                    </a:moveTo>
                    <a:lnTo>
                      <a:pt x="1743" y="1490"/>
                    </a:lnTo>
                    <a:lnTo>
                      <a:pt x="1770" y="1474"/>
                    </a:lnTo>
                    <a:lnTo>
                      <a:pt x="1779" y="69"/>
                    </a:lnTo>
                    <a:lnTo>
                      <a:pt x="1750" y="38"/>
                    </a:lnTo>
                    <a:lnTo>
                      <a:pt x="0" y="41"/>
                    </a:lnTo>
                    <a:lnTo>
                      <a:pt x="31" y="5"/>
                    </a:lnTo>
                    <a:lnTo>
                      <a:pt x="1795" y="0"/>
                    </a:lnTo>
                    <a:lnTo>
                      <a:pt x="1821" y="57"/>
                    </a:lnTo>
                    <a:lnTo>
                      <a:pt x="1798" y="1508"/>
                    </a:lnTo>
                    <a:lnTo>
                      <a:pt x="1758" y="1508"/>
                    </a:lnTo>
                    <a:lnTo>
                      <a:pt x="15" y="1501"/>
                    </a:lnTo>
                    <a:lnTo>
                      <a:pt x="1" y="1474"/>
                    </a:lnTo>
                    <a:lnTo>
                      <a:pt x="1" y="147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07" name="Freeform 475"/>
              <p:cNvSpPr>
                <a:spLocks/>
              </p:cNvSpPr>
              <p:nvPr/>
            </p:nvSpPr>
            <p:spPr bwMode="auto">
              <a:xfrm>
                <a:off x="2297" y="2446"/>
                <a:ext cx="866" cy="10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31" y="19"/>
                  </a:cxn>
                  <a:cxn ang="0">
                    <a:pos x="1578" y="43"/>
                  </a:cxn>
                  <a:cxn ang="0">
                    <a:pos x="1579" y="180"/>
                  </a:cxn>
                  <a:cxn ang="0">
                    <a:pos x="1563" y="197"/>
                  </a:cxn>
                  <a:cxn ang="0">
                    <a:pos x="1557" y="74"/>
                  </a:cxn>
                  <a:cxn ang="0">
                    <a:pos x="1369" y="70"/>
                  </a:cxn>
                  <a:cxn ang="0">
                    <a:pos x="1373" y="200"/>
                  </a:cxn>
                  <a:cxn ang="0">
                    <a:pos x="1349" y="216"/>
                  </a:cxn>
                  <a:cxn ang="0">
                    <a:pos x="1346" y="70"/>
                  </a:cxn>
                  <a:cxn ang="0">
                    <a:pos x="1231" y="70"/>
                  </a:cxn>
                  <a:cxn ang="0">
                    <a:pos x="1231" y="203"/>
                  </a:cxn>
                  <a:cxn ang="0">
                    <a:pos x="1204" y="192"/>
                  </a:cxn>
                  <a:cxn ang="0">
                    <a:pos x="1204" y="73"/>
                  </a:cxn>
                  <a:cxn ang="0">
                    <a:pos x="428" y="65"/>
                  </a:cxn>
                  <a:cxn ang="0">
                    <a:pos x="425" y="180"/>
                  </a:cxn>
                  <a:cxn ang="0">
                    <a:pos x="404" y="203"/>
                  </a:cxn>
                  <a:cxn ang="0">
                    <a:pos x="398" y="74"/>
                  </a:cxn>
                  <a:cxn ang="0">
                    <a:pos x="192" y="65"/>
                  </a:cxn>
                  <a:cxn ang="0">
                    <a:pos x="187" y="3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31" h="216">
                    <a:moveTo>
                      <a:pt x="0" y="0"/>
                    </a:moveTo>
                    <a:lnTo>
                      <a:pt x="1731" y="19"/>
                    </a:lnTo>
                    <a:lnTo>
                      <a:pt x="1578" y="43"/>
                    </a:lnTo>
                    <a:lnTo>
                      <a:pt x="1579" y="180"/>
                    </a:lnTo>
                    <a:lnTo>
                      <a:pt x="1563" y="197"/>
                    </a:lnTo>
                    <a:lnTo>
                      <a:pt x="1557" y="74"/>
                    </a:lnTo>
                    <a:lnTo>
                      <a:pt x="1369" y="70"/>
                    </a:lnTo>
                    <a:lnTo>
                      <a:pt x="1373" y="200"/>
                    </a:lnTo>
                    <a:lnTo>
                      <a:pt x="1349" y="216"/>
                    </a:lnTo>
                    <a:lnTo>
                      <a:pt x="1346" y="70"/>
                    </a:lnTo>
                    <a:lnTo>
                      <a:pt x="1231" y="70"/>
                    </a:lnTo>
                    <a:lnTo>
                      <a:pt x="1231" y="203"/>
                    </a:lnTo>
                    <a:lnTo>
                      <a:pt x="1204" y="192"/>
                    </a:lnTo>
                    <a:lnTo>
                      <a:pt x="1204" y="73"/>
                    </a:lnTo>
                    <a:lnTo>
                      <a:pt x="428" y="65"/>
                    </a:lnTo>
                    <a:lnTo>
                      <a:pt x="425" y="180"/>
                    </a:lnTo>
                    <a:lnTo>
                      <a:pt x="404" y="203"/>
                    </a:lnTo>
                    <a:lnTo>
                      <a:pt x="398" y="74"/>
                    </a:lnTo>
                    <a:lnTo>
                      <a:pt x="192" y="65"/>
                    </a:lnTo>
                    <a:lnTo>
                      <a:pt x="187" y="3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08" name="Freeform 476"/>
              <p:cNvSpPr>
                <a:spLocks/>
              </p:cNvSpPr>
              <p:nvPr/>
            </p:nvSpPr>
            <p:spPr bwMode="auto">
              <a:xfrm>
                <a:off x="2287" y="1694"/>
                <a:ext cx="20" cy="747"/>
              </a:xfrm>
              <a:custGeom>
                <a:avLst/>
                <a:gdLst/>
                <a:ahLst/>
                <a:cxnLst>
                  <a:cxn ang="0">
                    <a:pos x="39" y="0"/>
                  </a:cxn>
                  <a:cxn ang="0">
                    <a:pos x="0" y="47"/>
                  </a:cxn>
                  <a:cxn ang="0">
                    <a:pos x="0" y="1454"/>
                  </a:cxn>
                  <a:cxn ang="0">
                    <a:pos x="22" y="1495"/>
                  </a:cxn>
                  <a:cxn ang="0">
                    <a:pos x="28" y="1450"/>
                  </a:cxn>
                  <a:cxn ang="0">
                    <a:pos x="39" y="0"/>
                  </a:cxn>
                  <a:cxn ang="0">
                    <a:pos x="39" y="0"/>
                  </a:cxn>
                </a:cxnLst>
                <a:rect l="0" t="0" r="r" b="b"/>
                <a:pathLst>
                  <a:path w="39" h="1495">
                    <a:moveTo>
                      <a:pt x="39" y="0"/>
                    </a:moveTo>
                    <a:lnTo>
                      <a:pt x="0" y="47"/>
                    </a:lnTo>
                    <a:lnTo>
                      <a:pt x="0" y="1454"/>
                    </a:lnTo>
                    <a:lnTo>
                      <a:pt x="22" y="1495"/>
                    </a:lnTo>
                    <a:lnTo>
                      <a:pt x="28" y="1450"/>
                    </a:lnTo>
                    <a:lnTo>
                      <a:pt x="39" y="0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09" name="Freeform 477"/>
              <p:cNvSpPr>
                <a:spLocks/>
              </p:cNvSpPr>
              <p:nvPr/>
            </p:nvSpPr>
            <p:spPr bwMode="auto">
              <a:xfrm>
                <a:off x="2383" y="1793"/>
                <a:ext cx="717" cy="551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1100"/>
                  </a:cxn>
                  <a:cxn ang="0">
                    <a:pos x="1434" y="1097"/>
                  </a:cxn>
                  <a:cxn ang="0">
                    <a:pos x="1413" y="1058"/>
                  </a:cxn>
                  <a:cxn ang="0">
                    <a:pos x="42" y="1055"/>
                  </a:cxn>
                  <a:cxn ang="0">
                    <a:pos x="42" y="39"/>
                  </a:cxn>
                  <a:cxn ang="0">
                    <a:pos x="3" y="0"/>
                  </a:cxn>
                  <a:cxn ang="0">
                    <a:pos x="3" y="0"/>
                  </a:cxn>
                </a:cxnLst>
                <a:rect l="0" t="0" r="r" b="b"/>
                <a:pathLst>
                  <a:path w="1434" h="1100">
                    <a:moveTo>
                      <a:pt x="3" y="0"/>
                    </a:moveTo>
                    <a:lnTo>
                      <a:pt x="0" y="1100"/>
                    </a:lnTo>
                    <a:lnTo>
                      <a:pt x="1434" y="1097"/>
                    </a:lnTo>
                    <a:lnTo>
                      <a:pt x="1413" y="1058"/>
                    </a:lnTo>
                    <a:lnTo>
                      <a:pt x="42" y="1055"/>
                    </a:lnTo>
                    <a:lnTo>
                      <a:pt x="42" y="39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10" name="Freeform 478"/>
              <p:cNvSpPr>
                <a:spLocks/>
              </p:cNvSpPr>
              <p:nvPr/>
            </p:nvSpPr>
            <p:spPr bwMode="auto">
              <a:xfrm>
                <a:off x="2382" y="1789"/>
                <a:ext cx="718" cy="568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1431" y="0"/>
                  </a:cxn>
                  <a:cxn ang="0">
                    <a:pos x="1437" y="1136"/>
                  </a:cxn>
                  <a:cxn ang="0">
                    <a:pos x="1403" y="1099"/>
                  </a:cxn>
                  <a:cxn ang="0">
                    <a:pos x="1394" y="48"/>
                  </a:cxn>
                  <a:cxn ang="0">
                    <a:pos x="33" y="45"/>
                  </a:cxn>
                  <a:cxn ang="0">
                    <a:pos x="0" y="3"/>
                  </a:cxn>
                  <a:cxn ang="0">
                    <a:pos x="0" y="3"/>
                  </a:cxn>
                </a:cxnLst>
                <a:rect l="0" t="0" r="r" b="b"/>
                <a:pathLst>
                  <a:path w="1437" h="1136">
                    <a:moveTo>
                      <a:pt x="0" y="3"/>
                    </a:moveTo>
                    <a:lnTo>
                      <a:pt x="1431" y="0"/>
                    </a:lnTo>
                    <a:lnTo>
                      <a:pt x="1437" y="1136"/>
                    </a:lnTo>
                    <a:lnTo>
                      <a:pt x="1403" y="1099"/>
                    </a:lnTo>
                    <a:lnTo>
                      <a:pt x="1394" y="48"/>
                    </a:lnTo>
                    <a:lnTo>
                      <a:pt x="33" y="45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11" name="Freeform 479"/>
              <p:cNvSpPr>
                <a:spLocks/>
              </p:cNvSpPr>
              <p:nvPr/>
            </p:nvSpPr>
            <p:spPr bwMode="auto">
              <a:xfrm>
                <a:off x="2854" y="3257"/>
                <a:ext cx="69" cy="22"/>
              </a:xfrm>
              <a:custGeom>
                <a:avLst/>
                <a:gdLst/>
                <a:ahLst/>
                <a:cxnLst>
                  <a:cxn ang="0">
                    <a:pos x="0" y="44"/>
                  </a:cxn>
                  <a:cxn ang="0">
                    <a:pos x="18" y="0"/>
                  </a:cxn>
                  <a:cxn ang="0">
                    <a:pos x="121" y="0"/>
                  </a:cxn>
                  <a:cxn ang="0">
                    <a:pos x="139" y="41"/>
                  </a:cxn>
                  <a:cxn ang="0">
                    <a:pos x="0" y="44"/>
                  </a:cxn>
                  <a:cxn ang="0">
                    <a:pos x="0" y="44"/>
                  </a:cxn>
                </a:cxnLst>
                <a:rect l="0" t="0" r="r" b="b"/>
                <a:pathLst>
                  <a:path w="139" h="44">
                    <a:moveTo>
                      <a:pt x="0" y="44"/>
                    </a:moveTo>
                    <a:lnTo>
                      <a:pt x="18" y="0"/>
                    </a:lnTo>
                    <a:lnTo>
                      <a:pt x="121" y="0"/>
                    </a:lnTo>
                    <a:lnTo>
                      <a:pt x="139" y="41"/>
                    </a:lnTo>
                    <a:lnTo>
                      <a:pt x="0" y="44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12" name="Freeform 480"/>
              <p:cNvSpPr>
                <a:spLocks/>
              </p:cNvSpPr>
              <p:nvPr/>
            </p:nvSpPr>
            <p:spPr bwMode="auto">
              <a:xfrm>
                <a:off x="2821" y="3141"/>
                <a:ext cx="112" cy="138"/>
              </a:xfrm>
              <a:custGeom>
                <a:avLst/>
                <a:gdLst/>
                <a:ahLst/>
                <a:cxnLst>
                  <a:cxn ang="0">
                    <a:pos x="186" y="0"/>
                  </a:cxn>
                  <a:cxn ang="0">
                    <a:pos x="208" y="17"/>
                  </a:cxn>
                  <a:cxn ang="0">
                    <a:pos x="226" y="277"/>
                  </a:cxn>
                  <a:cxn ang="0">
                    <a:pos x="207" y="274"/>
                  </a:cxn>
                  <a:cxn ang="0">
                    <a:pos x="198" y="59"/>
                  </a:cxn>
                  <a:cxn ang="0">
                    <a:pos x="183" y="41"/>
                  </a:cxn>
                  <a:cxn ang="0">
                    <a:pos x="69" y="39"/>
                  </a:cxn>
                  <a:cxn ang="0">
                    <a:pos x="59" y="96"/>
                  </a:cxn>
                  <a:cxn ang="0">
                    <a:pos x="48" y="96"/>
                  </a:cxn>
                  <a:cxn ang="0">
                    <a:pos x="36" y="44"/>
                  </a:cxn>
                  <a:cxn ang="0">
                    <a:pos x="0" y="44"/>
                  </a:cxn>
                  <a:cxn ang="0">
                    <a:pos x="21" y="20"/>
                  </a:cxn>
                  <a:cxn ang="0">
                    <a:pos x="181" y="21"/>
                  </a:cxn>
                  <a:cxn ang="0">
                    <a:pos x="186" y="0"/>
                  </a:cxn>
                  <a:cxn ang="0">
                    <a:pos x="186" y="0"/>
                  </a:cxn>
                </a:cxnLst>
                <a:rect l="0" t="0" r="r" b="b"/>
                <a:pathLst>
                  <a:path w="226" h="277">
                    <a:moveTo>
                      <a:pt x="186" y="0"/>
                    </a:moveTo>
                    <a:lnTo>
                      <a:pt x="208" y="17"/>
                    </a:lnTo>
                    <a:lnTo>
                      <a:pt x="226" y="277"/>
                    </a:lnTo>
                    <a:lnTo>
                      <a:pt x="207" y="274"/>
                    </a:lnTo>
                    <a:lnTo>
                      <a:pt x="198" y="59"/>
                    </a:lnTo>
                    <a:lnTo>
                      <a:pt x="183" y="41"/>
                    </a:lnTo>
                    <a:lnTo>
                      <a:pt x="69" y="39"/>
                    </a:lnTo>
                    <a:lnTo>
                      <a:pt x="59" y="96"/>
                    </a:lnTo>
                    <a:lnTo>
                      <a:pt x="48" y="96"/>
                    </a:lnTo>
                    <a:lnTo>
                      <a:pt x="36" y="44"/>
                    </a:lnTo>
                    <a:lnTo>
                      <a:pt x="0" y="44"/>
                    </a:lnTo>
                    <a:lnTo>
                      <a:pt x="21" y="20"/>
                    </a:lnTo>
                    <a:lnTo>
                      <a:pt x="181" y="21"/>
                    </a:lnTo>
                    <a:lnTo>
                      <a:pt x="186" y="0"/>
                    </a:lnTo>
                    <a:lnTo>
                      <a:pt x="18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13" name="Freeform 481"/>
              <p:cNvSpPr>
                <a:spLocks/>
              </p:cNvSpPr>
              <p:nvPr/>
            </p:nvSpPr>
            <p:spPr bwMode="auto">
              <a:xfrm>
                <a:off x="2944" y="3256"/>
                <a:ext cx="50" cy="24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45"/>
                  </a:cxn>
                  <a:cxn ang="0">
                    <a:pos x="100" y="46"/>
                  </a:cxn>
                  <a:cxn ang="0">
                    <a:pos x="85" y="1"/>
                  </a:cxn>
                  <a:cxn ang="0">
                    <a:pos x="24" y="3"/>
                  </a:cxn>
                  <a:cxn ang="0">
                    <a:pos x="15" y="34"/>
                  </a:cxn>
                  <a:cxn ang="0">
                    <a:pos x="12" y="1"/>
                  </a:cxn>
                  <a:cxn ang="0">
                    <a:pos x="3" y="0"/>
                  </a:cxn>
                  <a:cxn ang="0">
                    <a:pos x="3" y="0"/>
                  </a:cxn>
                </a:cxnLst>
                <a:rect l="0" t="0" r="r" b="b"/>
                <a:pathLst>
                  <a:path w="100" h="46">
                    <a:moveTo>
                      <a:pt x="3" y="0"/>
                    </a:moveTo>
                    <a:lnTo>
                      <a:pt x="0" y="45"/>
                    </a:lnTo>
                    <a:lnTo>
                      <a:pt x="100" y="46"/>
                    </a:lnTo>
                    <a:lnTo>
                      <a:pt x="85" y="1"/>
                    </a:lnTo>
                    <a:lnTo>
                      <a:pt x="24" y="3"/>
                    </a:lnTo>
                    <a:lnTo>
                      <a:pt x="15" y="34"/>
                    </a:lnTo>
                    <a:lnTo>
                      <a:pt x="12" y="1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14" name="Freeform 482"/>
              <p:cNvSpPr>
                <a:spLocks/>
              </p:cNvSpPr>
              <p:nvPr/>
            </p:nvSpPr>
            <p:spPr bwMode="auto">
              <a:xfrm>
                <a:off x="2994" y="3230"/>
                <a:ext cx="6" cy="48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95"/>
                  </a:cxn>
                  <a:cxn ang="0">
                    <a:pos x="12" y="95"/>
                  </a:cxn>
                  <a:cxn ang="0">
                    <a:pos x="12" y="0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0" t="0" r="r" b="b"/>
                <a:pathLst>
                  <a:path w="12" h="95">
                    <a:moveTo>
                      <a:pt x="0" y="1"/>
                    </a:moveTo>
                    <a:lnTo>
                      <a:pt x="0" y="95"/>
                    </a:lnTo>
                    <a:lnTo>
                      <a:pt x="12" y="95"/>
                    </a:lnTo>
                    <a:lnTo>
                      <a:pt x="12" y="0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15" name="Freeform 483"/>
              <p:cNvSpPr>
                <a:spLocks/>
              </p:cNvSpPr>
              <p:nvPr/>
            </p:nvSpPr>
            <p:spPr bwMode="auto">
              <a:xfrm>
                <a:off x="3007" y="3228"/>
                <a:ext cx="47" cy="5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4"/>
                  </a:cxn>
                  <a:cxn ang="0">
                    <a:pos x="73" y="24"/>
                  </a:cxn>
                  <a:cxn ang="0">
                    <a:pos x="88" y="102"/>
                  </a:cxn>
                  <a:cxn ang="0">
                    <a:pos x="96" y="100"/>
                  </a:cxn>
                  <a:cxn ang="0">
                    <a:pos x="85" y="0"/>
                  </a:cxn>
                  <a:cxn ang="0">
                    <a:pos x="71" y="8"/>
                  </a:cxn>
                  <a:cxn ang="0">
                    <a:pos x="60" y="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102">
                    <a:moveTo>
                      <a:pt x="0" y="0"/>
                    </a:moveTo>
                    <a:lnTo>
                      <a:pt x="0" y="24"/>
                    </a:lnTo>
                    <a:lnTo>
                      <a:pt x="73" y="24"/>
                    </a:lnTo>
                    <a:lnTo>
                      <a:pt x="88" y="102"/>
                    </a:lnTo>
                    <a:lnTo>
                      <a:pt x="96" y="100"/>
                    </a:lnTo>
                    <a:lnTo>
                      <a:pt x="85" y="0"/>
                    </a:lnTo>
                    <a:lnTo>
                      <a:pt x="71" y="8"/>
                    </a:lnTo>
                    <a:lnTo>
                      <a:pt x="60" y="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16" name="Freeform 484"/>
              <p:cNvSpPr>
                <a:spLocks/>
              </p:cNvSpPr>
              <p:nvPr/>
            </p:nvSpPr>
            <p:spPr bwMode="auto">
              <a:xfrm>
                <a:off x="3004" y="3257"/>
                <a:ext cx="41" cy="22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42"/>
                  </a:cxn>
                  <a:cxn ang="0">
                    <a:pos x="82" y="44"/>
                  </a:cxn>
                  <a:cxn ang="0">
                    <a:pos x="75" y="0"/>
                  </a:cxn>
                  <a:cxn ang="0">
                    <a:pos x="9" y="0"/>
                  </a:cxn>
                  <a:cxn ang="0">
                    <a:pos x="9" y="0"/>
                  </a:cxn>
                </a:cxnLst>
                <a:rect l="0" t="0" r="r" b="b"/>
                <a:pathLst>
                  <a:path w="82" h="44">
                    <a:moveTo>
                      <a:pt x="9" y="0"/>
                    </a:moveTo>
                    <a:lnTo>
                      <a:pt x="0" y="42"/>
                    </a:lnTo>
                    <a:lnTo>
                      <a:pt x="82" y="44"/>
                    </a:lnTo>
                    <a:lnTo>
                      <a:pt x="75" y="0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17" name="Freeform 485"/>
              <p:cNvSpPr>
                <a:spLocks/>
              </p:cNvSpPr>
              <p:nvPr/>
            </p:nvSpPr>
            <p:spPr bwMode="auto">
              <a:xfrm>
                <a:off x="3058" y="3253"/>
                <a:ext cx="49" cy="26"/>
              </a:xfrm>
              <a:custGeom>
                <a:avLst/>
                <a:gdLst/>
                <a:ahLst/>
                <a:cxnLst>
                  <a:cxn ang="0">
                    <a:pos x="12" y="9"/>
                  </a:cxn>
                  <a:cxn ang="0">
                    <a:pos x="0" y="53"/>
                  </a:cxn>
                  <a:cxn ang="0">
                    <a:pos x="99" y="53"/>
                  </a:cxn>
                  <a:cxn ang="0">
                    <a:pos x="91" y="8"/>
                  </a:cxn>
                  <a:cxn ang="0">
                    <a:pos x="80" y="0"/>
                  </a:cxn>
                  <a:cxn ang="0">
                    <a:pos x="83" y="42"/>
                  </a:cxn>
                  <a:cxn ang="0">
                    <a:pos x="62" y="9"/>
                  </a:cxn>
                  <a:cxn ang="0">
                    <a:pos x="12" y="9"/>
                  </a:cxn>
                  <a:cxn ang="0">
                    <a:pos x="12" y="9"/>
                  </a:cxn>
                </a:cxnLst>
                <a:rect l="0" t="0" r="r" b="b"/>
                <a:pathLst>
                  <a:path w="99" h="53">
                    <a:moveTo>
                      <a:pt x="12" y="9"/>
                    </a:moveTo>
                    <a:lnTo>
                      <a:pt x="0" y="53"/>
                    </a:lnTo>
                    <a:lnTo>
                      <a:pt x="99" y="53"/>
                    </a:lnTo>
                    <a:lnTo>
                      <a:pt x="91" y="8"/>
                    </a:lnTo>
                    <a:lnTo>
                      <a:pt x="80" y="0"/>
                    </a:lnTo>
                    <a:lnTo>
                      <a:pt x="83" y="42"/>
                    </a:lnTo>
                    <a:lnTo>
                      <a:pt x="62" y="9"/>
                    </a:lnTo>
                    <a:lnTo>
                      <a:pt x="12" y="9"/>
                    </a:lnTo>
                    <a:lnTo>
                      <a:pt x="12" y="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18" name="Freeform 486"/>
              <p:cNvSpPr>
                <a:spLocks/>
              </p:cNvSpPr>
              <p:nvPr/>
            </p:nvSpPr>
            <p:spPr bwMode="auto">
              <a:xfrm>
                <a:off x="2816" y="3206"/>
                <a:ext cx="100" cy="12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99" y="3"/>
                  </a:cxn>
                  <a:cxn ang="0">
                    <a:pos x="198" y="0"/>
                  </a:cxn>
                  <a:cxn ang="0">
                    <a:pos x="201" y="21"/>
                  </a:cxn>
                  <a:cxn ang="0">
                    <a:pos x="93" y="22"/>
                  </a:cxn>
                  <a:cxn ang="0">
                    <a:pos x="0" y="21"/>
                  </a:cxn>
                  <a:cxn ang="0">
                    <a:pos x="8" y="0"/>
                  </a:cxn>
                  <a:cxn ang="0">
                    <a:pos x="8" y="0"/>
                  </a:cxn>
                </a:cxnLst>
                <a:rect l="0" t="0" r="r" b="b"/>
                <a:pathLst>
                  <a:path w="201" h="22">
                    <a:moveTo>
                      <a:pt x="8" y="0"/>
                    </a:moveTo>
                    <a:lnTo>
                      <a:pt x="99" y="3"/>
                    </a:lnTo>
                    <a:lnTo>
                      <a:pt x="198" y="0"/>
                    </a:lnTo>
                    <a:lnTo>
                      <a:pt x="201" y="21"/>
                    </a:lnTo>
                    <a:lnTo>
                      <a:pt x="93" y="22"/>
                    </a:lnTo>
                    <a:lnTo>
                      <a:pt x="0" y="21"/>
                    </a:lnTo>
                    <a:lnTo>
                      <a:pt x="8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19" name="Freeform 487"/>
              <p:cNvSpPr>
                <a:spLocks/>
              </p:cNvSpPr>
              <p:nvPr/>
            </p:nvSpPr>
            <p:spPr bwMode="auto">
              <a:xfrm>
                <a:off x="2206" y="2522"/>
                <a:ext cx="1117" cy="552"/>
              </a:xfrm>
              <a:custGeom>
                <a:avLst/>
                <a:gdLst/>
                <a:ahLst/>
                <a:cxnLst>
                  <a:cxn ang="0">
                    <a:pos x="173" y="1"/>
                  </a:cxn>
                  <a:cxn ang="0">
                    <a:pos x="0" y="436"/>
                  </a:cxn>
                  <a:cxn ang="0">
                    <a:pos x="11" y="1099"/>
                  </a:cxn>
                  <a:cxn ang="0">
                    <a:pos x="2235" y="1105"/>
                  </a:cxn>
                  <a:cxn ang="0">
                    <a:pos x="2226" y="1076"/>
                  </a:cxn>
                  <a:cxn ang="0">
                    <a:pos x="32" y="1075"/>
                  </a:cxn>
                  <a:cxn ang="0">
                    <a:pos x="23" y="451"/>
                  </a:cxn>
                  <a:cxn ang="0">
                    <a:pos x="1182" y="449"/>
                  </a:cxn>
                  <a:cxn ang="0">
                    <a:pos x="1183" y="440"/>
                  </a:cxn>
                  <a:cxn ang="0">
                    <a:pos x="26" y="436"/>
                  </a:cxn>
                  <a:cxn ang="0">
                    <a:pos x="185" y="33"/>
                  </a:cxn>
                  <a:cxn ang="0">
                    <a:pos x="372" y="36"/>
                  </a:cxn>
                  <a:cxn ang="0">
                    <a:pos x="372" y="0"/>
                  </a:cxn>
                  <a:cxn ang="0">
                    <a:pos x="173" y="1"/>
                  </a:cxn>
                  <a:cxn ang="0">
                    <a:pos x="173" y="1"/>
                  </a:cxn>
                </a:cxnLst>
                <a:rect l="0" t="0" r="r" b="b"/>
                <a:pathLst>
                  <a:path w="2235" h="1105">
                    <a:moveTo>
                      <a:pt x="173" y="1"/>
                    </a:moveTo>
                    <a:lnTo>
                      <a:pt x="0" y="436"/>
                    </a:lnTo>
                    <a:lnTo>
                      <a:pt x="11" y="1099"/>
                    </a:lnTo>
                    <a:lnTo>
                      <a:pt x="2235" y="1105"/>
                    </a:lnTo>
                    <a:lnTo>
                      <a:pt x="2226" y="1076"/>
                    </a:lnTo>
                    <a:lnTo>
                      <a:pt x="32" y="1075"/>
                    </a:lnTo>
                    <a:lnTo>
                      <a:pt x="23" y="451"/>
                    </a:lnTo>
                    <a:lnTo>
                      <a:pt x="1182" y="449"/>
                    </a:lnTo>
                    <a:lnTo>
                      <a:pt x="1183" y="440"/>
                    </a:lnTo>
                    <a:lnTo>
                      <a:pt x="26" y="436"/>
                    </a:lnTo>
                    <a:lnTo>
                      <a:pt x="185" y="33"/>
                    </a:lnTo>
                    <a:lnTo>
                      <a:pt x="372" y="36"/>
                    </a:lnTo>
                    <a:lnTo>
                      <a:pt x="372" y="0"/>
                    </a:lnTo>
                    <a:lnTo>
                      <a:pt x="173" y="1"/>
                    </a:lnTo>
                    <a:lnTo>
                      <a:pt x="173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20" name="Freeform 488"/>
              <p:cNvSpPr>
                <a:spLocks/>
              </p:cNvSpPr>
              <p:nvPr/>
            </p:nvSpPr>
            <p:spPr bwMode="auto">
              <a:xfrm>
                <a:off x="2786" y="2743"/>
                <a:ext cx="12" cy="324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0" y="648"/>
                  </a:cxn>
                  <a:cxn ang="0">
                    <a:pos x="21" y="648"/>
                  </a:cxn>
                  <a:cxn ang="0">
                    <a:pos x="26" y="0"/>
                  </a:cxn>
                  <a:cxn ang="0">
                    <a:pos x="11" y="0"/>
                  </a:cxn>
                  <a:cxn ang="0">
                    <a:pos x="11" y="0"/>
                  </a:cxn>
                </a:cxnLst>
                <a:rect l="0" t="0" r="r" b="b"/>
                <a:pathLst>
                  <a:path w="26" h="648">
                    <a:moveTo>
                      <a:pt x="11" y="0"/>
                    </a:moveTo>
                    <a:lnTo>
                      <a:pt x="0" y="648"/>
                    </a:lnTo>
                    <a:lnTo>
                      <a:pt x="21" y="648"/>
                    </a:lnTo>
                    <a:lnTo>
                      <a:pt x="26" y="0"/>
                    </a:lnTo>
                    <a:lnTo>
                      <a:pt x="11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21" name="Freeform 489"/>
              <p:cNvSpPr>
                <a:spLocks/>
              </p:cNvSpPr>
              <p:nvPr/>
            </p:nvSpPr>
            <p:spPr bwMode="auto">
              <a:xfrm>
                <a:off x="2588" y="2741"/>
                <a:ext cx="15" cy="32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54"/>
                  </a:cxn>
                  <a:cxn ang="0">
                    <a:pos x="30" y="654"/>
                  </a:cxn>
                  <a:cxn ang="0">
                    <a:pos x="21" y="7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0" h="654">
                    <a:moveTo>
                      <a:pt x="0" y="0"/>
                    </a:moveTo>
                    <a:lnTo>
                      <a:pt x="6" y="654"/>
                    </a:lnTo>
                    <a:lnTo>
                      <a:pt x="30" y="654"/>
                    </a:lnTo>
                    <a:lnTo>
                      <a:pt x="21" y="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22" name="Freeform 490"/>
              <p:cNvSpPr>
                <a:spLocks/>
              </p:cNvSpPr>
              <p:nvPr/>
            </p:nvSpPr>
            <p:spPr bwMode="auto">
              <a:xfrm>
                <a:off x="2810" y="2752"/>
                <a:ext cx="375" cy="3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630"/>
                  </a:cxn>
                  <a:cxn ang="0">
                    <a:pos x="20" y="630"/>
                  </a:cxn>
                  <a:cxn ang="0">
                    <a:pos x="20" y="13"/>
                  </a:cxn>
                  <a:cxn ang="0">
                    <a:pos x="722" y="21"/>
                  </a:cxn>
                  <a:cxn ang="0">
                    <a:pos x="728" y="640"/>
                  </a:cxn>
                  <a:cxn ang="0">
                    <a:pos x="750" y="640"/>
                  </a:cxn>
                  <a:cxn ang="0">
                    <a:pos x="741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50" h="640">
                    <a:moveTo>
                      <a:pt x="0" y="0"/>
                    </a:moveTo>
                    <a:lnTo>
                      <a:pt x="2" y="630"/>
                    </a:lnTo>
                    <a:lnTo>
                      <a:pt x="20" y="630"/>
                    </a:lnTo>
                    <a:lnTo>
                      <a:pt x="20" y="13"/>
                    </a:lnTo>
                    <a:lnTo>
                      <a:pt x="722" y="21"/>
                    </a:lnTo>
                    <a:lnTo>
                      <a:pt x="728" y="640"/>
                    </a:lnTo>
                    <a:lnTo>
                      <a:pt x="750" y="640"/>
                    </a:lnTo>
                    <a:lnTo>
                      <a:pt x="741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23" name="Freeform 491"/>
              <p:cNvSpPr>
                <a:spLocks/>
              </p:cNvSpPr>
              <p:nvPr/>
            </p:nvSpPr>
            <p:spPr bwMode="auto">
              <a:xfrm>
                <a:off x="2833" y="2880"/>
                <a:ext cx="327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54" y="3"/>
                  </a:cxn>
                  <a:cxn ang="0">
                    <a:pos x="651" y="138"/>
                  </a:cxn>
                  <a:cxn ang="0">
                    <a:pos x="609" y="17"/>
                  </a:cxn>
                  <a:cxn ang="0">
                    <a:pos x="478" y="18"/>
                  </a:cxn>
                  <a:cxn ang="0">
                    <a:pos x="478" y="42"/>
                  </a:cxn>
                  <a:cxn ang="0">
                    <a:pos x="355" y="32"/>
                  </a:cxn>
                  <a:cxn ang="0">
                    <a:pos x="260" y="29"/>
                  </a:cxn>
                  <a:cxn ang="0">
                    <a:pos x="175" y="36"/>
                  </a:cxn>
                  <a:cxn ang="0">
                    <a:pos x="175" y="18"/>
                  </a:cxn>
                  <a:cxn ang="0">
                    <a:pos x="42" y="18"/>
                  </a:cxn>
                  <a:cxn ang="0">
                    <a:pos x="28" y="83"/>
                  </a:cxn>
                  <a:cxn ang="0">
                    <a:pos x="1" y="81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654" h="138">
                    <a:moveTo>
                      <a:pt x="0" y="0"/>
                    </a:moveTo>
                    <a:lnTo>
                      <a:pt x="654" y="3"/>
                    </a:lnTo>
                    <a:lnTo>
                      <a:pt x="651" y="138"/>
                    </a:lnTo>
                    <a:lnTo>
                      <a:pt x="609" y="17"/>
                    </a:lnTo>
                    <a:lnTo>
                      <a:pt x="478" y="18"/>
                    </a:lnTo>
                    <a:lnTo>
                      <a:pt x="478" y="42"/>
                    </a:lnTo>
                    <a:lnTo>
                      <a:pt x="355" y="32"/>
                    </a:lnTo>
                    <a:lnTo>
                      <a:pt x="260" y="29"/>
                    </a:lnTo>
                    <a:lnTo>
                      <a:pt x="175" y="36"/>
                    </a:lnTo>
                    <a:lnTo>
                      <a:pt x="175" y="18"/>
                    </a:lnTo>
                    <a:lnTo>
                      <a:pt x="42" y="18"/>
                    </a:lnTo>
                    <a:lnTo>
                      <a:pt x="28" y="83"/>
                    </a:lnTo>
                    <a:lnTo>
                      <a:pt x="1" y="8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24" name="Freeform 492"/>
              <p:cNvSpPr>
                <a:spLocks/>
              </p:cNvSpPr>
              <p:nvPr/>
            </p:nvSpPr>
            <p:spPr bwMode="auto">
              <a:xfrm>
                <a:off x="2849" y="2899"/>
                <a:ext cx="297" cy="70"/>
              </a:xfrm>
              <a:custGeom>
                <a:avLst/>
                <a:gdLst/>
                <a:ahLst/>
                <a:cxnLst>
                  <a:cxn ang="0">
                    <a:pos x="129" y="0"/>
                  </a:cxn>
                  <a:cxn ang="0">
                    <a:pos x="49" y="16"/>
                  </a:cxn>
                  <a:cxn ang="0">
                    <a:pos x="9" y="40"/>
                  </a:cxn>
                  <a:cxn ang="0">
                    <a:pos x="0" y="65"/>
                  </a:cxn>
                  <a:cxn ang="0">
                    <a:pos x="17" y="88"/>
                  </a:cxn>
                  <a:cxn ang="0">
                    <a:pos x="67" y="112"/>
                  </a:cxn>
                  <a:cxn ang="0">
                    <a:pos x="154" y="130"/>
                  </a:cxn>
                  <a:cxn ang="0">
                    <a:pos x="260" y="137"/>
                  </a:cxn>
                  <a:cxn ang="0">
                    <a:pos x="363" y="140"/>
                  </a:cxn>
                  <a:cxn ang="0">
                    <a:pos x="487" y="133"/>
                  </a:cxn>
                  <a:cxn ang="0">
                    <a:pos x="562" y="113"/>
                  </a:cxn>
                  <a:cxn ang="0">
                    <a:pos x="595" y="94"/>
                  </a:cxn>
                  <a:cxn ang="0">
                    <a:pos x="595" y="54"/>
                  </a:cxn>
                  <a:cxn ang="0">
                    <a:pos x="545" y="19"/>
                  </a:cxn>
                  <a:cxn ang="0">
                    <a:pos x="475" y="6"/>
                  </a:cxn>
                  <a:cxn ang="0">
                    <a:pos x="521" y="36"/>
                  </a:cxn>
                  <a:cxn ang="0">
                    <a:pos x="403" y="52"/>
                  </a:cxn>
                  <a:cxn ang="0">
                    <a:pos x="403" y="68"/>
                  </a:cxn>
                  <a:cxn ang="0">
                    <a:pos x="381" y="86"/>
                  </a:cxn>
                  <a:cxn ang="0">
                    <a:pos x="499" y="113"/>
                  </a:cxn>
                  <a:cxn ang="0">
                    <a:pos x="429" y="128"/>
                  </a:cxn>
                  <a:cxn ang="0">
                    <a:pos x="345" y="130"/>
                  </a:cxn>
                  <a:cxn ang="0">
                    <a:pos x="221" y="124"/>
                  </a:cxn>
                  <a:cxn ang="0">
                    <a:pos x="141" y="109"/>
                  </a:cxn>
                  <a:cxn ang="0">
                    <a:pos x="196" y="83"/>
                  </a:cxn>
                  <a:cxn ang="0">
                    <a:pos x="251" y="89"/>
                  </a:cxn>
                  <a:cxn ang="0">
                    <a:pos x="212" y="74"/>
                  </a:cxn>
                  <a:cxn ang="0">
                    <a:pos x="202" y="54"/>
                  </a:cxn>
                  <a:cxn ang="0">
                    <a:pos x="220" y="40"/>
                  </a:cxn>
                  <a:cxn ang="0">
                    <a:pos x="254" y="33"/>
                  </a:cxn>
                  <a:cxn ang="0">
                    <a:pos x="114" y="18"/>
                  </a:cxn>
                  <a:cxn ang="0">
                    <a:pos x="129" y="0"/>
                  </a:cxn>
                  <a:cxn ang="0">
                    <a:pos x="129" y="0"/>
                  </a:cxn>
                </a:cxnLst>
                <a:rect l="0" t="0" r="r" b="b"/>
                <a:pathLst>
                  <a:path w="595" h="140">
                    <a:moveTo>
                      <a:pt x="129" y="0"/>
                    </a:moveTo>
                    <a:lnTo>
                      <a:pt x="49" y="16"/>
                    </a:lnTo>
                    <a:lnTo>
                      <a:pt x="9" y="40"/>
                    </a:lnTo>
                    <a:lnTo>
                      <a:pt x="0" y="65"/>
                    </a:lnTo>
                    <a:lnTo>
                      <a:pt x="17" y="88"/>
                    </a:lnTo>
                    <a:lnTo>
                      <a:pt x="67" y="112"/>
                    </a:lnTo>
                    <a:lnTo>
                      <a:pt x="154" y="130"/>
                    </a:lnTo>
                    <a:lnTo>
                      <a:pt x="260" y="137"/>
                    </a:lnTo>
                    <a:lnTo>
                      <a:pt x="363" y="140"/>
                    </a:lnTo>
                    <a:lnTo>
                      <a:pt x="487" y="133"/>
                    </a:lnTo>
                    <a:lnTo>
                      <a:pt x="562" y="113"/>
                    </a:lnTo>
                    <a:lnTo>
                      <a:pt x="595" y="94"/>
                    </a:lnTo>
                    <a:lnTo>
                      <a:pt x="595" y="54"/>
                    </a:lnTo>
                    <a:lnTo>
                      <a:pt x="545" y="19"/>
                    </a:lnTo>
                    <a:lnTo>
                      <a:pt x="475" y="6"/>
                    </a:lnTo>
                    <a:lnTo>
                      <a:pt x="521" y="36"/>
                    </a:lnTo>
                    <a:lnTo>
                      <a:pt x="403" y="52"/>
                    </a:lnTo>
                    <a:lnTo>
                      <a:pt x="403" y="68"/>
                    </a:lnTo>
                    <a:lnTo>
                      <a:pt x="381" y="86"/>
                    </a:lnTo>
                    <a:lnTo>
                      <a:pt x="499" y="113"/>
                    </a:lnTo>
                    <a:lnTo>
                      <a:pt x="429" y="128"/>
                    </a:lnTo>
                    <a:lnTo>
                      <a:pt x="345" y="130"/>
                    </a:lnTo>
                    <a:lnTo>
                      <a:pt x="221" y="124"/>
                    </a:lnTo>
                    <a:lnTo>
                      <a:pt x="141" y="109"/>
                    </a:lnTo>
                    <a:lnTo>
                      <a:pt x="196" y="83"/>
                    </a:lnTo>
                    <a:lnTo>
                      <a:pt x="251" y="89"/>
                    </a:lnTo>
                    <a:lnTo>
                      <a:pt x="212" y="74"/>
                    </a:lnTo>
                    <a:lnTo>
                      <a:pt x="202" y="54"/>
                    </a:lnTo>
                    <a:lnTo>
                      <a:pt x="220" y="40"/>
                    </a:lnTo>
                    <a:lnTo>
                      <a:pt x="254" y="33"/>
                    </a:lnTo>
                    <a:lnTo>
                      <a:pt x="114" y="18"/>
                    </a:lnTo>
                    <a:lnTo>
                      <a:pt x="129" y="0"/>
                    </a:lnTo>
                    <a:lnTo>
                      <a:pt x="12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25" name="Freeform 493"/>
              <p:cNvSpPr>
                <a:spLocks/>
              </p:cNvSpPr>
              <p:nvPr/>
            </p:nvSpPr>
            <p:spPr bwMode="auto">
              <a:xfrm>
                <a:off x="2833" y="2974"/>
                <a:ext cx="336" cy="3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0" y="3"/>
                  </a:cxn>
                  <a:cxn ang="0">
                    <a:pos x="672" y="21"/>
                  </a:cxn>
                  <a:cxn ang="0">
                    <a:pos x="19" y="16"/>
                  </a:cxn>
                  <a:cxn ang="0">
                    <a:pos x="7" y="7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672" h="78">
                    <a:moveTo>
                      <a:pt x="0" y="0"/>
                    </a:moveTo>
                    <a:lnTo>
                      <a:pt x="670" y="3"/>
                    </a:lnTo>
                    <a:lnTo>
                      <a:pt x="672" y="21"/>
                    </a:lnTo>
                    <a:lnTo>
                      <a:pt x="19" y="16"/>
                    </a:lnTo>
                    <a:lnTo>
                      <a:pt x="7" y="7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26" name="Freeform 494"/>
              <p:cNvSpPr>
                <a:spLocks/>
              </p:cNvSpPr>
              <p:nvPr/>
            </p:nvSpPr>
            <p:spPr bwMode="auto">
              <a:xfrm>
                <a:off x="2816" y="2859"/>
                <a:ext cx="360" cy="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0" y="0"/>
                  </a:cxn>
                  <a:cxn ang="0">
                    <a:pos x="720" y="15"/>
                  </a:cxn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0" h="16">
                    <a:moveTo>
                      <a:pt x="0" y="0"/>
                    </a:moveTo>
                    <a:lnTo>
                      <a:pt x="720" y="0"/>
                    </a:lnTo>
                    <a:lnTo>
                      <a:pt x="720" y="15"/>
                    </a:lnTo>
                    <a:lnTo>
                      <a:pt x="0" y="16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27" name="Freeform 495"/>
              <p:cNvSpPr>
                <a:spLocks/>
              </p:cNvSpPr>
              <p:nvPr/>
            </p:nvSpPr>
            <p:spPr bwMode="auto">
              <a:xfrm>
                <a:off x="2841" y="3014"/>
                <a:ext cx="325" cy="5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49" y="0"/>
                  </a:cxn>
                  <a:cxn ang="0">
                    <a:pos x="573" y="33"/>
                  </a:cxn>
                  <a:cxn ang="0">
                    <a:pos x="545" y="100"/>
                  </a:cxn>
                  <a:cxn ang="0">
                    <a:pos x="86" y="110"/>
                  </a:cxn>
                  <a:cxn ang="0">
                    <a:pos x="48" y="27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649" h="110">
                    <a:moveTo>
                      <a:pt x="0" y="0"/>
                    </a:moveTo>
                    <a:lnTo>
                      <a:pt x="649" y="0"/>
                    </a:lnTo>
                    <a:lnTo>
                      <a:pt x="573" y="33"/>
                    </a:lnTo>
                    <a:lnTo>
                      <a:pt x="545" y="100"/>
                    </a:lnTo>
                    <a:lnTo>
                      <a:pt x="86" y="110"/>
                    </a:lnTo>
                    <a:lnTo>
                      <a:pt x="48" y="2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28" name="Freeform 496"/>
              <p:cNvSpPr>
                <a:spLocks/>
              </p:cNvSpPr>
              <p:nvPr/>
            </p:nvSpPr>
            <p:spPr bwMode="auto">
              <a:xfrm>
                <a:off x="2878" y="2790"/>
                <a:ext cx="232" cy="34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3" y="48"/>
                  </a:cxn>
                  <a:cxn ang="0">
                    <a:pos x="18" y="39"/>
                  </a:cxn>
                  <a:cxn ang="0">
                    <a:pos x="147" y="40"/>
                  </a:cxn>
                  <a:cxn ang="0">
                    <a:pos x="145" y="64"/>
                  </a:cxn>
                  <a:cxn ang="0">
                    <a:pos x="319" y="67"/>
                  </a:cxn>
                  <a:cxn ang="0">
                    <a:pos x="323" y="45"/>
                  </a:cxn>
                  <a:cxn ang="0">
                    <a:pos x="463" y="45"/>
                  </a:cxn>
                  <a:cxn ang="0">
                    <a:pos x="457" y="18"/>
                  </a:cxn>
                  <a:cxn ang="0">
                    <a:pos x="326" y="15"/>
                  </a:cxn>
                  <a:cxn ang="0">
                    <a:pos x="322" y="1"/>
                  </a:cxn>
                  <a:cxn ang="0">
                    <a:pos x="147" y="0"/>
                  </a:cxn>
                  <a:cxn ang="0">
                    <a:pos x="141" y="19"/>
                  </a:cxn>
                  <a:cxn ang="0">
                    <a:pos x="14" y="16"/>
                  </a:cxn>
                  <a:cxn ang="0">
                    <a:pos x="0" y="7"/>
                  </a:cxn>
                  <a:cxn ang="0">
                    <a:pos x="0" y="7"/>
                  </a:cxn>
                </a:cxnLst>
                <a:rect l="0" t="0" r="r" b="b"/>
                <a:pathLst>
                  <a:path w="463" h="67">
                    <a:moveTo>
                      <a:pt x="0" y="7"/>
                    </a:moveTo>
                    <a:lnTo>
                      <a:pt x="3" y="48"/>
                    </a:lnTo>
                    <a:lnTo>
                      <a:pt x="18" y="39"/>
                    </a:lnTo>
                    <a:lnTo>
                      <a:pt x="147" y="40"/>
                    </a:lnTo>
                    <a:lnTo>
                      <a:pt x="145" y="64"/>
                    </a:lnTo>
                    <a:lnTo>
                      <a:pt x="319" y="67"/>
                    </a:lnTo>
                    <a:lnTo>
                      <a:pt x="323" y="45"/>
                    </a:lnTo>
                    <a:lnTo>
                      <a:pt x="463" y="45"/>
                    </a:lnTo>
                    <a:lnTo>
                      <a:pt x="457" y="18"/>
                    </a:lnTo>
                    <a:lnTo>
                      <a:pt x="326" y="15"/>
                    </a:lnTo>
                    <a:lnTo>
                      <a:pt x="322" y="1"/>
                    </a:lnTo>
                    <a:lnTo>
                      <a:pt x="147" y="0"/>
                    </a:lnTo>
                    <a:lnTo>
                      <a:pt x="141" y="19"/>
                    </a:lnTo>
                    <a:lnTo>
                      <a:pt x="14" y="16"/>
                    </a:lnTo>
                    <a:lnTo>
                      <a:pt x="0" y="7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29" name="Freeform 497"/>
              <p:cNvSpPr>
                <a:spLocks/>
              </p:cNvSpPr>
              <p:nvPr/>
            </p:nvSpPr>
            <p:spPr bwMode="auto">
              <a:xfrm>
                <a:off x="3047" y="2829"/>
                <a:ext cx="37" cy="13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" y="27"/>
                  </a:cxn>
                  <a:cxn ang="0">
                    <a:pos x="75" y="26"/>
                  </a:cxn>
                  <a:cxn ang="0">
                    <a:pos x="75" y="0"/>
                  </a:cxn>
                  <a:cxn ang="0">
                    <a:pos x="36" y="12"/>
                  </a:cxn>
                  <a:cxn ang="0">
                    <a:pos x="0" y="2"/>
                  </a:cxn>
                  <a:cxn ang="0">
                    <a:pos x="0" y="2"/>
                  </a:cxn>
                </a:cxnLst>
                <a:rect l="0" t="0" r="r" b="b"/>
                <a:pathLst>
                  <a:path w="75" h="27">
                    <a:moveTo>
                      <a:pt x="0" y="2"/>
                    </a:moveTo>
                    <a:lnTo>
                      <a:pt x="1" y="27"/>
                    </a:lnTo>
                    <a:lnTo>
                      <a:pt x="75" y="26"/>
                    </a:lnTo>
                    <a:lnTo>
                      <a:pt x="75" y="0"/>
                    </a:lnTo>
                    <a:lnTo>
                      <a:pt x="36" y="12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30" name="Freeform 498"/>
              <p:cNvSpPr>
                <a:spLocks/>
              </p:cNvSpPr>
              <p:nvPr/>
            </p:nvSpPr>
            <p:spPr bwMode="auto">
              <a:xfrm>
                <a:off x="2972" y="2911"/>
                <a:ext cx="87" cy="26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53" y="0"/>
                  </a:cxn>
                  <a:cxn ang="0">
                    <a:pos x="103" y="4"/>
                  </a:cxn>
                  <a:cxn ang="0">
                    <a:pos x="134" y="4"/>
                  </a:cxn>
                  <a:cxn ang="0">
                    <a:pos x="158" y="18"/>
                  </a:cxn>
                  <a:cxn ang="0">
                    <a:pos x="173" y="34"/>
                  </a:cxn>
                  <a:cxn ang="0">
                    <a:pos x="171" y="52"/>
                  </a:cxn>
                  <a:cxn ang="0">
                    <a:pos x="139" y="19"/>
                  </a:cxn>
                  <a:cxn ang="0">
                    <a:pos x="79" y="13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73" h="52">
                    <a:moveTo>
                      <a:pt x="0" y="6"/>
                    </a:moveTo>
                    <a:lnTo>
                      <a:pt x="53" y="0"/>
                    </a:lnTo>
                    <a:lnTo>
                      <a:pt x="103" y="4"/>
                    </a:lnTo>
                    <a:lnTo>
                      <a:pt x="134" y="4"/>
                    </a:lnTo>
                    <a:lnTo>
                      <a:pt x="158" y="18"/>
                    </a:lnTo>
                    <a:lnTo>
                      <a:pt x="173" y="34"/>
                    </a:lnTo>
                    <a:lnTo>
                      <a:pt x="171" y="52"/>
                    </a:lnTo>
                    <a:lnTo>
                      <a:pt x="139" y="19"/>
                    </a:lnTo>
                    <a:lnTo>
                      <a:pt x="79" y="13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31" name="Freeform 499"/>
              <p:cNvSpPr>
                <a:spLocks/>
              </p:cNvSpPr>
              <p:nvPr/>
            </p:nvSpPr>
            <p:spPr bwMode="auto">
              <a:xfrm>
                <a:off x="2676" y="2876"/>
                <a:ext cx="24" cy="27"/>
              </a:xfrm>
              <a:custGeom>
                <a:avLst/>
                <a:gdLst/>
                <a:ahLst/>
                <a:cxnLst>
                  <a:cxn ang="0">
                    <a:pos x="47" y="44"/>
                  </a:cxn>
                  <a:cxn ang="0">
                    <a:pos x="37" y="55"/>
                  </a:cxn>
                  <a:cxn ang="0">
                    <a:pos x="15" y="55"/>
                  </a:cxn>
                  <a:cxn ang="0">
                    <a:pos x="0" y="41"/>
                  </a:cxn>
                  <a:cxn ang="0">
                    <a:pos x="0" y="17"/>
                  </a:cxn>
                  <a:cxn ang="0">
                    <a:pos x="15" y="0"/>
                  </a:cxn>
                  <a:cxn ang="0">
                    <a:pos x="37" y="0"/>
                  </a:cxn>
                  <a:cxn ang="0">
                    <a:pos x="49" y="11"/>
                  </a:cxn>
                  <a:cxn ang="0">
                    <a:pos x="40" y="23"/>
                  </a:cxn>
                  <a:cxn ang="0">
                    <a:pos x="24" y="16"/>
                  </a:cxn>
                  <a:cxn ang="0">
                    <a:pos x="10" y="25"/>
                  </a:cxn>
                  <a:cxn ang="0">
                    <a:pos x="15" y="35"/>
                  </a:cxn>
                  <a:cxn ang="0">
                    <a:pos x="28" y="37"/>
                  </a:cxn>
                  <a:cxn ang="0">
                    <a:pos x="38" y="32"/>
                  </a:cxn>
                  <a:cxn ang="0">
                    <a:pos x="47" y="44"/>
                  </a:cxn>
                  <a:cxn ang="0">
                    <a:pos x="47" y="44"/>
                  </a:cxn>
                </a:cxnLst>
                <a:rect l="0" t="0" r="r" b="b"/>
                <a:pathLst>
                  <a:path w="49" h="55">
                    <a:moveTo>
                      <a:pt x="47" y="44"/>
                    </a:moveTo>
                    <a:lnTo>
                      <a:pt x="37" y="55"/>
                    </a:lnTo>
                    <a:lnTo>
                      <a:pt x="15" y="55"/>
                    </a:lnTo>
                    <a:lnTo>
                      <a:pt x="0" y="41"/>
                    </a:lnTo>
                    <a:lnTo>
                      <a:pt x="0" y="17"/>
                    </a:lnTo>
                    <a:lnTo>
                      <a:pt x="15" y="0"/>
                    </a:lnTo>
                    <a:lnTo>
                      <a:pt x="37" y="0"/>
                    </a:lnTo>
                    <a:lnTo>
                      <a:pt x="49" y="11"/>
                    </a:lnTo>
                    <a:lnTo>
                      <a:pt x="40" y="23"/>
                    </a:lnTo>
                    <a:lnTo>
                      <a:pt x="24" y="16"/>
                    </a:lnTo>
                    <a:lnTo>
                      <a:pt x="10" y="25"/>
                    </a:lnTo>
                    <a:lnTo>
                      <a:pt x="15" y="35"/>
                    </a:lnTo>
                    <a:lnTo>
                      <a:pt x="28" y="37"/>
                    </a:lnTo>
                    <a:lnTo>
                      <a:pt x="38" y="32"/>
                    </a:lnTo>
                    <a:lnTo>
                      <a:pt x="47" y="44"/>
                    </a:lnTo>
                    <a:lnTo>
                      <a:pt x="47" y="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32" name="Freeform 500"/>
              <p:cNvSpPr>
                <a:spLocks/>
              </p:cNvSpPr>
              <p:nvPr/>
            </p:nvSpPr>
            <p:spPr bwMode="auto">
              <a:xfrm>
                <a:off x="3079" y="2528"/>
                <a:ext cx="193" cy="541"/>
              </a:xfrm>
              <a:custGeom>
                <a:avLst/>
                <a:gdLst/>
                <a:ahLst/>
                <a:cxnLst>
                  <a:cxn ang="0">
                    <a:pos x="8" y="1"/>
                  </a:cxn>
                  <a:cxn ang="0">
                    <a:pos x="245" y="0"/>
                  </a:cxn>
                  <a:cxn ang="0">
                    <a:pos x="386" y="436"/>
                  </a:cxn>
                  <a:cxn ang="0">
                    <a:pos x="374" y="1082"/>
                  </a:cxn>
                  <a:cxn ang="0">
                    <a:pos x="366" y="439"/>
                  </a:cxn>
                  <a:cxn ang="0">
                    <a:pos x="229" y="27"/>
                  </a:cxn>
                  <a:cxn ang="0">
                    <a:pos x="0" y="27"/>
                  </a:cxn>
                  <a:cxn ang="0">
                    <a:pos x="8" y="1"/>
                  </a:cxn>
                  <a:cxn ang="0">
                    <a:pos x="8" y="1"/>
                  </a:cxn>
                </a:cxnLst>
                <a:rect l="0" t="0" r="r" b="b"/>
                <a:pathLst>
                  <a:path w="386" h="1082">
                    <a:moveTo>
                      <a:pt x="8" y="1"/>
                    </a:moveTo>
                    <a:lnTo>
                      <a:pt x="245" y="0"/>
                    </a:lnTo>
                    <a:lnTo>
                      <a:pt x="386" y="436"/>
                    </a:lnTo>
                    <a:lnTo>
                      <a:pt x="374" y="1082"/>
                    </a:lnTo>
                    <a:lnTo>
                      <a:pt x="366" y="439"/>
                    </a:lnTo>
                    <a:lnTo>
                      <a:pt x="229" y="27"/>
                    </a:lnTo>
                    <a:lnTo>
                      <a:pt x="0" y="27"/>
                    </a:lnTo>
                    <a:lnTo>
                      <a:pt x="8" y="1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33" name="Freeform 501"/>
              <p:cNvSpPr>
                <a:spLocks/>
              </p:cNvSpPr>
              <p:nvPr/>
            </p:nvSpPr>
            <p:spPr bwMode="auto">
              <a:xfrm>
                <a:off x="2937" y="3145"/>
                <a:ext cx="9" cy="63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5" y="121"/>
                  </a:cxn>
                  <a:cxn ang="0">
                    <a:pos x="18" y="126"/>
                  </a:cxn>
                  <a:cxn ang="0">
                    <a:pos x="15" y="0"/>
                  </a:cxn>
                  <a:cxn ang="0">
                    <a:pos x="0" y="2"/>
                  </a:cxn>
                  <a:cxn ang="0">
                    <a:pos x="0" y="2"/>
                  </a:cxn>
                </a:cxnLst>
                <a:rect l="0" t="0" r="r" b="b"/>
                <a:pathLst>
                  <a:path w="18" h="126">
                    <a:moveTo>
                      <a:pt x="0" y="2"/>
                    </a:moveTo>
                    <a:lnTo>
                      <a:pt x="5" y="121"/>
                    </a:lnTo>
                    <a:lnTo>
                      <a:pt x="18" y="126"/>
                    </a:lnTo>
                    <a:lnTo>
                      <a:pt x="15" y="0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34" name="Freeform 502"/>
              <p:cNvSpPr>
                <a:spLocks/>
              </p:cNvSpPr>
              <p:nvPr/>
            </p:nvSpPr>
            <p:spPr bwMode="auto">
              <a:xfrm>
                <a:off x="2948" y="3154"/>
                <a:ext cx="33" cy="11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0" y="21"/>
                  </a:cxn>
                  <a:cxn ang="0">
                    <a:pos x="66" y="20"/>
                  </a:cxn>
                  <a:cxn ang="0">
                    <a:pos x="66" y="0"/>
                  </a:cxn>
                  <a:cxn ang="0">
                    <a:pos x="1" y="2"/>
                  </a:cxn>
                  <a:cxn ang="0">
                    <a:pos x="1" y="2"/>
                  </a:cxn>
                </a:cxnLst>
                <a:rect l="0" t="0" r="r" b="b"/>
                <a:pathLst>
                  <a:path w="66" h="21">
                    <a:moveTo>
                      <a:pt x="1" y="2"/>
                    </a:moveTo>
                    <a:lnTo>
                      <a:pt x="0" y="21"/>
                    </a:lnTo>
                    <a:lnTo>
                      <a:pt x="66" y="20"/>
                    </a:lnTo>
                    <a:lnTo>
                      <a:pt x="66" y="0"/>
                    </a:lnTo>
                    <a:lnTo>
                      <a:pt x="1" y="2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35" name="Freeform 503"/>
              <p:cNvSpPr>
                <a:spLocks/>
              </p:cNvSpPr>
              <p:nvPr/>
            </p:nvSpPr>
            <p:spPr bwMode="auto">
              <a:xfrm>
                <a:off x="2951" y="3144"/>
                <a:ext cx="47" cy="63"/>
              </a:xfrm>
              <a:custGeom>
                <a:avLst/>
                <a:gdLst/>
                <a:ahLst/>
                <a:cxnLst>
                  <a:cxn ang="0">
                    <a:pos x="73" y="0"/>
                  </a:cxn>
                  <a:cxn ang="0">
                    <a:pos x="88" y="0"/>
                  </a:cxn>
                  <a:cxn ang="0">
                    <a:pos x="94" y="125"/>
                  </a:cxn>
                  <a:cxn ang="0">
                    <a:pos x="0" y="124"/>
                  </a:cxn>
                  <a:cxn ang="0">
                    <a:pos x="3" y="76"/>
                  </a:cxn>
                  <a:cxn ang="0">
                    <a:pos x="59" y="76"/>
                  </a:cxn>
                  <a:cxn ang="0">
                    <a:pos x="79" y="116"/>
                  </a:cxn>
                  <a:cxn ang="0">
                    <a:pos x="73" y="0"/>
                  </a:cxn>
                  <a:cxn ang="0">
                    <a:pos x="73" y="0"/>
                  </a:cxn>
                </a:cxnLst>
                <a:rect l="0" t="0" r="r" b="b"/>
                <a:pathLst>
                  <a:path w="94" h="125">
                    <a:moveTo>
                      <a:pt x="73" y="0"/>
                    </a:moveTo>
                    <a:lnTo>
                      <a:pt x="88" y="0"/>
                    </a:lnTo>
                    <a:lnTo>
                      <a:pt x="94" y="125"/>
                    </a:lnTo>
                    <a:lnTo>
                      <a:pt x="0" y="124"/>
                    </a:lnTo>
                    <a:lnTo>
                      <a:pt x="3" y="76"/>
                    </a:lnTo>
                    <a:lnTo>
                      <a:pt x="59" y="76"/>
                    </a:lnTo>
                    <a:lnTo>
                      <a:pt x="79" y="116"/>
                    </a:lnTo>
                    <a:lnTo>
                      <a:pt x="73" y="0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36" name="Freeform 504"/>
              <p:cNvSpPr>
                <a:spLocks/>
              </p:cNvSpPr>
              <p:nvPr/>
            </p:nvSpPr>
            <p:spPr bwMode="auto">
              <a:xfrm>
                <a:off x="3001" y="3155"/>
                <a:ext cx="34" cy="9"/>
              </a:xfrm>
              <a:custGeom>
                <a:avLst/>
                <a:gdLst/>
                <a:ahLst/>
                <a:cxnLst>
                  <a:cxn ang="0">
                    <a:pos x="3" y="1"/>
                  </a:cxn>
                  <a:cxn ang="0">
                    <a:pos x="60" y="0"/>
                  </a:cxn>
                  <a:cxn ang="0">
                    <a:pos x="67" y="18"/>
                  </a:cxn>
                  <a:cxn ang="0">
                    <a:pos x="0" y="18"/>
                  </a:cxn>
                  <a:cxn ang="0">
                    <a:pos x="3" y="1"/>
                  </a:cxn>
                  <a:cxn ang="0">
                    <a:pos x="3" y="1"/>
                  </a:cxn>
                </a:cxnLst>
                <a:rect l="0" t="0" r="r" b="b"/>
                <a:pathLst>
                  <a:path w="67" h="18">
                    <a:moveTo>
                      <a:pt x="3" y="1"/>
                    </a:moveTo>
                    <a:lnTo>
                      <a:pt x="60" y="0"/>
                    </a:lnTo>
                    <a:lnTo>
                      <a:pt x="67" y="18"/>
                    </a:lnTo>
                    <a:lnTo>
                      <a:pt x="0" y="18"/>
                    </a:lnTo>
                    <a:lnTo>
                      <a:pt x="3" y="1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37" name="Freeform 505"/>
              <p:cNvSpPr>
                <a:spLocks/>
              </p:cNvSpPr>
              <p:nvPr/>
            </p:nvSpPr>
            <p:spPr bwMode="auto">
              <a:xfrm>
                <a:off x="2998" y="3145"/>
                <a:ext cx="50" cy="61"/>
              </a:xfrm>
              <a:custGeom>
                <a:avLst/>
                <a:gdLst/>
                <a:ahLst/>
                <a:cxnLst>
                  <a:cxn ang="0">
                    <a:pos x="79" y="0"/>
                  </a:cxn>
                  <a:cxn ang="0">
                    <a:pos x="87" y="111"/>
                  </a:cxn>
                  <a:cxn ang="0">
                    <a:pos x="69" y="78"/>
                  </a:cxn>
                  <a:cxn ang="0">
                    <a:pos x="13" y="75"/>
                  </a:cxn>
                  <a:cxn ang="0">
                    <a:pos x="0" y="123"/>
                  </a:cxn>
                  <a:cxn ang="0">
                    <a:pos x="100" y="123"/>
                  </a:cxn>
                  <a:cxn ang="0">
                    <a:pos x="91" y="0"/>
                  </a:cxn>
                  <a:cxn ang="0">
                    <a:pos x="79" y="0"/>
                  </a:cxn>
                  <a:cxn ang="0">
                    <a:pos x="79" y="0"/>
                  </a:cxn>
                </a:cxnLst>
                <a:rect l="0" t="0" r="r" b="b"/>
                <a:pathLst>
                  <a:path w="100" h="123">
                    <a:moveTo>
                      <a:pt x="79" y="0"/>
                    </a:moveTo>
                    <a:lnTo>
                      <a:pt x="87" y="111"/>
                    </a:lnTo>
                    <a:lnTo>
                      <a:pt x="69" y="78"/>
                    </a:lnTo>
                    <a:lnTo>
                      <a:pt x="13" y="75"/>
                    </a:lnTo>
                    <a:lnTo>
                      <a:pt x="0" y="123"/>
                    </a:lnTo>
                    <a:lnTo>
                      <a:pt x="100" y="123"/>
                    </a:lnTo>
                    <a:lnTo>
                      <a:pt x="91" y="0"/>
                    </a:lnTo>
                    <a:lnTo>
                      <a:pt x="79" y="0"/>
                    </a:lnTo>
                    <a:lnTo>
                      <a:pt x="7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38" name="Freeform 506"/>
              <p:cNvSpPr>
                <a:spLocks/>
              </p:cNvSpPr>
              <p:nvPr/>
            </p:nvSpPr>
            <p:spPr bwMode="auto">
              <a:xfrm>
                <a:off x="3052" y="3155"/>
                <a:ext cx="33" cy="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7" y="1"/>
                  </a:cxn>
                  <a:cxn ang="0">
                    <a:pos x="66" y="18"/>
                  </a:cxn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66" h="18">
                    <a:moveTo>
                      <a:pt x="0" y="0"/>
                    </a:moveTo>
                    <a:lnTo>
                      <a:pt x="57" y="1"/>
                    </a:lnTo>
                    <a:lnTo>
                      <a:pt x="66" y="18"/>
                    </a:lnTo>
                    <a:lnTo>
                      <a:pt x="0" y="16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39" name="Freeform 507"/>
              <p:cNvSpPr>
                <a:spLocks/>
              </p:cNvSpPr>
              <p:nvPr/>
            </p:nvSpPr>
            <p:spPr bwMode="auto">
              <a:xfrm>
                <a:off x="3048" y="3145"/>
                <a:ext cx="50" cy="61"/>
              </a:xfrm>
              <a:custGeom>
                <a:avLst/>
                <a:gdLst/>
                <a:ahLst/>
                <a:cxnLst>
                  <a:cxn ang="0">
                    <a:pos x="15" y="77"/>
                  </a:cxn>
                  <a:cxn ang="0">
                    <a:pos x="69" y="77"/>
                  </a:cxn>
                  <a:cxn ang="0">
                    <a:pos x="89" y="109"/>
                  </a:cxn>
                  <a:cxn ang="0">
                    <a:pos x="80" y="0"/>
                  </a:cxn>
                  <a:cxn ang="0">
                    <a:pos x="92" y="2"/>
                  </a:cxn>
                  <a:cxn ang="0">
                    <a:pos x="101" y="118"/>
                  </a:cxn>
                  <a:cxn ang="0">
                    <a:pos x="0" y="121"/>
                  </a:cxn>
                  <a:cxn ang="0">
                    <a:pos x="15" y="77"/>
                  </a:cxn>
                  <a:cxn ang="0">
                    <a:pos x="15" y="77"/>
                  </a:cxn>
                </a:cxnLst>
                <a:rect l="0" t="0" r="r" b="b"/>
                <a:pathLst>
                  <a:path w="101" h="121">
                    <a:moveTo>
                      <a:pt x="15" y="77"/>
                    </a:moveTo>
                    <a:lnTo>
                      <a:pt x="69" y="77"/>
                    </a:lnTo>
                    <a:lnTo>
                      <a:pt x="89" y="109"/>
                    </a:lnTo>
                    <a:lnTo>
                      <a:pt x="80" y="0"/>
                    </a:lnTo>
                    <a:lnTo>
                      <a:pt x="92" y="2"/>
                    </a:lnTo>
                    <a:lnTo>
                      <a:pt x="101" y="118"/>
                    </a:lnTo>
                    <a:lnTo>
                      <a:pt x="0" y="121"/>
                    </a:lnTo>
                    <a:lnTo>
                      <a:pt x="15" y="77"/>
                    </a:lnTo>
                    <a:lnTo>
                      <a:pt x="15" y="7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40" name="Freeform 508"/>
              <p:cNvSpPr>
                <a:spLocks/>
              </p:cNvSpPr>
              <p:nvPr/>
            </p:nvSpPr>
            <p:spPr bwMode="auto">
              <a:xfrm>
                <a:off x="2935" y="3109"/>
                <a:ext cx="8" cy="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53"/>
                  </a:cxn>
                  <a:cxn ang="0">
                    <a:pos x="15" y="53"/>
                  </a:cxn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6" h="53">
                    <a:moveTo>
                      <a:pt x="0" y="0"/>
                    </a:moveTo>
                    <a:lnTo>
                      <a:pt x="4" y="53"/>
                    </a:lnTo>
                    <a:lnTo>
                      <a:pt x="15" y="53"/>
                    </a:lnTo>
                    <a:lnTo>
                      <a:pt x="1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41" name="Freeform 509"/>
              <p:cNvSpPr>
                <a:spLocks/>
              </p:cNvSpPr>
              <p:nvPr/>
            </p:nvSpPr>
            <p:spPr bwMode="auto">
              <a:xfrm>
                <a:off x="2982" y="3109"/>
                <a:ext cx="12" cy="2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48"/>
                  </a:cxn>
                  <a:cxn ang="0">
                    <a:pos x="24" y="48"/>
                  </a:cxn>
                  <a:cxn ang="0">
                    <a:pos x="2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4" h="48">
                    <a:moveTo>
                      <a:pt x="0" y="0"/>
                    </a:moveTo>
                    <a:lnTo>
                      <a:pt x="4" y="48"/>
                    </a:lnTo>
                    <a:lnTo>
                      <a:pt x="24" y="48"/>
                    </a:lnTo>
                    <a:lnTo>
                      <a:pt x="2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42" name="Freeform 510"/>
              <p:cNvSpPr>
                <a:spLocks/>
              </p:cNvSpPr>
              <p:nvPr/>
            </p:nvSpPr>
            <p:spPr bwMode="auto">
              <a:xfrm>
                <a:off x="3035" y="3109"/>
                <a:ext cx="7" cy="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51"/>
                  </a:cxn>
                  <a:cxn ang="0">
                    <a:pos x="15" y="51"/>
                  </a:cxn>
                  <a:cxn ang="0">
                    <a:pos x="14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5" h="51">
                    <a:moveTo>
                      <a:pt x="0" y="0"/>
                    </a:moveTo>
                    <a:lnTo>
                      <a:pt x="3" y="51"/>
                    </a:lnTo>
                    <a:lnTo>
                      <a:pt x="15" y="51"/>
                    </a:lnTo>
                    <a:lnTo>
                      <a:pt x="1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43" name="Freeform 511"/>
              <p:cNvSpPr>
                <a:spLocks/>
              </p:cNvSpPr>
              <p:nvPr/>
            </p:nvSpPr>
            <p:spPr bwMode="auto">
              <a:xfrm>
                <a:off x="3082" y="3108"/>
                <a:ext cx="8" cy="24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2" y="48"/>
                  </a:cxn>
                  <a:cxn ang="0">
                    <a:pos x="17" y="48"/>
                  </a:cxn>
                  <a:cxn ang="0">
                    <a:pos x="15" y="0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0" t="0" r="r" b="b"/>
                <a:pathLst>
                  <a:path w="17" h="48">
                    <a:moveTo>
                      <a:pt x="0" y="1"/>
                    </a:moveTo>
                    <a:lnTo>
                      <a:pt x="2" y="48"/>
                    </a:lnTo>
                    <a:lnTo>
                      <a:pt x="17" y="48"/>
                    </a:lnTo>
                    <a:lnTo>
                      <a:pt x="15" y="0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44" name="Freeform 512"/>
              <p:cNvSpPr>
                <a:spLocks/>
              </p:cNvSpPr>
              <p:nvPr/>
            </p:nvSpPr>
            <p:spPr bwMode="auto">
              <a:xfrm>
                <a:off x="2946" y="3120"/>
                <a:ext cx="35" cy="15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30"/>
                  </a:cxn>
                  <a:cxn ang="0">
                    <a:pos x="71" y="28"/>
                  </a:cxn>
                  <a:cxn ang="0">
                    <a:pos x="65" y="1"/>
                  </a:cxn>
                  <a:cxn ang="0">
                    <a:pos x="9" y="0"/>
                  </a:cxn>
                  <a:cxn ang="0">
                    <a:pos x="9" y="0"/>
                  </a:cxn>
                </a:cxnLst>
                <a:rect l="0" t="0" r="r" b="b"/>
                <a:pathLst>
                  <a:path w="71" h="30">
                    <a:moveTo>
                      <a:pt x="9" y="0"/>
                    </a:moveTo>
                    <a:lnTo>
                      <a:pt x="0" y="30"/>
                    </a:lnTo>
                    <a:lnTo>
                      <a:pt x="71" y="28"/>
                    </a:lnTo>
                    <a:lnTo>
                      <a:pt x="65" y="1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45" name="Freeform 513"/>
              <p:cNvSpPr>
                <a:spLocks/>
              </p:cNvSpPr>
              <p:nvPr/>
            </p:nvSpPr>
            <p:spPr bwMode="auto">
              <a:xfrm>
                <a:off x="2997" y="3120"/>
                <a:ext cx="37" cy="14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27"/>
                  </a:cxn>
                  <a:cxn ang="0">
                    <a:pos x="75" y="28"/>
                  </a:cxn>
                  <a:cxn ang="0">
                    <a:pos x="61" y="1"/>
                  </a:cxn>
                  <a:cxn ang="0">
                    <a:pos x="9" y="0"/>
                  </a:cxn>
                  <a:cxn ang="0">
                    <a:pos x="9" y="0"/>
                  </a:cxn>
                </a:cxnLst>
                <a:rect l="0" t="0" r="r" b="b"/>
                <a:pathLst>
                  <a:path w="75" h="28">
                    <a:moveTo>
                      <a:pt x="9" y="0"/>
                    </a:moveTo>
                    <a:lnTo>
                      <a:pt x="0" y="27"/>
                    </a:lnTo>
                    <a:lnTo>
                      <a:pt x="75" y="28"/>
                    </a:lnTo>
                    <a:lnTo>
                      <a:pt x="61" y="1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46" name="Freeform 514"/>
              <p:cNvSpPr>
                <a:spLocks/>
              </p:cNvSpPr>
              <p:nvPr/>
            </p:nvSpPr>
            <p:spPr bwMode="auto">
              <a:xfrm>
                <a:off x="3048" y="3122"/>
                <a:ext cx="32" cy="11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21"/>
                  </a:cxn>
                  <a:cxn ang="0">
                    <a:pos x="63" y="23"/>
                  </a:cxn>
                  <a:cxn ang="0">
                    <a:pos x="52" y="0"/>
                  </a:cxn>
                  <a:cxn ang="0">
                    <a:pos x="9" y="0"/>
                  </a:cxn>
                  <a:cxn ang="0">
                    <a:pos x="9" y="0"/>
                  </a:cxn>
                </a:cxnLst>
                <a:rect l="0" t="0" r="r" b="b"/>
                <a:pathLst>
                  <a:path w="63" h="23">
                    <a:moveTo>
                      <a:pt x="9" y="0"/>
                    </a:moveTo>
                    <a:lnTo>
                      <a:pt x="0" y="21"/>
                    </a:lnTo>
                    <a:lnTo>
                      <a:pt x="63" y="23"/>
                    </a:lnTo>
                    <a:lnTo>
                      <a:pt x="52" y="0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47" name="Freeform 515"/>
              <p:cNvSpPr>
                <a:spLocks/>
              </p:cNvSpPr>
              <p:nvPr/>
            </p:nvSpPr>
            <p:spPr bwMode="auto">
              <a:xfrm>
                <a:off x="3107" y="3146"/>
                <a:ext cx="20" cy="1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" y="0"/>
                  </a:cxn>
                  <a:cxn ang="0">
                    <a:pos x="41" y="263"/>
                  </a:cxn>
                  <a:cxn ang="0">
                    <a:pos x="26" y="261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" h="263">
                    <a:moveTo>
                      <a:pt x="0" y="0"/>
                    </a:moveTo>
                    <a:lnTo>
                      <a:pt x="9" y="0"/>
                    </a:lnTo>
                    <a:lnTo>
                      <a:pt x="41" y="263"/>
                    </a:lnTo>
                    <a:lnTo>
                      <a:pt x="26" y="26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48" name="Freeform 516"/>
              <p:cNvSpPr>
                <a:spLocks/>
              </p:cNvSpPr>
              <p:nvPr/>
            </p:nvSpPr>
            <p:spPr bwMode="auto">
              <a:xfrm>
                <a:off x="3121" y="3145"/>
                <a:ext cx="53" cy="97"/>
              </a:xfrm>
              <a:custGeom>
                <a:avLst/>
                <a:gdLst/>
                <a:ahLst/>
                <a:cxnLst>
                  <a:cxn ang="0">
                    <a:pos x="1" y="20"/>
                  </a:cxn>
                  <a:cxn ang="0">
                    <a:pos x="64" y="20"/>
                  </a:cxn>
                  <a:cxn ang="0">
                    <a:pos x="63" y="0"/>
                  </a:cxn>
                  <a:cxn ang="0">
                    <a:pos x="80" y="0"/>
                  </a:cxn>
                  <a:cxn ang="0">
                    <a:pos x="106" y="194"/>
                  </a:cxn>
                  <a:cxn ang="0">
                    <a:pos x="15" y="193"/>
                  </a:cxn>
                  <a:cxn ang="0">
                    <a:pos x="22" y="177"/>
                  </a:cxn>
                  <a:cxn ang="0">
                    <a:pos x="88" y="172"/>
                  </a:cxn>
                  <a:cxn ang="0">
                    <a:pos x="80" y="144"/>
                  </a:cxn>
                  <a:cxn ang="0">
                    <a:pos x="10" y="145"/>
                  </a:cxn>
                  <a:cxn ang="0">
                    <a:pos x="22" y="129"/>
                  </a:cxn>
                  <a:cxn ang="0">
                    <a:pos x="80" y="123"/>
                  </a:cxn>
                  <a:cxn ang="0">
                    <a:pos x="73" y="87"/>
                  </a:cxn>
                  <a:cxn ang="0">
                    <a:pos x="4" y="84"/>
                  </a:cxn>
                  <a:cxn ang="0">
                    <a:pos x="13" y="69"/>
                  </a:cxn>
                  <a:cxn ang="0">
                    <a:pos x="73" y="69"/>
                  </a:cxn>
                  <a:cxn ang="0">
                    <a:pos x="64" y="35"/>
                  </a:cxn>
                  <a:cxn ang="0">
                    <a:pos x="10" y="35"/>
                  </a:cxn>
                  <a:cxn ang="0">
                    <a:pos x="0" y="42"/>
                  </a:cxn>
                  <a:cxn ang="0">
                    <a:pos x="1" y="20"/>
                  </a:cxn>
                  <a:cxn ang="0">
                    <a:pos x="1" y="20"/>
                  </a:cxn>
                </a:cxnLst>
                <a:rect l="0" t="0" r="r" b="b"/>
                <a:pathLst>
                  <a:path w="106" h="194">
                    <a:moveTo>
                      <a:pt x="1" y="20"/>
                    </a:moveTo>
                    <a:lnTo>
                      <a:pt x="64" y="20"/>
                    </a:lnTo>
                    <a:lnTo>
                      <a:pt x="63" y="0"/>
                    </a:lnTo>
                    <a:lnTo>
                      <a:pt x="80" y="0"/>
                    </a:lnTo>
                    <a:lnTo>
                      <a:pt x="106" y="194"/>
                    </a:lnTo>
                    <a:lnTo>
                      <a:pt x="15" y="193"/>
                    </a:lnTo>
                    <a:lnTo>
                      <a:pt x="22" y="177"/>
                    </a:lnTo>
                    <a:lnTo>
                      <a:pt x="88" y="172"/>
                    </a:lnTo>
                    <a:lnTo>
                      <a:pt x="80" y="144"/>
                    </a:lnTo>
                    <a:lnTo>
                      <a:pt x="10" y="145"/>
                    </a:lnTo>
                    <a:lnTo>
                      <a:pt x="22" y="129"/>
                    </a:lnTo>
                    <a:lnTo>
                      <a:pt x="80" y="123"/>
                    </a:lnTo>
                    <a:lnTo>
                      <a:pt x="73" y="87"/>
                    </a:lnTo>
                    <a:lnTo>
                      <a:pt x="4" y="84"/>
                    </a:lnTo>
                    <a:lnTo>
                      <a:pt x="13" y="69"/>
                    </a:lnTo>
                    <a:lnTo>
                      <a:pt x="73" y="69"/>
                    </a:lnTo>
                    <a:lnTo>
                      <a:pt x="64" y="35"/>
                    </a:lnTo>
                    <a:lnTo>
                      <a:pt x="10" y="35"/>
                    </a:lnTo>
                    <a:lnTo>
                      <a:pt x="0" y="42"/>
                    </a:lnTo>
                    <a:lnTo>
                      <a:pt x="1" y="20"/>
                    </a:lnTo>
                    <a:lnTo>
                      <a:pt x="1" y="2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49" name="Freeform 517"/>
              <p:cNvSpPr>
                <a:spLocks/>
              </p:cNvSpPr>
              <p:nvPr/>
            </p:nvSpPr>
            <p:spPr bwMode="auto">
              <a:xfrm>
                <a:off x="3131" y="3146"/>
                <a:ext cx="100" cy="131"/>
              </a:xfrm>
              <a:custGeom>
                <a:avLst/>
                <a:gdLst/>
                <a:ahLst/>
                <a:cxnLst>
                  <a:cxn ang="0">
                    <a:pos x="14" y="227"/>
                  </a:cxn>
                  <a:cxn ang="0">
                    <a:pos x="0" y="261"/>
                  </a:cxn>
                  <a:cxn ang="0">
                    <a:pos x="200" y="261"/>
                  </a:cxn>
                  <a:cxn ang="0">
                    <a:pos x="162" y="0"/>
                  </a:cxn>
                  <a:cxn ang="0">
                    <a:pos x="145" y="0"/>
                  </a:cxn>
                  <a:cxn ang="0">
                    <a:pos x="150" y="15"/>
                  </a:cxn>
                  <a:cxn ang="0">
                    <a:pos x="85" y="15"/>
                  </a:cxn>
                  <a:cxn ang="0">
                    <a:pos x="78" y="31"/>
                  </a:cxn>
                  <a:cxn ang="0">
                    <a:pos x="145" y="33"/>
                  </a:cxn>
                  <a:cxn ang="0">
                    <a:pos x="154" y="66"/>
                  </a:cxn>
                  <a:cxn ang="0">
                    <a:pos x="87" y="67"/>
                  </a:cxn>
                  <a:cxn ang="0">
                    <a:pos x="81" y="81"/>
                  </a:cxn>
                  <a:cxn ang="0">
                    <a:pos x="150" y="82"/>
                  </a:cxn>
                  <a:cxn ang="0">
                    <a:pos x="165" y="124"/>
                  </a:cxn>
                  <a:cxn ang="0">
                    <a:pos x="94" y="125"/>
                  </a:cxn>
                  <a:cxn ang="0">
                    <a:pos x="85" y="139"/>
                  </a:cxn>
                  <a:cxn ang="0">
                    <a:pos x="160" y="137"/>
                  </a:cxn>
                  <a:cxn ang="0">
                    <a:pos x="172" y="172"/>
                  </a:cxn>
                  <a:cxn ang="0">
                    <a:pos x="103" y="172"/>
                  </a:cxn>
                  <a:cxn ang="0">
                    <a:pos x="93" y="192"/>
                  </a:cxn>
                  <a:cxn ang="0">
                    <a:pos x="173" y="195"/>
                  </a:cxn>
                  <a:cxn ang="0">
                    <a:pos x="178" y="227"/>
                  </a:cxn>
                  <a:cxn ang="0">
                    <a:pos x="14" y="227"/>
                  </a:cxn>
                  <a:cxn ang="0">
                    <a:pos x="14" y="227"/>
                  </a:cxn>
                </a:cxnLst>
                <a:rect l="0" t="0" r="r" b="b"/>
                <a:pathLst>
                  <a:path w="200" h="261">
                    <a:moveTo>
                      <a:pt x="14" y="227"/>
                    </a:moveTo>
                    <a:lnTo>
                      <a:pt x="0" y="261"/>
                    </a:lnTo>
                    <a:lnTo>
                      <a:pt x="200" y="261"/>
                    </a:lnTo>
                    <a:lnTo>
                      <a:pt x="162" y="0"/>
                    </a:lnTo>
                    <a:lnTo>
                      <a:pt x="145" y="0"/>
                    </a:lnTo>
                    <a:lnTo>
                      <a:pt x="150" y="15"/>
                    </a:lnTo>
                    <a:lnTo>
                      <a:pt x="85" y="15"/>
                    </a:lnTo>
                    <a:lnTo>
                      <a:pt x="78" y="31"/>
                    </a:lnTo>
                    <a:lnTo>
                      <a:pt x="145" y="33"/>
                    </a:lnTo>
                    <a:lnTo>
                      <a:pt x="154" y="66"/>
                    </a:lnTo>
                    <a:lnTo>
                      <a:pt x="87" y="67"/>
                    </a:lnTo>
                    <a:lnTo>
                      <a:pt x="81" y="81"/>
                    </a:lnTo>
                    <a:lnTo>
                      <a:pt x="150" y="82"/>
                    </a:lnTo>
                    <a:lnTo>
                      <a:pt x="165" y="124"/>
                    </a:lnTo>
                    <a:lnTo>
                      <a:pt x="94" y="125"/>
                    </a:lnTo>
                    <a:lnTo>
                      <a:pt x="85" y="139"/>
                    </a:lnTo>
                    <a:lnTo>
                      <a:pt x="160" y="137"/>
                    </a:lnTo>
                    <a:lnTo>
                      <a:pt x="172" y="172"/>
                    </a:lnTo>
                    <a:lnTo>
                      <a:pt x="103" y="172"/>
                    </a:lnTo>
                    <a:lnTo>
                      <a:pt x="93" y="192"/>
                    </a:lnTo>
                    <a:lnTo>
                      <a:pt x="173" y="195"/>
                    </a:lnTo>
                    <a:lnTo>
                      <a:pt x="178" y="227"/>
                    </a:lnTo>
                    <a:lnTo>
                      <a:pt x="14" y="227"/>
                    </a:lnTo>
                    <a:lnTo>
                      <a:pt x="14" y="22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50" name="Freeform 518"/>
              <p:cNvSpPr>
                <a:spLocks/>
              </p:cNvSpPr>
              <p:nvPr/>
            </p:nvSpPr>
            <p:spPr bwMode="auto">
              <a:xfrm>
                <a:off x="3217" y="3143"/>
                <a:ext cx="67" cy="135"/>
              </a:xfrm>
              <a:custGeom>
                <a:avLst/>
                <a:gdLst/>
                <a:ahLst/>
                <a:cxnLst>
                  <a:cxn ang="0">
                    <a:pos x="9" y="21"/>
                  </a:cxn>
                  <a:cxn ang="0">
                    <a:pos x="75" y="19"/>
                  </a:cxn>
                  <a:cxn ang="0">
                    <a:pos x="80" y="0"/>
                  </a:cxn>
                  <a:cxn ang="0">
                    <a:pos x="93" y="1"/>
                  </a:cxn>
                  <a:cxn ang="0">
                    <a:pos x="135" y="270"/>
                  </a:cxn>
                  <a:cxn ang="0">
                    <a:pos x="39" y="266"/>
                  </a:cxn>
                  <a:cxn ang="0">
                    <a:pos x="50" y="236"/>
                  </a:cxn>
                  <a:cxn ang="0">
                    <a:pos x="110" y="236"/>
                  </a:cxn>
                  <a:cxn ang="0">
                    <a:pos x="101" y="197"/>
                  </a:cxn>
                  <a:cxn ang="0">
                    <a:pos x="32" y="197"/>
                  </a:cxn>
                  <a:cxn ang="0">
                    <a:pos x="39" y="181"/>
                  </a:cxn>
                  <a:cxn ang="0">
                    <a:pos x="101" y="179"/>
                  </a:cxn>
                  <a:cxn ang="0">
                    <a:pos x="92" y="146"/>
                  </a:cxn>
                  <a:cxn ang="0">
                    <a:pos x="24" y="146"/>
                  </a:cxn>
                  <a:cxn ang="0">
                    <a:pos x="32" y="131"/>
                  </a:cxn>
                  <a:cxn ang="0">
                    <a:pos x="90" y="131"/>
                  </a:cxn>
                  <a:cxn ang="0">
                    <a:pos x="80" y="87"/>
                  </a:cxn>
                  <a:cxn ang="0">
                    <a:pos x="18" y="85"/>
                  </a:cxn>
                  <a:cxn ang="0">
                    <a:pos x="21" y="72"/>
                  </a:cxn>
                  <a:cxn ang="0">
                    <a:pos x="80" y="72"/>
                  </a:cxn>
                  <a:cxn ang="0">
                    <a:pos x="71" y="37"/>
                  </a:cxn>
                  <a:cxn ang="0">
                    <a:pos x="0" y="36"/>
                  </a:cxn>
                  <a:cxn ang="0">
                    <a:pos x="9" y="21"/>
                  </a:cxn>
                  <a:cxn ang="0">
                    <a:pos x="9" y="21"/>
                  </a:cxn>
                </a:cxnLst>
                <a:rect l="0" t="0" r="r" b="b"/>
                <a:pathLst>
                  <a:path w="135" h="270">
                    <a:moveTo>
                      <a:pt x="9" y="21"/>
                    </a:moveTo>
                    <a:lnTo>
                      <a:pt x="75" y="19"/>
                    </a:lnTo>
                    <a:lnTo>
                      <a:pt x="80" y="0"/>
                    </a:lnTo>
                    <a:lnTo>
                      <a:pt x="93" y="1"/>
                    </a:lnTo>
                    <a:lnTo>
                      <a:pt x="135" y="270"/>
                    </a:lnTo>
                    <a:lnTo>
                      <a:pt x="39" y="266"/>
                    </a:lnTo>
                    <a:lnTo>
                      <a:pt x="50" y="236"/>
                    </a:lnTo>
                    <a:lnTo>
                      <a:pt x="110" y="236"/>
                    </a:lnTo>
                    <a:lnTo>
                      <a:pt x="101" y="197"/>
                    </a:lnTo>
                    <a:lnTo>
                      <a:pt x="32" y="197"/>
                    </a:lnTo>
                    <a:lnTo>
                      <a:pt x="39" y="181"/>
                    </a:lnTo>
                    <a:lnTo>
                      <a:pt x="101" y="179"/>
                    </a:lnTo>
                    <a:lnTo>
                      <a:pt x="92" y="146"/>
                    </a:lnTo>
                    <a:lnTo>
                      <a:pt x="24" y="146"/>
                    </a:lnTo>
                    <a:lnTo>
                      <a:pt x="32" y="131"/>
                    </a:lnTo>
                    <a:lnTo>
                      <a:pt x="90" y="131"/>
                    </a:lnTo>
                    <a:lnTo>
                      <a:pt x="80" y="87"/>
                    </a:lnTo>
                    <a:lnTo>
                      <a:pt x="18" y="85"/>
                    </a:lnTo>
                    <a:lnTo>
                      <a:pt x="21" y="72"/>
                    </a:lnTo>
                    <a:lnTo>
                      <a:pt x="80" y="72"/>
                    </a:lnTo>
                    <a:lnTo>
                      <a:pt x="71" y="37"/>
                    </a:lnTo>
                    <a:lnTo>
                      <a:pt x="0" y="36"/>
                    </a:lnTo>
                    <a:lnTo>
                      <a:pt x="9" y="21"/>
                    </a:lnTo>
                    <a:lnTo>
                      <a:pt x="9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51" name="Freeform 519"/>
              <p:cNvSpPr>
                <a:spLocks/>
              </p:cNvSpPr>
              <p:nvPr/>
            </p:nvSpPr>
            <p:spPr bwMode="auto">
              <a:xfrm>
                <a:off x="3270" y="3144"/>
                <a:ext cx="64" cy="134"/>
              </a:xfrm>
              <a:custGeom>
                <a:avLst/>
                <a:gdLst/>
                <a:ahLst/>
                <a:cxnLst>
                  <a:cxn ang="0">
                    <a:pos x="8" y="18"/>
                  </a:cxn>
                  <a:cxn ang="0">
                    <a:pos x="0" y="36"/>
                  </a:cxn>
                  <a:cxn ang="0">
                    <a:pos x="71" y="36"/>
                  </a:cxn>
                  <a:cxn ang="0">
                    <a:pos x="83" y="116"/>
                  </a:cxn>
                  <a:cxn ang="0">
                    <a:pos x="25" y="118"/>
                  </a:cxn>
                  <a:cxn ang="0">
                    <a:pos x="17" y="140"/>
                  </a:cxn>
                  <a:cxn ang="0">
                    <a:pos x="89" y="139"/>
                  </a:cxn>
                  <a:cxn ang="0">
                    <a:pos x="107" y="221"/>
                  </a:cxn>
                  <a:cxn ang="0">
                    <a:pos x="43" y="224"/>
                  </a:cxn>
                  <a:cxn ang="0">
                    <a:pos x="28" y="264"/>
                  </a:cxn>
                  <a:cxn ang="0">
                    <a:pos x="128" y="267"/>
                  </a:cxn>
                  <a:cxn ang="0">
                    <a:pos x="77" y="0"/>
                  </a:cxn>
                  <a:cxn ang="0">
                    <a:pos x="67" y="0"/>
                  </a:cxn>
                  <a:cxn ang="0">
                    <a:pos x="67" y="18"/>
                  </a:cxn>
                  <a:cxn ang="0">
                    <a:pos x="8" y="18"/>
                  </a:cxn>
                  <a:cxn ang="0">
                    <a:pos x="8" y="18"/>
                  </a:cxn>
                </a:cxnLst>
                <a:rect l="0" t="0" r="r" b="b"/>
                <a:pathLst>
                  <a:path w="128" h="267">
                    <a:moveTo>
                      <a:pt x="8" y="18"/>
                    </a:moveTo>
                    <a:lnTo>
                      <a:pt x="0" y="36"/>
                    </a:lnTo>
                    <a:lnTo>
                      <a:pt x="71" y="36"/>
                    </a:lnTo>
                    <a:lnTo>
                      <a:pt x="83" y="116"/>
                    </a:lnTo>
                    <a:lnTo>
                      <a:pt x="25" y="118"/>
                    </a:lnTo>
                    <a:lnTo>
                      <a:pt x="17" y="140"/>
                    </a:lnTo>
                    <a:lnTo>
                      <a:pt x="89" y="139"/>
                    </a:lnTo>
                    <a:lnTo>
                      <a:pt x="107" y="221"/>
                    </a:lnTo>
                    <a:lnTo>
                      <a:pt x="43" y="224"/>
                    </a:lnTo>
                    <a:lnTo>
                      <a:pt x="28" y="264"/>
                    </a:lnTo>
                    <a:lnTo>
                      <a:pt x="128" y="267"/>
                    </a:lnTo>
                    <a:lnTo>
                      <a:pt x="77" y="0"/>
                    </a:lnTo>
                    <a:lnTo>
                      <a:pt x="67" y="0"/>
                    </a:lnTo>
                    <a:lnTo>
                      <a:pt x="67" y="18"/>
                    </a:lnTo>
                    <a:lnTo>
                      <a:pt x="8" y="18"/>
                    </a:lnTo>
                    <a:lnTo>
                      <a:pt x="8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52" name="Freeform 520"/>
              <p:cNvSpPr>
                <a:spLocks/>
              </p:cNvSpPr>
              <p:nvPr/>
            </p:nvSpPr>
            <p:spPr bwMode="auto">
              <a:xfrm>
                <a:off x="3104" y="3109"/>
                <a:ext cx="201" cy="2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90" y="2"/>
                  </a:cxn>
                  <a:cxn ang="0">
                    <a:pos x="400" y="50"/>
                  </a:cxn>
                  <a:cxn ang="0">
                    <a:pos x="393" y="50"/>
                  </a:cxn>
                  <a:cxn ang="0">
                    <a:pos x="381" y="12"/>
                  </a:cxn>
                  <a:cxn ang="0">
                    <a:pos x="16" y="11"/>
                  </a:cxn>
                  <a:cxn ang="0">
                    <a:pos x="3" y="47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00" h="50">
                    <a:moveTo>
                      <a:pt x="0" y="0"/>
                    </a:moveTo>
                    <a:lnTo>
                      <a:pt x="390" y="2"/>
                    </a:lnTo>
                    <a:lnTo>
                      <a:pt x="400" y="50"/>
                    </a:lnTo>
                    <a:lnTo>
                      <a:pt x="393" y="50"/>
                    </a:lnTo>
                    <a:lnTo>
                      <a:pt x="381" y="12"/>
                    </a:lnTo>
                    <a:lnTo>
                      <a:pt x="16" y="11"/>
                    </a:lnTo>
                    <a:lnTo>
                      <a:pt x="3" y="4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53" name="Freeform 521"/>
              <p:cNvSpPr>
                <a:spLocks/>
              </p:cNvSpPr>
              <p:nvPr/>
            </p:nvSpPr>
            <p:spPr bwMode="auto">
              <a:xfrm>
                <a:off x="2366" y="3256"/>
                <a:ext cx="345" cy="24"/>
              </a:xfrm>
              <a:custGeom>
                <a:avLst/>
                <a:gdLst/>
                <a:ahLst/>
                <a:cxnLst>
                  <a:cxn ang="0">
                    <a:pos x="13" y="8"/>
                  </a:cxn>
                  <a:cxn ang="0">
                    <a:pos x="0" y="48"/>
                  </a:cxn>
                  <a:cxn ang="0">
                    <a:pos x="690" y="45"/>
                  </a:cxn>
                  <a:cxn ang="0">
                    <a:pos x="678" y="0"/>
                  </a:cxn>
                  <a:cxn ang="0">
                    <a:pos x="13" y="8"/>
                  </a:cxn>
                  <a:cxn ang="0">
                    <a:pos x="13" y="8"/>
                  </a:cxn>
                </a:cxnLst>
                <a:rect l="0" t="0" r="r" b="b"/>
                <a:pathLst>
                  <a:path w="690" h="48">
                    <a:moveTo>
                      <a:pt x="13" y="8"/>
                    </a:moveTo>
                    <a:lnTo>
                      <a:pt x="0" y="48"/>
                    </a:lnTo>
                    <a:lnTo>
                      <a:pt x="690" y="45"/>
                    </a:lnTo>
                    <a:lnTo>
                      <a:pt x="678" y="0"/>
                    </a:lnTo>
                    <a:lnTo>
                      <a:pt x="13" y="8"/>
                    </a:lnTo>
                    <a:lnTo>
                      <a:pt x="13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54" name="Freeform 522"/>
              <p:cNvSpPr>
                <a:spLocks/>
              </p:cNvSpPr>
              <p:nvPr/>
            </p:nvSpPr>
            <p:spPr bwMode="auto">
              <a:xfrm>
                <a:off x="2281" y="3259"/>
                <a:ext cx="72" cy="23"/>
              </a:xfrm>
              <a:custGeom>
                <a:avLst/>
                <a:gdLst/>
                <a:ahLst/>
                <a:cxnLst>
                  <a:cxn ang="0">
                    <a:pos x="132" y="1"/>
                  </a:cxn>
                  <a:cxn ang="0">
                    <a:pos x="144" y="45"/>
                  </a:cxn>
                  <a:cxn ang="0">
                    <a:pos x="0" y="45"/>
                  </a:cxn>
                  <a:cxn ang="0">
                    <a:pos x="0" y="1"/>
                  </a:cxn>
                  <a:cxn ang="0">
                    <a:pos x="17" y="1"/>
                  </a:cxn>
                  <a:cxn ang="0">
                    <a:pos x="20" y="31"/>
                  </a:cxn>
                  <a:cxn ang="0">
                    <a:pos x="40" y="0"/>
                  </a:cxn>
                  <a:cxn ang="0">
                    <a:pos x="132" y="1"/>
                  </a:cxn>
                  <a:cxn ang="0">
                    <a:pos x="132" y="1"/>
                  </a:cxn>
                </a:cxnLst>
                <a:rect l="0" t="0" r="r" b="b"/>
                <a:pathLst>
                  <a:path w="144" h="45">
                    <a:moveTo>
                      <a:pt x="132" y="1"/>
                    </a:moveTo>
                    <a:lnTo>
                      <a:pt x="144" y="45"/>
                    </a:lnTo>
                    <a:lnTo>
                      <a:pt x="0" y="45"/>
                    </a:lnTo>
                    <a:lnTo>
                      <a:pt x="0" y="1"/>
                    </a:lnTo>
                    <a:lnTo>
                      <a:pt x="17" y="1"/>
                    </a:lnTo>
                    <a:lnTo>
                      <a:pt x="20" y="31"/>
                    </a:lnTo>
                    <a:lnTo>
                      <a:pt x="40" y="0"/>
                    </a:lnTo>
                    <a:lnTo>
                      <a:pt x="132" y="1"/>
                    </a:lnTo>
                    <a:lnTo>
                      <a:pt x="132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55" name="Freeform 523"/>
              <p:cNvSpPr>
                <a:spLocks/>
              </p:cNvSpPr>
              <p:nvPr/>
            </p:nvSpPr>
            <p:spPr bwMode="auto">
              <a:xfrm>
                <a:off x="2163" y="3233"/>
                <a:ext cx="111" cy="49"/>
              </a:xfrm>
              <a:custGeom>
                <a:avLst/>
                <a:gdLst/>
                <a:ahLst/>
                <a:cxnLst>
                  <a:cxn ang="0">
                    <a:pos x="153" y="50"/>
                  </a:cxn>
                  <a:cxn ang="0">
                    <a:pos x="141" y="97"/>
                  </a:cxn>
                  <a:cxn ang="0">
                    <a:pos x="128" y="97"/>
                  </a:cxn>
                  <a:cxn ang="0">
                    <a:pos x="132" y="41"/>
                  </a:cxn>
                  <a:cxn ang="0">
                    <a:pos x="116" y="26"/>
                  </a:cxn>
                  <a:cxn ang="0">
                    <a:pos x="0" y="20"/>
                  </a:cxn>
                  <a:cxn ang="0">
                    <a:pos x="4" y="0"/>
                  </a:cxn>
                  <a:cxn ang="0">
                    <a:pos x="191" y="0"/>
                  </a:cxn>
                  <a:cxn ang="0">
                    <a:pos x="222" y="50"/>
                  </a:cxn>
                  <a:cxn ang="0">
                    <a:pos x="153" y="50"/>
                  </a:cxn>
                  <a:cxn ang="0">
                    <a:pos x="153" y="50"/>
                  </a:cxn>
                </a:cxnLst>
                <a:rect l="0" t="0" r="r" b="b"/>
                <a:pathLst>
                  <a:path w="222" h="97">
                    <a:moveTo>
                      <a:pt x="153" y="50"/>
                    </a:moveTo>
                    <a:lnTo>
                      <a:pt x="141" y="97"/>
                    </a:lnTo>
                    <a:lnTo>
                      <a:pt x="128" y="97"/>
                    </a:lnTo>
                    <a:lnTo>
                      <a:pt x="132" y="41"/>
                    </a:lnTo>
                    <a:lnTo>
                      <a:pt x="116" y="26"/>
                    </a:lnTo>
                    <a:lnTo>
                      <a:pt x="0" y="20"/>
                    </a:lnTo>
                    <a:lnTo>
                      <a:pt x="4" y="0"/>
                    </a:lnTo>
                    <a:lnTo>
                      <a:pt x="191" y="0"/>
                    </a:lnTo>
                    <a:lnTo>
                      <a:pt x="222" y="50"/>
                    </a:lnTo>
                    <a:lnTo>
                      <a:pt x="153" y="50"/>
                    </a:lnTo>
                    <a:lnTo>
                      <a:pt x="153" y="5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56" name="Freeform 524"/>
              <p:cNvSpPr>
                <a:spLocks/>
              </p:cNvSpPr>
              <p:nvPr/>
            </p:nvSpPr>
            <p:spPr bwMode="auto">
              <a:xfrm>
                <a:off x="2148" y="3147"/>
                <a:ext cx="88" cy="135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62" y="0"/>
                  </a:cxn>
                  <a:cxn ang="0">
                    <a:pos x="61" y="16"/>
                  </a:cxn>
                  <a:cxn ang="0">
                    <a:pos x="130" y="18"/>
                  </a:cxn>
                  <a:cxn ang="0">
                    <a:pos x="131" y="31"/>
                  </a:cxn>
                  <a:cxn ang="0">
                    <a:pos x="56" y="31"/>
                  </a:cxn>
                  <a:cxn ang="0">
                    <a:pos x="53" y="69"/>
                  </a:cxn>
                  <a:cxn ang="0">
                    <a:pos x="168" y="67"/>
                  </a:cxn>
                  <a:cxn ang="0">
                    <a:pos x="176" y="104"/>
                  </a:cxn>
                  <a:cxn ang="0">
                    <a:pos x="160" y="91"/>
                  </a:cxn>
                  <a:cxn ang="0">
                    <a:pos x="49" y="91"/>
                  </a:cxn>
                  <a:cxn ang="0">
                    <a:pos x="43" y="121"/>
                  </a:cxn>
                  <a:cxn ang="0">
                    <a:pos x="158" y="124"/>
                  </a:cxn>
                  <a:cxn ang="0">
                    <a:pos x="165" y="143"/>
                  </a:cxn>
                  <a:cxn ang="0">
                    <a:pos x="43" y="143"/>
                  </a:cxn>
                  <a:cxn ang="0">
                    <a:pos x="25" y="230"/>
                  </a:cxn>
                  <a:cxn ang="0">
                    <a:pos x="136" y="233"/>
                  </a:cxn>
                  <a:cxn ang="0">
                    <a:pos x="158" y="269"/>
                  </a:cxn>
                  <a:cxn ang="0">
                    <a:pos x="0" y="269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176" h="269">
                    <a:moveTo>
                      <a:pt x="47" y="0"/>
                    </a:moveTo>
                    <a:lnTo>
                      <a:pt x="62" y="0"/>
                    </a:lnTo>
                    <a:lnTo>
                      <a:pt x="61" y="16"/>
                    </a:lnTo>
                    <a:lnTo>
                      <a:pt x="130" y="18"/>
                    </a:lnTo>
                    <a:lnTo>
                      <a:pt x="131" y="31"/>
                    </a:lnTo>
                    <a:lnTo>
                      <a:pt x="56" y="31"/>
                    </a:lnTo>
                    <a:lnTo>
                      <a:pt x="53" y="69"/>
                    </a:lnTo>
                    <a:lnTo>
                      <a:pt x="168" y="67"/>
                    </a:lnTo>
                    <a:lnTo>
                      <a:pt x="176" y="104"/>
                    </a:lnTo>
                    <a:lnTo>
                      <a:pt x="160" y="91"/>
                    </a:lnTo>
                    <a:lnTo>
                      <a:pt x="49" y="91"/>
                    </a:lnTo>
                    <a:lnTo>
                      <a:pt x="43" y="121"/>
                    </a:lnTo>
                    <a:lnTo>
                      <a:pt x="158" y="124"/>
                    </a:lnTo>
                    <a:lnTo>
                      <a:pt x="165" y="143"/>
                    </a:lnTo>
                    <a:lnTo>
                      <a:pt x="43" y="143"/>
                    </a:lnTo>
                    <a:lnTo>
                      <a:pt x="25" y="230"/>
                    </a:lnTo>
                    <a:lnTo>
                      <a:pt x="136" y="233"/>
                    </a:lnTo>
                    <a:lnTo>
                      <a:pt x="158" y="269"/>
                    </a:lnTo>
                    <a:lnTo>
                      <a:pt x="0" y="269"/>
                    </a:lnTo>
                    <a:lnTo>
                      <a:pt x="47" y="0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57" name="Freeform 525"/>
              <p:cNvSpPr>
                <a:spLocks/>
              </p:cNvSpPr>
              <p:nvPr/>
            </p:nvSpPr>
            <p:spPr bwMode="auto">
              <a:xfrm>
                <a:off x="2223" y="3147"/>
                <a:ext cx="41" cy="56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0" y="27"/>
                  </a:cxn>
                  <a:cxn ang="0">
                    <a:pos x="24" y="28"/>
                  </a:cxn>
                  <a:cxn ang="0">
                    <a:pos x="33" y="70"/>
                  </a:cxn>
                  <a:cxn ang="0">
                    <a:pos x="34" y="110"/>
                  </a:cxn>
                  <a:cxn ang="0">
                    <a:pos x="52" y="110"/>
                  </a:cxn>
                  <a:cxn ang="0">
                    <a:pos x="51" y="51"/>
                  </a:cxn>
                  <a:cxn ang="0">
                    <a:pos x="60" y="30"/>
                  </a:cxn>
                  <a:cxn ang="0">
                    <a:pos x="84" y="30"/>
                  </a:cxn>
                  <a:cxn ang="0">
                    <a:pos x="75" y="16"/>
                  </a:cxn>
                  <a:cxn ang="0">
                    <a:pos x="11" y="13"/>
                  </a:cxn>
                  <a:cxn ang="0">
                    <a:pos x="2" y="0"/>
                  </a:cxn>
                  <a:cxn ang="0">
                    <a:pos x="2" y="0"/>
                  </a:cxn>
                </a:cxnLst>
                <a:rect l="0" t="0" r="r" b="b"/>
                <a:pathLst>
                  <a:path w="84" h="110">
                    <a:moveTo>
                      <a:pt x="2" y="0"/>
                    </a:moveTo>
                    <a:lnTo>
                      <a:pt x="0" y="27"/>
                    </a:lnTo>
                    <a:lnTo>
                      <a:pt x="24" y="28"/>
                    </a:lnTo>
                    <a:lnTo>
                      <a:pt x="33" y="70"/>
                    </a:lnTo>
                    <a:lnTo>
                      <a:pt x="34" y="110"/>
                    </a:lnTo>
                    <a:lnTo>
                      <a:pt x="52" y="110"/>
                    </a:lnTo>
                    <a:lnTo>
                      <a:pt x="51" y="51"/>
                    </a:lnTo>
                    <a:lnTo>
                      <a:pt x="60" y="30"/>
                    </a:lnTo>
                    <a:lnTo>
                      <a:pt x="84" y="30"/>
                    </a:lnTo>
                    <a:lnTo>
                      <a:pt x="75" y="16"/>
                    </a:lnTo>
                    <a:lnTo>
                      <a:pt x="11" y="13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58" name="Freeform 526"/>
              <p:cNvSpPr>
                <a:spLocks/>
              </p:cNvSpPr>
              <p:nvPr/>
            </p:nvSpPr>
            <p:spPr bwMode="auto">
              <a:xfrm>
                <a:off x="2271" y="3147"/>
                <a:ext cx="43" cy="4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9"/>
                  </a:cxn>
                  <a:cxn ang="0">
                    <a:pos x="29" y="32"/>
                  </a:cxn>
                  <a:cxn ang="0">
                    <a:pos x="40" y="57"/>
                  </a:cxn>
                  <a:cxn ang="0">
                    <a:pos x="40" y="85"/>
                  </a:cxn>
                  <a:cxn ang="0">
                    <a:pos x="54" y="85"/>
                  </a:cxn>
                  <a:cxn ang="0">
                    <a:pos x="55" y="51"/>
                  </a:cxn>
                  <a:cxn ang="0">
                    <a:pos x="64" y="33"/>
                  </a:cxn>
                  <a:cxn ang="0">
                    <a:pos x="85" y="33"/>
                  </a:cxn>
                  <a:cxn ang="0">
                    <a:pos x="76" y="14"/>
                  </a:cxn>
                  <a:cxn ang="0">
                    <a:pos x="11" y="14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85" h="85">
                    <a:moveTo>
                      <a:pt x="0" y="0"/>
                    </a:moveTo>
                    <a:lnTo>
                      <a:pt x="0" y="29"/>
                    </a:lnTo>
                    <a:lnTo>
                      <a:pt x="29" y="32"/>
                    </a:lnTo>
                    <a:lnTo>
                      <a:pt x="40" y="57"/>
                    </a:lnTo>
                    <a:lnTo>
                      <a:pt x="40" y="85"/>
                    </a:lnTo>
                    <a:lnTo>
                      <a:pt x="54" y="85"/>
                    </a:lnTo>
                    <a:lnTo>
                      <a:pt x="55" y="51"/>
                    </a:lnTo>
                    <a:lnTo>
                      <a:pt x="64" y="33"/>
                    </a:lnTo>
                    <a:lnTo>
                      <a:pt x="85" y="33"/>
                    </a:lnTo>
                    <a:lnTo>
                      <a:pt x="76" y="14"/>
                    </a:lnTo>
                    <a:lnTo>
                      <a:pt x="11" y="14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59" name="Freeform 527"/>
              <p:cNvSpPr>
                <a:spLocks/>
              </p:cNvSpPr>
              <p:nvPr/>
            </p:nvSpPr>
            <p:spPr bwMode="auto">
              <a:xfrm>
                <a:off x="2251" y="3184"/>
                <a:ext cx="36" cy="34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63" y="0"/>
                  </a:cxn>
                  <a:cxn ang="0">
                    <a:pos x="71" y="10"/>
                  </a:cxn>
                  <a:cxn ang="0">
                    <a:pos x="19" y="13"/>
                  </a:cxn>
                  <a:cxn ang="0">
                    <a:pos x="16" y="66"/>
                  </a:cxn>
                  <a:cxn ang="0">
                    <a:pos x="1" y="67"/>
                  </a:cxn>
                  <a:cxn ang="0">
                    <a:pos x="0" y="22"/>
                  </a:cxn>
                  <a:cxn ang="0">
                    <a:pos x="9" y="0"/>
                  </a:cxn>
                  <a:cxn ang="0">
                    <a:pos x="9" y="0"/>
                  </a:cxn>
                </a:cxnLst>
                <a:rect l="0" t="0" r="r" b="b"/>
                <a:pathLst>
                  <a:path w="71" h="67">
                    <a:moveTo>
                      <a:pt x="9" y="0"/>
                    </a:moveTo>
                    <a:lnTo>
                      <a:pt x="63" y="0"/>
                    </a:lnTo>
                    <a:lnTo>
                      <a:pt x="71" y="10"/>
                    </a:lnTo>
                    <a:lnTo>
                      <a:pt x="19" y="13"/>
                    </a:lnTo>
                    <a:lnTo>
                      <a:pt x="16" y="66"/>
                    </a:lnTo>
                    <a:lnTo>
                      <a:pt x="1" y="67"/>
                    </a:lnTo>
                    <a:lnTo>
                      <a:pt x="0" y="22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60" name="Freeform 528"/>
              <p:cNvSpPr>
                <a:spLocks/>
              </p:cNvSpPr>
              <p:nvPr/>
            </p:nvSpPr>
            <p:spPr bwMode="auto">
              <a:xfrm>
                <a:off x="2299" y="3184"/>
                <a:ext cx="36" cy="34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63" y="0"/>
                  </a:cxn>
                  <a:cxn ang="0">
                    <a:pos x="72" y="10"/>
                  </a:cxn>
                  <a:cxn ang="0">
                    <a:pos x="19" y="15"/>
                  </a:cxn>
                  <a:cxn ang="0">
                    <a:pos x="16" y="66"/>
                  </a:cxn>
                  <a:cxn ang="0">
                    <a:pos x="1" y="69"/>
                  </a:cxn>
                  <a:cxn ang="0">
                    <a:pos x="0" y="22"/>
                  </a:cxn>
                  <a:cxn ang="0">
                    <a:pos x="9" y="0"/>
                  </a:cxn>
                  <a:cxn ang="0">
                    <a:pos x="9" y="0"/>
                  </a:cxn>
                </a:cxnLst>
                <a:rect l="0" t="0" r="r" b="b"/>
                <a:pathLst>
                  <a:path w="72" h="69">
                    <a:moveTo>
                      <a:pt x="9" y="0"/>
                    </a:moveTo>
                    <a:lnTo>
                      <a:pt x="63" y="0"/>
                    </a:lnTo>
                    <a:lnTo>
                      <a:pt x="72" y="10"/>
                    </a:lnTo>
                    <a:lnTo>
                      <a:pt x="19" y="15"/>
                    </a:lnTo>
                    <a:lnTo>
                      <a:pt x="16" y="66"/>
                    </a:lnTo>
                    <a:lnTo>
                      <a:pt x="1" y="69"/>
                    </a:lnTo>
                    <a:lnTo>
                      <a:pt x="0" y="22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61" name="Freeform 529"/>
              <p:cNvSpPr>
                <a:spLocks/>
              </p:cNvSpPr>
              <p:nvPr/>
            </p:nvSpPr>
            <p:spPr bwMode="auto">
              <a:xfrm>
                <a:off x="2349" y="3184"/>
                <a:ext cx="36" cy="34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63" y="0"/>
                  </a:cxn>
                  <a:cxn ang="0">
                    <a:pos x="72" y="12"/>
                  </a:cxn>
                  <a:cxn ang="0">
                    <a:pos x="20" y="15"/>
                  </a:cxn>
                  <a:cxn ang="0">
                    <a:pos x="17" y="67"/>
                  </a:cxn>
                  <a:cxn ang="0">
                    <a:pos x="2" y="69"/>
                  </a:cxn>
                  <a:cxn ang="0">
                    <a:pos x="0" y="22"/>
                  </a:cxn>
                  <a:cxn ang="0">
                    <a:pos x="8" y="0"/>
                  </a:cxn>
                  <a:cxn ang="0">
                    <a:pos x="8" y="0"/>
                  </a:cxn>
                </a:cxnLst>
                <a:rect l="0" t="0" r="r" b="b"/>
                <a:pathLst>
                  <a:path w="72" h="69">
                    <a:moveTo>
                      <a:pt x="8" y="0"/>
                    </a:moveTo>
                    <a:lnTo>
                      <a:pt x="63" y="0"/>
                    </a:lnTo>
                    <a:lnTo>
                      <a:pt x="72" y="12"/>
                    </a:lnTo>
                    <a:lnTo>
                      <a:pt x="20" y="15"/>
                    </a:lnTo>
                    <a:lnTo>
                      <a:pt x="17" y="67"/>
                    </a:lnTo>
                    <a:lnTo>
                      <a:pt x="2" y="69"/>
                    </a:lnTo>
                    <a:lnTo>
                      <a:pt x="0" y="22"/>
                    </a:lnTo>
                    <a:lnTo>
                      <a:pt x="8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62" name="Freeform 530"/>
              <p:cNvSpPr>
                <a:spLocks/>
              </p:cNvSpPr>
              <p:nvPr/>
            </p:nvSpPr>
            <p:spPr bwMode="auto">
              <a:xfrm>
                <a:off x="2401" y="3184"/>
                <a:ext cx="36" cy="34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63" y="0"/>
                  </a:cxn>
                  <a:cxn ang="0">
                    <a:pos x="72" y="10"/>
                  </a:cxn>
                  <a:cxn ang="0">
                    <a:pos x="19" y="15"/>
                  </a:cxn>
                  <a:cxn ang="0">
                    <a:pos x="16" y="67"/>
                  </a:cxn>
                  <a:cxn ang="0">
                    <a:pos x="2" y="69"/>
                  </a:cxn>
                  <a:cxn ang="0">
                    <a:pos x="0" y="22"/>
                  </a:cxn>
                  <a:cxn ang="0">
                    <a:pos x="9" y="0"/>
                  </a:cxn>
                  <a:cxn ang="0">
                    <a:pos x="9" y="0"/>
                  </a:cxn>
                </a:cxnLst>
                <a:rect l="0" t="0" r="r" b="b"/>
                <a:pathLst>
                  <a:path w="72" h="69">
                    <a:moveTo>
                      <a:pt x="9" y="0"/>
                    </a:moveTo>
                    <a:lnTo>
                      <a:pt x="63" y="0"/>
                    </a:lnTo>
                    <a:lnTo>
                      <a:pt x="72" y="10"/>
                    </a:lnTo>
                    <a:lnTo>
                      <a:pt x="19" y="15"/>
                    </a:lnTo>
                    <a:lnTo>
                      <a:pt x="16" y="67"/>
                    </a:lnTo>
                    <a:lnTo>
                      <a:pt x="2" y="69"/>
                    </a:lnTo>
                    <a:lnTo>
                      <a:pt x="0" y="22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63" name="Freeform 531"/>
              <p:cNvSpPr>
                <a:spLocks/>
              </p:cNvSpPr>
              <p:nvPr/>
            </p:nvSpPr>
            <p:spPr bwMode="auto">
              <a:xfrm>
                <a:off x="2453" y="3184"/>
                <a:ext cx="36" cy="34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62" y="0"/>
                  </a:cxn>
                  <a:cxn ang="0">
                    <a:pos x="71" y="10"/>
                  </a:cxn>
                  <a:cxn ang="0">
                    <a:pos x="19" y="15"/>
                  </a:cxn>
                  <a:cxn ang="0">
                    <a:pos x="16" y="66"/>
                  </a:cxn>
                  <a:cxn ang="0">
                    <a:pos x="1" y="67"/>
                  </a:cxn>
                  <a:cxn ang="0">
                    <a:pos x="0" y="22"/>
                  </a:cxn>
                  <a:cxn ang="0">
                    <a:pos x="9" y="0"/>
                  </a:cxn>
                  <a:cxn ang="0">
                    <a:pos x="9" y="0"/>
                  </a:cxn>
                </a:cxnLst>
                <a:rect l="0" t="0" r="r" b="b"/>
                <a:pathLst>
                  <a:path w="71" h="67">
                    <a:moveTo>
                      <a:pt x="9" y="0"/>
                    </a:moveTo>
                    <a:lnTo>
                      <a:pt x="62" y="0"/>
                    </a:lnTo>
                    <a:lnTo>
                      <a:pt x="71" y="10"/>
                    </a:lnTo>
                    <a:lnTo>
                      <a:pt x="19" y="15"/>
                    </a:lnTo>
                    <a:lnTo>
                      <a:pt x="16" y="66"/>
                    </a:lnTo>
                    <a:lnTo>
                      <a:pt x="1" y="67"/>
                    </a:lnTo>
                    <a:lnTo>
                      <a:pt x="0" y="22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64" name="Freeform 532"/>
              <p:cNvSpPr>
                <a:spLocks/>
              </p:cNvSpPr>
              <p:nvPr/>
            </p:nvSpPr>
            <p:spPr bwMode="auto">
              <a:xfrm>
                <a:off x="2506" y="3184"/>
                <a:ext cx="35" cy="34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63" y="0"/>
                  </a:cxn>
                  <a:cxn ang="0">
                    <a:pos x="72" y="10"/>
                  </a:cxn>
                  <a:cxn ang="0">
                    <a:pos x="20" y="13"/>
                  </a:cxn>
                  <a:cxn ang="0">
                    <a:pos x="18" y="67"/>
                  </a:cxn>
                  <a:cxn ang="0">
                    <a:pos x="2" y="67"/>
                  </a:cxn>
                  <a:cxn ang="0">
                    <a:pos x="0" y="22"/>
                  </a:cxn>
                  <a:cxn ang="0">
                    <a:pos x="9" y="0"/>
                  </a:cxn>
                  <a:cxn ang="0">
                    <a:pos x="9" y="0"/>
                  </a:cxn>
                </a:cxnLst>
                <a:rect l="0" t="0" r="r" b="b"/>
                <a:pathLst>
                  <a:path w="72" h="67">
                    <a:moveTo>
                      <a:pt x="9" y="0"/>
                    </a:moveTo>
                    <a:lnTo>
                      <a:pt x="63" y="0"/>
                    </a:lnTo>
                    <a:lnTo>
                      <a:pt x="72" y="10"/>
                    </a:lnTo>
                    <a:lnTo>
                      <a:pt x="20" y="13"/>
                    </a:lnTo>
                    <a:lnTo>
                      <a:pt x="18" y="67"/>
                    </a:lnTo>
                    <a:lnTo>
                      <a:pt x="2" y="67"/>
                    </a:lnTo>
                    <a:lnTo>
                      <a:pt x="0" y="22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65" name="Freeform 533"/>
              <p:cNvSpPr>
                <a:spLocks/>
              </p:cNvSpPr>
              <p:nvPr/>
            </p:nvSpPr>
            <p:spPr bwMode="auto">
              <a:xfrm>
                <a:off x="2558" y="3183"/>
                <a:ext cx="36" cy="37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64" y="0"/>
                  </a:cxn>
                  <a:cxn ang="0">
                    <a:pos x="71" y="11"/>
                  </a:cxn>
                  <a:cxn ang="0">
                    <a:pos x="19" y="14"/>
                  </a:cxn>
                  <a:cxn ang="0">
                    <a:pos x="18" y="73"/>
                  </a:cxn>
                  <a:cxn ang="0">
                    <a:pos x="1" y="71"/>
                  </a:cxn>
                  <a:cxn ang="0">
                    <a:pos x="0" y="22"/>
                  </a:cxn>
                  <a:cxn ang="0">
                    <a:pos x="9" y="0"/>
                  </a:cxn>
                  <a:cxn ang="0">
                    <a:pos x="9" y="0"/>
                  </a:cxn>
                </a:cxnLst>
                <a:rect l="0" t="0" r="r" b="b"/>
                <a:pathLst>
                  <a:path w="71" h="73">
                    <a:moveTo>
                      <a:pt x="9" y="0"/>
                    </a:moveTo>
                    <a:lnTo>
                      <a:pt x="64" y="0"/>
                    </a:lnTo>
                    <a:lnTo>
                      <a:pt x="71" y="11"/>
                    </a:lnTo>
                    <a:lnTo>
                      <a:pt x="19" y="14"/>
                    </a:lnTo>
                    <a:lnTo>
                      <a:pt x="18" y="73"/>
                    </a:lnTo>
                    <a:lnTo>
                      <a:pt x="1" y="71"/>
                    </a:lnTo>
                    <a:lnTo>
                      <a:pt x="0" y="22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66" name="Freeform 534"/>
              <p:cNvSpPr>
                <a:spLocks/>
              </p:cNvSpPr>
              <p:nvPr/>
            </p:nvSpPr>
            <p:spPr bwMode="auto">
              <a:xfrm>
                <a:off x="2607" y="3183"/>
                <a:ext cx="36" cy="35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63" y="0"/>
                  </a:cxn>
                  <a:cxn ang="0">
                    <a:pos x="72" y="13"/>
                  </a:cxn>
                  <a:cxn ang="0">
                    <a:pos x="20" y="14"/>
                  </a:cxn>
                  <a:cxn ang="0">
                    <a:pos x="17" y="65"/>
                  </a:cxn>
                  <a:cxn ang="0">
                    <a:pos x="2" y="68"/>
                  </a:cxn>
                  <a:cxn ang="0">
                    <a:pos x="0" y="22"/>
                  </a:cxn>
                  <a:cxn ang="0">
                    <a:pos x="8" y="0"/>
                  </a:cxn>
                  <a:cxn ang="0">
                    <a:pos x="8" y="0"/>
                  </a:cxn>
                </a:cxnLst>
                <a:rect l="0" t="0" r="r" b="b"/>
                <a:pathLst>
                  <a:path w="72" h="68">
                    <a:moveTo>
                      <a:pt x="8" y="0"/>
                    </a:moveTo>
                    <a:lnTo>
                      <a:pt x="63" y="0"/>
                    </a:lnTo>
                    <a:lnTo>
                      <a:pt x="72" y="13"/>
                    </a:lnTo>
                    <a:lnTo>
                      <a:pt x="20" y="14"/>
                    </a:lnTo>
                    <a:lnTo>
                      <a:pt x="17" y="65"/>
                    </a:lnTo>
                    <a:lnTo>
                      <a:pt x="2" y="68"/>
                    </a:lnTo>
                    <a:lnTo>
                      <a:pt x="0" y="22"/>
                    </a:lnTo>
                    <a:lnTo>
                      <a:pt x="8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67" name="Freeform 535"/>
              <p:cNvSpPr>
                <a:spLocks/>
              </p:cNvSpPr>
              <p:nvPr/>
            </p:nvSpPr>
            <p:spPr bwMode="auto">
              <a:xfrm>
                <a:off x="2656" y="3183"/>
                <a:ext cx="36" cy="34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63" y="0"/>
                  </a:cxn>
                  <a:cxn ang="0">
                    <a:pos x="72" y="11"/>
                  </a:cxn>
                  <a:cxn ang="0">
                    <a:pos x="20" y="13"/>
                  </a:cxn>
                  <a:cxn ang="0">
                    <a:pos x="17" y="65"/>
                  </a:cxn>
                  <a:cxn ang="0">
                    <a:pos x="2" y="67"/>
                  </a:cxn>
                  <a:cxn ang="0">
                    <a:pos x="0" y="22"/>
                  </a:cxn>
                  <a:cxn ang="0">
                    <a:pos x="9" y="0"/>
                  </a:cxn>
                  <a:cxn ang="0">
                    <a:pos x="9" y="0"/>
                  </a:cxn>
                </a:cxnLst>
                <a:rect l="0" t="0" r="r" b="b"/>
                <a:pathLst>
                  <a:path w="72" h="67">
                    <a:moveTo>
                      <a:pt x="9" y="0"/>
                    </a:moveTo>
                    <a:lnTo>
                      <a:pt x="63" y="0"/>
                    </a:lnTo>
                    <a:lnTo>
                      <a:pt x="72" y="11"/>
                    </a:lnTo>
                    <a:lnTo>
                      <a:pt x="20" y="13"/>
                    </a:lnTo>
                    <a:lnTo>
                      <a:pt x="17" y="65"/>
                    </a:lnTo>
                    <a:lnTo>
                      <a:pt x="2" y="67"/>
                    </a:lnTo>
                    <a:lnTo>
                      <a:pt x="0" y="22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68" name="Freeform 536"/>
              <p:cNvSpPr>
                <a:spLocks/>
              </p:cNvSpPr>
              <p:nvPr/>
            </p:nvSpPr>
            <p:spPr bwMode="auto">
              <a:xfrm>
                <a:off x="2704" y="3183"/>
                <a:ext cx="37" cy="34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65" y="0"/>
                  </a:cxn>
                  <a:cxn ang="0">
                    <a:pos x="74" y="10"/>
                  </a:cxn>
                  <a:cxn ang="0">
                    <a:pos x="20" y="13"/>
                  </a:cxn>
                  <a:cxn ang="0">
                    <a:pos x="17" y="65"/>
                  </a:cxn>
                  <a:cxn ang="0">
                    <a:pos x="2" y="67"/>
                  </a:cxn>
                  <a:cxn ang="0">
                    <a:pos x="0" y="22"/>
                  </a:cxn>
                  <a:cxn ang="0">
                    <a:pos x="9" y="0"/>
                  </a:cxn>
                  <a:cxn ang="0">
                    <a:pos x="9" y="0"/>
                  </a:cxn>
                </a:cxnLst>
                <a:rect l="0" t="0" r="r" b="b"/>
                <a:pathLst>
                  <a:path w="74" h="67">
                    <a:moveTo>
                      <a:pt x="9" y="0"/>
                    </a:moveTo>
                    <a:lnTo>
                      <a:pt x="65" y="0"/>
                    </a:lnTo>
                    <a:lnTo>
                      <a:pt x="74" y="10"/>
                    </a:lnTo>
                    <a:lnTo>
                      <a:pt x="20" y="13"/>
                    </a:lnTo>
                    <a:lnTo>
                      <a:pt x="17" y="65"/>
                    </a:lnTo>
                    <a:lnTo>
                      <a:pt x="2" y="67"/>
                    </a:lnTo>
                    <a:lnTo>
                      <a:pt x="0" y="22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69" name="Freeform 537"/>
              <p:cNvSpPr>
                <a:spLocks/>
              </p:cNvSpPr>
              <p:nvPr/>
            </p:nvSpPr>
            <p:spPr bwMode="auto">
              <a:xfrm>
                <a:off x="2753" y="3183"/>
                <a:ext cx="36" cy="34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65" y="0"/>
                  </a:cxn>
                  <a:cxn ang="0">
                    <a:pos x="74" y="10"/>
                  </a:cxn>
                  <a:cxn ang="0">
                    <a:pos x="21" y="13"/>
                  </a:cxn>
                  <a:cxn ang="0">
                    <a:pos x="18" y="65"/>
                  </a:cxn>
                  <a:cxn ang="0">
                    <a:pos x="3" y="67"/>
                  </a:cxn>
                  <a:cxn ang="0">
                    <a:pos x="0" y="20"/>
                  </a:cxn>
                  <a:cxn ang="0">
                    <a:pos x="11" y="0"/>
                  </a:cxn>
                  <a:cxn ang="0">
                    <a:pos x="11" y="0"/>
                  </a:cxn>
                </a:cxnLst>
                <a:rect l="0" t="0" r="r" b="b"/>
                <a:pathLst>
                  <a:path w="74" h="67">
                    <a:moveTo>
                      <a:pt x="11" y="0"/>
                    </a:moveTo>
                    <a:lnTo>
                      <a:pt x="65" y="0"/>
                    </a:lnTo>
                    <a:lnTo>
                      <a:pt x="74" y="10"/>
                    </a:lnTo>
                    <a:lnTo>
                      <a:pt x="21" y="13"/>
                    </a:lnTo>
                    <a:lnTo>
                      <a:pt x="18" y="65"/>
                    </a:lnTo>
                    <a:lnTo>
                      <a:pt x="3" y="67"/>
                    </a:lnTo>
                    <a:lnTo>
                      <a:pt x="0" y="20"/>
                    </a:lnTo>
                    <a:lnTo>
                      <a:pt x="11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70" name="Freeform 538"/>
              <p:cNvSpPr>
                <a:spLocks/>
              </p:cNvSpPr>
              <p:nvPr/>
            </p:nvSpPr>
            <p:spPr bwMode="auto">
              <a:xfrm>
                <a:off x="2802" y="3183"/>
                <a:ext cx="36" cy="35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63" y="0"/>
                  </a:cxn>
                  <a:cxn ang="0">
                    <a:pos x="72" y="11"/>
                  </a:cxn>
                  <a:cxn ang="0">
                    <a:pos x="19" y="15"/>
                  </a:cxn>
                  <a:cxn ang="0">
                    <a:pos x="16" y="70"/>
                  </a:cxn>
                  <a:cxn ang="0">
                    <a:pos x="3" y="70"/>
                  </a:cxn>
                  <a:cxn ang="0">
                    <a:pos x="0" y="22"/>
                  </a:cxn>
                  <a:cxn ang="0">
                    <a:pos x="9" y="0"/>
                  </a:cxn>
                  <a:cxn ang="0">
                    <a:pos x="9" y="0"/>
                  </a:cxn>
                </a:cxnLst>
                <a:rect l="0" t="0" r="r" b="b"/>
                <a:pathLst>
                  <a:path w="72" h="70">
                    <a:moveTo>
                      <a:pt x="9" y="0"/>
                    </a:moveTo>
                    <a:lnTo>
                      <a:pt x="63" y="0"/>
                    </a:lnTo>
                    <a:lnTo>
                      <a:pt x="72" y="11"/>
                    </a:lnTo>
                    <a:lnTo>
                      <a:pt x="19" y="15"/>
                    </a:lnTo>
                    <a:lnTo>
                      <a:pt x="16" y="70"/>
                    </a:lnTo>
                    <a:lnTo>
                      <a:pt x="3" y="70"/>
                    </a:lnTo>
                    <a:lnTo>
                      <a:pt x="0" y="22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71" name="Freeform 539"/>
              <p:cNvSpPr>
                <a:spLocks/>
              </p:cNvSpPr>
              <p:nvPr/>
            </p:nvSpPr>
            <p:spPr bwMode="auto">
              <a:xfrm>
                <a:off x="2321" y="3147"/>
                <a:ext cx="42" cy="4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0"/>
                  </a:cxn>
                  <a:cxn ang="0">
                    <a:pos x="29" y="33"/>
                  </a:cxn>
                  <a:cxn ang="0">
                    <a:pos x="41" y="57"/>
                  </a:cxn>
                  <a:cxn ang="0">
                    <a:pos x="41" y="85"/>
                  </a:cxn>
                  <a:cxn ang="0">
                    <a:pos x="54" y="85"/>
                  </a:cxn>
                  <a:cxn ang="0">
                    <a:pos x="55" y="51"/>
                  </a:cxn>
                  <a:cxn ang="0">
                    <a:pos x="63" y="33"/>
                  </a:cxn>
                  <a:cxn ang="0">
                    <a:pos x="84" y="33"/>
                  </a:cxn>
                  <a:cxn ang="0">
                    <a:pos x="75" y="13"/>
                  </a:cxn>
                  <a:cxn ang="0">
                    <a:pos x="11" y="1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84" h="85">
                    <a:moveTo>
                      <a:pt x="0" y="0"/>
                    </a:moveTo>
                    <a:lnTo>
                      <a:pt x="0" y="30"/>
                    </a:lnTo>
                    <a:lnTo>
                      <a:pt x="29" y="33"/>
                    </a:lnTo>
                    <a:lnTo>
                      <a:pt x="41" y="57"/>
                    </a:lnTo>
                    <a:lnTo>
                      <a:pt x="41" y="85"/>
                    </a:lnTo>
                    <a:lnTo>
                      <a:pt x="54" y="85"/>
                    </a:lnTo>
                    <a:lnTo>
                      <a:pt x="55" y="51"/>
                    </a:lnTo>
                    <a:lnTo>
                      <a:pt x="63" y="33"/>
                    </a:lnTo>
                    <a:lnTo>
                      <a:pt x="84" y="33"/>
                    </a:lnTo>
                    <a:lnTo>
                      <a:pt x="75" y="13"/>
                    </a:lnTo>
                    <a:lnTo>
                      <a:pt x="11" y="1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72" name="Freeform 540"/>
              <p:cNvSpPr>
                <a:spLocks/>
              </p:cNvSpPr>
              <p:nvPr/>
            </p:nvSpPr>
            <p:spPr bwMode="auto">
              <a:xfrm>
                <a:off x="2370" y="3149"/>
                <a:ext cx="43" cy="4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8"/>
                  </a:cxn>
                  <a:cxn ang="0">
                    <a:pos x="28" y="31"/>
                  </a:cxn>
                  <a:cxn ang="0">
                    <a:pos x="40" y="57"/>
                  </a:cxn>
                  <a:cxn ang="0">
                    <a:pos x="40" y="85"/>
                  </a:cxn>
                  <a:cxn ang="0">
                    <a:pos x="54" y="85"/>
                  </a:cxn>
                  <a:cxn ang="0">
                    <a:pos x="55" y="51"/>
                  </a:cxn>
                  <a:cxn ang="0">
                    <a:pos x="64" y="33"/>
                  </a:cxn>
                  <a:cxn ang="0">
                    <a:pos x="85" y="33"/>
                  </a:cxn>
                  <a:cxn ang="0">
                    <a:pos x="76" y="13"/>
                  </a:cxn>
                  <a:cxn ang="0">
                    <a:pos x="10" y="1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85" h="85">
                    <a:moveTo>
                      <a:pt x="0" y="0"/>
                    </a:moveTo>
                    <a:lnTo>
                      <a:pt x="0" y="28"/>
                    </a:lnTo>
                    <a:lnTo>
                      <a:pt x="28" y="31"/>
                    </a:lnTo>
                    <a:lnTo>
                      <a:pt x="40" y="57"/>
                    </a:lnTo>
                    <a:lnTo>
                      <a:pt x="40" y="85"/>
                    </a:lnTo>
                    <a:lnTo>
                      <a:pt x="54" y="85"/>
                    </a:lnTo>
                    <a:lnTo>
                      <a:pt x="55" y="51"/>
                    </a:lnTo>
                    <a:lnTo>
                      <a:pt x="64" y="33"/>
                    </a:lnTo>
                    <a:lnTo>
                      <a:pt x="85" y="33"/>
                    </a:lnTo>
                    <a:lnTo>
                      <a:pt x="76" y="13"/>
                    </a:lnTo>
                    <a:lnTo>
                      <a:pt x="10" y="1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73" name="Freeform 541"/>
              <p:cNvSpPr>
                <a:spLocks/>
              </p:cNvSpPr>
              <p:nvPr/>
            </p:nvSpPr>
            <p:spPr bwMode="auto">
              <a:xfrm>
                <a:off x="2420" y="3147"/>
                <a:ext cx="43" cy="4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8"/>
                  </a:cxn>
                  <a:cxn ang="0">
                    <a:pos x="28" y="31"/>
                  </a:cxn>
                  <a:cxn ang="0">
                    <a:pos x="40" y="57"/>
                  </a:cxn>
                  <a:cxn ang="0">
                    <a:pos x="40" y="85"/>
                  </a:cxn>
                  <a:cxn ang="0">
                    <a:pos x="54" y="85"/>
                  </a:cxn>
                  <a:cxn ang="0">
                    <a:pos x="55" y="51"/>
                  </a:cxn>
                  <a:cxn ang="0">
                    <a:pos x="63" y="33"/>
                  </a:cxn>
                  <a:cxn ang="0">
                    <a:pos x="85" y="33"/>
                  </a:cxn>
                  <a:cxn ang="0">
                    <a:pos x="76" y="13"/>
                  </a:cxn>
                  <a:cxn ang="0">
                    <a:pos x="10" y="1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85" h="85">
                    <a:moveTo>
                      <a:pt x="0" y="0"/>
                    </a:moveTo>
                    <a:lnTo>
                      <a:pt x="0" y="28"/>
                    </a:lnTo>
                    <a:lnTo>
                      <a:pt x="28" y="31"/>
                    </a:lnTo>
                    <a:lnTo>
                      <a:pt x="40" y="57"/>
                    </a:lnTo>
                    <a:lnTo>
                      <a:pt x="40" y="85"/>
                    </a:lnTo>
                    <a:lnTo>
                      <a:pt x="54" y="85"/>
                    </a:lnTo>
                    <a:lnTo>
                      <a:pt x="55" y="51"/>
                    </a:lnTo>
                    <a:lnTo>
                      <a:pt x="63" y="33"/>
                    </a:lnTo>
                    <a:lnTo>
                      <a:pt x="85" y="33"/>
                    </a:lnTo>
                    <a:lnTo>
                      <a:pt x="76" y="13"/>
                    </a:lnTo>
                    <a:lnTo>
                      <a:pt x="10" y="1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74" name="Freeform 542"/>
              <p:cNvSpPr>
                <a:spLocks/>
              </p:cNvSpPr>
              <p:nvPr/>
            </p:nvSpPr>
            <p:spPr bwMode="auto">
              <a:xfrm>
                <a:off x="2470" y="3146"/>
                <a:ext cx="42" cy="4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8"/>
                  </a:cxn>
                  <a:cxn ang="0">
                    <a:pos x="30" y="31"/>
                  </a:cxn>
                  <a:cxn ang="0">
                    <a:pos x="41" y="57"/>
                  </a:cxn>
                  <a:cxn ang="0">
                    <a:pos x="41" y="85"/>
                  </a:cxn>
                  <a:cxn ang="0">
                    <a:pos x="54" y="85"/>
                  </a:cxn>
                  <a:cxn ang="0">
                    <a:pos x="56" y="51"/>
                  </a:cxn>
                  <a:cxn ang="0">
                    <a:pos x="65" y="33"/>
                  </a:cxn>
                  <a:cxn ang="0">
                    <a:pos x="86" y="33"/>
                  </a:cxn>
                  <a:cxn ang="0">
                    <a:pos x="77" y="13"/>
                  </a:cxn>
                  <a:cxn ang="0">
                    <a:pos x="12" y="1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86" h="85">
                    <a:moveTo>
                      <a:pt x="0" y="0"/>
                    </a:moveTo>
                    <a:lnTo>
                      <a:pt x="0" y="28"/>
                    </a:lnTo>
                    <a:lnTo>
                      <a:pt x="30" y="31"/>
                    </a:lnTo>
                    <a:lnTo>
                      <a:pt x="41" y="57"/>
                    </a:lnTo>
                    <a:lnTo>
                      <a:pt x="41" y="85"/>
                    </a:lnTo>
                    <a:lnTo>
                      <a:pt x="54" y="85"/>
                    </a:lnTo>
                    <a:lnTo>
                      <a:pt x="56" y="51"/>
                    </a:lnTo>
                    <a:lnTo>
                      <a:pt x="65" y="33"/>
                    </a:lnTo>
                    <a:lnTo>
                      <a:pt x="86" y="33"/>
                    </a:lnTo>
                    <a:lnTo>
                      <a:pt x="77" y="13"/>
                    </a:lnTo>
                    <a:lnTo>
                      <a:pt x="12" y="1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75" name="Freeform 543"/>
              <p:cNvSpPr>
                <a:spLocks/>
              </p:cNvSpPr>
              <p:nvPr/>
            </p:nvSpPr>
            <p:spPr bwMode="auto">
              <a:xfrm>
                <a:off x="2520" y="3144"/>
                <a:ext cx="42" cy="4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8"/>
                  </a:cxn>
                  <a:cxn ang="0">
                    <a:pos x="29" y="31"/>
                  </a:cxn>
                  <a:cxn ang="0">
                    <a:pos x="41" y="57"/>
                  </a:cxn>
                  <a:cxn ang="0">
                    <a:pos x="41" y="85"/>
                  </a:cxn>
                  <a:cxn ang="0">
                    <a:pos x="54" y="85"/>
                  </a:cxn>
                  <a:cxn ang="0">
                    <a:pos x="56" y="51"/>
                  </a:cxn>
                  <a:cxn ang="0">
                    <a:pos x="63" y="33"/>
                  </a:cxn>
                  <a:cxn ang="0">
                    <a:pos x="86" y="33"/>
                  </a:cxn>
                  <a:cxn ang="0">
                    <a:pos x="77" y="13"/>
                  </a:cxn>
                  <a:cxn ang="0">
                    <a:pos x="11" y="1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86" h="85">
                    <a:moveTo>
                      <a:pt x="0" y="0"/>
                    </a:moveTo>
                    <a:lnTo>
                      <a:pt x="0" y="28"/>
                    </a:lnTo>
                    <a:lnTo>
                      <a:pt x="29" y="31"/>
                    </a:lnTo>
                    <a:lnTo>
                      <a:pt x="41" y="57"/>
                    </a:lnTo>
                    <a:lnTo>
                      <a:pt x="41" y="85"/>
                    </a:lnTo>
                    <a:lnTo>
                      <a:pt x="54" y="85"/>
                    </a:lnTo>
                    <a:lnTo>
                      <a:pt x="56" y="51"/>
                    </a:lnTo>
                    <a:lnTo>
                      <a:pt x="63" y="33"/>
                    </a:lnTo>
                    <a:lnTo>
                      <a:pt x="86" y="33"/>
                    </a:lnTo>
                    <a:lnTo>
                      <a:pt x="77" y="13"/>
                    </a:lnTo>
                    <a:lnTo>
                      <a:pt x="11" y="1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76" name="Freeform 544"/>
              <p:cNvSpPr>
                <a:spLocks/>
              </p:cNvSpPr>
              <p:nvPr/>
            </p:nvSpPr>
            <p:spPr bwMode="auto">
              <a:xfrm>
                <a:off x="2570" y="3146"/>
                <a:ext cx="42" cy="4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0"/>
                  </a:cxn>
                  <a:cxn ang="0">
                    <a:pos x="28" y="31"/>
                  </a:cxn>
                  <a:cxn ang="0">
                    <a:pos x="40" y="57"/>
                  </a:cxn>
                  <a:cxn ang="0">
                    <a:pos x="40" y="85"/>
                  </a:cxn>
                  <a:cxn ang="0">
                    <a:pos x="53" y="86"/>
                  </a:cxn>
                  <a:cxn ang="0">
                    <a:pos x="55" y="51"/>
                  </a:cxn>
                  <a:cxn ang="0">
                    <a:pos x="62" y="33"/>
                  </a:cxn>
                  <a:cxn ang="0">
                    <a:pos x="83" y="33"/>
                  </a:cxn>
                  <a:cxn ang="0">
                    <a:pos x="74" y="13"/>
                  </a:cxn>
                  <a:cxn ang="0">
                    <a:pos x="10" y="1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83" h="86">
                    <a:moveTo>
                      <a:pt x="0" y="0"/>
                    </a:moveTo>
                    <a:lnTo>
                      <a:pt x="0" y="30"/>
                    </a:lnTo>
                    <a:lnTo>
                      <a:pt x="28" y="31"/>
                    </a:lnTo>
                    <a:lnTo>
                      <a:pt x="40" y="57"/>
                    </a:lnTo>
                    <a:lnTo>
                      <a:pt x="40" y="85"/>
                    </a:lnTo>
                    <a:lnTo>
                      <a:pt x="53" y="86"/>
                    </a:lnTo>
                    <a:lnTo>
                      <a:pt x="55" y="51"/>
                    </a:lnTo>
                    <a:lnTo>
                      <a:pt x="62" y="33"/>
                    </a:lnTo>
                    <a:lnTo>
                      <a:pt x="83" y="33"/>
                    </a:lnTo>
                    <a:lnTo>
                      <a:pt x="74" y="13"/>
                    </a:lnTo>
                    <a:lnTo>
                      <a:pt x="10" y="1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77" name="Freeform 545"/>
              <p:cNvSpPr>
                <a:spLocks/>
              </p:cNvSpPr>
              <p:nvPr/>
            </p:nvSpPr>
            <p:spPr bwMode="auto">
              <a:xfrm>
                <a:off x="2619" y="3147"/>
                <a:ext cx="43" cy="4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0"/>
                  </a:cxn>
                  <a:cxn ang="0">
                    <a:pos x="29" y="31"/>
                  </a:cxn>
                  <a:cxn ang="0">
                    <a:pos x="40" y="57"/>
                  </a:cxn>
                  <a:cxn ang="0">
                    <a:pos x="40" y="85"/>
                  </a:cxn>
                  <a:cxn ang="0">
                    <a:pos x="54" y="85"/>
                  </a:cxn>
                  <a:cxn ang="0">
                    <a:pos x="55" y="51"/>
                  </a:cxn>
                  <a:cxn ang="0">
                    <a:pos x="64" y="33"/>
                  </a:cxn>
                  <a:cxn ang="0">
                    <a:pos x="85" y="33"/>
                  </a:cxn>
                  <a:cxn ang="0">
                    <a:pos x="76" y="13"/>
                  </a:cxn>
                  <a:cxn ang="0">
                    <a:pos x="11" y="1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85" h="85">
                    <a:moveTo>
                      <a:pt x="0" y="0"/>
                    </a:moveTo>
                    <a:lnTo>
                      <a:pt x="0" y="30"/>
                    </a:lnTo>
                    <a:lnTo>
                      <a:pt x="29" y="31"/>
                    </a:lnTo>
                    <a:lnTo>
                      <a:pt x="40" y="57"/>
                    </a:lnTo>
                    <a:lnTo>
                      <a:pt x="40" y="85"/>
                    </a:lnTo>
                    <a:lnTo>
                      <a:pt x="54" y="85"/>
                    </a:lnTo>
                    <a:lnTo>
                      <a:pt x="55" y="51"/>
                    </a:lnTo>
                    <a:lnTo>
                      <a:pt x="64" y="33"/>
                    </a:lnTo>
                    <a:lnTo>
                      <a:pt x="85" y="33"/>
                    </a:lnTo>
                    <a:lnTo>
                      <a:pt x="76" y="13"/>
                    </a:lnTo>
                    <a:lnTo>
                      <a:pt x="11" y="1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78" name="Freeform 546"/>
              <p:cNvSpPr>
                <a:spLocks/>
              </p:cNvSpPr>
              <p:nvPr/>
            </p:nvSpPr>
            <p:spPr bwMode="auto">
              <a:xfrm>
                <a:off x="2671" y="3147"/>
                <a:ext cx="42" cy="4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0"/>
                  </a:cxn>
                  <a:cxn ang="0">
                    <a:pos x="29" y="32"/>
                  </a:cxn>
                  <a:cxn ang="0">
                    <a:pos x="41" y="57"/>
                  </a:cxn>
                  <a:cxn ang="0">
                    <a:pos x="41" y="85"/>
                  </a:cxn>
                  <a:cxn ang="0">
                    <a:pos x="54" y="85"/>
                  </a:cxn>
                  <a:cxn ang="0">
                    <a:pos x="55" y="51"/>
                  </a:cxn>
                  <a:cxn ang="0">
                    <a:pos x="63" y="33"/>
                  </a:cxn>
                  <a:cxn ang="0">
                    <a:pos x="85" y="33"/>
                  </a:cxn>
                  <a:cxn ang="0">
                    <a:pos x="76" y="14"/>
                  </a:cxn>
                  <a:cxn ang="0">
                    <a:pos x="11" y="14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85" h="85">
                    <a:moveTo>
                      <a:pt x="0" y="0"/>
                    </a:moveTo>
                    <a:lnTo>
                      <a:pt x="0" y="30"/>
                    </a:lnTo>
                    <a:lnTo>
                      <a:pt x="29" y="32"/>
                    </a:lnTo>
                    <a:lnTo>
                      <a:pt x="41" y="57"/>
                    </a:lnTo>
                    <a:lnTo>
                      <a:pt x="41" y="85"/>
                    </a:lnTo>
                    <a:lnTo>
                      <a:pt x="54" y="85"/>
                    </a:lnTo>
                    <a:lnTo>
                      <a:pt x="55" y="51"/>
                    </a:lnTo>
                    <a:lnTo>
                      <a:pt x="63" y="33"/>
                    </a:lnTo>
                    <a:lnTo>
                      <a:pt x="85" y="33"/>
                    </a:lnTo>
                    <a:lnTo>
                      <a:pt x="76" y="14"/>
                    </a:lnTo>
                    <a:lnTo>
                      <a:pt x="11" y="14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79" name="Freeform 547"/>
              <p:cNvSpPr>
                <a:spLocks/>
              </p:cNvSpPr>
              <p:nvPr/>
            </p:nvSpPr>
            <p:spPr bwMode="auto">
              <a:xfrm>
                <a:off x="2721" y="3147"/>
                <a:ext cx="42" cy="4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0"/>
                  </a:cxn>
                  <a:cxn ang="0">
                    <a:pos x="29" y="31"/>
                  </a:cxn>
                  <a:cxn ang="0">
                    <a:pos x="41" y="57"/>
                  </a:cxn>
                  <a:cxn ang="0">
                    <a:pos x="41" y="85"/>
                  </a:cxn>
                  <a:cxn ang="0">
                    <a:pos x="54" y="85"/>
                  </a:cxn>
                  <a:cxn ang="0">
                    <a:pos x="56" y="51"/>
                  </a:cxn>
                  <a:cxn ang="0">
                    <a:pos x="64" y="33"/>
                  </a:cxn>
                  <a:cxn ang="0">
                    <a:pos x="85" y="33"/>
                  </a:cxn>
                  <a:cxn ang="0">
                    <a:pos x="76" y="13"/>
                  </a:cxn>
                  <a:cxn ang="0">
                    <a:pos x="11" y="1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85" h="85">
                    <a:moveTo>
                      <a:pt x="0" y="0"/>
                    </a:moveTo>
                    <a:lnTo>
                      <a:pt x="0" y="30"/>
                    </a:lnTo>
                    <a:lnTo>
                      <a:pt x="29" y="31"/>
                    </a:lnTo>
                    <a:lnTo>
                      <a:pt x="41" y="57"/>
                    </a:lnTo>
                    <a:lnTo>
                      <a:pt x="41" y="85"/>
                    </a:lnTo>
                    <a:lnTo>
                      <a:pt x="54" y="85"/>
                    </a:lnTo>
                    <a:lnTo>
                      <a:pt x="56" y="51"/>
                    </a:lnTo>
                    <a:lnTo>
                      <a:pt x="64" y="33"/>
                    </a:lnTo>
                    <a:lnTo>
                      <a:pt x="85" y="33"/>
                    </a:lnTo>
                    <a:lnTo>
                      <a:pt x="76" y="13"/>
                    </a:lnTo>
                    <a:lnTo>
                      <a:pt x="11" y="1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80" name="Freeform 548"/>
              <p:cNvSpPr>
                <a:spLocks/>
              </p:cNvSpPr>
              <p:nvPr/>
            </p:nvSpPr>
            <p:spPr bwMode="auto">
              <a:xfrm>
                <a:off x="2772" y="3146"/>
                <a:ext cx="43" cy="4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0"/>
                  </a:cxn>
                  <a:cxn ang="0">
                    <a:pos x="29" y="31"/>
                  </a:cxn>
                  <a:cxn ang="0">
                    <a:pos x="41" y="57"/>
                  </a:cxn>
                  <a:cxn ang="0">
                    <a:pos x="41" y="85"/>
                  </a:cxn>
                  <a:cxn ang="0">
                    <a:pos x="54" y="85"/>
                  </a:cxn>
                  <a:cxn ang="0">
                    <a:pos x="56" y="51"/>
                  </a:cxn>
                  <a:cxn ang="0">
                    <a:pos x="65" y="33"/>
                  </a:cxn>
                  <a:cxn ang="0">
                    <a:pos x="85" y="33"/>
                  </a:cxn>
                  <a:cxn ang="0">
                    <a:pos x="76" y="13"/>
                  </a:cxn>
                  <a:cxn ang="0">
                    <a:pos x="11" y="1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85" h="85">
                    <a:moveTo>
                      <a:pt x="0" y="0"/>
                    </a:moveTo>
                    <a:lnTo>
                      <a:pt x="0" y="30"/>
                    </a:lnTo>
                    <a:lnTo>
                      <a:pt x="29" y="31"/>
                    </a:lnTo>
                    <a:lnTo>
                      <a:pt x="41" y="57"/>
                    </a:lnTo>
                    <a:lnTo>
                      <a:pt x="41" y="85"/>
                    </a:lnTo>
                    <a:lnTo>
                      <a:pt x="54" y="85"/>
                    </a:lnTo>
                    <a:lnTo>
                      <a:pt x="56" y="51"/>
                    </a:lnTo>
                    <a:lnTo>
                      <a:pt x="65" y="33"/>
                    </a:lnTo>
                    <a:lnTo>
                      <a:pt x="85" y="33"/>
                    </a:lnTo>
                    <a:lnTo>
                      <a:pt x="76" y="13"/>
                    </a:lnTo>
                    <a:lnTo>
                      <a:pt x="11" y="1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81" name="Freeform 549"/>
              <p:cNvSpPr>
                <a:spLocks/>
              </p:cNvSpPr>
              <p:nvPr/>
            </p:nvSpPr>
            <p:spPr bwMode="auto">
              <a:xfrm>
                <a:off x="2816" y="3140"/>
                <a:ext cx="18" cy="22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3" y="45"/>
                  </a:cxn>
                  <a:cxn ang="0">
                    <a:pos x="12" y="45"/>
                  </a:cxn>
                  <a:cxn ang="0">
                    <a:pos x="17" y="15"/>
                  </a:cxn>
                  <a:cxn ang="0">
                    <a:pos x="36" y="0"/>
                  </a:cxn>
                  <a:cxn ang="0">
                    <a:pos x="0" y="3"/>
                  </a:cxn>
                  <a:cxn ang="0">
                    <a:pos x="0" y="3"/>
                  </a:cxn>
                </a:cxnLst>
                <a:rect l="0" t="0" r="r" b="b"/>
                <a:pathLst>
                  <a:path w="36" h="45">
                    <a:moveTo>
                      <a:pt x="0" y="3"/>
                    </a:moveTo>
                    <a:lnTo>
                      <a:pt x="3" y="45"/>
                    </a:lnTo>
                    <a:lnTo>
                      <a:pt x="12" y="45"/>
                    </a:lnTo>
                    <a:lnTo>
                      <a:pt x="17" y="15"/>
                    </a:lnTo>
                    <a:lnTo>
                      <a:pt x="36" y="0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82" name="Freeform 550"/>
              <p:cNvSpPr>
                <a:spLocks/>
              </p:cNvSpPr>
              <p:nvPr/>
            </p:nvSpPr>
            <p:spPr bwMode="auto">
              <a:xfrm>
                <a:off x="2854" y="3178"/>
                <a:ext cx="59" cy="10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0" y="20"/>
                  </a:cxn>
                  <a:cxn ang="0">
                    <a:pos x="120" y="21"/>
                  </a:cxn>
                  <a:cxn ang="0">
                    <a:pos x="117" y="0"/>
                  </a:cxn>
                  <a:cxn ang="0">
                    <a:pos x="11" y="0"/>
                  </a:cxn>
                  <a:cxn ang="0">
                    <a:pos x="11" y="0"/>
                  </a:cxn>
                </a:cxnLst>
                <a:rect l="0" t="0" r="r" b="b"/>
                <a:pathLst>
                  <a:path w="120" h="21">
                    <a:moveTo>
                      <a:pt x="11" y="0"/>
                    </a:moveTo>
                    <a:lnTo>
                      <a:pt x="0" y="20"/>
                    </a:lnTo>
                    <a:lnTo>
                      <a:pt x="120" y="21"/>
                    </a:lnTo>
                    <a:lnTo>
                      <a:pt x="117" y="0"/>
                    </a:lnTo>
                    <a:lnTo>
                      <a:pt x="11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83" name="Freeform 551"/>
              <p:cNvSpPr>
                <a:spLocks/>
              </p:cNvSpPr>
              <p:nvPr/>
            </p:nvSpPr>
            <p:spPr bwMode="auto">
              <a:xfrm>
                <a:off x="2261" y="3211"/>
                <a:ext cx="33" cy="48"/>
              </a:xfrm>
              <a:custGeom>
                <a:avLst/>
                <a:gdLst/>
                <a:ahLst/>
                <a:cxnLst>
                  <a:cxn ang="0">
                    <a:pos x="5" y="1"/>
                  </a:cxn>
                  <a:cxn ang="0">
                    <a:pos x="0" y="15"/>
                  </a:cxn>
                  <a:cxn ang="0">
                    <a:pos x="15" y="19"/>
                  </a:cxn>
                  <a:cxn ang="0">
                    <a:pos x="26" y="43"/>
                  </a:cxn>
                  <a:cxn ang="0">
                    <a:pos x="27" y="97"/>
                  </a:cxn>
                  <a:cxn ang="0">
                    <a:pos x="39" y="97"/>
                  </a:cxn>
                  <a:cxn ang="0">
                    <a:pos x="39" y="42"/>
                  </a:cxn>
                  <a:cxn ang="0">
                    <a:pos x="48" y="19"/>
                  </a:cxn>
                  <a:cxn ang="0">
                    <a:pos x="67" y="18"/>
                  </a:cxn>
                  <a:cxn ang="0">
                    <a:pos x="58" y="0"/>
                  </a:cxn>
                  <a:cxn ang="0">
                    <a:pos x="5" y="1"/>
                  </a:cxn>
                  <a:cxn ang="0">
                    <a:pos x="5" y="1"/>
                  </a:cxn>
                </a:cxnLst>
                <a:rect l="0" t="0" r="r" b="b"/>
                <a:pathLst>
                  <a:path w="67" h="97">
                    <a:moveTo>
                      <a:pt x="5" y="1"/>
                    </a:moveTo>
                    <a:lnTo>
                      <a:pt x="0" y="15"/>
                    </a:lnTo>
                    <a:lnTo>
                      <a:pt x="15" y="19"/>
                    </a:lnTo>
                    <a:lnTo>
                      <a:pt x="26" y="43"/>
                    </a:lnTo>
                    <a:lnTo>
                      <a:pt x="27" y="97"/>
                    </a:lnTo>
                    <a:lnTo>
                      <a:pt x="39" y="97"/>
                    </a:lnTo>
                    <a:lnTo>
                      <a:pt x="39" y="42"/>
                    </a:lnTo>
                    <a:lnTo>
                      <a:pt x="48" y="19"/>
                    </a:lnTo>
                    <a:lnTo>
                      <a:pt x="67" y="18"/>
                    </a:lnTo>
                    <a:lnTo>
                      <a:pt x="58" y="0"/>
                    </a:lnTo>
                    <a:lnTo>
                      <a:pt x="5" y="1"/>
                    </a:lnTo>
                    <a:lnTo>
                      <a:pt x="5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84" name="Freeform 552"/>
              <p:cNvSpPr>
                <a:spLocks/>
              </p:cNvSpPr>
              <p:nvPr/>
            </p:nvSpPr>
            <p:spPr bwMode="auto">
              <a:xfrm>
                <a:off x="2311" y="3210"/>
                <a:ext cx="31" cy="36"/>
              </a:xfrm>
              <a:custGeom>
                <a:avLst/>
                <a:gdLst/>
                <a:ahLst/>
                <a:cxnLst>
                  <a:cxn ang="0">
                    <a:pos x="5" y="2"/>
                  </a:cxn>
                  <a:cxn ang="0">
                    <a:pos x="0" y="18"/>
                  </a:cxn>
                  <a:cxn ang="0">
                    <a:pos x="23" y="20"/>
                  </a:cxn>
                  <a:cxn ang="0">
                    <a:pos x="24" y="72"/>
                  </a:cxn>
                  <a:cxn ang="0">
                    <a:pos x="39" y="72"/>
                  </a:cxn>
                  <a:cxn ang="0">
                    <a:pos x="41" y="21"/>
                  </a:cxn>
                  <a:cxn ang="0">
                    <a:pos x="63" y="20"/>
                  </a:cxn>
                  <a:cxn ang="0">
                    <a:pos x="56" y="0"/>
                  </a:cxn>
                  <a:cxn ang="0">
                    <a:pos x="5" y="2"/>
                  </a:cxn>
                  <a:cxn ang="0">
                    <a:pos x="5" y="2"/>
                  </a:cxn>
                </a:cxnLst>
                <a:rect l="0" t="0" r="r" b="b"/>
                <a:pathLst>
                  <a:path w="63" h="72">
                    <a:moveTo>
                      <a:pt x="5" y="2"/>
                    </a:moveTo>
                    <a:lnTo>
                      <a:pt x="0" y="18"/>
                    </a:lnTo>
                    <a:lnTo>
                      <a:pt x="23" y="20"/>
                    </a:lnTo>
                    <a:lnTo>
                      <a:pt x="24" y="72"/>
                    </a:lnTo>
                    <a:lnTo>
                      <a:pt x="39" y="72"/>
                    </a:lnTo>
                    <a:lnTo>
                      <a:pt x="41" y="21"/>
                    </a:lnTo>
                    <a:lnTo>
                      <a:pt x="63" y="20"/>
                    </a:lnTo>
                    <a:lnTo>
                      <a:pt x="56" y="0"/>
                    </a:lnTo>
                    <a:lnTo>
                      <a:pt x="5" y="2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85" name="Freeform 553"/>
              <p:cNvSpPr>
                <a:spLocks/>
              </p:cNvSpPr>
              <p:nvPr/>
            </p:nvSpPr>
            <p:spPr bwMode="auto">
              <a:xfrm>
                <a:off x="2361" y="3211"/>
                <a:ext cx="32" cy="36"/>
              </a:xfrm>
              <a:custGeom>
                <a:avLst/>
                <a:gdLst/>
                <a:ahLst/>
                <a:cxnLst>
                  <a:cxn ang="0">
                    <a:pos x="4" y="1"/>
                  </a:cxn>
                  <a:cxn ang="0">
                    <a:pos x="0" y="18"/>
                  </a:cxn>
                  <a:cxn ang="0">
                    <a:pos x="21" y="19"/>
                  </a:cxn>
                  <a:cxn ang="0">
                    <a:pos x="24" y="71"/>
                  </a:cxn>
                  <a:cxn ang="0">
                    <a:pos x="39" y="71"/>
                  </a:cxn>
                  <a:cxn ang="0">
                    <a:pos x="39" y="21"/>
                  </a:cxn>
                  <a:cxn ang="0">
                    <a:pos x="63" y="19"/>
                  </a:cxn>
                  <a:cxn ang="0">
                    <a:pos x="55" y="0"/>
                  </a:cxn>
                  <a:cxn ang="0">
                    <a:pos x="4" y="1"/>
                  </a:cxn>
                  <a:cxn ang="0">
                    <a:pos x="4" y="1"/>
                  </a:cxn>
                </a:cxnLst>
                <a:rect l="0" t="0" r="r" b="b"/>
                <a:pathLst>
                  <a:path w="63" h="71">
                    <a:moveTo>
                      <a:pt x="4" y="1"/>
                    </a:moveTo>
                    <a:lnTo>
                      <a:pt x="0" y="18"/>
                    </a:lnTo>
                    <a:lnTo>
                      <a:pt x="21" y="19"/>
                    </a:lnTo>
                    <a:lnTo>
                      <a:pt x="24" y="71"/>
                    </a:lnTo>
                    <a:lnTo>
                      <a:pt x="39" y="71"/>
                    </a:lnTo>
                    <a:lnTo>
                      <a:pt x="39" y="21"/>
                    </a:lnTo>
                    <a:lnTo>
                      <a:pt x="63" y="19"/>
                    </a:lnTo>
                    <a:lnTo>
                      <a:pt x="55" y="0"/>
                    </a:lnTo>
                    <a:lnTo>
                      <a:pt x="4" y="1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86" name="Freeform 554"/>
              <p:cNvSpPr>
                <a:spLocks/>
              </p:cNvSpPr>
              <p:nvPr/>
            </p:nvSpPr>
            <p:spPr bwMode="auto">
              <a:xfrm>
                <a:off x="2411" y="3210"/>
                <a:ext cx="32" cy="36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17"/>
                  </a:cxn>
                  <a:cxn ang="0">
                    <a:pos x="21" y="20"/>
                  </a:cxn>
                  <a:cxn ang="0">
                    <a:pos x="24" y="72"/>
                  </a:cxn>
                  <a:cxn ang="0">
                    <a:pos x="39" y="72"/>
                  </a:cxn>
                  <a:cxn ang="0">
                    <a:pos x="40" y="20"/>
                  </a:cxn>
                  <a:cxn ang="0">
                    <a:pos x="63" y="18"/>
                  </a:cxn>
                  <a:cxn ang="0">
                    <a:pos x="55" y="0"/>
                  </a:cxn>
                  <a:cxn ang="0">
                    <a:pos x="4" y="0"/>
                  </a:cxn>
                  <a:cxn ang="0">
                    <a:pos x="4" y="0"/>
                  </a:cxn>
                </a:cxnLst>
                <a:rect l="0" t="0" r="r" b="b"/>
                <a:pathLst>
                  <a:path w="63" h="72">
                    <a:moveTo>
                      <a:pt x="4" y="0"/>
                    </a:moveTo>
                    <a:lnTo>
                      <a:pt x="0" y="17"/>
                    </a:lnTo>
                    <a:lnTo>
                      <a:pt x="21" y="20"/>
                    </a:lnTo>
                    <a:lnTo>
                      <a:pt x="24" y="72"/>
                    </a:lnTo>
                    <a:lnTo>
                      <a:pt x="39" y="72"/>
                    </a:lnTo>
                    <a:lnTo>
                      <a:pt x="40" y="20"/>
                    </a:lnTo>
                    <a:lnTo>
                      <a:pt x="63" y="18"/>
                    </a:lnTo>
                    <a:lnTo>
                      <a:pt x="55" y="0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87" name="Freeform 555"/>
              <p:cNvSpPr>
                <a:spLocks/>
              </p:cNvSpPr>
              <p:nvPr/>
            </p:nvSpPr>
            <p:spPr bwMode="auto">
              <a:xfrm>
                <a:off x="2461" y="3209"/>
                <a:ext cx="32" cy="35"/>
              </a:xfrm>
              <a:custGeom>
                <a:avLst/>
                <a:gdLst/>
                <a:ahLst/>
                <a:cxnLst>
                  <a:cxn ang="0">
                    <a:pos x="4" y="2"/>
                  </a:cxn>
                  <a:cxn ang="0">
                    <a:pos x="0" y="18"/>
                  </a:cxn>
                  <a:cxn ang="0">
                    <a:pos x="22" y="20"/>
                  </a:cxn>
                  <a:cxn ang="0">
                    <a:pos x="25" y="72"/>
                  </a:cxn>
                  <a:cxn ang="0">
                    <a:pos x="39" y="72"/>
                  </a:cxn>
                  <a:cxn ang="0">
                    <a:pos x="40" y="21"/>
                  </a:cxn>
                  <a:cxn ang="0">
                    <a:pos x="63" y="20"/>
                  </a:cxn>
                  <a:cxn ang="0">
                    <a:pos x="55" y="0"/>
                  </a:cxn>
                  <a:cxn ang="0">
                    <a:pos x="4" y="2"/>
                  </a:cxn>
                  <a:cxn ang="0">
                    <a:pos x="4" y="2"/>
                  </a:cxn>
                </a:cxnLst>
                <a:rect l="0" t="0" r="r" b="b"/>
                <a:pathLst>
                  <a:path w="63" h="72">
                    <a:moveTo>
                      <a:pt x="4" y="2"/>
                    </a:moveTo>
                    <a:lnTo>
                      <a:pt x="0" y="18"/>
                    </a:lnTo>
                    <a:lnTo>
                      <a:pt x="22" y="20"/>
                    </a:lnTo>
                    <a:lnTo>
                      <a:pt x="25" y="72"/>
                    </a:lnTo>
                    <a:lnTo>
                      <a:pt x="39" y="72"/>
                    </a:lnTo>
                    <a:lnTo>
                      <a:pt x="40" y="21"/>
                    </a:lnTo>
                    <a:lnTo>
                      <a:pt x="63" y="20"/>
                    </a:lnTo>
                    <a:lnTo>
                      <a:pt x="55" y="0"/>
                    </a:lnTo>
                    <a:lnTo>
                      <a:pt x="4" y="2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88" name="Freeform 556"/>
              <p:cNvSpPr>
                <a:spLocks/>
              </p:cNvSpPr>
              <p:nvPr/>
            </p:nvSpPr>
            <p:spPr bwMode="auto">
              <a:xfrm>
                <a:off x="2512" y="3209"/>
                <a:ext cx="32" cy="36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16"/>
                  </a:cxn>
                  <a:cxn ang="0">
                    <a:pos x="20" y="19"/>
                  </a:cxn>
                  <a:cxn ang="0">
                    <a:pos x="23" y="71"/>
                  </a:cxn>
                  <a:cxn ang="0">
                    <a:pos x="38" y="71"/>
                  </a:cxn>
                  <a:cxn ang="0">
                    <a:pos x="38" y="19"/>
                  </a:cxn>
                  <a:cxn ang="0">
                    <a:pos x="62" y="18"/>
                  </a:cxn>
                  <a:cxn ang="0">
                    <a:pos x="55" y="0"/>
                  </a:cxn>
                  <a:cxn ang="0">
                    <a:pos x="4" y="0"/>
                  </a:cxn>
                  <a:cxn ang="0">
                    <a:pos x="4" y="0"/>
                  </a:cxn>
                </a:cxnLst>
                <a:rect l="0" t="0" r="r" b="b"/>
                <a:pathLst>
                  <a:path w="62" h="71">
                    <a:moveTo>
                      <a:pt x="4" y="0"/>
                    </a:moveTo>
                    <a:lnTo>
                      <a:pt x="0" y="16"/>
                    </a:lnTo>
                    <a:lnTo>
                      <a:pt x="20" y="19"/>
                    </a:lnTo>
                    <a:lnTo>
                      <a:pt x="23" y="71"/>
                    </a:lnTo>
                    <a:lnTo>
                      <a:pt x="38" y="71"/>
                    </a:lnTo>
                    <a:lnTo>
                      <a:pt x="38" y="19"/>
                    </a:lnTo>
                    <a:lnTo>
                      <a:pt x="62" y="18"/>
                    </a:lnTo>
                    <a:lnTo>
                      <a:pt x="55" y="0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89" name="Freeform 557"/>
              <p:cNvSpPr>
                <a:spLocks/>
              </p:cNvSpPr>
              <p:nvPr/>
            </p:nvSpPr>
            <p:spPr bwMode="auto">
              <a:xfrm>
                <a:off x="2565" y="3210"/>
                <a:ext cx="31" cy="36"/>
              </a:xfrm>
              <a:custGeom>
                <a:avLst/>
                <a:gdLst/>
                <a:ahLst/>
                <a:cxnLst>
                  <a:cxn ang="0">
                    <a:pos x="5" y="2"/>
                  </a:cxn>
                  <a:cxn ang="0">
                    <a:pos x="0" y="18"/>
                  </a:cxn>
                  <a:cxn ang="0">
                    <a:pos x="23" y="20"/>
                  </a:cxn>
                  <a:cxn ang="0">
                    <a:pos x="24" y="72"/>
                  </a:cxn>
                  <a:cxn ang="0">
                    <a:pos x="39" y="72"/>
                  </a:cxn>
                  <a:cxn ang="0">
                    <a:pos x="40" y="21"/>
                  </a:cxn>
                  <a:cxn ang="0">
                    <a:pos x="63" y="20"/>
                  </a:cxn>
                  <a:cxn ang="0">
                    <a:pos x="55" y="0"/>
                  </a:cxn>
                  <a:cxn ang="0">
                    <a:pos x="5" y="2"/>
                  </a:cxn>
                  <a:cxn ang="0">
                    <a:pos x="5" y="2"/>
                  </a:cxn>
                </a:cxnLst>
                <a:rect l="0" t="0" r="r" b="b"/>
                <a:pathLst>
                  <a:path w="63" h="72">
                    <a:moveTo>
                      <a:pt x="5" y="2"/>
                    </a:moveTo>
                    <a:lnTo>
                      <a:pt x="0" y="18"/>
                    </a:lnTo>
                    <a:lnTo>
                      <a:pt x="23" y="20"/>
                    </a:lnTo>
                    <a:lnTo>
                      <a:pt x="24" y="72"/>
                    </a:lnTo>
                    <a:lnTo>
                      <a:pt x="39" y="72"/>
                    </a:lnTo>
                    <a:lnTo>
                      <a:pt x="40" y="21"/>
                    </a:lnTo>
                    <a:lnTo>
                      <a:pt x="63" y="20"/>
                    </a:lnTo>
                    <a:lnTo>
                      <a:pt x="55" y="0"/>
                    </a:lnTo>
                    <a:lnTo>
                      <a:pt x="5" y="2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90" name="Freeform 558"/>
              <p:cNvSpPr>
                <a:spLocks/>
              </p:cNvSpPr>
              <p:nvPr/>
            </p:nvSpPr>
            <p:spPr bwMode="auto">
              <a:xfrm>
                <a:off x="2617" y="3211"/>
                <a:ext cx="31" cy="36"/>
              </a:xfrm>
              <a:custGeom>
                <a:avLst/>
                <a:gdLst/>
                <a:ahLst/>
                <a:cxnLst>
                  <a:cxn ang="0">
                    <a:pos x="4" y="1"/>
                  </a:cxn>
                  <a:cxn ang="0">
                    <a:pos x="0" y="19"/>
                  </a:cxn>
                  <a:cxn ang="0">
                    <a:pos x="22" y="21"/>
                  </a:cxn>
                  <a:cxn ang="0">
                    <a:pos x="25" y="73"/>
                  </a:cxn>
                  <a:cxn ang="0">
                    <a:pos x="38" y="73"/>
                  </a:cxn>
                  <a:cxn ang="0">
                    <a:pos x="40" y="21"/>
                  </a:cxn>
                  <a:cxn ang="0">
                    <a:pos x="62" y="19"/>
                  </a:cxn>
                  <a:cxn ang="0">
                    <a:pos x="55" y="0"/>
                  </a:cxn>
                  <a:cxn ang="0">
                    <a:pos x="4" y="1"/>
                  </a:cxn>
                  <a:cxn ang="0">
                    <a:pos x="4" y="1"/>
                  </a:cxn>
                </a:cxnLst>
                <a:rect l="0" t="0" r="r" b="b"/>
                <a:pathLst>
                  <a:path w="62" h="73">
                    <a:moveTo>
                      <a:pt x="4" y="1"/>
                    </a:moveTo>
                    <a:lnTo>
                      <a:pt x="0" y="19"/>
                    </a:lnTo>
                    <a:lnTo>
                      <a:pt x="22" y="21"/>
                    </a:lnTo>
                    <a:lnTo>
                      <a:pt x="25" y="73"/>
                    </a:lnTo>
                    <a:lnTo>
                      <a:pt x="38" y="73"/>
                    </a:lnTo>
                    <a:lnTo>
                      <a:pt x="40" y="21"/>
                    </a:lnTo>
                    <a:lnTo>
                      <a:pt x="62" y="19"/>
                    </a:lnTo>
                    <a:lnTo>
                      <a:pt x="55" y="0"/>
                    </a:lnTo>
                    <a:lnTo>
                      <a:pt x="4" y="1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91" name="Freeform 559"/>
              <p:cNvSpPr>
                <a:spLocks/>
              </p:cNvSpPr>
              <p:nvPr/>
            </p:nvSpPr>
            <p:spPr bwMode="auto">
              <a:xfrm>
                <a:off x="2668" y="3209"/>
                <a:ext cx="32" cy="37"/>
              </a:xfrm>
              <a:custGeom>
                <a:avLst/>
                <a:gdLst/>
                <a:ahLst/>
                <a:cxnLst>
                  <a:cxn ang="0">
                    <a:pos x="6" y="1"/>
                  </a:cxn>
                  <a:cxn ang="0">
                    <a:pos x="0" y="18"/>
                  </a:cxn>
                  <a:cxn ang="0">
                    <a:pos x="23" y="21"/>
                  </a:cxn>
                  <a:cxn ang="0">
                    <a:pos x="26" y="73"/>
                  </a:cxn>
                  <a:cxn ang="0">
                    <a:pos x="39" y="73"/>
                  </a:cxn>
                  <a:cxn ang="0">
                    <a:pos x="41" y="21"/>
                  </a:cxn>
                  <a:cxn ang="0">
                    <a:pos x="64" y="19"/>
                  </a:cxn>
                  <a:cxn ang="0">
                    <a:pos x="57" y="0"/>
                  </a:cxn>
                  <a:cxn ang="0">
                    <a:pos x="6" y="1"/>
                  </a:cxn>
                  <a:cxn ang="0">
                    <a:pos x="6" y="1"/>
                  </a:cxn>
                </a:cxnLst>
                <a:rect l="0" t="0" r="r" b="b"/>
                <a:pathLst>
                  <a:path w="64" h="73">
                    <a:moveTo>
                      <a:pt x="6" y="1"/>
                    </a:moveTo>
                    <a:lnTo>
                      <a:pt x="0" y="18"/>
                    </a:lnTo>
                    <a:lnTo>
                      <a:pt x="23" y="21"/>
                    </a:lnTo>
                    <a:lnTo>
                      <a:pt x="26" y="73"/>
                    </a:lnTo>
                    <a:lnTo>
                      <a:pt x="39" y="73"/>
                    </a:lnTo>
                    <a:lnTo>
                      <a:pt x="41" y="21"/>
                    </a:lnTo>
                    <a:lnTo>
                      <a:pt x="64" y="19"/>
                    </a:lnTo>
                    <a:lnTo>
                      <a:pt x="57" y="0"/>
                    </a:lnTo>
                    <a:lnTo>
                      <a:pt x="6" y="1"/>
                    </a:lnTo>
                    <a:lnTo>
                      <a:pt x="6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92" name="Freeform 560"/>
              <p:cNvSpPr>
                <a:spLocks/>
              </p:cNvSpPr>
              <p:nvPr/>
            </p:nvSpPr>
            <p:spPr bwMode="auto">
              <a:xfrm>
                <a:off x="2718" y="3208"/>
                <a:ext cx="33" cy="36"/>
              </a:xfrm>
              <a:custGeom>
                <a:avLst/>
                <a:gdLst/>
                <a:ahLst/>
                <a:cxnLst>
                  <a:cxn ang="0">
                    <a:pos x="6" y="1"/>
                  </a:cxn>
                  <a:cxn ang="0">
                    <a:pos x="0" y="18"/>
                  </a:cxn>
                  <a:cxn ang="0">
                    <a:pos x="24" y="21"/>
                  </a:cxn>
                  <a:cxn ang="0">
                    <a:pos x="25" y="73"/>
                  </a:cxn>
                  <a:cxn ang="0">
                    <a:pos x="40" y="73"/>
                  </a:cxn>
                  <a:cxn ang="0">
                    <a:pos x="40" y="21"/>
                  </a:cxn>
                  <a:cxn ang="0">
                    <a:pos x="64" y="19"/>
                  </a:cxn>
                  <a:cxn ang="0">
                    <a:pos x="57" y="0"/>
                  </a:cxn>
                  <a:cxn ang="0">
                    <a:pos x="6" y="1"/>
                  </a:cxn>
                  <a:cxn ang="0">
                    <a:pos x="6" y="1"/>
                  </a:cxn>
                </a:cxnLst>
                <a:rect l="0" t="0" r="r" b="b"/>
                <a:pathLst>
                  <a:path w="64" h="73">
                    <a:moveTo>
                      <a:pt x="6" y="1"/>
                    </a:moveTo>
                    <a:lnTo>
                      <a:pt x="0" y="18"/>
                    </a:lnTo>
                    <a:lnTo>
                      <a:pt x="24" y="21"/>
                    </a:lnTo>
                    <a:lnTo>
                      <a:pt x="25" y="73"/>
                    </a:lnTo>
                    <a:lnTo>
                      <a:pt x="40" y="73"/>
                    </a:lnTo>
                    <a:lnTo>
                      <a:pt x="40" y="21"/>
                    </a:lnTo>
                    <a:lnTo>
                      <a:pt x="64" y="19"/>
                    </a:lnTo>
                    <a:lnTo>
                      <a:pt x="57" y="0"/>
                    </a:lnTo>
                    <a:lnTo>
                      <a:pt x="6" y="1"/>
                    </a:lnTo>
                    <a:lnTo>
                      <a:pt x="6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93" name="Freeform 561"/>
              <p:cNvSpPr>
                <a:spLocks/>
              </p:cNvSpPr>
              <p:nvPr/>
            </p:nvSpPr>
            <p:spPr bwMode="auto">
              <a:xfrm>
                <a:off x="2769" y="3207"/>
                <a:ext cx="31" cy="25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0" y="21"/>
                  </a:cxn>
                  <a:cxn ang="0">
                    <a:pos x="15" y="21"/>
                  </a:cxn>
                  <a:cxn ang="0">
                    <a:pos x="29" y="50"/>
                  </a:cxn>
                  <a:cxn ang="0">
                    <a:pos x="47" y="21"/>
                  </a:cxn>
                  <a:cxn ang="0">
                    <a:pos x="62" y="20"/>
                  </a:cxn>
                  <a:cxn ang="0">
                    <a:pos x="54" y="0"/>
                  </a:cxn>
                  <a:cxn ang="0">
                    <a:pos x="3" y="2"/>
                  </a:cxn>
                  <a:cxn ang="0">
                    <a:pos x="3" y="2"/>
                  </a:cxn>
                </a:cxnLst>
                <a:rect l="0" t="0" r="r" b="b"/>
                <a:pathLst>
                  <a:path w="62" h="50">
                    <a:moveTo>
                      <a:pt x="3" y="2"/>
                    </a:moveTo>
                    <a:lnTo>
                      <a:pt x="0" y="21"/>
                    </a:lnTo>
                    <a:lnTo>
                      <a:pt x="15" y="21"/>
                    </a:lnTo>
                    <a:lnTo>
                      <a:pt x="29" y="50"/>
                    </a:lnTo>
                    <a:lnTo>
                      <a:pt x="47" y="21"/>
                    </a:lnTo>
                    <a:lnTo>
                      <a:pt x="62" y="20"/>
                    </a:lnTo>
                    <a:lnTo>
                      <a:pt x="54" y="0"/>
                    </a:lnTo>
                    <a:lnTo>
                      <a:pt x="3" y="2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94" name="Freeform 562"/>
              <p:cNvSpPr>
                <a:spLocks/>
              </p:cNvSpPr>
              <p:nvPr/>
            </p:nvSpPr>
            <p:spPr bwMode="auto">
              <a:xfrm>
                <a:off x="2641" y="3230"/>
                <a:ext cx="33" cy="16"/>
              </a:xfrm>
              <a:custGeom>
                <a:avLst/>
                <a:gdLst/>
                <a:ahLst/>
                <a:cxnLst>
                  <a:cxn ang="0">
                    <a:pos x="6" y="1"/>
                  </a:cxn>
                  <a:cxn ang="0">
                    <a:pos x="0" y="31"/>
                  </a:cxn>
                  <a:cxn ang="0">
                    <a:pos x="66" y="29"/>
                  </a:cxn>
                  <a:cxn ang="0">
                    <a:pos x="56" y="0"/>
                  </a:cxn>
                  <a:cxn ang="0">
                    <a:pos x="6" y="1"/>
                  </a:cxn>
                  <a:cxn ang="0">
                    <a:pos x="6" y="1"/>
                  </a:cxn>
                </a:cxnLst>
                <a:rect l="0" t="0" r="r" b="b"/>
                <a:pathLst>
                  <a:path w="66" h="31">
                    <a:moveTo>
                      <a:pt x="6" y="1"/>
                    </a:moveTo>
                    <a:lnTo>
                      <a:pt x="0" y="31"/>
                    </a:lnTo>
                    <a:lnTo>
                      <a:pt x="66" y="29"/>
                    </a:lnTo>
                    <a:lnTo>
                      <a:pt x="56" y="0"/>
                    </a:lnTo>
                    <a:lnTo>
                      <a:pt x="6" y="1"/>
                    </a:lnTo>
                    <a:lnTo>
                      <a:pt x="6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95" name="Freeform 563"/>
              <p:cNvSpPr>
                <a:spLocks/>
              </p:cNvSpPr>
              <p:nvPr/>
            </p:nvSpPr>
            <p:spPr bwMode="auto">
              <a:xfrm>
                <a:off x="2589" y="3231"/>
                <a:ext cx="34" cy="15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0" y="30"/>
                  </a:cxn>
                  <a:cxn ang="0">
                    <a:pos x="68" y="28"/>
                  </a:cxn>
                  <a:cxn ang="0">
                    <a:pos x="56" y="0"/>
                  </a:cxn>
                  <a:cxn ang="0">
                    <a:pos x="8" y="0"/>
                  </a:cxn>
                  <a:cxn ang="0">
                    <a:pos x="8" y="0"/>
                  </a:cxn>
                </a:cxnLst>
                <a:rect l="0" t="0" r="r" b="b"/>
                <a:pathLst>
                  <a:path w="68" h="30">
                    <a:moveTo>
                      <a:pt x="8" y="0"/>
                    </a:moveTo>
                    <a:lnTo>
                      <a:pt x="0" y="30"/>
                    </a:lnTo>
                    <a:lnTo>
                      <a:pt x="68" y="28"/>
                    </a:lnTo>
                    <a:lnTo>
                      <a:pt x="56" y="0"/>
                    </a:lnTo>
                    <a:lnTo>
                      <a:pt x="8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96" name="Freeform 564"/>
              <p:cNvSpPr>
                <a:spLocks/>
              </p:cNvSpPr>
              <p:nvPr/>
            </p:nvSpPr>
            <p:spPr bwMode="auto">
              <a:xfrm>
                <a:off x="2538" y="3231"/>
                <a:ext cx="34" cy="15"/>
              </a:xfrm>
              <a:custGeom>
                <a:avLst/>
                <a:gdLst/>
                <a:ahLst/>
                <a:cxnLst>
                  <a:cxn ang="0">
                    <a:pos x="6" y="2"/>
                  </a:cxn>
                  <a:cxn ang="0">
                    <a:pos x="0" y="30"/>
                  </a:cxn>
                  <a:cxn ang="0">
                    <a:pos x="67" y="30"/>
                  </a:cxn>
                  <a:cxn ang="0">
                    <a:pos x="55" y="0"/>
                  </a:cxn>
                  <a:cxn ang="0">
                    <a:pos x="6" y="2"/>
                  </a:cxn>
                  <a:cxn ang="0">
                    <a:pos x="6" y="2"/>
                  </a:cxn>
                </a:cxnLst>
                <a:rect l="0" t="0" r="r" b="b"/>
                <a:pathLst>
                  <a:path w="67" h="30">
                    <a:moveTo>
                      <a:pt x="6" y="2"/>
                    </a:moveTo>
                    <a:lnTo>
                      <a:pt x="0" y="30"/>
                    </a:lnTo>
                    <a:lnTo>
                      <a:pt x="67" y="30"/>
                    </a:lnTo>
                    <a:lnTo>
                      <a:pt x="55" y="0"/>
                    </a:lnTo>
                    <a:lnTo>
                      <a:pt x="6" y="2"/>
                    </a:lnTo>
                    <a:lnTo>
                      <a:pt x="6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97" name="Freeform 565"/>
              <p:cNvSpPr>
                <a:spLocks/>
              </p:cNvSpPr>
              <p:nvPr/>
            </p:nvSpPr>
            <p:spPr bwMode="auto">
              <a:xfrm>
                <a:off x="2487" y="3230"/>
                <a:ext cx="33" cy="15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29"/>
                  </a:cxn>
                  <a:cxn ang="0">
                    <a:pos x="65" y="28"/>
                  </a:cxn>
                  <a:cxn ang="0">
                    <a:pos x="55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5" h="29">
                    <a:moveTo>
                      <a:pt x="6" y="0"/>
                    </a:moveTo>
                    <a:lnTo>
                      <a:pt x="0" y="29"/>
                    </a:lnTo>
                    <a:lnTo>
                      <a:pt x="65" y="28"/>
                    </a:lnTo>
                    <a:lnTo>
                      <a:pt x="55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98" name="Freeform 566"/>
              <p:cNvSpPr>
                <a:spLocks/>
              </p:cNvSpPr>
              <p:nvPr/>
            </p:nvSpPr>
            <p:spPr bwMode="auto">
              <a:xfrm>
                <a:off x="2435" y="3230"/>
                <a:ext cx="33" cy="15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29"/>
                  </a:cxn>
                  <a:cxn ang="0">
                    <a:pos x="67" y="29"/>
                  </a:cxn>
                  <a:cxn ang="0">
                    <a:pos x="55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7" h="29">
                    <a:moveTo>
                      <a:pt x="6" y="0"/>
                    </a:moveTo>
                    <a:lnTo>
                      <a:pt x="0" y="29"/>
                    </a:lnTo>
                    <a:lnTo>
                      <a:pt x="67" y="29"/>
                    </a:lnTo>
                    <a:lnTo>
                      <a:pt x="55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99" name="Freeform 567"/>
              <p:cNvSpPr>
                <a:spLocks/>
              </p:cNvSpPr>
              <p:nvPr/>
            </p:nvSpPr>
            <p:spPr bwMode="auto">
              <a:xfrm>
                <a:off x="2383" y="3230"/>
                <a:ext cx="33" cy="15"/>
              </a:xfrm>
              <a:custGeom>
                <a:avLst/>
                <a:gdLst/>
                <a:ahLst/>
                <a:cxnLst>
                  <a:cxn ang="0">
                    <a:pos x="6" y="1"/>
                  </a:cxn>
                  <a:cxn ang="0">
                    <a:pos x="0" y="29"/>
                  </a:cxn>
                  <a:cxn ang="0">
                    <a:pos x="66" y="29"/>
                  </a:cxn>
                  <a:cxn ang="0">
                    <a:pos x="55" y="0"/>
                  </a:cxn>
                  <a:cxn ang="0">
                    <a:pos x="6" y="1"/>
                  </a:cxn>
                  <a:cxn ang="0">
                    <a:pos x="6" y="1"/>
                  </a:cxn>
                </a:cxnLst>
                <a:rect l="0" t="0" r="r" b="b"/>
                <a:pathLst>
                  <a:path w="66" h="29">
                    <a:moveTo>
                      <a:pt x="6" y="1"/>
                    </a:moveTo>
                    <a:lnTo>
                      <a:pt x="0" y="29"/>
                    </a:lnTo>
                    <a:lnTo>
                      <a:pt x="66" y="29"/>
                    </a:lnTo>
                    <a:lnTo>
                      <a:pt x="55" y="0"/>
                    </a:lnTo>
                    <a:lnTo>
                      <a:pt x="6" y="1"/>
                    </a:lnTo>
                    <a:lnTo>
                      <a:pt x="6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00" name="Freeform 568"/>
              <p:cNvSpPr>
                <a:spLocks/>
              </p:cNvSpPr>
              <p:nvPr/>
            </p:nvSpPr>
            <p:spPr bwMode="auto">
              <a:xfrm>
                <a:off x="2332" y="3233"/>
                <a:ext cx="38" cy="49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27"/>
                  </a:cxn>
                  <a:cxn ang="0">
                    <a:pos x="40" y="30"/>
                  </a:cxn>
                  <a:cxn ang="0">
                    <a:pos x="49" y="99"/>
                  </a:cxn>
                  <a:cxn ang="0">
                    <a:pos x="58" y="97"/>
                  </a:cxn>
                  <a:cxn ang="0">
                    <a:pos x="76" y="37"/>
                  </a:cxn>
                  <a:cxn ang="0">
                    <a:pos x="64" y="2"/>
                  </a:cxn>
                  <a:cxn ang="0">
                    <a:pos x="5" y="0"/>
                  </a:cxn>
                  <a:cxn ang="0">
                    <a:pos x="5" y="0"/>
                  </a:cxn>
                </a:cxnLst>
                <a:rect l="0" t="0" r="r" b="b"/>
                <a:pathLst>
                  <a:path w="76" h="99">
                    <a:moveTo>
                      <a:pt x="5" y="0"/>
                    </a:moveTo>
                    <a:lnTo>
                      <a:pt x="0" y="27"/>
                    </a:lnTo>
                    <a:lnTo>
                      <a:pt x="40" y="30"/>
                    </a:lnTo>
                    <a:lnTo>
                      <a:pt x="49" y="99"/>
                    </a:lnTo>
                    <a:lnTo>
                      <a:pt x="58" y="97"/>
                    </a:lnTo>
                    <a:lnTo>
                      <a:pt x="76" y="37"/>
                    </a:lnTo>
                    <a:lnTo>
                      <a:pt x="64" y="2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01" name="Freeform 569"/>
              <p:cNvSpPr>
                <a:spLocks/>
              </p:cNvSpPr>
              <p:nvPr/>
            </p:nvSpPr>
            <p:spPr bwMode="auto">
              <a:xfrm>
                <a:off x="2281" y="3233"/>
                <a:ext cx="32" cy="35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0" y="52"/>
                  </a:cxn>
                  <a:cxn ang="0">
                    <a:pos x="11" y="70"/>
                  </a:cxn>
                  <a:cxn ang="0">
                    <a:pos x="26" y="28"/>
                  </a:cxn>
                  <a:cxn ang="0">
                    <a:pos x="64" y="28"/>
                  </a:cxn>
                  <a:cxn ang="0">
                    <a:pos x="55" y="0"/>
                  </a:cxn>
                  <a:cxn ang="0">
                    <a:pos x="7" y="0"/>
                  </a:cxn>
                  <a:cxn ang="0">
                    <a:pos x="7" y="0"/>
                  </a:cxn>
                </a:cxnLst>
                <a:rect l="0" t="0" r="r" b="b"/>
                <a:pathLst>
                  <a:path w="64" h="70">
                    <a:moveTo>
                      <a:pt x="7" y="0"/>
                    </a:moveTo>
                    <a:lnTo>
                      <a:pt x="0" y="52"/>
                    </a:lnTo>
                    <a:lnTo>
                      <a:pt x="11" y="70"/>
                    </a:lnTo>
                    <a:lnTo>
                      <a:pt x="26" y="28"/>
                    </a:lnTo>
                    <a:lnTo>
                      <a:pt x="64" y="28"/>
                    </a:lnTo>
                    <a:lnTo>
                      <a:pt x="55" y="0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02" name="Freeform 570"/>
              <p:cNvSpPr>
                <a:spLocks/>
              </p:cNvSpPr>
              <p:nvPr/>
            </p:nvSpPr>
            <p:spPr bwMode="auto">
              <a:xfrm>
                <a:off x="2453" y="2708"/>
                <a:ext cx="568" cy="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35" y="1"/>
                  </a:cxn>
                  <a:cxn ang="0">
                    <a:pos x="1090" y="18"/>
                  </a:cxn>
                  <a:cxn ang="0">
                    <a:pos x="19" y="7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5" h="18">
                    <a:moveTo>
                      <a:pt x="0" y="0"/>
                    </a:moveTo>
                    <a:lnTo>
                      <a:pt x="1135" y="1"/>
                    </a:lnTo>
                    <a:lnTo>
                      <a:pt x="1090" y="18"/>
                    </a:lnTo>
                    <a:lnTo>
                      <a:pt x="19" y="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03" name="Freeform 571"/>
              <p:cNvSpPr>
                <a:spLocks/>
              </p:cNvSpPr>
              <p:nvPr/>
            </p:nvSpPr>
            <p:spPr bwMode="auto">
              <a:xfrm>
                <a:off x="2393" y="2541"/>
                <a:ext cx="692" cy="1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84" y="0"/>
                  </a:cxn>
                  <a:cxn ang="0">
                    <a:pos x="1218" y="53"/>
                  </a:cxn>
                  <a:cxn ang="0">
                    <a:pos x="1259" y="280"/>
                  </a:cxn>
                  <a:cxn ang="0">
                    <a:pos x="1248" y="330"/>
                  </a:cxn>
                  <a:cxn ang="0">
                    <a:pos x="1196" y="152"/>
                  </a:cxn>
                  <a:cxn ang="0">
                    <a:pos x="1211" y="286"/>
                  </a:cxn>
                  <a:cxn ang="0">
                    <a:pos x="1085" y="88"/>
                  </a:cxn>
                  <a:cxn ang="0">
                    <a:pos x="942" y="134"/>
                  </a:cxn>
                  <a:cxn ang="0">
                    <a:pos x="733" y="142"/>
                  </a:cxn>
                  <a:cxn ang="0">
                    <a:pos x="539" y="136"/>
                  </a:cxn>
                  <a:cxn ang="0">
                    <a:pos x="352" y="100"/>
                  </a:cxn>
                  <a:cxn ang="0">
                    <a:pos x="237" y="80"/>
                  </a:cxn>
                  <a:cxn ang="0">
                    <a:pos x="189" y="148"/>
                  </a:cxn>
                  <a:cxn ang="0">
                    <a:pos x="135" y="262"/>
                  </a:cxn>
                  <a:cxn ang="0">
                    <a:pos x="125" y="343"/>
                  </a:cxn>
                  <a:cxn ang="0">
                    <a:pos x="101" y="312"/>
                  </a:cxn>
                  <a:cxn ang="0">
                    <a:pos x="180" y="70"/>
                  </a:cxn>
                  <a:cxn ang="0">
                    <a:pos x="124" y="28"/>
                  </a:cxn>
                  <a:cxn ang="0">
                    <a:pos x="15" y="27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384" h="343">
                    <a:moveTo>
                      <a:pt x="0" y="0"/>
                    </a:moveTo>
                    <a:lnTo>
                      <a:pt x="1384" y="0"/>
                    </a:lnTo>
                    <a:lnTo>
                      <a:pt x="1218" y="53"/>
                    </a:lnTo>
                    <a:lnTo>
                      <a:pt x="1259" y="280"/>
                    </a:lnTo>
                    <a:lnTo>
                      <a:pt x="1248" y="330"/>
                    </a:lnTo>
                    <a:lnTo>
                      <a:pt x="1196" y="152"/>
                    </a:lnTo>
                    <a:lnTo>
                      <a:pt x="1211" y="286"/>
                    </a:lnTo>
                    <a:lnTo>
                      <a:pt x="1085" y="88"/>
                    </a:lnTo>
                    <a:lnTo>
                      <a:pt x="942" y="134"/>
                    </a:lnTo>
                    <a:lnTo>
                      <a:pt x="733" y="142"/>
                    </a:lnTo>
                    <a:lnTo>
                      <a:pt x="539" y="136"/>
                    </a:lnTo>
                    <a:lnTo>
                      <a:pt x="352" y="100"/>
                    </a:lnTo>
                    <a:lnTo>
                      <a:pt x="237" y="80"/>
                    </a:lnTo>
                    <a:lnTo>
                      <a:pt x="189" y="148"/>
                    </a:lnTo>
                    <a:lnTo>
                      <a:pt x="135" y="262"/>
                    </a:lnTo>
                    <a:lnTo>
                      <a:pt x="125" y="343"/>
                    </a:lnTo>
                    <a:lnTo>
                      <a:pt x="101" y="312"/>
                    </a:lnTo>
                    <a:lnTo>
                      <a:pt x="180" y="70"/>
                    </a:lnTo>
                    <a:lnTo>
                      <a:pt x="124" y="28"/>
                    </a:lnTo>
                    <a:lnTo>
                      <a:pt x="15" y="2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04" name="Freeform 572"/>
              <p:cNvSpPr>
                <a:spLocks/>
              </p:cNvSpPr>
              <p:nvPr/>
            </p:nvSpPr>
            <p:spPr bwMode="auto">
              <a:xfrm>
                <a:off x="2464" y="2686"/>
                <a:ext cx="528" cy="1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58" y="0"/>
                  </a:cxn>
                  <a:cxn ang="0">
                    <a:pos x="1006" y="20"/>
                  </a:cxn>
                  <a:cxn ang="0">
                    <a:pos x="57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058" h="20">
                    <a:moveTo>
                      <a:pt x="0" y="0"/>
                    </a:moveTo>
                    <a:lnTo>
                      <a:pt x="1058" y="0"/>
                    </a:lnTo>
                    <a:lnTo>
                      <a:pt x="1006" y="20"/>
                    </a:lnTo>
                    <a:lnTo>
                      <a:pt x="57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05" name="Freeform 573"/>
              <p:cNvSpPr>
                <a:spLocks/>
              </p:cNvSpPr>
              <p:nvPr/>
            </p:nvSpPr>
            <p:spPr bwMode="auto">
              <a:xfrm>
                <a:off x="2818" y="2743"/>
                <a:ext cx="449" cy="4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898" y="1"/>
                  </a:cxn>
                  <a:cxn ang="0">
                    <a:pos x="896" y="9"/>
                  </a:cxn>
                  <a:cxn ang="0">
                    <a:pos x="0" y="6"/>
                  </a:cxn>
                  <a:cxn ang="0">
                    <a:pos x="9" y="0"/>
                  </a:cxn>
                  <a:cxn ang="0">
                    <a:pos x="9" y="0"/>
                  </a:cxn>
                </a:cxnLst>
                <a:rect l="0" t="0" r="r" b="b"/>
                <a:pathLst>
                  <a:path w="898" h="9">
                    <a:moveTo>
                      <a:pt x="9" y="0"/>
                    </a:moveTo>
                    <a:lnTo>
                      <a:pt x="898" y="1"/>
                    </a:lnTo>
                    <a:lnTo>
                      <a:pt x="896" y="9"/>
                    </a:lnTo>
                    <a:lnTo>
                      <a:pt x="0" y="6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06" name="Freeform 574"/>
              <p:cNvSpPr>
                <a:spLocks/>
              </p:cNvSpPr>
              <p:nvPr/>
            </p:nvSpPr>
            <p:spPr bwMode="auto">
              <a:xfrm>
                <a:off x="2112" y="3059"/>
                <a:ext cx="111" cy="253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91" y="3"/>
                  </a:cxn>
                  <a:cxn ang="0">
                    <a:pos x="0" y="504"/>
                  </a:cxn>
                  <a:cxn ang="0">
                    <a:pos x="114" y="33"/>
                  </a:cxn>
                  <a:cxn ang="0">
                    <a:pos x="223" y="21"/>
                  </a:cxn>
                  <a:cxn ang="0">
                    <a:pos x="212" y="0"/>
                  </a:cxn>
                  <a:cxn ang="0">
                    <a:pos x="212" y="0"/>
                  </a:cxn>
                </a:cxnLst>
                <a:rect l="0" t="0" r="r" b="b"/>
                <a:pathLst>
                  <a:path w="223" h="504">
                    <a:moveTo>
                      <a:pt x="212" y="0"/>
                    </a:moveTo>
                    <a:lnTo>
                      <a:pt x="91" y="3"/>
                    </a:lnTo>
                    <a:lnTo>
                      <a:pt x="0" y="504"/>
                    </a:lnTo>
                    <a:lnTo>
                      <a:pt x="114" y="33"/>
                    </a:lnTo>
                    <a:lnTo>
                      <a:pt x="223" y="21"/>
                    </a:lnTo>
                    <a:lnTo>
                      <a:pt x="212" y="0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07" name="Freeform 575"/>
              <p:cNvSpPr>
                <a:spLocks/>
              </p:cNvSpPr>
              <p:nvPr/>
            </p:nvSpPr>
            <p:spPr bwMode="auto">
              <a:xfrm>
                <a:off x="2176" y="3107"/>
                <a:ext cx="46" cy="29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56"/>
                  </a:cxn>
                  <a:cxn ang="0">
                    <a:pos x="12" y="57"/>
                  </a:cxn>
                  <a:cxn ang="0">
                    <a:pos x="15" y="47"/>
                  </a:cxn>
                  <a:cxn ang="0">
                    <a:pos x="72" y="44"/>
                  </a:cxn>
                  <a:cxn ang="0">
                    <a:pos x="83" y="58"/>
                  </a:cxn>
                  <a:cxn ang="0">
                    <a:pos x="92" y="53"/>
                  </a:cxn>
                  <a:cxn ang="0">
                    <a:pos x="83" y="17"/>
                  </a:cxn>
                  <a:cxn ang="0">
                    <a:pos x="18" y="20"/>
                  </a:cxn>
                  <a:cxn ang="0">
                    <a:pos x="18" y="0"/>
                  </a:cxn>
                  <a:cxn ang="0">
                    <a:pos x="5" y="0"/>
                  </a:cxn>
                  <a:cxn ang="0">
                    <a:pos x="5" y="0"/>
                  </a:cxn>
                </a:cxnLst>
                <a:rect l="0" t="0" r="r" b="b"/>
                <a:pathLst>
                  <a:path w="92" h="58">
                    <a:moveTo>
                      <a:pt x="5" y="0"/>
                    </a:moveTo>
                    <a:lnTo>
                      <a:pt x="0" y="56"/>
                    </a:lnTo>
                    <a:lnTo>
                      <a:pt x="12" y="57"/>
                    </a:lnTo>
                    <a:lnTo>
                      <a:pt x="15" y="47"/>
                    </a:lnTo>
                    <a:lnTo>
                      <a:pt x="72" y="44"/>
                    </a:lnTo>
                    <a:lnTo>
                      <a:pt x="83" y="58"/>
                    </a:lnTo>
                    <a:lnTo>
                      <a:pt x="92" y="53"/>
                    </a:lnTo>
                    <a:lnTo>
                      <a:pt x="83" y="17"/>
                    </a:lnTo>
                    <a:lnTo>
                      <a:pt x="18" y="20"/>
                    </a:lnTo>
                    <a:lnTo>
                      <a:pt x="18" y="0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08" name="Freeform 576"/>
              <p:cNvSpPr>
                <a:spLocks/>
              </p:cNvSpPr>
              <p:nvPr/>
            </p:nvSpPr>
            <p:spPr bwMode="auto">
              <a:xfrm>
                <a:off x="2224" y="3109"/>
                <a:ext cx="8" cy="25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51"/>
                  </a:cxn>
                  <a:cxn ang="0">
                    <a:pos x="12" y="51"/>
                  </a:cxn>
                  <a:cxn ang="0">
                    <a:pos x="1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16" h="51">
                    <a:moveTo>
                      <a:pt x="6" y="0"/>
                    </a:moveTo>
                    <a:lnTo>
                      <a:pt x="0" y="51"/>
                    </a:lnTo>
                    <a:lnTo>
                      <a:pt x="12" y="51"/>
                    </a:lnTo>
                    <a:lnTo>
                      <a:pt x="1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09" name="Freeform 577"/>
              <p:cNvSpPr>
                <a:spLocks/>
              </p:cNvSpPr>
              <p:nvPr/>
            </p:nvSpPr>
            <p:spPr bwMode="auto">
              <a:xfrm>
                <a:off x="2273" y="3109"/>
                <a:ext cx="45" cy="28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54"/>
                  </a:cxn>
                  <a:cxn ang="0">
                    <a:pos x="12" y="55"/>
                  </a:cxn>
                  <a:cxn ang="0">
                    <a:pos x="15" y="45"/>
                  </a:cxn>
                  <a:cxn ang="0">
                    <a:pos x="72" y="44"/>
                  </a:cxn>
                  <a:cxn ang="0">
                    <a:pos x="82" y="57"/>
                  </a:cxn>
                  <a:cxn ang="0">
                    <a:pos x="91" y="51"/>
                  </a:cxn>
                  <a:cxn ang="0">
                    <a:pos x="82" y="17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5" y="0"/>
                  </a:cxn>
                  <a:cxn ang="0">
                    <a:pos x="5" y="0"/>
                  </a:cxn>
                </a:cxnLst>
                <a:rect l="0" t="0" r="r" b="b"/>
                <a:pathLst>
                  <a:path w="91" h="57">
                    <a:moveTo>
                      <a:pt x="5" y="0"/>
                    </a:moveTo>
                    <a:lnTo>
                      <a:pt x="0" y="54"/>
                    </a:lnTo>
                    <a:lnTo>
                      <a:pt x="12" y="55"/>
                    </a:lnTo>
                    <a:lnTo>
                      <a:pt x="15" y="45"/>
                    </a:lnTo>
                    <a:lnTo>
                      <a:pt x="72" y="44"/>
                    </a:lnTo>
                    <a:lnTo>
                      <a:pt x="82" y="57"/>
                    </a:lnTo>
                    <a:lnTo>
                      <a:pt x="91" y="51"/>
                    </a:lnTo>
                    <a:lnTo>
                      <a:pt x="82" y="17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10" name="Freeform 578"/>
              <p:cNvSpPr>
                <a:spLocks/>
              </p:cNvSpPr>
              <p:nvPr/>
            </p:nvSpPr>
            <p:spPr bwMode="auto">
              <a:xfrm>
                <a:off x="2323" y="3107"/>
                <a:ext cx="46" cy="29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54"/>
                  </a:cxn>
                  <a:cxn ang="0">
                    <a:pos x="13" y="57"/>
                  </a:cxn>
                  <a:cxn ang="0">
                    <a:pos x="16" y="45"/>
                  </a:cxn>
                  <a:cxn ang="0">
                    <a:pos x="73" y="44"/>
                  </a:cxn>
                  <a:cxn ang="0">
                    <a:pos x="83" y="57"/>
                  </a:cxn>
                  <a:cxn ang="0">
                    <a:pos x="91" y="51"/>
                  </a:cxn>
                  <a:cxn ang="0">
                    <a:pos x="82" y="17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91" h="57">
                    <a:moveTo>
                      <a:pt x="6" y="0"/>
                    </a:moveTo>
                    <a:lnTo>
                      <a:pt x="0" y="54"/>
                    </a:lnTo>
                    <a:lnTo>
                      <a:pt x="13" y="57"/>
                    </a:lnTo>
                    <a:lnTo>
                      <a:pt x="16" y="45"/>
                    </a:lnTo>
                    <a:lnTo>
                      <a:pt x="73" y="44"/>
                    </a:lnTo>
                    <a:lnTo>
                      <a:pt x="83" y="57"/>
                    </a:lnTo>
                    <a:lnTo>
                      <a:pt x="91" y="51"/>
                    </a:lnTo>
                    <a:lnTo>
                      <a:pt x="82" y="17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11" name="Freeform 579"/>
              <p:cNvSpPr>
                <a:spLocks/>
              </p:cNvSpPr>
              <p:nvPr/>
            </p:nvSpPr>
            <p:spPr bwMode="auto">
              <a:xfrm>
                <a:off x="2373" y="3109"/>
                <a:ext cx="46" cy="29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54"/>
                  </a:cxn>
                  <a:cxn ang="0">
                    <a:pos x="13" y="57"/>
                  </a:cxn>
                  <a:cxn ang="0">
                    <a:pos x="16" y="45"/>
                  </a:cxn>
                  <a:cxn ang="0">
                    <a:pos x="73" y="44"/>
                  </a:cxn>
                  <a:cxn ang="0">
                    <a:pos x="83" y="58"/>
                  </a:cxn>
                  <a:cxn ang="0">
                    <a:pos x="91" y="51"/>
                  </a:cxn>
                  <a:cxn ang="0">
                    <a:pos x="82" y="17"/>
                  </a:cxn>
                  <a:cxn ang="0">
                    <a:pos x="18" y="20"/>
                  </a:cxn>
                  <a:cxn ang="0">
                    <a:pos x="18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91" h="58">
                    <a:moveTo>
                      <a:pt x="6" y="0"/>
                    </a:moveTo>
                    <a:lnTo>
                      <a:pt x="0" y="54"/>
                    </a:lnTo>
                    <a:lnTo>
                      <a:pt x="13" y="57"/>
                    </a:lnTo>
                    <a:lnTo>
                      <a:pt x="16" y="45"/>
                    </a:lnTo>
                    <a:lnTo>
                      <a:pt x="73" y="44"/>
                    </a:lnTo>
                    <a:lnTo>
                      <a:pt x="83" y="58"/>
                    </a:lnTo>
                    <a:lnTo>
                      <a:pt x="91" y="51"/>
                    </a:lnTo>
                    <a:lnTo>
                      <a:pt x="82" y="17"/>
                    </a:lnTo>
                    <a:lnTo>
                      <a:pt x="18" y="20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12" name="Freeform 580"/>
              <p:cNvSpPr>
                <a:spLocks/>
              </p:cNvSpPr>
              <p:nvPr/>
            </p:nvSpPr>
            <p:spPr bwMode="auto">
              <a:xfrm>
                <a:off x="2423" y="3111"/>
                <a:ext cx="46" cy="2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53"/>
                  </a:cxn>
                  <a:cxn ang="0">
                    <a:pos x="13" y="55"/>
                  </a:cxn>
                  <a:cxn ang="0">
                    <a:pos x="16" y="45"/>
                  </a:cxn>
                  <a:cxn ang="0">
                    <a:pos x="73" y="42"/>
                  </a:cxn>
                  <a:cxn ang="0">
                    <a:pos x="83" y="56"/>
                  </a:cxn>
                  <a:cxn ang="0">
                    <a:pos x="91" y="50"/>
                  </a:cxn>
                  <a:cxn ang="0">
                    <a:pos x="82" y="15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91" h="56">
                    <a:moveTo>
                      <a:pt x="6" y="0"/>
                    </a:moveTo>
                    <a:lnTo>
                      <a:pt x="0" y="53"/>
                    </a:lnTo>
                    <a:lnTo>
                      <a:pt x="13" y="55"/>
                    </a:lnTo>
                    <a:lnTo>
                      <a:pt x="16" y="45"/>
                    </a:lnTo>
                    <a:lnTo>
                      <a:pt x="73" y="42"/>
                    </a:lnTo>
                    <a:lnTo>
                      <a:pt x="83" y="56"/>
                    </a:lnTo>
                    <a:lnTo>
                      <a:pt x="91" y="50"/>
                    </a:lnTo>
                    <a:lnTo>
                      <a:pt x="82" y="15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13" name="Freeform 581"/>
              <p:cNvSpPr>
                <a:spLocks/>
              </p:cNvSpPr>
              <p:nvPr/>
            </p:nvSpPr>
            <p:spPr bwMode="auto">
              <a:xfrm>
                <a:off x="2471" y="3107"/>
                <a:ext cx="5" cy="26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0" y="53"/>
                  </a:cxn>
                  <a:cxn ang="0">
                    <a:pos x="11" y="53"/>
                  </a:cxn>
                  <a:cxn ang="0">
                    <a:pos x="11" y="2"/>
                  </a:cxn>
                  <a:cxn ang="0">
                    <a:pos x="2" y="0"/>
                  </a:cxn>
                  <a:cxn ang="0">
                    <a:pos x="2" y="0"/>
                  </a:cxn>
                </a:cxnLst>
                <a:rect l="0" t="0" r="r" b="b"/>
                <a:pathLst>
                  <a:path w="11" h="53">
                    <a:moveTo>
                      <a:pt x="2" y="0"/>
                    </a:moveTo>
                    <a:lnTo>
                      <a:pt x="0" y="53"/>
                    </a:lnTo>
                    <a:lnTo>
                      <a:pt x="11" y="53"/>
                    </a:lnTo>
                    <a:lnTo>
                      <a:pt x="11" y="2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14" name="Freeform 582"/>
              <p:cNvSpPr>
                <a:spLocks/>
              </p:cNvSpPr>
              <p:nvPr/>
            </p:nvSpPr>
            <p:spPr bwMode="auto">
              <a:xfrm>
                <a:off x="2497" y="3108"/>
                <a:ext cx="42" cy="28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0" y="46"/>
                  </a:cxn>
                  <a:cxn ang="0">
                    <a:pos x="28" y="46"/>
                  </a:cxn>
                  <a:cxn ang="0">
                    <a:pos x="34" y="56"/>
                  </a:cxn>
                  <a:cxn ang="0">
                    <a:pos x="64" y="56"/>
                  </a:cxn>
                  <a:cxn ang="0">
                    <a:pos x="68" y="45"/>
                  </a:cxn>
                  <a:cxn ang="0">
                    <a:pos x="83" y="45"/>
                  </a:cxn>
                  <a:cxn ang="0">
                    <a:pos x="77" y="13"/>
                  </a:cxn>
                  <a:cxn ang="0">
                    <a:pos x="15" y="15"/>
                  </a:cxn>
                  <a:cxn ang="0">
                    <a:pos x="18" y="0"/>
                  </a:cxn>
                  <a:cxn ang="0">
                    <a:pos x="1" y="1"/>
                  </a:cxn>
                  <a:cxn ang="0">
                    <a:pos x="1" y="1"/>
                  </a:cxn>
                </a:cxnLst>
                <a:rect l="0" t="0" r="r" b="b"/>
                <a:pathLst>
                  <a:path w="83" h="56">
                    <a:moveTo>
                      <a:pt x="1" y="1"/>
                    </a:moveTo>
                    <a:lnTo>
                      <a:pt x="0" y="46"/>
                    </a:lnTo>
                    <a:lnTo>
                      <a:pt x="28" y="46"/>
                    </a:lnTo>
                    <a:lnTo>
                      <a:pt x="34" y="56"/>
                    </a:lnTo>
                    <a:lnTo>
                      <a:pt x="64" y="56"/>
                    </a:lnTo>
                    <a:lnTo>
                      <a:pt x="68" y="45"/>
                    </a:lnTo>
                    <a:lnTo>
                      <a:pt x="83" y="45"/>
                    </a:lnTo>
                    <a:lnTo>
                      <a:pt x="77" y="13"/>
                    </a:lnTo>
                    <a:lnTo>
                      <a:pt x="15" y="15"/>
                    </a:lnTo>
                    <a:lnTo>
                      <a:pt x="18" y="0"/>
                    </a:lnTo>
                    <a:lnTo>
                      <a:pt x="1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15" name="Freeform 583"/>
              <p:cNvSpPr>
                <a:spLocks/>
              </p:cNvSpPr>
              <p:nvPr/>
            </p:nvSpPr>
            <p:spPr bwMode="auto">
              <a:xfrm>
                <a:off x="2546" y="3109"/>
                <a:ext cx="42" cy="29"/>
              </a:xfrm>
              <a:custGeom>
                <a:avLst/>
                <a:gdLst/>
                <a:ahLst/>
                <a:cxnLst>
                  <a:cxn ang="0">
                    <a:pos x="3" y="1"/>
                  </a:cxn>
                  <a:cxn ang="0">
                    <a:pos x="0" y="45"/>
                  </a:cxn>
                  <a:cxn ang="0">
                    <a:pos x="28" y="46"/>
                  </a:cxn>
                  <a:cxn ang="0">
                    <a:pos x="34" y="56"/>
                  </a:cxn>
                  <a:cxn ang="0">
                    <a:pos x="64" y="56"/>
                  </a:cxn>
                  <a:cxn ang="0">
                    <a:pos x="68" y="45"/>
                  </a:cxn>
                  <a:cxn ang="0">
                    <a:pos x="85" y="43"/>
                  </a:cxn>
                  <a:cxn ang="0">
                    <a:pos x="79" y="12"/>
                  </a:cxn>
                  <a:cxn ang="0">
                    <a:pos x="15" y="13"/>
                  </a:cxn>
                  <a:cxn ang="0">
                    <a:pos x="18" y="0"/>
                  </a:cxn>
                  <a:cxn ang="0">
                    <a:pos x="3" y="1"/>
                  </a:cxn>
                  <a:cxn ang="0">
                    <a:pos x="3" y="1"/>
                  </a:cxn>
                </a:cxnLst>
                <a:rect l="0" t="0" r="r" b="b"/>
                <a:pathLst>
                  <a:path w="85" h="56">
                    <a:moveTo>
                      <a:pt x="3" y="1"/>
                    </a:moveTo>
                    <a:lnTo>
                      <a:pt x="0" y="45"/>
                    </a:lnTo>
                    <a:lnTo>
                      <a:pt x="28" y="46"/>
                    </a:lnTo>
                    <a:lnTo>
                      <a:pt x="34" y="56"/>
                    </a:lnTo>
                    <a:lnTo>
                      <a:pt x="64" y="56"/>
                    </a:lnTo>
                    <a:lnTo>
                      <a:pt x="68" y="45"/>
                    </a:lnTo>
                    <a:lnTo>
                      <a:pt x="85" y="43"/>
                    </a:lnTo>
                    <a:lnTo>
                      <a:pt x="79" y="12"/>
                    </a:lnTo>
                    <a:lnTo>
                      <a:pt x="15" y="13"/>
                    </a:lnTo>
                    <a:lnTo>
                      <a:pt x="18" y="0"/>
                    </a:lnTo>
                    <a:lnTo>
                      <a:pt x="3" y="1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16" name="Freeform 584"/>
              <p:cNvSpPr>
                <a:spLocks/>
              </p:cNvSpPr>
              <p:nvPr/>
            </p:nvSpPr>
            <p:spPr bwMode="auto">
              <a:xfrm>
                <a:off x="2595" y="3108"/>
                <a:ext cx="42" cy="29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0" y="46"/>
                  </a:cxn>
                  <a:cxn ang="0">
                    <a:pos x="29" y="48"/>
                  </a:cxn>
                  <a:cxn ang="0">
                    <a:pos x="35" y="58"/>
                  </a:cxn>
                  <a:cxn ang="0">
                    <a:pos x="65" y="58"/>
                  </a:cxn>
                  <a:cxn ang="0">
                    <a:pos x="69" y="45"/>
                  </a:cxn>
                  <a:cxn ang="0">
                    <a:pos x="84" y="45"/>
                  </a:cxn>
                  <a:cxn ang="0">
                    <a:pos x="78" y="13"/>
                  </a:cxn>
                  <a:cxn ang="0">
                    <a:pos x="15" y="15"/>
                  </a:cxn>
                  <a:cxn ang="0">
                    <a:pos x="18" y="0"/>
                  </a:cxn>
                  <a:cxn ang="0">
                    <a:pos x="2" y="3"/>
                  </a:cxn>
                  <a:cxn ang="0">
                    <a:pos x="2" y="3"/>
                  </a:cxn>
                </a:cxnLst>
                <a:rect l="0" t="0" r="r" b="b"/>
                <a:pathLst>
                  <a:path w="84" h="58">
                    <a:moveTo>
                      <a:pt x="2" y="3"/>
                    </a:moveTo>
                    <a:lnTo>
                      <a:pt x="0" y="46"/>
                    </a:lnTo>
                    <a:lnTo>
                      <a:pt x="29" y="48"/>
                    </a:lnTo>
                    <a:lnTo>
                      <a:pt x="35" y="58"/>
                    </a:lnTo>
                    <a:lnTo>
                      <a:pt x="65" y="58"/>
                    </a:lnTo>
                    <a:lnTo>
                      <a:pt x="69" y="45"/>
                    </a:lnTo>
                    <a:lnTo>
                      <a:pt x="84" y="45"/>
                    </a:lnTo>
                    <a:lnTo>
                      <a:pt x="78" y="13"/>
                    </a:lnTo>
                    <a:lnTo>
                      <a:pt x="15" y="15"/>
                    </a:lnTo>
                    <a:lnTo>
                      <a:pt x="18" y="0"/>
                    </a:lnTo>
                    <a:lnTo>
                      <a:pt x="2" y="3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17" name="Freeform 585"/>
              <p:cNvSpPr>
                <a:spLocks/>
              </p:cNvSpPr>
              <p:nvPr/>
            </p:nvSpPr>
            <p:spPr bwMode="auto">
              <a:xfrm>
                <a:off x="2644" y="3107"/>
                <a:ext cx="42" cy="29"/>
              </a:xfrm>
              <a:custGeom>
                <a:avLst/>
                <a:gdLst/>
                <a:ahLst/>
                <a:cxnLst>
                  <a:cxn ang="0">
                    <a:pos x="3" y="3"/>
                  </a:cxn>
                  <a:cxn ang="0">
                    <a:pos x="0" y="47"/>
                  </a:cxn>
                  <a:cxn ang="0">
                    <a:pos x="30" y="48"/>
                  </a:cxn>
                  <a:cxn ang="0">
                    <a:pos x="36" y="57"/>
                  </a:cxn>
                  <a:cxn ang="0">
                    <a:pos x="65" y="57"/>
                  </a:cxn>
                  <a:cxn ang="0">
                    <a:pos x="71" y="45"/>
                  </a:cxn>
                  <a:cxn ang="0">
                    <a:pos x="86" y="44"/>
                  </a:cxn>
                  <a:cxn ang="0">
                    <a:pos x="80" y="14"/>
                  </a:cxn>
                  <a:cxn ang="0">
                    <a:pos x="17" y="15"/>
                  </a:cxn>
                  <a:cxn ang="0">
                    <a:pos x="20" y="0"/>
                  </a:cxn>
                  <a:cxn ang="0">
                    <a:pos x="3" y="3"/>
                  </a:cxn>
                  <a:cxn ang="0">
                    <a:pos x="3" y="3"/>
                  </a:cxn>
                </a:cxnLst>
                <a:rect l="0" t="0" r="r" b="b"/>
                <a:pathLst>
                  <a:path w="86" h="57">
                    <a:moveTo>
                      <a:pt x="3" y="3"/>
                    </a:moveTo>
                    <a:lnTo>
                      <a:pt x="0" y="47"/>
                    </a:lnTo>
                    <a:lnTo>
                      <a:pt x="30" y="48"/>
                    </a:lnTo>
                    <a:lnTo>
                      <a:pt x="36" y="57"/>
                    </a:lnTo>
                    <a:lnTo>
                      <a:pt x="65" y="57"/>
                    </a:lnTo>
                    <a:lnTo>
                      <a:pt x="71" y="45"/>
                    </a:lnTo>
                    <a:lnTo>
                      <a:pt x="86" y="44"/>
                    </a:lnTo>
                    <a:lnTo>
                      <a:pt x="80" y="14"/>
                    </a:lnTo>
                    <a:lnTo>
                      <a:pt x="17" y="15"/>
                    </a:lnTo>
                    <a:lnTo>
                      <a:pt x="20" y="0"/>
                    </a:lnTo>
                    <a:lnTo>
                      <a:pt x="3" y="3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18" name="Freeform 586"/>
              <p:cNvSpPr>
                <a:spLocks/>
              </p:cNvSpPr>
              <p:nvPr/>
            </p:nvSpPr>
            <p:spPr bwMode="auto">
              <a:xfrm>
                <a:off x="2694" y="3107"/>
                <a:ext cx="7" cy="23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0" y="47"/>
                  </a:cxn>
                  <a:cxn ang="0">
                    <a:pos x="12" y="47"/>
                  </a:cxn>
                  <a:cxn ang="0">
                    <a:pos x="15" y="2"/>
                  </a:cxn>
                  <a:cxn ang="0">
                    <a:pos x="2" y="0"/>
                  </a:cxn>
                  <a:cxn ang="0">
                    <a:pos x="2" y="0"/>
                  </a:cxn>
                </a:cxnLst>
                <a:rect l="0" t="0" r="r" b="b"/>
                <a:pathLst>
                  <a:path w="15" h="47">
                    <a:moveTo>
                      <a:pt x="2" y="0"/>
                    </a:moveTo>
                    <a:lnTo>
                      <a:pt x="0" y="47"/>
                    </a:lnTo>
                    <a:lnTo>
                      <a:pt x="12" y="47"/>
                    </a:lnTo>
                    <a:lnTo>
                      <a:pt x="15" y="2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19" name="Freeform 587"/>
              <p:cNvSpPr>
                <a:spLocks/>
              </p:cNvSpPr>
              <p:nvPr/>
            </p:nvSpPr>
            <p:spPr bwMode="auto">
              <a:xfrm>
                <a:off x="2720" y="3108"/>
                <a:ext cx="45" cy="28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54"/>
                  </a:cxn>
                  <a:cxn ang="0">
                    <a:pos x="12" y="55"/>
                  </a:cxn>
                  <a:cxn ang="0">
                    <a:pos x="15" y="45"/>
                  </a:cxn>
                  <a:cxn ang="0">
                    <a:pos x="71" y="42"/>
                  </a:cxn>
                  <a:cxn ang="0">
                    <a:pos x="82" y="56"/>
                  </a:cxn>
                  <a:cxn ang="0">
                    <a:pos x="89" y="51"/>
                  </a:cxn>
                  <a:cxn ang="0">
                    <a:pos x="80" y="15"/>
                  </a:cxn>
                  <a:cxn ang="0">
                    <a:pos x="16" y="18"/>
                  </a:cxn>
                  <a:cxn ang="0">
                    <a:pos x="16" y="0"/>
                  </a:cxn>
                  <a:cxn ang="0">
                    <a:pos x="4" y="0"/>
                  </a:cxn>
                  <a:cxn ang="0">
                    <a:pos x="4" y="0"/>
                  </a:cxn>
                </a:cxnLst>
                <a:rect l="0" t="0" r="r" b="b"/>
                <a:pathLst>
                  <a:path w="89" h="56">
                    <a:moveTo>
                      <a:pt x="4" y="0"/>
                    </a:moveTo>
                    <a:lnTo>
                      <a:pt x="0" y="54"/>
                    </a:lnTo>
                    <a:lnTo>
                      <a:pt x="12" y="55"/>
                    </a:lnTo>
                    <a:lnTo>
                      <a:pt x="15" y="45"/>
                    </a:lnTo>
                    <a:lnTo>
                      <a:pt x="71" y="42"/>
                    </a:lnTo>
                    <a:lnTo>
                      <a:pt x="82" y="56"/>
                    </a:lnTo>
                    <a:lnTo>
                      <a:pt x="89" y="51"/>
                    </a:lnTo>
                    <a:lnTo>
                      <a:pt x="80" y="15"/>
                    </a:lnTo>
                    <a:lnTo>
                      <a:pt x="16" y="18"/>
                    </a:lnTo>
                    <a:lnTo>
                      <a:pt x="16" y="0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20" name="Freeform 588"/>
              <p:cNvSpPr>
                <a:spLocks/>
              </p:cNvSpPr>
              <p:nvPr/>
            </p:nvSpPr>
            <p:spPr bwMode="auto">
              <a:xfrm>
                <a:off x="2769" y="3106"/>
                <a:ext cx="46" cy="30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55"/>
                  </a:cxn>
                  <a:cxn ang="0">
                    <a:pos x="12" y="57"/>
                  </a:cxn>
                  <a:cxn ang="0">
                    <a:pos x="15" y="45"/>
                  </a:cxn>
                  <a:cxn ang="0">
                    <a:pos x="72" y="43"/>
                  </a:cxn>
                  <a:cxn ang="0">
                    <a:pos x="82" y="58"/>
                  </a:cxn>
                  <a:cxn ang="0">
                    <a:pos x="91" y="51"/>
                  </a:cxn>
                  <a:cxn ang="0">
                    <a:pos x="82" y="16"/>
                  </a:cxn>
                  <a:cxn ang="0">
                    <a:pos x="18" y="19"/>
                  </a:cxn>
                  <a:cxn ang="0">
                    <a:pos x="18" y="0"/>
                  </a:cxn>
                  <a:cxn ang="0">
                    <a:pos x="5" y="0"/>
                  </a:cxn>
                  <a:cxn ang="0">
                    <a:pos x="5" y="0"/>
                  </a:cxn>
                </a:cxnLst>
                <a:rect l="0" t="0" r="r" b="b"/>
                <a:pathLst>
                  <a:path w="91" h="58">
                    <a:moveTo>
                      <a:pt x="5" y="0"/>
                    </a:moveTo>
                    <a:lnTo>
                      <a:pt x="0" y="55"/>
                    </a:lnTo>
                    <a:lnTo>
                      <a:pt x="12" y="57"/>
                    </a:lnTo>
                    <a:lnTo>
                      <a:pt x="15" y="45"/>
                    </a:lnTo>
                    <a:lnTo>
                      <a:pt x="72" y="43"/>
                    </a:lnTo>
                    <a:lnTo>
                      <a:pt x="82" y="58"/>
                    </a:lnTo>
                    <a:lnTo>
                      <a:pt x="91" y="51"/>
                    </a:lnTo>
                    <a:lnTo>
                      <a:pt x="82" y="16"/>
                    </a:lnTo>
                    <a:lnTo>
                      <a:pt x="18" y="19"/>
                    </a:lnTo>
                    <a:lnTo>
                      <a:pt x="18" y="0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21" name="Freeform 589"/>
              <p:cNvSpPr>
                <a:spLocks/>
              </p:cNvSpPr>
              <p:nvPr/>
            </p:nvSpPr>
            <p:spPr bwMode="auto">
              <a:xfrm>
                <a:off x="2818" y="3106"/>
                <a:ext cx="46" cy="2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54"/>
                  </a:cxn>
                  <a:cxn ang="0">
                    <a:pos x="12" y="57"/>
                  </a:cxn>
                  <a:cxn ang="0">
                    <a:pos x="16" y="45"/>
                  </a:cxn>
                  <a:cxn ang="0">
                    <a:pos x="73" y="44"/>
                  </a:cxn>
                  <a:cxn ang="0">
                    <a:pos x="84" y="57"/>
                  </a:cxn>
                  <a:cxn ang="0">
                    <a:pos x="91" y="51"/>
                  </a:cxn>
                  <a:cxn ang="0">
                    <a:pos x="82" y="17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91" h="57">
                    <a:moveTo>
                      <a:pt x="6" y="0"/>
                    </a:moveTo>
                    <a:lnTo>
                      <a:pt x="0" y="54"/>
                    </a:lnTo>
                    <a:lnTo>
                      <a:pt x="12" y="57"/>
                    </a:lnTo>
                    <a:lnTo>
                      <a:pt x="16" y="45"/>
                    </a:lnTo>
                    <a:lnTo>
                      <a:pt x="73" y="44"/>
                    </a:lnTo>
                    <a:lnTo>
                      <a:pt x="84" y="57"/>
                    </a:lnTo>
                    <a:lnTo>
                      <a:pt x="91" y="51"/>
                    </a:lnTo>
                    <a:lnTo>
                      <a:pt x="82" y="17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22" name="Freeform 590"/>
              <p:cNvSpPr>
                <a:spLocks/>
              </p:cNvSpPr>
              <p:nvPr/>
            </p:nvSpPr>
            <p:spPr bwMode="auto">
              <a:xfrm>
                <a:off x="2868" y="3106"/>
                <a:ext cx="45" cy="29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54"/>
                  </a:cxn>
                  <a:cxn ang="0">
                    <a:pos x="12" y="57"/>
                  </a:cxn>
                  <a:cxn ang="0">
                    <a:pos x="15" y="45"/>
                  </a:cxn>
                  <a:cxn ang="0">
                    <a:pos x="72" y="43"/>
                  </a:cxn>
                  <a:cxn ang="0">
                    <a:pos x="82" y="57"/>
                  </a:cxn>
                  <a:cxn ang="0">
                    <a:pos x="90" y="51"/>
                  </a:cxn>
                  <a:cxn ang="0">
                    <a:pos x="81" y="16"/>
                  </a:cxn>
                  <a:cxn ang="0">
                    <a:pos x="16" y="18"/>
                  </a:cxn>
                  <a:cxn ang="0">
                    <a:pos x="16" y="0"/>
                  </a:cxn>
                  <a:cxn ang="0">
                    <a:pos x="4" y="0"/>
                  </a:cxn>
                  <a:cxn ang="0">
                    <a:pos x="4" y="0"/>
                  </a:cxn>
                </a:cxnLst>
                <a:rect l="0" t="0" r="r" b="b"/>
                <a:pathLst>
                  <a:path w="90" h="57">
                    <a:moveTo>
                      <a:pt x="4" y="0"/>
                    </a:moveTo>
                    <a:lnTo>
                      <a:pt x="0" y="54"/>
                    </a:lnTo>
                    <a:lnTo>
                      <a:pt x="12" y="57"/>
                    </a:lnTo>
                    <a:lnTo>
                      <a:pt x="15" y="45"/>
                    </a:lnTo>
                    <a:lnTo>
                      <a:pt x="72" y="43"/>
                    </a:lnTo>
                    <a:lnTo>
                      <a:pt x="82" y="57"/>
                    </a:lnTo>
                    <a:lnTo>
                      <a:pt x="90" y="51"/>
                    </a:lnTo>
                    <a:lnTo>
                      <a:pt x="81" y="16"/>
                    </a:lnTo>
                    <a:lnTo>
                      <a:pt x="16" y="18"/>
                    </a:lnTo>
                    <a:lnTo>
                      <a:pt x="16" y="0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23" name="Freeform 591"/>
              <p:cNvSpPr>
                <a:spLocks/>
              </p:cNvSpPr>
              <p:nvPr/>
            </p:nvSpPr>
            <p:spPr bwMode="auto">
              <a:xfrm>
                <a:off x="2916" y="3109"/>
                <a:ext cx="9" cy="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53"/>
                  </a:cxn>
                  <a:cxn ang="0">
                    <a:pos x="20" y="51"/>
                  </a:cxn>
                  <a:cxn ang="0">
                    <a:pos x="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0" h="53">
                    <a:moveTo>
                      <a:pt x="0" y="0"/>
                    </a:moveTo>
                    <a:lnTo>
                      <a:pt x="5" y="53"/>
                    </a:lnTo>
                    <a:lnTo>
                      <a:pt x="20" y="51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24" name="Freeform 592"/>
              <p:cNvSpPr>
                <a:spLocks/>
              </p:cNvSpPr>
              <p:nvPr/>
            </p:nvSpPr>
            <p:spPr bwMode="auto">
              <a:xfrm>
                <a:off x="2114" y="3074"/>
                <a:ext cx="1266" cy="293"/>
              </a:xfrm>
              <a:custGeom>
                <a:avLst/>
                <a:gdLst/>
                <a:ahLst/>
                <a:cxnLst>
                  <a:cxn ang="0">
                    <a:pos x="0" y="504"/>
                  </a:cxn>
                  <a:cxn ang="0">
                    <a:pos x="0" y="540"/>
                  </a:cxn>
                  <a:cxn ang="0">
                    <a:pos x="18" y="585"/>
                  </a:cxn>
                  <a:cxn ang="0">
                    <a:pos x="2508" y="567"/>
                  </a:cxn>
                  <a:cxn ang="0">
                    <a:pos x="2532" y="495"/>
                  </a:cxn>
                  <a:cxn ang="0">
                    <a:pos x="2416" y="0"/>
                  </a:cxn>
                  <a:cxn ang="0">
                    <a:pos x="2505" y="465"/>
                  </a:cxn>
                  <a:cxn ang="0">
                    <a:pos x="2487" y="540"/>
                  </a:cxn>
                  <a:cxn ang="0">
                    <a:pos x="17" y="553"/>
                  </a:cxn>
                  <a:cxn ang="0">
                    <a:pos x="0" y="504"/>
                  </a:cxn>
                  <a:cxn ang="0">
                    <a:pos x="0" y="504"/>
                  </a:cxn>
                </a:cxnLst>
                <a:rect l="0" t="0" r="r" b="b"/>
                <a:pathLst>
                  <a:path w="2532" h="585">
                    <a:moveTo>
                      <a:pt x="0" y="504"/>
                    </a:moveTo>
                    <a:lnTo>
                      <a:pt x="0" y="540"/>
                    </a:lnTo>
                    <a:lnTo>
                      <a:pt x="18" y="585"/>
                    </a:lnTo>
                    <a:lnTo>
                      <a:pt x="2508" y="567"/>
                    </a:lnTo>
                    <a:lnTo>
                      <a:pt x="2532" y="495"/>
                    </a:lnTo>
                    <a:lnTo>
                      <a:pt x="2416" y="0"/>
                    </a:lnTo>
                    <a:lnTo>
                      <a:pt x="2505" y="465"/>
                    </a:lnTo>
                    <a:lnTo>
                      <a:pt x="2487" y="540"/>
                    </a:lnTo>
                    <a:lnTo>
                      <a:pt x="17" y="553"/>
                    </a:lnTo>
                    <a:lnTo>
                      <a:pt x="0" y="504"/>
                    </a:lnTo>
                    <a:lnTo>
                      <a:pt x="0" y="50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25" name="Freeform 593"/>
              <p:cNvSpPr>
                <a:spLocks/>
              </p:cNvSpPr>
              <p:nvPr/>
            </p:nvSpPr>
            <p:spPr bwMode="auto">
              <a:xfrm>
                <a:off x="2117" y="3327"/>
                <a:ext cx="1251" cy="14"/>
              </a:xfrm>
              <a:custGeom>
                <a:avLst/>
                <a:gdLst/>
                <a:ahLst/>
                <a:cxnLst>
                  <a:cxn ang="0">
                    <a:pos x="5" y="15"/>
                  </a:cxn>
                  <a:cxn ang="0">
                    <a:pos x="2502" y="0"/>
                  </a:cxn>
                  <a:cxn ang="0">
                    <a:pos x="2492" y="18"/>
                  </a:cxn>
                  <a:cxn ang="0">
                    <a:pos x="0" y="29"/>
                  </a:cxn>
                  <a:cxn ang="0">
                    <a:pos x="5" y="15"/>
                  </a:cxn>
                  <a:cxn ang="0">
                    <a:pos x="5" y="15"/>
                  </a:cxn>
                </a:cxnLst>
                <a:rect l="0" t="0" r="r" b="b"/>
                <a:pathLst>
                  <a:path w="2502" h="29">
                    <a:moveTo>
                      <a:pt x="5" y="15"/>
                    </a:moveTo>
                    <a:lnTo>
                      <a:pt x="2502" y="0"/>
                    </a:lnTo>
                    <a:lnTo>
                      <a:pt x="2492" y="18"/>
                    </a:lnTo>
                    <a:lnTo>
                      <a:pt x="0" y="29"/>
                    </a:lnTo>
                    <a:lnTo>
                      <a:pt x="5" y="15"/>
                    </a:lnTo>
                    <a:lnTo>
                      <a:pt x="5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26" name="Freeform 594"/>
              <p:cNvSpPr>
                <a:spLocks/>
              </p:cNvSpPr>
              <p:nvPr/>
            </p:nvSpPr>
            <p:spPr bwMode="auto">
              <a:xfrm>
                <a:off x="3348" y="3217"/>
                <a:ext cx="77" cy="7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9" y="1"/>
                  </a:cxn>
                  <a:cxn ang="0">
                    <a:pos x="76" y="30"/>
                  </a:cxn>
                  <a:cxn ang="0">
                    <a:pos x="85" y="71"/>
                  </a:cxn>
                  <a:cxn ang="0">
                    <a:pos x="97" y="103"/>
                  </a:cxn>
                  <a:cxn ang="0">
                    <a:pos x="122" y="121"/>
                  </a:cxn>
                  <a:cxn ang="0">
                    <a:pos x="154" y="131"/>
                  </a:cxn>
                  <a:cxn ang="0">
                    <a:pos x="137" y="146"/>
                  </a:cxn>
                  <a:cxn ang="0">
                    <a:pos x="98" y="130"/>
                  </a:cxn>
                  <a:cxn ang="0">
                    <a:pos x="76" y="97"/>
                  </a:cxn>
                  <a:cxn ang="0">
                    <a:pos x="60" y="42"/>
                  </a:cxn>
                  <a:cxn ang="0">
                    <a:pos x="34" y="24"/>
                  </a:cxn>
                  <a:cxn ang="0">
                    <a:pos x="3" y="19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54" h="146">
                    <a:moveTo>
                      <a:pt x="0" y="0"/>
                    </a:moveTo>
                    <a:lnTo>
                      <a:pt x="49" y="1"/>
                    </a:lnTo>
                    <a:lnTo>
                      <a:pt x="76" y="30"/>
                    </a:lnTo>
                    <a:lnTo>
                      <a:pt x="85" y="71"/>
                    </a:lnTo>
                    <a:lnTo>
                      <a:pt x="97" y="103"/>
                    </a:lnTo>
                    <a:lnTo>
                      <a:pt x="122" y="121"/>
                    </a:lnTo>
                    <a:lnTo>
                      <a:pt x="154" y="131"/>
                    </a:lnTo>
                    <a:lnTo>
                      <a:pt x="137" y="146"/>
                    </a:lnTo>
                    <a:lnTo>
                      <a:pt x="98" y="130"/>
                    </a:lnTo>
                    <a:lnTo>
                      <a:pt x="76" y="97"/>
                    </a:lnTo>
                    <a:lnTo>
                      <a:pt x="60" y="42"/>
                    </a:lnTo>
                    <a:lnTo>
                      <a:pt x="34" y="24"/>
                    </a:lnTo>
                    <a:lnTo>
                      <a:pt x="3" y="1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27" name="Freeform 595"/>
              <p:cNvSpPr>
                <a:spLocks/>
              </p:cNvSpPr>
              <p:nvPr/>
            </p:nvSpPr>
            <p:spPr bwMode="auto">
              <a:xfrm>
                <a:off x="3408" y="3280"/>
                <a:ext cx="180" cy="82"/>
              </a:xfrm>
              <a:custGeom>
                <a:avLst/>
                <a:gdLst/>
                <a:ahLst/>
                <a:cxnLst>
                  <a:cxn ang="0">
                    <a:pos x="0" y="49"/>
                  </a:cxn>
                  <a:cxn ang="0">
                    <a:pos x="42" y="31"/>
                  </a:cxn>
                  <a:cxn ang="0">
                    <a:pos x="82" y="25"/>
                  </a:cxn>
                  <a:cxn ang="0">
                    <a:pos x="142" y="0"/>
                  </a:cxn>
                  <a:cxn ang="0">
                    <a:pos x="101" y="24"/>
                  </a:cxn>
                  <a:cxn ang="0">
                    <a:pos x="175" y="39"/>
                  </a:cxn>
                  <a:cxn ang="0">
                    <a:pos x="234" y="63"/>
                  </a:cxn>
                  <a:cxn ang="0">
                    <a:pos x="284" y="91"/>
                  </a:cxn>
                  <a:cxn ang="0">
                    <a:pos x="358" y="151"/>
                  </a:cxn>
                  <a:cxn ang="0">
                    <a:pos x="355" y="164"/>
                  </a:cxn>
                  <a:cxn ang="0">
                    <a:pos x="276" y="102"/>
                  </a:cxn>
                  <a:cxn ang="0">
                    <a:pos x="166" y="54"/>
                  </a:cxn>
                  <a:cxn ang="0">
                    <a:pos x="97" y="48"/>
                  </a:cxn>
                  <a:cxn ang="0">
                    <a:pos x="16" y="63"/>
                  </a:cxn>
                  <a:cxn ang="0">
                    <a:pos x="9" y="93"/>
                  </a:cxn>
                  <a:cxn ang="0">
                    <a:pos x="0" y="49"/>
                  </a:cxn>
                  <a:cxn ang="0">
                    <a:pos x="0" y="49"/>
                  </a:cxn>
                </a:cxnLst>
                <a:rect l="0" t="0" r="r" b="b"/>
                <a:pathLst>
                  <a:path w="358" h="164">
                    <a:moveTo>
                      <a:pt x="0" y="49"/>
                    </a:moveTo>
                    <a:lnTo>
                      <a:pt x="42" y="31"/>
                    </a:lnTo>
                    <a:lnTo>
                      <a:pt x="82" y="25"/>
                    </a:lnTo>
                    <a:lnTo>
                      <a:pt x="142" y="0"/>
                    </a:lnTo>
                    <a:lnTo>
                      <a:pt x="101" y="24"/>
                    </a:lnTo>
                    <a:lnTo>
                      <a:pt x="175" y="39"/>
                    </a:lnTo>
                    <a:lnTo>
                      <a:pt x="234" y="63"/>
                    </a:lnTo>
                    <a:lnTo>
                      <a:pt x="284" y="91"/>
                    </a:lnTo>
                    <a:lnTo>
                      <a:pt x="358" y="151"/>
                    </a:lnTo>
                    <a:lnTo>
                      <a:pt x="355" y="164"/>
                    </a:lnTo>
                    <a:lnTo>
                      <a:pt x="276" y="102"/>
                    </a:lnTo>
                    <a:lnTo>
                      <a:pt x="166" y="54"/>
                    </a:lnTo>
                    <a:lnTo>
                      <a:pt x="97" y="48"/>
                    </a:lnTo>
                    <a:lnTo>
                      <a:pt x="16" y="63"/>
                    </a:lnTo>
                    <a:lnTo>
                      <a:pt x="9" y="93"/>
                    </a:lnTo>
                    <a:lnTo>
                      <a:pt x="0" y="49"/>
                    </a:lnTo>
                    <a:lnTo>
                      <a:pt x="0" y="4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28" name="Freeform 596"/>
              <p:cNvSpPr>
                <a:spLocks/>
              </p:cNvSpPr>
              <p:nvPr/>
            </p:nvSpPr>
            <p:spPr bwMode="auto">
              <a:xfrm>
                <a:off x="3415" y="3324"/>
                <a:ext cx="251" cy="57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350" y="100"/>
                  </a:cxn>
                  <a:cxn ang="0">
                    <a:pos x="359" y="79"/>
                  </a:cxn>
                  <a:cxn ang="0">
                    <a:pos x="414" y="49"/>
                  </a:cxn>
                  <a:cxn ang="0">
                    <a:pos x="477" y="24"/>
                  </a:cxn>
                  <a:cxn ang="0">
                    <a:pos x="441" y="26"/>
                  </a:cxn>
                  <a:cxn ang="0">
                    <a:pos x="362" y="69"/>
                  </a:cxn>
                  <a:cxn ang="0">
                    <a:pos x="363" y="57"/>
                  </a:cxn>
                  <a:cxn ang="0">
                    <a:pos x="438" y="12"/>
                  </a:cxn>
                  <a:cxn ang="0">
                    <a:pos x="502" y="0"/>
                  </a:cxn>
                  <a:cxn ang="0">
                    <a:pos x="490" y="51"/>
                  </a:cxn>
                  <a:cxn ang="0">
                    <a:pos x="347" y="115"/>
                  </a:cxn>
                  <a:cxn ang="0">
                    <a:pos x="17" y="26"/>
                  </a:cxn>
                  <a:cxn ang="0">
                    <a:pos x="0" y="8"/>
                  </a:cxn>
                  <a:cxn ang="0">
                    <a:pos x="0" y="8"/>
                  </a:cxn>
                </a:cxnLst>
                <a:rect l="0" t="0" r="r" b="b"/>
                <a:pathLst>
                  <a:path w="502" h="115">
                    <a:moveTo>
                      <a:pt x="0" y="8"/>
                    </a:moveTo>
                    <a:lnTo>
                      <a:pt x="350" y="100"/>
                    </a:lnTo>
                    <a:lnTo>
                      <a:pt x="359" y="79"/>
                    </a:lnTo>
                    <a:lnTo>
                      <a:pt x="414" y="49"/>
                    </a:lnTo>
                    <a:lnTo>
                      <a:pt x="477" y="24"/>
                    </a:lnTo>
                    <a:lnTo>
                      <a:pt x="441" y="26"/>
                    </a:lnTo>
                    <a:lnTo>
                      <a:pt x="362" y="69"/>
                    </a:lnTo>
                    <a:lnTo>
                      <a:pt x="363" y="57"/>
                    </a:lnTo>
                    <a:lnTo>
                      <a:pt x="438" y="12"/>
                    </a:lnTo>
                    <a:lnTo>
                      <a:pt x="502" y="0"/>
                    </a:lnTo>
                    <a:lnTo>
                      <a:pt x="490" y="51"/>
                    </a:lnTo>
                    <a:lnTo>
                      <a:pt x="347" y="115"/>
                    </a:lnTo>
                    <a:lnTo>
                      <a:pt x="17" y="26"/>
                    </a:lnTo>
                    <a:lnTo>
                      <a:pt x="0" y="8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29" name="Freeform 597"/>
              <p:cNvSpPr>
                <a:spLocks/>
              </p:cNvSpPr>
              <p:nvPr/>
            </p:nvSpPr>
            <p:spPr bwMode="auto">
              <a:xfrm>
                <a:off x="3428" y="3261"/>
                <a:ext cx="238" cy="65"/>
              </a:xfrm>
              <a:custGeom>
                <a:avLst/>
                <a:gdLst/>
                <a:ahLst/>
                <a:cxnLst>
                  <a:cxn ang="0">
                    <a:pos x="0" y="36"/>
                  </a:cxn>
                  <a:cxn ang="0">
                    <a:pos x="58" y="7"/>
                  </a:cxn>
                  <a:cxn ang="0">
                    <a:pos x="130" y="0"/>
                  </a:cxn>
                  <a:cxn ang="0">
                    <a:pos x="222" y="9"/>
                  </a:cxn>
                  <a:cxn ang="0">
                    <a:pos x="304" y="33"/>
                  </a:cxn>
                  <a:cxn ang="0">
                    <a:pos x="404" y="85"/>
                  </a:cxn>
                  <a:cxn ang="0">
                    <a:pos x="476" y="128"/>
                  </a:cxn>
                  <a:cxn ang="0">
                    <a:pos x="464" y="130"/>
                  </a:cxn>
                  <a:cxn ang="0">
                    <a:pos x="351" y="64"/>
                  </a:cxn>
                  <a:cxn ang="0">
                    <a:pos x="276" y="33"/>
                  </a:cxn>
                  <a:cxn ang="0">
                    <a:pos x="201" y="13"/>
                  </a:cxn>
                  <a:cxn ang="0">
                    <a:pos x="115" y="10"/>
                  </a:cxn>
                  <a:cxn ang="0">
                    <a:pos x="47" y="18"/>
                  </a:cxn>
                  <a:cxn ang="0">
                    <a:pos x="0" y="36"/>
                  </a:cxn>
                  <a:cxn ang="0">
                    <a:pos x="0" y="36"/>
                  </a:cxn>
                </a:cxnLst>
                <a:rect l="0" t="0" r="r" b="b"/>
                <a:pathLst>
                  <a:path w="476" h="130">
                    <a:moveTo>
                      <a:pt x="0" y="36"/>
                    </a:moveTo>
                    <a:lnTo>
                      <a:pt x="58" y="7"/>
                    </a:lnTo>
                    <a:lnTo>
                      <a:pt x="130" y="0"/>
                    </a:lnTo>
                    <a:lnTo>
                      <a:pt x="222" y="9"/>
                    </a:lnTo>
                    <a:lnTo>
                      <a:pt x="304" y="33"/>
                    </a:lnTo>
                    <a:lnTo>
                      <a:pt x="404" y="85"/>
                    </a:lnTo>
                    <a:lnTo>
                      <a:pt x="476" y="128"/>
                    </a:lnTo>
                    <a:lnTo>
                      <a:pt x="464" y="130"/>
                    </a:lnTo>
                    <a:lnTo>
                      <a:pt x="351" y="64"/>
                    </a:lnTo>
                    <a:lnTo>
                      <a:pt x="276" y="33"/>
                    </a:lnTo>
                    <a:lnTo>
                      <a:pt x="201" y="13"/>
                    </a:lnTo>
                    <a:lnTo>
                      <a:pt x="115" y="10"/>
                    </a:lnTo>
                    <a:lnTo>
                      <a:pt x="47" y="18"/>
                    </a:lnTo>
                    <a:lnTo>
                      <a:pt x="0" y="36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30" name="Freeform 598"/>
              <p:cNvSpPr>
                <a:spLocks/>
              </p:cNvSpPr>
              <p:nvPr/>
            </p:nvSpPr>
            <p:spPr bwMode="auto">
              <a:xfrm>
                <a:off x="2729" y="3255"/>
                <a:ext cx="69" cy="25"/>
              </a:xfrm>
              <a:custGeom>
                <a:avLst/>
                <a:gdLst/>
                <a:ahLst/>
                <a:cxnLst>
                  <a:cxn ang="0">
                    <a:pos x="1" y="13"/>
                  </a:cxn>
                  <a:cxn ang="0">
                    <a:pos x="0" y="48"/>
                  </a:cxn>
                  <a:cxn ang="0">
                    <a:pos x="139" y="51"/>
                  </a:cxn>
                  <a:cxn ang="0">
                    <a:pos x="139" y="3"/>
                  </a:cxn>
                  <a:cxn ang="0">
                    <a:pos x="130" y="0"/>
                  </a:cxn>
                  <a:cxn ang="0">
                    <a:pos x="127" y="40"/>
                  </a:cxn>
                  <a:cxn ang="0">
                    <a:pos x="106" y="12"/>
                  </a:cxn>
                  <a:cxn ang="0">
                    <a:pos x="1" y="13"/>
                  </a:cxn>
                  <a:cxn ang="0">
                    <a:pos x="1" y="13"/>
                  </a:cxn>
                </a:cxnLst>
                <a:rect l="0" t="0" r="r" b="b"/>
                <a:pathLst>
                  <a:path w="139" h="51">
                    <a:moveTo>
                      <a:pt x="1" y="13"/>
                    </a:moveTo>
                    <a:lnTo>
                      <a:pt x="0" y="48"/>
                    </a:lnTo>
                    <a:lnTo>
                      <a:pt x="139" y="51"/>
                    </a:lnTo>
                    <a:lnTo>
                      <a:pt x="139" y="3"/>
                    </a:lnTo>
                    <a:lnTo>
                      <a:pt x="130" y="0"/>
                    </a:lnTo>
                    <a:lnTo>
                      <a:pt x="127" y="40"/>
                    </a:lnTo>
                    <a:lnTo>
                      <a:pt x="106" y="12"/>
                    </a:lnTo>
                    <a:lnTo>
                      <a:pt x="1" y="13"/>
                    </a:lnTo>
                    <a:lnTo>
                      <a:pt x="1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31" name="Freeform 599"/>
              <p:cNvSpPr>
                <a:spLocks/>
              </p:cNvSpPr>
              <p:nvPr/>
            </p:nvSpPr>
            <p:spPr bwMode="auto">
              <a:xfrm>
                <a:off x="2745" y="3232"/>
                <a:ext cx="33" cy="15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0" y="29"/>
                  </a:cxn>
                  <a:cxn ang="0">
                    <a:pos x="67" y="28"/>
                  </a:cxn>
                  <a:cxn ang="0">
                    <a:pos x="55" y="0"/>
                  </a:cxn>
                  <a:cxn ang="0">
                    <a:pos x="8" y="0"/>
                  </a:cxn>
                  <a:cxn ang="0">
                    <a:pos x="8" y="0"/>
                  </a:cxn>
                </a:cxnLst>
                <a:rect l="0" t="0" r="r" b="b"/>
                <a:pathLst>
                  <a:path w="67" h="29">
                    <a:moveTo>
                      <a:pt x="8" y="0"/>
                    </a:moveTo>
                    <a:lnTo>
                      <a:pt x="0" y="29"/>
                    </a:lnTo>
                    <a:lnTo>
                      <a:pt x="67" y="28"/>
                    </a:lnTo>
                    <a:lnTo>
                      <a:pt x="55" y="0"/>
                    </a:lnTo>
                    <a:lnTo>
                      <a:pt x="8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32" name="Freeform 600"/>
              <p:cNvSpPr>
                <a:spLocks/>
              </p:cNvSpPr>
              <p:nvPr/>
            </p:nvSpPr>
            <p:spPr bwMode="auto">
              <a:xfrm>
                <a:off x="2781" y="3221"/>
                <a:ext cx="138" cy="58"/>
              </a:xfrm>
              <a:custGeom>
                <a:avLst/>
                <a:gdLst/>
                <a:ahLst/>
                <a:cxnLst>
                  <a:cxn ang="0">
                    <a:pos x="35" y="70"/>
                  </a:cxn>
                  <a:cxn ang="0">
                    <a:pos x="127" y="70"/>
                  </a:cxn>
                  <a:cxn ang="0">
                    <a:pos x="133" y="115"/>
                  </a:cxn>
                  <a:cxn ang="0">
                    <a:pos x="148" y="115"/>
                  </a:cxn>
                  <a:cxn ang="0">
                    <a:pos x="142" y="71"/>
                  </a:cxn>
                  <a:cxn ang="0">
                    <a:pos x="154" y="40"/>
                  </a:cxn>
                  <a:cxn ang="0">
                    <a:pos x="275" y="41"/>
                  </a:cxn>
                  <a:cxn ang="0">
                    <a:pos x="268" y="21"/>
                  </a:cxn>
                  <a:cxn ang="0">
                    <a:pos x="23" y="18"/>
                  </a:cxn>
                  <a:cxn ang="0">
                    <a:pos x="15" y="0"/>
                  </a:cxn>
                  <a:cxn ang="0">
                    <a:pos x="2" y="10"/>
                  </a:cxn>
                  <a:cxn ang="0">
                    <a:pos x="0" y="50"/>
                  </a:cxn>
                  <a:cxn ang="0">
                    <a:pos x="21" y="50"/>
                  </a:cxn>
                  <a:cxn ang="0">
                    <a:pos x="26" y="70"/>
                  </a:cxn>
                  <a:cxn ang="0">
                    <a:pos x="35" y="70"/>
                  </a:cxn>
                  <a:cxn ang="0">
                    <a:pos x="35" y="70"/>
                  </a:cxn>
                </a:cxnLst>
                <a:rect l="0" t="0" r="r" b="b"/>
                <a:pathLst>
                  <a:path w="275" h="115">
                    <a:moveTo>
                      <a:pt x="35" y="70"/>
                    </a:moveTo>
                    <a:lnTo>
                      <a:pt x="127" y="70"/>
                    </a:lnTo>
                    <a:lnTo>
                      <a:pt x="133" y="115"/>
                    </a:lnTo>
                    <a:lnTo>
                      <a:pt x="148" y="115"/>
                    </a:lnTo>
                    <a:lnTo>
                      <a:pt x="142" y="71"/>
                    </a:lnTo>
                    <a:lnTo>
                      <a:pt x="154" y="40"/>
                    </a:lnTo>
                    <a:lnTo>
                      <a:pt x="275" y="41"/>
                    </a:lnTo>
                    <a:lnTo>
                      <a:pt x="268" y="21"/>
                    </a:lnTo>
                    <a:lnTo>
                      <a:pt x="23" y="18"/>
                    </a:lnTo>
                    <a:lnTo>
                      <a:pt x="15" y="0"/>
                    </a:lnTo>
                    <a:lnTo>
                      <a:pt x="2" y="10"/>
                    </a:lnTo>
                    <a:lnTo>
                      <a:pt x="0" y="50"/>
                    </a:lnTo>
                    <a:lnTo>
                      <a:pt x="21" y="50"/>
                    </a:lnTo>
                    <a:lnTo>
                      <a:pt x="26" y="70"/>
                    </a:lnTo>
                    <a:lnTo>
                      <a:pt x="35" y="70"/>
                    </a:lnTo>
                    <a:lnTo>
                      <a:pt x="35" y="7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33" name="Freeform 601"/>
              <p:cNvSpPr>
                <a:spLocks/>
              </p:cNvSpPr>
              <p:nvPr/>
            </p:nvSpPr>
            <p:spPr bwMode="auto">
              <a:xfrm>
                <a:off x="2693" y="3233"/>
                <a:ext cx="31" cy="29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19"/>
                  </a:cxn>
                  <a:cxn ang="0">
                    <a:pos x="24" y="22"/>
                  </a:cxn>
                  <a:cxn ang="0">
                    <a:pos x="49" y="58"/>
                  </a:cxn>
                  <a:cxn ang="0">
                    <a:pos x="63" y="26"/>
                  </a:cxn>
                  <a:cxn ang="0">
                    <a:pos x="63" y="1"/>
                  </a:cxn>
                  <a:cxn ang="0">
                    <a:pos x="4" y="0"/>
                  </a:cxn>
                  <a:cxn ang="0">
                    <a:pos x="4" y="0"/>
                  </a:cxn>
                </a:cxnLst>
                <a:rect l="0" t="0" r="r" b="b"/>
                <a:pathLst>
                  <a:path w="63" h="58">
                    <a:moveTo>
                      <a:pt x="4" y="0"/>
                    </a:moveTo>
                    <a:lnTo>
                      <a:pt x="0" y="19"/>
                    </a:lnTo>
                    <a:lnTo>
                      <a:pt x="24" y="22"/>
                    </a:lnTo>
                    <a:lnTo>
                      <a:pt x="49" y="58"/>
                    </a:lnTo>
                    <a:lnTo>
                      <a:pt x="63" y="26"/>
                    </a:lnTo>
                    <a:lnTo>
                      <a:pt x="63" y="1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34" name="Freeform 602"/>
              <p:cNvSpPr>
                <a:spLocks/>
              </p:cNvSpPr>
              <p:nvPr/>
            </p:nvSpPr>
            <p:spPr bwMode="auto">
              <a:xfrm>
                <a:off x="2709" y="3247"/>
                <a:ext cx="15" cy="32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15" y="30"/>
                  </a:cxn>
                  <a:cxn ang="0">
                    <a:pos x="14" y="65"/>
                  </a:cxn>
                  <a:cxn ang="0">
                    <a:pos x="30" y="65"/>
                  </a:cxn>
                  <a:cxn ang="0">
                    <a:pos x="30" y="0"/>
                  </a:cxn>
                  <a:cxn ang="0">
                    <a:pos x="20" y="20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30" h="65">
                    <a:moveTo>
                      <a:pt x="0" y="5"/>
                    </a:moveTo>
                    <a:lnTo>
                      <a:pt x="15" y="30"/>
                    </a:lnTo>
                    <a:lnTo>
                      <a:pt x="14" y="65"/>
                    </a:lnTo>
                    <a:lnTo>
                      <a:pt x="30" y="65"/>
                    </a:lnTo>
                    <a:lnTo>
                      <a:pt x="30" y="0"/>
                    </a:lnTo>
                    <a:lnTo>
                      <a:pt x="20" y="20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72727" name="Group 603"/>
          <p:cNvGrpSpPr>
            <a:grpSpLocks/>
          </p:cNvGrpSpPr>
          <p:nvPr/>
        </p:nvGrpSpPr>
        <p:grpSpPr bwMode="auto">
          <a:xfrm>
            <a:off x="1225550" y="3030538"/>
            <a:ext cx="6927850" cy="3278187"/>
            <a:chOff x="1060" y="2011"/>
            <a:chExt cx="4364" cy="2065"/>
          </a:xfrm>
        </p:grpSpPr>
        <p:sp>
          <p:nvSpPr>
            <p:cNvPr id="172636" name="Freeform 604"/>
            <p:cNvSpPr>
              <a:spLocks/>
            </p:cNvSpPr>
            <p:nvPr/>
          </p:nvSpPr>
          <p:spPr bwMode="auto">
            <a:xfrm>
              <a:off x="4940" y="2026"/>
              <a:ext cx="484" cy="7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9"/>
                </a:cxn>
                <a:cxn ang="0">
                  <a:pos x="258" y="733"/>
                </a:cxn>
                <a:cxn ang="0">
                  <a:pos x="484" y="787"/>
                </a:cxn>
              </a:cxnLst>
              <a:rect l="0" t="0" r="r" b="b"/>
              <a:pathLst>
                <a:path w="484" h="787">
                  <a:moveTo>
                    <a:pt x="0" y="0"/>
                  </a:moveTo>
                  <a:lnTo>
                    <a:pt x="0" y="429"/>
                  </a:lnTo>
                  <a:lnTo>
                    <a:pt x="258" y="733"/>
                  </a:lnTo>
                  <a:lnTo>
                    <a:pt x="484" y="787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637" name="Freeform 605"/>
            <p:cNvSpPr>
              <a:spLocks/>
            </p:cNvSpPr>
            <p:nvPr/>
          </p:nvSpPr>
          <p:spPr bwMode="auto">
            <a:xfrm>
              <a:off x="4956" y="2018"/>
              <a:ext cx="312" cy="8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437"/>
                </a:cxn>
                <a:cxn ang="0">
                  <a:pos x="257" y="733"/>
                </a:cxn>
                <a:cxn ang="0">
                  <a:pos x="312" y="819"/>
                </a:cxn>
              </a:cxnLst>
              <a:rect l="0" t="0" r="r" b="b"/>
              <a:pathLst>
                <a:path w="312" h="819">
                  <a:moveTo>
                    <a:pt x="0" y="0"/>
                  </a:moveTo>
                  <a:lnTo>
                    <a:pt x="8" y="437"/>
                  </a:lnTo>
                  <a:lnTo>
                    <a:pt x="257" y="733"/>
                  </a:lnTo>
                  <a:lnTo>
                    <a:pt x="312" y="819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638" name="Freeform 606"/>
            <p:cNvSpPr>
              <a:spLocks/>
            </p:cNvSpPr>
            <p:nvPr/>
          </p:nvSpPr>
          <p:spPr bwMode="auto">
            <a:xfrm>
              <a:off x="4933" y="2018"/>
              <a:ext cx="249" cy="8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429"/>
                </a:cxn>
                <a:cxn ang="0">
                  <a:pos x="249" y="725"/>
                </a:cxn>
                <a:cxn ang="0">
                  <a:pos x="195" y="811"/>
                </a:cxn>
              </a:cxnLst>
              <a:rect l="0" t="0" r="r" b="b"/>
              <a:pathLst>
                <a:path w="249" h="811">
                  <a:moveTo>
                    <a:pt x="0" y="0"/>
                  </a:moveTo>
                  <a:lnTo>
                    <a:pt x="15" y="429"/>
                  </a:lnTo>
                  <a:lnTo>
                    <a:pt x="249" y="725"/>
                  </a:lnTo>
                  <a:lnTo>
                    <a:pt x="195" y="811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639" name="Freeform 607"/>
            <p:cNvSpPr>
              <a:spLocks/>
            </p:cNvSpPr>
            <p:nvPr/>
          </p:nvSpPr>
          <p:spPr bwMode="auto">
            <a:xfrm>
              <a:off x="4894" y="2026"/>
              <a:ext cx="257" cy="79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05"/>
                </a:cxn>
                <a:cxn ang="0">
                  <a:pos x="249" y="741"/>
                </a:cxn>
                <a:cxn ang="0">
                  <a:pos x="257" y="795"/>
                </a:cxn>
              </a:cxnLst>
              <a:rect l="0" t="0" r="r" b="b"/>
              <a:pathLst>
                <a:path w="257" h="795">
                  <a:moveTo>
                    <a:pt x="0" y="0"/>
                  </a:moveTo>
                  <a:lnTo>
                    <a:pt x="0" y="405"/>
                  </a:lnTo>
                  <a:lnTo>
                    <a:pt x="249" y="741"/>
                  </a:lnTo>
                  <a:lnTo>
                    <a:pt x="257" y="795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640" name="Freeform 608"/>
            <p:cNvSpPr>
              <a:spLocks/>
            </p:cNvSpPr>
            <p:nvPr/>
          </p:nvSpPr>
          <p:spPr bwMode="auto">
            <a:xfrm>
              <a:off x="4870" y="2026"/>
              <a:ext cx="258" cy="7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444"/>
                </a:cxn>
                <a:cxn ang="0">
                  <a:pos x="258" y="725"/>
                </a:cxn>
                <a:cxn ang="0">
                  <a:pos x="141" y="787"/>
                </a:cxn>
              </a:cxnLst>
              <a:rect l="0" t="0" r="r" b="b"/>
              <a:pathLst>
                <a:path w="258" h="787">
                  <a:moveTo>
                    <a:pt x="0" y="0"/>
                  </a:moveTo>
                  <a:lnTo>
                    <a:pt x="16" y="444"/>
                  </a:lnTo>
                  <a:lnTo>
                    <a:pt x="258" y="725"/>
                  </a:lnTo>
                  <a:lnTo>
                    <a:pt x="141" y="787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641" name="Freeform 609"/>
            <p:cNvSpPr>
              <a:spLocks/>
            </p:cNvSpPr>
            <p:nvPr/>
          </p:nvSpPr>
          <p:spPr bwMode="auto">
            <a:xfrm>
              <a:off x="1636" y="2011"/>
              <a:ext cx="3234" cy="795"/>
            </a:xfrm>
            <a:custGeom>
              <a:avLst/>
              <a:gdLst/>
              <a:ahLst/>
              <a:cxnLst>
                <a:cxn ang="0">
                  <a:pos x="3234" y="0"/>
                </a:cxn>
                <a:cxn ang="0">
                  <a:pos x="3234" y="428"/>
                </a:cxn>
                <a:cxn ang="0">
                  <a:pos x="2985" y="413"/>
                </a:cxn>
                <a:cxn ang="0">
                  <a:pos x="2120" y="662"/>
                </a:cxn>
                <a:cxn ang="0">
                  <a:pos x="1294" y="795"/>
                </a:cxn>
                <a:cxn ang="0">
                  <a:pos x="608" y="693"/>
                </a:cxn>
                <a:cxn ang="0">
                  <a:pos x="156" y="600"/>
                </a:cxn>
                <a:cxn ang="0">
                  <a:pos x="0" y="304"/>
                </a:cxn>
                <a:cxn ang="0">
                  <a:pos x="78" y="226"/>
                </a:cxn>
              </a:cxnLst>
              <a:rect l="0" t="0" r="r" b="b"/>
              <a:pathLst>
                <a:path w="3234" h="795">
                  <a:moveTo>
                    <a:pt x="3234" y="0"/>
                  </a:moveTo>
                  <a:lnTo>
                    <a:pt x="3234" y="428"/>
                  </a:lnTo>
                  <a:lnTo>
                    <a:pt x="2985" y="413"/>
                  </a:lnTo>
                  <a:lnTo>
                    <a:pt x="2120" y="662"/>
                  </a:lnTo>
                  <a:lnTo>
                    <a:pt x="1294" y="795"/>
                  </a:lnTo>
                  <a:lnTo>
                    <a:pt x="608" y="693"/>
                  </a:lnTo>
                  <a:lnTo>
                    <a:pt x="156" y="600"/>
                  </a:lnTo>
                  <a:lnTo>
                    <a:pt x="0" y="304"/>
                  </a:lnTo>
                  <a:lnTo>
                    <a:pt x="78" y="226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642" name="Freeform 610"/>
            <p:cNvSpPr>
              <a:spLocks/>
            </p:cNvSpPr>
            <p:nvPr/>
          </p:nvSpPr>
          <p:spPr bwMode="auto">
            <a:xfrm>
              <a:off x="1559" y="2026"/>
              <a:ext cx="3311" cy="772"/>
            </a:xfrm>
            <a:custGeom>
              <a:avLst/>
              <a:gdLst/>
              <a:ahLst/>
              <a:cxnLst>
                <a:cxn ang="0">
                  <a:pos x="3288" y="0"/>
                </a:cxn>
                <a:cxn ang="0">
                  <a:pos x="3311" y="405"/>
                </a:cxn>
                <a:cxn ang="0">
                  <a:pos x="3039" y="382"/>
                </a:cxn>
                <a:cxn ang="0">
                  <a:pos x="2213" y="647"/>
                </a:cxn>
                <a:cxn ang="0">
                  <a:pos x="1371" y="772"/>
                </a:cxn>
                <a:cxn ang="0">
                  <a:pos x="670" y="663"/>
                </a:cxn>
                <a:cxn ang="0">
                  <a:pos x="249" y="577"/>
                </a:cxn>
                <a:cxn ang="0">
                  <a:pos x="0" y="218"/>
                </a:cxn>
              </a:cxnLst>
              <a:rect l="0" t="0" r="r" b="b"/>
              <a:pathLst>
                <a:path w="3311" h="772">
                  <a:moveTo>
                    <a:pt x="3288" y="0"/>
                  </a:moveTo>
                  <a:lnTo>
                    <a:pt x="3311" y="405"/>
                  </a:lnTo>
                  <a:lnTo>
                    <a:pt x="3039" y="382"/>
                  </a:lnTo>
                  <a:lnTo>
                    <a:pt x="2213" y="647"/>
                  </a:lnTo>
                  <a:lnTo>
                    <a:pt x="1371" y="772"/>
                  </a:lnTo>
                  <a:lnTo>
                    <a:pt x="670" y="663"/>
                  </a:lnTo>
                  <a:lnTo>
                    <a:pt x="249" y="577"/>
                  </a:lnTo>
                  <a:lnTo>
                    <a:pt x="0" y="21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643" name="Freeform 611"/>
            <p:cNvSpPr>
              <a:spLocks/>
            </p:cNvSpPr>
            <p:nvPr/>
          </p:nvSpPr>
          <p:spPr bwMode="auto">
            <a:xfrm>
              <a:off x="1449" y="2018"/>
              <a:ext cx="3406" cy="764"/>
            </a:xfrm>
            <a:custGeom>
              <a:avLst/>
              <a:gdLst/>
              <a:ahLst/>
              <a:cxnLst>
                <a:cxn ang="0">
                  <a:pos x="3375" y="0"/>
                </a:cxn>
                <a:cxn ang="0">
                  <a:pos x="3406" y="390"/>
                </a:cxn>
                <a:cxn ang="0">
                  <a:pos x="3156" y="382"/>
                </a:cxn>
                <a:cxn ang="0">
                  <a:pos x="2315" y="632"/>
                </a:cxn>
                <a:cxn ang="0">
                  <a:pos x="1473" y="764"/>
                </a:cxn>
                <a:cxn ang="0">
                  <a:pos x="772" y="647"/>
                </a:cxn>
                <a:cxn ang="0">
                  <a:pos x="335" y="569"/>
                </a:cxn>
                <a:cxn ang="0">
                  <a:pos x="0" y="226"/>
                </a:cxn>
              </a:cxnLst>
              <a:rect l="0" t="0" r="r" b="b"/>
              <a:pathLst>
                <a:path w="3406" h="764">
                  <a:moveTo>
                    <a:pt x="3375" y="0"/>
                  </a:moveTo>
                  <a:lnTo>
                    <a:pt x="3406" y="390"/>
                  </a:lnTo>
                  <a:lnTo>
                    <a:pt x="3156" y="382"/>
                  </a:lnTo>
                  <a:lnTo>
                    <a:pt x="2315" y="632"/>
                  </a:lnTo>
                  <a:lnTo>
                    <a:pt x="1473" y="764"/>
                  </a:lnTo>
                  <a:lnTo>
                    <a:pt x="772" y="647"/>
                  </a:lnTo>
                  <a:lnTo>
                    <a:pt x="335" y="569"/>
                  </a:lnTo>
                  <a:lnTo>
                    <a:pt x="0" y="226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644" name="Freeform 612"/>
            <p:cNvSpPr>
              <a:spLocks/>
            </p:cNvSpPr>
            <p:nvPr/>
          </p:nvSpPr>
          <p:spPr bwMode="auto">
            <a:xfrm>
              <a:off x="1457" y="2018"/>
              <a:ext cx="3382" cy="1832"/>
            </a:xfrm>
            <a:custGeom>
              <a:avLst/>
              <a:gdLst/>
              <a:ahLst/>
              <a:cxnLst>
                <a:cxn ang="0">
                  <a:pos x="3367" y="0"/>
                </a:cxn>
                <a:cxn ang="0">
                  <a:pos x="3382" y="367"/>
                </a:cxn>
                <a:cxn ang="0">
                  <a:pos x="3148" y="367"/>
                </a:cxn>
                <a:cxn ang="0">
                  <a:pos x="2299" y="655"/>
                </a:cxn>
                <a:cxn ang="0">
                  <a:pos x="1567" y="998"/>
                </a:cxn>
                <a:cxn ang="0">
                  <a:pos x="857" y="1356"/>
                </a:cxn>
                <a:cxn ang="0">
                  <a:pos x="444" y="1427"/>
                </a:cxn>
                <a:cxn ang="0">
                  <a:pos x="0" y="1738"/>
                </a:cxn>
                <a:cxn ang="0">
                  <a:pos x="70" y="1832"/>
                </a:cxn>
              </a:cxnLst>
              <a:rect l="0" t="0" r="r" b="b"/>
              <a:pathLst>
                <a:path w="3382" h="1832">
                  <a:moveTo>
                    <a:pt x="3367" y="0"/>
                  </a:moveTo>
                  <a:lnTo>
                    <a:pt x="3382" y="367"/>
                  </a:lnTo>
                  <a:lnTo>
                    <a:pt x="3148" y="367"/>
                  </a:lnTo>
                  <a:lnTo>
                    <a:pt x="2299" y="655"/>
                  </a:lnTo>
                  <a:lnTo>
                    <a:pt x="1567" y="998"/>
                  </a:lnTo>
                  <a:lnTo>
                    <a:pt x="857" y="1356"/>
                  </a:lnTo>
                  <a:lnTo>
                    <a:pt x="444" y="1427"/>
                  </a:lnTo>
                  <a:lnTo>
                    <a:pt x="0" y="1738"/>
                  </a:lnTo>
                  <a:lnTo>
                    <a:pt x="70" y="1832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645" name="Freeform 613"/>
            <p:cNvSpPr>
              <a:spLocks/>
            </p:cNvSpPr>
            <p:nvPr/>
          </p:nvSpPr>
          <p:spPr bwMode="auto">
            <a:xfrm>
              <a:off x="1379" y="2034"/>
              <a:ext cx="3499" cy="1808"/>
            </a:xfrm>
            <a:custGeom>
              <a:avLst/>
              <a:gdLst/>
              <a:ahLst/>
              <a:cxnLst>
                <a:cxn ang="0">
                  <a:pos x="3499" y="0"/>
                </a:cxn>
                <a:cxn ang="0">
                  <a:pos x="3468" y="374"/>
                </a:cxn>
                <a:cxn ang="0">
                  <a:pos x="3195" y="335"/>
                </a:cxn>
                <a:cxn ang="0">
                  <a:pos x="2393" y="608"/>
                </a:cxn>
                <a:cxn ang="0">
                  <a:pos x="1629" y="974"/>
                </a:cxn>
                <a:cxn ang="0">
                  <a:pos x="943" y="1325"/>
                </a:cxn>
                <a:cxn ang="0">
                  <a:pos x="538" y="1426"/>
                </a:cxn>
                <a:cxn ang="0">
                  <a:pos x="24" y="1746"/>
                </a:cxn>
                <a:cxn ang="0">
                  <a:pos x="0" y="1808"/>
                </a:cxn>
              </a:cxnLst>
              <a:rect l="0" t="0" r="r" b="b"/>
              <a:pathLst>
                <a:path w="3499" h="1808">
                  <a:moveTo>
                    <a:pt x="3499" y="0"/>
                  </a:moveTo>
                  <a:lnTo>
                    <a:pt x="3468" y="374"/>
                  </a:lnTo>
                  <a:lnTo>
                    <a:pt x="3195" y="335"/>
                  </a:lnTo>
                  <a:lnTo>
                    <a:pt x="2393" y="608"/>
                  </a:lnTo>
                  <a:lnTo>
                    <a:pt x="1629" y="974"/>
                  </a:lnTo>
                  <a:lnTo>
                    <a:pt x="943" y="1325"/>
                  </a:lnTo>
                  <a:lnTo>
                    <a:pt x="538" y="1426"/>
                  </a:lnTo>
                  <a:lnTo>
                    <a:pt x="24" y="1746"/>
                  </a:lnTo>
                  <a:lnTo>
                    <a:pt x="0" y="180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646" name="Freeform 614"/>
            <p:cNvSpPr>
              <a:spLocks/>
            </p:cNvSpPr>
            <p:nvPr/>
          </p:nvSpPr>
          <p:spPr bwMode="auto">
            <a:xfrm>
              <a:off x="1247" y="2026"/>
              <a:ext cx="3569" cy="1808"/>
            </a:xfrm>
            <a:custGeom>
              <a:avLst/>
              <a:gdLst/>
              <a:ahLst/>
              <a:cxnLst>
                <a:cxn ang="0">
                  <a:pos x="3569" y="0"/>
                </a:cxn>
                <a:cxn ang="0">
                  <a:pos x="3569" y="343"/>
                </a:cxn>
                <a:cxn ang="0">
                  <a:pos x="3343" y="328"/>
                </a:cxn>
                <a:cxn ang="0">
                  <a:pos x="2408" y="655"/>
                </a:cxn>
                <a:cxn ang="0">
                  <a:pos x="1722" y="982"/>
                </a:cxn>
                <a:cxn ang="0">
                  <a:pos x="1067" y="1372"/>
                </a:cxn>
                <a:cxn ang="0">
                  <a:pos x="654" y="1434"/>
                </a:cxn>
                <a:cxn ang="0">
                  <a:pos x="117" y="1746"/>
                </a:cxn>
                <a:cxn ang="0">
                  <a:pos x="0" y="1808"/>
                </a:cxn>
              </a:cxnLst>
              <a:rect l="0" t="0" r="r" b="b"/>
              <a:pathLst>
                <a:path w="3569" h="1808">
                  <a:moveTo>
                    <a:pt x="3569" y="0"/>
                  </a:moveTo>
                  <a:lnTo>
                    <a:pt x="3569" y="343"/>
                  </a:lnTo>
                  <a:lnTo>
                    <a:pt x="3343" y="328"/>
                  </a:lnTo>
                  <a:lnTo>
                    <a:pt x="2408" y="655"/>
                  </a:lnTo>
                  <a:lnTo>
                    <a:pt x="1722" y="982"/>
                  </a:lnTo>
                  <a:lnTo>
                    <a:pt x="1067" y="1372"/>
                  </a:lnTo>
                  <a:lnTo>
                    <a:pt x="654" y="1434"/>
                  </a:lnTo>
                  <a:lnTo>
                    <a:pt x="117" y="1746"/>
                  </a:lnTo>
                  <a:lnTo>
                    <a:pt x="0" y="180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647" name="Freeform 615"/>
            <p:cNvSpPr>
              <a:spLocks/>
            </p:cNvSpPr>
            <p:nvPr/>
          </p:nvSpPr>
          <p:spPr bwMode="auto">
            <a:xfrm>
              <a:off x="1114" y="2026"/>
              <a:ext cx="3678" cy="1800"/>
            </a:xfrm>
            <a:custGeom>
              <a:avLst/>
              <a:gdLst/>
              <a:ahLst/>
              <a:cxnLst>
                <a:cxn ang="0">
                  <a:pos x="3678" y="0"/>
                </a:cxn>
                <a:cxn ang="0">
                  <a:pos x="3678" y="343"/>
                </a:cxn>
                <a:cxn ang="0">
                  <a:pos x="3468" y="312"/>
                </a:cxn>
                <a:cxn ang="0">
                  <a:pos x="2611" y="616"/>
                </a:cxn>
                <a:cxn ang="0">
                  <a:pos x="1941" y="998"/>
                </a:cxn>
                <a:cxn ang="0">
                  <a:pos x="1263" y="1387"/>
                </a:cxn>
                <a:cxn ang="0">
                  <a:pos x="811" y="1442"/>
                </a:cxn>
                <a:cxn ang="0">
                  <a:pos x="187" y="1754"/>
                </a:cxn>
                <a:cxn ang="0">
                  <a:pos x="0" y="1800"/>
                </a:cxn>
              </a:cxnLst>
              <a:rect l="0" t="0" r="r" b="b"/>
              <a:pathLst>
                <a:path w="3678" h="1800">
                  <a:moveTo>
                    <a:pt x="3678" y="0"/>
                  </a:moveTo>
                  <a:lnTo>
                    <a:pt x="3678" y="343"/>
                  </a:lnTo>
                  <a:lnTo>
                    <a:pt x="3468" y="312"/>
                  </a:lnTo>
                  <a:lnTo>
                    <a:pt x="2611" y="616"/>
                  </a:lnTo>
                  <a:lnTo>
                    <a:pt x="1941" y="998"/>
                  </a:lnTo>
                  <a:lnTo>
                    <a:pt x="1263" y="1387"/>
                  </a:lnTo>
                  <a:lnTo>
                    <a:pt x="811" y="1442"/>
                  </a:lnTo>
                  <a:lnTo>
                    <a:pt x="187" y="1754"/>
                  </a:lnTo>
                  <a:lnTo>
                    <a:pt x="0" y="180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648" name="Freeform 616"/>
            <p:cNvSpPr>
              <a:spLocks/>
            </p:cNvSpPr>
            <p:nvPr/>
          </p:nvSpPr>
          <p:spPr bwMode="auto">
            <a:xfrm>
              <a:off x="1496" y="2018"/>
              <a:ext cx="3351" cy="1146"/>
            </a:xfrm>
            <a:custGeom>
              <a:avLst/>
              <a:gdLst/>
              <a:ahLst/>
              <a:cxnLst>
                <a:cxn ang="0">
                  <a:pos x="3351" y="0"/>
                </a:cxn>
                <a:cxn ang="0">
                  <a:pos x="3351" y="374"/>
                </a:cxn>
                <a:cxn ang="0">
                  <a:pos x="3078" y="359"/>
                </a:cxn>
                <a:cxn ang="0">
                  <a:pos x="2221" y="632"/>
                </a:cxn>
                <a:cxn ang="0">
                  <a:pos x="1434" y="749"/>
                </a:cxn>
                <a:cxn ang="0">
                  <a:pos x="740" y="702"/>
                </a:cxn>
                <a:cxn ang="0">
                  <a:pos x="281" y="772"/>
                </a:cxn>
                <a:cxn ang="0">
                  <a:pos x="0" y="1076"/>
                </a:cxn>
                <a:cxn ang="0">
                  <a:pos x="16" y="1146"/>
                </a:cxn>
              </a:cxnLst>
              <a:rect l="0" t="0" r="r" b="b"/>
              <a:pathLst>
                <a:path w="3351" h="1146">
                  <a:moveTo>
                    <a:pt x="3351" y="0"/>
                  </a:moveTo>
                  <a:lnTo>
                    <a:pt x="3351" y="374"/>
                  </a:lnTo>
                  <a:lnTo>
                    <a:pt x="3078" y="359"/>
                  </a:lnTo>
                  <a:lnTo>
                    <a:pt x="2221" y="632"/>
                  </a:lnTo>
                  <a:lnTo>
                    <a:pt x="1434" y="749"/>
                  </a:lnTo>
                  <a:lnTo>
                    <a:pt x="740" y="702"/>
                  </a:lnTo>
                  <a:lnTo>
                    <a:pt x="281" y="772"/>
                  </a:lnTo>
                  <a:lnTo>
                    <a:pt x="0" y="1076"/>
                  </a:lnTo>
                  <a:lnTo>
                    <a:pt x="16" y="1146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649" name="Freeform 617"/>
            <p:cNvSpPr>
              <a:spLocks/>
            </p:cNvSpPr>
            <p:nvPr/>
          </p:nvSpPr>
          <p:spPr bwMode="auto">
            <a:xfrm>
              <a:off x="1356" y="2050"/>
              <a:ext cx="3452" cy="1106"/>
            </a:xfrm>
            <a:custGeom>
              <a:avLst/>
              <a:gdLst/>
              <a:ahLst/>
              <a:cxnLst>
                <a:cxn ang="0">
                  <a:pos x="3452" y="0"/>
                </a:cxn>
                <a:cxn ang="0">
                  <a:pos x="3429" y="296"/>
                </a:cxn>
                <a:cxn ang="0">
                  <a:pos x="3242" y="280"/>
                </a:cxn>
                <a:cxn ang="0">
                  <a:pos x="2353" y="568"/>
                </a:cxn>
                <a:cxn ang="0">
                  <a:pos x="1582" y="693"/>
                </a:cxn>
                <a:cxn ang="0">
                  <a:pos x="919" y="639"/>
                </a:cxn>
                <a:cxn ang="0">
                  <a:pos x="436" y="732"/>
                </a:cxn>
                <a:cxn ang="0">
                  <a:pos x="86" y="1036"/>
                </a:cxn>
                <a:cxn ang="0">
                  <a:pos x="0" y="1106"/>
                </a:cxn>
              </a:cxnLst>
              <a:rect l="0" t="0" r="r" b="b"/>
              <a:pathLst>
                <a:path w="3452" h="1106">
                  <a:moveTo>
                    <a:pt x="3452" y="0"/>
                  </a:moveTo>
                  <a:lnTo>
                    <a:pt x="3429" y="296"/>
                  </a:lnTo>
                  <a:lnTo>
                    <a:pt x="3242" y="280"/>
                  </a:lnTo>
                  <a:lnTo>
                    <a:pt x="2353" y="568"/>
                  </a:lnTo>
                  <a:lnTo>
                    <a:pt x="1582" y="693"/>
                  </a:lnTo>
                  <a:lnTo>
                    <a:pt x="919" y="639"/>
                  </a:lnTo>
                  <a:lnTo>
                    <a:pt x="436" y="732"/>
                  </a:lnTo>
                  <a:lnTo>
                    <a:pt x="86" y="1036"/>
                  </a:lnTo>
                  <a:lnTo>
                    <a:pt x="0" y="1106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650" name="Freeform 618"/>
            <p:cNvSpPr>
              <a:spLocks/>
            </p:cNvSpPr>
            <p:nvPr/>
          </p:nvSpPr>
          <p:spPr bwMode="auto">
            <a:xfrm>
              <a:off x="1216" y="2034"/>
              <a:ext cx="3569" cy="1114"/>
            </a:xfrm>
            <a:custGeom>
              <a:avLst/>
              <a:gdLst/>
              <a:ahLst/>
              <a:cxnLst>
                <a:cxn ang="0">
                  <a:pos x="3561" y="0"/>
                </a:cxn>
                <a:cxn ang="0">
                  <a:pos x="3569" y="296"/>
                </a:cxn>
                <a:cxn ang="0">
                  <a:pos x="3389" y="288"/>
                </a:cxn>
                <a:cxn ang="0">
                  <a:pos x="2485" y="577"/>
                </a:cxn>
                <a:cxn ang="0">
                  <a:pos x="1737" y="701"/>
                </a:cxn>
                <a:cxn ang="0">
                  <a:pos x="1059" y="623"/>
                </a:cxn>
                <a:cxn ang="0">
                  <a:pos x="568" y="733"/>
                </a:cxn>
                <a:cxn ang="0">
                  <a:pos x="194" y="1068"/>
                </a:cxn>
                <a:cxn ang="0">
                  <a:pos x="0" y="1114"/>
                </a:cxn>
              </a:cxnLst>
              <a:rect l="0" t="0" r="r" b="b"/>
              <a:pathLst>
                <a:path w="3569" h="1114">
                  <a:moveTo>
                    <a:pt x="3561" y="0"/>
                  </a:moveTo>
                  <a:lnTo>
                    <a:pt x="3569" y="296"/>
                  </a:lnTo>
                  <a:lnTo>
                    <a:pt x="3389" y="288"/>
                  </a:lnTo>
                  <a:lnTo>
                    <a:pt x="2485" y="577"/>
                  </a:lnTo>
                  <a:lnTo>
                    <a:pt x="1737" y="701"/>
                  </a:lnTo>
                  <a:lnTo>
                    <a:pt x="1059" y="623"/>
                  </a:lnTo>
                  <a:lnTo>
                    <a:pt x="568" y="733"/>
                  </a:lnTo>
                  <a:lnTo>
                    <a:pt x="194" y="1068"/>
                  </a:lnTo>
                  <a:lnTo>
                    <a:pt x="0" y="1114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651" name="Freeform 619"/>
            <p:cNvSpPr>
              <a:spLocks/>
            </p:cNvSpPr>
            <p:nvPr/>
          </p:nvSpPr>
          <p:spPr bwMode="auto">
            <a:xfrm>
              <a:off x="1060" y="2026"/>
              <a:ext cx="3709" cy="1122"/>
            </a:xfrm>
            <a:custGeom>
              <a:avLst/>
              <a:gdLst/>
              <a:ahLst/>
              <a:cxnLst>
                <a:cxn ang="0">
                  <a:pos x="3693" y="0"/>
                </a:cxn>
                <a:cxn ang="0">
                  <a:pos x="3709" y="281"/>
                </a:cxn>
                <a:cxn ang="0">
                  <a:pos x="2603" y="624"/>
                </a:cxn>
                <a:cxn ang="0">
                  <a:pos x="1854" y="741"/>
                </a:cxn>
                <a:cxn ang="0">
                  <a:pos x="1176" y="631"/>
                </a:cxn>
                <a:cxn ang="0">
                  <a:pos x="670" y="748"/>
                </a:cxn>
                <a:cxn ang="0">
                  <a:pos x="311" y="1091"/>
                </a:cxn>
                <a:cxn ang="0">
                  <a:pos x="0" y="1122"/>
                </a:cxn>
              </a:cxnLst>
              <a:rect l="0" t="0" r="r" b="b"/>
              <a:pathLst>
                <a:path w="3709" h="1122">
                  <a:moveTo>
                    <a:pt x="3693" y="0"/>
                  </a:moveTo>
                  <a:lnTo>
                    <a:pt x="3709" y="281"/>
                  </a:lnTo>
                  <a:lnTo>
                    <a:pt x="2603" y="624"/>
                  </a:lnTo>
                  <a:lnTo>
                    <a:pt x="1854" y="741"/>
                  </a:lnTo>
                  <a:lnTo>
                    <a:pt x="1176" y="631"/>
                  </a:lnTo>
                  <a:lnTo>
                    <a:pt x="670" y="748"/>
                  </a:lnTo>
                  <a:lnTo>
                    <a:pt x="311" y="1091"/>
                  </a:lnTo>
                  <a:lnTo>
                    <a:pt x="0" y="1122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652" name="Freeform 620"/>
            <p:cNvSpPr>
              <a:spLocks/>
            </p:cNvSpPr>
            <p:nvPr/>
          </p:nvSpPr>
          <p:spPr bwMode="auto">
            <a:xfrm>
              <a:off x="1823" y="2034"/>
              <a:ext cx="2977" cy="2042"/>
            </a:xfrm>
            <a:custGeom>
              <a:avLst/>
              <a:gdLst/>
              <a:ahLst/>
              <a:cxnLst>
                <a:cxn ang="0">
                  <a:pos x="2969" y="0"/>
                </a:cxn>
                <a:cxn ang="0">
                  <a:pos x="2977" y="296"/>
                </a:cxn>
                <a:cxn ang="0">
                  <a:pos x="1863" y="662"/>
                </a:cxn>
                <a:cxn ang="0">
                  <a:pos x="1193" y="1005"/>
                </a:cxn>
                <a:cxn ang="0">
                  <a:pos x="491" y="1418"/>
                </a:cxn>
                <a:cxn ang="0">
                  <a:pos x="133" y="1660"/>
                </a:cxn>
                <a:cxn ang="0">
                  <a:pos x="133" y="1956"/>
                </a:cxn>
                <a:cxn ang="0">
                  <a:pos x="0" y="2042"/>
                </a:cxn>
              </a:cxnLst>
              <a:rect l="0" t="0" r="r" b="b"/>
              <a:pathLst>
                <a:path w="2977" h="2042">
                  <a:moveTo>
                    <a:pt x="2969" y="0"/>
                  </a:moveTo>
                  <a:lnTo>
                    <a:pt x="2977" y="296"/>
                  </a:lnTo>
                  <a:lnTo>
                    <a:pt x="1863" y="662"/>
                  </a:lnTo>
                  <a:lnTo>
                    <a:pt x="1193" y="1005"/>
                  </a:lnTo>
                  <a:lnTo>
                    <a:pt x="491" y="1418"/>
                  </a:lnTo>
                  <a:lnTo>
                    <a:pt x="133" y="1660"/>
                  </a:lnTo>
                  <a:lnTo>
                    <a:pt x="133" y="1956"/>
                  </a:lnTo>
                  <a:lnTo>
                    <a:pt x="0" y="2042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653" name="Freeform 621"/>
            <p:cNvSpPr>
              <a:spLocks/>
            </p:cNvSpPr>
            <p:nvPr/>
          </p:nvSpPr>
          <p:spPr bwMode="auto">
            <a:xfrm>
              <a:off x="1972" y="2026"/>
              <a:ext cx="2875" cy="2042"/>
            </a:xfrm>
            <a:custGeom>
              <a:avLst/>
              <a:gdLst/>
              <a:ahLst/>
              <a:cxnLst>
                <a:cxn ang="0">
                  <a:pos x="2875" y="0"/>
                </a:cxn>
                <a:cxn ang="0">
                  <a:pos x="2875" y="413"/>
                </a:cxn>
                <a:cxn ang="0">
                  <a:pos x="2626" y="405"/>
                </a:cxn>
                <a:cxn ang="0">
                  <a:pos x="1807" y="663"/>
                </a:cxn>
                <a:cxn ang="0">
                  <a:pos x="1059" y="1029"/>
                </a:cxn>
                <a:cxn ang="0">
                  <a:pos x="366" y="1411"/>
                </a:cxn>
                <a:cxn ang="0">
                  <a:pos x="0" y="1684"/>
                </a:cxn>
                <a:cxn ang="0">
                  <a:pos x="7" y="1972"/>
                </a:cxn>
                <a:cxn ang="0">
                  <a:pos x="31" y="2042"/>
                </a:cxn>
              </a:cxnLst>
              <a:rect l="0" t="0" r="r" b="b"/>
              <a:pathLst>
                <a:path w="2875" h="2042">
                  <a:moveTo>
                    <a:pt x="2875" y="0"/>
                  </a:moveTo>
                  <a:lnTo>
                    <a:pt x="2875" y="413"/>
                  </a:lnTo>
                  <a:lnTo>
                    <a:pt x="2626" y="405"/>
                  </a:lnTo>
                  <a:lnTo>
                    <a:pt x="1807" y="663"/>
                  </a:lnTo>
                  <a:lnTo>
                    <a:pt x="1059" y="1029"/>
                  </a:lnTo>
                  <a:lnTo>
                    <a:pt x="366" y="1411"/>
                  </a:lnTo>
                  <a:lnTo>
                    <a:pt x="0" y="1684"/>
                  </a:lnTo>
                  <a:lnTo>
                    <a:pt x="7" y="1972"/>
                  </a:lnTo>
                  <a:lnTo>
                    <a:pt x="31" y="2042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654" name="Freeform 622"/>
            <p:cNvSpPr>
              <a:spLocks/>
            </p:cNvSpPr>
            <p:nvPr/>
          </p:nvSpPr>
          <p:spPr bwMode="auto">
            <a:xfrm>
              <a:off x="1987" y="2050"/>
              <a:ext cx="2899" cy="2002"/>
            </a:xfrm>
            <a:custGeom>
              <a:avLst/>
              <a:gdLst/>
              <a:ahLst/>
              <a:cxnLst>
                <a:cxn ang="0">
                  <a:pos x="2891" y="0"/>
                </a:cxn>
                <a:cxn ang="0">
                  <a:pos x="2899" y="389"/>
                </a:cxn>
                <a:cxn ang="0">
                  <a:pos x="2603" y="389"/>
                </a:cxn>
                <a:cxn ang="0">
                  <a:pos x="1785" y="662"/>
                </a:cxn>
                <a:cxn ang="0">
                  <a:pos x="1037" y="1013"/>
                </a:cxn>
                <a:cxn ang="0">
                  <a:pos x="366" y="1379"/>
                </a:cxn>
                <a:cxn ang="0">
                  <a:pos x="0" y="1660"/>
                </a:cxn>
                <a:cxn ang="0">
                  <a:pos x="8" y="1940"/>
                </a:cxn>
                <a:cxn ang="0">
                  <a:pos x="140" y="2002"/>
                </a:cxn>
              </a:cxnLst>
              <a:rect l="0" t="0" r="r" b="b"/>
              <a:pathLst>
                <a:path w="2899" h="2002">
                  <a:moveTo>
                    <a:pt x="2891" y="0"/>
                  </a:moveTo>
                  <a:lnTo>
                    <a:pt x="2899" y="389"/>
                  </a:lnTo>
                  <a:lnTo>
                    <a:pt x="2603" y="389"/>
                  </a:lnTo>
                  <a:lnTo>
                    <a:pt x="1785" y="662"/>
                  </a:lnTo>
                  <a:lnTo>
                    <a:pt x="1037" y="1013"/>
                  </a:lnTo>
                  <a:lnTo>
                    <a:pt x="366" y="1379"/>
                  </a:lnTo>
                  <a:lnTo>
                    <a:pt x="0" y="1660"/>
                  </a:lnTo>
                  <a:lnTo>
                    <a:pt x="8" y="1940"/>
                  </a:lnTo>
                  <a:lnTo>
                    <a:pt x="140" y="2002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655" name="Freeform 623"/>
            <p:cNvSpPr>
              <a:spLocks/>
            </p:cNvSpPr>
            <p:nvPr/>
          </p:nvSpPr>
          <p:spPr bwMode="auto">
            <a:xfrm>
              <a:off x="2353" y="2042"/>
              <a:ext cx="2471" cy="1925"/>
            </a:xfrm>
            <a:custGeom>
              <a:avLst/>
              <a:gdLst/>
              <a:ahLst/>
              <a:cxnLst>
                <a:cxn ang="0">
                  <a:pos x="2463" y="0"/>
                </a:cxn>
                <a:cxn ang="0">
                  <a:pos x="2471" y="436"/>
                </a:cxn>
                <a:cxn ang="0">
                  <a:pos x="2268" y="421"/>
                </a:cxn>
                <a:cxn ang="0">
                  <a:pos x="1442" y="670"/>
                </a:cxn>
                <a:cxn ang="0">
                  <a:pos x="671" y="1036"/>
                </a:cxn>
                <a:cxn ang="0">
                  <a:pos x="0" y="1410"/>
                </a:cxn>
                <a:cxn ang="0">
                  <a:pos x="102" y="1605"/>
                </a:cxn>
                <a:cxn ang="0">
                  <a:pos x="343" y="1862"/>
                </a:cxn>
                <a:cxn ang="0">
                  <a:pos x="585" y="1925"/>
                </a:cxn>
              </a:cxnLst>
              <a:rect l="0" t="0" r="r" b="b"/>
              <a:pathLst>
                <a:path w="2471" h="1925">
                  <a:moveTo>
                    <a:pt x="2463" y="0"/>
                  </a:moveTo>
                  <a:lnTo>
                    <a:pt x="2471" y="436"/>
                  </a:lnTo>
                  <a:lnTo>
                    <a:pt x="2268" y="421"/>
                  </a:lnTo>
                  <a:lnTo>
                    <a:pt x="1442" y="670"/>
                  </a:lnTo>
                  <a:lnTo>
                    <a:pt x="671" y="1036"/>
                  </a:lnTo>
                  <a:lnTo>
                    <a:pt x="0" y="1410"/>
                  </a:lnTo>
                  <a:lnTo>
                    <a:pt x="102" y="1605"/>
                  </a:lnTo>
                  <a:lnTo>
                    <a:pt x="343" y="1862"/>
                  </a:lnTo>
                  <a:lnTo>
                    <a:pt x="585" y="1925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656" name="Freeform 624"/>
            <p:cNvSpPr>
              <a:spLocks/>
            </p:cNvSpPr>
            <p:nvPr/>
          </p:nvSpPr>
          <p:spPr bwMode="auto">
            <a:xfrm>
              <a:off x="2353" y="2034"/>
              <a:ext cx="2471" cy="1933"/>
            </a:xfrm>
            <a:custGeom>
              <a:avLst/>
              <a:gdLst/>
              <a:ahLst/>
              <a:cxnLst>
                <a:cxn ang="0">
                  <a:pos x="2471" y="0"/>
                </a:cxn>
                <a:cxn ang="0">
                  <a:pos x="2447" y="413"/>
                </a:cxn>
                <a:cxn ang="0">
                  <a:pos x="2260" y="413"/>
                </a:cxn>
                <a:cxn ang="0">
                  <a:pos x="1458" y="686"/>
                </a:cxn>
                <a:cxn ang="0">
                  <a:pos x="655" y="1052"/>
                </a:cxn>
                <a:cxn ang="0">
                  <a:pos x="0" y="1403"/>
                </a:cxn>
                <a:cxn ang="0">
                  <a:pos x="102" y="1637"/>
                </a:cxn>
                <a:cxn ang="0">
                  <a:pos x="343" y="1870"/>
                </a:cxn>
                <a:cxn ang="0">
                  <a:pos x="421" y="1933"/>
                </a:cxn>
              </a:cxnLst>
              <a:rect l="0" t="0" r="r" b="b"/>
              <a:pathLst>
                <a:path w="2471" h="1933">
                  <a:moveTo>
                    <a:pt x="2471" y="0"/>
                  </a:moveTo>
                  <a:lnTo>
                    <a:pt x="2447" y="413"/>
                  </a:lnTo>
                  <a:lnTo>
                    <a:pt x="2260" y="413"/>
                  </a:lnTo>
                  <a:lnTo>
                    <a:pt x="1458" y="686"/>
                  </a:lnTo>
                  <a:lnTo>
                    <a:pt x="655" y="1052"/>
                  </a:lnTo>
                  <a:lnTo>
                    <a:pt x="0" y="1403"/>
                  </a:lnTo>
                  <a:lnTo>
                    <a:pt x="102" y="1637"/>
                  </a:lnTo>
                  <a:lnTo>
                    <a:pt x="343" y="1870"/>
                  </a:lnTo>
                  <a:lnTo>
                    <a:pt x="421" y="1933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657" name="Freeform 625"/>
            <p:cNvSpPr>
              <a:spLocks/>
            </p:cNvSpPr>
            <p:nvPr/>
          </p:nvSpPr>
          <p:spPr bwMode="auto">
            <a:xfrm>
              <a:off x="2299" y="2018"/>
              <a:ext cx="2462" cy="1949"/>
            </a:xfrm>
            <a:custGeom>
              <a:avLst/>
              <a:gdLst/>
              <a:ahLst/>
              <a:cxnLst>
                <a:cxn ang="0">
                  <a:pos x="2439" y="0"/>
                </a:cxn>
                <a:cxn ang="0">
                  <a:pos x="2462" y="265"/>
                </a:cxn>
                <a:cxn ang="0">
                  <a:pos x="2283" y="437"/>
                </a:cxn>
                <a:cxn ang="0">
                  <a:pos x="1473" y="710"/>
                </a:cxn>
                <a:cxn ang="0">
                  <a:pos x="0" y="1403"/>
                </a:cxn>
                <a:cxn ang="0">
                  <a:pos x="117" y="1606"/>
                </a:cxn>
                <a:cxn ang="0">
                  <a:pos x="343" y="1902"/>
                </a:cxn>
                <a:cxn ang="0">
                  <a:pos x="335" y="1949"/>
                </a:cxn>
              </a:cxnLst>
              <a:rect l="0" t="0" r="r" b="b"/>
              <a:pathLst>
                <a:path w="2462" h="1949">
                  <a:moveTo>
                    <a:pt x="2439" y="0"/>
                  </a:moveTo>
                  <a:lnTo>
                    <a:pt x="2462" y="265"/>
                  </a:lnTo>
                  <a:lnTo>
                    <a:pt x="2283" y="437"/>
                  </a:lnTo>
                  <a:lnTo>
                    <a:pt x="1473" y="710"/>
                  </a:lnTo>
                  <a:lnTo>
                    <a:pt x="0" y="1403"/>
                  </a:lnTo>
                  <a:lnTo>
                    <a:pt x="117" y="1606"/>
                  </a:lnTo>
                  <a:lnTo>
                    <a:pt x="343" y="1902"/>
                  </a:lnTo>
                  <a:lnTo>
                    <a:pt x="335" y="1949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658" name="Freeform 626"/>
            <p:cNvSpPr>
              <a:spLocks/>
            </p:cNvSpPr>
            <p:nvPr/>
          </p:nvSpPr>
          <p:spPr bwMode="auto">
            <a:xfrm>
              <a:off x="2330" y="2042"/>
              <a:ext cx="2455" cy="1925"/>
            </a:xfrm>
            <a:custGeom>
              <a:avLst/>
              <a:gdLst/>
              <a:ahLst/>
              <a:cxnLst>
                <a:cxn ang="0">
                  <a:pos x="2431" y="0"/>
                </a:cxn>
                <a:cxn ang="0">
                  <a:pos x="2455" y="366"/>
                </a:cxn>
                <a:cxn ang="0">
                  <a:pos x="2275" y="374"/>
                </a:cxn>
                <a:cxn ang="0">
                  <a:pos x="1403" y="654"/>
                </a:cxn>
                <a:cxn ang="0">
                  <a:pos x="662" y="997"/>
                </a:cxn>
                <a:cxn ang="0">
                  <a:pos x="0" y="1364"/>
                </a:cxn>
                <a:cxn ang="0">
                  <a:pos x="78" y="1605"/>
                </a:cxn>
                <a:cxn ang="0">
                  <a:pos x="304" y="1847"/>
                </a:cxn>
                <a:cxn ang="0">
                  <a:pos x="164" y="1925"/>
                </a:cxn>
              </a:cxnLst>
              <a:rect l="0" t="0" r="r" b="b"/>
              <a:pathLst>
                <a:path w="2455" h="1925">
                  <a:moveTo>
                    <a:pt x="2431" y="0"/>
                  </a:moveTo>
                  <a:lnTo>
                    <a:pt x="2455" y="366"/>
                  </a:lnTo>
                  <a:lnTo>
                    <a:pt x="2275" y="374"/>
                  </a:lnTo>
                  <a:lnTo>
                    <a:pt x="1403" y="654"/>
                  </a:lnTo>
                  <a:lnTo>
                    <a:pt x="662" y="997"/>
                  </a:lnTo>
                  <a:lnTo>
                    <a:pt x="0" y="1364"/>
                  </a:lnTo>
                  <a:lnTo>
                    <a:pt x="78" y="1605"/>
                  </a:lnTo>
                  <a:lnTo>
                    <a:pt x="304" y="1847"/>
                  </a:lnTo>
                  <a:lnTo>
                    <a:pt x="164" y="1925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659" name="Freeform 627"/>
            <p:cNvSpPr>
              <a:spLocks/>
            </p:cNvSpPr>
            <p:nvPr/>
          </p:nvSpPr>
          <p:spPr bwMode="auto">
            <a:xfrm>
              <a:off x="3538" y="2026"/>
              <a:ext cx="1348" cy="2003"/>
            </a:xfrm>
            <a:custGeom>
              <a:avLst/>
              <a:gdLst/>
              <a:ahLst/>
              <a:cxnLst>
                <a:cxn ang="0">
                  <a:pos x="1348" y="0"/>
                </a:cxn>
                <a:cxn ang="0">
                  <a:pos x="1332" y="413"/>
                </a:cxn>
                <a:cxn ang="0">
                  <a:pos x="1091" y="398"/>
                </a:cxn>
                <a:cxn ang="0">
                  <a:pos x="210" y="663"/>
                </a:cxn>
                <a:cxn ang="0">
                  <a:pos x="0" y="1037"/>
                </a:cxn>
                <a:cxn ang="0">
                  <a:pos x="296" y="1419"/>
                </a:cxn>
                <a:cxn ang="0">
                  <a:pos x="569" y="1668"/>
                </a:cxn>
                <a:cxn ang="0">
                  <a:pos x="576" y="1886"/>
                </a:cxn>
                <a:cxn ang="0">
                  <a:pos x="350" y="2003"/>
                </a:cxn>
              </a:cxnLst>
              <a:rect l="0" t="0" r="r" b="b"/>
              <a:pathLst>
                <a:path w="1348" h="2003">
                  <a:moveTo>
                    <a:pt x="1348" y="0"/>
                  </a:moveTo>
                  <a:lnTo>
                    <a:pt x="1332" y="413"/>
                  </a:lnTo>
                  <a:lnTo>
                    <a:pt x="1091" y="398"/>
                  </a:lnTo>
                  <a:lnTo>
                    <a:pt x="210" y="663"/>
                  </a:lnTo>
                  <a:lnTo>
                    <a:pt x="0" y="1037"/>
                  </a:lnTo>
                  <a:lnTo>
                    <a:pt x="296" y="1419"/>
                  </a:lnTo>
                  <a:lnTo>
                    <a:pt x="569" y="1668"/>
                  </a:lnTo>
                  <a:lnTo>
                    <a:pt x="576" y="1886"/>
                  </a:lnTo>
                  <a:lnTo>
                    <a:pt x="350" y="2003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660" name="Freeform 628"/>
            <p:cNvSpPr>
              <a:spLocks/>
            </p:cNvSpPr>
            <p:nvPr/>
          </p:nvSpPr>
          <p:spPr bwMode="auto">
            <a:xfrm>
              <a:off x="3514" y="2034"/>
              <a:ext cx="1403" cy="2011"/>
            </a:xfrm>
            <a:custGeom>
              <a:avLst/>
              <a:gdLst/>
              <a:ahLst/>
              <a:cxnLst>
                <a:cxn ang="0">
                  <a:pos x="1403" y="0"/>
                </a:cxn>
                <a:cxn ang="0">
                  <a:pos x="1372" y="405"/>
                </a:cxn>
                <a:cxn ang="0">
                  <a:pos x="1115" y="390"/>
                </a:cxn>
                <a:cxn ang="0">
                  <a:pos x="211" y="655"/>
                </a:cxn>
                <a:cxn ang="0">
                  <a:pos x="0" y="1029"/>
                </a:cxn>
                <a:cxn ang="0">
                  <a:pos x="320" y="1418"/>
                </a:cxn>
                <a:cxn ang="0">
                  <a:pos x="593" y="1676"/>
                </a:cxn>
                <a:cxn ang="0">
                  <a:pos x="585" y="1855"/>
                </a:cxn>
                <a:cxn ang="0">
                  <a:pos x="530" y="2011"/>
                </a:cxn>
              </a:cxnLst>
              <a:rect l="0" t="0" r="r" b="b"/>
              <a:pathLst>
                <a:path w="1403" h="2011">
                  <a:moveTo>
                    <a:pt x="1403" y="0"/>
                  </a:moveTo>
                  <a:lnTo>
                    <a:pt x="1372" y="405"/>
                  </a:lnTo>
                  <a:lnTo>
                    <a:pt x="1115" y="390"/>
                  </a:lnTo>
                  <a:lnTo>
                    <a:pt x="211" y="655"/>
                  </a:lnTo>
                  <a:lnTo>
                    <a:pt x="0" y="1029"/>
                  </a:lnTo>
                  <a:lnTo>
                    <a:pt x="320" y="1418"/>
                  </a:lnTo>
                  <a:lnTo>
                    <a:pt x="593" y="1676"/>
                  </a:lnTo>
                  <a:lnTo>
                    <a:pt x="585" y="1855"/>
                  </a:lnTo>
                  <a:lnTo>
                    <a:pt x="530" y="2011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661" name="Freeform 629"/>
            <p:cNvSpPr>
              <a:spLocks/>
            </p:cNvSpPr>
            <p:nvPr/>
          </p:nvSpPr>
          <p:spPr bwMode="auto">
            <a:xfrm>
              <a:off x="3522" y="2042"/>
              <a:ext cx="1348" cy="1987"/>
            </a:xfrm>
            <a:custGeom>
              <a:avLst/>
              <a:gdLst/>
              <a:ahLst/>
              <a:cxnLst>
                <a:cxn ang="0">
                  <a:pos x="1348" y="0"/>
                </a:cxn>
                <a:cxn ang="0">
                  <a:pos x="1348" y="366"/>
                </a:cxn>
                <a:cxn ang="0">
                  <a:pos x="1076" y="358"/>
                </a:cxn>
                <a:cxn ang="0">
                  <a:pos x="234" y="623"/>
                </a:cxn>
                <a:cxn ang="0">
                  <a:pos x="0" y="1028"/>
                </a:cxn>
                <a:cxn ang="0">
                  <a:pos x="320" y="1371"/>
                </a:cxn>
                <a:cxn ang="0">
                  <a:pos x="608" y="1652"/>
                </a:cxn>
                <a:cxn ang="0">
                  <a:pos x="631" y="1894"/>
                </a:cxn>
                <a:cxn ang="0">
                  <a:pos x="686" y="1987"/>
                </a:cxn>
              </a:cxnLst>
              <a:rect l="0" t="0" r="r" b="b"/>
              <a:pathLst>
                <a:path w="1348" h="1987">
                  <a:moveTo>
                    <a:pt x="1348" y="0"/>
                  </a:moveTo>
                  <a:lnTo>
                    <a:pt x="1348" y="366"/>
                  </a:lnTo>
                  <a:lnTo>
                    <a:pt x="1076" y="358"/>
                  </a:lnTo>
                  <a:lnTo>
                    <a:pt x="234" y="623"/>
                  </a:lnTo>
                  <a:lnTo>
                    <a:pt x="0" y="1028"/>
                  </a:lnTo>
                  <a:lnTo>
                    <a:pt x="320" y="1371"/>
                  </a:lnTo>
                  <a:lnTo>
                    <a:pt x="608" y="1652"/>
                  </a:lnTo>
                  <a:lnTo>
                    <a:pt x="631" y="1894"/>
                  </a:lnTo>
                  <a:lnTo>
                    <a:pt x="686" y="1987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662" name="Freeform 630"/>
            <p:cNvSpPr>
              <a:spLocks/>
            </p:cNvSpPr>
            <p:nvPr/>
          </p:nvSpPr>
          <p:spPr bwMode="auto">
            <a:xfrm>
              <a:off x="3553" y="2050"/>
              <a:ext cx="1356" cy="1963"/>
            </a:xfrm>
            <a:custGeom>
              <a:avLst/>
              <a:gdLst/>
              <a:ahLst/>
              <a:cxnLst>
                <a:cxn ang="0">
                  <a:pos x="1349" y="0"/>
                </a:cxn>
                <a:cxn ang="0">
                  <a:pos x="1356" y="335"/>
                </a:cxn>
                <a:cxn ang="0">
                  <a:pos x="1068" y="342"/>
                </a:cxn>
                <a:cxn ang="0">
                  <a:pos x="180" y="631"/>
                </a:cxn>
                <a:cxn ang="0">
                  <a:pos x="0" y="1036"/>
                </a:cxn>
                <a:cxn ang="0">
                  <a:pos x="281" y="1387"/>
                </a:cxn>
                <a:cxn ang="0">
                  <a:pos x="593" y="1660"/>
                </a:cxn>
                <a:cxn ang="0">
                  <a:pos x="639" y="1886"/>
                </a:cxn>
                <a:cxn ang="0">
                  <a:pos x="764" y="1963"/>
                </a:cxn>
              </a:cxnLst>
              <a:rect l="0" t="0" r="r" b="b"/>
              <a:pathLst>
                <a:path w="1356" h="1963">
                  <a:moveTo>
                    <a:pt x="1349" y="0"/>
                  </a:moveTo>
                  <a:lnTo>
                    <a:pt x="1356" y="335"/>
                  </a:lnTo>
                  <a:lnTo>
                    <a:pt x="1068" y="342"/>
                  </a:lnTo>
                  <a:lnTo>
                    <a:pt x="180" y="631"/>
                  </a:lnTo>
                  <a:lnTo>
                    <a:pt x="0" y="1036"/>
                  </a:lnTo>
                  <a:lnTo>
                    <a:pt x="281" y="1387"/>
                  </a:lnTo>
                  <a:lnTo>
                    <a:pt x="593" y="1660"/>
                  </a:lnTo>
                  <a:lnTo>
                    <a:pt x="639" y="1886"/>
                  </a:lnTo>
                  <a:lnTo>
                    <a:pt x="764" y="1963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663" name="Freeform 631"/>
            <p:cNvSpPr>
              <a:spLocks/>
            </p:cNvSpPr>
            <p:nvPr/>
          </p:nvSpPr>
          <p:spPr bwMode="auto">
            <a:xfrm>
              <a:off x="3585" y="2026"/>
              <a:ext cx="1355" cy="1808"/>
            </a:xfrm>
            <a:custGeom>
              <a:avLst/>
              <a:gdLst/>
              <a:ahLst/>
              <a:cxnLst>
                <a:cxn ang="0">
                  <a:pos x="1301" y="0"/>
                </a:cxn>
                <a:cxn ang="0">
                  <a:pos x="1285" y="382"/>
                </a:cxn>
                <a:cxn ang="0">
                  <a:pos x="1036" y="366"/>
                </a:cxn>
                <a:cxn ang="0">
                  <a:pos x="140" y="663"/>
                </a:cxn>
                <a:cxn ang="0">
                  <a:pos x="0" y="1044"/>
                </a:cxn>
                <a:cxn ang="0">
                  <a:pos x="288" y="1411"/>
                </a:cxn>
                <a:cxn ang="0">
                  <a:pos x="787" y="1426"/>
                </a:cxn>
                <a:cxn ang="0">
                  <a:pos x="1355" y="1738"/>
                </a:cxn>
                <a:cxn ang="0">
                  <a:pos x="1285" y="1808"/>
                </a:cxn>
              </a:cxnLst>
              <a:rect l="0" t="0" r="r" b="b"/>
              <a:pathLst>
                <a:path w="1355" h="1808">
                  <a:moveTo>
                    <a:pt x="1301" y="0"/>
                  </a:moveTo>
                  <a:lnTo>
                    <a:pt x="1285" y="382"/>
                  </a:lnTo>
                  <a:lnTo>
                    <a:pt x="1036" y="366"/>
                  </a:lnTo>
                  <a:lnTo>
                    <a:pt x="140" y="663"/>
                  </a:lnTo>
                  <a:lnTo>
                    <a:pt x="0" y="1044"/>
                  </a:lnTo>
                  <a:lnTo>
                    <a:pt x="288" y="1411"/>
                  </a:lnTo>
                  <a:lnTo>
                    <a:pt x="787" y="1426"/>
                  </a:lnTo>
                  <a:lnTo>
                    <a:pt x="1355" y="1738"/>
                  </a:lnTo>
                  <a:lnTo>
                    <a:pt x="1285" y="180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664" name="Freeform 632"/>
            <p:cNvSpPr>
              <a:spLocks/>
            </p:cNvSpPr>
            <p:nvPr/>
          </p:nvSpPr>
          <p:spPr bwMode="auto">
            <a:xfrm>
              <a:off x="3514" y="2018"/>
              <a:ext cx="1481" cy="1816"/>
            </a:xfrm>
            <a:custGeom>
              <a:avLst/>
              <a:gdLst/>
              <a:ahLst/>
              <a:cxnLst>
                <a:cxn ang="0">
                  <a:pos x="1372" y="0"/>
                </a:cxn>
                <a:cxn ang="0">
                  <a:pos x="1349" y="406"/>
                </a:cxn>
                <a:cxn ang="0">
                  <a:pos x="187" y="647"/>
                </a:cxn>
                <a:cxn ang="0">
                  <a:pos x="0" y="1037"/>
                </a:cxn>
                <a:cxn ang="0">
                  <a:pos x="336" y="1411"/>
                </a:cxn>
                <a:cxn ang="0">
                  <a:pos x="873" y="1419"/>
                </a:cxn>
                <a:cxn ang="0">
                  <a:pos x="1473" y="1746"/>
                </a:cxn>
                <a:cxn ang="0">
                  <a:pos x="1481" y="1816"/>
                </a:cxn>
              </a:cxnLst>
              <a:rect l="0" t="0" r="r" b="b"/>
              <a:pathLst>
                <a:path w="1481" h="1816">
                  <a:moveTo>
                    <a:pt x="1372" y="0"/>
                  </a:moveTo>
                  <a:lnTo>
                    <a:pt x="1349" y="406"/>
                  </a:lnTo>
                  <a:lnTo>
                    <a:pt x="187" y="647"/>
                  </a:lnTo>
                  <a:lnTo>
                    <a:pt x="0" y="1037"/>
                  </a:lnTo>
                  <a:lnTo>
                    <a:pt x="336" y="1411"/>
                  </a:lnTo>
                  <a:lnTo>
                    <a:pt x="873" y="1419"/>
                  </a:lnTo>
                  <a:lnTo>
                    <a:pt x="1473" y="1746"/>
                  </a:lnTo>
                  <a:lnTo>
                    <a:pt x="1481" y="1816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2665" name="Freeform 633"/>
            <p:cNvSpPr>
              <a:spLocks/>
            </p:cNvSpPr>
            <p:nvPr/>
          </p:nvSpPr>
          <p:spPr bwMode="auto">
            <a:xfrm>
              <a:off x="3600" y="2050"/>
              <a:ext cx="1543" cy="1776"/>
            </a:xfrm>
            <a:custGeom>
              <a:avLst/>
              <a:gdLst/>
              <a:ahLst/>
              <a:cxnLst>
                <a:cxn ang="0">
                  <a:pos x="1263" y="0"/>
                </a:cxn>
                <a:cxn ang="0">
                  <a:pos x="1247" y="374"/>
                </a:cxn>
                <a:cxn ang="0">
                  <a:pos x="156" y="607"/>
                </a:cxn>
                <a:cxn ang="0">
                  <a:pos x="0" y="1020"/>
                </a:cxn>
                <a:cxn ang="0">
                  <a:pos x="242" y="1363"/>
                </a:cxn>
                <a:cxn ang="0">
                  <a:pos x="756" y="1379"/>
                </a:cxn>
                <a:cxn ang="0">
                  <a:pos x="1411" y="1714"/>
                </a:cxn>
                <a:cxn ang="0">
                  <a:pos x="1543" y="1776"/>
                </a:cxn>
              </a:cxnLst>
              <a:rect l="0" t="0" r="r" b="b"/>
              <a:pathLst>
                <a:path w="1543" h="1776">
                  <a:moveTo>
                    <a:pt x="1263" y="0"/>
                  </a:moveTo>
                  <a:lnTo>
                    <a:pt x="1247" y="374"/>
                  </a:lnTo>
                  <a:lnTo>
                    <a:pt x="156" y="607"/>
                  </a:lnTo>
                  <a:lnTo>
                    <a:pt x="0" y="1020"/>
                  </a:lnTo>
                  <a:lnTo>
                    <a:pt x="242" y="1363"/>
                  </a:lnTo>
                  <a:lnTo>
                    <a:pt x="756" y="1379"/>
                  </a:lnTo>
                  <a:lnTo>
                    <a:pt x="1411" y="1714"/>
                  </a:lnTo>
                  <a:lnTo>
                    <a:pt x="1543" y="1776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72735" name="Group 634"/>
          <p:cNvGrpSpPr>
            <a:grpSpLocks/>
          </p:cNvGrpSpPr>
          <p:nvPr/>
        </p:nvGrpSpPr>
        <p:grpSpPr bwMode="auto">
          <a:xfrm>
            <a:off x="3013075" y="2971800"/>
            <a:ext cx="4667250" cy="2346325"/>
            <a:chOff x="2186" y="1997"/>
            <a:chExt cx="2940" cy="1478"/>
          </a:xfrm>
        </p:grpSpPr>
        <p:grpSp>
          <p:nvGrpSpPr>
            <p:cNvPr id="172742" name="Group 635"/>
            <p:cNvGrpSpPr>
              <a:grpSpLocks/>
            </p:cNvGrpSpPr>
            <p:nvPr/>
          </p:nvGrpSpPr>
          <p:grpSpPr bwMode="auto">
            <a:xfrm>
              <a:off x="4523" y="1997"/>
              <a:ext cx="603" cy="372"/>
              <a:chOff x="2023" y="873"/>
              <a:chExt cx="2366" cy="1837"/>
            </a:xfrm>
          </p:grpSpPr>
          <p:sp>
            <p:nvSpPr>
              <p:cNvPr id="172668" name="Freeform 636"/>
              <p:cNvSpPr>
                <a:spLocks/>
              </p:cNvSpPr>
              <p:nvPr/>
            </p:nvSpPr>
            <p:spPr bwMode="auto">
              <a:xfrm>
                <a:off x="2023" y="1384"/>
                <a:ext cx="507" cy="673"/>
              </a:xfrm>
              <a:custGeom>
                <a:avLst/>
                <a:gdLst/>
                <a:ahLst/>
                <a:cxnLst>
                  <a:cxn ang="0">
                    <a:pos x="504" y="419"/>
                  </a:cxn>
                  <a:cxn ang="0">
                    <a:pos x="507" y="312"/>
                  </a:cxn>
                  <a:cxn ang="0">
                    <a:pos x="491" y="242"/>
                  </a:cxn>
                  <a:cxn ang="0">
                    <a:pos x="462" y="192"/>
                  </a:cxn>
                  <a:cxn ang="0">
                    <a:pos x="410" y="147"/>
                  </a:cxn>
                  <a:cxn ang="0">
                    <a:pos x="365" y="122"/>
                  </a:cxn>
                  <a:cxn ang="0">
                    <a:pos x="340" y="95"/>
                  </a:cxn>
                  <a:cxn ang="0">
                    <a:pos x="333" y="50"/>
                  </a:cxn>
                  <a:cxn ang="0">
                    <a:pos x="323" y="26"/>
                  </a:cxn>
                  <a:cxn ang="0">
                    <a:pos x="304" y="74"/>
                  </a:cxn>
                  <a:cxn ang="0">
                    <a:pos x="297" y="109"/>
                  </a:cxn>
                  <a:cxn ang="0">
                    <a:pos x="267" y="87"/>
                  </a:cxn>
                  <a:cxn ang="0">
                    <a:pos x="255" y="37"/>
                  </a:cxn>
                  <a:cxn ang="0">
                    <a:pos x="251" y="2"/>
                  </a:cxn>
                  <a:cxn ang="0">
                    <a:pos x="225" y="42"/>
                  </a:cxn>
                  <a:cxn ang="0">
                    <a:pos x="213" y="112"/>
                  </a:cxn>
                  <a:cxn ang="0">
                    <a:pos x="222" y="170"/>
                  </a:cxn>
                  <a:cxn ang="0">
                    <a:pos x="187" y="127"/>
                  </a:cxn>
                  <a:cxn ang="0">
                    <a:pos x="137" y="109"/>
                  </a:cxn>
                  <a:cxn ang="0">
                    <a:pos x="96" y="120"/>
                  </a:cxn>
                  <a:cxn ang="0">
                    <a:pos x="85" y="153"/>
                  </a:cxn>
                  <a:cxn ang="0">
                    <a:pos x="121" y="167"/>
                  </a:cxn>
                  <a:cxn ang="0">
                    <a:pos x="141" y="220"/>
                  </a:cxn>
                  <a:cxn ang="0">
                    <a:pos x="118" y="266"/>
                  </a:cxn>
                  <a:cxn ang="0">
                    <a:pos x="77" y="289"/>
                  </a:cxn>
                  <a:cxn ang="0">
                    <a:pos x="47" y="281"/>
                  </a:cxn>
                  <a:cxn ang="0">
                    <a:pos x="44" y="248"/>
                  </a:cxn>
                  <a:cxn ang="0">
                    <a:pos x="28" y="252"/>
                  </a:cxn>
                  <a:cxn ang="0">
                    <a:pos x="6" y="288"/>
                  </a:cxn>
                  <a:cxn ang="0">
                    <a:pos x="2" y="352"/>
                  </a:cxn>
                  <a:cxn ang="0">
                    <a:pos x="21" y="424"/>
                  </a:cxn>
                  <a:cxn ang="0">
                    <a:pos x="47" y="442"/>
                  </a:cxn>
                  <a:cxn ang="0">
                    <a:pos x="94" y="472"/>
                  </a:cxn>
                  <a:cxn ang="0">
                    <a:pos x="118" y="508"/>
                  </a:cxn>
                  <a:cxn ang="0">
                    <a:pos x="136" y="564"/>
                  </a:cxn>
                  <a:cxn ang="0">
                    <a:pos x="155" y="628"/>
                  </a:cxn>
                  <a:cxn ang="0">
                    <a:pos x="186" y="654"/>
                  </a:cxn>
                  <a:cxn ang="0">
                    <a:pos x="240" y="667"/>
                  </a:cxn>
                  <a:cxn ang="0">
                    <a:pos x="311" y="673"/>
                  </a:cxn>
                  <a:cxn ang="0">
                    <a:pos x="406" y="654"/>
                  </a:cxn>
                  <a:cxn ang="0">
                    <a:pos x="464" y="616"/>
                  </a:cxn>
                  <a:cxn ang="0">
                    <a:pos x="486" y="562"/>
                  </a:cxn>
                </a:cxnLst>
                <a:rect l="0" t="0" r="r" b="b"/>
                <a:pathLst>
                  <a:path w="507" h="673">
                    <a:moveTo>
                      <a:pt x="495" y="502"/>
                    </a:moveTo>
                    <a:lnTo>
                      <a:pt x="501" y="457"/>
                    </a:lnTo>
                    <a:lnTo>
                      <a:pt x="504" y="419"/>
                    </a:lnTo>
                    <a:lnTo>
                      <a:pt x="507" y="379"/>
                    </a:lnTo>
                    <a:lnTo>
                      <a:pt x="507" y="342"/>
                    </a:lnTo>
                    <a:lnTo>
                      <a:pt x="507" y="312"/>
                    </a:lnTo>
                    <a:lnTo>
                      <a:pt x="504" y="285"/>
                    </a:lnTo>
                    <a:lnTo>
                      <a:pt x="499" y="262"/>
                    </a:lnTo>
                    <a:lnTo>
                      <a:pt x="491" y="242"/>
                    </a:lnTo>
                    <a:lnTo>
                      <a:pt x="484" y="226"/>
                    </a:lnTo>
                    <a:lnTo>
                      <a:pt x="473" y="207"/>
                    </a:lnTo>
                    <a:lnTo>
                      <a:pt x="462" y="192"/>
                    </a:lnTo>
                    <a:lnTo>
                      <a:pt x="445" y="173"/>
                    </a:lnTo>
                    <a:lnTo>
                      <a:pt x="427" y="158"/>
                    </a:lnTo>
                    <a:lnTo>
                      <a:pt x="410" y="147"/>
                    </a:lnTo>
                    <a:lnTo>
                      <a:pt x="395" y="141"/>
                    </a:lnTo>
                    <a:lnTo>
                      <a:pt x="377" y="132"/>
                    </a:lnTo>
                    <a:lnTo>
                      <a:pt x="365" y="122"/>
                    </a:lnTo>
                    <a:lnTo>
                      <a:pt x="353" y="113"/>
                    </a:lnTo>
                    <a:lnTo>
                      <a:pt x="344" y="101"/>
                    </a:lnTo>
                    <a:lnTo>
                      <a:pt x="340" y="95"/>
                    </a:lnTo>
                    <a:lnTo>
                      <a:pt x="335" y="83"/>
                    </a:lnTo>
                    <a:lnTo>
                      <a:pt x="333" y="64"/>
                    </a:lnTo>
                    <a:lnTo>
                      <a:pt x="333" y="50"/>
                    </a:lnTo>
                    <a:lnTo>
                      <a:pt x="337" y="30"/>
                    </a:lnTo>
                    <a:lnTo>
                      <a:pt x="338" y="11"/>
                    </a:lnTo>
                    <a:lnTo>
                      <a:pt x="323" y="26"/>
                    </a:lnTo>
                    <a:lnTo>
                      <a:pt x="312" y="39"/>
                    </a:lnTo>
                    <a:lnTo>
                      <a:pt x="305" y="58"/>
                    </a:lnTo>
                    <a:lnTo>
                      <a:pt x="304" y="74"/>
                    </a:lnTo>
                    <a:lnTo>
                      <a:pt x="305" y="90"/>
                    </a:lnTo>
                    <a:lnTo>
                      <a:pt x="309" y="109"/>
                    </a:lnTo>
                    <a:lnTo>
                      <a:pt x="297" y="109"/>
                    </a:lnTo>
                    <a:lnTo>
                      <a:pt x="284" y="104"/>
                    </a:lnTo>
                    <a:lnTo>
                      <a:pt x="276" y="96"/>
                    </a:lnTo>
                    <a:lnTo>
                      <a:pt x="267" y="87"/>
                    </a:lnTo>
                    <a:lnTo>
                      <a:pt x="258" y="74"/>
                    </a:lnTo>
                    <a:lnTo>
                      <a:pt x="255" y="58"/>
                    </a:lnTo>
                    <a:lnTo>
                      <a:pt x="255" y="37"/>
                    </a:lnTo>
                    <a:lnTo>
                      <a:pt x="258" y="17"/>
                    </a:lnTo>
                    <a:lnTo>
                      <a:pt x="264" y="0"/>
                    </a:lnTo>
                    <a:lnTo>
                      <a:pt x="251" y="2"/>
                    </a:lnTo>
                    <a:lnTo>
                      <a:pt x="237" y="11"/>
                    </a:lnTo>
                    <a:lnTo>
                      <a:pt x="229" y="26"/>
                    </a:lnTo>
                    <a:lnTo>
                      <a:pt x="225" y="42"/>
                    </a:lnTo>
                    <a:lnTo>
                      <a:pt x="217" y="62"/>
                    </a:lnTo>
                    <a:lnTo>
                      <a:pt x="215" y="87"/>
                    </a:lnTo>
                    <a:lnTo>
                      <a:pt x="213" y="112"/>
                    </a:lnTo>
                    <a:lnTo>
                      <a:pt x="215" y="135"/>
                    </a:lnTo>
                    <a:lnTo>
                      <a:pt x="217" y="153"/>
                    </a:lnTo>
                    <a:lnTo>
                      <a:pt x="222" y="170"/>
                    </a:lnTo>
                    <a:lnTo>
                      <a:pt x="209" y="153"/>
                    </a:lnTo>
                    <a:lnTo>
                      <a:pt x="198" y="137"/>
                    </a:lnTo>
                    <a:lnTo>
                      <a:pt x="187" y="127"/>
                    </a:lnTo>
                    <a:lnTo>
                      <a:pt x="170" y="117"/>
                    </a:lnTo>
                    <a:lnTo>
                      <a:pt x="155" y="112"/>
                    </a:lnTo>
                    <a:lnTo>
                      <a:pt x="137" y="109"/>
                    </a:lnTo>
                    <a:lnTo>
                      <a:pt x="121" y="110"/>
                    </a:lnTo>
                    <a:lnTo>
                      <a:pt x="108" y="113"/>
                    </a:lnTo>
                    <a:lnTo>
                      <a:pt x="96" y="120"/>
                    </a:lnTo>
                    <a:lnTo>
                      <a:pt x="82" y="132"/>
                    </a:lnTo>
                    <a:lnTo>
                      <a:pt x="68" y="154"/>
                    </a:lnTo>
                    <a:lnTo>
                      <a:pt x="85" y="153"/>
                    </a:lnTo>
                    <a:lnTo>
                      <a:pt x="96" y="153"/>
                    </a:lnTo>
                    <a:lnTo>
                      <a:pt x="109" y="159"/>
                    </a:lnTo>
                    <a:lnTo>
                      <a:pt x="121" y="167"/>
                    </a:lnTo>
                    <a:lnTo>
                      <a:pt x="133" y="183"/>
                    </a:lnTo>
                    <a:lnTo>
                      <a:pt x="140" y="199"/>
                    </a:lnTo>
                    <a:lnTo>
                      <a:pt x="141" y="220"/>
                    </a:lnTo>
                    <a:lnTo>
                      <a:pt x="138" y="238"/>
                    </a:lnTo>
                    <a:lnTo>
                      <a:pt x="132" y="251"/>
                    </a:lnTo>
                    <a:lnTo>
                      <a:pt x="118" y="266"/>
                    </a:lnTo>
                    <a:lnTo>
                      <a:pt x="102" y="276"/>
                    </a:lnTo>
                    <a:lnTo>
                      <a:pt x="87" y="285"/>
                    </a:lnTo>
                    <a:lnTo>
                      <a:pt x="77" y="289"/>
                    </a:lnTo>
                    <a:lnTo>
                      <a:pt x="67" y="292"/>
                    </a:lnTo>
                    <a:lnTo>
                      <a:pt x="52" y="289"/>
                    </a:lnTo>
                    <a:lnTo>
                      <a:pt x="47" y="281"/>
                    </a:lnTo>
                    <a:lnTo>
                      <a:pt x="43" y="269"/>
                    </a:lnTo>
                    <a:lnTo>
                      <a:pt x="43" y="255"/>
                    </a:lnTo>
                    <a:lnTo>
                      <a:pt x="44" y="248"/>
                    </a:lnTo>
                    <a:lnTo>
                      <a:pt x="44" y="238"/>
                    </a:lnTo>
                    <a:lnTo>
                      <a:pt x="36" y="243"/>
                    </a:lnTo>
                    <a:lnTo>
                      <a:pt x="28" y="252"/>
                    </a:lnTo>
                    <a:lnTo>
                      <a:pt x="21" y="262"/>
                    </a:lnTo>
                    <a:lnTo>
                      <a:pt x="12" y="274"/>
                    </a:lnTo>
                    <a:lnTo>
                      <a:pt x="6" y="288"/>
                    </a:lnTo>
                    <a:lnTo>
                      <a:pt x="3" y="306"/>
                    </a:lnTo>
                    <a:lnTo>
                      <a:pt x="0" y="330"/>
                    </a:lnTo>
                    <a:lnTo>
                      <a:pt x="2" y="352"/>
                    </a:lnTo>
                    <a:lnTo>
                      <a:pt x="4" y="377"/>
                    </a:lnTo>
                    <a:lnTo>
                      <a:pt x="11" y="407"/>
                    </a:lnTo>
                    <a:lnTo>
                      <a:pt x="21" y="424"/>
                    </a:lnTo>
                    <a:lnTo>
                      <a:pt x="29" y="432"/>
                    </a:lnTo>
                    <a:lnTo>
                      <a:pt x="36" y="438"/>
                    </a:lnTo>
                    <a:lnTo>
                      <a:pt x="47" y="442"/>
                    </a:lnTo>
                    <a:lnTo>
                      <a:pt x="62" y="452"/>
                    </a:lnTo>
                    <a:lnTo>
                      <a:pt x="80" y="465"/>
                    </a:lnTo>
                    <a:lnTo>
                      <a:pt x="94" y="472"/>
                    </a:lnTo>
                    <a:lnTo>
                      <a:pt x="104" y="483"/>
                    </a:lnTo>
                    <a:lnTo>
                      <a:pt x="110" y="491"/>
                    </a:lnTo>
                    <a:lnTo>
                      <a:pt x="118" y="508"/>
                    </a:lnTo>
                    <a:lnTo>
                      <a:pt x="127" y="528"/>
                    </a:lnTo>
                    <a:lnTo>
                      <a:pt x="132" y="542"/>
                    </a:lnTo>
                    <a:lnTo>
                      <a:pt x="136" y="564"/>
                    </a:lnTo>
                    <a:lnTo>
                      <a:pt x="141" y="591"/>
                    </a:lnTo>
                    <a:lnTo>
                      <a:pt x="146" y="611"/>
                    </a:lnTo>
                    <a:lnTo>
                      <a:pt x="155" y="628"/>
                    </a:lnTo>
                    <a:lnTo>
                      <a:pt x="164" y="638"/>
                    </a:lnTo>
                    <a:lnTo>
                      <a:pt x="174" y="646"/>
                    </a:lnTo>
                    <a:lnTo>
                      <a:pt x="186" y="654"/>
                    </a:lnTo>
                    <a:lnTo>
                      <a:pt x="203" y="661"/>
                    </a:lnTo>
                    <a:lnTo>
                      <a:pt x="221" y="664"/>
                    </a:lnTo>
                    <a:lnTo>
                      <a:pt x="240" y="667"/>
                    </a:lnTo>
                    <a:lnTo>
                      <a:pt x="268" y="672"/>
                    </a:lnTo>
                    <a:lnTo>
                      <a:pt x="284" y="672"/>
                    </a:lnTo>
                    <a:lnTo>
                      <a:pt x="311" y="673"/>
                    </a:lnTo>
                    <a:lnTo>
                      <a:pt x="345" y="672"/>
                    </a:lnTo>
                    <a:lnTo>
                      <a:pt x="375" y="664"/>
                    </a:lnTo>
                    <a:lnTo>
                      <a:pt x="406" y="654"/>
                    </a:lnTo>
                    <a:lnTo>
                      <a:pt x="430" y="641"/>
                    </a:lnTo>
                    <a:lnTo>
                      <a:pt x="451" y="628"/>
                    </a:lnTo>
                    <a:lnTo>
                      <a:pt x="464" y="616"/>
                    </a:lnTo>
                    <a:lnTo>
                      <a:pt x="473" y="603"/>
                    </a:lnTo>
                    <a:lnTo>
                      <a:pt x="479" y="585"/>
                    </a:lnTo>
                    <a:lnTo>
                      <a:pt x="486" y="562"/>
                    </a:lnTo>
                    <a:lnTo>
                      <a:pt x="493" y="529"/>
                    </a:lnTo>
                    <a:lnTo>
                      <a:pt x="495" y="5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69" name="Freeform 637"/>
              <p:cNvSpPr>
                <a:spLocks/>
              </p:cNvSpPr>
              <p:nvPr/>
            </p:nvSpPr>
            <p:spPr bwMode="auto">
              <a:xfrm>
                <a:off x="2274" y="1005"/>
                <a:ext cx="597" cy="1157"/>
              </a:xfrm>
              <a:custGeom>
                <a:avLst/>
                <a:gdLst/>
                <a:ahLst/>
                <a:cxnLst>
                  <a:cxn ang="0">
                    <a:pos x="87" y="1049"/>
                  </a:cxn>
                  <a:cxn ang="0">
                    <a:pos x="23" y="937"/>
                  </a:cxn>
                  <a:cxn ang="0">
                    <a:pos x="4" y="824"/>
                  </a:cxn>
                  <a:cxn ang="0">
                    <a:pos x="4" y="687"/>
                  </a:cxn>
                  <a:cxn ang="0">
                    <a:pos x="19" y="578"/>
                  </a:cxn>
                  <a:cxn ang="0">
                    <a:pos x="62" y="479"/>
                  </a:cxn>
                  <a:cxn ang="0">
                    <a:pos x="66" y="371"/>
                  </a:cxn>
                  <a:cxn ang="0">
                    <a:pos x="54" y="309"/>
                  </a:cxn>
                  <a:cxn ang="0">
                    <a:pos x="27" y="233"/>
                  </a:cxn>
                  <a:cxn ang="0">
                    <a:pos x="34" y="210"/>
                  </a:cxn>
                  <a:cxn ang="0">
                    <a:pos x="80" y="259"/>
                  </a:cxn>
                  <a:cxn ang="0">
                    <a:pos x="107" y="276"/>
                  </a:cxn>
                  <a:cxn ang="0">
                    <a:pos x="105" y="165"/>
                  </a:cxn>
                  <a:cxn ang="0">
                    <a:pos x="62" y="43"/>
                  </a:cxn>
                  <a:cxn ang="0">
                    <a:pos x="62" y="0"/>
                  </a:cxn>
                  <a:cxn ang="0">
                    <a:pos x="136" y="13"/>
                  </a:cxn>
                  <a:cxn ang="0">
                    <a:pos x="203" y="76"/>
                  </a:cxn>
                  <a:cxn ang="0">
                    <a:pos x="252" y="185"/>
                  </a:cxn>
                  <a:cxn ang="0">
                    <a:pos x="280" y="227"/>
                  </a:cxn>
                  <a:cxn ang="0">
                    <a:pos x="328" y="154"/>
                  </a:cxn>
                  <a:cxn ang="0">
                    <a:pos x="405" y="111"/>
                  </a:cxn>
                  <a:cxn ang="0">
                    <a:pos x="469" y="120"/>
                  </a:cxn>
                  <a:cxn ang="0">
                    <a:pos x="500" y="187"/>
                  </a:cxn>
                  <a:cxn ang="0">
                    <a:pos x="448" y="187"/>
                  </a:cxn>
                  <a:cxn ang="0">
                    <a:pos x="421" y="210"/>
                  </a:cxn>
                  <a:cxn ang="0">
                    <a:pos x="405" y="265"/>
                  </a:cxn>
                  <a:cxn ang="0">
                    <a:pos x="416" y="312"/>
                  </a:cxn>
                  <a:cxn ang="0">
                    <a:pos x="453" y="351"/>
                  </a:cxn>
                  <a:cxn ang="0">
                    <a:pos x="505" y="349"/>
                  </a:cxn>
                  <a:cxn ang="0">
                    <a:pos x="505" y="270"/>
                  </a:cxn>
                  <a:cxn ang="0">
                    <a:pos x="548" y="325"/>
                  </a:cxn>
                  <a:cxn ang="0">
                    <a:pos x="581" y="416"/>
                  </a:cxn>
                  <a:cxn ang="0">
                    <a:pos x="581" y="493"/>
                  </a:cxn>
                  <a:cxn ang="0">
                    <a:pos x="552" y="565"/>
                  </a:cxn>
                  <a:cxn ang="0">
                    <a:pos x="504" y="627"/>
                  </a:cxn>
                  <a:cxn ang="0">
                    <a:pos x="480" y="680"/>
                  </a:cxn>
                  <a:cxn ang="0">
                    <a:pos x="498" y="755"/>
                  </a:cxn>
                  <a:cxn ang="0">
                    <a:pos x="545" y="802"/>
                  </a:cxn>
                  <a:cxn ang="0">
                    <a:pos x="579" y="786"/>
                  </a:cxn>
                  <a:cxn ang="0">
                    <a:pos x="597" y="856"/>
                  </a:cxn>
                  <a:cxn ang="0">
                    <a:pos x="576" y="959"/>
                  </a:cxn>
                  <a:cxn ang="0">
                    <a:pos x="541" y="1046"/>
                  </a:cxn>
                  <a:cxn ang="0">
                    <a:pos x="489" y="1106"/>
                  </a:cxn>
                  <a:cxn ang="0">
                    <a:pos x="427" y="1146"/>
                  </a:cxn>
                  <a:cxn ang="0">
                    <a:pos x="352" y="1151"/>
                  </a:cxn>
                  <a:cxn ang="0">
                    <a:pos x="255" y="1115"/>
                  </a:cxn>
                  <a:cxn ang="0">
                    <a:pos x="133" y="1091"/>
                  </a:cxn>
                </a:cxnLst>
                <a:rect l="0" t="0" r="r" b="b"/>
                <a:pathLst>
                  <a:path w="597" h="1157">
                    <a:moveTo>
                      <a:pt x="133" y="1091"/>
                    </a:moveTo>
                    <a:lnTo>
                      <a:pt x="111" y="1074"/>
                    </a:lnTo>
                    <a:lnTo>
                      <a:pt x="87" y="1049"/>
                    </a:lnTo>
                    <a:lnTo>
                      <a:pt x="64" y="1014"/>
                    </a:lnTo>
                    <a:lnTo>
                      <a:pt x="41" y="977"/>
                    </a:lnTo>
                    <a:lnTo>
                      <a:pt x="23" y="937"/>
                    </a:lnTo>
                    <a:lnTo>
                      <a:pt x="13" y="903"/>
                    </a:lnTo>
                    <a:lnTo>
                      <a:pt x="5" y="860"/>
                    </a:lnTo>
                    <a:lnTo>
                      <a:pt x="4" y="824"/>
                    </a:lnTo>
                    <a:lnTo>
                      <a:pt x="1" y="772"/>
                    </a:lnTo>
                    <a:lnTo>
                      <a:pt x="0" y="726"/>
                    </a:lnTo>
                    <a:lnTo>
                      <a:pt x="4" y="687"/>
                    </a:lnTo>
                    <a:lnTo>
                      <a:pt x="4" y="657"/>
                    </a:lnTo>
                    <a:lnTo>
                      <a:pt x="9" y="615"/>
                    </a:lnTo>
                    <a:lnTo>
                      <a:pt x="19" y="578"/>
                    </a:lnTo>
                    <a:lnTo>
                      <a:pt x="32" y="543"/>
                    </a:lnTo>
                    <a:lnTo>
                      <a:pt x="50" y="510"/>
                    </a:lnTo>
                    <a:lnTo>
                      <a:pt x="62" y="479"/>
                    </a:lnTo>
                    <a:lnTo>
                      <a:pt x="68" y="438"/>
                    </a:lnTo>
                    <a:lnTo>
                      <a:pt x="70" y="405"/>
                    </a:lnTo>
                    <a:lnTo>
                      <a:pt x="66" y="371"/>
                    </a:lnTo>
                    <a:lnTo>
                      <a:pt x="62" y="349"/>
                    </a:lnTo>
                    <a:lnTo>
                      <a:pt x="57" y="331"/>
                    </a:lnTo>
                    <a:lnTo>
                      <a:pt x="54" y="309"/>
                    </a:lnTo>
                    <a:lnTo>
                      <a:pt x="45" y="284"/>
                    </a:lnTo>
                    <a:lnTo>
                      <a:pt x="34" y="257"/>
                    </a:lnTo>
                    <a:lnTo>
                      <a:pt x="27" y="233"/>
                    </a:lnTo>
                    <a:lnTo>
                      <a:pt x="18" y="217"/>
                    </a:lnTo>
                    <a:lnTo>
                      <a:pt x="6" y="199"/>
                    </a:lnTo>
                    <a:lnTo>
                      <a:pt x="34" y="210"/>
                    </a:lnTo>
                    <a:lnTo>
                      <a:pt x="54" y="224"/>
                    </a:lnTo>
                    <a:lnTo>
                      <a:pt x="71" y="245"/>
                    </a:lnTo>
                    <a:lnTo>
                      <a:pt x="80" y="259"/>
                    </a:lnTo>
                    <a:lnTo>
                      <a:pt x="91" y="284"/>
                    </a:lnTo>
                    <a:lnTo>
                      <a:pt x="100" y="313"/>
                    </a:lnTo>
                    <a:lnTo>
                      <a:pt x="107" y="276"/>
                    </a:lnTo>
                    <a:lnTo>
                      <a:pt x="111" y="239"/>
                    </a:lnTo>
                    <a:lnTo>
                      <a:pt x="111" y="205"/>
                    </a:lnTo>
                    <a:lnTo>
                      <a:pt x="105" y="165"/>
                    </a:lnTo>
                    <a:lnTo>
                      <a:pt x="91" y="117"/>
                    </a:lnTo>
                    <a:lnTo>
                      <a:pt x="78" y="80"/>
                    </a:lnTo>
                    <a:lnTo>
                      <a:pt x="62" y="43"/>
                    </a:lnTo>
                    <a:lnTo>
                      <a:pt x="50" y="17"/>
                    </a:lnTo>
                    <a:lnTo>
                      <a:pt x="41" y="0"/>
                    </a:lnTo>
                    <a:lnTo>
                      <a:pt x="62" y="0"/>
                    </a:lnTo>
                    <a:lnTo>
                      <a:pt x="89" y="1"/>
                    </a:lnTo>
                    <a:lnTo>
                      <a:pt x="116" y="7"/>
                    </a:lnTo>
                    <a:lnTo>
                      <a:pt x="136" y="13"/>
                    </a:lnTo>
                    <a:lnTo>
                      <a:pt x="162" y="29"/>
                    </a:lnTo>
                    <a:lnTo>
                      <a:pt x="183" y="54"/>
                    </a:lnTo>
                    <a:lnTo>
                      <a:pt x="203" y="76"/>
                    </a:lnTo>
                    <a:lnTo>
                      <a:pt x="220" y="108"/>
                    </a:lnTo>
                    <a:lnTo>
                      <a:pt x="235" y="147"/>
                    </a:lnTo>
                    <a:lnTo>
                      <a:pt x="252" y="185"/>
                    </a:lnTo>
                    <a:lnTo>
                      <a:pt x="264" y="227"/>
                    </a:lnTo>
                    <a:lnTo>
                      <a:pt x="270" y="276"/>
                    </a:lnTo>
                    <a:lnTo>
                      <a:pt x="280" y="227"/>
                    </a:lnTo>
                    <a:lnTo>
                      <a:pt x="293" y="201"/>
                    </a:lnTo>
                    <a:lnTo>
                      <a:pt x="309" y="177"/>
                    </a:lnTo>
                    <a:lnTo>
                      <a:pt x="328" y="154"/>
                    </a:lnTo>
                    <a:lnTo>
                      <a:pt x="353" y="133"/>
                    </a:lnTo>
                    <a:lnTo>
                      <a:pt x="380" y="119"/>
                    </a:lnTo>
                    <a:lnTo>
                      <a:pt x="405" y="111"/>
                    </a:lnTo>
                    <a:lnTo>
                      <a:pt x="430" y="106"/>
                    </a:lnTo>
                    <a:lnTo>
                      <a:pt x="453" y="111"/>
                    </a:lnTo>
                    <a:lnTo>
                      <a:pt x="469" y="120"/>
                    </a:lnTo>
                    <a:lnTo>
                      <a:pt x="485" y="137"/>
                    </a:lnTo>
                    <a:lnTo>
                      <a:pt x="493" y="157"/>
                    </a:lnTo>
                    <a:lnTo>
                      <a:pt x="500" y="187"/>
                    </a:lnTo>
                    <a:lnTo>
                      <a:pt x="482" y="181"/>
                    </a:lnTo>
                    <a:lnTo>
                      <a:pt x="464" y="179"/>
                    </a:lnTo>
                    <a:lnTo>
                      <a:pt x="448" y="187"/>
                    </a:lnTo>
                    <a:lnTo>
                      <a:pt x="441" y="191"/>
                    </a:lnTo>
                    <a:lnTo>
                      <a:pt x="432" y="197"/>
                    </a:lnTo>
                    <a:lnTo>
                      <a:pt x="421" y="210"/>
                    </a:lnTo>
                    <a:lnTo>
                      <a:pt x="414" y="225"/>
                    </a:lnTo>
                    <a:lnTo>
                      <a:pt x="408" y="247"/>
                    </a:lnTo>
                    <a:lnTo>
                      <a:pt x="405" y="265"/>
                    </a:lnTo>
                    <a:lnTo>
                      <a:pt x="405" y="284"/>
                    </a:lnTo>
                    <a:lnTo>
                      <a:pt x="410" y="301"/>
                    </a:lnTo>
                    <a:lnTo>
                      <a:pt x="416" y="312"/>
                    </a:lnTo>
                    <a:lnTo>
                      <a:pt x="423" y="326"/>
                    </a:lnTo>
                    <a:lnTo>
                      <a:pt x="438" y="340"/>
                    </a:lnTo>
                    <a:lnTo>
                      <a:pt x="453" y="351"/>
                    </a:lnTo>
                    <a:lnTo>
                      <a:pt x="469" y="359"/>
                    </a:lnTo>
                    <a:lnTo>
                      <a:pt x="487" y="360"/>
                    </a:lnTo>
                    <a:lnTo>
                      <a:pt x="505" y="349"/>
                    </a:lnTo>
                    <a:lnTo>
                      <a:pt x="510" y="326"/>
                    </a:lnTo>
                    <a:lnTo>
                      <a:pt x="510" y="300"/>
                    </a:lnTo>
                    <a:lnTo>
                      <a:pt x="505" y="270"/>
                    </a:lnTo>
                    <a:lnTo>
                      <a:pt x="520" y="284"/>
                    </a:lnTo>
                    <a:lnTo>
                      <a:pt x="535" y="306"/>
                    </a:lnTo>
                    <a:lnTo>
                      <a:pt x="548" y="325"/>
                    </a:lnTo>
                    <a:lnTo>
                      <a:pt x="564" y="357"/>
                    </a:lnTo>
                    <a:lnTo>
                      <a:pt x="574" y="383"/>
                    </a:lnTo>
                    <a:lnTo>
                      <a:pt x="581" y="416"/>
                    </a:lnTo>
                    <a:lnTo>
                      <a:pt x="585" y="442"/>
                    </a:lnTo>
                    <a:lnTo>
                      <a:pt x="585" y="464"/>
                    </a:lnTo>
                    <a:lnTo>
                      <a:pt x="581" y="493"/>
                    </a:lnTo>
                    <a:lnTo>
                      <a:pt x="576" y="519"/>
                    </a:lnTo>
                    <a:lnTo>
                      <a:pt x="567" y="541"/>
                    </a:lnTo>
                    <a:lnTo>
                      <a:pt x="552" y="565"/>
                    </a:lnTo>
                    <a:lnTo>
                      <a:pt x="535" y="587"/>
                    </a:lnTo>
                    <a:lnTo>
                      <a:pt x="518" y="606"/>
                    </a:lnTo>
                    <a:lnTo>
                      <a:pt x="504" y="627"/>
                    </a:lnTo>
                    <a:lnTo>
                      <a:pt x="492" y="641"/>
                    </a:lnTo>
                    <a:lnTo>
                      <a:pt x="485" y="658"/>
                    </a:lnTo>
                    <a:lnTo>
                      <a:pt x="480" y="680"/>
                    </a:lnTo>
                    <a:lnTo>
                      <a:pt x="480" y="709"/>
                    </a:lnTo>
                    <a:lnTo>
                      <a:pt x="487" y="730"/>
                    </a:lnTo>
                    <a:lnTo>
                      <a:pt x="498" y="755"/>
                    </a:lnTo>
                    <a:lnTo>
                      <a:pt x="515" y="775"/>
                    </a:lnTo>
                    <a:lnTo>
                      <a:pt x="528" y="789"/>
                    </a:lnTo>
                    <a:lnTo>
                      <a:pt x="545" y="802"/>
                    </a:lnTo>
                    <a:lnTo>
                      <a:pt x="559" y="784"/>
                    </a:lnTo>
                    <a:lnTo>
                      <a:pt x="567" y="766"/>
                    </a:lnTo>
                    <a:lnTo>
                      <a:pt x="579" y="786"/>
                    </a:lnTo>
                    <a:lnTo>
                      <a:pt x="586" y="805"/>
                    </a:lnTo>
                    <a:lnTo>
                      <a:pt x="593" y="829"/>
                    </a:lnTo>
                    <a:lnTo>
                      <a:pt x="597" y="856"/>
                    </a:lnTo>
                    <a:lnTo>
                      <a:pt x="597" y="892"/>
                    </a:lnTo>
                    <a:lnTo>
                      <a:pt x="586" y="927"/>
                    </a:lnTo>
                    <a:lnTo>
                      <a:pt x="576" y="959"/>
                    </a:lnTo>
                    <a:lnTo>
                      <a:pt x="569" y="986"/>
                    </a:lnTo>
                    <a:lnTo>
                      <a:pt x="559" y="1014"/>
                    </a:lnTo>
                    <a:lnTo>
                      <a:pt x="541" y="1046"/>
                    </a:lnTo>
                    <a:lnTo>
                      <a:pt x="520" y="1071"/>
                    </a:lnTo>
                    <a:lnTo>
                      <a:pt x="504" y="1088"/>
                    </a:lnTo>
                    <a:lnTo>
                      <a:pt x="489" y="1106"/>
                    </a:lnTo>
                    <a:lnTo>
                      <a:pt x="473" y="1122"/>
                    </a:lnTo>
                    <a:lnTo>
                      <a:pt x="452" y="1134"/>
                    </a:lnTo>
                    <a:lnTo>
                      <a:pt x="427" y="1146"/>
                    </a:lnTo>
                    <a:lnTo>
                      <a:pt x="400" y="1154"/>
                    </a:lnTo>
                    <a:lnTo>
                      <a:pt x="377" y="1157"/>
                    </a:lnTo>
                    <a:lnTo>
                      <a:pt x="352" y="1151"/>
                    </a:lnTo>
                    <a:lnTo>
                      <a:pt x="327" y="1128"/>
                    </a:lnTo>
                    <a:lnTo>
                      <a:pt x="294" y="1119"/>
                    </a:lnTo>
                    <a:lnTo>
                      <a:pt x="255" y="1115"/>
                    </a:lnTo>
                    <a:lnTo>
                      <a:pt x="206" y="1115"/>
                    </a:lnTo>
                    <a:lnTo>
                      <a:pt x="164" y="1105"/>
                    </a:lnTo>
                    <a:lnTo>
                      <a:pt x="133" y="1091"/>
                    </a:lnTo>
                    <a:close/>
                  </a:path>
                </a:pathLst>
              </a:custGeom>
              <a:solidFill>
                <a:srgbClr val="E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70" name="Freeform 638"/>
              <p:cNvSpPr>
                <a:spLocks/>
              </p:cNvSpPr>
              <p:nvPr/>
            </p:nvSpPr>
            <p:spPr bwMode="auto">
              <a:xfrm>
                <a:off x="2455" y="873"/>
                <a:ext cx="1934" cy="1837"/>
              </a:xfrm>
              <a:custGeom>
                <a:avLst/>
                <a:gdLst/>
                <a:ahLst/>
                <a:cxnLst>
                  <a:cxn ang="0">
                    <a:pos x="3" y="923"/>
                  </a:cxn>
                  <a:cxn ang="0">
                    <a:pos x="42" y="756"/>
                  </a:cxn>
                  <a:cxn ang="0">
                    <a:pos x="101" y="661"/>
                  </a:cxn>
                  <a:cxn ang="0">
                    <a:pos x="222" y="616"/>
                  </a:cxn>
                  <a:cxn ang="0">
                    <a:pos x="356" y="574"/>
                  </a:cxn>
                  <a:cxn ang="0">
                    <a:pos x="445" y="511"/>
                  </a:cxn>
                  <a:cxn ang="0">
                    <a:pos x="500" y="395"/>
                  </a:cxn>
                  <a:cxn ang="0">
                    <a:pos x="502" y="238"/>
                  </a:cxn>
                  <a:cxn ang="0">
                    <a:pos x="530" y="109"/>
                  </a:cxn>
                  <a:cxn ang="0">
                    <a:pos x="602" y="20"/>
                  </a:cxn>
                  <a:cxn ang="0">
                    <a:pos x="637" y="55"/>
                  </a:cxn>
                  <a:cxn ang="0">
                    <a:pos x="643" y="152"/>
                  </a:cxn>
                  <a:cxn ang="0">
                    <a:pos x="696" y="212"/>
                  </a:cxn>
                  <a:cxn ang="0">
                    <a:pos x="772" y="219"/>
                  </a:cxn>
                  <a:cxn ang="0">
                    <a:pos x="821" y="224"/>
                  </a:cxn>
                  <a:cxn ang="0">
                    <a:pos x="857" y="295"/>
                  </a:cxn>
                  <a:cxn ang="0">
                    <a:pos x="879" y="405"/>
                  </a:cxn>
                  <a:cxn ang="0">
                    <a:pos x="947" y="264"/>
                  </a:cxn>
                  <a:cxn ang="0">
                    <a:pos x="1000" y="287"/>
                  </a:cxn>
                  <a:cxn ang="0">
                    <a:pos x="1047" y="396"/>
                  </a:cxn>
                  <a:cxn ang="0">
                    <a:pos x="1087" y="520"/>
                  </a:cxn>
                  <a:cxn ang="0">
                    <a:pos x="1074" y="653"/>
                  </a:cxn>
                  <a:cxn ang="0">
                    <a:pos x="1153" y="562"/>
                  </a:cxn>
                  <a:cxn ang="0">
                    <a:pos x="1212" y="455"/>
                  </a:cxn>
                  <a:cxn ang="0">
                    <a:pos x="1316" y="445"/>
                  </a:cxn>
                  <a:cxn ang="0">
                    <a:pos x="1331" y="494"/>
                  </a:cxn>
                  <a:cxn ang="0">
                    <a:pos x="1315" y="566"/>
                  </a:cxn>
                  <a:cxn ang="0">
                    <a:pos x="1357" y="620"/>
                  </a:cxn>
                  <a:cxn ang="0">
                    <a:pos x="1447" y="618"/>
                  </a:cxn>
                  <a:cxn ang="0">
                    <a:pos x="1506" y="566"/>
                  </a:cxn>
                  <a:cxn ang="0">
                    <a:pos x="1519" y="463"/>
                  </a:cxn>
                  <a:cxn ang="0">
                    <a:pos x="1481" y="353"/>
                  </a:cxn>
                  <a:cxn ang="0">
                    <a:pos x="1555" y="365"/>
                  </a:cxn>
                  <a:cxn ang="0">
                    <a:pos x="1653" y="470"/>
                  </a:cxn>
                  <a:cxn ang="0">
                    <a:pos x="1710" y="596"/>
                  </a:cxn>
                  <a:cxn ang="0">
                    <a:pos x="1745" y="757"/>
                  </a:cxn>
                  <a:cxn ang="0">
                    <a:pos x="1748" y="909"/>
                  </a:cxn>
                  <a:cxn ang="0">
                    <a:pos x="1702" y="1111"/>
                  </a:cxn>
                  <a:cxn ang="0">
                    <a:pos x="1676" y="1259"/>
                  </a:cxn>
                  <a:cxn ang="0">
                    <a:pos x="1724" y="1266"/>
                  </a:cxn>
                  <a:cxn ang="0">
                    <a:pos x="1824" y="1191"/>
                  </a:cxn>
                  <a:cxn ang="0">
                    <a:pos x="1832" y="1315"/>
                  </a:cxn>
                  <a:cxn ang="0">
                    <a:pos x="1865" y="1429"/>
                  </a:cxn>
                  <a:cxn ang="0">
                    <a:pos x="1922" y="1380"/>
                  </a:cxn>
                  <a:cxn ang="0">
                    <a:pos x="1934" y="1519"/>
                  </a:cxn>
                  <a:cxn ang="0">
                    <a:pos x="1892" y="1631"/>
                  </a:cxn>
                  <a:cxn ang="0">
                    <a:pos x="1832" y="1752"/>
                  </a:cxn>
                  <a:cxn ang="0">
                    <a:pos x="1708" y="1837"/>
                  </a:cxn>
                  <a:cxn ang="0">
                    <a:pos x="1538" y="1788"/>
                  </a:cxn>
                  <a:cxn ang="0">
                    <a:pos x="1412" y="1717"/>
                  </a:cxn>
                  <a:cxn ang="0">
                    <a:pos x="1275" y="1661"/>
                  </a:cxn>
                  <a:cxn ang="0">
                    <a:pos x="1120" y="1532"/>
                  </a:cxn>
                  <a:cxn ang="0">
                    <a:pos x="899" y="1457"/>
                  </a:cxn>
                  <a:cxn ang="0">
                    <a:pos x="272" y="1245"/>
                  </a:cxn>
                </a:cxnLst>
                <a:rect l="0" t="0" r="r" b="b"/>
                <a:pathLst>
                  <a:path w="1934" h="1837">
                    <a:moveTo>
                      <a:pt x="15" y="1104"/>
                    </a:moveTo>
                    <a:lnTo>
                      <a:pt x="0" y="1047"/>
                    </a:lnTo>
                    <a:lnTo>
                      <a:pt x="0" y="983"/>
                    </a:lnTo>
                    <a:lnTo>
                      <a:pt x="3" y="923"/>
                    </a:lnTo>
                    <a:lnTo>
                      <a:pt x="9" y="878"/>
                    </a:lnTo>
                    <a:lnTo>
                      <a:pt x="17" y="831"/>
                    </a:lnTo>
                    <a:lnTo>
                      <a:pt x="29" y="791"/>
                    </a:lnTo>
                    <a:lnTo>
                      <a:pt x="42" y="756"/>
                    </a:lnTo>
                    <a:lnTo>
                      <a:pt x="53" y="731"/>
                    </a:lnTo>
                    <a:lnTo>
                      <a:pt x="63" y="704"/>
                    </a:lnTo>
                    <a:lnTo>
                      <a:pt x="80" y="682"/>
                    </a:lnTo>
                    <a:lnTo>
                      <a:pt x="101" y="661"/>
                    </a:lnTo>
                    <a:lnTo>
                      <a:pt x="130" y="642"/>
                    </a:lnTo>
                    <a:lnTo>
                      <a:pt x="156" y="628"/>
                    </a:lnTo>
                    <a:lnTo>
                      <a:pt x="186" y="621"/>
                    </a:lnTo>
                    <a:lnTo>
                      <a:pt x="222" y="616"/>
                    </a:lnTo>
                    <a:lnTo>
                      <a:pt x="251" y="609"/>
                    </a:lnTo>
                    <a:lnTo>
                      <a:pt x="291" y="596"/>
                    </a:lnTo>
                    <a:lnTo>
                      <a:pt x="333" y="581"/>
                    </a:lnTo>
                    <a:lnTo>
                      <a:pt x="356" y="574"/>
                    </a:lnTo>
                    <a:lnTo>
                      <a:pt x="379" y="568"/>
                    </a:lnTo>
                    <a:lnTo>
                      <a:pt x="404" y="551"/>
                    </a:lnTo>
                    <a:lnTo>
                      <a:pt x="425" y="535"/>
                    </a:lnTo>
                    <a:lnTo>
                      <a:pt x="445" y="511"/>
                    </a:lnTo>
                    <a:lnTo>
                      <a:pt x="464" y="488"/>
                    </a:lnTo>
                    <a:lnTo>
                      <a:pt x="479" y="458"/>
                    </a:lnTo>
                    <a:lnTo>
                      <a:pt x="491" y="434"/>
                    </a:lnTo>
                    <a:lnTo>
                      <a:pt x="500" y="395"/>
                    </a:lnTo>
                    <a:lnTo>
                      <a:pt x="502" y="356"/>
                    </a:lnTo>
                    <a:lnTo>
                      <a:pt x="504" y="320"/>
                    </a:lnTo>
                    <a:lnTo>
                      <a:pt x="506" y="280"/>
                    </a:lnTo>
                    <a:lnTo>
                      <a:pt x="502" y="238"/>
                    </a:lnTo>
                    <a:lnTo>
                      <a:pt x="504" y="207"/>
                    </a:lnTo>
                    <a:lnTo>
                      <a:pt x="510" y="161"/>
                    </a:lnTo>
                    <a:lnTo>
                      <a:pt x="519" y="137"/>
                    </a:lnTo>
                    <a:lnTo>
                      <a:pt x="530" y="109"/>
                    </a:lnTo>
                    <a:lnTo>
                      <a:pt x="544" y="76"/>
                    </a:lnTo>
                    <a:lnTo>
                      <a:pt x="561" y="55"/>
                    </a:lnTo>
                    <a:lnTo>
                      <a:pt x="579" y="38"/>
                    </a:lnTo>
                    <a:lnTo>
                      <a:pt x="602" y="20"/>
                    </a:lnTo>
                    <a:lnTo>
                      <a:pt x="633" y="3"/>
                    </a:lnTo>
                    <a:lnTo>
                      <a:pt x="651" y="0"/>
                    </a:lnTo>
                    <a:lnTo>
                      <a:pt x="642" y="31"/>
                    </a:lnTo>
                    <a:lnTo>
                      <a:pt x="637" y="55"/>
                    </a:lnTo>
                    <a:lnTo>
                      <a:pt x="635" y="81"/>
                    </a:lnTo>
                    <a:lnTo>
                      <a:pt x="633" y="104"/>
                    </a:lnTo>
                    <a:lnTo>
                      <a:pt x="637" y="130"/>
                    </a:lnTo>
                    <a:lnTo>
                      <a:pt x="643" y="152"/>
                    </a:lnTo>
                    <a:lnTo>
                      <a:pt x="654" y="173"/>
                    </a:lnTo>
                    <a:lnTo>
                      <a:pt x="667" y="187"/>
                    </a:lnTo>
                    <a:lnTo>
                      <a:pt x="681" y="200"/>
                    </a:lnTo>
                    <a:lnTo>
                      <a:pt x="696" y="212"/>
                    </a:lnTo>
                    <a:lnTo>
                      <a:pt x="715" y="221"/>
                    </a:lnTo>
                    <a:lnTo>
                      <a:pt x="736" y="228"/>
                    </a:lnTo>
                    <a:lnTo>
                      <a:pt x="755" y="228"/>
                    </a:lnTo>
                    <a:lnTo>
                      <a:pt x="772" y="219"/>
                    </a:lnTo>
                    <a:lnTo>
                      <a:pt x="784" y="207"/>
                    </a:lnTo>
                    <a:lnTo>
                      <a:pt x="790" y="187"/>
                    </a:lnTo>
                    <a:lnTo>
                      <a:pt x="805" y="203"/>
                    </a:lnTo>
                    <a:lnTo>
                      <a:pt x="821" y="224"/>
                    </a:lnTo>
                    <a:lnTo>
                      <a:pt x="835" y="247"/>
                    </a:lnTo>
                    <a:lnTo>
                      <a:pt x="843" y="264"/>
                    </a:lnTo>
                    <a:lnTo>
                      <a:pt x="851" y="283"/>
                    </a:lnTo>
                    <a:lnTo>
                      <a:pt x="857" y="295"/>
                    </a:lnTo>
                    <a:lnTo>
                      <a:pt x="863" y="316"/>
                    </a:lnTo>
                    <a:lnTo>
                      <a:pt x="870" y="342"/>
                    </a:lnTo>
                    <a:lnTo>
                      <a:pt x="876" y="370"/>
                    </a:lnTo>
                    <a:lnTo>
                      <a:pt x="879" y="405"/>
                    </a:lnTo>
                    <a:lnTo>
                      <a:pt x="893" y="363"/>
                    </a:lnTo>
                    <a:lnTo>
                      <a:pt x="909" y="320"/>
                    </a:lnTo>
                    <a:lnTo>
                      <a:pt x="935" y="283"/>
                    </a:lnTo>
                    <a:lnTo>
                      <a:pt x="947" y="264"/>
                    </a:lnTo>
                    <a:lnTo>
                      <a:pt x="977" y="233"/>
                    </a:lnTo>
                    <a:lnTo>
                      <a:pt x="1011" y="214"/>
                    </a:lnTo>
                    <a:lnTo>
                      <a:pt x="999" y="257"/>
                    </a:lnTo>
                    <a:lnTo>
                      <a:pt x="1000" y="287"/>
                    </a:lnTo>
                    <a:lnTo>
                      <a:pt x="1011" y="320"/>
                    </a:lnTo>
                    <a:lnTo>
                      <a:pt x="1022" y="344"/>
                    </a:lnTo>
                    <a:lnTo>
                      <a:pt x="1036" y="370"/>
                    </a:lnTo>
                    <a:lnTo>
                      <a:pt x="1047" y="396"/>
                    </a:lnTo>
                    <a:lnTo>
                      <a:pt x="1061" y="427"/>
                    </a:lnTo>
                    <a:lnTo>
                      <a:pt x="1072" y="448"/>
                    </a:lnTo>
                    <a:lnTo>
                      <a:pt x="1080" y="484"/>
                    </a:lnTo>
                    <a:lnTo>
                      <a:pt x="1087" y="520"/>
                    </a:lnTo>
                    <a:lnTo>
                      <a:pt x="1088" y="553"/>
                    </a:lnTo>
                    <a:lnTo>
                      <a:pt x="1087" y="592"/>
                    </a:lnTo>
                    <a:lnTo>
                      <a:pt x="1082" y="618"/>
                    </a:lnTo>
                    <a:lnTo>
                      <a:pt x="1074" y="653"/>
                    </a:lnTo>
                    <a:lnTo>
                      <a:pt x="1104" y="629"/>
                    </a:lnTo>
                    <a:lnTo>
                      <a:pt x="1126" y="615"/>
                    </a:lnTo>
                    <a:lnTo>
                      <a:pt x="1143" y="592"/>
                    </a:lnTo>
                    <a:lnTo>
                      <a:pt x="1153" y="562"/>
                    </a:lnTo>
                    <a:lnTo>
                      <a:pt x="1166" y="524"/>
                    </a:lnTo>
                    <a:lnTo>
                      <a:pt x="1181" y="498"/>
                    </a:lnTo>
                    <a:lnTo>
                      <a:pt x="1195" y="472"/>
                    </a:lnTo>
                    <a:lnTo>
                      <a:pt x="1212" y="455"/>
                    </a:lnTo>
                    <a:lnTo>
                      <a:pt x="1240" y="441"/>
                    </a:lnTo>
                    <a:lnTo>
                      <a:pt x="1263" y="441"/>
                    </a:lnTo>
                    <a:lnTo>
                      <a:pt x="1286" y="441"/>
                    </a:lnTo>
                    <a:lnTo>
                      <a:pt x="1316" y="445"/>
                    </a:lnTo>
                    <a:lnTo>
                      <a:pt x="1339" y="450"/>
                    </a:lnTo>
                    <a:lnTo>
                      <a:pt x="1370" y="475"/>
                    </a:lnTo>
                    <a:lnTo>
                      <a:pt x="1346" y="484"/>
                    </a:lnTo>
                    <a:lnTo>
                      <a:pt x="1331" y="494"/>
                    </a:lnTo>
                    <a:lnTo>
                      <a:pt x="1318" y="512"/>
                    </a:lnTo>
                    <a:lnTo>
                      <a:pt x="1312" y="529"/>
                    </a:lnTo>
                    <a:lnTo>
                      <a:pt x="1312" y="553"/>
                    </a:lnTo>
                    <a:lnTo>
                      <a:pt x="1315" y="566"/>
                    </a:lnTo>
                    <a:lnTo>
                      <a:pt x="1318" y="575"/>
                    </a:lnTo>
                    <a:lnTo>
                      <a:pt x="1327" y="589"/>
                    </a:lnTo>
                    <a:lnTo>
                      <a:pt x="1344" y="611"/>
                    </a:lnTo>
                    <a:lnTo>
                      <a:pt x="1357" y="620"/>
                    </a:lnTo>
                    <a:lnTo>
                      <a:pt x="1380" y="627"/>
                    </a:lnTo>
                    <a:lnTo>
                      <a:pt x="1399" y="627"/>
                    </a:lnTo>
                    <a:lnTo>
                      <a:pt x="1424" y="625"/>
                    </a:lnTo>
                    <a:lnTo>
                      <a:pt x="1447" y="618"/>
                    </a:lnTo>
                    <a:lnTo>
                      <a:pt x="1467" y="613"/>
                    </a:lnTo>
                    <a:lnTo>
                      <a:pt x="1481" y="603"/>
                    </a:lnTo>
                    <a:lnTo>
                      <a:pt x="1496" y="585"/>
                    </a:lnTo>
                    <a:lnTo>
                      <a:pt x="1506" y="566"/>
                    </a:lnTo>
                    <a:lnTo>
                      <a:pt x="1517" y="548"/>
                    </a:lnTo>
                    <a:lnTo>
                      <a:pt x="1521" y="520"/>
                    </a:lnTo>
                    <a:lnTo>
                      <a:pt x="1521" y="491"/>
                    </a:lnTo>
                    <a:lnTo>
                      <a:pt x="1519" y="463"/>
                    </a:lnTo>
                    <a:lnTo>
                      <a:pt x="1510" y="429"/>
                    </a:lnTo>
                    <a:lnTo>
                      <a:pt x="1504" y="403"/>
                    </a:lnTo>
                    <a:lnTo>
                      <a:pt x="1493" y="382"/>
                    </a:lnTo>
                    <a:lnTo>
                      <a:pt x="1481" y="353"/>
                    </a:lnTo>
                    <a:lnTo>
                      <a:pt x="1467" y="325"/>
                    </a:lnTo>
                    <a:lnTo>
                      <a:pt x="1492" y="335"/>
                    </a:lnTo>
                    <a:lnTo>
                      <a:pt x="1523" y="349"/>
                    </a:lnTo>
                    <a:lnTo>
                      <a:pt x="1555" y="365"/>
                    </a:lnTo>
                    <a:lnTo>
                      <a:pt x="1584" y="386"/>
                    </a:lnTo>
                    <a:lnTo>
                      <a:pt x="1609" y="410"/>
                    </a:lnTo>
                    <a:lnTo>
                      <a:pt x="1632" y="438"/>
                    </a:lnTo>
                    <a:lnTo>
                      <a:pt x="1653" y="470"/>
                    </a:lnTo>
                    <a:lnTo>
                      <a:pt x="1668" y="501"/>
                    </a:lnTo>
                    <a:lnTo>
                      <a:pt x="1682" y="534"/>
                    </a:lnTo>
                    <a:lnTo>
                      <a:pt x="1699" y="566"/>
                    </a:lnTo>
                    <a:lnTo>
                      <a:pt x="1710" y="596"/>
                    </a:lnTo>
                    <a:lnTo>
                      <a:pt x="1720" y="625"/>
                    </a:lnTo>
                    <a:lnTo>
                      <a:pt x="1732" y="660"/>
                    </a:lnTo>
                    <a:lnTo>
                      <a:pt x="1740" y="705"/>
                    </a:lnTo>
                    <a:lnTo>
                      <a:pt x="1745" y="757"/>
                    </a:lnTo>
                    <a:lnTo>
                      <a:pt x="1750" y="807"/>
                    </a:lnTo>
                    <a:lnTo>
                      <a:pt x="1750" y="829"/>
                    </a:lnTo>
                    <a:lnTo>
                      <a:pt x="1750" y="871"/>
                    </a:lnTo>
                    <a:lnTo>
                      <a:pt x="1748" y="909"/>
                    </a:lnTo>
                    <a:lnTo>
                      <a:pt x="1744" y="948"/>
                    </a:lnTo>
                    <a:lnTo>
                      <a:pt x="1730" y="1007"/>
                    </a:lnTo>
                    <a:lnTo>
                      <a:pt x="1720" y="1047"/>
                    </a:lnTo>
                    <a:lnTo>
                      <a:pt x="1702" y="1111"/>
                    </a:lnTo>
                    <a:lnTo>
                      <a:pt x="1693" y="1156"/>
                    </a:lnTo>
                    <a:lnTo>
                      <a:pt x="1682" y="1198"/>
                    </a:lnTo>
                    <a:lnTo>
                      <a:pt x="1674" y="1229"/>
                    </a:lnTo>
                    <a:lnTo>
                      <a:pt x="1676" y="1259"/>
                    </a:lnTo>
                    <a:lnTo>
                      <a:pt x="1680" y="1290"/>
                    </a:lnTo>
                    <a:lnTo>
                      <a:pt x="1695" y="1315"/>
                    </a:lnTo>
                    <a:lnTo>
                      <a:pt x="1711" y="1288"/>
                    </a:lnTo>
                    <a:lnTo>
                      <a:pt x="1724" y="1266"/>
                    </a:lnTo>
                    <a:lnTo>
                      <a:pt x="1745" y="1243"/>
                    </a:lnTo>
                    <a:lnTo>
                      <a:pt x="1771" y="1226"/>
                    </a:lnTo>
                    <a:lnTo>
                      <a:pt x="1794" y="1207"/>
                    </a:lnTo>
                    <a:lnTo>
                      <a:pt x="1824" y="1191"/>
                    </a:lnTo>
                    <a:lnTo>
                      <a:pt x="1853" y="1179"/>
                    </a:lnTo>
                    <a:lnTo>
                      <a:pt x="1880" y="1170"/>
                    </a:lnTo>
                    <a:lnTo>
                      <a:pt x="1838" y="1273"/>
                    </a:lnTo>
                    <a:lnTo>
                      <a:pt x="1832" y="1315"/>
                    </a:lnTo>
                    <a:lnTo>
                      <a:pt x="1833" y="1367"/>
                    </a:lnTo>
                    <a:lnTo>
                      <a:pt x="1838" y="1406"/>
                    </a:lnTo>
                    <a:lnTo>
                      <a:pt x="1846" y="1441"/>
                    </a:lnTo>
                    <a:lnTo>
                      <a:pt x="1865" y="1429"/>
                    </a:lnTo>
                    <a:lnTo>
                      <a:pt x="1878" y="1408"/>
                    </a:lnTo>
                    <a:lnTo>
                      <a:pt x="1889" y="1387"/>
                    </a:lnTo>
                    <a:lnTo>
                      <a:pt x="1905" y="1339"/>
                    </a:lnTo>
                    <a:lnTo>
                      <a:pt x="1922" y="1380"/>
                    </a:lnTo>
                    <a:lnTo>
                      <a:pt x="1928" y="1410"/>
                    </a:lnTo>
                    <a:lnTo>
                      <a:pt x="1932" y="1450"/>
                    </a:lnTo>
                    <a:lnTo>
                      <a:pt x="1934" y="1486"/>
                    </a:lnTo>
                    <a:lnTo>
                      <a:pt x="1934" y="1519"/>
                    </a:lnTo>
                    <a:lnTo>
                      <a:pt x="1930" y="1548"/>
                    </a:lnTo>
                    <a:lnTo>
                      <a:pt x="1920" y="1584"/>
                    </a:lnTo>
                    <a:lnTo>
                      <a:pt x="1909" y="1605"/>
                    </a:lnTo>
                    <a:lnTo>
                      <a:pt x="1892" y="1631"/>
                    </a:lnTo>
                    <a:lnTo>
                      <a:pt x="1875" y="1661"/>
                    </a:lnTo>
                    <a:lnTo>
                      <a:pt x="1863" y="1689"/>
                    </a:lnTo>
                    <a:lnTo>
                      <a:pt x="1850" y="1715"/>
                    </a:lnTo>
                    <a:lnTo>
                      <a:pt x="1832" y="1752"/>
                    </a:lnTo>
                    <a:lnTo>
                      <a:pt x="1819" y="1800"/>
                    </a:lnTo>
                    <a:lnTo>
                      <a:pt x="1813" y="1837"/>
                    </a:lnTo>
                    <a:lnTo>
                      <a:pt x="1768" y="1837"/>
                    </a:lnTo>
                    <a:lnTo>
                      <a:pt x="1708" y="1837"/>
                    </a:lnTo>
                    <a:lnTo>
                      <a:pt x="1651" y="1830"/>
                    </a:lnTo>
                    <a:lnTo>
                      <a:pt x="1600" y="1816"/>
                    </a:lnTo>
                    <a:lnTo>
                      <a:pt x="1574" y="1807"/>
                    </a:lnTo>
                    <a:lnTo>
                      <a:pt x="1538" y="1788"/>
                    </a:lnTo>
                    <a:lnTo>
                      <a:pt x="1506" y="1767"/>
                    </a:lnTo>
                    <a:lnTo>
                      <a:pt x="1475" y="1745"/>
                    </a:lnTo>
                    <a:lnTo>
                      <a:pt x="1441" y="1729"/>
                    </a:lnTo>
                    <a:lnTo>
                      <a:pt x="1412" y="1717"/>
                    </a:lnTo>
                    <a:lnTo>
                      <a:pt x="1382" y="1710"/>
                    </a:lnTo>
                    <a:lnTo>
                      <a:pt x="1344" y="1696"/>
                    </a:lnTo>
                    <a:lnTo>
                      <a:pt x="1308" y="1683"/>
                    </a:lnTo>
                    <a:lnTo>
                      <a:pt x="1275" y="1661"/>
                    </a:lnTo>
                    <a:lnTo>
                      <a:pt x="1240" y="1638"/>
                    </a:lnTo>
                    <a:lnTo>
                      <a:pt x="1212" y="1612"/>
                    </a:lnTo>
                    <a:lnTo>
                      <a:pt x="1155" y="1560"/>
                    </a:lnTo>
                    <a:lnTo>
                      <a:pt x="1120" y="1532"/>
                    </a:lnTo>
                    <a:lnTo>
                      <a:pt x="1080" y="1514"/>
                    </a:lnTo>
                    <a:lnTo>
                      <a:pt x="1030" y="1486"/>
                    </a:lnTo>
                    <a:lnTo>
                      <a:pt x="967" y="1465"/>
                    </a:lnTo>
                    <a:lnTo>
                      <a:pt x="899" y="1457"/>
                    </a:lnTo>
                    <a:lnTo>
                      <a:pt x="717" y="1436"/>
                    </a:lnTo>
                    <a:lnTo>
                      <a:pt x="567" y="1336"/>
                    </a:lnTo>
                    <a:lnTo>
                      <a:pt x="454" y="1252"/>
                    </a:lnTo>
                    <a:lnTo>
                      <a:pt x="272" y="1245"/>
                    </a:lnTo>
                    <a:lnTo>
                      <a:pt x="103" y="1203"/>
                    </a:lnTo>
                    <a:lnTo>
                      <a:pt x="15" y="1104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71" name="Freeform 639"/>
              <p:cNvSpPr>
                <a:spLocks/>
              </p:cNvSpPr>
              <p:nvPr/>
            </p:nvSpPr>
            <p:spPr bwMode="auto">
              <a:xfrm>
                <a:off x="2452" y="1596"/>
                <a:ext cx="238" cy="523"/>
              </a:xfrm>
              <a:custGeom>
                <a:avLst/>
                <a:gdLst/>
                <a:ahLst/>
                <a:cxnLst>
                  <a:cxn ang="0">
                    <a:pos x="35" y="475"/>
                  </a:cxn>
                  <a:cxn ang="0">
                    <a:pos x="9" y="424"/>
                  </a:cxn>
                  <a:cxn ang="0">
                    <a:pos x="1" y="372"/>
                  </a:cxn>
                  <a:cxn ang="0">
                    <a:pos x="1" y="310"/>
                  </a:cxn>
                  <a:cxn ang="0">
                    <a:pos x="8" y="260"/>
                  </a:cxn>
                  <a:cxn ang="0">
                    <a:pos x="25" y="217"/>
                  </a:cxn>
                  <a:cxn ang="0">
                    <a:pos x="26" y="168"/>
                  </a:cxn>
                  <a:cxn ang="0">
                    <a:pos x="21" y="140"/>
                  </a:cxn>
                  <a:cxn ang="0">
                    <a:pos x="11" y="106"/>
                  </a:cxn>
                  <a:cxn ang="0">
                    <a:pos x="13" y="94"/>
                  </a:cxn>
                  <a:cxn ang="0">
                    <a:pos x="32" y="118"/>
                  </a:cxn>
                  <a:cxn ang="0">
                    <a:pos x="43" y="125"/>
                  </a:cxn>
                  <a:cxn ang="0">
                    <a:pos x="42" y="74"/>
                  </a:cxn>
                  <a:cxn ang="0">
                    <a:pos x="25" y="20"/>
                  </a:cxn>
                  <a:cxn ang="0">
                    <a:pos x="24" y="0"/>
                  </a:cxn>
                  <a:cxn ang="0">
                    <a:pos x="54" y="6"/>
                  </a:cxn>
                  <a:cxn ang="0">
                    <a:pos x="81" y="35"/>
                  </a:cxn>
                  <a:cxn ang="0">
                    <a:pos x="101" y="83"/>
                  </a:cxn>
                  <a:cxn ang="0">
                    <a:pos x="112" y="102"/>
                  </a:cxn>
                  <a:cxn ang="0">
                    <a:pos x="131" y="69"/>
                  </a:cxn>
                  <a:cxn ang="0">
                    <a:pos x="162" y="50"/>
                  </a:cxn>
                  <a:cxn ang="0">
                    <a:pos x="187" y="54"/>
                  </a:cxn>
                  <a:cxn ang="0">
                    <a:pos x="200" y="85"/>
                  </a:cxn>
                  <a:cxn ang="0">
                    <a:pos x="179" y="85"/>
                  </a:cxn>
                  <a:cxn ang="0">
                    <a:pos x="168" y="94"/>
                  </a:cxn>
                  <a:cxn ang="0">
                    <a:pos x="162" y="120"/>
                  </a:cxn>
                  <a:cxn ang="0">
                    <a:pos x="166" y="142"/>
                  </a:cxn>
                  <a:cxn ang="0">
                    <a:pos x="181" y="159"/>
                  </a:cxn>
                  <a:cxn ang="0">
                    <a:pos x="202" y="159"/>
                  </a:cxn>
                  <a:cxn ang="0">
                    <a:pos x="202" y="121"/>
                  </a:cxn>
                  <a:cxn ang="0">
                    <a:pos x="219" y="147"/>
                  </a:cxn>
                  <a:cxn ang="0">
                    <a:pos x="232" y="188"/>
                  </a:cxn>
                  <a:cxn ang="0">
                    <a:pos x="232" y="223"/>
                  </a:cxn>
                  <a:cxn ang="0">
                    <a:pos x="220" y="256"/>
                  </a:cxn>
                  <a:cxn ang="0">
                    <a:pos x="201" y="283"/>
                  </a:cxn>
                  <a:cxn ang="0">
                    <a:pos x="191" y="306"/>
                  </a:cxn>
                  <a:cxn ang="0">
                    <a:pos x="198" y="341"/>
                  </a:cxn>
                  <a:cxn ang="0">
                    <a:pos x="218" y="362"/>
                  </a:cxn>
                  <a:cxn ang="0">
                    <a:pos x="232" y="355"/>
                  </a:cxn>
                  <a:cxn ang="0">
                    <a:pos x="238" y="387"/>
                  </a:cxn>
                  <a:cxn ang="0">
                    <a:pos x="231" y="434"/>
                  </a:cxn>
                  <a:cxn ang="0">
                    <a:pos x="216" y="474"/>
                  </a:cxn>
                  <a:cxn ang="0">
                    <a:pos x="196" y="501"/>
                  </a:cxn>
                  <a:cxn ang="0">
                    <a:pos x="171" y="518"/>
                  </a:cxn>
                  <a:cxn ang="0">
                    <a:pos x="141" y="521"/>
                  </a:cxn>
                  <a:cxn ang="0">
                    <a:pos x="101" y="504"/>
                  </a:cxn>
                  <a:cxn ang="0">
                    <a:pos x="53" y="494"/>
                  </a:cxn>
                </a:cxnLst>
                <a:rect l="0" t="0" r="r" b="b"/>
                <a:pathLst>
                  <a:path w="238" h="523">
                    <a:moveTo>
                      <a:pt x="53" y="494"/>
                    </a:moveTo>
                    <a:lnTo>
                      <a:pt x="44" y="485"/>
                    </a:lnTo>
                    <a:lnTo>
                      <a:pt x="35" y="475"/>
                    </a:lnTo>
                    <a:lnTo>
                      <a:pt x="25" y="458"/>
                    </a:lnTo>
                    <a:lnTo>
                      <a:pt x="17" y="442"/>
                    </a:lnTo>
                    <a:lnTo>
                      <a:pt x="9" y="424"/>
                    </a:lnTo>
                    <a:lnTo>
                      <a:pt x="5" y="409"/>
                    </a:lnTo>
                    <a:lnTo>
                      <a:pt x="2" y="389"/>
                    </a:lnTo>
                    <a:lnTo>
                      <a:pt x="1" y="372"/>
                    </a:lnTo>
                    <a:lnTo>
                      <a:pt x="1" y="349"/>
                    </a:lnTo>
                    <a:lnTo>
                      <a:pt x="0" y="328"/>
                    </a:lnTo>
                    <a:lnTo>
                      <a:pt x="1" y="310"/>
                    </a:lnTo>
                    <a:lnTo>
                      <a:pt x="1" y="297"/>
                    </a:lnTo>
                    <a:lnTo>
                      <a:pt x="4" y="278"/>
                    </a:lnTo>
                    <a:lnTo>
                      <a:pt x="8" y="260"/>
                    </a:lnTo>
                    <a:lnTo>
                      <a:pt x="13" y="245"/>
                    </a:lnTo>
                    <a:lnTo>
                      <a:pt x="20" y="231"/>
                    </a:lnTo>
                    <a:lnTo>
                      <a:pt x="25" y="217"/>
                    </a:lnTo>
                    <a:lnTo>
                      <a:pt x="27" y="200"/>
                    </a:lnTo>
                    <a:lnTo>
                      <a:pt x="27" y="184"/>
                    </a:lnTo>
                    <a:lnTo>
                      <a:pt x="26" y="168"/>
                    </a:lnTo>
                    <a:lnTo>
                      <a:pt x="24" y="159"/>
                    </a:lnTo>
                    <a:lnTo>
                      <a:pt x="23" y="151"/>
                    </a:lnTo>
                    <a:lnTo>
                      <a:pt x="21" y="140"/>
                    </a:lnTo>
                    <a:lnTo>
                      <a:pt x="18" y="128"/>
                    </a:lnTo>
                    <a:lnTo>
                      <a:pt x="13" y="117"/>
                    </a:lnTo>
                    <a:lnTo>
                      <a:pt x="11" y="106"/>
                    </a:lnTo>
                    <a:lnTo>
                      <a:pt x="7" y="98"/>
                    </a:lnTo>
                    <a:lnTo>
                      <a:pt x="3" y="91"/>
                    </a:lnTo>
                    <a:lnTo>
                      <a:pt x="13" y="94"/>
                    </a:lnTo>
                    <a:lnTo>
                      <a:pt x="21" y="101"/>
                    </a:lnTo>
                    <a:lnTo>
                      <a:pt x="29" y="111"/>
                    </a:lnTo>
                    <a:lnTo>
                      <a:pt x="32" y="118"/>
                    </a:lnTo>
                    <a:lnTo>
                      <a:pt x="37" y="128"/>
                    </a:lnTo>
                    <a:lnTo>
                      <a:pt x="40" y="142"/>
                    </a:lnTo>
                    <a:lnTo>
                      <a:pt x="43" y="125"/>
                    </a:lnTo>
                    <a:lnTo>
                      <a:pt x="44" y="108"/>
                    </a:lnTo>
                    <a:lnTo>
                      <a:pt x="44" y="93"/>
                    </a:lnTo>
                    <a:lnTo>
                      <a:pt x="42" y="74"/>
                    </a:lnTo>
                    <a:lnTo>
                      <a:pt x="37" y="53"/>
                    </a:lnTo>
                    <a:lnTo>
                      <a:pt x="31" y="36"/>
                    </a:lnTo>
                    <a:lnTo>
                      <a:pt x="25" y="20"/>
                    </a:lnTo>
                    <a:lnTo>
                      <a:pt x="20" y="7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6" y="0"/>
                    </a:lnTo>
                    <a:lnTo>
                      <a:pt x="47" y="3"/>
                    </a:lnTo>
                    <a:lnTo>
                      <a:pt x="54" y="6"/>
                    </a:lnTo>
                    <a:lnTo>
                      <a:pt x="65" y="13"/>
                    </a:lnTo>
                    <a:lnTo>
                      <a:pt x="74" y="23"/>
                    </a:lnTo>
                    <a:lnTo>
                      <a:pt x="81" y="35"/>
                    </a:lnTo>
                    <a:lnTo>
                      <a:pt x="88" y="49"/>
                    </a:lnTo>
                    <a:lnTo>
                      <a:pt x="94" y="66"/>
                    </a:lnTo>
                    <a:lnTo>
                      <a:pt x="101" y="83"/>
                    </a:lnTo>
                    <a:lnTo>
                      <a:pt x="106" y="102"/>
                    </a:lnTo>
                    <a:lnTo>
                      <a:pt x="109" y="125"/>
                    </a:lnTo>
                    <a:lnTo>
                      <a:pt x="112" y="102"/>
                    </a:lnTo>
                    <a:lnTo>
                      <a:pt x="118" y="91"/>
                    </a:lnTo>
                    <a:lnTo>
                      <a:pt x="124" y="80"/>
                    </a:lnTo>
                    <a:lnTo>
                      <a:pt x="131" y="69"/>
                    </a:lnTo>
                    <a:lnTo>
                      <a:pt x="142" y="60"/>
                    </a:lnTo>
                    <a:lnTo>
                      <a:pt x="152" y="54"/>
                    </a:lnTo>
                    <a:lnTo>
                      <a:pt x="162" y="50"/>
                    </a:lnTo>
                    <a:lnTo>
                      <a:pt x="172" y="48"/>
                    </a:lnTo>
                    <a:lnTo>
                      <a:pt x="181" y="50"/>
                    </a:lnTo>
                    <a:lnTo>
                      <a:pt x="187" y="54"/>
                    </a:lnTo>
                    <a:lnTo>
                      <a:pt x="193" y="61"/>
                    </a:lnTo>
                    <a:lnTo>
                      <a:pt x="197" y="71"/>
                    </a:lnTo>
                    <a:lnTo>
                      <a:pt x="200" y="85"/>
                    </a:lnTo>
                    <a:lnTo>
                      <a:pt x="192" y="81"/>
                    </a:lnTo>
                    <a:lnTo>
                      <a:pt x="185" y="81"/>
                    </a:lnTo>
                    <a:lnTo>
                      <a:pt x="179" y="85"/>
                    </a:lnTo>
                    <a:lnTo>
                      <a:pt x="177" y="86"/>
                    </a:lnTo>
                    <a:lnTo>
                      <a:pt x="172" y="89"/>
                    </a:lnTo>
                    <a:lnTo>
                      <a:pt x="168" y="94"/>
                    </a:lnTo>
                    <a:lnTo>
                      <a:pt x="166" y="101"/>
                    </a:lnTo>
                    <a:lnTo>
                      <a:pt x="163" y="112"/>
                    </a:lnTo>
                    <a:lnTo>
                      <a:pt x="162" y="120"/>
                    </a:lnTo>
                    <a:lnTo>
                      <a:pt x="162" y="128"/>
                    </a:lnTo>
                    <a:lnTo>
                      <a:pt x="163" y="136"/>
                    </a:lnTo>
                    <a:lnTo>
                      <a:pt x="166" y="142"/>
                    </a:lnTo>
                    <a:lnTo>
                      <a:pt x="169" y="148"/>
                    </a:lnTo>
                    <a:lnTo>
                      <a:pt x="174" y="154"/>
                    </a:lnTo>
                    <a:lnTo>
                      <a:pt x="181" y="159"/>
                    </a:lnTo>
                    <a:lnTo>
                      <a:pt x="187" y="162"/>
                    </a:lnTo>
                    <a:lnTo>
                      <a:pt x="195" y="164"/>
                    </a:lnTo>
                    <a:lnTo>
                      <a:pt x="202" y="159"/>
                    </a:lnTo>
                    <a:lnTo>
                      <a:pt x="204" y="148"/>
                    </a:lnTo>
                    <a:lnTo>
                      <a:pt x="204" y="136"/>
                    </a:lnTo>
                    <a:lnTo>
                      <a:pt x="202" y="121"/>
                    </a:lnTo>
                    <a:lnTo>
                      <a:pt x="207" y="128"/>
                    </a:lnTo>
                    <a:lnTo>
                      <a:pt x="214" y="139"/>
                    </a:lnTo>
                    <a:lnTo>
                      <a:pt x="219" y="147"/>
                    </a:lnTo>
                    <a:lnTo>
                      <a:pt x="225" y="162"/>
                    </a:lnTo>
                    <a:lnTo>
                      <a:pt x="230" y="174"/>
                    </a:lnTo>
                    <a:lnTo>
                      <a:pt x="232" y="188"/>
                    </a:lnTo>
                    <a:lnTo>
                      <a:pt x="234" y="201"/>
                    </a:lnTo>
                    <a:lnTo>
                      <a:pt x="234" y="211"/>
                    </a:lnTo>
                    <a:lnTo>
                      <a:pt x="232" y="223"/>
                    </a:lnTo>
                    <a:lnTo>
                      <a:pt x="230" y="234"/>
                    </a:lnTo>
                    <a:lnTo>
                      <a:pt x="226" y="244"/>
                    </a:lnTo>
                    <a:lnTo>
                      <a:pt x="220" y="256"/>
                    </a:lnTo>
                    <a:lnTo>
                      <a:pt x="214" y="265"/>
                    </a:lnTo>
                    <a:lnTo>
                      <a:pt x="207" y="273"/>
                    </a:lnTo>
                    <a:lnTo>
                      <a:pt x="201" y="283"/>
                    </a:lnTo>
                    <a:lnTo>
                      <a:pt x="196" y="290"/>
                    </a:lnTo>
                    <a:lnTo>
                      <a:pt x="193" y="297"/>
                    </a:lnTo>
                    <a:lnTo>
                      <a:pt x="191" y="306"/>
                    </a:lnTo>
                    <a:lnTo>
                      <a:pt x="191" y="319"/>
                    </a:lnTo>
                    <a:lnTo>
                      <a:pt x="195" y="330"/>
                    </a:lnTo>
                    <a:lnTo>
                      <a:pt x="198" y="341"/>
                    </a:lnTo>
                    <a:lnTo>
                      <a:pt x="205" y="350"/>
                    </a:lnTo>
                    <a:lnTo>
                      <a:pt x="211" y="356"/>
                    </a:lnTo>
                    <a:lnTo>
                      <a:pt x="218" y="362"/>
                    </a:lnTo>
                    <a:lnTo>
                      <a:pt x="223" y="355"/>
                    </a:lnTo>
                    <a:lnTo>
                      <a:pt x="226" y="346"/>
                    </a:lnTo>
                    <a:lnTo>
                      <a:pt x="232" y="355"/>
                    </a:lnTo>
                    <a:lnTo>
                      <a:pt x="234" y="363"/>
                    </a:lnTo>
                    <a:lnTo>
                      <a:pt x="237" y="375"/>
                    </a:lnTo>
                    <a:lnTo>
                      <a:pt x="238" y="387"/>
                    </a:lnTo>
                    <a:lnTo>
                      <a:pt x="238" y="404"/>
                    </a:lnTo>
                    <a:lnTo>
                      <a:pt x="234" y="419"/>
                    </a:lnTo>
                    <a:lnTo>
                      <a:pt x="231" y="434"/>
                    </a:lnTo>
                    <a:lnTo>
                      <a:pt x="227" y="445"/>
                    </a:lnTo>
                    <a:lnTo>
                      <a:pt x="223" y="458"/>
                    </a:lnTo>
                    <a:lnTo>
                      <a:pt x="216" y="474"/>
                    </a:lnTo>
                    <a:lnTo>
                      <a:pt x="207" y="484"/>
                    </a:lnTo>
                    <a:lnTo>
                      <a:pt x="201" y="493"/>
                    </a:lnTo>
                    <a:lnTo>
                      <a:pt x="196" y="501"/>
                    </a:lnTo>
                    <a:lnTo>
                      <a:pt x="190" y="508"/>
                    </a:lnTo>
                    <a:lnTo>
                      <a:pt x="181" y="513"/>
                    </a:lnTo>
                    <a:lnTo>
                      <a:pt x="171" y="518"/>
                    </a:lnTo>
                    <a:lnTo>
                      <a:pt x="160" y="522"/>
                    </a:lnTo>
                    <a:lnTo>
                      <a:pt x="150" y="523"/>
                    </a:lnTo>
                    <a:lnTo>
                      <a:pt x="141" y="521"/>
                    </a:lnTo>
                    <a:lnTo>
                      <a:pt x="130" y="510"/>
                    </a:lnTo>
                    <a:lnTo>
                      <a:pt x="118" y="506"/>
                    </a:lnTo>
                    <a:lnTo>
                      <a:pt x="101" y="504"/>
                    </a:lnTo>
                    <a:lnTo>
                      <a:pt x="83" y="504"/>
                    </a:lnTo>
                    <a:lnTo>
                      <a:pt x="66" y="500"/>
                    </a:lnTo>
                    <a:lnTo>
                      <a:pt x="53" y="494"/>
                    </a:lnTo>
                    <a:close/>
                  </a:path>
                </a:pathLst>
              </a:custGeom>
              <a:solidFill>
                <a:srgbClr val="FF8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72" name="Freeform 640"/>
              <p:cNvSpPr>
                <a:spLocks/>
              </p:cNvSpPr>
              <p:nvPr/>
            </p:nvSpPr>
            <p:spPr bwMode="auto">
              <a:xfrm>
                <a:off x="2658" y="1116"/>
                <a:ext cx="1155" cy="1390"/>
              </a:xfrm>
              <a:custGeom>
                <a:avLst/>
                <a:gdLst/>
                <a:ahLst/>
                <a:cxnLst>
                  <a:cxn ang="0">
                    <a:pos x="0" y="904"/>
                  </a:cxn>
                  <a:cxn ang="0">
                    <a:pos x="42" y="722"/>
                  </a:cxn>
                  <a:cxn ang="0">
                    <a:pos x="99" y="577"/>
                  </a:cxn>
                  <a:cxn ang="0">
                    <a:pos x="99" y="427"/>
                  </a:cxn>
                  <a:cxn ang="0">
                    <a:pos x="200" y="531"/>
                  </a:cxn>
                  <a:cxn ang="0">
                    <a:pos x="246" y="212"/>
                  </a:cxn>
                  <a:cxn ang="0">
                    <a:pos x="284" y="126"/>
                  </a:cxn>
                  <a:cxn ang="0">
                    <a:pos x="346" y="167"/>
                  </a:cxn>
                  <a:cxn ang="0">
                    <a:pos x="403" y="61"/>
                  </a:cxn>
                  <a:cxn ang="0">
                    <a:pos x="494" y="110"/>
                  </a:cxn>
                  <a:cxn ang="0">
                    <a:pos x="526" y="232"/>
                  </a:cxn>
                  <a:cxn ang="0">
                    <a:pos x="632" y="281"/>
                  </a:cxn>
                  <a:cxn ang="0">
                    <a:pos x="735" y="240"/>
                  </a:cxn>
                  <a:cxn ang="0">
                    <a:pos x="808" y="145"/>
                  </a:cxn>
                  <a:cxn ang="0">
                    <a:pos x="845" y="152"/>
                  </a:cxn>
                  <a:cxn ang="0">
                    <a:pos x="810" y="334"/>
                  </a:cxn>
                  <a:cxn ang="0">
                    <a:pos x="672" y="456"/>
                  </a:cxn>
                  <a:cxn ang="0">
                    <a:pos x="665" y="514"/>
                  </a:cxn>
                  <a:cxn ang="0">
                    <a:pos x="838" y="475"/>
                  </a:cxn>
                  <a:cxn ang="0">
                    <a:pos x="960" y="471"/>
                  </a:cxn>
                  <a:cxn ang="0">
                    <a:pos x="928" y="572"/>
                  </a:cxn>
                  <a:cxn ang="0">
                    <a:pos x="864" y="635"/>
                  </a:cxn>
                  <a:cxn ang="0">
                    <a:pos x="846" y="724"/>
                  </a:cxn>
                  <a:cxn ang="0">
                    <a:pos x="858" y="778"/>
                  </a:cxn>
                  <a:cxn ang="0">
                    <a:pos x="929" y="797"/>
                  </a:cxn>
                  <a:cxn ang="0">
                    <a:pos x="964" y="705"/>
                  </a:cxn>
                  <a:cxn ang="0">
                    <a:pos x="996" y="640"/>
                  </a:cxn>
                  <a:cxn ang="0">
                    <a:pos x="1025" y="678"/>
                  </a:cxn>
                  <a:cxn ang="0">
                    <a:pos x="1033" y="769"/>
                  </a:cxn>
                  <a:cxn ang="0">
                    <a:pos x="1016" y="818"/>
                  </a:cxn>
                  <a:cxn ang="0">
                    <a:pos x="982" y="900"/>
                  </a:cxn>
                  <a:cxn ang="0">
                    <a:pos x="970" y="992"/>
                  </a:cxn>
                  <a:cxn ang="0">
                    <a:pos x="996" y="1036"/>
                  </a:cxn>
                  <a:cxn ang="0">
                    <a:pos x="1050" y="1025"/>
                  </a:cxn>
                  <a:cxn ang="0">
                    <a:pos x="1103" y="987"/>
                  </a:cxn>
                  <a:cxn ang="0">
                    <a:pos x="1137" y="937"/>
                  </a:cxn>
                  <a:cxn ang="0">
                    <a:pos x="1155" y="963"/>
                  </a:cxn>
                  <a:cxn ang="0">
                    <a:pos x="1137" y="1052"/>
                  </a:cxn>
                  <a:cxn ang="0">
                    <a:pos x="1055" y="1163"/>
                  </a:cxn>
                  <a:cxn ang="0">
                    <a:pos x="932" y="1291"/>
                  </a:cxn>
                  <a:cxn ang="0">
                    <a:pos x="822" y="1390"/>
                  </a:cxn>
                  <a:cxn ang="0">
                    <a:pos x="681" y="1334"/>
                  </a:cxn>
                  <a:cxn ang="0">
                    <a:pos x="598" y="1216"/>
                  </a:cxn>
                  <a:cxn ang="0">
                    <a:pos x="422" y="1193"/>
                  </a:cxn>
                  <a:cxn ang="0">
                    <a:pos x="300" y="1147"/>
                  </a:cxn>
                  <a:cxn ang="0">
                    <a:pos x="79" y="1082"/>
                  </a:cxn>
                </a:cxnLst>
                <a:rect l="0" t="0" r="r" b="b"/>
                <a:pathLst>
                  <a:path w="1155" h="1390">
                    <a:moveTo>
                      <a:pt x="32" y="1049"/>
                    </a:moveTo>
                    <a:lnTo>
                      <a:pt x="7" y="999"/>
                    </a:lnTo>
                    <a:lnTo>
                      <a:pt x="0" y="904"/>
                    </a:lnTo>
                    <a:lnTo>
                      <a:pt x="3" y="824"/>
                    </a:lnTo>
                    <a:lnTo>
                      <a:pt x="14" y="752"/>
                    </a:lnTo>
                    <a:lnTo>
                      <a:pt x="42" y="722"/>
                    </a:lnTo>
                    <a:lnTo>
                      <a:pt x="114" y="692"/>
                    </a:lnTo>
                    <a:lnTo>
                      <a:pt x="110" y="642"/>
                    </a:lnTo>
                    <a:lnTo>
                      <a:pt x="99" y="577"/>
                    </a:lnTo>
                    <a:lnTo>
                      <a:pt x="91" y="536"/>
                    </a:lnTo>
                    <a:lnTo>
                      <a:pt x="91" y="483"/>
                    </a:lnTo>
                    <a:lnTo>
                      <a:pt x="99" y="427"/>
                    </a:lnTo>
                    <a:lnTo>
                      <a:pt x="126" y="362"/>
                    </a:lnTo>
                    <a:lnTo>
                      <a:pt x="160" y="430"/>
                    </a:lnTo>
                    <a:lnTo>
                      <a:pt x="200" y="531"/>
                    </a:lnTo>
                    <a:lnTo>
                      <a:pt x="230" y="547"/>
                    </a:lnTo>
                    <a:lnTo>
                      <a:pt x="246" y="379"/>
                    </a:lnTo>
                    <a:lnTo>
                      <a:pt x="246" y="212"/>
                    </a:lnTo>
                    <a:lnTo>
                      <a:pt x="216" y="90"/>
                    </a:lnTo>
                    <a:lnTo>
                      <a:pt x="247" y="99"/>
                    </a:lnTo>
                    <a:lnTo>
                      <a:pt x="284" y="126"/>
                    </a:lnTo>
                    <a:lnTo>
                      <a:pt x="315" y="167"/>
                    </a:lnTo>
                    <a:lnTo>
                      <a:pt x="342" y="228"/>
                    </a:lnTo>
                    <a:lnTo>
                      <a:pt x="346" y="167"/>
                    </a:lnTo>
                    <a:lnTo>
                      <a:pt x="358" y="126"/>
                    </a:lnTo>
                    <a:lnTo>
                      <a:pt x="380" y="92"/>
                    </a:lnTo>
                    <a:lnTo>
                      <a:pt x="403" y="61"/>
                    </a:lnTo>
                    <a:lnTo>
                      <a:pt x="475" y="0"/>
                    </a:lnTo>
                    <a:lnTo>
                      <a:pt x="484" y="68"/>
                    </a:lnTo>
                    <a:lnTo>
                      <a:pt x="494" y="110"/>
                    </a:lnTo>
                    <a:lnTo>
                      <a:pt x="499" y="141"/>
                    </a:lnTo>
                    <a:lnTo>
                      <a:pt x="506" y="175"/>
                    </a:lnTo>
                    <a:lnTo>
                      <a:pt x="526" y="232"/>
                    </a:lnTo>
                    <a:lnTo>
                      <a:pt x="552" y="266"/>
                    </a:lnTo>
                    <a:lnTo>
                      <a:pt x="582" y="281"/>
                    </a:lnTo>
                    <a:lnTo>
                      <a:pt x="632" y="281"/>
                    </a:lnTo>
                    <a:lnTo>
                      <a:pt x="665" y="274"/>
                    </a:lnTo>
                    <a:lnTo>
                      <a:pt x="704" y="263"/>
                    </a:lnTo>
                    <a:lnTo>
                      <a:pt x="735" y="240"/>
                    </a:lnTo>
                    <a:lnTo>
                      <a:pt x="765" y="205"/>
                    </a:lnTo>
                    <a:lnTo>
                      <a:pt x="787" y="175"/>
                    </a:lnTo>
                    <a:lnTo>
                      <a:pt x="808" y="145"/>
                    </a:lnTo>
                    <a:lnTo>
                      <a:pt x="826" y="119"/>
                    </a:lnTo>
                    <a:lnTo>
                      <a:pt x="850" y="85"/>
                    </a:lnTo>
                    <a:lnTo>
                      <a:pt x="845" y="152"/>
                    </a:lnTo>
                    <a:lnTo>
                      <a:pt x="842" y="205"/>
                    </a:lnTo>
                    <a:lnTo>
                      <a:pt x="834" y="266"/>
                    </a:lnTo>
                    <a:lnTo>
                      <a:pt x="810" y="334"/>
                    </a:lnTo>
                    <a:lnTo>
                      <a:pt x="769" y="396"/>
                    </a:lnTo>
                    <a:lnTo>
                      <a:pt x="723" y="437"/>
                    </a:lnTo>
                    <a:lnTo>
                      <a:pt x="672" y="456"/>
                    </a:lnTo>
                    <a:lnTo>
                      <a:pt x="640" y="487"/>
                    </a:lnTo>
                    <a:lnTo>
                      <a:pt x="594" y="540"/>
                    </a:lnTo>
                    <a:lnTo>
                      <a:pt x="665" y="514"/>
                    </a:lnTo>
                    <a:lnTo>
                      <a:pt x="738" y="491"/>
                    </a:lnTo>
                    <a:lnTo>
                      <a:pt x="785" y="483"/>
                    </a:lnTo>
                    <a:lnTo>
                      <a:pt x="838" y="475"/>
                    </a:lnTo>
                    <a:lnTo>
                      <a:pt x="883" y="471"/>
                    </a:lnTo>
                    <a:lnTo>
                      <a:pt x="928" y="470"/>
                    </a:lnTo>
                    <a:lnTo>
                      <a:pt x="960" y="471"/>
                    </a:lnTo>
                    <a:lnTo>
                      <a:pt x="953" y="510"/>
                    </a:lnTo>
                    <a:lnTo>
                      <a:pt x="945" y="546"/>
                    </a:lnTo>
                    <a:lnTo>
                      <a:pt x="928" y="572"/>
                    </a:lnTo>
                    <a:lnTo>
                      <a:pt x="911" y="590"/>
                    </a:lnTo>
                    <a:lnTo>
                      <a:pt x="892" y="607"/>
                    </a:lnTo>
                    <a:lnTo>
                      <a:pt x="864" y="635"/>
                    </a:lnTo>
                    <a:lnTo>
                      <a:pt x="849" y="671"/>
                    </a:lnTo>
                    <a:lnTo>
                      <a:pt x="846" y="700"/>
                    </a:lnTo>
                    <a:lnTo>
                      <a:pt x="846" y="724"/>
                    </a:lnTo>
                    <a:lnTo>
                      <a:pt x="849" y="745"/>
                    </a:lnTo>
                    <a:lnTo>
                      <a:pt x="850" y="762"/>
                    </a:lnTo>
                    <a:lnTo>
                      <a:pt x="858" y="778"/>
                    </a:lnTo>
                    <a:lnTo>
                      <a:pt x="867" y="790"/>
                    </a:lnTo>
                    <a:lnTo>
                      <a:pt x="901" y="804"/>
                    </a:lnTo>
                    <a:lnTo>
                      <a:pt x="929" y="797"/>
                    </a:lnTo>
                    <a:lnTo>
                      <a:pt x="948" y="768"/>
                    </a:lnTo>
                    <a:lnTo>
                      <a:pt x="960" y="722"/>
                    </a:lnTo>
                    <a:lnTo>
                      <a:pt x="964" y="705"/>
                    </a:lnTo>
                    <a:lnTo>
                      <a:pt x="972" y="685"/>
                    </a:lnTo>
                    <a:lnTo>
                      <a:pt x="980" y="664"/>
                    </a:lnTo>
                    <a:lnTo>
                      <a:pt x="996" y="640"/>
                    </a:lnTo>
                    <a:lnTo>
                      <a:pt x="1009" y="623"/>
                    </a:lnTo>
                    <a:lnTo>
                      <a:pt x="1019" y="647"/>
                    </a:lnTo>
                    <a:lnTo>
                      <a:pt x="1025" y="678"/>
                    </a:lnTo>
                    <a:lnTo>
                      <a:pt x="1033" y="707"/>
                    </a:lnTo>
                    <a:lnTo>
                      <a:pt x="1037" y="737"/>
                    </a:lnTo>
                    <a:lnTo>
                      <a:pt x="1033" y="769"/>
                    </a:lnTo>
                    <a:lnTo>
                      <a:pt x="1025" y="797"/>
                    </a:lnTo>
                    <a:lnTo>
                      <a:pt x="1010" y="837"/>
                    </a:lnTo>
                    <a:lnTo>
                      <a:pt x="1016" y="818"/>
                    </a:lnTo>
                    <a:lnTo>
                      <a:pt x="997" y="858"/>
                    </a:lnTo>
                    <a:lnTo>
                      <a:pt x="991" y="872"/>
                    </a:lnTo>
                    <a:lnTo>
                      <a:pt x="982" y="900"/>
                    </a:lnTo>
                    <a:lnTo>
                      <a:pt x="976" y="942"/>
                    </a:lnTo>
                    <a:lnTo>
                      <a:pt x="972" y="963"/>
                    </a:lnTo>
                    <a:lnTo>
                      <a:pt x="970" y="992"/>
                    </a:lnTo>
                    <a:lnTo>
                      <a:pt x="970" y="1013"/>
                    </a:lnTo>
                    <a:lnTo>
                      <a:pt x="978" y="1033"/>
                    </a:lnTo>
                    <a:lnTo>
                      <a:pt x="996" y="1036"/>
                    </a:lnTo>
                    <a:lnTo>
                      <a:pt x="1017" y="1038"/>
                    </a:lnTo>
                    <a:lnTo>
                      <a:pt x="1033" y="1032"/>
                    </a:lnTo>
                    <a:lnTo>
                      <a:pt x="1050" y="1025"/>
                    </a:lnTo>
                    <a:lnTo>
                      <a:pt x="1067" y="1018"/>
                    </a:lnTo>
                    <a:lnTo>
                      <a:pt x="1085" y="1007"/>
                    </a:lnTo>
                    <a:lnTo>
                      <a:pt x="1103" y="987"/>
                    </a:lnTo>
                    <a:lnTo>
                      <a:pt x="1114" y="975"/>
                    </a:lnTo>
                    <a:lnTo>
                      <a:pt x="1127" y="956"/>
                    </a:lnTo>
                    <a:lnTo>
                      <a:pt x="1137" y="937"/>
                    </a:lnTo>
                    <a:lnTo>
                      <a:pt x="1145" y="911"/>
                    </a:lnTo>
                    <a:lnTo>
                      <a:pt x="1153" y="942"/>
                    </a:lnTo>
                    <a:lnTo>
                      <a:pt x="1155" y="963"/>
                    </a:lnTo>
                    <a:lnTo>
                      <a:pt x="1153" y="989"/>
                    </a:lnTo>
                    <a:lnTo>
                      <a:pt x="1148" y="1025"/>
                    </a:lnTo>
                    <a:lnTo>
                      <a:pt x="1137" y="1052"/>
                    </a:lnTo>
                    <a:lnTo>
                      <a:pt x="1119" y="1082"/>
                    </a:lnTo>
                    <a:lnTo>
                      <a:pt x="1093" y="1113"/>
                    </a:lnTo>
                    <a:lnTo>
                      <a:pt x="1055" y="1163"/>
                    </a:lnTo>
                    <a:lnTo>
                      <a:pt x="997" y="1216"/>
                    </a:lnTo>
                    <a:lnTo>
                      <a:pt x="956" y="1246"/>
                    </a:lnTo>
                    <a:lnTo>
                      <a:pt x="932" y="1291"/>
                    </a:lnTo>
                    <a:lnTo>
                      <a:pt x="922" y="1380"/>
                    </a:lnTo>
                    <a:lnTo>
                      <a:pt x="875" y="1390"/>
                    </a:lnTo>
                    <a:lnTo>
                      <a:pt x="822" y="1390"/>
                    </a:lnTo>
                    <a:lnTo>
                      <a:pt x="773" y="1380"/>
                    </a:lnTo>
                    <a:lnTo>
                      <a:pt x="723" y="1361"/>
                    </a:lnTo>
                    <a:lnTo>
                      <a:pt x="681" y="1334"/>
                    </a:lnTo>
                    <a:lnTo>
                      <a:pt x="644" y="1303"/>
                    </a:lnTo>
                    <a:lnTo>
                      <a:pt x="613" y="1253"/>
                    </a:lnTo>
                    <a:lnTo>
                      <a:pt x="598" y="1216"/>
                    </a:lnTo>
                    <a:lnTo>
                      <a:pt x="545" y="1227"/>
                    </a:lnTo>
                    <a:lnTo>
                      <a:pt x="476" y="1216"/>
                    </a:lnTo>
                    <a:lnTo>
                      <a:pt x="422" y="1193"/>
                    </a:lnTo>
                    <a:lnTo>
                      <a:pt x="392" y="1166"/>
                    </a:lnTo>
                    <a:lnTo>
                      <a:pt x="368" y="1124"/>
                    </a:lnTo>
                    <a:lnTo>
                      <a:pt x="300" y="1147"/>
                    </a:lnTo>
                    <a:lnTo>
                      <a:pt x="224" y="1140"/>
                    </a:lnTo>
                    <a:lnTo>
                      <a:pt x="144" y="1113"/>
                    </a:lnTo>
                    <a:lnTo>
                      <a:pt x="79" y="1082"/>
                    </a:lnTo>
                    <a:lnTo>
                      <a:pt x="32" y="1049"/>
                    </a:lnTo>
                    <a:close/>
                  </a:path>
                </a:pathLst>
              </a:custGeom>
              <a:solidFill>
                <a:srgbClr val="E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73" name="Freeform 641"/>
              <p:cNvSpPr>
                <a:spLocks/>
              </p:cNvSpPr>
              <p:nvPr/>
            </p:nvSpPr>
            <p:spPr bwMode="auto">
              <a:xfrm>
                <a:off x="2689" y="1420"/>
                <a:ext cx="830" cy="1008"/>
              </a:xfrm>
              <a:custGeom>
                <a:avLst/>
                <a:gdLst/>
                <a:ahLst/>
                <a:cxnLst>
                  <a:cxn ang="0">
                    <a:pos x="5" y="724"/>
                  </a:cxn>
                  <a:cxn ang="0">
                    <a:pos x="4" y="598"/>
                  </a:cxn>
                  <a:cxn ang="0">
                    <a:pos x="30" y="524"/>
                  </a:cxn>
                  <a:cxn ang="0">
                    <a:pos x="80" y="465"/>
                  </a:cxn>
                  <a:cxn ang="0">
                    <a:pos x="65" y="389"/>
                  </a:cxn>
                  <a:cxn ang="0">
                    <a:pos x="71" y="309"/>
                  </a:cxn>
                  <a:cxn ang="0">
                    <a:pos x="116" y="311"/>
                  </a:cxn>
                  <a:cxn ang="0">
                    <a:pos x="166" y="396"/>
                  </a:cxn>
                  <a:cxn ang="0">
                    <a:pos x="177" y="153"/>
                  </a:cxn>
                  <a:cxn ang="0">
                    <a:pos x="177" y="71"/>
                  </a:cxn>
                  <a:cxn ang="0">
                    <a:pos x="226" y="120"/>
                  </a:cxn>
                  <a:cxn ang="0">
                    <a:pos x="249" y="120"/>
                  </a:cxn>
                  <a:cxn ang="0">
                    <a:pos x="274" y="65"/>
                  </a:cxn>
                  <a:cxn ang="0">
                    <a:pos x="341" y="0"/>
                  </a:cxn>
                  <a:cxn ang="0">
                    <a:pos x="356" y="79"/>
                  </a:cxn>
                  <a:cxn ang="0">
                    <a:pos x="364" y="126"/>
                  </a:cxn>
                  <a:cxn ang="0">
                    <a:pos x="397" y="192"/>
                  </a:cxn>
                  <a:cxn ang="0">
                    <a:pos x="455" y="203"/>
                  </a:cxn>
                  <a:cxn ang="0">
                    <a:pos x="506" y="190"/>
                  </a:cxn>
                  <a:cxn ang="0">
                    <a:pos x="550" y="147"/>
                  </a:cxn>
                  <a:cxn ang="0">
                    <a:pos x="580" y="104"/>
                  </a:cxn>
                  <a:cxn ang="0">
                    <a:pos x="611" y="59"/>
                  </a:cxn>
                  <a:cxn ang="0">
                    <a:pos x="605" y="147"/>
                  </a:cxn>
                  <a:cxn ang="0">
                    <a:pos x="584" y="242"/>
                  </a:cxn>
                  <a:cxn ang="0">
                    <a:pos x="521" y="317"/>
                  </a:cxn>
                  <a:cxn ang="0">
                    <a:pos x="459" y="352"/>
                  </a:cxn>
                  <a:cxn ang="0">
                    <a:pos x="480" y="373"/>
                  </a:cxn>
                  <a:cxn ang="0">
                    <a:pos x="563" y="350"/>
                  </a:cxn>
                  <a:cxn ang="0">
                    <a:pos x="634" y="342"/>
                  </a:cxn>
                  <a:cxn ang="0">
                    <a:pos x="670" y="387"/>
                  </a:cxn>
                  <a:cxn ang="0">
                    <a:pos x="621" y="460"/>
                  </a:cxn>
                  <a:cxn ang="0">
                    <a:pos x="577" y="501"/>
                  </a:cxn>
                  <a:cxn ang="0">
                    <a:pos x="571" y="528"/>
                  </a:cxn>
                  <a:cxn ang="0">
                    <a:pos x="592" y="557"/>
                  </a:cxn>
                  <a:cxn ang="0">
                    <a:pos x="646" y="584"/>
                  </a:cxn>
                  <a:cxn ang="0">
                    <a:pos x="681" y="557"/>
                  </a:cxn>
                  <a:cxn ang="0">
                    <a:pos x="705" y="481"/>
                  </a:cxn>
                  <a:cxn ang="0">
                    <a:pos x="738" y="495"/>
                  </a:cxn>
                  <a:cxn ang="0">
                    <a:pos x="736" y="578"/>
                  </a:cxn>
                  <a:cxn ang="0">
                    <a:pos x="703" y="683"/>
                  </a:cxn>
                  <a:cxn ang="0">
                    <a:pos x="731" y="752"/>
                  </a:cxn>
                  <a:cxn ang="0">
                    <a:pos x="780" y="730"/>
                  </a:cxn>
                  <a:cxn ang="0">
                    <a:pos x="825" y="662"/>
                  </a:cxn>
                  <a:cxn ang="0">
                    <a:pos x="823" y="738"/>
                  </a:cxn>
                  <a:cxn ang="0">
                    <a:pos x="785" y="807"/>
                  </a:cxn>
                  <a:cxn ang="0">
                    <a:pos x="717" y="882"/>
                  </a:cxn>
                  <a:cxn ang="0">
                    <a:pos x="669" y="936"/>
                  </a:cxn>
                  <a:cxn ang="0">
                    <a:pos x="629" y="1008"/>
                  </a:cxn>
                  <a:cxn ang="0">
                    <a:pos x="556" y="1000"/>
                  </a:cxn>
                  <a:cxn ang="0">
                    <a:pos x="490" y="967"/>
                  </a:cxn>
                  <a:cxn ang="0">
                    <a:pos x="440" y="909"/>
                  </a:cxn>
                  <a:cxn ang="0">
                    <a:pos x="391" y="890"/>
                  </a:cxn>
                  <a:cxn ang="0">
                    <a:pos x="304" y="866"/>
                  </a:cxn>
                  <a:cxn ang="0">
                    <a:pos x="264" y="815"/>
                  </a:cxn>
                  <a:cxn ang="0">
                    <a:pos x="162" y="827"/>
                  </a:cxn>
                  <a:cxn ang="0">
                    <a:pos x="58" y="785"/>
                  </a:cxn>
                </a:cxnLst>
                <a:rect l="0" t="0" r="r" b="b"/>
                <a:pathLst>
                  <a:path w="830" h="1008">
                    <a:moveTo>
                      <a:pt x="24" y="761"/>
                    </a:moveTo>
                    <a:lnTo>
                      <a:pt x="5" y="724"/>
                    </a:lnTo>
                    <a:lnTo>
                      <a:pt x="0" y="656"/>
                    </a:lnTo>
                    <a:lnTo>
                      <a:pt x="4" y="598"/>
                    </a:lnTo>
                    <a:lnTo>
                      <a:pt x="11" y="545"/>
                    </a:lnTo>
                    <a:lnTo>
                      <a:pt x="30" y="524"/>
                    </a:lnTo>
                    <a:lnTo>
                      <a:pt x="82" y="501"/>
                    </a:lnTo>
                    <a:lnTo>
                      <a:pt x="80" y="465"/>
                    </a:lnTo>
                    <a:lnTo>
                      <a:pt x="71" y="418"/>
                    </a:lnTo>
                    <a:lnTo>
                      <a:pt x="65" y="389"/>
                    </a:lnTo>
                    <a:lnTo>
                      <a:pt x="65" y="350"/>
                    </a:lnTo>
                    <a:lnTo>
                      <a:pt x="71" y="309"/>
                    </a:lnTo>
                    <a:lnTo>
                      <a:pt x="91" y="262"/>
                    </a:lnTo>
                    <a:lnTo>
                      <a:pt x="116" y="311"/>
                    </a:lnTo>
                    <a:lnTo>
                      <a:pt x="144" y="385"/>
                    </a:lnTo>
                    <a:lnTo>
                      <a:pt x="166" y="396"/>
                    </a:lnTo>
                    <a:lnTo>
                      <a:pt x="177" y="276"/>
                    </a:lnTo>
                    <a:lnTo>
                      <a:pt x="177" y="153"/>
                    </a:lnTo>
                    <a:lnTo>
                      <a:pt x="156" y="65"/>
                    </a:lnTo>
                    <a:lnTo>
                      <a:pt x="177" y="71"/>
                    </a:lnTo>
                    <a:lnTo>
                      <a:pt x="205" y="90"/>
                    </a:lnTo>
                    <a:lnTo>
                      <a:pt x="226" y="120"/>
                    </a:lnTo>
                    <a:lnTo>
                      <a:pt x="246" y="164"/>
                    </a:lnTo>
                    <a:lnTo>
                      <a:pt x="249" y="120"/>
                    </a:lnTo>
                    <a:lnTo>
                      <a:pt x="257" y="90"/>
                    </a:lnTo>
                    <a:lnTo>
                      <a:pt x="274" y="65"/>
                    </a:lnTo>
                    <a:lnTo>
                      <a:pt x="291" y="43"/>
                    </a:lnTo>
                    <a:lnTo>
                      <a:pt x="341" y="0"/>
                    </a:lnTo>
                    <a:lnTo>
                      <a:pt x="347" y="48"/>
                    </a:lnTo>
                    <a:lnTo>
                      <a:pt x="356" y="79"/>
                    </a:lnTo>
                    <a:lnTo>
                      <a:pt x="358" y="101"/>
                    </a:lnTo>
                    <a:lnTo>
                      <a:pt x="364" y="126"/>
                    </a:lnTo>
                    <a:lnTo>
                      <a:pt x="377" y="168"/>
                    </a:lnTo>
                    <a:lnTo>
                      <a:pt x="397" y="192"/>
                    </a:lnTo>
                    <a:lnTo>
                      <a:pt x="418" y="203"/>
                    </a:lnTo>
                    <a:lnTo>
                      <a:pt x="455" y="203"/>
                    </a:lnTo>
                    <a:lnTo>
                      <a:pt x="480" y="197"/>
                    </a:lnTo>
                    <a:lnTo>
                      <a:pt x="506" y="190"/>
                    </a:lnTo>
                    <a:lnTo>
                      <a:pt x="529" y="172"/>
                    </a:lnTo>
                    <a:lnTo>
                      <a:pt x="550" y="147"/>
                    </a:lnTo>
                    <a:lnTo>
                      <a:pt x="567" y="126"/>
                    </a:lnTo>
                    <a:lnTo>
                      <a:pt x="580" y="104"/>
                    </a:lnTo>
                    <a:lnTo>
                      <a:pt x="594" y="85"/>
                    </a:lnTo>
                    <a:lnTo>
                      <a:pt x="611" y="59"/>
                    </a:lnTo>
                    <a:lnTo>
                      <a:pt x="608" y="110"/>
                    </a:lnTo>
                    <a:lnTo>
                      <a:pt x="605" y="147"/>
                    </a:lnTo>
                    <a:lnTo>
                      <a:pt x="600" y="192"/>
                    </a:lnTo>
                    <a:lnTo>
                      <a:pt x="584" y="242"/>
                    </a:lnTo>
                    <a:lnTo>
                      <a:pt x="553" y="286"/>
                    </a:lnTo>
                    <a:lnTo>
                      <a:pt x="521" y="317"/>
                    </a:lnTo>
                    <a:lnTo>
                      <a:pt x="484" y="330"/>
                    </a:lnTo>
                    <a:lnTo>
                      <a:pt x="459" y="352"/>
                    </a:lnTo>
                    <a:lnTo>
                      <a:pt x="427" y="390"/>
                    </a:lnTo>
                    <a:lnTo>
                      <a:pt x="480" y="373"/>
                    </a:lnTo>
                    <a:lnTo>
                      <a:pt x="531" y="356"/>
                    </a:lnTo>
                    <a:lnTo>
                      <a:pt x="563" y="350"/>
                    </a:lnTo>
                    <a:lnTo>
                      <a:pt x="603" y="344"/>
                    </a:lnTo>
                    <a:lnTo>
                      <a:pt x="634" y="342"/>
                    </a:lnTo>
                    <a:lnTo>
                      <a:pt x="690" y="342"/>
                    </a:lnTo>
                    <a:lnTo>
                      <a:pt x="670" y="387"/>
                    </a:lnTo>
                    <a:lnTo>
                      <a:pt x="653" y="421"/>
                    </a:lnTo>
                    <a:lnTo>
                      <a:pt x="621" y="460"/>
                    </a:lnTo>
                    <a:lnTo>
                      <a:pt x="600" y="479"/>
                    </a:lnTo>
                    <a:lnTo>
                      <a:pt x="577" y="501"/>
                    </a:lnTo>
                    <a:lnTo>
                      <a:pt x="570" y="510"/>
                    </a:lnTo>
                    <a:lnTo>
                      <a:pt x="571" y="528"/>
                    </a:lnTo>
                    <a:lnTo>
                      <a:pt x="575" y="540"/>
                    </a:lnTo>
                    <a:lnTo>
                      <a:pt x="592" y="557"/>
                    </a:lnTo>
                    <a:lnTo>
                      <a:pt x="616" y="573"/>
                    </a:lnTo>
                    <a:lnTo>
                      <a:pt x="646" y="584"/>
                    </a:lnTo>
                    <a:lnTo>
                      <a:pt x="668" y="578"/>
                    </a:lnTo>
                    <a:lnTo>
                      <a:pt x="681" y="557"/>
                    </a:lnTo>
                    <a:lnTo>
                      <a:pt x="697" y="518"/>
                    </a:lnTo>
                    <a:lnTo>
                      <a:pt x="705" y="481"/>
                    </a:lnTo>
                    <a:lnTo>
                      <a:pt x="726" y="452"/>
                    </a:lnTo>
                    <a:lnTo>
                      <a:pt x="738" y="495"/>
                    </a:lnTo>
                    <a:lnTo>
                      <a:pt x="744" y="534"/>
                    </a:lnTo>
                    <a:lnTo>
                      <a:pt x="736" y="578"/>
                    </a:lnTo>
                    <a:lnTo>
                      <a:pt x="717" y="617"/>
                    </a:lnTo>
                    <a:lnTo>
                      <a:pt x="703" y="683"/>
                    </a:lnTo>
                    <a:lnTo>
                      <a:pt x="703" y="749"/>
                    </a:lnTo>
                    <a:lnTo>
                      <a:pt x="731" y="752"/>
                    </a:lnTo>
                    <a:lnTo>
                      <a:pt x="758" y="747"/>
                    </a:lnTo>
                    <a:lnTo>
                      <a:pt x="780" y="730"/>
                    </a:lnTo>
                    <a:lnTo>
                      <a:pt x="801" y="704"/>
                    </a:lnTo>
                    <a:lnTo>
                      <a:pt x="825" y="662"/>
                    </a:lnTo>
                    <a:lnTo>
                      <a:pt x="830" y="699"/>
                    </a:lnTo>
                    <a:lnTo>
                      <a:pt x="823" y="738"/>
                    </a:lnTo>
                    <a:lnTo>
                      <a:pt x="804" y="785"/>
                    </a:lnTo>
                    <a:lnTo>
                      <a:pt x="785" y="807"/>
                    </a:lnTo>
                    <a:lnTo>
                      <a:pt x="758" y="843"/>
                    </a:lnTo>
                    <a:lnTo>
                      <a:pt x="717" y="882"/>
                    </a:lnTo>
                    <a:lnTo>
                      <a:pt x="686" y="903"/>
                    </a:lnTo>
                    <a:lnTo>
                      <a:pt x="669" y="936"/>
                    </a:lnTo>
                    <a:lnTo>
                      <a:pt x="662" y="1000"/>
                    </a:lnTo>
                    <a:lnTo>
                      <a:pt x="629" y="1008"/>
                    </a:lnTo>
                    <a:lnTo>
                      <a:pt x="592" y="1008"/>
                    </a:lnTo>
                    <a:lnTo>
                      <a:pt x="556" y="1000"/>
                    </a:lnTo>
                    <a:lnTo>
                      <a:pt x="521" y="987"/>
                    </a:lnTo>
                    <a:lnTo>
                      <a:pt x="490" y="967"/>
                    </a:lnTo>
                    <a:lnTo>
                      <a:pt x="463" y="945"/>
                    </a:lnTo>
                    <a:lnTo>
                      <a:pt x="440" y="909"/>
                    </a:lnTo>
                    <a:lnTo>
                      <a:pt x="429" y="881"/>
                    </a:lnTo>
                    <a:lnTo>
                      <a:pt x="391" y="890"/>
                    </a:lnTo>
                    <a:lnTo>
                      <a:pt x="341" y="882"/>
                    </a:lnTo>
                    <a:lnTo>
                      <a:pt x="304" y="866"/>
                    </a:lnTo>
                    <a:lnTo>
                      <a:pt x="282" y="846"/>
                    </a:lnTo>
                    <a:lnTo>
                      <a:pt x="264" y="815"/>
                    </a:lnTo>
                    <a:lnTo>
                      <a:pt x="216" y="833"/>
                    </a:lnTo>
                    <a:lnTo>
                      <a:pt x="162" y="827"/>
                    </a:lnTo>
                    <a:lnTo>
                      <a:pt x="104" y="807"/>
                    </a:lnTo>
                    <a:lnTo>
                      <a:pt x="58" y="785"/>
                    </a:lnTo>
                    <a:lnTo>
                      <a:pt x="24" y="761"/>
                    </a:lnTo>
                    <a:close/>
                  </a:path>
                </a:pathLst>
              </a:custGeom>
              <a:solidFill>
                <a:srgbClr val="FF8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74" name="Freeform 642"/>
              <p:cNvSpPr>
                <a:spLocks/>
              </p:cNvSpPr>
              <p:nvPr/>
            </p:nvSpPr>
            <p:spPr bwMode="auto">
              <a:xfrm>
                <a:off x="2846" y="1748"/>
                <a:ext cx="503" cy="613"/>
              </a:xfrm>
              <a:custGeom>
                <a:avLst/>
                <a:gdLst/>
                <a:ahLst/>
                <a:cxnLst>
                  <a:cxn ang="0">
                    <a:pos x="3" y="440"/>
                  </a:cxn>
                  <a:cxn ang="0">
                    <a:pos x="1" y="364"/>
                  </a:cxn>
                  <a:cxn ang="0">
                    <a:pos x="18" y="318"/>
                  </a:cxn>
                  <a:cxn ang="0">
                    <a:pos x="47" y="283"/>
                  </a:cxn>
                  <a:cxn ang="0">
                    <a:pos x="39" y="236"/>
                  </a:cxn>
                  <a:cxn ang="0">
                    <a:pos x="42" y="187"/>
                  </a:cxn>
                  <a:cxn ang="0">
                    <a:pos x="69" y="190"/>
                  </a:cxn>
                  <a:cxn ang="0">
                    <a:pos x="99" y="242"/>
                  </a:cxn>
                  <a:cxn ang="0">
                    <a:pos x="106" y="92"/>
                  </a:cxn>
                  <a:cxn ang="0">
                    <a:pos x="106" y="44"/>
                  </a:cxn>
                  <a:cxn ang="0">
                    <a:pos x="137" y="72"/>
                  </a:cxn>
                  <a:cxn ang="0">
                    <a:pos x="151" y="72"/>
                  </a:cxn>
                  <a:cxn ang="0">
                    <a:pos x="165" y="40"/>
                  </a:cxn>
                  <a:cxn ang="0">
                    <a:pos x="206" y="0"/>
                  </a:cxn>
                  <a:cxn ang="0">
                    <a:pos x="215" y="48"/>
                  </a:cxn>
                  <a:cxn ang="0">
                    <a:pos x="220" y="76"/>
                  </a:cxn>
                  <a:cxn ang="0">
                    <a:pos x="240" y="116"/>
                  </a:cxn>
                  <a:cxn ang="0">
                    <a:pos x="275" y="123"/>
                  </a:cxn>
                  <a:cxn ang="0">
                    <a:pos x="306" y="114"/>
                  </a:cxn>
                  <a:cxn ang="0">
                    <a:pos x="334" y="89"/>
                  </a:cxn>
                  <a:cxn ang="0">
                    <a:pos x="352" y="63"/>
                  </a:cxn>
                  <a:cxn ang="0">
                    <a:pos x="370" y="36"/>
                  </a:cxn>
                  <a:cxn ang="0">
                    <a:pos x="366" y="89"/>
                  </a:cxn>
                  <a:cxn ang="0">
                    <a:pos x="354" y="146"/>
                  </a:cxn>
                  <a:cxn ang="0">
                    <a:pos x="315" y="192"/>
                  </a:cxn>
                  <a:cxn ang="0">
                    <a:pos x="280" y="215"/>
                  </a:cxn>
                  <a:cxn ang="0">
                    <a:pos x="289" y="226"/>
                  </a:cxn>
                  <a:cxn ang="0">
                    <a:pos x="341" y="213"/>
                  </a:cxn>
                  <a:cxn ang="0">
                    <a:pos x="384" y="207"/>
                  </a:cxn>
                  <a:cxn ang="0">
                    <a:pos x="407" y="235"/>
                  </a:cxn>
                  <a:cxn ang="0">
                    <a:pos x="377" y="279"/>
                  </a:cxn>
                  <a:cxn ang="0">
                    <a:pos x="349" y="305"/>
                  </a:cxn>
                  <a:cxn ang="0">
                    <a:pos x="347" y="322"/>
                  </a:cxn>
                  <a:cxn ang="0">
                    <a:pos x="358" y="338"/>
                  </a:cxn>
                  <a:cxn ang="0">
                    <a:pos x="393" y="355"/>
                  </a:cxn>
                  <a:cxn ang="0">
                    <a:pos x="413" y="338"/>
                  </a:cxn>
                  <a:cxn ang="0">
                    <a:pos x="429" y="294"/>
                  </a:cxn>
                  <a:cxn ang="0">
                    <a:pos x="449" y="302"/>
                  </a:cxn>
                  <a:cxn ang="0">
                    <a:pos x="447" y="353"/>
                  </a:cxn>
                  <a:cxn ang="0">
                    <a:pos x="425" y="415"/>
                  </a:cxn>
                  <a:cxn ang="0">
                    <a:pos x="443" y="456"/>
                  </a:cxn>
                  <a:cxn ang="0">
                    <a:pos x="474" y="443"/>
                  </a:cxn>
                  <a:cxn ang="0">
                    <a:pos x="499" y="402"/>
                  </a:cxn>
                  <a:cxn ang="0">
                    <a:pos x="499" y="448"/>
                  </a:cxn>
                  <a:cxn ang="0">
                    <a:pos x="476" y="492"/>
                  </a:cxn>
                  <a:cxn ang="0">
                    <a:pos x="435" y="536"/>
                  </a:cxn>
                  <a:cxn ang="0">
                    <a:pos x="407" y="569"/>
                  </a:cxn>
                  <a:cxn ang="0">
                    <a:pos x="381" y="613"/>
                  </a:cxn>
                  <a:cxn ang="0">
                    <a:pos x="337" y="608"/>
                  </a:cxn>
                  <a:cxn ang="0">
                    <a:pos x="298" y="588"/>
                  </a:cxn>
                  <a:cxn ang="0">
                    <a:pos x="266" y="553"/>
                  </a:cxn>
                  <a:cxn ang="0">
                    <a:pos x="237" y="541"/>
                  </a:cxn>
                  <a:cxn ang="0">
                    <a:pos x="183" y="526"/>
                  </a:cxn>
                  <a:cxn ang="0">
                    <a:pos x="160" y="496"/>
                  </a:cxn>
                  <a:cxn ang="0">
                    <a:pos x="97" y="503"/>
                  </a:cxn>
                  <a:cxn ang="0">
                    <a:pos x="34" y="478"/>
                  </a:cxn>
                </a:cxnLst>
                <a:rect l="0" t="0" r="r" b="b"/>
                <a:pathLst>
                  <a:path w="503" h="613">
                    <a:moveTo>
                      <a:pt x="13" y="462"/>
                    </a:moveTo>
                    <a:lnTo>
                      <a:pt x="3" y="440"/>
                    </a:lnTo>
                    <a:lnTo>
                      <a:pt x="0" y="400"/>
                    </a:lnTo>
                    <a:lnTo>
                      <a:pt x="1" y="364"/>
                    </a:lnTo>
                    <a:lnTo>
                      <a:pt x="6" y="332"/>
                    </a:lnTo>
                    <a:lnTo>
                      <a:pt x="18" y="318"/>
                    </a:lnTo>
                    <a:lnTo>
                      <a:pt x="48" y="305"/>
                    </a:lnTo>
                    <a:lnTo>
                      <a:pt x="47" y="283"/>
                    </a:lnTo>
                    <a:lnTo>
                      <a:pt x="42" y="255"/>
                    </a:lnTo>
                    <a:lnTo>
                      <a:pt x="39" y="236"/>
                    </a:lnTo>
                    <a:lnTo>
                      <a:pt x="39" y="213"/>
                    </a:lnTo>
                    <a:lnTo>
                      <a:pt x="42" y="187"/>
                    </a:lnTo>
                    <a:lnTo>
                      <a:pt x="54" y="159"/>
                    </a:lnTo>
                    <a:lnTo>
                      <a:pt x="69" y="190"/>
                    </a:lnTo>
                    <a:lnTo>
                      <a:pt x="87" y="235"/>
                    </a:lnTo>
                    <a:lnTo>
                      <a:pt x="99" y="242"/>
                    </a:lnTo>
                    <a:lnTo>
                      <a:pt x="106" y="167"/>
                    </a:lnTo>
                    <a:lnTo>
                      <a:pt x="106" y="92"/>
                    </a:lnTo>
                    <a:lnTo>
                      <a:pt x="93" y="40"/>
                    </a:lnTo>
                    <a:lnTo>
                      <a:pt x="106" y="44"/>
                    </a:lnTo>
                    <a:lnTo>
                      <a:pt x="123" y="55"/>
                    </a:lnTo>
                    <a:lnTo>
                      <a:pt x="137" y="72"/>
                    </a:lnTo>
                    <a:lnTo>
                      <a:pt x="148" y="99"/>
                    </a:lnTo>
                    <a:lnTo>
                      <a:pt x="151" y="72"/>
                    </a:lnTo>
                    <a:lnTo>
                      <a:pt x="155" y="55"/>
                    </a:lnTo>
                    <a:lnTo>
                      <a:pt x="165" y="40"/>
                    </a:lnTo>
                    <a:lnTo>
                      <a:pt x="175" y="26"/>
                    </a:lnTo>
                    <a:lnTo>
                      <a:pt x="206" y="0"/>
                    </a:lnTo>
                    <a:lnTo>
                      <a:pt x="211" y="29"/>
                    </a:lnTo>
                    <a:lnTo>
                      <a:pt x="215" y="48"/>
                    </a:lnTo>
                    <a:lnTo>
                      <a:pt x="217" y="61"/>
                    </a:lnTo>
                    <a:lnTo>
                      <a:pt x="220" y="76"/>
                    </a:lnTo>
                    <a:lnTo>
                      <a:pt x="229" y="100"/>
                    </a:lnTo>
                    <a:lnTo>
                      <a:pt x="240" y="116"/>
                    </a:lnTo>
                    <a:lnTo>
                      <a:pt x="254" y="123"/>
                    </a:lnTo>
                    <a:lnTo>
                      <a:pt x="275" y="123"/>
                    </a:lnTo>
                    <a:lnTo>
                      <a:pt x="289" y="119"/>
                    </a:lnTo>
                    <a:lnTo>
                      <a:pt x="306" y="114"/>
                    </a:lnTo>
                    <a:lnTo>
                      <a:pt x="320" y="104"/>
                    </a:lnTo>
                    <a:lnTo>
                      <a:pt x="334" y="89"/>
                    </a:lnTo>
                    <a:lnTo>
                      <a:pt x="343" y="76"/>
                    </a:lnTo>
                    <a:lnTo>
                      <a:pt x="352" y="63"/>
                    </a:lnTo>
                    <a:lnTo>
                      <a:pt x="360" y="52"/>
                    </a:lnTo>
                    <a:lnTo>
                      <a:pt x="370" y="36"/>
                    </a:lnTo>
                    <a:lnTo>
                      <a:pt x="369" y="66"/>
                    </a:lnTo>
                    <a:lnTo>
                      <a:pt x="366" y="89"/>
                    </a:lnTo>
                    <a:lnTo>
                      <a:pt x="364" y="116"/>
                    </a:lnTo>
                    <a:lnTo>
                      <a:pt x="354" y="146"/>
                    </a:lnTo>
                    <a:lnTo>
                      <a:pt x="335" y="174"/>
                    </a:lnTo>
                    <a:lnTo>
                      <a:pt x="315" y="192"/>
                    </a:lnTo>
                    <a:lnTo>
                      <a:pt x="293" y="200"/>
                    </a:lnTo>
                    <a:lnTo>
                      <a:pt x="280" y="215"/>
                    </a:lnTo>
                    <a:lnTo>
                      <a:pt x="259" y="238"/>
                    </a:lnTo>
                    <a:lnTo>
                      <a:pt x="289" y="226"/>
                    </a:lnTo>
                    <a:lnTo>
                      <a:pt x="322" y="216"/>
                    </a:lnTo>
                    <a:lnTo>
                      <a:pt x="341" y="213"/>
                    </a:lnTo>
                    <a:lnTo>
                      <a:pt x="365" y="210"/>
                    </a:lnTo>
                    <a:lnTo>
                      <a:pt x="384" y="207"/>
                    </a:lnTo>
                    <a:lnTo>
                      <a:pt x="418" y="207"/>
                    </a:lnTo>
                    <a:lnTo>
                      <a:pt x="407" y="235"/>
                    </a:lnTo>
                    <a:lnTo>
                      <a:pt x="398" y="257"/>
                    </a:lnTo>
                    <a:lnTo>
                      <a:pt x="377" y="279"/>
                    </a:lnTo>
                    <a:lnTo>
                      <a:pt x="364" y="291"/>
                    </a:lnTo>
                    <a:lnTo>
                      <a:pt x="349" y="305"/>
                    </a:lnTo>
                    <a:lnTo>
                      <a:pt x="346" y="310"/>
                    </a:lnTo>
                    <a:lnTo>
                      <a:pt x="347" y="322"/>
                    </a:lnTo>
                    <a:lnTo>
                      <a:pt x="348" y="329"/>
                    </a:lnTo>
                    <a:lnTo>
                      <a:pt x="358" y="338"/>
                    </a:lnTo>
                    <a:lnTo>
                      <a:pt x="374" y="349"/>
                    </a:lnTo>
                    <a:lnTo>
                      <a:pt x="393" y="355"/>
                    </a:lnTo>
                    <a:lnTo>
                      <a:pt x="406" y="353"/>
                    </a:lnTo>
                    <a:lnTo>
                      <a:pt x="413" y="338"/>
                    </a:lnTo>
                    <a:lnTo>
                      <a:pt x="423" y="315"/>
                    </a:lnTo>
                    <a:lnTo>
                      <a:pt x="429" y="294"/>
                    </a:lnTo>
                    <a:lnTo>
                      <a:pt x="440" y="275"/>
                    </a:lnTo>
                    <a:lnTo>
                      <a:pt x="449" y="302"/>
                    </a:lnTo>
                    <a:lnTo>
                      <a:pt x="452" y="325"/>
                    </a:lnTo>
                    <a:lnTo>
                      <a:pt x="447" y="353"/>
                    </a:lnTo>
                    <a:lnTo>
                      <a:pt x="435" y="375"/>
                    </a:lnTo>
                    <a:lnTo>
                      <a:pt x="425" y="415"/>
                    </a:lnTo>
                    <a:lnTo>
                      <a:pt x="425" y="455"/>
                    </a:lnTo>
                    <a:lnTo>
                      <a:pt x="443" y="456"/>
                    </a:lnTo>
                    <a:lnTo>
                      <a:pt x="460" y="454"/>
                    </a:lnTo>
                    <a:lnTo>
                      <a:pt x="474" y="443"/>
                    </a:lnTo>
                    <a:lnTo>
                      <a:pt x="486" y="429"/>
                    </a:lnTo>
                    <a:lnTo>
                      <a:pt x="499" y="402"/>
                    </a:lnTo>
                    <a:lnTo>
                      <a:pt x="503" y="426"/>
                    </a:lnTo>
                    <a:lnTo>
                      <a:pt x="499" y="448"/>
                    </a:lnTo>
                    <a:lnTo>
                      <a:pt x="488" y="478"/>
                    </a:lnTo>
                    <a:lnTo>
                      <a:pt x="476" y="492"/>
                    </a:lnTo>
                    <a:lnTo>
                      <a:pt x="460" y="513"/>
                    </a:lnTo>
                    <a:lnTo>
                      <a:pt x="435" y="536"/>
                    </a:lnTo>
                    <a:lnTo>
                      <a:pt x="417" y="549"/>
                    </a:lnTo>
                    <a:lnTo>
                      <a:pt x="407" y="569"/>
                    </a:lnTo>
                    <a:lnTo>
                      <a:pt x="401" y="608"/>
                    </a:lnTo>
                    <a:lnTo>
                      <a:pt x="381" y="613"/>
                    </a:lnTo>
                    <a:lnTo>
                      <a:pt x="358" y="613"/>
                    </a:lnTo>
                    <a:lnTo>
                      <a:pt x="337" y="608"/>
                    </a:lnTo>
                    <a:lnTo>
                      <a:pt x="315" y="600"/>
                    </a:lnTo>
                    <a:lnTo>
                      <a:pt x="298" y="588"/>
                    </a:lnTo>
                    <a:lnTo>
                      <a:pt x="281" y="575"/>
                    </a:lnTo>
                    <a:lnTo>
                      <a:pt x="266" y="553"/>
                    </a:lnTo>
                    <a:lnTo>
                      <a:pt x="259" y="536"/>
                    </a:lnTo>
                    <a:lnTo>
                      <a:pt x="237" y="541"/>
                    </a:lnTo>
                    <a:lnTo>
                      <a:pt x="206" y="536"/>
                    </a:lnTo>
                    <a:lnTo>
                      <a:pt x="183" y="526"/>
                    </a:lnTo>
                    <a:lnTo>
                      <a:pt x="171" y="515"/>
                    </a:lnTo>
                    <a:lnTo>
                      <a:pt x="160" y="496"/>
                    </a:lnTo>
                    <a:lnTo>
                      <a:pt x="130" y="506"/>
                    </a:lnTo>
                    <a:lnTo>
                      <a:pt x="97" y="503"/>
                    </a:lnTo>
                    <a:lnTo>
                      <a:pt x="63" y="492"/>
                    </a:lnTo>
                    <a:lnTo>
                      <a:pt x="34" y="478"/>
                    </a:lnTo>
                    <a:lnTo>
                      <a:pt x="13" y="46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72743" name="Group 643"/>
              <p:cNvGrpSpPr>
                <a:grpSpLocks/>
              </p:cNvGrpSpPr>
              <p:nvPr/>
            </p:nvGrpSpPr>
            <p:grpSpPr bwMode="auto">
              <a:xfrm>
                <a:off x="3502" y="1860"/>
                <a:ext cx="799" cy="757"/>
                <a:chOff x="3502" y="1860"/>
                <a:chExt cx="799" cy="757"/>
              </a:xfrm>
            </p:grpSpPr>
            <p:sp>
              <p:nvSpPr>
                <p:cNvPr id="172676" name="Freeform 644"/>
                <p:cNvSpPr>
                  <a:spLocks/>
                </p:cNvSpPr>
                <p:nvPr/>
              </p:nvSpPr>
              <p:spPr bwMode="auto">
                <a:xfrm>
                  <a:off x="3502" y="1860"/>
                  <a:ext cx="799" cy="757"/>
                </a:xfrm>
                <a:custGeom>
                  <a:avLst/>
                  <a:gdLst/>
                  <a:ahLst/>
                  <a:cxnLst>
                    <a:cxn ang="0">
                      <a:pos x="4" y="472"/>
                    </a:cxn>
                    <a:cxn ang="0">
                      <a:pos x="0" y="352"/>
                    </a:cxn>
                    <a:cxn ang="0">
                      <a:pos x="27" y="274"/>
                    </a:cxn>
                    <a:cxn ang="0">
                      <a:pos x="70" y="217"/>
                    </a:cxn>
                    <a:cxn ang="0">
                      <a:pos x="155" y="166"/>
                    </a:cxn>
                    <a:cxn ang="0">
                      <a:pos x="225" y="139"/>
                    </a:cxn>
                    <a:cxn ang="0">
                      <a:pos x="263" y="109"/>
                    </a:cxn>
                    <a:cxn ang="0">
                      <a:pos x="276" y="57"/>
                    </a:cxn>
                    <a:cxn ang="0">
                      <a:pos x="291" y="30"/>
                    </a:cxn>
                    <a:cxn ang="0">
                      <a:pos x="321" y="84"/>
                    </a:cxn>
                    <a:cxn ang="0">
                      <a:pos x="332" y="124"/>
                    </a:cxn>
                    <a:cxn ang="0">
                      <a:pos x="381" y="99"/>
                    </a:cxn>
                    <a:cxn ang="0">
                      <a:pos x="398" y="41"/>
                    </a:cxn>
                    <a:cxn ang="0">
                      <a:pos x="404" y="2"/>
                    </a:cxn>
                    <a:cxn ang="0">
                      <a:pos x="447" y="47"/>
                    </a:cxn>
                    <a:cxn ang="0">
                      <a:pos x="464" y="127"/>
                    </a:cxn>
                    <a:cxn ang="0">
                      <a:pos x="449" y="193"/>
                    </a:cxn>
                    <a:cxn ang="0">
                      <a:pos x="505" y="144"/>
                    </a:cxn>
                    <a:cxn ang="0">
                      <a:pos x="584" y="124"/>
                    </a:cxn>
                    <a:cxn ang="0">
                      <a:pos x="651" y="136"/>
                    </a:cxn>
                    <a:cxn ang="0">
                      <a:pos x="668" y="173"/>
                    </a:cxn>
                    <a:cxn ang="0">
                      <a:pos x="610" y="190"/>
                    </a:cxn>
                    <a:cxn ang="0">
                      <a:pos x="578" y="248"/>
                    </a:cxn>
                    <a:cxn ang="0">
                      <a:pos x="614" y="301"/>
                    </a:cxn>
                    <a:cxn ang="0">
                      <a:pos x="678" y="326"/>
                    </a:cxn>
                    <a:cxn ang="0">
                      <a:pos x="725" y="317"/>
                    </a:cxn>
                    <a:cxn ang="0">
                      <a:pos x="731" y="281"/>
                    </a:cxn>
                    <a:cxn ang="0">
                      <a:pos x="756" y="284"/>
                    </a:cxn>
                    <a:cxn ang="0">
                      <a:pos x="789" y="325"/>
                    </a:cxn>
                    <a:cxn ang="0">
                      <a:pos x="797" y="396"/>
                    </a:cxn>
                    <a:cxn ang="0">
                      <a:pos x="766" y="477"/>
                    </a:cxn>
                    <a:cxn ang="0">
                      <a:pos x="725" y="499"/>
                    </a:cxn>
                    <a:cxn ang="0">
                      <a:pos x="653" y="533"/>
                    </a:cxn>
                    <a:cxn ang="0">
                      <a:pos x="614" y="572"/>
                    </a:cxn>
                    <a:cxn ang="0">
                      <a:pos x="586" y="636"/>
                    </a:cxn>
                    <a:cxn ang="0">
                      <a:pos x="556" y="706"/>
                    </a:cxn>
                    <a:cxn ang="0">
                      <a:pos x="507" y="736"/>
                    </a:cxn>
                    <a:cxn ang="0">
                      <a:pos x="422" y="751"/>
                    </a:cxn>
                    <a:cxn ang="0">
                      <a:pos x="310" y="757"/>
                    </a:cxn>
                    <a:cxn ang="0">
                      <a:pos x="161" y="736"/>
                    </a:cxn>
                    <a:cxn ang="0">
                      <a:pos x="66" y="693"/>
                    </a:cxn>
                    <a:cxn ang="0">
                      <a:pos x="33" y="633"/>
                    </a:cxn>
                  </a:cxnLst>
                  <a:rect l="0" t="0" r="r" b="b"/>
                  <a:pathLst>
                    <a:path w="799" h="757">
                      <a:moveTo>
                        <a:pt x="21" y="566"/>
                      </a:moveTo>
                      <a:lnTo>
                        <a:pt x="11" y="517"/>
                      </a:lnTo>
                      <a:lnTo>
                        <a:pt x="4" y="472"/>
                      </a:lnTo>
                      <a:lnTo>
                        <a:pt x="0" y="427"/>
                      </a:lnTo>
                      <a:lnTo>
                        <a:pt x="0" y="386"/>
                      </a:lnTo>
                      <a:lnTo>
                        <a:pt x="0" y="352"/>
                      </a:lnTo>
                      <a:lnTo>
                        <a:pt x="4" y="322"/>
                      </a:lnTo>
                      <a:lnTo>
                        <a:pt x="12" y="296"/>
                      </a:lnTo>
                      <a:lnTo>
                        <a:pt x="27" y="274"/>
                      </a:lnTo>
                      <a:lnTo>
                        <a:pt x="37" y="255"/>
                      </a:lnTo>
                      <a:lnTo>
                        <a:pt x="54" y="235"/>
                      </a:lnTo>
                      <a:lnTo>
                        <a:pt x="70" y="217"/>
                      </a:lnTo>
                      <a:lnTo>
                        <a:pt x="99" y="196"/>
                      </a:lnTo>
                      <a:lnTo>
                        <a:pt x="128" y="178"/>
                      </a:lnTo>
                      <a:lnTo>
                        <a:pt x="155" y="166"/>
                      </a:lnTo>
                      <a:lnTo>
                        <a:pt x="177" y="159"/>
                      </a:lnTo>
                      <a:lnTo>
                        <a:pt x="206" y="150"/>
                      </a:lnTo>
                      <a:lnTo>
                        <a:pt x="225" y="139"/>
                      </a:lnTo>
                      <a:lnTo>
                        <a:pt x="243" y="129"/>
                      </a:lnTo>
                      <a:lnTo>
                        <a:pt x="259" y="116"/>
                      </a:lnTo>
                      <a:lnTo>
                        <a:pt x="263" y="109"/>
                      </a:lnTo>
                      <a:lnTo>
                        <a:pt x="272" y="94"/>
                      </a:lnTo>
                      <a:lnTo>
                        <a:pt x="276" y="74"/>
                      </a:lnTo>
                      <a:lnTo>
                        <a:pt x="276" y="57"/>
                      </a:lnTo>
                      <a:lnTo>
                        <a:pt x="269" y="34"/>
                      </a:lnTo>
                      <a:lnTo>
                        <a:pt x="268" y="13"/>
                      </a:lnTo>
                      <a:lnTo>
                        <a:pt x="291" y="30"/>
                      </a:lnTo>
                      <a:lnTo>
                        <a:pt x="309" y="45"/>
                      </a:lnTo>
                      <a:lnTo>
                        <a:pt x="319" y="67"/>
                      </a:lnTo>
                      <a:lnTo>
                        <a:pt x="321" y="84"/>
                      </a:lnTo>
                      <a:lnTo>
                        <a:pt x="319" y="103"/>
                      </a:lnTo>
                      <a:lnTo>
                        <a:pt x="315" y="124"/>
                      </a:lnTo>
                      <a:lnTo>
                        <a:pt x="332" y="124"/>
                      </a:lnTo>
                      <a:lnTo>
                        <a:pt x="352" y="119"/>
                      </a:lnTo>
                      <a:lnTo>
                        <a:pt x="367" y="110"/>
                      </a:lnTo>
                      <a:lnTo>
                        <a:pt x="381" y="99"/>
                      </a:lnTo>
                      <a:lnTo>
                        <a:pt x="393" y="84"/>
                      </a:lnTo>
                      <a:lnTo>
                        <a:pt x="398" y="67"/>
                      </a:lnTo>
                      <a:lnTo>
                        <a:pt x="398" y="41"/>
                      </a:lnTo>
                      <a:lnTo>
                        <a:pt x="393" y="19"/>
                      </a:lnTo>
                      <a:lnTo>
                        <a:pt x="383" y="0"/>
                      </a:lnTo>
                      <a:lnTo>
                        <a:pt x="404" y="2"/>
                      </a:lnTo>
                      <a:lnTo>
                        <a:pt x="426" y="13"/>
                      </a:lnTo>
                      <a:lnTo>
                        <a:pt x="439" y="30"/>
                      </a:lnTo>
                      <a:lnTo>
                        <a:pt x="447" y="47"/>
                      </a:lnTo>
                      <a:lnTo>
                        <a:pt x="457" y="71"/>
                      </a:lnTo>
                      <a:lnTo>
                        <a:pt x="462" y="99"/>
                      </a:lnTo>
                      <a:lnTo>
                        <a:pt x="464" y="127"/>
                      </a:lnTo>
                      <a:lnTo>
                        <a:pt x="462" y="153"/>
                      </a:lnTo>
                      <a:lnTo>
                        <a:pt x="457" y="173"/>
                      </a:lnTo>
                      <a:lnTo>
                        <a:pt x="449" y="193"/>
                      </a:lnTo>
                      <a:lnTo>
                        <a:pt x="470" y="173"/>
                      </a:lnTo>
                      <a:lnTo>
                        <a:pt x="488" y="157"/>
                      </a:lnTo>
                      <a:lnTo>
                        <a:pt x="505" y="144"/>
                      </a:lnTo>
                      <a:lnTo>
                        <a:pt x="531" y="135"/>
                      </a:lnTo>
                      <a:lnTo>
                        <a:pt x="556" y="127"/>
                      </a:lnTo>
                      <a:lnTo>
                        <a:pt x="584" y="124"/>
                      </a:lnTo>
                      <a:lnTo>
                        <a:pt x="610" y="125"/>
                      </a:lnTo>
                      <a:lnTo>
                        <a:pt x="631" y="129"/>
                      </a:lnTo>
                      <a:lnTo>
                        <a:pt x="651" y="136"/>
                      </a:lnTo>
                      <a:lnTo>
                        <a:pt x="670" y="150"/>
                      </a:lnTo>
                      <a:lnTo>
                        <a:pt x="692" y="176"/>
                      </a:lnTo>
                      <a:lnTo>
                        <a:pt x="668" y="173"/>
                      </a:lnTo>
                      <a:lnTo>
                        <a:pt x="648" y="173"/>
                      </a:lnTo>
                      <a:lnTo>
                        <a:pt x="629" y="181"/>
                      </a:lnTo>
                      <a:lnTo>
                        <a:pt x="610" y="190"/>
                      </a:lnTo>
                      <a:lnTo>
                        <a:pt x="590" y="207"/>
                      </a:lnTo>
                      <a:lnTo>
                        <a:pt x="580" y="224"/>
                      </a:lnTo>
                      <a:lnTo>
                        <a:pt x="578" y="248"/>
                      </a:lnTo>
                      <a:lnTo>
                        <a:pt x="581" y="269"/>
                      </a:lnTo>
                      <a:lnTo>
                        <a:pt x="592" y="284"/>
                      </a:lnTo>
                      <a:lnTo>
                        <a:pt x="614" y="301"/>
                      </a:lnTo>
                      <a:lnTo>
                        <a:pt x="639" y="312"/>
                      </a:lnTo>
                      <a:lnTo>
                        <a:pt x="662" y="321"/>
                      </a:lnTo>
                      <a:lnTo>
                        <a:pt x="678" y="326"/>
                      </a:lnTo>
                      <a:lnTo>
                        <a:pt x="695" y="329"/>
                      </a:lnTo>
                      <a:lnTo>
                        <a:pt x="719" y="326"/>
                      </a:lnTo>
                      <a:lnTo>
                        <a:pt x="725" y="317"/>
                      </a:lnTo>
                      <a:lnTo>
                        <a:pt x="733" y="304"/>
                      </a:lnTo>
                      <a:lnTo>
                        <a:pt x="733" y="289"/>
                      </a:lnTo>
                      <a:lnTo>
                        <a:pt x="731" y="281"/>
                      </a:lnTo>
                      <a:lnTo>
                        <a:pt x="731" y="269"/>
                      </a:lnTo>
                      <a:lnTo>
                        <a:pt x="742" y="276"/>
                      </a:lnTo>
                      <a:lnTo>
                        <a:pt x="756" y="284"/>
                      </a:lnTo>
                      <a:lnTo>
                        <a:pt x="768" y="296"/>
                      </a:lnTo>
                      <a:lnTo>
                        <a:pt x="780" y="310"/>
                      </a:lnTo>
                      <a:lnTo>
                        <a:pt x="789" y="325"/>
                      </a:lnTo>
                      <a:lnTo>
                        <a:pt x="795" y="344"/>
                      </a:lnTo>
                      <a:lnTo>
                        <a:pt x="799" y="370"/>
                      </a:lnTo>
                      <a:lnTo>
                        <a:pt x="797" y="396"/>
                      </a:lnTo>
                      <a:lnTo>
                        <a:pt x="793" y="423"/>
                      </a:lnTo>
                      <a:lnTo>
                        <a:pt x="783" y="458"/>
                      </a:lnTo>
                      <a:lnTo>
                        <a:pt x="766" y="477"/>
                      </a:lnTo>
                      <a:lnTo>
                        <a:pt x="754" y="487"/>
                      </a:lnTo>
                      <a:lnTo>
                        <a:pt x="742" y="494"/>
                      </a:lnTo>
                      <a:lnTo>
                        <a:pt x="725" y="499"/>
                      </a:lnTo>
                      <a:lnTo>
                        <a:pt x="702" y="511"/>
                      </a:lnTo>
                      <a:lnTo>
                        <a:pt x="673" y="525"/>
                      </a:lnTo>
                      <a:lnTo>
                        <a:pt x="653" y="533"/>
                      </a:lnTo>
                      <a:lnTo>
                        <a:pt x="635" y="545"/>
                      </a:lnTo>
                      <a:lnTo>
                        <a:pt x="627" y="554"/>
                      </a:lnTo>
                      <a:lnTo>
                        <a:pt x="614" y="572"/>
                      </a:lnTo>
                      <a:lnTo>
                        <a:pt x="602" y="594"/>
                      </a:lnTo>
                      <a:lnTo>
                        <a:pt x="592" y="611"/>
                      </a:lnTo>
                      <a:lnTo>
                        <a:pt x="586" y="636"/>
                      </a:lnTo>
                      <a:lnTo>
                        <a:pt x="578" y="666"/>
                      </a:lnTo>
                      <a:lnTo>
                        <a:pt x="569" y="689"/>
                      </a:lnTo>
                      <a:lnTo>
                        <a:pt x="556" y="706"/>
                      </a:lnTo>
                      <a:lnTo>
                        <a:pt x="541" y="718"/>
                      </a:lnTo>
                      <a:lnTo>
                        <a:pt x="526" y="727"/>
                      </a:lnTo>
                      <a:lnTo>
                        <a:pt x="507" y="736"/>
                      </a:lnTo>
                      <a:lnTo>
                        <a:pt x="482" y="744"/>
                      </a:lnTo>
                      <a:lnTo>
                        <a:pt x="451" y="748"/>
                      </a:lnTo>
                      <a:lnTo>
                        <a:pt x="422" y="751"/>
                      </a:lnTo>
                      <a:lnTo>
                        <a:pt x="379" y="756"/>
                      </a:lnTo>
                      <a:lnTo>
                        <a:pt x="352" y="756"/>
                      </a:lnTo>
                      <a:lnTo>
                        <a:pt x="310" y="757"/>
                      </a:lnTo>
                      <a:lnTo>
                        <a:pt x="257" y="756"/>
                      </a:lnTo>
                      <a:lnTo>
                        <a:pt x="210" y="748"/>
                      </a:lnTo>
                      <a:lnTo>
                        <a:pt x="161" y="736"/>
                      </a:lnTo>
                      <a:lnTo>
                        <a:pt x="122" y="722"/>
                      </a:lnTo>
                      <a:lnTo>
                        <a:pt x="88" y="706"/>
                      </a:lnTo>
                      <a:lnTo>
                        <a:pt x="66" y="693"/>
                      </a:lnTo>
                      <a:lnTo>
                        <a:pt x="54" y="679"/>
                      </a:lnTo>
                      <a:lnTo>
                        <a:pt x="44" y="659"/>
                      </a:lnTo>
                      <a:lnTo>
                        <a:pt x="33" y="633"/>
                      </a:lnTo>
                      <a:lnTo>
                        <a:pt x="22" y="595"/>
                      </a:lnTo>
                      <a:lnTo>
                        <a:pt x="21" y="566"/>
                      </a:lnTo>
                      <a:close/>
                    </a:path>
                  </a:pathLst>
                </a:custGeom>
                <a:solidFill>
                  <a:srgbClr val="E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677" name="Freeform 645"/>
                <p:cNvSpPr>
                  <a:spLocks/>
                </p:cNvSpPr>
                <p:nvPr/>
              </p:nvSpPr>
              <p:spPr bwMode="auto">
                <a:xfrm>
                  <a:off x="3626" y="2002"/>
                  <a:ext cx="556" cy="613"/>
                </a:xfrm>
                <a:custGeom>
                  <a:avLst/>
                  <a:gdLst/>
                  <a:ahLst/>
                  <a:cxnLst>
                    <a:cxn ang="0">
                      <a:pos x="4" y="382"/>
                    </a:cxn>
                    <a:cxn ang="0">
                      <a:pos x="0" y="284"/>
                    </a:cxn>
                    <a:cxn ang="0">
                      <a:pos x="18" y="220"/>
                    </a:cxn>
                    <a:cxn ang="0">
                      <a:pos x="50" y="175"/>
                    </a:cxn>
                    <a:cxn ang="0">
                      <a:pos x="108" y="134"/>
                    </a:cxn>
                    <a:cxn ang="0">
                      <a:pos x="156" y="112"/>
                    </a:cxn>
                    <a:cxn ang="0">
                      <a:pos x="182" y="87"/>
                    </a:cxn>
                    <a:cxn ang="0">
                      <a:pos x="192" y="44"/>
                    </a:cxn>
                    <a:cxn ang="0">
                      <a:pos x="203" y="23"/>
                    </a:cxn>
                    <a:cxn ang="0">
                      <a:pos x="223" y="67"/>
                    </a:cxn>
                    <a:cxn ang="0">
                      <a:pos x="231" y="99"/>
                    </a:cxn>
                    <a:cxn ang="0">
                      <a:pos x="264" y="80"/>
                    </a:cxn>
                    <a:cxn ang="0">
                      <a:pos x="278" y="33"/>
                    </a:cxn>
                    <a:cxn ang="0">
                      <a:pos x="281" y="1"/>
                    </a:cxn>
                    <a:cxn ang="0">
                      <a:pos x="311" y="36"/>
                    </a:cxn>
                    <a:cxn ang="0">
                      <a:pos x="323" y="102"/>
                    </a:cxn>
                    <a:cxn ang="0">
                      <a:pos x="313" y="156"/>
                    </a:cxn>
                    <a:cxn ang="0">
                      <a:pos x="352" y="115"/>
                    </a:cxn>
                    <a:cxn ang="0">
                      <a:pos x="407" y="99"/>
                    </a:cxn>
                    <a:cxn ang="0">
                      <a:pos x="452" y="109"/>
                    </a:cxn>
                    <a:cxn ang="0">
                      <a:pos x="466" y="140"/>
                    </a:cxn>
                    <a:cxn ang="0">
                      <a:pos x="425" y="152"/>
                    </a:cxn>
                    <a:cxn ang="0">
                      <a:pos x="402" y="199"/>
                    </a:cxn>
                    <a:cxn ang="0">
                      <a:pos x="427" y="241"/>
                    </a:cxn>
                    <a:cxn ang="0">
                      <a:pos x="473" y="263"/>
                    </a:cxn>
                    <a:cxn ang="0">
                      <a:pos x="505" y="256"/>
                    </a:cxn>
                    <a:cxn ang="0">
                      <a:pos x="510" y="225"/>
                    </a:cxn>
                    <a:cxn ang="0">
                      <a:pos x="527" y="228"/>
                    </a:cxn>
                    <a:cxn ang="0">
                      <a:pos x="549" y="261"/>
                    </a:cxn>
                    <a:cxn ang="0">
                      <a:pos x="555" y="320"/>
                    </a:cxn>
                    <a:cxn ang="0">
                      <a:pos x="534" y="385"/>
                    </a:cxn>
                    <a:cxn ang="0">
                      <a:pos x="505" y="404"/>
                    </a:cxn>
                    <a:cxn ang="0">
                      <a:pos x="455" y="431"/>
                    </a:cxn>
                    <a:cxn ang="0">
                      <a:pos x="427" y="463"/>
                    </a:cxn>
                    <a:cxn ang="0">
                      <a:pos x="409" y="515"/>
                    </a:cxn>
                    <a:cxn ang="0">
                      <a:pos x="387" y="572"/>
                    </a:cxn>
                    <a:cxn ang="0">
                      <a:pos x="353" y="595"/>
                    </a:cxn>
                    <a:cxn ang="0">
                      <a:pos x="293" y="608"/>
                    </a:cxn>
                    <a:cxn ang="0">
                      <a:pos x="216" y="613"/>
                    </a:cxn>
                    <a:cxn ang="0">
                      <a:pos x="112" y="595"/>
                    </a:cxn>
                    <a:cxn ang="0">
                      <a:pos x="46" y="561"/>
                    </a:cxn>
                    <a:cxn ang="0">
                      <a:pos x="22" y="514"/>
                    </a:cxn>
                  </a:cxnLst>
                  <a:rect l="0" t="0" r="r" b="b"/>
                  <a:pathLst>
                    <a:path w="556" h="613">
                      <a:moveTo>
                        <a:pt x="14" y="457"/>
                      </a:moveTo>
                      <a:lnTo>
                        <a:pt x="8" y="417"/>
                      </a:lnTo>
                      <a:lnTo>
                        <a:pt x="4" y="382"/>
                      </a:lnTo>
                      <a:lnTo>
                        <a:pt x="0" y="345"/>
                      </a:lnTo>
                      <a:lnTo>
                        <a:pt x="0" y="312"/>
                      </a:lnTo>
                      <a:lnTo>
                        <a:pt x="0" y="284"/>
                      </a:lnTo>
                      <a:lnTo>
                        <a:pt x="4" y="259"/>
                      </a:lnTo>
                      <a:lnTo>
                        <a:pt x="9" y="238"/>
                      </a:lnTo>
                      <a:lnTo>
                        <a:pt x="18" y="220"/>
                      </a:lnTo>
                      <a:lnTo>
                        <a:pt x="26" y="205"/>
                      </a:lnTo>
                      <a:lnTo>
                        <a:pt x="38" y="188"/>
                      </a:lnTo>
                      <a:lnTo>
                        <a:pt x="50" y="175"/>
                      </a:lnTo>
                      <a:lnTo>
                        <a:pt x="69" y="157"/>
                      </a:lnTo>
                      <a:lnTo>
                        <a:pt x="90" y="143"/>
                      </a:lnTo>
                      <a:lnTo>
                        <a:pt x="108" y="134"/>
                      </a:lnTo>
                      <a:lnTo>
                        <a:pt x="123" y="128"/>
                      </a:lnTo>
                      <a:lnTo>
                        <a:pt x="143" y="120"/>
                      </a:lnTo>
                      <a:lnTo>
                        <a:pt x="156" y="112"/>
                      </a:lnTo>
                      <a:lnTo>
                        <a:pt x="170" y="103"/>
                      </a:lnTo>
                      <a:lnTo>
                        <a:pt x="180" y="93"/>
                      </a:lnTo>
                      <a:lnTo>
                        <a:pt x="182" y="87"/>
                      </a:lnTo>
                      <a:lnTo>
                        <a:pt x="189" y="75"/>
                      </a:lnTo>
                      <a:lnTo>
                        <a:pt x="192" y="59"/>
                      </a:lnTo>
                      <a:lnTo>
                        <a:pt x="192" y="44"/>
                      </a:lnTo>
                      <a:lnTo>
                        <a:pt x="187" y="27"/>
                      </a:lnTo>
                      <a:lnTo>
                        <a:pt x="186" y="9"/>
                      </a:lnTo>
                      <a:lnTo>
                        <a:pt x="203" y="23"/>
                      </a:lnTo>
                      <a:lnTo>
                        <a:pt x="214" y="35"/>
                      </a:lnTo>
                      <a:lnTo>
                        <a:pt x="221" y="54"/>
                      </a:lnTo>
                      <a:lnTo>
                        <a:pt x="223" y="67"/>
                      </a:lnTo>
                      <a:lnTo>
                        <a:pt x="221" y="82"/>
                      </a:lnTo>
                      <a:lnTo>
                        <a:pt x="219" y="99"/>
                      </a:lnTo>
                      <a:lnTo>
                        <a:pt x="231" y="99"/>
                      </a:lnTo>
                      <a:lnTo>
                        <a:pt x="245" y="95"/>
                      </a:lnTo>
                      <a:lnTo>
                        <a:pt x="255" y="88"/>
                      </a:lnTo>
                      <a:lnTo>
                        <a:pt x="264" y="80"/>
                      </a:lnTo>
                      <a:lnTo>
                        <a:pt x="274" y="67"/>
                      </a:lnTo>
                      <a:lnTo>
                        <a:pt x="278" y="54"/>
                      </a:lnTo>
                      <a:lnTo>
                        <a:pt x="278" y="33"/>
                      </a:lnTo>
                      <a:lnTo>
                        <a:pt x="274" y="15"/>
                      </a:lnTo>
                      <a:lnTo>
                        <a:pt x="267" y="0"/>
                      </a:lnTo>
                      <a:lnTo>
                        <a:pt x="281" y="1"/>
                      </a:lnTo>
                      <a:lnTo>
                        <a:pt x="296" y="9"/>
                      </a:lnTo>
                      <a:lnTo>
                        <a:pt x="305" y="23"/>
                      </a:lnTo>
                      <a:lnTo>
                        <a:pt x="311" y="36"/>
                      </a:lnTo>
                      <a:lnTo>
                        <a:pt x="319" y="56"/>
                      </a:lnTo>
                      <a:lnTo>
                        <a:pt x="322" y="80"/>
                      </a:lnTo>
                      <a:lnTo>
                        <a:pt x="323" y="102"/>
                      </a:lnTo>
                      <a:lnTo>
                        <a:pt x="322" y="122"/>
                      </a:lnTo>
                      <a:lnTo>
                        <a:pt x="319" y="140"/>
                      </a:lnTo>
                      <a:lnTo>
                        <a:pt x="313" y="156"/>
                      </a:lnTo>
                      <a:lnTo>
                        <a:pt x="328" y="140"/>
                      </a:lnTo>
                      <a:lnTo>
                        <a:pt x="339" y="126"/>
                      </a:lnTo>
                      <a:lnTo>
                        <a:pt x="352" y="115"/>
                      </a:lnTo>
                      <a:lnTo>
                        <a:pt x="369" y="107"/>
                      </a:lnTo>
                      <a:lnTo>
                        <a:pt x="387" y="102"/>
                      </a:lnTo>
                      <a:lnTo>
                        <a:pt x="407" y="99"/>
                      </a:lnTo>
                      <a:lnTo>
                        <a:pt x="425" y="100"/>
                      </a:lnTo>
                      <a:lnTo>
                        <a:pt x="440" y="103"/>
                      </a:lnTo>
                      <a:lnTo>
                        <a:pt x="452" y="109"/>
                      </a:lnTo>
                      <a:lnTo>
                        <a:pt x="467" y="120"/>
                      </a:lnTo>
                      <a:lnTo>
                        <a:pt x="484" y="141"/>
                      </a:lnTo>
                      <a:lnTo>
                        <a:pt x="466" y="140"/>
                      </a:lnTo>
                      <a:lnTo>
                        <a:pt x="452" y="140"/>
                      </a:lnTo>
                      <a:lnTo>
                        <a:pt x="438" y="145"/>
                      </a:lnTo>
                      <a:lnTo>
                        <a:pt x="425" y="152"/>
                      </a:lnTo>
                      <a:lnTo>
                        <a:pt x="411" y="167"/>
                      </a:lnTo>
                      <a:lnTo>
                        <a:pt x="404" y="181"/>
                      </a:lnTo>
                      <a:lnTo>
                        <a:pt x="402" y="199"/>
                      </a:lnTo>
                      <a:lnTo>
                        <a:pt x="405" y="215"/>
                      </a:lnTo>
                      <a:lnTo>
                        <a:pt x="413" y="228"/>
                      </a:lnTo>
                      <a:lnTo>
                        <a:pt x="427" y="241"/>
                      </a:lnTo>
                      <a:lnTo>
                        <a:pt x="445" y="252"/>
                      </a:lnTo>
                      <a:lnTo>
                        <a:pt x="461" y="258"/>
                      </a:lnTo>
                      <a:lnTo>
                        <a:pt x="473" y="263"/>
                      </a:lnTo>
                      <a:lnTo>
                        <a:pt x="485" y="266"/>
                      </a:lnTo>
                      <a:lnTo>
                        <a:pt x="502" y="263"/>
                      </a:lnTo>
                      <a:lnTo>
                        <a:pt x="505" y="256"/>
                      </a:lnTo>
                      <a:lnTo>
                        <a:pt x="511" y="245"/>
                      </a:lnTo>
                      <a:lnTo>
                        <a:pt x="511" y="232"/>
                      </a:lnTo>
                      <a:lnTo>
                        <a:pt x="510" y="225"/>
                      </a:lnTo>
                      <a:lnTo>
                        <a:pt x="510" y="215"/>
                      </a:lnTo>
                      <a:lnTo>
                        <a:pt x="518" y="221"/>
                      </a:lnTo>
                      <a:lnTo>
                        <a:pt x="527" y="228"/>
                      </a:lnTo>
                      <a:lnTo>
                        <a:pt x="535" y="238"/>
                      </a:lnTo>
                      <a:lnTo>
                        <a:pt x="544" y="250"/>
                      </a:lnTo>
                      <a:lnTo>
                        <a:pt x="549" y="261"/>
                      </a:lnTo>
                      <a:lnTo>
                        <a:pt x="554" y="278"/>
                      </a:lnTo>
                      <a:lnTo>
                        <a:pt x="556" y="299"/>
                      </a:lnTo>
                      <a:lnTo>
                        <a:pt x="555" y="320"/>
                      </a:lnTo>
                      <a:lnTo>
                        <a:pt x="552" y="342"/>
                      </a:lnTo>
                      <a:lnTo>
                        <a:pt x="545" y="370"/>
                      </a:lnTo>
                      <a:lnTo>
                        <a:pt x="534" y="385"/>
                      </a:lnTo>
                      <a:lnTo>
                        <a:pt x="527" y="394"/>
                      </a:lnTo>
                      <a:lnTo>
                        <a:pt x="518" y="399"/>
                      </a:lnTo>
                      <a:lnTo>
                        <a:pt x="505" y="404"/>
                      </a:lnTo>
                      <a:lnTo>
                        <a:pt x="488" y="414"/>
                      </a:lnTo>
                      <a:lnTo>
                        <a:pt x="469" y="424"/>
                      </a:lnTo>
                      <a:lnTo>
                        <a:pt x="455" y="431"/>
                      </a:lnTo>
                      <a:lnTo>
                        <a:pt x="444" y="442"/>
                      </a:lnTo>
                      <a:lnTo>
                        <a:pt x="437" y="448"/>
                      </a:lnTo>
                      <a:lnTo>
                        <a:pt x="427" y="463"/>
                      </a:lnTo>
                      <a:lnTo>
                        <a:pt x="419" y="481"/>
                      </a:lnTo>
                      <a:lnTo>
                        <a:pt x="413" y="495"/>
                      </a:lnTo>
                      <a:lnTo>
                        <a:pt x="409" y="515"/>
                      </a:lnTo>
                      <a:lnTo>
                        <a:pt x="402" y="540"/>
                      </a:lnTo>
                      <a:lnTo>
                        <a:pt x="396" y="557"/>
                      </a:lnTo>
                      <a:lnTo>
                        <a:pt x="387" y="572"/>
                      </a:lnTo>
                      <a:lnTo>
                        <a:pt x="378" y="581"/>
                      </a:lnTo>
                      <a:lnTo>
                        <a:pt x="367" y="588"/>
                      </a:lnTo>
                      <a:lnTo>
                        <a:pt x="353" y="595"/>
                      </a:lnTo>
                      <a:lnTo>
                        <a:pt x="335" y="602"/>
                      </a:lnTo>
                      <a:lnTo>
                        <a:pt x="314" y="606"/>
                      </a:lnTo>
                      <a:lnTo>
                        <a:pt x="293" y="608"/>
                      </a:lnTo>
                      <a:lnTo>
                        <a:pt x="263" y="612"/>
                      </a:lnTo>
                      <a:lnTo>
                        <a:pt x="245" y="612"/>
                      </a:lnTo>
                      <a:lnTo>
                        <a:pt x="216" y="613"/>
                      </a:lnTo>
                      <a:lnTo>
                        <a:pt x="178" y="612"/>
                      </a:lnTo>
                      <a:lnTo>
                        <a:pt x="145" y="606"/>
                      </a:lnTo>
                      <a:lnTo>
                        <a:pt x="112" y="595"/>
                      </a:lnTo>
                      <a:lnTo>
                        <a:pt x="86" y="585"/>
                      </a:lnTo>
                      <a:lnTo>
                        <a:pt x="62" y="572"/>
                      </a:lnTo>
                      <a:lnTo>
                        <a:pt x="46" y="561"/>
                      </a:lnTo>
                      <a:lnTo>
                        <a:pt x="38" y="550"/>
                      </a:lnTo>
                      <a:lnTo>
                        <a:pt x="29" y="534"/>
                      </a:lnTo>
                      <a:lnTo>
                        <a:pt x="22" y="514"/>
                      </a:lnTo>
                      <a:lnTo>
                        <a:pt x="15" y="483"/>
                      </a:lnTo>
                      <a:lnTo>
                        <a:pt x="14" y="457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678" name="Freeform 646"/>
                <p:cNvSpPr>
                  <a:spLocks/>
                </p:cNvSpPr>
                <p:nvPr/>
              </p:nvSpPr>
              <p:spPr bwMode="auto">
                <a:xfrm>
                  <a:off x="3734" y="2242"/>
                  <a:ext cx="303" cy="335"/>
                </a:xfrm>
                <a:custGeom>
                  <a:avLst/>
                  <a:gdLst/>
                  <a:ahLst/>
                  <a:cxnLst>
                    <a:cxn ang="0">
                      <a:pos x="1" y="209"/>
                    </a:cxn>
                    <a:cxn ang="0">
                      <a:pos x="0" y="156"/>
                    </a:cxn>
                    <a:cxn ang="0">
                      <a:pos x="8" y="122"/>
                    </a:cxn>
                    <a:cxn ang="0">
                      <a:pos x="25" y="96"/>
                    </a:cxn>
                    <a:cxn ang="0">
                      <a:pos x="57" y="73"/>
                    </a:cxn>
                    <a:cxn ang="0">
                      <a:pos x="84" y="61"/>
                    </a:cxn>
                    <a:cxn ang="0">
                      <a:pos x="100" y="48"/>
                    </a:cxn>
                    <a:cxn ang="0">
                      <a:pos x="103" y="24"/>
                    </a:cxn>
                    <a:cxn ang="0">
                      <a:pos x="110" y="12"/>
                    </a:cxn>
                    <a:cxn ang="0">
                      <a:pos x="121" y="37"/>
                    </a:cxn>
                    <a:cxn ang="0">
                      <a:pos x="125" y="55"/>
                    </a:cxn>
                    <a:cxn ang="0">
                      <a:pos x="143" y="44"/>
                    </a:cxn>
                    <a:cxn ang="0">
                      <a:pos x="151" y="18"/>
                    </a:cxn>
                    <a:cxn ang="0">
                      <a:pos x="153" y="0"/>
                    </a:cxn>
                    <a:cxn ang="0">
                      <a:pos x="169" y="20"/>
                    </a:cxn>
                    <a:cxn ang="0">
                      <a:pos x="176" y="56"/>
                    </a:cxn>
                    <a:cxn ang="0">
                      <a:pos x="170" y="85"/>
                    </a:cxn>
                    <a:cxn ang="0">
                      <a:pos x="191" y="63"/>
                    </a:cxn>
                    <a:cxn ang="0">
                      <a:pos x="221" y="55"/>
                    </a:cxn>
                    <a:cxn ang="0">
                      <a:pos x="247" y="59"/>
                    </a:cxn>
                    <a:cxn ang="0">
                      <a:pos x="254" y="76"/>
                    </a:cxn>
                    <a:cxn ang="0">
                      <a:pos x="231" y="83"/>
                    </a:cxn>
                    <a:cxn ang="0">
                      <a:pos x="219" y="110"/>
                    </a:cxn>
                    <a:cxn ang="0">
                      <a:pos x="232" y="133"/>
                    </a:cxn>
                    <a:cxn ang="0">
                      <a:pos x="256" y="144"/>
                    </a:cxn>
                    <a:cxn ang="0">
                      <a:pos x="274" y="141"/>
                    </a:cxn>
                    <a:cxn ang="0">
                      <a:pos x="278" y="124"/>
                    </a:cxn>
                    <a:cxn ang="0">
                      <a:pos x="288" y="125"/>
                    </a:cxn>
                    <a:cxn ang="0">
                      <a:pos x="299" y="144"/>
                    </a:cxn>
                    <a:cxn ang="0">
                      <a:pos x="303" y="176"/>
                    </a:cxn>
                    <a:cxn ang="0">
                      <a:pos x="290" y="211"/>
                    </a:cxn>
                    <a:cxn ang="0">
                      <a:pos x="274" y="222"/>
                    </a:cxn>
                    <a:cxn ang="0">
                      <a:pos x="247" y="236"/>
                    </a:cxn>
                    <a:cxn ang="0">
                      <a:pos x="232" y="254"/>
                    </a:cxn>
                    <a:cxn ang="0">
                      <a:pos x="221" y="282"/>
                    </a:cxn>
                    <a:cxn ang="0">
                      <a:pos x="210" y="314"/>
                    </a:cxn>
                    <a:cxn ang="0">
                      <a:pos x="192" y="326"/>
                    </a:cxn>
                    <a:cxn ang="0">
                      <a:pos x="160" y="333"/>
                    </a:cxn>
                    <a:cxn ang="0">
                      <a:pos x="117" y="335"/>
                    </a:cxn>
                    <a:cxn ang="0">
                      <a:pos x="60" y="326"/>
                    </a:cxn>
                    <a:cxn ang="0">
                      <a:pos x="24" y="308"/>
                    </a:cxn>
                    <a:cxn ang="0">
                      <a:pos x="12" y="282"/>
                    </a:cxn>
                  </a:cxnLst>
                  <a:rect l="0" t="0" r="r" b="b"/>
                  <a:pathLst>
                    <a:path w="303" h="335">
                      <a:moveTo>
                        <a:pt x="6" y="252"/>
                      </a:moveTo>
                      <a:lnTo>
                        <a:pt x="4" y="229"/>
                      </a:lnTo>
                      <a:lnTo>
                        <a:pt x="1" y="209"/>
                      </a:lnTo>
                      <a:lnTo>
                        <a:pt x="0" y="189"/>
                      </a:lnTo>
                      <a:lnTo>
                        <a:pt x="0" y="171"/>
                      </a:lnTo>
                      <a:lnTo>
                        <a:pt x="0" y="156"/>
                      </a:lnTo>
                      <a:lnTo>
                        <a:pt x="1" y="143"/>
                      </a:lnTo>
                      <a:lnTo>
                        <a:pt x="4" y="131"/>
                      </a:lnTo>
                      <a:lnTo>
                        <a:pt x="8" y="122"/>
                      </a:lnTo>
                      <a:lnTo>
                        <a:pt x="13" y="113"/>
                      </a:lnTo>
                      <a:lnTo>
                        <a:pt x="19" y="104"/>
                      </a:lnTo>
                      <a:lnTo>
                        <a:pt x="25" y="96"/>
                      </a:lnTo>
                      <a:lnTo>
                        <a:pt x="36" y="86"/>
                      </a:lnTo>
                      <a:lnTo>
                        <a:pt x="48" y="78"/>
                      </a:lnTo>
                      <a:lnTo>
                        <a:pt x="57" y="73"/>
                      </a:lnTo>
                      <a:lnTo>
                        <a:pt x="66" y="70"/>
                      </a:lnTo>
                      <a:lnTo>
                        <a:pt x="77" y="65"/>
                      </a:lnTo>
                      <a:lnTo>
                        <a:pt x="84" y="61"/>
                      </a:lnTo>
                      <a:lnTo>
                        <a:pt x="91" y="56"/>
                      </a:lnTo>
                      <a:lnTo>
                        <a:pt x="97" y="50"/>
                      </a:lnTo>
                      <a:lnTo>
                        <a:pt x="100" y="48"/>
                      </a:lnTo>
                      <a:lnTo>
                        <a:pt x="102" y="42"/>
                      </a:lnTo>
                      <a:lnTo>
                        <a:pt x="103" y="32"/>
                      </a:lnTo>
                      <a:lnTo>
                        <a:pt x="103" y="24"/>
                      </a:lnTo>
                      <a:lnTo>
                        <a:pt x="101" y="15"/>
                      </a:lnTo>
                      <a:lnTo>
                        <a:pt x="100" y="5"/>
                      </a:lnTo>
                      <a:lnTo>
                        <a:pt x="110" y="12"/>
                      </a:lnTo>
                      <a:lnTo>
                        <a:pt x="117" y="19"/>
                      </a:lnTo>
                      <a:lnTo>
                        <a:pt x="120" y="29"/>
                      </a:lnTo>
                      <a:lnTo>
                        <a:pt x="121" y="37"/>
                      </a:lnTo>
                      <a:lnTo>
                        <a:pt x="120" y="45"/>
                      </a:lnTo>
                      <a:lnTo>
                        <a:pt x="118" y="55"/>
                      </a:lnTo>
                      <a:lnTo>
                        <a:pt x="125" y="55"/>
                      </a:lnTo>
                      <a:lnTo>
                        <a:pt x="133" y="52"/>
                      </a:lnTo>
                      <a:lnTo>
                        <a:pt x="138" y="48"/>
                      </a:lnTo>
                      <a:lnTo>
                        <a:pt x="143" y="44"/>
                      </a:lnTo>
                      <a:lnTo>
                        <a:pt x="149" y="37"/>
                      </a:lnTo>
                      <a:lnTo>
                        <a:pt x="151" y="29"/>
                      </a:lnTo>
                      <a:lnTo>
                        <a:pt x="151" y="18"/>
                      </a:lnTo>
                      <a:lnTo>
                        <a:pt x="149" y="7"/>
                      </a:lnTo>
                      <a:lnTo>
                        <a:pt x="144" y="0"/>
                      </a:lnTo>
                      <a:lnTo>
                        <a:pt x="153" y="0"/>
                      </a:lnTo>
                      <a:lnTo>
                        <a:pt x="160" y="5"/>
                      </a:lnTo>
                      <a:lnTo>
                        <a:pt x="166" y="12"/>
                      </a:lnTo>
                      <a:lnTo>
                        <a:pt x="169" y="20"/>
                      </a:lnTo>
                      <a:lnTo>
                        <a:pt x="173" y="31"/>
                      </a:lnTo>
                      <a:lnTo>
                        <a:pt x="176" y="44"/>
                      </a:lnTo>
                      <a:lnTo>
                        <a:pt x="176" y="56"/>
                      </a:lnTo>
                      <a:lnTo>
                        <a:pt x="176" y="68"/>
                      </a:lnTo>
                      <a:lnTo>
                        <a:pt x="173" y="76"/>
                      </a:lnTo>
                      <a:lnTo>
                        <a:pt x="170" y="85"/>
                      </a:lnTo>
                      <a:lnTo>
                        <a:pt x="178" y="76"/>
                      </a:lnTo>
                      <a:lnTo>
                        <a:pt x="185" y="69"/>
                      </a:lnTo>
                      <a:lnTo>
                        <a:pt x="191" y="63"/>
                      </a:lnTo>
                      <a:lnTo>
                        <a:pt x="201" y="58"/>
                      </a:lnTo>
                      <a:lnTo>
                        <a:pt x="210" y="56"/>
                      </a:lnTo>
                      <a:lnTo>
                        <a:pt x="221" y="55"/>
                      </a:lnTo>
                      <a:lnTo>
                        <a:pt x="231" y="55"/>
                      </a:lnTo>
                      <a:lnTo>
                        <a:pt x="238" y="56"/>
                      </a:lnTo>
                      <a:lnTo>
                        <a:pt x="247" y="59"/>
                      </a:lnTo>
                      <a:lnTo>
                        <a:pt x="254" y="65"/>
                      </a:lnTo>
                      <a:lnTo>
                        <a:pt x="263" y="77"/>
                      </a:lnTo>
                      <a:lnTo>
                        <a:pt x="254" y="76"/>
                      </a:lnTo>
                      <a:lnTo>
                        <a:pt x="245" y="76"/>
                      </a:lnTo>
                      <a:lnTo>
                        <a:pt x="238" y="79"/>
                      </a:lnTo>
                      <a:lnTo>
                        <a:pt x="231" y="83"/>
                      </a:lnTo>
                      <a:lnTo>
                        <a:pt x="224" y="91"/>
                      </a:lnTo>
                      <a:lnTo>
                        <a:pt x="220" y="99"/>
                      </a:lnTo>
                      <a:lnTo>
                        <a:pt x="219" y="110"/>
                      </a:lnTo>
                      <a:lnTo>
                        <a:pt x="221" y="119"/>
                      </a:lnTo>
                      <a:lnTo>
                        <a:pt x="225" y="125"/>
                      </a:lnTo>
                      <a:lnTo>
                        <a:pt x="232" y="133"/>
                      </a:lnTo>
                      <a:lnTo>
                        <a:pt x="242" y="138"/>
                      </a:lnTo>
                      <a:lnTo>
                        <a:pt x="250" y="142"/>
                      </a:lnTo>
                      <a:lnTo>
                        <a:pt x="256" y="144"/>
                      </a:lnTo>
                      <a:lnTo>
                        <a:pt x="263" y="146"/>
                      </a:lnTo>
                      <a:lnTo>
                        <a:pt x="273" y="144"/>
                      </a:lnTo>
                      <a:lnTo>
                        <a:pt x="274" y="141"/>
                      </a:lnTo>
                      <a:lnTo>
                        <a:pt x="278" y="135"/>
                      </a:lnTo>
                      <a:lnTo>
                        <a:pt x="278" y="128"/>
                      </a:lnTo>
                      <a:lnTo>
                        <a:pt x="278" y="124"/>
                      </a:lnTo>
                      <a:lnTo>
                        <a:pt x="278" y="119"/>
                      </a:lnTo>
                      <a:lnTo>
                        <a:pt x="282" y="122"/>
                      </a:lnTo>
                      <a:lnTo>
                        <a:pt x="288" y="125"/>
                      </a:lnTo>
                      <a:lnTo>
                        <a:pt x="291" y="131"/>
                      </a:lnTo>
                      <a:lnTo>
                        <a:pt x="296" y="137"/>
                      </a:lnTo>
                      <a:lnTo>
                        <a:pt x="299" y="144"/>
                      </a:lnTo>
                      <a:lnTo>
                        <a:pt x="302" y="152"/>
                      </a:lnTo>
                      <a:lnTo>
                        <a:pt x="303" y="164"/>
                      </a:lnTo>
                      <a:lnTo>
                        <a:pt x="303" y="176"/>
                      </a:lnTo>
                      <a:lnTo>
                        <a:pt x="301" y="188"/>
                      </a:lnTo>
                      <a:lnTo>
                        <a:pt x="297" y="203"/>
                      </a:lnTo>
                      <a:lnTo>
                        <a:pt x="290" y="211"/>
                      </a:lnTo>
                      <a:lnTo>
                        <a:pt x="286" y="216"/>
                      </a:lnTo>
                      <a:lnTo>
                        <a:pt x="282" y="218"/>
                      </a:lnTo>
                      <a:lnTo>
                        <a:pt x="274" y="222"/>
                      </a:lnTo>
                      <a:lnTo>
                        <a:pt x="266" y="227"/>
                      </a:lnTo>
                      <a:lnTo>
                        <a:pt x="255" y="233"/>
                      </a:lnTo>
                      <a:lnTo>
                        <a:pt x="247" y="236"/>
                      </a:lnTo>
                      <a:lnTo>
                        <a:pt x="241" y="242"/>
                      </a:lnTo>
                      <a:lnTo>
                        <a:pt x="238" y="245"/>
                      </a:lnTo>
                      <a:lnTo>
                        <a:pt x="232" y="254"/>
                      </a:lnTo>
                      <a:lnTo>
                        <a:pt x="227" y="264"/>
                      </a:lnTo>
                      <a:lnTo>
                        <a:pt x="225" y="271"/>
                      </a:lnTo>
                      <a:lnTo>
                        <a:pt x="221" y="282"/>
                      </a:lnTo>
                      <a:lnTo>
                        <a:pt x="219" y="296"/>
                      </a:lnTo>
                      <a:lnTo>
                        <a:pt x="215" y="305"/>
                      </a:lnTo>
                      <a:lnTo>
                        <a:pt x="210" y="314"/>
                      </a:lnTo>
                      <a:lnTo>
                        <a:pt x="205" y="319"/>
                      </a:lnTo>
                      <a:lnTo>
                        <a:pt x="200" y="322"/>
                      </a:lnTo>
                      <a:lnTo>
                        <a:pt x="192" y="326"/>
                      </a:lnTo>
                      <a:lnTo>
                        <a:pt x="182" y="329"/>
                      </a:lnTo>
                      <a:lnTo>
                        <a:pt x="171" y="332"/>
                      </a:lnTo>
                      <a:lnTo>
                        <a:pt x="160" y="333"/>
                      </a:lnTo>
                      <a:lnTo>
                        <a:pt x="143" y="335"/>
                      </a:lnTo>
                      <a:lnTo>
                        <a:pt x="133" y="335"/>
                      </a:lnTo>
                      <a:lnTo>
                        <a:pt x="117" y="335"/>
                      </a:lnTo>
                      <a:lnTo>
                        <a:pt x="97" y="335"/>
                      </a:lnTo>
                      <a:lnTo>
                        <a:pt x="78" y="332"/>
                      </a:lnTo>
                      <a:lnTo>
                        <a:pt x="60" y="326"/>
                      </a:lnTo>
                      <a:lnTo>
                        <a:pt x="46" y="320"/>
                      </a:lnTo>
                      <a:lnTo>
                        <a:pt x="32" y="314"/>
                      </a:lnTo>
                      <a:lnTo>
                        <a:pt x="24" y="308"/>
                      </a:lnTo>
                      <a:lnTo>
                        <a:pt x="19" y="302"/>
                      </a:lnTo>
                      <a:lnTo>
                        <a:pt x="14" y="292"/>
                      </a:lnTo>
                      <a:lnTo>
                        <a:pt x="12" y="282"/>
                      </a:lnTo>
                      <a:lnTo>
                        <a:pt x="7" y="264"/>
                      </a:lnTo>
                      <a:lnTo>
                        <a:pt x="6" y="252"/>
                      </a:lnTo>
                      <a:close/>
                    </a:path>
                  </a:pathLst>
                </a:custGeom>
                <a:solidFill>
                  <a:srgbClr val="FF8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679" name="Freeform 647"/>
                <p:cNvSpPr>
                  <a:spLocks/>
                </p:cNvSpPr>
                <p:nvPr/>
              </p:nvSpPr>
              <p:spPr bwMode="auto">
                <a:xfrm>
                  <a:off x="3786" y="2341"/>
                  <a:ext cx="198" cy="229"/>
                </a:xfrm>
                <a:custGeom>
                  <a:avLst/>
                  <a:gdLst/>
                  <a:ahLst/>
                  <a:cxnLst>
                    <a:cxn ang="0">
                      <a:pos x="0" y="143"/>
                    </a:cxn>
                    <a:cxn ang="0">
                      <a:pos x="0" y="106"/>
                    </a:cxn>
                    <a:cxn ang="0">
                      <a:pos x="5" y="83"/>
                    </a:cxn>
                    <a:cxn ang="0">
                      <a:pos x="17" y="65"/>
                    </a:cxn>
                    <a:cxn ang="0">
                      <a:pos x="38" y="50"/>
                    </a:cxn>
                    <a:cxn ang="0">
                      <a:pos x="55" y="42"/>
                    </a:cxn>
                    <a:cxn ang="0">
                      <a:pos x="65" y="32"/>
                    </a:cxn>
                    <a:cxn ang="0">
                      <a:pos x="68" y="17"/>
                    </a:cxn>
                    <a:cxn ang="0">
                      <a:pos x="72" y="9"/>
                    </a:cxn>
                    <a:cxn ang="0">
                      <a:pos x="80" y="25"/>
                    </a:cxn>
                    <a:cxn ang="0">
                      <a:pos x="82" y="37"/>
                    </a:cxn>
                    <a:cxn ang="0">
                      <a:pos x="94" y="30"/>
                    </a:cxn>
                    <a:cxn ang="0">
                      <a:pos x="99" y="12"/>
                    </a:cxn>
                    <a:cxn ang="0">
                      <a:pos x="100" y="0"/>
                    </a:cxn>
                    <a:cxn ang="0">
                      <a:pos x="110" y="13"/>
                    </a:cxn>
                    <a:cxn ang="0">
                      <a:pos x="115" y="38"/>
                    </a:cxn>
                    <a:cxn ang="0">
                      <a:pos x="110" y="58"/>
                    </a:cxn>
                    <a:cxn ang="0">
                      <a:pos x="126" y="43"/>
                    </a:cxn>
                    <a:cxn ang="0">
                      <a:pos x="145" y="37"/>
                    </a:cxn>
                    <a:cxn ang="0">
                      <a:pos x="161" y="41"/>
                    </a:cxn>
                    <a:cxn ang="0">
                      <a:pos x="165" y="52"/>
                    </a:cxn>
                    <a:cxn ang="0">
                      <a:pos x="151" y="58"/>
                    </a:cxn>
                    <a:cxn ang="0">
                      <a:pos x="143" y="75"/>
                    </a:cxn>
                    <a:cxn ang="0">
                      <a:pos x="152" y="91"/>
                    </a:cxn>
                    <a:cxn ang="0">
                      <a:pos x="168" y="98"/>
                    </a:cxn>
                    <a:cxn ang="0">
                      <a:pos x="180" y="96"/>
                    </a:cxn>
                    <a:cxn ang="0">
                      <a:pos x="182" y="84"/>
                    </a:cxn>
                    <a:cxn ang="0">
                      <a:pos x="187" y="85"/>
                    </a:cxn>
                    <a:cxn ang="0">
                      <a:pos x="196" y="98"/>
                    </a:cxn>
                    <a:cxn ang="0">
                      <a:pos x="198" y="119"/>
                    </a:cxn>
                    <a:cxn ang="0">
                      <a:pos x="190" y="144"/>
                    </a:cxn>
                    <a:cxn ang="0">
                      <a:pos x="180" y="151"/>
                    </a:cxn>
                    <a:cxn ang="0">
                      <a:pos x="162" y="162"/>
                    </a:cxn>
                    <a:cxn ang="0">
                      <a:pos x="152" y="173"/>
                    </a:cxn>
                    <a:cxn ang="0">
                      <a:pos x="145" y="192"/>
                    </a:cxn>
                    <a:cxn ang="0">
                      <a:pos x="137" y="215"/>
                    </a:cxn>
                    <a:cxn ang="0">
                      <a:pos x="126" y="222"/>
                    </a:cxn>
                    <a:cxn ang="0">
                      <a:pos x="104" y="227"/>
                    </a:cxn>
                    <a:cxn ang="0">
                      <a:pos x="77" y="229"/>
                    </a:cxn>
                    <a:cxn ang="0">
                      <a:pos x="39" y="222"/>
                    </a:cxn>
                    <a:cxn ang="0">
                      <a:pos x="16" y="210"/>
                    </a:cxn>
                    <a:cxn ang="0">
                      <a:pos x="7" y="192"/>
                    </a:cxn>
                  </a:cxnLst>
                  <a:rect l="0" t="0" r="r" b="b"/>
                  <a:pathLst>
                    <a:path w="198" h="229">
                      <a:moveTo>
                        <a:pt x="5" y="171"/>
                      </a:moveTo>
                      <a:lnTo>
                        <a:pt x="2" y="156"/>
                      </a:lnTo>
                      <a:lnTo>
                        <a:pt x="0" y="143"/>
                      </a:lnTo>
                      <a:lnTo>
                        <a:pt x="0" y="129"/>
                      </a:lnTo>
                      <a:lnTo>
                        <a:pt x="0" y="117"/>
                      </a:lnTo>
                      <a:lnTo>
                        <a:pt x="0" y="106"/>
                      </a:lnTo>
                      <a:lnTo>
                        <a:pt x="0" y="97"/>
                      </a:lnTo>
                      <a:lnTo>
                        <a:pt x="3" y="90"/>
                      </a:lnTo>
                      <a:lnTo>
                        <a:pt x="5" y="83"/>
                      </a:lnTo>
                      <a:lnTo>
                        <a:pt x="8" y="77"/>
                      </a:lnTo>
                      <a:lnTo>
                        <a:pt x="13" y="71"/>
                      </a:lnTo>
                      <a:lnTo>
                        <a:pt x="17" y="65"/>
                      </a:lnTo>
                      <a:lnTo>
                        <a:pt x="24" y="59"/>
                      </a:lnTo>
                      <a:lnTo>
                        <a:pt x="31" y="54"/>
                      </a:lnTo>
                      <a:lnTo>
                        <a:pt x="38" y="50"/>
                      </a:lnTo>
                      <a:lnTo>
                        <a:pt x="43" y="48"/>
                      </a:lnTo>
                      <a:lnTo>
                        <a:pt x="50" y="45"/>
                      </a:lnTo>
                      <a:lnTo>
                        <a:pt x="55" y="42"/>
                      </a:lnTo>
                      <a:lnTo>
                        <a:pt x="61" y="38"/>
                      </a:lnTo>
                      <a:lnTo>
                        <a:pt x="64" y="35"/>
                      </a:lnTo>
                      <a:lnTo>
                        <a:pt x="65" y="32"/>
                      </a:lnTo>
                      <a:lnTo>
                        <a:pt x="67" y="28"/>
                      </a:lnTo>
                      <a:lnTo>
                        <a:pt x="68" y="22"/>
                      </a:lnTo>
                      <a:lnTo>
                        <a:pt x="68" y="17"/>
                      </a:lnTo>
                      <a:lnTo>
                        <a:pt x="67" y="10"/>
                      </a:lnTo>
                      <a:lnTo>
                        <a:pt x="66" y="3"/>
                      </a:lnTo>
                      <a:lnTo>
                        <a:pt x="72" y="9"/>
                      </a:lnTo>
                      <a:lnTo>
                        <a:pt x="77" y="13"/>
                      </a:lnTo>
                      <a:lnTo>
                        <a:pt x="79" y="19"/>
                      </a:lnTo>
                      <a:lnTo>
                        <a:pt x="80" y="25"/>
                      </a:lnTo>
                      <a:lnTo>
                        <a:pt x="79" y="30"/>
                      </a:lnTo>
                      <a:lnTo>
                        <a:pt x="78" y="37"/>
                      </a:lnTo>
                      <a:lnTo>
                        <a:pt x="82" y="37"/>
                      </a:lnTo>
                      <a:lnTo>
                        <a:pt x="88" y="36"/>
                      </a:lnTo>
                      <a:lnTo>
                        <a:pt x="90" y="32"/>
                      </a:lnTo>
                      <a:lnTo>
                        <a:pt x="94" y="30"/>
                      </a:lnTo>
                      <a:lnTo>
                        <a:pt x="98" y="25"/>
                      </a:lnTo>
                      <a:lnTo>
                        <a:pt x="99" y="19"/>
                      </a:lnTo>
                      <a:lnTo>
                        <a:pt x="99" y="12"/>
                      </a:lnTo>
                      <a:lnTo>
                        <a:pt x="98" y="5"/>
                      </a:lnTo>
                      <a:lnTo>
                        <a:pt x="95" y="0"/>
                      </a:lnTo>
                      <a:lnTo>
                        <a:pt x="100" y="0"/>
                      </a:lnTo>
                      <a:lnTo>
                        <a:pt x="106" y="3"/>
                      </a:lnTo>
                      <a:lnTo>
                        <a:pt x="108" y="9"/>
                      </a:lnTo>
                      <a:lnTo>
                        <a:pt x="110" y="13"/>
                      </a:lnTo>
                      <a:lnTo>
                        <a:pt x="113" y="20"/>
                      </a:lnTo>
                      <a:lnTo>
                        <a:pt x="114" y="30"/>
                      </a:lnTo>
                      <a:lnTo>
                        <a:pt x="115" y="38"/>
                      </a:lnTo>
                      <a:lnTo>
                        <a:pt x="114" y="45"/>
                      </a:lnTo>
                      <a:lnTo>
                        <a:pt x="113" y="52"/>
                      </a:lnTo>
                      <a:lnTo>
                        <a:pt x="110" y="58"/>
                      </a:lnTo>
                      <a:lnTo>
                        <a:pt x="118" y="52"/>
                      </a:lnTo>
                      <a:lnTo>
                        <a:pt x="120" y="46"/>
                      </a:lnTo>
                      <a:lnTo>
                        <a:pt x="126" y="43"/>
                      </a:lnTo>
                      <a:lnTo>
                        <a:pt x="131" y="39"/>
                      </a:lnTo>
                      <a:lnTo>
                        <a:pt x="137" y="38"/>
                      </a:lnTo>
                      <a:lnTo>
                        <a:pt x="145" y="37"/>
                      </a:lnTo>
                      <a:lnTo>
                        <a:pt x="151" y="37"/>
                      </a:lnTo>
                      <a:lnTo>
                        <a:pt x="156" y="38"/>
                      </a:lnTo>
                      <a:lnTo>
                        <a:pt x="161" y="41"/>
                      </a:lnTo>
                      <a:lnTo>
                        <a:pt x="166" y="45"/>
                      </a:lnTo>
                      <a:lnTo>
                        <a:pt x="172" y="52"/>
                      </a:lnTo>
                      <a:lnTo>
                        <a:pt x="165" y="52"/>
                      </a:lnTo>
                      <a:lnTo>
                        <a:pt x="161" y="52"/>
                      </a:lnTo>
                      <a:lnTo>
                        <a:pt x="156" y="54"/>
                      </a:lnTo>
                      <a:lnTo>
                        <a:pt x="151" y="58"/>
                      </a:lnTo>
                      <a:lnTo>
                        <a:pt x="146" y="63"/>
                      </a:lnTo>
                      <a:lnTo>
                        <a:pt x="144" y="67"/>
                      </a:lnTo>
                      <a:lnTo>
                        <a:pt x="143" y="75"/>
                      </a:lnTo>
                      <a:lnTo>
                        <a:pt x="145" y="82"/>
                      </a:lnTo>
                      <a:lnTo>
                        <a:pt x="147" y="85"/>
                      </a:lnTo>
                      <a:lnTo>
                        <a:pt x="152" y="91"/>
                      </a:lnTo>
                      <a:lnTo>
                        <a:pt x="158" y="95"/>
                      </a:lnTo>
                      <a:lnTo>
                        <a:pt x="164" y="97"/>
                      </a:lnTo>
                      <a:lnTo>
                        <a:pt x="168" y="98"/>
                      </a:lnTo>
                      <a:lnTo>
                        <a:pt x="173" y="99"/>
                      </a:lnTo>
                      <a:lnTo>
                        <a:pt x="179" y="98"/>
                      </a:lnTo>
                      <a:lnTo>
                        <a:pt x="180" y="96"/>
                      </a:lnTo>
                      <a:lnTo>
                        <a:pt x="182" y="92"/>
                      </a:lnTo>
                      <a:lnTo>
                        <a:pt x="182" y="88"/>
                      </a:lnTo>
                      <a:lnTo>
                        <a:pt x="182" y="84"/>
                      </a:lnTo>
                      <a:lnTo>
                        <a:pt x="182" y="82"/>
                      </a:lnTo>
                      <a:lnTo>
                        <a:pt x="184" y="83"/>
                      </a:lnTo>
                      <a:lnTo>
                        <a:pt x="187" y="85"/>
                      </a:lnTo>
                      <a:lnTo>
                        <a:pt x="191" y="90"/>
                      </a:lnTo>
                      <a:lnTo>
                        <a:pt x="193" y="93"/>
                      </a:lnTo>
                      <a:lnTo>
                        <a:pt x="196" y="98"/>
                      </a:lnTo>
                      <a:lnTo>
                        <a:pt x="198" y="104"/>
                      </a:lnTo>
                      <a:lnTo>
                        <a:pt x="198" y="112"/>
                      </a:lnTo>
                      <a:lnTo>
                        <a:pt x="198" y="119"/>
                      </a:lnTo>
                      <a:lnTo>
                        <a:pt x="197" y="128"/>
                      </a:lnTo>
                      <a:lnTo>
                        <a:pt x="193" y="138"/>
                      </a:lnTo>
                      <a:lnTo>
                        <a:pt x="190" y="144"/>
                      </a:lnTo>
                      <a:lnTo>
                        <a:pt x="187" y="148"/>
                      </a:lnTo>
                      <a:lnTo>
                        <a:pt x="184" y="149"/>
                      </a:lnTo>
                      <a:lnTo>
                        <a:pt x="180" y="151"/>
                      </a:lnTo>
                      <a:lnTo>
                        <a:pt x="174" y="155"/>
                      </a:lnTo>
                      <a:lnTo>
                        <a:pt x="167" y="158"/>
                      </a:lnTo>
                      <a:lnTo>
                        <a:pt x="162" y="162"/>
                      </a:lnTo>
                      <a:lnTo>
                        <a:pt x="157" y="165"/>
                      </a:lnTo>
                      <a:lnTo>
                        <a:pt x="156" y="168"/>
                      </a:lnTo>
                      <a:lnTo>
                        <a:pt x="152" y="173"/>
                      </a:lnTo>
                      <a:lnTo>
                        <a:pt x="149" y="181"/>
                      </a:lnTo>
                      <a:lnTo>
                        <a:pt x="147" y="185"/>
                      </a:lnTo>
                      <a:lnTo>
                        <a:pt x="145" y="192"/>
                      </a:lnTo>
                      <a:lnTo>
                        <a:pt x="143" y="202"/>
                      </a:lnTo>
                      <a:lnTo>
                        <a:pt x="142" y="209"/>
                      </a:lnTo>
                      <a:lnTo>
                        <a:pt x="137" y="215"/>
                      </a:lnTo>
                      <a:lnTo>
                        <a:pt x="134" y="218"/>
                      </a:lnTo>
                      <a:lnTo>
                        <a:pt x="130" y="220"/>
                      </a:lnTo>
                      <a:lnTo>
                        <a:pt x="126" y="222"/>
                      </a:lnTo>
                      <a:lnTo>
                        <a:pt x="119" y="225"/>
                      </a:lnTo>
                      <a:lnTo>
                        <a:pt x="112" y="225"/>
                      </a:lnTo>
                      <a:lnTo>
                        <a:pt x="104" y="227"/>
                      </a:lnTo>
                      <a:lnTo>
                        <a:pt x="94" y="229"/>
                      </a:lnTo>
                      <a:lnTo>
                        <a:pt x="88" y="229"/>
                      </a:lnTo>
                      <a:lnTo>
                        <a:pt x="77" y="229"/>
                      </a:lnTo>
                      <a:lnTo>
                        <a:pt x="64" y="229"/>
                      </a:lnTo>
                      <a:lnTo>
                        <a:pt x="51" y="225"/>
                      </a:lnTo>
                      <a:lnTo>
                        <a:pt x="39" y="222"/>
                      </a:lnTo>
                      <a:lnTo>
                        <a:pt x="30" y="219"/>
                      </a:lnTo>
                      <a:lnTo>
                        <a:pt x="21" y="215"/>
                      </a:lnTo>
                      <a:lnTo>
                        <a:pt x="16" y="210"/>
                      </a:lnTo>
                      <a:lnTo>
                        <a:pt x="13" y="206"/>
                      </a:lnTo>
                      <a:lnTo>
                        <a:pt x="9" y="199"/>
                      </a:lnTo>
                      <a:lnTo>
                        <a:pt x="7" y="192"/>
                      </a:lnTo>
                      <a:lnTo>
                        <a:pt x="5" y="181"/>
                      </a:lnTo>
                      <a:lnTo>
                        <a:pt x="5" y="17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72680" name="Freeform 648"/>
              <p:cNvSpPr>
                <a:spLocks/>
              </p:cNvSpPr>
              <p:nvPr/>
            </p:nvSpPr>
            <p:spPr bwMode="auto">
              <a:xfrm>
                <a:off x="2529" y="1926"/>
                <a:ext cx="85" cy="186"/>
              </a:xfrm>
              <a:custGeom>
                <a:avLst/>
                <a:gdLst/>
                <a:ahLst/>
                <a:cxnLst>
                  <a:cxn ang="0">
                    <a:pos x="12" y="170"/>
                  </a:cxn>
                  <a:cxn ang="0">
                    <a:pos x="3" y="152"/>
                  </a:cxn>
                  <a:cxn ang="0">
                    <a:pos x="0" y="132"/>
                  </a:cxn>
                  <a:cxn ang="0">
                    <a:pos x="0" y="111"/>
                  </a:cxn>
                  <a:cxn ang="0">
                    <a:pos x="2" y="93"/>
                  </a:cxn>
                  <a:cxn ang="0">
                    <a:pos x="8" y="78"/>
                  </a:cxn>
                  <a:cxn ang="0">
                    <a:pos x="9" y="60"/>
                  </a:cxn>
                  <a:cxn ang="0">
                    <a:pos x="7" y="49"/>
                  </a:cxn>
                  <a:cxn ang="0">
                    <a:pos x="3" y="37"/>
                  </a:cxn>
                  <a:cxn ang="0">
                    <a:pos x="4" y="33"/>
                  </a:cxn>
                  <a:cxn ang="0">
                    <a:pos x="11" y="41"/>
                  </a:cxn>
                  <a:cxn ang="0">
                    <a:pos x="15" y="44"/>
                  </a:cxn>
                  <a:cxn ang="0">
                    <a:pos x="15" y="26"/>
                  </a:cxn>
                  <a:cxn ang="0">
                    <a:pos x="8" y="6"/>
                  </a:cxn>
                  <a:cxn ang="0">
                    <a:pos x="8" y="0"/>
                  </a:cxn>
                  <a:cxn ang="0">
                    <a:pos x="19" y="1"/>
                  </a:cxn>
                  <a:cxn ang="0">
                    <a:pos x="29" y="12"/>
                  </a:cxn>
                  <a:cxn ang="0">
                    <a:pos x="36" y="30"/>
                  </a:cxn>
                  <a:cxn ang="0">
                    <a:pos x="39" y="36"/>
                  </a:cxn>
                  <a:cxn ang="0">
                    <a:pos x="48" y="25"/>
                  </a:cxn>
                  <a:cxn ang="0">
                    <a:pos x="58" y="18"/>
                  </a:cxn>
                  <a:cxn ang="0">
                    <a:pos x="67" y="19"/>
                  </a:cxn>
                  <a:cxn ang="0">
                    <a:pos x="72" y="30"/>
                  </a:cxn>
                  <a:cxn ang="0">
                    <a:pos x="65" y="30"/>
                  </a:cxn>
                  <a:cxn ang="0">
                    <a:pos x="60" y="33"/>
                  </a:cxn>
                  <a:cxn ang="0">
                    <a:pos x="58" y="43"/>
                  </a:cxn>
                  <a:cxn ang="0">
                    <a:pos x="59" y="51"/>
                  </a:cxn>
                  <a:cxn ang="0">
                    <a:pos x="65" y="57"/>
                  </a:cxn>
                  <a:cxn ang="0">
                    <a:pos x="72" y="57"/>
                  </a:cxn>
                  <a:cxn ang="0">
                    <a:pos x="72" y="43"/>
                  </a:cxn>
                  <a:cxn ang="0">
                    <a:pos x="79" y="53"/>
                  </a:cxn>
                  <a:cxn ang="0">
                    <a:pos x="83" y="67"/>
                  </a:cxn>
                  <a:cxn ang="0">
                    <a:pos x="83" y="80"/>
                  </a:cxn>
                  <a:cxn ang="0">
                    <a:pos x="79" y="91"/>
                  </a:cxn>
                  <a:cxn ang="0">
                    <a:pos x="72" y="101"/>
                  </a:cxn>
                  <a:cxn ang="0">
                    <a:pos x="69" y="110"/>
                  </a:cxn>
                  <a:cxn ang="0">
                    <a:pos x="71" y="121"/>
                  </a:cxn>
                  <a:cxn ang="0">
                    <a:pos x="79" y="129"/>
                  </a:cxn>
                  <a:cxn ang="0">
                    <a:pos x="83" y="126"/>
                  </a:cxn>
                  <a:cxn ang="0">
                    <a:pos x="85" y="138"/>
                  </a:cxn>
                  <a:cxn ang="0">
                    <a:pos x="83" y="154"/>
                  </a:cxn>
                  <a:cxn ang="0">
                    <a:pos x="78" y="168"/>
                  </a:cxn>
                  <a:cxn ang="0">
                    <a:pos x="69" y="178"/>
                  </a:cxn>
                  <a:cxn ang="0">
                    <a:pos x="61" y="185"/>
                  </a:cxn>
                  <a:cxn ang="0">
                    <a:pos x="50" y="186"/>
                  </a:cxn>
                  <a:cxn ang="0">
                    <a:pos x="37" y="180"/>
                  </a:cxn>
                  <a:cxn ang="0">
                    <a:pos x="18" y="176"/>
                  </a:cxn>
                </a:cxnLst>
                <a:rect l="0" t="0" r="r" b="b"/>
                <a:pathLst>
                  <a:path w="85" h="186">
                    <a:moveTo>
                      <a:pt x="18" y="176"/>
                    </a:moveTo>
                    <a:lnTo>
                      <a:pt x="15" y="173"/>
                    </a:lnTo>
                    <a:lnTo>
                      <a:pt x="12" y="170"/>
                    </a:lnTo>
                    <a:lnTo>
                      <a:pt x="8" y="164"/>
                    </a:lnTo>
                    <a:lnTo>
                      <a:pt x="5" y="158"/>
                    </a:lnTo>
                    <a:lnTo>
                      <a:pt x="3" y="152"/>
                    </a:lnTo>
                    <a:lnTo>
                      <a:pt x="2" y="146"/>
                    </a:lnTo>
                    <a:lnTo>
                      <a:pt x="1" y="138"/>
                    </a:lnTo>
                    <a:lnTo>
                      <a:pt x="0" y="132"/>
                    </a:lnTo>
                    <a:lnTo>
                      <a:pt x="0" y="124"/>
                    </a:lnTo>
                    <a:lnTo>
                      <a:pt x="0" y="117"/>
                    </a:lnTo>
                    <a:lnTo>
                      <a:pt x="0" y="111"/>
                    </a:lnTo>
                    <a:lnTo>
                      <a:pt x="0" y="105"/>
                    </a:lnTo>
                    <a:lnTo>
                      <a:pt x="1" y="99"/>
                    </a:lnTo>
                    <a:lnTo>
                      <a:pt x="2" y="93"/>
                    </a:lnTo>
                    <a:lnTo>
                      <a:pt x="4" y="87"/>
                    </a:lnTo>
                    <a:lnTo>
                      <a:pt x="7" y="83"/>
                    </a:lnTo>
                    <a:lnTo>
                      <a:pt x="8" y="78"/>
                    </a:lnTo>
                    <a:lnTo>
                      <a:pt x="9" y="71"/>
                    </a:lnTo>
                    <a:lnTo>
                      <a:pt x="9" y="66"/>
                    </a:lnTo>
                    <a:lnTo>
                      <a:pt x="9" y="60"/>
                    </a:lnTo>
                    <a:lnTo>
                      <a:pt x="8" y="57"/>
                    </a:lnTo>
                    <a:lnTo>
                      <a:pt x="7" y="53"/>
                    </a:lnTo>
                    <a:lnTo>
                      <a:pt x="7" y="49"/>
                    </a:lnTo>
                    <a:lnTo>
                      <a:pt x="6" y="45"/>
                    </a:lnTo>
                    <a:lnTo>
                      <a:pt x="4" y="41"/>
                    </a:lnTo>
                    <a:lnTo>
                      <a:pt x="3" y="37"/>
                    </a:lnTo>
                    <a:lnTo>
                      <a:pt x="2" y="34"/>
                    </a:lnTo>
                    <a:lnTo>
                      <a:pt x="1" y="32"/>
                    </a:lnTo>
                    <a:lnTo>
                      <a:pt x="4" y="33"/>
                    </a:lnTo>
                    <a:lnTo>
                      <a:pt x="7" y="36"/>
                    </a:lnTo>
                    <a:lnTo>
                      <a:pt x="9" y="39"/>
                    </a:lnTo>
                    <a:lnTo>
                      <a:pt x="11" y="41"/>
                    </a:lnTo>
                    <a:lnTo>
                      <a:pt x="13" y="45"/>
                    </a:lnTo>
                    <a:lnTo>
                      <a:pt x="14" y="51"/>
                    </a:lnTo>
                    <a:lnTo>
                      <a:pt x="15" y="44"/>
                    </a:lnTo>
                    <a:lnTo>
                      <a:pt x="15" y="38"/>
                    </a:lnTo>
                    <a:lnTo>
                      <a:pt x="15" y="32"/>
                    </a:lnTo>
                    <a:lnTo>
                      <a:pt x="15" y="26"/>
                    </a:lnTo>
                    <a:lnTo>
                      <a:pt x="13" y="18"/>
                    </a:lnTo>
                    <a:lnTo>
                      <a:pt x="11" y="13"/>
                    </a:lnTo>
                    <a:lnTo>
                      <a:pt x="8" y="6"/>
                    </a:lnTo>
                    <a:lnTo>
                      <a:pt x="7" y="3"/>
                    </a:lnTo>
                    <a:lnTo>
                      <a:pt x="5" y="0"/>
                    </a:lnTo>
                    <a:lnTo>
                      <a:pt x="8" y="0"/>
                    </a:lnTo>
                    <a:lnTo>
                      <a:pt x="13" y="0"/>
                    </a:lnTo>
                    <a:lnTo>
                      <a:pt x="16" y="1"/>
                    </a:lnTo>
                    <a:lnTo>
                      <a:pt x="19" y="1"/>
                    </a:lnTo>
                    <a:lnTo>
                      <a:pt x="23" y="4"/>
                    </a:lnTo>
                    <a:lnTo>
                      <a:pt x="26" y="8"/>
                    </a:lnTo>
                    <a:lnTo>
                      <a:pt x="29" y="12"/>
                    </a:lnTo>
                    <a:lnTo>
                      <a:pt x="31" y="17"/>
                    </a:lnTo>
                    <a:lnTo>
                      <a:pt x="33" y="24"/>
                    </a:lnTo>
                    <a:lnTo>
                      <a:pt x="36" y="30"/>
                    </a:lnTo>
                    <a:lnTo>
                      <a:pt x="37" y="36"/>
                    </a:lnTo>
                    <a:lnTo>
                      <a:pt x="38" y="44"/>
                    </a:lnTo>
                    <a:lnTo>
                      <a:pt x="39" y="36"/>
                    </a:lnTo>
                    <a:lnTo>
                      <a:pt x="42" y="32"/>
                    </a:lnTo>
                    <a:lnTo>
                      <a:pt x="44" y="28"/>
                    </a:lnTo>
                    <a:lnTo>
                      <a:pt x="48" y="25"/>
                    </a:lnTo>
                    <a:lnTo>
                      <a:pt x="50" y="21"/>
                    </a:lnTo>
                    <a:lnTo>
                      <a:pt x="55" y="19"/>
                    </a:lnTo>
                    <a:lnTo>
                      <a:pt x="58" y="18"/>
                    </a:lnTo>
                    <a:lnTo>
                      <a:pt x="61" y="17"/>
                    </a:lnTo>
                    <a:lnTo>
                      <a:pt x="65" y="18"/>
                    </a:lnTo>
                    <a:lnTo>
                      <a:pt x="67" y="19"/>
                    </a:lnTo>
                    <a:lnTo>
                      <a:pt x="69" y="21"/>
                    </a:lnTo>
                    <a:lnTo>
                      <a:pt x="69" y="25"/>
                    </a:lnTo>
                    <a:lnTo>
                      <a:pt x="72" y="30"/>
                    </a:lnTo>
                    <a:lnTo>
                      <a:pt x="69" y="28"/>
                    </a:lnTo>
                    <a:lnTo>
                      <a:pt x="67" y="28"/>
                    </a:lnTo>
                    <a:lnTo>
                      <a:pt x="65" y="30"/>
                    </a:lnTo>
                    <a:lnTo>
                      <a:pt x="63" y="31"/>
                    </a:lnTo>
                    <a:lnTo>
                      <a:pt x="61" y="31"/>
                    </a:lnTo>
                    <a:lnTo>
                      <a:pt x="60" y="33"/>
                    </a:lnTo>
                    <a:lnTo>
                      <a:pt x="59" y="36"/>
                    </a:lnTo>
                    <a:lnTo>
                      <a:pt x="58" y="39"/>
                    </a:lnTo>
                    <a:lnTo>
                      <a:pt x="58" y="43"/>
                    </a:lnTo>
                    <a:lnTo>
                      <a:pt x="58" y="45"/>
                    </a:lnTo>
                    <a:lnTo>
                      <a:pt x="59" y="48"/>
                    </a:lnTo>
                    <a:lnTo>
                      <a:pt x="59" y="51"/>
                    </a:lnTo>
                    <a:lnTo>
                      <a:pt x="60" y="53"/>
                    </a:lnTo>
                    <a:lnTo>
                      <a:pt x="62" y="55"/>
                    </a:lnTo>
                    <a:lnTo>
                      <a:pt x="65" y="57"/>
                    </a:lnTo>
                    <a:lnTo>
                      <a:pt x="67" y="58"/>
                    </a:lnTo>
                    <a:lnTo>
                      <a:pt x="69" y="59"/>
                    </a:lnTo>
                    <a:lnTo>
                      <a:pt x="72" y="57"/>
                    </a:lnTo>
                    <a:lnTo>
                      <a:pt x="73" y="53"/>
                    </a:lnTo>
                    <a:lnTo>
                      <a:pt x="73" y="48"/>
                    </a:lnTo>
                    <a:lnTo>
                      <a:pt x="72" y="43"/>
                    </a:lnTo>
                    <a:lnTo>
                      <a:pt x="74" y="45"/>
                    </a:lnTo>
                    <a:lnTo>
                      <a:pt x="76" y="49"/>
                    </a:lnTo>
                    <a:lnTo>
                      <a:pt x="79" y="53"/>
                    </a:lnTo>
                    <a:lnTo>
                      <a:pt x="80" y="58"/>
                    </a:lnTo>
                    <a:lnTo>
                      <a:pt x="81" y="62"/>
                    </a:lnTo>
                    <a:lnTo>
                      <a:pt x="83" y="67"/>
                    </a:lnTo>
                    <a:lnTo>
                      <a:pt x="84" y="72"/>
                    </a:lnTo>
                    <a:lnTo>
                      <a:pt x="84" y="75"/>
                    </a:lnTo>
                    <a:lnTo>
                      <a:pt x="83" y="80"/>
                    </a:lnTo>
                    <a:lnTo>
                      <a:pt x="81" y="84"/>
                    </a:lnTo>
                    <a:lnTo>
                      <a:pt x="80" y="87"/>
                    </a:lnTo>
                    <a:lnTo>
                      <a:pt x="79" y="91"/>
                    </a:lnTo>
                    <a:lnTo>
                      <a:pt x="76" y="94"/>
                    </a:lnTo>
                    <a:lnTo>
                      <a:pt x="74" y="98"/>
                    </a:lnTo>
                    <a:lnTo>
                      <a:pt x="72" y="101"/>
                    </a:lnTo>
                    <a:lnTo>
                      <a:pt x="69" y="104"/>
                    </a:lnTo>
                    <a:lnTo>
                      <a:pt x="69" y="106"/>
                    </a:lnTo>
                    <a:lnTo>
                      <a:pt x="69" y="110"/>
                    </a:lnTo>
                    <a:lnTo>
                      <a:pt x="69" y="113"/>
                    </a:lnTo>
                    <a:lnTo>
                      <a:pt x="69" y="117"/>
                    </a:lnTo>
                    <a:lnTo>
                      <a:pt x="71" y="121"/>
                    </a:lnTo>
                    <a:lnTo>
                      <a:pt x="73" y="124"/>
                    </a:lnTo>
                    <a:lnTo>
                      <a:pt x="75" y="126"/>
                    </a:lnTo>
                    <a:lnTo>
                      <a:pt x="79" y="129"/>
                    </a:lnTo>
                    <a:lnTo>
                      <a:pt x="80" y="126"/>
                    </a:lnTo>
                    <a:lnTo>
                      <a:pt x="80" y="123"/>
                    </a:lnTo>
                    <a:lnTo>
                      <a:pt x="83" y="126"/>
                    </a:lnTo>
                    <a:lnTo>
                      <a:pt x="84" y="130"/>
                    </a:lnTo>
                    <a:lnTo>
                      <a:pt x="85" y="133"/>
                    </a:lnTo>
                    <a:lnTo>
                      <a:pt x="85" y="138"/>
                    </a:lnTo>
                    <a:lnTo>
                      <a:pt x="85" y="145"/>
                    </a:lnTo>
                    <a:lnTo>
                      <a:pt x="84" y="150"/>
                    </a:lnTo>
                    <a:lnTo>
                      <a:pt x="83" y="154"/>
                    </a:lnTo>
                    <a:lnTo>
                      <a:pt x="81" y="159"/>
                    </a:lnTo>
                    <a:lnTo>
                      <a:pt x="80" y="164"/>
                    </a:lnTo>
                    <a:lnTo>
                      <a:pt x="78" y="168"/>
                    </a:lnTo>
                    <a:lnTo>
                      <a:pt x="74" y="173"/>
                    </a:lnTo>
                    <a:lnTo>
                      <a:pt x="72" y="176"/>
                    </a:lnTo>
                    <a:lnTo>
                      <a:pt x="69" y="178"/>
                    </a:lnTo>
                    <a:lnTo>
                      <a:pt x="68" y="181"/>
                    </a:lnTo>
                    <a:lnTo>
                      <a:pt x="65" y="183"/>
                    </a:lnTo>
                    <a:lnTo>
                      <a:pt x="61" y="185"/>
                    </a:lnTo>
                    <a:lnTo>
                      <a:pt x="57" y="186"/>
                    </a:lnTo>
                    <a:lnTo>
                      <a:pt x="54" y="186"/>
                    </a:lnTo>
                    <a:lnTo>
                      <a:pt x="50" y="186"/>
                    </a:lnTo>
                    <a:lnTo>
                      <a:pt x="46" y="181"/>
                    </a:lnTo>
                    <a:lnTo>
                      <a:pt x="42" y="180"/>
                    </a:lnTo>
                    <a:lnTo>
                      <a:pt x="37" y="180"/>
                    </a:lnTo>
                    <a:lnTo>
                      <a:pt x="29" y="180"/>
                    </a:lnTo>
                    <a:lnTo>
                      <a:pt x="24" y="178"/>
                    </a:lnTo>
                    <a:lnTo>
                      <a:pt x="18" y="176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81" name="Freeform 649"/>
              <p:cNvSpPr>
                <a:spLocks/>
              </p:cNvSpPr>
              <p:nvPr/>
            </p:nvSpPr>
            <p:spPr bwMode="auto">
              <a:xfrm>
                <a:off x="2952" y="2033"/>
                <a:ext cx="253" cy="309"/>
              </a:xfrm>
              <a:custGeom>
                <a:avLst/>
                <a:gdLst/>
                <a:ahLst/>
                <a:cxnLst>
                  <a:cxn ang="0">
                    <a:pos x="1" y="222"/>
                  </a:cxn>
                  <a:cxn ang="0">
                    <a:pos x="1" y="183"/>
                  </a:cxn>
                  <a:cxn ang="0">
                    <a:pos x="9" y="161"/>
                  </a:cxn>
                  <a:cxn ang="0">
                    <a:pos x="24" y="144"/>
                  </a:cxn>
                  <a:cxn ang="0">
                    <a:pos x="21" y="121"/>
                  </a:cxn>
                  <a:cxn ang="0">
                    <a:pos x="22" y="96"/>
                  </a:cxn>
                  <a:cxn ang="0">
                    <a:pos x="35" y="97"/>
                  </a:cxn>
                  <a:cxn ang="0">
                    <a:pos x="51" y="123"/>
                  </a:cxn>
                  <a:cxn ang="0">
                    <a:pos x="54" y="48"/>
                  </a:cxn>
                  <a:cxn ang="0">
                    <a:pos x="54" y="23"/>
                  </a:cxn>
                  <a:cxn ang="0">
                    <a:pos x="69" y="38"/>
                  </a:cxn>
                  <a:cxn ang="0">
                    <a:pos x="76" y="38"/>
                  </a:cxn>
                  <a:cxn ang="0">
                    <a:pos x="83" y="21"/>
                  </a:cxn>
                  <a:cxn ang="0">
                    <a:pos x="104" y="0"/>
                  </a:cxn>
                  <a:cxn ang="0">
                    <a:pos x="108" y="25"/>
                  </a:cxn>
                  <a:cxn ang="0">
                    <a:pos x="111" y="39"/>
                  </a:cxn>
                  <a:cxn ang="0">
                    <a:pos x="121" y="59"/>
                  </a:cxn>
                  <a:cxn ang="0">
                    <a:pos x="139" y="63"/>
                  </a:cxn>
                  <a:cxn ang="0">
                    <a:pos x="154" y="58"/>
                  </a:cxn>
                  <a:cxn ang="0">
                    <a:pos x="169" y="46"/>
                  </a:cxn>
                  <a:cxn ang="0">
                    <a:pos x="177" y="32"/>
                  </a:cxn>
                  <a:cxn ang="0">
                    <a:pos x="187" y="19"/>
                  </a:cxn>
                  <a:cxn ang="0">
                    <a:pos x="184" y="46"/>
                  </a:cxn>
                  <a:cxn ang="0">
                    <a:pos x="178" y="75"/>
                  </a:cxn>
                  <a:cxn ang="0">
                    <a:pos x="159" y="98"/>
                  </a:cxn>
                  <a:cxn ang="0">
                    <a:pos x="140" y="109"/>
                  </a:cxn>
                  <a:cxn ang="0">
                    <a:pos x="146" y="116"/>
                  </a:cxn>
                  <a:cxn ang="0">
                    <a:pos x="172" y="109"/>
                  </a:cxn>
                  <a:cxn ang="0">
                    <a:pos x="194" y="106"/>
                  </a:cxn>
                  <a:cxn ang="0">
                    <a:pos x="205" y="119"/>
                  </a:cxn>
                  <a:cxn ang="0">
                    <a:pos x="189" y="142"/>
                  </a:cxn>
                  <a:cxn ang="0">
                    <a:pos x="176" y="154"/>
                  </a:cxn>
                  <a:cxn ang="0">
                    <a:pos x="175" y="162"/>
                  </a:cxn>
                  <a:cxn ang="0">
                    <a:pos x="180" y="170"/>
                  </a:cxn>
                  <a:cxn ang="0">
                    <a:pos x="198" y="179"/>
                  </a:cxn>
                  <a:cxn ang="0">
                    <a:pos x="207" y="170"/>
                  </a:cxn>
                  <a:cxn ang="0">
                    <a:pos x="214" y="149"/>
                  </a:cxn>
                  <a:cxn ang="0">
                    <a:pos x="225" y="153"/>
                  </a:cxn>
                  <a:cxn ang="0">
                    <a:pos x="224" y="177"/>
                  </a:cxn>
                  <a:cxn ang="0">
                    <a:pos x="214" y="209"/>
                  </a:cxn>
                  <a:cxn ang="0">
                    <a:pos x="223" y="230"/>
                  </a:cxn>
                  <a:cxn ang="0">
                    <a:pos x="238" y="223"/>
                  </a:cxn>
                  <a:cxn ang="0">
                    <a:pos x="252" y="202"/>
                  </a:cxn>
                  <a:cxn ang="0">
                    <a:pos x="251" y="226"/>
                  </a:cxn>
                  <a:cxn ang="0">
                    <a:pos x="240" y="248"/>
                  </a:cxn>
                  <a:cxn ang="0">
                    <a:pos x="219" y="272"/>
                  </a:cxn>
                  <a:cxn ang="0">
                    <a:pos x="205" y="288"/>
                  </a:cxn>
                  <a:cxn ang="0">
                    <a:pos x="192" y="309"/>
                  </a:cxn>
                  <a:cxn ang="0">
                    <a:pos x="170" y="307"/>
                  </a:cxn>
                  <a:cxn ang="0">
                    <a:pos x="149" y="297"/>
                  </a:cxn>
                  <a:cxn ang="0">
                    <a:pos x="135" y="280"/>
                  </a:cxn>
                  <a:cxn ang="0">
                    <a:pos x="119" y="274"/>
                  </a:cxn>
                  <a:cxn ang="0">
                    <a:pos x="92" y="266"/>
                  </a:cxn>
                  <a:cxn ang="0">
                    <a:pos x="81" y="250"/>
                  </a:cxn>
                  <a:cxn ang="0">
                    <a:pos x="48" y="254"/>
                  </a:cxn>
                  <a:cxn ang="0">
                    <a:pos x="17" y="241"/>
                  </a:cxn>
                </a:cxnLst>
                <a:rect l="0" t="0" r="r" b="b"/>
                <a:pathLst>
                  <a:path w="253" h="309">
                    <a:moveTo>
                      <a:pt x="7" y="234"/>
                    </a:moveTo>
                    <a:lnTo>
                      <a:pt x="1" y="222"/>
                    </a:lnTo>
                    <a:lnTo>
                      <a:pt x="0" y="201"/>
                    </a:lnTo>
                    <a:lnTo>
                      <a:pt x="1" y="183"/>
                    </a:lnTo>
                    <a:lnTo>
                      <a:pt x="4" y="168"/>
                    </a:lnTo>
                    <a:lnTo>
                      <a:pt x="9" y="161"/>
                    </a:lnTo>
                    <a:lnTo>
                      <a:pt x="25" y="154"/>
                    </a:lnTo>
                    <a:lnTo>
                      <a:pt x="24" y="144"/>
                    </a:lnTo>
                    <a:lnTo>
                      <a:pt x="22" y="130"/>
                    </a:lnTo>
                    <a:lnTo>
                      <a:pt x="21" y="121"/>
                    </a:lnTo>
                    <a:lnTo>
                      <a:pt x="21" y="109"/>
                    </a:lnTo>
                    <a:lnTo>
                      <a:pt x="22" y="96"/>
                    </a:lnTo>
                    <a:lnTo>
                      <a:pt x="28" y="82"/>
                    </a:lnTo>
                    <a:lnTo>
                      <a:pt x="35" y="97"/>
                    </a:lnTo>
                    <a:lnTo>
                      <a:pt x="44" y="119"/>
                    </a:lnTo>
                    <a:lnTo>
                      <a:pt x="51" y="123"/>
                    </a:lnTo>
                    <a:lnTo>
                      <a:pt x="54" y="86"/>
                    </a:lnTo>
                    <a:lnTo>
                      <a:pt x="54" y="48"/>
                    </a:lnTo>
                    <a:lnTo>
                      <a:pt x="48" y="21"/>
                    </a:lnTo>
                    <a:lnTo>
                      <a:pt x="54" y="23"/>
                    </a:lnTo>
                    <a:lnTo>
                      <a:pt x="63" y="29"/>
                    </a:lnTo>
                    <a:lnTo>
                      <a:pt x="69" y="38"/>
                    </a:lnTo>
                    <a:lnTo>
                      <a:pt x="75" y="51"/>
                    </a:lnTo>
                    <a:lnTo>
                      <a:pt x="76" y="38"/>
                    </a:lnTo>
                    <a:lnTo>
                      <a:pt x="78" y="29"/>
                    </a:lnTo>
                    <a:lnTo>
                      <a:pt x="83" y="21"/>
                    </a:lnTo>
                    <a:lnTo>
                      <a:pt x="88" y="13"/>
                    </a:lnTo>
                    <a:lnTo>
                      <a:pt x="104" y="0"/>
                    </a:lnTo>
                    <a:lnTo>
                      <a:pt x="106" y="16"/>
                    </a:lnTo>
                    <a:lnTo>
                      <a:pt x="108" y="25"/>
                    </a:lnTo>
                    <a:lnTo>
                      <a:pt x="109" y="32"/>
                    </a:lnTo>
                    <a:lnTo>
                      <a:pt x="111" y="39"/>
                    </a:lnTo>
                    <a:lnTo>
                      <a:pt x="116" y="52"/>
                    </a:lnTo>
                    <a:lnTo>
                      <a:pt x="121" y="59"/>
                    </a:lnTo>
                    <a:lnTo>
                      <a:pt x="128" y="63"/>
                    </a:lnTo>
                    <a:lnTo>
                      <a:pt x="139" y="63"/>
                    </a:lnTo>
                    <a:lnTo>
                      <a:pt x="146" y="62"/>
                    </a:lnTo>
                    <a:lnTo>
                      <a:pt x="154" y="58"/>
                    </a:lnTo>
                    <a:lnTo>
                      <a:pt x="161" y="54"/>
                    </a:lnTo>
                    <a:lnTo>
                      <a:pt x="169" y="46"/>
                    </a:lnTo>
                    <a:lnTo>
                      <a:pt x="172" y="39"/>
                    </a:lnTo>
                    <a:lnTo>
                      <a:pt x="177" y="32"/>
                    </a:lnTo>
                    <a:lnTo>
                      <a:pt x="181" y="26"/>
                    </a:lnTo>
                    <a:lnTo>
                      <a:pt x="187" y="19"/>
                    </a:lnTo>
                    <a:lnTo>
                      <a:pt x="185" y="35"/>
                    </a:lnTo>
                    <a:lnTo>
                      <a:pt x="184" y="46"/>
                    </a:lnTo>
                    <a:lnTo>
                      <a:pt x="183" y="59"/>
                    </a:lnTo>
                    <a:lnTo>
                      <a:pt x="178" y="75"/>
                    </a:lnTo>
                    <a:lnTo>
                      <a:pt x="169" y="89"/>
                    </a:lnTo>
                    <a:lnTo>
                      <a:pt x="159" y="98"/>
                    </a:lnTo>
                    <a:lnTo>
                      <a:pt x="147" y="103"/>
                    </a:lnTo>
                    <a:lnTo>
                      <a:pt x="140" y="109"/>
                    </a:lnTo>
                    <a:lnTo>
                      <a:pt x="130" y="122"/>
                    </a:lnTo>
                    <a:lnTo>
                      <a:pt x="146" y="116"/>
                    </a:lnTo>
                    <a:lnTo>
                      <a:pt x="162" y="110"/>
                    </a:lnTo>
                    <a:lnTo>
                      <a:pt x="172" y="109"/>
                    </a:lnTo>
                    <a:lnTo>
                      <a:pt x="183" y="106"/>
                    </a:lnTo>
                    <a:lnTo>
                      <a:pt x="194" y="106"/>
                    </a:lnTo>
                    <a:lnTo>
                      <a:pt x="211" y="106"/>
                    </a:lnTo>
                    <a:lnTo>
                      <a:pt x="205" y="119"/>
                    </a:lnTo>
                    <a:lnTo>
                      <a:pt x="199" y="130"/>
                    </a:lnTo>
                    <a:lnTo>
                      <a:pt x="189" y="142"/>
                    </a:lnTo>
                    <a:lnTo>
                      <a:pt x="183" y="148"/>
                    </a:lnTo>
                    <a:lnTo>
                      <a:pt x="176" y="154"/>
                    </a:lnTo>
                    <a:lnTo>
                      <a:pt x="174" y="156"/>
                    </a:lnTo>
                    <a:lnTo>
                      <a:pt x="175" y="162"/>
                    </a:lnTo>
                    <a:lnTo>
                      <a:pt x="175" y="166"/>
                    </a:lnTo>
                    <a:lnTo>
                      <a:pt x="180" y="170"/>
                    </a:lnTo>
                    <a:lnTo>
                      <a:pt x="188" y="175"/>
                    </a:lnTo>
                    <a:lnTo>
                      <a:pt x="198" y="179"/>
                    </a:lnTo>
                    <a:lnTo>
                      <a:pt x="204" y="177"/>
                    </a:lnTo>
                    <a:lnTo>
                      <a:pt x="207" y="170"/>
                    </a:lnTo>
                    <a:lnTo>
                      <a:pt x="213" y="158"/>
                    </a:lnTo>
                    <a:lnTo>
                      <a:pt x="214" y="149"/>
                    </a:lnTo>
                    <a:lnTo>
                      <a:pt x="222" y="139"/>
                    </a:lnTo>
                    <a:lnTo>
                      <a:pt x="225" y="153"/>
                    </a:lnTo>
                    <a:lnTo>
                      <a:pt x="226" y="164"/>
                    </a:lnTo>
                    <a:lnTo>
                      <a:pt x="224" y="177"/>
                    </a:lnTo>
                    <a:lnTo>
                      <a:pt x="219" y="189"/>
                    </a:lnTo>
                    <a:lnTo>
                      <a:pt x="214" y="209"/>
                    </a:lnTo>
                    <a:lnTo>
                      <a:pt x="214" y="229"/>
                    </a:lnTo>
                    <a:lnTo>
                      <a:pt x="223" y="230"/>
                    </a:lnTo>
                    <a:lnTo>
                      <a:pt x="231" y="229"/>
                    </a:lnTo>
                    <a:lnTo>
                      <a:pt x="238" y="223"/>
                    </a:lnTo>
                    <a:lnTo>
                      <a:pt x="244" y="216"/>
                    </a:lnTo>
                    <a:lnTo>
                      <a:pt x="252" y="202"/>
                    </a:lnTo>
                    <a:lnTo>
                      <a:pt x="253" y="214"/>
                    </a:lnTo>
                    <a:lnTo>
                      <a:pt x="251" y="226"/>
                    </a:lnTo>
                    <a:lnTo>
                      <a:pt x="246" y="241"/>
                    </a:lnTo>
                    <a:lnTo>
                      <a:pt x="240" y="248"/>
                    </a:lnTo>
                    <a:lnTo>
                      <a:pt x="231" y="259"/>
                    </a:lnTo>
                    <a:lnTo>
                      <a:pt x="219" y="272"/>
                    </a:lnTo>
                    <a:lnTo>
                      <a:pt x="210" y="277"/>
                    </a:lnTo>
                    <a:lnTo>
                      <a:pt x="205" y="288"/>
                    </a:lnTo>
                    <a:lnTo>
                      <a:pt x="202" y="307"/>
                    </a:lnTo>
                    <a:lnTo>
                      <a:pt x="192" y="309"/>
                    </a:lnTo>
                    <a:lnTo>
                      <a:pt x="180" y="309"/>
                    </a:lnTo>
                    <a:lnTo>
                      <a:pt x="170" y="307"/>
                    </a:lnTo>
                    <a:lnTo>
                      <a:pt x="159" y="303"/>
                    </a:lnTo>
                    <a:lnTo>
                      <a:pt x="149" y="297"/>
                    </a:lnTo>
                    <a:lnTo>
                      <a:pt x="141" y="290"/>
                    </a:lnTo>
                    <a:lnTo>
                      <a:pt x="135" y="280"/>
                    </a:lnTo>
                    <a:lnTo>
                      <a:pt x="130" y="270"/>
                    </a:lnTo>
                    <a:lnTo>
                      <a:pt x="119" y="274"/>
                    </a:lnTo>
                    <a:lnTo>
                      <a:pt x="105" y="272"/>
                    </a:lnTo>
                    <a:lnTo>
                      <a:pt x="92" y="266"/>
                    </a:lnTo>
                    <a:lnTo>
                      <a:pt x="86" y="260"/>
                    </a:lnTo>
                    <a:lnTo>
                      <a:pt x="81" y="250"/>
                    </a:lnTo>
                    <a:lnTo>
                      <a:pt x="65" y="256"/>
                    </a:lnTo>
                    <a:lnTo>
                      <a:pt x="48" y="254"/>
                    </a:lnTo>
                    <a:lnTo>
                      <a:pt x="32" y="248"/>
                    </a:lnTo>
                    <a:lnTo>
                      <a:pt x="17" y="241"/>
                    </a:lnTo>
                    <a:lnTo>
                      <a:pt x="7" y="234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72744" name="Group 650"/>
            <p:cNvGrpSpPr>
              <a:grpSpLocks/>
            </p:cNvGrpSpPr>
            <p:nvPr/>
          </p:nvGrpSpPr>
          <p:grpSpPr bwMode="auto">
            <a:xfrm>
              <a:off x="3505" y="2491"/>
              <a:ext cx="509" cy="317"/>
              <a:chOff x="2023" y="873"/>
              <a:chExt cx="2366" cy="1837"/>
            </a:xfrm>
          </p:grpSpPr>
          <p:sp>
            <p:nvSpPr>
              <p:cNvPr id="172683" name="Freeform 651"/>
              <p:cNvSpPr>
                <a:spLocks/>
              </p:cNvSpPr>
              <p:nvPr/>
            </p:nvSpPr>
            <p:spPr bwMode="auto">
              <a:xfrm>
                <a:off x="2023" y="1384"/>
                <a:ext cx="507" cy="673"/>
              </a:xfrm>
              <a:custGeom>
                <a:avLst/>
                <a:gdLst/>
                <a:ahLst/>
                <a:cxnLst>
                  <a:cxn ang="0">
                    <a:pos x="504" y="419"/>
                  </a:cxn>
                  <a:cxn ang="0">
                    <a:pos x="507" y="312"/>
                  </a:cxn>
                  <a:cxn ang="0">
                    <a:pos x="491" y="242"/>
                  </a:cxn>
                  <a:cxn ang="0">
                    <a:pos x="462" y="192"/>
                  </a:cxn>
                  <a:cxn ang="0">
                    <a:pos x="410" y="147"/>
                  </a:cxn>
                  <a:cxn ang="0">
                    <a:pos x="365" y="122"/>
                  </a:cxn>
                  <a:cxn ang="0">
                    <a:pos x="340" y="95"/>
                  </a:cxn>
                  <a:cxn ang="0">
                    <a:pos x="333" y="50"/>
                  </a:cxn>
                  <a:cxn ang="0">
                    <a:pos x="323" y="26"/>
                  </a:cxn>
                  <a:cxn ang="0">
                    <a:pos x="304" y="74"/>
                  </a:cxn>
                  <a:cxn ang="0">
                    <a:pos x="297" y="109"/>
                  </a:cxn>
                  <a:cxn ang="0">
                    <a:pos x="267" y="87"/>
                  </a:cxn>
                  <a:cxn ang="0">
                    <a:pos x="255" y="37"/>
                  </a:cxn>
                  <a:cxn ang="0">
                    <a:pos x="251" y="2"/>
                  </a:cxn>
                  <a:cxn ang="0">
                    <a:pos x="225" y="42"/>
                  </a:cxn>
                  <a:cxn ang="0">
                    <a:pos x="213" y="112"/>
                  </a:cxn>
                  <a:cxn ang="0">
                    <a:pos x="222" y="170"/>
                  </a:cxn>
                  <a:cxn ang="0">
                    <a:pos x="187" y="127"/>
                  </a:cxn>
                  <a:cxn ang="0">
                    <a:pos x="137" y="109"/>
                  </a:cxn>
                  <a:cxn ang="0">
                    <a:pos x="96" y="120"/>
                  </a:cxn>
                  <a:cxn ang="0">
                    <a:pos x="85" y="153"/>
                  </a:cxn>
                  <a:cxn ang="0">
                    <a:pos x="121" y="167"/>
                  </a:cxn>
                  <a:cxn ang="0">
                    <a:pos x="141" y="220"/>
                  </a:cxn>
                  <a:cxn ang="0">
                    <a:pos x="118" y="266"/>
                  </a:cxn>
                  <a:cxn ang="0">
                    <a:pos x="77" y="289"/>
                  </a:cxn>
                  <a:cxn ang="0">
                    <a:pos x="47" y="281"/>
                  </a:cxn>
                  <a:cxn ang="0">
                    <a:pos x="44" y="248"/>
                  </a:cxn>
                  <a:cxn ang="0">
                    <a:pos x="28" y="252"/>
                  </a:cxn>
                  <a:cxn ang="0">
                    <a:pos x="6" y="288"/>
                  </a:cxn>
                  <a:cxn ang="0">
                    <a:pos x="2" y="352"/>
                  </a:cxn>
                  <a:cxn ang="0">
                    <a:pos x="21" y="424"/>
                  </a:cxn>
                  <a:cxn ang="0">
                    <a:pos x="47" y="442"/>
                  </a:cxn>
                  <a:cxn ang="0">
                    <a:pos x="94" y="472"/>
                  </a:cxn>
                  <a:cxn ang="0">
                    <a:pos x="118" y="508"/>
                  </a:cxn>
                  <a:cxn ang="0">
                    <a:pos x="136" y="564"/>
                  </a:cxn>
                  <a:cxn ang="0">
                    <a:pos x="155" y="628"/>
                  </a:cxn>
                  <a:cxn ang="0">
                    <a:pos x="186" y="654"/>
                  </a:cxn>
                  <a:cxn ang="0">
                    <a:pos x="240" y="667"/>
                  </a:cxn>
                  <a:cxn ang="0">
                    <a:pos x="311" y="673"/>
                  </a:cxn>
                  <a:cxn ang="0">
                    <a:pos x="406" y="654"/>
                  </a:cxn>
                  <a:cxn ang="0">
                    <a:pos x="464" y="616"/>
                  </a:cxn>
                  <a:cxn ang="0">
                    <a:pos x="486" y="562"/>
                  </a:cxn>
                </a:cxnLst>
                <a:rect l="0" t="0" r="r" b="b"/>
                <a:pathLst>
                  <a:path w="507" h="673">
                    <a:moveTo>
                      <a:pt x="495" y="502"/>
                    </a:moveTo>
                    <a:lnTo>
                      <a:pt x="501" y="457"/>
                    </a:lnTo>
                    <a:lnTo>
                      <a:pt x="504" y="419"/>
                    </a:lnTo>
                    <a:lnTo>
                      <a:pt x="507" y="379"/>
                    </a:lnTo>
                    <a:lnTo>
                      <a:pt x="507" y="342"/>
                    </a:lnTo>
                    <a:lnTo>
                      <a:pt x="507" y="312"/>
                    </a:lnTo>
                    <a:lnTo>
                      <a:pt x="504" y="285"/>
                    </a:lnTo>
                    <a:lnTo>
                      <a:pt x="499" y="262"/>
                    </a:lnTo>
                    <a:lnTo>
                      <a:pt x="491" y="242"/>
                    </a:lnTo>
                    <a:lnTo>
                      <a:pt x="484" y="226"/>
                    </a:lnTo>
                    <a:lnTo>
                      <a:pt x="473" y="207"/>
                    </a:lnTo>
                    <a:lnTo>
                      <a:pt x="462" y="192"/>
                    </a:lnTo>
                    <a:lnTo>
                      <a:pt x="445" y="173"/>
                    </a:lnTo>
                    <a:lnTo>
                      <a:pt x="427" y="158"/>
                    </a:lnTo>
                    <a:lnTo>
                      <a:pt x="410" y="147"/>
                    </a:lnTo>
                    <a:lnTo>
                      <a:pt x="395" y="141"/>
                    </a:lnTo>
                    <a:lnTo>
                      <a:pt x="377" y="132"/>
                    </a:lnTo>
                    <a:lnTo>
                      <a:pt x="365" y="122"/>
                    </a:lnTo>
                    <a:lnTo>
                      <a:pt x="353" y="113"/>
                    </a:lnTo>
                    <a:lnTo>
                      <a:pt x="344" y="101"/>
                    </a:lnTo>
                    <a:lnTo>
                      <a:pt x="340" y="95"/>
                    </a:lnTo>
                    <a:lnTo>
                      <a:pt x="335" y="83"/>
                    </a:lnTo>
                    <a:lnTo>
                      <a:pt x="333" y="64"/>
                    </a:lnTo>
                    <a:lnTo>
                      <a:pt x="333" y="50"/>
                    </a:lnTo>
                    <a:lnTo>
                      <a:pt x="337" y="30"/>
                    </a:lnTo>
                    <a:lnTo>
                      <a:pt x="338" y="11"/>
                    </a:lnTo>
                    <a:lnTo>
                      <a:pt x="323" y="26"/>
                    </a:lnTo>
                    <a:lnTo>
                      <a:pt x="312" y="39"/>
                    </a:lnTo>
                    <a:lnTo>
                      <a:pt x="305" y="58"/>
                    </a:lnTo>
                    <a:lnTo>
                      <a:pt x="304" y="74"/>
                    </a:lnTo>
                    <a:lnTo>
                      <a:pt x="305" y="90"/>
                    </a:lnTo>
                    <a:lnTo>
                      <a:pt x="309" y="109"/>
                    </a:lnTo>
                    <a:lnTo>
                      <a:pt x="297" y="109"/>
                    </a:lnTo>
                    <a:lnTo>
                      <a:pt x="284" y="104"/>
                    </a:lnTo>
                    <a:lnTo>
                      <a:pt x="276" y="96"/>
                    </a:lnTo>
                    <a:lnTo>
                      <a:pt x="267" y="87"/>
                    </a:lnTo>
                    <a:lnTo>
                      <a:pt x="258" y="74"/>
                    </a:lnTo>
                    <a:lnTo>
                      <a:pt x="255" y="58"/>
                    </a:lnTo>
                    <a:lnTo>
                      <a:pt x="255" y="37"/>
                    </a:lnTo>
                    <a:lnTo>
                      <a:pt x="258" y="17"/>
                    </a:lnTo>
                    <a:lnTo>
                      <a:pt x="264" y="0"/>
                    </a:lnTo>
                    <a:lnTo>
                      <a:pt x="251" y="2"/>
                    </a:lnTo>
                    <a:lnTo>
                      <a:pt x="237" y="11"/>
                    </a:lnTo>
                    <a:lnTo>
                      <a:pt x="229" y="26"/>
                    </a:lnTo>
                    <a:lnTo>
                      <a:pt x="225" y="42"/>
                    </a:lnTo>
                    <a:lnTo>
                      <a:pt x="217" y="62"/>
                    </a:lnTo>
                    <a:lnTo>
                      <a:pt x="215" y="87"/>
                    </a:lnTo>
                    <a:lnTo>
                      <a:pt x="213" y="112"/>
                    </a:lnTo>
                    <a:lnTo>
                      <a:pt x="215" y="135"/>
                    </a:lnTo>
                    <a:lnTo>
                      <a:pt x="217" y="153"/>
                    </a:lnTo>
                    <a:lnTo>
                      <a:pt x="222" y="170"/>
                    </a:lnTo>
                    <a:lnTo>
                      <a:pt x="209" y="153"/>
                    </a:lnTo>
                    <a:lnTo>
                      <a:pt x="198" y="137"/>
                    </a:lnTo>
                    <a:lnTo>
                      <a:pt x="187" y="127"/>
                    </a:lnTo>
                    <a:lnTo>
                      <a:pt x="170" y="117"/>
                    </a:lnTo>
                    <a:lnTo>
                      <a:pt x="155" y="112"/>
                    </a:lnTo>
                    <a:lnTo>
                      <a:pt x="137" y="109"/>
                    </a:lnTo>
                    <a:lnTo>
                      <a:pt x="121" y="110"/>
                    </a:lnTo>
                    <a:lnTo>
                      <a:pt x="108" y="113"/>
                    </a:lnTo>
                    <a:lnTo>
                      <a:pt x="96" y="120"/>
                    </a:lnTo>
                    <a:lnTo>
                      <a:pt x="82" y="132"/>
                    </a:lnTo>
                    <a:lnTo>
                      <a:pt x="68" y="154"/>
                    </a:lnTo>
                    <a:lnTo>
                      <a:pt x="85" y="153"/>
                    </a:lnTo>
                    <a:lnTo>
                      <a:pt x="96" y="153"/>
                    </a:lnTo>
                    <a:lnTo>
                      <a:pt x="109" y="159"/>
                    </a:lnTo>
                    <a:lnTo>
                      <a:pt x="121" y="167"/>
                    </a:lnTo>
                    <a:lnTo>
                      <a:pt x="133" y="183"/>
                    </a:lnTo>
                    <a:lnTo>
                      <a:pt x="140" y="199"/>
                    </a:lnTo>
                    <a:lnTo>
                      <a:pt x="141" y="220"/>
                    </a:lnTo>
                    <a:lnTo>
                      <a:pt x="138" y="238"/>
                    </a:lnTo>
                    <a:lnTo>
                      <a:pt x="132" y="251"/>
                    </a:lnTo>
                    <a:lnTo>
                      <a:pt x="118" y="266"/>
                    </a:lnTo>
                    <a:lnTo>
                      <a:pt x="102" y="276"/>
                    </a:lnTo>
                    <a:lnTo>
                      <a:pt x="87" y="285"/>
                    </a:lnTo>
                    <a:lnTo>
                      <a:pt x="77" y="289"/>
                    </a:lnTo>
                    <a:lnTo>
                      <a:pt x="67" y="292"/>
                    </a:lnTo>
                    <a:lnTo>
                      <a:pt x="52" y="289"/>
                    </a:lnTo>
                    <a:lnTo>
                      <a:pt x="47" y="281"/>
                    </a:lnTo>
                    <a:lnTo>
                      <a:pt x="43" y="269"/>
                    </a:lnTo>
                    <a:lnTo>
                      <a:pt x="43" y="255"/>
                    </a:lnTo>
                    <a:lnTo>
                      <a:pt x="44" y="248"/>
                    </a:lnTo>
                    <a:lnTo>
                      <a:pt x="44" y="238"/>
                    </a:lnTo>
                    <a:lnTo>
                      <a:pt x="36" y="243"/>
                    </a:lnTo>
                    <a:lnTo>
                      <a:pt x="28" y="252"/>
                    </a:lnTo>
                    <a:lnTo>
                      <a:pt x="21" y="262"/>
                    </a:lnTo>
                    <a:lnTo>
                      <a:pt x="12" y="274"/>
                    </a:lnTo>
                    <a:lnTo>
                      <a:pt x="6" y="288"/>
                    </a:lnTo>
                    <a:lnTo>
                      <a:pt x="3" y="306"/>
                    </a:lnTo>
                    <a:lnTo>
                      <a:pt x="0" y="330"/>
                    </a:lnTo>
                    <a:lnTo>
                      <a:pt x="2" y="352"/>
                    </a:lnTo>
                    <a:lnTo>
                      <a:pt x="4" y="377"/>
                    </a:lnTo>
                    <a:lnTo>
                      <a:pt x="11" y="407"/>
                    </a:lnTo>
                    <a:lnTo>
                      <a:pt x="21" y="424"/>
                    </a:lnTo>
                    <a:lnTo>
                      <a:pt x="29" y="432"/>
                    </a:lnTo>
                    <a:lnTo>
                      <a:pt x="36" y="438"/>
                    </a:lnTo>
                    <a:lnTo>
                      <a:pt x="47" y="442"/>
                    </a:lnTo>
                    <a:lnTo>
                      <a:pt x="62" y="452"/>
                    </a:lnTo>
                    <a:lnTo>
                      <a:pt x="80" y="465"/>
                    </a:lnTo>
                    <a:lnTo>
                      <a:pt x="94" y="472"/>
                    </a:lnTo>
                    <a:lnTo>
                      <a:pt x="104" y="483"/>
                    </a:lnTo>
                    <a:lnTo>
                      <a:pt x="110" y="491"/>
                    </a:lnTo>
                    <a:lnTo>
                      <a:pt x="118" y="508"/>
                    </a:lnTo>
                    <a:lnTo>
                      <a:pt x="127" y="528"/>
                    </a:lnTo>
                    <a:lnTo>
                      <a:pt x="132" y="542"/>
                    </a:lnTo>
                    <a:lnTo>
                      <a:pt x="136" y="564"/>
                    </a:lnTo>
                    <a:lnTo>
                      <a:pt x="141" y="591"/>
                    </a:lnTo>
                    <a:lnTo>
                      <a:pt x="146" y="611"/>
                    </a:lnTo>
                    <a:lnTo>
                      <a:pt x="155" y="628"/>
                    </a:lnTo>
                    <a:lnTo>
                      <a:pt x="164" y="638"/>
                    </a:lnTo>
                    <a:lnTo>
                      <a:pt x="174" y="646"/>
                    </a:lnTo>
                    <a:lnTo>
                      <a:pt x="186" y="654"/>
                    </a:lnTo>
                    <a:lnTo>
                      <a:pt x="203" y="661"/>
                    </a:lnTo>
                    <a:lnTo>
                      <a:pt x="221" y="664"/>
                    </a:lnTo>
                    <a:lnTo>
                      <a:pt x="240" y="667"/>
                    </a:lnTo>
                    <a:lnTo>
                      <a:pt x="268" y="672"/>
                    </a:lnTo>
                    <a:lnTo>
                      <a:pt x="284" y="672"/>
                    </a:lnTo>
                    <a:lnTo>
                      <a:pt x="311" y="673"/>
                    </a:lnTo>
                    <a:lnTo>
                      <a:pt x="345" y="672"/>
                    </a:lnTo>
                    <a:lnTo>
                      <a:pt x="375" y="664"/>
                    </a:lnTo>
                    <a:lnTo>
                      <a:pt x="406" y="654"/>
                    </a:lnTo>
                    <a:lnTo>
                      <a:pt x="430" y="641"/>
                    </a:lnTo>
                    <a:lnTo>
                      <a:pt x="451" y="628"/>
                    </a:lnTo>
                    <a:lnTo>
                      <a:pt x="464" y="616"/>
                    </a:lnTo>
                    <a:lnTo>
                      <a:pt x="473" y="603"/>
                    </a:lnTo>
                    <a:lnTo>
                      <a:pt x="479" y="585"/>
                    </a:lnTo>
                    <a:lnTo>
                      <a:pt x="486" y="562"/>
                    </a:lnTo>
                    <a:lnTo>
                      <a:pt x="493" y="529"/>
                    </a:lnTo>
                    <a:lnTo>
                      <a:pt x="495" y="5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84" name="Freeform 652"/>
              <p:cNvSpPr>
                <a:spLocks/>
              </p:cNvSpPr>
              <p:nvPr/>
            </p:nvSpPr>
            <p:spPr bwMode="auto">
              <a:xfrm>
                <a:off x="2274" y="1005"/>
                <a:ext cx="597" cy="1157"/>
              </a:xfrm>
              <a:custGeom>
                <a:avLst/>
                <a:gdLst/>
                <a:ahLst/>
                <a:cxnLst>
                  <a:cxn ang="0">
                    <a:pos x="87" y="1049"/>
                  </a:cxn>
                  <a:cxn ang="0">
                    <a:pos x="23" y="937"/>
                  </a:cxn>
                  <a:cxn ang="0">
                    <a:pos x="4" y="824"/>
                  </a:cxn>
                  <a:cxn ang="0">
                    <a:pos x="4" y="687"/>
                  </a:cxn>
                  <a:cxn ang="0">
                    <a:pos x="19" y="578"/>
                  </a:cxn>
                  <a:cxn ang="0">
                    <a:pos x="62" y="479"/>
                  </a:cxn>
                  <a:cxn ang="0">
                    <a:pos x="66" y="371"/>
                  </a:cxn>
                  <a:cxn ang="0">
                    <a:pos x="54" y="309"/>
                  </a:cxn>
                  <a:cxn ang="0">
                    <a:pos x="27" y="233"/>
                  </a:cxn>
                  <a:cxn ang="0">
                    <a:pos x="34" y="210"/>
                  </a:cxn>
                  <a:cxn ang="0">
                    <a:pos x="80" y="259"/>
                  </a:cxn>
                  <a:cxn ang="0">
                    <a:pos x="107" y="276"/>
                  </a:cxn>
                  <a:cxn ang="0">
                    <a:pos x="105" y="165"/>
                  </a:cxn>
                  <a:cxn ang="0">
                    <a:pos x="62" y="43"/>
                  </a:cxn>
                  <a:cxn ang="0">
                    <a:pos x="62" y="0"/>
                  </a:cxn>
                  <a:cxn ang="0">
                    <a:pos x="136" y="13"/>
                  </a:cxn>
                  <a:cxn ang="0">
                    <a:pos x="203" y="76"/>
                  </a:cxn>
                  <a:cxn ang="0">
                    <a:pos x="252" y="185"/>
                  </a:cxn>
                  <a:cxn ang="0">
                    <a:pos x="280" y="227"/>
                  </a:cxn>
                  <a:cxn ang="0">
                    <a:pos x="328" y="154"/>
                  </a:cxn>
                  <a:cxn ang="0">
                    <a:pos x="405" y="111"/>
                  </a:cxn>
                  <a:cxn ang="0">
                    <a:pos x="469" y="120"/>
                  </a:cxn>
                  <a:cxn ang="0">
                    <a:pos x="500" y="187"/>
                  </a:cxn>
                  <a:cxn ang="0">
                    <a:pos x="448" y="187"/>
                  </a:cxn>
                  <a:cxn ang="0">
                    <a:pos x="421" y="210"/>
                  </a:cxn>
                  <a:cxn ang="0">
                    <a:pos x="405" y="265"/>
                  </a:cxn>
                  <a:cxn ang="0">
                    <a:pos x="416" y="312"/>
                  </a:cxn>
                  <a:cxn ang="0">
                    <a:pos x="453" y="351"/>
                  </a:cxn>
                  <a:cxn ang="0">
                    <a:pos x="505" y="349"/>
                  </a:cxn>
                  <a:cxn ang="0">
                    <a:pos x="505" y="270"/>
                  </a:cxn>
                  <a:cxn ang="0">
                    <a:pos x="548" y="325"/>
                  </a:cxn>
                  <a:cxn ang="0">
                    <a:pos x="581" y="416"/>
                  </a:cxn>
                  <a:cxn ang="0">
                    <a:pos x="581" y="493"/>
                  </a:cxn>
                  <a:cxn ang="0">
                    <a:pos x="552" y="565"/>
                  </a:cxn>
                  <a:cxn ang="0">
                    <a:pos x="504" y="627"/>
                  </a:cxn>
                  <a:cxn ang="0">
                    <a:pos x="480" y="680"/>
                  </a:cxn>
                  <a:cxn ang="0">
                    <a:pos x="498" y="755"/>
                  </a:cxn>
                  <a:cxn ang="0">
                    <a:pos x="545" y="802"/>
                  </a:cxn>
                  <a:cxn ang="0">
                    <a:pos x="579" y="786"/>
                  </a:cxn>
                  <a:cxn ang="0">
                    <a:pos x="597" y="856"/>
                  </a:cxn>
                  <a:cxn ang="0">
                    <a:pos x="576" y="959"/>
                  </a:cxn>
                  <a:cxn ang="0">
                    <a:pos x="541" y="1046"/>
                  </a:cxn>
                  <a:cxn ang="0">
                    <a:pos x="489" y="1106"/>
                  </a:cxn>
                  <a:cxn ang="0">
                    <a:pos x="427" y="1146"/>
                  </a:cxn>
                  <a:cxn ang="0">
                    <a:pos x="352" y="1151"/>
                  </a:cxn>
                  <a:cxn ang="0">
                    <a:pos x="255" y="1115"/>
                  </a:cxn>
                  <a:cxn ang="0">
                    <a:pos x="133" y="1091"/>
                  </a:cxn>
                </a:cxnLst>
                <a:rect l="0" t="0" r="r" b="b"/>
                <a:pathLst>
                  <a:path w="597" h="1157">
                    <a:moveTo>
                      <a:pt x="133" y="1091"/>
                    </a:moveTo>
                    <a:lnTo>
                      <a:pt x="111" y="1074"/>
                    </a:lnTo>
                    <a:lnTo>
                      <a:pt x="87" y="1049"/>
                    </a:lnTo>
                    <a:lnTo>
                      <a:pt x="64" y="1014"/>
                    </a:lnTo>
                    <a:lnTo>
                      <a:pt x="41" y="977"/>
                    </a:lnTo>
                    <a:lnTo>
                      <a:pt x="23" y="937"/>
                    </a:lnTo>
                    <a:lnTo>
                      <a:pt x="13" y="903"/>
                    </a:lnTo>
                    <a:lnTo>
                      <a:pt x="5" y="860"/>
                    </a:lnTo>
                    <a:lnTo>
                      <a:pt x="4" y="824"/>
                    </a:lnTo>
                    <a:lnTo>
                      <a:pt x="1" y="772"/>
                    </a:lnTo>
                    <a:lnTo>
                      <a:pt x="0" y="726"/>
                    </a:lnTo>
                    <a:lnTo>
                      <a:pt x="4" y="687"/>
                    </a:lnTo>
                    <a:lnTo>
                      <a:pt x="4" y="657"/>
                    </a:lnTo>
                    <a:lnTo>
                      <a:pt x="9" y="615"/>
                    </a:lnTo>
                    <a:lnTo>
                      <a:pt x="19" y="578"/>
                    </a:lnTo>
                    <a:lnTo>
                      <a:pt x="32" y="543"/>
                    </a:lnTo>
                    <a:lnTo>
                      <a:pt x="50" y="510"/>
                    </a:lnTo>
                    <a:lnTo>
                      <a:pt x="62" y="479"/>
                    </a:lnTo>
                    <a:lnTo>
                      <a:pt x="68" y="438"/>
                    </a:lnTo>
                    <a:lnTo>
                      <a:pt x="70" y="405"/>
                    </a:lnTo>
                    <a:lnTo>
                      <a:pt x="66" y="371"/>
                    </a:lnTo>
                    <a:lnTo>
                      <a:pt x="62" y="349"/>
                    </a:lnTo>
                    <a:lnTo>
                      <a:pt x="57" y="331"/>
                    </a:lnTo>
                    <a:lnTo>
                      <a:pt x="54" y="309"/>
                    </a:lnTo>
                    <a:lnTo>
                      <a:pt x="45" y="284"/>
                    </a:lnTo>
                    <a:lnTo>
                      <a:pt x="34" y="257"/>
                    </a:lnTo>
                    <a:lnTo>
                      <a:pt x="27" y="233"/>
                    </a:lnTo>
                    <a:lnTo>
                      <a:pt x="18" y="217"/>
                    </a:lnTo>
                    <a:lnTo>
                      <a:pt x="6" y="199"/>
                    </a:lnTo>
                    <a:lnTo>
                      <a:pt x="34" y="210"/>
                    </a:lnTo>
                    <a:lnTo>
                      <a:pt x="54" y="224"/>
                    </a:lnTo>
                    <a:lnTo>
                      <a:pt x="71" y="245"/>
                    </a:lnTo>
                    <a:lnTo>
                      <a:pt x="80" y="259"/>
                    </a:lnTo>
                    <a:lnTo>
                      <a:pt x="91" y="284"/>
                    </a:lnTo>
                    <a:lnTo>
                      <a:pt x="100" y="313"/>
                    </a:lnTo>
                    <a:lnTo>
                      <a:pt x="107" y="276"/>
                    </a:lnTo>
                    <a:lnTo>
                      <a:pt x="111" y="239"/>
                    </a:lnTo>
                    <a:lnTo>
                      <a:pt x="111" y="205"/>
                    </a:lnTo>
                    <a:lnTo>
                      <a:pt x="105" y="165"/>
                    </a:lnTo>
                    <a:lnTo>
                      <a:pt x="91" y="117"/>
                    </a:lnTo>
                    <a:lnTo>
                      <a:pt x="78" y="80"/>
                    </a:lnTo>
                    <a:lnTo>
                      <a:pt x="62" y="43"/>
                    </a:lnTo>
                    <a:lnTo>
                      <a:pt x="50" y="17"/>
                    </a:lnTo>
                    <a:lnTo>
                      <a:pt x="41" y="0"/>
                    </a:lnTo>
                    <a:lnTo>
                      <a:pt x="62" y="0"/>
                    </a:lnTo>
                    <a:lnTo>
                      <a:pt x="89" y="1"/>
                    </a:lnTo>
                    <a:lnTo>
                      <a:pt x="116" y="7"/>
                    </a:lnTo>
                    <a:lnTo>
                      <a:pt x="136" y="13"/>
                    </a:lnTo>
                    <a:lnTo>
                      <a:pt x="162" y="29"/>
                    </a:lnTo>
                    <a:lnTo>
                      <a:pt x="183" y="54"/>
                    </a:lnTo>
                    <a:lnTo>
                      <a:pt x="203" y="76"/>
                    </a:lnTo>
                    <a:lnTo>
                      <a:pt x="220" y="108"/>
                    </a:lnTo>
                    <a:lnTo>
                      <a:pt x="235" y="147"/>
                    </a:lnTo>
                    <a:lnTo>
                      <a:pt x="252" y="185"/>
                    </a:lnTo>
                    <a:lnTo>
                      <a:pt x="264" y="227"/>
                    </a:lnTo>
                    <a:lnTo>
                      <a:pt x="270" y="276"/>
                    </a:lnTo>
                    <a:lnTo>
                      <a:pt x="280" y="227"/>
                    </a:lnTo>
                    <a:lnTo>
                      <a:pt x="293" y="201"/>
                    </a:lnTo>
                    <a:lnTo>
                      <a:pt x="309" y="177"/>
                    </a:lnTo>
                    <a:lnTo>
                      <a:pt x="328" y="154"/>
                    </a:lnTo>
                    <a:lnTo>
                      <a:pt x="353" y="133"/>
                    </a:lnTo>
                    <a:lnTo>
                      <a:pt x="380" y="119"/>
                    </a:lnTo>
                    <a:lnTo>
                      <a:pt x="405" y="111"/>
                    </a:lnTo>
                    <a:lnTo>
                      <a:pt x="430" y="106"/>
                    </a:lnTo>
                    <a:lnTo>
                      <a:pt x="453" y="111"/>
                    </a:lnTo>
                    <a:lnTo>
                      <a:pt x="469" y="120"/>
                    </a:lnTo>
                    <a:lnTo>
                      <a:pt x="485" y="137"/>
                    </a:lnTo>
                    <a:lnTo>
                      <a:pt x="493" y="157"/>
                    </a:lnTo>
                    <a:lnTo>
                      <a:pt x="500" y="187"/>
                    </a:lnTo>
                    <a:lnTo>
                      <a:pt x="482" y="181"/>
                    </a:lnTo>
                    <a:lnTo>
                      <a:pt x="464" y="179"/>
                    </a:lnTo>
                    <a:lnTo>
                      <a:pt x="448" y="187"/>
                    </a:lnTo>
                    <a:lnTo>
                      <a:pt x="441" y="191"/>
                    </a:lnTo>
                    <a:lnTo>
                      <a:pt x="432" y="197"/>
                    </a:lnTo>
                    <a:lnTo>
                      <a:pt x="421" y="210"/>
                    </a:lnTo>
                    <a:lnTo>
                      <a:pt x="414" y="225"/>
                    </a:lnTo>
                    <a:lnTo>
                      <a:pt x="408" y="247"/>
                    </a:lnTo>
                    <a:lnTo>
                      <a:pt x="405" y="265"/>
                    </a:lnTo>
                    <a:lnTo>
                      <a:pt x="405" y="284"/>
                    </a:lnTo>
                    <a:lnTo>
                      <a:pt x="410" y="301"/>
                    </a:lnTo>
                    <a:lnTo>
                      <a:pt x="416" y="312"/>
                    </a:lnTo>
                    <a:lnTo>
                      <a:pt x="423" y="326"/>
                    </a:lnTo>
                    <a:lnTo>
                      <a:pt x="438" y="340"/>
                    </a:lnTo>
                    <a:lnTo>
                      <a:pt x="453" y="351"/>
                    </a:lnTo>
                    <a:lnTo>
                      <a:pt x="469" y="359"/>
                    </a:lnTo>
                    <a:lnTo>
                      <a:pt x="487" y="360"/>
                    </a:lnTo>
                    <a:lnTo>
                      <a:pt x="505" y="349"/>
                    </a:lnTo>
                    <a:lnTo>
                      <a:pt x="510" y="326"/>
                    </a:lnTo>
                    <a:lnTo>
                      <a:pt x="510" y="300"/>
                    </a:lnTo>
                    <a:lnTo>
                      <a:pt x="505" y="270"/>
                    </a:lnTo>
                    <a:lnTo>
                      <a:pt x="520" y="284"/>
                    </a:lnTo>
                    <a:lnTo>
                      <a:pt x="535" y="306"/>
                    </a:lnTo>
                    <a:lnTo>
                      <a:pt x="548" y="325"/>
                    </a:lnTo>
                    <a:lnTo>
                      <a:pt x="564" y="357"/>
                    </a:lnTo>
                    <a:lnTo>
                      <a:pt x="574" y="383"/>
                    </a:lnTo>
                    <a:lnTo>
                      <a:pt x="581" y="416"/>
                    </a:lnTo>
                    <a:lnTo>
                      <a:pt x="585" y="442"/>
                    </a:lnTo>
                    <a:lnTo>
                      <a:pt x="585" y="464"/>
                    </a:lnTo>
                    <a:lnTo>
                      <a:pt x="581" y="493"/>
                    </a:lnTo>
                    <a:lnTo>
                      <a:pt x="576" y="519"/>
                    </a:lnTo>
                    <a:lnTo>
                      <a:pt x="567" y="541"/>
                    </a:lnTo>
                    <a:lnTo>
                      <a:pt x="552" y="565"/>
                    </a:lnTo>
                    <a:lnTo>
                      <a:pt x="535" y="587"/>
                    </a:lnTo>
                    <a:lnTo>
                      <a:pt x="518" y="606"/>
                    </a:lnTo>
                    <a:lnTo>
                      <a:pt x="504" y="627"/>
                    </a:lnTo>
                    <a:lnTo>
                      <a:pt x="492" y="641"/>
                    </a:lnTo>
                    <a:lnTo>
                      <a:pt x="485" y="658"/>
                    </a:lnTo>
                    <a:lnTo>
                      <a:pt x="480" y="680"/>
                    </a:lnTo>
                    <a:lnTo>
                      <a:pt x="480" y="709"/>
                    </a:lnTo>
                    <a:lnTo>
                      <a:pt x="487" y="730"/>
                    </a:lnTo>
                    <a:lnTo>
                      <a:pt x="498" y="755"/>
                    </a:lnTo>
                    <a:lnTo>
                      <a:pt x="515" y="775"/>
                    </a:lnTo>
                    <a:lnTo>
                      <a:pt x="528" y="789"/>
                    </a:lnTo>
                    <a:lnTo>
                      <a:pt x="545" y="802"/>
                    </a:lnTo>
                    <a:lnTo>
                      <a:pt x="559" y="784"/>
                    </a:lnTo>
                    <a:lnTo>
                      <a:pt x="567" y="766"/>
                    </a:lnTo>
                    <a:lnTo>
                      <a:pt x="579" y="786"/>
                    </a:lnTo>
                    <a:lnTo>
                      <a:pt x="586" y="805"/>
                    </a:lnTo>
                    <a:lnTo>
                      <a:pt x="593" y="829"/>
                    </a:lnTo>
                    <a:lnTo>
                      <a:pt x="597" y="856"/>
                    </a:lnTo>
                    <a:lnTo>
                      <a:pt x="597" y="892"/>
                    </a:lnTo>
                    <a:lnTo>
                      <a:pt x="586" y="927"/>
                    </a:lnTo>
                    <a:lnTo>
                      <a:pt x="576" y="959"/>
                    </a:lnTo>
                    <a:lnTo>
                      <a:pt x="569" y="986"/>
                    </a:lnTo>
                    <a:lnTo>
                      <a:pt x="559" y="1014"/>
                    </a:lnTo>
                    <a:lnTo>
                      <a:pt x="541" y="1046"/>
                    </a:lnTo>
                    <a:lnTo>
                      <a:pt x="520" y="1071"/>
                    </a:lnTo>
                    <a:lnTo>
                      <a:pt x="504" y="1088"/>
                    </a:lnTo>
                    <a:lnTo>
                      <a:pt x="489" y="1106"/>
                    </a:lnTo>
                    <a:lnTo>
                      <a:pt x="473" y="1122"/>
                    </a:lnTo>
                    <a:lnTo>
                      <a:pt x="452" y="1134"/>
                    </a:lnTo>
                    <a:lnTo>
                      <a:pt x="427" y="1146"/>
                    </a:lnTo>
                    <a:lnTo>
                      <a:pt x="400" y="1154"/>
                    </a:lnTo>
                    <a:lnTo>
                      <a:pt x="377" y="1157"/>
                    </a:lnTo>
                    <a:lnTo>
                      <a:pt x="352" y="1151"/>
                    </a:lnTo>
                    <a:lnTo>
                      <a:pt x="327" y="1128"/>
                    </a:lnTo>
                    <a:lnTo>
                      <a:pt x="294" y="1119"/>
                    </a:lnTo>
                    <a:lnTo>
                      <a:pt x="255" y="1115"/>
                    </a:lnTo>
                    <a:lnTo>
                      <a:pt x="206" y="1115"/>
                    </a:lnTo>
                    <a:lnTo>
                      <a:pt x="164" y="1105"/>
                    </a:lnTo>
                    <a:lnTo>
                      <a:pt x="133" y="1091"/>
                    </a:lnTo>
                    <a:close/>
                  </a:path>
                </a:pathLst>
              </a:custGeom>
              <a:solidFill>
                <a:srgbClr val="E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85" name="Freeform 653"/>
              <p:cNvSpPr>
                <a:spLocks/>
              </p:cNvSpPr>
              <p:nvPr/>
            </p:nvSpPr>
            <p:spPr bwMode="auto">
              <a:xfrm>
                <a:off x="2455" y="873"/>
                <a:ext cx="1934" cy="1837"/>
              </a:xfrm>
              <a:custGeom>
                <a:avLst/>
                <a:gdLst/>
                <a:ahLst/>
                <a:cxnLst>
                  <a:cxn ang="0">
                    <a:pos x="3" y="923"/>
                  </a:cxn>
                  <a:cxn ang="0">
                    <a:pos x="42" y="756"/>
                  </a:cxn>
                  <a:cxn ang="0">
                    <a:pos x="101" y="661"/>
                  </a:cxn>
                  <a:cxn ang="0">
                    <a:pos x="222" y="616"/>
                  </a:cxn>
                  <a:cxn ang="0">
                    <a:pos x="356" y="574"/>
                  </a:cxn>
                  <a:cxn ang="0">
                    <a:pos x="445" y="511"/>
                  </a:cxn>
                  <a:cxn ang="0">
                    <a:pos x="500" y="395"/>
                  </a:cxn>
                  <a:cxn ang="0">
                    <a:pos x="502" y="238"/>
                  </a:cxn>
                  <a:cxn ang="0">
                    <a:pos x="530" y="109"/>
                  </a:cxn>
                  <a:cxn ang="0">
                    <a:pos x="602" y="20"/>
                  </a:cxn>
                  <a:cxn ang="0">
                    <a:pos x="637" y="55"/>
                  </a:cxn>
                  <a:cxn ang="0">
                    <a:pos x="643" y="152"/>
                  </a:cxn>
                  <a:cxn ang="0">
                    <a:pos x="696" y="212"/>
                  </a:cxn>
                  <a:cxn ang="0">
                    <a:pos x="772" y="219"/>
                  </a:cxn>
                  <a:cxn ang="0">
                    <a:pos x="821" y="224"/>
                  </a:cxn>
                  <a:cxn ang="0">
                    <a:pos x="857" y="295"/>
                  </a:cxn>
                  <a:cxn ang="0">
                    <a:pos x="879" y="405"/>
                  </a:cxn>
                  <a:cxn ang="0">
                    <a:pos x="947" y="264"/>
                  </a:cxn>
                  <a:cxn ang="0">
                    <a:pos x="1000" y="287"/>
                  </a:cxn>
                  <a:cxn ang="0">
                    <a:pos x="1047" y="396"/>
                  </a:cxn>
                  <a:cxn ang="0">
                    <a:pos x="1087" y="520"/>
                  </a:cxn>
                  <a:cxn ang="0">
                    <a:pos x="1074" y="653"/>
                  </a:cxn>
                  <a:cxn ang="0">
                    <a:pos x="1153" y="562"/>
                  </a:cxn>
                  <a:cxn ang="0">
                    <a:pos x="1212" y="455"/>
                  </a:cxn>
                  <a:cxn ang="0">
                    <a:pos x="1316" y="445"/>
                  </a:cxn>
                  <a:cxn ang="0">
                    <a:pos x="1331" y="494"/>
                  </a:cxn>
                  <a:cxn ang="0">
                    <a:pos x="1315" y="566"/>
                  </a:cxn>
                  <a:cxn ang="0">
                    <a:pos x="1357" y="620"/>
                  </a:cxn>
                  <a:cxn ang="0">
                    <a:pos x="1447" y="618"/>
                  </a:cxn>
                  <a:cxn ang="0">
                    <a:pos x="1506" y="566"/>
                  </a:cxn>
                  <a:cxn ang="0">
                    <a:pos x="1519" y="463"/>
                  </a:cxn>
                  <a:cxn ang="0">
                    <a:pos x="1481" y="353"/>
                  </a:cxn>
                  <a:cxn ang="0">
                    <a:pos x="1555" y="365"/>
                  </a:cxn>
                  <a:cxn ang="0">
                    <a:pos x="1653" y="470"/>
                  </a:cxn>
                  <a:cxn ang="0">
                    <a:pos x="1710" y="596"/>
                  </a:cxn>
                  <a:cxn ang="0">
                    <a:pos x="1745" y="757"/>
                  </a:cxn>
                  <a:cxn ang="0">
                    <a:pos x="1748" y="909"/>
                  </a:cxn>
                  <a:cxn ang="0">
                    <a:pos x="1702" y="1111"/>
                  </a:cxn>
                  <a:cxn ang="0">
                    <a:pos x="1676" y="1259"/>
                  </a:cxn>
                  <a:cxn ang="0">
                    <a:pos x="1724" y="1266"/>
                  </a:cxn>
                  <a:cxn ang="0">
                    <a:pos x="1824" y="1191"/>
                  </a:cxn>
                  <a:cxn ang="0">
                    <a:pos x="1832" y="1315"/>
                  </a:cxn>
                  <a:cxn ang="0">
                    <a:pos x="1865" y="1429"/>
                  </a:cxn>
                  <a:cxn ang="0">
                    <a:pos x="1922" y="1380"/>
                  </a:cxn>
                  <a:cxn ang="0">
                    <a:pos x="1934" y="1519"/>
                  </a:cxn>
                  <a:cxn ang="0">
                    <a:pos x="1892" y="1631"/>
                  </a:cxn>
                  <a:cxn ang="0">
                    <a:pos x="1832" y="1752"/>
                  </a:cxn>
                  <a:cxn ang="0">
                    <a:pos x="1708" y="1837"/>
                  </a:cxn>
                  <a:cxn ang="0">
                    <a:pos x="1538" y="1788"/>
                  </a:cxn>
                  <a:cxn ang="0">
                    <a:pos x="1412" y="1717"/>
                  </a:cxn>
                  <a:cxn ang="0">
                    <a:pos x="1275" y="1661"/>
                  </a:cxn>
                  <a:cxn ang="0">
                    <a:pos x="1120" y="1532"/>
                  </a:cxn>
                  <a:cxn ang="0">
                    <a:pos x="899" y="1457"/>
                  </a:cxn>
                  <a:cxn ang="0">
                    <a:pos x="272" y="1245"/>
                  </a:cxn>
                </a:cxnLst>
                <a:rect l="0" t="0" r="r" b="b"/>
                <a:pathLst>
                  <a:path w="1934" h="1837">
                    <a:moveTo>
                      <a:pt x="15" y="1104"/>
                    </a:moveTo>
                    <a:lnTo>
                      <a:pt x="0" y="1047"/>
                    </a:lnTo>
                    <a:lnTo>
                      <a:pt x="0" y="983"/>
                    </a:lnTo>
                    <a:lnTo>
                      <a:pt x="3" y="923"/>
                    </a:lnTo>
                    <a:lnTo>
                      <a:pt x="9" y="878"/>
                    </a:lnTo>
                    <a:lnTo>
                      <a:pt x="17" y="831"/>
                    </a:lnTo>
                    <a:lnTo>
                      <a:pt x="29" y="791"/>
                    </a:lnTo>
                    <a:lnTo>
                      <a:pt x="42" y="756"/>
                    </a:lnTo>
                    <a:lnTo>
                      <a:pt x="53" y="731"/>
                    </a:lnTo>
                    <a:lnTo>
                      <a:pt x="63" y="704"/>
                    </a:lnTo>
                    <a:lnTo>
                      <a:pt x="80" y="682"/>
                    </a:lnTo>
                    <a:lnTo>
                      <a:pt x="101" y="661"/>
                    </a:lnTo>
                    <a:lnTo>
                      <a:pt x="130" y="642"/>
                    </a:lnTo>
                    <a:lnTo>
                      <a:pt x="156" y="628"/>
                    </a:lnTo>
                    <a:lnTo>
                      <a:pt x="186" y="621"/>
                    </a:lnTo>
                    <a:lnTo>
                      <a:pt x="222" y="616"/>
                    </a:lnTo>
                    <a:lnTo>
                      <a:pt x="251" y="609"/>
                    </a:lnTo>
                    <a:lnTo>
                      <a:pt x="291" y="596"/>
                    </a:lnTo>
                    <a:lnTo>
                      <a:pt x="333" y="581"/>
                    </a:lnTo>
                    <a:lnTo>
                      <a:pt x="356" y="574"/>
                    </a:lnTo>
                    <a:lnTo>
                      <a:pt x="379" y="568"/>
                    </a:lnTo>
                    <a:lnTo>
                      <a:pt x="404" y="551"/>
                    </a:lnTo>
                    <a:lnTo>
                      <a:pt x="425" y="535"/>
                    </a:lnTo>
                    <a:lnTo>
                      <a:pt x="445" y="511"/>
                    </a:lnTo>
                    <a:lnTo>
                      <a:pt x="464" y="488"/>
                    </a:lnTo>
                    <a:lnTo>
                      <a:pt x="479" y="458"/>
                    </a:lnTo>
                    <a:lnTo>
                      <a:pt x="491" y="434"/>
                    </a:lnTo>
                    <a:lnTo>
                      <a:pt x="500" y="395"/>
                    </a:lnTo>
                    <a:lnTo>
                      <a:pt x="502" y="356"/>
                    </a:lnTo>
                    <a:lnTo>
                      <a:pt x="504" y="320"/>
                    </a:lnTo>
                    <a:lnTo>
                      <a:pt x="506" y="280"/>
                    </a:lnTo>
                    <a:lnTo>
                      <a:pt x="502" y="238"/>
                    </a:lnTo>
                    <a:lnTo>
                      <a:pt x="504" y="207"/>
                    </a:lnTo>
                    <a:lnTo>
                      <a:pt x="510" y="161"/>
                    </a:lnTo>
                    <a:lnTo>
                      <a:pt x="519" y="137"/>
                    </a:lnTo>
                    <a:lnTo>
                      <a:pt x="530" y="109"/>
                    </a:lnTo>
                    <a:lnTo>
                      <a:pt x="544" y="76"/>
                    </a:lnTo>
                    <a:lnTo>
                      <a:pt x="561" y="55"/>
                    </a:lnTo>
                    <a:lnTo>
                      <a:pt x="579" y="38"/>
                    </a:lnTo>
                    <a:lnTo>
                      <a:pt x="602" y="20"/>
                    </a:lnTo>
                    <a:lnTo>
                      <a:pt x="633" y="3"/>
                    </a:lnTo>
                    <a:lnTo>
                      <a:pt x="651" y="0"/>
                    </a:lnTo>
                    <a:lnTo>
                      <a:pt x="642" y="31"/>
                    </a:lnTo>
                    <a:lnTo>
                      <a:pt x="637" y="55"/>
                    </a:lnTo>
                    <a:lnTo>
                      <a:pt x="635" y="81"/>
                    </a:lnTo>
                    <a:lnTo>
                      <a:pt x="633" y="104"/>
                    </a:lnTo>
                    <a:lnTo>
                      <a:pt x="637" y="130"/>
                    </a:lnTo>
                    <a:lnTo>
                      <a:pt x="643" y="152"/>
                    </a:lnTo>
                    <a:lnTo>
                      <a:pt x="654" y="173"/>
                    </a:lnTo>
                    <a:lnTo>
                      <a:pt x="667" y="187"/>
                    </a:lnTo>
                    <a:lnTo>
                      <a:pt x="681" y="200"/>
                    </a:lnTo>
                    <a:lnTo>
                      <a:pt x="696" y="212"/>
                    </a:lnTo>
                    <a:lnTo>
                      <a:pt x="715" y="221"/>
                    </a:lnTo>
                    <a:lnTo>
                      <a:pt x="736" y="228"/>
                    </a:lnTo>
                    <a:lnTo>
                      <a:pt x="755" y="228"/>
                    </a:lnTo>
                    <a:lnTo>
                      <a:pt x="772" y="219"/>
                    </a:lnTo>
                    <a:lnTo>
                      <a:pt x="784" y="207"/>
                    </a:lnTo>
                    <a:lnTo>
                      <a:pt x="790" y="187"/>
                    </a:lnTo>
                    <a:lnTo>
                      <a:pt x="805" y="203"/>
                    </a:lnTo>
                    <a:lnTo>
                      <a:pt x="821" y="224"/>
                    </a:lnTo>
                    <a:lnTo>
                      <a:pt x="835" y="247"/>
                    </a:lnTo>
                    <a:lnTo>
                      <a:pt x="843" y="264"/>
                    </a:lnTo>
                    <a:lnTo>
                      <a:pt x="851" y="283"/>
                    </a:lnTo>
                    <a:lnTo>
                      <a:pt x="857" y="295"/>
                    </a:lnTo>
                    <a:lnTo>
                      <a:pt x="863" y="316"/>
                    </a:lnTo>
                    <a:lnTo>
                      <a:pt x="870" y="342"/>
                    </a:lnTo>
                    <a:lnTo>
                      <a:pt x="876" y="370"/>
                    </a:lnTo>
                    <a:lnTo>
                      <a:pt x="879" y="405"/>
                    </a:lnTo>
                    <a:lnTo>
                      <a:pt x="893" y="363"/>
                    </a:lnTo>
                    <a:lnTo>
                      <a:pt x="909" y="320"/>
                    </a:lnTo>
                    <a:lnTo>
                      <a:pt x="935" y="283"/>
                    </a:lnTo>
                    <a:lnTo>
                      <a:pt x="947" y="264"/>
                    </a:lnTo>
                    <a:lnTo>
                      <a:pt x="977" y="233"/>
                    </a:lnTo>
                    <a:lnTo>
                      <a:pt x="1011" y="214"/>
                    </a:lnTo>
                    <a:lnTo>
                      <a:pt x="999" y="257"/>
                    </a:lnTo>
                    <a:lnTo>
                      <a:pt x="1000" y="287"/>
                    </a:lnTo>
                    <a:lnTo>
                      <a:pt x="1011" y="320"/>
                    </a:lnTo>
                    <a:lnTo>
                      <a:pt x="1022" y="344"/>
                    </a:lnTo>
                    <a:lnTo>
                      <a:pt x="1036" y="370"/>
                    </a:lnTo>
                    <a:lnTo>
                      <a:pt x="1047" y="396"/>
                    </a:lnTo>
                    <a:lnTo>
                      <a:pt x="1061" y="427"/>
                    </a:lnTo>
                    <a:lnTo>
                      <a:pt x="1072" y="448"/>
                    </a:lnTo>
                    <a:lnTo>
                      <a:pt x="1080" y="484"/>
                    </a:lnTo>
                    <a:lnTo>
                      <a:pt x="1087" y="520"/>
                    </a:lnTo>
                    <a:lnTo>
                      <a:pt x="1088" y="553"/>
                    </a:lnTo>
                    <a:lnTo>
                      <a:pt x="1087" y="592"/>
                    </a:lnTo>
                    <a:lnTo>
                      <a:pt x="1082" y="618"/>
                    </a:lnTo>
                    <a:lnTo>
                      <a:pt x="1074" y="653"/>
                    </a:lnTo>
                    <a:lnTo>
                      <a:pt x="1104" y="629"/>
                    </a:lnTo>
                    <a:lnTo>
                      <a:pt x="1126" y="615"/>
                    </a:lnTo>
                    <a:lnTo>
                      <a:pt x="1143" y="592"/>
                    </a:lnTo>
                    <a:lnTo>
                      <a:pt x="1153" y="562"/>
                    </a:lnTo>
                    <a:lnTo>
                      <a:pt x="1166" y="524"/>
                    </a:lnTo>
                    <a:lnTo>
                      <a:pt x="1181" y="498"/>
                    </a:lnTo>
                    <a:lnTo>
                      <a:pt x="1195" y="472"/>
                    </a:lnTo>
                    <a:lnTo>
                      <a:pt x="1212" y="455"/>
                    </a:lnTo>
                    <a:lnTo>
                      <a:pt x="1240" y="441"/>
                    </a:lnTo>
                    <a:lnTo>
                      <a:pt x="1263" y="441"/>
                    </a:lnTo>
                    <a:lnTo>
                      <a:pt x="1286" y="441"/>
                    </a:lnTo>
                    <a:lnTo>
                      <a:pt x="1316" y="445"/>
                    </a:lnTo>
                    <a:lnTo>
                      <a:pt x="1339" y="450"/>
                    </a:lnTo>
                    <a:lnTo>
                      <a:pt x="1370" y="475"/>
                    </a:lnTo>
                    <a:lnTo>
                      <a:pt x="1346" y="484"/>
                    </a:lnTo>
                    <a:lnTo>
                      <a:pt x="1331" y="494"/>
                    </a:lnTo>
                    <a:lnTo>
                      <a:pt x="1318" y="512"/>
                    </a:lnTo>
                    <a:lnTo>
                      <a:pt x="1312" y="529"/>
                    </a:lnTo>
                    <a:lnTo>
                      <a:pt x="1312" y="553"/>
                    </a:lnTo>
                    <a:lnTo>
                      <a:pt x="1315" y="566"/>
                    </a:lnTo>
                    <a:lnTo>
                      <a:pt x="1318" y="575"/>
                    </a:lnTo>
                    <a:lnTo>
                      <a:pt x="1327" y="589"/>
                    </a:lnTo>
                    <a:lnTo>
                      <a:pt x="1344" y="611"/>
                    </a:lnTo>
                    <a:lnTo>
                      <a:pt x="1357" y="620"/>
                    </a:lnTo>
                    <a:lnTo>
                      <a:pt x="1380" y="627"/>
                    </a:lnTo>
                    <a:lnTo>
                      <a:pt x="1399" y="627"/>
                    </a:lnTo>
                    <a:lnTo>
                      <a:pt x="1424" y="625"/>
                    </a:lnTo>
                    <a:lnTo>
                      <a:pt x="1447" y="618"/>
                    </a:lnTo>
                    <a:lnTo>
                      <a:pt x="1467" y="613"/>
                    </a:lnTo>
                    <a:lnTo>
                      <a:pt x="1481" y="603"/>
                    </a:lnTo>
                    <a:lnTo>
                      <a:pt x="1496" y="585"/>
                    </a:lnTo>
                    <a:lnTo>
                      <a:pt x="1506" y="566"/>
                    </a:lnTo>
                    <a:lnTo>
                      <a:pt x="1517" y="548"/>
                    </a:lnTo>
                    <a:lnTo>
                      <a:pt x="1521" y="520"/>
                    </a:lnTo>
                    <a:lnTo>
                      <a:pt x="1521" y="491"/>
                    </a:lnTo>
                    <a:lnTo>
                      <a:pt x="1519" y="463"/>
                    </a:lnTo>
                    <a:lnTo>
                      <a:pt x="1510" y="429"/>
                    </a:lnTo>
                    <a:lnTo>
                      <a:pt x="1504" y="403"/>
                    </a:lnTo>
                    <a:lnTo>
                      <a:pt x="1493" y="382"/>
                    </a:lnTo>
                    <a:lnTo>
                      <a:pt x="1481" y="353"/>
                    </a:lnTo>
                    <a:lnTo>
                      <a:pt x="1467" y="325"/>
                    </a:lnTo>
                    <a:lnTo>
                      <a:pt x="1492" y="335"/>
                    </a:lnTo>
                    <a:lnTo>
                      <a:pt x="1523" y="349"/>
                    </a:lnTo>
                    <a:lnTo>
                      <a:pt x="1555" y="365"/>
                    </a:lnTo>
                    <a:lnTo>
                      <a:pt x="1584" y="386"/>
                    </a:lnTo>
                    <a:lnTo>
                      <a:pt x="1609" y="410"/>
                    </a:lnTo>
                    <a:lnTo>
                      <a:pt x="1632" y="438"/>
                    </a:lnTo>
                    <a:lnTo>
                      <a:pt x="1653" y="470"/>
                    </a:lnTo>
                    <a:lnTo>
                      <a:pt x="1668" y="501"/>
                    </a:lnTo>
                    <a:lnTo>
                      <a:pt x="1682" y="534"/>
                    </a:lnTo>
                    <a:lnTo>
                      <a:pt x="1699" y="566"/>
                    </a:lnTo>
                    <a:lnTo>
                      <a:pt x="1710" y="596"/>
                    </a:lnTo>
                    <a:lnTo>
                      <a:pt x="1720" y="625"/>
                    </a:lnTo>
                    <a:lnTo>
                      <a:pt x="1732" y="660"/>
                    </a:lnTo>
                    <a:lnTo>
                      <a:pt x="1740" y="705"/>
                    </a:lnTo>
                    <a:lnTo>
                      <a:pt x="1745" y="757"/>
                    </a:lnTo>
                    <a:lnTo>
                      <a:pt x="1750" y="807"/>
                    </a:lnTo>
                    <a:lnTo>
                      <a:pt x="1750" y="829"/>
                    </a:lnTo>
                    <a:lnTo>
                      <a:pt x="1750" y="871"/>
                    </a:lnTo>
                    <a:lnTo>
                      <a:pt x="1748" y="909"/>
                    </a:lnTo>
                    <a:lnTo>
                      <a:pt x="1744" y="948"/>
                    </a:lnTo>
                    <a:lnTo>
                      <a:pt x="1730" y="1007"/>
                    </a:lnTo>
                    <a:lnTo>
                      <a:pt x="1720" y="1047"/>
                    </a:lnTo>
                    <a:lnTo>
                      <a:pt x="1702" y="1111"/>
                    </a:lnTo>
                    <a:lnTo>
                      <a:pt x="1693" y="1156"/>
                    </a:lnTo>
                    <a:lnTo>
                      <a:pt x="1682" y="1198"/>
                    </a:lnTo>
                    <a:lnTo>
                      <a:pt x="1674" y="1229"/>
                    </a:lnTo>
                    <a:lnTo>
                      <a:pt x="1676" y="1259"/>
                    </a:lnTo>
                    <a:lnTo>
                      <a:pt x="1680" y="1290"/>
                    </a:lnTo>
                    <a:lnTo>
                      <a:pt x="1695" y="1315"/>
                    </a:lnTo>
                    <a:lnTo>
                      <a:pt x="1711" y="1288"/>
                    </a:lnTo>
                    <a:lnTo>
                      <a:pt x="1724" y="1266"/>
                    </a:lnTo>
                    <a:lnTo>
                      <a:pt x="1745" y="1243"/>
                    </a:lnTo>
                    <a:lnTo>
                      <a:pt x="1771" y="1226"/>
                    </a:lnTo>
                    <a:lnTo>
                      <a:pt x="1794" y="1207"/>
                    </a:lnTo>
                    <a:lnTo>
                      <a:pt x="1824" y="1191"/>
                    </a:lnTo>
                    <a:lnTo>
                      <a:pt x="1853" y="1179"/>
                    </a:lnTo>
                    <a:lnTo>
                      <a:pt x="1880" y="1170"/>
                    </a:lnTo>
                    <a:lnTo>
                      <a:pt x="1838" y="1273"/>
                    </a:lnTo>
                    <a:lnTo>
                      <a:pt x="1832" y="1315"/>
                    </a:lnTo>
                    <a:lnTo>
                      <a:pt x="1833" y="1367"/>
                    </a:lnTo>
                    <a:lnTo>
                      <a:pt x="1838" y="1406"/>
                    </a:lnTo>
                    <a:lnTo>
                      <a:pt x="1846" y="1441"/>
                    </a:lnTo>
                    <a:lnTo>
                      <a:pt x="1865" y="1429"/>
                    </a:lnTo>
                    <a:lnTo>
                      <a:pt x="1878" y="1408"/>
                    </a:lnTo>
                    <a:lnTo>
                      <a:pt x="1889" y="1387"/>
                    </a:lnTo>
                    <a:lnTo>
                      <a:pt x="1905" y="1339"/>
                    </a:lnTo>
                    <a:lnTo>
                      <a:pt x="1922" y="1380"/>
                    </a:lnTo>
                    <a:lnTo>
                      <a:pt x="1928" y="1410"/>
                    </a:lnTo>
                    <a:lnTo>
                      <a:pt x="1932" y="1450"/>
                    </a:lnTo>
                    <a:lnTo>
                      <a:pt x="1934" y="1486"/>
                    </a:lnTo>
                    <a:lnTo>
                      <a:pt x="1934" y="1519"/>
                    </a:lnTo>
                    <a:lnTo>
                      <a:pt x="1930" y="1548"/>
                    </a:lnTo>
                    <a:lnTo>
                      <a:pt x="1920" y="1584"/>
                    </a:lnTo>
                    <a:lnTo>
                      <a:pt x="1909" y="1605"/>
                    </a:lnTo>
                    <a:lnTo>
                      <a:pt x="1892" y="1631"/>
                    </a:lnTo>
                    <a:lnTo>
                      <a:pt x="1875" y="1661"/>
                    </a:lnTo>
                    <a:lnTo>
                      <a:pt x="1863" y="1689"/>
                    </a:lnTo>
                    <a:lnTo>
                      <a:pt x="1850" y="1715"/>
                    </a:lnTo>
                    <a:lnTo>
                      <a:pt x="1832" y="1752"/>
                    </a:lnTo>
                    <a:lnTo>
                      <a:pt x="1819" y="1800"/>
                    </a:lnTo>
                    <a:lnTo>
                      <a:pt x="1813" y="1837"/>
                    </a:lnTo>
                    <a:lnTo>
                      <a:pt x="1768" y="1837"/>
                    </a:lnTo>
                    <a:lnTo>
                      <a:pt x="1708" y="1837"/>
                    </a:lnTo>
                    <a:lnTo>
                      <a:pt x="1651" y="1830"/>
                    </a:lnTo>
                    <a:lnTo>
                      <a:pt x="1600" y="1816"/>
                    </a:lnTo>
                    <a:lnTo>
                      <a:pt x="1574" y="1807"/>
                    </a:lnTo>
                    <a:lnTo>
                      <a:pt x="1538" y="1788"/>
                    </a:lnTo>
                    <a:lnTo>
                      <a:pt x="1506" y="1767"/>
                    </a:lnTo>
                    <a:lnTo>
                      <a:pt x="1475" y="1745"/>
                    </a:lnTo>
                    <a:lnTo>
                      <a:pt x="1441" y="1729"/>
                    </a:lnTo>
                    <a:lnTo>
                      <a:pt x="1412" y="1717"/>
                    </a:lnTo>
                    <a:lnTo>
                      <a:pt x="1382" y="1710"/>
                    </a:lnTo>
                    <a:lnTo>
                      <a:pt x="1344" y="1696"/>
                    </a:lnTo>
                    <a:lnTo>
                      <a:pt x="1308" y="1683"/>
                    </a:lnTo>
                    <a:lnTo>
                      <a:pt x="1275" y="1661"/>
                    </a:lnTo>
                    <a:lnTo>
                      <a:pt x="1240" y="1638"/>
                    </a:lnTo>
                    <a:lnTo>
                      <a:pt x="1212" y="1612"/>
                    </a:lnTo>
                    <a:lnTo>
                      <a:pt x="1155" y="1560"/>
                    </a:lnTo>
                    <a:lnTo>
                      <a:pt x="1120" y="1532"/>
                    </a:lnTo>
                    <a:lnTo>
                      <a:pt x="1080" y="1514"/>
                    </a:lnTo>
                    <a:lnTo>
                      <a:pt x="1030" y="1486"/>
                    </a:lnTo>
                    <a:lnTo>
                      <a:pt x="967" y="1465"/>
                    </a:lnTo>
                    <a:lnTo>
                      <a:pt x="899" y="1457"/>
                    </a:lnTo>
                    <a:lnTo>
                      <a:pt x="717" y="1436"/>
                    </a:lnTo>
                    <a:lnTo>
                      <a:pt x="567" y="1336"/>
                    </a:lnTo>
                    <a:lnTo>
                      <a:pt x="454" y="1252"/>
                    </a:lnTo>
                    <a:lnTo>
                      <a:pt x="272" y="1245"/>
                    </a:lnTo>
                    <a:lnTo>
                      <a:pt x="103" y="1203"/>
                    </a:lnTo>
                    <a:lnTo>
                      <a:pt x="15" y="1104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86" name="Freeform 654"/>
              <p:cNvSpPr>
                <a:spLocks/>
              </p:cNvSpPr>
              <p:nvPr/>
            </p:nvSpPr>
            <p:spPr bwMode="auto">
              <a:xfrm>
                <a:off x="2452" y="1596"/>
                <a:ext cx="238" cy="523"/>
              </a:xfrm>
              <a:custGeom>
                <a:avLst/>
                <a:gdLst/>
                <a:ahLst/>
                <a:cxnLst>
                  <a:cxn ang="0">
                    <a:pos x="35" y="475"/>
                  </a:cxn>
                  <a:cxn ang="0">
                    <a:pos x="9" y="424"/>
                  </a:cxn>
                  <a:cxn ang="0">
                    <a:pos x="1" y="372"/>
                  </a:cxn>
                  <a:cxn ang="0">
                    <a:pos x="1" y="310"/>
                  </a:cxn>
                  <a:cxn ang="0">
                    <a:pos x="8" y="260"/>
                  </a:cxn>
                  <a:cxn ang="0">
                    <a:pos x="25" y="217"/>
                  </a:cxn>
                  <a:cxn ang="0">
                    <a:pos x="26" y="168"/>
                  </a:cxn>
                  <a:cxn ang="0">
                    <a:pos x="21" y="140"/>
                  </a:cxn>
                  <a:cxn ang="0">
                    <a:pos x="11" y="106"/>
                  </a:cxn>
                  <a:cxn ang="0">
                    <a:pos x="13" y="94"/>
                  </a:cxn>
                  <a:cxn ang="0">
                    <a:pos x="32" y="118"/>
                  </a:cxn>
                  <a:cxn ang="0">
                    <a:pos x="43" y="125"/>
                  </a:cxn>
                  <a:cxn ang="0">
                    <a:pos x="42" y="74"/>
                  </a:cxn>
                  <a:cxn ang="0">
                    <a:pos x="25" y="20"/>
                  </a:cxn>
                  <a:cxn ang="0">
                    <a:pos x="24" y="0"/>
                  </a:cxn>
                  <a:cxn ang="0">
                    <a:pos x="54" y="6"/>
                  </a:cxn>
                  <a:cxn ang="0">
                    <a:pos x="81" y="35"/>
                  </a:cxn>
                  <a:cxn ang="0">
                    <a:pos x="101" y="83"/>
                  </a:cxn>
                  <a:cxn ang="0">
                    <a:pos x="112" y="102"/>
                  </a:cxn>
                  <a:cxn ang="0">
                    <a:pos x="131" y="69"/>
                  </a:cxn>
                  <a:cxn ang="0">
                    <a:pos x="162" y="50"/>
                  </a:cxn>
                  <a:cxn ang="0">
                    <a:pos x="187" y="54"/>
                  </a:cxn>
                  <a:cxn ang="0">
                    <a:pos x="200" y="85"/>
                  </a:cxn>
                  <a:cxn ang="0">
                    <a:pos x="179" y="85"/>
                  </a:cxn>
                  <a:cxn ang="0">
                    <a:pos x="168" y="94"/>
                  </a:cxn>
                  <a:cxn ang="0">
                    <a:pos x="162" y="120"/>
                  </a:cxn>
                  <a:cxn ang="0">
                    <a:pos x="166" y="142"/>
                  </a:cxn>
                  <a:cxn ang="0">
                    <a:pos x="181" y="159"/>
                  </a:cxn>
                  <a:cxn ang="0">
                    <a:pos x="202" y="159"/>
                  </a:cxn>
                  <a:cxn ang="0">
                    <a:pos x="202" y="121"/>
                  </a:cxn>
                  <a:cxn ang="0">
                    <a:pos x="219" y="147"/>
                  </a:cxn>
                  <a:cxn ang="0">
                    <a:pos x="232" y="188"/>
                  </a:cxn>
                  <a:cxn ang="0">
                    <a:pos x="232" y="223"/>
                  </a:cxn>
                  <a:cxn ang="0">
                    <a:pos x="220" y="256"/>
                  </a:cxn>
                  <a:cxn ang="0">
                    <a:pos x="201" y="283"/>
                  </a:cxn>
                  <a:cxn ang="0">
                    <a:pos x="191" y="306"/>
                  </a:cxn>
                  <a:cxn ang="0">
                    <a:pos x="198" y="341"/>
                  </a:cxn>
                  <a:cxn ang="0">
                    <a:pos x="218" y="362"/>
                  </a:cxn>
                  <a:cxn ang="0">
                    <a:pos x="232" y="355"/>
                  </a:cxn>
                  <a:cxn ang="0">
                    <a:pos x="238" y="387"/>
                  </a:cxn>
                  <a:cxn ang="0">
                    <a:pos x="231" y="434"/>
                  </a:cxn>
                  <a:cxn ang="0">
                    <a:pos x="216" y="474"/>
                  </a:cxn>
                  <a:cxn ang="0">
                    <a:pos x="196" y="501"/>
                  </a:cxn>
                  <a:cxn ang="0">
                    <a:pos x="171" y="518"/>
                  </a:cxn>
                  <a:cxn ang="0">
                    <a:pos x="141" y="521"/>
                  </a:cxn>
                  <a:cxn ang="0">
                    <a:pos x="101" y="504"/>
                  </a:cxn>
                  <a:cxn ang="0">
                    <a:pos x="53" y="494"/>
                  </a:cxn>
                </a:cxnLst>
                <a:rect l="0" t="0" r="r" b="b"/>
                <a:pathLst>
                  <a:path w="238" h="523">
                    <a:moveTo>
                      <a:pt x="53" y="494"/>
                    </a:moveTo>
                    <a:lnTo>
                      <a:pt x="44" y="485"/>
                    </a:lnTo>
                    <a:lnTo>
                      <a:pt x="35" y="475"/>
                    </a:lnTo>
                    <a:lnTo>
                      <a:pt x="25" y="458"/>
                    </a:lnTo>
                    <a:lnTo>
                      <a:pt x="17" y="442"/>
                    </a:lnTo>
                    <a:lnTo>
                      <a:pt x="9" y="424"/>
                    </a:lnTo>
                    <a:lnTo>
                      <a:pt x="5" y="409"/>
                    </a:lnTo>
                    <a:lnTo>
                      <a:pt x="2" y="389"/>
                    </a:lnTo>
                    <a:lnTo>
                      <a:pt x="1" y="372"/>
                    </a:lnTo>
                    <a:lnTo>
                      <a:pt x="1" y="349"/>
                    </a:lnTo>
                    <a:lnTo>
                      <a:pt x="0" y="328"/>
                    </a:lnTo>
                    <a:lnTo>
                      <a:pt x="1" y="310"/>
                    </a:lnTo>
                    <a:lnTo>
                      <a:pt x="1" y="297"/>
                    </a:lnTo>
                    <a:lnTo>
                      <a:pt x="4" y="278"/>
                    </a:lnTo>
                    <a:lnTo>
                      <a:pt x="8" y="260"/>
                    </a:lnTo>
                    <a:lnTo>
                      <a:pt x="13" y="245"/>
                    </a:lnTo>
                    <a:lnTo>
                      <a:pt x="20" y="231"/>
                    </a:lnTo>
                    <a:lnTo>
                      <a:pt x="25" y="217"/>
                    </a:lnTo>
                    <a:lnTo>
                      <a:pt x="27" y="200"/>
                    </a:lnTo>
                    <a:lnTo>
                      <a:pt x="27" y="184"/>
                    </a:lnTo>
                    <a:lnTo>
                      <a:pt x="26" y="168"/>
                    </a:lnTo>
                    <a:lnTo>
                      <a:pt x="24" y="159"/>
                    </a:lnTo>
                    <a:lnTo>
                      <a:pt x="23" y="151"/>
                    </a:lnTo>
                    <a:lnTo>
                      <a:pt x="21" y="140"/>
                    </a:lnTo>
                    <a:lnTo>
                      <a:pt x="18" y="128"/>
                    </a:lnTo>
                    <a:lnTo>
                      <a:pt x="13" y="117"/>
                    </a:lnTo>
                    <a:lnTo>
                      <a:pt x="11" y="106"/>
                    </a:lnTo>
                    <a:lnTo>
                      <a:pt x="7" y="98"/>
                    </a:lnTo>
                    <a:lnTo>
                      <a:pt x="3" y="91"/>
                    </a:lnTo>
                    <a:lnTo>
                      <a:pt x="13" y="94"/>
                    </a:lnTo>
                    <a:lnTo>
                      <a:pt x="21" y="101"/>
                    </a:lnTo>
                    <a:lnTo>
                      <a:pt x="29" y="111"/>
                    </a:lnTo>
                    <a:lnTo>
                      <a:pt x="32" y="118"/>
                    </a:lnTo>
                    <a:lnTo>
                      <a:pt x="37" y="128"/>
                    </a:lnTo>
                    <a:lnTo>
                      <a:pt x="40" y="142"/>
                    </a:lnTo>
                    <a:lnTo>
                      <a:pt x="43" y="125"/>
                    </a:lnTo>
                    <a:lnTo>
                      <a:pt x="44" y="108"/>
                    </a:lnTo>
                    <a:lnTo>
                      <a:pt x="44" y="93"/>
                    </a:lnTo>
                    <a:lnTo>
                      <a:pt x="42" y="74"/>
                    </a:lnTo>
                    <a:lnTo>
                      <a:pt x="37" y="53"/>
                    </a:lnTo>
                    <a:lnTo>
                      <a:pt x="31" y="36"/>
                    </a:lnTo>
                    <a:lnTo>
                      <a:pt x="25" y="20"/>
                    </a:lnTo>
                    <a:lnTo>
                      <a:pt x="20" y="7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6" y="0"/>
                    </a:lnTo>
                    <a:lnTo>
                      <a:pt x="47" y="3"/>
                    </a:lnTo>
                    <a:lnTo>
                      <a:pt x="54" y="6"/>
                    </a:lnTo>
                    <a:lnTo>
                      <a:pt x="65" y="13"/>
                    </a:lnTo>
                    <a:lnTo>
                      <a:pt x="74" y="23"/>
                    </a:lnTo>
                    <a:lnTo>
                      <a:pt x="81" y="35"/>
                    </a:lnTo>
                    <a:lnTo>
                      <a:pt x="88" y="49"/>
                    </a:lnTo>
                    <a:lnTo>
                      <a:pt x="94" y="66"/>
                    </a:lnTo>
                    <a:lnTo>
                      <a:pt x="101" y="83"/>
                    </a:lnTo>
                    <a:lnTo>
                      <a:pt x="106" y="102"/>
                    </a:lnTo>
                    <a:lnTo>
                      <a:pt x="109" y="125"/>
                    </a:lnTo>
                    <a:lnTo>
                      <a:pt x="112" y="102"/>
                    </a:lnTo>
                    <a:lnTo>
                      <a:pt x="118" y="91"/>
                    </a:lnTo>
                    <a:lnTo>
                      <a:pt x="124" y="80"/>
                    </a:lnTo>
                    <a:lnTo>
                      <a:pt x="131" y="69"/>
                    </a:lnTo>
                    <a:lnTo>
                      <a:pt x="142" y="60"/>
                    </a:lnTo>
                    <a:lnTo>
                      <a:pt x="152" y="54"/>
                    </a:lnTo>
                    <a:lnTo>
                      <a:pt x="162" y="50"/>
                    </a:lnTo>
                    <a:lnTo>
                      <a:pt x="172" y="48"/>
                    </a:lnTo>
                    <a:lnTo>
                      <a:pt x="181" y="50"/>
                    </a:lnTo>
                    <a:lnTo>
                      <a:pt x="187" y="54"/>
                    </a:lnTo>
                    <a:lnTo>
                      <a:pt x="193" y="61"/>
                    </a:lnTo>
                    <a:lnTo>
                      <a:pt x="197" y="71"/>
                    </a:lnTo>
                    <a:lnTo>
                      <a:pt x="200" y="85"/>
                    </a:lnTo>
                    <a:lnTo>
                      <a:pt x="192" y="81"/>
                    </a:lnTo>
                    <a:lnTo>
                      <a:pt x="185" y="81"/>
                    </a:lnTo>
                    <a:lnTo>
                      <a:pt x="179" y="85"/>
                    </a:lnTo>
                    <a:lnTo>
                      <a:pt x="177" y="86"/>
                    </a:lnTo>
                    <a:lnTo>
                      <a:pt x="172" y="89"/>
                    </a:lnTo>
                    <a:lnTo>
                      <a:pt x="168" y="94"/>
                    </a:lnTo>
                    <a:lnTo>
                      <a:pt x="166" y="101"/>
                    </a:lnTo>
                    <a:lnTo>
                      <a:pt x="163" y="112"/>
                    </a:lnTo>
                    <a:lnTo>
                      <a:pt x="162" y="120"/>
                    </a:lnTo>
                    <a:lnTo>
                      <a:pt x="162" y="128"/>
                    </a:lnTo>
                    <a:lnTo>
                      <a:pt x="163" y="136"/>
                    </a:lnTo>
                    <a:lnTo>
                      <a:pt x="166" y="142"/>
                    </a:lnTo>
                    <a:lnTo>
                      <a:pt x="169" y="148"/>
                    </a:lnTo>
                    <a:lnTo>
                      <a:pt x="174" y="154"/>
                    </a:lnTo>
                    <a:lnTo>
                      <a:pt x="181" y="159"/>
                    </a:lnTo>
                    <a:lnTo>
                      <a:pt x="187" y="162"/>
                    </a:lnTo>
                    <a:lnTo>
                      <a:pt x="195" y="164"/>
                    </a:lnTo>
                    <a:lnTo>
                      <a:pt x="202" y="159"/>
                    </a:lnTo>
                    <a:lnTo>
                      <a:pt x="204" y="148"/>
                    </a:lnTo>
                    <a:lnTo>
                      <a:pt x="204" y="136"/>
                    </a:lnTo>
                    <a:lnTo>
                      <a:pt x="202" y="121"/>
                    </a:lnTo>
                    <a:lnTo>
                      <a:pt x="207" y="128"/>
                    </a:lnTo>
                    <a:lnTo>
                      <a:pt x="214" y="139"/>
                    </a:lnTo>
                    <a:lnTo>
                      <a:pt x="219" y="147"/>
                    </a:lnTo>
                    <a:lnTo>
                      <a:pt x="225" y="162"/>
                    </a:lnTo>
                    <a:lnTo>
                      <a:pt x="230" y="174"/>
                    </a:lnTo>
                    <a:lnTo>
                      <a:pt x="232" y="188"/>
                    </a:lnTo>
                    <a:lnTo>
                      <a:pt x="234" y="201"/>
                    </a:lnTo>
                    <a:lnTo>
                      <a:pt x="234" y="211"/>
                    </a:lnTo>
                    <a:lnTo>
                      <a:pt x="232" y="223"/>
                    </a:lnTo>
                    <a:lnTo>
                      <a:pt x="230" y="234"/>
                    </a:lnTo>
                    <a:lnTo>
                      <a:pt x="226" y="244"/>
                    </a:lnTo>
                    <a:lnTo>
                      <a:pt x="220" y="256"/>
                    </a:lnTo>
                    <a:lnTo>
                      <a:pt x="214" y="265"/>
                    </a:lnTo>
                    <a:lnTo>
                      <a:pt x="207" y="273"/>
                    </a:lnTo>
                    <a:lnTo>
                      <a:pt x="201" y="283"/>
                    </a:lnTo>
                    <a:lnTo>
                      <a:pt x="196" y="290"/>
                    </a:lnTo>
                    <a:lnTo>
                      <a:pt x="193" y="297"/>
                    </a:lnTo>
                    <a:lnTo>
                      <a:pt x="191" y="306"/>
                    </a:lnTo>
                    <a:lnTo>
                      <a:pt x="191" y="319"/>
                    </a:lnTo>
                    <a:lnTo>
                      <a:pt x="195" y="330"/>
                    </a:lnTo>
                    <a:lnTo>
                      <a:pt x="198" y="341"/>
                    </a:lnTo>
                    <a:lnTo>
                      <a:pt x="205" y="350"/>
                    </a:lnTo>
                    <a:lnTo>
                      <a:pt x="211" y="356"/>
                    </a:lnTo>
                    <a:lnTo>
                      <a:pt x="218" y="362"/>
                    </a:lnTo>
                    <a:lnTo>
                      <a:pt x="223" y="355"/>
                    </a:lnTo>
                    <a:lnTo>
                      <a:pt x="226" y="346"/>
                    </a:lnTo>
                    <a:lnTo>
                      <a:pt x="232" y="355"/>
                    </a:lnTo>
                    <a:lnTo>
                      <a:pt x="234" y="363"/>
                    </a:lnTo>
                    <a:lnTo>
                      <a:pt x="237" y="375"/>
                    </a:lnTo>
                    <a:lnTo>
                      <a:pt x="238" y="387"/>
                    </a:lnTo>
                    <a:lnTo>
                      <a:pt x="238" y="404"/>
                    </a:lnTo>
                    <a:lnTo>
                      <a:pt x="234" y="419"/>
                    </a:lnTo>
                    <a:lnTo>
                      <a:pt x="231" y="434"/>
                    </a:lnTo>
                    <a:lnTo>
                      <a:pt x="227" y="445"/>
                    </a:lnTo>
                    <a:lnTo>
                      <a:pt x="223" y="458"/>
                    </a:lnTo>
                    <a:lnTo>
                      <a:pt x="216" y="474"/>
                    </a:lnTo>
                    <a:lnTo>
                      <a:pt x="207" y="484"/>
                    </a:lnTo>
                    <a:lnTo>
                      <a:pt x="201" y="493"/>
                    </a:lnTo>
                    <a:lnTo>
                      <a:pt x="196" y="501"/>
                    </a:lnTo>
                    <a:lnTo>
                      <a:pt x="190" y="508"/>
                    </a:lnTo>
                    <a:lnTo>
                      <a:pt x="181" y="513"/>
                    </a:lnTo>
                    <a:lnTo>
                      <a:pt x="171" y="518"/>
                    </a:lnTo>
                    <a:lnTo>
                      <a:pt x="160" y="522"/>
                    </a:lnTo>
                    <a:lnTo>
                      <a:pt x="150" y="523"/>
                    </a:lnTo>
                    <a:lnTo>
                      <a:pt x="141" y="521"/>
                    </a:lnTo>
                    <a:lnTo>
                      <a:pt x="130" y="510"/>
                    </a:lnTo>
                    <a:lnTo>
                      <a:pt x="118" y="506"/>
                    </a:lnTo>
                    <a:lnTo>
                      <a:pt x="101" y="504"/>
                    </a:lnTo>
                    <a:lnTo>
                      <a:pt x="83" y="504"/>
                    </a:lnTo>
                    <a:lnTo>
                      <a:pt x="66" y="500"/>
                    </a:lnTo>
                    <a:lnTo>
                      <a:pt x="53" y="494"/>
                    </a:lnTo>
                    <a:close/>
                  </a:path>
                </a:pathLst>
              </a:custGeom>
              <a:solidFill>
                <a:srgbClr val="FF8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87" name="Freeform 655"/>
              <p:cNvSpPr>
                <a:spLocks/>
              </p:cNvSpPr>
              <p:nvPr/>
            </p:nvSpPr>
            <p:spPr bwMode="auto">
              <a:xfrm>
                <a:off x="2658" y="1116"/>
                <a:ext cx="1155" cy="1390"/>
              </a:xfrm>
              <a:custGeom>
                <a:avLst/>
                <a:gdLst/>
                <a:ahLst/>
                <a:cxnLst>
                  <a:cxn ang="0">
                    <a:pos x="0" y="904"/>
                  </a:cxn>
                  <a:cxn ang="0">
                    <a:pos x="42" y="722"/>
                  </a:cxn>
                  <a:cxn ang="0">
                    <a:pos x="99" y="577"/>
                  </a:cxn>
                  <a:cxn ang="0">
                    <a:pos x="99" y="427"/>
                  </a:cxn>
                  <a:cxn ang="0">
                    <a:pos x="200" y="531"/>
                  </a:cxn>
                  <a:cxn ang="0">
                    <a:pos x="246" y="212"/>
                  </a:cxn>
                  <a:cxn ang="0">
                    <a:pos x="284" y="126"/>
                  </a:cxn>
                  <a:cxn ang="0">
                    <a:pos x="346" y="167"/>
                  </a:cxn>
                  <a:cxn ang="0">
                    <a:pos x="403" y="61"/>
                  </a:cxn>
                  <a:cxn ang="0">
                    <a:pos x="494" y="110"/>
                  </a:cxn>
                  <a:cxn ang="0">
                    <a:pos x="526" y="232"/>
                  </a:cxn>
                  <a:cxn ang="0">
                    <a:pos x="632" y="281"/>
                  </a:cxn>
                  <a:cxn ang="0">
                    <a:pos x="735" y="240"/>
                  </a:cxn>
                  <a:cxn ang="0">
                    <a:pos x="808" y="145"/>
                  </a:cxn>
                  <a:cxn ang="0">
                    <a:pos x="845" y="152"/>
                  </a:cxn>
                  <a:cxn ang="0">
                    <a:pos x="810" y="334"/>
                  </a:cxn>
                  <a:cxn ang="0">
                    <a:pos x="672" y="456"/>
                  </a:cxn>
                  <a:cxn ang="0">
                    <a:pos x="665" y="514"/>
                  </a:cxn>
                  <a:cxn ang="0">
                    <a:pos x="838" y="475"/>
                  </a:cxn>
                  <a:cxn ang="0">
                    <a:pos x="960" y="471"/>
                  </a:cxn>
                  <a:cxn ang="0">
                    <a:pos x="928" y="572"/>
                  </a:cxn>
                  <a:cxn ang="0">
                    <a:pos x="864" y="635"/>
                  </a:cxn>
                  <a:cxn ang="0">
                    <a:pos x="846" y="724"/>
                  </a:cxn>
                  <a:cxn ang="0">
                    <a:pos x="858" y="778"/>
                  </a:cxn>
                  <a:cxn ang="0">
                    <a:pos x="929" y="797"/>
                  </a:cxn>
                  <a:cxn ang="0">
                    <a:pos x="964" y="705"/>
                  </a:cxn>
                  <a:cxn ang="0">
                    <a:pos x="996" y="640"/>
                  </a:cxn>
                  <a:cxn ang="0">
                    <a:pos x="1025" y="678"/>
                  </a:cxn>
                  <a:cxn ang="0">
                    <a:pos x="1033" y="769"/>
                  </a:cxn>
                  <a:cxn ang="0">
                    <a:pos x="1016" y="818"/>
                  </a:cxn>
                  <a:cxn ang="0">
                    <a:pos x="982" y="900"/>
                  </a:cxn>
                  <a:cxn ang="0">
                    <a:pos x="970" y="992"/>
                  </a:cxn>
                  <a:cxn ang="0">
                    <a:pos x="996" y="1036"/>
                  </a:cxn>
                  <a:cxn ang="0">
                    <a:pos x="1050" y="1025"/>
                  </a:cxn>
                  <a:cxn ang="0">
                    <a:pos x="1103" y="987"/>
                  </a:cxn>
                  <a:cxn ang="0">
                    <a:pos x="1137" y="937"/>
                  </a:cxn>
                  <a:cxn ang="0">
                    <a:pos x="1155" y="963"/>
                  </a:cxn>
                  <a:cxn ang="0">
                    <a:pos x="1137" y="1052"/>
                  </a:cxn>
                  <a:cxn ang="0">
                    <a:pos x="1055" y="1163"/>
                  </a:cxn>
                  <a:cxn ang="0">
                    <a:pos x="932" y="1291"/>
                  </a:cxn>
                  <a:cxn ang="0">
                    <a:pos x="822" y="1390"/>
                  </a:cxn>
                  <a:cxn ang="0">
                    <a:pos x="681" y="1334"/>
                  </a:cxn>
                  <a:cxn ang="0">
                    <a:pos x="598" y="1216"/>
                  </a:cxn>
                  <a:cxn ang="0">
                    <a:pos x="422" y="1193"/>
                  </a:cxn>
                  <a:cxn ang="0">
                    <a:pos x="300" y="1147"/>
                  </a:cxn>
                  <a:cxn ang="0">
                    <a:pos x="79" y="1082"/>
                  </a:cxn>
                </a:cxnLst>
                <a:rect l="0" t="0" r="r" b="b"/>
                <a:pathLst>
                  <a:path w="1155" h="1390">
                    <a:moveTo>
                      <a:pt x="32" y="1049"/>
                    </a:moveTo>
                    <a:lnTo>
                      <a:pt x="7" y="999"/>
                    </a:lnTo>
                    <a:lnTo>
                      <a:pt x="0" y="904"/>
                    </a:lnTo>
                    <a:lnTo>
                      <a:pt x="3" y="824"/>
                    </a:lnTo>
                    <a:lnTo>
                      <a:pt x="14" y="752"/>
                    </a:lnTo>
                    <a:lnTo>
                      <a:pt x="42" y="722"/>
                    </a:lnTo>
                    <a:lnTo>
                      <a:pt x="114" y="692"/>
                    </a:lnTo>
                    <a:lnTo>
                      <a:pt x="110" y="642"/>
                    </a:lnTo>
                    <a:lnTo>
                      <a:pt x="99" y="577"/>
                    </a:lnTo>
                    <a:lnTo>
                      <a:pt x="91" y="536"/>
                    </a:lnTo>
                    <a:lnTo>
                      <a:pt x="91" y="483"/>
                    </a:lnTo>
                    <a:lnTo>
                      <a:pt x="99" y="427"/>
                    </a:lnTo>
                    <a:lnTo>
                      <a:pt x="126" y="362"/>
                    </a:lnTo>
                    <a:lnTo>
                      <a:pt x="160" y="430"/>
                    </a:lnTo>
                    <a:lnTo>
                      <a:pt x="200" y="531"/>
                    </a:lnTo>
                    <a:lnTo>
                      <a:pt x="230" y="547"/>
                    </a:lnTo>
                    <a:lnTo>
                      <a:pt x="246" y="379"/>
                    </a:lnTo>
                    <a:lnTo>
                      <a:pt x="246" y="212"/>
                    </a:lnTo>
                    <a:lnTo>
                      <a:pt x="216" y="90"/>
                    </a:lnTo>
                    <a:lnTo>
                      <a:pt x="247" y="99"/>
                    </a:lnTo>
                    <a:lnTo>
                      <a:pt x="284" y="126"/>
                    </a:lnTo>
                    <a:lnTo>
                      <a:pt x="315" y="167"/>
                    </a:lnTo>
                    <a:lnTo>
                      <a:pt x="342" y="228"/>
                    </a:lnTo>
                    <a:lnTo>
                      <a:pt x="346" y="167"/>
                    </a:lnTo>
                    <a:lnTo>
                      <a:pt x="358" y="126"/>
                    </a:lnTo>
                    <a:lnTo>
                      <a:pt x="380" y="92"/>
                    </a:lnTo>
                    <a:lnTo>
                      <a:pt x="403" y="61"/>
                    </a:lnTo>
                    <a:lnTo>
                      <a:pt x="475" y="0"/>
                    </a:lnTo>
                    <a:lnTo>
                      <a:pt x="484" y="68"/>
                    </a:lnTo>
                    <a:lnTo>
                      <a:pt x="494" y="110"/>
                    </a:lnTo>
                    <a:lnTo>
                      <a:pt x="499" y="141"/>
                    </a:lnTo>
                    <a:lnTo>
                      <a:pt x="506" y="175"/>
                    </a:lnTo>
                    <a:lnTo>
                      <a:pt x="526" y="232"/>
                    </a:lnTo>
                    <a:lnTo>
                      <a:pt x="552" y="266"/>
                    </a:lnTo>
                    <a:lnTo>
                      <a:pt x="582" y="281"/>
                    </a:lnTo>
                    <a:lnTo>
                      <a:pt x="632" y="281"/>
                    </a:lnTo>
                    <a:lnTo>
                      <a:pt x="665" y="274"/>
                    </a:lnTo>
                    <a:lnTo>
                      <a:pt x="704" y="263"/>
                    </a:lnTo>
                    <a:lnTo>
                      <a:pt x="735" y="240"/>
                    </a:lnTo>
                    <a:lnTo>
                      <a:pt x="765" y="205"/>
                    </a:lnTo>
                    <a:lnTo>
                      <a:pt x="787" y="175"/>
                    </a:lnTo>
                    <a:lnTo>
                      <a:pt x="808" y="145"/>
                    </a:lnTo>
                    <a:lnTo>
                      <a:pt x="826" y="119"/>
                    </a:lnTo>
                    <a:lnTo>
                      <a:pt x="850" y="85"/>
                    </a:lnTo>
                    <a:lnTo>
                      <a:pt x="845" y="152"/>
                    </a:lnTo>
                    <a:lnTo>
                      <a:pt x="842" y="205"/>
                    </a:lnTo>
                    <a:lnTo>
                      <a:pt x="834" y="266"/>
                    </a:lnTo>
                    <a:lnTo>
                      <a:pt x="810" y="334"/>
                    </a:lnTo>
                    <a:lnTo>
                      <a:pt x="769" y="396"/>
                    </a:lnTo>
                    <a:lnTo>
                      <a:pt x="723" y="437"/>
                    </a:lnTo>
                    <a:lnTo>
                      <a:pt x="672" y="456"/>
                    </a:lnTo>
                    <a:lnTo>
                      <a:pt x="640" y="487"/>
                    </a:lnTo>
                    <a:lnTo>
                      <a:pt x="594" y="540"/>
                    </a:lnTo>
                    <a:lnTo>
                      <a:pt x="665" y="514"/>
                    </a:lnTo>
                    <a:lnTo>
                      <a:pt x="738" y="491"/>
                    </a:lnTo>
                    <a:lnTo>
                      <a:pt x="785" y="483"/>
                    </a:lnTo>
                    <a:lnTo>
                      <a:pt x="838" y="475"/>
                    </a:lnTo>
                    <a:lnTo>
                      <a:pt x="883" y="471"/>
                    </a:lnTo>
                    <a:lnTo>
                      <a:pt x="928" y="470"/>
                    </a:lnTo>
                    <a:lnTo>
                      <a:pt x="960" y="471"/>
                    </a:lnTo>
                    <a:lnTo>
                      <a:pt x="953" y="510"/>
                    </a:lnTo>
                    <a:lnTo>
                      <a:pt x="945" y="546"/>
                    </a:lnTo>
                    <a:lnTo>
                      <a:pt x="928" y="572"/>
                    </a:lnTo>
                    <a:lnTo>
                      <a:pt x="911" y="590"/>
                    </a:lnTo>
                    <a:lnTo>
                      <a:pt x="892" y="607"/>
                    </a:lnTo>
                    <a:lnTo>
                      <a:pt x="864" y="635"/>
                    </a:lnTo>
                    <a:lnTo>
                      <a:pt x="849" y="671"/>
                    </a:lnTo>
                    <a:lnTo>
                      <a:pt x="846" y="700"/>
                    </a:lnTo>
                    <a:lnTo>
                      <a:pt x="846" y="724"/>
                    </a:lnTo>
                    <a:lnTo>
                      <a:pt x="849" y="745"/>
                    </a:lnTo>
                    <a:lnTo>
                      <a:pt x="850" y="762"/>
                    </a:lnTo>
                    <a:lnTo>
                      <a:pt x="858" y="778"/>
                    </a:lnTo>
                    <a:lnTo>
                      <a:pt x="867" y="790"/>
                    </a:lnTo>
                    <a:lnTo>
                      <a:pt x="901" y="804"/>
                    </a:lnTo>
                    <a:lnTo>
                      <a:pt x="929" y="797"/>
                    </a:lnTo>
                    <a:lnTo>
                      <a:pt x="948" y="768"/>
                    </a:lnTo>
                    <a:lnTo>
                      <a:pt x="960" y="722"/>
                    </a:lnTo>
                    <a:lnTo>
                      <a:pt x="964" y="705"/>
                    </a:lnTo>
                    <a:lnTo>
                      <a:pt x="972" y="685"/>
                    </a:lnTo>
                    <a:lnTo>
                      <a:pt x="980" y="664"/>
                    </a:lnTo>
                    <a:lnTo>
                      <a:pt x="996" y="640"/>
                    </a:lnTo>
                    <a:lnTo>
                      <a:pt x="1009" y="623"/>
                    </a:lnTo>
                    <a:lnTo>
                      <a:pt x="1019" y="647"/>
                    </a:lnTo>
                    <a:lnTo>
                      <a:pt x="1025" y="678"/>
                    </a:lnTo>
                    <a:lnTo>
                      <a:pt x="1033" y="707"/>
                    </a:lnTo>
                    <a:lnTo>
                      <a:pt x="1037" y="737"/>
                    </a:lnTo>
                    <a:lnTo>
                      <a:pt x="1033" y="769"/>
                    </a:lnTo>
                    <a:lnTo>
                      <a:pt x="1025" y="797"/>
                    </a:lnTo>
                    <a:lnTo>
                      <a:pt x="1010" y="837"/>
                    </a:lnTo>
                    <a:lnTo>
                      <a:pt x="1016" y="818"/>
                    </a:lnTo>
                    <a:lnTo>
                      <a:pt x="997" y="858"/>
                    </a:lnTo>
                    <a:lnTo>
                      <a:pt x="991" y="872"/>
                    </a:lnTo>
                    <a:lnTo>
                      <a:pt x="982" y="900"/>
                    </a:lnTo>
                    <a:lnTo>
                      <a:pt x="976" y="942"/>
                    </a:lnTo>
                    <a:lnTo>
                      <a:pt x="972" y="963"/>
                    </a:lnTo>
                    <a:lnTo>
                      <a:pt x="970" y="992"/>
                    </a:lnTo>
                    <a:lnTo>
                      <a:pt x="970" y="1013"/>
                    </a:lnTo>
                    <a:lnTo>
                      <a:pt x="978" y="1033"/>
                    </a:lnTo>
                    <a:lnTo>
                      <a:pt x="996" y="1036"/>
                    </a:lnTo>
                    <a:lnTo>
                      <a:pt x="1017" y="1038"/>
                    </a:lnTo>
                    <a:lnTo>
                      <a:pt x="1033" y="1032"/>
                    </a:lnTo>
                    <a:lnTo>
                      <a:pt x="1050" y="1025"/>
                    </a:lnTo>
                    <a:lnTo>
                      <a:pt x="1067" y="1018"/>
                    </a:lnTo>
                    <a:lnTo>
                      <a:pt x="1085" y="1007"/>
                    </a:lnTo>
                    <a:lnTo>
                      <a:pt x="1103" y="987"/>
                    </a:lnTo>
                    <a:lnTo>
                      <a:pt x="1114" y="975"/>
                    </a:lnTo>
                    <a:lnTo>
                      <a:pt x="1127" y="956"/>
                    </a:lnTo>
                    <a:lnTo>
                      <a:pt x="1137" y="937"/>
                    </a:lnTo>
                    <a:lnTo>
                      <a:pt x="1145" y="911"/>
                    </a:lnTo>
                    <a:lnTo>
                      <a:pt x="1153" y="942"/>
                    </a:lnTo>
                    <a:lnTo>
                      <a:pt x="1155" y="963"/>
                    </a:lnTo>
                    <a:lnTo>
                      <a:pt x="1153" y="989"/>
                    </a:lnTo>
                    <a:lnTo>
                      <a:pt x="1148" y="1025"/>
                    </a:lnTo>
                    <a:lnTo>
                      <a:pt x="1137" y="1052"/>
                    </a:lnTo>
                    <a:lnTo>
                      <a:pt x="1119" y="1082"/>
                    </a:lnTo>
                    <a:lnTo>
                      <a:pt x="1093" y="1113"/>
                    </a:lnTo>
                    <a:lnTo>
                      <a:pt x="1055" y="1163"/>
                    </a:lnTo>
                    <a:lnTo>
                      <a:pt x="997" y="1216"/>
                    </a:lnTo>
                    <a:lnTo>
                      <a:pt x="956" y="1246"/>
                    </a:lnTo>
                    <a:lnTo>
                      <a:pt x="932" y="1291"/>
                    </a:lnTo>
                    <a:lnTo>
                      <a:pt x="922" y="1380"/>
                    </a:lnTo>
                    <a:lnTo>
                      <a:pt x="875" y="1390"/>
                    </a:lnTo>
                    <a:lnTo>
                      <a:pt x="822" y="1390"/>
                    </a:lnTo>
                    <a:lnTo>
                      <a:pt x="773" y="1380"/>
                    </a:lnTo>
                    <a:lnTo>
                      <a:pt x="723" y="1361"/>
                    </a:lnTo>
                    <a:lnTo>
                      <a:pt x="681" y="1334"/>
                    </a:lnTo>
                    <a:lnTo>
                      <a:pt x="644" y="1303"/>
                    </a:lnTo>
                    <a:lnTo>
                      <a:pt x="613" y="1253"/>
                    </a:lnTo>
                    <a:lnTo>
                      <a:pt x="598" y="1216"/>
                    </a:lnTo>
                    <a:lnTo>
                      <a:pt x="545" y="1227"/>
                    </a:lnTo>
                    <a:lnTo>
                      <a:pt x="476" y="1216"/>
                    </a:lnTo>
                    <a:lnTo>
                      <a:pt x="422" y="1193"/>
                    </a:lnTo>
                    <a:lnTo>
                      <a:pt x="392" y="1166"/>
                    </a:lnTo>
                    <a:lnTo>
                      <a:pt x="368" y="1124"/>
                    </a:lnTo>
                    <a:lnTo>
                      <a:pt x="300" y="1147"/>
                    </a:lnTo>
                    <a:lnTo>
                      <a:pt x="224" y="1140"/>
                    </a:lnTo>
                    <a:lnTo>
                      <a:pt x="144" y="1113"/>
                    </a:lnTo>
                    <a:lnTo>
                      <a:pt x="79" y="1082"/>
                    </a:lnTo>
                    <a:lnTo>
                      <a:pt x="32" y="1049"/>
                    </a:lnTo>
                    <a:close/>
                  </a:path>
                </a:pathLst>
              </a:custGeom>
              <a:solidFill>
                <a:srgbClr val="E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88" name="Freeform 656"/>
              <p:cNvSpPr>
                <a:spLocks/>
              </p:cNvSpPr>
              <p:nvPr/>
            </p:nvSpPr>
            <p:spPr bwMode="auto">
              <a:xfrm>
                <a:off x="2689" y="1420"/>
                <a:ext cx="830" cy="1008"/>
              </a:xfrm>
              <a:custGeom>
                <a:avLst/>
                <a:gdLst/>
                <a:ahLst/>
                <a:cxnLst>
                  <a:cxn ang="0">
                    <a:pos x="5" y="724"/>
                  </a:cxn>
                  <a:cxn ang="0">
                    <a:pos x="4" y="598"/>
                  </a:cxn>
                  <a:cxn ang="0">
                    <a:pos x="30" y="524"/>
                  </a:cxn>
                  <a:cxn ang="0">
                    <a:pos x="80" y="465"/>
                  </a:cxn>
                  <a:cxn ang="0">
                    <a:pos x="65" y="389"/>
                  </a:cxn>
                  <a:cxn ang="0">
                    <a:pos x="71" y="309"/>
                  </a:cxn>
                  <a:cxn ang="0">
                    <a:pos x="116" y="311"/>
                  </a:cxn>
                  <a:cxn ang="0">
                    <a:pos x="166" y="396"/>
                  </a:cxn>
                  <a:cxn ang="0">
                    <a:pos x="177" y="153"/>
                  </a:cxn>
                  <a:cxn ang="0">
                    <a:pos x="177" y="71"/>
                  </a:cxn>
                  <a:cxn ang="0">
                    <a:pos x="226" y="120"/>
                  </a:cxn>
                  <a:cxn ang="0">
                    <a:pos x="249" y="120"/>
                  </a:cxn>
                  <a:cxn ang="0">
                    <a:pos x="274" y="65"/>
                  </a:cxn>
                  <a:cxn ang="0">
                    <a:pos x="341" y="0"/>
                  </a:cxn>
                  <a:cxn ang="0">
                    <a:pos x="356" y="79"/>
                  </a:cxn>
                  <a:cxn ang="0">
                    <a:pos x="364" y="126"/>
                  </a:cxn>
                  <a:cxn ang="0">
                    <a:pos x="397" y="192"/>
                  </a:cxn>
                  <a:cxn ang="0">
                    <a:pos x="455" y="203"/>
                  </a:cxn>
                  <a:cxn ang="0">
                    <a:pos x="506" y="190"/>
                  </a:cxn>
                  <a:cxn ang="0">
                    <a:pos x="550" y="147"/>
                  </a:cxn>
                  <a:cxn ang="0">
                    <a:pos x="580" y="104"/>
                  </a:cxn>
                  <a:cxn ang="0">
                    <a:pos x="611" y="59"/>
                  </a:cxn>
                  <a:cxn ang="0">
                    <a:pos x="605" y="147"/>
                  </a:cxn>
                  <a:cxn ang="0">
                    <a:pos x="584" y="242"/>
                  </a:cxn>
                  <a:cxn ang="0">
                    <a:pos x="521" y="317"/>
                  </a:cxn>
                  <a:cxn ang="0">
                    <a:pos x="459" y="352"/>
                  </a:cxn>
                  <a:cxn ang="0">
                    <a:pos x="480" y="373"/>
                  </a:cxn>
                  <a:cxn ang="0">
                    <a:pos x="563" y="350"/>
                  </a:cxn>
                  <a:cxn ang="0">
                    <a:pos x="634" y="342"/>
                  </a:cxn>
                  <a:cxn ang="0">
                    <a:pos x="670" y="387"/>
                  </a:cxn>
                  <a:cxn ang="0">
                    <a:pos x="621" y="460"/>
                  </a:cxn>
                  <a:cxn ang="0">
                    <a:pos x="577" y="501"/>
                  </a:cxn>
                  <a:cxn ang="0">
                    <a:pos x="571" y="528"/>
                  </a:cxn>
                  <a:cxn ang="0">
                    <a:pos x="592" y="557"/>
                  </a:cxn>
                  <a:cxn ang="0">
                    <a:pos x="646" y="584"/>
                  </a:cxn>
                  <a:cxn ang="0">
                    <a:pos x="681" y="557"/>
                  </a:cxn>
                  <a:cxn ang="0">
                    <a:pos x="705" y="481"/>
                  </a:cxn>
                  <a:cxn ang="0">
                    <a:pos x="738" y="495"/>
                  </a:cxn>
                  <a:cxn ang="0">
                    <a:pos x="736" y="578"/>
                  </a:cxn>
                  <a:cxn ang="0">
                    <a:pos x="703" y="683"/>
                  </a:cxn>
                  <a:cxn ang="0">
                    <a:pos x="731" y="752"/>
                  </a:cxn>
                  <a:cxn ang="0">
                    <a:pos x="780" y="730"/>
                  </a:cxn>
                  <a:cxn ang="0">
                    <a:pos x="825" y="662"/>
                  </a:cxn>
                  <a:cxn ang="0">
                    <a:pos x="823" y="738"/>
                  </a:cxn>
                  <a:cxn ang="0">
                    <a:pos x="785" y="807"/>
                  </a:cxn>
                  <a:cxn ang="0">
                    <a:pos x="717" y="882"/>
                  </a:cxn>
                  <a:cxn ang="0">
                    <a:pos x="669" y="936"/>
                  </a:cxn>
                  <a:cxn ang="0">
                    <a:pos x="629" y="1008"/>
                  </a:cxn>
                  <a:cxn ang="0">
                    <a:pos x="556" y="1000"/>
                  </a:cxn>
                  <a:cxn ang="0">
                    <a:pos x="490" y="967"/>
                  </a:cxn>
                  <a:cxn ang="0">
                    <a:pos x="440" y="909"/>
                  </a:cxn>
                  <a:cxn ang="0">
                    <a:pos x="391" y="890"/>
                  </a:cxn>
                  <a:cxn ang="0">
                    <a:pos x="304" y="866"/>
                  </a:cxn>
                  <a:cxn ang="0">
                    <a:pos x="264" y="815"/>
                  </a:cxn>
                  <a:cxn ang="0">
                    <a:pos x="162" y="827"/>
                  </a:cxn>
                  <a:cxn ang="0">
                    <a:pos x="58" y="785"/>
                  </a:cxn>
                </a:cxnLst>
                <a:rect l="0" t="0" r="r" b="b"/>
                <a:pathLst>
                  <a:path w="830" h="1008">
                    <a:moveTo>
                      <a:pt x="24" y="761"/>
                    </a:moveTo>
                    <a:lnTo>
                      <a:pt x="5" y="724"/>
                    </a:lnTo>
                    <a:lnTo>
                      <a:pt x="0" y="656"/>
                    </a:lnTo>
                    <a:lnTo>
                      <a:pt x="4" y="598"/>
                    </a:lnTo>
                    <a:lnTo>
                      <a:pt x="11" y="545"/>
                    </a:lnTo>
                    <a:lnTo>
                      <a:pt x="30" y="524"/>
                    </a:lnTo>
                    <a:lnTo>
                      <a:pt x="82" y="501"/>
                    </a:lnTo>
                    <a:lnTo>
                      <a:pt x="80" y="465"/>
                    </a:lnTo>
                    <a:lnTo>
                      <a:pt x="71" y="418"/>
                    </a:lnTo>
                    <a:lnTo>
                      <a:pt x="65" y="389"/>
                    </a:lnTo>
                    <a:lnTo>
                      <a:pt x="65" y="350"/>
                    </a:lnTo>
                    <a:lnTo>
                      <a:pt x="71" y="309"/>
                    </a:lnTo>
                    <a:lnTo>
                      <a:pt x="91" y="262"/>
                    </a:lnTo>
                    <a:lnTo>
                      <a:pt x="116" y="311"/>
                    </a:lnTo>
                    <a:lnTo>
                      <a:pt x="144" y="385"/>
                    </a:lnTo>
                    <a:lnTo>
                      <a:pt x="166" y="396"/>
                    </a:lnTo>
                    <a:lnTo>
                      <a:pt x="177" y="276"/>
                    </a:lnTo>
                    <a:lnTo>
                      <a:pt x="177" y="153"/>
                    </a:lnTo>
                    <a:lnTo>
                      <a:pt x="156" y="65"/>
                    </a:lnTo>
                    <a:lnTo>
                      <a:pt x="177" y="71"/>
                    </a:lnTo>
                    <a:lnTo>
                      <a:pt x="205" y="90"/>
                    </a:lnTo>
                    <a:lnTo>
                      <a:pt x="226" y="120"/>
                    </a:lnTo>
                    <a:lnTo>
                      <a:pt x="246" y="164"/>
                    </a:lnTo>
                    <a:lnTo>
                      <a:pt x="249" y="120"/>
                    </a:lnTo>
                    <a:lnTo>
                      <a:pt x="257" y="90"/>
                    </a:lnTo>
                    <a:lnTo>
                      <a:pt x="274" y="65"/>
                    </a:lnTo>
                    <a:lnTo>
                      <a:pt x="291" y="43"/>
                    </a:lnTo>
                    <a:lnTo>
                      <a:pt x="341" y="0"/>
                    </a:lnTo>
                    <a:lnTo>
                      <a:pt x="347" y="48"/>
                    </a:lnTo>
                    <a:lnTo>
                      <a:pt x="356" y="79"/>
                    </a:lnTo>
                    <a:lnTo>
                      <a:pt x="358" y="101"/>
                    </a:lnTo>
                    <a:lnTo>
                      <a:pt x="364" y="126"/>
                    </a:lnTo>
                    <a:lnTo>
                      <a:pt x="377" y="168"/>
                    </a:lnTo>
                    <a:lnTo>
                      <a:pt x="397" y="192"/>
                    </a:lnTo>
                    <a:lnTo>
                      <a:pt x="418" y="203"/>
                    </a:lnTo>
                    <a:lnTo>
                      <a:pt x="455" y="203"/>
                    </a:lnTo>
                    <a:lnTo>
                      <a:pt x="480" y="197"/>
                    </a:lnTo>
                    <a:lnTo>
                      <a:pt x="506" y="190"/>
                    </a:lnTo>
                    <a:lnTo>
                      <a:pt x="529" y="172"/>
                    </a:lnTo>
                    <a:lnTo>
                      <a:pt x="550" y="147"/>
                    </a:lnTo>
                    <a:lnTo>
                      <a:pt x="567" y="126"/>
                    </a:lnTo>
                    <a:lnTo>
                      <a:pt x="580" y="104"/>
                    </a:lnTo>
                    <a:lnTo>
                      <a:pt x="594" y="85"/>
                    </a:lnTo>
                    <a:lnTo>
                      <a:pt x="611" y="59"/>
                    </a:lnTo>
                    <a:lnTo>
                      <a:pt x="608" y="110"/>
                    </a:lnTo>
                    <a:lnTo>
                      <a:pt x="605" y="147"/>
                    </a:lnTo>
                    <a:lnTo>
                      <a:pt x="600" y="192"/>
                    </a:lnTo>
                    <a:lnTo>
                      <a:pt x="584" y="242"/>
                    </a:lnTo>
                    <a:lnTo>
                      <a:pt x="553" y="286"/>
                    </a:lnTo>
                    <a:lnTo>
                      <a:pt x="521" y="317"/>
                    </a:lnTo>
                    <a:lnTo>
                      <a:pt x="484" y="330"/>
                    </a:lnTo>
                    <a:lnTo>
                      <a:pt x="459" y="352"/>
                    </a:lnTo>
                    <a:lnTo>
                      <a:pt x="427" y="390"/>
                    </a:lnTo>
                    <a:lnTo>
                      <a:pt x="480" y="373"/>
                    </a:lnTo>
                    <a:lnTo>
                      <a:pt x="531" y="356"/>
                    </a:lnTo>
                    <a:lnTo>
                      <a:pt x="563" y="350"/>
                    </a:lnTo>
                    <a:lnTo>
                      <a:pt x="603" y="344"/>
                    </a:lnTo>
                    <a:lnTo>
                      <a:pt x="634" y="342"/>
                    </a:lnTo>
                    <a:lnTo>
                      <a:pt x="690" y="342"/>
                    </a:lnTo>
                    <a:lnTo>
                      <a:pt x="670" y="387"/>
                    </a:lnTo>
                    <a:lnTo>
                      <a:pt x="653" y="421"/>
                    </a:lnTo>
                    <a:lnTo>
                      <a:pt x="621" y="460"/>
                    </a:lnTo>
                    <a:lnTo>
                      <a:pt x="600" y="479"/>
                    </a:lnTo>
                    <a:lnTo>
                      <a:pt x="577" y="501"/>
                    </a:lnTo>
                    <a:lnTo>
                      <a:pt x="570" y="510"/>
                    </a:lnTo>
                    <a:lnTo>
                      <a:pt x="571" y="528"/>
                    </a:lnTo>
                    <a:lnTo>
                      <a:pt x="575" y="540"/>
                    </a:lnTo>
                    <a:lnTo>
                      <a:pt x="592" y="557"/>
                    </a:lnTo>
                    <a:lnTo>
                      <a:pt x="616" y="573"/>
                    </a:lnTo>
                    <a:lnTo>
                      <a:pt x="646" y="584"/>
                    </a:lnTo>
                    <a:lnTo>
                      <a:pt x="668" y="578"/>
                    </a:lnTo>
                    <a:lnTo>
                      <a:pt x="681" y="557"/>
                    </a:lnTo>
                    <a:lnTo>
                      <a:pt x="697" y="518"/>
                    </a:lnTo>
                    <a:lnTo>
                      <a:pt x="705" y="481"/>
                    </a:lnTo>
                    <a:lnTo>
                      <a:pt x="726" y="452"/>
                    </a:lnTo>
                    <a:lnTo>
                      <a:pt x="738" y="495"/>
                    </a:lnTo>
                    <a:lnTo>
                      <a:pt x="744" y="534"/>
                    </a:lnTo>
                    <a:lnTo>
                      <a:pt x="736" y="578"/>
                    </a:lnTo>
                    <a:lnTo>
                      <a:pt x="717" y="617"/>
                    </a:lnTo>
                    <a:lnTo>
                      <a:pt x="703" y="683"/>
                    </a:lnTo>
                    <a:lnTo>
                      <a:pt x="703" y="749"/>
                    </a:lnTo>
                    <a:lnTo>
                      <a:pt x="731" y="752"/>
                    </a:lnTo>
                    <a:lnTo>
                      <a:pt x="758" y="747"/>
                    </a:lnTo>
                    <a:lnTo>
                      <a:pt x="780" y="730"/>
                    </a:lnTo>
                    <a:lnTo>
                      <a:pt x="801" y="704"/>
                    </a:lnTo>
                    <a:lnTo>
                      <a:pt x="825" y="662"/>
                    </a:lnTo>
                    <a:lnTo>
                      <a:pt x="830" y="699"/>
                    </a:lnTo>
                    <a:lnTo>
                      <a:pt x="823" y="738"/>
                    </a:lnTo>
                    <a:lnTo>
                      <a:pt x="804" y="785"/>
                    </a:lnTo>
                    <a:lnTo>
                      <a:pt x="785" y="807"/>
                    </a:lnTo>
                    <a:lnTo>
                      <a:pt x="758" y="843"/>
                    </a:lnTo>
                    <a:lnTo>
                      <a:pt x="717" y="882"/>
                    </a:lnTo>
                    <a:lnTo>
                      <a:pt x="686" y="903"/>
                    </a:lnTo>
                    <a:lnTo>
                      <a:pt x="669" y="936"/>
                    </a:lnTo>
                    <a:lnTo>
                      <a:pt x="662" y="1000"/>
                    </a:lnTo>
                    <a:lnTo>
                      <a:pt x="629" y="1008"/>
                    </a:lnTo>
                    <a:lnTo>
                      <a:pt x="592" y="1008"/>
                    </a:lnTo>
                    <a:lnTo>
                      <a:pt x="556" y="1000"/>
                    </a:lnTo>
                    <a:lnTo>
                      <a:pt x="521" y="987"/>
                    </a:lnTo>
                    <a:lnTo>
                      <a:pt x="490" y="967"/>
                    </a:lnTo>
                    <a:lnTo>
                      <a:pt x="463" y="945"/>
                    </a:lnTo>
                    <a:lnTo>
                      <a:pt x="440" y="909"/>
                    </a:lnTo>
                    <a:lnTo>
                      <a:pt x="429" y="881"/>
                    </a:lnTo>
                    <a:lnTo>
                      <a:pt x="391" y="890"/>
                    </a:lnTo>
                    <a:lnTo>
                      <a:pt x="341" y="882"/>
                    </a:lnTo>
                    <a:lnTo>
                      <a:pt x="304" y="866"/>
                    </a:lnTo>
                    <a:lnTo>
                      <a:pt x="282" y="846"/>
                    </a:lnTo>
                    <a:lnTo>
                      <a:pt x="264" y="815"/>
                    </a:lnTo>
                    <a:lnTo>
                      <a:pt x="216" y="833"/>
                    </a:lnTo>
                    <a:lnTo>
                      <a:pt x="162" y="827"/>
                    </a:lnTo>
                    <a:lnTo>
                      <a:pt x="104" y="807"/>
                    </a:lnTo>
                    <a:lnTo>
                      <a:pt x="58" y="785"/>
                    </a:lnTo>
                    <a:lnTo>
                      <a:pt x="24" y="761"/>
                    </a:lnTo>
                    <a:close/>
                  </a:path>
                </a:pathLst>
              </a:custGeom>
              <a:solidFill>
                <a:srgbClr val="FF8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89" name="Freeform 657"/>
              <p:cNvSpPr>
                <a:spLocks/>
              </p:cNvSpPr>
              <p:nvPr/>
            </p:nvSpPr>
            <p:spPr bwMode="auto">
              <a:xfrm>
                <a:off x="2846" y="1748"/>
                <a:ext cx="503" cy="613"/>
              </a:xfrm>
              <a:custGeom>
                <a:avLst/>
                <a:gdLst/>
                <a:ahLst/>
                <a:cxnLst>
                  <a:cxn ang="0">
                    <a:pos x="3" y="440"/>
                  </a:cxn>
                  <a:cxn ang="0">
                    <a:pos x="1" y="364"/>
                  </a:cxn>
                  <a:cxn ang="0">
                    <a:pos x="18" y="318"/>
                  </a:cxn>
                  <a:cxn ang="0">
                    <a:pos x="47" y="283"/>
                  </a:cxn>
                  <a:cxn ang="0">
                    <a:pos x="39" y="236"/>
                  </a:cxn>
                  <a:cxn ang="0">
                    <a:pos x="42" y="187"/>
                  </a:cxn>
                  <a:cxn ang="0">
                    <a:pos x="69" y="190"/>
                  </a:cxn>
                  <a:cxn ang="0">
                    <a:pos x="99" y="242"/>
                  </a:cxn>
                  <a:cxn ang="0">
                    <a:pos x="106" y="92"/>
                  </a:cxn>
                  <a:cxn ang="0">
                    <a:pos x="106" y="44"/>
                  </a:cxn>
                  <a:cxn ang="0">
                    <a:pos x="137" y="72"/>
                  </a:cxn>
                  <a:cxn ang="0">
                    <a:pos x="151" y="72"/>
                  </a:cxn>
                  <a:cxn ang="0">
                    <a:pos x="165" y="40"/>
                  </a:cxn>
                  <a:cxn ang="0">
                    <a:pos x="206" y="0"/>
                  </a:cxn>
                  <a:cxn ang="0">
                    <a:pos x="215" y="48"/>
                  </a:cxn>
                  <a:cxn ang="0">
                    <a:pos x="220" y="76"/>
                  </a:cxn>
                  <a:cxn ang="0">
                    <a:pos x="240" y="116"/>
                  </a:cxn>
                  <a:cxn ang="0">
                    <a:pos x="275" y="123"/>
                  </a:cxn>
                  <a:cxn ang="0">
                    <a:pos x="306" y="114"/>
                  </a:cxn>
                  <a:cxn ang="0">
                    <a:pos x="334" y="89"/>
                  </a:cxn>
                  <a:cxn ang="0">
                    <a:pos x="352" y="63"/>
                  </a:cxn>
                  <a:cxn ang="0">
                    <a:pos x="370" y="36"/>
                  </a:cxn>
                  <a:cxn ang="0">
                    <a:pos x="366" y="89"/>
                  </a:cxn>
                  <a:cxn ang="0">
                    <a:pos x="354" y="146"/>
                  </a:cxn>
                  <a:cxn ang="0">
                    <a:pos x="315" y="192"/>
                  </a:cxn>
                  <a:cxn ang="0">
                    <a:pos x="280" y="215"/>
                  </a:cxn>
                  <a:cxn ang="0">
                    <a:pos x="289" y="226"/>
                  </a:cxn>
                  <a:cxn ang="0">
                    <a:pos x="341" y="213"/>
                  </a:cxn>
                  <a:cxn ang="0">
                    <a:pos x="384" y="207"/>
                  </a:cxn>
                  <a:cxn ang="0">
                    <a:pos x="407" y="235"/>
                  </a:cxn>
                  <a:cxn ang="0">
                    <a:pos x="377" y="279"/>
                  </a:cxn>
                  <a:cxn ang="0">
                    <a:pos x="349" y="305"/>
                  </a:cxn>
                  <a:cxn ang="0">
                    <a:pos x="347" y="322"/>
                  </a:cxn>
                  <a:cxn ang="0">
                    <a:pos x="358" y="338"/>
                  </a:cxn>
                  <a:cxn ang="0">
                    <a:pos x="393" y="355"/>
                  </a:cxn>
                  <a:cxn ang="0">
                    <a:pos x="413" y="338"/>
                  </a:cxn>
                  <a:cxn ang="0">
                    <a:pos x="429" y="294"/>
                  </a:cxn>
                  <a:cxn ang="0">
                    <a:pos x="449" y="302"/>
                  </a:cxn>
                  <a:cxn ang="0">
                    <a:pos x="447" y="353"/>
                  </a:cxn>
                  <a:cxn ang="0">
                    <a:pos x="425" y="415"/>
                  </a:cxn>
                  <a:cxn ang="0">
                    <a:pos x="443" y="456"/>
                  </a:cxn>
                  <a:cxn ang="0">
                    <a:pos x="474" y="443"/>
                  </a:cxn>
                  <a:cxn ang="0">
                    <a:pos x="499" y="402"/>
                  </a:cxn>
                  <a:cxn ang="0">
                    <a:pos x="499" y="448"/>
                  </a:cxn>
                  <a:cxn ang="0">
                    <a:pos x="476" y="492"/>
                  </a:cxn>
                  <a:cxn ang="0">
                    <a:pos x="435" y="536"/>
                  </a:cxn>
                  <a:cxn ang="0">
                    <a:pos x="407" y="569"/>
                  </a:cxn>
                  <a:cxn ang="0">
                    <a:pos x="381" y="613"/>
                  </a:cxn>
                  <a:cxn ang="0">
                    <a:pos x="337" y="608"/>
                  </a:cxn>
                  <a:cxn ang="0">
                    <a:pos x="298" y="588"/>
                  </a:cxn>
                  <a:cxn ang="0">
                    <a:pos x="266" y="553"/>
                  </a:cxn>
                  <a:cxn ang="0">
                    <a:pos x="237" y="541"/>
                  </a:cxn>
                  <a:cxn ang="0">
                    <a:pos x="183" y="526"/>
                  </a:cxn>
                  <a:cxn ang="0">
                    <a:pos x="160" y="496"/>
                  </a:cxn>
                  <a:cxn ang="0">
                    <a:pos x="97" y="503"/>
                  </a:cxn>
                  <a:cxn ang="0">
                    <a:pos x="34" y="478"/>
                  </a:cxn>
                </a:cxnLst>
                <a:rect l="0" t="0" r="r" b="b"/>
                <a:pathLst>
                  <a:path w="503" h="613">
                    <a:moveTo>
                      <a:pt x="13" y="462"/>
                    </a:moveTo>
                    <a:lnTo>
                      <a:pt x="3" y="440"/>
                    </a:lnTo>
                    <a:lnTo>
                      <a:pt x="0" y="400"/>
                    </a:lnTo>
                    <a:lnTo>
                      <a:pt x="1" y="364"/>
                    </a:lnTo>
                    <a:lnTo>
                      <a:pt x="6" y="332"/>
                    </a:lnTo>
                    <a:lnTo>
                      <a:pt x="18" y="318"/>
                    </a:lnTo>
                    <a:lnTo>
                      <a:pt x="48" y="305"/>
                    </a:lnTo>
                    <a:lnTo>
                      <a:pt x="47" y="283"/>
                    </a:lnTo>
                    <a:lnTo>
                      <a:pt x="42" y="255"/>
                    </a:lnTo>
                    <a:lnTo>
                      <a:pt x="39" y="236"/>
                    </a:lnTo>
                    <a:lnTo>
                      <a:pt x="39" y="213"/>
                    </a:lnTo>
                    <a:lnTo>
                      <a:pt x="42" y="187"/>
                    </a:lnTo>
                    <a:lnTo>
                      <a:pt x="54" y="159"/>
                    </a:lnTo>
                    <a:lnTo>
                      <a:pt x="69" y="190"/>
                    </a:lnTo>
                    <a:lnTo>
                      <a:pt x="87" y="235"/>
                    </a:lnTo>
                    <a:lnTo>
                      <a:pt x="99" y="242"/>
                    </a:lnTo>
                    <a:lnTo>
                      <a:pt x="106" y="167"/>
                    </a:lnTo>
                    <a:lnTo>
                      <a:pt x="106" y="92"/>
                    </a:lnTo>
                    <a:lnTo>
                      <a:pt x="93" y="40"/>
                    </a:lnTo>
                    <a:lnTo>
                      <a:pt x="106" y="44"/>
                    </a:lnTo>
                    <a:lnTo>
                      <a:pt x="123" y="55"/>
                    </a:lnTo>
                    <a:lnTo>
                      <a:pt x="137" y="72"/>
                    </a:lnTo>
                    <a:lnTo>
                      <a:pt x="148" y="99"/>
                    </a:lnTo>
                    <a:lnTo>
                      <a:pt x="151" y="72"/>
                    </a:lnTo>
                    <a:lnTo>
                      <a:pt x="155" y="55"/>
                    </a:lnTo>
                    <a:lnTo>
                      <a:pt x="165" y="40"/>
                    </a:lnTo>
                    <a:lnTo>
                      <a:pt x="175" y="26"/>
                    </a:lnTo>
                    <a:lnTo>
                      <a:pt x="206" y="0"/>
                    </a:lnTo>
                    <a:lnTo>
                      <a:pt x="211" y="29"/>
                    </a:lnTo>
                    <a:lnTo>
                      <a:pt x="215" y="48"/>
                    </a:lnTo>
                    <a:lnTo>
                      <a:pt x="217" y="61"/>
                    </a:lnTo>
                    <a:lnTo>
                      <a:pt x="220" y="76"/>
                    </a:lnTo>
                    <a:lnTo>
                      <a:pt x="229" y="100"/>
                    </a:lnTo>
                    <a:lnTo>
                      <a:pt x="240" y="116"/>
                    </a:lnTo>
                    <a:lnTo>
                      <a:pt x="254" y="123"/>
                    </a:lnTo>
                    <a:lnTo>
                      <a:pt x="275" y="123"/>
                    </a:lnTo>
                    <a:lnTo>
                      <a:pt x="289" y="119"/>
                    </a:lnTo>
                    <a:lnTo>
                      <a:pt x="306" y="114"/>
                    </a:lnTo>
                    <a:lnTo>
                      <a:pt x="320" y="104"/>
                    </a:lnTo>
                    <a:lnTo>
                      <a:pt x="334" y="89"/>
                    </a:lnTo>
                    <a:lnTo>
                      <a:pt x="343" y="76"/>
                    </a:lnTo>
                    <a:lnTo>
                      <a:pt x="352" y="63"/>
                    </a:lnTo>
                    <a:lnTo>
                      <a:pt x="360" y="52"/>
                    </a:lnTo>
                    <a:lnTo>
                      <a:pt x="370" y="36"/>
                    </a:lnTo>
                    <a:lnTo>
                      <a:pt x="369" y="66"/>
                    </a:lnTo>
                    <a:lnTo>
                      <a:pt x="366" y="89"/>
                    </a:lnTo>
                    <a:lnTo>
                      <a:pt x="364" y="116"/>
                    </a:lnTo>
                    <a:lnTo>
                      <a:pt x="354" y="146"/>
                    </a:lnTo>
                    <a:lnTo>
                      <a:pt x="335" y="174"/>
                    </a:lnTo>
                    <a:lnTo>
                      <a:pt x="315" y="192"/>
                    </a:lnTo>
                    <a:lnTo>
                      <a:pt x="293" y="200"/>
                    </a:lnTo>
                    <a:lnTo>
                      <a:pt x="280" y="215"/>
                    </a:lnTo>
                    <a:lnTo>
                      <a:pt x="259" y="238"/>
                    </a:lnTo>
                    <a:lnTo>
                      <a:pt x="289" y="226"/>
                    </a:lnTo>
                    <a:lnTo>
                      <a:pt x="322" y="216"/>
                    </a:lnTo>
                    <a:lnTo>
                      <a:pt x="341" y="213"/>
                    </a:lnTo>
                    <a:lnTo>
                      <a:pt x="365" y="210"/>
                    </a:lnTo>
                    <a:lnTo>
                      <a:pt x="384" y="207"/>
                    </a:lnTo>
                    <a:lnTo>
                      <a:pt x="418" y="207"/>
                    </a:lnTo>
                    <a:lnTo>
                      <a:pt x="407" y="235"/>
                    </a:lnTo>
                    <a:lnTo>
                      <a:pt x="398" y="257"/>
                    </a:lnTo>
                    <a:lnTo>
                      <a:pt x="377" y="279"/>
                    </a:lnTo>
                    <a:lnTo>
                      <a:pt x="364" y="291"/>
                    </a:lnTo>
                    <a:lnTo>
                      <a:pt x="349" y="305"/>
                    </a:lnTo>
                    <a:lnTo>
                      <a:pt x="346" y="310"/>
                    </a:lnTo>
                    <a:lnTo>
                      <a:pt x="347" y="322"/>
                    </a:lnTo>
                    <a:lnTo>
                      <a:pt x="348" y="329"/>
                    </a:lnTo>
                    <a:lnTo>
                      <a:pt x="358" y="338"/>
                    </a:lnTo>
                    <a:lnTo>
                      <a:pt x="374" y="349"/>
                    </a:lnTo>
                    <a:lnTo>
                      <a:pt x="393" y="355"/>
                    </a:lnTo>
                    <a:lnTo>
                      <a:pt x="406" y="353"/>
                    </a:lnTo>
                    <a:lnTo>
                      <a:pt x="413" y="338"/>
                    </a:lnTo>
                    <a:lnTo>
                      <a:pt x="423" y="315"/>
                    </a:lnTo>
                    <a:lnTo>
                      <a:pt x="429" y="294"/>
                    </a:lnTo>
                    <a:lnTo>
                      <a:pt x="440" y="275"/>
                    </a:lnTo>
                    <a:lnTo>
                      <a:pt x="449" y="302"/>
                    </a:lnTo>
                    <a:lnTo>
                      <a:pt x="452" y="325"/>
                    </a:lnTo>
                    <a:lnTo>
                      <a:pt x="447" y="353"/>
                    </a:lnTo>
                    <a:lnTo>
                      <a:pt x="435" y="375"/>
                    </a:lnTo>
                    <a:lnTo>
                      <a:pt x="425" y="415"/>
                    </a:lnTo>
                    <a:lnTo>
                      <a:pt x="425" y="455"/>
                    </a:lnTo>
                    <a:lnTo>
                      <a:pt x="443" y="456"/>
                    </a:lnTo>
                    <a:lnTo>
                      <a:pt x="460" y="454"/>
                    </a:lnTo>
                    <a:lnTo>
                      <a:pt x="474" y="443"/>
                    </a:lnTo>
                    <a:lnTo>
                      <a:pt x="486" y="429"/>
                    </a:lnTo>
                    <a:lnTo>
                      <a:pt x="499" y="402"/>
                    </a:lnTo>
                    <a:lnTo>
                      <a:pt x="503" y="426"/>
                    </a:lnTo>
                    <a:lnTo>
                      <a:pt x="499" y="448"/>
                    </a:lnTo>
                    <a:lnTo>
                      <a:pt x="488" y="478"/>
                    </a:lnTo>
                    <a:lnTo>
                      <a:pt x="476" y="492"/>
                    </a:lnTo>
                    <a:lnTo>
                      <a:pt x="460" y="513"/>
                    </a:lnTo>
                    <a:lnTo>
                      <a:pt x="435" y="536"/>
                    </a:lnTo>
                    <a:lnTo>
                      <a:pt x="417" y="549"/>
                    </a:lnTo>
                    <a:lnTo>
                      <a:pt x="407" y="569"/>
                    </a:lnTo>
                    <a:lnTo>
                      <a:pt x="401" y="608"/>
                    </a:lnTo>
                    <a:lnTo>
                      <a:pt x="381" y="613"/>
                    </a:lnTo>
                    <a:lnTo>
                      <a:pt x="358" y="613"/>
                    </a:lnTo>
                    <a:lnTo>
                      <a:pt x="337" y="608"/>
                    </a:lnTo>
                    <a:lnTo>
                      <a:pt x="315" y="600"/>
                    </a:lnTo>
                    <a:lnTo>
                      <a:pt x="298" y="588"/>
                    </a:lnTo>
                    <a:lnTo>
                      <a:pt x="281" y="575"/>
                    </a:lnTo>
                    <a:lnTo>
                      <a:pt x="266" y="553"/>
                    </a:lnTo>
                    <a:lnTo>
                      <a:pt x="259" y="536"/>
                    </a:lnTo>
                    <a:lnTo>
                      <a:pt x="237" y="541"/>
                    </a:lnTo>
                    <a:lnTo>
                      <a:pt x="206" y="536"/>
                    </a:lnTo>
                    <a:lnTo>
                      <a:pt x="183" y="526"/>
                    </a:lnTo>
                    <a:lnTo>
                      <a:pt x="171" y="515"/>
                    </a:lnTo>
                    <a:lnTo>
                      <a:pt x="160" y="496"/>
                    </a:lnTo>
                    <a:lnTo>
                      <a:pt x="130" y="506"/>
                    </a:lnTo>
                    <a:lnTo>
                      <a:pt x="97" y="503"/>
                    </a:lnTo>
                    <a:lnTo>
                      <a:pt x="63" y="492"/>
                    </a:lnTo>
                    <a:lnTo>
                      <a:pt x="34" y="478"/>
                    </a:lnTo>
                    <a:lnTo>
                      <a:pt x="13" y="46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72745" name="Group 658"/>
              <p:cNvGrpSpPr>
                <a:grpSpLocks/>
              </p:cNvGrpSpPr>
              <p:nvPr/>
            </p:nvGrpSpPr>
            <p:grpSpPr bwMode="auto">
              <a:xfrm>
                <a:off x="3502" y="1860"/>
                <a:ext cx="799" cy="757"/>
                <a:chOff x="3502" y="1860"/>
                <a:chExt cx="799" cy="757"/>
              </a:xfrm>
            </p:grpSpPr>
            <p:sp>
              <p:nvSpPr>
                <p:cNvPr id="172691" name="Freeform 659"/>
                <p:cNvSpPr>
                  <a:spLocks/>
                </p:cNvSpPr>
                <p:nvPr/>
              </p:nvSpPr>
              <p:spPr bwMode="auto">
                <a:xfrm>
                  <a:off x="3502" y="1860"/>
                  <a:ext cx="799" cy="757"/>
                </a:xfrm>
                <a:custGeom>
                  <a:avLst/>
                  <a:gdLst/>
                  <a:ahLst/>
                  <a:cxnLst>
                    <a:cxn ang="0">
                      <a:pos x="4" y="472"/>
                    </a:cxn>
                    <a:cxn ang="0">
                      <a:pos x="0" y="352"/>
                    </a:cxn>
                    <a:cxn ang="0">
                      <a:pos x="27" y="274"/>
                    </a:cxn>
                    <a:cxn ang="0">
                      <a:pos x="70" y="217"/>
                    </a:cxn>
                    <a:cxn ang="0">
                      <a:pos x="155" y="166"/>
                    </a:cxn>
                    <a:cxn ang="0">
                      <a:pos x="225" y="139"/>
                    </a:cxn>
                    <a:cxn ang="0">
                      <a:pos x="263" y="109"/>
                    </a:cxn>
                    <a:cxn ang="0">
                      <a:pos x="276" y="57"/>
                    </a:cxn>
                    <a:cxn ang="0">
                      <a:pos x="291" y="30"/>
                    </a:cxn>
                    <a:cxn ang="0">
                      <a:pos x="321" y="84"/>
                    </a:cxn>
                    <a:cxn ang="0">
                      <a:pos x="332" y="124"/>
                    </a:cxn>
                    <a:cxn ang="0">
                      <a:pos x="381" y="99"/>
                    </a:cxn>
                    <a:cxn ang="0">
                      <a:pos x="398" y="41"/>
                    </a:cxn>
                    <a:cxn ang="0">
                      <a:pos x="404" y="2"/>
                    </a:cxn>
                    <a:cxn ang="0">
                      <a:pos x="447" y="47"/>
                    </a:cxn>
                    <a:cxn ang="0">
                      <a:pos x="464" y="127"/>
                    </a:cxn>
                    <a:cxn ang="0">
                      <a:pos x="449" y="193"/>
                    </a:cxn>
                    <a:cxn ang="0">
                      <a:pos x="505" y="144"/>
                    </a:cxn>
                    <a:cxn ang="0">
                      <a:pos x="584" y="124"/>
                    </a:cxn>
                    <a:cxn ang="0">
                      <a:pos x="651" y="136"/>
                    </a:cxn>
                    <a:cxn ang="0">
                      <a:pos x="668" y="173"/>
                    </a:cxn>
                    <a:cxn ang="0">
                      <a:pos x="610" y="190"/>
                    </a:cxn>
                    <a:cxn ang="0">
                      <a:pos x="578" y="248"/>
                    </a:cxn>
                    <a:cxn ang="0">
                      <a:pos x="614" y="301"/>
                    </a:cxn>
                    <a:cxn ang="0">
                      <a:pos x="678" y="326"/>
                    </a:cxn>
                    <a:cxn ang="0">
                      <a:pos x="725" y="317"/>
                    </a:cxn>
                    <a:cxn ang="0">
                      <a:pos x="731" y="281"/>
                    </a:cxn>
                    <a:cxn ang="0">
                      <a:pos x="756" y="284"/>
                    </a:cxn>
                    <a:cxn ang="0">
                      <a:pos x="789" y="325"/>
                    </a:cxn>
                    <a:cxn ang="0">
                      <a:pos x="797" y="396"/>
                    </a:cxn>
                    <a:cxn ang="0">
                      <a:pos x="766" y="477"/>
                    </a:cxn>
                    <a:cxn ang="0">
                      <a:pos x="725" y="499"/>
                    </a:cxn>
                    <a:cxn ang="0">
                      <a:pos x="653" y="533"/>
                    </a:cxn>
                    <a:cxn ang="0">
                      <a:pos x="614" y="572"/>
                    </a:cxn>
                    <a:cxn ang="0">
                      <a:pos x="586" y="636"/>
                    </a:cxn>
                    <a:cxn ang="0">
                      <a:pos x="556" y="706"/>
                    </a:cxn>
                    <a:cxn ang="0">
                      <a:pos x="507" y="736"/>
                    </a:cxn>
                    <a:cxn ang="0">
                      <a:pos x="422" y="751"/>
                    </a:cxn>
                    <a:cxn ang="0">
                      <a:pos x="310" y="757"/>
                    </a:cxn>
                    <a:cxn ang="0">
                      <a:pos x="161" y="736"/>
                    </a:cxn>
                    <a:cxn ang="0">
                      <a:pos x="66" y="693"/>
                    </a:cxn>
                    <a:cxn ang="0">
                      <a:pos x="33" y="633"/>
                    </a:cxn>
                  </a:cxnLst>
                  <a:rect l="0" t="0" r="r" b="b"/>
                  <a:pathLst>
                    <a:path w="799" h="757">
                      <a:moveTo>
                        <a:pt x="21" y="566"/>
                      </a:moveTo>
                      <a:lnTo>
                        <a:pt x="11" y="517"/>
                      </a:lnTo>
                      <a:lnTo>
                        <a:pt x="4" y="472"/>
                      </a:lnTo>
                      <a:lnTo>
                        <a:pt x="0" y="427"/>
                      </a:lnTo>
                      <a:lnTo>
                        <a:pt x="0" y="386"/>
                      </a:lnTo>
                      <a:lnTo>
                        <a:pt x="0" y="352"/>
                      </a:lnTo>
                      <a:lnTo>
                        <a:pt x="4" y="322"/>
                      </a:lnTo>
                      <a:lnTo>
                        <a:pt x="12" y="296"/>
                      </a:lnTo>
                      <a:lnTo>
                        <a:pt x="27" y="274"/>
                      </a:lnTo>
                      <a:lnTo>
                        <a:pt x="37" y="255"/>
                      </a:lnTo>
                      <a:lnTo>
                        <a:pt x="54" y="235"/>
                      </a:lnTo>
                      <a:lnTo>
                        <a:pt x="70" y="217"/>
                      </a:lnTo>
                      <a:lnTo>
                        <a:pt x="99" y="196"/>
                      </a:lnTo>
                      <a:lnTo>
                        <a:pt x="128" y="178"/>
                      </a:lnTo>
                      <a:lnTo>
                        <a:pt x="155" y="166"/>
                      </a:lnTo>
                      <a:lnTo>
                        <a:pt x="177" y="159"/>
                      </a:lnTo>
                      <a:lnTo>
                        <a:pt x="206" y="150"/>
                      </a:lnTo>
                      <a:lnTo>
                        <a:pt x="225" y="139"/>
                      </a:lnTo>
                      <a:lnTo>
                        <a:pt x="243" y="129"/>
                      </a:lnTo>
                      <a:lnTo>
                        <a:pt x="259" y="116"/>
                      </a:lnTo>
                      <a:lnTo>
                        <a:pt x="263" y="109"/>
                      </a:lnTo>
                      <a:lnTo>
                        <a:pt x="272" y="94"/>
                      </a:lnTo>
                      <a:lnTo>
                        <a:pt x="276" y="74"/>
                      </a:lnTo>
                      <a:lnTo>
                        <a:pt x="276" y="57"/>
                      </a:lnTo>
                      <a:lnTo>
                        <a:pt x="269" y="34"/>
                      </a:lnTo>
                      <a:lnTo>
                        <a:pt x="268" y="13"/>
                      </a:lnTo>
                      <a:lnTo>
                        <a:pt x="291" y="30"/>
                      </a:lnTo>
                      <a:lnTo>
                        <a:pt x="309" y="45"/>
                      </a:lnTo>
                      <a:lnTo>
                        <a:pt x="319" y="67"/>
                      </a:lnTo>
                      <a:lnTo>
                        <a:pt x="321" y="84"/>
                      </a:lnTo>
                      <a:lnTo>
                        <a:pt x="319" y="103"/>
                      </a:lnTo>
                      <a:lnTo>
                        <a:pt x="315" y="124"/>
                      </a:lnTo>
                      <a:lnTo>
                        <a:pt x="332" y="124"/>
                      </a:lnTo>
                      <a:lnTo>
                        <a:pt x="352" y="119"/>
                      </a:lnTo>
                      <a:lnTo>
                        <a:pt x="367" y="110"/>
                      </a:lnTo>
                      <a:lnTo>
                        <a:pt x="381" y="99"/>
                      </a:lnTo>
                      <a:lnTo>
                        <a:pt x="393" y="84"/>
                      </a:lnTo>
                      <a:lnTo>
                        <a:pt x="398" y="67"/>
                      </a:lnTo>
                      <a:lnTo>
                        <a:pt x="398" y="41"/>
                      </a:lnTo>
                      <a:lnTo>
                        <a:pt x="393" y="19"/>
                      </a:lnTo>
                      <a:lnTo>
                        <a:pt x="383" y="0"/>
                      </a:lnTo>
                      <a:lnTo>
                        <a:pt x="404" y="2"/>
                      </a:lnTo>
                      <a:lnTo>
                        <a:pt x="426" y="13"/>
                      </a:lnTo>
                      <a:lnTo>
                        <a:pt x="439" y="30"/>
                      </a:lnTo>
                      <a:lnTo>
                        <a:pt x="447" y="47"/>
                      </a:lnTo>
                      <a:lnTo>
                        <a:pt x="457" y="71"/>
                      </a:lnTo>
                      <a:lnTo>
                        <a:pt x="462" y="99"/>
                      </a:lnTo>
                      <a:lnTo>
                        <a:pt x="464" y="127"/>
                      </a:lnTo>
                      <a:lnTo>
                        <a:pt x="462" y="153"/>
                      </a:lnTo>
                      <a:lnTo>
                        <a:pt x="457" y="173"/>
                      </a:lnTo>
                      <a:lnTo>
                        <a:pt x="449" y="193"/>
                      </a:lnTo>
                      <a:lnTo>
                        <a:pt x="470" y="173"/>
                      </a:lnTo>
                      <a:lnTo>
                        <a:pt x="488" y="157"/>
                      </a:lnTo>
                      <a:lnTo>
                        <a:pt x="505" y="144"/>
                      </a:lnTo>
                      <a:lnTo>
                        <a:pt x="531" y="135"/>
                      </a:lnTo>
                      <a:lnTo>
                        <a:pt x="556" y="127"/>
                      </a:lnTo>
                      <a:lnTo>
                        <a:pt x="584" y="124"/>
                      </a:lnTo>
                      <a:lnTo>
                        <a:pt x="610" y="125"/>
                      </a:lnTo>
                      <a:lnTo>
                        <a:pt x="631" y="129"/>
                      </a:lnTo>
                      <a:lnTo>
                        <a:pt x="651" y="136"/>
                      </a:lnTo>
                      <a:lnTo>
                        <a:pt x="670" y="150"/>
                      </a:lnTo>
                      <a:lnTo>
                        <a:pt x="692" y="176"/>
                      </a:lnTo>
                      <a:lnTo>
                        <a:pt x="668" y="173"/>
                      </a:lnTo>
                      <a:lnTo>
                        <a:pt x="648" y="173"/>
                      </a:lnTo>
                      <a:lnTo>
                        <a:pt x="629" y="181"/>
                      </a:lnTo>
                      <a:lnTo>
                        <a:pt x="610" y="190"/>
                      </a:lnTo>
                      <a:lnTo>
                        <a:pt x="590" y="207"/>
                      </a:lnTo>
                      <a:lnTo>
                        <a:pt x="580" y="224"/>
                      </a:lnTo>
                      <a:lnTo>
                        <a:pt x="578" y="248"/>
                      </a:lnTo>
                      <a:lnTo>
                        <a:pt x="581" y="269"/>
                      </a:lnTo>
                      <a:lnTo>
                        <a:pt x="592" y="284"/>
                      </a:lnTo>
                      <a:lnTo>
                        <a:pt x="614" y="301"/>
                      </a:lnTo>
                      <a:lnTo>
                        <a:pt x="639" y="312"/>
                      </a:lnTo>
                      <a:lnTo>
                        <a:pt x="662" y="321"/>
                      </a:lnTo>
                      <a:lnTo>
                        <a:pt x="678" y="326"/>
                      </a:lnTo>
                      <a:lnTo>
                        <a:pt x="695" y="329"/>
                      </a:lnTo>
                      <a:lnTo>
                        <a:pt x="719" y="326"/>
                      </a:lnTo>
                      <a:lnTo>
                        <a:pt x="725" y="317"/>
                      </a:lnTo>
                      <a:lnTo>
                        <a:pt x="733" y="304"/>
                      </a:lnTo>
                      <a:lnTo>
                        <a:pt x="733" y="289"/>
                      </a:lnTo>
                      <a:lnTo>
                        <a:pt x="731" y="281"/>
                      </a:lnTo>
                      <a:lnTo>
                        <a:pt x="731" y="269"/>
                      </a:lnTo>
                      <a:lnTo>
                        <a:pt x="742" y="276"/>
                      </a:lnTo>
                      <a:lnTo>
                        <a:pt x="756" y="284"/>
                      </a:lnTo>
                      <a:lnTo>
                        <a:pt x="768" y="296"/>
                      </a:lnTo>
                      <a:lnTo>
                        <a:pt x="780" y="310"/>
                      </a:lnTo>
                      <a:lnTo>
                        <a:pt x="789" y="325"/>
                      </a:lnTo>
                      <a:lnTo>
                        <a:pt x="795" y="344"/>
                      </a:lnTo>
                      <a:lnTo>
                        <a:pt x="799" y="370"/>
                      </a:lnTo>
                      <a:lnTo>
                        <a:pt x="797" y="396"/>
                      </a:lnTo>
                      <a:lnTo>
                        <a:pt x="793" y="423"/>
                      </a:lnTo>
                      <a:lnTo>
                        <a:pt x="783" y="458"/>
                      </a:lnTo>
                      <a:lnTo>
                        <a:pt x="766" y="477"/>
                      </a:lnTo>
                      <a:lnTo>
                        <a:pt x="754" y="487"/>
                      </a:lnTo>
                      <a:lnTo>
                        <a:pt x="742" y="494"/>
                      </a:lnTo>
                      <a:lnTo>
                        <a:pt x="725" y="499"/>
                      </a:lnTo>
                      <a:lnTo>
                        <a:pt x="702" y="511"/>
                      </a:lnTo>
                      <a:lnTo>
                        <a:pt x="673" y="525"/>
                      </a:lnTo>
                      <a:lnTo>
                        <a:pt x="653" y="533"/>
                      </a:lnTo>
                      <a:lnTo>
                        <a:pt x="635" y="545"/>
                      </a:lnTo>
                      <a:lnTo>
                        <a:pt x="627" y="554"/>
                      </a:lnTo>
                      <a:lnTo>
                        <a:pt x="614" y="572"/>
                      </a:lnTo>
                      <a:lnTo>
                        <a:pt x="602" y="594"/>
                      </a:lnTo>
                      <a:lnTo>
                        <a:pt x="592" y="611"/>
                      </a:lnTo>
                      <a:lnTo>
                        <a:pt x="586" y="636"/>
                      </a:lnTo>
                      <a:lnTo>
                        <a:pt x="578" y="666"/>
                      </a:lnTo>
                      <a:lnTo>
                        <a:pt x="569" y="689"/>
                      </a:lnTo>
                      <a:lnTo>
                        <a:pt x="556" y="706"/>
                      </a:lnTo>
                      <a:lnTo>
                        <a:pt x="541" y="718"/>
                      </a:lnTo>
                      <a:lnTo>
                        <a:pt x="526" y="727"/>
                      </a:lnTo>
                      <a:lnTo>
                        <a:pt x="507" y="736"/>
                      </a:lnTo>
                      <a:lnTo>
                        <a:pt x="482" y="744"/>
                      </a:lnTo>
                      <a:lnTo>
                        <a:pt x="451" y="748"/>
                      </a:lnTo>
                      <a:lnTo>
                        <a:pt x="422" y="751"/>
                      </a:lnTo>
                      <a:lnTo>
                        <a:pt x="379" y="756"/>
                      </a:lnTo>
                      <a:lnTo>
                        <a:pt x="352" y="756"/>
                      </a:lnTo>
                      <a:lnTo>
                        <a:pt x="310" y="757"/>
                      </a:lnTo>
                      <a:lnTo>
                        <a:pt x="257" y="756"/>
                      </a:lnTo>
                      <a:lnTo>
                        <a:pt x="210" y="748"/>
                      </a:lnTo>
                      <a:lnTo>
                        <a:pt x="161" y="736"/>
                      </a:lnTo>
                      <a:lnTo>
                        <a:pt x="122" y="722"/>
                      </a:lnTo>
                      <a:lnTo>
                        <a:pt x="88" y="706"/>
                      </a:lnTo>
                      <a:lnTo>
                        <a:pt x="66" y="693"/>
                      </a:lnTo>
                      <a:lnTo>
                        <a:pt x="54" y="679"/>
                      </a:lnTo>
                      <a:lnTo>
                        <a:pt x="44" y="659"/>
                      </a:lnTo>
                      <a:lnTo>
                        <a:pt x="33" y="633"/>
                      </a:lnTo>
                      <a:lnTo>
                        <a:pt x="22" y="595"/>
                      </a:lnTo>
                      <a:lnTo>
                        <a:pt x="21" y="566"/>
                      </a:lnTo>
                      <a:close/>
                    </a:path>
                  </a:pathLst>
                </a:custGeom>
                <a:solidFill>
                  <a:srgbClr val="E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692" name="Freeform 660"/>
                <p:cNvSpPr>
                  <a:spLocks/>
                </p:cNvSpPr>
                <p:nvPr/>
              </p:nvSpPr>
              <p:spPr bwMode="auto">
                <a:xfrm>
                  <a:off x="3626" y="2002"/>
                  <a:ext cx="556" cy="613"/>
                </a:xfrm>
                <a:custGeom>
                  <a:avLst/>
                  <a:gdLst/>
                  <a:ahLst/>
                  <a:cxnLst>
                    <a:cxn ang="0">
                      <a:pos x="4" y="382"/>
                    </a:cxn>
                    <a:cxn ang="0">
                      <a:pos x="0" y="284"/>
                    </a:cxn>
                    <a:cxn ang="0">
                      <a:pos x="18" y="220"/>
                    </a:cxn>
                    <a:cxn ang="0">
                      <a:pos x="50" y="175"/>
                    </a:cxn>
                    <a:cxn ang="0">
                      <a:pos x="108" y="134"/>
                    </a:cxn>
                    <a:cxn ang="0">
                      <a:pos x="156" y="112"/>
                    </a:cxn>
                    <a:cxn ang="0">
                      <a:pos x="182" y="87"/>
                    </a:cxn>
                    <a:cxn ang="0">
                      <a:pos x="192" y="44"/>
                    </a:cxn>
                    <a:cxn ang="0">
                      <a:pos x="203" y="23"/>
                    </a:cxn>
                    <a:cxn ang="0">
                      <a:pos x="223" y="67"/>
                    </a:cxn>
                    <a:cxn ang="0">
                      <a:pos x="231" y="99"/>
                    </a:cxn>
                    <a:cxn ang="0">
                      <a:pos x="264" y="80"/>
                    </a:cxn>
                    <a:cxn ang="0">
                      <a:pos x="278" y="33"/>
                    </a:cxn>
                    <a:cxn ang="0">
                      <a:pos x="281" y="1"/>
                    </a:cxn>
                    <a:cxn ang="0">
                      <a:pos x="311" y="36"/>
                    </a:cxn>
                    <a:cxn ang="0">
                      <a:pos x="323" y="102"/>
                    </a:cxn>
                    <a:cxn ang="0">
                      <a:pos x="313" y="156"/>
                    </a:cxn>
                    <a:cxn ang="0">
                      <a:pos x="352" y="115"/>
                    </a:cxn>
                    <a:cxn ang="0">
                      <a:pos x="407" y="99"/>
                    </a:cxn>
                    <a:cxn ang="0">
                      <a:pos x="452" y="109"/>
                    </a:cxn>
                    <a:cxn ang="0">
                      <a:pos x="466" y="140"/>
                    </a:cxn>
                    <a:cxn ang="0">
                      <a:pos x="425" y="152"/>
                    </a:cxn>
                    <a:cxn ang="0">
                      <a:pos x="402" y="199"/>
                    </a:cxn>
                    <a:cxn ang="0">
                      <a:pos x="427" y="241"/>
                    </a:cxn>
                    <a:cxn ang="0">
                      <a:pos x="473" y="263"/>
                    </a:cxn>
                    <a:cxn ang="0">
                      <a:pos x="505" y="256"/>
                    </a:cxn>
                    <a:cxn ang="0">
                      <a:pos x="510" y="225"/>
                    </a:cxn>
                    <a:cxn ang="0">
                      <a:pos x="527" y="228"/>
                    </a:cxn>
                    <a:cxn ang="0">
                      <a:pos x="549" y="261"/>
                    </a:cxn>
                    <a:cxn ang="0">
                      <a:pos x="555" y="320"/>
                    </a:cxn>
                    <a:cxn ang="0">
                      <a:pos x="534" y="385"/>
                    </a:cxn>
                    <a:cxn ang="0">
                      <a:pos x="505" y="404"/>
                    </a:cxn>
                    <a:cxn ang="0">
                      <a:pos x="455" y="431"/>
                    </a:cxn>
                    <a:cxn ang="0">
                      <a:pos x="427" y="463"/>
                    </a:cxn>
                    <a:cxn ang="0">
                      <a:pos x="409" y="515"/>
                    </a:cxn>
                    <a:cxn ang="0">
                      <a:pos x="387" y="572"/>
                    </a:cxn>
                    <a:cxn ang="0">
                      <a:pos x="353" y="595"/>
                    </a:cxn>
                    <a:cxn ang="0">
                      <a:pos x="293" y="608"/>
                    </a:cxn>
                    <a:cxn ang="0">
                      <a:pos x="216" y="613"/>
                    </a:cxn>
                    <a:cxn ang="0">
                      <a:pos x="112" y="595"/>
                    </a:cxn>
                    <a:cxn ang="0">
                      <a:pos x="46" y="561"/>
                    </a:cxn>
                    <a:cxn ang="0">
                      <a:pos x="22" y="514"/>
                    </a:cxn>
                  </a:cxnLst>
                  <a:rect l="0" t="0" r="r" b="b"/>
                  <a:pathLst>
                    <a:path w="556" h="613">
                      <a:moveTo>
                        <a:pt x="14" y="457"/>
                      </a:moveTo>
                      <a:lnTo>
                        <a:pt x="8" y="417"/>
                      </a:lnTo>
                      <a:lnTo>
                        <a:pt x="4" y="382"/>
                      </a:lnTo>
                      <a:lnTo>
                        <a:pt x="0" y="345"/>
                      </a:lnTo>
                      <a:lnTo>
                        <a:pt x="0" y="312"/>
                      </a:lnTo>
                      <a:lnTo>
                        <a:pt x="0" y="284"/>
                      </a:lnTo>
                      <a:lnTo>
                        <a:pt x="4" y="259"/>
                      </a:lnTo>
                      <a:lnTo>
                        <a:pt x="9" y="238"/>
                      </a:lnTo>
                      <a:lnTo>
                        <a:pt x="18" y="220"/>
                      </a:lnTo>
                      <a:lnTo>
                        <a:pt x="26" y="205"/>
                      </a:lnTo>
                      <a:lnTo>
                        <a:pt x="38" y="188"/>
                      </a:lnTo>
                      <a:lnTo>
                        <a:pt x="50" y="175"/>
                      </a:lnTo>
                      <a:lnTo>
                        <a:pt x="69" y="157"/>
                      </a:lnTo>
                      <a:lnTo>
                        <a:pt x="90" y="143"/>
                      </a:lnTo>
                      <a:lnTo>
                        <a:pt x="108" y="134"/>
                      </a:lnTo>
                      <a:lnTo>
                        <a:pt x="123" y="128"/>
                      </a:lnTo>
                      <a:lnTo>
                        <a:pt x="143" y="120"/>
                      </a:lnTo>
                      <a:lnTo>
                        <a:pt x="156" y="112"/>
                      </a:lnTo>
                      <a:lnTo>
                        <a:pt x="170" y="103"/>
                      </a:lnTo>
                      <a:lnTo>
                        <a:pt x="180" y="93"/>
                      </a:lnTo>
                      <a:lnTo>
                        <a:pt x="182" y="87"/>
                      </a:lnTo>
                      <a:lnTo>
                        <a:pt x="189" y="75"/>
                      </a:lnTo>
                      <a:lnTo>
                        <a:pt x="192" y="59"/>
                      </a:lnTo>
                      <a:lnTo>
                        <a:pt x="192" y="44"/>
                      </a:lnTo>
                      <a:lnTo>
                        <a:pt x="187" y="27"/>
                      </a:lnTo>
                      <a:lnTo>
                        <a:pt x="186" y="9"/>
                      </a:lnTo>
                      <a:lnTo>
                        <a:pt x="203" y="23"/>
                      </a:lnTo>
                      <a:lnTo>
                        <a:pt x="214" y="35"/>
                      </a:lnTo>
                      <a:lnTo>
                        <a:pt x="221" y="54"/>
                      </a:lnTo>
                      <a:lnTo>
                        <a:pt x="223" y="67"/>
                      </a:lnTo>
                      <a:lnTo>
                        <a:pt x="221" y="82"/>
                      </a:lnTo>
                      <a:lnTo>
                        <a:pt x="219" y="99"/>
                      </a:lnTo>
                      <a:lnTo>
                        <a:pt x="231" y="99"/>
                      </a:lnTo>
                      <a:lnTo>
                        <a:pt x="245" y="95"/>
                      </a:lnTo>
                      <a:lnTo>
                        <a:pt x="255" y="88"/>
                      </a:lnTo>
                      <a:lnTo>
                        <a:pt x="264" y="80"/>
                      </a:lnTo>
                      <a:lnTo>
                        <a:pt x="274" y="67"/>
                      </a:lnTo>
                      <a:lnTo>
                        <a:pt x="278" y="54"/>
                      </a:lnTo>
                      <a:lnTo>
                        <a:pt x="278" y="33"/>
                      </a:lnTo>
                      <a:lnTo>
                        <a:pt x="274" y="15"/>
                      </a:lnTo>
                      <a:lnTo>
                        <a:pt x="267" y="0"/>
                      </a:lnTo>
                      <a:lnTo>
                        <a:pt x="281" y="1"/>
                      </a:lnTo>
                      <a:lnTo>
                        <a:pt x="296" y="9"/>
                      </a:lnTo>
                      <a:lnTo>
                        <a:pt x="305" y="23"/>
                      </a:lnTo>
                      <a:lnTo>
                        <a:pt x="311" y="36"/>
                      </a:lnTo>
                      <a:lnTo>
                        <a:pt x="319" y="56"/>
                      </a:lnTo>
                      <a:lnTo>
                        <a:pt x="322" y="80"/>
                      </a:lnTo>
                      <a:lnTo>
                        <a:pt x="323" y="102"/>
                      </a:lnTo>
                      <a:lnTo>
                        <a:pt x="322" y="122"/>
                      </a:lnTo>
                      <a:lnTo>
                        <a:pt x="319" y="140"/>
                      </a:lnTo>
                      <a:lnTo>
                        <a:pt x="313" y="156"/>
                      </a:lnTo>
                      <a:lnTo>
                        <a:pt x="328" y="140"/>
                      </a:lnTo>
                      <a:lnTo>
                        <a:pt x="339" y="126"/>
                      </a:lnTo>
                      <a:lnTo>
                        <a:pt x="352" y="115"/>
                      </a:lnTo>
                      <a:lnTo>
                        <a:pt x="369" y="107"/>
                      </a:lnTo>
                      <a:lnTo>
                        <a:pt x="387" y="102"/>
                      </a:lnTo>
                      <a:lnTo>
                        <a:pt x="407" y="99"/>
                      </a:lnTo>
                      <a:lnTo>
                        <a:pt x="425" y="100"/>
                      </a:lnTo>
                      <a:lnTo>
                        <a:pt x="440" y="103"/>
                      </a:lnTo>
                      <a:lnTo>
                        <a:pt x="452" y="109"/>
                      </a:lnTo>
                      <a:lnTo>
                        <a:pt x="467" y="120"/>
                      </a:lnTo>
                      <a:lnTo>
                        <a:pt x="484" y="141"/>
                      </a:lnTo>
                      <a:lnTo>
                        <a:pt x="466" y="140"/>
                      </a:lnTo>
                      <a:lnTo>
                        <a:pt x="452" y="140"/>
                      </a:lnTo>
                      <a:lnTo>
                        <a:pt x="438" y="145"/>
                      </a:lnTo>
                      <a:lnTo>
                        <a:pt x="425" y="152"/>
                      </a:lnTo>
                      <a:lnTo>
                        <a:pt x="411" y="167"/>
                      </a:lnTo>
                      <a:lnTo>
                        <a:pt x="404" y="181"/>
                      </a:lnTo>
                      <a:lnTo>
                        <a:pt x="402" y="199"/>
                      </a:lnTo>
                      <a:lnTo>
                        <a:pt x="405" y="215"/>
                      </a:lnTo>
                      <a:lnTo>
                        <a:pt x="413" y="228"/>
                      </a:lnTo>
                      <a:lnTo>
                        <a:pt x="427" y="241"/>
                      </a:lnTo>
                      <a:lnTo>
                        <a:pt x="445" y="252"/>
                      </a:lnTo>
                      <a:lnTo>
                        <a:pt x="461" y="258"/>
                      </a:lnTo>
                      <a:lnTo>
                        <a:pt x="473" y="263"/>
                      </a:lnTo>
                      <a:lnTo>
                        <a:pt x="485" y="266"/>
                      </a:lnTo>
                      <a:lnTo>
                        <a:pt x="502" y="263"/>
                      </a:lnTo>
                      <a:lnTo>
                        <a:pt x="505" y="256"/>
                      </a:lnTo>
                      <a:lnTo>
                        <a:pt x="511" y="245"/>
                      </a:lnTo>
                      <a:lnTo>
                        <a:pt x="511" y="232"/>
                      </a:lnTo>
                      <a:lnTo>
                        <a:pt x="510" y="225"/>
                      </a:lnTo>
                      <a:lnTo>
                        <a:pt x="510" y="215"/>
                      </a:lnTo>
                      <a:lnTo>
                        <a:pt x="518" y="221"/>
                      </a:lnTo>
                      <a:lnTo>
                        <a:pt x="527" y="228"/>
                      </a:lnTo>
                      <a:lnTo>
                        <a:pt x="535" y="238"/>
                      </a:lnTo>
                      <a:lnTo>
                        <a:pt x="544" y="250"/>
                      </a:lnTo>
                      <a:lnTo>
                        <a:pt x="549" y="261"/>
                      </a:lnTo>
                      <a:lnTo>
                        <a:pt x="554" y="278"/>
                      </a:lnTo>
                      <a:lnTo>
                        <a:pt x="556" y="299"/>
                      </a:lnTo>
                      <a:lnTo>
                        <a:pt x="555" y="320"/>
                      </a:lnTo>
                      <a:lnTo>
                        <a:pt x="552" y="342"/>
                      </a:lnTo>
                      <a:lnTo>
                        <a:pt x="545" y="370"/>
                      </a:lnTo>
                      <a:lnTo>
                        <a:pt x="534" y="385"/>
                      </a:lnTo>
                      <a:lnTo>
                        <a:pt x="527" y="394"/>
                      </a:lnTo>
                      <a:lnTo>
                        <a:pt x="518" y="399"/>
                      </a:lnTo>
                      <a:lnTo>
                        <a:pt x="505" y="404"/>
                      </a:lnTo>
                      <a:lnTo>
                        <a:pt x="488" y="414"/>
                      </a:lnTo>
                      <a:lnTo>
                        <a:pt x="469" y="424"/>
                      </a:lnTo>
                      <a:lnTo>
                        <a:pt x="455" y="431"/>
                      </a:lnTo>
                      <a:lnTo>
                        <a:pt x="444" y="442"/>
                      </a:lnTo>
                      <a:lnTo>
                        <a:pt x="437" y="448"/>
                      </a:lnTo>
                      <a:lnTo>
                        <a:pt x="427" y="463"/>
                      </a:lnTo>
                      <a:lnTo>
                        <a:pt x="419" y="481"/>
                      </a:lnTo>
                      <a:lnTo>
                        <a:pt x="413" y="495"/>
                      </a:lnTo>
                      <a:lnTo>
                        <a:pt x="409" y="515"/>
                      </a:lnTo>
                      <a:lnTo>
                        <a:pt x="402" y="540"/>
                      </a:lnTo>
                      <a:lnTo>
                        <a:pt x="396" y="557"/>
                      </a:lnTo>
                      <a:lnTo>
                        <a:pt x="387" y="572"/>
                      </a:lnTo>
                      <a:lnTo>
                        <a:pt x="378" y="581"/>
                      </a:lnTo>
                      <a:lnTo>
                        <a:pt x="367" y="588"/>
                      </a:lnTo>
                      <a:lnTo>
                        <a:pt x="353" y="595"/>
                      </a:lnTo>
                      <a:lnTo>
                        <a:pt x="335" y="602"/>
                      </a:lnTo>
                      <a:lnTo>
                        <a:pt x="314" y="606"/>
                      </a:lnTo>
                      <a:lnTo>
                        <a:pt x="293" y="608"/>
                      </a:lnTo>
                      <a:lnTo>
                        <a:pt x="263" y="612"/>
                      </a:lnTo>
                      <a:lnTo>
                        <a:pt x="245" y="612"/>
                      </a:lnTo>
                      <a:lnTo>
                        <a:pt x="216" y="613"/>
                      </a:lnTo>
                      <a:lnTo>
                        <a:pt x="178" y="612"/>
                      </a:lnTo>
                      <a:lnTo>
                        <a:pt x="145" y="606"/>
                      </a:lnTo>
                      <a:lnTo>
                        <a:pt x="112" y="595"/>
                      </a:lnTo>
                      <a:lnTo>
                        <a:pt x="86" y="585"/>
                      </a:lnTo>
                      <a:lnTo>
                        <a:pt x="62" y="572"/>
                      </a:lnTo>
                      <a:lnTo>
                        <a:pt x="46" y="561"/>
                      </a:lnTo>
                      <a:lnTo>
                        <a:pt x="38" y="550"/>
                      </a:lnTo>
                      <a:lnTo>
                        <a:pt x="29" y="534"/>
                      </a:lnTo>
                      <a:lnTo>
                        <a:pt x="22" y="514"/>
                      </a:lnTo>
                      <a:lnTo>
                        <a:pt x="15" y="483"/>
                      </a:lnTo>
                      <a:lnTo>
                        <a:pt x="14" y="457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693" name="Freeform 661"/>
                <p:cNvSpPr>
                  <a:spLocks/>
                </p:cNvSpPr>
                <p:nvPr/>
              </p:nvSpPr>
              <p:spPr bwMode="auto">
                <a:xfrm>
                  <a:off x="3734" y="2242"/>
                  <a:ext cx="303" cy="335"/>
                </a:xfrm>
                <a:custGeom>
                  <a:avLst/>
                  <a:gdLst/>
                  <a:ahLst/>
                  <a:cxnLst>
                    <a:cxn ang="0">
                      <a:pos x="1" y="209"/>
                    </a:cxn>
                    <a:cxn ang="0">
                      <a:pos x="0" y="156"/>
                    </a:cxn>
                    <a:cxn ang="0">
                      <a:pos x="8" y="122"/>
                    </a:cxn>
                    <a:cxn ang="0">
                      <a:pos x="25" y="96"/>
                    </a:cxn>
                    <a:cxn ang="0">
                      <a:pos x="57" y="73"/>
                    </a:cxn>
                    <a:cxn ang="0">
                      <a:pos x="84" y="61"/>
                    </a:cxn>
                    <a:cxn ang="0">
                      <a:pos x="100" y="48"/>
                    </a:cxn>
                    <a:cxn ang="0">
                      <a:pos x="103" y="24"/>
                    </a:cxn>
                    <a:cxn ang="0">
                      <a:pos x="110" y="12"/>
                    </a:cxn>
                    <a:cxn ang="0">
                      <a:pos x="121" y="37"/>
                    </a:cxn>
                    <a:cxn ang="0">
                      <a:pos x="125" y="55"/>
                    </a:cxn>
                    <a:cxn ang="0">
                      <a:pos x="143" y="44"/>
                    </a:cxn>
                    <a:cxn ang="0">
                      <a:pos x="151" y="18"/>
                    </a:cxn>
                    <a:cxn ang="0">
                      <a:pos x="153" y="0"/>
                    </a:cxn>
                    <a:cxn ang="0">
                      <a:pos x="169" y="20"/>
                    </a:cxn>
                    <a:cxn ang="0">
                      <a:pos x="176" y="56"/>
                    </a:cxn>
                    <a:cxn ang="0">
                      <a:pos x="170" y="85"/>
                    </a:cxn>
                    <a:cxn ang="0">
                      <a:pos x="191" y="63"/>
                    </a:cxn>
                    <a:cxn ang="0">
                      <a:pos x="221" y="55"/>
                    </a:cxn>
                    <a:cxn ang="0">
                      <a:pos x="247" y="59"/>
                    </a:cxn>
                    <a:cxn ang="0">
                      <a:pos x="254" y="76"/>
                    </a:cxn>
                    <a:cxn ang="0">
                      <a:pos x="231" y="83"/>
                    </a:cxn>
                    <a:cxn ang="0">
                      <a:pos x="219" y="110"/>
                    </a:cxn>
                    <a:cxn ang="0">
                      <a:pos x="232" y="133"/>
                    </a:cxn>
                    <a:cxn ang="0">
                      <a:pos x="256" y="144"/>
                    </a:cxn>
                    <a:cxn ang="0">
                      <a:pos x="274" y="141"/>
                    </a:cxn>
                    <a:cxn ang="0">
                      <a:pos x="278" y="124"/>
                    </a:cxn>
                    <a:cxn ang="0">
                      <a:pos x="288" y="125"/>
                    </a:cxn>
                    <a:cxn ang="0">
                      <a:pos x="299" y="144"/>
                    </a:cxn>
                    <a:cxn ang="0">
                      <a:pos x="303" y="176"/>
                    </a:cxn>
                    <a:cxn ang="0">
                      <a:pos x="290" y="211"/>
                    </a:cxn>
                    <a:cxn ang="0">
                      <a:pos x="274" y="222"/>
                    </a:cxn>
                    <a:cxn ang="0">
                      <a:pos x="247" y="236"/>
                    </a:cxn>
                    <a:cxn ang="0">
                      <a:pos x="232" y="254"/>
                    </a:cxn>
                    <a:cxn ang="0">
                      <a:pos x="221" y="282"/>
                    </a:cxn>
                    <a:cxn ang="0">
                      <a:pos x="210" y="314"/>
                    </a:cxn>
                    <a:cxn ang="0">
                      <a:pos x="192" y="326"/>
                    </a:cxn>
                    <a:cxn ang="0">
                      <a:pos x="160" y="333"/>
                    </a:cxn>
                    <a:cxn ang="0">
                      <a:pos x="117" y="335"/>
                    </a:cxn>
                    <a:cxn ang="0">
                      <a:pos x="60" y="326"/>
                    </a:cxn>
                    <a:cxn ang="0">
                      <a:pos x="24" y="308"/>
                    </a:cxn>
                    <a:cxn ang="0">
                      <a:pos x="12" y="282"/>
                    </a:cxn>
                  </a:cxnLst>
                  <a:rect l="0" t="0" r="r" b="b"/>
                  <a:pathLst>
                    <a:path w="303" h="335">
                      <a:moveTo>
                        <a:pt x="6" y="252"/>
                      </a:moveTo>
                      <a:lnTo>
                        <a:pt x="4" y="229"/>
                      </a:lnTo>
                      <a:lnTo>
                        <a:pt x="1" y="209"/>
                      </a:lnTo>
                      <a:lnTo>
                        <a:pt x="0" y="189"/>
                      </a:lnTo>
                      <a:lnTo>
                        <a:pt x="0" y="171"/>
                      </a:lnTo>
                      <a:lnTo>
                        <a:pt x="0" y="156"/>
                      </a:lnTo>
                      <a:lnTo>
                        <a:pt x="1" y="143"/>
                      </a:lnTo>
                      <a:lnTo>
                        <a:pt x="4" y="131"/>
                      </a:lnTo>
                      <a:lnTo>
                        <a:pt x="8" y="122"/>
                      </a:lnTo>
                      <a:lnTo>
                        <a:pt x="13" y="113"/>
                      </a:lnTo>
                      <a:lnTo>
                        <a:pt x="19" y="104"/>
                      </a:lnTo>
                      <a:lnTo>
                        <a:pt x="25" y="96"/>
                      </a:lnTo>
                      <a:lnTo>
                        <a:pt x="36" y="86"/>
                      </a:lnTo>
                      <a:lnTo>
                        <a:pt x="48" y="78"/>
                      </a:lnTo>
                      <a:lnTo>
                        <a:pt x="57" y="73"/>
                      </a:lnTo>
                      <a:lnTo>
                        <a:pt x="66" y="70"/>
                      </a:lnTo>
                      <a:lnTo>
                        <a:pt x="77" y="65"/>
                      </a:lnTo>
                      <a:lnTo>
                        <a:pt x="84" y="61"/>
                      </a:lnTo>
                      <a:lnTo>
                        <a:pt x="91" y="56"/>
                      </a:lnTo>
                      <a:lnTo>
                        <a:pt x="97" y="50"/>
                      </a:lnTo>
                      <a:lnTo>
                        <a:pt x="100" y="48"/>
                      </a:lnTo>
                      <a:lnTo>
                        <a:pt x="102" y="42"/>
                      </a:lnTo>
                      <a:lnTo>
                        <a:pt x="103" y="32"/>
                      </a:lnTo>
                      <a:lnTo>
                        <a:pt x="103" y="24"/>
                      </a:lnTo>
                      <a:lnTo>
                        <a:pt x="101" y="15"/>
                      </a:lnTo>
                      <a:lnTo>
                        <a:pt x="100" y="5"/>
                      </a:lnTo>
                      <a:lnTo>
                        <a:pt x="110" y="12"/>
                      </a:lnTo>
                      <a:lnTo>
                        <a:pt x="117" y="19"/>
                      </a:lnTo>
                      <a:lnTo>
                        <a:pt x="120" y="29"/>
                      </a:lnTo>
                      <a:lnTo>
                        <a:pt x="121" y="37"/>
                      </a:lnTo>
                      <a:lnTo>
                        <a:pt x="120" y="45"/>
                      </a:lnTo>
                      <a:lnTo>
                        <a:pt x="118" y="55"/>
                      </a:lnTo>
                      <a:lnTo>
                        <a:pt x="125" y="55"/>
                      </a:lnTo>
                      <a:lnTo>
                        <a:pt x="133" y="52"/>
                      </a:lnTo>
                      <a:lnTo>
                        <a:pt x="138" y="48"/>
                      </a:lnTo>
                      <a:lnTo>
                        <a:pt x="143" y="44"/>
                      </a:lnTo>
                      <a:lnTo>
                        <a:pt x="149" y="37"/>
                      </a:lnTo>
                      <a:lnTo>
                        <a:pt x="151" y="29"/>
                      </a:lnTo>
                      <a:lnTo>
                        <a:pt x="151" y="18"/>
                      </a:lnTo>
                      <a:lnTo>
                        <a:pt x="149" y="7"/>
                      </a:lnTo>
                      <a:lnTo>
                        <a:pt x="144" y="0"/>
                      </a:lnTo>
                      <a:lnTo>
                        <a:pt x="153" y="0"/>
                      </a:lnTo>
                      <a:lnTo>
                        <a:pt x="160" y="5"/>
                      </a:lnTo>
                      <a:lnTo>
                        <a:pt x="166" y="12"/>
                      </a:lnTo>
                      <a:lnTo>
                        <a:pt x="169" y="20"/>
                      </a:lnTo>
                      <a:lnTo>
                        <a:pt x="173" y="31"/>
                      </a:lnTo>
                      <a:lnTo>
                        <a:pt x="176" y="44"/>
                      </a:lnTo>
                      <a:lnTo>
                        <a:pt x="176" y="56"/>
                      </a:lnTo>
                      <a:lnTo>
                        <a:pt x="176" y="68"/>
                      </a:lnTo>
                      <a:lnTo>
                        <a:pt x="173" y="76"/>
                      </a:lnTo>
                      <a:lnTo>
                        <a:pt x="170" y="85"/>
                      </a:lnTo>
                      <a:lnTo>
                        <a:pt x="178" y="76"/>
                      </a:lnTo>
                      <a:lnTo>
                        <a:pt x="185" y="69"/>
                      </a:lnTo>
                      <a:lnTo>
                        <a:pt x="191" y="63"/>
                      </a:lnTo>
                      <a:lnTo>
                        <a:pt x="201" y="58"/>
                      </a:lnTo>
                      <a:lnTo>
                        <a:pt x="210" y="56"/>
                      </a:lnTo>
                      <a:lnTo>
                        <a:pt x="221" y="55"/>
                      </a:lnTo>
                      <a:lnTo>
                        <a:pt x="231" y="55"/>
                      </a:lnTo>
                      <a:lnTo>
                        <a:pt x="238" y="56"/>
                      </a:lnTo>
                      <a:lnTo>
                        <a:pt x="247" y="59"/>
                      </a:lnTo>
                      <a:lnTo>
                        <a:pt x="254" y="65"/>
                      </a:lnTo>
                      <a:lnTo>
                        <a:pt x="263" y="77"/>
                      </a:lnTo>
                      <a:lnTo>
                        <a:pt x="254" y="76"/>
                      </a:lnTo>
                      <a:lnTo>
                        <a:pt x="245" y="76"/>
                      </a:lnTo>
                      <a:lnTo>
                        <a:pt x="238" y="79"/>
                      </a:lnTo>
                      <a:lnTo>
                        <a:pt x="231" y="83"/>
                      </a:lnTo>
                      <a:lnTo>
                        <a:pt x="224" y="91"/>
                      </a:lnTo>
                      <a:lnTo>
                        <a:pt x="220" y="99"/>
                      </a:lnTo>
                      <a:lnTo>
                        <a:pt x="219" y="110"/>
                      </a:lnTo>
                      <a:lnTo>
                        <a:pt x="221" y="119"/>
                      </a:lnTo>
                      <a:lnTo>
                        <a:pt x="225" y="125"/>
                      </a:lnTo>
                      <a:lnTo>
                        <a:pt x="232" y="133"/>
                      </a:lnTo>
                      <a:lnTo>
                        <a:pt x="242" y="138"/>
                      </a:lnTo>
                      <a:lnTo>
                        <a:pt x="250" y="142"/>
                      </a:lnTo>
                      <a:lnTo>
                        <a:pt x="256" y="144"/>
                      </a:lnTo>
                      <a:lnTo>
                        <a:pt x="263" y="146"/>
                      </a:lnTo>
                      <a:lnTo>
                        <a:pt x="273" y="144"/>
                      </a:lnTo>
                      <a:lnTo>
                        <a:pt x="274" y="141"/>
                      </a:lnTo>
                      <a:lnTo>
                        <a:pt x="278" y="135"/>
                      </a:lnTo>
                      <a:lnTo>
                        <a:pt x="278" y="128"/>
                      </a:lnTo>
                      <a:lnTo>
                        <a:pt x="278" y="124"/>
                      </a:lnTo>
                      <a:lnTo>
                        <a:pt x="278" y="119"/>
                      </a:lnTo>
                      <a:lnTo>
                        <a:pt x="282" y="122"/>
                      </a:lnTo>
                      <a:lnTo>
                        <a:pt x="288" y="125"/>
                      </a:lnTo>
                      <a:lnTo>
                        <a:pt x="291" y="131"/>
                      </a:lnTo>
                      <a:lnTo>
                        <a:pt x="296" y="137"/>
                      </a:lnTo>
                      <a:lnTo>
                        <a:pt x="299" y="144"/>
                      </a:lnTo>
                      <a:lnTo>
                        <a:pt x="302" y="152"/>
                      </a:lnTo>
                      <a:lnTo>
                        <a:pt x="303" y="164"/>
                      </a:lnTo>
                      <a:lnTo>
                        <a:pt x="303" y="176"/>
                      </a:lnTo>
                      <a:lnTo>
                        <a:pt x="301" y="188"/>
                      </a:lnTo>
                      <a:lnTo>
                        <a:pt x="297" y="203"/>
                      </a:lnTo>
                      <a:lnTo>
                        <a:pt x="290" y="211"/>
                      </a:lnTo>
                      <a:lnTo>
                        <a:pt x="286" y="216"/>
                      </a:lnTo>
                      <a:lnTo>
                        <a:pt x="282" y="218"/>
                      </a:lnTo>
                      <a:lnTo>
                        <a:pt x="274" y="222"/>
                      </a:lnTo>
                      <a:lnTo>
                        <a:pt x="266" y="227"/>
                      </a:lnTo>
                      <a:lnTo>
                        <a:pt x="255" y="233"/>
                      </a:lnTo>
                      <a:lnTo>
                        <a:pt x="247" y="236"/>
                      </a:lnTo>
                      <a:lnTo>
                        <a:pt x="241" y="242"/>
                      </a:lnTo>
                      <a:lnTo>
                        <a:pt x="238" y="245"/>
                      </a:lnTo>
                      <a:lnTo>
                        <a:pt x="232" y="254"/>
                      </a:lnTo>
                      <a:lnTo>
                        <a:pt x="227" y="264"/>
                      </a:lnTo>
                      <a:lnTo>
                        <a:pt x="225" y="271"/>
                      </a:lnTo>
                      <a:lnTo>
                        <a:pt x="221" y="282"/>
                      </a:lnTo>
                      <a:lnTo>
                        <a:pt x="219" y="296"/>
                      </a:lnTo>
                      <a:lnTo>
                        <a:pt x="215" y="305"/>
                      </a:lnTo>
                      <a:lnTo>
                        <a:pt x="210" y="314"/>
                      </a:lnTo>
                      <a:lnTo>
                        <a:pt x="205" y="319"/>
                      </a:lnTo>
                      <a:lnTo>
                        <a:pt x="200" y="322"/>
                      </a:lnTo>
                      <a:lnTo>
                        <a:pt x="192" y="326"/>
                      </a:lnTo>
                      <a:lnTo>
                        <a:pt x="182" y="329"/>
                      </a:lnTo>
                      <a:lnTo>
                        <a:pt x="171" y="332"/>
                      </a:lnTo>
                      <a:lnTo>
                        <a:pt x="160" y="333"/>
                      </a:lnTo>
                      <a:lnTo>
                        <a:pt x="143" y="335"/>
                      </a:lnTo>
                      <a:lnTo>
                        <a:pt x="133" y="335"/>
                      </a:lnTo>
                      <a:lnTo>
                        <a:pt x="117" y="335"/>
                      </a:lnTo>
                      <a:lnTo>
                        <a:pt x="97" y="335"/>
                      </a:lnTo>
                      <a:lnTo>
                        <a:pt x="78" y="332"/>
                      </a:lnTo>
                      <a:lnTo>
                        <a:pt x="60" y="326"/>
                      </a:lnTo>
                      <a:lnTo>
                        <a:pt x="46" y="320"/>
                      </a:lnTo>
                      <a:lnTo>
                        <a:pt x="32" y="314"/>
                      </a:lnTo>
                      <a:lnTo>
                        <a:pt x="24" y="308"/>
                      </a:lnTo>
                      <a:lnTo>
                        <a:pt x="19" y="302"/>
                      </a:lnTo>
                      <a:lnTo>
                        <a:pt x="14" y="292"/>
                      </a:lnTo>
                      <a:lnTo>
                        <a:pt x="12" y="282"/>
                      </a:lnTo>
                      <a:lnTo>
                        <a:pt x="7" y="264"/>
                      </a:lnTo>
                      <a:lnTo>
                        <a:pt x="6" y="252"/>
                      </a:lnTo>
                      <a:close/>
                    </a:path>
                  </a:pathLst>
                </a:custGeom>
                <a:solidFill>
                  <a:srgbClr val="FF8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694" name="Freeform 662"/>
                <p:cNvSpPr>
                  <a:spLocks/>
                </p:cNvSpPr>
                <p:nvPr/>
              </p:nvSpPr>
              <p:spPr bwMode="auto">
                <a:xfrm>
                  <a:off x="3786" y="2341"/>
                  <a:ext cx="198" cy="229"/>
                </a:xfrm>
                <a:custGeom>
                  <a:avLst/>
                  <a:gdLst/>
                  <a:ahLst/>
                  <a:cxnLst>
                    <a:cxn ang="0">
                      <a:pos x="0" y="143"/>
                    </a:cxn>
                    <a:cxn ang="0">
                      <a:pos x="0" y="106"/>
                    </a:cxn>
                    <a:cxn ang="0">
                      <a:pos x="5" y="83"/>
                    </a:cxn>
                    <a:cxn ang="0">
                      <a:pos x="17" y="65"/>
                    </a:cxn>
                    <a:cxn ang="0">
                      <a:pos x="38" y="50"/>
                    </a:cxn>
                    <a:cxn ang="0">
                      <a:pos x="55" y="42"/>
                    </a:cxn>
                    <a:cxn ang="0">
                      <a:pos x="65" y="32"/>
                    </a:cxn>
                    <a:cxn ang="0">
                      <a:pos x="68" y="17"/>
                    </a:cxn>
                    <a:cxn ang="0">
                      <a:pos x="72" y="9"/>
                    </a:cxn>
                    <a:cxn ang="0">
                      <a:pos x="80" y="25"/>
                    </a:cxn>
                    <a:cxn ang="0">
                      <a:pos x="82" y="37"/>
                    </a:cxn>
                    <a:cxn ang="0">
                      <a:pos x="94" y="30"/>
                    </a:cxn>
                    <a:cxn ang="0">
                      <a:pos x="99" y="12"/>
                    </a:cxn>
                    <a:cxn ang="0">
                      <a:pos x="100" y="0"/>
                    </a:cxn>
                    <a:cxn ang="0">
                      <a:pos x="110" y="13"/>
                    </a:cxn>
                    <a:cxn ang="0">
                      <a:pos x="115" y="38"/>
                    </a:cxn>
                    <a:cxn ang="0">
                      <a:pos x="110" y="58"/>
                    </a:cxn>
                    <a:cxn ang="0">
                      <a:pos x="126" y="43"/>
                    </a:cxn>
                    <a:cxn ang="0">
                      <a:pos x="145" y="37"/>
                    </a:cxn>
                    <a:cxn ang="0">
                      <a:pos x="161" y="41"/>
                    </a:cxn>
                    <a:cxn ang="0">
                      <a:pos x="165" y="52"/>
                    </a:cxn>
                    <a:cxn ang="0">
                      <a:pos x="151" y="58"/>
                    </a:cxn>
                    <a:cxn ang="0">
                      <a:pos x="143" y="75"/>
                    </a:cxn>
                    <a:cxn ang="0">
                      <a:pos x="152" y="91"/>
                    </a:cxn>
                    <a:cxn ang="0">
                      <a:pos x="168" y="98"/>
                    </a:cxn>
                    <a:cxn ang="0">
                      <a:pos x="180" y="96"/>
                    </a:cxn>
                    <a:cxn ang="0">
                      <a:pos x="182" y="84"/>
                    </a:cxn>
                    <a:cxn ang="0">
                      <a:pos x="187" y="85"/>
                    </a:cxn>
                    <a:cxn ang="0">
                      <a:pos x="196" y="98"/>
                    </a:cxn>
                    <a:cxn ang="0">
                      <a:pos x="198" y="119"/>
                    </a:cxn>
                    <a:cxn ang="0">
                      <a:pos x="190" y="144"/>
                    </a:cxn>
                    <a:cxn ang="0">
                      <a:pos x="180" y="151"/>
                    </a:cxn>
                    <a:cxn ang="0">
                      <a:pos x="162" y="162"/>
                    </a:cxn>
                    <a:cxn ang="0">
                      <a:pos x="152" y="173"/>
                    </a:cxn>
                    <a:cxn ang="0">
                      <a:pos x="145" y="192"/>
                    </a:cxn>
                    <a:cxn ang="0">
                      <a:pos x="137" y="215"/>
                    </a:cxn>
                    <a:cxn ang="0">
                      <a:pos x="126" y="222"/>
                    </a:cxn>
                    <a:cxn ang="0">
                      <a:pos x="104" y="227"/>
                    </a:cxn>
                    <a:cxn ang="0">
                      <a:pos x="77" y="229"/>
                    </a:cxn>
                    <a:cxn ang="0">
                      <a:pos x="39" y="222"/>
                    </a:cxn>
                    <a:cxn ang="0">
                      <a:pos x="16" y="210"/>
                    </a:cxn>
                    <a:cxn ang="0">
                      <a:pos x="7" y="192"/>
                    </a:cxn>
                  </a:cxnLst>
                  <a:rect l="0" t="0" r="r" b="b"/>
                  <a:pathLst>
                    <a:path w="198" h="229">
                      <a:moveTo>
                        <a:pt x="5" y="171"/>
                      </a:moveTo>
                      <a:lnTo>
                        <a:pt x="2" y="156"/>
                      </a:lnTo>
                      <a:lnTo>
                        <a:pt x="0" y="143"/>
                      </a:lnTo>
                      <a:lnTo>
                        <a:pt x="0" y="129"/>
                      </a:lnTo>
                      <a:lnTo>
                        <a:pt x="0" y="117"/>
                      </a:lnTo>
                      <a:lnTo>
                        <a:pt x="0" y="106"/>
                      </a:lnTo>
                      <a:lnTo>
                        <a:pt x="0" y="97"/>
                      </a:lnTo>
                      <a:lnTo>
                        <a:pt x="3" y="90"/>
                      </a:lnTo>
                      <a:lnTo>
                        <a:pt x="5" y="83"/>
                      </a:lnTo>
                      <a:lnTo>
                        <a:pt x="8" y="77"/>
                      </a:lnTo>
                      <a:lnTo>
                        <a:pt x="13" y="71"/>
                      </a:lnTo>
                      <a:lnTo>
                        <a:pt x="17" y="65"/>
                      </a:lnTo>
                      <a:lnTo>
                        <a:pt x="24" y="59"/>
                      </a:lnTo>
                      <a:lnTo>
                        <a:pt x="31" y="54"/>
                      </a:lnTo>
                      <a:lnTo>
                        <a:pt x="38" y="50"/>
                      </a:lnTo>
                      <a:lnTo>
                        <a:pt x="43" y="48"/>
                      </a:lnTo>
                      <a:lnTo>
                        <a:pt x="50" y="45"/>
                      </a:lnTo>
                      <a:lnTo>
                        <a:pt x="55" y="42"/>
                      </a:lnTo>
                      <a:lnTo>
                        <a:pt x="61" y="38"/>
                      </a:lnTo>
                      <a:lnTo>
                        <a:pt x="64" y="35"/>
                      </a:lnTo>
                      <a:lnTo>
                        <a:pt x="65" y="32"/>
                      </a:lnTo>
                      <a:lnTo>
                        <a:pt x="67" y="28"/>
                      </a:lnTo>
                      <a:lnTo>
                        <a:pt x="68" y="22"/>
                      </a:lnTo>
                      <a:lnTo>
                        <a:pt x="68" y="17"/>
                      </a:lnTo>
                      <a:lnTo>
                        <a:pt x="67" y="10"/>
                      </a:lnTo>
                      <a:lnTo>
                        <a:pt x="66" y="3"/>
                      </a:lnTo>
                      <a:lnTo>
                        <a:pt x="72" y="9"/>
                      </a:lnTo>
                      <a:lnTo>
                        <a:pt x="77" y="13"/>
                      </a:lnTo>
                      <a:lnTo>
                        <a:pt x="79" y="19"/>
                      </a:lnTo>
                      <a:lnTo>
                        <a:pt x="80" y="25"/>
                      </a:lnTo>
                      <a:lnTo>
                        <a:pt x="79" y="30"/>
                      </a:lnTo>
                      <a:lnTo>
                        <a:pt x="78" y="37"/>
                      </a:lnTo>
                      <a:lnTo>
                        <a:pt x="82" y="37"/>
                      </a:lnTo>
                      <a:lnTo>
                        <a:pt x="88" y="36"/>
                      </a:lnTo>
                      <a:lnTo>
                        <a:pt x="90" y="32"/>
                      </a:lnTo>
                      <a:lnTo>
                        <a:pt x="94" y="30"/>
                      </a:lnTo>
                      <a:lnTo>
                        <a:pt x="98" y="25"/>
                      </a:lnTo>
                      <a:lnTo>
                        <a:pt x="99" y="19"/>
                      </a:lnTo>
                      <a:lnTo>
                        <a:pt x="99" y="12"/>
                      </a:lnTo>
                      <a:lnTo>
                        <a:pt x="98" y="5"/>
                      </a:lnTo>
                      <a:lnTo>
                        <a:pt x="95" y="0"/>
                      </a:lnTo>
                      <a:lnTo>
                        <a:pt x="100" y="0"/>
                      </a:lnTo>
                      <a:lnTo>
                        <a:pt x="106" y="3"/>
                      </a:lnTo>
                      <a:lnTo>
                        <a:pt x="108" y="9"/>
                      </a:lnTo>
                      <a:lnTo>
                        <a:pt x="110" y="13"/>
                      </a:lnTo>
                      <a:lnTo>
                        <a:pt x="113" y="20"/>
                      </a:lnTo>
                      <a:lnTo>
                        <a:pt x="114" y="30"/>
                      </a:lnTo>
                      <a:lnTo>
                        <a:pt x="115" y="38"/>
                      </a:lnTo>
                      <a:lnTo>
                        <a:pt x="114" y="45"/>
                      </a:lnTo>
                      <a:lnTo>
                        <a:pt x="113" y="52"/>
                      </a:lnTo>
                      <a:lnTo>
                        <a:pt x="110" y="58"/>
                      </a:lnTo>
                      <a:lnTo>
                        <a:pt x="118" y="52"/>
                      </a:lnTo>
                      <a:lnTo>
                        <a:pt x="120" y="46"/>
                      </a:lnTo>
                      <a:lnTo>
                        <a:pt x="126" y="43"/>
                      </a:lnTo>
                      <a:lnTo>
                        <a:pt x="131" y="39"/>
                      </a:lnTo>
                      <a:lnTo>
                        <a:pt x="137" y="38"/>
                      </a:lnTo>
                      <a:lnTo>
                        <a:pt x="145" y="37"/>
                      </a:lnTo>
                      <a:lnTo>
                        <a:pt x="151" y="37"/>
                      </a:lnTo>
                      <a:lnTo>
                        <a:pt x="156" y="38"/>
                      </a:lnTo>
                      <a:lnTo>
                        <a:pt x="161" y="41"/>
                      </a:lnTo>
                      <a:lnTo>
                        <a:pt x="166" y="45"/>
                      </a:lnTo>
                      <a:lnTo>
                        <a:pt x="172" y="52"/>
                      </a:lnTo>
                      <a:lnTo>
                        <a:pt x="165" y="52"/>
                      </a:lnTo>
                      <a:lnTo>
                        <a:pt x="161" y="52"/>
                      </a:lnTo>
                      <a:lnTo>
                        <a:pt x="156" y="54"/>
                      </a:lnTo>
                      <a:lnTo>
                        <a:pt x="151" y="58"/>
                      </a:lnTo>
                      <a:lnTo>
                        <a:pt x="146" y="63"/>
                      </a:lnTo>
                      <a:lnTo>
                        <a:pt x="144" y="67"/>
                      </a:lnTo>
                      <a:lnTo>
                        <a:pt x="143" y="75"/>
                      </a:lnTo>
                      <a:lnTo>
                        <a:pt x="145" y="82"/>
                      </a:lnTo>
                      <a:lnTo>
                        <a:pt x="147" y="85"/>
                      </a:lnTo>
                      <a:lnTo>
                        <a:pt x="152" y="91"/>
                      </a:lnTo>
                      <a:lnTo>
                        <a:pt x="158" y="95"/>
                      </a:lnTo>
                      <a:lnTo>
                        <a:pt x="164" y="97"/>
                      </a:lnTo>
                      <a:lnTo>
                        <a:pt x="168" y="98"/>
                      </a:lnTo>
                      <a:lnTo>
                        <a:pt x="173" y="99"/>
                      </a:lnTo>
                      <a:lnTo>
                        <a:pt x="179" y="98"/>
                      </a:lnTo>
                      <a:lnTo>
                        <a:pt x="180" y="96"/>
                      </a:lnTo>
                      <a:lnTo>
                        <a:pt x="182" y="92"/>
                      </a:lnTo>
                      <a:lnTo>
                        <a:pt x="182" y="88"/>
                      </a:lnTo>
                      <a:lnTo>
                        <a:pt x="182" y="84"/>
                      </a:lnTo>
                      <a:lnTo>
                        <a:pt x="182" y="82"/>
                      </a:lnTo>
                      <a:lnTo>
                        <a:pt x="184" y="83"/>
                      </a:lnTo>
                      <a:lnTo>
                        <a:pt x="187" y="85"/>
                      </a:lnTo>
                      <a:lnTo>
                        <a:pt x="191" y="90"/>
                      </a:lnTo>
                      <a:lnTo>
                        <a:pt x="193" y="93"/>
                      </a:lnTo>
                      <a:lnTo>
                        <a:pt x="196" y="98"/>
                      </a:lnTo>
                      <a:lnTo>
                        <a:pt x="198" y="104"/>
                      </a:lnTo>
                      <a:lnTo>
                        <a:pt x="198" y="112"/>
                      </a:lnTo>
                      <a:lnTo>
                        <a:pt x="198" y="119"/>
                      </a:lnTo>
                      <a:lnTo>
                        <a:pt x="197" y="128"/>
                      </a:lnTo>
                      <a:lnTo>
                        <a:pt x="193" y="138"/>
                      </a:lnTo>
                      <a:lnTo>
                        <a:pt x="190" y="144"/>
                      </a:lnTo>
                      <a:lnTo>
                        <a:pt x="187" y="148"/>
                      </a:lnTo>
                      <a:lnTo>
                        <a:pt x="184" y="149"/>
                      </a:lnTo>
                      <a:lnTo>
                        <a:pt x="180" y="151"/>
                      </a:lnTo>
                      <a:lnTo>
                        <a:pt x="174" y="155"/>
                      </a:lnTo>
                      <a:lnTo>
                        <a:pt x="167" y="158"/>
                      </a:lnTo>
                      <a:lnTo>
                        <a:pt x="162" y="162"/>
                      </a:lnTo>
                      <a:lnTo>
                        <a:pt x="157" y="165"/>
                      </a:lnTo>
                      <a:lnTo>
                        <a:pt x="156" y="168"/>
                      </a:lnTo>
                      <a:lnTo>
                        <a:pt x="152" y="173"/>
                      </a:lnTo>
                      <a:lnTo>
                        <a:pt x="149" y="181"/>
                      </a:lnTo>
                      <a:lnTo>
                        <a:pt x="147" y="185"/>
                      </a:lnTo>
                      <a:lnTo>
                        <a:pt x="145" y="192"/>
                      </a:lnTo>
                      <a:lnTo>
                        <a:pt x="143" y="202"/>
                      </a:lnTo>
                      <a:lnTo>
                        <a:pt x="142" y="209"/>
                      </a:lnTo>
                      <a:lnTo>
                        <a:pt x="137" y="215"/>
                      </a:lnTo>
                      <a:lnTo>
                        <a:pt x="134" y="218"/>
                      </a:lnTo>
                      <a:lnTo>
                        <a:pt x="130" y="220"/>
                      </a:lnTo>
                      <a:lnTo>
                        <a:pt x="126" y="222"/>
                      </a:lnTo>
                      <a:lnTo>
                        <a:pt x="119" y="225"/>
                      </a:lnTo>
                      <a:lnTo>
                        <a:pt x="112" y="225"/>
                      </a:lnTo>
                      <a:lnTo>
                        <a:pt x="104" y="227"/>
                      </a:lnTo>
                      <a:lnTo>
                        <a:pt x="94" y="229"/>
                      </a:lnTo>
                      <a:lnTo>
                        <a:pt x="88" y="229"/>
                      </a:lnTo>
                      <a:lnTo>
                        <a:pt x="77" y="229"/>
                      </a:lnTo>
                      <a:lnTo>
                        <a:pt x="64" y="229"/>
                      </a:lnTo>
                      <a:lnTo>
                        <a:pt x="51" y="225"/>
                      </a:lnTo>
                      <a:lnTo>
                        <a:pt x="39" y="222"/>
                      </a:lnTo>
                      <a:lnTo>
                        <a:pt x="30" y="219"/>
                      </a:lnTo>
                      <a:lnTo>
                        <a:pt x="21" y="215"/>
                      </a:lnTo>
                      <a:lnTo>
                        <a:pt x="16" y="210"/>
                      </a:lnTo>
                      <a:lnTo>
                        <a:pt x="13" y="206"/>
                      </a:lnTo>
                      <a:lnTo>
                        <a:pt x="9" y="199"/>
                      </a:lnTo>
                      <a:lnTo>
                        <a:pt x="7" y="192"/>
                      </a:lnTo>
                      <a:lnTo>
                        <a:pt x="5" y="181"/>
                      </a:lnTo>
                      <a:lnTo>
                        <a:pt x="5" y="17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72695" name="Freeform 663"/>
              <p:cNvSpPr>
                <a:spLocks/>
              </p:cNvSpPr>
              <p:nvPr/>
            </p:nvSpPr>
            <p:spPr bwMode="auto">
              <a:xfrm>
                <a:off x="2529" y="1926"/>
                <a:ext cx="85" cy="186"/>
              </a:xfrm>
              <a:custGeom>
                <a:avLst/>
                <a:gdLst/>
                <a:ahLst/>
                <a:cxnLst>
                  <a:cxn ang="0">
                    <a:pos x="12" y="170"/>
                  </a:cxn>
                  <a:cxn ang="0">
                    <a:pos x="3" y="152"/>
                  </a:cxn>
                  <a:cxn ang="0">
                    <a:pos x="0" y="132"/>
                  </a:cxn>
                  <a:cxn ang="0">
                    <a:pos x="0" y="111"/>
                  </a:cxn>
                  <a:cxn ang="0">
                    <a:pos x="2" y="93"/>
                  </a:cxn>
                  <a:cxn ang="0">
                    <a:pos x="8" y="78"/>
                  </a:cxn>
                  <a:cxn ang="0">
                    <a:pos x="9" y="60"/>
                  </a:cxn>
                  <a:cxn ang="0">
                    <a:pos x="7" y="49"/>
                  </a:cxn>
                  <a:cxn ang="0">
                    <a:pos x="3" y="37"/>
                  </a:cxn>
                  <a:cxn ang="0">
                    <a:pos x="4" y="33"/>
                  </a:cxn>
                  <a:cxn ang="0">
                    <a:pos x="11" y="41"/>
                  </a:cxn>
                  <a:cxn ang="0">
                    <a:pos x="15" y="44"/>
                  </a:cxn>
                  <a:cxn ang="0">
                    <a:pos x="15" y="26"/>
                  </a:cxn>
                  <a:cxn ang="0">
                    <a:pos x="8" y="6"/>
                  </a:cxn>
                  <a:cxn ang="0">
                    <a:pos x="8" y="0"/>
                  </a:cxn>
                  <a:cxn ang="0">
                    <a:pos x="19" y="1"/>
                  </a:cxn>
                  <a:cxn ang="0">
                    <a:pos x="29" y="12"/>
                  </a:cxn>
                  <a:cxn ang="0">
                    <a:pos x="36" y="30"/>
                  </a:cxn>
                  <a:cxn ang="0">
                    <a:pos x="39" y="36"/>
                  </a:cxn>
                  <a:cxn ang="0">
                    <a:pos x="48" y="25"/>
                  </a:cxn>
                  <a:cxn ang="0">
                    <a:pos x="58" y="18"/>
                  </a:cxn>
                  <a:cxn ang="0">
                    <a:pos x="67" y="19"/>
                  </a:cxn>
                  <a:cxn ang="0">
                    <a:pos x="72" y="30"/>
                  </a:cxn>
                  <a:cxn ang="0">
                    <a:pos x="65" y="30"/>
                  </a:cxn>
                  <a:cxn ang="0">
                    <a:pos x="60" y="33"/>
                  </a:cxn>
                  <a:cxn ang="0">
                    <a:pos x="58" y="43"/>
                  </a:cxn>
                  <a:cxn ang="0">
                    <a:pos x="59" y="51"/>
                  </a:cxn>
                  <a:cxn ang="0">
                    <a:pos x="65" y="57"/>
                  </a:cxn>
                  <a:cxn ang="0">
                    <a:pos x="72" y="57"/>
                  </a:cxn>
                  <a:cxn ang="0">
                    <a:pos x="72" y="43"/>
                  </a:cxn>
                  <a:cxn ang="0">
                    <a:pos x="79" y="53"/>
                  </a:cxn>
                  <a:cxn ang="0">
                    <a:pos x="83" y="67"/>
                  </a:cxn>
                  <a:cxn ang="0">
                    <a:pos x="83" y="80"/>
                  </a:cxn>
                  <a:cxn ang="0">
                    <a:pos x="79" y="91"/>
                  </a:cxn>
                  <a:cxn ang="0">
                    <a:pos x="72" y="101"/>
                  </a:cxn>
                  <a:cxn ang="0">
                    <a:pos x="69" y="110"/>
                  </a:cxn>
                  <a:cxn ang="0">
                    <a:pos x="71" y="121"/>
                  </a:cxn>
                  <a:cxn ang="0">
                    <a:pos x="79" y="129"/>
                  </a:cxn>
                  <a:cxn ang="0">
                    <a:pos x="83" y="126"/>
                  </a:cxn>
                  <a:cxn ang="0">
                    <a:pos x="85" y="138"/>
                  </a:cxn>
                  <a:cxn ang="0">
                    <a:pos x="83" y="154"/>
                  </a:cxn>
                  <a:cxn ang="0">
                    <a:pos x="78" y="168"/>
                  </a:cxn>
                  <a:cxn ang="0">
                    <a:pos x="69" y="178"/>
                  </a:cxn>
                  <a:cxn ang="0">
                    <a:pos x="61" y="185"/>
                  </a:cxn>
                  <a:cxn ang="0">
                    <a:pos x="50" y="186"/>
                  </a:cxn>
                  <a:cxn ang="0">
                    <a:pos x="37" y="180"/>
                  </a:cxn>
                  <a:cxn ang="0">
                    <a:pos x="18" y="176"/>
                  </a:cxn>
                </a:cxnLst>
                <a:rect l="0" t="0" r="r" b="b"/>
                <a:pathLst>
                  <a:path w="85" h="186">
                    <a:moveTo>
                      <a:pt x="18" y="176"/>
                    </a:moveTo>
                    <a:lnTo>
                      <a:pt x="15" y="173"/>
                    </a:lnTo>
                    <a:lnTo>
                      <a:pt x="12" y="170"/>
                    </a:lnTo>
                    <a:lnTo>
                      <a:pt x="8" y="164"/>
                    </a:lnTo>
                    <a:lnTo>
                      <a:pt x="5" y="158"/>
                    </a:lnTo>
                    <a:lnTo>
                      <a:pt x="3" y="152"/>
                    </a:lnTo>
                    <a:lnTo>
                      <a:pt x="2" y="146"/>
                    </a:lnTo>
                    <a:lnTo>
                      <a:pt x="1" y="138"/>
                    </a:lnTo>
                    <a:lnTo>
                      <a:pt x="0" y="132"/>
                    </a:lnTo>
                    <a:lnTo>
                      <a:pt x="0" y="124"/>
                    </a:lnTo>
                    <a:lnTo>
                      <a:pt x="0" y="117"/>
                    </a:lnTo>
                    <a:lnTo>
                      <a:pt x="0" y="111"/>
                    </a:lnTo>
                    <a:lnTo>
                      <a:pt x="0" y="105"/>
                    </a:lnTo>
                    <a:lnTo>
                      <a:pt x="1" y="99"/>
                    </a:lnTo>
                    <a:lnTo>
                      <a:pt x="2" y="93"/>
                    </a:lnTo>
                    <a:lnTo>
                      <a:pt x="4" y="87"/>
                    </a:lnTo>
                    <a:lnTo>
                      <a:pt x="7" y="83"/>
                    </a:lnTo>
                    <a:lnTo>
                      <a:pt x="8" y="78"/>
                    </a:lnTo>
                    <a:lnTo>
                      <a:pt x="9" y="71"/>
                    </a:lnTo>
                    <a:lnTo>
                      <a:pt x="9" y="66"/>
                    </a:lnTo>
                    <a:lnTo>
                      <a:pt x="9" y="60"/>
                    </a:lnTo>
                    <a:lnTo>
                      <a:pt x="8" y="57"/>
                    </a:lnTo>
                    <a:lnTo>
                      <a:pt x="7" y="53"/>
                    </a:lnTo>
                    <a:lnTo>
                      <a:pt x="7" y="49"/>
                    </a:lnTo>
                    <a:lnTo>
                      <a:pt x="6" y="45"/>
                    </a:lnTo>
                    <a:lnTo>
                      <a:pt x="4" y="41"/>
                    </a:lnTo>
                    <a:lnTo>
                      <a:pt x="3" y="37"/>
                    </a:lnTo>
                    <a:lnTo>
                      <a:pt x="2" y="34"/>
                    </a:lnTo>
                    <a:lnTo>
                      <a:pt x="1" y="32"/>
                    </a:lnTo>
                    <a:lnTo>
                      <a:pt x="4" y="33"/>
                    </a:lnTo>
                    <a:lnTo>
                      <a:pt x="7" y="36"/>
                    </a:lnTo>
                    <a:lnTo>
                      <a:pt x="9" y="39"/>
                    </a:lnTo>
                    <a:lnTo>
                      <a:pt x="11" y="41"/>
                    </a:lnTo>
                    <a:lnTo>
                      <a:pt x="13" y="45"/>
                    </a:lnTo>
                    <a:lnTo>
                      <a:pt x="14" y="51"/>
                    </a:lnTo>
                    <a:lnTo>
                      <a:pt x="15" y="44"/>
                    </a:lnTo>
                    <a:lnTo>
                      <a:pt x="15" y="38"/>
                    </a:lnTo>
                    <a:lnTo>
                      <a:pt x="15" y="32"/>
                    </a:lnTo>
                    <a:lnTo>
                      <a:pt x="15" y="26"/>
                    </a:lnTo>
                    <a:lnTo>
                      <a:pt x="13" y="18"/>
                    </a:lnTo>
                    <a:lnTo>
                      <a:pt x="11" y="13"/>
                    </a:lnTo>
                    <a:lnTo>
                      <a:pt x="8" y="6"/>
                    </a:lnTo>
                    <a:lnTo>
                      <a:pt x="7" y="3"/>
                    </a:lnTo>
                    <a:lnTo>
                      <a:pt x="5" y="0"/>
                    </a:lnTo>
                    <a:lnTo>
                      <a:pt x="8" y="0"/>
                    </a:lnTo>
                    <a:lnTo>
                      <a:pt x="13" y="0"/>
                    </a:lnTo>
                    <a:lnTo>
                      <a:pt x="16" y="1"/>
                    </a:lnTo>
                    <a:lnTo>
                      <a:pt x="19" y="1"/>
                    </a:lnTo>
                    <a:lnTo>
                      <a:pt x="23" y="4"/>
                    </a:lnTo>
                    <a:lnTo>
                      <a:pt x="26" y="8"/>
                    </a:lnTo>
                    <a:lnTo>
                      <a:pt x="29" y="12"/>
                    </a:lnTo>
                    <a:lnTo>
                      <a:pt x="31" y="17"/>
                    </a:lnTo>
                    <a:lnTo>
                      <a:pt x="33" y="24"/>
                    </a:lnTo>
                    <a:lnTo>
                      <a:pt x="36" y="30"/>
                    </a:lnTo>
                    <a:lnTo>
                      <a:pt x="37" y="36"/>
                    </a:lnTo>
                    <a:lnTo>
                      <a:pt x="38" y="44"/>
                    </a:lnTo>
                    <a:lnTo>
                      <a:pt x="39" y="36"/>
                    </a:lnTo>
                    <a:lnTo>
                      <a:pt x="42" y="32"/>
                    </a:lnTo>
                    <a:lnTo>
                      <a:pt x="44" y="28"/>
                    </a:lnTo>
                    <a:lnTo>
                      <a:pt x="48" y="25"/>
                    </a:lnTo>
                    <a:lnTo>
                      <a:pt x="50" y="21"/>
                    </a:lnTo>
                    <a:lnTo>
                      <a:pt x="55" y="19"/>
                    </a:lnTo>
                    <a:lnTo>
                      <a:pt x="58" y="18"/>
                    </a:lnTo>
                    <a:lnTo>
                      <a:pt x="61" y="17"/>
                    </a:lnTo>
                    <a:lnTo>
                      <a:pt x="65" y="18"/>
                    </a:lnTo>
                    <a:lnTo>
                      <a:pt x="67" y="19"/>
                    </a:lnTo>
                    <a:lnTo>
                      <a:pt x="69" y="21"/>
                    </a:lnTo>
                    <a:lnTo>
                      <a:pt x="69" y="25"/>
                    </a:lnTo>
                    <a:lnTo>
                      <a:pt x="72" y="30"/>
                    </a:lnTo>
                    <a:lnTo>
                      <a:pt x="69" y="28"/>
                    </a:lnTo>
                    <a:lnTo>
                      <a:pt x="67" y="28"/>
                    </a:lnTo>
                    <a:lnTo>
                      <a:pt x="65" y="30"/>
                    </a:lnTo>
                    <a:lnTo>
                      <a:pt x="63" y="31"/>
                    </a:lnTo>
                    <a:lnTo>
                      <a:pt x="61" y="31"/>
                    </a:lnTo>
                    <a:lnTo>
                      <a:pt x="60" y="33"/>
                    </a:lnTo>
                    <a:lnTo>
                      <a:pt x="59" y="36"/>
                    </a:lnTo>
                    <a:lnTo>
                      <a:pt x="58" y="39"/>
                    </a:lnTo>
                    <a:lnTo>
                      <a:pt x="58" y="43"/>
                    </a:lnTo>
                    <a:lnTo>
                      <a:pt x="58" y="45"/>
                    </a:lnTo>
                    <a:lnTo>
                      <a:pt x="59" y="48"/>
                    </a:lnTo>
                    <a:lnTo>
                      <a:pt x="59" y="51"/>
                    </a:lnTo>
                    <a:lnTo>
                      <a:pt x="60" y="53"/>
                    </a:lnTo>
                    <a:lnTo>
                      <a:pt x="62" y="55"/>
                    </a:lnTo>
                    <a:lnTo>
                      <a:pt x="65" y="57"/>
                    </a:lnTo>
                    <a:lnTo>
                      <a:pt x="67" y="58"/>
                    </a:lnTo>
                    <a:lnTo>
                      <a:pt x="69" y="59"/>
                    </a:lnTo>
                    <a:lnTo>
                      <a:pt x="72" y="57"/>
                    </a:lnTo>
                    <a:lnTo>
                      <a:pt x="73" y="53"/>
                    </a:lnTo>
                    <a:lnTo>
                      <a:pt x="73" y="48"/>
                    </a:lnTo>
                    <a:lnTo>
                      <a:pt x="72" y="43"/>
                    </a:lnTo>
                    <a:lnTo>
                      <a:pt x="74" y="45"/>
                    </a:lnTo>
                    <a:lnTo>
                      <a:pt x="76" y="49"/>
                    </a:lnTo>
                    <a:lnTo>
                      <a:pt x="79" y="53"/>
                    </a:lnTo>
                    <a:lnTo>
                      <a:pt x="80" y="58"/>
                    </a:lnTo>
                    <a:lnTo>
                      <a:pt x="81" y="62"/>
                    </a:lnTo>
                    <a:lnTo>
                      <a:pt x="83" y="67"/>
                    </a:lnTo>
                    <a:lnTo>
                      <a:pt x="84" y="72"/>
                    </a:lnTo>
                    <a:lnTo>
                      <a:pt x="84" y="75"/>
                    </a:lnTo>
                    <a:lnTo>
                      <a:pt x="83" y="80"/>
                    </a:lnTo>
                    <a:lnTo>
                      <a:pt x="81" y="84"/>
                    </a:lnTo>
                    <a:lnTo>
                      <a:pt x="80" y="87"/>
                    </a:lnTo>
                    <a:lnTo>
                      <a:pt x="79" y="91"/>
                    </a:lnTo>
                    <a:lnTo>
                      <a:pt x="76" y="94"/>
                    </a:lnTo>
                    <a:lnTo>
                      <a:pt x="74" y="98"/>
                    </a:lnTo>
                    <a:lnTo>
                      <a:pt x="72" y="101"/>
                    </a:lnTo>
                    <a:lnTo>
                      <a:pt x="69" y="104"/>
                    </a:lnTo>
                    <a:lnTo>
                      <a:pt x="69" y="106"/>
                    </a:lnTo>
                    <a:lnTo>
                      <a:pt x="69" y="110"/>
                    </a:lnTo>
                    <a:lnTo>
                      <a:pt x="69" y="113"/>
                    </a:lnTo>
                    <a:lnTo>
                      <a:pt x="69" y="117"/>
                    </a:lnTo>
                    <a:lnTo>
                      <a:pt x="71" y="121"/>
                    </a:lnTo>
                    <a:lnTo>
                      <a:pt x="73" y="124"/>
                    </a:lnTo>
                    <a:lnTo>
                      <a:pt x="75" y="126"/>
                    </a:lnTo>
                    <a:lnTo>
                      <a:pt x="79" y="129"/>
                    </a:lnTo>
                    <a:lnTo>
                      <a:pt x="80" y="126"/>
                    </a:lnTo>
                    <a:lnTo>
                      <a:pt x="80" y="123"/>
                    </a:lnTo>
                    <a:lnTo>
                      <a:pt x="83" y="126"/>
                    </a:lnTo>
                    <a:lnTo>
                      <a:pt x="84" y="130"/>
                    </a:lnTo>
                    <a:lnTo>
                      <a:pt x="85" y="133"/>
                    </a:lnTo>
                    <a:lnTo>
                      <a:pt x="85" y="138"/>
                    </a:lnTo>
                    <a:lnTo>
                      <a:pt x="85" y="145"/>
                    </a:lnTo>
                    <a:lnTo>
                      <a:pt x="84" y="150"/>
                    </a:lnTo>
                    <a:lnTo>
                      <a:pt x="83" y="154"/>
                    </a:lnTo>
                    <a:lnTo>
                      <a:pt x="81" y="159"/>
                    </a:lnTo>
                    <a:lnTo>
                      <a:pt x="80" y="164"/>
                    </a:lnTo>
                    <a:lnTo>
                      <a:pt x="78" y="168"/>
                    </a:lnTo>
                    <a:lnTo>
                      <a:pt x="74" y="173"/>
                    </a:lnTo>
                    <a:lnTo>
                      <a:pt x="72" y="176"/>
                    </a:lnTo>
                    <a:lnTo>
                      <a:pt x="69" y="178"/>
                    </a:lnTo>
                    <a:lnTo>
                      <a:pt x="68" y="181"/>
                    </a:lnTo>
                    <a:lnTo>
                      <a:pt x="65" y="183"/>
                    </a:lnTo>
                    <a:lnTo>
                      <a:pt x="61" y="185"/>
                    </a:lnTo>
                    <a:lnTo>
                      <a:pt x="57" y="186"/>
                    </a:lnTo>
                    <a:lnTo>
                      <a:pt x="54" y="186"/>
                    </a:lnTo>
                    <a:lnTo>
                      <a:pt x="50" y="186"/>
                    </a:lnTo>
                    <a:lnTo>
                      <a:pt x="46" y="181"/>
                    </a:lnTo>
                    <a:lnTo>
                      <a:pt x="42" y="180"/>
                    </a:lnTo>
                    <a:lnTo>
                      <a:pt x="37" y="180"/>
                    </a:lnTo>
                    <a:lnTo>
                      <a:pt x="29" y="180"/>
                    </a:lnTo>
                    <a:lnTo>
                      <a:pt x="24" y="178"/>
                    </a:lnTo>
                    <a:lnTo>
                      <a:pt x="18" y="176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96" name="Freeform 664"/>
              <p:cNvSpPr>
                <a:spLocks/>
              </p:cNvSpPr>
              <p:nvPr/>
            </p:nvSpPr>
            <p:spPr bwMode="auto">
              <a:xfrm>
                <a:off x="2952" y="2033"/>
                <a:ext cx="253" cy="309"/>
              </a:xfrm>
              <a:custGeom>
                <a:avLst/>
                <a:gdLst/>
                <a:ahLst/>
                <a:cxnLst>
                  <a:cxn ang="0">
                    <a:pos x="1" y="222"/>
                  </a:cxn>
                  <a:cxn ang="0">
                    <a:pos x="1" y="183"/>
                  </a:cxn>
                  <a:cxn ang="0">
                    <a:pos x="9" y="161"/>
                  </a:cxn>
                  <a:cxn ang="0">
                    <a:pos x="24" y="144"/>
                  </a:cxn>
                  <a:cxn ang="0">
                    <a:pos x="21" y="121"/>
                  </a:cxn>
                  <a:cxn ang="0">
                    <a:pos x="22" y="96"/>
                  </a:cxn>
                  <a:cxn ang="0">
                    <a:pos x="35" y="97"/>
                  </a:cxn>
                  <a:cxn ang="0">
                    <a:pos x="51" y="123"/>
                  </a:cxn>
                  <a:cxn ang="0">
                    <a:pos x="54" y="48"/>
                  </a:cxn>
                  <a:cxn ang="0">
                    <a:pos x="54" y="23"/>
                  </a:cxn>
                  <a:cxn ang="0">
                    <a:pos x="69" y="38"/>
                  </a:cxn>
                  <a:cxn ang="0">
                    <a:pos x="76" y="38"/>
                  </a:cxn>
                  <a:cxn ang="0">
                    <a:pos x="83" y="21"/>
                  </a:cxn>
                  <a:cxn ang="0">
                    <a:pos x="104" y="0"/>
                  </a:cxn>
                  <a:cxn ang="0">
                    <a:pos x="108" y="25"/>
                  </a:cxn>
                  <a:cxn ang="0">
                    <a:pos x="111" y="39"/>
                  </a:cxn>
                  <a:cxn ang="0">
                    <a:pos x="121" y="59"/>
                  </a:cxn>
                  <a:cxn ang="0">
                    <a:pos x="139" y="63"/>
                  </a:cxn>
                  <a:cxn ang="0">
                    <a:pos x="154" y="58"/>
                  </a:cxn>
                  <a:cxn ang="0">
                    <a:pos x="169" y="46"/>
                  </a:cxn>
                  <a:cxn ang="0">
                    <a:pos x="177" y="32"/>
                  </a:cxn>
                  <a:cxn ang="0">
                    <a:pos x="187" y="19"/>
                  </a:cxn>
                  <a:cxn ang="0">
                    <a:pos x="184" y="46"/>
                  </a:cxn>
                  <a:cxn ang="0">
                    <a:pos x="178" y="75"/>
                  </a:cxn>
                  <a:cxn ang="0">
                    <a:pos x="159" y="98"/>
                  </a:cxn>
                  <a:cxn ang="0">
                    <a:pos x="140" y="109"/>
                  </a:cxn>
                  <a:cxn ang="0">
                    <a:pos x="146" y="116"/>
                  </a:cxn>
                  <a:cxn ang="0">
                    <a:pos x="172" y="109"/>
                  </a:cxn>
                  <a:cxn ang="0">
                    <a:pos x="194" y="106"/>
                  </a:cxn>
                  <a:cxn ang="0">
                    <a:pos x="205" y="119"/>
                  </a:cxn>
                  <a:cxn ang="0">
                    <a:pos x="189" y="142"/>
                  </a:cxn>
                  <a:cxn ang="0">
                    <a:pos x="176" y="154"/>
                  </a:cxn>
                  <a:cxn ang="0">
                    <a:pos x="175" y="162"/>
                  </a:cxn>
                  <a:cxn ang="0">
                    <a:pos x="180" y="170"/>
                  </a:cxn>
                  <a:cxn ang="0">
                    <a:pos x="198" y="179"/>
                  </a:cxn>
                  <a:cxn ang="0">
                    <a:pos x="207" y="170"/>
                  </a:cxn>
                  <a:cxn ang="0">
                    <a:pos x="214" y="149"/>
                  </a:cxn>
                  <a:cxn ang="0">
                    <a:pos x="225" y="153"/>
                  </a:cxn>
                  <a:cxn ang="0">
                    <a:pos x="224" y="177"/>
                  </a:cxn>
                  <a:cxn ang="0">
                    <a:pos x="214" y="209"/>
                  </a:cxn>
                  <a:cxn ang="0">
                    <a:pos x="223" y="230"/>
                  </a:cxn>
                  <a:cxn ang="0">
                    <a:pos x="238" y="223"/>
                  </a:cxn>
                  <a:cxn ang="0">
                    <a:pos x="252" y="202"/>
                  </a:cxn>
                  <a:cxn ang="0">
                    <a:pos x="251" y="226"/>
                  </a:cxn>
                  <a:cxn ang="0">
                    <a:pos x="240" y="248"/>
                  </a:cxn>
                  <a:cxn ang="0">
                    <a:pos x="219" y="272"/>
                  </a:cxn>
                  <a:cxn ang="0">
                    <a:pos x="205" y="288"/>
                  </a:cxn>
                  <a:cxn ang="0">
                    <a:pos x="192" y="309"/>
                  </a:cxn>
                  <a:cxn ang="0">
                    <a:pos x="170" y="307"/>
                  </a:cxn>
                  <a:cxn ang="0">
                    <a:pos x="149" y="297"/>
                  </a:cxn>
                  <a:cxn ang="0">
                    <a:pos x="135" y="280"/>
                  </a:cxn>
                  <a:cxn ang="0">
                    <a:pos x="119" y="274"/>
                  </a:cxn>
                  <a:cxn ang="0">
                    <a:pos x="92" y="266"/>
                  </a:cxn>
                  <a:cxn ang="0">
                    <a:pos x="81" y="250"/>
                  </a:cxn>
                  <a:cxn ang="0">
                    <a:pos x="48" y="254"/>
                  </a:cxn>
                  <a:cxn ang="0">
                    <a:pos x="17" y="241"/>
                  </a:cxn>
                </a:cxnLst>
                <a:rect l="0" t="0" r="r" b="b"/>
                <a:pathLst>
                  <a:path w="253" h="309">
                    <a:moveTo>
                      <a:pt x="7" y="234"/>
                    </a:moveTo>
                    <a:lnTo>
                      <a:pt x="1" y="222"/>
                    </a:lnTo>
                    <a:lnTo>
                      <a:pt x="0" y="201"/>
                    </a:lnTo>
                    <a:lnTo>
                      <a:pt x="1" y="183"/>
                    </a:lnTo>
                    <a:lnTo>
                      <a:pt x="4" y="168"/>
                    </a:lnTo>
                    <a:lnTo>
                      <a:pt x="9" y="161"/>
                    </a:lnTo>
                    <a:lnTo>
                      <a:pt x="25" y="154"/>
                    </a:lnTo>
                    <a:lnTo>
                      <a:pt x="24" y="144"/>
                    </a:lnTo>
                    <a:lnTo>
                      <a:pt x="22" y="130"/>
                    </a:lnTo>
                    <a:lnTo>
                      <a:pt x="21" y="121"/>
                    </a:lnTo>
                    <a:lnTo>
                      <a:pt x="21" y="109"/>
                    </a:lnTo>
                    <a:lnTo>
                      <a:pt x="22" y="96"/>
                    </a:lnTo>
                    <a:lnTo>
                      <a:pt x="28" y="82"/>
                    </a:lnTo>
                    <a:lnTo>
                      <a:pt x="35" y="97"/>
                    </a:lnTo>
                    <a:lnTo>
                      <a:pt x="44" y="119"/>
                    </a:lnTo>
                    <a:lnTo>
                      <a:pt x="51" y="123"/>
                    </a:lnTo>
                    <a:lnTo>
                      <a:pt x="54" y="86"/>
                    </a:lnTo>
                    <a:lnTo>
                      <a:pt x="54" y="48"/>
                    </a:lnTo>
                    <a:lnTo>
                      <a:pt x="48" y="21"/>
                    </a:lnTo>
                    <a:lnTo>
                      <a:pt x="54" y="23"/>
                    </a:lnTo>
                    <a:lnTo>
                      <a:pt x="63" y="29"/>
                    </a:lnTo>
                    <a:lnTo>
                      <a:pt x="69" y="38"/>
                    </a:lnTo>
                    <a:lnTo>
                      <a:pt x="75" y="51"/>
                    </a:lnTo>
                    <a:lnTo>
                      <a:pt x="76" y="38"/>
                    </a:lnTo>
                    <a:lnTo>
                      <a:pt x="78" y="29"/>
                    </a:lnTo>
                    <a:lnTo>
                      <a:pt x="83" y="21"/>
                    </a:lnTo>
                    <a:lnTo>
                      <a:pt x="88" y="13"/>
                    </a:lnTo>
                    <a:lnTo>
                      <a:pt x="104" y="0"/>
                    </a:lnTo>
                    <a:lnTo>
                      <a:pt x="106" y="16"/>
                    </a:lnTo>
                    <a:lnTo>
                      <a:pt x="108" y="25"/>
                    </a:lnTo>
                    <a:lnTo>
                      <a:pt x="109" y="32"/>
                    </a:lnTo>
                    <a:lnTo>
                      <a:pt x="111" y="39"/>
                    </a:lnTo>
                    <a:lnTo>
                      <a:pt x="116" y="52"/>
                    </a:lnTo>
                    <a:lnTo>
                      <a:pt x="121" y="59"/>
                    </a:lnTo>
                    <a:lnTo>
                      <a:pt x="128" y="63"/>
                    </a:lnTo>
                    <a:lnTo>
                      <a:pt x="139" y="63"/>
                    </a:lnTo>
                    <a:lnTo>
                      <a:pt x="146" y="62"/>
                    </a:lnTo>
                    <a:lnTo>
                      <a:pt x="154" y="58"/>
                    </a:lnTo>
                    <a:lnTo>
                      <a:pt x="161" y="54"/>
                    </a:lnTo>
                    <a:lnTo>
                      <a:pt x="169" y="46"/>
                    </a:lnTo>
                    <a:lnTo>
                      <a:pt x="172" y="39"/>
                    </a:lnTo>
                    <a:lnTo>
                      <a:pt x="177" y="32"/>
                    </a:lnTo>
                    <a:lnTo>
                      <a:pt x="181" y="26"/>
                    </a:lnTo>
                    <a:lnTo>
                      <a:pt x="187" y="19"/>
                    </a:lnTo>
                    <a:lnTo>
                      <a:pt x="185" y="35"/>
                    </a:lnTo>
                    <a:lnTo>
                      <a:pt x="184" y="46"/>
                    </a:lnTo>
                    <a:lnTo>
                      <a:pt x="183" y="59"/>
                    </a:lnTo>
                    <a:lnTo>
                      <a:pt x="178" y="75"/>
                    </a:lnTo>
                    <a:lnTo>
                      <a:pt x="169" y="89"/>
                    </a:lnTo>
                    <a:lnTo>
                      <a:pt x="159" y="98"/>
                    </a:lnTo>
                    <a:lnTo>
                      <a:pt x="147" y="103"/>
                    </a:lnTo>
                    <a:lnTo>
                      <a:pt x="140" y="109"/>
                    </a:lnTo>
                    <a:lnTo>
                      <a:pt x="130" y="122"/>
                    </a:lnTo>
                    <a:lnTo>
                      <a:pt x="146" y="116"/>
                    </a:lnTo>
                    <a:lnTo>
                      <a:pt x="162" y="110"/>
                    </a:lnTo>
                    <a:lnTo>
                      <a:pt x="172" y="109"/>
                    </a:lnTo>
                    <a:lnTo>
                      <a:pt x="183" y="106"/>
                    </a:lnTo>
                    <a:lnTo>
                      <a:pt x="194" y="106"/>
                    </a:lnTo>
                    <a:lnTo>
                      <a:pt x="211" y="106"/>
                    </a:lnTo>
                    <a:lnTo>
                      <a:pt x="205" y="119"/>
                    </a:lnTo>
                    <a:lnTo>
                      <a:pt x="199" y="130"/>
                    </a:lnTo>
                    <a:lnTo>
                      <a:pt x="189" y="142"/>
                    </a:lnTo>
                    <a:lnTo>
                      <a:pt x="183" y="148"/>
                    </a:lnTo>
                    <a:lnTo>
                      <a:pt x="176" y="154"/>
                    </a:lnTo>
                    <a:lnTo>
                      <a:pt x="174" y="156"/>
                    </a:lnTo>
                    <a:lnTo>
                      <a:pt x="175" y="162"/>
                    </a:lnTo>
                    <a:lnTo>
                      <a:pt x="175" y="166"/>
                    </a:lnTo>
                    <a:lnTo>
                      <a:pt x="180" y="170"/>
                    </a:lnTo>
                    <a:lnTo>
                      <a:pt x="188" y="175"/>
                    </a:lnTo>
                    <a:lnTo>
                      <a:pt x="198" y="179"/>
                    </a:lnTo>
                    <a:lnTo>
                      <a:pt x="204" y="177"/>
                    </a:lnTo>
                    <a:lnTo>
                      <a:pt x="207" y="170"/>
                    </a:lnTo>
                    <a:lnTo>
                      <a:pt x="213" y="158"/>
                    </a:lnTo>
                    <a:lnTo>
                      <a:pt x="214" y="149"/>
                    </a:lnTo>
                    <a:lnTo>
                      <a:pt x="222" y="139"/>
                    </a:lnTo>
                    <a:lnTo>
                      <a:pt x="225" y="153"/>
                    </a:lnTo>
                    <a:lnTo>
                      <a:pt x="226" y="164"/>
                    </a:lnTo>
                    <a:lnTo>
                      <a:pt x="224" y="177"/>
                    </a:lnTo>
                    <a:lnTo>
                      <a:pt x="219" y="189"/>
                    </a:lnTo>
                    <a:lnTo>
                      <a:pt x="214" y="209"/>
                    </a:lnTo>
                    <a:lnTo>
                      <a:pt x="214" y="229"/>
                    </a:lnTo>
                    <a:lnTo>
                      <a:pt x="223" y="230"/>
                    </a:lnTo>
                    <a:lnTo>
                      <a:pt x="231" y="229"/>
                    </a:lnTo>
                    <a:lnTo>
                      <a:pt x="238" y="223"/>
                    </a:lnTo>
                    <a:lnTo>
                      <a:pt x="244" y="216"/>
                    </a:lnTo>
                    <a:lnTo>
                      <a:pt x="252" y="202"/>
                    </a:lnTo>
                    <a:lnTo>
                      <a:pt x="253" y="214"/>
                    </a:lnTo>
                    <a:lnTo>
                      <a:pt x="251" y="226"/>
                    </a:lnTo>
                    <a:lnTo>
                      <a:pt x="246" y="241"/>
                    </a:lnTo>
                    <a:lnTo>
                      <a:pt x="240" y="248"/>
                    </a:lnTo>
                    <a:lnTo>
                      <a:pt x="231" y="259"/>
                    </a:lnTo>
                    <a:lnTo>
                      <a:pt x="219" y="272"/>
                    </a:lnTo>
                    <a:lnTo>
                      <a:pt x="210" y="277"/>
                    </a:lnTo>
                    <a:lnTo>
                      <a:pt x="205" y="288"/>
                    </a:lnTo>
                    <a:lnTo>
                      <a:pt x="202" y="307"/>
                    </a:lnTo>
                    <a:lnTo>
                      <a:pt x="192" y="309"/>
                    </a:lnTo>
                    <a:lnTo>
                      <a:pt x="180" y="309"/>
                    </a:lnTo>
                    <a:lnTo>
                      <a:pt x="170" y="307"/>
                    </a:lnTo>
                    <a:lnTo>
                      <a:pt x="159" y="303"/>
                    </a:lnTo>
                    <a:lnTo>
                      <a:pt x="149" y="297"/>
                    </a:lnTo>
                    <a:lnTo>
                      <a:pt x="141" y="290"/>
                    </a:lnTo>
                    <a:lnTo>
                      <a:pt x="135" y="280"/>
                    </a:lnTo>
                    <a:lnTo>
                      <a:pt x="130" y="270"/>
                    </a:lnTo>
                    <a:lnTo>
                      <a:pt x="119" y="274"/>
                    </a:lnTo>
                    <a:lnTo>
                      <a:pt x="105" y="272"/>
                    </a:lnTo>
                    <a:lnTo>
                      <a:pt x="92" y="266"/>
                    </a:lnTo>
                    <a:lnTo>
                      <a:pt x="86" y="260"/>
                    </a:lnTo>
                    <a:lnTo>
                      <a:pt x="81" y="250"/>
                    </a:lnTo>
                    <a:lnTo>
                      <a:pt x="65" y="256"/>
                    </a:lnTo>
                    <a:lnTo>
                      <a:pt x="48" y="254"/>
                    </a:lnTo>
                    <a:lnTo>
                      <a:pt x="32" y="248"/>
                    </a:lnTo>
                    <a:lnTo>
                      <a:pt x="17" y="241"/>
                    </a:lnTo>
                    <a:lnTo>
                      <a:pt x="7" y="234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72746" name="Group 665"/>
            <p:cNvGrpSpPr>
              <a:grpSpLocks/>
            </p:cNvGrpSpPr>
            <p:nvPr/>
          </p:nvGrpSpPr>
          <p:grpSpPr bwMode="auto">
            <a:xfrm flipH="1">
              <a:off x="3696" y="3310"/>
              <a:ext cx="260" cy="163"/>
              <a:chOff x="2023" y="873"/>
              <a:chExt cx="2366" cy="1837"/>
            </a:xfrm>
          </p:grpSpPr>
          <p:sp>
            <p:nvSpPr>
              <p:cNvPr id="172698" name="Freeform 666"/>
              <p:cNvSpPr>
                <a:spLocks/>
              </p:cNvSpPr>
              <p:nvPr/>
            </p:nvSpPr>
            <p:spPr bwMode="auto">
              <a:xfrm>
                <a:off x="2023" y="1384"/>
                <a:ext cx="507" cy="673"/>
              </a:xfrm>
              <a:custGeom>
                <a:avLst/>
                <a:gdLst/>
                <a:ahLst/>
                <a:cxnLst>
                  <a:cxn ang="0">
                    <a:pos x="504" y="419"/>
                  </a:cxn>
                  <a:cxn ang="0">
                    <a:pos x="507" y="312"/>
                  </a:cxn>
                  <a:cxn ang="0">
                    <a:pos x="491" y="242"/>
                  </a:cxn>
                  <a:cxn ang="0">
                    <a:pos x="462" y="192"/>
                  </a:cxn>
                  <a:cxn ang="0">
                    <a:pos x="410" y="147"/>
                  </a:cxn>
                  <a:cxn ang="0">
                    <a:pos x="365" y="122"/>
                  </a:cxn>
                  <a:cxn ang="0">
                    <a:pos x="340" y="95"/>
                  </a:cxn>
                  <a:cxn ang="0">
                    <a:pos x="333" y="50"/>
                  </a:cxn>
                  <a:cxn ang="0">
                    <a:pos x="323" y="26"/>
                  </a:cxn>
                  <a:cxn ang="0">
                    <a:pos x="304" y="74"/>
                  </a:cxn>
                  <a:cxn ang="0">
                    <a:pos x="297" y="109"/>
                  </a:cxn>
                  <a:cxn ang="0">
                    <a:pos x="267" y="87"/>
                  </a:cxn>
                  <a:cxn ang="0">
                    <a:pos x="255" y="37"/>
                  </a:cxn>
                  <a:cxn ang="0">
                    <a:pos x="251" y="2"/>
                  </a:cxn>
                  <a:cxn ang="0">
                    <a:pos x="225" y="42"/>
                  </a:cxn>
                  <a:cxn ang="0">
                    <a:pos x="213" y="112"/>
                  </a:cxn>
                  <a:cxn ang="0">
                    <a:pos x="222" y="170"/>
                  </a:cxn>
                  <a:cxn ang="0">
                    <a:pos x="187" y="127"/>
                  </a:cxn>
                  <a:cxn ang="0">
                    <a:pos x="137" y="109"/>
                  </a:cxn>
                  <a:cxn ang="0">
                    <a:pos x="96" y="120"/>
                  </a:cxn>
                  <a:cxn ang="0">
                    <a:pos x="85" y="153"/>
                  </a:cxn>
                  <a:cxn ang="0">
                    <a:pos x="121" y="167"/>
                  </a:cxn>
                  <a:cxn ang="0">
                    <a:pos x="141" y="220"/>
                  </a:cxn>
                  <a:cxn ang="0">
                    <a:pos x="118" y="266"/>
                  </a:cxn>
                  <a:cxn ang="0">
                    <a:pos x="77" y="289"/>
                  </a:cxn>
                  <a:cxn ang="0">
                    <a:pos x="47" y="281"/>
                  </a:cxn>
                  <a:cxn ang="0">
                    <a:pos x="44" y="248"/>
                  </a:cxn>
                  <a:cxn ang="0">
                    <a:pos x="28" y="252"/>
                  </a:cxn>
                  <a:cxn ang="0">
                    <a:pos x="6" y="288"/>
                  </a:cxn>
                  <a:cxn ang="0">
                    <a:pos x="2" y="352"/>
                  </a:cxn>
                  <a:cxn ang="0">
                    <a:pos x="21" y="424"/>
                  </a:cxn>
                  <a:cxn ang="0">
                    <a:pos x="47" y="442"/>
                  </a:cxn>
                  <a:cxn ang="0">
                    <a:pos x="94" y="472"/>
                  </a:cxn>
                  <a:cxn ang="0">
                    <a:pos x="118" y="508"/>
                  </a:cxn>
                  <a:cxn ang="0">
                    <a:pos x="136" y="564"/>
                  </a:cxn>
                  <a:cxn ang="0">
                    <a:pos x="155" y="628"/>
                  </a:cxn>
                  <a:cxn ang="0">
                    <a:pos x="186" y="654"/>
                  </a:cxn>
                  <a:cxn ang="0">
                    <a:pos x="240" y="667"/>
                  </a:cxn>
                  <a:cxn ang="0">
                    <a:pos x="311" y="673"/>
                  </a:cxn>
                  <a:cxn ang="0">
                    <a:pos x="406" y="654"/>
                  </a:cxn>
                  <a:cxn ang="0">
                    <a:pos x="464" y="616"/>
                  </a:cxn>
                  <a:cxn ang="0">
                    <a:pos x="486" y="562"/>
                  </a:cxn>
                </a:cxnLst>
                <a:rect l="0" t="0" r="r" b="b"/>
                <a:pathLst>
                  <a:path w="507" h="673">
                    <a:moveTo>
                      <a:pt x="495" y="502"/>
                    </a:moveTo>
                    <a:lnTo>
                      <a:pt x="501" y="457"/>
                    </a:lnTo>
                    <a:lnTo>
                      <a:pt x="504" y="419"/>
                    </a:lnTo>
                    <a:lnTo>
                      <a:pt x="507" y="379"/>
                    </a:lnTo>
                    <a:lnTo>
                      <a:pt x="507" y="342"/>
                    </a:lnTo>
                    <a:lnTo>
                      <a:pt x="507" y="312"/>
                    </a:lnTo>
                    <a:lnTo>
                      <a:pt x="504" y="285"/>
                    </a:lnTo>
                    <a:lnTo>
                      <a:pt x="499" y="262"/>
                    </a:lnTo>
                    <a:lnTo>
                      <a:pt x="491" y="242"/>
                    </a:lnTo>
                    <a:lnTo>
                      <a:pt x="484" y="226"/>
                    </a:lnTo>
                    <a:lnTo>
                      <a:pt x="473" y="207"/>
                    </a:lnTo>
                    <a:lnTo>
                      <a:pt x="462" y="192"/>
                    </a:lnTo>
                    <a:lnTo>
                      <a:pt x="445" y="173"/>
                    </a:lnTo>
                    <a:lnTo>
                      <a:pt x="427" y="158"/>
                    </a:lnTo>
                    <a:lnTo>
                      <a:pt x="410" y="147"/>
                    </a:lnTo>
                    <a:lnTo>
                      <a:pt x="395" y="141"/>
                    </a:lnTo>
                    <a:lnTo>
                      <a:pt x="377" y="132"/>
                    </a:lnTo>
                    <a:lnTo>
                      <a:pt x="365" y="122"/>
                    </a:lnTo>
                    <a:lnTo>
                      <a:pt x="353" y="113"/>
                    </a:lnTo>
                    <a:lnTo>
                      <a:pt x="344" y="101"/>
                    </a:lnTo>
                    <a:lnTo>
                      <a:pt x="340" y="95"/>
                    </a:lnTo>
                    <a:lnTo>
                      <a:pt x="335" y="83"/>
                    </a:lnTo>
                    <a:lnTo>
                      <a:pt x="333" y="64"/>
                    </a:lnTo>
                    <a:lnTo>
                      <a:pt x="333" y="50"/>
                    </a:lnTo>
                    <a:lnTo>
                      <a:pt x="337" y="30"/>
                    </a:lnTo>
                    <a:lnTo>
                      <a:pt x="338" y="11"/>
                    </a:lnTo>
                    <a:lnTo>
                      <a:pt x="323" y="26"/>
                    </a:lnTo>
                    <a:lnTo>
                      <a:pt x="312" y="39"/>
                    </a:lnTo>
                    <a:lnTo>
                      <a:pt x="305" y="58"/>
                    </a:lnTo>
                    <a:lnTo>
                      <a:pt x="304" y="74"/>
                    </a:lnTo>
                    <a:lnTo>
                      <a:pt x="305" y="90"/>
                    </a:lnTo>
                    <a:lnTo>
                      <a:pt x="309" y="109"/>
                    </a:lnTo>
                    <a:lnTo>
                      <a:pt x="297" y="109"/>
                    </a:lnTo>
                    <a:lnTo>
                      <a:pt x="284" y="104"/>
                    </a:lnTo>
                    <a:lnTo>
                      <a:pt x="276" y="96"/>
                    </a:lnTo>
                    <a:lnTo>
                      <a:pt x="267" y="87"/>
                    </a:lnTo>
                    <a:lnTo>
                      <a:pt x="258" y="74"/>
                    </a:lnTo>
                    <a:lnTo>
                      <a:pt x="255" y="58"/>
                    </a:lnTo>
                    <a:lnTo>
                      <a:pt x="255" y="37"/>
                    </a:lnTo>
                    <a:lnTo>
                      <a:pt x="258" y="17"/>
                    </a:lnTo>
                    <a:lnTo>
                      <a:pt x="264" y="0"/>
                    </a:lnTo>
                    <a:lnTo>
                      <a:pt x="251" y="2"/>
                    </a:lnTo>
                    <a:lnTo>
                      <a:pt x="237" y="11"/>
                    </a:lnTo>
                    <a:lnTo>
                      <a:pt x="229" y="26"/>
                    </a:lnTo>
                    <a:lnTo>
                      <a:pt x="225" y="42"/>
                    </a:lnTo>
                    <a:lnTo>
                      <a:pt x="217" y="62"/>
                    </a:lnTo>
                    <a:lnTo>
                      <a:pt x="215" y="87"/>
                    </a:lnTo>
                    <a:lnTo>
                      <a:pt x="213" y="112"/>
                    </a:lnTo>
                    <a:lnTo>
                      <a:pt x="215" y="135"/>
                    </a:lnTo>
                    <a:lnTo>
                      <a:pt x="217" y="153"/>
                    </a:lnTo>
                    <a:lnTo>
                      <a:pt x="222" y="170"/>
                    </a:lnTo>
                    <a:lnTo>
                      <a:pt x="209" y="153"/>
                    </a:lnTo>
                    <a:lnTo>
                      <a:pt x="198" y="137"/>
                    </a:lnTo>
                    <a:lnTo>
                      <a:pt x="187" y="127"/>
                    </a:lnTo>
                    <a:lnTo>
                      <a:pt x="170" y="117"/>
                    </a:lnTo>
                    <a:lnTo>
                      <a:pt x="155" y="112"/>
                    </a:lnTo>
                    <a:lnTo>
                      <a:pt x="137" y="109"/>
                    </a:lnTo>
                    <a:lnTo>
                      <a:pt x="121" y="110"/>
                    </a:lnTo>
                    <a:lnTo>
                      <a:pt x="108" y="113"/>
                    </a:lnTo>
                    <a:lnTo>
                      <a:pt x="96" y="120"/>
                    </a:lnTo>
                    <a:lnTo>
                      <a:pt x="82" y="132"/>
                    </a:lnTo>
                    <a:lnTo>
                      <a:pt x="68" y="154"/>
                    </a:lnTo>
                    <a:lnTo>
                      <a:pt x="85" y="153"/>
                    </a:lnTo>
                    <a:lnTo>
                      <a:pt x="96" y="153"/>
                    </a:lnTo>
                    <a:lnTo>
                      <a:pt x="109" y="159"/>
                    </a:lnTo>
                    <a:lnTo>
                      <a:pt x="121" y="167"/>
                    </a:lnTo>
                    <a:lnTo>
                      <a:pt x="133" y="183"/>
                    </a:lnTo>
                    <a:lnTo>
                      <a:pt x="140" y="199"/>
                    </a:lnTo>
                    <a:lnTo>
                      <a:pt x="141" y="220"/>
                    </a:lnTo>
                    <a:lnTo>
                      <a:pt x="138" y="238"/>
                    </a:lnTo>
                    <a:lnTo>
                      <a:pt x="132" y="251"/>
                    </a:lnTo>
                    <a:lnTo>
                      <a:pt x="118" y="266"/>
                    </a:lnTo>
                    <a:lnTo>
                      <a:pt x="102" y="276"/>
                    </a:lnTo>
                    <a:lnTo>
                      <a:pt x="87" y="285"/>
                    </a:lnTo>
                    <a:lnTo>
                      <a:pt x="77" y="289"/>
                    </a:lnTo>
                    <a:lnTo>
                      <a:pt x="67" y="292"/>
                    </a:lnTo>
                    <a:lnTo>
                      <a:pt x="52" y="289"/>
                    </a:lnTo>
                    <a:lnTo>
                      <a:pt x="47" y="281"/>
                    </a:lnTo>
                    <a:lnTo>
                      <a:pt x="43" y="269"/>
                    </a:lnTo>
                    <a:lnTo>
                      <a:pt x="43" y="255"/>
                    </a:lnTo>
                    <a:lnTo>
                      <a:pt x="44" y="248"/>
                    </a:lnTo>
                    <a:lnTo>
                      <a:pt x="44" y="238"/>
                    </a:lnTo>
                    <a:lnTo>
                      <a:pt x="36" y="243"/>
                    </a:lnTo>
                    <a:lnTo>
                      <a:pt x="28" y="252"/>
                    </a:lnTo>
                    <a:lnTo>
                      <a:pt x="21" y="262"/>
                    </a:lnTo>
                    <a:lnTo>
                      <a:pt x="12" y="274"/>
                    </a:lnTo>
                    <a:lnTo>
                      <a:pt x="6" y="288"/>
                    </a:lnTo>
                    <a:lnTo>
                      <a:pt x="3" y="306"/>
                    </a:lnTo>
                    <a:lnTo>
                      <a:pt x="0" y="330"/>
                    </a:lnTo>
                    <a:lnTo>
                      <a:pt x="2" y="352"/>
                    </a:lnTo>
                    <a:lnTo>
                      <a:pt x="4" y="377"/>
                    </a:lnTo>
                    <a:lnTo>
                      <a:pt x="11" y="407"/>
                    </a:lnTo>
                    <a:lnTo>
                      <a:pt x="21" y="424"/>
                    </a:lnTo>
                    <a:lnTo>
                      <a:pt x="29" y="432"/>
                    </a:lnTo>
                    <a:lnTo>
                      <a:pt x="36" y="438"/>
                    </a:lnTo>
                    <a:lnTo>
                      <a:pt x="47" y="442"/>
                    </a:lnTo>
                    <a:lnTo>
                      <a:pt x="62" y="452"/>
                    </a:lnTo>
                    <a:lnTo>
                      <a:pt x="80" y="465"/>
                    </a:lnTo>
                    <a:lnTo>
                      <a:pt x="94" y="472"/>
                    </a:lnTo>
                    <a:lnTo>
                      <a:pt x="104" y="483"/>
                    </a:lnTo>
                    <a:lnTo>
                      <a:pt x="110" y="491"/>
                    </a:lnTo>
                    <a:lnTo>
                      <a:pt x="118" y="508"/>
                    </a:lnTo>
                    <a:lnTo>
                      <a:pt x="127" y="528"/>
                    </a:lnTo>
                    <a:lnTo>
                      <a:pt x="132" y="542"/>
                    </a:lnTo>
                    <a:lnTo>
                      <a:pt x="136" y="564"/>
                    </a:lnTo>
                    <a:lnTo>
                      <a:pt x="141" y="591"/>
                    </a:lnTo>
                    <a:lnTo>
                      <a:pt x="146" y="611"/>
                    </a:lnTo>
                    <a:lnTo>
                      <a:pt x="155" y="628"/>
                    </a:lnTo>
                    <a:lnTo>
                      <a:pt x="164" y="638"/>
                    </a:lnTo>
                    <a:lnTo>
                      <a:pt x="174" y="646"/>
                    </a:lnTo>
                    <a:lnTo>
                      <a:pt x="186" y="654"/>
                    </a:lnTo>
                    <a:lnTo>
                      <a:pt x="203" y="661"/>
                    </a:lnTo>
                    <a:lnTo>
                      <a:pt x="221" y="664"/>
                    </a:lnTo>
                    <a:lnTo>
                      <a:pt x="240" y="667"/>
                    </a:lnTo>
                    <a:lnTo>
                      <a:pt x="268" y="672"/>
                    </a:lnTo>
                    <a:lnTo>
                      <a:pt x="284" y="672"/>
                    </a:lnTo>
                    <a:lnTo>
                      <a:pt x="311" y="673"/>
                    </a:lnTo>
                    <a:lnTo>
                      <a:pt x="345" y="672"/>
                    </a:lnTo>
                    <a:lnTo>
                      <a:pt x="375" y="664"/>
                    </a:lnTo>
                    <a:lnTo>
                      <a:pt x="406" y="654"/>
                    </a:lnTo>
                    <a:lnTo>
                      <a:pt x="430" y="641"/>
                    </a:lnTo>
                    <a:lnTo>
                      <a:pt x="451" y="628"/>
                    </a:lnTo>
                    <a:lnTo>
                      <a:pt x="464" y="616"/>
                    </a:lnTo>
                    <a:lnTo>
                      <a:pt x="473" y="603"/>
                    </a:lnTo>
                    <a:lnTo>
                      <a:pt x="479" y="585"/>
                    </a:lnTo>
                    <a:lnTo>
                      <a:pt x="486" y="562"/>
                    </a:lnTo>
                    <a:lnTo>
                      <a:pt x="493" y="529"/>
                    </a:lnTo>
                    <a:lnTo>
                      <a:pt x="495" y="5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99" name="Freeform 667"/>
              <p:cNvSpPr>
                <a:spLocks/>
              </p:cNvSpPr>
              <p:nvPr/>
            </p:nvSpPr>
            <p:spPr bwMode="auto">
              <a:xfrm>
                <a:off x="2274" y="1005"/>
                <a:ext cx="597" cy="1157"/>
              </a:xfrm>
              <a:custGeom>
                <a:avLst/>
                <a:gdLst/>
                <a:ahLst/>
                <a:cxnLst>
                  <a:cxn ang="0">
                    <a:pos x="87" y="1049"/>
                  </a:cxn>
                  <a:cxn ang="0">
                    <a:pos x="23" y="937"/>
                  </a:cxn>
                  <a:cxn ang="0">
                    <a:pos x="4" y="824"/>
                  </a:cxn>
                  <a:cxn ang="0">
                    <a:pos x="4" y="687"/>
                  </a:cxn>
                  <a:cxn ang="0">
                    <a:pos x="19" y="578"/>
                  </a:cxn>
                  <a:cxn ang="0">
                    <a:pos x="62" y="479"/>
                  </a:cxn>
                  <a:cxn ang="0">
                    <a:pos x="66" y="371"/>
                  </a:cxn>
                  <a:cxn ang="0">
                    <a:pos x="54" y="309"/>
                  </a:cxn>
                  <a:cxn ang="0">
                    <a:pos x="27" y="233"/>
                  </a:cxn>
                  <a:cxn ang="0">
                    <a:pos x="34" y="210"/>
                  </a:cxn>
                  <a:cxn ang="0">
                    <a:pos x="80" y="259"/>
                  </a:cxn>
                  <a:cxn ang="0">
                    <a:pos x="107" y="276"/>
                  </a:cxn>
                  <a:cxn ang="0">
                    <a:pos x="105" y="165"/>
                  </a:cxn>
                  <a:cxn ang="0">
                    <a:pos x="62" y="43"/>
                  </a:cxn>
                  <a:cxn ang="0">
                    <a:pos x="62" y="0"/>
                  </a:cxn>
                  <a:cxn ang="0">
                    <a:pos x="136" y="13"/>
                  </a:cxn>
                  <a:cxn ang="0">
                    <a:pos x="203" y="76"/>
                  </a:cxn>
                  <a:cxn ang="0">
                    <a:pos x="252" y="185"/>
                  </a:cxn>
                  <a:cxn ang="0">
                    <a:pos x="280" y="227"/>
                  </a:cxn>
                  <a:cxn ang="0">
                    <a:pos x="328" y="154"/>
                  </a:cxn>
                  <a:cxn ang="0">
                    <a:pos x="405" y="111"/>
                  </a:cxn>
                  <a:cxn ang="0">
                    <a:pos x="469" y="120"/>
                  </a:cxn>
                  <a:cxn ang="0">
                    <a:pos x="500" y="187"/>
                  </a:cxn>
                  <a:cxn ang="0">
                    <a:pos x="448" y="187"/>
                  </a:cxn>
                  <a:cxn ang="0">
                    <a:pos x="421" y="210"/>
                  </a:cxn>
                  <a:cxn ang="0">
                    <a:pos x="405" y="265"/>
                  </a:cxn>
                  <a:cxn ang="0">
                    <a:pos x="416" y="312"/>
                  </a:cxn>
                  <a:cxn ang="0">
                    <a:pos x="453" y="351"/>
                  </a:cxn>
                  <a:cxn ang="0">
                    <a:pos x="505" y="349"/>
                  </a:cxn>
                  <a:cxn ang="0">
                    <a:pos x="505" y="270"/>
                  </a:cxn>
                  <a:cxn ang="0">
                    <a:pos x="548" y="325"/>
                  </a:cxn>
                  <a:cxn ang="0">
                    <a:pos x="581" y="416"/>
                  </a:cxn>
                  <a:cxn ang="0">
                    <a:pos x="581" y="493"/>
                  </a:cxn>
                  <a:cxn ang="0">
                    <a:pos x="552" y="565"/>
                  </a:cxn>
                  <a:cxn ang="0">
                    <a:pos x="504" y="627"/>
                  </a:cxn>
                  <a:cxn ang="0">
                    <a:pos x="480" y="680"/>
                  </a:cxn>
                  <a:cxn ang="0">
                    <a:pos x="498" y="755"/>
                  </a:cxn>
                  <a:cxn ang="0">
                    <a:pos x="545" y="802"/>
                  </a:cxn>
                  <a:cxn ang="0">
                    <a:pos x="579" y="786"/>
                  </a:cxn>
                  <a:cxn ang="0">
                    <a:pos x="597" y="856"/>
                  </a:cxn>
                  <a:cxn ang="0">
                    <a:pos x="576" y="959"/>
                  </a:cxn>
                  <a:cxn ang="0">
                    <a:pos x="541" y="1046"/>
                  </a:cxn>
                  <a:cxn ang="0">
                    <a:pos x="489" y="1106"/>
                  </a:cxn>
                  <a:cxn ang="0">
                    <a:pos x="427" y="1146"/>
                  </a:cxn>
                  <a:cxn ang="0">
                    <a:pos x="352" y="1151"/>
                  </a:cxn>
                  <a:cxn ang="0">
                    <a:pos x="255" y="1115"/>
                  </a:cxn>
                  <a:cxn ang="0">
                    <a:pos x="133" y="1091"/>
                  </a:cxn>
                </a:cxnLst>
                <a:rect l="0" t="0" r="r" b="b"/>
                <a:pathLst>
                  <a:path w="597" h="1157">
                    <a:moveTo>
                      <a:pt x="133" y="1091"/>
                    </a:moveTo>
                    <a:lnTo>
                      <a:pt x="111" y="1074"/>
                    </a:lnTo>
                    <a:lnTo>
                      <a:pt x="87" y="1049"/>
                    </a:lnTo>
                    <a:lnTo>
                      <a:pt x="64" y="1014"/>
                    </a:lnTo>
                    <a:lnTo>
                      <a:pt x="41" y="977"/>
                    </a:lnTo>
                    <a:lnTo>
                      <a:pt x="23" y="937"/>
                    </a:lnTo>
                    <a:lnTo>
                      <a:pt x="13" y="903"/>
                    </a:lnTo>
                    <a:lnTo>
                      <a:pt x="5" y="860"/>
                    </a:lnTo>
                    <a:lnTo>
                      <a:pt x="4" y="824"/>
                    </a:lnTo>
                    <a:lnTo>
                      <a:pt x="1" y="772"/>
                    </a:lnTo>
                    <a:lnTo>
                      <a:pt x="0" y="726"/>
                    </a:lnTo>
                    <a:lnTo>
                      <a:pt x="4" y="687"/>
                    </a:lnTo>
                    <a:lnTo>
                      <a:pt x="4" y="657"/>
                    </a:lnTo>
                    <a:lnTo>
                      <a:pt x="9" y="615"/>
                    </a:lnTo>
                    <a:lnTo>
                      <a:pt x="19" y="578"/>
                    </a:lnTo>
                    <a:lnTo>
                      <a:pt x="32" y="543"/>
                    </a:lnTo>
                    <a:lnTo>
                      <a:pt x="50" y="510"/>
                    </a:lnTo>
                    <a:lnTo>
                      <a:pt x="62" y="479"/>
                    </a:lnTo>
                    <a:lnTo>
                      <a:pt x="68" y="438"/>
                    </a:lnTo>
                    <a:lnTo>
                      <a:pt x="70" y="405"/>
                    </a:lnTo>
                    <a:lnTo>
                      <a:pt x="66" y="371"/>
                    </a:lnTo>
                    <a:lnTo>
                      <a:pt x="62" y="349"/>
                    </a:lnTo>
                    <a:lnTo>
                      <a:pt x="57" y="331"/>
                    </a:lnTo>
                    <a:lnTo>
                      <a:pt x="54" y="309"/>
                    </a:lnTo>
                    <a:lnTo>
                      <a:pt x="45" y="284"/>
                    </a:lnTo>
                    <a:lnTo>
                      <a:pt x="34" y="257"/>
                    </a:lnTo>
                    <a:lnTo>
                      <a:pt x="27" y="233"/>
                    </a:lnTo>
                    <a:lnTo>
                      <a:pt x="18" y="217"/>
                    </a:lnTo>
                    <a:lnTo>
                      <a:pt x="6" y="199"/>
                    </a:lnTo>
                    <a:lnTo>
                      <a:pt x="34" y="210"/>
                    </a:lnTo>
                    <a:lnTo>
                      <a:pt x="54" y="224"/>
                    </a:lnTo>
                    <a:lnTo>
                      <a:pt x="71" y="245"/>
                    </a:lnTo>
                    <a:lnTo>
                      <a:pt x="80" y="259"/>
                    </a:lnTo>
                    <a:lnTo>
                      <a:pt x="91" y="284"/>
                    </a:lnTo>
                    <a:lnTo>
                      <a:pt x="100" y="313"/>
                    </a:lnTo>
                    <a:lnTo>
                      <a:pt x="107" y="276"/>
                    </a:lnTo>
                    <a:lnTo>
                      <a:pt x="111" y="239"/>
                    </a:lnTo>
                    <a:lnTo>
                      <a:pt x="111" y="205"/>
                    </a:lnTo>
                    <a:lnTo>
                      <a:pt x="105" y="165"/>
                    </a:lnTo>
                    <a:lnTo>
                      <a:pt x="91" y="117"/>
                    </a:lnTo>
                    <a:lnTo>
                      <a:pt x="78" y="80"/>
                    </a:lnTo>
                    <a:lnTo>
                      <a:pt x="62" y="43"/>
                    </a:lnTo>
                    <a:lnTo>
                      <a:pt x="50" y="17"/>
                    </a:lnTo>
                    <a:lnTo>
                      <a:pt x="41" y="0"/>
                    </a:lnTo>
                    <a:lnTo>
                      <a:pt x="62" y="0"/>
                    </a:lnTo>
                    <a:lnTo>
                      <a:pt x="89" y="1"/>
                    </a:lnTo>
                    <a:lnTo>
                      <a:pt x="116" y="7"/>
                    </a:lnTo>
                    <a:lnTo>
                      <a:pt x="136" y="13"/>
                    </a:lnTo>
                    <a:lnTo>
                      <a:pt x="162" y="29"/>
                    </a:lnTo>
                    <a:lnTo>
                      <a:pt x="183" y="54"/>
                    </a:lnTo>
                    <a:lnTo>
                      <a:pt x="203" y="76"/>
                    </a:lnTo>
                    <a:lnTo>
                      <a:pt x="220" y="108"/>
                    </a:lnTo>
                    <a:lnTo>
                      <a:pt x="235" y="147"/>
                    </a:lnTo>
                    <a:lnTo>
                      <a:pt x="252" y="185"/>
                    </a:lnTo>
                    <a:lnTo>
                      <a:pt x="264" y="227"/>
                    </a:lnTo>
                    <a:lnTo>
                      <a:pt x="270" y="276"/>
                    </a:lnTo>
                    <a:lnTo>
                      <a:pt x="280" y="227"/>
                    </a:lnTo>
                    <a:lnTo>
                      <a:pt x="293" y="201"/>
                    </a:lnTo>
                    <a:lnTo>
                      <a:pt x="309" y="177"/>
                    </a:lnTo>
                    <a:lnTo>
                      <a:pt x="328" y="154"/>
                    </a:lnTo>
                    <a:lnTo>
                      <a:pt x="353" y="133"/>
                    </a:lnTo>
                    <a:lnTo>
                      <a:pt x="380" y="119"/>
                    </a:lnTo>
                    <a:lnTo>
                      <a:pt x="405" y="111"/>
                    </a:lnTo>
                    <a:lnTo>
                      <a:pt x="430" y="106"/>
                    </a:lnTo>
                    <a:lnTo>
                      <a:pt x="453" y="111"/>
                    </a:lnTo>
                    <a:lnTo>
                      <a:pt x="469" y="120"/>
                    </a:lnTo>
                    <a:lnTo>
                      <a:pt x="485" y="137"/>
                    </a:lnTo>
                    <a:lnTo>
                      <a:pt x="493" y="157"/>
                    </a:lnTo>
                    <a:lnTo>
                      <a:pt x="500" y="187"/>
                    </a:lnTo>
                    <a:lnTo>
                      <a:pt x="482" y="181"/>
                    </a:lnTo>
                    <a:lnTo>
                      <a:pt x="464" y="179"/>
                    </a:lnTo>
                    <a:lnTo>
                      <a:pt x="448" y="187"/>
                    </a:lnTo>
                    <a:lnTo>
                      <a:pt x="441" y="191"/>
                    </a:lnTo>
                    <a:lnTo>
                      <a:pt x="432" y="197"/>
                    </a:lnTo>
                    <a:lnTo>
                      <a:pt x="421" y="210"/>
                    </a:lnTo>
                    <a:lnTo>
                      <a:pt x="414" y="225"/>
                    </a:lnTo>
                    <a:lnTo>
                      <a:pt x="408" y="247"/>
                    </a:lnTo>
                    <a:lnTo>
                      <a:pt x="405" y="265"/>
                    </a:lnTo>
                    <a:lnTo>
                      <a:pt x="405" y="284"/>
                    </a:lnTo>
                    <a:lnTo>
                      <a:pt x="410" y="301"/>
                    </a:lnTo>
                    <a:lnTo>
                      <a:pt x="416" y="312"/>
                    </a:lnTo>
                    <a:lnTo>
                      <a:pt x="423" y="326"/>
                    </a:lnTo>
                    <a:lnTo>
                      <a:pt x="438" y="340"/>
                    </a:lnTo>
                    <a:lnTo>
                      <a:pt x="453" y="351"/>
                    </a:lnTo>
                    <a:lnTo>
                      <a:pt x="469" y="359"/>
                    </a:lnTo>
                    <a:lnTo>
                      <a:pt x="487" y="360"/>
                    </a:lnTo>
                    <a:lnTo>
                      <a:pt x="505" y="349"/>
                    </a:lnTo>
                    <a:lnTo>
                      <a:pt x="510" y="326"/>
                    </a:lnTo>
                    <a:lnTo>
                      <a:pt x="510" y="300"/>
                    </a:lnTo>
                    <a:lnTo>
                      <a:pt x="505" y="270"/>
                    </a:lnTo>
                    <a:lnTo>
                      <a:pt x="520" y="284"/>
                    </a:lnTo>
                    <a:lnTo>
                      <a:pt x="535" y="306"/>
                    </a:lnTo>
                    <a:lnTo>
                      <a:pt x="548" y="325"/>
                    </a:lnTo>
                    <a:lnTo>
                      <a:pt x="564" y="357"/>
                    </a:lnTo>
                    <a:lnTo>
                      <a:pt x="574" y="383"/>
                    </a:lnTo>
                    <a:lnTo>
                      <a:pt x="581" y="416"/>
                    </a:lnTo>
                    <a:lnTo>
                      <a:pt x="585" y="442"/>
                    </a:lnTo>
                    <a:lnTo>
                      <a:pt x="585" y="464"/>
                    </a:lnTo>
                    <a:lnTo>
                      <a:pt x="581" y="493"/>
                    </a:lnTo>
                    <a:lnTo>
                      <a:pt x="576" y="519"/>
                    </a:lnTo>
                    <a:lnTo>
                      <a:pt x="567" y="541"/>
                    </a:lnTo>
                    <a:lnTo>
                      <a:pt x="552" y="565"/>
                    </a:lnTo>
                    <a:lnTo>
                      <a:pt x="535" y="587"/>
                    </a:lnTo>
                    <a:lnTo>
                      <a:pt x="518" y="606"/>
                    </a:lnTo>
                    <a:lnTo>
                      <a:pt x="504" y="627"/>
                    </a:lnTo>
                    <a:lnTo>
                      <a:pt x="492" y="641"/>
                    </a:lnTo>
                    <a:lnTo>
                      <a:pt x="485" y="658"/>
                    </a:lnTo>
                    <a:lnTo>
                      <a:pt x="480" y="680"/>
                    </a:lnTo>
                    <a:lnTo>
                      <a:pt x="480" y="709"/>
                    </a:lnTo>
                    <a:lnTo>
                      <a:pt x="487" y="730"/>
                    </a:lnTo>
                    <a:lnTo>
                      <a:pt x="498" y="755"/>
                    </a:lnTo>
                    <a:lnTo>
                      <a:pt x="515" y="775"/>
                    </a:lnTo>
                    <a:lnTo>
                      <a:pt x="528" y="789"/>
                    </a:lnTo>
                    <a:lnTo>
                      <a:pt x="545" y="802"/>
                    </a:lnTo>
                    <a:lnTo>
                      <a:pt x="559" y="784"/>
                    </a:lnTo>
                    <a:lnTo>
                      <a:pt x="567" y="766"/>
                    </a:lnTo>
                    <a:lnTo>
                      <a:pt x="579" y="786"/>
                    </a:lnTo>
                    <a:lnTo>
                      <a:pt x="586" y="805"/>
                    </a:lnTo>
                    <a:lnTo>
                      <a:pt x="593" y="829"/>
                    </a:lnTo>
                    <a:lnTo>
                      <a:pt x="597" y="856"/>
                    </a:lnTo>
                    <a:lnTo>
                      <a:pt x="597" y="892"/>
                    </a:lnTo>
                    <a:lnTo>
                      <a:pt x="586" y="927"/>
                    </a:lnTo>
                    <a:lnTo>
                      <a:pt x="576" y="959"/>
                    </a:lnTo>
                    <a:lnTo>
                      <a:pt x="569" y="986"/>
                    </a:lnTo>
                    <a:lnTo>
                      <a:pt x="559" y="1014"/>
                    </a:lnTo>
                    <a:lnTo>
                      <a:pt x="541" y="1046"/>
                    </a:lnTo>
                    <a:lnTo>
                      <a:pt x="520" y="1071"/>
                    </a:lnTo>
                    <a:lnTo>
                      <a:pt x="504" y="1088"/>
                    </a:lnTo>
                    <a:lnTo>
                      <a:pt x="489" y="1106"/>
                    </a:lnTo>
                    <a:lnTo>
                      <a:pt x="473" y="1122"/>
                    </a:lnTo>
                    <a:lnTo>
                      <a:pt x="452" y="1134"/>
                    </a:lnTo>
                    <a:lnTo>
                      <a:pt x="427" y="1146"/>
                    </a:lnTo>
                    <a:lnTo>
                      <a:pt x="400" y="1154"/>
                    </a:lnTo>
                    <a:lnTo>
                      <a:pt x="377" y="1157"/>
                    </a:lnTo>
                    <a:lnTo>
                      <a:pt x="352" y="1151"/>
                    </a:lnTo>
                    <a:lnTo>
                      <a:pt x="327" y="1128"/>
                    </a:lnTo>
                    <a:lnTo>
                      <a:pt x="294" y="1119"/>
                    </a:lnTo>
                    <a:lnTo>
                      <a:pt x="255" y="1115"/>
                    </a:lnTo>
                    <a:lnTo>
                      <a:pt x="206" y="1115"/>
                    </a:lnTo>
                    <a:lnTo>
                      <a:pt x="164" y="1105"/>
                    </a:lnTo>
                    <a:lnTo>
                      <a:pt x="133" y="1091"/>
                    </a:lnTo>
                    <a:close/>
                  </a:path>
                </a:pathLst>
              </a:custGeom>
              <a:solidFill>
                <a:srgbClr val="E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700" name="Freeform 668"/>
              <p:cNvSpPr>
                <a:spLocks/>
              </p:cNvSpPr>
              <p:nvPr/>
            </p:nvSpPr>
            <p:spPr bwMode="auto">
              <a:xfrm>
                <a:off x="2455" y="873"/>
                <a:ext cx="1934" cy="1837"/>
              </a:xfrm>
              <a:custGeom>
                <a:avLst/>
                <a:gdLst/>
                <a:ahLst/>
                <a:cxnLst>
                  <a:cxn ang="0">
                    <a:pos x="3" y="923"/>
                  </a:cxn>
                  <a:cxn ang="0">
                    <a:pos x="42" y="756"/>
                  </a:cxn>
                  <a:cxn ang="0">
                    <a:pos x="101" y="661"/>
                  </a:cxn>
                  <a:cxn ang="0">
                    <a:pos x="222" y="616"/>
                  </a:cxn>
                  <a:cxn ang="0">
                    <a:pos x="356" y="574"/>
                  </a:cxn>
                  <a:cxn ang="0">
                    <a:pos x="445" y="511"/>
                  </a:cxn>
                  <a:cxn ang="0">
                    <a:pos x="500" y="395"/>
                  </a:cxn>
                  <a:cxn ang="0">
                    <a:pos x="502" y="238"/>
                  </a:cxn>
                  <a:cxn ang="0">
                    <a:pos x="530" y="109"/>
                  </a:cxn>
                  <a:cxn ang="0">
                    <a:pos x="602" y="20"/>
                  </a:cxn>
                  <a:cxn ang="0">
                    <a:pos x="637" y="55"/>
                  </a:cxn>
                  <a:cxn ang="0">
                    <a:pos x="643" y="152"/>
                  </a:cxn>
                  <a:cxn ang="0">
                    <a:pos x="696" y="212"/>
                  </a:cxn>
                  <a:cxn ang="0">
                    <a:pos x="772" y="219"/>
                  </a:cxn>
                  <a:cxn ang="0">
                    <a:pos x="821" y="224"/>
                  </a:cxn>
                  <a:cxn ang="0">
                    <a:pos x="857" y="295"/>
                  </a:cxn>
                  <a:cxn ang="0">
                    <a:pos x="879" y="405"/>
                  </a:cxn>
                  <a:cxn ang="0">
                    <a:pos x="947" y="264"/>
                  </a:cxn>
                  <a:cxn ang="0">
                    <a:pos x="1000" y="287"/>
                  </a:cxn>
                  <a:cxn ang="0">
                    <a:pos x="1047" y="396"/>
                  </a:cxn>
                  <a:cxn ang="0">
                    <a:pos x="1087" y="520"/>
                  </a:cxn>
                  <a:cxn ang="0">
                    <a:pos x="1074" y="653"/>
                  </a:cxn>
                  <a:cxn ang="0">
                    <a:pos x="1153" y="562"/>
                  </a:cxn>
                  <a:cxn ang="0">
                    <a:pos x="1212" y="455"/>
                  </a:cxn>
                  <a:cxn ang="0">
                    <a:pos x="1316" y="445"/>
                  </a:cxn>
                  <a:cxn ang="0">
                    <a:pos x="1331" y="494"/>
                  </a:cxn>
                  <a:cxn ang="0">
                    <a:pos x="1315" y="566"/>
                  </a:cxn>
                  <a:cxn ang="0">
                    <a:pos x="1357" y="620"/>
                  </a:cxn>
                  <a:cxn ang="0">
                    <a:pos x="1447" y="618"/>
                  </a:cxn>
                  <a:cxn ang="0">
                    <a:pos x="1506" y="566"/>
                  </a:cxn>
                  <a:cxn ang="0">
                    <a:pos x="1519" y="463"/>
                  </a:cxn>
                  <a:cxn ang="0">
                    <a:pos x="1481" y="353"/>
                  </a:cxn>
                  <a:cxn ang="0">
                    <a:pos x="1555" y="365"/>
                  </a:cxn>
                  <a:cxn ang="0">
                    <a:pos x="1653" y="470"/>
                  </a:cxn>
                  <a:cxn ang="0">
                    <a:pos x="1710" y="596"/>
                  </a:cxn>
                  <a:cxn ang="0">
                    <a:pos x="1745" y="757"/>
                  </a:cxn>
                  <a:cxn ang="0">
                    <a:pos x="1748" y="909"/>
                  </a:cxn>
                  <a:cxn ang="0">
                    <a:pos x="1702" y="1111"/>
                  </a:cxn>
                  <a:cxn ang="0">
                    <a:pos x="1676" y="1259"/>
                  </a:cxn>
                  <a:cxn ang="0">
                    <a:pos x="1724" y="1266"/>
                  </a:cxn>
                  <a:cxn ang="0">
                    <a:pos x="1824" y="1191"/>
                  </a:cxn>
                  <a:cxn ang="0">
                    <a:pos x="1832" y="1315"/>
                  </a:cxn>
                  <a:cxn ang="0">
                    <a:pos x="1865" y="1429"/>
                  </a:cxn>
                  <a:cxn ang="0">
                    <a:pos x="1922" y="1380"/>
                  </a:cxn>
                  <a:cxn ang="0">
                    <a:pos x="1934" y="1519"/>
                  </a:cxn>
                  <a:cxn ang="0">
                    <a:pos x="1892" y="1631"/>
                  </a:cxn>
                  <a:cxn ang="0">
                    <a:pos x="1832" y="1752"/>
                  </a:cxn>
                  <a:cxn ang="0">
                    <a:pos x="1708" y="1837"/>
                  </a:cxn>
                  <a:cxn ang="0">
                    <a:pos x="1538" y="1788"/>
                  </a:cxn>
                  <a:cxn ang="0">
                    <a:pos x="1412" y="1717"/>
                  </a:cxn>
                  <a:cxn ang="0">
                    <a:pos x="1275" y="1661"/>
                  </a:cxn>
                  <a:cxn ang="0">
                    <a:pos x="1120" y="1532"/>
                  </a:cxn>
                  <a:cxn ang="0">
                    <a:pos x="899" y="1457"/>
                  </a:cxn>
                  <a:cxn ang="0">
                    <a:pos x="272" y="1245"/>
                  </a:cxn>
                </a:cxnLst>
                <a:rect l="0" t="0" r="r" b="b"/>
                <a:pathLst>
                  <a:path w="1934" h="1837">
                    <a:moveTo>
                      <a:pt x="15" y="1104"/>
                    </a:moveTo>
                    <a:lnTo>
                      <a:pt x="0" y="1047"/>
                    </a:lnTo>
                    <a:lnTo>
                      <a:pt x="0" y="983"/>
                    </a:lnTo>
                    <a:lnTo>
                      <a:pt x="3" y="923"/>
                    </a:lnTo>
                    <a:lnTo>
                      <a:pt x="9" y="878"/>
                    </a:lnTo>
                    <a:lnTo>
                      <a:pt x="17" y="831"/>
                    </a:lnTo>
                    <a:lnTo>
                      <a:pt x="29" y="791"/>
                    </a:lnTo>
                    <a:lnTo>
                      <a:pt x="42" y="756"/>
                    </a:lnTo>
                    <a:lnTo>
                      <a:pt x="53" y="731"/>
                    </a:lnTo>
                    <a:lnTo>
                      <a:pt x="63" y="704"/>
                    </a:lnTo>
                    <a:lnTo>
                      <a:pt x="80" y="682"/>
                    </a:lnTo>
                    <a:lnTo>
                      <a:pt x="101" y="661"/>
                    </a:lnTo>
                    <a:lnTo>
                      <a:pt x="130" y="642"/>
                    </a:lnTo>
                    <a:lnTo>
                      <a:pt x="156" y="628"/>
                    </a:lnTo>
                    <a:lnTo>
                      <a:pt x="186" y="621"/>
                    </a:lnTo>
                    <a:lnTo>
                      <a:pt x="222" y="616"/>
                    </a:lnTo>
                    <a:lnTo>
                      <a:pt x="251" y="609"/>
                    </a:lnTo>
                    <a:lnTo>
                      <a:pt x="291" y="596"/>
                    </a:lnTo>
                    <a:lnTo>
                      <a:pt x="333" y="581"/>
                    </a:lnTo>
                    <a:lnTo>
                      <a:pt x="356" y="574"/>
                    </a:lnTo>
                    <a:lnTo>
                      <a:pt x="379" y="568"/>
                    </a:lnTo>
                    <a:lnTo>
                      <a:pt x="404" y="551"/>
                    </a:lnTo>
                    <a:lnTo>
                      <a:pt x="425" y="535"/>
                    </a:lnTo>
                    <a:lnTo>
                      <a:pt x="445" y="511"/>
                    </a:lnTo>
                    <a:lnTo>
                      <a:pt x="464" y="488"/>
                    </a:lnTo>
                    <a:lnTo>
                      <a:pt x="479" y="458"/>
                    </a:lnTo>
                    <a:lnTo>
                      <a:pt x="491" y="434"/>
                    </a:lnTo>
                    <a:lnTo>
                      <a:pt x="500" y="395"/>
                    </a:lnTo>
                    <a:lnTo>
                      <a:pt x="502" y="356"/>
                    </a:lnTo>
                    <a:lnTo>
                      <a:pt x="504" y="320"/>
                    </a:lnTo>
                    <a:lnTo>
                      <a:pt x="506" y="280"/>
                    </a:lnTo>
                    <a:lnTo>
                      <a:pt x="502" y="238"/>
                    </a:lnTo>
                    <a:lnTo>
                      <a:pt x="504" y="207"/>
                    </a:lnTo>
                    <a:lnTo>
                      <a:pt x="510" y="161"/>
                    </a:lnTo>
                    <a:lnTo>
                      <a:pt x="519" y="137"/>
                    </a:lnTo>
                    <a:lnTo>
                      <a:pt x="530" y="109"/>
                    </a:lnTo>
                    <a:lnTo>
                      <a:pt x="544" y="76"/>
                    </a:lnTo>
                    <a:lnTo>
                      <a:pt x="561" y="55"/>
                    </a:lnTo>
                    <a:lnTo>
                      <a:pt x="579" y="38"/>
                    </a:lnTo>
                    <a:lnTo>
                      <a:pt x="602" y="20"/>
                    </a:lnTo>
                    <a:lnTo>
                      <a:pt x="633" y="3"/>
                    </a:lnTo>
                    <a:lnTo>
                      <a:pt x="651" y="0"/>
                    </a:lnTo>
                    <a:lnTo>
                      <a:pt x="642" y="31"/>
                    </a:lnTo>
                    <a:lnTo>
                      <a:pt x="637" y="55"/>
                    </a:lnTo>
                    <a:lnTo>
                      <a:pt x="635" y="81"/>
                    </a:lnTo>
                    <a:lnTo>
                      <a:pt x="633" y="104"/>
                    </a:lnTo>
                    <a:lnTo>
                      <a:pt x="637" y="130"/>
                    </a:lnTo>
                    <a:lnTo>
                      <a:pt x="643" y="152"/>
                    </a:lnTo>
                    <a:lnTo>
                      <a:pt x="654" y="173"/>
                    </a:lnTo>
                    <a:lnTo>
                      <a:pt x="667" y="187"/>
                    </a:lnTo>
                    <a:lnTo>
                      <a:pt x="681" y="200"/>
                    </a:lnTo>
                    <a:lnTo>
                      <a:pt x="696" y="212"/>
                    </a:lnTo>
                    <a:lnTo>
                      <a:pt x="715" y="221"/>
                    </a:lnTo>
                    <a:lnTo>
                      <a:pt x="736" y="228"/>
                    </a:lnTo>
                    <a:lnTo>
                      <a:pt x="755" y="228"/>
                    </a:lnTo>
                    <a:lnTo>
                      <a:pt x="772" y="219"/>
                    </a:lnTo>
                    <a:lnTo>
                      <a:pt x="784" y="207"/>
                    </a:lnTo>
                    <a:lnTo>
                      <a:pt x="790" y="187"/>
                    </a:lnTo>
                    <a:lnTo>
                      <a:pt x="805" y="203"/>
                    </a:lnTo>
                    <a:lnTo>
                      <a:pt x="821" y="224"/>
                    </a:lnTo>
                    <a:lnTo>
                      <a:pt x="835" y="247"/>
                    </a:lnTo>
                    <a:lnTo>
                      <a:pt x="843" y="264"/>
                    </a:lnTo>
                    <a:lnTo>
                      <a:pt x="851" y="283"/>
                    </a:lnTo>
                    <a:lnTo>
                      <a:pt x="857" y="295"/>
                    </a:lnTo>
                    <a:lnTo>
                      <a:pt x="863" y="316"/>
                    </a:lnTo>
                    <a:lnTo>
                      <a:pt x="870" y="342"/>
                    </a:lnTo>
                    <a:lnTo>
                      <a:pt x="876" y="370"/>
                    </a:lnTo>
                    <a:lnTo>
                      <a:pt x="879" y="405"/>
                    </a:lnTo>
                    <a:lnTo>
                      <a:pt x="893" y="363"/>
                    </a:lnTo>
                    <a:lnTo>
                      <a:pt x="909" y="320"/>
                    </a:lnTo>
                    <a:lnTo>
                      <a:pt x="935" y="283"/>
                    </a:lnTo>
                    <a:lnTo>
                      <a:pt x="947" y="264"/>
                    </a:lnTo>
                    <a:lnTo>
                      <a:pt x="977" y="233"/>
                    </a:lnTo>
                    <a:lnTo>
                      <a:pt x="1011" y="214"/>
                    </a:lnTo>
                    <a:lnTo>
                      <a:pt x="999" y="257"/>
                    </a:lnTo>
                    <a:lnTo>
                      <a:pt x="1000" y="287"/>
                    </a:lnTo>
                    <a:lnTo>
                      <a:pt x="1011" y="320"/>
                    </a:lnTo>
                    <a:lnTo>
                      <a:pt x="1022" y="344"/>
                    </a:lnTo>
                    <a:lnTo>
                      <a:pt x="1036" y="370"/>
                    </a:lnTo>
                    <a:lnTo>
                      <a:pt x="1047" y="396"/>
                    </a:lnTo>
                    <a:lnTo>
                      <a:pt x="1061" y="427"/>
                    </a:lnTo>
                    <a:lnTo>
                      <a:pt x="1072" y="448"/>
                    </a:lnTo>
                    <a:lnTo>
                      <a:pt x="1080" y="484"/>
                    </a:lnTo>
                    <a:lnTo>
                      <a:pt x="1087" y="520"/>
                    </a:lnTo>
                    <a:lnTo>
                      <a:pt x="1088" y="553"/>
                    </a:lnTo>
                    <a:lnTo>
                      <a:pt x="1087" y="592"/>
                    </a:lnTo>
                    <a:lnTo>
                      <a:pt x="1082" y="618"/>
                    </a:lnTo>
                    <a:lnTo>
                      <a:pt x="1074" y="653"/>
                    </a:lnTo>
                    <a:lnTo>
                      <a:pt x="1104" y="629"/>
                    </a:lnTo>
                    <a:lnTo>
                      <a:pt x="1126" y="615"/>
                    </a:lnTo>
                    <a:lnTo>
                      <a:pt x="1143" y="592"/>
                    </a:lnTo>
                    <a:lnTo>
                      <a:pt x="1153" y="562"/>
                    </a:lnTo>
                    <a:lnTo>
                      <a:pt x="1166" y="524"/>
                    </a:lnTo>
                    <a:lnTo>
                      <a:pt x="1181" y="498"/>
                    </a:lnTo>
                    <a:lnTo>
                      <a:pt x="1195" y="472"/>
                    </a:lnTo>
                    <a:lnTo>
                      <a:pt x="1212" y="455"/>
                    </a:lnTo>
                    <a:lnTo>
                      <a:pt x="1240" y="441"/>
                    </a:lnTo>
                    <a:lnTo>
                      <a:pt x="1263" y="441"/>
                    </a:lnTo>
                    <a:lnTo>
                      <a:pt x="1286" y="441"/>
                    </a:lnTo>
                    <a:lnTo>
                      <a:pt x="1316" y="445"/>
                    </a:lnTo>
                    <a:lnTo>
                      <a:pt x="1339" y="450"/>
                    </a:lnTo>
                    <a:lnTo>
                      <a:pt x="1370" y="475"/>
                    </a:lnTo>
                    <a:lnTo>
                      <a:pt x="1346" y="484"/>
                    </a:lnTo>
                    <a:lnTo>
                      <a:pt x="1331" y="494"/>
                    </a:lnTo>
                    <a:lnTo>
                      <a:pt x="1318" y="512"/>
                    </a:lnTo>
                    <a:lnTo>
                      <a:pt x="1312" y="529"/>
                    </a:lnTo>
                    <a:lnTo>
                      <a:pt x="1312" y="553"/>
                    </a:lnTo>
                    <a:lnTo>
                      <a:pt x="1315" y="566"/>
                    </a:lnTo>
                    <a:lnTo>
                      <a:pt x="1318" y="575"/>
                    </a:lnTo>
                    <a:lnTo>
                      <a:pt x="1327" y="589"/>
                    </a:lnTo>
                    <a:lnTo>
                      <a:pt x="1344" y="611"/>
                    </a:lnTo>
                    <a:lnTo>
                      <a:pt x="1357" y="620"/>
                    </a:lnTo>
                    <a:lnTo>
                      <a:pt x="1380" y="627"/>
                    </a:lnTo>
                    <a:lnTo>
                      <a:pt x="1399" y="627"/>
                    </a:lnTo>
                    <a:lnTo>
                      <a:pt x="1424" y="625"/>
                    </a:lnTo>
                    <a:lnTo>
                      <a:pt x="1447" y="618"/>
                    </a:lnTo>
                    <a:lnTo>
                      <a:pt x="1467" y="613"/>
                    </a:lnTo>
                    <a:lnTo>
                      <a:pt x="1481" y="603"/>
                    </a:lnTo>
                    <a:lnTo>
                      <a:pt x="1496" y="585"/>
                    </a:lnTo>
                    <a:lnTo>
                      <a:pt x="1506" y="566"/>
                    </a:lnTo>
                    <a:lnTo>
                      <a:pt x="1517" y="548"/>
                    </a:lnTo>
                    <a:lnTo>
                      <a:pt x="1521" y="520"/>
                    </a:lnTo>
                    <a:lnTo>
                      <a:pt x="1521" y="491"/>
                    </a:lnTo>
                    <a:lnTo>
                      <a:pt x="1519" y="463"/>
                    </a:lnTo>
                    <a:lnTo>
                      <a:pt x="1510" y="429"/>
                    </a:lnTo>
                    <a:lnTo>
                      <a:pt x="1504" y="403"/>
                    </a:lnTo>
                    <a:lnTo>
                      <a:pt x="1493" y="382"/>
                    </a:lnTo>
                    <a:lnTo>
                      <a:pt x="1481" y="353"/>
                    </a:lnTo>
                    <a:lnTo>
                      <a:pt x="1467" y="325"/>
                    </a:lnTo>
                    <a:lnTo>
                      <a:pt x="1492" y="335"/>
                    </a:lnTo>
                    <a:lnTo>
                      <a:pt x="1523" y="349"/>
                    </a:lnTo>
                    <a:lnTo>
                      <a:pt x="1555" y="365"/>
                    </a:lnTo>
                    <a:lnTo>
                      <a:pt x="1584" y="386"/>
                    </a:lnTo>
                    <a:lnTo>
                      <a:pt x="1609" y="410"/>
                    </a:lnTo>
                    <a:lnTo>
                      <a:pt x="1632" y="438"/>
                    </a:lnTo>
                    <a:lnTo>
                      <a:pt x="1653" y="470"/>
                    </a:lnTo>
                    <a:lnTo>
                      <a:pt x="1668" y="501"/>
                    </a:lnTo>
                    <a:lnTo>
                      <a:pt x="1682" y="534"/>
                    </a:lnTo>
                    <a:lnTo>
                      <a:pt x="1699" y="566"/>
                    </a:lnTo>
                    <a:lnTo>
                      <a:pt x="1710" y="596"/>
                    </a:lnTo>
                    <a:lnTo>
                      <a:pt x="1720" y="625"/>
                    </a:lnTo>
                    <a:lnTo>
                      <a:pt x="1732" y="660"/>
                    </a:lnTo>
                    <a:lnTo>
                      <a:pt x="1740" y="705"/>
                    </a:lnTo>
                    <a:lnTo>
                      <a:pt x="1745" y="757"/>
                    </a:lnTo>
                    <a:lnTo>
                      <a:pt x="1750" y="807"/>
                    </a:lnTo>
                    <a:lnTo>
                      <a:pt x="1750" y="829"/>
                    </a:lnTo>
                    <a:lnTo>
                      <a:pt x="1750" y="871"/>
                    </a:lnTo>
                    <a:lnTo>
                      <a:pt x="1748" y="909"/>
                    </a:lnTo>
                    <a:lnTo>
                      <a:pt x="1744" y="948"/>
                    </a:lnTo>
                    <a:lnTo>
                      <a:pt x="1730" y="1007"/>
                    </a:lnTo>
                    <a:lnTo>
                      <a:pt x="1720" y="1047"/>
                    </a:lnTo>
                    <a:lnTo>
                      <a:pt x="1702" y="1111"/>
                    </a:lnTo>
                    <a:lnTo>
                      <a:pt x="1693" y="1156"/>
                    </a:lnTo>
                    <a:lnTo>
                      <a:pt x="1682" y="1198"/>
                    </a:lnTo>
                    <a:lnTo>
                      <a:pt x="1674" y="1229"/>
                    </a:lnTo>
                    <a:lnTo>
                      <a:pt x="1676" y="1259"/>
                    </a:lnTo>
                    <a:lnTo>
                      <a:pt x="1680" y="1290"/>
                    </a:lnTo>
                    <a:lnTo>
                      <a:pt x="1695" y="1315"/>
                    </a:lnTo>
                    <a:lnTo>
                      <a:pt x="1711" y="1288"/>
                    </a:lnTo>
                    <a:lnTo>
                      <a:pt x="1724" y="1266"/>
                    </a:lnTo>
                    <a:lnTo>
                      <a:pt x="1745" y="1243"/>
                    </a:lnTo>
                    <a:lnTo>
                      <a:pt x="1771" y="1226"/>
                    </a:lnTo>
                    <a:lnTo>
                      <a:pt x="1794" y="1207"/>
                    </a:lnTo>
                    <a:lnTo>
                      <a:pt x="1824" y="1191"/>
                    </a:lnTo>
                    <a:lnTo>
                      <a:pt x="1853" y="1179"/>
                    </a:lnTo>
                    <a:lnTo>
                      <a:pt x="1880" y="1170"/>
                    </a:lnTo>
                    <a:lnTo>
                      <a:pt x="1838" y="1273"/>
                    </a:lnTo>
                    <a:lnTo>
                      <a:pt x="1832" y="1315"/>
                    </a:lnTo>
                    <a:lnTo>
                      <a:pt x="1833" y="1367"/>
                    </a:lnTo>
                    <a:lnTo>
                      <a:pt x="1838" y="1406"/>
                    </a:lnTo>
                    <a:lnTo>
                      <a:pt x="1846" y="1441"/>
                    </a:lnTo>
                    <a:lnTo>
                      <a:pt x="1865" y="1429"/>
                    </a:lnTo>
                    <a:lnTo>
                      <a:pt x="1878" y="1408"/>
                    </a:lnTo>
                    <a:lnTo>
                      <a:pt x="1889" y="1387"/>
                    </a:lnTo>
                    <a:lnTo>
                      <a:pt x="1905" y="1339"/>
                    </a:lnTo>
                    <a:lnTo>
                      <a:pt x="1922" y="1380"/>
                    </a:lnTo>
                    <a:lnTo>
                      <a:pt x="1928" y="1410"/>
                    </a:lnTo>
                    <a:lnTo>
                      <a:pt x="1932" y="1450"/>
                    </a:lnTo>
                    <a:lnTo>
                      <a:pt x="1934" y="1486"/>
                    </a:lnTo>
                    <a:lnTo>
                      <a:pt x="1934" y="1519"/>
                    </a:lnTo>
                    <a:lnTo>
                      <a:pt x="1930" y="1548"/>
                    </a:lnTo>
                    <a:lnTo>
                      <a:pt x="1920" y="1584"/>
                    </a:lnTo>
                    <a:lnTo>
                      <a:pt x="1909" y="1605"/>
                    </a:lnTo>
                    <a:lnTo>
                      <a:pt x="1892" y="1631"/>
                    </a:lnTo>
                    <a:lnTo>
                      <a:pt x="1875" y="1661"/>
                    </a:lnTo>
                    <a:lnTo>
                      <a:pt x="1863" y="1689"/>
                    </a:lnTo>
                    <a:lnTo>
                      <a:pt x="1850" y="1715"/>
                    </a:lnTo>
                    <a:lnTo>
                      <a:pt x="1832" y="1752"/>
                    </a:lnTo>
                    <a:lnTo>
                      <a:pt x="1819" y="1800"/>
                    </a:lnTo>
                    <a:lnTo>
                      <a:pt x="1813" y="1837"/>
                    </a:lnTo>
                    <a:lnTo>
                      <a:pt x="1768" y="1837"/>
                    </a:lnTo>
                    <a:lnTo>
                      <a:pt x="1708" y="1837"/>
                    </a:lnTo>
                    <a:lnTo>
                      <a:pt x="1651" y="1830"/>
                    </a:lnTo>
                    <a:lnTo>
                      <a:pt x="1600" y="1816"/>
                    </a:lnTo>
                    <a:lnTo>
                      <a:pt x="1574" y="1807"/>
                    </a:lnTo>
                    <a:lnTo>
                      <a:pt x="1538" y="1788"/>
                    </a:lnTo>
                    <a:lnTo>
                      <a:pt x="1506" y="1767"/>
                    </a:lnTo>
                    <a:lnTo>
                      <a:pt x="1475" y="1745"/>
                    </a:lnTo>
                    <a:lnTo>
                      <a:pt x="1441" y="1729"/>
                    </a:lnTo>
                    <a:lnTo>
                      <a:pt x="1412" y="1717"/>
                    </a:lnTo>
                    <a:lnTo>
                      <a:pt x="1382" y="1710"/>
                    </a:lnTo>
                    <a:lnTo>
                      <a:pt x="1344" y="1696"/>
                    </a:lnTo>
                    <a:lnTo>
                      <a:pt x="1308" y="1683"/>
                    </a:lnTo>
                    <a:lnTo>
                      <a:pt x="1275" y="1661"/>
                    </a:lnTo>
                    <a:lnTo>
                      <a:pt x="1240" y="1638"/>
                    </a:lnTo>
                    <a:lnTo>
                      <a:pt x="1212" y="1612"/>
                    </a:lnTo>
                    <a:lnTo>
                      <a:pt x="1155" y="1560"/>
                    </a:lnTo>
                    <a:lnTo>
                      <a:pt x="1120" y="1532"/>
                    </a:lnTo>
                    <a:lnTo>
                      <a:pt x="1080" y="1514"/>
                    </a:lnTo>
                    <a:lnTo>
                      <a:pt x="1030" y="1486"/>
                    </a:lnTo>
                    <a:lnTo>
                      <a:pt x="967" y="1465"/>
                    </a:lnTo>
                    <a:lnTo>
                      <a:pt x="899" y="1457"/>
                    </a:lnTo>
                    <a:lnTo>
                      <a:pt x="717" y="1436"/>
                    </a:lnTo>
                    <a:lnTo>
                      <a:pt x="567" y="1336"/>
                    </a:lnTo>
                    <a:lnTo>
                      <a:pt x="454" y="1252"/>
                    </a:lnTo>
                    <a:lnTo>
                      <a:pt x="272" y="1245"/>
                    </a:lnTo>
                    <a:lnTo>
                      <a:pt x="103" y="1203"/>
                    </a:lnTo>
                    <a:lnTo>
                      <a:pt x="15" y="1104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701" name="Freeform 669"/>
              <p:cNvSpPr>
                <a:spLocks/>
              </p:cNvSpPr>
              <p:nvPr/>
            </p:nvSpPr>
            <p:spPr bwMode="auto">
              <a:xfrm>
                <a:off x="2452" y="1596"/>
                <a:ext cx="238" cy="523"/>
              </a:xfrm>
              <a:custGeom>
                <a:avLst/>
                <a:gdLst/>
                <a:ahLst/>
                <a:cxnLst>
                  <a:cxn ang="0">
                    <a:pos x="35" y="475"/>
                  </a:cxn>
                  <a:cxn ang="0">
                    <a:pos x="9" y="424"/>
                  </a:cxn>
                  <a:cxn ang="0">
                    <a:pos x="1" y="372"/>
                  </a:cxn>
                  <a:cxn ang="0">
                    <a:pos x="1" y="310"/>
                  </a:cxn>
                  <a:cxn ang="0">
                    <a:pos x="8" y="260"/>
                  </a:cxn>
                  <a:cxn ang="0">
                    <a:pos x="25" y="217"/>
                  </a:cxn>
                  <a:cxn ang="0">
                    <a:pos x="26" y="168"/>
                  </a:cxn>
                  <a:cxn ang="0">
                    <a:pos x="21" y="140"/>
                  </a:cxn>
                  <a:cxn ang="0">
                    <a:pos x="11" y="106"/>
                  </a:cxn>
                  <a:cxn ang="0">
                    <a:pos x="13" y="94"/>
                  </a:cxn>
                  <a:cxn ang="0">
                    <a:pos x="32" y="118"/>
                  </a:cxn>
                  <a:cxn ang="0">
                    <a:pos x="43" y="125"/>
                  </a:cxn>
                  <a:cxn ang="0">
                    <a:pos x="42" y="74"/>
                  </a:cxn>
                  <a:cxn ang="0">
                    <a:pos x="25" y="20"/>
                  </a:cxn>
                  <a:cxn ang="0">
                    <a:pos x="24" y="0"/>
                  </a:cxn>
                  <a:cxn ang="0">
                    <a:pos x="54" y="6"/>
                  </a:cxn>
                  <a:cxn ang="0">
                    <a:pos x="81" y="35"/>
                  </a:cxn>
                  <a:cxn ang="0">
                    <a:pos x="101" y="83"/>
                  </a:cxn>
                  <a:cxn ang="0">
                    <a:pos x="112" y="102"/>
                  </a:cxn>
                  <a:cxn ang="0">
                    <a:pos x="131" y="69"/>
                  </a:cxn>
                  <a:cxn ang="0">
                    <a:pos x="162" y="50"/>
                  </a:cxn>
                  <a:cxn ang="0">
                    <a:pos x="187" y="54"/>
                  </a:cxn>
                  <a:cxn ang="0">
                    <a:pos x="200" y="85"/>
                  </a:cxn>
                  <a:cxn ang="0">
                    <a:pos x="179" y="85"/>
                  </a:cxn>
                  <a:cxn ang="0">
                    <a:pos x="168" y="94"/>
                  </a:cxn>
                  <a:cxn ang="0">
                    <a:pos x="162" y="120"/>
                  </a:cxn>
                  <a:cxn ang="0">
                    <a:pos x="166" y="142"/>
                  </a:cxn>
                  <a:cxn ang="0">
                    <a:pos x="181" y="159"/>
                  </a:cxn>
                  <a:cxn ang="0">
                    <a:pos x="202" y="159"/>
                  </a:cxn>
                  <a:cxn ang="0">
                    <a:pos x="202" y="121"/>
                  </a:cxn>
                  <a:cxn ang="0">
                    <a:pos x="219" y="147"/>
                  </a:cxn>
                  <a:cxn ang="0">
                    <a:pos x="232" y="188"/>
                  </a:cxn>
                  <a:cxn ang="0">
                    <a:pos x="232" y="223"/>
                  </a:cxn>
                  <a:cxn ang="0">
                    <a:pos x="220" y="256"/>
                  </a:cxn>
                  <a:cxn ang="0">
                    <a:pos x="201" y="283"/>
                  </a:cxn>
                  <a:cxn ang="0">
                    <a:pos x="191" y="306"/>
                  </a:cxn>
                  <a:cxn ang="0">
                    <a:pos x="198" y="341"/>
                  </a:cxn>
                  <a:cxn ang="0">
                    <a:pos x="218" y="362"/>
                  </a:cxn>
                  <a:cxn ang="0">
                    <a:pos x="232" y="355"/>
                  </a:cxn>
                  <a:cxn ang="0">
                    <a:pos x="238" y="387"/>
                  </a:cxn>
                  <a:cxn ang="0">
                    <a:pos x="231" y="434"/>
                  </a:cxn>
                  <a:cxn ang="0">
                    <a:pos x="216" y="474"/>
                  </a:cxn>
                  <a:cxn ang="0">
                    <a:pos x="196" y="501"/>
                  </a:cxn>
                  <a:cxn ang="0">
                    <a:pos x="171" y="518"/>
                  </a:cxn>
                  <a:cxn ang="0">
                    <a:pos x="141" y="521"/>
                  </a:cxn>
                  <a:cxn ang="0">
                    <a:pos x="101" y="504"/>
                  </a:cxn>
                  <a:cxn ang="0">
                    <a:pos x="53" y="494"/>
                  </a:cxn>
                </a:cxnLst>
                <a:rect l="0" t="0" r="r" b="b"/>
                <a:pathLst>
                  <a:path w="238" h="523">
                    <a:moveTo>
                      <a:pt x="53" y="494"/>
                    </a:moveTo>
                    <a:lnTo>
                      <a:pt x="44" y="485"/>
                    </a:lnTo>
                    <a:lnTo>
                      <a:pt x="35" y="475"/>
                    </a:lnTo>
                    <a:lnTo>
                      <a:pt x="25" y="458"/>
                    </a:lnTo>
                    <a:lnTo>
                      <a:pt x="17" y="442"/>
                    </a:lnTo>
                    <a:lnTo>
                      <a:pt x="9" y="424"/>
                    </a:lnTo>
                    <a:lnTo>
                      <a:pt x="5" y="409"/>
                    </a:lnTo>
                    <a:lnTo>
                      <a:pt x="2" y="389"/>
                    </a:lnTo>
                    <a:lnTo>
                      <a:pt x="1" y="372"/>
                    </a:lnTo>
                    <a:lnTo>
                      <a:pt x="1" y="349"/>
                    </a:lnTo>
                    <a:lnTo>
                      <a:pt x="0" y="328"/>
                    </a:lnTo>
                    <a:lnTo>
                      <a:pt x="1" y="310"/>
                    </a:lnTo>
                    <a:lnTo>
                      <a:pt x="1" y="297"/>
                    </a:lnTo>
                    <a:lnTo>
                      <a:pt x="4" y="278"/>
                    </a:lnTo>
                    <a:lnTo>
                      <a:pt x="8" y="260"/>
                    </a:lnTo>
                    <a:lnTo>
                      <a:pt x="13" y="245"/>
                    </a:lnTo>
                    <a:lnTo>
                      <a:pt x="20" y="231"/>
                    </a:lnTo>
                    <a:lnTo>
                      <a:pt x="25" y="217"/>
                    </a:lnTo>
                    <a:lnTo>
                      <a:pt x="27" y="200"/>
                    </a:lnTo>
                    <a:lnTo>
                      <a:pt x="27" y="184"/>
                    </a:lnTo>
                    <a:lnTo>
                      <a:pt x="26" y="168"/>
                    </a:lnTo>
                    <a:lnTo>
                      <a:pt x="24" y="159"/>
                    </a:lnTo>
                    <a:lnTo>
                      <a:pt x="23" y="151"/>
                    </a:lnTo>
                    <a:lnTo>
                      <a:pt x="21" y="140"/>
                    </a:lnTo>
                    <a:lnTo>
                      <a:pt x="18" y="128"/>
                    </a:lnTo>
                    <a:lnTo>
                      <a:pt x="13" y="117"/>
                    </a:lnTo>
                    <a:lnTo>
                      <a:pt x="11" y="106"/>
                    </a:lnTo>
                    <a:lnTo>
                      <a:pt x="7" y="98"/>
                    </a:lnTo>
                    <a:lnTo>
                      <a:pt x="3" y="91"/>
                    </a:lnTo>
                    <a:lnTo>
                      <a:pt x="13" y="94"/>
                    </a:lnTo>
                    <a:lnTo>
                      <a:pt x="21" y="101"/>
                    </a:lnTo>
                    <a:lnTo>
                      <a:pt x="29" y="111"/>
                    </a:lnTo>
                    <a:lnTo>
                      <a:pt x="32" y="118"/>
                    </a:lnTo>
                    <a:lnTo>
                      <a:pt x="37" y="128"/>
                    </a:lnTo>
                    <a:lnTo>
                      <a:pt x="40" y="142"/>
                    </a:lnTo>
                    <a:lnTo>
                      <a:pt x="43" y="125"/>
                    </a:lnTo>
                    <a:lnTo>
                      <a:pt x="44" y="108"/>
                    </a:lnTo>
                    <a:lnTo>
                      <a:pt x="44" y="93"/>
                    </a:lnTo>
                    <a:lnTo>
                      <a:pt x="42" y="74"/>
                    </a:lnTo>
                    <a:lnTo>
                      <a:pt x="37" y="53"/>
                    </a:lnTo>
                    <a:lnTo>
                      <a:pt x="31" y="36"/>
                    </a:lnTo>
                    <a:lnTo>
                      <a:pt x="25" y="20"/>
                    </a:lnTo>
                    <a:lnTo>
                      <a:pt x="20" y="7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6" y="0"/>
                    </a:lnTo>
                    <a:lnTo>
                      <a:pt x="47" y="3"/>
                    </a:lnTo>
                    <a:lnTo>
                      <a:pt x="54" y="6"/>
                    </a:lnTo>
                    <a:lnTo>
                      <a:pt x="65" y="13"/>
                    </a:lnTo>
                    <a:lnTo>
                      <a:pt x="74" y="23"/>
                    </a:lnTo>
                    <a:lnTo>
                      <a:pt x="81" y="35"/>
                    </a:lnTo>
                    <a:lnTo>
                      <a:pt x="88" y="49"/>
                    </a:lnTo>
                    <a:lnTo>
                      <a:pt x="94" y="66"/>
                    </a:lnTo>
                    <a:lnTo>
                      <a:pt x="101" y="83"/>
                    </a:lnTo>
                    <a:lnTo>
                      <a:pt x="106" y="102"/>
                    </a:lnTo>
                    <a:lnTo>
                      <a:pt x="109" y="125"/>
                    </a:lnTo>
                    <a:lnTo>
                      <a:pt x="112" y="102"/>
                    </a:lnTo>
                    <a:lnTo>
                      <a:pt x="118" y="91"/>
                    </a:lnTo>
                    <a:lnTo>
                      <a:pt x="124" y="80"/>
                    </a:lnTo>
                    <a:lnTo>
                      <a:pt x="131" y="69"/>
                    </a:lnTo>
                    <a:lnTo>
                      <a:pt x="142" y="60"/>
                    </a:lnTo>
                    <a:lnTo>
                      <a:pt x="152" y="54"/>
                    </a:lnTo>
                    <a:lnTo>
                      <a:pt x="162" y="50"/>
                    </a:lnTo>
                    <a:lnTo>
                      <a:pt x="172" y="48"/>
                    </a:lnTo>
                    <a:lnTo>
                      <a:pt x="181" y="50"/>
                    </a:lnTo>
                    <a:lnTo>
                      <a:pt x="187" y="54"/>
                    </a:lnTo>
                    <a:lnTo>
                      <a:pt x="193" y="61"/>
                    </a:lnTo>
                    <a:lnTo>
                      <a:pt x="197" y="71"/>
                    </a:lnTo>
                    <a:lnTo>
                      <a:pt x="200" y="85"/>
                    </a:lnTo>
                    <a:lnTo>
                      <a:pt x="192" y="81"/>
                    </a:lnTo>
                    <a:lnTo>
                      <a:pt x="185" y="81"/>
                    </a:lnTo>
                    <a:lnTo>
                      <a:pt x="179" y="85"/>
                    </a:lnTo>
                    <a:lnTo>
                      <a:pt x="177" y="86"/>
                    </a:lnTo>
                    <a:lnTo>
                      <a:pt x="172" y="89"/>
                    </a:lnTo>
                    <a:lnTo>
                      <a:pt x="168" y="94"/>
                    </a:lnTo>
                    <a:lnTo>
                      <a:pt x="166" y="101"/>
                    </a:lnTo>
                    <a:lnTo>
                      <a:pt x="163" y="112"/>
                    </a:lnTo>
                    <a:lnTo>
                      <a:pt x="162" y="120"/>
                    </a:lnTo>
                    <a:lnTo>
                      <a:pt x="162" y="128"/>
                    </a:lnTo>
                    <a:lnTo>
                      <a:pt x="163" y="136"/>
                    </a:lnTo>
                    <a:lnTo>
                      <a:pt x="166" y="142"/>
                    </a:lnTo>
                    <a:lnTo>
                      <a:pt x="169" y="148"/>
                    </a:lnTo>
                    <a:lnTo>
                      <a:pt x="174" y="154"/>
                    </a:lnTo>
                    <a:lnTo>
                      <a:pt x="181" y="159"/>
                    </a:lnTo>
                    <a:lnTo>
                      <a:pt x="187" y="162"/>
                    </a:lnTo>
                    <a:lnTo>
                      <a:pt x="195" y="164"/>
                    </a:lnTo>
                    <a:lnTo>
                      <a:pt x="202" y="159"/>
                    </a:lnTo>
                    <a:lnTo>
                      <a:pt x="204" y="148"/>
                    </a:lnTo>
                    <a:lnTo>
                      <a:pt x="204" y="136"/>
                    </a:lnTo>
                    <a:lnTo>
                      <a:pt x="202" y="121"/>
                    </a:lnTo>
                    <a:lnTo>
                      <a:pt x="207" y="128"/>
                    </a:lnTo>
                    <a:lnTo>
                      <a:pt x="214" y="139"/>
                    </a:lnTo>
                    <a:lnTo>
                      <a:pt x="219" y="147"/>
                    </a:lnTo>
                    <a:lnTo>
                      <a:pt x="225" y="162"/>
                    </a:lnTo>
                    <a:lnTo>
                      <a:pt x="230" y="174"/>
                    </a:lnTo>
                    <a:lnTo>
                      <a:pt x="232" y="188"/>
                    </a:lnTo>
                    <a:lnTo>
                      <a:pt x="234" y="201"/>
                    </a:lnTo>
                    <a:lnTo>
                      <a:pt x="234" y="211"/>
                    </a:lnTo>
                    <a:lnTo>
                      <a:pt x="232" y="223"/>
                    </a:lnTo>
                    <a:lnTo>
                      <a:pt x="230" y="234"/>
                    </a:lnTo>
                    <a:lnTo>
                      <a:pt x="226" y="244"/>
                    </a:lnTo>
                    <a:lnTo>
                      <a:pt x="220" y="256"/>
                    </a:lnTo>
                    <a:lnTo>
                      <a:pt x="214" y="265"/>
                    </a:lnTo>
                    <a:lnTo>
                      <a:pt x="207" y="273"/>
                    </a:lnTo>
                    <a:lnTo>
                      <a:pt x="201" y="283"/>
                    </a:lnTo>
                    <a:lnTo>
                      <a:pt x="196" y="290"/>
                    </a:lnTo>
                    <a:lnTo>
                      <a:pt x="193" y="297"/>
                    </a:lnTo>
                    <a:lnTo>
                      <a:pt x="191" y="306"/>
                    </a:lnTo>
                    <a:lnTo>
                      <a:pt x="191" y="319"/>
                    </a:lnTo>
                    <a:lnTo>
                      <a:pt x="195" y="330"/>
                    </a:lnTo>
                    <a:lnTo>
                      <a:pt x="198" y="341"/>
                    </a:lnTo>
                    <a:lnTo>
                      <a:pt x="205" y="350"/>
                    </a:lnTo>
                    <a:lnTo>
                      <a:pt x="211" y="356"/>
                    </a:lnTo>
                    <a:lnTo>
                      <a:pt x="218" y="362"/>
                    </a:lnTo>
                    <a:lnTo>
                      <a:pt x="223" y="355"/>
                    </a:lnTo>
                    <a:lnTo>
                      <a:pt x="226" y="346"/>
                    </a:lnTo>
                    <a:lnTo>
                      <a:pt x="232" y="355"/>
                    </a:lnTo>
                    <a:lnTo>
                      <a:pt x="234" y="363"/>
                    </a:lnTo>
                    <a:lnTo>
                      <a:pt x="237" y="375"/>
                    </a:lnTo>
                    <a:lnTo>
                      <a:pt x="238" y="387"/>
                    </a:lnTo>
                    <a:lnTo>
                      <a:pt x="238" y="404"/>
                    </a:lnTo>
                    <a:lnTo>
                      <a:pt x="234" y="419"/>
                    </a:lnTo>
                    <a:lnTo>
                      <a:pt x="231" y="434"/>
                    </a:lnTo>
                    <a:lnTo>
                      <a:pt x="227" y="445"/>
                    </a:lnTo>
                    <a:lnTo>
                      <a:pt x="223" y="458"/>
                    </a:lnTo>
                    <a:lnTo>
                      <a:pt x="216" y="474"/>
                    </a:lnTo>
                    <a:lnTo>
                      <a:pt x="207" y="484"/>
                    </a:lnTo>
                    <a:lnTo>
                      <a:pt x="201" y="493"/>
                    </a:lnTo>
                    <a:lnTo>
                      <a:pt x="196" y="501"/>
                    </a:lnTo>
                    <a:lnTo>
                      <a:pt x="190" y="508"/>
                    </a:lnTo>
                    <a:lnTo>
                      <a:pt x="181" y="513"/>
                    </a:lnTo>
                    <a:lnTo>
                      <a:pt x="171" y="518"/>
                    </a:lnTo>
                    <a:lnTo>
                      <a:pt x="160" y="522"/>
                    </a:lnTo>
                    <a:lnTo>
                      <a:pt x="150" y="523"/>
                    </a:lnTo>
                    <a:lnTo>
                      <a:pt x="141" y="521"/>
                    </a:lnTo>
                    <a:lnTo>
                      <a:pt x="130" y="510"/>
                    </a:lnTo>
                    <a:lnTo>
                      <a:pt x="118" y="506"/>
                    </a:lnTo>
                    <a:lnTo>
                      <a:pt x="101" y="504"/>
                    </a:lnTo>
                    <a:lnTo>
                      <a:pt x="83" y="504"/>
                    </a:lnTo>
                    <a:lnTo>
                      <a:pt x="66" y="500"/>
                    </a:lnTo>
                    <a:lnTo>
                      <a:pt x="53" y="494"/>
                    </a:lnTo>
                    <a:close/>
                  </a:path>
                </a:pathLst>
              </a:custGeom>
              <a:solidFill>
                <a:srgbClr val="FF8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702" name="Freeform 670"/>
              <p:cNvSpPr>
                <a:spLocks/>
              </p:cNvSpPr>
              <p:nvPr/>
            </p:nvSpPr>
            <p:spPr bwMode="auto">
              <a:xfrm>
                <a:off x="2658" y="1116"/>
                <a:ext cx="1155" cy="1390"/>
              </a:xfrm>
              <a:custGeom>
                <a:avLst/>
                <a:gdLst/>
                <a:ahLst/>
                <a:cxnLst>
                  <a:cxn ang="0">
                    <a:pos x="0" y="904"/>
                  </a:cxn>
                  <a:cxn ang="0">
                    <a:pos x="42" y="722"/>
                  </a:cxn>
                  <a:cxn ang="0">
                    <a:pos x="99" y="577"/>
                  </a:cxn>
                  <a:cxn ang="0">
                    <a:pos x="99" y="427"/>
                  </a:cxn>
                  <a:cxn ang="0">
                    <a:pos x="200" y="531"/>
                  </a:cxn>
                  <a:cxn ang="0">
                    <a:pos x="246" y="212"/>
                  </a:cxn>
                  <a:cxn ang="0">
                    <a:pos x="284" y="126"/>
                  </a:cxn>
                  <a:cxn ang="0">
                    <a:pos x="346" y="167"/>
                  </a:cxn>
                  <a:cxn ang="0">
                    <a:pos x="403" y="61"/>
                  </a:cxn>
                  <a:cxn ang="0">
                    <a:pos x="494" y="110"/>
                  </a:cxn>
                  <a:cxn ang="0">
                    <a:pos x="526" y="232"/>
                  </a:cxn>
                  <a:cxn ang="0">
                    <a:pos x="632" y="281"/>
                  </a:cxn>
                  <a:cxn ang="0">
                    <a:pos x="735" y="240"/>
                  </a:cxn>
                  <a:cxn ang="0">
                    <a:pos x="808" y="145"/>
                  </a:cxn>
                  <a:cxn ang="0">
                    <a:pos x="845" y="152"/>
                  </a:cxn>
                  <a:cxn ang="0">
                    <a:pos x="810" y="334"/>
                  </a:cxn>
                  <a:cxn ang="0">
                    <a:pos x="672" y="456"/>
                  </a:cxn>
                  <a:cxn ang="0">
                    <a:pos x="665" y="514"/>
                  </a:cxn>
                  <a:cxn ang="0">
                    <a:pos x="838" y="475"/>
                  </a:cxn>
                  <a:cxn ang="0">
                    <a:pos x="960" y="471"/>
                  </a:cxn>
                  <a:cxn ang="0">
                    <a:pos x="928" y="572"/>
                  </a:cxn>
                  <a:cxn ang="0">
                    <a:pos x="864" y="635"/>
                  </a:cxn>
                  <a:cxn ang="0">
                    <a:pos x="846" y="724"/>
                  </a:cxn>
                  <a:cxn ang="0">
                    <a:pos x="858" y="778"/>
                  </a:cxn>
                  <a:cxn ang="0">
                    <a:pos x="929" y="797"/>
                  </a:cxn>
                  <a:cxn ang="0">
                    <a:pos x="964" y="705"/>
                  </a:cxn>
                  <a:cxn ang="0">
                    <a:pos x="996" y="640"/>
                  </a:cxn>
                  <a:cxn ang="0">
                    <a:pos x="1025" y="678"/>
                  </a:cxn>
                  <a:cxn ang="0">
                    <a:pos x="1033" y="769"/>
                  </a:cxn>
                  <a:cxn ang="0">
                    <a:pos x="1016" y="818"/>
                  </a:cxn>
                  <a:cxn ang="0">
                    <a:pos x="982" y="900"/>
                  </a:cxn>
                  <a:cxn ang="0">
                    <a:pos x="970" y="992"/>
                  </a:cxn>
                  <a:cxn ang="0">
                    <a:pos x="996" y="1036"/>
                  </a:cxn>
                  <a:cxn ang="0">
                    <a:pos x="1050" y="1025"/>
                  </a:cxn>
                  <a:cxn ang="0">
                    <a:pos x="1103" y="987"/>
                  </a:cxn>
                  <a:cxn ang="0">
                    <a:pos x="1137" y="937"/>
                  </a:cxn>
                  <a:cxn ang="0">
                    <a:pos x="1155" y="963"/>
                  </a:cxn>
                  <a:cxn ang="0">
                    <a:pos x="1137" y="1052"/>
                  </a:cxn>
                  <a:cxn ang="0">
                    <a:pos x="1055" y="1163"/>
                  </a:cxn>
                  <a:cxn ang="0">
                    <a:pos x="932" y="1291"/>
                  </a:cxn>
                  <a:cxn ang="0">
                    <a:pos x="822" y="1390"/>
                  </a:cxn>
                  <a:cxn ang="0">
                    <a:pos x="681" y="1334"/>
                  </a:cxn>
                  <a:cxn ang="0">
                    <a:pos x="598" y="1216"/>
                  </a:cxn>
                  <a:cxn ang="0">
                    <a:pos x="422" y="1193"/>
                  </a:cxn>
                  <a:cxn ang="0">
                    <a:pos x="300" y="1147"/>
                  </a:cxn>
                  <a:cxn ang="0">
                    <a:pos x="79" y="1082"/>
                  </a:cxn>
                </a:cxnLst>
                <a:rect l="0" t="0" r="r" b="b"/>
                <a:pathLst>
                  <a:path w="1155" h="1390">
                    <a:moveTo>
                      <a:pt x="32" y="1049"/>
                    </a:moveTo>
                    <a:lnTo>
                      <a:pt x="7" y="999"/>
                    </a:lnTo>
                    <a:lnTo>
                      <a:pt x="0" y="904"/>
                    </a:lnTo>
                    <a:lnTo>
                      <a:pt x="3" y="824"/>
                    </a:lnTo>
                    <a:lnTo>
                      <a:pt x="14" y="752"/>
                    </a:lnTo>
                    <a:lnTo>
                      <a:pt x="42" y="722"/>
                    </a:lnTo>
                    <a:lnTo>
                      <a:pt x="114" y="692"/>
                    </a:lnTo>
                    <a:lnTo>
                      <a:pt x="110" y="642"/>
                    </a:lnTo>
                    <a:lnTo>
                      <a:pt x="99" y="577"/>
                    </a:lnTo>
                    <a:lnTo>
                      <a:pt x="91" y="536"/>
                    </a:lnTo>
                    <a:lnTo>
                      <a:pt x="91" y="483"/>
                    </a:lnTo>
                    <a:lnTo>
                      <a:pt x="99" y="427"/>
                    </a:lnTo>
                    <a:lnTo>
                      <a:pt x="126" y="362"/>
                    </a:lnTo>
                    <a:lnTo>
                      <a:pt x="160" y="430"/>
                    </a:lnTo>
                    <a:lnTo>
                      <a:pt x="200" y="531"/>
                    </a:lnTo>
                    <a:lnTo>
                      <a:pt x="230" y="547"/>
                    </a:lnTo>
                    <a:lnTo>
                      <a:pt x="246" y="379"/>
                    </a:lnTo>
                    <a:lnTo>
                      <a:pt x="246" y="212"/>
                    </a:lnTo>
                    <a:lnTo>
                      <a:pt x="216" y="90"/>
                    </a:lnTo>
                    <a:lnTo>
                      <a:pt x="247" y="99"/>
                    </a:lnTo>
                    <a:lnTo>
                      <a:pt x="284" y="126"/>
                    </a:lnTo>
                    <a:lnTo>
                      <a:pt x="315" y="167"/>
                    </a:lnTo>
                    <a:lnTo>
                      <a:pt x="342" y="228"/>
                    </a:lnTo>
                    <a:lnTo>
                      <a:pt x="346" y="167"/>
                    </a:lnTo>
                    <a:lnTo>
                      <a:pt x="358" y="126"/>
                    </a:lnTo>
                    <a:lnTo>
                      <a:pt x="380" y="92"/>
                    </a:lnTo>
                    <a:lnTo>
                      <a:pt x="403" y="61"/>
                    </a:lnTo>
                    <a:lnTo>
                      <a:pt x="475" y="0"/>
                    </a:lnTo>
                    <a:lnTo>
                      <a:pt x="484" y="68"/>
                    </a:lnTo>
                    <a:lnTo>
                      <a:pt x="494" y="110"/>
                    </a:lnTo>
                    <a:lnTo>
                      <a:pt x="499" y="141"/>
                    </a:lnTo>
                    <a:lnTo>
                      <a:pt x="506" y="175"/>
                    </a:lnTo>
                    <a:lnTo>
                      <a:pt x="526" y="232"/>
                    </a:lnTo>
                    <a:lnTo>
                      <a:pt x="552" y="266"/>
                    </a:lnTo>
                    <a:lnTo>
                      <a:pt x="582" y="281"/>
                    </a:lnTo>
                    <a:lnTo>
                      <a:pt x="632" y="281"/>
                    </a:lnTo>
                    <a:lnTo>
                      <a:pt x="665" y="274"/>
                    </a:lnTo>
                    <a:lnTo>
                      <a:pt x="704" y="263"/>
                    </a:lnTo>
                    <a:lnTo>
                      <a:pt x="735" y="240"/>
                    </a:lnTo>
                    <a:lnTo>
                      <a:pt x="765" y="205"/>
                    </a:lnTo>
                    <a:lnTo>
                      <a:pt x="787" y="175"/>
                    </a:lnTo>
                    <a:lnTo>
                      <a:pt x="808" y="145"/>
                    </a:lnTo>
                    <a:lnTo>
                      <a:pt x="826" y="119"/>
                    </a:lnTo>
                    <a:lnTo>
                      <a:pt x="850" y="85"/>
                    </a:lnTo>
                    <a:lnTo>
                      <a:pt x="845" y="152"/>
                    </a:lnTo>
                    <a:lnTo>
                      <a:pt x="842" y="205"/>
                    </a:lnTo>
                    <a:lnTo>
                      <a:pt x="834" y="266"/>
                    </a:lnTo>
                    <a:lnTo>
                      <a:pt x="810" y="334"/>
                    </a:lnTo>
                    <a:lnTo>
                      <a:pt x="769" y="396"/>
                    </a:lnTo>
                    <a:lnTo>
                      <a:pt x="723" y="437"/>
                    </a:lnTo>
                    <a:lnTo>
                      <a:pt x="672" y="456"/>
                    </a:lnTo>
                    <a:lnTo>
                      <a:pt x="640" y="487"/>
                    </a:lnTo>
                    <a:lnTo>
                      <a:pt x="594" y="540"/>
                    </a:lnTo>
                    <a:lnTo>
                      <a:pt x="665" y="514"/>
                    </a:lnTo>
                    <a:lnTo>
                      <a:pt x="738" y="491"/>
                    </a:lnTo>
                    <a:lnTo>
                      <a:pt x="785" y="483"/>
                    </a:lnTo>
                    <a:lnTo>
                      <a:pt x="838" y="475"/>
                    </a:lnTo>
                    <a:lnTo>
                      <a:pt x="883" y="471"/>
                    </a:lnTo>
                    <a:lnTo>
                      <a:pt x="928" y="470"/>
                    </a:lnTo>
                    <a:lnTo>
                      <a:pt x="960" y="471"/>
                    </a:lnTo>
                    <a:lnTo>
                      <a:pt x="953" y="510"/>
                    </a:lnTo>
                    <a:lnTo>
                      <a:pt x="945" y="546"/>
                    </a:lnTo>
                    <a:lnTo>
                      <a:pt x="928" y="572"/>
                    </a:lnTo>
                    <a:lnTo>
                      <a:pt x="911" y="590"/>
                    </a:lnTo>
                    <a:lnTo>
                      <a:pt x="892" y="607"/>
                    </a:lnTo>
                    <a:lnTo>
                      <a:pt x="864" y="635"/>
                    </a:lnTo>
                    <a:lnTo>
                      <a:pt x="849" y="671"/>
                    </a:lnTo>
                    <a:lnTo>
                      <a:pt x="846" y="700"/>
                    </a:lnTo>
                    <a:lnTo>
                      <a:pt x="846" y="724"/>
                    </a:lnTo>
                    <a:lnTo>
                      <a:pt x="849" y="745"/>
                    </a:lnTo>
                    <a:lnTo>
                      <a:pt x="850" y="762"/>
                    </a:lnTo>
                    <a:lnTo>
                      <a:pt x="858" y="778"/>
                    </a:lnTo>
                    <a:lnTo>
                      <a:pt x="867" y="790"/>
                    </a:lnTo>
                    <a:lnTo>
                      <a:pt x="901" y="804"/>
                    </a:lnTo>
                    <a:lnTo>
                      <a:pt x="929" y="797"/>
                    </a:lnTo>
                    <a:lnTo>
                      <a:pt x="948" y="768"/>
                    </a:lnTo>
                    <a:lnTo>
                      <a:pt x="960" y="722"/>
                    </a:lnTo>
                    <a:lnTo>
                      <a:pt x="964" y="705"/>
                    </a:lnTo>
                    <a:lnTo>
                      <a:pt x="972" y="685"/>
                    </a:lnTo>
                    <a:lnTo>
                      <a:pt x="980" y="664"/>
                    </a:lnTo>
                    <a:lnTo>
                      <a:pt x="996" y="640"/>
                    </a:lnTo>
                    <a:lnTo>
                      <a:pt x="1009" y="623"/>
                    </a:lnTo>
                    <a:lnTo>
                      <a:pt x="1019" y="647"/>
                    </a:lnTo>
                    <a:lnTo>
                      <a:pt x="1025" y="678"/>
                    </a:lnTo>
                    <a:lnTo>
                      <a:pt x="1033" y="707"/>
                    </a:lnTo>
                    <a:lnTo>
                      <a:pt x="1037" y="737"/>
                    </a:lnTo>
                    <a:lnTo>
                      <a:pt x="1033" y="769"/>
                    </a:lnTo>
                    <a:lnTo>
                      <a:pt x="1025" y="797"/>
                    </a:lnTo>
                    <a:lnTo>
                      <a:pt x="1010" y="837"/>
                    </a:lnTo>
                    <a:lnTo>
                      <a:pt x="1016" y="818"/>
                    </a:lnTo>
                    <a:lnTo>
                      <a:pt x="997" y="858"/>
                    </a:lnTo>
                    <a:lnTo>
                      <a:pt x="991" y="872"/>
                    </a:lnTo>
                    <a:lnTo>
                      <a:pt x="982" y="900"/>
                    </a:lnTo>
                    <a:lnTo>
                      <a:pt x="976" y="942"/>
                    </a:lnTo>
                    <a:lnTo>
                      <a:pt x="972" y="963"/>
                    </a:lnTo>
                    <a:lnTo>
                      <a:pt x="970" y="992"/>
                    </a:lnTo>
                    <a:lnTo>
                      <a:pt x="970" y="1013"/>
                    </a:lnTo>
                    <a:lnTo>
                      <a:pt x="978" y="1033"/>
                    </a:lnTo>
                    <a:lnTo>
                      <a:pt x="996" y="1036"/>
                    </a:lnTo>
                    <a:lnTo>
                      <a:pt x="1017" y="1038"/>
                    </a:lnTo>
                    <a:lnTo>
                      <a:pt x="1033" y="1032"/>
                    </a:lnTo>
                    <a:lnTo>
                      <a:pt x="1050" y="1025"/>
                    </a:lnTo>
                    <a:lnTo>
                      <a:pt x="1067" y="1018"/>
                    </a:lnTo>
                    <a:lnTo>
                      <a:pt x="1085" y="1007"/>
                    </a:lnTo>
                    <a:lnTo>
                      <a:pt x="1103" y="987"/>
                    </a:lnTo>
                    <a:lnTo>
                      <a:pt x="1114" y="975"/>
                    </a:lnTo>
                    <a:lnTo>
                      <a:pt x="1127" y="956"/>
                    </a:lnTo>
                    <a:lnTo>
                      <a:pt x="1137" y="937"/>
                    </a:lnTo>
                    <a:lnTo>
                      <a:pt x="1145" y="911"/>
                    </a:lnTo>
                    <a:lnTo>
                      <a:pt x="1153" y="942"/>
                    </a:lnTo>
                    <a:lnTo>
                      <a:pt x="1155" y="963"/>
                    </a:lnTo>
                    <a:lnTo>
                      <a:pt x="1153" y="989"/>
                    </a:lnTo>
                    <a:lnTo>
                      <a:pt x="1148" y="1025"/>
                    </a:lnTo>
                    <a:lnTo>
                      <a:pt x="1137" y="1052"/>
                    </a:lnTo>
                    <a:lnTo>
                      <a:pt x="1119" y="1082"/>
                    </a:lnTo>
                    <a:lnTo>
                      <a:pt x="1093" y="1113"/>
                    </a:lnTo>
                    <a:lnTo>
                      <a:pt x="1055" y="1163"/>
                    </a:lnTo>
                    <a:lnTo>
                      <a:pt x="997" y="1216"/>
                    </a:lnTo>
                    <a:lnTo>
                      <a:pt x="956" y="1246"/>
                    </a:lnTo>
                    <a:lnTo>
                      <a:pt x="932" y="1291"/>
                    </a:lnTo>
                    <a:lnTo>
                      <a:pt x="922" y="1380"/>
                    </a:lnTo>
                    <a:lnTo>
                      <a:pt x="875" y="1390"/>
                    </a:lnTo>
                    <a:lnTo>
                      <a:pt x="822" y="1390"/>
                    </a:lnTo>
                    <a:lnTo>
                      <a:pt x="773" y="1380"/>
                    </a:lnTo>
                    <a:lnTo>
                      <a:pt x="723" y="1361"/>
                    </a:lnTo>
                    <a:lnTo>
                      <a:pt x="681" y="1334"/>
                    </a:lnTo>
                    <a:lnTo>
                      <a:pt x="644" y="1303"/>
                    </a:lnTo>
                    <a:lnTo>
                      <a:pt x="613" y="1253"/>
                    </a:lnTo>
                    <a:lnTo>
                      <a:pt x="598" y="1216"/>
                    </a:lnTo>
                    <a:lnTo>
                      <a:pt x="545" y="1227"/>
                    </a:lnTo>
                    <a:lnTo>
                      <a:pt x="476" y="1216"/>
                    </a:lnTo>
                    <a:lnTo>
                      <a:pt x="422" y="1193"/>
                    </a:lnTo>
                    <a:lnTo>
                      <a:pt x="392" y="1166"/>
                    </a:lnTo>
                    <a:lnTo>
                      <a:pt x="368" y="1124"/>
                    </a:lnTo>
                    <a:lnTo>
                      <a:pt x="300" y="1147"/>
                    </a:lnTo>
                    <a:lnTo>
                      <a:pt x="224" y="1140"/>
                    </a:lnTo>
                    <a:lnTo>
                      <a:pt x="144" y="1113"/>
                    </a:lnTo>
                    <a:lnTo>
                      <a:pt x="79" y="1082"/>
                    </a:lnTo>
                    <a:lnTo>
                      <a:pt x="32" y="1049"/>
                    </a:lnTo>
                    <a:close/>
                  </a:path>
                </a:pathLst>
              </a:custGeom>
              <a:solidFill>
                <a:srgbClr val="E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703" name="Freeform 671"/>
              <p:cNvSpPr>
                <a:spLocks/>
              </p:cNvSpPr>
              <p:nvPr/>
            </p:nvSpPr>
            <p:spPr bwMode="auto">
              <a:xfrm>
                <a:off x="2689" y="1420"/>
                <a:ext cx="830" cy="1008"/>
              </a:xfrm>
              <a:custGeom>
                <a:avLst/>
                <a:gdLst/>
                <a:ahLst/>
                <a:cxnLst>
                  <a:cxn ang="0">
                    <a:pos x="5" y="724"/>
                  </a:cxn>
                  <a:cxn ang="0">
                    <a:pos x="4" y="598"/>
                  </a:cxn>
                  <a:cxn ang="0">
                    <a:pos x="30" y="524"/>
                  </a:cxn>
                  <a:cxn ang="0">
                    <a:pos x="80" y="465"/>
                  </a:cxn>
                  <a:cxn ang="0">
                    <a:pos x="65" y="389"/>
                  </a:cxn>
                  <a:cxn ang="0">
                    <a:pos x="71" y="309"/>
                  </a:cxn>
                  <a:cxn ang="0">
                    <a:pos x="116" y="311"/>
                  </a:cxn>
                  <a:cxn ang="0">
                    <a:pos x="166" y="396"/>
                  </a:cxn>
                  <a:cxn ang="0">
                    <a:pos x="177" y="153"/>
                  </a:cxn>
                  <a:cxn ang="0">
                    <a:pos x="177" y="71"/>
                  </a:cxn>
                  <a:cxn ang="0">
                    <a:pos x="226" y="120"/>
                  </a:cxn>
                  <a:cxn ang="0">
                    <a:pos x="249" y="120"/>
                  </a:cxn>
                  <a:cxn ang="0">
                    <a:pos x="274" y="65"/>
                  </a:cxn>
                  <a:cxn ang="0">
                    <a:pos x="341" y="0"/>
                  </a:cxn>
                  <a:cxn ang="0">
                    <a:pos x="356" y="79"/>
                  </a:cxn>
                  <a:cxn ang="0">
                    <a:pos x="364" y="126"/>
                  </a:cxn>
                  <a:cxn ang="0">
                    <a:pos x="397" y="192"/>
                  </a:cxn>
                  <a:cxn ang="0">
                    <a:pos x="455" y="203"/>
                  </a:cxn>
                  <a:cxn ang="0">
                    <a:pos x="506" y="190"/>
                  </a:cxn>
                  <a:cxn ang="0">
                    <a:pos x="550" y="147"/>
                  </a:cxn>
                  <a:cxn ang="0">
                    <a:pos x="580" y="104"/>
                  </a:cxn>
                  <a:cxn ang="0">
                    <a:pos x="611" y="59"/>
                  </a:cxn>
                  <a:cxn ang="0">
                    <a:pos x="605" y="147"/>
                  </a:cxn>
                  <a:cxn ang="0">
                    <a:pos x="584" y="242"/>
                  </a:cxn>
                  <a:cxn ang="0">
                    <a:pos x="521" y="317"/>
                  </a:cxn>
                  <a:cxn ang="0">
                    <a:pos x="459" y="352"/>
                  </a:cxn>
                  <a:cxn ang="0">
                    <a:pos x="480" y="373"/>
                  </a:cxn>
                  <a:cxn ang="0">
                    <a:pos x="563" y="350"/>
                  </a:cxn>
                  <a:cxn ang="0">
                    <a:pos x="634" y="342"/>
                  </a:cxn>
                  <a:cxn ang="0">
                    <a:pos x="670" y="387"/>
                  </a:cxn>
                  <a:cxn ang="0">
                    <a:pos x="621" y="460"/>
                  </a:cxn>
                  <a:cxn ang="0">
                    <a:pos x="577" y="501"/>
                  </a:cxn>
                  <a:cxn ang="0">
                    <a:pos x="571" y="528"/>
                  </a:cxn>
                  <a:cxn ang="0">
                    <a:pos x="592" y="557"/>
                  </a:cxn>
                  <a:cxn ang="0">
                    <a:pos x="646" y="584"/>
                  </a:cxn>
                  <a:cxn ang="0">
                    <a:pos x="681" y="557"/>
                  </a:cxn>
                  <a:cxn ang="0">
                    <a:pos x="705" y="481"/>
                  </a:cxn>
                  <a:cxn ang="0">
                    <a:pos x="738" y="495"/>
                  </a:cxn>
                  <a:cxn ang="0">
                    <a:pos x="736" y="578"/>
                  </a:cxn>
                  <a:cxn ang="0">
                    <a:pos x="703" y="683"/>
                  </a:cxn>
                  <a:cxn ang="0">
                    <a:pos x="731" y="752"/>
                  </a:cxn>
                  <a:cxn ang="0">
                    <a:pos x="780" y="730"/>
                  </a:cxn>
                  <a:cxn ang="0">
                    <a:pos x="825" y="662"/>
                  </a:cxn>
                  <a:cxn ang="0">
                    <a:pos x="823" y="738"/>
                  </a:cxn>
                  <a:cxn ang="0">
                    <a:pos x="785" y="807"/>
                  </a:cxn>
                  <a:cxn ang="0">
                    <a:pos x="717" y="882"/>
                  </a:cxn>
                  <a:cxn ang="0">
                    <a:pos x="669" y="936"/>
                  </a:cxn>
                  <a:cxn ang="0">
                    <a:pos x="629" y="1008"/>
                  </a:cxn>
                  <a:cxn ang="0">
                    <a:pos x="556" y="1000"/>
                  </a:cxn>
                  <a:cxn ang="0">
                    <a:pos x="490" y="967"/>
                  </a:cxn>
                  <a:cxn ang="0">
                    <a:pos x="440" y="909"/>
                  </a:cxn>
                  <a:cxn ang="0">
                    <a:pos x="391" y="890"/>
                  </a:cxn>
                  <a:cxn ang="0">
                    <a:pos x="304" y="866"/>
                  </a:cxn>
                  <a:cxn ang="0">
                    <a:pos x="264" y="815"/>
                  </a:cxn>
                  <a:cxn ang="0">
                    <a:pos x="162" y="827"/>
                  </a:cxn>
                  <a:cxn ang="0">
                    <a:pos x="58" y="785"/>
                  </a:cxn>
                </a:cxnLst>
                <a:rect l="0" t="0" r="r" b="b"/>
                <a:pathLst>
                  <a:path w="830" h="1008">
                    <a:moveTo>
                      <a:pt x="24" y="761"/>
                    </a:moveTo>
                    <a:lnTo>
                      <a:pt x="5" y="724"/>
                    </a:lnTo>
                    <a:lnTo>
                      <a:pt x="0" y="656"/>
                    </a:lnTo>
                    <a:lnTo>
                      <a:pt x="4" y="598"/>
                    </a:lnTo>
                    <a:lnTo>
                      <a:pt x="11" y="545"/>
                    </a:lnTo>
                    <a:lnTo>
                      <a:pt x="30" y="524"/>
                    </a:lnTo>
                    <a:lnTo>
                      <a:pt x="82" y="501"/>
                    </a:lnTo>
                    <a:lnTo>
                      <a:pt x="80" y="465"/>
                    </a:lnTo>
                    <a:lnTo>
                      <a:pt x="71" y="418"/>
                    </a:lnTo>
                    <a:lnTo>
                      <a:pt x="65" y="389"/>
                    </a:lnTo>
                    <a:lnTo>
                      <a:pt x="65" y="350"/>
                    </a:lnTo>
                    <a:lnTo>
                      <a:pt x="71" y="309"/>
                    </a:lnTo>
                    <a:lnTo>
                      <a:pt x="91" y="262"/>
                    </a:lnTo>
                    <a:lnTo>
                      <a:pt x="116" y="311"/>
                    </a:lnTo>
                    <a:lnTo>
                      <a:pt x="144" y="385"/>
                    </a:lnTo>
                    <a:lnTo>
                      <a:pt x="166" y="396"/>
                    </a:lnTo>
                    <a:lnTo>
                      <a:pt x="177" y="276"/>
                    </a:lnTo>
                    <a:lnTo>
                      <a:pt x="177" y="153"/>
                    </a:lnTo>
                    <a:lnTo>
                      <a:pt x="156" y="65"/>
                    </a:lnTo>
                    <a:lnTo>
                      <a:pt x="177" y="71"/>
                    </a:lnTo>
                    <a:lnTo>
                      <a:pt x="205" y="90"/>
                    </a:lnTo>
                    <a:lnTo>
                      <a:pt x="226" y="120"/>
                    </a:lnTo>
                    <a:lnTo>
                      <a:pt x="246" y="164"/>
                    </a:lnTo>
                    <a:lnTo>
                      <a:pt x="249" y="120"/>
                    </a:lnTo>
                    <a:lnTo>
                      <a:pt x="257" y="90"/>
                    </a:lnTo>
                    <a:lnTo>
                      <a:pt x="274" y="65"/>
                    </a:lnTo>
                    <a:lnTo>
                      <a:pt x="291" y="43"/>
                    </a:lnTo>
                    <a:lnTo>
                      <a:pt x="341" y="0"/>
                    </a:lnTo>
                    <a:lnTo>
                      <a:pt x="347" y="48"/>
                    </a:lnTo>
                    <a:lnTo>
                      <a:pt x="356" y="79"/>
                    </a:lnTo>
                    <a:lnTo>
                      <a:pt x="358" y="101"/>
                    </a:lnTo>
                    <a:lnTo>
                      <a:pt x="364" y="126"/>
                    </a:lnTo>
                    <a:lnTo>
                      <a:pt x="377" y="168"/>
                    </a:lnTo>
                    <a:lnTo>
                      <a:pt x="397" y="192"/>
                    </a:lnTo>
                    <a:lnTo>
                      <a:pt x="418" y="203"/>
                    </a:lnTo>
                    <a:lnTo>
                      <a:pt x="455" y="203"/>
                    </a:lnTo>
                    <a:lnTo>
                      <a:pt x="480" y="197"/>
                    </a:lnTo>
                    <a:lnTo>
                      <a:pt x="506" y="190"/>
                    </a:lnTo>
                    <a:lnTo>
                      <a:pt x="529" y="172"/>
                    </a:lnTo>
                    <a:lnTo>
                      <a:pt x="550" y="147"/>
                    </a:lnTo>
                    <a:lnTo>
                      <a:pt x="567" y="126"/>
                    </a:lnTo>
                    <a:lnTo>
                      <a:pt x="580" y="104"/>
                    </a:lnTo>
                    <a:lnTo>
                      <a:pt x="594" y="85"/>
                    </a:lnTo>
                    <a:lnTo>
                      <a:pt x="611" y="59"/>
                    </a:lnTo>
                    <a:lnTo>
                      <a:pt x="608" y="110"/>
                    </a:lnTo>
                    <a:lnTo>
                      <a:pt x="605" y="147"/>
                    </a:lnTo>
                    <a:lnTo>
                      <a:pt x="600" y="192"/>
                    </a:lnTo>
                    <a:lnTo>
                      <a:pt x="584" y="242"/>
                    </a:lnTo>
                    <a:lnTo>
                      <a:pt x="553" y="286"/>
                    </a:lnTo>
                    <a:lnTo>
                      <a:pt x="521" y="317"/>
                    </a:lnTo>
                    <a:lnTo>
                      <a:pt x="484" y="330"/>
                    </a:lnTo>
                    <a:lnTo>
                      <a:pt x="459" y="352"/>
                    </a:lnTo>
                    <a:lnTo>
                      <a:pt x="427" y="390"/>
                    </a:lnTo>
                    <a:lnTo>
                      <a:pt x="480" y="373"/>
                    </a:lnTo>
                    <a:lnTo>
                      <a:pt x="531" y="356"/>
                    </a:lnTo>
                    <a:lnTo>
                      <a:pt x="563" y="350"/>
                    </a:lnTo>
                    <a:lnTo>
                      <a:pt x="603" y="344"/>
                    </a:lnTo>
                    <a:lnTo>
                      <a:pt x="634" y="342"/>
                    </a:lnTo>
                    <a:lnTo>
                      <a:pt x="690" y="342"/>
                    </a:lnTo>
                    <a:lnTo>
                      <a:pt x="670" y="387"/>
                    </a:lnTo>
                    <a:lnTo>
                      <a:pt x="653" y="421"/>
                    </a:lnTo>
                    <a:lnTo>
                      <a:pt x="621" y="460"/>
                    </a:lnTo>
                    <a:lnTo>
                      <a:pt x="600" y="479"/>
                    </a:lnTo>
                    <a:lnTo>
                      <a:pt x="577" y="501"/>
                    </a:lnTo>
                    <a:lnTo>
                      <a:pt x="570" y="510"/>
                    </a:lnTo>
                    <a:lnTo>
                      <a:pt x="571" y="528"/>
                    </a:lnTo>
                    <a:lnTo>
                      <a:pt x="575" y="540"/>
                    </a:lnTo>
                    <a:lnTo>
                      <a:pt x="592" y="557"/>
                    </a:lnTo>
                    <a:lnTo>
                      <a:pt x="616" y="573"/>
                    </a:lnTo>
                    <a:lnTo>
                      <a:pt x="646" y="584"/>
                    </a:lnTo>
                    <a:lnTo>
                      <a:pt x="668" y="578"/>
                    </a:lnTo>
                    <a:lnTo>
                      <a:pt x="681" y="557"/>
                    </a:lnTo>
                    <a:lnTo>
                      <a:pt x="697" y="518"/>
                    </a:lnTo>
                    <a:lnTo>
                      <a:pt x="705" y="481"/>
                    </a:lnTo>
                    <a:lnTo>
                      <a:pt x="726" y="452"/>
                    </a:lnTo>
                    <a:lnTo>
                      <a:pt x="738" y="495"/>
                    </a:lnTo>
                    <a:lnTo>
                      <a:pt x="744" y="534"/>
                    </a:lnTo>
                    <a:lnTo>
                      <a:pt x="736" y="578"/>
                    </a:lnTo>
                    <a:lnTo>
                      <a:pt x="717" y="617"/>
                    </a:lnTo>
                    <a:lnTo>
                      <a:pt x="703" y="683"/>
                    </a:lnTo>
                    <a:lnTo>
                      <a:pt x="703" y="749"/>
                    </a:lnTo>
                    <a:lnTo>
                      <a:pt x="731" y="752"/>
                    </a:lnTo>
                    <a:lnTo>
                      <a:pt x="758" y="747"/>
                    </a:lnTo>
                    <a:lnTo>
                      <a:pt x="780" y="730"/>
                    </a:lnTo>
                    <a:lnTo>
                      <a:pt x="801" y="704"/>
                    </a:lnTo>
                    <a:lnTo>
                      <a:pt x="825" y="662"/>
                    </a:lnTo>
                    <a:lnTo>
                      <a:pt x="830" y="699"/>
                    </a:lnTo>
                    <a:lnTo>
                      <a:pt x="823" y="738"/>
                    </a:lnTo>
                    <a:lnTo>
                      <a:pt x="804" y="785"/>
                    </a:lnTo>
                    <a:lnTo>
                      <a:pt x="785" y="807"/>
                    </a:lnTo>
                    <a:lnTo>
                      <a:pt x="758" y="843"/>
                    </a:lnTo>
                    <a:lnTo>
                      <a:pt x="717" y="882"/>
                    </a:lnTo>
                    <a:lnTo>
                      <a:pt x="686" y="903"/>
                    </a:lnTo>
                    <a:lnTo>
                      <a:pt x="669" y="936"/>
                    </a:lnTo>
                    <a:lnTo>
                      <a:pt x="662" y="1000"/>
                    </a:lnTo>
                    <a:lnTo>
                      <a:pt x="629" y="1008"/>
                    </a:lnTo>
                    <a:lnTo>
                      <a:pt x="592" y="1008"/>
                    </a:lnTo>
                    <a:lnTo>
                      <a:pt x="556" y="1000"/>
                    </a:lnTo>
                    <a:lnTo>
                      <a:pt x="521" y="987"/>
                    </a:lnTo>
                    <a:lnTo>
                      <a:pt x="490" y="967"/>
                    </a:lnTo>
                    <a:lnTo>
                      <a:pt x="463" y="945"/>
                    </a:lnTo>
                    <a:lnTo>
                      <a:pt x="440" y="909"/>
                    </a:lnTo>
                    <a:lnTo>
                      <a:pt x="429" y="881"/>
                    </a:lnTo>
                    <a:lnTo>
                      <a:pt x="391" y="890"/>
                    </a:lnTo>
                    <a:lnTo>
                      <a:pt x="341" y="882"/>
                    </a:lnTo>
                    <a:lnTo>
                      <a:pt x="304" y="866"/>
                    </a:lnTo>
                    <a:lnTo>
                      <a:pt x="282" y="846"/>
                    </a:lnTo>
                    <a:lnTo>
                      <a:pt x="264" y="815"/>
                    </a:lnTo>
                    <a:lnTo>
                      <a:pt x="216" y="833"/>
                    </a:lnTo>
                    <a:lnTo>
                      <a:pt x="162" y="827"/>
                    </a:lnTo>
                    <a:lnTo>
                      <a:pt x="104" y="807"/>
                    </a:lnTo>
                    <a:lnTo>
                      <a:pt x="58" y="785"/>
                    </a:lnTo>
                    <a:lnTo>
                      <a:pt x="24" y="761"/>
                    </a:lnTo>
                    <a:close/>
                  </a:path>
                </a:pathLst>
              </a:custGeom>
              <a:solidFill>
                <a:srgbClr val="FF8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704" name="Freeform 672"/>
              <p:cNvSpPr>
                <a:spLocks/>
              </p:cNvSpPr>
              <p:nvPr/>
            </p:nvSpPr>
            <p:spPr bwMode="auto">
              <a:xfrm>
                <a:off x="2846" y="1748"/>
                <a:ext cx="503" cy="613"/>
              </a:xfrm>
              <a:custGeom>
                <a:avLst/>
                <a:gdLst/>
                <a:ahLst/>
                <a:cxnLst>
                  <a:cxn ang="0">
                    <a:pos x="3" y="440"/>
                  </a:cxn>
                  <a:cxn ang="0">
                    <a:pos x="1" y="364"/>
                  </a:cxn>
                  <a:cxn ang="0">
                    <a:pos x="18" y="318"/>
                  </a:cxn>
                  <a:cxn ang="0">
                    <a:pos x="47" y="283"/>
                  </a:cxn>
                  <a:cxn ang="0">
                    <a:pos x="39" y="236"/>
                  </a:cxn>
                  <a:cxn ang="0">
                    <a:pos x="42" y="187"/>
                  </a:cxn>
                  <a:cxn ang="0">
                    <a:pos x="69" y="190"/>
                  </a:cxn>
                  <a:cxn ang="0">
                    <a:pos x="99" y="242"/>
                  </a:cxn>
                  <a:cxn ang="0">
                    <a:pos x="106" y="92"/>
                  </a:cxn>
                  <a:cxn ang="0">
                    <a:pos x="106" y="44"/>
                  </a:cxn>
                  <a:cxn ang="0">
                    <a:pos x="137" y="72"/>
                  </a:cxn>
                  <a:cxn ang="0">
                    <a:pos x="151" y="72"/>
                  </a:cxn>
                  <a:cxn ang="0">
                    <a:pos x="165" y="40"/>
                  </a:cxn>
                  <a:cxn ang="0">
                    <a:pos x="206" y="0"/>
                  </a:cxn>
                  <a:cxn ang="0">
                    <a:pos x="215" y="48"/>
                  </a:cxn>
                  <a:cxn ang="0">
                    <a:pos x="220" y="76"/>
                  </a:cxn>
                  <a:cxn ang="0">
                    <a:pos x="240" y="116"/>
                  </a:cxn>
                  <a:cxn ang="0">
                    <a:pos x="275" y="123"/>
                  </a:cxn>
                  <a:cxn ang="0">
                    <a:pos x="306" y="114"/>
                  </a:cxn>
                  <a:cxn ang="0">
                    <a:pos x="334" y="89"/>
                  </a:cxn>
                  <a:cxn ang="0">
                    <a:pos x="352" y="63"/>
                  </a:cxn>
                  <a:cxn ang="0">
                    <a:pos x="370" y="36"/>
                  </a:cxn>
                  <a:cxn ang="0">
                    <a:pos x="366" y="89"/>
                  </a:cxn>
                  <a:cxn ang="0">
                    <a:pos x="354" y="146"/>
                  </a:cxn>
                  <a:cxn ang="0">
                    <a:pos x="315" y="192"/>
                  </a:cxn>
                  <a:cxn ang="0">
                    <a:pos x="280" y="215"/>
                  </a:cxn>
                  <a:cxn ang="0">
                    <a:pos x="289" y="226"/>
                  </a:cxn>
                  <a:cxn ang="0">
                    <a:pos x="341" y="213"/>
                  </a:cxn>
                  <a:cxn ang="0">
                    <a:pos x="384" y="207"/>
                  </a:cxn>
                  <a:cxn ang="0">
                    <a:pos x="407" y="235"/>
                  </a:cxn>
                  <a:cxn ang="0">
                    <a:pos x="377" y="279"/>
                  </a:cxn>
                  <a:cxn ang="0">
                    <a:pos x="349" y="305"/>
                  </a:cxn>
                  <a:cxn ang="0">
                    <a:pos x="347" y="322"/>
                  </a:cxn>
                  <a:cxn ang="0">
                    <a:pos x="358" y="338"/>
                  </a:cxn>
                  <a:cxn ang="0">
                    <a:pos x="393" y="355"/>
                  </a:cxn>
                  <a:cxn ang="0">
                    <a:pos x="413" y="338"/>
                  </a:cxn>
                  <a:cxn ang="0">
                    <a:pos x="429" y="294"/>
                  </a:cxn>
                  <a:cxn ang="0">
                    <a:pos x="449" y="302"/>
                  </a:cxn>
                  <a:cxn ang="0">
                    <a:pos x="447" y="353"/>
                  </a:cxn>
                  <a:cxn ang="0">
                    <a:pos x="425" y="415"/>
                  </a:cxn>
                  <a:cxn ang="0">
                    <a:pos x="443" y="456"/>
                  </a:cxn>
                  <a:cxn ang="0">
                    <a:pos x="474" y="443"/>
                  </a:cxn>
                  <a:cxn ang="0">
                    <a:pos x="499" y="402"/>
                  </a:cxn>
                  <a:cxn ang="0">
                    <a:pos x="499" y="448"/>
                  </a:cxn>
                  <a:cxn ang="0">
                    <a:pos x="476" y="492"/>
                  </a:cxn>
                  <a:cxn ang="0">
                    <a:pos x="435" y="536"/>
                  </a:cxn>
                  <a:cxn ang="0">
                    <a:pos x="407" y="569"/>
                  </a:cxn>
                  <a:cxn ang="0">
                    <a:pos x="381" y="613"/>
                  </a:cxn>
                  <a:cxn ang="0">
                    <a:pos x="337" y="608"/>
                  </a:cxn>
                  <a:cxn ang="0">
                    <a:pos x="298" y="588"/>
                  </a:cxn>
                  <a:cxn ang="0">
                    <a:pos x="266" y="553"/>
                  </a:cxn>
                  <a:cxn ang="0">
                    <a:pos x="237" y="541"/>
                  </a:cxn>
                  <a:cxn ang="0">
                    <a:pos x="183" y="526"/>
                  </a:cxn>
                  <a:cxn ang="0">
                    <a:pos x="160" y="496"/>
                  </a:cxn>
                  <a:cxn ang="0">
                    <a:pos x="97" y="503"/>
                  </a:cxn>
                  <a:cxn ang="0">
                    <a:pos x="34" y="478"/>
                  </a:cxn>
                </a:cxnLst>
                <a:rect l="0" t="0" r="r" b="b"/>
                <a:pathLst>
                  <a:path w="503" h="613">
                    <a:moveTo>
                      <a:pt x="13" y="462"/>
                    </a:moveTo>
                    <a:lnTo>
                      <a:pt x="3" y="440"/>
                    </a:lnTo>
                    <a:lnTo>
                      <a:pt x="0" y="400"/>
                    </a:lnTo>
                    <a:lnTo>
                      <a:pt x="1" y="364"/>
                    </a:lnTo>
                    <a:lnTo>
                      <a:pt x="6" y="332"/>
                    </a:lnTo>
                    <a:lnTo>
                      <a:pt x="18" y="318"/>
                    </a:lnTo>
                    <a:lnTo>
                      <a:pt x="48" y="305"/>
                    </a:lnTo>
                    <a:lnTo>
                      <a:pt x="47" y="283"/>
                    </a:lnTo>
                    <a:lnTo>
                      <a:pt x="42" y="255"/>
                    </a:lnTo>
                    <a:lnTo>
                      <a:pt x="39" y="236"/>
                    </a:lnTo>
                    <a:lnTo>
                      <a:pt x="39" y="213"/>
                    </a:lnTo>
                    <a:lnTo>
                      <a:pt x="42" y="187"/>
                    </a:lnTo>
                    <a:lnTo>
                      <a:pt x="54" y="159"/>
                    </a:lnTo>
                    <a:lnTo>
                      <a:pt x="69" y="190"/>
                    </a:lnTo>
                    <a:lnTo>
                      <a:pt x="87" y="235"/>
                    </a:lnTo>
                    <a:lnTo>
                      <a:pt x="99" y="242"/>
                    </a:lnTo>
                    <a:lnTo>
                      <a:pt x="106" y="167"/>
                    </a:lnTo>
                    <a:lnTo>
                      <a:pt x="106" y="92"/>
                    </a:lnTo>
                    <a:lnTo>
                      <a:pt x="93" y="40"/>
                    </a:lnTo>
                    <a:lnTo>
                      <a:pt x="106" y="44"/>
                    </a:lnTo>
                    <a:lnTo>
                      <a:pt x="123" y="55"/>
                    </a:lnTo>
                    <a:lnTo>
                      <a:pt x="137" y="72"/>
                    </a:lnTo>
                    <a:lnTo>
                      <a:pt x="148" y="99"/>
                    </a:lnTo>
                    <a:lnTo>
                      <a:pt x="151" y="72"/>
                    </a:lnTo>
                    <a:lnTo>
                      <a:pt x="155" y="55"/>
                    </a:lnTo>
                    <a:lnTo>
                      <a:pt x="165" y="40"/>
                    </a:lnTo>
                    <a:lnTo>
                      <a:pt x="175" y="26"/>
                    </a:lnTo>
                    <a:lnTo>
                      <a:pt x="206" y="0"/>
                    </a:lnTo>
                    <a:lnTo>
                      <a:pt x="211" y="29"/>
                    </a:lnTo>
                    <a:lnTo>
                      <a:pt x="215" y="48"/>
                    </a:lnTo>
                    <a:lnTo>
                      <a:pt x="217" y="61"/>
                    </a:lnTo>
                    <a:lnTo>
                      <a:pt x="220" y="76"/>
                    </a:lnTo>
                    <a:lnTo>
                      <a:pt x="229" y="100"/>
                    </a:lnTo>
                    <a:lnTo>
                      <a:pt x="240" y="116"/>
                    </a:lnTo>
                    <a:lnTo>
                      <a:pt x="254" y="123"/>
                    </a:lnTo>
                    <a:lnTo>
                      <a:pt x="275" y="123"/>
                    </a:lnTo>
                    <a:lnTo>
                      <a:pt x="289" y="119"/>
                    </a:lnTo>
                    <a:lnTo>
                      <a:pt x="306" y="114"/>
                    </a:lnTo>
                    <a:lnTo>
                      <a:pt x="320" y="104"/>
                    </a:lnTo>
                    <a:lnTo>
                      <a:pt x="334" y="89"/>
                    </a:lnTo>
                    <a:lnTo>
                      <a:pt x="343" y="76"/>
                    </a:lnTo>
                    <a:lnTo>
                      <a:pt x="352" y="63"/>
                    </a:lnTo>
                    <a:lnTo>
                      <a:pt x="360" y="52"/>
                    </a:lnTo>
                    <a:lnTo>
                      <a:pt x="370" y="36"/>
                    </a:lnTo>
                    <a:lnTo>
                      <a:pt x="369" y="66"/>
                    </a:lnTo>
                    <a:lnTo>
                      <a:pt x="366" y="89"/>
                    </a:lnTo>
                    <a:lnTo>
                      <a:pt x="364" y="116"/>
                    </a:lnTo>
                    <a:lnTo>
                      <a:pt x="354" y="146"/>
                    </a:lnTo>
                    <a:lnTo>
                      <a:pt x="335" y="174"/>
                    </a:lnTo>
                    <a:lnTo>
                      <a:pt x="315" y="192"/>
                    </a:lnTo>
                    <a:lnTo>
                      <a:pt x="293" y="200"/>
                    </a:lnTo>
                    <a:lnTo>
                      <a:pt x="280" y="215"/>
                    </a:lnTo>
                    <a:lnTo>
                      <a:pt x="259" y="238"/>
                    </a:lnTo>
                    <a:lnTo>
                      <a:pt x="289" y="226"/>
                    </a:lnTo>
                    <a:lnTo>
                      <a:pt x="322" y="216"/>
                    </a:lnTo>
                    <a:lnTo>
                      <a:pt x="341" y="213"/>
                    </a:lnTo>
                    <a:lnTo>
                      <a:pt x="365" y="210"/>
                    </a:lnTo>
                    <a:lnTo>
                      <a:pt x="384" y="207"/>
                    </a:lnTo>
                    <a:lnTo>
                      <a:pt x="418" y="207"/>
                    </a:lnTo>
                    <a:lnTo>
                      <a:pt x="407" y="235"/>
                    </a:lnTo>
                    <a:lnTo>
                      <a:pt x="398" y="257"/>
                    </a:lnTo>
                    <a:lnTo>
                      <a:pt x="377" y="279"/>
                    </a:lnTo>
                    <a:lnTo>
                      <a:pt x="364" y="291"/>
                    </a:lnTo>
                    <a:lnTo>
                      <a:pt x="349" y="305"/>
                    </a:lnTo>
                    <a:lnTo>
                      <a:pt x="346" y="310"/>
                    </a:lnTo>
                    <a:lnTo>
                      <a:pt x="347" y="322"/>
                    </a:lnTo>
                    <a:lnTo>
                      <a:pt x="348" y="329"/>
                    </a:lnTo>
                    <a:lnTo>
                      <a:pt x="358" y="338"/>
                    </a:lnTo>
                    <a:lnTo>
                      <a:pt x="374" y="349"/>
                    </a:lnTo>
                    <a:lnTo>
                      <a:pt x="393" y="355"/>
                    </a:lnTo>
                    <a:lnTo>
                      <a:pt x="406" y="353"/>
                    </a:lnTo>
                    <a:lnTo>
                      <a:pt x="413" y="338"/>
                    </a:lnTo>
                    <a:lnTo>
                      <a:pt x="423" y="315"/>
                    </a:lnTo>
                    <a:lnTo>
                      <a:pt x="429" y="294"/>
                    </a:lnTo>
                    <a:lnTo>
                      <a:pt x="440" y="275"/>
                    </a:lnTo>
                    <a:lnTo>
                      <a:pt x="449" y="302"/>
                    </a:lnTo>
                    <a:lnTo>
                      <a:pt x="452" y="325"/>
                    </a:lnTo>
                    <a:lnTo>
                      <a:pt x="447" y="353"/>
                    </a:lnTo>
                    <a:lnTo>
                      <a:pt x="435" y="375"/>
                    </a:lnTo>
                    <a:lnTo>
                      <a:pt x="425" y="415"/>
                    </a:lnTo>
                    <a:lnTo>
                      <a:pt x="425" y="455"/>
                    </a:lnTo>
                    <a:lnTo>
                      <a:pt x="443" y="456"/>
                    </a:lnTo>
                    <a:lnTo>
                      <a:pt x="460" y="454"/>
                    </a:lnTo>
                    <a:lnTo>
                      <a:pt x="474" y="443"/>
                    </a:lnTo>
                    <a:lnTo>
                      <a:pt x="486" y="429"/>
                    </a:lnTo>
                    <a:lnTo>
                      <a:pt x="499" y="402"/>
                    </a:lnTo>
                    <a:lnTo>
                      <a:pt x="503" y="426"/>
                    </a:lnTo>
                    <a:lnTo>
                      <a:pt x="499" y="448"/>
                    </a:lnTo>
                    <a:lnTo>
                      <a:pt x="488" y="478"/>
                    </a:lnTo>
                    <a:lnTo>
                      <a:pt x="476" y="492"/>
                    </a:lnTo>
                    <a:lnTo>
                      <a:pt x="460" y="513"/>
                    </a:lnTo>
                    <a:lnTo>
                      <a:pt x="435" y="536"/>
                    </a:lnTo>
                    <a:lnTo>
                      <a:pt x="417" y="549"/>
                    </a:lnTo>
                    <a:lnTo>
                      <a:pt x="407" y="569"/>
                    </a:lnTo>
                    <a:lnTo>
                      <a:pt x="401" y="608"/>
                    </a:lnTo>
                    <a:lnTo>
                      <a:pt x="381" y="613"/>
                    </a:lnTo>
                    <a:lnTo>
                      <a:pt x="358" y="613"/>
                    </a:lnTo>
                    <a:lnTo>
                      <a:pt x="337" y="608"/>
                    </a:lnTo>
                    <a:lnTo>
                      <a:pt x="315" y="600"/>
                    </a:lnTo>
                    <a:lnTo>
                      <a:pt x="298" y="588"/>
                    </a:lnTo>
                    <a:lnTo>
                      <a:pt x="281" y="575"/>
                    </a:lnTo>
                    <a:lnTo>
                      <a:pt x="266" y="553"/>
                    </a:lnTo>
                    <a:lnTo>
                      <a:pt x="259" y="536"/>
                    </a:lnTo>
                    <a:lnTo>
                      <a:pt x="237" y="541"/>
                    </a:lnTo>
                    <a:lnTo>
                      <a:pt x="206" y="536"/>
                    </a:lnTo>
                    <a:lnTo>
                      <a:pt x="183" y="526"/>
                    </a:lnTo>
                    <a:lnTo>
                      <a:pt x="171" y="515"/>
                    </a:lnTo>
                    <a:lnTo>
                      <a:pt x="160" y="496"/>
                    </a:lnTo>
                    <a:lnTo>
                      <a:pt x="130" y="506"/>
                    </a:lnTo>
                    <a:lnTo>
                      <a:pt x="97" y="503"/>
                    </a:lnTo>
                    <a:lnTo>
                      <a:pt x="63" y="492"/>
                    </a:lnTo>
                    <a:lnTo>
                      <a:pt x="34" y="478"/>
                    </a:lnTo>
                    <a:lnTo>
                      <a:pt x="13" y="46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72747" name="Group 673"/>
              <p:cNvGrpSpPr>
                <a:grpSpLocks/>
              </p:cNvGrpSpPr>
              <p:nvPr/>
            </p:nvGrpSpPr>
            <p:grpSpPr bwMode="auto">
              <a:xfrm>
                <a:off x="3502" y="1860"/>
                <a:ext cx="799" cy="757"/>
                <a:chOff x="3502" y="1860"/>
                <a:chExt cx="799" cy="757"/>
              </a:xfrm>
            </p:grpSpPr>
            <p:sp>
              <p:nvSpPr>
                <p:cNvPr id="172706" name="Freeform 674"/>
                <p:cNvSpPr>
                  <a:spLocks/>
                </p:cNvSpPr>
                <p:nvPr/>
              </p:nvSpPr>
              <p:spPr bwMode="auto">
                <a:xfrm>
                  <a:off x="3502" y="1860"/>
                  <a:ext cx="799" cy="757"/>
                </a:xfrm>
                <a:custGeom>
                  <a:avLst/>
                  <a:gdLst/>
                  <a:ahLst/>
                  <a:cxnLst>
                    <a:cxn ang="0">
                      <a:pos x="4" y="472"/>
                    </a:cxn>
                    <a:cxn ang="0">
                      <a:pos x="0" y="352"/>
                    </a:cxn>
                    <a:cxn ang="0">
                      <a:pos x="27" y="274"/>
                    </a:cxn>
                    <a:cxn ang="0">
                      <a:pos x="70" y="217"/>
                    </a:cxn>
                    <a:cxn ang="0">
                      <a:pos x="155" y="166"/>
                    </a:cxn>
                    <a:cxn ang="0">
                      <a:pos x="225" y="139"/>
                    </a:cxn>
                    <a:cxn ang="0">
                      <a:pos x="263" y="109"/>
                    </a:cxn>
                    <a:cxn ang="0">
                      <a:pos x="276" y="57"/>
                    </a:cxn>
                    <a:cxn ang="0">
                      <a:pos x="291" y="30"/>
                    </a:cxn>
                    <a:cxn ang="0">
                      <a:pos x="321" y="84"/>
                    </a:cxn>
                    <a:cxn ang="0">
                      <a:pos x="332" y="124"/>
                    </a:cxn>
                    <a:cxn ang="0">
                      <a:pos x="381" y="99"/>
                    </a:cxn>
                    <a:cxn ang="0">
                      <a:pos x="398" y="41"/>
                    </a:cxn>
                    <a:cxn ang="0">
                      <a:pos x="404" y="2"/>
                    </a:cxn>
                    <a:cxn ang="0">
                      <a:pos x="447" y="47"/>
                    </a:cxn>
                    <a:cxn ang="0">
                      <a:pos x="464" y="127"/>
                    </a:cxn>
                    <a:cxn ang="0">
                      <a:pos x="449" y="193"/>
                    </a:cxn>
                    <a:cxn ang="0">
                      <a:pos x="505" y="144"/>
                    </a:cxn>
                    <a:cxn ang="0">
                      <a:pos x="584" y="124"/>
                    </a:cxn>
                    <a:cxn ang="0">
                      <a:pos x="651" y="136"/>
                    </a:cxn>
                    <a:cxn ang="0">
                      <a:pos x="668" y="173"/>
                    </a:cxn>
                    <a:cxn ang="0">
                      <a:pos x="610" y="190"/>
                    </a:cxn>
                    <a:cxn ang="0">
                      <a:pos x="578" y="248"/>
                    </a:cxn>
                    <a:cxn ang="0">
                      <a:pos x="614" y="301"/>
                    </a:cxn>
                    <a:cxn ang="0">
                      <a:pos x="678" y="326"/>
                    </a:cxn>
                    <a:cxn ang="0">
                      <a:pos x="725" y="317"/>
                    </a:cxn>
                    <a:cxn ang="0">
                      <a:pos x="731" y="281"/>
                    </a:cxn>
                    <a:cxn ang="0">
                      <a:pos x="756" y="284"/>
                    </a:cxn>
                    <a:cxn ang="0">
                      <a:pos x="789" y="325"/>
                    </a:cxn>
                    <a:cxn ang="0">
                      <a:pos x="797" y="396"/>
                    </a:cxn>
                    <a:cxn ang="0">
                      <a:pos x="766" y="477"/>
                    </a:cxn>
                    <a:cxn ang="0">
                      <a:pos x="725" y="499"/>
                    </a:cxn>
                    <a:cxn ang="0">
                      <a:pos x="653" y="533"/>
                    </a:cxn>
                    <a:cxn ang="0">
                      <a:pos x="614" y="572"/>
                    </a:cxn>
                    <a:cxn ang="0">
                      <a:pos x="586" y="636"/>
                    </a:cxn>
                    <a:cxn ang="0">
                      <a:pos x="556" y="706"/>
                    </a:cxn>
                    <a:cxn ang="0">
                      <a:pos x="507" y="736"/>
                    </a:cxn>
                    <a:cxn ang="0">
                      <a:pos x="422" y="751"/>
                    </a:cxn>
                    <a:cxn ang="0">
                      <a:pos x="310" y="757"/>
                    </a:cxn>
                    <a:cxn ang="0">
                      <a:pos x="161" y="736"/>
                    </a:cxn>
                    <a:cxn ang="0">
                      <a:pos x="66" y="693"/>
                    </a:cxn>
                    <a:cxn ang="0">
                      <a:pos x="33" y="633"/>
                    </a:cxn>
                  </a:cxnLst>
                  <a:rect l="0" t="0" r="r" b="b"/>
                  <a:pathLst>
                    <a:path w="799" h="757">
                      <a:moveTo>
                        <a:pt x="21" y="566"/>
                      </a:moveTo>
                      <a:lnTo>
                        <a:pt x="11" y="517"/>
                      </a:lnTo>
                      <a:lnTo>
                        <a:pt x="4" y="472"/>
                      </a:lnTo>
                      <a:lnTo>
                        <a:pt x="0" y="427"/>
                      </a:lnTo>
                      <a:lnTo>
                        <a:pt x="0" y="386"/>
                      </a:lnTo>
                      <a:lnTo>
                        <a:pt x="0" y="352"/>
                      </a:lnTo>
                      <a:lnTo>
                        <a:pt x="4" y="322"/>
                      </a:lnTo>
                      <a:lnTo>
                        <a:pt x="12" y="296"/>
                      </a:lnTo>
                      <a:lnTo>
                        <a:pt x="27" y="274"/>
                      </a:lnTo>
                      <a:lnTo>
                        <a:pt x="37" y="255"/>
                      </a:lnTo>
                      <a:lnTo>
                        <a:pt x="54" y="235"/>
                      </a:lnTo>
                      <a:lnTo>
                        <a:pt x="70" y="217"/>
                      </a:lnTo>
                      <a:lnTo>
                        <a:pt x="99" y="196"/>
                      </a:lnTo>
                      <a:lnTo>
                        <a:pt x="128" y="178"/>
                      </a:lnTo>
                      <a:lnTo>
                        <a:pt x="155" y="166"/>
                      </a:lnTo>
                      <a:lnTo>
                        <a:pt x="177" y="159"/>
                      </a:lnTo>
                      <a:lnTo>
                        <a:pt x="206" y="150"/>
                      </a:lnTo>
                      <a:lnTo>
                        <a:pt x="225" y="139"/>
                      </a:lnTo>
                      <a:lnTo>
                        <a:pt x="243" y="129"/>
                      </a:lnTo>
                      <a:lnTo>
                        <a:pt x="259" y="116"/>
                      </a:lnTo>
                      <a:lnTo>
                        <a:pt x="263" y="109"/>
                      </a:lnTo>
                      <a:lnTo>
                        <a:pt x="272" y="94"/>
                      </a:lnTo>
                      <a:lnTo>
                        <a:pt x="276" y="74"/>
                      </a:lnTo>
                      <a:lnTo>
                        <a:pt x="276" y="57"/>
                      </a:lnTo>
                      <a:lnTo>
                        <a:pt x="269" y="34"/>
                      </a:lnTo>
                      <a:lnTo>
                        <a:pt x="268" y="13"/>
                      </a:lnTo>
                      <a:lnTo>
                        <a:pt x="291" y="30"/>
                      </a:lnTo>
                      <a:lnTo>
                        <a:pt x="309" y="45"/>
                      </a:lnTo>
                      <a:lnTo>
                        <a:pt x="319" y="67"/>
                      </a:lnTo>
                      <a:lnTo>
                        <a:pt x="321" y="84"/>
                      </a:lnTo>
                      <a:lnTo>
                        <a:pt x="319" y="103"/>
                      </a:lnTo>
                      <a:lnTo>
                        <a:pt x="315" y="124"/>
                      </a:lnTo>
                      <a:lnTo>
                        <a:pt x="332" y="124"/>
                      </a:lnTo>
                      <a:lnTo>
                        <a:pt x="352" y="119"/>
                      </a:lnTo>
                      <a:lnTo>
                        <a:pt x="367" y="110"/>
                      </a:lnTo>
                      <a:lnTo>
                        <a:pt x="381" y="99"/>
                      </a:lnTo>
                      <a:lnTo>
                        <a:pt x="393" y="84"/>
                      </a:lnTo>
                      <a:lnTo>
                        <a:pt x="398" y="67"/>
                      </a:lnTo>
                      <a:lnTo>
                        <a:pt x="398" y="41"/>
                      </a:lnTo>
                      <a:lnTo>
                        <a:pt x="393" y="19"/>
                      </a:lnTo>
                      <a:lnTo>
                        <a:pt x="383" y="0"/>
                      </a:lnTo>
                      <a:lnTo>
                        <a:pt x="404" y="2"/>
                      </a:lnTo>
                      <a:lnTo>
                        <a:pt x="426" y="13"/>
                      </a:lnTo>
                      <a:lnTo>
                        <a:pt x="439" y="30"/>
                      </a:lnTo>
                      <a:lnTo>
                        <a:pt x="447" y="47"/>
                      </a:lnTo>
                      <a:lnTo>
                        <a:pt x="457" y="71"/>
                      </a:lnTo>
                      <a:lnTo>
                        <a:pt x="462" y="99"/>
                      </a:lnTo>
                      <a:lnTo>
                        <a:pt x="464" y="127"/>
                      </a:lnTo>
                      <a:lnTo>
                        <a:pt x="462" y="153"/>
                      </a:lnTo>
                      <a:lnTo>
                        <a:pt x="457" y="173"/>
                      </a:lnTo>
                      <a:lnTo>
                        <a:pt x="449" y="193"/>
                      </a:lnTo>
                      <a:lnTo>
                        <a:pt x="470" y="173"/>
                      </a:lnTo>
                      <a:lnTo>
                        <a:pt x="488" y="157"/>
                      </a:lnTo>
                      <a:lnTo>
                        <a:pt x="505" y="144"/>
                      </a:lnTo>
                      <a:lnTo>
                        <a:pt x="531" y="135"/>
                      </a:lnTo>
                      <a:lnTo>
                        <a:pt x="556" y="127"/>
                      </a:lnTo>
                      <a:lnTo>
                        <a:pt x="584" y="124"/>
                      </a:lnTo>
                      <a:lnTo>
                        <a:pt x="610" y="125"/>
                      </a:lnTo>
                      <a:lnTo>
                        <a:pt x="631" y="129"/>
                      </a:lnTo>
                      <a:lnTo>
                        <a:pt x="651" y="136"/>
                      </a:lnTo>
                      <a:lnTo>
                        <a:pt x="670" y="150"/>
                      </a:lnTo>
                      <a:lnTo>
                        <a:pt x="692" y="176"/>
                      </a:lnTo>
                      <a:lnTo>
                        <a:pt x="668" y="173"/>
                      </a:lnTo>
                      <a:lnTo>
                        <a:pt x="648" y="173"/>
                      </a:lnTo>
                      <a:lnTo>
                        <a:pt x="629" y="181"/>
                      </a:lnTo>
                      <a:lnTo>
                        <a:pt x="610" y="190"/>
                      </a:lnTo>
                      <a:lnTo>
                        <a:pt x="590" y="207"/>
                      </a:lnTo>
                      <a:lnTo>
                        <a:pt x="580" y="224"/>
                      </a:lnTo>
                      <a:lnTo>
                        <a:pt x="578" y="248"/>
                      </a:lnTo>
                      <a:lnTo>
                        <a:pt x="581" y="269"/>
                      </a:lnTo>
                      <a:lnTo>
                        <a:pt x="592" y="284"/>
                      </a:lnTo>
                      <a:lnTo>
                        <a:pt x="614" y="301"/>
                      </a:lnTo>
                      <a:lnTo>
                        <a:pt x="639" y="312"/>
                      </a:lnTo>
                      <a:lnTo>
                        <a:pt x="662" y="321"/>
                      </a:lnTo>
                      <a:lnTo>
                        <a:pt x="678" y="326"/>
                      </a:lnTo>
                      <a:lnTo>
                        <a:pt x="695" y="329"/>
                      </a:lnTo>
                      <a:lnTo>
                        <a:pt x="719" y="326"/>
                      </a:lnTo>
                      <a:lnTo>
                        <a:pt x="725" y="317"/>
                      </a:lnTo>
                      <a:lnTo>
                        <a:pt x="733" y="304"/>
                      </a:lnTo>
                      <a:lnTo>
                        <a:pt x="733" y="289"/>
                      </a:lnTo>
                      <a:lnTo>
                        <a:pt x="731" y="281"/>
                      </a:lnTo>
                      <a:lnTo>
                        <a:pt x="731" y="269"/>
                      </a:lnTo>
                      <a:lnTo>
                        <a:pt x="742" y="276"/>
                      </a:lnTo>
                      <a:lnTo>
                        <a:pt x="756" y="284"/>
                      </a:lnTo>
                      <a:lnTo>
                        <a:pt x="768" y="296"/>
                      </a:lnTo>
                      <a:lnTo>
                        <a:pt x="780" y="310"/>
                      </a:lnTo>
                      <a:lnTo>
                        <a:pt x="789" y="325"/>
                      </a:lnTo>
                      <a:lnTo>
                        <a:pt x="795" y="344"/>
                      </a:lnTo>
                      <a:lnTo>
                        <a:pt x="799" y="370"/>
                      </a:lnTo>
                      <a:lnTo>
                        <a:pt x="797" y="396"/>
                      </a:lnTo>
                      <a:lnTo>
                        <a:pt x="793" y="423"/>
                      </a:lnTo>
                      <a:lnTo>
                        <a:pt x="783" y="458"/>
                      </a:lnTo>
                      <a:lnTo>
                        <a:pt x="766" y="477"/>
                      </a:lnTo>
                      <a:lnTo>
                        <a:pt x="754" y="487"/>
                      </a:lnTo>
                      <a:lnTo>
                        <a:pt x="742" y="494"/>
                      </a:lnTo>
                      <a:lnTo>
                        <a:pt x="725" y="499"/>
                      </a:lnTo>
                      <a:lnTo>
                        <a:pt x="702" y="511"/>
                      </a:lnTo>
                      <a:lnTo>
                        <a:pt x="673" y="525"/>
                      </a:lnTo>
                      <a:lnTo>
                        <a:pt x="653" y="533"/>
                      </a:lnTo>
                      <a:lnTo>
                        <a:pt x="635" y="545"/>
                      </a:lnTo>
                      <a:lnTo>
                        <a:pt x="627" y="554"/>
                      </a:lnTo>
                      <a:lnTo>
                        <a:pt x="614" y="572"/>
                      </a:lnTo>
                      <a:lnTo>
                        <a:pt x="602" y="594"/>
                      </a:lnTo>
                      <a:lnTo>
                        <a:pt x="592" y="611"/>
                      </a:lnTo>
                      <a:lnTo>
                        <a:pt x="586" y="636"/>
                      </a:lnTo>
                      <a:lnTo>
                        <a:pt x="578" y="666"/>
                      </a:lnTo>
                      <a:lnTo>
                        <a:pt x="569" y="689"/>
                      </a:lnTo>
                      <a:lnTo>
                        <a:pt x="556" y="706"/>
                      </a:lnTo>
                      <a:lnTo>
                        <a:pt x="541" y="718"/>
                      </a:lnTo>
                      <a:lnTo>
                        <a:pt x="526" y="727"/>
                      </a:lnTo>
                      <a:lnTo>
                        <a:pt x="507" y="736"/>
                      </a:lnTo>
                      <a:lnTo>
                        <a:pt x="482" y="744"/>
                      </a:lnTo>
                      <a:lnTo>
                        <a:pt x="451" y="748"/>
                      </a:lnTo>
                      <a:lnTo>
                        <a:pt x="422" y="751"/>
                      </a:lnTo>
                      <a:lnTo>
                        <a:pt x="379" y="756"/>
                      </a:lnTo>
                      <a:lnTo>
                        <a:pt x="352" y="756"/>
                      </a:lnTo>
                      <a:lnTo>
                        <a:pt x="310" y="757"/>
                      </a:lnTo>
                      <a:lnTo>
                        <a:pt x="257" y="756"/>
                      </a:lnTo>
                      <a:lnTo>
                        <a:pt x="210" y="748"/>
                      </a:lnTo>
                      <a:lnTo>
                        <a:pt x="161" y="736"/>
                      </a:lnTo>
                      <a:lnTo>
                        <a:pt x="122" y="722"/>
                      </a:lnTo>
                      <a:lnTo>
                        <a:pt x="88" y="706"/>
                      </a:lnTo>
                      <a:lnTo>
                        <a:pt x="66" y="693"/>
                      </a:lnTo>
                      <a:lnTo>
                        <a:pt x="54" y="679"/>
                      </a:lnTo>
                      <a:lnTo>
                        <a:pt x="44" y="659"/>
                      </a:lnTo>
                      <a:lnTo>
                        <a:pt x="33" y="633"/>
                      </a:lnTo>
                      <a:lnTo>
                        <a:pt x="22" y="595"/>
                      </a:lnTo>
                      <a:lnTo>
                        <a:pt x="21" y="566"/>
                      </a:lnTo>
                      <a:close/>
                    </a:path>
                  </a:pathLst>
                </a:custGeom>
                <a:solidFill>
                  <a:srgbClr val="E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707" name="Freeform 675"/>
                <p:cNvSpPr>
                  <a:spLocks/>
                </p:cNvSpPr>
                <p:nvPr/>
              </p:nvSpPr>
              <p:spPr bwMode="auto">
                <a:xfrm>
                  <a:off x="3626" y="2002"/>
                  <a:ext cx="556" cy="613"/>
                </a:xfrm>
                <a:custGeom>
                  <a:avLst/>
                  <a:gdLst/>
                  <a:ahLst/>
                  <a:cxnLst>
                    <a:cxn ang="0">
                      <a:pos x="4" y="382"/>
                    </a:cxn>
                    <a:cxn ang="0">
                      <a:pos x="0" y="284"/>
                    </a:cxn>
                    <a:cxn ang="0">
                      <a:pos x="18" y="220"/>
                    </a:cxn>
                    <a:cxn ang="0">
                      <a:pos x="50" y="175"/>
                    </a:cxn>
                    <a:cxn ang="0">
                      <a:pos x="108" y="134"/>
                    </a:cxn>
                    <a:cxn ang="0">
                      <a:pos x="156" y="112"/>
                    </a:cxn>
                    <a:cxn ang="0">
                      <a:pos x="182" y="87"/>
                    </a:cxn>
                    <a:cxn ang="0">
                      <a:pos x="192" y="44"/>
                    </a:cxn>
                    <a:cxn ang="0">
                      <a:pos x="203" y="23"/>
                    </a:cxn>
                    <a:cxn ang="0">
                      <a:pos x="223" y="67"/>
                    </a:cxn>
                    <a:cxn ang="0">
                      <a:pos x="231" y="99"/>
                    </a:cxn>
                    <a:cxn ang="0">
                      <a:pos x="264" y="80"/>
                    </a:cxn>
                    <a:cxn ang="0">
                      <a:pos x="278" y="33"/>
                    </a:cxn>
                    <a:cxn ang="0">
                      <a:pos x="281" y="1"/>
                    </a:cxn>
                    <a:cxn ang="0">
                      <a:pos x="311" y="36"/>
                    </a:cxn>
                    <a:cxn ang="0">
                      <a:pos x="323" y="102"/>
                    </a:cxn>
                    <a:cxn ang="0">
                      <a:pos x="313" y="156"/>
                    </a:cxn>
                    <a:cxn ang="0">
                      <a:pos x="352" y="115"/>
                    </a:cxn>
                    <a:cxn ang="0">
                      <a:pos x="407" y="99"/>
                    </a:cxn>
                    <a:cxn ang="0">
                      <a:pos x="452" y="109"/>
                    </a:cxn>
                    <a:cxn ang="0">
                      <a:pos x="466" y="140"/>
                    </a:cxn>
                    <a:cxn ang="0">
                      <a:pos x="425" y="152"/>
                    </a:cxn>
                    <a:cxn ang="0">
                      <a:pos x="402" y="199"/>
                    </a:cxn>
                    <a:cxn ang="0">
                      <a:pos x="427" y="241"/>
                    </a:cxn>
                    <a:cxn ang="0">
                      <a:pos x="473" y="263"/>
                    </a:cxn>
                    <a:cxn ang="0">
                      <a:pos x="505" y="256"/>
                    </a:cxn>
                    <a:cxn ang="0">
                      <a:pos x="510" y="225"/>
                    </a:cxn>
                    <a:cxn ang="0">
                      <a:pos x="527" y="228"/>
                    </a:cxn>
                    <a:cxn ang="0">
                      <a:pos x="549" y="261"/>
                    </a:cxn>
                    <a:cxn ang="0">
                      <a:pos x="555" y="320"/>
                    </a:cxn>
                    <a:cxn ang="0">
                      <a:pos x="534" y="385"/>
                    </a:cxn>
                    <a:cxn ang="0">
                      <a:pos x="505" y="404"/>
                    </a:cxn>
                    <a:cxn ang="0">
                      <a:pos x="455" y="431"/>
                    </a:cxn>
                    <a:cxn ang="0">
                      <a:pos x="427" y="463"/>
                    </a:cxn>
                    <a:cxn ang="0">
                      <a:pos x="409" y="515"/>
                    </a:cxn>
                    <a:cxn ang="0">
                      <a:pos x="387" y="572"/>
                    </a:cxn>
                    <a:cxn ang="0">
                      <a:pos x="353" y="595"/>
                    </a:cxn>
                    <a:cxn ang="0">
                      <a:pos x="293" y="608"/>
                    </a:cxn>
                    <a:cxn ang="0">
                      <a:pos x="216" y="613"/>
                    </a:cxn>
                    <a:cxn ang="0">
                      <a:pos x="112" y="595"/>
                    </a:cxn>
                    <a:cxn ang="0">
                      <a:pos x="46" y="561"/>
                    </a:cxn>
                    <a:cxn ang="0">
                      <a:pos x="22" y="514"/>
                    </a:cxn>
                  </a:cxnLst>
                  <a:rect l="0" t="0" r="r" b="b"/>
                  <a:pathLst>
                    <a:path w="556" h="613">
                      <a:moveTo>
                        <a:pt x="14" y="457"/>
                      </a:moveTo>
                      <a:lnTo>
                        <a:pt x="8" y="417"/>
                      </a:lnTo>
                      <a:lnTo>
                        <a:pt x="4" y="382"/>
                      </a:lnTo>
                      <a:lnTo>
                        <a:pt x="0" y="345"/>
                      </a:lnTo>
                      <a:lnTo>
                        <a:pt x="0" y="312"/>
                      </a:lnTo>
                      <a:lnTo>
                        <a:pt x="0" y="284"/>
                      </a:lnTo>
                      <a:lnTo>
                        <a:pt x="4" y="259"/>
                      </a:lnTo>
                      <a:lnTo>
                        <a:pt x="9" y="238"/>
                      </a:lnTo>
                      <a:lnTo>
                        <a:pt x="18" y="220"/>
                      </a:lnTo>
                      <a:lnTo>
                        <a:pt x="26" y="205"/>
                      </a:lnTo>
                      <a:lnTo>
                        <a:pt x="38" y="188"/>
                      </a:lnTo>
                      <a:lnTo>
                        <a:pt x="50" y="175"/>
                      </a:lnTo>
                      <a:lnTo>
                        <a:pt x="69" y="157"/>
                      </a:lnTo>
                      <a:lnTo>
                        <a:pt x="90" y="143"/>
                      </a:lnTo>
                      <a:lnTo>
                        <a:pt x="108" y="134"/>
                      </a:lnTo>
                      <a:lnTo>
                        <a:pt x="123" y="128"/>
                      </a:lnTo>
                      <a:lnTo>
                        <a:pt x="143" y="120"/>
                      </a:lnTo>
                      <a:lnTo>
                        <a:pt x="156" y="112"/>
                      </a:lnTo>
                      <a:lnTo>
                        <a:pt x="170" y="103"/>
                      </a:lnTo>
                      <a:lnTo>
                        <a:pt x="180" y="93"/>
                      </a:lnTo>
                      <a:lnTo>
                        <a:pt x="182" y="87"/>
                      </a:lnTo>
                      <a:lnTo>
                        <a:pt x="189" y="75"/>
                      </a:lnTo>
                      <a:lnTo>
                        <a:pt x="192" y="59"/>
                      </a:lnTo>
                      <a:lnTo>
                        <a:pt x="192" y="44"/>
                      </a:lnTo>
                      <a:lnTo>
                        <a:pt x="187" y="27"/>
                      </a:lnTo>
                      <a:lnTo>
                        <a:pt x="186" y="9"/>
                      </a:lnTo>
                      <a:lnTo>
                        <a:pt x="203" y="23"/>
                      </a:lnTo>
                      <a:lnTo>
                        <a:pt x="214" y="35"/>
                      </a:lnTo>
                      <a:lnTo>
                        <a:pt x="221" y="54"/>
                      </a:lnTo>
                      <a:lnTo>
                        <a:pt x="223" y="67"/>
                      </a:lnTo>
                      <a:lnTo>
                        <a:pt x="221" y="82"/>
                      </a:lnTo>
                      <a:lnTo>
                        <a:pt x="219" y="99"/>
                      </a:lnTo>
                      <a:lnTo>
                        <a:pt x="231" y="99"/>
                      </a:lnTo>
                      <a:lnTo>
                        <a:pt x="245" y="95"/>
                      </a:lnTo>
                      <a:lnTo>
                        <a:pt x="255" y="88"/>
                      </a:lnTo>
                      <a:lnTo>
                        <a:pt x="264" y="80"/>
                      </a:lnTo>
                      <a:lnTo>
                        <a:pt x="274" y="67"/>
                      </a:lnTo>
                      <a:lnTo>
                        <a:pt x="278" y="54"/>
                      </a:lnTo>
                      <a:lnTo>
                        <a:pt x="278" y="33"/>
                      </a:lnTo>
                      <a:lnTo>
                        <a:pt x="274" y="15"/>
                      </a:lnTo>
                      <a:lnTo>
                        <a:pt x="267" y="0"/>
                      </a:lnTo>
                      <a:lnTo>
                        <a:pt x="281" y="1"/>
                      </a:lnTo>
                      <a:lnTo>
                        <a:pt x="296" y="9"/>
                      </a:lnTo>
                      <a:lnTo>
                        <a:pt x="305" y="23"/>
                      </a:lnTo>
                      <a:lnTo>
                        <a:pt x="311" y="36"/>
                      </a:lnTo>
                      <a:lnTo>
                        <a:pt x="319" y="56"/>
                      </a:lnTo>
                      <a:lnTo>
                        <a:pt x="322" y="80"/>
                      </a:lnTo>
                      <a:lnTo>
                        <a:pt x="323" y="102"/>
                      </a:lnTo>
                      <a:lnTo>
                        <a:pt x="322" y="122"/>
                      </a:lnTo>
                      <a:lnTo>
                        <a:pt x="319" y="140"/>
                      </a:lnTo>
                      <a:lnTo>
                        <a:pt x="313" y="156"/>
                      </a:lnTo>
                      <a:lnTo>
                        <a:pt x="328" y="140"/>
                      </a:lnTo>
                      <a:lnTo>
                        <a:pt x="339" y="126"/>
                      </a:lnTo>
                      <a:lnTo>
                        <a:pt x="352" y="115"/>
                      </a:lnTo>
                      <a:lnTo>
                        <a:pt x="369" y="107"/>
                      </a:lnTo>
                      <a:lnTo>
                        <a:pt x="387" y="102"/>
                      </a:lnTo>
                      <a:lnTo>
                        <a:pt x="407" y="99"/>
                      </a:lnTo>
                      <a:lnTo>
                        <a:pt x="425" y="100"/>
                      </a:lnTo>
                      <a:lnTo>
                        <a:pt x="440" y="103"/>
                      </a:lnTo>
                      <a:lnTo>
                        <a:pt x="452" y="109"/>
                      </a:lnTo>
                      <a:lnTo>
                        <a:pt x="467" y="120"/>
                      </a:lnTo>
                      <a:lnTo>
                        <a:pt x="484" y="141"/>
                      </a:lnTo>
                      <a:lnTo>
                        <a:pt x="466" y="140"/>
                      </a:lnTo>
                      <a:lnTo>
                        <a:pt x="452" y="140"/>
                      </a:lnTo>
                      <a:lnTo>
                        <a:pt x="438" y="145"/>
                      </a:lnTo>
                      <a:lnTo>
                        <a:pt x="425" y="152"/>
                      </a:lnTo>
                      <a:lnTo>
                        <a:pt x="411" y="167"/>
                      </a:lnTo>
                      <a:lnTo>
                        <a:pt x="404" y="181"/>
                      </a:lnTo>
                      <a:lnTo>
                        <a:pt x="402" y="199"/>
                      </a:lnTo>
                      <a:lnTo>
                        <a:pt x="405" y="215"/>
                      </a:lnTo>
                      <a:lnTo>
                        <a:pt x="413" y="228"/>
                      </a:lnTo>
                      <a:lnTo>
                        <a:pt x="427" y="241"/>
                      </a:lnTo>
                      <a:lnTo>
                        <a:pt x="445" y="252"/>
                      </a:lnTo>
                      <a:lnTo>
                        <a:pt x="461" y="258"/>
                      </a:lnTo>
                      <a:lnTo>
                        <a:pt x="473" y="263"/>
                      </a:lnTo>
                      <a:lnTo>
                        <a:pt x="485" y="266"/>
                      </a:lnTo>
                      <a:lnTo>
                        <a:pt x="502" y="263"/>
                      </a:lnTo>
                      <a:lnTo>
                        <a:pt x="505" y="256"/>
                      </a:lnTo>
                      <a:lnTo>
                        <a:pt x="511" y="245"/>
                      </a:lnTo>
                      <a:lnTo>
                        <a:pt x="511" y="232"/>
                      </a:lnTo>
                      <a:lnTo>
                        <a:pt x="510" y="225"/>
                      </a:lnTo>
                      <a:lnTo>
                        <a:pt x="510" y="215"/>
                      </a:lnTo>
                      <a:lnTo>
                        <a:pt x="518" y="221"/>
                      </a:lnTo>
                      <a:lnTo>
                        <a:pt x="527" y="228"/>
                      </a:lnTo>
                      <a:lnTo>
                        <a:pt x="535" y="238"/>
                      </a:lnTo>
                      <a:lnTo>
                        <a:pt x="544" y="250"/>
                      </a:lnTo>
                      <a:lnTo>
                        <a:pt x="549" y="261"/>
                      </a:lnTo>
                      <a:lnTo>
                        <a:pt x="554" y="278"/>
                      </a:lnTo>
                      <a:lnTo>
                        <a:pt x="556" y="299"/>
                      </a:lnTo>
                      <a:lnTo>
                        <a:pt x="555" y="320"/>
                      </a:lnTo>
                      <a:lnTo>
                        <a:pt x="552" y="342"/>
                      </a:lnTo>
                      <a:lnTo>
                        <a:pt x="545" y="370"/>
                      </a:lnTo>
                      <a:lnTo>
                        <a:pt x="534" y="385"/>
                      </a:lnTo>
                      <a:lnTo>
                        <a:pt x="527" y="394"/>
                      </a:lnTo>
                      <a:lnTo>
                        <a:pt x="518" y="399"/>
                      </a:lnTo>
                      <a:lnTo>
                        <a:pt x="505" y="404"/>
                      </a:lnTo>
                      <a:lnTo>
                        <a:pt x="488" y="414"/>
                      </a:lnTo>
                      <a:lnTo>
                        <a:pt x="469" y="424"/>
                      </a:lnTo>
                      <a:lnTo>
                        <a:pt x="455" y="431"/>
                      </a:lnTo>
                      <a:lnTo>
                        <a:pt x="444" y="442"/>
                      </a:lnTo>
                      <a:lnTo>
                        <a:pt x="437" y="448"/>
                      </a:lnTo>
                      <a:lnTo>
                        <a:pt x="427" y="463"/>
                      </a:lnTo>
                      <a:lnTo>
                        <a:pt x="419" y="481"/>
                      </a:lnTo>
                      <a:lnTo>
                        <a:pt x="413" y="495"/>
                      </a:lnTo>
                      <a:lnTo>
                        <a:pt x="409" y="515"/>
                      </a:lnTo>
                      <a:lnTo>
                        <a:pt x="402" y="540"/>
                      </a:lnTo>
                      <a:lnTo>
                        <a:pt x="396" y="557"/>
                      </a:lnTo>
                      <a:lnTo>
                        <a:pt x="387" y="572"/>
                      </a:lnTo>
                      <a:lnTo>
                        <a:pt x="378" y="581"/>
                      </a:lnTo>
                      <a:lnTo>
                        <a:pt x="367" y="588"/>
                      </a:lnTo>
                      <a:lnTo>
                        <a:pt x="353" y="595"/>
                      </a:lnTo>
                      <a:lnTo>
                        <a:pt x="335" y="602"/>
                      </a:lnTo>
                      <a:lnTo>
                        <a:pt x="314" y="606"/>
                      </a:lnTo>
                      <a:lnTo>
                        <a:pt x="293" y="608"/>
                      </a:lnTo>
                      <a:lnTo>
                        <a:pt x="263" y="612"/>
                      </a:lnTo>
                      <a:lnTo>
                        <a:pt x="245" y="612"/>
                      </a:lnTo>
                      <a:lnTo>
                        <a:pt x="216" y="613"/>
                      </a:lnTo>
                      <a:lnTo>
                        <a:pt x="178" y="612"/>
                      </a:lnTo>
                      <a:lnTo>
                        <a:pt x="145" y="606"/>
                      </a:lnTo>
                      <a:lnTo>
                        <a:pt x="112" y="595"/>
                      </a:lnTo>
                      <a:lnTo>
                        <a:pt x="86" y="585"/>
                      </a:lnTo>
                      <a:lnTo>
                        <a:pt x="62" y="572"/>
                      </a:lnTo>
                      <a:lnTo>
                        <a:pt x="46" y="561"/>
                      </a:lnTo>
                      <a:lnTo>
                        <a:pt x="38" y="550"/>
                      </a:lnTo>
                      <a:lnTo>
                        <a:pt x="29" y="534"/>
                      </a:lnTo>
                      <a:lnTo>
                        <a:pt x="22" y="514"/>
                      </a:lnTo>
                      <a:lnTo>
                        <a:pt x="15" y="483"/>
                      </a:lnTo>
                      <a:lnTo>
                        <a:pt x="14" y="457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708" name="Freeform 676"/>
                <p:cNvSpPr>
                  <a:spLocks/>
                </p:cNvSpPr>
                <p:nvPr/>
              </p:nvSpPr>
              <p:spPr bwMode="auto">
                <a:xfrm>
                  <a:off x="3734" y="2242"/>
                  <a:ext cx="303" cy="335"/>
                </a:xfrm>
                <a:custGeom>
                  <a:avLst/>
                  <a:gdLst/>
                  <a:ahLst/>
                  <a:cxnLst>
                    <a:cxn ang="0">
                      <a:pos x="1" y="209"/>
                    </a:cxn>
                    <a:cxn ang="0">
                      <a:pos x="0" y="156"/>
                    </a:cxn>
                    <a:cxn ang="0">
                      <a:pos x="8" y="122"/>
                    </a:cxn>
                    <a:cxn ang="0">
                      <a:pos x="25" y="96"/>
                    </a:cxn>
                    <a:cxn ang="0">
                      <a:pos x="57" y="73"/>
                    </a:cxn>
                    <a:cxn ang="0">
                      <a:pos x="84" y="61"/>
                    </a:cxn>
                    <a:cxn ang="0">
                      <a:pos x="100" y="48"/>
                    </a:cxn>
                    <a:cxn ang="0">
                      <a:pos x="103" y="24"/>
                    </a:cxn>
                    <a:cxn ang="0">
                      <a:pos x="110" y="12"/>
                    </a:cxn>
                    <a:cxn ang="0">
                      <a:pos x="121" y="37"/>
                    </a:cxn>
                    <a:cxn ang="0">
                      <a:pos x="125" y="55"/>
                    </a:cxn>
                    <a:cxn ang="0">
                      <a:pos x="143" y="44"/>
                    </a:cxn>
                    <a:cxn ang="0">
                      <a:pos x="151" y="18"/>
                    </a:cxn>
                    <a:cxn ang="0">
                      <a:pos x="153" y="0"/>
                    </a:cxn>
                    <a:cxn ang="0">
                      <a:pos x="169" y="20"/>
                    </a:cxn>
                    <a:cxn ang="0">
                      <a:pos x="176" y="56"/>
                    </a:cxn>
                    <a:cxn ang="0">
                      <a:pos x="170" y="85"/>
                    </a:cxn>
                    <a:cxn ang="0">
                      <a:pos x="191" y="63"/>
                    </a:cxn>
                    <a:cxn ang="0">
                      <a:pos x="221" y="55"/>
                    </a:cxn>
                    <a:cxn ang="0">
                      <a:pos x="247" y="59"/>
                    </a:cxn>
                    <a:cxn ang="0">
                      <a:pos x="254" y="76"/>
                    </a:cxn>
                    <a:cxn ang="0">
                      <a:pos x="231" y="83"/>
                    </a:cxn>
                    <a:cxn ang="0">
                      <a:pos x="219" y="110"/>
                    </a:cxn>
                    <a:cxn ang="0">
                      <a:pos x="232" y="133"/>
                    </a:cxn>
                    <a:cxn ang="0">
                      <a:pos x="256" y="144"/>
                    </a:cxn>
                    <a:cxn ang="0">
                      <a:pos x="274" y="141"/>
                    </a:cxn>
                    <a:cxn ang="0">
                      <a:pos x="278" y="124"/>
                    </a:cxn>
                    <a:cxn ang="0">
                      <a:pos x="288" y="125"/>
                    </a:cxn>
                    <a:cxn ang="0">
                      <a:pos x="299" y="144"/>
                    </a:cxn>
                    <a:cxn ang="0">
                      <a:pos x="303" y="176"/>
                    </a:cxn>
                    <a:cxn ang="0">
                      <a:pos x="290" y="211"/>
                    </a:cxn>
                    <a:cxn ang="0">
                      <a:pos x="274" y="222"/>
                    </a:cxn>
                    <a:cxn ang="0">
                      <a:pos x="247" y="236"/>
                    </a:cxn>
                    <a:cxn ang="0">
                      <a:pos x="232" y="254"/>
                    </a:cxn>
                    <a:cxn ang="0">
                      <a:pos x="221" y="282"/>
                    </a:cxn>
                    <a:cxn ang="0">
                      <a:pos x="210" y="314"/>
                    </a:cxn>
                    <a:cxn ang="0">
                      <a:pos x="192" y="326"/>
                    </a:cxn>
                    <a:cxn ang="0">
                      <a:pos x="160" y="333"/>
                    </a:cxn>
                    <a:cxn ang="0">
                      <a:pos x="117" y="335"/>
                    </a:cxn>
                    <a:cxn ang="0">
                      <a:pos x="60" y="326"/>
                    </a:cxn>
                    <a:cxn ang="0">
                      <a:pos x="24" y="308"/>
                    </a:cxn>
                    <a:cxn ang="0">
                      <a:pos x="12" y="282"/>
                    </a:cxn>
                  </a:cxnLst>
                  <a:rect l="0" t="0" r="r" b="b"/>
                  <a:pathLst>
                    <a:path w="303" h="335">
                      <a:moveTo>
                        <a:pt x="6" y="252"/>
                      </a:moveTo>
                      <a:lnTo>
                        <a:pt x="4" y="229"/>
                      </a:lnTo>
                      <a:lnTo>
                        <a:pt x="1" y="209"/>
                      </a:lnTo>
                      <a:lnTo>
                        <a:pt x="0" y="189"/>
                      </a:lnTo>
                      <a:lnTo>
                        <a:pt x="0" y="171"/>
                      </a:lnTo>
                      <a:lnTo>
                        <a:pt x="0" y="156"/>
                      </a:lnTo>
                      <a:lnTo>
                        <a:pt x="1" y="143"/>
                      </a:lnTo>
                      <a:lnTo>
                        <a:pt x="4" y="131"/>
                      </a:lnTo>
                      <a:lnTo>
                        <a:pt x="8" y="122"/>
                      </a:lnTo>
                      <a:lnTo>
                        <a:pt x="13" y="113"/>
                      </a:lnTo>
                      <a:lnTo>
                        <a:pt x="19" y="104"/>
                      </a:lnTo>
                      <a:lnTo>
                        <a:pt x="25" y="96"/>
                      </a:lnTo>
                      <a:lnTo>
                        <a:pt x="36" y="86"/>
                      </a:lnTo>
                      <a:lnTo>
                        <a:pt x="48" y="78"/>
                      </a:lnTo>
                      <a:lnTo>
                        <a:pt x="57" y="73"/>
                      </a:lnTo>
                      <a:lnTo>
                        <a:pt x="66" y="70"/>
                      </a:lnTo>
                      <a:lnTo>
                        <a:pt x="77" y="65"/>
                      </a:lnTo>
                      <a:lnTo>
                        <a:pt x="84" y="61"/>
                      </a:lnTo>
                      <a:lnTo>
                        <a:pt x="91" y="56"/>
                      </a:lnTo>
                      <a:lnTo>
                        <a:pt x="97" y="50"/>
                      </a:lnTo>
                      <a:lnTo>
                        <a:pt x="100" y="48"/>
                      </a:lnTo>
                      <a:lnTo>
                        <a:pt x="102" y="42"/>
                      </a:lnTo>
                      <a:lnTo>
                        <a:pt x="103" y="32"/>
                      </a:lnTo>
                      <a:lnTo>
                        <a:pt x="103" y="24"/>
                      </a:lnTo>
                      <a:lnTo>
                        <a:pt x="101" y="15"/>
                      </a:lnTo>
                      <a:lnTo>
                        <a:pt x="100" y="5"/>
                      </a:lnTo>
                      <a:lnTo>
                        <a:pt x="110" y="12"/>
                      </a:lnTo>
                      <a:lnTo>
                        <a:pt x="117" y="19"/>
                      </a:lnTo>
                      <a:lnTo>
                        <a:pt x="120" y="29"/>
                      </a:lnTo>
                      <a:lnTo>
                        <a:pt x="121" y="37"/>
                      </a:lnTo>
                      <a:lnTo>
                        <a:pt x="120" y="45"/>
                      </a:lnTo>
                      <a:lnTo>
                        <a:pt x="118" y="55"/>
                      </a:lnTo>
                      <a:lnTo>
                        <a:pt x="125" y="55"/>
                      </a:lnTo>
                      <a:lnTo>
                        <a:pt x="133" y="52"/>
                      </a:lnTo>
                      <a:lnTo>
                        <a:pt x="138" y="48"/>
                      </a:lnTo>
                      <a:lnTo>
                        <a:pt x="143" y="44"/>
                      </a:lnTo>
                      <a:lnTo>
                        <a:pt x="149" y="37"/>
                      </a:lnTo>
                      <a:lnTo>
                        <a:pt x="151" y="29"/>
                      </a:lnTo>
                      <a:lnTo>
                        <a:pt x="151" y="18"/>
                      </a:lnTo>
                      <a:lnTo>
                        <a:pt x="149" y="7"/>
                      </a:lnTo>
                      <a:lnTo>
                        <a:pt x="144" y="0"/>
                      </a:lnTo>
                      <a:lnTo>
                        <a:pt x="153" y="0"/>
                      </a:lnTo>
                      <a:lnTo>
                        <a:pt x="160" y="5"/>
                      </a:lnTo>
                      <a:lnTo>
                        <a:pt x="166" y="12"/>
                      </a:lnTo>
                      <a:lnTo>
                        <a:pt x="169" y="20"/>
                      </a:lnTo>
                      <a:lnTo>
                        <a:pt x="173" y="31"/>
                      </a:lnTo>
                      <a:lnTo>
                        <a:pt x="176" y="44"/>
                      </a:lnTo>
                      <a:lnTo>
                        <a:pt x="176" y="56"/>
                      </a:lnTo>
                      <a:lnTo>
                        <a:pt x="176" y="68"/>
                      </a:lnTo>
                      <a:lnTo>
                        <a:pt x="173" y="76"/>
                      </a:lnTo>
                      <a:lnTo>
                        <a:pt x="170" y="85"/>
                      </a:lnTo>
                      <a:lnTo>
                        <a:pt x="178" y="76"/>
                      </a:lnTo>
                      <a:lnTo>
                        <a:pt x="185" y="69"/>
                      </a:lnTo>
                      <a:lnTo>
                        <a:pt x="191" y="63"/>
                      </a:lnTo>
                      <a:lnTo>
                        <a:pt x="201" y="58"/>
                      </a:lnTo>
                      <a:lnTo>
                        <a:pt x="210" y="56"/>
                      </a:lnTo>
                      <a:lnTo>
                        <a:pt x="221" y="55"/>
                      </a:lnTo>
                      <a:lnTo>
                        <a:pt x="231" y="55"/>
                      </a:lnTo>
                      <a:lnTo>
                        <a:pt x="238" y="56"/>
                      </a:lnTo>
                      <a:lnTo>
                        <a:pt x="247" y="59"/>
                      </a:lnTo>
                      <a:lnTo>
                        <a:pt x="254" y="65"/>
                      </a:lnTo>
                      <a:lnTo>
                        <a:pt x="263" y="77"/>
                      </a:lnTo>
                      <a:lnTo>
                        <a:pt x="254" y="76"/>
                      </a:lnTo>
                      <a:lnTo>
                        <a:pt x="245" y="76"/>
                      </a:lnTo>
                      <a:lnTo>
                        <a:pt x="238" y="79"/>
                      </a:lnTo>
                      <a:lnTo>
                        <a:pt x="231" y="83"/>
                      </a:lnTo>
                      <a:lnTo>
                        <a:pt x="224" y="91"/>
                      </a:lnTo>
                      <a:lnTo>
                        <a:pt x="220" y="99"/>
                      </a:lnTo>
                      <a:lnTo>
                        <a:pt x="219" y="110"/>
                      </a:lnTo>
                      <a:lnTo>
                        <a:pt x="221" y="119"/>
                      </a:lnTo>
                      <a:lnTo>
                        <a:pt x="225" y="125"/>
                      </a:lnTo>
                      <a:lnTo>
                        <a:pt x="232" y="133"/>
                      </a:lnTo>
                      <a:lnTo>
                        <a:pt x="242" y="138"/>
                      </a:lnTo>
                      <a:lnTo>
                        <a:pt x="250" y="142"/>
                      </a:lnTo>
                      <a:lnTo>
                        <a:pt x="256" y="144"/>
                      </a:lnTo>
                      <a:lnTo>
                        <a:pt x="263" y="146"/>
                      </a:lnTo>
                      <a:lnTo>
                        <a:pt x="273" y="144"/>
                      </a:lnTo>
                      <a:lnTo>
                        <a:pt x="274" y="141"/>
                      </a:lnTo>
                      <a:lnTo>
                        <a:pt x="278" y="135"/>
                      </a:lnTo>
                      <a:lnTo>
                        <a:pt x="278" y="128"/>
                      </a:lnTo>
                      <a:lnTo>
                        <a:pt x="278" y="124"/>
                      </a:lnTo>
                      <a:lnTo>
                        <a:pt x="278" y="119"/>
                      </a:lnTo>
                      <a:lnTo>
                        <a:pt x="282" y="122"/>
                      </a:lnTo>
                      <a:lnTo>
                        <a:pt x="288" y="125"/>
                      </a:lnTo>
                      <a:lnTo>
                        <a:pt x="291" y="131"/>
                      </a:lnTo>
                      <a:lnTo>
                        <a:pt x="296" y="137"/>
                      </a:lnTo>
                      <a:lnTo>
                        <a:pt x="299" y="144"/>
                      </a:lnTo>
                      <a:lnTo>
                        <a:pt x="302" y="152"/>
                      </a:lnTo>
                      <a:lnTo>
                        <a:pt x="303" y="164"/>
                      </a:lnTo>
                      <a:lnTo>
                        <a:pt x="303" y="176"/>
                      </a:lnTo>
                      <a:lnTo>
                        <a:pt x="301" y="188"/>
                      </a:lnTo>
                      <a:lnTo>
                        <a:pt x="297" y="203"/>
                      </a:lnTo>
                      <a:lnTo>
                        <a:pt x="290" y="211"/>
                      </a:lnTo>
                      <a:lnTo>
                        <a:pt x="286" y="216"/>
                      </a:lnTo>
                      <a:lnTo>
                        <a:pt x="282" y="218"/>
                      </a:lnTo>
                      <a:lnTo>
                        <a:pt x="274" y="222"/>
                      </a:lnTo>
                      <a:lnTo>
                        <a:pt x="266" y="227"/>
                      </a:lnTo>
                      <a:lnTo>
                        <a:pt x="255" y="233"/>
                      </a:lnTo>
                      <a:lnTo>
                        <a:pt x="247" y="236"/>
                      </a:lnTo>
                      <a:lnTo>
                        <a:pt x="241" y="242"/>
                      </a:lnTo>
                      <a:lnTo>
                        <a:pt x="238" y="245"/>
                      </a:lnTo>
                      <a:lnTo>
                        <a:pt x="232" y="254"/>
                      </a:lnTo>
                      <a:lnTo>
                        <a:pt x="227" y="264"/>
                      </a:lnTo>
                      <a:lnTo>
                        <a:pt x="225" y="271"/>
                      </a:lnTo>
                      <a:lnTo>
                        <a:pt x="221" y="282"/>
                      </a:lnTo>
                      <a:lnTo>
                        <a:pt x="219" y="296"/>
                      </a:lnTo>
                      <a:lnTo>
                        <a:pt x="215" y="305"/>
                      </a:lnTo>
                      <a:lnTo>
                        <a:pt x="210" y="314"/>
                      </a:lnTo>
                      <a:lnTo>
                        <a:pt x="205" y="319"/>
                      </a:lnTo>
                      <a:lnTo>
                        <a:pt x="200" y="322"/>
                      </a:lnTo>
                      <a:lnTo>
                        <a:pt x="192" y="326"/>
                      </a:lnTo>
                      <a:lnTo>
                        <a:pt x="182" y="329"/>
                      </a:lnTo>
                      <a:lnTo>
                        <a:pt x="171" y="332"/>
                      </a:lnTo>
                      <a:lnTo>
                        <a:pt x="160" y="333"/>
                      </a:lnTo>
                      <a:lnTo>
                        <a:pt x="143" y="335"/>
                      </a:lnTo>
                      <a:lnTo>
                        <a:pt x="133" y="335"/>
                      </a:lnTo>
                      <a:lnTo>
                        <a:pt x="117" y="335"/>
                      </a:lnTo>
                      <a:lnTo>
                        <a:pt x="97" y="335"/>
                      </a:lnTo>
                      <a:lnTo>
                        <a:pt x="78" y="332"/>
                      </a:lnTo>
                      <a:lnTo>
                        <a:pt x="60" y="326"/>
                      </a:lnTo>
                      <a:lnTo>
                        <a:pt x="46" y="320"/>
                      </a:lnTo>
                      <a:lnTo>
                        <a:pt x="32" y="314"/>
                      </a:lnTo>
                      <a:lnTo>
                        <a:pt x="24" y="308"/>
                      </a:lnTo>
                      <a:lnTo>
                        <a:pt x="19" y="302"/>
                      </a:lnTo>
                      <a:lnTo>
                        <a:pt x="14" y="292"/>
                      </a:lnTo>
                      <a:lnTo>
                        <a:pt x="12" y="282"/>
                      </a:lnTo>
                      <a:lnTo>
                        <a:pt x="7" y="264"/>
                      </a:lnTo>
                      <a:lnTo>
                        <a:pt x="6" y="252"/>
                      </a:lnTo>
                      <a:close/>
                    </a:path>
                  </a:pathLst>
                </a:custGeom>
                <a:solidFill>
                  <a:srgbClr val="FF8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709" name="Freeform 677"/>
                <p:cNvSpPr>
                  <a:spLocks/>
                </p:cNvSpPr>
                <p:nvPr/>
              </p:nvSpPr>
              <p:spPr bwMode="auto">
                <a:xfrm>
                  <a:off x="3786" y="2341"/>
                  <a:ext cx="198" cy="229"/>
                </a:xfrm>
                <a:custGeom>
                  <a:avLst/>
                  <a:gdLst/>
                  <a:ahLst/>
                  <a:cxnLst>
                    <a:cxn ang="0">
                      <a:pos x="0" y="143"/>
                    </a:cxn>
                    <a:cxn ang="0">
                      <a:pos x="0" y="106"/>
                    </a:cxn>
                    <a:cxn ang="0">
                      <a:pos x="5" y="83"/>
                    </a:cxn>
                    <a:cxn ang="0">
                      <a:pos x="17" y="65"/>
                    </a:cxn>
                    <a:cxn ang="0">
                      <a:pos x="38" y="50"/>
                    </a:cxn>
                    <a:cxn ang="0">
                      <a:pos x="55" y="42"/>
                    </a:cxn>
                    <a:cxn ang="0">
                      <a:pos x="65" y="32"/>
                    </a:cxn>
                    <a:cxn ang="0">
                      <a:pos x="68" y="17"/>
                    </a:cxn>
                    <a:cxn ang="0">
                      <a:pos x="72" y="9"/>
                    </a:cxn>
                    <a:cxn ang="0">
                      <a:pos x="80" y="25"/>
                    </a:cxn>
                    <a:cxn ang="0">
                      <a:pos x="82" y="37"/>
                    </a:cxn>
                    <a:cxn ang="0">
                      <a:pos x="94" y="30"/>
                    </a:cxn>
                    <a:cxn ang="0">
                      <a:pos x="99" y="12"/>
                    </a:cxn>
                    <a:cxn ang="0">
                      <a:pos x="100" y="0"/>
                    </a:cxn>
                    <a:cxn ang="0">
                      <a:pos x="110" y="13"/>
                    </a:cxn>
                    <a:cxn ang="0">
                      <a:pos x="115" y="38"/>
                    </a:cxn>
                    <a:cxn ang="0">
                      <a:pos x="110" y="58"/>
                    </a:cxn>
                    <a:cxn ang="0">
                      <a:pos x="126" y="43"/>
                    </a:cxn>
                    <a:cxn ang="0">
                      <a:pos x="145" y="37"/>
                    </a:cxn>
                    <a:cxn ang="0">
                      <a:pos x="161" y="41"/>
                    </a:cxn>
                    <a:cxn ang="0">
                      <a:pos x="165" y="52"/>
                    </a:cxn>
                    <a:cxn ang="0">
                      <a:pos x="151" y="58"/>
                    </a:cxn>
                    <a:cxn ang="0">
                      <a:pos x="143" y="75"/>
                    </a:cxn>
                    <a:cxn ang="0">
                      <a:pos x="152" y="91"/>
                    </a:cxn>
                    <a:cxn ang="0">
                      <a:pos x="168" y="98"/>
                    </a:cxn>
                    <a:cxn ang="0">
                      <a:pos x="180" y="96"/>
                    </a:cxn>
                    <a:cxn ang="0">
                      <a:pos x="182" y="84"/>
                    </a:cxn>
                    <a:cxn ang="0">
                      <a:pos x="187" y="85"/>
                    </a:cxn>
                    <a:cxn ang="0">
                      <a:pos x="196" y="98"/>
                    </a:cxn>
                    <a:cxn ang="0">
                      <a:pos x="198" y="119"/>
                    </a:cxn>
                    <a:cxn ang="0">
                      <a:pos x="190" y="144"/>
                    </a:cxn>
                    <a:cxn ang="0">
                      <a:pos x="180" y="151"/>
                    </a:cxn>
                    <a:cxn ang="0">
                      <a:pos x="162" y="162"/>
                    </a:cxn>
                    <a:cxn ang="0">
                      <a:pos x="152" y="173"/>
                    </a:cxn>
                    <a:cxn ang="0">
                      <a:pos x="145" y="192"/>
                    </a:cxn>
                    <a:cxn ang="0">
                      <a:pos x="137" y="215"/>
                    </a:cxn>
                    <a:cxn ang="0">
                      <a:pos x="126" y="222"/>
                    </a:cxn>
                    <a:cxn ang="0">
                      <a:pos x="104" y="227"/>
                    </a:cxn>
                    <a:cxn ang="0">
                      <a:pos x="77" y="229"/>
                    </a:cxn>
                    <a:cxn ang="0">
                      <a:pos x="39" y="222"/>
                    </a:cxn>
                    <a:cxn ang="0">
                      <a:pos x="16" y="210"/>
                    </a:cxn>
                    <a:cxn ang="0">
                      <a:pos x="7" y="192"/>
                    </a:cxn>
                  </a:cxnLst>
                  <a:rect l="0" t="0" r="r" b="b"/>
                  <a:pathLst>
                    <a:path w="198" h="229">
                      <a:moveTo>
                        <a:pt x="5" y="171"/>
                      </a:moveTo>
                      <a:lnTo>
                        <a:pt x="2" y="156"/>
                      </a:lnTo>
                      <a:lnTo>
                        <a:pt x="0" y="143"/>
                      </a:lnTo>
                      <a:lnTo>
                        <a:pt x="0" y="129"/>
                      </a:lnTo>
                      <a:lnTo>
                        <a:pt x="0" y="117"/>
                      </a:lnTo>
                      <a:lnTo>
                        <a:pt x="0" y="106"/>
                      </a:lnTo>
                      <a:lnTo>
                        <a:pt x="0" y="97"/>
                      </a:lnTo>
                      <a:lnTo>
                        <a:pt x="3" y="90"/>
                      </a:lnTo>
                      <a:lnTo>
                        <a:pt x="5" y="83"/>
                      </a:lnTo>
                      <a:lnTo>
                        <a:pt x="8" y="77"/>
                      </a:lnTo>
                      <a:lnTo>
                        <a:pt x="13" y="71"/>
                      </a:lnTo>
                      <a:lnTo>
                        <a:pt x="17" y="65"/>
                      </a:lnTo>
                      <a:lnTo>
                        <a:pt x="24" y="59"/>
                      </a:lnTo>
                      <a:lnTo>
                        <a:pt x="31" y="54"/>
                      </a:lnTo>
                      <a:lnTo>
                        <a:pt x="38" y="50"/>
                      </a:lnTo>
                      <a:lnTo>
                        <a:pt x="43" y="48"/>
                      </a:lnTo>
                      <a:lnTo>
                        <a:pt x="50" y="45"/>
                      </a:lnTo>
                      <a:lnTo>
                        <a:pt x="55" y="42"/>
                      </a:lnTo>
                      <a:lnTo>
                        <a:pt x="61" y="38"/>
                      </a:lnTo>
                      <a:lnTo>
                        <a:pt x="64" y="35"/>
                      </a:lnTo>
                      <a:lnTo>
                        <a:pt x="65" y="32"/>
                      </a:lnTo>
                      <a:lnTo>
                        <a:pt x="67" y="28"/>
                      </a:lnTo>
                      <a:lnTo>
                        <a:pt x="68" y="22"/>
                      </a:lnTo>
                      <a:lnTo>
                        <a:pt x="68" y="17"/>
                      </a:lnTo>
                      <a:lnTo>
                        <a:pt x="67" y="10"/>
                      </a:lnTo>
                      <a:lnTo>
                        <a:pt x="66" y="3"/>
                      </a:lnTo>
                      <a:lnTo>
                        <a:pt x="72" y="9"/>
                      </a:lnTo>
                      <a:lnTo>
                        <a:pt x="77" y="13"/>
                      </a:lnTo>
                      <a:lnTo>
                        <a:pt x="79" y="19"/>
                      </a:lnTo>
                      <a:lnTo>
                        <a:pt x="80" y="25"/>
                      </a:lnTo>
                      <a:lnTo>
                        <a:pt x="79" y="30"/>
                      </a:lnTo>
                      <a:lnTo>
                        <a:pt x="78" y="37"/>
                      </a:lnTo>
                      <a:lnTo>
                        <a:pt x="82" y="37"/>
                      </a:lnTo>
                      <a:lnTo>
                        <a:pt x="88" y="36"/>
                      </a:lnTo>
                      <a:lnTo>
                        <a:pt x="90" y="32"/>
                      </a:lnTo>
                      <a:lnTo>
                        <a:pt x="94" y="30"/>
                      </a:lnTo>
                      <a:lnTo>
                        <a:pt x="98" y="25"/>
                      </a:lnTo>
                      <a:lnTo>
                        <a:pt x="99" y="19"/>
                      </a:lnTo>
                      <a:lnTo>
                        <a:pt x="99" y="12"/>
                      </a:lnTo>
                      <a:lnTo>
                        <a:pt x="98" y="5"/>
                      </a:lnTo>
                      <a:lnTo>
                        <a:pt x="95" y="0"/>
                      </a:lnTo>
                      <a:lnTo>
                        <a:pt x="100" y="0"/>
                      </a:lnTo>
                      <a:lnTo>
                        <a:pt x="106" y="3"/>
                      </a:lnTo>
                      <a:lnTo>
                        <a:pt x="108" y="9"/>
                      </a:lnTo>
                      <a:lnTo>
                        <a:pt x="110" y="13"/>
                      </a:lnTo>
                      <a:lnTo>
                        <a:pt x="113" y="20"/>
                      </a:lnTo>
                      <a:lnTo>
                        <a:pt x="114" y="30"/>
                      </a:lnTo>
                      <a:lnTo>
                        <a:pt x="115" y="38"/>
                      </a:lnTo>
                      <a:lnTo>
                        <a:pt x="114" y="45"/>
                      </a:lnTo>
                      <a:lnTo>
                        <a:pt x="113" y="52"/>
                      </a:lnTo>
                      <a:lnTo>
                        <a:pt x="110" y="58"/>
                      </a:lnTo>
                      <a:lnTo>
                        <a:pt x="118" y="52"/>
                      </a:lnTo>
                      <a:lnTo>
                        <a:pt x="120" y="46"/>
                      </a:lnTo>
                      <a:lnTo>
                        <a:pt x="126" y="43"/>
                      </a:lnTo>
                      <a:lnTo>
                        <a:pt x="131" y="39"/>
                      </a:lnTo>
                      <a:lnTo>
                        <a:pt x="137" y="38"/>
                      </a:lnTo>
                      <a:lnTo>
                        <a:pt x="145" y="37"/>
                      </a:lnTo>
                      <a:lnTo>
                        <a:pt x="151" y="37"/>
                      </a:lnTo>
                      <a:lnTo>
                        <a:pt x="156" y="38"/>
                      </a:lnTo>
                      <a:lnTo>
                        <a:pt x="161" y="41"/>
                      </a:lnTo>
                      <a:lnTo>
                        <a:pt x="166" y="45"/>
                      </a:lnTo>
                      <a:lnTo>
                        <a:pt x="172" y="52"/>
                      </a:lnTo>
                      <a:lnTo>
                        <a:pt x="165" y="52"/>
                      </a:lnTo>
                      <a:lnTo>
                        <a:pt x="161" y="52"/>
                      </a:lnTo>
                      <a:lnTo>
                        <a:pt x="156" y="54"/>
                      </a:lnTo>
                      <a:lnTo>
                        <a:pt x="151" y="58"/>
                      </a:lnTo>
                      <a:lnTo>
                        <a:pt x="146" y="63"/>
                      </a:lnTo>
                      <a:lnTo>
                        <a:pt x="144" y="67"/>
                      </a:lnTo>
                      <a:lnTo>
                        <a:pt x="143" y="75"/>
                      </a:lnTo>
                      <a:lnTo>
                        <a:pt x="145" y="82"/>
                      </a:lnTo>
                      <a:lnTo>
                        <a:pt x="147" y="85"/>
                      </a:lnTo>
                      <a:lnTo>
                        <a:pt x="152" y="91"/>
                      </a:lnTo>
                      <a:lnTo>
                        <a:pt x="158" y="95"/>
                      </a:lnTo>
                      <a:lnTo>
                        <a:pt x="164" y="97"/>
                      </a:lnTo>
                      <a:lnTo>
                        <a:pt x="168" y="98"/>
                      </a:lnTo>
                      <a:lnTo>
                        <a:pt x="173" y="99"/>
                      </a:lnTo>
                      <a:lnTo>
                        <a:pt x="179" y="98"/>
                      </a:lnTo>
                      <a:lnTo>
                        <a:pt x="180" y="96"/>
                      </a:lnTo>
                      <a:lnTo>
                        <a:pt x="182" y="92"/>
                      </a:lnTo>
                      <a:lnTo>
                        <a:pt x="182" y="88"/>
                      </a:lnTo>
                      <a:lnTo>
                        <a:pt x="182" y="84"/>
                      </a:lnTo>
                      <a:lnTo>
                        <a:pt x="182" y="82"/>
                      </a:lnTo>
                      <a:lnTo>
                        <a:pt x="184" y="83"/>
                      </a:lnTo>
                      <a:lnTo>
                        <a:pt x="187" y="85"/>
                      </a:lnTo>
                      <a:lnTo>
                        <a:pt x="191" y="90"/>
                      </a:lnTo>
                      <a:lnTo>
                        <a:pt x="193" y="93"/>
                      </a:lnTo>
                      <a:lnTo>
                        <a:pt x="196" y="98"/>
                      </a:lnTo>
                      <a:lnTo>
                        <a:pt x="198" y="104"/>
                      </a:lnTo>
                      <a:lnTo>
                        <a:pt x="198" y="112"/>
                      </a:lnTo>
                      <a:lnTo>
                        <a:pt x="198" y="119"/>
                      </a:lnTo>
                      <a:lnTo>
                        <a:pt x="197" y="128"/>
                      </a:lnTo>
                      <a:lnTo>
                        <a:pt x="193" y="138"/>
                      </a:lnTo>
                      <a:lnTo>
                        <a:pt x="190" y="144"/>
                      </a:lnTo>
                      <a:lnTo>
                        <a:pt x="187" y="148"/>
                      </a:lnTo>
                      <a:lnTo>
                        <a:pt x="184" y="149"/>
                      </a:lnTo>
                      <a:lnTo>
                        <a:pt x="180" y="151"/>
                      </a:lnTo>
                      <a:lnTo>
                        <a:pt x="174" y="155"/>
                      </a:lnTo>
                      <a:lnTo>
                        <a:pt x="167" y="158"/>
                      </a:lnTo>
                      <a:lnTo>
                        <a:pt x="162" y="162"/>
                      </a:lnTo>
                      <a:lnTo>
                        <a:pt x="157" y="165"/>
                      </a:lnTo>
                      <a:lnTo>
                        <a:pt x="156" y="168"/>
                      </a:lnTo>
                      <a:lnTo>
                        <a:pt x="152" y="173"/>
                      </a:lnTo>
                      <a:lnTo>
                        <a:pt x="149" y="181"/>
                      </a:lnTo>
                      <a:lnTo>
                        <a:pt x="147" y="185"/>
                      </a:lnTo>
                      <a:lnTo>
                        <a:pt x="145" y="192"/>
                      </a:lnTo>
                      <a:lnTo>
                        <a:pt x="143" y="202"/>
                      </a:lnTo>
                      <a:lnTo>
                        <a:pt x="142" y="209"/>
                      </a:lnTo>
                      <a:lnTo>
                        <a:pt x="137" y="215"/>
                      </a:lnTo>
                      <a:lnTo>
                        <a:pt x="134" y="218"/>
                      </a:lnTo>
                      <a:lnTo>
                        <a:pt x="130" y="220"/>
                      </a:lnTo>
                      <a:lnTo>
                        <a:pt x="126" y="222"/>
                      </a:lnTo>
                      <a:lnTo>
                        <a:pt x="119" y="225"/>
                      </a:lnTo>
                      <a:lnTo>
                        <a:pt x="112" y="225"/>
                      </a:lnTo>
                      <a:lnTo>
                        <a:pt x="104" y="227"/>
                      </a:lnTo>
                      <a:lnTo>
                        <a:pt x="94" y="229"/>
                      </a:lnTo>
                      <a:lnTo>
                        <a:pt x="88" y="229"/>
                      </a:lnTo>
                      <a:lnTo>
                        <a:pt x="77" y="229"/>
                      </a:lnTo>
                      <a:lnTo>
                        <a:pt x="64" y="229"/>
                      </a:lnTo>
                      <a:lnTo>
                        <a:pt x="51" y="225"/>
                      </a:lnTo>
                      <a:lnTo>
                        <a:pt x="39" y="222"/>
                      </a:lnTo>
                      <a:lnTo>
                        <a:pt x="30" y="219"/>
                      </a:lnTo>
                      <a:lnTo>
                        <a:pt x="21" y="215"/>
                      </a:lnTo>
                      <a:lnTo>
                        <a:pt x="16" y="210"/>
                      </a:lnTo>
                      <a:lnTo>
                        <a:pt x="13" y="206"/>
                      </a:lnTo>
                      <a:lnTo>
                        <a:pt x="9" y="199"/>
                      </a:lnTo>
                      <a:lnTo>
                        <a:pt x="7" y="192"/>
                      </a:lnTo>
                      <a:lnTo>
                        <a:pt x="5" y="181"/>
                      </a:lnTo>
                      <a:lnTo>
                        <a:pt x="5" y="17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72710" name="Freeform 678"/>
              <p:cNvSpPr>
                <a:spLocks/>
              </p:cNvSpPr>
              <p:nvPr/>
            </p:nvSpPr>
            <p:spPr bwMode="auto">
              <a:xfrm>
                <a:off x="2529" y="1926"/>
                <a:ext cx="85" cy="186"/>
              </a:xfrm>
              <a:custGeom>
                <a:avLst/>
                <a:gdLst/>
                <a:ahLst/>
                <a:cxnLst>
                  <a:cxn ang="0">
                    <a:pos x="12" y="170"/>
                  </a:cxn>
                  <a:cxn ang="0">
                    <a:pos x="3" y="152"/>
                  </a:cxn>
                  <a:cxn ang="0">
                    <a:pos x="0" y="132"/>
                  </a:cxn>
                  <a:cxn ang="0">
                    <a:pos x="0" y="111"/>
                  </a:cxn>
                  <a:cxn ang="0">
                    <a:pos x="2" y="93"/>
                  </a:cxn>
                  <a:cxn ang="0">
                    <a:pos x="8" y="78"/>
                  </a:cxn>
                  <a:cxn ang="0">
                    <a:pos x="9" y="60"/>
                  </a:cxn>
                  <a:cxn ang="0">
                    <a:pos x="7" y="49"/>
                  </a:cxn>
                  <a:cxn ang="0">
                    <a:pos x="3" y="37"/>
                  </a:cxn>
                  <a:cxn ang="0">
                    <a:pos x="4" y="33"/>
                  </a:cxn>
                  <a:cxn ang="0">
                    <a:pos x="11" y="41"/>
                  </a:cxn>
                  <a:cxn ang="0">
                    <a:pos x="15" y="44"/>
                  </a:cxn>
                  <a:cxn ang="0">
                    <a:pos x="15" y="26"/>
                  </a:cxn>
                  <a:cxn ang="0">
                    <a:pos x="8" y="6"/>
                  </a:cxn>
                  <a:cxn ang="0">
                    <a:pos x="8" y="0"/>
                  </a:cxn>
                  <a:cxn ang="0">
                    <a:pos x="19" y="1"/>
                  </a:cxn>
                  <a:cxn ang="0">
                    <a:pos x="29" y="12"/>
                  </a:cxn>
                  <a:cxn ang="0">
                    <a:pos x="36" y="30"/>
                  </a:cxn>
                  <a:cxn ang="0">
                    <a:pos x="39" y="36"/>
                  </a:cxn>
                  <a:cxn ang="0">
                    <a:pos x="48" y="25"/>
                  </a:cxn>
                  <a:cxn ang="0">
                    <a:pos x="58" y="18"/>
                  </a:cxn>
                  <a:cxn ang="0">
                    <a:pos x="67" y="19"/>
                  </a:cxn>
                  <a:cxn ang="0">
                    <a:pos x="72" y="30"/>
                  </a:cxn>
                  <a:cxn ang="0">
                    <a:pos x="65" y="30"/>
                  </a:cxn>
                  <a:cxn ang="0">
                    <a:pos x="60" y="33"/>
                  </a:cxn>
                  <a:cxn ang="0">
                    <a:pos x="58" y="43"/>
                  </a:cxn>
                  <a:cxn ang="0">
                    <a:pos x="59" y="51"/>
                  </a:cxn>
                  <a:cxn ang="0">
                    <a:pos x="65" y="57"/>
                  </a:cxn>
                  <a:cxn ang="0">
                    <a:pos x="72" y="57"/>
                  </a:cxn>
                  <a:cxn ang="0">
                    <a:pos x="72" y="43"/>
                  </a:cxn>
                  <a:cxn ang="0">
                    <a:pos x="79" y="53"/>
                  </a:cxn>
                  <a:cxn ang="0">
                    <a:pos x="83" y="67"/>
                  </a:cxn>
                  <a:cxn ang="0">
                    <a:pos x="83" y="80"/>
                  </a:cxn>
                  <a:cxn ang="0">
                    <a:pos x="79" y="91"/>
                  </a:cxn>
                  <a:cxn ang="0">
                    <a:pos x="72" y="101"/>
                  </a:cxn>
                  <a:cxn ang="0">
                    <a:pos x="69" y="110"/>
                  </a:cxn>
                  <a:cxn ang="0">
                    <a:pos x="71" y="121"/>
                  </a:cxn>
                  <a:cxn ang="0">
                    <a:pos x="79" y="129"/>
                  </a:cxn>
                  <a:cxn ang="0">
                    <a:pos x="83" y="126"/>
                  </a:cxn>
                  <a:cxn ang="0">
                    <a:pos x="85" y="138"/>
                  </a:cxn>
                  <a:cxn ang="0">
                    <a:pos x="83" y="154"/>
                  </a:cxn>
                  <a:cxn ang="0">
                    <a:pos x="78" y="168"/>
                  </a:cxn>
                  <a:cxn ang="0">
                    <a:pos x="69" y="178"/>
                  </a:cxn>
                  <a:cxn ang="0">
                    <a:pos x="61" y="185"/>
                  </a:cxn>
                  <a:cxn ang="0">
                    <a:pos x="50" y="186"/>
                  </a:cxn>
                  <a:cxn ang="0">
                    <a:pos x="37" y="180"/>
                  </a:cxn>
                  <a:cxn ang="0">
                    <a:pos x="18" y="176"/>
                  </a:cxn>
                </a:cxnLst>
                <a:rect l="0" t="0" r="r" b="b"/>
                <a:pathLst>
                  <a:path w="85" h="186">
                    <a:moveTo>
                      <a:pt x="18" y="176"/>
                    </a:moveTo>
                    <a:lnTo>
                      <a:pt x="15" y="173"/>
                    </a:lnTo>
                    <a:lnTo>
                      <a:pt x="12" y="170"/>
                    </a:lnTo>
                    <a:lnTo>
                      <a:pt x="8" y="164"/>
                    </a:lnTo>
                    <a:lnTo>
                      <a:pt x="5" y="158"/>
                    </a:lnTo>
                    <a:lnTo>
                      <a:pt x="3" y="152"/>
                    </a:lnTo>
                    <a:lnTo>
                      <a:pt x="2" y="146"/>
                    </a:lnTo>
                    <a:lnTo>
                      <a:pt x="1" y="138"/>
                    </a:lnTo>
                    <a:lnTo>
                      <a:pt x="0" y="132"/>
                    </a:lnTo>
                    <a:lnTo>
                      <a:pt x="0" y="124"/>
                    </a:lnTo>
                    <a:lnTo>
                      <a:pt x="0" y="117"/>
                    </a:lnTo>
                    <a:lnTo>
                      <a:pt x="0" y="111"/>
                    </a:lnTo>
                    <a:lnTo>
                      <a:pt x="0" y="105"/>
                    </a:lnTo>
                    <a:lnTo>
                      <a:pt x="1" y="99"/>
                    </a:lnTo>
                    <a:lnTo>
                      <a:pt x="2" y="93"/>
                    </a:lnTo>
                    <a:lnTo>
                      <a:pt x="4" y="87"/>
                    </a:lnTo>
                    <a:lnTo>
                      <a:pt x="7" y="83"/>
                    </a:lnTo>
                    <a:lnTo>
                      <a:pt x="8" y="78"/>
                    </a:lnTo>
                    <a:lnTo>
                      <a:pt x="9" y="71"/>
                    </a:lnTo>
                    <a:lnTo>
                      <a:pt x="9" y="66"/>
                    </a:lnTo>
                    <a:lnTo>
                      <a:pt x="9" y="60"/>
                    </a:lnTo>
                    <a:lnTo>
                      <a:pt x="8" y="57"/>
                    </a:lnTo>
                    <a:lnTo>
                      <a:pt x="7" y="53"/>
                    </a:lnTo>
                    <a:lnTo>
                      <a:pt x="7" y="49"/>
                    </a:lnTo>
                    <a:lnTo>
                      <a:pt x="6" y="45"/>
                    </a:lnTo>
                    <a:lnTo>
                      <a:pt x="4" y="41"/>
                    </a:lnTo>
                    <a:lnTo>
                      <a:pt x="3" y="37"/>
                    </a:lnTo>
                    <a:lnTo>
                      <a:pt x="2" y="34"/>
                    </a:lnTo>
                    <a:lnTo>
                      <a:pt x="1" y="32"/>
                    </a:lnTo>
                    <a:lnTo>
                      <a:pt x="4" y="33"/>
                    </a:lnTo>
                    <a:lnTo>
                      <a:pt x="7" y="36"/>
                    </a:lnTo>
                    <a:lnTo>
                      <a:pt x="9" y="39"/>
                    </a:lnTo>
                    <a:lnTo>
                      <a:pt x="11" y="41"/>
                    </a:lnTo>
                    <a:lnTo>
                      <a:pt x="13" y="45"/>
                    </a:lnTo>
                    <a:lnTo>
                      <a:pt x="14" y="51"/>
                    </a:lnTo>
                    <a:lnTo>
                      <a:pt x="15" y="44"/>
                    </a:lnTo>
                    <a:lnTo>
                      <a:pt x="15" y="38"/>
                    </a:lnTo>
                    <a:lnTo>
                      <a:pt x="15" y="32"/>
                    </a:lnTo>
                    <a:lnTo>
                      <a:pt x="15" y="26"/>
                    </a:lnTo>
                    <a:lnTo>
                      <a:pt x="13" y="18"/>
                    </a:lnTo>
                    <a:lnTo>
                      <a:pt x="11" y="13"/>
                    </a:lnTo>
                    <a:lnTo>
                      <a:pt x="8" y="6"/>
                    </a:lnTo>
                    <a:lnTo>
                      <a:pt x="7" y="3"/>
                    </a:lnTo>
                    <a:lnTo>
                      <a:pt x="5" y="0"/>
                    </a:lnTo>
                    <a:lnTo>
                      <a:pt x="8" y="0"/>
                    </a:lnTo>
                    <a:lnTo>
                      <a:pt x="13" y="0"/>
                    </a:lnTo>
                    <a:lnTo>
                      <a:pt x="16" y="1"/>
                    </a:lnTo>
                    <a:lnTo>
                      <a:pt x="19" y="1"/>
                    </a:lnTo>
                    <a:lnTo>
                      <a:pt x="23" y="4"/>
                    </a:lnTo>
                    <a:lnTo>
                      <a:pt x="26" y="8"/>
                    </a:lnTo>
                    <a:lnTo>
                      <a:pt x="29" y="12"/>
                    </a:lnTo>
                    <a:lnTo>
                      <a:pt x="31" y="17"/>
                    </a:lnTo>
                    <a:lnTo>
                      <a:pt x="33" y="24"/>
                    </a:lnTo>
                    <a:lnTo>
                      <a:pt x="36" y="30"/>
                    </a:lnTo>
                    <a:lnTo>
                      <a:pt x="37" y="36"/>
                    </a:lnTo>
                    <a:lnTo>
                      <a:pt x="38" y="44"/>
                    </a:lnTo>
                    <a:lnTo>
                      <a:pt x="39" y="36"/>
                    </a:lnTo>
                    <a:lnTo>
                      <a:pt x="42" y="32"/>
                    </a:lnTo>
                    <a:lnTo>
                      <a:pt x="44" y="28"/>
                    </a:lnTo>
                    <a:lnTo>
                      <a:pt x="48" y="25"/>
                    </a:lnTo>
                    <a:lnTo>
                      <a:pt x="50" y="21"/>
                    </a:lnTo>
                    <a:lnTo>
                      <a:pt x="55" y="19"/>
                    </a:lnTo>
                    <a:lnTo>
                      <a:pt x="58" y="18"/>
                    </a:lnTo>
                    <a:lnTo>
                      <a:pt x="61" y="17"/>
                    </a:lnTo>
                    <a:lnTo>
                      <a:pt x="65" y="18"/>
                    </a:lnTo>
                    <a:lnTo>
                      <a:pt x="67" y="19"/>
                    </a:lnTo>
                    <a:lnTo>
                      <a:pt x="69" y="21"/>
                    </a:lnTo>
                    <a:lnTo>
                      <a:pt x="69" y="25"/>
                    </a:lnTo>
                    <a:lnTo>
                      <a:pt x="72" y="30"/>
                    </a:lnTo>
                    <a:lnTo>
                      <a:pt x="69" y="28"/>
                    </a:lnTo>
                    <a:lnTo>
                      <a:pt x="67" y="28"/>
                    </a:lnTo>
                    <a:lnTo>
                      <a:pt x="65" y="30"/>
                    </a:lnTo>
                    <a:lnTo>
                      <a:pt x="63" y="31"/>
                    </a:lnTo>
                    <a:lnTo>
                      <a:pt x="61" y="31"/>
                    </a:lnTo>
                    <a:lnTo>
                      <a:pt x="60" y="33"/>
                    </a:lnTo>
                    <a:lnTo>
                      <a:pt x="59" y="36"/>
                    </a:lnTo>
                    <a:lnTo>
                      <a:pt x="58" y="39"/>
                    </a:lnTo>
                    <a:lnTo>
                      <a:pt x="58" y="43"/>
                    </a:lnTo>
                    <a:lnTo>
                      <a:pt x="58" y="45"/>
                    </a:lnTo>
                    <a:lnTo>
                      <a:pt x="59" y="48"/>
                    </a:lnTo>
                    <a:lnTo>
                      <a:pt x="59" y="51"/>
                    </a:lnTo>
                    <a:lnTo>
                      <a:pt x="60" y="53"/>
                    </a:lnTo>
                    <a:lnTo>
                      <a:pt x="62" y="55"/>
                    </a:lnTo>
                    <a:lnTo>
                      <a:pt x="65" y="57"/>
                    </a:lnTo>
                    <a:lnTo>
                      <a:pt x="67" y="58"/>
                    </a:lnTo>
                    <a:lnTo>
                      <a:pt x="69" y="59"/>
                    </a:lnTo>
                    <a:lnTo>
                      <a:pt x="72" y="57"/>
                    </a:lnTo>
                    <a:lnTo>
                      <a:pt x="73" y="53"/>
                    </a:lnTo>
                    <a:lnTo>
                      <a:pt x="73" y="48"/>
                    </a:lnTo>
                    <a:lnTo>
                      <a:pt x="72" y="43"/>
                    </a:lnTo>
                    <a:lnTo>
                      <a:pt x="74" y="45"/>
                    </a:lnTo>
                    <a:lnTo>
                      <a:pt x="76" y="49"/>
                    </a:lnTo>
                    <a:lnTo>
                      <a:pt x="79" y="53"/>
                    </a:lnTo>
                    <a:lnTo>
                      <a:pt x="80" y="58"/>
                    </a:lnTo>
                    <a:lnTo>
                      <a:pt x="81" y="62"/>
                    </a:lnTo>
                    <a:lnTo>
                      <a:pt x="83" y="67"/>
                    </a:lnTo>
                    <a:lnTo>
                      <a:pt x="84" y="72"/>
                    </a:lnTo>
                    <a:lnTo>
                      <a:pt x="84" y="75"/>
                    </a:lnTo>
                    <a:lnTo>
                      <a:pt x="83" y="80"/>
                    </a:lnTo>
                    <a:lnTo>
                      <a:pt x="81" y="84"/>
                    </a:lnTo>
                    <a:lnTo>
                      <a:pt x="80" y="87"/>
                    </a:lnTo>
                    <a:lnTo>
                      <a:pt x="79" y="91"/>
                    </a:lnTo>
                    <a:lnTo>
                      <a:pt x="76" y="94"/>
                    </a:lnTo>
                    <a:lnTo>
                      <a:pt x="74" y="98"/>
                    </a:lnTo>
                    <a:lnTo>
                      <a:pt x="72" y="101"/>
                    </a:lnTo>
                    <a:lnTo>
                      <a:pt x="69" y="104"/>
                    </a:lnTo>
                    <a:lnTo>
                      <a:pt x="69" y="106"/>
                    </a:lnTo>
                    <a:lnTo>
                      <a:pt x="69" y="110"/>
                    </a:lnTo>
                    <a:lnTo>
                      <a:pt x="69" y="113"/>
                    </a:lnTo>
                    <a:lnTo>
                      <a:pt x="69" y="117"/>
                    </a:lnTo>
                    <a:lnTo>
                      <a:pt x="71" y="121"/>
                    </a:lnTo>
                    <a:lnTo>
                      <a:pt x="73" y="124"/>
                    </a:lnTo>
                    <a:lnTo>
                      <a:pt x="75" y="126"/>
                    </a:lnTo>
                    <a:lnTo>
                      <a:pt x="79" y="129"/>
                    </a:lnTo>
                    <a:lnTo>
                      <a:pt x="80" y="126"/>
                    </a:lnTo>
                    <a:lnTo>
                      <a:pt x="80" y="123"/>
                    </a:lnTo>
                    <a:lnTo>
                      <a:pt x="83" y="126"/>
                    </a:lnTo>
                    <a:lnTo>
                      <a:pt x="84" y="130"/>
                    </a:lnTo>
                    <a:lnTo>
                      <a:pt x="85" y="133"/>
                    </a:lnTo>
                    <a:lnTo>
                      <a:pt x="85" y="138"/>
                    </a:lnTo>
                    <a:lnTo>
                      <a:pt x="85" y="145"/>
                    </a:lnTo>
                    <a:lnTo>
                      <a:pt x="84" y="150"/>
                    </a:lnTo>
                    <a:lnTo>
                      <a:pt x="83" y="154"/>
                    </a:lnTo>
                    <a:lnTo>
                      <a:pt x="81" y="159"/>
                    </a:lnTo>
                    <a:lnTo>
                      <a:pt x="80" y="164"/>
                    </a:lnTo>
                    <a:lnTo>
                      <a:pt x="78" y="168"/>
                    </a:lnTo>
                    <a:lnTo>
                      <a:pt x="74" y="173"/>
                    </a:lnTo>
                    <a:lnTo>
                      <a:pt x="72" y="176"/>
                    </a:lnTo>
                    <a:lnTo>
                      <a:pt x="69" y="178"/>
                    </a:lnTo>
                    <a:lnTo>
                      <a:pt x="68" y="181"/>
                    </a:lnTo>
                    <a:lnTo>
                      <a:pt x="65" y="183"/>
                    </a:lnTo>
                    <a:lnTo>
                      <a:pt x="61" y="185"/>
                    </a:lnTo>
                    <a:lnTo>
                      <a:pt x="57" y="186"/>
                    </a:lnTo>
                    <a:lnTo>
                      <a:pt x="54" y="186"/>
                    </a:lnTo>
                    <a:lnTo>
                      <a:pt x="50" y="186"/>
                    </a:lnTo>
                    <a:lnTo>
                      <a:pt x="46" y="181"/>
                    </a:lnTo>
                    <a:lnTo>
                      <a:pt x="42" y="180"/>
                    </a:lnTo>
                    <a:lnTo>
                      <a:pt x="37" y="180"/>
                    </a:lnTo>
                    <a:lnTo>
                      <a:pt x="29" y="180"/>
                    </a:lnTo>
                    <a:lnTo>
                      <a:pt x="24" y="178"/>
                    </a:lnTo>
                    <a:lnTo>
                      <a:pt x="18" y="176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711" name="Freeform 679"/>
              <p:cNvSpPr>
                <a:spLocks/>
              </p:cNvSpPr>
              <p:nvPr/>
            </p:nvSpPr>
            <p:spPr bwMode="auto">
              <a:xfrm>
                <a:off x="2952" y="2033"/>
                <a:ext cx="253" cy="309"/>
              </a:xfrm>
              <a:custGeom>
                <a:avLst/>
                <a:gdLst/>
                <a:ahLst/>
                <a:cxnLst>
                  <a:cxn ang="0">
                    <a:pos x="1" y="222"/>
                  </a:cxn>
                  <a:cxn ang="0">
                    <a:pos x="1" y="183"/>
                  </a:cxn>
                  <a:cxn ang="0">
                    <a:pos x="9" y="161"/>
                  </a:cxn>
                  <a:cxn ang="0">
                    <a:pos x="24" y="144"/>
                  </a:cxn>
                  <a:cxn ang="0">
                    <a:pos x="21" y="121"/>
                  </a:cxn>
                  <a:cxn ang="0">
                    <a:pos x="22" y="96"/>
                  </a:cxn>
                  <a:cxn ang="0">
                    <a:pos x="35" y="97"/>
                  </a:cxn>
                  <a:cxn ang="0">
                    <a:pos x="51" y="123"/>
                  </a:cxn>
                  <a:cxn ang="0">
                    <a:pos x="54" y="48"/>
                  </a:cxn>
                  <a:cxn ang="0">
                    <a:pos x="54" y="23"/>
                  </a:cxn>
                  <a:cxn ang="0">
                    <a:pos x="69" y="38"/>
                  </a:cxn>
                  <a:cxn ang="0">
                    <a:pos x="76" y="38"/>
                  </a:cxn>
                  <a:cxn ang="0">
                    <a:pos x="83" y="21"/>
                  </a:cxn>
                  <a:cxn ang="0">
                    <a:pos x="104" y="0"/>
                  </a:cxn>
                  <a:cxn ang="0">
                    <a:pos x="108" y="25"/>
                  </a:cxn>
                  <a:cxn ang="0">
                    <a:pos x="111" y="39"/>
                  </a:cxn>
                  <a:cxn ang="0">
                    <a:pos x="121" y="59"/>
                  </a:cxn>
                  <a:cxn ang="0">
                    <a:pos x="139" y="63"/>
                  </a:cxn>
                  <a:cxn ang="0">
                    <a:pos x="154" y="58"/>
                  </a:cxn>
                  <a:cxn ang="0">
                    <a:pos x="169" y="46"/>
                  </a:cxn>
                  <a:cxn ang="0">
                    <a:pos x="177" y="32"/>
                  </a:cxn>
                  <a:cxn ang="0">
                    <a:pos x="187" y="19"/>
                  </a:cxn>
                  <a:cxn ang="0">
                    <a:pos x="184" y="46"/>
                  </a:cxn>
                  <a:cxn ang="0">
                    <a:pos x="178" y="75"/>
                  </a:cxn>
                  <a:cxn ang="0">
                    <a:pos x="159" y="98"/>
                  </a:cxn>
                  <a:cxn ang="0">
                    <a:pos x="140" y="109"/>
                  </a:cxn>
                  <a:cxn ang="0">
                    <a:pos x="146" y="116"/>
                  </a:cxn>
                  <a:cxn ang="0">
                    <a:pos x="172" y="109"/>
                  </a:cxn>
                  <a:cxn ang="0">
                    <a:pos x="194" y="106"/>
                  </a:cxn>
                  <a:cxn ang="0">
                    <a:pos x="205" y="119"/>
                  </a:cxn>
                  <a:cxn ang="0">
                    <a:pos x="189" y="142"/>
                  </a:cxn>
                  <a:cxn ang="0">
                    <a:pos x="176" y="154"/>
                  </a:cxn>
                  <a:cxn ang="0">
                    <a:pos x="175" y="162"/>
                  </a:cxn>
                  <a:cxn ang="0">
                    <a:pos x="180" y="170"/>
                  </a:cxn>
                  <a:cxn ang="0">
                    <a:pos x="198" y="179"/>
                  </a:cxn>
                  <a:cxn ang="0">
                    <a:pos x="207" y="170"/>
                  </a:cxn>
                  <a:cxn ang="0">
                    <a:pos x="214" y="149"/>
                  </a:cxn>
                  <a:cxn ang="0">
                    <a:pos x="225" y="153"/>
                  </a:cxn>
                  <a:cxn ang="0">
                    <a:pos x="224" y="177"/>
                  </a:cxn>
                  <a:cxn ang="0">
                    <a:pos x="214" y="209"/>
                  </a:cxn>
                  <a:cxn ang="0">
                    <a:pos x="223" y="230"/>
                  </a:cxn>
                  <a:cxn ang="0">
                    <a:pos x="238" y="223"/>
                  </a:cxn>
                  <a:cxn ang="0">
                    <a:pos x="252" y="202"/>
                  </a:cxn>
                  <a:cxn ang="0">
                    <a:pos x="251" y="226"/>
                  </a:cxn>
                  <a:cxn ang="0">
                    <a:pos x="240" y="248"/>
                  </a:cxn>
                  <a:cxn ang="0">
                    <a:pos x="219" y="272"/>
                  </a:cxn>
                  <a:cxn ang="0">
                    <a:pos x="205" y="288"/>
                  </a:cxn>
                  <a:cxn ang="0">
                    <a:pos x="192" y="309"/>
                  </a:cxn>
                  <a:cxn ang="0">
                    <a:pos x="170" y="307"/>
                  </a:cxn>
                  <a:cxn ang="0">
                    <a:pos x="149" y="297"/>
                  </a:cxn>
                  <a:cxn ang="0">
                    <a:pos x="135" y="280"/>
                  </a:cxn>
                  <a:cxn ang="0">
                    <a:pos x="119" y="274"/>
                  </a:cxn>
                  <a:cxn ang="0">
                    <a:pos x="92" y="266"/>
                  </a:cxn>
                  <a:cxn ang="0">
                    <a:pos x="81" y="250"/>
                  </a:cxn>
                  <a:cxn ang="0">
                    <a:pos x="48" y="254"/>
                  </a:cxn>
                  <a:cxn ang="0">
                    <a:pos x="17" y="241"/>
                  </a:cxn>
                </a:cxnLst>
                <a:rect l="0" t="0" r="r" b="b"/>
                <a:pathLst>
                  <a:path w="253" h="309">
                    <a:moveTo>
                      <a:pt x="7" y="234"/>
                    </a:moveTo>
                    <a:lnTo>
                      <a:pt x="1" y="222"/>
                    </a:lnTo>
                    <a:lnTo>
                      <a:pt x="0" y="201"/>
                    </a:lnTo>
                    <a:lnTo>
                      <a:pt x="1" y="183"/>
                    </a:lnTo>
                    <a:lnTo>
                      <a:pt x="4" y="168"/>
                    </a:lnTo>
                    <a:lnTo>
                      <a:pt x="9" y="161"/>
                    </a:lnTo>
                    <a:lnTo>
                      <a:pt x="25" y="154"/>
                    </a:lnTo>
                    <a:lnTo>
                      <a:pt x="24" y="144"/>
                    </a:lnTo>
                    <a:lnTo>
                      <a:pt x="22" y="130"/>
                    </a:lnTo>
                    <a:lnTo>
                      <a:pt x="21" y="121"/>
                    </a:lnTo>
                    <a:lnTo>
                      <a:pt x="21" y="109"/>
                    </a:lnTo>
                    <a:lnTo>
                      <a:pt x="22" y="96"/>
                    </a:lnTo>
                    <a:lnTo>
                      <a:pt x="28" y="82"/>
                    </a:lnTo>
                    <a:lnTo>
                      <a:pt x="35" y="97"/>
                    </a:lnTo>
                    <a:lnTo>
                      <a:pt x="44" y="119"/>
                    </a:lnTo>
                    <a:lnTo>
                      <a:pt x="51" y="123"/>
                    </a:lnTo>
                    <a:lnTo>
                      <a:pt x="54" y="86"/>
                    </a:lnTo>
                    <a:lnTo>
                      <a:pt x="54" y="48"/>
                    </a:lnTo>
                    <a:lnTo>
                      <a:pt x="48" y="21"/>
                    </a:lnTo>
                    <a:lnTo>
                      <a:pt x="54" y="23"/>
                    </a:lnTo>
                    <a:lnTo>
                      <a:pt x="63" y="29"/>
                    </a:lnTo>
                    <a:lnTo>
                      <a:pt x="69" y="38"/>
                    </a:lnTo>
                    <a:lnTo>
                      <a:pt x="75" y="51"/>
                    </a:lnTo>
                    <a:lnTo>
                      <a:pt x="76" y="38"/>
                    </a:lnTo>
                    <a:lnTo>
                      <a:pt x="78" y="29"/>
                    </a:lnTo>
                    <a:lnTo>
                      <a:pt x="83" y="21"/>
                    </a:lnTo>
                    <a:lnTo>
                      <a:pt x="88" y="13"/>
                    </a:lnTo>
                    <a:lnTo>
                      <a:pt x="104" y="0"/>
                    </a:lnTo>
                    <a:lnTo>
                      <a:pt x="106" y="16"/>
                    </a:lnTo>
                    <a:lnTo>
                      <a:pt x="108" y="25"/>
                    </a:lnTo>
                    <a:lnTo>
                      <a:pt x="109" y="32"/>
                    </a:lnTo>
                    <a:lnTo>
                      <a:pt x="111" y="39"/>
                    </a:lnTo>
                    <a:lnTo>
                      <a:pt x="116" y="52"/>
                    </a:lnTo>
                    <a:lnTo>
                      <a:pt x="121" y="59"/>
                    </a:lnTo>
                    <a:lnTo>
                      <a:pt x="128" y="63"/>
                    </a:lnTo>
                    <a:lnTo>
                      <a:pt x="139" y="63"/>
                    </a:lnTo>
                    <a:lnTo>
                      <a:pt x="146" y="62"/>
                    </a:lnTo>
                    <a:lnTo>
                      <a:pt x="154" y="58"/>
                    </a:lnTo>
                    <a:lnTo>
                      <a:pt x="161" y="54"/>
                    </a:lnTo>
                    <a:lnTo>
                      <a:pt x="169" y="46"/>
                    </a:lnTo>
                    <a:lnTo>
                      <a:pt x="172" y="39"/>
                    </a:lnTo>
                    <a:lnTo>
                      <a:pt x="177" y="32"/>
                    </a:lnTo>
                    <a:lnTo>
                      <a:pt x="181" y="26"/>
                    </a:lnTo>
                    <a:lnTo>
                      <a:pt x="187" y="19"/>
                    </a:lnTo>
                    <a:lnTo>
                      <a:pt x="185" y="35"/>
                    </a:lnTo>
                    <a:lnTo>
                      <a:pt x="184" y="46"/>
                    </a:lnTo>
                    <a:lnTo>
                      <a:pt x="183" y="59"/>
                    </a:lnTo>
                    <a:lnTo>
                      <a:pt x="178" y="75"/>
                    </a:lnTo>
                    <a:lnTo>
                      <a:pt x="169" y="89"/>
                    </a:lnTo>
                    <a:lnTo>
                      <a:pt x="159" y="98"/>
                    </a:lnTo>
                    <a:lnTo>
                      <a:pt x="147" y="103"/>
                    </a:lnTo>
                    <a:lnTo>
                      <a:pt x="140" y="109"/>
                    </a:lnTo>
                    <a:lnTo>
                      <a:pt x="130" y="122"/>
                    </a:lnTo>
                    <a:lnTo>
                      <a:pt x="146" y="116"/>
                    </a:lnTo>
                    <a:lnTo>
                      <a:pt x="162" y="110"/>
                    </a:lnTo>
                    <a:lnTo>
                      <a:pt x="172" y="109"/>
                    </a:lnTo>
                    <a:lnTo>
                      <a:pt x="183" y="106"/>
                    </a:lnTo>
                    <a:lnTo>
                      <a:pt x="194" y="106"/>
                    </a:lnTo>
                    <a:lnTo>
                      <a:pt x="211" y="106"/>
                    </a:lnTo>
                    <a:lnTo>
                      <a:pt x="205" y="119"/>
                    </a:lnTo>
                    <a:lnTo>
                      <a:pt x="199" y="130"/>
                    </a:lnTo>
                    <a:lnTo>
                      <a:pt x="189" y="142"/>
                    </a:lnTo>
                    <a:lnTo>
                      <a:pt x="183" y="148"/>
                    </a:lnTo>
                    <a:lnTo>
                      <a:pt x="176" y="154"/>
                    </a:lnTo>
                    <a:lnTo>
                      <a:pt x="174" y="156"/>
                    </a:lnTo>
                    <a:lnTo>
                      <a:pt x="175" y="162"/>
                    </a:lnTo>
                    <a:lnTo>
                      <a:pt x="175" y="166"/>
                    </a:lnTo>
                    <a:lnTo>
                      <a:pt x="180" y="170"/>
                    </a:lnTo>
                    <a:lnTo>
                      <a:pt x="188" y="175"/>
                    </a:lnTo>
                    <a:lnTo>
                      <a:pt x="198" y="179"/>
                    </a:lnTo>
                    <a:lnTo>
                      <a:pt x="204" y="177"/>
                    </a:lnTo>
                    <a:lnTo>
                      <a:pt x="207" y="170"/>
                    </a:lnTo>
                    <a:lnTo>
                      <a:pt x="213" y="158"/>
                    </a:lnTo>
                    <a:lnTo>
                      <a:pt x="214" y="149"/>
                    </a:lnTo>
                    <a:lnTo>
                      <a:pt x="222" y="139"/>
                    </a:lnTo>
                    <a:lnTo>
                      <a:pt x="225" y="153"/>
                    </a:lnTo>
                    <a:lnTo>
                      <a:pt x="226" y="164"/>
                    </a:lnTo>
                    <a:lnTo>
                      <a:pt x="224" y="177"/>
                    </a:lnTo>
                    <a:lnTo>
                      <a:pt x="219" y="189"/>
                    </a:lnTo>
                    <a:lnTo>
                      <a:pt x="214" y="209"/>
                    </a:lnTo>
                    <a:lnTo>
                      <a:pt x="214" y="229"/>
                    </a:lnTo>
                    <a:lnTo>
                      <a:pt x="223" y="230"/>
                    </a:lnTo>
                    <a:lnTo>
                      <a:pt x="231" y="229"/>
                    </a:lnTo>
                    <a:lnTo>
                      <a:pt x="238" y="223"/>
                    </a:lnTo>
                    <a:lnTo>
                      <a:pt x="244" y="216"/>
                    </a:lnTo>
                    <a:lnTo>
                      <a:pt x="252" y="202"/>
                    </a:lnTo>
                    <a:lnTo>
                      <a:pt x="253" y="214"/>
                    </a:lnTo>
                    <a:lnTo>
                      <a:pt x="251" y="226"/>
                    </a:lnTo>
                    <a:lnTo>
                      <a:pt x="246" y="241"/>
                    </a:lnTo>
                    <a:lnTo>
                      <a:pt x="240" y="248"/>
                    </a:lnTo>
                    <a:lnTo>
                      <a:pt x="231" y="259"/>
                    </a:lnTo>
                    <a:lnTo>
                      <a:pt x="219" y="272"/>
                    </a:lnTo>
                    <a:lnTo>
                      <a:pt x="210" y="277"/>
                    </a:lnTo>
                    <a:lnTo>
                      <a:pt x="205" y="288"/>
                    </a:lnTo>
                    <a:lnTo>
                      <a:pt x="202" y="307"/>
                    </a:lnTo>
                    <a:lnTo>
                      <a:pt x="192" y="309"/>
                    </a:lnTo>
                    <a:lnTo>
                      <a:pt x="180" y="309"/>
                    </a:lnTo>
                    <a:lnTo>
                      <a:pt x="170" y="307"/>
                    </a:lnTo>
                    <a:lnTo>
                      <a:pt x="159" y="303"/>
                    </a:lnTo>
                    <a:lnTo>
                      <a:pt x="149" y="297"/>
                    </a:lnTo>
                    <a:lnTo>
                      <a:pt x="141" y="290"/>
                    </a:lnTo>
                    <a:lnTo>
                      <a:pt x="135" y="280"/>
                    </a:lnTo>
                    <a:lnTo>
                      <a:pt x="130" y="270"/>
                    </a:lnTo>
                    <a:lnTo>
                      <a:pt x="119" y="274"/>
                    </a:lnTo>
                    <a:lnTo>
                      <a:pt x="105" y="272"/>
                    </a:lnTo>
                    <a:lnTo>
                      <a:pt x="92" y="266"/>
                    </a:lnTo>
                    <a:lnTo>
                      <a:pt x="86" y="260"/>
                    </a:lnTo>
                    <a:lnTo>
                      <a:pt x="81" y="250"/>
                    </a:lnTo>
                    <a:lnTo>
                      <a:pt x="65" y="256"/>
                    </a:lnTo>
                    <a:lnTo>
                      <a:pt x="48" y="254"/>
                    </a:lnTo>
                    <a:lnTo>
                      <a:pt x="32" y="248"/>
                    </a:lnTo>
                    <a:lnTo>
                      <a:pt x="17" y="241"/>
                    </a:lnTo>
                    <a:lnTo>
                      <a:pt x="7" y="234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72748" name="Group 680"/>
            <p:cNvGrpSpPr>
              <a:grpSpLocks/>
            </p:cNvGrpSpPr>
            <p:nvPr/>
          </p:nvGrpSpPr>
          <p:grpSpPr bwMode="auto">
            <a:xfrm>
              <a:off x="2225" y="3250"/>
              <a:ext cx="362" cy="225"/>
              <a:chOff x="2023" y="873"/>
              <a:chExt cx="2366" cy="1837"/>
            </a:xfrm>
          </p:grpSpPr>
          <p:sp>
            <p:nvSpPr>
              <p:cNvPr id="172713" name="Freeform 681"/>
              <p:cNvSpPr>
                <a:spLocks/>
              </p:cNvSpPr>
              <p:nvPr/>
            </p:nvSpPr>
            <p:spPr bwMode="auto">
              <a:xfrm>
                <a:off x="2023" y="1384"/>
                <a:ext cx="507" cy="673"/>
              </a:xfrm>
              <a:custGeom>
                <a:avLst/>
                <a:gdLst/>
                <a:ahLst/>
                <a:cxnLst>
                  <a:cxn ang="0">
                    <a:pos x="504" y="419"/>
                  </a:cxn>
                  <a:cxn ang="0">
                    <a:pos x="507" y="312"/>
                  </a:cxn>
                  <a:cxn ang="0">
                    <a:pos x="491" y="242"/>
                  </a:cxn>
                  <a:cxn ang="0">
                    <a:pos x="462" y="192"/>
                  </a:cxn>
                  <a:cxn ang="0">
                    <a:pos x="410" y="147"/>
                  </a:cxn>
                  <a:cxn ang="0">
                    <a:pos x="365" y="122"/>
                  </a:cxn>
                  <a:cxn ang="0">
                    <a:pos x="340" y="95"/>
                  </a:cxn>
                  <a:cxn ang="0">
                    <a:pos x="333" y="50"/>
                  </a:cxn>
                  <a:cxn ang="0">
                    <a:pos x="323" y="26"/>
                  </a:cxn>
                  <a:cxn ang="0">
                    <a:pos x="304" y="74"/>
                  </a:cxn>
                  <a:cxn ang="0">
                    <a:pos x="297" y="109"/>
                  </a:cxn>
                  <a:cxn ang="0">
                    <a:pos x="267" y="87"/>
                  </a:cxn>
                  <a:cxn ang="0">
                    <a:pos x="255" y="37"/>
                  </a:cxn>
                  <a:cxn ang="0">
                    <a:pos x="251" y="2"/>
                  </a:cxn>
                  <a:cxn ang="0">
                    <a:pos x="225" y="42"/>
                  </a:cxn>
                  <a:cxn ang="0">
                    <a:pos x="213" y="112"/>
                  </a:cxn>
                  <a:cxn ang="0">
                    <a:pos x="222" y="170"/>
                  </a:cxn>
                  <a:cxn ang="0">
                    <a:pos x="187" y="127"/>
                  </a:cxn>
                  <a:cxn ang="0">
                    <a:pos x="137" y="109"/>
                  </a:cxn>
                  <a:cxn ang="0">
                    <a:pos x="96" y="120"/>
                  </a:cxn>
                  <a:cxn ang="0">
                    <a:pos x="85" y="153"/>
                  </a:cxn>
                  <a:cxn ang="0">
                    <a:pos x="121" y="167"/>
                  </a:cxn>
                  <a:cxn ang="0">
                    <a:pos x="141" y="220"/>
                  </a:cxn>
                  <a:cxn ang="0">
                    <a:pos x="118" y="266"/>
                  </a:cxn>
                  <a:cxn ang="0">
                    <a:pos x="77" y="289"/>
                  </a:cxn>
                  <a:cxn ang="0">
                    <a:pos x="47" y="281"/>
                  </a:cxn>
                  <a:cxn ang="0">
                    <a:pos x="44" y="248"/>
                  </a:cxn>
                  <a:cxn ang="0">
                    <a:pos x="28" y="252"/>
                  </a:cxn>
                  <a:cxn ang="0">
                    <a:pos x="6" y="288"/>
                  </a:cxn>
                  <a:cxn ang="0">
                    <a:pos x="2" y="352"/>
                  </a:cxn>
                  <a:cxn ang="0">
                    <a:pos x="21" y="424"/>
                  </a:cxn>
                  <a:cxn ang="0">
                    <a:pos x="47" y="442"/>
                  </a:cxn>
                  <a:cxn ang="0">
                    <a:pos x="94" y="472"/>
                  </a:cxn>
                  <a:cxn ang="0">
                    <a:pos x="118" y="508"/>
                  </a:cxn>
                  <a:cxn ang="0">
                    <a:pos x="136" y="564"/>
                  </a:cxn>
                  <a:cxn ang="0">
                    <a:pos x="155" y="628"/>
                  </a:cxn>
                  <a:cxn ang="0">
                    <a:pos x="186" y="654"/>
                  </a:cxn>
                  <a:cxn ang="0">
                    <a:pos x="240" y="667"/>
                  </a:cxn>
                  <a:cxn ang="0">
                    <a:pos x="311" y="673"/>
                  </a:cxn>
                  <a:cxn ang="0">
                    <a:pos x="406" y="654"/>
                  </a:cxn>
                  <a:cxn ang="0">
                    <a:pos x="464" y="616"/>
                  </a:cxn>
                  <a:cxn ang="0">
                    <a:pos x="486" y="562"/>
                  </a:cxn>
                </a:cxnLst>
                <a:rect l="0" t="0" r="r" b="b"/>
                <a:pathLst>
                  <a:path w="507" h="673">
                    <a:moveTo>
                      <a:pt x="495" y="502"/>
                    </a:moveTo>
                    <a:lnTo>
                      <a:pt x="501" y="457"/>
                    </a:lnTo>
                    <a:lnTo>
                      <a:pt x="504" y="419"/>
                    </a:lnTo>
                    <a:lnTo>
                      <a:pt x="507" y="379"/>
                    </a:lnTo>
                    <a:lnTo>
                      <a:pt x="507" y="342"/>
                    </a:lnTo>
                    <a:lnTo>
                      <a:pt x="507" y="312"/>
                    </a:lnTo>
                    <a:lnTo>
                      <a:pt x="504" y="285"/>
                    </a:lnTo>
                    <a:lnTo>
                      <a:pt x="499" y="262"/>
                    </a:lnTo>
                    <a:lnTo>
                      <a:pt x="491" y="242"/>
                    </a:lnTo>
                    <a:lnTo>
                      <a:pt x="484" y="226"/>
                    </a:lnTo>
                    <a:lnTo>
                      <a:pt x="473" y="207"/>
                    </a:lnTo>
                    <a:lnTo>
                      <a:pt x="462" y="192"/>
                    </a:lnTo>
                    <a:lnTo>
                      <a:pt x="445" y="173"/>
                    </a:lnTo>
                    <a:lnTo>
                      <a:pt x="427" y="158"/>
                    </a:lnTo>
                    <a:lnTo>
                      <a:pt x="410" y="147"/>
                    </a:lnTo>
                    <a:lnTo>
                      <a:pt x="395" y="141"/>
                    </a:lnTo>
                    <a:lnTo>
                      <a:pt x="377" y="132"/>
                    </a:lnTo>
                    <a:lnTo>
                      <a:pt x="365" y="122"/>
                    </a:lnTo>
                    <a:lnTo>
                      <a:pt x="353" y="113"/>
                    </a:lnTo>
                    <a:lnTo>
                      <a:pt x="344" y="101"/>
                    </a:lnTo>
                    <a:lnTo>
                      <a:pt x="340" y="95"/>
                    </a:lnTo>
                    <a:lnTo>
                      <a:pt x="335" y="83"/>
                    </a:lnTo>
                    <a:lnTo>
                      <a:pt x="333" y="64"/>
                    </a:lnTo>
                    <a:lnTo>
                      <a:pt x="333" y="50"/>
                    </a:lnTo>
                    <a:lnTo>
                      <a:pt x="337" y="30"/>
                    </a:lnTo>
                    <a:lnTo>
                      <a:pt x="338" y="11"/>
                    </a:lnTo>
                    <a:lnTo>
                      <a:pt x="323" y="26"/>
                    </a:lnTo>
                    <a:lnTo>
                      <a:pt x="312" y="39"/>
                    </a:lnTo>
                    <a:lnTo>
                      <a:pt x="305" y="58"/>
                    </a:lnTo>
                    <a:lnTo>
                      <a:pt x="304" y="74"/>
                    </a:lnTo>
                    <a:lnTo>
                      <a:pt x="305" y="90"/>
                    </a:lnTo>
                    <a:lnTo>
                      <a:pt x="309" y="109"/>
                    </a:lnTo>
                    <a:lnTo>
                      <a:pt x="297" y="109"/>
                    </a:lnTo>
                    <a:lnTo>
                      <a:pt x="284" y="104"/>
                    </a:lnTo>
                    <a:lnTo>
                      <a:pt x="276" y="96"/>
                    </a:lnTo>
                    <a:lnTo>
                      <a:pt x="267" y="87"/>
                    </a:lnTo>
                    <a:lnTo>
                      <a:pt x="258" y="74"/>
                    </a:lnTo>
                    <a:lnTo>
                      <a:pt x="255" y="58"/>
                    </a:lnTo>
                    <a:lnTo>
                      <a:pt x="255" y="37"/>
                    </a:lnTo>
                    <a:lnTo>
                      <a:pt x="258" y="17"/>
                    </a:lnTo>
                    <a:lnTo>
                      <a:pt x="264" y="0"/>
                    </a:lnTo>
                    <a:lnTo>
                      <a:pt x="251" y="2"/>
                    </a:lnTo>
                    <a:lnTo>
                      <a:pt x="237" y="11"/>
                    </a:lnTo>
                    <a:lnTo>
                      <a:pt x="229" y="26"/>
                    </a:lnTo>
                    <a:lnTo>
                      <a:pt x="225" y="42"/>
                    </a:lnTo>
                    <a:lnTo>
                      <a:pt x="217" y="62"/>
                    </a:lnTo>
                    <a:lnTo>
                      <a:pt x="215" y="87"/>
                    </a:lnTo>
                    <a:lnTo>
                      <a:pt x="213" y="112"/>
                    </a:lnTo>
                    <a:lnTo>
                      <a:pt x="215" y="135"/>
                    </a:lnTo>
                    <a:lnTo>
                      <a:pt x="217" y="153"/>
                    </a:lnTo>
                    <a:lnTo>
                      <a:pt x="222" y="170"/>
                    </a:lnTo>
                    <a:lnTo>
                      <a:pt x="209" y="153"/>
                    </a:lnTo>
                    <a:lnTo>
                      <a:pt x="198" y="137"/>
                    </a:lnTo>
                    <a:lnTo>
                      <a:pt x="187" y="127"/>
                    </a:lnTo>
                    <a:lnTo>
                      <a:pt x="170" y="117"/>
                    </a:lnTo>
                    <a:lnTo>
                      <a:pt x="155" y="112"/>
                    </a:lnTo>
                    <a:lnTo>
                      <a:pt x="137" y="109"/>
                    </a:lnTo>
                    <a:lnTo>
                      <a:pt x="121" y="110"/>
                    </a:lnTo>
                    <a:lnTo>
                      <a:pt x="108" y="113"/>
                    </a:lnTo>
                    <a:lnTo>
                      <a:pt x="96" y="120"/>
                    </a:lnTo>
                    <a:lnTo>
                      <a:pt x="82" y="132"/>
                    </a:lnTo>
                    <a:lnTo>
                      <a:pt x="68" y="154"/>
                    </a:lnTo>
                    <a:lnTo>
                      <a:pt x="85" y="153"/>
                    </a:lnTo>
                    <a:lnTo>
                      <a:pt x="96" y="153"/>
                    </a:lnTo>
                    <a:lnTo>
                      <a:pt x="109" y="159"/>
                    </a:lnTo>
                    <a:lnTo>
                      <a:pt x="121" y="167"/>
                    </a:lnTo>
                    <a:lnTo>
                      <a:pt x="133" y="183"/>
                    </a:lnTo>
                    <a:lnTo>
                      <a:pt x="140" y="199"/>
                    </a:lnTo>
                    <a:lnTo>
                      <a:pt x="141" y="220"/>
                    </a:lnTo>
                    <a:lnTo>
                      <a:pt x="138" y="238"/>
                    </a:lnTo>
                    <a:lnTo>
                      <a:pt x="132" y="251"/>
                    </a:lnTo>
                    <a:lnTo>
                      <a:pt x="118" y="266"/>
                    </a:lnTo>
                    <a:lnTo>
                      <a:pt x="102" y="276"/>
                    </a:lnTo>
                    <a:lnTo>
                      <a:pt x="87" y="285"/>
                    </a:lnTo>
                    <a:lnTo>
                      <a:pt x="77" y="289"/>
                    </a:lnTo>
                    <a:lnTo>
                      <a:pt x="67" y="292"/>
                    </a:lnTo>
                    <a:lnTo>
                      <a:pt x="52" y="289"/>
                    </a:lnTo>
                    <a:lnTo>
                      <a:pt x="47" y="281"/>
                    </a:lnTo>
                    <a:lnTo>
                      <a:pt x="43" y="269"/>
                    </a:lnTo>
                    <a:lnTo>
                      <a:pt x="43" y="255"/>
                    </a:lnTo>
                    <a:lnTo>
                      <a:pt x="44" y="248"/>
                    </a:lnTo>
                    <a:lnTo>
                      <a:pt x="44" y="238"/>
                    </a:lnTo>
                    <a:lnTo>
                      <a:pt x="36" y="243"/>
                    </a:lnTo>
                    <a:lnTo>
                      <a:pt x="28" y="252"/>
                    </a:lnTo>
                    <a:lnTo>
                      <a:pt x="21" y="262"/>
                    </a:lnTo>
                    <a:lnTo>
                      <a:pt x="12" y="274"/>
                    </a:lnTo>
                    <a:lnTo>
                      <a:pt x="6" y="288"/>
                    </a:lnTo>
                    <a:lnTo>
                      <a:pt x="3" y="306"/>
                    </a:lnTo>
                    <a:lnTo>
                      <a:pt x="0" y="330"/>
                    </a:lnTo>
                    <a:lnTo>
                      <a:pt x="2" y="352"/>
                    </a:lnTo>
                    <a:lnTo>
                      <a:pt x="4" y="377"/>
                    </a:lnTo>
                    <a:lnTo>
                      <a:pt x="11" y="407"/>
                    </a:lnTo>
                    <a:lnTo>
                      <a:pt x="21" y="424"/>
                    </a:lnTo>
                    <a:lnTo>
                      <a:pt x="29" y="432"/>
                    </a:lnTo>
                    <a:lnTo>
                      <a:pt x="36" y="438"/>
                    </a:lnTo>
                    <a:lnTo>
                      <a:pt x="47" y="442"/>
                    </a:lnTo>
                    <a:lnTo>
                      <a:pt x="62" y="452"/>
                    </a:lnTo>
                    <a:lnTo>
                      <a:pt x="80" y="465"/>
                    </a:lnTo>
                    <a:lnTo>
                      <a:pt x="94" y="472"/>
                    </a:lnTo>
                    <a:lnTo>
                      <a:pt x="104" y="483"/>
                    </a:lnTo>
                    <a:lnTo>
                      <a:pt x="110" y="491"/>
                    </a:lnTo>
                    <a:lnTo>
                      <a:pt x="118" y="508"/>
                    </a:lnTo>
                    <a:lnTo>
                      <a:pt x="127" y="528"/>
                    </a:lnTo>
                    <a:lnTo>
                      <a:pt x="132" y="542"/>
                    </a:lnTo>
                    <a:lnTo>
                      <a:pt x="136" y="564"/>
                    </a:lnTo>
                    <a:lnTo>
                      <a:pt x="141" y="591"/>
                    </a:lnTo>
                    <a:lnTo>
                      <a:pt x="146" y="611"/>
                    </a:lnTo>
                    <a:lnTo>
                      <a:pt x="155" y="628"/>
                    </a:lnTo>
                    <a:lnTo>
                      <a:pt x="164" y="638"/>
                    </a:lnTo>
                    <a:lnTo>
                      <a:pt x="174" y="646"/>
                    </a:lnTo>
                    <a:lnTo>
                      <a:pt x="186" y="654"/>
                    </a:lnTo>
                    <a:lnTo>
                      <a:pt x="203" y="661"/>
                    </a:lnTo>
                    <a:lnTo>
                      <a:pt x="221" y="664"/>
                    </a:lnTo>
                    <a:lnTo>
                      <a:pt x="240" y="667"/>
                    </a:lnTo>
                    <a:lnTo>
                      <a:pt x="268" y="672"/>
                    </a:lnTo>
                    <a:lnTo>
                      <a:pt x="284" y="672"/>
                    </a:lnTo>
                    <a:lnTo>
                      <a:pt x="311" y="673"/>
                    </a:lnTo>
                    <a:lnTo>
                      <a:pt x="345" y="672"/>
                    </a:lnTo>
                    <a:lnTo>
                      <a:pt x="375" y="664"/>
                    </a:lnTo>
                    <a:lnTo>
                      <a:pt x="406" y="654"/>
                    </a:lnTo>
                    <a:lnTo>
                      <a:pt x="430" y="641"/>
                    </a:lnTo>
                    <a:lnTo>
                      <a:pt x="451" y="628"/>
                    </a:lnTo>
                    <a:lnTo>
                      <a:pt x="464" y="616"/>
                    </a:lnTo>
                    <a:lnTo>
                      <a:pt x="473" y="603"/>
                    </a:lnTo>
                    <a:lnTo>
                      <a:pt x="479" y="585"/>
                    </a:lnTo>
                    <a:lnTo>
                      <a:pt x="486" y="562"/>
                    </a:lnTo>
                    <a:lnTo>
                      <a:pt x="493" y="529"/>
                    </a:lnTo>
                    <a:lnTo>
                      <a:pt x="495" y="5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714" name="Freeform 682"/>
              <p:cNvSpPr>
                <a:spLocks/>
              </p:cNvSpPr>
              <p:nvPr/>
            </p:nvSpPr>
            <p:spPr bwMode="auto">
              <a:xfrm>
                <a:off x="2274" y="1005"/>
                <a:ext cx="597" cy="1157"/>
              </a:xfrm>
              <a:custGeom>
                <a:avLst/>
                <a:gdLst/>
                <a:ahLst/>
                <a:cxnLst>
                  <a:cxn ang="0">
                    <a:pos x="87" y="1049"/>
                  </a:cxn>
                  <a:cxn ang="0">
                    <a:pos x="23" y="937"/>
                  </a:cxn>
                  <a:cxn ang="0">
                    <a:pos x="4" y="824"/>
                  </a:cxn>
                  <a:cxn ang="0">
                    <a:pos x="4" y="687"/>
                  </a:cxn>
                  <a:cxn ang="0">
                    <a:pos x="19" y="578"/>
                  </a:cxn>
                  <a:cxn ang="0">
                    <a:pos x="62" y="479"/>
                  </a:cxn>
                  <a:cxn ang="0">
                    <a:pos x="66" y="371"/>
                  </a:cxn>
                  <a:cxn ang="0">
                    <a:pos x="54" y="309"/>
                  </a:cxn>
                  <a:cxn ang="0">
                    <a:pos x="27" y="233"/>
                  </a:cxn>
                  <a:cxn ang="0">
                    <a:pos x="34" y="210"/>
                  </a:cxn>
                  <a:cxn ang="0">
                    <a:pos x="80" y="259"/>
                  </a:cxn>
                  <a:cxn ang="0">
                    <a:pos x="107" y="276"/>
                  </a:cxn>
                  <a:cxn ang="0">
                    <a:pos x="105" y="165"/>
                  </a:cxn>
                  <a:cxn ang="0">
                    <a:pos x="62" y="43"/>
                  </a:cxn>
                  <a:cxn ang="0">
                    <a:pos x="62" y="0"/>
                  </a:cxn>
                  <a:cxn ang="0">
                    <a:pos x="136" y="13"/>
                  </a:cxn>
                  <a:cxn ang="0">
                    <a:pos x="203" y="76"/>
                  </a:cxn>
                  <a:cxn ang="0">
                    <a:pos x="252" y="185"/>
                  </a:cxn>
                  <a:cxn ang="0">
                    <a:pos x="280" y="227"/>
                  </a:cxn>
                  <a:cxn ang="0">
                    <a:pos x="328" y="154"/>
                  </a:cxn>
                  <a:cxn ang="0">
                    <a:pos x="405" y="111"/>
                  </a:cxn>
                  <a:cxn ang="0">
                    <a:pos x="469" y="120"/>
                  </a:cxn>
                  <a:cxn ang="0">
                    <a:pos x="500" y="187"/>
                  </a:cxn>
                  <a:cxn ang="0">
                    <a:pos x="448" y="187"/>
                  </a:cxn>
                  <a:cxn ang="0">
                    <a:pos x="421" y="210"/>
                  </a:cxn>
                  <a:cxn ang="0">
                    <a:pos x="405" y="265"/>
                  </a:cxn>
                  <a:cxn ang="0">
                    <a:pos x="416" y="312"/>
                  </a:cxn>
                  <a:cxn ang="0">
                    <a:pos x="453" y="351"/>
                  </a:cxn>
                  <a:cxn ang="0">
                    <a:pos x="505" y="349"/>
                  </a:cxn>
                  <a:cxn ang="0">
                    <a:pos x="505" y="270"/>
                  </a:cxn>
                  <a:cxn ang="0">
                    <a:pos x="548" y="325"/>
                  </a:cxn>
                  <a:cxn ang="0">
                    <a:pos x="581" y="416"/>
                  </a:cxn>
                  <a:cxn ang="0">
                    <a:pos x="581" y="493"/>
                  </a:cxn>
                  <a:cxn ang="0">
                    <a:pos x="552" y="565"/>
                  </a:cxn>
                  <a:cxn ang="0">
                    <a:pos x="504" y="627"/>
                  </a:cxn>
                  <a:cxn ang="0">
                    <a:pos x="480" y="680"/>
                  </a:cxn>
                  <a:cxn ang="0">
                    <a:pos x="498" y="755"/>
                  </a:cxn>
                  <a:cxn ang="0">
                    <a:pos x="545" y="802"/>
                  </a:cxn>
                  <a:cxn ang="0">
                    <a:pos x="579" y="786"/>
                  </a:cxn>
                  <a:cxn ang="0">
                    <a:pos x="597" y="856"/>
                  </a:cxn>
                  <a:cxn ang="0">
                    <a:pos x="576" y="959"/>
                  </a:cxn>
                  <a:cxn ang="0">
                    <a:pos x="541" y="1046"/>
                  </a:cxn>
                  <a:cxn ang="0">
                    <a:pos x="489" y="1106"/>
                  </a:cxn>
                  <a:cxn ang="0">
                    <a:pos x="427" y="1146"/>
                  </a:cxn>
                  <a:cxn ang="0">
                    <a:pos x="352" y="1151"/>
                  </a:cxn>
                  <a:cxn ang="0">
                    <a:pos x="255" y="1115"/>
                  </a:cxn>
                  <a:cxn ang="0">
                    <a:pos x="133" y="1091"/>
                  </a:cxn>
                </a:cxnLst>
                <a:rect l="0" t="0" r="r" b="b"/>
                <a:pathLst>
                  <a:path w="597" h="1157">
                    <a:moveTo>
                      <a:pt x="133" y="1091"/>
                    </a:moveTo>
                    <a:lnTo>
                      <a:pt x="111" y="1074"/>
                    </a:lnTo>
                    <a:lnTo>
                      <a:pt x="87" y="1049"/>
                    </a:lnTo>
                    <a:lnTo>
                      <a:pt x="64" y="1014"/>
                    </a:lnTo>
                    <a:lnTo>
                      <a:pt x="41" y="977"/>
                    </a:lnTo>
                    <a:lnTo>
                      <a:pt x="23" y="937"/>
                    </a:lnTo>
                    <a:lnTo>
                      <a:pt x="13" y="903"/>
                    </a:lnTo>
                    <a:lnTo>
                      <a:pt x="5" y="860"/>
                    </a:lnTo>
                    <a:lnTo>
                      <a:pt x="4" y="824"/>
                    </a:lnTo>
                    <a:lnTo>
                      <a:pt x="1" y="772"/>
                    </a:lnTo>
                    <a:lnTo>
                      <a:pt x="0" y="726"/>
                    </a:lnTo>
                    <a:lnTo>
                      <a:pt x="4" y="687"/>
                    </a:lnTo>
                    <a:lnTo>
                      <a:pt x="4" y="657"/>
                    </a:lnTo>
                    <a:lnTo>
                      <a:pt x="9" y="615"/>
                    </a:lnTo>
                    <a:lnTo>
                      <a:pt x="19" y="578"/>
                    </a:lnTo>
                    <a:lnTo>
                      <a:pt x="32" y="543"/>
                    </a:lnTo>
                    <a:lnTo>
                      <a:pt x="50" y="510"/>
                    </a:lnTo>
                    <a:lnTo>
                      <a:pt x="62" y="479"/>
                    </a:lnTo>
                    <a:lnTo>
                      <a:pt x="68" y="438"/>
                    </a:lnTo>
                    <a:lnTo>
                      <a:pt x="70" y="405"/>
                    </a:lnTo>
                    <a:lnTo>
                      <a:pt x="66" y="371"/>
                    </a:lnTo>
                    <a:lnTo>
                      <a:pt x="62" y="349"/>
                    </a:lnTo>
                    <a:lnTo>
                      <a:pt x="57" y="331"/>
                    </a:lnTo>
                    <a:lnTo>
                      <a:pt x="54" y="309"/>
                    </a:lnTo>
                    <a:lnTo>
                      <a:pt x="45" y="284"/>
                    </a:lnTo>
                    <a:lnTo>
                      <a:pt x="34" y="257"/>
                    </a:lnTo>
                    <a:lnTo>
                      <a:pt x="27" y="233"/>
                    </a:lnTo>
                    <a:lnTo>
                      <a:pt x="18" y="217"/>
                    </a:lnTo>
                    <a:lnTo>
                      <a:pt x="6" y="199"/>
                    </a:lnTo>
                    <a:lnTo>
                      <a:pt x="34" y="210"/>
                    </a:lnTo>
                    <a:lnTo>
                      <a:pt x="54" y="224"/>
                    </a:lnTo>
                    <a:lnTo>
                      <a:pt x="71" y="245"/>
                    </a:lnTo>
                    <a:lnTo>
                      <a:pt x="80" y="259"/>
                    </a:lnTo>
                    <a:lnTo>
                      <a:pt x="91" y="284"/>
                    </a:lnTo>
                    <a:lnTo>
                      <a:pt x="100" y="313"/>
                    </a:lnTo>
                    <a:lnTo>
                      <a:pt x="107" y="276"/>
                    </a:lnTo>
                    <a:lnTo>
                      <a:pt x="111" y="239"/>
                    </a:lnTo>
                    <a:lnTo>
                      <a:pt x="111" y="205"/>
                    </a:lnTo>
                    <a:lnTo>
                      <a:pt x="105" y="165"/>
                    </a:lnTo>
                    <a:lnTo>
                      <a:pt x="91" y="117"/>
                    </a:lnTo>
                    <a:lnTo>
                      <a:pt x="78" y="80"/>
                    </a:lnTo>
                    <a:lnTo>
                      <a:pt x="62" y="43"/>
                    </a:lnTo>
                    <a:lnTo>
                      <a:pt x="50" y="17"/>
                    </a:lnTo>
                    <a:lnTo>
                      <a:pt x="41" y="0"/>
                    </a:lnTo>
                    <a:lnTo>
                      <a:pt x="62" y="0"/>
                    </a:lnTo>
                    <a:lnTo>
                      <a:pt x="89" y="1"/>
                    </a:lnTo>
                    <a:lnTo>
                      <a:pt x="116" y="7"/>
                    </a:lnTo>
                    <a:lnTo>
                      <a:pt x="136" y="13"/>
                    </a:lnTo>
                    <a:lnTo>
                      <a:pt x="162" y="29"/>
                    </a:lnTo>
                    <a:lnTo>
                      <a:pt x="183" y="54"/>
                    </a:lnTo>
                    <a:lnTo>
                      <a:pt x="203" y="76"/>
                    </a:lnTo>
                    <a:lnTo>
                      <a:pt x="220" y="108"/>
                    </a:lnTo>
                    <a:lnTo>
                      <a:pt x="235" y="147"/>
                    </a:lnTo>
                    <a:lnTo>
                      <a:pt x="252" y="185"/>
                    </a:lnTo>
                    <a:lnTo>
                      <a:pt x="264" y="227"/>
                    </a:lnTo>
                    <a:lnTo>
                      <a:pt x="270" y="276"/>
                    </a:lnTo>
                    <a:lnTo>
                      <a:pt x="280" y="227"/>
                    </a:lnTo>
                    <a:lnTo>
                      <a:pt x="293" y="201"/>
                    </a:lnTo>
                    <a:lnTo>
                      <a:pt x="309" y="177"/>
                    </a:lnTo>
                    <a:lnTo>
                      <a:pt x="328" y="154"/>
                    </a:lnTo>
                    <a:lnTo>
                      <a:pt x="353" y="133"/>
                    </a:lnTo>
                    <a:lnTo>
                      <a:pt x="380" y="119"/>
                    </a:lnTo>
                    <a:lnTo>
                      <a:pt x="405" y="111"/>
                    </a:lnTo>
                    <a:lnTo>
                      <a:pt x="430" y="106"/>
                    </a:lnTo>
                    <a:lnTo>
                      <a:pt x="453" y="111"/>
                    </a:lnTo>
                    <a:lnTo>
                      <a:pt x="469" y="120"/>
                    </a:lnTo>
                    <a:lnTo>
                      <a:pt x="485" y="137"/>
                    </a:lnTo>
                    <a:lnTo>
                      <a:pt x="493" y="157"/>
                    </a:lnTo>
                    <a:lnTo>
                      <a:pt x="500" y="187"/>
                    </a:lnTo>
                    <a:lnTo>
                      <a:pt x="482" y="181"/>
                    </a:lnTo>
                    <a:lnTo>
                      <a:pt x="464" y="179"/>
                    </a:lnTo>
                    <a:lnTo>
                      <a:pt x="448" y="187"/>
                    </a:lnTo>
                    <a:lnTo>
                      <a:pt x="441" y="191"/>
                    </a:lnTo>
                    <a:lnTo>
                      <a:pt x="432" y="197"/>
                    </a:lnTo>
                    <a:lnTo>
                      <a:pt x="421" y="210"/>
                    </a:lnTo>
                    <a:lnTo>
                      <a:pt x="414" y="225"/>
                    </a:lnTo>
                    <a:lnTo>
                      <a:pt x="408" y="247"/>
                    </a:lnTo>
                    <a:lnTo>
                      <a:pt x="405" y="265"/>
                    </a:lnTo>
                    <a:lnTo>
                      <a:pt x="405" y="284"/>
                    </a:lnTo>
                    <a:lnTo>
                      <a:pt x="410" y="301"/>
                    </a:lnTo>
                    <a:lnTo>
                      <a:pt x="416" y="312"/>
                    </a:lnTo>
                    <a:lnTo>
                      <a:pt x="423" y="326"/>
                    </a:lnTo>
                    <a:lnTo>
                      <a:pt x="438" y="340"/>
                    </a:lnTo>
                    <a:lnTo>
                      <a:pt x="453" y="351"/>
                    </a:lnTo>
                    <a:lnTo>
                      <a:pt x="469" y="359"/>
                    </a:lnTo>
                    <a:lnTo>
                      <a:pt x="487" y="360"/>
                    </a:lnTo>
                    <a:lnTo>
                      <a:pt x="505" y="349"/>
                    </a:lnTo>
                    <a:lnTo>
                      <a:pt x="510" y="326"/>
                    </a:lnTo>
                    <a:lnTo>
                      <a:pt x="510" y="300"/>
                    </a:lnTo>
                    <a:lnTo>
                      <a:pt x="505" y="270"/>
                    </a:lnTo>
                    <a:lnTo>
                      <a:pt x="520" y="284"/>
                    </a:lnTo>
                    <a:lnTo>
                      <a:pt x="535" y="306"/>
                    </a:lnTo>
                    <a:lnTo>
                      <a:pt x="548" y="325"/>
                    </a:lnTo>
                    <a:lnTo>
                      <a:pt x="564" y="357"/>
                    </a:lnTo>
                    <a:lnTo>
                      <a:pt x="574" y="383"/>
                    </a:lnTo>
                    <a:lnTo>
                      <a:pt x="581" y="416"/>
                    </a:lnTo>
                    <a:lnTo>
                      <a:pt x="585" y="442"/>
                    </a:lnTo>
                    <a:lnTo>
                      <a:pt x="585" y="464"/>
                    </a:lnTo>
                    <a:lnTo>
                      <a:pt x="581" y="493"/>
                    </a:lnTo>
                    <a:lnTo>
                      <a:pt x="576" y="519"/>
                    </a:lnTo>
                    <a:lnTo>
                      <a:pt x="567" y="541"/>
                    </a:lnTo>
                    <a:lnTo>
                      <a:pt x="552" y="565"/>
                    </a:lnTo>
                    <a:lnTo>
                      <a:pt x="535" y="587"/>
                    </a:lnTo>
                    <a:lnTo>
                      <a:pt x="518" y="606"/>
                    </a:lnTo>
                    <a:lnTo>
                      <a:pt x="504" y="627"/>
                    </a:lnTo>
                    <a:lnTo>
                      <a:pt x="492" y="641"/>
                    </a:lnTo>
                    <a:lnTo>
                      <a:pt x="485" y="658"/>
                    </a:lnTo>
                    <a:lnTo>
                      <a:pt x="480" y="680"/>
                    </a:lnTo>
                    <a:lnTo>
                      <a:pt x="480" y="709"/>
                    </a:lnTo>
                    <a:lnTo>
                      <a:pt x="487" y="730"/>
                    </a:lnTo>
                    <a:lnTo>
                      <a:pt x="498" y="755"/>
                    </a:lnTo>
                    <a:lnTo>
                      <a:pt x="515" y="775"/>
                    </a:lnTo>
                    <a:lnTo>
                      <a:pt x="528" y="789"/>
                    </a:lnTo>
                    <a:lnTo>
                      <a:pt x="545" y="802"/>
                    </a:lnTo>
                    <a:lnTo>
                      <a:pt x="559" y="784"/>
                    </a:lnTo>
                    <a:lnTo>
                      <a:pt x="567" y="766"/>
                    </a:lnTo>
                    <a:lnTo>
                      <a:pt x="579" y="786"/>
                    </a:lnTo>
                    <a:lnTo>
                      <a:pt x="586" y="805"/>
                    </a:lnTo>
                    <a:lnTo>
                      <a:pt x="593" y="829"/>
                    </a:lnTo>
                    <a:lnTo>
                      <a:pt x="597" y="856"/>
                    </a:lnTo>
                    <a:lnTo>
                      <a:pt x="597" y="892"/>
                    </a:lnTo>
                    <a:lnTo>
                      <a:pt x="586" y="927"/>
                    </a:lnTo>
                    <a:lnTo>
                      <a:pt x="576" y="959"/>
                    </a:lnTo>
                    <a:lnTo>
                      <a:pt x="569" y="986"/>
                    </a:lnTo>
                    <a:lnTo>
                      <a:pt x="559" y="1014"/>
                    </a:lnTo>
                    <a:lnTo>
                      <a:pt x="541" y="1046"/>
                    </a:lnTo>
                    <a:lnTo>
                      <a:pt x="520" y="1071"/>
                    </a:lnTo>
                    <a:lnTo>
                      <a:pt x="504" y="1088"/>
                    </a:lnTo>
                    <a:lnTo>
                      <a:pt x="489" y="1106"/>
                    </a:lnTo>
                    <a:lnTo>
                      <a:pt x="473" y="1122"/>
                    </a:lnTo>
                    <a:lnTo>
                      <a:pt x="452" y="1134"/>
                    </a:lnTo>
                    <a:lnTo>
                      <a:pt x="427" y="1146"/>
                    </a:lnTo>
                    <a:lnTo>
                      <a:pt x="400" y="1154"/>
                    </a:lnTo>
                    <a:lnTo>
                      <a:pt x="377" y="1157"/>
                    </a:lnTo>
                    <a:lnTo>
                      <a:pt x="352" y="1151"/>
                    </a:lnTo>
                    <a:lnTo>
                      <a:pt x="327" y="1128"/>
                    </a:lnTo>
                    <a:lnTo>
                      <a:pt x="294" y="1119"/>
                    </a:lnTo>
                    <a:lnTo>
                      <a:pt x="255" y="1115"/>
                    </a:lnTo>
                    <a:lnTo>
                      <a:pt x="206" y="1115"/>
                    </a:lnTo>
                    <a:lnTo>
                      <a:pt x="164" y="1105"/>
                    </a:lnTo>
                    <a:lnTo>
                      <a:pt x="133" y="1091"/>
                    </a:lnTo>
                    <a:close/>
                  </a:path>
                </a:pathLst>
              </a:custGeom>
              <a:solidFill>
                <a:srgbClr val="E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715" name="Freeform 683"/>
              <p:cNvSpPr>
                <a:spLocks/>
              </p:cNvSpPr>
              <p:nvPr/>
            </p:nvSpPr>
            <p:spPr bwMode="auto">
              <a:xfrm>
                <a:off x="2455" y="873"/>
                <a:ext cx="1934" cy="1837"/>
              </a:xfrm>
              <a:custGeom>
                <a:avLst/>
                <a:gdLst/>
                <a:ahLst/>
                <a:cxnLst>
                  <a:cxn ang="0">
                    <a:pos x="3" y="923"/>
                  </a:cxn>
                  <a:cxn ang="0">
                    <a:pos x="42" y="756"/>
                  </a:cxn>
                  <a:cxn ang="0">
                    <a:pos x="101" y="661"/>
                  </a:cxn>
                  <a:cxn ang="0">
                    <a:pos x="222" y="616"/>
                  </a:cxn>
                  <a:cxn ang="0">
                    <a:pos x="356" y="574"/>
                  </a:cxn>
                  <a:cxn ang="0">
                    <a:pos x="445" y="511"/>
                  </a:cxn>
                  <a:cxn ang="0">
                    <a:pos x="500" y="395"/>
                  </a:cxn>
                  <a:cxn ang="0">
                    <a:pos x="502" y="238"/>
                  </a:cxn>
                  <a:cxn ang="0">
                    <a:pos x="530" y="109"/>
                  </a:cxn>
                  <a:cxn ang="0">
                    <a:pos x="602" y="20"/>
                  </a:cxn>
                  <a:cxn ang="0">
                    <a:pos x="637" y="55"/>
                  </a:cxn>
                  <a:cxn ang="0">
                    <a:pos x="643" y="152"/>
                  </a:cxn>
                  <a:cxn ang="0">
                    <a:pos x="696" y="212"/>
                  </a:cxn>
                  <a:cxn ang="0">
                    <a:pos x="772" y="219"/>
                  </a:cxn>
                  <a:cxn ang="0">
                    <a:pos x="821" y="224"/>
                  </a:cxn>
                  <a:cxn ang="0">
                    <a:pos x="857" y="295"/>
                  </a:cxn>
                  <a:cxn ang="0">
                    <a:pos x="879" y="405"/>
                  </a:cxn>
                  <a:cxn ang="0">
                    <a:pos x="947" y="264"/>
                  </a:cxn>
                  <a:cxn ang="0">
                    <a:pos x="1000" y="287"/>
                  </a:cxn>
                  <a:cxn ang="0">
                    <a:pos x="1047" y="396"/>
                  </a:cxn>
                  <a:cxn ang="0">
                    <a:pos x="1087" y="520"/>
                  </a:cxn>
                  <a:cxn ang="0">
                    <a:pos x="1074" y="653"/>
                  </a:cxn>
                  <a:cxn ang="0">
                    <a:pos x="1153" y="562"/>
                  </a:cxn>
                  <a:cxn ang="0">
                    <a:pos x="1212" y="455"/>
                  </a:cxn>
                  <a:cxn ang="0">
                    <a:pos x="1316" y="445"/>
                  </a:cxn>
                  <a:cxn ang="0">
                    <a:pos x="1331" y="494"/>
                  </a:cxn>
                  <a:cxn ang="0">
                    <a:pos x="1315" y="566"/>
                  </a:cxn>
                  <a:cxn ang="0">
                    <a:pos x="1357" y="620"/>
                  </a:cxn>
                  <a:cxn ang="0">
                    <a:pos x="1447" y="618"/>
                  </a:cxn>
                  <a:cxn ang="0">
                    <a:pos x="1506" y="566"/>
                  </a:cxn>
                  <a:cxn ang="0">
                    <a:pos x="1519" y="463"/>
                  </a:cxn>
                  <a:cxn ang="0">
                    <a:pos x="1481" y="353"/>
                  </a:cxn>
                  <a:cxn ang="0">
                    <a:pos x="1555" y="365"/>
                  </a:cxn>
                  <a:cxn ang="0">
                    <a:pos x="1653" y="470"/>
                  </a:cxn>
                  <a:cxn ang="0">
                    <a:pos x="1710" y="596"/>
                  </a:cxn>
                  <a:cxn ang="0">
                    <a:pos x="1745" y="757"/>
                  </a:cxn>
                  <a:cxn ang="0">
                    <a:pos x="1748" y="909"/>
                  </a:cxn>
                  <a:cxn ang="0">
                    <a:pos x="1702" y="1111"/>
                  </a:cxn>
                  <a:cxn ang="0">
                    <a:pos x="1676" y="1259"/>
                  </a:cxn>
                  <a:cxn ang="0">
                    <a:pos x="1724" y="1266"/>
                  </a:cxn>
                  <a:cxn ang="0">
                    <a:pos x="1824" y="1191"/>
                  </a:cxn>
                  <a:cxn ang="0">
                    <a:pos x="1832" y="1315"/>
                  </a:cxn>
                  <a:cxn ang="0">
                    <a:pos x="1865" y="1429"/>
                  </a:cxn>
                  <a:cxn ang="0">
                    <a:pos x="1922" y="1380"/>
                  </a:cxn>
                  <a:cxn ang="0">
                    <a:pos x="1934" y="1519"/>
                  </a:cxn>
                  <a:cxn ang="0">
                    <a:pos x="1892" y="1631"/>
                  </a:cxn>
                  <a:cxn ang="0">
                    <a:pos x="1832" y="1752"/>
                  </a:cxn>
                  <a:cxn ang="0">
                    <a:pos x="1708" y="1837"/>
                  </a:cxn>
                  <a:cxn ang="0">
                    <a:pos x="1538" y="1788"/>
                  </a:cxn>
                  <a:cxn ang="0">
                    <a:pos x="1412" y="1717"/>
                  </a:cxn>
                  <a:cxn ang="0">
                    <a:pos x="1275" y="1661"/>
                  </a:cxn>
                  <a:cxn ang="0">
                    <a:pos x="1120" y="1532"/>
                  </a:cxn>
                  <a:cxn ang="0">
                    <a:pos x="899" y="1457"/>
                  </a:cxn>
                  <a:cxn ang="0">
                    <a:pos x="272" y="1245"/>
                  </a:cxn>
                </a:cxnLst>
                <a:rect l="0" t="0" r="r" b="b"/>
                <a:pathLst>
                  <a:path w="1934" h="1837">
                    <a:moveTo>
                      <a:pt x="15" y="1104"/>
                    </a:moveTo>
                    <a:lnTo>
                      <a:pt x="0" y="1047"/>
                    </a:lnTo>
                    <a:lnTo>
                      <a:pt x="0" y="983"/>
                    </a:lnTo>
                    <a:lnTo>
                      <a:pt x="3" y="923"/>
                    </a:lnTo>
                    <a:lnTo>
                      <a:pt x="9" y="878"/>
                    </a:lnTo>
                    <a:lnTo>
                      <a:pt x="17" y="831"/>
                    </a:lnTo>
                    <a:lnTo>
                      <a:pt x="29" y="791"/>
                    </a:lnTo>
                    <a:lnTo>
                      <a:pt x="42" y="756"/>
                    </a:lnTo>
                    <a:lnTo>
                      <a:pt x="53" y="731"/>
                    </a:lnTo>
                    <a:lnTo>
                      <a:pt x="63" y="704"/>
                    </a:lnTo>
                    <a:lnTo>
                      <a:pt x="80" y="682"/>
                    </a:lnTo>
                    <a:lnTo>
                      <a:pt x="101" y="661"/>
                    </a:lnTo>
                    <a:lnTo>
                      <a:pt x="130" y="642"/>
                    </a:lnTo>
                    <a:lnTo>
                      <a:pt x="156" y="628"/>
                    </a:lnTo>
                    <a:lnTo>
                      <a:pt x="186" y="621"/>
                    </a:lnTo>
                    <a:lnTo>
                      <a:pt x="222" y="616"/>
                    </a:lnTo>
                    <a:lnTo>
                      <a:pt x="251" y="609"/>
                    </a:lnTo>
                    <a:lnTo>
                      <a:pt x="291" y="596"/>
                    </a:lnTo>
                    <a:lnTo>
                      <a:pt x="333" y="581"/>
                    </a:lnTo>
                    <a:lnTo>
                      <a:pt x="356" y="574"/>
                    </a:lnTo>
                    <a:lnTo>
                      <a:pt x="379" y="568"/>
                    </a:lnTo>
                    <a:lnTo>
                      <a:pt x="404" y="551"/>
                    </a:lnTo>
                    <a:lnTo>
                      <a:pt x="425" y="535"/>
                    </a:lnTo>
                    <a:lnTo>
                      <a:pt x="445" y="511"/>
                    </a:lnTo>
                    <a:lnTo>
                      <a:pt x="464" y="488"/>
                    </a:lnTo>
                    <a:lnTo>
                      <a:pt x="479" y="458"/>
                    </a:lnTo>
                    <a:lnTo>
                      <a:pt x="491" y="434"/>
                    </a:lnTo>
                    <a:lnTo>
                      <a:pt x="500" y="395"/>
                    </a:lnTo>
                    <a:lnTo>
                      <a:pt x="502" y="356"/>
                    </a:lnTo>
                    <a:lnTo>
                      <a:pt x="504" y="320"/>
                    </a:lnTo>
                    <a:lnTo>
                      <a:pt x="506" y="280"/>
                    </a:lnTo>
                    <a:lnTo>
                      <a:pt x="502" y="238"/>
                    </a:lnTo>
                    <a:lnTo>
                      <a:pt x="504" y="207"/>
                    </a:lnTo>
                    <a:lnTo>
                      <a:pt x="510" y="161"/>
                    </a:lnTo>
                    <a:lnTo>
                      <a:pt x="519" y="137"/>
                    </a:lnTo>
                    <a:lnTo>
                      <a:pt x="530" y="109"/>
                    </a:lnTo>
                    <a:lnTo>
                      <a:pt x="544" y="76"/>
                    </a:lnTo>
                    <a:lnTo>
                      <a:pt x="561" y="55"/>
                    </a:lnTo>
                    <a:lnTo>
                      <a:pt x="579" y="38"/>
                    </a:lnTo>
                    <a:lnTo>
                      <a:pt x="602" y="20"/>
                    </a:lnTo>
                    <a:lnTo>
                      <a:pt x="633" y="3"/>
                    </a:lnTo>
                    <a:lnTo>
                      <a:pt x="651" y="0"/>
                    </a:lnTo>
                    <a:lnTo>
                      <a:pt x="642" y="31"/>
                    </a:lnTo>
                    <a:lnTo>
                      <a:pt x="637" y="55"/>
                    </a:lnTo>
                    <a:lnTo>
                      <a:pt x="635" y="81"/>
                    </a:lnTo>
                    <a:lnTo>
                      <a:pt x="633" y="104"/>
                    </a:lnTo>
                    <a:lnTo>
                      <a:pt x="637" y="130"/>
                    </a:lnTo>
                    <a:lnTo>
                      <a:pt x="643" y="152"/>
                    </a:lnTo>
                    <a:lnTo>
                      <a:pt x="654" y="173"/>
                    </a:lnTo>
                    <a:lnTo>
                      <a:pt x="667" y="187"/>
                    </a:lnTo>
                    <a:lnTo>
                      <a:pt x="681" y="200"/>
                    </a:lnTo>
                    <a:lnTo>
                      <a:pt x="696" y="212"/>
                    </a:lnTo>
                    <a:lnTo>
                      <a:pt x="715" y="221"/>
                    </a:lnTo>
                    <a:lnTo>
                      <a:pt x="736" y="228"/>
                    </a:lnTo>
                    <a:lnTo>
                      <a:pt x="755" y="228"/>
                    </a:lnTo>
                    <a:lnTo>
                      <a:pt x="772" y="219"/>
                    </a:lnTo>
                    <a:lnTo>
                      <a:pt x="784" y="207"/>
                    </a:lnTo>
                    <a:lnTo>
                      <a:pt x="790" y="187"/>
                    </a:lnTo>
                    <a:lnTo>
                      <a:pt x="805" y="203"/>
                    </a:lnTo>
                    <a:lnTo>
                      <a:pt x="821" y="224"/>
                    </a:lnTo>
                    <a:lnTo>
                      <a:pt x="835" y="247"/>
                    </a:lnTo>
                    <a:lnTo>
                      <a:pt x="843" y="264"/>
                    </a:lnTo>
                    <a:lnTo>
                      <a:pt x="851" y="283"/>
                    </a:lnTo>
                    <a:lnTo>
                      <a:pt x="857" y="295"/>
                    </a:lnTo>
                    <a:lnTo>
                      <a:pt x="863" y="316"/>
                    </a:lnTo>
                    <a:lnTo>
                      <a:pt x="870" y="342"/>
                    </a:lnTo>
                    <a:lnTo>
                      <a:pt x="876" y="370"/>
                    </a:lnTo>
                    <a:lnTo>
                      <a:pt x="879" y="405"/>
                    </a:lnTo>
                    <a:lnTo>
                      <a:pt x="893" y="363"/>
                    </a:lnTo>
                    <a:lnTo>
                      <a:pt x="909" y="320"/>
                    </a:lnTo>
                    <a:lnTo>
                      <a:pt x="935" y="283"/>
                    </a:lnTo>
                    <a:lnTo>
                      <a:pt x="947" y="264"/>
                    </a:lnTo>
                    <a:lnTo>
                      <a:pt x="977" y="233"/>
                    </a:lnTo>
                    <a:lnTo>
                      <a:pt x="1011" y="214"/>
                    </a:lnTo>
                    <a:lnTo>
                      <a:pt x="999" y="257"/>
                    </a:lnTo>
                    <a:lnTo>
                      <a:pt x="1000" y="287"/>
                    </a:lnTo>
                    <a:lnTo>
                      <a:pt x="1011" y="320"/>
                    </a:lnTo>
                    <a:lnTo>
                      <a:pt x="1022" y="344"/>
                    </a:lnTo>
                    <a:lnTo>
                      <a:pt x="1036" y="370"/>
                    </a:lnTo>
                    <a:lnTo>
                      <a:pt x="1047" y="396"/>
                    </a:lnTo>
                    <a:lnTo>
                      <a:pt x="1061" y="427"/>
                    </a:lnTo>
                    <a:lnTo>
                      <a:pt x="1072" y="448"/>
                    </a:lnTo>
                    <a:lnTo>
                      <a:pt x="1080" y="484"/>
                    </a:lnTo>
                    <a:lnTo>
                      <a:pt x="1087" y="520"/>
                    </a:lnTo>
                    <a:lnTo>
                      <a:pt x="1088" y="553"/>
                    </a:lnTo>
                    <a:lnTo>
                      <a:pt x="1087" y="592"/>
                    </a:lnTo>
                    <a:lnTo>
                      <a:pt x="1082" y="618"/>
                    </a:lnTo>
                    <a:lnTo>
                      <a:pt x="1074" y="653"/>
                    </a:lnTo>
                    <a:lnTo>
                      <a:pt x="1104" y="629"/>
                    </a:lnTo>
                    <a:lnTo>
                      <a:pt x="1126" y="615"/>
                    </a:lnTo>
                    <a:lnTo>
                      <a:pt x="1143" y="592"/>
                    </a:lnTo>
                    <a:lnTo>
                      <a:pt x="1153" y="562"/>
                    </a:lnTo>
                    <a:lnTo>
                      <a:pt x="1166" y="524"/>
                    </a:lnTo>
                    <a:lnTo>
                      <a:pt x="1181" y="498"/>
                    </a:lnTo>
                    <a:lnTo>
                      <a:pt x="1195" y="472"/>
                    </a:lnTo>
                    <a:lnTo>
                      <a:pt x="1212" y="455"/>
                    </a:lnTo>
                    <a:lnTo>
                      <a:pt x="1240" y="441"/>
                    </a:lnTo>
                    <a:lnTo>
                      <a:pt x="1263" y="441"/>
                    </a:lnTo>
                    <a:lnTo>
                      <a:pt x="1286" y="441"/>
                    </a:lnTo>
                    <a:lnTo>
                      <a:pt x="1316" y="445"/>
                    </a:lnTo>
                    <a:lnTo>
                      <a:pt x="1339" y="450"/>
                    </a:lnTo>
                    <a:lnTo>
                      <a:pt x="1370" y="475"/>
                    </a:lnTo>
                    <a:lnTo>
                      <a:pt x="1346" y="484"/>
                    </a:lnTo>
                    <a:lnTo>
                      <a:pt x="1331" y="494"/>
                    </a:lnTo>
                    <a:lnTo>
                      <a:pt x="1318" y="512"/>
                    </a:lnTo>
                    <a:lnTo>
                      <a:pt x="1312" y="529"/>
                    </a:lnTo>
                    <a:lnTo>
                      <a:pt x="1312" y="553"/>
                    </a:lnTo>
                    <a:lnTo>
                      <a:pt x="1315" y="566"/>
                    </a:lnTo>
                    <a:lnTo>
                      <a:pt x="1318" y="575"/>
                    </a:lnTo>
                    <a:lnTo>
                      <a:pt x="1327" y="589"/>
                    </a:lnTo>
                    <a:lnTo>
                      <a:pt x="1344" y="611"/>
                    </a:lnTo>
                    <a:lnTo>
                      <a:pt x="1357" y="620"/>
                    </a:lnTo>
                    <a:lnTo>
                      <a:pt x="1380" y="627"/>
                    </a:lnTo>
                    <a:lnTo>
                      <a:pt x="1399" y="627"/>
                    </a:lnTo>
                    <a:lnTo>
                      <a:pt x="1424" y="625"/>
                    </a:lnTo>
                    <a:lnTo>
                      <a:pt x="1447" y="618"/>
                    </a:lnTo>
                    <a:lnTo>
                      <a:pt x="1467" y="613"/>
                    </a:lnTo>
                    <a:lnTo>
                      <a:pt x="1481" y="603"/>
                    </a:lnTo>
                    <a:lnTo>
                      <a:pt x="1496" y="585"/>
                    </a:lnTo>
                    <a:lnTo>
                      <a:pt x="1506" y="566"/>
                    </a:lnTo>
                    <a:lnTo>
                      <a:pt x="1517" y="548"/>
                    </a:lnTo>
                    <a:lnTo>
                      <a:pt x="1521" y="520"/>
                    </a:lnTo>
                    <a:lnTo>
                      <a:pt x="1521" y="491"/>
                    </a:lnTo>
                    <a:lnTo>
                      <a:pt x="1519" y="463"/>
                    </a:lnTo>
                    <a:lnTo>
                      <a:pt x="1510" y="429"/>
                    </a:lnTo>
                    <a:lnTo>
                      <a:pt x="1504" y="403"/>
                    </a:lnTo>
                    <a:lnTo>
                      <a:pt x="1493" y="382"/>
                    </a:lnTo>
                    <a:lnTo>
                      <a:pt x="1481" y="353"/>
                    </a:lnTo>
                    <a:lnTo>
                      <a:pt x="1467" y="325"/>
                    </a:lnTo>
                    <a:lnTo>
                      <a:pt x="1492" y="335"/>
                    </a:lnTo>
                    <a:lnTo>
                      <a:pt x="1523" y="349"/>
                    </a:lnTo>
                    <a:lnTo>
                      <a:pt x="1555" y="365"/>
                    </a:lnTo>
                    <a:lnTo>
                      <a:pt x="1584" y="386"/>
                    </a:lnTo>
                    <a:lnTo>
                      <a:pt x="1609" y="410"/>
                    </a:lnTo>
                    <a:lnTo>
                      <a:pt x="1632" y="438"/>
                    </a:lnTo>
                    <a:lnTo>
                      <a:pt x="1653" y="470"/>
                    </a:lnTo>
                    <a:lnTo>
                      <a:pt x="1668" y="501"/>
                    </a:lnTo>
                    <a:lnTo>
                      <a:pt x="1682" y="534"/>
                    </a:lnTo>
                    <a:lnTo>
                      <a:pt x="1699" y="566"/>
                    </a:lnTo>
                    <a:lnTo>
                      <a:pt x="1710" y="596"/>
                    </a:lnTo>
                    <a:lnTo>
                      <a:pt x="1720" y="625"/>
                    </a:lnTo>
                    <a:lnTo>
                      <a:pt x="1732" y="660"/>
                    </a:lnTo>
                    <a:lnTo>
                      <a:pt x="1740" y="705"/>
                    </a:lnTo>
                    <a:lnTo>
                      <a:pt x="1745" y="757"/>
                    </a:lnTo>
                    <a:lnTo>
                      <a:pt x="1750" y="807"/>
                    </a:lnTo>
                    <a:lnTo>
                      <a:pt x="1750" y="829"/>
                    </a:lnTo>
                    <a:lnTo>
                      <a:pt x="1750" y="871"/>
                    </a:lnTo>
                    <a:lnTo>
                      <a:pt x="1748" y="909"/>
                    </a:lnTo>
                    <a:lnTo>
                      <a:pt x="1744" y="948"/>
                    </a:lnTo>
                    <a:lnTo>
                      <a:pt x="1730" y="1007"/>
                    </a:lnTo>
                    <a:lnTo>
                      <a:pt x="1720" y="1047"/>
                    </a:lnTo>
                    <a:lnTo>
                      <a:pt x="1702" y="1111"/>
                    </a:lnTo>
                    <a:lnTo>
                      <a:pt x="1693" y="1156"/>
                    </a:lnTo>
                    <a:lnTo>
                      <a:pt x="1682" y="1198"/>
                    </a:lnTo>
                    <a:lnTo>
                      <a:pt x="1674" y="1229"/>
                    </a:lnTo>
                    <a:lnTo>
                      <a:pt x="1676" y="1259"/>
                    </a:lnTo>
                    <a:lnTo>
                      <a:pt x="1680" y="1290"/>
                    </a:lnTo>
                    <a:lnTo>
                      <a:pt x="1695" y="1315"/>
                    </a:lnTo>
                    <a:lnTo>
                      <a:pt x="1711" y="1288"/>
                    </a:lnTo>
                    <a:lnTo>
                      <a:pt x="1724" y="1266"/>
                    </a:lnTo>
                    <a:lnTo>
                      <a:pt x="1745" y="1243"/>
                    </a:lnTo>
                    <a:lnTo>
                      <a:pt x="1771" y="1226"/>
                    </a:lnTo>
                    <a:lnTo>
                      <a:pt x="1794" y="1207"/>
                    </a:lnTo>
                    <a:lnTo>
                      <a:pt x="1824" y="1191"/>
                    </a:lnTo>
                    <a:lnTo>
                      <a:pt x="1853" y="1179"/>
                    </a:lnTo>
                    <a:lnTo>
                      <a:pt x="1880" y="1170"/>
                    </a:lnTo>
                    <a:lnTo>
                      <a:pt x="1838" y="1273"/>
                    </a:lnTo>
                    <a:lnTo>
                      <a:pt x="1832" y="1315"/>
                    </a:lnTo>
                    <a:lnTo>
                      <a:pt x="1833" y="1367"/>
                    </a:lnTo>
                    <a:lnTo>
                      <a:pt x="1838" y="1406"/>
                    </a:lnTo>
                    <a:lnTo>
                      <a:pt x="1846" y="1441"/>
                    </a:lnTo>
                    <a:lnTo>
                      <a:pt x="1865" y="1429"/>
                    </a:lnTo>
                    <a:lnTo>
                      <a:pt x="1878" y="1408"/>
                    </a:lnTo>
                    <a:lnTo>
                      <a:pt x="1889" y="1387"/>
                    </a:lnTo>
                    <a:lnTo>
                      <a:pt x="1905" y="1339"/>
                    </a:lnTo>
                    <a:lnTo>
                      <a:pt x="1922" y="1380"/>
                    </a:lnTo>
                    <a:lnTo>
                      <a:pt x="1928" y="1410"/>
                    </a:lnTo>
                    <a:lnTo>
                      <a:pt x="1932" y="1450"/>
                    </a:lnTo>
                    <a:lnTo>
                      <a:pt x="1934" y="1486"/>
                    </a:lnTo>
                    <a:lnTo>
                      <a:pt x="1934" y="1519"/>
                    </a:lnTo>
                    <a:lnTo>
                      <a:pt x="1930" y="1548"/>
                    </a:lnTo>
                    <a:lnTo>
                      <a:pt x="1920" y="1584"/>
                    </a:lnTo>
                    <a:lnTo>
                      <a:pt x="1909" y="1605"/>
                    </a:lnTo>
                    <a:lnTo>
                      <a:pt x="1892" y="1631"/>
                    </a:lnTo>
                    <a:lnTo>
                      <a:pt x="1875" y="1661"/>
                    </a:lnTo>
                    <a:lnTo>
                      <a:pt x="1863" y="1689"/>
                    </a:lnTo>
                    <a:lnTo>
                      <a:pt x="1850" y="1715"/>
                    </a:lnTo>
                    <a:lnTo>
                      <a:pt x="1832" y="1752"/>
                    </a:lnTo>
                    <a:lnTo>
                      <a:pt x="1819" y="1800"/>
                    </a:lnTo>
                    <a:lnTo>
                      <a:pt x="1813" y="1837"/>
                    </a:lnTo>
                    <a:lnTo>
                      <a:pt x="1768" y="1837"/>
                    </a:lnTo>
                    <a:lnTo>
                      <a:pt x="1708" y="1837"/>
                    </a:lnTo>
                    <a:lnTo>
                      <a:pt x="1651" y="1830"/>
                    </a:lnTo>
                    <a:lnTo>
                      <a:pt x="1600" y="1816"/>
                    </a:lnTo>
                    <a:lnTo>
                      <a:pt x="1574" y="1807"/>
                    </a:lnTo>
                    <a:lnTo>
                      <a:pt x="1538" y="1788"/>
                    </a:lnTo>
                    <a:lnTo>
                      <a:pt x="1506" y="1767"/>
                    </a:lnTo>
                    <a:lnTo>
                      <a:pt x="1475" y="1745"/>
                    </a:lnTo>
                    <a:lnTo>
                      <a:pt x="1441" y="1729"/>
                    </a:lnTo>
                    <a:lnTo>
                      <a:pt x="1412" y="1717"/>
                    </a:lnTo>
                    <a:lnTo>
                      <a:pt x="1382" y="1710"/>
                    </a:lnTo>
                    <a:lnTo>
                      <a:pt x="1344" y="1696"/>
                    </a:lnTo>
                    <a:lnTo>
                      <a:pt x="1308" y="1683"/>
                    </a:lnTo>
                    <a:lnTo>
                      <a:pt x="1275" y="1661"/>
                    </a:lnTo>
                    <a:lnTo>
                      <a:pt x="1240" y="1638"/>
                    </a:lnTo>
                    <a:lnTo>
                      <a:pt x="1212" y="1612"/>
                    </a:lnTo>
                    <a:lnTo>
                      <a:pt x="1155" y="1560"/>
                    </a:lnTo>
                    <a:lnTo>
                      <a:pt x="1120" y="1532"/>
                    </a:lnTo>
                    <a:lnTo>
                      <a:pt x="1080" y="1514"/>
                    </a:lnTo>
                    <a:lnTo>
                      <a:pt x="1030" y="1486"/>
                    </a:lnTo>
                    <a:lnTo>
                      <a:pt x="967" y="1465"/>
                    </a:lnTo>
                    <a:lnTo>
                      <a:pt x="899" y="1457"/>
                    </a:lnTo>
                    <a:lnTo>
                      <a:pt x="717" y="1436"/>
                    </a:lnTo>
                    <a:lnTo>
                      <a:pt x="567" y="1336"/>
                    </a:lnTo>
                    <a:lnTo>
                      <a:pt x="454" y="1252"/>
                    </a:lnTo>
                    <a:lnTo>
                      <a:pt x="272" y="1245"/>
                    </a:lnTo>
                    <a:lnTo>
                      <a:pt x="103" y="1203"/>
                    </a:lnTo>
                    <a:lnTo>
                      <a:pt x="15" y="1104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716" name="Freeform 684"/>
              <p:cNvSpPr>
                <a:spLocks/>
              </p:cNvSpPr>
              <p:nvPr/>
            </p:nvSpPr>
            <p:spPr bwMode="auto">
              <a:xfrm>
                <a:off x="2452" y="1596"/>
                <a:ext cx="238" cy="523"/>
              </a:xfrm>
              <a:custGeom>
                <a:avLst/>
                <a:gdLst/>
                <a:ahLst/>
                <a:cxnLst>
                  <a:cxn ang="0">
                    <a:pos x="35" y="475"/>
                  </a:cxn>
                  <a:cxn ang="0">
                    <a:pos x="9" y="424"/>
                  </a:cxn>
                  <a:cxn ang="0">
                    <a:pos x="1" y="372"/>
                  </a:cxn>
                  <a:cxn ang="0">
                    <a:pos x="1" y="310"/>
                  </a:cxn>
                  <a:cxn ang="0">
                    <a:pos x="8" y="260"/>
                  </a:cxn>
                  <a:cxn ang="0">
                    <a:pos x="25" y="217"/>
                  </a:cxn>
                  <a:cxn ang="0">
                    <a:pos x="26" y="168"/>
                  </a:cxn>
                  <a:cxn ang="0">
                    <a:pos x="21" y="140"/>
                  </a:cxn>
                  <a:cxn ang="0">
                    <a:pos x="11" y="106"/>
                  </a:cxn>
                  <a:cxn ang="0">
                    <a:pos x="13" y="94"/>
                  </a:cxn>
                  <a:cxn ang="0">
                    <a:pos x="32" y="118"/>
                  </a:cxn>
                  <a:cxn ang="0">
                    <a:pos x="43" y="125"/>
                  </a:cxn>
                  <a:cxn ang="0">
                    <a:pos x="42" y="74"/>
                  </a:cxn>
                  <a:cxn ang="0">
                    <a:pos x="25" y="20"/>
                  </a:cxn>
                  <a:cxn ang="0">
                    <a:pos x="24" y="0"/>
                  </a:cxn>
                  <a:cxn ang="0">
                    <a:pos x="54" y="6"/>
                  </a:cxn>
                  <a:cxn ang="0">
                    <a:pos x="81" y="35"/>
                  </a:cxn>
                  <a:cxn ang="0">
                    <a:pos x="101" y="83"/>
                  </a:cxn>
                  <a:cxn ang="0">
                    <a:pos x="112" y="102"/>
                  </a:cxn>
                  <a:cxn ang="0">
                    <a:pos x="131" y="69"/>
                  </a:cxn>
                  <a:cxn ang="0">
                    <a:pos x="162" y="50"/>
                  </a:cxn>
                  <a:cxn ang="0">
                    <a:pos x="187" y="54"/>
                  </a:cxn>
                  <a:cxn ang="0">
                    <a:pos x="200" y="85"/>
                  </a:cxn>
                  <a:cxn ang="0">
                    <a:pos x="179" y="85"/>
                  </a:cxn>
                  <a:cxn ang="0">
                    <a:pos x="168" y="94"/>
                  </a:cxn>
                  <a:cxn ang="0">
                    <a:pos x="162" y="120"/>
                  </a:cxn>
                  <a:cxn ang="0">
                    <a:pos x="166" y="142"/>
                  </a:cxn>
                  <a:cxn ang="0">
                    <a:pos x="181" y="159"/>
                  </a:cxn>
                  <a:cxn ang="0">
                    <a:pos x="202" y="159"/>
                  </a:cxn>
                  <a:cxn ang="0">
                    <a:pos x="202" y="121"/>
                  </a:cxn>
                  <a:cxn ang="0">
                    <a:pos x="219" y="147"/>
                  </a:cxn>
                  <a:cxn ang="0">
                    <a:pos x="232" y="188"/>
                  </a:cxn>
                  <a:cxn ang="0">
                    <a:pos x="232" y="223"/>
                  </a:cxn>
                  <a:cxn ang="0">
                    <a:pos x="220" y="256"/>
                  </a:cxn>
                  <a:cxn ang="0">
                    <a:pos x="201" y="283"/>
                  </a:cxn>
                  <a:cxn ang="0">
                    <a:pos x="191" y="306"/>
                  </a:cxn>
                  <a:cxn ang="0">
                    <a:pos x="198" y="341"/>
                  </a:cxn>
                  <a:cxn ang="0">
                    <a:pos x="218" y="362"/>
                  </a:cxn>
                  <a:cxn ang="0">
                    <a:pos x="232" y="355"/>
                  </a:cxn>
                  <a:cxn ang="0">
                    <a:pos x="238" y="387"/>
                  </a:cxn>
                  <a:cxn ang="0">
                    <a:pos x="231" y="434"/>
                  </a:cxn>
                  <a:cxn ang="0">
                    <a:pos x="216" y="474"/>
                  </a:cxn>
                  <a:cxn ang="0">
                    <a:pos x="196" y="501"/>
                  </a:cxn>
                  <a:cxn ang="0">
                    <a:pos x="171" y="518"/>
                  </a:cxn>
                  <a:cxn ang="0">
                    <a:pos x="141" y="521"/>
                  </a:cxn>
                  <a:cxn ang="0">
                    <a:pos x="101" y="504"/>
                  </a:cxn>
                  <a:cxn ang="0">
                    <a:pos x="53" y="494"/>
                  </a:cxn>
                </a:cxnLst>
                <a:rect l="0" t="0" r="r" b="b"/>
                <a:pathLst>
                  <a:path w="238" h="523">
                    <a:moveTo>
                      <a:pt x="53" y="494"/>
                    </a:moveTo>
                    <a:lnTo>
                      <a:pt x="44" y="485"/>
                    </a:lnTo>
                    <a:lnTo>
                      <a:pt x="35" y="475"/>
                    </a:lnTo>
                    <a:lnTo>
                      <a:pt x="25" y="458"/>
                    </a:lnTo>
                    <a:lnTo>
                      <a:pt x="17" y="442"/>
                    </a:lnTo>
                    <a:lnTo>
                      <a:pt x="9" y="424"/>
                    </a:lnTo>
                    <a:lnTo>
                      <a:pt x="5" y="409"/>
                    </a:lnTo>
                    <a:lnTo>
                      <a:pt x="2" y="389"/>
                    </a:lnTo>
                    <a:lnTo>
                      <a:pt x="1" y="372"/>
                    </a:lnTo>
                    <a:lnTo>
                      <a:pt x="1" y="349"/>
                    </a:lnTo>
                    <a:lnTo>
                      <a:pt x="0" y="328"/>
                    </a:lnTo>
                    <a:lnTo>
                      <a:pt x="1" y="310"/>
                    </a:lnTo>
                    <a:lnTo>
                      <a:pt x="1" y="297"/>
                    </a:lnTo>
                    <a:lnTo>
                      <a:pt x="4" y="278"/>
                    </a:lnTo>
                    <a:lnTo>
                      <a:pt x="8" y="260"/>
                    </a:lnTo>
                    <a:lnTo>
                      <a:pt x="13" y="245"/>
                    </a:lnTo>
                    <a:lnTo>
                      <a:pt x="20" y="231"/>
                    </a:lnTo>
                    <a:lnTo>
                      <a:pt x="25" y="217"/>
                    </a:lnTo>
                    <a:lnTo>
                      <a:pt x="27" y="200"/>
                    </a:lnTo>
                    <a:lnTo>
                      <a:pt x="27" y="184"/>
                    </a:lnTo>
                    <a:lnTo>
                      <a:pt x="26" y="168"/>
                    </a:lnTo>
                    <a:lnTo>
                      <a:pt x="24" y="159"/>
                    </a:lnTo>
                    <a:lnTo>
                      <a:pt x="23" y="151"/>
                    </a:lnTo>
                    <a:lnTo>
                      <a:pt x="21" y="140"/>
                    </a:lnTo>
                    <a:lnTo>
                      <a:pt x="18" y="128"/>
                    </a:lnTo>
                    <a:lnTo>
                      <a:pt x="13" y="117"/>
                    </a:lnTo>
                    <a:lnTo>
                      <a:pt x="11" y="106"/>
                    </a:lnTo>
                    <a:lnTo>
                      <a:pt x="7" y="98"/>
                    </a:lnTo>
                    <a:lnTo>
                      <a:pt x="3" y="91"/>
                    </a:lnTo>
                    <a:lnTo>
                      <a:pt x="13" y="94"/>
                    </a:lnTo>
                    <a:lnTo>
                      <a:pt x="21" y="101"/>
                    </a:lnTo>
                    <a:lnTo>
                      <a:pt x="29" y="111"/>
                    </a:lnTo>
                    <a:lnTo>
                      <a:pt x="32" y="118"/>
                    </a:lnTo>
                    <a:lnTo>
                      <a:pt x="37" y="128"/>
                    </a:lnTo>
                    <a:lnTo>
                      <a:pt x="40" y="142"/>
                    </a:lnTo>
                    <a:lnTo>
                      <a:pt x="43" y="125"/>
                    </a:lnTo>
                    <a:lnTo>
                      <a:pt x="44" y="108"/>
                    </a:lnTo>
                    <a:lnTo>
                      <a:pt x="44" y="93"/>
                    </a:lnTo>
                    <a:lnTo>
                      <a:pt x="42" y="74"/>
                    </a:lnTo>
                    <a:lnTo>
                      <a:pt x="37" y="53"/>
                    </a:lnTo>
                    <a:lnTo>
                      <a:pt x="31" y="36"/>
                    </a:lnTo>
                    <a:lnTo>
                      <a:pt x="25" y="20"/>
                    </a:lnTo>
                    <a:lnTo>
                      <a:pt x="20" y="7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6" y="0"/>
                    </a:lnTo>
                    <a:lnTo>
                      <a:pt x="47" y="3"/>
                    </a:lnTo>
                    <a:lnTo>
                      <a:pt x="54" y="6"/>
                    </a:lnTo>
                    <a:lnTo>
                      <a:pt x="65" y="13"/>
                    </a:lnTo>
                    <a:lnTo>
                      <a:pt x="74" y="23"/>
                    </a:lnTo>
                    <a:lnTo>
                      <a:pt x="81" y="35"/>
                    </a:lnTo>
                    <a:lnTo>
                      <a:pt x="88" y="49"/>
                    </a:lnTo>
                    <a:lnTo>
                      <a:pt x="94" y="66"/>
                    </a:lnTo>
                    <a:lnTo>
                      <a:pt x="101" y="83"/>
                    </a:lnTo>
                    <a:lnTo>
                      <a:pt x="106" y="102"/>
                    </a:lnTo>
                    <a:lnTo>
                      <a:pt x="109" y="125"/>
                    </a:lnTo>
                    <a:lnTo>
                      <a:pt x="112" y="102"/>
                    </a:lnTo>
                    <a:lnTo>
                      <a:pt x="118" y="91"/>
                    </a:lnTo>
                    <a:lnTo>
                      <a:pt x="124" y="80"/>
                    </a:lnTo>
                    <a:lnTo>
                      <a:pt x="131" y="69"/>
                    </a:lnTo>
                    <a:lnTo>
                      <a:pt x="142" y="60"/>
                    </a:lnTo>
                    <a:lnTo>
                      <a:pt x="152" y="54"/>
                    </a:lnTo>
                    <a:lnTo>
                      <a:pt x="162" y="50"/>
                    </a:lnTo>
                    <a:lnTo>
                      <a:pt x="172" y="48"/>
                    </a:lnTo>
                    <a:lnTo>
                      <a:pt x="181" y="50"/>
                    </a:lnTo>
                    <a:lnTo>
                      <a:pt x="187" y="54"/>
                    </a:lnTo>
                    <a:lnTo>
                      <a:pt x="193" y="61"/>
                    </a:lnTo>
                    <a:lnTo>
                      <a:pt x="197" y="71"/>
                    </a:lnTo>
                    <a:lnTo>
                      <a:pt x="200" y="85"/>
                    </a:lnTo>
                    <a:lnTo>
                      <a:pt x="192" y="81"/>
                    </a:lnTo>
                    <a:lnTo>
                      <a:pt x="185" y="81"/>
                    </a:lnTo>
                    <a:lnTo>
                      <a:pt x="179" y="85"/>
                    </a:lnTo>
                    <a:lnTo>
                      <a:pt x="177" y="86"/>
                    </a:lnTo>
                    <a:lnTo>
                      <a:pt x="172" y="89"/>
                    </a:lnTo>
                    <a:lnTo>
                      <a:pt x="168" y="94"/>
                    </a:lnTo>
                    <a:lnTo>
                      <a:pt x="166" y="101"/>
                    </a:lnTo>
                    <a:lnTo>
                      <a:pt x="163" y="112"/>
                    </a:lnTo>
                    <a:lnTo>
                      <a:pt x="162" y="120"/>
                    </a:lnTo>
                    <a:lnTo>
                      <a:pt x="162" y="128"/>
                    </a:lnTo>
                    <a:lnTo>
                      <a:pt x="163" y="136"/>
                    </a:lnTo>
                    <a:lnTo>
                      <a:pt x="166" y="142"/>
                    </a:lnTo>
                    <a:lnTo>
                      <a:pt x="169" y="148"/>
                    </a:lnTo>
                    <a:lnTo>
                      <a:pt x="174" y="154"/>
                    </a:lnTo>
                    <a:lnTo>
                      <a:pt x="181" y="159"/>
                    </a:lnTo>
                    <a:lnTo>
                      <a:pt x="187" y="162"/>
                    </a:lnTo>
                    <a:lnTo>
                      <a:pt x="195" y="164"/>
                    </a:lnTo>
                    <a:lnTo>
                      <a:pt x="202" y="159"/>
                    </a:lnTo>
                    <a:lnTo>
                      <a:pt x="204" y="148"/>
                    </a:lnTo>
                    <a:lnTo>
                      <a:pt x="204" y="136"/>
                    </a:lnTo>
                    <a:lnTo>
                      <a:pt x="202" y="121"/>
                    </a:lnTo>
                    <a:lnTo>
                      <a:pt x="207" y="128"/>
                    </a:lnTo>
                    <a:lnTo>
                      <a:pt x="214" y="139"/>
                    </a:lnTo>
                    <a:lnTo>
                      <a:pt x="219" y="147"/>
                    </a:lnTo>
                    <a:lnTo>
                      <a:pt x="225" y="162"/>
                    </a:lnTo>
                    <a:lnTo>
                      <a:pt x="230" y="174"/>
                    </a:lnTo>
                    <a:lnTo>
                      <a:pt x="232" y="188"/>
                    </a:lnTo>
                    <a:lnTo>
                      <a:pt x="234" y="201"/>
                    </a:lnTo>
                    <a:lnTo>
                      <a:pt x="234" y="211"/>
                    </a:lnTo>
                    <a:lnTo>
                      <a:pt x="232" y="223"/>
                    </a:lnTo>
                    <a:lnTo>
                      <a:pt x="230" y="234"/>
                    </a:lnTo>
                    <a:lnTo>
                      <a:pt x="226" y="244"/>
                    </a:lnTo>
                    <a:lnTo>
                      <a:pt x="220" y="256"/>
                    </a:lnTo>
                    <a:lnTo>
                      <a:pt x="214" y="265"/>
                    </a:lnTo>
                    <a:lnTo>
                      <a:pt x="207" y="273"/>
                    </a:lnTo>
                    <a:lnTo>
                      <a:pt x="201" y="283"/>
                    </a:lnTo>
                    <a:lnTo>
                      <a:pt x="196" y="290"/>
                    </a:lnTo>
                    <a:lnTo>
                      <a:pt x="193" y="297"/>
                    </a:lnTo>
                    <a:lnTo>
                      <a:pt x="191" y="306"/>
                    </a:lnTo>
                    <a:lnTo>
                      <a:pt x="191" y="319"/>
                    </a:lnTo>
                    <a:lnTo>
                      <a:pt x="195" y="330"/>
                    </a:lnTo>
                    <a:lnTo>
                      <a:pt x="198" y="341"/>
                    </a:lnTo>
                    <a:lnTo>
                      <a:pt x="205" y="350"/>
                    </a:lnTo>
                    <a:lnTo>
                      <a:pt x="211" y="356"/>
                    </a:lnTo>
                    <a:lnTo>
                      <a:pt x="218" y="362"/>
                    </a:lnTo>
                    <a:lnTo>
                      <a:pt x="223" y="355"/>
                    </a:lnTo>
                    <a:lnTo>
                      <a:pt x="226" y="346"/>
                    </a:lnTo>
                    <a:lnTo>
                      <a:pt x="232" y="355"/>
                    </a:lnTo>
                    <a:lnTo>
                      <a:pt x="234" y="363"/>
                    </a:lnTo>
                    <a:lnTo>
                      <a:pt x="237" y="375"/>
                    </a:lnTo>
                    <a:lnTo>
                      <a:pt x="238" y="387"/>
                    </a:lnTo>
                    <a:lnTo>
                      <a:pt x="238" y="404"/>
                    </a:lnTo>
                    <a:lnTo>
                      <a:pt x="234" y="419"/>
                    </a:lnTo>
                    <a:lnTo>
                      <a:pt x="231" y="434"/>
                    </a:lnTo>
                    <a:lnTo>
                      <a:pt x="227" y="445"/>
                    </a:lnTo>
                    <a:lnTo>
                      <a:pt x="223" y="458"/>
                    </a:lnTo>
                    <a:lnTo>
                      <a:pt x="216" y="474"/>
                    </a:lnTo>
                    <a:lnTo>
                      <a:pt x="207" y="484"/>
                    </a:lnTo>
                    <a:lnTo>
                      <a:pt x="201" y="493"/>
                    </a:lnTo>
                    <a:lnTo>
                      <a:pt x="196" y="501"/>
                    </a:lnTo>
                    <a:lnTo>
                      <a:pt x="190" y="508"/>
                    </a:lnTo>
                    <a:lnTo>
                      <a:pt x="181" y="513"/>
                    </a:lnTo>
                    <a:lnTo>
                      <a:pt x="171" y="518"/>
                    </a:lnTo>
                    <a:lnTo>
                      <a:pt x="160" y="522"/>
                    </a:lnTo>
                    <a:lnTo>
                      <a:pt x="150" y="523"/>
                    </a:lnTo>
                    <a:lnTo>
                      <a:pt x="141" y="521"/>
                    </a:lnTo>
                    <a:lnTo>
                      <a:pt x="130" y="510"/>
                    </a:lnTo>
                    <a:lnTo>
                      <a:pt x="118" y="506"/>
                    </a:lnTo>
                    <a:lnTo>
                      <a:pt x="101" y="504"/>
                    </a:lnTo>
                    <a:lnTo>
                      <a:pt x="83" y="504"/>
                    </a:lnTo>
                    <a:lnTo>
                      <a:pt x="66" y="500"/>
                    </a:lnTo>
                    <a:lnTo>
                      <a:pt x="53" y="494"/>
                    </a:lnTo>
                    <a:close/>
                  </a:path>
                </a:pathLst>
              </a:custGeom>
              <a:solidFill>
                <a:srgbClr val="FF8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717" name="Freeform 685"/>
              <p:cNvSpPr>
                <a:spLocks/>
              </p:cNvSpPr>
              <p:nvPr/>
            </p:nvSpPr>
            <p:spPr bwMode="auto">
              <a:xfrm>
                <a:off x="2658" y="1116"/>
                <a:ext cx="1155" cy="1390"/>
              </a:xfrm>
              <a:custGeom>
                <a:avLst/>
                <a:gdLst/>
                <a:ahLst/>
                <a:cxnLst>
                  <a:cxn ang="0">
                    <a:pos x="0" y="904"/>
                  </a:cxn>
                  <a:cxn ang="0">
                    <a:pos x="42" y="722"/>
                  </a:cxn>
                  <a:cxn ang="0">
                    <a:pos x="99" y="577"/>
                  </a:cxn>
                  <a:cxn ang="0">
                    <a:pos x="99" y="427"/>
                  </a:cxn>
                  <a:cxn ang="0">
                    <a:pos x="200" y="531"/>
                  </a:cxn>
                  <a:cxn ang="0">
                    <a:pos x="246" y="212"/>
                  </a:cxn>
                  <a:cxn ang="0">
                    <a:pos x="284" y="126"/>
                  </a:cxn>
                  <a:cxn ang="0">
                    <a:pos x="346" y="167"/>
                  </a:cxn>
                  <a:cxn ang="0">
                    <a:pos x="403" y="61"/>
                  </a:cxn>
                  <a:cxn ang="0">
                    <a:pos x="494" y="110"/>
                  </a:cxn>
                  <a:cxn ang="0">
                    <a:pos x="526" y="232"/>
                  </a:cxn>
                  <a:cxn ang="0">
                    <a:pos x="632" y="281"/>
                  </a:cxn>
                  <a:cxn ang="0">
                    <a:pos x="735" y="240"/>
                  </a:cxn>
                  <a:cxn ang="0">
                    <a:pos x="808" y="145"/>
                  </a:cxn>
                  <a:cxn ang="0">
                    <a:pos x="845" y="152"/>
                  </a:cxn>
                  <a:cxn ang="0">
                    <a:pos x="810" y="334"/>
                  </a:cxn>
                  <a:cxn ang="0">
                    <a:pos x="672" y="456"/>
                  </a:cxn>
                  <a:cxn ang="0">
                    <a:pos x="665" y="514"/>
                  </a:cxn>
                  <a:cxn ang="0">
                    <a:pos x="838" y="475"/>
                  </a:cxn>
                  <a:cxn ang="0">
                    <a:pos x="960" y="471"/>
                  </a:cxn>
                  <a:cxn ang="0">
                    <a:pos x="928" y="572"/>
                  </a:cxn>
                  <a:cxn ang="0">
                    <a:pos x="864" y="635"/>
                  </a:cxn>
                  <a:cxn ang="0">
                    <a:pos x="846" y="724"/>
                  </a:cxn>
                  <a:cxn ang="0">
                    <a:pos x="858" y="778"/>
                  </a:cxn>
                  <a:cxn ang="0">
                    <a:pos x="929" y="797"/>
                  </a:cxn>
                  <a:cxn ang="0">
                    <a:pos x="964" y="705"/>
                  </a:cxn>
                  <a:cxn ang="0">
                    <a:pos x="996" y="640"/>
                  </a:cxn>
                  <a:cxn ang="0">
                    <a:pos x="1025" y="678"/>
                  </a:cxn>
                  <a:cxn ang="0">
                    <a:pos x="1033" y="769"/>
                  </a:cxn>
                  <a:cxn ang="0">
                    <a:pos x="1016" y="818"/>
                  </a:cxn>
                  <a:cxn ang="0">
                    <a:pos x="982" y="900"/>
                  </a:cxn>
                  <a:cxn ang="0">
                    <a:pos x="970" y="992"/>
                  </a:cxn>
                  <a:cxn ang="0">
                    <a:pos x="996" y="1036"/>
                  </a:cxn>
                  <a:cxn ang="0">
                    <a:pos x="1050" y="1025"/>
                  </a:cxn>
                  <a:cxn ang="0">
                    <a:pos x="1103" y="987"/>
                  </a:cxn>
                  <a:cxn ang="0">
                    <a:pos x="1137" y="937"/>
                  </a:cxn>
                  <a:cxn ang="0">
                    <a:pos x="1155" y="963"/>
                  </a:cxn>
                  <a:cxn ang="0">
                    <a:pos x="1137" y="1052"/>
                  </a:cxn>
                  <a:cxn ang="0">
                    <a:pos x="1055" y="1163"/>
                  </a:cxn>
                  <a:cxn ang="0">
                    <a:pos x="932" y="1291"/>
                  </a:cxn>
                  <a:cxn ang="0">
                    <a:pos x="822" y="1390"/>
                  </a:cxn>
                  <a:cxn ang="0">
                    <a:pos x="681" y="1334"/>
                  </a:cxn>
                  <a:cxn ang="0">
                    <a:pos x="598" y="1216"/>
                  </a:cxn>
                  <a:cxn ang="0">
                    <a:pos x="422" y="1193"/>
                  </a:cxn>
                  <a:cxn ang="0">
                    <a:pos x="300" y="1147"/>
                  </a:cxn>
                  <a:cxn ang="0">
                    <a:pos x="79" y="1082"/>
                  </a:cxn>
                </a:cxnLst>
                <a:rect l="0" t="0" r="r" b="b"/>
                <a:pathLst>
                  <a:path w="1155" h="1390">
                    <a:moveTo>
                      <a:pt x="32" y="1049"/>
                    </a:moveTo>
                    <a:lnTo>
                      <a:pt x="7" y="999"/>
                    </a:lnTo>
                    <a:lnTo>
                      <a:pt x="0" y="904"/>
                    </a:lnTo>
                    <a:lnTo>
                      <a:pt x="3" y="824"/>
                    </a:lnTo>
                    <a:lnTo>
                      <a:pt x="14" y="752"/>
                    </a:lnTo>
                    <a:lnTo>
                      <a:pt x="42" y="722"/>
                    </a:lnTo>
                    <a:lnTo>
                      <a:pt x="114" y="692"/>
                    </a:lnTo>
                    <a:lnTo>
                      <a:pt x="110" y="642"/>
                    </a:lnTo>
                    <a:lnTo>
                      <a:pt x="99" y="577"/>
                    </a:lnTo>
                    <a:lnTo>
                      <a:pt x="91" y="536"/>
                    </a:lnTo>
                    <a:lnTo>
                      <a:pt x="91" y="483"/>
                    </a:lnTo>
                    <a:lnTo>
                      <a:pt x="99" y="427"/>
                    </a:lnTo>
                    <a:lnTo>
                      <a:pt x="126" y="362"/>
                    </a:lnTo>
                    <a:lnTo>
                      <a:pt x="160" y="430"/>
                    </a:lnTo>
                    <a:lnTo>
                      <a:pt x="200" y="531"/>
                    </a:lnTo>
                    <a:lnTo>
                      <a:pt x="230" y="547"/>
                    </a:lnTo>
                    <a:lnTo>
                      <a:pt x="246" y="379"/>
                    </a:lnTo>
                    <a:lnTo>
                      <a:pt x="246" y="212"/>
                    </a:lnTo>
                    <a:lnTo>
                      <a:pt x="216" y="90"/>
                    </a:lnTo>
                    <a:lnTo>
                      <a:pt x="247" y="99"/>
                    </a:lnTo>
                    <a:lnTo>
                      <a:pt x="284" y="126"/>
                    </a:lnTo>
                    <a:lnTo>
                      <a:pt x="315" y="167"/>
                    </a:lnTo>
                    <a:lnTo>
                      <a:pt x="342" y="228"/>
                    </a:lnTo>
                    <a:lnTo>
                      <a:pt x="346" y="167"/>
                    </a:lnTo>
                    <a:lnTo>
                      <a:pt x="358" y="126"/>
                    </a:lnTo>
                    <a:lnTo>
                      <a:pt x="380" y="92"/>
                    </a:lnTo>
                    <a:lnTo>
                      <a:pt x="403" y="61"/>
                    </a:lnTo>
                    <a:lnTo>
                      <a:pt x="475" y="0"/>
                    </a:lnTo>
                    <a:lnTo>
                      <a:pt x="484" y="68"/>
                    </a:lnTo>
                    <a:lnTo>
                      <a:pt x="494" y="110"/>
                    </a:lnTo>
                    <a:lnTo>
                      <a:pt x="499" y="141"/>
                    </a:lnTo>
                    <a:lnTo>
                      <a:pt x="506" y="175"/>
                    </a:lnTo>
                    <a:lnTo>
                      <a:pt x="526" y="232"/>
                    </a:lnTo>
                    <a:lnTo>
                      <a:pt x="552" y="266"/>
                    </a:lnTo>
                    <a:lnTo>
                      <a:pt x="582" y="281"/>
                    </a:lnTo>
                    <a:lnTo>
                      <a:pt x="632" y="281"/>
                    </a:lnTo>
                    <a:lnTo>
                      <a:pt x="665" y="274"/>
                    </a:lnTo>
                    <a:lnTo>
                      <a:pt x="704" y="263"/>
                    </a:lnTo>
                    <a:lnTo>
                      <a:pt x="735" y="240"/>
                    </a:lnTo>
                    <a:lnTo>
                      <a:pt x="765" y="205"/>
                    </a:lnTo>
                    <a:lnTo>
                      <a:pt x="787" y="175"/>
                    </a:lnTo>
                    <a:lnTo>
                      <a:pt x="808" y="145"/>
                    </a:lnTo>
                    <a:lnTo>
                      <a:pt x="826" y="119"/>
                    </a:lnTo>
                    <a:lnTo>
                      <a:pt x="850" y="85"/>
                    </a:lnTo>
                    <a:lnTo>
                      <a:pt x="845" y="152"/>
                    </a:lnTo>
                    <a:lnTo>
                      <a:pt x="842" y="205"/>
                    </a:lnTo>
                    <a:lnTo>
                      <a:pt x="834" y="266"/>
                    </a:lnTo>
                    <a:lnTo>
                      <a:pt x="810" y="334"/>
                    </a:lnTo>
                    <a:lnTo>
                      <a:pt x="769" y="396"/>
                    </a:lnTo>
                    <a:lnTo>
                      <a:pt x="723" y="437"/>
                    </a:lnTo>
                    <a:lnTo>
                      <a:pt x="672" y="456"/>
                    </a:lnTo>
                    <a:lnTo>
                      <a:pt x="640" y="487"/>
                    </a:lnTo>
                    <a:lnTo>
                      <a:pt x="594" y="540"/>
                    </a:lnTo>
                    <a:lnTo>
                      <a:pt x="665" y="514"/>
                    </a:lnTo>
                    <a:lnTo>
                      <a:pt x="738" y="491"/>
                    </a:lnTo>
                    <a:lnTo>
                      <a:pt x="785" y="483"/>
                    </a:lnTo>
                    <a:lnTo>
                      <a:pt x="838" y="475"/>
                    </a:lnTo>
                    <a:lnTo>
                      <a:pt x="883" y="471"/>
                    </a:lnTo>
                    <a:lnTo>
                      <a:pt x="928" y="470"/>
                    </a:lnTo>
                    <a:lnTo>
                      <a:pt x="960" y="471"/>
                    </a:lnTo>
                    <a:lnTo>
                      <a:pt x="953" y="510"/>
                    </a:lnTo>
                    <a:lnTo>
                      <a:pt x="945" y="546"/>
                    </a:lnTo>
                    <a:lnTo>
                      <a:pt x="928" y="572"/>
                    </a:lnTo>
                    <a:lnTo>
                      <a:pt x="911" y="590"/>
                    </a:lnTo>
                    <a:lnTo>
                      <a:pt x="892" y="607"/>
                    </a:lnTo>
                    <a:lnTo>
                      <a:pt x="864" y="635"/>
                    </a:lnTo>
                    <a:lnTo>
                      <a:pt x="849" y="671"/>
                    </a:lnTo>
                    <a:lnTo>
                      <a:pt x="846" y="700"/>
                    </a:lnTo>
                    <a:lnTo>
                      <a:pt x="846" y="724"/>
                    </a:lnTo>
                    <a:lnTo>
                      <a:pt x="849" y="745"/>
                    </a:lnTo>
                    <a:lnTo>
                      <a:pt x="850" y="762"/>
                    </a:lnTo>
                    <a:lnTo>
                      <a:pt x="858" y="778"/>
                    </a:lnTo>
                    <a:lnTo>
                      <a:pt x="867" y="790"/>
                    </a:lnTo>
                    <a:lnTo>
                      <a:pt x="901" y="804"/>
                    </a:lnTo>
                    <a:lnTo>
                      <a:pt x="929" y="797"/>
                    </a:lnTo>
                    <a:lnTo>
                      <a:pt x="948" y="768"/>
                    </a:lnTo>
                    <a:lnTo>
                      <a:pt x="960" y="722"/>
                    </a:lnTo>
                    <a:lnTo>
                      <a:pt x="964" y="705"/>
                    </a:lnTo>
                    <a:lnTo>
                      <a:pt x="972" y="685"/>
                    </a:lnTo>
                    <a:lnTo>
                      <a:pt x="980" y="664"/>
                    </a:lnTo>
                    <a:lnTo>
                      <a:pt x="996" y="640"/>
                    </a:lnTo>
                    <a:lnTo>
                      <a:pt x="1009" y="623"/>
                    </a:lnTo>
                    <a:lnTo>
                      <a:pt x="1019" y="647"/>
                    </a:lnTo>
                    <a:lnTo>
                      <a:pt x="1025" y="678"/>
                    </a:lnTo>
                    <a:lnTo>
                      <a:pt x="1033" y="707"/>
                    </a:lnTo>
                    <a:lnTo>
                      <a:pt x="1037" y="737"/>
                    </a:lnTo>
                    <a:lnTo>
                      <a:pt x="1033" y="769"/>
                    </a:lnTo>
                    <a:lnTo>
                      <a:pt x="1025" y="797"/>
                    </a:lnTo>
                    <a:lnTo>
                      <a:pt x="1010" y="837"/>
                    </a:lnTo>
                    <a:lnTo>
                      <a:pt x="1016" y="818"/>
                    </a:lnTo>
                    <a:lnTo>
                      <a:pt x="997" y="858"/>
                    </a:lnTo>
                    <a:lnTo>
                      <a:pt x="991" y="872"/>
                    </a:lnTo>
                    <a:lnTo>
                      <a:pt x="982" y="900"/>
                    </a:lnTo>
                    <a:lnTo>
                      <a:pt x="976" y="942"/>
                    </a:lnTo>
                    <a:lnTo>
                      <a:pt x="972" y="963"/>
                    </a:lnTo>
                    <a:lnTo>
                      <a:pt x="970" y="992"/>
                    </a:lnTo>
                    <a:lnTo>
                      <a:pt x="970" y="1013"/>
                    </a:lnTo>
                    <a:lnTo>
                      <a:pt x="978" y="1033"/>
                    </a:lnTo>
                    <a:lnTo>
                      <a:pt x="996" y="1036"/>
                    </a:lnTo>
                    <a:lnTo>
                      <a:pt x="1017" y="1038"/>
                    </a:lnTo>
                    <a:lnTo>
                      <a:pt x="1033" y="1032"/>
                    </a:lnTo>
                    <a:lnTo>
                      <a:pt x="1050" y="1025"/>
                    </a:lnTo>
                    <a:lnTo>
                      <a:pt x="1067" y="1018"/>
                    </a:lnTo>
                    <a:lnTo>
                      <a:pt x="1085" y="1007"/>
                    </a:lnTo>
                    <a:lnTo>
                      <a:pt x="1103" y="987"/>
                    </a:lnTo>
                    <a:lnTo>
                      <a:pt x="1114" y="975"/>
                    </a:lnTo>
                    <a:lnTo>
                      <a:pt x="1127" y="956"/>
                    </a:lnTo>
                    <a:lnTo>
                      <a:pt x="1137" y="937"/>
                    </a:lnTo>
                    <a:lnTo>
                      <a:pt x="1145" y="911"/>
                    </a:lnTo>
                    <a:lnTo>
                      <a:pt x="1153" y="942"/>
                    </a:lnTo>
                    <a:lnTo>
                      <a:pt x="1155" y="963"/>
                    </a:lnTo>
                    <a:lnTo>
                      <a:pt x="1153" y="989"/>
                    </a:lnTo>
                    <a:lnTo>
                      <a:pt x="1148" y="1025"/>
                    </a:lnTo>
                    <a:lnTo>
                      <a:pt x="1137" y="1052"/>
                    </a:lnTo>
                    <a:lnTo>
                      <a:pt x="1119" y="1082"/>
                    </a:lnTo>
                    <a:lnTo>
                      <a:pt x="1093" y="1113"/>
                    </a:lnTo>
                    <a:lnTo>
                      <a:pt x="1055" y="1163"/>
                    </a:lnTo>
                    <a:lnTo>
                      <a:pt x="997" y="1216"/>
                    </a:lnTo>
                    <a:lnTo>
                      <a:pt x="956" y="1246"/>
                    </a:lnTo>
                    <a:lnTo>
                      <a:pt x="932" y="1291"/>
                    </a:lnTo>
                    <a:lnTo>
                      <a:pt x="922" y="1380"/>
                    </a:lnTo>
                    <a:lnTo>
                      <a:pt x="875" y="1390"/>
                    </a:lnTo>
                    <a:lnTo>
                      <a:pt x="822" y="1390"/>
                    </a:lnTo>
                    <a:lnTo>
                      <a:pt x="773" y="1380"/>
                    </a:lnTo>
                    <a:lnTo>
                      <a:pt x="723" y="1361"/>
                    </a:lnTo>
                    <a:lnTo>
                      <a:pt x="681" y="1334"/>
                    </a:lnTo>
                    <a:lnTo>
                      <a:pt x="644" y="1303"/>
                    </a:lnTo>
                    <a:lnTo>
                      <a:pt x="613" y="1253"/>
                    </a:lnTo>
                    <a:lnTo>
                      <a:pt x="598" y="1216"/>
                    </a:lnTo>
                    <a:lnTo>
                      <a:pt x="545" y="1227"/>
                    </a:lnTo>
                    <a:lnTo>
                      <a:pt x="476" y="1216"/>
                    </a:lnTo>
                    <a:lnTo>
                      <a:pt x="422" y="1193"/>
                    </a:lnTo>
                    <a:lnTo>
                      <a:pt x="392" y="1166"/>
                    </a:lnTo>
                    <a:lnTo>
                      <a:pt x="368" y="1124"/>
                    </a:lnTo>
                    <a:lnTo>
                      <a:pt x="300" y="1147"/>
                    </a:lnTo>
                    <a:lnTo>
                      <a:pt x="224" y="1140"/>
                    </a:lnTo>
                    <a:lnTo>
                      <a:pt x="144" y="1113"/>
                    </a:lnTo>
                    <a:lnTo>
                      <a:pt x="79" y="1082"/>
                    </a:lnTo>
                    <a:lnTo>
                      <a:pt x="32" y="1049"/>
                    </a:lnTo>
                    <a:close/>
                  </a:path>
                </a:pathLst>
              </a:custGeom>
              <a:solidFill>
                <a:srgbClr val="E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718" name="Freeform 686"/>
              <p:cNvSpPr>
                <a:spLocks/>
              </p:cNvSpPr>
              <p:nvPr/>
            </p:nvSpPr>
            <p:spPr bwMode="auto">
              <a:xfrm>
                <a:off x="2689" y="1420"/>
                <a:ext cx="830" cy="1008"/>
              </a:xfrm>
              <a:custGeom>
                <a:avLst/>
                <a:gdLst/>
                <a:ahLst/>
                <a:cxnLst>
                  <a:cxn ang="0">
                    <a:pos x="5" y="724"/>
                  </a:cxn>
                  <a:cxn ang="0">
                    <a:pos x="4" y="598"/>
                  </a:cxn>
                  <a:cxn ang="0">
                    <a:pos x="30" y="524"/>
                  </a:cxn>
                  <a:cxn ang="0">
                    <a:pos x="80" y="465"/>
                  </a:cxn>
                  <a:cxn ang="0">
                    <a:pos x="65" y="389"/>
                  </a:cxn>
                  <a:cxn ang="0">
                    <a:pos x="71" y="309"/>
                  </a:cxn>
                  <a:cxn ang="0">
                    <a:pos x="116" y="311"/>
                  </a:cxn>
                  <a:cxn ang="0">
                    <a:pos x="166" y="396"/>
                  </a:cxn>
                  <a:cxn ang="0">
                    <a:pos x="177" y="153"/>
                  </a:cxn>
                  <a:cxn ang="0">
                    <a:pos x="177" y="71"/>
                  </a:cxn>
                  <a:cxn ang="0">
                    <a:pos x="226" y="120"/>
                  </a:cxn>
                  <a:cxn ang="0">
                    <a:pos x="249" y="120"/>
                  </a:cxn>
                  <a:cxn ang="0">
                    <a:pos x="274" y="65"/>
                  </a:cxn>
                  <a:cxn ang="0">
                    <a:pos x="341" y="0"/>
                  </a:cxn>
                  <a:cxn ang="0">
                    <a:pos x="356" y="79"/>
                  </a:cxn>
                  <a:cxn ang="0">
                    <a:pos x="364" y="126"/>
                  </a:cxn>
                  <a:cxn ang="0">
                    <a:pos x="397" y="192"/>
                  </a:cxn>
                  <a:cxn ang="0">
                    <a:pos x="455" y="203"/>
                  </a:cxn>
                  <a:cxn ang="0">
                    <a:pos x="506" y="190"/>
                  </a:cxn>
                  <a:cxn ang="0">
                    <a:pos x="550" y="147"/>
                  </a:cxn>
                  <a:cxn ang="0">
                    <a:pos x="580" y="104"/>
                  </a:cxn>
                  <a:cxn ang="0">
                    <a:pos x="611" y="59"/>
                  </a:cxn>
                  <a:cxn ang="0">
                    <a:pos x="605" y="147"/>
                  </a:cxn>
                  <a:cxn ang="0">
                    <a:pos x="584" y="242"/>
                  </a:cxn>
                  <a:cxn ang="0">
                    <a:pos x="521" y="317"/>
                  </a:cxn>
                  <a:cxn ang="0">
                    <a:pos x="459" y="352"/>
                  </a:cxn>
                  <a:cxn ang="0">
                    <a:pos x="480" y="373"/>
                  </a:cxn>
                  <a:cxn ang="0">
                    <a:pos x="563" y="350"/>
                  </a:cxn>
                  <a:cxn ang="0">
                    <a:pos x="634" y="342"/>
                  </a:cxn>
                  <a:cxn ang="0">
                    <a:pos x="670" y="387"/>
                  </a:cxn>
                  <a:cxn ang="0">
                    <a:pos x="621" y="460"/>
                  </a:cxn>
                  <a:cxn ang="0">
                    <a:pos x="577" y="501"/>
                  </a:cxn>
                  <a:cxn ang="0">
                    <a:pos x="571" y="528"/>
                  </a:cxn>
                  <a:cxn ang="0">
                    <a:pos x="592" y="557"/>
                  </a:cxn>
                  <a:cxn ang="0">
                    <a:pos x="646" y="584"/>
                  </a:cxn>
                  <a:cxn ang="0">
                    <a:pos x="681" y="557"/>
                  </a:cxn>
                  <a:cxn ang="0">
                    <a:pos x="705" y="481"/>
                  </a:cxn>
                  <a:cxn ang="0">
                    <a:pos x="738" y="495"/>
                  </a:cxn>
                  <a:cxn ang="0">
                    <a:pos x="736" y="578"/>
                  </a:cxn>
                  <a:cxn ang="0">
                    <a:pos x="703" y="683"/>
                  </a:cxn>
                  <a:cxn ang="0">
                    <a:pos x="731" y="752"/>
                  </a:cxn>
                  <a:cxn ang="0">
                    <a:pos x="780" y="730"/>
                  </a:cxn>
                  <a:cxn ang="0">
                    <a:pos x="825" y="662"/>
                  </a:cxn>
                  <a:cxn ang="0">
                    <a:pos x="823" y="738"/>
                  </a:cxn>
                  <a:cxn ang="0">
                    <a:pos x="785" y="807"/>
                  </a:cxn>
                  <a:cxn ang="0">
                    <a:pos x="717" y="882"/>
                  </a:cxn>
                  <a:cxn ang="0">
                    <a:pos x="669" y="936"/>
                  </a:cxn>
                  <a:cxn ang="0">
                    <a:pos x="629" y="1008"/>
                  </a:cxn>
                  <a:cxn ang="0">
                    <a:pos x="556" y="1000"/>
                  </a:cxn>
                  <a:cxn ang="0">
                    <a:pos x="490" y="967"/>
                  </a:cxn>
                  <a:cxn ang="0">
                    <a:pos x="440" y="909"/>
                  </a:cxn>
                  <a:cxn ang="0">
                    <a:pos x="391" y="890"/>
                  </a:cxn>
                  <a:cxn ang="0">
                    <a:pos x="304" y="866"/>
                  </a:cxn>
                  <a:cxn ang="0">
                    <a:pos x="264" y="815"/>
                  </a:cxn>
                  <a:cxn ang="0">
                    <a:pos x="162" y="827"/>
                  </a:cxn>
                  <a:cxn ang="0">
                    <a:pos x="58" y="785"/>
                  </a:cxn>
                </a:cxnLst>
                <a:rect l="0" t="0" r="r" b="b"/>
                <a:pathLst>
                  <a:path w="830" h="1008">
                    <a:moveTo>
                      <a:pt x="24" y="761"/>
                    </a:moveTo>
                    <a:lnTo>
                      <a:pt x="5" y="724"/>
                    </a:lnTo>
                    <a:lnTo>
                      <a:pt x="0" y="656"/>
                    </a:lnTo>
                    <a:lnTo>
                      <a:pt x="4" y="598"/>
                    </a:lnTo>
                    <a:lnTo>
                      <a:pt x="11" y="545"/>
                    </a:lnTo>
                    <a:lnTo>
                      <a:pt x="30" y="524"/>
                    </a:lnTo>
                    <a:lnTo>
                      <a:pt x="82" y="501"/>
                    </a:lnTo>
                    <a:lnTo>
                      <a:pt x="80" y="465"/>
                    </a:lnTo>
                    <a:lnTo>
                      <a:pt x="71" y="418"/>
                    </a:lnTo>
                    <a:lnTo>
                      <a:pt x="65" y="389"/>
                    </a:lnTo>
                    <a:lnTo>
                      <a:pt x="65" y="350"/>
                    </a:lnTo>
                    <a:lnTo>
                      <a:pt x="71" y="309"/>
                    </a:lnTo>
                    <a:lnTo>
                      <a:pt x="91" y="262"/>
                    </a:lnTo>
                    <a:lnTo>
                      <a:pt x="116" y="311"/>
                    </a:lnTo>
                    <a:lnTo>
                      <a:pt x="144" y="385"/>
                    </a:lnTo>
                    <a:lnTo>
                      <a:pt x="166" y="396"/>
                    </a:lnTo>
                    <a:lnTo>
                      <a:pt x="177" y="276"/>
                    </a:lnTo>
                    <a:lnTo>
                      <a:pt x="177" y="153"/>
                    </a:lnTo>
                    <a:lnTo>
                      <a:pt x="156" y="65"/>
                    </a:lnTo>
                    <a:lnTo>
                      <a:pt x="177" y="71"/>
                    </a:lnTo>
                    <a:lnTo>
                      <a:pt x="205" y="90"/>
                    </a:lnTo>
                    <a:lnTo>
                      <a:pt x="226" y="120"/>
                    </a:lnTo>
                    <a:lnTo>
                      <a:pt x="246" y="164"/>
                    </a:lnTo>
                    <a:lnTo>
                      <a:pt x="249" y="120"/>
                    </a:lnTo>
                    <a:lnTo>
                      <a:pt x="257" y="90"/>
                    </a:lnTo>
                    <a:lnTo>
                      <a:pt x="274" y="65"/>
                    </a:lnTo>
                    <a:lnTo>
                      <a:pt x="291" y="43"/>
                    </a:lnTo>
                    <a:lnTo>
                      <a:pt x="341" y="0"/>
                    </a:lnTo>
                    <a:lnTo>
                      <a:pt x="347" y="48"/>
                    </a:lnTo>
                    <a:lnTo>
                      <a:pt x="356" y="79"/>
                    </a:lnTo>
                    <a:lnTo>
                      <a:pt x="358" y="101"/>
                    </a:lnTo>
                    <a:lnTo>
                      <a:pt x="364" y="126"/>
                    </a:lnTo>
                    <a:lnTo>
                      <a:pt x="377" y="168"/>
                    </a:lnTo>
                    <a:lnTo>
                      <a:pt x="397" y="192"/>
                    </a:lnTo>
                    <a:lnTo>
                      <a:pt x="418" y="203"/>
                    </a:lnTo>
                    <a:lnTo>
                      <a:pt x="455" y="203"/>
                    </a:lnTo>
                    <a:lnTo>
                      <a:pt x="480" y="197"/>
                    </a:lnTo>
                    <a:lnTo>
                      <a:pt x="506" y="190"/>
                    </a:lnTo>
                    <a:lnTo>
                      <a:pt x="529" y="172"/>
                    </a:lnTo>
                    <a:lnTo>
                      <a:pt x="550" y="147"/>
                    </a:lnTo>
                    <a:lnTo>
                      <a:pt x="567" y="126"/>
                    </a:lnTo>
                    <a:lnTo>
                      <a:pt x="580" y="104"/>
                    </a:lnTo>
                    <a:lnTo>
                      <a:pt x="594" y="85"/>
                    </a:lnTo>
                    <a:lnTo>
                      <a:pt x="611" y="59"/>
                    </a:lnTo>
                    <a:lnTo>
                      <a:pt x="608" y="110"/>
                    </a:lnTo>
                    <a:lnTo>
                      <a:pt x="605" y="147"/>
                    </a:lnTo>
                    <a:lnTo>
                      <a:pt x="600" y="192"/>
                    </a:lnTo>
                    <a:lnTo>
                      <a:pt x="584" y="242"/>
                    </a:lnTo>
                    <a:lnTo>
                      <a:pt x="553" y="286"/>
                    </a:lnTo>
                    <a:lnTo>
                      <a:pt x="521" y="317"/>
                    </a:lnTo>
                    <a:lnTo>
                      <a:pt x="484" y="330"/>
                    </a:lnTo>
                    <a:lnTo>
                      <a:pt x="459" y="352"/>
                    </a:lnTo>
                    <a:lnTo>
                      <a:pt x="427" y="390"/>
                    </a:lnTo>
                    <a:lnTo>
                      <a:pt x="480" y="373"/>
                    </a:lnTo>
                    <a:lnTo>
                      <a:pt x="531" y="356"/>
                    </a:lnTo>
                    <a:lnTo>
                      <a:pt x="563" y="350"/>
                    </a:lnTo>
                    <a:lnTo>
                      <a:pt x="603" y="344"/>
                    </a:lnTo>
                    <a:lnTo>
                      <a:pt x="634" y="342"/>
                    </a:lnTo>
                    <a:lnTo>
                      <a:pt x="690" y="342"/>
                    </a:lnTo>
                    <a:lnTo>
                      <a:pt x="670" y="387"/>
                    </a:lnTo>
                    <a:lnTo>
                      <a:pt x="653" y="421"/>
                    </a:lnTo>
                    <a:lnTo>
                      <a:pt x="621" y="460"/>
                    </a:lnTo>
                    <a:lnTo>
                      <a:pt x="600" y="479"/>
                    </a:lnTo>
                    <a:lnTo>
                      <a:pt x="577" y="501"/>
                    </a:lnTo>
                    <a:lnTo>
                      <a:pt x="570" y="510"/>
                    </a:lnTo>
                    <a:lnTo>
                      <a:pt x="571" y="528"/>
                    </a:lnTo>
                    <a:lnTo>
                      <a:pt x="575" y="540"/>
                    </a:lnTo>
                    <a:lnTo>
                      <a:pt x="592" y="557"/>
                    </a:lnTo>
                    <a:lnTo>
                      <a:pt x="616" y="573"/>
                    </a:lnTo>
                    <a:lnTo>
                      <a:pt x="646" y="584"/>
                    </a:lnTo>
                    <a:lnTo>
                      <a:pt x="668" y="578"/>
                    </a:lnTo>
                    <a:lnTo>
                      <a:pt x="681" y="557"/>
                    </a:lnTo>
                    <a:lnTo>
                      <a:pt x="697" y="518"/>
                    </a:lnTo>
                    <a:lnTo>
                      <a:pt x="705" y="481"/>
                    </a:lnTo>
                    <a:lnTo>
                      <a:pt x="726" y="452"/>
                    </a:lnTo>
                    <a:lnTo>
                      <a:pt x="738" y="495"/>
                    </a:lnTo>
                    <a:lnTo>
                      <a:pt x="744" y="534"/>
                    </a:lnTo>
                    <a:lnTo>
                      <a:pt x="736" y="578"/>
                    </a:lnTo>
                    <a:lnTo>
                      <a:pt x="717" y="617"/>
                    </a:lnTo>
                    <a:lnTo>
                      <a:pt x="703" y="683"/>
                    </a:lnTo>
                    <a:lnTo>
                      <a:pt x="703" y="749"/>
                    </a:lnTo>
                    <a:lnTo>
                      <a:pt x="731" y="752"/>
                    </a:lnTo>
                    <a:lnTo>
                      <a:pt x="758" y="747"/>
                    </a:lnTo>
                    <a:lnTo>
                      <a:pt x="780" y="730"/>
                    </a:lnTo>
                    <a:lnTo>
                      <a:pt x="801" y="704"/>
                    </a:lnTo>
                    <a:lnTo>
                      <a:pt x="825" y="662"/>
                    </a:lnTo>
                    <a:lnTo>
                      <a:pt x="830" y="699"/>
                    </a:lnTo>
                    <a:lnTo>
                      <a:pt x="823" y="738"/>
                    </a:lnTo>
                    <a:lnTo>
                      <a:pt x="804" y="785"/>
                    </a:lnTo>
                    <a:lnTo>
                      <a:pt x="785" y="807"/>
                    </a:lnTo>
                    <a:lnTo>
                      <a:pt x="758" y="843"/>
                    </a:lnTo>
                    <a:lnTo>
                      <a:pt x="717" y="882"/>
                    </a:lnTo>
                    <a:lnTo>
                      <a:pt x="686" y="903"/>
                    </a:lnTo>
                    <a:lnTo>
                      <a:pt x="669" y="936"/>
                    </a:lnTo>
                    <a:lnTo>
                      <a:pt x="662" y="1000"/>
                    </a:lnTo>
                    <a:lnTo>
                      <a:pt x="629" y="1008"/>
                    </a:lnTo>
                    <a:lnTo>
                      <a:pt x="592" y="1008"/>
                    </a:lnTo>
                    <a:lnTo>
                      <a:pt x="556" y="1000"/>
                    </a:lnTo>
                    <a:lnTo>
                      <a:pt x="521" y="987"/>
                    </a:lnTo>
                    <a:lnTo>
                      <a:pt x="490" y="967"/>
                    </a:lnTo>
                    <a:lnTo>
                      <a:pt x="463" y="945"/>
                    </a:lnTo>
                    <a:lnTo>
                      <a:pt x="440" y="909"/>
                    </a:lnTo>
                    <a:lnTo>
                      <a:pt x="429" y="881"/>
                    </a:lnTo>
                    <a:lnTo>
                      <a:pt x="391" y="890"/>
                    </a:lnTo>
                    <a:lnTo>
                      <a:pt x="341" y="882"/>
                    </a:lnTo>
                    <a:lnTo>
                      <a:pt x="304" y="866"/>
                    </a:lnTo>
                    <a:lnTo>
                      <a:pt x="282" y="846"/>
                    </a:lnTo>
                    <a:lnTo>
                      <a:pt x="264" y="815"/>
                    </a:lnTo>
                    <a:lnTo>
                      <a:pt x="216" y="833"/>
                    </a:lnTo>
                    <a:lnTo>
                      <a:pt x="162" y="827"/>
                    </a:lnTo>
                    <a:lnTo>
                      <a:pt x="104" y="807"/>
                    </a:lnTo>
                    <a:lnTo>
                      <a:pt x="58" y="785"/>
                    </a:lnTo>
                    <a:lnTo>
                      <a:pt x="24" y="761"/>
                    </a:lnTo>
                    <a:close/>
                  </a:path>
                </a:pathLst>
              </a:custGeom>
              <a:solidFill>
                <a:srgbClr val="FF8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719" name="Freeform 687"/>
              <p:cNvSpPr>
                <a:spLocks/>
              </p:cNvSpPr>
              <p:nvPr/>
            </p:nvSpPr>
            <p:spPr bwMode="auto">
              <a:xfrm>
                <a:off x="2846" y="1748"/>
                <a:ext cx="503" cy="613"/>
              </a:xfrm>
              <a:custGeom>
                <a:avLst/>
                <a:gdLst/>
                <a:ahLst/>
                <a:cxnLst>
                  <a:cxn ang="0">
                    <a:pos x="3" y="440"/>
                  </a:cxn>
                  <a:cxn ang="0">
                    <a:pos x="1" y="364"/>
                  </a:cxn>
                  <a:cxn ang="0">
                    <a:pos x="18" y="318"/>
                  </a:cxn>
                  <a:cxn ang="0">
                    <a:pos x="47" y="283"/>
                  </a:cxn>
                  <a:cxn ang="0">
                    <a:pos x="39" y="236"/>
                  </a:cxn>
                  <a:cxn ang="0">
                    <a:pos x="42" y="187"/>
                  </a:cxn>
                  <a:cxn ang="0">
                    <a:pos x="69" y="190"/>
                  </a:cxn>
                  <a:cxn ang="0">
                    <a:pos x="99" y="242"/>
                  </a:cxn>
                  <a:cxn ang="0">
                    <a:pos x="106" y="92"/>
                  </a:cxn>
                  <a:cxn ang="0">
                    <a:pos x="106" y="44"/>
                  </a:cxn>
                  <a:cxn ang="0">
                    <a:pos x="137" y="72"/>
                  </a:cxn>
                  <a:cxn ang="0">
                    <a:pos x="151" y="72"/>
                  </a:cxn>
                  <a:cxn ang="0">
                    <a:pos x="165" y="40"/>
                  </a:cxn>
                  <a:cxn ang="0">
                    <a:pos x="206" y="0"/>
                  </a:cxn>
                  <a:cxn ang="0">
                    <a:pos x="215" y="48"/>
                  </a:cxn>
                  <a:cxn ang="0">
                    <a:pos x="220" y="76"/>
                  </a:cxn>
                  <a:cxn ang="0">
                    <a:pos x="240" y="116"/>
                  </a:cxn>
                  <a:cxn ang="0">
                    <a:pos x="275" y="123"/>
                  </a:cxn>
                  <a:cxn ang="0">
                    <a:pos x="306" y="114"/>
                  </a:cxn>
                  <a:cxn ang="0">
                    <a:pos x="334" y="89"/>
                  </a:cxn>
                  <a:cxn ang="0">
                    <a:pos x="352" y="63"/>
                  </a:cxn>
                  <a:cxn ang="0">
                    <a:pos x="370" y="36"/>
                  </a:cxn>
                  <a:cxn ang="0">
                    <a:pos x="366" y="89"/>
                  </a:cxn>
                  <a:cxn ang="0">
                    <a:pos x="354" y="146"/>
                  </a:cxn>
                  <a:cxn ang="0">
                    <a:pos x="315" y="192"/>
                  </a:cxn>
                  <a:cxn ang="0">
                    <a:pos x="280" y="215"/>
                  </a:cxn>
                  <a:cxn ang="0">
                    <a:pos x="289" y="226"/>
                  </a:cxn>
                  <a:cxn ang="0">
                    <a:pos x="341" y="213"/>
                  </a:cxn>
                  <a:cxn ang="0">
                    <a:pos x="384" y="207"/>
                  </a:cxn>
                  <a:cxn ang="0">
                    <a:pos x="407" y="235"/>
                  </a:cxn>
                  <a:cxn ang="0">
                    <a:pos x="377" y="279"/>
                  </a:cxn>
                  <a:cxn ang="0">
                    <a:pos x="349" y="305"/>
                  </a:cxn>
                  <a:cxn ang="0">
                    <a:pos x="347" y="322"/>
                  </a:cxn>
                  <a:cxn ang="0">
                    <a:pos x="358" y="338"/>
                  </a:cxn>
                  <a:cxn ang="0">
                    <a:pos x="393" y="355"/>
                  </a:cxn>
                  <a:cxn ang="0">
                    <a:pos x="413" y="338"/>
                  </a:cxn>
                  <a:cxn ang="0">
                    <a:pos x="429" y="294"/>
                  </a:cxn>
                  <a:cxn ang="0">
                    <a:pos x="449" y="302"/>
                  </a:cxn>
                  <a:cxn ang="0">
                    <a:pos x="447" y="353"/>
                  </a:cxn>
                  <a:cxn ang="0">
                    <a:pos x="425" y="415"/>
                  </a:cxn>
                  <a:cxn ang="0">
                    <a:pos x="443" y="456"/>
                  </a:cxn>
                  <a:cxn ang="0">
                    <a:pos x="474" y="443"/>
                  </a:cxn>
                  <a:cxn ang="0">
                    <a:pos x="499" y="402"/>
                  </a:cxn>
                  <a:cxn ang="0">
                    <a:pos x="499" y="448"/>
                  </a:cxn>
                  <a:cxn ang="0">
                    <a:pos x="476" y="492"/>
                  </a:cxn>
                  <a:cxn ang="0">
                    <a:pos x="435" y="536"/>
                  </a:cxn>
                  <a:cxn ang="0">
                    <a:pos x="407" y="569"/>
                  </a:cxn>
                  <a:cxn ang="0">
                    <a:pos x="381" y="613"/>
                  </a:cxn>
                  <a:cxn ang="0">
                    <a:pos x="337" y="608"/>
                  </a:cxn>
                  <a:cxn ang="0">
                    <a:pos x="298" y="588"/>
                  </a:cxn>
                  <a:cxn ang="0">
                    <a:pos x="266" y="553"/>
                  </a:cxn>
                  <a:cxn ang="0">
                    <a:pos x="237" y="541"/>
                  </a:cxn>
                  <a:cxn ang="0">
                    <a:pos x="183" y="526"/>
                  </a:cxn>
                  <a:cxn ang="0">
                    <a:pos x="160" y="496"/>
                  </a:cxn>
                  <a:cxn ang="0">
                    <a:pos x="97" y="503"/>
                  </a:cxn>
                  <a:cxn ang="0">
                    <a:pos x="34" y="478"/>
                  </a:cxn>
                </a:cxnLst>
                <a:rect l="0" t="0" r="r" b="b"/>
                <a:pathLst>
                  <a:path w="503" h="613">
                    <a:moveTo>
                      <a:pt x="13" y="462"/>
                    </a:moveTo>
                    <a:lnTo>
                      <a:pt x="3" y="440"/>
                    </a:lnTo>
                    <a:lnTo>
                      <a:pt x="0" y="400"/>
                    </a:lnTo>
                    <a:lnTo>
                      <a:pt x="1" y="364"/>
                    </a:lnTo>
                    <a:lnTo>
                      <a:pt x="6" y="332"/>
                    </a:lnTo>
                    <a:lnTo>
                      <a:pt x="18" y="318"/>
                    </a:lnTo>
                    <a:lnTo>
                      <a:pt x="48" y="305"/>
                    </a:lnTo>
                    <a:lnTo>
                      <a:pt x="47" y="283"/>
                    </a:lnTo>
                    <a:lnTo>
                      <a:pt x="42" y="255"/>
                    </a:lnTo>
                    <a:lnTo>
                      <a:pt x="39" y="236"/>
                    </a:lnTo>
                    <a:lnTo>
                      <a:pt x="39" y="213"/>
                    </a:lnTo>
                    <a:lnTo>
                      <a:pt x="42" y="187"/>
                    </a:lnTo>
                    <a:lnTo>
                      <a:pt x="54" y="159"/>
                    </a:lnTo>
                    <a:lnTo>
                      <a:pt x="69" y="190"/>
                    </a:lnTo>
                    <a:lnTo>
                      <a:pt x="87" y="235"/>
                    </a:lnTo>
                    <a:lnTo>
                      <a:pt x="99" y="242"/>
                    </a:lnTo>
                    <a:lnTo>
                      <a:pt x="106" y="167"/>
                    </a:lnTo>
                    <a:lnTo>
                      <a:pt x="106" y="92"/>
                    </a:lnTo>
                    <a:lnTo>
                      <a:pt x="93" y="40"/>
                    </a:lnTo>
                    <a:lnTo>
                      <a:pt x="106" y="44"/>
                    </a:lnTo>
                    <a:lnTo>
                      <a:pt x="123" y="55"/>
                    </a:lnTo>
                    <a:lnTo>
                      <a:pt x="137" y="72"/>
                    </a:lnTo>
                    <a:lnTo>
                      <a:pt x="148" y="99"/>
                    </a:lnTo>
                    <a:lnTo>
                      <a:pt x="151" y="72"/>
                    </a:lnTo>
                    <a:lnTo>
                      <a:pt x="155" y="55"/>
                    </a:lnTo>
                    <a:lnTo>
                      <a:pt x="165" y="40"/>
                    </a:lnTo>
                    <a:lnTo>
                      <a:pt x="175" y="26"/>
                    </a:lnTo>
                    <a:lnTo>
                      <a:pt x="206" y="0"/>
                    </a:lnTo>
                    <a:lnTo>
                      <a:pt x="211" y="29"/>
                    </a:lnTo>
                    <a:lnTo>
                      <a:pt x="215" y="48"/>
                    </a:lnTo>
                    <a:lnTo>
                      <a:pt x="217" y="61"/>
                    </a:lnTo>
                    <a:lnTo>
                      <a:pt x="220" y="76"/>
                    </a:lnTo>
                    <a:lnTo>
                      <a:pt x="229" y="100"/>
                    </a:lnTo>
                    <a:lnTo>
                      <a:pt x="240" y="116"/>
                    </a:lnTo>
                    <a:lnTo>
                      <a:pt x="254" y="123"/>
                    </a:lnTo>
                    <a:lnTo>
                      <a:pt x="275" y="123"/>
                    </a:lnTo>
                    <a:lnTo>
                      <a:pt x="289" y="119"/>
                    </a:lnTo>
                    <a:lnTo>
                      <a:pt x="306" y="114"/>
                    </a:lnTo>
                    <a:lnTo>
                      <a:pt x="320" y="104"/>
                    </a:lnTo>
                    <a:lnTo>
                      <a:pt x="334" y="89"/>
                    </a:lnTo>
                    <a:lnTo>
                      <a:pt x="343" y="76"/>
                    </a:lnTo>
                    <a:lnTo>
                      <a:pt x="352" y="63"/>
                    </a:lnTo>
                    <a:lnTo>
                      <a:pt x="360" y="52"/>
                    </a:lnTo>
                    <a:lnTo>
                      <a:pt x="370" y="36"/>
                    </a:lnTo>
                    <a:lnTo>
                      <a:pt x="369" y="66"/>
                    </a:lnTo>
                    <a:lnTo>
                      <a:pt x="366" y="89"/>
                    </a:lnTo>
                    <a:lnTo>
                      <a:pt x="364" y="116"/>
                    </a:lnTo>
                    <a:lnTo>
                      <a:pt x="354" y="146"/>
                    </a:lnTo>
                    <a:lnTo>
                      <a:pt x="335" y="174"/>
                    </a:lnTo>
                    <a:lnTo>
                      <a:pt x="315" y="192"/>
                    </a:lnTo>
                    <a:lnTo>
                      <a:pt x="293" y="200"/>
                    </a:lnTo>
                    <a:lnTo>
                      <a:pt x="280" y="215"/>
                    </a:lnTo>
                    <a:lnTo>
                      <a:pt x="259" y="238"/>
                    </a:lnTo>
                    <a:lnTo>
                      <a:pt x="289" y="226"/>
                    </a:lnTo>
                    <a:lnTo>
                      <a:pt x="322" y="216"/>
                    </a:lnTo>
                    <a:lnTo>
                      <a:pt x="341" y="213"/>
                    </a:lnTo>
                    <a:lnTo>
                      <a:pt x="365" y="210"/>
                    </a:lnTo>
                    <a:lnTo>
                      <a:pt x="384" y="207"/>
                    </a:lnTo>
                    <a:lnTo>
                      <a:pt x="418" y="207"/>
                    </a:lnTo>
                    <a:lnTo>
                      <a:pt x="407" y="235"/>
                    </a:lnTo>
                    <a:lnTo>
                      <a:pt x="398" y="257"/>
                    </a:lnTo>
                    <a:lnTo>
                      <a:pt x="377" y="279"/>
                    </a:lnTo>
                    <a:lnTo>
                      <a:pt x="364" y="291"/>
                    </a:lnTo>
                    <a:lnTo>
                      <a:pt x="349" y="305"/>
                    </a:lnTo>
                    <a:lnTo>
                      <a:pt x="346" y="310"/>
                    </a:lnTo>
                    <a:lnTo>
                      <a:pt x="347" y="322"/>
                    </a:lnTo>
                    <a:lnTo>
                      <a:pt x="348" y="329"/>
                    </a:lnTo>
                    <a:lnTo>
                      <a:pt x="358" y="338"/>
                    </a:lnTo>
                    <a:lnTo>
                      <a:pt x="374" y="349"/>
                    </a:lnTo>
                    <a:lnTo>
                      <a:pt x="393" y="355"/>
                    </a:lnTo>
                    <a:lnTo>
                      <a:pt x="406" y="353"/>
                    </a:lnTo>
                    <a:lnTo>
                      <a:pt x="413" y="338"/>
                    </a:lnTo>
                    <a:lnTo>
                      <a:pt x="423" y="315"/>
                    </a:lnTo>
                    <a:lnTo>
                      <a:pt x="429" y="294"/>
                    </a:lnTo>
                    <a:lnTo>
                      <a:pt x="440" y="275"/>
                    </a:lnTo>
                    <a:lnTo>
                      <a:pt x="449" y="302"/>
                    </a:lnTo>
                    <a:lnTo>
                      <a:pt x="452" y="325"/>
                    </a:lnTo>
                    <a:lnTo>
                      <a:pt x="447" y="353"/>
                    </a:lnTo>
                    <a:lnTo>
                      <a:pt x="435" y="375"/>
                    </a:lnTo>
                    <a:lnTo>
                      <a:pt x="425" y="415"/>
                    </a:lnTo>
                    <a:lnTo>
                      <a:pt x="425" y="455"/>
                    </a:lnTo>
                    <a:lnTo>
                      <a:pt x="443" y="456"/>
                    </a:lnTo>
                    <a:lnTo>
                      <a:pt x="460" y="454"/>
                    </a:lnTo>
                    <a:lnTo>
                      <a:pt x="474" y="443"/>
                    </a:lnTo>
                    <a:lnTo>
                      <a:pt x="486" y="429"/>
                    </a:lnTo>
                    <a:lnTo>
                      <a:pt x="499" y="402"/>
                    </a:lnTo>
                    <a:lnTo>
                      <a:pt x="503" y="426"/>
                    </a:lnTo>
                    <a:lnTo>
                      <a:pt x="499" y="448"/>
                    </a:lnTo>
                    <a:lnTo>
                      <a:pt x="488" y="478"/>
                    </a:lnTo>
                    <a:lnTo>
                      <a:pt x="476" y="492"/>
                    </a:lnTo>
                    <a:lnTo>
                      <a:pt x="460" y="513"/>
                    </a:lnTo>
                    <a:lnTo>
                      <a:pt x="435" y="536"/>
                    </a:lnTo>
                    <a:lnTo>
                      <a:pt x="417" y="549"/>
                    </a:lnTo>
                    <a:lnTo>
                      <a:pt x="407" y="569"/>
                    </a:lnTo>
                    <a:lnTo>
                      <a:pt x="401" y="608"/>
                    </a:lnTo>
                    <a:lnTo>
                      <a:pt x="381" y="613"/>
                    </a:lnTo>
                    <a:lnTo>
                      <a:pt x="358" y="613"/>
                    </a:lnTo>
                    <a:lnTo>
                      <a:pt x="337" y="608"/>
                    </a:lnTo>
                    <a:lnTo>
                      <a:pt x="315" y="600"/>
                    </a:lnTo>
                    <a:lnTo>
                      <a:pt x="298" y="588"/>
                    </a:lnTo>
                    <a:lnTo>
                      <a:pt x="281" y="575"/>
                    </a:lnTo>
                    <a:lnTo>
                      <a:pt x="266" y="553"/>
                    </a:lnTo>
                    <a:lnTo>
                      <a:pt x="259" y="536"/>
                    </a:lnTo>
                    <a:lnTo>
                      <a:pt x="237" y="541"/>
                    </a:lnTo>
                    <a:lnTo>
                      <a:pt x="206" y="536"/>
                    </a:lnTo>
                    <a:lnTo>
                      <a:pt x="183" y="526"/>
                    </a:lnTo>
                    <a:lnTo>
                      <a:pt x="171" y="515"/>
                    </a:lnTo>
                    <a:lnTo>
                      <a:pt x="160" y="496"/>
                    </a:lnTo>
                    <a:lnTo>
                      <a:pt x="130" y="506"/>
                    </a:lnTo>
                    <a:lnTo>
                      <a:pt x="97" y="503"/>
                    </a:lnTo>
                    <a:lnTo>
                      <a:pt x="63" y="492"/>
                    </a:lnTo>
                    <a:lnTo>
                      <a:pt x="34" y="478"/>
                    </a:lnTo>
                    <a:lnTo>
                      <a:pt x="13" y="46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72749" name="Group 688"/>
              <p:cNvGrpSpPr>
                <a:grpSpLocks/>
              </p:cNvGrpSpPr>
              <p:nvPr/>
            </p:nvGrpSpPr>
            <p:grpSpPr bwMode="auto">
              <a:xfrm>
                <a:off x="3502" y="1860"/>
                <a:ext cx="799" cy="757"/>
                <a:chOff x="3502" y="1860"/>
                <a:chExt cx="799" cy="757"/>
              </a:xfrm>
            </p:grpSpPr>
            <p:sp>
              <p:nvSpPr>
                <p:cNvPr id="172721" name="Freeform 689"/>
                <p:cNvSpPr>
                  <a:spLocks/>
                </p:cNvSpPr>
                <p:nvPr/>
              </p:nvSpPr>
              <p:spPr bwMode="auto">
                <a:xfrm>
                  <a:off x="3502" y="1860"/>
                  <a:ext cx="799" cy="757"/>
                </a:xfrm>
                <a:custGeom>
                  <a:avLst/>
                  <a:gdLst/>
                  <a:ahLst/>
                  <a:cxnLst>
                    <a:cxn ang="0">
                      <a:pos x="4" y="472"/>
                    </a:cxn>
                    <a:cxn ang="0">
                      <a:pos x="0" y="352"/>
                    </a:cxn>
                    <a:cxn ang="0">
                      <a:pos x="27" y="274"/>
                    </a:cxn>
                    <a:cxn ang="0">
                      <a:pos x="70" y="217"/>
                    </a:cxn>
                    <a:cxn ang="0">
                      <a:pos x="155" y="166"/>
                    </a:cxn>
                    <a:cxn ang="0">
                      <a:pos x="225" y="139"/>
                    </a:cxn>
                    <a:cxn ang="0">
                      <a:pos x="263" y="109"/>
                    </a:cxn>
                    <a:cxn ang="0">
                      <a:pos x="276" y="57"/>
                    </a:cxn>
                    <a:cxn ang="0">
                      <a:pos x="291" y="30"/>
                    </a:cxn>
                    <a:cxn ang="0">
                      <a:pos x="321" y="84"/>
                    </a:cxn>
                    <a:cxn ang="0">
                      <a:pos x="332" y="124"/>
                    </a:cxn>
                    <a:cxn ang="0">
                      <a:pos x="381" y="99"/>
                    </a:cxn>
                    <a:cxn ang="0">
                      <a:pos x="398" y="41"/>
                    </a:cxn>
                    <a:cxn ang="0">
                      <a:pos x="404" y="2"/>
                    </a:cxn>
                    <a:cxn ang="0">
                      <a:pos x="447" y="47"/>
                    </a:cxn>
                    <a:cxn ang="0">
                      <a:pos x="464" y="127"/>
                    </a:cxn>
                    <a:cxn ang="0">
                      <a:pos x="449" y="193"/>
                    </a:cxn>
                    <a:cxn ang="0">
                      <a:pos x="505" y="144"/>
                    </a:cxn>
                    <a:cxn ang="0">
                      <a:pos x="584" y="124"/>
                    </a:cxn>
                    <a:cxn ang="0">
                      <a:pos x="651" y="136"/>
                    </a:cxn>
                    <a:cxn ang="0">
                      <a:pos x="668" y="173"/>
                    </a:cxn>
                    <a:cxn ang="0">
                      <a:pos x="610" y="190"/>
                    </a:cxn>
                    <a:cxn ang="0">
                      <a:pos x="578" y="248"/>
                    </a:cxn>
                    <a:cxn ang="0">
                      <a:pos x="614" y="301"/>
                    </a:cxn>
                    <a:cxn ang="0">
                      <a:pos x="678" y="326"/>
                    </a:cxn>
                    <a:cxn ang="0">
                      <a:pos x="725" y="317"/>
                    </a:cxn>
                    <a:cxn ang="0">
                      <a:pos x="731" y="281"/>
                    </a:cxn>
                    <a:cxn ang="0">
                      <a:pos x="756" y="284"/>
                    </a:cxn>
                    <a:cxn ang="0">
                      <a:pos x="789" y="325"/>
                    </a:cxn>
                    <a:cxn ang="0">
                      <a:pos x="797" y="396"/>
                    </a:cxn>
                    <a:cxn ang="0">
                      <a:pos x="766" y="477"/>
                    </a:cxn>
                    <a:cxn ang="0">
                      <a:pos x="725" y="499"/>
                    </a:cxn>
                    <a:cxn ang="0">
                      <a:pos x="653" y="533"/>
                    </a:cxn>
                    <a:cxn ang="0">
                      <a:pos x="614" y="572"/>
                    </a:cxn>
                    <a:cxn ang="0">
                      <a:pos x="586" y="636"/>
                    </a:cxn>
                    <a:cxn ang="0">
                      <a:pos x="556" y="706"/>
                    </a:cxn>
                    <a:cxn ang="0">
                      <a:pos x="507" y="736"/>
                    </a:cxn>
                    <a:cxn ang="0">
                      <a:pos x="422" y="751"/>
                    </a:cxn>
                    <a:cxn ang="0">
                      <a:pos x="310" y="757"/>
                    </a:cxn>
                    <a:cxn ang="0">
                      <a:pos x="161" y="736"/>
                    </a:cxn>
                    <a:cxn ang="0">
                      <a:pos x="66" y="693"/>
                    </a:cxn>
                    <a:cxn ang="0">
                      <a:pos x="33" y="633"/>
                    </a:cxn>
                  </a:cxnLst>
                  <a:rect l="0" t="0" r="r" b="b"/>
                  <a:pathLst>
                    <a:path w="799" h="757">
                      <a:moveTo>
                        <a:pt x="21" y="566"/>
                      </a:moveTo>
                      <a:lnTo>
                        <a:pt x="11" y="517"/>
                      </a:lnTo>
                      <a:lnTo>
                        <a:pt x="4" y="472"/>
                      </a:lnTo>
                      <a:lnTo>
                        <a:pt x="0" y="427"/>
                      </a:lnTo>
                      <a:lnTo>
                        <a:pt x="0" y="386"/>
                      </a:lnTo>
                      <a:lnTo>
                        <a:pt x="0" y="352"/>
                      </a:lnTo>
                      <a:lnTo>
                        <a:pt x="4" y="322"/>
                      </a:lnTo>
                      <a:lnTo>
                        <a:pt x="12" y="296"/>
                      </a:lnTo>
                      <a:lnTo>
                        <a:pt x="27" y="274"/>
                      </a:lnTo>
                      <a:lnTo>
                        <a:pt x="37" y="255"/>
                      </a:lnTo>
                      <a:lnTo>
                        <a:pt x="54" y="235"/>
                      </a:lnTo>
                      <a:lnTo>
                        <a:pt x="70" y="217"/>
                      </a:lnTo>
                      <a:lnTo>
                        <a:pt x="99" y="196"/>
                      </a:lnTo>
                      <a:lnTo>
                        <a:pt x="128" y="178"/>
                      </a:lnTo>
                      <a:lnTo>
                        <a:pt x="155" y="166"/>
                      </a:lnTo>
                      <a:lnTo>
                        <a:pt x="177" y="159"/>
                      </a:lnTo>
                      <a:lnTo>
                        <a:pt x="206" y="150"/>
                      </a:lnTo>
                      <a:lnTo>
                        <a:pt x="225" y="139"/>
                      </a:lnTo>
                      <a:lnTo>
                        <a:pt x="243" y="129"/>
                      </a:lnTo>
                      <a:lnTo>
                        <a:pt x="259" y="116"/>
                      </a:lnTo>
                      <a:lnTo>
                        <a:pt x="263" y="109"/>
                      </a:lnTo>
                      <a:lnTo>
                        <a:pt x="272" y="94"/>
                      </a:lnTo>
                      <a:lnTo>
                        <a:pt x="276" y="74"/>
                      </a:lnTo>
                      <a:lnTo>
                        <a:pt x="276" y="57"/>
                      </a:lnTo>
                      <a:lnTo>
                        <a:pt x="269" y="34"/>
                      </a:lnTo>
                      <a:lnTo>
                        <a:pt x="268" y="13"/>
                      </a:lnTo>
                      <a:lnTo>
                        <a:pt x="291" y="30"/>
                      </a:lnTo>
                      <a:lnTo>
                        <a:pt x="309" y="45"/>
                      </a:lnTo>
                      <a:lnTo>
                        <a:pt x="319" y="67"/>
                      </a:lnTo>
                      <a:lnTo>
                        <a:pt x="321" y="84"/>
                      </a:lnTo>
                      <a:lnTo>
                        <a:pt x="319" y="103"/>
                      </a:lnTo>
                      <a:lnTo>
                        <a:pt x="315" y="124"/>
                      </a:lnTo>
                      <a:lnTo>
                        <a:pt x="332" y="124"/>
                      </a:lnTo>
                      <a:lnTo>
                        <a:pt x="352" y="119"/>
                      </a:lnTo>
                      <a:lnTo>
                        <a:pt x="367" y="110"/>
                      </a:lnTo>
                      <a:lnTo>
                        <a:pt x="381" y="99"/>
                      </a:lnTo>
                      <a:lnTo>
                        <a:pt x="393" y="84"/>
                      </a:lnTo>
                      <a:lnTo>
                        <a:pt x="398" y="67"/>
                      </a:lnTo>
                      <a:lnTo>
                        <a:pt x="398" y="41"/>
                      </a:lnTo>
                      <a:lnTo>
                        <a:pt x="393" y="19"/>
                      </a:lnTo>
                      <a:lnTo>
                        <a:pt x="383" y="0"/>
                      </a:lnTo>
                      <a:lnTo>
                        <a:pt x="404" y="2"/>
                      </a:lnTo>
                      <a:lnTo>
                        <a:pt x="426" y="13"/>
                      </a:lnTo>
                      <a:lnTo>
                        <a:pt x="439" y="30"/>
                      </a:lnTo>
                      <a:lnTo>
                        <a:pt x="447" y="47"/>
                      </a:lnTo>
                      <a:lnTo>
                        <a:pt x="457" y="71"/>
                      </a:lnTo>
                      <a:lnTo>
                        <a:pt x="462" y="99"/>
                      </a:lnTo>
                      <a:lnTo>
                        <a:pt x="464" y="127"/>
                      </a:lnTo>
                      <a:lnTo>
                        <a:pt x="462" y="153"/>
                      </a:lnTo>
                      <a:lnTo>
                        <a:pt x="457" y="173"/>
                      </a:lnTo>
                      <a:lnTo>
                        <a:pt x="449" y="193"/>
                      </a:lnTo>
                      <a:lnTo>
                        <a:pt x="470" y="173"/>
                      </a:lnTo>
                      <a:lnTo>
                        <a:pt x="488" y="157"/>
                      </a:lnTo>
                      <a:lnTo>
                        <a:pt x="505" y="144"/>
                      </a:lnTo>
                      <a:lnTo>
                        <a:pt x="531" y="135"/>
                      </a:lnTo>
                      <a:lnTo>
                        <a:pt x="556" y="127"/>
                      </a:lnTo>
                      <a:lnTo>
                        <a:pt x="584" y="124"/>
                      </a:lnTo>
                      <a:lnTo>
                        <a:pt x="610" y="125"/>
                      </a:lnTo>
                      <a:lnTo>
                        <a:pt x="631" y="129"/>
                      </a:lnTo>
                      <a:lnTo>
                        <a:pt x="651" y="136"/>
                      </a:lnTo>
                      <a:lnTo>
                        <a:pt x="670" y="150"/>
                      </a:lnTo>
                      <a:lnTo>
                        <a:pt x="692" y="176"/>
                      </a:lnTo>
                      <a:lnTo>
                        <a:pt x="668" y="173"/>
                      </a:lnTo>
                      <a:lnTo>
                        <a:pt x="648" y="173"/>
                      </a:lnTo>
                      <a:lnTo>
                        <a:pt x="629" y="181"/>
                      </a:lnTo>
                      <a:lnTo>
                        <a:pt x="610" y="190"/>
                      </a:lnTo>
                      <a:lnTo>
                        <a:pt x="590" y="207"/>
                      </a:lnTo>
                      <a:lnTo>
                        <a:pt x="580" y="224"/>
                      </a:lnTo>
                      <a:lnTo>
                        <a:pt x="578" y="248"/>
                      </a:lnTo>
                      <a:lnTo>
                        <a:pt x="581" y="269"/>
                      </a:lnTo>
                      <a:lnTo>
                        <a:pt x="592" y="284"/>
                      </a:lnTo>
                      <a:lnTo>
                        <a:pt x="614" y="301"/>
                      </a:lnTo>
                      <a:lnTo>
                        <a:pt x="639" y="312"/>
                      </a:lnTo>
                      <a:lnTo>
                        <a:pt x="662" y="321"/>
                      </a:lnTo>
                      <a:lnTo>
                        <a:pt x="678" y="326"/>
                      </a:lnTo>
                      <a:lnTo>
                        <a:pt x="695" y="329"/>
                      </a:lnTo>
                      <a:lnTo>
                        <a:pt x="719" y="326"/>
                      </a:lnTo>
                      <a:lnTo>
                        <a:pt x="725" y="317"/>
                      </a:lnTo>
                      <a:lnTo>
                        <a:pt x="733" y="304"/>
                      </a:lnTo>
                      <a:lnTo>
                        <a:pt x="733" y="289"/>
                      </a:lnTo>
                      <a:lnTo>
                        <a:pt x="731" y="281"/>
                      </a:lnTo>
                      <a:lnTo>
                        <a:pt x="731" y="269"/>
                      </a:lnTo>
                      <a:lnTo>
                        <a:pt x="742" y="276"/>
                      </a:lnTo>
                      <a:lnTo>
                        <a:pt x="756" y="284"/>
                      </a:lnTo>
                      <a:lnTo>
                        <a:pt x="768" y="296"/>
                      </a:lnTo>
                      <a:lnTo>
                        <a:pt x="780" y="310"/>
                      </a:lnTo>
                      <a:lnTo>
                        <a:pt x="789" y="325"/>
                      </a:lnTo>
                      <a:lnTo>
                        <a:pt x="795" y="344"/>
                      </a:lnTo>
                      <a:lnTo>
                        <a:pt x="799" y="370"/>
                      </a:lnTo>
                      <a:lnTo>
                        <a:pt x="797" y="396"/>
                      </a:lnTo>
                      <a:lnTo>
                        <a:pt x="793" y="423"/>
                      </a:lnTo>
                      <a:lnTo>
                        <a:pt x="783" y="458"/>
                      </a:lnTo>
                      <a:lnTo>
                        <a:pt x="766" y="477"/>
                      </a:lnTo>
                      <a:lnTo>
                        <a:pt x="754" y="487"/>
                      </a:lnTo>
                      <a:lnTo>
                        <a:pt x="742" y="494"/>
                      </a:lnTo>
                      <a:lnTo>
                        <a:pt x="725" y="499"/>
                      </a:lnTo>
                      <a:lnTo>
                        <a:pt x="702" y="511"/>
                      </a:lnTo>
                      <a:lnTo>
                        <a:pt x="673" y="525"/>
                      </a:lnTo>
                      <a:lnTo>
                        <a:pt x="653" y="533"/>
                      </a:lnTo>
                      <a:lnTo>
                        <a:pt x="635" y="545"/>
                      </a:lnTo>
                      <a:lnTo>
                        <a:pt x="627" y="554"/>
                      </a:lnTo>
                      <a:lnTo>
                        <a:pt x="614" y="572"/>
                      </a:lnTo>
                      <a:lnTo>
                        <a:pt x="602" y="594"/>
                      </a:lnTo>
                      <a:lnTo>
                        <a:pt x="592" y="611"/>
                      </a:lnTo>
                      <a:lnTo>
                        <a:pt x="586" y="636"/>
                      </a:lnTo>
                      <a:lnTo>
                        <a:pt x="578" y="666"/>
                      </a:lnTo>
                      <a:lnTo>
                        <a:pt x="569" y="689"/>
                      </a:lnTo>
                      <a:lnTo>
                        <a:pt x="556" y="706"/>
                      </a:lnTo>
                      <a:lnTo>
                        <a:pt x="541" y="718"/>
                      </a:lnTo>
                      <a:lnTo>
                        <a:pt x="526" y="727"/>
                      </a:lnTo>
                      <a:lnTo>
                        <a:pt x="507" y="736"/>
                      </a:lnTo>
                      <a:lnTo>
                        <a:pt x="482" y="744"/>
                      </a:lnTo>
                      <a:lnTo>
                        <a:pt x="451" y="748"/>
                      </a:lnTo>
                      <a:lnTo>
                        <a:pt x="422" y="751"/>
                      </a:lnTo>
                      <a:lnTo>
                        <a:pt x="379" y="756"/>
                      </a:lnTo>
                      <a:lnTo>
                        <a:pt x="352" y="756"/>
                      </a:lnTo>
                      <a:lnTo>
                        <a:pt x="310" y="757"/>
                      </a:lnTo>
                      <a:lnTo>
                        <a:pt x="257" y="756"/>
                      </a:lnTo>
                      <a:lnTo>
                        <a:pt x="210" y="748"/>
                      </a:lnTo>
                      <a:lnTo>
                        <a:pt x="161" y="736"/>
                      </a:lnTo>
                      <a:lnTo>
                        <a:pt x="122" y="722"/>
                      </a:lnTo>
                      <a:lnTo>
                        <a:pt x="88" y="706"/>
                      </a:lnTo>
                      <a:lnTo>
                        <a:pt x="66" y="693"/>
                      </a:lnTo>
                      <a:lnTo>
                        <a:pt x="54" y="679"/>
                      </a:lnTo>
                      <a:lnTo>
                        <a:pt x="44" y="659"/>
                      </a:lnTo>
                      <a:lnTo>
                        <a:pt x="33" y="633"/>
                      </a:lnTo>
                      <a:lnTo>
                        <a:pt x="22" y="595"/>
                      </a:lnTo>
                      <a:lnTo>
                        <a:pt x="21" y="566"/>
                      </a:lnTo>
                      <a:close/>
                    </a:path>
                  </a:pathLst>
                </a:custGeom>
                <a:solidFill>
                  <a:srgbClr val="E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722" name="Freeform 690"/>
                <p:cNvSpPr>
                  <a:spLocks/>
                </p:cNvSpPr>
                <p:nvPr/>
              </p:nvSpPr>
              <p:spPr bwMode="auto">
                <a:xfrm>
                  <a:off x="3626" y="2002"/>
                  <a:ext cx="556" cy="613"/>
                </a:xfrm>
                <a:custGeom>
                  <a:avLst/>
                  <a:gdLst/>
                  <a:ahLst/>
                  <a:cxnLst>
                    <a:cxn ang="0">
                      <a:pos x="4" y="382"/>
                    </a:cxn>
                    <a:cxn ang="0">
                      <a:pos x="0" y="284"/>
                    </a:cxn>
                    <a:cxn ang="0">
                      <a:pos x="18" y="220"/>
                    </a:cxn>
                    <a:cxn ang="0">
                      <a:pos x="50" y="175"/>
                    </a:cxn>
                    <a:cxn ang="0">
                      <a:pos x="108" y="134"/>
                    </a:cxn>
                    <a:cxn ang="0">
                      <a:pos x="156" y="112"/>
                    </a:cxn>
                    <a:cxn ang="0">
                      <a:pos x="182" y="87"/>
                    </a:cxn>
                    <a:cxn ang="0">
                      <a:pos x="192" y="44"/>
                    </a:cxn>
                    <a:cxn ang="0">
                      <a:pos x="203" y="23"/>
                    </a:cxn>
                    <a:cxn ang="0">
                      <a:pos x="223" y="67"/>
                    </a:cxn>
                    <a:cxn ang="0">
                      <a:pos x="231" y="99"/>
                    </a:cxn>
                    <a:cxn ang="0">
                      <a:pos x="264" y="80"/>
                    </a:cxn>
                    <a:cxn ang="0">
                      <a:pos x="278" y="33"/>
                    </a:cxn>
                    <a:cxn ang="0">
                      <a:pos x="281" y="1"/>
                    </a:cxn>
                    <a:cxn ang="0">
                      <a:pos x="311" y="36"/>
                    </a:cxn>
                    <a:cxn ang="0">
                      <a:pos x="323" y="102"/>
                    </a:cxn>
                    <a:cxn ang="0">
                      <a:pos x="313" y="156"/>
                    </a:cxn>
                    <a:cxn ang="0">
                      <a:pos x="352" y="115"/>
                    </a:cxn>
                    <a:cxn ang="0">
                      <a:pos x="407" y="99"/>
                    </a:cxn>
                    <a:cxn ang="0">
                      <a:pos x="452" y="109"/>
                    </a:cxn>
                    <a:cxn ang="0">
                      <a:pos x="466" y="140"/>
                    </a:cxn>
                    <a:cxn ang="0">
                      <a:pos x="425" y="152"/>
                    </a:cxn>
                    <a:cxn ang="0">
                      <a:pos x="402" y="199"/>
                    </a:cxn>
                    <a:cxn ang="0">
                      <a:pos x="427" y="241"/>
                    </a:cxn>
                    <a:cxn ang="0">
                      <a:pos x="473" y="263"/>
                    </a:cxn>
                    <a:cxn ang="0">
                      <a:pos x="505" y="256"/>
                    </a:cxn>
                    <a:cxn ang="0">
                      <a:pos x="510" y="225"/>
                    </a:cxn>
                    <a:cxn ang="0">
                      <a:pos x="527" y="228"/>
                    </a:cxn>
                    <a:cxn ang="0">
                      <a:pos x="549" y="261"/>
                    </a:cxn>
                    <a:cxn ang="0">
                      <a:pos x="555" y="320"/>
                    </a:cxn>
                    <a:cxn ang="0">
                      <a:pos x="534" y="385"/>
                    </a:cxn>
                    <a:cxn ang="0">
                      <a:pos x="505" y="404"/>
                    </a:cxn>
                    <a:cxn ang="0">
                      <a:pos x="455" y="431"/>
                    </a:cxn>
                    <a:cxn ang="0">
                      <a:pos x="427" y="463"/>
                    </a:cxn>
                    <a:cxn ang="0">
                      <a:pos x="409" y="515"/>
                    </a:cxn>
                    <a:cxn ang="0">
                      <a:pos x="387" y="572"/>
                    </a:cxn>
                    <a:cxn ang="0">
                      <a:pos x="353" y="595"/>
                    </a:cxn>
                    <a:cxn ang="0">
                      <a:pos x="293" y="608"/>
                    </a:cxn>
                    <a:cxn ang="0">
                      <a:pos x="216" y="613"/>
                    </a:cxn>
                    <a:cxn ang="0">
                      <a:pos x="112" y="595"/>
                    </a:cxn>
                    <a:cxn ang="0">
                      <a:pos x="46" y="561"/>
                    </a:cxn>
                    <a:cxn ang="0">
                      <a:pos x="22" y="514"/>
                    </a:cxn>
                  </a:cxnLst>
                  <a:rect l="0" t="0" r="r" b="b"/>
                  <a:pathLst>
                    <a:path w="556" h="613">
                      <a:moveTo>
                        <a:pt x="14" y="457"/>
                      </a:moveTo>
                      <a:lnTo>
                        <a:pt x="8" y="417"/>
                      </a:lnTo>
                      <a:lnTo>
                        <a:pt x="4" y="382"/>
                      </a:lnTo>
                      <a:lnTo>
                        <a:pt x="0" y="345"/>
                      </a:lnTo>
                      <a:lnTo>
                        <a:pt x="0" y="312"/>
                      </a:lnTo>
                      <a:lnTo>
                        <a:pt x="0" y="284"/>
                      </a:lnTo>
                      <a:lnTo>
                        <a:pt x="4" y="259"/>
                      </a:lnTo>
                      <a:lnTo>
                        <a:pt x="9" y="238"/>
                      </a:lnTo>
                      <a:lnTo>
                        <a:pt x="18" y="220"/>
                      </a:lnTo>
                      <a:lnTo>
                        <a:pt x="26" y="205"/>
                      </a:lnTo>
                      <a:lnTo>
                        <a:pt x="38" y="188"/>
                      </a:lnTo>
                      <a:lnTo>
                        <a:pt x="50" y="175"/>
                      </a:lnTo>
                      <a:lnTo>
                        <a:pt x="69" y="157"/>
                      </a:lnTo>
                      <a:lnTo>
                        <a:pt x="90" y="143"/>
                      </a:lnTo>
                      <a:lnTo>
                        <a:pt x="108" y="134"/>
                      </a:lnTo>
                      <a:lnTo>
                        <a:pt x="123" y="128"/>
                      </a:lnTo>
                      <a:lnTo>
                        <a:pt x="143" y="120"/>
                      </a:lnTo>
                      <a:lnTo>
                        <a:pt x="156" y="112"/>
                      </a:lnTo>
                      <a:lnTo>
                        <a:pt x="170" y="103"/>
                      </a:lnTo>
                      <a:lnTo>
                        <a:pt x="180" y="93"/>
                      </a:lnTo>
                      <a:lnTo>
                        <a:pt x="182" y="87"/>
                      </a:lnTo>
                      <a:lnTo>
                        <a:pt x="189" y="75"/>
                      </a:lnTo>
                      <a:lnTo>
                        <a:pt x="192" y="59"/>
                      </a:lnTo>
                      <a:lnTo>
                        <a:pt x="192" y="44"/>
                      </a:lnTo>
                      <a:lnTo>
                        <a:pt x="187" y="27"/>
                      </a:lnTo>
                      <a:lnTo>
                        <a:pt x="186" y="9"/>
                      </a:lnTo>
                      <a:lnTo>
                        <a:pt x="203" y="23"/>
                      </a:lnTo>
                      <a:lnTo>
                        <a:pt x="214" y="35"/>
                      </a:lnTo>
                      <a:lnTo>
                        <a:pt x="221" y="54"/>
                      </a:lnTo>
                      <a:lnTo>
                        <a:pt x="223" y="67"/>
                      </a:lnTo>
                      <a:lnTo>
                        <a:pt x="221" y="82"/>
                      </a:lnTo>
                      <a:lnTo>
                        <a:pt x="219" y="99"/>
                      </a:lnTo>
                      <a:lnTo>
                        <a:pt x="231" y="99"/>
                      </a:lnTo>
                      <a:lnTo>
                        <a:pt x="245" y="95"/>
                      </a:lnTo>
                      <a:lnTo>
                        <a:pt x="255" y="88"/>
                      </a:lnTo>
                      <a:lnTo>
                        <a:pt x="264" y="80"/>
                      </a:lnTo>
                      <a:lnTo>
                        <a:pt x="274" y="67"/>
                      </a:lnTo>
                      <a:lnTo>
                        <a:pt x="278" y="54"/>
                      </a:lnTo>
                      <a:lnTo>
                        <a:pt x="278" y="33"/>
                      </a:lnTo>
                      <a:lnTo>
                        <a:pt x="274" y="15"/>
                      </a:lnTo>
                      <a:lnTo>
                        <a:pt x="267" y="0"/>
                      </a:lnTo>
                      <a:lnTo>
                        <a:pt x="281" y="1"/>
                      </a:lnTo>
                      <a:lnTo>
                        <a:pt x="296" y="9"/>
                      </a:lnTo>
                      <a:lnTo>
                        <a:pt x="305" y="23"/>
                      </a:lnTo>
                      <a:lnTo>
                        <a:pt x="311" y="36"/>
                      </a:lnTo>
                      <a:lnTo>
                        <a:pt x="319" y="56"/>
                      </a:lnTo>
                      <a:lnTo>
                        <a:pt x="322" y="80"/>
                      </a:lnTo>
                      <a:lnTo>
                        <a:pt x="323" y="102"/>
                      </a:lnTo>
                      <a:lnTo>
                        <a:pt x="322" y="122"/>
                      </a:lnTo>
                      <a:lnTo>
                        <a:pt x="319" y="140"/>
                      </a:lnTo>
                      <a:lnTo>
                        <a:pt x="313" y="156"/>
                      </a:lnTo>
                      <a:lnTo>
                        <a:pt x="328" y="140"/>
                      </a:lnTo>
                      <a:lnTo>
                        <a:pt x="339" y="126"/>
                      </a:lnTo>
                      <a:lnTo>
                        <a:pt x="352" y="115"/>
                      </a:lnTo>
                      <a:lnTo>
                        <a:pt x="369" y="107"/>
                      </a:lnTo>
                      <a:lnTo>
                        <a:pt x="387" y="102"/>
                      </a:lnTo>
                      <a:lnTo>
                        <a:pt x="407" y="99"/>
                      </a:lnTo>
                      <a:lnTo>
                        <a:pt x="425" y="100"/>
                      </a:lnTo>
                      <a:lnTo>
                        <a:pt x="440" y="103"/>
                      </a:lnTo>
                      <a:lnTo>
                        <a:pt x="452" y="109"/>
                      </a:lnTo>
                      <a:lnTo>
                        <a:pt x="467" y="120"/>
                      </a:lnTo>
                      <a:lnTo>
                        <a:pt x="484" y="141"/>
                      </a:lnTo>
                      <a:lnTo>
                        <a:pt x="466" y="140"/>
                      </a:lnTo>
                      <a:lnTo>
                        <a:pt x="452" y="140"/>
                      </a:lnTo>
                      <a:lnTo>
                        <a:pt x="438" y="145"/>
                      </a:lnTo>
                      <a:lnTo>
                        <a:pt x="425" y="152"/>
                      </a:lnTo>
                      <a:lnTo>
                        <a:pt x="411" y="167"/>
                      </a:lnTo>
                      <a:lnTo>
                        <a:pt x="404" y="181"/>
                      </a:lnTo>
                      <a:lnTo>
                        <a:pt x="402" y="199"/>
                      </a:lnTo>
                      <a:lnTo>
                        <a:pt x="405" y="215"/>
                      </a:lnTo>
                      <a:lnTo>
                        <a:pt x="413" y="228"/>
                      </a:lnTo>
                      <a:lnTo>
                        <a:pt x="427" y="241"/>
                      </a:lnTo>
                      <a:lnTo>
                        <a:pt x="445" y="252"/>
                      </a:lnTo>
                      <a:lnTo>
                        <a:pt x="461" y="258"/>
                      </a:lnTo>
                      <a:lnTo>
                        <a:pt x="473" y="263"/>
                      </a:lnTo>
                      <a:lnTo>
                        <a:pt x="485" y="266"/>
                      </a:lnTo>
                      <a:lnTo>
                        <a:pt x="502" y="263"/>
                      </a:lnTo>
                      <a:lnTo>
                        <a:pt x="505" y="256"/>
                      </a:lnTo>
                      <a:lnTo>
                        <a:pt x="511" y="245"/>
                      </a:lnTo>
                      <a:lnTo>
                        <a:pt x="511" y="232"/>
                      </a:lnTo>
                      <a:lnTo>
                        <a:pt x="510" y="225"/>
                      </a:lnTo>
                      <a:lnTo>
                        <a:pt x="510" y="215"/>
                      </a:lnTo>
                      <a:lnTo>
                        <a:pt x="518" y="221"/>
                      </a:lnTo>
                      <a:lnTo>
                        <a:pt x="527" y="228"/>
                      </a:lnTo>
                      <a:lnTo>
                        <a:pt x="535" y="238"/>
                      </a:lnTo>
                      <a:lnTo>
                        <a:pt x="544" y="250"/>
                      </a:lnTo>
                      <a:lnTo>
                        <a:pt x="549" y="261"/>
                      </a:lnTo>
                      <a:lnTo>
                        <a:pt x="554" y="278"/>
                      </a:lnTo>
                      <a:lnTo>
                        <a:pt x="556" y="299"/>
                      </a:lnTo>
                      <a:lnTo>
                        <a:pt x="555" y="320"/>
                      </a:lnTo>
                      <a:lnTo>
                        <a:pt x="552" y="342"/>
                      </a:lnTo>
                      <a:lnTo>
                        <a:pt x="545" y="370"/>
                      </a:lnTo>
                      <a:lnTo>
                        <a:pt x="534" y="385"/>
                      </a:lnTo>
                      <a:lnTo>
                        <a:pt x="527" y="394"/>
                      </a:lnTo>
                      <a:lnTo>
                        <a:pt x="518" y="399"/>
                      </a:lnTo>
                      <a:lnTo>
                        <a:pt x="505" y="404"/>
                      </a:lnTo>
                      <a:lnTo>
                        <a:pt x="488" y="414"/>
                      </a:lnTo>
                      <a:lnTo>
                        <a:pt x="469" y="424"/>
                      </a:lnTo>
                      <a:lnTo>
                        <a:pt x="455" y="431"/>
                      </a:lnTo>
                      <a:lnTo>
                        <a:pt x="444" y="442"/>
                      </a:lnTo>
                      <a:lnTo>
                        <a:pt x="437" y="448"/>
                      </a:lnTo>
                      <a:lnTo>
                        <a:pt x="427" y="463"/>
                      </a:lnTo>
                      <a:lnTo>
                        <a:pt x="419" y="481"/>
                      </a:lnTo>
                      <a:lnTo>
                        <a:pt x="413" y="495"/>
                      </a:lnTo>
                      <a:lnTo>
                        <a:pt x="409" y="515"/>
                      </a:lnTo>
                      <a:lnTo>
                        <a:pt x="402" y="540"/>
                      </a:lnTo>
                      <a:lnTo>
                        <a:pt x="396" y="557"/>
                      </a:lnTo>
                      <a:lnTo>
                        <a:pt x="387" y="572"/>
                      </a:lnTo>
                      <a:lnTo>
                        <a:pt x="378" y="581"/>
                      </a:lnTo>
                      <a:lnTo>
                        <a:pt x="367" y="588"/>
                      </a:lnTo>
                      <a:lnTo>
                        <a:pt x="353" y="595"/>
                      </a:lnTo>
                      <a:lnTo>
                        <a:pt x="335" y="602"/>
                      </a:lnTo>
                      <a:lnTo>
                        <a:pt x="314" y="606"/>
                      </a:lnTo>
                      <a:lnTo>
                        <a:pt x="293" y="608"/>
                      </a:lnTo>
                      <a:lnTo>
                        <a:pt x="263" y="612"/>
                      </a:lnTo>
                      <a:lnTo>
                        <a:pt x="245" y="612"/>
                      </a:lnTo>
                      <a:lnTo>
                        <a:pt x="216" y="613"/>
                      </a:lnTo>
                      <a:lnTo>
                        <a:pt x="178" y="612"/>
                      </a:lnTo>
                      <a:lnTo>
                        <a:pt x="145" y="606"/>
                      </a:lnTo>
                      <a:lnTo>
                        <a:pt x="112" y="595"/>
                      </a:lnTo>
                      <a:lnTo>
                        <a:pt x="86" y="585"/>
                      </a:lnTo>
                      <a:lnTo>
                        <a:pt x="62" y="572"/>
                      </a:lnTo>
                      <a:lnTo>
                        <a:pt x="46" y="561"/>
                      </a:lnTo>
                      <a:lnTo>
                        <a:pt x="38" y="550"/>
                      </a:lnTo>
                      <a:lnTo>
                        <a:pt x="29" y="534"/>
                      </a:lnTo>
                      <a:lnTo>
                        <a:pt x="22" y="514"/>
                      </a:lnTo>
                      <a:lnTo>
                        <a:pt x="15" y="483"/>
                      </a:lnTo>
                      <a:lnTo>
                        <a:pt x="14" y="457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723" name="Freeform 691"/>
                <p:cNvSpPr>
                  <a:spLocks/>
                </p:cNvSpPr>
                <p:nvPr/>
              </p:nvSpPr>
              <p:spPr bwMode="auto">
                <a:xfrm>
                  <a:off x="3734" y="2242"/>
                  <a:ext cx="303" cy="335"/>
                </a:xfrm>
                <a:custGeom>
                  <a:avLst/>
                  <a:gdLst/>
                  <a:ahLst/>
                  <a:cxnLst>
                    <a:cxn ang="0">
                      <a:pos x="1" y="209"/>
                    </a:cxn>
                    <a:cxn ang="0">
                      <a:pos x="0" y="156"/>
                    </a:cxn>
                    <a:cxn ang="0">
                      <a:pos x="8" y="122"/>
                    </a:cxn>
                    <a:cxn ang="0">
                      <a:pos x="25" y="96"/>
                    </a:cxn>
                    <a:cxn ang="0">
                      <a:pos x="57" y="73"/>
                    </a:cxn>
                    <a:cxn ang="0">
                      <a:pos x="84" y="61"/>
                    </a:cxn>
                    <a:cxn ang="0">
                      <a:pos x="100" y="48"/>
                    </a:cxn>
                    <a:cxn ang="0">
                      <a:pos x="103" y="24"/>
                    </a:cxn>
                    <a:cxn ang="0">
                      <a:pos x="110" y="12"/>
                    </a:cxn>
                    <a:cxn ang="0">
                      <a:pos x="121" y="37"/>
                    </a:cxn>
                    <a:cxn ang="0">
                      <a:pos x="125" y="55"/>
                    </a:cxn>
                    <a:cxn ang="0">
                      <a:pos x="143" y="44"/>
                    </a:cxn>
                    <a:cxn ang="0">
                      <a:pos x="151" y="18"/>
                    </a:cxn>
                    <a:cxn ang="0">
                      <a:pos x="153" y="0"/>
                    </a:cxn>
                    <a:cxn ang="0">
                      <a:pos x="169" y="20"/>
                    </a:cxn>
                    <a:cxn ang="0">
                      <a:pos x="176" y="56"/>
                    </a:cxn>
                    <a:cxn ang="0">
                      <a:pos x="170" y="85"/>
                    </a:cxn>
                    <a:cxn ang="0">
                      <a:pos x="191" y="63"/>
                    </a:cxn>
                    <a:cxn ang="0">
                      <a:pos x="221" y="55"/>
                    </a:cxn>
                    <a:cxn ang="0">
                      <a:pos x="247" y="59"/>
                    </a:cxn>
                    <a:cxn ang="0">
                      <a:pos x="254" y="76"/>
                    </a:cxn>
                    <a:cxn ang="0">
                      <a:pos x="231" y="83"/>
                    </a:cxn>
                    <a:cxn ang="0">
                      <a:pos x="219" y="110"/>
                    </a:cxn>
                    <a:cxn ang="0">
                      <a:pos x="232" y="133"/>
                    </a:cxn>
                    <a:cxn ang="0">
                      <a:pos x="256" y="144"/>
                    </a:cxn>
                    <a:cxn ang="0">
                      <a:pos x="274" y="141"/>
                    </a:cxn>
                    <a:cxn ang="0">
                      <a:pos x="278" y="124"/>
                    </a:cxn>
                    <a:cxn ang="0">
                      <a:pos x="288" y="125"/>
                    </a:cxn>
                    <a:cxn ang="0">
                      <a:pos x="299" y="144"/>
                    </a:cxn>
                    <a:cxn ang="0">
                      <a:pos x="303" y="176"/>
                    </a:cxn>
                    <a:cxn ang="0">
                      <a:pos x="290" y="211"/>
                    </a:cxn>
                    <a:cxn ang="0">
                      <a:pos x="274" y="222"/>
                    </a:cxn>
                    <a:cxn ang="0">
                      <a:pos x="247" y="236"/>
                    </a:cxn>
                    <a:cxn ang="0">
                      <a:pos x="232" y="254"/>
                    </a:cxn>
                    <a:cxn ang="0">
                      <a:pos x="221" y="282"/>
                    </a:cxn>
                    <a:cxn ang="0">
                      <a:pos x="210" y="314"/>
                    </a:cxn>
                    <a:cxn ang="0">
                      <a:pos x="192" y="326"/>
                    </a:cxn>
                    <a:cxn ang="0">
                      <a:pos x="160" y="333"/>
                    </a:cxn>
                    <a:cxn ang="0">
                      <a:pos x="117" y="335"/>
                    </a:cxn>
                    <a:cxn ang="0">
                      <a:pos x="60" y="326"/>
                    </a:cxn>
                    <a:cxn ang="0">
                      <a:pos x="24" y="308"/>
                    </a:cxn>
                    <a:cxn ang="0">
                      <a:pos x="12" y="282"/>
                    </a:cxn>
                  </a:cxnLst>
                  <a:rect l="0" t="0" r="r" b="b"/>
                  <a:pathLst>
                    <a:path w="303" h="335">
                      <a:moveTo>
                        <a:pt x="6" y="252"/>
                      </a:moveTo>
                      <a:lnTo>
                        <a:pt x="4" y="229"/>
                      </a:lnTo>
                      <a:lnTo>
                        <a:pt x="1" y="209"/>
                      </a:lnTo>
                      <a:lnTo>
                        <a:pt x="0" y="189"/>
                      </a:lnTo>
                      <a:lnTo>
                        <a:pt x="0" y="171"/>
                      </a:lnTo>
                      <a:lnTo>
                        <a:pt x="0" y="156"/>
                      </a:lnTo>
                      <a:lnTo>
                        <a:pt x="1" y="143"/>
                      </a:lnTo>
                      <a:lnTo>
                        <a:pt x="4" y="131"/>
                      </a:lnTo>
                      <a:lnTo>
                        <a:pt x="8" y="122"/>
                      </a:lnTo>
                      <a:lnTo>
                        <a:pt x="13" y="113"/>
                      </a:lnTo>
                      <a:lnTo>
                        <a:pt x="19" y="104"/>
                      </a:lnTo>
                      <a:lnTo>
                        <a:pt x="25" y="96"/>
                      </a:lnTo>
                      <a:lnTo>
                        <a:pt x="36" y="86"/>
                      </a:lnTo>
                      <a:lnTo>
                        <a:pt x="48" y="78"/>
                      </a:lnTo>
                      <a:lnTo>
                        <a:pt x="57" y="73"/>
                      </a:lnTo>
                      <a:lnTo>
                        <a:pt x="66" y="70"/>
                      </a:lnTo>
                      <a:lnTo>
                        <a:pt x="77" y="65"/>
                      </a:lnTo>
                      <a:lnTo>
                        <a:pt x="84" y="61"/>
                      </a:lnTo>
                      <a:lnTo>
                        <a:pt x="91" y="56"/>
                      </a:lnTo>
                      <a:lnTo>
                        <a:pt x="97" y="50"/>
                      </a:lnTo>
                      <a:lnTo>
                        <a:pt x="100" y="48"/>
                      </a:lnTo>
                      <a:lnTo>
                        <a:pt x="102" y="42"/>
                      </a:lnTo>
                      <a:lnTo>
                        <a:pt x="103" y="32"/>
                      </a:lnTo>
                      <a:lnTo>
                        <a:pt x="103" y="24"/>
                      </a:lnTo>
                      <a:lnTo>
                        <a:pt x="101" y="15"/>
                      </a:lnTo>
                      <a:lnTo>
                        <a:pt x="100" y="5"/>
                      </a:lnTo>
                      <a:lnTo>
                        <a:pt x="110" y="12"/>
                      </a:lnTo>
                      <a:lnTo>
                        <a:pt x="117" y="19"/>
                      </a:lnTo>
                      <a:lnTo>
                        <a:pt x="120" y="29"/>
                      </a:lnTo>
                      <a:lnTo>
                        <a:pt x="121" y="37"/>
                      </a:lnTo>
                      <a:lnTo>
                        <a:pt x="120" y="45"/>
                      </a:lnTo>
                      <a:lnTo>
                        <a:pt x="118" y="55"/>
                      </a:lnTo>
                      <a:lnTo>
                        <a:pt x="125" y="55"/>
                      </a:lnTo>
                      <a:lnTo>
                        <a:pt x="133" y="52"/>
                      </a:lnTo>
                      <a:lnTo>
                        <a:pt x="138" y="48"/>
                      </a:lnTo>
                      <a:lnTo>
                        <a:pt x="143" y="44"/>
                      </a:lnTo>
                      <a:lnTo>
                        <a:pt x="149" y="37"/>
                      </a:lnTo>
                      <a:lnTo>
                        <a:pt x="151" y="29"/>
                      </a:lnTo>
                      <a:lnTo>
                        <a:pt x="151" y="18"/>
                      </a:lnTo>
                      <a:lnTo>
                        <a:pt x="149" y="7"/>
                      </a:lnTo>
                      <a:lnTo>
                        <a:pt x="144" y="0"/>
                      </a:lnTo>
                      <a:lnTo>
                        <a:pt x="153" y="0"/>
                      </a:lnTo>
                      <a:lnTo>
                        <a:pt x="160" y="5"/>
                      </a:lnTo>
                      <a:lnTo>
                        <a:pt x="166" y="12"/>
                      </a:lnTo>
                      <a:lnTo>
                        <a:pt x="169" y="20"/>
                      </a:lnTo>
                      <a:lnTo>
                        <a:pt x="173" y="31"/>
                      </a:lnTo>
                      <a:lnTo>
                        <a:pt x="176" y="44"/>
                      </a:lnTo>
                      <a:lnTo>
                        <a:pt x="176" y="56"/>
                      </a:lnTo>
                      <a:lnTo>
                        <a:pt x="176" y="68"/>
                      </a:lnTo>
                      <a:lnTo>
                        <a:pt x="173" y="76"/>
                      </a:lnTo>
                      <a:lnTo>
                        <a:pt x="170" y="85"/>
                      </a:lnTo>
                      <a:lnTo>
                        <a:pt x="178" y="76"/>
                      </a:lnTo>
                      <a:lnTo>
                        <a:pt x="185" y="69"/>
                      </a:lnTo>
                      <a:lnTo>
                        <a:pt x="191" y="63"/>
                      </a:lnTo>
                      <a:lnTo>
                        <a:pt x="201" y="58"/>
                      </a:lnTo>
                      <a:lnTo>
                        <a:pt x="210" y="56"/>
                      </a:lnTo>
                      <a:lnTo>
                        <a:pt x="221" y="55"/>
                      </a:lnTo>
                      <a:lnTo>
                        <a:pt x="231" y="55"/>
                      </a:lnTo>
                      <a:lnTo>
                        <a:pt x="238" y="56"/>
                      </a:lnTo>
                      <a:lnTo>
                        <a:pt x="247" y="59"/>
                      </a:lnTo>
                      <a:lnTo>
                        <a:pt x="254" y="65"/>
                      </a:lnTo>
                      <a:lnTo>
                        <a:pt x="263" y="77"/>
                      </a:lnTo>
                      <a:lnTo>
                        <a:pt x="254" y="76"/>
                      </a:lnTo>
                      <a:lnTo>
                        <a:pt x="245" y="76"/>
                      </a:lnTo>
                      <a:lnTo>
                        <a:pt x="238" y="79"/>
                      </a:lnTo>
                      <a:lnTo>
                        <a:pt x="231" y="83"/>
                      </a:lnTo>
                      <a:lnTo>
                        <a:pt x="224" y="91"/>
                      </a:lnTo>
                      <a:lnTo>
                        <a:pt x="220" y="99"/>
                      </a:lnTo>
                      <a:lnTo>
                        <a:pt x="219" y="110"/>
                      </a:lnTo>
                      <a:lnTo>
                        <a:pt x="221" y="119"/>
                      </a:lnTo>
                      <a:lnTo>
                        <a:pt x="225" y="125"/>
                      </a:lnTo>
                      <a:lnTo>
                        <a:pt x="232" y="133"/>
                      </a:lnTo>
                      <a:lnTo>
                        <a:pt x="242" y="138"/>
                      </a:lnTo>
                      <a:lnTo>
                        <a:pt x="250" y="142"/>
                      </a:lnTo>
                      <a:lnTo>
                        <a:pt x="256" y="144"/>
                      </a:lnTo>
                      <a:lnTo>
                        <a:pt x="263" y="146"/>
                      </a:lnTo>
                      <a:lnTo>
                        <a:pt x="273" y="144"/>
                      </a:lnTo>
                      <a:lnTo>
                        <a:pt x="274" y="141"/>
                      </a:lnTo>
                      <a:lnTo>
                        <a:pt x="278" y="135"/>
                      </a:lnTo>
                      <a:lnTo>
                        <a:pt x="278" y="128"/>
                      </a:lnTo>
                      <a:lnTo>
                        <a:pt x="278" y="124"/>
                      </a:lnTo>
                      <a:lnTo>
                        <a:pt x="278" y="119"/>
                      </a:lnTo>
                      <a:lnTo>
                        <a:pt x="282" y="122"/>
                      </a:lnTo>
                      <a:lnTo>
                        <a:pt x="288" y="125"/>
                      </a:lnTo>
                      <a:lnTo>
                        <a:pt x="291" y="131"/>
                      </a:lnTo>
                      <a:lnTo>
                        <a:pt x="296" y="137"/>
                      </a:lnTo>
                      <a:lnTo>
                        <a:pt x="299" y="144"/>
                      </a:lnTo>
                      <a:lnTo>
                        <a:pt x="302" y="152"/>
                      </a:lnTo>
                      <a:lnTo>
                        <a:pt x="303" y="164"/>
                      </a:lnTo>
                      <a:lnTo>
                        <a:pt x="303" y="176"/>
                      </a:lnTo>
                      <a:lnTo>
                        <a:pt x="301" y="188"/>
                      </a:lnTo>
                      <a:lnTo>
                        <a:pt x="297" y="203"/>
                      </a:lnTo>
                      <a:lnTo>
                        <a:pt x="290" y="211"/>
                      </a:lnTo>
                      <a:lnTo>
                        <a:pt x="286" y="216"/>
                      </a:lnTo>
                      <a:lnTo>
                        <a:pt x="282" y="218"/>
                      </a:lnTo>
                      <a:lnTo>
                        <a:pt x="274" y="222"/>
                      </a:lnTo>
                      <a:lnTo>
                        <a:pt x="266" y="227"/>
                      </a:lnTo>
                      <a:lnTo>
                        <a:pt x="255" y="233"/>
                      </a:lnTo>
                      <a:lnTo>
                        <a:pt x="247" y="236"/>
                      </a:lnTo>
                      <a:lnTo>
                        <a:pt x="241" y="242"/>
                      </a:lnTo>
                      <a:lnTo>
                        <a:pt x="238" y="245"/>
                      </a:lnTo>
                      <a:lnTo>
                        <a:pt x="232" y="254"/>
                      </a:lnTo>
                      <a:lnTo>
                        <a:pt x="227" y="264"/>
                      </a:lnTo>
                      <a:lnTo>
                        <a:pt x="225" y="271"/>
                      </a:lnTo>
                      <a:lnTo>
                        <a:pt x="221" y="282"/>
                      </a:lnTo>
                      <a:lnTo>
                        <a:pt x="219" y="296"/>
                      </a:lnTo>
                      <a:lnTo>
                        <a:pt x="215" y="305"/>
                      </a:lnTo>
                      <a:lnTo>
                        <a:pt x="210" y="314"/>
                      </a:lnTo>
                      <a:lnTo>
                        <a:pt x="205" y="319"/>
                      </a:lnTo>
                      <a:lnTo>
                        <a:pt x="200" y="322"/>
                      </a:lnTo>
                      <a:lnTo>
                        <a:pt x="192" y="326"/>
                      </a:lnTo>
                      <a:lnTo>
                        <a:pt x="182" y="329"/>
                      </a:lnTo>
                      <a:lnTo>
                        <a:pt x="171" y="332"/>
                      </a:lnTo>
                      <a:lnTo>
                        <a:pt x="160" y="333"/>
                      </a:lnTo>
                      <a:lnTo>
                        <a:pt x="143" y="335"/>
                      </a:lnTo>
                      <a:lnTo>
                        <a:pt x="133" y="335"/>
                      </a:lnTo>
                      <a:lnTo>
                        <a:pt x="117" y="335"/>
                      </a:lnTo>
                      <a:lnTo>
                        <a:pt x="97" y="335"/>
                      </a:lnTo>
                      <a:lnTo>
                        <a:pt x="78" y="332"/>
                      </a:lnTo>
                      <a:lnTo>
                        <a:pt x="60" y="326"/>
                      </a:lnTo>
                      <a:lnTo>
                        <a:pt x="46" y="320"/>
                      </a:lnTo>
                      <a:lnTo>
                        <a:pt x="32" y="314"/>
                      </a:lnTo>
                      <a:lnTo>
                        <a:pt x="24" y="308"/>
                      </a:lnTo>
                      <a:lnTo>
                        <a:pt x="19" y="302"/>
                      </a:lnTo>
                      <a:lnTo>
                        <a:pt x="14" y="292"/>
                      </a:lnTo>
                      <a:lnTo>
                        <a:pt x="12" y="282"/>
                      </a:lnTo>
                      <a:lnTo>
                        <a:pt x="7" y="264"/>
                      </a:lnTo>
                      <a:lnTo>
                        <a:pt x="6" y="252"/>
                      </a:lnTo>
                      <a:close/>
                    </a:path>
                  </a:pathLst>
                </a:custGeom>
                <a:solidFill>
                  <a:srgbClr val="FF8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724" name="Freeform 692"/>
                <p:cNvSpPr>
                  <a:spLocks/>
                </p:cNvSpPr>
                <p:nvPr/>
              </p:nvSpPr>
              <p:spPr bwMode="auto">
                <a:xfrm>
                  <a:off x="3786" y="2341"/>
                  <a:ext cx="198" cy="229"/>
                </a:xfrm>
                <a:custGeom>
                  <a:avLst/>
                  <a:gdLst/>
                  <a:ahLst/>
                  <a:cxnLst>
                    <a:cxn ang="0">
                      <a:pos x="0" y="143"/>
                    </a:cxn>
                    <a:cxn ang="0">
                      <a:pos x="0" y="106"/>
                    </a:cxn>
                    <a:cxn ang="0">
                      <a:pos x="5" y="83"/>
                    </a:cxn>
                    <a:cxn ang="0">
                      <a:pos x="17" y="65"/>
                    </a:cxn>
                    <a:cxn ang="0">
                      <a:pos x="38" y="50"/>
                    </a:cxn>
                    <a:cxn ang="0">
                      <a:pos x="55" y="42"/>
                    </a:cxn>
                    <a:cxn ang="0">
                      <a:pos x="65" y="32"/>
                    </a:cxn>
                    <a:cxn ang="0">
                      <a:pos x="68" y="17"/>
                    </a:cxn>
                    <a:cxn ang="0">
                      <a:pos x="72" y="9"/>
                    </a:cxn>
                    <a:cxn ang="0">
                      <a:pos x="80" y="25"/>
                    </a:cxn>
                    <a:cxn ang="0">
                      <a:pos x="82" y="37"/>
                    </a:cxn>
                    <a:cxn ang="0">
                      <a:pos x="94" y="30"/>
                    </a:cxn>
                    <a:cxn ang="0">
                      <a:pos x="99" y="12"/>
                    </a:cxn>
                    <a:cxn ang="0">
                      <a:pos x="100" y="0"/>
                    </a:cxn>
                    <a:cxn ang="0">
                      <a:pos x="110" y="13"/>
                    </a:cxn>
                    <a:cxn ang="0">
                      <a:pos x="115" y="38"/>
                    </a:cxn>
                    <a:cxn ang="0">
                      <a:pos x="110" y="58"/>
                    </a:cxn>
                    <a:cxn ang="0">
                      <a:pos x="126" y="43"/>
                    </a:cxn>
                    <a:cxn ang="0">
                      <a:pos x="145" y="37"/>
                    </a:cxn>
                    <a:cxn ang="0">
                      <a:pos x="161" y="41"/>
                    </a:cxn>
                    <a:cxn ang="0">
                      <a:pos x="165" y="52"/>
                    </a:cxn>
                    <a:cxn ang="0">
                      <a:pos x="151" y="58"/>
                    </a:cxn>
                    <a:cxn ang="0">
                      <a:pos x="143" y="75"/>
                    </a:cxn>
                    <a:cxn ang="0">
                      <a:pos x="152" y="91"/>
                    </a:cxn>
                    <a:cxn ang="0">
                      <a:pos x="168" y="98"/>
                    </a:cxn>
                    <a:cxn ang="0">
                      <a:pos x="180" y="96"/>
                    </a:cxn>
                    <a:cxn ang="0">
                      <a:pos x="182" y="84"/>
                    </a:cxn>
                    <a:cxn ang="0">
                      <a:pos x="187" y="85"/>
                    </a:cxn>
                    <a:cxn ang="0">
                      <a:pos x="196" y="98"/>
                    </a:cxn>
                    <a:cxn ang="0">
                      <a:pos x="198" y="119"/>
                    </a:cxn>
                    <a:cxn ang="0">
                      <a:pos x="190" y="144"/>
                    </a:cxn>
                    <a:cxn ang="0">
                      <a:pos x="180" y="151"/>
                    </a:cxn>
                    <a:cxn ang="0">
                      <a:pos x="162" y="162"/>
                    </a:cxn>
                    <a:cxn ang="0">
                      <a:pos x="152" y="173"/>
                    </a:cxn>
                    <a:cxn ang="0">
                      <a:pos x="145" y="192"/>
                    </a:cxn>
                    <a:cxn ang="0">
                      <a:pos x="137" y="215"/>
                    </a:cxn>
                    <a:cxn ang="0">
                      <a:pos x="126" y="222"/>
                    </a:cxn>
                    <a:cxn ang="0">
                      <a:pos x="104" y="227"/>
                    </a:cxn>
                    <a:cxn ang="0">
                      <a:pos x="77" y="229"/>
                    </a:cxn>
                    <a:cxn ang="0">
                      <a:pos x="39" y="222"/>
                    </a:cxn>
                    <a:cxn ang="0">
                      <a:pos x="16" y="210"/>
                    </a:cxn>
                    <a:cxn ang="0">
                      <a:pos x="7" y="192"/>
                    </a:cxn>
                  </a:cxnLst>
                  <a:rect l="0" t="0" r="r" b="b"/>
                  <a:pathLst>
                    <a:path w="198" h="229">
                      <a:moveTo>
                        <a:pt x="5" y="171"/>
                      </a:moveTo>
                      <a:lnTo>
                        <a:pt x="2" y="156"/>
                      </a:lnTo>
                      <a:lnTo>
                        <a:pt x="0" y="143"/>
                      </a:lnTo>
                      <a:lnTo>
                        <a:pt x="0" y="129"/>
                      </a:lnTo>
                      <a:lnTo>
                        <a:pt x="0" y="117"/>
                      </a:lnTo>
                      <a:lnTo>
                        <a:pt x="0" y="106"/>
                      </a:lnTo>
                      <a:lnTo>
                        <a:pt x="0" y="97"/>
                      </a:lnTo>
                      <a:lnTo>
                        <a:pt x="3" y="90"/>
                      </a:lnTo>
                      <a:lnTo>
                        <a:pt x="5" y="83"/>
                      </a:lnTo>
                      <a:lnTo>
                        <a:pt x="8" y="77"/>
                      </a:lnTo>
                      <a:lnTo>
                        <a:pt x="13" y="71"/>
                      </a:lnTo>
                      <a:lnTo>
                        <a:pt x="17" y="65"/>
                      </a:lnTo>
                      <a:lnTo>
                        <a:pt x="24" y="59"/>
                      </a:lnTo>
                      <a:lnTo>
                        <a:pt x="31" y="54"/>
                      </a:lnTo>
                      <a:lnTo>
                        <a:pt x="38" y="50"/>
                      </a:lnTo>
                      <a:lnTo>
                        <a:pt x="43" y="48"/>
                      </a:lnTo>
                      <a:lnTo>
                        <a:pt x="50" y="45"/>
                      </a:lnTo>
                      <a:lnTo>
                        <a:pt x="55" y="42"/>
                      </a:lnTo>
                      <a:lnTo>
                        <a:pt x="61" y="38"/>
                      </a:lnTo>
                      <a:lnTo>
                        <a:pt x="64" y="35"/>
                      </a:lnTo>
                      <a:lnTo>
                        <a:pt x="65" y="32"/>
                      </a:lnTo>
                      <a:lnTo>
                        <a:pt x="67" y="28"/>
                      </a:lnTo>
                      <a:lnTo>
                        <a:pt x="68" y="22"/>
                      </a:lnTo>
                      <a:lnTo>
                        <a:pt x="68" y="17"/>
                      </a:lnTo>
                      <a:lnTo>
                        <a:pt x="67" y="10"/>
                      </a:lnTo>
                      <a:lnTo>
                        <a:pt x="66" y="3"/>
                      </a:lnTo>
                      <a:lnTo>
                        <a:pt x="72" y="9"/>
                      </a:lnTo>
                      <a:lnTo>
                        <a:pt x="77" y="13"/>
                      </a:lnTo>
                      <a:lnTo>
                        <a:pt x="79" y="19"/>
                      </a:lnTo>
                      <a:lnTo>
                        <a:pt x="80" y="25"/>
                      </a:lnTo>
                      <a:lnTo>
                        <a:pt x="79" y="30"/>
                      </a:lnTo>
                      <a:lnTo>
                        <a:pt x="78" y="37"/>
                      </a:lnTo>
                      <a:lnTo>
                        <a:pt x="82" y="37"/>
                      </a:lnTo>
                      <a:lnTo>
                        <a:pt x="88" y="36"/>
                      </a:lnTo>
                      <a:lnTo>
                        <a:pt x="90" y="32"/>
                      </a:lnTo>
                      <a:lnTo>
                        <a:pt x="94" y="30"/>
                      </a:lnTo>
                      <a:lnTo>
                        <a:pt x="98" y="25"/>
                      </a:lnTo>
                      <a:lnTo>
                        <a:pt x="99" y="19"/>
                      </a:lnTo>
                      <a:lnTo>
                        <a:pt x="99" y="12"/>
                      </a:lnTo>
                      <a:lnTo>
                        <a:pt x="98" y="5"/>
                      </a:lnTo>
                      <a:lnTo>
                        <a:pt x="95" y="0"/>
                      </a:lnTo>
                      <a:lnTo>
                        <a:pt x="100" y="0"/>
                      </a:lnTo>
                      <a:lnTo>
                        <a:pt x="106" y="3"/>
                      </a:lnTo>
                      <a:lnTo>
                        <a:pt x="108" y="9"/>
                      </a:lnTo>
                      <a:lnTo>
                        <a:pt x="110" y="13"/>
                      </a:lnTo>
                      <a:lnTo>
                        <a:pt x="113" y="20"/>
                      </a:lnTo>
                      <a:lnTo>
                        <a:pt x="114" y="30"/>
                      </a:lnTo>
                      <a:lnTo>
                        <a:pt x="115" y="38"/>
                      </a:lnTo>
                      <a:lnTo>
                        <a:pt x="114" y="45"/>
                      </a:lnTo>
                      <a:lnTo>
                        <a:pt x="113" y="52"/>
                      </a:lnTo>
                      <a:lnTo>
                        <a:pt x="110" y="58"/>
                      </a:lnTo>
                      <a:lnTo>
                        <a:pt x="118" y="52"/>
                      </a:lnTo>
                      <a:lnTo>
                        <a:pt x="120" y="46"/>
                      </a:lnTo>
                      <a:lnTo>
                        <a:pt x="126" y="43"/>
                      </a:lnTo>
                      <a:lnTo>
                        <a:pt x="131" y="39"/>
                      </a:lnTo>
                      <a:lnTo>
                        <a:pt x="137" y="38"/>
                      </a:lnTo>
                      <a:lnTo>
                        <a:pt x="145" y="37"/>
                      </a:lnTo>
                      <a:lnTo>
                        <a:pt x="151" y="37"/>
                      </a:lnTo>
                      <a:lnTo>
                        <a:pt x="156" y="38"/>
                      </a:lnTo>
                      <a:lnTo>
                        <a:pt x="161" y="41"/>
                      </a:lnTo>
                      <a:lnTo>
                        <a:pt x="166" y="45"/>
                      </a:lnTo>
                      <a:lnTo>
                        <a:pt x="172" y="52"/>
                      </a:lnTo>
                      <a:lnTo>
                        <a:pt x="165" y="52"/>
                      </a:lnTo>
                      <a:lnTo>
                        <a:pt x="161" y="52"/>
                      </a:lnTo>
                      <a:lnTo>
                        <a:pt x="156" y="54"/>
                      </a:lnTo>
                      <a:lnTo>
                        <a:pt x="151" y="58"/>
                      </a:lnTo>
                      <a:lnTo>
                        <a:pt x="146" y="63"/>
                      </a:lnTo>
                      <a:lnTo>
                        <a:pt x="144" y="67"/>
                      </a:lnTo>
                      <a:lnTo>
                        <a:pt x="143" y="75"/>
                      </a:lnTo>
                      <a:lnTo>
                        <a:pt x="145" y="82"/>
                      </a:lnTo>
                      <a:lnTo>
                        <a:pt x="147" y="85"/>
                      </a:lnTo>
                      <a:lnTo>
                        <a:pt x="152" y="91"/>
                      </a:lnTo>
                      <a:lnTo>
                        <a:pt x="158" y="95"/>
                      </a:lnTo>
                      <a:lnTo>
                        <a:pt x="164" y="97"/>
                      </a:lnTo>
                      <a:lnTo>
                        <a:pt x="168" y="98"/>
                      </a:lnTo>
                      <a:lnTo>
                        <a:pt x="173" y="99"/>
                      </a:lnTo>
                      <a:lnTo>
                        <a:pt x="179" y="98"/>
                      </a:lnTo>
                      <a:lnTo>
                        <a:pt x="180" y="96"/>
                      </a:lnTo>
                      <a:lnTo>
                        <a:pt x="182" y="92"/>
                      </a:lnTo>
                      <a:lnTo>
                        <a:pt x="182" y="88"/>
                      </a:lnTo>
                      <a:lnTo>
                        <a:pt x="182" y="84"/>
                      </a:lnTo>
                      <a:lnTo>
                        <a:pt x="182" y="82"/>
                      </a:lnTo>
                      <a:lnTo>
                        <a:pt x="184" y="83"/>
                      </a:lnTo>
                      <a:lnTo>
                        <a:pt x="187" y="85"/>
                      </a:lnTo>
                      <a:lnTo>
                        <a:pt x="191" y="90"/>
                      </a:lnTo>
                      <a:lnTo>
                        <a:pt x="193" y="93"/>
                      </a:lnTo>
                      <a:lnTo>
                        <a:pt x="196" y="98"/>
                      </a:lnTo>
                      <a:lnTo>
                        <a:pt x="198" y="104"/>
                      </a:lnTo>
                      <a:lnTo>
                        <a:pt x="198" y="112"/>
                      </a:lnTo>
                      <a:lnTo>
                        <a:pt x="198" y="119"/>
                      </a:lnTo>
                      <a:lnTo>
                        <a:pt x="197" y="128"/>
                      </a:lnTo>
                      <a:lnTo>
                        <a:pt x="193" y="138"/>
                      </a:lnTo>
                      <a:lnTo>
                        <a:pt x="190" y="144"/>
                      </a:lnTo>
                      <a:lnTo>
                        <a:pt x="187" y="148"/>
                      </a:lnTo>
                      <a:lnTo>
                        <a:pt x="184" y="149"/>
                      </a:lnTo>
                      <a:lnTo>
                        <a:pt x="180" y="151"/>
                      </a:lnTo>
                      <a:lnTo>
                        <a:pt x="174" y="155"/>
                      </a:lnTo>
                      <a:lnTo>
                        <a:pt x="167" y="158"/>
                      </a:lnTo>
                      <a:lnTo>
                        <a:pt x="162" y="162"/>
                      </a:lnTo>
                      <a:lnTo>
                        <a:pt x="157" y="165"/>
                      </a:lnTo>
                      <a:lnTo>
                        <a:pt x="156" y="168"/>
                      </a:lnTo>
                      <a:lnTo>
                        <a:pt x="152" y="173"/>
                      </a:lnTo>
                      <a:lnTo>
                        <a:pt x="149" y="181"/>
                      </a:lnTo>
                      <a:lnTo>
                        <a:pt x="147" y="185"/>
                      </a:lnTo>
                      <a:lnTo>
                        <a:pt x="145" y="192"/>
                      </a:lnTo>
                      <a:lnTo>
                        <a:pt x="143" y="202"/>
                      </a:lnTo>
                      <a:lnTo>
                        <a:pt x="142" y="209"/>
                      </a:lnTo>
                      <a:lnTo>
                        <a:pt x="137" y="215"/>
                      </a:lnTo>
                      <a:lnTo>
                        <a:pt x="134" y="218"/>
                      </a:lnTo>
                      <a:lnTo>
                        <a:pt x="130" y="220"/>
                      </a:lnTo>
                      <a:lnTo>
                        <a:pt x="126" y="222"/>
                      </a:lnTo>
                      <a:lnTo>
                        <a:pt x="119" y="225"/>
                      </a:lnTo>
                      <a:lnTo>
                        <a:pt x="112" y="225"/>
                      </a:lnTo>
                      <a:lnTo>
                        <a:pt x="104" y="227"/>
                      </a:lnTo>
                      <a:lnTo>
                        <a:pt x="94" y="229"/>
                      </a:lnTo>
                      <a:lnTo>
                        <a:pt x="88" y="229"/>
                      </a:lnTo>
                      <a:lnTo>
                        <a:pt x="77" y="229"/>
                      </a:lnTo>
                      <a:lnTo>
                        <a:pt x="64" y="229"/>
                      </a:lnTo>
                      <a:lnTo>
                        <a:pt x="51" y="225"/>
                      </a:lnTo>
                      <a:lnTo>
                        <a:pt x="39" y="222"/>
                      </a:lnTo>
                      <a:lnTo>
                        <a:pt x="30" y="219"/>
                      </a:lnTo>
                      <a:lnTo>
                        <a:pt x="21" y="215"/>
                      </a:lnTo>
                      <a:lnTo>
                        <a:pt x="16" y="210"/>
                      </a:lnTo>
                      <a:lnTo>
                        <a:pt x="13" y="206"/>
                      </a:lnTo>
                      <a:lnTo>
                        <a:pt x="9" y="199"/>
                      </a:lnTo>
                      <a:lnTo>
                        <a:pt x="7" y="192"/>
                      </a:lnTo>
                      <a:lnTo>
                        <a:pt x="5" y="181"/>
                      </a:lnTo>
                      <a:lnTo>
                        <a:pt x="5" y="17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72725" name="Freeform 693"/>
              <p:cNvSpPr>
                <a:spLocks/>
              </p:cNvSpPr>
              <p:nvPr/>
            </p:nvSpPr>
            <p:spPr bwMode="auto">
              <a:xfrm>
                <a:off x="2529" y="1926"/>
                <a:ext cx="85" cy="186"/>
              </a:xfrm>
              <a:custGeom>
                <a:avLst/>
                <a:gdLst/>
                <a:ahLst/>
                <a:cxnLst>
                  <a:cxn ang="0">
                    <a:pos x="12" y="170"/>
                  </a:cxn>
                  <a:cxn ang="0">
                    <a:pos x="3" y="152"/>
                  </a:cxn>
                  <a:cxn ang="0">
                    <a:pos x="0" y="132"/>
                  </a:cxn>
                  <a:cxn ang="0">
                    <a:pos x="0" y="111"/>
                  </a:cxn>
                  <a:cxn ang="0">
                    <a:pos x="2" y="93"/>
                  </a:cxn>
                  <a:cxn ang="0">
                    <a:pos x="8" y="78"/>
                  </a:cxn>
                  <a:cxn ang="0">
                    <a:pos x="9" y="60"/>
                  </a:cxn>
                  <a:cxn ang="0">
                    <a:pos x="7" y="49"/>
                  </a:cxn>
                  <a:cxn ang="0">
                    <a:pos x="3" y="37"/>
                  </a:cxn>
                  <a:cxn ang="0">
                    <a:pos x="4" y="33"/>
                  </a:cxn>
                  <a:cxn ang="0">
                    <a:pos x="11" y="41"/>
                  </a:cxn>
                  <a:cxn ang="0">
                    <a:pos x="15" y="44"/>
                  </a:cxn>
                  <a:cxn ang="0">
                    <a:pos x="15" y="26"/>
                  </a:cxn>
                  <a:cxn ang="0">
                    <a:pos x="8" y="6"/>
                  </a:cxn>
                  <a:cxn ang="0">
                    <a:pos x="8" y="0"/>
                  </a:cxn>
                  <a:cxn ang="0">
                    <a:pos x="19" y="1"/>
                  </a:cxn>
                  <a:cxn ang="0">
                    <a:pos x="29" y="12"/>
                  </a:cxn>
                  <a:cxn ang="0">
                    <a:pos x="36" y="30"/>
                  </a:cxn>
                  <a:cxn ang="0">
                    <a:pos x="39" y="36"/>
                  </a:cxn>
                  <a:cxn ang="0">
                    <a:pos x="48" y="25"/>
                  </a:cxn>
                  <a:cxn ang="0">
                    <a:pos x="58" y="18"/>
                  </a:cxn>
                  <a:cxn ang="0">
                    <a:pos x="67" y="19"/>
                  </a:cxn>
                  <a:cxn ang="0">
                    <a:pos x="72" y="30"/>
                  </a:cxn>
                  <a:cxn ang="0">
                    <a:pos x="65" y="30"/>
                  </a:cxn>
                  <a:cxn ang="0">
                    <a:pos x="60" y="33"/>
                  </a:cxn>
                  <a:cxn ang="0">
                    <a:pos x="58" y="43"/>
                  </a:cxn>
                  <a:cxn ang="0">
                    <a:pos x="59" y="51"/>
                  </a:cxn>
                  <a:cxn ang="0">
                    <a:pos x="65" y="57"/>
                  </a:cxn>
                  <a:cxn ang="0">
                    <a:pos x="72" y="57"/>
                  </a:cxn>
                  <a:cxn ang="0">
                    <a:pos x="72" y="43"/>
                  </a:cxn>
                  <a:cxn ang="0">
                    <a:pos x="79" y="53"/>
                  </a:cxn>
                  <a:cxn ang="0">
                    <a:pos x="83" y="67"/>
                  </a:cxn>
                  <a:cxn ang="0">
                    <a:pos x="83" y="80"/>
                  </a:cxn>
                  <a:cxn ang="0">
                    <a:pos x="79" y="91"/>
                  </a:cxn>
                  <a:cxn ang="0">
                    <a:pos x="72" y="101"/>
                  </a:cxn>
                  <a:cxn ang="0">
                    <a:pos x="69" y="110"/>
                  </a:cxn>
                  <a:cxn ang="0">
                    <a:pos x="71" y="121"/>
                  </a:cxn>
                  <a:cxn ang="0">
                    <a:pos x="79" y="129"/>
                  </a:cxn>
                  <a:cxn ang="0">
                    <a:pos x="83" y="126"/>
                  </a:cxn>
                  <a:cxn ang="0">
                    <a:pos x="85" y="138"/>
                  </a:cxn>
                  <a:cxn ang="0">
                    <a:pos x="83" y="154"/>
                  </a:cxn>
                  <a:cxn ang="0">
                    <a:pos x="78" y="168"/>
                  </a:cxn>
                  <a:cxn ang="0">
                    <a:pos x="69" y="178"/>
                  </a:cxn>
                  <a:cxn ang="0">
                    <a:pos x="61" y="185"/>
                  </a:cxn>
                  <a:cxn ang="0">
                    <a:pos x="50" y="186"/>
                  </a:cxn>
                  <a:cxn ang="0">
                    <a:pos x="37" y="180"/>
                  </a:cxn>
                  <a:cxn ang="0">
                    <a:pos x="18" y="176"/>
                  </a:cxn>
                </a:cxnLst>
                <a:rect l="0" t="0" r="r" b="b"/>
                <a:pathLst>
                  <a:path w="85" h="186">
                    <a:moveTo>
                      <a:pt x="18" y="176"/>
                    </a:moveTo>
                    <a:lnTo>
                      <a:pt x="15" y="173"/>
                    </a:lnTo>
                    <a:lnTo>
                      <a:pt x="12" y="170"/>
                    </a:lnTo>
                    <a:lnTo>
                      <a:pt x="8" y="164"/>
                    </a:lnTo>
                    <a:lnTo>
                      <a:pt x="5" y="158"/>
                    </a:lnTo>
                    <a:lnTo>
                      <a:pt x="3" y="152"/>
                    </a:lnTo>
                    <a:lnTo>
                      <a:pt x="2" y="146"/>
                    </a:lnTo>
                    <a:lnTo>
                      <a:pt x="1" y="138"/>
                    </a:lnTo>
                    <a:lnTo>
                      <a:pt x="0" y="132"/>
                    </a:lnTo>
                    <a:lnTo>
                      <a:pt x="0" y="124"/>
                    </a:lnTo>
                    <a:lnTo>
                      <a:pt x="0" y="117"/>
                    </a:lnTo>
                    <a:lnTo>
                      <a:pt x="0" y="111"/>
                    </a:lnTo>
                    <a:lnTo>
                      <a:pt x="0" y="105"/>
                    </a:lnTo>
                    <a:lnTo>
                      <a:pt x="1" y="99"/>
                    </a:lnTo>
                    <a:lnTo>
                      <a:pt x="2" y="93"/>
                    </a:lnTo>
                    <a:lnTo>
                      <a:pt x="4" y="87"/>
                    </a:lnTo>
                    <a:lnTo>
                      <a:pt x="7" y="83"/>
                    </a:lnTo>
                    <a:lnTo>
                      <a:pt x="8" y="78"/>
                    </a:lnTo>
                    <a:lnTo>
                      <a:pt x="9" y="71"/>
                    </a:lnTo>
                    <a:lnTo>
                      <a:pt x="9" y="66"/>
                    </a:lnTo>
                    <a:lnTo>
                      <a:pt x="9" y="60"/>
                    </a:lnTo>
                    <a:lnTo>
                      <a:pt x="8" y="57"/>
                    </a:lnTo>
                    <a:lnTo>
                      <a:pt x="7" y="53"/>
                    </a:lnTo>
                    <a:lnTo>
                      <a:pt x="7" y="49"/>
                    </a:lnTo>
                    <a:lnTo>
                      <a:pt x="6" y="45"/>
                    </a:lnTo>
                    <a:lnTo>
                      <a:pt x="4" y="41"/>
                    </a:lnTo>
                    <a:lnTo>
                      <a:pt x="3" y="37"/>
                    </a:lnTo>
                    <a:lnTo>
                      <a:pt x="2" y="34"/>
                    </a:lnTo>
                    <a:lnTo>
                      <a:pt x="1" y="32"/>
                    </a:lnTo>
                    <a:lnTo>
                      <a:pt x="4" y="33"/>
                    </a:lnTo>
                    <a:lnTo>
                      <a:pt x="7" y="36"/>
                    </a:lnTo>
                    <a:lnTo>
                      <a:pt x="9" y="39"/>
                    </a:lnTo>
                    <a:lnTo>
                      <a:pt x="11" y="41"/>
                    </a:lnTo>
                    <a:lnTo>
                      <a:pt x="13" y="45"/>
                    </a:lnTo>
                    <a:lnTo>
                      <a:pt x="14" y="51"/>
                    </a:lnTo>
                    <a:lnTo>
                      <a:pt x="15" y="44"/>
                    </a:lnTo>
                    <a:lnTo>
                      <a:pt x="15" y="38"/>
                    </a:lnTo>
                    <a:lnTo>
                      <a:pt x="15" y="32"/>
                    </a:lnTo>
                    <a:lnTo>
                      <a:pt x="15" y="26"/>
                    </a:lnTo>
                    <a:lnTo>
                      <a:pt x="13" y="18"/>
                    </a:lnTo>
                    <a:lnTo>
                      <a:pt x="11" y="13"/>
                    </a:lnTo>
                    <a:lnTo>
                      <a:pt x="8" y="6"/>
                    </a:lnTo>
                    <a:lnTo>
                      <a:pt x="7" y="3"/>
                    </a:lnTo>
                    <a:lnTo>
                      <a:pt x="5" y="0"/>
                    </a:lnTo>
                    <a:lnTo>
                      <a:pt x="8" y="0"/>
                    </a:lnTo>
                    <a:lnTo>
                      <a:pt x="13" y="0"/>
                    </a:lnTo>
                    <a:lnTo>
                      <a:pt x="16" y="1"/>
                    </a:lnTo>
                    <a:lnTo>
                      <a:pt x="19" y="1"/>
                    </a:lnTo>
                    <a:lnTo>
                      <a:pt x="23" y="4"/>
                    </a:lnTo>
                    <a:lnTo>
                      <a:pt x="26" y="8"/>
                    </a:lnTo>
                    <a:lnTo>
                      <a:pt x="29" y="12"/>
                    </a:lnTo>
                    <a:lnTo>
                      <a:pt x="31" y="17"/>
                    </a:lnTo>
                    <a:lnTo>
                      <a:pt x="33" y="24"/>
                    </a:lnTo>
                    <a:lnTo>
                      <a:pt x="36" y="30"/>
                    </a:lnTo>
                    <a:lnTo>
                      <a:pt x="37" y="36"/>
                    </a:lnTo>
                    <a:lnTo>
                      <a:pt x="38" y="44"/>
                    </a:lnTo>
                    <a:lnTo>
                      <a:pt x="39" y="36"/>
                    </a:lnTo>
                    <a:lnTo>
                      <a:pt x="42" y="32"/>
                    </a:lnTo>
                    <a:lnTo>
                      <a:pt x="44" y="28"/>
                    </a:lnTo>
                    <a:lnTo>
                      <a:pt x="48" y="25"/>
                    </a:lnTo>
                    <a:lnTo>
                      <a:pt x="50" y="21"/>
                    </a:lnTo>
                    <a:lnTo>
                      <a:pt x="55" y="19"/>
                    </a:lnTo>
                    <a:lnTo>
                      <a:pt x="58" y="18"/>
                    </a:lnTo>
                    <a:lnTo>
                      <a:pt x="61" y="17"/>
                    </a:lnTo>
                    <a:lnTo>
                      <a:pt x="65" y="18"/>
                    </a:lnTo>
                    <a:lnTo>
                      <a:pt x="67" y="19"/>
                    </a:lnTo>
                    <a:lnTo>
                      <a:pt x="69" y="21"/>
                    </a:lnTo>
                    <a:lnTo>
                      <a:pt x="69" y="25"/>
                    </a:lnTo>
                    <a:lnTo>
                      <a:pt x="72" y="30"/>
                    </a:lnTo>
                    <a:lnTo>
                      <a:pt x="69" y="28"/>
                    </a:lnTo>
                    <a:lnTo>
                      <a:pt x="67" y="28"/>
                    </a:lnTo>
                    <a:lnTo>
                      <a:pt x="65" y="30"/>
                    </a:lnTo>
                    <a:lnTo>
                      <a:pt x="63" y="31"/>
                    </a:lnTo>
                    <a:lnTo>
                      <a:pt x="61" y="31"/>
                    </a:lnTo>
                    <a:lnTo>
                      <a:pt x="60" y="33"/>
                    </a:lnTo>
                    <a:lnTo>
                      <a:pt x="59" y="36"/>
                    </a:lnTo>
                    <a:lnTo>
                      <a:pt x="58" y="39"/>
                    </a:lnTo>
                    <a:lnTo>
                      <a:pt x="58" y="43"/>
                    </a:lnTo>
                    <a:lnTo>
                      <a:pt x="58" y="45"/>
                    </a:lnTo>
                    <a:lnTo>
                      <a:pt x="59" y="48"/>
                    </a:lnTo>
                    <a:lnTo>
                      <a:pt x="59" y="51"/>
                    </a:lnTo>
                    <a:lnTo>
                      <a:pt x="60" y="53"/>
                    </a:lnTo>
                    <a:lnTo>
                      <a:pt x="62" y="55"/>
                    </a:lnTo>
                    <a:lnTo>
                      <a:pt x="65" y="57"/>
                    </a:lnTo>
                    <a:lnTo>
                      <a:pt x="67" y="58"/>
                    </a:lnTo>
                    <a:lnTo>
                      <a:pt x="69" y="59"/>
                    </a:lnTo>
                    <a:lnTo>
                      <a:pt x="72" y="57"/>
                    </a:lnTo>
                    <a:lnTo>
                      <a:pt x="73" y="53"/>
                    </a:lnTo>
                    <a:lnTo>
                      <a:pt x="73" y="48"/>
                    </a:lnTo>
                    <a:lnTo>
                      <a:pt x="72" y="43"/>
                    </a:lnTo>
                    <a:lnTo>
                      <a:pt x="74" y="45"/>
                    </a:lnTo>
                    <a:lnTo>
                      <a:pt x="76" y="49"/>
                    </a:lnTo>
                    <a:lnTo>
                      <a:pt x="79" y="53"/>
                    </a:lnTo>
                    <a:lnTo>
                      <a:pt x="80" y="58"/>
                    </a:lnTo>
                    <a:lnTo>
                      <a:pt x="81" y="62"/>
                    </a:lnTo>
                    <a:lnTo>
                      <a:pt x="83" y="67"/>
                    </a:lnTo>
                    <a:lnTo>
                      <a:pt x="84" y="72"/>
                    </a:lnTo>
                    <a:lnTo>
                      <a:pt x="84" y="75"/>
                    </a:lnTo>
                    <a:lnTo>
                      <a:pt x="83" y="80"/>
                    </a:lnTo>
                    <a:lnTo>
                      <a:pt x="81" y="84"/>
                    </a:lnTo>
                    <a:lnTo>
                      <a:pt x="80" y="87"/>
                    </a:lnTo>
                    <a:lnTo>
                      <a:pt x="79" y="91"/>
                    </a:lnTo>
                    <a:lnTo>
                      <a:pt x="76" y="94"/>
                    </a:lnTo>
                    <a:lnTo>
                      <a:pt x="74" y="98"/>
                    </a:lnTo>
                    <a:lnTo>
                      <a:pt x="72" y="101"/>
                    </a:lnTo>
                    <a:lnTo>
                      <a:pt x="69" y="104"/>
                    </a:lnTo>
                    <a:lnTo>
                      <a:pt x="69" y="106"/>
                    </a:lnTo>
                    <a:lnTo>
                      <a:pt x="69" y="110"/>
                    </a:lnTo>
                    <a:lnTo>
                      <a:pt x="69" y="113"/>
                    </a:lnTo>
                    <a:lnTo>
                      <a:pt x="69" y="117"/>
                    </a:lnTo>
                    <a:lnTo>
                      <a:pt x="71" y="121"/>
                    </a:lnTo>
                    <a:lnTo>
                      <a:pt x="73" y="124"/>
                    </a:lnTo>
                    <a:lnTo>
                      <a:pt x="75" y="126"/>
                    </a:lnTo>
                    <a:lnTo>
                      <a:pt x="79" y="129"/>
                    </a:lnTo>
                    <a:lnTo>
                      <a:pt x="80" y="126"/>
                    </a:lnTo>
                    <a:lnTo>
                      <a:pt x="80" y="123"/>
                    </a:lnTo>
                    <a:lnTo>
                      <a:pt x="83" y="126"/>
                    </a:lnTo>
                    <a:lnTo>
                      <a:pt x="84" y="130"/>
                    </a:lnTo>
                    <a:lnTo>
                      <a:pt x="85" y="133"/>
                    </a:lnTo>
                    <a:lnTo>
                      <a:pt x="85" y="138"/>
                    </a:lnTo>
                    <a:lnTo>
                      <a:pt x="85" y="145"/>
                    </a:lnTo>
                    <a:lnTo>
                      <a:pt x="84" y="150"/>
                    </a:lnTo>
                    <a:lnTo>
                      <a:pt x="83" y="154"/>
                    </a:lnTo>
                    <a:lnTo>
                      <a:pt x="81" y="159"/>
                    </a:lnTo>
                    <a:lnTo>
                      <a:pt x="80" y="164"/>
                    </a:lnTo>
                    <a:lnTo>
                      <a:pt x="78" y="168"/>
                    </a:lnTo>
                    <a:lnTo>
                      <a:pt x="74" y="173"/>
                    </a:lnTo>
                    <a:lnTo>
                      <a:pt x="72" y="176"/>
                    </a:lnTo>
                    <a:lnTo>
                      <a:pt x="69" y="178"/>
                    </a:lnTo>
                    <a:lnTo>
                      <a:pt x="68" y="181"/>
                    </a:lnTo>
                    <a:lnTo>
                      <a:pt x="65" y="183"/>
                    </a:lnTo>
                    <a:lnTo>
                      <a:pt x="61" y="185"/>
                    </a:lnTo>
                    <a:lnTo>
                      <a:pt x="57" y="186"/>
                    </a:lnTo>
                    <a:lnTo>
                      <a:pt x="54" y="186"/>
                    </a:lnTo>
                    <a:lnTo>
                      <a:pt x="50" y="186"/>
                    </a:lnTo>
                    <a:lnTo>
                      <a:pt x="46" y="181"/>
                    </a:lnTo>
                    <a:lnTo>
                      <a:pt x="42" y="180"/>
                    </a:lnTo>
                    <a:lnTo>
                      <a:pt x="37" y="180"/>
                    </a:lnTo>
                    <a:lnTo>
                      <a:pt x="29" y="180"/>
                    </a:lnTo>
                    <a:lnTo>
                      <a:pt x="24" y="178"/>
                    </a:lnTo>
                    <a:lnTo>
                      <a:pt x="18" y="176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726" name="Freeform 694"/>
              <p:cNvSpPr>
                <a:spLocks/>
              </p:cNvSpPr>
              <p:nvPr/>
            </p:nvSpPr>
            <p:spPr bwMode="auto">
              <a:xfrm>
                <a:off x="2952" y="2033"/>
                <a:ext cx="253" cy="309"/>
              </a:xfrm>
              <a:custGeom>
                <a:avLst/>
                <a:gdLst/>
                <a:ahLst/>
                <a:cxnLst>
                  <a:cxn ang="0">
                    <a:pos x="1" y="222"/>
                  </a:cxn>
                  <a:cxn ang="0">
                    <a:pos x="1" y="183"/>
                  </a:cxn>
                  <a:cxn ang="0">
                    <a:pos x="9" y="161"/>
                  </a:cxn>
                  <a:cxn ang="0">
                    <a:pos x="24" y="144"/>
                  </a:cxn>
                  <a:cxn ang="0">
                    <a:pos x="21" y="121"/>
                  </a:cxn>
                  <a:cxn ang="0">
                    <a:pos x="22" y="96"/>
                  </a:cxn>
                  <a:cxn ang="0">
                    <a:pos x="35" y="97"/>
                  </a:cxn>
                  <a:cxn ang="0">
                    <a:pos x="51" y="123"/>
                  </a:cxn>
                  <a:cxn ang="0">
                    <a:pos x="54" y="48"/>
                  </a:cxn>
                  <a:cxn ang="0">
                    <a:pos x="54" y="23"/>
                  </a:cxn>
                  <a:cxn ang="0">
                    <a:pos x="69" y="38"/>
                  </a:cxn>
                  <a:cxn ang="0">
                    <a:pos x="76" y="38"/>
                  </a:cxn>
                  <a:cxn ang="0">
                    <a:pos x="83" y="21"/>
                  </a:cxn>
                  <a:cxn ang="0">
                    <a:pos x="104" y="0"/>
                  </a:cxn>
                  <a:cxn ang="0">
                    <a:pos x="108" y="25"/>
                  </a:cxn>
                  <a:cxn ang="0">
                    <a:pos x="111" y="39"/>
                  </a:cxn>
                  <a:cxn ang="0">
                    <a:pos x="121" y="59"/>
                  </a:cxn>
                  <a:cxn ang="0">
                    <a:pos x="139" y="63"/>
                  </a:cxn>
                  <a:cxn ang="0">
                    <a:pos x="154" y="58"/>
                  </a:cxn>
                  <a:cxn ang="0">
                    <a:pos x="169" y="46"/>
                  </a:cxn>
                  <a:cxn ang="0">
                    <a:pos x="177" y="32"/>
                  </a:cxn>
                  <a:cxn ang="0">
                    <a:pos x="187" y="19"/>
                  </a:cxn>
                  <a:cxn ang="0">
                    <a:pos x="184" y="46"/>
                  </a:cxn>
                  <a:cxn ang="0">
                    <a:pos x="178" y="75"/>
                  </a:cxn>
                  <a:cxn ang="0">
                    <a:pos x="159" y="98"/>
                  </a:cxn>
                  <a:cxn ang="0">
                    <a:pos x="140" y="109"/>
                  </a:cxn>
                  <a:cxn ang="0">
                    <a:pos x="146" y="116"/>
                  </a:cxn>
                  <a:cxn ang="0">
                    <a:pos x="172" y="109"/>
                  </a:cxn>
                  <a:cxn ang="0">
                    <a:pos x="194" y="106"/>
                  </a:cxn>
                  <a:cxn ang="0">
                    <a:pos x="205" y="119"/>
                  </a:cxn>
                  <a:cxn ang="0">
                    <a:pos x="189" y="142"/>
                  </a:cxn>
                  <a:cxn ang="0">
                    <a:pos x="176" y="154"/>
                  </a:cxn>
                  <a:cxn ang="0">
                    <a:pos x="175" y="162"/>
                  </a:cxn>
                  <a:cxn ang="0">
                    <a:pos x="180" y="170"/>
                  </a:cxn>
                  <a:cxn ang="0">
                    <a:pos x="198" y="179"/>
                  </a:cxn>
                  <a:cxn ang="0">
                    <a:pos x="207" y="170"/>
                  </a:cxn>
                  <a:cxn ang="0">
                    <a:pos x="214" y="149"/>
                  </a:cxn>
                  <a:cxn ang="0">
                    <a:pos x="225" y="153"/>
                  </a:cxn>
                  <a:cxn ang="0">
                    <a:pos x="224" y="177"/>
                  </a:cxn>
                  <a:cxn ang="0">
                    <a:pos x="214" y="209"/>
                  </a:cxn>
                  <a:cxn ang="0">
                    <a:pos x="223" y="230"/>
                  </a:cxn>
                  <a:cxn ang="0">
                    <a:pos x="238" y="223"/>
                  </a:cxn>
                  <a:cxn ang="0">
                    <a:pos x="252" y="202"/>
                  </a:cxn>
                  <a:cxn ang="0">
                    <a:pos x="251" y="226"/>
                  </a:cxn>
                  <a:cxn ang="0">
                    <a:pos x="240" y="248"/>
                  </a:cxn>
                  <a:cxn ang="0">
                    <a:pos x="219" y="272"/>
                  </a:cxn>
                  <a:cxn ang="0">
                    <a:pos x="205" y="288"/>
                  </a:cxn>
                  <a:cxn ang="0">
                    <a:pos x="192" y="309"/>
                  </a:cxn>
                  <a:cxn ang="0">
                    <a:pos x="170" y="307"/>
                  </a:cxn>
                  <a:cxn ang="0">
                    <a:pos x="149" y="297"/>
                  </a:cxn>
                  <a:cxn ang="0">
                    <a:pos x="135" y="280"/>
                  </a:cxn>
                  <a:cxn ang="0">
                    <a:pos x="119" y="274"/>
                  </a:cxn>
                  <a:cxn ang="0">
                    <a:pos x="92" y="266"/>
                  </a:cxn>
                  <a:cxn ang="0">
                    <a:pos x="81" y="250"/>
                  </a:cxn>
                  <a:cxn ang="0">
                    <a:pos x="48" y="254"/>
                  </a:cxn>
                  <a:cxn ang="0">
                    <a:pos x="17" y="241"/>
                  </a:cxn>
                </a:cxnLst>
                <a:rect l="0" t="0" r="r" b="b"/>
                <a:pathLst>
                  <a:path w="253" h="309">
                    <a:moveTo>
                      <a:pt x="7" y="234"/>
                    </a:moveTo>
                    <a:lnTo>
                      <a:pt x="1" y="222"/>
                    </a:lnTo>
                    <a:lnTo>
                      <a:pt x="0" y="201"/>
                    </a:lnTo>
                    <a:lnTo>
                      <a:pt x="1" y="183"/>
                    </a:lnTo>
                    <a:lnTo>
                      <a:pt x="4" y="168"/>
                    </a:lnTo>
                    <a:lnTo>
                      <a:pt x="9" y="161"/>
                    </a:lnTo>
                    <a:lnTo>
                      <a:pt x="25" y="154"/>
                    </a:lnTo>
                    <a:lnTo>
                      <a:pt x="24" y="144"/>
                    </a:lnTo>
                    <a:lnTo>
                      <a:pt x="22" y="130"/>
                    </a:lnTo>
                    <a:lnTo>
                      <a:pt x="21" y="121"/>
                    </a:lnTo>
                    <a:lnTo>
                      <a:pt x="21" y="109"/>
                    </a:lnTo>
                    <a:lnTo>
                      <a:pt x="22" y="96"/>
                    </a:lnTo>
                    <a:lnTo>
                      <a:pt x="28" y="82"/>
                    </a:lnTo>
                    <a:lnTo>
                      <a:pt x="35" y="97"/>
                    </a:lnTo>
                    <a:lnTo>
                      <a:pt x="44" y="119"/>
                    </a:lnTo>
                    <a:lnTo>
                      <a:pt x="51" y="123"/>
                    </a:lnTo>
                    <a:lnTo>
                      <a:pt x="54" y="86"/>
                    </a:lnTo>
                    <a:lnTo>
                      <a:pt x="54" y="48"/>
                    </a:lnTo>
                    <a:lnTo>
                      <a:pt x="48" y="21"/>
                    </a:lnTo>
                    <a:lnTo>
                      <a:pt x="54" y="23"/>
                    </a:lnTo>
                    <a:lnTo>
                      <a:pt x="63" y="29"/>
                    </a:lnTo>
                    <a:lnTo>
                      <a:pt x="69" y="38"/>
                    </a:lnTo>
                    <a:lnTo>
                      <a:pt x="75" y="51"/>
                    </a:lnTo>
                    <a:lnTo>
                      <a:pt x="76" y="38"/>
                    </a:lnTo>
                    <a:lnTo>
                      <a:pt x="78" y="29"/>
                    </a:lnTo>
                    <a:lnTo>
                      <a:pt x="83" y="21"/>
                    </a:lnTo>
                    <a:lnTo>
                      <a:pt x="88" y="13"/>
                    </a:lnTo>
                    <a:lnTo>
                      <a:pt x="104" y="0"/>
                    </a:lnTo>
                    <a:lnTo>
                      <a:pt x="106" y="16"/>
                    </a:lnTo>
                    <a:lnTo>
                      <a:pt x="108" y="25"/>
                    </a:lnTo>
                    <a:lnTo>
                      <a:pt x="109" y="32"/>
                    </a:lnTo>
                    <a:lnTo>
                      <a:pt x="111" y="39"/>
                    </a:lnTo>
                    <a:lnTo>
                      <a:pt x="116" y="52"/>
                    </a:lnTo>
                    <a:lnTo>
                      <a:pt x="121" y="59"/>
                    </a:lnTo>
                    <a:lnTo>
                      <a:pt x="128" y="63"/>
                    </a:lnTo>
                    <a:lnTo>
                      <a:pt x="139" y="63"/>
                    </a:lnTo>
                    <a:lnTo>
                      <a:pt x="146" y="62"/>
                    </a:lnTo>
                    <a:lnTo>
                      <a:pt x="154" y="58"/>
                    </a:lnTo>
                    <a:lnTo>
                      <a:pt x="161" y="54"/>
                    </a:lnTo>
                    <a:lnTo>
                      <a:pt x="169" y="46"/>
                    </a:lnTo>
                    <a:lnTo>
                      <a:pt x="172" y="39"/>
                    </a:lnTo>
                    <a:lnTo>
                      <a:pt x="177" y="32"/>
                    </a:lnTo>
                    <a:lnTo>
                      <a:pt x="181" y="26"/>
                    </a:lnTo>
                    <a:lnTo>
                      <a:pt x="187" y="19"/>
                    </a:lnTo>
                    <a:lnTo>
                      <a:pt x="185" y="35"/>
                    </a:lnTo>
                    <a:lnTo>
                      <a:pt x="184" y="46"/>
                    </a:lnTo>
                    <a:lnTo>
                      <a:pt x="183" y="59"/>
                    </a:lnTo>
                    <a:lnTo>
                      <a:pt x="178" y="75"/>
                    </a:lnTo>
                    <a:lnTo>
                      <a:pt x="169" y="89"/>
                    </a:lnTo>
                    <a:lnTo>
                      <a:pt x="159" y="98"/>
                    </a:lnTo>
                    <a:lnTo>
                      <a:pt x="147" y="103"/>
                    </a:lnTo>
                    <a:lnTo>
                      <a:pt x="140" y="109"/>
                    </a:lnTo>
                    <a:lnTo>
                      <a:pt x="130" y="122"/>
                    </a:lnTo>
                    <a:lnTo>
                      <a:pt x="146" y="116"/>
                    </a:lnTo>
                    <a:lnTo>
                      <a:pt x="162" y="110"/>
                    </a:lnTo>
                    <a:lnTo>
                      <a:pt x="172" y="109"/>
                    </a:lnTo>
                    <a:lnTo>
                      <a:pt x="183" y="106"/>
                    </a:lnTo>
                    <a:lnTo>
                      <a:pt x="194" y="106"/>
                    </a:lnTo>
                    <a:lnTo>
                      <a:pt x="211" y="106"/>
                    </a:lnTo>
                    <a:lnTo>
                      <a:pt x="205" y="119"/>
                    </a:lnTo>
                    <a:lnTo>
                      <a:pt x="199" y="130"/>
                    </a:lnTo>
                    <a:lnTo>
                      <a:pt x="189" y="142"/>
                    </a:lnTo>
                    <a:lnTo>
                      <a:pt x="183" y="148"/>
                    </a:lnTo>
                    <a:lnTo>
                      <a:pt x="176" y="154"/>
                    </a:lnTo>
                    <a:lnTo>
                      <a:pt x="174" y="156"/>
                    </a:lnTo>
                    <a:lnTo>
                      <a:pt x="175" y="162"/>
                    </a:lnTo>
                    <a:lnTo>
                      <a:pt x="175" y="166"/>
                    </a:lnTo>
                    <a:lnTo>
                      <a:pt x="180" y="170"/>
                    </a:lnTo>
                    <a:lnTo>
                      <a:pt x="188" y="175"/>
                    </a:lnTo>
                    <a:lnTo>
                      <a:pt x="198" y="179"/>
                    </a:lnTo>
                    <a:lnTo>
                      <a:pt x="204" y="177"/>
                    </a:lnTo>
                    <a:lnTo>
                      <a:pt x="207" y="170"/>
                    </a:lnTo>
                    <a:lnTo>
                      <a:pt x="213" y="158"/>
                    </a:lnTo>
                    <a:lnTo>
                      <a:pt x="214" y="149"/>
                    </a:lnTo>
                    <a:lnTo>
                      <a:pt x="222" y="139"/>
                    </a:lnTo>
                    <a:lnTo>
                      <a:pt x="225" y="153"/>
                    </a:lnTo>
                    <a:lnTo>
                      <a:pt x="226" y="164"/>
                    </a:lnTo>
                    <a:lnTo>
                      <a:pt x="224" y="177"/>
                    </a:lnTo>
                    <a:lnTo>
                      <a:pt x="219" y="189"/>
                    </a:lnTo>
                    <a:lnTo>
                      <a:pt x="214" y="209"/>
                    </a:lnTo>
                    <a:lnTo>
                      <a:pt x="214" y="229"/>
                    </a:lnTo>
                    <a:lnTo>
                      <a:pt x="223" y="230"/>
                    </a:lnTo>
                    <a:lnTo>
                      <a:pt x="231" y="229"/>
                    </a:lnTo>
                    <a:lnTo>
                      <a:pt x="238" y="223"/>
                    </a:lnTo>
                    <a:lnTo>
                      <a:pt x="244" y="216"/>
                    </a:lnTo>
                    <a:lnTo>
                      <a:pt x="252" y="202"/>
                    </a:lnTo>
                    <a:lnTo>
                      <a:pt x="253" y="214"/>
                    </a:lnTo>
                    <a:lnTo>
                      <a:pt x="251" y="226"/>
                    </a:lnTo>
                    <a:lnTo>
                      <a:pt x="246" y="241"/>
                    </a:lnTo>
                    <a:lnTo>
                      <a:pt x="240" y="248"/>
                    </a:lnTo>
                    <a:lnTo>
                      <a:pt x="231" y="259"/>
                    </a:lnTo>
                    <a:lnTo>
                      <a:pt x="219" y="272"/>
                    </a:lnTo>
                    <a:lnTo>
                      <a:pt x="210" y="277"/>
                    </a:lnTo>
                    <a:lnTo>
                      <a:pt x="205" y="288"/>
                    </a:lnTo>
                    <a:lnTo>
                      <a:pt x="202" y="307"/>
                    </a:lnTo>
                    <a:lnTo>
                      <a:pt x="192" y="309"/>
                    </a:lnTo>
                    <a:lnTo>
                      <a:pt x="180" y="309"/>
                    </a:lnTo>
                    <a:lnTo>
                      <a:pt x="170" y="307"/>
                    </a:lnTo>
                    <a:lnTo>
                      <a:pt x="159" y="303"/>
                    </a:lnTo>
                    <a:lnTo>
                      <a:pt x="149" y="297"/>
                    </a:lnTo>
                    <a:lnTo>
                      <a:pt x="141" y="290"/>
                    </a:lnTo>
                    <a:lnTo>
                      <a:pt x="135" y="280"/>
                    </a:lnTo>
                    <a:lnTo>
                      <a:pt x="130" y="270"/>
                    </a:lnTo>
                    <a:lnTo>
                      <a:pt x="119" y="274"/>
                    </a:lnTo>
                    <a:lnTo>
                      <a:pt x="105" y="272"/>
                    </a:lnTo>
                    <a:lnTo>
                      <a:pt x="92" y="266"/>
                    </a:lnTo>
                    <a:lnTo>
                      <a:pt x="86" y="260"/>
                    </a:lnTo>
                    <a:lnTo>
                      <a:pt x="81" y="250"/>
                    </a:lnTo>
                    <a:lnTo>
                      <a:pt x="65" y="256"/>
                    </a:lnTo>
                    <a:lnTo>
                      <a:pt x="48" y="254"/>
                    </a:lnTo>
                    <a:lnTo>
                      <a:pt x="32" y="248"/>
                    </a:lnTo>
                    <a:lnTo>
                      <a:pt x="17" y="241"/>
                    </a:lnTo>
                    <a:lnTo>
                      <a:pt x="7" y="234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72750" name="Group 695"/>
            <p:cNvGrpSpPr>
              <a:grpSpLocks/>
            </p:cNvGrpSpPr>
            <p:nvPr/>
          </p:nvGrpSpPr>
          <p:grpSpPr bwMode="auto">
            <a:xfrm flipH="1">
              <a:off x="2186" y="2596"/>
              <a:ext cx="260" cy="163"/>
              <a:chOff x="2023" y="873"/>
              <a:chExt cx="2366" cy="1837"/>
            </a:xfrm>
          </p:grpSpPr>
          <p:sp>
            <p:nvSpPr>
              <p:cNvPr id="172728" name="Freeform 696"/>
              <p:cNvSpPr>
                <a:spLocks/>
              </p:cNvSpPr>
              <p:nvPr/>
            </p:nvSpPr>
            <p:spPr bwMode="auto">
              <a:xfrm>
                <a:off x="2023" y="1384"/>
                <a:ext cx="507" cy="673"/>
              </a:xfrm>
              <a:custGeom>
                <a:avLst/>
                <a:gdLst/>
                <a:ahLst/>
                <a:cxnLst>
                  <a:cxn ang="0">
                    <a:pos x="504" y="419"/>
                  </a:cxn>
                  <a:cxn ang="0">
                    <a:pos x="507" y="312"/>
                  </a:cxn>
                  <a:cxn ang="0">
                    <a:pos x="491" y="242"/>
                  </a:cxn>
                  <a:cxn ang="0">
                    <a:pos x="462" y="192"/>
                  </a:cxn>
                  <a:cxn ang="0">
                    <a:pos x="410" y="147"/>
                  </a:cxn>
                  <a:cxn ang="0">
                    <a:pos x="365" y="122"/>
                  </a:cxn>
                  <a:cxn ang="0">
                    <a:pos x="340" y="95"/>
                  </a:cxn>
                  <a:cxn ang="0">
                    <a:pos x="333" y="50"/>
                  </a:cxn>
                  <a:cxn ang="0">
                    <a:pos x="323" y="26"/>
                  </a:cxn>
                  <a:cxn ang="0">
                    <a:pos x="304" y="74"/>
                  </a:cxn>
                  <a:cxn ang="0">
                    <a:pos x="297" y="109"/>
                  </a:cxn>
                  <a:cxn ang="0">
                    <a:pos x="267" y="87"/>
                  </a:cxn>
                  <a:cxn ang="0">
                    <a:pos x="255" y="37"/>
                  </a:cxn>
                  <a:cxn ang="0">
                    <a:pos x="251" y="2"/>
                  </a:cxn>
                  <a:cxn ang="0">
                    <a:pos x="225" y="42"/>
                  </a:cxn>
                  <a:cxn ang="0">
                    <a:pos x="213" y="112"/>
                  </a:cxn>
                  <a:cxn ang="0">
                    <a:pos x="222" y="170"/>
                  </a:cxn>
                  <a:cxn ang="0">
                    <a:pos x="187" y="127"/>
                  </a:cxn>
                  <a:cxn ang="0">
                    <a:pos x="137" y="109"/>
                  </a:cxn>
                  <a:cxn ang="0">
                    <a:pos x="96" y="120"/>
                  </a:cxn>
                  <a:cxn ang="0">
                    <a:pos x="85" y="153"/>
                  </a:cxn>
                  <a:cxn ang="0">
                    <a:pos x="121" y="167"/>
                  </a:cxn>
                  <a:cxn ang="0">
                    <a:pos x="141" y="220"/>
                  </a:cxn>
                  <a:cxn ang="0">
                    <a:pos x="118" y="266"/>
                  </a:cxn>
                  <a:cxn ang="0">
                    <a:pos x="77" y="289"/>
                  </a:cxn>
                  <a:cxn ang="0">
                    <a:pos x="47" y="281"/>
                  </a:cxn>
                  <a:cxn ang="0">
                    <a:pos x="44" y="248"/>
                  </a:cxn>
                  <a:cxn ang="0">
                    <a:pos x="28" y="252"/>
                  </a:cxn>
                  <a:cxn ang="0">
                    <a:pos x="6" y="288"/>
                  </a:cxn>
                  <a:cxn ang="0">
                    <a:pos x="2" y="352"/>
                  </a:cxn>
                  <a:cxn ang="0">
                    <a:pos x="21" y="424"/>
                  </a:cxn>
                  <a:cxn ang="0">
                    <a:pos x="47" y="442"/>
                  </a:cxn>
                  <a:cxn ang="0">
                    <a:pos x="94" y="472"/>
                  </a:cxn>
                  <a:cxn ang="0">
                    <a:pos x="118" y="508"/>
                  </a:cxn>
                  <a:cxn ang="0">
                    <a:pos x="136" y="564"/>
                  </a:cxn>
                  <a:cxn ang="0">
                    <a:pos x="155" y="628"/>
                  </a:cxn>
                  <a:cxn ang="0">
                    <a:pos x="186" y="654"/>
                  </a:cxn>
                  <a:cxn ang="0">
                    <a:pos x="240" y="667"/>
                  </a:cxn>
                  <a:cxn ang="0">
                    <a:pos x="311" y="673"/>
                  </a:cxn>
                  <a:cxn ang="0">
                    <a:pos x="406" y="654"/>
                  </a:cxn>
                  <a:cxn ang="0">
                    <a:pos x="464" y="616"/>
                  </a:cxn>
                  <a:cxn ang="0">
                    <a:pos x="486" y="562"/>
                  </a:cxn>
                </a:cxnLst>
                <a:rect l="0" t="0" r="r" b="b"/>
                <a:pathLst>
                  <a:path w="507" h="673">
                    <a:moveTo>
                      <a:pt x="495" y="502"/>
                    </a:moveTo>
                    <a:lnTo>
                      <a:pt x="501" y="457"/>
                    </a:lnTo>
                    <a:lnTo>
                      <a:pt x="504" y="419"/>
                    </a:lnTo>
                    <a:lnTo>
                      <a:pt x="507" y="379"/>
                    </a:lnTo>
                    <a:lnTo>
                      <a:pt x="507" y="342"/>
                    </a:lnTo>
                    <a:lnTo>
                      <a:pt x="507" y="312"/>
                    </a:lnTo>
                    <a:lnTo>
                      <a:pt x="504" y="285"/>
                    </a:lnTo>
                    <a:lnTo>
                      <a:pt x="499" y="262"/>
                    </a:lnTo>
                    <a:lnTo>
                      <a:pt x="491" y="242"/>
                    </a:lnTo>
                    <a:lnTo>
                      <a:pt x="484" y="226"/>
                    </a:lnTo>
                    <a:lnTo>
                      <a:pt x="473" y="207"/>
                    </a:lnTo>
                    <a:lnTo>
                      <a:pt x="462" y="192"/>
                    </a:lnTo>
                    <a:lnTo>
                      <a:pt x="445" y="173"/>
                    </a:lnTo>
                    <a:lnTo>
                      <a:pt x="427" y="158"/>
                    </a:lnTo>
                    <a:lnTo>
                      <a:pt x="410" y="147"/>
                    </a:lnTo>
                    <a:lnTo>
                      <a:pt x="395" y="141"/>
                    </a:lnTo>
                    <a:lnTo>
                      <a:pt x="377" y="132"/>
                    </a:lnTo>
                    <a:lnTo>
                      <a:pt x="365" y="122"/>
                    </a:lnTo>
                    <a:lnTo>
                      <a:pt x="353" y="113"/>
                    </a:lnTo>
                    <a:lnTo>
                      <a:pt x="344" y="101"/>
                    </a:lnTo>
                    <a:lnTo>
                      <a:pt x="340" y="95"/>
                    </a:lnTo>
                    <a:lnTo>
                      <a:pt x="335" y="83"/>
                    </a:lnTo>
                    <a:lnTo>
                      <a:pt x="333" y="64"/>
                    </a:lnTo>
                    <a:lnTo>
                      <a:pt x="333" y="50"/>
                    </a:lnTo>
                    <a:lnTo>
                      <a:pt x="337" y="30"/>
                    </a:lnTo>
                    <a:lnTo>
                      <a:pt x="338" y="11"/>
                    </a:lnTo>
                    <a:lnTo>
                      <a:pt x="323" y="26"/>
                    </a:lnTo>
                    <a:lnTo>
                      <a:pt x="312" y="39"/>
                    </a:lnTo>
                    <a:lnTo>
                      <a:pt x="305" y="58"/>
                    </a:lnTo>
                    <a:lnTo>
                      <a:pt x="304" y="74"/>
                    </a:lnTo>
                    <a:lnTo>
                      <a:pt x="305" y="90"/>
                    </a:lnTo>
                    <a:lnTo>
                      <a:pt x="309" y="109"/>
                    </a:lnTo>
                    <a:lnTo>
                      <a:pt x="297" y="109"/>
                    </a:lnTo>
                    <a:lnTo>
                      <a:pt x="284" y="104"/>
                    </a:lnTo>
                    <a:lnTo>
                      <a:pt x="276" y="96"/>
                    </a:lnTo>
                    <a:lnTo>
                      <a:pt x="267" y="87"/>
                    </a:lnTo>
                    <a:lnTo>
                      <a:pt x="258" y="74"/>
                    </a:lnTo>
                    <a:lnTo>
                      <a:pt x="255" y="58"/>
                    </a:lnTo>
                    <a:lnTo>
                      <a:pt x="255" y="37"/>
                    </a:lnTo>
                    <a:lnTo>
                      <a:pt x="258" y="17"/>
                    </a:lnTo>
                    <a:lnTo>
                      <a:pt x="264" y="0"/>
                    </a:lnTo>
                    <a:lnTo>
                      <a:pt x="251" y="2"/>
                    </a:lnTo>
                    <a:lnTo>
                      <a:pt x="237" y="11"/>
                    </a:lnTo>
                    <a:lnTo>
                      <a:pt x="229" y="26"/>
                    </a:lnTo>
                    <a:lnTo>
                      <a:pt x="225" y="42"/>
                    </a:lnTo>
                    <a:lnTo>
                      <a:pt x="217" y="62"/>
                    </a:lnTo>
                    <a:lnTo>
                      <a:pt x="215" y="87"/>
                    </a:lnTo>
                    <a:lnTo>
                      <a:pt x="213" y="112"/>
                    </a:lnTo>
                    <a:lnTo>
                      <a:pt x="215" y="135"/>
                    </a:lnTo>
                    <a:lnTo>
                      <a:pt x="217" y="153"/>
                    </a:lnTo>
                    <a:lnTo>
                      <a:pt x="222" y="170"/>
                    </a:lnTo>
                    <a:lnTo>
                      <a:pt x="209" y="153"/>
                    </a:lnTo>
                    <a:lnTo>
                      <a:pt x="198" y="137"/>
                    </a:lnTo>
                    <a:lnTo>
                      <a:pt x="187" y="127"/>
                    </a:lnTo>
                    <a:lnTo>
                      <a:pt x="170" y="117"/>
                    </a:lnTo>
                    <a:lnTo>
                      <a:pt x="155" y="112"/>
                    </a:lnTo>
                    <a:lnTo>
                      <a:pt x="137" y="109"/>
                    </a:lnTo>
                    <a:lnTo>
                      <a:pt x="121" y="110"/>
                    </a:lnTo>
                    <a:lnTo>
                      <a:pt x="108" y="113"/>
                    </a:lnTo>
                    <a:lnTo>
                      <a:pt x="96" y="120"/>
                    </a:lnTo>
                    <a:lnTo>
                      <a:pt x="82" y="132"/>
                    </a:lnTo>
                    <a:lnTo>
                      <a:pt x="68" y="154"/>
                    </a:lnTo>
                    <a:lnTo>
                      <a:pt x="85" y="153"/>
                    </a:lnTo>
                    <a:lnTo>
                      <a:pt x="96" y="153"/>
                    </a:lnTo>
                    <a:lnTo>
                      <a:pt x="109" y="159"/>
                    </a:lnTo>
                    <a:lnTo>
                      <a:pt x="121" y="167"/>
                    </a:lnTo>
                    <a:lnTo>
                      <a:pt x="133" y="183"/>
                    </a:lnTo>
                    <a:lnTo>
                      <a:pt x="140" y="199"/>
                    </a:lnTo>
                    <a:lnTo>
                      <a:pt x="141" y="220"/>
                    </a:lnTo>
                    <a:lnTo>
                      <a:pt x="138" y="238"/>
                    </a:lnTo>
                    <a:lnTo>
                      <a:pt x="132" y="251"/>
                    </a:lnTo>
                    <a:lnTo>
                      <a:pt x="118" y="266"/>
                    </a:lnTo>
                    <a:lnTo>
                      <a:pt x="102" y="276"/>
                    </a:lnTo>
                    <a:lnTo>
                      <a:pt x="87" y="285"/>
                    </a:lnTo>
                    <a:lnTo>
                      <a:pt x="77" y="289"/>
                    </a:lnTo>
                    <a:lnTo>
                      <a:pt x="67" y="292"/>
                    </a:lnTo>
                    <a:lnTo>
                      <a:pt x="52" y="289"/>
                    </a:lnTo>
                    <a:lnTo>
                      <a:pt x="47" y="281"/>
                    </a:lnTo>
                    <a:lnTo>
                      <a:pt x="43" y="269"/>
                    </a:lnTo>
                    <a:lnTo>
                      <a:pt x="43" y="255"/>
                    </a:lnTo>
                    <a:lnTo>
                      <a:pt x="44" y="248"/>
                    </a:lnTo>
                    <a:lnTo>
                      <a:pt x="44" y="238"/>
                    </a:lnTo>
                    <a:lnTo>
                      <a:pt x="36" y="243"/>
                    </a:lnTo>
                    <a:lnTo>
                      <a:pt x="28" y="252"/>
                    </a:lnTo>
                    <a:lnTo>
                      <a:pt x="21" y="262"/>
                    </a:lnTo>
                    <a:lnTo>
                      <a:pt x="12" y="274"/>
                    </a:lnTo>
                    <a:lnTo>
                      <a:pt x="6" y="288"/>
                    </a:lnTo>
                    <a:lnTo>
                      <a:pt x="3" y="306"/>
                    </a:lnTo>
                    <a:lnTo>
                      <a:pt x="0" y="330"/>
                    </a:lnTo>
                    <a:lnTo>
                      <a:pt x="2" y="352"/>
                    </a:lnTo>
                    <a:lnTo>
                      <a:pt x="4" y="377"/>
                    </a:lnTo>
                    <a:lnTo>
                      <a:pt x="11" y="407"/>
                    </a:lnTo>
                    <a:lnTo>
                      <a:pt x="21" y="424"/>
                    </a:lnTo>
                    <a:lnTo>
                      <a:pt x="29" y="432"/>
                    </a:lnTo>
                    <a:lnTo>
                      <a:pt x="36" y="438"/>
                    </a:lnTo>
                    <a:lnTo>
                      <a:pt x="47" y="442"/>
                    </a:lnTo>
                    <a:lnTo>
                      <a:pt x="62" y="452"/>
                    </a:lnTo>
                    <a:lnTo>
                      <a:pt x="80" y="465"/>
                    </a:lnTo>
                    <a:lnTo>
                      <a:pt x="94" y="472"/>
                    </a:lnTo>
                    <a:lnTo>
                      <a:pt x="104" y="483"/>
                    </a:lnTo>
                    <a:lnTo>
                      <a:pt x="110" y="491"/>
                    </a:lnTo>
                    <a:lnTo>
                      <a:pt x="118" y="508"/>
                    </a:lnTo>
                    <a:lnTo>
                      <a:pt x="127" y="528"/>
                    </a:lnTo>
                    <a:lnTo>
                      <a:pt x="132" y="542"/>
                    </a:lnTo>
                    <a:lnTo>
                      <a:pt x="136" y="564"/>
                    </a:lnTo>
                    <a:lnTo>
                      <a:pt x="141" y="591"/>
                    </a:lnTo>
                    <a:lnTo>
                      <a:pt x="146" y="611"/>
                    </a:lnTo>
                    <a:lnTo>
                      <a:pt x="155" y="628"/>
                    </a:lnTo>
                    <a:lnTo>
                      <a:pt x="164" y="638"/>
                    </a:lnTo>
                    <a:lnTo>
                      <a:pt x="174" y="646"/>
                    </a:lnTo>
                    <a:lnTo>
                      <a:pt x="186" y="654"/>
                    </a:lnTo>
                    <a:lnTo>
                      <a:pt x="203" y="661"/>
                    </a:lnTo>
                    <a:lnTo>
                      <a:pt x="221" y="664"/>
                    </a:lnTo>
                    <a:lnTo>
                      <a:pt x="240" y="667"/>
                    </a:lnTo>
                    <a:lnTo>
                      <a:pt x="268" y="672"/>
                    </a:lnTo>
                    <a:lnTo>
                      <a:pt x="284" y="672"/>
                    </a:lnTo>
                    <a:lnTo>
                      <a:pt x="311" y="673"/>
                    </a:lnTo>
                    <a:lnTo>
                      <a:pt x="345" y="672"/>
                    </a:lnTo>
                    <a:lnTo>
                      <a:pt x="375" y="664"/>
                    </a:lnTo>
                    <a:lnTo>
                      <a:pt x="406" y="654"/>
                    </a:lnTo>
                    <a:lnTo>
                      <a:pt x="430" y="641"/>
                    </a:lnTo>
                    <a:lnTo>
                      <a:pt x="451" y="628"/>
                    </a:lnTo>
                    <a:lnTo>
                      <a:pt x="464" y="616"/>
                    </a:lnTo>
                    <a:lnTo>
                      <a:pt x="473" y="603"/>
                    </a:lnTo>
                    <a:lnTo>
                      <a:pt x="479" y="585"/>
                    </a:lnTo>
                    <a:lnTo>
                      <a:pt x="486" y="562"/>
                    </a:lnTo>
                    <a:lnTo>
                      <a:pt x="493" y="529"/>
                    </a:lnTo>
                    <a:lnTo>
                      <a:pt x="495" y="5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729" name="Freeform 697"/>
              <p:cNvSpPr>
                <a:spLocks/>
              </p:cNvSpPr>
              <p:nvPr/>
            </p:nvSpPr>
            <p:spPr bwMode="auto">
              <a:xfrm>
                <a:off x="2274" y="1005"/>
                <a:ext cx="597" cy="1157"/>
              </a:xfrm>
              <a:custGeom>
                <a:avLst/>
                <a:gdLst/>
                <a:ahLst/>
                <a:cxnLst>
                  <a:cxn ang="0">
                    <a:pos x="87" y="1049"/>
                  </a:cxn>
                  <a:cxn ang="0">
                    <a:pos x="23" y="937"/>
                  </a:cxn>
                  <a:cxn ang="0">
                    <a:pos x="4" y="824"/>
                  </a:cxn>
                  <a:cxn ang="0">
                    <a:pos x="4" y="687"/>
                  </a:cxn>
                  <a:cxn ang="0">
                    <a:pos x="19" y="578"/>
                  </a:cxn>
                  <a:cxn ang="0">
                    <a:pos x="62" y="479"/>
                  </a:cxn>
                  <a:cxn ang="0">
                    <a:pos x="66" y="371"/>
                  </a:cxn>
                  <a:cxn ang="0">
                    <a:pos x="54" y="309"/>
                  </a:cxn>
                  <a:cxn ang="0">
                    <a:pos x="27" y="233"/>
                  </a:cxn>
                  <a:cxn ang="0">
                    <a:pos x="34" y="210"/>
                  </a:cxn>
                  <a:cxn ang="0">
                    <a:pos x="80" y="259"/>
                  </a:cxn>
                  <a:cxn ang="0">
                    <a:pos x="107" y="276"/>
                  </a:cxn>
                  <a:cxn ang="0">
                    <a:pos x="105" y="165"/>
                  </a:cxn>
                  <a:cxn ang="0">
                    <a:pos x="62" y="43"/>
                  </a:cxn>
                  <a:cxn ang="0">
                    <a:pos x="62" y="0"/>
                  </a:cxn>
                  <a:cxn ang="0">
                    <a:pos x="136" y="13"/>
                  </a:cxn>
                  <a:cxn ang="0">
                    <a:pos x="203" y="76"/>
                  </a:cxn>
                  <a:cxn ang="0">
                    <a:pos x="252" y="185"/>
                  </a:cxn>
                  <a:cxn ang="0">
                    <a:pos x="280" y="227"/>
                  </a:cxn>
                  <a:cxn ang="0">
                    <a:pos x="328" y="154"/>
                  </a:cxn>
                  <a:cxn ang="0">
                    <a:pos x="405" y="111"/>
                  </a:cxn>
                  <a:cxn ang="0">
                    <a:pos x="469" y="120"/>
                  </a:cxn>
                  <a:cxn ang="0">
                    <a:pos x="500" y="187"/>
                  </a:cxn>
                  <a:cxn ang="0">
                    <a:pos x="448" y="187"/>
                  </a:cxn>
                  <a:cxn ang="0">
                    <a:pos x="421" y="210"/>
                  </a:cxn>
                  <a:cxn ang="0">
                    <a:pos x="405" y="265"/>
                  </a:cxn>
                  <a:cxn ang="0">
                    <a:pos x="416" y="312"/>
                  </a:cxn>
                  <a:cxn ang="0">
                    <a:pos x="453" y="351"/>
                  </a:cxn>
                  <a:cxn ang="0">
                    <a:pos x="505" y="349"/>
                  </a:cxn>
                  <a:cxn ang="0">
                    <a:pos x="505" y="270"/>
                  </a:cxn>
                  <a:cxn ang="0">
                    <a:pos x="548" y="325"/>
                  </a:cxn>
                  <a:cxn ang="0">
                    <a:pos x="581" y="416"/>
                  </a:cxn>
                  <a:cxn ang="0">
                    <a:pos x="581" y="493"/>
                  </a:cxn>
                  <a:cxn ang="0">
                    <a:pos x="552" y="565"/>
                  </a:cxn>
                  <a:cxn ang="0">
                    <a:pos x="504" y="627"/>
                  </a:cxn>
                  <a:cxn ang="0">
                    <a:pos x="480" y="680"/>
                  </a:cxn>
                  <a:cxn ang="0">
                    <a:pos x="498" y="755"/>
                  </a:cxn>
                  <a:cxn ang="0">
                    <a:pos x="545" y="802"/>
                  </a:cxn>
                  <a:cxn ang="0">
                    <a:pos x="579" y="786"/>
                  </a:cxn>
                  <a:cxn ang="0">
                    <a:pos x="597" y="856"/>
                  </a:cxn>
                  <a:cxn ang="0">
                    <a:pos x="576" y="959"/>
                  </a:cxn>
                  <a:cxn ang="0">
                    <a:pos x="541" y="1046"/>
                  </a:cxn>
                  <a:cxn ang="0">
                    <a:pos x="489" y="1106"/>
                  </a:cxn>
                  <a:cxn ang="0">
                    <a:pos x="427" y="1146"/>
                  </a:cxn>
                  <a:cxn ang="0">
                    <a:pos x="352" y="1151"/>
                  </a:cxn>
                  <a:cxn ang="0">
                    <a:pos x="255" y="1115"/>
                  </a:cxn>
                  <a:cxn ang="0">
                    <a:pos x="133" y="1091"/>
                  </a:cxn>
                </a:cxnLst>
                <a:rect l="0" t="0" r="r" b="b"/>
                <a:pathLst>
                  <a:path w="597" h="1157">
                    <a:moveTo>
                      <a:pt x="133" y="1091"/>
                    </a:moveTo>
                    <a:lnTo>
                      <a:pt x="111" y="1074"/>
                    </a:lnTo>
                    <a:lnTo>
                      <a:pt x="87" y="1049"/>
                    </a:lnTo>
                    <a:lnTo>
                      <a:pt x="64" y="1014"/>
                    </a:lnTo>
                    <a:lnTo>
                      <a:pt x="41" y="977"/>
                    </a:lnTo>
                    <a:lnTo>
                      <a:pt x="23" y="937"/>
                    </a:lnTo>
                    <a:lnTo>
                      <a:pt x="13" y="903"/>
                    </a:lnTo>
                    <a:lnTo>
                      <a:pt x="5" y="860"/>
                    </a:lnTo>
                    <a:lnTo>
                      <a:pt x="4" y="824"/>
                    </a:lnTo>
                    <a:lnTo>
                      <a:pt x="1" y="772"/>
                    </a:lnTo>
                    <a:lnTo>
                      <a:pt x="0" y="726"/>
                    </a:lnTo>
                    <a:lnTo>
                      <a:pt x="4" y="687"/>
                    </a:lnTo>
                    <a:lnTo>
                      <a:pt x="4" y="657"/>
                    </a:lnTo>
                    <a:lnTo>
                      <a:pt x="9" y="615"/>
                    </a:lnTo>
                    <a:lnTo>
                      <a:pt x="19" y="578"/>
                    </a:lnTo>
                    <a:lnTo>
                      <a:pt x="32" y="543"/>
                    </a:lnTo>
                    <a:lnTo>
                      <a:pt x="50" y="510"/>
                    </a:lnTo>
                    <a:lnTo>
                      <a:pt x="62" y="479"/>
                    </a:lnTo>
                    <a:lnTo>
                      <a:pt x="68" y="438"/>
                    </a:lnTo>
                    <a:lnTo>
                      <a:pt x="70" y="405"/>
                    </a:lnTo>
                    <a:lnTo>
                      <a:pt x="66" y="371"/>
                    </a:lnTo>
                    <a:lnTo>
                      <a:pt x="62" y="349"/>
                    </a:lnTo>
                    <a:lnTo>
                      <a:pt x="57" y="331"/>
                    </a:lnTo>
                    <a:lnTo>
                      <a:pt x="54" y="309"/>
                    </a:lnTo>
                    <a:lnTo>
                      <a:pt x="45" y="284"/>
                    </a:lnTo>
                    <a:lnTo>
                      <a:pt x="34" y="257"/>
                    </a:lnTo>
                    <a:lnTo>
                      <a:pt x="27" y="233"/>
                    </a:lnTo>
                    <a:lnTo>
                      <a:pt x="18" y="217"/>
                    </a:lnTo>
                    <a:lnTo>
                      <a:pt x="6" y="199"/>
                    </a:lnTo>
                    <a:lnTo>
                      <a:pt x="34" y="210"/>
                    </a:lnTo>
                    <a:lnTo>
                      <a:pt x="54" y="224"/>
                    </a:lnTo>
                    <a:lnTo>
                      <a:pt x="71" y="245"/>
                    </a:lnTo>
                    <a:lnTo>
                      <a:pt x="80" y="259"/>
                    </a:lnTo>
                    <a:lnTo>
                      <a:pt x="91" y="284"/>
                    </a:lnTo>
                    <a:lnTo>
                      <a:pt x="100" y="313"/>
                    </a:lnTo>
                    <a:lnTo>
                      <a:pt x="107" y="276"/>
                    </a:lnTo>
                    <a:lnTo>
                      <a:pt x="111" y="239"/>
                    </a:lnTo>
                    <a:lnTo>
                      <a:pt x="111" y="205"/>
                    </a:lnTo>
                    <a:lnTo>
                      <a:pt x="105" y="165"/>
                    </a:lnTo>
                    <a:lnTo>
                      <a:pt x="91" y="117"/>
                    </a:lnTo>
                    <a:lnTo>
                      <a:pt x="78" y="80"/>
                    </a:lnTo>
                    <a:lnTo>
                      <a:pt x="62" y="43"/>
                    </a:lnTo>
                    <a:lnTo>
                      <a:pt x="50" y="17"/>
                    </a:lnTo>
                    <a:lnTo>
                      <a:pt x="41" y="0"/>
                    </a:lnTo>
                    <a:lnTo>
                      <a:pt x="62" y="0"/>
                    </a:lnTo>
                    <a:lnTo>
                      <a:pt x="89" y="1"/>
                    </a:lnTo>
                    <a:lnTo>
                      <a:pt x="116" y="7"/>
                    </a:lnTo>
                    <a:lnTo>
                      <a:pt x="136" y="13"/>
                    </a:lnTo>
                    <a:lnTo>
                      <a:pt x="162" y="29"/>
                    </a:lnTo>
                    <a:lnTo>
                      <a:pt x="183" y="54"/>
                    </a:lnTo>
                    <a:lnTo>
                      <a:pt x="203" y="76"/>
                    </a:lnTo>
                    <a:lnTo>
                      <a:pt x="220" y="108"/>
                    </a:lnTo>
                    <a:lnTo>
                      <a:pt x="235" y="147"/>
                    </a:lnTo>
                    <a:lnTo>
                      <a:pt x="252" y="185"/>
                    </a:lnTo>
                    <a:lnTo>
                      <a:pt x="264" y="227"/>
                    </a:lnTo>
                    <a:lnTo>
                      <a:pt x="270" y="276"/>
                    </a:lnTo>
                    <a:lnTo>
                      <a:pt x="280" y="227"/>
                    </a:lnTo>
                    <a:lnTo>
                      <a:pt x="293" y="201"/>
                    </a:lnTo>
                    <a:lnTo>
                      <a:pt x="309" y="177"/>
                    </a:lnTo>
                    <a:lnTo>
                      <a:pt x="328" y="154"/>
                    </a:lnTo>
                    <a:lnTo>
                      <a:pt x="353" y="133"/>
                    </a:lnTo>
                    <a:lnTo>
                      <a:pt x="380" y="119"/>
                    </a:lnTo>
                    <a:lnTo>
                      <a:pt x="405" y="111"/>
                    </a:lnTo>
                    <a:lnTo>
                      <a:pt x="430" y="106"/>
                    </a:lnTo>
                    <a:lnTo>
                      <a:pt x="453" y="111"/>
                    </a:lnTo>
                    <a:lnTo>
                      <a:pt x="469" y="120"/>
                    </a:lnTo>
                    <a:lnTo>
                      <a:pt x="485" y="137"/>
                    </a:lnTo>
                    <a:lnTo>
                      <a:pt x="493" y="157"/>
                    </a:lnTo>
                    <a:lnTo>
                      <a:pt x="500" y="187"/>
                    </a:lnTo>
                    <a:lnTo>
                      <a:pt x="482" y="181"/>
                    </a:lnTo>
                    <a:lnTo>
                      <a:pt x="464" y="179"/>
                    </a:lnTo>
                    <a:lnTo>
                      <a:pt x="448" y="187"/>
                    </a:lnTo>
                    <a:lnTo>
                      <a:pt x="441" y="191"/>
                    </a:lnTo>
                    <a:lnTo>
                      <a:pt x="432" y="197"/>
                    </a:lnTo>
                    <a:lnTo>
                      <a:pt x="421" y="210"/>
                    </a:lnTo>
                    <a:lnTo>
                      <a:pt x="414" y="225"/>
                    </a:lnTo>
                    <a:lnTo>
                      <a:pt x="408" y="247"/>
                    </a:lnTo>
                    <a:lnTo>
                      <a:pt x="405" y="265"/>
                    </a:lnTo>
                    <a:lnTo>
                      <a:pt x="405" y="284"/>
                    </a:lnTo>
                    <a:lnTo>
                      <a:pt x="410" y="301"/>
                    </a:lnTo>
                    <a:lnTo>
                      <a:pt x="416" y="312"/>
                    </a:lnTo>
                    <a:lnTo>
                      <a:pt x="423" y="326"/>
                    </a:lnTo>
                    <a:lnTo>
                      <a:pt x="438" y="340"/>
                    </a:lnTo>
                    <a:lnTo>
                      <a:pt x="453" y="351"/>
                    </a:lnTo>
                    <a:lnTo>
                      <a:pt x="469" y="359"/>
                    </a:lnTo>
                    <a:lnTo>
                      <a:pt x="487" y="360"/>
                    </a:lnTo>
                    <a:lnTo>
                      <a:pt x="505" y="349"/>
                    </a:lnTo>
                    <a:lnTo>
                      <a:pt x="510" y="326"/>
                    </a:lnTo>
                    <a:lnTo>
                      <a:pt x="510" y="300"/>
                    </a:lnTo>
                    <a:lnTo>
                      <a:pt x="505" y="270"/>
                    </a:lnTo>
                    <a:lnTo>
                      <a:pt x="520" y="284"/>
                    </a:lnTo>
                    <a:lnTo>
                      <a:pt x="535" y="306"/>
                    </a:lnTo>
                    <a:lnTo>
                      <a:pt x="548" y="325"/>
                    </a:lnTo>
                    <a:lnTo>
                      <a:pt x="564" y="357"/>
                    </a:lnTo>
                    <a:lnTo>
                      <a:pt x="574" y="383"/>
                    </a:lnTo>
                    <a:lnTo>
                      <a:pt x="581" y="416"/>
                    </a:lnTo>
                    <a:lnTo>
                      <a:pt x="585" y="442"/>
                    </a:lnTo>
                    <a:lnTo>
                      <a:pt x="585" y="464"/>
                    </a:lnTo>
                    <a:lnTo>
                      <a:pt x="581" y="493"/>
                    </a:lnTo>
                    <a:lnTo>
                      <a:pt x="576" y="519"/>
                    </a:lnTo>
                    <a:lnTo>
                      <a:pt x="567" y="541"/>
                    </a:lnTo>
                    <a:lnTo>
                      <a:pt x="552" y="565"/>
                    </a:lnTo>
                    <a:lnTo>
                      <a:pt x="535" y="587"/>
                    </a:lnTo>
                    <a:lnTo>
                      <a:pt x="518" y="606"/>
                    </a:lnTo>
                    <a:lnTo>
                      <a:pt x="504" y="627"/>
                    </a:lnTo>
                    <a:lnTo>
                      <a:pt x="492" y="641"/>
                    </a:lnTo>
                    <a:lnTo>
                      <a:pt x="485" y="658"/>
                    </a:lnTo>
                    <a:lnTo>
                      <a:pt x="480" y="680"/>
                    </a:lnTo>
                    <a:lnTo>
                      <a:pt x="480" y="709"/>
                    </a:lnTo>
                    <a:lnTo>
                      <a:pt x="487" y="730"/>
                    </a:lnTo>
                    <a:lnTo>
                      <a:pt x="498" y="755"/>
                    </a:lnTo>
                    <a:lnTo>
                      <a:pt x="515" y="775"/>
                    </a:lnTo>
                    <a:lnTo>
                      <a:pt x="528" y="789"/>
                    </a:lnTo>
                    <a:lnTo>
                      <a:pt x="545" y="802"/>
                    </a:lnTo>
                    <a:lnTo>
                      <a:pt x="559" y="784"/>
                    </a:lnTo>
                    <a:lnTo>
                      <a:pt x="567" y="766"/>
                    </a:lnTo>
                    <a:lnTo>
                      <a:pt x="579" y="786"/>
                    </a:lnTo>
                    <a:lnTo>
                      <a:pt x="586" y="805"/>
                    </a:lnTo>
                    <a:lnTo>
                      <a:pt x="593" y="829"/>
                    </a:lnTo>
                    <a:lnTo>
                      <a:pt x="597" y="856"/>
                    </a:lnTo>
                    <a:lnTo>
                      <a:pt x="597" y="892"/>
                    </a:lnTo>
                    <a:lnTo>
                      <a:pt x="586" y="927"/>
                    </a:lnTo>
                    <a:lnTo>
                      <a:pt x="576" y="959"/>
                    </a:lnTo>
                    <a:lnTo>
                      <a:pt x="569" y="986"/>
                    </a:lnTo>
                    <a:lnTo>
                      <a:pt x="559" y="1014"/>
                    </a:lnTo>
                    <a:lnTo>
                      <a:pt x="541" y="1046"/>
                    </a:lnTo>
                    <a:lnTo>
                      <a:pt x="520" y="1071"/>
                    </a:lnTo>
                    <a:lnTo>
                      <a:pt x="504" y="1088"/>
                    </a:lnTo>
                    <a:lnTo>
                      <a:pt x="489" y="1106"/>
                    </a:lnTo>
                    <a:lnTo>
                      <a:pt x="473" y="1122"/>
                    </a:lnTo>
                    <a:lnTo>
                      <a:pt x="452" y="1134"/>
                    </a:lnTo>
                    <a:lnTo>
                      <a:pt x="427" y="1146"/>
                    </a:lnTo>
                    <a:lnTo>
                      <a:pt x="400" y="1154"/>
                    </a:lnTo>
                    <a:lnTo>
                      <a:pt x="377" y="1157"/>
                    </a:lnTo>
                    <a:lnTo>
                      <a:pt x="352" y="1151"/>
                    </a:lnTo>
                    <a:lnTo>
                      <a:pt x="327" y="1128"/>
                    </a:lnTo>
                    <a:lnTo>
                      <a:pt x="294" y="1119"/>
                    </a:lnTo>
                    <a:lnTo>
                      <a:pt x="255" y="1115"/>
                    </a:lnTo>
                    <a:lnTo>
                      <a:pt x="206" y="1115"/>
                    </a:lnTo>
                    <a:lnTo>
                      <a:pt x="164" y="1105"/>
                    </a:lnTo>
                    <a:lnTo>
                      <a:pt x="133" y="1091"/>
                    </a:lnTo>
                    <a:close/>
                  </a:path>
                </a:pathLst>
              </a:custGeom>
              <a:solidFill>
                <a:srgbClr val="E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730" name="Freeform 698"/>
              <p:cNvSpPr>
                <a:spLocks/>
              </p:cNvSpPr>
              <p:nvPr/>
            </p:nvSpPr>
            <p:spPr bwMode="auto">
              <a:xfrm>
                <a:off x="2455" y="873"/>
                <a:ext cx="1934" cy="1837"/>
              </a:xfrm>
              <a:custGeom>
                <a:avLst/>
                <a:gdLst/>
                <a:ahLst/>
                <a:cxnLst>
                  <a:cxn ang="0">
                    <a:pos x="3" y="923"/>
                  </a:cxn>
                  <a:cxn ang="0">
                    <a:pos x="42" y="756"/>
                  </a:cxn>
                  <a:cxn ang="0">
                    <a:pos x="101" y="661"/>
                  </a:cxn>
                  <a:cxn ang="0">
                    <a:pos x="222" y="616"/>
                  </a:cxn>
                  <a:cxn ang="0">
                    <a:pos x="356" y="574"/>
                  </a:cxn>
                  <a:cxn ang="0">
                    <a:pos x="445" y="511"/>
                  </a:cxn>
                  <a:cxn ang="0">
                    <a:pos x="500" y="395"/>
                  </a:cxn>
                  <a:cxn ang="0">
                    <a:pos x="502" y="238"/>
                  </a:cxn>
                  <a:cxn ang="0">
                    <a:pos x="530" y="109"/>
                  </a:cxn>
                  <a:cxn ang="0">
                    <a:pos x="602" y="20"/>
                  </a:cxn>
                  <a:cxn ang="0">
                    <a:pos x="637" y="55"/>
                  </a:cxn>
                  <a:cxn ang="0">
                    <a:pos x="643" y="152"/>
                  </a:cxn>
                  <a:cxn ang="0">
                    <a:pos x="696" y="212"/>
                  </a:cxn>
                  <a:cxn ang="0">
                    <a:pos x="772" y="219"/>
                  </a:cxn>
                  <a:cxn ang="0">
                    <a:pos x="821" y="224"/>
                  </a:cxn>
                  <a:cxn ang="0">
                    <a:pos x="857" y="295"/>
                  </a:cxn>
                  <a:cxn ang="0">
                    <a:pos x="879" y="405"/>
                  </a:cxn>
                  <a:cxn ang="0">
                    <a:pos x="947" y="264"/>
                  </a:cxn>
                  <a:cxn ang="0">
                    <a:pos x="1000" y="287"/>
                  </a:cxn>
                  <a:cxn ang="0">
                    <a:pos x="1047" y="396"/>
                  </a:cxn>
                  <a:cxn ang="0">
                    <a:pos x="1087" y="520"/>
                  </a:cxn>
                  <a:cxn ang="0">
                    <a:pos x="1074" y="653"/>
                  </a:cxn>
                  <a:cxn ang="0">
                    <a:pos x="1153" y="562"/>
                  </a:cxn>
                  <a:cxn ang="0">
                    <a:pos x="1212" y="455"/>
                  </a:cxn>
                  <a:cxn ang="0">
                    <a:pos x="1316" y="445"/>
                  </a:cxn>
                  <a:cxn ang="0">
                    <a:pos x="1331" y="494"/>
                  </a:cxn>
                  <a:cxn ang="0">
                    <a:pos x="1315" y="566"/>
                  </a:cxn>
                  <a:cxn ang="0">
                    <a:pos x="1357" y="620"/>
                  </a:cxn>
                  <a:cxn ang="0">
                    <a:pos x="1447" y="618"/>
                  </a:cxn>
                  <a:cxn ang="0">
                    <a:pos x="1506" y="566"/>
                  </a:cxn>
                  <a:cxn ang="0">
                    <a:pos x="1519" y="463"/>
                  </a:cxn>
                  <a:cxn ang="0">
                    <a:pos x="1481" y="353"/>
                  </a:cxn>
                  <a:cxn ang="0">
                    <a:pos x="1555" y="365"/>
                  </a:cxn>
                  <a:cxn ang="0">
                    <a:pos x="1653" y="470"/>
                  </a:cxn>
                  <a:cxn ang="0">
                    <a:pos x="1710" y="596"/>
                  </a:cxn>
                  <a:cxn ang="0">
                    <a:pos x="1745" y="757"/>
                  </a:cxn>
                  <a:cxn ang="0">
                    <a:pos x="1748" y="909"/>
                  </a:cxn>
                  <a:cxn ang="0">
                    <a:pos x="1702" y="1111"/>
                  </a:cxn>
                  <a:cxn ang="0">
                    <a:pos x="1676" y="1259"/>
                  </a:cxn>
                  <a:cxn ang="0">
                    <a:pos x="1724" y="1266"/>
                  </a:cxn>
                  <a:cxn ang="0">
                    <a:pos x="1824" y="1191"/>
                  </a:cxn>
                  <a:cxn ang="0">
                    <a:pos x="1832" y="1315"/>
                  </a:cxn>
                  <a:cxn ang="0">
                    <a:pos x="1865" y="1429"/>
                  </a:cxn>
                  <a:cxn ang="0">
                    <a:pos x="1922" y="1380"/>
                  </a:cxn>
                  <a:cxn ang="0">
                    <a:pos x="1934" y="1519"/>
                  </a:cxn>
                  <a:cxn ang="0">
                    <a:pos x="1892" y="1631"/>
                  </a:cxn>
                  <a:cxn ang="0">
                    <a:pos x="1832" y="1752"/>
                  </a:cxn>
                  <a:cxn ang="0">
                    <a:pos x="1708" y="1837"/>
                  </a:cxn>
                  <a:cxn ang="0">
                    <a:pos x="1538" y="1788"/>
                  </a:cxn>
                  <a:cxn ang="0">
                    <a:pos x="1412" y="1717"/>
                  </a:cxn>
                  <a:cxn ang="0">
                    <a:pos x="1275" y="1661"/>
                  </a:cxn>
                  <a:cxn ang="0">
                    <a:pos x="1120" y="1532"/>
                  </a:cxn>
                  <a:cxn ang="0">
                    <a:pos x="899" y="1457"/>
                  </a:cxn>
                  <a:cxn ang="0">
                    <a:pos x="272" y="1245"/>
                  </a:cxn>
                </a:cxnLst>
                <a:rect l="0" t="0" r="r" b="b"/>
                <a:pathLst>
                  <a:path w="1934" h="1837">
                    <a:moveTo>
                      <a:pt x="15" y="1104"/>
                    </a:moveTo>
                    <a:lnTo>
                      <a:pt x="0" y="1047"/>
                    </a:lnTo>
                    <a:lnTo>
                      <a:pt x="0" y="983"/>
                    </a:lnTo>
                    <a:lnTo>
                      <a:pt x="3" y="923"/>
                    </a:lnTo>
                    <a:lnTo>
                      <a:pt x="9" y="878"/>
                    </a:lnTo>
                    <a:lnTo>
                      <a:pt x="17" y="831"/>
                    </a:lnTo>
                    <a:lnTo>
                      <a:pt x="29" y="791"/>
                    </a:lnTo>
                    <a:lnTo>
                      <a:pt x="42" y="756"/>
                    </a:lnTo>
                    <a:lnTo>
                      <a:pt x="53" y="731"/>
                    </a:lnTo>
                    <a:lnTo>
                      <a:pt x="63" y="704"/>
                    </a:lnTo>
                    <a:lnTo>
                      <a:pt x="80" y="682"/>
                    </a:lnTo>
                    <a:lnTo>
                      <a:pt x="101" y="661"/>
                    </a:lnTo>
                    <a:lnTo>
                      <a:pt x="130" y="642"/>
                    </a:lnTo>
                    <a:lnTo>
                      <a:pt x="156" y="628"/>
                    </a:lnTo>
                    <a:lnTo>
                      <a:pt x="186" y="621"/>
                    </a:lnTo>
                    <a:lnTo>
                      <a:pt x="222" y="616"/>
                    </a:lnTo>
                    <a:lnTo>
                      <a:pt x="251" y="609"/>
                    </a:lnTo>
                    <a:lnTo>
                      <a:pt x="291" y="596"/>
                    </a:lnTo>
                    <a:lnTo>
                      <a:pt x="333" y="581"/>
                    </a:lnTo>
                    <a:lnTo>
                      <a:pt x="356" y="574"/>
                    </a:lnTo>
                    <a:lnTo>
                      <a:pt x="379" y="568"/>
                    </a:lnTo>
                    <a:lnTo>
                      <a:pt x="404" y="551"/>
                    </a:lnTo>
                    <a:lnTo>
                      <a:pt x="425" y="535"/>
                    </a:lnTo>
                    <a:lnTo>
                      <a:pt x="445" y="511"/>
                    </a:lnTo>
                    <a:lnTo>
                      <a:pt x="464" y="488"/>
                    </a:lnTo>
                    <a:lnTo>
                      <a:pt x="479" y="458"/>
                    </a:lnTo>
                    <a:lnTo>
                      <a:pt x="491" y="434"/>
                    </a:lnTo>
                    <a:lnTo>
                      <a:pt x="500" y="395"/>
                    </a:lnTo>
                    <a:lnTo>
                      <a:pt x="502" y="356"/>
                    </a:lnTo>
                    <a:lnTo>
                      <a:pt x="504" y="320"/>
                    </a:lnTo>
                    <a:lnTo>
                      <a:pt x="506" y="280"/>
                    </a:lnTo>
                    <a:lnTo>
                      <a:pt x="502" y="238"/>
                    </a:lnTo>
                    <a:lnTo>
                      <a:pt x="504" y="207"/>
                    </a:lnTo>
                    <a:lnTo>
                      <a:pt x="510" y="161"/>
                    </a:lnTo>
                    <a:lnTo>
                      <a:pt x="519" y="137"/>
                    </a:lnTo>
                    <a:lnTo>
                      <a:pt x="530" y="109"/>
                    </a:lnTo>
                    <a:lnTo>
                      <a:pt x="544" y="76"/>
                    </a:lnTo>
                    <a:lnTo>
                      <a:pt x="561" y="55"/>
                    </a:lnTo>
                    <a:lnTo>
                      <a:pt x="579" y="38"/>
                    </a:lnTo>
                    <a:lnTo>
                      <a:pt x="602" y="20"/>
                    </a:lnTo>
                    <a:lnTo>
                      <a:pt x="633" y="3"/>
                    </a:lnTo>
                    <a:lnTo>
                      <a:pt x="651" y="0"/>
                    </a:lnTo>
                    <a:lnTo>
                      <a:pt x="642" y="31"/>
                    </a:lnTo>
                    <a:lnTo>
                      <a:pt x="637" y="55"/>
                    </a:lnTo>
                    <a:lnTo>
                      <a:pt x="635" y="81"/>
                    </a:lnTo>
                    <a:lnTo>
                      <a:pt x="633" y="104"/>
                    </a:lnTo>
                    <a:lnTo>
                      <a:pt x="637" y="130"/>
                    </a:lnTo>
                    <a:lnTo>
                      <a:pt x="643" y="152"/>
                    </a:lnTo>
                    <a:lnTo>
                      <a:pt x="654" y="173"/>
                    </a:lnTo>
                    <a:lnTo>
                      <a:pt x="667" y="187"/>
                    </a:lnTo>
                    <a:lnTo>
                      <a:pt x="681" y="200"/>
                    </a:lnTo>
                    <a:lnTo>
                      <a:pt x="696" y="212"/>
                    </a:lnTo>
                    <a:lnTo>
                      <a:pt x="715" y="221"/>
                    </a:lnTo>
                    <a:lnTo>
                      <a:pt x="736" y="228"/>
                    </a:lnTo>
                    <a:lnTo>
                      <a:pt x="755" y="228"/>
                    </a:lnTo>
                    <a:lnTo>
                      <a:pt x="772" y="219"/>
                    </a:lnTo>
                    <a:lnTo>
                      <a:pt x="784" y="207"/>
                    </a:lnTo>
                    <a:lnTo>
                      <a:pt x="790" y="187"/>
                    </a:lnTo>
                    <a:lnTo>
                      <a:pt x="805" y="203"/>
                    </a:lnTo>
                    <a:lnTo>
                      <a:pt x="821" y="224"/>
                    </a:lnTo>
                    <a:lnTo>
                      <a:pt x="835" y="247"/>
                    </a:lnTo>
                    <a:lnTo>
                      <a:pt x="843" y="264"/>
                    </a:lnTo>
                    <a:lnTo>
                      <a:pt x="851" y="283"/>
                    </a:lnTo>
                    <a:lnTo>
                      <a:pt x="857" y="295"/>
                    </a:lnTo>
                    <a:lnTo>
                      <a:pt x="863" y="316"/>
                    </a:lnTo>
                    <a:lnTo>
                      <a:pt x="870" y="342"/>
                    </a:lnTo>
                    <a:lnTo>
                      <a:pt x="876" y="370"/>
                    </a:lnTo>
                    <a:lnTo>
                      <a:pt x="879" y="405"/>
                    </a:lnTo>
                    <a:lnTo>
                      <a:pt x="893" y="363"/>
                    </a:lnTo>
                    <a:lnTo>
                      <a:pt x="909" y="320"/>
                    </a:lnTo>
                    <a:lnTo>
                      <a:pt x="935" y="283"/>
                    </a:lnTo>
                    <a:lnTo>
                      <a:pt x="947" y="264"/>
                    </a:lnTo>
                    <a:lnTo>
                      <a:pt x="977" y="233"/>
                    </a:lnTo>
                    <a:lnTo>
                      <a:pt x="1011" y="214"/>
                    </a:lnTo>
                    <a:lnTo>
                      <a:pt x="999" y="257"/>
                    </a:lnTo>
                    <a:lnTo>
                      <a:pt x="1000" y="287"/>
                    </a:lnTo>
                    <a:lnTo>
                      <a:pt x="1011" y="320"/>
                    </a:lnTo>
                    <a:lnTo>
                      <a:pt x="1022" y="344"/>
                    </a:lnTo>
                    <a:lnTo>
                      <a:pt x="1036" y="370"/>
                    </a:lnTo>
                    <a:lnTo>
                      <a:pt x="1047" y="396"/>
                    </a:lnTo>
                    <a:lnTo>
                      <a:pt x="1061" y="427"/>
                    </a:lnTo>
                    <a:lnTo>
                      <a:pt x="1072" y="448"/>
                    </a:lnTo>
                    <a:lnTo>
                      <a:pt x="1080" y="484"/>
                    </a:lnTo>
                    <a:lnTo>
                      <a:pt x="1087" y="520"/>
                    </a:lnTo>
                    <a:lnTo>
                      <a:pt x="1088" y="553"/>
                    </a:lnTo>
                    <a:lnTo>
                      <a:pt x="1087" y="592"/>
                    </a:lnTo>
                    <a:lnTo>
                      <a:pt x="1082" y="618"/>
                    </a:lnTo>
                    <a:lnTo>
                      <a:pt x="1074" y="653"/>
                    </a:lnTo>
                    <a:lnTo>
                      <a:pt x="1104" y="629"/>
                    </a:lnTo>
                    <a:lnTo>
                      <a:pt x="1126" y="615"/>
                    </a:lnTo>
                    <a:lnTo>
                      <a:pt x="1143" y="592"/>
                    </a:lnTo>
                    <a:lnTo>
                      <a:pt x="1153" y="562"/>
                    </a:lnTo>
                    <a:lnTo>
                      <a:pt x="1166" y="524"/>
                    </a:lnTo>
                    <a:lnTo>
                      <a:pt x="1181" y="498"/>
                    </a:lnTo>
                    <a:lnTo>
                      <a:pt x="1195" y="472"/>
                    </a:lnTo>
                    <a:lnTo>
                      <a:pt x="1212" y="455"/>
                    </a:lnTo>
                    <a:lnTo>
                      <a:pt x="1240" y="441"/>
                    </a:lnTo>
                    <a:lnTo>
                      <a:pt x="1263" y="441"/>
                    </a:lnTo>
                    <a:lnTo>
                      <a:pt x="1286" y="441"/>
                    </a:lnTo>
                    <a:lnTo>
                      <a:pt x="1316" y="445"/>
                    </a:lnTo>
                    <a:lnTo>
                      <a:pt x="1339" y="450"/>
                    </a:lnTo>
                    <a:lnTo>
                      <a:pt x="1370" y="475"/>
                    </a:lnTo>
                    <a:lnTo>
                      <a:pt x="1346" y="484"/>
                    </a:lnTo>
                    <a:lnTo>
                      <a:pt x="1331" y="494"/>
                    </a:lnTo>
                    <a:lnTo>
                      <a:pt x="1318" y="512"/>
                    </a:lnTo>
                    <a:lnTo>
                      <a:pt x="1312" y="529"/>
                    </a:lnTo>
                    <a:lnTo>
                      <a:pt x="1312" y="553"/>
                    </a:lnTo>
                    <a:lnTo>
                      <a:pt x="1315" y="566"/>
                    </a:lnTo>
                    <a:lnTo>
                      <a:pt x="1318" y="575"/>
                    </a:lnTo>
                    <a:lnTo>
                      <a:pt x="1327" y="589"/>
                    </a:lnTo>
                    <a:lnTo>
                      <a:pt x="1344" y="611"/>
                    </a:lnTo>
                    <a:lnTo>
                      <a:pt x="1357" y="620"/>
                    </a:lnTo>
                    <a:lnTo>
                      <a:pt x="1380" y="627"/>
                    </a:lnTo>
                    <a:lnTo>
                      <a:pt x="1399" y="627"/>
                    </a:lnTo>
                    <a:lnTo>
                      <a:pt x="1424" y="625"/>
                    </a:lnTo>
                    <a:lnTo>
                      <a:pt x="1447" y="618"/>
                    </a:lnTo>
                    <a:lnTo>
                      <a:pt x="1467" y="613"/>
                    </a:lnTo>
                    <a:lnTo>
                      <a:pt x="1481" y="603"/>
                    </a:lnTo>
                    <a:lnTo>
                      <a:pt x="1496" y="585"/>
                    </a:lnTo>
                    <a:lnTo>
                      <a:pt x="1506" y="566"/>
                    </a:lnTo>
                    <a:lnTo>
                      <a:pt x="1517" y="548"/>
                    </a:lnTo>
                    <a:lnTo>
                      <a:pt x="1521" y="520"/>
                    </a:lnTo>
                    <a:lnTo>
                      <a:pt x="1521" y="491"/>
                    </a:lnTo>
                    <a:lnTo>
                      <a:pt x="1519" y="463"/>
                    </a:lnTo>
                    <a:lnTo>
                      <a:pt x="1510" y="429"/>
                    </a:lnTo>
                    <a:lnTo>
                      <a:pt x="1504" y="403"/>
                    </a:lnTo>
                    <a:lnTo>
                      <a:pt x="1493" y="382"/>
                    </a:lnTo>
                    <a:lnTo>
                      <a:pt x="1481" y="353"/>
                    </a:lnTo>
                    <a:lnTo>
                      <a:pt x="1467" y="325"/>
                    </a:lnTo>
                    <a:lnTo>
                      <a:pt x="1492" y="335"/>
                    </a:lnTo>
                    <a:lnTo>
                      <a:pt x="1523" y="349"/>
                    </a:lnTo>
                    <a:lnTo>
                      <a:pt x="1555" y="365"/>
                    </a:lnTo>
                    <a:lnTo>
                      <a:pt x="1584" y="386"/>
                    </a:lnTo>
                    <a:lnTo>
                      <a:pt x="1609" y="410"/>
                    </a:lnTo>
                    <a:lnTo>
                      <a:pt x="1632" y="438"/>
                    </a:lnTo>
                    <a:lnTo>
                      <a:pt x="1653" y="470"/>
                    </a:lnTo>
                    <a:lnTo>
                      <a:pt x="1668" y="501"/>
                    </a:lnTo>
                    <a:lnTo>
                      <a:pt x="1682" y="534"/>
                    </a:lnTo>
                    <a:lnTo>
                      <a:pt x="1699" y="566"/>
                    </a:lnTo>
                    <a:lnTo>
                      <a:pt x="1710" y="596"/>
                    </a:lnTo>
                    <a:lnTo>
                      <a:pt x="1720" y="625"/>
                    </a:lnTo>
                    <a:lnTo>
                      <a:pt x="1732" y="660"/>
                    </a:lnTo>
                    <a:lnTo>
                      <a:pt x="1740" y="705"/>
                    </a:lnTo>
                    <a:lnTo>
                      <a:pt x="1745" y="757"/>
                    </a:lnTo>
                    <a:lnTo>
                      <a:pt x="1750" y="807"/>
                    </a:lnTo>
                    <a:lnTo>
                      <a:pt x="1750" y="829"/>
                    </a:lnTo>
                    <a:lnTo>
                      <a:pt x="1750" y="871"/>
                    </a:lnTo>
                    <a:lnTo>
                      <a:pt x="1748" y="909"/>
                    </a:lnTo>
                    <a:lnTo>
                      <a:pt x="1744" y="948"/>
                    </a:lnTo>
                    <a:lnTo>
                      <a:pt x="1730" y="1007"/>
                    </a:lnTo>
                    <a:lnTo>
                      <a:pt x="1720" y="1047"/>
                    </a:lnTo>
                    <a:lnTo>
                      <a:pt x="1702" y="1111"/>
                    </a:lnTo>
                    <a:lnTo>
                      <a:pt x="1693" y="1156"/>
                    </a:lnTo>
                    <a:lnTo>
                      <a:pt x="1682" y="1198"/>
                    </a:lnTo>
                    <a:lnTo>
                      <a:pt x="1674" y="1229"/>
                    </a:lnTo>
                    <a:lnTo>
                      <a:pt x="1676" y="1259"/>
                    </a:lnTo>
                    <a:lnTo>
                      <a:pt x="1680" y="1290"/>
                    </a:lnTo>
                    <a:lnTo>
                      <a:pt x="1695" y="1315"/>
                    </a:lnTo>
                    <a:lnTo>
                      <a:pt x="1711" y="1288"/>
                    </a:lnTo>
                    <a:lnTo>
                      <a:pt x="1724" y="1266"/>
                    </a:lnTo>
                    <a:lnTo>
                      <a:pt x="1745" y="1243"/>
                    </a:lnTo>
                    <a:lnTo>
                      <a:pt x="1771" y="1226"/>
                    </a:lnTo>
                    <a:lnTo>
                      <a:pt x="1794" y="1207"/>
                    </a:lnTo>
                    <a:lnTo>
                      <a:pt x="1824" y="1191"/>
                    </a:lnTo>
                    <a:lnTo>
                      <a:pt x="1853" y="1179"/>
                    </a:lnTo>
                    <a:lnTo>
                      <a:pt x="1880" y="1170"/>
                    </a:lnTo>
                    <a:lnTo>
                      <a:pt x="1838" y="1273"/>
                    </a:lnTo>
                    <a:lnTo>
                      <a:pt x="1832" y="1315"/>
                    </a:lnTo>
                    <a:lnTo>
                      <a:pt x="1833" y="1367"/>
                    </a:lnTo>
                    <a:lnTo>
                      <a:pt x="1838" y="1406"/>
                    </a:lnTo>
                    <a:lnTo>
                      <a:pt x="1846" y="1441"/>
                    </a:lnTo>
                    <a:lnTo>
                      <a:pt x="1865" y="1429"/>
                    </a:lnTo>
                    <a:lnTo>
                      <a:pt x="1878" y="1408"/>
                    </a:lnTo>
                    <a:lnTo>
                      <a:pt x="1889" y="1387"/>
                    </a:lnTo>
                    <a:lnTo>
                      <a:pt x="1905" y="1339"/>
                    </a:lnTo>
                    <a:lnTo>
                      <a:pt x="1922" y="1380"/>
                    </a:lnTo>
                    <a:lnTo>
                      <a:pt x="1928" y="1410"/>
                    </a:lnTo>
                    <a:lnTo>
                      <a:pt x="1932" y="1450"/>
                    </a:lnTo>
                    <a:lnTo>
                      <a:pt x="1934" y="1486"/>
                    </a:lnTo>
                    <a:lnTo>
                      <a:pt x="1934" y="1519"/>
                    </a:lnTo>
                    <a:lnTo>
                      <a:pt x="1930" y="1548"/>
                    </a:lnTo>
                    <a:lnTo>
                      <a:pt x="1920" y="1584"/>
                    </a:lnTo>
                    <a:lnTo>
                      <a:pt x="1909" y="1605"/>
                    </a:lnTo>
                    <a:lnTo>
                      <a:pt x="1892" y="1631"/>
                    </a:lnTo>
                    <a:lnTo>
                      <a:pt x="1875" y="1661"/>
                    </a:lnTo>
                    <a:lnTo>
                      <a:pt x="1863" y="1689"/>
                    </a:lnTo>
                    <a:lnTo>
                      <a:pt x="1850" y="1715"/>
                    </a:lnTo>
                    <a:lnTo>
                      <a:pt x="1832" y="1752"/>
                    </a:lnTo>
                    <a:lnTo>
                      <a:pt x="1819" y="1800"/>
                    </a:lnTo>
                    <a:lnTo>
                      <a:pt x="1813" y="1837"/>
                    </a:lnTo>
                    <a:lnTo>
                      <a:pt x="1768" y="1837"/>
                    </a:lnTo>
                    <a:lnTo>
                      <a:pt x="1708" y="1837"/>
                    </a:lnTo>
                    <a:lnTo>
                      <a:pt x="1651" y="1830"/>
                    </a:lnTo>
                    <a:lnTo>
                      <a:pt x="1600" y="1816"/>
                    </a:lnTo>
                    <a:lnTo>
                      <a:pt x="1574" y="1807"/>
                    </a:lnTo>
                    <a:lnTo>
                      <a:pt x="1538" y="1788"/>
                    </a:lnTo>
                    <a:lnTo>
                      <a:pt x="1506" y="1767"/>
                    </a:lnTo>
                    <a:lnTo>
                      <a:pt x="1475" y="1745"/>
                    </a:lnTo>
                    <a:lnTo>
                      <a:pt x="1441" y="1729"/>
                    </a:lnTo>
                    <a:lnTo>
                      <a:pt x="1412" y="1717"/>
                    </a:lnTo>
                    <a:lnTo>
                      <a:pt x="1382" y="1710"/>
                    </a:lnTo>
                    <a:lnTo>
                      <a:pt x="1344" y="1696"/>
                    </a:lnTo>
                    <a:lnTo>
                      <a:pt x="1308" y="1683"/>
                    </a:lnTo>
                    <a:lnTo>
                      <a:pt x="1275" y="1661"/>
                    </a:lnTo>
                    <a:lnTo>
                      <a:pt x="1240" y="1638"/>
                    </a:lnTo>
                    <a:lnTo>
                      <a:pt x="1212" y="1612"/>
                    </a:lnTo>
                    <a:lnTo>
                      <a:pt x="1155" y="1560"/>
                    </a:lnTo>
                    <a:lnTo>
                      <a:pt x="1120" y="1532"/>
                    </a:lnTo>
                    <a:lnTo>
                      <a:pt x="1080" y="1514"/>
                    </a:lnTo>
                    <a:lnTo>
                      <a:pt x="1030" y="1486"/>
                    </a:lnTo>
                    <a:lnTo>
                      <a:pt x="967" y="1465"/>
                    </a:lnTo>
                    <a:lnTo>
                      <a:pt x="899" y="1457"/>
                    </a:lnTo>
                    <a:lnTo>
                      <a:pt x="717" y="1436"/>
                    </a:lnTo>
                    <a:lnTo>
                      <a:pt x="567" y="1336"/>
                    </a:lnTo>
                    <a:lnTo>
                      <a:pt x="454" y="1252"/>
                    </a:lnTo>
                    <a:lnTo>
                      <a:pt x="272" y="1245"/>
                    </a:lnTo>
                    <a:lnTo>
                      <a:pt x="103" y="1203"/>
                    </a:lnTo>
                    <a:lnTo>
                      <a:pt x="15" y="1104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731" name="Freeform 699"/>
              <p:cNvSpPr>
                <a:spLocks/>
              </p:cNvSpPr>
              <p:nvPr/>
            </p:nvSpPr>
            <p:spPr bwMode="auto">
              <a:xfrm>
                <a:off x="2452" y="1596"/>
                <a:ext cx="238" cy="523"/>
              </a:xfrm>
              <a:custGeom>
                <a:avLst/>
                <a:gdLst/>
                <a:ahLst/>
                <a:cxnLst>
                  <a:cxn ang="0">
                    <a:pos x="35" y="475"/>
                  </a:cxn>
                  <a:cxn ang="0">
                    <a:pos x="9" y="424"/>
                  </a:cxn>
                  <a:cxn ang="0">
                    <a:pos x="1" y="372"/>
                  </a:cxn>
                  <a:cxn ang="0">
                    <a:pos x="1" y="310"/>
                  </a:cxn>
                  <a:cxn ang="0">
                    <a:pos x="8" y="260"/>
                  </a:cxn>
                  <a:cxn ang="0">
                    <a:pos x="25" y="217"/>
                  </a:cxn>
                  <a:cxn ang="0">
                    <a:pos x="26" y="168"/>
                  </a:cxn>
                  <a:cxn ang="0">
                    <a:pos x="21" y="140"/>
                  </a:cxn>
                  <a:cxn ang="0">
                    <a:pos x="11" y="106"/>
                  </a:cxn>
                  <a:cxn ang="0">
                    <a:pos x="13" y="94"/>
                  </a:cxn>
                  <a:cxn ang="0">
                    <a:pos x="32" y="118"/>
                  </a:cxn>
                  <a:cxn ang="0">
                    <a:pos x="43" y="125"/>
                  </a:cxn>
                  <a:cxn ang="0">
                    <a:pos x="42" y="74"/>
                  </a:cxn>
                  <a:cxn ang="0">
                    <a:pos x="25" y="20"/>
                  </a:cxn>
                  <a:cxn ang="0">
                    <a:pos x="24" y="0"/>
                  </a:cxn>
                  <a:cxn ang="0">
                    <a:pos x="54" y="6"/>
                  </a:cxn>
                  <a:cxn ang="0">
                    <a:pos x="81" y="35"/>
                  </a:cxn>
                  <a:cxn ang="0">
                    <a:pos x="101" y="83"/>
                  </a:cxn>
                  <a:cxn ang="0">
                    <a:pos x="112" y="102"/>
                  </a:cxn>
                  <a:cxn ang="0">
                    <a:pos x="131" y="69"/>
                  </a:cxn>
                  <a:cxn ang="0">
                    <a:pos x="162" y="50"/>
                  </a:cxn>
                  <a:cxn ang="0">
                    <a:pos x="187" y="54"/>
                  </a:cxn>
                  <a:cxn ang="0">
                    <a:pos x="200" y="85"/>
                  </a:cxn>
                  <a:cxn ang="0">
                    <a:pos x="179" y="85"/>
                  </a:cxn>
                  <a:cxn ang="0">
                    <a:pos x="168" y="94"/>
                  </a:cxn>
                  <a:cxn ang="0">
                    <a:pos x="162" y="120"/>
                  </a:cxn>
                  <a:cxn ang="0">
                    <a:pos x="166" y="142"/>
                  </a:cxn>
                  <a:cxn ang="0">
                    <a:pos x="181" y="159"/>
                  </a:cxn>
                  <a:cxn ang="0">
                    <a:pos x="202" y="159"/>
                  </a:cxn>
                  <a:cxn ang="0">
                    <a:pos x="202" y="121"/>
                  </a:cxn>
                  <a:cxn ang="0">
                    <a:pos x="219" y="147"/>
                  </a:cxn>
                  <a:cxn ang="0">
                    <a:pos x="232" y="188"/>
                  </a:cxn>
                  <a:cxn ang="0">
                    <a:pos x="232" y="223"/>
                  </a:cxn>
                  <a:cxn ang="0">
                    <a:pos x="220" y="256"/>
                  </a:cxn>
                  <a:cxn ang="0">
                    <a:pos x="201" y="283"/>
                  </a:cxn>
                  <a:cxn ang="0">
                    <a:pos x="191" y="306"/>
                  </a:cxn>
                  <a:cxn ang="0">
                    <a:pos x="198" y="341"/>
                  </a:cxn>
                  <a:cxn ang="0">
                    <a:pos x="218" y="362"/>
                  </a:cxn>
                  <a:cxn ang="0">
                    <a:pos x="232" y="355"/>
                  </a:cxn>
                  <a:cxn ang="0">
                    <a:pos x="238" y="387"/>
                  </a:cxn>
                  <a:cxn ang="0">
                    <a:pos x="231" y="434"/>
                  </a:cxn>
                  <a:cxn ang="0">
                    <a:pos x="216" y="474"/>
                  </a:cxn>
                  <a:cxn ang="0">
                    <a:pos x="196" y="501"/>
                  </a:cxn>
                  <a:cxn ang="0">
                    <a:pos x="171" y="518"/>
                  </a:cxn>
                  <a:cxn ang="0">
                    <a:pos x="141" y="521"/>
                  </a:cxn>
                  <a:cxn ang="0">
                    <a:pos x="101" y="504"/>
                  </a:cxn>
                  <a:cxn ang="0">
                    <a:pos x="53" y="494"/>
                  </a:cxn>
                </a:cxnLst>
                <a:rect l="0" t="0" r="r" b="b"/>
                <a:pathLst>
                  <a:path w="238" h="523">
                    <a:moveTo>
                      <a:pt x="53" y="494"/>
                    </a:moveTo>
                    <a:lnTo>
                      <a:pt x="44" y="485"/>
                    </a:lnTo>
                    <a:lnTo>
                      <a:pt x="35" y="475"/>
                    </a:lnTo>
                    <a:lnTo>
                      <a:pt x="25" y="458"/>
                    </a:lnTo>
                    <a:lnTo>
                      <a:pt x="17" y="442"/>
                    </a:lnTo>
                    <a:lnTo>
                      <a:pt x="9" y="424"/>
                    </a:lnTo>
                    <a:lnTo>
                      <a:pt x="5" y="409"/>
                    </a:lnTo>
                    <a:lnTo>
                      <a:pt x="2" y="389"/>
                    </a:lnTo>
                    <a:lnTo>
                      <a:pt x="1" y="372"/>
                    </a:lnTo>
                    <a:lnTo>
                      <a:pt x="1" y="349"/>
                    </a:lnTo>
                    <a:lnTo>
                      <a:pt x="0" y="328"/>
                    </a:lnTo>
                    <a:lnTo>
                      <a:pt x="1" y="310"/>
                    </a:lnTo>
                    <a:lnTo>
                      <a:pt x="1" y="297"/>
                    </a:lnTo>
                    <a:lnTo>
                      <a:pt x="4" y="278"/>
                    </a:lnTo>
                    <a:lnTo>
                      <a:pt x="8" y="260"/>
                    </a:lnTo>
                    <a:lnTo>
                      <a:pt x="13" y="245"/>
                    </a:lnTo>
                    <a:lnTo>
                      <a:pt x="20" y="231"/>
                    </a:lnTo>
                    <a:lnTo>
                      <a:pt x="25" y="217"/>
                    </a:lnTo>
                    <a:lnTo>
                      <a:pt x="27" y="200"/>
                    </a:lnTo>
                    <a:lnTo>
                      <a:pt x="27" y="184"/>
                    </a:lnTo>
                    <a:lnTo>
                      <a:pt x="26" y="168"/>
                    </a:lnTo>
                    <a:lnTo>
                      <a:pt x="24" y="159"/>
                    </a:lnTo>
                    <a:lnTo>
                      <a:pt x="23" y="151"/>
                    </a:lnTo>
                    <a:lnTo>
                      <a:pt x="21" y="140"/>
                    </a:lnTo>
                    <a:lnTo>
                      <a:pt x="18" y="128"/>
                    </a:lnTo>
                    <a:lnTo>
                      <a:pt x="13" y="117"/>
                    </a:lnTo>
                    <a:lnTo>
                      <a:pt x="11" y="106"/>
                    </a:lnTo>
                    <a:lnTo>
                      <a:pt x="7" y="98"/>
                    </a:lnTo>
                    <a:lnTo>
                      <a:pt x="3" y="91"/>
                    </a:lnTo>
                    <a:lnTo>
                      <a:pt x="13" y="94"/>
                    </a:lnTo>
                    <a:lnTo>
                      <a:pt x="21" y="101"/>
                    </a:lnTo>
                    <a:lnTo>
                      <a:pt x="29" y="111"/>
                    </a:lnTo>
                    <a:lnTo>
                      <a:pt x="32" y="118"/>
                    </a:lnTo>
                    <a:lnTo>
                      <a:pt x="37" y="128"/>
                    </a:lnTo>
                    <a:lnTo>
                      <a:pt x="40" y="142"/>
                    </a:lnTo>
                    <a:lnTo>
                      <a:pt x="43" y="125"/>
                    </a:lnTo>
                    <a:lnTo>
                      <a:pt x="44" y="108"/>
                    </a:lnTo>
                    <a:lnTo>
                      <a:pt x="44" y="93"/>
                    </a:lnTo>
                    <a:lnTo>
                      <a:pt x="42" y="74"/>
                    </a:lnTo>
                    <a:lnTo>
                      <a:pt x="37" y="53"/>
                    </a:lnTo>
                    <a:lnTo>
                      <a:pt x="31" y="36"/>
                    </a:lnTo>
                    <a:lnTo>
                      <a:pt x="25" y="20"/>
                    </a:lnTo>
                    <a:lnTo>
                      <a:pt x="20" y="7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6" y="0"/>
                    </a:lnTo>
                    <a:lnTo>
                      <a:pt x="47" y="3"/>
                    </a:lnTo>
                    <a:lnTo>
                      <a:pt x="54" y="6"/>
                    </a:lnTo>
                    <a:lnTo>
                      <a:pt x="65" y="13"/>
                    </a:lnTo>
                    <a:lnTo>
                      <a:pt x="74" y="23"/>
                    </a:lnTo>
                    <a:lnTo>
                      <a:pt x="81" y="35"/>
                    </a:lnTo>
                    <a:lnTo>
                      <a:pt x="88" y="49"/>
                    </a:lnTo>
                    <a:lnTo>
                      <a:pt x="94" y="66"/>
                    </a:lnTo>
                    <a:lnTo>
                      <a:pt x="101" y="83"/>
                    </a:lnTo>
                    <a:lnTo>
                      <a:pt x="106" y="102"/>
                    </a:lnTo>
                    <a:lnTo>
                      <a:pt x="109" y="125"/>
                    </a:lnTo>
                    <a:lnTo>
                      <a:pt x="112" y="102"/>
                    </a:lnTo>
                    <a:lnTo>
                      <a:pt x="118" y="91"/>
                    </a:lnTo>
                    <a:lnTo>
                      <a:pt x="124" y="80"/>
                    </a:lnTo>
                    <a:lnTo>
                      <a:pt x="131" y="69"/>
                    </a:lnTo>
                    <a:lnTo>
                      <a:pt x="142" y="60"/>
                    </a:lnTo>
                    <a:lnTo>
                      <a:pt x="152" y="54"/>
                    </a:lnTo>
                    <a:lnTo>
                      <a:pt x="162" y="50"/>
                    </a:lnTo>
                    <a:lnTo>
                      <a:pt x="172" y="48"/>
                    </a:lnTo>
                    <a:lnTo>
                      <a:pt x="181" y="50"/>
                    </a:lnTo>
                    <a:lnTo>
                      <a:pt x="187" y="54"/>
                    </a:lnTo>
                    <a:lnTo>
                      <a:pt x="193" y="61"/>
                    </a:lnTo>
                    <a:lnTo>
                      <a:pt x="197" y="71"/>
                    </a:lnTo>
                    <a:lnTo>
                      <a:pt x="200" y="85"/>
                    </a:lnTo>
                    <a:lnTo>
                      <a:pt x="192" y="81"/>
                    </a:lnTo>
                    <a:lnTo>
                      <a:pt x="185" y="81"/>
                    </a:lnTo>
                    <a:lnTo>
                      <a:pt x="179" y="85"/>
                    </a:lnTo>
                    <a:lnTo>
                      <a:pt x="177" y="86"/>
                    </a:lnTo>
                    <a:lnTo>
                      <a:pt x="172" y="89"/>
                    </a:lnTo>
                    <a:lnTo>
                      <a:pt x="168" y="94"/>
                    </a:lnTo>
                    <a:lnTo>
                      <a:pt x="166" y="101"/>
                    </a:lnTo>
                    <a:lnTo>
                      <a:pt x="163" y="112"/>
                    </a:lnTo>
                    <a:lnTo>
                      <a:pt x="162" y="120"/>
                    </a:lnTo>
                    <a:lnTo>
                      <a:pt x="162" y="128"/>
                    </a:lnTo>
                    <a:lnTo>
                      <a:pt x="163" y="136"/>
                    </a:lnTo>
                    <a:lnTo>
                      <a:pt x="166" y="142"/>
                    </a:lnTo>
                    <a:lnTo>
                      <a:pt x="169" y="148"/>
                    </a:lnTo>
                    <a:lnTo>
                      <a:pt x="174" y="154"/>
                    </a:lnTo>
                    <a:lnTo>
                      <a:pt x="181" y="159"/>
                    </a:lnTo>
                    <a:lnTo>
                      <a:pt x="187" y="162"/>
                    </a:lnTo>
                    <a:lnTo>
                      <a:pt x="195" y="164"/>
                    </a:lnTo>
                    <a:lnTo>
                      <a:pt x="202" y="159"/>
                    </a:lnTo>
                    <a:lnTo>
                      <a:pt x="204" y="148"/>
                    </a:lnTo>
                    <a:lnTo>
                      <a:pt x="204" y="136"/>
                    </a:lnTo>
                    <a:lnTo>
                      <a:pt x="202" y="121"/>
                    </a:lnTo>
                    <a:lnTo>
                      <a:pt x="207" y="128"/>
                    </a:lnTo>
                    <a:lnTo>
                      <a:pt x="214" y="139"/>
                    </a:lnTo>
                    <a:lnTo>
                      <a:pt x="219" y="147"/>
                    </a:lnTo>
                    <a:lnTo>
                      <a:pt x="225" y="162"/>
                    </a:lnTo>
                    <a:lnTo>
                      <a:pt x="230" y="174"/>
                    </a:lnTo>
                    <a:lnTo>
                      <a:pt x="232" y="188"/>
                    </a:lnTo>
                    <a:lnTo>
                      <a:pt x="234" y="201"/>
                    </a:lnTo>
                    <a:lnTo>
                      <a:pt x="234" y="211"/>
                    </a:lnTo>
                    <a:lnTo>
                      <a:pt x="232" y="223"/>
                    </a:lnTo>
                    <a:lnTo>
                      <a:pt x="230" y="234"/>
                    </a:lnTo>
                    <a:lnTo>
                      <a:pt x="226" y="244"/>
                    </a:lnTo>
                    <a:lnTo>
                      <a:pt x="220" y="256"/>
                    </a:lnTo>
                    <a:lnTo>
                      <a:pt x="214" y="265"/>
                    </a:lnTo>
                    <a:lnTo>
                      <a:pt x="207" y="273"/>
                    </a:lnTo>
                    <a:lnTo>
                      <a:pt x="201" y="283"/>
                    </a:lnTo>
                    <a:lnTo>
                      <a:pt x="196" y="290"/>
                    </a:lnTo>
                    <a:lnTo>
                      <a:pt x="193" y="297"/>
                    </a:lnTo>
                    <a:lnTo>
                      <a:pt x="191" y="306"/>
                    </a:lnTo>
                    <a:lnTo>
                      <a:pt x="191" y="319"/>
                    </a:lnTo>
                    <a:lnTo>
                      <a:pt x="195" y="330"/>
                    </a:lnTo>
                    <a:lnTo>
                      <a:pt x="198" y="341"/>
                    </a:lnTo>
                    <a:lnTo>
                      <a:pt x="205" y="350"/>
                    </a:lnTo>
                    <a:lnTo>
                      <a:pt x="211" y="356"/>
                    </a:lnTo>
                    <a:lnTo>
                      <a:pt x="218" y="362"/>
                    </a:lnTo>
                    <a:lnTo>
                      <a:pt x="223" y="355"/>
                    </a:lnTo>
                    <a:lnTo>
                      <a:pt x="226" y="346"/>
                    </a:lnTo>
                    <a:lnTo>
                      <a:pt x="232" y="355"/>
                    </a:lnTo>
                    <a:lnTo>
                      <a:pt x="234" y="363"/>
                    </a:lnTo>
                    <a:lnTo>
                      <a:pt x="237" y="375"/>
                    </a:lnTo>
                    <a:lnTo>
                      <a:pt x="238" y="387"/>
                    </a:lnTo>
                    <a:lnTo>
                      <a:pt x="238" y="404"/>
                    </a:lnTo>
                    <a:lnTo>
                      <a:pt x="234" y="419"/>
                    </a:lnTo>
                    <a:lnTo>
                      <a:pt x="231" y="434"/>
                    </a:lnTo>
                    <a:lnTo>
                      <a:pt x="227" y="445"/>
                    </a:lnTo>
                    <a:lnTo>
                      <a:pt x="223" y="458"/>
                    </a:lnTo>
                    <a:lnTo>
                      <a:pt x="216" y="474"/>
                    </a:lnTo>
                    <a:lnTo>
                      <a:pt x="207" y="484"/>
                    </a:lnTo>
                    <a:lnTo>
                      <a:pt x="201" y="493"/>
                    </a:lnTo>
                    <a:lnTo>
                      <a:pt x="196" y="501"/>
                    </a:lnTo>
                    <a:lnTo>
                      <a:pt x="190" y="508"/>
                    </a:lnTo>
                    <a:lnTo>
                      <a:pt x="181" y="513"/>
                    </a:lnTo>
                    <a:lnTo>
                      <a:pt x="171" y="518"/>
                    </a:lnTo>
                    <a:lnTo>
                      <a:pt x="160" y="522"/>
                    </a:lnTo>
                    <a:lnTo>
                      <a:pt x="150" y="523"/>
                    </a:lnTo>
                    <a:lnTo>
                      <a:pt x="141" y="521"/>
                    </a:lnTo>
                    <a:lnTo>
                      <a:pt x="130" y="510"/>
                    </a:lnTo>
                    <a:lnTo>
                      <a:pt x="118" y="506"/>
                    </a:lnTo>
                    <a:lnTo>
                      <a:pt x="101" y="504"/>
                    </a:lnTo>
                    <a:lnTo>
                      <a:pt x="83" y="504"/>
                    </a:lnTo>
                    <a:lnTo>
                      <a:pt x="66" y="500"/>
                    </a:lnTo>
                    <a:lnTo>
                      <a:pt x="53" y="494"/>
                    </a:lnTo>
                    <a:close/>
                  </a:path>
                </a:pathLst>
              </a:custGeom>
              <a:solidFill>
                <a:srgbClr val="FF8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732" name="Freeform 700"/>
              <p:cNvSpPr>
                <a:spLocks/>
              </p:cNvSpPr>
              <p:nvPr/>
            </p:nvSpPr>
            <p:spPr bwMode="auto">
              <a:xfrm>
                <a:off x="2658" y="1116"/>
                <a:ext cx="1155" cy="1390"/>
              </a:xfrm>
              <a:custGeom>
                <a:avLst/>
                <a:gdLst/>
                <a:ahLst/>
                <a:cxnLst>
                  <a:cxn ang="0">
                    <a:pos x="0" y="904"/>
                  </a:cxn>
                  <a:cxn ang="0">
                    <a:pos x="42" y="722"/>
                  </a:cxn>
                  <a:cxn ang="0">
                    <a:pos x="99" y="577"/>
                  </a:cxn>
                  <a:cxn ang="0">
                    <a:pos x="99" y="427"/>
                  </a:cxn>
                  <a:cxn ang="0">
                    <a:pos x="200" y="531"/>
                  </a:cxn>
                  <a:cxn ang="0">
                    <a:pos x="246" y="212"/>
                  </a:cxn>
                  <a:cxn ang="0">
                    <a:pos x="284" y="126"/>
                  </a:cxn>
                  <a:cxn ang="0">
                    <a:pos x="346" y="167"/>
                  </a:cxn>
                  <a:cxn ang="0">
                    <a:pos x="403" y="61"/>
                  </a:cxn>
                  <a:cxn ang="0">
                    <a:pos x="494" y="110"/>
                  </a:cxn>
                  <a:cxn ang="0">
                    <a:pos x="526" y="232"/>
                  </a:cxn>
                  <a:cxn ang="0">
                    <a:pos x="632" y="281"/>
                  </a:cxn>
                  <a:cxn ang="0">
                    <a:pos x="735" y="240"/>
                  </a:cxn>
                  <a:cxn ang="0">
                    <a:pos x="808" y="145"/>
                  </a:cxn>
                  <a:cxn ang="0">
                    <a:pos x="845" y="152"/>
                  </a:cxn>
                  <a:cxn ang="0">
                    <a:pos x="810" y="334"/>
                  </a:cxn>
                  <a:cxn ang="0">
                    <a:pos x="672" y="456"/>
                  </a:cxn>
                  <a:cxn ang="0">
                    <a:pos x="665" y="514"/>
                  </a:cxn>
                  <a:cxn ang="0">
                    <a:pos x="838" y="475"/>
                  </a:cxn>
                  <a:cxn ang="0">
                    <a:pos x="960" y="471"/>
                  </a:cxn>
                  <a:cxn ang="0">
                    <a:pos x="928" y="572"/>
                  </a:cxn>
                  <a:cxn ang="0">
                    <a:pos x="864" y="635"/>
                  </a:cxn>
                  <a:cxn ang="0">
                    <a:pos x="846" y="724"/>
                  </a:cxn>
                  <a:cxn ang="0">
                    <a:pos x="858" y="778"/>
                  </a:cxn>
                  <a:cxn ang="0">
                    <a:pos x="929" y="797"/>
                  </a:cxn>
                  <a:cxn ang="0">
                    <a:pos x="964" y="705"/>
                  </a:cxn>
                  <a:cxn ang="0">
                    <a:pos x="996" y="640"/>
                  </a:cxn>
                  <a:cxn ang="0">
                    <a:pos x="1025" y="678"/>
                  </a:cxn>
                  <a:cxn ang="0">
                    <a:pos x="1033" y="769"/>
                  </a:cxn>
                  <a:cxn ang="0">
                    <a:pos x="1016" y="818"/>
                  </a:cxn>
                  <a:cxn ang="0">
                    <a:pos x="982" y="900"/>
                  </a:cxn>
                  <a:cxn ang="0">
                    <a:pos x="970" y="992"/>
                  </a:cxn>
                  <a:cxn ang="0">
                    <a:pos x="996" y="1036"/>
                  </a:cxn>
                  <a:cxn ang="0">
                    <a:pos x="1050" y="1025"/>
                  </a:cxn>
                  <a:cxn ang="0">
                    <a:pos x="1103" y="987"/>
                  </a:cxn>
                  <a:cxn ang="0">
                    <a:pos x="1137" y="937"/>
                  </a:cxn>
                  <a:cxn ang="0">
                    <a:pos x="1155" y="963"/>
                  </a:cxn>
                  <a:cxn ang="0">
                    <a:pos x="1137" y="1052"/>
                  </a:cxn>
                  <a:cxn ang="0">
                    <a:pos x="1055" y="1163"/>
                  </a:cxn>
                  <a:cxn ang="0">
                    <a:pos x="932" y="1291"/>
                  </a:cxn>
                  <a:cxn ang="0">
                    <a:pos x="822" y="1390"/>
                  </a:cxn>
                  <a:cxn ang="0">
                    <a:pos x="681" y="1334"/>
                  </a:cxn>
                  <a:cxn ang="0">
                    <a:pos x="598" y="1216"/>
                  </a:cxn>
                  <a:cxn ang="0">
                    <a:pos x="422" y="1193"/>
                  </a:cxn>
                  <a:cxn ang="0">
                    <a:pos x="300" y="1147"/>
                  </a:cxn>
                  <a:cxn ang="0">
                    <a:pos x="79" y="1082"/>
                  </a:cxn>
                </a:cxnLst>
                <a:rect l="0" t="0" r="r" b="b"/>
                <a:pathLst>
                  <a:path w="1155" h="1390">
                    <a:moveTo>
                      <a:pt x="32" y="1049"/>
                    </a:moveTo>
                    <a:lnTo>
                      <a:pt x="7" y="999"/>
                    </a:lnTo>
                    <a:lnTo>
                      <a:pt x="0" y="904"/>
                    </a:lnTo>
                    <a:lnTo>
                      <a:pt x="3" y="824"/>
                    </a:lnTo>
                    <a:lnTo>
                      <a:pt x="14" y="752"/>
                    </a:lnTo>
                    <a:lnTo>
                      <a:pt x="42" y="722"/>
                    </a:lnTo>
                    <a:lnTo>
                      <a:pt x="114" y="692"/>
                    </a:lnTo>
                    <a:lnTo>
                      <a:pt x="110" y="642"/>
                    </a:lnTo>
                    <a:lnTo>
                      <a:pt x="99" y="577"/>
                    </a:lnTo>
                    <a:lnTo>
                      <a:pt x="91" y="536"/>
                    </a:lnTo>
                    <a:lnTo>
                      <a:pt x="91" y="483"/>
                    </a:lnTo>
                    <a:lnTo>
                      <a:pt x="99" y="427"/>
                    </a:lnTo>
                    <a:lnTo>
                      <a:pt x="126" y="362"/>
                    </a:lnTo>
                    <a:lnTo>
                      <a:pt x="160" y="430"/>
                    </a:lnTo>
                    <a:lnTo>
                      <a:pt x="200" y="531"/>
                    </a:lnTo>
                    <a:lnTo>
                      <a:pt x="230" y="547"/>
                    </a:lnTo>
                    <a:lnTo>
                      <a:pt x="246" y="379"/>
                    </a:lnTo>
                    <a:lnTo>
                      <a:pt x="246" y="212"/>
                    </a:lnTo>
                    <a:lnTo>
                      <a:pt x="216" y="90"/>
                    </a:lnTo>
                    <a:lnTo>
                      <a:pt x="247" y="99"/>
                    </a:lnTo>
                    <a:lnTo>
                      <a:pt x="284" y="126"/>
                    </a:lnTo>
                    <a:lnTo>
                      <a:pt x="315" y="167"/>
                    </a:lnTo>
                    <a:lnTo>
                      <a:pt x="342" y="228"/>
                    </a:lnTo>
                    <a:lnTo>
                      <a:pt x="346" y="167"/>
                    </a:lnTo>
                    <a:lnTo>
                      <a:pt x="358" y="126"/>
                    </a:lnTo>
                    <a:lnTo>
                      <a:pt x="380" y="92"/>
                    </a:lnTo>
                    <a:lnTo>
                      <a:pt x="403" y="61"/>
                    </a:lnTo>
                    <a:lnTo>
                      <a:pt x="475" y="0"/>
                    </a:lnTo>
                    <a:lnTo>
                      <a:pt x="484" y="68"/>
                    </a:lnTo>
                    <a:lnTo>
                      <a:pt x="494" y="110"/>
                    </a:lnTo>
                    <a:lnTo>
                      <a:pt x="499" y="141"/>
                    </a:lnTo>
                    <a:lnTo>
                      <a:pt x="506" y="175"/>
                    </a:lnTo>
                    <a:lnTo>
                      <a:pt x="526" y="232"/>
                    </a:lnTo>
                    <a:lnTo>
                      <a:pt x="552" y="266"/>
                    </a:lnTo>
                    <a:lnTo>
                      <a:pt x="582" y="281"/>
                    </a:lnTo>
                    <a:lnTo>
                      <a:pt x="632" y="281"/>
                    </a:lnTo>
                    <a:lnTo>
                      <a:pt x="665" y="274"/>
                    </a:lnTo>
                    <a:lnTo>
                      <a:pt x="704" y="263"/>
                    </a:lnTo>
                    <a:lnTo>
                      <a:pt x="735" y="240"/>
                    </a:lnTo>
                    <a:lnTo>
                      <a:pt x="765" y="205"/>
                    </a:lnTo>
                    <a:lnTo>
                      <a:pt x="787" y="175"/>
                    </a:lnTo>
                    <a:lnTo>
                      <a:pt x="808" y="145"/>
                    </a:lnTo>
                    <a:lnTo>
                      <a:pt x="826" y="119"/>
                    </a:lnTo>
                    <a:lnTo>
                      <a:pt x="850" y="85"/>
                    </a:lnTo>
                    <a:lnTo>
                      <a:pt x="845" y="152"/>
                    </a:lnTo>
                    <a:lnTo>
                      <a:pt x="842" y="205"/>
                    </a:lnTo>
                    <a:lnTo>
                      <a:pt x="834" y="266"/>
                    </a:lnTo>
                    <a:lnTo>
                      <a:pt x="810" y="334"/>
                    </a:lnTo>
                    <a:lnTo>
                      <a:pt x="769" y="396"/>
                    </a:lnTo>
                    <a:lnTo>
                      <a:pt x="723" y="437"/>
                    </a:lnTo>
                    <a:lnTo>
                      <a:pt x="672" y="456"/>
                    </a:lnTo>
                    <a:lnTo>
                      <a:pt x="640" y="487"/>
                    </a:lnTo>
                    <a:lnTo>
                      <a:pt x="594" y="540"/>
                    </a:lnTo>
                    <a:lnTo>
                      <a:pt x="665" y="514"/>
                    </a:lnTo>
                    <a:lnTo>
                      <a:pt x="738" y="491"/>
                    </a:lnTo>
                    <a:lnTo>
                      <a:pt x="785" y="483"/>
                    </a:lnTo>
                    <a:lnTo>
                      <a:pt x="838" y="475"/>
                    </a:lnTo>
                    <a:lnTo>
                      <a:pt x="883" y="471"/>
                    </a:lnTo>
                    <a:lnTo>
                      <a:pt x="928" y="470"/>
                    </a:lnTo>
                    <a:lnTo>
                      <a:pt x="960" y="471"/>
                    </a:lnTo>
                    <a:lnTo>
                      <a:pt x="953" y="510"/>
                    </a:lnTo>
                    <a:lnTo>
                      <a:pt x="945" y="546"/>
                    </a:lnTo>
                    <a:lnTo>
                      <a:pt x="928" y="572"/>
                    </a:lnTo>
                    <a:lnTo>
                      <a:pt x="911" y="590"/>
                    </a:lnTo>
                    <a:lnTo>
                      <a:pt x="892" y="607"/>
                    </a:lnTo>
                    <a:lnTo>
                      <a:pt x="864" y="635"/>
                    </a:lnTo>
                    <a:lnTo>
                      <a:pt x="849" y="671"/>
                    </a:lnTo>
                    <a:lnTo>
                      <a:pt x="846" y="700"/>
                    </a:lnTo>
                    <a:lnTo>
                      <a:pt x="846" y="724"/>
                    </a:lnTo>
                    <a:lnTo>
                      <a:pt x="849" y="745"/>
                    </a:lnTo>
                    <a:lnTo>
                      <a:pt x="850" y="762"/>
                    </a:lnTo>
                    <a:lnTo>
                      <a:pt x="858" y="778"/>
                    </a:lnTo>
                    <a:lnTo>
                      <a:pt x="867" y="790"/>
                    </a:lnTo>
                    <a:lnTo>
                      <a:pt x="901" y="804"/>
                    </a:lnTo>
                    <a:lnTo>
                      <a:pt x="929" y="797"/>
                    </a:lnTo>
                    <a:lnTo>
                      <a:pt x="948" y="768"/>
                    </a:lnTo>
                    <a:lnTo>
                      <a:pt x="960" y="722"/>
                    </a:lnTo>
                    <a:lnTo>
                      <a:pt x="964" y="705"/>
                    </a:lnTo>
                    <a:lnTo>
                      <a:pt x="972" y="685"/>
                    </a:lnTo>
                    <a:lnTo>
                      <a:pt x="980" y="664"/>
                    </a:lnTo>
                    <a:lnTo>
                      <a:pt x="996" y="640"/>
                    </a:lnTo>
                    <a:lnTo>
                      <a:pt x="1009" y="623"/>
                    </a:lnTo>
                    <a:lnTo>
                      <a:pt x="1019" y="647"/>
                    </a:lnTo>
                    <a:lnTo>
                      <a:pt x="1025" y="678"/>
                    </a:lnTo>
                    <a:lnTo>
                      <a:pt x="1033" y="707"/>
                    </a:lnTo>
                    <a:lnTo>
                      <a:pt x="1037" y="737"/>
                    </a:lnTo>
                    <a:lnTo>
                      <a:pt x="1033" y="769"/>
                    </a:lnTo>
                    <a:lnTo>
                      <a:pt x="1025" y="797"/>
                    </a:lnTo>
                    <a:lnTo>
                      <a:pt x="1010" y="837"/>
                    </a:lnTo>
                    <a:lnTo>
                      <a:pt x="1016" y="818"/>
                    </a:lnTo>
                    <a:lnTo>
                      <a:pt x="997" y="858"/>
                    </a:lnTo>
                    <a:lnTo>
                      <a:pt x="991" y="872"/>
                    </a:lnTo>
                    <a:lnTo>
                      <a:pt x="982" y="900"/>
                    </a:lnTo>
                    <a:lnTo>
                      <a:pt x="976" y="942"/>
                    </a:lnTo>
                    <a:lnTo>
                      <a:pt x="972" y="963"/>
                    </a:lnTo>
                    <a:lnTo>
                      <a:pt x="970" y="992"/>
                    </a:lnTo>
                    <a:lnTo>
                      <a:pt x="970" y="1013"/>
                    </a:lnTo>
                    <a:lnTo>
                      <a:pt x="978" y="1033"/>
                    </a:lnTo>
                    <a:lnTo>
                      <a:pt x="996" y="1036"/>
                    </a:lnTo>
                    <a:lnTo>
                      <a:pt x="1017" y="1038"/>
                    </a:lnTo>
                    <a:lnTo>
                      <a:pt x="1033" y="1032"/>
                    </a:lnTo>
                    <a:lnTo>
                      <a:pt x="1050" y="1025"/>
                    </a:lnTo>
                    <a:lnTo>
                      <a:pt x="1067" y="1018"/>
                    </a:lnTo>
                    <a:lnTo>
                      <a:pt x="1085" y="1007"/>
                    </a:lnTo>
                    <a:lnTo>
                      <a:pt x="1103" y="987"/>
                    </a:lnTo>
                    <a:lnTo>
                      <a:pt x="1114" y="975"/>
                    </a:lnTo>
                    <a:lnTo>
                      <a:pt x="1127" y="956"/>
                    </a:lnTo>
                    <a:lnTo>
                      <a:pt x="1137" y="937"/>
                    </a:lnTo>
                    <a:lnTo>
                      <a:pt x="1145" y="911"/>
                    </a:lnTo>
                    <a:lnTo>
                      <a:pt x="1153" y="942"/>
                    </a:lnTo>
                    <a:lnTo>
                      <a:pt x="1155" y="963"/>
                    </a:lnTo>
                    <a:lnTo>
                      <a:pt x="1153" y="989"/>
                    </a:lnTo>
                    <a:lnTo>
                      <a:pt x="1148" y="1025"/>
                    </a:lnTo>
                    <a:lnTo>
                      <a:pt x="1137" y="1052"/>
                    </a:lnTo>
                    <a:lnTo>
                      <a:pt x="1119" y="1082"/>
                    </a:lnTo>
                    <a:lnTo>
                      <a:pt x="1093" y="1113"/>
                    </a:lnTo>
                    <a:lnTo>
                      <a:pt x="1055" y="1163"/>
                    </a:lnTo>
                    <a:lnTo>
                      <a:pt x="997" y="1216"/>
                    </a:lnTo>
                    <a:lnTo>
                      <a:pt x="956" y="1246"/>
                    </a:lnTo>
                    <a:lnTo>
                      <a:pt x="932" y="1291"/>
                    </a:lnTo>
                    <a:lnTo>
                      <a:pt x="922" y="1380"/>
                    </a:lnTo>
                    <a:lnTo>
                      <a:pt x="875" y="1390"/>
                    </a:lnTo>
                    <a:lnTo>
                      <a:pt x="822" y="1390"/>
                    </a:lnTo>
                    <a:lnTo>
                      <a:pt x="773" y="1380"/>
                    </a:lnTo>
                    <a:lnTo>
                      <a:pt x="723" y="1361"/>
                    </a:lnTo>
                    <a:lnTo>
                      <a:pt x="681" y="1334"/>
                    </a:lnTo>
                    <a:lnTo>
                      <a:pt x="644" y="1303"/>
                    </a:lnTo>
                    <a:lnTo>
                      <a:pt x="613" y="1253"/>
                    </a:lnTo>
                    <a:lnTo>
                      <a:pt x="598" y="1216"/>
                    </a:lnTo>
                    <a:lnTo>
                      <a:pt x="545" y="1227"/>
                    </a:lnTo>
                    <a:lnTo>
                      <a:pt x="476" y="1216"/>
                    </a:lnTo>
                    <a:lnTo>
                      <a:pt x="422" y="1193"/>
                    </a:lnTo>
                    <a:lnTo>
                      <a:pt x="392" y="1166"/>
                    </a:lnTo>
                    <a:lnTo>
                      <a:pt x="368" y="1124"/>
                    </a:lnTo>
                    <a:lnTo>
                      <a:pt x="300" y="1147"/>
                    </a:lnTo>
                    <a:lnTo>
                      <a:pt x="224" y="1140"/>
                    </a:lnTo>
                    <a:lnTo>
                      <a:pt x="144" y="1113"/>
                    </a:lnTo>
                    <a:lnTo>
                      <a:pt x="79" y="1082"/>
                    </a:lnTo>
                    <a:lnTo>
                      <a:pt x="32" y="1049"/>
                    </a:lnTo>
                    <a:close/>
                  </a:path>
                </a:pathLst>
              </a:custGeom>
              <a:solidFill>
                <a:srgbClr val="E0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733" name="Freeform 701"/>
              <p:cNvSpPr>
                <a:spLocks/>
              </p:cNvSpPr>
              <p:nvPr/>
            </p:nvSpPr>
            <p:spPr bwMode="auto">
              <a:xfrm>
                <a:off x="2689" y="1420"/>
                <a:ext cx="830" cy="1008"/>
              </a:xfrm>
              <a:custGeom>
                <a:avLst/>
                <a:gdLst/>
                <a:ahLst/>
                <a:cxnLst>
                  <a:cxn ang="0">
                    <a:pos x="5" y="724"/>
                  </a:cxn>
                  <a:cxn ang="0">
                    <a:pos x="4" y="598"/>
                  </a:cxn>
                  <a:cxn ang="0">
                    <a:pos x="30" y="524"/>
                  </a:cxn>
                  <a:cxn ang="0">
                    <a:pos x="80" y="465"/>
                  </a:cxn>
                  <a:cxn ang="0">
                    <a:pos x="65" y="389"/>
                  </a:cxn>
                  <a:cxn ang="0">
                    <a:pos x="71" y="309"/>
                  </a:cxn>
                  <a:cxn ang="0">
                    <a:pos x="116" y="311"/>
                  </a:cxn>
                  <a:cxn ang="0">
                    <a:pos x="166" y="396"/>
                  </a:cxn>
                  <a:cxn ang="0">
                    <a:pos x="177" y="153"/>
                  </a:cxn>
                  <a:cxn ang="0">
                    <a:pos x="177" y="71"/>
                  </a:cxn>
                  <a:cxn ang="0">
                    <a:pos x="226" y="120"/>
                  </a:cxn>
                  <a:cxn ang="0">
                    <a:pos x="249" y="120"/>
                  </a:cxn>
                  <a:cxn ang="0">
                    <a:pos x="274" y="65"/>
                  </a:cxn>
                  <a:cxn ang="0">
                    <a:pos x="341" y="0"/>
                  </a:cxn>
                  <a:cxn ang="0">
                    <a:pos x="356" y="79"/>
                  </a:cxn>
                  <a:cxn ang="0">
                    <a:pos x="364" y="126"/>
                  </a:cxn>
                  <a:cxn ang="0">
                    <a:pos x="397" y="192"/>
                  </a:cxn>
                  <a:cxn ang="0">
                    <a:pos x="455" y="203"/>
                  </a:cxn>
                  <a:cxn ang="0">
                    <a:pos x="506" y="190"/>
                  </a:cxn>
                  <a:cxn ang="0">
                    <a:pos x="550" y="147"/>
                  </a:cxn>
                  <a:cxn ang="0">
                    <a:pos x="580" y="104"/>
                  </a:cxn>
                  <a:cxn ang="0">
                    <a:pos x="611" y="59"/>
                  </a:cxn>
                  <a:cxn ang="0">
                    <a:pos x="605" y="147"/>
                  </a:cxn>
                  <a:cxn ang="0">
                    <a:pos x="584" y="242"/>
                  </a:cxn>
                  <a:cxn ang="0">
                    <a:pos x="521" y="317"/>
                  </a:cxn>
                  <a:cxn ang="0">
                    <a:pos x="459" y="352"/>
                  </a:cxn>
                  <a:cxn ang="0">
                    <a:pos x="480" y="373"/>
                  </a:cxn>
                  <a:cxn ang="0">
                    <a:pos x="563" y="350"/>
                  </a:cxn>
                  <a:cxn ang="0">
                    <a:pos x="634" y="342"/>
                  </a:cxn>
                  <a:cxn ang="0">
                    <a:pos x="670" y="387"/>
                  </a:cxn>
                  <a:cxn ang="0">
                    <a:pos x="621" y="460"/>
                  </a:cxn>
                  <a:cxn ang="0">
                    <a:pos x="577" y="501"/>
                  </a:cxn>
                  <a:cxn ang="0">
                    <a:pos x="571" y="528"/>
                  </a:cxn>
                  <a:cxn ang="0">
                    <a:pos x="592" y="557"/>
                  </a:cxn>
                  <a:cxn ang="0">
                    <a:pos x="646" y="584"/>
                  </a:cxn>
                  <a:cxn ang="0">
                    <a:pos x="681" y="557"/>
                  </a:cxn>
                  <a:cxn ang="0">
                    <a:pos x="705" y="481"/>
                  </a:cxn>
                  <a:cxn ang="0">
                    <a:pos x="738" y="495"/>
                  </a:cxn>
                  <a:cxn ang="0">
                    <a:pos x="736" y="578"/>
                  </a:cxn>
                  <a:cxn ang="0">
                    <a:pos x="703" y="683"/>
                  </a:cxn>
                  <a:cxn ang="0">
                    <a:pos x="731" y="752"/>
                  </a:cxn>
                  <a:cxn ang="0">
                    <a:pos x="780" y="730"/>
                  </a:cxn>
                  <a:cxn ang="0">
                    <a:pos x="825" y="662"/>
                  </a:cxn>
                  <a:cxn ang="0">
                    <a:pos x="823" y="738"/>
                  </a:cxn>
                  <a:cxn ang="0">
                    <a:pos x="785" y="807"/>
                  </a:cxn>
                  <a:cxn ang="0">
                    <a:pos x="717" y="882"/>
                  </a:cxn>
                  <a:cxn ang="0">
                    <a:pos x="669" y="936"/>
                  </a:cxn>
                  <a:cxn ang="0">
                    <a:pos x="629" y="1008"/>
                  </a:cxn>
                  <a:cxn ang="0">
                    <a:pos x="556" y="1000"/>
                  </a:cxn>
                  <a:cxn ang="0">
                    <a:pos x="490" y="967"/>
                  </a:cxn>
                  <a:cxn ang="0">
                    <a:pos x="440" y="909"/>
                  </a:cxn>
                  <a:cxn ang="0">
                    <a:pos x="391" y="890"/>
                  </a:cxn>
                  <a:cxn ang="0">
                    <a:pos x="304" y="866"/>
                  </a:cxn>
                  <a:cxn ang="0">
                    <a:pos x="264" y="815"/>
                  </a:cxn>
                  <a:cxn ang="0">
                    <a:pos x="162" y="827"/>
                  </a:cxn>
                  <a:cxn ang="0">
                    <a:pos x="58" y="785"/>
                  </a:cxn>
                </a:cxnLst>
                <a:rect l="0" t="0" r="r" b="b"/>
                <a:pathLst>
                  <a:path w="830" h="1008">
                    <a:moveTo>
                      <a:pt x="24" y="761"/>
                    </a:moveTo>
                    <a:lnTo>
                      <a:pt x="5" y="724"/>
                    </a:lnTo>
                    <a:lnTo>
                      <a:pt x="0" y="656"/>
                    </a:lnTo>
                    <a:lnTo>
                      <a:pt x="4" y="598"/>
                    </a:lnTo>
                    <a:lnTo>
                      <a:pt x="11" y="545"/>
                    </a:lnTo>
                    <a:lnTo>
                      <a:pt x="30" y="524"/>
                    </a:lnTo>
                    <a:lnTo>
                      <a:pt x="82" y="501"/>
                    </a:lnTo>
                    <a:lnTo>
                      <a:pt x="80" y="465"/>
                    </a:lnTo>
                    <a:lnTo>
                      <a:pt x="71" y="418"/>
                    </a:lnTo>
                    <a:lnTo>
                      <a:pt x="65" y="389"/>
                    </a:lnTo>
                    <a:lnTo>
                      <a:pt x="65" y="350"/>
                    </a:lnTo>
                    <a:lnTo>
                      <a:pt x="71" y="309"/>
                    </a:lnTo>
                    <a:lnTo>
                      <a:pt x="91" y="262"/>
                    </a:lnTo>
                    <a:lnTo>
                      <a:pt x="116" y="311"/>
                    </a:lnTo>
                    <a:lnTo>
                      <a:pt x="144" y="385"/>
                    </a:lnTo>
                    <a:lnTo>
                      <a:pt x="166" y="396"/>
                    </a:lnTo>
                    <a:lnTo>
                      <a:pt x="177" y="276"/>
                    </a:lnTo>
                    <a:lnTo>
                      <a:pt x="177" y="153"/>
                    </a:lnTo>
                    <a:lnTo>
                      <a:pt x="156" y="65"/>
                    </a:lnTo>
                    <a:lnTo>
                      <a:pt x="177" y="71"/>
                    </a:lnTo>
                    <a:lnTo>
                      <a:pt x="205" y="90"/>
                    </a:lnTo>
                    <a:lnTo>
                      <a:pt x="226" y="120"/>
                    </a:lnTo>
                    <a:lnTo>
                      <a:pt x="246" y="164"/>
                    </a:lnTo>
                    <a:lnTo>
                      <a:pt x="249" y="120"/>
                    </a:lnTo>
                    <a:lnTo>
                      <a:pt x="257" y="90"/>
                    </a:lnTo>
                    <a:lnTo>
                      <a:pt x="274" y="65"/>
                    </a:lnTo>
                    <a:lnTo>
                      <a:pt x="291" y="43"/>
                    </a:lnTo>
                    <a:lnTo>
                      <a:pt x="341" y="0"/>
                    </a:lnTo>
                    <a:lnTo>
                      <a:pt x="347" y="48"/>
                    </a:lnTo>
                    <a:lnTo>
                      <a:pt x="356" y="79"/>
                    </a:lnTo>
                    <a:lnTo>
                      <a:pt x="358" y="101"/>
                    </a:lnTo>
                    <a:lnTo>
                      <a:pt x="364" y="126"/>
                    </a:lnTo>
                    <a:lnTo>
                      <a:pt x="377" y="168"/>
                    </a:lnTo>
                    <a:lnTo>
                      <a:pt x="397" y="192"/>
                    </a:lnTo>
                    <a:lnTo>
                      <a:pt x="418" y="203"/>
                    </a:lnTo>
                    <a:lnTo>
                      <a:pt x="455" y="203"/>
                    </a:lnTo>
                    <a:lnTo>
                      <a:pt x="480" y="197"/>
                    </a:lnTo>
                    <a:lnTo>
                      <a:pt x="506" y="190"/>
                    </a:lnTo>
                    <a:lnTo>
                      <a:pt x="529" y="172"/>
                    </a:lnTo>
                    <a:lnTo>
                      <a:pt x="550" y="147"/>
                    </a:lnTo>
                    <a:lnTo>
                      <a:pt x="567" y="126"/>
                    </a:lnTo>
                    <a:lnTo>
                      <a:pt x="580" y="104"/>
                    </a:lnTo>
                    <a:lnTo>
                      <a:pt x="594" y="85"/>
                    </a:lnTo>
                    <a:lnTo>
                      <a:pt x="611" y="59"/>
                    </a:lnTo>
                    <a:lnTo>
                      <a:pt x="608" y="110"/>
                    </a:lnTo>
                    <a:lnTo>
                      <a:pt x="605" y="147"/>
                    </a:lnTo>
                    <a:lnTo>
                      <a:pt x="600" y="192"/>
                    </a:lnTo>
                    <a:lnTo>
                      <a:pt x="584" y="242"/>
                    </a:lnTo>
                    <a:lnTo>
                      <a:pt x="553" y="286"/>
                    </a:lnTo>
                    <a:lnTo>
                      <a:pt x="521" y="317"/>
                    </a:lnTo>
                    <a:lnTo>
                      <a:pt x="484" y="330"/>
                    </a:lnTo>
                    <a:lnTo>
                      <a:pt x="459" y="352"/>
                    </a:lnTo>
                    <a:lnTo>
                      <a:pt x="427" y="390"/>
                    </a:lnTo>
                    <a:lnTo>
                      <a:pt x="480" y="373"/>
                    </a:lnTo>
                    <a:lnTo>
                      <a:pt x="531" y="356"/>
                    </a:lnTo>
                    <a:lnTo>
                      <a:pt x="563" y="350"/>
                    </a:lnTo>
                    <a:lnTo>
                      <a:pt x="603" y="344"/>
                    </a:lnTo>
                    <a:lnTo>
                      <a:pt x="634" y="342"/>
                    </a:lnTo>
                    <a:lnTo>
                      <a:pt x="690" y="342"/>
                    </a:lnTo>
                    <a:lnTo>
                      <a:pt x="670" y="387"/>
                    </a:lnTo>
                    <a:lnTo>
                      <a:pt x="653" y="421"/>
                    </a:lnTo>
                    <a:lnTo>
                      <a:pt x="621" y="460"/>
                    </a:lnTo>
                    <a:lnTo>
                      <a:pt x="600" y="479"/>
                    </a:lnTo>
                    <a:lnTo>
                      <a:pt x="577" y="501"/>
                    </a:lnTo>
                    <a:lnTo>
                      <a:pt x="570" y="510"/>
                    </a:lnTo>
                    <a:lnTo>
                      <a:pt x="571" y="528"/>
                    </a:lnTo>
                    <a:lnTo>
                      <a:pt x="575" y="540"/>
                    </a:lnTo>
                    <a:lnTo>
                      <a:pt x="592" y="557"/>
                    </a:lnTo>
                    <a:lnTo>
                      <a:pt x="616" y="573"/>
                    </a:lnTo>
                    <a:lnTo>
                      <a:pt x="646" y="584"/>
                    </a:lnTo>
                    <a:lnTo>
                      <a:pt x="668" y="578"/>
                    </a:lnTo>
                    <a:lnTo>
                      <a:pt x="681" y="557"/>
                    </a:lnTo>
                    <a:lnTo>
                      <a:pt x="697" y="518"/>
                    </a:lnTo>
                    <a:lnTo>
                      <a:pt x="705" y="481"/>
                    </a:lnTo>
                    <a:lnTo>
                      <a:pt x="726" y="452"/>
                    </a:lnTo>
                    <a:lnTo>
                      <a:pt x="738" y="495"/>
                    </a:lnTo>
                    <a:lnTo>
                      <a:pt x="744" y="534"/>
                    </a:lnTo>
                    <a:lnTo>
                      <a:pt x="736" y="578"/>
                    </a:lnTo>
                    <a:lnTo>
                      <a:pt x="717" y="617"/>
                    </a:lnTo>
                    <a:lnTo>
                      <a:pt x="703" y="683"/>
                    </a:lnTo>
                    <a:lnTo>
                      <a:pt x="703" y="749"/>
                    </a:lnTo>
                    <a:lnTo>
                      <a:pt x="731" y="752"/>
                    </a:lnTo>
                    <a:lnTo>
                      <a:pt x="758" y="747"/>
                    </a:lnTo>
                    <a:lnTo>
                      <a:pt x="780" y="730"/>
                    </a:lnTo>
                    <a:lnTo>
                      <a:pt x="801" y="704"/>
                    </a:lnTo>
                    <a:lnTo>
                      <a:pt x="825" y="662"/>
                    </a:lnTo>
                    <a:lnTo>
                      <a:pt x="830" y="699"/>
                    </a:lnTo>
                    <a:lnTo>
                      <a:pt x="823" y="738"/>
                    </a:lnTo>
                    <a:lnTo>
                      <a:pt x="804" y="785"/>
                    </a:lnTo>
                    <a:lnTo>
                      <a:pt x="785" y="807"/>
                    </a:lnTo>
                    <a:lnTo>
                      <a:pt x="758" y="843"/>
                    </a:lnTo>
                    <a:lnTo>
                      <a:pt x="717" y="882"/>
                    </a:lnTo>
                    <a:lnTo>
                      <a:pt x="686" y="903"/>
                    </a:lnTo>
                    <a:lnTo>
                      <a:pt x="669" y="936"/>
                    </a:lnTo>
                    <a:lnTo>
                      <a:pt x="662" y="1000"/>
                    </a:lnTo>
                    <a:lnTo>
                      <a:pt x="629" y="1008"/>
                    </a:lnTo>
                    <a:lnTo>
                      <a:pt x="592" y="1008"/>
                    </a:lnTo>
                    <a:lnTo>
                      <a:pt x="556" y="1000"/>
                    </a:lnTo>
                    <a:lnTo>
                      <a:pt x="521" y="987"/>
                    </a:lnTo>
                    <a:lnTo>
                      <a:pt x="490" y="967"/>
                    </a:lnTo>
                    <a:lnTo>
                      <a:pt x="463" y="945"/>
                    </a:lnTo>
                    <a:lnTo>
                      <a:pt x="440" y="909"/>
                    </a:lnTo>
                    <a:lnTo>
                      <a:pt x="429" y="881"/>
                    </a:lnTo>
                    <a:lnTo>
                      <a:pt x="391" y="890"/>
                    </a:lnTo>
                    <a:lnTo>
                      <a:pt x="341" y="882"/>
                    </a:lnTo>
                    <a:lnTo>
                      <a:pt x="304" y="866"/>
                    </a:lnTo>
                    <a:lnTo>
                      <a:pt x="282" y="846"/>
                    </a:lnTo>
                    <a:lnTo>
                      <a:pt x="264" y="815"/>
                    </a:lnTo>
                    <a:lnTo>
                      <a:pt x="216" y="833"/>
                    </a:lnTo>
                    <a:lnTo>
                      <a:pt x="162" y="827"/>
                    </a:lnTo>
                    <a:lnTo>
                      <a:pt x="104" y="807"/>
                    </a:lnTo>
                    <a:lnTo>
                      <a:pt x="58" y="785"/>
                    </a:lnTo>
                    <a:lnTo>
                      <a:pt x="24" y="761"/>
                    </a:lnTo>
                    <a:close/>
                  </a:path>
                </a:pathLst>
              </a:custGeom>
              <a:solidFill>
                <a:srgbClr val="FF8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734" name="Freeform 702"/>
              <p:cNvSpPr>
                <a:spLocks/>
              </p:cNvSpPr>
              <p:nvPr/>
            </p:nvSpPr>
            <p:spPr bwMode="auto">
              <a:xfrm>
                <a:off x="2846" y="1748"/>
                <a:ext cx="503" cy="613"/>
              </a:xfrm>
              <a:custGeom>
                <a:avLst/>
                <a:gdLst/>
                <a:ahLst/>
                <a:cxnLst>
                  <a:cxn ang="0">
                    <a:pos x="3" y="440"/>
                  </a:cxn>
                  <a:cxn ang="0">
                    <a:pos x="1" y="364"/>
                  </a:cxn>
                  <a:cxn ang="0">
                    <a:pos x="18" y="318"/>
                  </a:cxn>
                  <a:cxn ang="0">
                    <a:pos x="47" y="283"/>
                  </a:cxn>
                  <a:cxn ang="0">
                    <a:pos x="39" y="236"/>
                  </a:cxn>
                  <a:cxn ang="0">
                    <a:pos x="42" y="187"/>
                  </a:cxn>
                  <a:cxn ang="0">
                    <a:pos x="69" y="190"/>
                  </a:cxn>
                  <a:cxn ang="0">
                    <a:pos x="99" y="242"/>
                  </a:cxn>
                  <a:cxn ang="0">
                    <a:pos x="106" y="92"/>
                  </a:cxn>
                  <a:cxn ang="0">
                    <a:pos x="106" y="44"/>
                  </a:cxn>
                  <a:cxn ang="0">
                    <a:pos x="137" y="72"/>
                  </a:cxn>
                  <a:cxn ang="0">
                    <a:pos x="151" y="72"/>
                  </a:cxn>
                  <a:cxn ang="0">
                    <a:pos x="165" y="40"/>
                  </a:cxn>
                  <a:cxn ang="0">
                    <a:pos x="206" y="0"/>
                  </a:cxn>
                  <a:cxn ang="0">
                    <a:pos x="215" y="48"/>
                  </a:cxn>
                  <a:cxn ang="0">
                    <a:pos x="220" y="76"/>
                  </a:cxn>
                  <a:cxn ang="0">
                    <a:pos x="240" y="116"/>
                  </a:cxn>
                  <a:cxn ang="0">
                    <a:pos x="275" y="123"/>
                  </a:cxn>
                  <a:cxn ang="0">
                    <a:pos x="306" y="114"/>
                  </a:cxn>
                  <a:cxn ang="0">
                    <a:pos x="334" y="89"/>
                  </a:cxn>
                  <a:cxn ang="0">
                    <a:pos x="352" y="63"/>
                  </a:cxn>
                  <a:cxn ang="0">
                    <a:pos x="370" y="36"/>
                  </a:cxn>
                  <a:cxn ang="0">
                    <a:pos x="366" y="89"/>
                  </a:cxn>
                  <a:cxn ang="0">
                    <a:pos x="354" y="146"/>
                  </a:cxn>
                  <a:cxn ang="0">
                    <a:pos x="315" y="192"/>
                  </a:cxn>
                  <a:cxn ang="0">
                    <a:pos x="280" y="215"/>
                  </a:cxn>
                  <a:cxn ang="0">
                    <a:pos x="289" y="226"/>
                  </a:cxn>
                  <a:cxn ang="0">
                    <a:pos x="341" y="213"/>
                  </a:cxn>
                  <a:cxn ang="0">
                    <a:pos x="384" y="207"/>
                  </a:cxn>
                  <a:cxn ang="0">
                    <a:pos x="407" y="235"/>
                  </a:cxn>
                  <a:cxn ang="0">
                    <a:pos x="377" y="279"/>
                  </a:cxn>
                  <a:cxn ang="0">
                    <a:pos x="349" y="305"/>
                  </a:cxn>
                  <a:cxn ang="0">
                    <a:pos x="347" y="322"/>
                  </a:cxn>
                  <a:cxn ang="0">
                    <a:pos x="358" y="338"/>
                  </a:cxn>
                  <a:cxn ang="0">
                    <a:pos x="393" y="355"/>
                  </a:cxn>
                  <a:cxn ang="0">
                    <a:pos x="413" y="338"/>
                  </a:cxn>
                  <a:cxn ang="0">
                    <a:pos x="429" y="294"/>
                  </a:cxn>
                  <a:cxn ang="0">
                    <a:pos x="449" y="302"/>
                  </a:cxn>
                  <a:cxn ang="0">
                    <a:pos x="447" y="353"/>
                  </a:cxn>
                  <a:cxn ang="0">
                    <a:pos x="425" y="415"/>
                  </a:cxn>
                  <a:cxn ang="0">
                    <a:pos x="443" y="456"/>
                  </a:cxn>
                  <a:cxn ang="0">
                    <a:pos x="474" y="443"/>
                  </a:cxn>
                  <a:cxn ang="0">
                    <a:pos x="499" y="402"/>
                  </a:cxn>
                  <a:cxn ang="0">
                    <a:pos x="499" y="448"/>
                  </a:cxn>
                  <a:cxn ang="0">
                    <a:pos x="476" y="492"/>
                  </a:cxn>
                  <a:cxn ang="0">
                    <a:pos x="435" y="536"/>
                  </a:cxn>
                  <a:cxn ang="0">
                    <a:pos x="407" y="569"/>
                  </a:cxn>
                  <a:cxn ang="0">
                    <a:pos x="381" y="613"/>
                  </a:cxn>
                  <a:cxn ang="0">
                    <a:pos x="337" y="608"/>
                  </a:cxn>
                  <a:cxn ang="0">
                    <a:pos x="298" y="588"/>
                  </a:cxn>
                  <a:cxn ang="0">
                    <a:pos x="266" y="553"/>
                  </a:cxn>
                  <a:cxn ang="0">
                    <a:pos x="237" y="541"/>
                  </a:cxn>
                  <a:cxn ang="0">
                    <a:pos x="183" y="526"/>
                  </a:cxn>
                  <a:cxn ang="0">
                    <a:pos x="160" y="496"/>
                  </a:cxn>
                  <a:cxn ang="0">
                    <a:pos x="97" y="503"/>
                  </a:cxn>
                  <a:cxn ang="0">
                    <a:pos x="34" y="478"/>
                  </a:cxn>
                </a:cxnLst>
                <a:rect l="0" t="0" r="r" b="b"/>
                <a:pathLst>
                  <a:path w="503" h="613">
                    <a:moveTo>
                      <a:pt x="13" y="462"/>
                    </a:moveTo>
                    <a:lnTo>
                      <a:pt x="3" y="440"/>
                    </a:lnTo>
                    <a:lnTo>
                      <a:pt x="0" y="400"/>
                    </a:lnTo>
                    <a:lnTo>
                      <a:pt x="1" y="364"/>
                    </a:lnTo>
                    <a:lnTo>
                      <a:pt x="6" y="332"/>
                    </a:lnTo>
                    <a:lnTo>
                      <a:pt x="18" y="318"/>
                    </a:lnTo>
                    <a:lnTo>
                      <a:pt x="48" y="305"/>
                    </a:lnTo>
                    <a:lnTo>
                      <a:pt x="47" y="283"/>
                    </a:lnTo>
                    <a:lnTo>
                      <a:pt x="42" y="255"/>
                    </a:lnTo>
                    <a:lnTo>
                      <a:pt x="39" y="236"/>
                    </a:lnTo>
                    <a:lnTo>
                      <a:pt x="39" y="213"/>
                    </a:lnTo>
                    <a:lnTo>
                      <a:pt x="42" y="187"/>
                    </a:lnTo>
                    <a:lnTo>
                      <a:pt x="54" y="159"/>
                    </a:lnTo>
                    <a:lnTo>
                      <a:pt x="69" y="190"/>
                    </a:lnTo>
                    <a:lnTo>
                      <a:pt x="87" y="235"/>
                    </a:lnTo>
                    <a:lnTo>
                      <a:pt x="99" y="242"/>
                    </a:lnTo>
                    <a:lnTo>
                      <a:pt x="106" y="167"/>
                    </a:lnTo>
                    <a:lnTo>
                      <a:pt x="106" y="92"/>
                    </a:lnTo>
                    <a:lnTo>
                      <a:pt x="93" y="40"/>
                    </a:lnTo>
                    <a:lnTo>
                      <a:pt x="106" y="44"/>
                    </a:lnTo>
                    <a:lnTo>
                      <a:pt x="123" y="55"/>
                    </a:lnTo>
                    <a:lnTo>
                      <a:pt x="137" y="72"/>
                    </a:lnTo>
                    <a:lnTo>
                      <a:pt x="148" y="99"/>
                    </a:lnTo>
                    <a:lnTo>
                      <a:pt x="151" y="72"/>
                    </a:lnTo>
                    <a:lnTo>
                      <a:pt x="155" y="55"/>
                    </a:lnTo>
                    <a:lnTo>
                      <a:pt x="165" y="40"/>
                    </a:lnTo>
                    <a:lnTo>
                      <a:pt x="175" y="26"/>
                    </a:lnTo>
                    <a:lnTo>
                      <a:pt x="206" y="0"/>
                    </a:lnTo>
                    <a:lnTo>
                      <a:pt x="211" y="29"/>
                    </a:lnTo>
                    <a:lnTo>
                      <a:pt x="215" y="48"/>
                    </a:lnTo>
                    <a:lnTo>
                      <a:pt x="217" y="61"/>
                    </a:lnTo>
                    <a:lnTo>
                      <a:pt x="220" y="76"/>
                    </a:lnTo>
                    <a:lnTo>
                      <a:pt x="229" y="100"/>
                    </a:lnTo>
                    <a:lnTo>
                      <a:pt x="240" y="116"/>
                    </a:lnTo>
                    <a:lnTo>
                      <a:pt x="254" y="123"/>
                    </a:lnTo>
                    <a:lnTo>
                      <a:pt x="275" y="123"/>
                    </a:lnTo>
                    <a:lnTo>
                      <a:pt x="289" y="119"/>
                    </a:lnTo>
                    <a:lnTo>
                      <a:pt x="306" y="114"/>
                    </a:lnTo>
                    <a:lnTo>
                      <a:pt x="320" y="104"/>
                    </a:lnTo>
                    <a:lnTo>
                      <a:pt x="334" y="89"/>
                    </a:lnTo>
                    <a:lnTo>
                      <a:pt x="343" y="76"/>
                    </a:lnTo>
                    <a:lnTo>
                      <a:pt x="352" y="63"/>
                    </a:lnTo>
                    <a:lnTo>
                      <a:pt x="360" y="52"/>
                    </a:lnTo>
                    <a:lnTo>
                      <a:pt x="370" y="36"/>
                    </a:lnTo>
                    <a:lnTo>
                      <a:pt x="369" y="66"/>
                    </a:lnTo>
                    <a:lnTo>
                      <a:pt x="366" y="89"/>
                    </a:lnTo>
                    <a:lnTo>
                      <a:pt x="364" y="116"/>
                    </a:lnTo>
                    <a:lnTo>
                      <a:pt x="354" y="146"/>
                    </a:lnTo>
                    <a:lnTo>
                      <a:pt x="335" y="174"/>
                    </a:lnTo>
                    <a:lnTo>
                      <a:pt x="315" y="192"/>
                    </a:lnTo>
                    <a:lnTo>
                      <a:pt x="293" y="200"/>
                    </a:lnTo>
                    <a:lnTo>
                      <a:pt x="280" y="215"/>
                    </a:lnTo>
                    <a:lnTo>
                      <a:pt x="259" y="238"/>
                    </a:lnTo>
                    <a:lnTo>
                      <a:pt x="289" y="226"/>
                    </a:lnTo>
                    <a:lnTo>
                      <a:pt x="322" y="216"/>
                    </a:lnTo>
                    <a:lnTo>
                      <a:pt x="341" y="213"/>
                    </a:lnTo>
                    <a:lnTo>
                      <a:pt x="365" y="210"/>
                    </a:lnTo>
                    <a:lnTo>
                      <a:pt x="384" y="207"/>
                    </a:lnTo>
                    <a:lnTo>
                      <a:pt x="418" y="207"/>
                    </a:lnTo>
                    <a:lnTo>
                      <a:pt x="407" y="235"/>
                    </a:lnTo>
                    <a:lnTo>
                      <a:pt x="398" y="257"/>
                    </a:lnTo>
                    <a:lnTo>
                      <a:pt x="377" y="279"/>
                    </a:lnTo>
                    <a:lnTo>
                      <a:pt x="364" y="291"/>
                    </a:lnTo>
                    <a:lnTo>
                      <a:pt x="349" y="305"/>
                    </a:lnTo>
                    <a:lnTo>
                      <a:pt x="346" y="310"/>
                    </a:lnTo>
                    <a:lnTo>
                      <a:pt x="347" y="322"/>
                    </a:lnTo>
                    <a:lnTo>
                      <a:pt x="348" y="329"/>
                    </a:lnTo>
                    <a:lnTo>
                      <a:pt x="358" y="338"/>
                    </a:lnTo>
                    <a:lnTo>
                      <a:pt x="374" y="349"/>
                    </a:lnTo>
                    <a:lnTo>
                      <a:pt x="393" y="355"/>
                    </a:lnTo>
                    <a:lnTo>
                      <a:pt x="406" y="353"/>
                    </a:lnTo>
                    <a:lnTo>
                      <a:pt x="413" y="338"/>
                    </a:lnTo>
                    <a:lnTo>
                      <a:pt x="423" y="315"/>
                    </a:lnTo>
                    <a:lnTo>
                      <a:pt x="429" y="294"/>
                    </a:lnTo>
                    <a:lnTo>
                      <a:pt x="440" y="275"/>
                    </a:lnTo>
                    <a:lnTo>
                      <a:pt x="449" y="302"/>
                    </a:lnTo>
                    <a:lnTo>
                      <a:pt x="452" y="325"/>
                    </a:lnTo>
                    <a:lnTo>
                      <a:pt x="447" y="353"/>
                    </a:lnTo>
                    <a:lnTo>
                      <a:pt x="435" y="375"/>
                    </a:lnTo>
                    <a:lnTo>
                      <a:pt x="425" y="415"/>
                    </a:lnTo>
                    <a:lnTo>
                      <a:pt x="425" y="455"/>
                    </a:lnTo>
                    <a:lnTo>
                      <a:pt x="443" y="456"/>
                    </a:lnTo>
                    <a:lnTo>
                      <a:pt x="460" y="454"/>
                    </a:lnTo>
                    <a:lnTo>
                      <a:pt x="474" y="443"/>
                    </a:lnTo>
                    <a:lnTo>
                      <a:pt x="486" y="429"/>
                    </a:lnTo>
                    <a:lnTo>
                      <a:pt x="499" y="402"/>
                    </a:lnTo>
                    <a:lnTo>
                      <a:pt x="503" y="426"/>
                    </a:lnTo>
                    <a:lnTo>
                      <a:pt x="499" y="448"/>
                    </a:lnTo>
                    <a:lnTo>
                      <a:pt x="488" y="478"/>
                    </a:lnTo>
                    <a:lnTo>
                      <a:pt x="476" y="492"/>
                    </a:lnTo>
                    <a:lnTo>
                      <a:pt x="460" y="513"/>
                    </a:lnTo>
                    <a:lnTo>
                      <a:pt x="435" y="536"/>
                    </a:lnTo>
                    <a:lnTo>
                      <a:pt x="417" y="549"/>
                    </a:lnTo>
                    <a:lnTo>
                      <a:pt x="407" y="569"/>
                    </a:lnTo>
                    <a:lnTo>
                      <a:pt x="401" y="608"/>
                    </a:lnTo>
                    <a:lnTo>
                      <a:pt x="381" y="613"/>
                    </a:lnTo>
                    <a:lnTo>
                      <a:pt x="358" y="613"/>
                    </a:lnTo>
                    <a:lnTo>
                      <a:pt x="337" y="608"/>
                    </a:lnTo>
                    <a:lnTo>
                      <a:pt x="315" y="600"/>
                    </a:lnTo>
                    <a:lnTo>
                      <a:pt x="298" y="588"/>
                    </a:lnTo>
                    <a:lnTo>
                      <a:pt x="281" y="575"/>
                    </a:lnTo>
                    <a:lnTo>
                      <a:pt x="266" y="553"/>
                    </a:lnTo>
                    <a:lnTo>
                      <a:pt x="259" y="536"/>
                    </a:lnTo>
                    <a:lnTo>
                      <a:pt x="237" y="541"/>
                    </a:lnTo>
                    <a:lnTo>
                      <a:pt x="206" y="536"/>
                    </a:lnTo>
                    <a:lnTo>
                      <a:pt x="183" y="526"/>
                    </a:lnTo>
                    <a:lnTo>
                      <a:pt x="171" y="515"/>
                    </a:lnTo>
                    <a:lnTo>
                      <a:pt x="160" y="496"/>
                    </a:lnTo>
                    <a:lnTo>
                      <a:pt x="130" y="506"/>
                    </a:lnTo>
                    <a:lnTo>
                      <a:pt x="97" y="503"/>
                    </a:lnTo>
                    <a:lnTo>
                      <a:pt x="63" y="492"/>
                    </a:lnTo>
                    <a:lnTo>
                      <a:pt x="34" y="478"/>
                    </a:lnTo>
                    <a:lnTo>
                      <a:pt x="13" y="46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72751" name="Group 703"/>
              <p:cNvGrpSpPr>
                <a:grpSpLocks/>
              </p:cNvGrpSpPr>
              <p:nvPr/>
            </p:nvGrpSpPr>
            <p:grpSpPr bwMode="auto">
              <a:xfrm>
                <a:off x="3502" y="1860"/>
                <a:ext cx="799" cy="757"/>
                <a:chOff x="3502" y="1860"/>
                <a:chExt cx="799" cy="757"/>
              </a:xfrm>
            </p:grpSpPr>
            <p:sp>
              <p:nvSpPr>
                <p:cNvPr id="172736" name="Freeform 704"/>
                <p:cNvSpPr>
                  <a:spLocks/>
                </p:cNvSpPr>
                <p:nvPr/>
              </p:nvSpPr>
              <p:spPr bwMode="auto">
                <a:xfrm>
                  <a:off x="3502" y="1860"/>
                  <a:ext cx="799" cy="757"/>
                </a:xfrm>
                <a:custGeom>
                  <a:avLst/>
                  <a:gdLst/>
                  <a:ahLst/>
                  <a:cxnLst>
                    <a:cxn ang="0">
                      <a:pos x="4" y="472"/>
                    </a:cxn>
                    <a:cxn ang="0">
                      <a:pos x="0" y="352"/>
                    </a:cxn>
                    <a:cxn ang="0">
                      <a:pos x="27" y="274"/>
                    </a:cxn>
                    <a:cxn ang="0">
                      <a:pos x="70" y="217"/>
                    </a:cxn>
                    <a:cxn ang="0">
                      <a:pos x="155" y="166"/>
                    </a:cxn>
                    <a:cxn ang="0">
                      <a:pos x="225" y="139"/>
                    </a:cxn>
                    <a:cxn ang="0">
                      <a:pos x="263" y="109"/>
                    </a:cxn>
                    <a:cxn ang="0">
                      <a:pos x="276" y="57"/>
                    </a:cxn>
                    <a:cxn ang="0">
                      <a:pos x="291" y="30"/>
                    </a:cxn>
                    <a:cxn ang="0">
                      <a:pos x="321" y="84"/>
                    </a:cxn>
                    <a:cxn ang="0">
                      <a:pos x="332" y="124"/>
                    </a:cxn>
                    <a:cxn ang="0">
                      <a:pos x="381" y="99"/>
                    </a:cxn>
                    <a:cxn ang="0">
                      <a:pos x="398" y="41"/>
                    </a:cxn>
                    <a:cxn ang="0">
                      <a:pos x="404" y="2"/>
                    </a:cxn>
                    <a:cxn ang="0">
                      <a:pos x="447" y="47"/>
                    </a:cxn>
                    <a:cxn ang="0">
                      <a:pos x="464" y="127"/>
                    </a:cxn>
                    <a:cxn ang="0">
                      <a:pos x="449" y="193"/>
                    </a:cxn>
                    <a:cxn ang="0">
                      <a:pos x="505" y="144"/>
                    </a:cxn>
                    <a:cxn ang="0">
                      <a:pos x="584" y="124"/>
                    </a:cxn>
                    <a:cxn ang="0">
                      <a:pos x="651" y="136"/>
                    </a:cxn>
                    <a:cxn ang="0">
                      <a:pos x="668" y="173"/>
                    </a:cxn>
                    <a:cxn ang="0">
                      <a:pos x="610" y="190"/>
                    </a:cxn>
                    <a:cxn ang="0">
                      <a:pos x="578" y="248"/>
                    </a:cxn>
                    <a:cxn ang="0">
                      <a:pos x="614" y="301"/>
                    </a:cxn>
                    <a:cxn ang="0">
                      <a:pos x="678" y="326"/>
                    </a:cxn>
                    <a:cxn ang="0">
                      <a:pos x="725" y="317"/>
                    </a:cxn>
                    <a:cxn ang="0">
                      <a:pos x="731" y="281"/>
                    </a:cxn>
                    <a:cxn ang="0">
                      <a:pos x="756" y="284"/>
                    </a:cxn>
                    <a:cxn ang="0">
                      <a:pos x="789" y="325"/>
                    </a:cxn>
                    <a:cxn ang="0">
                      <a:pos x="797" y="396"/>
                    </a:cxn>
                    <a:cxn ang="0">
                      <a:pos x="766" y="477"/>
                    </a:cxn>
                    <a:cxn ang="0">
                      <a:pos x="725" y="499"/>
                    </a:cxn>
                    <a:cxn ang="0">
                      <a:pos x="653" y="533"/>
                    </a:cxn>
                    <a:cxn ang="0">
                      <a:pos x="614" y="572"/>
                    </a:cxn>
                    <a:cxn ang="0">
                      <a:pos x="586" y="636"/>
                    </a:cxn>
                    <a:cxn ang="0">
                      <a:pos x="556" y="706"/>
                    </a:cxn>
                    <a:cxn ang="0">
                      <a:pos x="507" y="736"/>
                    </a:cxn>
                    <a:cxn ang="0">
                      <a:pos x="422" y="751"/>
                    </a:cxn>
                    <a:cxn ang="0">
                      <a:pos x="310" y="757"/>
                    </a:cxn>
                    <a:cxn ang="0">
                      <a:pos x="161" y="736"/>
                    </a:cxn>
                    <a:cxn ang="0">
                      <a:pos x="66" y="693"/>
                    </a:cxn>
                    <a:cxn ang="0">
                      <a:pos x="33" y="633"/>
                    </a:cxn>
                  </a:cxnLst>
                  <a:rect l="0" t="0" r="r" b="b"/>
                  <a:pathLst>
                    <a:path w="799" h="757">
                      <a:moveTo>
                        <a:pt x="21" y="566"/>
                      </a:moveTo>
                      <a:lnTo>
                        <a:pt x="11" y="517"/>
                      </a:lnTo>
                      <a:lnTo>
                        <a:pt x="4" y="472"/>
                      </a:lnTo>
                      <a:lnTo>
                        <a:pt x="0" y="427"/>
                      </a:lnTo>
                      <a:lnTo>
                        <a:pt x="0" y="386"/>
                      </a:lnTo>
                      <a:lnTo>
                        <a:pt x="0" y="352"/>
                      </a:lnTo>
                      <a:lnTo>
                        <a:pt x="4" y="322"/>
                      </a:lnTo>
                      <a:lnTo>
                        <a:pt x="12" y="296"/>
                      </a:lnTo>
                      <a:lnTo>
                        <a:pt x="27" y="274"/>
                      </a:lnTo>
                      <a:lnTo>
                        <a:pt x="37" y="255"/>
                      </a:lnTo>
                      <a:lnTo>
                        <a:pt x="54" y="235"/>
                      </a:lnTo>
                      <a:lnTo>
                        <a:pt x="70" y="217"/>
                      </a:lnTo>
                      <a:lnTo>
                        <a:pt x="99" y="196"/>
                      </a:lnTo>
                      <a:lnTo>
                        <a:pt x="128" y="178"/>
                      </a:lnTo>
                      <a:lnTo>
                        <a:pt x="155" y="166"/>
                      </a:lnTo>
                      <a:lnTo>
                        <a:pt x="177" y="159"/>
                      </a:lnTo>
                      <a:lnTo>
                        <a:pt x="206" y="150"/>
                      </a:lnTo>
                      <a:lnTo>
                        <a:pt x="225" y="139"/>
                      </a:lnTo>
                      <a:lnTo>
                        <a:pt x="243" y="129"/>
                      </a:lnTo>
                      <a:lnTo>
                        <a:pt x="259" y="116"/>
                      </a:lnTo>
                      <a:lnTo>
                        <a:pt x="263" y="109"/>
                      </a:lnTo>
                      <a:lnTo>
                        <a:pt x="272" y="94"/>
                      </a:lnTo>
                      <a:lnTo>
                        <a:pt x="276" y="74"/>
                      </a:lnTo>
                      <a:lnTo>
                        <a:pt x="276" y="57"/>
                      </a:lnTo>
                      <a:lnTo>
                        <a:pt x="269" y="34"/>
                      </a:lnTo>
                      <a:lnTo>
                        <a:pt x="268" y="13"/>
                      </a:lnTo>
                      <a:lnTo>
                        <a:pt x="291" y="30"/>
                      </a:lnTo>
                      <a:lnTo>
                        <a:pt x="309" y="45"/>
                      </a:lnTo>
                      <a:lnTo>
                        <a:pt x="319" y="67"/>
                      </a:lnTo>
                      <a:lnTo>
                        <a:pt x="321" y="84"/>
                      </a:lnTo>
                      <a:lnTo>
                        <a:pt x="319" y="103"/>
                      </a:lnTo>
                      <a:lnTo>
                        <a:pt x="315" y="124"/>
                      </a:lnTo>
                      <a:lnTo>
                        <a:pt x="332" y="124"/>
                      </a:lnTo>
                      <a:lnTo>
                        <a:pt x="352" y="119"/>
                      </a:lnTo>
                      <a:lnTo>
                        <a:pt x="367" y="110"/>
                      </a:lnTo>
                      <a:lnTo>
                        <a:pt x="381" y="99"/>
                      </a:lnTo>
                      <a:lnTo>
                        <a:pt x="393" y="84"/>
                      </a:lnTo>
                      <a:lnTo>
                        <a:pt x="398" y="67"/>
                      </a:lnTo>
                      <a:lnTo>
                        <a:pt x="398" y="41"/>
                      </a:lnTo>
                      <a:lnTo>
                        <a:pt x="393" y="19"/>
                      </a:lnTo>
                      <a:lnTo>
                        <a:pt x="383" y="0"/>
                      </a:lnTo>
                      <a:lnTo>
                        <a:pt x="404" y="2"/>
                      </a:lnTo>
                      <a:lnTo>
                        <a:pt x="426" y="13"/>
                      </a:lnTo>
                      <a:lnTo>
                        <a:pt x="439" y="30"/>
                      </a:lnTo>
                      <a:lnTo>
                        <a:pt x="447" y="47"/>
                      </a:lnTo>
                      <a:lnTo>
                        <a:pt x="457" y="71"/>
                      </a:lnTo>
                      <a:lnTo>
                        <a:pt x="462" y="99"/>
                      </a:lnTo>
                      <a:lnTo>
                        <a:pt x="464" y="127"/>
                      </a:lnTo>
                      <a:lnTo>
                        <a:pt x="462" y="153"/>
                      </a:lnTo>
                      <a:lnTo>
                        <a:pt x="457" y="173"/>
                      </a:lnTo>
                      <a:lnTo>
                        <a:pt x="449" y="193"/>
                      </a:lnTo>
                      <a:lnTo>
                        <a:pt x="470" y="173"/>
                      </a:lnTo>
                      <a:lnTo>
                        <a:pt x="488" y="157"/>
                      </a:lnTo>
                      <a:lnTo>
                        <a:pt x="505" y="144"/>
                      </a:lnTo>
                      <a:lnTo>
                        <a:pt x="531" y="135"/>
                      </a:lnTo>
                      <a:lnTo>
                        <a:pt x="556" y="127"/>
                      </a:lnTo>
                      <a:lnTo>
                        <a:pt x="584" y="124"/>
                      </a:lnTo>
                      <a:lnTo>
                        <a:pt x="610" y="125"/>
                      </a:lnTo>
                      <a:lnTo>
                        <a:pt x="631" y="129"/>
                      </a:lnTo>
                      <a:lnTo>
                        <a:pt x="651" y="136"/>
                      </a:lnTo>
                      <a:lnTo>
                        <a:pt x="670" y="150"/>
                      </a:lnTo>
                      <a:lnTo>
                        <a:pt x="692" y="176"/>
                      </a:lnTo>
                      <a:lnTo>
                        <a:pt x="668" y="173"/>
                      </a:lnTo>
                      <a:lnTo>
                        <a:pt x="648" y="173"/>
                      </a:lnTo>
                      <a:lnTo>
                        <a:pt x="629" y="181"/>
                      </a:lnTo>
                      <a:lnTo>
                        <a:pt x="610" y="190"/>
                      </a:lnTo>
                      <a:lnTo>
                        <a:pt x="590" y="207"/>
                      </a:lnTo>
                      <a:lnTo>
                        <a:pt x="580" y="224"/>
                      </a:lnTo>
                      <a:lnTo>
                        <a:pt x="578" y="248"/>
                      </a:lnTo>
                      <a:lnTo>
                        <a:pt x="581" y="269"/>
                      </a:lnTo>
                      <a:lnTo>
                        <a:pt x="592" y="284"/>
                      </a:lnTo>
                      <a:lnTo>
                        <a:pt x="614" y="301"/>
                      </a:lnTo>
                      <a:lnTo>
                        <a:pt x="639" y="312"/>
                      </a:lnTo>
                      <a:lnTo>
                        <a:pt x="662" y="321"/>
                      </a:lnTo>
                      <a:lnTo>
                        <a:pt x="678" y="326"/>
                      </a:lnTo>
                      <a:lnTo>
                        <a:pt x="695" y="329"/>
                      </a:lnTo>
                      <a:lnTo>
                        <a:pt x="719" y="326"/>
                      </a:lnTo>
                      <a:lnTo>
                        <a:pt x="725" y="317"/>
                      </a:lnTo>
                      <a:lnTo>
                        <a:pt x="733" y="304"/>
                      </a:lnTo>
                      <a:lnTo>
                        <a:pt x="733" y="289"/>
                      </a:lnTo>
                      <a:lnTo>
                        <a:pt x="731" y="281"/>
                      </a:lnTo>
                      <a:lnTo>
                        <a:pt x="731" y="269"/>
                      </a:lnTo>
                      <a:lnTo>
                        <a:pt x="742" y="276"/>
                      </a:lnTo>
                      <a:lnTo>
                        <a:pt x="756" y="284"/>
                      </a:lnTo>
                      <a:lnTo>
                        <a:pt x="768" y="296"/>
                      </a:lnTo>
                      <a:lnTo>
                        <a:pt x="780" y="310"/>
                      </a:lnTo>
                      <a:lnTo>
                        <a:pt x="789" y="325"/>
                      </a:lnTo>
                      <a:lnTo>
                        <a:pt x="795" y="344"/>
                      </a:lnTo>
                      <a:lnTo>
                        <a:pt x="799" y="370"/>
                      </a:lnTo>
                      <a:lnTo>
                        <a:pt x="797" y="396"/>
                      </a:lnTo>
                      <a:lnTo>
                        <a:pt x="793" y="423"/>
                      </a:lnTo>
                      <a:lnTo>
                        <a:pt x="783" y="458"/>
                      </a:lnTo>
                      <a:lnTo>
                        <a:pt x="766" y="477"/>
                      </a:lnTo>
                      <a:lnTo>
                        <a:pt x="754" y="487"/>
                      </a:lnTo>
                      <a:lnTo>
                        <a:pt x="742" y="494"/>
                      </a:lnTo>
                      <a:lnTo>
                        <a:pt x="725" y="499"/>
                      </a:lnTo>
                      <a:lnTo>
                        <a:pt x="702" y="511"/>
                      </a:lnTo>
                      <a:lnTo>
                        <a:pt x="673" y="525"/>
                      </a:lnTo>
                      <a:lnTo>
                        <a:pt x="653" y="533"/>
                      </a:lnTo>
                      <a:lnTo>
                        <a:pt x="635" y="545"/>
                      </a:lnTo>
                      <a:lnTo>
                        <a:pt x="627" y="554"/>
                      </a:lnTo>
                      <a:lnTo>
                        <a:pt x="614" y="572"/>
                      </a:lnTo>
                      <a:lnTo>
                        <a:pt x="602" y="594"/>
                      </a:lnTo>
                      <a:lnTo>
                        <a:pt x="592" y="611"/>
                      </a:lnTo>
                      <a:lnTo>
                        <a:pt x="586" y="636"/>
                      </a:lnTo>
                      <a:lnTo>
                        <a:pt x="578" y="666"/>
                      </a:lnTo>
                      <a:lnTo>
                        <a:pt x="569" y="689"/>
                      </a:lnTo>
                      <a:lnTo>
                        <a:pt x="556" y="706"/>
                      </a:lnTo>
                      <a:lnTo>
                        <a:pt x="541" y="718"/>
                      </a:lnTo>
                      <a:lnTo>
                        <a:pt x="526" y="727"/>
                      </a:lnTo>
                      <a:lnTo>
                        <a:pt x="507" y="736"/>
                      </a:lnTo>
                      <a:lnTo>
                        <a:pt x="482" y="744"/>
                      </a:lnTo>
                      <a:lnTo>
                        <a:pt x="451" y="748"/>
                      </a:lnTo>
                      <a:lnTo>
                        <a:pt x="422" y="751"/>
                      </a:lnTo>
                      <a:lnTo>
                        <a:pt x="379" y="756"/>
                      </a:lnTo>
                      <a:lnTo>
                        <a:pt x="352" y="756"/>
                      </a:lnTo>
                      <a:lnTo>
                        <a:pt x="310" y="757"/>
                      </a:lnTo>
                      <a:lnTo>
                        <a:pt x="257" y="756"/>
                      </a:lnTo>
                      <a:lnTo>
                        <a:pt x="210" y="748"/>
                      </a:lnTo>
                      <a:lnTo>
                        <a:pt x="161" y="736"/>
                      </a:lnTo>
                      <a:lnTo>
                        <a:pt x="122" y="722"/>
                      </a:lnTo>
                      <a:lnTo>
                        <a:pt x="88" y="706"/>
                      </a:lnTo>
                      <a:lnTo>
                        <a:pt x="66" y="693"/>
                      </a:lnTo>
                      <a:lnTo>
                        <a:pt x="54" y="679"/>
                      </a:lnTo>
                      <a:lnTo>
                        <a:pt x="44" y="659"/>
                      </a:lnTo>
                      <a:lnTo>
                        <a:pt x="33" y="633"/>
                      </a:lnTo>
                      <a:lnTo>
                        <a:pt x="22" y="595"/>
                      </a:lnTo>
                      <a:lnTo>
                        <a:pt x="21" y="566"/>
                      </a:lnTo>
                      <a:close/>
                    </a:path>
                  </a:pathLst>
                </a:custGeom>
                <a:solidFill>
                  <a:srgbClr val="E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737" name="Freeform 705"/>
                <p:cNvSpPr>
                  <a:spLocks/>
                </p:cNvSpPr>
                <p:nvPr/>
              </p:nvSpPr>
              <p:spPr bwMode="auto">
                <a:xfrm>
                  <a:off x="3626" y="2002"/>
                  <a:ext cx="556" cy="613"/>
                </a:xfrm>
                <a:custGeom>
                  <a:avLst/>
                  <a:gdLst/>
                  <a:ahLst/>
                  <a:cxnLst>
                    <a:cxn ang="0">
                      <a:pos x="4" y="382"/>
                    </a:cxn>
                    <a:cxn ang="0">
                      <a:pos x="0" y="284"/>
                    </a:cxn>
                    <a:cxn ang="0">
                      <a:pos x="18" y="220"/>
                    </a:cxn>
                    <a:cxn ang="0">
                      <a:pos x="50" y="175"/>
                    </a:cxn>
                    <a:cxn ang="0">
                      <a:pos x="108" y="134"/>
                    </a:cxn>
                    <a:cxn ang="0">
                      <a:pos x="156" y="112"/>
                    </a:cxn>
                    <a:cxn ang="0">
                      <a:pos x="182" y="87"/>
                    </a:cxn>
                    <a:cxn ang="0">
                      <a:pos x="192" y="44"/>
                    </a:cxn>
                    <a:cxn ang="0">
                      <a:pos x="203" y="23"/>
                    </a:cxn>
                    <a:cxn ang="0">
                      <a:pos x="223" y="67"/>
                    </a:cxn>
                    <a:cxn ang="0">
                      <a:pos x="231" y="99"/>
                    </a:cxn>
                    <a:cxn ang="0">
                      <a:pos x="264" y="80"/>
                    </a:cxn>
                    <a:cxn ang="0">
                      <a:pos x="278" y="33"/>
                    </a:cxn>
                    <a:cxn ang="0">
                      <a:pos x="281" y="1"/>
                    </a:cxn>
                    <a:cxn ang="0">
                      <a:pos x="311" y="36"/>
                    </a:cxn>
                    <a:cxn ang="0">
                      <a:pos x="323" y="102"/>
                    </a:cxn>
                    <a:cxn ang="0">
                      <a:pos x="313" y="156"/>
                    </a:cxn>
                    <a:cxn ang="0">
                      <a:pos x="352" y="115"/>
                    </a:cxn>
                    <a:cxn ang="0">
                      <a:pos x="407" y="99"/>
                    </a:cxn>
                    <a:cxn ang="0">
                      <a:pos x="452" y="109"/>
                    </a:cxn>
                    <a:cxn ang="0">
                      <a:pos x="466" y="140"/>
                    </a:cxn>
                    <a:cxn ang="0">
                      <a:pos x="425" y="152"/>
                    </a:cxn>
                    <a:cxn ang="0">
                      <a:pos x="402" y="199"/>
                    </a:cxn>
                    <a:cxn ang="0">
                      <a:pos x="427" y="241"/>
                    </a:cxn>
                    <a:cxn ang="0">
                      <a:pos x="473" y="263"/>
                    </a:cxn>
                    <a:cxn ang="0">
                      <a:pos x="505" y="256"/>
                    </a:cxn>
                    <a:cxn ang="0">
                      <a:pos x="510" y="225"/>
                    </a:cxn>
                    <a:cxn ang="0">
                      <a:pos x="527" y="228"/>
                    </a:cxn>
                    <a:cxn ang="0">
                      <a:pos x="549" y="261"/>
                    </a:cxn>
                    <a:cxn ang="0">
                      <a:pos x="555" y="320"/>
                    </a:cxn>
                    <a:cxn ang="0">
                      <a:pos x="534" y="385"/>
                    </a:cxn>
                    <a:cxn ang="0">
                      <a:pos x="505" y="404"/>
                    </a:cxn>
                    <a:cxn ang="0">
                      <a:pos x="455" y="431"/>
                    </a:cxn>
                    <a:cxn ang="0">
                      <a:pos x="427" y="463"/>
                    </a:cxn>
                    <a:cxn ang="0">
                      <a:pos x="409" y="515"/>
                    </a:cxn>
                    <a:cxn ang="0">
                      <a:pos x="387" y="572"/>
                    </a:cxn>
                    <a:cxn ang="0">
                      <a:pos x="353" y="595"/>
                    </a:cxn>
                    <a:cxn ang="0">
                      <a:pos x="293" y="608"/>
                    </a:cxn>
                    <a:cxn ang="0">
                      <a:pos x="216" y="613"/>
                    </a:cxn>
                    <a:cxn ang="0">
                      <a:pos x="112" y="595"/>
                    </a:cxn>
                    <a:cxn ang="0">
                      <a:pos x="46" y="561"/>
                    </a:cxn>
                    <a:cxn ang="0">
                      <a:pos x="22" y="514"/>
                    </a:cxn>
                  </a:cxnLst>
                  <a:rect l="0" t="0" r="r" b="b"/>
                  <a:pathLst>
                    <a:path w="556" h="613">
                      <a:moveTo>
                        <a:pt x="14" y="457"/>
                      </a:moveTo>
                      <a:lnTo>
                        <a:pt x="8" y="417"/>
                      </a:lnTo>
                      <a:lnTo>
                        <a:pt x="4" y="382"/>
                      </a:lnTo>
                      <a:lnTo>
                        <a:pt x="0" y="345"/>
                      </a:lnTo>
                      <a:lnTo>
                        <a:pt x="0" y="312"/>
                      </a:lnTo>
                      <a:lnTo>
                        <a:pt x="0" y="284"/>
                      </a:lnTo>
                      <a:lnTo>
                        <a:pt x="4" y="259"/>
                      </a:lnTo>
                      <a:lnTo>
                        <a:pt x="9" y="238"/>
                      </a:lnTo>
                      <a:lnTo>
                        <a:pt x="18" y="220"/>
                      </a:lnTo>
                      <a:lnTo>
                        <a:pt x="26" y="205"/>
                      </a:lnTo>
                      <a:lnTo>
                        <a:pt x="38" y="188"/>
                      </a:lnTo>
                      <a:lnTo>
                        <a:pt x="50" y="175"/>
                      </a:lnTo>
                      <a:lnTo>
                        <a:pt x="69" y="157"/>
                      </a:lnTo>
                      <a:lnTo>
                        <a:pt x="90" y="143"/>
                      </a:lnTo>
                      <a:lnTo>
                        <a:pt x="108" y="134"/>
                      </a:lnTo>
                      <a:lnTo>
                        <a:pt x="123" y="128"/>
                      </a:lnTo>
                      <a:lnTo>
                        <a:pt x="143" y="120"/>
                      </a:lnTo>
                      <a:lnTo>
                        <a:pt x="156" y="112"/>
                      </a:lnTo>
                      <a:lnTo>
                        <a:pt x="170" y="103"/>
                      </a:lnTo>
                      <a:lnTo>
                        <a:pt x="180" y="93"/>
                      </a:lnTo>
                      <a:lnTo>
                        <a:pt x="182" y="87"/>
                      </a:lnTo>
                      <a:lnTo>
                        <a:pt x="189" y="75"/>
                      </a:lnTo>
                      <a:lnTo>
                        <a:pt x="192" y="59"/>
                      </a:lnTo>
                      <a:lnTo>
                        <a:pt x="192" y="44"/>
                      </a:lnTo>
                      <a:lnTo>
                        <a:pt x="187" y="27"/>
                      </a:lnTo>
                      <a:lnTo>
                        <a:pt x="186" y="9"/>
                      </a:lnTo>
                      <a:lnTo>
                        <a:pt x="203" y="23"/>
                      </a:lnTo>
                      <a:lnTo>
                        <a:pt x="214" y="35"/>
                      </a:lnTo>
                      <a:lnTo>
                        <a:pt x="221" y="54"/>
                      </a:lnTo>
                      <a:lnTo>
                        <a:pt x="223" y="67"/>
                      </a:lnTo>
                      <a:lnTo>
                        <a:pt x="221" y="82"/>
                      </a:lnTo>
                      <a:lnTo>
                        <a:pt x="219" y="99"/>
                      </a:lnTo>
                      <a:lnTo>
                        <a:pt x="231" y="99"/>
                      </a:lnTo>
                      <a:lnTo>
                        <a:pt x="245" y="95"/>
                      </a:lnTo>
                      <a:lnTo>
                        <a:pt x="255" y="88"/>
                      </a:lnTo>
                      <a:lnTo>
                        <a:pt x="264" y="80"/>
                      </a:lnTo>
                      <a:lnTo>
                        <a:pt x="274" y="67"/>
                      </a:lnTo>
                      <a:lnTo>
                        <a:pt x="278" y="54"/>
                      </a:lnTo>
                      <a:lnTo>
                        <a:pt x="278" y="33"/>
                      </a:lnTo>
                      <a:lnTo>
                        <a:pt x="274" y="15"/>
                      </a:lnTo>
                      <a:lnTo>
                        <a:pt x="267" y="0"/>
                      </a:lnTo>
                      <a:lnTo>
                        <a:pt x="281" y="1"/>
                      </a:lnTo>
                      <a:lnTo>
                        <a:pt x="296" y="9"/>
                      </a:lnTo>
                      <a:lnTo>
                        <a:pt x="305" y="23"/>
                      </a:lnTo>
                      <a:lnTo>
                        <a:pt x="311" y="36"/>
                      </a:lnTo>
                      <a:lnTo>
                        <a:pt x="319" y="56"/>
                      </a:lnTo>
                      <a:lnTo>
                        <a:pt x="322" y="80"/>
                      </a:lnTo>
                      <a:lnTo>
                        <a:pt x="323" y="102"/>
                      </a:lnTo>
                      <a:lnTo>
                        <a:pt x="322" y="122"/>
                      </a:lnTo>
                      <a:lnTo>
                        <a:pt x="319" y="140"/>
                      </a:lnTo>
                      <a:lnTo>
                        <a:pt x="313" y="156"/>
                      </a:lnTo>
                      <a:lnTo>
                        <a:pt x="328" y="140"/>
                      </a:lnTo>
                      <a:lnTo>
                        <a:pt x="339" y="126"/>
                      </a:lnTo>
                      <a:lnTo>
                        <a:pt x="352" y="115"/>
                      </a:lnTo>
                      <a:lnTo>
                        <a:pt x="369" y="107"/>
                      </a:lnTo>
                      <a:lnTo>
                        <a:pt x="387" y="102"/>
                      </a:lnTo>
                      <a:lnTo>
                        <a:pt x="407" y="99"/>
                      </a:lnTo>
                      <a:lnTo>
                        <a:pt x="425" y="100"/>
                      </a:lnTo>
                      <a:lnTo>
                        <a:pt x="440" y="103"/>
                      </a:lnTo>
                      <a:lnTo>
                        <a:pt x="452" y="109"/>
                      </a:lnTo>
                      <a:lnTo>
                        <a:pt x="467" y="120"/>
                      </a:lnTo>
                      <a:lnTo>
                        <a:pt x="484" y="141"/>
                      </a:lnTo>
                      <a:lnTo>
                        <a:pt x="466" y="140"/>
                      </a:lnTo>
                      <a:lnTo>
                        <a:pt x="452" y="140"/>
                      </a:lnTo>
                      <a:lnTo>
                        <a:pt x="438" y="145"/>
                      </a:lnTo>
                      <a:lnTo>
                        <a:pt x="425" y="152"/>
                      </a:lnTo>
                      <a:lnTo>
                        <a:pt x="411" y="167"/>
                      </a:lnTo>
                      <a:lnTo>
                        <a:pt x="404" y="181"/>
                      </a:lnTo>
                      <a:lnTo>
                        <a:pt x="402" y="199"/>
                      </a:lnTo>
                      <a:lnTo>
                        <a:pt x="405" y="215"/>
                      </a:lnTo>
                      <a:lnTo>
                        <a:pt x="413" y="228"/>
                      </a:lnTo>
                      <a:lnTo>
                        <a:pt x="427" y="241"/>
                      </a:lnTo>
                      <a:lnTo>
                        <a:pt x="445" y="252"/>
                      </a:lnTo>
                      <a:lnTo>
                        <a:pt x="461" y="258"/>
                      </a:lnTo>
                      <a:lnTo>
                        <a:pt x="473" y="263"/>
                      </a:lnTo>
                      <a:lnTo>
                        <a:pt x="485" y="266"/>
                      </a:lnTo>
                      <a:lnTo>
                        <a:pt x="502" y="263"/>
                      </a:lnTo>
                      <a:lnTo>
                        <a:pt x="505" y="256"/>
                      </a:lnTo>
                      <a:lnTo>
                        <a:pt x="511" y="245"/>
                      </a:lnTo>
                      <a:lnTo>
                        <a:pt x="511" y="232"/>
                      </a:lnTo>
                      <a:lnTo>
                        <a:pt x="510" y="225"/>
                      </a:lnTo>
                      <a:lnTo>
                        <a:pt x="510" y="215"/>
                      </a:lnTo>
                      <a:lnTo>
                        <a:pt x="518" y="221"/>
                      </a:lnTo>
                      <a:lnTo>
                        <a:pt x="527" y="228"/>
                      </a:lnTo>
                      <a:lnTo>
                        <a:pt x="535" y="238"/>
                      </a:lnTo>
                      <a:lnTo>
                        <a:pt x="544" y="250"/>
                      </a:lnTo>
                      <a:lnTo>
                        <a:pt x="549" y="261"/>
                      </a:lnTo>
                      <a:lnTo>
                        <a:pt x="554" y="278"/>
                      </a:lnTo>
                      <a:lnTo>
                        <a:pt x="556" y="299"/>
                      </a:lnTo>
                      <a:lnTo>
                        <a:pt x="555" y="320"/>
                      </a:lnTo>
                      <a:lnTo>
                        <a:pt x="552" y="342"/>
                      </a:lnTo>
                      <a:lnTo>
                        <a:pt x="545" y="370"/>
                      </a:lnTo>
                      <a:lnTo>
                        <a:pt x="534" y="385"/>
                      </a:lnTo>
                      <a:lnTo>
                        <a:pt x="527" y="394"/>
                      </a:lnTo>
                      <a:lnTo>
                        <a:pt x="518" y="399"/>
                      </a:lnTo>
                      <a:lnTo>
                        <a:pt x="505" y="404"/>
                      </a:lnTo>
                      <a:lnTo>
                        <a:pt x="488" y="414"/>
                      </a:lnTo>
                      <a:lnTo>
                        <a:pt x="469" y="424"/>
                      </a:lnTo>
                      <a:lnTo>
                        <a:pt x="455" y="431"/>
                      </a:lnTo>
                      <a:lnTo>
                        <a:pt x="444" y="442"/>
                      </a:lnTo>
                      <a:lnTo>
                        <a:pt x="437" y="448"/>
                      </a:lnTo>
                      <a:lnTo>
                        <a:pt x="427" y="463"/>
                      </a:lnTo>
                      <a:lnTo>
                        <a:pt x="419" y="481"/>
                      </a:lnTo>
                      <a:lnTo>
                        <a:pt x="413" y="495"/>
                      </a:lnTo>
                      <a:lnTo>
                        <a:pt x="409" y="515"/>
                      </a:lnTo>
                      <a:lnTo>
                        <a:pt x="402" y="540"/>
                      </a:lnTo>
                      <a:lnTo>
                        <a:pt x="396" y="557"/>
                      </a:lnTo>
                      <a:lnTo>
                        <a:pt x="387" y="572"/>
                      </a:lnTo>
                      <a:lnTo>
                        <a:pt x="378" y="581"/>
                      </a:lnTo>
                      <a:lnTo>
                        <a:pt x="367" y="588"/>
                      </a:lnTo>
                      <a:lnTo>
                        <a:pt x="353" y="595"/>
                      </a:lnTo>
                      <a:lnTo>
                        <a:pt x="335" y="602"/>
                      </a:lnTo>
                      <a:lnTo>
                        <a:pt x="314" y="606"/>
                      </a:lnTo>
                      <a:lnTo>
                        <a:pt x="293" y="608"/>
                      </a:lnTo>
                      <a:lnTo>
                        <a:pt x="263" y="612"/>
                      </a:lnTo>
                      <a:lnTo>
                        <a:pt x="245" y="612"/>
                      </a:lnTo>
                      <a:lnTo>
                        <a:pt x="216" y="613"/>
                      </a:lnTo>
                      <a:lnTo>
                        <a:pt x="178" y="612"/>
                      </a:lnTo>
                      <a:lnTo>
                        <a:pt x="145" y="606"/>
                      </a:lnTo>
                      <a:lnTo>
                        <a:pt x="112" y="595"/>
                      </a:lnTo>
                      <a:lnTo>
                        <a:pt x="86" y="585"/>
                      </a:lnTo>
                      <a:lnTo>
                        <a:pt x="62" y="572"/>
                      </a:lnTo>
                      <a:lnTo>
                        <a:pt x="46" y="561"/>
                      </a:lnTo>
                      <a:lnTo>
                        <a:pt x="38" y="550"/>
                      </a:lnTo>
                      <a:lnTo>
                        <a:pt x="29" y="534"/>
                      </a:lnTo>
                      <a:lnTo>
                        <a:pt x="22" y="514"/>
                      </a:lnTo>
                      <a:lnTo>
                        <a:pt x="15" y="483"/>
                      </a:lnTo>
                      <a:lnTo>
                        <a:pt x="14" y="457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738" name="Freeform 706"/>
                <p:cNvSpPr>
                  <a:spLocks/>
                </p:cNvSpPr>
                <p:nvPr/>
              </p:nvSpPr>
              <p:spPr bwMode="auto">
                <a:xfrm>
                  <a:off x="3734" y="2242"/>
                  <a:ext cx="303" cy="335"/>
                </a:xfrm>
                <a:custGeom>
                  <a:avLst/>
                  <a:gdLst/>
                  <a:ahLst/>
                  <a:cxnLst>
                    <a:cxn ang="0">
                      <a:pos x="1" y="209"/>
                    </a:cxn>
                    <a:cxn ang="0">
                      <a:pos x="0" y="156"/>
                    </a:cxn>
                    <a:cxn ang="0">
                      <a:pos x="8" y="122"/>
                    </a:cxn>
                    <a:cxn ang="0">
                      <a:pos x="25" y="96"/>
                    </a:cxn>
                    <a:cxn ang="0">
                      <a:pos x="57" y="73"/>
                    </a:cxn>
                    <a:cxn ang="0">
                      <a:pos x="84" y="61"/>
                    </a:cxn>
                    <a:cxn ang="0">
                      <a:pos x="100" y="48"/>
                    </a:cxn>
                    <a:cxn ang="0">
                      <a:pos x="103" y="24"/>
                    </a:cxn>
                    <a:cxn ang="0">
                      <a:pos x="110" y="12"/>
                    </a:cxn>
                    <a:cxn ang="0">
                      <a:pos x="121" y="37"/>
                    </a:cxn>
                    <a:cxn ang="0">
                      <a:pos x="125" y="55"/>
                    </a:cxn>
                    <a:cxn ang="0">
                      <a:pos x="143" y="44"/>
                    </a:cxn>
                    <a:cxn ang="0">
                      <a:pos x="151" y="18"/>
                    </a:cxn>
                    <a:cxn ang="0">
                      <a:pos x="153" y="0"/>
                    </a:cxn>
                    <a:cxn ang="0">
                      <a:pos x="169" y="20"/>
                    </a:cxn>
                    <a:cxn ang="0">
                      <a:pos x="176" y="56"/>
                    </a:cxn>
                    <a:cxn ang="0">
                      <a:pos x="170" y="85"/>
                    </a:cxn>
                    <a:cxn ang="0">
                      <a:pos x="191" y="63"/>
                    </a:cxn>
                    <a:cxn ang="0">
                      <a:pos x="221" y="55"/>
                    </a:cxn>
                    <a:cxn ang="0">
                      <a:pos x="247" y="59"/>
                    </a:cxn>
                    <a:cxn ang="0">
                      <a:pos x="254" y="76"/>
                    </a:cxn>
                    <a:cxn ang="0">
                      <a:pos x="231" y="83"/>
                    </a:cxn>
                    <a:cxn ang="0">
                      <a:pos x="219" y="110"/>
                    </a:cxn>
                    <a:cxn ang="0">
                      <a:pos x="232" y="133"/>
                    </a:cxn>
                    <a:cxn ang="0">
                      <a:pos x="256" y="144"/>
                    </a:cxn>
                    <a:cxn ang="0">
                      <a:pos x="274" y="141"/>
                    </a:cxn>
                    <a:cxn ang="0">
                      <a:pos x="278" y="124"/>
                    </a:cxn>
                    <a:cxn ang="0">
                      <a:pos x="288" y="125"/>
                    </a:cxn>
                    <a:cxn ang="0">
                      <a:pos x="299" y="144"/>
                    </a:cxn>
                    <a:cxn ang="0">
                      <a:pos x="303" y="176"/>
                    </a:cxn>
                    <a:cxn ang="0">
                      <a:pos x="290" y="211"/>
                    </a:cxn>
                    <a:cxn ang="0">
                      <a:pos x="274" y="222"/>
                    </a:cxn>
                    <a:cxn ang="0">
                      <a:pos x="247" y="236"/>
                    </a:cxn>
                    <a:cxn ang="0">
                      <a:pos x="232" y="254"/>
                    </a:cxn>
                    <a:cxn ang="0">
                      <a:pos x="221" y="282"/>
                    </a:cxn>
                    <a:cxn ang="0">
                      <a:pos x="210" y="314"/>
                    </a:cxn>
                    <a:cxn ang="0">
                      <a:pos x="192" y="326"/>
                    </a:cxn>
                    <a:cxn ang="0">
                      <a:pos x="160" y="333"/>
                    </a:cxn>
                    <a:cxn ang="0">
                      <a:pos x="117" y="335"/>
                    </a:cxn>
                    <a:cxn ang="0">
                      <a:pos x="60" y="326"/>
                    </a:cxn>
                    <a:cxn ang="0">
                      <a:pos x="24" y="308"/>
                    </a:cxn>
                    <a:cxn ang="0">
                      <a:pos x="12" y="282"/>
                    </a:cxn>
                  </a:cxnLst>
                  <a:rect l="0" t="0" r="r" b="b"/>
                  <a:pathLst>
                    <a:path w="303" h="335">
                      <a:moveTo>
                        <a:pt x="6" y="252"/>
                      </a:moveTo>
                      <a:lnTo>
                        <a:pt x="4" y="229"/>
                      </a:lnTo>
                      <a:lnTo>
                        <a:pt x="1" y="209"/>
                      </a:lnTo>
                      <a:lnTo>
                        <a:pt x="0" y="189"/>
                      </a:lnTo>
                      <a:lnTo>
                        <a:pt x="0" y="171"/>
                      </a:lnTo>
                      <a:lnTo>
                        <a:pt x="0" y="156"/>
                      </a:lnTo>
                      <a:lnTo>
                        <a:pt x="1" y="143"/>
                      </a:lnTo>
                      <a:lnTo>
                        <a:pt x="4" y="131"/>
                      </a:lnTo>
                      <a:lnTo>
                        <a:pt x="8" y="122"/>
                      </a:lnTo>
                      <a:lnTo>
                        <a:pt x="13" y="113"/>
                      </a:lnTo>
                      <a:lnTo>
                        <a:pt x="19" y="104"/>
                      </a:lnTo>
                      <a:lnTo>
                        <a:pt x="25" y="96"/>
                      </a:lnTo>
                      <a:lnTo>
                        <a:pt x="36" y="86"/>
                      </a:lnTo>
                      <a:lnTo>
                        <a:pt x="48" y="78"/>
                      </a:lnTo>
                      <a:lnTo>
                        <a:pt x="57" y="73"/>
                      </a:lnTo>
                      <a:lnTo>
                        <a:pt x="66" y="70"/>
                      </a:lnTo>
                      <a:lnTo>
                        <a:pt x="77" y="65"/>
                      </a:lnTo>
                      <a:lnTo>
                        <a:pt x="84" y="61"/>
                      </a:lnTo>
                      <a:lnTo>
                        <a:pt x="91" y="56"/>
                      </a:lnTo>
                      <a:lnTo>
                        <a:pt x="97" y="50"/>
                      </a:lnTo>
                      <a:lnTo>
                        <a:pt x="100" y="48"/>
                      </a:lnTo>
                      <a:lnTo>
                        <a:pt x="102" y="42"/>
                      </a:lnTo>
                      <a:lnTo>
                        <a:pt x="103" y="32"/>
                      </a:lnTo>
                      <a:lnTo>
                        <a:pt x="103" y="24"/>
                      </a:lnTo>
                      <a:lnTo>
                        <a:pt x="101" y="15"/>
                      </a:lnTo>
                      <a:lnTo>
                        <a:pt x="100" y="5"/>
                      </a:lnTo>
                      <a:lnTo>
                        <a:pt x="110" y="12"/>
                      </a:lnTo>
                      <a:lnTo>
                        <a:pt x="117" y="19"/>
                      </a:lnTo>
                      <a:lnTo>
                        <a:pt x="120" y="29"/>
                      </a:lnTo>
                      <a:lnTo>
                        <a:pt x="121" y="37"/>
                      </a:lnTo>
                      <a:lnTo>
                        <a:pt x="120" y="45"/>
                      </a:lnTo>
                      <a:lnTo>
                        <a:pt x="118" y="55"/>
                      </a:lnTo>
                      <a:lnTo>
                        <a:pt x="125" y="55"/>
                      </a:lnTo>
                      <a:lnTo>
                        <a:pt x="133" y="52"/>
                      </a:lnTo>
                      <a:lnTo>
                        <a:pt x="138" y="48"/>
                      </a:lnTo>
                      <a:lnTo>
                        <a:pt x="143" y="44"/>
                      </a:lnTo>
                      <a:lnTo>
                        <a:pt x="149" y="37"/>
                      </a:lnTo>
                      <a:lnTo>
                        <a:pt x="151" y="29"/>
                      </a:lnTo>
                      <a:lnTo>
                        <a:pt x="151" y="18"/>
                      </a:lnTo>
                      <a:lnTo>
                        <a:pt x="149" y="7"/>
                      </a:lnTo>
                      <a:lnTo>
                        <a:pt x="144" y="0"/>
                      </a:lnTo>
                      <a:lnTo>
                        <a:pt x="153" y="0"/>
                      </a:lnTo>
                      <a:lnTo>
                        <a:pt x="160" y="5"/>
                      </a:lnTo>
                      <a:lnTo>
                        <a:pt x="166" y="12"/>
                      </a:lnTo>
                      <a:lnTo>
                        <a:pt x="169" y="20"/>
                      </a:lnTo>
                      <a:lnTo>
                        <a:pt x="173" y="31"/>
                      </a:lnTo>
                      <a:lnTo>
                        <a:pt x="176" y="44"/>
                      </a:lnTo>
                      <a:lnTo>
                        <a:pt x="176" y="56"/>
                      </a:lnTo>
                      <a:lnTo>
                        <a:pt x="176" y="68"/>
                      </a:lnTo>
                      <a:lnTo>
                        <a:pt x="173" y="76"/>
                      </a:lnTo>
                      <a:lnTo>
                        <a:pt x="170" y="85"/>
                      </a:lnTo>
                      <a:lnTo>
                        <a:pt x="178" y="76"/>
                      </a:lnTo>
                      <a:lnTo>
                        <a:pt x="185" y="69"/>
                      </a:lnTo>
                      <a:lnTo>
                        <a:pt x="191" y="63"/>
                      </a:lnTo>
                      <a:lnTo>
                        <a:pt x="201" y="58"/>
                      </a:lnTo>
                      <a:lnTo>
                        <a:pt x="210" y="56"/>
                      </a:lnTo>
                      <a:lnTo>
                        <a:pt x="221" y="55"/>
                      </a:lnTo>
                      <a:lnTo>
                        <a:pt x="231" y="55"/>
                      </a:lnTo>
                      <a:lnTo>
                        <a:pt x="238" y="56"/>
                      </a:lnTo>
                      <a:lnTo>
                        <a:pt x="247" y="59"/>
                      </a:lnTo>
                      <a:lnTo>
                        <a:pt x="254" y="65"/>
                      </a:lnTo>
                      <a:lnTo>
                        <a:pt x="263" y="77"/>
                      </a:lnTo>
                      <a:lnTo>
                        <a:pt x="254" y="76"/>
                      </a:lnTo>
                      <a:lnTo>
                        <a:pt x="245" y="76"/>
                      </a:lnTo>
                      <a:lnTo>
                        <a:pt x="238" y="79"/>
                      </a:lnTo>
                      <a:lnTo>
                        <a:pt x="231" y="83"/>
                      </a:lnTo>
                      <a:lnTo>
                        <a:pt x="224" y="91"/>
                      </a:lnTo>
                      <a:lnTo>
                        <a:pt x="220" y="99"/>
                      </a:lnTo>
                      <a:lnTo>
                        <a:pt x="219" y="110"/>
                      </a:lnTo>
                      <a:lnTo>
                        <a:pt x="221" y="119"/>
                      </a:lnTo>
                      <a:lnTo>
                        <a:pt x="225" y="125"/>
                      </a:lnTo>
                      <a:lnTo>
                        <a:pt x="232" y="133"/>
                      </a:lnTo>
                      <a:lnTo>
                        <a:pt x="242" y="138"/>
                      </a:lnTo>
                      <a:lnTo>
                        <a:pt x="250" y="142"/>
                      </a:lnTo>
                      <a:lnTo>
                        <a:pt x="256" y="144"/>
                      </a:lnTo>
                      <a:lnTo>
                        <a:pt x="263" y="146"/>
                      </a:lnTo>
                      <a:lnTo>
                        <a:pt x="273" y="144"/>
                      </a:lnTo>
                      <a:lnTo>
                        <a:pt x="274" y="141"/>
                      </a:lnTo>
                      <a:lnTo>
                        <a:pt x="278" y="135"/>
                      </a:lnTo>
                      <a:lnTo>
                        <a:pt x="278" y="128"/>
                      </a:lnTo>
                      <a:lnTo>
                        <a:pt x="278" y="124"/>
                      </a:lnTo>
                      <a:lnTo>
                        <a:pt x="278" y="119"/>
                      </a:lnTo>
                      <a:lnTo>
                        <a:pt x="282" y="122"/>
                      </a:lnTo>
                      <a:lnTo>
                        <a:pt x="288" y="125"/>
                      </a:lnTo>
                      <a:lnTo>
                        <a:pt x="291" y="131"/>
                      </a:lnTo>
                      <a:lnTo>
                        <a:pt x="296" y="137"/>
                      </a:lnTo>
                      <a:lnTo>
                        <a:pt x="299" y="144"/>
                      </a:lnTo>
                      <a:lnTo>
                        <a:pt x="302" y="152"/>
                      </a:lnTo>
                      <a:lnTo>
                        <a:pt x="303" y="164"/>
                      </a:lnTo>
                      <a:lnTo>
                        <a:pt x="303" y="176"/>
                      </a:lnTo>
                      <a:lnTo>
                        <a:pt x="301" y="188"/>
                      </a:lnTo>
                      <a:lnTo>
                        <a:pt x="297" y="203"/>
                      </a:lnTo>
                      <a:lnTo>
                        <a:pt x="290" y="211"/>
                      </a:lnTo>
                      <a:lnTo>
                        <a:pt x="286" y="216"/>
                      </a:lnTo>
                      <a:lnTo>
                        <a:pt x="282" y="218"/>
                      </a:lnTo>
                      <a:lnTo>
                        <a:pt x="274" y="222"/>
                      </a:lnTo>
                      <a:lnTo>
                        <a:pt x="266" y="227"/>
                      </a:lnTo>
                      <a:lnTo>
                        <a:pt x="255" y="233"/>
                      </a:lnTo>
                      <a:lnTo>
                        <a:pt x="247" y="236"/>
                      </a:lnTo>
                      <a:lnTo>
                        <a:pt x="241" y="242"/>
                      </a:lnTo>
                      <a:lnTo>
                        <a:pt x="238" y="245"/>
                      </a:lnTo>
                      <a:lnTo>
                        <a:pt x="232" y="254"/>
                      </a:lnTo>
                      <a:lnTo>
                        <a:pt x="227" y="264"/>
                      </a:lnTo>
                      <a:lnTo>
                        <a:pt x="225" y="271"/>
                      </a:lnTo>
                      <a:lnTo>
                        <a:pt x="221" y="282"/>
                      </a:lnTo>
                      <a:lnTo>
                        <a:pt x="219" y="296"/>
                      </a:lnTo>
                      <a:lnTo>
                        <a:pt x="215" y="305"/>
                      </a:lnTo>
                      <a:lnTo>
                        <a:pt x="210" y="314"/>
                      </a:lnTo>
                      <a:lnTo>
                        <a:pt x="205" y="319"/>
                      </a:lnTo>
                      <a:lnTo>
                        <a:pt x="200" y="322"/>
                      </a:lnTo>
                      <a:lnTo>
                        <a:pt x="192" y="326"/>
                      </a:lnTo>
                      <a:lnTo>
                        <a:pt x="182" y="329"/>
                      </a:lnTo>
                      <a:lnTo>
                        <a:pt x="171" y="332"/>
                      </a:lnTo>
                      <a:lnTo>
                        <a:pt x="160" y="333"/>
                      </a:lnTo>
                      <a:lnTo>
                        <a:pt x="143" y="335"/>
                      </a:lnTo>
                      <a:lnTo>
                        <a:pt x="133" y="335"/>
                      </a:lnTo>
                      <a:lnTo>
                        <a:pt x="117" y="335"/>
                      </a:lnTo>
                      <a:lnTo>
                        <a:pt x="97" y="335"/>
                      </a:lnTo>
                      <a:lnTo>
                        <a:pt x="78" y="332"/>
                      </a:lnTo>
                      <a:lnTo>
                        <a:pt x="60" y="326"/>
                      </a:lnTo>
                      <a:lnTo>
                        <a:pt x="46" y="320"/>
                      </a:lnTo>
                      <a:lnTo>
                        <a:pt x="32" y="314"/>
                      </a:lnTo>
                      <a:lnTo>
                        <a:pt x="24" y="308"/>
                      </a:lnTo>
                      <a:lnTo>
                        <a:pt x="19" y="302"/>
                      </a:lnTo>
                      <a:lnTo>
                        <a:pt x="14" y="292"/>
                      </a:lnTo>
                      <a:lnTo>
                        <a:pt x="12" y="282"/>
                      </a:lnTo>
                      <a:lnTo>
                        <a:pt x="7" y="264"/>
                      </a:lnTo>
                      <a:lnTo>
                        <a:pt x="6" y="252"/>
                      </a:lnTo>
                      <a:close/>
                    </a:path>
                  </a:pathLst>
                </a:custGeom>
                <a:solidFill>
                  <a:srgbClr val="FF8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739" name="Freeform 707"/>
                <p:cNvSpPr>
                  <a:spLocks/>
                </p:cNvSpPr>
                <p:nvPr/>
              </p:nvSpPr>
              <p:spPr bwMode="auto">
                <a:xfrm>
                  <a:off x="3786" y="2341"/>
                  <a:ext cx="198" cy="229"/>
                </a:xfrm>
                <a:custGeom>
                  <a:avLst/>
                  <a:gdLst/>
                  <a:ahLst/>
                  <a:cxnLst>
                    <a:cxn ang="0">
                      <a:pos x="0" y="143"/>
                    </a:cxn>
                    <a:cxn ang="0">
                      <a:pos x="0" y="106"/>
                    </a:cxn>
                    <a:cxn ang="0">
                      <a:pos x="5" y="83"/>
                    </a:cxn>
                    <a:cxn ang="0">
                      <a:pos x="17" y="65"/>
                    </a:cxn>
                    <a:cxn ang="0">
                      <a:pos x="38" y="50"/>
                    </a:cxn>
                    <a:cxn ang="0">
                      <a:pos x="55" y="42"/>
                    </a:cxn>
                    <a:cxn ang="0">
                      <a:pos x="65" y="32"/>
                    </a:cxn>
                    <a:cxn ang="0">
                      <a:pos x="68" y="17"/>
                    </a:cxn>
                    <a:cxn ang="0">
                      <a:pos x="72" y="9"/>
                    </a:cxn>
                    <a:cxn ang="0">
                      <a:pos x="80" y="25"/>
                    </a:cxn>
                    <a:cxn ang="0">
                      <a:pos x="82" y="37"/>
                    </a:cxn>
                    <a:cxn ang="0">
                      <a:pos x="94" y="30"/>
                    </a:cxn>
                    <a:cxn ang="0">
                      <a:pos x="99" y="12"/>
                    </a:cxn>
                    <a:cxn ang="0">
                      <a:pos x="100" y="0"/>
                    </a:cxn>
                    <a:cxn ang="0">
                      <a:pos x="110" y="13"/>
                    </a:cxn>
                    <a:cxn ang="0">
                      <a:pos x="115" y="38"/>
                    </a:cxn>
                    <a:cxn ang="0">
                      <a:pos x="110" y="58"/>
                    </a:cxn>
                    <a:cxn ang="0">
                      <a:pos x="126" y="43"/>
                    </a:cxn>
                    <a:cxn ang="0">
                      <a:pos x="145" y="37"/>
                    </a:cxn>
                    <a:cxn ang="0">
                      <a:pos x="161" y="41"/>
                    </a:cxn>
                    <a:cxn ang="0">
                      <a:pos x="165" y="52"/>
                    </a:cxn>
                    <a:cxn ang="0">
                      <a:pos x="151" y="58"/>
                    </a:cxn>
                    <a:cxn ang="0">
                      <a:pos x="143" y="75"/>
                    </a:cxn>
                    <a:cxn ang="0">
                      <a:pos x="152" y="91"/>
                    </a:cxn>
                    <a:cxn ang="0">
                      <a:pos x="168" y="98"/>
                    </a:cxn>
                    <a:cxn ang="0">
                      <a:pos x="180" y="96"/>
                    </a:cxn>
                    <a:cxn ang="0">
                      <a:pos x="182" y="84"/>
                    </a:cxn>
                    <a:cxn ang="0">
                      <a:pos x="187" y="85"/>
                    </a:cxn>
                    <a:cxn ang="0">
                      <a:pos x="196" y="98"/>
                    </a:cxn>
                    <a:cxn ang="0">
                      <a:pos x="198" y="119"/>
                    </a:cxn>
                    <a:cxn ang="0">
                      <a:pos x="190" y="144"/>
                    </a:cxn>
                    <a:cxn ang="0">
                      <a:pos x="180" y="151"/>
                    </a:cxn>
                    <a:cxn ang="0">
                      <a:pos x="162" y="162"/>
                    </a:cxn>
                    <a:cxn ang="0">
                      <a:pos x="152" y="173"/>
                    </a:cxn>
                    <a:cxn ang="0">
                      <a:pos x="145" y="192"/>
                    </a:cxn>
                    <a:cxn ang="0">
                      <a:pos x="137" y="215"/>
                    </a:cxn>
                    <a:cxn ang="0">
                      <a:pos x="126" y="222"/>
                    </a:cxn>
                    <a:cxn ang="0">
                      <a:pos x="104" y="227"/>
                    </a:cxn>
                    <a:cxn ang="0">
                      <a:pos x="77" y="229"/>
                    </a:cxn>
                    <a:cxn ang="0">
                      <a:pos x="39" y="222"/>
                    </a:cxn>
                    <a:cxn ang="0">
                      <a:pos x="16" y="210"/>
                    </a:cxn>
                    <a:cxn ang="0">
                      <a:pos x="7" y="192"/>
                    </a:cxn>
                  </a:cxnLst>
                  <a:rect l="0" t="0" r="r" b="b"/>
                  <a:pathLst>
                    <a:path w="198" h="229">
                      <a:moveTo>
                        <a:pt x="5" y="171"/>
                      </a:moveTo>
                      <a:lnTo>
                        <a:pt x="2" y="156"/>
                      </a:lnTo>
                      <a:lnTo>
                        <a:pt x="0" y="143"/>
                      </a:lnTo>
                      <a:lnTo>
                        <a:pt x="0" y="129"/>
                      </a:lnTo>
                      <a:lnTo>
                        <a:pt x="0" y="117"/>
                      </a:lnTo>
                      <a:lnTo>
                        <a:pt x="0" y="106"/>
                      </a:lnTo>
                      <a:lnTo>
                        <a:pt x="0" y="97"/>
                      </a:lnTo>
                      <a:lnTo>
                        <a:pt x="3" y="90"/>
                      </a:lnTo>
                      <a:lnTo>
                        <a:pt x="5" y="83"/>
                      </a:lnTo>
                      <a:lnTo>
                        <a:pt x="8" y="77"/>
                      </a:lnTo>
                      <a:lnTo>
                        <a:pt x="13" y="71"/>
                      </a:lnTo>
                      <a:lnTo>
                        <a:pt x="17" y="65"/>
                      </a:lnTo>
                      <a:lnTo>
                        <a:pt x="24" y="59"/>
                      </a:lnTo>
                      <a:lnTo>
                        <a:pt x="31" y="54"/>
                      </a:lnTo>
                      <a:lnTo>
                        <a:pt x="38" y="50"/>
                      </a:lnTo>
                      <a:lnTo>
                        <a:pt x="43" y="48"/>
                      </a:lnTo>
                      <a:lnTo>
                        <a:pt x="50" y="45"/>
                      </a:lnTo>
                      <a:lnTo>
                        <a:pt x="55" y="42"/>
                      </a:lnTo>
                      <a:lnTo>
                        <a:pt x="61" y="38"/>
                      </a:lnTo>
                      <a:lnTo>
                        <a:pt x="64" y="35"/>
                      </a:lnTo>
                      <a:lnTo>
                        <a:pt x="65" y="32"/>
                      </a:lnTo>
                      <a:lnTo>
                        <a:pt x="67" y="28"/>
                      </a:lnTo>
                      <a:lnTo>
                        <a:pt x="68" y="22"/>
                      </a:lnTo>
                      <a:lnTo>
                        <a:pt x="68" y="17"/>
                      </a:lnTo>
                      <a:lnTo>
                        <a:pt x="67" y="10"/>
                      </a:lnTo>
                      <a:lnTo>
                        <a:pt x="66" y="3"/>
                      </a:lnTo>
                      <a:lnTo>
                        <a:pt x="72" y="9"/>
                      </a:lnTo>
                      <a:lnTo>
                        <a:pt x="77" y="13"/>
                      </a:lnTo>
                      <a:lnTo>
                        <a:pt x="79" y="19"/>
                      </a:lnTo>
                      <a:lnTo>
                        <a:pt x="80" y="25"/>
                      </a:lnTo>
                      <a:lnTo>
                        <a:pt x="79" y="30"/>
                      </a:lnTo>
                      <a:lnTo>
                        <a:pt x="78" y="37"/>
                      </a:lnTo>
                      <a:lnTo>
                        <a:pt x="82" y="37"/>
                      </a:lnTo>
                      <a:lnTo>
                        <a:pt x="88" y="36"/>
                      </a:lnTo>
                      <a:lnTo>
                        <a:pt x="90" y="32"/>
                      </a:lnTo>
                      <a:lnTo>
                        <a:pt x="94" y="30"/>
                      </a:lnTo>
                      <a:lnTo>
                        <a:pt x="98" y="25"/>
                      </a:lnTo>
                      <a:lnTo>
                        <a:pt x="99" y="19"/>
                      </a:lnTo>
                      <a:lnTo>
                        <a:pt x="99" y="12"/>
                      </a:lnTo>
                      <a:lnTo>
                        <a:pt x="98" y="5"/>
                      </a:lnTo>
                      <a:lnTo>
                        <a:pt x="95" y="0"/>
                      </a:lnTo>
                      <a:lnTo>
                        <a:pt x="100" y="0"/>
                      </a:lnTo>
                      <a:lnTo>
                        <a:pt x="106" y="3"/>
                      </a:lnTo>
                      <a:lnTo>
                        <a:pt x="108" y="9"/>
                      </a:lnTo>
                      <a:lnTo>
                        <a:pt x="110" y="13"/>
                      </a:lnTo>
                      <a:lnTo>
                        <a:pt x="113" y="20"/>
                      </a:lnTo>
                      <a:lnTo>
                        <a:pt x="114" y="30"/>
                      </a:lnTo>
                      <a:lnTo>
                        <a:pt x="115" y="38"/>
                      </a:lnTo>
                      <a:lnTo>
                        <a:pt x="114" y="45"/>
                      </a:lnTo>
                      <a:lnTo>
                        <a:pt x="113" y="52"/>
                      </a:lnTo>
                      <a:lnTo>
                        <a:pt x="110" y="58"/>
                      </a:lnTo>
                      <a:lnTo>
                        <a:pt x="118" y="52"/>
                      </a:lnTo>
                      <a:lnTo>
                        <a:pt x="120" y="46"/>
                      </a:lnTo>
                      <a:lnTo>
                        <a:pt x="126" y="43"/>
                      </a:lnTo>
                      <a:lnTo>
                        <a:pt x="131" y="39"/>
                      </a:lnTo>
                      <a:lnTo>
                        <a:pt x="137" y="38"/>
                      </a:lnTo>
                      <a:lnTo>
                        <a:pt x="145" y="37"/>
                      </a:lnTo>
                      <a:lnTo>
                        <a:pt x="151" y="37"/>
                      </a:lnTo>
                      <a:lnTo>
                        <a:pt x="156" y="38"/>
                      </a:lnTo>
                      <a:lnTo>
                        <a:pt x="161" y="41"/>
                      </a:lnTo>
                      <a:lnTo>
                        <a:pt x="166" y="45"/>
                      </a:lnTo>
                      <a:lnTo>
                        <a:pt x="172" y="52"/>
                      </a:lnTo>
                      <a:lnTo>
                        <a:pt x="165" y="52"/>
                      </a:lnTo>
                      <a:lnTo>
                        <a:pt x="161" y="52"/>
                      </a:lnTo>
                      <a:lnTo>
                        <a:pt x="156" y="54"/>
                      </a:lnTo>
                      <a:lnTo>
                        <a:pt x="151" y="58"/>
                      </a:lnTo>
                      <a:lnTo>
                        <a:pt x="146" y="63"/>
                      </a:lnTo>
                      <a:lnTo>
                        <a:pt x="144" y="67"/>
                      </a:lnTo>
                      <a:lnTo>
                        <a:pt x="143" y="75"/>
                      </a:lnTo>
                      <a:lnTo>
                        <a:pt x="145" y="82"/>
                      </a:lnTo>
                      <a:lnTo>
                        <a:pt x="147" y="85"/>
                      </a:lnTo>
                      <a:lnTo>
                        <a:pt x="152" y="91"/>
                      </a:lnTo>
                      <a:lnTo>
                        <a:pt x="158" y="95"/>
                      </a:lnTo>
                      <a:lnTo>
                        <a:pt x="164" y="97"/>
                      </a:lnTo>
                      <a:lnTo>
                        <a:pt x="168" y="98"/>
                      </a:lnTo>
                      <a:lnTo>
                        <a:pt x="173" y="99"/>
                      </a:lnTo>
                      <a:lnTo>
                        <a:pt x="179" y="98"/>
                      </a:lnTo>
                      <a:lnTo>
                        <a:pt x="180" y="96"/>
                      </a:lnTo>
                      <a:lnTo>
                        <a:pt x="182" y="92"/>
                      </a:lnTo>
                      <a:lnTo>
                        <a:pt x="182" y="88"/>
                      </a:lnTo>
                      <a:lnTo>
                        <a:pt x="182" y="84"/>
                      </a:lnTo>
                      <a:lnTo>
                        <a:pt x="182" y="82"/>
                      </a:lnTo>
                      <a:lnTo>
                        <a:pt x="184" y="83"/>
                      </a:lnTo>
                      <a:lnTo>
                        <a:pt x="187" y="85"/>
                      </a:lnTo>
                      <a:lnTo>
                        <a:pt x="191" y="90"/>
                      </a:lnTo>
                      <a:lnTo>
                        <a:pt x="193" y="93"/>
                      </a:lnTo>
                      <a:lnTo>
                        <a:pt x="196" y="98"/>
                      </a:lnTo>
                      <a:lnTo>
                        <a:pt x="198" y="104"/>
                      </a:lnTo>
                      <a:lnTo>
                        <a:pt x="198" y="112"/>
                      </a:lnTo>
                      <a:lnTo>
                        <a:pt x="198" y="119"/>
                      </a:lnTo>
                      <a:lnTo>
                        <a:pt x="197" y="128"/>
                      </a:lnTo>
                      <a:lnTo>
                        <a:pt x="193" y="138"/>
                      </a:lnTo>
                      <a:lnTo>
                        <a:pt x="190" y="144"/>
                      </a:lnTo>
                      <a:lnTo>
                        <a:pt x="187" y="148"/>
                      </a:lnTo>
                      <a:lnTo>
                        <a:pt x="184" y="149"/>
                      </a:lnTo>
                      <a:lnTo>
                        <a:pt x="180" y="151"/>
                      </a:lnTo>
                      <a:lnTo>
                        <a:pt x="174" y="155"/>
                      </a:lnTo>
                      <a:lnTo>
                        <a:pt x="167" y="158"/>
                      </a:lnTo>
                      <a:lnTo>
                        <a:pt x="162" y="162"/>
                      </a:lnTo>
                      <a:lnTo>
                        <a:pt x="157" y="165"/>
                      </a:lnTo>
                      <a:lnTo>
                        <a:pt x="156" y="168"/>
                      </a:lnTo>
                      <a:lnTo>
                        <a:pt x="152" y="173"/>
                      </a:lnTo>
                      <a:lnTo>
                        <a:pt x="149" y="181"/>
                      </a:lnTo>
                      <a:lnTo>
                        <a:pt x="147" y="185"/>
                      </a:lnTo>
                      <a:lnTo>
                        <a:pt x="145" y="192"/>
                      </a:lnTo>
                      <a:lnTo>
                        <a:pt x="143" y="202"/>
                      </a:lnTo>
                      <a:lnTo>
                        <a:pt x="142" y="209"/>
                      </a:lnTo>
                      <a:lnTo>
                        <a:pt x="137" y="215"/>
                      </a:lnTo>
                      <a:lnTo>
                        <a:pt x="134" y="218"/>
                      </a:lnTo>
                      <a:lnTo>
                        <a:pt x="130" y="220"/>
                      </a:lnTo>
                      <a:lnTo>
                        <a:pt x="126" y="222"/>
                      </a:lnTo>
                      <a:lnTo>
                        <a:pt x="119" y="225"/>
                      </a:lnTo>
                      <a:lnTo>
                        <a:pt x="112" y="225"/>
                      </a:lnTo>
                      <a:lnTo>
                        <a:pt x="104" y="227"/>
                      </a:lnTo>
                      <a:lnTo>
                        <a:pt x="94" y="229"/>
                      </a:lnTo>
                      <a:lnTo>
                        <a:pt x="88" y="229"/>
                      </a:lnTo>
                      <a:lnTo>
                        <a:pt x="77" y="229"/>
                      </a:lnTo>
                      <a:lnTo>
                        <a:pt x="64" y="229"/>
                      </a:lnTo>
                      <a:lnTo>
                        <a:pt x="51" y="225"/>
                      </a:lnTo>
                      <a:lnTo>
                        <a:pt x="39" y="222"/>
                      </a:lnTo>
                      <a:lnTo>
                        <a:pt x="30" y="219"/>
                      </a:lnTo>
                      <a:lnTo>
                        <a:pt x="21" y="215"/>
                      </a:lnTo>
                      <a:lnTo>
                        <a:pt x="16" y="210"/>
                      </a:lnTo>
                      <a:lnTo>
                        <a:pt x="13" y="206"/>
                      </a:lnTo>
                      <a:lnTo>
                        <a:pt x="9" y="199"/>
                      </a:lnTo>
                      <a:lnTo>
                        <a:pt x="7" y="192"/>
                      </a:lnTo>
                      <a:lnTo>
                        <a:pt x="5" y="181"/>
                      </a:lnTo>
                      <a:lnTo>
                        <a:pt x="5" y="17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72740" name="Freeform 708"/>
              <p:cNvSpPr>
                <a:spLocks/>
              </p:cNvSpPr>
              <p:nvPr/>
            </p:nvSpPr>
            <p:spPr bwMode="auto">
              <a:xfrm>
                <a:off x="2529" y="1926"/>
                <a:ext cx="85" cy="186"/>
              </a:xfrm>
              <a:custGeom>
                <a:avLst/>
                <a:gdLst/>
                <a:ahLst/>
                <a:cxnLst>
                  <a:cxn ang="0">
                    <a:pos x="12" y="170"/>
                  </a:cxn>
                  <a:cxn ang="0">
                    <a:pos x="3" y="152"/>
                  </a:cxn>
                  <a:cxn ang="0">
                    <a:pos x="0" y="132"/>
                  </a:cxn>
                  <a:cxn ang="0">
                    <a:pos x="0" y="111"/>
                  </a:cxn>
                  <a:cxn ang="0">
                    <a:pos x="2" y="93"/>
                  </a:cxn>
                  <a:cxn ang="0">
                    <a:pos x="8" y="78"/>
                  </a:cxn>
                  <a:cxn ang="0">
                    <a:pos x="9" y="60"/>
                  </a:cxn>
                  <a:cxn ang="0">
                    <a:pos x="7" y="49"/>
                  </a:cxn>
                  <a:cxn ang="0">
                    <a:pos x="3" y="37"/>
                  </a:cxn>
                  <a:cxn ang="0">
                    <a:pos x="4" y="33"/>
                  </a:cxn>
                  <a:cxn ang="0">
                    <a:pos x="11" y="41"/>
                  </a:cxn>
                  <a:cxn ang="0">
                    <a:pos x="15" y="44"/>
                  </a:cxn>
                  <a:cxn ang="0">
                    <a:pos x="15" y="26"/>
                  </a:cxn>
                  <a:cxn ang="0">
                    <a:pos x="8" y="6"/>
                  </a:cxn>
                  <a:cxn ang="0">
                    <a:pos x="8" y="0"/>
                  </a:cxn>
                  <a:cxn ang="0">
                    <a:pos x="19" y="1"/>
                  </a:cxn>
                  <a:cxn ang="0">
                    <a:pos x="29" y="12"/>
                  </a:cxn>
                  <a:cxn ang="0">
                    <a:pos x="36" y="30"/>
                  </a:cxn>
                  <a:cxn ang="0">
                    <a:pos x="39" y="36"/>
                  </a:cxn>
                  <a:cxn ang="0">
                    <a:pos x="48" y="25"/>
                  </a:cxn>
                  <a:cxn ang="0">
                    <a:pos x="58" y="18"/>
                  </a:cxn>
                  <a:cxn ang="0">
                    <a:pos x="67" y="19"/>
                  </a:cxn>
                  <a:cxn ang="0">
                    <a:pos x="72" y="30"/>
                  </a:cxn>
                  <a:cxn ang="0">
                    <a:pos x="65" y="30"/>
                  </a:cxn>
                  <a:cxn ang="0">
                    <a:pos x="60" y="33"/>
                  </a:cxn>
                  <a:cxn ang="0">
                    <a:pos x="58" y="43"/>
                  </a:cxn>
                  <a:cxn ang="0">
                    <a:pos x="59" y="51"/>
                  </a:cxn>
                  <a:cxn ang="0">
                    <a:pos x="65" y="57"/>
                  </a:cxn>
                  <a:cxn ang="0">
                    <a:pos x="72" y="57"/>
                  </a:cxn>
                  <a:cxn ang="0">
                    <a:pos x="72" y="43"/>
                  </a:cxn>
                  <a:cxn ang="0">
                    <a:pos x="79" y="53"/>
                  </a:cxn>
                  <a:cxn ang="0">
                    <a:pos x="83" y="67"/>
                  </a:cxn>
                  <a:cxn ang="0">
                    <a:pos x="83" y="80"/>
                  </a:cxn>
                  <a:cxn ang="0">
                    <a:pos x="79" y="91"/>
                  </a:cxn>
                  <a:cxn ang="0">
                    <a:pos x="72" y="101"/>
                  </a:cxn>
                  <a:cxn ang="0">
                    <a:pos x="69" y="110"/>
                  </a:cxn>
                  <a:cxn ang="0">
                    <a:pos x="71" y="121"/>
                  </a:cxn>
                  <a:cxn ang="0">
                    <a:pos x="79" y="129"/>
                  </a:cxn>
                  <a:cxn ang="0">
                    <a:pos x="83" y="126"/>
                  </a:cxn>
                  <a:cxn ang="0">
                    <a:pos x="85" y="138"/>
                  </a:cxn>
                  <a:cxn ang="0">
                    <a:pos x="83" y="154"/>
                  </a:cxn>
                  <a:cxn ang="0">
                    <a:pos x="78" y="168"/>
                  </a:cxn>
                  <a:cxn ang="0">
                    <a:pos x="69" y="178"/>
                  </a:cxn>
                  <a:cxn ang="0">
                    <a:pos x="61" y="185"/>
                  </a:cxn>
                  <a:cxn ang="0">
                    <a:pos x="50" y="186"/>
                  </a:cxn>
                  <a:cxn ang="0">
                    <a:pos x="37" y="180"/>
                  </a:cxn>
                  <a:cxn ang="0">
                    <a:pos x="18" y="176"/>
                  </a:cxn>
                </a:cxnLst>
                <a:rect l="0" t="0" r="r" b="b"/>
                <a:pathLst>
                  <a:path w="85" h="186">
                    <a:moveTo>
                      <a:pt x="18" y="176"/>
                    </a:moveTo>
                    <a:lnTo>
                      <a:pt x="15" y="173"/>
                    </a:lnTo>
                    <a:lnTo>
                      <a:pt x="12" y="170"/>
                    </a:lnTo>
                    <a:lnTo>
                      <a:pt x="8" y="164"/>
                    </a:lnTo>
                    <a:lnTo>
                      <a:pt x="5" y="158"/>
                    </a:lnTo>
                    <a:lnTo>
                      <a:pt x="3" y="152"/>
                    </a:lnTo>
                    <a:lnTo>
                      <a:pt x="2" y="146"/>
                    </a:lnTo>
                    <a:lnTo>
                      <a:pt x="1" y="138"/>
                    </a:lnTo>
                    <a:lnTo>
                      <a:pt x="0" y="132"/>
                    </a:lnTo>
                    <a:lnTo>
                      <a:pt x="0" y="124"/>
                    </a:lnTo>
                    <a:lnTo>
                      <a:pt x="0" y="117"/>
                    </a:lnTo>
                    <a:lnTo>
                      <a:pt x="0" y="111"/>
                    </a:lnTo>
                    <a:lnTo>
                      <a:pt x="0" y="105"/>
                    </a:lnTo>
                    <a:lnTo>
                      <a:pt x="1" y="99"/>
                    </a:lnTo>
                    <a:lnTo>
                      <a:pt x="2" y="93"/>
                    </a:lnTo>
                    <a:lnTo>
                      <a:pt x="4" y="87"/>
                    </a:lnTo>
                    <a:lnTo>
                      <a:pt x="7" y="83"/>
                    </a:lnTo>
                    <a:lnTo>
                      <a:pt x="8" y="78"/>
                    </a:lnTo>
                    <a:lnTo>
                      <a:pt x="9" y="71"/>
                    </a:lnTo>
                    <a:lnTo>
                      <a:pt x="9" y="66"/>
                    </a:lnTo>
                    <a:lnTo>
                      <a:pt x="9" y="60"/>
                    </a:lnTo>
                    <a:lnTo>
                      <a:pt x="8" y="57"/>
                    </a:lnTo>
                    <a:lnTo>
                      <a:pt x="7" y="53"/>
                    </a:lnTo>
                    <a:lnTo>
                      <a:pt x="7" y="49"/>
                    </a:lnTo>
                    <a:lnTo>
                      <a:pt x="6" y="45"/>
                    </a:lnTo>
                    <a:lnTo>
                      <a:pt x="4" y="41"/>
                    </a:lnTo>
                    <a:lnTo>
                      <a:pt x="3" y="37"/>
                    </a:lnTo>
                    <a:lnTo>
                      <a:pt x="2" y="34"/>
                    </a:lnTo>
                    <a:lnTo>
                      <a:pt x="1" y="32"/>
                    </a:lnTo>
                    <a:lnTo>
                      <a:pt x="4" y="33"/>
                    </a:lnTo>
                    <a:lnTo>
                      <a:pt x="7" y="36"/>
                    </a:lnTo>
                    <a:lnTo>
                      <a:pt x="9" y="39"/>
                    </a:lnTo>
                    <a:lnTo>
                      <a:pt x="11" y="41"/>
                    </a:lnTo>
                    <a:lnTo>
                      <a:pt x="13" y="45"/>
                    </a:lnTo>
                    <a:lnTo>
                      <a:pt x="14" y="51"/>
                    </a:lnTo>
                    <a:lnTo>
                      <a:pt x="15" y="44"/>
                    </a:lnTo>
                    <a:lnTo>
                      <a:pt x="15" y="38"/>
                    </a:lnTo>
                    <a:lnTo>
                      <a:pt x="15" y="32"/>
                    </a:lnTo>
                    <a:lnTo>
                      <a:pt x="15" y="26"/>
                    </a:lnTo>
                    <a:lnTo>
                      <a:pt x="13" y="18"/>
                    </a:lnTo>
                    <a:lnTo>
                      <a:pt x="11" y="13"/>
                    </a:lnTo>
                    <a:lnTo>
                      <a:pt x="8" y="6"/>
                    </a:lnTo>
                    <a:lnTo>
                      <a:pt x="7" y="3"/>
                    </a:lnTo>
                    <a:lnTo>
                      <a:pt x="5" y="0"/>
                    </a:lnTo>
                    <a:lnTo>
                      <a:pt x="8" y="0"/>
                    </a:lnTo>
                    <a:lnTo>
                      <a:pt x="13" y="0"/>
                    </a:lnTo>
                    <a:lnTo>
                      <a:pt x="16" y="1"/>
                    </a:lnTo>
                    <a:lnTo>
                      <a:pt x="19" y="1"/>
                    </a:lnTo>
                    <a:lnTo>
                      <a:pt x="23" y="4"/>
                    </a:lnTo>
                    <a:lnTo>
                      <a:pt x="26" y="8"/>
                    </a:lnTo>
                    <a:lnTo>
                      <a:pt x="29" y="12"/>
                    </a:lnTo>
                    <a:lnTo>
                      <a:pt x="31" y="17"/>
                    </a:lnTo>
                    <a:lnTo>
                      <a:pt x="33" y="24"/>
                    </a:lnTo>
                    <a:lnTo>
                      <a:pt x="36" y="30"/>
                    </a:lnTo>
                    <a:lnTo>
                      <a:pt x="37" y="36"/>
                    </a:lnTo>
                    <a:lnTo>
                      <a:pt x="38" y="44"/>
                    </a:lnTo>
                    <a:lnTo>
                      <a:pt x="39" y="36"/>
                    </a:lnTo>
                    <a:lnTo>
                      <a:pt x="42" y="32"/>
                    </a:lnTo>
                    <a:lnTo>
                      <a:pt x="44" y="28"/>
                    </a:lnTo>
                    <a:lnTo>
                      <a:pt x="48" y="25"/>
                    </a:lnTo>
                    <a:lnTo>
                      <a:pt x="50" y="21"/>
                    </a:lnTo>
                    <a:lnTo>
                      <a:pt x="55" y="19"/>
                    </a:lnTo>
                    <a:lnTo>
                      <a:pt x="58" y="18"/>
                    </a:lnTo>
                    <a:lnTo>
                      <a:pt x="61" y="17"/>
                    </a:lnTo>
                    <a:lnTo>
                      <a:pt x="65" y="18"/>
                    </a:lnTo>
                    <a:lnTo>
                      <a:pt x="67" y="19"/>
                    </a:lnTo>
                    <a:lnTo>
                      <a:pt x="69" y="21"/>
                    </a:lnTo>
                    <a:lnTo>
                      <a:pt x="69" y="25"/>
                    </a:lnTo>
                    <a:lnTo>
                      <a:pt x="72" y="30"/>
                    </a:lnTo>
                    <a:lnTo>
                      <a:pt x="69" y="28"/>
                    </a:lnTo>
                    <a:lnTo>
                      <a:pt x="67" y="28"/>
                    </a:lnTo>
                    <a:lnTo>
                      <a:pt x="65" y="30"/>
                    </a:lnTo>
                    <a:lnTo>
                      <a:pt x="63" y="31"/>
                    </a:lnTo>
                    <a:lnTo>
                      <a:pt x="61" y="31"/>
                    </a:lnTo>
                    <a:lnTo>
                      <a:pt x="60" y="33"/>
                    </a:lnTo>
                    <a:lnTo>
                      <a:pt x="59" y="36"/>
                    </a:lnTo>
                    <a:lnTo>
                      <a:pt x="58" y="39"/>
                    </a:lnTo>
                    <a:lnTo>
                      <a:pt x="58" y="43"/>
                    </a:lnTo>
                    <a:lnTo>
                      <a:pt x="58" y="45"/>
                    </a:lnTo>
                    <a:lnTo>
                      <a:pt x="59" y="48"/>
                    </a:lnTo>
                    <a:lnTo>
                      <a:pt x="59" y="51"/>
                    </a:lnTo>
                    <a:lnTo>
                      <a:pt x="60" y="53"/>
                    </a:lnTo>
                    <a:lnTo>
                      <a:pt x="62" y="55"/>
                    </a:lnTo>
                    <a:lnTo>
                      <a:pt x="65" y="57"/>
                    </a:lnTo>
                    <a:lnTo>
                      <a:pt x="67" y="58"/>
                    </a:lnTo>
                    <a:lnTo>
                      <a:pt x="69" y="59"/>
                    </a:lnTo>
                    <a:lnTo>
                      <a:pt x="72" y="57"/>
                    </a:lnTo>
                    <a:lnTo>
                      <a:pt x="73" y="53"/>
                    </a:lnTo>
                    <a:lnTo>
                      <a:pt x="73" y="48"/>
                    </a:lnTo>
                    <a:lnTo>
                      <a:pt x="72" y="43"/>
                    </a:lnTo>
                    <a:lnTo>
                      <a:pt x="74" y="45"/>
                    </a:lnTo>
                    <a:lnTo>
                      <a:pt x="76" y="49"/>
                    </a:lnTo>
                    <a:lnTo>
                      <a:pt x="79" y="53"/>
                    </a:lnTo>
                    <a:lnTo>
                      <a:pt x="80" y="58"/>
                    </a:lnTo>
                    <a:lnTo>
                      <a:pt x="81" y="62"/>
                    </a:lnTo>
                    <a:lnTo>
                      <a:pt x="83" y="67"/>
                    </a:lnTo>
                    <a:lnTo>
                      <a:pt x="84" y="72"/>
                    </a:lnTo>
                    <a:lnTo>
                      <a:pt x="84" y="75"/>
                    </a:lnTo>
                    <a:lnTo>
                      <a:pt x="83" y="80"/>
                    </a:lnTo>
                    <a:lnTo>
                      <a:pt x="81" y="84"/>
                    </a:lnTo>
                    <a:lnTo>
                      <a:pt x="80" y="87"/>
                    </a:lnTo>
                    <a:lnTo>
                      <a:pt x="79" y="91"/>
                    </a:lnTo>
                    <a:lnTo>
                      <a:pt x="76" y="94"/>
                    </a:lnTo>
                    <a:lnTo>
                      <a:pt x="74" y="98"/>
                    </a:lnTo>
                    <a:lnTo>
                      <a:pt x="72" y="101"/>
                    </a:lnTo>
                    <a:lnTo>
                      <a:pt x="69" y="104"/>
                    </a:lnTo>
                    <a:lnTo>
                      <a:pt x="69" y="106"/>
                    </a:lnTo>
                    <a:lnTo>
                      <a:pt x="69" y="110"/>
                    </a:lnTo>
                    <a:lnTo>
                      <a:pt x="69" y="113"/>
                    </a:lnTo>
                    <a:lnTo>
                      <a:pt x="69" y="117"/>
                    </a:lnTo>
                    <a:lnTo>
                      <a:pt x="71" y="121"/>
                    </a:lnTo>
                    <a:lnTo>
                      <a:pt x="73" y="124"/>
                    </a:lnTo>
                    <a:lnTo>
                      <a:pt x="75" y="126"/>
                    </a:lnTo>
                    <a:lnTo>
                      <a:pt x="79" y="129"/>
                    </a:lnTo>
                    <a:lnTo>
                      <a:pt x="80" y="126"/>
                    </a:lnTo>
                    <a:lnTo>
                      <a:pt x="80" y="123"/>
                    </a:lnTo>
                    <a:lnTo>
                      <a:pt x="83" y="126"/>
                    </a:lnTo>
                    <a:lnTo>
                      <a:pt x="84" y="130"/>
                    </a:lnTo>
                    <a:lnTo>
                      <a:pt x="85" y="133"/>
                    </a:lnTo>
                    <a:lnTo>
                      <a:pt x="85" y="138"/>
                    </a:lnTo>
                    <a:lnTo>
                      <a:pt x="85" y="145"/>
                    </a:lnTo>
                    <a:lnTo>
                      <a:pt x="84" y="150"/>
                    </a:lnTo>
                    <a:lnTo>
                      <a:pt x="83" y="154"/>
                    </a:lnTo>
                    <a:lnTo>
                      <a:pt x="81" y="159"/>
                    </a:lnTo>
                    <a:lnTo>
                      <a:pt x="80" y="164"/>
                    </a:lnTo>
                    <a:lnTo>
                      <a:pt x="78" y="168"/>
                    </a:lnTo>
                    <a:lnTo>
                      <a:pt x="74" y="173"/>
                    </a:lnTo>
                    <a:lnTo>
                      <a:pt x="72" y="176"/>
                    </a:lnTo>
                    <a:lnTo>
                      <a:pt x="69" y="178"/>
                    </a:lnTo>
                    <a:lnTo>
                      <a:pt x="68" y="181"/>
                    </a:lnTo>
                    <a:lnTo>
                      <a:pt x="65" y="183"/>
                    </a:lnTo>
                    <a:lnTo>
                      <a:pt x="61" y="185"/>
                    </a:lnTo>
                    <a:lnTo>
                      <a:pt x="57" y="186"/>
                    </a:lnTo>
                    <a:lnTo>
                      <a:pt x="54" y="186"/>
                    </a:lnTo>
                    <a:lnTo>
                      <a:pt x="50" y="186"/>
                    </a:lnTo>
                    <a:lnTo>
                      <a:pt x="46" y="181"/>
                    </a:lnTo>
                    <a:lnTo>
                      <a:pt x="42" y="180"/>
                    </a:lnTo>
                    <a:lnTo>
                      <a:pt x="37" y="180"/>
                    </a:lnTo>
                    <a:lnTo>
                      <a:pt x="29" y="180"/>
                    </a:lnTo>
                    <a:lnTo>
                      <a:pt x="24" y="178"/>
                    </a:lnTo>
                    <a:lnTo>
                      <a:pt x="18" y="176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741" name="Freeform 709"/>
              <p:cNvSpPr>
                <a:spLocks/>
              </p:cNvSpPr>
              <p:nvPr/>
            </p:nvSpPr>
            <p:spPr bwMode="auto">
              <a:xfrm>
                <a:off x="2952" y="2033"/>
                <a:ext cx="253" cy="309"/>
              </a:xfrm>
              <a:custGeom>
                <a:avLst/>
                <a:gdLst/>
                <a:ahLst/>
                <a:cxnLst>
                  <a:cxn ang="0">
                    <a:pos x="1" y="222"/>
                  </a:cxn>
                  <a:cxn ang="0">
                    <a:pos x="1" y="183"/>
                  </a:cxn>
                  <a:cxn ang="0">
                    <a:pos x="9" y="161"/>
                  </a:cxn>
                  <a:cxn ang="0">
                    <a:pos x="24" y="144"/>
                  </a:cxn>
                  <a:cxn ang="0">
                    <a:pos x="21" y="121"/>
                  </a:cxn>
                  <a:cxn ang="0">
                    <a:pos x="22" y="96"/>
                  </a:cxn>
                  <a:cxn ang="0">
                    <a:pos x="35" y="97"/>
                  </a:cxn>
                  <a:cxn ang="0">
                    <a:pos x="51" y="123"/>
                  </a:cxn>
                  <a:cxn ang="0">
                    <a:pos x="54" y="48"/>
                  </a:cxn>
                  <a:cxn ang="0">
                    <a:pos x="54" y="23"/>
                  </a:cxn>
                  <a:cxn ang="0">
                    <a:pos x="69" y="38"/>
                  </a:cxn>
                  <a:cxn ang="0">
                    <a:pos x="76" y="38"/>
                  </a:cxn>
                  <a:cxn ang="0">
                    <a:pos x="83" y="21"/>
                  </a:cxn>
                  <a:cxn ang="0">
                    <a:pos x="104" y="0"/>
                  </a:cxn>
                  <a:cxn ang="0">
                    <a:pos x="108" y="25"/>
                  </a:cxn>
                  <a:cxn ang="0">
                    <a:pos x="111" y="39"/>
                  </a:cxn>
                  <a:cxn ang="0">
                    <a:pos x="121" y="59"/>
                  </a:cxn>
                  <a:cxn ang="0">
                    <a:pos x="139" y="63"/>
                  </a:cxn>
                  <a:cxn ang="0">
                    <a:pos x="154" y="58"/>
                  </a:cxn>
                  <a:cxn ang="0">
                    <a:pos x="169" y="46"/>
                  </a:cxn>
                  <a:cxn ang="0">
                    <a:pos x="177" y="32"/>
                  </a:cxn>
                  <a:cxn ang="0">
                    <a:pos x="187" y="19"/>
                  </a:cxn>
                  <a:cxn ang="0">
                    <a:pos x="184" y="46"/>
                  </a:cxn>
                  <a:cxn ang="0">
                    <a:pos x="178" y="75"/>
                  </a:cxn>
                  <a:cxn ang="0">
                    <a:pos x="159" y="98"/>
                  </a:cxn>
                  <a:cxn ang="0">
                    <a:pos x="140" y="109"/>
                  </a:cxn>
                  <a:cxn ang="0">
                    <a:pos x="146" y="116"/>
                  </a:cxn>
                  <a:cxn ang="0">
                    <a:pos x="172" y="109"/>
                  </a:cxn>
                  <a:cxn ang="0">
                    <a:pos x="194" y="106"/>
                  </a:cxn>
                  <a:cxn ang="0">
                    <a:pos x="205" y="119"/>
                  </a:cxn>
                  <a:cxn ang="0">
                    <a:pos x="189" y="142"/>
                  </a:cxn>
                  <a:cxn ang="0">
                    <a:pos x="176" y="154"/>
                  </a:cxn>
                  <a:cxn ang="0">
                    <a:pos x="175" y="162"/>
                  </a:cxn>
                  <a:cxn ang="0">
                    <a:pos x="180" y="170"/>
                  </a:cxn>
                  <a:cxn ang="0">
                    <a:pos x="198" y="179"/>
                  </a:cxn>
                  <a:cxn ang="0">
                    <a:pos x="207" y="170"/>
                  </a:cxn>
                  <a:cxn ang="0">
                    <a:pos x="214" y="149"/>
                  </a:cxn>
                  <a:cxn ang="0">
                    <a:pos x="225" y="153"/>
                  </a:cxn>
                  <a:cxn ang="0">
                    <a:pos x="224" y="177"/>
                  </a:cxn>
                  <a:cxn ang="0">
                    <a:pos x="214" y="209"/>
                  </a:cxn>
                  <a:cxn ang="0">
                    <a:pos x="223" y="230"/>
                  </a:cxn>
                  <a:cxn ang="0">
                    <a:pos x="238" y="223"/>
                  </a:cxn>
                  <a:cxn ang="0">
                    <a:pos x="252" y="202"/>
                  </a:cxn>
                  <a:cxn ang="0">
                    <a:pos x="251" y="226"/>
                  </a:cxn>
                  <a:cxn ang="0">
                    <a:pos x="240" y="248"/>
                  </a:cxn>
                  <a:cxn ang="0">
                    <a:pos x="219" y="272"/>
                  </a:cxn>
                  <a:cxn ang="0">
                    <a:pos x="205" y="288"/>
                  </a:cxn>
                  <a:cxn ang="0">
                    <a:pos x="192" y="309"/>
                  </a:cxn>
                  <a:cxn ang="0">
                    <a:pos x="170" y="307"/>
                  </a:cxn>
                  <a:cxn ang="0">
                    <a:pos x="149" y="297"/>
                  </a:cxn>
                  <a:cxn ang="0">
                    <a:pos x="135" y="280"/>
                  </a:cxn>
                  <a:cxn ang="0">
                    <a:pos x="119" y="274"/>
                  </a:cxn>
                  <a:cxn ang="0">
                    <a:pos x="92" y="266"/>
                  </a:cxn>
                  <a:cxn ang="0">
                    <a:pos x="81" y="250"/>
                  </a:cxn>
                  <a:cxn ang="0">
                    <a:pos x="48" y="254"/>
                  </a:cxn>
                  <a:cxn ang="0">
                    <a:pos x="17" y="241"/>
                  </a:cxn>
                </a:cxnLst>
                <a:rect l="0" t="0" r="r" b="b"/>
                <a:pathLst>
                  <a:path w="253" h="309">
                    <a:moveTo>
                      <a:pt x="7" y="234"/>
                    </a:moveTo>
                    <a:lnTo>
                      <a:pt x="1" y="222"/>
                    </a:lnTo>
                    <a:lnTo>
                      <a:pt x="0" y="201"/>
                    </a:lnTo>
                    <a:lnTo>
                      <a:pt x="1" y="183"/>
                    </a:lnTo>
                    <a:lnTo>
                      <a:pt x="4" y="168"/>
                    </a:lnTo>
                    <a:lnTo>
                      <a:pt x="9" y="161"/>
                    </a:lnTo>
                    <a:lnTo>
                      <a:pt x="25" y="154"/>
                    </a:lnTo>
                    <a:lnTo>
                      <a:pt x="24" y="144"/>
                    </a:lnTo>
                    <a:lnTo>
                      <a:pt x="22" y="130"/>
                    </a:lnTo>
                    <a:lnTo>
                      <a:pt x="21" y="121"/>
                    </a:lnTo>
                    <a:lnTo>
                      <a:pt x="21" y="109"/>
                    </a:lnTo>
                    <a:lnTo>
                      <a:pt x="22" y="96"/>
                    </a:lnTo>
                    <a:lnTo>
                      <a:pt x="28" y="82"/>
                    </a:lnTo>
                    <a:lnTo>
                      <a:pt x="35" y="97"/>
                    </a:lnTo>
                    <a:lnTo>
                      <a:pt x="44" y="119"/>
                    </a:lnTo>
                    <a:lnTo>
                      <a:pt x="51" y="123"/>
                    </a:lnTo>
                    <a:lnTo>
                      <a:pt x="54" y="86"/>
                    </a:lnTo>
                    <a:lnTo>
                      <a:pt x="54" y="48"/>
                    </a:lnTo>
                    <a:lnTo>
                      <a:pt x="48" y="21"/>
                    </a:lnTo>
                    <a:lnTo>
                      <a:pt x="54" y="23"/>
                    </a:lnTo>
                    <a:lnTo>
                      <a:pt x="63" y="29"/>
                    </a:lnTo>
                    <a:lnTo>
                      <a:pt x="69" y="38"/>
                    </a:lnTo>
                    <a:lnTo>
                      <a:pt x="75" y="51"/>
                    </a:lnTo>
                    <a:lnTo>
                      <a:pt x="76" y="38"/>
                    </a:lnTo>
                    <a:lnTo>
                      <a:pt x="78" y="29"/>
                    </a:lnTo>
                    <a:lnTo>
                      <a:pt x="83" y="21"/>
                    </a:lnTo>
                    <a:lnTo>
                      <a:pt x="88" y="13"/>
                    </a:lnTo>
                    <a:lnTo>
                      <a:pt x="104" y="0"/>
                    </a:lnTo>
                    <a:lnTo>
                      <a:pt x="106" y="16"/>
                    </a:lnTo>
                    <a:lnTo>
                      <a:pt x="108" y="25"/>
                    </a:lnTo>
                    <a:lnTo>
                      <a:pt x="109" y="32"/>
                    </a:lnTo>
                    <a:lnTo>
                      <a:pt x="111" y="39"/>
                    </a:lnTo>
                    <a:lnTo>
                      <a:pt x="116" y="52"/>
                    </a:lnTo>
                    <a:lnTo>
                      <a:pt x="121" y="59"/>
                    </a:lnTo>
                    <a:lnTo>
                      <a:pt x="128" y="63"/>
                    </a:lnTo>
                    <a:lnTo>
                      <a:pt x="139" y="63"/>
                    </a:lnTo>
                    <a:lnTo>
                      <a:pt x="146" y="62"/>
                    </a:lnTo>
                    <a:lnTo>
                      <a:pt x="154" y="58"/>
                    </a:lnTo>
                    <a:lnTo>
                      <a:pt x="161" y="54"/>
                    </a:lnTo>
                    <a:lnTo>
                      <a:pt x="169" y="46"/>
                    </a:lnTo>
                    <a:lnTo>
                      <a:pt x="172" y="39"/>
                    </a:lnTo>
                    <a:lnTo>
                      <a:pt x="177" y="32"/>
                    </a:lnTo>
                    <a:lnTo>
                      <a:pt x="181" y="26"/>
                    </a:lnTo>
                    <a:lnTo>
                      <a:pt x="187" y="19"/>
                    </a:lnTo>
                    <a:lnTo>
                      <a:pt x="185" y="35"/>
                    </a:lnTo>
                    <a:lnTo>
                      <a:pt x="184" y="46"/>
                    </a:lnTo>
                    <a:lnTo>
                      <a:pt x="183" y="59"/>
                    </a:lnTo>
                    <a:lnTo>
                      <a:pt x="178" y="75"/>
                    </a:lnTo>
                    <a:lnTo>
                      <a:pt x="169" y="89"/>
                    </a:lnTo>
                    <a:lnTo>
                      <a:pt x="159" y="98"/>
                    </a:lnTo>
                    <a:lnTo>
                      <a:pt x="147" y="103"/>
                    </a:lnTo>
                    <a:lnTo>
                      <a:pt x="140" y="109"/>
                    </a:lnTo>
                    <a:lnTo>
                      <a:pt x="130" y="122"/>
                    </a:lnTo>
                    <a:lnTo>
                      <a:pt x="146" y="116"/>
                    </a:lnTo>
                    <a:lnTo>
                      <a:pt x="162" y="110"/>
                    </a:lnTo>
                    <a:lnTo>
                      <a:pt x="172" y="109"/>
                    </a:lnTo>
                    <a:lnTo>
                      <a:pt x="183" y="106"/>
                    </a:lnTo>
                    <a:lnTo>
                      <a:pt x="194" y="106"/>
                    </a:lnTo>
                    <a:lnTo>
                      <a:pt x="211" y="106"/>
                    </a:lnTo>
                    <a:lnTo>
                      <a:pt x="205" y="119"/>
                    </a:lnTo>
                    <a:lnTo>
                      <a:pt x="199" y="130"/>
                    </a:lnTo>
                    <a:lnTo>
                      <a:pt x="189" y="142"/>
                    </a:lnTo>
                    <a:lnTo>
                      <a:pt x="183" y="148"/>
                    </a:lnTo>
                    <a:lnTo>
                      <a:pt x="176" y="154"/>
                    </a:lnTo>
                    <a:lnTo>
                      <a:pt x="174" y="156"/>
                    </a:lnTo>
                    <a:lnTo>
                      <a:pt x="175" y="162"/>
                    </a:lnTo>
                    <a:lnTo>
                      <a:pt x="175" y="166"/>
                    </a:lnTo>
                    <a:lnTo>
                      <a:pt x="180" y="170"/>
                    </a:lnTo>
                    <a:lnTo>
                      <a:pt x="188" y="175"/>
                    </a:lnTo>
                    <a:lnTo>
                      <a:pt x="198" y="179"/>
                    </a:lnTo>
                    <a:lnTo>
                      <a:pt x="204" y="177"/>
                    </a:lnTo>
                    <a:lnTo>
                      <a:pt x="207" y="170"/>
                    </a:lnTo>
                    <a:lnTo>
                      <a:pt x="213" y="158"/>
                    </a:lnTo>
                    <a:lnTo>
                      <a:pt x="214" y="149"/>
                    </a:lnTo>
                    <a:lnTo>
                      <a:pt x="222" y="139"/>
                    </a:lnTo>
                    <a:lnTo>
                      <a:pt x="225" y="153"/>
                    </a:lnTo>
                    <a:lnTo>
                      <a:pt x="226" y="164"/>
                    </a:lnTo>
                    <a:lnTo>
                      <a:pt x="224" y="177"/>
                    </a:lnTo>
                    <a:lnTo>
                      <a:pt x="219" y="189"/>
                    </a:lnTo>
                    <a:lnTo>
                      <a:pt x="214" y="209"/>
                    </a:lnTo>
                    <a:lnTo>
                      <a:pt x="214" y="229"/>
                    </a:lnTo>
                    <a:lnTo>
                      <a:pt x="223" y="230"/>
                    </a:lnTo>
                    <a:lnTo>
                      <a:pt x="231" y="229"/>
                    </a:lnTo>
                    <a:lnTo>
                      <a:pt x="238" y="223"/>
                    </a:lnTo>
                    <a:lnTo>
                      <a:pt x="244" y="216"/>
                    </a:lnTo>
                    <a:lnTo>
                      <a:pt x="252" y="202"/>
                    </a:lnTo>
                    <a:lnTo>
                      <a:pt x="253" y="214"/>
                    </a:lnTo>
                    <a:lnTo>
                      <a:pt x="251" y="226"/>
                    </a:lnTo>
                    <a:lnTo>
                      <a:pt x="246" y="241"/>
                    </a:lnTo>
                    <a:lnTo>
                      <a:pt x="240" y="248"/>
                    </a:lnTo>
                    <a:lnTo>
                      <a:pt x="231" y="259"/>
                    </a:lnTo>
                    <a:lnTo>
                      <a:pt x="219" y="272"/>
                    </a:lnTo>
                    <a:lnTo>
                      <a:pt x="210" y="277"/>
                    </a:lnTo>
                    <a:lnTo>
                      <a:pt x="205" y="288"/>
                    </a:lnTo>
                    <a:lnTo>
                      <a:pt x="202" y="307"/>
                    </a:lnTo>
                    <a:lnTo>
                      <a:pt x="192" y="309"/>
                    </a:lnTo>
                    <a:lnTo>
                      <a:pt x="180" y="309"/>
                    </a:lnTo>
                    <a:lnTo>
                      <a:pt x="170" y="307"/>
                    </a:lnTo>
                    <a:lnTo>
                      <a:pt x="159" y="303"/>
                    </a:lnTo>
                    <a:lnTo>
                      <a:pt x="149" y="297"/>
                    </a:lnTo>
                    <a:lnTo>
                      <a:pt x="141" y="290"/>
                    </a:lnTo>
                    <a:lnTo>
                      <a:pt x="135" y="280"/>
                    </a:lnTo>
                    <a:lnTo>
                      <a:pt x="130" y="270"/>
                    </a:lnTo>
                    <a:lnTo>
                      <a:pt x="119" y="274"/>
                    </a:lnTo>
                    <a:lnTo>
                      <a:pt x="105" y="272"/>
                    </a:lnTo>
                    <a:lnTo>
                      <a:pt x="92" y="266"/>
                    </a:lnTo>
                    <a:lnTo>
                      <a:pt x="86" y="260"/>
                    </a:lnTo>
                    <a:lnTo>
                      <a:pt x="81" y="250"/>
                    </a:lnTo>
                    <a:lnTo>
                      <a:pt x="65" y="256"/>
                    </a:lnTo>
                    <a:lnTo>
                      <a:pt x="48" y="254"/>
                    </a:lnTo>
                    <a:lnTo>
                      <a:pt x="32" y="248"/>
                    </a:lnTo>
                    <a:lnTo>
                      <a:pt x="17" y="241"/>
                    </a:lnTo>
                    <a:lnTo>
                      <a:pt x="7" y="234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711" name="Slide Number Placeholder 7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2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2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Gnutella: Discussion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Pros: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Fully de-centralized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Search cost distributed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Processing @ each node permits powerful search semantics</a:t>
            </a:r>
          </a:p>
          <a:p>
            <a:pPr>
              <a:lnSpc>
                <a:spcPct val="90000"/>
              </a:lnSpc>
            </a:pPr>
            <a:r>
              <a:rPr lang="en-US" sz="2800"/>
              <a:t>Cons: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Search scope is O(</a:t>
            </a:r>
            <a:r>
              <a:rPr lang="en-US" sz="2400" i="1"/>
              <a:t>N</a:t>
            </a:r>
            <a:r>
              <a:rPr lang="en-US" sz="2400"/>
              <a:t>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Search time is O(???)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Nodes leave often, network unstable</a:t>
            </a:r>
          </a:p>
          <a:p>
            <a:pPr>
              <a:lnSpc>
                <a:spcPct val="90000"/>
              </a:lnSpc>
            </a:pPr>
            <a:r>
              <a:rPr lang="en-US" sz="2800"/>
              <a:t>TTL-limited search works well for haystacks.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For scalability, does NOT search every node.  May have to re-issue query later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KaZaA</a:t>
            </a: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History</a:t>
            </a:r>
          </a:p>
          <a:p>
            <a:pPr lvl="1"/>
            <a:r>
              <a:rPr lang="en-US" dirty="0" smtClean="0"/>
              <a:t>In 2001, </a:t>
            </a:r>
            <a:r>
              <a:rPr lang="en-US" dirty="0" err="1" smtClean="0"/>
              <a:t>KaZaA</a:t>
            </a:r>
            <a:r>
              <a:rPr lang="en-US" dirty="0" smtClean="0"/>
              <a:t> created by Dutch company </a:t>
            </a:r>
            <a:r>
              <a:rPr lang="en-US" dirty="0" err="1" smtClean="0"/>
              <a:t>Kazaa</a:t>
            </a:r>
            <a:r>
              <a:rPr lang="en-US" dirty="0" smtClean="0"/>
              <a:t> BV</a:t>
            </a:r>
          </a:p>
          <a:p>
            <a:pPr lvl="1"/>
            <a:r>
              <a:rPr lang="en-US" dirty="0" smtClean="0"/>
              <a:t>Single network called </a:t>
            </a:r>
            <a:r>
              <a:rPr lang="en-US" dirty="0" err="1" smtClean="0"/>
              <a:t>FastTrack</a:t>
            </a:r>
            <a:r>
              <a:rPr lang="en-US" dirty="0" smtClean="0"/>
              <a:t> used by other clients as well: Morpheus, </a:t>
            </a:r>
            <a:r>
              <a:rPr lang="en-US" dirty="0" err="1" smtClean="0"/>
              <a:t>giFT</a:t>
            </a:r>
            <a:r>
              <a:rPr lang="en-US" dirty="0" smtClean="0"/>
              <a:t>, etc.</a:t>
            </a:r>
          </a:p>
          <a:p>
            <a:pPr lvl="1"/>
            <a:r>
              <a:rPr lang="en-US" dirty="0" smtClean="0"/>
              <a:t>Eventually protocol changed so other clients could no longer talk to it</a:t>
            </a:r>
          </a:p>
          <a:p>
            <a:r>
              <a:rPr lang="en-US" dirty="0" smtClean="0">
                <a:sym typeface="Wingdings" charset="2"/>
              </a:rPr>
              <a:t>“</a:t>
            </a:r>
            <a:r>
              <a:rPr lang="en-US" dirty="0" err="1" smtClean="0">
                <a:sym typeface="Wingdings" charset="2"/>
              </a:rPr>
              <a:t>Supernode</a:t>
            </a:r>
            <a:r>
              <a:rPr lang="en-US" dirty="0" smtClean="0">
                <a:sym typeface="Wingdings" charset="2"/>
              </a:rPr>
              <a:t>” Query Flooding:</a:t>
            </a:r>
          </a:p>
          <a:p>
            <a:pPr lvl="1"/>
            <a:r>
              <a:rPr lang="en-US" dirty="0" smtClean="0">
                <a:sym typeface="Wingdings" charset="2"/>
              </a:rPr>
              <a:t>Join: on startup, client contacts a “</a:t>
            </a:r>
            <a:r>
              <a:rPr lang="en-US" dirty="0" err="1" smtClean="0">
                <a:sym typeface="Wingdings" charset="2"/>
              </a:rPr>
              <a:t>supernode</a:t>
            </a:r>
            <a:r>
              <a:rPr lang="en-US" dirty="0" smtClean="0">
                <a:sym typeface="Wingdings" charset="2"/>
              </a:rPr>
              <a:t>” ... may at some point become one itself</a:t>
            </a:r>
          </a:p>
          <a:p>
            <a:pPr lvl="1"/>
            <a:r>
              <a:rPr lang="en-US" dirty="0" smtClean="0">
                <a:sym typeface="Wingdings" charset="2"/>
              </a:rPr>
              <a:t>Publish: send list of files to </a:t>
            </a:r>
            <a:r>
              <a:rPr lang="en-US" dirty="0" err="1" smtClean="0">
                <a:sym typeface="Wingdings" charset="2"/>
              </a:rPr>
              <a:t>supernode</a:t>
            </a:r>
            <a:endParaRPr lang="en-US" dirty="0" smtClean="0"/>
          </a:p>
          <a:p>
            <a:pPr lvl="1"/>
            <a:r>
              <a:rPr lang="en-US" dirty="0" smtClean="0"/>
              <a:t>Search: send query to </a:t>
            </a:r>
            <a:r>
              <a:rPr lang="en-US" dirty="0" err="1" smtClean="0"/>
              <a:t>supernode</a:t>
            </a:r>
            <a:r>
              <a:rPr lang="en-US" dirty="0" smtClean="0"/>
              <a:t>, </a:t>
            </a:r>
            <a:r>
              <a:rPr lang="en-US" dirty="0" err="1" smtClean="0"/>
              <a:t>supernodes</a:t>
            </a:r>
            <a:r>
              <a:rPr lang="en-US" dirty="0" smtClean="0"/>
              <a:t> flood query amongst themselves.</a:t>
            </a:r>
            <a:endParaRPr lang="en-US" dirty="0" smtClean="0">
              <a:sym typeface="Wingdings" charset="2"/>
            </a:endParaRPr>
          </a:p>
          <a:p>
            <a:pPr lvl="1"/>
            <a:r>
              <a:rPr lang="en-US" dirty="0" smtClean="0"/>
              <a:t>Fetch: get the file directly from </a:t>
            </a:r>
            <a:r>
              <a:rPr lang="en-US" dirty="0" err="1" smtClean="0"/>
              <a:t>peer(s</a:t>
            </a:r>
            <a:r>
              <a:rPr lang="en-US" dirty="0" smtClean="0"/>
              <a:t>); can fetch simultaneously from multiple peers</a:t>
            </a:r>
          </a:p>
          <a:p>
            <a:pPr lvl="1"/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KaZaA: Network Design</a:t>
            </a:r>
          </a:p>
        </p:txBody>
      </p:sp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914400" y="1524000"/>
            <a:ext cx="6781800" cy="4419600"/>
            <a:chOff x="576" y="960"/>
            <a:chExt cx="4272" cy="2784"/>
          </a:xfrm>
        </p:grpSpPr>
        <p:pic>
          <p:nvPicPr>
            <p:cNvPr id="18435" name="Picture 3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72" y="1968"/>
              <a:ext cx="240" cy="224"/>
            </a:xfrm>
            <a:prstGeom prst="rect">
              <a:avLst/>
            </a:prstGeom>
            <a:noFill/>
          </p:spPr>
        </p:pic>
        <p:pic>
          <p:nvPicPr>
            <p:cNvPr id="18436" name="Picture 4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24" y="3024"/>
              <a:ext cx="240" cy="224"/>
            </a:xfrm>
            <a:prstGeom prst="rect">
              <a:avLst/>
            </a:prstGeom>
            <a:noFill/>
          </p:spPr>
        </p:pic>
        <p:pic>
          <p:nvPicPr>
            <p:cNvPr id="18437" name="Picture 5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72" y="1920"/>
              <a:ext cx="240" cy="224"/>
            </a:xfrm>
            <a:prstGeom prst="rect">
              <a:avLst/>
            </a:prstGeom>
            <a:noFill/>
          </p:spPr>
        </p:pic>
        <p:pic>
          <p:nvPicPr>
            <p:cNvPr id="18438" name="Picture 6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12" y="3168"/>
              <a:ext cx="240" cy="224"/>
            </a:xfrm>
            <a:prstGeom prst="rect">
              <a:avLst/>
            </a:prstGeom>
            <a:noFill/>
          </p:spPr>
        </p:pic>
        <p:pic>
          <p:nvPicPr>
            <p:cNvPr id="18439" name="Picture 7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16" y="2112"/>
              <a:ext cx="480" cy="448"/>
            </a:xfrm>
            <a:prstGeom prst="rect">
              <a:avLst/>
            </a:prstGeom>
            <a:noFill/>
          </p:spPr>
        </p:pic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4464" y="3408"/>
              <a:ext cx="384" cy="192"/>
              <a:chOff x="2688" y="3552"/>
              <a:chExt cx="384" cy="192"/>
            </a:xfrm>
          </p:grpSpPr>
          <p:pic>
            <p:nvPicPr>
              <p:cNvPr id="18441" name="Picture 9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8442" name="Picture 10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8443" name="Picture 11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18444" name="Picture 12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20" y="259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45" name="Picture 1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16" y="259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46" name="Picture 14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12" y="259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4" name="Group 15"/>
            <p:cNvGrpSpPr>
              <a:grpSpLocks/>
            </p:cNvGrpSpPr>
            <p:nvPr/>
          </p:nvGrpSpPr>
          <p:grpSpPr bwMode="auto">
            <a:xfrm>
              <a:off x="3408" y="2592"/>
              <a:ext cx="384" cy="192"/>
              <a:chOff x="2688" y="3552"/>
              <a:chExt cx="384" cy="192"/>
            </a:xfrm>
          </p:grpSpPr>
          <p:pic>
            <p:nvPicPr>
              <p:cNvPr id="18448" name="Picture 16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8449" name="Picture 17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8450" name="Picture 18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18451" name="Picture 19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72" y="216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52" name="Picture 20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368" y="216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576" y="2208"/>
              <a:ext cx="384" cy="192"/>
              <a:chOff x="2688" y="3552"/>
              <a:chExt cx="384" cy="192"/>
            </a:xfrm>
          </p:grpSpPr>
          <p:pic>
            <p:nvPicPr>
              <p:cNvPr id="18454" name="Picture 22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8455" name="Picture 23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8456" name="Picture 24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18457" name="Picture 25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88" y="3072"/>
              <a:ext cx="240" cy="224"/>
            </a:xfrm>
            <a:prstGeom prst="rect">
              <a:avLst/>
            </a:prstGeom>
            <a:noFill/>
          </p:spPr>
        </p:pic>
        <p:pic>
          <p:nvPicPr>
            <p:cNvPr id="18458" name="Picture 26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84" y="331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59" name="Picture 27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80" y="331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60" name="Picture 28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20" y="326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61" name="Picture 29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64" y="2208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62" name="Picture 30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872" y="2016"/>
              <a:ext cx="480" cy="448"/>
            </a:xfrm>
            <a:prstGeom prst="rect">
              <a:avLst/>
            </a:prstGeom>
            <a:noFill/>
          </p:spPr>
        </p:pic>
        <p:pic>
          <p:nvPicPr>
            <p:cNvPr id="18463" name="Picture 31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872" y="25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64" name="Picture 32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968" y="25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65" name="Picture 3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64" y="25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70" name="Picture 38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12" y="1152"/>
              <a:ext cx="480" cy="448"/>
            </a:xfrm>
            <a:prstGeom prst="rect">
              <a:avLst/>
            </a:prstGeom>
            <a:noFill/>
          </p:spPr>
        </p:pic>
        <p:pic>
          <p:nvPicPr>
            <p:cNvPr id="18471" name="Picture 39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12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72" name="Picture 40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08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73" name="Picture 41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304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74" name="Picture 42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68" y="1152"/>
              <a:ext cx="480" cy="448"/>
            </a:xfrm>
            <a:prstGeom prst="rect">
              <a:avLst/>
            </a:prstGeom>
            <a:noFill/>
          </p:spPr>
        </p:pic>
        <p:pic>
          <p:nvPicPr>
            <p:cNvPr id="18476" name="Picture 44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64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77" name="Picture 45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60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8478" name="Line 46"/>
            <p:cNvSpPr>
              <a:spLocks noChangeShapeType="1"/>
            </p:cNvSpPr>
            <p:nvPr/>
          </p:nvSpPr>
          <p:spPr bwMode="auto">
            <a:xfrm>
              <a:off x="2592" y="1440"/>
              <a:ext cx="576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79" name="Line 47"/>
            <p:cNvSpPr>
              <a:spLocks noChangeShapeType="1"/>
            </p:cNvSpPr>
            <p:nvPr/>
          </p:nvSpPr>
          <p:spPr bwMode="auto">
            <a:xfrm flipV="1">
              <a:off x="3312" y="1632"/>
              <a:ext cx="0" cy="48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80" name="Line 48"/>
            <p:cNvSpPr>
              <a:spLocks noChangeShapeType="1"/>
            </p:cNvSpPr>
            <p:nvPr/>
          </p:nvSpPr>
          <p:spPr bwMode="auto">
            <a:xfrm>
              <a:off x="2400" y="2352"/>
              <a:ext cx="816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81" name="Line 49"/>
            <p:cNvSpPr>
              <a:spLocks noChangeShapeType="1"/>
            </p:cNvSpPr>
            <p:nvPr/>
          </p:nvSpPr>
          <p:spPr bwMode="auto">
            <a:xfrm flipH="1">
              <a:off x="2160" y="1584"/>
              <a:ext cx="144" cy="432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82" name="Line 50"/>
            <p:cNvSpPr>
              <a:spLocks noChangeShapeType="1"/>
            </p:cNvSpPr>
            <p:nvPr/>
          </p:nvSpPr>
          <p:spPr bwMode="auto">
            <a:xfrm>
              <a:off x="2544" y="1536"/>
              <a:ext cx="672" cy="672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83" name="Line 51"/>
            <p:cNvSpPr>
              <a:spLocks noChangeShapeType="1"/>
            </p:cNvSpPr>
            <p:nvPr/>
          </p:nvSpPr>
          <p:spPr bwMode="auto">
            <a:xfrm flipV="1">
              <a:off x="2304" y="1584"/>
              <a:ext cx="864" cy="624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84" name="Line 52"/>
            <p:cNvSpPr>
              <a:spLocks noChangeShapeType="1"/>
            </p:cNvSpPr>
            <p:nvPr/>
          </p:nvSpPr>
          <p:spPr bwMode="auto">
            <a:xfrm>
              <a:off x="3648" y="1584"/>
              <a:ext cx="576" cy="43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8485" name="Picture 53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936" y="3312"/>
              <a:ext cx="240" cy="224"/>
            </a:xfrm>
            <a:prstGeom prst="rect">
              <a:avLst/>
            </a:prstGeom>
            <a:noFill/>
          </p:spPr>
        </p:pic>
        <p:pic>
          <p:nvPicPr>
            <p:cNvPr id="18486" name="Picture 54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36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87" name="Picture 55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32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88" name="Picture 56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64" y="1440"/>
              <a:ext cx="240" cy="224"/>
            </a:xfrm>
            <a:prstGeom prst="rect">
              <a:avLst/>
            </a:prstGeom>
            <a:noFill/>
          </p:spPr>
        </p:pic>
        <p:pic>
          <p:nvPicPr>
            <p:cNvPr id="18489" name="Picture 57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64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90" name="Picture 58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60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8491" name="Line 59"/>
            <p:cNvSpPr>
              <a:spLocks noChangeShapeType="1"/>
            </p:cNvSpPr>
            <p:nvPr/>
          </p:nvSpPr>
          <p:spPr bwMode="auto">
            <a:xfrm>
              <a:off x="3648" y="2544"/>
              <a:ext cx="864" cy="67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92" name="Line 60"/>
            <p:cNvSpPr>
              <a:spLocks noChangeShapeType="1"/>
            </p:cNvSpPr>
            <p:nvPr/>
          </p:nvSpPr>
          <p:spPr bwMode="auto">
            <a:xfrm>
              <a:off x="3504" y="2544"/>
              <a:ext cx="432" cy="76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93" name="Line 61"/>
            <p:cNvSpPr>
              <a:spLocks noChangeShapeType="1"/>
            </p:cNvSpPr>
            <p:nvPr/>
          </p:nvSpPr>
          <p:spPr bwMode="auto">
            <a:xfrm flipH="1">
              <a:off x="3168" y="2544"/>
              <a:ext cx="144" cy="43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94" name="Line 62"/>
            <p:cNvSpPr>
              <a:spLocks noChangeShapeType="1"/>
            </p:cNvSpPr>
            <p:nvPr/>
          </p:nvSpPr>
          <p:spPr bwMode="auto">
            <a:xfrm flipH="1">
              <a:off x="1632" y="2448"/>
              <a:ext cx="336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95" name="Line 63"/>
            <p:cNvSpPr>
              <a:spLocks noChangeShapeType="1"/>
            </p:cNvSpPr>
            <p:nvPr/>
          </p:nvSpPr>
          <p:spPr bwMode="auto">
            <a:xfrm flipV="1">
              <a:off x="1104" y="1488"/>
              <a:ext cx="1008" cy="9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96" name="Line 64"/>
            <p:cNvSpPr>
              <a:spLocks noChangeShapeType="1"/>
            </p:cNvSpPr>
            <p:nvPr/>
          </p:nvSpPr>
          <p:spPr bwMode="auto">
            <a:xfrm flipH="1">
              <a:off x="912" y="1584"/>
              <a:ext cx="1200" cy="48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98" name="Text Box 66"/>
            <p:cNvSpPr txBox="1">
              <a:spLocks noChangeArrowheads="1"/>
            </p:cNvSpPr>
            <p:nvPr/>
          </p:nvSpPr>
          <p:spPr bwMode="auto">
            <a:xfrm>
              <a:off x="2160" y="960"/>
              <a:ext cx="136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990000"/>
                  </a:solidFill>
                </a:rPr>
                <a:t>“Super Nodes”</a:t>
              </a:r>
            </a:p>
          </p:txBody>
        </p:sp>
      </p:grpSp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KaZaA: File Insert</a:t>
            </a:r>
          </a:p>
        </p:txBody>
      </p:sp>
      <p:sp>
        <p:nvSpPr>
          <p:cNvPr id="19521" name="Text Box 65"/>
          <p:cNvSpPr txBox="1">
            <a:spLocks noChangeArrowheads="1"/>
          </p:cNvSpPr>
          <p:nvPr/>
        </p:nvSpPr>
        <p:spPr bwMode="auto">
          <a:xfrm>
            <a:off x="914400" y="4876800"/>
            <a:ext cx="1387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" charset="0"/>
              </a:rPr>
              <a:t>I have X!</a:t>
            </a:r>
            <a:endParaRPr lang="en-US">
              <a:solidFill>
                <a:srgbClr val="FF0000"/>
              </a:solidFill>
              <a:latin typeface="Times New Roman" charset="0"/>
            </a:endParaRPr>
          </a:p>
        </p:txBody>
      </p:sp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914400" y="1524000"/>
            <a:ext cx="6781800" cy="4419600"/>
            <a:chOff x="576" y="960"/>
            <a:chExt cx="4272" cy="2784"/>
          </a:xfrm>
        </p:grpSpPr>
        <p:pic>
          <p:nvPicPr>
            <p:cNvPr id="19523" name="Picture 67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72" y="1968"/>
              <a:ext cx="240" cy="224"/>
            </a:xfrm>
            <a:prstGeom prst="rect">
              <a:avLst/>
            </a:prstGeom>
            <a:noFill/>
          </p:spPr>
        </p:pic>
        <p:pic>
          <p:nvPicPr>
            <p:cNvPr id="19524" name="Picture 68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24" y="3024"/>
              <a:ext cx="240" cy="224"/>
            </a:xfrm>
            <a:prstGeom prst="rect">
              <a:avLst/>
            </a:prstGeom>
            <a:noFill/>
          </p:spPr>
        </p:pic>
        <p:pic>
          <p:nvPicPr>
            <p:cNvPr id="19525" name="Picture 69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72" y="1920"/>
              <a:ext cx="240" cy="224"/>
            </a:xfrm>
            <a:prstGeom prst="rect">
              <a:avLst/>
            </a:prstGeom>
            <a:noFill/>
          </p:spPr>
        </p:pic>
        <p:pic>
          <p:nvPicPr>
            <p:cNvPr id="19526" name="Picture 70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12" y="3168"/>
              <a:ext cx="240" cy="224"/>
            </a:xfrm>
            <a:prstGeom prst="rect">
              <a:avLst/>
            </a:prstGeom>
            <a:noFill/>
          </p:spPr>
        </p:pic>
        <p:pic>
          <p:nvPicPr>
            <p:cNvPr id="19527" name="Picture 71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16" y="2112"/>
              <a:ext cx="480" cy="448"/>
            </a:xfrm>
            <a:prstGeom prst="rect">
              <a:avLst/>
            </a:prstGeom>
            <a:noFill/>
          </p:spPr>
        </p:pic>
        <p:grpSp>
          <p:nvGrpSpPr>
            <p:cNvPr id="3" name="Group 72"/>
            <p:cNvGrpSpPr>
              <a:grpSpLocks/>
            </p:cNvGrpSpPr>
            <p:nvPr/>
          </p:nvGrpSpPr>
          <p:grpSpPr bwMode="auto">
            <a:xfrm>
              <a:off x="4464" y="3408"/>
              <a:ext cx="384" cy="192"/>
              <a:chOff x="2688" y="3552"/>
              <a:chExt cx="384" cy="192"/>
            </a:xfrm>
          </p:grpSpPr>
          <p:pic>
            <p:nvPicPr>
              <p:cNvPr id="19529" name="Picture 73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9530" name="Picture 74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9531" name="Picture 75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19532" name="Picture 76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20" y="259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33" name="Picture 77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16" y="259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34" name="Picture 78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12" y="259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4" name="Group 79"/>
            <p:cNvGrpSpPr>
              <a:grpSpLocks/>
            </p:cNvGrpSpPr>
            <p:nvPr/>
          </p:nvGrpSpPr>
          <p:grpSpPr bwMode="auto">
            <a:xfrm>
              <a:off x="3408" y="2592"/>
              <a:ext cx="384" cy="192"/>
              <a:chOff x="2688" y="3552"/>
              <a:chExt cx="384" cy="192"/>
            </a:xfrm>
          </p:grpSpPr>
          <p:pic>
            <p:nvPicPr>
              <p:cNvPr id="19536" name="Picture 80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9537" name="Picture 81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9538" name="Picture 82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19539" name="Picture 8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72" y="216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40" name="Picture 84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368" y="216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5" name="Group 85"/>
            <p:cNvGrpSpPr>
              <a:grpSpLocks/>
            </p:cNvGrpSpPr>
            <p:nvPr/>
          </p:nvGrpSpPr>
          <p:grpSpPr bwMode="auto">
            <a:xfrm>
              <a:off x="576" y="2208"/>
              <a:ext cx="384" cy="192"/>
              <a:chOff x="2688" y="3552"/>
              <a:chExt cx="384" cy="192"/>
            </a:xfrm>
          </p:grpSpPr>
          <p:pic>
            <p:nvPicPr>
              <p:cNvPr id="19542" name="Picture 86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9543" name="Picture 87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9544" name="Picture 88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19545" name="Picture 89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88" y="3072"/>
              <a:ext cx="240" cy="224"/>
            </a:xfrm>
            <a:prstGeom prst="rect">
              <a:avLst/>
            </a:prstGeom>
            <a:noFill/>
          </p:spPr>
        </p:pic>
        <p:pic>
          <p:nvPicPr>
            <p:cNvPr id="19546" name="Picture 90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84" y="331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47" name="Picture 91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80" y="331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48" name="Picture 92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20" y="326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49" name="Picture 9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64" y="2208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50" name="Picture 94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872" y="2016"/>
              <a:ext cx="480" cy="448"/>
            </a:xfrm>
            <a:prstGeom prst="rect">
              <a:avLst/>
            </a:prstGeom>
            <a:noFill/>
          </p:spPr>
        </p:pic>
        <p:pic>
          <p:nvPicPr>
            <p:cNvPr id="19551" name="Picture 95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872" y="25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52" name="Picture 96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968" y="25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53" name="Picture 97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64" y="25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54" name="Picture 98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12" y="1152"/>
              <a:ext cx="480" cy="448"/>
            </a:xfrm>
            <a:prstGeom prst="rect">
              <a:avLst/>
            </a:prstGeom>
            <a:noFill/>
          </p:spPr>
        </p:pic>
        <p:pic>
          <p:nvPicPr>
            <p:cNvPr id="19555" name="Picture 99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12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56" name="Picture 100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08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57" name="Picture 101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304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58" name="Picture 102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68" y="1152"/>
              <a:ext cx="480" cy="448"/>
            </a:xfrm>
            <a:prstGeom prst="rect">
              <a:avLst/>
            </a:prstGeom>
            <a:noFill/>
          </p:spPr>
        </p:pic>
        <p:pic>
          <p:nvPicPr>
            <p:cNvPr id="19559" name="Picture 10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64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60" name="Picture 104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60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9561" name="Line 105"/>
            <p:cNvSpPr>
              <a:spLocks noChangeShapeType="1"/>
            </p:cNvSpPr>
            <p:nvPr/>
          </p:nvSpPr>
          <p:spPr bwMode="auto">
            <a:xfrm>
              <a:off x="2592" y="1440"/>
              <a:ext cx="576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2" name="Line 106"/>
            <p:cNvSpPr>
              <a:spLocks noChangeShapeType="1"/>
            </p:cNvSpPr>
            <p:nvPr/>
          </p:nvSpPr>
          <p:spPr bwMode="auto">
            <a:xfrm flipV="1">
              <a:off x="3312" y="1632"/>
              <a:ext cx="0" cy="48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3" name="Line 107"/>
            <p:cNvSpPr>
              <a:spLocks noChangeShapeType="1"/>
            </p:cNvSpPr>
            <p:nvPr/>
          </p:nvSpPr>
          <p:spPr bwMode="auto">
            <a:xfrm>
              <a:off x="2400" y="2352"/>
              <a:ext cx="816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4" name="Line 108"/>
            <p:cNvSpPr>
              <a:spLocks noChangeShapeType="1"/>
            </p:cNvSpPr>
            <p:nvPr/>
          </p:nvSpPr>
          <p:spPr bwMode="auto">
            <a:xfrm flipH="1">
              <a:off x="2160" y="1584"/>
              <a:ext cx="144" cy="432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5" name="Line 109"/>
            <p:cNvSpPr>
              <a:spLocks noChangeShapeType="1"/>
            </p:cNvSpPr>
            <p:nvPr/>
          </p:nvSpPr>
          <p:spPr bwMode="auto">
            <a:xfrm>
              <a:off x="2544" y="1536"/>
              <a:ext cx="672" cy="672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6" name="Line 110"/>
            <p:cNvSpPr>
              <a:spLocks noChangeShapeType="1"/>
            </p:cNvSpPr>
            <p:nvPr/>
          </p:nvSpPr>
          <p:spPr bwMode="auto">
            <a:xfrm flipV="1">
              <a:off x="2304" y="1584"/>
              <a:ext cx="864" cy="624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7" name="Line 111"/>
            <p:cNvSpPr>
              <a:spLocks noChangeShapeType="1"/>
            </p:cNvSpPr>
            <p:nvPr/>
          </p:nvSpPr>
          <p:spPr bwMode="auto">
            <a:xfrm>
              <a:off x="3648" y="1584"/>
              <a:ext cx="576" cy="43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9568" name="Picture 112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936" y="3312"/>
              <a:ext cx="240" cy="224"/>
            </a:xfrm>
            <a:prstGeom prst="rect">
              <a:avLst/>
            </a:prstGeom>
            <a:noFill/>
          </p:spPr>
        </p:pic>
        <p:pic>
          <p:nvPicPr>
            <p:cNvPr id="19569" name="Picture 11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36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70" name="Picture 114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32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71" name="Picture 115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64" y="1440"/>
              <a:ext cx="240" cy="224"/>
            </a:xfrm>
            <a:prstGeom prst="rect">
              <a:avLst/>
            </a:prstGeom>
            <a:noFill/>
          </p:spPr>
        </p:pic>
        <p:pic>
          <p:nvPicPr>
            <p:cNvPr id="19572" name="Picture 116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64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73" name="Picture 117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60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9574" name="Line 118"/>
            <p:cNvSpPr>
              <a:spLocks noChangeShapeType="1"/>
            </p:cNvSpPr>
            <p:nvPr/>
          </p:nvSpPr>
          <p:spPr bwMode="auto">
            <a:xfrm>
              <a:off x="3648" y="2544"/>
              <a:ext cx="864" cy="67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75" name="Line 119"/>
            <p:cNvSpPr>
              <a:spLocks noChangeShapeType="1"/>
            </p:cNvSpPr>
            <p:nvPr/>
          </p:nvSpPr>
          <p:spPr bwMode="auto">
            <a:xfrm>
              <a:off x="3504" y="2544"/>
              <a:ext cx="432" cy="76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76" name="Line 120"/>
            <p:cNvSpPr>
              <a:spLocks noChangeShapeType="1"/>
            </p:cNvSpPr>
            <p:nvPr/>
          </p:nvSpPr>
          <p:spPr bwMode="auto">
            <a:xfrm flipH="1">
              <a:off x="3168" y="2544"/>
              <a:ext cx="144" cy="43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77" name="Line 121"/>
            <p:cNvSpPr>
              <a:spLocks noChangeShapeType="1"/>
            </p:cNvSpPr>
            <p:nvPr/>
          </p:nvSpPr>
          <p:spPr bwMode="auto">
            <a:xfrm flipH="1">
              <a:off x="1632" y="2448"/>
              <a:ext cx="336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78" name="Line 122"/>
            <p:cNvSpPr>
              <a:spLocks noChangeShapeType="1"/>
            </p:cNvSpPr>
            <p:nvPr/>
          </p:nvSpPr>
          <p:spPr bwMode="auto">
            <a:xfrm flipV="1">
              <a:off x="1104" y="1488"/>
              <a:ext cx="1008" cy="9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79" name="Line 123"/>
            <p:cNvSpPr>
              <a:spLocks noChangeShapeType="1"/>
            </p:cNvSpPr>
            <p:nvPr/>
          </p:nvSpPr>
          <p:spPr bwMode="auto">
            <a:xfrm flipH="1">
              <a:off x="912" y="1584"/>
              <a:ext cx="1200" cy="48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80" name="Text Box 124"/>
            <p:cNvSpPr txBox="1">
              <a:spLocks noChangeArrowheads="1"/>
            </p:cNvSpPr>
            <p:nvPr/>
          </p:nvSpPr>
          <p:spPr bwMode="auto">
            <a:xfrm>
              <a:off x="2160" y="960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>
                <a:solidFill>
                  <a:srgbClr val="990000"/>
                </a:solidFill>
              </a:endParaRPr>
            </a:p>
          </p:txBody>
        </p:sp>
      </p:grpSp>
      <p:grpSp>
        <p:nvGrpSpPr>
          <p:cNvPr id="6" name="Group 125"/>
          <p:cNvGrpSpPr>
            <a:grpSpLocks/>
          </p:cNvGrpSpPr>
          <p:nvPr/>
        </p:nvGrpSpPr>
        <p:grpSpPr bwMode="auto">
          <a:xfrm>
            <a:off x="1600200" y="3886200"/>
            <a:ext cx="1524000" cy="914400"/>
            <a:chOff x="528" y="2352"/>
            <a:chExt cx="960" cy="576"/>
          </a:xfrm>
        </p:grpSpPr>
        <p:sp>
          <p:nvSpPr>
            <p:cNvPr id="19518" name="Line 62"/>
            <p:cNvSpPr>
              <a:spLocks noChangeShapeType="1"/>
            </p:cNvSpPr>
            <p:nvPr/>
          </p:nvSpPr>
          <p:spPr bwMode="auto">
            <a:xfrm flipV="1">
              <a:off x="1152" y="2352"/>
              <a:ext cx="336" cy="57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19" name="Text Box 63"/>
            <p:cNvSpPr txBox="1">
              <a:spLocks noChangeArrowheads="1"/>
            </p:cNvSpPr>
            <p:nvPr/>
          </p:nvSpPr>
          <p:spPr bwMode="auto">
            <a:xfrm>
              <a:off x="528" y="2544"/>
              <a:ext cx="7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</a:rPr>
                <a:t>Publish</a:t>
              </a:r>
            </a:p>
          </p:txBody>
        </p:sp>
      </p:grpSp>
      <p:sp>
        <p:nvSpPr>
          <p:cNvPr id="19582" name="Rectangle 126"/>
          <p:cNvSpPr>
            <a:spLocks noChangeArrowheads="1"/>
          </p:cNvSpPr>
          <p:nvPr/>
        </p:nvSpPr>
        <p:spPr bwMode="auto">
          <a:xfrm>
            <a:off x="1219200" y="2590800"/>
            <a:ext cx="20574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r>
              <a:rPr lang="en-US">
                <a:latin typeface="Arial" charset="0"/>
              </a:rPr>
              <a:t>insert(X,</a:t>
            </a:r>
          </a:p>
          <a:p>
            <a:r>
              <a:rPr lang="en-US">
                <a:latin typeface="Arial" charset="0"/>
              </a:rPr>
              <a:t>  123.2.21.23)</a:t>
            </a:r>
          </a:p>
          <a:p>
            <a:r>
              <a:rPr lang="en-US">
                <a:latin typeface="Arial" charset="0"/>
              </a:rPr>
              <a:t>...</a:t>
            </a:r>
          </a:p>
        </p:txBody>
      </p:sp>
      <p:sp>
        <p:nvSpPr>
          <p:cNvPr id="19583" name="Rectangle 127"/>
          <p:cNvSpPr>
            <a:spLocks noChangeArrowheads="1"/>
          </p:cNvSpPr>
          <p:nvPr/>
        </p:nvSpPr>
        <p:spPr bwMode="auto">
          <a:xfrm>
            <a:off x="1676400" y="5486400"/>
            <a:ext cx="179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123.2.21.23</a:t>
            </a:r>
          </a:p>
        </p:txBody>
      </p:sp>
      <p:sp>
        <p:nvSpPr>
          <p:cNvPr id="69" name="Slide Number Placeholder 6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82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914400" y="1524000"/>
            <a:ext cx="6781800" cy="4419600"/>
            <a:chOff x="576" y="960"/>
            <a:chExt cx="4272" cy="2784"/>
          </a:xfrm>
        </p:grpSpPr>
        <p:pic>
          <p:nvPicPr>
            <p:cNvPr id="20548" name="Picture 68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72" y="1968"/>
              <a:ext cx="240" cy="224"/>
            </a:xfrm>
            <a:prstGeom prst="rect">
              <a:avLst/>
            </a:prstGeom>
            <a:noFill/>
          </p:spPr>
        </p:pic>
        <p:pic>
          <p:nvPicPr>
            <p:cNvPr id="20549" name="Picture 69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24" y="3024"/>
              <a:ext cx="240" cy="224"/>
            </a:xfrm>
            <a:prstGeom prst="rect">
              <a:avLst/>
            </a:prstGeom>
            <a:noFill/>
          </p:spPr>
        </p:pic>
        <p:pic>
          <p:nvPicPr>
            <p:cNvPr id="20550" name="Picture 70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72" y="1920"/>
              <a:ext cx="240" cy="224"/>
            </a:xfrm>
            <a:prstGeom prst="rect">
              <a:avLst/>
            </a:prstGeom>
            <a:noFill/>
          </p:spPr>
        </p:pic>
        <p:pic>
          <p:nvPicPr>
            <p:cNvPr id="20551" name="Picture 71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12" y="3168"/>
              <a:ext cx="240" cy="224"/>
            </a:xfrm>
            <a:prstGeom prst="rect">
              <a:avLst/>
            </a:prstGeom>
            <a:noFill/>
          </p:spPr>
        </p:pic>
        <p:pic>
          <p:nvPicPr>
            <p:cNvPr id="20552" name="Picture 72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16" y="2112"/>
              <a:ext cx="480" cy="448"/>
            </a:xfrm>
            <a:prstGeom prst="rect">
              <a:avLst/>
            </a:prstGeom>
            <a:noFill/>
          </p:spPr>
        </p:pic>
        <p:grpSp>
          <p:nvGrpSpPr>
            <p:cNvPr id="3" name="Group 73"/>
            <p:cNvGrpSpPr>
              <a:grpSpLocks/>
            </p:cNvGrpSpPr>
            <p:nvPr/>
          </p:nvGrpSpPr>
          <p:grpSpPr bwMode="auto">
            <a:xfrm>
              <a:off x="4464" y="3408"/>
              <a:ext cx="384" cy="192"/>
              <a:chOff x="2688" y="3552"/>
              <a:chExt cx="384" cy="192"/>
            </a:xfrm>
          </p:grpSpPr>
          <p:pic>
            <p:nvPicPr>
              <p:cNvPr id="20554" name="Picture 74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0555" name="Picture 75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0556" name="Picture 76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20557" name="Picture 77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20" y="259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58" name="Picture 78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16" y="259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59" name="Picture 79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12" y="259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4" name="Group 80"/>
            <p:cNvGrpSpPr>
              <a:grpSpLocks/>
            </p:cNvGrpSpPr>
            <p:nvPr/>
          </p:nvGrpSpPr>
          <p:grpSpPr bwMode="auto">
            <a:xfrm>
              <a:off x="3408" y="2592"/>
              <a:ext cx="384" cy="192"/>
              <a:chOff x="2688" y="3552"/>
              <a:chExt cx="384" cy="192"/>
            </a:xfrm>
          </p:grpSpPr>
          <p:pic>
            <p:nvPicPr>
              <p:cNvPr id="20561" name="Picture 81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0562" name="Picture 82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0563" name="Picture 83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20564" name="Picture 84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72" y="216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65" name="Picture 85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368" y="216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5" name="Group 86"/>
            <p:cNvGrpSpPr>
              <a:grpSpLocks/>
            </p:cNvGrpSpPr>
            <p:nvPr/>
          </p:nvGrpSpPr>
          <p:grpSpPr bwMode="auto">
            <a:xfrm>
              <a:off x="576" y="2208"/>
              <a:ext cx="384" cy="192"/>
              <a:chOff x="2688" y="3552"/>
              <a:chExt cx="384" cy="192"/>
            </a:xfrm>
          </p:grpSpPr>
          <p:pic>
            <p:nvPicPr>
              <p:cNvPr id="20567" name="Picture 87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0568" name="Picture 88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0569" name="Picture 89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20570" name="Picture 90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88" y="3072"/>
              <a:ext cx="240" cy="224"/>
            </a:xfrm>
            <a:prstGeom prst="rect">
              <a:avLst/>
            </a:prstGeom>
            <a:noFill/>
          </p:spPr>
        </p:pic>
        <p:pic>
          <p:nvPicPr>
            <p:cNvPr id="20571" name="Picture 91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84" y="331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72" name="Picture 92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80" y="331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73" name="Picture 9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20" y="326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74" name="Picture 94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64" y="2208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75" name="Picture 95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872" y="2016"/>
              <a:ext cx="480" cy="448"/>
            </a:xfrm>
            <a:prstGeom prst="rect">
              <a:avLst/>
            </a:prstGeom>
            <a:noFill/>
          </p:spPr>
        </p:pic>
        <p:pic>
          <p:nvPicPr>
            <p:cNvPr id="20576" name="Picture 96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872" y="25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77" name="Picture 97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968" y="25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78" name="Picture 98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64" y="25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79" name="Picture 99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12" y="1152"/>
              <a:ext cx="480" cy="448"/>
            </a:xfrm>
            <a:prstGeom prst="rect">
              <a:avLst/>
            </a:prstGeom>
            <a:noFill/>
          </p:spPr>
        </p:pic>
        <p:pic>
          <p:nvPicPr>
            <p:cNvPr id="20580" name="Picture 100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12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81" name="Picture 101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08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82" name="Picture 102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304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83" name="Picture 103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68" y="1152"/>
              <a:ext cx="480" cy="448"/>
            </a:xfrm>
            <a:prstGeom prst="rect">
              <a:avLst/>
            </a:prstGeom>
            <a:noFill/>
          </p:spPr>
        </p:pic>
        <p:pic>
          <p:nvPicPr>
            <p:cNvPr id="20584" name="Picture 104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64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85" name="Picture 105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60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0586" name="Line 106"/>
            <p:cNvSpPr>
              <a:spLocks noChangeShapeType="1"/>
            </p:cNvSpPr>
            <p:nvPr/>
          </p:nvSpPr>
          <p:spPr bwMode="auto">
            <a:xfrm>
              <a:off x="2592" y="1440"/>
              <a:ext cx="576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7" name="Line 107"/>
            <p:cNvSpPr>
              <a:spLocks noChangeShapeType="1"/>
            </p:cNvSpPr>
            <p:nvPr/>
          </p:nvSpPr>
          <p:spPr bwMode="auto">
            <a:xfrm flipV="1">
              <a:off x="3312" y="1632"/>
              <a:ext cx="0" cy="48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8" name="Line 108"/>
            <p:cNvSpPr>
              <a:spLocks noChangeShapeType="1"/>
            </p:cNvSpPr>
            <p:nvPr/>
          </p:nvSpPr>
          <p:spPr bwMode="auto">
            <a:xfrm>
              <a:off x="2400" y="2352"/>
              <a:ext cx="816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9" name="Line 109"/>
            <p:cNvSpPr>
              <a:spLocks noChangeShapeType="1"/>
            </p:cNvSpPr>
            <p:nvPr/>
          </p:nvSpPr>
          <p:spPr bwMode="auto">
            <a:xfrm flipH="1">
              <a:off x="2160" y="1584"/>
              <a:ext cx="144" cy="432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90" name="Line 110"/>
            <p:cNvSpPr>
              <a:spLocks noChangeShapeType="1"/>
            </p:cNvSpPr>
            <p:nvPr/>
          </p:nvSpPr>
          <p:spPr bwMode="auto">
            <a:xfrm>
              <a:off x="2544" y="1536"/>
              <a:ext cx="672" cy="672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91" name="Line 111"/>
            <p:cNvSpPr>
              <a:spLocks noChangeShapeType="1"/>
            </p:cNvSpPr>
            <p:nvPr/>
          </p:nvSpPr>
          <p:spPr bwMode="auto">
            <a:xfrm flipV="1">
              <a:off x="2304" y="1584"/>
              <a:ext cx="864" cy="624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92" name="Line 112"/>
            <p:cNvSpPr>
              <a:spLocks noChangeShapeType="1"/>
            </p:cNvSpPr>
            <p:nvPr/>
          </p:nvSpPr>
          <p:spPr bwMode="auto">
            <a:xfrm>
              <a:off x="3648" y="1584"/>
              <a:ext cx="576" cy="43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0593" name="Picture 113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936" y="3312"/>
              <a:ext cx="240" cy="224"/>
            </a:xfrm>
            <a:prstGeom prst="rect">
              <a:avLst/>
            </a:prstGeom>
            <a:noFill/>
          </p:spPr>
        </p:pic>
        <p:pic>
          <p:nvPicPr>
            <p:cNvPr id="20594" name="Picture 114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36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95" name="Picture 115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32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96" name="Picture 116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64" y="1440"/>
              <a:ext cx="240" cy="224"/>
            </a:xfrm>
            <a:prstGeom prst="rect">
              <a:avLst/>
            </a:prstGeom>
            <a:noFill/>
          </p:spPr>
        </p:pic>
        <p:pic>
          <p:nvPicPr>
            <p:cNvPr id="20597" name="Picture 117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64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98" name="Picture 118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60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0599" name="Line 119"/>
            <p:cNvSpPr>
              <a:spLocks noChangeShapeType="1"/>
            </p:cNvSpPr>
            <p:nvPr/>
          </p:nvSpPr>
          <p:spPr bwMode="auto">
            <a:xfrm>
              <a:off x="3648" y="2544"/>
              <a:ext cx="864" cy="67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00" name="Line 120"/>
            <p:cNvSpPr>
              <a:spLocks noChangeShapeType="1"/>
            </p:cNvSpPr>
            <p:nvPr/>
          </p:nvSpPr>
          <p:spPr bwMode="auto">
            <a:xfrm>
              <a:off x="3504" y="2544"/>
              <a:ext cx="432" cy="76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01" name="Line 121"/>
            <p:cNvSpPr>
              <a:spLocks noChangeShapeType="1"/>
            </p:cNvSpPr>
            <p:nvPr/>
          </p:nvSpPr>
          <p:spPr bwMode="auto">
            <a:xfrm flipH="1">
              <a:off x="3168" y="2544"/>
              <a:ext cx="144" cy="43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02" name="Line 122"/>
            <p:cNvSpPr>
              <a:spLocks noChangeShapeType="1"/>
            </p:cNvSpPr>
            <p:nvPr/>
          </p:nvSpPr>
          <p:spPr bwMode="auto">
            <a:xfrm flipH="1">
              <a:off x="1632" y="2448"/>
              <a:ext cx="336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03" name="Line 123"/>
            <p:cNvSpPr>
              <a:spLocks noChangeShapeType="1"/>
            </p:cNvSpPr>
            <p:nvPr/>
          </p:nvSpPr>
          <p:spPr bwMode="auto">
            <a:xfrm flipV="1">
              <a:off x="1104" y="1488"/>
              <a:ext cx="1008" cy="9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04" name="Line 124"/>
            <p:cNvSpPr>
              <a:spLocks noChangeShapeType="1"/>
            </p:cNvSpPr>
            <p:nvPr/>
          </p:nvSpPr>
          <p:spPr bwMode="auto">
            <a:xfrm flipH="1">
              <a:off x="912" y="1584"/>
              <a:ext cx="1200" cy="48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05" name="Text Box 125"/>
            <p:cNvSpPr txBox="1">
              <a:spLocks noChangeArrowheads="1"/>
            </p:cNvSpPr>
            <p:nvPr/>
          </p:nvSpPr>
          <p:spPr bwMode="auto">
            <a:xfrm>
              <a:off x="2160" y="960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>
                <a:solidFill>
                  <a:srgbClr val="990000"/>
                </a:solidFill>
              </a:endParaRPr>
            </a:p>
          </p:txBody>
        </p:sp>
      </p:grp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KaZaA: File Search</a:t>
            </a:r>
          </a:p>
        </p:txBody>
      </p:sp>
      <p:sp>
        <p:nvSpPr>
          <p:cNvPr id="20542" name="Text Box 62"/>
          <p:cNvSpPr txBox="1">
            <a:spLocks noChangeArrowheads="1"/>
          </p:cNvSpPr>
          <p:nvPr/>
        </p:nvSpPr>
        <p:spPr bwMode="auto">
          <a:xfrm>
            <a:off x="0" y="4876800"/>
            <a:ext cx="231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" charset="0"/>
              </a:rPr>
              <a:t>Where is file A?</a:t>
            </a:r>
            <a:endParaRPr lang="en-US">
              <a:solidFill>
                <a:srgbClr val="FF0000"/>
              </a:solidFill>
              <a:latin typeface="Times New Roman" charset="0"/>
            </a:endParaRPr>
          </a:p>
        </p:txBody>
      </p:sp>
      <p:grpSp>
        <p:nvGrpSpPr>
          <p:cNvPr id="6" name="Group 66"/>
          <p:cNvGrpSpPr>
            <a:grpSpLocks/>
          </p:cNvGrpSpPr>
          <p:nvPr/>
        </p:nvGrpSpPr>
        <p:grpSpPr bwMode="auto">
          <a:xfrm>
            <a:off x="1828800" y="3886200"/>
            <a:ext cx="1295400" cy="914400"/>
            <a:chOff x="1152" y="2448"/>
            <a:chExt cx="816" cy="576"/>
          </a:xfrm>
        </p:grpSpPr>
        <p:sp>
          <p:nvSpPr>
            <p:cNvPr id="20544" name="Line 64"/>
            <p:cNvSpPr>
              <a:spLocks noChangeShapeType="1"/>
            </p:cNvSpPr>
            <p:nvPr/>
          </p:nvSpPr>
          <p:spPr bwMode="auto">
            <a:xfrm flipV="1">
              <a:off x="1632" y="2448"/>
              <a:ext cx="336" cy="57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45" name="Rectangle 65"/>
            <p:cNvSpPr>
              <a:spLocks noChangeArrowheads="1"/>
            </p:cNvSpPr>
            <p:nvPr/>
          </p:nvSpPr>
          <p:spPr bwMode="auto">
            <a:xfrm>
              <a:off x="1152" y="2544"/>
              <a:ext cx="6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Arial" charset="0"/>
                </a:rPr>
                <a:t>Query</a:t>
              </a:r>
            </a:p>
          </p:txBody>
        </p:sp>
      </p:grpSp>
      <p:grpSp>
        <p:nvGrpSpPr>
          <p:cNvPr id="7" name="Group 129"/>
          <p:cNvGrpSpPr>
            <a:grpSpLocks/>
          </p:cNvGrpSpPr>
          <p:nvPr/>
        </p:nvGrpSpPr>
        <p:grpSpPr bwMode="auto">
          <a:xfrm>
            <a:off x="3429000" y="2514600"/>
            <a:ext cx="1676400" cy="1219200"/>
            <a:chOff x="2160" y="1584"/>
            <a:chExt cx="1056" cy="768"/>
          </a:xfrm>
        </p:grpSpPr>
        <p:sp>
          <p:nvSpPr>
            <p:cNvPr id="20606" name="Line 126"/>
            <p:cNvSpPr>
              <a:spLocks noChangeShapeType="1"/>
            </p:cNvSpPr>
            <p:nvPr/>
          </p:nvSpPr>
          <p:spPr bwMode="auto">
            <a:xfrm flipV="1">
              <a:off x="2160" y="1584"/>
              <a:ext cx="144" cy="43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07" name="Line 127"/>
            <p:cNvSpPr>
              <a:spLocks noChangeShapeType="1"/>
            </p:cNvSpPr>
            <p:nvPr/>
          </p:nvSpPr>
          <p:spPr bwMode="auto">
            <a:xfrm flipV="1">
              <a:off x="2400" y="2352"/>
              <a:ext cx="816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08" name="Line 128"/>
            <p:cNvSpPr>
              <a:spLocks noChangeShapeType="1"/>
            </p:cNvSpPr>
            <p:nvPr/>
          </p:nvSpPr>
          <p:spPr bwMode="auto">
            <a:xfrm flipV="1">
              <a:off x="2304" y="1584"/>
              <a:ext cx="864" cy="62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133"/>
          <p:cNvGrpSpPr>
            <a:grpSpLocks/>
          </p:cNvGrpSpPr>
          <p:nvPr/>
        </p:nvGrpSpPr>
        <p:grpSpPr bwMode="auto">
          <a:xfrm>
            <a:off x="4038600" y="2286000"/>
            <a:ext cx="1219200" cy="1219200"/>
            <a:chOff x="2544" y="1440"/>
            <a:chExt cx="768" cy="768"/>
          </a:xfrm>
        </p:grpSpPr>
        <p:sp>
          <p:nvSpPr>
            <p:cNvPr id="20610" name="Line 130"/>
            <p:cNvSpPr>
              <a:spLocks noChangeShapeType="1"/>
            </p:cNvSpPr>
            <p:nvPr/>
          </p:nvSpPr>
          <p:spPr bwMode="auto">
            <a:xfrm>
              <a:off x="2544" y="1536"/>
              <a:ext cx="672" cy="67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11" name="Line 131"/>
            <p:cNvSpPr>
              <a:spLocks noChangeShapeType="1"/>
            </p:cNvSpPr>
            <p:nvPr/>
          </p:nvSpPr>
          <p:spPr bwMode="auto">
            <a:xfrm flipV="1">
              <a:off x="2592" y="1440"/>
              <a:ext cx="576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12" name="Line 132"/>
            <p:cNvSpPr>
              <a:spLocks noChangeShapeType="1"/>
            </p:cNvSpPr>
            <p:nvPr/>
          </p:nvSpPr>
          <p:spPr bwMode="auto">
            <a:xfrm flipV="1">
              <a:off x="3312" y="1632"/>
              <a:ext cx="0" cy="48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138"/>
          <p:cNvGrpSpPr>
            <a:grpSpLocks/>
          </p:cNvGrpSpPr>
          <p:nvPr/>
        </p:nvGrpSpPr>
        <p:grpSpPr bwMode="auto">
          <a:xfrm>
            <a:off x="1447800" y="1524000"/>
            <a:ext cx="6248400" cy="2971800"/>
            <a:chOff x="912" y="960"/>
            <a:chExt cx="3936" cy="1872"/>
          </a:xfrm>
        </p:grpSpPr>
        <p:sp>
          <p:nvSpPr>
            <p:cNvPr id="20616" name="Rectangle 136"/>
            <p:cNvSpPr>
              <a:spLocks noChangeArrowheads="1"/>
            </p:cNvSpPr>
            <p:nvPr/>
          </p:nvSpPr>
          <p:spPr bwMode="auto">
            <a:xfrm>
              <a:off x="3552" y="2112"/>
              <a:ext cx="1296" cy="7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r>
                <a:rPr lang="en-US">
                  <a:latin typeface="Arial" charset="0"/>
                </a:rPr>
                <a:t>search(A)</a:t>
              </a:r>
            </a:p>
            <a:p>
              <a:r>
                <a:rPr lang="en-US">
                  <a:latin typeface="Arial" charset="0"/>
                </a:rPr>
                <a:t>--&gt;</a:t>
              </a:r>
            </a:p>
            <a:p>
              <a:r>
                <a:rPr lang="en-US">
                  <a:latin typeface="Arial" charset="0"/>
                </a:rPr>
                <a:t>123.2.0.18</a:t>
              </a:r>
            </a:p>
          </p:txBody>
        </p:sp>
        <p:sp>
          <p:nvSpPr>
            <p:cNvPr id="20617" name="Rectangle 137"/>
            <p:cNvSpPr>
              <a:spLocks noChangeArrowheads="1"/>
            </p:cNvSpPr>
            <p:nvPr/>
          </p:nvSpPr>
          <p:spPr bwMode="auto">
            <a:xfrm>
              <a:off x="912" y="960"/>
              <a:ext cx="1296" cy="7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r>
                <a:rPr lang="en-US">
                  <a:latin typeface="Arial" charset="0"/>
                </a:rPr>
                <a:t>search(A)</a:t>
              </a:r>
            </a:p>
            <a:p>
              <a:r>
                <a:rPr lang="en-US">
                  <a:latin typeface="Arial" charset="0"/>
                </a:rPr>
                <a:t>--&gt;</a:t>
              </a:r>
            </a:p>
            <a:p>
              <a:r>
                <a:rPr lang="en-US">
                  <a:latin typeface="Arial" charset="0"/>
                </a:rPr>
                <a:t>123.2.22.50</a:t>
              </a:r>
            </a:p>
          </p:txBody>
        </p:sp>
      </p:grpSp>
      <p:grpSp>
        <p:nvGrpSpPr>
          <p:cNvPr id="10" name="Group 144"/>
          <p:cNvGrpSpPr>
            <a:grpSpLocks/>
          </p:cNvGrpSpPr>
          <p:nvPr/>
        </p:nvGrpSpPr>
        <p:grpSpPr bwMode="auto">
          <a:xfrm>
            <a:off x="2438400" y="2514600"/>
            <a:ext cx="2667000" cy="2362200"/>
            <a:chOff x="1536" y="1584"/>
            <a:chExt cx="1680" cy="1488"/>
          </a:xfrm>
        </p:grpSpPr>
        <p:sp>
          <p:nvSpPr>
            <p:cNvPr id="20619" name="Line 139"/>
            <p:cNvSpPr>
              <a:spLocks noChangeShapeType="1"/>
            </p:cNvSpPr>
            <p:nvPr/>
          </p:nvSpPr>
          <p:spPr bwMode="auto">
            <a:xfrm flipH="1">
              <a:off x="2304" y="2448"/>
              <a:ext cx="912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20" name="Line 140"/>
            <p:cNvSpPr>
              <a:spLocks noChangeShapeType="1"/>
            </p:cNvSpPr>
            <p:nvPr/>
          </p:nvSpPr>
          <p:spPr bwMode="auto">
            <a:xfrm flipH="1">
              <a:off x="2064" y="1584"/>
              <a:ext cx="144" cy="48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21" name="Line 141"/>
            <p:cNvSpPr>
              <a:spLocks noChangeShapeType="1"/>
            </p:cNvSpPr>
            <p:nvPr/>
          </p:nvSpPr>
          <p:spPr bwMode="auto">
            <a:xfrm flipH="1">
              <a:off x="1680" y="2496"/>
              <a:ext cx="336" cy="576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22" name="Text Box 142"/>
            <p:cNvSpPr txBox="1">
              <a:spLocks noChangeArrowheads="1"/>
            </p:cNvSpPr>
            <p:nvPr/>
          </p:nvSpPr>
          <p:spPr bwMode="auto">
            <a:xfrm>
              <a:off x="2160" y="2544"/>
              <a:ext cx="7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FF00"/>
                  </a:solidFill>
                </a:rPr>
                <a:t>Replies</a:t>
              </a:r>
            </a:p>
          </p:txBody>
        </p:sp>
        <p:sp>
          <p:nvSpPr>
            <p:cNvPr id="20623" name="Line 143"/>
            <p:cNvSpPr>
              <a:spLocks noChangeShapeType="1"/>
            </p:cNvSpPr>
            <p:nvPr/>
          </p:nvSpPr>
          <p:spPr bwMode="auto">
            <a:xfrm flipH="1">
              <a:off x="1536" y="2448"/>
              <a:ext cx="336" cy="576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147"/>
          <p:cNvGrpSpPr>
            <a:grpSpLocks/>
          </p:cNvGrpSpPr>
          <p:nvPr/>
        </p:nvGrpSpPr>
        <p:grpSpPr bwMode="auto">
          <a:xfrm>
            <a:off x="457200" y="3581400"/>
            <a:ext cx="6807200" cy="2590800"/>
            <a:chOff x="288" y="2256"/>
            <a:chExt cx="4288" cy="1632"/>
          </a:xfrm>
        </p:grpSpPr>
        <p:sp>
          <p:nvSpPr>
            <p:cNvPr id="20625" name="Rectangle 145"/>
            <p:cNvSpPr>
              <a:spLocks noChangeArrowheads="1"/>
            </p:cNvSpPr>
            <p:nvPr/>
          </p:nvSpPr>
          <p:spPr bwMode="auto">
            <a:xfrm>
              <a:off x="3552" y="3600"/>
              <a:ext cx="10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" charset="0"/>
                </a:rPr>
                <a:t>123.2.0.18</a:t>
              </a:r>
            </a:p>
          </p:txBody>
        </p:sp>
        <p:sp>
          <p:nvSpPr>
            <p:cNvPr id="20626" name="Rectangle 146"/>
            <p:cNvSpPr>
              <a:spLocks noChangeArrowheads="1"/>
            </p:cNvSpPr>
            <p:nvPr/>
          </p:nvSpPr>
          <p:spPr bwMode="auto">
            <a:xfrm>
              <a:off x="288" y="2256"/>
              <a:ext cx="11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" charset="0"/>
                </a:rPr>
                <a:t>123.2.22.50</a:t>
              </a:r>
            </a:p>
          </p:txBody>
        </p:sp>
      </p:grpSp>
      <p:sp>
        <p:nvSpPr>
          <p:cNvPr id="87" name="Slide Number Placeholder 8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KaZaA: Fetching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More than one node may have requested file...</a:t>
            </a:r>
          </a:p>
          <a:p>
            <a:pPr>
              <a:lnSpc>
                <a:spcPct val="90000"/>
              </a:lnSpc>
            </a:pPr>
            <a:r>
              <a:rPr lang="en-US" sz="2400"/>
              <a:t>How to tell?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Must be able to distinguish identical files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Not necessarily same filename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Same filename not necessarily same file...</a:t>
            </a:r>
          </a:p>
          <a:p>
            <a:pPr>
              <a:lnSpc>
                <a:spcPct val="90000"/>
              </a:lnSpc>
            </a:pPr>
            <a:r>
              <a:rPr lang="en-US" sz="2400"/>
              <a:t>Use Hash of file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KaZaA uses UUHash: fast, but not secure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Alternatives: MD5, SHA-1</a:t>
            </a:r>
          </a:p>
          <a:p>
            <a:pPr>
              <a:lnSpc>
                <a:spcPct val="90000"/>
              </a:lnSpc>
            </a:pPr>
            <a:r>
              <a:rPr lang="en-US" sz="2400"/>
              <a:t>How to fetch?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Get bytes [0..1000] from A, [1001...2000] from B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Alternative: Erasure Codes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KaZaA: Discussion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Pros:</a:t>
            </a:r>
          </a:p>
          <a:p>
            <a:pPr lvl="1"/>
            <a:r>
              <a:rPr lang="en-US" sz="2000"/>
              <a:t>Tries to take into account node heterogeneity:</a:t>
            </a:r>
          </a:p>
          <a:p>
            <a:pPr lvl="2"/>
            <a:r>
              <a:rPr lang="en-US" sz="1800"/>
              <a:t>Bandwidth</a:t>
            </a:r>
          </a:p>
          <a:p>
            <a:pPr lvl="2"/>
            <a:r>
              <a:rPr lang="en-US" sz="1800"/>
              <a:t>Host Computational Resources</a:t>
            </a:r>
          </a:p>
          <a:p>
            <a:pPr lvl="2"/>
            <a:r>
              <a:rPr lang="en-US" sz="1800"/>
              <a:t>Host Availability (?)</a:t>
            </a:r>
          </a:p>
          <a:p>
            <a:pPr lvl="1"/>
            <a:r>
              <a:rPr lang="en-US" sz="2000"/>
              <a:t>Rumored to take into account network locality</a:t>
            </a:r>
          </a:p>
          <a:p>
            <a:r>
              <a:rPr lang="en-US" sz="2400"/>
              <a:t>Cons:</a:t>
            </a:r>
          </a:p>
          <a:p>
            <a:pPr lvl="1"/>
            <a:r>
              <a:rPr lang="en-US" sz="2000"/>
              <a:t>Mechanisms easy to circumvent</a:t>
            </a:r>
          </a:p>
          <a:p>
            <a:pPr lvl="1"/>
            <a:r>
              <a:rPr lang="en-US" sz="2000"/>
              <a:t>Still no real guarantees on search scope or search time</a:t>
            </a:r>
          </a:p>
          <a:p>
            <a:r>
              <a:rPr lang="en-US" sz="2400"/>
              <a:t>Similar behavior to gnutella, but better.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Stability and Superpeers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Why superpeers?</a:t>
            </a:r>
          </a:p>
          <a:p>
            <a:pPr lvl="1"/>
            <a:r>
              <a:rPr lang="en-US" sz="2400"/>
              <a:t>Query consolidation</a:t>
            </a:r>
          </a:p>
          <a:p>
            <a:pPr lvl="2"/>
            <a:r>
              <a:rPr lang="en-US" sz="2000"/>
              <a:t>Many connected nodes may have only a few files</a:t>
            </a:r>
          </a:p>
          <a:p>
            <a:pPr lvl="2"/>
            <a:r>
              <a:rPr lang="en-US" sz="2000"/>
              <a:t>Propagating a query to a sub-node would take more b/w than answering it yourself</a:t>
            </a:r>
          </a:p>
          <a:p>
            <a:pPr lvl="1"/>
            <a:r>
              <a:rPr lang="en-US" sz="2400"/>
              <a:t>Caching effect</a:t>
            </a:r>
          </a:p>
          <a:p>
            <a:pPr lvl="2"/>
            <a:r>
              <a:rPr lang="en-US" sz="2000"/>
              <a:t>Requires network stability</a:t>
            </a:r>
          </a:p>
          <a:p>
            <a:r>
              <a:rPr lang="en-US" sz="2800"/>
              <a:t>Superpeer selection is time-based</a:t>
            </a:r>
          </a:p>
          <a:p>
            <a:pPr lvl="1"/>
            <a:r>
              <a:rPr lang="en-US" sz="2400"/>
              <a:t>How long you’ve been on is a good predictor of how long you’ll be around.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Centralized Database</a:t>
            </a:r>
          </a:p>
          <a:p>
            <a:pPr lvl="1"/>
            <a:r>
              <a:rPr lang="en-US" dirty="0" smtClean="0"/>
              <a:t>Napster</a:t>
            </a:r>
          </a:p>
          <a:p>
            <a:r>
              <a:rPr lang="en-US" dirty="0" smtClean="0"/>
              <a:t>Query Flooding</a:t>
            </a:r>
          </a:p>
          <a:p>
            <a:pPr lvl="1"/>
            <a:r>
              <a:rPr lang="en-US" dirty="0" smtClean="0"/>
              <a:t>Gnutella</a:t>
            </a:r>
          </a:p>
          <a:p>
            <a:pPr lvl="1"/>
            <a:r>
              <a:rPr lang="en-US" dirty="0" err="1" smtClean="0"/>
              <a:t>KaZaA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Swarming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BitTorrent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chemeClr val="accent2"/>
                </a:solidFill>
              </a:rPr>
              <a:t>Unstructured Overlay Routing</a:t>
            </a:r>
          </a:p>
          <a:p>
            <a:pPr lvl="1"/>
            <a:r>
              <a:rPr lang="en-US" dirty="0" err="1" smtClean="0">
                <a:solidFill>
                  <a:schemeClr val="accent2"/>
                </a:solidFill>
              </a:rPr>
              <a:t>Freenet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Structured Overlay Routing</a:t>
            </a:r>
          </a:p>
          <a:p>
            <a:pPr lvl="1"/>
            <a:r>
              <a:rPr lang="en-US" dirty="0" smtClean="0"/>
              <a:t>Distributed Hash Tables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BitTorrent: History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In 2002, B. Cohen debuted BitTorrent</a:t>
            </a:r>
          </a:p>
          <a:p>
            <a:r>
              <a:rPr lang="en-US" sz="2400"/>
              <a:t>Key Motivation:</a:t>
            </a:r>
          </a:p>
          <a:p>
            <a:pPr lvl="1"/>
            <a:r>
              <a:rPr lang="en-US" sz="2000"/>
              <a:t>Popularity exhibits temporal locality (Flash Crowds)</a:t>
            </a:r>
          </a:p>
          <a:p>
            <a:pPr lvl="1"/>
            <a:r>
              <a:rPr lang="en-US" sz="2000"/>
              <a:t>E.g., Slashdot effect, CNN on 9/11, new movie/game release</a:t>
            </a:r>
          </a:p>
          <a:p>
            <a:r>
              <a:rPr lang="en-US" sz="2400"/>
              <a:t>Focused on Efficient </a:t>
            </a:r>
            <a:r>
              <a:rPr lang="en-US" sz="2400" i="1"/>
              <a:t>Fetching</a:t>
            </a:r>
            <a:r>
              <a:rPr lang="en-US" sz="2400"/>
              <a:t>, not </a:t>
            </a:r>
            <a:r>
              <a:rPr lang="en-US" sz="2400" i="1"/>
              <a:t>Searching</a:t>
            </a:r>
            <a:r>
              <a:rPr lang="en-US" sz="2400"/>
              <a:t>:</a:t>
            </a:r>
          </a:p>
          <a:p>
            <a:pPr lvl="1"/>
            <a:r>
              <a:rPr lang="en-US" sz="2000"/>
              <a:t>Distribute the </a:t>
            </a:r>
            <a:r>
              <a:rPr lang="en-US" sz="2000" i="1"/>
              <a:t>same</a:t>
            </a:r>
            <a:r>
              <a:rPr lang="en-US" sz="2000"/>
              <a:t> file to all peers</a:t>
            </a:r>
          </a:p>
          <a:p>
            <a:pPr lvl="1"/>
            <a:r>
              <a:rPr lang="en-US" sz="2000"/>
              <a:t>Single publisher, multiple downloaders</a:t>
            </a:r>
          </a:p>
          <a:p>
            <a:r>
              <a:rPr lang="en-US" sz="2400"/>
              <a:t>Has some “real” publishers:</a:t>
            </a:r>
          </a:p>
          <a:p>
            <a:pPr lvl="1"/>
            <a:r>
              <a:rPr lang="en-US" sz="2000"/>
              <a:t>Blizzard Entertainment using it to distribute the beta of their new game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Freeform 2"/>
          <p:cNvSpPr>
            <a:spLocks/>
          </p:cNvSpPr>
          <p:nvPr/>
        </p:nvSpPr>
        <p:spPr bwMode="auto">
          <a:xfrm>
            <a:off x="3886200" y="3467100"/>
            <a:ext cx="2233613" cy="825500"/>
          </a:xfrm>
          <a:custGeom>
            <a:avLst/>
            <a:gdLst/>
            <a:ahLst/>
            <a:cxnLst>
              <a:cxn ang="0">
                <a:pos x="208" y="1112"/>
              </a:cxn>
              <a:cxn ang="0">
                <a:pos x="160" y="680"/>
              </a:cxn>
              <a:cxn ang="0">
                <a:pos x="352" y="440"/>
              </a:cxn>
              <a:cxn ang="0">
                <a:pos x="688" y="344"/>
              </a:cxn>
              <a:cxn ang="0">
                <a:pos x="928" y="56"/>
              </a:cxn>
              <a:cxn ang="0">
                <a:pos x="1648" y="104"/>
              </a:cxn>
              <a:cxn ang="0">
                <a:pos x="2128" y="56"/>
              </a:cxn>
              <a:cxn ang="0">
                <a:pos x="2752" y="440"/>
              </a:cxn>
              <a:cxn ang="0">
                <a:pos x="2608" y="1016"/>
              </a:cxn>
              <a:cxn ang="0">
                <a:pos x="2704" y="1448"/>
              </a:cxn>
              <a:cxn ang="0">
                <a:pos x="2320" y="1976"/>
              </a:cxn>
              <a:cxn ang="0">
                <a:pos x="2176" y="2408"/>
              </a:cxn>
              <a:cxn ang="0">
                <a:pos x="1264" y="2408"/>
              </a:cxn>
              <a:cxn ang="0">
                <a:pos x="736" y="1976"/>
              </a:cxn>
              <a:cxn ang="0">
                <a:pos x="256" y="1832"/>
              </a:cxn>
              <a:cxn ang="0">
                <a:pos x="16" y="1544"/>
              </a:cxn>
              <a:cxn ang="0">
                <a:pos x="208" y="1112"/>
              </a:cxn>
            </a:cxnLst>
            <a:rect l="0" t="0" r="r" b="b"/>
            <a:pathLst>
              <a:path w="2832" h="2480">
                <a:moveTo>
                  <a:pt x="208" y="1112"/>
                </a:moveTo>
                <a:cubicBezTo>
                  <a:pt x="232" y="968"/>
                  <a:pt x="136" y="792"/>
                  <a:pt x="160" y="680"/>
                </a:cubicBezTo>
                <a:cubicBezTo>
                  <a:pt x="184" y="568"/>
                  <a:pt x="264" y="496"/>
                  <a:pt x="352" y="440"/>
                </a:cubicBezTo>
                <a:cubicBezTo>
                  <a:pt x="440" y="384"/>
                  <a:pt x="592" y="408"/>
                  <a:pt x="688" y="344"/>
                </a:cubicBezTo>
                <a:cubicBezTo>
                  <a:pt x="784" y="280"/>
                  <a:pt x="768" y="96"/>
                  <a:pt x="928" y="56"/>
                </a:cubicBezTo>
                <a:cubicBezTo>
                  <a:pt x="1088" y="16"/>
                  <a:pt x="1448" y="104"/>
                  <a:pt x="1648" y="104"/>
                </a:cubicBezTo>
                <a:cubicBezTo>
                  <a:pt x="1848" y="104"/>
                  <a:pt x="1944" y="0"/>
                  <a:pt x="2128" y="56"/>
                </a:cubicBezTo>
                <a:cubicBezTo>
                  <a:pt x="2312" y="112"/>
                  <a:pt x="2672" y="280"/>
                  <a:pt x="2752" y="440"/>
                </a:cubicBezTo>
                <a:cubicBezTo>
                  <a:pt x="2832" y="600"/>
                  <a:pt x="2616" y="848"/>
                  <a:pt x="2608" y="1016"/>
                </a:cubicBezTo>
                <a:cubicBezTo>
                  <a:pt x="2600" y="1184"/>
                  <a:pt x="2752" y="1288"/>
                  <a:pt x="2704" y="1448"/>
                </a:cubicBezTo>
                <a:cubicBezTo>
                  <a:pt x="2656" y="1608"/>
                  <a:pt x="2408" y="1816"/>
                  <a:pt x="2320" y="1976"/>
                </a:cubicBezTo>
                <a:cubicBezTo>
                  <a:pt x="2232" y="2136"/>
                  <a:pt x="2352" y="2336"/>
                  <a:pt x="2176" y="2408"/>
                </a:cubicBezTo>
                <a:cubicBezTo>
                  <a:pt x="2000" y="2480"/>
                  <a:pt x="1504" y="2480"/>
                  <a:pt x="1264" y="2408"/>
                </a:cubicBezTo>
                <a:cubicBezTo>
                  <a:pt x="1024" y="2336"/>
                  <a:pt x="904" y="2072"/>
                  <a:pt x="736" y="1976"/>
                </a:cubicBezTo>
                <a:cubicBezTo>
                  <a:pt x="568" y="1880"/>
                  <a:pt x="376" y="1904"/>
                  <a:pt x="256" y="1832"/>
                </a:cubicBezTo>
                <a:cubicBezTo>
                  <a:pt x="136" y="1760"/>
                  <a:pt x="32" y="1664"/>
                  <a:pt x="16" y="1544"/>
                </a:cubicBezTo>
                <a:cubicBezTo>
                  <a:pt x="0" y="1424"/>
                  <a:pt x="184" y="1256"/>
                  <a:pt x="208" y="1112"/>
                </a:cubicBezTo>
                <a:close/>
              </a:path>
            </a:pathLst>
          </a:custGeom>
          <a:solidFill>
            <a:schemeClr val="folHlink"/>
          </a:solidFill>
          <a:ln w="12699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083" name="Freeform 3"/>
          <p:cNvSpPr>
            <a:spLocks/>
          </p:cNvSpPr>
          <p:nvPr/>
        </p:nvSpPr>
        <p:spPr bwMode="auto">
          <a:xfrm>
            <a:off x="4167188" y="2476500"/>
            <a:ext cx="2233612" cy="825500"/>
          </a:xfrm>
          <a:custGeom>
            <a:avLst/>
            <a:gdLst/>
            <a:ahLst/>
            <a:cxnLst>
              <a:cxn ang="0">
                <a:pos x="208" y="1112"/>
              </a:cxn>
              <a:cxn ang="0">
                <a:pos x="160" y="680"/>
              </a:cxn>
              <a:cxn ang="0">
                <a:pos x="352" y="440"/>
              </a:cxn>
              <a:cxn ang="0">
                <a:pos x="688" y="344"/>
              </a:cxn>
              <a:cxn ang="0">
                <a:pos x="928" y="56"/>
              </a:cxn>
              <a:cxn ang="0">
                <a:pos x="1648" y="104"/>
              </a:cxn>
              <a:cxn ang="0">
                <a:pos x="2128" y="56"/>
              </a:cxn>
              <a:cxn ang="0">
                <a:pos x="2752" y="440"/>
              </a:cxn>
              <a:cxn ang="0">
                <a:pos x="2608" y="1016"/>
              </a:cxn>
              <a:cxn ang="0">
                <a:pos x="2704" y="1448"/>
              </a:cxn>
              <a:cxn ang="0">
                <a:pos x="2320" y="1976"/>
              </a:cxn>
              <a:cxn ang="0">
                <a:pos x="2176" y="2408"/>
              </a:cxn>
              <a:cxn ang="0">
                <a:pos x="1264" y="2408"/>
              </a:cxn>
              <a:cxn ang="0">
                <a:pos x="736" y="1976"/>
              </a:cxn>
              <a:cxn ang="0">
                <a:pos x="256" y="1832"/>
              </a:cxn>
              <a:cxn ang="0">
                <a:pos x="16" y="1544"/>
              </a:cxn>
              <a:cxn ang="0">
                <a:pos x="208" y="1112"/>
              </a:cxn>
            </a:cxnLst>
            <a:rect l="0" t="0" r="r" b="b"/>
            <a:pathLst>
              <a:path w="2832" h="2480">
                <a:moveTo>
                  <a:pt x="208" y="1112"/>
                </a:moveTo>
                <a:cubicBezTo>
                  <a:pt x="232" y="968"/>
                  <a:pt x="136" y="792"/>
                  <a:pt x="160" y="680"/>
                </a:cubicBezTo>
                <a:cubicBezTo>
                  <a:pt x="184" y="568"/>
                  <a:pt x="264" y="496"/>
                  <a:pt x="352" y="440"/>
                </a:cubicBezTo>
                <a:cubicBezTo>
                  <a:pt x="440" y="384"/>
                  <a:pt x="592" y="408"/>
                  <a:pt x="688" y="344"/>
                </a:cubicBezTo>
                <a:cubicBezTo>
                  <a:pt x="784" y="280"/>
                  <a:pt x="768" y="96"/>
                  <a:pt x="928" y="56"/>
                </a:cubicBezTo>
                <a:cubicBezTo>
                  <a:pt x="1088" y="16"/>
                  <a:pt x="1448" y="104"/>
                  <a:pt x="1648" y="104"/>
                </a:cubicBezTo>
                <a:cubicBezTo>
                  <a:pt x="1848" y="104"/>
                  <a:pt x="1944" y="0"/>
                  <a:pt x="2128" y="56"/>
                </a:cubicBezTo>
                <a:cubicBezTo>
                  <a:pt x="2312" y="112"/>
                  <a:pt x="2672" y="280"/>
                  <a:pt x="2752" y="440"/>
                </a:cubicBezTo>
                <a:cubicBezTo>
                  <a:pt x="2832" y="600"/>
                  <a:pt x="2616" y="848"/>
                  <a:pt x="2608" y="1016"/>
                </a:cubicBezTo>
                <a:cubicBezTo>
                  <a:pt x="2600" y="1184"/>
                  <a:pt x="2752" y="1288"/>
                  <a:pt x="2704" y="1448"/>
                </a:cubicBezTo>
                <a:cubicBezTo>
                  <a:pt x="2656" y="1608"/>
                  <a:pt x="2408" y="1816"/>
                  <a:pt x="2320" y="1976"/>
                </a:cubicBezTo>
                <a:cubicBezTo>
                  <a:pt x="2232" y="2136"/>
                  <a:pt x="2352" y="2336"/>
                  <a:pt x="2176" y="2408"/>
                </a:cubicBezTo>
                <a:cubicBezTo>
                  <a:pt x="2000" y="2480"/>
                  <a:pt x="1504" y="2480"/>
                  <a:pt x="1264" y="2408"/>
                </a:cubicBezTo>
                <a:cubicBezTo>
                  <a:pt x="1024" y="2336"/>
                  <a:pt x="904" y="2072"/>
                  <a:pt x="736" y="1976"/>
                </a:cubicBezTo>
                <a:cubicBezTo>
                  <a:pt x="568" y="1880"/>
                  <a:pt x="376" y="1904"/>
                  <a:pt x="256" y="1832"/>
                </a:cubicBezTo>
                <a:cubicBezTo>
                  <a:pt x="136" y="1760"/>
                  <a:pt x="32" y="1664"/>
                  <a:pt x="16" y="1544"/>
                </a:cubicBezTo>
                <a:cubicBezTo>
                  <a:pt x="0" y="1424"/>
                  <a:pt x="184" y="1256"/>
                  <a:pt x="208" y="1112"/>
                </a:cubicBezTo>
                <a:close/>
              </a:path>
            </a:pathLst>
          </a:custGeom>
          <a:solidFill>
            <a:schemeClr val="folHlink"/>
          </a:solidFill>
          <a:ln w="12699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084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r>
              <a:rPr lang="en-US"/>
              <a:t>P2P System</a:t>
            </a:r>
          </a:p>
        </p:txBody>
      </p:sp>
      <p:sp>
        <p:nvSpPr>
          <p:cNvPr id="174085" name="Text Box 5"/>
          <p:cNvSpPr txBox="1">
            <a:spLocks noChangeArrowheads="1"/>
          </p:cNvSpPr>
          <p:nvPr/>
        </p:nvSpPr>
        <p:spPr bwMode="auto">
          <a:xfrm>
            <a:off x="1617663" y="3382963"/>
            <a:ext cx="709612" cy="4000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20000"/>
              </a:spcBef>
            </a:pPr>
            <a:endParaRPr lang="en-US" sz="2000" b="1">
              <a:latin typeface="Arial" charset="0"/>
            </a:endParaRPr>
          </a:p>
        </p:txBody>
      </p:sp>
      <p:sp>
        <p:nvSpPr>
          <p:cNvPr id="174086" name="Freeform 6"/>
          <p:cNvSpPr>
            <a:spLocks/>
          </p:cNvSpPr>
          <p:nvPr/>
        </p:nvSpPr>
        <p:spPr bwMode="auto">
          <a:xfrm>
            <a:off x="2286000" y="2717800"/>
            <a:ext cx="2233613" cy="825500"/>
          </a:xfrm>
          <a:custGeom>
            <a:avLst/>
            <a:gdLst/>
            <a:ahLst/>
            <a:cxnLst>
              <a:cxn ang="0">
                <a:pos x="208" y="1112"/>
              </a:cxn>
              <a:cxn ang="0">
                <a:pos x="160" y="680"/>
              </a:cxn>
              <a:cxn ang="0">
                <a:pos x="352" y="440"/>
              </a:cxn>
              <a:cxn ang="0">
                <a:pos x="688" y="344"/>
              </a:cxn>
              <a:cxn ang="0">
                <a:pos x="928" y="56"/>
              </a:cxn>
              <a:cxn ang="0">
                <a:pos x="1648" y="104"/>
              </a:cxn>
              <a:cxn ang="0">
                <a:pos x="2128" y="56"/>
              </a:cxn>
              <a:cxn ang="0">
                <a:pos x="2752" y="440"/>
              </a:cxn>
              <a:cxn ang="0">
                <a:pos x="2608" y="1016"/>
              </a:cxn>
              <a:cxn ang="0">
                <a:pos x="2704" y="1448"/>
              </a:cxn>
              <a:cxn ang="0">
                <a:pos x="2320" y="1976"/>
              </a:cxn>
              <a:cxn ang="0">
                <a:pos x="2176" y="2408"/>
              </a:cxn>
              <a:cxn ang="0">
                <a:pos x="1264" y="2408"/>
              </a:cxn>
              <a:cxn ang="0">
                <a:pos x="736" y="1976"/>
              </a:cxn>
              <a:cxn ang="0">
                <a:pos x="256" y="1832"/>
              </a:cxn>
              <a:cxn ang="0">
                <a:pos x="16" y="1544"/>
              </a:cxn>
              <a:cxn ang="0">
                <a:pos x="208" y="1112"/>
              </a:cxn>
            </a:cxnLst>
            <a:rect l="0" t="0" r="r" b="b"/>
            <a:pathLst>
              <a:path w="2832" h="2480">
                <a:moveTo>
                  <a:pt x="208" y="1112"/>
                </a:moveTo>
                <a:cubicBezTo>
                  <a:pt x="232" y="968"/>
                  <a:pt x="136" y="792"/>
                  <a:pt x="160" y="680"/>
                </a:cubicBezTo>
                <a:cubicBezTo>
                  <a:pt x="184" y="568"/>
                  <a:pt x="264" y="496"/>
                  <a:pt x="352" y="440"/>
                </a:cubicBezTo>
                <a:cubicBezTo>
                  <a:pt x="440" y="384"/>
                  <a:pt x="592" y="408"/>
                  <a:pt x="688" y="344"/>
                </a:cubicBezTo>
                <a:cubicBezTo>
                  <a:pt x="784" y="280"/>
                  <a:pt x="768" y="96"/>
                  <a:pt x="928" y="56"/>
                </a:cubicBezTo>
                <a:cubicBezTo>
                  <a:pt x="1088" y="16"/>
                  <a:pt x="1448" y="104"/>
                  <a:pt x="1648" y="104"/>
                </a:cubicBezTo>
                <a:cubicBezTo>
                  <a:pt x="1848" y="104"/>
                  <a:pt x="1944" y="0"/>
                  <a:pt x="2128" y="56"/>
                </a:cubicBezTo>
                <a:cubicBezTo>
                  <a:pt x="2312" y="112"/>
                  <a:pt x="2672" y="280"/>
                  <a:pt x="2752" y="440"/>
                </a:cubicBezTo>
                <a:cubicBezTo>
                  <a:pt x="2832" y="600"/>
                  <a:pt x="2616" y="848"/>
                  <a:pt x="2608" y="1016"/>
                </a:cubicBezTo>
                <a:cubicBezTo>
                  <a:pt x="2600" y="1184"/>
                  <a:pt x="2752" y="1288"/>
                  <a:pt x="2704" y="1448"/>
                </a:cubicBezTo>
                <a:cubicBezTo>
                  <a:pt x="2656" y="1608"/>
                  <a:pt x="2408" y="1816"/>
                  <a:pt x="2320" y="1976"/>
                </a:cubicBezTo>
                <a:cubicBezTo>
                  <a:pt x="2232" y="2136"/>
                  <a:pt x="2352" y="2336"/>
                  <a:pt x="2176" y="2408"/>
                </a:cubicBezTo>
                <a:cubicBezTo>
                  <a:pt x="2000" y="2480"/>
                  <a:pt x="1504" y="2480"/>
                  <a:pt x="1264" y="2408"/>
                </a:cubicBezTo>
                <a:cubicBezTo>
                  <a:pt x="1024" y="2336"/>
                  <a:pt x="904" y="2072"/>
                  <a:pt x="736" y="1976"/>
                </a:cubicBezTo>
                <a:cubicBezTo>
                  <a:pt x="568" y="1880"/>
                  <a:pt x="376" y="1904"/>
                  <a:pt x="256" y="1832"/>
                </a:cubicBezTo>
                <a:cubicBezTo>
                  <a:pt x="136" y="1760"/>
                  <a:pt x="32" y="1664"/>
                  <a:pt x="16" y="1544"/>
                </a:cubicBezTo>
                <a:cubicBezTo>
                  <a:pt x="0" y="1424"/>
                  <a:pt x="184" y="1256"/>
                  <a:pt x="208" y="1112"/>
                </a:cubicBezTo>
                <a:close/>
              </a:path>
            </a:pathLst>
          </a:custGeom>
          <a:solidFill>
            <a:schemeClr val="folHlink"/>
          </a:solidFill>
          <a:ln w="12699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087" name="Text Box 7"/>
          <p:cNvSpPr txBox="1">
            <a:spLocks noChangeArrowheads="1"/>
          </p:cNvSpPr>
          <p:nvPr/>
        </p:nvSpPr>
        <p:spPr bwMode="auto">
          <a:xfrm>
            <a:off x="1792288" y="2127250"/>
            <a:ext cx="182562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1" hangingPunct="1"/>
            <a:endParaRPr lang="en-US">
              <a:latin typeface="Arial" charset="0"/>
            </a:endParaRPr>
          </a:p>
        </p:txBody>
      </p:sp>
      <p:pic>
        <p:nvPicPr>
          <p:cNvPr id="174088" name="Picture 8" descr="Click To Downloa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90875" y="1409700"/>
            <a:ext cx="619125" cy="520700"/>
          </a:xfrm>
          <a:prstGeom prst="rect">
            <a:avLst/>
          </a:prstGeom>
          <a:noFill/>
        </p:spPr>
      </p:pic>
      <p:pic>
        <p:nvPicPr>
          <p:cNvPr id="174089" name="Picture 9" descr="BS00103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16063" y="2933700"/>
            <a:ext cx="617537" cy="674688"/>
          </a:xfrm>
          <a:prstGeom prst="rect">
            <a:avLst/>
          </a:prstGeom>
          <a:noFill/>
        </p:spPr>
      </p:pic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133600" y="1943100"/>
            <a:ext cx="4267200" cy="2057400"/>
            <a:chOff x="1344" y="1440"/>
            <a:chExt cx="2688" cy="1296"/>
          </a:xfrm>
        </p:grpSpPr>
        <p:pic>
          <p:nvPicPr>
            <p:cNvPr id="174091" name="Picture 11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304" y="1833"/>
              <a:ext cx="237" cy="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174092" name="Picture 12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363" y="1842"/>
              <a:ext cx="237" cy="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174093" name="Picture 13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072" y="2025"/>
              <a:ext cx="237" cy="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174094" name="Picture 14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555" y="2217"/>
              <a:ext cx="237" cy="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174095" name="Picture 15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632" y="2178"/>
              <a:ext cx="237" cy="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174096" name="Picture 16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552" y="2601"/>
              <a:ext cx="237" cy="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174097" name="Picture 17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160" y="2121"/>
              <a:ext cx="237" cy="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74098" name="Line 18"/>
            <p:cNvSpPr>
              <a:spLocks noChangeShapeType="1"/>
            </p:cNvSpPr>
            <p:nvPr/>
          </p:nvSpPr>
          <p:spPr bwMode="auto">
            <a:xfrm flipH="1">
              <a:off x="2400" y="2073"/>
              <a:ext cx="720" cy="96"/>
            </a:xfrm>
            <a:prstGeom prst="line">
              <a:avLst/>
            </a:prstGeom>
            <a:noFill/>
            <a:ln w="28575">
              <a:solidFill>
                <a:srgbClr val="292929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099" name="Line 19"/>
            <p:cNvSpPr>
              <a:spLocks noChangeShapeType="1"/>
            </p:cNvSpPr>
            <p:nvPr/>
          </p:nvSpPr>
          <p:spPr bwMode="auto">
            <a:xfrm flipH="1" flipV="1">
              <a:off x="3264" y="2121"/>
              <a:ext cx="336" cy="96"/>
            </a:xfrm>
            <a:prstGeom prst="line">
              <a:avLst/>
            </a:prstGeom>
            <a:noFill/>
            <a:ln w="28575">
              <a:solidFill>
                <a:srgbClr val="292929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100" name="Line 20"/>
            <p:cNvSpPr>
              <a:spLocks noChangeShapeType="1"/>
            </p:cNvSpPr>
            <p:nvPr/>
          </p:nvSpPr>
          <p:spPr bwMode="auto">
            <a:xfrm flipV="1">
              <a:off x="3216" y="1881"/>
              <a:ext cx="288" cy="144"/>
            </a:xfrm>
            <a:prstGeom prst="line">
              <a:avLst/>
            </a:prstGeom>
            <a:noFill/>
            <a:ln w="28575">
              <a:solidFill>
                <a:srgbClr val="292929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101" name="Line 21"/>
            <p:cNvSpPr>
              <a:spLocks noChangeShapeType="1"/>
            </p:cNvSpPr>
            <p:nvPr/>
          </p:nvSpPr>
          <p:spPr bwMode="auto">
            <a:xfrm>
              <a:off x="3648" y="2304"/>
              <a:ext cx="48" cy="288"/>
            </a:xfrm>
            <a:prstGeom prst="line">
              <a:avLst/>
            </a:prstGeom>
            <a:noFill/>
            <a:ln w="28575">
              <a:solidFill>
                <a:srgbClr val="292929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102" name="Line 22"/>
            <p:cNvSpPr>
              <a:spLocks noChangeShapeType="1"/>
            </p:cNvSpPr>
            <p:nvPr/>
          </p:nvSpPr>
          <p:spPr bwMode="auto">
            <a:xfrm flipV="1">
              <a:off x="2352" y="1929"/>
              <a:ext cx="48" cy="192"/>
            </a:xfrm>
            <a:prstGeom prst="line">
              <a:avLst/>
            </a:prstGeom>
            <a:noFill/>
            <a:ln w="28575">
              <a:solidFill>
                <a:srgbClr val="292929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103" name="Line 23"/>
            <p:cNvSpPr>
              <a:spLocks noChangeShapeType="1"/>
            </p:cNvSpPr>
            <p:nvPr/>
          </p:nvSpPr>
          <p:spPr bwMode="auto">
            <a:xfrm flipV="1">
              <a:off x="1824" y="2169"/>
              <a:ext cx="384" cy="48"/>
            </a:xfrm>
            <a:prstGeom prst="line">
              <a:avLst/>
            </a:prstGeom>
            <a:noFill/>
            <a:ln w="28575">
              <a:solidFill>
                <a:srgbClr val="292929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104" name="Line 24"/>
            <p:cNvSpPr>
              <a:spLocks noChangeShapeType="1"/>
            </p:cNvSpPr>
            <p:nvPr/>
          </p:nvSpPr>
          <p:spPr bwMode="auto">
            <a:xfrm flipH="1" flipV="1">
              <a:off x="3504" y="1881"/>
              <a:ext cx="192" cy="336"/>
            </a:xfrm>
            <a:prstGeom prst="line">
              <a:avLst/>
            </a:prstGeom>
            <a:noFill/>
            <a:ln w="28575">
              <a:solidFill>
                <a:srgbClr val="292929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74105" name="Picture 25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32" y="2496"/>
              <a:ext cx="237" cy="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74106" name="Line 26"/>
            <p:cNvSpPr>
              <a:spLocks noChangeShapeType="1"/>
            </p:cNvSpPr>
            <p:nvPr/>
          </p:nvSpPr>
          <p:spPr bwMode="auto">
            <a:xfrm flipH="1" flipV="1">
              <a:off x="2304" y="2208"/>
              <a:ext cx="624" cy="288"/>
            </a:xfrm>
            <a:prstGeom prst="line">
              <a:avLst/>
            </a:prstGeom>
            <a:noFill/>
            <a:ln w="28575">
              <a:solidFill>
                <a:srgbClr val="292929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107" name="Line 27"/>
            <p:cNvSpPr>
              <a:spLocks noChangeShapeType="1"/>
            </p:cNvSpPr>
            <p:nvPr/>
          </p:nvSpPr>
          <p:spPr bwMode="auto">
            <a:xfrm flipH="1" flipV="1">
              <a:off x="2976" y="2544"/>
              <a:ext cx="576" cy="96"/>
            </a:xfrm>
            <a:prstGeom prst="line">
              <a:avLst/>
            </a:prstGeom>
            <a:noFill/>
            <a:ln w="28575">
              <a:solidFill>
                <a:srgbClr val="292929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108" name="Line 28"/>
            <p:cNvSpPr>
              <a:spLocks noChangeShapeType="1"/>
            </p:cNvSpPr>
            <p:nvPr/>
          </p:nvSpPr>
          <p:spPr bwMode="auto">
            <a:xfrm flipH="1">
              <a:off x="3504" y="1536"/>
              <a:ext cx="144" cy="288"/>
            </a:xfrm>
            <a:prstGeom prst="line">
              <a:avLst/>
            </a:prstGeom>
            <a:noFill/>
            <a:ln w="28575">
              <a:solidFill>
                <a:srgbClr val="292929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109" name="Line 29"/>
            <p:cNvSpPr>
              <a:spLocks noChangeShapeType="1"/>
            </p:cNvSpPr>
            <p:nvPr/>
          </p:nvSpPr>
          <p:spPr bwMode="auto">
            <a:xfrm flipH="1">
              <a:off x="3600" y="1776"/>
              <a:ext cx="432" cy="96"/>
            </a:xfrm>
            <a:prstGeom prst="line">
              <a:avLst/>
            </a:prstGeom>
            <a:noFill/>
            <a:ln w="28575">
              <a:solidFill>
                <a:srgbClr val="292929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110" name="Line 30"/>
            <p:cNvSpPr>
              <a:spLocks noChangeShapeType="1"/>
            </p:cNvSpPr>
            <p:nvPr/>
          </p:nvSpPr>
          <p:spPr bwMode="auto">
            <a:xfrm flipH="1" flipV="1">
              <a:off x="3744" y="2256"/>
              <a:ext cx="192" cy="96"/>
            </a:xfrm>
            <a:prstGeom prst="line">
              <a:avLst/>
            </a:prstGeom>
            <a:noFill/>
            <a:ln w="28575">
              <a:solidFill>
                <a:srgbClr val="292929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111" name="Line 31"/>
            <p:cNvSpPr>
              <a:spLocks noChangeShapeType="1"/>
            </p:cNvSpPr>
            <p:nvPr/>
          </p:nvSpPr>
          <p:spPr bwMode="auto">
            <a:xfrm flipH="1" flipV="1">
              <a:off x="3744" y="2640"/>
              <a:ext cx="192" cy="96"/>
            </a:xfrm>
            <a:prstGeom prst="line">
              <a:avLst/>
            </a:prstGeom>
            <a:noFill/>
            <a:ln w="28575">
              <a:solidFill>
                <a:srgbClr val="292929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112" name="Line 32"/>
            <p:cNvSpPr>
              <a:spLocks noChangeShapeType="1"/>
            </p:cNvSpPr>
            <p:nvPr/>
          </p:nvSpPr>
          <p:spPr bwMode="auto">
            <a:xfrm flipH="1" flipV="1">
              <a:off x="2256" y="1440"/>
              <a:ext cx="144" cy="384"/>
            </a:xfrm>
            <a:prstGeom prst="line">
              <a:avLst/>
            </a:prstGeom>
            <a:noFill/>
            <a:ln w="28575">
              <a:solidFill>
                <a:srgbClr val="292929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113" name="Line 33"/>
            <p:cNvSpPr>
              <a:spLocks noChangeShapeType="1"/>
            </p:cNvSpPr>
            <p:nvPr/>
          </p:nvSpPr>
          <p:spPr bwMode="auto">
            <a:xfrm flipH="1">
              <a:off x="1344" y="2208"/>
              <a:ext cx="288" cy="48"/>
            </a:xfrm>
            <a:prstGeom prst="line">
              <a:avLst/>
            </a:prstGeom>
            <a:noFill/>
            <a:ln w="28575">
              <a:solidFill>
                <a:srgbClr val="292929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74114" name="Picture 34" descr="Click To Downloa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2171700"/>
            <a:ext cx="619125" cy="520700"/>
          </a:xfrm>
          <a:prstGeom prst="rect">
            <a:avLst/>
          </a:prstGeom>
          <a:noFill/>
        </p:spPr>
      </p:pic>
      <p:pic>
        <p:nvPicPr>
          <p:cNvPr id="174115" name="Picture 35" descr="Click To Downloa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3238500"/>
            <a:ext cx="619125" cy="520700"/>
          </a:xfrm>
          <a:prstGeom prst="rect">
            <a:avLst/>
          </a:prstGeom>
          <a:noFill/>
        </p:spPr>
      </p:pic>
      <p:pic>
        <p:nvPicPr>
          <p:cNvPr id="174116" name="Picture 36" descr="Click To Downloa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3860800"/>
            <a:ext cx="619125" cy="520700"/>
          </a:xfrm>
          <a:prstGeom prst="rect">
            <a:avLst/>
          </a:prstGeom>
          <a:noFill/>
        </p:spPr>
      </p:pic>
      <p:pic>
        <p:nvPicPr>
          <p:cNvPr id="174117" name="Picture 37" descr="Click To Downloa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1651000"/>
            <a:ext cx="619125" cy="520700"/>
          </a:xfrm>
          <a:prstGeom prst="rect">
            <a:avLst/>
          </a:prstGeom>
          <a:noFill/>
        </p:spPr>
      </p:pic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2108200" y="1841500"/>
            <a:ext cx="4292600" cy="2082800"/>
            <a:chOff x="1328" y="1432"/>
            <a:chExt cx="2704" cy="1312"/>
          </a:xfrm>
        </p:grpSpPr>
        <p:sp>
          <p:nvSpPr>
            <p:cNvPr id="174119" name="Freeform 39"/>
            <p:cNvSpPr>
              <a:spLocks/>
            </p:cNvSpPr>
            <p:nvPr/>
          </p:nvSpPr>
          <p:spPr bwMode="auto">
            <a:xfrm>
              <a:off x="3359" y="1577"/>
              <a:ext cx="601" cy="875"/>
            </a:xfrm>
            <a:custGeom>
              <a:avLst/>
              <a:gdLst/>
              <a:ahLst/>
              <a:cxnLst>
                <a:cxn ang="0">
                  <a:pos x="646" y="0"/>
                </a:cxn>
                <a:cxn ang="0">
                  <a:pos x="24" y="703"/>
                </a:cxn>
                <a:cxn ang="0">
                  <a:pos x="793" y="965"/>
                </a:cxn>
                <a:cxn ang="0">
                  <a:pos x="831" y="971"/>
                </a:cxn>
              </a:cxnLst>
              <a:rect l="0" t="0" r="r" b="b"/>
              <a:pathLst>
                <a:path w="928" h="1010">
                  <a:moveTo>
                    <a:pt x="646" y="0"/>
                  </a:moveTo>
                  <a:cubicBezTo>
                    <a:pt x="542" y="117"/>
                    <a:pt x="0" y="542"/>
                    <a:pt x="24" y="703"/>
                  </a:cubicBezTo>
                  <a:cubicBezTo>
                    <a:pt x="48" y="864"/>
                    <a:pt x="658" y="920"/>
                    <a:pt x="793" y="965"/>
                  </a:cubicBezTo>
                  <a:cubicBezTo>
                    <a:pt x="928" y="1010"/>
                    <a:pt x="823" y="970"/>
                    <a:pt x="831" y="971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4120" name="Freeform 40"/>
            <p:cNvSpPr>
              <a:spLocks/>
            </p:cNvSpPr>
            <p:nvPr/>
          </p:nvSpPr>
          <p:spPr bwMode="auto">
            <a:xfrm>
              <a:off x="1328" y="1614"/>
              <a:ext cx="2341" cy="641"/>
            </a:xfrm>
            <a:custGeom>
              <a:avLst/>
              <a:gdLst/>
              <a:ahLst/>
              <a:cxnLst>
                <a:cxn ang="0">
                  <a:pos x="0" y="743"/>
                </a:cxn>
                <a:cxn ang="0">
                  <a:pos x="1879" y="743"/>
                </a:cxn>
                <a:cxn ang="0">
                  <a:pos x="2581" y="656"/>
                </a:cxn>
                <a:cxn ang="0">
                  <a:pos x="2995" y="353"/>
                </a:cxn>
                <a:cxn ang="0">
                  <a:pos x="3380" y="0"/>
                </a:cxn>
              </a:cxnLst>
              <a:rect l="0" t="0" r="r" b="b"/>
              <a:pathLst>
                <a:path w="3380" h="757">
                  <a:moveTo>
                    <a:pt x="0" y="743"/>
                  </a:moveTo>
                  <a:cubicBezTo>
                    <a:pt x="313" y="742"/>
                    <a:pt x="1448" y="757"/>
                    <a:pt x="1879" y="743"/>
                  </a:cubicBezTo>
                  <a:cubicBezTo>
                    <a:pt x="2309" y="728"/>
                    <a:pt x="2395" y="721"/>
                    <a:pt x="2581" y="656"/>
                  </a:cubicBezTo>
                  <a:cubicBezTo>
                    <a:pt x="2768" y="591"/>
                    <a:pt x="2862" y="462"/>
                    <a:pt x="2995" y="353"/>
                  </a:cubicBezTo>
                  <a:cubicBezTo>
                    <a:pt x="3128" y="244"/>
                    <a:pt x="3300" y="74"/>
                    <a:pt x="3380" y="0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4121" name="Freeform 41"/>
            <p:cNvSpPr>
              <a:spLocks/>
            </p:cNvSpPr>
            <p:nvPr/>
          </p:nvSpPr>
          <p:spPr bwMode="auto">
            <a:xfrm>
              <a:off x="1328" y="1432"/>
              <a:ext cx="1131" cy="772"/>
            </a:xfrm>
            <a:custGeom>
              <a:avLst/>
              <a:gdLst/>
              <a:ahLst/>
              <a:cxnLst>
                <a:cxn ang="0">
                  <a:pos x="0" y="672"/>
                </a:cxn>
                <a:cxn ang="0">
                  <a:pos x="1086" y="672"/>
                </a:cxn>
                <a:cxn ang="0">
                  <a:pos x="1350" y="624"/>
                </a:cxn>
                <a:cxn ang="0">
                  <a:pos x="1344" y="378"/>
                </a:cxn>
                <a:cxn ang="0">
                  <a:pos x="1152" y="0"/>
                </a:cxn>
              </a:cxnLst>
              <a:rect l="0" t="0" r="r" b="b"/>
              <a:pathLst>
                <a:path w="1393" h="680">
                  <a:moveTo>
                    <a:pt x="0" y="672"/>
                  </a:moveTo>
                  <a:cubicBezTo>
                    <a:pt x="181" y="672"/>
                    <a:pt x="861" y="680"/>
                    <a:pt x="1086" y="672"/>
                  </a:cubicBezTo>
                  <a:cubicBezTo>
                    <a:pt x="1311" y="664"/>
                    <a:pt x="1307" y="673"/>
                    <a:pt x="1350" y="624"/>
                  </a:cubicBezTo>
                  <a:cubicBezTo>
                    <a:pt x="1393" y="575"/>
                    <a:pt x="1377" y="482"/>
                    <a:pt x="1344" y="378"/>
                  </a:cubicBezTo>
                  <a:cubicBezTo>
                    <a:pt x="1311" y="274"/>
                    <a:pt x="1192" y="79"/>
                    <a:pt x="1152" y="0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4122" name="Freeform 42"/>
            <p:cNvSpPr>
              <a:spLocks/>
            </p:cNvSpPr>
            <p:nvPr/>
          </p:nvSpPr>
          <p:spPr bwMode="auto">
            <a:xfrm>
              <a:off x="3696" y="1584"/>
              <a:ext cx="336" cy="288"/>
            </a:xfrm>
            <a:custGeom>
              <a:avLst/>
              <a:gdLst/>
              <a:ahLst/>
              <a:cxnLst>
                <a:cxn ang="0">
                  <a:pos x="646" y="0"/>
                </a:cxn>
                <a:cxn ang="0">
                  <a:pos x="24" y="703"/>
                </a:cxn>
                <a:cxn ang="0">
                  <a:pos x="793" y="965"/>
                </a:cxn>
                <a:cxn ang="0">
                  <a:pos x="831" y="971"/>
                </a:cxn>
              </a:cxnLst>
              <a:rect l="0" t="0" r="r" b="b"/>
              <a:pathLst>
                <a:path w="928" h="1010">
                  <a:moveTo>
                    <a:pt x="646" y="0"/>
                  </a:moveTo>
                  <a:cubicBezTo>
                    <a:pt x="542" y="117"/>
                    <a:pt x="0" y="542"/>
                    <a:pt x="24" y="703"/>
                  </a:cubicBezTo>
                  <a:cubicBezTo>
                    <a:pt x="48" y="864"/>
                    <a:pt x="658" y="920"/>
                    <a:pt x="793" y="965"/>
                  </a:cubicBezTo>
                  <a:cubicBezTo>
                    <a:pt x="928" y="1010"/>
                    <a:pt x="823" y="970"/>
                    <a:pt x="831" y="971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4123" name="Freeform 43"/>
            <p:cNvSpPr>
              <a:spLocks/>
            </p:cNvSpPr>
            <p:nvPr/>
          </p:nvSpPr>
          <p:spPr bwMode="auto">
            <a:xfrm>
              <a:off x="3658" y="2525"/>
              <a:ext cx="302" cy="219"/>
            </a:xfrm>
            <a:custGeom>
              <a:avLst/>
              <a:gdLst/>
              <a:ahLst/>
              <a:cxnLst>
                <a:cxn ang="0">
                  <a:pos x="646" y="0"/>
                </a:cxn>
                <a:cxn ang="0">
                  <a:pos x="24" y="703"/>
                </a:cxn>
                <a:cxn ang="0">
                  <a:pos x="793" y="965"/>
                </a:cxn>
                <a:cxn ang="0">
                  <a:pos x="831" y="971"/>
                </a:cxn>
              </a:cxnLst>
              <a:rect l="0" t="0" r="r" b="b"/>
              <a:pathLst>
                <a:path w="928" h="1010">
                  <a:moveTo>
                    <a:pt x="646" y="0"/>
                  </a:moveTo>
                  <a:cubicBezTo>
                    <a:pt x="542" y="117"/>
                    <a:pt x="0" y="542"/>
                    <a:pt x="24" y="703"/>
                  </a:cubicBezTo>
                  <a:cubicBezTo>
                    <a:pt x="48" y="864"/>
                    <a:pt x="658" y="920"/>
                    <a:pt x="793" y="965"/>
                  </a:cubicBezTo>
                  <a:cubicBezTo>
                    <a:pt x="928" y="1010"/>
                    <a:pt x="823" y="970"/>
                    <a:pt x="831" y="971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174124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685800" y="4648200"/>
            <a:ext cx="7772400" cy="1447800"/>
          </a:xfrm>
        </p:spPr>
        <p:txBody>
          <a:bodyPr/>
          <a:lstStyle/>
          <a:p>
            <a:r>
              <a:rPr lang="en-US" sz="2400"/>
              <a:t>Leverage the resources of client machines (peers)</a:t>
            </a:r>
          </a:p>
          <a:p>
            <a:pPr lvl="1"/>
            <a:r>
              <a:rPr lang="en-US" sz="2000"/>
              <a:t>Computation, storage, bandwidth</a:t>
            </a:r>
          </a:p>
        </p:txBody>
      </p:sp>
      <p:sp>
        <p:nvSpPr>
          <p:cNvPr id="46" name="Slide Number Placeholder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BitTorrent: Overview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Swarming: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Join</a:t>
            </a:r>
            <a:r>
              <a:rPr lang="en-US" sz="2400" dirty="0"/>
              <a:t>: contact centralized “tracker” server, get a list of peers.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Publish</a:t>
            </a:r>
            <a:r>
              <a:rPr lang="en-US" sz="2400" dirty="0"/>
              <a:t>: Run a tracker server.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Search</a:t>
            </a:r>
            <a:r>
              <a:rPr lang="en-US" sz="2400" dirty="0"/>
              <a:t>: Out-of-band. E.g., use Google to find a tracker for the file you want.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Fetch</a:t>
            </a:r>
            <a:r>
              <a:rPr lang="en-US" sz="2400" dirty="0"/>
              <a:t>: Download chunks of the file from your peers. Upload chunks you have to them.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Big differences from Napster: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Chunk based </a:t>
            </a:r>
            <a:r>
              <a:rPr lang="en-US" sz="2400" dirty="0" smtClean="0"/>
              <a:t>downloading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“few large files” focus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Anti-freeloading mechanisms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BitTorrent: Publish/Join</a:t>
            </a: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4419600" y="1676400"/>
            <a:ext cx="1217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990000"/>
                </a:solidFill>
              </a:rPr>
              <a:t>Tracker</a:t>
            </a:r>
          </a:p>
        </p:txBody>
      </p:sp>
      <p:pic>
        <p:nvPicPr>
          <p:cNvPr id="84997" name="Picture 5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1609725"/>
            <a:ext cx="533400" cy="498475"/>
          </a:xfrm>
          <a:prstGeom prst="rect">
            <a:avLst/>
          </a:prstGeom>
          <a:noFill/>
        </p:spPr>
      </p:pic>
      <p:pic>
        <p:nvPicPr>
          <p:cNvPr id="84998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86200" y="21336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581400" y="2286000"/>
            <a:ext cx="1219200" cy="228600"/>
            <a:chOff x="2256" y="1440"/>
            <a:chExt cx="768" cy="144"/>
          </a:xfrm>
        </p:grpSpPr>
        <p:sp>
          <p:nvSpPr>
            <p:cNvPr id="85000" name="Rectangle 8"/>
            <p:cNvSpPr>
              <a:spLocks noChangeArrowheads="1"/>
            </p:cNvSpPr>
            <p:nvPr/>
          </p:nvSpPr>
          <p:spPr bwMode="auto">
            <a:xfrm>
              <a:off x="2256" y="1440"/>
              <a:ext cx="192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001" name="Rectangle 9"/>
            <p:cNvSpPr>
              <a:spLocks noChangeArrowheads="1"/>
            </p:cNvSpPr>
            <p:nvPr/>
          </p:nvSpPr>
          <p:spPr bwMode="auto">
            <a:xfrm>
              <a:off x="2448" y="1440"/>
              <a:ext cx="192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85002" name="Rectangle 10"/>
            <p:cNvSpPr>
              <a:spLocks noChangeArrowheads="1"/>
            </p:cNvSpPr>
            <p:nvPr/>
          </p:nvSpPr>
          <p:spPr bwMode="auto">
            <a:xfrm>
              <a:off x="2640" y="1440"/>
              <a:ext cx="192" cy="14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003" name="Rectangle 11"/>
            <p:cNvSpPr>
              <a:spLocks noChangeArrowheads="1"/>
            </p:cNvSpPr>
            <p:nvPr/>
          </p:nvSpPr>
          <p:spPr bwMode="auto">
            <a:xfrm>
              <a:off x="2832" y="1440"/>
              <a:ext cx="192" cy="14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2362200" y="2590800"/>
            <a:ext cx="1524000" cy="1193800"/>
            <a:chOff x="1488" y="1632"/>
            <a:chExt cx="960" cy="752"/>
          </a:xfrm>
        </p:grpSpPr>
        <p:pic>
          <p:nvPicPr>
            <p:cNvPr id="85005" name="Picture 13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88" y="2160"/>
              <a:ext cx="240" cy="224"/>
            </a:xfrm>
            <a:prstGeom prst="rect">
              <a:avLst/>
            </a:prstGeom>
            <a:noFill/>
          </p:spPr>
        </p:pic>
        <p:sp>
          <p:nvSpPr>
            <p:cNvPr id="85006" name="Line 14"/>
            <p:cNvSpPr>
              <a:spLocks noChangeShapeType="1"/>
            </p:cNvSpPr>
            <p:nvPr/>
          </p:nvSpPr>
          <p:spPr bwMode="auto">
            <a:xfrm flipH="1">
              <a:off x="1680" y="1632"/>
              <a:ext cx="768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3200400" y="2743200"/>
            <a:ext cx="838200" cy="2717800"/>
            <a:chOff x="2016" y="1728"/>
            <a:chExt cx="528" cy="1712"/>
          </a:xfrm>
        </p:grpSpPr>
        <p:pic>
          <p:nvPicPr>
            <p:cNvPr id="85008" name="Picture 16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016" y="3216"/>
              <a:ext cx="240" cy="224"/>
            </a:xfrm>
            <a:prstGeom prst="rect">
              <a:avLst/>
            </a:prstGeom>
            <a:noFill/>
          </p:spPr>
        </p:pic>
        <p:sp>
          <p:nvSpPr>
            <p:cNvPr id="85009" name="Line 17"/>
            <p:cNvSpPr>
              <a:spLocks noChangeShapeType="1"/>
            </p:cNvSpPr>
            <p:nvPr/>
          </p:nvSpPr>
          <p:spPr bwMode="auto">
            <a:xfrm flipH="1">
              <a:off x="2160" y="1728"/>
              <a:ext cx="384" cy="148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4343400" y="2667000"/>
            <a:ext cx="1066800" cy="2794000"/>
            <a:chOff x="2736" y="1680"/>
            <a:chExt cx="672" cy="1760"/>
          </a:xfrm>
        </p:grpSpPr>
        <p:pic>
          <p:nvPicPr>
            <p:cNvPr id="85011" name="Picture 19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68" y="3216"/>
              <a:ext cx="240" cy="224"/>
            </a:xfrm>
            <a:prstGeom prst="rect">
              <a:avLst/>
            </a:prstGeom>
            <a:noFill/>
          </p:spPr>
        </p:pic>
        <p:sp>
          <p:nvSpPr>
            <p:cNvPr id="85012" name="Line 20"/>
            <p:cNvSpPr>
              <a:spLocks noChangeShapeType="1"/>
            </p:cNvSpPr>
            <p:nvPr/>
          </p:nvSpPr>
          <p:spPr bwMode="auto">
            <a:xfrm>
              <a:off x="2736" y="1680"/>
              <a:ext cx="480" cy="153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5013" name="Line 21"/>
          <p:cNvSpPr>
            <a:spLocks noChangeShapeType="1"/>
          </p:cNvSpPr>
          <p:nvPr/>
        </p:nvSpPr>
        <p:spPr bwMode="auto">
          <a:xfrm>
            <a:off x="2590800" y="3886200"/>
            <a:ext cx="609600" cy="1219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4724400" y="2590800"/>
            <a:ext cx="1524000" cy="1193800"/>
            <a:chOff x="2976" y="1632"/>
            <a:chExt cx="960" cy="752"/>
          </a:xfrm>
        </p:grpSpPr>
        <p:pic>
          <p:nvPicPr>
            <p:cNvPr id="85015" name="Picture 23" descr="c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696" y="2160"/>
              <a:ext cx="240" cy="224"/>
            </a:xfrm>
            <a:prstGeom prst="rect">
              <a:avLst/>
            </a:prstGeom>
            <a:noFill/>
          </p:spPr>
        </p:pic>
        <p:sp>
          <p:nvSpPr>
            <p:cNvPr id="85016" name="Line 24"/>
            <p:cNvSpPr>
              <a:spLocks noChangeShapeType="1"/>
            </p:cNvSpPr>
            <p:nvPr/>
          </p:nvSpPr>
          <p:spPr bwMode="auto">
            <a:xfrm>
              <a:off x="2976" y="1632"/>
              <a:ext cx="72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2819400" y="3581400"/>
            <a:ext cx="3124200" cy="1600200"/>
            <a:chOff x="1776" y="2256"/>
            <a:chExt cx="1968" cy="1008"/>
          </a:xfrm>
        </p:grpSpPr>
        <p:sp>
          <p:nvSpPr>
            <p:cNvPr id="85018" name="Line 26"/>
            <p:cNvSpPr>
              <a:spLocks noChangeShapeType="1"/>
            </p:cNvSpPr>
            <p:nvPr/>
          </p:nvSpPr>
          <p:spPr bwMode="auto">
            <a:xfrm flipH="1">
              <a:off x="3312" y="2400"/>
              <a:ext cx="432" cy="81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019" name="Line 27"/>
            <p:cNvSpPr>
              <a:spLocks noChangeShapeType="1"/>
            </p:cNvSpPr>
            <p:nvPr/>
          </p:nvSpPr>
          <p:spPr bwMode="auto">
            <a:xfrm flipH="1">
              <a:off x="1776" y="2256"/>
              <a:ext cx="187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020" name="Line 28"/>
            <p:cNvSpPr>
              <a:spLocks noChangeShapeType="1"/>
            </p:cNvSpPr>
            <p:nvPr/>
          </p:nvSpPr>
          <p:spPr bwMode="auto">
            <a:xfrm flipH="1">
              <a:off x="2208" y="2352"/>
              <a:ext cx="1488" cy="91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2743200" y="3733800"/>
            <a:ext cx="2209800" cy="1600200"/>
            <a:chOff x="1728" y="2352"/>
            <a:chExt cx="1392" cy="1008"/>
          </a:xfrm>
        </p:grpSpPr>
        <p:sp>
          <p:nvSpPr>
            <p:cNvPr id="85022" name="Line 30"/>
            <p:cNvSpPr>
              <a:spLocks noChangeShapeType="1"/>
            </p:cNvSpPr>
            <p:nvPr/>
          </p:nvSpPr>
          <p:spPr bwMode="auto">
            <a:xfrm>
              <a:off x="2304" y="3360"/>
              <a:ext cx="816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023" name="Line 31"/>
            <p:cNvSpPr>
              <a:spLocks noChangeShapeType="1"/>
            </p:cNvSpPr>
            <p:nvPr/>
          </p:nvSpPr>
          <p:spPr bwMode="auto">
            <a:xfrm>
              <a:off x="1728" y="2352"/>
              <a:ext cx="1392" cy="91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1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2362200" y="1600200"/>
            <a:ext cx="3886200" cy="3851275"/>
            <a:chOff x="2784" y="-2634"/>
            <a:chExt cx="2448" cy="2426"/>
          </a:xfrm>
        </p:grpSpPr>
        <p:grpSp>
          <p:nvGrpSpPr>
            <p:cNvPr id="3" name="Group 36"/>
            <p:cNvGrpSpPr>
              <a:grpSpLocks/>
            </p:cNvGrpSpPr>
            <p:nvPr/>
          </p:nvGrpSpPr>
          <p:grpSpPr bwMode="auto">
            <a:xfrm>
              <a:off x="4272" y="-2016"/>
              <a:ext cx="960" cy="752"/>
              <a:chOff x="2976" y="1632"/>
              <a:chExt cx="960" cy="752"/>
            </a:xfrm>
          </p:grpSpPr>
          <p:pic>
            <p:nvPicPr>
              <p:cNvPr id="83986" name="Picture 18" descr="com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696" y="2160"/>
                <a:ext cx="240" cy="224"/>
              </a:xfrm>
              <a:prstGeom prst="rect">
                <a:avLst/>
              </a:prstGeom>
              <a:noFill/>
            </p:spPr>
          </p:pic>
          <p:sp>
            <p:nvSpPr>
              <p:cNvPr id="83996" name="Line 28"/>
              <p:cNvSpPr>
                <a:spLocks noChangeShapeType="1"/>
              </p:cNvSpPr>
              <p:nvPr/>
            </p:nvSpPr>
            <p:spPr bwMode="auto">
              <a:xfrm>
                <a:off x="2976" y="1632"/>
                <a:ext cx="720" cy="576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61"/>
            <p:cNvGrpSpPr>
              <a:grpSpLocks/>
            </p:cNvGrpSpPr>
            <p:nvPr/>
          </p:nvGrpSpPr>
          <p:grpSpPr bwMode="auto">
            <a:xfrm>
              <a:off x="2784" y="-2634"/>
              <a:ext cx="2256" cy="2426"/>
              <a:chOff x="1488" y="1014"/>
              <a:chExt cx="2256" cy="2426"/>
            </a:xfrm>
          </p:grpSpPr>
          <p:pic>
            <p:nvPicPr>
              <p:cNvPr id="83971" name="Picture 3" descr="com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496" y="1014"/>
                <a:ext cx="336" cy="314"/>
              </a:xfrm>
              <a:prstGeom prst="rect">
                <a:avLst/>
              </a:prstGeom>
              <a:noFill/>
            </p:spPr>
          </p:pic>
          <p:pic>
            <p:nvPicPr>
              <p:cNvPr id="83972" name="Picture 4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448" y="1344"/>
                <a:ext cx="384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>
                <a:off x="2256" y="1440"/>
                <a:ext cx="768" cy="144"/>
                <a:chOff x="2256" y="1440"/>
                <a:chExt cx="768" cy="144"/>
              </a:xfrm>
            </p:grpSpPr>
            <p:sp>
              <p:nvSpPr>
                <p:cNvPr id="83973" name="Rectangle 5"/>
                <p:cNvSpPr>
                  <a:spLocks noChangeArrowheads="1"/>
                </p:cNvSpPr>
                <p:nvPr/>
              </p:nvSpPr>
              <p:spPr bwMode="auto">
                <a:xfrm>
                  <a:off x="2256" y="1440"/>
                  <a:ext cx="192" cy="14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974" name="Rectangle 6"/>
                <p:cNvSpPr>
                  <a:spLocks noChangeArrowheads="1"/>
                </p:cNvSpPr>
                <p:nvPr/>
              </p:nvSpPr>
              <p:spPr bwMode="auto">
                <a:xfrm>
                  <a:off x="2448" y="1440"/>
                  <a:ext cx="192" cy="144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chemeClr val="folHlink"/>
                    </a:solidFill>
                  </a:endParaRPr>
                </a:p>
              </p:txBody>
            </p:sp>
            <p:sp>
              <p:nvSpPr>
                <p:cNvPr id="83975" name="Rectangle 7"/>
                <p:cNvSpPr>
                  <a:spLocks noChangeArrowheads="1"/>
                </p:cNvSpPr>
                <p:nvPr/>
              </p:nvSpPr>
              <p:spPr bwMode="auto">
                <a:xfrm>
                  <a:off x="2640" y="1440"/>
                  <a:ext cx="192" cy="144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976" name="Rectangle 8"/>
                <p:cNvSpPr>
                  <a:spLocks noChangeArrowheads="1"/>
                </p:cNvSpPr>
                <p:nvPr/>
              </p:nvSpPr>
              <p:spPr bwMode="auto">
                <a:xfrm>
                  <a:off x="2832" y="1440"/>
                  <a:ext cx="192" cy="144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" name="Group 32"/>
              <p:cNvGrpSpPr>
                <a:grpSpLocks/>
              </p:cNvGrpSpPr>
              <p:nvPr/>
            </p:nvGrpSpPr>
            <p:grpSpPr bwMode="auto">
              <a:xfrm>
                <a:off x="1488" y="1632"/>
                <a:ext cx="960" cy="752"/>
                <a:chOff x="1488" y="1632"/>
                <a:chExt cx="960" cy="752"/>
              </a:xfrm>
            </p:grpSpPr>
            <p:pic>
              <p:nvPicPr>
                <p:cNvPr id="83983" name="Picture 15" descr="com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488" y="2160"/>
                  <a:ext cx="240" cy="224"/>
                </a:xfrm>
                <a:prstGeom prst="rect">
                  <a:avLst/>
                </a:prstGeom>
                <a:noFill/>
              </p:spPr>
            </p:pic>
            <p:sp>
              <p:nvSpPr>
                <p:cNvPr id="83989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1680" y="1632"/>
                  <a:ext cx="768" cy="576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" name="Group 33"/>
              <p:cNvGrpSpPr>
                <a:grpSpLocks/>
              </p:cNvGrpSpPr>
              <p:nvPr/>
            </p:nvGrpSpPr>
            <p:grpSpPr bwMode="auto">
              <a:xfrm>
                <a:off x="2016" y="1728"/>
                <a:ext cx="528" cy="1712"/>
                <a:chOff x="2016" y="1728"/>
                <a:chExt cx="528" cy="1712"/>
              </a:xfrm>
            </p:grpSpPr>
            <p:pic>
              <p:nvPicPr>
                <p:cNvPr id="83985" name="Picture 17" descr="com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016" y="3216"/>
                  <a:ext cx="240" cy="224"/>
                </a:xfrm>
                <a:prstGeom prst="rect">
                  <a:avLst/>
                </a:prstGeom>
                <a:noFill/>
              </p:spPr>
            </p:pic>
            <p:sp>
              <p:nvSpPr>
                <p:cNvPr id="83990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2160" y="1728"/>
                  <a:ext cx="384" cy="1488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" name="Group 34"/>
              <p:cNvGrpSpPr>
                <a:grpSpLocks/>
              </p:cNvGrpSpPr>
              <p:nvPr/>
            </p:nvGrpSpPr>
            <p:grpSpPr bwMode="auto">
              <a:xfrm>
                <a:off x="2736" y="1680"/>
                <a:ext cx="672" cy="1760"/>
                <a:chOff x="2736" y="1680"/>
                <a:chExt cx="672" cy="1760"/>
              </a:xfrm>
            </p:grpSpPr>
            <p:pic>
              <p:nvPicPr>
                <p:cNvPr id="83984" name="Picture 16" descr="com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168" y="3216"/>
                  <a:ext cx="240" cy="224"/>
                </a:xfrm>
                <a:prstGeom prst="rect">
                  <a:avLst/>
                </a:prstGeom>
                <a:noFill/>
              </p:spPr>
            </p:pic>
            <p:sp>
              <p:nvSpPr>
                <p:cNvPr id="83991" name="Line 23"/>
                <p:cNvSpPr>
                  <a:spLocks noChangeShapeType="1"/>
                </p:cNvSpPr>
                <p:nvPr/>
              </p:nvSpPr>
              <p:spPr bwMode="auto">
                <a:xfrm>
                  <a:off x="2736" y="1680"/>
                  <a:ext cx="480" cy="1536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83995" name="Line 27"/>
              <p:cNvSpPr>
                <a:spLocks noChangeShapeType="1"/>
              </p:cNvSpPr>
              <p:nvPr/>
            </p:nvSpPr>
            <p:spPr bwMode="auto">
              <a:xfrm>
                <a:off x="1632" y="2448"/>
                <a:ext cx="384" cy="768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9" name="Group 37"/>
              <p:cNvGrpSpPr>
                <a:grpSpLocks/>
              </p:cNvGrpSpPr>
              <p:nvPr/>
            </p:nvGrpSpPr>
            <p:grpSpPr bwMode="auto">
              <a:xfrm>
                <a:off x="1776" y="2256"/>
                <a:ext cx="1968" cy="1008"/>
                <a:chOff x="1776" y="2256"/>
                <a:chExt cx="1968" cy="1008"/>
              </a:xfrm>
            </p:grpSpPr>
            <p:sp>
              <p:nvSpPr>
                <p:cNvPr id="83992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3312" y="2400"/>
                  <a:ext cx="432" cy="816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 type="triangle" w="med" len="med"/>
                  <a:tailEnd type="triangle" w="med" len="med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997" name="Line 29"/>
                <p:cNvSpPr>
                  <a:spLocks noChangeShapeType="1"/>
                </p:cNvSpPr>
                <p:nvPr/>
              </p:nvSpPr>
              <p:spPr bwMode="auto">
                <a:xfrm flipH="1">
                  <a:off x="1776" y="2256"/>
                  <a:ext cx="1872" cy="0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 type="triangle" w="med" len="med"/>
                  <a:tailEnd type="triangle" w="med" len="med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998" name="Line 30"/>
                <p:cNvSpPr>
                  <a:spLocks noChangeShapeType="1"/>
                </p:cNvSpPr>
                <p:nvPr/>
              </p:nvSpPr>
              <p:spPr bwMode="auto">
                <a:xfrm flipH="1">
                  <a:off x="2208" y="2352"/>
                  <a:ext cx="1488" cy="912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 type="triangle" w="med" len="med"/>
                  <a:tailEnd type="triangle" w="med" len="med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35"/>
              <p:cNvGrpSpPr>
                <a:grpSpLocks/>
              </p:cNvGrpSpPr>
              <p:nvPr/>
            </p:nvGrpSpPr>
            <p:grpSpPr bwMode="auto">
              <a:xfrm>
                <a:off x="1728" y="2352"/>
                <a:ext cx="1392" cy="1008"/>
                <a:chOff x="1728" y="2352"/>
                <a:chExt cx="1392" cy="1008"/>
              </a:xfrm>
            </p:grpSpPr>
            <p:sp>
              <p:nvSpPr>
                <p:cNvPr id="83994" name="Line 26"/>
                <p:cNvSpPr>
                  <a:spLocks noChangeShapeType="1"/>
                </p:cNvSpPr>
                <p:nvPr/>
              </p:nvSpPr>
              <p:spPr bwMode="auto">
                <a:xfrm>
                  <a:off x="2304" y="3360"/>
                  <a:ext cx="816" cy="0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 type="triangle" w="med" len="med"/>
                  <a:tailEnd type="triangle" w="med" len="med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999" name="Line 31"/>
                <p:cNvSpPr>
                  <a:spLocks noChangeShapeType="1"/>
                </p:cNvSpPr>
                <p:nvPr/>
              </p:nvSpPr>
              <p:spPr bwMode="auto">
                <a:xfrm>
                  <a:off x="1728" y="2352"/>
                  <a:ext cx="1392" cy="912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 type="triangle" w="med" len="med"/>
                  <a:tailEnd type="triangle" w="med" len="med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BitTorrent: Fetch</a:t>
            </a:r>
          </a:p>
        </p:txBody>
      </p:sp>
      <p:sp>
        <p:nvSpPr>
          <p:cNvPr id="83978" name="Rectangle 10"/>
          <p:cNvSpPr>
            <a:spLocks noChangeArrowheads="1"/>
          </p:cNvSpPr>
          <p:nvPr/>
        </p:nvSpPr>
        <p:spPr bwMode="auto">
          <a:xfrm>
            <a:off x="4724400" y="54864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" name="Group 76"/>
          <p:cNvGrpSpPr>
            <a:grpSpLocks/>
          </p:cNvGrpSpPr>
          <p:nvPr/>
        </p:nvGrpSpPr>
        <p:grpSpPr bwMode="auto">
          <a:xfrm>
            <a:off x="1143000" y="3505200"/>
            <a:ext cx="4495800" cy="2209800"/>
            <a:chOff x="720" y="2208"/>
            <a:chExt cx="2832" cy="1392"/>
          </a:xfrm>
        </p:grpSpPr>
        <p:sp>
          <p:nvSpPr>
            <p:cNvPr id="84018" name="Rectangle 50"/>
            <p:cNvSpPr>
              <a:spLocks noChangeArrowheads="1"/>
            </p:cNvSpPr>
            <p:nvPr/>
          </p:nvSpPr>
          <p:spPr bwMode="auto">
            <a:xfrm>
              <a:off x="1872" y="3456"/>
              <a:ext cx="192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84019" name="Rectangle 51"/>
            <p:cNvSpPr>
              <a:spLocks noChangeArrowheads="1"/>
            </p:cNvSpPr>
            <p:nvPr/>
          </p:nvSpPr>
          <p:spPr bwMode="auto">
            <a:xfrm>
              <a:off x="3360" y="3456"/>
              <a:ext cx="192" cy="14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020" name="Rectangle 52"/>
            <p:cNvSpPr>
              <a:spLocks noChangeArrowheads="1"/>
            </p:cNvSpPr>
            <p:nvPr/>
          </p:nvSpPr>
          <p:spPr bwMode="auto">
            <a:xfrm>
              <a:off x="720" y="2208"/>
              <a:ext cx="192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oup 56"/>
          <p:cNvGrpSpPr>
            <a:grpSpLocks/>
          </p:cNvGrpSpPr>
          <p:nvPr/>
        </p:nvGrpSpPr>
        <p:grpSpPr bwMode="auto">
          <a:xfrm>
            <a:off x="2590800" y="3886200"/>
            <a:ext cx="609600" cy="1219200"/>
            <a:chOff x="1632" y="2448"/>
            <a:chExt cx="384" cy="768"/>
          </a:xfrm>
        </p:grpSpPr>
        <p:sp>
          <p:nvSpPr>
            <p:cNvPr id="84021" name="Line 53"/>
            <p:cNvSpPr>
              <a:spLocks noChangeShapeType="1"/>
            </p:cNvSpPr>
            <p:nvPr/>
          </p:nvSpPr>
          <p:spPr bwMode="auto">
            <a:xfrm>
              <a:off x="1632" y="2448"/>
              <a:ext cx="384" cy="76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022" name="Rectangle 54"/>
            <p:cNvSpPr>
              <a:spLocks noChangeArrowheads="1"/>
            </p:cNvSpPr>
            <p:nvPr/>
          </p:nvSpPr>
          <p:spPr bwMode="auto">
            <a:xfrm>
              <a:off x="1824" y="2928"/>
              <a:ext cx="192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84023" name="Rectangle 55"/>
            <p:cNvSpPr>
              <a:spLocks noChangeArrowheads="1"/>
            </p:cNvSpPr>
            <p:nvPr/>
          </p:nvSpPr>
          <p:spPr bwMode="auto">
            <a:xfrm>
              <a:off x="1632" y="2592"/>
              <a:ext cx="192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" name="Group 77"/>
          <p:cNvGrpSpPr>
            <a:grpSpLocks/>
          </p:cNvGrpSpPr>
          <p:nvPr/>
        </p:nvGrpSpPr>
        <p:grpSpPr bwMode="auto">
          <a:xfrm>
            <a:off x="2667000" y="2590800"/>
            <a:ext cx="2438400" cy="2514600"/>
            <a:chOff x="1680" y="1632"/>
            <a:chExt cx="1536" cy="1584"/>
          </a:xfrm>
        </p:grpSpPr>
        <p:grpSp>
          <p:nvGrpSpPr>
            <p:cNvPr id="14" name="Group 47"/>
            <p:cNvGrpSpPr>
              <a:grpSpLocks/>
            </p:cNvGrpSpPr>
            <p:nvPr/>
          </p:nvGrpSpPr>
          <p:grpSpPr bwMode="auto">
            <a:xfrm>
              <a:off x="2736" y="1680"/>
              <a:ext cx="480" cy="1536"/>
              <a:chOff x="2736" y="1680"/>
              <a:chExt cx="480" cy="1536"/>
            </a:xfrm>
          </p:grpSpPr>
          <p:sp>
            <p:nvSpPr>
              <p:cNvPr id="84012" name="Line 44"/>
              <p:cNvSpPr>
                <a:spLocks noChangeShapeType="1"/>
              </p:cNvSpPr>
              <p:nvPr/>
            </p:nvSpPr>
            <p:spPr bwMode="auto">
              <a:xfrm>
                <a:off x="2736" y="1680"/>
                <a:ext cx="480" cy="1536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014" name="Rectangle 46"/>
              <p:cNvSpPr>
                <a:spLocks noChangeArrowheads="1"/>
              </p:cNvSpPr>
              <p:nvPr/>
            </p:nvSpPr>
            <p:spPr bwMode="auto">
              <a:xfrm>
                <a:off x="2880" y="2400"/>
                <a:ext cx="192" cy="144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" name="Group 40"/>
            <p:cNvGrpSpPr>
              <a:grpSpLocks/>
            </p:cNvGrpSpPr>
            <p:nvPr/>
          </p:nvGrpSpPr>
          <p:grpSpPr bwMode="auto">
            <a:xfrm>
              <a:off x="1680" y="1632"/>
              <a:ext cx="768" cy="576"/>
              <a:chOff x="1680" y="1632"/>
              <a:chExt cx="768" cy="576"/>
            </a:xfrm>
          </p:grpSpPr>
          <p:sp>
            <p:nvSpPr>
              <p:cNvPr id="84007" name="Line 39"/>
              <p:cNvSpPr>
                <a:spLocks noChangeShapeType="1"/>
              </p:cNvSpPr>
              <p:nvPr/>
            </p:nvSpPr>
            <p:spPr bwMode="auto">
              <a:xfrm flipH="1">
                <a:off x="1680" y="1632"/>
                <a:ext cx="768" cy="576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006" name="Rectangle 38"/>
              <p:cNvSpPr>
                <a:spLocks noChangeArrowheads="1"/>
              </p:cNvSpPr>
              <p:nvPr/>
            </p:nvSpPr>
            <p:spPr bwMode="auto">
              <a:xfrm>
                <a:off x="2016" y="1824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" name="Group 43"/>
            <p:cNvGrpSpPr>
              <a:grpSpLocks/>
            </p:cNvGrpSpPr>
            <p:nvPr/>
          </p:nvGrpSpPr>
          <p:grpSpPr bwMode="auto">
            <a:xfrm>
              <a:off x="2160" y="1728"/>
              <a:ext cx="384" cy="1488"/>
              <a:chOff x="2160" y="1728"/>
              <a:chExt cx="384" cy="1488"/>
            </a:xfrm>
          </p:grpSpPr>
          <p:sp>
            <p:nvSpPr>
              <p:cNvPr id="84009" name="Line 41"/>
              <p:cNvSpPr>
                <a:spLocks noChangeShapeType="1"/>
              </p:cNvSpPr>
              <p:nvPr/>
            </p:nvSpPr>
            <p:spPr bwMode="auto">
              <a:xfrm flipH="1">
                <a:off x="2160" y="1728"/>
                <a:ext cx="384" cy="14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979" name="Rectangle 11"/>
              <p:cNvSpPr>
                <a:spLocks noChangeArrowheads="1"/>
              </p:cNvSpPr>
              <p:nvPr/>
            </p:nvSpPr>
            <p:spPr bwMode="auto">
              <a:xfrm>
                <a:off x="2256" y="2400"/>
                <a:ext cx="192" cy="144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chemeClr val="folHlink"/>
                  </a:solidFill>
                </a:endParaRPr>
              </a:p>
            </p:txBody>
          </p:sp>
        </p:grpSp>
      </p:grpSp>
      <p:grpSp>
        <p:nvGrpSpPr>
          <p:cNvPr id="17" name="Group 59"/>
          <p:cNvGrpSpPr>
            <a:grpSpLocks/>
          </p:cNvGrpSpPr>
          <p:nvPr/>
        </p:nvGrpSpPr>
        <p:grpSpPr bwMode="auto">
          <a:xfrm>
            <a:off x="4343400" y="2667000"/>
            <a:ext cx="762000" cy="2438400"/>
            <a:chOff x="2736" y="1680"/>
            <a:chExt cx="480" cy="1536"/>
          </a:xfrm>
        </p:grpSpPr>
        <p:sp>
          <p:nvSpPr>
            <p:cNvPr id="84026" name="Line 58"/>
            <p:cNvSpPr>
              <a:spLocks noChangeShapeType="1"/>
            </p:cNvSpPr>
            <p:nvPr/>
          </p:nvSpPr>
          <p:spPr bwMode="auto">
            <a:xfrm flipH="1" flipV="1">
              <a:off x="2736" y="1680"/>
              <a:ext cx="480" cy="153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025" name="Rectangle 57"/>
            <p:cNvSpPr>
              <a:spLocks noChangeArrowheads="1"/>
            </p:cNvSpPr>
            <p:nvPr/>
          </p:nvSpPr>
          <p:spPr bwMode="auto">
            <a:xfrm>
              <a:off x="2880" y="2400"/>
              <a:ext cx="192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" name="Group 63"/>
          <p:cNvGrpSpPr>
            <a:grpSpLocks/>
          </p:cNvGrpSpPr>
          <p:nvPr/>
        </p:nvGrpSpPr>
        <p:grpSpPr bwMode="auto">
          <a:xfrm>
            <a:off x="2743200" y="3733800"/>
            <a:ext cx="2209800" cy="1447800"/>
            <a:chOff x="1728" y="2352"/>
            <a:chExt cx="1392" cy="912"/>
          </a:xfrm>
        </p:grpSpPr>
        <p:sp>
          <p:nvSpPr>
            <p:cNvPr id="84017" name="Line 49"/>
            <p:cNvSpPr>
              <a:spLocks noChangeShapeType="1"/>
            </p:cNvSpPr>
            <p:nvPr/>
          </p:nvSpPr>
          <p:spPr bwMode="auto">
            <a:xfrm>
              <a:off x="1728" y="2352"/>
              <a:ext cx="1392" cy="91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980" name="Rectangle 12"/>
            <p:cNvSpPr>
              <a:spLocks noChangeArrowheads="1"/>
            </p:cNvSpPr>
            <p:nvPr/>
          </p:nvSpPr>
          <p:spPr bwMode="auto">
            <a:xfrm>
              <a:off x="2832" y="3072"/>
              <a:ext cx="192" cy="14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4032" name="Line 64"/>
          <p:cNvSpPr>
            <a:spLocks noChangeShapeType="1"/>
          </p:cNvSpPr>
          <p:nvPr/>
        </p:nvSpPr>
        <p:spPr bwMode="auto">
          <a:xfrm flipH="1">
            <a:off x="3810000" y="4343400"/>
            <a:ext cx="228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" name="Group 71"/>
          <p:cNvGrpSpPr>
            <a:grpSpLocks/>
          </p:cNvGrpSpPr>
          <p:nvPr/>
        </p:nvGrpSpPr>
        <p:grpSpPr bwMode="auto">
          <a:xfrm>
            <a:off x="2743200" y="3733800"/>
            <a:ext cx="2209800" cy="1447800"/>
            <a:chOff x="3744" y="1584"/>
            <a:chExt cx="1392" cy="912"/>
          </a:xfrm>
        </p:grpSpPr>
        <p:sp>
          <p:nvSpPr>
            <p:cNvPr id="84036" name="Line 68"/>
            <p:cNvSpPr>
              <a:spLocks noChangeShapeType="1"/>
            </p:cNvSpPr>
            <p:nvPr/>
          </p:nvSpPr>
          <p:spPr bwMode="auto">
            <a:xfrm>
              <a:off x="3744" y="1584"/>
              <a:ext cx="1392" cy="91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037" name="Rectangle 69"/>
            <p:cNvSpPr>
              <a:spLocks noChangeArrowheads="1"/>
            </p:cNvSpPr>
            <p:nvPr/>
          </p:nvSpPr>
          <p:spPr bwMode="auto">
            <a:xfrm>
              <a:off x="4848" y="2304"/>
              <a:ext cx="192" cy="14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038" name="Rectangle 70"/>
            <p:cNvSpPr>
              <a:spLocks noChangeArrowheads="1"/>
            </p:cNvSpPr>
            <p:nvPr/>
          </p:nvSpPr>
          <p:spPr bwMode="auto">
            <a:xfrm>
              <a:off x="3840" y="1632"/>
              <a:ext cx="192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folHlink"/>
                </a:solidFill>
              </a:endParaRPr>
            </a:p>
          </p:txBody>
        </p:sp>
      </p:grpSp>
      <p:grpSp>
        <p:nvGrpSpPr>
          <p:cNvPr id="20" name="Group 78"/>
          <p:cNvGrpSpPr>
            <a:grpSpLocks/>
          </p:cNvGrpSpPr>
          <p:nvPr/>
        </p:nvGrpSpPr>
        <p:grpSpPr bwMode="auto">
          <a:xfrm>
            <a:off x="1447800" y="3505200"/>
            <a:ext cx="1524000" cy="2209800"/>
            <a:chOff x="912" y="2208"/>
            <a:chExt cx="960" cy="1392"/>
          </a:xfrm>
        </p:grpSpPr>
        <p:sp>
          <p:nvSpPr>
            <p:cNvPr id="84034" name="Rectangle 66"/>
            <p:cNvSpPr>
              <a:spLocks noChangeArrowheads="1"/>
            </p:cNvSpPr>
            <p:nvPr/>
          </p:nvSpPr>
          <p:spPr bwMode="auto">
            <a:xfrm>
              <a:off x="912" y="2208"/>
              <a:ext cx="192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84040" name="Rectangle 72"/>
            <p:cNvSpPr>
              <a:spLocks noChangeArrowheads="1"/>
            </p:cNvSpPr>
            <p:nvPr/>
          </p:nvSpPr>
          <p:spPr bwMode="auto">
            <a:xfrm>
              <a:off x="1680" y="3456"/>
              <a:ext cx="192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1" name="Group 79"/>
          <p:cNvGrpSpPr>
            <a:grpSpLocks/>
          </p:cNvGrpSpPr>
          <p:nvPr/>
        </p:nvGrpSpPr>
        <p:grpSpPr bwMode="auto">
          <a:xfrm>
            <a:off x="1752600" y="3505200"/>
            <a:ext cx="3581400" cy="2209800"/>
            <a:chOff x="1104" y="2208"/>
            <a:chExt cx="2256" cy="1392"/>
          </a:xfrm>
        </p:grpSpPr>
        <p:sp>
          <p:nvSpPr>
            <p:cNvPr id="84041" name="Rectangle 73"/>
            <p:cNvSpPr>
              <a:spLocks noChangeArrowheads="1"/>
            </p:cNvSpPr>
            <p:nvPr/>
          </p:nvSpPr>
          <p:spPr bwMode="auto">
            <a:xfrm>
              <a:off x="1104" y="2208"/>
              <a:ext cx="192" cy="14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042" name="Rectangle 74"/>
            <p:cNvSpPr>
              <a:spLocks noChangeArrowheads="1"/>
            </p:cNvSpPr>
            <p:nvPr/>
          </p:nvSpPr>
          <p:spPr bwMode="auto">
            <a:xfrm>
              <a:off x="3168" y="3456"/>
              <a:ext cx="192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folHlink"/>
                </a:solidFill>
              </a:endParaRPr>
            </a:p>
          </p:txBody>
        </p:sp>
      </p:grpSp>
      <p:sp>
        <p:nvSpPr>
          <p:cNvPr id="69" name="Slide Number Placeholder 6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8" grpId="0" animBg="1"/>
      <p:bldP spid="84032" grpId="0" animBg="1"/>
      <p:bldP spid="84032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BitTorrent: Sharing Strategy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Employ “Tit-for-tat” sharing strategy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 is downloading from some other people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A will let the fastest N of those download from him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Be optimistic: occasionally let freeloaders download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Otherwise no one would ever start!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Also allows you to discover better peers to download from when they reciprocate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Let N </a:t>
            </a:r>
            <a:r>
              <a:rPr lang="en-US" sz="2400" dirty="0" err="1"/>
              <a:t>peop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Goal: Pareto Efficiency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Game Theory: “No change can make anyone better off without making others worse off”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Does it work? </a:t>
            </a:r>
            <a:r>
              <a:rPr lang="en-US" sz="2400" dirty="0" smtClean="0"/>
              <a:t> </a:t>
            </a:r>
            <a:r>
              <a:rPr lang="en-US" sz="2400" dirty="0" err="1" smtClean="0">
                <a:sym typeface="Wingdings"/>
              </a:rPr>
              <a:t></a:t>
            </a:r>
            <a:r>
              <a:rPr lang="en-US" sz="2400" dirty="0" smtClean="0">
                <a:sym typeface="Wingdings"/>
              </a:rPr>
              <a:t> lots of work on breaking/improving this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BitTorrent: Summary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Pros: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Works reasonably well in practice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Gives peers incentive to share resources; avoids freeloaders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Cons: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Pareto Efficiency </a:t>
            </a:r>
            <a:r>
              <a:rPr lang="en-US" sz="2400" dirty="0" smtClean="0"/>
              <a:t>relatively weak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Central tracker server needed to bootstrap swarm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Centralized Database</a:t>
            </a:r>
          </a:p>
          <a:p>
            <a:pPr lvl="1"/>
            <a:r>
              <a:rPr lang="en-US" dirty="0" smtClean="0"/>
              <a:t>Napster</a:t>
            </a:r>
          </a:p>
          <a:p>
            <a:r>
              <a:rPr lang="en-US" dirty="0" smtClean="0"/>
              <a:t>Query Flooding</a:t>
            </a:r>
          </a:p>
          <a:p>
            <a:pPr lvl="1"/>
            <a:r>
              <a:rPr lang="en-US" dirty="0" smtClean="0"/>
              <a:t>Gnutella</a:t>
            </a:r>
          </a:p>
          <a:p>
            <a:pPr lvl="1"/>
            <a:r>
              <a:rPr lang="en-US" dirty="0" err="1" smtClean="0"/>
              <a:t>KaZaA</a:t>
            </a:r>
            <a:endParaRPr lang="en-US" dirty="0" smtClean="0"/>
          </a:p>
          <a:p>
            <a:r>
              <a:rPr lang="en-US" dirty="0" smtClean="0"/>
              <a:t>Swarming</a:t>
            </a:r>
          </a:p>
          <a:p>
            <a:pPr lvl="1"/>
            <a:r>
              <a:rPr lang="en-US" dirty="0" err="1" smtClean="0"/>
              <a:t>BitTorrent</a:t>
            </a:r>
            <a:endParaRPr lang="en-US" dirty="0" smtClean="0"/>
          </a:p>
          <a:p>
            <a:r>
              <a:rPr lang="en-US" dirty="0" smtClean="0">
                <a:solidFill>
                  <a:schemeClr val="accent2"/>
                </a:solidFill>
              </a:rPr>
              <a:t>Unstructured Overlay Routing</a:t>
            </a:r>
          </a:p>
          <a:p>
            <a:pPr lvl="1"/>
            <a:r>
              <a:rPr lang="en-US" dirty="0" err="1" smtClean="0">
                <a:solidFill>
                  <a:schemeClr val="accent2"/>
                </a:solidFill>
              </a:rPr>
              <a:t>Freenet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Structured Overlay Routing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Distributed Hash Tables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Distributed Hash Tables</a:t>
            </a:r>
            <a:r>
              <a:rPr dirty="0" smtClean="0"/>
              <a:t>: History</a:t>
            </a:r>
            <a:endParaRPr lang="en-US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Academic answer to p2p</a:t>
            </a:r>
          </a:p>
          <a:p>
            <a:r>
              <a:rPr lang="en-US" smtClean="0"/>
              <a:t>Goals</a:t>
            </a:r>
          </a:p>
          <a:p>
            <a:pPr lvl="1"/>
            <a:r>
              <a:rPr lang="en-US" smtClean="0"/>
              <a:t>Guatanteed lookup success</a:t>
            </a:r>
          </a:p>
          <a:p>
            <a:pPr lvl="1"/>
            <a:r>
              <a:rPr lang="en-US" smtClean="0"/>
              <a:t>Provable bounds on search time</a:t>
            </a:r>
          </a:p>
          <a:p>
            <a:pPr lvl="1"/>
            <a:r>
              <a:rPr lang="en-US" smtClean="0"/>
              <a:t>Provable scalability</a:t>
            </a:r>
          </a:p>
          <a:p>
            <a:r>
              <a:rPr lang="en-US" smtClean="0"/>
              <a:t>Makes some things harder</a:t>
            </a:r>
          </a:p>
          <a:p>
            <a:pPr lvl="1"/>
            <a:r>
              <a:rPr lang="en-US" smtClean="0"/>
              <a:t>Fuzzy queries / full-text search / etc.</a:t>
            </a:r>
          </a:p>
          <a:p>
            <a:r>
              <a:rPr lang="en-US" smtClean="0"/>
              <a:t>Read-write, not read-only</a:t>
            </a:r>
          </a:p>
          <a:p>
            <a:r>
              <a:rPr lang="en-US" smtClean="0"/>
              <a:t>Hot Topic in networking since introduction in ~2000/2001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DHT: Overview</a:t>
            </a: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Abstraction: a distributed “hash-table” (DHT) data structure:</a:t>
            </a:r>
          </a:p>
          <a:p>
            <a:pPr lvl="1"/>
            <a:r>
              <a:rPr lang="en-US" smtClean="0"/>
              <a:t>put(id, item);</a:t>
            </a:r>
          </a:p>
          <a:p>
            <a:pPr lvl="1"/>
            <a:r>
              <a:rPr lang="en-US" smtClean="0"/>
              <a:t>item = get(id);</a:t>
            </a:r>
          </a:p>
          <a:p>
            <a:r>
              <a:rPr lang="en-US" smtClean="0"/>
              <a:t>Implementation: nodes in system form a distributed data structure</a:t>
            </a:r>
          </a:p>
          <a:p>
            <a:pPr lvl="1"/>
            <a:r>
              <a:rPr lang="en-US" smtClean="0"/>
              <a:t>Can be Ring, Tree, Hypercube, Skip List, Butterfly Network, ...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DHT: Overview (2)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Structured Overlay Routing:</a:t>
            </a:r>
          </a:p>
          <a:p>
            <a:pPr lvl="1"/>
            <a:r>
              <a:rPr lang="en-US" sz="2000" b="1"/>
              <a:t>Join</a:t>
            </a:r>
            <a:r>
              <a:rPr lang="en-US" sz="2000"/>
              <a:t>: On startup, contact a “bootstrap” node and integrate yourself into the distributed data structure; get a </a:t>
            </a:r>
            <a:r>
              <a:rPr lang="en-US" sz="2000" i="1"/>
              <a:t>node id</a:t>
            </a:r>
          </a:p>
          <a:p>
            <a:pPr lvl="1"/>
            <a:r>
              <a:rPr lang="en-US" sz="2000" b="1"/>
              <a:t>Publish</a:t>
            </a:r>
            <a:r>
              <a:rPr lang="en-US" sz="2000"/>
              <a:t>: Route publication for </a:t>
            </a:r>
            <a:r>
              <a:rPr lang="en-US" sz="2000" i="1"/>
              <a:t>file id</a:t>
            </a:r>
            <a:r>
              <a:rPr lang="en-US" sz="2000"/>
              <a:t> toward a close </a:t>
            </a:r>
            <a:r>
              <a:rPr lang="en-US" sz="2000" i="1"/>
              <a:t>node id</a:t>
            </a:r>
            <a:r>
              <a:rPr lang="en-US" sz="2000"/>
              <a:t> along the data structure</a:t>
            </a:r>
          </a:p>
          <a:p>
            <a:pPr lvl="1"/>
            <a:r>
              <a:rPr lang="en-US" sz="2000" b="1"/>
              <a:t>Search</a:t>
            </a:r>
            <a:r>
              <a:rPr lang="en-US" sz="2000"/>
              <a:t>: Route a query for file id toward a close node id. Data structure guarantees that query will meet the publication.</a:t>
            </a:r>
          </a:p>
          <a:p>
            <a:pPr lvl="1"/>
            <a:r>
              <a:rPr lang="en-US" sz="2000" b="1"/>
              <a:t>Fetch</a:t>
            </a:r>
            <a:r>
              <a:rPr lang="en-US" sz="2000"/>
              <a:t>: Two options:</a:t>
            </a:r>
          </a:p>
          <a:p>
            <a:pPr lvl="2"/>
            <a:r>
              <a:rPr lang="en-US" sz="1800"/>
              <a:t>Publication contains actual file =&gt; fetch from where query stops</a:t>
            </a:r>
          </a:p>
          <a:p>
            <a:pPr lvl="2"/>
            <a:r>
              <a:rPr lang="en-US" sz="1800"/>
              <a:t>Publication says “I have file X” =&gt; query tells you 128.2.1.3 has X, use IP routing to get X from 128.2.1.3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DHT: Example - Chord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85750" indent="-285750"/>
            <a:r>
              <a:rPr lang="en-US" sz="2800"/>
              <a:t>Associate to each node and file a unique </a:t>
            </a:r>
            <a:r>
              <a:rPr lang="en-US" sz="2800" i="1"/>
              <a:t>id</a:t>
            </a:r>
            <a:r>
              <a:rPr lang="en-US" sz="2800"/>
              <a:t> in an </a:t>
            </a:r>
            <a:r>
              <a:rPr lang="en-US" sz="2800" i="1"/>
              <a:t>uni-</a:t>
            </a:r>
            <a:r>
              <a:rPr lang="en-US" sz="2800"/>
              <a:t>dimensional space (a Ring)</a:t>
            </a:r>
          </a:p>
          <a:p>
            <a:pPr marL="685800" lvl="1" indent="-228600"/>
            <a:r>
              <a:rPr lang="en-US" sz="2400"/>
              <a:t>E.g., pick from the range [0...2</a:t>
            </a:r>
            <a:r>
              <a:rPr lang="en-US" sz="2400" i="1" baseline="30000"/>
              <a:t>m</a:t>
            </a:r>
            <a:r>
              <a:rPr lang="en-US" sz="2400"/>
              <a:t>]</a:t>
            </a:r>
          </a:p>
          <a:p>
            <a:pPr marL="685800" lvl="1" indent="-228600"/>
            <a:r>
              <a:rPr lang="en-US" sz="2400"/>
              <a:t>Usually the hash of the file or  IP address</a:t>
            </a:r>
          </a:p>
          <a:p>
            <a:pPr marL="285750" indent="-285750"/>
            <a:r>
              <a:rPr lang="en-US" sz="2800"/>
              <a:t>Properties:</a:t>
            </a:r>
          </a:p>
          <a:p>
            <a:pPr marL="685800" lvl="1" indent="-228600"/>
            <a:r>
              <a:rPr lang="en-US" sz="2400"/>
              <a:t>Routing table size is O(log </a:t>
            </a:r>
            <a:r>
              <a:rPr lang="en-US" sz="2400" i="1"/>
              <a:t>N</a:t>
            </a:r>
            <a:r>
              <a:rPr lang="en-US" sz="2400"/>
              <a:t>) , where </a:t>
            </a:r>
            <a:r>
              <a:rPr lang="en-US" sz="2400" i="1"/>
              <a:t>N</a:t>
            </a:r>
            <a:r>
              <a:rPr lang="en-US" sz="2400"/>
              <a:t> is the total number of nodes</a:t>
            </a:r>
          </a:p>
          <a:p>
            <a:pPr marL="685800" lvl="1" indent="-228600"/>
            <a:r>
              <a:rPr lang="en-US" sz="2400"/>
              <a:t>Guarantees that a file is found in O(log </a:t>
            </a:r>
            <a:r>
              <a:rPr lang="en-US" sz="2400" i="1"/>
              <a:t>N</a:t>
            </a:r>
            <a:r>
              <a:rPr lang="en-US" sz="2400"/>
              <a:t>) hops</a:t>
            </a:r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6477000" y="5867400"/>
            <a:ext cx="2103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bg2"/>
                </a:solidFill>
              </a:rPr>
              <a:t>from MIT in 2001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p2p?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Harness lots of spare capacity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1 Big Fast Server:  1Gbit/s, $10k/month++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2,000 cable modems:  1Gbit/s,  $  ??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1M end-hosts:  Uh, wow.</a:t>
            </a:r>
          </a:p>
          <a:p>
            <a:pPr>
              <a:lnSpc>
                <a:spcPct val="90000"/>
              </a:lnSpc>
            </a:pPr>
            <a:r>
              <a:rPr lang="en-US" sz="2800"/>
              <a:t>Build self-managing systems / Deal with huge scale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Same techniques attractive for both companies / servers / p2p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E.g., Akamai’s 14,000 nodes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Google’s 100,000+ nodes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DHT: Consistent Hashing</a:t>
            </a:r>
          </a:p>
        </p:txBody>
      </p:sp>
      <p:sp>
        <p:nvSpPr>
          <p:cNvPr id="65540" name="Oval 4"/>
          <p:cNvSpPr>
            <a:spLocks noChangeArrowheads="1"/>
          </p:cNvSpPr>
          <p:nvPr/>
        </p:nvSpPr>
        <p:spPr bwMode="auto">
          <a:xfrm>
            <a:off x="3124200" y="2149475"/>
            <a:ext cx="3810000" cy="33766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7018338" y="3635375"/>
            <a:ext cx="7524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>
                <a:solidFill>
                  <a:srgbClr val="000000"/>
                </a:solidFill>
              </a:rPr>
              <a:t>N32</a:t>
            </a: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2514600" y="4572000"/>
            <a:ext cx="7524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>
                <a:solidFill>
                  <a:srgbClr val="000000"/>
                </a:solidFill>
              </a:rPr>
              <a:t>N90</a:t>
            </a:r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2514600" y="2419350"/>
            <a:ext cx="9223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>
                <a:solidFill>
                  <a:srgbClr val="000000"/>
                </a:solidFill>
              </a:rPr>
              <a:t>N105</a:t>
            </a: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3352800" y="5324475"/>
            <a:ext cx="72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>
                <a:solidFill>
                  <a:srgbClr val="000000"/>
                </a:solidFill>
              </a:rPr>
              <a:t>K80</a:t>
            </a: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6400800" y="2419350"/>
            <a:ext cx="72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>
                <a:solidFill>
                  <a:srgbClr val="000000"/>
                </a:solidFill>
              </a:rPr>
              <a:t>K20</a:t>
            </a:r>
          </a:p>
        </p:txBody>
      </p:sp>
      <p:sp>
        <p:nvSpPr>
          <p:cNvPr id="65546" name="Text Box 10"/>
          <p:cNvSpPr txBox="1">
            <a:spLocks noChangeArrowheads="1"/>
          </p:cNvSpPr>
          <p:nvPr/>
        </p:nvSpPr>
        <p:spPr bwMode="auto">
          <a:xfrm>
            <a:off x="5029200" y="1744663"/>
            <a:ext cx="55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>
                <a:solidFill>
                  <a:srgbClr val="000000"/>
                </a:solidFill>
              </a:rPr>
              <a:t>K5</a:t>
            </a:r>
          </a:p>
        </p:txBody>
      </p:sp>
      <p:sp>
        <p:nvSpPr>
          <p:cNvPr id="65547" name="Text Box 11"/>
          <p:cNvSpPr txBox="1">
            <a:spLocks noChangeArrowheads="1"/>
          </p:cNvSpPr>
          <p:nvPr/>
        </p:nvSpPr>
        <p:spPr bwMode="auto">
          <a:xfrm>
            <a:off x="3835400" y="3581400"/>
            <a:ext cx="24733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>
                <a:solidFill>
                  <a:srgbClr val="000000"/>
                </a:solidFill>
                <a:latin typeface="Tahoma" charset="0"/>
              </a:rPr>
              <a:t>Circular ID space</a:t>
            </a:r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 flipV="1">
            <a:off x="3276600" y="5053013"/>
            <a:ext cx="304800" cy="271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5549" name="Text Box 13"/>
          <p:cNvSpPr txBox="1">
            <a:spLocks noChangeArrowheads="1"/>
          </p:cNvSpPr>
          <p:nvPr/>
        </p:nvSpPr>
        <p:spPr bwMode="auto">
          <a:xfrm>
            <a:off x="3505200" y="1676400"/>
            <a:ext cx="811213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>
                <a:solidFill>
                  <a:srgbClr val="000000"/>
                </a:solidFill>
                <a:latin typeface="Tahoma" charset="0"/>
              </a:rPr>
              <a:t>Key 5</a:t>
            </a:r>
          </a:p>
        </p:txBody>
      </p:sp>
      <p:sp>
        <p:nvSpPr>
          <p:cNvPr id="65550" name="Line 14"/>
          <p:cNvSpPr>
            <a:spLocks noChangeShapeType="1"/>
          </p:cNvSpPr>
          <p:nvPr/>
        </p:nvSpPr>
        <p:spPr bwMode="auto">
          <a:xfrm>
            <a:off x="4267200" y="1879600"/>
            <a:ext cx="762000" cy="66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51" name="Text Box 15"/>
          <p:cNvSpPr txBox="1">
            <a:spLocks noChangeArrowheads="1"/>
          </p:cNvSpPr>
          <p:nvPr/>
        </p:nvSpPr>
        <p:spPr bwMode="auto">
          <a:xfrm>
            <a:off x="685800" y="1946275"/>
            <a:ext cx="1260475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>
                <a:solidFill>
                  <a:srgbClr val="000000"/>
                </a:solidFill>
                <a:latin typeface="Tahoma" charset="0"/>
              </a:rPr>
              <a:t>Node 105</a:t>
            </a:r>
          </a:p>
        </p:txBody>
      </p:sp>
      <p:sp>
        <p:nvSpPr>
          <p:cNvPr id="65552" name="Line 16"/>
          <p:cNvSpPr>
            <a:spLocks noChangeShapeType="1"/>
          </p:cNvSpPr>
          <p:nvPr/>
        </p:nvSpPr>
        <p:spPr bwMode="auto">
          <a:xfrm>
            <a:off x="1905000" y="2216150"/>
            <a:ext cx="533400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5553" name="Text Box 17"/>
          <p:cNvSpPr txBox="1">
            <a:spLocks noChangeArrowheads="1"/>
          </p:cNvSpPr>
          <p:nvPr/>
        </p:nvSpPr>
        <p:spPr bwMode="auto">
          <a:xfrm>
            <a:off x="685800" y="5691188"/>
            <a:ext cx="78835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>
                <a:solidFill>
                  <a:srgbClr val="000000"/>
                </a:solidFill>
                <a:latin typeface="Tahoma" charset="0"/>
              </a:rPr>
              <a:t>A key is stored at its successor: node with next higher ID</a:t>
            </a:r>
          </a:p>
        </p:txBody>
      </p:sp>
      <p:sp>
        <p:nvSpPr>
          <p:cNvPr id="65554" name="Arc 18"/>
          <p:cNvSpPr>
            <a:spLocks/>
          </p:cNvSpPr>
          <p:nvPr/>
        </p:nvSpPr>
        <p:spPr bwMode="auto">
          <a:xfrm>
            <a:off x="5486400" y="1879600"/>
            <a:ext cx="2133600" cy="17557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5555" name="Arc 19"/>
          <p:cNvSpPr>
            <a:spLocks/>
          </p:cNvSpPr>
          <p:nvPr/>
        </p:nvSpPr>
        <p:spPr bwMode="auto">
          <a:xfrm>
            <a:off x="6781800" y="2757488"/>
            <a:ext cx="457200" cy="8096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5556" name="Picture 20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3733800"/>
            <a:ext cx="381000" cy="355600"/>
          </a:xfrm>
          <a:prstGeom prst="rect">
            <a:avLst/>
          </a:prstGeom>
          <a:noFill/>
        </p:spPr>
      </p:pic>
      <p:pic>
        <p:nvPicPr>
          <p:cNvPr id="65557" name="Picture 21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2819400"/>
            <a:ext cx="381000" cy="355600"/>
          </a:xfrm>
          <a:prstGeom prst="rect">
            <a:avLst/>
          </a:prstGeom>
          <a:noFill/>
        </p:spPr>
      </p:pic>
      <p:pic>
        <p:nvPicPr>
          <p:cNvPr id="65558" name="Picture 22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4419600"/>
            <a:ext cx="381000" cy="355600"/>
          </a:xfrm>
          <a:prstGeom prst="rect">
            <a:avLst/>
          </a:prstGeom>
          <a:noFill/>
        </p:spPr>
      </p:pic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534400" cy="1143000"/>
          </a:xfrm>
        </p:spPr>
        <p:txBody>
          <a:bodyPr/>
          <a:lstStyle/>
          <a:p>
            <a:r>
              <a:rPr lang="en-US"/>
              <a:t>DHT: Chord Basic Lookup</a:t>
            </a:r>
          </a:p>
        </p:txBody>
      </p:sp>
      <p:sp>
        <p:nvSpPr>
          <p:cNvPr id="66564" name="Oval 4"/>
          <p:cNvSpPr>
            <a:spLocks noChangeArrowheads="1"/>
          </p:cNvSpPr>
          <p:nvPr/>
        </p:nvSpPr>
        <p:spPr bwMode="auto">
          <a:xfrm>
            <a:off x="2667000" y="1828800"/>
            <a:ext cx="3810000" cy="3810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6561138" y="3505200"/>
            <a:ext cx="7524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>
                <a:solidFill>
                  <a:srgbClr val="000000"/>
                </a:solidFill>
              </a:rPr>
              <a:t>N32</a:t>
            </a: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2057400" y="4562475"/>
            <a:ext cx="7524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>
                <a:solidFill>
                  <a:srgbClr val="000000"/>
                </a:solidFill>
              </a:rPr>
              <a:t>N90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2057400" y="2133600"/>
            <a:ext cx="9223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>
                <a:solidFill>
                  <a:srgbClr val="000000"/>
                </a:solidFill>
              </a:rPr>
              <a:t>N105</a:t>
            </a:r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5029200" y="5638800"/>
            <a:ext cx="7524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>
                <a:solidFill>
                  <a:srgbClr val="000000"/>
                </a:solidFill>
              </a:rPr>
              <a:t>N60</a:t>
            </a: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5715000" y="1676400"/>
            <a:ext cx="7524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>
                <a:solidFill>
                  <a:srgbClr val="000000"/>
                </a:solidFill>
              </a:rPr>
              <a:t>N10</a:t>
            </a: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3429000" y="1371600"/>
            <a:ext cx="9223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>
                <a:solidFill>
                  <a:srgbClr val="000000"/>
                </a:solidFill>
              </a:rPr>
              <a:t>N120</a:t>
            </a:r>
          </a:p>
        </p:txBody>
      </p:sp>
      <p:sp>
        <p:nvSpPr>
          <p:cNvPr id="66571" name="Line 11"/>
          <p:cNvSpPr>
            <a:spLocks noChangeShapeType="1"/>
          </p:cNvSpPr>
          <p:nvPr/>
        </p:nvSpPr>
        <p:spPr bwMode="auto">
          <a:xfrm flipV="1">
            <a:off x="3048000" y="19050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6572" name="Text Box 12"/>
          <p:cNvSpPr txBox="1">
            <a:spLocks noChangeArrowheads="1"/>
          </p:cNvSpPr>
          <p:nvPr/>
        </p:nvSpPr>
        <p:spPr bwMode="auto">
          <a:xfrm>
            <a:off x="1371600" y="4572000"/>
            <a:ext cx="72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>
                <a:solidFill>
                  <a:srgbClr val="FF6600"/>
                </a:solidFill>
              </a:rPr>
              <a:t>K80</a:t>
            </a:r>
          </a:p>
        </p:txBody>
      </p:sp>
      <p:sp>
        <p:nvSpPr>
          <p:cNvPr id="66573" name="Text Box 13"/>
          <p:cNvSpPr txBox="1">
            <a:spLocks noChangeArrowheads="1"/>
          </p:cNvSpPr>
          <p:nvPr/>
        </p:nvSpPr>
        <p:spPr bwMode="auto">
          <a:xfrm>
            <a:off x="6477000" y="1965325"/>
            <a:ext cx="23114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>
                <a:solidFill>
                  <a:srgbClr val="000000"/>
                </a:solidFill>
                <a:latin typeface="Tahoma" charset="0"/>
              </a:rPr>
              <a:t>“Where is key 80?”</a:t>
            </a:r>
          </a:p>
        </p:txBody>
      </p:sp>
      <p:sp>
        <p:nvSpPr>
          <p:cNvPr id="66574" name="Freeform 14"/>
          <p:cNvSpPr>
            <a:spLocks/>
          </p:cNvSpPr>
          <p:nvPr/>
        </p:nvSpPr>
        <p:spPr bwMode="auto">
          <a:xfrm>
            <a:off x="4419600" y="1600200"/>
            <a:ext cx="1295400" cy="304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32" y="48"/>
              </a:cxn>
              <a:cxn ang="0">
                <a:pos x="816" y="192"/>
              </a:cxn>
            </a:cxnLst>
            <a:rect l="0" t="0" r="r" b="b"/>
            <a:pathLst>
              <a:path w="816" h="192">
                <a:moveTo>
                  <a:pt x="0" y="0"/>
                </a:moveTo>
                <a:cubicBezTo>
                  <a:pt x="148" y="8"/>
                  <a:pt x="296" y="16"/>
                  <a:pt x="432" y="48"/>
                </a:cubicBezTo>
                <a:cubicBezTo>
                  <a:pt x="568" y="80"/>
                  <a:pt x="692" y="136"/>
                  <a:pt x="816" y="19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6575" name="Freeform 15"/>
          <p:cNvSpPr>
            <a:spLocks/>
          </p:cNvSpPr>
          <p:nvPr/>
        </p:nvSpPr>
        <p:spPr bwMode="auto">
          <a:xfrm>
            <a:off x="6096000" y="2209800"/>
            <a:ext cx="685800" cy="1219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8" y="336"/>
              </a:cxn>
              <a:cxn ang="0">
                <a:pos x="432" y="768"/>
              </a:cxn>
            </a:cxnLst>
            <a:rect l="0" t="0" r="r" b="b"/>
            <a:pathLst>
              <a:path w="432" h="768">
                <a:moveTo>
                  <a:pt x="0" y="0"/>
                </a:moveTo>
                <a:cubicBezTo>
                  <a:pt x="108" y="104"/>
                  <a:pt x="216" y="208"/>
                  <a:pt x="288" y="336"/>
                </a:cubicBezTo>
                <a:cubicBezTo>
                  <a:pt x="360" y="464"/>
                  <a:pt x="396" y="616"/>
                  <a:pt x="432" y="768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6576" name="Freeform 16"/>
          <p:cNvSpPr>
            <a:spLocks/>
          </p:cNvSpPr>
          <p:nvPr/>
        </p:nvSpPr>
        <p:spPr bwMode="auto">
          <a:xfrm>
            <a:off x="5867400" y="4038600"/>
            <a:ext cx="990600" cy="1676400"/>
          </a:xfrm>
          <a:custGeom>
            <a:avLst/>
            <a:gdLst/>
            <a:ahLst/>
            <a:cxnLst>
              <a:cxn ang="0">
                <a:pos x="624" y="0"/>
              </a:cxn>
              <a:cxn ang="0">
                <a:pos x="432" y="576"/>
              </a:cxn>
              <a:cxn ang="0">
                <a:pos x="0" y="1056"/>
              </a:cxn>
            </a:cxnLst>
            <a:rect l="0" t="0" r="r" b="b"/>
            <a:pathLst>
              <a:path w="624" h="1056">
                <a:moveTo>
                  <a:pt x="624" y="0"/>
                </a:moveTo>
                <a:cubicBezTo>
                  <a:pt x="580" y="200"/>
                  <a:pt x="536" y="400"/>
                  <a:pt x="432" y="576"/>
                </a:cubicBezTo>
                <a:cubicBezTo>
                  <a:pt x="328" y="752"/>
                  <a:pt x="164" y="904"/>
                  <a:pt x="0" y="1056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6577" name="Freeform 17"/>
          <p:cNvSpPr>
            <a:spLocks/>
          </p:cNvSpPr>
          <p:nvPr/>
        </p:nvSpPr>
        <p:spPr bwMode="auto">
          <a:xfrm>
            <a:off x="2743200" y="5105400"/>
            <a:ext cx="2209800" cy="762000"/>
          </a:xfrm>
          <a:custGeom>
            <a:avLst/>
            <a:gdLst/>
            <a:ahLst/>
            <a:cxnLst>
              <a:cxn ang="0">
                <a:pos x="1392" y="480"/>
              </a:cxn>
              <a:cxn ang="0">
                <a:pos x="624" y="384"/>
              </a:cxn>
              <a:cxn ang="0">
                <a:pos x="0" y="0"/>
              </a:cxn>
            </a:cxnLst>
            <a:rect l="0" t="0" r="r" b="b"/>
            <a:pathLst>
              <a:path w="1392" h="480">
                <a:moveTo>
                  <a:pt x="1392" y="480"/>
                </a:moveTo>
                <a:cubicBezTo>
                  <a:pt x="1124" y="472"/>
                  <a:pt x="856" y="464"/>
                  <a:pt x="624" y="384"/>
                </a:cubicBezTo>
                <a:cubicBezTo>
                  <a:pt x="392" y="304"/>
                  <a:pt x="196" y="152"/>
                  <a:pt x="0" y="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6578" name="Freeform 18"/>
          <p:cNvSpPr>
            <a:spLocks/>
          </p:cNvSpPr>
          <p:nvPr/>
        </p:nvSpPr>
        <p:spPr bwMode="auto">
          <a:xfrm>
            <a:off x="2362200" y="2667000"/>
            <a:ext cx="152400" cy="1828800"/>
          </a:xfrm>
          <a:custGeom>
            <a:avLst/>
            <a:gdLst/>
            <a:ahLst/>
            <a:cxnLst>
              <a:cxn ang="0">
                <a:pos x="96" y="1152"/>
              </a:cxn>
              <a:cxn ang="0">
                <a:pos x="0" y="576"/>
              </a:cxn>
              <a:cxn ang="0">
                <a:pos x="96" y="0"/>
              </a:cxn>
            </a:cxnLst>
            <a:rect l="0" t="0" r="r" b="b"/>
            <a:pathLst>
              <a:path w="96" h="1152">
                <a:moveTo>
                  <a:pt x="96" y="1152"/>
                </a:moveTo>
                <a:cubicBezTo>
                  <a:pt x="48" y="960"/>
                  <a:pt x="0" y="768"/>
                  <a:pt x="0" y="576"/>
                </a:cubicBezTo>
                <a:cubicBezTo>
                  <a:pt x="0" y="384"/>
                  <a:pt x="48" y="192"/>
                  <a:pt x="96" y="0"/>
                </a:cubicBezTo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6579" name="Line 19"/>
          <p:cNvSpPr>
            <a:spLocks noChangeShapeType="1"/>
          </p:cNvSpPr>
          <p:nvPr/>
        </p:nvSpPr>
        <p:spPr bwMode="auto">
          <a:xfrm flipV="1">
            <a:off x="2895600" y="2286000"/>
            <a:ext cx="2743200" cy="2209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6580" name="Text Box 20"/>
          <p:cNvSpPr txBox="1">
            <a:spLocks noChangeArrowheads="1"/>
          </p:cNvSpPr>
          <p:nvPr/>
        </p:nvSpPr>
        <p:spPr bwMode="auto">
          <a:xfrm>
            <a:off x="3870325" y="3587750"/>
            <a:ext cx="1808163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>
                <a:solidFill>
                  <a:srgbClr val="000000"/>
                </a:solidFill>
                <a:latin typeface="Tahoma" charset="0"/>
              </a:rPr>
              <a:t>“N90 has K80”</a:t>
            </a:r>
          </a:p>
        </p:txBody>
      </p:sp>
      <p:pic>
        <p:nvPicPr>
          <p:cNvPr id="66581" name="Picture 21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1752600"/>
            <a:ext cx="381000" cy="355600"/>
          </a:xfrm>
          <a:prstGeom prst="rect">
            <a:avLst/>
          </a:prstGeom>
          <a:noFill/>
        </p:spPr>
      </p:pic>
      <p:pic>
        <p:nvPicPr>
          <p:cNvPr id="66582" name="Picture 22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2057400"/>
            <a:ext cx="381000" cy="355600"/>
          </a:xfrm>
          <a:prstGeom prst="rect">
            <a:avLst/>
          </a:prstGeom>
          <a:noFill/>
        </p:spPr>
      </p:pic>
      <p:pic>
        <p:nvPicPr>
          <p:cNvPr id="66583" name="Picture 23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3581400"/>
            <a:ext cx="381000" cy="355600"/>
          </a:xfrm>
          <a:prstGeom prst="rect">
            <a:avLst/>
          </a:prstGeom>
          <a:noFill/>
        </p:spPr>
      </p:pic>
      <p:pic>
        <p:nvPicPr>
          <p:cNvPr id="66584" name="Picture 24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5334000"/>
            <a:ext cx="381000" cy="355600"/>
          </a:xfrm>
          <a:prstGeom prst="rect">
            <a:avLst/>
          </a:prstGeom>
          <a:noFill/>
        </p:spPr>
      </p:pic>
      <p:pic>
        <p:nvPicPr>
          <p:cNvPr id="66585" name="Picture 25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4572000"/>
            <a:ext cx="381000" cy="355600"/>
          </a:xfrm>
          <a:prstGeom prst="rect">
            <a:avLst/>
          </a:prstGeom>
          <a:noFill/>
        </p:spPr>
      </p:pic>
      <p:pic>
        <p:nvPicPr>
          <p:cNvPr id="66586" name="Picture 26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2438400"/>
            <a:ext cx="381000" cy="355600"/>
          </a:xfrm>
          <a:prstGeom prst="rect">
            <a:avLst/>
          </a:prstGeom>
          <a:noFill/>
        </p:spPr>
      </p:pic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686800" cy="1066800"/>
          </a:xfrm>
        </p:spPr>
        <p:txBody>
          <a:bodyPr/>
          <a:lstStyle/>
          <a:p>
            <a:r>
              <a:rPr lang="en-US" sz="4000"/>
              <a:t>DHT: Chord “Finger Table”</a:t>
            </a:r>
          </a:p>
        </p:txBody>
      </p:sp>
      <p:sp>
        <p:nvSpPr>
          <p:cNvPr id="68612" name="Oval 4"/>
          <p:cNvSpPr>
            <a:spLocks noChangeArrowheads="1"/>
          </p:cNvSpPr>
          <p:nvPr/>
        </p:nvSpPr>
        <p:spPr bwMode="auto">
          <a:xfrm>
            <a:off x="2895600" y="1371600"/>
            <a:ext cx="3427413" cy="34274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2589213" y="4267200"/>
            <a:ext cx="7524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>
                <a:solidFill>
                  <a:srgbClr val="000000"/>
                </a:solidFill>
              </a:rPr>
              <a:t>N80</a:t>
            </a: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5773738" y="1606550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400" b="1">
                <a:solidFill>
                  <a:srgbClr val="000000"/>
                </a:solidFill>
                <a:ea typeface="Times New Roman" charset="0"/>
                <a:cs typeface="Times New Roman" charset="0"/>
              </a:rPr>
              <a:t>1/2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2970213" y="164147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400" b="1">
                <a:solidFill>
                  <a:srgbClr val="000000"/>
                </a:solidFill>
                <a:ea typeface="Times New Roman" charset="0"/>
                <a:cs typeface="Times New Roman" charset="0"/>
              </a:rPr>
              <a:t>1/4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2463800" y="2895600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400" b="1">
                <a:solidFill>
                  <a:srgbClr val="000000"/>
                </a:solidFill>
                <a:ea typeface="Times New Roman" charset="0"/>
                <a:cs typeface="Times New Roman" charset="0"/>
              </a:rPr>
              <a:t>1/8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auto">
          <a:xfrm>
            <a:off x="2513013" y="3581400"/>
            <a:ext cx="530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400" b="1">
                <a:solidFill>
                  <a:srgbClr val="000000"/>
                </a:solidFill>
                <a:ea typeface="Times New Roman" charset="0"/>
                <a:cs typeface="Times New Roman" charset="0"/>
              </a:rPr>
              <a:t>1/16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2589213" y="3733800"/>
            <a:ext cx="530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400" b="1">
                <a:solidFill>
                  <a:srgbClr val="000000"/>
                </a:solidFill>
                <a:ea typeface="Times New Roman" charset="0"/>
                <a:cs typeface="Times New Roman" charset="0"/>
              </a:rPr>
              <a:t>1/32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68619" name="Text Box 11"/>
          <p:cNvSpPr txBox="1">
            <a:spLocks noChangeArrowheads="1"/>
          </p:cNvSpPr>
          <p:nvPr/>
        </p:nvSpPr>
        <p:spPr bwMode="auto">
          <a:xfrm>
            <a:off x="2670175" y="3886200"/>
            <a:ext cx="530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400" b="1">
                <a:solidFill>
                  <a:srgbClr val="000000"/>
                </a:solidFill>
                <a:ea typeface="Times New Roman" charset="0"/>
                <a:cs typeface="Times New Roman" charset="0"/>
              </a:rPr>
              <a:t>1/64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68620" name="Text Box 12"/>
          <p:cNvSpPr txBox="1">
            <a:spLocks noChangeArrowheads="1"/>
          </p:cNvSpPr>
          <p:nvPr/>
        </p:nvSpPr>
        <p:spPr bwMode="auto">
          <a:xfrm>
            <a:off x="2724150" y="4038600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400" b="1">
                <a:solidFill>
                  <a:srgbClr val="000000"/>
                </a:solidFill>
                <a:ea typeface="Times New Roman" charset="0"/>
                <a:cs typeface="Times New Roman" charset="0"/>
              </a:rPr>
              <a:t>1/128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68621" name="Freeform 13"/>
          <p:cNvSpPr>
            <a:spLocks/>
          </p:cNvSpPr>
          <p:nvPr/>
        </p:nvSpPr>
        <p:spPr bwMode="auto">
          <a:xfrm>
            <a:off x="3198813" y="3911600"/>
            <a:ext cx="177800" cy="355600"/>
          </a:xfrm>
          <a:custGeom>
            <a:avLst/>
            <a:gdLst/>
            <a:ahLst/>
            <a:cxnLst>
              <a:cxn ang="0">
                <a:pos x="96" y="224"/>
              </a:cxn>
              <a:cxn ang="0">
                <a:pos x="96" y="32"/>
              </a:cxn>
              <a:cxn ang="0">
                <a:pos x="0" y="32"/>
              </a:cxn>
            </a:cxnLst>
            <a:rect l="0" t="0" r="r" b="b"/>
            <a:pathLst>
              <a:path w="112" h="224">
                <a:moveTo>
                  <a:pt x="96" y="224"/>
                </a:moveTo>
                <a:cubicBezTo>
                  <a:pt x="104" y="144"/>
                  <a:pt x="112" y="64"/>
                  <a:pt x="96" y="32"/>
                </a:cubicBezTo>
                <a:cubicBezTo>
                  <a:pt x="80" y="0"/>
                  <a:pt x="40" y="16"/>
                  <a:pt x="0" y="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8622" name="Freeform 14"/>
          <p:cNvSpPr>
            <a:spLocks/>
          </p:cNvSpPr>
          <p:nvPr/>
        </p:nvSpPr>
        <p:spPr bwMode="auto">
          <a:xfrm>
            <a:off x="3122613" y="3746500"/>
            <a:ext cx="419100" cy="444500"/>
          </a:xfrm>
          <a:custGeom>
            <a:avLst/>
            <a:gdLst/>
            <a:ahLst/>
            <a:cxnLst>
              <a:cxn ang="0">
                <a:pos x="144" y="280"/>
              </a:cxn>
              <a:cxn ang="0">
                <a:pos x="240" y="40"/>
              </a:cxn>
              <a:cxn ang="0">
                <a:pos x="0" y="40"/>
              </a:cxn>
            </a:cxnLst>
            <a:rect l="0" t="0" r="r" b="b"/>
            <a:pathLst>
              <a:path w="264" h="280">
                <a:moveTo>
                  <a:pt x="144" y="280"/>
                </a:moveTo>
                <a:cubicBezTo>
                  <a:pt x="204" y="180"/>
                  <a:pt x="264" y="80"/>
                  <a:pt x="240" y="40"/>
                </a:cubicBezTo>
                <a:cubicBezTo>
                  <a:pt x="216" y="0"/>
                  <a:pt x="108" y="20"/>
                  <a:pt x="0" y="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8623" name="Freeform 15"/>
          <p:cNvSpPr>
            <a:spLocks/>
          </p:cNvSpPr>
          <p:nvPr/>
        </p:nvSpPr>
        <p:spPr bwMode="auto">
          <a:xfrm>
            <a:off x="3046413" y="3568700"/>
            <a:ext cx="736600" cy="622300"/>
          </a:xfrm>
          <a:custGeom>
            <a:avLst/>
            <a:gdLst/>
            <a:ahLst/>
            <a:cxnLst>
              <a:cxn ang="0">
                <a:pos x="192" y="392"/>
              </a:cxn>
              <a:cxn ang="0">
                <a:pos x="432" y="56"/>
              </a:cxn>
              <a:cxn ang="0">
                <a:pos x="0" y="56"/>
              </a:cxn>
            </a:cxnLst>
            <a:rect l="0" t="0" r="r" b="b"/>
            <a:pathLst>
              <a:path w="464" h="392">
                <a:moveTo>
                  <a:pt x="192" y="392"/>
                </a:moveTo>
                <a:cubicBezTo>
                  <a:pt x="328" y="252"/>
                  <a:pt x="464" y="112"/>
                  <a:pt x="432" y="56"/>
                </a:cubicBezTo>
                <a:cubicBezTo>
                  <a:pt x="400" y="0"/>
                  <a:pt x="200" y="28"/>
                  <a:pt x="0" y="5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8624" name="Freeform 16"/>
          <p:cNvSpPr>
            <a:spLocks/>
          </p:cNvSpPr>
          <p:nvPr/>
        </p:nvSpPr>
        <p:spPr bwMode="auto">
          <a:xfrm>
            <a:off x="2894013" y="3048000"/>
            <a:ext cx="1447800" cy="1143000"/>
          </a:xfrm>
          <a:custGeom>
            <a:avLst/>
            <a:gdLst/>
            <a:ahLst/>
            <a:cxnLst>
              <a:cxn ang="0">
                <a:pos x="288" y="720"/>
              </a:cxn>
              <a:cxn ang="0">
                <a:pos x="864" y="144"/>
              </a:cxn>
              <a:cxn ang="0">
                <a:pos x="0" y="0"/>
              </a:cxn>
            </a:cxnLst>
            <a:rect l="0" t="0" r="r" b="b"/>
            <a:pathLst>
              <a:path w="912" h="720">
                <a:moveTo>
                  <a:pt x="288" y="720"/>
                </a:moveTo>
                <a:cubicBezTo>
                  <a:pt x="600" y="492"/>
                  <a:pt x="912" y="264"/>
                  <a:pt x="864" y="144"/>
                </a:cubicBezTo>
                <a:cubicBezTo>
                  <a:pt x="816" y="24"/>
                  <a:pt x="408" y="12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8625" name="Freeform 17"/>
          <p:cNvSpPr>
            <a:spLocks/>
          </p:cNvSpPr>
          <p:nvPr/>
        </p:nvSpPr>
        <p:spPr bwMode="auto">
          <a:xfrm>
            <a:off x="3351213" y="1905000"/>
            <a:ext cx="1231900" cy="2286000"/>
          </a:xfrm>
          <a:custGeom>
            <a:avLst/>
            <a:gdLst/>
            <a:ahLst/>
            <a:cxnLst>
              <a:cxn ang="0">
                <a:pos x="0" y="1440"/>
              </a:cxn>
              <a:cxn ang="0">
                <a:pos x="768" y="864"/>
              </a:cxn>
              <a:cxn ang="0">
                <a:pos x="48" y="0"/>
              </a:cxn>
            </a:cxnLst>
            <a:rect l="0" t="0" r="r" b="b"/>
            <a:pathLst>
              <a:path w="776" h="1440">
                <a:moveTo>
                  <a:pt x="0" y="1440"/>
                </a:moveTo>
                <a:cubicBezTo>
                  <a:pt x="380" y="1272"/>
                  <a:pt x="760" y="1104"/>
                  <a:pt x="768" y="864"/>
                </a:cubicBezTo>
                <a:cubicBezTo>
                  <a:pt x="776" y="624"/>
                  <a:pt x="412" y="312"/>
                  <a:pt x="48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8626" name="Freeform 18"/>
          <p:cNvSpPr>
            <a:spLocks/>
          </p:cNvSpPr>
          <p:nvPr/>
        </p:nvSpPr>
        <p:spPr bwMode="auto">
          <a:xfrm>
            <a:off x="3351213" y="1981200"/>
            <a:ext cx="2514600" cy="2209800"/>
          </a:xfrm>
          <a:custGeom>
            <a:avLst/>
            <a:gdLst/>
            <a:ahLst/>
            <a:cxnLst>
              <a:cxn ang="0">
                <a:pos x="0" y="1392"/>
              </a:cxn>
              <a:cxn ang="0">
                <a:pos x="864" y="960"/>
              </a:cxn>
              <a:cxn ang="0">
                <a:pos x="1584" y="0"/>
              </a:cxn>
            </a:cxnLst>
            <a:rect l="0" t="0" r="r" b="b"/>
            <a:pathLst>
              <a:path w="1584" h="1392">
                <a:moveTo>
                  <a:pt x="0" y="1392"/>
                </a:moveTo>
                <a:cubicBezTo>
                  <a:pt x="300" y="1292"/>
                  <a:pt x="600" y="1192"/>
                  <a:pt x="864" y="960"/>
                </a:cubicBezTo>
                <a:cubicBezTo>
                  <a:pt x="1128" y="728"/>
                  <a:pt x="1356" y="364"/>
                  <a:pt x="1584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8627" name="Picture 19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59138" y="4308475"/>
            <a:ext cx="381000" cy="355600"/>
          </a:xfrm>
          <a:prstGeom prst="rect">
            <a:avLst/>
          </a:prstGeom>
          <a:noFill/>
        </p:spPr>
      </p:pic>
      <p:sp>
        <p:nvSpPr>
          <p:cNvPr id="68630" name="Rectangle 22"/>
          <p:cNvSpPr>
            <a:spLocks noChangeArrowheads="1"/>
          </p:cNvSpPr>
          <p:nvPr/>
        </p:nvSpPr>
        <p:spPr bwMode="auto">
          <a:xfrm>
            <a:off x="533400" y="5029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285750" indent="-285750" eaLnBrk="1" hangingPunct="1">
              <a:spcBef>
                <a:spcPct val="20000"/>
              </a:spcBef>
              <a:buFontTx/>
              <a:buChar char="•"/>
            </a:pPr>
            <a:r>
              <a:rPr lang="en-US" sz="2000"/>
              <a:t>Entry </a:t>
            </a:r>
            <a:r>
              <a:rPr lang="en-US" sz="2000" i="1"/>
              <a:t>i</a:t>
            </a:r>
            <a:r>
              <a:rPr lang="en-US" sz="2000"/>
              <a:t> in the finger table of node </a:t>
            </a:r>
            <a:r>
              <a:rPr lang="en-US" sz="2000" i="1"/>
              <a:t>n</a:t>
            </a:r>
            <a:r>
              <a:rPr lang="en-US" sz="2000"/>
              <a:t> is the first node that succeeds or equals </a:t>
            </a:r>
            <a:r>
              <a:rPr lang="en-US" sz="2000" i="1"/>
              <a:t>n </a:t>
            </a:r>
            <a:r>
              <a:rPr lang="en-US" sz="2000"/>
              <a:t>+ 2</a:t>
            </a:r>
            <a:r>
              <a:rPr lang="en-US" sz="2000" i="1" baseline="30000"/>
              <a:t>i</a:t>
            </a:r>
            <a:endParaRPr lang="en-US" sz="2000" baseline="30000"/>
          </a:p>
          <a:p>
            <a:pPr marL="285750" indent="-285750" eaLnBrk="1" hangingPunct="1">
              <a:spcBef>
                <a:spcPct val="20000"/>
              </a:spcBef>
              <a:buFontTx/>
              <a:buChar char="•"/>
            </a:pPr>
            <a:r>
              <a:rPr lang="en-US" sz="2000"/>
              <a:t>In other words, the ith finger points 1/2</a:t>
            </a:r>
            <a:r>
              <a:rPr lang="en-US" sz="2000" i="1" baseline="30000"/>
              <a:t>n</a:t>
            </a:r>
            <a:r>
              <a:rPr lang="en-US" sz="2000" baseline="30000"/>
              <a:t>-</a:t>
            </a:r>
            <a:r>
              <a:rPr lang="en-US" sz="2000" i="1" baseline="30000"/>
              <a:t>i</a:t>
            </a:r>
            <a:r>
              <a:rPr lang="en-US" sz="2000"/>
              <a:t> way around the ring</a:t>
            </a:r>
            <a:endParaRPr lang="en-US" sz="2000" baseline="30000"/>
          </a:p>
          <a:p>
            <a:pPr marL="1143000" lvl="2" indent="-228600" eaLnBrk="1" hangingPunct="1">
              <a:spcBef>
                <a:spcPct val="20000"/>
              </a:spcBef>
            </a:pPr>
            <a:endParaRPr lang="en-US" i="1">
              <a:ea typeface="ＭＳ Ｐゴシック" charset="-128"/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DHT: Chord Join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6172200" cy="2590800"/>
          </a:xfrm>
        </p:spPr>
        <p:txBody>
          <a:bodyPr/>
          <a:lstStyle/>
          <a:p>
            <a:pPr marL="285750" indent="-285750">
              <a:lnSpc>
                <a:spcPct val="80000"/>
              </a:lnSpc>
            </a:pPr>
            <a:r>
              <a:rPr lang="en-US" sz="2800"/>
              <a:t>Assume an identifier space [0..8]</a:t>
            </a:r>
            <a:br>
              <a:rPr lang="en-US" sz="2800"/>
            </a:br>
            <a:endParaRPr lang="en-US" sz="2800"/>
          </a:p>
          <a:p>
            <a:pPr marL="285750" indent="-285750">
              <a:lnSpc>
                <a:spcPct val="80000"/>
              </a:lnSpc>
            </a:pPr>
            <a:r>
              <a:rPr lang="en-US" sz="2800"/>
              <a:t>Node n1</a:t>
            </a:r>
            <a:r>
              <a:rPr lang="en-US" sz="2800">
                <a:sym typeface="Wingdings" charset="2"/>
              </a:rPr>
              <a:t> joins</a:t>
            </a:r>
          </a:p>
        </p:txBody>
      </p:sp>
      <p:sp>
        <p:nvSpPr>
          <p:cNvPr id="71684" name="Oval 4"/>
          <p:cNvSpPr>
            <a:spLocks noChangeArrowheads="1"/>
          </p:cNvSpPr>
          <p:nvPr/>
        </p:nvSpPr>
        <p:spPr bwMode="auto">
          <a:xfrm>
            <a:off x="3657600" y="2743200"/>
            <a:ext cx="3249613" cy="32654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5167313" y="290830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71686" name="Oval 6"/>
          <p:cNvSpPr>
            <a:spLocks noChangeArrowheads="1"/>
          </p:cNvSpPr>
          <p:nvPr/>
        </p:nvSpPr>
        <p:spPr bwMode="auto">
          <a:xfrm>
            <a:off x="6321425" y="3133725"/>
            <a:ext cx="173038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6102350" y="31623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71688" name="Text Box 8"/>
          <p:cNvSpPr txBox="1">
            <a:spLocks noChangeArrowheads="1"/>
          </p:cNvSpPr>
          <p:nvPr/>
        </p:nvSpPr>
        <p:spPr bwMode="auto">
          <a:xfrm>
            <a:off x="6559550" y="416877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71689" name="Text Box 9"/>
          <p:cNvSpPr txBox="1">
            <a:spLocks noChangeArrowheads="1"/>
          </p:cNvSpPr>
          <p:nvPr/>
        </p:nvSpPr>
        <p:spPr bwMode="auto">
          <a:xfrm>
            <a:off x="6102350" y="52959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71690" name="Text Box 10"/>
          <p:cNvSpPr txBox="1">
            <a:spLocks noChangeArrowheads="1"/>
          </p:cNvSpPr>
          <p:nvPr/>
        </p:nvSpPr>
        <p:spPr bwMode="auto">
          <a:xfrm>
            <a:off x="5173663" y="549592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71691" name="Text Box 11"/>
          <p:cNvSpPr txBox="1">
            <a:spLocks noChangeArrowheads="1"/>
          </p:cNvSpPr>
          <p:nvPr/>
        </p:nvSpPr>
        <p:spPr bwMode="auto">
          <a:xfrm>
            <a:off x="4178300" y="52959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71692" name="Text Box 12"/>
          <p:cNvSpPr txBox="1">
            <a:spLocks noChangeArrowheads="1"/>
          </p:cNvSpPr>
          <p:nvPr/>
        </p:nvSpPr>
        <p:spPr bwMode="auto">
          <a:xfrm>
            <a:off x="3662363" y="416877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71693" name="Text Box 13"/>
          <p:cNvSpPr txBox="1">
            <a:spLocks noChangeArrowheads="1"/>
          </p:cNvSpPr>
          <p:nvPr/>
        </p:nvSpPr>
        <p:spPr bwMode="auto">
          <a:xfrm>
            <a:off x="4173538" y="322897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71694" name="Line 14"/>
          <p:cNvSpPr>
            <a:spLocks noChangeShapeType="1"/>
          </p:cNvSpPr>
          <p:nvPr/>
        </p:nvSpPr>
        <p:spPr bwMode="auto">
          <a:xfrm>
            <a:off x="5330825" y="2752725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695" name="Line 15"/>
          <p:cNvSpPr>
            <a:spLocks noChangeShapeType="1"/>
          </p:cNvSpPr>
          <p:nvPr/>
        </p:nvSpPr>
        <p:spPr bwMode="auto">
          <a:xfrm>
            <a:off x="5330825" y="5953125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696" name="Line 16"/>
          <p:cNvSpPr>
            <a:spLocks noChangeShapeType="1"/>
          </p:cNvSpPr>
          <p:nvPr/>
        </p:nvSpPr>
        <p:spPr bwMode="auto">
          <a:xfrm>
            <a:off x="3654425" y="4352925"/>
            <a:ext cx="7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697" name="Line 17"/>
          <p:cNvSpPr>
            <a:spLocks noChangeShapeType="1"/>
          </p:cNvSpPr>
          <p:nvPr/>
        </p:nvSpPr>
        <p:spPr bwMode="auto">
          <a:xfrm>
            <a:off x="6854825" y="4352925"/>
            <a:ext cx="7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698" name="Line 18"/>
          <p:cNvSpPr>
            <a:spLocks noChangeShapeType="1"/>
          </p:cNvSpPr>
          <p:nvPr/>
        </p:nvSpPr>
        <p:spPr bwMode="auto">
          <a:xfrm>
            <a:off x="4111625" y="3286125"/>
            <a:ext cx="762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699" name="Line 19"/>
          <p:cNvSpPr>
            <a:spLocks noChangeShapeType="1"/>
          </p:cNvSpPr>
          <p:nvPr/>
        </p:nvSpPr>
        <p:spPr bwMode="auto">
          <a:xfrm>
            <a:off x="6321425" y="5495925"/>
            <a:ext cx="762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00" name="Line 20"/>
          <p:cNvSpPr>
            <a:spLocks noChangeShapeType="1"/>
          </p:cNvSpPr>
          <p:nvPr/>
        </p:nvSpPr>
        <p:spPr bwMode="auto">
          <a:xfrm flipV="1">
            <a:off x="4187825" y="5495925"/>
            <a:ext cx="762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01" name="Text Box 21"/>
          <p:cNvSpPr txBox="1">
            <a:spLocks noChangeArrowheads="1"/>
          </p:cNvSpPr>
          <p:nvPr/>
        </p:nvSpPr>
        <p:spPr bwMode="auto">
          <a:xfrm>
            <a:off x="7450138" y="2841625"/>
            <a:ext cx="1809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1702" name="Text Box 22"/>
          <p:cNvSpPr txBox="1">
            <a:spLocks noChangeArrowheads="1"/>
          </p:cNvSpPr>
          <p:nvPr/>
        </p:nvSpPr>
        <p:spPr bwMode="auto">
          <a:xfrm>
            <a:off x="7189788" y="2917825"/>
            <a:ext cx="1114425" cy="939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Arial" charset="0"/>
              </a:rPr>
              <a:t>i  id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+2</a:t>
            </a:r>
            <a:r>
              <a:rPr lang="en-US" sz="1400" baseline="50000">
                <a:solidFill>
                  <a:srgbClr val="000000"/>
                </a:solidFill>
                <a:latin typeface="Arial" charset="0"/>
              </a:rPr>
              <a:t>i  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succ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0    2      1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1    3      1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2    5      1 </a:t>
            </a:r>
          </a:p>
        </p:txBody>
      </p:sp>
      <p:sp>
        <p:nvSpPr>
          <p:cNvPr id="71703" name="Rectangle 23"/>
          <p:cNvSpPr>
            <a:spLocks noChangeArrowheads="1"/>
          </p:cNvSpPr>
          <p:nvPr/>
        </p:nvSpPr>
        <p:spPr bwMode="auto">
          <a:xfrm>
            <a:off x="7204075" y="2905125"/>
            <a:ext cx="10668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04" name="Line 24"/>
          <p:cNvSpPr>
            <a:spLocks noChangeShapeType="1"/>
          </p:cNvSpPr>
          <p:nvPr/>
        </p:nvSpPr>
        <p:spPr bwMode="auto">
          <a:xfrm>
            <a:off x="7404100" y="2905125"/>
            <a:ext cx="0" cy="981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05" name="Line 25"/>
          <p:cNvSpPr>
            <a:spLocks noChangeShapeType="1"/>
          </p:cNvSpPr>
          <p:nvPr/>
        </p:nvSpPr>
        <p:spPr bwMode="auto">
          <a:xfrm>
            <a:off x="7813675" y="2905125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06" name="Line 26"/>
          <p:cNvSpPr>
            <a:spLocks noChangeShapeType="1"/>
          </p:cNvSpPr>
          <p:nvPr/>
        </p:nvSpPr>
        <p:spPr bwMode="auto">
          <a:xfrm>
            <a:off x="7204075" y="3190875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07" name="Text Box 27"/>
          <p:cNvSpPr txBox="1">
            <a:spLocks noChangeArrowheads="1"/>
          </p:cNvSpPr>
          <p:nvPr/>
        </p:nvSpPr>
        <p:spPr bwMode="auto">
          <a:xfrm>
            <a:off x="7145338" y="2613025"/>
            <a:ext cx="111918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Succ. Table</a:t>
            </a:r>
          </a:p>
        </p:txBody>
      </p:sp>
      <p:sp>
        <p:nvSpPr>
          <p:cNvPr id="71708" name="AutoShape 28"/>
          <p:cNvSpPr>
            <a:spLocks noChangeArrowheads="1"/>
          </p:cNvSpPr>
          <p:nvPr/>
        </p:nvSpPr>
        <p:spPr bwMode="auto">
          <a:xfrm>
            <a:off x="7007225" y="2600325"/>
            <a:ext cx="1371600" cy="1371600"/>
          </a:xfrm>
          <a:prstGeom prst="wedgeRectCallout">
            <a:avLst>
              <a:gd name="adj1" fmla="val -87500"/>
              <a:gd name="adj2" fmla="val -810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algn="ctr"/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1709" name="Picture 29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1425" y="2981325"/>
            <a:ext cx="381000" cy="355600"/>
          </a:xfrm>
          <a:prstGeom prst="rect">
            <a:avLst/>
          </a:prstGeom>
          <a:noFill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DHT: Chord Join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514600"/>
            <a:ext cx="3352800" cy="457200"/>
          </a:xfrm>
        </p:spPr>
        <p:txBody>
          <a:bodyPr/>
          <a:lstStyle/>
          <a:p>
            <a:pPr marL="285750" indent="-285750">
              <a:lnSpc>
                <a:spcPct val="80000"/>
              </a:lnSpc>
            </a:pPr>
            <a:r>
              <a:rPr lang="en-US" sz="2800">
                <a:sym typeface="Wingdings" charset="2"/>
              </a:rPr>
              <a:t>Node n2 joins</a:t>
            </a:r>
            <a:endParaRPr lang="en-US" sz="2800"/>
          </a:p>
        </p:txBody>
      </p:sp>
      <p:sp>
        <p:nvSpPr>
          <p:cNvPr id="72708" name="Oval 4"/>
          <p:cNvSpPr>
            <a:spLocks noChangeArrowheads="1"/>
          </p:cNvSpPr>
          <p:nvPr/>
        </p:nvSpPr>
        <p:spPr bwMode="auto">
          <a:xfrm>
            <a:off x="3657600" y="2743200"/>
            <a:ext cx="3249613" cy="32654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5167313" y="290830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72710" name="Oval 6"/>
          <p:cNvSpPr>
            <a:spLocks noChangeArrowheads="1"/>
          </p:cNvSpPr>
          <p:nvPr/>
        </p:nvSpPr>
        <p:spPr bwMode="auto">
          <a:xfrm>
            <a:off x="6321425" y="3133725"/>
            <a:ext cx="173038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6102350" y="31623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6559550" y="416877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6102350" y="52959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72714" name="Text Box 10"/>
          <p:cNvSpPr txBox="1">
            <a:spLocks noChangeArrowheads="1"/>
          </p:cNvSpPr>
          <p:nvPr/>
        </p:nvSpPr>
        <p:spPr bwMode="auto">
          <a:xfrm>
            <a:off x="5173663" y="549592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72715" name="Text Box 11"/>
          <p:cNvSpPr txBox="1">
            <a:spLocks noChangeArrowheads="1"/>
          </p:cNvSpPr>
          <p:nvPr/>
        </p:nvSpPr>
        <p:spPr bwMode="auto">
          <a:xfrm>
            <a:off x="4178300" y="52959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72716" name="Text Box 12"/>
          <p:cNvSpPr txBox="1">
            <a:spLocks noChangeArrowheads="1"/>
          </p:cNvSpPr>
          <p:nvPr/>
        </p:nvSpPr>
        <p:spPr bwMode="auto">
          <a:xfrm>
            <a:off x="3662363" y="416877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4173538" y="322897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72718" name="Line 14"/>
          <p:cNvSpPr>
            <a:spLocks noChangeShapeType="1"/>
          </p:cNvSpPr>
          <p:nvPr/>
        </p:nvSpPr>
        <p:spPr bwMode="auto">
          <a:xfrm>
            <a:off x="5330825" y="2752725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19" name="Line 15"/>
          <p:cNvSpPr>
            <a:spLocks noChangeShapeType="1"/>
          </p:cNvSpPr>
          <p:nvPr/>
        </p:nvSpPr>
        <p:spPr bwMode="auto">
          <a:xfrm>
            <a:off x="5330825" y="5953125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20" name="Line 16"/>
          <p:cNvSpPr>
            <a:spLocks noChangeShapeType="1"/>
          </p:cNvSpPr>
          <p:nvPr/>
        </p:nvSpPr>
        <p:spPr bwMode="auto">
          <a:xfrm>
            <a:off x="3654425" y="4352925"/>
            <a:ext cx="7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21" name="Line 17"/>
          <p:cNvSpPr>
            <a:spLocks noChangeShapeType="1"/>
          </p:cNvSpPr>
          <p:nvPr/>
        </p:nvSpPr>
        <p:spPr bwMode="auto">
          <a:xfrm>
            <a:off x="6854825" y="4352925"/>
            <a:ext cx="7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22" name="Line 18"/>
          <p:cNvSpPr>
            <a:spLocks noChangeShapeType="1"/>
          </p:cNvSpPr>
          <p:nvPr/>
        </p:nvSpPr>
        <p:spPr bwMode="auto">
          <a:xfrm>
            <a:off x="4111625" y="3286125"/>
            <a:ext cx="762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23" name="Line 19"/>
          <p:cNvSpPr>
            <a:spLocks noChangeShapeType="1"/>
          </p:cNvSpPr>
          <p:nvPr/>
        </p:nvSpPr>
        <p:spPr bwMode="auto">
          <a:xfrm>
            <a:off x="6321425" y="5495925"/>
            <a:ext cx="762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24" name="Line 20"/>
          <p:cNvSpPr>
            <a:spLocks noChangeShapeType="1"/>
          </p:cNvSpPr>
          <p:nvPr/>
        </p:nvSpPr>
        <p:spPr bwMode="auto">
          <a:xfrm flipV="1">
            <a:off x="4187825" y="5495925"/>
            <a:ext cx="762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25" name="Text Box 21"/>
          <p:cNvSpPr txBox="1">
            <a:spLocks noChangeArrowheads="1"/>
          </p:cNvSpPr>
          <p:nvPr/>
        </p:nvSpPr>
        <p:spPr bwMode="auto">
          <a:xfrm>
            <a:off x="7450138" y="2841625"/>
            <a:ext cx="1809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2726" name="Text Box 22"/>
          <p:cNvSpPr txBox="1">
            <a:spLocks noChangeArrowheads="1"/>
          </p:cNvSpPr>
          <p:nvPr/>
        </p:nvSpPr>
        <p:spPr bwMode="auto">
          <a:xfrm>
            <a:off x="7189788" y="2917825"/>
            <a:ext cx="1114425" cy="939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Arial" charset="0"/>
              </a:rPr>
              <a:t>i  id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+2</a:t>
            </a:r>
            <a:r>
              <a:rPr lang="en-US" sz="1400" baseline="50000">
                <a:solidFill>
                  <a:srgbClr val="000000"/>
                </a:solidFill>
                <a:latin typeface="Arial" charset="0"/>
              </a:rPr>
              <a:t>i  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succ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0    2      2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1    3      1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2    5      1 </a:t>
            </a:r>
          </a:p>
        </p:txBody>
      </p:sp>
      <p:sp>
        <p:nvSpPr>
          <p:cNvPr id="72727" name="Rectangle 23"/>
          <p:cNvSpPr>
            <a:spLocks noChangeArrowheads="1"/>
          </p:cNvSpPr>
          <p:nvPr/>
        </p:nvSpPr>
        <p:spPr bwMode="auto">
          <a:xfrm>
            <a:off x="7204075" y="2905125"/>
            <a:ext cx="10668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28" name="Line 24"/>
          <p:cNvSpPr>
            <a:spLocks noChangeShapeType="1"/>
          </p:cNvSpPr>
          <p:nvPr/>
        </p:nvSpPr>
        <p:spPr bwMode="auto">
          <a:xfrm>
            <a:off x="7404100" y="2905125"/>
            <a:ext cx="0" cy="981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29" name="Line 25"/>
          <p:cNvSpPr>
            <a:spLocks noChangeShapeType="1"/>
          </p:cNvSpPr>
          <p:nvPr/>
        </p:nvSpPr>
        <p:spPr bwMode="auto">
          <a:xfrm>
            <a:off x="7813675" y="2905125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0" name="Line 26"/>
          <p:cNvSpPr>
            <a:spLocks noChangeShapeType="1"/>
          </p:cNvSpPr>
          <p:nvPr/>
        </p:nvSpPr>
        <p:spPr bwMode="auto">
          <a:xfrm>
            <a:off x="7204075" y="3190875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1" name="Text Box 27"/>
          <p:cNvSpPr txBox="1">
            <a:spLocks noChangeArrowheads="1"/>
          </p:cNvSpPr>
          <p:nvPr/>
        </p:nvSpPr>
        <p:spPr bwMode="auto">
          <a:xfrm>
            <a:off x="7145338" y="2613025"/>
            <a:ext cx="111918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Succ. Table</a:t>
            </a:r>
          </a:p>
        </p:txBody>
      </p:sp>
      <p:sp>
        <p:nvSpPr>
          <p:cNvPr id="72732" name="AutoShape 28"/>
          <p:cNvSpPr>
            <a:spLocks noChangeArrowheads="1"/>
          </p:cNvSpPr>
          <p:nvPr/>
        </p:nvSpPr>
        <p:spPr bwMode="auto">
          <a:xfrm>
            <a:off x="7007225" y="2600325"/>
            <a:ext cx="1371600" cy="1371600"/>
          </a:xfrm>
          <a:prstGeom prst="wedgeRectCallout">
            <a:avLst>
              <a:gd name="adj1" fmla="val -87500"/>
              <a:gd name="adj2" fmla="val -810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algn="ctr"/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2733" name="Oval 29"/>
          <p:cNvSpPr>
            <a:spLocks noChangeArrowheads="1"/>
          </p:cNvSpPr>
          <p:nvPr/>
        </p:nvSpPr>
        <p:spPr bwMode="auto">
          <a:xfrm>
            <a:off x="6834188" y="4286250"/>
            <a:ext cx="173037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4" name="Text Box 30"/>
          <p:cNvSpPr txBox="1">
            <a:spLocks noChangeArrowheads="1"/>
          </p:cNvSpPr>
          <p:nvPr/>
        </p:nvSpPr>
        <p:spPr bwMode="auto">
          <a:xfrm>
            <a:off x="7602538" y="5127625"/>
            <a:ext cx="1809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2735" name="Text Box 31"/>
          <p:cNvSpPr txBox="1">
            <a:spLocks noChangeArrowheads="1"/>
          </p:cNvSpPr>
          <p:nvPr/>
        </p:nvSpPr>
        <p:spPr bwMode="auto">
          <a:xfrm>
            <a:off x="7342188" y="5203825"/>
            <a:ext cx="1114425" cy="939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Arial" charset="0"/>
              </a:rPr>
              <a:t>i  id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+2</a:t>
            </a:r>
            <a:r>
              <a:rPr lang="en-US" sz="1400" baseline="50000">
                <a:solidFill>
                  <a:srgbClr val="000000"/>
                </a:solidFill>
                <a:latin typeface="Arial" charset="0"/>
              </a:rPr>
              <a:t>i  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succ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0    3      1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1    4      1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2    6      1 </a:t>
            </a:r>
          </a:p>
        </p:txBody>
      </p:sp>
      <p:sp>
        <p:nvSpPr>
          <p:cNvPr id="72736" name="Rectangle 32"/>
          <p:cNvSpPr>
            <a:spLocks noChangeArrowheads="1"/>
          </p:cNvSpPr>
          <p:nvPr/>
        </p:nvSpPr>
        <p:spPr bwMode="auto">
          <a:xfrm>
            <a:off x="7356475" y="5191125"/>
            <a:ext cx="10668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7" name="Line 33"/>
          <p:cNvSpPr>
            <a:spLocks noChangeShapeType="1"/>
          </p:cNvSpPr>
          <p:nvPr/>
        </p:nvSpPr>
        <p:spPr bwMode="auto">
          <a:xfrm>
            <a:off x="7556500" y="5191125"/>
            <a:ext cx="0" cy="981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8" name="Line 34"/>
          <p:cNvSpPr>
            <a:spLocks noChangeShapeType="1"/>
          </p:cNvSpPr>
          <p:nvPr/>
        </p:nvSpPr>
        <p:spPr bwMode="auto">
          <a:xfrm>
            <a:off x="7966075" y="5191125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9" name="Line 35"/>
          <p:cNvSpPr>
            <a:spLocks noChangeShapeType="1"/>
          </p:cNvSpPr>
          <p:nvPr/>
        </p:nvSpPr>
        <p:spPr bwMode="auto">
          <a:xfrm>
            <a:off x="7356475" y="5476875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40" name="Text Box 36"/>
          <p:cNvSpPr txBox="1">
            <a:spLocks noChangeArrowheads="1"/>
          </p:cNvSpPr>
          <p:nvPr/>
        </p:nvSpPr>
        <p:spPr bwMode="auto">
          <a:xfrm>
            <a:off x="7297738" y="4899025"/>
            <a:ext cx="111918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Succ. Table</a:t>
            </a:r>
          </a:p>
        </p:txBody>
      </p:sp>
      <p:sp>
        <p:nvSpPr>
          <p:cNvPr id="72741" name="AutoShape 37"/>
          <p:cNvSpPr>
            <a:spLocks noChangeArrowheads="1"/>
          </p:cNvSpPr>
          <p:nvPr/>
        </p:nvSpPr>
        <p:spPr bwMode="auto">
          <a:xfrm>
            <a:off x="7159625" y="4886325"/>
            <a:ext cx="1371600" cy="1371600"/>
          </a:xfrm>
          <a:prstGeom prst="wedgeRectCallout">
            <a:avLst>
              <a:gd name="adj1" fmla="val -61111"/>
              <a:gd name="adj2" fmla="val -8518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algn="ctr"/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2742" name="Picture 38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1425" y="2981325"/>
            <a:ext cx="381000" cy="355600"/>
          </a:xfrm>
          <a:prstGeom prst="rect">
            <a:avLst/>
          </a:prstGeom>
          <a:noFill/>
        </p:spPr>
      </p:pic>
      <p:pic>
        <p:nvPicPr>
          <p:cNvPr id="72743" name="Picture 39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78625" y="4200525"/>
            <a:ext cx="381000" cy="355600"/>
          </a:xfrm>
          <a:prstGeom prst="rect">
            <a:avLst/>
          </a:prstGeom>
          <a:noFill/>
        </p:spPr>
      </p:pic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DHT: Chord Join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514600"/>
            <a:ext cx="3886200" cy="295275"/>
          </a:xfrm>
        </p:spPr>
        <p:txBody>
          <a:bodyPr>
            <a:normAutofit fontScale="77500" lnSpcReduction="20000"/>
          </a:bodyPr>
          <a:lstStyle/>
          <a:p>
            <a:pPr marL="285750" indent="-285750">
              <a:lnSpc>
                <a:spcPct val="80000"/>
              </a:lnSpc>
            </a:pPr>
            <a:r>
              <a:rPr lang="en-US" sz="2800">
                <a:sym typeface="Wingdings" charset="2"/>
              </a:rPr>
              <a:t>Nodes n0, n6 join </a:t>
            </a:r>
            <a:endParaRPr lang="en-US" sz="2800"/>
          </a:p>
        </p:txBody>
      </p:sp>
      <p:sp>
        <p:nvSpPr>
          <p:cNvPr id="73732" name="Oval 4"/>
          <p:cNvSpPr>
            <a:spLocks noChangeArrowheads="1"/>
          </p:cNvSpPr>
          <p:nvPr/>
        </p:nvSpPr>
        <p:spPr bwMode="auto">
          <a:xfrm>
            <a:off x="3657600" y="2743200"/>
            <a:ext cx="3249613" cy="32654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5167313" y="290830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73734" name="Oval 6"/>
          <p:cNvSpPr>
            <a:spLocks noChangeArrowheads="1"/>
          </p:cNvSpPr>
          <p:nvPr/>
        </p:nvSpPr>
        <p:spPr bwMode="auto">
          <a:xfrm>
            <a:off x="6321425" y="3133725"/>
            <a:ext cx="173038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6102350" y="31623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6559550" y="416877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73737" name="Text Box 9"/>
          <p:cNvSpPr txBox="1">
            <a:spLocks noChangeArrowheads="1"/>
          </p:cNvSpPr>
          <p:nvPr/>
        </p:nvSpPr>
        <p:spPr bwMode="auto">
          <a:xfrm>
            <a:off x="6102350" y="52959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5173663" y="549592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auto">
          <a:xfrm>
            <a:off x="4178300" y="52959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3662363" y="416877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73741" name="Text Box 13"/>
          <p:cNvSpPr txBox="1">
            <a:spLocks noChangeArrowheads="1"/>
          </p:cNvSpPr>
          <p:nvPr/>
        </p:nvSpPr>
        <p:spPr bwMode="auto">
          <a:xfrm>
            <a:off x="4173538" y="322897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73742" name="Line 14"/>
          <p:cNvSpPr>
            <a:spLocks noChangeShapeType="1"/>
          </p:cNvSpPr>
          <p:nvPr/>
        </p:nvSpPr>
        <p:spPr bwMode="auto">
          <a:xfrm>
            <a:off x="5330825" y="2752725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3" name="Line 15"/>
          <p:cNvSpPr>
            <a:spLocks noChangeShapeType="1"/>
          </p:cNvSpPr>
          <p:nvPr/>
        </p:nvSpPr>
        <p:spPr bwMode="auto">
          <a:xfrm>
            <a:off x="5330825" y="5953125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4" name="Line 16"/>
          <p:cNvSpPr>
            <a:spLocks noChangeShapeType="1"/>
          </p:cNvSpPr>
          <p:nvPr/>
        </p:nvSpPr>
        <p:spPr bwMode="auto">
          <a:xfrm>
            <a:off x="3654425" y="4352925"/>
            <a:ext cx="7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5" name="Line 17"/>
          <p:cNvSpPr>
            <a:spLocks noChangeShapeType="1"/>
          </p:cNvSpPr>
          <p:nvPr/>
        </p:nvSpPr>
        <p:spPr bwMode="auto">
          <a:xfrm>
            <a:off x="6854825" y="4352925"/>
            <a:ext cx="7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6" name="Line 18"/>
          <p:cNvSpPr>
            <a:spLocks noChangeShapeType="1"/>
          </p:cNvSpPr>
          <p:nvPr/>
        </p:nvSpPr>
        <p:spPr bwMode="auto">
          <a:xfrm>
            <a:off x="4111625" y="3286125"/>
            <a:ext cx="762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7" name="Line 19"/>
          <p:cNvSpPr>
            <a:spLocks noChangeShapeType="1"/>
          </p:cNvSpPr>
          <p:nvPr/>
        </p:nvSpPr>
        <p:spPr bwMode="auto">
          <a:xfrm>
            <a:off x="6321425" y="5495925"/>
            <a:ext cx="762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8" name="Line 20"/>
          <p:cNvSpPr>
            <a:spLocks noChangeShapeType="1"/>
          </p:cNvSpPr>
          <p:nvPr/>
        </p:nvSpPr>
        <p:spPr bwMode="auto">
          <a:xfrm flipV="1">
            <a:off x="4187825" y="5495925"/>
            <a:ext cx="762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9" name="Text Box 21"/>
          <p:cNvSpPr txBox="1">
            <a:spLocks noChangeArrowheads="1"/>
          </p:cNvSpPr>
          <p:nvPr/>
        </p:nvSpPr>
        <p:spPr bwMode="auto">
          <a:xfrm>
            <a:off x="7450138" y="2841625"/>
            <a:ext cx="1809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3750" name="Text Box 22"/>
          <p:cNvSpPr txBox="1">
            <a:spLocks noChangeArrowheads="1"/>
          </p:cNvSpPr>
          <p:nvPr/>
        </p:nvSpPr>
        <p:spPr bwMode="auto">
          <a:xfrm>
            <a:off x="7189788" y="2917825"/>
            <a:ext cx="1114425" cy="939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Arial" charset="0"/>
              </a:rPr>
              <a:t>i  id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+2</a:t>
            </a:r>
            <a:r>
              <a:rPr lang="en-US" sz="1400" baseline="50000">
                <a:solidFill>
                  <a:srgbClr val="000000"/>
                </a:solidFill>
                <a:latin typeface="Arial" charset="0"/>
              </a:rPr>
              <a:t>i  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succ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0    2      2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1    3      6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2    5      6 </a:t>
            </a:r>
          </a:p>
        </p:txBody>
      </p:sp>
      <p:sp>
        <p:nvSpPr>
          <p:cNvPr id="73751" name="Rectangle 23"/>
          <p:cNvSpPr>
            <a:spLocks noChangeArrowheads="1"/>
          </p:cNvSpPr>
          <p:nvPr/>
        </p:nvSpPr>
        <p:spPr bwMode="auto">
          <a:xfrm>
            <a:off x="7204075" y="2905125"/>
            <a:ext cx="10668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2" name="Line 24"/>
          <p:cNvSpPr>
            <a:spLocks noChangeShapeType="1"/>
          </p:cNvSpPr>
          <p:nvPr/>
        </p:nvSpPr>
        <p:spPr bwMode="auto">
          <a:xfrm>
            <a:off x="7404100" y="2905125"/>
            <a:ext cx="0" cy="981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3" name="Line 25"/>
          <p:cNvSpPr>
            <a:spLocks noChangeShapeType="1"/>
          </p:cNvSpPr>
          <p:nvPr/>
        </p:nvSpPr>
        <p:spPr bwMode="auto">
          <a:xfrm>
            <a:off x="7813675" y="2905125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4" name="Line 26"/>
          <p:cNvSpPr>
            <a:spLocks noChangeShapeType="1"/>
          </p:cNvSpPr>
          <p:nvPr/>
        </p:nvSpPr>
        <p:spPr bwMode="auto">
          <a:xfrm>
            <a:off x="7204075" y="3190875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5" name="Text Box 27"/>
          <p:cNvSpPr txBox="1">
            <a:spLocks noChangeArrowheads="1"/>
          </p:cNvSpPr>
          <p:nvPr/>
        </p:nvSpPr>
        <p:spPr bwMode="auto">
          <a:xfrm>
            <a:off x="7145338" y="2613025"/>
            <a:ext cx="111918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Succ. Table</a:t>
            </a:r>
          </a:p>
        </p:txBody>
      </p:sp>
      <p:sp>
        <p:nvSpPr>
          <p:cNvPr id="73756" name="AutoShape 28"/>
          <p:cNvSpPr>
            <a:spLocks noChangeArrowheads="1"/>
          </p:cNvSpPr>
          <p:nvPr/>
        </p:nvSpPr>
        <p:spPr bwMode="auto">
          <a:xfrm>
            <a:off x="7007225" y="2600325"/>
            <a:ext cx="1371600" cy="1371600"/>
          </a:xfrm>
          <a:prstGeom prst="wedgeRectCallout">
            <a:avLst>
              <a:gd name="adj1" fmla="val -87500"/>
              <a:gd name="adj2" fmla="val -810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algn="ctr"/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3757" name="Oval 29"/>
          <p:cNvSpPr>
            <a:spLocks noChangeArrowheads="1"/>
          </p:cNvSpPr>
          <p:nvPr/>
        </p:nvSpPr>
        <p:spPr bwMode="auto">
          <a:xfrm>
            <a:off x="6834188" y="4286250"/>
            <a:ext cx="173037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8" name="Text Box 30"/>
          <p:cNvSpPr txBox="1">
            <a:spLocks noChangeArrowheads="1"/>
          </p:cNvSpPr>
          <p:nvPr/>
        </p:nvSpPr>
        <p:spPr bwMode="auto">
          <a:xfrm>
            <a:off x="7602538" y="5127625"/>
            <a:ext cx="1809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3759" name="Text Box 31"/>
          <p:cNvSpPr txBox="1">
            <a:spLocks noChangeArrowheads="1"/>
          </p:cNvSpPr>
          <p:nvPr/>
        </p:nvSpPr>
        <p:spPr bwMode="auto">
          <a:xfrm>
            <a:off x="7342188" y="5203825"/>
            <a:ext cx="1114425" cy="939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Arial" charset="0"/>
              </a:rPr>
              <a:t>i  id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+2</a:t>
            </a:r>
            <a:r>
              <a:rPr lang="en-US" sz="1400" baseline="50000">
                <a:solidFill>
                  <a:srgbClr val="000000"/>
                </a:solidFill>
                <a:latin typeface="Arial" charset="0"/>
              </a:rPr>
              <a:t>i  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succ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0    3      6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1    4      6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2    6      6 </a:t>
            </a:r>
          </a:p>
        </p:txBody>
      </p:sp>
      <p:sp>
        <p:nvSpPr>
          <p:cNvPr id="73760" name="Rectangle 32"/>
          <p:cNvSpPr>
            <a:spLocks noChangeArrowheads="1"/>
          </p:cNvSpPr>
          <p:nvPr/>
        </p:nvSpPr>
        <p:spPr bwMode="auto">
          <a:xfrm>
            <a:off x="7356475" y="5191125"/>
            <a:ext cx="10668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61" name="Line 33"/>
          <p:cNvSpPr>
            <a:spLocks noChangeShapeType="1"/>
          </p:cNvSpPr>
          <p:nvPr/>
        </p:nvSpPr>
        <p:spPr bwMode="auto">
          <a:xfrm>
            <a:off x="7556500" y="5191125"/>
            <a:ext cx="0" cy="981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62" name="Line 34"/>
          <p:cNvSpPr>
            <a:spLocks noChangeShapeType="1"/>
          </p:cNvSpPr>
          <p:nvPr/>
        </p:nvSpPr>
        <p:spPr bwMode="auto">
          <a:xfrm>
            <a:off x="7966075" y="5191125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63" name="Line 35"/>
          <p:cNvSpPr>
            <a:spLocks noChangeShapeType="1"/>
          </p:cNvSpPr>
          <p:nvPr/>
        </p:nvSpPr>
        <p:spPr bwMode="auto">
          <a:xfrm>
            <a:off x="7356475" y="5476875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64" name="Text Box 36"/>
          <p:cNvSpPr txBox="1">
            <a:spLocks noChangeArrowheads="1"/>
          </p:cNvSpPr>
          <p:nvPr/>
        </p:nvSpPr>
        <p:spPr bwMode="auto">
          <a:xfrm>
            <a:off x="7297738" y="4899025"/>
            <a:ext cx="111918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Succ. Table</a:t>
            </a:r>
          </a:p>
        </p:txBody>
      </p:sp>
      <p:sp>
        <p:nvSpPr>
          <p:cNvPr id="73765" name="AutoShape 37"/>
          <p:cNvSpPr>
            <a:spLocks noChangeArrowheads="1"/>
          </p:cNvSpPr>
          <p:nvPr/>
        </p:nvSpPr>
        <p:spPr bwMode="auto">
          <a:xfrm>
            <a:off x="7159625" y="4886325"/>
            <a:ext cx="1371600" cy="1371600"/>
          </a:xfrm>
          <a:prstGeom prst="wedgeRectCallout">
            <a:avLst>
              <a:gd name="adj1" fmla="val -61111"/>
              <a:gd name="adj2" fmla="val -8518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algn="ctr"/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3766" name="Oval 38"/>
          <p:cNvSpPr>
            <a:spLocks noChangeArrowheads="1"/>
          </p:cNvSpPr>
          <p:nvPr/>
        </p:nvSpPr>
        <p:spPr bwMode="auto">
          <a:xfrm>
            <a:off x="5254625" y="2676525"/>
            <a:ext cx="173038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67" name="Text Box 39"/>
          <p:cNvSpPr txBox="1">
            <a:spLocks noChangeArrowheads="1"/>
          </p:cNvSpPr>
          <p:nvPr/>
        </p:nvSpPr>
        <p:spPr bwMode="auto">
          <a:xfrm>
            <a:off x="6078538" y="1622425"/>
            <a:ext cx="1809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3768" name="Text Box 40"/>
          <p:cNvSpPr txBox="1">
            <a:spLocks noChangeArrowheads="1"/>
          </p:cNvSpPr>
          <p:nvPr/>
        </p:nvSpPr>
        <p:spPr bwMode="auto">
          <a:xfrm>
            <a:off x="5818188" y="1698625"/>
            <a:ext cx="1114425" cy="939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Arial" charset="0"/>
              </a:rPr>
              <a:t>i  id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+2</a:t>
            </a:r>
            <a:r>
              <a:rPr lang="en-US" sz="1400" baseline="50000">
                <a:solidFill>
                  <a:srgbClr val="000000"/>
                </a:solidFill>
                <a:latin typeface="Arial" charset="0"/>
              </a:rPr>
              <a:t>i  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succ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0    1      1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1    2      2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2    4      0 </a:t>
            </a:r>
          </a:p>
        </p:txBody>
      </p:sp>
      <p:sp>
        <p:nvSpPr>
          <p:cNvPr id="73769" name="Rectangle 41"/>
          <p:cNvSpPr>
            <a:spLocks noChangeArrowheads="1"/>
          </p:cNvSpPr>
          <p:nvPr/>
        </p:nvSpPr>
        <p:spPr bwMode="auto">
          <a:xfrm>
            <a:off x="5832475" y="1685925"/>
            <a:ext cx="10668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70" name="Line 42"/>
          <p:cNvSpPr>
            <a:spLocks noChangeShapeType="1"/>
          </p:cNvSpPr>
          <p:nvPr/>
        </p:nvSpPr>
        <p:spPr bwMode="auto">
          <a:xfrm>
            <a:off x="6032500" y="1685925"/>
            <a:ext cx="0" cy="981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71" name="Line 43"/>
          <p:cNvSpPr>
            <a:spLocks noChangeShapeType="1"/>
          </p:cNvSpPr>
          <p:nvPr/>
        </p:nvSpPr>
        <p:spPr bwMode="auto">
          <a:xfrm>
            <a:off x="6442075" y="1685925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72" name="Line 44"/>
          <p:cNvSpPr>
            <a:spLocks noChangeShapeType="1"/>
          </p:cNvSpPr>
          <p:nvPr/>
        </p:nvSpPr>
        <p:spPr bwMode="auto">
          <a:xfrm>
            <a:off x="5832475" y="1971675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73" name="Text Box 45"/>
          <p:cNvSpPr txBox="1">
            <a:spLocks noChangeArrowheads="1"/>
          </p:cNvSpPr>
          <p:nvPr/>
        </p:nvSpPr>
        <p:spPr bwMode="auto">
          <a:xfrm>
            <a:off x="5773738" y="1393825"/>
            <a:ext cx="111918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Succ. Table</a:t>
            </a:r>
          </a:p>
        </p:txBody>
      </p:sp>
      <p:sp>
        <p:nvSpPr>
          <p:cNvPr id="73774" name="AutoShape 46"/>
          <p:cNvSpPr>
            <a:spLocks noChangeArrowheads="1"/>
          </p:cNvSpPr>
          <p:nvPr/>
        </p:nvSpPr>
        <p:spPr bwMode="auto">
          <a:xfrm>
            <a:off x="5635625" y="1381125"/>
            <a:ext cx="1371600" cy="1371600"/>
          </a:xfrm>
          <a:prstGeom prst="wedgeRectCallout">
            <a:avLst>
              <a:gd name="adj1" fmla="val -67361"/>
              <a:gd name="adj2" fmla="val 42593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algn="ctr"/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3775" name="Oval 47"/>
          <p:cNvSpPr>
            <a:spLocks noChangeArrowheads="1"/>
          </p:cNvSpPr>
          <p:nvPr/>
        </p:nvSpPr>
        <p:spPr bwMode="auto">
          <a:xfrm>
            <a:off x="3557588" y="4286250"/>
            <a:ext cx="173037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76" name="Text Box 48"/>
          <p:cNvSpPr txBox="1">
            <a:spLocks noChangeArrowheads="1"/>
          </p:cNvSpPr>
          <p:nvPr/>
        </p:nvSpPr>
        <p:spPr bwMode="auto">
          <a:xfrm>
            <a:off x="2420938" y="3908425"/>
            <a:ext cx="1809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3777" name="Text Box 49"/>
          <p:cNvSpPr txBox="1">
            <a:spLocks noChangeArrowheads="1"/>
          </p:cNvSpPr>
          <p:nvPr/>
        </p:nvSpPr>
        <p:spPr bwMode="auto">
          <a:xfrm>
            <a:off x="2160588" y="3984625"/>
            <a:ext cx="1114425" cy="939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Arial" charset="0"/>
              </a:rPr>
              <a:t>i  id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+2</a:t>
            </a:r>
            <a:r>
              <a:rPr lang="en-US" sz="1400" baseline="50000">
                <a:solidFill>
                  <a:srgbClr val="000000"/>
                </a:solidFill>
                <a:latin typeface="Arial" charset="0"/>
              </a:rPr>
              <a:t>i  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succ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0    7      0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1    0      0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2    2      2 </a:t>
            </a:r>
          </a:p>
        </p:txBody>
      </p:sp>
      <p:sp>
        <p:nvSpPr>
          <p:cNvPr id="73778" name="Rectangle 50"/>
          <p:cNvSpPr>
            <a:spLocks noChangeArrowheads="1"/>
          </p:cNvSpPr>
          <p:nvPr/>
        </p:nvSpPr>
        <p:spPr bwMode="auto">
          <a:xfrm>
            <a:off x="2174875" y="3971925"/>
            <a:ext cx="10668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79" name="Line 51"/>
          <p:cNvSpPr>
            <a:spLocks noChangeShapeType="1"/>
          </p:cNvSpPr>
          <p:nvPr/>
        </p:nvSpPr>
        <p:spPr bwMode="auto">
          <a:xfrm>
            <a:off x="2374900" y="3971925"/>
            <a:ext cx="0" cy="981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80" name="Line 52"/>
          <p:cNvSpPr>
            <a:spLocks noChangeShapeType="1"/>
          </p:cNvSpPr>
          <p:nvPr/>
        </p:nvSpPr>
        <p:spPr bwMode="auto">
          <a:xfrm>
            <a:off x="2784475" y="3971925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81" name="Line 53"/>
          <p:cNvSpPr>
            <a:spLocks noChangeShapeType="1"/>
          </p:cNvSpPr>
          <p:nvPr/>
        </p:nvSpPr>
        <p:spPr bwMode="auto">
          <a:xfrm>
            <a:off x="2174875" y="4257675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82" name="Text Box 54"/>
          <p:cNvSpPr txBox="1">
            <a:spLocks noChangeArrowheads="1"/>
          </p:cNvSpPr>
          <p:nvPr/>
        </p:nvSpPr>
        <p:spPr bwMode="auto">
          <a:xfrm>
            <a:off x="2116138" y="3679825"/>
            <a:ext cx="111918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Succ. Table</a:t>
            </a:r>
          </a:p>
        </p:txBody>
      </p:sp>
      <p:sp>
        <p:nvSpPr>
          <p:cNvPr id="73783" name="AutoShape 55"/>
          <p:cNvSpPr>
            <a:spLocks noChangeArrowheads="1"/>
          </p:cNvSpPr>
          <p:nvPr/>
        </p:nvSpPr>
        <p:spPr bwMode="auto">
          <a:xfrm>
            <a:off x="1978025" y="3667125"/>
            <a:ext cx="1371600" cy="1371600"/>
          </a:xfrm>
          <a:prstGeom prst="wedgeRectCallout">
            <a:avLst>
              <a:gd name="adj1" fmla="val 63889"/>
              <a:gd name="adj2" fmla="val -115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algn="ctr"/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3784" name="Picture 56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1425" y="2981325"/>
            <a:ext cx="381000" cy="355600"/>
          </a:xfrm>
          <a:prstGeom prst="rect">
            <a:avLst/>
          </a:prstGeom>
          <a:noFill/>
        </p:spPr>
      </p:pic>
      <p:pic>
        <p:nvPicPr>
          <p:cNvPr id="73785" name="Picture 57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78625" y="4200525"/>
            <a:ext cx="381000" cy="355600"/>
          </a:xfrm>
          <a:prstGeom prst="rect">
            <a:avLst/>
          </a:prstGeom>
          <a:noFill/>
        </p:spPr>
      </p:pic>
      <p:pic>
        <p:nvPicPr>
          <p:cNvPr id="73786" name="Picture 58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2514600"/>
            <a:ext cx="381000" cy="355600"/>
          </a:xfrm>
          <a:prstGeom prst="rect">
            <a:avLst/>
          </a:prstGeom>
          <a:noFill/>
        </p:spPr>
      </p:pic>
      <p:pic>
        <p:nvPicPr>
          <p:cNvPr id="73787" name="Picture 59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4191000"/>
            <a:ext cx="381000" cy="355600"/>
          </a:xfrm>
          <a:prstGeom prst="rect">
            <a:avLst/>
          </a:prstGeom>
          <a:noFill/>
        </p:spPr>
      </p:pic>
      <p:sp>
        <p:nvSpPr>
          <p:cNvPr id="61" name="Slide Number Placeholder 6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DHT: Chord Join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4267200" cy="2057400"/>
          </a:xfrm>
        </p:spPr>
        <p:txBody>
          <a:bodyPr/>
          <a:lstStyle/>
          <a:p>
            <a:pPr marL="285750" indent="-285750">
              <a:lnSpc>
                <a:spcPct val="80000"/>
              </a:lnSpc>
            </a:pPr>
            <a:r>
              <a:rPr lang="en-US" sz="2800"/>
              <a:t>Nodes: </a:t>
            </a:r>
            <a:br>
              <a:rPr lang="en-US" sz="2800"/>
            </a:br>
            <a:r>
              <a:rPr lang="en-US" sz="2800"/>
              <a:t>n1</a:t>
            </a:r>
            <a:r>
              <a:rPr lang="en-US" sz="2800">
                <a:sym typeface="Wingdings" charset="2"/>
              </a:rPr>
              <a:t>, n2, n0, n6</a:t>
            </a:r>
            <a:br>
              <a:rPr lang="en-US" sz="2800">
                <a:sym typeface="Wingdings" charset="2"/>
              </a:rPr>
            </a:br>
            <a:endParaRPr lang="en-US" sz="2800">
              <a:sym typeface="Wingdings" charset="2"/>
            </a:endParaRPr>
          </a:p>
          <a:p>
            <a:pPr marL="285750" indent="-285750">
              <a:lnSpc>
                <a:spcPct val="80000"/>
              </a:lnSpc>
            </a:pPr>
            <a:r>
              <a:rPr lang="en-US" sz="2800">
                <a:sym typeface="Wingdings" charset="2"/>
              </a:rPr>
              <a:t>Items: </a:t>
            </a:r>
            <a:br>
              <a:rPr lang="en-US" sz="2800">
                <a:sym typeface="Wingdings" charset="2"/>
              </a:rPr>
            </a:br>
            <a:r>
              <a:rPr lang="en-US" sz="2800">
                <a:sym typeface="Wingdings" charset="2"/>
              </a:rPr>
              <a:t>f7, f2</a:t>
            </a:r>
          </a:p>
        </p:txBody>
      </p:sp>
      <p:sp>
        <p:nvSpPr>
          <p:cNvPr id="74756" name="Oval 4"/>
          <p:cNvSpPr>
            <a:spLocks noChangeArrowheads="1"/>
          </p:cNvSpPr>
          <p:nvPr/>
        </p:nvSpPr>
        <p:spPr bwMode="auto">
          <a:xfrm>
            <a:off x="3660775" y="2733675"/>
            <a:ext cx="3249613" cy="32654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5170488" y="289877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74758" name="Oval 6"/>
          <p:cNvSpPr>
            <a:spLocks noChangeArrowheads="1"/>
          </p:cNvSpPr>
          <p:nvPr/>
        </p:nvSpPr>
        <p:spPr bwMode="auto">
          <a:xfrm>
            <a:off x="6324600" y="3124200"/>
            <a:ext cx="173038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6105525" y="315277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6562725" y="415925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6105525" y="528637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74762" name="Text Box 10"/>
          <p:cNvSpPr txBox="1">
            <a:spLocks noChangeArrowheads="1"/>
          </p:cNvSpPr>
          <p:nvPr/>
        </p:nvSpPr>
        <p:spPr bwMode="auto">
          <a:xfrm>
            <a:off x="5176838" y="548640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74763" name="Text Box 11"/>
          <p:cNvSpPr txBox="1">
            <a:spLocks noChangeArrowheads="1"/>
          </p:cNvSpPr>
          <p:nvPr/>
        </p:nvSpPr>
        <p:spPr bwMode="auto">
          <a:xfrm>
            <a:off x="4181475" y="528637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3665538" y="415925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74765" name="Text Box 13"/>
          <p:cNvSpPr txBox="1">
            <a:spLocks noChangeArrowheads="1"/>
          </p:cNvSpPr>
          <p:nvPr/>
        </p:nvSpPr>
        <p:spPr bwMode="auto">
          <a:xfrm>
            <a:off x="4176713" y="321945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74766" name="Line 14"/>
          <p:cNvSpPr>
            <a:spLocks noChangeShapeType="1"/>
          </p:cNvSpPr>
          <p:nvPr/>
        </p:nvSpPr>
        <p:spPr bwMode="auto">
          <a:xfrm>
            <a:off x="5334000" y="27432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67" name="Line 15"/>
          <p:cNvSpPr>
            <a:spLocks noChangeShapeType="1"/>
          </p:cNvSpPr>
          <p:nvPr/>
        </p:nvSpPr>
        <p:spPr bwMode="auto">
          <a:xfrm>
            <a:off x="5334000" y="5943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68" name="Line 16"/>
          <p:cNvSpPr>
            <a:spLocks noChangeShapeType="1"/>
          </p:cNvSpPr>
          <p:nvPr/>
        </p:nvSpPr>
        <p:spPr bwMode="auto">
          <a:xfrm>
            <a:off x="3657600" y="4343400"/>
            <a:ext cx="7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69" name="Line 17"/>
          <p:cNvSpPr>
            <a:spLocks noChangeShapeType="1"/>
          </p:cNvSpPr>
          <p:nvPr/>
        </p:nvSpPr>
        <p:spPr bwMode="auto">
          <a:xfrm>
            <a:off x="6858000" y="4343400"/>
            <a:ext cx="7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70" name="Line 18"/>
          <p:cNvSpPr>
            <a:spLocks noChangeShapeType="1"/>
          </p:cNvSpPr>
          <p:nvPr/>
        </p:nvSpPr>
        <p:spPr bwMode="auto">
          <a:xfrm>
            <a:off x="4114800" y="3276600"/>
            <a:ext cx="762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71" name="Line 19"/>
          <p:cNvSpPr>
            <a:spLocks noChangeShapeType="1"/>
          </p:cNvSpPr>
          <p:nvPr/>
        </p:nvSpPr>
        <p:spPr bwMode="auto">
          <a:xfrm>
            <a:off x="6324600" y="5486400"/>
            <a:ext cx="762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72" name="Line 20"/>
          <p:cNvSpPr>
            <a:spLocks noChangeShapeType="1"/>
          </p:cNvSpPr>
          <p:nvPr/>
        </p:nvSpPr>
        <p:spPr bwMode="auto">
          <a:xfrm flipV="1">
            <a:off x="4191000" y="5486400"/>
            <a:ext cx="762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73" name="Text Box 21"/>
          <p:cNvSpPr txBox="1">
            <a:spLocks noChangeArrowheads="1"/>
          </p:cNvSpPr>
          <p:nvPr/>
        </p:nvSpPr>
        <p:spPr bwMode="auto">
          <a:xfrm>
            <a:off x="7605713" y="3136900"/>
            <a:ext cx="1809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4774" name="Text Box 22"/>
          <p:cNvSpPr txBox="1">
            <a:spLocks noChangeArrowheads="1"/>
          </p:cNvSpPr>
          <p:nvPr/>
        </p:nvSpPr>
        <p:spPr bwMode="auto">
          <a:xfrm>
            <a:off x="7345363" y="3213100"/>
            <a:ext cx="1114425" cy="939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Arial" charset="0"/>
              </a:rPr>
              <a:t>i  id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+2</a:t>
            </a:r>
            <a:r>
              <a:rPr lang="en-US" sz="1400" baseline="50000">
                <a:solidFill>
                  <a:srgbClr val="000000"/>
                </a:solidFill>
                <a:latin typeface="Arial" charset="0"/>
              </a:rPr>
              <a:t>i  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succ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0    2      2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1    3      6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2    5      6 </a:t>
            </a:r>
          </a:p>
        </p:txBody>
      </p:sp>
      <p:sp>
        <p:nvSpPr>
          <p:cNvPr id="74775" name="Rectangle 23"/>
          <p:cNvSpPr>
            <a:spLocks noChangeArrowheads="1"/>
          </p:cNvSpPr>
          <p:nvPr/>
        </p:nvSpPr>
        <p:spPr bwMode="auto">
          <a:xfrm>
            <a:off x="7359650" y="3200400"/>
            <a:ext cx="10668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76" name="Line 24"/>
          <p:cNvSpPr>
            <a:spLocks noChangeShapeType="1"/>
          </p:cNvSpPr>
          <p:nvPr/>
        </p:nvSpPr>
        <p:spPr bwMode="auto">
          <a:xfrm>
            <a:off x="7559675" y="3200400"/>
            <a:ext cx="0" cy="981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77" name="Line 25"/>
          <p:cNvSpPr>
            <a:spLocks noChangeShapeType="1"/>
          </p:cNvSpPr>
          <p:nvPr/>
        </p:nvSpPr>
        <p:spPr bwMode="auto">
          <a:xfrm>
            <a:off x="7969250" y="32004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78" name="Line 26"/>
          <p:cNvSpPr>
            <a:spLocks noChangeShapeType="1"/>
          </p:cNvSpPr>
          <p:nvPr/>
        </p:nvSpPr>
        <p:spPr bwMode="auto">
          <a:xfrm>
            <a:off x="7359650" y="348615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7300913" y="2908300"/>
            <a:ext cx="111918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Succ. Table</a:t>
            </a:r>
          </a:p>
        </p:txBody>
      </p:sp>
      <p:sp>
        <p:nvSpPr>
          <p:cNvPr id="74780" name="AutoShape 28"/>
          <p:cNvSpPr>
            <a:spLocks noChangeArrowheads="1"/>
          </p:cNvSpPr>
          <p:nvPr/>
        </p:nvSpPr>
        <p:spPr bwMode="auto">
          <a:xfrm>
            <a:off x="7162800" y="2895600"/>
            <a:ext cx="1828800" cy="1371600"/>
          </a:xfrm>
          <a:prstGeom prst="wedgeRectCallout">
            <a:avLst>
              <a:gd name="adj1" fmla="val -85940"/>
              <a:gd name="adj2" fmla="val -2963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algn="ctr"/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4781" name="Oval 29"/>
          <p:cNvSpPr>
            <a:spLocks noChangeArrowheads="1"/>
          </p:cNvSpPr>
          <p:nvPr/>
        </p:nvSpPr>
        <p:spPr bwMode="auto">
          <a:xfrm>
            <a:off x="6837363" y="4276725"/>
            <a:ext cx="173037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82" name="Text Box 30"/>
          <p:cNvSpPr txBox="1">
            <a:spLocks noChangeArrowheads="1"/>
          </p:cNvSpPr>
          <p:nvPr/>
        </p:nvSpPr>
        <p:spPr bwMode="auto">
          <a:xfrm>
            <a:off x="7605713" y="5118100"/>
            <a:ext cx="1809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4783" name="Text Box 31"/>
          <p:cNvSpPr txBox="1">
            <a:spLocks noChangeArrowheads="1"/>
          </p:cNvSpPr>
          <p:nvPr/>
        </p:nvSpPr>
        <p:spPr bwMode="auto">
          <a:xfrm>
            <a:off x="7345363" y="5194300"/>
            <a:ext cx="1114425" cy="939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Arial" charset="0"/>
              </a:rPr>
              <a:t>i  id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+2</a:t>
            </a:r>
            <a:r>
              <a:rPr lang="en-US" sz="1400" baseline="50000">
                <a:solidFill>
                  <a:srgbClr val="000000"/>
                </a:solidFill>
                <a:latin typeface="Arial" charset="0"/>
              </a:rPr>
              <a:t>i  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succ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0    3      6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1    4      6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2    6      6 </a:t>
            </a:r>
          </a:p>
        </p:txBody>
      </p:sp>
      <p:sp>
        <p:nvSpPr>
          <p:cNvPr id="74784" name="Rectangle 32"/>
          <p:cNvSpPr>
            <a:spLocks noChangeArrowheads="1"/>
          </p:cNvSpPr>
          <p:nvPr/>
        </p:nvSpPr>
        <p:spPr bwMode="auto">
          <a:xfrm>
            <a:off x="7359650" y="5181600"/>
            <a:ext cx="10668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85" name="Line 33"/>
          <p:cNvSpPr>
            <a:spLocks noChangeShapeType="1"/>
          </p:cNvSpPr>
          <p:nvPr/>
        </p:nvSpPr>
        <p:spPr bwMode="auto">
          <a:xfrm>
            <a:off x="7559675" y="5181600"/>
            <a:ext cx="0" cy="981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86" name="Line 34"/>
          <p:cNvSpPr>
            <a:spLocks noChangeShapeType="1"/>
          </p:cNvSpPr>
          <p:nvPr/>
        </p:nvSpPr>
        <p:spPr bwMode="auto">
          <a:xfrm>
            <a:off x="7969250" y="51816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87" name="Line 35"/>
          <p:cNvSpPr>
            <a:spLocks noChangeShapeType="1"/>
          </p:cNvSpPr>
          <p:nvPr/>
        </p:nvSpPr>
        <p:spPr bwMode="auto">
          <a:xfrm>
            <a:off x="7359650" y="546735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88" name="Text Box 36"/>
          <p:cNvSpPr txBox="1">
            <a:spLocks noChangeArrowheads="1"/>
          </p:cNvSpPr>
          <p:nvPr/>
        </p:nvSpPr>
        <p:spPr bwMode="auto">
          <a:xfrm>
            <a:off x="7300913" y="4889500"/>
            <a:ext cx="111918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Succ. Table</a:t>
            </a:r>
          </a:p>
        </p:txBody>
      </p:sp>
      <p:sp>
        <p:nvSpPr>
          <p:cNvPr id="74789" name="AutoShape 37"/>
          <p:cNvSpPr>
            <a:spLocks noChangeArrowheads="1"/>
          </p:cNvSpPr>
          <p:nvPr/>
        </p:nvSpPr>
        <p:spPr bwMode="auto">
          <a:xfrm>
            <a:off x="7162800" y="4876800"/>
            <a:ext cx="1371600" cy="1371600"/>
          </a:xfrm>
          <a:prstGeom prst="wedgeRectCallout">
            <a:avLst>
              <a:gd name="adj1" fmla="val -61111"/>
              <a:gd name="adj2" fmla="val -8518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algn="ctr"/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4790" name="Oval 38"/>
          <p:cNvSpPr>
            <a:spLocks noChangeArrowheads="1"/>
          </p:cNvSpPr>
          <p:nvPr/>
        </p:nvSpPr>
        <p:spPr bwMode="auto">
          <a:xfrm>
            <a:off x="5257800" y="2667000"/>
            <a:ext cx="173038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91" name="Text Box 39"/>
          <p:cNvSpPr txBox="1">
            <a:spLocks noChangeArrowheads="1"/>
          </p:cNvSpPr>
          <p:nvPr/>
        </p:nvSpPr>
        <p:spPr bwMode="auto">
          <a:xfrm>
            <a:off x="6081713" y="1612900"/>
            <a:ext cx="1809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4792" name="Text Box 40"/>
          <p:cNvSpPr txBox="1">
            <a:spLocks noChangeArrowheads="1"/>
          </p:cNvSpPr>
          <p:nvPr/>
        </p:nvSpPr>
        <p:spPr bwMode="auto">
          <a:xfrm>
            <a:off x="5821363" y="1689100"/>
            <a:ext cx="1114425" cy="939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Arial" charset="0"/>
              </a:rPr>
              <a:t>i  id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+2</a:t>
            </a:r>
            <a:r>
              <a:rPr lang="en-US" sz="1400" baseline="50000">
                <a:solidFill>
                  <a:srgbClr val="000000"/>
                </a:solidFill>
                <a:latin typeface="Arial" charset="0"/>
              </a:rPr>
              <a:t>i  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succ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0    1      1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1    2      2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2    4      0 </a:t>
            </a:r>
          </a:p>
        </p:txBody>
      </p:sp>
      <p:sp>
        <p:nvSpPr>
          <p:cNvPr id="74793" name="Rectangle 41"/>
          <p:cNvSpPr>
            <a:spLocks noChangeArrowheads="1"/>
          </p:cNvSpPr>
          <p:nvPr/>
        </p:nvSpPr>
        <p:spPr bwMode="auto">
          <a:xfrm>
            <a:off x="5835650" y="1676400"/>
            <a:ext cx="10668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94" name="Line 42"/>
          <p:cNvSpPr>
            <a:spLocks noChangeShapeType="1"/>
          </p:cNvSpPr>
          <p:nvPr/>
        </p:nvSpPr>
        <p:spPr bwMode="auto">
          <a:xfrm>
            <a:off x="6035675" y="1676400"/>
            <a:ext cx="0" cy="981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95" name="Line 43"/>
          <p:cNvSpPr>
            <a:spLocks noChangeShapeType="1"/>
          </p:cNvSpPr>
          <p:nvPr/>
        </p:nvSpPr>
        <p:spPr bwMode="auto">
          <a:xfrm>
            <a:off x="6445250" y="16764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96" name="Line 44"/>
          <p:cNvSpPr>
            <a:spLocks noChangeShapeType="1"/>
          </p:cNvSpPr>
          <p:nvPr/>
        </p:nvSpPr>
        <p:spPr bwMode="auto">
          <a:xfrm>
            <a:off x="5835650" y="196215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97" name="Text Box 45"/>
          <p:cNvSpPr txBox="1">
            <a:spLocks noChangeArrowheads="1"/>
          </p:cNvSpPr>
          <p:nvPr/>
        </p:nvSpPr>
        <p:spPr bwMode="auto">
          <a:xfrm>
            <a:off x="5776913" y="1384300"/>
            <a:ext cx="111918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Succ. Table</a:t>
            </a:r>
          </a:p>
        </p:txBody>
      </p:sp>
      <p:sp>
        <p:nvSpPr>
          <p:cNvPr id="74798" name="AutoShape 46"/>
          <p:cNvSpPr>
            <a:spLocks noChangeArrowheads="1"/>
          </p:cNvSpPr>
          <p:nvPr/>
        </p:nvSpPr>
        <p:spPr bwMode="auto">
          <a:xfrm>
            <a:off x="5638800" y="1371600"/>
            <a:ext cx="1905000" cy="1371600"/>
          </a:xfrm>
          <a:prstGeom prst="wedgeRectCallout">
            <a:avLst>
              <a:gd name="adj1" fmla="val -62500"/>
              <a:gd name="adj2" fmla="val 42593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algn="ctr"/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4799" name="Rectangle 47"/>
          <p:cNvSpPr>
            <a:spLocks noChangeArrowheads="1"/>
          </p:cNvSpPr>
          <p:nvPr/>
        </p:nvSpPr>
        <p:spPr bwMode="auto">
          <a:xfrm>
            <a:off x="7050088" y="1717675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00" name="Text Box 48"/>
          <p:cNvSpPr txBox="1">
            <a:spLocks noChangeArrowheads="1"/>
          </p:cNvSpPr>
          <p:nvPr/>
        </p:nvSpPr>
        <p:spPr bwMode="auto">
          <a:xfrm>
            <a:off x="7035800" y="1679575"/>
            <a:ext cx="2794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74801" name="Text Box 49"/>
          <p:cNvSpPr txBox="1">
            <a:spLocks noChangeArrowheads="1"/>
          </p:cNvSpPr>
          <p:nvPr/>
        </p:nvSpPr>
        <p:spPr bwMode="auto">
          <a:xfrm>
            <a:off x="8404225" y="2971800"/>
            <a:ext cx="665163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Items </a:t>
            </a:r>
          </a:p>
        </p:txBody>
      </p:sp>
      <p:sp>
        <p:nvSpPr>
          <p:cNvPr id="74802" name="Rectangle 50"/>
          <p:cNvSpPr>
            <a:spLocks noChangeArrowheads="1"/>
          </p:cNvSpPr>
          <p:nvPr/>
        </p:nvSpPr>
        <p:spPr bwMode="auto">
          <a:xfrm>
            <a:off x="8548688" y="3238500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03" name="Text Box 51"/>
          <p:cNvSpPr txBox="1">
            <a:spLocks noChangeArrowheads="1"/>
          </p:cNvSpPr>
          <p:nvPr/>
        </p:nvSpPr>
        <p:spPr bwMode="auto">
          <a:xfrm>
            <a:off x="8534400" y="3200400"/>
            <a:ext cx="2794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74804" name="Text Box 52"/>
          <p:cNvSpPr txBox="1">
            <a:spLocks noChangeArrowheads="1"/>
          </p:cNvSpPr>
          <p:nvPr/>
        </p:nvSpPr>
        <p:spPr bwMode="auto">
          <a:xfrm>
            <a:off x="6934200" y="1450975"/>
            <a:ext cx="665163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Items </a:t>
            </a:r>
          </a:p>
        </p:txBody>
      </p:sp>
      <p:sp>
        <p:nvSpPr>
          <p:cNvPr id="74805" name="Line 53"/>
          <p:cNvSpPr>
            <a:spLocks noChangeShapeType="1"/>
          </p:cNvSpPr>
          <p:nvPr/>
        </p:nvSpPr>
        <p:spPr bwMode="auto">
          <a:xfrm>
            <a:off x="3657600" y="4343400"/>
            <a:ext cx="7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06" name="Oval 54"/>
          <p:cNvSpPr>
            <a:spLocks noChangeArrowheads="1"/>
          </p:cNvSpPr>
          <p:nvPr/>
        </p:nvSpPr>
        <p:spPr bwMode="auto">
          <a:xfrm>
            <a:off x="3560763" y="4276725"/>
            <a:ext cx="173037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07" name="Line 55"/>
          <p:cNvSpPr>
            <a:spLocks noChangeShapeType="1"/>
          </p:cNvSpPr>
          <p:nvPr/>
        </p:nvSpPr>
        <p:spPr bwMode="auto">
          <a:xfrm>
            <a:off x="3657600" y="5562600"/>
            <a:ext cx="7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09" name="Text Box 57"/>
          <p:cNvSpPr txBox="1">
            <a:spLocks noChangeArrowheads="1"/>
          </p:cNvSpPr>
          <p:nvPr/>
        </p:nvSpPr>
        <p:spPr bwMode="auto">
          <a:xfrm>
            <a:off x="2424113" y="4432300"/>
            <a:ext cx="1809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4810" name="Text Box 58"/>
          <p:cNvSpPr txBox="1">
            <a:spLocks noChangeArrowheads="1"/>
          </p:cNvSpPr>
          <p:nvPr/>
        </p:nvSpPr>
        <p:spPr bwMode="auto">
          <a:xfrm>
            <a:off x="2163763" y="4508500"/>
            <a:ext cx="1114425" cy="939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Arial" charset="0"/>
              </a:rPr>
              <a:t>i  id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+2</a:t>
            </a:r>
            <a:r>
              <a:rPr lang="en-US" sz="1400" baseline="50000">
                <a:solidFill>
                  <a:srgbClr val="000000"/>
                </a:solidFill>
                <a:latin typeface="Arial" charset="0"/>
              </a:rPr>
              <a:t>i  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succ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0    7      0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1    0      0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2    2      2 </a:t>
            </a:r>
          </a:p>
        </p:txBody>
      </p:sp>
      <p:sp>
        <p:nvSpPr>
          <p:cNvPr id="74811" name="Rectangle 59"/>
          <p:cNvSpPr>
            <a:spLocks noChangeArrowheads="1"/>
          </p:cNvSpPr>
          <p:nvPr/>
        </p:nvSpPr>
        <p:spPr bwMode="auto">
          <a:xfrm>
            <a:off x="2178050" y="4495800"/>
            <a:ext cx="10668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12" name="Line 60"/>
          <p:cNvSpPr>
            <a:spLocks noChangeShapeType="1"/>
          </p:cNvSpPr>
          <p:nvPr/>
        </p:nvSpPr>
        <p:spPr bwMode="auto">
          <a:xfrm>
            <a:off x="2378075" y="4495800"/>
            <a:ext cx="0" cy="981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13" name="Line 61"/>
          <p:cNvSpPr>
            <a:spLocks noChangeShapeType="1"/>
          </p:cNvSpPr>
          <p:nvPr/>
        </p:nvSpPr>
        <p:spPr bwMode="auto">
          <a:xfrm>
            <a:off x="2787650" y="44958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14" name="Line 62"/>
          <p:cNvSpPr>
            <a:spLocks noChangeShapeType="1"/>
          </p:cNvSpPr>
          <p:nvPr/>
        </p:nvSpPr>
        <p:spPr bwMode="auto">
          <a:xfrm>
            <a:off x="2178050" y="478155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15" name="Text Box 63"/>
          <p:cNvSpPr txBox="1">
            <a:spLocks noChangeArrowheads="1"/>
          </p:cNvSpPr>
          <p:nvPr/>
        </p:nvSpPr>
        <p:spPr bwMode="auto">
          <a:xfrm>
            <a:off x="2119313" y="4203700"/>
            <a:ext cx="111918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Succ. Table</a:t>
            </a:r>
          </a:p>
        </p:txBody>
      </p:sp>
      <p:sp>
        <p:nvSpPr>
          <p:cNvPr id="74816" name="AutoShape 64"/>
          <p:cNvSpPr>
            <a:spLocks noChangeArrowheads="1"/>
          </p:cNvSpPr>
          <p:nvPr/>
        </p:nvSpPr>
        <p:spPr bwMode="auto">
          <a:xfrm>
            <a:off x="1981200" y="4191000"/>
            <a:ext cx="1371600" cy="1371600"/>
          </a:xfrm>
          <a:prstGeom prst="wedgeRectCallout">
            <a:avLst>
              <a:gd name="adj1" fmla="val 65278"/>
              <a:gd name="adj2" fmla="val -37269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algn="ctr"/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4817" name="Picture 65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1425" y="2981325"/>
            <a:ext cx="381000" cy="355600"/>
          </a:xfrm>
          <a:prstGeom prst="rect">
            <a:avLst/>
          </a:prstGeom>
          <a:noFill/>
        </p:spPr>
      </p:pic>
      <p:pic>
        <p:nvPicPr>
          <p:cNvPr id="74818" name="Picture 66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78625" y="4200525"/>
            <a:ext cx="381000" cy="355600"/>
          </a:xfrm>
          <a:prstGeom prst="rect">
            <a:avLst/>
          </a:prstGeom>
          <a:noFill/>
        </p:spPr>
      </p:pic>
      <p:pic>
        <p:nvPicPr>
          <p:cNvPr id="74819" name="Picture 67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2514600"/>
            <a:ext cx="381000" cy="355600"/>
          </a:xfrm>
          <a:prstGeom prst="rect">
            <a:avLst/>
          </a:prstGeom>
          <a:noFill/>
        </p:spPr>
      </p:pic>
      <p:pic>
        <p:nvPicPr>
          <p:cNvPr id="74820" name="Picture 68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4191000"/>
            <a:ext cx="381000" cy="355600"/>
          </a:xfrm>
          <a:prstGeom prst="rect">
            <a:avLst/>
          </a:prstGeom>
          <a:noFill/>
        </p:spPr>
      </p:pic>
      <p:sp>
        <p:nvSpPr>
          <p:cNvPr id="69" name="Slide Number Placeholder 6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DHT: Chord Routing</a:t>
            </a: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3962400" cy="251460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ym typeface="Wingdings" charset="2"/>
              </a:rPr>
              <a:t>Upon receiving a query for item id, a node:</a:t>
            </a:r>
          </a:p>
          <a:p>
            <a:r>
              <a:rPr lang="en-US" dirty="0" smtClean="0">
                <a:sym typeface="Wingdings" charset="2"/>
              </a:rPr>
              <a:t>Checks whether stores the item locally</a:t>
            </a:r>
          </a:p>
          <a:p>
            <a:r>
              <a:rPr lang="en-US" dirty="0" smtClean="0">
                <a:sym typeface="Wingdings" charset="2"/>
              </a:rPr>
              <a:t>If not, forwards the query to the largest node in its successor table that does not exceed id</a:t>
            </a:r>
            <a:endParaRPr lang="en-US" dirty="0">
              <a:sym typeface="Wingdings" charset="2"/>
            </a:endParaRPr>
          </a:p>
        </p:txBody>
      </p:sp>
      <p:grpSp>
        <p:nvGrpSpPr>
          <p:cNvPr id="2" name="Group 74"/>
          <p:cNvGrpSpPr>
            <a:grpSpLocks/>
          </p:cNvGrpSpPr>
          <p:nvPr/>
        </p:nvGrpSpPr>
        <p:grpSpPr bwMode="auto">
          <a:xfrm>
            <a:off x="3733800" y="3276600"/>
            <a:ext cx="4724400" cy="2362200"/>
            <a:chOff x="2352" y="2064"/>
            <a:chExt cx="2976" cy="1488"/>
          </a:xfrm>
        </p:grpSpPr>
        <p:sp>
          <p:nvSpPr>
            <p:cNvPr id="75847" name="Rectangle 71"/>
            <p:cNvSpPr>
              <a:spLocks noChangeArrowheads="1"/>
            </p:cNvSpPr>
            <p:nvPr/>
          </p:nvSpPr>
          <p:spPr bwMode="auto">
            <a:xfrm>
              <a:off x="4656" y="2448"/>
              <a:ext cx="672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9" name="Freeform 63"/>
            <p:cNvSpPr>
              <a:spLocks/>
            </p:cNvSpPr>
            <p:nvPr/>
          </p:nvSpPr>
          <p:spPr bwMode="auto">
            <a:xfrm>
              <a:off x="2352" y="2064"/>
              <a:ext cx="1800" cy="1488"/>
            </a:xfrm>
            <a:custGeom>
              <a:avLst/>
              <a:gdLst/>
              <a:ahLst/>
              <a:cxnLst>
                <a:cxn ang="0">
                  <a:pos x="1680" y="0"/>
                </a:cxn>
                <a:cxn ang="0">
                  <a:pos x="1776" y="528"/>
                </a:cxn>
                <a:cxn ang="0">
                  <a:pos x="1536" y="1152"/>
                </a:cxn>
                <a:cxn ang="0">
                  <a:pos x="1056" y="1344"/>
                </a:cxn>
                <a:cxn ang="0">
                  <a:pos x="528" y="1200"/>
                </a:cxn>
                <a:cxn ang="0">
                  <a:pos x="0" y="720"/>
                </a:cxn>
              </a:cxnLst>
              <a:rect l="0" t="0" r="r" b="b"/>
              <a:pathLst>
                <a:path w="1800" h="1352">
                  <a:moveTo>
                    <a:pt x="1680" y="0"/>
                  </a:moveTo>
                  <a:cubicBezTo>
                    <a:pt x="1740" y="168"/>
                    <a:pt x="1800" y="336"/>
                    <a:pt x="1776" y="528"/>
                  </a:cubicBezTo>
                  <a:cubicBezTo>
                    <a:pt x="1752" y="720"/>
                    <a:pt x="1656" y="1016"/>
                    <a:pt x="1536" y="1152"/>
                  </a:cubicBezTo>
                  <a:cubicBezTo>
                    <a:pt x="1416" y="1288"/>
                    <a:pt x="1224" y="1336"/>
                    <a:pt x="1056" y="1344"/>
                  </a:cubicBezTo>
                  <a:cubicBezTo>
                    <a:pt x="888" y="1352"/>
                    <a:pt x="704" y="1304"/>
                    <a:pt x="528" y="1200"/>
                  </a:cubicBezTo>
                  <a:cubicBezTo>
                    <a:pt x="352" y="1096"/>
                    <a:pt x="176" y="908"/>
                    <a:pt x="0" y="720"/>
                  </a:cubicBezTo>
                </a:path>
              </a:pathLst>
            </a:custGeom>
            <a:noFill/>
            <a:ln w="31750" cap="flat" cmpd="sng">
              <a:solidFill>
                <a:schemeClr val="hlink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lIns="90488" tIns="44450" rIns="90488" bIns="4445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75"/>
          <p:cNvGrpSpPr>
            <a:grpSpLocks/>
          </p:cNvGrpSpPr>
          <p:nvPr/>
        </p:nvGrpSpPr>
        <p:grpSpPr bwMode="auto">
          <a:xfrm>
            <a:off x="2209800" y="2819400"/>
            <a:ext cx="3048000" cy="2209800"/>
            <a:chOff x="1392" y="1776"/>
            <a:chExt cx="1920" cy="1392"/>
          </a:xfrm>
        </p:grpSpPr>
        <p:sp>
          <p:nvSpPr>
            <p:cNvPr id="75848" name="Rectangle 72"/>
            <p:cNvSpPr>
              <a:spLocks noChangeArrowheads="1"/>
            </p:cNvSpPr>
            <p:nvPr/>
          </p:nvSpPr>
          <p:spPr bwMode="auto">
            <a:xfrm>
              <a:off x="1392" y="3024"/>
              <a:ext cx="672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0" name="Freeform 64"/>
            <p:cNvSpPr>
              <a:spLocks/>
            </p:cNvSpPr>
            <p:nvPr/>
          </p:nvSpPr>
          <p:spPr bwMode="auto">
            <a:xfrm>
              <a:off x="2496" y="1776"/>
              <a:ext cx="816" cy="912"/>
            </a:xfrm>
            <a:custGeom>
              <a:avLst/>
              <a:gdLst/>
              <a:ahLst/>
              <a:cxnLst>
                <a:cxn ang="0">
                  <a:pos x="0" y="912"/>
                </a:cxn>
                <a:cxn ang="0">
                  <a:pos x="240" y="480"/>
                </a:cxn>
                <a:cxn ang="0">
                  <a:pos x="816" y="0"/>
                </a:cxn>
              </a:cxnLst>
              <a:rect l="0" t="0" r="r" b="b"/>
              <a:pathLst>
                <a:path w="816" h="912">
                  <a:moveTo>
                    <a:pt x="0" y="912"/>
                  </a:moveTo>
                  <a:cubicBezTo>
                    <a:pt x="52" y="772"/>
                    <a:pt x="104" y="632"/>
                    <a:pt x="240" y="480"/>
                  </a:cubicBezTo>
                  <a:cubicBezTo>
                    <a:pt x="376" y="328"/>
                    <a:pt x="596" y="164"/>
                    <a:pt x="816" y="0"/>
                  </a:cubicBezTo>
                </a:path>
              </a:pathLst>
            </a:custGeom>
            <a:noFill/>
            <a:ln w="31750" cap="flat" cmpd="sng">
              <a:solidFill>
                <a:schemeClr val="hlink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lIns="90488" tIns="44450" rIns="90488" bIns="4445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849" name="Rectangle 73"/>
          <p:cNvSpPr>
            <a:spLocks noChangeArrowheads="1"/>
          </p:cNvSpPr>
          <p:nvPr/>
        </p:nvSpPr>
        <p:spPr bwMode="auto">
          <a:xfrm>
            <a:off x="7086600" y="17526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80" name="Oval 4"/>
          <p:cNvSpPr>
            <a:spLocks noChangeArrowheads="1"/>
          </p:cNvSpPr>
          <p:nvPr/>
        </p:nvSpPr>
        <p:spPr bwMode="auto">
          <a:xfrm>
            <a:off x="3660775" y="2733675"/>
            <a:ext cx="3249613" cy="32654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5170488" y="289877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75782" name="Oval 6"/>
          <p:cNvSpPr>
            <a:spLocks noChangeArrowheads="1"/>
          </p:cNvSpPr>
          <p:nvPr/>
        </p:nvSpPr>
        <p:spPr bwMode="auto">
          <a:xfrm>
            <a:off x="6324600" y="3124200"/>
            <a:ext cx="173038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6105525" y="315277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6562725" y="415925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auto">
          <a:xfrm>
            <a:off x="6105525" y="528637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5176838" y="548640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75787" name="Text Box 11"/>
          <p:cNvSpPr txBox="1">
            <a:spLocks noChangeArrowheads="1"/>
          </p:cNvSpPr>
          <p:nvPr/>
        </p:nvSpPr>
        <p:spPr bwMode="auto">
          <a:xfrm>
            <a:off x="4181475" y="528637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75788" name="Text Box 12"/>
          <p:cNvSpPr txBox="1">
            <a:spLocks noChangeArrowheads="1"/>
          </p:cNvSpPr>
          <p:nvPr/>
        </p:nvSpPr>
        <p:spPr bwMode="auto">
          <a:xfrm>
            <a:off x="3665538" y="415925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75789" name="Text Box 13"/>
          <p:cNvSpPr txBox="1">
            <a:spLocks noChangeArrowheads="1"/>
          </p:cNvSpPr>
          <p:nvPr/>
        </p:nvSpPr>
        <p:spPr bwMode="auto">
          <a:xfrm>
            <a:off x="4176713" y="321945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75790" name="Line 14"/>
          <p:cNvSpPr>
            <a:spLocks noChangeShapeType="1"/>
          </p:cNvSpPr>
          <p:nvPr/>
        </p:nvSpPr>
        <p:spPr bwMode="auto">
          <a:xfrm>
            <a:off x="5334000" y="27432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1" name="Line 15"/>
          <p:cNvSpPr>
            <a:spLocks noChangeShapeType="1"/>
          </p:cNvSpPr>
          <p:nvPr/>
        </p:nvSpPr>
        <p:spPr bwMode="auto">
          <a:xfrm>
            <a:off x="5334000" y="5943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2" name="Line 16"/>
          <p:cNvSpPr>
            <a:spLocks noChangeShapeType="1"/>
          </p:cNvSpPr>
          <p:nvPr/>
        </p:nvSpPr>
        <p:spPr bwMode="auto">
          <a:xfrm>
            <a:off x="3657600" y="4343400"/>
            <a:ext cx="7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3" name="Line 17"/>
          <p:cNvSpPr>
            <a:spLocks noChangeShapeType="1"/>
          </p:cNvSpPr>
          <p:nvPr/>
        </p:nvSpPr>
        <p:spPr bwMode="auto">
          <a:xfrm>
            <a:off x="6858000" y="4343400"/>
            <a:ext cx="7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4" name="Line 18"/>
          <p:cNvSpPr>
            <a:spLocks noChangeShapeType="1"/>
          </p:cNvSpPr>
          <p:nvPr/>
        </p:nvSpPr>
        <p:spPr bwMode="auto">
          <a:xfrm>
            <a:off x="4114800" y="3276600"/>
            <a:ext cx="762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5" name="Line 19"/>
          <p:cNvSpPr>
            <a:spLocks noChangeShapeType="1"/>
          </p:cNvSpPr>
          <p:nvPr/>
        </p:nvSpPr>
        <p:spPr bwMode="auto">
          <a:xfrm>
            <a:off x="6324600" y="5486400"/>
            <a:ext cx="762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6" name="Line 20"/>
          <p:cNvSpPr>
            <a:spLocks noChangeShapeType="1"/>
          </p:cNvSpPr>
          <p:nvPr/>
        </p:nvSpPr>
        <p:spPr bwMode="auto">
          <a:xfrm flipV="1">
            <a:off x="4191000" y="5486400"/>
            <a:ext cx="762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7605713" y="3136900"/>
            <a:ext cx="1809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7345363" y="3213100"/>
            <a:ext cx="1114425" cy="939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Arial" charset="0"/>
              </a:rPr>
              <a:t>i  id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+2</a:t>
            </a:r>
            <a:r>
              <a:rPr lang="en-US" sz="1400" baseline="50000">
                <a:solidFill>
                  <a:srgbClr val="000000"/>
                </a:solidFill>
                <a:latin typeface="Arial" charset="0"/>
              </a:rPr>
              <a:t>i  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succ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0    2      2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1    3      6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2    5      6 </a:t>
            </a:r>
          </a:p>
        </p:txBody>
      </p:sp>
      <p:sp>
        <p:nvSpPr>
          <p:cNvPr id="75799" name="Rectangle 23"/>
          <p:cNvSpPr>
            <a:spLocks noChangeArrowheads="1"/>
          </p:cNvSpPr>
          <p:nvPr/>
        </p:nvSpPr>
        <p:spPr bwMode="auto">
          <a:xfrm>
            <a:off x="7359650" y="3200400"/>
            <a:ext cx="10668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0" name="Line 24"/>
          <p:cNvSpPr>
            <a:spLocks noChangeShapeType="1"/>
          </p:cNvSpPr>
          <p:nvPr/>
        </p:nvSpPr>
        <p:spPr bwMode="auto">
          <a:xfrm>
            <a:off x="7559675" y="3200400"/>
            <a:ext cx="0" cy="981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1" name="Line 25"/>
          <p:cNvSpPr>
            <a:spLocks noChangeShapeType="1"/>
          </p:cNvSpPr>
          <p:nvPr/>
        </p:nvSpPr>
        <p:spPr bwMode="auto">
          <a:xfrm>
            <a:off x="7969250" y="32004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2" name="Line 26"/>
          <p:cNvSpPr>
            <a:spLocks noChangeShapeType="1"/>
          </p:cNvSpPr>
          <p:nvPr/>
        </p:nvSpPr>
        <p:spPr bwMode="auto">
          <a:xfrm>
            <a:off x="7359650" y="348615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3" name="Text Box 27"/>
          <p:cNvSpPr txBox="1">
            <a:spLocks noChangeArrowheads="1"/>
          </p:cNvSpPr>
          <p:nvPr/>
        </p:nvSpPr>
        <p:spPr bwMode="auto">
          <a:xfrm>
            <a:off x="7300913" y="2908300"/>
            <a:ext cx="111918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Succ. Table</a:t>
            </a:r>
          </a:p>
        </p:txBody>
      </p:sp>
      <p:sp>
        <p:nvSpPr>
          <p:cNvPr id="75804" name="AutoShape 28"/>
          <p:cNvSpPr>
            <a:spLocks noChangeArrowheads="1"/>
          </p:cNvSpPr>
          <p:nvPr/>
        </p:nvSpPr>
        <p:spPr bwMode="auto">
          <a:xfrm>
            <a:off x="7162800" y="2895600"/>
            <a:ext cx="1828800" cy="1371600"/>
          </a:xfrm>
          <a:prstGeom prst="wedgeRectCallout">
            <a:avLst>
              <a:gd name="adj1" fmla="val -85940"/>
              <a:gd name="adj2" fmla="val -2963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algn="ctr"/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5805" name="Oval 29"/>
          <p:cNvSpPr>
            <a:spLocks noChangeArrowheads="1"/>
          </p:cNvSpPr>
          <p:nvPr/>
        </p:nvSpPr>
        <p:spPr bwMode="auto">
          <a:xfrm>
            <a:off x="6837363" y="4276725"/>
            <a:ext cx="173037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6" name="Text Box 30"/>
          <p:cNvSpPr txBox="1">
            <a:spLocks noChangeArrowheads="1"/>
          </p:cNvSpPr>
          <p:nvPr/>
        </p:nvSpPr>
        <p:spPr bwMode="auto">
          <a:xfrm>
            <a:off x="7605713" y="5118100"/>
            <a:ext cx="1809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5807" name="Text Box 31"/>
          <p:cNvSpPr txBox="1">
            <a:spLocks noChangeArrowheads="1"/>
          </p:cNvSpPr>
          <p:nvPr/>
        </p:nvSpPr>
        <p:spPr bwMode="auto">
          <a:xfrm>
            <a:off x="7345363" y="5194300"/>
            <a:ext cx="1114425" cy="939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Arial" charset="0"/>
              </a:rPr>
              <a:t>i  id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+2</a:t>
            </a:r>
            <a:r>
              <a:rPr lang="en-US" sz="1400" baseline="50000">
                <a:solidFill>
                  <a:srgbClr val="000000"/>
                </a:solidFill>
                <a:latin typeface="Arial" charset="0"/>
              </a:rPr>
              <a:t>i  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succ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0    3      6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1    4      6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2    6      6 </a:t>
            </a:r>
          </a:p>
        </p:txBody>
      </p:sp>
      <p:sp>
        <p:nvSpPr>
          <p:cNvPr id="75808" name="Rectangle 32"/>
          <p:cNvSpPr>
            <a:spLocks noChangeArrowheads="1"/>
          </p:cNvSpPr>
          <p:nvPr/>
        </p:nvSpPr>
        <p:spPr bwMode="auto">
          <a:xfrm>
            <a:off x="7359650" y="5181600"/>
            <a:ext cx="10668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9" name="Line 33"/>
          <p:cNvSpPr>
            <a:spLocks noChangeShapeType="1"/>
          </p:cNvSpPr>
          <p:nvPr/>
        </p:nvSpPr>
        <p:spPr bwMode="auto">
          <a:xfrm>
            <a:off x="7559675" y="5181600"/>
            <a:ext cx="0" cy="981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0" name="Line 34"/>
          <p:cNvSpPr>
            <a:spLocks noChangeShapeType="1"/>
          </p:cNvSpPr>
          <p:nvPr/>
        </p:nvSpPr>
        <p:spPr bwMode="auto">
          <a:xfrm>
            <a:off x="7969250" y="51816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1" name="Line 35"/>
          <p:cNvSpPr>
            <a:spLocks noChangeShapeType="1"/>
          </p:cNvSpPr>
          <p:nvPr/>
        </p:nvSpPr>
        <p:spPr bwMode="auto">
          <a:xfrm>
            <a:off x="7359650" y="546735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2" name="Text Box 36"/>
          <p:cNvSpPr txBox="1">
            <a:spLocks noChangeArrowheads="1"/>
          </p:cNvSpPr>
          <p:nvPr/>
        </p:nvSpPr>
        <p:spPr bwMode="auto">
          <a:xfrm>
            <a:off x="7300913" y="4889500"/>
            <a:ext cx="111918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Succ. Table</a:t>
            </a:r>
          </a:p>
        </p:txBody>
      </p:sp>
      <p:sp>
        <p:nvSpPr>
          <p:cNvPr id="75813" name="AutoShape 37"/>
          <p:cNvSpPr>
            <a:spLocks noChangeArrowheads="1"/>
          </p:cNvSpPr>
          <p:nvPr/>
        </p:nvSpPr>
        <p:spPr bwMode="auto">
          <a:xfrm>
            <a:off x="7162800" y="4876800"/>
            <a:ext cx="1371600" cy="1371600"/>
          </a:xfrm>
          <a:prstGeom prst="wedgeRectCallout">
            <a:avLst>
              <a:gd name="adj1" fmla="val -61111"/>
              <a:gd name="adj2" fmla="val -8518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algn="ctr"/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5814" name="Oval 38"/>
          <p:cNvSpPr>
            <a:spLocks noChangeArrowheads="1"/>
          </p:cNvSpPr>
          <p:nvPr/>
        </p:nvSpPr>
        <p:spPr bwMode="auto">
          <a:xfrm>
            <a:off x="5257800" y="2667000"/>
            <a:ext cx="173038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5" name="Text Box 39"/>
          <p:cNvSpPr txBox="1">
            <a:spLocks noChangeArrowheads="1"/>
          </p:cNvSpPr>
          <p:nvPr/>
        </p:nvSpPr>
        <p:spPr bwMode="auto">
          <a:xfrm>
            <a:off x="6081713" y="1612900"/>
            <a:ext cx="1809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5816" name="Text Box 40"/>
          <p:cNvSpPr txBox="1">
            <a:spLocks noChangeArrowheads="1"/>
          </p:cNvSpPr>
          <p:nvPr/>
        </p:nvSpPr>
        <p:spPr bwMode="auto">
          <a:xfrm>
            <a:off x="5821363" y="1689100"/>
            <a:ext cx="1114425" cy="939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Arial" charset="0"/>
              </a:rPr>
              <a:t>i  id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+2</a:t>
            </a:r>
            <a:r>
              <a:rPr lang="en-US" sz="1400" baseline="50000">
                <a:solidFill>
                  <a:srgbClr val="000000"/>
                </a:solidFill>
                <a:latin typeface="Arial" charset="0"/>
              </a:rPr>
              <a:t>i  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succ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0    1      1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1    2      2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2    4      0 </a:t>
            </a:r>
          </a:p>
        </p:txBody>
      </p:sp>
      <p:sp>
        <p:nvSpPr>
          <p:cNvPr id="75817" name="Rectangle 41"/>
          <p:cNvSpPr>
            <a:spLocks noChangeArrowheads="1"/>
          </p:cNvSpPr>
          <p:nvPr/>
        </p:nvSpPr>
        <p:spPr bwMode="auto">
          <a:xfrm>
            <a:off x="5835650" y="1676400"/>
            <a:ext cx="10668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8" name="Line 42"/>
          <p:cNvSpPr>
            <a:spLocks noChangeShapeType="1"/>
          </p:cNvSpPr>
          <p:nvPr/>
        </p:nvSpPr>
        <p:spPr bwMode="auto">
          <a:xfrm>
            <a:off x="6035675" y="1676400"/>
            <a:ext cx="0" cy="981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9" name="Line 43"/>
          <p:cNvSpPr>
            <a:spLocks noChangeShapeType="1"/>
          </p:cNvSpPr>
          <p:nvPr/>
        </p:nvSpPr>
        <p:spPr bwMode="auto">
          <a:xfrm>
            <a:off x="6445250" y="16764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0" name="Line 44"/>
          <p:cNvSpPr>
            <a:spLocks noChangeShapeType="1"/>
          </p:cNvSpPr>
          <p:nvPr/>
        </p:nvSpPr>
        <p:spPr bwMode="auto">
          <a:xfrm>
            <a:off x="5835650" y="196215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1" name="Text Box 45"/>
          <p:cNvSpPr txBox="1">
            <a:spLocks noChangeArrowheads="1"/>
          </p:cNvSpPr>
          <p:nvPr/>
        </p:nvSpPr>
        <p:spPr bwMode="auto">
          <a:xfrm>
            <a:off x="5776913" y="1384300"/>
            <a:ext cx="111918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Succ. Table</a:t>
            </a:r>
          </a:p>
        </p:txBody>
      </p:sp>
      <p:sp>
        <p:nvSpPr>
          <p:cNvPr id="75822" name="AutoShape 46"/>
          <p:cNvSpPr>
            <a:spLocks noChangeArrowheads="1"/>
          </p:cNvSpPr>
          <p:nvPr/>
        </p:nvSpPr>
        <p:spPr bwMode="auto">
          <a:xfrm>
            <a:off x="5638800" y="1371600"/>
            <a:ext cx="1905000" cy="1371600"/>
          </a:xfrm>
          <a:prstGeom prst="wedgeRectCallout">
            <a:avLst>
              <a:gd name="adj1" fmla="val -62500"/>
              <a:gd name="adj2" fmla="val 42593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algn="ctr"/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5823" name="Rectangle 47"/>
          <p:cNvSpPr>
            <a:spLocks noChangeArrowheads="1"/>
          </p:cNvSpPr>
          <p:nvPr/>
        </p:nvSpPr>
        <p:spPr bwMode="auto">
          <a:xfrm>
            <a:off x="7050088" y="1717675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4" name="Text Box 48"/>
          <p:cNvSpPr txBox="1">
            <a:spLocks noChangeArrowheads="1"/>
          </p:cNvSpPr>
          <p:nvPr/>
        </p:nvSpPr>
        <p:spPr bwMode="auto">
          <a:xfrm>
            <a:off x="7035800" y="1679575"/>
            <a:ext cx="2794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75825" name="Text Box 49"/>
          <p:cNvSpPr txBox="1">
            <a:spLocks noChangeArrowheads="1"/>
          </p:cNvSpPr>
          <p:nvPr/>
        </p:nvSpPr>
        <p:spPr bwMode="auto">
          <a:xfrm>
            <a:off x="8404225" y="2971800"/>
            <a:ext cx="665163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Items </a:t>
            </a:r>
          </a:p>
        </p:txBody>
      </p:sp>
      <p:sp>
        <p:nvSpPr>
          <p:cNvPr id="75826" name="Rectangle 50"/>
          <p:cNvSpPr>
            <a:spLocks noChangeArrowheads="1"/>
          </p:cNvSpPr>
          <p:nvPr/>
        </p:nvSpPr>
        <p:spPr bwMode="auto">
          <a:xfrm>
            <a:off x="8548688" y="3238500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7" name="Text Box 51"/>
          <p:cNvSpPr txBox="1">
            <a:spLocks noChangeArrowheads="1"/>
          </p:cNvSpPr>
          <p:nvPr/>
        </p:nvSpPr>
        <p:spPr bwMode="auto">
          <a:xfrm>
            <a:off x="8534400" y="3200400"/>
            <a:ext cx="2794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75828" name="Text Box 52"/>
          <p:cNvSpPr txBox="1">
            <a:spLocks noChangeArrowheads="1"/>
          </p:cNvSpPr>
          <p:nvPr/>
        </p:nvSpPr>
        <p:spPr bwMode="auto">
          <a:xfrm>
            <a:off x="6934200" y="1450975"/>
            <a:ext cx="665163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Items </a:t>
            </a:r>
          </a:p>
        </p:txBody>
      </p:sp>
      <p:sp>
        <p:nvSpPr>
          <p:cNvPr id="75829" name="Line 53"/>
          <p:cNvSpPr>
            <a:spLocks noChangeShapeType="1"/>
          </p:cNvSpPr>
          <p:nvPr/>
        </p:nvSpPr>
        <p:spPr bwMode="auto">
          <a:xfrm>
            <a:off x="3657600" y="4343400"/>
            <a:ext cx="7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0" name="Oval 54"/>
          <p:cNvSpPr>
            <a:spLocks noChangeArrowheads="1"/>
          </p:cNvSpPr>
          <p:nvPr/>
        </p:nvSpPr>
        <p:spPr bwMode="auto">
          <a:xfrm>
            <a:off x="3560763" y="4276725"/>
            <a:ext cx="173037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1" name="Text Box 55"/>
          <p:cNvSpPr txBox="1">
            <a:spLocks noChangeArrowheads="1"/>
          </p:cNvSpPr>
          <p:nvPr/>
        </p:nvSpPr>
        <p:spPr bwMode="auto">
          <a:xfrm>
            <a:off x="2424113" y="4432300"/>
            <a:ext cx="1809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5832" name="Text Box 56"/>
          <p:cNvSpPr txBox="1">
            <a:spLocks noChangeArrowheads="1"/>
          </p:cNvSpPr>
          <p:nvPr/>
        </p:nvSpPr>
        <p:spPr bwMode="auto">
          <a:xfrm>
            <a:off x="2163763" y="4508500"/>
            <a:ext cx="1114425" cy="939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Arial" charset="0"/>
              </a:rPr>
              <a:t>i  id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+2</a:t>
            </a:r>
            <a:r>
              <a:rPr lang="en-US" sz="1400" baseline="50000">
                <a:solidFill>
                  <a:srgbClr val="000000"/>
                </a:solidFill>
                <a:latin typeface="Arial" charset="0"/>
              </a:rPr>
              <a:t>i  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succ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0    7      0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1    0      0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2    2      2 </a:t>
            </a:r>
          </a:p>
        </p:txBody>
      </p:sp>
      <p:sp>
        <p:nvSpPr>
          <p:cNvPr id="75833" name="Rectangle 57"/>
          <p:cNvSpPr>
            <a:spLocks noChangeArrowheads="1"/>
          </p:cNvSpPr>
          <p:nvPr/>
        </p:nvSpPr>
        <p:spPr bwMode="auto">
          <a:xfrm>
            <a:off x="2209800" y="4495800"/>
            <a:ext cx="10668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4" name="Line 58"/>
          <p:cNvSpPr>
            <a:spLocks noChangeShapeType="1"/>
          </p:cNvSpPr>
          <p:nvPr/>
        </p:nvSpPr>
        <p:spPr bwMode="auto">
          <a:xfrm>
            <a:off x="2378075" y="4495800"/>
            <a:ext cx="0" cy="981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5" name="Line 59"/>
          <p:cNvSpPr>
            <a:spLocks noChangeShapeType="1"/>
          </p:cNvSpPr>
          <p:nvPr/>
        </p:nvSpPr>
        <p:spPr bwMode="auto">
          <a:xfrm>
            <a:off x="2787650" y="44958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6" name="Line 60"/>
          <p:cNvSpPr>
            <a:spLocks noChangeShapeType="1"/>
          </p:cNvSpPr>
          <p:nvPr/>
        </p:nvSpPr>
        <p:spPr bwMode="auto">
          <a:xfrm>
            <a:off x="2178050" y="478155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7" name="Text Box 61"/>
          <p:cNvSpPr txBox="1">
            <a:spLocks noChangeArrowheads="1"/>
          </p:cNvSpPr>
          <p:nvPr/>
        </p:nvSpPr>
        <p:spPr bwMode="auto">
          <a:xfrm>
            <a:off x="2119313" y="4203700"/>
            <a:ext cx="111918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Succ. Table</a:t>
            </a:r>
          </a:p>
        </p:txBody>
      </p:sp>
      <p:sp>
        <p:nvSpPr>
          <p:cNvPr id="75838" name="AutoShape 62"/>
          <p:cNvSpPr>
            <a:spLocks noChangeArrowheads="1"/>
          </p:cNvSpPr>
          <p:nvPr/>
        </p:nvSpPr>
        <p:spPr bwMode="auto">
          <a:xfrm>
            <a:off x="1981200" y="4191000"/>
            <a:ext cx="1371600" cy="1371600"/>
          </a:xfrm>
          <a:prstGeom prst="wedgeRectCallout">
            <a:avLst>
              <a:gd name="adj1" fmla="val 65278"/>
              <a:gd name="adj2" fmla="val -37269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algn="ctr"/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5841" name="Line 65"/>
          <p:cNvSpPr>
            <a:spLocks noChangeShapeType="1"/>
          </p:cNvSpPr>
          <p:nvPr/>
        </p:nvSpPr>
        <p:spPr bwMode="auto">
          <a:xfrm flipV="1">
            <a:off x="5867400" y="3276600"/>
            <a:ext cx="304800" cy="228600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42" name="Text Box 66"/>
          <p:cNvSpPr txBox="1">
            <a:spLocks noChangeArrowheads="1"/>
          </p:cNvSpPr>
          <p:nvPr/>
        </p:nvSpPr>
        <p:spPr bwMode="auto">
          <a:xfrm>
            <a:off x="5243513" y="3517900"/>
            <a:ext cx="842962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query(7)</a:t>
            </a:r>
          </a:p>
        </p:txBody>
      </p:sp>
      <p:pic>
        <p:nvPicPr>
          <p:cNvPr id="75843" name="Picture 67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1425" y="2981325"/>
            <a:ext cx="381000" cy="355600"/>
          </a:xfrm>
          <a:prstGeom prst="rect">
            <a:avLst/>
          </a:prstGeom>
          <a:noFill/>
        </p:spPr>
      </p:pic>
      <p:pic>
        <p:nvPicPr>
          <p:cNvPr id="75844" name="Picture 68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78625" y="4200525"/>
            <a:ext cx="381000" cy="355600"/>
          </a:xfrm>
          <a:prstGeom prst="rect">
            <a:avLst/>
          </a:prstGeom>
          <a:noFill/>
        </p:spPr>
      </p:pic>
      <p:pic>
        <p:nvPicPr>
          <p:cNvPr id="75845" name="Picture 69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2514600"/>
            <a:ext cx="381000" cy="355600"/>
          </a:xfrm>
          <a:prstGeom prst="rect">
            <a:avLst/>
          </a:prstGeom>
          <a:noFill/>
        </p:spPr>
      </p:pic>
      <p:pic>
        <p:nvPicPr>
          <p:cNvPr id="75846" name="Picture 70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4191000"/>
            <a:ext cx="381000" cy="355600"/>
          </a:xfrm>
          <a:prstGeom prst="rect">
            <a:avLst/>
          </a:prstGeom>
          <a:noFill/>
        </p:spPr>
      </p:pic>
      <p:sp>
        <p:nvSpPr>
          <p:cNvPr id="80" name="Slide Number Placeholder 7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49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DHT: Chord Summary</a:t>
            </a: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Routing table size?</a:t>
            </a:r>
          </a:p>
          <a:p>
            <a:pPr lvl="1"/>
            <a:r>
              <a:rPr lang="en-US" dirty="0" smtClean="0"/>
              <a:t>Log N fingers</a:t>
            </a:r>
          </a:p>
          <a:p>
            <a:r>
              <a:rPr lang="en-US" dirty="0" smtClean="0"/>
              <a:t>Routing time?</a:t>
            </a:r>
          </a:p>
          <a:p>
            <a:pPr lvl="1"/>
            <a:r>
              <a:rPr lang="en-US" dirty="0" smtClean="0"/>
              <a:t>Each hop expects to 1/2 the distance to the desired id =&gt; expect </a:t>
            </a:r>
            <a:r>
              <a:rPr lang="en-US" dirty="0" err="1" smtClean="0"/>
              <a:t>O(log</a:t>
            </a:r>
            <a:r>
              <a:rPr lang="en-US" dirty="0" smtClean="0"/>
              <a:t> N) hops.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Guaranteed Lookup</a:t>
            </a:r>
          </a:p>
          <a:p>
            <a:pPr lvl="1"/>
            <a:r>
              <a:rPr lang="en-US" dirty="0" err="1" smtClean="0"/>
              <a:t>O(log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) per node state and search scope</a:t>
            </a:r>
          </a:p>
          <a:p>
            <a:r>
              <a:rPr lang="en-US" dirty="0" smtClean="0"/>
              <a:t>Cons:</a:t>
            </a:r>
          </a:p>
          <a:p>
            <a:pPr lvl="1"/>
            <a:r>
              <a:rPr lang="en-US" dirty="0" smtClean="0"/>
              <a:t>No one uses them? (only one file sharing app)</a:t>
            </a:r>
          </a:p>
          <a:p>
            <a:pPr lvl="1"/>
            <a:r>
              <a:rPr lang="en-US" dirty="0" smtClean="0"/>
              <a:t>Supporting non-exact match search is hard</a:t>
            </a:r>
          </a:p>
          <a:p>
            <a:pPr lvl="1"/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 smtClean="0"/>
              <a:t>P2P-enabled Applications:</a:t>
            </a:r>
            <a:br>
              <a:rPr dirty="0" smtClean="0"/>
            </a:br>
            <a:r>
              <a:rPr dirty="0" smtClean="0"/>
              <a:t>Flat-Naming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naming schemes use hierarchical names to enable scaling</a:t>
            </a:r>
          </a:p>
          <a:p>
            <a:r>
              <a:rPr lang="en-US" dirty="0" smtClean="0"/>
              <a:t>DHT provide a simple way to scale flat names</a:t>
            </a:r>
          </a:p>
          <a:p>
            <a:pPr lvl="1"/>
            <a:r>
              <a:rPr lang="en-US" dirty="0" smtClean="0"/>
              <a:t>E.g. just insert name resolution into </a:t>
            </a:r>
            <a:r>
              <a:rPr lang="en-US" dirty="0" err="1" smtClean="0"/>
              <a:t>Hash(name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p2p file sharing techniques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Downloading:  Whole-file vs. chunks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Searching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Centralized index (Napster, etc.)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Flooding (Gnutella, etc.)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Smarter flooding (KaZaA, …)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Routing (Freenet, etc.)</a:t>
            </a:r>
          </a:p>
          <a:p>
            <a:pPr>
              <a:lnSpc>
                <a:spcPct val="90000"/>
              </a:lnSpc>
            </a:pPr>
            <a:r>
              <a:rPr lang="en-US" sz="2800"/>
              <a:t>Uses of p2p - what works well, what doesn’t?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servers vs. arbitrary nodes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Hard state (backups!) vs soft-state (caches)</a:t>
            </a:r>
          </a:p>
          <a:p>
            <a:pPr>
              <a:lnSpc>
                <a:spcPct val="90000"/>
              </a:lnSpc>
            </a:pPr>
            <a:r>
              <a:rPr lang="en-US" sz="2800"/>
              <a:t>Challenges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Fairness, freeloading, security, …</a:t>
            </a:r>
          </a:p>
          <a:p>
            <a:pPr lvl="1">
              <a:lnSpc>
                <a:spcPct val="90000"/>
              </a:lnSpc>
            </a:pPr>
            <a:endParaRPr lang="en-US" sz="2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07932F-D435-7C40-8365-637B03A397A6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53251" name="Text Box 2"/>
          <p:cNvSpPr txBox="1">
            <a:spLocks noChangeArrowheads="1"/>
          </p:cNvSpPr>
          <p:nvPr/>
        </p:nvSpPr>
        <p:spPr bwMode="auto">
          <a:xfrm>
            <a:off x="69850" y="5834063"/>
            <a:ext cx="1881188" cy="95567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800" i="1">
                <a:solidFill>
                  <a:srgbClr val="000099"/>
                </a:solidFill>
                <a:latin typeface="Trebuchet MS" charset="0"/>
              </a:rPr>
              <a:t>Resolution</a:t>
            </a:r>
            <a:br>
              <a:rPr lang="en-US" sz="2800" i="1">
                <a:solidFill>
                  <a:srgbClr val="000099"/>
                </a:solidFill>
                <a:latin typeface="Trebuchet MS" charset="0"/>
              </a:rPr>
            </a:br>
            <a:r>
              <a:rPr lang="en-US" sz="2800" i="1">
                <a:solidFill>
                  <a:srgbClr val="000099"/>
                </a:solidFill>
                <a:latin typeface="Trebuchet MS" charset="0"/>
              </a:rPr>
              <a:t>Service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077200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ea typeface="ＭＳ Ｐゴシック" charset="-128"/>
                <a:cs typeface="ＭＳ Ｐゴシック" charset="-128"/>
              </a:rPr>
              <a:t>Flat Names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dirty="0" smtClean="0">
                <a:ea typeface="ＭＳ Ｐゴシック" charset="-128"/>
                <a:cs typeface="ＭＳ Ｐゴシック" charset="-128"/>
              </a:rPr>
              <a:t>Example</a:t>
            </a:r>
            <a:endParaRPr lang="en-US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449540" name="Document"/>
          <p:cNvSpPr>
            <a:spLocks noEditPoints="1" noChangeArrowheads="1"/>
          </p:cNvSpPr>
          <p:nvPr/>
        </p:nvSpPr>
        <p:spPr bwMode="auto">
          <a:xfrm>
            <a:off x="266700" y="3119438"/>
            <a:ext cx="2936875" cy="1481137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0" hangingPunct="0">
              <a:defRPr/>
            </a:pPr>
            <a:r>
              <a:rPr kumimoji="1" lang="en-US" b="1">
                <a:latin typeface="Arial Narrow" charset="0"/>
              </a:rPr>
              <a:t>&lt;A HREF=</a:t>
            </a:r>
          </a:p>
          <a:p>
            <a:pPr eaLnBrk="0" hangingPunct="0">
              <a:defRPr/>
            </a:pPr>
            <a:r>
              <a:rPr kumimoji="1" lang="en-US" b="1">
                <a:solidFill>
                  <a:srgbClr val="0000CC"/>
                </a:solidFill>
                <a:latin typeface="Arial Narrow" charset="0"/>
              </a:rPr>
              <a:t>http://f012012/pub.pdf</a:t>
            </a:r>
          </a:p>
          <a:p>
            <a:pPr eaLnBrk="0" hangingPunct="0">
              <a:defRPr/>
            </a:pPr>
            <a:r>
              <a:rPr kumimoji="1" lang="en-US" b="1">
                <a:latin typeface="Arial Narrow" charset="0"/>
              </a:rPr>
              <a:t>&gt;here is a paper&lt;/A&gt;</a:t>
            </a:r>
          </a:p>
        </p:txBody>
      </p:sp>
      <p:sp>
        <p:nvSpPr>
          <p:cNvPr id="449541" name="Line 5"/>
          <p:cNvSpPr>
            <a:spLocks noChangeShapeType="1"/>
          </p:cNvSpPr>
          <p:nvPr/>
        </p:nvSpPr>
        <p:spPr bwMode="auto">
          <a:xfrm flipH="1">
            <a:off x="1081088" y="4667250"/>
            <a:ext cx="31750" cy="1166813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49542" name="Text Box 6"/>
          <p:cNvSpPr txBox="1">
            <a:spLocks noChangeArrowheads="1"/>
          </p:cNvSpPr>
          <p:nvPr/>
        </p:nvSpPr>
        <p:spPr bwMode="auto">
          <a:xfrm rot="-515739">
            <a:off x="3455988" y="2919413"/>
            <a:ext cx="2667000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30" tIns="45716" rIns="91430" bIns="45716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b="1">
                <a:solidFill>
                  <a:srgbClr val="FF0000"/>
                </a:solidFill>
                <a:latin typeface="Helvetica" charset="0"/>
              </a:rPr>
              <a:t>HTTP GET: </a:t>
            </a:r>
            <a:r>
              <a:rPr kumimoji="1" lang="en-US" b="1">
                <a:solidFill>
                  <a:srgbClr val="FF0000"/>
                </a:solidFill>
                <a:latin typeface="Courier New" charset="0"/>
              </a:rPr>
              <a:t>/docs/pub.pdf</a:t>
            </a:r>
          </a:p>
        </p:txBody>
      </p:sp>
      <p:sp>
        <p:nvSpPr>
          <p:cNvPr id="53256" name="Rectangle 7"/>
          <p:cNvSpPr>
            <a:spLocks noChangeArrowheads="1"/>
          </p:cNvSpPr>
          <p:nvPr/>
        </p:nvSpPr>
        <p:spPr bwMode="auto">
          <a:xfrm>
            <a:off x="1081088" y="3560763"/>
            <a:ext cx="949325" cy="396875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3257" name="Rectangle 8"/>
          <p:cNvSpPr>
            <a:spLocks noChangeArrowheads="1"/>
          </p:cNvSpPr>
          <p:nvPr/>
        </p:nvSpPr>
        <p:spPr bwMode="auto">
          <a:xfrm>
            <a:off x="6705600" y="2968625"/>
            <a:ext cx="2279650" cy="114617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3258" name="Text Box 9"/>
          <p:cNvSpPr txBox="1">
            <a:spLocks noChangeArrowheads="1"/>
          </p:cNvSpPr>
          <p:nvPr/>
        </p:nvSpPr>
        <p:spPr bwMode="auto">
          <a:xfrm>
            <a:off x="6719888" y="2941638"/>
            <a:ext cx="194786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en-US" b="1">
                <a:solidFill>
                  <a:srgbClr val="FF0000"/>
                </a:solidFill>
                <a:latin typeface="Courier New" charset="0"/>
              </a:rPr>
              <a:t>10.1.2.3</a:t>
            </a:r>
          </a:p>
        </p:txBody>
      </p:sp>
      <p:sp>
        <p:nvSpPr>
          <p:cNvPr id="449546" name="Text Box 10"/>
          <p:cNvSpPr txBox="1">
            <a:spLocks noChangeArrowheads="1"/>
          </p:cNvSpPr>
          <p:nvPr/>
        </p:nvSpPr>
        <p:spPr bwMode="auto">
          <a:xfrm>
            <a:off x="6831013" y="3511550"/>
            <a:ext cx="2046287" cy="488950"/>
          </a:xfrm>
          <a:prstGeom prst="rect">
            <a:avLst/>
          </a:prstGeom>
          <a:noFill/>
          <a:ln w="31750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lIns="91430" tIns="45716" rIns="91430" bIns="45716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b="1">
                <a:solidFill>
                  <a:srgbClr val="FF0000"/>
                </a:solidFill>
                <a:latin typeface="Helvetica" charset="0"/>
              </a:rPr>
              <a:t>/docs/</a:t>
            </a:r>
          </a:p>
        </p:txBody>
      </p:sp>
      <p:sp>
        <p:nvSpPr>
          <p:cNvPr id="449547" name="Text Box 11"/>
          <p:cNvSpPr txBox="1">
            <a:spLocks noChangeArrowheads="1"/>
          </p:cNvSpPr>
          <p:nvPr/>
        </p:nvSpPr>
        <p:spPr bwMode="auto">
          <a:xfrm>
            <a:off x="6716713" y="4957763"/>
            <a:ext cx="190976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en-US" b="1">
                <a:solidFill>
                  <a:srgbClr val="00BE00"/>
                </a:solidFill>
                <a:latin typeface="Courier New" charset="0"/>
              </a:rPr>
              <a:t>20.2.4.6</a:t>
            </a:r>
          </a:p>
        </p:txBody>
      </p:sp>
      <p:cxnSp>
        <p:nvCxnSpPr>
          <p:cNvPr id="449548" name="AutoShape 12"/>
          <p:cNvCxnSpPr>
            <a:cxnSpLocks noChangeShapeType="1"/>
          </p:cNvCxnSpPr>
          <p:nvPr/>
        </p:nvCxnSpPr>
        <p:spPr bwMode="auto">
          <a:xfrm flipH="1">
            <a:off x="8528050" y="4017963"/>
            <a:ext cx="4763" cy="1503362"/>
          </a:xfrm>
          <a:prstGeom prst="straightConnector1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449549" name="Rectangle 13"/>
          <p:cNvSpPr>
            <a:spLocks noChangeArrowheads="1"/>
          </p:cNvSpPr>
          <p:nvPr/>
        </p:nvSpPr>
        <p:spPr bwMode="auto">
          <a:xfrm>
            <a:off x="6702425" y="4987925"/>
            <a:ext cx="2289175" cy="1146175"/>
          </a:xfrm>
          <a:prstGeom prst="rect">
            <a:avLst/>
          </a:prstGeom>
          <a:noFill/>
          <a:ln w="38100">
            <a:solidFill>
              <a:srgbClr val="00BE00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49550" name="Line 14"/>
          <p:cNvSpPr>
            <a:spLocks noChangeShapeType="1"/>
          </p:cNvSpPr>
          <p:nvPr/>
        </p:nvSpPr>
        <p:spPr bwMode="auto">
          <a:xfrm>
            <a:off x="3241675" y="4122738"/>
            <a:ext cx="3455988" cy="1455737"/>
          </a:xfrm>
          <a:prstGeom prst="line">
            <a:avLst/>
          </a:prstGeom>
          <a:noFill/>
          <a:ln w="38100">
            <a:solidFill>
              <a:srgbClr val="00BE00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49551" name="Text Box 15"/>
          <p:cNvSpPr txBox="1">
            <a:spLocks noChangeArrowheads="1"/>
          </p:cNvSpPr>
          <p:nvPr/>
        </p:nvSpPr>
        <p:spPr bwMode="auto">
          <a:xfrm rot="1402066">
            <a:off x="3135313" y="4051300"/>
            <a:ext cx="3906837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30" tIns="45716" rIns="91430" bIns="45716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b="1">
                <a:solidFill>
                  <a:srgbClr val="00BE00"/>
                </a:solidFill>
                <a:latin typeface="Helvetica" charset="0"/>
              </a:rPr>
              <a:t>HTTP GET: </a:t>
            </a:r>
            <a:r>
              <a:rPr kumimoji="1" lang="en-US" b="1">
                <a:solidFill>
                  <a:srgbClr val="00BE00"/>
                </a:solidFill>
                <a:latin typeface="Courier New" charset="0"/>
              </a:rPr>
              <a:t>/~user/pubs/pub.pdf</a:t>
            </a:r>
          </a:p>
        </p:txBody>
      </p:sp>
      <p:sp>
        <p:nvSpPr>
          <p:cNvPr id="449552" name="Text Box 16"/>
          <p:cNvSpPr txBox="1">
            <a:spLocks noChangeArrowheads="1"/>
          </p:cNvSpPr>
          <p:nvPr/>
        </p:nvSpPr>
        <p:spPr bwMode="auto">
          <a:xfrm>
            <a:off x="1627188" y="5054600"/>
            <a:ext cx="2630487" cy="8604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lIns="91430" tIns="45716" rIns="91430" bIns="45716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Courier New" charset="0"/>
              </a:rPr>
              <a:t>(10.1.2.3,80,</a:t>
            </a:r>
          </a:p>
          <a:p>
            <a:r>
              <a:rPr lang="en-US" b="1">
                <a:solidFill>
                  <a:srgbClr val="FF0000"/>
                </a:solidFill>
                <a:latin typeface="Courier New" charset="0"/>
              </a:rPr>
              <a:t>/docs/)</a:t>
            </a:r>
          </a:p>
        </p:txBody>
      </p:sp>
      <p:sp>
        <p:nvSpPr>
          <p:cNvPr id="449553" name="Text Box 17"/>
          <p:cNvSpPr txBox="1">
            <a:spLocks noChangeArrowheads="1"/>
          </p:cNvSpPr>
          <p:nvPr/>
        </p:nvSpPr>
        <p:spPr bwMode="auto">
          <a:xfrm>
            <a:off x="2906713" y="5537200"/>
            <a:ext cx="2679700" cy="860425"/>
          </a:xfrm>
          <a:prstGeom prst="rect">
            <a:avLst/>
          </a:prstGeom>
          <a:noFill/>
          <a:ln w="38100">
            <a:solidFill>
              <a:srgbClr val="00BE00"/>
            </a:solidFill>
            <a:miter lim="800000"/>
            <a:headEnd/>
            <a:tailEnd/>
          </a:ln>
        </p:spPr>
        <p:txBody>
          <a:bodyPr lIns="91430" tIns="45716" rIns="91430" bIns="45716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BE00"/>
                </a:solidFill>
                <a:latin typeface="Courier New" charset="0"/>
              </a:rPr>
              <a:t>(20.2.4.6,80,</a:t>
            </a:r>
          </a:p>
          <a:p>
            <a:r>
              <a:rPr lang="en-US" b="1">
                <a:solidFill>
                  <a:srgbClr val="00BE00"/>
                </a:solidFill>
                <a:latin typeface="Courier New" charset="0"/>
              </a:rPr>
              <a:t>/~user/pubs/)</a:t>
            </a:r>
          </a:p>
        </p:txBody>
      </p:sp>
      <p:sp>
        <p:nvSpPr>
          <p:cNvPr id="449554" name="Text Box 18"/>
          <p:cNvSpPr txBox="1">
            <a:spLocks noChangeArrowheads="1"/>
          </p:cNvSpPr>
          <p:nvPr/>
        </p:nvSpPr>
        <p:spPr bwMode="auto">
          <a:xfrm>
            <a:off x="6819900" y="5518150"/>
            <a:ext cx="2046288" cy="488950"/>
          </a:xfrm>
          <a:prstGeom prst="rect">
            <a:avLst/>
          </a:prstGeom>
          <a:noFill/>
          <a:ln w="317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1430" tIns="45716" rIns="91430" bIns="45716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b="1">
                <a:solidFill>
                  <a:srgbClr val="00BE00"/>
                </a:solidFill>
                <a:latin typeface="Helvetica" charset="0"/>
              </a:rPr>
              <a:t>/~user/pubs/</a:t>
            </a:r>
          </a:p>
        </p:txBody>
      </p:sp>
      <p:sp>
        <p:nvSpPr>
          <p:cNvPr id="449555" name="Line 19"/>
          <p:cNvSpPr>
            <a:spLocks noChangeShapeType="1"/>
          </p:cNvSpPr>
          <p:nvPr/>
        </p:nvSpPr>
        <p:spPr bwMode="auto">
          <a:xfrm flipV="1">
            <a:off x="1266825" y="4614863"/>
            <a:ext cx="17463" cy="12192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49556" name="Line 20"/>
          <p:cNvSpPr>
            <a:spLocks noChangeShapeType="1"/>
          </p:cNvSpPr>
          <p:nvPr/>
        </p:nvSpPr>
        <p:spPr bwMode="auto">
          <a:xfrm flipV="1">
            <a:off x="3281363" y="3516313"/>
            <a:ext cx="3287712" cy="4968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49557" name="Line 21"/>
          <p:cNvSpPr>
            <a:spLocks noChangeShapeType="1"/>
          </p:cNvSpPr>
          <p:nvPr/>
        </p:nvSpPr>
        <p:spPr bwMode="auto">
          <a:xfrm>
            <a:off x="1785938" y="6016625"/>
            <a:ext cx="912812" cy="35242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arrow" w="lg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49558" name="Line 22"/>
          <p:cNvSpPr>
            <a:spLocks noChangeShapeType="1"/>
          </p:cNvSpPr>
          <p:nvPr/>
        </p:nvSpPr>
        <p:spPr bwMode="auto">
          <a:xfrm>
            <a:off x="4354513" y="5072063"/>
            <a:ext cx="1035050" cy="376237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arrow" w="lg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3272" name="Rectangle 23"/>
          <p:cNvSpPr>
            <a:spLocks noChangeArrowheads="1"/>
          </p:cNvSpPr>
          <p:nvPr/>
        </p:nvSpPr>
        <p:spPr bwMode="auto">
          <a:xfrm>
            <a:off x="76200" y="1219200"/>
            <a:ext cx="896461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6" rIns="91430" bIns="45716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000000"/>
              </a:buClr>
              <a:buFontTx/>
              <a:buChar char="•"/>
            </a:pPr>
            <a:r>
              <a:rPr lang="en-US" sz="2800">
                <a:solidFill>
                  <a:srgbClr val="000000"/>
                </a:solidFill>
                <a:latin typeface="Arial" charset="0"/>
              </a:rPr>
              <a:t>SID abstracts all object reachability information</a:t>
            </a:r>
          </a:p>
          <a:p>
            <a:pPr marL="342900" indent="-342900">
              <a:spcBef>
                <a:spcPct val="20000"/>
              </a:spcBef>
              <a:buClr>
                <a:srgbClr val="000000"/>
              </a:buClr>
              <a:buFontTx/>
              <a:buChar char="•"/>
            </a:pPr>
            <a:r>
              <a:rPr lang="en-US" sz="2800">
                <a:solidFill>
                  <a:srgbClr val="000000"/>
                </a:solidFill>
                <a:latin typeface="Arial" charset="0"/>
              </a:rPr>
              <a:t>Objects: any granularity (files, directories)</a:t>
            </a:r>
          </a:p>
          <a:p>
            <a:pPr marL="342900" indent="-342900">
              <a:spcBef>
                <a:spcPct val="20000"/>
              </a:spcBef>
              <a:buClr>
                <a:srgbClr val="000000"/>
              </a:buClr>
              <a:buFontTx/>
              <a:buChar char="•"/>
            </a:pPr>
            <a:r>
              <a:rPr lang="en-US" sz="2800">
                <a:solidFill>
                  <a:srgbClr val="000000"/>
                </a:solidFill>
                <a:latin typeface="Arial" charset="0"/>
              </a:rPr>
              <a:t>Benefit: Links (referrers) don’t break</a:t>
            </a:r>
          </a:p>
        </p:txBody>
      </p:sp>
      <p:sp>
        <p:nvSpPr>
          <p:cNvPr id="53273" name="Text Box 24"/>
          <p:cNvSpPr txBox="1">
            <a:spLocks noChangeArrowheads="1"/>
          </p:cNvSpPr>
          <p:nvPr/>
        </p:nvSpPr>
        <p:spPr bwMode="auto">
          <a:xfrm>
            <a:off x="6792913" y="2525713"/>
            <a:ext cx="1493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Trebuchet MS" charset="0"/>
              </a:rPr>
              <a:t>Domain </a:t>
            </a:r>
            <a:r>
              <a:rPr lang="en-US" i="1">
                <a:solidFill>
                  <a:srgbClr val="FF0000"/>
                </a:solidFill>
                <a:latin typeface="Trebuchet MS" charset="0"/>
              </a:rPr>
              <a:t>H</a:t>
            </a:r>
          </a:p>
        </p:txBody>
      </p:sp>
      <p:sp>
        <p:nvSpPr>
          <p:cNvPr id="449561" name="Text Box 25"/>
          <p:cNvSpPr txBox="1">
            <a:spLocks noChangeArrowheads="1"/>
          </p:cNvSpPr>
          <p:nvPr/>
        </p:nvSpPr>
        <p:spPr bwMode="auto">
          <a:xfrm>
            <a:off x="6792913" y="4572000"/>
            <a:ext cx="1468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00BE00"/>
                </a:solidFill>
                <a:latin typeface="Trebuchet MS" charset="0"/>
              </a:rPr>
              <a:t>Domain </a:t>
            </a:r>
            <a:r>
              <a:rPr lang="en-US" i="1">
                <a:solidFill>
                  <a:srgbClr val="00BE00"/>
                </a:solidFill>
                <a:latin typeface="Trebuchet MS" charset="0"/>
              </a:rPr>
              <a:t>Y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4495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25" dur="indefinite"/>
                                        <p:tgtEl>
                                          <p:spTgt spid="449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4495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8"/>
                                      </p:to>
                                    </p:set>
                                    <p:animEffect filter="image" prLst="opacity: 0.58">
                                      <p:cBhvr rctx="IE">
                                        <p:cTn id="30" dur="indefinite"/>
                                        <p:tgtEl>
                                          <p:spTgt spid="449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9541" grpId="0" animBg="1"/>
      <p:bldP spid="449541" grpId="1" animBg="1"/>
      <p:bldP spid="449542" grpId="0"/>
      <p:bldP spid="449546" grpId="0" animBg="1"/>
      <p:bldP spid="449547" grpId="0"/>
      <p:bldP spid="449549" grpId="0" animBg="1"/>
      <p:bldP spid="449550" grpId="0" animBg="1"/>
      <p:bldP spid="449551" grpId="0"/>
      <p:bldP spid="449552" grpId="0" animBg="1"/>
      <p:bldP spid="449553" grpId="0" animBg="1"/>
      <p:bldP spid="449554" grpId="0" animBg="1"/>
      <p:bldP spid="449555" grpId="0" animBg="1"/>
      <p:bldP spid="449555" grpId="1" animBg="1"/>
      <p:bldP spid="449556" grpId="0" animBg="1"/>
      <p:bldP spid="449557" grpId="0" animBg="1"/>
      <p:bldP spid="449558" grpId="0" animBg="1"/>
      <p:bldP spid="449561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F33C7-772B-874E-85CE-CC8546A5CBE6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charset="-128"/>
                <a:cs typeface="ＭＳ Ｐゴシック" charset="-128"/>
              </a:rPr>
              <a:t>i3: Motivation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ea typeface="+mn-ea"/>
                <a:cs typeface="+mn-cs"/>
              </a:rPr>
              <a:t>Today’s Internet based on point-to-point abstraction</a:t>
            </a:r>
          </a:p>
          <a:p>
            <a:pPr eaLnBrk="1" hangingPunct="1">
              <a:defRPr/>
            </a:pPr>
            <a:endParaRPr lang="en-US" dirty="0">
              <a:ea typeface="+mn-ea"/>
              <a:cs typeface="+mn-cs"/>
            </a:endParaRPr>
          </a:p>
          <a:p>
            <a:pPr eaLnBrk="1" hangingPunct="1">
              <a:defRPr/>
            </a:pPr>
            <a:r>
              <a:rPr lang="en-US" dirty="0">
                <a:ea typeface="+mn-ea"/>
                <a:cs typeface="+mn-cs"/>
              </a:rPr>
              <a:t>Applications need more:</a:t>
            </a:r>
          </a:p>
          <a:p>
            <a:pPr lvl="1" eaLnBrk="1" hangingPunct="1">
              <a:defRPr/>
            </a:pPr>
            <a:r>
              <a:rPr lang="en-US" dirty="0"/>
              <a:t>Multicast</a:t>
            </a:r>
          </a:p>
          <a:p>
            <a:pPr lvl="1" eaLnBrk="1" hangingPunct="1">
              <a:defRPr/>
            </a:pPr>
            <a:r>
              <a:rPr lang="en-US" dirty="0"/>
              <a:t>Mobility</a:t>
            </a:r>
          </a:p>
          <a:p>
            <a:pPr lvl="1" eaLnBrk="1" hangingPunct="1">
              <a:defRPr/>
            </a:pPr>
            <a:r>
              <a:rPr lang="en-US" dirty="0" err="1"/>
              <a:t>Anycast</a:t>
            </a:r>
            <a:endParaRPr lang="en-US" dirty="0"/>
          </a:p>
          <a:p>
            <a:pPr eaLnBrk="1" hangingPunct="1">
              <a:defRPr/>
            </a:pPr>
            <a:endParaRPr lang="en-US" dirty="0">
              <a:ea typeface="+mn-ea"/>
              <a:cs typeface="+mn-cs"/>
            </a:endParaRPr>
          </a:p>
          <a:p>
            <a:pPr eaLnBrk="1" hangingPunct="1">
              <a:defRPr/>
            </a:pPr>
            <a:r>
              <a:rPr lang="en-US" dirty="0">
                <a:ea typeface="+mn-ea"/>
                <a:cs typeface="+mn-cs"/>
              </a:rPr>
              <a:t>Existing solutions:</a:t>
            </a:r>
          </a:p>
          <a:p>
            <a:pPr lvl="1" eaLnBrk="1" hangingPunct="1">
              <a:defRPr/>
            </a:pPr>
            <a:r>
              <a:rPr lang="en-US" dirty="0"/>
              <a:t>Change IP layer</a:t>
            </a:r>
          </a:p>
          <a:p>
            <a:pPr lvl="1" eaLnBrk="1" hangingPunct="1">
              <a:defRPr/>
            </a:pPr>
            <a:r>
              <a:rPr lang="en-US" dirty="0"/>
              <a:t>Overlays</a:t>
            </a:r>
          </a:p>
        </p:txBody>
      </p:sp>
      <p:sp>
        <p:nvSpPr>
          <p:cNvPr id="390148" name="Rectangle 4"/>
          <p:cNvSpPr>
            <a:spLocks noChangeArrowheads="1"/>
          </p:cNvSpPr>
          <p:nvPr/>
        </p:nvSpPr>
        <p:spPr bwMode="auto">
          <a:xfrm>
            <a:off x="2971800" y="3276600"/>
            <a:ext cx="5791200" cy="1295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 i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So, what’s the problem?</a:t>
            </a:r>
          </a:p>
          <a:p>
            <a:pPr algn="ctr"/>
            <a:r>
              <a:rPr lang="en-US" b="1" i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A different solution for each service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148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33"/>
          <p:cNvSpPr>
            <a:spLocks noChangeShapeType="1"/>
          </p:cNvSpPr>
          <p:nvPr/>
        </p:nvSpPr>
        <p:spPr bwMode="auto">
          <a:xfrm>
            <a:off x="2292350" y="2362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3" name="Line 34"/>
          <p:cNvSpPr>
            <a:spLocks noChangeShapeType="1"/>
          </p:cNvSpPr>
          <p:nvPr/>
        </p:nvSpPr>
        <p:spPr bwMode="auto">
          <a:xfrm>
            <a:off x="6561138" y="2438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4" name="Line 35"/>
          <p:cNvSpPr>
            <a:spLocks noChangeShapeType="1"/>
          </p:cNvSpPr>
          <p:nvPr/>
        </p:nvSpPr>
        <p:spPr bwMode="auto">
          <a:xfrm>
            <a:off x="2965450" y="4876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5" name="Line 37"/>
          <p:cNvSpPr>
            <a:spLocks noChangeShapeType="1"/>
          </p:cNvSpPr>
          <p:nvPr/>
        </p:nvSpPr>
        <p:spPr bwMode="auto">
          <a:xfrm>
            <a:off x="5265738" y="4876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6" name="Line 12"/>
          <p:cNvSpPr>
            <a:spLocks noChangeShapeType="1"/>
          </p:cNvSpPr>
          <p:nvPr/>
        </p:nvSpPr>
        <p:spPr bwMode="auto">
          <a:xfrm>
            <a:off x="2971800" y="4814888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7" name="Line 14"/>
          <p:cNvSpPr>
            <a:spLocks noChangeShapeType="1"/>
          </p:cNvSpPr>
          <p:nvPr/>
        </p:nvSpPr>
        <p:spPr bwMode="auto">
          <a:xfrm>
            <a:off x="5272088" y="3276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8" name="Line 15"/>
          <p:cNvSpPr>
            <a:spLocks noChangeShapeType="1"/>
          </p:cNvSpPr>
          <p:nvPr/>
        </p:nvSpPr>
        <p:spPr bwMode="auto">
          <a:xfrm flipH="1">
            <a:off x="2971800" y="3352800"/>
            <a:ext cx="762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9" name="Line 16"/>
          <p:cNvSpPr>
            <a:spLocks noChangeShapeType="1"/>
          </p:cNvSpPr>
          <p:nvPr/>
        </p:nvSpPr>
        <p:spPr bwMode="auto">
          <a:xfrm>
            <a:off x="2286000" y="3276600"/>
            <a:ext cx="762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0" name="Line 11"/>
          <p:cNvSpPr>
            <a:spLocks noChangeShapeType="1"/>
          </p:cNvSpPr>
          <p:nvPr/>
        </p:nvSpPr>
        <p:spPr bwMode="auto">
          <a:xfrm>
            <a:off x="2286000" y="3290888"/>
            <a:ext cx="449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charset="-128"/>
                <a:cs typeface="ＭＳ Ｐゴシック" charset="-128"/>
              </a:rPr>
              <a:t>Multicast</a:t>
            </a:r>
          </a:p>
        </p:txBody>
      </p:sp>
      <p:sp>
        <p:nvSpPr>
          <p:cNvPr id="20492" name="Oval 4"/>
          <p:cNvSpPr>
            <a:spLocks noChangeArrowheads="1"/>
          </p:cNvSpPr>
          <p:nvPr/>
        </p:nvSpPr>
        <p:spPr bwMode="auto">
          <a:xfrm>
            <a:off x="1973263" y="2971800"/>
            <a:ext cx="639762" cy="6397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493" name="Oval 5"/>
          <p:cNvSpPr>
            <a:spLocks noChangeArrowheads="1"/>
          </p:cNvSpPr>
          <p:nvPr/>
        </p:nvSpPr>
        <p:spPr bwMode="auto">
          <a:xfrm>
            <a:off x="3429000" y="2971800"/>
            <a:ext cx="639763" cy="639763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494" name="Oval 7"/>
          <p:cNvSpPr>
            <a:spLocks noChangeArrowheads="1"/>
          </p:cNvSpPr>
          <p:nvPr/>
        </p:nvSpPr>
        <p:spPr bwMode="auto">
          <a:xfrm>
            <a:off x="4953000" y="2971800"/>
            <a:ext cx="639763" cy="6397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495" name="Oval 8"/>
          <p:cNvSpPr>
            <a:spLocks noChangeArrowheads="1"/>
          </p:cNvSpPr>
          <p:nvPr/>
        </p:nvSpPr>
        <p:spPr bwMode="auto">
          <a:xfrm>
            <a:off x="2644775" y="4495800"/>
            <a:ext cx="639763" cy="6397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496" name="Oval 9"/>
          <p:cNvSpPr>
            <a:spLocks noChangeArrowheads="1"/>
          </p:cNvSpPr>
          <p:nvPr/>
        </p:nvSpPr>
        <p:spPr bwMode="auto">
          <a:xfrm>
            <a:off x="4945063" y="4495800"/>
            <a:ext cx="639762" cy="6397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497" name="Oval 10"/>
          <p:cNvSpPr>
            <a:spLocks noChangeArrowheads="1"/>
          </p:cNvSpPr>
          <p:nvPr/>
        </p:nvSpPr>
        <p:spPr bwMode="auto">
          <a:xfrm>
            <a:off x="6240463" y="2971800"/>
            <a:ext cx="639762" cy="6397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498" name="Rectangle 17"/>
          <p:cNvSpPr>
            <a:spLocks noChangeArrowheads="1"/>
          </p:cNvSpPr>
          <p:nvPr/>
        </p:nvSpPr>
        <p:spPr bwMode="auto">
          <a:xfrm>
            <a:off x="1905000" y="1814513"/>
            <a:ext cx="776288" cy="7762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499" name="Rectangle 18"/>
          <p:cNvSpPr>
            <a:spLocks noChangeArrowheads="1"/>
          </p:cNvSpPr>
          <p:nvPr/>
        </p:nvSpPr>
        <p:spPr bwMode="auto">
          <a:xfrm>
            <a:off x="4876800" y="5562600"/>
            <a:ext cx="776288" cy="7762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00" name="Rectangle 19"/>
          <p:cNvSpPr>
            <a:spLocks noChangeArrowheads="1"/>
          </p:cNvSpPr>
          <p:nvPr/>
        </p:nvSpPr>
        <p:spPr bwMode="auto">
          <a:xfrm>
            <a:off x="2576513" y="5562600"/>
            <a:ext cx="776287" cy="7762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01" name="Rectangle 20"/>
          <p:cNvSpPr>
            <a:spLocks noChangeArrowheads="1"/>
          </p:cNvSpPr>
          <p:nvPr/>
        </p:nvSpPr>
        <p:spPr bwMode="auto">
          <a:xfrm>
            <a:off x="6172200" y="1828800"/>
            <a:ext cx="776288" cy="7762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02" name="Text Box 21"/>
          <p:cNvSpPr txBox="1">
            <a:spLocks noChangeArrowheads="1"/>
          </p:cNvSpPr>
          <p:nvPr/>
        </p:nvSpPr>
        <p:spPr bwMode="auto">
          <a:xfrm>
            <a:off x="2057400" y="19812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</a:rPr>
              <a:t>S</a:t>
            </a:r>
            <a:r>
              <a:rPr lang="en-US" sz="2000" b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0503" name="Text Box 22"/>
          <p:cNvSpPr txBox="1">
            <a:spLocks noChangeArrowheads="1"/>
          </p:cNvSpPr>
          <p:nvPr/>
        </p:nvSpPr>
        <p:spPr bwMode="auto">
          <a:xfrm>
            <a:off x="2743200" y="57150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</a:rPr>
              <a:t>C</a:t>
            </a:r>
            <a:r>
              <a:rPr lang="en-US" sz="2000" b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0504" name="Text Box 23"/>
          <p:cNvSpPr txBox="1">
            <a:spLocks noChangeArrowheads="1"/>
          </p:cNvSpPr>
          <p:nvPr/>
        </p:nvSpPr>
        <p:spPr bwMode="auto">
          <a:xfrm>
            <a:off x="5029200" y="57150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</a:rPr>
              <a:t>C</a:t>
            </a:r>
            <a:r>
              <a:rPr lang="en-US" sz="2000" b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0505" name="Text Box 24"/>
          <p:cNvSpPr txBox="1">
            <a:spLocks noChangeArrowheads="1"/>
          </p:cNvSpPr>
          <p:nvPr/>
        </p:nvSpPr>
        <p:spPr bwMode="auto">
          <a:xfrm>
            <a:off x="6400800" y="19812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</a:rPr>
              <a:t>S</a:t>
            </a:r>
            <a:r>
              <a:rPr lang="en-US" sz="2000" b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0506" name="Text Box 25"/>
          <p:cNvSpPr txBox="1">
            <a:spLocks noChangeArrowheads="1"/>
          </p:cNvSpPr>
          <p:nvPr/>
        </p:nvSpPr>
        <p:spPr bwMode="auto">
          <a:xfrm>
            <a:off x="2133600" y="3124200"/>
            <a:ext cx="304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</a:rPr>
              <a:t>R</a:t>
            </a:r>
          </a:p>
        </p:txBody>
      </p:sp>
      <p:sp>
        <p:nvSpPr>
          <p:cNvPr id="20507" name="Text Box 26"/>
          <p:cNvSpPr txBox="1">
            <a:spLocks noChangeArrowheads="1"/>
          </p:cNvSpPr>
          <p:nvPr/>
        </p:nvSpPr>
        <p:spPr bwMode="auto">
          <a:xfrm>
            <a:off x="3505200" y="3124200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</a:rPr>
              <a:t>RP</a:t>
            </a:r>
          </a:p>
        </p:txBody>
      </p:sp>
      <p:sp>
        <p:nvSpPr>
          <p:cNvPr id="20508" name="Text Box 28"/>
          <p:cNvSpPr txBox="1">
            <a:spLocks noChangeArrowheads="1"/>
          </p:cNvSpPr>
          <p:nvPr/>
        </p:nvSpPr>
        <p:spPr bwMode="auto">
          <a:xfrm>
            <a:off x="6400800" y="3124200"/>
            <a:ext cx="304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</a:rPr>
              <a:t>R</a:t>
            </a:r>
          </a:p>
        </p:txBody>
      </p:sp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5105400" y="3124200"/>
            <a:ext cx="304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</a:rPr>
              <a:t>R</a:t>
            </a:r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5105400" y="4648200"/>
            <a:ext cx="304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</a:rPr>
              <a:t>R</a:t>
            </a:r>
          </a:p>
        </p:txBody>
      </p: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2819400" y="4648200"/>
            <a:ext cx="304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</a:rPr>
              <a:t>R</a:t>
            </a:r>
          </a:p>
        </p:txBody>
      </p:sp>
      <p:sp>
        <p:nvSpPr>
          <p:cNvPr id="20512" name="Line 38"/>
          <p:cNvSpPr>
            <a:spLocks noChangeShapeType="1"/>
          </p:cNvSpPr>
          <p:nvPr/>
        </p:nvSpPr>
        <p:spPr bwMode="auto">
          <a:xfrm>
            <a:off x="2362200" y="2667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3" name="Line 39"/>
          <p:cNvSpPr>
            <a:spLocks noChangeShapeType="1"/>
          </p:cNvSpPr>
          <p:nvPr/>
        </p:nvSpPr>
        <p:spPr bwMode="auto">
          <a:xfrm>
            <a:off x="2667000" y="3124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4" name="Line 44"/>
          <p:cNvSpPr>
            <a:spLocks noChangeShapeType="1"/>
          </p:cNvSpPr>
          <p:nvPr/>
        </p:nvSpPr>
        <p:spPr bwMode="auto">
          <a:xfrm flipH="1">
            <a:off x="4114800" y="3124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5" name="Line 45"/>
          <p:cNvSpPr>
            <a:spLocks noChangeShapeType="1"/>
          </p:cNvSpPr>
          <p:nvPr/>
        </p:nvSpPr>
        <p:spPr bwMode="auto">
          <a:xfrm flipH="1">
            <a:off x="5715000" y="3124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6" name="Line 46"/>
          <p:cNvSpPr>
            <a:spLocks noChangeShapeType="1"/>
          </p:cNvSpPr>
          <p:nvPr/>
        </p:nvSpPr>
        <p:spPr bwMode="auto">
          <a:xfrm>
            <a:off x="6400800" y="2667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7" name="Line 47"/>
          <p:cNvSpPr>
            <a:spLocks noChangeShapeType="1"/>
          </p:cNvSpPr>
          <p:nvPr/>
        </p:nvSpPr>
        <p:spPr bwMode="auto">
          <a:xfrm flipH="1">
            <a:off x="3352800" y="37338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8" name="Line 48"/>
          <p:cNvSpPr>
            <a:spLocks noChangeShapeType="1"/>
          </p:cNvSpPr>
          <p:nvPr/>
        </p:nvSpPr>
        <p:spPr bwMode="auto">
          <a:xfrm>
            <a:off x="3124200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9" name="Line 49"/>
          <p:cNvSpPr>
            <a:spLocks noChangeShapeType="1"/>
          </p:cNvSpPr>
          <p:nvPr/>
        </p:nvSpPr>
        <p:spPr bwMode="auto">
          <a:xfrm>
            <a:off x="3429000" y="4953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0" name="Line 50"/>
          <p:cNvSpPr>
            <a:spLocks noChangeShapeType="1"/>
          </p:cNvSpPr>
          <p:nvPr/>
        </p:nvSpPr>
        <p:spPr bwMode="auto">
          <a:xfrm>
            <a:off x="5105400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1" name="Text Box 51"/>
          <p:cNvSpPr txBox="1">
            <a:spLocks noChangeArrowheads="1"/>
          </p:cNvSpPr>
          <p:nvPr/>
        </p:nvSpPr>
        <p:spPr bwMode="auto">
          <a:xfrm>
            <a:off x="5791200" y="4114800"/>
            <a:ext cx="2971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</a:rPr>
              <a:t>RP: Rendezvous Point</a:t>
            </a:r>
          </a:p>
        </p:txBody>
      </p:sp>
      <p:sp>
        <p:nvSpPr>
          <p:cNvPr id="20522" name="Slide Number Placeholder 4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DE7917-87F0-EE42-B4DC-ED3497724DA0}" type="slidenum">
              <a:rPr lang="en-US" smtClean="0"/>
              <a:pPr/>
              <a:t>52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58"/>
          <p:cNvSpPr>
            <a:spLocks noChangeShapeType="1"/>
          </p:cNvSpPr>
          <p:nvPr/>
        </p:nvSpPr>
        <p:spPr bwMode="auto">
          <a:xfrm flipH="1">
            <a:off x="6934200" y="3352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7" name="Line 49"/>
          <p:cNvSpPr>
            <a:spLocks noChangeShapeType="1"/>
          </p:cNvSpPr>
          <p:nvPr/>
        </p:nvSpPr>
        <p:spPr bwMode="auto">
          <a:xfrm>
            <a:off x="2895600" y="2590800"/>
            <a:ext cx="1143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8" name="Line 35"/>
          <p:cNvSpPr>
            <a:spLocks noChangeShapeType="1"/>
          </p:cNvSpPr>
          <p:nvPr/>
        </p:nvSpPr>
        <p:spPr bwMode="auto">
          <a:xfrm>
            <a:off x="1219200" y="3810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9" name="Line 37"/>
          <p:cNvSpPr>
            <a:spLocks noChangeShapeType="1"/>
          </p:cNvSpPr>
          <p:nvPr/>
        </p:nvSpPr>
        <p:spPr bwMode="auto">
          <a:xfrm flipH="1">
            <a:off x="6011863" y="3810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0" name="Line 42"/>
          <p:cNvSpPr>
            <a:spLocks noChangeShapeType="1"/>
          </p:cNvSpPr>
          <p:nvPr/>
        </p:nvSpPr>
        <p:spPr bwMode="auto">
          <a:xfrm>
            <a:off x="2362200" y="3810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1" name="Line 43"/>
          <p:cNvSpPr>
            <a:spLocks noChangeShapeType="1"/>
          </p:cNvSpPr>
          <p:nvPr/>
        </p:nvSpPr>
        <p:spPr bwMode="auto">
          <a:xfrm>
            <a:off x="4724400" y="3810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charset="-128"/>
                <a:cs typeface="ＭＳ Ｐゴシック" charset="-128"/>
              </a:rPr>
              <a:t>Mobility</a:t>
            </a:r>
          </a:p>
        </p:txBody>
      </p:sp>
      <p:sp>
        <p:nvSpPr>
          <p:cNvPr id="34843" name="Cloud"/>
          <p:cNvSpPr>
            <a:spLocks noChangeAspect="1" noEditPoints="1" noChangeArrowheads="1"/>
          </p:cNvSpPr>
          <p:nvPr/>
        </p:nvSpPr>
        <p:spPr bwMode="auto">
          <a:xfrm>
            <a:off x="3581400" y="3402013"/>
            <a:ext cx="1219200" cy="81756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-1" y="8613"/>
                  <a:pt x="-1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4" y="13940"/>
                  <a:pt x="474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-1"/>
                  <a:pt x="16758" y="-1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-1"/>
                  <a:pt x="13174" y="-1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49"/>
                  <a:pt x="9358" y="649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1"/>
                  <a:pt x="5288" y="1971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1760538" y="3490913"/>
            <a:ext cx="677862" cy="639762"/>
            <a:chOff x="1109" y="2208"/>
            <a:chExt cx="427" cy="403"/>
          </a:xfrm>
        </p:grpSpPr>
        <p:sp>
          <p:nvSpPr>
            <p:cNvPr id="21530" name="Oval 29"/>
            <p:cNvSpPr>
              <a:spLocks noChangeArrowheads="1"/>
            </p:cNvSpPr>
            <p:nvPr/>
          </p:nvSpPr>
          <p:spPr bwMode="auto">
            <a:xfrm>
              <a:off x="1109" y="2208"/>
              <a:ext cx="403" cy="40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1531" name="Text Box 30"/>
            <p:cNvSpPr txBox="1">
              <a:spLocks noChangeArrowheads="1"/>
            </p:cNvSpPr>
            <p:nvPr/>
          </p:nvSpPr>
          <p:spPr bwMode="auto">
            <a:xfrm>
              <a:off x="1138" y="2285"/>
              <a:ext cx="39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00"/>
                  </a:solidFill>
                </a:rPr>
                <a:t>HA</a:t>
              </a:r>
            </a:p>
          </p:txBody>
        </p:sp>
      </p:grp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5791200" y="3490913"/>
            <a:ext cx="677863" cy="639762"/>
            <a:chOff x="3648" y="2237"/>
            <a:chExt cx="427" cy="403"/>
          </a:xfrm>
        </p:grpSpPr>
        <p:sp>
          <p:nvSpPr>
            <p:cNvPr id="21528" name="Oval 31"/>
            <p:cNvSpPr>
              <a:spLocks noChangeArrowheads="1"/>
            </p:cNvSpPr>
            <p:nvPr/>
          </p:nvSpPr>
          <p:spPr bwMode="auto">
            <a:xfrm>
              <a:off x="3648" y="2237"/>
              <a:ext cx="403" cy="40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1529" name="Text Box 32"/>
            <p:cNvSpPr txBox="1">
              <a:spLocks noChangeArrowheads="1"/>
            </p:cNvSpPr>
            <p:nvPr/>
          </p:nvSpPr>
          <p:spPr bwMode="auto">
            <a:xfrm>
              <a:off x="3677" y="2314"/>
              <a:ext cx="39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00"/>
                  </a:solidFill>
                </a:rPr>
                <a:t>FA</a:t>
              </a:r>
            </a:p>
          </p:txBody>
        </p:sp>
      </p:grpSp>
      <p:sp>
        <p:nvSpPr>
          <p:cNvPr id="21516" name="Line 33"/>
          <p:cNvSpPr>
            <a:spLocks noChangeShapeType="1"/>
          </p:cNvSpPr>
          <p:nvPr/>
        </p:nvSpPr>
        <p:spPr bwMode="auto">
          <a:xfrm>
            <a:off x="1219200" y="27813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7" name="Line 34"/>
          <p:cNvSpPr>
            <a:spLocks noChangeShapeType="1"/>
          </p:cNvSpPr>
          <p:nvPr/>
        </p:nvSpPr>
        <p:spPr bwMode="auto">
          <a:xfrm>
            <a:off x="6926263" y="28575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8" name="laptop"/>
          <p:cNvSpPr>
            <a:spLocks noEditPoints="1" noChangeArrowheads="1"/>
          </p:cNvSpPr>
          <p:nvPr/>
        </p:nvSpPr>
        <p:spPr bwMode="auto">
          <a:xfrm>
            <a:off x="7391400" y="3209925"/>
            <a:ext cx="990600" cy="904875"/>
          </a:xfrm>
          <a:custGeom>
            <a:avLst/>
            <a:gdLst>
              <a:gd name="T0" fmla="*/ 7071095 w 21600"/>
              <a:gd name="T1" fmla="*/ 0 h 21600"/>
              <a:gd name="T2" fmla="*/ 7071095 w 21600"/>
              <a:gd name="T3" fmla="*/ 12588403 h 21600"/>
              <a:gd name="T4" fmla="*/ 38546126 w 21600"/>
              <a:gd name="T5" fmla="*/ 0 h 21600"/>
              <a:gd name="T6" fmla="*/ 38546126 w 21600"/>
              <a:gd name="T7" fmla="*/ 12588403 h 21600"/>
              <a:gd name="T8" fmla="*/ 22715008 w 21600"/>
              <a:gd name="T9" fmla="*/ 0 h 21600"/>
              <a:gd name="T10" fmla="*/ 22715008 w 21600"/>
              <a:gd name="T11" fmla="*/ 37907350 h 21600"/>
              <a:gd name="T12" fmla="*/ 0 w 21600"/>
              <a:gd name="T13" fmla="*/ 37907350 h 21600"/>
              <a:gd name="T14" fmla="*/ 45430017 w 21600"/>
              <a:gd name="T15" fmla="*/ 3790735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1519" name="computr3"/>
          <p:cNvSpPr>
            <a:spLocks noEditPoints="1" noChangeArrowheads="1"/>
          </p:cNvSpPr>
          <p:nvPr/>
        </p:nvSpPr>
        <p:spPr bwMode="auto">
          <a:xfrm>
            <a:off x="2057400" y="1676400"/>
            <a:ext cx="1209675" cy="923925"/>
          </a:xfrm>
          <a:custGeom>
            <a:avLst/>
            <a:gdLst>
              <a:gd name="T0" fmla="*/ 0 w 21600"/>
              <a:gd name="T1" fmla="*/ 19760147 h 21600"/>
              <a:gd name="T2" fmla="*/ 33873028 w 21600"/>
              <a:gd name="T3" fmla="*/ 0 h 21600"/>
              <a:gd name="T4" fmla="*/ 33873028 w 21600"/>
              <a:gd name="T5" fmla="*/ 39520250 h 21600"/>
              <a:gd name="T6" fmla="*/ 56878414 w 21600"/>
              <a:gd name="T7" fmla="*/ 197601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7811 w 21600"/>
              <a:gd name="T13" fmla="*/ 2584 h 21600"/>
              <a:gd name="T14" fmla="*/ 16359 w 21600"/>
              <a:gd name="T15" fmla="*/ 1176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8250" y="17743"/>
                </a:moveTo>
                <a:lnTo>
                  <a:pt x="17557" y="16971"/>
                </a:lnTo>
                <a:lnTo>
                  <a:pt x="5429" y="16971"/>
                </a:lnTo>
                <a:lnTo>
                  <a:pt x="4736" y="17743"/>
                </a:lnTo>
                <a:lnTo>
                  <a:pt x="18250" y="17743"/>
                </a:lnTo>
                <a:close/>
              </a:path>
              <a:path w="21600" h="21600" extrusionOk="0">
                <a:moveTo>
                  <a:pt x="18250" y="17743"/>
                </a:moveTo>
                <a:moveTo>
                  <a:pt x="19405" y="19131"/>
                </a:moveTo>
                <a:lnTo>
                  <a:pt x="18712" y="18360"/>
                </a:lnTo>
                <a:lnTo>
                  <a:pt x="4274" y="18360"/>
                </a:lnTo>
                <a:lnTo>
                  <a:pt x="3581" y="19131"/>
                </a:lnTo>
                <a:lnTo>
                  <a:pt x="19405" y="19131"/>
                </a:lnTo>
                <a:close/>
              </a:path>
              <a:path w="21600" h="21600" extrusionOk="0">
                <a:moveTo>
                  <a:pt x="19405" y="19131"/>
                </a:moveTo>
                <a:moveTo>
                  <a:pt x="20560" y="20520"/>
                </a:moveTo>
                <a:lnTo>
                  <a:pt x="19867" y="19749"/>
                </a:lnTo>
                <a:lnTo>
                  <a:pt x="3119" y="19749"/>
                </a:lnTo>
                <a:lnTo>
                  <a:pt x="2426" y="20520"/>
                </a:lnTo>
                <a:lnTo>
                  <a:pt x="20560" y="20520"/>
                </a:lnTo>
                <a:close/>
              </a:path>
              <a:path w="21600" h="21600" extrusionOk="0">
                <a:moveTo>
                  <a:pt x="20560" y="20520"/>
                </a:moveTo>
                <a:moveTo>
                  <a:pt x="4620" y="16971"/>
                </a:moveTo>
                <a:lnTo>
                  <a:pt x="5313" y="16200"/>
                </a:lnTo>
                <a:lnTo>
                  <a:pt x="7624" y="16200"/>
                </a:lnTo>
                <a:lnTo>
                  <a:pt x="7624" y="14194"/>
                </a:lnTo>
                <a:lnTo>
                  <a:pt x="5891" y="14194"/>
                </a:lnTo>
                <a:lnTo>
                  <a:pt x="5891" y="0"/>
                </a:lnTo>
                <a:lnTo>
                  <a:pt x="12013" y="0"/>
                </a:lnTo>
                <a:lnTo>
                  <a:pt x="18135" y="0"/>
                </a:lnTo>
                <a:lnTo>
                  <a:pt x="18135" y="10800"/>
                </a:lnTo>
                <a:lnTo>
                  <a:pt x="18135" y="14194"/>
                </a:lnTo>
                <a:lnTo>
                  <a:pt x="16402" y="14194"/>
                </a:lnTo>
                <a:lnTo>
                  <a:pt x="16402" y="16200"/>
                </a:lnTo>
                <a:lnTo>
                  <a:pt x="17788" y="16200"/>
                </a:lnTo>
                <a:lnTo>
                  <a:pt x="19059" y="17743"/>
                </a:lnTo>
                <a:lnTo>
                  <a:pt x="21022" y="19903"/>
                </a:lnTo>
                <a:lnTo>
                  <a:pt x="21253" y="20057"/>
                </a:lnTo>
                <a:lnTo>
                  <a:pt x="21369" y="20366"/>
                </a:lnTo>
                <a:lnTo>
                  <a:pt x="21600" y="20674"/>
                </a:lnTo>
                <a:lnTo>
                  <a:pt x="21600" y="20829"/>
                </a:lnTo>
                <a:lnTo>
                  <a:pt x="21600" y="20983"/>
                </a:lnTo>
                <a:lnTo>
                  <a:pt x="21600" y="21137"/>
                </a:lnTo>
                <a:lnTo>
                  <a:pt x="21600" y="21291"/>
                </a:lnTo>
                <a:lnTo>
                  <a:pt x="21484" y="21446"/>
                </a:lnTo>
                <a:lnTo>
                  <a:pt x="21369" y="21446"/>
                </a:lnTo>
                <a:lnTo>
                  <a:pt x="21138" y="21600"/>
                </a:lnTo>
                <a:lnTo>
                  <a:pt x="21022" y="21600"/>
                </a:lnTo>
                <a:lnTo>
                  <a:pt x="10973" y="21600"/>
                </a:lnTo>
                <a:lnTo>
                  <a:pt x="2079" y="21600"/>
                </a:lnTo>
                <a:lnTo>
                  <a:pt x="1848" y="21600"/>
                </a:lnTo>
                <a:lnTo>
                  <a:pt x="1733" y="21446"/>
                </a:lnTo>
                <a:lnTo>
                  <a:pt x="1617" y="21446"/>
                </a:lnTo>
                <a:lnTo>
                  <a:pt x="1502" y="21291"/>
                </a:lnTo>
                <a:lnTo>
                  <a:pt x="1386" y="21291"/>
                </a:lnTo>
                <a:lnTo>
                  <a:pt x="1386" y="21137"/>
                </a:lnTo>
                <a:lnTo>
                  <a:pt x="1386" y="20983"/>
                </a:lnTo>
                <a:lnTo>
                  <a:pt x="1386" y="20829"/>
                </a:lnTo>
                <a:lnTo>
                  <a:pt x="1502" y="20674"/>
                </a:lnTo>
                <a:lnTo>
                  <a:pt x="1617" y="20366"/>
                </a:lnTo>
                <a:lnTo>
                  <a:pt x="1733" y="20057"/>
                </a:lnTo>
                <a:lnTo>
                  <a:pt x="1964" y="19903"/>
                </a:lnTo>
                <a:lnTo>
                  <a:pt x="0" y="19903"/>
                </a:lnTo>
                <a:lnTo>
                  <a:pt x="0" y="10800"/>
                </a:lnTo>
                <a:lnTo>
                  <a:pt x="0" y="2777"/>
                </a:lnTo>
                <a:lnTo>
                  <a:pt x="4620" y="2777"/>
                </a:lnTo>
                <a:lnTo>
                  <a:pt x="4620" y="16971"/>
                </a:lnTo>
                <a:moveTo>
                  <a:pt x="4620" y="16971"/>
                </a:moveTo>
                <a:moveTo>
                  <a:pt x="4620" y="16971"/>
                </a:moveTo>
                <a:lnTo>
                  <a:pt x="4158" y="17434"/>
                </a:lnTo>
                <a:lnTo>
                  <a:pt x="2541" y="19286"/>
                </a:lnTo>
                <a:lnTo>
                  <a:pt x="1964" y="19903"/>
                </a:lnTo>
                <a:lnTo>
                  <a:pt x="4620" y="16971"/>
                </a:lnTo>
                <a:close/>
              </a:path>
              <a:path w="21600" h="21600" extrusionOk="0">
                <a:moveTo>
                  <a:pt x="7624" y="2314"/>
                </a:moveTo>
                <a:moveTo>
                  <a:pt x="16402" y="2314"/>
                </a:moveTo>
                <a:lnTo>
                  <a:pt x="16402" y="11880"/>
                </a:lnTo>
                <a:lnTo>
                  <a:pt x="7624" y="11880"/>
                </a:lnTo>
                <a:lnTo>
                  <a:pt x="7624" y="2314"/>
                </a:lnTo>
                <a:close/>
              </a:path>
              <a:path w="21600" h="21600" extrusionOk="0">
                <a:moveTo>
                  <a:pt x="578" y="4011"/>
                </a:moveTo>
                <a:moveTo>
                  <a:pt x="4043" y="4011"/>
                </a:moveTo>
                <a:lnTo>
                  <a:pt x="4043" y="4320"/>
                </a:lnTo>
                <a:lnTo>
                  <a:pt x="578" y="4320"/>
                </a:lnTo>
                <a:lnTo>
                  <a:pt x="578" y="4011"/>
                </a:lnTo>
                <a:close/>
                <a:moveTo>
                  <a:pt x="7624" y="14194"/>
                </a:moveTo>
                <a:lnTo>
                  <a:pt x="16402" y="14194"/>
                </a:lnTo>
                <a:lnTo>
                  <a:pt x="16402" y="16200"/>
                </a:lnTo>
                <a:lnTo>
                  <a:pt x="7624" y="16200"/>
                </a:lnTo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1520" name="Line 50"/>
          <p:cNvSpPr>
            <a:spLocks noChangeShapeType="1"/>
          </p:cNvSpPr>
          <p:nvPr/>
        </p:nvSpPr>
        <p:spPr bwMode="auto">
          <a:xfrm flipH="1">
            <a:off x="2209800" y="27432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1" name="Text Box 51"/>
          <p:cNvSpPr txBox="1">
            <a:spLocks noChangeArrowheads="1"/>
          </p:cNvSpPr>
          <p:nvPr/>
        </p:nvSpPr>
        <p:spPr bwMode="auto">
          <a:xfrm>
            <a:off x="228600" y="5105400"/>
            <a:ext cx="2362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</a:rPr>
              <a:t>Home Network</a:t>
            </a:r>
          </a:p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</a:rPr>
              <a:t>Network 5</a:t>
            </a:r>
          </a:p>
        </p:txBody>
      </p:sp>
      <p:sp>
        <p:nvSpPr>
          <p:cNvPr id="21522" name="Text Box 52"/>
          <p:cNvSpPr txBox="1">
            <a:spLocks noChangeArrowheads="1"/>
          </p:cNvSpPr>
          <p:nvPr/>
        </p:nvSpPr>
        <p:spPr bwMode="auto">
          <a:xfrm>
            <a:off x="1447800" y="4267200"/>
            <a:ext cx="114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</a:rPr>
              <a:t>5.0.0.1</a:t>
            </a:r>
          </a:p>
        </p:txBody>
      </p:sp>
      <p:sp>
        <p:nvSpPr>
          <p:cNvPr id="21523" name="Text Box 53"/>
          <p:cNvSpPr txBox="1">
            <a:spLocks noChangeArrowheads="1"/>
          </p:cNvSpPr>
          <p:nvPr/>
        </p:nvSpPr>
        <p:spPr bwMode="auto">
          <a:xfrm>
            <a:off x="5334000" y="42672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</a:rPr>
              <a:t>12.0.0.4</a:t>
            </a:r>
          </a:p>
        </p:txBody>
      </p:sp>
      <p:sp>
        <p:nvSpPr>
          <p:cNvPr id="21524" name="Line 54"/>
          <p:cNvSpPr>
            <a:spLocks noChangeShapeType="1"/>
          </p:cNvSpPr>
          <p:nvPr/>
        </p:nvSpPr>
        <p:spPr bwMode="auto">
          <a:xfrm>
            <a:off x="2438400" y="3962400"/>
            <a:ext cx="320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5" name="Text Box 56"/>
          <p:cNvSpPr txBox="1">
            <a:spLocks noChangeArrowheads="1"/>
          </p:cNvSpPr>
          <p:nvPr/>
        </p:nvSpPr>
        <p:spPr bwMode="auto">
          <a:xfrm>
            <a:off x="3276600" y="1752600"/>
            <a:ext cx="114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</a:rPr>
              <a:t>Sender</a:t>
            </a:r>
          </a:p>
        </p:txBody>
      </p:sp>
      <p:sp>
        <p:nvSpPr>
          <p:cNvPr id="21526" name="Text Box 57"/>
          <p:cNvSpPr txBox="1">
            <a:spLocks noChangeArrowheads="1"/>
          </p:cNvSpPr>
          <p:nvPr/>
        </p:nvSpPr>
        <p:spPr bwMode="auto">
          <a:xfrm>
            <a:off x="7086600" y="4205288"/>
            <a:ext cx="1752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</a:rPr>
              <a:t>Mobile Node</a:t>
            </a:r>
          </a:p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</a:rPr>
              <a:t>5.0.0.3</a:t>
            </a:r>
          </a:p>
        </p:txBody>
      </p:sp>
      <p:sp>
        <p:nvSpPr>
          <p:cNvPr id="21527" name="Slide Number Placeholder 2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114ABB-72EF-8247-9B23-F79A90F82A70}" type="slidenum">
              <a:rPr lang="en-US" smtClean="0"/>
              <a:pPr/>
              <a:t>53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  <a:cs typeface="ＭＳ Ｐゴシック" charset="-128"/>
              </a:rPr>
              <a:t>The i3 solution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3352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700" smtClean="0">
                <a:ea typeface="ＭＳ Ｐゴシック" charset="-128"/>
                <a:cs typeface="ＭＳ Ｐゴシック" charset="-128"/>
              </a:rPr>
              <a:t>Solution: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Add an indirection layer on top of IP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Implement using overlay networks</a:t>
            </a:r>
          </a:p>
          <a:p>
            <a:pPr eaLnBrk="1" hangingPunct="1">
              <a:lnSpc>
                <a:spcPct val="80000"/>
              </a:lnSpc>
            </a:pPr>
            <a:endParaRPr lang="en-US" sz="2700" smtClean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700" smtClean="0">
                <a:ea typeface="ＭＳ Ｐゴシック" charset="-128"/>
                <a:cs typeface="ＭＳ Ｐゴシック" charset="-128"/>
              </a:rPr>
              <a:t>Solution Components: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Naming using </a:t>
            </a:r>
            <a:r>
              <a:rPr lang="en-US" sz="2400" smtClean="0">
                <a:sym typeface="Wingdings" charset="2"/>
              </a:rPr>
              <a:t>“identifiers”</a:t>
            </a:r>
            <a:r>
              <a:rPr lang="en-US" sz="24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Subscriptions using “triggers”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DHT as the gluing substrate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FDF12A-BD70-6C4F-A2AF-6242CFD1E5B3}" type="slidenum">
              <a:rPr lang="en-US" smtClean="0">
                <a:solidFill>
                  <a:srgbClr val="000000"/>
                </a:solidFill>
              </a:rPr>
              <a:pPr/>
              <a:t>54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2971800" y="5715000"/>
            <a:ext cx="3429000" cy="762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32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Indirection</a:t>
            </a:r>
          </a:p>
        </p:txBody>
      </p:sp>
      <p:sp>
        <p:nvSpPr>
          <p:cNvPr id="23558" name="AutoShape 5"/>
          <p:cNvSpPr>
            <a:spLocks noChangeArrowheads="1"/>
          </p:cNvSpPr>
          <p:nvPr/>
        </p:nvSpPr>
        <p:spPr bwMode="auto">
          <a:xfrm>
            <a:off x="5867400" y="5257800"/>
            <a:ext cx="2819400" cy="990600"/>
          </a:xfrm>
          <a:prstGeom prst="cloudCallout">
            <a:avLst>
              <a:gd name="adj1" fmla="val -35181"/>
              <a:gd name="adj2" fmla="val 60986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r>
              <a:rPr lang="en-US" sz="1800" b="1" i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Every problem </a:t>
            </a:r>
          </a:p>
          <a:p>
            <a:pPr algn="ctr"/>
            <a:r>
              <a:rPr lang="en-US" sz="1800" b="1" i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in CS … </a:t>
            </a:r>
            <a:r>
              <a:rPr lang="en-US" sz="1800" b="1" i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Wingdings" charset="2"/>
              </a:rPr>
              <a:t></a:t>
            </a:r>
            <a:endParaRPr lang="en-US" sz="1800" b="1" i="1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3559" name="AutoShape 6"/>
          <p:cNvSpPr>
            <a:spLocks/>
          </p:cNvSpPr>
          <p:nvPr/>
        </p:nvSpPr>
        <p:spPr bwMode="auto">
          <a:xfrm>
            <a:off x="762000" y="4572000"/>
            <a:ext cx="1981200" cy="609600"/>
          </a:xfrm>
          <a:prstGeom prst="borderCallout2">
            <a:avLst>
              <a:gd name="adj1" fmla="val 18750"/>
              <a:gd name="adj2" fmla="val 103847"/>
              <a:gd name="adj3" fmla="val 18750"/>
              <a:gd name="adj4" fmla="val 120431"/>
              <a:gd name="adj5" fmla="val 186718"/>
              <a:gd name="adj6" fmla="val 137019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Only primitive</a:t>
            </a:r>
          </a:p>
          <a:p>
            <a:pPr algn="ctr"/>
            <a:r>
              <a:rPr lang="en-US" sz="1800" b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needed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  <a:cs typeface="ＭＳ Ｐゴシック" charset="-128"/>
              </a:rPr>
              <a:t>i3: Implementation</a:t>
            </a:r>
          </a:p>
        </p:txBody>
      </p:sp>
      <p:sp>
        <p:nvSpPr>
          <p:cNvPr id="26627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  <a:cs typeface="ＭＳ Ｐゴシック" charset="-128"/>
              </a:rPr>
              <a:t>Use a Distributed Hash Table </a:t>
            </a:r>
          </a:p>
          <a:p>
            <a:pPr lvl="1" eaLnBrk="1" hangingPunct="1"/>
            <a:r>
              <a:rPr lang="en-US" smtClean="0"/>
              <a:t>Scalable, self-organizing, robust</a:t>
            </a:r>
          </a:p>
          <a:p>
            <a:pPr lvl="1" eaLnBrk="1" hangingPunct="1"/>
            <a:r>
              <a:rPr lang="en-US" smtClean="0"/>
              <a:t>Suitable as a substrate for the Internet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3CFC99-7393-8349-9E87-0D0B9EFFC014}" type="slidenum">
              <a:rPr lang="en-US" smtClean="0"/>
              <a:pPr/>
              <a:t>55</a:t>
            </a:fld>
            <a:endParaRPr lang="en-US" smtClean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667000" y="4191000"/>
            <a:ext cx="4191000" cy="1905000"/>
            <a:chOff x="1444" y="1997"/>
            <a:chExt cx="3020" cy="1939"/>
          </a:xfrm>
        </p:grpSpPr>
        <p:sp>
          <p:nvSpPr>
            <p:cNvPr id="26665" name="Oval 3"/>
            <p:cNvSpPr>
              <a:spLocks noChangeArrowheads="1"/>
            </p:cNvSpPr>
            <p:nvPr/>
          </p:nvSpPr>
          <p:spPr bwMode="auto">
            <a:xfrm>
              <a:off x="2108" y="1997"/>
              <a:ext cx="1252" cy="59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66" name="Oval 4"/>
            <p:cNvSpPr>
              <a:spLocks noChangeArrowheads="1"/>
            </p:cNvSpPr>
            <p:nvPr/>
          </p:nvSpPr>
          <p:spPr bwMode="auto">
            <a:xfrm>
              <a:off x="2844" y="2071"/>
              <a:ext cx="1178" cy="598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67" name="Oval 5"/>
            <p:cNvSpPr>
              <a:spLocks noChangeArrowheads="1"/>
            </p:cNvSpPr>
            <p:nvPr/>
          </p:nvSpPr>
          <p:spPr bwMode="auto">
            <a:xfrm>
              <a:off x="3139" y="2370"/>
              <a:ext cx="1177" cy="59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Arial" charset="0"/>
                <a:cs typeface="Arial" charset="0"/>
              </a:endParaRPr>
            </a:p>
          </p:txBody>
        </p:sp>
        <p:sp>
          <p:nvSpPr>
            <p:cNvPr id="26668" name="Oval 6"/>
            <p:cNvSpPr>
              <a:spLocks noChangeArrowheads="1"/>
            </p:cNvSpPr>
            <p:nvPr/>
          </p:nvSpPr>
          <p:spPr bwMode="auto">
            <a:xfrm>
              <a:off x="3285" y="2706"/>
              <a:ext cx="1179" cy="89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Arial" charset="0"/>
                <a:cs typeface="Arial" charset="0"/>
              </a:endParaRPr>
            </a:p>
          </p:txBody>
        </p:sp>
        <p:sp>
          <p:nvSpPr>
            <p:cNvPr id="26669" name="Oval 7"/>
            <p:cNvSpPr>
              <a:spLocks noChangeArrowheads="1"/>
            </p:cNvSpPr>
            <p:nvPr/>
          </p:nvSpPr>
          <p:spPr bwMode="auto">
            <a:xfrm>
              <a:off x="2623" y="2966"/>
              <a:ext cx="1177" cy="97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Arial" charset="0"/>
                <a:cs typeface="Arial" charset="0"/>
              </a:endParaRPr>
            </a:p>
          </p:txBody>
        </p:sp>
        <p:sp>
          <p:nvSpPr>
            <p:cNvPr id="26670" name="Oval 8"/>
            <p:cNvSpPr>
              <a:spLocks noChangeArrowheads="1"/>
            </p:cNvSpPr>
            <p:nvPr/>
          </p:nvSpPr>
          <p:spPr bwMode="auto">
            <a:xfrm>
              <a:off x="1812" y="2743"/>
              <a:ext cx="1179" cy="1119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Arial" charset="0"/>
                <a:cs typeface="Arial" charset="0"/>
              </a:endParaRPr>
            </a:p>
          </p:txBody>
        </p:sp>
        <p:sp>
          <p:nvSpPr>
            <p:cNvPr id="26671" name="Oval 9"/>
            <p:cNvSpPr>
              <a:spLocks noChangeArrowheads="1"/>
            </p:cNvSpPr>
            <p:nvPr/>
          </p:nvSpPr>
          <p:spPr bwMode="auto">
            <a:xfrm>
              <a:off x="1444" y="2220"/>
              <a:ext cx="1179" cy="104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Arial" charset="0"/>
                <a:cs typeface="Arial" charset="0"/>
              </a:endParaRPr>
            </a:p>
          </p:txBody>
        </p:sp>
        <p:sp>
          <p:nvSpPr>
            <p:cNvPr id="26672" name="Freeform 10"/>
            <p:cNvSpPr>
              <a:spLocks/>
            </p:cNvSpPr>
            <p:nvPr/>
          </p:nvSpPr>
          <p:spPr bwMode="auto">
            <a:xfrm>
              <a:off x="1740" y="2073"/>
              <a:ext cx="2501" cy="1790"/>
            </a:xfrm>
            <a:custGeom>
              <a:avLst/>
              <a:gdLst>
                <a:gd name="T0" fmla="*/ 74 w 1632"/>
                <a:gd name="T1" fmla="*/ 298 h 1152"/>
                <a:gd name="T2" fmla="*/ 588 w 1632"/>
                <a:gd name="T3" fmla="*/ 75 h 1152"/>
                <a:gd name="T4" fmla="*/ 1030 w 1632"/>
                <a:gd name="T5" fmla="*/ 0 h 1152"/>
                <a:gd name="T6" fmla="*/ 1913 w 1632"/>
                <a:gd name="T7" fmla="*/ 75 h 1152"/>
                <a:gd name="T8" fmla="*/ 2207 w 1632"/>
                <a:gd name="T9" fmla="*/ 224 h 1152"/>
                <a:gd name="T10" fmla="*/ 2354 w 1632"/>
                <a:gd name="T11" fmla="*/ 522 h 1152"/>
                <a:gd name="T12" fmla="*/ 2501 w 1632"/>
                <a:gd name="T13" fmla="*/ 597 h 1152"/>
                <a:gd name="T14" fmla="*/ 2354 w 1632"/>
                <a:gd name="T15" fmla="*/ 1417 h 1152"/>
                <a:gd name="T16" fmla="*/ 1398 w 1632"/>
                <a:gd name="T17" fmla="*/ 1790 h 1152"/>
                <a:gd name="T18" fmla="*/ 441 w 1632"/>
                <a:gd name="T19" fmla="*/ 1492 h 1152"/>
                <a:gd name="T20" fmla="*/ 147 w 1632"/>
                <a:gd name="T21" fmla="*/ 1193 h 1152"/>
                <a:gd name="T22" fmla="*/ 0 w 1632"/>
                <a:gd name="T23" fmla="*/ 1119 h 1152"/>
                <a:gd name="T24" fmla="*/ 74 w 1632"/>
                <a:gd name="T25" fmla="*/ 298 h 11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32"/>
                <a:gd name="T40" fmla="*/ 0 h 1152"/>
                <a:gd name="T41" fmla="*/ 1632 w 1632"/>
                <a:gd name="T42" fmla="*/ 1152 h 11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32" h="1152">
                  <a:moveTo>
                    <a:pt x="48" y="192"/>
                  </a:moveTo>
                  <a:lnTo>
                    <a:pt x="384" y="48"/>
                  </a:lnTo>
                  <a:lnTo>
                    <a:pt x="672" y="0"/>
                  </a:lnTo>
                  <a:lnTo>
                    <a:pt x="1248" y="48"/>
                  </a:lnTo>
                  <a:lnTo>
                    <a:pt x="1440" y="144"/>
                  </a:lnTo>
                  <a:lnTo>
                    <a:pt x="1536" y="336"/>
                  </a:lnTo>
                  <a:lnTo>
                    <a:pt x="1632" y="384"/>
                  </a:lnTo>
                  <a:lnTo>
                    <a:pt x="1536" y="912"/>
                  </a:lnTo>
                  <a:lnTo>
                    <a:pt x="912" y="1152"/>
                  </a:lnTo>
                  <a:lnTo>
                    <a:pt x="288" y="960"/>
                  </a:lnTo>
                  <a:lnTo>
                    <a:pt x="96" y="768"/>
                  </a:lnTo>
                  <a:lnTo>
                    <a:pt x="0" y="720"/>
                  </a:lnTo>
                  <a:lnTo>
                    <a:pt x="48" y="192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630" name="Oval 11"/>
          <p:cNvSpPr>
            <a:spLocks noChangeArrowheads="1"/>
          </p:cNvSpPr>
          <p:nvPr/>
        </p:nvSpPr>
        <p:spPr bwMode="auto">
          <a:xfrm>
            <a:off x="4956175" y="4419600"/>
            <a:ext cx="22860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1" name="Oval 12"/>
          <p:cNvSpPr>
            <a:spLocks noChangeArrowheads="1"/>
          </p:cNvSpPr>
          <p:nvPr/>
        </p:nvSpPr>
        <p:spPr bwMode="auto">
          <a:xfrm>
            <a:off x="4803775" y="3733800"/>
            <a:ext cx="22860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2" name="Oval 13"/>
          <p:cNvSpPr>
            <a:spLocks noChangeArrowheads="1"/>
          </p:cNvSpPr>
          <p:nvPr/>
        </p:nvSpPr>
        <p:spPr bwMode="auto">
          <a:xfrm>
            <a:off x="2517775" y="3962400"/>
            <a:ext cx="22860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371600" y="3873500"/>
            <a:ext cx="609600" cy="546100"/>
            <a:chOff x="912" y="2152"/>
            <a:chExt cx="432" cy="392"/>
          </a:xfrm>
        </p:grpSpPr>
        <p:sp>
          <p:nvSpPr>
            <p:cNvPr id="394257" name="AutoShape 17"/>
            <p:cNvSpPr>
              <a:spLocks noChangeArrowheads="1"/>
            </p:cNvSpPr>
            <p:nvPr/>
          </p:nvSpPr>
          <p:spPr bwMode="auto">
            <a:xfrm>
              <a:off x="998" y="2152"/>
              <a:ext cx="261" cy="240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660" name="AutoShape 18"/>
            <p:cNvSpPr>
              <a:spLocks noChangeArrowheads="1"/>
            </p:cNvSpPr>
            <p:nvPr/>
          </p:nvSpPr>
          <p:spPr bwMode="auto">
            <a:xfrm>
              <a:off x="1027" y="2182"/>
              <a:ext cx="202" cy="181"/>
            </a:xfrm>
            <a:prstGeom prst="roundRect">
              <a:avLst>
                <a:gd name="adj" fmla="val 16667"/>
              </a:avLst>
            </a:prstGeom>
            <a:solidFill>
              <a:srgbClr val="96969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61" name="Rectangle 19"/>
            <p:cNvSpPr>
              <a:spLocks noChangeArrowheads="1"/>
            </p:cNvSpPr>
            <p:nvPr/>
          </p:nvSpPr>
          <p:spPr bwMode="auto">
            <a:xfrm>
              <a:off x="970" y="2393"/>
              <a:ext cx="316" cy="3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62" name="Rectangle 20"/>
            <p:cNvSpPr>
              <a:spLocks noChangeArrowheads="1"/>
            </p:cNvSpPr>
            <p:nvPr/>
          </p:nvSpPr>
          <p:spPr bwMode="auto">
            <a:xfrm>
              <a:off x="970" y="2423"/>
              <a:ext cx="316" cy="61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63" name="Rectangle 21"/>
            <p:cNvSpPr>
              <a:spLocks noChangeArrowheads="1"/>
            </p:cNvSpPr>
            <p:nvPr/>
          </p:nvSpPr>
          <p:spPr bwMode="auto">
            <a:xfrm>
              <a:off x="998" y="2423"/>
              <a:ext cx="116" cy="3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64" name="Freeform 22" descr="Dotted grid"/>
            <p:cNvSpPr>
              <a:spLocks/>
            </p:cNvSpPr>
            <p:nvPr/>
          </p:nvSpPr>
          <p:spPr bwMode="auto">
            <a:xfrm>
              <a:off x="912" y="2484"/>
              <a:ext cx="432" cy="60"/>
            </a:xfrm>
            <a:custGeom>
              <a:avLst/>
              <a:gdLst>
                <a:gd name="T0" fmla="*/ 58 w 720"/>
                <a:gd name="T1" fmla="*/ 0 h 48"/>
                <a:gd name="T2" fmla="*/ 374 w 720"/>
                <a:gd name="T3" fmla="*/ 0 h 48"/>
                <a:gd name="T4" fmla="*/ 432 w 720"/>
                <a:gd name="T5" fmla="*/ 60 h 48"/>
                <a:gd name="T6" fmla="*/ 0 w 720"/>
                <a:gd name="T7" fmla="*/ 60 h 48"/>
                <a:gd name="T8" fmla="*/ 58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pattFill prst="dotGrid">
              <a:fgClr>
                <a:schemeClr val="folHlink"/>
              </a:fgClr>
              <a:bgClr>
                <a:schemeClr val="bg1"/>
              </a:bgClr>
            </a:patt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7315200" y="3886200"/>
            <a:ext cx="609600" cy="546100"/>
            <a:chOff x="912" y="2152"/>
            <a:chExt cx="432" cy="392"/>
          </a:xfrm>
        </p:grpSpPr>
        <p:sp>
          <p:nvSpPr>
            <p:cNvPr id="394264" name="AutoShape 24"/>
            <p:cNvSpPr>
              <a:spLocks noChangeArrowheads="1"/>
            </p:cNvSpPr>
            <p:nvPr/>
          </p:nvSpPr>
          <p:spPr bwMode="auto">
            <a:xfrm>
              <a:off x="997" y="2152"/>
              <a:ext cx="261" cy="240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654" name="AutoShape 25"/>
            <p:cNvSpPr>
              <a:spLocks noChangeArrowheads="1"/>
            </p:cNvSpPr>
            <p:nvPr/>
          </p:nvSpPr>
          <p:spPr bwMode="auto">
            <a:xfrm>
              <a:off x="1027" y="2182"/>
              <a:ext cx="202" cy="181"/>
            </a:xfrm>
            <a:prstGeom prst="roundRect">
              <a:avLst>
                <a:gd name="adj" fmla="val 16667"/>
              </a:avLst>
            </a:prstGeom>
            <a:solidFill>
              <a:srgbClr val="96969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55" name="Rectangle 26"/>
            <p:cNvSpPr>
              <a:spLocks noChangeArrowheads="1"/>
            </p:cNvSpPr>
            <p:nvPr/>
          </p:nvSpPr>
          <p:spPr bwMode="auto">
            <a:xfrm>
              <a:off x="970" y="2393"/>
              <a:ext cx="316" cy="3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56" name="Rectangle 27"/>
            <p:cNvSpPr>
              <a:spLocks noChangeArrowheads="1"/>
            </p:cNvSpPr>
            <p:nvPr/>
          </p:nvSpPr>
          <p:spPr bwMode="auto">
            <a:xfrm>
              <a:off x="970" y="2423"/>
              <a:ext cx="316" cy="61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57" name="Rectangle 28"/>
            <p:cNvSpPr>
              <a:spLocks noChangeArrowheads="1"/>
            </p:cNvSpPr>
            <p:nvPr/>
          </p:nvSpPr>
          <p:spPr bwMode="auto">
            <a:xfrm>
              <a:off x="998" y="2423"/>
              <a:ext cx="116" cy="3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58" name="Freeform 29" descr="Dotted grid"/>
            <p:cNvSpPr>
              <a:spLocks/>
            </p:cNvSpPr>
            <p:nvPr/>
          </p:nvSpPr>
          <p:spPr bwMode="auto">
            <a:xfrm>
              <a:off x="912" y="2484"/>
              <a:ext cx="432" cy="60"/>
            </a:xfrm>
            <a:custGeom>
              <a:avLst/>
              <a:gdLst>
                <a:gd name="T0" fmla="*/ 58 w 720"/>
                <a:gd name="T1" fmla="*/ 0 h 48"/>
                <a:gd name="T2" fmla="*/ 374 w 720"/>
                <a:gd name="T3" fmla="*/ 0 h 48"/>
                <a:gd name="T4" fmla="*/ 432 w 720"/>
                <a:gd name="T5" fmla="*/ 60 h 48"/>
                <a:gd name="T6" fmla="*/ 0 w 720"/>
                <a:gd name="T7" fmla="*/ 60 h 48"/>
                <a:gd name="T8" fmla="*/ 58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pattFill prst="dotGrid">
              <a:fgClr>
                <a:schemeClr val="folHlink"/>
              </a:fgClr>
              <a:bgClr>
                <a:schemeClr val="bg1"/>
              </a:bgClr>
            </a:patt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635" name="Text Box 30"/>
          <p:cNvSpPr txBox="1">
            <a:spLocks noChangeArrowheads="1"/>
          </p:cNvSpPr>
          <p:nvPr/>
        </p:nvSpPr>
        <p:spPr bwMode="auto">
          <a:xfrm>
            <a:off x="1222375" y="4495800"/>
            <a:ext cx="8350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Arial" charset="0"/>
                <a:ea typeface="Arial" charset="0"/>
                <a:cs typeface="Arial" charset="0"/>
              </a:rPr>
              <a:t>Sender</a:t>
            </a:r>
          </a:p>
        </p:txBody>
      </p:sp>
      <p:sp>
        <p:nvSpPr>
          <p:cNvPr id="26636" name="Text Box 31"/>
          <p:cNvSpPr txBox="1">
            <a:spLocks noChangeArrowheads="1"/>
          </p:cNvSpPr>
          <p:nvPr/>
        </p:nvSpPr>
        <p:spPr bwMode="auto">
          <a:xfrm>
            <a:off x="7165975" y="4495800"/>
            <a:ext cx="13208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Arial" charset="0"/>
                <a:ea typeface="Arial" charset="0"/>
                <a:cs typeface="Arial" charset="0"/>
              </a:rPr>
              <a:t>Receiver (R)</a:t>
            </a:r>
          </a:p>
        </p:txBody>
      </p: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4419600" y="4371975"/>
            <a:ext cx="2819400" cy="1298575"/>
            <a:chOff x="2832" y="2706"/>
            <a:chExt cx="1776" cy="818"/>
          </a:xfrm>
        </p:grpSpPr>
        <p:sp>
          <p:nvSpPr>
            <p:cNvPr id="26647" name="Rectangle 33"/>
            <p:cNvSpPr>
              <a:spLocks noChangeArrowheads="1"/>
            </p:cNvSpPr>
            <p:nvPr/>
          </p:nvSpPr>
          <p:spPr bwMode="auto">
            <a:xfrm>
              <a:off x="2832" y="3330"/>
              <a:ext cx="288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48" name="Text Box 34"/>
            <p:cNvSpPr txBox="1">
              <a:spLocks noChangeArrowheads="1"/>
            </p:cNvSpPr>
            <p:nvPr/>
          </p:nvSpPr>
          <p:spPr bwMode="auto">
            <a:xfrm>
              <a:off x="2832" y="3312"/>
              <a:ext cx="244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ID</a:t>
              </a:r>
            </a:p>
          </p:txBody>
        </p:sp>
        <p:sp>
          <p:nvSpPr>
            <p:cNvPr id="26649" name="Rectangle 35"/>
            <p:cNvSpPr>
              <a:spLocks noChangeArrowheads="1"/>
            </p:cNvSpPr>
            <p:nvPr/>
          </p:nvSpPr>
          <p:spPr bwMode="auto">
            <a:xfrm>
              <a:off x="3120" y="3330"/>
              <a:ext cx="192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50" name="Text Box 36"/>
            <p:cNvSpPr txBox="1">
              <a:spLocks noChangeArrowheads="1"/>
            </p:cNvSpPr>
            <p:nvPr/>
          </p:nvSpPr>
          <p:spPr bwMode="auto">
            <a:xfrm>
              <a:off x="3093" y="3312"/>
              <a:ext cx="212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R</a:t>
              </a:r>
            </a:p>
          </p:txBody>
        </p:sp>
        <p:sp>
          <p:nvSpPr>
            <p:cNvPr id="26651" name="Freeform 37"/>
            <p:cNvSpPr>
              <a:spLocks/>
            </p:cNvSpPr>
            <p:nvPr/>
          </p:nvSpPr>
          <p:spPr bwMode="auto">
            <a:xfrm>
              <a:off x="3408" y="2706"/>
              <a:ext cx="1200" cy="672"/>
            </a:xfrm>
            <a:custGeom>
              <a:avLst/>
              <a:gdLst>
                <a:gd name="T0" fmla="*/ 1200 w 1200"/>
                <a:gd name="T1" fmla="*/ 0 h 672"/>
                <a:gd name="T2" fmla="*/ 528 w 1200"/>
                <a:gd name="T3" fmla="*/ 336 h 672"/>
                <a:gd name="T4" fmla="*/ 0 w 1200"/>
                <a:gd name="T5" fmla="*/ 672 h 672"/>
                <a:gd name="T6" fmla="*/ 0 60000 65536"/>
                <a:gd name="T7" fmla="*/ 0 60000 65536"/>
                <a:gd name="T8" fmla="*/ 0 60000 65536"/>
                <a:gd name="T9" fmla="*/ 0 w 1200"/>
                <a:gd name="T10" fmla="*/ 0 h 672"/>
                <a:gd name="T11" fmla="*/ 1200 w 1200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" h="672">
                  <a:moveTo>
                    <a:pt x="1200" y="0"/>
                  </a:moveTo>
                  <a:cubicBezTo>
                    <a:pt x="964" y="112"/>
                    <a:pt x="728" y="224"/>
                    <a:pt x="528" y="336"/>
                  </a:cubicBezTo>
                  <a:cubicBezTo>
                    <a:pt x="328" y="448"/>
                    <a:pt x="164" y="560"/>
                    <a:pt x="0" y="672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lIns="90488" tIns="44450" rIns="90488" bIns="44450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52" name="Text Box 38"/>
            <p:cNvSpPr txBox="1">
              <a:spLocks noChangeArrowheads="1"/>
            </p:cNvSpPr>
            <p:nvPr/>
          </p:nvSpPr>
          <p:spPr bwMode="auto">
            <a:xfrm>
              <a:off x="3648" y="2784"/>
              <a:ext cx="52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trigger</a:t>
              </a:r>
            </a:p>
          </p:txBody>
        </p: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1908175" y="3986213"/>
            <a:ext cx="2743200" cy="1271587"/>
            <a:chOff x="1248" y="2559"/>
            <a:chExt cx="1728" cy="801"/>
          </a:xfrm>
        </p:grpSpPr>
        <p:sp>
          <p:nvSpPr>
            <p:cNvPr id="26645" name="Text Box 40"/>
            <p:cNvSpPr txBox="1">
              <a:spLocks noChangeArrowheads="1"/>
            </p:cNvSpPr>
            <p:nvPr/>
          </p:nvSpPr>
          <p:spPr bwMode="auto">
            <a:xfrm>
              <a:off x="1789" y="2559"/>
              <a:ext cx="1077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send(ID, data)</a:t>
              </a:r>
            </a:p>
          </p:txBody>
        </p:sp>
        <p:sp>
          <p:nvSpPr>
            <p:cNvPr id="26646" name="Freeform 41"/>
            <p:cNvSpPr>
              <a:spLocks/>
            </p:cNvSpPr>
            <p:nvPr/>
          </p:nvSpPr>
          <p:spPr bwMode="auto">
            <a:xfrm>
              <a:off x="1248" y="2728"/>
              <a:ext cx="1728" cy="632"/>
            </a:xfrm>
            <a:custGeom>
              <a:avLst/>
              <a:gdLst>
                <a:gd name="T0" fmla="*/ 0 w 1728"/>
                <a:gd name="T1" fmla="*/ 8 h 632"/>
                <a:gd name="T2" fmla="*/ 336 w 1728"/>
                <a:gd name="T3" fmla="*/ 8 h 632"/>
                <a:gd name="T4" fmla="*/ 672 w 1728"/>
                <a:gd name="T5" fmla="*/ 56 h 632"/>
                <a:gd name="T6" fmla="*/ 1104 w 1728"/>
                <a:gd name="T7" fmla="*/ 200 h 632"/>
                <a:gd name="T8" fmla="*/ 1728 w 1728"/>
                <a:gd name="T9" fmla="*/ 632 h 6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8"/>
                <a:gd name="T16" fmla="*/ 0 h 632"/>
                <a:gd name="T17" fmla="*/ 1728 w 1728"/>
                <a:gd name="T18" fmla="*/ 632 h 6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8" h="632">
                  <a:moveTo>
                    <a:pt x="0" y="8"/>
                  </a:moveTo>
                  <a:cubicBezTo>
                    <a:pt x="112" y="4"/>
                    <a:pt x="224" y="0"/>
                    <a:pt x="336" y="8"/>
                  </a:cubicBezTo>
                  <a:cubicBezTo>
                    <a:pt x="448" y="16"/>
                    <a:pt x="544" y="24"/>
                    <a:pt x="672" y="56"/>
                  </a:cubicBezTo>
                  <a:cubicBezTo>
                    <a:pt x="800" y="88"/>
                    <a:pt x="928" y="104"/>
                    <a:pt x="1104" y="200"/>
                  </a:cubicBezTo>
                  <a:cubicBezTo>
                    <a:pt x="1280" y="296"/>
                    <a:pt x="1504" y="464"/>
                    <a:pt x="1728" y="632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7" name="Group 42"/>
          <p:cNvGrpSpPr>
            <a:grpSpLocks/>
          </p:cNvGrpSpPr>
          <p:nvPr/>
        </p:nvGrpSpPr>
        <p:grpSpPr bwMode="auto">
          <a:xfrm>
            <a:off x="4879975" y="3786188"/>
            <a:ext cx="2359025" cy="1319212"/>
            <a:chOff x="3166" y="2419"/>
            <a:chExt cx="1440" cy="605"/>
          </a:xfrm>
        </p:grpSpPr>
        <p:sp>
          <p:nvSpPr>
            <p:cNvPr id="26643" name="Freeform 43"/>
            <p:cNvSpPr>
              <a:spLocks/>
            </p:cNvSpPr>
            <p:nvPr/>
          </p:nvSpPr>
          <p:spPr bwMode="auto">
            <a:xfrm>
              <a:off x="3166" y="2624"/>
              <a:ext cx="1440" cy="400"/>
            </a:xfrm>
            <a:custGeom>
              <a:avLst/>
              <a:gdLst>
                <a:gd name="T0" fmla="*/ 0 w 1440"/>
                <a:gd name="T1" fmla="*/ 400 h 400"/>
                <a:gd name="T2" fmla="*/ 528 w 1440"/>
                <a:gd name="T3" fmla="*/ 64 h 400"/>
                <a:gd name="T4" fmla="*/ 1440 w 1440"/>
                <a:gd name="T5" fmla="*/ 16 h 400"/>
                <a:gd name="T6" fmla="*/ 0 60000 65536"/>
                <a:gd name="T7" fmla="*/ 0 60000 65536"/>
                <a:gd name="T8" fmla="*/ 0 60000 65536"/>
                <a:gd name="T9" fmla="*/ 0 w 1440"/>
                <a:gd name="T10" fmla="*/ 0 h 400"/>
                <a:gd name="T11" fmla="*/ 1440 w 1440"/>
                <a:gd name="T12" fmla="*/ 400 h 4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0" h="400">
                  <a:moveTo>
                    <a:pt x="0" y="400"/>
                  </a:moveTo>
                  <a:cubicBezTo>
                    <a:pt x="144" y="264"/>
                    <a:pt x="288" y="128"/>
                    <a:pt x="528" y="64"/>
                  </a:cubicBezTo>
                  <a:cubicBezTo>
                    <a:pt x="768" y="0"/>
                    <a:pt x="1104" y="8"/>
                    <a:pt x="1440" y="1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488" tIns="44450" rIns="90488" bIns="44450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44" name="Text Box 44"/>
            <p:cNvSpPr txBox="1">
              <a:spLocks noChangeArrowheads="1"/>
            </p:cNvSpPr>
            <p:nvPr/>
          </p:nvSpPr>
          <p:spPr bwMode="auto">
            <a:xfrm>
              <a:off x="3394" y="2419"/>
              <a:ext cx="1004" cy="1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send(</a:t>
              </a:r>
              <a:r>
                <a:rPr lang="en-US" sz="1800" b="1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R</a:t>
              </a:r>
              <a:r>
                <a:rPr lang="en-US" sz="1800" b="1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, data)</a:t>
              </a:r>
            </a:p>
          </p:txBody>
        </p:sp>
      </p:grpSp>
      <p:sp>
        <p:nvSpPr>
          <p:cNvPr id="26640" name="AutoShape 45"/>
          <p:cNvSpPr>
            <a:spLocks/>
          </p:cNvSpPr>
          <p:nvPr/>
        </p:nvSpPr>
        <p:spPr bwMode="auto">
          <a:xfrm>
            <a:off x="307975" y="5715000"/>
            <a:ext cx="1828800" cy="419100"/>
          </a:xfrm>
          <a:prstGeom prst="borderCallout2">
            <a:avLst>
              <a:gd name="adj1" fmla="val 27273"/>
              <a:gd name="adj2" fmla="val 104167"/>
              <a:gd name="adj3" fmla="val 27273"/>
              <a:gd name="adj4" fmla="val 126648"/>
              <a:gd name="adj5" fmla="val -336366"/>
              <a:gd name="adj6" fmla="val 1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solidFill>
                  <a:srgbClr val="333399"/>
                </a:solidFill>
                <a:latin typeface="Courier New" charset="0"/>
                <a:ea typeface="Arial" charset="0"/>
                <a:cs typeface="Arial" charset="0"/>
              </a:rPr>
              <a:t>DHT.put(id)</a:t>
            </a:r>
          </a:p>
        </p:txBody>
      </p:sp>
      <p:sp>
        <p:nvSpPr>
          <p:cNvPr id="26641" name="AutoShape 46"/>
          <p:cNvSpPr>
            <a:spLocks/>
          </p:cNvSpPr>
          <p:nvPr/>
        </p:nvSpPr>
        <p:spPr bwMode="auto">
          <a:xfrm>
            <a:off x="3660775" y="3124200"/>
            <a:ext cx="1828800" cy="419100"/>
          </a:xfrm>
          <a:prstGeom prst="borderCallout2">
            <a:avLst>
              <a:gd name="adj1" fmla="val 27273"/>
              <a:gd name="adj2" fmla="val 104167"/>
              <a:gd name="adj3" fmla="val 27273"/>
              <a:gd name="adj4" fmla="val 123093"/>
              <a:gd name="adj5" fmla="val 149241"/>
              <a:gd name="adj6" fmla="val 14270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solidFill>
                  <a:srgbClr val="333399"/>
                </a:solidFill>
                <a:latin typeface="Courier New" charset="0"/>
                <a:ea typeface="Arial" charset="0"/>
                <a:cs typeface="Arial" charset="0"/>
              </a:rPr>
              <a:t>IP.route(R)</a:t>
            </a:r>
          </a:p>
        </p:txBody>
      </p:sp>
      <p:sp>
        <p:nvSpPr>
          <p:cNvPr id="26642" name="AutoShape 47"/>
          <p:cNvSpPr>
            <a:spLocks/>
          </p:cNvSpPr>
          <p:nvPr/>
        </p:nvSpPr>
        <p:spPr bwMode="auto">
          <a:xfrm>
            <a:off x="6861175" y="5791200"/>
            <a:ext cx="1828800" cy="419100"/>
          </a:xfrm>
          <a:prstGeom prst="borderCallout2">
            <a:avLst>
              <a:gd name="adj1" fmla="val 27273"/>
              <a:gd name="adj2" fmla="val -4167"/>
              <a:gd name="adj3" fmla="val 27273"/>
              <a:gd name="adj4" fmla="val -26648"/>
              <a:gd name="adj5" fmla="val -224620"/>
              <a:gd name="adj6" fmla="val -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solidFill>
                  <a:srgbClr val="333399"/>
                </a:solidFill>
                <a:latin typeface="Courier New" charset="0"/>
                <a:ea typeface="Arial" charset="0"/>
                <a:cs typeface="Arial" charset="0"/>
              </a:rPr>
              <a:t>DHT.put(id)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 smtClean="0"/>
              <a:t>P2P-enabled Applications:</a:t>
            </a:r>
            <a:br>
              <a:rPr dirty="0" smtClean="0"/>
            </a:br>
            <a:r>
              <a:rPr dirty="0" smtClean="0"/>
              <a:t>Self-Certifying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Name = </a:t>
            </a:r>
            <a:r>
              <a:rPr lang="en-US" dirty="0" err="1" smtClean="0"/>
              <a:t>Hash(pubkey</a:t>
            </a:r>
            <a:r>
              <a:rPr lang="en-US" dirty="0" smtClean="0"/>
              <a:t>, salt)</a:t>
            </a:r>
          </a:p>
          <a:p>
            <a:endParaRPr lang="en-US" dirty="0" smtClean="0"/>
          </a:p>
          <a:p>
            <a:r>
              <a:rPr lang="en-US" dirty="0" smtClean="0"/>
              <a:t>Value = &lt;</a:t>
            </a:r>
            <a:r>
              <a:rPr lang="en-US" dirty="0" err="1" smtClean="0"/>
              <a:t>pubkey</a:t>
            </a:r>
            <a:r>
              <a:rPr lang="en-US" dirty="0" smtClean="0"/>
              <a:t>, salt, data, signature&gt;</a:t>
            </a:r>
          </a:p>
          <a:p>
            <a:pPr lvl="1"/>
            <a:r>
              <a:rPr lang="en-US" dirty="0" smtClean="0"/>
              <a:t>can verify name related to </a:t>
            </a:r>
            <a:r>
              <a:rPr lang="en-US" dirty="0" err="1" smtClean="0"/>
              <a:t>pubkey</a:t>
            </a:r>
            <a:r>
              <a:rPr lang="en-US" dirty="0" smtClean="0"/>
              <a:t> and </a:t>
            </a:r>
            <a:r>
              <a:rPr lang="en-US" dirty="0" err="1" smtClean="0"/>
              <a:t>pubkey</a:t>
            </a:r>
            <a:r>
              <a:rPr lang="en-US" dirty="0" smtClean="0"/>
              <a:t> signed data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Can receive data from caches or other 3rd parties without worry</a:t>
            </a:r>
          </a:p>
          <a:p>
            <a:pPr lvl="1"/>
            <a:r>
              <a:rPr lang="en-US" dirty="0" smtClean="0"/>
              <a:t>much more opportunistic data transfer</a:t>
            </a:r>
          </a:p>
          <a:p>
            <a:pPr>
              <a:buFont typeface="Times" charset="0"/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 smtClean="0"/>
              <a:t>P2P-enabled Applications:</a:t>
            </a:r>
            <a:br>
              <a:rPr dirty="0" smtClean="0"/>
            </a:br>
            <a:r>
              <a:rPr dirty="0" smtClean="0"/>
              <a:t>Distributed File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CFS [Chord]</a:t>
            </a:r>
          </a:p>
          <a:p>
            <a:pPr lvl="1"/>
            <a:r>
              <a:rPr lang="en-US" i="1" dirty="0" smtClean="0"/>
              <a:t>Block</a:t>
            </a:r>
            <a:r>
              <a:rPr lang="en-US" dirty="0" smtClean="0"/>
              <a:t> based read-only storage</a:t>
            </a:r>
          </a:p>
          <a:p>
            <a:r>
              <a:rPr lang="en-US" dirty="0" smtClean="0"/>
              <a:t>PAST [Pastry]</a:t>
            </a:r>
          </a:p>
          <a:p>
            <a:pPr lvl="1"/>
            <a:r>
              <a:rPr lang="en-US" i="1" dirty="0" smtClean="0"/>
              <a:t>File</a:t>
            </a:r>
            <a:r>
              <a:rPr lang="en-US" dirty="0" smtClean="0"/>
              <a:t> based read-only storage</a:t>
            </a:r>
          </a:p>
          <a:p>
            <a:r>
              <a:rPr lang="en-US" dirty="0" smtClean="0"/>
              <a:t>Ivy [Chord]</a:t>
            </a:r>
          </a:p>
          <a:p>
            <a:pPr lvl="1"/>
            <a:r>
              <a:rPr lang="en-US" i="1" dirty="0" smtClean="0"/>
              <a:t>Block</a:t>
            </a:r>
            <a:r>
              <a:rPr lang="en-US" dirty="0" smtClean="0"/>
              <a:t> based read-write storage</a:t>
            </a:r>
            <a:endParaRPr lang="en-US" i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5E43-2293-CF40-8495-4A0B5838E179}" type="slidenum">
              <a:rPr lang="en-US"/>
              <a:pPr/>
              <a:t>58</a:t>
            </a:fld>
            <a:endParaRPr lang="en-US"/>
          </a:p>
        </p:txBody>
      </p:sp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CFS</a:t>
            </a:r>
          </a:p>
        </p:txBody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Blocks are inserted into Chord DHT</a:t>
            </a:r>
          </a:p>
          <a:p>
            <a:pPr lvl="1"/>
            <a:r>
              <a:rPr lang="en-US"/>
              <a:t>insert(blockID, block)</a:t>
            </a:r>
          </a:p>
          <a:p>
            <a:pPr lvl="1"/>
            <a:r>
              <a:rPr lang="en-US"/>
              <a:t>Replicated at successor list nodes</a:t>
            </a:r>
          </a:p>
          <a:p>
            <a:r>
              <a:rPr lang="en-US"/>
              <a:t>Read root block through public key of file system</a:t>
            </a:r>
          </a:p>
          <a:p>
            <a:r>
              <a:rPr lang="en-US"/>
              <a:t>Lookup other blocks from the DHT </a:t>
            </a:r>
          </a:p>
          <a:p>
            <a:pPr lvl="1"/>
            <a:r>
              <a:rPr lang="en-US"/>
              <a:t>Interpret them to be the file system</a:t>
            </a:r>
          </a:p>
          <a:p>
            <a:r>
              <a:rPr lang="en-US"/>
              <a:t>Cache on lookup path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1997-207D-C349-83CE-8D4D03CEE780}" type="slidenum">
              <a:rPr lang="en-US"/>
              <a:pPr/>
              <a:t>59</a:t>
            </a:fld>
            <a:endParaRPr lang="en-US"/>
          </a:p>
        </p:txBody>
      </p:sp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CFS</a:t>
            </a:r>
          </a:p>
        </p:txBody>
      </p:sp>
      <p:sp>
        <p:nvSpPr>
          <p:cNvPr id="420867" name="Rectangle 3"/>
          <p:cNvSpPr>
            <a:spLocks noChangeArrowheads="1"/>
          </p:cNvSpPr>
          <p:nvPr/>
        </p:nvSpPr>
        <p:spPr bwMode="auto">
          <a:xfrm>
            <a:off x="1371600" y="2590800"/>
            <a:ext cx="1524000" cy="1752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20868" name="Line 4"/>
          <p:cNvSpPr>
            <a:spLocks noChangeShapeType="1"/>
          </p:cNvSpPr>
          <p:nvPr/>
        </p:nvSpPr>
        <p:spPr bwMode="auto">
          <a:xfrm>
            <a:off x="1371600" y="2971800"/>
            <a:ext cx="1524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869" name="Line 5"/>
          <p:cNvSpPr>
            <a:spLocks noChangeShapeType="1"/>
          </p:cNvSpPr>
          <p:nvPr/>
        </p:nvSpPr>
        <p:spPr bwMode="auto">
          <a:xfrm>
            <a:off x="1371600" y="3429000"/>
            <a:ext cx="1524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870" name="Line 6"/>
          <p:cNvSpPr>
            <a:spLocks noChangeShapeType="1"/>
          </p:cNvSpPr>
          <p:nvPr/>
        </p:nvSpPr>
        <p:spPr bwMode="auto">
          <a:xfrm>
            <a:off x="1371600" y="3962400"/>
            <a:ext cx="1524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871" name="Text Box 7"/>
          <p:cNvSpPr txBox="1">
            <a:spLocks noChangeArrowheads="1"/>
          </p:cNvSpPr>
          <p:nvPr/>
        </p:nvSpPr>
        <p:spPr bwMode="auto">
          <a:xfrm>
            <a:off x="1524000" y="3976688"/>
            <a:ext cx="1123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Arial" charset="0"/>
                <a:ea typeface="Arial" charset="0"/>
                <a:cs typeface="Arial" charset="0"/>
              </a:rPr>
              <a:t>signature</a:t>
            </a:r>
          </a:p>
        </p:txBody>
      </p:sp>
      <p:sp>
        <p:nvSpPr>
          <p:cNvPr id="420872" name="Line 8"/>
          <p:cNvSpPr>
            <a:spLocks noChangeShapeType="1"/>
          </p:cNvSpPr>
          <p:nvPr/>
        </p:nvSpPr>
        <p:spPr bwMode="auto">
          <a:xfrm>
            <a:off x="228600" y="2895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873" name="Text Box 9"/>
          <p:cNvSpPr txBox="1">
            <a:spLocks noChangeArrowheads="1"/>
          </p:cNvSpPr>
          <p:nvPr/>
        </p:nvSpPr>
        <p:spPr bwMode="auto">
          <a:xfrm>
            <a:off x="228600" y="2514600"/>
            <a:ext cx="1200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public key</a:t>
            </a:r>
          </a:p>
        </p:txBody>
      </p:sp>
      <p:sp>
        <p:nvSpPr>
          <p:cNvPr id="420874" name="Text Box 10"/>
          <p:cNvSpPr txBox="1">
            <a:spLocks noChangeArrowheads="1"/>
          </p:cNvSpPr>
          <p:nvPr/>
        </p:nvSpPr>
        <p:spPr bwMode="auto">
          <a:xfrm>
            <a:off x="1447800" y="4572000"/>
            <a:ext cx="1390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D3462F"/>
                </a:solidFill>
                <a:latin typeface="Arial" charset="0"/>
                <a:ea typeface="Arial" charset="0"/>
                <a:cs typeface="Arial" charset="0"/>
              </a:rPr>
              <a:t>Root Block</a:t>
            </a:r>
          </a:p>
        </p:txBody>
      </p:sp>
      <p:sp>
        <p:nvSpPr>
          <p:cNvPr id="420875" name="Rectangle 11"/>
          <p:cNvSpPr>
            <a:spLocks noChangeArrowheads="1"/>
          </p:cNvSpPr>
          <p:nvPr/>
        </p:nvSpPr>
        <p:spPr bwMode="auto">
          <a:xfrm>
            <a:off x="4114800" y="1676400"/>
            <a:ext cx="1371600" cy="1524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>
                <a:latin typeface="Arial" charset="0"/>
                <a:ea typeface="Arial" charset="0"/>
                <a:cs typeface="Arial" charset="0"/>
              </a:rPr>
              <a:t>D</a:t>
            </a:r>
          </a:p>
        </p:txBody>
      </p:sp>
      <p:sp>
        <p:nvSpPr>
          <p:cNvPr id="420876" name="Line 12"/>
          <p:cNvSpPr>
            <a:spLocks noChangeShapeType="1"/>
          </p:cNvSpPr>
          <p:nvPr/>
        </p:nvSpPr>
        <p:spPr bwMode="auto">
          <a:xfrm>
            <a:off x="4114800" y="2057400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877" name="Line 13"/>
          <p:cNvSpPr>
            <a:spLocks noChangeShapeType="1"/>
          </p:cNvSpPr>
          <p:nvPr/>
        </p:nvSpPr>
        <p:spPr bwMode="auto">
          <a:xfrm>
            <a:off x="4114800" y="2514600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878" name="Line 14"/>
          <p:cNvSpPr>
            <a:spLocks noChangeShapeType="1"/>
          </p:cNvSpPr>
          <p:nvPr/>
        </p:nvSpPr>
        <p:spPr bwMode="auto">
          <a:xfrm>
            <a:off x="4114800" y="3048000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879" name="Text Box 15"/>
          <p:cNvSpPr txBox="1">
            <a:spLocks noChangeArrowheads="1"/>
          </p:cNvSpPr>
          <p:nvPr/>
        </p:nvSpPr>
        <p:spPr bwMode="auto">
          <a:xfrm>
            <a:off x="4191000" y="3276600"/>
            <a:ext cx="1187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>
                <a:solidFill>
                  <a:srgbClr val="D3462F"/>
                </a:solidFill>
                <a:latin typeface="Arial" charset="0"/>
                <a:ea typeface="Arial" charset="0"/>
                <a:cs typeface="Arial" charset="0"/>
              </a:rPr>
              <a:t>Directory</a:t>
            </a:r>
          </a:p>
          <a:p>
            <a:pPr algn="ctr"/>
            <a:r>
              <a:rPr lang="en-US" sz="1800" b="1">
                <a:solidFill>
                  <a:srgbClr val="D3462F"/>
                </a:solidFill>
                <a:latin typeface="Arial" charset="0"/>
                <a:ea typeface="Arial" charset="0"/>
                <a:cs typeface="Arial" charset="0"/>
              </a:rPr>
              <a:t>Block </a:t>
            </a:r>
          </a:p>
        </p:txBody>
      </p:sp>
      <p:cxnSp>
        <p:nvCxnSpPr>
          <p:cNvPr id="420880" name="AutoShape 16"/>
          <p:cNvCxnSpPr>
            <a:cxnSpLocks noChangeShapeType="1"/>
            <a:stCxn id="420867" idx="3"/>
            <a:endCxn id="420875" idx="1"/>
          </p:cNvCxnSpPr>
          <p:nvPr/>
        </p:nvCxnSpPr>
        <p:spPr bwMode="auto">
          <a:xfrm flipV="1">
            <a:off x="2895600" y="2438400"/>
            <a:ext cx="1219200" cy="1028700"/>
          </a:xfrm>
          <a:prstGeom prst="bentConnector3">
            <a:avLst>
              <a:gd name="adj1" fmla="val 3476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420881" name="Text Box 17"/>
          <p:cNvSpPr txBox="1">
            <a:spLocks noChangeArrowheads="1"/>
          </p:cNvSpPr>
          <p:nvPr/>
        </p:nvSpPr>
        <p:spPr bwMode="auto">
          <a:xfrm>
            <a:off x="3108325" y="2017713"/>
            <a:ext cx="666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H(D)</a:t>
            </a:r>
          </a:p>
        </p:txBody>
      </p:sp>
      <p:sp>
        <p:nvSpPr>
          <p:cNvPr id="420882" name="Rectangle 18"/>
          <p:cNvSpPr>
            <a:spLocks noChangeArrowheads="1"/>
          </p:cNvSpPr>
          <p:nvPr/>
        </p:nvSpPr>
        <p:spPr bwMode="auto">
          <a:xfrm>
            <a:off x="6705600" y="3048000"/>
            <a:ext cx="1371600" cy="15240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>
                <a:latin typeface="Arial" charset="0"/>
                <a:ea typeface="Arial" charset="0"/>
                <a:cs typeface="Arial" charset="0"/>
              </a:rPr>
              <a:t>F</a:t>
            </a:r>
          </a:p>
        </p:txBody>
      </p:sp>
      <p:sp>
        <p:nvSpPr>
          <p:cNvPr id="420883" name="Line 19"/>
          <p:cNvSpPr>
            <a:spLocks noChangeShapeType="1"/>
          </p:cNvSpPr>
          <p:nvPr/>
        </p:nvSpPr>
        <p:spPr bwMode="auto">
          <a:xfrm>
            <a:off x="6705600" y="3276600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884" name="Line 20"/>
          <p:cNvSpPr>
            <a:spLocks noChangeShapeType="1"/>
          </p:cNvSpPr>
          <p:nvPr/>
        </p:nvSpPr>
        <p:spPr bwMode="auto">
          <a:xfrm>
            <a:off x="6705600" y="3733800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885" name="Line 21"/>
          <p:cNvSpPr>
            <a:spLocks noChangeShapeType="1"/>
          </p:cNvSpPr>
          <p:nvPr/>
        </p:nvSpPr>
        <p:spPr bwMode="auto">
          <a:xfrm>
            <a:off x="6705600" y="4267200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20886" name="AutoShape 22"/>
          <p:cNvCxnSpPr>
            <a:cxnSpLocks noChangeShapeType="1"/>
            <a:stCxn id="420875" idx="3"/>
            <a:endCxn id="420882" idx="1"/>
          </p:cNvCxnSpPr>
          <p:nvPr/>
        </p:nvCxnSpPr>
        <p:spPr bwMode="auto">
          <a:xfrm>
            <a:off x="5486400" y="2438400"/>
            <a:ext cx="1219200" cy="13716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420887" name="Text Box 23"/>
          <p:cNvSpPr txBox="1">
            <a:spLocks noChangeArrowheads="1"/>
          </p:cNvSpPr>
          <p:nvPr/>
        </p:nvSpPr>
        <p:spPr bwMode="auto">
          <a:xfrm>
            <a:off x="5962650" y="2071688"/>
            <a:ext cx="641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H(F)</a:t>
            </a:r>
          </a:p>
        </p:txBody>
      </p:sp>
      <p:sp>
        <p:nvSpPr>
          <p:cNvPr id="420888" name="Text Box 24"/>
          <p:cNvSpPr txBox="1">
            <a:spLocks noChangeArrowheads="1"/>
          </p:cNvSpPr>
          <p:nvPr/>
        </p:nvSpPr>
        <p:spPr bwMode="auto">
          <a:xfrm>
            <a:off x="6781800" y="2681288"/>
            <a:ext cx="1263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>
                <a:solidFill>
                  <a:srgbClr val="D3462F"/>
                </a:solidFill>
                <a:latin typeface="Arial" charset="0"/>
                <a:ea typeface="Arial" charset="0"/>
                <a:cs typeface="Arial" charset="0"/>
              </a:rPr>
              <a:t>File Block</a:t>
            </a:r>
          </a:p>
        </p:txBody>
      </p:sp>
      <p:sp>
        <p:nvSpPr>
          <p:cNvPr id="420889" name="Rectangle 25"/>
          <p:cNvSpPr>
            <a:spLocks noChangeArrowheads="1"/>
          </p:cNvSpPr>
          <p:nvPr/>
        </p:nvSpPr>
        <p:spPr bwMode="auto">
          <a:xfrm>
            <a:off x="4953000" y="5029200"/>
            <a:ext cx="1447800" cy="685800"/>
          </a:xfrm>
          <a:prstGeom prst="rect">
            <a:avLst/>
          </a:prstGeom>
          <a:solidFill>
            <a:srgbClr val="E8E7E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800" b="1">
                <a:latin typeface="Arial" charset="0"/>
                <a:ea typeface="Arial" charset="0"/>
                <a:cs typeface="Arial" charset="0"/>
              </a:rPr>
              <a:t>B1</a:t>
            </a:r>
          </a:p>
        </p:txBody>
      </p:sp>
      <p:sp>
        <p:nvSpPr>
          <p:cNvPr id="420890" name="Rectangle 26"/>
          <p:cNvSpPr>
            <a:spLocks noChangeArrowheads="1"/>
          </p:cNvSpPr>
          <p:nvPr/>
        </p:nvSpPr>
        <p:spPr bwMode="auto">
          <a:xfrm>
            <a:off x="7010400" y="5029200"/>
            <a:ext cx="1447800" cy="685800"/>
          </a:xfrm>
          <a:prstGeom prst="rect">
            <a:avLst/>
          </a:prstGeom>
          <a:solidFill>
            <a:srgbClr val="E8E7E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800" b="1">
                <a:latin typeface="Arial" charset="0"/>
                <a:ea typeface="Arial" charset="0"/>
                <a:cs typeface="Arial" charset="0"/>
              </a:rPr>
              <a:t>B2</a:t>
            </a:r>
          </a:p>
        </p:txBody>
      </p:sp>
      <p:sp>
        <p:nvSpPr>
          <p:cNvPr id="420891" name="Text Box 27"/>
          <p:cNvSpPr txBox="1">
            <a:spLocks noChangeArrowheads="1"/>
          </p:cNvSpPr>
          <p:nvPr/>
        </p:nvSpPr>
        <p:spPr bwMode="auto">
          <a:xfrm>
            <a:off x="4978400" y="5729288"/>
            <a:ext cx="1365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>
                <a:solidFill>
                  <a:srgbClr val="D3462F"/>
                </a:solidFill>
                <a:latin typeface="Arial" charset="0"/>
                <a:ea typeface="Arial" charset="0"/>
                <a:cs typeface="Arial" charset="0"/>
              </a:rPr>
              <a:t>Data Block</a:t>
            </a:r>
          </a:p>
        </p:txBody>
      </p:sp>
      <p:sp>
        <p:nvSpPr>
          <p:cNvPr id="420892" name="Text Box 28"/>
          <p:cNvSpPr txBox="1">
            <a:spLocks noChangeArrowheads="1"/>
          </p:cNvSpPr>
          <p:nvPr/>
        </p:nvSpPr>
        <p:spPr bwMode="auto">
          <a:xfrm>
            <a:off x="7016750" y="5715000"/>
            <a:ext cx="136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>
                <a:solidFill>
                  <a:srgbClr val="D3462F"/>
                </a:solidFill>
                <a:latin typeface="Arial" charset="0"/>
                <a:ea typeface="Arial" charset="0"/>
                <a:cs typeface="Arial" charset="0"/>
              </a:rPr>
              <a:t>Data Block</a:t>
            </a:r>
          </a:p>
        </p:txBody>
      </p:sp>
      <p:cxnSp>
        <p:nvCxnSpPr>
          <p:cNvPr id="420893" name="AutoShape 29"/>
          <p:cNvCxnSpPr>
            <a:cxnSpLocks noChangeShapeType="1"/>
            <a:stCxn id="420882" idx="2"/>
            <a:endCxn id="420889" idx="0"/>
          </p:cNvCxnSpPr>
          <p:nvPr/>
        </p:nvCxnSpPr>
        <p:spPr bwMode="auto">
          <a:xfrm flipH="1">
            <a:off x="5676900" y="4572000"/>
            <a:ext cx="17145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20894" name="AutoShape 30"/>
          <p:cNvCxnSpPr>
            <a:cxnSpLocks noChangeShapeType="1"/>
            <a:stCxn id="420882" idx="2"/>
            <a:endCxn id="420890" idx="0"/>
          </p:cNvCxnSpPr>
          <p:nvPr/>
        </p:nvCxnSpPr>
        <p:spPr bwMode="auto">
          <a:xfrm>
            <a:off x="7391400" y="4572000"/>
            <a:ext cx="3429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20895" name="Text Box 31"/>
          <p:cNvSpPr txBox="1">
            <a:spLocks noChangeArrowheads="1"/>
          </p:cNvSpPr>
          <p:nvPr/>
        </p:nvSpPr>
        <p:spPr bwMode="auto">
          <a:xfrm>
            <a:off x="5911850" y="4510088"/>
            <a:ext cx="781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H(B1)</a:t>
            </a:r>
          </a:p>
        </p:txBody>
      </p:sp>
      <p:sp>
        <p:nvSpPr>
          <p:cNvPr id="420896" name="Text Box 32"/>
          <p:cNvSpPr txBox="1">
            <a:spLocks noChangeArrowheads="1"/>
          </p:cNvSpPr>
          <p:nvPr/>
        </p:nvSpPr>
        <p:spPr bwMode="auto">
          <a:xfrm>
            <a:off x="7677150" y="4648200"/>
            <a:ext cx="781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H(B2)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75" grpId="0" animBg="1"/>
      <p:bldP spid="420876" grpId="0" animBg="1"/>
      <p:bldP spid="420877" grpId="0" animBg="1"/>
      <p:bldP spid="420878" grpId="0" animBg="1"/>
      <p:bldP spid="420879" grpId="0"/>
      <p:bldP spid="420881" grpId="0"/>
      <p:bldP spid="420882" grpId="0" animBg="1"/>
      <p:bldP spid="420883" grpId="0" animBg="1"/>
      <p:bldP spid="420884" grpId="0" animBg="1"/>
      <p:bldP spid="420885" grpId="0" animBg="1"/>
      <p:bldP spid="420887" grpId="0"/>
      <p:bldP spid="420888" grpId="0"/>
      <p:bldP spid="420889" grpId="0" animBg="1"/>
      <p:bldP spid="420890" grpId="0" animBg="1"/>
      <p:bldP spid="420891" grpId="0"/>
      <p:bldP spid="420892" grpId="0"/>
      <p:bldP spid="420895" grpId="0"/>
      <p:bldP spid="4208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P2p file-sharing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Quickly grown in popularity</a:t>
            </a:r>
          </a:p>
          <a:p>
            <a:pPr lvl="1"/>
            <a:r>
              <a:rPr lang="en-US" sz="2400"/>
              <a:t>Dozens or hundreds of file sharing applications</a:t>
            </a:r>
          </a:p>
          <a:p>
            <a:pPr lvl="1"/>
            <a:r>
              <a:rPr lang="en-US" sz="2400"/>
              <a:t>35 million American adults use P2P networks -- 29% of all Internet users in US!</a:t>
            </a:r>
          </a:p>
          <a:p>
            <a:pPr lvl="1"/>
            <a:r>
              <a:rPr lang="en-US" sz="2400"/>
              <a:t>Audio/Video transfer now dominates traffic on the Internet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When are p2p /  DHTs useful?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Caching and “soft-state” data</a:t>
            </a:r>
          </a:p>
          <a:p>
            <a:pPr lvl="1"/>
            <a:r>
              <a:rPr lang="en-US"/>
              <a:t>Works well!  BitTorrent, KaZaA, etc., all use peers as caches for hot data</a:t>
            </a:r>
          </a:p>
          <a:p>
            <a:r>
              <a:rPr lang="en-US"/>
              <a:t>Finding read-only data</a:t>
            </a:r>
          </a:p>
          <a:p>
            <a:pPr lvl="1"/>
            <a:r>
              <a:rPr lang="en-US"/>
              <a:t>Limited flooding finds hay</a:t>
            </a:r>
          </a:p>
          <a:p>
            <a:pPr lvl="1"/>
            <a:r>
              <a:rPr lang="en-US"/>
              <a:t>DHTs find needles</a:t>
            </a:r>
          </a:p>
          <a:p>
            <a:r>
              <a:rPr lang="en-US"/>
              <a:t>BUT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Peer-to-peer Google?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Complex intersection queries (“the” + “who”)</a:t>
            </a:r>
          </a:p>
          <a:p>
            <a:pPr lvl="1"/>
            <a:r>
              <a:rPr lang="en-US" sz="2400"/>
              <a:t>Billions of hits for each term alone</a:t>
            </a:r>
          </a:p>
          <a:p>
            <a:r>
              <a:rPr lang="en-US" sz="2800"/>
              <a:t>Sophisticated ranking</a:t>
            </a:r>
          </a:p>
          <a:p>
            <a:pPr lvl="1"/>
            <a:r>
              <a:rPr lang="en-US" sz="2400"/>
              <a:t>Must compare many results before returning a subset to user</a:t>
            </a:r>
          </a:p>
          <a:p>
            <a:r>
              <a:rPr lang="en-US" sz="2800"/>
              <a:t>Very, very hard for a DHT / p2p system</a:t>
            </a:r>
          </a:p>
          <a:p>
            <a:pPr lvl="1"/>
            <a:r>
              <a:rPr lang="en-US" sz="2400"/>
              <a:t>Need high inter-node bandwidth</a:t>
            </a:r>
          </a:p>
          <a:p>
            <a:pPr lvl="1"/>
            <a:r>
              <a:rPr lang="en-US" sz="2400"/>
              <a:t>(This is exactly what Google does - massive clusters)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Writable, persistent p2p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Do you trust your data to 100,000 monkeys?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Node </a:t>
            </a:r>
            <a:r>
              <a:rPr lang="en-US" sz="2800" dirty="0"/>
              <a:t>availability</a:t>
            </a:r>
            <a:r>
              <a:rPr lang="en-US" sz="2800" dirty="0" smtClean="0"/>
              <a:t> (aka “churn”) hurts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Ex:  Store 5 copies of data on different nodes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When someone goes away, you must replicate the data they held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Hard drives are *huge*, but cable modem upload bandwidth is tiny - perhaps 10 </a:t>
            </a:r>
            <a:r>
              <a:rPr lang="en-US" sz="2400" dirty="0" err="1"/>
              <a:t>Gbytes</a:t>
            </a:r>
            <a:r>
              <a:rPr lang="en-US" sz="2400" dirty="0"/>
              <a:t>/day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Takes many days to upload contents of 200GB hard drive.  Very expensive leave/replication situation!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P2P: Summary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Many different styles; remember pros and cons of each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centralized, flooding, swarming, unstructured and structured routing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Lessons learned: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Single points of failure are very bad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Flooding messages to everyone is bad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Underlying network topology is important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Not all nodes are equal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Need incentives to discourage freeloading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Privacy and security are important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Structure can provide theoretical bounds and guarantees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What’s out there?</a:t>
            </a:r>
          </a:p>
        </p:txBody>
      </p:sp>
      <p:graphicFrame>
        <p:nvGraphicFramePr>
          <p:cNvPr id="5156" name="Group 36"/>
          <p:cNvGraphicFramePr>
            <a:graphicFrameLocks noGrp="1"/>
          </p:cNvGraphicFramePr>
          <p:nvPr/>
        </p:nvGraphicFramePr>
        <p:xfrm>
          <a:off x="381000" y="1828800"/>
          <a:ext cx="8305800" cy="4089401"/>
        </p:xfrm>
        <a:graphic>
          <a:graphicData uri="http://schemas.openxmlformats.org/drawingml/2006/table">
            <a:tbl>
              <a:tblPr/>
              <a:tblGrid>
                <a:gridCol w="1661160"/>
                <a:gridCol w="1661160"/>
                <a:gridCol w="1661160"/>
                <a:gridCol w="1661160"/>
                <a:gridCol w="1661160"/>
              </a:tblGrid>
              <a:tr h="1379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elvetica" charset="0"/>
                        </a:rPr>
                        <a:t>Central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elvetica" charset="0"/>
                        </a:rPr>
                        <a:t>Flood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elvetica" charset="0"/>
                        </a:rPr>
                        <a:t>Super-node flood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elvetica" charset="0"/>
                        </a:rPr>
                        <a:t>Route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5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elvetica" charset="0"/>
                        </a:rPr>
                        <a:t>Whole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elvetica" charset="0"/>
                        </a:rPr>
                        <a:t>File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Napster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Gnutella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Freenet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4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elvetica" charset="0"/>
                        </a:rPr>
                        <a:t>Chunk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elvetica" charset="0"/>
                        </a:rPr>
                        <a:t>Based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BitTorrent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KaZaA (bytes, not chunks)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DHTs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Searching</a:t>
            </a:r>
          </a:p>
        </p:txBody>
      </p:sp>
      <p:sp>
        <p:nvSpPr>
          <p:cNvPr id="35844" name="Oval 4"/>
          <p:cNvSpPr>
            <a:spLocks noChangeArrowheads="1"/>
          </p:cNvSpPr>
          <p:nvPr/>
        </p:nvSpPr>
        <p:spPr bwMode="auto">
          <a:xfrm>
            <a:off x="3048000" y="2743200"/>
            <a:ext cx="3048000" cy="2133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4025900" y="3657600"/>
            <a:ext cx="1090613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2000">
                <a:solidFill>
                  <a:srgbClr val="000000"/>
                </a:solidFill>
                <a:latin typeface="Tahoma" charset="0"/>
              </a:rPr>
              <a:t>Internet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3200400" y="2362200"/>
            <a:ext cx="55245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2800">
                <a:solidFill>
                  <a:srgbClr val="000000"/>
                </a:solidFill>
                <a:latin typeface="Tahoma" charset="0"/>
              </a:rPr>
              <a:t>N</a:t>
            </a:r>
            <a:r>
              <a:rPr lang="en-US" sz="2800" baseline="-25000">
                <a:solidFill>
                  <a:srgbClr val="000000"/>
                </a:solidFill>
                <a:latin typeface="Tahoma" charset="0"/>
              </a:rPr>
              <a:t>1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4294188" y="2133600"/>
            <a:ext cx="55245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2800">
                <a:solidFill>
                  <a:srgbClr val="000000"/>
                </a:solidFill>
                <a:latin typeface="Tahoma" charset="0"/>
              </a:rPr>
              <a:t>N</a:t>
            </a:r>
            <a:r>
              <a:rPr lang="en-US" sz="2800" baseline="-25000">
                <a:solidFill>
                  <a:srgbClr val="000000"/>
                </a:solidFill>
                <a:latin typeface="Tahoma" charset="0"/>
              </a:rPr>
              <a:t>2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5562600" y="2362200"/>
            <a:ext cx="55245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2800">
                <a:solidFill>
                  <a:srgbClr val="000000"/>
                </a:solidFill>
                <a:latin typeface="Tahoma" charset="0"/>
              </a:rPr>
              <a:t>N</a:t>
            </a:r>
            <a:r>
              <a:rPr lang="en-US" sz="2800" baseline="-25000">
                <a:solidFill>
                  <a:srgbClr val="000000"/>
                </a:solidFill>
                <a:latin typeface="Tahoma" charset="0"/>
              </a:rPr>
              <a:t>3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5562600" y="4800600"/>
            <a:ext cx="55245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2800">
                <a:solidFill>
                  <a:srgbClr val="000000"/>
                </a:solidFill>
                <a:latin typeface="Tahoma" charset="0"/>
              </a:rPr>
              <a:t>N</a:t>
            </a:r>
            <a:r>
              <a:rPr lang="en-US" sz="2800" baseline="-25000">
                <a:solidFill>
                  <a:srgbClr val="000000"/>
                </a:solidFill>
                <a:latin typeface="Tahoma" charset="0"/>
              </a:rPr>
              <a:t>6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4294188" y="5029200"/>
            <a:ext cx="55245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2800">
                <a:solidFill>
                  <a:srgbClr val="000000"/>
                </a:solidFill>
                <a:latin typeface="Tahoma" charset="0"/>
              </a:rPr>
              <a:t>N</a:t>
            </a:r>
            <a:r>
              <a:rPr lang="en-US" sz="2800" baseline="-25000">
                <a:solidFill>
                  <a:srgbClr val="000000"/>
                </a:solidFill>
                <a:latin typeface="Tahoma" charset="0"/>
              </a:rPr>
              <a:t>5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3200400" y="4800600"/>
            <a:ext cx="55245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2800">
                <a:solidFill>
                  <a:srgbClr val="000000"/>
                </a:solidFill>
                <a:latin typeface="Tahoma" charset="0"/>
              </a:rPr>
              <a:t>N</a:t>
            </a:r>
            <a:r>
              <a:rPr lang="en-US" sz="2800" baseline="-25000">
                <a:solidFill>
                  <a:srgbClr val="000000"/>
                </a:solidFill>
                <a:latin typeface="Tahoma" charset="0"/>
              </a:rPr>
              <a:t>4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1055688" y="4267200"/>
            <a:ext cx="1201737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>
                <a:solidFill>
                  <a:srgbClr val="000000"/>
                </a:solidFill>
                <a:latin typeface="Tahoma" charset="0"/>
              </a:rPr>
              <a:t>Publisher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733425" y="3657600"/>
            <a:ext cx="2239963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>
                <a:solidFill>
                  <a:srgbClr val="00CC00"/>
                </a:solidFill>
                <a:latin typeface="Tahoma" charset="0"/>
              </a:rPr>
              <a:t>Key=“title”</a:t>
            </a:r>
          </a:p>
          <a:p>
            <a:pPr eaLnBrk="1" hangingPunct="1"/>
            <a:r>
              <a:rPr lang="en-US" sz="2000">
                <a:solidFill>
                  <a:srgbClr val="00CC00"/>
                </a:solidFill>
                <a:latin typeface="Tahoma" charset="0"/>
              </a:rPr>
              <a:t>Value=MP3 data…</a:t>
            </a:r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6881813" y="4098925"/>
            <a:ext cx="8128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>
                <a:solidFill>
                  <a:srgbClr val="000000"/>
                </a:solidFill>
                <a:latin typeface="Tahoma" charset="0"/>
              </a:rPr>
              <a:t>Client</a:t>
            </a: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6634163" y="4419600"/>
            <a:ext cx="1812925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2000">
                <a:solidFill>
                  <a:srgbClr val="00CC00"/>
                </a:solidFill>
                <a:latin typeface="Tahoma" charset="0"/>
              </a:rPr>
              <a:t>Lookup(“title”)</a:t>
            </a:r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5438775" y="3824288"/>
            <a:ext cx="352425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2800">
                <a:solidFill>
                  <a:srgbClr val="000000"/>
                </a:solidFill>
                <a:latin typeface="Tahoma" charset="0"/>
              </a:rPr>
              <a:t>?</a:t>
            </a:r>
          </a:p>
        </p:txBody>
      </p:sp>
      <p:sp>
        <p:nvSpPr>
          <p:cNvPr id="35857" name="Freeform 17"/>
          <p:cNvSpPr>
            <a:spLocks/>
          </p:cNvSpPr>
          <p:nvPr/>
        </p:nvSpPr>
        <p:spPr bwMode="auto">
          <a:xfrm>
            <a:off x="5715000" y="4038600"/>
            <a:ext cx="1219200" cy="266700"/>
          </a:xfrm>
          <a:custGeom>
            <a:avLst/>
            <a:gdLst/>
            <a:ahLst/>
            <a:cxnLst>
              <a:cxn ang="0">
                <a:pos x="768" y="144"/>
              </a:cxn>
              <a:cxn ang="0">
                <a:pos x="240" y="144"/>
              </a:cxn>
              <a:cxn ang="0">
                <a:pos x="0" y="0"/>
              </a:cxn>
            </a:cxnLst>
            <a:rect l="0" t="0" r="r" b="b"/>
            <a:pathLst>
              <a:path w="768" h="168">
                <a:moveTo>
                  <a:pt x="768" y="144"/>
                </a:moveTo>
                <a:cubicBezTo>
                  <a:pt x="568" y="156"/>
                  <a:pt x="368" y="168"/>
                  <a:pt x="240" y="144"/>
                </a:cubicBezTo>
                <a:cubicBezTo>
                  <a:pt x="112" y="120"/>
                  <a:pt x="56" y="60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58" name="Freeform 18"/>
          <p:cNvSpPr>
            <a:spLocks/>
          </p:cNvSpPr>
          <p:nvPr/>
        </p:nvSpPr>
        <p:spPr bwMode="auto">
          <a:xfrm>
            <a:off x="2743200" y="3505200"/>
            <a:ext cx="1219200" cy="838200"/>
          </a:xfrm>
          <a:custGeom>
            <a:avLst/>
            <a:gdLst/>
            <a:ahLst/>
            <a:cxnLst>
              <a:cxn ang="0">
                <a:pos x="0" y="1056"/>
              </a:cxn>
              <a:cxn ang="0">
                <a:pos x="1248" y="816"/>
              </a:cxn>
              <a:cxn ang="0">
                <a:pos x="1872" y="0"/>
              </a:cxn>
            </a:cxnLst>
            <a:rect l="0" t="0" r="r" b="b"/>
            <a:pathLst>
              <a:path w="1872" h="1056">
                <a:moveTo>
                  <a:pt x="0" y="1056"/>
                </a:moveTo>
                <a:cubicBezTo>
                  <a:pt x="468" y="1024"/>
                  <a:pt x="936" y="992"/>
                  <a:pt x="1248" y="816"/>
                </a:cubicBezTo>
                <a:cubicBezTo>
                  <a:pt x="1560" y="640"/>
                  <a:pt x="1716" y="320"/>
                  <a:pt x="1872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5859" name="Picture 19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2057400"/>
            <a:ext cx="381000" cy="355600"/>
          </a:xfrm>
          <a:prstGeom prst="rect">
            <a:avLst/>
          </a:prstGeom>
          <a:noFill/>
        </p:spPr>
      </p:pic>
      <p:pic>
        <p:nvPicPr>
          <p:cNvPr id="35860" name="Picture 20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1828800"/>
            <a:ext cx="381000" cy="355600"/>
          </a:xfrm>
          <a:prstGeom prst="rect">
            <a:avLst/>
          </a:prstGeom>
          <a:noFill/>
        </p:spPr>
      </p:pic>
      <p:pic>
        <p:nvPicPr>
          <p:cNvPr id="35861" name="Picture 21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4648200"/>
            <a:ext cx="381000" cy="355600"/>
          </a:xfrm>
          <a:prstGeom prst="rect">
            <a:avLst/>
          </a:prstGeom>
          <a:noFill/>
        </p:spPr>
      </p:pic>
      <p:pic>
        <p:nvPicPr>
          <p:cNvPr id="35862" name="Picture 22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2057400"/>
            <a:ext cx="381000" cy="355600"/>
          </a:xfrm>
          <a:prstGeom prst="rect">
            <a:avLst/>
          </a:prstGeom>
          <a:noFill/>
        </p:spPr>
      </p:pic>
      <p:pic>
        <p:nvPicPr>
          <p:cNvPr id="35863" name="Picture 23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5334000"/>
            <a:ext cx="381000" cy="355600"/>
          </a:xfrm>
          <a:prstGeom prst="rect">
            <a:avLst/>
          </a:prstGeom>
          <a:noFill/>
        </p:spPr>
      </p:pic>
      <p:pic>
        <p:nvPicPr>
          <p:cNvPr id="35864" name="Picture 24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5562600"/>
            <a:ext cx="381000" cy="355600"/>
          </a:xfrm>
          <a:prstGeom prst="rect">
            <a:avLst/>
          </a:prstGeom>
          <a:noFill/>
        </p:spPr>
      </p:pic>
      <p:pic>
        <p:nvPicPr>
          <p:cNvPr id="35865" name="Picture 25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5257800"/>
            <a:ext cx="381000" cy="355600"/>
          </a:xfrm>
          <a:prstGeom prst="rect">
            <a:avLst/>
          </a:prstGeom>
          <a:noFill/>
        </p:spPr>
      </p:pic>
      <p:pic>
        <p:nvPicPr>
          <p:cNvPr id="35866" name="Picture 26" descr="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3810000"/>
            <a:ext cx="381000" cy="355600"/>
          </a:xfrm>
          <a:prstGeom prst="rect">
            <a:avLst/>
          </a:prstGeom>
          <a:noFill/>
        </p:spPr>
      </p:pic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Searching 2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Needles vs. Haystacks</a:t>
            </a:r>
          </a:p>
          <a:p>
            <a:pPr lvl="1"/>
            <a:r>
              <a:rPr lang="en-US"/>
              <a:t>Searching for top 40, or an obscure punk track from 1981 that nobody’s heard of?</a:t>
            </a:r>
          </a:p>
          <a:p>
            <a:r>
              <a:rPr lang="en-US"/>
              <a:t>Search expressiveness</a:t>
            </a:r>
          </a:p>
          <a:p>
            <a:pPr lvl="1"/>
            <a:r>
              <a:rPr lang="en-US"/>
              <a:t>Whole word?  Regular expressions? File names?  Attributes?  Whole-text search?</a:t>
            </a:r>
          </a:p>
          <a:p>
            <a:pPr lvl="2"/>
            <a:r>
              <a:rPr lang="en-US"/>
              <a:t>(e.g., p2p gnutella or p2p google?)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42.2|3.9|3.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Carnival</Template>
  <TotalTime>4958</TotalTime>
  <Words>3404</Words>
  <Application>Microsoft Office PowerPoint</Application>
  <PresentationFormat>On-screen Show (4:3)</PresentationFormat>
  <Paragraphs>796</Paragraphs>
  <Slides>63</Slides>
  <Notes>52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4" baseType="lpstr">
      <vt:lpstr>Carnival</vt:lpstr>
      <vt:lpstr>15-446 Distributed Systems Spring 2009</vt:lpstr>
      <vt:lpstr>Scaling Problem</vt:lpstr>
      <vt:lpstr>P2P System</vt:lpstr>
      <vt:lpstr>Why p2p?</vt:lpstr>
      <vt:lpstr>Outline</vt:lpstr>
      <vt:lpstr>P2p file-sharing</vt:lpstr>
      <vt:lpstr>What’s out there?</vt:lpstr>
      <vt:lpstr>Searching</vt:lpstr>
      <vt:lpstr>Searching 2</vt:lpstr>
      <vt:lpstr>Framework</vt:lpstr>
      <vt:lpstr>Outline</vt:lpstr>
      <vt:lpstr>Napster</vt:lpstr>
      <vt:lpstr>Napster: Publish</vt:lpstr>
      <vt:lpstr>Napster: Search</vt:lpstr>
      <vt:lpstr>Napster: Discussion</vt:lpstr>
      <vt:lpstr>Outline</vt:lpstr>
      <vt:lpstr>Gnutella</vt:lpstr>
      <vt:lpstr>Gnutella: Overview</vt:lpstr>
      <vt:lpstr>Gnutella: Search</vt:lpstr>
      <vt:lpstr>Gnutella: Discussion</vt:lpstr>
      <vt:lpstr>KaZaA</vt:lpstr>
      <vt:lpstr>KaZaA: Network Design</vt:lpstr>
      <vt:lpstr>KaZaA: File Insert</vt:lpstr>
      <vt:lpstr>KaZaA: File Search</vt:lpstr>
      <vt:lpstr>KaZaA: Fetching</vt:lpstr>
      <vt:lpstr>KaZaA: Discussion</vt:lpstr>
      <vt:lpstr>Stability and Superpeers</vt:lpstr>
      <vt:lpstr>Outline</vt:lpstr>
      <vt:lpstr>BitTorrent: History</vt:lpstr>
      <vt:lpstr>BitTorrent: Overview</vt:lpstr>
      <vt:lpstr>BitTorrent: Publish/Join</vt:lpstr>
      <vt:lpstr>BitTorrent: Fetch</vt:lpstr>
      <vt:lpstr>BitTorrent: Sharing Strategy</vt:lpstr>
      <vt:lpstr>BitTorrent: Summary</vt:lpstr>
      <vt:lpstr>Outline</vt:lpstr>
      <vt:lpstr>Distributed Hash Tables: History</vt:lpstr>
      <vt:lpstr>DHT: Overview</vt:lpstr>
      <vt:lpstr>DHT: Overview (2)</vt:lpstr>
      <vt:lpstr>DHT: Example - Chord</vt:lpstr>
      <vt:lpstr>DHT: Consistent Hashing</vt:lpstr>
      <vt:lpstr>DHT: Chord Basic Lookup</vt:lpstr>
      <vt:lpstr>DHT: Chord “Finger Table”</vt:lpstr>
      <vt:lpstr>DHT: Chord Join</vt:lpstr>
      <vt:lpstr>DHT: Chord Join</vt:lpstr>
      <vt:lpstr>DHT: Chord Join</vt:lpstr>
      <vt:lpstr>DHT: Chord Join</vt:lpstr>
      <vt:lpstr>DHT: Chord Routing</vt:lpstr>
      <vt:lpstr>DHT: Chord Summary</vt:lpstr>
      <vt:lpstr>P2P-enabled Applications: Flat-Naming</vt:lpstr>
      <vt:lpstr>Flat Names Example</vt:lpstr>
      <vt:lpstr>i3: Motivation</vt:lpstr>
      <vt:lpstr>Multicast</vt:lpstr>
      <vt:lpstr>Mobility</vt:lpstr>
      <vt:lpstr>The i3 solution</vt:lpstr>
      <vt:lpstr>i3: Implementation</vt:lpstr>
      <vt:lpstr>P2P-enabled Applications: Self-Certifying Names</vt:lpstr>
      <vt:lpstr>P2P-enabled Applications: Distributed File Systems</vt:lpstr>
      <vt:lpstr>CFS</vt:lpstr>
      <vt:lpstr>CFS</vt:lpstr>
      <vt:lpstr>When are p2p /  DHTs useful?</vt:lpstr>
      <vt:lpstr>A Peer-to-peer Google?</vt:lpstr>
      <vt:lpstr>Writable, persistent p2p</vt:lpstr>
      <vt:lpstr>P2P: Summary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Networks at the Edge: Problems and Opportunities in Residential Wireless Networks</dc:title>
  <dc:creator>srini</dc:creator>
  <cp:lastModifiedBy>Srinivasan Seshan</cp:lastModifiedBy>
  <cp:revision>72</cp:revision>
  <dcterms:created xsi:type="dcterms:W3CDTF">2009-03-30T16:03:11Z</dcterms:created>
  <dcterms:modified xsi:type="dcterms:W3CDTF">2009-03-30T16:06:44Z</dcterms:modified>
</cp:coreProperties>
</file>