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83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7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800" r:id="rId1"/>
  </p:sldMasterIdLst>
  <p:notesMasterIdLst>
    <p:notesMasterId r:id="rId85"/>
  </p:notesMasterIdLst>
  <p:handoutMasterIdLst>
    <p:handoutMasterId r:id="rId86"/>
  </p:handoutMasterIdLst>
  <p:sldIdLst>
    <p:sldId id="410" r:id="rId2"/>
    <p:sldId id="582" r:id="rId3"/>
    <p:sldId id="583" r:id="rId4"/>
    <p:sldId id="567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75" r:id="rId13"/>
    <p:sldId id="576" r:id="rId14"/>
    <p:sldId id="577" r:id="rId15"/>
    <p:sldId id="633" r:id="rId16"/>
    <p:sldId id="634" r:id="rId17"/>
    <p:sldId id="635" r:id="rId18"/>
    <p:sldId id="578" r:id="rId19"/>
    <p:sldId id="579" r:id="rId20"/>
    <p:sldId id="580" r:id="rId21"/>
    <p:sldId id="581" r:id="rId22"/>
    <p:sldId id="631" r:id="rId23"/>
    <p:sldId id="452" r:id="rId24"/>
    <p:sldId id="413" r:id="rId25"/>
    <p:sldId id="420" r:id="rId26"/>
    <p:sldId id="422" r:id="rId27"/>
    <p:sldId id="461" r:id="rId28"/>
    <p:sldId id="463" r:id="rId29"/>
    <p:sldId id="423" r:id="rId30"/>
    <p:sldId id="425" r:id="rId31"/>
    <p:sldId id="426" r:id="rId32"/>
    <p:sldId id="427" r:id="rId33"/>
    <p:sldId id="428" r:id="rId34"/>
    <p:sldId id="432" r:id="rId35"/>
    <p:sldId id="466" r:id="rId36"/>
    <p:sldId id="467" r:id="rId37"/>
    <p:sldId id="468" r:id="rId38"/>
    <p:sldId id="435" r:id="rId39"/>
    <p:sldId id="436" r:id="rId40"/>
    <p:sldId id="437" r:id="rId41"/>
    <p:sldId id="473" r:id="rId42"/>
    <p:sldId id="449" r:id="rId43"/>
    <p:sldId id="475" r:id="rId44"/>
    <p:sldId id="476" r:id="rId45"/>
    <p:sldId id="477" r:id="rId46"/>
    <p:sldId id="478" r:id="rId47"/>
    <p:sldId id="632" r:id="rId48"/>
    <p:sldId id="481" r:id="rId49"/>
    <p:sldId id="482" r:id="rId50"/>
    <p:sldId id="628" r:id="rId51"/>
    <p:sldId id="629" r:id="rId52"/>
    <p:sldId id="630" r:id="rId53"/>
    <p:sldId id="513" r:id="rId54"/>
    <p:sldId id="490" r:id="rId55"/>
    <p:sldId id="491" r:id="rId56"/>
    <p:sldId id="503" r:id="rId57"/>
    <p:sldId id="592" r:id="rId58"/>
    <p:sldId id="585" r:id="rId59"/>
    <p:sldId id="586" r:id="rId60"/>
    <p:sldId id="590" r:id="rId61"/>
    <p:sldId id="591" r:id="rId62"/>
    <p:sldId id="593" r:id="rId63"/>
    <p:sldId id="594" r:id="rId64"/>
    <p:sldId id="596" r:id="rId65"/>
    <p:sldId id="607" r:id="rId66"/>
    <p:sldId id="608" r:id="rId67"/>
    <p:sldId id="609" r:id="rId68"/>
    <p:sldId id="610" r:id="rId69"/>
    <p:sldId id="611" r:id="rId70"/>
    <p:sldId id="612" r:id="rId71"/>
    <p:sldId id="613" r:id="rId72"/>
    <p:sldId id="614" r:id="rId73"/>
    <p:sldId id="615" r:id="rId74"/>
    <p:sldId id="616" r:id="rId75"/>
    <p:sldId id="617" r:id="rId76"/>
    <p:sldId id="619" r:id="rId77"/>
    <p:sldId id="620" r:id="rId78"/>
    <p:sldId id="621" r:id="rId79"/>
    <p:sldId id="622" r:id="rId80"/>
    <p:sldId id="623" r:id="rId81"/>
    <p:sldId id="624" r:id="rId82"/>
    <p:sldId id="625" r:id="rId83"/>
    <p:sldId id="626" r:id="rId8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6589" autoAdjust="0"/>
  </p:normalViewPr>
  <p:slideViewPr>
    <p:cSldViewPr>
      <p:cViewPr varScale="1">
        <p:scale>
          <a:sx n="49" d="100"/>
          <a:sy n="49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3" d="100"/>
        <a:sy n="113" d="100"/>
      </p:scale>
      <p:origin x="0" y="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90" Type="http://schemas.openxmlformats.org/officeDocument/2006/relationships/theme" Target="theme/theme1.xml"/><Relationship Id="rId50" Type="http://schemas.openxmlformats.org/officeDocument/2006/relationships/slide" Target="slides/slide4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85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slide" Target="slides/slide70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9" Type="http://schemas.openxmlformats.org/officeDocument/2006/relationships/viewProps" Target="viewProps.xml"/><Relationship Id="rId88" Type="http://schemas.openxmlformats.org/officeDocument/2006/relationships/presProps" Target="presProps.xml"/><Relationship Id="rId87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slide" Target="slides/slide7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slide" Target="slides/slide75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3" Type="http://schemas.openxmlformats.org/officeDocument/2006/relationships/slide" Target="slides/slide2.xml"/><Relationship Id="rId86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tableStyles" Target="tableStyles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78" Type="http://schemas.openxmlformats.org/officeDocument/2006/relationships/slide" Target="slides/slide77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08AD-E2EC-EA4B-B21C-DC45A5A24DAD}" type="datetimeFigureOut">
              <a:rPr lang="en-US" smtClean="0"/>
              <a:pPr/>
              <a:t>3/26/09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CA07-0FB7-0340-AAF6-30B02E9BF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F078-8C60-4F1F-BF94-84BF097D947E}" type="datetimeFigureOut">
              <a:rPr lang="en-US" smtClean="0"/>
              <a:pPr/>
              <a:t>3/26/09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C01-5D10-4856-8121-C9B953CE6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016AB-FA97-E448-85EF-1D57C8463A7C}" type="slidenum">
              <a:rPr lang="en-US"/>
              <a:pPr/>
              <a:t>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C08E2-C505-D14E-AF6C-C2CE54641031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9600-64EF-354F-A372-16BC0805119B}" type="slidenum">
              <a:rPr lang="en-US"/>
              <a:pPr/>
              <a:t>12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5F811-DCAA-2845-85D6-D4174D2914D6}" type="slidenum">
              <a:rPr lang="en-US"/>
              <a:pPr/>
              <a:t>13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80BF3-BD14-534C-A829-7C5BF319C60A}" type="slidenum">
              <a:rPr lang="en-US"/>
              <a:pPr/>
              <a:t>14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2EB2A-DC9C-424B-90E0-03D80DA077BE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56688-0CB6-AF48-ACFE-8246D958110F}" type="slidenum">
              <a:rPr lang="en-US"/>
              <a:pPr/>
              <a:t>16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12066-B89C-CD4C-BDD8-0DE927FBAAE7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45ACB-A676-1E4C-960F-BEF417B26230}" type="slidenum">
              <a:rPr lang="en-US"/>
              <a:pPr/>
              <a:t>18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6295C-47F2-664C-B7EC-3477FCF29C1A}" type="slidenum">
              <a:rPr lang="en-US"/>
              <a:pPr/>
              <a:t>19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B8AE6-603A-DA4C-B978-980260790949}" type="slidenum">
              <a:rPr lang="en-US"/>
              <a:pPr/>
              <a:t>20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42A60-A1C3-FC48-A92C-60875B8FB1A9}" type="slidenum">
              <a:rPr lang="en-US"/>
              <a:pPr/>
              <a:t>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B733D-45DB-844E-8DEC-69CF41165C88}" type="slidenum">
              <a:rPr lang="en-US"/>
              <a:pPr/>
              <a:t>21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42A60-A1C3-FC48-A92C-60875B8FB1A9}" type="slidenum">
              <a:rPr lang="en-US"/>
              <a:pPr/>
              <a:t>22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42A60-A1C3-FC48-A92C-60875B8FB1A9}" type="slidenum">
              <a:rPr lang="en-US"/>
              <a:pPr/>
              <a:t>47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B6155-4DF5-6E4D-9313-09D0A4B8FAB0}" type="slidenum">
              <a:rPr lang="en-US"/>
              <a:pPr/>
              <a:t>58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3092B-CC76-9541-8893-7EC2C2688535}" type="slidenum">
              <a:rPr lang="en-US"/>
              <a:pPr/>
              <a:t>59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39309-D3F3-AB4E-A4A4-5B39BEC6EFB6}" type="slidenum">
              <a:rPr lang="en-US"/>
              <a:pPr/>
              <a:t>60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521C8-6DAC-1C4D-B834-047C497EF40F}" type="slidenum">
              <a:rPr lang="en-US"/>
              <a:pPr/>
              <a:t>61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83E2F-C628-AA47-855A-20BD6D523E04}" type="slidenum">
              <a:rPr lang="en-US"/>
              <a:pPr/>
              <a:t>4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3CC91-A3F6-204F-997E-78F4C2D35C1C}" type="slidenum">
              <a:rPr lang="en-US"/>
              <a:pPr/>
              <a:t>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D0616-6791-414C-87C5-398D64847C76}" type="slidenum">
              <a:rPr lang="en-US"/>
              <a:pPr/>
              <a:t>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Chunk-based I/O</a:t>
            </a:r>
          </a:p>
          <a:p>
            <a:pPr lvl="1"/>
            <a:r>
              <a:rPr lang="en-GB"/>
              <a:t>No real consistency guarantees</a:t>
            </a:r>
          </a:p>
          <a:p>
            <a:pPr lvl="1"/>
            <a:r>
              <a:rPr lang="en-GB"/>
              <a:t>close() failures surprising to many Unix programs</a:t>
            </a:r>
          </a:p>
          <a:p>
            <a:pPr lvl="2"/>
            <a:r>
              <a:rPr lang="en-GB"/>
              <a:t>...and to early Linux kernels!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A5F1F-01A6-AE48-888F-B37DEB33109F}" type="slidenum">
              <a:rPr lang="en-US"/>
              <a:pPr/>
              <a:t>7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05138" y="685800"/>
            <a:ext cx="3133725" cy="235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94885" y="3264694"/>
            <a:ext cx="6360583" cy="260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31CF1-60A1-D443-86B8-C3D9D7C6F8C8}" type="slidenum">
              <a:rPr lang="en-US"/>
              <a:pPr/>
              <a:t>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10C1-CD0C-B445-82E6-4E7E634348BC}" type="slidenum">
              <a:rPr lang="en-US"/>
              <a:pPr/>
              <a:t>9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DDF5B-1F93-5B4E-A90D-86DA6DCEB713}" type="slidenum">
              <a:rPr lang="en-US"/>
              <a:pPr/>
              <a:t>10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57200" y="853440"/>
            <a:ext cx="8229600" cy="310896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lang="en-US" sz="54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457200" y="4282440"/>
            <a:ext cx="82296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AAC8AC7-1FF1-7E47-8E2A-4DC8DC746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anchor="t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34400" cy="46783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Tanenbaum &amp; Van Steen, Distributed Systems: Principles and Paradigms, 2e, (c) 2007 Prentice-Hall, Inc. All rights reserved. 0-13-239227-5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lnSpc>
          <a:spcPts val="4000"/>
        </a:lnSpc>
        <a:buNone/>
        <a:defRPr lang="en-US" sz="4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15-446 Distributed Systems</a:t>
            </a:r>
            <a:br>
              <a:rPr sz="4800" dirty="0"/>
            </a:br>
            <a:r>
              <a:rPr sz="4800" dirty="0"/>
              <a:t>Spring 2009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dirty="0" smtClean="0"/>
              <a:t>L-18 More DFS</a:t>
            </a:r>
            <a:endParaRPr lang="en-US" dirty="0"/>
          </a:p>
        </p:txBody>
      </p:sp>
      <p:grpSp>
        <p:nvGrpSpPr>
          <p:cNvPr id="51" name="Group 443"/>
          <p:cNvGrpSpPr>
            <a:grpSpLocks/>
          </p:cNvGrpSpPr>
          <p:nvPr/>
        </p:nvGrpSpPr>
        <p:grpSpPr bwMode="auto">
          <a:xfrm>
            <a:off x="3733800" y="3236463"/>
            <a:ext cx="1524000" cy="1481587"/>
            <a:chOff x="3216" y="2448"/>
            <a:chExt cx="1979" cy="1729"/>
          </a:xfrm>
        </p:grpSpPr>
        <p:sp>
          <p:nvSpPr>
            <p:cNvPr id="52" name="Line 444"/>
            <p:cNvSpPr>
              <a:spLocks noChangeShapeType="1"/>
            </p:cNvSpPr>
            <p:nvPr/>
          </p:nvSpPr>
          <p:spPr bwMode="auto">
            <a:xfrm flipV="1">
              <a:off x="388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45"/>
            <p:cNvSpPr>
              <a:spLocks/>
            </p:cNvSpPr>
            <p:nvPr/>
          </p:nvSpPr>
          <p:spPr bwMode="auto">
            <a:xfrm>
              <a:off x="3290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6"/>
            <p:cNvSpPr>
              <a:spLocks/>
            </p:cNvSpPr>
            <p:nvPr/>
          </p:nvSpPr>
          <p:spPr bwMode="auto">
            <a:xfrm>
              <a:off x="3948" y="4065"/>
              <a:ext cx="115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7"/>
            <p:cNvSpPr>
              <a:spLocks/>
            </p:cNvSpPr>
            <p:nvPr/>
          </p:nvSpPr>
          <p:spPr bwMode="auto">
            <a:xfrm>
              <a:off x="4151" y="2448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8"/>
            <p:cNvSpPr>
              <a:spLocks/>
            </p:cNvSpPr>
            <p:nvPr/>
          </p:nvSpPr>
          <p:spPr bwMode="auto">
            <a:xfrm>
              <a:off x="3605" y="2756"/>
              <a:ext cx="114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4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4" y="112"/>
                </a:cxn>
                <a:cxn ang="0">
                  <a:pos x="114" y="112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9"/>
            <p:cNvSpPr>
              <a:spLocks/>
            </p:cNvSpPr>
            <p:nvPr/>
          </p:nvSpPr>
          <p:spPr bwMode="auto">
            <a:xfrm>
              <a:off x="4704" y="2753"/>
              <a:ext cx="114" cy="11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4" y="115"/>
                </a:cxn>
                <a:cxn ang="0">
                  <a:pos x="114" y="0"/>
                </a:cxn>
                <a:cxn ang="0">
                  <a:pos x="2" y="0"/>
                </a:cxn>
                <a:cxn ang="0">
                  <a:pos x="2" y="115"/>
                </a:cxn>
                <a:cxn ang="0">
                  <a:pos x="2" y="115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0"/>
            <p:cNvSpPr>
              <a:spLocks/>
            </p:cNvSpPr>
            <p:nvPr/>
          </p:nvSpPr>
          <p:spPr bwMode="auto">
            <a:xfrm>
              <a:off x="5083" y="3333"/>
              <a:ext cx="112" cy="11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12" y="114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51"/>
            <p:cNvSpPr>
              <a:spLocks/>
            </p:cNvSpPr>
            <p:nvPr/>
          </p:nvSpPr>
          <p:spPr bwMode="auto">
            <a:xfrm>
              <a:off x="3216" y="3335"/>
              <a:ext cx="115" cy="112"/>
            </a:xfrm>
            <a:custGeom>
              <a:avLst/>
              <a:gdLst/>
              <a:ahLst/>
              <a:cxnLst>
                <a:cxn ang="0">
                  <a:pos x="115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5" y="112"/>
                </a:cxn>
                <a:cxn ang="0">
                  <a:pos x="115" y="112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452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92" name="Freeform 453"/>
              <p:cNvSpPr>
                <a:spLocks/>
              </p:cNvSpPr>
              <p:nvPr/>
            </p:nvSpPr>
            <p:spPr bwMode="auto">
              <a:xfrm>
                <a:off x="4246" y="2687"/>
                <a:ext cx="277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10" y="19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50" y="2"/>
                  </a:cxn>
                  <a:cxn ang="0">
                    <a:pos x="65" y="0"/>
                  </a:cxn>
                  <a:cxn ang="0">
                    <a:pos x="79" y="0"/>
                  </a:cxn>
                  <a:cxn ang="0">
                    <a:pos x="96" y="4"/>
                  </a:cxn>
                  <a:cxn ang="0">
                    <a:pos x="110" y="11"/>
                  </a:cxn>
                  <a:cxn ang="0">
                    <a:pos x="124" y="23"/>
                  </a:cxn>
                  <a:cxn ang="0">
                    <a:pos x="134" y="33"/>
                  </a:cxn>
                  <a:cxn ang="0">
                    <a:pos x="143" y="42"/>
                  </a:cxn>
                  <a:cxn ang="0">
                    <a:pos x="148" y="52"/>
                  </a:cxn>
                  <a:cxn ang="0">
                    <a:pos x="150" y="59"/>
                  </a:cxn>
                  <a:cxn ang="0">
                    <a:pos x="153" y="66"/>
                  </a:cxn>
                  <a:cxn ang="0">
                    <a:pos x="153" y="73"/>
                  </a:cxn>
                  <a:cxn ang="0">
                    <a:pos x="153" y="78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3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7" y="73"/>
                  </a:cxn>
                  <a:cxn ang="0">
                    <a:pos x="174" y="71"/>
                  </a:cxn>
                  <a:cxn ang="0">
                    <a:pos x="181" y="69"/>
                  </a:cxn>
                  <a:cxn ang="0">
                    <a:pos x="191" y="69"/>
                  </a:cxn>
                  <a:cxn ang="0">
                    <a:pos x="200" y="71"/>
                  </a:cxn>
                  <a:cxn ang="0">
                    <a:pos x="210" y="73"/>
                  </a:cxn>
                  <a:cxn ang="0">
                    <a:pos x="219" y="81"/>
                  </a:cxn>
                  <a:cxn ang="0">
                    <a:pos x="229" y="90"/>
                  </a:cxn>
                  <a:cxn ang="0">
                    <a:pos x="234" y="97"/>
                  </a:cxn>
                  <a:cxn ang="0">
                    <a:pos x="236" y="107"/>
                  </a:cxn>
                  <a:cxn ang="0">
                    <a:pos x="239" y="116"/>
                  </a:cxn>
                  <a:cxn ang="0">
                    <a:pos x="239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4" y="143"/>
                  </a:cxn>
                  <a:cxn ang="0">
                    <a:pos x="234" y="145"/>
                  </a:cxn>
                  <a:cxn ang="0">
                    <a:pos x="231" y="145"/>
                  </a:cxn>
                  <a:cxn ang="0">
                    <a:pos x="234" y="147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8" y="157"/>
                  </a:cxn>
                  <a:cxn ang="0">
                    <a:pos x="253" y="164"/>
                  </a:cxn>
                  <a:cxn ang="0">
                    <a:pos x="260" y="174"/>
                  </a:cxn>
                  <a:cxn ang="0">
                    <a:pos x="267" y="183"/>
                  </a:cxn>
                  <a:cxn ang="0">
                    <a:pos x="272" y="195"/>
                  </a:cxn>
                  <a:cxn ang="0">
                    <a:pos x="274" y="212"/>
                  </a:cxn>
                  <a:cxn ang="0">
                    <a:pos x="277" y="228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54"/>
              <p:cNvSpPr>
                <a:spLocks/>
              </p:cNvSpPr>
              <p:nvPr/>
            </p:nvSpPr>
            <p:spPr bwMode="auto">
              <a:xfrm>
                <a:off x="3891" y="2677"/>
                <a:ext cx="358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3"/>
                  </a:cxn>
                  <a:cxn ang="0">
                    <a:pos x="21" y="174"/>
                  </a:cxn>
                  <a:cxn ang="0">
                    <a:pos x="33" y="162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0" y="145"/>
                  </a:cxn>
                  <a:cxn ang="0">
                    <a:pos x="38" y="134"/>
                  </a:cxn>
                  <a:cxn ang="0">
                    <a:pos x="38" y="117"/>
                  </a:cxn>
                  <a:cxn ang="0">
                    <a:pos x="48" y="98"/>
                  </a:cxn>
                  <a:cxn ang="0">
                    <a:pos x="67" y="83"/>
                  </a:cxn>
                  <a:cxn ang="0">
                    <a:pos x="83" y="79"/>
                  </a:cxn>
                  <a:cxn ang="0">
                    <a:pos x="102" y="81"/>
                  </a:cxn>
                  <a:cxn ang="0">
                    <a:pos x="114" y="86"/>
                  </a:cxn>
                  <a:cxn ang="0">
                    <a:pos x="121" y="91"/>
                  </a:cxn>
                  <a:cxn ang="0">
                    <a:pos x="124" y="88"/>
                  </a:cxn>
                  <a:cxn ang="0">
                    <a:pos x="121" y="81"/>
                  </a:cxn>
                  <a:cxn ang="0">
                    <a:pos x="124" y="69"/>
                  </a:cxn>
                  <a:cxn ang="0">
                    <a:pos x="133" y="52"/>
                  </a:cxn>
                  <a:cxn ang="0">
                    <a:pos x="152" y="31"/>
                  </a:cxn>
                  <a:cxn ang="0">
                    <a:pos x="181" y="14"/>
                  </a:cxn>
                  <a:cxn ang="0">
                    <a:pos x="212" y="10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7" y="2"/>
                  </a:cxn>
                  <a:cxn ang="0">
                    <a:pos x="343" y="7"/>
                  </a:cxn>
                  <a:cxn ang="0">
                    <a:pos x="350" y="17"/>
                  </a:cxn>
                  <a:cxn ang="0">
                    <a:pos x="355" y="26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55"/>
              <p:cNvSpPr>
                <a:spLocks/>
              </p:cNvSpPr>
              <p:nvPr/>
            </p:nvSpPr>
            <p:spPr bwMode="auto">
              <a:xfrm>
                <a:off x="3891" y="2911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2"/>
                  </a:cxn>
                  <a:cxn ang="0">
                    <a:pos x="272" y="205"/>
                  </a:cxn>
                  <a:cxn ang="0">
                    <a:pos x="267" y="207"/>
                  </a:cxn>
                  <a:cxn ang="0">
                    <a:pos x="260" y="212"/>
                  </a:cxn>
                  <a:cxn ang="0">
                    <a:pos x="250" y="217"/>
                  </a:cxn>
                  <a:cxn ang="0">
                    <a:pos x="238" y="221"/>
                  </a:cxn>
                  <a:cxn ang="0">
                    <a:pos x="226" y="226"/>
                  </a:cxn>
                  <a:cxn ang="0">
                    <a:pos x="212" y="229"/>
                  </a:cxn>
                  <a:cxn ang="0">
                    <a:pos x="195" y="226"/>
                  </a:cxn>
                  <a:cxn ang="0">
                    <a:pos x="181" y="224"/>
                  </a:cxn>
                  <a:cxn ang="0">
                    <a:pos x="164" y="214"/>
                  </a:cxn>
                  <a:cxn ang="0">
                    <a:pos x="152" y="205"/>
                  </a:cxn>
                  <a:cxn ang="0">
                    <a:pos x="141" y="195"/>
                  </a:cxn>
                  <a:cxn ang="0">
                    <a:pos x="133" y="186"/>
                  </a:cxn>
                  <a:cxn ang="0">
                    <a:pos x="129" y="176"/>
                  </a:cxn>
                  <a:cxn ang="0">
                    <a:pos x="124" y="167"/>
                  </a:cxn>
                  <a:cxn ang="0">
                    <a:pos x="124" y="159"/>
                  </a:cxn>
                  <a:cxn ang="0">
                    <a:pos x="121" y="155"/>
                  </a:cxn>
                  <a:cxn ang="0">
                    <a:pos x="121" y="150"/>
                  </a:cxn>
                  <a:cxn ang="0">
                    <a:pos x="124" y="148"/>
                  </a:cxn>
                  <a:cxn ang="0">
                    <a:pos x="124" y="145"/>
                  </a:cxn>
                  <a:cxn ang="0">
                    <a:pos x="121" y="148"/>
                  </a:cxn>
                  <a:cxn ang="0">
                    <a:pos x="119" y="150"/>
                  </a:cxn>
                  <a:cxn ang="0">
                    <a:pos x="114" y="152"/>
                  </a:cxn>
                  <a:cxn ang="0">
                    <a:pos x="110" y="155"/>
                  </a:cxn>
                  <a:cxn ang="0">
                    <a:pos x="102" y="157"/>
                  </a:cxn>
                  <a:cxn ang="0">
                    <a:pos x="93" y="157"/>
                  </a:cxn>
                  <a:cxn ang="0">
                    <a:pos x="83" y="157"/>
                  </a:cxn>
                  <a:cxn ang="0">
                    <a:pos x="76" y="157"/>
                  </a:cxn>
                  <a:cxn ang="0">
                    <a:pos x="67" y="152"/>
                  </a:cxn>
                  <a:cxn ang="0">
                    <a:pos x="55" y="145"/>
                  </a:cxn>
                  <a:cxn ang="0">
                    <a:pos x="48" y="138"/>
                  </a:cxn>
                  <a:cxn ang="0">
                    <a:pos x="43" y="128"/>
                  </a:cxn>
                  <a:cxn ang="0">
                    <a:pos x="38" y="121"/>
                  </a:cxn>
                  <a:cxn ang="0">
                    <a:pos x="38" y="112"/>
                  </a:cxn>
                  <a:cxn ang="0">
                    <a:pos x="38" y="105"/>
                  </a:cxn>
                  <a:cxn ang="0">
                    <a:pos x="38" y="97"/>
                  </a:cxn>
                  <a:cxn ang="0">
                    <a:pos x="40" y="90"/>
                  </a:cxn>
                  <a:cxn ang="0">
                    <a:pos x="40" y="86"/>
                  </a:cxn>
                  <a:cxn ang="0">
                    <a:pos x="43" y="83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8" y="78"/>
                  </a:cxn>
                  <a:cxn ang="0">
                    <a:pos x="33" y="76"/>
                  </a:cxn>
                  <a:cxn ang="0">
                    <a:pos x="29" y="71"/>
                  </a:cxn>
                  <a:cxn ang="0">
                    <a:pos x="21" y="64"/>
                  </a:cxn>
                  <a:cxn ang="0">
                    <a:pos x="14" y="55"/>
                  </a:cxn>
                  <a:cxn ang="0">
                    <a:pos x="9" y="45"/>
                  </a:cxn>
                  <a:cxn ang="0">
                    <a:pos x="5" y="31"/>
                  </a:cxn>
                  <a:cxn ang="0">
                    <a:pos x="2" y="16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6"/>
              <p:cNvSpPr>
                <a:spLocks/>
              </p:cNvSpPr>
              <p:nvPr/>
            </p:nvSpPr>
            <p:spPr bwMode="auto">
              <a:xfrm>
                <a:off x="4165" y="2911"/>
                <a:ext cx="355" cy="23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348" y="45"/>
                  </a:cxn>
                  <a:cxn ang="0">
                    <a:pos x="334" y="64"/>
                  </a:cxn>
                  <a:cxn ang="0">
                    <a:pos x="322" y="76"/>
                  </a:cxn>
                  <a:cxn ang="0">
                    <a:pos x="315" y="81"/>
                  </a:cxn>
                  <a:cxn ang="0">
                    <a:pos x="315" y="83"/>
                  </a:cxn>
                  <a:cxn ang="0">
                    <a:pos x="317" y="90"/>
                  </a:cxn>
                  <a:cxn ang="0">
                    <a:pos x="320" y="105"/>
                  </a:cxn>
                  <a:cxn ang="0">
                    <a:pos x="317" y="121"/>
                  </a:cxn>
                  <a:cxn ang="0">
                    <a:pos x="310" y="138"/>
                  </a:cxn>
                  <a:cxn ang="0">
                    <a:pos x="291" y="152"/>
                  </a:cxn>
                  <a:cxn ang="0">
                    <a:pos x="272" y="159"/>
                  </a:cxn>
                  <a:cxn ang="0">
                    <a:pos x="255" y="157"/>
                  </a:cxn>
                  <a:cxn ang="0">
                    <a:pos x="241" y="152"/>
                  </a:cxn>
                  <a:cxn ang="0">
                    <a:pos x="234" y="148"/>
                  </a:cxn>
                  <a:cxn ang="0">
                    <a:pos x="234" y="148"/>
                  </a:cxn>
                  <a:cxn ang="0">
                    <a:pos x="234" y="155"/>
                  </a:cxn>
                  <a:cxn ang="0">
                    <a:pos x="231" y="169"/>
                  </a:cxn>
                  <a:cxn ang="0">
                    <a:pos x="224" y="186"/>
                  </a:cxn>
                  <a:cxn ang="0">
                    <a:pos x="205" y="205"/>
                  </a:cxn>
                  <a:cxn ang="0">
                    <a:pos x="177" y="224"/>
                  </a:cxn>
                  <a:cxn ang="0">
                    <a:pos x="146" y="229"/>
                  </a:cxn>
                  <a:cxn ang="0">
                    <a:pos x="117" y="224"/>
                  </a:cxn>
                  <a:cxn ang="0">
                    <a:pos x="98" y="214"/>
                  </a:cxn>
                  <a:cxn ang="0">
                    <a:pos x="86" y="205"/>
                  </a:cxn>
                  <a:cxn ang="0">
                    <a:pos x="84" y="205"/>
                  </a:cxn>
                  <a:cxn ang="0">
                    <a:pos x="81" y="212"/>
                  </a:cxn>
                  <a:cxn ang="0">
                    <a:pos x="76" y="219"/>
                  </a:cxn>
                  <a:cxn ang="0">
                    <a:pos x="69" y="229"/>
                  </a:cxn>
                  <a:cxn ang="0">
                    <a:pos x="53" y="236"/>
                  </a:cxn>
                  <a:cxn ang="0">
                    <a:pos x="31" y="236"/>
                  </a:cxn>
                  <a:cxn ang="0">
                    <a:pos x="14" y="229"/>
                  </a:cxn>
                  <a:cxn ang="0">
                    <a:pos x="5" y="219"/>
                  </a:cxn>
                  <a:cxn ang="0">
                    <a:pos x="0" y="212"/>
                  </a:cxn>
                  <a:cxn ang="0">
                    <a:pos x="0" y="205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457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88" name="Freeform 458"/>
              <p:cNvSpPr>
                <a:spLocks/>
              </p:cNvSpPr>
              <p:nvPr/>
            </p:nvSpPr>
            <p:spPr bwMode="auto">
              <a:xfrm>
                <a:off x="4768" y="3438"/>
                <a:ext cx="274" cy="22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6" y="4"/>
                  </a:cxn>
                  <a:cxn ang="0">
                    <a:pos x="48" y="0"/>
                  </a:cxn>
                  <a:cxn ang="0">
                    <a:pos x="62" y="0"/>
                  </a:cxn>
                  <a:cxn ang="0">
                    <a:pos x="77" y="0"/>
                  </a:cxn>
                  <a:cxn ang="0">
                    <a:pos x="93" y="4"/>
                  </a:cxn>
                  <a:cxn ang="0">
                    <a:pos x="108" y="12"/>
                  </a:cxn>
                  <a:cxn ang="0">
                    <a:pos x="122" y="21"/>
                  </a:cxn>
                  <a:cxn ang="0">
                    <a:pos x="134" y="33"/>
                  </a:cxn>
                  <a:cxn ang="0">
                    <a:pos x="141" y="43"/>
                  </a:cxn>
                  <a:cxn ang="0">
                    <a:pos x="146" y="52"/>
                  </a:cxn>
                  <a:cxn ang="0">
                    <a:pos x="148" y="59"/>
                  </a:cxn>
                  <a:cxn ang="0">
                    <a:pos x="151" y="66"/>
                  </a:cxn>
                  <a:cxn ang="0">
                    <a:pos x="151" y="71"/>
                  </a:cxn>
                  <a:cxn ang="0">
                    <a:pos x="151" y="76"/>
                  </a:cxn>
                  <a:cxn ang="0">
                    <a:pos x="151" y="78"/>
                  </a:cxn>
                  <a:cxn ang="0">
                    <a:pos x="151" y="81"/>
                  </a:cxn>
                  <a:cxn ang="0">
                    <a:pos x="151" y="81"/>
                  </a:cxn>
                  <a:cxn ang="0">
                    <a:pos x="155" y="78"/>
                  </a:cxn>
                  <a:cxn ang="0">
                    <a:pos x="160" y="76"/>
                  </a:cxn>
                  <a:cxn ang="0">
                    <a:pos x="165" y="74"/>
                  </a:cxn>
                  <a:cxn ang="0">
                    <a:pos x="172" y="71"/>
                  </a:cxn>
                  <a:cxn ang="0">
                    <a:pos x="182" y="69"/>
                  </a:cxn>
                  <a:cxn ang="0">
                    <a:pos x="189" y="69"/>
                  </a:cxn>
                  <a:cxn ang="0">
                    <a:pos x="198" y="71"/>
                  </a:cxn>
                  <a:cxn ang="0">
                    <a:pos x="208" y="74"/>
                  </a:cxn>
                  <a:cxn ang="0">
                    <a:pos x="217" y="81"/>
                  </a:cxn>
                  <a:cxn ang="0">
                    <a:pos x="227" y="88"/>
                  </a:cxn>
                  <a:cxn ang="0">
                    <a:pos x="232" y="97"/>
                  </a:cxn>
                  <a:cxn ang="0">
                    <a:pos x="234" y="107"/>
                  </a:cxn>
                  <a:cxn ang="0">
                    <a:pos x="236" y="114"/>
                  </a:cxn>
                  <a:cxn ang="0">
                    <a:pos x="236" y="124"/>
                  </a:cxn>
                  <a:cxn ang="0">
                    <a:pos x="236" y="131"/>
                  </a:cxn>
                  <a:cxn ang="0">
                    <a:pos x="234" y="135"/>
                  </a:cxn>
                  <a:cxn ang="0">
                    <a:pos x="232" y="140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2" y="145"/>
                  </a:cxn>
                  <a:cxn ang="0">
                    <a:pos x="236" y="147"/>
                  </a:cxn>
                  <a:cxn ang="0">
                    <a:pos x="241" y="152"/>
                  </a:cxn>
                  <a:cxn ang="0">
                    <a:pos x="246" y="157"/>
                  </a:cxn>
                  <a:cxn ang="0">
                    <a:pos x="253" y="164"/>
                  </a:cxn>
                  <a:cxn ang="0">
                    <a:pos x="258" y="171"/>
                  </a:cxn>
                  <a:cxn ang="0">
                    <a:pos x="265" y="183"/>
                  </a:cxn>
                  <a:cxn ang="0">
                    <a:pos x="270" y="195"/>
                  </a:cxn>
                  <a:cxn ang="0">
                    <a:pos x="272" y="209"/>
                  </a:cxn>
                  <a:cxn ang="0">
                    <a:pos x="274" y="228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459"/>
              <p:cNvSpPr>
                <a:spLocks/>
              </p:cNvSpPr>
              <p:nvPr/>
            </p:nvSpPr>
            <p:spPr bwMode="auto">
              <a:xfrm>
                <a:off x="4411" y="3428"/>
                <a:ext cx="357" cy="236"/>
              </a:xfrm>
              <a:custGeom>
                <a:avLst/>
                <a:gdLst/>
                <a:ahLst/>
                <a:cxnLst>
                  <a:cxn ang="0">
                    <a:pos x="2" y="219"/>
                  </a:cxn>
                  <a:cxn ang="0">
                    <a:pos x="9" y="191"/>
                  </a:cxn>
                  <a:cxn ang="0">
                    <a:pos x="21" y="172"/>
                  </a:cxn>
                  <a:cxn ang="0">
                    <a:pos x="33" y="160"/>
                  </a:cxn>
                  <a:cxn ang="0">
                    <a:pos x="43" y="155"/>
                  </a:cxn>
                  <a:cxn ang="0">
                    <a:pos x="43" y="153"/>
                  </a:cxn>
                  <a:cxn ang="0">
                    <a:pos x="40" y="145"/>
                  </a:cxn>
                  <a:cxn ang="0">
                    <a:pos x="38" y="131"/>
                  </a:cxn>
                  <a:cxn ang="0">
                    <a:pos x="40" y="114"/>
                  </a:cxn>
                  <a:cxn ang="0">
                    <a:pos x="47" y="98"/>
                  </a:cxn>
                  <a:cxn ang="0">
                    <a:pos x="66" y="84"/>
                  </a:cxn>
                  <a:cxn ang="0">
                    <a:pos x="85" y="79"/>
                  </a:cxn>
                  <a:cxn ang="0">
                    <a:pos x="102" y="79"/>
                  </a:cxn>
                  <a:cxn ang="0">
                    <a:pos x="114" y="84"/>
                  </a:cxn>
                  <a:cxn ang="0">
                    <a:pos x="124" y="88"/>
                  </a:cxn>
                  <a:cxn ang="0">
                    <a:pos x="124" y="88"/>
                  </a:cxn>
                  <a:cxn ang="0">
                    <a:pos x="124" y="81"/>
                  </a:cxn>
                  <a:cxn ang="0">
                    <a:pos x="126" y="69"/>
                  </a:cxn>
                  <a:cxn ang="0">
                    <a:pos x="133" y="50"/>
                  </a:cxn>
                  <a:cxn ang="0">
                    <a:pos x="152" y="31"/>
                  </a:cxn>
                  <a:cxn ang="0">
                    <a:pos x="181" y="12"/>
                  </a:cxn>
                  <a:cxn ang="0">
                    <a:pos x="212" y="7"/>
                  </a:cxn>
                  <a:cxn ang="0">
                    <a:pos x="238" y="14"/>
                  </a:cxn>
                  <a:cxn ang="0">
                    <a:pos x="260" y="24"/>
                  </a:cxn>
                  <a:cxn ang="0">
                    <a:pos x="271" y="31"/>
                  </a:cxn>
                  <a:cxn ang="0">
                    <a:pos x="274" y="31"/>
                  </a:cxn>
                  <a:cxn ang="0">
                    <a:pos x="274" y="26"/>
                  </a:cxn>
                  <a:cxn ang="0">
                    <a:pos x="279" y="17"/>
                  </a:cxn>
                  <a:cxn ang="0">
                    <a:pos x="288" y="7"/>
                  </a:cxn>
                  <a:cxn ang="0">
                    <a:pos x="305" y="2"/>
                  </a:cxn>
                  <a:cxn ang="0">
                    <a:pos x="326" y="2"/>
                  </a:cxn>
                  <a:cxn ang="0">
                    <a:pos x="343" y="7"/>
                  </a:cxn>
                  <a:cxn ang="0">
                    <a:pos x="353" y="17"/>
                  </a:cxn>
                  <a:cxn ang="0">
                    <a:pos x="357" y="26"/>
                  </a:cxn>
                  <a:cxn ang="0">
                    <a:pos x="357" y="31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60"/>
              <p:cNvSpPr>
                <a:spLocks/>
              </p:cNvSpPr>
              <p:nvPr/>
            </p:nvSpPr>
            <p:spPr bwMode="auto">
              <a:xfrm>
                <a:off x="4411" y="3659"/>
                <a:ext cx="274" cy="229"/>
              </a:xfrm>
              <a:custGeom>
                <a:avLst/>
                <a:gdLst/>
                <a:ahLst/>
                <a:cxnLst>
                  <a:cxn ang="0">
                    <a:pos x="274" y="205"/>
                  </a:cxn>
                  <a:cxn ang="0">
                    <a:pos x="271" y="208"/>
                  </a:cxn>
                  <a:cxn ang="0">
                    <a:pos x="267" y="210"/>
                  </a:cxn>
                  <a:cxn ang="0">
                    <a:pos x="260" y="215"/>
                  </a:cxn>
                  <a:cxn ang="0">
                    <a:pos x="250" y="220"/>
                  </a:cxn>
                  <a:cxn ang="0">
                    <a:pos x="238" y="224"/>
                  </a:cxn>
                  <a:cxn ang="0">
                    <a:pos x="226" y="229"/>
                  </a:cxn>
                  <a:cxn ang="0">
                    <a:pos x="212" y="229"/>
                  </a:cxn>
                  <a:cxn ang="0">
                    <a:pos x="198" y="229"/>
                  </a:cxn>
                  <a:cxn ang="0">
                    <a:pos x="181" y="224"/>
                  </a:cxn>
                  <a:cxn ang="0">
                    <a:pos x="167" y="217"/>
                  </a:cxn>
                  <a:cxn ang="0">
                    <a:pos x="152" y="208"/>
                  </a:cxn>
                  <a:cxn ang="0">
                    <a:pos x="140" y="196"/>
                  </a:cxn>
                  <a:cxn ang="0">
                    <a:pos x="133" y="186"/>
                  </a:cxn>
                  <a:cxn ang="0">
                    <a:pos x="128" y="179"/>
                  </a:cxn>
                  <a:cxn ang="0">
                    <a:pos x="126" y="170"/>
                  </a:cxn>
                  <a:cxn ang="0">
                    <a:pos x="124" y="162"/>
                  </a:cxn>
                  <a:cxn ang="0">
                    <a:pos x="124" y="158"/>
                  </a:cxn>
                  <a:cxn ang="0">
                    <a:pos x="124" y="153"/>
                  </a:cxn>
                  <a:cxn ang="0">
                    <a:pos x="124" y="151"/>
                  </a:cxn>
                  <a:cxn ang="0">
                    <a:pos x="124" y="148"/>
                  </a:cxn>
                  <a:cxn ang="0">
                    <a:pos x="124" y="148"/>
                  </a:cxn>
                  <a:cxn ang="0">
                    <a:pos x="119" y="151"/>
                  </a:cxn>
                  <a:cxn ang="0">
                    <a:pos x="114" y="153"/>
                  </a:cxn>
                  <a:cxn ang="0">
                    <a:pos x="109" y="155"/>
                  </a:cxn>
                  <a:cxn ang="0">
                    <a:pos x="102" y="158"/>
                  </a:cxn>
                  <a:cxn ang="0">
                    <a:pos x="93" y="160"/>
                  </a:cxn>
                  <a:cxn ang="0">
                    <a:pos x="85" y="160"/>
                  </a:cxn>
                  <a:cxn ang="0">
                    <a:pos x="76" y="158"/>
                  </a:cxn>
                  <a:cxn ang="0">
                    <a:pos x="66" y="155"/>
                  </a:cxn>
                  <a:cxn ang="0">
                    <a:pos x="57" y="148"/>
                  </a:cxn>
                  <a:cxn ang="0">
                    <a:pos x="47" y="141"/>
                  </a:cxn>
                  <a:cxn ang="0">
                    <a:pos x="43" y="131"/>
                  </a:cxn>
                  <a:cxn ang="0">
                    <a:pos x="40" y="122"/>
                  </a:cxn>
                  <a:cxn ang="0">
                    <a:pos x="38" y="115"/>
                  </a:cxn>
                  <a:cxn ang="0">
                    <a:pos x="38" y="105"/>
                  </a:cxn>
                  <a:cxn ang="0">
                    <a:pos x="38" y="98"/>
                  </a:cxn>
                  <a:cxn ang="0">
                    <a:pos x="40" y="93"/>
                  </a:cxn>
                  <a:cxn ang="0">
                    <a:pos x="43" y="89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43" y="84"/>
                  </a:cxn>
                  <a:cxn ang="0">
                    <a:pos x="38" y="81"/>
                  </a:cxn>
                  <a:cxn ang="0">
                    <a:pos x="33" y="77"/>
                  </a:cxn>
                  <a:cxn ang="0">
                    <a:pos x="28" y="72"/>
                  </a:cxn>
                  <a:cxn ang="0">
                    <a:pos x="21" y="65"/>
                  </a:cxn>
                  <a:cxn ang="0">
                    <a:pos x="16" y="58"/>
                  </a:cxn>
                  <a:cxn ang="0">
                    <a:pos x="9" y="46"/>
                  </a:cxn>
                  <a:cxn ang="0">
                    <a:pos x="4" y="34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61"/>
              <p:cNvSpPr>
                <a:spLocks/>
              </p:cNvSpPr>
              <p:nvPr/>
            </p:nvSpPr>
            <p:spPr bwMode="auto">
              <a:xfrm>
                <a:off x="4685" y="3659"/>
                <a:ext cx="355" cy="239"/>
              </a:xfrm>
              <a:custGeom>
                <a:avLst/>
                <a:gdLst/>
                <a:ahLst/>
                <a:cxnLst>
                  <a:cxn ang="0">
                    <a:pos x="355" y="19"/>
                  </a:cxn>
                  <a:cxn ang="0">
                    <a:pos x="348" y="48"/>
                  </a:cxn>
                  <a:cxn ang="0">
                    <a:pos x="336" y="67"/>
                  </a:cxn>
                  <a:cxn ang="0">
                    <a:pos x="324" y="79"/>
                  </a:cxn>
                  <a:cxn ang="0">
                    <a:pos x="315" y="84"/>
                  </a:cxn>
                  <a:cxn ang="0">
                    <a:pos x="315" y="86"/>
                  </a:cxn>
                  <a:cxn ang="0">
                    <a:pos x="317" y="93"/>
                  </a:cxn>
                  <a:cxn ang="0">
                    <a:pos x="319" y="108"/>
                  </a:cxn>
                  <a:cxn ang="0">
                    <a:pos x="317" y="124"/>
                  </a:cxn>
                  <a:cxn ang="0">
                    <a:pos x="310" y="141"/>
                  </a:cxn>
                  <a:cxn ang="0">
                    <a:pos x="291" y="155"/>
                  </a:cxn>
                  <a:cxn ang="0">
                    <a:pos x="272" y="160"/>
                  </a:cxn>
                  <a:cxn ang="0">
                    <a:pos x="255" y="160"/>
                  </a:cxn>
                  <a:cxn ang="0">
                    <a:pos x="243" y="155"/>
                  </a:cxn>
                  <a:cxn ang="0">
                    <a:pos x="234" y="151"/>
                  </a:cxn>
                  <a:cxn ang="0">
                    <a:pos x="234" y="151"/>
                  </a:cxn>
                  <a:cxn ang="0">
                    <a:pos x="234" y="158"/>
                  </a:cxn>
                  <a:cxn ang="0">
                    <a:pos x="231" y="170"/>
                  </a:cxn>
                  <a:cxn ang="0">
                    <a:pos x="224" y="189"/>
                  </a:cxn>
                  <a:cxn ang="0">
                    <a:pos x="205" y="208"/>
                  </a:cxn>
                  <a:cxn ang="0">
                    <a:pos x="176" y="227"/>
                  </a:cxn>
                  <a:cxn ang="0">
                    <a:pos x="145" y="232"/>
                  </a:cxn>
                  <a:cxn ang="0">
                    <a:pos x="119" y="224"/>
                  </a:cxn>
                  <a:cxn ang="0">
                    <a:pos x="98" y="215"/>
                  </a:cxn>
                  <a:cxn ang="0">
                    <a:pos x="86" y="208"/>
                  </a:cxn>
                  <a:cxn ang="0">
                    <a:pos x="83" y="208"/>
                  </a:cxn>
                  <a:cxn ang="0">
                    <a:pos x="83" y="213"/>
                  </a:cxn>
                  <a:cxn ang="0">
                    <a:pos x="79" y="222"/>
                  </a:cxn>
                  <a:cxn ang="0">
                    <a:pos x="69" y="232"/>
                  </a:cxn>
                  <a:cxn ang="0">
                    <a:pos x="52" y="236"/>
                  </a:cxn>
                  <a:cxn ang="0">
                    <a:pos x="31" y="236"/>
                  </a:cxn>
                  <a:cxn ang="0">
                    <a:pos x="14" y="232"/>
                  </a:cxn>
                  <a:cxn ang="0">
                    <a:pos x="5" y="222"/>
                  </a:cxn>
                  <a:cxn ang="0">
                    <a:pos x="0" y="213"/>
                  </a:cxn>
                  <a:cxn ang="0">
                    <a:pos x="0" y="208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62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84" name="Freeform 463"/>
              <p:cNvSpPr>
                <a:spLocks/>
              </p:cNvSpPr>
              <p:nvPr/>
            </p:nvSpPr>
            <p:spPr bwMode="auto">
              <a:xfrm>
                <a:off x="3722" y="3440"/>
                <a:ext cx="276" cy="2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7" y="19"/>
                  </a:cxn>
                  <a:cxn ang="0">
                    <a:pos x="16" y="14"/>
                  </a:cxn>
                  <a:cxn ang="0">
                    <a:pos x="26" y="10"/>
                  </a:cxn>
                  <a:cxn ang="0">
                    <a:pos x="35" y="5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78" y="0"/>
                  </a:cxn>
                  <a:cxn ang="0">
                    <a:pos x="95" y="5"/>
                  </a:cxn>
                  <a:cxn ang="0">
                    <a:pos x="109" y="12"/>
                  </a:cxn>
                  <a:cxn ang="0">
                    <a:pos x="124" y="24"/>
                  </a:cxn>
                  <a:cxn ang="0">
                    <a:pos x="133" y="33"/>
                  </a:cxn>
                  <a:cxn ang="0">
                    <a:pos x="143" y="43"/>
                  </a:cxn>
                  <a:cxn ang="0">
                    <a:pos x="147" y="52"/>
                  </a:cxn>
                  <a:cxn ang="0">
                    <a:pos x="150" y="60"/>
                  </a:cxn>
                  <a:cxn ang="0">
                    <a:pos x="152" y="67"/>
                  </a:cxn>
                  <a:cxn ang="0">
                    <a:pos x="152" y="74"/>
                  </a:cxn>
                  <a:cxn ang="0">
                    <a:pos x="152" y="79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2" y="81"/>
                  </a:cxn>
                  <a:cxn ang="0">
                    <a:pos x="155" y="79"/>
                  </a:cxn>
                  <a:cxn ang="0">
                    <a:pos x="159" y="76"/>
                  </a:cxn>
                  <a:cxn ang="0">
                    <a:pos x="167" y="74"/>
                  </a:cxn>
                  <a:cxn ang="0">
                    <a:pos x="174" y="72"/>
                  </a:cxn>
                  <a:cxn ang="0">
                    <a:pos x="181" y="69"/>
                  </a:cxn>
                  <a:cxn ang="0">
                    <a:pos x="190" y="69"/>
                  </a:cxn>
                  <a:cxn ang="0">
                    <a:pos x="200" y="72"/>
                  </a:cxn>
                  <a:cxn ang="0">
                    <a:pos x="209" y="74"/>
                  </a:cxn>
                  <a:cxn ang="0">
                    <a:pos x="219" y="81"/>
                  </a:cxn>
                  <a:cxn ang="0">
                    <a:pos x="229" y="91"/>
                  </a:cxn>
                  <a:cxn ang="0">
                    <a:pos x="233" y="98"/>
                  </a:cxn>
                  <a:cxn ang="0">
                    <a:pos x="236" y="107"/>
                  </a:cxn>
                  <a:cxn ang="0">
                    <a:pos x="238" y="117"/>
                  </a:cxn>
                  <a:cxn ang="0">
                    <a:pos x="238" y="124"/>
                  </a:cxn>
                  <a:cxn ang="0">
                    <a:pos x="236" y="131"/>
                  </a:cxn>
                  <a:cxn ang="0">
                    <a:pos x="236" y="138"/>
                  </a:cxn>
                  <a:cxn ang="0">
                    <a:pos x="233" y="143"/>
                  </a:cxn>
                  <a:cxn ang="0">
                    <a:pos x="233" y="145"/>
                  </a:cxn>
                  <a:cxn ang="0">
                    <a:pos x="231" y="145"/>
                  </a:cxn>
                  <a:cxn ang="0">
                    <a:pos x="233" y="148"/>
                  </a:cxn>
                  <a:cxn ang="0">
                    <a:pos x="236" y="148"/>
                  </a:cxn>
                  <a:cxn ang="0">
                    <a:pos x="240" y="153"/>
                  </a:cxn>
                  <a:cxn ang="0">
                    <a:pos x="248" y="157"/>
                  </a:cxn>
                  <a:cxn ang="0">
                    <a:pos x="252" y="164"/>
                  </a:cxn>
                  <a:cxn ang="0">
                    <a:pos x="259" y="174"/>
                  </a:cxn>
                  <a:cxn ang="0">
                    <a:pos x="267" y="184"/>
                  </a:cxn>
                  <a:cxn ang="0">
                    <a:pos x="271" y="195"/>
                  </a:cxn>
                  <a:cxn ang="0">
                    <a:pos x="274" y="212"/>
                  </a:cxn>
                  <a:cxn ang="0">
                    <a:pos x="276" y="229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464"/>
              <p:cNvSpPr>
                <a:spLocks/>
              </p:cNvSpPr>
              <p:nvPr/>
            </p:nvSpPr>
            <p:spPr bwMode="auto">
              <a:xfrm>
                <a:off x="3366" y="3430"/>
                <a:ext cx="358" cy="236"/>
              </a:xfrm>
              <a:custGeom>
                <a:avLst/>
                <a:gdLst/>
                <a:ahLst/>
                <a:cxnLst>
                  <a:cxn ang="0">
                    <a:pos x="3" y="220"/>
                  </a:cxn>
                  <a:cxn ang="0">
                    <a:pos x="10" y="194"/>
                  </a:cxn>
                  <a:cxn ang="0">
                    <a:pos x="22" y="174"/>
                  </a:cxn>
                  <a:cxn ang="0">
                    <a:pos x="34" y="163"/>
                  </a:cxn>
                  <a:cxn ang="0">
                    <a:pos x="43" y="155"/>
                  </a:cxn>
                  <a:cxn ang="0">
                    <a:pos x="43" y="155"/>
                  </a:cxn>
                  <a:cxn ang="0">
                    <a:pos x="41" y="146"/>
                  </a:cxn>
                  <a:cxn ang="0">
                    <a:pos x="39" y="134"/>
                  </a:cxn>
                  <a:cxn ang="0">
                    <a:pos x="39" y="117"/>
                  </a:cxn>
                  <a:cxn ang="0">
                    <a:pos x="48" y="98"/>
                  </a:cxn>
                  <a:cxn ang="0">
                    <a:pos x="65" y="84"/>
                  </a:cxn>
                  <a:cxn ang="0">
                    <a:pos x="84" y="79"/>
                  </a:cxn>
                  <a:cxn ang="0">
                    <a:pos x="103" y="82"/>
                  </a:cxn>
                  <a:cxn ang="0">
                    <a:pos x="115" y="86"/>
                  </a:cxn>
                  <a:cxn ang="0">
                    <a:pos x="122" y="91"/>
                  </a:cxn>
                  <a:cxn ang="0">
                    <a:pos x="124" y="89"/>
                  </a:cxn>
                  <a:cxn ang="0">
                    <a:pos x="122" y="82"/>
                  </a:cxn>
                  <a:cxn ang="0">
                    <a:pos x="124" y="70"/>
                  </a:cxn>
                  <a:cxn ang="0">
                    <a:pos x="134" y="53"/>
                  </a:cxn>
                  <a:cxn ang="0">
                    <a:pos x="153" y="31"/>
                  </a:cxn>
                  <a:cxn ang="0">
                    <a:pos x="182" y="15"/>
                  </a:cxn>
                  <a:cxn ang="0">
                    <a:pos x="213" y="10"/>
                  </a:cxn>
                  <a:cxn ang="0">
                    <a:pos x="239" y="15"/>
                  </a:cxn>
                  <a:cxn ang="0">
                    <a:pos x="260" y="24"/>
                  </a:cxn>
                  <a:cxn ang="0">
                    <a:pos x="272" y="31"/>
                  </a:cxn>
                  <a:cxn ang="0">
                    <a:pos x="275" y="31"/>
                  </a:cxn>
                  <a:cxn ang="0">
                    <a:pos x="275" y="27"/>
                  </a:cxn>
                  <a:cxn ang="0">
                    <a:pos x="279" y="17"/>
                  </a:cxn>
                  <a:cxn ang="0">
                    <a:pos x="289" y="8"/>
                  </a:cxn>
                  <a:cxn ang="0">
                    <a:pos x="306" y="3"/>
                  </a:cxn>
                  <a:cxn ang="0">
                    <a:pos x="327" y="3"/>
                  </a:cxn>
                  <a:cxn ang="0">
                    <a:pos x="344" y="8"/>
                  </a:cxn>
                  <a:cxn ang="0">
                    <a:pos x="351" y="17"/>
                  </a:cxn>
                  <a:cxn ang="0">
                    <a:pos x="356" y="27"/>
                  </a:cxn>
                  <a:cxn ang="0">
                    <a:pos x="358" y="31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465"/>
              <p:cNvSpPr>
                <a:spLocks/>
              </p:cNvSpPr>
              <p:nvPr/>
            </p:nvSpPr>
            <p:spPr bwMode="auto">
              <a:xfrm>
                <a:off x="3366" y="3664"/>
                <a:ext cx="272" cy="229"/>
              </a:xfrm>
              <a:custGeom>
                <a:avLst/>
                <a:gdLst/>
                <a:ahLst/>
                <a:cxnLst>
                  <a:cxn ang="0">
                    <a:pos x="272" y="203"/>
                  </a:cxn>
                  <a:cxn ang="0">
                    <a:pos x="272" y="205"/>
                  </a:cxn>
                  <a:cxn ang="0">
                    <a:pos x="267" y="208"/>
                  </a:cxn>
                  <a:cxn ang="0">
                    <a:pos x="260" y="212"/>
                  </a:cxn>
                  <a:cxn ang="0">
                    <a:pos x="251" y="217"/>
                  </a:cxn>
                  <a:cxn ang="0">
                    <a:pos x="239" y="222"/>
                  </a:cxn>
                  <a:cxn ang="0">
                    <a:pos x="227" y="227"/>
                  </a:cxn>
                  <a:cxn ang="0">
                    <a:pos x="213" y="229"/>
                  </a:cxn>
                  <a:cxn ang="0">
                    <a:pos x="196" y="227"/>
                  </a:cxn>
                  <a:cxn ang="0">
                    <a:pos x="182" y="224"/>
                  </a:cxn>
                  <a:cxn ang="0">
                    <a:pos x="165" y="215"/>
                  </a:cxn>
                  <a:cxn ang="0">
                    <a:pos x="153" y="205"/>
                  </a:cxn>
                  <a:cxn ang="0">
                    <a:pos x="141" y="196"/>
                  </a:cxn>
                  <a:cxn ang="0">
                    <a:pos x="134" y="186"/>
                  </a:cxn>
                  <a:cxn ang="0">
                    <a:pos x="129" y="177"/>
                  </a:cxn>
                  <a:cxn ang="0">
                    <a:pos x="124" y="167"/>
                  </a:cxn>
                  <a:cxn ang="0">
                    <a:pos x="124" y="160"/>
                  </a:cxn>
                  <a:cxn ang="0">
                    <a:pos x="122" y="155"/>
                  </a:cxn>
                  <a:cxn ang="0">
                    <a:pos x="122" y="150"/>
                  </a:cxn>
                  <a:cxn ang="0">
                    <a:pos x="124" y="148"/>
                  </a:cxn>
                  <a:cxn ang="0">
                    <a:pos x="124" y="146"/>
                  </a:cxn>
                  <a:cxn ang="0">
                    <a:pos x="122" y="148"/>
                  </a:cxn>
                  <a:cxn ang="0">
                    <a:pos x="120" y="150"/>
                  </a:cxn>
                  <a:cxn ang="0">
                    <a:pos x="115" y="153"/>
                  </a:cxn>
                  <a:cxn ang="0">
                    <a:pos x="110" y="155"/>
                  </a:cxn>
                  <a:cxn ang="0">
                    <a:pos x="103" y="157"/>
                  </a:cxn>
                  <a:cxn ang="0">
                    <a:pos x="93" y="157"/>
                  </a:cxn>
                  <a:cxn ang="0">
                    <a:pos x="84" y="157"/>
                  </a:cxn>
                  <a:cxn ang="0">
                    <a:pos x="77" y="157"/>
                  </a:cxn>
                  <a:cxn ang="0">
                    <a:pos x="65" y="153"/>
                  </a:cxn>
                  <a:cxn ang="0">
                    <a:pos x="55" y="146"/>
                  </a:cxn>
                  <a:cxn ang="0">
                    <a:pos x="48" y="138"/>
                  </a:cxn>
                  <a:cxn ang="0">
                    <a:pos x="43" y="129"/>
                  </a:cxn>
                  <a:cxn ang="0">
                    <a:pos x="39" y="122"/>
                  </a:cxn>
                  <a:cxn ang="0">
                    <a:pos x="39" y="112"/>
                  </a:cxn>
                  <a:cxn ang="0">
                    <a:pos x="39" y="105"/>
                  </a:cxn>
                  <a:cxn ang="0">
                    <a:pos x="39" y="98"/>
                  </a:cxn>
                  <a:cxn ang="0">
                    <a:pos x="41" y="91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3" y="81"/>
                  </a:cxn>
                  <a:cxn ang="0">
                    <a:pos x="43" y="81"/>
                  </a:cxn>
                  <a:cxn ang="0">
                    <a:pos x="39" y="79"/>
                  </a:cxn>
                  <a:cxn ang="0">
                    <a:pos x="34" y="76"/>
                  </a:cxn>
                  <a:cxn ang="0">
                    <a:pos x="29" y="72"/>
                  </a:cxn>
                  <a:cxn ang="0">
                    <a:pos x="22" y="64"/>
                  </a:cxn>
                  <a:cxn ang="0">
                    <a:pos x="15" y="55"/>
                  </a:cxn>
                  <a:cxn ang="0">
                    <a:pos x="10" y="45"/>
                  </a:cxn>
                  <a:cxn ang="0">
                    <a:pos x="5" y="31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6"/>
              <p:cNvSpPr>
                <a:spLocks/>
              </p:cNvSpPr>
              <p:nvPr/>
            </p:nvSpPr>
            <p:spPr bwMode="auto">
              <a:xfrm>
                <a:off x="3638" y="3664"/>
                <a:ext cx="360" cy="236"/>
              </a:xfrm>
              <a:custGeom>
                <a:avLst/>
                <a:gdLst/>
                <a:ahLst/>
                <a:cxnLst>
                  <a:cxn ang="0">
                    <a:pos x="3" y="205"/>
                  </a:cxn>
                  <a:cxn ang="0">
                    <a:pos x="3" y="212"/>
                  </a:cxn>
                  <a:cxn ang="0">
                    <a:pos x="7" y="219"/>
                  </a:cxn>
                  <a:cxn ang="0">
                    <a:pos x="17" y="229"/>
                  </a:cxn>
                  <a:cxn ang="0">
                    <a:pos x="34" y="236"/>
                  </a:cxn>
                  <a:cxn ang="0">
                    <a:pos x="55" y="236"/>
                  </a:cxn>
                  <a:cxn ang="0">
                    <a:pos x="72" y="229"/>
                  </a:cxn>
                  <a:cxn ang="0">
                    <a:pos x="79" y="219"/>
                  </a:cxn>
                  <a:cxn ang="0">
                    <a:pos x="84" y="212"/>
                  </a:cxn>
                  <a:cxn ang="0">
                    <a:pos x="86" y="205"/>
                  </a:cxn>
                  <a:cxn ang="0">
                    <a:pos x="88" y="205"/>
                  </a:cxn>
                  <a:cxn ang="0">
                    <a:pos x="100" y="215"/>
                  </a:cxn>
                  <a:cxn ang="0">
                    <a:pos x="119" y="224"/>
                  </a:cxn>
                  <a:cxn ang="0">
                    <a:pos x="148" y="229"/>
                  </a:cxn>
                  <a:cxn ang="0">
                    <a:pos x="179" y="224"/>
                  </a:cxn>
                  <a:cxn ang="0">
                    <a:pos x="208" y="205"/>
                  </a:cxn>
                  <a:cxn ang="0">
                    <a:pos x="227" y="186"/>
                  </a:cxn>
                  <a:cxn ang="0">
                    <a:pos x="234" y="169"/>
                  </a:cxn>
                  <a:cxn ang="0">
                    <a:pos x="236" y="155"/>
                  </a:cxn>
                  <a:cxn ang="0">
                    <a:pos x="236" y="148"/>
                  </a:cxn>
                  <a:cxn ang="0">
                    <a:pos x="236" y="148"/>
                  </a:cxn>
                  <a:cxn ang="0">
                    <a:pos x="243" y="153"/>
                  </a:cxn>
                  <a:cxn ang="0">
                    <a:pos x="258" y="157"/>
                  </a:cxn>
                  <a:cxn ang="0">
                    <a:pos x="274" y="160"/>
                  </a:cxn>
                  <a:cxn ang="0">
                    <a:pos x="293" y="153"/>
                  </a:cxn>
                  <a:cxn ang="0">
                    <a:pos x="313" y="138"/>
                  </a:cxn>
                  <a:cxn ang="0">
                    <a:pos x="320" y="122"/>
                  </a:cxn>
                  <a:cxn ang="0">
                    <a:pos x="322" y="105"/>
                  </a:cxn>
                  <a:cxn ang="0">
                    <a:pos x="320" y="91"/>
                  </a:cxn>
                  <a:cxn ang="0">
                    <a:pos x="317" y="84"/>
                  </a:cxn>
                  <a:cxn ang="0">
                    <a:pos x="317" y="81"/>
                  </a:cxn>
                  <a:cxn ang="0">
                    <a:pos x="324" y="76"/>
                  </a:cxn>
                  <a:cxn ang="0">
                    <a:pos x="336" y="64"/>
                  </a:cxn>
                  <a:cxn ang="0">
                    <a:pos x="351" y="45"/>
                  </a:cxn>
                  <a:cxn ang="0">
                    <a:pos x="358" y="17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67"/>
            <p:cNvSpPr>
              <a:spLocks/>
            </p:cNvSpPr>
            <p:nvPr/>
          </p:nvSpPr>
          <p:spPr bwMode="auto">
            <a:xfrm>
              <a:off x="4346" y="4062"/>
              <a:ext cx="115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5" y="115"/>
                </a:cxn>
                <a:cxn ang="0">
                  <a:pos x="115" y="115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8"/>
            <p:cNvSpPr>
              <a:spLocks/>
            </p:cNvSpPr>
            <p:nvPr/>
          </p:nvSpPr>
          <p:spPr bwMode="auto">
            <a:xfrm>
              <a:off x="4985" y="4062"/>
              <a:ext cx="112" cy="115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2" y="115"/>
                </a:cxn>
                <a:cxn ang="0">
                  <a:pos x="112" y="115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9"/>
            <p:cNvSpPr>
              <a:spLocks noChangeShapeType="1"/>
            </p:cNvSpPr>
            <p:nvPr/>
          </p:nvSpPr>
          <p:spPr bwMode="auto">
            <a:xfrm>
              <a:off x="4206" y="2558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70"/>
            <p:cNvSpPr>
              <a:spLocks noChangeShapeType="1"/>
            </p:cNvSpPr>
            <p:nvPr/>
          </p:nvSpPr>
          <p:spPr bwMode="auto">
            <a:xfrm flipH="1" flipV="1">
              <a:off x="3719" y="2813"/>
              <a:ext cx="172" cy="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71"/>
            <p:cNvSpPr>
              <a:spLocks noChangeShapeType="1"/>
            </p:cNvSpPr>
            <p:nvPr/>
          </p:nvSpPr>
          <p:spPr bwMode="auto">
            <a:xfrm flipV="1">
              <a:off x="4520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2"/>
            <p:cNvSpPr>
              <a:spLocks noChangeShapeType="1"/>
            </p:cNvSpPr>
            <p:nvPr/>
          </p:nvSpPr>
          <p:spPr bwMode="auto">
            <a:xfrm flipH="1">
              <a:off x="3683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3745" y="3199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2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74"/>
            <p:cNvSpPr>
              <a:spLocks/>
            </p:cNvSpPr>
            <p:nvPr/>
          </p:nvSpPr>
          <p:spPr bwMode="auto">
            <a:xfrm>
              <a:off x="3984" y="3264"/>
              <a:ext cx="113" cy="115"/>
            </a:xfrm>
            <a:custGeom>
              <a:avLst/>
              <a:gdLst/>
              <a:ahLst/>
              <a:cxnLst>
                <a:cxn ang="0">
                  <a:pos x="113" y="112"/>
                </a:cxn>
                <a:cxn ang="0">
                  <a:pos x="113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000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75"/>
            <p:cNvSpPr>
              <a:spLocks noChangeShapeType="1"/>
            </p:cNvSpPr>
            <p:nvPr/>
          </p:nvSpPr>
          <p:spPr bwMode="auto">
            <a:xfrm>
              <a:off x="4468" y="3054"/>
              <a:ext cx="260" cy="3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76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7"/>
            <p:cNvSpPr>
              <a:spLocks/>
            </p:cNvSpPr>
            <p:nvPr/>
          </p:nvSpPr>
          <p:spPr bwMode="auto">
            <a:xfrm>
              <a:off x="4554" y="320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78"/>
            <p:cNvSpPr>
              <a:spLocks noChangeShapeType="1"/>
            </p:cNvSpPr>
            <p:nvPr/>
          </p:nvSpPr>
          <p:spPr bwMode="auto">
            <a:xfrm flipH="1" flipV="1">
              <a:off x="3273" y="3447"/>
              <a:ext cx="14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79"/>
            <p:cNvSpPr>
              <a:spLocks noChangeShapeType="1"/>
            </p:cNvSpPr>
            <p:nvPr/>
          </p:nvSpPr>
          <p:spPr bwMode="auto">
            <a:xfrm flipV="1">
              <a:off x="4990" y="3447"/>
              <a:ext cx="148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80"/>
            <p:cNvSpPr>
              <a:spLocks noChangeShapeType="1"/>
            </p:cNvSpPr>
            <p:nvPr/>
          </p:nvSpPr>
          <p:spPr bwMode="auto">
            <a:xfrm flipH="1">
              <a:off x="3347" y="3876"/>
              <a:ext cx="181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81"/>
            <p:cNvSpPr>
              <a:spLocks noChangeShapeType="1"/>
            </p:cNvSpPr>
            <p:nvPr/>
          </p:nvSpPr>
          <p:spPr bwMode="auto">
            <a:xfrm>
              <a:off x="3822" y="3883"/>
              <a:ext cx="183" cy="18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2"/>
            <p:cNvSpPr>
              <a:spLocks noChangeShapeType="1"/>
            </p:cNvSpPr>
            <p:nvPr/>
          </p:nvSpPr>
          <p:spPr bwMode="auto">
            <a:xfrm flipH="1">
              <a:off x="4404" y="3881"/>
              <a:ext cx="178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83"/>
            <p:cNvSpPr>
              <a:spLocks noChangeShapeType="1"/>
            </p:cNvSpPr>
            <p:nvPr/>
          </p:nvSpPr>
          <p:spPr bwMode="auto">
            <a:xfrm>
              <a:off x="4883" y="3872"/>
              <a:ext cx="157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84"/>
            <p:cNvSpPr>
              <a:spLocks noChangeShapeType="1"/>
            </p:cNvSpPr>
            <p:nvPr/>
          </p:nvSpPr>
          <p:spPr bwMode="auto">
            <a:xfrm>
              <a:off x="3996" y="3666"/>
              <a:ext cx="41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85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86"/>
            <p:cNvSpPr>
              <a:spLocks/>
            </p:cNvSpPr>
            <p:nvPr/>
          </p:nvSpPr>
          <p:spPr bwMode="auto">
            <a:xfrm>
              <a:off x="4160" y="3612"/>
              <a:ext cx="112" cy="112"/>
            </a:xfrm>
            <a:custGeom>
              <a:avLst/>
              <a:gdLst/>
              <a:ahLst/>
              <a:cxnLst>
                <a:cxn ang="0">
                  <a:pos x="112" y="112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12" y="112"/>
                </a:cxn>
                <a:cxn ang="0">
                  <a:pos x="112" y="112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87"/>
            <p:cNvSpPr>
              <a:spLocks noChangeShapeType="1"/>
            </p:cNvSpPr>
            <p:nvPr/>
          </p:nvSpPr>
          <p:spPr bwMode="auto">
            <a:xfrm flipH="1" flipV="1">
              <a:off x="3984" y="307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 of “Sprite” Caching</a:t>
            </a: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 must keep </a:t>
            </a:r>
            <a:r>
              <a:rPr lang="en-US" dirty="0" smtClean="0"/>
              <a:t>state!</a:t>
            </a:r>
            <a:endParaRPr lang="en-US" dirty="0" smtClean="0"/>
          </a:p>
          <a:p>
            <a:pPr lvl="1"/>
            <a:r>
              <a:rPr lang="en-US" dirty="0" smtClean="0"/>
              <a:t>Recovery from power failure</a:t>
            </a:r>
          </a:p>
          <a:p>
            <a:pPr lvl="1"/>
            <a:r>
              <a:rPr lang="en-US" dirty="0" smtClean="0"/>
              <a:t>Server failure doesn’t impact consistency</a:t>
            </a:r>
          </a:p>
          <a:p>
            <a:pPr lvl="1"/>
            <a:r>
              <a:rPr lang="en-US" dirty="0" smtClean="0"/>
              <a:t>Network failure doesn’t impact consistency</a:t>
            </a:r>
          </a:p>
          <a:p>
            <a:r>
              <a:rPr lang="en-US" dirty="0" smtClean="0"/>
              <a:t>Price of sequential consistency: no client caching of file metadata; all file opens go through server</a:t>
            </a:r>
          </a:p>
          <a:p>
            <a:pPr lvl="1"/>
            <a:r>
              <a:rPr lang="en-US" dirty="0" smtClean="0"/>
              <a:t>Performance impact</a:t>
            </a:r>
          </a:p>
          <a:p>
            <a:pPr lvl="1"/>
            <a:r>
              <a:rPr lang="en-US" dirty="0" smtClean="0"/>
              <a:t>Suited for wide-area network?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501F-5533-8846-B951-EC33B7298D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“Tokens” in DCE DFS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does one implement sequential consistency in a file system that spans multiple sites over WAN</a:t>
            </a:r>
          </a:p>
          <a:p>
            <a:r>
              <a:rPr lang="en-US" dirty="0" smtClean="0"/>
              <a:t>Callbacks are evolved into 4 kinds of “Tokens”</a:t>
            </a:r>
          </a:p>
          <a:p>
            <a:pPr lvl="1"/>
            <a:r>
              <a:rPr lang="en-US" dirty="0" smtClean="0"/>
              <a:t>Open tokens: allow holder to open a file; </a:t>
            </a:r>
            <a:r>
              <a:rPr lang="en-US" dirty="0" err="1" smtClean="0"/>
              <a:t>submodes</a:t>
            </a:r>
            <a:r>
              <a:rPr lang="en-US" dirty="0" smtClean="0"/>
              <a:t>: read, write, execute, exclusive-write</a:t>
            </a:r>
          </a:p>
          <a:p>
            <a:pPr lvl="1"/>
            <a:r>
              <a:rPr lang="en-US" dirty="0" smtClean="0"/>
              <a:t>Data tokens: apply to a range of bytes</a:t>
            </a:r>
          </a:p>
          <a:p>
            <a:pPr lvl="2"/>
            <a:r>
              <a:rPr lang="en-US" dirty="0" smtClean="0"/>
              <a:t>“read” token: cached data are valid</a:t>
            </a:r>
          </a:p>
          <a:p>
            <a:pPr lvl="2"/>
            <a:r>
              <a:rPr lang="en-US" dirty="0" smtClean="0"/>
              <a:t>“write” token: can write to data and keep dirty data at client</a:t>
            </a:r>
          </a:p>
          <a:p>
            <a:pPr lvl="1"/>
            <a:r>
              <a:rPr lang="en-US" dirty="0" smtClean="0"/>
              <a:t>Status tokens: provide guarantee of file attributes</a:t>
            </a:r>
          </a:p>
          <a:p>
            <a:pPr lvl="2"/>
            <a:r>
              <a:rPr lang="en-US" dirty="0" smtClean="0"/>
              <a:t>“read” status token: cached attribute is valid</a:t>
            </a:r>
          </a:p>
          <a:p>
            <a:pPr lvl="2"/>
            <a:r>
              <a:rPr lang="en-US" dirty="0" smtClean="0"/>
              <a:t>“write” status token: can change the attribute and keep the change at the client</a:t>
            </a:r>
          </a:p>
          <a:p>
            <a:pPr lvl="1"/>
            <a:r>
              <a:rPr lang="en-US" dirty="0" smtClean="0"/>
              <a:t>Lock tokens: allow holder to lock byte ranges in the file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18A3-7539-CD45-B986-FEF488BA54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Compatibility Rules for Tokens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tokens: </a:t>
            </a:r>
          </a:p>
          <a:p>
            <a:pPr lvl="1"/>
            <a:r>
              <a:rPr lang="en-US" dirty="0" smtClean="0"/>
              <a:t>Open for exclusive writes are incompatible with any other open, and “open for execute” are incompatible with “open for write”</a:t>
            </a:r>
          </a:p>
          <a:p>
            <a:pPr lvl="1"/>
            <a:r>
              <a:rPr lang="en-US" dirty="0" smtClean="0"/>
              <a:t>But “open for write” can be compatible with “open for write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Data tokens: R/W and W/W are incompatible if the byte range overlaps</a:t>
            </a:r>
          </a:p>
          <a:p>
            <a:r>
              <a:rPr lang="en-US" dirty="0" smtClean="0"/>
              <a:t>Status tokens: R/W and W/W are </a:t>
            </a:r>
            <a:r>
              <a:rPr lang="en-US" dirty="0" smtClean="0"/>
              <a:t>incompatible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F58E-3DCC-6E43-8B10-B4C7CA08E3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Manager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Resolve conflicts: block the new requester and send notification to other clients’ tokens</a:t>
            </a:r>
          </a:p>
          <a:p>
            <a:r>
              <a:rPr lang="en-US" smtClean="0"/>
              <a:t>Handle operations that request multiple tokens</a:t>
            </a:r>
          </a:p>
          <a:p>
            <a:pPr lvl="1"/>
            <a:r>
              <a:rPr lang="en-US" smtClean="0"/>
              <a:t>Example: rename</a:t>
            </a:r>
          </a:p>
          <a:p>
            <a:pPr lvl="1"/>
            <a:r>
              <a:rPr lang="en-US" smtClean="0"/>
              <a:t>How to avoid deadlocks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9EAE-43D3-4D48-89C5-4F2D01756A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Topic 5: File Locking for Concurrency Control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Whole file locking or byte-range locking</a:t>
            </a:r>
          </a:p>
          <a:p>
            <a:pPr lvl="1"/>
            <a:r>
              <a:rPr lang="en-US" dirty="0" smtClean="0"/>
              <a:t>Mandatory or advisory</a:t>
            </a:r>
          </a:p>
          <a:p>
            <a:pPr lvl="2"/>
            <a:r>
              <a:rPr lang="en-US" dirty="0" smtClean="0"/>
              <a:t>UNIX: advisory</a:t>
            </a:r>
          </a:p>
          <a:p>
            <a:pPr lvl="2"/>
            <a:r>
              <a:rPr lang="en-US" dirty="0" smtClean="0"/>
              <a:t>Windows: if a lock is granted, it’s mandatory on all other accesses</a:t>
            </a:r>
          </a:p>
          <a:p>
            <a:r>
              <a:rPr lang="en-US" dirty="0" smtClean="0"/>
              <a:t>NFS: network lock manager (NLM)</a:t>
            </a:r>
          </a:p>
          <a:p>
            <a:pPr lvl="1"/>
            <a:r>
              <a:rPr lang="en-US" dirty="0" smtClean="0"/>
              <a:t>NLM is not part of NFS v2, because NLM is </a:t>
            </a:r>
            <a:r>
              <a:rPr lang="en-US" dirty="0" err="1" smtClean="0"/>
              <a:t>stateful</a:t>
            </a:r>
            <a:endParaRPr lang="en-US" dirty="0" smtClean="0"/>
          </a:p>
          <a:p>
            <a:pPr lvl="1"/>
            <a:r>
              <a:rPr lang="en-US" dirty="0" smtClean="0"/>
              <a:t>Provides both whole file and byte-range locking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36EC-60C9-E145-9CBF-A45C88E565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Locking (1)</a:t>
            </a: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953000"/>
            <a:ext cx="8534400" cy="1173163"/>
          </a:xfrm>
        </p:spPr>
        <p:txBody>
          <a:bodyPr/>
          <a:lstStyle/>
          <a:p>
            <a:r>
              <a:rPr lang="en-US" dirty="0" smtClean="0"/>
              <a:t>NFSv4 operations related to file locking</a:t>
            </a:r>
          </a:p>
          <a:p>
            <a:pPr lvl="1"/>
            <a:r>
              <a:rPr lang="en-US" dirty="0" smtClean="0"/>
              <a:t>Lease based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4692" name="Picture 4" descr="11-18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2379"/>
          <a:stretch>
            <a:fillRect/>
          </a:stretch>
        </p:blipFill>
        <p:spPr bwMode="auto">
          <a:xfrm>
            <a:off x="79375" y="1830388"/>
            <a:ext cx="8926513" cy="281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Locking (2)</a:t>
            </a: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953000"/>
            <a:ext cx="8534400" cy="117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result of an open operation with share reservations in NFS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When the client requests shared access given the current denial state.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6740" name="Picture 4" descr="11-19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57148"/>
          <a:stretch>
            <a:fillRect/>
          </a:stretch>
        </p:blipFill>
        <p:spPr bwMode="auto">
          <a:xfrm>
            <a:off x="0" y="1608138"/>
            <a:ext cx="9144000" cy="258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Locking (3)</a:t>
            </a: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8534400" cy="1249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result of an open operation with share reservations in NFS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When the client requests a denial state given the current file access state.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7764" name="Picture 4" descr="11-19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50354" b="8612"/>
          <a:stretch>
            <a:fillRect/>
          </a:stretch>
        </p:blipFill>
        <p:spPr bwMode="auto">
          <a:xfrm>
            <a:off x="0" y="1793875"/>
            <a:ext cx="9144000" cy="247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Failure recovery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if server fails?</a:t>
            </a:r>
          </a:p>
          <a:p>
            <a:pPr lvl="1"/>
            <a:r>
              <a:rPr lang="en-US" dirty="0" smtClean="0"/>
              <a:t>Lock holders are expected to re-establish the locks during the “grace period”, during which no other locks are granted</a:t>
            </a:r>
          </a:p>
          <a:p>
            <a:r>
              <a:rPr lang="en-US" dirty="0" smtClean="0"/>
              <a:t>What if a client holding the lock fails?</a:t>
            </a:r>
          </a:p>
          <a:p>
            <a:r>
              <a:rPr lang="en-US" dirty="0" smtClean="0"/>
              <a:t>What if network partition occurs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NFS relies </a:t>
            </a:r>
            <a:r>
              <a:rPr lang="en-US" dirty="0" smtClean="0"/>
              <a:t>on “network status monitor” for server </a:t>
            </a:r>
            <a:r>
              <a:rPr lang="en-US" dirty="0" smtClean="0"/>
              <a:t>monitoring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7B28-55F7-834E-88E8-AAA6D7728C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 up: Design Issues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Name space</a:t>
            </a:r>
          </a:p>
          <a:p>
            <a:r>
              <a:rPr lang="en-US" smtClean="0"/>
              <a:t>Authentication</a:t>
            </a:r>
          </a:p>
          <a:p>
            <a:r>
              <a:rPr lang="en-US" smtClean="0"/>
              <a:t>Caching</a:t>
            </a:r>
          </a:p>
          <a:p>
            <a:r>
              <a:rPr lang="en-US" smtClean="0"/>
              <a:t>Consistency</a:t>
            </a:r>
          </a:p>
          <a:p>
            <a:r>
              <a:rPr lang="en-US" smtClean="0"/>
              <a:t>Locking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C76-09AC-3748-9796-71D877E34E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C559-07A8-384A-B7BC-14E6E0291975}" type="slidenum">
              <a:rPr lang="en-US"/>
              <a:pPr/>
              <a:t>2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Lecture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Distributed file systems functionality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Implementation mechanisms </a:t>
            </a:r>
            <a:r>
              <a:rPr lang="en-US" sz="2800" dirty="0" smtClean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Client side: VFS interception in kernel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Communications: RPC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Server side: service daemons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Design choices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Topic 1: name space construction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Mount (NFS) vs. global name space (AFS)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Topic 2: AAA in distributed file systems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Kerberos</a:t>
            </a:r>
          </a:p>
          <a:p>
            <a:pPr lvl="1"/>
            <a:r>
              <a:rPr lang="en-US" sz="2400" dirty="0" smtClean="0"/>
              <a:t>Topic 3: client-side caching</a:t>
            </a:r>
          </a:p>
          <a:p>
            <a:pPr lvl="2"/>
            <a:r>
              <a:rPr lang="en-US" dirty="0" smtClean="0"/>
              <a:t>NFS and AFS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AFS Retrospective</a:t>
            </a:r>
            <a:endParaRPr lang="en-GB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Small AFS installations are hard</a:t>
            </a:r>
          </a:p>
          <a:p>
            <a:pPr lvl="1"/>
            <a:r>
              <a:rPr lang="en-GB" smtClean="0"/>
              <a:t>Step 1: Install Kerberos</a:t>
            </a:r>
          </a:p>
          <a:p>
            <a:pPr lvl="2"/>
            <a:r>
              <a:rPr lang="en-GB" smtClean="0"/>
              <a:t>2-3 servers</a:t>
            </a:r>
          </a:p>
          <a:p>
            <a:pPr lvl="2"/>
            <a:r>
              <a:rPr lang="en-GB" smtClean="0"/>
              <a:t>Inside locked boxes!</a:t>
            </a:r>
          </a:p>
          <a:p>
            <a:pPr lvl="1"/>
            <a:r>
              <a:rPr lang="en-GB" smtClean="0"/>
              <a:t>Step 2: Install ~4 AFS servers (2 data, 2 pt/vldb)</a:t>
            </a:r>
          </a:p>
          <a:p>
            <a:pPr lvl="1"/>
            <a:r>
              <a:rPr lang="en-GB" smtClean="0"/>
              <a:t>Step 3: Explain Kerberos to your users</a:t>
            </a:r>
          </a:p>
          <a:p>
            <a:pPr lvl="2"/>
            <a:r>
              <a:rPr lang="en-GB" smtClean="0"/>
              <a:t>Ticket expiration!</a:t>
            </a:r>
          </a:p>
          <a:p>
            <a:pPr lvl="1"/>
            <a:r>
              <a:rPr lang="en-GB" smtClean="0"/>
              <a:t>Step 4: Explain ACLs to your users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B501-7103-2943-A7FE-FD6A5A57CB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AFS Retrospective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Worldwide file system</a:t>
            </a:r>
          </a:p>
          <a:p>
            <a:r>
              <a:rPr lang="en-GB" smtClean="0"/>
              <a:t>Good security, scaling</a:t>
            </a:r>
          </a:p>
          <a:p>
            <a:r>
              <a:rPr lang="en-GB" smtClean="0"/>
              <a:t>Global namespace</a:t>
            </a:r>
          </a:p>
          <a:p>
            <a:r>
              <a:rPr lang="en-GB" smtClean="0"/>
              <a:t>“Professional” server infrastructure per cell</a:t>
            </a:r>
          </a:p>
          <a:p>
            <a:pPr lvl="1"/>
            <a:r>
              <a:rPr lang="en-GB" smtClean="0"/>
              <a:t>Don't try this at home</a:t>
            </a:r>
          </a:p>
          <a:p>
            <a:pPr lvl="1"/>
            <a:r>
              <a:rPr lang="en-GB" smtClean="0"/>
              <a:t>Only ~190 AFS cells (2002-03) </a:t>
            </a:r>
          </a:p>
          <a:p>
            <a:pPr lvl="2"/>
            <a:r>
              <a:rPr lang="en-GB" smtClean="0"/>
              <a:t>8 are cmu.edu, 14 are in Pittsburgh</a:t>
            </a:r>
          </a:p>
          <a:p>
            <a:r>
              <a:rPr lang="en-GB" smtClean="0"/>
              <a:t>“No write conflict” model only partial success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A52C-81AB-544B-AA4B-A2DBF9501E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952F-1C48-ED43-A750-6AEC079EB601}" type="slidenum">
              <a:rPr lang="en-US"/>
              <a:pPr/>
              <a:t>22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DFS </a:t>
            </a:r>
            <a:r>
              <a:rPr lang="en-US" sz="2800" dirty="0"/>
              <a:t>design comparisons continued</a:t>
            </a:r>
            <a:endParaRPr lang="en-US" sz="2800" dirty="0" smtClean="0"/>
          </a:p>
          <a:p>
            <a:pPr lvl="1"/>
            <a:r>
              <a:rPr lang="en-US" sz="2400" dirty="0" smtClean="0"/>
              <a:t>Topic </a:t>
            </a:r>
            <a:r>
              <a:rPr lang="en-US" sz="2400" dirty="0"/>
              <a:t>4: file access consistency</a:t>
            </a:r>
          </a:p>
          <a:p>
            <a:pPr lvl="2"/>
            <a:r>
              <a:rPr lang="en-US" sz="2000" dirty="0"/>
              <a:t>NFS, AFS, Sprite, and DCE DFS</a:t>
            </a:r>
          </a:p>
          <a:p>
            <a:pPr lvl="1"/>
            <a:r>
              <a:rPr lang="en-US" sz="2400" dirty="0"/>
              <a:t>Topic 5: </a:t>
            </a:r>
            <a:r>
              <a:rPr lang="en-US" sz="2400" dirty="0" smtClean="0"/>
              <a:t>Locking</a:t>
            </a:r>
          </a:p>
          <a:p>
            <a:r>
              <a:rPr lang="en-US" sz="3000" dirty="0" smtClean="0"/>
              <a:t>Other types of DFS</a:t>
            </a:r>
          </a:p>
          <a:p>
            <a:pPr lvl="1"/>
            <a:r>
              <a:rPr lang="en-US" sz="2400" dirty="0" smtClean="0"/>
              <a:t>Coda – disconnected operation</a:t>
            </a:r>
          </a:p>
          <a:p>
            <a:pPr lvl="1"/>
            <a:r>
              <a:rPr lang="en-US" sz="2400" dirty="0" smtClean="0"/>
              <a:t>LBFS – weakly connected operation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Background</a:t>
            </a:r>
            <a:endParaRPr lang="en-US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  <a:cs typeface="宋体" charset="-122"/>
              </a:rPr>
              <a:t>We are back to 1990s.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Network is slow and not stable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Terminal </a:t>
            </a:r>
            <a:r>
              <a:rPr lang="en-US" altLang="zh-CN" dirty="0" err="1">
                <a:ea typeface="宋体" charset="-122"/>
                <a:cs typeface="宋体" charset="-122"/>
                <a:sym typeface="Wingdings" charset="2"/>
              </a:rPr>
              <a:t></a:t>
            </a:r>
            <a:r>
              <a:rPr lang="en-US" altLang="zh-CN" dirty="0">
                <a:ea typeface="宋体" charset="-122"/>
                <a:cs typeface="宋体" charset="-122"/>
              </a:rPr>
              <a:t> “powerful” client</a:t>
            </a:r>
          </a:p>
          <a:p>
            <a:pPr lvl="1"/>
            <a:r>
              <a:rPr lang="en-US" altLang="zh-CN" dirty="0">
                <a:ea typeface="宋体" charset="-122"/>
                <a:cs typeface="宋体" charset="-122"/>
              </a:rPr>
              <a:t>33MHz CPU, 16MB RAM, 100MB hard drive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Mobile Users appeared</a:t>
            </a:r>
          </a:p>
          <a:p>
            <a:pPr lvl="1"/>
            <a:r>
              <a:rPr lang="en-US" altLang="zh-CN" dirty="0">
                <a:ea typeface="宋体" charset="-122"/>
                <a:cs typeface="宋体" charset="-122"/>
              </a:rPr>
              <a:t>1st IBM </a:t>
            </a:r>
            <a:r>
              <a:rPr lang="en-US" altLang="zh-CN" dirty="0" err="1">
                <a:ea typeface="宋体" charset="-122"/>
                <a:cs typeface="宋体" charset="-122"/>
              </a:rPr>
              <a:t>Thinkpad</a:t>
            </a:r>
            <a:r>
              <a:rPr lang="en-US" altLang="zh-CN" dirty="0">
                <a:ea typeface="宋体" charset="-122"/>
                <a:cs typeface="宋体" charset="-122"/>
              </a:rPr>
              <a:t> in 1992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We can do</a:t>
            </a:r>
            <a:r>
              <a:rPr lang="en-US" altLang="zh-CN" dirty="0" smtClean="0">
                <a:ea typeface="宋体" charset="-122"/>
                <a:cs typeface="宋体" charset="-122"/>
              </a:rPr>
              <a:t> work at </a:t>
            </a:r>
            <a:r>
              <a:rPr lang="en-US" altLang="zh-CN" dirty="0">
                <a:ea typeface="宋体" charset="-122"/>
                <a:cs typeface="宋体" charset="-122"/>
              </a:rPr>
              <a:t>client without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CODA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Successor of the very successful Andrew File System (AFS)</a:t>
            </a:r>
          </a:p>
          <a:p>
            <a:r>
              <a:rPr lang="en-US" smtClean="0"/>
              <a:t>AFS</a:t>
            </a:r>
          </a:p>
          <a:p>
            <a:pPr lvl="1"/>
            <a:r>
              <a:rPr lang="en-US" smtClean="0"/>
              <a:t>First  DFS aimed at a campus-sized user community</a:t>
            </a:r>
          </a:p>
          <a:p>
            <a:pPr lvl="1"/>
            <a:r>
              <a:rPr lang="en-US" smtClean="0"/>
              <a:t>Key ideas include</a:t>
            </a:r>
          </a:p>
          <a:p>
            <a:pPr lvl="2"/>
            <a:r>
              <a:rPr lang="en-US" smtClean="0"/>
              <a:t>open-to-close consistency</a:t>
            </a:r>
          </a:p>
          <a:p>
            <a:pPr lvl="2"/>
            <a:r>
              <a:rPr lang="en-US" smtClean="0"/>
              <a:t>callbacks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Model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CODA and AFS assume that client workstations are personal computers controlled by their user/owner</a:t>
            </a:r>
          </a:p>
          <a:p>
            <a:pPr lvl="1"/>
            <a:r>
              <a:rPr lang="en-US" b="1" i="1"/>
              <a:t>Fully autonomous</a:t>
            </a:r>
          </a:p>
          <a:p>
            <a:pPr lvl="1"/>
            <a:r>
              <a:rPr lang="en-US" b="1" i="1"/>
              <a:t>Cannot be trusted</a:t>
            </a:r>
          </a:p>
          <a:p>
            <a:r>
              <a:rPr lang="en-US"/>
              <a:t>CODA allows owners of laptops  to operate them in</a:t>
            </a:r>
            <a:r>
              <a:rPr lang="en-US" b="1" i="1"/>
              <a:t> disconnected mode</a:t>
            </a:r>
          </a:p>
          <a:p>
            <a:pPr lvl="1"/>
            <a:r>
              <a:rPr lang="en-US" b="1" i="1"/>
              <a:t>Opposite of ubiquitous connectivity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handle two types of failures</a:t>
            </a:r>
          </a:p>
          <a:p>
            <a:pPr lvl="1"/>
            <a:r>
              <a:rPr lang="en-US" b="1" i="1"/>
              <a:t>Server failures:</a:t>
            </a:r>
          </a:p>
          <a:p>
            <a:pPr marL="1209675" lvl="2" indent="-295275"/>
            <a:r>
              <a:rPr lang="en-US"/>
              <a:t>Data servers are </a:t>
            </a:r>
            <a:r>
              <a:rPr lang="en-US" b="1" i="1"/>
              <a:t>replicated</a:t>
            </a:r>
            <a:endParaRPr lang="en-US"/>
          </a:p>
          <a:p>
            <a:pPr lvl="1"/>
            <a:r>
              <a:rPr lang="en-US" b="1" i="1"/>
              <a:t>Communication failures</a:t>
            </a:r>
            <a:r>
              <a:rPr lang="en-US"/>
              <a:t> and </a:t>
            </a:r>
            <a:r>
              <a:rPr lang="en-US" b="1" i="1"/>
              <a:t>voluntary disconnections</a:t>
            </a:r>
          </a:p>
          <a:p>
            <a:pPr marL="1209675" lvl="2" indent="-295275"/>
            <a:r>
              <a:rPr lang="en-US"/>
              <a:t>Coda uses </a:t>
            </a:r>
            <a:r>
              <a:rPr lang="en-US" b="1" i="1"/>
              <a:t>optimistic replication</a:t>
            </a:r>
            <a:r>
              <a:rPr lang="en-US"/>
              <a:t>  and  </a:t>
            </a:r>
            <a:r>
              <a:rPr lang="en-US" b="1" i="1"/>
              <a:t>file hoarding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Design Rationale</a:t>
            </a:r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Scalability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Callback cache coherence (inherit from AFS)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Whole file caching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Fat clients. (security, integrity)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Avoid system-wide rapid change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Portable workstations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User’s assistance in cache management</a:t>
            </a:r>
          </a:p>
          <a:p>
            <a:pPr lvl="1"/>
            <a:endParaRPr lang="en-US" altLang="zh-CN">
              <a:ea typeface="宋体" charset="-122"/>
              <a:cs typeface="宋体" charset="-122"/>
            </a:endParaRP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Design Rationale –Replica Control</a:t>
            </a:r>
            <a:endParaRPr lang="en-US">
              <a:ea typeface="宋体" charset="-122"/>
              <a:cs typeface="宋体" charset="-122"/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ea typeface="宋体" charset="-122"/>
                <a:cs typeface="宋体" charset="-122"/>
              </a:rPr>
              <a:t>Pessimistic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-122"/>
                <a:cs typeface="宋体" charset="-122"/>
              </a:rPr>
              <a:t>Disable all partitioned writes 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zh-CN">
                <a:ea typeface="宋体" charset="-122"/>
                <a:cs typeface="宋体" charset="-122"/>
              </a:rPr>
              <a:t>- Require a client to acquire control of a cached object </a:t>
            </a:r>
            <a:r>
              <a:rPr lang="en-US" altLang="zh-CN" b="1" i="1">
                <a:solidFill>
                  <a:srgbClr val="FF0000"/>
                </a:solidFill>
                <a:ea typeface="宋体" charset="-122"/>
                <a:cs typeface="宋体" charset="-122"/>
              </a:rPr>
              <a:t>prior</a:t>
            </a:r>
            <a:r>
              <a:rPr lang="en-US" altLang="zh-CN">
                <a:ea typeface="宋体" charset="-122"/>
                <a:cs typeface="宋体" charset="-122"/>
              </a:rPr>
              <a:t> to disconnection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-122"/>
                <a:cs typeface="宋体" charset="-122"/>
              </a:rPr>
              <a:t>Optimistic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-122"/>
                <a:cs typeface="宋体" charset="-122"/>
              </a:rPr>
              <a:t>Assuming no others touching the file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zh-CN">
                <a:ea typeface="宋体" charset="-122"/>
                <a:cs typeface="宋体" charset="-122"/>
              </a:rPr>
              <a:t>sophisticated: conflict detection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>
                <a:ea typeface="宋体" charset="-122"/>
                <a:cs typeface="宋体" charset="-122"/>
              </a:rPr>
              <a:t>+ fact: low write-sharing in Unix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>
                <a:ea typeface="宋体" charset="-122"/>
                <a:cs typeface="宋体" charset="-122"/>
              </a:rPr>
              <a:t>+ high availability: access anything in range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Consistency?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Pessimistic replication control protocols </a:t>
            </a:r>
            <a:r>
              <a:rPr lang="en-US"/>
              <a:t>guarantee the consistency of replicated in the presence of </a:t>
            </a:r>
            <a:r>
              <a:rPr lang="en-US" b="1" i="1"/>
              <a:t>any non-Byzantine failures</a:t>
            </a:r>
          </a:p>
          <a:p>
            <a:pPr lvl="1"/>
            <a:r>
              <a:rPr lang="en-US"/>
              <a:t>Typically require a quorum of replicas to allow access to the replicated data</a:t>
            </a:r>
          </a:p>
          <a:p>
            <a:pPr lvl="1"/>
            <a:r>
              <a:rPr lang="en-US"/>
              <a:t>Would </a:t>
            </a:r>
            <a:r>
              <a:rPr lang="en-US" b="1"/>
              <a:t>not</a:t>
            </a:r>
            <a:r>
              <a:rPr lang="en-US"/>
              <a:t> support disconnected mode </a:t>
            </a:r>
          </a:p>
          <a:p>
            <a:pPr lvl="1"/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952F-1C48-ED43-A750-6AEC079EB601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DFS </a:t>
            </a:r>
            <a:r>
              <a:rPr lang="en-US" sz="2800" dirty="0"/>
              <a:t>design comparisons continued</a:t>
            </a:r>
            <a:endParaRPr lang="en-US" sz="2800" dirty="0" smtClean="0"/>
          </a:p>
          <a:p>
            <a:pPr lvl="1"/>
            <a:r>
              <a:rPr lang="en-US" sz="2400" dirty="0" smtClean="0"/>
              <a:t>Topic </a:t>
            </a:r>
            <a:r>
              <a:rPr lang="en-US" sz="2400" dirty="0"/>
              <a:t>4: file access consistency</a:t>
            </a:r>
          </a:p>
          <a:p>
            <a:pPr lvl="2"/>
            <a:r>
              <a:rPr lang="en-US" sz="2000" dirty="0"/>
              <a:t>NFS, AFS, Sprite, and DCE DFS</a:t>
            </a:r>
          </a:p>
          <a:p>
            <a:pPr lvl="1"/>
            <a:r>
              <a:rPr lang="en-US" sz="2400" dirty="0"/>
              <a:t>Topic 5: </a:t>
            </a:r>
            <a:r>
              <a:rPr lang="en-US" sz="2400" dirty="0" smtClean="0"/>
              <a:t>Locking</a:t>
            </a:r>
          </a:p>
          <a:p>
            <a:r>
              <a:rPr lang="en-US" sz="3000" dirty="0" smtClean="0"/>
              <a:t>Other types of DFS</a:t>
            </a:r>
          </a:p>
          <a:p>
            <a:pPr lvl="1"/>
            <a:r>
              <a:rPr lang="en-US" sz="2400" dirty="0" smtClean="0"/>
              <a:t>Coda – disconnected operation</a:t>
            </a:r>
          </a:p>
          <a:p>
            <a:pPr lvl="1"/>
            <a:r>
              <a:rPr lang="en-US" sz="2400" dirty="0" smtClean="0"/>
              <a:t>LBFS – weakly connected operation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Pessimistic Replica Control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Would require client to acquire  </a:t>
            </a:r>
            <a:r>
              <a:rPr lang="en-US" b="1" i="1"/>
              <a:t>exclusive</a:t>
            </a:r>
            <a:r>
              <a:rPr lang="en-US"/>
              <a:t> (RW) or </a:t>
            </a:r>
            <a:r>
              <a:rPr lang="en-US" b="1" i="1"/>
              <a:t>shared</a:t>
            </a:r>
            <a:r>
              <a:rPr lang="en-US"/>
              <a:t> (R) control of cached objects before accessing them in disconnected mode:</a:t>
            </a:r>
          </a:p>
          <a:p>
            <a:pPr lvl="1"/>
            <a:r>
              <a:rPr lang="en-US"/>
              <a:t>Acceptable solution for voluntary disconnections</a:t>
            </a:r>
          </a:p>
          <a:p>
            <a:pPr lvl="1"/>
            <a:r>
              <a:rPr lang="en-US"/>
              <a:t>Does not work for involuntary disconnections</a:t>
            </a:r>
          </a:p>
          <a:p>
            <a:pPr>
              <a:spcBef>
                <a:spcPct val="50000"/>
              </a:spcBef>
            </a:pPr>
            <a:r>
              <a:rPr lang="en-US"/>
              <a:t>What if the laptop remains disconnected for a long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could grant exclusive/shared control of the cached objects for a </a:t>
            </a:r>
            <a:r>
              <a:rPr lang="en-US" b="1" i="1"/>
              <a:t>limited amount of time</a:t>
            </a:r>
          </a:p>
          <a:p>
            <a:r>
              <a:rPr lang="en-US"/>
              <a:t>Works very well in </a:t>
            </a:r>
            <a:r>
              <a:rPr lang="en-US" b="1" i="1"/>
              <a:t>connected mode</a:t>
            </a:r>
            <a:r>
              <a:rPr lang="en-US" b="1"/>
              <a:t> </a:t>
            </a:r>
          </a:p>
          <a:p>
            <a:pPr lvl="1"/>
            <a:r>
              <a:rPr lang="en-US"/>
              <a:t>Reduces server workload</a:t>
            </a:r>
          </a:p>
          <a:p>
            <a:pPr lvl="1"/>
            <a:r>
              <a:rPr lang="en-US"/>
              <a:t>Server can keep leases in volatile storage as long as their duration is shorter than boot time</a:t>
            </a:r>
          </a:p>
          <a:p>
            <a:r>
              <a:rPr lang="en-US"/>
              <a:t>Would only work for very short disconnection 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Replica Control (I)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Optimistic replica control </a:t>
            </a:r>
            <a:r>
              <a:rPr lang="en-US"/>
              <a:t>allows access in </a:t>
            </a:r>
            <a:r>
              <a:rPr lang="en-US" b="1" i="1"/>
              <a:t>every</a:t>
            </a:r>
            <a:r>
              <a:rPr lang="en-US"/>
              <a:t> disconnected mode</a:t>
            </a:r>
          </a:p>
          <a:p>
            <a:pPr lvl="1"/>
            <a:r>
              <a:rPr lang="en-US"/>
              <a:t>Tolerates temporary inconsistencies</a:t>
            </a:r>
          </a:p>
          <a:p>
            <a:pPr lvl="1"/>
            <a:r>
              <a:rPr lang="en-US"/>
              <a:t>Promises to detect them later</a:t>
            </a:r>
          </a:p>
          <a:p>
            <a:pPr lvl="1"/>
            <a:r>
              <a:rPr lang="en-US"/>
              <a:t>Provides </a:t>
            </a:r>
            <a:r>
              <a:rPr lang="en-US" b="1" i="1"/>
              <a:t>much higher data availability</a:t>
            </a:r>
          </a:p>
          <a:p>
            <a:pPr>
              <a:buFontTx/>
              <a:buNone/>
            </a:pPr>
            <a:endParaRPr lang="en-US" b="1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Replica Control (II)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Defines an </a:t>
            </a:r>
            <a:r>
              <a:rPr lang="en-US" b="1" i="1"/>
              <a:t>accessible universe: </a:t>
            </a:r>
            <a:r>
              <a:rPr lang="en-US"/>
              <a:t> set of replicas that the user can access</a:t>
            </a:r>
          </a:p>
          <a:p>
            <a:pPr lvl="1"/>
            <a:r>
              <a:rPr lang="en-US"/>
              <a:t>Accessible universe varies over time</a:t>
            </a:r>
          </a:p>
          <a:p>
            <a:r>
              <a:rPr lang="en-US"/>
              <a:t>At any time, user</a:t>
            </a:r>
          </a:p>
          <a:p>
            <a:pPr lvl="1"/>
            <a:r>
              <a:rPr lang="en-US"/>
              <a:t>Will read from the latest replica(s) in his accessible universe</a:t>
            </a:r>
          </a:p>
          <a:p>
            <a:pPr lvl="1"/>
            <a:r>
              <a:rPr lang="en-US"/>
              <a:t>Will update all replicas  in his accessible universe</a:t>
            </a:r>
          </a:p>
          <a:p>
            <a:pPr lvl="1"/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Coda (Venus) </a:t>
            </a:r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886200"/>
            <a:ext cx="8534400" cy="2239963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  <a:tabLst>
                <a:tab pos="4694238" algn="l"/>
              </a:tabLst>
            </a:pPr>
            <a:endParaRPr lang="en-US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  <a:tabLst>
                <a:tab pos="4694238" algn="l"/>
              </a:tabLst>
            </a:pPr>
            <a:r>
              <a:rPr lang="en-US" b="1" i="1" dirty="0" smtClean="0"/>
              <a:t>Hoarding:</a:t>
            </a:r>
            <a:br>
              <a:rPr lang="en-US" b="1" i="1" dirty="0" smtClean="0"/>
            </a:br>
            <a:r>
              <a:rPr lang="en-US" dirty="0" smtClean="0"/>
              <a:t>Normal operation mode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tabLst>
                <a:tab pos="4694238" algn="l"/>
              </a:tabLst>
            </a:pPr>
            <a:r>
              <a:rPr lang="en-US" b="1" i="1" dirty="0" smtClean="0"/>
              <a:t>Emulating:</a:t>
            </a:r>
            <a:br>
              <a:rPr lang="en-US" b="1" i="1" dirty="0" smtClean="0"/>
            </a:br>
            <a:r>
              <a:rPr lang="en-US" dirty="0" smtClean="0"/>
              <a:t>Disconnected operation mode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tabLst>
                <a:tab pos="4694238" algn="l"/>
              </a:tabLst>
            </a:pPr>
            <a:r>
              <a:rPr lang="en-US" b="1" i="1" dirty="0" smtClean="0"/>
              <a:t>Reintegrating:</a:t>
            </a:r>
            <a:br>
              <a:rPr lang="en-US" b="1" i="1" dirty="0" smtClean="0"/>
            </a:br>
            <a:r>
              <a:rPr lang="en-US" dirty="0" smtClean="0"/>
              <a:t>Propagates </a:t>
            </a:r>
            <a:r>
              <a:rPr lang="en-US" b="1" i="1" dirty="0" smtClean="0"/>
              <a:t> </a:t>
            </a:r>
            <a:r>
              <a:rPr lang="en-US" dirty="0" smtClean="0"/>
              <a:t>changes and detects inconsistencies</a:t>
            </a:r>
            <a:endParaRPr lang="en-US" b="1" i="1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1143000"/>
            <a:ext cx="5350514" cy="2667000"/>
            <a:chOff x="928688" y="1987550"/>
            <a:chExt cx="6907213" cy="3187700"/>
          </a:xfrm>
        </p:grpSpPr>
        <p:sp>
          <p:nvSpPr>
            <p:cNvPr id="74755" name="Oval 3"/>
            <p:cNvSpPr>
              <a:spLocks noChangeArrowheads="1"/>
            </p:cNvSpPr>
            <p:nvPr/>
          </p:nvSpPr>
          <p:spPr bwMode="auto">
            <a:xfrm>
              <a:off x="3395663" y="1987550"/>
              <a:ext cx="2352675" cy="8350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/>
                <a:t>Hoarding</a:t>
              </a:r>
            </a:p>
          </p:txBody>
        </p:sp>
        <p:sp>
          <p:nvSpPr>
            <p:cNvPr id="74756" name="Oval 4"/>
            <p:cNvSpPr>
              <a:spLocks noChangeArrowheads="1"/>
            </p:cNvSpPr>
            <p:nvPr/>
          </p:nvSpPr>
          <p:spPr bwMode="auto">
            <a:xfrm>
              <a:off x="928688" y="4340225"/>
              <a:ext cx="2352675" cy="8350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/>
                <a:t>Emulating</a:t>
              </a:r>
            </a:p>
          </p:txBody>
        </p:sp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5483225" y="4340225"/>
              <a:ext cx="2352676" cy="83502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400" b="1" dirty="0"/>
                <a:t>Recovering</a:t>
              </a:r>
              <a:endParaRPr lang="en-US" sz="1600" b="1" dirty="0"/>
            </a:p>
          </p:txBody>
        </p:sp>
        <p:sp>
          <p:nvSpPr>
            <p:cNvPr id="74758" name="Line 6"/>
            <p:cNvSpPr>
              <a:spLocks noChangeShapeType="1"/>
            </p:cNvSpPr>
            <p:nvPr/>
          </p:nvSpPr>
          <p:spPr bwMode="auto">
            <a:xfrm flipH="1">
              <a:off x="2522538" y="2670175"/>
              <a:ext cx="1138237" cy="159385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miter lim="800000"/>
              <a:headEnd type="none" w="sm" len="sm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>
              <a:off x="3357563" y="4719638"/>
              <a:ext cx="2049462" cy="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miter lim="800000"/>
              <a:headEnd type="none" w="sm" len="sm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 flipH="1" flipV="1">
              <a:off x="5407025" y="2746375"/>
              <a:ext cx="911225" cy="159385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miter lim="800000"/>
              <a:headEnd type="none" w="sm" len="sm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Hoarding</a:t>
            </a: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Hoard useful data for disconnection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Balance the needs of connected and disconnected operation.</a:t>
            </a:r>
          </a:p>
          <a:p>
            <a:pPr lvl="1"/>
            <a:r>
              <a:rPr lang="en-US" altLang="zh-CN">
                <a:solidFill>
                  <a:srgbClr val="FF0000"/>
                </a:solidFill>
                <a:ea typeface="宋体" charset="-122"/>
                <a:cs typeface="宋体" charset="-122"/>
              </a:rPr>
              <a:t>Cache size is restricted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Unpredictable disconnections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Prioritized algorithm – cache manage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 hoard walking – reevaluate objects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Prioritized algorithm</a:t>
            </a: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  <a:cs typeface="宋体" charset="-122"/>
              </a:rPr>
              <a:t>User defined hoard priority </a:t>
            </a:r>
            <a:r>
              <a:rPr lang="en-US" altLang="zh-CN" sz="2800" i="1">
                <a:solidFill>
                  <a:srgbClr val="FF0000"/>
                </a:solidFill>
                <a:ea typeface="宋体" charset="-122"/>
                <a:cs typeface="宋体" charset="-122"/>
              </a:rPr>
              <a:t>p</a:t>
            </a:r>
            <a:r>
              <a:rPr lang="en-US" altLang="zh-CN" sz="2800">
                <a:ea typeface="宋体" charset="-122"/>
                <a:cs typeface="宋体" charset="-122"/>
              </a:rPr>
              <a:t>: how interest it is?</a:t>
            </a:r>
          </a:p>
          <a:p>
            <a:r>
              <a:rPr lang="en-US" altLang="zh-CN" sz="2800">
                <a:ea typeface="宋体" charset="-122"/>
                <a:cs typeface="宋体" charset="-122"/>
              </a:rPr>
              <a:t>Recent Usage </a:t>
            </a:r>
            <a:r>
              <a:rPr lang="en-US" altLang="zh-CN" sz="2800" i="1">
                <a:solidFill>
                  <a:srgbClr val="FF0000"/>
                </a:solidFill>
                <a:ea typeface="宋体" charset="-122"/>
                <a:cs typeface="宋体" charset="-122"/>
              </a:rPr>
              <a:t>q </a:t>
            </a:r>
            <a:endParaRPr lang="en-US" altLang="zh-CN" sz="2800">
              <a:ea typeface="宋体" charset="-122"/>
              <a:cs typeface="宋体" charset="-122"/>
            </a:endParaRPr>
          </a:p>
          <a:p>
            <a:r>
              <a:rPr lang="en-US" altLang="zh-CN" sz="2800">
                <a:ea typeface="宋体" charset="-122"/>
                <a:cs typeface="宋体" charset="-122"/>
              </a:rPr>
              <a:t>Object priority = f(p,q)</a:t>
            </a:r>
          </a:p>
          <a:p>
            <a:r>
              <a:rPr lang="en-US" altLang="zh-CN" sz="2800">
                <a:ea typeface="宋体" charset="-122"/>
                <a:cs typeface="宋体" charset="-122"/>
              </a:rPr>
              <a:t>Kick out the one with lowest priority</a:t>
            </a:r>
          </a:p>
          <a:p>
            <a:pPr>
              <a:buFont typeface="Wingdings" charset="2"/>
              <a:buNone/>
            </a:pPr>
            <a:r>
              <a:rPr lang="en-US" altLang="zh-CN" sz="2800">
                <a:ea typeface="宋体" charset="-122"/>
                <a:cs typeface="宋体" charset="-122"/>
              </a:rPr>
              <a:t>+ Fully tunable</a:t>
            </a:r>
          </a:p>
          <a:p>
            <a:pPr lvl="1">
              <a:buFont typeface="Wingdings" charset="2"/>
              <a:buNone/>
            </a:pPr>
            <a:r>
              <a:rPr lang="en-US" altLang="zh-CN" sz="2300">
                <a:ea typeface="宋体" charset="-122"/>
                <a:cs typeface="宋体" charset="-122"/>
              </a:rPr>
              <a:t>Everything can be customized</a:t>
            </a:r>
          </a:p>
          <a:p>
            <a:pPr>
              <a:buFontTx/>
              <a:buNone/>
            </a:pPr>
            <a:r>
              <a:rPr lang="en-US" altLang="zh-CN" sz="2800">
                <a:ea typeface="宋体" charset="-122"/>
                <a:cs typeface="宋体" charset="-122"/>
              </a:rPr>
              <a:t>- Not tunable (?)</a:t>
            </a:r>
          </a:p>
          <a:p>
            <a:pPr lvl="1">
              <a:buFontTx/>
              <a:buChar char="-"/>
            </a:pPr>
            <a:r>
              <a:rPr lang="en-US" altLang="zh-CN" sz="2300"/>
              <a:t>No idea how to customize</a:t>
            </a:r>
            <a:endParaRPr lang="en-US" sz="2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Hoard Walking</a:t>
            </a:r>
            <a:endParaRPr lang="en-US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Equilibrium – uncached obj &lt; cached obj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Why it may be broken? Cache size is limited.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Walking: restore equilibrium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Reloading HDB (changed by others)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Reevaluate priorities in HDB and cache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Enhanced callback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Increase scalability, and availability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Decrease consistency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Emulation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In emulation mode:</a:t>
            </a:r>
          </a:p>
          <a:p>
            <a:pPr lvl="1"/>
            <a:r>
              <a:rPr lang="en-US" smtClean="0"/>
              <a:t>Attempts to access files that are not in the client caches appear as failures to application</a:t>
            </a:r>
          </a:p>
          <a:p>
            <a:pPr lvl="1"/>
            <a:r>
              <a:rPr lang="en-US" smtClean="0"/>
              <a:t>All changes are written in a persistent log,</a:t>
            </a:r>
            <a:br>
              <a:rPr lang="en-US" smtClean="0"/>
            </a:br>
            <a:r>
              <a:rPr lang="en-US" smtClean="0"/>
              <a:t>the client modification log (CML)</a:t>
            </a:r>
          </a:p>
          <a:p>
            <a:pPr lvl="1"/>
            <a:r>
              <a:rPr lang="en-US" smtClean="0"/>
              <a:t>Venus removes from log all obsolete entries like those pertaining to files that have been deleted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Persistence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Venus keeps its cache and related data structures in non-volatile storage</a:t>
            </a:r>
          </a:p>
          <a:p>
            <a:r>
              <a:rPr lang="en-US"/>
              <a:t>All Venus metadata are updated through</a:t>
            </a:r>
            <a:br>
              <a:rPr lang="en-US"/>
            </a:br>
            <a:r>
              <a:rPr lang="en-US" b="1" i="1"/>
              <a:t>atomic transactions</a:t>
            </a:r>
          </a:p>
          <a:p>
            <a:pPr lvl="1"/>
            <a:r>
              <a:rPr lang="en-US"/>
              <a:t>Using a lightweight</a:t>
            </a:r>
            <a:r>
              <a:rPr lang="en-US" b="1" i="1"/>
              <a:t> recoverable virtual memory </a:t>
            </a:r>
            <a:r>
              <a:rPr lang="en-US"/>
              <a:t>(RVM) developed for Coda</a:t>
            </a:r>
          </a:p>
          <a:p>
            <a:pPr lvl="1"/>
            <a:r>
              <a:rPr lang="en-US"/>
              <a:t>Simplifies Venus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Topic 4: File Access Consistency</a:t>
            </a: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UNIX local file system, concurrent file reads and writes have “sequential” consistency semantics</a:t>
            </a:r>
          </a:p>
          <a:p>
            <a:pPr lvl="1"/>
            <a:r>
              <a:rPr lang="en-US" smtClean="0"/>
              <a:t>Each file read/write from user-level app is an atomic operation</a:t>
            </a:r>
          </a:p>
          <a:p>
            <a:pPr lvl="2"/>
            <a:r>
              <a:rPr lang="en-US" smtClean="0"/>
              <a:t>The kernel locks the file vnode</a:t>
            </a:r>
          </a:p>
          <a:p>
            <a:pPr lvl="1"/>
            <a:r>
              <a:rPr lang="en-US" smtClean="0"/>
              <a:t>Each file write is immediately visible to all file readers</a:t>
            </a:r>
          </a:p>
          <a:p>
            <a:r>
              <a:rPr lang="en-US" smtClean="0"/>
              <a:t>Neither NFS nor AFS provides such concurrency control</a:t>
            </a:r>
          </a:p>
          <a:p>
            <a:pPr lvl="1"/>
            <a:r>
              <a:rPr lang="en-US" smtClean="0"/>
              <a:t>NFS: “sometime within 30 seconds”</a:t>
            </a:r>
          </a:p>
          <a:p>
            <a:pPr lvl="1"/>
            <a:r>
              <a:rPr lang="en-US" smtClean="0"/>
              <a:t>AFS: session semantics for consistency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BE7F-772B-7D47-8BC5-9C1037684E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Reintegration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workstation gets reconnected, Coda initiates a</a:t>
            </a:r>
            <a:r>
              <a:rPr lang="en-US" b="1" i="1" dirty="0"/>
              <a:t> reintegration process</a:t>
            </a:r>
          </a:p>
          <a:p>
            <a:pPr lvl="1"/>
            <a:r>
              <a:rPr lang="en-US" dirty="0"/>
              <a:t>Performed one volume at a time</a:t>
            </a:r>
          </a:p>
          <a:p>
            <a:pPr lvl="1"/>
            <a:r>
              <a:rPr lang="en-US" dirty="0"/>
              <a:t>Venus ships replay log to all volumes</a:t>
            </a:r>
          </a:p>
          <a:p>
            <a:pPr lvl="1"/>
            <a:r>
              <a:rPr lang="en-US" dirty="0"/>
              <a:t>Each volume performs a log replay </a:t>
            </a:r>
            <a:r>
              <a:rPr lang="en-US" dirty="0" smtClean="0"/>
              <a:t>algorithm</a:t>
            </a:r>
          </a:p>
          <a:p>
            <a:pPr lvl="1"/>
            <a:endParaRPr lang="en-US" dirty="0" smtClean="0"/>
          </a:p>
          <a:p>
            <a:r>
              <a:rPr lang="en-US" altLang="zh-CN" dirty="0" smtClean="0">
                <a:ea typeface="宋体" charset="-122"/>
                <a:cs typeface="宋体" charset="-122"/>
              </a:rPr>
              <a:t>Only care write/write confliction</a:t>
            </a:r>
          </a:p>
          <a:p>
            <a:pPr lvl="1"/>
            <a:r>
              <a:rPr lang="en-US" altLang="zh-CN" dirty="0" smtClean="0">
                <a:ea typeface="宋体" charset="-122"/>
                <a:cs typeface="宋体" charset="-122"/>
              </a:rPr>
              <a:t>Succeed?</a:t>
            </a:r>
          </a:p>
          <a:p>
            <a:pPr lvl="2"/>
            <a:r>
              <a:rPr lang="en-US" altLang="zh-CN" dirty="0" smtClean="0">
                <a:ea typeface="宋体" charset="-122"/>
                <a:cs typeface="宋体" charset="-122"/>
              </a:rPr>
              <a:t>Yes. Free logs, reset priority</a:t>
            </a:r>
          </a:p>
          <a:p>
            <a:pPr lvl="2"/>
            <a:r>
              <a:rPr lang="en-US" altLang="zh-CN" dirty="0" smtClean="0">
                <a:ea typeface="宋体" charset="-122"/>
                <a:cs typeface="宋体" charset="-122"/>
              </a:rPr>
              <a:t>No. Save logs to a tar. Ask for help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ea typeface="宋体" charset="-122"/>
                <a:cs typeface="宋体" charset="-122"/>
              </a:rPr>
              <a:t>Performance</a:t>
            </a:r>
            <a:endParaRPr lang="en-U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>
                <a:ea typeface="宋体" charset="-122"/>
                <a:cs typeface="宋体" charset="-122"/>
              </a:rPr>
              <a:t>Duration of Reintegration</a:t>
            </a:r>
          </a:p>
          <a:p>
            <a:pPr lvl="1"/>
            <a:r>
              <a:rPr lang="en-US" altLang="zh-CN" sz="2300" dirty="0">
                <a:ea typeface="宋体" charset="-122"/>
                <a:cs typeface="宋体" charset="-122"/>
              </a:rPr>
              <a:t>A few hours disconnection</a:t>
            </a:r>
            <a:r>
              <a:rPr lang="en-US" altLang="zh-CN" sz="2300" dirty="0" smtClean="0">
                <a:ea typeface="宋体" charset="-122"/>
                <a:cs typeface="宋体" charset="-122"/>
              </a:rPr>
              <a:t> </a:t>
            </a:r>
            <a:r>
              <a:rPr lang="en-US" altLang="zh-CN" sz="2300" dirty="0" err="1" smtClean="0">
                <a:ea typeface="宋体" charset="-122"/>
                <a:cs typeface="宋体" charset="-122"/>
                <a:sym typeface="Wingdings"/>
              </a:rPr>
              <a:t></a:t>
            </a:r>
            <a:r>
              <a:rPr lang="en-US" altLang="zh-CN" sz="2300" dirty="0" smtClean="0">
                <a:ea typeface="宋体" charset="-122"/>
                <a:cs typeface="宋体" charset="-122"/>
                <a:sym typeface="Wingdings"/>
              </a:rPr>
              <a:t> </a:t>
            </a:r>
            <a:r>
              <a:rPr lang="en-US" altLang="zh-CN" sz="2300" dirty="0" smtClean="0">
                <a:ea typeface="宋体" charset="-122"/>
                <a:cs typeface="宋体" charset="-122"/>
              </a:rPr>
              <a:t>1 </a:t>
            </a:r>
            <a:r>
              <a:rPr lang="en-US" altLang="zh-CN" sz="2300" dirty="0" smtClean="0">
                <a:ea typeface="宋体" charset="-122"/>
                <a:cs typeface="宋体" charset="-122"/>
              </a:rPr>
              <a:t>min</a:t>
            </a:r>
          </a:p>
          <a:p>
            <a:pPr lvl="1"/>
            <a:r>
              <a:rPr lang="en-US" altLang="zh-CN" sz="2300" dirty="0" smtClean="0">
                <a:ea typeface="宋体" charset="-122"/>
                <a:cs typeface="宋体" charset="-122"/>
              </a:rPr>
              <a:t>But sometimes much longer</a:t>
            </a:r>
            <a:endParaRPr lang="en-US" altLang="zh-CN" sz="2300" dirty="0" smtClean="0">
              <a:ea typeface="宋体" charset="-122"/>
              <a:cs typeface="宋体" charset="-122"/>
            </a:endParaRPr>
          </a:p>
          <a:p>
            <a:r>
              <a:rPr lang="en-US" altLang="zh-CN" sz="2800" dirty="0">
                <a:ea typeface="宋体" charset="-122"/>
                <a:cs typeface="宋体" charset="-122"/>
              </a:rPr>
              <a:t>Cache size</a:t>
            </a:r>
          </a:p>
          <a:p>
            <a:pPr lvl="1"/>
            <a:r>
              <a:rPr lang="en-US" altLang="zh-CN" sz="2300" dirty="0">
                <a:ea typeface="宋体" charset="-122"/>
                <a:cs typeface="宋体" charset="-122"/>
              </a:rPr>
              <a:t>100MB at client is enough for a “typical” workday</a:t>
            </a:r>
          </a:p>
          <a:p>
            <a:r>
              <a:rPr lang="en-US" altLang="zh-CN" sz="2800" dirty="0">
                <a:ea typeface="宋体" charset="-122"/>
                <a:cs typeface="宋体" charset="-122"/>
              </a:rPr>
              <a:t>Conflicts</a:t>
            </a:r>
          </a:p>
          <a:p>
            <a:pPr lvl="1"/>
            <a:r>
              <a:rPr lang="en-US" altLang="zh-CN" sz="2300" dirty="0">
                <a:solidFill>
                  <a:srgbClr val="FF0000"/>
                </a:solidFill>
                <a:ea typeface="宋体" charset="-122"/>
                <a:cs typeface="宋体" charset="-122"/>
              </a:rPr>
              <a:t>No Conflict at all! Why?</a:t>
            </a:r>
          </a:p>
          <a:p>
            <a:pPr lvl="1"/>
            <a:r>
              <a:rPr lang="en-US" altLang="zh-CN" sz="2300" dirty="0">
                <a:ea typeface="宋体" charset="-122"/>
                <a:cs typeface="宋体" charset="-122"/>
              </a:rPr>
              <a:t>Over 99% modification by the same person</a:t>
            </a:r>
          </a:p>
          <a:p>
            <a:pPr lvl="1"/>
            <a:r>
              <a:rPr lang="en-US" altLang="zh-CN" sz="2300" dirty="0">
                <a:ea typeface="宋体" charset="-122"/>
                <a:cs typeface="宋体" charset="-122"/>
              </a:rPr>
              <a:t>Two users modify the same </a:t>
            </a:r>
            <a:r>
              <a:rPr lang="en-US" altLang="zh-CN" sz="2300" dirty="0" err="1">
                <a:ea typeface="宋体" charset="-122"/>
                <a:cs typeface="宋体" charset="-122"/>
              </a:rPr>
              <a:t>obj</a:t>
            </a:r>
            <a:r>
              <a:rPr lang="en-US" altLang="zh-CN" sz="2300" dirty="0">
                <a:ea typeface="宋体" charset="-122"/>
                <a:cs typeface="宋体" charset="-122"/>
              </a:rPr>
              <a:t> within a day: &lt;0.75%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Coda Summary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Puts scalability and availability before</a:t>
            </a:r>
            <a:br>
              <a:rPr lang="en-US" dirty="0" smtClean="0"/>
            </a:br>
            <a:r>
              <a:rPr lang="en-US" dirty="0" smtClean="0"/>
              <a:t>data consistency</a:t>
            </a:r>
          </a:p>
          <a:p>
            <a:pPr lvl="1"/>
            <a:r>
              <a:rPr lang="en-US" dirty="0" smtClean="0"/>
              <a:t>Unlike NFS</a:t>
            </a:r>
          </a:p>
          <a:p>
            <a:r>
              <a:rPr lang="en-US" dirty="0" smtClean="0"/>
              <a:t>Assumes that inconsistent updates are very infrequent</a:t>
            </a:r>
          </a:p>
          <a:p>
            <a:r>
              <a:rPr lang="en-US" dirty="0" smtClean="0"/>
              <a:t>Introduced disconnected operation mode and  file hoarding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Remember this slide?</a:t>
            </a:r>
            <a:endParaRPr lang="en-US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We are back to 1990s.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Network is slow and not stable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Terminal </a:t>
            </a:r>
            <a:r>
              <a:rPr lang="en-US" altLang="zh-CN">
                <a:ea typeface="宋体" charset="-122"/>
                <a:cs typeface="宋体" charset="-122"/>
                <a:sym typeface="Wingdings" charset="2"/>
              </a:rPr>
              <a:t></a:t>
            </a:r>
            <a:r>
              <a:rPr lang="en-US" altLang="zh-CN">
                <a:ea typeface="宋体" charset="-122"/>
                <a:cs typeface="宋体" charset="-122"/>
              </a:rPr>
              <a:t> “powerful” client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33MHz CPU, 16MB RAM, 100MB hard drive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Mobile Users appear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1st IBM Thinkpad in 1992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What’s now?</a:t>
            </a:r>
            <a:endParaRPr lang="en-US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  <a:cs typeface="宋体" charset="-122"/>
              </a:rPr>
              <a:t>We are in 2000s now.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  <a:cs typeface="宋体" charset="-122"/>
              </a:rPr>
              <a:t>Network is fast and reliable in LAN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  <a:cs typeface="宋体" charset="-122"/>
              </a:rPr>
              <a:t>“powerful” client </a:t>
            </a:r>
            <a:r>
              <a:rPr lang="en-US" altLang="zh-CN" dirty="0" err="1">
                <a:ea typeface="宋体" charset="-122"/>
                <a:cs typeface="宋体" charset="-122"/>
                <a:sym typeface="Wingdings" charset="2"/>
              </a:rPr>
              <a:t></a:t>
            </a:r>
            <a:r>
              <a:rPr lang="en-US" altLang="zh-CN" dirty="0">
                <a:ea typeface="宋体" charset="-122"/>
                <a:cs typeface="宋体" charset="-122"/>
                <a:sym typeface="Wingdings" charset="2"/>
              </a:rPr>
              <a:t> very powerful client</a:t>
            </a:r>
            <a:endParaRPr lang="en-US" altLang="zh-CN" dirty="0">
              <a:ea typeface="宋体" charset="-122"/>
              <a:cs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  <a:cs typeface="宋体" charset="-122"/>
              </a:rPr>
              <a:t>2.4GHz CPU, 1GB RAM, 120GB hard drive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  <a:cs typeface="宋体" charset="-122"/>
              </a:rPr>
              <a:t>Mobile</a:t>
            </a:r>
            <a:r>
              <a:rPr lang="en-US" altLang="zh-CN" dirty="0" smtClean="0">
                <a:ea typeface="宋体" charset="-122"/>
                <a:cs typeface="宋体" charset="-122"/>
              </a:rPr>
              <a:t> users </a:t>
            </a:r>
            <a:r>
              <a:rPr lang="en-US" altLang="zh-CN" dirty="0">
                <a:ea typeface="宋体" charset="-122"/>
                <a:cs typeface="宋体" charset="-122"/>
              </a:rPr>
              <a:t>everywhere</a:t>
            </a:r>
            <a:endParaRPr lang="en-US" altLang="zh-CN" dirty="0" smtClean="0">
              <a:ea typeface="宋体" charset="-122"/>
              <a:cs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charset="-122"/>
                <a:cs typeface="宋体" charset="-122"/>
              </a:rPr>
              <a:t>Do </a:t>
            </a:r>
            <a:r>
              <a:rPr lang="en-US" altLang="zh-CN" dirty="0">
                <a:ea typeface="宋体" charset="-122"/>
                <a:cs typeface="宋体" charset="-122"/>
              </a:rPr>
              <a:t>we still need disconnection?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  <a:cs typeface="宋体" charset="-122"/>
              </a:rPr>
              <a:t>How many people are using coda</a:t>
            </a:r>
            <a:r>
              <a:rPr lang="en-US" altLang="zh-CN" dirty="0" smtClean="0">
                <a:ea typeface="宋体" charset="-122"/>
                <a:cs typeface="宋体" charset="-122"/>
              </a:rPr>
              <a:t>?</a:t>
            </a:r>
            <a:endParaRPr lang="en-US" altLang="zh-CN" dirty="0">
              <a:ea typeface="宋体" charset="-122"/>
              <a:cs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Do we still need disconnection?</a:t>
            </a:r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  <a:cs typeface="宋体" charset="-122"/>
              </a:rPr>
              <a:t>WAN and wireless is not very reliable, and is slow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PDA is not very powerful</a:t>
            </a:r>
          </a:p>
          <a:p>
            <a:pPr lvl="1"/>
            <a:r>
              <a:rPr lang="en-US" altLang="zh-CN" dirty="0">
                <a:ea typeface="宋体" charset="-122"/>
                <a:cs typeface="宋体" charset="-122"/>
              </a:rPr>
              <a:t>200MHz </a:t>
            </a:r>
            <a:r>
              <a:rPr lang="en-US" altLang="zh-CN" dirty="0" err="1">
                <a:ea typeface="宋体" charset="-122"/>
                <a:cs typeface="宋体" charset="-122"/>
              </a:rPr>
              <a:t>strongARM</a:t>
            </a:r>
            <a:r>
              <a:rPr lang="en-US" altLang="zh-CN" dirty="0">
                <a:ea typeface="宋体" charset="-122"/>
                <a:cs typeface="宋体" charset="-122"/>
              </a:rPr>
              <a:t>, 128M CF Card</a:t>
            </a:r>
          </a:p>
          <a:p>
            <a:pPr lvl="1"/>
            <a:r>
              <a:rPr lang="en-US" altLang="zh-CN" dirty="0">
                <a:ea typeface="宋体" charset="-122"/>
                <a:cs typeface="宋体" charset="-122"/>
              </a:rPr>
              <a:t>Electric power constrained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LBFS (MIT) on WAN, </a:t>
            </a:r>
            <a:r>
              <a:rPr lang="en-US" dirty="0"/>
              <a:t>Coda and Odyssey</a:t>
            </a:r>
            <a:r>
              <a:rPr lang="en-US" altLang="zh-CN" dirty="0">
                <a:ea typeface="宋体" charset="-122"/>
                <a:cs typeface="宋体" charset="-122"/>
              </a:rPr>
              <a:t> (CMU) for mobile users</a:t>
            </a:r>
            <a:endParaRPr lang="en-US" altLang="zh-CN" dirty="0" smtClean="0">
              <a:ea typeface="宋体" charset="-122"/>
              <a:cs typeface="宋体" charset="-122"/>
            </a:endParaRPr>
          </a:p>
          <a:p>
            <a:pPr lvl="1"/>
            <a:r>
              <a:rPr lang="en-US" altLang="zh-CN" dirty="0" smtClean="0">
                <a:ea typeface="宋体" charset="-122"/>
                <a:cs typeface="宋体" charset="-122"/>
              </a:rPr>
              <a:t>Adaptation is </a:t>
            </a:r>
            <a:r>
              <a:rPr lang="en-US" altLang="zh-CN" dirty="0">
                <a:ea typeface="宋体" charset="-122"/>
                <a:cs typeface="宋体" charset="-122"/>
              </a:rPr>
              <a:t>also</a:t>
            </a:r>
            <a:r>
              <a:rPr lang="en-US" altLang="zh-CN" dirty="0" smtClean="0">
                <a:ea typeface="宋体" charset="-122"/>
                <a:cs typeface="宋体" charset="-122"/>
              </a:rPr>
              <a:t>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What is the future?</a:t>
            </a:r>
            <a:endParaRPr lang="en-US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  <a:cs typeface="宋体" charset="-122"/>
              </a:rPr>
              <a:t>High </a:t>
            </a:r>
            <a:r>
              <a:rPr lang="en-US" altLang="zh-CN" dirty="0">
                <a:ea typeface="宋体" charset="-122"/>
                <a:cs typeface="宋体" charset="-122"/>
              </a:rPr>
              <a:t>bandwidth, reliable wireless everywhere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Even PDA is powerful</a:t>
            </a:r>
          </a:p>
          <a:p>
            <a:pPr lvl="1"/>
            <a:r>
              <a:rPr lang="en-US" altLang="zh-CN" dirty="0">
                <a:ea typeface="宋体" charset="-122"/>
                <a:cs typeface="宋体" charset="-122"/>
              </a:rPr>
              <a:t>2GHz, 1G RAM/Flash</a:t>
            </a:r>
            <a:endParaRPr lang="en-US" altLang="zh-CN" dirty="0" smtClean="0">
              <a:ea typeface="宋体" charset="-122"/>
              <a:cs typeface="宋体" charset="-122"/>
            </a:endParaRPr>
          </a:p>
          <a:p>
            <a:pPr lvl="1"/>
            <a:endParaRPr lang="en-US" altLang="zh-CN" dirty="0" smtClean="0">
              <a:ea typeface="宋体" charset="-122"/>
              <a:cs typeface="宋体" charset="-122"/>
            </a:endParaRPr>
          </a:p>
          <a:p>
            <a:r>
              <a:rPr lang="en-US" altLang="zh-CN" dirty="0">
                <a:ea typeface="宋体" charset="-122"/>
                <a:cs typeface="宋体" charset="-122"/>
              </a:rPr>
              <a:t>What will be the research topic in FS?</a:t>
            </a:r>
          </a:p>
          <a:p>
            <a:pPr lvl="1"/>
            <a:r>
              <a:rPr lang="en-US" altLang="zh-CN" dirty="0"/>
              <a:t>P2P?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952F-1C48-ED43-A750-6AEC079EB601}" type="slidenum">
              <a:rPr lang="en-US"/>
              <a:pPr/>
              <a:t>47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Today's Lecture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DFS </a:t>
            </a:r>
            <a:r>
              <a:rPr lang="en-US" sz="2800" dirty="0"/>
              <a:t>design comparisons continued</a:t>
            </a:r>
            <a:endParaRPr lang="en-US" sz="2800" dirty="0" smtClean="0"/>
          </a:p>
          <a:p>
            <a:pPr lvl="1"/>
            <a:r>
              <a:rPr lang="en-US" sz="2400" dirty="0" smtClean="0"/>
              <a:t>Topic </a:t>
            </a:r>
            <a:r>
              <a:rPr lang="en-US" sz="2400" dirty="0"/>
              <a:t>4: file access consistency</a:t>
            </a:r>
          </a:p>
          <a:p>
            <a:pPr lvl="2"/>
            <a:r>
              <a:rPr lang="en-US" sz="2000" dirty="0"/>
              <a:t>NFS, AFS, Sprite, and DCE DFS</a:t>
            </a:r>
          </a:p>
          <a:p>
            <a:pPr lvl="1"/>
            <a:r>
              <a:rPr lang="en-US" sz="2400" dirty="0"/>
              <a:t>Topic 5: </a:t>
            </a:r>
            <a:r>
              <a:rPr lang="en-US" sz="2400" dirty="0" smtClean="0"/>
              <a:t>Locking</a:t>
            </a:r>
          </a:p>
          <a:p>
            <a:r>
              <a:rPr lang="en-US" sz="3000" dirty="0" smtClean="0"/>
              <a:t>Other types of DFS</a:t>
            </a:r>
          </a:p>
          <a:p>
            <a:pPr lvl="1"/>
            <a:r>
              <a:rPr lang="en-US" sz="2400" dirty="0" smtClean="0"/>
              <a:t>Coda – disconnected operation</a:t>
            </a:r>
          </a:p>
          <a:p>
            <a:pPr lvl="1"/>
            <a:r>
              <a:rPr lang="en-US" sz="2400" dirty="0" smtClean="0"/>
              <a:t>LBFS – weakly connected operation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Low Bandwidth File System</a:t>
            </a:r>
            <a:br>
              <a:rPr dirty="0" smtClean="0"/>
            </a:br>
            <a:r>
              <a:rPr lang="en-US" dirty="0" smtClean="0"/>
              <a:t>Key </a:t>
            </a:r>
            <a:r>
              <a:rPr lang="en-US" dirty="0"/>
              <a:t>Ideas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network file systems for slow or wide-area networks</a:t>
            </a:r>
          </a:p>
          <a:p>
            <a:r>
              <a:rPr lang="en-US"/>
              <a:t>Exploits similarities between files or versions of the same file</a:t>
            </a:r>
          </a:p>
          <a:p>
            <a:pPr lvl="1"/>
            <a:r>
              <a:rPr lang="en-US"/>
              <a:t>Avoids sending data  that can be found in the server’s file system or the client’s cache</a:t>
            </a:r>
          </a:p>
          <a:p>
            <a:r>
              <a:rPr lang="en-US"/>
              <a:t>Also uses conventional compression and caching</a:t>
            </a:r>
          </a:p>
          <a:p>
            <a:r>
              <a:rPr lang="en-US"/>
              <a:t>Requires 90% less bandwidth than traditional network file systems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on slow networks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local copies</a:t>
            </a:r>
          </a:p>
          <a:p>
            <a:pPr lvl="1"/>
            <a:r>
              <a:rPr lang="en-US"/>
              <a:t>Must worry about update conflicts</a:t>
            </a:r>
          </a:p>
          <a:p>
            <a:r>
              <a:rPr lang="en-US"/>
              <a:t>Use remote login</a:t>
            </a:r>
          </a:p>
          <a:p>
            <a:pPr lvl="1"/>
            <a:r>
              <a:rPr lang="en-US"/>
              <a:t>Only for text-based applications</a:t>
            </a:r>
          </a:p>
          <a:p>
            <a:r>
              <a:rPr lang="en-US"/>
              <a:t>Use instead a LBFS</a:t>
            </a:r>
          </a:p>
          <a:p>
            <a:pPr lvl="1"/>
            <a:r>
              <a:rPr lang="en-US"/>
              <a:t>Better than remote login</a:t>
            </a:r>
          </a:p>
          <a:p>
            <a:pPr lvl="1"/>
            <a:r>
              <a:rPr lang="en-US"/>
              <a:t>Must deal with issues like auto-saves blocking the editor for the duration of  transfer</a:t>
            </a:r>
          </a:p>
          <a:p>
            <a:pPr lvl="2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Semantics of File Sharing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648200"/>
            <a:ext cx="8534400" cy="1477963"/>
          </a:xfrm>
        </p:spPr>
        <p:txBody>
          <a:bodyPr/>
          <a:lstStyle/>
          <a:p>
            <a:r>
              <a:rPr lang="en-US" dirty="0" smtClean="0"/>
              <a:t>Four ways of dealing with the shared files in a distributed system.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2644" name="Picture 4" descr="11-17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01850"/>
            <a:ext cx="9144000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LBFS design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Provides close-to-open consistency</a:t>
            </a:r>
          </a:p>
          <a:p>
            <a:r>
              <a:rPr lang="en-US"/>
              <a:t>Uses a large, persistent file cache at client</a:t>
            </a:r>
          </a:p>
          <a:p>
            <a:pPr lvl="1"/>
            <a:r>
              <a:rPr lang="en-US"/>
              <a:t>Stores clients working set of files</a:t>
            </a:r>
          </a:p>
          <a:p>
            <a:r>
              <a:rPr lang="en-US"/>
              <a:t>LBFS server divides file it stores into chunks and indexes the chunks by hash value</a:t>
            </a:r>
          </a:p>
          <a:p>
            <a:r>
              <a:rPr lang="en-US"/>
              <a:t>Client similarly indexes its file cache</a:t>
            </a:r>
          </a:p>
          <a:p>
            <a:r>
              <a:rPr lang="en-US"/>
              <a:t>Exploits similarities between files</a:t>
            </a:r>
          </a:p>
          <a:p>
            <a:pPr lvl="1"/>
            <a:r>
              <a:rPr lang="en-US"/>
              <a:t>LBFS never transfers chunks that the recipient already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Indexing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Uses the SHA-1 algorithm for hashing</a:t>
            </a:r>
          </a:p>
          <a:p>
            <a:pPr lvl="1"/>
            <a:r>
              <a:rPr lang="en-US"/>
              <a:t>It is collision resistant</a:t>
            </a:r>
          </a:p>
          <a:p>
            <a:r>
              <a:rPr lang="en-US"/>
              <a:t>Central challenge in indexing file chunks is keeping the index at a reasonable size while dealing with shifting offsets</a:t>
            </a:r>
          </a:p>
          <a:p>
            <a:pPr lvl="1"/>
            <a:r>
              <a:rPr lang="en-US"/>
              <a:t>Indexing the hashes of fixed size data blocks</a:t>
            </a:r>
          </a:p>
          <a:p>
            <a:pPr lvl="1"/>
            <a:r>
              <a:rPr lang="en-US"/>
              <a:t>Indexing the hashes of all overlapping blocks at all offsets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LBFS indexing solution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Considers only non-overlapping chunks</a:t>
            </a:r>
          </a:p>
          <a:p>
            <a:r>
              <a:rPr lang="en-US"/>
              <a:t>Sets chunk boundaries based on file contents rather than on position within a file</a:t>
            </a:r>
          </a:p>
          <a:p>
            <a:r>
              <a:rPr lang="en-US"/>
              <a:t>Examines every overlapping 48-byte region of file to select the boundary regions called </a:t>
            </a:r>
            <a:r>
              <a:rPr lang="en-US" i="1"/>
              <a:t>breakpoints</a:t>
            </a:r>
            <a:r>
              <a:rPr lang="en-US"/>
              <a:t> using Rabin fingerprints</a:t>
            </a:r>
          </a:p>
          <a:p>
            <a:pPr lvl="1"/>
            <a:r>
              <a:rPr lang="en-US"/>
              <a:t>When low-order 13 bits of region’s fingerprint equals a chosen value, the region constitutes a breakpoint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edits on file chunks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953000"/>
            <a:ext cx="85344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Chunks of file before/after edits</a:t>
            </a:r>
          </a:p>
          <a:p>
            <a:pPr lvl="1"/>
            <a:r>
              <a:rPr lang="en-US" dirty="0" smtClean="0"/>
              <a:t>Grey shading show edits</a:t>
            </a:r>
          </a:p>
          <a:p>
            <a:r>
              <a:rPr lang="en-US" dirty="0" smtClean="0"/>
              <a:t>Stripes show 48byte regions with magic hash values creating chunk boundaries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07"/>
          <a:stretch>
            <a:fillRect/>
          </a:stretch>
        </p:blipFill>
        <p:spPr bwMode="auto">
          <a:xfrm>
            <a:off x="457200" y="609600"/>
            <a:ext cx="8001000" cy="446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Indexing Issues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Pathological cases</a:t>
            </a:r>
          </a:p>
          <a:p>
            <a:pPr lvl="1"/>
            <a:r>
              <a:rPr lang="en-US"/>
              <a:t>Very small chunks</a:t>
            </a:r>
          </a:p>
          <a:p>
            <a:pPr lvl="2"/>
            <a:r>
              <a:rPr lang="en-US"/>
              <a:t>Sending hashes of chunks would consume as much bandwidth as just sending the file</a:t>
            </a:r>
            <a:endParaRPr lang="en-US">
              <a:latin typeface="Times New Roman" charset="0"/>
            </a:endParaRPr>
          </a:p>
          <a:p>
            <a:pPr lvl="1"/>
            <a:r>
              <a:rPr lang="en-US"/>
              <a:t>Very large chunks</a:t>
            </a:r>
          </a:p>
          <a:p>
            <a:pPr lvl="2"/>
            <a:r>
              <a:rPr lang="en-US"/>
              <a:t>Cannot be sent in a single RPC</a:t>
            </a:r>
          </a:p>
          <a:p>
            <a:r>
              <a:rPr lang="en-US"/>
              <a:t>LBFS imposes minimum and maximum chuck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Chunk Database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Indexes each chunk by the first 64 bits of its SHA-1 hash</a:t>
            </a:r>
          </a:p>
          <a:p>
            <a:r>
              <a:rPr lang="en-US"/>
              <a:t>To avoid synchronization problems, LBFS always recomputes the SHA-1 hash of any data chunk before using it</a:t>
            </a:r>
          </a:p>
          <a:p>
            <a:pPr lvl="1"/>
            <a:r>
              <a:rPr lang="en-US"/>
              <a:t>Simplifies crash recovery</a:t>
            </a:r>
          </a:p>
          <a:p>
            <a:r>
              <a:rPr lang="en-US"/>
              <a:t>Recomputed SHA-1 values are also used  to detect hash collisions in the database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 normal circumstances, LBFS consumes 90% less bandwidth than traditional file systems. </a:t>
            </a:r>
          </a:p>
          <a:p>
            <a:r>
              <a:rPr lang="en-US"/>
              <a:t>Makes transparent remote file access a viable and less frustrating alternative to running interactive programs on remote machines.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“File System Interfaces” vs.</a:t>
            </a:r>
            <a:br>
              <a:rPr lang="en-US" smtClean="0"/>
            </a:br>
            <a:r>
              <a:rPr lang="en-US" smtClean="0"/>
              <a:t> “Block Level Interfaces”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 are organized in files, which in turn are organized in directories</a:t>
            </a:r>
          </a:p>
          <a:p>
            <a:endParaRPr lang="en-US" smtClean="0"/>
          </a:p>
          <a:p>
            <a:r>
              <a:rPr lang="en-US" smtClean="0"/>
              <a:t>Compare these with disk-level access or “block” access interfaces: [Read/Write, LUN, block#]</a:t>
            </a:r>
          </a:p>
          <a:p>
            <a:endParaRPr lang="en-US" smtClean="0"/>
          </a:p>
          <a:p>
            <a:r>
              <a:rPr lang="en-US" smtClean="0"/>
              <a:t>Key differences:</a:t>
            </a:r>
          </a:p>
          <a:p>
            <a:pPr lvl="1"/>
            <a:r>
              <a:rPr lang="en-US" smtClean="0"/>
              <a:t>Implementation of the directory/file structure and semantics</a:t>
            </a:r>
          </a:p>
          <a:p>
            <a:pPr lvl="1"/>
            <a:r>
              <a:rPr lang="en-US" smtClean="0"/>
              <a:t>Synchronization (locking)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F174-C86F-5E46-87D0-02693FF68DF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81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42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Digression:</a:t>
            </a:r>
            <a:br>
              <a:rPr lang="en-US" smtClean="0"/>
            </a:br>
            <a:r>
              <a:rPr lang="en-US" smtClean="0"/>
              <a:t>“Network Attached Storage” vs. “Storage Area Networks”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FDCF-EFD5-6743-8ED5-7114869B291D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9334" name="Group 118"/>
          <p:cNvGraphicFramePr>
            <a:graphicFrameLocks noGrp="1"/>
          </p:cNvGraphicFramePr>
          <p:nvPr/>
        </p:nvGraphicFramePr>
        <p:xfrm>
          <a:off x="838200" y="2743200"/>
          <a:ext cx="7848600" cy="3725546"/>
        </p:xfrm>
        <a:graphic>
          <a:graphicData uri="http://schemas.openxmlformats.org/drawingml/2006/table">
            <a:tbl>
              <a:tblPr/>
              <a:tblGrid>
                <a:gridCol w="2300288"/>
                <a:gridCol w="2300287"/>
                <a:gridCol w="324802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Access Methods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File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Disk block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Access 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Ethernet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Fiber Channel and Ethernet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Transport Protocol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Layer over TCP/IP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SCSI/FC and SCSI/IP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Efficiency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Sharing and Access 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Integrity demands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Very 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Clients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Workstations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Database servers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Session Semantics in AFS v2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it means:</a:t>
            </a:r>
          </a:p>
          <a:p>
            <a:pPr lvl="1"/>
            <a:r>
              <a:rPr lang="en-US" dirty="0" smtClean="0"/>
              <a:t>A file write is visible to processes on the same box immediately, but not visible to processes on other machines until the file is closed</a:t>
            </a:r>
          </a:p>
          <a:p>
            <a:pPr lvl="1"/>
            <a:r>
              <a:rPr lang="en-US" dirty="0" smtClean="0"/>
              <a:t>When a file is closed, changes are visible to new opens, but are not visible to “old” opens</a:t>
            </a:r>
          </a:p>
          <a:p>
            <a:pPr lvl="1"/>
            <a:r>
              <a:rPr lang="en-US" dirty="0" smtClean="0"/>
              <a:t>All other file operations are visible everywhere immediately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Dirty data are buffered at the client machine until file close, then flushed back to server, which leads the server to send “break callback” to other clients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9C8-E3A1-2E48-8330-C54840F424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Decentralized Authentication (1)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00738"/>
            <a:ext cx="9144000" cy="652462"/>
          </a:xfrm>
        </p:spPr>
        <p:txBody>
          <a:bodyPr/>
          <a:lstStyle/>
          <a:p>
            <a:r>
              <a:rPr lang="en-US"/>
              <a:t>Figure 11-31. The organization of SFS.</a:t>
            </a:r>
          </a:p>
        </p:txBody>
      </p:sp>
      <p:pic>
        <p:nvPicPr>
          <p:cNvPr id="143364" name="Picture 4" descr="11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1193800"/>
            <a:ext cx="8462962" cy="413226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Decentralized Authentication (2)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95900"/>
            <a:ext cx="9144000" cy="838200"/>
          </a:xfrm>
        </p:spPr>
        <p:txBody>
          <a:bodyPr>
            <a:normAutofit fontScale="92500"/>
          </a:bodyPr>
          <a:lstStyle/>
          <a:p>
            <a:r>
              <a:rPr lang="en-US"/>
              <a:t>Figure 11-32. A self-certifying pathname in SFS.</a:t>
            </a:r>
          </a:p>
        </p:txBody>
      </p:sp>
      <p:pic>
        <p:nvPicPr>
          <p:cNvPr id="144388" name="Picture 4" descr="11-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2482850"/>
            <a:ext cx="8878887" cy="111442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Organization (II)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Clients view Coda as a single location-transparent shared Unix file system</a:t>
            </a:r>
          </a:p>
          <a:p>
            <a:pPr lvl="1"/>
            <a:r>
              <a:rPr lang="en-US"/>
              <a:t>Complements  local file system</a:t>
            </a:r>
          </a:p>
          <a:p>
            <a:r>
              <a:rPr lang="en-US"/>
              <a:t>Coda namespace is mapped to individual file servers at the granularity of subtrees called </a:t>
            </a:r>
            <a:r>
              <a:rPr lang="en-US" b="1"/>
              <a:t>volumes</a:t>
            </a:r>
          </a:p>
          <a:p>
            <a:r>
              <a:rPr lang="en-US"/>
              <a:t>Each client has a</a:t>
            </a:r>
            <a:r>
              <a:rPr lang="en-US" b="1"/>
              <a:t> cache manager (VICE)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Organization (III)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availability is achieved through</a:t>
            </a:r>
          </a:p>
          <a:p>
            <a:pPr lvl="1"/>
            <a:r>
              <a:rPr lang="en-US" b="1"/>
              <a:t>Server replication:</a:t>
            </a:r>
          </a:p>
          <a:p>
            <a:pPr lvl="2"/>
            <a:r>
              <a:rPr lang="en-US"/>
              <a:t>Set of replicas of a volume</a:t>
            </a:r>
            <a:r>
              <a:rPr lang="en-US" b="1"/>
              <a:t> is VSG</a:t>
            </a:r>
            <a:br>
              <a:rPr lang="en-US" b="1"/>
            </a:br>
            <a:r>
              <a:rPr lang="en-US"/>
              <a:t>(Volume Storage Group) </a:t>
            </a:r>
          </a:p>
          <a:p>
            <a:pPr lvl="2"/>
            <a:r>
              <a:rPr lang="en-US"/>
              <a:t>At any time, client can access </a:t>
            </a:r>
            <a:r>
              <a:rPr lang="en-US" b="1"/>
              <a:t>AVSG </a:t>
            </a:r>
            <a:r>
              <a:rPr lang="en-US"/>
              <a:t>(Available Volume Storage Group)</a:t>
            </a:r>
          </a:p>
          <a:p>
            <a:pPr lvl="1"/>
            <a:r>
              <a:rPr lang="en-US" b="1"/>
              <a:t>Disconnected Operation: </a:t>
            </a:r>
          </a:p>
          <a:p>
            <a:pPr lvl="2"/>
            <a:r>
              <a:rPr lang="en-US"/>
              <a:t>When AVSG is empty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Based of NFS version 3</a:t>
            </a:r>
          </a:p>
          <a:p>
            <a:pPr>
              <a:lnSpc>
                <a:spcPct val="80000"/>
              </a:lnSpc>
            </a:pPr>
            <a:r>
              <a:rPr lang="en-US" sz="2000"/>
              <a:t>LBFS adds extensions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Leases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Compresses all RPC traffic using conventional gzip compression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New NFS procedures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GETHASH(fh, offset, count) – retrieve hashes of data chunks in a file	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MKTMPFILE(fd, fhandle) – create a temporary file for later use in atomic update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TMPWRITE(fd,offset,count,data) – write to created temporary file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CONDWRITE(fd,offset,count,sha_hash) – similar to TMPWRITE except SHA-1 hash of data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COMMITTMP(fd,target_fhandle) – commits the contents of temporary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Consistency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LBFS client performs whole file caching</a:t>
            </a:r>
          </a:p>
          <a:p>
            <a:pPr>
              <a:lnSpc>
                <a:spcPct val="80000"/>
              </a:lnSpc>
            </a:pPr>
            <a:r>
              <a:rPr lang="en-US" sz="2400"/>
              <a:t>Uses a 3-tiered scheme to check file status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Whenever a client makes any RPC on a file it gets back read lease on file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When user opens file, if lease is valid and file version up to date then open succeeds with no message exchange with server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When user opens file, if lease has expired, clients gets new lease &amp; attributes from server.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If modification time has not changed client uses version from cache else it gets new contents from the server</a:t>
            </a:r>
          </a:p>
          <a:p>
            <a:pPr>
              <a:lnSpc>
                <a:spcPct val="80000"/>
              </a:lnSpc>
            </a:pPr>
            <a:r>
              <a:rPr lang="en-US" sz="2400"/>
              <a:t>No need for write leases due to close-to-open consistency</a:t>
            </a:r>
          </a:p>
          <a:p>
            <a:pPr lvl="1">
              <a:lnSpc>
                <a:spcPct val="80000"/>
              </a:lnSpc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read</a:t>
            </a:r>
          </a:p>
        </p:txBody>
      </p:sp>
      <p:pic>
        <p:nvPicPr>
          <p:cNvPr id="3635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write</a:t>
            </a:r>
          </a:p>
        </p:txBody>
      </p:sp>
      <p:pic>
        <p:nvPicPr>
          <p:cNvPr id="3624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Considerations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uses the security infrastructure from SFS</a:t>
            </a:r>
          </a:p>
          <a:p>
            <a:r>
              <a:rPr lang="en-US"/>
              <a:t>Every server has public key and client specifies it on mounting the server. </a:t>
            </a:r>
          </a:p>
          <a:p>
            <a:r>
              <a:rPr lang="en-US"/>
              <a:t>Entire LBFS protocol is gzip compressed, tagged with a MAC and then encrypted</a:t>
            </a:r>
          </a:p>
          <a:p>
            <a:r>
              <a:rPr lang="en-US"/>
              <a:t>User can check whether the file system contains a particular hash of the chunk by observing server’s answer to CONDWRITE request at subtle timing differences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AFS Write Policy</a:t>
            </a:r>
            <a:endParaRPr lang="en-GB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Data transfer is by chunks</a:t>
            </a:r>
          </a:p>
          <a:p>
            <a:pPr lvl="1"/>
            <a:r>
              <a:rPr lang="en-GB" smtClean="0"/>
              <a:t>Minimally 64 KB</a:t>
            </a:r>
          </a:p>
          <a:p>
            <a:pPr lvl="1"/>
            <a:r>
              <a:rPr lang="en-GB" smtClean="0"/>
              <a:t>May be whole-file</a:t>
            </a:r>
          </a:p>
          <a:p>
            <a:r>
              <a:rPr lang="en-GB" smtClean="0"/>
              <a:t>Writeback cache</a:t>
            </a:r>
          </a:p>
          <a:p>
            <a:pPr lvl="1"/>
            <a:r>
              <a:rPr lang="en-GB" smtClean="0"/>
              <a:t>Opposite of NFS “every write is sacred”</a:t>
            </a:r>
          </a:p>
          <a:p>
            <a:pPr lvl="1"/>
            <a:r>
              <a:rPr lang="en-GB" smtClean="0"/>
              <a:t>Store chunk back to server</a:t>
            </a:r>
          </a:p>
          <a:p>
            <a:pPr lvl="2"/>
            <a:r>
              <a:rPr lang="en-GB" smtClean="0"/>
              <a:t>When cache overflows</a:t>
            </a:r>
          </a:p>
          <a:p>
            <a:pPr lvl="2"/>
            <a:r>
              <a:rPr lang="en-GB" smtClean="0"/>
              <a:t>On last user close()</a:t>
            </a:r>
          </a:p>
          <a:p>
            <a:pPr lvl="1"/>
            <a:r>
              <a:rPr lang="en-GB" smtClean="0"/>
              <a:t>...or don't (if client machine crashes)</a:t>
            </a:r>
          </a:p>
          <a:p>
            <a:r>
              <a:rPr lang="en-GB" smtClean="0"/>
              <a:t>Is writeback crazy?</a:t>
            </a:r>
          </a:p>
          <a:p>
            <a:pPr lvl="1"/>
            <a:r>
              <a:rPr lang="en-GB" smtClean="0"/>
              <a:t>Write conflicts “assumed rare”</a:t>
            </a:r>
          </a:p>
          <a:p>
            <a:pPr lvl="1"/>
            <a:r>
              <a:rPr lang="en-GB" smtClean="0"/>
              <a:t>Who wants to see a half-written file?</a:t>
            </a:r>
          </a:p>
          <a:p>
            <a:pPr lvl="1"/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E715-AE66-E044-B229-756FFA9D36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pic>
        <p:nvPicPr>
          <p:cNvPr id="36864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052763"/>
            <a:ext cx="3810000" cy="1625600"/>
          </a:xfrm>
        </p:spPr>
      </p:pic>
      <p:sp>
        <p:nvSpPr>
          <p:cNvPr id="3686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Client and server run at user level</a:t>
            </a:r>
          </a:p>
          <a:p>
            <a:r>
              <a:rPr lang="en-US" sz="2400"/>
              <a:t>Client implements FS using xfs device driver</a:t>
            </a:r>
          </a:p>
          <a:p>
            <a:r>
              <a:rPr lang="en-US" sz="2400"/>
              <a:t>Server uses NFS to access files</a:t>
            </a:r>
          </a:p>
          <a:p>
            <a:r>
              <a:rPr lang="en-US" sz="2400"/>
              <a:t>Client-server communication done using RPC over TCP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Evaluation: repeated data in files</a:t>
            </a:r>
          </a:p>
        </p:txBody>
      </p:sp>
      <p:pic>
        <p:nvPicPr>
          <p:cNvPr id="3676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057400"/>
            <a:ext cx="7772400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Evaluation (2) : bandwidth utilization</a:t>
            </a:r>
          </a:p>
        </p:txBody>
      </p:sp>
      <p:pic>
        <p:nvPicPr>
          <p:cNvPr id="36045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057400"/>
            <a:ext cx="77724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Evaluation (3) : application performance</a:t>
            </a:r>
          </a:p>
        </p:txBody>
      </p:sp>
      <p:pic>
        <p:nvPicPr>
          <p:cNvPr id="3594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057400"/>
            <a:ext cx="7772400" cy="350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Evaluation (4)</a:t>
            </a:r>
          </a:p>
        </p:txBody>
      </p:sp>
      <p:pic>
        <p:nvPicPr>
          <p:cNvPr id="37990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37990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37991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AC7-1FF1-7E47-8E2A-4DC8DC746D26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LBFS is a network file system for low-bandwidth networks</a:t>
            </a:r>
          </a:p>
          <a:p>
            <a:pPr>
              <a:lnSpc>
                <a:spcPct val="90000"/>
              </a:lnSpc>
            </a:pPr>
            <a:r>
              <a:rPr lang="en-US" sz="2000"/>
              <a:t>Saves bandwidth by exploiting commonality between files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Breaks files into variable sized chunks based on contents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Indexes file chunks by their hash value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Looks up chunks to reconstruct files that contain same data without sending that data over network</a:t>
            </a:r>
          </a:p>
          <a:p>
            <a:pPr>
              <a:lnSpc>
                <a:spcPct val="90000"/>
              </a:lnSpc>
            </a:pPr>
            <a:r>
              <a:rPr lang="en-US" sz="2000"/>
              <a:t>It consumes over an order of magnitude less bandwidth than traditional file systems</a:t>
            </a:r>
          </a:p>
          <a:p>
            <a:pPr>
              <a:lnSpc>
                <a:spcPct val="90000"/>
              </a:lnSpc>
            </a:pPr>
            <a:r>
              <a:rPr lang="en-US" sz="2000"/>
              <a:t>Can be used where other file systems cannot be used</a:t>
            </a:r>
          </a:p>
          <a:p>
            <a:pPr>
              <a:lnSpc>
                <a:spcPct val="90000"/>
              </a:lnSpc>
            </a:pPr>
            <a:r>
              <a:rPr lang="en-US" sz="2000"/>
              <a:t>makes remote file access a viable alternative to run interactive applications on remote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sharing semantics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Centralized UNIX file systems provide </a:t>
            </a:r>
            <a:r>
              <a:rPr lang="en-US" b="1" i="1"/>
              <a:t>one-copy semantics</a:t>
            </a:r>
          </a:p>
          <a:p>
            <a:pPr lvl="1"/>
            <a:r>
              <a:rPr lang="en-US" i="1"/>
              <a:t>Every modification to every byte of a file is immediately and permanently visible to all processes accessing the file</a:t>
            </a:r>
          </a:p>
          <a:p>
            <a:r>
              <a:rPr lang="en-US"/>
              <a:t>AFS uses a </a:t>
            </a:r>
            <a:r>
              <a:rPr lang="en-US" b="1" i="1"/>
              <a:t>open-to-close semantics</a:t>
            </a:r>
            <a:endParaRPr lang="en-US"/>
          </a:p>
          <a:p>
            <a:r>
              <a:rPr lang="en-US"/>
              <a:t>Coda uses an </a:t>
            </a:r>
            <a:r>
              <a:rPr lang="en-US" b="1" i="1"/>
              <a:t>even laxer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Open-to-Close Semantics (I)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version of AFS</a:t>
            </a:r>
          </a:p>
          <a:p>
            <a:pPr lvl="1"/>
            <a:r>
              <a:rPr lang="en-US" b="1" i="1"/>
              <a:t>Revalidated</a:t>
            </a:r>
            <a:r>
              <a:rPr lang="en-US"/>
              <a:t> cached file on each </a:t>
            </a:r>
            <a:r>
              <a:rPr lang="en-US" b="1" i="1"/>
              <a:t>open</a:t>
            </a:r>
          </a:p>
          <a:p>
            <a:pPr lvl="1"/>
            <a:r>
              <a:rPr lang="en-US" b="1" i="1"/>
              <a:t>Propagated</a:t>
            </a:r>
            <a:r>
              <a:rPr lang="en-US"/>
              <a:t> modified files when they were </a:t>
            </a:r>
            <a:r>
              <a:rPr lang="en-US" b="1" i="1"/>
              <a:t>closed</a:t>
            </a:r>
          </a:p>
          <a:p>
            <a:r>
              <a:rPr lang="en-US"/>
              <a:t>If two users on two different workstations modify the same file at the same time, the users closing the file last will overwrite the changes made by the other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Open-to-Close Semantics (II)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V="1">
            <a:off x="1143000" y="4114800"/>
            <a:ext cx="68199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931025" y="4129088"/>
            <a:ext cx="925513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3657600"/>
            <a:ext cx="685800" cy="1066800"/>
            <a:chOff x="2664" y="3216"/>
            <a:chExt cx="432" cy="67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664" y="3216"/>
              <a:ext cx="432" cy="672"/>
              <a:chOff x="864" y="2784"/>
              <a:chExt cx="432" cy="672"/>
            </a:xfrm>
          </p:grpSpPr>
          <p:sp>
            <p:nvSpPr>
              <p:cNvPr id="65544" name="Line 8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4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864" y="2784"/>
                <a:ext cx="432" cy="672"/>
                <a:chOff x="864" y="2787"/>
                <a:chExt cx="432" cy="672"/>
              </a:xfrm>
            </p:grpSpPr>
            <p:sp>
              <p:nvSpPr>
                <p:cNvPr id="65546" name="Oval 10"/>
                <p:cNvSpPr>
                  <a:spLocks noChangeArrowheads="1"/>
                </p:cNvSpPr>
                <p:nvPr/>
              </p:nvSpPr>
              <p:spPr bwMode="auto">
                <a:xfrm>
                  <a:off x="864" y="326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47" name="Rectangle 11"/>
                <p:cNvSpPr>
                  <a:spLocks noChangeArrowheads="1"/>
                </p:cNvSpPr>
                <p:nvPr/>
              </p:nvSpPr>
              <p:spPr bwMode="auto">
                <a:xfrm>
                  <a:off x="864" y="2880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48" name="Oval 12"/>
                <p:cNvSpPr>
                  <a:spLocks noChangeArrowheads="1"/>
                </p:cNvSpPr>
                <p:nvPr/>
              </p:nvSpPr>
              <p:spPr bwMode="auto">
                <a:xfrm>
                  <a:off x="864" y="278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49" name="Line 13"/>
                <p:cNvSpPr>
                  <a:spLocks noChangeShapeType="1"/>
                </p:cNvSpPr>
                <p:nvPr/>
              </p:nvSpPr>
              <p:spPr bwMode="auto">
                <a:xfrm>
                  <a:off x="1296" y="2880"/>
                  <a:ext cx="0" cy="4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2688" y="3408"/>
              <a:ext cx="38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</p:grp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1981200" y="3048000"/>
            <a:ext cx="990600" cy="762000"/>
          </a:xfrm>
          <a:prstGeom prst="line">
            <a:avLst/>
          </a:prstGeom>
          <a:noFill/>
          <a:ln w="28575" cap="sq">
            <a:solidFill>
              <a:schemeClr val="accent2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71800" y="2514600"/>
            <a:ext cx="685800" cy="1066800"/>
            <a:chOff x="2664" y="3216"/>
            <a:chExt cx="432" cy="672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664" y="3216"/>
              <a:ext cx="432" cy="672"/>
              <a:chOff x="864" y="2784"/>
              <a:chExt cx="432" cy="672"/>
            </a:xfrm>
          </p:grpSpPr>
          <p:sp>
            <p:nvSpPr>
              <p:cNvPr id="65554" name="Line 18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4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864" y="2784"/>
                <a:ext cx="432" cy="672"/>
                <a:chOff x="864" y="2787"/>
                <a:chExt cx="432" cy="672"/>
              </a:xfrm>
            </p:grpSpPr>
            <p:sp>
              <p:nvSpPr>
                <p:cNvPr id="65556" name="Oval 20"/>
                <p:cNvSpPr>
                  <a:spLocks noChangeArrowheads="1"/>
                </p:cNvSpPr>
                <p:nvPr/>
              </p:nvSpPr>
              <p:spPr bwMode="auto">
                <a:xfrm>
                  <a:off x="864" y="326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7" name="Rectangle 21"/>
                <p:cNvSpPr>
                  <a:spLocks noChangeArrowheads="1"/>
                </p:cNvSpPr>
                <p:nvPr/>
              </p:nvSpPr>
              <p:spPr bwMode="auto">
                <a:xfrm>
                  <a:off x="864" y="2880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8" name="Oval 22"/>
                <p:cNvSpPr>
                  <a:spLocks noChangeArrowheads="1"/>
                </p:cNvSpPr>
                <p:nvPr/>
              </p:nvSpPr>
              <p:spPr bwMode="auto">
                <a:xfrm>
                  <a:off x="864" y="278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9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2880"/>
                  <a:ext cx="0" cy="4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2688" y="3408"/>
              <a:ext cx="38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F’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038600" y="3581400"/>
            <a:ext cx="685800" cy="1066800"/>
            <a:chOff x="2664" y="3216"/>
            <a:chExt cx="432" cy="672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2664" y="3216"/>
              <a:ext cx="432" cy="672"/>
              <a:chOff x="864" y="2784"/>
              <a:chExt cx="432" cy="672"/>
            </a:xfrm>
          </p:grpSpPr>
          <p:sp>
            <p:nvSpPr>
              <p:cNvPr id="65563" name="Line 27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4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864" y="2784"/>
                <a:ext cx="432" cy="672"/>
                <a:chOff x="864" y="2787"/>
                <a:chExt cx="432" cy="672"/>
              </a:xfrm>
            </p:grpSpPr>
            <p:sp>
              <p:nvSpPr>
                <p:cNvPr id="65565" name="Oval 29"/>
                <p:cNvSpPr>
                  <a:spLocks noChangeArrowheads="1"/>
                </p:cNvSpPr>
                <p:nvPr/>
              </p:nvSpPr>
              <p:spPr bwMode="auto">
                <a:xfrm>
                  <a:off x="864" y="326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66" name="Rectangle 30"/>
                <p:cNvSpPr>
                  <a:spLocks noChangeArrowheads="1"/>
                </p:cNvSpPr>
                <p:nvPr/>
              </p:nvSpPr>
              <p:spPr bwMode="auto">
                <a:xfrm>
                  <a:off x="864" y="2880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67" name="Oval 31"/>
                <p:cNvSpPr>
                  <a:spLocks noChangeArrowheads="1"/>
                </p:cNvSpPr>
                <p:nvPr/>
              </p:nvSpPr>
              <p:spPr bwMode="auto">
                <a:xfrm>
                  <a:off x="864" y="278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68" name="Line 32"/>
                <p:cNvSpPr>
                  <a:spLocks noChangeShapeType="1"/>
                </p:cNvSpPr>
                <p:nvPr/>
              </p:nvSpPr>
              <p:spPr bwMode="auto">
                <a:xfrm>
                  <a:off x="1296" y="2880"/>
                  <a:ext cx="0" cy="4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569" name="Text Box 33"/>
            <p:cNvSpPr txBox="1">
              <a:spLocks noChangeArrowheads="1"/>
            </p:cNvSpPr>
            <p:nvPr/>
          </p:nvSpPr>
          <p:spPr bwMode="auto">
            <a:xfrm>
              <a:off x="2688" y="3408"/>
              <a:ext cx="38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F’</a:t>
              </a:r>
            </a:p>
          </p:txBody>
        </p:sp>
      </p:grp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3657600" y="3048000"/>
            <a:ext cx="533400" cy="609600"/>
          </a:xfrm>
          <a:prstGeom prst="line">
            <a:avLst/>
          </a:prstGeom>
          <a:noFill/>
          <a:ln w="28575" cap="sq">
            <a:solidFill>
              <a:schemeClr val="accent2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3276600" y="4876800"/>
            <a:ext cx="685800" cy="1066800"/>
            <a:chOff x="2664" y="3216"/>
            <a:chExt cx="432" cy="672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2664" y="3216"/>
              <a:ext cx="432" cy="672"/>
              <a:chOff x="864" y="2784"/>
              <a:chExt cx="432" cy="672"/>
            </a:xfrm>
          </p:grpSpPr>
          <p:sp>
            <p:nvSpPr>
              <p:cNvPr id="65573" name="Line 37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4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864" y="2784"/>
                <a:ext cx="432" cy="672"/>
                <a:chOff x="864" y="2787"/>
                <a:chExt cx="432" cy="672"/>
              </a:xfrm>
            </p:grpSpPr>
            <p:sp>
              <p:nvSpPr>
                <p:cNvPr id="65575" name="Oval 39"/>
                <p:cNvSpPr>
                  <a:spLocks noChangeArrowheads="1"/>
                </p:cNvSpPr>
                <p:nvPr/>
              </p:nvSpPr>
              <p:spPr bwMode="auto">
                <a:xfrm>
                  <a:off x="864" y="326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76" name="Rectangle 40"/>
                <p:cNvSpPr>
                  <a:spLocks noChangeArrowheads="1"/>
                </p:cNvSpPr>
                <p:nvPr/>
              </p:nvSpPr>
              <p:spPr bwMode="auto">
                <a:xfrm>
                  <a:off x="864" y="2880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77" name="Oval 41"/>
                <p:cNvSpPr>
                  <a:spLocks noChangeArrowheads="1"/>
                </p:cNvSpPr>
                <p:nvPr/>
              </p:nvSpPr>
              <p:spPr bwMode="auto">
                <a:xfrm>
                  <a:off x="864" y="278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78" name="Line 42"/>
                <p:cNvSpPr>
                  <a:spLocks noChangeShapeType="1"/>
                </p:cNvSpPr>
                <p:nvPr/>
              </p:nvSpPr>
              <p:spPr bwMode="auto">
                <a:xfrm>
                  <a:off x="1296" y="2880"/>
                  <a:ext cx="0" cy="4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579" name="Text Box 43"/>
            <p:cNvSpPr txBox="1">
              <a:spLocks noChangeArrowheads="1"/>
            </p:cNvSpPr>
            <p:nvPr/>
          </p:nvSpPr>
          <p:spPr bwMode="auto">
            <a:xfrm>
              <a:off x="2688" y="3408"/>
              <a:ext cx="38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F”</a:t>
              </a:r>
            </a:p>
          </p:txBody>
        </p:sp>
      </p:grpSp>
      <p:sp>
        <p:nvSpPr>
          <p:cNvPr id="65580" name="Line 44"/>
          <p:cNvSpPr>
            <a:spLocks noChangeShapeType="1"/>
          </p:cNvSpPr>
          <p:nvPr/>
        </p:nvSpPr>
        <p:spPr bwMode="auto">
          <a:xfrm>
            <a:off x="1981200" y="4495800"/>
            <a:ext cx="1371600" cy="990600"/>
          </a:xfrm>
          <a:prstGeom prst="line">
            <a:avLst/>
          </a:prstGeom>
          <a:noFill/>
          <a:ln w="28575" cap="sq">
            <a:solidFill>
              <a:srgbClr val="FFFF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 flipV="1">
            <a:off x="3962400" y="4191000"/>
            <a:ext cx="1676400" cy="1295400"/>
          </a:xfrm>
          <a:prstGeom prst="line">
            <a:avLst/>
          </a:prstGeom>
          <a:noFill/>
          <a:ln w="28575" cap="sq">
            <a:solidFill>
              <a:srgbClr val="FFFF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5638800" y="3581400"/>
            <a:ext cx="685800" cy="1066800"/>
            <a:chOff x="2664" y="3216"/>
            <a:chExt cx="432" cy="672"/>
          </a:xfrm>
        </p:grpSpPr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2664" y="3216"/>
              <a:ext cx="432" cy="672"/>
              <a:chOff x="864" y="2784"/>
              <a:chExt cx="432" cy="672"/>
            </a:xfrm>
          </p:grpSpPr>
          <p:sp>
            <p:nvSpPr>
              <p:cNvPr id="65584" name="Line 48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4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864" y="2784"/>
                <a:ext cx="432" cy="672"/>
                <a:chOff x="864" y="2787"/>
                <a:chExt cx="432" cy="672"/>
              </a:xfrm>
            </p:grpSpPr>
            <p:sp>
              <p:nvSpPr>
                <p:cNvPr id="65586" name="Oval 50"/>
                <p:cNvSpPr>
                  <a:spLocks noChangeArrowheads="1"/>
                </p:cNvSpPr>
                <p:nvPr/>
              </p:nvSpPr>
              <p:spPr bwMode="auto">
                <a:xfrm>
                  <a:off x="864" y="326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Rectangle 51"/>
                <p:cNvSpPr>
                  <a:spLocks noChangeArrowheads="1"/>
                </p:cNvSpPr>
                <p:nvPr/>
              </p:nvSpPr>
              <p:spPr bwMode="auto">
                <a:xfrm>
                  <a:off x="864" y="2880"/>
                  <a:ext cx="432" cy="480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8" name="Oval 52"/>
                <p:cNvSpPr>
                  <a:spLocks noChangeArrowheads="1"/>
                </p:cNvSpPr>
                <p:nvPr/>
              </p:nvSpPr>
              <p:spPr bwMode="auto">
                <a:xfrm>
                  <a:off x="864" y="2787"/>
                  <a:ext cx="43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9" name="Line 53"/>
                <p:cNvSpPr>
                  <a:spLocks noChangeShapeType="1"/>
                </p:cNvSpPr>
                <p:nvPr/>
              </p:nvSpPr>
              <p:spPr bwMode="auto">
                <a:xfrm>
                  <a:off x="1296" y="2880"/>
                  <a:ext cx="0" cy="4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590" name="Text Box 54"/>
            <p:cNvSpPr txBox="1">
              <a:spLocks noChangeArrowheads="1"/>
            </p:cNvSpPr>
            <p:nvPr/>
          </p:nvSpPr>
          <p:spPr bwMode="auto">
            <a:xfrm>
              <a:off x="2688" y="3408"/>
              <a:ext cx="384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F”</a:t>
              </a:r>
            </a:p>
          </p:txBody>
        </p:sp>
      </p:grp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3886200" y="2438400"/>
            <a:ext cx="17033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First client</a:t>
            </a:r>
          </a:p>
        </p:txBody>
      </p:sp>
      <p:sp>
        <p:nvSpPr>
          <p:cNvPr id="65592" name="Text Box 56"/>
          <p:cNvSpPr txBox="1">
            <a:spLocks noChangeArrowheads="1"/>
          </p:cNvSpPr>
          <p:nvPr/>
        </p:nvSpPr>
        <p:spPr bwMode="auto">
          <a:xfrm>
            <a:off x="4191000" y="5562600"/>
            <a:ext cx="22621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Second Client</a:t>
            </a:r>
          </a:p>
        </p:txBody>
      </p:sp>
      <p:sp>
        <p:nvSpPr>
          <p:cNvPr id="65593" name="Text Box 57"/>
          <p:cNvSpPr txBox="1">
            <a:spLocks noChangeArrowheads="1"/>
          </p:cNvSpPr>
          <p:nvPr/>
        </p:nvSpPr>
        <p:spPr bwMode="auto">
          <a:xfrm>
            <a:off x="5980113" y="2871788"/>
            <a:ext cx="2611437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F” overwrites F’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to Close Semantics (III)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Whenever a client opens a file, it always gets the latest version of the file known to the server</a:t>
            </a:r>
          </a:p>
          <a:p>
            <a:r>
              <a:rPr lang="en-US" smtClean="0"/>
              <a:t>Clients do not send any updates to the server until they close the file</a:t>
            </a:r>
          </a:p>
          <a:p>
            <a:r>
              <a:rPr lang="en-US" smtClean="0"/>
              <a:t>As a result</a:t>
            </a:r>
          </a:p>
          <a:p>
            <a:pPr lvl="1"/>
            <a:r>
              <a:rPr lang="en-US" smtClean="0"/>
              <a:t>Server is not updated until file is closed</a:t>
            </a:r>
          </a:p>
          <a:p>
            <a:pPr lvl="1"/>
            <a:r>
              <a:rPr lang="en-US" smtClean="0"/>
              <a:t>Client  is not updated until it reopens the file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Access Consistency in the “Sprite” File System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Sprite: a research file system developed in UC Berkeley in late 80’s</a:t>
            </a:r>
          </a:p>
          <a:p>
            <a:r>
              <a:rPr lang="en-US" smtClean="0"/>
              <a:t>Implements “sequential” consistency</a:t>
            </a:r>
          </a:p>
          <a:p>
            <a:pPr lvl="1"/>
            <a:r>
              <a:rPr lang="en-US" smtClean="0"/>
              <a:t>Caches only file data, not file metadata</a:t>
            </a:r>
          </a:p>
          <a:p>
            <a:pPr lvl="1"/>
            <a:r>
              <a:rPr lang="en-US" smtClean="0"/>
              <a:t>When server detects a file is open on multiple machines but is written by some client, client caching of the file is disabled; all reads and writes go through the server</a:t>
            </a:r>
          </a:p>
          <a:p>
            <a:pPr lvl="1"/>
            <a:r>
              <a:rPr lang="en-US" smtClean="0"/>
              <a:t>“Write-back” policy otherwise</a:t>
            </a:r>
          </a:p>
          <a:p>
            <a:pPr lvl="2"/>
            <a:r>
              <a:rPr lang="en-US" smtClean="0"/>
              <a:t>Why?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BCCC-9081-784D-896E-DE3FEE90FF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Callbacks (I)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AFS-1 required each client to call the server every time it was opening an AFS file</a:t>
            </a:r>
          </a:p>
          <a:p>
            <a:pPr lvl="1"/>
            <a:r>
              <a:rPr lang="en-US"/>
              <a:t>Most of these calls were unnecessary as user files are rarely shared</a:t>
            </a:r>
          </a:p>
          <a:p>
            <a:r>
              <a:rPr lang="en-US"/>
              <a:t>AFS-2 introduces the </a:t>
            </a:r>
            <a:r>
              <a:rPr lang="en-US" b="1"/>
              <a:t>callback mechanism</a:t>
            </a:r>
          </a:p>
          <a:p>
            <a:pPr lvl="1"/>
            <a:r>
              <a:rPr lang="en-US" b="1" i="1"/>
              <a:t>Do not call the server, it will call you!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Callbacks (II)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a client opens an AFS file for the first time, server promises to notify it whenever it receives a new version of the file from any other client</a:t>
            </a:r>
          </a:p>
          <a:p>
            <a:pPr lvl="1"/>
            <a:r>
              <a:rPr lang="en-US" smtClean="0"/>
              <a:t>Promise is called a callback</a:t>
            </a:r>
          </a:p>
          <a:p>
            <a:r>
              <a:rPr lang="en-US" smtClean="0"/>
              <a:t>Relieves the server from having to answer a  call from the client every time the file is opened</a:t>
            </a:r>
          </a:p>
          <a:p>
            <a:pPr lvl="1"/>
            <a:r>
              <a:rPr lang="en-US" smtClean="0"/>
              <a:t>Significant reduction of server workload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Callbacks (III)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Callbacks can be lost!</a:t>
            </a:r>
          </a:p>
          <a:p>
            <a:pPr lvl="1"/>
            <a:r>
              <a:rPr lang="en-US"/>
              <a:t>Client will call the server every</a:t>
            </a:r>
            <a:r>
              <a:rPr lang="en-US" b="1" i="1"/>
              <a:t> tau</a:t>
            </a:r>
            <a:r>
              <a:rPr lang="en-US" sz="4000" b="1" i="1">
                <a:latin typeface="Symbol" charset="2"/>
              </a:rPr>
              <a:t> </a:t>
            </a:r>
            <a:r>
              <a:rPr lang="en-US"/>
              <a:t>minutes to check whether it received all callbacks it should have received</a:t>
            </a:r>
          </a:p>
          <a:p>
            <a:pPr lvl="1"/>
            <a:r>
              <a:rPr lang="en-US"/>
              <a:t>Cached copy is only guaranteed to reflect the state of the server copy up to</a:t>
            </a:r>
            <a:r>
              <a:rPr lang="en-US" b="1"/>
              <a:t> </a:t>
            </a:r>
            <a:r>
              <a:rPr lang="en-US" b="1" i="1"/>
              <a:t>tau </a:t>
            </a:r>
            <a:r>
              <a:rPr lang="en-US"/>
              <a:t>minutes before the time the client opened the file for the last time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5483225" y="2290763"/>
            <a:ext cx="1593850" cy="0"/>
          </a:xfrm>
          <a:prstGeom prst="line">
            <a:avLst/>
          </a:prstGeom>
          <a:noFill/>
          <a:ln w="12700" cap="sq">
            <a:noFill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Coda semantics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 keeps track of subset </a:t>
            </a:r>
            <a:r>
              <a:rPr lang="en-US" b="1" i="1"/>
              <a:t>s </a:t>
            </a:r>
            <a:r>
              <a:rPr lang="en-US"/>
              <a:t> of servers it was able to connect the last time it tried</a:t>
            </a:r>
          </a:p>
          <a:p>
            <a:r>
              <a:rPr lang="en-US"/>
              <a:t>Updates </a:t>
            </a:r>
            <a:r>
              <a:rPr lang="en-US" b="1" i="1"/>
              <a:t>s</a:t>
            </a:r>
            <a:r>
              <a:rPr lang="en-US"/>
              <a:t> at least every </a:t>
            </a:r>
            <a:r>
              <a:rPr lang="en-US" b="1" i="1"/>
              <a:t>tau</a:t>
            </a:r>
            <a:r>
              <a:rPr lang="en-US"/>
              <a:t>  seconds </a:t>
            </a:r>
          </a:p>
          <a:p>
            <a:r>
              <a:rPr lang="en-US"/>
              <a:t>At </a:t>
            </a:r>
            <a:r>
              <a:rPr lang="en-US" b="1"/>
              <a:t>open time</a:t>
            </a:r>
            <a:r>
              <a:rPr lang="en-US"/>
              <a:t>, client </a:t>
            </a:r>
            <a:r>
              <a:rPr lang="en-US" b="1" i="1"/>
              <a:t>checks</a:t>
            </a:r>
            <a:r>
              <a:rPr lang="en-US"/>
              <a:t> it has the</a:t>
            </a:r>
            <a:r>
              <a:rPr lang="en-US" b="1" i="1"/>
              <a:t> most recent copy</a:t>
            </a:r>
            <a:r>
              <a:rPr lang="en-US"/>
              <a:t> of file among all servers in </a:t>
            </a:r>
            <a:r>
              <a:rPr lang="en-US" b="1" i="1"/>
              <a:t>s</a:t>
            </a:r>
          </a:p>
          <a:p>
            <a:pPr lvl="1"/>
            <a:r>
              <a:rPr lang="en-US"/>
              <a:t>Guarantee weakened by use of </a:t>
            </a:r>
            <a:r>
              <a:rPr lang="en-US" b="1" i="1"/>
              <a:t>callbacks</a:t>
            </a:r>
          </a:p>
          <a:p>
            <a:pPr lvl="1"/>
            <a:r>
              <a:rPr lang="en-US"/>
              <a:t>Cached copy can be </a:t>
            </a:r>
            <a:r>
              <a:rPr lang="en-US" b="1" i="1"/>
              <a:t>up to tau minutes behind  </a:t>
            </a:r>
            <a:r>
              <a:rPr lang="en-US"/>
              <a:t>the server copy</a:t>
            </a:r>
          </a:p>
          <a:p>
            <a:pPr lvl="1">
              <a:buFontTx/>
              <a:buNone/>
            </a:pP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Implementing Sequential Consistency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to identify out-of-date data blocks</a:t>
            </a:r>
          </a:p>
          <a:p>
            <a:pPr lvl="1"/>
            <a:r>
              <a:rPr lang="en-US" smtClean="0"/>
              <a:t>Use file version number</a:t>
            </a:r>
          </a:p>
          <a:p>
            <a:pPr lvl="1"/>
            <a:r>
              <a:rPr lang="en-US" smtClean="0"/>
              <a:t>No invalidation</a:t>
            </a:r>
          </a:p>
          <a:p>
            <a:pPr lvl="1"/>
            <a:r>
              <a:rPr lang="en-US" smtClean="0"/>
              <a:t>No issue with network partition</a:t>
            </a:r>
          </a:p>
          <a:p>
            <a:r>
              <a:rPr lang="en-US" smtClean="0"/>
              <a:t>How to get the latest data when read-write sharing occurs</a:t>
            </a:r>
          </a:p>
          <a:p>
            <a:pPr lvl="1"/>
            <a:r>
              <a:rPr lang="en-US" smtClean="0"/>
              <a:t>Server keeps track of last writer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1D4B-8216-EE4D-944B-49FE7D044B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6552</TotalTime>
  <Words>3865</Words>
  <Application>Microsoft Office PowerPoint</Application>
  <PresentationFormat>On-screen Show (4:3)</PresentationFormat>
  <Paragraphs>630</Paragraphs>
  <Slides>83</Slides>
  <Notes>26</Notes>
  <HiddenSlides>27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Carnival</vt:lpstr>
      <vt:lpstr>15-446 Distributed Systems Spring 2009</vt:lpstr>
      <vt:lpstr>Review of Last Lecture</vt:lpstr>
      <vt:lpstr>Today's Lecture</vt:lpstr>
      <vt:lpstr>Topic 4: File Access Consistency</vt:lpstr>
      <vt:lpstr>Semantics of File Sharing</vt:lpstr>
      <vt:lpstr>Session Semantics in AFS v2</vt:lpstr>
      <vt:lpstr>AFS Write Policy</vt:lpstr>
      <vt:lpstr>Access Consistency in the “Sprite” File System</vt:lpstr>
      <vt:lpstr>Implementing Sequential Consistency</vt:lpstr>
      <vt:lpstr>Implication of “Sprite” Caching</vt:lpstr>
      <vt:lpstr>“Tokens” in DCE DFS</vt:lpstr>
      <vt:lpstr>Compatibility Rules for Tokens</vt:lpstr>
      <vt:lpstr>Token Manager</vt:lpstr>
      <vt:lpstr>Topic 5: File Locking for Concurrency Control</vt:lpstr>
      <vt:lpstr>File Locking (1)</vt:lpstr>
      <vt:lpstr>File Locking (2)</vt:lpstr>
      <vt:lpstr>File Locking (3)</vt:lpstr>
      <vt:lpstr>Failure recovery</vt:lpstr>
      <vt:lpstr>Wrap up: Design Issues</vt:lpstr>
      <vt:lpstr>AFS Retrospective</vt:lpstr>
      <vt:lpstr>AFS Retrospective</vt:lpstr>
      <vt:lpstr>Today's Lecture</vt:lpstr>
      <vt:lpstr>Background</vt:lpstr>
      <vt:lpstr>CODA</vt:lpstr>
      <vt:lpstr>Hardware Model</vt:lpstr>
      <vt:lpstr>Accessibility</vt:lpstr>
      <vt:lpstr>Design Rationale</vt:lpstr>
      <vt:lpstr>Design Rationale –Replica Control</vt:lpstr>
      <vt:lpstr>What about Consistency?</vt:lpstr>
      <vt:lpstr>Pessimistic Replica Control</vt:lpstr>
      <vt:lpstr>Leases</vt:lpstr>
      <vt:lpstr>Optimistic Replica Control (I)</vt:lpstr>
      <vt:lpstr>Optimistic Replica Control (II)</vt:lpstr>
      <vt:lpstr>Coda (Venus) States</vt:lpstr>
      <vt:lpstr>Hoarding</vt:lpstr>
      <vt:lpstr>Prioritized algorithm</vt:lpstr>
      <vt:lpstr>Hoard Walking</vt:lpstr>
      <vt:lpstr>Emulation</vt:lpstr>
      <vt:lpstr>Persistence</vt:lpstr>
      <vt:lpstr>Reintegration</vt:lpstr>
      <vt:lpstr>Performance</vt:lpstr>
      <vt:lpstr>Coda Summary</vt:lpstr>
      <vt:lpstr>Remember this slide?</vt:lpstr>
      <vt:lpstr>What’s now?</vt:lpstr>
      <vt:lpstr>Do we still need disconnection?</vt:lpstr>
      <vt:lpstr>What is the future?</vt:lpstr>
      <vt:lpstr>Today's Lecture</vt:lpstr>
      <vt:lpstr>Low Bandwidth File System Key Ideas</vt:lpstr>
      <vt:lpstr>Working on slow networks</vt:lpstr>
      <vt:lpstr>LBFS design</vt:lpstr>
      <vt:lpstr>Indexing</vt:lpstr>
      <vt:lpstr>LBFS indexing solution</vt:lpstr>
      <vt:lpstr>Effects of edits on file chunks</vt:lpstr>
      <vt:lpstr>More Indexing Issues</vt:lpstr>
      <vt:lpstr>The Chunk Database</vt:lpstr>
      <vt:lpstr>Conclusion</vt:lpstr>
      <vt:lpstr>Slide 57</vt:lpstr>
      <vt:lpstr>“File System Interfaces” vs.  “Block Level Interfaces”</vt:lpstr>
      <vt:lpstr>Digression: “Network Attached Storage” vs. “Storage Area Networks”</vt:lpstr>
      <vt:lpstr>Decentralized Authentication (1)</vt:lpstr>
      <vt:lpstr>Decentralized Authentication (2)</vt:lpstr>
      <vt:lpstr>General Organization (II)</vt:lpstr>
      <vt:lpstr>General Organization (III)</vt:lpstr>
      <vt:lpstr>Slide 64</vt:lpstr>
      <vt:lpstr>Protocol</vt:lpstr>
      <vt:lpstr>File Consistency</vt:lpstr>
      <vt:lpstr>File read</vt:lpstr>
      <vt:lpstr>File write</vt:lpstr>
      <vt:lpstr>Security Considerations</vt:lpstr>
      <vt:lpstr>Implementation</vt:lpstr>
      <vt:lpstr>Evaluation: repeated data in files</vt:lpstr>
      <vt:lpstr>Evaluation (2) : bandwidth utilization</vt:lpstr>
      <vt:lpstr>Evaluation (3) : application performance</vt:lpstr>
      <vt:lpstr>Evaluation (4)</vt:lpstr>
      <vt:lpstr>Conclusion</vt:lpstr>
      <vt:lpstr>UNIX sharing semantics</vt:lpstr>
      <vt:lpstr>Open-to-Close Semantics (I)</vt:lpstr>
      <vt:lpstr>Open-to-Close Semantics (II)</vt:lpstr>
      <vt:lpstr>Open to Close Semantics (III)</vt:lpstr>
      <vt:lpstr>Callbacks (I)</vt:lpstr>
      <vt:lpstr>Callbacks (II)</vt:lpstr>
      <vt:lpstr>Callbacks (III)</vt:lpstr>
      <vt:lpstr>Coda semantics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at the Edge: Problems and Opportunities in Residential Wireless Networks</dc:title>
  <dc:creator>srini</dc:creator>
  <cp:lastModifiedBy>Srinivasan Seshan</cp:lastModifiedBy>
  <cp:revision>76</cp:revision>
  <dcterms:created xsi:type="dcterms:W3CDTF">2009-03-26T14:03:16Z</dcterms:created>
  <dcterms:modified xsi:type="dcterms:W3CDTF">2009-03-26T17:00:18Z</dcterms:modified>
</cp:coreProperties>
</file>