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Default Extension="wmf" ContentType="image/x-wmf"/>
  <Override PartName="/ppt/notesSlides/notesSlide66.xml" ContentType="application/vnd.openxmlformats-officedocument.presentationml.notesSlide+xml"/>
  <Override PartName="/ppt/notesSlides/notesSlide7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5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48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slides/slide6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6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6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68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00" r:id="rId1"/>
  </p:sldMasterIdLst>
  <p:notesMasterIdLst>
    <p:notesMasterId r:id="rId75"/>
  </p:notesMasterIdLst>
  <p:handoutMasterIdLst>
    <p:handoutMasterId r:id="rId76"/>
  </p:handoutMasterIdLst>
  <p:sldIdLst>
    <p:sldId id="410" r:id="rId2"/>
    <p:sldId id="580" r:id="rId3"/>
    <p:sldId id="583" r:id="rId4"/>
    <p:sldId id="584" r:id="rId5"/>
    <p:sldId id="668" r:id="rId6"/>
    <p:sldId id="588" r:id="rId7"/>
    <p:sldId id="590" r:id="rId8"/>
    <p:sldId id="670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65" r:id="rId18"/>
    <p:sldId id="623" r:id="rId19"/>
    <p:sldId id="504" r:id="rId20"/>
    <p:sldId id="505" r:id="rId21"/>
    <p:sldId id="506" r:id="rId22"/>
    <p:sldId id="669" r:id="rId23"/>
    <p:sldId id="602" r:id="rId24"/>
    <p:sldId id="603" r:id="rId25"/>
    <p:sldId id="627" r:id="rId26"/>
    <p:sldId id="628" r:id="rId27"/>
    <p:sldId id="629" r:id="rId28"/>
    <p:sldId id="630" r:id="rId29"/>
    <p:sldId id="604" r:id="rId30"/>
    <p:sldId id="605" r:id="rId31"/>
    <p:sldId id="607" r:id="rId32"/>
    <p:sldId id="608" r:id="rId33"/>
    <p:sldId id="666" r:id="rId34"/>
    <p:sldId id="667" r:id="rId35"/>
    <p:sldId id="512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634" r:id="rId44"/>
    <p:sldId id="520" r:id="rId45"/>
    <p:sldId id="509" r:id="rId46"/>
    <p:sldId id="521" r:id="rId47"/>
    <p:sldId id="522" r:id="rId48"/>
    <p:sldId id="523" r:id="rId49"/>
    <p:sldId id="525" r:id="rId50"/>
    <p:sldId id="526" r:id="rId51"/>
    <p:sldId id="527" r:id="rId52"/>
    <p:sldId id="529" r:id="rId53"/>
    <p:sldId id="530" r:id="rId54"/>
    <p:sldId id="532" r:id="rId55"/>
    <p:sldId id="510" r:id="rId56"/>
    <p:sldId id="511" r:id="rId57"/>
    <p:sldId id="615" r:id="rId58"/>
    <p:sldId id="671" r:id="rId59"/>
    <p:sldId id="649" r:id="rId60"/>
    <p:sldId id="650" r:id="rId61"/>
    <p:sldId id="651" r:id="rId62"/>
    <p:sldId id="652" r:id="rId63"/>
    <p:sldId id="653" r:id="rId64"/>
    <p:sldId id="654" r:id="rId65"/>
    <p:sldId id="655" r:id="rId66"/>
    <p:sldId id="656" r:id="rId67"/>
    <p:sldId id="657" r:id="rId68"/>
    <p:sldId id="658" r:id="rId69"/>
    <p:sldId id="659" r:id="rId70"/>
    <p:sldId id="660" r:id="rId71"/>
    <p:sldId id="661" r:id="rId72"/>
    <p:sldId id="662" r:id="rId73"/>
    <p:sldId id="613" r:id="rId7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4825" autoAdjust="0"/>
  </p:normalViewPr>
  <p:slideViewPr>
    <p:cSldViewPr>
      <p:cViewPr varScale="1">
        <p:scale>
          <a:sx n="75" d="100"/>
          <a:sy n="75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77" Type="http://schemas.openxmlformats.org/officeDocument/2006/relationships/printerSettings" Target="printerSettings/printerSettings1.bin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handoutMaster" Target="handoutMasters/handoutMaster1.xml"/><Relationship Id="rId79" Type="http://schemas.openxmlformats.org/officeDocument/2006/relationships/viewProps" Target="viewProps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presProps" Target="presProps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8E746-61B3-C14C-BA2F-1415CD6E60F3}" type="datetimeFigureOut">
              <a:rPr lang="en-US" smtClean="0"/>
              <a:pPr/>
              <a:t>3/24/09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9EB1F-C8F7-E648-97A6-0DDC5EA5C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F078-8C60-4F1F-BF94-84BF097D947E}" type="datetimeFigureOut">
              <a:rPr lang="en-US" smtClean="0"/>
              <a:pPr/>
              <a:t>3/24/09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C01-5D10-4856-8121-C9B953CE6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8F158-70D6-6E4C-A0E6-555651D66FC9}" type="slidenum">
              <a:rPr lang="en-US"/>
              <a:pPr/>
              <a:t>2</a:t>
            </a:fld>
            <a:endParaRPr lang="en-US"/>
          </a:p>
        </p:txBody>
      </p:sp>
      <p:sp>
        <p:nvSpPr>
          <p:cNvPr id="93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091F9-2569-614A-96F9-865E09FDA06C}" type="slidenum">
              <a:rPr lang="en-US"/>
              <a:pPr/>
              <a:t>11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F8505-4859-DD47-93DD-D95F54D84B05}" type="slidenum">
              <a:rPr lang="en-US"/>
              <a:pPr/>
              <a:t>12</a:t>
            </a:fld>
            <a:endParaRPr lang="en-US"/>
          </a:p>
        </p:txBody>
      </p:sp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D5BBC-D074-9C49-B54B-6057D3DA53F3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EEF60-2FA7-0A40-BFE2-1898ECB139FD}" type="slidenum">
              <a:rPr lang="en-US"/>
              <a:pPr/>
              <a:t>14</a:t>
            </a:fld>
            <a:endParaRPr lang="en-US"/>
          </a:p>
        </p:txBody>
      </p:sp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Text Box 102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7C469-B1A8-544E-ADFA-CB695FDEBCF5}" type="slidenum">
              <a:rPr lang="en-US"/>
              <a:pPr/>
              <a:t>15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STATFS: attributes like block size, total # blocks,  #free blocks, optimal transfer size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8A689-13EC-C24D-80CD-30E565590C73}" type="slidenum">
              <a:rPr lang="en-US"/>
              <a:pPr/>
              <a:t>16</a:t>
            </a:fld>
            <a:endParaRPr lang="en-US"/>
          </a:p>
        </p:txBody>
      </p:sp>
      <p:sp>
        <p:nvSpPr>
          <p:cNvPr id="839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V2:</a:t>
            </a:r>
          </a:p>
          <a:p>
            <a:r>
              <a:rPr lang="en-US"/>
              <a:t>use separate NLM lock manager protocol and MOUNT protocol</a:t>
            </a:r>
          </a:p>
          <a:p>
            <a:r>
              <a:rPr lang="en-US"/>
              <a:t>Older MOUNT protocol: mapped path names to file handles; not part of NFS.  Used to get first file handle</a:t>
            </a:r>
          </a:p>
          <a:p>
            <a:r>
              <a:rPr lang="en-US"/>
              <a:t>Technically, MOUNT table makes server stateful, but doesn’t really have to be maintained once file handle is given out.  Just let’s server inform client when it goes down</a:t>
            </a:r>
          </a:p>
          <a:p>
            <a:r>
              <a:rPr lang="en-US"/>
              <a:t>PATHCONF: retrieve POSIX information; formerly sometimes could be done with MOUNT protocol; now part of NFS</a:t>
            </a:r>
          </a:p>
          <a:p>
            <a:r>
              <a:rPr lang="en-US"/>
              <a:t>FSTAT: retrieve volatile info about file system, e.g., # free bytes</a:t>
            </a:r>
          </a:p>
          <a:p>
            <a:r>
              <a:rPr lang="en-US"/>
              <a:t>FSINFO: retrieve non-volatile info about file system, e.g., preferred/maximum read/write transfer sizes</a:t>
            </a:r>
          </a:p>
          <a:p>
            <a:r>
              <a:rPr lang="en-US"/>
              <a:t>V3:</a:t>
            </a:r>
          </a:p>
          <a:p>
            <a:r>
              <a:rPr lang="en-US"/>
              <a:t>COMMIT:  server can now cache data – COMMIT writes to disk</a:t>
            </a:r>
          </a:p>
          <a:p>
            <a:r>
              <a:rPr lang="en-US"/>
              <a:t>COMPOUND: bundling of several operations; attempt each in sequence, return failure as soon as one fails; not atomic</a:t>
            </a:r>
          </a:p>
          <a:p>
            <a:r>
              <a:rPr lang="en-US"/>
              <a:t>LOCK: byte-range locking now part of the protocol (server becomes stateful!)</a:t>
            </a:r>
          </a:p>
          <a:p>
            <a:r>
              <a:rPr lang="en-US"/>
              <a:t>PUTROOTFH, GETROOTFH: no longer need to use separate MOUNT protocol</a:t>
            </a:r>
          </a:p>
          <a:p>
            <a:r>
              <a:rPr lang="en-US"/>
              <a:t>PUTROOTFH sets current filehandle to root of server’s file tree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283CE-071D-B14D-97AC-EE6AAB69FE14}" type="slidenum">
              <a:rPr lang="en-US"/>
              <a:pPr/>
              <a:t>17</a:t>
            </a:fld>
            <a:endParaRPr lang="en-US"/>
          </a:p>
        </p:txBody>
      </p:sp>
      <p:sp>
        <p:nvSpPr>
          <p:cNvPr id="103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8F17D-D58B-4741-B01E-BC457BCF9E74}" type="slidenum">
              <a:rPr lang="en-US"/>
              <a:pPr/>
              <a:t>18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A6BE1-8AE9-2B40-AE14-2AD8BB26D9F1}" type="slidenum">
              <a:rPr lang="en-US"/>
              <a:pPr/>
              <a:t>19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15BCF-C567-AD4F-A83B-E0166A97403C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64E6F-8447-524D-B959-12DC80ED18A9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49472-B83A-0D45-B910-C5849ED1E551}" type="slidenum">
              <a:rPr lang="en-US"/>
              <a:pPr/>
              <a:t>21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8F158-70D6-6E4C-A0E6-555651D66FC9}" type="slidenum">
              <a:rPr lang="en-US"/>
              <a:pPr/>
              <a:t>22</a:t>
            </a:fld>
            <a:endParaRPr lang="en-US"/>
          </a:p>
        </p:txBody>
      </p:sp>
      <p:sp>
        <p:nvSpPr>
          <p:cNvPr id="93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08712-E8B0-D746-818E-A8CA2EB644ED}" type="slidenum">
              <a:rPr lang="en-US"/>
              <a:pPr/>
              <a:t>23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Vol_id identifies a vol of files stored on a single server</a:t>
            </a:r>
          </a:p>
          <a:p>
            <a:r>
              <a:rPr lang="en-US"/>
              <a:t>Vnode # provides and index into an array on the server; the array entry contains information about how to access the files</a:t>
            </a:r>
          </a:p>
          <a:p>
            <a:endParaRPr lang="en-US"/>
          </a:p>
          <a:p>
            <a:r>
              <a:rPr lang="en-US"/>
              <a:t>Uniquifier ensures that no fid-triplet is ever used more than once in the history of the file system; this allows vnode #’s to be reused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B6DF8-33D9-A84E-876C-CDF4033A062D}" type="slidenum">
              <a:rPr lang="en-US"/>
              <a:pPr/>
              <a:t>24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3180E-5846-7C4F-9C03-19DE608717D1}" type="slidenum">
              <a:rPr lang="en-US"/>
              <a:pPr/>
              <a:t>25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BC044-BC1E-324A-BFDB-7936A976DA3A}" type="slidenum">
              <a:rPr lang="en-US"/>
              <a:pPr/>
              <a:t>26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A8CAF-7B88-3942-B64B-39C4F3D1561D}" type="slidenum">
              <a:rPr lang="en-US"/>
              <a:pPr/>
              <a:t>27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78313-5D87-4143-ADF6-ADBB07C36411}" type="slidenum">
              <a:rPr lang="en-US"/>
              <a:pPr/>
              <a:t>28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68D42-2BC2-D04E-83B0-90F87981F718}" type="slidenum">
              <a:rPr lang="en-US"/>
              <a:pPr/>
              <a:t>29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EB971-0866-1041-B07F-D86B03F445F0}" type="slidenum">
              <a:rPr lang="en-US"/>
              <a:pPr/>
              <a:t>30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C22B4-24B7-E846-BB09-6416F43D1984}" type="slidenum">
              <a:rPr lang="en-US"/>
              <a:pPr/>
              <a:t>4</a:t>
            </a:fld>
            <a:endParaRPr lang="en-US"/>
          </a:p>
        </p:txBody>
      </p:sp>
      <p:sp>
        <p:nvSpPr>
          <p:cNvPr id="962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E9C28-A806-4841-8856-021FC6CFE4C7}" type="slidenum">
              <a:rPr lang="en-US"/>
              <a:pPr/>
              <a:t>31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</a:t>
            </a:r>
            <a:r>
              <a:rPr lang="en-US" baseline="-25000"/>
              <a:t>client</a:t>
            </a:r>
            <a:r>
              <a:rPr lang="en-US"/>
              <a:t>[S] means encrypt S using client’s private key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BFF66-FD0B-8A4A-A04D-7385D4B2DFCF}" type="slidenum">
              <a:rPr lang="en-US"/>
              <a:pPr/>
              <a:t>32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17B12-2F00-D349-A2C6-6C88E80F1CD9}" type="slidenum">
              <a:rPr lang="en-US"/>
              <a:pPr/>
              <a:t>33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r>
              <a:rPr lang="en-US"/>
              <a:t>Cell is an AFS (not Kerberos) administrative domain</a:t>
            </a:r>
          </a:p>
          <a:p>
            <a:endParaRPr lang="en-US"/>
          </a:p>
          <a:p>
            <a:r>
              <a:rPr lang="en-US"/>
              <a:t>Realm is a set of managed host nodes sharing the same kerberos database, e.g., cs.cmu.edu</a:t>
            </a:r>
          </a:p>
          <a:p>
            <a:r>
              <a:rPr lang="en-US"/>
              <a:t>Principal is a user or service known to Kerberos</a:t>
            </a:r>
          </a:p>
          <a:p>
            <a:r>
              <a:rPr lang="en-US"/>
              <a:t>Principal can be qualified by instance, e.g., bmm.mail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84E73-BBE6-0E49-9E06-7184B9577C41}" type="slidenum">
              <a:rPr lang="en-US"/>
              <a:pPr/>
              <a:t>34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r>
              <a:rPr lang="en-GB"/>
              <a:t>ACLs apply to </a:t>
            </a:r>
            <a:r>
              <a:rPr lang="en-GB" b="1" i="1">
                <a:solidFill>
                  <a:srgbClr val="FF00FF"/>
                </a:solidFill>
              </a:rPr>
              <a:t>directories</a:t>
            </a:r>
          </a:p>
          <a:p>
            <a:pPr lvl="1"/>
            <a:r>
              <a:rPr lang="en-GB"/>
              <a:t>“Makes sense” if files will inherit from directories</a:t>
            </a:r>
          </a:p>
          <a:p>
            <a:pPr lvl="2"/>
            <a:r>
              <a:rPr lang="en-GB"/>
              <a:t>Not always true</a:t>
            </a:r>
          </a:p>
          <a:p>
            <a:pPr lvl="1"/>
            <a:r>
              <a:rPr lang="en-GB"/>
              <a:t>Confuses users</a:t>
            </a:r>
          </a:p>
          <a:p>
            <a:r>
              <a:rPr lang="en-GB"/>
              <a:t>Directories inherit ACLs</a:t>
            </a:r>
          </a:p>
          <a:p>
            <a:pPr lvl="1"/>
            <a:r>
              <a:rPr lang="en-GB"/>
              <a:t>Easy to expose a whole tree accidentally</a:t>
            </a:r>
          </a:p>
          <a:p>
            <a:pPr lvl="1"/>
            <a:r>
              <a:rPr lang="en-GB"/>
              <a:t>What else to do?</a:t>
            </a:r>
          </a:p>
          <a:p>
            <a:pPr lvl="2"/>
            <a:r>
              <a:rPr lang="en-GB"/>
              <a:t>No good solution known</a:t>
            </a:r>
          </a:p>
          <a:p>
            <a:pPr lvl="2"/>
            <a:r>
              <a:rPr lang="en-GB"/>
              <a:t>DFS horror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41EA7-08E2-EC44-A590-4FAEA69EE46E}" type="slidenum">
              <a:rPr lang="en-US"/>
              <a:pPr/>
              <a:t>35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D4626-ACC7-0D4A-BDB6-733E9BEBF129}" type="slidenum">
              <a:rPr lang="en-US"/>
              <a:pPr/>
              <a:t>36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874F3-0F1A-964E-9BFD-E11F58D71F5D}" type="slidenum">
              <a:rPr lang="en-US"/>
              <a:pPr/>
              <a:t>37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3EF3C-5DEC-3B41-A3C5-8D82762E5847}" type="slidenum">
              <a:rPr lang="en-US"/>
              <a:pPr/>
              <a:t>38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F9A1E-2086-FC42-898E-136EDA0D55A4}" type="slidenum">
              <a:rPr lang="en-US"/>
              <a:pPr/>
              <a:t>39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41223-D568-904E-B1B9-EFE21054005F}" type="slidenum">
              <a:rPr lang="en-US"/>
              <a:pPr/>
              <a:t>40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8F158-70D6-6E4C-A0E6-555651D66FC9}" type="slidenum">
              <a:rPr lang="en-US"/>
              <a:pPr/>
              <a:t>5</a:t>
            </a:fld>
            <a:endParaRPr lang="en-US"/>
          </a:p>
        </p:txBody>
      </p:sp>
      <p:sp>
        <p:nvSpPr>
          <p:cNvPr id="93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602AE-8E4B-054A-AC12-1A594B3FC222}" type="slidenum">
              <a:rPr lang="en-US"/>
              <a:pPr/>
              <a:t>41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83E2F-C628-AA47-855A-20BD6D523E04}" type="slidenum">
              <a:rPr lang="en-US"/>
              <a:pPr/>
              <a:t>42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3CC91-A3F6-204F-997E-78F4C2D35C1C}" type="slidenum">
              <a:rPr lang="en-US"/>
              <a:pPr/>
              <a:t>43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D0616-6791-414C-87C5-398D64847C76}" type="slidenum">
              <a:rPr lang="en-US"/>
              <a:pPr/>
              <a:t>44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Chunk-based I/O</a:t>
            </a:r>
          </a:p>
          <a:p>
            <a:pPr lvl="1"/>
            <a:r>
              <a:rPr lang="en-GB"/>
              <a:t>No real consistency guarantees</a:t>
            </a:r>
          </a:p>
          <a:p>
            <a:pPr lvl="1"/>
            <a:r>
              <a:rPr lang="en-GB"/>
              <a:t>close() failures surprising to many Unix programs</a:t>
            </a:r>
          </a:p>
          <a:p>
            <a:pPr lvl="2"/>
            <a:r>
              <a:rPr lang="en-GB"/>
              <a:t>...and to early Linux kernels!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A5F1F-01A6-AE48-888F-B37DEB33109F}" type="slidenum">
              <a:rPr lang="en-US"/>
              <a:pPr/>
              <a:t>45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31CF1-60A1-D443-86B8-C3D9D7C6F8C8}" type="slidenum">
              <a:rPr lang="en-US"/>
              <a:pPr/>
              <a:t>46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C10C1-CD0C-B445-82E6-4E7E634348BC}" type="slidenum">
              <a:rPr lang="en-US"/>
              <a:pPr/>
              <a:t>47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DDF5B-1F93-5B4E-A90D-86DA6DCEB713}" type="slidenum">
              <a:rPr lang="en-US"/>
              <a:pPr/>
              <a:t>48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C08E2-C505-D14E-AF6C-C2CE54641031}" type="slidenum">
              <a:rPr lang="en-US"/>
              <a:pPr/>
              <a:t>49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59600-64EF-354F-A372-16BC0805119B}" type="slidenum">
              <a:rPr lang="en-US"/>
              <a:pPr/>
              <a:t>50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2F7A5-4993-864F-BF47-A02563BC1D5D}" type="slidenum">
              <a:rPr lang="en-US"/>
              <a:pPr/>
              <a:t>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5F811-DCAA-2845-85D6-D4174D2914D6}" type="slidenum">
              <a:rPr lang="en-US"/>
              <a:pPr/>
              <a:t>51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80BF3-BD14-534C-A829-7C5BF319C60A}" type="slidenum">
              <a:rPr lang="en-US"/>
              <a:pPr/>
              <a:t>52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45ACB-A676-1E4C-960F-BEF417B26230}" type="slidenum">
              <a:rPr lang="en-US"/>
              <a:pPr/>
              <a:t>53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6295C-47F2-664C-B7EC-3477FCF29C1A}" type="slidenum">
              <a:rPr lang="en-US"/>
              <a:pPr/>
              <a:t>54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B8AE6-603A-DA4C-B978-980260790949}" type="slidenum">
              <a:rPr lang="en-US"/>
              <a:pPr/>
              <a:t>55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B733D-45DB-844E-8DEC-69CF41165C88}" type="slidenum">
              <a:rPr lang="en-US"/>
              <a:pPr/>
              <a:t>56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B2F83-44DE-354B-AC72-7907DC3E7667}" type="slidenum">
              <a:rPr lang="en-US"/>
              <a:pPr/>
              <a:t>58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DE928-B7F9-0744-BC37-EBF913FAB3FC}" type="slidenum">
              <a:rPr lang="en-US"/>
              <a:pPr/>
              <a:t>7</a:t>
            </a:fld>
            <a:endParaRPr lang="en-US"/>
          </a:p>
        </p:txBody>
      </p:sp>
      <p:sp>
        <p:nvSpPr>
          <p:cNvPr id="86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Text Box 102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6A46A-7E9E-F44C-BFCD-4EDEF2C6B311}" type="slidenum">
              <a:rPr lang="en-US"/>
              <a:pPr/>
              <a:t>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EA4FF-6522-EC47-B44C-C94DB9098E9E}" type="slidenum">
              <a:rPr lang="en-US"/>
              <a:pPr/>
              <a:t>73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6BAB1-DAEF-CE4C-8B20-88659F006A5B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72274-D476-6B45-A267-D654991AB383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457200" y="853440"/>
            <a:ext cx="8229600" cy="310896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lang="en-US" sz="54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457200" y="4282440"/>
            <a:ext cx="82296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  <a:prstGeom prst="rect">
            <a:avLst/>
          </a:prstGeom>
        </p:spPr>
        <p:txBody>
          <a:bodyPr anchor="t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534400" cy="46783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lnSpc>
          <a:spcPts val="4000"/>
        </a:lnSpc>
        <a:buNone/>
        <a:defRPr lang="en-US" sz="44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png"/><Relationship Id="rId5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wmf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0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sz="4800" dirty="0"/>
              <a:t>15-446 Distributed Systems</a:t>
            </a:r>
            <a:br>
              <a:rPr sz="4800" dirty="0"/>
            </a:br>
            <a:r>
              <a:rPr sz="4800" dirty="0"/>
              <a:t>Spring 2009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sz="2400" dirty="0" smtClean="0"/>
              <a:t>L-17 Distributed File Systems</a:t>
            </a:r>
            <a:endParaRPr lang="en-US" dirty="0"/>
          </a:p>
        </p:txBody>
      </p:sp>
      <p:grpSp>
        <p:nvGrpSpPr>
          <p:cNvPr id="51" name="Group 443"/>
          <p:cNvGrpSpPr>
            <a:grpSpLocks/>
          </p:cNvGrpSpPr>
          <p:nvPr/>
        </p:nvGrpSpPr>
        <p:grpSpPr bwMode="auto">
          <a:xfrm>
            <a:off x="3733800" y="3236463"/>
            <a:ext cx="1524000" cy="1481587"/>
            <a:chOff x="3216" y="2448"/>
            <a:chExt cx="1979" cy="1729"/>
          </a:xfrm>
        </p:grpSpPr>
        <p:sp>
          <p:nvSpPr>
            <p:cNvPr id="52" name="Line 444"/>
            <p:cNvSpPr>
              <a:spLocks noChangeShapeType="1"/>
            </p:cNvSpPr>
            <p:nvPr/>
          </p:nvSpPr>
          <p:spPr bwMode="auto">
            <a:xfrm flipV="1">
              <a:off x="388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45"/>
            <p:cNvSpPr>
              <a:spLocks/>
            </p:cNvSpPr>
            <p:nvPr/>
          </p:nvSpPr>
          <p:spPr bwMode="auto">
            <a:xfrm>
              <a:off x="3290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46"/>
            <p:cNvSpPr>
              <a:spLocks/>
            </p:cNvSpPr>
            <p:nvPr/>
          </p:nvSpPr>
          <p:spPr bwMode="auto">
            <a:xfrm>
              <a:off x="3948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47"/>
            <p:cNvSpPr>
              <a:spLocks/>
            </p:cNvSpPr>
            <p:nvPr/>
          </p:nvSpPr>
          <p:spPr bwMode="auto">
            <a:xfrm>
              <a:off x="4151" y="2448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48"/>
            <p:cNvSpPr>
              <a:spLocks/>
            </p:cNvSpPr>
            <p:nvPr/>
          </p:nvSpPr>
          <p:spPr bwMode="auto">
            <a:xfrm>
              <a:off x="3605" y="2756"/>
              <a:ext cx="114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4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4" y="112"/>
                </a:cxn>
                <a:cxn ang="0">
                  <a:pos x="114" y="112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49"/>
            <p:cNvSpPr>
              <a:spLocks/>
            </p:cNvSpPr>
            <p:nvPr/>
          </p:nvSpPr>
          <p:spPr bwMode="auto">
            <a:xfrm>
              <a:off x="4704" y="2753"/>
              <a:ext cx="114" cy="11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4" y="115"/>
                </a:cxn>
                <a:cxn ang="0">
                  <a:pos x="114" y="0"/>
                </a:cxn>
                <a:cxn ang="0">
                  <a:pos x="2" y="0"/>
                </a:cxn>
                <a:cxn ang="0">
                  <a:pos x="2" y="115"/>
                </a:cxn>
                <a:cxn ang="0">
                  <a:pos x="2" y="115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0"/>
            <p:cNvSpPr>
              <a:spLocks/>
            </p:cNvSpPr>
            <p:nvPr/>
          </p:nvSpPr>
          <p:spPr bwMode="auto">
            <a:xfrm>
              <a:off x="5083" y="3333"/>
              <a:ext cx="112" cy="11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2" y="114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0" y="114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51"/>
            <p:cNvSpPr>
              <a:spLocks/>
            </p:cNvSpPr>
            <p:nvPr/>
          </p:nvSpPr>
          <p:spPr bwMode="auto">
            <a:xfrm>
              <a:off x="3216" y="3335"/>
              <a:ext cx="115" cy="112"/>
            </a:xfrm>
            <a:custGeom>
              <a:avLst/>
              <a:gdLst/>
              <a:ahLst/>
              <a:cxnLst>
                <a:cxn ang="0">
                  <a:pos x="115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452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92" name="Freeform 453"/>
              <p:cNvSpPr>
                <a:spLocks/>
              </p:cNvSpPr>
              <p:nvPr/>
            </p:nvSpPr>
            <p:spPr bwMode="auto">
              <a:xfrm>
                <a:off x="4246" y="2687"/>
                <a:ext cx="277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3"/>
                  </a:cxn>
                  <a:cxn ang="0">
                    <a:pos x="10" y="19"/>
                  </a:cxn>
                  <a:cxn ang="0">
                    <a:pos x="17" y="14"/>
                  </a:cxn>
                  <a:cxn ang="0">
                    <a:pos x="26" y="9"/>
                  </a:cxn>
                  <a:cxn ang="0">
                    <a:pos x="36" y="4"/>
                  </a:cxn>
                  <a:cxn ang="0">
                    <a:pos x="50" y="2"/>
                  </a:cxn>
                  <a:cxn ang="0">
                    <a:pos x="65" y="0"/>
                  </a:cxn>
                  <a:cxn ang="0">
                    <a:pos x="79" y="0"/>
                  </a:cxn>
                  <a:cxn ang="0">
                    <a:pos x="96" y="4"/>
                  </a:cxn>
                  <a:cxn ang="0">
                    <a:pos x="110" y="11"/>
                  </a:cxn>
                  <a:cxn ang="0">
                    <a:pos x="124" y="23"/>
                  </a:cxn>
                  <a:cxn ang="0">
                    <a:pos x="134" y="33"/>
                  </a:cxn>
                  <a:cxn ang="0">
                    <a:pos x="143" y="42"/>
                  </a:cxn>
                  <a:cxn ang="0">
                    <a:pos x="148" y="52"/>
                  </a:cxn>
                  <a:cxn ang="0">
                    <a:pos x="150" y="59"/>
                  </a:cxn>
                  <a:cxn ang="0">
                    <a:pos x="153" y="66"/>
                  </a:cxn>
                  <a:cxn ang="0">
                    <a:pos x="153" y="73"/>
                  </a:cxn>
                  <a:cxn ang="0">
                    <a:pos x="153" y="78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7" y="73"/>
                  </a:cxn>
                  <a:cxn ang="0">
                    <a:pos x="174" y="71"/>
                  </a:cxn>
                  <a:cxn ang="0">
                    <a:pos x="181" y="69"/>
                  </a:cxn>
                  <a:cxn ang="0">
                    <a:pos x="191" y="69"/>
                  </a:cxn>
                  <a:cxn ang="0">
                    <a:pos x="200" y="71"/>
                  </a:cxn>
                  <a:cxn ang="0">
                    <a:pos x="210" y="73"/>
                  </a:cxn>
                  <a:cxn ang="0">
                    <a:pos x="219" y="81"/>
                  </a:cxn>
                  <a:cxn ang="0">
                    <a:pos x="229" y="90"/>
                  </a:cxn>
                  <a:cxn ang="0">
                    <a:pos x="234" y="97"/>
                  </a:cxn>
                  <a:cxn ang="0">
                    <a:pos x="236" y="107"/>
                  </a:cxn>
                  <a:cxn ang="0">
                    <a:pos x="239" y="116"/>
                  </a:cxn>
                  <a:cxn ang="0">
                    <a:pos x="239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4" y="143"/>
                  </a:cxn>
                  <a:cxn ang="0">
                    <a:pos x="234" y="145"/>
                  </a:cxn>
                  <a:cxn ang="0">
                    <a:pos x="231" y="145"/>
                  </a:cxn>
                  <a:cxn ang="0">
                    <a:pos x="234" y="147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8" y="157"/>
                  </a:cxn>
                  <a:cxn ang="0">
                    <a:pos x="253" y="164"/>
                  </a:cxn>
                  <a:cxn ang="0">
                    <a:pos x="260" y="174"/>
                  </a:cxn>
                  <a:cxn ang="0">
                    <a:pos x="267" y="183"/>
                  </a:cxn>
                  <a:cxn ang="0">
                    <a:pos x="272" y="195"/>
                  </a:cxn>
                  <a:cxn ang="0">
                    <a:pos x="274" y="212"/>
                  </a:cxn>
                  <a:cxn ang="0">
                    <a:pos x="277" y="228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54"/>
              <p:cNvSpPr>
                <a:spLocks/>
              </p:cNvSpPr>
              <p:nvPr/>
            </p:nvSpPr>
            <p:spPr bwMode="auto">
              <a:xfrm>
                <a:off x="3891" y="2677"/>
                <a:ext cx="358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3"/>
                  </a:cxn>
                  <a:cxn ang="0">
                    <a:pos x="21" y="174"/>
                  </a:cxn>
                  <a:cxn ang="0">
                    <a:pos x="33" y="162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0" y="145"/>
                  </a:cxn>
                  <a:cxn ang="0">
                    <a:pos x="38" y="134"/>
                  </a:cxn>
                  <a:cxn ang="0">
                    <a:pos x="38" y="117"/>
                  </a:cxn>
                  <a:cxn ang="0">
                    <a:pos x="48" y="98"/>
                  </a:cxn>
                  <a:cxn ang="0">
                    <a:pos x="67" y="83"/>
                  </a:cxn>
                  <a:cxn ang="0">
                    <a:pos x="83" y="79"/>
                  </a:cxn>
                  <a:cxn ang="0">
                    <a:pos x="102" y="81"/>
                  </a:cxn>
                  <a:cxn ang="0">
                    <a:pos x="114" y="86"/>
                  </a:cxn>
                  <a:cxn ang="0">
                    <a:pos x="121" y="91"/>
                  </a:cxn>
                  <a:cxn ang="0">
                    <a:pos x="124" y="88"/>
                  </a:cxn>
                  <a:cxn ang="0">
                    <a:pos x="121" y="81"/>
                  </a:cxn>
                  <a:cxn ang="0">
                    <a:pos x="124" y="69"/>
                  </a:cxn>
                  <a:cxn ang="0">
                    <a:pos x="133" y="52"/>
                  </a:cxn>
                  <a:cxn ang="0">
                    <a:pos x="152" y="31"/>
                  </a:cxn>
                  <a:cxn ang="0">
                    <a:pos x="181" y="14"/>
                  </a:cxn>
                  <a:cxn ang="0">
                    <a:pos x="212" y="10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7" y="2"/>
                  </a:cxn>
                  <a:cxn ang="0">
                    <a:pos x="343" y="7"/>
                  </a:cxn>
                  <a:cxn ang="0">
                    <a:pos x="350" y="17"/>
                  </a:cxn>
                  <a:cxn ang="0">
                    <a:pos x="355" y="26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55"/>
              <p:cNvSpPr>
                <a:spLocks/>
              </p:cNvSpPr>
              <p:nvPr/>
            </p:nvSpPr>
            <p:spPr bwMode="auto">
              <a:xfrm>
                <a:off x="3891" y="2911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2"/>
                  </a:cxn>
                  <a:cxn ang="0">
                    <a:pos x="272" y="205"/>
                  </a:cxn>
                  <a:cxn ang="0">
                    <a:pos x="267" y="207"/>
                  </a:cxn>
                  <a:cxn ang="0">
                    <a:pos x="260" y="212"/>
                  </a:cxn>
                  <a:cxn ang="0">
                    <a:pos x="250" y="217"/>
                  </a:cxn>
                  <a:cxn ang="0">
                    <a:pos x="238" y="221"/>
                  </a:cxn>
                  <a:cxn ang="0">
                    <a:pos x="226" y="226"/>
                  </a:cxn>
                  <a:cxn ang="0">
                    <a:pos x="212" y="229"/>
                  </a:cxn>
                  <a:cxn ang="0">
                    <a:pos x="195" y="226"/>
                  </a:cxn>
                  <a:cxn ang="0">
                    <a:pos x="181" y="224"/>
                  </a:cxn>
                  <a:cxn ang="0">
                    <a:pos x="164" y="214"/>
                  </a:cxn>
                  <a:cxn ang="0">
                    <a:pos x="152" y="205"/>
                  </a:cxn>
                  <a:cxn ang="0">
                    <a:pos x="141" y="195"/>
                  </a:cxn>
                  <a:cxn ang="0">
                    <a:pos x="133" y="186"/>
                  </a:cxn>
                  <a:cxn ang="0">
                    <a:pos x="129" y="176"/>
                  </a:cxn>
                  <a:cxn ang="0">
                    <a:pos x="124" y="167"/>
                  </a:cxn>
                  <a:cxn ang="0">
                    <a:pos x="124" y="159"/>
                  </a:cxn>
                  <a:cxn ang="0">
                    <a:pos x="121" y="155"/>
                  </a:cxn>
                  <a:cxn ang="0">
                    <a:pos x="121" y="150"/>
                  </a:cxn>
                  <a:cxn ang="0">
                    <a:pos x="124" y="148"/>
                  </a:cxn>
                  <a:cxn ang="0">
                    <a:pos x="124" y="145"/>
                  </a:cxn>
                  <a:cxn ang="0">
                    <a:pos x="121" y="148"/>
                  </a:cxn>
                  <a:cxn ang="0">
                    <a:pos x="119" y="150"/>
                  </a:cxn>
                  <a:cxn ang="0">
                    <a:pos x="114" y="152"/>
                  </a:cxn>
                  <a:cxn ang="0">
                    <a:pos x="110" y="155"/>
                  </a:cxn>
                  <a:cxn ang="0">
                    <a:pos x="102" y="157"/>
                  </a:cxn>
                  <a:cxn ang="0">
                    <a:pos x="93" y="157"/>
                  </a:cxn>
                  <a:cxn ang="0">
                    <a:pos x="83" y="157"/>
                  </a:cxn>
                  <a:cxn ang="0">
                    <a:pos x="76" y="157"/>
                  </a:cxn>
                  <a:cxn ang="0">
                    <a:pos x="67" y="152"/>
                  </a:cxn>
                  <a:cxn ang="0">
                    <a:pos x="55" y="145"/>
                  </a:cxn>
                  <a:cxn ang="0">
                    <a:pos x="48" y="138"/>
                  </a:cxn>
                  <a:cxn ang="0">
                    <a:pos x="43" y="128"/>
                  </a:cxn>
                  <a:cxn ang="0">
                    <a:pos x="38" y="121"/>
                  </a:cxn>
                  <a:cxn ang="0">
                    <a:pos x="38" y="112"/>
                  </a:cxn>
                  <a:cxn ang="0">
                    <a:pos x="38" y="105"/>
                  </a:cxn>
                  <a:cxn ang="0">
                    <a:pos x="38" y="97"/>
                  </a:cxn>
                  <a:cxn ang="0">
                    <a:pos x="40" y="90"/>
                  </a:cxn>
                  <a:cxn ang="0">
                    <a:pos x="40" y="86"/>
                  </a:cxn>
                  <a:cxn ang="0">
                    <a:pos x="43" y="83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8" y="78"/>
                  </a:cxn>
                  <a:cxn ang="0">
                    <a:pos x="33" y="76"/>
                  </a:cxn>
                  <a:cxn ang="0">
                    <a:pos x="29" y="71"/>
                  </a:cxn>
                  <a:cxn ang="0">
                    <a:pos x="21" y="64"/>
                  </a:cxn>
                  <a:cxn ang="0">
                    <a:pos x="14" y="55"/>
                  </a:cxn>
                  <a:cxn ang="0">
                    <a:pos x="9" y="45"/>
                  </a:cxn>
                  <a:cxn ang="0">
                    <a:pos x="5" y="31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56"/>
              <p:cNvSpPr>
                <a:spLocks/>
              </p:cNvSpPr>
              <p:nvPr/>
            </p:nvSpPr>
            <p:spPr bwMode="auto">
              <a:xfrm>
                <a:off x="4165" y="2911"/>
                <a:ext cx="355" cy="23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348" y="45"/>
                  </a:cxn>
                  <a:cxn ang="0">
                    <a:pos x="334" y="64"/>
                  </a:cxn>
                  <a:cxn ang="0">
                    <a:pos x="322" y="76"/>
                  </a:cxn>
                  <a:cxn ang="0">
                    <a:pos x="315" y="81"/>
                  </a:cxn>
                  <a:cxn ang="0">
                    <a:pos x="315" y="83"/>
                  </a:cxn>
                  <a:cxn ang="0">
                    <a:pos x="317" y="90"/>
                  </a:cxn>
                  <a:cxn ang="0">
                    <a:pos x="320" y="105"/>
                  </a:cxn>
                  <a:cxn ang="0">
                    <a:pos x="317" y="121"/>
                  </a:cxn>
                  <a:cxn ang="0">
                    <a:pos x="310" y="138"/>
                  </a:cxn>
                  <a:cxn ang="0">
                    <a:pos x="291" y="152"/>
                  </a:cxn>
                  <a:cxn ang="0">
                    <a:pos x="272" y="159"/>
                  </a:cxn>
                  <a:cxn ang="0">
                    <a:pos x="255" y="157"/>
                  </a:cxn>
                  <a:cxn ang="0">
                    <a:pos x="241" y="152"/>
                  </a:cxn>
                  <a:cxn ang="0">
                    <a:pos x="234" y="148"/>
                  </a:cxn>
                  <a:cxn ang="0">
                    <a:pos x="234" y="148"/>
                  </a:cxn>
                  <a:cxn ang="0">
                    <a:pos x="234" y="155"/>
                  </a:cxn>
                  <a:cxn ang="0">
                    <a:pos x="231" y="169"/>
                  </a:cxn>
                  <a:cxn ang="0">
                    <a:pos x="224" y="186"/>
                  </a:cxn>
                  <a:cxn ang="0">
                    <a:pos x="205" y="205"/>
                  </a:cxn>
                  <a:cxn ang="0">
                    <a:pos x="177" y="224"/>
                  </a:cxn>
                  <a:cxn ang="0">
                    <a:pos x="146" y="229"/>
                  </a:cxn>
                  <a:cxn ang="0">
                    <a:pos x="117" y="224"/>
                  </a:cxn>
                  <a:cxn ang="0">
                    <a:pos x="98" y="214"/>
                  </a:cxn>
                  <a:cxn ang="0">
                    <a:pos x="86" y="205"/>
                  </a:cxn>
                  <a:cxn ang="0">
                    <a:pos x="84" y="205"/>
                  </a:cxn>
                  <a:cxn ang="0">
                    <a:pos x="81" y="212"/>
                  </a:cxn>
                  <a:cxn ang="0">
                    <a:pos x="76" y="219"/>
                  </a:cxn>
                  <a:cxn ang="0">
                    <a:pos x="69" y="229"/>
                  </a:cxn>
                  <a:cxn ang="0">
                    <a:pos x="53" y="236"/>
                  </a:cxn>
                  <a:cxn ang="0">
                    <a:pos x="31" y="236"/>
                  </a:cxn>
                  <a:cxn ang="0">
                    <a:pos x="14" y="229"/>
                  </a:cxn>
                  <a:cxn ang="0">
                    <a:pos x="5" y="219"/>
                  </a:cxn>
                  <a:cxn ang="0">
                    <a:pos x="0" y="212"/>
                  </a:cxn>
                  <a:cxn ang="0">
                    <a:pos x="0" y="205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457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88" name="Freeform 458"/>
              <p:cNvSpPr>
                <a:spLocks/>
              </p:cNvSpPr>
              <p:nvPr/>
            </p:nvSpPr>
            <p:spPr bwMode="auto">
              <a:xfrm>
                <a:off x="4768" y="3438"/>
                <a:ext cx="274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" y="21"/>
                  </a:cxn>
                  <a:cxn ang="0">
                    <a:pos x="7" y="19"/>
                  </a:cxn>
                  <a:cxn ang="0">
                    <a:pos x="15" y="14"/>
                  </a:cxn>
                  <a:cxn ang="0">
                    <a:pos x="24" y="9"/>
                  </a:cxn>
                  <a:cxn ang="0">
                    <a:pos x="36" y="4"/>
                  </a:cxn>
                  <a:cxn ang="0">
                    <a:pos x="48" y="0"/>
                  </a:cxn>
                  <a:cxn ang="0">
                    <a:pos x="62" y="0"/>
                  </a:cxn>
                  <a:cxn ang="0">
                    <a:pos x="77" y="0"/>
                  </a:cxn>
                  <a:cxn ang="0">
                    <a:pos x="93" y="4"/>
                  </a:cxn>
                  <a:cxn ang="0">
                    <a:pos x="108" y="12"/>
                  </a:cxn>
                  <a:cxn ang="0">
                    <a:pos x="122" y="21"/>
                  </a:cxn>
                  <a:cxn ang="0">
                    <a:pos x="134" y="33"/>
                  </a:cxn>
                  <a:cxn ang="0">
                    <a:pos x="141" y="43"/>
                  </a:cxn>
                  <a:cxn ang="0">
                    <a:pos x="146" y="52"/>
                  </a:cxn>
                  <a:cxn ang="0">
                    <a:pos x="148" y="59"/>
                  </a:cxn>
                  <a:cxn ang="0">
                    <a:pos x="151" y="66"/>
                  </a:cxn>
                  <a:cxn ang="0">
                    <a:pos x="151" y="71"/>
                  </a:cxn>
                  <a:cxn ang="0">
                    <a:pos x="151" y="76"/>
                  </a:cxn>
                  <a:cxn ang="0">
                    <a:pos x="151" y="78"/>
                  </a:cxn>
                  <a:cxn ang="0">
                    <a:pos x="151" y="81"/>
                  </a:cxn>
                  <a:cxn ang="0">
                    <a:pos x="151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5" y="74"/>
                  </a:cxn>
                  <a:cxn ang="0">
                    <a:pos x="172" y="71"/>
                  </a:cxn>
                  <a:cxn ang="0">
                    <a:pos x="182" y="69"/>
                  </a:cxn>
                  <a:cxn ang="0">
                    <a:pos x="189" y="69"/>
                  </a:cxn>
                  <a:cxn ang="0">
                    <a:pos x="198" y="71"/>
                  </a:cxn>
                  <a:cxn ang="0">
                    <a:pos x="208" y="74"/>
                  </a:cxn>
                  <a:cxn ang="0">
                    <a:pos x="217" y="81"/>
                  </a:cxn>
                  <a:cxn ang="0">
                    <a:pos x="227" y="88"/>
                  </a:cxn>
                  <a:cxn ang="0">
                    <a:pos x="232" y="97"/>
                  </a:cxn>
                  <a:cxn ang="0">
                    <a:pos x="234" y="107"/>
                  </a:cxn>
                  <a:cxn ang="0">
                    <a:pos x="236" y="114"/>
                  </a:cxn>
                  <a:cxn ang="0">
                    <a:pos x="236" y="124"/>
                  </a:cxn>
                  <a:cxn ang="0">
                    <a:pos x="236" y="131"/>
                  </a:cxn>
                  <a:cxn ang="0">
                    <a:pos x="234" y="135"/>
                  </a:cxn>
                  <a:cxn ang="0">
                    <a:pos x="232" y="140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6" y="157"/>
                  </a:cxn>
                  <a:cxn ang="0">
                    <a:pos x="253" y="164"/>
                  </a:cxn>
                  <a:cxn ang="0">
                    <a:pos x="258" y="171"/>
                  </a:cxn>
                  <a:cxn ang="0">
                    <a:pos x="265" y="183"/>
                  </a:cxn>
                  <a:cxn ang="0">
                    <a:pos x="270" y="195"/>
                  </a:cxn>
                  <a:cxn ang="0">
                    <a:pos x="272" y="209"/>
                  </a:cxn>
                  <a:cxn ang="0">
                    <a:pos x="274" y="228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459"/>
              <p:cNvSpPr>
                <a:spLocks/>
              </p:cNvSpPr>
              <p:nvPr/>
            </p:nvSpPr>
            <p:spPr bwMode="auto">
              <a:xfrm>
                <a:off x="4411" y="3428"/>
                <a:ext cx="357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1"/>
                  </a:cxn>
                  <a:cxn ang="0">
                    <a:pos x="21" y="172"/>
                  </a:cxn>
                  <a:cxn ang="0">
                    <a:pos x="33" y="160"/>
                  </a:cxn>
                  <a:cxn ang="0">
                    <a:pos x="43" y="155"/>
                  </a:cxn>
                  <a:cxn ang="0">
                    <a:pos x="43" y="153"/>
                  </a:cxn>
                  <a:cxn ang="0">
                    <a:pos x="40" y="145"/>
                  </a:cxn>
                  <a:cxn ang="0">
                    <a:pos x="38" y="131"/>
                  </a:cxn>
                  <a:cxn ang="0">
                    <a:pos x="40" y="114"/>
                  </a:cxn>
                  <a:cxn ang="0">
                    <a:pos x="47" y="98"/>
                  </a:cxn>
                  <a:cxn ang="0">
                    <a:pos x="66" y="84"/>
                  </a:cxn>
                  <a:cxn ang="0">
                    <a:pos x="85" y="79"/>
                  </a:cxn>
                  <a:cxn ang="0">
                    <a:pos x="102" y="79"/>
                  </a:cxn>
                  <a:cxn ang="0">
                    <a:pos x="114" y="84"/>
                  </a:cxn>
                  <a:cxn ang="0">
                    <a:pos x="124" y="88"/>
                  </a:cxn>
                  <a:cxn ang="0">
                    <a:pos x="124" y="88"/>
                  </a:cxn>
                  <a:cxn ang="0">
                    <a:pos x="124" y="81"/>
                  </a:cxn>
                  <a:cxn ang="0">
                    <a:pos x="126" y="69"/>
                  </a:cxn>
                  <a:cxn ang="0">
                    <a:pos x="133" y="50"/>
                  </a:cxn>
                  <a:cxn ang="0">
                    <a:pos x="152" y="31"/>
                  </a:cxn>
                  <a:cxn ang="0">
                    <a:pos x="181" y="12"/>
                  </a:cxn>
                  <a:cxn ang="0">
                    <a:pos x="212" y="7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1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6" y="2"/>
                  </a:cxn>
                  <a:cxn ang="0">
                    <a:pos x="343" y="7"/>
                  </a:cxn>
                  <a:cxn ang="0">
                    <a:pos x="353" y="17"/>
                  </a:cxn>
                  <a:cxn ang="0">
                    <a:pos x="357" y="26"/>
                  </a:cxn>
                  <a:cxn ang="0">
                    <a:pos x="357" y="31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60"/>
              <p:cNvSpPr>
                <a:spLocks/>
              </p:cNvSpPr>
              <p:nvPr/>
            </p:nvSpPr>
            <p:spPr bwMode="auto">
              <a:xfrm>
                <a:off x="4411" y="3659"/>
                <a:ext cx="274" cy="229"/>
              </a:xfrm>
              <a:custGeom>
                <a:avLst/>
                <a:gdLst/>
                <a:ahLst/>
                <a:cxnLst>
                  <a:cxn ang="0">
                    <a:pos x="274" y="205"/>
                  </a:cxn>
                  <a:cxn ang="0">
                    <a:pos x="271" y="208"/>
                  </a:cxn>
                  <a:cxn ang="0">
                    <a:pos x="267" y="210"/>
                  </a:cxn>
                  <a:cxn ang="0">
                    <a:pos x="260" y="215"/>
                  </a:cxn>
                  <a:cxn ang="0">
                    <a:pos x="250" y="220"/>
                  </a:cxn>
                  <a:cxn ang="0">
                    <a:pos x="238" y="224"/>
                  </a:cxn>
                  <a:cxn ang="0">
                    <a:pos x="226" y="229"/>
                  </a:cxn>
                  <a:cxn ang="0">
                    <a:pos x="212" y="229"/>
                  </a:cxn>
                  <a:cxn ang="0">
                    <a:pos x="198" y="229"/>
                  </a:cxn>
                  <a:cxn ang="0">
                    <a:pos x="181" y="224"/>
                  </a:cxn>
                  <a:cxn ang="0">
                    <a:pos x="167" y="217"/>
                  </a:cxn>
                  <a:cxn ang="0">
                    <a:pos x="152" y="208"/>
                  </a:cxn>
                  <a:cxn ang="0">
                    <a:pos x="140" y="196"/>
                  </a:cxn>
                  <a:cxn ang="0">
                    <a:pos x="133" y="186"/>
                  </a:cxn>
                  <a:cxn ang="0">
                    <a:pos x="128" y="179"/>
                  </a:cxn>
                  <a:cxn ang="0">
                    <a:pos x="126" y="170"/>
                  </a:cxn>
                  <a:cxn ang="0">
                    <a:pos x="124" y="162"/>
                  </a:cxn>
                  <a:cxn ang="0">
                    <a:pos x="124" y="158"/>
                  </a:cxn>
                  <a:cxn ang="0">
                    <a:pos x="124" y="153"/>
                  </a:cxn>
                  <a:cxn ang="0">
                    <a:pos x="124" y="151"/>
                  </a:cxn>
                  <a:cxn ang="0">
                    <a:pos x="124" y="148"/>
                  </a:cxn>
                  <a:cxn ang="0">
                    <a:pos x="124" y="148"/>
                  </a:cxn>
                  <a:cxn ang="0">
                    <a:pos x="119" y="151"/>
                  </a:cxn>
                  <a:cxn ang="0">
                    <a:pos x="114" y="153"/>
                  </a:cxn>
                  <a:cxn ang="0">
                    <a:pos x="109" y="155"/>
                  </a:cxn>
                  <a:cxn ang="0">
                    <a:pos x="102" y="158"/>
                  </a:cxn>
                  <a:cxn ang="0">
                    <a:pos x="93" y="160"/>
                  </a:cxn>
                  <a:cxn ang="0">
                    <a:pos x="85" y="160"/>
                  </a:cxn>
                  <a:cxn ang="0">
                    <a:pos x="76" y="158"/>
                  </a:cxn>
                  <a:cxn ang="0">
                    <a:pos x="66" y="155"/>
                  </a:cxn>
                  <a:cxn ang="0">
                    <a:pos x="57" y="148"/>
                  </a:cxn>
                  <a:cxn ang="0">
                    <a:pos x="47" y="141"/>
                  </a:cxn>
                  <a:cxn ang="0">
                    <a:pos x="43" y="131"/>
                  </a:cxn>
                  <a:cxn ang="0">
                    <a:pos x="40" y="122"/>
                  </a:cxn>
                  <a:cxn ang="0">
                    <a:pos x="38" y="115"/>
                  </a:cxn>
                  <a:cxn ang="0">
                    <a:pos x="38" y="105"/>
                  </a:cxn>
                  <a:cxn ang="0">
                    <a:pos x="38" y="98"/>
                  </a:cxn>
                  <a:cxn ang="0">
                    <a:pos x="40" y="93"/>
                  </a:cxn>
                  <a:cxn ang="0">
                    <a:pos x="43" y="89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38" y="81"/>
                  </a:cxn>
                  <a:cxn ang="0">
                    <a:pos x="33" y="77"/>
                  </a:cxn>
                  <a:cxn ang="0">
                    <a:pos x="28" y="72"/>
                  </a:cxn>
                  <a:cxn ang="0">
                    <a:pos x="21" y="65"/>
                  </a:cxn>
                  <a:cxn ang="0">
                    <a:pos x="16" y="58"/>
                  </a:cxn>
                  <a:cxn ang="0">
                    <a:pos x="9" y="46"/>
                  </a:cxn>
                  <a:cxn ang="0">
                    <a:pos x="4" y="34"/>
                  </a:cxn>
                  <a:cxn ang="0">
                    <a:pos x="2" y="19"/>
                  </a:cxn>
                  <a:cxn ang="0">
                    <a:pos x="0" y="0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61"/>
              <p:cNvSpPr>
                <a:spLocks/>
              </p:cNvSpPr>
              <p:nvPr/>
            </p:nvSpPr>
            <p:spPr bwMode="auto">
              <a:xfrm>
                <a:off x="4685" y="3659"/>
                <a:ext cx="355" cy="239"/>
              </a:xfrm>
              <a:custGeom>
                <a:avLst/>
                <a:gdLst/>
                <a:ahLst/>
                <a:cxnLst>
                  <a:cxn ang="0">
                    <a:pos x="355" y="19"/>
                  </a:cxn>
                  <a:cxn ang="0">
                    <a:pos x="348" y="48"/>
                  </a:cxn>
                  <a:cxn ang="0">
                    <a:pos x="336" y="67"/>
                  </a:cxn>
                  <a:cxn ang="0">
                    <a:pos x="324" y="79"/>
                  </a:cxn>
                  <a:cxn ang="0">
                    <a:pos x="315" y="84"/>
                  </a:cxn>
                  <a:cxn ang="0">
                    <a:pos x="315" y="86"/>
                  </a:cxn>
                  <a:cxn ang="0">
                    <a:pos x="317" y="93"/>
                  </a:cxn>
                  <a:cxn ang="0">
                    <a:pos x="319" y="108"/>
                  </a:cxn>
                  <a:cxn ang="0">
                    <a:pos x="317" y="124"/>
                  </a:cxn>
                  <a:cxn ang="0">
                    <a:pos x="310" y="141"/>
                  </a:cxn>
                  <a:cxn ang="0">
                    <a:pos x="291" y="155"/>
                  </a:cxn>
                  <a:cxn ang="0">
                    <a:pos x="272" y="160"/>
                  </a:cxn>
                  <a:cxn ang="0">
                    <a:pos x="255" y="160"/>
                  </a:cxn>
                  <a:cxn ang="0">
                    <a:pos x="243" y="155"/>
                  </a:cxn>
                  <a:cxn ang="0">
                    <a:pos x="234" y="151"/>
                  </a:cxn>
                  <a:cxn ang="0">
                    <a:pos x="234" y="151"/>
                  </a:cxn>
                  <a:cxn ang="0">
                    <a:pos x="234" y="158"/>
                  </a:cxn>
                  <a:cxn ang="0">
                    <a:pos x="231" y="170"/>
                  </a:cxn>
                  <a:cxn ang="0">
                    <a:pos x="224" y="189"/>
                  </a:cxn>
                  <a:cxn ang="0">
                    <a:pos x="205" y="208"/>
                  </a:cxn>
                  <a:cxn ang="0">
                    <a:pos x="176" y="227"/>
                  </a:cxn>
                  <a:cxn ang="0">
                    <a:pos x="145" y="232"/>
                  </a:cxn>
                  <a:cxn ang="0">
                    <a:pos x="119" y="224"/>
                  </a:cxn>
                  <a:cxn ang="0">
                    <a:pos x="98" y="215"/>
                  </a:cxn>
                  <a:cxn ang="0">
                    <a:pos x="86" y="208"/>
                  </a:cxn>
                  <a:cxn ang="0">
                    <a:pos x="83" y="208"/>
                  </a:cxn>
                  <a:cxn ang="0">
                    <a:pos x="83" y="213"/>
                  </a:cxn>
                  <a:cxn ang="0">
                    <a:pos x="79" y="222"/>
                  </a:cxn>
                  <a:cxn ang="0">
                    <a:pos x="69" y="232"/>
                  </a:cxn>
                  <a:cxn ang="0">
                    <a:pos x="52" y="236"/>
                  </a:cxn>
                  <a:cxn ang="0">
                    <a:pos x="31" y="236"/>
                  </a:cxn>
                  <a:cxn ang="0">
                    <a:pos x="14" y="232"/>
                  </a:cxn>
                  <a:cxn ang="0">
                    <a:pos x="5" y="222"/>
                  </a:cxn>
                  <a:cxn ang="0">
                    <a:pos x="0" y="213"/>
                  </a:cxn>
                  <a:cxn ang="0">
                    <a:pos x="0" y="208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462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84" name="Freeform 463"/>
              <p:cNvSpPr>
                <a:spLocks/>
              </p:cNvSpPr>
              <p:nvPr/>
            </p:nvSpPr>
            <p:spPr bwMode="auto">
              <a:xfrm>
                <a:off x="3722" y="3440"/>
                <a:ext cx="276" cy="22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7" y="19"/>
                  </a:cxn>
                  <a:cxn ang="0">
                    <a:pos x="16" y="14"/>
                  </a:cxn>
                  <a:cxn ang="0">
                    <a:pos x="26" y="10"/>
                  </a:cxn>
                  <a:cxn ang="0">
                    <a:pos x="35" y="5"/>
                  </a:cxn>
                  <a:cxn ang="0">
                    <a:pos x="50" y="2"/>
                  </a:cxn>
                  <a:cxn ang="0">
                    <a:pos x="64" y="0"/>
                  </a:cxn>
                  <a:cxn ang="0">
                    <a:pos x="78" y="0"/>
                  </a:cxn>
                  <a:cxn ang="0">
                    <a:pos x="95" y="5"/>
                  </a:cxn>
                  <a:cxn ang="0">
                    <a:pos x="109" y="12"/>
                  </a:cxn>
                  <a:cxn ang="0">
                    <a:pos x="124" y="24"/>
                  </a:cxn>
                  <a:cxn ang="0">
                    <a:pos x="133" y="33"/>
                  </a:cxn>
                  <a:cxn ang="0">
                    <a:pos x="143" y="43"/>
                  </a:cxn>
                  <a:cxn ang="0">
                    <a:pos x="147" y="52"/>
                  </a:cxn>
                  <a:cxn ang="0">
                    <a:pos x="150" y="60"/>
                  </a:cxn>
                  <a:cxn ang="0">
                    <a:pos x="152" y="67"/>
                  </a:cxn>
                  <a:cxn ang="0">
                    <a:pos x="152" y="74"/>
                  </a:cxn>
                  <a:cxn ang="0">
                    <a:pos x="152" y="79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5" y="79"/>
                  </a:cxn>
                  <a:cxn ang="0">
                    <a:pos x="159" y="76"/>
                  </a:cxn>
                  <a:cxn ang="0">
                    <a:pos x="167" y="74"/>
                  </a:cxn>
                  <a:cxn ang="0">
                    <a:pos x="174" y="72"/>
                  </a:cxn>
                  <a:cxn ang="0">
                    <a:pos x="181" y="69"/>
                  </a:cxn>
                  <a:cxn ang="0">
                    <a:pos x="190" y="69"/>
                  </a:cxn>
                  <a:cxn ang="0">
                    <a:pos x="200" y="72"/>
                  </a:cxn>
                  <a:cxn ang="0">
                    <a:pos x="209" y="74"/>
                  </a:cxn>
                  <a:cxn ang="0">
                    <a:pos x="219" y="81"/>
                  </a:cxn>
                  <a:cxn ang="0">
                    <a:pos x="229" y="91"/>
                  </a:cxn>
                  <a:cxn ang="0">
                    <a:pos x="233" y="98"/>
                  </a:cxn>
                  <a:cxn ang="0">
                    <a:pos x="236" y="107"/>
                  </a:cxn>
                  <a:cxn ang="0">
                    <a:pos x="238" y="117"/>
                  </a:cxn>
                  <a:cxn ang="0">
                    <a:pos x="238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3" y="143"/>
                  </a:cxn>
                  <a:cxn ang="0">
                    <a:pos x="233" y="145"/>
                  </a:cxn>
                  <a:cxn ang="0">
                    <a:pos x="231" y="145"/>
                  </a:cxn>
                  <a:cxn ang="0">
                    <a:pos x="233" y="148"/>
                  </a:cxn>
                  <a:cxn ang="0">
                    <a:pos x="236" y="148"/>
                  </a:cxn>
                  <a:cxn ang="0">
                    <a:pos x="240" y="153"/>
                  </a:cxn>
                  <a:cxn ang="0">
                    <a:pos x="248" y="157"/>
                  </a:cxn>
                  <a:cxn ang="0">
                    <a:pos x="252" y="164"/>
                  </a:cxn>
                  <a:cxn ang="0">
                    <a:pos x="259" y="174"/>
                  </a:cxn>
                  <a:cxn ang="0">
                    <a:pos x="267" y="184"/>
                  </a:cxn>
                  <a:cxn ang="0">
                    <a:pos x="271" y="195"/>
                  </a:cxn>
                  <a:cxn ang="0">
                    <a:pos x="274" y="212"/>
                  </a:cxn>
                  <a:cxn ang="0">
                    <a:pos x="276" y="229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464"/>
              <p:cNvSpPr>
                <a:spLocks/>
              </p:cNvSpPr>
              <p:nvPr/>
            </p:nvSpPr>
            <p:spPr bwMode="auto">
              <a:xfrm>
                <a:off x="3366" y="3430"/>
                <a:ext cx="358" cy="236"/>
              </a:xfrm>
              <a:custGeom>
                <a:avLst/>
                <a:gdLst/>
                <a:ahLst/>
                <a:cxnLst>
                  <a:cxn ang="0">
                    <a:pos x="3" y="220"/>
                  </a:cxn>
                  <a:cxn ang="0">
                    <a:pos x="10" y="194"/>
                  </a:cxn>
                  <a:cxn ang="0">
                    <a:pos x="22" y="174"/>
                  </a:cxn>
                  <a:cxn ang="0">
                    <a:pos x="34" y="163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1" y="146"/>
                  </a:cxn>
                  <a:cxn ang="0">
                    <a:pos x="39" y="134"/>
                  </a:cxn>
                  <a:cxn ang="0">
                    <a:pos x="39" y="117"/>
                  </a:cxn>
                  <a:cxn ang="0">
                    <a:pos x="48" y="98"/>
                  </a:cxn>
                  <a:cxn ang="0">
                    <a:pos x="65" y="84"/>
                  </a:cxn>
                  <a:cxn ang="0">
                    <a:pos x="84" y="79"/>
                  </a:cxn>
                  <a:cxn ang="0">
                    <a:pos x="103" y="82"/>
                  </a:cxn>
                  <a:cxn ang="0">
                    <a:pos x="115" y="86"/>
                  </a:cxn>
                  <a:cxn ang="0">
                    <a:pos x="122" y="91"/>
                  </a:cxn>
                  <a:cxn ang="0">
                    <a:pos x="124" y="89"/>
                  </a:cxn>
                  <a:cxn ang="0">
                    <a:pos x="122" y="82"/>
                  </a:cxn>
                  <a:cxn ang="0">
                    <a:pos x="124" y="70"/>
                  </a:cxn>
                  <a:cxn ang="0">
                    <a:pos x="134" y="53"/>
                  </a:cxn>
                  <a:cxn ang="0">
                    <a:pos x="153" y="31"/>
                  </a:cxn>
                  <a:cxn ang="0">
                    <a:pos x="182" y="15"/>
                  </a:cxn>
                  <a:cxn ang="0">
                    <a:pos x="213" y="10"/>
                  </a:cxn>
                  <a:cxn ang="0">
                    <a:pos x="239" y="15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5" y="31"/>
                  </a:cxn>
                  <a:cxn ang="0">
                    <a:pos x="275" y="27"/>
                  </a:cxn>
                  <a:cxn ang="0">
                    <a:pos x="279" y="17"/>
                  </a:cxn>
                  <a:cxn ang="0">
                    <a:pos x="289" y="8"/>
                  </a:cxn>
                  <a:cxn ang="0">
                    <a:pos x="306" y="3"/>
                  </a:cxn>
                  <a:cxn ang="0">
                    <a:pos x="327" y="3"/>
                  </a:cxn>
                  <a:cxn ang="0">
                    <a:pos x="344" y="8"/>
                  </a:cxn>
                  <a:cxn ang="0">
                    <a:pos x="351" y="17"/>
                  </a:cxn>
                  <a:cxn ang="0">
                    <a:pos x="356" y="27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465"/>
              <p:cNvSpPr>
                <a:spLocks/>
              </p:cNvSpPr>
              <p:nvPr/>
            </p:nvSpPr>
            <p:spPr bwMode="auto">
              <a:xfrm>
                <a:off x="3366" y="3664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3"/>
                  </a:cxn>
                  <a:cxn ang="0">
                    <a:pos x="272" y="205"/>
                  </a:cxn>
                  <a:cxn ang="0">
                    <a:pos x="267" y="208"/>
                  </a:cxn>
                  <a:cxn ang="0">
                    <a:pos x="260" y="212"/>
                  </a:cxn>
                  <a:cxn ang="0">
                    <a:pos x="251" y="217"/>
                  </a:cxn>
                  <a:cxn ang="0">
                    <a:pos x="239" y="222"/>
                  </a:cxn>
                  <a:cxn ang="0">
                    <a:pos x="227" y="227"/>
                  </a:cxn>
                  <a:cxn ang="0">
                    <a:pos x="213" y="229"/>
                  </a:cxn>
                  <a:cxn ang="0">
                    <a:pos x="196" y="227"/>
                  </a:cxn>
                  <a:cxn ang="0">
                    <a:pos x="182" y="224"/>
                  </a:cxn>
                  <a:cxn ang="0">
                    <a:pos x="165" y="215"/>
                  </a:cxn>
                  <a:cxn ang="0">
                    <a:pos x="153" y="205"/>
                  </a:cxn>
                  <a:cxn ang="0">
                    <a:pos x="141" y="196"/>
                  </a:cxn>
                  <a:cxn ang="0">
                    <a:pos x="134" y="186"/>
                  </a:cxn>
                  <a:cxn ang="0">
                    <a:pos x="129" y="177"/>
                  </a:cxn>
                  <a:cxn ang="0">
                    <a:pos x="124" y="167"/>
                  </a:cxn>
                  <a:cxn ang="0">
                    <a:pos x="124" y="160"/>
                  </a:cxn>
                  <a:cxn ang="0">
                    <a:pos x="122" y="155"/>
                  </a:cxn>
                  <a:cxn ang="0">
                    <a:pos x="122" y="150"/>
                  </a:cxn>
                  <a:cxn ang="0">
                    <a:pos x="124" y="148"/>
                  </a:cxn>
                  <a:cxn ang="0">
                    <a:pos x="124" y="146"/>
                  </a:cxn>
                  <a:cxn ang="0">
                    <a:pos x="122" y="148"/>
                  </a:cxn>
                  <a:cxn ang="0">
                    <a:pos x="120" y="150"/>
                  </a:cxn>
                  <a:cxn ang="0">
                    <a:pos x="115" y="153"/>
                  </a:cxn>
                  <a:cxn ang="0">
                    <a:pos x="110" y="155"/>
                  </a:cxn>
                  <a:cxn ang="0">
                    <a:pos x="103" y="157"/>
                  </a:cxn>
                  <a:cxn ang="0">
                    <a:pos x="93" y="157"/>
                  </a:cxn>
                  <a:cxn ang="0">
                    <a:pos x="84" y="157"/>
                  </a:cxn>
                  <a:cxn ang="0">
                    <a:pos x="77" y="157"/>
                  </a:cxn>
                  <a:cxn ang="0">
                    <a:pos x="65" y="153"/>
                  </a:cxn>
                  <a:cxn ang="0">
                    <a:pos x="55" y="146"/>
                  </a:cxn>
                  <a:cxn ang="0">
                    <a:pos x="48" y="138"/>
                  </a:cxn>
                  <a:cxn ang="0">
                    <a:pos x="43" y="129"/>
                  </a:cxn>
                  <a:cxn ang="0">
                    <a:pos x="39" y="122"/>
                  </a:cxn>
                  <a:cxn ang="0">
                    <a:pos x="39" y="112"/>
                  </a:cxn>
                  <a:cxn ang="0">
                    <a:pos x="39" y="105"/>
                  </a:cxn>
                  <a:cxn ang="0">
                    <a:pos x="39" y="98"/>
                  </a:cxn>
                  <a:cxn ang="0">
                    <a:pos x="41" y="91"/>
                  </a:cxn>
                  <a:cxn ang="0">
                    <a:pos x="41" y="86"/>
                  </a:cxn>
                  <a:cxn ang="0">
                    <a:pos x="43" y="84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9" y="79"/>
                  </a:cxn>
                  <a:cxn ang="0">
                    <a:pos x="34" y="76"/>
                  </a:cxn>
                  <a:cxn ang="0">
                    <a:pos x="29" y="72"/>
                  </a:cxn>
                  <a:cxn ang="0">
                    <a:pos x="22" y="64"/>
                  </a:cxn>
                  <a:cxn ang="0">
                    <a:pos x="15" y="55"/>
                  </a:cxn>
                  <a:cxn ang="0">
                    <a:pos x="10" y="45"/>
                  </a:cxn>
                  <a:cxn ang="0">
                    <a:pos x="5" y="31"/>
                  </a:cxn>
                  <a:cxn ang="0">
                    <a:pos x="3" y="17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6"/>
              <p:cNvSpPr>
                <a:spLocks/>
              </p:cNvSpPr>
              <p:nvPr/>
            </p:nvSpPr>
            <p:spPr bwMode="auto">
              <a:xfrm>
                <a:off x="3638" y="3664"/>
                <a:ext cx="360" cy="236"/>
              </a:xfrm>
              <a:custGeom>
                <a:avLst/>
                <a:gdLst/>
                <a:ahLst/>
                <a:cxnLst>
                  <a:cxn ang="0">
                    <a:pos x="3" y="205"/>
                  </a:cxn>
                  <a:cxn ang="0">
                    <a:pos x="3" y="212"/>
                  </a:cxn>
                  <a:cxn ang="0">
                    <a:pos x="7" y="219"/>
                  </a:cxn>
                  <a:cxn ang="0">
                    <a:pos x="17" y="229"/>
                  </a:cxn>
                  <a:cxn ang="0">
                    <a:pos x="34" y="236"/>
                  </a:cxn>
                  <a:cxn ang="0">
                    <a:pos x="55" y="236"/>
                  </a:cxn>
                  <a:cxn ang="0">
                    <a:pos x="72" y="229"/>
                  </a:cxn>
                  <a:cxn ang="0">
                    <a:pos x="79" y="219"/>
                  </a:cxn>
                  <a:cxn ang="0">
                    <a:pos x="84" y="212"/>
                  </a:cxn>
                  <a:cxn ang="0">
                    <a:pos x="86" y="205"/>
                  </a:cxn>
                  <a:cxn ang="0">
                    <a:pos x="88" y="205"/>
                  </a:cxn>
                  <a:cxn ang="0">
                    <a:pos x="100" y="215"/>
                  </a:cxn>
                  <a:cxn ang="0">
                    <a:pos x="119" y="224"/>
                  </a:cxn>
                  <a:cxn ang="0">
                    <a:pos x="148" y="229"/>
                  </a:cxn>
                  <a:cxn ang="0">
                    <a:pos x="179" y="224"/>
                  </a:cxn>
                  <a:cxn ang="0">
                    <a:pos x="208" y="205"/>
                  </a:cxn>
                  <a:cxn ang="0">
                    <a:pos x="227" y="186"/>
                  </a:cxn>
                  <a:cxn ang="0">
                    <a:pos x="234" y="169"/>
                  </a:cxn>
                  <a:cxn ang="0">
                    <a:pos x="236" y="155"/>
                  </a:cxn>
                  <a:cxn ang="0">
                    <a:pos x="236" y="148"/>
                  </a:cxn>
                  <a:cxn ang="0">
                    <a:pos x="236" y="148"/>
                  </a:cxn>
                  <a:cxn ang="0">
                    <a:pos x="243" y="153"/>
                  </a:cxn>
                  <a:cxn ang="0">
                    <a:pos x="258" y="157"/>
                  </a:cxn>
                  <a:cxn ang="0">
                    <a:pos x="274" y="160"/>
                  </a:cxn>
                  <a:cxn ang="0">
                    <a:pos x="293" y="153"/>
                  </a:cxn>
                  <a:cxn ang="0">
                    <a:pos x="313" y="138"/>
                  </a:cxn>
                  <a:cxn ang="0">
                    <a:pos x="320" y="122"/>
                  </a:cxn>
                  <a:cxn ang="0">
                    <a:pos x="322" y="105"/>
                  </a:cxn>
                  <a:cxn ang="0">
                    <a:pos x="320" y="91"/>
                  </a:cxn>
                  <a:cxn ang="0">
                    <a:pos x="317" y="84"/>
                  </a:cxn>
                  <a:cxn ang="0">
                    <a:pos x="317" y="81"/>
                  </a:cxn>
                  <a:cxn ang="0">
                    <a:pos x="324" y="76"/>
                  </a:cxn>
                  <a:cxn ang="0">
                    <a:pos x="336" y="64"/>
                  </a:cxn>
                  <a:cxn ang="0">
                    <a:pos x="351" y="45"/>
                  </a:cxn>
                  <a:cxn ang="0">
                    <a:pos x="358" y="17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67"/>
            <p:cNvSpPr>
              <a:spLocks/>
            </p:cNvSpPr>
            <p:nvPr/>
          </p:nvSpPr>
          <p:spPr bwMode="auto">
            <a:xfrm>
              <a:off x="4346" y="4062"/>
              <a:ext cx="115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5" y="115"/>
                </a:cxn>
                <a:cxn ang="0">
                  <a:pos x="115" y="115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68"/>
            <p:cNvSpPr>
              <a:spLocks/>
            </p:cNvSpPr>
            <p:nvPr/>
          </p:nvSpPr>
          <p:spPr bwMode="auto">
            <a:xfrm>
              <a:off x="4985" y="4062"/>
              <a:ext cx="112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2" y="115"/>
                </a:cxn>
                <a:cxn ang="0">
                  <a:pos x="112" y="115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69"/>
            <p:cNvSpPr>
              <a:spLocks noChangeShapeType="1"/>
            </p:cNvSpPr>
            <p:nvPr/>
          </p:nvSpPr>
          <p:spPr bwMode="auto">
            <a:xfrm>
              <a:off x="4206" y="2558"/>
              <a:ext cx="1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70"/>
            <p:cNvSpPr>
              <a:spLocks noChangeShapeType="1"/>
            </p:cNvSpPr>
            <p:nvPr/>
          </p:nvSpPr>
          <p:spPr bwMode="auto">
            <a:xfrm flipH="1" flipV="1">
              <a:off x="3719" y="2813"/>
              <a:ext cx="172" cy="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71"/>
            <p:cNvSpPr>
              <a:spLocks noChangeShapeType="1"/>
            </p:cNvSpPr>
            <p:nvPr/>
          </p:nvSpPr>
          <p:spPr bwMode="auto">
            <a:xfrm flipV="1">
              <a:off x="4520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2"/>
            <p:cNvSpPr>
              <a:spLocks noChangeShapeType="1"/>
            </p:cNvSpPr>
            <p:nvPr/>
          </p:nvSpPr>
          <p:spPr bwMode="auto">
            <a:xfrm flipH="1">
              <a:off x="3683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473"/>
            <p:cNvSpPr>
              <a:spLocks/>
            </p:cNvSpPr>
            <p:nvPr/>
          </p:nvSpPr>
          <p:spPr bwMode="auto">
            <a:xfrm>
              <a:off x="3745" y="3199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2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74"/>
            <p:cNvSpPr>
              <a:spLocks/>
            </p:cNvSpPr>
            <p:nvPr/>
          </p:nvSpPr>
          <p:spPr bwMode="auto">
            <a:xfrm>
              <a:off x="3984" y="3264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75"/>
            <p:cNvSpPr>
              <a:spLocks noChangeShapeType="1"/>
            </p:cNvSpPr>
            <p:nvPr/>
          </p:nvSpPr>
          <p:spPr bwMode="auto">
            <a:xfrm>
              <a:off x="4468" y="3054"/>
              <a:ext cx="260" cy="3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76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77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78"/>
            <p:cNvSpPr>
              <a:spLocks noChangeShapeType="1"/>
            </p:cNvSpPr>
            <p:nvPr/>
          </p:nvSpPr>
          <p:spPr bwMode="auto">
            <a:xfrm flipH="1" flipV="1">
              <a:off x="3273" y="3447"/>
              <a:ext cx="141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79"/>
            <p:cNvSpPr>
              <a:spLocks noChangeShapeType="1"/>
            </p:cNvSpPr>
            <p:nvPr/>
          </p:nvSpPr>
          <p:spPr bwMode="auto">
            <a:xfrm flipV="1">
              <a:off x="4990" y="3447"/>
              <a:ext cx="148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80"/>
            <p:cNvSpPr>
              <a:spLocks noChangeShapeType="1"/>
            </p:cNvSpPr>
            <p:nvPr/>
          </p:nvSpPr>
          <p:spPr bwMode="auto">
            <a:xfrm flipH="1">
              <a:off x="3347" y="3876"/>
              <a:ext cx="181" cy="1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81"/>
            <p:cNvSpPr>
              <a:spLocks noChangeShapeType="1"/>
            </p:cNvSpPr>
            <p:nvPr/>
          </p:nvSpPr>
          <p:spPr bwMode="auto">
            <a:xfrm>
              <a:off x="3822" y="3883"/>
              <a:ext cx="183" cy="1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2"/>
            <p:cNvSpPr>
              <a:spLocks noChangeShapeType="1"/>
            </p:cNvSpPr>
            <p:nvPr/>
          </p:nvSpPr>
          <p:spPr bwMode="auto">
            <a:xfrm flipH="1">
              <a:off x="4404" y="3881"/>
              <a:ext cx="178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83"/>
            <p:cNvSpPr>
              <a:spLocks noChangeShapeType="1"/>
            </p:cNvSpPr>
            <p:nvPr/>
          </p:nvSpPr>
          <p:spPr bwMode="auto">
            <a:xfrm>
              <a:off x="4883" y="3872"/>
              <a:ext cx="157" cy="1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84"/>
            <p:cNvSpPr>
              <a:spLocks noChangeShapeType="1"/>
            </p:cNvSpPr>
            <p:nvPr/>
          </p:nvSpPr>
          <p:spPr bwMode="auto">
            <a:xfrm>
              <a:off x="3996" y="3666"/>
              <a:ext cx="41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85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86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87"/>
            <p:cNvSpPr>
              <a:spLocks noChangeShapeType="1"/>
            </p:cNvSpPr>
            <p:nvPr/>
          </p:nvSpPr>
          <p:spPr bwMode="auto">
            <a:xfrm flipH="1" flipV="1">
              <a:off x="3984" y="307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Extended Data Representation (XDR)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Argument data and response data in RPC are packaged in XDR format</a:t>
            </a:r>
          </a:p>
          <a:p>
            <a:pPr lvl="1"/>
            <a:r>
              <a:rPr lang="en-US" smtClean="0"/>
              <a:t>Integers are encoded in big-endian format</a:t>
            </a:r>
          </a:p>
          <a:p>
            <a:pPr lvl="1"/>
            <a:r>
              <a:rPr lang="en-US" smtClean="0"/>
              <a:t>Strings: len followed by ascii bytes with NULL padded to four-byte boundaries</a:t>
            </a:r>
          </a:p>
          <a:p>
            <a:pPr lvl="1"/>
            <a:r>
              <a:rPr lang="en-US" smtClean="0"/>
              <a:t>Arrays: 4-byte size followed by array entries</a:t>
            </a:r>
          </a:p>
          <a:p>
            <a:pPr lvl="1"/>
            <a:r>
              <a:rPr lang="en-US" smtClean="0"/>
              <a:t>Opaque: 4-byte len followed by binary data</a:t>
            </a:r>
          </a:p>
          <a:p>
            <a:r>
              <a:rPr lang="en-US" smtClean="0"/>
              <a:t>Marshalling and un-marshalling data</a:t>
            </a:r>
          </a:p>
          <a:p>
            <a:r>
              <a:rPr lang="en-US" smtClean="0"/>
              <a:t>Extra overhead in data conversion to/from XDR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30-EA91-594A-8F40-270D46CF60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NFS V2 RPC Calls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NFS </a:t>
            </a:r>
            <a:r>
              <a:rPr lang="en-US" dirty="0" err="1" smtClean="0"/>
              <a:t>RPCs</a:t>
            </a:r>
            <a:r>
              <a:rPr lang="en-US" dirty="0" smtClean="0"/>
              <a:t> using XDR over, e.g., TCP/IP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fhandle</a:t>
            </a:r>
            <a:r>
              <a:rPr lang="en-US" dirty="0" smtClean="0"/>
              <a:t>: 32-byte opaque data (64-byte in v3)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0AC5-0A1B-494B-8629-EB96EBABA6F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5657" name="Group 57"/>
          <p:cNvGraphicFramePr>
            <a:graphicFrameLocks noGrp="1"/>
          </p:cNvGraphicFramePr>
          <p:nvPr/>
        </p:nvGraphicFramePr>
        <p:xfrm>
          <a:off x="609600" y="2133600"/>
          <a:ext cx="8153400" cy="2823210"/>
        </p:xfrm>
        <a:graphic>
          <a:graphicData uri="http://schemas.openxmlformats.org/drawingml/2006/table">
            <a:tbl>
              <a:tblPr/>
              <a:tblGrid>
                <a:gridCol w="1506538"/>
                <a:gridCol w="3370262"/>
                <a:gridCol w="32766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Input args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LOOKUP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dirfh,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status, fhandle, fattr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fhandle, offset, 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status, fattr,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CREATE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dirfh, name, fattr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status, fhandle, fattr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fhandle, offset, count,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status,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fattr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Server Side Example:</a:t>
            </a:r>
            <a:br>
              <a:rPr lang="en-US" smtClean="0"/>
            </a:br>
            <a:r>
              <a:rPr lang="en-US" smtClean="0"/>
              <a:t> mountd and nfsd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mountd: provides the initial file handle for the exported directory</a:t>
            </a:r>
          </a:p>
          <a:p>
            <a:pPr lvl="1"/>
            <a:r>
              <a:rPr lang="en-US" smtClean="0"/>
              <a:t>Client issues nfs_mount request to mountd</a:t>
            </a:r>
          </a:p>
          <a:p>
            <a:pPr lvl="1"/>
            <a:r>
              <a:rPr lang="en-US" smtClean="0"/>
              <a:t>mountd checks if the pathname is a directory and if the directory should be exported to the client</a:t>
            </a:r>
          </a:p>
          <a:p>
            <a:pPr lvl="1"/>
            <a:endParaRPr lang="en-US" smtClean="0"/>
          </a:p>
          <a:p>
            <a:r>
              <a:rPr lang="en-US" smtClean="0"/>
              <a:t>nfsd: answers the RPC calls, gets reply from local file system, and sends reply via RPC</a:t>
            </a:r>
          </a:p>
          <a:p>
            <a:pPr lvl="1"/>
            <a:r>
              <a:rPr lang="en-US" smtClean="0"/>
              <a:t>Usually listening at port 2049</a:t>
            </a:r>
          </a:p>
          <a:p>
            <a:pPr lvl="1"/>
            <a:endParaRPr lang="en-US" smtClean="0"/>
          </a:p>
          <a:p>
            <a:r>
              <a:rPr lang="en-US" smtClean="0"/>
              <a:t>Both mountd and nfsd use underlying RPC implementation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02A2-63C0-6C4F-8F3A-52DBA0FC8C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NFS V2 Design</a:t>
            </a:r>
            <a:endParaRPr lang="en-US"/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“Dumb”, “Stateless” servers</a:t>
            </a:r>
          </a:p>
          <a:p>
            <a:r>
              <a:rPr lang="en-US" smtClean="0"/>
              <a:t>Smart clients</a:t>
            </a:r>
          </a:p>
          <a:p>
            <a:r>
              <a:rPr lang="en-US" smtClean="0"/>
              <a:t>Portable across different OSs</a:t>
            </a:r>
          </a:p>
          <a:p>
            <a:r>
              <a:rPr lang="en-US" smtClean="0"/>
              <a:t>Immediate commitment and idempotency of operations</a:t>
            </a:r>
          </a:p>
          <a:p>
            <a:r>
              <a:rPr lang="en-US" smtClean="0"/>
              <a:t>Low implementation cost</a:t>
            </a:r>
          </a:p>
          <a:p>
            <a:r>
              <a:rPr lang="en-US" smtClean="0"/>
              <a:t>Small number of clients</a:t>
            </a:r>
          </a:p>
          <a:p>
            <a:r>
              <a:rPr lang="en-US" smtClean="0"/>
              <a:t>Single administrative domain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5A9F-947F-D64B-AD4D-21478C467AD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Stateless File Server?</a:t>
            </a:r>
            <a:endParaRPr lang="en-GB"/>
          </a:p>
        </p:txBody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Statelessness</a:t>
            </a:r>
          </a:p>
          <a:p>
            <a:pPr lvl="1"/>
            <a:r>
              <a:rPr lang="en-GB" dirty="0" smtClean="0"/>
              <a:t>Files are state, but...</a:t>
            </a:r>
          </a:p>
          <a:p>
            <a:pPr lvl="1"/>
            <a:r>
              <a:rPr lang="en-GB" dirty="0" smtClean="0"/>
              <a:t>Server </a:t>
            </a:r>
            <a:r>
              <a:rPr lang="en-GB" dirty="0" smtClean="0">
                <a:solidFill>
                  <a:srgbClr val="FF0000"/>
                </a:solidFill>
              </a:rPr>
              <a:t>exports </a:t>
            </a:r>
            <a:r>
              <a:rPr lang="en-GB" dirty="0" smtClean="0"/>
              <a:t>files without creating extra state</a:t>
            </a:r>
          </a:p>
          <a:p>
            <a:pPr lvl="2"/>
            <a:r>
              <a:rPr lang="en-GB" dirty="0" smtClean="0"/>
              <a:t>No list of “who has this file open” (permission check on each operation on open file!)</a:t>
            </a:r>
          </a:p>
          <a:p>
            <a:pPr lvl="2"/>
            <a:r>
              <a:rPr lang="en-GB" dirty="0" smtClean="0"/>
              <a:t>No “pending transactions” across crash</a:t>
            </a:r>
          </a:p>
          <a:p>
            <a:r>
              <a:rPr lang="en-GB" dirty="0" smtClean="0"/>
              <a:t>Results</a:t>
            </a:r>
          </a:p>
          <a:p>
            <a:pPr lvl="1"/>
            <a:r>
              <a:rPr lang="en-GB" dirty="0" smtClean="0"/>
              <a:t>Crash recovery is “fast”</a:t>
            </a:r>
          </a:p>
          <a:p>
            <a:pPr lvl="2"/>
            <a:r>
              <a:rPr lang="en-GB" dirty="0" smtClean="0"/>
              <a:t>Reboot, let clients figure out what happened</a:t>
            </a:r>
          </a:p>
          <a:p>
            <a:pPr lvl="1"/>
            <a:r>
              <a:rPr lang="en-GB" dirty="0" smtClean="0"/>
              <a:t>Protocol is “simple”</a:t>
            </a:r>
          </a:p>
          <a:p>
            <a:r>
              <a:rPr lang="en-GB" dirty="0" smtClean="0"/>
              <a:t>State stashed elsewhere</a:t>
            </a:r>
          </a:p>
          <a:p>
            <a:pPr lvl="1"/>
            <a:r>
              <a:rPr lang="en-GB" dirty="0" smtClean="0"/>
              <a:t>Separate MOUNT protocol</a:t>
            </a:r>
          </a:p>
          <a:p>
            <a:pPr lvl="1"/>
            <a:r>
              <a:rPr lang="en-GB" dirty="0" smtClean="0"/>
              <a:t>Separate NLM locking protocol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B6C-C82B-4440-B992-378B9B95BC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NFS V2 Operations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V2: </a:t>
            </a:r>
          </a:p>
          <a:p>
            <a:pPr lvl="1"/>
            <a:r>
              <a:rPr lang="en-US" smtClean="0"/>
              <a:t>NULL, GETATTR, SETATTR</a:t>
            </a:r>
          </a:p>
          <a:p>
            <a:pPr lvl="1"/>
            <a:r>
              <a:rPr lang="en-US" smtClean="0"/>
              <a:t>LOOKUP, READLINK, READ</a:t>
            </a:r>
          </a:p>
          <a:p>
            <a:pPr lvl="1"/>
            <a:r>
              <a:rPr lang="en-US" smtClean="0"/>
              <a:t>CREATE, WRITE, REMOVE, RENAME</a:t>
            </a:r>
          </a:p>
          <a:p>
            <a:pPr lvl="1"/>
            <a:r>
              <a:rPr lang="en-US" smtClean="0"/>
              <a:t>LINK, SYMLINK</a:t>
            </a:r>
          </a:p>
          <a:p>
            <a:pPr lvl="1"/>
            <a:r>
              <a:rPr lang="en-US" smtClean="0"/>
              <a:t>READIR, MKDIR, RMDIR</a:t>
            </a:r>
          </a:p>
          <a:p>
            <a:pPr lvl="1"/>
            <a:r>
              <a:rPr lang="en-US" smtClean="0"/>
              <a:t>STATFS (get file system attributes)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9476-4950-3A46-B6EC-819A98FDACB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NFS V3 and V4 Operations</a:t>
            </a:r>
            <a:endParaRPr lang="en-US"/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V3 added:</a:t>
            </a:r>
          </a:p>
          <a:p>
            <a:pPr lvl="1"/>
            <a:r>
              <a:rPr lang="en-US" dirty="0" smtClean="0"/>
              <a:t>READDIRPLUS, COMMIT (server cache!)</a:t>
            </a:r>
          </a:p>
          <a:p>
            <a:pPr lvl="1"/>
            <a:r>
              <a:rPr lang="en-US" dirty="0" smtClean="0"/>
              <a:t>FSSTAT, FSINFO, PATHCONF</a:t>
            </a:r>
          </a:p>
          <a:p>
            <a:r>
              <a:rPr lang="en-US" dirty="0" smtClean="0"/>
              <a:t>V4 added:</a:t>
            </a:r>
          </a:p>
          <a:p>
            <a:pPr lvl="1"/>
            <a:r>
              <a:rPr lang="en-US" dirty="0" smtClean="0"/>
              <a:t>COMPOUND (bundle operations)</a:t>
            </a:r>
          </a:p>
          <a:p>
            <a:pPr lvl="1"/>
            <a:r>
              <a:rPr lang="en-US" dirty="0" smtClean="0"/>
              <a:t>LOCK (server becomes more </a:t>
            </a:r>
            <a:r>
              <a:rPr lang="en-US" dirty="0" err="1" smtClean="0"/>
              <a:t>stateful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PUTROOTFH, PUTPUBFH (no separate MOUNT)</a:t>
            </a:r>
          </a:p>
          <a:p>
            <a:pPr lvl="1"/>
            <a:r>
              <a:rPr lang="en-US" dirty="0" smtClean="0"/>
              <a:t>Better security and authentication</a:t>
            </a:r>
          </a:p>
          <a:p>
            <a:pPr lvl="1"/>
            <a:r>
              <a:rPr lang="en-US" dirty="0" smtClean="0"/>
              <a:t>Very different than V2/V3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stateful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924F-37EE-7B42-BF95-9826DB5BB4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Operator Batching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Should each client/server interaction accomplish one file system operation or multiple operations?</a:t>
            </a:r>
          </a:p>
          <a:p>
            <a:pPr lvl="1"/>
            <a:r>
              <a:rPr lang="en-US" smtClean="0"/>
              <a:t>Advantage of batched operations?</a:t>
            </a:r>
          </a:p>
          <a:p>
            <a:pPr lvl="1"/>
            <a:r>
              <a:rPr lang="en-US" smtClean="0"/>
              <a:t>How to define batched operations</a:t>
            </a:r>
          </a:p>
          <a:p>
            <a:r>
              <a:rPr lang="en-US" smtClean="0"/>
              <a:t>Examples of Batched Operators</a:t>
            </a:r>
          </a:p>
          <a:p>
            <a:pPr lvl="1"/>
            <a:r>
              <a:rPr lang="en-US" smtClean="0"/>
              <a:t>NFS v3: </a:t>
            </a:r>
          </a:p>
          <a:p>
            <a:pPr lvl="2"/>
            <a:r>
              <a:rPr lang="en-US" smtClean="0"/>
              <a:t>READDIRPLUS</a:t>
            </a:r>
          </a:p>
          <a:p>
            <a:pPr lvl="1"/>
            <a:r>
              <a:rPr lang="en-US" smtClean="0"/>
              <a:t>NFS v4:</a:t>
            </a:r>
          </a:p>
          <a:p>
            <a:pPr lvl="2"/>
            <a:r>
              <a:rPr lang="en-US" smtClean="0"/>
              <a:t>COMPOUND RPC calls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39E-E6C4-2C40-B9B0-ADE29927E42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Remote Procedure Calls in NFS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76800"/>
            <a:ext cx="8534400" cy="124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</a:t>
            </a:r>
            <a:r>
              <a:rPr lang="en-US" dirty="0"/>
              <a:t>a) Reading data from a file in NFS version </a:t>
            </a:r>
            <a:r>
              <a:rPr lang="en-US" dirty="0" smtClean="0"/>
              <a:t>3</a:t>
            </a:r>
          </a:p>
          <a:p>
            <a:r>
              <a:rPr lang="en-US" dirty="0" smtClean="0"/>
              <a:t>(</a:t>
            </a:r>
            <a:r>
              <a:rPr lang="en-US" dirty="0" err="1"/>
              <a:t>b</a:t>
            </a:r>
            <a:r>
              <a:rPr lang="en-US" dirty="0"/>
              <a:t>) Reading data using a compound procedure in version 4.</a:t>
            </a:r>
          </a:p>
        </p:txBody>
      </p:sp>
      <p:pic>
        <p:nvPicPr>
          <p:cNvPr id="89092" name="Picture 4" descr="11-07"/>
          <p:cNvPicPr>
            <a:picLocks noChangeAspect="1" noChangeArrowheads="1"/>
          </p:cNvPicPr>
          <p:nvPr/>
        </p:nvPicPr>
        <p:blipFill>
          <a:blip r:embed="rId3"/>
          <a:srcRect r="56750"/>
          <a:stretch>
            <a:fillRect/>
          </a:stretch>
        </p:blipFill>
        <p:spPr bwMode="auto">
          <a:xfrm>
            <a:off x="203200" y="914400"/>
            <a:ext cx="3883025" cy="3629025"/>
          </a:xfrm>
          <a:prstGeom prst="rect">
            <a:avLst/>
          </a:prstGeom>
          <a:noFill/>
        </p:spPr>
      </p:pic>
      <p:pic>
        <p:nvPicPr>
          <p:cNvPr id="89093" name="Picture 5" descr="11-07"/>
          <p:cNvPicPr>
            <a:picLocks noChangeAspect="1" noChangeArrowheads="1"/>
          </p:cNvPicPr>
          <p:nvPr/>
        </p:nvPicPr>
        <p:blipFill>
          <a:blip r:embed="rId3"/>
          <a:srcRect l="56596"/>
          <a:stretch>
            <a:fillRect/>
          </a:stretch>
        </p:blipFill>
        <p:spPr bwMode="auto">
          <a:xfrm>
            <a:off x="4989513" y="985837"/>
            <a:ext cx="3838575" cy="357505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AFS Goals</a:t>
            </a:r>
            <a:endParaRPr lang="en-GB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Global distributed file system</a:t>
            </a:r>
          </a:p>
          <a:p>
            <a:pPr lvl="1"/>
            <a:r>
              <a:rPr lang="en-GB" dirty="0" smtClean="0"/>
              <a:t>“One AFS”, like “one Internet”</a:t>
            </a:r>
          </a:p>
          <a:p>
            <a:pPr lvl="2"/>
            <a:r>
              <a:rPr lang="en-GB" dirty="0" smtClean="0"/>
              <a:t>Why would you want more than one?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LARGE </a:t>
            </a:r>
            <a:r>
              <a:rPr lang="en-GB" dirty="0" smtClean="0"/>
              <a:t>numbers of clients, servers</a:t>
            </a:r>
          </a:p>
          <a:p>
            <a:pPr lvl="1"/>
            <a:r>
              <a:rPr lang="en-GB" dirty="0" smtClean="0"/>
              <a:t>1000 machines could cache a single file,</a:t>
            </a:r>
          </a:p>
          <a:p>
            <a:pPr lvl="1"/>
            <a:r>
              <a:rPr lang="en-GB" dirty="0" smtClean="0"/>
              <a:t>some local, some (very) remote</a:t>
            </a:r>
          </a:p>
          <a:p>
            <a:r>
              <a:rPr lang="en-GB" dirty="0" smtClean="0"/>
              <a:t>Goal: O(0) work per client operation</a:t>
            </a:r>
          </a:p>
          <a:p>
            <a:pPr lvl="1"/>
            <a:r>
              <a:rPr lang="en-GB" dirty="0" smtClean="0"/>
              <a:t>O(1) may just be too expensive!</a:t>
            </a:r>
          </a:p>
          <a:p>
            <a:pPr lvl="1"/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88D2-A74D-824F-BB83-C0319D06163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Distributed File Systems?</a:t>
            </a:r>
          </a:p>
          <a:p>
            <a:endParaRPr lang="en-US" dirty="0" smtClean="0"/>
          </a:p>
          <a:p>
            <a:r>
              <a:rPr lang="en-US" dirty="0" smtClean="0"/>
              <a:t>Basic mechanisms for building </a:t>
            </a:r>
            <a:r>
              <a:rPr lang="en-US" dirty="0" err="1" smtClean="0"/>
              <a:t>DFSs</a:t>
            </a:r>
            <a:endParaRPr lang="en-US" dirty="0" smtClean="0"/>
          </a:p>
          <a:p>
            <a:pPr lvl="1"/>
            <a:r>
              <a:rPr lang="en-US" dirty="0" smtClean="0"/>
              <a:t>Using NFS and AFS as examples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Design choices and their implications</a:t>
            </a:r>
          </a:p>
          <a:p>
            <a:pPr lvl="1"/>
            <a:r>
              <a:rPr lang="en-US" dirty="0" smtClean="0"/>
              <a:t>Naming</a:t>
            </a:r>
          </a:p>
          <a:p>
            <a:pPr lvl="1"/>
            <a:r>
              <a:rPr lang="en-US" dirty="0" smtClean="0"/>
              <a:t>Authentication and Access Control</a:t>
            </a:r>
          </a:p>
          <a:p>
            <a:pPr lvl="1"/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Concurrency Control</a:t>
            </a:r>
          </a:p>
          <a:p>
            <a:pPr lvl="1"/>
            <a:r>
              <a:rPr lang="en-US" dirty="0" smtClean="0"/>
              <a:t>Locking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574-9CBC-3C48-A676-2E4D9345CC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AFS Assumptions</a:t>
            </a:r>
            <a:endParaRPr lang="en-GB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Client machines are un-trusted</a:t>
            </a:r>
          </a:p>
          <a:p>
            <a:pPr lvl="1"/>
            <a:r>
              <a:rPr lang="en-GB" dirty="0" smtClean="0"/>
              <a:t>Must </a:t>
            </a:r>
            <a:r>
              <a:rPr lang="en-GB" b="1" dirty="0" smtClean="0">
                <a:solidFill>
                  <a:srgbClr val="FF0000"/>
                </a:solidFill>
              </a:rPr>
              <a:t>prove </a:t>
            </a:r>
            <a:r>
              <a:rPr lang="en-GB" dirty="0" smtClean="0"/>
              <a:t>they act for a specific user</a:t>
            </a:r>
          </a:p>
          <a:p>
            <a:pPr lvl="2"/>
            <a:r>
              <a:rPr lang="en-GB" dirty="0" smtClean="0"/>
              <a:t>Secure RPC layer</a:t>
            </a:r>
          </a:p>
          <a:p>
            <a:pPr lvl="1"/>
            <a:r>
              <a:rPr lang="en-GB" dirty="0" smtClean="0"/>
              <a:t>Anonymous “</a:t>
            </a:r>
            <a:r>
              <a:rPr lang="en-GB" dirty="0" err="1" smtClean="0"/>
              <a:t>system:anyuser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Client machines have disks(!!)</a:t>
            </a:r>
          </a:p>
          <a:p>
            <a:pPr lvl="1"/>
            <a:r>
              <a:rPr lang="en-GB" dirty="0" smtClean="0"/>
              <a:t>Can cache whole files over long periods</a:t>
            </a:r>
          </a:p>
          <a:p>
            <a:r>
              <a:rPr lang="en-GB" dirty="0" smtClean="0"/>
              <a:t>Write/write and write/read sharing are rare</a:t>
            </a:r>
          </a:p>
          <a:p>
            <a:pPr lvl="1"/>
            <a:r>
              <a:rPr lang="en-GB" dirty="0" smtClean="0"/>
              <a:t>Most files updated by one user, on one machine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DCEA-AEC5-BE43-AFF9-8E031B190A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AFS Cell/Volume Architecture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>
            <a:normAutofit/>
          </a:bodyPr>
          <a:lstStyle/>
          <a:p>
            <a:pPr marL="431800" indent="-32385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Cells correspond to administrative groups</a:t>
            </a:r>
          </a:p>
          <a:p>
            <a:pPr marL="863600" lvl="1" indent="-287338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/afs/andrew.cmu.edu is a </a:t>
            </a:r>
            <a:r>
              <a:rPr lang="en-GB" b="1" i="1">
                <a:solidFill>
                  <a:srgbClr val="FF00FF"/>
                </a:solidFill>
              </a:rPr>
              <a:t>cell</a:t>
            </a:r>
            <a:endParaRPr lang="en-GB"/>
          </a:p>
          <a:p>
            <a:pPr marL="431800" indent="-32385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Client machine has cell-server database</a:t>
            </a:r>
          </a:p>
          <a:p>
            <a:pPr marL="863600" lvl="1" indent="-287338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b="1" i="1">
                <a:solidFill>
                  <a:srgbClr val="FF00FF"/>
                </a:solidFill>
              </a:rPr>
              <a:t>protection server</a:t>
            </a:r>
            <a:r>
              <a:rPr lang="en-GB"/>
              <a:t> handles authentication</a:t>
            </a:r>
          </a:p>
          <a:p>
            <a:pPr marL="863600" lvl="1" indent="-287338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b="1" i="1">
                <a:solidFill>
                  <a:srgbClr val="FF00FF"/>
                </a:solidFill>
              </a:rPr>
              <a:t>volume location server</a:t>
            </a:r>
            <a:r>
              <a:rPr lang="en-GB"/>
              <a:t> maps volumes to servers</a:t>
            </a:r>
          </a:p>
          <a:p>
            <a:pPr marL="431800" indent="-32385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Cells are broken into </a:t>
            </a:r>
            <a:r>
              <a:rPr lang="en-GB" b="1" i="1">
                <a:solidFill>
                  <a:srgbClr val="FF00FF"/>
                </a:solidFill>
              </a:rPr>
              <a:t>volumes</a:t>
            </a:r>
            <a:r>
              <a:rPr lang="en-GB"/>
              <a:t> (miniature file systems)</a:t>
            </a:r>
          </a:p>
          <a:p>
            <a:pPr marL="863600" lvl="1" indent="-287338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One user's files, project source tree, ...</a:t>
            </a:r>
          </a:p>
          <a:p>
            <a:pPr marL="863600" lvl="1" indent="-287338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Typically stored on one server</a:t>
            </a:r>
          </a:p>
          <a:p>
            <a:pPr marL="863600" lvl="1" indent="-287338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Unit of disk quota administration, backup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22A6-8435-0F47-A482-E86AC20CF12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Distributed File Systems?</a:t>
            </a:r>
          </a:p>
          <a:p>
            <a:endParaRPr lang="en-US" dirty="0" smtClean="0"/>
          </a:p>
          <a:p>
            <a:r>
              <a:rPr lang="en-US" dirty="0" smtClean="0"/>
              <a:t>Basic mechanisms for building </a:t>
            </a:r>
            <a:r>
              <a:rPr lang="en-US" dirty="0" err="1" smtClean="0"/>
              <a:t>DFSs</a:t>
            </a:r>
            <a:endParaRPr lang="en-US" dirty="0" smtClean="0"/>
          </a:p>
          <a:p>
            <a:pPr lvl="1"/>
            <a:r>
              <a:rPr lang="en-US" dirty="0" smtClean="0"/>
              <a:t>Using NFS and AFS as examples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Design choices and their implications</a:t>
            </a:r>
          </a:p>
          <a:p>
            <a:pPr lvl="1"/>
            <a:r>
              <a:rPr lang="en-US" dirty="0" smtClean="0"/>
              <a:t>Naming</a:t>
            </a:r>
          </a:p>
          <a:p>
            <a:pPr lvl="1"/>
            <a:r>
              <a:rPr lang="en-US" dirty="0" smtClean="0"/>
              <a:t>Authentication and Access Control</a:t>
            </a:r>
          </a:p>
          <a:p>
            <a:pPr lvl="1"/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Concurrency Control</a:t>
            </a:r>
          </a:p>
          <a:p>
            <a:pPr lvl="1"/>
            <a:r>
              <a:rPr lang="en-US" dirty="0" smtClean="0"/>
              <a:t>Locking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574-9CBC-3C48-A676-2E4D9345CC7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Topic 1: Name-Space Construction and Organization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NFS: per-client linkage</a:t>
            </a:r>
          </a:p>
          <a:p>
            <a:pPr lvl="1"/>
            <a:r>
              <a:rPr lang="en-US" smtClean="0"/>
              <a:t>Server: export /root/fs1/</a:t>
            </a:r>
          </a:p>
          <a:p>
            <a:pPr lvl="1"/>
            <a:r>
              <a:rPr lang="en-US" smtClean="0"/>
              <a:t>Client: mount server:/root/fs1 /fs1 </a:t>
            </a:r>
            <a:r>
              <a:rPr lang="en-US" smtClean="0">
                <a:sym typeface="Wingdings" charset="2"/>
              </a:rPr>
              <a:t> fhandle</a:t>
            </a:r>
            <a:endParaRPr lang="en-US" smtClean="0"/>
          </a:p>
          <a:p>
            <a:r>
              <a:rPr lang="en-US" smtClean="0"/>
              <a:t>AFS: global name space</a:t>
            </a:r>
          </a:p>
          <a:p>
            <a:pPr lvl="1"/>
            <a:r>
              <a:rPr lang="en-US" smtClean="0"/>
              <a:t>Name space is organized into Volumes</a:t>
            </a:r>
          </a:p>
          <a:p>
            <a:pPr lvl="2"/>
            <a:r>
              <a:rPr lang="en-US" smtClean="0"/>
              <a:t>Global directory /afs; </a:t>
            </a:r>
          </a:p>
          <a:p>
            <a:pPr lvl="2"/>
            <a:r>
              <a:rPr lang="en-US" smtClean="0"/>
              <a:t>/afs/cs.wisc.edu/vol1/…; /afs/cs.stanford.edu/vol1/…</a:t>
            </a:r>
          </a:p>
          <a:p>
            <a:pPr lvl="1"/>
            <a:r>
              <a:rPr lang="en-US" smtClean="0"/>
              <a:t>Each file is identified as fid = &lt;vol_id, vnode #, uniquifier&gt;</a:t>
            </a:r>
          </a:p>
          <a:p>
            <a:pPr lvl="1"/>
            <a:r>
              <a:rPr lang="en-US" smtClean="0"/>
              <a:t>All AFS servers keep a copy of “volume location database”, which is a table of vol_id</a:t>
            </a:r>
            <a:r>
              <a:rPr lang="en-US" smtClean="0">
                <a:sym typeface="Wingdings" charset="2"/>
              </a:rPr>
              <a:t> server_ip mappings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895F-F9C1-1D45-98A0-73441281F63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Implications on Location Transparency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NFS: no transparency</a:t>
            </a:r>
          </a:p>
          <a:p>
            <a:pPr lvl="1"/>
            <a:r>
              <a:rPr lang="en-US" smtClean="0"/>
              <a:t>If a directory is moved from one server to another, client must remount</a:t>
            </a:r>
          </a:p>
          <a:p>
            <a:pPr lvl="1"/>
            <a:endParaRPr lang="en-US" smtClean="0"/>
          </a:p>
          <a:p>
            <a:r>
              <a:rPr lang="en-US" smtClean="0"/>
              <a:t>AFS: transparency</a:t>
            </a:r>
          </a:p>
          <a:p>
            <a:pPr lvl="1"/>
            <a:r>
              <a:rPr lang="en-US" smtClean="0"/>
              <a:t>If a volume is moved from one server to another, only the volume location database on the servers needs to be updated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755F-3C97-F545-B086-088F5C2CC6D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in NFS (1)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11-11. Mounting (part of) a remote file system in NFS.</a:t>
            </a:r>
          </a:p>
        </p:txBody>
      </p:sp>
      <p:pic>
        <p:nvPicPr>
          <p:cNvPr id="98308" name="Picture 4" descr="11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84288"/>
            <a:ext cx="8499475" cy="403066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in NFS (2)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9332" name="Picture 4" descr="11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974725"/>
            <a:ext cx="8388350" cy="512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Automounting (1)</a:t>
            </a: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7150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A simple </a:t>
            </a:r>
            <a:r>
              <a:rPr lang="en-US" dirty="0" err="1" smtClean="0"/>
              <a:t>automounter</a:t>
            </a:r>
            <a:r>
              <a:rPr lang="en-US" dirty="0" smtClean="0"/>
              <a:t> for NFS.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404" name="Picture 4" descr="11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1195388"/>
            <a:ext cx="7688262" cy="429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Automounting (2)</a:t>
            </a: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410200"/>
            <a:ext cx="8534400" cy="715963"/>
          </a:xfrm>
        </p:spPr>
        <p:txBody>
          <a:bodyPr/>
          <a:lstStyle/>
          <a:p>
            <a:r>
              <a:rPr lang="en-US" dirty="0" smtClean="0"/>
              <a:t>Using symbolic links with </a:t>
            </a:r>
            <a:r>
              <a:rPr lang="en-US" dirty="0" err="1" smtClean="0"/>
              <a:t>automounting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3428" name="Picture 4" descr="11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1257300"/>
            <a:ext cx="5705475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Topic 2: User Authentication and Access Control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User X logs onto workstation A, wants to access files on server B</a:t>
            </a:r>
          </a:p>
          <a:p>
            <a:pPr lvl="1"/>
            <a:r>
              <a:rPr lang="en-US" smtClean="0"/>
              <a:t>How does A tell B who X is?</a:t>
            </a:r>
          </a:p>
          <a:p>
            <a:pPr lvl="1"/>
            <a:r>
              <a:rPr lang="en-US" smtClean="0"/>
              <a:t>Should B believe A?</a:t>
            </a:r>
          </a:p>
          <a:p>
            <a:r>
              <a:rPr lang="en-US" smtClean="0"/>
              <a:t>Choices made in NFS V2</a:t>
            </a:r>
          </a:p>
          <a:p>
            <a:pPr lvl="1"/>
            <a:r>
              <a:rPr lang="en-US" smtClean="0"/>
              <a:t>All servers and all client workstations share the same &lt;uid, gid&gt; name space </a:t>
            </a:r>
            <a:r>
              <a:rPr lang="en-US" smtClean="0">
                <a:sym typeface="Wingdings" charset="2"/>
              </a:rPr>
              <a:t> B send X’s &lt;uid,gid&gt; to A</a:t>
            </a:r>
            <a:endParaRPr lang="en-US" smtClean="0"/>
          </a:p>
          <a:p>
            <a:pPr lvl="2"/>
            <a:r>
              <a:rPr lang="en-US" smtClean="0"/>
              <a:t>Problem: root access on any client workstation can lead to creation of users of arbitrary &lt;uid, gid&gt;</a:t>
            </a:r>
          </a:p>
          <a:p>
            <a:pPr lvl="1"/>
            <a:r>
              <a:rPr lang="en-US" smtClean="0"/>
              <a:t>Server believes client workstation unconditionally</a:t>
            </a:r>
          </a:p>
          <a:p>
            <a:pPr lvl="2"/>
            <a:r>
              <a:rPr lang="en-US" smtClean="0"/>
              <a:t>Problem: if any client workstation is broken into, the protection of data on the server is lost;</a:t>
            </a:r>
          </a:p>
          <a:p>
            <a:pPr lvl="2"/>
            <a:r>
              <a:rPr lang="en-US" smtClean="0"/>
              <a:t>&lt;uid, gid&gt; sent in clear-text over wire </a:t>
            </a:r>
            <a:r>
              <a:rPr lang="en-US" smtClean="0">
                <a:sym typeface="Wingdings" charset="2"/>
              </a:rPr>
              <a:t> request packets can be faked easily</a:t>
            </a:r>
          </a:p>
          <a:p>
            <a:pPr lvl="2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585-B5BE-934C-ACF7-B2E7EC95B8F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Distributed File Systems Provide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Access to data stored at servers using file system interfaces</a:t>
            </a:r>
          </a:p>
          <a:p>
            <a:endParaRPr lang="en-US" smtClean="0"/>
          </a:p>
          <a:p>
            <a:r>
              <a:rPr lang="en-US" smtClean="0"/>
              <a:t>What are the file system interfaces?</a:t>
            </a:r>
          </a:p>
          <a:p>
            <a:pPr lvl="1"/>
            <a:r>
              <a:rPr lang="en-US" smtClean="0"/>
              <a:t>Open a file, check status of a file, close a file</a:t>
            </a:r>
          </a:p>
          <a:p>
            <a:pPr lvl="1"/>
            <a:r>
              <a:rPr lang="en-US" smtClean="0"/>
              <a:t>Read data from a file</a:t>
            </a:r>
          </a:p>
          <a:p>
            <a:pPr lvl="1"/>
            <a:r>
              <a:rPr lang="en-US" smtClean="0"/>
              <a:t>Write data to a file</a:t>
            </a:r>
          </a:p>
          <a:p>
            <a:pPr lvl="1"/>
            <a:r>
              <a:rPr lang="en-US" smtClean="0"/>
              <a:t>Lock a file or part of a file</a:t>
            </a:r>
          </a:p>
          <a:p>
            <a:pPr lvl="1"/>
            <a:r>
              <a:rPr lang="en-US" smtClean="0"/>
              <a:t>List files in a directory, create/delete a directory</a:t>
            </a:r>
          </a:p>
          <a:p>
            <a:pPr lvl="1"/>
            <a:r>
              <a:rPr lang="en-US" smtClean="0"/>
              <a:t>Delete a file, rename a file, add a symlink to a file</a:t>
            </a:r>
          </a:p>
          <a:p>
            <a:pPr lvl="1"/>
            <a:r>
              <a:rPr lang="en-US" smtClean="0"/>
              <a:t>etc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1F26-4192-9249-915C-6100FFF35B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10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16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183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205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236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283" end="3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334" end="3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Authentication (cont’d)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do we fix the problems in NFS v2</a:t>
            </a:r>
          </a:p>
          <a:p>
            <a:pPr lvl="1"/>
            <a:r>
              <a:rPr lang="en-US" smtClean="0"/>
              <a:t>Hack 1: root remapping </a:t>
            </a:r>
            <a:r>
              <a:rPr lang="en-US" smtClean="0">
                <a:sym typeface="Wingdings" charset="2"/>
              </a:rPr>
              <a:t> strange behavior</a:t>
            </a:r>
            <a:endParaRPr lang="en-US" smtClean="0"/>
          </a:p>
          <a:p>
            <a:pPr lvl="1"/>
            <a:r>
              <a:rPr lang="en-US" smtClean="0"/>
              <a:t>Hack 2: UID remapping </a:t>
            </a:r>
            <a:r>
              <a:rPr lang="en-US" smtClean="0">
                <a:sym typeface="Wingdings" charset="2"/>
              </a:rPr>
              <a:t> no user mobility</a:t>
            </a:r>
            <a:endParaRPr lang="en-US" smtClean="0"/>
          </a:p>
          <a:p>
            <a:pPr lvl="1"/>
            <a:r>
              <a:rPr lang="en-US" smtClean="0"/>
              <a:t>Real Solution: use a centralized Authentication/Authorization/Access-control (AAA) system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6051-2AB3-9442-931C-F72307B2729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Better AAA System: Kerberos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 idea: shared secrets</a:t>
            </a:r>
          </a:p>
          <a:p>
            <a:pPr lvl="1"/>
            <a:r>
              <a:rPr lang="en-US" smtClean="0"/>
              <a:t>User proves to KDC who he is; KDC generates shared secret between client and file server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1D62-CC2F-7642-B706-97AA07FC97F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1600200" y="47244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508125" y="5299075"/>
            <a:ext cx="85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client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43000" y="4648200"/>
            <a:ext cx="304800" cy="762000"/>
            <a:chOff x="336" y="2688"/>
            <a:chExt cx="432" cy="912"/>
          </a:xfrm>
        </p:grpSpPr>
        <p:sp>
          <p:nvSpPr>
            <p:cNvPr id="58375" name="Oval 7"/>
            <p:cNvSpPr>
              <a:spLocks noChangeArrowheads="1"/>
            </p:cNvSpPr>
            <p:nvPr/>
          </p:nvSpPr>
          <p:spPr bwMode="auto">
            <a:xfrm>
              <a:off x="336" y="2688"/>
              <a:ext cx="369" cy="3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>
              <a:off x="336" y="311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7" name="Line 9"/>
            <p:cNvSpPr>
              <a:spLocks noChangeShapeType="1"/>
            </p:cNvSpPr>
            <p:nvPr/>
          </p:nvSpPr>
          <p:spPr bwMode="auto">
            <a:xfrm>
              <a:off x="522" y="2992"/>
              <a:ext cx="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 flipH="1">
              <a:off x="336" y="3264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528" y="3264"/>
              <a:ext cx="177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505200" y="3733800"/>
            <a:ext cx="2209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505200" y="3733800"/>
            <a:ext cx="1679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ticket server</a:t>
            </a:r>
          </a:p>
          <a:p>
            <a:r>
              <a:rPr lang="en-US"/>
              <a:t>generates S</a:t>
            </a: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1981200" y="38862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 rot="-1720363">
            <a:off x="1447800" y="4038600"/>
            <a:ext cx="216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“Need to access fs”</a:t>
            </a:r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H="1">
            <a:off x="2209800" y="43434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 rot="-1650200">
            <a:off x="2370138" y="4603750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K</a:t>
            </a:r>
            <a:r>
              <a:rPr lang="en-US" sz="2000" baseline="-25000">
                <a:solidFill>
                  <a:schemeClr val="accent2"/>
                </a:solidFill>
              </a:rPr>
              <a:t>client</a:t>
            </a:r>
            <a:r>
              <a:rPr lang="en-US" sz="2000"/>
              <a:t>[S]</a:t>
            </a:r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6705600" y="4876800"/>
            <a:ext cx="1524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6705600" y="44958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file server</a:t>
            </a:r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5715000" y="44196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 rot="1355477">
            <a:off x="5791200" y="4648200"/>
            <a:ext cx="79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K</a:t>
            </a:r>
            <a:r>
              <a:rPr lang="en-US" sz="2000" baseline="-25000">
                <a:solidFill>
                  <a:schemeClr val="accent2"/>
                </a:solidFill>
              </a:rPr>
              <a:t>f</a:t>
            </a:r>
            <a:r>
              <a:rPr lang="en-US" sz="2000" baseline="-25000"/>
              <a:t>s</a:t>
            </a:r>
            <a:r>
              <a:rPr lang="en-US" sz="2000"/>
              <a:t>[S]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914400" y="5791200"/>
            <a:ext cx="6932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S: specific to {client,fs} pair; </a:t>
            </a:r>
          </a:p>
          <a:p>
            <a:r>
              <a:rPr lang="en-US"/>
              <a:t>“short-term session-key”; expiration time (e.g. 8 hours)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4038600" y="33528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KDC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3276600" y="4816475"/>
            <a:ext cx="1960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encrypt S with</a:t>
            </a:r>
          </a:p>
          <a:p>
            <a:r>
              <a:rPr lang="en-US"/>
              <a:t>client’s key</a:t>
            </a:r>
          </a:p>
        </p:txBody>
      </p:sp>
      <p:sp>
        <p:nvSpPr>
          <p:cNvPr id="58397" name="Freeform 29"/>
          <p:cNvSpPr>
            <a:spLocks/>
          </p:cNvSpPr>
          <p:nvPr/>
        </p:nvSpPr>
        <p:spPr bwMode="auto">
          <a:xfrm>
            <a:off x="2971800" y="5029200"/>
            <a:ext cx="381000" cy="304800"/>
          </a:xfrm>
          <a:custGeom>
            <a:avLst/>
            <a:gdLst/>
            <a:ahLst/>
            <a:cxnLst>
              <a:cxn ang="0">
                <a:pos x="240" y="48"/>
              </a:cxn>
              <a:cxn ang="0">
                <a:pos x="96" y="48"/>
              </a:cxn>
              <a:cxn ang="0">
                <a:pos x="0" y="0"/>
              </a:cxn>
            </a:cxnLst>
            <a:rect l="0" t="0" r="r" b="b"/>
            <a:pathLst>
              <a:path w="240" h="56">
                <a:moveTo>
                  <a:pt x="240" y="48"/>
                </a:moveTo>
                <a:cubicBezTo>
                  <a:pt x="188" y="52"/>
                  <a:pt x="136" y="56"/>
                  <a:pt x="96" y="48"/>
                </a:cubicBezTo>
                <a:cubicBezTo>
                  <a:pt x="56" y="40"/>
                  <a:pt x="24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Kerberos Interactions</a:t>
            </a:r>
            <a:endParaRPr lang="en-US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04800" y="4648200"/>
            <a:ext cx="8534400" cy="1477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•"/>
            </a:pPr>
            <a:r>
              <a:rPr lang="en-US" dirty="0" smtClean="0"/>
              <a:t> Why “time”?: guard against replay attack</a:t>
            </a:r>
          </a:p>
          <a:p>
            <a:pPr>
              <a:buFontTx/>
              <a:buChar char="•"/>
            </a:pPr>
            <a:r>
              <a:rPr lang="en-US" dirty="0" smtClean="0"/>
              <a:t> mutual authentication</a:t>
            </a:r>
          </a:p>
          <a:p>
            <a:pPr>
              <a:buFontTx/>
              <a:buChar char="•"/>
            </a:pPr>
            <a:r>
              <a:rPr lang="en-US" dirty="0" smtClean="0"/>
              <a:t> File server doesn’t store S, which is specific to {client, </a:t>
            </a:r>
            <a:r>
              <a:rPr lang="en-US" dirty="0" err="1" smtClean="0"/>
              <a:t>fs</a:t>
            </a:r>
            <a:r>
              <a:rPr lang="en-US" dirty="0" smtClean="0"/>
              <a:t>}</a:t>
            </a:r>
          </a:p>
          <a:p>
            <a:pPr>
              <a:buFontTx/>
              <a:buChar char="•"/>
            </a:pPr>
            <a:r>
              <a:rPr lang="en-US" dirty="0" smtClean="0"/>
              <a:t> Client doesn’t contact “ticket server” every time it contacts </a:t>
            </a:r>
            <a:r>
              <a:rPr lang="en-US" dirty="0" err="1" smtClean="0"/>
              <a:t>fs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6CFF-DF90-3E46-8CC9-36E8666800B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2256" name="Oval 32"/>
          <p:cNvSpPr>
            <a:spLocks noChangeArrowheads="1"/>
          </p:cNvSpPr>
          <p:nvPr/>
        </p:nvSpPr>
        <p:spPr bwMode="auto">
          <a:xfrm>
            <a:off x="1524000" y="1711325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1431925" y="2286000"/>
            <a:ext cx="85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client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66800" y="1635125"/>
            <a:ext cx="304800" cy="762000"/>
            <a:chOff x="336" y="2688"/>
            <a:chExt cx="432" cy="912"/>
          </a:xfrm>
        </p:grpSpPr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336" y="2688"/>
              <a:ext cx="369" cy="3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>
              <a:off x="336" y="311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1" name="Line 37"/>
            <p:cNvSpPr>
              <a:spLocks noChangeShapeType="1"/>
            </p:cNvSpPr>
            <p:nvPr/>
          </p:nvSpPr>
          <p:spPr bwMode="auto">
            <a:xfrm>
              <a:off x="522" y="2992"/>
              <a:ext cx="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2" name="Line 38"/>
            <p:cNvSpPr>
              <a:spLocks noChangeShapeType="1"/>
            </p:cNvSpPr>
            <p:nvPr/>
          </p:nvSpPr>
          <p:spPr bwMode="auto">
            <a:xfrm flipH="1">
              <a:off x="336" y="3264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3" name="Line 39"/>
            <p:cNvSpPr>
              <a:spLocks noChangeShapeType="1"/>
            </p:cNvSpPr>
            <p:nvPr/>
          </p:nvSpPr>
          <p:spPr bwMode="auto">
            <a:xfrm>
              <a:off x="528" y="3264"/>
              <a:ext cx="177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264" name="Rectangle 40"/>
          <p:cNvSpPr>
            <a:spLocks noChangeArrowheads="1"/>
          </p:cNvSpPr>
          <p:nvPr/>
        </p:nvSpPr>
        <p:spPr bwMode="auto">
          <a:xfrm>
            <a:off x="6248400" y="1558925"/>
            <a:ext cx="2209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6248400" y="1558925"/>
            <a:ext cx="1679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ticket server</a:t>
            </a:r>
          </a:p>
          <a:p>
            <a:r>
              <a:rPr lang="en-US"/>
              <a:t>generates S</a:t>
            </a:r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 flipV="1">
            <a:off x="2133600" y="17875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 rot="-47486">
            <a:off x="2286000" y="1406525"/>
            <a:ext cx="216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“Need to access fs”</a:t>
            </a:r>
          </a:p>
        </p:txBody>
      </p:sp>
      <p:sp>
        <p:nvSpPr>
          <p:cNvPr id="52269" name="Line 45"/>
          <p:cNvSpPr>
            <a:spLocks noChangeShapeType="1"/>
          </p:cNvSpPr>
          <p:nvPr/>
        </p:nvSpPr>
        <p:spPr bwMode="auto">
          <a:xfrm flipH="1">
            <a:off x="2209800" y="2016125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0" name="Text Box 46"/>
          <p:cNvSpPr txBox="1">
            <a:spLocks noChangeArrowheads="1"/>
          </p:cNvSpPr>
          <p:nvPr/>
        </p:nvSpPr>
        <p:spPr bwMode="auto">
          <a:xfrm rot="21942">
            <a:off x="2187127" y="2121485"/>
            <a:ext cx="4047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chemeClr val="accent2"/>
                </a:solidFill>
              </a:rPr>
              <a:t>K</a:t>
            </a:r>
            <a:r>
              <a:rPr lang="en-US" sz="1600" baseline="-25000" dirty="0" err="1">
                <a:solidFill>
                  <a:schemeClr val="accent2"/>
                </a:solidFill>
              </a:rPr>
              <a:t>client</a:t>
            </a:r>
            <a:r>
              <a:rPr lang="en-US" sz="1600" dirty="0" err="1"/>
              <a:t>[S</a:t>
            </a:r>
            <a:r>
              <a:rPr lang="en-US" sz="1600" dirty="0"/>
              <a:t>], ticket = </a:t>
            </a:r>
            <a:r>
              <a:rPr lang="en-US" sz="1600" dirty="0" err="1">
                <a:solidFill>
                  <a:schemeClr val="accent2"/>
                </a:solidFill>
              </a:rPr>
              <a:t>K</a:t>
            </a:r>
            <a:r>
              <a:rPr lang="en-US" sz="1600" baseline="-25000" dirty="0" err="1">
                <a:solidFill>
                  <a:schemeClr val="accent2"/>
                </a:solidFill>
              </a:rPr>
              <a:t>fs</a:t>
            </a:r>
            <a:r>
              <a:rPr lang="en-US" sz="1600" dirty="0" err="1"/>
              <a:t>[use</a:t>
            </a:r>
            <a:r>
              <a:rPr lang="en-US" sz="1600" dirty="0"/>
              <a:t> S for client]</a:t>
            </a:r>
            <a:endParaRPr lang="en-US" sz="1600" baseline="-25000" dirty="0"/>
          </a:p>
        </p:txBody>
      </p:sp>
      <p:sp>
        <p:nvSpPr>
          <p:cNvPr id="52271" name="Oval 47"/>
          <p:cNvSpPr>
            <a:spLocks noChangeArrowheads="1"/>
          </p:cNvSpPr>
          <p:nvPr/>
        </p:nvSpPr>
        <p:spPr bwMode="auto">
          <a:xfrm>
            <a:off x="6553200" y="3159125"/>
            <a:ext cx="1524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2" name="Text Box 48"/>
          <p:cNvSpPr txBox="1">
            <a:spLocks noChangeArrowheads="1"/>
          </p:cNvSpPr>
          <p:nvPr/>
        </p:nvSpPr>
        <p:spPr bwMode="auto">
          <a:xfrm>
            <a:off x="6689725" y="42672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file server</a:t>
            </a:r>
          </a:p>
        </p:txBody>
      </p:sp>
      <p:sp>
        <p:nvSpPr>
          <p:cNvPr id="52283" name="Oval 59"/>
          <p:cNvSpPr>
            <a:spLocks noChangeArrowheads="1"/>
          </p:cNvSpPr>
          <p:nvPr/>
        </p:nvSpPr>
        <p:spPr bwMode="auto">
          <a:xfrm>
            <a:off x="1539875" y="342265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84" name="Text Box 60"/>
          <p:cNvSpPr txBox="1">
            <a:spLocks noChangeArrowheads="1"/>
          </p:cNvSpPr>
          <p:nvPr/>
        </p:nvSpPr>
        <p:spPr bwMode="auto">
          <a:xfrm>
            <a:off x="1447800" y="3997325"/>
            <a:ext cx="85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client</a:t>
            </a:r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082675" y="3346450"/>
            <a:ext cx="304800" cy="762000"/>
            <a:chOff x="336" y="2688"/>
            <a:chExt cx="432" cy="912"/>
          </a:xfrm>
        </p:grpSpPr>
        <p:sp>
          <p:nvSpPr>
            <p:cNvPr id="52286" name="Oval 62"/>
            <p:cNvSpPr>
              <a:spLocks noChangeArrowheads="1"/>
            </p:cNvSpPr>
            <p:nvPr/>
          </p:nvSpPr>
          <p:spPr bwMode="auto">
            <a:xfrm>
              <a:off x="336" y="2688"/>
              <a:ext cx="369" cy="3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Line 63"/>
            <p:cNvSpPr>
              <a:spLocks noChangeShapeType="1"/>
            </p:cNvSpPr>
            <p:nvPr/>
          </p:nvSpPr>
          <p:spPr bwMode="auto">
            <a:xfrm>
              <a:off x="336" y="311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8" name="Line 64"/>
            <p:cNvSpPr>
              <a:spLocks noChangeShapeType="1"/>
            </p:cNvSpPr>
            <p:nvPr/>
          </p:nvSpPr>
          <p:spPr bwMode="auto">
            <a:xfrm>
              <a:off x="522" y="2992"/>
              <a:ext cx="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9" name="Line 65"/>
            <p:cNvSpPr>
              <a:spLocks noChangeShapeType="1"/>
            </p:cNvSpPr>
            <p:nvPr/>
          </p:nvSpPr>
          <p:spPr bwMode="auto">
            <a:xfrm flipH="1">
              <a:off x="336" y="3264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0" name="Line 66"/>
            <p:cNvSpPr>
              <a:spLocks noChangeShapeType="1"/>
            </p:cNvSpPr>
            <p:nvPr/>
          </p:nvSpPr>
          <p:spPr bwMode="auto">
            <a:xfrm>
              <a:off x="528" y="3264"/>
              <a:ext cx="177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291" name="Line 67"/>
          <p:cNvSpPr>
            <a:spLocks noChangeShapeType="1"/>
          </p:cNvSpPr>
          <p:nvPr/>
        </p:nvSpPr>
        <p:spPr bwMode="auto">
          <a:xfrm>
            <a:off x="2133600" y="3463925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2" name="Text Box 68"/>
          <p:cNvSpPr txBox="1">
            <a:spLocks noChangeArrowheads="1"/>
          </p:cNvSpPr>
          <p:nvPr/>
        </p:nvSpPr>
        <p:spPr bwMode="auto">
          <a:xfrm>
            <a:off x="441325" y="17526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1.</a:t>
            </a:r>
          </a:p>
        </p:txBody>
      </p:sp>
      <p:sp>
        <p:nvSpPr>
          <p:cNvPr id="52293" name="Text Box 69"/>
          <p:cNvSpPr txBox="1">
            <a:spLocks noChangeArrowheads="1"/>
          </p:cNvSpPr>
          <p:nvPr/>
        </p:nvSpPr>
        <p:spPr bwMode="auto">
          <a:xfrm>
            <a:off x="517525" y="34290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2.</a:t>
            </a:r>
          </a:p>
        </p:txBody>
      </p:sp>
      <p:sp>
        <p:nvSpPr>
          <p:cNvPr id="52294" name="Line 70"/>
          <p:cNvSpPr>
            <a:spLocks noChangeShapeType="1"/>
          </p:cNvSpPr>
          <p:nvPr/>
        </p:nvSpPr>
        <p:spPr bwMode="auto">
          <a:xfrm flipH="1">
            <a:off x="2209800" y="3768725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5" name="Text Box 71"/>
          <p:cNvSpPr txBox="1">
            <a:spLocks noChangeArrowheads="1"/>
          </p:cNvSpPr>
          <p:nvPr/>
        </p:nvSpPr>
        <p:spPr bwMode="auto">
          <a:xfrm>
            <a:off x="2057400" y="3090446"/>
            <a:ext cx="46822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 ticket=</a:t>
            </a:r>
            <a:r>
              <a:rPr lang="en-US" sz="1600" dirty="0" err="1">
                <a:solidFill>
                  <a:schemeClr val="accent2"/>
                </a:solidFill>
              </a:rPr>
              <a:t>K</a:t>
            </a:r>
            <a:r>
              <a:rPr lang="en-US" sz="1400" baseline="-25000" dirty="0" err="1">
                <a:solidFill>
                  <a:schemeClr val="accent2"/>
                </a:solidFill>
              </a:rPr>
              <a:t>fs</a:t>
            </a:r>
            <a:r>
              <a:rPr lang="en-US" sz="1600" dirty="0" err="1"/>
              <a:t>[use</a:t>
            </a:r>
            <a:r>
              <a:rPr lang="en-US" sz="1600" dirty="0"/>
              <a:t> S for client], </a:t>
            </a:r>
            <a:r>
              <a:rPr lang="en-US" sz="1600" dirty="0" err="1"/>
              <a:t>S{client</a:t>
            </a:r>
            <a:r>
              <a:rPr lang="en-US" sz="1600" dirty="0"/>
              <a:t>, time}</a:t>
            </a:r>
          </a:p>
        </p:txBody>
      </p:sp>
      <p:sp>
        <p:nvSpPr>
          <p:cNvPr id="52296" name="Text Box 72"/>
          <p:cNvSpPr txBox="1">
            <a:spLocks noChangeArrowheads="1"/>
          </p:cNvSpPr>
          <p:nvPr/>
        </p:nvSpPr>
        <p:spPr bwMode="auto">
          <a:xfrm>
            <a:off x="2727325" y="3859213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S{time}</a:t>
            </a:r>
          </a:p>
        </p:txBody>
      </p:sp>
      <p:sp>
        <p:nvSpPr>
          <p:cNvPr id="52298" name="Text Box 74"/>
          <p:cNvSpPr txBox="1">
            <a:spLocks noChangeArrowheads="1"/>
          </p:cNvSpPr>
          <p:nvPr/>
        </p:nvSpPr>
        <p:spPr bwMode="auto">
          <a:xfrm>
            <a:off x="6461125" y="11430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KDC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AFS Security (Kerberos)</a:t>
            </a:r>
            <a:endParaRPr lang="en-GB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Kerberos has multiple administrative domains (realms)</a:t>
            </a:r>
          </a:p>
          <a:p>
            <a:pPr lvl="1"/>
            <a:r>
              <a:rPr lang="en-GB" dirty="0" err="1" smtClean="0"/>
              <a:t>principal@realm</a:t>
            </a:r>
            <a:endParaRPr lang="en-GB" dirty="0" smtClean="0"/>
          </a:p>
          <a:p>
            <a:pPr lvl="1"/>
            <a:r>
              <a:rPr lang="en-GB" dirty="0" err="1" smtClean="0"/>
              <a:t>srini@cs.cmu.edu</a:t>
            </a:r>
            <a:r>
              <a:rPr lang="en-GB" dirty="0" smtClean="0"/>
              <a:t> </a:t>
            </a:r>
            <a:r>
              <a:rPr lang="en-GB" dirty="0" err="1" smtClean="0"/>
              <a:t>sseshan@andrew.cmu.edu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Client machine presents Kerberos ticket</a:t>
            </a:r>
          </a:p>
          <a:p>
            <a:pPr lvl="1"/>
            <a:r>
              <a:rPr lang="en-GB" dirty="0" smtClean="0"/>
              <a:t>Arbitrary binding of (</a:t>
            </a:r>
            <a:r>
              <a:rPr lang="en-GB" dirty="0" err="1" smtClean="0"/>
              <a:t>user,machine</a:t>
            </a:r>
            <a:r>
              <a:rPr lang="en-GB" dirty="0" smtClean="0"/>
              <a:t>) to Kerberos (</a:t>
            </a:r>
            <a:r>
              <a:rPr lang="en-GB" dirty="0" err="1" smtClean="0"/>
              <a:t>principal,realm</a:t>
            </a:r>
            <a:r>
              <a:rPr lang="en-GB" dirty="0" smtClean="0"/>
              <a:t>)</a:t>
            </a:r>
          </a:p>
          <a:p>
            <a:pPr lvl="2"/>
            <a:r>
              <a:rPr lang="en-US" dirty="0" err="1" smtClean="0"/>
              <a:t>d</a:t>
            </a:r>
            <a:r>
              <a:rPr lang="en-GB" dirty="0" err="1" smtClean="0"/>
              <a:t>ongsuh</a:t>
            </a:r>
            <a:r>
              <a:rPr lang="en-GB" dirty="0" smtClean="0"/>
              <a:t> on  </a:t>
            </a:r>
            <a:r>
              <a:rPr lang="en-GB" dirty="0" err="1" smtClean="0"/>
              <a:t>grad.pc.cs.cmu.edu</a:t>
            </a:r>
            <a:r>
              <a:rPr lang="en-GB" dirty="0" smtClean="0"/>
              <a:t> machine can be </a:t>
            </a:r>
            <a:r>
              <a:rPr lang="en-GB" dirty="0" err="1" smtClean="0"/>
              <a:t>srini@cs.cmu.edu</a:t>
            </a:r>
            <a:r>
              <a:rPr lang="en-GB" dirty="0" smtClean="0"/>
              <a:t> 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Server checks against access control list (ACL)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0A18-8F65-D443-95AD-6625538C674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AFS ACLs</a:t>
            </a:r>
            <a:endParaRPr lang="en-GB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Apply to directory, not to file</a:t>
            </a:r>
          </a:p>
          <a:p>
            <a:r>
              <a:rPr lang="en-GB" dirty="0" smtClean="0"/>
              <a:t>Format:</a:t>
            </a:r>
          </a:p>
          <a:p>
            <a:pPr lvl="1"/>
            <a:r>
              <a:rPr lang="en-US" dirty="0" smtClean="0"/>
              <a:t>s</a:t>
            </a:r>
            <a:r>
              <a:rPr lang="en-GB" dirty="0" err="1" smtClean="0"/>
              <a:t>seshan</a:t>
            </a:r>
            <a:r>
              <a:rPr lang="en-GB" dirty="0" smtClean="0"/>
              <a:t> </a:t>
            </a:r>
            <a:r>
              <a:rPr lang="en-GB" dirty="0" err="1" smtClean="0"/>
              <a:t>rlidwka</a:t>
            </a:r>
            <a:endParaRPr lang="en-GB" dirty="0" smtClean="0"/>
          </a:p>
          <a:p>
            <a:pPr lvl="1"/>
            <a:r>
              <a:rPr lang="en-GB" dirty="0" err="1" smtClean="0"/>
              <a:t>srini@cs.cmu.edu</a:t>
            </a:r>
            <a:r>
              <a:rPr lang="en-GB" dirty="0" smtClean="0"/>
              <a:t> </a:t>
            </a:r>
            <a:r>
              <a:rPr lang="en-GB" dirty="0" err="1" smtClean="0"/>
              <a:t>rl</a:t>
            </a:r>
            <a:endParaRPr lang="en-GB" dirty="0" smtClean="0"/>
          </a:p>
          <a:p>
            <a:pPr lvl="1"/>
            <a:r>
              <a:rPr lang="en-GB" dirty="0" err="1" smtClean="0"/>
              <a:t>sseshan:friends</a:t>
            </a:r>
            <a:r>
              <a:rPr lang="en-GB" dirty="0" smtClean="0"/>
              <a:t> </a:t>
            </a:r>
            <a:r>
              <a:rPr lang="en-GB" dirty="0" err="1" smtClean="0"/>
              <a:t>rl</a:t>
            </a:r>
            <a:endParaRPr lang="en-GB" dirty="0" smtClean="0"/>
          </a:p>
          <a:p>
            <a:r>
              <a:rPr lang="en-GB" dirty="0" smtClean="0"/>
              <a:t>Default realm is typically the cell name (here </a:t>
            </a:r>
            <a:r>
              <a:rPr lang="en-GB" dirty="0" err="1" smtClean="0"/>
              <a:t>andrew.cmu.edu</a:t>
            </a:r>
            <a:r>
              <a:rPr lang="en-GB" dirty="0" smtClean="0"/>
              <a:t>)</a:t>
            </a:r>
          </a:p>
          <a:p>
            <a:r>
              <a:rPr lang="en-GB" dirty="0" smtClean="0"/>
              <a:t>Negative rights</a:t>
            </a:r>
          </a:p>
          <a:p>
            <a:pPr lvl="1"/>
            <a:r>
              <a:rPr lang="en-GB" dirty="0" smtClean="0"/>
              <a:t>Disallow “</a:t>
            </a:r>
            <a:r>
              <a:rPr lang="en-GB" dirty="0" err="1" smtClean="0"/>
              <a:t>joe</a:t>
            </a:r>
            <a:r>
              <a:rPr lang="en-GB" dirty="0" smtClean="0"/>
              <a:t> </a:t>
            </a:r>
            <a:r>
              <a:rPr lang="en-GB" dirty="0" err="1" smtClean="0"/>
              <a:t>rl</a:t>
            </a:r>
            <a:r>
              <a:rPr lang="en-GB" dirty="0" smtClean="0"/>
              <a:t>” even though </a:t>
            </a:r>
            <a:r>
              <a:rPr lang="en-GB" dirty="0" err="1" smtClean="0"/>
              <a:t>joe</a:t>
            </a:r>
            <a:r>
              <a:rPr lang="en-GB" dirty="0" smtClean="0"/>
              <a:t> is in </a:t>
            </a:r>
            <a:r>
              <a:rPr lang="en-GB" dirty="0" err="1" smtClean="0"/>
              <a:t>sseshan:friends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43E8-8751-9743-982A-570DB0C09C1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 3: Client-Side Caching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Why is client-side caching necessary?</a:t>
            </a:r>
          </a:p>
          <a:p>
            <a:r>
              <a:rPr lang="en-US" smtClean="0"/>
              <a:t>What is cached</a:t>
            </a:r>
          </a:p>
          <a:p>
            <a:pPr lvl="1"/>
            <a:r>
              <a:rPr lang="en-US" smtClean="0"/>
              <a:t>Read-only file data and directory data </a:t>
            </a:r>
            <a:r>
              <a:rPr lang="en-US" smtClean="0">
                <a:sym typeface="Wingdings" charset="2"/>
              </a:rPr>
              <a:t> easy</a:t>
            </a:r>
          </a:p>
          <a:p>
            <a:pPr lvl="1"/>
            <a:r>
              <a:rPr lang="en-US" smtClean="0">
                <a:sym typeface="Wingdings" charset="2"/>
              </a:rPr>
              <a:t>Data written by the client machine  when is data written to the server? What happens if the client machine goes down?</a:t>
            </a:r>
          </a:p>
          <a:p>
            <a:pPr lvl="1"/>
            <a:r>
              <a:rPr lang="en-US" smtClean="0">
                <a:sym typeface="Wingdings" charset="2"/>
              </a:rPr>
              <a:t>Data that is written by other machines  how to know that the data has changed?  How to ensure data consistency?</a:t>
            </a:r>
          </a:p>
          <a:p>
            <a:pPr lvl="1"/>
            <a:r>
              <a:rPr lang="en-US" smtClean="0"/>
              <a:t>Is there any pre-fetching?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6221-7CB4-D544-B112-5BC1F7C3314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 Caching in NFS v2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Cache both clean and dirty file data and file attributes</a:t>
            </a:r>
          </a:p>
          <a:p>
            <a:r>
              <a:rPr lang="en-US" smtClean="0"/>
              <a:t>File attributes in the client cache expire after 60 seconds (file data doesn’t expire)</a:t>
            </a:r>
          </a:p>
          <a:p>
            <a:r>
              <a:rPr lang="en-US" smtClean="0"/>
              <a:t>File data is checked against the modified-time in file attributes (which could be a cached copy)</a:t>
            </a:r>
          </a:p>
          <a:p>
            <a:pPr lvl="1"/>
            <a:r>
              <a:rPr lang="en-US" smtClean="0">
                <a:sym typeface="Wingdings" charset="2"/>
              </a:rPr>
              <a:t>Changes made on one machine can take up to 60 seconds to be reflected on another machine</a:t>
            </a:r>
          </a:p>
          <a:p>
            <a:r>
              <a:rPr lang="en-US" smtClean="0">
                <a:sym typeface="Wingdings" charset="2"/>
              </a:rPr>
              <a:t>Dirty data are buffered on the client machine until file close or up to 30 seconds</a:t>
            </a:r>
          </a:p>
          <a:p>
            <a:pPr lvl="1"/>
            <a:r>
              <a:rPr lang="en-US" smtClean="0">
                <a:sym typeface="Wingdings" charset="2"/>
              </a:rPr>
              <a:t>If the machine crashes before then, the changes are lost</a:t>
            </a:r>
          </a:p>
          <a:p>
            <a:pPr lvl="1"/>
            <a:r>
              <a:rPr lang="en-US" smtClean="0">
                <a:sym typeface="Wingdings" charset="2"/>
              </a:rPr>
              <a:t>Similar to UNIX FFS local file system behavior</a:t>
            </a:r>
          </a:p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50CEB-70FA-9349-A974-D9380EF75DE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Implication of NFS v2 Client Caching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Data consistency guarantee is very poor</a:t>
            </a:r>
          </a:p>
          <a:p>
            <a:pPr lvl="1"/>
            <a:r>
              <a:rPr lang="en-US" smtClean="0"/>
              <a:t>Simply unacceptable for some distributed applications</a:t>
            </a:r>
          </a:p>
          <a:p>
            <a:pPr lvl="1"/>
            <a:r>
              <a:rPr lang="en-US" smtClean="0"/>
              <a:t>Productivity apps tend to tolerate such loose consistency</a:t>
            </a:r>
          </a:p>
          <a:p>
            <a:r>
              <a:rPr lang="en-US" smtClean="0"/>
              <a:t>Different client implementations implement the “prefetching” part differently</a:t>
            </a:r>
          </a:p>
          <a:p>
            <a:r>
              <a:rPr lang="en-US" smtClean="0"/>
              <a:t>Generally clients do not cache data on local disks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F187-5646-1D4F-93CF-02764DC808B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 Caching in AFS v2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Client caches both clean and dirty file data and attributes</a:t>
            </a:r>
          </a:p>
          <a:p>
            <a:pPr lvl="1"/>
            <a:r>
              <a:rPr lang="en-US" dirty="0" smtClean="0"/>
              <a:t>The client machine uses local disks to cache data</a:t>
            </a:r>
          </a:p>
          <a:p>
            <a:pPr lvl="1"/>
            <a:r>
              <a:rPr lang="en-US" dirty="0" smtClean="0"/>
              <a:t>When a file is opened for read, the whole file is fetched and cached on disk</a:t>
            </a:r>
          </a:p>
          <a:p>
            <a:pPr lvl="2"/>
            <a:r>
              <a:rPr lang="en-US" dirty="0" smtClean="0"/>
              <a:t>Why?  What’s the disadvantage of doing so?</a:t>
            </a:r>
          </a:p>
          <a:p>
            <a:r>
              <a:rPr lang="en-US" dirty="0" smtClean="0"/>
              <a:t>However, when a client caches file data, it obtains a “callback” on the file</a:t>
            </a:r>
          </a:p>
          <a:p>
            <a:r>
              <a:rPr lang="en-US" dirty="0" smtClean="0"/>
              <a:t>In case another client writes to the file, the server “breaks” the callback</a:t>
            </a:r>
          </a:p>
          <a:p>
            <a:pPr lvl="1"/>
            <a:r>
              <a:rPr lang="en-US" dirty="0" smtClean="0"/>
              <a:t>Similar to invalidations in distributed shared memory implementations</a:t>
            </a:r>
          </a:p>
          <a:p>
            <a:r>
              <a:rPr lang="en-US" dirty="0" smtClean="0"/>
              <a:t>Implication: file server must keep state!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FEC3-DC2A-5D41-B87D-64BB7DB0FDE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AFS v2 RPC Procedures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Procedures that are not in NFS</a:t>
            </a:r>
          </a:p>
          <a:p>
            <a:pPr lvl="1"/>
            <a:r>
              <a:rPr lang="en-US" smtClean="0"/>
              <a:t>Fetch: return status and optionally data of a file or directory, and place a callback on it</a:t>
            </a:r>
          </a:p>
          <a:p>
            <a:pPr lvl="1"/>
            <a:r>
              <a:rPr lang="en-US" smtClean="0"/>
              <a:t>RemoveCallBack: specify a file that the client has flushed from the local machine</a:t>
            </a:r>
          </a:p>
          <a:p>
            <a:pPr lvl="1"/>
            <a:r>
              <a:rPr lang="en-US" smtClean="0"/>
              <a:t>BreakCallBack: from server to client, revoke the callback on a file or directory</a:t>
            </a:r>
          </a:p>
          <a:p>
            <a:pPr lvl="2"/>
            <a:r>
              <a:rPr lang="en-US" smtClean="0"/>
              <a:t>What should the client do if a callback is revoked?</a:t>
            </a:r>
          </a:p>
          <a:p>
            <a:pPr lvl="1"/>
            <a:r>
              <a:rPr lang="en-US" smtClean="0"/>
              <a:t>Store: store the status and optionally data of a file</a:t>
            </a:r>
          </a:p>
          <a:p>
            <a:r>
              <a:rPr lang="en-US" smtClean="0"/>
              <a:t>Rest are similar to NFS calls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E8B9-2964-BA4A-B63D-205E0A9D296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DFSs are Useful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Data sharing among multiple users</a:t>
            </a:r>
          </a:p>
          <a:p>
            <a:r>
              <a:rPr lang="en-US" smtClean="0"/>
              <a:t>User mobility</a:t>
            </a:r>
          </a:p>
          <a:p>
            <a:r>
              <a:rPr lang="en-US" smtClean="0"/>
              <a:t>Location transparency</a:t>
            </a:r>
          </a:p>
          <a:p>
            <a:r>
              <a:rPr lang="en-US" smtClean="0"/>
              <a:t>Backups and centralized management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448-7D43-004B-B22D-7E2EAA8AE1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31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4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67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89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10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10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Recovery in AFS v2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the file server fails?</a:t>
            </a:r>
          </a:p>
          <a:p>
            <a:r>
              <a:rPr lang="en-US" dirty="0" smtClean="0"/>
              <a:t>What if the client fails?</a:t>
            </a:r>
          </a:p>
          <a:p>
            <a:r>
              <a:rPr lang="en-US" dirty="0" smtClean="0"/>
              <a:t>What if both the server and the client fail?</a:t>
            </a:r>
          </a:p>
          <a:p>
            <a:r>
              <a:rPr lang="en-US" dirty="0" smtClean="0"/>
              <a:t>Network partition</a:t>
            </a:r>
          </a:p>
          <a:p>
            <a:pPr lvl="1"/>
            <a:r>
              <a:rPr lang="en-US" dirty="0" smtClean="0"/>
              <a:t>How to detect it? How to recover from it?</a:t>
            </a:r>
          </a:p>
          <a:p>
            <a:pPr lvl="1"/>
            <a:r>
              <a:rPr lang="en-US" dirty="0" smtClean="0"/>
              <a:t>Is there anyway to ensure absolute consistency in the presence of network partition?</a:t>
            </a:r>
          </a:p>
          <a:p>
            <a:pPr lvl="2"/>
            <a:r>
              <a:rPr lang="en-US" dirty="0" smtClean="0"/>
              <a:t>Reads</a:t>
            </a:r>
          </a:p>
          <a:p>
            <a:pPr lvl="2"/>
            <a:r>
              <a:rPr lang="en-US" dirty="0" smtClean="0"/>
              <a:t>Writes</a:t>
            </a:r>
          </a:p>
          <a:p>
            <a:r>
              <a:rPr lang="en-US" dirty="0" smtClean="0"/>
              <a:t>What if all three fail: network partition, server, client?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3345-7430-B44B-841F-284249251B3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to Simple Failure Recovery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Try not to keep any state on the server</a:t>
            </a:r>
          </a:p>
          <a:p>
            <a:r>
              <a:rPr lang="en-US" smtClean="0"/>
              <a:t>If you must keep some state on the server</a:t>
            </a:r>
          </a:p>
          <a:p>
            <a:pPr lvl="1"/>
            <a:r>
              <a:rPr lang="en-US" smtClean="0"/>
              <a:t>Understand why and what state the server is keeping</a:t>
            </a:r>
          </a:p>
          <a:p>
            <a:pPr lvl="1"/>
            <a:r>
              <a:rPr lang="en-US" smtClean="0"/>
              <a:t>Understand the worst case scenario of no state on the server and see if there are still ways to meet the correctness goals</a:t>
            </a:r>
          </a:p>
          <a:p>
            <a:pPr lvl="1"/>
            <a:r>
              <a:rPr lang="en-US" smtClean="0"/>
              <a:t>Revert to this worst case in each combination of failure cases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C56A-E881-1E45-A7BA-A2DF9D6423D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Topic 4: File Access Consistency</a:t>
            </a: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UNIX local file system, concurrent file reads and writes have “sequential” consistency semantics</a:t>
            </a:r>
          </a:p>
          <a:p>
            <a:pPr lvl="1"/>
            <a:r>
              <a:rPr lang="en-US" smtClean="0"/>
              <a:t>Each file read/write from user-level app is an atomic operation</a:t>
            </a:r>
          </a:p>
          <a:p>
            <a:pPr lvl="2"/>
            <a:r>
              <a:rPr lang="en-US" smtClean="0"/>
              <a:t>The kernel locks the file vnode</a:t>
            </a:r>
          </a:p>
          <a:p>
            <a:pPr lvl="1"/>
            <a:r>
              <a:rPr lang="en-US" smtClean="0"/>
              <a:t>Each file write is immediately visible to all file readers</a:t>
            </a:r>
          </a:p>
          <a:p>
            <a:r>
              <a:rPr lang="en-US" smtClean="0"/>
              <a:t>Neither NFS nor AFS provides such concurrency control</a:t>
            </a:r>
          </a:p>
          <a:p>
            <a:pPr lvl="1"/>
            <a:r>
              <a:rPr lang="en-US" smtClean="0"/>
              <a:t>NFS: “sometime within 30 seconds”</a:t>
            </a:r>
          </a:p>
          <a:p>
            <a:pPr lvl="1"/>
            <a:r>
              <a:rPr lang="en-US" smtClean="0"/>
              <a:t>AFS: session semantics for consistency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BE7F-772B-7D47-8BC5-9C1037684E6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Semantics of File Sharing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648200"/>
            <a:ext cx="8534400" cy="1477963"/>
          </a:xfrm>
        </p:spPr>
        <p:txBody>
          <a:bodyPr/>
          <a:lstStyle/>
          <a:p>
            <a:r>
              <a:rPr lang="en-US" dirty="0" smtClean="0"/>
              <a:t>Four ways of dealing with the shared files in a distributed system.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12644" name="Picture 4" descr="11-17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01850"/>
            <a:ext cx="9144000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Session Semantics in AFS v2</a:t>
            </a: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it means:</a:t>
            </a:r>
          </a:p>
          <a:p>
            <a:pPr lvl="1"/>
            <a:r>
              <a:rPr lang="en-US" dirty="0" smtClean="0"/>
              <a:t>A file write is visible to processes on the same box immediately, but not visible to processes on other machines until the file is closed</a:t>
            </a:r>
          </a:p>
          <a:p>
            <a:pPr lvl="1"/>
            <a:r>
              <a:rPr lang="en-US" dirty="0" smtClean="0"/>
              <a:t>When a file is closed, changes are visible to new opens, but are not visible to “old” opens</a:t>
            </a:r>
          </a:p>
          <a:p>
            <a:pPr lvl="1"/>
            <a:r>
              <a:rPr lang="en-US" dirty="0" smtClean="0"/>
              <a:t>All other file operations are visible everywhere immediately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Dirty data are buffered at the client machine until file close, then flushed back to server, which leads the server to send “break callback” to other clients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9C8-E3A1-2E48-8330-C54840F424A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AFS Write Policy</a:t>
            </a:r>
            <a:endParaRPr lang="en-GB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Data transfer is by chunks</a:t>
            </a:r>
          </a:p>
          <a:p>
            <a:pPr lvl="1"/>
            <a:r>
              <a:rPr lang="en-GB" smtClean="0"/>
              <a:t>Minimally 64 KB</a:t>
            </a:r>
          </a:p>
          <a:p>
            <a:pPr lvl="1"/>
            <a:r>
              <a:rPr lang="en-GB" smtClean="0"/>
              <a:t>May be whole-file</a:t>
            </a:r>
          </a:p>
          <a:p>
            <a:r>
              <a:rPr lang="en-GB" smtClean="0"/>
              <a:t>Writeback cache</a:t>
            </a:r>
          </a:p>
          <a:p>
            <a:pPr lvl="1"/>
            <a:r>
              <a:rPr lang="en-GB" smtClean="0"/>
              <a:t>Opposite of NFS “every write is sacred”</a:t>
            </a:r>
          </a:p>
          <a:p>
            <a:pPr lvl="1"/>
            <a:r>
              <a:rPr lang="en-GB" smtClean="0"/>
              <a:t>Store chunk back to server</a:t>
            </a:r>
          </a:p>
          <a:p>
            <a:pPr lvl="2"/>
            <a:r>
              <a:rPr lang="en-GB" smtClean="0"/>
              <a:t>When cache overflows</a:t>
            </a:r>
          </a:p>
          <a:p>
            <a:pPr lvl="2"/>
            <a:r>
              <a:rPr lang="en-GB" smtClean="0"/>
              <a:t>On last user close()</a:t>
            </a:r>
          </a:p>
          <a:p>
            <a:pPr lvl="1"/>
            <a:r>
              <a:rPr lang="en-GB" smtClean="0"/>
              <a:t>...or don't (if client machine crashes)</a:t>
            </a:r>
          </a:p>
          <a:p>
            <a:r>
              <a:rPr lang="en-GB" smtClean="0"/>
              <a:t>Is writeback crazy?</a:t>
            </a:r>
          </a:p>
          <a:p>
            <a:pPr lvl="1"/>
            <a:r>
              <a:rPr lang="en-GB" smtClean="0"/>
              <a:t>Write conflicts “assumed rare”</a:t>
            </a:r>
          </a:p>
          <a:p>
            <a:pPr lvl="1"/>
            <a:r>
              <a:rPr lang="en-GB" smtClean="0"/>
              <a:t>Who wants to see a half-written file?</a:t>
            </a:r>
          </a:p>
          <a:p>
            <a:pPr lvl="1"/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715-AE66-E044-B229-756FFA9D36A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Access Consistency in the “Sprite” File System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Sprite: a research file system developed in UC Berkeley in late 80’s</a:t>
            </a:r>
          </a:p>
          <a:p>
            <a:r>
              <a:rPr lang="en-US" smtClean="0"/>
              <a:t>Implements “sequential” consistency</a:t>
            </a:r>
          </a:p>
          <a:p>
            <a:pPr lvl="1"/>
            <a:r>
              <a:rPr lang="en-US" smtClean="0"/>
              <a:t>Caches only file data, not file metadata</a:t>
            </a:r>
          </a:p>
          <a:p>
            <a:pPr lvl="1"/>
            <a:r>
              <a:rPr lang="en-US" smtClean="0"/>
              <a:t>When server detects a file is open on multiple machines but is written by some client, client caching of the file is disabled; all reads and writes go through the server</a:t>
            </a:r>
          </a:p>
          <a:p>
            <a:pPr lvl="1"/>
            <a:r>
              <a:rPr lang="en-US" smtClean="0"/>
              <a:t>“Write-back” policy otherwise</a:t>
            </a:r>
          </a:p>
          <a:p>
            <a:pPr lvl="2"/>
            <a:r>
              <a:rPr lang="en-US" smtClean="0"/>
              <a:t>Why?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CCC-9081-784D-896E-DE3FEE90FF0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Implementing Sequential Consistency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to identify out-of-date data blocks</a:t>
            </a:r>
          </a:p>
          <a:p>
            <a:pPr lvl="1"/>
            <a:r>
              <a:rPr lang="en-US" smtClean="0"/>
              <a:t>Use file version number</a:t>
            </a:r>
          </a:p>
          <a:p>
            <a:pPr lvl="1"/>
            <a:r>
              <a:rPr lang="en-US" smtClean="0"/>
              <a:t>No invalidation</a:t>
            </a:r>
          </a:p>
          <a:p>
            <a:pPr lvl="1"/>
            <a:r>
              <a:rPr lang="en-US" smtClean="0"/>
              <a:t>No issue with network partition</a:t>
            </a:r>
          </a:p>
          <a:p>
            <a:r>
              <a:rPr lang="en-US" smtClean="0"/>
              <a:t>How to get the latest data when read-write sharing occurs</a:t>
            </a:r>
          </a:p>
          <a:p>
            <a:pPr lvl="1"/>
            <a:r>
              <a:rPr lang="en-US" smtClean="0"/>
              <a:t>Server keeps track of last writer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1D4B-8216-EE4D-944B-49FE7D044B7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 of “Sprite” Caching</a:t>
            </a: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Server must keep states!</a:t>
            </a:r>
          </a:p>
          <a:p>
            <a:pPr lvl="1"/>
            <a:r>
              <a:rPr lang="en-US" smtClean="0"/>
              <a:t>Recovery from power failure</a:t>
            </a:r>
          </a:p>
          <a:p>
            <a:pPr lvl="1"/>
            <a:r>
              <a:rPr lang="en-US" smtClean="0"/>
              <a:t>Server failure doesn’t impact consistency</a:t>
            </a:r>
          </a:p>
          <a:p>
            <a:pPr lvl="1"/>
            <a:r>
              <a:rPr lang="en-US" smtClean="0"/>
              <a:t>Network failure doesn’t impact consistency</a:t>
            </a:r>
          </a:p>
          <a:p>
            <a:r>
              <a:rPr lang="en-US" smtClean="0"/>
              <a:t>Price of sequential consistency: no client caching of file metadata; all file opens go through server</a:t>
            </a:r>
          </a:p>
          <a:p>
            <a:pPr lvl="1"/>
            <a:r>
              <a:rPr lang="en-US" smtClean="0"/>
              <a:t>Performance impact</a:t>
            </a:r>
          </a:p>
          <a:p>
            <a:pPr lvl="1"/>
            <a:r>
              <a:rPr lang="en-US" smtClean="0"/>
              <a:t>Suited for wide-area network?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501F-5533-8846-B951-EC33B7298DB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“Tokens” in DCE DFS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does one implement sequential consistency in a file system that spans multiple sites over WAN</a:t>
            </a:r>
          </a:p>
          <a:p>
            <a:r>
              <a:rPr lang="en-US" dirty="0" smtClean="0"/>
              <a:t>Callbacks are evolved into 4 kinds of “Tokens”</a:t>
            </a:r>
          </a:p>
          <a:p>
            <a:pPr lvl="1"/>
            <a:r>
              <a:rPr lang="en-US" dirty="0" smtClean="0"/>
              <a:t>Open tokens: allow holder to open a file; </a:t>
            </a:r>
            <a:r>
              <a:rPr lang="en-US" dirty="0" err="1" smtClean="0"/>
              <a:t>submodes</a:t>
            </a:r>
            <a:r>
              <a:rPr lang="en-US" dirty="0" smtClean="0"/>
              <a:t>: read, write, execute, exclusive-write</a:t>
            </a:r>
          </a:p>
          <a:p>
            <a:pPr lvl="1"/>
            <a:r>
              <a:rPr lang="en-US" dirty="0" smtClean="0"/>
              <a:t>Data tokens: apply to a range of bytes</a:t>
            </a:r>
          </a:p>
          <a:p>
            <a:pPr lvl="2"/>
            <a:r>
              <a:rPr lang="en-US" dirty="0" smtClean="0"/>
              <a:t>“read” token: cached data are valid</a:t>
            </a:r>
          </a:p>
          <a:p>
            <a:pPr lvl="2"/>
            <a:r>
              <a:rPr lang="en-US" dirty="0" smtClean="0"/>
              <a:t>“write” token: can write to data and keep dirty data at client</a:t>
            </a:r>
          </a:p>
          <a:p>
            <a:pPr lvl="1"/>
            <a:r>
              <a:rPr lang="en-US" dirty="0" smtClean="0"/>
              <a:t>Status tokens: provide guarantee of file attributes</a:t>
            </a:r>
          </a:p>
          <a:p>
            <a:pPr lvl="2"/>
            <a:r>
              <a:rPr lang="en-US" dirty="0" smtClean="0"/>
              <a:t>“read” status token: cached attribute is valid</a:t>
            </a:r>
          </a:p>
          <a:p>
            <a:pPr lvl="2"/>
            <a:r>
              <a:rPr lang="en-US" dirty="0" smtClean="0"/>
              <a:t>“write” status token: can change the attribute and keep the change at the client</a:t>
            </a:r>
          </a:p>
          <a:p>
            <a:pPr lvl="1"/>
            <a:r>
              <a:rPr lang="en-US" dirty="0" smtClean="0"/>
              <a:t>Lock tokens: allow holder to lock byte ranges in the file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8A3-7539-CD45-B986-FEF488BA547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Distributed File Systems?</a:t>
            </a:r>
          </a:p>
          <a:p>
            <a:endParaRPr lang="en-US" dirty="0" smtClean="0"/>
          </a:p>
          <a:p>
            <a:r>
              <a:rPr lang="en-US" dirty="0" smtClean="0"/>
              <a:t>Basic mechanisms for building </a:t>
            </a:r>
            <a:r>
              <a:rPr lang="en-US" dirty="0" err="1" smtClean="0"/>
              <a:t>DFSs</a:t>
            </a:r>
            <a:endParaRPr lang="en-US" dirty="0" smtClean="0"/>
          </a:p>
          <a:p>
            <a:pPr lvl="1"/>
            <a:r>
              <a:rPr lang="en-US" dirty="0" smtClean="0"/>
              <a:t>Using NFS and AFS as examples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Design choices and their implications</a:t>
            </a:r>
          </a:p>
          <a:p>
            <a:pPr lvl="1"/>
            <a:r>
              <a:rPr lang="en-US" dirty="0" smtClean="0"/>
              <a:t>Naming</a:t>
            </a:r>
          </a:p>
          <a:p>
            <a:pPr lvl="1"/>
            <a:r>
              <a:rPr lang="en-US" dirty="0" smtClean="0"/>
              <a:t>Authentication and Access Control</a:t>
            </a:r>
          </a:p>
          <a:p>
            <a:pPr lvl="1"/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Concurrency Control</a:t>
            </a:r>
          </a:p>
          <a:p>
            <a:pPr lvl="1"/>
            <a:r>
              <a:rPr lang="en-US" dirty="0" smtClean="0"/>
              <a:t>Locking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574-9CBC-3C48-A676-2E4D9345CC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Compatibility Rules for Tokens</a:t>
            </a: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Open tokens: </a:t>
            </a:r>
          </a:p>
          <a:p>
            <a:pPr lvl="1"/>
            <a:r>
              <a:rPr lang="en-US" smtClean="0"/>
              <a:t>Open for exclusive writes are incompatible with any other open, and “open for execute” are incompatible with “open for write”</a:t>
            </a:r>
          </a:p>
          <a:p>
            <a:pPr lvl="1"/>
            <a:r>
              <a:rPr lang="en-US" smtClean="0"/>
              <a:t>But “open for write” can be compatible with “open for write” --- why?</a:t>
            </a:r>
          </a:p>
          <a:p>
            <a:r>
              <a:rPr lang="en-US" smtClean="0"/>
              <a:t>Data tokens: R/W and W/W are incompatible if the byte range overlaps</a:t>
            </a:r>
          </a:p>
          <a:p>
            <a:r>
              <a:rPr lang="en-US" smtClean="0"/>
              <a:t>Status tokens: R/W and W/W are incompatible</a:t>
            </a:r>
          </a:p>
          <a:p>
            <a:r>
              <a:rPr lang="en-US" smtClean="0"/>
              <a:t>Data token and status token: compatible or incompatible?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F58E-3DCC-6E43-8B10-B4C7CA08E38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Token Manager</a:t>
            </a: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Resolve conflicts: block the new requester and send notification to other clients’ tokens</a:t>
            </a:r>
          </a:p>
          <a:p>
            <a:r>
              <a:rPr lang="en-US" smtClean="0"/>
              <a:t>Handle operations that request multiple tokens</a:t>
            </a:r>
          </a:p>
          <a:p>
            <a:pPr lvl="1"/>
            <a:r>
              <a:rPr lang="en-US" smtClean="0"/>
              <a:t>Example: rename</a:t>
            </a:r>
          </a:p>
          <a:p>
            <a:pPr lvl="1"/>
            <a:r>
              <a:rPr lang="en-US" smtClean="0"/>
              <a:t>How to avoid deadlocks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9EAE-43D3-4D48-89C5-4F2D01756A5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Topic 5: File Locking for Concurrency Control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Issues</a:t>
            </a:r>
          </a:p>
          <a:p>
            <a:pPr lvl="1"/>
            <a:r>
              <a:rPr lang="en-US" smtClean="0"/>
              <a:t>Whole file locking or byte-range locking</a:t>
            </a:r>
          </a:p>
          <a:p>
            <a:pPr lvl="1"/>
            <a:r>
              <a:rPr lang="en-US" smtClean="0"/>
              <a:t>Mandatory or advisory</a:t>
            </a:r>
          </a:p>
          <a:p>
            <a:pPr lvl="2"/>
            <a:r>
              <a:rPr lang="en-US" smtClean="0"/>
              <a:t>UNIX: advisory</a:t>
            </a:r>
          </a:p>
          <a:p>
            <a:pPr lvl="2"/>
            <a:r>
              <a:rPr lang="en-US" smtClean="0"/>
              <a:t>Windows: if a lock is granted, it’s mandatory on all other accesses</a:t>
            </a:r>
          </a:p>
          <a:p>
            <a:r>
              <a:rPr lang="en-US" smtClean="0"/>
              <a:t>NFS: network lock manager (NLM)</a:t>
            </a:r>
          </a:p>
          <a:p>
            <a:pPr lvl="1"/>
            <a:r>
              <a:rPr lang="en-US" smtClean="0"/>
              <a:t>NLM is not part of NFS v2, because NLM is stateful</a:t>
            </a:r>
          </a:p>
          <a:p>
            <a:pPr lvl="1"/>
            <a:r>
              <a:rPr lang="en-US" smtClean="0"/>
              <a:t>Provides both whole file and byte-range locking</a:t>
            </a:r>
          </a:p>
          <a:p>
            <a:pPr lvl="1"/>
            <a:r>
              <a:rPr lang="en-US" smtClean="0"/>
              <a:t>Advisory</a:t>
            </a:r>
          </a:p>
          <a:p>
            <a:pPr lvl="1"/>
            <a:r>
              <a:rPr lang="en-US" smtClean="0"/>
              <a:t>Relies on “network status monitor” for server monitoring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36EC-60C9-E145-9CBF-A45C88E5652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Issues in Locking Implementations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 recovery</a:t>
            </a:r>
          </a:p>
          <a:p>
            <a:pPr lvl="1"/>
            <a:r>
              <a:rPr lang="en-US" dirty="0" smtClean="0"/>
              <a:t>What if server fails?</a:t>
            </a:r>
          </a:p>
          <a:p>
            <a:pPr lvl="2"/>
            <a:r>
              <a:rPr lang="en-US" dirty="0" smtClean="0"/>
              <a:t>Lock holders are expected to re-establish the locks during the “grace period”, during which no other locks are granted</a:t>
            </a:r>
          </a:p>
          <a:p>
            <a:pPr lvl="1"/>
            <a:r>
              <a:rPr lang="en-US" dirty="0" smtClean="0"/>
              <a:t>What if a client holding the lock fails?</a:t>
            </a:r>
          </a:p>
          <a:p>
            <a:pPr lvl="1"/>
            <a:r>
              <a:rPr lang="en-US" dirty="0" smtClean="0"/>
              <a:t>What if network partition occurs?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7B28-55F7-834E-88E8-AAA6D7728C4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Wrap up: Design Issues</a:t>
            </a: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Name space</a:t>
            </a:r>
          </a:p>
          <a:p>
            <a:r>
              <a:rPr lang="en-US" smtClean="0"/>
              <a:t>Authentication</a:t>
            </a:r>
          </a:p>
          <a:p>
            <a:r>
              <a:rPr lang="en-US" smtClean="0"/>
              <a:t>Caching</a:t>
            </a:r>
          </a:p>
          <a:p>
            <a:r>
              <a:rPr lang="en-US" smtClean="0"/>
              <a:t>Consistency</a:t>
            </a:r>
          </a:p>
          <a:p>
            <a:r>
              <a:rPr lang="en-US" smtClean="0"/>
              <a:t>Locking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C76-09AC-3748-9796-71D877E34E6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AFS Retrospective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Small AFS installations are hard</a:t>
            </a:r>
          </a:p>
          <a:p>
            <a:pPr lvl="1"/>
            <a:r>
              <a:rPr lang="en-GB" smtClean="0"/>
              <a:t>Step 1: Install Kerberos</a:t>
            </a:r>
          </a:p>
          <a:p>
            <a:pPr lvl="2"/>
            <a:r>
              <a:rPr lang="en-GB" smtClean="0"/>
              <a:t>2-3 servers</a:t>
            </a:r>
          </a:p>
          <a:p>
            <a:pPr lvl="2"/>
            <a:r>
              <a:rPr lang="en-GB" smtClean="0"/>
              <a:t>Inside locked boxes!</a:t>
            </a:r>
          </a:p>
          <a:p>
            <a:pPr lvl="1"/>
            <a:r>
              <a:rPr lang="en-GB" smtClean="0"/>
              <a:t>Step 2: Install ~4 AFS servers (2 data, 2 pt/vldb)</a:t>
            </a:r>
          </a:p>
          <a:p>
            <a:pPr lvl="1"/>
            <a:r>
              <a:rPr lang="en-GB" smtClean="0"/>
              <a:t>Step 3: Explain Kerberos to your users</a:t>
            </a:r>
          </a:p>
          <a:p>
            <a:pPr lvl="2"/>
            <a:r>
              <a:rPr lang="en-GB" smtClean="0"/>
              <a:t>Ticket expiration!</a:t>
            </a:r>
          </a:p>
          <a:p>
            <a:pPr lvl="1"/>
            <a:r>
              <a:rPr lang="en-GB" smtClean="0"/>
              <a:t>Step 4: Explain ACLs to your users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B501-7103-2943-A7FE-FD6A5A57CB1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AFS Retrospective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Worldwide file system</a:t>
            </a:r>
          </a:p>
          <a:p>
            <a:r>
              <a:rPr lang="en-GB" smtClean="0"/>
              <a:t>Good security, scaling</a:t>
            </a:r>
          </a:p>
          <a:p>
            <a:r>
              <a:rPr lang="en-GB" smtClean="0"/>
              <a:t>Global namespace</a:t>
            </a:r>
          </a:p>
          <a:p>
            <a:r>
              <a:rPr lang="en-GB" smtClean="0"/>
              <a:t>“Professional” server infrastructure per cell</a:t>
            </a:r>
          </a:p>
          <a:p>
            <a:pPr lvl="1"/>
            <a:r>
              <a:rPr lang="en-GB" smtClean="0"/>
              <a:t>Don't try this at home</a:t>
            </a:r>
          </a:p>
          <a:p>
            <a:pPr lvl="1"/>
            <a:r>
              <a:rPr lang="en-GB" smtClean="0"/>
              <a:t>Only ~190 AFS cells (2002-03) </a:t>
            </a:r>
          </a:p>
          <a:p>
            <a:pPr lvl="2"/>
            <a:r>
              <a:rPr lang="en-GB" smtClean="0"/>
              <a:t>8 are cmu.edu, 14 are in Pittsburgh</a:t>
            </a:r>
          </a:p>
          <a:p>
            <a:r>
              <a:rPr lang="en-GB" smtClean="0"/>
              <a:t>“No write conflict” model only partial success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A52C-81AB-544B-AA4B-A2DBF9501EE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Failure Recovery in Token Manager</a:t>
            </a: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if the server fails?</a:t>
            </a:r>
          </a:p>
          <a:p>
            <a:r>
              <a:rPr lang="en-US" smtClean="0"/>
              <a:t>What if a client fails?</a:t>
            </a:r>
          </a:p>
          <a:p>
            <a:r>
              <a:rPr lang="en-US" smtClean="0"/>
              <a:t>What if network partition happens?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9211-49EB-B144-894A-4444DA7E917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562600" y="3048000"/>
            <a:ext cx="3581400" cy="3429000"/>
            <a:chOff x="3456" y="2016"/>
            <a:chExt cx="2256" cy="2160"/>
          </a:xfrm>
        </p:grpSpPr>
        <p:pic>
          <p:nvPicPr>
            <p:cNvPr id="1007643" name="Picture 27"/>
            <p:cNvPicPr>
              <a:picLocks noChangeAspect="1" noChangeArrowheads="1"/>
            </p:cNvPicPr>
            <p:nvPr/>
          </p:nvPicPr>
          <p:blipFill>
            <a:blip r:embed="rId3"/>
            <a:srcRect l="19032" t="613" r="19032" b="613"/>
            <a:stretch>
              <a:fillRect/>
            </a:stretch>
          </p:blipFill>
          <p:spPr bwMode="auto">
            <a:xfrm>
              <a:off x="4272" y="2016"/>
              <a:ext cx="1404" cy="168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</p:spPr>
        </p:pic>
        <p:sp>
          <p:nvSpPr>
            <p:cNvPr id="1007647" name="AutoShape 31"/>
            <p:cNvSpPr>
              <a:spLocks noChangeArrowheads="1"/>
            </p:cNvSpPr>
            <p:nvPr/>
          </p:nvSpPr>
          <p:spPr bwMode="auto">
            <a:xfrm>
              <a:off x="3456" y="3744"/>
              <a:ext cx="912" cy="384"/>
            </a:xfrm>
            <a:prstGeom prst="wedgeRectCallout">
              <a:avLst>
                <a:gd name="adj1" fmla="val 59648"/>
                <a:gd name="adj2" fmla="val -237500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78" tIns="44445" rIns="90478" bIns="44445" anchor="ctr">
              <a:prstTxWarp prst="textNoShape">
                <a:avLst/>
              </a:prstTxWarp>
            </a:bodyPr>
            <a:lstStyle/>
            <a:p>
              <a:pPr>
                <a:spcBef>
                  <a:spcPct val="10000"/>
                </a:spcBef>
              </a:pPr>
              <a:r>
                <a:rPr lang="en-US" sz="1800"/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sz="1800"/>
                <a:t>coeus:/sue</a:t>
              </a:r>
            </a:p>
          </p:txBody>
        </p:sp>
        <p:sp>
          <p:nvSpPr>
            <p:cNvPr id="1007650" name="AutoShape 34"/>
            <p:cNvSpPr>
              <a:spLocks noChangeArrowheads="1"/>
            </p:cNvSpPr>
            <p:nvPr/>
          </p:nvSpPr>
          <p:spPr bwMode="auto">
            <a:xfrm>
              <a:off x="4560" y="3792"/>
              <a:ext cx="912" cy="384"/>
            </a:xfrm>
            <a:prstGeom prst="wedgeRectCallout">
              <a:avLst>
                <a:gd name="adj1" fmla="val -9542"/>
                <a:gd name="adj2" fmla="val -153125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78" tIns="44445" rIns="90478" bIns="44445" anchor="ctr">
              <a:prstTxWarp prst="textNoShape">
                <a:avLst/>
              </a:prstTxWarp>
            </a:bodyPr>
            <a:lstStyle/>
            <a:p>
              <a:pPr>
                <a:spcBef>
                  <a:spcPct val="10000"/>
                </a:spcBef>
              </a:pPr>
              <a:r>
                <a:rPr lang="en-US" sz="1800"/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sz="1800"/>
                <a:t>kubi:/prog</a:t>
              </a:r>
            </a:p>
          </p:txBody>
        </p:sp>
        <p:sp>
          <p:nvSpPr>
            <p:cNvPr id="1007651" name="AutoShape 35"/>
            <p:cNvSpPr>
              <a:spLocks noChangeArrowheads="1"/>
            </p:cNvSpPr>
            <p:nvPr/>
          </p:nvSpPr>
          <p:spPr bwMode="auto">
            <a:xfrm>
              <a:off x="4848" y="2064"/>
              <a:ext cx="864" cy="384"/>
            </a:xfrm>
            <a:prstGeom prst="wedgeRectCallout">
              <a:avLst>
                <a:gd name="adj1" fmla="val 2778"/>
                <a:gd name="adj2" fmla="val 134634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78" tIns="44445" rIns="90478" bIns="44445" anchor="ctr">
              <a:prstTxWarp prst="textNoShape">
                <a:avLst/>
              </a:prstTxWarp>
            </a:bodyPr>
            <a:lstStyle/>
            <a:p>
              <a:pPr>
                <a:spcBef>
                  <a:spcPct val="10000"/>
                </a:spcBef>
              </a:pPr>
              <a:r>
                <a:rPr lang="en-US" sz="1800"/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sz="1800"/>
                <a:t>kubi:/jane</a:t>
              </a:r>
            </a:p>
          </p:txBody>
        </p:sp>
      </p:grpSp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File Systems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839200" cy="4572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/>
              <a:t>Distributed File System: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/>
              <a:t>Transparent access to files stored on a remote disk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/>
              <a:t>Naming choices (always an issue):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i="1"/>
              <a:t>Hostname:</a:t>
            </a:r>
            <a:r>
              <a:rPr lang="en-US"/>
              <a:t>localname: Name files explicitly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/>
              <a:t>No location or migration transparency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i="1"/>
              <a:t>Mounting</a:t>
            </a:r>
            <a:r>
              <a:rPr lang="en-US"/>
              <a:t> of remote file systems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/>
              <a:t>System manager mounts remote file system</a:t>
            </a:r>
            <a:br>
              <a:rPr lang="en-US"/>
            </a:br>
            <a:r>
              <a:rPr lang="en-US"/>
              <a:t>by giving name and local mount point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/>
              <a:t>Transparent to user: all reads and writes </a:t>
            </a:r>
            <a:br>
              <a:rPr lang="en-US"/>
            </a:br>
            <a:r>
              <a:rPr lang="en-US"/>
              <a:t>look like local reads and writes to user</a:t>
            </a:r>
            <a:br>
              <a:rPr lang="en-US"/>
            </a:br>
            <a:r>
              <a:rPr lang="en-US"/>
              <a:t>e.g. </a:t>
            </a:r>
            <a:r>
              <a:rPr lang="en-US">
                <a:solidFill>
                  <a:schemeClr val="hlink"/>
                </a:solidFill>
              </a:rPr>
              <a:t>/users/sue/foo</a:t>
            </a:r>
            <a:r>
              <a:rPr lang="en-US">
                <a:solidFill>
                  <a:schemeClr val="hlink"/>
                </a:solidFill>
                <a:sym typeface="Symbol" charset="2"/>
              </a:rPr>
              <a:t>/sue/foo on server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i="1"/>
              <a:t>A single, global name space:</a:t>
            </a:r>
            <a:r>
              <a:rPr lang="en-US"/>
              <a:t> every file </a:t>
            </a:r>
            <a:br>
              <a:rPr lang="en-US"/>
            </a:br>
            <a:r>
              <a:rPr lang="en-US"/>
              <a:t>in the world has unique name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/>
              <a:t>Location Transparency: servers </a:t>
            </a:r>
            <a:br>
              <a:rPr lang="en-US"/>
            </a:br>
            <a:r>
              <a:rPr lang="en-US"/>
              <a:t>can change and files can move </a:t>
            </a:r>
            <a:br>
              <a:rPr lang="en-US"/>
            </a:br>
            <a:r>
              <a:rPr lang="en-US"/>
              <a:t>without involving user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524000" y="457200"/>
            <a:ext cx="6324600" cy="1855788"/>
            <a:chOff x="624" y="480"/>
            <a:chExt cx="4692" cy="1665"/>
          </a:xfrm>
        </p:grpSpPr>
        <p:pic>
          <p:nvPicPr>
            <p:cNvPr id="1007623" name="Picture 7" descr="MCj0398435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576"/>
              <a:ext cx="1155" cy="1222"/>
            </a:xfrm>
            <a:prstGeom prst="rect">
              <a:avLst/>
            </a:prstGeom>
            <a:noFill/>
          </p:spPr>
        </p:pic>
        <p:pic>
          <p:nvPicPr>
            <p:cNvPr id="1007629" name="Picture 13" descr="MCj0398505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" y="624"/>
              <a:ext cx="1146" cy="1005"/>
            </a:xfrm>
            <a:prstGeom prst="rect">
              <a:avLst/>
            </a:prstGeom>
            <a:noFill/>
          </p:spPr>
        </p:pic>
        <p:sp>
          <p:nvSpPr>
            <p:cNvPr id="1007630" name="Rectangle 14"/>
            <p:cNvSpPr>
              <a:spLocks noChangeArrowheads="1"/>
            </p:cNvSpPr>
            <p:nvPr/>
          </p:nvSpPr>
          <p:spPr bwMode="auto">
            <a:xfrm>
              <a:off x="1824" y="1056"/>
              <a:ext cx="1488" cy="240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/>
                <a:t>Network</a:t>
              </a:r>
            </a:p>
          </p:txBody>
        </p:sp>
        <p:sp>
          <p:nvSpPr>
            <p:cNvPr id="1007631" name="Line 15"/>
            <p:cNvSpPr>
              <a:spLocks noChangeShapeType="1"/>
            </p:cNvSpPr>
            <p:nvPr/>
          </p:nvSpPr>
          <p:spPr bwMode="auto">
            <a:xfrm flipV="1">
              <a:off x="1776" y="912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7632" name="Line 16"/>
            <p:cNvSpPr>
              <a:spLocks noChangeShapeType="1"/>
            </p:cNvSpPr>
            <p:nvPr/>
          </p:nvSpPr>
          <p:spPr bwMode="auto">
            <a:xfrm flipH="1" flipV="1">
              <a:off x="1776" y="1440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7633" name="Text Box 17"/>
            <p:cNvSpPr txBox="1">
              <a:spLocks noChangeArrowheads="1"/>
            </p:cNvSpPr>
            <p:nvPr/>
          </p:nvSpPr>
          <p:spPr bwMode="auto">
            <a:xfrm>
              <a:off x="1990" y="687"/>
              <a:ext cx="1065" cy="3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/>
                <a:t>Read File</a:t>
              </a:r>
            </a:p>
          </p:txBody>
        </p:sp>
        <p:sp>
          <p:nvSpPr>
            <p:cNvPr id="1007634" name="Text Box 18"/>
            <p:cNvSpPr txBox="1">
              <a:spLocks noChangeArrowheads="1"/>
            </p:cNvSpPr>
            <p:nvPr/>
          </p:nvSpPr>
          <p:spPr bwMode="auto">
            <a:xfrm>
              <a:off x="2213" y="1488"/>
              <a:ext cx="612" cy="32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/>
                <a:t>Data</a:t>
              </a:r>
            </a:p>
          </p:txBody>
        </p:sp>
        <p:sp>
          <p:nvSpPr>
            <p:cNvPr id="1007635" name="Text Box 19"/>
            <p:cNvSpPr txBox="1">
              <a:spLocks noChangeArrowheads="1"/>
            </p:cNvSpPr>
            <p:nvPr/>
          </p:nvSpPr>
          <p:spPr bwMode="auto">
            <a:xfrm>
              <a:off x="746" y="1711"/>
              <a:ext cx="699" cy="3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/>
                <a:t>Client</a:t>
              </a:r>
            </a:p>
          </p:txBody>
        </p:sp>
        <p:sp>
          <p:nvSpPr>
            <p:cNvPr id="1007636" name="Text Box 20"/>
            <p:cNvSpPr txBox="1">
              <a:spLocks noChangeArrowheads="1"/>
            </p:cNvSpPr>
            <p:nvPr/>
          </p:nvSpPr>
          <p:spPr bwMode="auto">
            <a:xfrm>
              <a:off x="3348" y="1824"/>
              <a:ext cx="810" cy="32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/>
                <a:t>Server</a:t>
              </a:r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368" y="480"/>
              <a:ext cx="948" cy="1572"/>
              <a:chOff x="432" y="1933"/>
              <a:chExt cx="948" cy="1572"/>
            </a:xfrm>
          </p:grpSpPr>
          <p:pic>
            <p:nvPicPr>
              <p:cNvPr id="1007638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" y="2605"/>
                <a:ext cx="900" cy="9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07639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0" y="2365"/>
                <a:ext cx="900" cy="9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07640" name="Picture 24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0" y="2173"/>
                <a:ext cx="900" cy="9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07641" name="Picture 25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0" y="1933"/>
                <a:ext cx="900" cy="9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Components in a DFS Implementation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 side:</a:t>
            </a:r>
          </a:p>
          <a:p>
            <a:pPr lvl="1"/>
            <a:r>
              <a:rPr lang="en-US" dirty="0" smtClean="0"/>
              <a:t>What has to happen to enable applications to access a remote file the same way a local file is accessed?</a:t>
            </a:r>
          </a:p>
          <a:p>
            <a:pPr lvl="1"/>
            <a:r>
              <a:rPr lang="en-US" dirty="0" smtClean="0"/>
              <a:t>Accessing remote files in the same way as accessing local files </a:t>
            </a:r>
            <a:r>
              <a:rPr lang="en-US" dirty="0" err="1" smtClean="0">
                <a:sym typeface="Wingdings" charset="2"/>
              </a:rPr>
              <a:t></a:t>
            </a:r>
            <a:r>
              <a:rPr lang="en-US" dirty="0" smtClean="0">
                <a:sym typeface="Wingdings" charset="2"/>
              </a:rPr>
              <a:t> kernel support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Communication layer:</a:t>
            </a:r>
          </a:p>
          <a:p>
            <a:pPr lvl="1"/>
            <a:r>
              <a:rPr lang="en-US" dirty="0" smtClean="0"/>
              <a:t>Just TCP/IP or a protocol at a higher level of abstraction?</a:t>
            </a:r>
          </a:p>
          <a:p>
            <a:r>
              <a:rPr lang="en-US" dirty="0" smtClean="0"/>
              <a:t>Server side:</a:t>
            </a:r>
          </a:p>
          <a:p>
            <a:pPr lvl="1"/>
            <a:r>
              <a:rPr lang="en-US" dirty="0" smtClean="0"/>
              <a:t>How are requests from clients serviced?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829-CBF6-1F48-9D0A-00911E513A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642" name="Picture 2"/>
          <p:cNvPicPr>
            <a:picLocks noChangeAspect="1" noChangeArrowheads="1"/>
          </p:cNvPicPr>
          <p:nvPr/>
        </p:nvPicPr>
        <p:blipFill>
          <a:blip r:embed="rId3"/>
          <a:srcRect l="1909" t="636" r="1935" b="970"/>
          <a:stretch>
            <a:fillRect/>
          </a:stretch>
        </p:blipFill>
        <p:spPr bwMode="auto">
          <a:xfrm>
            <a:off x="2514600" y="741363"/>
            <a:ext cx="3994150" cy="306863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</p:spPr>
      </p:pic>
      <p:sp>
        <p:nvSpPr>
          <p:cNvPr id="10086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/>
              <a:t>Virtual File System (VFS)</a:t>
            </a:r>
            <a:endParaRPr lang="en-US" sz="1800"/>
          </a:p>
        </p:txBody>
      </p:sp>
      <p:sp>
        <p:nvSpPr>
          <p:cNvPr id="1008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3810000"/>
            <a:ext cx="8915400" cy="28194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</a:rPr>
              <a:t>VFS:</a:t>
            </a:r>
            <a:r>
              <a:rPr lang="en-US"/>
              <a:t> Virtual abstraction similar to local file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/>
              <a:t>Instead of “inodes” has “vnodes”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/>
              <a:t>Compatible with a variety of local and remote file systems</a:t>
            </a:r>
          </a:p>
          <a:p>
            <a:pPr lvl="2">
              <a:lnSpc>
                <a:spcPct val="80000"/>
              </a:lnSpc>
            </a:pPr>
            <a:r>
              <a:rPr lang="en-US"/>
              <a:t>provides object-oriented way of implementing file systems</a:t>
            </a:r>
          </a:p>
          <a:p>
            <a:pPr>
              <a:lnSpc>
                <a:spcPct val="80000"/>
              </a:lnSpc>
            </a:pPr>
            <a:r>
              <a:rPr lang="en-US"/>
              <a:t>VFS allows the same system call interface (the API) to be used for different types of file systems</a:t>
            </a:r>
          </a:p>
          <a:p>
            <a:pPr lvl="1">
              <a:lnSpc>
                <a:spcPct val="80000"/>
              </a:lnSpc>
            </a:pPr>
            <a:r>
              <a:rPr lang="en-US"/>
              <a:t>The API is to the VFS interface, rather than any specific type of file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92" name="Cloud"/>
          <p:cNvSpPr>
            <a:spLocks noChangeAspect="1" noEditPoints="1" noChangeArrowheads="1"/>
          </p:cNvSpPr>
          <p:nvPr/>
        </p:nvSpPr>
        <p:spPr bwMode="auto">
          <a:xfrm>
            <a:off x="2895600" y="762000"/>
            <a:ext cx="2286000" cy="2590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685800" indent="-228600"/>
            <a:endParaRPr lang="en-US"/>
          </a:p>
        </p:txBody>
      </p:sp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Distributed File System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3657600"/>
            <a:ext cx="8724900" cy="3124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Remote Disk: Reads and writes forwarded to server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/>
              <a:t>Use RPC to translate file system calls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/>
              <a:t>No local caching/can be caching at server-side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Advantage: Server provides completely consistent view of file system to multiple clients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Problems?  Performance!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/>
              <a:t>Going over network is slower than going to local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/>
              <a:t>Lots of network traffic/not well pipelined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/>
              <a:t>Server can be a bottleneck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981200" y="2286000"/>
            <a:ext cx="1296988" cy="1339850"/>
            <a:chOff x="528" y="768"/>
            <a:chExt cx="973" cy="1029"/>
          </a:xfrm>
        </p:grpSpPr>
        <p:pic>
          <p:nvPicPr>
            <p:cNvPr id="1012780" name="Picture 44" descr="MCj0398505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</p:spPr>
        </p:pic>
        <p:sp>
          <p:nvSpPr>
            <p:cNvPr id="1012781" name="Text Box 45"/>
            <p:cNvSpPr txBox="1">
              <a:spLocks noChangeArrowheads="1"/>
            </p:cNvSpPr>
            <p:nvPr/>
          </p:nvSpPr>
          <p:spPr bwMode="auto">
            <a:xfrm>
              <a:off x="627" y="1561"/>
              <a:ext cx="602" cy="23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Client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181600" y="990600"/>
            <a:ext cx="2430463" cy="1408113"/>
            <a:chOff x="2304" y="672"/>
            <a:chExt cx="1824" cy="1082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304" y="672"/>
              <a:ext cx="981" cy="1082"/>
              <a:chOff x="2043" y="624"/>
              <a:chExt cx="981" cy="1082"/>
            </a:xfrm>
          </p:grpSpPr>
          <p:pic>
            <p:nvPicPr>
              <p:cNvPr id="1012741" name="Picture 5" descr="MCj0398435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43" y="624"/>
                <a:ext cx="981" cy="858"/>
              </a:xfrm>
              <a:prstGeom prst="rect">
                <a:avLst/>
              </a:prstGeom>
              <a:noFill/>
            </p:spPr>
          </p:pic>
          <p:sp>
            <p:nvSpPr>
              <p:cNvPr id="1012749" name="Text Box 13"/>
              <p:cNvSpPr txBox="1">
                <a:spLocks noChangeArrowheads="1"/>
              </p:cNvSpPr>
              <p:nvPr/>
            </p:nvSpPr>
            <p:spPr bwMode="auto">
              <a:xfrm>
                <a:off x="2060" y="1469"/>
                <a:ext cx="696" cy="23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0478" tIns="44445" rIns="90478" bIns="44445">
                <a:prstTxWarp prst="textNoShape">
                  <a:avLst/>
                </a:prstTxWarp>
                <a:spAutoFit/>
              </a:bodyPr>
              <a:lstStyle/>
              <a:p>
                <a:pPr marL="228600" indent="-228600"/>
                <a:r>
                  <a:rPr lang="en-US" sz="1800"/>
                  <a:t>Server</a:t>
                </a:r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1012756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78" tIns="44445" rIns="90478" bIns="44445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757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78" tIns="44445" rIns="90478" bIns="44445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758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78" tIns="44445" rIns="90478" bIns="44445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12759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3117850" y="1063625"/>
            <a:ext cx="1682750" cy="307975"/>
            <a:chOff x="1877" y="446"/>
            <a:chExt cx="1060" cy="194"/>
          </a:xfrm>
        </p:grpSpPr>
        <p:sp>
          <p:nvSpPr>
            <p:cNvPr id="1012767" name="Line 31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2769" name="Text Box 33"/>
            <p:cNvSpPr txBox="1">
              <a:spLocks noChangeArrowheads="1"/>
            </p:cNvSpPr>
            <p:nvPr/>
          </p:nvSpPr>
          <p:spPr bwMode="auto">
            <a:xfrm>
              <a:off x="1990" y="446"/>
              <a:ext cx="878" cy="1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Read (RPC)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2979738" y="1447800"/>
            <a:ext cx="1744662" cy="306388"/>
            <a:chOff x="1877" y="912"/>
            <a:chExt cx="1099" cy="193"/>
          </a:xfrm>
        </p:grpSpPr>
        <p:sp>
          <p:nvSpPr>
            <p:cNvPr id="1012768" name="Line 32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2770" name="Text Box 34"/>
            <p:cNvSpPr txBox="1">
              <a:spLocks noChangeArrowheads="1"/>
            </p:cNvSpPr>
            <p:nvPr/>
          </p:nvSpPr>
          <p:spPr bwMode="auto">
            <a:xfrm>
              <a:off x="1902" y="912"/>
              <a:ext cx="1074" cy="19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Return (Data)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676400" y="735013"/>
            <a:ext cx="1295400" cy="1339850"/>
            <a:chOff x="528" y="768"/>
            <a:chExt cx="973" cy="1030"/>
          </a:xfrm>
        </p:grpSpPr>
        <p:pic>
          <p:nvPicPr>
            <p:cNvPr id="1012765" name="Picture 29" descr="MCj0398505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</p:spPr>
        </p:pic>
        <p:sp>
          <p:nvSpPr>
            <p:cNvPr id="1012771" name="Text Box 35"/>
            <p:cNvSpPr txBox="1">
              <a:spLocks noChangeArrowheads="1"/>
            </p:cNvSpPr>
            <p:nvPr/>
          </p:nvSpPr>
          <p:spPr bwMode="auto">
            <a:xfrm>
              <a:off x="627" y="1562"/>
              <a:ext cx="603" cy="23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Client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-1562509">
            <a:off x="3190875" y="2090738"/>
            <a:ext cx="1828800" cy="307975"/>
            <a:chOff x="2016" y="1343"/>
            <a:chExt cx="1036" cy="194"/>
          </a:xfrm>
        </p:grpSpPr>
        <p:sp>
          <p:nvSpPr>
            <p:cNvPr id="1012787" name="Text Box 51"/>
            <p:cNvSpPr txBox="1">
              <a:spLocks noChangeArrowheads="1"/>
            </p:cNvSpPr>
            <p:nvPr/>
          </p:nvSpPr>
          <p:spPr bwMode="auto">
            <a:xfrm>
              <a:off x="2133" y="1343"/>
              <a:ext cx="852" cy="1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Write (RPC)</a:t>
              </a:r>
            </a:p>
          </p:txBody>
        </p:sp>
        <p:sp>
          <p:nvSpPr>
            <p:cNvPr id="1012785" name="Line 49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 rot="-1590130">
            <a:off x="3295650" y="2538413"/>
            <a:ext cx="1873250" cy="347662"/>
            <a:chOff x="2016" y="1844"/>
            <a:chExt cx="1036" cy="219"/>
          </a:xfrm>
        </p:grpSpPr>
        <p:sp>
          <p:nvSpPr>
            <p:cNvPr id="1012788" name="Text Box 52"/>
            <p:cNvSpPr txBox="1">
              <a:spLocks noChangeArrowheads="1"/>
            </p:cNvSpPr>
            <p:nvPr/>
          </p:nvSpPr>
          <p:spPr bwMode="auto">
            <a:xfrm>
              <a:off x="2032" y="1869"/>
              <a:ext cx="1006" cy="1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ACK</a:t>
              </a:r>
            </a:p>
          </p:txBody>
        </p:sp>
        <p:sp>
          <p:nvSpPr>
            <p:cNvPr id="1012786" name="Line 50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2798" name="Rectangle 62"/>
          <p:cNvSpPr>
            <a:spLocks noChangeArrowheads="1"/>
          </p:cNvSpPr>
          <p:nvPr/>
        </p:nvSpPr>
        <p:spPr bwMode="auto">
          <a:xfrm>
            <a:off x="6096000" y="1981200"/>
            <a:ext cx="838200" cy="533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cache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61138" y="865188"/>
            <a:ext cx="2430462" cy="1408112"/>
            <a:chOff x="2304" y="672"/>
            <a:chExt cx="1824" cy="108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304" y="672"/>
              <a:ext cx="981" cy="1082"/>
              <a:chOff x="2043" y="624"/>
              <a:chExt cx="981" cy="1082"/>
            </a:xfrm>
          </p:grpSpPr>
          <p:pic>
            <p:nvPicPr>
              <p:cNvPr id="1013770" name="Picture 10" descr="MCj0398435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43" y="624"/>
                <a:ext cx="981" cy="858"/>
              </a:xfrm>
              <a:prstGeom prst="rect">
                <a:avLst/>
              </a:prstGeom>
              <a:noFill/>
            </p:spPr>
          </p:pic>
          <p:sp>
            <p:nvSpPr>
              <p:cNvPr id="1013771" name="Text Box 11"/>
              <p:cNvSpPr txBox="1">
                <a:spLocks noChangeArrowheads="1"/>
              </p:cNvSpPr>
              <p:nvPr/>
            </p:nvSpPr>
            <p:spPr bwMode="auto">
              <a:xfrm>
                <a:off x="2060" y="1469"/>
                <a:ext cx="696" cy="23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0478" tIns="44445" rIns="90478" bIns="44445">
                <a:prstTxWarp prst="textNoShape">
                  <a:avLst/>
                </a:prstTxWarp>
                <a:spAutoFit/>
              </a:bodyPr>
              <a:lstStyle/>
              <a:p>
                <a:pPr marL="228600" indent="-228600"/>
                <a:r>
                  <a:rPr lang="en-US" sz="1800"/>
                  <a:t>Server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1013773" name="AutoShape 13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78" tIns="44445" rIns="90478" bIns="44445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774" name="AutoShape 14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78" tIns="44445" rIns="90478" bIns="44445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775" name="AutoShape 15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78" tIns="44445" rIns="90478" bIns="44445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13776" name="AutoShape 16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3792" name="Rectangle 32"/>
          <p:cNvSpPr>
            <a:spLocks noChangeArrowheads="1"/>
          </p:cNvSpPr>
          <p:nvPr/>
        </p:nvSpPr>
        <p:spPr bwMode="auto">
          <a:xfrm>
            <a:off x="7475538" y="1855788"/>
            <a:ext cx="838200" cy="914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cache</a:t>
            </a:r>
          </a:p>
        </p:txBody>
      </p:sp>
      <p:sp>
        <p:nvSpPr>
          <p:cNvPr id="1013798" name="Rectangle 38"/>
          <p:cNvSpPr>
            <a:spLocks noChangeArrowheads="1"/>
          </p:cNvSpPr>
          <p:nvPr/>
        </p:nvSpPr>
        <p:spPr bwMode="auto">
          <a:xfrm>
            <a:off x="7531100" y="2236788"/>
            <a:ext cx="698500" cy="3683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>
            <a:prstTxWarp prst="textNoShape">
              <a:avLst/>
            </a:prstTxWarp>
          </a:bodyPr>
          <a:lstStyle/>
          <a:p>
            <a:pPr marL="228600" indent="-228600"/>
            <a:r>
              <a:rPr lang="en-US" sz="1600"/>
              <a:t>F1:V1</a:t>
            </a:r>
          </a:p>
        </p:txBody>
      </p:sp>
      <p:sp>
        <p:nvSpPr>
          <p:cNvPr id="1013801" name="Rectangle 41"/>
          <p:cNvSpPr>
            <a:spLocks noChangeArrowheads="1"/>
          </p:cNvSpPr>
          <p:nvPr/>
        </p:nvSpPr>
        <p:spPr bwMode="auto">
          <a:xfrm>
            <a:off x="7531100" y="2236788"/>
            <a:ext cx="698500" cy="368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>
            <a:prstTxWarp prst="textNoShape">
              <a:avLst/>
            </a:prstTxWarp>
          </a:bodyPr>
          <a:lstStyle/>
          <a:p>
            <a:pPr marL="228600" indent="-228600"/>
            <a:r>
              <a:rPr lang="en-US" sz="1600"/>
              <a:t>F1:V2</a:t>
            </a:r>
          </a:p>
        </p:txBody>
      </p:sp>
      <p:sp>
        <p:nvSpPr>
          <p:cNvPr id="1013762" name="Cloud"/>
          <p:cNvSpPr>
            <a:spLocks noChangeAspect="1" noEditPoints="1" noChangeArrowheads="1"/>
          </p:cNvSpPr>
          <p:nvPr/>
        </p:nvSpPr>
        <p:spPr bwMode="auto">
          <a:xfrm>
            <a:off x="4275138" y="636588"/>
            <a:ext cx="2286000" cy="2590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685800" indent="-228600"/>
            <a:endParaRPr lang="en-US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Use of caching to reduce network load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419600" y="938213"/>
            <a:ext cx="2057400" cy="307975"/>
            <a:chOff x="1877" y="446"/>
            <a:chExt cx="1060" cy="194"/>
          </a:xfrm>
        </p:grpSpPr>
        <p:sp>
          <p:nvSpPr>
            <p:cNvPr id="1013778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779" name="Text Box 19"/>
            <p:cNvSpPr txBox="1">
              <a:spLocks noChangeArrowheads="1"/>
            </p:cNvSpPr>
            <p:nvPr/>
          </p:nvSpPr>
          <p:spPr bwMode="auto">
            <a:xfrm>
              <a:off x="2070" y="446"/>
              <a:ext cx="718" cy="1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Read (RPC)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359275" y="1322388"/>
            <a:ext cx="2043113" cy="307975"/>
            <a:chOff x="1877" y="912"/>
            <a:chExt cx="1060" cy="194"/>
          </a:xfrm>
        </p:grpSpPr>
        <p:sp>
          <p:nvSpPr>
            <p:cNvPr id="1013781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782" name="Text Box 22"/>
            <p:cNvSpPr txBox="1">
              <a:spLocks noChangeArrowheads="1"/>
            </p:cNvSpPr>
            <p:nvPr/>
          </p:nvSpPr>
          <p:spPr bwMode="auto">
            <a:xfrm>
              <a:off x="1996" y="912"/>
              <a:ext cx="885" cy="1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Return (Data)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 rot="-1562509">
            <a:off x="4560888" y="1927225"/>
            <a:ext cx="1982787" cy="307975"/>
            <a:chOff x="2016" y="1341"/>
            <a:chExt cx="1036" cy="194"/>
          </a:xfrm>
        </p:grpSpPr>
        <p:sp>
          <p:nvSpPr>
            <p:cNvPr id="1013787" name="Text Box 27"/>
            <p:cNvSpPr txBox="1">
              <a:spLocks noChangeArrowheads="1"/>
            </p:cNvSpPr>
            <p:nvPr/>
          </p:nvSpPr>
          <p:spPr bwMode="auto">
            <a:xfrm>
              <a:off x="2164" y="1341"/>
              <a:ext cx="787" cy="1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Write (RPC)</a:t>
              </a:r>
            </a:p>
          </p:txBody>
        </p:sp>
        <p:sp>
          <p:nvSpPr>
            <p:cNvPr id="1013788" name="Line 28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 rot="-1590130">
            <a:off x="4665663" y="2376488"/>
            <a:ext cx="2030412" cy="347662"/>
            <a:chOff x="2016" y="1844"/>
            <a:chExt cx="1036" cy="219"/>
          </a:xfrm>
        </p:grpSpPr>
        <p:sp>
          <p:nvSpPr>
            <p:cNvPr id="1013790" name="Text Box 30"/>
            <p:cNvSpPr txBox="1">
              <a:spLocks noChangeArrowheads="1"/>
            </p:cNvSpPr>
            <p:nvPr/>
          </p:nvSpPr>
          <p:spPr bwMode="auto">
            <a:xfrm>
              <a:off x="2032" y="1869"/>
              <a:ext cx="1006" cy="1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ACK</a:t>
              </a:r>
            </a:p>
          </p:txBody>
        </p:sp>
        <p:sp>
          <p:nvSpPr>
            <p:cNvPr id="1013791" name="Line 31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055938" y="609600"/>
            <a:ext cx="1295400" cy="1339850"/>
            <a:chOff x="528" y="768"/>
            <a:chExt cx="973" cy="1030"/>
          </a:xfrm>
        </p:grpSpPr>
        <p:pic>
          <p:nvPicPr>
            <p:cNvPr id="1013784" name="Picture 24" descr="MCj0398505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</p:spPr>
        </p:pic>
        <p:sp>
          <p:nvSpPr>
            <p:cNvPr id="1013785" name="Text Box 25"/>
            <p:cNvSpPr txBox="1">
              <a:spLocks noChangeArrowheads="1"/>
            </p:cNvSpPr>
            <p:nvPr/>
          </p:nvSpPr>
          <p:spPr bwMode="auto">
            <a:xfrm>
              <a:off x="627" y="1562"/>
              <a:ext cx="603" cy="23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Client</a:t>
              </a:r>
            </a:p>
          </p:txBody>
        </p:sp>
      </p:grpSp>
      <p:sp>
        <p:nvSpPr>
          <p:cNvPr id="1013793" name="Rectangle 33"/>
          <p:cNvSpPr>
            <a:spLocks noChangeArrowheads="1"/>
          </p:cNvSpPr>
          <p:nvPr/>
        </p:nvSpPr>
        <p:spPr bwMode="auto">
          <a:xfrm>
            <a:off x="2217738" y="941388"/>
            <a:ext cx="838200" cy="8382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cache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3360738" y="2160588"/>
            <a:ext cx="1296987" cy="1339850"/>
            <a:chOff x="528" y="768"/>
            <a:chExt cx="973" cy="1029"/>
          </a:xfrm>
        </p:grpSpPr>
        <p:pic>
          <p:nvPicPr>
            <p:cNvPr id="1013766" name="Picture 6" descr="MCj0398505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</p:spPr>
        </p:pic>
        <p:sp>
          <p:nvSpPr>
            <p:cNvPr id="1013767" name="Text Box 7"/>
            <p:cNvSpPr txBox="1">
              <a:spLocks noChangeArrowheads="1"/>
            </p:cNvSpPr>
            <p:nvPr/>
          </p:nvSpPr>
          <p:spPr bwMode="auto">
            <a:xfrm>
              <a:off x="627" y="1561"/>
              <a:ext cx="602" cy="23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Client</a:t>
              </a:r>
            </a:p>
          </p:txBody>
        </p:sp>
      </p:grpSp>
      <p:sp>
        <p:nvSpPr>
          <p:cNvPr id="1013794" name="Rectangle 34"/>
          <p:cNvSpPr>
            <a:spLocks noChangeArrowheads="1"/>
          </p:cNvSpPr>
          <p:nvPr/>
        </p:nvSpPr>
        <p:spPr bwMode="auto">
          <a:xfrm>
            <a:off x="2522538" y="2617788"/>
            <a:ext cx="838200" cy="8382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cache</a:t>
            </a:r>
          </a:p>
        </p:txBody>
      </p:sp>
      <p:sp>
        <p:nvSpPr>
          <p:cNvPr id="101379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152400" y="3657600"/>
            <a:ext cx="8902700" cy="304323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/>
              <a:t>Idea: Use caching to reduce network load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/>
              <a:t>In practice: use buffer cache at source and destination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/>
              <a:t>Advantage: if open/read/write/close can be done locally, don’t need to do any network traffic…fast!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/>
              <a:t>Problems: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/>
              <a:t>Failure: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/>
              <a:t>Client caches have data not committed at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/>
              <a:t>Cache consistency!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/>
              <a:t>Client caches not consistent with server/each other</a:t>
            </a:r>
          </a:p>
        </p:txBody>
      </p:sp>
      <p:sp>
        <p:nvSpPr>
          <p:cNvPr id="1013796" name="Rectangle 36"/>
          <p:cNvSpPr>
            <a:spLocks noChangeArrowheads="1"/>
          </p:cNvSpPr>
          <p:nvPr/>
        </p:nvSpPr>
        <p:spPr bwMode="auto">
          <a:xfrm>
            <a:off x="2286000" y="1322388"/>
            <a:ext cx="698500" cy="3683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>
            <a:prstTxWarp prst="textNoShape">
              <a:avLst/>
            </a:prstTxWarp>
          </a:bodyPr>
          <a:lstStyle/>
          <a:p>
            <a:pPr marL="228600" indent="-228600"/>
            <a:r>
              <a:rPr lang="en-US" sz="1600"/>
              <a:t>F1:V1</a:t>
            </a:r>
          </a:p>
        </p:txBody>
      </p:sp>
      <p:sp>
        <p:nvSpPr>
          <p:cNvPr id="1013797" name="Rectangle 37"/>
          <p:cNvSpPr>
            <a:spLocks noChangeArrowheads="1"/>
          </p:cNvSpPr>
          <p:nvPr/>
        </p:nvSpPr>
        <p:spPr bwMode="auto">
          <a:xfrm>
            <a:off x="2654300" y="2998788"/>
            <a:ext cx="622300" cy="368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>
            <a:prstTxWarp prst="textNoShape">
              <a:avLst/>
            </a:prstTxWarp>
          </a:bodyPr>
          <a:lstStyle/>
          <a:p>
            <a:pPr marL="228600" indent="-228600"/>
            <a:r>
              <a:rPr lang="en-US" sz="1600"/>
              <a:t>F1:V2</a:t>
            </a:r>
          </a:p>
        </p:txBody>
      </p:sp>
      <p:sp>
        <p:nvSpPr>
          <p:cNvPr id="1013803" name="Text Box 43"/>
          <p:cNvSpPr txBox="1">
            <a:spLocks noChangeArrowheads="1"/>
          </p:cNvSpPr>
          <p:nvPr/>
        </p:nvSpPr>
        <p:spPr bwMode="auto">
          <a:xfrm>
            <a:off x="152400" y="788988"/>
            <a:ext cx="1304925" cy="357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en-US"/>
              <a:t>read(f1)</a:t>
            </a:r>
          </a:p>
        </p:txBody>
      </p:sp>
      <p:sp>
        <p:nvSpPr>
          <p:cNvPr id="1013804" name="Text Box 44"/>
          <p:cNvSpPr txBox="1">
            <a:spLocks noChangeArrowheads="1"/>
          </p:cNvSpPr>
          <p:nvPr/>
        </p:nvSpPr>
        <p:spPr bwMode="auto">
          <a:xfrm>
            <a:off x="152400" y="2870200"/>
            <a:ext cx="1385888" cy="357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en-US"/>
              <a:t>write(f1)</a:t>
            </a:r>
          </a:p>
        </p:txBody>
      </p:sp>
      <p:sp>
        <p:nvSpPr>
          <p:cNvPr id="1013805" name="Text Box 45"/>
          <p:cNvSpPr txBox="1">
            <a:spLocks noChangeArrowheads="1"/>
          </p:cNvSpPr>
          <p:nvPr/>
        </p:nvSpPr>
        <p:spPr bwMode="auto">
          <a:xfrm>
            <a:off x="1279525" y="776288"/>
            <a:ext cx="815975" cy="357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en-US">
                <a:sym typeface="Symbol" charset="2"/>
              </a:rPr>
              <a:t>V1</a:t>
            </a:r>
          </a:p>
        </p:txBody>
      </p:sp>
      <p:sp>
        <p:nvSpPr>
          <p:cNvPr id="1013806" name="Text Box 46"/>
          <p:cNvSpPr txBox="1">
            <a:spLocks noChangeArrowheads="1"/>
          </p:cNvSpPr>
          <p:nvPr/>
        </p:nvSpPr>
        <p:spPr bwMode="auto">
          <a:xfrm>
            <a:off x="152400" y="1093788"/>
            <a:ext cx="1939925" cy="357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en-US"/>
              <a:t>read(f1)</a:t>
            </a:r>
            <a:r>
              <a:rPr lang="en-US">
                <a:sym typeface="Symbol" charset="2"/>
              </a:rPr>
              <a:t>V1</a:t>
            </a:r>
          </a:p>
        </p:txBody>
      </p:sp>
      <p:sp>
        <p:nvSpPr>
          <p:cNvPr id="1013808" name="Text Box 48"/>
          <p:cNvSpPr txBox="1">
            <a:spLocks noChangeArrowheads="1"/>
          </p:cNvSpPr>
          <p:nvPr/>
        </p:nvSpPr>
        <p:spPr bwMode="auto">
          <a:xfrm>
            <a:off x="152400" y="1398588"/>
            <a:ext cx="1939925" cy="357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en-US"/>
              <a:t>read(f1)</a:t>
            </a:r>
            <a:r>
              <a:rPr lang="en-US">
                <a:sym typeface="Symbol" charset="2"/>
              </a:rPr>
              <a:t>V1</a:t>
            </a:r>
          </a:p>
        </p:txBody>
      </p:sp>
      <p:sp>
        <p:nvSpPr>
          <p:cNvPr id="1013809" name="Text Box 49"/>
          <p:cNvSpPr txBox="1">
            <a:spLocks noChangeArrowheads="1"/>
          </p:cNvSpPr>
          <p:nvPr/>
        </p:nvSpPr>
        <p:spPr bwMode="auto">
          <a:xfrm>
            <a:off x="1352550" y="2846388"/>
            <a:ext cx="852488" cy="357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en-US">
                <a:sym typeface="Symbol" charset="2"/>
              </a:rPr>
              <a:t>OK</a:t>
            </a:r>
          </a:p>
        </p:txBody>
      </p:sp>
      <p:sp>
        <p:nvSpPr>
          <p:cNvPr id="1013810" name="Text Box 50"/>
          <p:cNvSpPr txBox="1">
            <a:spLocks noChangeArrowheads="1"/>
          </p:cNvSpPr>
          <p:nvPr/>
        </p:nvSpPr>
        <p:spPr bwMode="auto">
          <a:xfrm>
            <a:off x="152400" y="1727200"/>
            <a:ext cx="1939925" cy="357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en-US"/>
              <a:t>read(f1)</a:t>
            </a:r>
            <a:r>
              <a:rPr lang="en-US">
                <a:sym typeface="Symbol" charset="2"/>
              </a:rPr>
              <a:t>V1</a:t>
            </a:r>
          </a:p>
        </p:txBody>
      </p:sp>
      <p:sp>
        <p:nvSpPr>
          <p:cNvPr id="1013811" name="Text Box 51"/>
          <p:cNvSpPr txBox="1">
            <a:spLocks noChangeArrowheads="1"/>
          </p:cNvSpPr>
          <p:nvPr/>
        </p:nvSpPr>
        <p:spPr bwMode="auto">
          <a:xfrm>
            <a:off x="152400" y="3151188"/>
            <a:ext cx="1939925" cy="357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en-US"/>
              <a:t>read(f1)</a:t>
            </a:r>
            <a:r>
              <a:rPr lang="en-US">
                <a:sym typeface="Symbol" charset="2"/>
              </a:rPr>
              <a:t>V2</a:t>
            </a:r>
          </a:p>
        </p:txBody>
      </p:sp>
      <p:sp>
        <p:nvSpPr>
          <p:cNvPr id="1013812" name="AutoShape 52"/>
          <p:cNvSpPr>
            <a:spLocks noChangeArrowheads="1"/>
          </p:cNvSpPr>
          <p:nvPr/>
        </p:nvSpPr>
        <p:spPr bwMode="auto">
          <a:xfrm>
            <a:off x="-1219200" y="381000"/>
            <a:ext cx="1143000" cy="990600"/>
          </a:xfrm>
          <a:prstGeom prst="irregularSeal1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Crash!</a:t>
            </a:r>
          </a:p>
        </p:txBody>
      </p:sp>
      <p:sp>
        <p:nvSpPr>
          <p:cNvPr id="1013814" name="AutoShape 54"/>
          <p:cNvSpPr>
            <a:spLocks noChangeArrowheads="1"/>
          </p:cNvSpPr>
          <p:nvPr/>
        </p:nvSpPr>
        <p:spPr bwMode="auto">
          <a:xfrm>
            <a:off x="-1219200" y="381000"/>
            <a:ext cx="1143000" cy="990600"/>
          </a:xfrm>
          <a:prstGeom prst="irregularSeal1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Crash!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25532E-7 C 0.07205 -0.01133 0.13576 -0.02243 0.22066 -0.01295 C 0.30538 -0.00347 0.4717 0.02613 0.51788 0.05643 C 0.56406 0.08672 0.51684 0.12303 0.49739 0.16952 C 0.47777 0.21577 0.41996 0.30111 0.39965 0.33557 " pathEditMode="fixed" rAng="0" ptsTypes="aaaaa">
                                      <p:cBhvr>
                                        <p:cTn id="100" dur="500" fill="hold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0301 C 0.07048 -0.00833 0.1342 -0.01943 0.21909 -0.00994 C 0.30382 -0.00046 0.47014 0.02914 0.51632 0.05944 C 0.5625 0.08973 0.51527 0.12604 0.49583 0.17253 C 0.47621 0.21878 0.4184 0.30412 0.39809 0.33857 " pathEditMode="fixed" rAng="0" ptsTypes="aaaaa">
                                      <p:cBhvr>
                                        <p:cTn id="121" dur="500" fill="hold"/>
                                        <p:tgtEl>
                                          <p:spTgt spid="101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2" grpId="0" animBg="1"/>
      <p:bldP spid="1013798" grpId="0" animBg="1"/>
      <p:bldP spid="1013801" grpId="0" animBg="1"/>
      <p:bldP spid="1013793" grpId="0" animBg="1"/>
      <p:bldP spid="1013794" grpId="0" animBg="1"/>
      <p:bldP spid="1013795" grpId="0" build="p"/>
      <p:bldP spid="1013796" grpId="0" animBg="1"/>
      <p:bldP spid="1013797" grpId="0" animBg="1"/>
      <p:bldP spid="1013803" grpId="0"/>
      <p:bldP spid="1013804" grpId="0"/>
      <p:bldP spid="1013805" grpId="0"/>
      <p:bldP spid="1013806" grpId="0"/>
      <p:bldP spid="1013808" grpId="0"/>
      <p:bldP spid="1013809" grpId="0"/>
      <p:bldP spid="1013810" grpId="0"/>
      <p:bldP spid="1013811" grpId="0"/>
      <p:bldP spid="1013812" grpId="0" animBg="1"/>
      <p:bldP spid="10138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</a:t>
            </a:r>
            <a:endParaRPr lang="en-US"/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What if server crashes? Can client wait until server comes back up and continue as before?</a:t>
            </a:r>
          </a:p>
          <a:p>
            <a:pPr lvl="1"/>
            <a:r>
              <a:rPr lang="en-US" smtClean="0"/>
              <a:t>Any data in server memory but not on disk can be lost</a:t>
            </a:r>
          </a:p>
          <a:p>
            <a:pPr lvl="1"/>
            <a:r>
              <a:rPr lang="en-US" smtClean="0"/>
              <a:t>Shared state across RPC: What if server crashes after seek? Then, when client does “read”, it will fail</a:t>
            </a:r>
          </a:p>
          <a:p>
            <a:pPr lvl="1"/>
            <a:r>
              <a:rPr lang="en-US" smtClean="0"/>
              <a:t>Message retries: suppose server crashes after it does UNIX “rm foo”, but before acknowledgment?</a:t>
            </a:r>
          </a:p>
          <a:p>
            <a:pPr lvl="2"/>
            <a:r>
              <a:rPr lang="en-US" smtClean="0"/>
              <a:t>Message system will retry: send it again</a:t>
            </a:r>
          </a:p>
          <a:p>
            <a:pPr lvl="2"/>
            <a:r>
              <a:rPr lang="en-US" smtClean="0"/>
              <a:t>How does it know not to delete it again? (could solve with two-phase commit protocol, but NFS takes a more ad hoc approach)</a:t>
            </a:r>
          </a:p>
          <a:p>
            <a:r>
              <a:rPr lang="en-US" smtClean="0"/>
              <a:t>Stateless protocol: A protocol in which all information required to process a request is passed with request</a:t>
            </a:r>
          </a:p>
          <a:p>
            <a:pPr lvl="1"/>
            <a:r>
              <a:rPr lang="en-US" smtClean="0"/>
              <a:t>Server keeps no state about client, except as hints to help improve performance (e.g. a cache)</a:t>
            </a:r>
          </a:p>
          <a:p>
            <a:pPr lvl="1"/>
            <a:r>
              <a:rPr lang="en-US" smtClean="0"/>
              <a:t>Thus, if server crashes and restarted, requests can continue where left off (in many cases)</a:t>
            </a:r>
          </a:p>
          <a:p>
            <a:r>
              <a:rPr lang="en-US" smtClean="0"/>
              <a:t>What if client crashes?</a:t>
            </a:r>
          </a:p>
          <a:p>
            <a:pPr lvl="1"/>
            <a:r>
              <a:rPr lang="en-US" smtClean="0"/>
              <a:t>Might lose modified data in client cache</a:t>
            </a:r>
          </a:p>
          <a:p>
            <a:pPr lvl="1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14790" name="Picture 6" descr="MCj039843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3538" y="0"/>
            <a:ext cx="1306512" cy="1116013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440738" y="61913"/>
            <a:ext cx="703262" cy="1125537"/>
            <a:chOff x="3600" y="720"/>
            <a:chExt cx="528" cy="864"/>
          </a:xfrm>
        </p:grpSpPr>
        <p:sp>
          <p:nvSpPr>
            <p:cNvPr id="1014793" name="AutoShape 9"/>
            <p:cNvSpPr>
              <a:spLocks noChangeArrowheads="1"/>
            </p:cNvSpPr>
            <p:nvPr/>
          </p:nvSpPr>
          <p:spPr bwMode="auto">
            <a:xfrm>
              <a:off x="3600" y="720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794" name="AutoShape 10"/>
            <p:cNvSpPr>
              <a:spLocks noChangeArrowheads="1"/>
            </p:cNvSpPr>
            <p:nvPr/>
          </p:nvSpPr>
          <p:spPr bwMode="auto">
            <a:xfrm>
              <a:off x="3696" y="912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795" name="AutoShape 11"/>
            <p:cNvSpPr>
              <a:spLocks noChangeArrowheads="1"/>
            </p:cNvSpPr>
            <p:nvPr/>
          </p:nvSpPr>
          <p:spPr bwMode="auto">
            <a:xfrm>
              <a:off x="3792" y="1104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4796" name="AutoShape 12"/>
          <p:cNvSpPr>
            <a:spLocks noChangeArrowheads="1"/>
          </p:cNvSpPr>
          <p:nvPr/>
        </p:nvSpPr>
        <p:spPr bwMode="auto">
          <a:xfrm>
            <a:off x="7737475" y="436563"/>
            <a:ext cx="574675" cy="438150"/>
          </a:xfrm>
          <a:prstGeom prst="leftRightArrow">
            <a:avLst>
              <a:gd name="adj1" fmla="val 50000"/>
              <a:gd name="adj2" fmla="val 26232"/>
            </a:avLst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797" name="AutoShape 13"/>
          <p:cNvSpPr>
            <a:spLocks noChangeArrowheads="1"/>
          </p:cNvSpPr>
          <p:nvPr/>
        </p:nvSpPr>
        <p:spPr bwMode="auto">
          <a:xfrm>
            <a:off x="6637338" y="0"/>
            <a:ext cx="1143000" cy="990600"/>
          </a:xfrm>
          <a:prstGeom prst="irregularSeal1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Crash!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Schematic View of NFS Architecture </a:t>
            </a:r>
            <a:endParaRPr lang="en-US" sz="1800"/>
          </a:p>
        </p:txBody>
      </p:sp>
      <p:pic>
        <p:nvPicPr>
          <p:cNvPr id="1010691" name="Picture 3"/>
          <p:cNvPicPr>
            <a:picLocks noChangeAspect="1" noChangeArrowheads="1"/>
          </p:cNvPicPr>
          <p:nvPr/>
        </p:nvPicPr>
        <p:blipFill>
          <a:blip r:embed="rId3"/>
          <a:srcRect l="479" t="5208" r="1151" b="5527"/>
          <a:stretch>
            <a:fillRect/>
          </a:stretch>
        </p:blipFill>
        <p:spPr bwMode="auto">
          <a:xfrm>
            <a:off x="914400" y="838200"/>
            <a:ext cx="7431088" cy="50577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File System (NFS)</a:t>
            </a:r>
            <a:endParaRPr lang="en-US"/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Three Layers for NFS system</a:t>
            </a:r>
          </a:p>
          <a:p>
            <a:pPr lvl="1"/>
            <a:r>
              <a:rPr lang="en-US" smtClean="0"/>
              <a:t>UNIX file-system interface: open, read, write, close calls + file descriptors</a:t>
            </a:r>
          </a:p>
          <a:p>
            <a:pPr lvl="1"/>
            <a:r>
              <a:rPr lang="en-US" smtClean="0"/>
              <a:t>VFS layer: distinguishes local from remote files</a:t>
            </a:r>
          </a:p>
          <a:p>
            <a:pPr lvl="2"/>
            <a:r>
              <a:rPr lang="en-US" smtClean="0"/>
              <a:t>Calls the NFS protocol procedures for remote requests</a:t>
            </a:r>
          </a:p>
          <a:p>
            <a:pPr lvl="1"/>
            <a:r>
              <a:rPr lang="en-US" smtClean="0"/>
              <a:t>NFS service layer: bottom layer of the architecture</a:t>
            </a:r>
          </a:p>
          <a:p>
            <a:pPr lvl="2"/>
            <a:r>
              <a:rPr lang="en-US" smtClean="0"/>
              <a:t>Implements the NFS protocol</a:t>
            </a:r>
          </a:p>
          <a:p>
            <a:r>
              <a:rPr lang="en-US" smtClean="0"/>
              <a:t>NFS Protocol: RPC for file operations on server</a:t>
            </a:r>
          </a:p>
          <a:p>
            <a:pPr lvl="1"/>
            <a:r>
              <a:rPr lang="en-US" smtClean="0"/>
              <a:t>Reading/searching a directory </a:t>
            </a:r>
          </a:p>
          <a:p>
            <a:pPr lvl="1"/>
            <a:r>
              <a:rPr lang="en-US" smtClean="0"/>
              <a:t>manipulating links and directories </a:t>
            </a:r>
          </a:p>
          <a:p>
            <a:pPr lvl="1"/>
            <a:r>
              <a:rPr lang="en-US" smtClean="0"/>
              <a:t>accessing file attributes/reading and writing files</a:t>
            </a:r>
          </a:p>
          <a:p>
            <a:r>
              <a:rPr lang="en-US" smtClean="0"/>
              <a:t>Write-through caching: Modified data committed to server’s disk before results are returned to the client </a:t>
            </a:r>
          </a:p>
          <a:p>
            <a:pPr lvl="1"/>
            <a:r>
              <a:rPr lang="en-US" smtClean="0"/>
              <a:t>lose some of the advantages of caching</a:t>
            </a:r>
          </a:p>
          <a:p>
            <a:pPr lvl="1"/>
            <a:r>
              <a:rPr lang="en-US" smtClean="0"/>
              <a:t>time to perform write() can be long</a:t>
            </a:r>
          </a:p>
          <a:p>
            <a:pPr lvl="1"/>
            <a:r>
              <a:rPr lang="en-US" smtClean="0"/>
              <a:t>Need some mechanism for readers to eventually notice changes! (more on this later)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9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9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NFS Continued</a:t>
            </a:r>
            <a:endParaRPr lang="en-US"/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NFS servers are stateless; each request provides all arguments require for execution</a:t>
            </a:r>
          </a:p>
          <a:p>
            <a:pPr lvl="1"/>
            <a:r>
              <a:rPr lang="en-US" smtClean="0"/>
              <a:t>E.g. reads include information for entire operation, such as ReadAt(inumber,position), not Read(openfile)</a:t>
            </a:r>
          </a:p>
          <a:p>
            <a:pPr lvl="1"/>
            <a:r>
              <a:rPr lang="en-US" smtClean="0"/>
              <a:t>No need to perform network open() or close() on file – each operation stands on its own</a:t>
            </a:r>
          </a:p>
          <a:p>
            <a:r>
              <a:rPr lang="en-US" smtClean="0"/>
              <a:t>Idempotent: Performing requests multiple times has same effect as performing it exactly once</a:t>
            </a:r>
          </a:p>
          <a:p>
            <a:pPr lvl="1"/>
            <a:r>
              <a:rPr lang="en-US" smtClean="0"/>
              <a:t>Example: Server crashes between disk I/O and message send, client resend read, server does operation again</a:t>
            </a:r>
          </a:p>
          <a:p>
            <a:pPr lvl="1"/>
            <a:r>
              <a:rPr lang="en-US" smtClean="0"/>
              <a:t>Example: Read and write file blocks: just re-read or re-write file block – no side effects</a:t>
            </a:r>
          </a:p>
          <a:p>
            <a:pPr lvl="1"/>
            <a:r>
              <a:rPr lang="en-US" smtClean="0"/>
              <a:t>Example: What about “remove”?  NFS does operation twice and second time returns an advisory error </a:t>
            </a:r>
          </a:p>
          <a:p>
            <a:r>
              <a:rPr lang="en-US" smtClean="0"/>
              <a:t>Failure Model: Transparent to client system</a:t>
            </a:r>
          </a:p>
          <a:p>
            <a:pPr lvl="1"/>
            <a:r>
              <a:rPr lang="en-US" smtClean="0"/>
              <a:t>Is this a good idea?  What if you are in the middle of reading a file and server crashes? </a:t>
            </a:r>
          </a:p>
          <a:p>
            <a:pPr lvl="1"/>
            <a:r>
              <a:rPr lang="en-US" smtClean="0"/>
              <a:t>Options (NFS Provides both):</a:t>
            </a:r>
          </a:p>
          <a:p>
            <a:pPr lvl="2"/>
            <a:r>
              <a:rPr lang="en-US" smtClean="0"/>
              <a:t>Hang until server comes back up (next week?)</a:t>
            </a:r>
          </a:p>
          <a:p>
            <a:pPr lvl="2"/>
            <a:r>
              <a:rPr lang="en-US" smtClean="0"/>
              <a:t>Return an error. (Of course, most applications don’t know they are talking over network)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727075"/>
            <a:ext cx="8877300" cy="61309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NFS protocol: weak consistency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/>
              <a:t>Client polls server periodically to check for changes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/>
              <a:t>Polls server if data hasn’t been checked in last 3-30 seconds (exact timeout it tunable parameter).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/>
              <a:t>Thus, when file is changed on one client, server is notified, but other clients use old version of file until timeout.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/>
              <a:t>What if multiple clients write to same file?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/>
              <a:t>In NFS, can get either version (or parts of both)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/>
              <a:t>Completely arbitrary!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295400" y="2595563"/>
            <a:ext cx="6773863" cy="2890837"/>
            <a:chOff x="816" y="1635"/>
            <a:chExt cx="4267" cy="1821"/>
          </a:xfrm>
        </p:grpSpPr>
        <p:sp>
          <p:nvSpPr>
            <p:cNvPr id="1020933" name="Rectangle 5"/>
            <p:cNvSpPr>
              <a:spLocks noChangeArrowheads="1"/>
            </p:cNvSpPr>
            <p:nvPr/>
          </p:nvSpPr>
          <p:spPr bwMode="auto">
            <a:xfrm>
              <a:off x="4128" y="2420"/>
              <a:ext cx="528" cy="576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/>
                <a:t>cache</a:t>
              </a:r>
            </a:p>
          </p:txBody>
        </p:sp>
        <p:sp>
          <p:nvSpPr>
            <p:cNvPr id="1020934" name="Rectangle 6"/>
            <p:cNvSpPr>
              <a:spLocks noChangeArrowheads="1"/>
            </p:cNvSpPr>
            <p:nvPr/>
          </p:nvSpPr>
          <p:spPr bwMode="auto">
            <a:xfrm>
              <a:off x="4163" y="2660"/>
              <a:ext cx="440" cy="2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 sz="1600"/>
                <a:t>F1:V2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552" y="1796"/>
              <a:ext cx="1531" cy="887"/>
              <a:chOff x="2304" y="672"/>
              <a:chExt cx="1824" cy="108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304" y="672"/>
                <a:ext cx="981" cy="1082"/>
                <a:chOff x="2043" y="624"/>
                <a:chExt cx="981" cy="1082"/>
              </a:xfrm>
            </p:grpSpPr>
            <p:pic>
              <p:nvPicPr>
                <p:cNvPr id="1020937" name="Picture 9" descr="MCj03984350000[1]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043" y="624"/>
                  <a:ext cx="981" cy="858"/>
                </a:xfrm>
                <a:prstGeom prst="rect">
                  <a:avLst/>
                </a:prstGeom>
                <a:noFill/>
              </p:spPr>
            </p:pic>
            <p:sp>
              <p:nvSpPr>
                <p:cNvPr id="102093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60" y="1469"/>
                  <a:ext cx="696" cy="23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78" tIns="44445" rIns="90478" bIns="44445">
                  <a:prstTxWarp prst="textNoShape">
                    <a:avLst/>
                  </a:prstTxWarp>
                  <a:spAutoFit/>
                </a:bodyPr>
                <a:lstStyle/>
                <a:p>
                  <a:pPr marL="228600" indent="-228600"/>
                  <a:r>
                    <a:rPr lang="en-US" sz="1800"/>
                    <a:t>Server</a:t>
                  </a:r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3600" y="720"/>
                <a:ext cx="528" cy="864"/>
                <a:chOff x="3600" y="720"/>
                <a:chExt cx="528" cy="864"/>
              </a:xfrm>
            </p:grpSpPr>
            <p:sp>
              <p:nvSpPr>
                <p:cNvPr id="1020940" name="AutoShape 12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478" tIns="44445" rIns="90478" bIns="44445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941" name="AutoShape 13"/>
                <p:cNvSpPr>
                  <a:spLocks noChangeArrowheads="1"/>
                </p:cNvSpPr>
                <p:nvPr/>
              </p:nvSpPr>
              <p:spPr bwMode="auto">
                <a:xfrm>
                  <a:off x="3696" y="912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478" tIns="44445" rIns="90478" bIns="44445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942" name="AutoShape 14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478" tIns="44445" rIns="90478" bIns="44445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20943" name="AutoShape 15"/>
              <p:cNvSpPr>
                <a:spLocks noChangeArrowheads="1"/>
              </p:cNvSpPr>
              <p:nvPr/>
            </p:nvSpPr>
            <p:spPr bwMode="auto">
              <a:xfrm>
                <a:off x="3072" y="1008"/>
                <a:ext cx="432" cy="336"/>
              </a:xfrm>
              <a:prstGeom prst="leftRightArrow">
                <a:avLst>
                  <a:gd name="adj1" fmla="val 50000"/>
                  <a:gd name="adj2" fmla="val 25714"/>
                </a:avLst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78" tIns="44445" rIns="90478" bIns="44445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0944" name="Cloud"/>
            <p:cNvSpPr>
              <a:spLocks noChangeAspect="1" noEditPoints="1" noChangeArrowheads="1"/>
            </p:cNvSpPr>
            <p:nvPr/>
          </p:nvSpPr>
          <p:spPr bwMode="auto">
            <a:xfrm>
              <a:off x="2112" y="1652"/>
              <a:ext cx="1440" cy="163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marL="685800" indent="-228600"/>
              <a:endParaRPr 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 rot="-1562509">
              <a:off x="2292" y="2465"/>
              <a:ext cx="1249" cy="194"/>
              <a:chOff x="2016" y="1341"/>
              <a:chExt cx="1036" cy="194"/>
            </a:xfrm>
          </p:grpSpPr>
          <p:sp>
            <p:nvSpPr>
              <p:cNvPr id="1020952" name="Text Box 24"/>
              <p:cNvSpPr txBox="1">
                <a:spLocks noChangeArrowheads="1"/>
              </p:cNvSpPr>
              <p:nvPr/>
            </p:nvSpPr>
            <p:spPr bwMode="auto">
              <a:xfrm>
                <a:off x="2164" y="1341"/>
                <a:ext cx="787" cy="19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0478" tIns="44445" rIns="90478" bIns="44445">
                <a:prstTxWarp prst="textNoShape">
                  <a:avLst/>
                </a:prstTxWarp>
                <a:spAutoFit/>
              </a:bodyPr>
              <a:lstStyle/>
              <a:p>
                <a:pPr marL="228600" indent="-228600"/>
                <a:r>
                  <a:rPr lang="en-US" sz="1800"/>
                  <a:t>Write (RPC)</a:t>
                </a:r>
              </a:p>
            </p:txBody>
          </p:sp>
          <p:sp>
            <p:nvSpPr>
              <p:cNvPr id="1020953" name="Line 25"/>
              <p:cNvSpPr>
                <a:spLocks noChangeShapeType="1"/>
              </p:cNvSpPr>
              <p:nvPr/>
            </p:nvSpPr>
            <p:spPr bwMode="auto">
              <a:xfrm flipV="1">
                <a:off x="2016" y="1533"/>
                <a:ext cx="10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0478" tIns="44445" rIns="90478" bIns="44445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 rot="-1590130">
              <a:off x="2358" y="2748"/>
              <a:ext cx="1279" cy="219"/>
              <a:chOff x="2016" y="1844"/>
              <a:chExt cx="1036" cy="219"/>
            </a:xfrm>
          </p:grpSpPr>
          <p:sp>
            <p:nvSpPr>
              <p:cNvPr id="1020955" name="Text Box 27"/>
              <p:cNvSpPr txBox="1">
                <a:spLocks noChangeArrowheads="1"/>
              </p:cNvSpPr>
              <p:nvPr/>
            </p:nvSpPr>
            <p:spPr bwMode="auto">
              <a:xfrm>
                <a:off x="2032" y="1869"/>
                <a:ext cx="1006" cy="19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lIns="90478" tIns="44445" rIns="90478" bIns="44445">
                <a:prstTxWarp prst="textNoShape">
                  <a:avLst/>
                </a:prstTxWarp>
                <a:spAutoFit/>
              </a:bodyPr>
              <a:lstStyle/>
              <a:p>
                <a:pPr marL="228600" indent="-228600"/>
                <a:r>
                  <a:rPr lang="en-US" sz="1800"/>
                  <a:t>ACK</a:t>
                </a:r>
              </a:p>
            </p:txBody>
          </p:sp>
          <p:sp>
            <p:nvSpPr>
              <p:cNvPr id="1020956" name="Line 28"/>
              <p:cNvSpPr>
                <a:spLocks noChangeShapeType="1"/>
              </p:cNvSpPr>
              <p:nvPr/>
            </p:nvSpPr>
            <p:spPr bwMode="auto">
              <a:xfrm flipH="1" flipV="1">
                <a:off x="2016" y="1844"/>
                <a:ext cx="10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0478" tIns="44445" rIns="90478" bIns="44445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344" y="1635"/>
              <a:ext cx="816" cy="844"/>
              <a:chOff x="528" y="768"/>
              <a:chExt cx="973" cy="1030"/>
            </a:xfrm>
          </p:grpSpPr>
          <p:pic>
            <p:nvPicPr>
              <p:cNvPr id="1020958" name="Picture 30" descr="MCj0398505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8" y="768"/>
                <a:ext cx="973" cy="706"/>
              </a:xfrm>
              <a:prstGeom prst="rect">
                <a:avLst/>
              </a:prstGeom>
              <a:noFill/>
            </p:spPr>
          </p:pic>
          <p:sp>
            <p:nvSpPr>
              <p:cNvPr id="1020959" name="Text Box 31"/>
              <p:cNvSpPr txBox="1">
                <a:spLocks noChangeArrowheads="1"/>
              </p:cNvSpPr>
              <p:nvPr/>
            </p:nvSpPr>
            <p:spPr bwMode="auto">
              <a:xfrm>
                <a:off x="627" y="1562"/>
                <a:ext cx="603" cy="23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0478" tIns="44445" rIns="90478" bIns="44445">
                <a:prstTxWarp prst="textNoShape">
                  <a:avLst/>
                </a:prstTxWarp>
                <a:spAutoFit/>
              </a:bodyPr>
              <a:lstStyle/>
              <a:p>
                <a:pPr marL="228600" indent="-228600"/>
                <a:r>
                  <a:rPr lang="en-US" sz="1800"/>
                  <a:t>Client</a:t>
                </a:r>
              </a:p>
            </p:txBody>
          </p:sp>
        </p:grpSp>
        <p:sp>
          <p:nvSpPr>
            <p:cNvPr id="1020960" name="Rectangle 32"/>
            <p:cNvSpPr>
              <a:spLocks noChangeArrowheads="1"/>
            </p:cNvSpPr>
            <p:nvPr/>
          </p:nvSpPr>
          <p:spPr bwMode="auto">
            <a:xfrm>
              <a:off x="816" y="1844"/>
              <a:ext cx="528" cy="528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/>
                <a:t>cache</a:t>
              </a:r>
            </a:p>
          </p:txBody>
        </p: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1536" y="2612"/>
              <a:ext cx="817" cy="844"/>
              <a:chOff x="528" y="768"/>
              <a:chExt cx="973" cy="1029"/>
            </a:xfrm>
          </p:grpSpPr>
          <p:pic>
            <p:nvPicPr>
              <p:cNvPr id="1020962" name="Picture 34" descr="MCj0398505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8" y="768"/>
                <a:ext cx="973" cy="706"/>
              </a:xfrm>
              <a:prstGeom prst="rect">
                <a:avLst/>
              </a:prstGeom>
              <a:noFill/>
            </p:spPr>
          </p:pic>
          <p:sp>
            <p:nvSpPr>
              <p:cNvPr id="1020963" name="Text Box 35"/>
              <p:cNvSpPr txBox="1">
                <a:spLocks noChangeArrowheads="1"/>
              </p:cNvSpPr>
              <p:nvPr/>
            </p:nvSpPr>
            <p:spPr bwMode="auto">
              <a:xfrm>
                <a:off x="627" y="1561"/>
                <a:ext cx="602" cy="23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0478" tIns="44445" rIns="90478" bIns="44445">
                <a:prstTxWarp prst="textNoShape">
                  <a:avLst/>
                </a:prstTxWarp>
                <a:spAutoFit/>
              </a:bodyPr>
              <a:lstStyle/>
              <a:p>
                <a:pPr marL="228600" indent="-228600"/>
                <a:r>
                  <a:rPr lang="en-US" sz="1800"/>
                  <a:t>Client</a:t>
                </a:r>
              </a:p>
            </p:txBody>
          </p:sp>
        </p:grpSp>
        <p:sp>
          <p:nvSpPr>
            <p:cNvPr id="1020964" name="Rectangle 36"/>
            <p:cNvSpPr>
              <a:spLocks noChangeArrowheads="1"/>
            </p:cNvSpPr>
            <p:nvPr/>
          </p:nvSpPr>
          <p:spPr bwMode="auto">
            <a:xfrm>
              <a:off x="1008" y="2900"/>
              <a:ext cx="528" cy="528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/>
                <a:t>cache</a:t>
              </a:r>
            </a:p>
          </p:txBody>
        </p:sp>
        <p:sp>
          <p:nvSpPr>
            <p:cNvPr id="1020965" name="Rectangle 37"/>
            <p:cNvSpPr>
              <a:spLocks noChangeArrowheads="1"/>
            </p:cNvSpPr>
            <p:nvPr/>
          </p:nvSpPr>
          <p:spPr bwMode="auto">
            <a:xfrm>
              <a:off x="859" y="2084"/>
              <a:ext cx="440" cy="2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 sz="1600"/>
                <a:t>F1:V1</a:t>
              </a:r>
            </a:p>
          </p:txBody>
        </p:sp>
        <p:sp>
          <p:nvSpPr>
            <p:cNvPr id="1020966" name="Rectangle 38"/>
            <p:cNvSpPr>
              <a:spLocks noChangeArrowheads="1"/>
            </p:cNvSpPr>
            <p:nvPr/>
          </p:nvSpPr>
          <p:spPr bwMode="auto">
            <a:xfrm>
              <a:off x="1091" y="3140"/>
              <a:ext cx="392" cy="2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 sz="1600"/>
                <a:t>F1:V2</a:t>
              </a:r>
            </a:p>
          </p:txBody>
        </p:sp>
      </p:grpSp>
      <p:sp>
        <p:nvSpPr>
          <p:cNvPr id="1020967" name="Rectangle 39"/>
          <p:cNvSpPr>
            <a:spLocks noChangeArrowheads="1"/>
          </p:cNvSpPr>
          <p:nvPr/>
        </p:nvSpPr>
        <p:spPr bwMode="auto">
          <a:xfrm>
            <a:off x="1363663" y="3294063"/>
            <a:ext cx="698500" cy="368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>
            <a:prstTxWarp prst="textNoShape">
              <a:avLst/>
            </a:prstTxWarp>
          </a:bodyPr>
          <a:lstStyle/>
          <a:p>
            <a:pPr marL="228600" indent="-228600"/>
            <a:r>
              <a:rPr lang="en-US" sz="1600"/>
              <a:t>F1:V2</a:t>
            </a:r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NFS Cache consistency</a:t>
            </a: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3497263" y="2924175"/>
            <a:ext cx="2058987" cy="307975"/>
            <a:chOff x="1877" y="446"/>
            <a:chExt cx="1060" cy="194"/>
          </a:xfrm>
        </p:grpSpPr>
        <p:sp>
          <p:nvSpPr>
            <p:cNvPr id="1020946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0947" name="Text Box 19"/>
            <p:cNvSpPr txBox="1">
              <a:spLocks noChangeArrowheads="1"/>
            </p:cNvSpPr>
            <p:nvPr/>
          </p:nvSpPr>
          <p:spPr bwMode="auto">
            <a:xfrm>
              <a:off x="2058" y="446"/>
              <a:ext cx="739" cy="1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F1 still ok?</a:t>
              </a: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3436938" y="3308350"/>
            <a:ext cx="2043112" cy="307975"/>
            <a:chOff x="1877" y="912"/>
            <a:chExt cx="1060" cy="194"/>
          </a:xfrm>
        </p:grpSpPr>
        <p:sp>
          <p:nvSpPr>
            <p:cNvPr id="1020949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0950" name="Text Box 22"/>
            <p:cNvSpPr txBox="1">
              <a:spLocks noChangeArrowheads="1"/>
            </p:cNvSpPr>
            <p:nvPr/>
          </p:nvSpPr>
          <p:spPr bwMode="auto">
            <a:xfrm>
              <a:off x="2043" y="912"/>
              <a:ext cx="789" cy="1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 sz="1800"/>
                <a:t>No: (F1:V2)</a:t>
              </a:r>
            </a:p>
          </p:txBody>
        </p: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0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0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  <p:bldP spid="102096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685800"/>
            <a:ext cx="8931275" cy="59896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What sort of cache coherence might we expect?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/>
              <a:t>i.e. what if one CPU changes file, and before it’s done, another CPU reads file?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Example: Start with file contents = “A”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What would we actually want?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/>
              <a:t>Assume we want distributed system to behave exactly the same as if all processes are running on single system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/>
              <a:t>If read finishes before write starts, get old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/>
              <a:t>If read starts after write finishes, get new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/>
              <a:t>Otherwise, get either new or old copy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/>
              <a:t>For NFS: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/>
              <a:t>If read starts more than 30 seconds after write, get new copy; otherwise, could get partial update</a:t>
            </a:r>
          </a:p>
        </p:txBody>
      </p:sp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Sequential Ordering Constraints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1000" y="2057400"/>
            <a:ext cx="8531225" cy="1728788"/>
            <a:chOff x="50" y="2016"/>
            <a:chExt cx="5374" cy="1237"/>
          </a:xfrm>
        </p:grpSpPr>
        <p:sp>
          <p:nvSpPr>
            <p:cNvPr id="1024005" name="Rectangle 5"/>
            <p:cNvSpPr>
              <a:spLocks noChangeArrowheads="1"/>
            </p:cNvSpPr>
            <p:nvPr/>
          </p:nvSpPr>
          <p:spPr bwMode="auto">
            <a:xfrm>
              <a:off x="1008" y="2037"/>
              <a:ext cx="124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 sz="1800"/>
                <a:t>Read: gets A</a:t>
              </a:r>
            </a:p>
          </p:txBody>
        </p:sp>
        <p:sp>
          <p:nvSpPr>
            <p:cNvPr id="1024006" name="Rectangle 6"/>
            <p:cNvSpPr>
              <a:spLocks noChangeArrowheads="1"/>
            </p:cNvSpPr>
            <p:nvPr/>
          </p:nvSpPr>
          <p:spPr bwMode="auto">
            <a:xfrm>
              <a:off x="1296" y="2325"/>
              <a:ext cx="1344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 sz="1800"/>
                <a:t>Read: gets A or B</a:t>
              </a:r>
            </a:p>
          </p:txBody>
        </p:sp>
        <p:sp>
          <p:nvSpPr>
            <p:cNvPr id="1024007" name="Rectangle 7"/>
            <p:cNvSpPr>
              <a:spLocks noChangeArrowheads="1"/>
            </p:cNvSpPr>
            <p:nvPr/>
          </p:nvSpPr>
          <p:spPr bwMode="auto">
            <a:xfrm>
              <a:off x="2304" y="2037"/>
              <a:ext cx="100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 sz="1800"/>
                <a:t>Write B</a:t>
              </a:r>
            </a:p>
          </p:txBody>
        </p:sp>
        <p:sp>
          <p:nvSpPr>
            <p:cNvPr id="1024008" name="Rectangle 8"/>
            <p:cNvSpPr>
              <a:spLocks noChangeArrowheads="1"/>
            </p:cNvSpPr>
            <p:nvPr/>
          </p:nvSpPr>
          <p:spPr bwMode="auto">
            <a:xfrm>
              <a:off x="2688" y="2325"/>
              <a:ext cx="100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 sz="1800"/>
                <a:t>Write C</a:t>
              </a:r>
            </a:p>
          </p:txBody>
        </p:sp>
        <p:sp>
          <p:nvSpPr>
            <p:cNvPr id="1024011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584" cy="21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 sz="1800"/>
                <a:t>Read: parts of B or C</a:t>
              </a:r>
            </a:p>
          </p:txBody>
        </p:sp>
        <p:sp>
          <p:nvSpPr>
            <p:cNvPr id="1024013" name="Text Box 13"/>
            <p:cNvSpPr txBox="1">
              <a:spLocks noChangeArrowheads="1"/>
            </p:cNvSpPr>
            <p:nvPr/>
          </p:nvSpPr>
          <p:spPr bwMode="auto">
            <a:xfrm>
              <a:off x="50" y="2052"/>
              <a:ext cx="852" cy="25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/>
                <a:t>Client 1:</a:t>
              </a:r>
            </a:p>
          </p:txBody>
        </p:sp>
        <p:sp>
          <p:nvSpPr>
            <p:cNvPr id="1024014" name="Text Box 14"/>
            <p:cNvSpPr txBox="1">
              <a:spLocks noChangeArrowheads="1"/>
            </p:cNvSpPr>
            <p:nvPr/>
          </p:nvSpPr>
          <p:spPr bwMode="auto">
            <a:xfrm>
              <a:off x="50" y="2325"/>
              <a:ext cx="852" cy="25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/>
                <a:t>Client 2:</a:t>
              </a:r>
            </a:p>
          </p:txBody>
        </p:sp>
        <p:sp>
          <p:nvSpPr>
            <p:cNvPr id="1024015" name="Text Box 15"/>
            <p:cNvSpPr txBox="1">
              <a:spLocks noChangeArrowheads="1"/>
            </p:cNvSpPr>
            <p:nvPr/>
          </p:nvSpPr>
          <p:spPr bwMode="auto">
            <a:xfrm>
              <a:off x="50" y="2565"/>
              <a:ext cx="852" cy="25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78" tIns="44445" rIns="90478" bIns="44445">
              <a:prstTxWarp prst="textNoShape">
                <a:avLst/>
              </a:prstTxWarp>
              <a:spAutoFit/>
            </a:bodyPr>
            <a:lstStyle/>
            <a:p>
              <a:pPr marL="228600" indent="-228600"/>
              <a:r>
                <a:rPr lang="en-US"/>
                <a:t>Client 3:</a:t>
              </a:r>
            </a:p>
          </p:txBody>
        </p:sp>
        <p:sp>
          <p:nvSpPr>
            <p:cNvPr id="1024016" name="Rectangle 16"/>
            <p:cNvSpPr>
              <a:spLocks noChangeArrowheads="1"/>
            </p:cNvSpPr>
            <p:nvPr/>
          </p:nvSpPr>
          <p:spPr bwMode="auto">
            <a:xfrm>
              <a:off x="3360" y="2613"/>
              <a:ext cx="1584" cy="21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>
              <a:prstTxWarp prst="textNoShape">
                <a:avLst/>
              </a:prstTxWarp>
            </a:bodyPr>
            <a:lstStyle/>
            <a:p>
              <a:pPr marL="228600" indent="-228600"/>
              <a:r>
                <a:rPr lang="en-US" sz="1800"/>
                <a:t>Read: parts of B or C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008" y="2949"/>
              <a:ext cx="4128" cy="304"/>
              <a:chOff x="1008" y="3072"/>
              <a:chExt cx="4128" cy="304"/>
            </a:xfrm>
          </p:grpSpPr>
          <p:sp>
            <p:nvSpPr>
              <p:cNvPr id="1024017" name="Line 17"/>
              <p:cNvSpPr>
                <a:spLocks noChangeShapeType="1"/>
              </p:cNvSpPr>
              <p:nvPr/>
            </p:nvSpPr>
            <p:spPr bwMode="auto">
              <a:xfrm>
                <a:off x="1008" y="3072"/>
                <a:ext cx="41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0478" tIns="44445" rIns="90478" bIns="44445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018" name="Text Box 18"/>
              <p:cNvSpPr txBox="1">
                <a:spLocks noChangeArrowheads="1"/>
              </p:cNvSpPr>
              <p:nvPr/>
            </p:nvSpPr>
            <p:spPr bwMode="auto">
              <a:xfrm>
                <a:off x="2736" y="3120"/>
                <a:ext cx="520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0478" tIns="44445" rIns="90478" bIns="44445">
                <a:prstTxWarp prst="textNoShape">
                  <a:avLst/>
                </a:prstTxWarp>
                <a:spAutoFit/>
              </a:bodyPr>
              <a:lstStyle/>
              <a:p>
                <a:pPr marL="228600" indent="-228600"/>
                <a:r>
                  <a:rPr lang="en-US"/>
                  <a:t>Time</a:t>
                </a:r>
              </a:p>
            </p:txBody>
          </p:sp>
        </p:grp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NFS Pros and Cons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NFS Pros:</a:t>
            </a:r>
          </a:p>
          <a:p>
            <a:pPr lvl="1"/>
            <a:r>
              <a:rPr lang="en-US"/>
              <a:t>Simple, Highly portable</a:t>
            </a:r>
          </a:p>
          <a:p>
            <a:r>
              <a:rPr lang="en-US"/>
              <a:t>NFS Cons:</a:t>
            </a:r>
          </a:p>
          <a:p>
            <a:pPr lvl="1"/>
            <a:r>
              <a:rPr lang="en-US"/>
              <a:t>Sometimes inconsistent!</a:t>
            </a:r>
          </a:p>
          <a:p>
            <a:pPr lvl="1"/>
            <a:r>
              <a:rPr lang="en-US"/>
              <a:t>Doesn’t scale to large # clients</a:t>
            </a:r>
          </a:p>
          <a:p>
            <a:pPr lvl="2"/>
            <a:r>
              <a:rPr lang="en-US"/>
              <a:t>Must keep checking to see if caches out of date</a:t>
            </a:r>
          </a:p>
          <a:p>
            <a:pPr lvl="2"/>
            <a:r>
              <a:rPr lang="en-US"/>
              <a:t>Server becomes bottleneck due to polling traffic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VFS interception</a:t>
            </a: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>
            <a:normAutofit lnSpcReduction="10000"/>
          </a:bodyPr>
          <a:lstStyle/>
          <a:p>
            <a:pPr marL="431800" indent="-32385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VFS provides “pluggable” file systems</a:t>
            </a:r>
          </a:p>
          <a:p>
            <a:pPr marL="431800" indent="-32385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Standard flow of remote access</a:t>
            </a:r>
          </a:p>
          <a:p>
            <a:pPr marL="863600" lvl="1" indent="-287338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User process calls read()</a:t>
            </a:r>
          </a:p>
          <a:p>
            <a:pPr marL="863600" lvl="1" indent="-287338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Kernel dispatches to VOP_READ() in some VFS</a:t>
            </a:r>
          </a:p>
          <a:p>
            <a:pPr marL="863600" lvl="1" indent="-287338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/>
              <a:t>nfs_read</a:t>
            </a:r>
            <a:r>
              <a:rPr lang="en-GB" dirty="0"/>
              <a:t>()</a:t>
            </a:r>
          </a:p>
          <a:p>
            <a:pPr marL="1295400" lvl="2" indent="-21590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check local cache</a:t>
            </a:r>
          </a:p>
          <a:p>
            <a:pPr marL="1295400" lvl="2" indent="-21590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send RPC to remote NFS server</a:t>
            </a:r>
          </a:p>
          <a:p>
            <a:pPr marL="1295400" lvl="2" indent="-21590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put process to </a:t>
            </a:r>
            <a:r>
              <a:rPr lang="en-GB" dirty="0" smtClean="0"/>
              <a:t>sleep</a:t>
            </a:r>
          </a:p>
          <a:p>
            <a:pPr lvl="1"/>
            <a:r>
              <a:rPr lang="en-GB" dirty="0" smtClean="0"/>
              <a:t>server interaction handled by kernel process</a:t>
            </a:r>
          </a:p>
          <a:p>
            <a:pPr lvl="2"/>
            <a:r>
              <a:rPr lang="en-GB" dirty="0" smtClean="0"/>
              <a:t>retransmit if necessary</a:t>
            </a:r>
          </a:p>
          <a:p>
            <a:pPr lvl="2"/>
            <a:r>
              <a:rPr lang="en-GB" dirty="0" smtClean="0"/>
              <a:t>convert RPC response to file system buffer</a:t>
            </a:r>
          </a:p>
          <a:p>
            <a:pPr lvl="2"/>
            <a:r>
              <a:rPr lang="en-GB" dirty="0" smtClean="0"/>
              <a:t>store in local cache</a:t>
            </a:r>
          </a:p>
          <a:p>
            <a:pPr lvl="2"/>
            <a:r>
              <a:rPr lang="en-GB" dirty="0" smtClean="0"/>
              <a:t>wake up user process</a:t>
            </a:r>
          </a:p>
          <a:p>
            <a:pPr lvl="1"/>
            <a:r>
              <a:rPr lang="en-GB" dirty="0" err="1" smtClean="0"/>
              <a:t>nfs_read</a:t>
            </a:r>
            <a:r>
              <a:rPr lang="en-GB" dirty="0" smtClean="0"/>
              <a:t>()</a:t>
            </a:r>
          </a:p>
          <a:p>
            <a:pPr lvl="2"/>
            <a:r>
              <a:rPr lang="en-GB" dirty="0" smtClean="0"/>
              <a:t>copy bytes to user memory</a:t>
            </a:r>
          </a:p>
          <a:p>
            <a:pPr marL="1295400" lvl="2" indent="-21590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E28-29AB-4843-B6F0-A6A70E5CC61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Andrew File System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762000"/>
            <a:ext cx="8931275" cy="5410200"/>
          </a:xfrm>
        </p:spPr>
        <p:txBody>
          <a:bodyPr>
            <a:normAutofit lnSpcReduction="10000"/>
          </a:bodyPr>
          <a:lstStyle/>
          <a:p>
            <a:r>
              <a:rPr lang="en-US"/>
              <a:t>Andrew File System (AFS, late 80’s) </a:t>
            </a:r>
            <a:r>
              <a:rPr lang="en-US">
                <a:sym typeface="Symbol" charset="2"/>
              </a:rPr>
              <a:t> DCE DFS (commercial product)</a:t>
            </a:r>
          </a:p>
          <a:p>
            <a:r>
              <a:rPr lang="en-US">
                <a:solidFill>
                  <a:schemeClr val="hlink"/>
                </a:solidFill>
                <a:sym typeface="Symbol" charset="2"/>
              </a:rPr>
              <a:t>Callbacks:</a:t>
            </a:r>
            <a:r>
              <a:rPr lang="en-US">
                <a:sym typeface="Symbol" charset="2"/>
              </a:rPr>
              <a:t> Server records who has copy of file</a:t>
            </a:r>
          </a:p>
          <a:p>
            <a:pPr lvl="1"/>
            <a:r>
              <a:rPr lang="en-US">
                <a:sym typeface="Symbol" charset="2"/>
              </a:rPr>
              <a:t>On changes, server immediately tells all with old copy</a:t>
            </a:r>
          </a:p>
          <a:p>
            <a:pPr lvl="1"/>
            <a:r>
              <a:rPr lang="en-US">
                <a:sym typeface="Symbol" charset="2"/>
              </a:rPr>
              <a:t>No polling bandwidth (continuous checking) needed</a:t>
            </a:r>
          </a:p>
          <a:p>
            <a:r>
              <a:rPr lang="en-US">
                <a:sym typeface="Symbol" charset="2"/>
              </a:rPr>
              <a:t>Write through on close</a:t>
            </a:r>
          </a:p>
          <a:p>
            <a:pPr lvl="1"/>
            <a:r>
              <a:rPr lang="en-US">
                <a:sym typeface="Symbol" charset="2"/>
              </a:rPr>
              <a:t>Changes not propagated to server until close()</a:t>
            </a:r>
          </a:p>
          <a:p>
            <a:pPr lvl="1"/>
            <a:r>
              <a:rPr lang="en-US">
                <a:sym typeface="Symbol" charset="2"/>
              </a:rPr>
              <a:t>Session semantics: updates visible to other clients only after the file is closed</a:t>
            </a:r>
          </a:p>
          <a:p>
            <a:pPr lvl="2"/>
            <a:r>
              <a:rPr lang="en-US">
                <a:sym typeface="Symbol" charset="2"/>
              </a:rPr>
              <a:t>As a result, do not get partial writes: all or nothing!</a:t>
            </a:r>
          </a:p>
          <a:p>
            <a:pPr lvl="2"/>
            <a:r>
              <a:rPr lang="en-US">
                <a:sym typeface="Symbol" charset="2"/>
              </a:rPr>
              <a:t>Although, for processes on local machine, updates visible immediately to other programs who have file open</a:t>
            </a:r>
          </a:p>
          <a:p>
            <a:r>
              <a:rPr lang="en-US">
                <a:sym typeface="Symbol" charset="2"/>
              </a:rPr>
              <a:t>In AFS, everyone who has file open sees old version</a:t>
            </a:r>
          </a:p>
          <a:p>
            <a:pPr lvl="1"/>
            <a:r>
              <a:rPr lang="en-US">
                <a:sym typeface="Symbol" charset="2"/>
              </a:rPr>
              <a:t>Don’t get newer versions until reopen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Andrew File System (con’t)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Data cached on local disk of client as well as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/>
              <a:t>On open with a cache miss (file not on local disk):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/>
              <a:t>Get file from server, set up callback with server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/>
              <a:t>On write followed by close: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/>
              <a:t>Send copy to server; tells all clients with copies to fetch new version from server on next open (using callbacks)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What if server crashes? Lose all callback state!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/>
              <a:t>Reconstruct callback information from client: go ask everyone “who has which files cached?”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AFS Pro: Relative to NFS, less server load: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/>
              <a:t>Disk as cache </a:t>
            </a:r>
            <a:r>
              <a:rPr lang="en-US">
                <a:sym typeface="Symbol" charset="2"/>
              </a:rPr>
              <a:t> more files can be cached locally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>
                <a:sym typeface="Symbol" charset="2"/>
              </a:rPr>
              <a:t>Callbacks  server not involved if file is read-only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>
                <a:sym typeface="Symbol" charset="2"/>
              </a:rPr>
              <a:t>For both AFS and NFS: central server is bottleneck!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>
                <a:sym typeface="Symbol" charset="2"/>
              </a:rPr>
              <a:t>Performance: all writesserver, cache missesserver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>
                <a:sym typeface="Symbol" charset="2"/>
              </a:rPr>
              <a:t>Availability: Server is single point of failure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>
                <a:sym typeface="Symbol" charset="2"/>
              </a:rPr>
              <a:t>Cost: server machine’s high cost relative to workstation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(2)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05400"/>
          </a:xfrm>
        </p:spPr>
        <p:txBody>
          <a:bodyPr>
            <a:normAutofit lnSpcReduction="10000"/>
          </a:bodyPr>
          <a:lstStyle/>
          <a:p>
            <a:pPr>
              <a:spcBef>
                <a:spcPct val="5000"/>
              </a:spcBef>
            </a:pPr>
            <a:r>
              <a:rPr lang="en-US">
                <a:solidFill>
                  <a:schemeClr val="hlink"/>
                </a:solidFill>
              </a:rPr>
              <a:t>VFS:</a:t>
            </a:r>
            <a:r>
              <a:rPr lang="en-US"/>
              <a:t> Virtual File System layer</a:t>
            </a:r>
          </a:p>
          <a:p>
            <a:pPr lvl="1">
              <a:spcBef>
                <a:spcPct val="5000"/>
              </a:spcBef>
            </a:pPr>
            <a:r>
              <a:rPr lang="en-US"/>
              <a:t>Provides mechanism which gives same system call interface for different types of file systems</a:t>
            </a:r>
          </a:p>
          <a:p>
            <a:pPr>
              <a:spcBef>
                <a:spcPct val="5000"/>
              </a:spcBef>
            </a:pPr>
            <a:r>
              <a:rPr lang="en-US">
                <a:solidFill>
                  <a:schemeClr val="hlink"/>
                </a:solidFill>
              </a:rPr>
              <a:t>Distributed File System:</a:t>
            </a:r>
            <a:r>
              <a:rPr lang="en-US"/>
              <a:t> </a:t>
            </a:r>
          </a:p>
          <a:p>
            <a:pPr lvl="1">
              <a:spcBef>
                <a:spcPct val="5000"/>
              </a:spcBef>
            </a:pPr>
            <a:r>
              <a:rPr lang="en-US"/>
              <a:t>Transparent access to files stored on a remote disk</a:t>
            </a:r>
          </a:p>
          <a:p>
            <a:pPr lvl="2">
              <a:spcBef>
                <a:spcPct val="5000"/>
              </a:spcBef>
            </a:pPr>
            <a:r>
              <a:rPr lang="en-US"/>
              <a:t>NFS: Network File System</a:t>
            </a:r>
          </a:p>
          <a:p>
            <a:pPr lvl="2">
              <a:spcBef>
                <a:spcPct val="5000"/>
              </a:spcBef>
            </a:pPr>
            <a:r>
              <a:rPr lang="en-US"/>
              <a:t>AFS: Andrew File System</a:t>
            </a:r>
            <a:r>
              <a:rPr lang="en-US">
                <a:solidFill>
                  <a:schemeClr val="hlink"/>
                </a:solidFill>
              </a:rPr>
              <a:t> </a:t>
            </a:r>
          </a:p>
          <a:p>
            <a:pPr lvl="1">
              <a:spcBef>
                <a:spcPct val="5000"/>
              </a:spcBef>
            </a:pPr>
            <a:r>
              <a:rPr lang="en-US"/>
              <a:t>Caching for performance</a:t>
            </a:r>
          </a:p>
          <a:p>
            <a:pPr>
              <a:spcBef>
                <a:spcPct val="5000"/>
              </a:spcBef>
            </a:pPr>
            <a:r>
              <a:rPr lang="en-US">
                <a:solidFill>
                  <a:schemeClr val="hlink"/>
                </a:solidFill>
              </a:rPr>
              <a:t>Cache Consistency:</a:t>
            </a:r>
            <a:r>
              <a:rPr lang="en-US"/>
              <a:t> Keeping contents of client caches consistent with one another</a:t>
            </a:r>
          </a:p>
          <a:p>
            <a:pPr lvl="1">
              <a:spcBef>
                <a:spcPct val="5000"/>
              </a:spcBef>
            </a:pPr>
            <a:r>
              <a:rPr lang="en-US"/>
              <a:t>If multiple clients, some reading and some writing, how do stale cached copies get updated?</a:t>
            </a:r>
          </a:p>
          <a:p>
            <a:pPr lvl="1">
              <a:spcBef>
                <a:spcPct val="5000"/>
              </a:spcBef>
            </a:pPr>
            <a:r>
              <a:rPr lang="en-US"/>
              <a:t>NFS: check periodically for changes</a:t>
            </a:r>
          </a:p>
          <a:p>
            <a:pPr lvl="1">
              <a:spcBef>
                <a:spcPct val="5000"/>
              </a:spcBef>
            </a:pPr>
            <a:r>
              <a:rPr lang="en-US"/>
              <a:t>AFS: clients register callbacks so can be notified by server of changes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AAA System: NTLM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Microsoft Windows Domain Controller</a:t>
            </a:r>
          </a:p>
          <a:p>
            <a:pPr lvl="1"/>
            <a:r>
              <a:rPr lang="en-US" smtClean="0"/>
              <a:t>Centralized AAA server</a:t>
            </a:r>
          </a:p>
          <a:p>
            <a:pPr lvl="1"/>
            <a:r>
              <a:rPr lang="en-US" smtClean="0"/>
              <a:t>NTLM v2: per-connection authentication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5324-63FA-644F-84AB-09267DC31639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1981200" y="4572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889125" y="5146675"/>
            <a:ext cx="85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client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181600" y="4876800"/>
            <a:ext cx="9144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105400" y="56388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file server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0" y="4495800"/>
            <a:ext cx="304800" cy="762000"/>
            <a:chOff x="336" y="2688"/>
            <a:chExt cx="432" cy="912"/>
          </a:xfrm>
        </p:grpSpPr>
        <p:sp>
          <p:nvSpPr>
            <p:cNvPr id="38923" name="Oval 11"/>
            <p:cNvSpPr>
              <a:spLocks noChangeArrowheads="1"/>
            </p:cNvSpPr>
            <p:nvPr/>
          </p:nvSpPr>
          <p:spPr bwMode="auto">
            <a:xfrm>
              <a:off x="336" y="2688"/>
              <a:ext cx="369" cy="3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336" y="311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>
              <a:off x="522" y="2992"/>
              <a:ext cx="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 flipH="1">
              <a:off x="336" y="3264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528" y="3264"/>
              <a:ext cx="177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5638800" y="3962400"/>
            <a:ext cx="990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5257800" y="3505200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Domain Controller</a:t>
            </a:r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2667000" y="4724400"/>
            <a:ext cx="2590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V="1">
            <a:off x="5562600" y="4419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5715000" y="4572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 flipH="1" flipV="1">
            <a:off x="2667000" y="4876800"/>
            <a:ext cx="2514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2514600" y="5029200"/>
            <a:ext cx="2743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 flipV="1">
            <a:off x="5943600" y="4572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 flipH="1">
            <a:off x="6096000" y="44958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3260725" y="4460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54705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5699125" y="4460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3641725" y="4765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4022725" y="5070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5867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61722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VFS Interception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7828" name="Picture 4" descr="11-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676400"/>
            <a:ext cx="7648575" cy="374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Communication Layer Example:</a:t>
            </a:r>
            <a:br>
              <a:rPr lang="en-US" smtClean="0"/>
            </a:br>
            <a:r>
              <a:rPr lang="en-US" smtClean="0"/>
              <a:t>Remote Procedure Calls (RPC)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562600"/>
            <a:ext cx="8534400" cy="563563"/>
          </a:xfrm>
        </p:spPr>
        <p:txBody>
          <a:bodyPr/>
          <a:lstStyle/>
          <a:p>
            <a:r>
              <a:rPr lang="en-US" dirty="0" smtClean="0"/>
              <a:t>Failure handling: timeout and re-issue </a:t>
            </a:r>
          </a:p>
          <a:p>
            <a:pPr lvl="1"/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750-5D46-A74F-B71F-8001D3ADC58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600200" y="2362200"/>
            <a:ext cx="184647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xid</a:t>
            </a:r>
            <a:endParaRPr lang="en-US" sz="2400" dirty="0"/>
          </a:p>
          <a:p>
            <a:r>
              <a:rPr lang="en-US" sz="2400" dirty="0"/>
              <a:t>“call”</a:t>
            </a:r>
          </a:p>
          <a:p>
            <a:r>
              <a:rPr lang="en-US" sz="2400" dirty="0"/>
              <a:t>service</a:t>
            </a:r>
          </a:p>
          <a:p>
            <a:r>
              <a:rPr lang="en-US" sz="2400" dirty="0"/>
              <a:t>version</a:t>
            </a:r>
          </a:p>
          <a:p>
            <a:r>
              <a:rPr lang="en-US" sz="2400" dirty="0"/>
              <a:t>procedure</a:t>
            </a:r>
          </a:p>
          <a:p>
            <a:r>
              <a:rPr lang="en-US" sz="2400" dirty="0"/>
              <a:t>auth-info</a:t>
            </a:r>
            <a:endParaRPr lang="en-US" sz="2400" dirty="0" smtClean="0"/>
          </a:p>
          <a:p>
            <a:r>
              <a:rPr lang="en-US" sz="2400" dirty="0" smtClean="0"/>
              <a:t>arguments</a:t>
            </a:r>
          </a:p>
          <a:p>
            <a:r>
              <a:rPr lang="en-US" sz="2400" dirty="0" smtClean="0"/>
              <a:t>….</a:t>
            </a:r>
            <a:endParaRPr lang="en-US" sz="2400" dirty="0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524000" y="2362200"/>
            <a:ext cx="19050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1524000" y="2743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1524000" y="3886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1524000" y="4267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1524000" y="4648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1524000" y="3505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1524000" y="3124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5257800" y="2362200"/>
            <a:ext cx="17411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xid</a:t>
            </a:r>
            <a:endParaRPr lang="en-US" sz="2400" dirty="0"/>
          </a:p>
          <a:p>
            <a:r>
              <a:rPr lang="en-US" sz="2400" dirty="0"/>
              <a:t>“reply”</a:t>
            </a:r>
          </a:p>
          <a:p>
            <a:r>
              <a:rPr lang="en-US" sz="2400" dirty="0" err="1"/>
              <a:t>reply_stat</a:t>
            </a:r>
            <a:endParaRPr lang="en-US" sz="2400" dirty="0"/>
          </a:p>
          <a:p>
            <a:r>
              <a:rPr lang="en-US" sz="2400" dirty="0"/>
              <a:t>auth-info</a:t>
            </a:r>
            <a:endParaRPr lang="en-US" sz="2400" dirty="0" smtClean="0"/>
          </a:p>
          <a:p>
            <a:r>
              <a:rPr lang="en-US" sz="2400" dirty="0" smtClean="0"/>
              <a:t>results</a:t>
            </a:r>
          </a:p>
          <a:p>
            <a:endParaRPr lang="en-US" sz="2400" dirty="0" smtClean="0"/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5181600" y="2362200"/>
            <a:ext cx="1752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181600" y="2743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5181600" y="3886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5181600" y="3505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5181600" y="3124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1600200" y="1752600"/>
            <a:ext cx="1455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RPC call</a:t>
            </a: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5181600" y="1752600"/>
            <a:ext cx="1674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RPC reply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6468</TotalTime>
  <Words>5583</Words>
  <Application>Microsoft Office PowerPoint</Application>
  <PresentationFormat>On-screen Show (4:3)</PresentationFormat>
  <Paragraphs>895</Paragraphs>
  <Slides>73</Slides>
  <Notes>71</Notes>
  <HiddenSlides>17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Carnival</vt:lpstr>
      <vt:lpstr>15-446 Distributed Systems Spring 2009</vt:lpstr>
      <vt:lpstr>Outline</vt:lpstr>
      <vt:lpstr>What Distributed File Systems Provide</vt:lpstr>
      <vt:lpstr>Why DFSs are Useful</vt:lpstr>
      <vt:lpstr>Outline</vt:lpstr>
      <vt:lpstr>Components in a DFS Implementation</vt:lpstr>
      <vt:lpstr>VFS interception</vt:lpstr>
      <vt:lpstr>VFS Interception</vt:lpstr>
      <vt:lpstr>Communication Layer Example: Remote Procedure Calls (RPC)</vt:lpstr>
      <vt:lpstr>Extended Data Representation (XDR)</vt:lpstr>
      <vt:lpstr>Some NFS V2 RPC Calls</vt:lpstr>
      <vt:lpstr>Server Side Example:  mountd and nfsd</vt:lpstr>
      <vt:lpstr>NFS V2 Design</vt:lpstr>
      <vt:lpstr>Stateless File Server?</vt:lpstr>
      <vt:lpstr>NFS V2 Operations</vt:lpstr>
      <vt:lpstr>NFS V3 and V4 Operations</vt:lpstr>
      <vt:lpstr>Operator Batching</vt:lpstr>
      <vt:lpstr>Remote Procedure Calls in NFS</vt:lpstr>
      <vt:lpstr>AFS Goals</vt:lpstr>
      <vt:lpstr>AFS Assumptions</vt:lpstr>
      <vt:lpstr>AFS Cell/Volume Architecture</vt:lpstr>
      <vt:lpstr>Outline</vt:lpstr>
      <vt:lpstr>Topic 1: Name-Space Construction and Organization</vt:lpstr>
      <vt:lpstr>Implications on Location Transparency</vt:lpstr>
      <vt:lpstr>Naming in NFS (1)</vt:lpstr>
      <vt:lpstr>Naming in NFS (2)</vt:lpstr>
      <vt:lpstr>Automounting (1)</vt:lpstr>
      <vt:lpstr>Automounting (2)</vt:lpstr>
      <vt:lpstr>Topic 2: User Authentication and Access Control</vt:lpstr>
      <vt:lpstr>User Authentication (cont’d)</vt:lpstr>
      <vt:lpstr>A Better AAA System: Kerberos</vt:lpstr>
      <vt:lpstr>Kerberos Interactions</vt:lpstr>
      <vt:lpstr>AFS Security (Kerberos)</vt:lpstr>
      <vt:lpstr>AFS ACLs</vt:lpstr>
      <vt:lpstr>Topic 3: Client-Side Caching</vt:lpstr>
      <vt:lpstr>Client Caching in NFS v2</vt:lpstr>
      <vt:lpstr>Implication of NFS v2 Client Caching</vt:lpstr>
      <vt:lpstr>Client Caching in AFS v2</vt:lpstr>
      <vt:lpstr>AFS v2 RPC Procedures</vt:lpstr>
      <vt:lpstr>Failure Recovery in AFS v2</vt:lpstr>
      <vt:lpstr>Key to Simple Failure Recovery</vt:lpstr>
      <vt:lpstr>Topic 4: File Access Consistency</vt:lpstr>
      <vt:lpstr>Semantics of File Sharing</vt:lpstr>
      <vt:lpstr>Session Semantics in AFS v2</vt:lpstr>
      <vt:lpstr>AFS Write Policy</vt:lpstr>
      <vt:lpstr>Access Consistency in the “Sprite” File System</vt:lpstr>
      <vt:lpstr>Implementing Sequential Consistency</vt:lpstr>
      <vt:lpstr>Implication of “Sprite” Caching</vt:lpstr>
      <vt:lpstr>“Tokens” in DCE DFS</vt:lpstr>
      <vt:lpstr>Compatibility Rules for Tokens</vt:lpstr>
      <vt:lpstr>Token Manager</vt:lpstr>
      <vt:lpstr>Topic 5: File Locking for Concurrency Control</vt:lpstr>
      <vt:lpstr>Issues in Locking Implementations</vt:lpstr>
      <vt:lpstr>Wrap up: Design Issues</vt:lpstr>
      <vt:lpstr>AFS Retrospective</vt:lpstr>
      <vt:lpstr>AFS Retrospective</vt:lpstr>
      <vt:lpstr>Slide 57</vt:lpstr>
      <vt:lpstr>Failure Recovery in Token Manager</vt:lpstr>
      <vt:lpstr>Distributed File Systems</vt:lpstr>
      <vt:lpstr>Virtual File System (VFS)</vt:lpstr>
      <vt:lpstr>Simple Distributed File System</vt:lpstr>
      <vt:lpstr>Use of caching to reduce network load</vt:lpstr>
      <vt:lpstr>Failures</vt:lpstr>
      <vt:lpstr>Schematic View of NFS Architecture </vt:lpstr>
      <vt:lpstr>Network File System (NFS)</vt:lpstr>
      <vt:lpstr>NFS Continued</vt:lpstr>
      <vt:lpstr>NFS Cache consistency</vt:lpstr>
      <vt:lpstr>Sequential Ordering Constraints</vt:lpstr>
      <vt:lpstr>NFS Pros and Cons</vt:lpstr>
      <vt:lpstr>Andrew File System</vt:lpstr>
      <vt:lpstr>Andrew File System (con’t)</vt:lpstr>
      <vt:lpstr>Conclusion (2)</vt:lpstr>
      <vt:lpstr>Example AAA System: NTLM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at the Edge: Problems and Opportunities in Residential Wireless Networks</dc:title>
  <dc:creator>srini</dc:creator>
  <cp:lastModifiedBy>Srinivasan Seshan</cp:lastModifiedBy>
  <cp:revision>72</cp:revision>
  <dcterms:created xsi:type="dcterms:W3CDTF">2009-03-24T14:03:57Z</dcterms:created>
  <dcterms:modified xsi:type="dcterms:W3CDTF">2009-03-24T14:19:46Z</dcterms:modified>
</cp:coreProperties>
</file>