
<file path=[Content_Types].xml><?xml version="1.0" encoding="utf-8"?>
<Types xmlns="http://schemas.openxmlformats.org/package/2006/content-types">
  <Override PartName="/ppt/slideLayouts/slideLayout8.xml" ContentType="application/vnd.openxmlformats-officedocument.presentationml.slideLayout+xml"/>
  <Override PartName="/ppt/slides/slide68.xml" ContentType="application/vnd.openxmlformats-officedocument.presentationml.slide+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slides/slide66.xml" ContentType="application/vnd.openxmlformats-officedocument.presentationml.slide+xml"/>
  <Override PartName="/ppt/slides/slide85.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docProps/app.xml" ContentType="application/vnd.openxmlformats-officedocument.extended-properties+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notesSlides/notesSlide52.xml" ContentType="application/vnd.openxmlformats-officedocument.presentationml.notesSlide+xml"/>
  <Override PartName="/ppt/slides/slide90.xml" ContentType="application/vnd.openxmlformats-officedocument.presentationml.slide+xml"/>
  <Override PartName="/ppt/slides/slide21.xml" ContentType="application/vnd.openxmlformats-officedocument.presentationml.slide+xml"/>
  <Override PartName="/ppt/slideLayouts/slideLayout3.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s/slide52.xml" ContentType="application/vnd.openxmlformats-officedocument.presentationml.slide+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slides/slide62.xml" ContentType="application/vnd.openxmlformats-officedocument.presentationml.slide+xml"/>
  <Override PartName="/ppt/slides/slide65.xml" ContentType="application/vnd.openxmlformats-officedocument.presentationml.slide+xml"/>
  <Override PartName="/ppt/slides/slide97.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slides/slide92.xml" ContentType="application/vnd.openxmlformats-officedocument.presentationml.slide+xml"/>
  <Override PartName="/ppt/viewProps.xml" ContentType="application/vnd.openxmlformats-officedocument.presentationml.viewProps+xml"/>
  <Override PartName="/ppt/tableStyles.xml" ContentType="application/vnd.openxmlformats-officedocument.presentationml.tableStyles+xml"/>
  <Override PartName="/ppt/notesSlides/notesSlide4.xml" ContentType="application/vnd.openxmlformats-officedocument.presentationml.notesSlide+xml"/>
  <Override PartName="/ppt/notesSlides/notesSlide15.xml" ContentType="application/vnd.openxmlformats-officedocument.presentationml.notesSlide+xml"/>
  <Override PartName="/ppt/notesSlides/notesSlide41.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42.xml" ContentType="application/vnd.openxmlformats-officedocument.presentationml.notesSlide+xml"/>
  <Override PartName="/ppt/notesSlides/notesSlide35.xml" ContentType="application/vnd.openxmlformats-officedocument.presentationml.notesSlide+xml"/>
  <Override PartName="/ppt/slides/slide87.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6.xml" ContentType="application/vnd.openxmlformats-officedocument.presentationml.notesSlide+xml"/>
  <Override PartName="/ppt/notesSlides/notesSlide51.xml" ContentType="application/vnd.openxmlformats-officedocument.presentationml.notes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slides/slide89.xml" ContentType="application/vnd.openxmlformats-officedocument.presentationml.slide+xml"/>
  <Override PartName="/ppt/slides/slide78.xml" ContentType="application/vnd.openxmlformats-officedocument.presentationml.slide+xml"/>
  <Override PartName="/ppt/notesSlides/notesSlide1.xml" ContentType="application/vnd.openxmlformats-officedocument.presentationml.notesSlide+xml"/>
  <Override PartName="/ppt/slides/slide61.xml" ContentType="application/vnd.openxmlformats-officedocument.presentationml.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notesSlides/notesSlide43.xml" ContentType="application/vnd.openxmlformats-officedocument.presentationml.notesSlide+xml"/>
  <Override PartName="/ppt/slides/slide10.xml" ContentType="application/vnd.openxmlformats-officedocument.presentationml.slide+xml"/>
  <Override PartName="/ppt/notesSlides/notesSlide45.xml" ContentType="application/vnd.openxmlformats-officedocument.presentationml.notesSlide+xml"/>
  <Override PartName="/ppt/slides/slide33.xml" ContentType="application/vnd.openxmlformats-officedocument.presentationml.slide+xml"/>
  <Override PartName="/ppt/notesSlides/notesSlide48.xml" ContentType="application/vnd.openxmlformats-officedocument.presentationml.notesSlide+xml"/>
  <Override PartName="/ppt/presProps.xml" ContentType="application/vnd.openxmlformats-officedocument.presentationml.presProps+xml"/>
  <Override PartName="/ppt/notesSlides/notesSlide18.xml" ContentType="application/vnd.openxmlformats-officedocument.presentationml.notesSlide+xml"/>
  <Default Extension="png" ContentType="image/png"/>
  <Override PartName="/ppt/slides/slide83.xml" ContentType="application/vnd.openxmlformats-officedocument.presentationml.slide+xml"/>
  <Override PartName="/ppt/slides/slide27.xml" ContentType="application/vnd.openxmlformats-officedocument.presentationml.slide+xml"/>
  <Override PartName="/docProps/core.xml" ContentType="application/vnd.openxmlformats-package.core-properties+xml"/>
  <Override PartName="/ppt/slides/slide56.xml" ContentType="application/vnd.openxmlformats-officedocument.presentationml.slide+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39.xml" ContentType="application/vnd.openxmlformats-officedocument.presentationml.notesSlide+xml"/>
  <Override PartName="/ppt/slides/slide53.xml" ContentType="application/vnd.openxmlformats-officedocument.presentationml.slide+xml"/>
  <Override PartName="/ppt/slides/slide76.xml" ContentType="application/vnd.openxmlformats-officedocument.presentationml.slide+xml"/>
  <Override PartName="/ppt/notesSlides/notesSlide24.xml" ContentType="application/vnd.openxmlformats-officedocument.presentationml.notesSlide+xml"/>
  <Override PartName="/ppt/notesSlides/notesSlide47.xml" ContentType="application/vnd.openxmlformats-officedocument.presentationml.notesSlide+xml"/>
  <Override PartName="/ppt/notesSlides/notesSlide55.xml" ContentType="application/vnd.openxmlformats-officedocument.presentationml.notesSlide+xml"/>
  <Override PartName="/ppt/slides/slide55.xml" ContentType="application/vnd.openxmlformats-officedocument.presentationml.slide+xml"/>
  <Override PartName="/ppt/slides/slide67.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53.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slides/slide84.xml" ContentType="application/vnd.openxmlformats-officedocument.presentationml.slide+xml"/>
  <Override PartName="/ppt/notesSlides/notesSlide27.xml" ContentType="application/vnd.openxmlformats-officedocument.presentationml.notesSlide+xml"/>
  <Override PartName="/ppt/slides/slide2.xml" ContentType="application/vnd.openxmlformats-officedocument.presentationml.slide+xml"/>
  <Override PartName="/ppt/slides/slide80.xml" ContentType="application/vnd.openxmlformats-officedocument.presentationml.slide+xml"/>
  <Override PartName="/ppt/slides/slide69.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notesSlides/notesSlide40.xml" ContentType="application/vnd.openxmlformats-officedocument.presentationml.notesSlide+xml"/>
  <Override PartName="/ppt/slides/slide45.xml" ContentType="application/vnd.openxmlformats-officedocument.presentationml.slide+xml"/>
  <Override PartName="/ppt/notesSlides/notesSlide34.xml" ContentType="application/vnd.openxmlformats-officedocument.presentationml.notesSlide+xml"/>
  <Override PartName="/ppt/notesSlides/notesSlide38.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slides/slide54.xml" ContentType="application/vnd.openxmlformats-officedocument.presentationml.slide+xml"/>
  <Override PartName="/ppt/slides/slide57.xml" ContentType="application/vnd.openxmlformats-officedocument.presentationml.slide+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Override PartName="/ppt/slides/slide58.xml" ContentType="application/vnd.openxmlformats-officedocument.presentationml.slide+xml"/>
  <Default Extension="xml" ContentType="application/xml"/>
  <Override PartName="/ppt/slides/slide91.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slides/slide86.xml" ContentType="application/vnd.openxmlformats-officedocument.presentationml.slide+xml"/>
  <Override PartName="/ppt/notesSlides/notesSlide7.xml" ContentType="application/vnd.openxmlformats-officedocument.presentationml.notesSlide+xml"/>
  <Override PartName="/ppt/slides/slide81.xml" ContentType="application/vnd.openxmlformats-officedocument.presentationml.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63.xml" ContentType="application/vnd.openxmlformats-officedocument.presentationml.slide+xml"/>
  <Override PartName="/ppt/slides/slide93.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slides/slide82.xml" ContentType="application/vnd.openxmlformats-officedocument.presentationml.slide+xml"/>
  <Override PartName="/ppt/notesSlides/notesSlide50.xml" ContentType="application/vnd.openxmlformats-officedocument.presentationml.notesSlide+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37.xml" ContentType="application/vnd.openxmlformats-officedocument.presentationml.notesSlide+xml"/>
  <Override PartName="/ppt/notesSlides/notesSlide44.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70.xml" ContentType="application/vnd.openxmlformats-officedocument.presentationml.slide+xml"/>
  <Override PartName="/ppt/slides/slide88.xml" ContentType="application/vnd.openxmlformats-officedocument.presentationml.slide+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77.xml" ContentType="application/vnd.openxmlformats-officedocument.presentationml.slide+xml"/>
  <Override PartName="/ppt/slides/slide5.xml" ContentType="application/vnd.openxmlformats-officedocument.presentationml.slide+xml"/>
  <Override PartName="/ppt/slideLayouts/slideLayout7.xml" ContentType="application/vnd.openxmlformats-officedocument.presentationml.slideLayout+xml"/>
  <Override PartName="/ppt/slides/slide59.xml" ContentType="application/vnd.openxmlformats-officedocument.presentationml.slide+xml"/>
  <Override PartName="/ppt/slides/slide79.xml" ContentType="application/vnd.openxmlformats-officedocument.presentationml.slide+xml"/>
  <Override PartName="/ppt/slides/slide95.xml" ContentType="application/vnd.openxmlformats-officedocument.presentationml.slide+xml"/>
  <Default Extension="jpeg" ContentType="image/jpeg"/>
  <Override PartName="/ppt/slides/slide64.xml" ContentType="application/vnd.openxmlformats-officedocument.presentationml.slide+xml"/>
  <Override PartName="/ppt/notesSlides/notesSlide33.xml" ContentType="application/vnd.openxmlformats-officedocument.presentationml.notesSlide+xml"/>
  <Override PartName="/ppt/notesSlides/notesSlide46.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slides/slide96.xml" ContentType="application/vnd.openxmlformats-officedocument.presentationml.slide+xml"/>
  <Override PartName="/ppt/notesSlides/notesSlide8.xml" ContentType="application/vnd.openxmlformats-officedocument.presentationml.notesSlide+xml"/>
  <Override PartName="/ppt/notesSlides/notesSlide54.xml" ContentType="application/vnd.openxmlformats-officedocument.presentationml.notesSlide+xml"/>
  <Override PartName="/ppt/slides/slide72.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notesSlides/notesSlide49.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60.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73.xml" ContentType="application/vnd.openxmlformats-officedocument.presentationml.slide+xml"/>
  <Override PartName="/ppt/slides/slide32.xml" ContentType="application/vnd.openxmlformats-officedocument.presentationml.slide+xml"/>
  <Override PartName="/ppt/notesSlides/notesSlide30.xml" ContentType="application/vnd.openxmlformats-officedocument.presentationml.notesSlide+xml"/>
  <Override PartName="/ppt/slides/slide71.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notesSlides/notesSlide20.xml" ContentType="application/vnd.openxmlformats-officedocument.presentationml.notes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800" r:id="rId1"/>
  </p:sldMasterIdLst>
  <p:notesMasterIdLst>
    <p:notesMasterId r:id="rId99"/>
  </p:notesMasterIdLst>
  <p:handoutMasterIdLst>
    <p:handoutMasterId r:id="rId100"/>
  </p:handoutMasterIdLst>
  <p:sldIdLst>
    <p:sldId id="410" r:id="rId2"/>
    <p:sldId id="556" r:id="rId3"/>
    <p:sldId id="545" r:id="rId4"/>
    <p:sldId id="411" r:id="rId5"/>
    <p:sldId id="469" r:id="rId6"/>
    <p:sldId id="412" r:id="rId7"/>
    <p:sldId id="470" r:id="rId8"/>
    <p:sldId id="487" r:id="rId9"/>
    <p:sldId id="488" r:id="rId10"/>
    <p:sldId id="471" r:id="rId11"/>
    <p:sldId id="414" r:id="rId12"/>
    <p:sldId id="475" r:id="rId13"/>
    <p:sldId id="415" r:id="rId14"/>
    <p:sldId id="477" r:id="rId15"/>
    <p:sldId id="478" r:id="rId16"/>
    <p:sldId id="479" r:id="rId17"/>
    <p:sldId id="480" r:id="rId18"/>
    <p:sldId id="422" r:id="rId19"/>
    <p:sldId id="424" r:id="rId20"/>
    <p:sldId id="425" r:id="rId21"/>
    <p:sldId id="426" r:id="rId22"/>
    <p:sldId id="546" r:id="rId23"/>
    <p:sldId id="428" r:id="rId24"/>
    <p:sldId id="489" r:id="rId25"/>
    <p:sldId id="490" r:id="rId26"/>
    <p:sldId id="491" r:id="rId27"/>
    <p:sldId id="430" r:id="rId28"/>
    <p:sldId id="431" r:id="rId29"/>
    <p:sldId id="432" r:id="rId30"/>
    <p:sldId id="553" r:id="rId31"/>
    <p:sldId id="433" r:id="rId32"/>
    <p:sldId id="434" r:id="rId33"/>
    <p:sldId id="435" r:id="rId34"/>
    <p:sldId id="438" r:id="rId35"/>
    <p:sldId id="439" r:id="rId36"/>
    <p:sldId id="550" r:id="rId37"/>
    <p:sldId id="551" r:id="rId38"/>
    <p:sldId id="552" r:id="rId39"/>
    <p:sldId id="554" r:id="rId40"/>
    <p:sldId id="555" r:id="rId41"/>
    <p:sldId id="547" r:id="rId42"/>
    <p:sldId id="447" r:id="rId43"/>
    <p:sldId id="452" r:id="rId44"/>
    <p:sldId id="502" r:id="rId45"/>
    <p:sldId id="504" r:id="rId46"/>
    <p:sldId id="456" r:id="rId47"/>
    <p:sldId id="457" r:id="rId48"/>
    <p:sldId id="458" r:id="rId49"/>
    <p:sldId id="459" r:id="rId50"/>
    <p:sldId id="506" r:id="rId51"/>
    <p:sldId id="507" r:id="rId52"/>
    <p:sldId id="460" r:id="rId53"/>
    <p:sldId id="461" r:id="rId54"/>
    <p:sldId id="462" r:id="rId55"/>
    <p:sldId id="463" r:id="rId56"/>
    <p:sldId id="543" r:id="rId57"/>
    <p:sldId id="465" r:id="rId58"/>
    <p:sldId id="466" r:id="rId59"/>
    <p:sldId id="467" r:id="rId60"/>
    <p:sldId id="544" r:id="rId61"/>
    <p:sldId id="481" r:id="rId62"/>
    <p:sldId id="482" r:id="rId63"/>
    <p:sldId id="483" r:id="rId64"/>
    <p:sldId id="484" r:id="rId65"/>
    <p:sldId id="485" r:id="rId66"/>
    <p:sldId id="486" r:id="rId67"/>
    <p:sldId id="510" r:id="rId68"/>
    <p:sldId id="511" r:id="rId69"/>
    <p:sldId id="512" r:id="rId70"/>
    <p:sldId id="516" r:id="rId71"/>
    <p:sldId id="517" r:id="rId72"/>
    <p:sldId id="518" r:id="rId73"/>
    <p:sldId id="519" r:id="rId74"/>
    <p:sldId id="520" r:id="rId75"/>
    <p:sldId id="521" r:id="rId76"/>
    <p:sldId id="522" r:id="rId77"/>
    <p:sldId id="523" r:id="rId78"/>
    <p:sldId id="524" r:id="rId79"/>
    <p:sldId id="525" r:id="rId80"/>
    <p:sldId id="526" r:id="rId81"/>
    <p:sldId id="527" r:id="rId82"/>
    <p:sldId id="528" r:id="rId83"/>
    <p:sldId id="530" r:id="rId84"/>
    <p:sldId id="531" r:id="rId85"/>
    <p:sldId id="532" r:id="rId86"/>
    <p:sldId id="533" r:id="rId87"/>
    <p:sldId id="534" r:id="rId88"/>
    <p:sldId id="535" r:id="rId89"/>
    <p:sldId id="536" r:id="rId90"/>
    <p:sldId id="537" r:id="rId91"/>
    <p:sldId id="538" r:id="rId92"/>
    <p:sldId id="539" r:id="rId93"/>
    <p:sldId id="540" r:id="rId94"/>
    <p:sldId id="541" r:id="rId95"/>
    <p:sldId id="542" r:id="rId96"/>
    <p:sldId id="548" r:id="rId97"/>
    <p:sldId id="549" r:id="rId9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4"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86589" autoAdjust="0"/>
  </p:normalViewPr>
  <p:slideViewPr>
    <p:cSldViewPr>
      <p:cViewPr varScale="1">
        <p:scale>
          <a:sx n="92" d="100"/>
          <a:sy n="92" d="100"/>
        </p:scale>
        <p:origin x="-712" y="-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5520"/>
    </p:cViewPr>
  </p:sorterViewPr>
  <p:gridSpacing cx="78028800" cy="78028800"/>
</p:viewPr>
</file>

<file path=ppt/_rels/presentation.xml.rels><?xml version="1.0" encoding="UTF-8" standalone="yes"?>
<Relationships xmlns="http://schemas.openxmlformats.org/package/2006/relationships"><Relationship Id="rId64" Type="http://schemas.openxmlformats.org/officeDocument/2006/relationships/slide" Target="slides/slide63.xml"/><Relationship Id="rId60" Type="http://schemas.openxmlformats.org/officeDocument/2006/relationships/slide" Target="slides/slide59.xml"/><Relationship Id="rId70" Type="http://schemas.openxmlformats.org/officeDocument/2006/relationships/slide" Target="slides/slide69.xml"/><Relationship Id="rId94" Type="http://schemas.openxmlformats.org/officeDocument/2006/relationships/slide" Target="slides/slide93.xml"/><Relationship Id="rId7" Type="http://schemas.openxmlformats.org/officeDocument/2006/relationships/slide" Target="slides/slide6.xml"/><Relationship Id="rId74" Type="http://schemas.openxmlformats.org/officeDocument/2006/relationships/slide" Target="slides/slide73.xml"/><Relationship Id="rId102" Type="http://schemas.openxmlformats.org/officeDocument/2006/relationships/presProps" Target="presProps.xml"/><Relationship Id="rId25" Type="http://schemas.openxmlformats.org/officeDocument/2006/relationships/slide" Target="slides/slide24.xml"/><Relationship Id="rId96" Type="http://schemas.openxmlformats.org/officeDocument/2006/relationships/slide" Target="slides/slide95.xml"/><Relationship Id="rId10" Type="http://schemas.openxmlformats.org/officeDocument/2006/relationships/slide" Target="slides/slide9.xml"/><Relationship Id="rId50" Type="http://schemas.openxmlformats.org/officeDocument/2006/relationships/slide" Target="slides/slide49.xml"/><Relationship Id="rId17" Type="http://schemas.openxmlformats.org/officeDocument/2006/relationships/slide" Target="slides/slide16.xml"/><Relationship Id="rId71" Type="http://schemas.openxmlformats.org/officeDocument/2006/relationships/slide" Target="slides/slide70.xml"/><Relationship Id="rId4" Type="http://schemas.openxmlformats.org/officeDocument/2006/relationships/slide" Target="slides/slide3.xml"/><Relationship Id="rId28" Type="http://schemas.openxmlformats.org/officeDocument/2006/relationships/slide" Target="slides/slide27.xml"/><Relationship Id="rId89" Type="http://schemas.openxmlformats.org/officeDocument/2006/relationships/slide" Target="slides/slide88.xml"/><Relationship Id="rId88" Type="http://schemas.openxmlformats.org/officeDocument/2006/relationships/slide" Target="slides/slide87.xml"/><Relationship Id="rId82" Type="http://schemas.openxmlformats.org/officeDocument/2006/relationships/slide" Target="slides/slide81.xml"/><Relationship Id="rId69" Type="http://schemas.openxmlformats.org/officeDocument/2006/relationships/slide" Target="slides/slide6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72" Type="http://schemas.openxmlformats.org/officeDocument/2006/relationships/slide" Target="slides/slide71.xml"/><Relationship Id="rId35" Type="http://schemas.openxmlformats.org/officeDocument/2006/relationships/slide" Target="slides/slide34.xml"/><Relationship Id="rId75" Type="http://schemas.openxmlformats.org/officeDocument/2006/relationships/slide" Target="slides/slide74.xml"/><Relationship Id="rId80" Type="http://schemas.openxmlformats.org/officeDocument/2006/relationships/slide" Target="slides/slide79.xml"/><Relationship Id="rId31" Type="http://schemas.openxmlformats.org/officeDocument/2006/relationships/slide" Target="slides/slide30.xml"/><Relationship Id="rId62" Type="http://schemas.openxmlformats.org/officeDocument/2006/relationships/slide" Target="slides/slide61.xml"/><Relationship Id="rId79" Type="http://schemas.openxmlformats.org/officeDocument/2006/relationships/slide" Target="slides/slide78.xml"/><Relationship Id="rId97" Type="http://schemas.openxmlformats.org/officeDocument/2006/relationships/slide" Target="slides/slide96.xml"/><Relationship Id="rId98" Type="http://schemas.openxmlformats.org/officeDocument/2006/relationships/slide" Target="slides/slide97.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32" Type="http://schemas.openxmlformats.org/officeDocument/2006/relationships/slide" Target="slides/slide31.xml"/><Relationship Id="rId13" Type="http://schemas.openxmlformats.org/officeDocument/2006/relationships/slide" Target="slides/slide12.xml"/><Relationship Id="rId52" Type="http://schemas.openxmlformats.org/officeDocument/2006/relationships/slide" Target="slides/slide51.xml"/><Relationship Id="rId54" Type="http://schemas.openxmlformats.org/officeDocument/2006/relationships/slide" Target="slides/slide53.xml"/><Relationship Id="rId101" Type="http://schemas.openxmlformats.org/officeDocument/2006/relationships/printerSettings" Target="printerSettings/printerSettings1.bin"/><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84" Type="http://schemas.openxmlformats.org/officeDocument/2006/relationships/slide" Target="slides/slide83.xml"/><Relationship Id="rId30" Type="http://schemas.openxmlformats.org/officeDocument/2006/relationships/slide" Target="slides/slide29.xml"/><Relationship Id="rId29" Type="http://schemas.openxmlformats.org/officeDocument/2006/relationships/slide" Target="slides/slide28.xml"/><Relationship Id="rId83" Type="http://schemas.openxmlformats.org/officeDocument/2006/relationships/slide" Target="slides/slide82.xml"/><Relationship Id="rId41" Type="http://schemas.openxmlformats.org/officeDocument/2006/relationships/slide" Target="slides/slide40.xml"/><Relationship Id="rId5" Type="http://schemas.openxmlformats.org/officeDocument/2006/relationships/slide" Target="slides/slide4.xml"/><Relationship Id="rId22" Type="http://schemas.openxmlformats.org/officeDocument/2006/relationships/slide" Target="slides/slide21.xml"/><Relationship Id="rId95" Type="http://schemas.openxmlformats.org/officeDocument/2006/relationships/slide" Target="slides/slide94.xml"/><Relationship Id="rId39" Type="http://schemas.openxmlformats.org/officeDocument/2006/relationships/slide" Target="slides/slide38.xml"/><Relationship Id="rId43" Type="http://schemas.openxmlformats.org/officeDocument/2006/relationships/slide" Target="slides/slide42.xml"/><Relationship Id="rId104" Type="http://schemas.openxmlformats.org/officeDocument/2006/relationships/theme" Target="theme/theme1.xml"/><Relationship Id="rId90" Type="http://schemas.openxmlformats.org/officeDocument/2006/relationships/slide" Target="slides/slide89.xml"/><Relationship Id="rId77" Type="http://schemas.openxmlformats.org/officeDocument/2006/relationships/slide" Target="slides/slide76.xml"/><Relationship Id="rId63" Type="http://schemas.openxmlformats.org/officeDocument/2006/relationships/slide" Target="slides/slide62.xml"/><Relationship Id="rId85" Type="http://schemas.openxmlformats.org/officeDocument/2006/relationships/slide" Target="slides/slide84.xml"/><Relationship Id="rId105" Type="http://schemas.openxmlformats.org/officeDocument/2006/relationships/tableStyles" Target="tableStyles.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99" Type="http://schemas.openxmlformats.org/officeDocument/2006/relationships/notesMaster" Target="notesMasters/notesMaster1.xml"/><Relationship Id="rId14" Type="http://schemas.openxmlformats.org/officeDocument/2006/relationships/slide" Target="slides/slide13.xml"/><Relationship Id="rId103" Type="http://schemas.openxmlformats.org/officeDocument/2006/relationships/viewProps" Target="viewProps.xml"/><Relationship Id="rId92" Type="http://schemas.openxmlformats.org/officeDocument/2006/relationships/slide" Target="slides/slide91.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73" Type="http://schemas.openxmlformats.org/officeDocument/2006/relationships/slide" Target="slides/slide72.xml"/><Relationship Id="rId87" Type="http://schemas.openxmlformats.org/officeDocument/2006/relationships/slide" Target="slides/slide86.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9" Type="http://schemas.openxmlformats.org/officeDocument/2006/relationships/slide" Target="slides/slide18.xml"/><Relationship Id="rId57" Type="http://schemas.openxmlformats.org/officeDocument/2006/relationships/slide" Target="slides/slide56.xml"/><Relationship Id="rId46" Type="http://schemas.openxmlformats.org/officeDocument/2006/relationships/slide" Target="slides/slide45.xml"/><Relationship Id="rId86" Type="http://schemas.openxmlformats.org/officeDocument/2006/relationships/slide" Target="slides/slide85.xml"/><Relationship Id="rId59" Type="http://schemas.openxmlformats.org/officeDocument/2006/relationships/slide" Target="slides/slide58.xml"/><Relationship Id="rId51" Type="http://schemas.openxmlformats.org/officeDocument/2006/relationships/slide" Target="slides/slide50.xml"/><Relationship Id="rId66" Type="http://schemas.openxmlformats.org/officeDocument/2006/relationships/slide" Target="slides/slide65.xml"/><Relationship Id="rId55" Type="http://schemas.openxmlformats.org/officeDocument/2006/relationships/slide" Target="slides/slide54.xml"/><Relationship Id="rId34" Type="http://schemas.openxmlformats.org/officeDocument/2006/relationships/slide" Target="slides/slide33.xml"/><Relationship Id="rId81" Type="http://schemas.openxmlformats.org/officeDocument/2006/relationships/slide" Target="slides/slide80.xml"/><Relationship Id="rId40" Type="http://schemas.openxmlformats.org/officeDocument/2006/relationships/slide" Target="slides/slide39.xml"/><Relationship Id="rId36" Type="http://schemas.openxmlformats.org/officeDocument/2006/relationships/slide" Target="slides/slide35.xml"/><Relationship Id="rId76" Type="http://schemas.openxmlformats.org/officeDocument/2006/relationships/slide" Target="slides/slide75.xml"/><Relationship Id="rId8" Type="http://schemas.openxmlformats.org/officeDocument/2006/relationships/slide" Target="slides/slide7.xml"/><Relationship Id="rId65" Type="http://schemas.openxmlformats.org/officeDocument/2006/relationships/slide" Target="slides/slide64.xml"/><Relationship Id="rId67" Type="http://schemas.openxmlformats.org/officeDocument/2006/relationships/slide" Target="slides/slide66.xml"/><Relationship Id="rId37" Type="http://schemas.openxmlformats.org/officeDocument/2006/relationships/slide" Target="slides/slide36.xml"/><Relationship Id="rId12" Type="http://schemas.openxmlformats.org/officeDocument/2006/relationships/slide" Target="slides/slide11.xml"/><Relationship Id="rId3" Type="http://schemas.openxmlformats.org/officeDocument/2006/relationships/slide" Target="slides/slide2.xml"/><Relationship Id="rId26" Type="http://schemas.openxmlformats.org/officeDocument/2006/relationships/slide" Target="slides/slide25.xml"/><Relationship Id="rId100" Type="http://schemas.openxmlformats.org/officeDocument/2006/relationships/handoutMaster" Target="handoutMasters/handoutMaster1.xml"/><Relationship Id="rId11" Type="http://schemas.openxmlformats.org/officeDocument/2006/relationships/slide" Target="slides/slide10.xml"/><Relationship Id="rId68" Type="http://schemas.openxmlformats.org/officeDocument/2006/relationships/slide" Target="slides/slide67.xml"/><Relationship Id="rId16" Type="http://schemas.openxmlformats.org/officeDocument/2006/relationships/slide" Target="slides/slide15.xml"/><Relationship Id="rId33" Type="http://schemas.openxmlformats.org/officeDocument/2006/relationships/slide" Target="slides/slide32.xml"/><Relationship Id="rId91" Type="http://schemas.openxmlformats.org/officeDocument/2006/relationships/slide" Target="slides/slide90.xml"/><Relationship Id="rId93" Type="http://schemas.openxmlformats.org/officeDocument/2006/relationships/slide" Target="slides/slide92.xml"/><Relationship Id="rId78" Type="http://schemas.openxmlformats.org/officeDocument/2006/relationships/slide" Target="slides/slide77.xml"/><Relationship Id="rId15" Type="http://schemas.openxmlformats.org/officeDocument/2006/relationships/slide" Target="slides/slide14.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4670E31E-ED29-D747-A9E8-1834068C0E98}" type="datetimeFigureOut">
              <a:rPr lang="en-US" smtClean="0"/>
              <a:pPr/>
              <a:t>3/24/09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5D1FAE3A-CE66-AF45-A665-C94C3CF2282E}"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E4EF078-8C60-4F1F-BF94-84BF097D947E}" type="datetimeFigureOut">
              <a:rPr lang="en-US" smtClean="0"/>
              <a:pPr/>
              <a:t>3/24/09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562AC01-5D10-4856-8121-C9B953CE69C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669580-D407-7748-860C-22BB2B1FBD0A}" type="slidenum">
              <a:rPr lang="en-US"/>
              <a:pPr/>
              <a:t>4</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2190C4-A2AD-3845-838B-875E913C9E96}" type="slidenum">
              <a:rPr lang="en-US"/>
              <a:pPr/>
              <a:t>27</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729492-3828-DA4F-9AF2-08E419797430}" type="slidenum">
              <a:rPr lang="en-US"/>
              <a:pPr/>
              <a:t>28</a:t>
            </a:fld>
            <a:endParaRPr 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384302-39C8-3547-9A75-E3777A1A148F}" type="slidenum">
              <a:rPr lang="en-US"/>
              <a:pPr/>
              <a:t>29</a:t>
            </a:fld>
            <a:endParaRPr lang="en-US"/>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1C4E12-EFA6-0746-AFCF-3D1B23AC5E5D}" type="slidenum">
              <a:rPr lang="en-US"/>
              <a:pPr/>
              <a:t>31</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C724BB-8520-CE46-8C3D-BAFA13CCC70F}" type="slidenum">
              <a:rPr lang="en-US"/>
              <a:pPr/>
              <a:t>32</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05A645-A001-0740-AC12-41BFBD4ED956}" type="slidenum">
              <a:rPr lang="en-US"/>
              <a:pPr/>
              <a:t>33</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6577FE-1872-6144-9881-FC0709E5D1BD}" type="slidenum">
              <a:rPr lang="en-US"/>
              <a:pPr/>
              <a:t>34</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6061B0-7973-8C4E-99A0-564D2074FBA0}" type="slidenum">
              <a:rPr lang="en-US"/>
              <a:pPr/>
              <a:t>35</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B44A83-26BE-B141-A5A7-A7745D15469A}" type="slidenum">
              <a:rPr lang="en-US"/>
              <a:pPr/>
              <a:t>39</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72F80C-400A-DD4F-91D0-4DE780802B60}" type="slidenum">
              <a:rPr lang="en-US"/>
              <a:pPr/>
              <a:t>40</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74BA23-148E-A14E-92A5-91773710FEFA}" type="slidenum">
              <a:rPr lang="en-US"/>
              <a:pPr/>
              <a:t>6</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16DBB5-E101-9D48-ACA8-0BB62C1948C2}" type="slidenum">
              <a:rPr lang="en-US"/>
              <a:pPr/>
              <a:t>42</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3305F9-E7AF-2943-8F0E-A78B46BC3988}" type="slidenum">
              <a:rPr lang="en-US"/>
              <a:pPr/>
              <a:t>43</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FFC45B-38B6-2C4E-8A4D-F96DC2A822E0}" type="slidenum">
              <a:rPr lang="en-US"/>
              <a:pPr/>
              <a:t>46</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C9F9F5-E6FB-6C4B-AE1C-6EDF40E26D30}" type="slidenum">
              <a:rPr lang="en-US"/>
              <a:pPr/>
              <a:t>47</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91FF3B-A04C-FD4D-83E7-03E710226F9B}" type="slidenum">
              <a:rPr lang="en-US"/>
              <a:pPr/>
              <a:t>48</a:t>
            </a:fld>
            <a:endParaRPr 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7F09C3-475C-C44F-BC10-F8248CEB59F8}" type="slidenum">
              <a:rPr lang="en-US"/>
              <a:pPr/>
              <a:t>49</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D717F8-950B-3347-AE5A-C9876FC74223}" type="slidenum">
              <a:rPr lang="en-US"/>
              <a:pPr/>
              <a:t>52</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F2B826-4FAB-E44F-8636-FA2788658D0C}" type="slidenum">
              <a:rPr lang="en-US"/>
              <a:pPr/>
              <a:t>53</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6C32D2-DDB9-AE41-8E15-A36BFD891948}" type="slidenum">
              <a:rPr lang="en-US"/>
              <a:pPr/>
              <a:t>54</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5A33FF-779D-0145-9B64-F78038D5A8E5}" type="slidenum">
              <a:rPr lang="en-US"/>
              <a:pPr/>
              <a:t>55</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183B56-A809-2C48-8A41-D57EFCAA18C1}" type="slidenum">
              <a:rPr lang="en-US"/>
              <a:pPr/>
              <a:t>11</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44520C-F029-D548-A675-DA70DF2B7356}" type="slidenum">
              <a:rPr lang="en-US"/>
              <a:pPr/>
              <a:t>57</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0009B4-BD7D-CC4C-8F0C-ED38060197C7}" type="slidenum">
              <a:rPr lang="en-US"/>
              <a:pPr/>
              <a:t>58</a:t>
            </a:fld>
            <a:endParaRPr lang="en-US"/>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5A1B22-6A59-5C4E-AB03-53CF478F60FB}" type="slidenum">
              <a:rPr lang="en-US"/>
              <a:pPr/>
              <a:t>59</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BF9F7-F6B8-204D-95D2-6275C8614B13}" type="slidenum">
              <a:rPr lang="en-US"/>
              <a:pPr/>
              <a:t>61</a:t>
            </a:fld>
            <a:endParaRPr lang="en-US"/>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84EBAD-4A73-9742-861B-53BB67D4F25D}" type="slidenum">
              <a:rPr lang="en-US"/>
              <a:pPr/>
              <a:t>62</a:t>
            </a:fld>
            <a:endParaRPr lang="en-US"/>
          </a:p>
        </p:txBody>
      </p:sp>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267FCB-FE08-D14E-8359-A7A41A6CB067}" type="slidenum">
              <a:rPr lang="en-US"/>
              <a:pPr/>
              <a:t>63</a:t>
            </a:fld>
            <a:endParaRPr 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9BB88F-95B0-0F46-8BB4-415811BA4482}" type="slidenum">
              <a:rPr lang="en-US"/>
              <a:pPr/>
              <a:t>64</a:t>
            </a:fld>
            <a:endParaRPr 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2CBE91-DEBC-024A-8BB1-F316CECD2244}" type="slidenum">
              <a:rPr lang="en-US"/>
              <a:pPr/>
              <a:t>65</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7905E1-FC07-D848-9C49-5A631D868AA9}" type="slidenum">
              <a:rPr lang="en-US"/>
              <a:pPr/>
              <a:t>66</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896B2A-5D24-AF4D-A9A6-4D08D60D6399}" type="slidenum">
              <a:rPr lang="en-US"/>
              <a:pPr/>
              <a:t>68</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353C25-7BFB-7D40-ACEA-DDE003137B09}" type="slidenum">
              <a:rPr lang="en-US"/>
              <a:pPr/>
              <a:t>13</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A9FDF-DC49-B245-AF16-628C2D779D39}" type="slidenum">
              <a:rPr lang="en-US"/>
              <a:pPr/>
              <a:t>69</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72621D-41B7-2340-A197-E4C42A133464}" type="slidenum">
              <a:rPr lang="en-US"/>
              <a:pPr/>
              <a:t>77</a:t>
            </a:fld>
            <a:endParaRPr lang="en-US"/>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9AF6F9-67CB-F74A-BF6F-B85BA70A0110}" type="slidenum">
              <a:rPr lang="en-US"/>
              <a:pPr/>
              <a:t>78</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B12435-8633-4A44-AED6-81E87B2EF708}" type="slidenum">
              <a:rPr lang="en-US"/>
              <a:pPr/>
              <a:t>79</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B44A83-26BE-B141-A5A7-A7745D15469A}" type="slidenum">
              <a:rPr lang="en-US"/>
              <a:pPr/>
              <a:t>80</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72F80C-400A-DD4F-91D0-4DE780802B60}" type="slidenum">
              <a:rPr lang="en-US"/>
              <a:pPr/>
              <a:t>81</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C36CB3-7D77-B94E-95A3-154DFB0E048D}" type="slidenum">
              <a:rPr lang="en-US"/>
              <a:pPr/>
              <a:t>82</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9AF6F9-67CB-F74A-BF6F-B85BA70A0110}" type="slidenum">
              <a:rPr lang="en-US"/>
              <a:pPr/>
              <a:t>83</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A6E443-0E38-B74A-B402-9E52022BC700}" type="slidenum">
              <a:rPr lang="en-US"/>
              <a:pPr/>
              <a:t>87</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360CE9-E9ED-1940-9687-6B5A85B17B69}" type="slidenum">
              <a:rPr lang="en-US"/>
              <a:pPr/>
              <a:t>88</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03397D-E9FD-5244-B076-A1DA5661A6D5}" type="slidenum">
              <a:rPr lang="en-US"/>
              <a:pPr/>
              <a:t>18</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00B73F-DAC2-DD4A-AED9-2B68463F97FA}" type="slidenum">
              <a:rPr lang="en-US"/>
              <a:pPr/>
              <a:t>89</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AD3202-D347-5E46-A161-230FB45AEB07}" type="slidenum">
              <a:rPr lang="en-US"/>
              <a:pPr/>
              <a:t>90</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7DD698-5EFD-E548-B15B-1D434BDFB941}" type="slidenum">
              <a:rPr lang="en-US"/>
              <a:pPr/>
              <a:t>91</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8BE181-5CB3-6B47-8337-C0E195B3C3D3}" type="slidenum">
              <a:rPr lang="en-US"/>
              <a:pPr/>
              <a:t>92</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22DC03-45C8-8646-9BDA-79B5B21A2FD9}" type="slidenum">
              <a:rPr lang="en-US"/>
              <a:pPr/>
              <a:t>96</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1B321A-3348-4341-96F1-DAE76054E810}" type="slidenum">
              <a:rPr lang="en-US"/>
              <a:pPr/>
              <a:t>97</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41FD04-015E-E348-92B4-B1A46A19768A}" type="slidenum">
              <a:rPr lang="en-US"/>
              <a:pPr/>
              <a:t>19</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26A5F5-623B-5E47-B7E4-73E683B65A5C}" type="slidenum">
              <a:rPr lang="en-US"/>
              <a:pPr/>
              <a:t>20</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4B7904-16FB-D942-803F-46BA4D642CA0}" type="slidenum">
              <a:rPr lang="en-US"/>
              <a:pPr/>
              <a:t>21</a:t>
            </a:fld>
            <a:endParaRPr lang="en-US"/>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7AEC3C-211B-314D-8659-759844C13BF7}" type="slidenum">
              <a:rPr lang="en-US"/>
              <a:pPr/>
              <a:t>23</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457200" y="853440"/>
            <a:ext cx="8229600" cy="3108960"/>
          </a:xfrm>
        </p:spPr>
        <p:txBody>
          <a:bodyPr anchor="t" anchorCtr="0">
            <a:noAutofit/>
          </a:bodyPr>
          <a:lstStyle>
            <a:lvl1pPr algn="ctr">
              <a:lnSpc>
                <a:spcPct val="100000"/>
              </a:lnSpc>
              <a:defRPr lang="en-US" sz="54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24" name="Rectangle 26"/>
          <p:cNvSpPr>
            <a:spLocks noGrp="1"/>
          </p:cNvSpPr>
          <p:nvPr>
            <p:ph type="subTitle" idx="1"/>
          </p:nvPr>
        </p:nvSpPr>
        <p:spPr>
          <a:xfrm>
            <a:off x="457200" y="4282440"/>
            <a:ext cx="82296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endParaRPr lang="en-US"/>
          </a:p>
        </p:txBody>
      </p:sp>
      <p:sp>
        <p:nvSpPr>
          <p:cNvPr id="9" name="Rectangle 14"/>
          <p:cNvSpPr>
            <a:spLocks noGrp="1"/>
          </p:cNvSpPr>
          <p:nvPr>
            <p:ph type="sldNum" sz="quarter" idx="11"/>
          </p:nvPr>
        </p:nvSpPr>
        <p:spPr/>
        <p:txBody>
          <a:bodyPr/>
          <a:lstStyle>
            <a:lvl1pPr>
              <a:defRPr lang="en-US" smtClean="0"/>
            </a:lvl1pPr>
          </a:lstStyle>
          <a:p>
            <a:fld id="{B6F15528-21DE-4FAA-801E-634DDDAF4B2B}" type="slidenum">
              <a:rPr lang="en-US" smtClean="0"/>
              <a:pPr/>
              <a:t>‹#›</a:t>
            </a:fld>
            <a:endParaRPr lang="en-US"/>
          </a:p>
        </p:txBody>
      </p:sp>
      <p:sp>
        <p:nvSpPr>
          <p:cNvPr id="25" name="Rectangle 27"/>
          <p:cNvSpPr>
            <a:spLocks noGrp="1"/>
          </p:cNvSpPr>
          <p:nvPr>
            <p:ph type="ftr" sz="quarter" idx="12"/>
          </p:nvPr>
        </p:nvSpPr>
        <p:spPr/>
        <p:txBody>
          <a:bodyPr/>
          <a:lstStyle>
            <a:lvl1pPr>
              <a:defRPr lang="en-US" smtClean="0"/>
            </a:lvl1pPr>
          </a:lstStyle>
          <a:p>
            <a:r>
              <a:rPr lang="en-US" smtClean="0"/>
              <a:t>Transactions</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Transactions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Transactions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Click to edit Master title style</a:t>
            </a:r>
            <a:endParaRPr lang="en-US" dirty="0"/>
          </a:p>
        </p:txBody>
      </p:sp>
      <p:sp>
        <p:nvSpPr>
          <p:cNvPr id="3" name="Rectangle 3"/>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p:cNvSpPr>
          <p:nvPr>
            <p:ph type="dt" sz="half" idx="10"/>
          </p:nvPr>
        </p:nvSpPr>
        <p:spPr/>
        <p:txBody>
          <a:bodyPr/>
          <a:lstStyle/>
          <a:p>
            <a:endParaRPr lang="en-US"/>
          </a:p>
        </p:txBody>
      </p:sp>
      <p:sp>
        <p:nvSpPr>
          <p:cNvPr id="5" name="Rectangle 5"/>
          <p:cNvSpPr>
            <a:spLocks noGrp="1"/>
          </p:cNvSpPr>
          <p:nvPr>
            <p:ph type="ftr" sz="quarter" idx="11"/>
          </p:nvPr>
        </p:nvSpPr>
        <p:spPr/>
        <p:txBody>
          <a:bodyPr/>
          <a:lstStyle/>
          <a:p>
            <a:r>
              <a:rPr lang="en-US" smtClean="0"/>
              <a:t>Transactions</a:t>
            </a:r>
            <a:endParaRPr lang="en-US"/>
          </a:p>
        </p:txBody>
      </p:sp>
      <p:sp>
        <p:nvSpPr>
          <p:cNvPr id="6"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endParaRPr lang="en-US"/>
          </a:p>
        </p:txBody>
      </p:sp>
      <p:sp>
        <p:nvSpPr>
          <p:cNvPr id="5" name="Rectangle 5"/>
          <p:cNvSpPr>
            <a:spLocks noGrp="1"/>
          </p:cNvSpPr>
          <p:nvPr>
            <p:ph type="ftr" sz="quarter" idx="11"/>
          </p:nvPr>
        </p:nvSpPr>
        <p:spPr>
          <a:xfrm>
            <a:off x="3124200" y="5958840"/>
            <a:ext cx="2895600" cy="365760"/>
          </a:xfrm>
        </p:spPr>
        <p:txBody>
          <a:bodyPr/>
          <a:lstStyle/>
          <a:p>
            <a:r>
              <a:rPr lang="en-US" smtClean="0"/>
              <a:t>Transactions</a:t>
            </a:r>
            <a:endParaRPr lang="en-US"/>
          </a:p>
        </p:txBody>
      </p:sp>
      <p:sp>
        <p:nvSpPr>
          <p:cNvPr id="6" name="Rectangle 6"/>
          <p:cNvSpPr>
            <a:spLocks noGrp="1"/>
          </p:cNvSpPr>
          <p:nvPr>
            <p:ph type="sldNum" sz="quarter" idx="12"/>
          </p:nvPr>
        </p:nvSpPr>
        <p:spPr>
          <a:xfrm>
            <a:off x="6248400" y="5958840"/>
            <a:ext cx="2133600" cy="36576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endParaRPr lang="en-US"/>
          </a:p>
        </p:txBody>
      </p:sp>
      <p:sp>
        <p:nvSpPr>
          <p:cNvPr id="6" name="Rectangle 5"/>
          <p:cNvSpPr>
            <a:spLocks noGrp="1"/>
          </p:cNvSpPr>
          <p:nvPr>
            <p:ph type="ftr" sz="quarter" idx="11"/>
          </p:nvPr>
        </p:nvSpPr>
        <p:spPr/>
        <p:txBody>
          <a:bodyPr/>
          <a:lstStyle/>
          <a:p>
            <a:r>
              <a:rPr lang="en-US" smtClean="0"/>
              <a:t>Transactions</a:t>
            </a:r>
            <a:endParaRPr lang="en-US"/>
          </a:p>
        </p:txBody>
      </p:sp>
      <p:sp>
        <p:nvSpPr>
          <p:cNvPr id="7"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endParaRPr lang="en-US"/>
          </a:p>
        </p:txBody>
      </p:sp>
      <p:sp>
        <p:nvSpPr>
          <p:cNvPr id="8" name="Rectangle 7"/>
          <p:cNvSpPr>
            <a:spLocks noGrp="1"/>
          </p:cNvSpPr>
          <p:nvPr>
            <p:ph type="ftr" sz="quarter" idx="11"/>
          </p:nvPr>
        </p:nvSpPr>
        <p:spPr/>
        <p:txBody>
          <a:bodyPr/>
          <a:lstStyle/>
          <a:p>
            <a:r>
              <a:rPr lang="en-US" smtClean="0"/>
              <a:t>Transactions</a:t>
            </a:r>
            <a:endParaRPr lang="en-US"/>
          </a:p>
        </p:txBody>
      </p:sp>
      <p:sp>
        <p:nvSpPr>
          <p:cNvPr id="9" name="Rectangle 8"/>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endParaRPr lang="en-US"/>
          </a:p>
        </p:txBody>
      </p:sp>
      <p:sp>
        <p:nvSpPr>
          <p:cNvPr id="4" name="Rectangle 4"/>
          <p:cNvSpPr>
            <a:spLocks noGrp="1"/>
          </p:cNvSpPr>
          <p:nvPr>
            <p:ph type="ftr" sz="quarter" idx="11"/>
          </p:nvPr>
        </p:nvSpPr>
        <p:spPr/>
        <p:txBody>
          <a:bodyPr/>
          <a:lstStyle/>
          <a:p>
            <a:r>
              <a:rPr lang="en-US" smtClean="0"/>
              <a:t>Transactions</a:t>
            </a:r>
            <a:endParaRPr lang="en-US"/>
          </a:p>
        </p:txBody>
      </p:sp>
      <p:sp>
        <p:nvSpPr>
          <p:cNvPr id="5" name="Rectangle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endParaRPr lang="en-US"/>
          </a:p>
        </p:txBody>
      </p:sp>
      <p:sp>
        <p:nvSpPr>
          <p:cNvPr id="3" name="Rectangle 3"/>
          <p:cNvSpPr>
            <a:spLocks noGrp="1"/>
          </p:cNvSpPr>
          <p:nvPr>
            <p:ph type="ftr" sz="quarter" idx="11"/>
          </p:nvPr>
        </p:nvSpPr>
        <p:spPr/>
        <p:txBody>
          <a:bodyPr/>
          <a:lstStyle/>
          <a:p>
            <a:r>
              <a:rPr lang="en-US" smtClean="0"/>
              <a:t>Transactions</a:t>
            </a:r>
            <a:endParaRPr lang="en-US"/>
          </a:p>
        </p:txBody>
      </p:sp>
      <p:sp>
        <p:nvSpPr>
          <p:cNvPr id="4" name="Rectangle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endParaRPr lang="en-US"/>
          </a:p>
        </p:txBody>
      </p:sp>
      <p:sp>
        <p:nvSpPr>
          <p:cNvPr id="6" name="Rectangle 5"/>
          <p:cNvSpPr>
            <a:spLocks noGrp="1"/>
          </p:cNvSpPr>
          <p:nvPr>
            <p:ph type="ftr" sz="quarter" idx="11"/>
          </p:nvPr>
        </p:nvSpPr>
        <p:spPr/>
        <p:txBody>
          <a:bodyPr/>
          <a:lstStyle/>
          <a:p>
            <a:r>
              <a:rPr lang="en-US" smtClean="0"/>
              <a:t>Transactions</a:t>
            </a:r>
            <a:endParaRPr lang="en-US"/>
          </a:p>
        </p:txBody>
      </p:sp>
      <p:sp>
        <p:nvSpPr>
          <p:cNvPr id="7" name="Rectangle 6"/>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endParaRPr lang="en-US"/>
          </a:p>
        </p:txBody>
      </p:sp>
      <p:sp>
        <p:nvSpPr>
          <p:cNvPr id="6" name="Rectangle 6"/>
          <p:cNvSpPr>
            <a:spLocks noGrp="1"/>
          </p:cNvSpPr>
          <p:nvPr>
            <p:ph type="ftr" sz="quarter" idx="11"/>
          </p:nvPr>
        </p:nvSpPr>
        <p:spPr/>
        <p:txBody>
          <a:bodyPr/>
          <a:lstStyle/>
          <a:p>
            <a:r>
              <a:rPr lang="en-US" smtClean="0"/>
              <a:t>Transactions</a:t>
            </a:r>
            <a:endParaRPr lang="en-US"/>
          </a:p>
        </p:txBody>
      </p:sp>
      <p:sp>
        <p:nvSpPr>
          <p:cNvPr id="7" name="Rectangle 7"/>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152400" y="152400"/>
            <a:ext cx="8839200" cy="65532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304800" y="228600"/>
            <a:ext cx="8534400" cy="1066800"/>
          </a:xfrm>
          <a:prstGeom prst="rect">
            <a:avLst/>
          </a:prstGeom>
        </p:spPr>
        <p:txBody>
          <a:bodyPr anchor="t"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5" name="Rectangle 11"/>
          <p:cNvSpPr>
            <a:spLocks noGrp="1"/>
          </p:cNvSpPr>
          <p:nvPr>
            <p:ph type="body" idx="1"/>
          </p:nvPr>
        </p:nvSpPr>
        <p:spPr>
          <a:xfrm>
            <a:off x="304800" y="1447800"/>
            <a:ext cx="8534400" cy="4678363"/>
          </a:xfrm>
          <a:prstGeom prst="rect">
            <a:avLst/>
          </a:prstGeom>
        </p:spPr>
        <p:txBody>
          <a:bodyPr lIns="45720" rIns="4572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r>
              <a:rPr lang="en-US" smtClean="0"/>
              <a:t>Transactions</a:t>
            </a:r>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hf hdr="0" ftr="0" dt="0"/>
  <p:txStyles>
    <p:titleStyle>
      <a:defPPr>
        <a:defRPr sz="4400">
          <a:solidFill>
            <a:schemeClr val="tx2">
              <a:shade val="80000"/>
              <a:satMod val="150000"/>
            </a:schemeClr>
          </a:solidFill>
          <a:latin typeface="+mj-lt"/>
          <a:ea typeface="+mj-ea"/>
          <a:cs typeface="+mj-cs"/>
        </a:defRPr>
      </a:defPPr>
      <a:lvl1pPr algn="ctr" eaLnBrk="1" hangingPunct="1">
        <a:lnSpc>
          <a:spcPts val="4000"/>
        </a:lnSpc>
        <a:buNone/>
        <a:defRPr lang="en-US" sz="44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2.xml"/><Relationship Id="rId3"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0.xml"/><Relationship Id="rId3"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0.xml"/><Relationship Id="rId3"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sz="4800" dirty="0"/>
              <a:t>15-446 Distributed Systems</a:t>
            </a:r>
            <a:br>
              <a:rPr sz="4800" dirty="0"/>
            </a:br>
            <a:r>
              <a:rPr sz="4800" dirty="0"/>
              <a:t>Spring 2009</a:t>
            </a:r>
          </a:p>
        </p:txBody>
      </p:sp>
      <p:sp>
        <p:nvSpPr>
          <p:cNvPr id="4099" name="Rectangle 3"/>
          <p:cNvSpPr>
            <a:spLocks noGrp="1" noChangeArrowheads="1"/>
          </p:cNvSpPr>
          <p:nvPr>
            <p:ph type="subTitle" idx="1"/>
          </p:nvPr>
        </p:nvSpPr>
        <p:spPr/>
        <p:txBody>
          <a:bodyPr/>
          <a:lstStyle/>
          <a:p>
            <a:r>
              <a:rPr sz="2400" smtClean="0"/>
              <a:t>L-16 Transactions</a:t>
            </a:r>
            <a:endParaRPr lang="en-US" dirty="0"/>
          </a:p>
        </p:txBody>
      </p:sp>
      <p:grpSp>
        <p:nvGrpSpPr>
          <p:cNvPr id="51" name="Group 443"/>
          <p:cNvGrpSpPr>
            <a:grpSpLocks/>
          </p:cNvGrpSpPr>
          <p:nvPr/>
        </p:nvGrpSpPr>
        <p:grpSpPr bwMode="auto">
          <a:xfrm>
            <a:off x="3733800" y="3236463"/>
            <a:ext cx="1524000" cy="1481587"/>
            <a:chOff x="3216" y="2448"/>
            <a:chExt cx="1979" cy="1729"/>
          </a:xfrm>
        </p:grpSpPr>
        <p:sp>
          <p:nvSpPr>
            <p:cNvPr id="52" name="Line 444"/>
            <p:cNvSpPr>
              <a:spLocks noChangeShapeType="1"/>
            </p:cNvSpPr>
            <p:nvPr/>
          </p:nvSpPr>
          <p:spPr bwMode="auto">
            <a:xfrm flipV="1">
              <a:off x="3888" y="3360"/>
              <a:ext cx="144" cy="144"/>
            </a:xfrm>
            <a:prstGeom prst="line">
              <a:avLst/>
            </a:prstGeom>
            <a:noFill/>
            <a:ln w="9525">
              <a:solidFill>
                <a:schemeClr val="tx1"/>
              </a:solidFill>
              <a:round/>
              <a:headEnd/>
              <a:tailEnd/>
            </a:ln>
            <a:effectLst/>
          </p:spPr>
          <p:txBody>
            <a:bodyPr wrap="none" anchor="ctr"/>
            <a:lstStyle/>
            <a:p>
              <a:endParaRPr lang="en-US"/>
            </a:p>
          </p:txBody>
        </p:sp>
        <p:sp>
          <p:nvSpPr>
            <p:cNvPr id="53" name="Freeform 445"/>
            <p:cNvSpPr>
              <a:spLocks/>
            </p:cNvSpPr>
            <p:nvPr/>
          </p:nvSpPr>
          <p:spPr bwMode="auto">
            <a:xfrm>
              <a:off x="3290"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p>
              <a:endParaRPr lang="en-US"/>
            </a:p>
          </p:txBody>
        </p:sp>
        <p:sp>
          <p:nvSpPr>
            <p:cNvPr id="54" name="Freeform 446"/>
            <p:cNvSpPr>
              <a:spLocks/>
            </p:cNvSpPr>
            <p:nvPr/>
          </p:nvSpPr>
          <p:spPr bwMode="auto">
            <a:xfrm>
              <a:off x="3948"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p>
              <a:endParaRPr lang="en-US"/>
            </a:p>
          </p:txBody>
        </p:sp>
        <p:sp>
          <p:nvSpPr>
            <p:cNvPr id="55" name="Freeform 447"/>
            <p:cNvSpPr>
              <a:spLocks/>
            </p:cNvSpPr>
            <p:nvPr/>
          </p:nvSpPr>
          <p:spPr bwMode="auto">
            <a:xfrm>
              <a:off x="4151" y="2448"/>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56" name="Freeform 448"/>
            <p:cNvSpPr>
              <a:spLocks/>
            </p:cNvSpPr>
            <p:nvPr/>
          </p:nvSpPr>
          <p:spPr bwMode="auto">
            <a:xfrm>
              <a:off x="3605" y="2756"/>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57" name="Freeform 449"/>
            <p:cNvSpPr>
              <a:spLocks/>
            </p:cNvSpPr>
            <p:nvPr/>
          </p:nvSpPr>
          <p:spPr bwMode="auto">
            <a:xfrm>
              <a:off x="4704" y="2753"/>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p>
              <a:endParaRPr lang="en-US"/>
            </a:p>
          </p:txBody>
        </p:sp>
        <p:sp>
          <p:nvSpPr>
            <p:cNvPr id="58" name="Freeform 450"/>
            <p:cNvSpPr>
              <a:spLocks/>
            </p:cNvSpPr>
            <p:nvPr/>
          </p:nvSpPr>
          <p:spPr bwMode="auto">
            <a:xfrm>
              <a:off x="5083" y="3333"/>
              <a:ext cx="112" cy="114"/>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59" name="Freeform 451"/>
            <p:cNvSpPr>
              <a:spLocks/>
            </p:cNvSpPr>
            <p:nvPr/>
          </p:nvSpPr>
          <p:spPr bwMode="auto">
            <a:xfrm>
              <a:off x="3216" y="3335"/>
              <a:ext cx="115"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p>
              <a:endParaRPr lang="en-US"/>
            </a:p>
          </p:txBody>
        </p:sp>
        <p:grpSp>
          <p:nvGrpSpPr>
            <p:cNvPr id="60" name="Group 452"/>
            <p:cNvGrpSpPr>
              <a:grpSpLocks/>
            </p:cNvGrpSpPr>
            <p:nvPr/>
          </p:nvGrpSpPr>
          <p:grpSpPr bwMode="auto">
            <a:xfrm>
              <a:off x="3891" y="2677"/>
              <a:ext cx="632" cy="470"/>
              <a:chOff x="3891" y="2677"/>
              <a:chExt cx="632" cy="470"/>
            </a:xfrm>
          </p:grpSpPr>
          <p:sp>
            <p:nvSpPr>
              <p:cNvPr id="92" name="Freeform 453"/>
              <p:cNvSpPr>
                <a:spLocks/>
              </p:cNvSpPr>
              <p:nvPr/>
            </p:nvSpPr>
            <p:spPr bwMode="auto">
              <a:xfrm>
                <a:off x="4246" y="2687"/>
                <a:ext cx="277"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p>
                <a:endParaRPr lang="en-US"/>
              </a:p>
            </p:txBody>
          </p:sp>
          <p:sp>
            <p:nvSpPr>
              <p:cNvPr id="93" name="Freeform 454"/>
              <p:cNvSpPr>
                <a:spLocks/>
              </p:cNvSpPr>
              <p:nvPr/>
            </p:nvSpPr>
            <p:spPr bwMode="auto">
              <a:xfrm>
                <a:off x="3891" y="2677"/>
                <a:ext cx="358" cy="236"/>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p>
                <a:endParaRPr lang="en-US"/>
              </a:p>
            </p:txBody>
          </p:sp>
          <p:sp>
            <p:nvSpPr>
              <p:cNvPr id="94" name="Freeform 455"/>
              <p:cNvSpPr>
                <a:spLocks/>
              </p:cNvSpPr>
              <p:nvPr/>
            </p:nvSpPr>
            <p:spPr bwMode="auto">
              <a:xfrm>
                <a:off x="3891" y="2911"/>
                <a:ext cx="272" cy="229"/>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p>
                <a:endParaRPr lang="en-US"/>
              </a:p>
            </p:txBody>
          </p:sp>
          <p:sp>
            <p:nvSpPr>
              <p:cNvPr id="95" name="Freeform 456"/>
              <p:cNvSpPr>
                <a:spLocks/>
              </p:cNvSpPr>
              <p:nvPr/>
            </p:nvSpPr>
            <p:spPr bwMode="auto">
              <a:xfrm>
                <a:off x="4165" y="2911"/>
                <a:ext cx="355" cy="236"/>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p>
                <a:endParaRPr lang="en-US"/>
              </a:p>
            </p:txBody>
          </p:sp>
        </p:grpSp>
        <p:grpSp>
          <p:nvGrpSpPr>
            <p:cNvPr id="61" name="Group 457"/>
            <p:cNvGrpSpPr>
              <a:grpSpLocks/>
            </p:cNvGrpSpPr>
            <p:nvPr/>
          </p:nvGrpSpPr>
          <p:grpSpPr bwMode="auto">
            <a:xfrm>
              <a:off x="4411" y="3428"/>
              <a:ext cx="631" cy="470"/>
              <a:chOff x="4411" y="3428"/>
              <a:chExt cx="631" cy="470"/>
            </a:xfrm>
          </p:grpSpPr>
          <p:sp>
            <p:nvSpPr>
              <p:cNvPr id="88" name="Freeform 458"/>
              <p:cNvSpPr>
                <a:spLocks/>
              </p:cNvSpPr>
              <p:nvPr/>
            </p:nvSpPr>
            <p:spPr bwMode="auto">
              <a:xfrm>
                <a:off x="4768" y="3438"/>
                <a:ext cx="274"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p>
                <a:endParaRPr lang="en-US"/>
              </a:p>
            </p:txBody>
          </p:sp>
          <p:sp>
            <p:nvSpPr>
              <p:cNvPr id="89" name="Freeform 459"/>
              <p:cNvSpPr>
                <a:spLocks/>
              </p:cNvSpPr>
              <p:nvPr/>
            </p:nvSpPr>
            <p:spPr bwMode="auto">
              <a:xfrm>
                <a:off x="4411" y="3428"/>
                <a:ext cx="357" cy="236"/>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p>
                <a:endParaRPr lang="en-US"/>
              </a:p>
            </p:txBody>
          </p:sp>
          <p:sp>
            <p:nvSpPr>
              <p:cNvPr id="90" name="Freeform 460"/>
              <p:cNvSpPr>
                <a:spLocks/>
              </p:cNvSpPr>
              <p:nvPr/>
            </p:nvSpPr>
            <p:spPr bwMode="auto">
              <a:xfrm>
                <a:off x="4411" y="3659"/>
                <a:ext cx="274" cy="229"/>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p>
                <a:endParaRPr lang="en-US"/>
              </a:p>
            </p:txBody>
          </p:sp>
          <p:sp>
            <p:nvSpPr>
              <p:cNvPr id="91" name="Freeform 461"/>
              <p:cNvSpPr>
                <a:spLocks/>
              </p:cNvSpPr>
              <p:nvPr/>
            </p:nvSpPr>
            <p:spPr bwMode="auto">
              <a:xfrm>
                <a:off x="4685" y="3659"/>
                <a:ext cx="355" cy="239"/>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p>
                <a:endParaRPr lang="en-US"/>
              </a:p>
            </p:txBody>
          </p:sp>
        </p:grpSp>
        <p:grpSp>
          <p:nvGrpSpPr>
            <p:cNvPr id="62" name="Group 462"/>
            <p:cNvGrpSpPr>
              <a:grpSpLocks/>
            </p:cNvGrpSpPr>
            <p:nvPr/>
          </p:nvGrpSpPr>
          <p:grpSpPr bwMode="auto">
            <a:xfrm>
              <a:off x="3366" y="3430"/>
              <a:ext cx="632" cy="470"/>
              <a:chOff x="3366" y="3430"/>
              <a:chExt cx="632" cy="470"/>
            </a:xfrm>
          </p:grpSpPr>
          <p:sp>
            <p:nvSpPr>
              <p:cNvPr id="84" name="Freeform 463"/>
              <p:cNvSpPr>
                <a:spLocks/>
              </p:cNvSpPr>
              <p:nvPr/>
            </p:nvSpPr>
            <p:spPr bwMode="auto">
              <a:xfrm>
                <a:off x="3722" y="3440"/>
                <a:ext cx="276" cy="229"/>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p>
                <a:endParaRPr lang="en-US"/>
              </a:p>
            </p:txBody>
          </p:sp>
          <p:sp>
            <p:nvSpPr>
              <p:cNvPr id="85" name="Freeform 464"/>
              <p:cNvSpPr>
                <a:spLocks/>
              </p:cNvSpPr>
              <p:nvPr/>
            </p:nvSpPr>
            <p:spPr bwMode="auto">
              <a:xfrm>
                <a:off x="3366" y="3430"/>
                <a:ext cx="358" cy="236"/>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p>
                <a:endParaRPr lang="en-US"/>
              </a:p>
            </p:txBody>
          </p:sp>
          <p:sp>
            <p:nvSpPr>
              <p:cNvPr id="86" name="Freeform 465"/>
              <p:cNvSpPr>
                <a:spLocks/>
              </p:cNvSpPr>
              <p:nvPr/>
            </p:nvSpPr>
            <p:spPr bwMode="auto">
              <a:xfrm>
                <a:off x="3366" y="3664"/>
                <a:ext cx="272" cy="229"/>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p>
                <a:endParaRPr lang="en-US"/>
              </a:p>
            </p:txBody>
          </p:sp>
          <p:sp>
            <p:nvSpPr>
              <p:cNvPr id="87" name="Freeform 466"/>
              <p:cNvSpPr>
                <a:spLocks/>
              </p:cNvSpPr>
              <p:nvPr/>
            </p:nvSpPr>
            <p:spPr bwMode="auto">
              <a:xfrm>
                <a:off x="3638" y="3664"/>
                <a:ext cx="360" cy="236"/>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p>
                <a:endParaRPr lang="en-US"/>
              </a:p>
            </p:txBody>
          </p:sp>
        </p:grpSp>
        <p:sp>
          <p:nvSpPr>
            <p:cNvPr id="63" name="Freeform 467"/>
            <p:cNvSpPr>
              <a:spLocks/>
            </p:cNvSpPr>
            <p:nvPr/>
          </p:nvSpPr>
          <p:spPr bwMode="auto">
            <a:xfrm>
              <a:off x="4346" y="4062"/>
              <a:ext cx="115"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64" name="Freeform 468"/>
            <p:cNvSpPr>
              <a:spLocks/>
            </p:cNvSpPr>
            <p:nvPr/>
          </p:nvSpPr>
          <p:spPr bwMode="auto">
            <a:xfrm>
              <a:off x="4985" y="4062"/>
              <a:ext cx="112"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65" name="Line 469"/>
            <p:cNvSpPr>
              <a:spLocks noChangeShapeType="1"/>
            </p:cNvSpPr>
            <p:nvPr/>
          </p:nvSpPr>
          <p:spPr bwMode="auto">
            <a:xfrm>
              <a:off x="4206" y="2558"/>
              <a:ext cx="1" cy="119"/>
            </a:xfrm>
            <a:prstGeom prst="line">
              <a:avLst/>
            </a:prstGeom>
            <a:noFill/>
            <a:ln w="7938">
              <a:solidFill>
                <a:srgbClr val="000000"/>
              </a:solidFill>
              <a:round/>
              <a:headEnd/>
              <a:tailEnd/>
            </a:ln>
          </p:spPr>
          <p:txBody>
            <a:bodyPr/>
            <a:lstStyle/>
            <a:p>
              <a:endParaRPr lang="en-US"/>
            </a:p>
          </p:txBody>
        </p:sp>
        <p:sp>
          <p:nvSpPr>
            <p:cNvPr id="66" name="Line 470"/>
            <p:cNvSpPr>
              <a:spLocks noChangeShapeType="1"/>
            </p:cNvSpPr>
            <p:nvPr/>
          </p:nvSpPr>
          <p:spPr bwMode="auto">
            <a:xfrm flipH="1" flipV="1">
              <a:off x="3719" y="2813"/>
              <a:ext cx="172" cy="95"/>
            </a:xfrm>
            <a:prstGeom prst="line">
              <a:avLst/>
            </a:prstGeom>
            <a:noFill/>
            <a:ln w="7938">
              <a:solidFill>
                <a:srgbClr val="000000"/>
              </a:solidFill>
              <a:round/>
              <a:headEnd/>
              <a:tailEnd/>
            </a:ln>
          </p:spPr>
          <p:txBody>
            <a:bodyPr/>
            <a:lstStyle/>
            <a:p>
              <a:endParaRPr lang="en-US"/>
            </a:p>
          </p:txBody>
        </p:sp>
        <p:sp>
          <p:nvSpPr>
            <p:cNvPr id="67" name="Line 471"/>
            <p:cNvSpPr>
              <a:spLocks noChangeShapeType="1"/>
            </p:cNvSpPr>
            <p:nvPr/>
          </p:nvSpPr>
          <p:spPr bwMode="auto">
            <a:xfrm flipV="1">
              <a:off x="4520" y="2811"/>
              <a:ext cx="184" cy="102"/>
            </a:xfrm>
            <a:prstGeom prst="line">
              <a:avLst/>
            </a:prstGeom>
            <a:noFill/>
            <a:ln w="7938">
              <a:solidFill>
                <a:srgbClr val="000000"/>
              </a:solidFill>
              <a:round/>
              <a:headEnd/>
              <a:tailEnd/>
            </a:ln>
          </p:spPr>
          <p:txBody>
            <a:bodyPr/>
            <a:lstStyle/>
            <a:p>
              <a:endParaRPr lang="en-US"/>
            </a:p>
          </p:txBody>
        </p:sp>
        <p:sp>
          <p:nvSpPr>
            <p:cNvPr id="68" name="Line 472"/>
            <p:cNvSpPr>
              <a:spLocks noChangeShapeType="1"/>
            </p:cNvSpPr>
            <p:nvPr/>
          </p:nvSpPr>
          <p:spPr bwMode="auto">
            <a:xfrm flipH="1">
              <a:off x="3683" y="3049"/>
              <a:ext cx="253" cy="379"/>
            </a:xfrm>
            <a:prstGeom prst="line">
              <a:avLst/>
            </a:prstGeom>
            <a:noFill/>
            <a:ln w="7938">
              <a:solidFill>
                <a:srgbClr val="000000"/>
              </a:solidFill>
              <a:round/>
              <a:headEnd/>
              <a:tailEnd/>
            </a:ln>
          </p:spPr>
          <p:txBody>
            <a:bodyPr/>
            <a:lstStyle/>
            <a:p>
              <a:endParaRPr lang="en-US"/>
            </a:p>
          </p:txBody>
        </p:sp>
        <p:sp>
          <p:nvSpPr>
            <p:cNvPr id="69" name="Freeform 473"/>
            <p:cNvSpPr>
              <a:spLocks/>
            </p:cNvSpPr>
            <p:nvPr/>
          </p:nvSpPr>
          <p:spPr bwMode="auto">
            <a:xfrm>
              <a:off x="3745" y="3199"/>
              <a:ext cx="113" cy="115"/>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p>
              <a:endParaRPr lang="en-US"/>
            </a:p>
          </p:txBody>
        </p:sp>
        <p:sp>
          <p:nvSpPr>
            <p:cNvPr id="70" name="Freeform 474"/>
            <p:cNvSpPr>
              <a:spLocks/>
            </p:cNvSpPr>
            <p:nvPr/>
          </p:nvSpPr>
          <p:spPr bwMode="auto">
            <a:xfrm>
              <a:off x="3984" y="3264"/>
              <a:ext cx="113"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71" name="Line 475"/>
            <p:cNvSpPr>
              <a:spLocks noChangeShapeType="1"/>
            </p:cNvSpPr>
            <p:nvPr/>
          </p:nvSpPr>
          <p:spPr bwMode="auto">
            <a:xfrm>
              <a:off x="4468" y="3054"/>
              <a:ext cx="260" cy="374"/>
            </a:xfrm>
            <a:prstGeom prst="line">
              <a:avLst/>
            </a:prstGeom>
            <a:noFill/>
            <a:ln w="7938">
              <a:solidFill>
                <a:srgbClr val="000000"/>
              </a:solidFill>
              <a:round/>
              <a:headEnd/>
              <a:tailEnd/>
            </a:ln>
          </p:spPr>
          <p:txBody>
            <a:bodyPr/>
            <a:lstStyle/>
            <a:p>
              <a:endParaRPr lang="en-US"/>
            </a:p>
          </p:txBody>
        </p:sp>
        <p:sp>
          <p:nvSpPr>
            <p:cNvPr id="72" name="Freeform 476"/>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73" name="Freeform 477"/>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74" name="Line 478"/>
            <p:cNvSpPr>
              <a:spLocks noChangeShapeType="1"/>
            </p:cNvSpPr>
            <p:nvPr/>
          </p:nvSpPr>
          <p:spPr bwMode="auto">
            <a:xfrm flipH="1" flipV="1">
              <a:off x="3273" y="3447"/>
              <a:ext cx="141" cy="79"/>
            </a:xfrm>
            <a:prstGeom prst="line">
              <a:avLst/>
            </a:prstGeom>
            <a:noFill/>
            <a:ln w="7938">
              <a:solidFill>
                <a:srgbClr val="000000"/>
              </a:solidFill>
              <a:round/>
              <a:headEnd/>
              <a:tailEnd/>
            </a:ln>
          </p:spPr>
          <p:txBody>
            <a:bodyPr/>
            <a:lstStyle/>
            <a:p>
              <a:endParaRPr lang="en-US"/>
            </a:p>
          </p:txBody>
        </p:sp>
        <p:sp>
          <p:nvSpPr>
            <p:cNvPr id="75" name="Line 479"/>
            <p:cNvSpPr>
              <a:spLocks noChangeShapeType="1"/>
            </p:cNvSpPr>
            <p:nvPr/>
          </p:nvSpPr>
          <p:spPr bwMode="auto">
            <a:xfrm flipV="1">
              <a:off x="4990" y="3447"/>
              <a:ext cx="148" cy="74"/>
            </a:xfrm>
            <a:prstGeom prst="line">
              <a:avLst/>
            </a:prstGeom>
            <a:noFill/>
            <a:ln w="7938">
              <a:solidFill>
                <a:srgbClr val="000000"/>
              </a:solidFill>
              <a:round/>
              <a:headEnd/>
              <a:tailEnd/>
            </a:ln>
          </p:spPr>
          <p:txBody>
            <a:bodyPr/>
            <a:lstStyle/>
            <a:p>
              <a:endParaRPr lang="en-US"/>
            </a:p>
          </p:txBody>
        </p:sp>
        <p:sp>
          <p:nvSpPr>
            <p:cNvPr id="76" name="Line 480"/>
            <p:cNvSpPr>
              <a:spLocks noChangeShapeType="1"/>
            </p:cNvSpPr>
            <p:nvPr/>
          </p:nvSpPr>
          <p:spPr bwMode="auto">
            <a:xfrm flipH="1">
              <a:off x="3347" y="3876"/>
              <a:ext cx="181" cy="186"/>
            </a:xfrm>
            <a:prstGeom prst="line">
              <a:avLst/>
            </a:prstGeom>
            <a:noFill/>
            <a:ln w="7938">
              <a:solidFill>
                <a:srgbClr val="000000"/>
              </a:solidFill>
              <a:round/>
              <a:headEnd/>
              <a:tailEnd/>
            </a:ln>
          </p:spPr>
          <p:txBody>
            <a:bodyPr/>
            <a:lstStyle/>
            <a:p>
              <a:endParaRPr lang="en-US"/>
            </a:p>
          </p:txBody>
        </p:sp>
        <p:sp>
          <p:nvSpPr>
            <p:cNvPr id="77" name="Line 481"/>
            <p:cNvSpPr>
              <a:spLocks noChangeShapeType="1"/>
            </p:cNvSpPr>
            <p:nvPr/>
          </p:nvSpPr>
          <p:spPr bwMode="auto">
            <a:xfrm>
              <a:off x="3822" y="3883"/>
              <a:ext cx="183" cy="182"/>
            </a:xfrm>
            <a:prstGeom prst="line">
              <a:avLst/>
            </a:prstGeom>
            <a:noFill/>
            <a:ln w="7938">
              <a:solidFill>
                <a:srgbClr val="000000"/>
              </a:solidFill>
              <a:round/>
              <a:headEnd/>
              <a:tailEnd/>
            </a:ln>
          </p:spPr>
          <p:txBody>
            <a:bodyPr/>
            <a:lstStyle/>
            <a:p>
              <a:endParaRPr lang="en-US"/>
            </a:p>
          </p:txBody>
        </p:sp>
        <p:sp>
          <p:nvSpPr>
            <p:cNvPr id="78" name="Line 482"/>
            <p:cNvSpPr>
              <a:spLocks noChangeShapeType="1"/>
            </p:cNvSpPr>
            <p:nvPr/>
          </p:nvSpPr>
          <p:spPr bwMode="auto">
            <a:xfrm flipH="1">
              <a:off x="4404" y="3881"/>
              <a:ext cx="178" cy="181"/>
            </a:xfrm>
            <a:prstGeom prst="line">
              <a:avLst/>
            </a:prstGeom>
            <a:noFill/>
            <a:ln w="7938">
              <a:solidFill>
                <a:srgbClr val="000000"/>
              </a:solidFill>
              <a:round/>
              <a:headEnd/>
              <a:tailEnd/>
            </a:ln>
          </p:spPr>
          <p:txBody>
            <a:bodyPr/>
            <a:lstStyle/>
            <a:p>
              <a:endParaRPr lang="en-US"/>
            </a:p>
          </p:txBody>
        </p:sp>
        <p:sp>
          <p:nvSpPr>
            <p:cNvPr id="79" name="Line 483"/>
            <p:cNvSpPr>
              <a:spLocks noChangeShapeType="1"/>
            </p:cNvSpPr>
            <p:nvPr/>
          </p:nvSpPr>
          <p:spPr bwMode="auto">
            <a:xfrm>
              <a:off x="4883" y="3872"/>
              <a:ext cx="157" cy="190"/>
            </a:xfrm>
            <a:prstGeom prst="line">
              <a:avLst/>
            </a:prstGeom>
            <a:noFill/>
            <a:ln w="7938">
              <a:solidFill>
                <a:srgbClr val="000000"/>
              </a:solidFill>
              <a:round/>
              <a:headEnd/>
              <a:tailEnd/>
            </a:ln>
          </p:spPr>
          <p:txBody>
            <a:bodyPr/>
            <a:lstStyle/>
            <a:p>
              <a:endParaRPr lang="en-US"/>
            </a:p>
          </p:txBody>
        </p:sp>
        <p:sp>
          <p:nvSpPr>
            <p:cNvPr id="80" name="Line 484"/>
            <p:cNvSpPr>
              <a:spLocks noChangeShapeType="1"/>
            </p:cNvSpPr>
            <p:nvPr/>
          </p:nvSpPr>
          <p:spPr bwMode="auto">
            <a:xfrm>
              <a:off x="3996" y="3666"/>
              <a:ext cx="415" cy="1"/>
            </a:xfrm>
            <a:prstGeom prst="line">
              <a:avLst/>
            </a:prstGeom>
            <a:noFill/>
            <a:ln w="7938">
              <a:solidFill>
                <a:srgbClr val="000000"/>
              </a:solidFill>
              <a:round/>
              <a:headEnd/>
              <a:tailEnd/>
            </a:ln>
          </p:spPr>
          <p:txBody>
            <a:bodyPr/>
            <a:lstStyle/>
            <a:p>
              <a:endParaRPr lang="en-US"/>
            </a:p>
          </p:txBody>
        </p:sp>
        <p:sp>
          <p:nvSpPr>
            <p:cNvPr id="81" name="Freeform 485"/>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82" name="Freeform 486"/>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83" name="Line 487"/>
            <p:cNvSpPr>
              <a:spLocks noChangeShapeType="1"/>
            </p:cNvSpPr>
            <p:nvPr/>
          </p:nvSpPr>
          <p:spPr bwMode="auto">
            <a:xfrm flipH="1" flipV="1">
              <a:off x="3984" y="3072"/>
              <a:ext cx="48" cy="192"/>
            </a:xfrm>
            <a:prstGeom prst="line">
              <a:avLst/>
            </a:prstGeom>
            <a:noFill/>
            <a:ln w="9525">
              <a:solidFill>
                <a:schemeClr val="tx1"/>
              </a:solidFill>
              <a:round/>
              <a:headEnd/>
              <a:tailEnd/>
            </a:ln>
            <a:effectLst/>
          </p:spPr>
          <p:txBody>
            <a:bodyPr wrap="none" anchor="ctr"/>
            <a:lstStyle/>
            <a:p>
              <a:endParaRPr lang="en-US"/>
            </a:p>
          </p:txBody>
        </p:sp>
      </p:grpSp>
      <p:sp>
        <p:nvSpPr>
          <p:cNvPr id="49" name="Slide Number Placeholder 48"/>
          <p:cNvSpPr>
            <a:spLocks noGrp="1"/>
          </p:cNvSpPr>
          <p:nvPr>
            <p:ph type="sldNum" sz="quarter" idx="11"/>
          </p:nvPr>
        </p:nvSpPr>
        <p:spPr/>
        <p:txBody>
          <a:bodyPr/>
          <a:lstStyle/>
          <a:p>
            <a:fld id="{B6F15528-21DE-4FAA-801E-634DDDAF4B2B}"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t>Typical transactional program</a:t>
            </a:r>
          </a:p>
        </p:txBody>
      </p:sp>
      <p:sp>
        <p:nvSpPr>
          <p:cNvPr id="12291" name="Rectangle 3"/>
          <p:cNvSpPr>
            <a:spLocks noGrp="1" noChangeArrowheads="1"/>
          </p:cNvSpPr>
          <p:nvPr>
            <p:ph type="body" idx="1"/>
          </p:nvPr>
        </p:nvSpPr>
        <p:spPr/>
        <p:txBody>
          <a:bodyPr/>
          <a:lstStyle/>
          <a:p>
            <a:pPr eaLnBrk="1" hangingPunct="1">
              <a:buFont typeface="Wingdings" charset="2"/>
              <a:buNone/>
            </a:pPr>
            <a:r>
              <a:rPr lang="en-US"/>
              <a:t>begin transaction;</a:t>
            </a:r>
          </a:p>
          <a:p>
            <a:pPr eaLnBrk="1" hangingPunct="1">
              <a:buFont typeface="Wingdings" charset="2"/>
              <a:buNone/>
            </a:pPr>
            <a:r>
              <a:rPr lang="en-US"/>
              <a:t>     x = read(“x-values”, ....);</a:t>
            </a:r>
          </a:p>
          <a:p>
            <a:pPr eaLnBrk="1" hangingPunct="1">
              <a:buFont typeface="Wingdings" charset="2"/>
              <a:buNone/>
            </a:pPr>
            <a:r>
              <a:rPr lang="en-US"/>
              <a:t>     y = read(“y-values”, ....);</a:t>
            </a:r>
          </a:p>
          <a:p>
            <a:pPr eaLnBrk="1" hangingPunct="1">
              <a:buFont typeface="Wingdings" charset="2"/>
              <a:buNone/>
            </a:pPr>
            <a:r>
              <a:rPr lang="en-US"/>
              <a:t>     z = x+y;</a:t>
            </a:r>
          </a:p>
          <a:p>
            <a:pPr eaLnBrk="1" hangingPunct="1">
              <a:buFont typeface="Wingdings" charset="2"/>
              <a:buNone/>
            </a:pPr>
            <a:r>
              <a:rPr lang="en-US"/>
              <a:t>     write(“z-values”, z, ....);</a:t>
            </a:r>
          </a:p>
          <a:p>
            <a:pPr eaLnBrk="1" hangingPunct="1">
              <a:buFont typeface="Wingdings" charset="2"/>
              <a:buNone/>
            </a:pPr>
            <a:r>
              <a:rPr lang="en-US"/>
              <a:t>commit transaction;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t>Transaction life histories</a:t>
            </a:r>
          </a:p>
        </p:txBody>
      </p:sp>
      <p:sp>
        <p:nvSpPr>
          <p:cNvPr id="47" name="Content Placeholder 46"/>
          <p:cNvSpPr>
            <a:spLocks noGrp="1"/>
          </p:cNvSpPr>
          <p:nvPr>
            <p:ph idx="1"/>
          </p:nvPr>
        </p:nvSpPr>
        <p:spPr>
          <a:xfrm>
            <a:off x="304800" y="3962400"/>
            <a:ext cx="8534400" cy="2163763"/>
          </a:xfrm>
        </p:spPr>
        <p:txBody>
          <a:bodyPr>
            <a:normAutofit fontScale="85000" lnSpcReduction="20000"/>
          </a:bodyPr>
          <a:lstStyle/>
          <a:p>
            <a:r>
              <a:rPr lang="en-GB" i="1" dirty="0" err="1" smtClean="0">
                <a:latin typeface="Times" charset="0"/>
              </a:rPr>
              <a:t>openTransaction</a:t>
            </a:r>
            <a:r>
              <a:rPr lang="en-GB" i="1" dirty="0" smtClean="0">
                <a:latin typeface="Times" charset="0"/>
              </a:rPr>
              <a:t>() </a:t>
            </a:r>
            <a:r>
              <a:rPr lang="en-US" i="1" dirty="0" err="1" smtClean="0">
                <a:latin typeface="Times" charset="0"/>
                <a:sym typeface="Wingdings"/>
              </a:rPr>
              <a:t></a:t>
            </a:r>
            <a:r>
              <a:rPr lang="en-US" i="1" dirty="0" smtClean="0">
                <a:latin typeface="Times" charset="0"/>
                <a:sym typeface="Wingdings"/>
              </a:rPr>
              <a:t> </a:t>
            </a:r>
            <a:r>
              <a:rPr lang="en-GB" i="1" dirty="0" smtClean="0">
                <a:latin typeface="Times" charset="0"/>
              </a:rPr>
              <a:t> trans;</a:t>
            </a:r>
            <a:endParaRPr lang="en-GB" dirty="0" smtClean="0">
              <a:latin typeface="Times" charset="0"/>
            </a:endParaRPr>
          </a:p>
          <a:p>
            <a:pPr lvl="1"/>
            <a:r>
              <a:rPr lang="en-GB" dirty="0" smtClean="0">
                <a:latin typeface="Times" charset="0"/>
              </a:rPr>
              <a:t>starts a new transaction and delivers a unique TID </a:t>
            </a:r>
            <a:r>
              <a:rPr lang="en-GB" i="1" dirty="0" smtClean="0">
                <a:latin typeface="Times" charset="0"/>
              </a:rPr>
              <a:t>trans</a:t>
            </a:r>
            <a:r>
              <a:rPr lang="en-GB" dirty="0" smtClean="0">
                <a:latin typeface="Times" charset="0"/>
              </a:rPr>
              <a:t>. This identifier will be used in the other operations in the transaction.</a:t>
            </a:r>
          </a:p>
          <a:p>
            <a:r>
              <a:rPr lang="en-GB" i="1" dirty="0" err="1" smtClean="0">
                <a:latin typeface="Times" charset="0"/>
              </a:rPr>
              <a:t>closeTransaction(trans</a:t>
            </a:r>
            <a:r>
              <a:rPr lang="en-GB" i="1" dirty="0" smtClean="0">
                <a:latin typeface="Times" charset="0"/>
              </a:rPr>
              <a:t>) </a:t>
            </a:r>
            <a:r>
              <a:rPr lang="en-US" i="1" dirty="0" err="1" smtClean="0">
                <a:latin typeface="Times" charset="0"/>
                <a:sym typeface="Wingdings"/>
              </a:rPr>
              <a:t></a:t>
            </a:r>
            <a:r>
              <a:rPr lang="en-US" i="1" dirty="0" smtClean="0">
                <a:latin typeface="Times" charset="0"/>
                <a:sym typeface="Wingdings"/>
              </a:rPr>
              <a:t> </a:t>
            </a:r>
            <a:r>
              <a:rPr lang="en-GB" i="1" dirty="0" smtClean="0">
                <a:latin typeface="Times" charset="0"/>
              </a:rPr>
              <a:t> (commit, abort);</a:t>
            </a:r>
            <a:endParaRPr lang="en-GB" dirty="0" smtClean="0">
              <a:latin typeface="Times" charset="0"/>
            </a:endParaRPr>
          </a:p>
          <a:p>
            <a:pPr lvl="1"/>
            <a:r>
              <a:rPr lang="en-GB" dirty="0" smtClean="0">
                <a:latin typeface="Times" charset="0"/>
              </a:rPr>
              <a:t>ends a transaction: a </a:t>
            </a:r>
            <a:r>
              <a:rPr lang="en-GB" i="1" dirty="0" smtClean="0">
                <a:latin typeface="Times" charset="0"/>
              </a:rPr>
              <a:t>commit</a:t>
            </a:r>
            <a:r>
              <a:rPr lang="en-GB" dirty="0" smtClean="0">
                <a:latin typeface="Times" charset="0"/>
              </a:rPr>
              <a:t> return value indicates that the transaction has  committed; an </a:t>
            </a:r>
            <a:r>
              <a:rPr lang="en-GB" i="1" dirty="0" smtClean="0">
                <a:latin typeface="Times" charset="0"/>
              </a:rPr>
              <a:t>abort</a:t>
            </a:r>
            <a:r>
              <a:rPr lang="en-GB" dirty="0" smtClean="0">
                <a:latin typeface="Times" charset="0"/>
              </a:rPr>
              <a:t> return value indicates that it has aborted.</a:t>
            </a:r>
          </a:p>
          <a:p>
            <a:r>
              <a:rPr lang="en-GB" i="1" dirty="0" err="1" smtClean="0">
                <a:latin typeface="Times" charset="0"/>
              </a:rPr>
              <a:t>abortTransaction(trans</a:t>
            </a:r>
            <a:r>
              <a:rPr lang="en-GB" i="1" dirty="0" smtClean="0">
                <a:latin typeface="Times" charset="0"/>
              </a:rPr>
              <a:t>);</a:t>
            </a:r>
            <a:endParaRPr lang="en-GB" dirty="0" smtClean="0">
              <a:latin typeface="Times" charset="0"/>
            </a:endParaRPr>
          </a:p>
          <a:p>
            <a:pPr lvl="1"/>
            <a:r>
              <a:rPr lang="en-GB" dirty="0" smtClean="0">
                <a:latin typeface="Times" charset="0"/>
              </a:rPr>
              <a:t>aborts the transaction.</a:t>
            </a:r>
          </a:p>
          <a:p>
            <a:endParaRPr lang="en-US" dirty="0"/>
          </a:p>
        </p:txBody>
      </p:sp>
      <p:sp>
        <p:nvSpPr>
          <p:cNvPr id="46" name="Slide Number Placeholder 4"/>
          <p:cNvSpPr>
            <a:spLocks noGrp="1"/>
          </p:cNvSpPr>
          <p:nvPr>
            <p:ph type="sldNum" sz="quarter" idx="12"/>
          </p:nvPr>
        </p:nvSpPr>
        <p:spPr/>
        <p:txBody>
          <a:bodyPr/>
          <a:lstStyle/>
          <a:p>
            <a:fld id="{D1DEEC45-495E-624C-A9CB-ADABB37A5A4B}" type="slidenum">
              <a:rPr lang="en-US"/>
              <a:pPr/>
              <a:t>11</a:t>
            </a:fld>
            <a:endParaRPr lang="en-US"/>
          </a:p>
        </p:txBody>
      </p:sp>
      <p:grpSp>
        <p:nvGrpSpPr>
          <p:cNvPr id="2" name="Group 3"/>
          <p:cNvGrpSpPr>
            <a:grpSpLocks/>
          </p:cNvGrpSpPr>
          <p:nvPr/>
        </p:nvGrpSpPr>
        <p:grpSpPr bwMode="auto">
          <a:xfrm>
            <a:off x="558800" y="1219200"/>
            <a:ext cx="7962900" cy="2427287"/>
            <a:chOff x="341" y="1331"/>
            <a:chExt cx="5434" cy="1529"/>
          </a:xfrm>
        </p:grpSpPr>
        <p:sp>
          <p:nvSpPr>
            <p:cNvPr id="10244" name="Rectangle 4"/>
            <p:cNvSpPr>
              <a:spLocks noChangeArrowheads="1"/>
            </p:cNvSpPr>
            <p:nvPr/>
          </p:nvSpPr>
          <p:spPr bwMode="auto">
            <a:xfrm>
              <a:off x="697" y="1359"/>
              <a:ext cx="69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Successful</a:t>
              </a:r>
              <a:endParaRPr lang="en-GB">
                <a:latin typeface="Times" charset="0"/>
              </a:endParaRPr>
            </a:p>
          </p:txBody>
        </p:sp>
        <p:sp>
          <p:nvSpPr>
            <p:cNvPr id="10245" name="Rectangle 5"/>
            <p:cNvSpPr>
              <a:spLocks noChangeArrowheads="1"/>
            </p:cNvSpPr>
            <p:nvPr/>
          </p:nvSpPr>
          <p:spPr bwMode="auto">
            <a:xfrm>
              <a:off x="1879" y="1359"/>
              <a:ext cx="118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Aborted by client</a:t>
              </a:r>
              <a:endParaRPr lang="en-GB">
                <a:latin typeface="Times" charset="0"/>
              </a:endParaRPr>
            </a:p>
          </p:txBody>
        </p:sp>
        <p:sp>
          <p:nvSpPr>
            <p:cNvPr id="10246" name="Rectangle 6"/>
            <p:cNvSpPr>
              <a:spLocks noChangeArrowheads="1"/>
            </p:cNvSpPr>
            <p:nvPr/>
          </p:nvSpPr>
          <p:spPr bwMode="auto">
            <a:xfrm>
              <a:off x="3952" y="1359"/>
              <a:ext cx="1225"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Aborted by server</a:t>
              </a:r>
              <a:endParaRPr lang="en-GB">
                <a:latin typeface="Times" charset="0"/>
              </a:endParaRPr>
            </a:p>
          </p:txBody>
        </p:sp>
        <p:sp>
          <p:nvSpPr>
            <p:cNvPr id="10247" name="Rectangle 7"/>
            <p:cNvSpPr>
              <a:spLocks noChangeArrowheads="1"/>
            </p:cNvSpPr>
            <p:nvPr/>
          </p:nvSpPr>
          <p:spPr bwMode="auto">
            <a:xfrm>
              <a:off x="5047" y="1359"/>
              <a:ext cx="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 </a:t>
              </a:r>
              <a:endParaRPr lang="en-GB">
                <a:latin typeface="Times" charset="0"/>
              </a:endParaRPr>
            </a:p>
          </p:txBody>
        </p:sp>
        <p:sp>
          <p:nvSpPr>
            <p:cNvPr id="10248" name="Rectangle 8"/>
            <p:cNvSpPr>
              <a:spLocks noChangeArrowheads="1"/>
            </p:cNvSpPr>
            <p:nvPr/>
          </p:nvSpPr>
          <p:spPr bwMode="auto">
            <a:xfrm>
              <a:off x="5086" y="1359"/>
              <a:ext cx="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New York" charset="0"/>
                </a:rPr>
                <a:t> </a:t>
              </a:r>
              <a:endParaRPr lang="en-GB">
                <a:latin typeface="Times" charset="0"/>
              </a:endParaRPr>
            </a:p>
          </p:txBody>
        </p:sp>
        <p:sp>
          <p:nvSpPr>
            <p:cNvPr id="10249" name="Rectangle 9"/>
            <p:cNvSpPr>
              <a:spLocks noChangeArrowheads="1"/>
            </p:cNvSpPr>
            <p:nvPr/>
          </p:nvSpPr>
          <p:spPr bwMode="auto">
            <a:xfrm>
              <a:off x="397" y="1562"/>
              <a:ext cx="11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openTransaction</a:t>
              </a:r>
              <a:endParaRPr lang="en-GB">
                <a:latin typeface="Times" charset="0"/>
              </a:endParaRPr>
            </a:p>
          </p:txBody>
        </p:sp>
        <p:sp>
          <p:nvSpPr>
            <p:cNvPr id="10250" name="Rectangle 10"/>
            <p:cNvSpPr>
              <a:spLocks noChangeArrowheads="1"/>
            </p:cNvSpPr>
            <p:nvPr/>
          </p:nvSpPr>
          <p:spPr bwMode="auto">
            <a:xfrm>
              <a:off x="1792" y="1562"/>
              <a:ext cx="11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openTransaction</a:t>
              </a:r>
              <a:endParaRPr lang="en-GB">
                <a:latin typeface="Times" charset="0"/>
              </a:endParaRPr>
            </a:p>
          </p:txBody>
        </p:sp>
        <p:sp>
          <p:nvSpPr>
            <p:cNvPr id="10251" name="Rectangle 11"/>
            <p:cNvSpPr>
              <a:spLocks noChangeArrowheads="1"/>
            </p:cNvSpPr>
            <p:nvPr/>
          </p:nvSpPr>
          <p:spPr bwMode="auto">
            <a:xfrm>
              <a:off x="4582" y="1562"/>
              <a:ext cx="11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openTransaction</a:t>
              </a:r>
              <a:endParaRPr lang="en-GB">
                <a:latin typeface="Times" charset="0"/>
              </a:endParaRPr>
            </a:p>
          </p:txBody>
        </p:sp>
        <p:sp>
          <p:nvSpPr>
            <p:cNvPr id="10252" name="Rectangle 12"/>
            <p:cNvSpPr>
              <a:spLocks noChangeArrowheads="1"/>
            </p:cNvSpPr>
            <p:nvPr/>
          </p:nvSpPr>
          <p:spPr bwMode="auto">
            <a:xfrm>
              <a:off x="397" y="1707"/>
              <a:ext cx="659"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a:t>
              </a:r>
              <a:endParaRPr lang="en-GB">
                <a:latin typeface="Times" charset="0"/>
              </a:endParaRPr>
            </a:p>
          </p:txBody>
        </p:sp>
        <p:sp>
          <p:nvSpPr>
            <p:cNvPr id="10253" name="Rectangle 13"/>
            <p:cNvSpPr>
              <a:spLocks noChangeArrowheads="1"/>
            </p:cNvSpPr>
            <p:nvPr/>
          </p:nvSpPr>
          <p:spPr bwMode="auto">
            <a:xfrm>
              <a:off x="1792" y="1707"/>
              <a:ext cx="658"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a:t>
              </a:r>
              <a:endParaRPr lang="en-GB">
                <a:latin typeface="Times" charset="0"/>
              </a:endParaRPr>
            </a:p>
          </p:txBody>
        </p:sp>
        <p:sp>
          <p:nvSpPr>
            <p:cNvPr id="10254" name="Rectangle 14"/>
            <p:cNvSpPr>
              <a:spLocks noChangeArrowheads="1"/>
            </p:cNvSpPr>
            <p:nvPr/>
          </p:nvSpPr>
          <p:spPr bwMode="auto">
            <a:xfrm>
              <a:off x="4582" y="1707"/>
              <a:ext cx="659"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a:t>
              </a:r>
              <a:endParaRPr lang="en-GB">
                <a:latin typeface="Times" charset="0"/>
              </a:endParaRPr>
            </a:p>
          </p:txBody>
        </p:sp>
        <p:sp>
          <p:nvSpPr>
            <p:cNvPr id="10255" name="Rectangle 15"/>
            <p:cNvSpPr>
              <a:spLocks noChangeArrowheads="1"/>
            </p:cNvSpPr>
            <p:nvPr/>
          </p:nvSpPr>
          <p:spPr bwMode="auto">
            <a:xfrm>
              <a:off x="5173" y="1707"/>
              <a:ext cx="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 </a:t>
              </a:r>
              <a:endParaRPr lang="en-GB">
                <a:latin typeface="Times" charset="0"/>
              </a:endParaRPr>
            </a:p>
          </p:txBody>
        </p:sp>
        <p:sp>
          <p:nvSpPr>
            <p:cNvPr id="10256" name="Rectangle 16"/>
            <p:cNvSpPr>
              <a:spLocks noChangeArrowheads="1"/>
            </p:cNvSpPr>
            <p:nvPr/>
          </p:nvSpPr>
          <p:spPr bwMode="auto">
            <a:xfrm>
              <a:off x="5212" y="1707"/>
              <a:ext cx="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New York" charset="0"/>
                </a:rPr>
                <a:t> </a:t>
              </a:r>
              <a:endParaRPr lang="en-GB">
                <a:latin typeface="Times" charset="0"/>
              </a:endParaRPr>
            </a:p>
          </p:txBody>
        </p:sp>
        <p:sp>
          <p:nvSpPr>
            <p:cNvPr id="10257" name="Rectangle 17"/>
            <p:cNvSpPr>
              <a:spLocks noChangeArrowheads="1"/>
            </p:cNvSpPr>
            <p:nvPr/>
          </p:nvSpPr>
          <p:spPr bwMode="auto">
            <a:xfrm>
              <a:off x="397" y="1853"/>
              <a:ext cx="659"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a:t>
              </a:r>
              <a:endParaRPr lang="en-GB">
                <a:latin typeface="Times" charset="0"/>
              </a:endParaRPr>
            </a:p>
          </p:txBody>
        </p:sp>
        <p:sp>
          <p:nvSpPr>
            <p:cNvPr id="10258" name="Rectangle 18"/>
            <p:cNvSpPr>
              <a:spLocks noChangeArrowheads="1"/>
            </p:cNvSpPr>
            <p:nvPr/>
          </p:nvSpPr>
          <p:spPr bwMode="auto">
            <a:xfrm>
              <a:off x="1792" y="1853"/>
              <a:ext cx="658"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a:t>
              </a:r>
              <a:endParaRPr lang="en-GB">
                <a:latin typeface="Times" charset="0"/>
              </a:endParaRPr>
            </a:p>
          </p:txBody>
        </p:sp>
        <p:sp>
          <p:nvSpPr>
            <p:cNvPr id="10259" name="Rectangle 19"/>
            <p:cNvSpPr>
              <a:spLocks noChangeArrowheads="1"/>
            </p:cNvSpPr>
            <p:nvPr/>
          </p:nvSpPr>
          <p:spPr bwMode="auto">
            <a:xfrm>
              <a:off x="4582" y="1853"/>
              <a:ext cx="659"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a:t>
              </a:r>
              <a:endParaRPr lang="en-GB">
                <a:latin typeface="Times" charset="0"/>
              </a:endParaRPr>
            </a:p>
          </p:txBody>
        </p:sp>
        <p:sp>
          <p:nvSpPr>
            <p:cNvPr id="10260" name="Rectangle 20"/>
            <p:cNvSpPr>
              <a:spLocks noChangeArrowheads="1"/>
            </p:cNvSpPr>
            <p:nvPr/>
          </p:nvSpPr>
          <p:spPr bwMode="auto">
            <a:xfrm>
              <a:off x="5173" y="1853"/>
              <a:ext cx="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 </a:t>
              </a:r>
              <a:endParaRPr lang="en-GB">
                <a:latin typeface="Times" charset="0"/>
              </a:endParaRPr>
            </a:p>
          </p:txBody>
        </p:sp>
        <p:sp>
          <p:nvSpPr>
            <p:cNvPr id="10261" name="Rectangle 21"/>
            <p:cNvSpPr>
              <a:spLocks noChangeArrowheads="1"/>
            </p:cNvSpPr>
            <p:nvPr/>
          </p:nvSpPr>
          <p:spPr bwMode="auto">
            <a:xfrm>
              <a:off x="5212" y="1853"/>
              <a:ext cx="4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New York" charset="0"/>
                </a:rPr>
                <a:t> </a:t>
              </a:r>
              <a:endParaRPr lang="en-GB">
                <a:latin typeface="Times" charset="0"/>
              </a:endParaRPr>
            </a:p>
          </p:txBody>
        </p:sp>
        <p:sp>
          <p:nvSpPr>
            <p:cNvPr id="10262" name="Rectangle 22"/>
            <p:cNvSpPr>
              <a:spLocks noChangeArrowheads="1"/>
            </p:cNvSpPr>
            <p:nvPr/>
          </p:nvSpPr>
          <p:spPr bwMode="auto">
            <a:xfrm>
              <a:off x="3109" y="1998"/>
              <a:ext cx="889"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New York" charset="0"/>
                </a:rPr>
                <a:t>server aborts</a:t>
              </a:r>
              <a:endParaRPr lang="en-GB">
                <a:latin typeface="Times" charset="0"/>
              </a:endParaRPr>
            </a:p>
          </p:txBody>
        </p:sp>
        <p:sp>
          <p:nvSpPr>
            <p:cNvPr id="10263" name="Rectangle 23"/>
            <p:cNvSpPr>
              <a:spLocks noChangeArrowheads="1"/>
            </p:cNvSpPr>
            <p:nvPr/>
          </p:nvSpPr>
          <p:spPr bwMode="auto">
            <a:xfrm>
              <a:off x="3109" y="2163"/>
              <a:ext cx="766"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New York" charset="0"/>
                </a:rPr>
                <a:t>transaction</a:t>
              </a:r>
              <a:endParaRPr lang="en-GB">
                <a:latin typeface="Times" charset="0"/>
              </a:endParaRPr>
            </a:p>
          </p:txBody>
        </p:sp>
        <p:sp>
          <p:nvSpPr>
            <p:cNvPr id="10264" name="Rectangle 24"/>
            <p:cNvSpPr>
              <a:spLocks noChangeArrowheads="1"/>
            </p:cNvSpPr>
            <p:nvPr/>
          </p:nvSpPr>
          <p:spPr bwMode="auto">
            <a:xfrm>
              <a:off x="397" y="2327"/>
              <a:ext cx="659"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a:t>
              </a:r>
              <a:endParaRPr lang="en-GB">
                <a:latin typeface="Times" charset="0"/>
              </a:endParaRPr>
            </a:p>
          </p:txBody>
        </p:sp>
        <p:sp>
          <p:nvSpPr>
            <p:cNvPr id="10265" name="Rectangle 25"/>
            <p:cNvSpPr>
              <a:spLocks noChangeArrowheads="1"/>
            </p:cNvSpPr>
            <p:nvPr/>
          </p:nvSpPr>
          <p:spPr bwMode="auto">
            <a:xfrm>
              <a:off x="1792" y="2327"/>
              <a:ext cx="658"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a:t>
              </a:r>
              <a:endParaRPr lang="en-GB">
                <a:latin typeface="Times" charset="0"/>
              </a:endParaRPr>
            </a:p>
          </p:txBody>
        </p:sp>
        <p:sp>
          <p:nvSpPr>
            <p:cNvPr id="10266" name="Rectangle 26"/>
            <p:cNvSpPr>
              <a:spLocks noChangeArrowheads="1"/>
            </p:cNvSpPr>
            <p:nvPr/>
          </p:nvSpPr>
          <p:spPr bwMode="auto">
            <a:xfrm>
              <a:off x="4582" y="2347"/>
              <a:ext cx="1155"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operation ERROR</a:t>
              </a:r>
              <a:endParaRPr lang="en-GB">
                <a:latin typeface="Times" charset="0"/>
              </a:endParaRPr>
            </a:p>
          </p:txBody>
        </p:sp>
        <p:sp>
          <p:nvSpPr>
            <p:cNvPr id="10267" name="Rectangle 27"/>
            <p:cNvSpPr>
              <a:spLocks noChangeArrowheads="1"/>
            </p:cNvSpPr>
            <p:nvPr/>
          </p:nvSpPr>
          <p:spPr bwMode="auto">
            <a:xfrm>
              <a:off x="4582" y="2511"/>
              <a:ext cx="1193"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reported to client</a:t>
              </a:r>
              <a:endParaRPr lang="en-GB">
                <a:latin typeface="Times" charset="0"/>
              </a:endParaRPr>
            </a:p>
          </p:txBody>
        </p:sp>
        <p:sp>
          <p:nvSpPr>
            <p:cNvPr id="10268" name="Rectangle 28"/>
            <p:cNvSpPr>
              <a:spLocks noChangeArrowheads="1"/>
            </p:cNvSpPr>
            <p:nvPr/>
          </p:nvSpPr>
          <p:spPr bwMode="auto">
            <a:xfrm>
              <a:off x="397" y="2657"/>
              <a:ext cx="1140"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closeTransaction</a:t>
              </a:r>
              <a:endParaRPr lang="en-GB">
                <a:latin typeface="Times" charset="0"/>
              </a:endParaRPr>
            </a:p>
          </p:txBody>
        </p:sp>
        <p:sp>
          <p:nvSpPr>
            <p:cNvPr id="10269" name="Rectangle 29"/>
            <p:cNvSpPr>
              <a:spLocks noChangeArrowheads="1"/>
            </p:cNvSpPr>
            <p:nvPr/>
          </p:nvSpPr>
          <p:spPr bwMode="auto">
            <a:xfrm>
              <a:off x="1792" y="2657"/>
              <a:ext cx="1167" cy="15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New York" charset="0"/>
                </a:rPr>
                <a:t>abortTransaction</a:t>
              </a:r>
              <a:endParaRPr lang="en-GB">
                <a:latin typeface="Times" charset="0"/>
              </a:endParaRPr>
            </a:p>
          </p:txBody>
        </p:sp>
        <p:grpSp>
          <p:nvGrpSpPr>
            <p:cNvPr id="3" name="Group 30"/>
            <p:cNvGrpSpPr>
              <a:grpSpLocks/>
            </p:cNvGrpSpPr>
            <p:nvPr/>
          </p:nvGrpSpPr>
          <p:grpSpPr bwMode="auto">
            <a:xfrm>
              <a:off x="637" y="2089"/>
              <a:ext cx="47" cy="151"/>
              <a:chOff x="517" y="1652"/>
              <a:chExt cx="47" cy="151"/>
            </a:xfrm>
          </p:grpSpPr>
          <p:sp>
            <p:nvSpPr>
              <p:cNvPr id="10271" name="Oval 31"/>
              <p:cNvSpPr>
                <a:spLocks noChangeArrowheads="1"/>
              </p:cNvSpPr>
              <p:nvPr/>
            </p:nvSpPr>
            <p:spPr bwMode="auto">
              <a:xfrm>
                <a:off x="517" y="1652"/>
                <a:ext cx="47" cy="47"/>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10272" name="Oval 32"/>
              <p:cNvSpPr>
                <a:spLocks noChangeArrowheads="1"/>
              </p:cNvSpPr>
              <p:nvPr/>
            </p:nvSpPr>
            <p:spPr bwMode="auto">
              <a:xfrm>
                <a:off x="517" y="1756"/>
                <a:ext cx="47" cy="47"/>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4" name="Group 33"/>
            <p:cNvGrpSpPr>
              <a:grpSpLocks/>
            </p:cNvGrpSpPr>
            <p:nvPr/>
          </p:nvGrpSpPr>
          <p:grpSpPr bwMode="auto">
            <a:xfrm>
              <a:off x="2130" y="2090"/>
              <a:ext cx="47" cy="151"/>
              <a:chOff x="517" y="1652"/>
              <a:chExt cx="47" cy="151"/>
            </a:xfrm>
          </p:grpSpPr>
          <p:sp>
            <p:nvSpPr>
              <p:cNvPr id="10274" name="Oval 34"/>
              <p:cNvSpPr>
                <a:spLocks noChangeArrowheads="1"/>
              </p:cNvSpPr>
              <p:nvPr/>
            </p:nvSpPr>
            <p:spPr bwMode="auto">
              <a:xfrm>
                <a:off x="517" y="1652"/>
                <a:ext cx="47" cy="47"/>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10275" name="Oval 35"/>
              <p:cNvSpPr>
                <a:spLocks noChangeArrowheads="1"/>
              </p:cNvSpPr>
              <p:nvPr/>
            </p:nvSpPr>
            <p:spPr bwMode="auto">
              <a:xfrm>
                <a:off x="517" y="1756"/>
                <a:ext cx="47" cy="47"/>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5" name="Group 36"/>
            <p:cNvGrpSpPr>
              <a:grpSpLocks/>
            </p:cNvGrpSpPr>
            <p:nvPr/>
          </p:nvGrpSpPr>
          <p:grpSpPr bwMode="auto">
            <a:xfrm>
              <a:off x="4829" y="2090"/>
              <a:ext cx="47" cy="151"/>
              <a:chOff x="517" y="1652"/>
              <a:chExt cx="47" cy="151"/>
            </a:xfrm>
          </p:grpSpPr>
          <p:sp>
            <p:nvSpPr>
              <p:cNvPr id="10277" name="Oval 37"/>
              <p:cNvSpPr>
                <a:spLocks noChangeArrowheads="1"/>
              </p:cNvSpPr>
              <p:nvPr/>
            </p:nvSpPr>
            <p:spPr bwMode="auto">
              <a:xfrm>
                <a:off x="517" y="1652"/>
                <a:ext cx="47" cy="47"/>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10278" name="Oval 38"/>
              <p:cNvSpPr>
                <a:spLocks noChangeArrowheads="1"/>
              </p:cNvSpPr>
              <p:nvPr/>
            </p:nvSpPr>
            <p:spPr bwMode="auto">
              <a:xfrm>
                <a:off x="517" y="1756"/>
                <a:ext cx="47" cy="47"/>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sp>
          <p:nvSpPr>
            <p:cNvPr id="10279" name="Line 39"/>
            <p:cNvSpPr>
              <a:spLocks noChangeShapeType="1"/>
            </p:cNvSpPr>
            <p:nvPr/>
          </p:nvSpPr>
          <p:spPr bwMode="auto">
            <a:xfrm>
              <a:off x="4016" y="2240"/>
              <a:ext cx="373"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grpSp>
          <p:nvGrpSpPr>
            <p:cNvPr id="6" name="Group 40"/>
            <p:cNvGrpSpPr>
              <a:grpSpLocks/>
            </p:cNvGrpSpPr>
            <p:nvPr/>
          </p:nvGrpSpPr>
          <p:grpSpPr bwMode="auto">
            <a:xfrm>
              <a:off x="341" y="1331"/>
              <a:ext cx="5434" cy="1529"/>
              <a:chOff x="293" y="1331"/>
              <a:chExt cx="5585" cy="1529"/>
            </a:xfrm>
          </p:grpSpPr>
          <p:sp>
            <p:nvSpPr>
              <p:cNvPr id="10281" name="Line 41"/>
              <p:cNvSpPr>
                <a:spLocks noChangeShapeType="1"/>
              </p:cNvSpPr>
              <p:nvPr/>
            </p:nvSpPr>
            <p:spPr bwMode="auto">
              <a:xfrm>
                <a:off x="293" y="1331"/>
                <a:ext cx="5585" cy="0"/>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10282" name="Line 42"/>
              <p:cNvSpPr>
                <a:spLocks noChangeShapeType="1"/>
              </p:cNvSpPr>
              <p:nvPr/>
            </p:nvSpPr>
            <p:spPr bwMode="auto">
              <a:xfrm>
                <a:off x="293" y="1522"/>
                <a:ext cx="5585" cy="0"/>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10283" name="Line 43"/>
              <p:cNvSpPr>
                <a:spLocks noChangeShapeType="1"/>
              </p:cNvSpPr>
              <p:nvPr/>
            </p:nvSpPr>
            <p:spPr bwMode="auto">
              <a:xfrm>
                <a:off x="293" y="2860"/>
                <a:ext cx="5585" cy="0"/>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t>Transactional Execution Log</a:t>
            </a:r>
          </a:p>
        </p:txBody>
      </p:sp>
      <p:sp>
        <p:nvSpPr>
          <p:cNvPr id="16387" name="Rectangle 3"/>
          <p:cNvSpPr>
            <a:spLocks noGrp="1" noChangeArrowheads="1"/>
          </p:cNvSpPr>
          <p:nvPr>
            <p:ph type="body" idx="1"/>
          </p:nvPr>
        </p:nvSpPr>
        <p:spPr/>
        <p:txBody>
          <a:bodyPr/>
          <a:lstStyle/>
          <a:p>
            <a:pPr eaLnBrk="1" hangingPunct="1"/>
            <a:r>
              <a:rPr lang="en-US" sz="2800"/>
              <a:t>As the transaction runs, it creates a history of its actions.  Suppose we were to write down the sequence of operations it performs.</a:t>
            </a:r>
          </a:p>
          <a:p>
            <a:pPr eaLnBrk="1" hangingPunct="1"/>
            <a:r>
              <a:rPr lang="en-US" sz="2800"/>
              <a:t>Data manager does this, one by one</a:t>
            </a:r>
          </a:p>
          <a:p>
            <a:pPr eaLnBrk="1" hangingPunct="1"/>
            <a:r>
              <a:rPr lang="en-US" sz="2800"/>
              <a:t>This yields a “schedule” </a:t>
            </a:r>
          </a:p>
          <a:p>
            <a:pPr lvl="1" eaLnBrk="1" hangingPunct="1"/>
            <a:r>
              <a:rPr lang="en-US" sz="2400"/>
              <a:t>Operations and order they executed</a:t>
            </a:r>
          </a:p>
          <a:p>
            <a:pPr lvl="1" eaLnBrk="1" hangingPunct="1"/>
            <a:r>
              <a:rPr lang="en-US" sz="2400"/>
              <a:t>Can infer order in which transactions ran</a:t>
            </a:r>
          </a:p>
          <a:p>
            <a:pPr eaLnBrk="1" hangingPunct="1"/>
            <a:r>
              <a:rPr lang="en-US" sz="2800"/>
              <a:t>Scheduling is called “concurrency control”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smtClean="0"/>
              <a:t>Concurrency control</a:t>
            </a:r>
            <a:endParaRPr lang="en-US"/>
          </a:p>
        </p:txBody>
      </p:sp>
      <p:sp>
        <p:nvSpPr>
          <p:cNvPr id="165891" name="Rectangle 3"/>
          <p:cNvSpPr>
            <a:spLocks noGrp="1" noChangeArrowheads="1"/>
          </p:cNvSpPr>
          <p:nvPr>
            <p:ph type="body" idx="1"/>
          </p:nvPr>
        </p:nvSpPr>
        <p:spPr/>
        <p:txBody>
          <a:bodyPr>
            <a:normAutofit fontScale="92500" lnSpcReduction="10000"/>
          </a:bodyPr>
          <a:lstStyle/>
          <a:p>
            <a:r>
              <a:rPr lang="en-US" smtClean="0"/>
              <a:t>Motivation: without concurrency control, we have lost updates, inconsistent retrievals, dirty reads, etc. (see following slides)</a:t>
            </a:r>
          </a:p>
          <a:p>
            <a:r>
              <a:rPr lang="en-US" smtClean="0"/>
              <a:t>Concurrency control schemes are designed to allow two or more transactions to be executed correctly while maintaining serial equivalence</a:t>
            </a:r>
          </a:p>
          <a:p>
            <a:pPr lvl="1"/>
            <a:r>
              <a:rPr lang="en-US" smtClean="0"/>
              <a:t>Serial Equivalence is correctness criterion </a:t>
            </a:r>
          </a:p>
          <a:p>
            <a:pPr lvl="2"/>
            <a:r>
              <a:rPr lang="en-US" smtClean="0"/>
              <a:t>Schedule produced by concurrency control scheme should be equivalent to a serial schedule in which transactions are executed one after the other</a:t>
            </a:r>
          </a:p>
          <a:p>
            <a:r>
              <a:rPr lang="en-US" smtClean="0"/>
              <a:t>Schemes: </a:t>
            </a:r>
          </a:p>
          <a:p>
            <a:pPr lvl="1"/>
            <a:r>
              <a:rPr lang="en-US" smtClean="0"/>
              <a:t>locking, </a:t>
            </a:r>
          </a:p>
          <a:p>
            <a:pPr lvl="1"/>
            <a:r>
              <a:rPr lang="en-US" smtClean="0"/>
              <a:t>optimistic concurrency control, </a:t>
            </a:r>
          </a:p>
          <a:p>
            <a:pPr lvl="1"/>
            <a:r>
              <a:rPr lang="en-US" smtClean="0"/>
              <a:t>time-stamp based concurrency control </a:t>
            </a:r>
            <a:endParaRPr lang="en-US"/>
          </a:p>
        </p:txBody>
      </p:sp>
      <p:sp>
        <p:nvSpPr>
          <p:cNvPr id="6" name="Slide Number Placeholder 5"/>
          <p:cNvSpPr>
            <a:spLocks noGrp="1"/>
          </p:cNvSpPr>
          <p:nvPr>
            <p:ph type="sldNum" sz="quarter" idx="12"/>
          </p:nvPr>
        </p:nvSpPr>
        <p:spPr/>
        <p:txBody>
          <a:bodyPr/>
          <a:lstStyle/>
          <a:p>
            <a:fld id="{B765DC2E-2628-B84E-AC82-A5FD804A4F1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t>Serializability</a:t>
            </a:r>
          </a:p>
        </p:txBody>
      </p:sp>
      <p:sp>
        <p:nvSpPr>
          <p:cNvPr id="18435" name="Rectangle 3"/>
          <p:cNvSpPr>
            <a:spLocks noGrp="1" noChangeArrowheads="1"/>
          </p:cNvSpPr>
          <p:nvPr>
            <p:ph type="body" idx="1"/>
          </p:nvPr>
        </p:nvSpPr>
        <p:spPr/>
        <p:txBody>
          <a:bodyPr/>
          <a:lstStyle/>
          <a:p>
            <a:pPr eaLnBrk="1" hangingPunct="1"/>
            <a:r>
              <a:rPr lang="en-US" sz="2800"/>
              <a:t>Means that effect of the interleaved execution is indistinguishable from some possible serial execution of the committed transactions</a:t>
            </a:r>
          </a:p>
          <a:p>
            <a:pPr eaLnBrk="1" hangingPunct="1"/>
            <a:r>
              <a:rPr lang="en-US" sz="2800"/>
              <a:t>For example: </a:t>
            </a:r>
            <a:r>
              <a:rPr lang="en-US" sz="2800" i="1">
                <a:solidFill>
                  <a:srgbClr val="0000CC"/>
                </a:solidFill>
              </a:rPr>
              <a:t>T1 and T2 are interleaved but it “looks like” T2  ran before T1</a:t>
            </a:r>
          </a:p>
          <a:p>
            <a:pPr eaLnBrk="1" hangingPunct="1"/>
            <a:r>
              <a:rPr lang="en-US" sz="2800"/>
              <a:t>Idea is that transactions can be coded to be correct if run in isolation, and yet will run correctly when executed concurrently (and hence gain a speedup)</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lIns="90488" tIns="44450" rIns="90488" bIns="44450" anchor="ctr"/>
          <a:lstStyle/>
          <a:p>
            <a:pPr eaLnBrk="1" hangingPunct="1"/>
            <a:r>
              <a:rPr lang="en-US"/>
              <a:t>Need for serializable execution</a:t>
            </a:r>
          </a:p>
        </p:txBody>
      </p:sp>
      <p:sp>
        <p:nvSpPr>
          <p:cNvPr id="19459" name="Line 3"/>
          <p:cNvSpPr>
            <a:spLocks noChangeShapeType="1"/>
          </p:cNvSpPr>
          <p:nvPr/>
        </p:nvSpPr>
        <p:spPr bwMode="auto">
          <a:xfrm>
            <a:off x="4267200" y="3208338"/>
            <a:ext cx="0" cy="1066800"/>
          </a:xfrm>
          <a:prstGeom prst="line">
            <a:avLst/>
          </a:prstGeom>
          <a:noFill/>
          <a:ln w="127000">
            <a:solidFill>
              <a:schemeClr val="tx1"/>
            </a:solidFill>
            <a:round/>
            <a:headEnd/>
            <a:tailEnd type="triangle" w="med" len="med"/>
          </a:ln>
        </p:spPr>
        <p:txBody>
          <a:bodyPr>
            <a:prstTxWarp prst="textNoShape">
              <a:avLst/>
            </a:prstTxWarp>
          </a:bodyPr>
          <a:lstStyle/>
          <a:p>
            <a:endParaRPr lang="en-US"/>
          </a:p>
        </p:txBody>
      </p:sp>
      <p:sp>
        <p:nvSpPr>
          <p:cNvPr id="19460" name="Rectangle 4"/>
          <p:cNvSpPr>
            <a:spLocks noChangeArrowheads="1"/>
          </p:cNvSpPr>
          <p:nvPr/>
        </p:nvSpPr>
        <p:spPr bwMode="auto">
          <a:xfrm>
            <a:off x="382588" y="5337175"/>
            <a:ext cx="8531225" cy="454025"/>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i="1">
                <a:latin typeface="Times New Roman" charset="0"/>
              </a:rPr>
              <a:t>Data manager interleaves operations to improve concurrency</a:t>
            </a:r>
          </a:p>
        </p:txBody>
      </p:sp>
      <p:grpSp>
        <p:nvGrpSpPr>
          <p:cNvPr id="2" name="Group 5"/>
          <p:cNvGrpSpPr>
            <a:grpSpLocks/>
          </p:cNvGrpSpPr>
          <p:nvPr/>
        </p:nvGrpSpPr>
        <p:grpSpPr bwMode="auto">
          <a:xfrm>
            <a:off x="2209800" y="4343400"/>
            <a:ext cx="4343400" cy="276225"/>
            <a:chOff x="1847" y="2736"/>
            <a:chExt cx="2688" cy="174"/>
          </a:xfrm>
        </p:grpSpPr>
        <p:sp>
          <p:nvSpPr>
            <p:cNvPr id="19468" name="Rectangle 6"/>
            <p:cNvSpPr>
              <a:spLocks noChangeArrowheads="1"/>
            </p:cNvSpPr>
            <p:nvPr/>
          </p:nvSpPr>
          <p:spPr bwMode="auto">
            <a:xfrm>
              <a:off x="2105" y="2736"/>
              <a:ext cx="2359" cy="174"/>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19469" name="Rectangle 7"/>
            <p:cNvSpPr>
              <a:spLocks noChangeArrowheads="1"/>
            </p:cNvSpPr>
            <p:nvPr/>
          </p:nvSpPr>
          <p:spPr bwMode="auto">
            <a:xfrm>
              <a:off x="1847" y="2769"/>
              <a:ext cx="2688" cy="116"/>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latin typeface="Times New Roman" charset="0"/>
                </a:rPr>
                <a:t> DB</a:t>
              </a:r>
              <a:r>
                <a:rPr lang="en-US" sz="1200">
                  <a:solidFill>
                    <a:srgbClr val="000000"/>
                  </a:solidFill>
                  <a:latin typeface="Times New Roman" charset="0"/>
                </a:rPr>
                <a:t>:     </a:t>
              </a:r>
              <a:r>
                <a:rPr lang="en-US" sz="1200" b="1">
                  <a:solidFill>
                    <a:srgbClr val="D92727"/>
                  </a:solidFill>
                  <a:latin typeface="Times New Roman" charset="0"/>
                </a:rPr>
                <a:t>R</a:t>
              </a:r>
              <a:r>
                <a:rPr lang="en-US" sz="1200" b="1" baseline="-25000">
                  <a:solidFill>
                    <a:srgbClr val="D92727"/>
                  </a:solidFill>
                  <a:latin typeface="Times New Roman" charset="0"/>
                </a:rPr>
                <a:t>1</a:t>
              </a:r>
              <a:r>
                <a:rPr lang="en-US" sz="1200" b="1">
                  <a:solidFill>
                    <a:srgbClr val="D92727"/>
                  </a:solidFill>
                  <a:latin typeface="Times New Roman" charset="0"/>
                </a:rPr>
                <a:t>(X)</a:t>
              </a:r>
              <a:r>
                <a:rPr lang="en-US" sz="1200" b="1">
                  <a:solidFill>
                    <a:srgbClr val="000000"/>
                  </a:solidFill>
                  <a:latin typeface="Times New Roman" charset="0"/>
                </a:rPr>
                <a:t> </a:t>
              </a:r>
              <a:r>
                <a:rPr lang="en-US" sz="1200" b="1">
                  <a:solidFill>
                    <a:srgbClr val="0000CC"/>
                  </a:solidFill>
                  <a:latin typeface="Times New Roman" charset="0"/>
                </a:rPr>
                <a:t>R</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(X)</a:t>
              </a:r>
              <a:r>
                <a:rPr lang="en-US" sz="1200" b="1">
                  <a:solidFill>
                    <a:srgbClr val="000000"/>
                  </a:solidFill>
                  <a:latin typeface="Times New Roman" charset="0"/>
                </a:rPr>
                <a:t> </a:t>
              </a:r>
              <a:r>
                <a:rPr lang="en-US" sz="1200" b="1">
                  <a:solidFill>
                    <a:srgbClr val="D92727"/>
                  </a:solidFill>
                  <a:latin typeface="Times New Roman" charset="0"/>
                </a:rPr>
                <a:t>R</a:t>
              </a:r>
              <a:r>
                <a:rPr lang="en-US" sz="1200" b="1" baseline="-25000">
                  <a:solidFill>
                    <a:srgbClr val="D92727"/>
                  </a:solidFill>
                  <a:latin typeface="Times New Roman" charset="0"/>
                </a:rPr>
                <a:t>1</a:t>
              </a:r>
              <a:r>
                <a:rPr lang="en-US" sz="1200" b="1">
                  <a:solidFill>
                    <a:srgbClr val="D92727"/>
                  </a:solidFill>
                  <a:latin typeface="Times New Roman" charset="0"/>
                </a:rPr>
                <a:t>(Y) W</a:t>
              </a:r>
              <a:r>
                <a:rPr lang="en-US" sz="1200" b="1" baseline="-25000">
                  <a:solidFill>
                    <a:srgbClr val="D92727"/>
                  </a:solidFill>
                  <a:latin typeface="Times New Roman" charset="0"/>
                </a:rPr>
                <a:t>1</a:t>
              </a:r>
              <a:r>
                <a:rPr lang="en-US" sz="1200" b="1">
                  <a:solidFill>
                    <a:srgbClr val="D92727"/>
                  </a:solidFill>
                  <a:latin typeface="Times New Roman" charset="0"/>
                </a:rPr>
                <a:t>(X)</a:t>
              </a:r>
              <a:r>
                <a:rPr lang="en-US" sz="1200" b="1">
                  <a:solidFill>
                    <a:srgbClr val="000000"/>
                  </a:solidFill>
                  <a:latin typeface="Times New Roman" charset="0"/>
                </a:rPr>
                <a:t> </a:t>
              </a:r>
              <a:r>
                <a:rPr lang="en-US" sz="1200" b="1">
                  <a:solidFill>
                    <a:srgbClr val="0000CC"/>
                  </a:solidFill>
                  <a:latin typeface="Times New Roman" charset="0"/>
                </a:rPr>
                <a:t>W</a:t>
              </a:r>
              <a:r>
                <a:rPr lang="en-US" sz="1200" b="1" baseline="-25000">
                  <a:solidFill>
                    <a:srgbClr val="0000CC"/>
                  </a:solidFill>
                  <a:latin typeface="Times New Roman" charset="0"/>
                </a:rPr>
                <a:t>2</a:t>
              </a:r>
              <a:r>
                <a:rPr lang="en-US" sz="1200" b="1">
                  <a:solidFill>
                    <a:srgbClr val="0000CC"/>
                  </a:solidFill>
                  <a:latin typeface="Times New Roman" charset="0"/>
                </a:rPr>
                <a:t>(Y)</a:t>
              </a:r>
              <a:r>
                <a:rPr lang="en-US" sz="1200" b="1">
                  <a:solidFill>
                    <a:srgbClr val="000000"/>
                  </a:solidFill>
                  <a:latin typeface="Times New Roman" charset="0"/>
                </a:rPr>
                <a:t> </a:t>
              </a:r>
              <a:r>
                <a:rPr lang="en-US" sz="1200" b="1">
                  <a:solidFill>
                    <a:srgbClr val="D92727"/>
                  </a:solidFill>
                  <a:latin typeface="Times New Roman" charset="0"/>
                </a:rPr>
                <a:t>commit</a:t>
              </a:r>
              <a:r>
                <a:rPr lang="en-US" sz="1200" b="1" baseline="-25000">
                  <a:solidFill>
                    <a:srgbClr val="D92727"/>
                  </a:solidFill>
                  <a:latin typeface="Times New Roman" charset="0"/>
                </a:rPr>
                <a:t>1</a:t>
              </a:r>
              <a:r>
                <a:rPr lang="en-US" sz="1200" b="1" baseline="-25000">
                  <a:solidFill>
                    <a:srgbClr val="000000"/>
                  </a:solidFill>
                  <a:latin typeface="Times New Roman" charset="0"/>
                </a:rPr>
                <a:t> </a:t>
              </a:r>
              <a:r>
                <a:rPr lang="en-US" sz="1200" b="1">
                  <a:solidFill>
                    <a:srgbClr val="0000CC"/>
                  </a:solidFill>
                  <a:latin typeface="Times New Roman" charset="0"/>
                </a:rPr>
                <a:t>commit</a:t>
              </a:r>
              <a:r>
                <a:rPr lang="en-US" sz="1200" b="1" baseline="-25000">
                  <a:solidFill>
                    <a:srgbClr val="0000CC"/>
                  </a:solidFill>
                  <a:latin typeface="Times New Roman" charset="0"/>
                </a:rPr>
                <a:t>2</a:t>
              </a:r>
            </a:p>
          </p:txBody>
        </p:sp>
      </p:grpSp>
      <p:grpSp>
        <p:nvGrpSpPr>
          <p:cNvPr id="3" name="Group 10"/>
          <p:cNvGrpSpPr>
            <a:grpSpLocks/>
          </p:cNvGrpSpPr>
          <p:nvPr/>
        </p:nvGrpSpPr>
        <p:grpSpPr bwMode="auto">
          <a:xfrm>
            <a:off x="2895600" y="2209800"/>
            <a:ext cx="2468563" cy="473075"/>
            <a:chOff x="0" y="0"/>
            <a:chExt cx="20000" cy="20000"/>
          </a:xfrm>
        </p:grpSpPr>
        <p:sp>
          <p:nvSpPr>
            <p:cNvPr id="19466" name="Rectangle 11"/>
            <p:cNvSpPr>
              <a:spLocks noChangeArrowheads="1"/>
            </p:cNvSpPr>
            <p:nvPr/>
          </p:nvSpPr>
          <p:spPr bwMode="auto">
            <a:xfrm>
              <a:off x="2856" y="0"/>
              <a:ext cx="16192" cy="20000"/>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19467" name="Rectangle 12"/>
            <p:cNvSpPr>
              <a:spLocks noChangeArrowheads="1"/>
            </p:cNvSpPr>
            <p:nvPr/>
          </p:nvSpPr>
          <p:spPr bwMode="auto">
            <a:xfrm>
              <a:off x="0" y="3464"/>
              <a:ext cx="20000" cy="13349"/>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solidFill>
                    <a:srgbClr val="000000"/>
                  </a:solidFill>
                  <a:latin typeface="Times New Roman" charset="0"/>
                </a:rPr>
                <a:t> </a:t>
              </a:r>
              <a:r>
                <a:rPr lang="en-US" sz="1200">
                  <a:solidFill>
                    <a:srgbClr val="D92727"/>
                  </a:solidFill>
                  <a:latin typeface="Times New Roman" charset="0"/>
                </a:rPr>
                <a:t>T</a:t>
              </a:r>
              <a:r>
                <a:rPr lang="en-US" sz="1200" baseline="-25000">
                  <a:solidFill>
                    <a:srgbClr val="D92727"/>
                  </a:solidFill>
                  <a:latin typeface="Times New Roman" charset="0"/>
                </a:rPr>
                <a:t>1</a:t>
              </a:r>
              <a:r>
                <a:rPr lang="en-US" sz="1200">
                  <a:solidFill>
                    <a:srgbClr val="D92727"/>
                  </a:solidFill>
                  <a:latin typeface="Times New Roman" charset="0"/>
                </a:rPr>
                <a:t>:</a:t>
              </a:r>
              <a:r>
                <a:rPr lang="en-US" sz="1200">
                  <a:solidFill>
                    <a:srgbClr val="000000"/>
                  </a:solidFill>
                  <a:latin typeface="Times New Roman" charset="0"/>
                </a:rPr>
                <a:t>     </a:t>
              </a:r>
              <a:r>
                <a:rPr lang="en-US" sz="1200" b="1">
                  <a:solidFill>
                    <a:srgbClr val="D92727"/>
                  </a:solidFill>
                  <a:latin typeface="Times New Roman" charset="0"/>
                </a:rPr>
                <a:t>R</a:t>
              </a:r>
              <a:r>
                <a:rPr lang="en-US" sz="1200" b="1" baseline="-25000">
                  <a:solidFill>
                    <a:srgbClr val="D92727"/>
                  </a:solidFill>
                  <a:latin typeface="Times New Roman" charset="0"/>
                </a:rPr>
                <a:t>1</a:t>
              </a:r>
              <a:r>
                <a:rPr lang="en-US" sz="1200" b="1">
                  <a:solidFill>
                    <a:srgbClr val="D92727"/>
                  </a:solidFill>
                  <a:latin typeface="Times New Roman" charset="0"/>
                </a:rPr>
                <a:t>(X)  R</a:t>
              </a:r>
              <a:r>
                <a:rPr lang="en-US" sz="1200" b="1" baseline="-25000">
                  <a:solidFill>
                    <a:srgbClr val="D92727"/>
                  </a:solidFill>
                  <a:latin typeface="Times New Roman" charset="0"/>
                </a:rPr>
                <a:t>1</a:t>
              </a:r>
              <a:r>
                <a:rPr lang="en-US" sz="1200" b="1">
                  <a:solidFill>
                    <a:srgbClr val="D92727"/>
                  </a:solidFill>
                  <a:latin typeface="Times New Roman" charset="0"/>
                </a:rPr>
                <a:t>(Y)  W</a:t>
              </a:r>
              <a:r>
                <a:rPr lang="en-US" sz="1200" b="1" baseline="-25000">
                  <a:solidFill>
                    <a:srgbClr val="D92727"/>
                  </a:solidFill>
                  <a:latin typeface="Times New Roman" charset="0"/>
                </a:rPr>
                <a:t>1</a:t>
              </a:r>
              <a:r>
                <a:rPr lang="en-US" sz="1200" b="1">
                  <a:solidFill>
                    <a:srgbClr val="D92727"/>
                  </a:solidFill>
                  <a:latin typeface="Times New Roman" charset="0"/>
                </a:rPr>
                <a:t>(X)</a:t>
              </a:r>
              <a:r>
                <a:rPr lang="en-US" sz="1200" b="1" i="1">
                  <a:solidFill>
                    <a:srgbClr val="D92727"/>
                  </a:solidFill>
                  <a:latin typeface="Times New Roman" charset="0"/>
                </a:rPr>
                <a:t> </a:t>
              </a:r>
              <a:r>
                <a:rPr lang="en-US" sz="1200" b="1">
                  <a:solidFill>
                    <a:srgbClr val="D92727"/>
                  </a:solidFill>
                  <a:latin typeface="Times New Roman" charset="0"/>
                </a:rPr>
                <a:t>commit</a:t>
              </a:r>
              <a:r>
                <a:rPr lang="en-US" sz="1200" b="1" baseline="-25000">
                  <a:solidFill>
                    <a:srgbClr val="D92727"/>
                  </a:solidFill>
                  <a:latin typeface="Times New Roman" charset="0"/>
                </a:rPr>
                <a:t>1</a:t>
              </a:r>
            </a:p>
          </p:txBody>
        </p:sp>
      </p:grpSp>
      <p:grpSp>
        <p:nvGrpSpPr>
          <p:cNvPr id="4" name="Group 13"/>
          <p:cNvGrpSpPr>
            <a:grpSpLocks/>
          </p:cNvGrpSpPr>
          <p:nvPr/>
        </p:nvGrpSpPr>
        <p:grpSpPr bwMode="auto">
          <a:xfrm>
            <a:off x="2895600" y="2667000"/>
            <a:ext cx="2468563" cy="473075"/>
            <a:chOff x="0" y="0"/>
            <a:chExt cx="20000" cy="20000"/>
          </a:xfrm>
        </p:grpSpPr>
        <p:sp>
          <p:nvSpPr>
            <p:cNvPr id="19464" name="Rectangle 14"/>
            <p:cNvSpPr>
              <a:spLocks noChangeArrowheads="1"/>
            </p:cNvSpPr>
            <p:nvPr/>
          </p:nvSpPr>
          <p:spPr bwMode="auto">
            <a:xfrm>
              <a:off x="2856" y="0"/>
              <a:ext cx="16192" cy="20000"/>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19465" name="Rectangle 15"/>
            <p:cNvSpPr>
              <a:spLocks noChangeArrowheads="1"/>
            </p:cNvSpPr>
            <p:nvPr/>
          </p:nvSpPr>
          <p:spPr bwMode="auto">
            <a:xfrm>
              <a:off x="0" y="3464"/>
              <a:ext cx="20000" cy="13349"/>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latin typeface="Times New Roman" charset="0"/>
                </a:rPr>
                <a:t> </a:t>
              </a:r>
              <a:r>
                <a:rPr lang="en-US" sz="1200">
                  <a:solidFill>
                    <a:srgbClr val="0000CC"/>
                  </a:solidFill>
                  <a:latin typeface="Times New Roman" charset="0"/>
                </a:rPr>
                <a:t>T</a:t>
              </a:r>
              <a:r>
                <a:rPr lang="en-US" sz="1200" baseline="-25000">
                  <a:solidFill>
                    <a:srgbClr val="0000CC"/>
                  </a:solidFill>
                  <a:latin typeface="Times New Roman" charset="0"/>
                </a:rPr>
                <a:t>2</a:t>
              </a:r>
              <a:r>
                <a:rPr lang="en-US" sz="1200">
                  <a:solidFill>
                    <a:srgbClr val="0000CC"/>
                  </a:solidFill>
                  <a:latin typeface="Times New Roman" charset="0"/>
                </a:rPr>
                <a:t>:</a:t>
              </a:r>
              <a:r>
                <a:rPr lang="en-US" sz="1200">
                  <a:solidFill>
                    <a:srgbClr val="000000"/>
                  </a:solidFill>
                  <a:latin typeface="Times New Roman" charset="0"/>
                </a:rPr>
                <a:t>     </a:t>
              </a:r>
              <a:r>
                <a:rPr lang="en-US" sz="1200" b="1">
                  <a:solidFill>
                    <a:srgbClr val="0000CC"/>
                  </a:solidFill>
                  <a:latin typeface="Times New Roman" charset="0"/>
                </a:rPr>
                <a:t>R</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(Y)  commit</a:t>
              </a:r>
              <a:r>
                <a:rPr lang="en-US" sz="1200" b="1" baseline="-25000">
                  <a:solidFill>
                    <a:srgbClr val="0000CC"/>
                  </a:solidFill>
                  <a:latin typeface="Times New Roman" charset="0"/>
                </a:rPr>
                <a:t>2</a:t>
              </a:r>
            </a:p>
          </p:txBody>
        </p:sp>
      </p:grpSp>
      <p:sp>
        <p:nvSpPr>
          <p:cNvPr id="14" name="Slide Number Placeholder 1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lIns="90488" tIns="44450" rIns="90488" bIns="44450" anchor="ctr"/>
          <a:lstStyle/>
          <a:p>
            <a:pPr eaLnBrk="1" hangingPunct="1"/>
            <a:r>
              <a:rPr lang="en-US"/>
              <a:t>Non serializable execution</a:t>
            </a:r>
          </a:p>
        </p:txBody>
      </p:sp>
      <p:sp>
        <p:nvSpPr>
          <p:cNvPr id="20483" name="Rectangle 3"/>
          <p:cNvSpPr>
            <a:spLocks noChangeArrowheads="1"/>
          </p:cNvSpPr>
          <p:nvPr/>
        </p:nvSpPr>
        <p:spPr bwMode="auto">
          <a:xfrm>
            <a:off x="382588" y="5368925"/>
            <a:ext cx="8531225" cy="1184275"/>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i="1">
                <a:latin typeface="Times New Roman" charset="0"/>
              </a:rPr>
              <a:t>Problem: transactions may “interfere”.  Here, T</a:t>
            </a:r>
            <a:r>
              <a:rPr lang="en-US" b="1" i="1" baseline="-25000">
                <a:latin typeface="Times New Roman" charset="0"/>
              </a:rPr>
              <a:t>2 </a:t>
            </a:r>
            <a:r>
              <a:rPr lang="en-US" b="1" i="1">
                <a:latin typeface="Times New Roman" charset="0"/>
              </a:rPr>
              <a:t> changes x, hence T</a:t>
            </a:r>
            <a:r>
              <a:rPr lang="en-US" b="1" i="1" baseline="-25000">
                <a:latin typeface="Times New Roman" charset="0"/>
              </a:rPr>
              <a:t>1 </a:t>
            </a:r>
            <a:r>
              <a:rPr lang="en-US" b="1" i="1">
                <a:latin typeface="Times New Roman" charset="0"/>
              </a:rPr>
              <a:t>should have either run first (read </a:t>
            </a:r>
            <a:r>
              <a:rPr lang="en-US" b="1" i="1" u="sng">
                <a:latin typeface="Times New Roman" charset="0"/>
              </a:rPr>
              <a:t>and </a:t>
            </a:r>
            <a:r>
              <a:rPr lang="en-US" b="1" i="1">
                <a:latin typeface="Times New Roman" charset="0"/>
              </a:rPr>
              <a:t>write) or after (reading the changed value).  </a:t>
            </a:r>
          </a:p>
        </p:txBody>
      </p:sp>
      <p:grpSp>
        <p:nvGrpSpPr>
          <p:cNvPr id="2" name="Group 4"/>
          <p:cNvGrpSpPr>
            <a:grpSpLocks/>
          </p:cNvGrpSpPr>
          <p:nvPr/>
        </p:nvGrpSpPr>
        <p:grpSpPr bwMode="auto">
          <a:xfrm>
            <a:off x="3429000" y="4191000"/>
            <a:ext cx="609600" cy="609600"/>
            <a:chOff x="2016" y="2544"/>
            <a:chExt cx="624" cy="624"/>
          </a:xfrm>
        </p:grpSpPr>
        <p:sp>
          <p:nvSpPr>
            <p:cNvPr id="20496" name="Line 5"/>
            <p:cNvSpPr>
              <a:spLocks noChangeShapeType="1"/>
            </p:cNvSpPr>
            <p:nvPr/>
          </p:nvSpPr>
          <p:spPr bwMode="auto">
            <a:xfrm>
              <a:off x="2064" y="2544"/>
              <a:ext cx="576" cy="576"/>
            </a:xfrm>
            <a:prstGeom prst="line">
              <a:avLst/>
            </a:prstGeom>
            <a:noFill/>
            <a:ln w="76200">
              <a:solidFill>
                <a:srgbClr val="009900"/>
              </a:solidFill>
              <a:round/>
              <a:headEnd/>
              <a:tailEnd/>
            </a:ln>
          </p:spPr>
          <p:txBody>
            <a:bodyPr>
              <a:prstTxWarp prst="textNoShape">
                <a:avLst/>
              </a:prstTxWarp>
            </a:bodyPr>
            <a:lstStyle/>
            <a:p>
              <a:endParaRPr lang="en-US"/>
            </a:p>
          </p:txBody>
        </p:sp>
        <p:sp>
          <p:nvSpPr>
            <p:cNvPr id="20497" name="Line 6"/>
            <p:cNvSpPr>
              <a:spLocks noChangeShapeType="1"/>
            </p:cNvSpPr>
            <p:nvPr/>
          </p:nvSpPr>
          <p:spPr bwMode="auto">
            <a:xfrm flipH="1">
              <a:off x="2016" y="2592"/>
              <a:ext cx="624" cy="576"/>
            </a:xfrm>
            <a:prstGeom prst="line">
              <a:avLst/>
            </a:prstGeom>
            <a:noFill/>
            <a:ln w="76200">
              <a:solidFill>
                <a:srgbClr val="009900"/>
              </a:solidFill>
              <a:round/>
              <a:headEnd/>
              <a:tailEnd/>
            </a:ln>
          </p:spPr>
          <p:txBody>
            <a:bodyPr>
              <a:prstTxWarp prst="textNoShape">
                <a:avLst/>
              </a:prstTxWarp>
            </a:bodyPr>
            <a:lstStyle/>
            <a:p>
              <a:endParaRPr lang="en-US"/>
            </a:p>
          </p:txBody>
        </p:sp>
      </p:grpSp>
      <p:sp>
        <p:nvSpPr>
          <p:cNvPr id="20485" name="Rectangle 7"/>
          <p:cNvSpPr>
            <a:spLocks noChangeArrowheads="1"/>
          </p:cNvSpPr>
          <p:nvPr/>
        </p:nvSpPr>
        <p:spPr bwMode="auto">
          <a:xfrm>
            <a:off x="4954588" y="4911725"/>
            <a:ext cx="4035425" cy="454025"/>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a:solidFill>
                  <a:srgbClr val="FF3300"/>
                </a:solidFill>
                <a:latin typeface="Times New Roman" charset="0"/>
              </a:rPr>
              <a:t>Unsafe!  Not serializable</a:t>
            </a:r>
          </a:p>
        </p:txBody>
      </p:sp>
      <p:sp>
        <p:nvSpPr>
          <p:cNvPr id="20486" name="Line 14"/>
          <p:cNvSpPr>
            <a:spLocks noChangeShapeType="1"/>
          </p:cNvSpPr>
          <p:nvPr/>
        </p:nvSpPr>
        <p:spPr bwMode="auto">
          <a:xfrm>
            <a:off x="4267200" y="3208338"/>
            <a:ext cx="0" cy="1066800"/>
          </a:xfrm>
          <a:prstGeom prst="line">
            <a:avLst/>
          </a:prstGeom>
          <a:noFill/>
          <a:ln w="127000">
            <a:solidFill>
              <a:schemeClr val="tx1"/>
            </a:solidFill>
            <a:round/>
            <a:headEnd/>
            <a:tailEnd type="triangle" w="med" len="med"/>
          </a:ln>
        </p:spPr>
        <p:txBody>
          <a:bodyPr>
            <a:prstTxWarp prst="textNoShape">
              <a:avLst/>
            </a:prstTxWarp>
          </a:bodyPr>
          <a:lstStyle/>
          <a:p>
            <a:endParaRPr lang="en-US"/>
          </a:p>
        </p:txBody>
      </p:sp>
      <p:grpSp>
        <p:nvGrpSpPr>
          <p:cNvPr id="3" name="Group 15"/>
          <p:cNvGrpSpPr>
            <a:grpSpLocks/>
          </p:cNvGrpSpPr>
          <p:nvPr/>
        </p:nvGrpSpPr>
        <p:grpSpPr bwMode="auto">
          <a:xfrm>
            <a:off x="2209800" y="4343400"/>
            <a:ext cx="4343400" cy="276225"/>
            <a:chOff x="1847" y="2736"/>
            <a:chExt cx="2688" cy="174"/>
          </a:xfrm>
        </p:grpSpPr>
        <p:sp>
          <p:nvSpPr>
            <p:cNvPr id="20494" name="Rectangle 16"/>
            <p:cNvSpPr>
              <a:spLocks noChangeArrowheads="1"/>
            </p:cNvSpPr>
            <p:nvPr/>
          </p:nvSpPr>
          <p:spPr bwMode="auto">
            <a:xfrm>
              <a:off x="2105" y="2736"/>
              <a:ext cx="2359" cy="174"/>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20495" name="Rectangle 17"/>
            <p:cNvSpPr>
              <a:spLocks noChangeArrowheads="1"/>
            </p:cNvSpPr>
            <p:nvPr/>
          </p:nvSpPr>
          <p:spPr bwMode="auto">
            <a:xfrm>
              <a:off x="1847" y="2769"/>
              <a:ext cx="2688" cy="116"/>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latin typeface="Times New Roman" charset="0"/>
                </a:rPr>
                <a:t> DB</a:t>
              </a:r>
              <a:r>
                <a:rPr lang="en-US" sz="1200">
                  <a:solidFill>
                    <a:srgbClr val="000000"/>
                  </a:solidFill>
                  <a:latin typeface="Times New Roman" charset="0"/>
                </a:rPr>
                <a:t>:     </a:t>
              </a:r>
              <a:r>
                <a:rPr lang="en-US" sz="1200" b="1">
                  <a:solidFill>
                    <a:srgbClr val="D92727"/>
                  </a:solidFill>
                  <a:latin typeface="Times New Roman" charset="0"/>
                </a:rPr>
                <a:t>R</a:t>
              </a:r>
              <a:r>
                <a:rPr lang="en-US" sz="1200" b="1" baseline="-25000">
                  <a:solidFill>
                    <a:srgbClr val="D92727"/>
                  </a:solidFill>
                  <a:latin typeface="Times New Roman" charset="0"/>
                </a:rPr>
                <a:t>1</a:t>
              </a:r>
              <a:r>
                <a:rPr lang="en-US" sz="1200" b="1">
                  <a:solidFill>
                    <a:srgbClr val="D92727"/>
                  </a:solidFill>
                  <a:latin typeface="Times New Roman" charset="0"/>
                </a:rPr>
                <a:t>(X) </a:t>
              </a:r>
              <a:r>
                <a:rPr lang="en-US" sz="1200" b="1">
                  <a:solidFill>
                    <a:srgbClr val="0000CC"/>
                  </a:solidFill>
                  <a:latin typeface="Times New Roman" charset="0"/>
                </a:rPr>
                <a:t>R</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(X)</a:t>
              </a:r>
              <a:r>
                <a:rPr lang="en-US" sz="1200" b="1">
                  <a:solidFill>
                    <a:srgbClr val="D92727"/>
                  </a:solidFill>
                  <a:latin typeface="Times New Roman" charset="0"/>
                </a:rPr>
                <a:t> R</a:t>
              </a:r>
              <a:r>
                <a:rPr lang="en-US" sz="1200" b="1" baseline="-25000">
                  <a:solidFill>
                    <a:srgbClr val="D92727"/>
                  </a:solidFill>
                  <a:latin typeface="Times New Roman" charset="0"/>
                </a:rPr>
                <a:t>1</a:t>
              </a:r>
              <a:r>
                <a:rPr lang="en-US" sz="1200" b="1">
                  <a:solidFill>
                    <a:srgbClr val="D92727"/>
                  </a:solidFill>
                  <a:latin typeface="Times New Roman" charset="0"/>
                </a:rPr>
                <a:t>(Y) W</a:t>
              </a:r>
              <a:r>
                <a:rPr lang="en-US" sz="1200" b="1" baseline="-25000">
                  <a:solidFill>
                    <a:srgbClr val="D92727"/>
                  </a:solidFill>
                  <a:latin typeface="Times New Roman" charset="0"/>
                </a:rPr>
                <a:t>1</a:t>
              </a:r>
              <a:r>
                <a:rPr lang="en-US" sz="1200" b="1">
                  <a:solidFill>
                    <a:srgbClr val="D92727"/>
                  </a:solidFill>
                  <a:latin typeface="Times New Roman" charset="0"/>
                </a:rPr>
                <a:t>(X) </a:t>
              </a:r>
              <a:r>
                <a:rPr lang="en-US" sz="1200" b="1">
                  <a:solidFill>
                    <a:srgbClr val="0000CC"/>
                  </a:solidFill>
                  <a:latin typeface="Times New Roman" charset="0"/>
                </a:rPr>
                <a:t>W</a:t>
              </a:r>
              <a:r>
                <a:rPr lang="en-US" sz="1200" b="1" baseline="-25000">
                  <a:solidFill>
                    <a:srgbClr val="0000CC"/>
                  </a:solidFill>
                  <a:latin typeface="Times New Roman" charset="0"/>
                </a:rPr>
                <a:t>2</a:t>
              </a:r>
              <a:r>
                <a:rPr lang="en-US" sz="1200" b="1">
                  <a:solidFill>
                    <a:srgbClr val="0000CC"/>
                  </a:solidFill>
                  <a:latin typeface="Times New Roman" charset="0"/>
                </a:rPr>
                <a:t>(Y) commit</a:t>
              </a:r>
              <a:r>
                <a:rPr lang="en-US" sz="1200" b="1" baseline="-25000">
                  <a:solidFill>
                    <a:srgbClr val="0000CC"/>
                  </a:solidFill>
                  <a:latin typeface="Times New Roman" charset="0"/>
                </a:rPr>
                <a:t>2</a:t>
              </a:r>
              <a:r>
                <a:rPr lang="en-US" sz="1200" b="1" baseline="-25000">
                  <a:solidFill>
                    <a:srgbClr val="D92727"/>
                  </a:solidFill>
                  <a:latin typeface="Times New Roman" charset="0"/>
                </a:rPr>
                <a:t> </a:t>
              </a:r>
              <a:r>
                <a:rPr lang="en-US" sz="1200" b="1">
                  <a:solidFill>
                    <a:srgbClr val="D92727"/>
                  </a:solidFill>
                  <a:latin typeface="Times New Roman" charset="0"/>
                </a:rPr>
                <a:t>commit</a:t>
              </a:r>
              <a:r>
                <a:rPr lang="en-US" sz="1200" b="1" baseline="-25000">
                  <a:solidFill>
                    <a:srgbClr val="D92727"/>
                  </a:solidFill>
                  <a:latin typeface="Times New Roman" charset="0"/>
                </a:rPr>
                <a:t>1</a:t>
              </a:r>
            </a:p>
          </p:txBody>
        </p:sp>
      </p:grpSp>
      <p:grpSp>
        <p:nvGrpSpPr>
          <p:cNvPr id="4" name="Group 18"/>
          <p:cNvGrpSpPr>
            <a:grpSpLocks/>
          </p:cNvGrpSpPr>
          <p:nvPr/>
        </p:nvGrpSpPr>
        <p:grpSpPr bwMode="auto">
          <a:xfrm>
            <a:off x="2895600" y="2209800"/>
            <a:ext cx="2468563" cy="473075"/>
            <a:chOff x="0" y="0"/>
            <a:chExt cx="20000" cy="20000"/>
          </a:xfrm>
        </p:grpSpPr>
        <p:sp>
          <p:nvSpPr>
            <p:cNvPr id="20492" name="Rectangle 19"/>
            <p:cNvSpPr>
              <a:spLocks noChangeArrowheads="1"/>
            </p:cNvSpPr>
            <p:nvPr/>
          </p:nvSpPr>
          <p:spPr bwMode="auto">
            <a:xfrm>
              <a:off x="2856" y="0"/>
              <a:ext cx="16192" cy="20000"/>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20493" name="Rectangle 20"/>
            <p:cNvSpPr>
              <a:spLocks noChangeArrowheads="1"/>
            </p:cNvSpPr>
            <p:nvPr/>
          </p:nvSpPr>
          <p:spPr bwMode="auto">
            <a:xfrm>
              <a:off x="0" y="3464"/>
              <a:ext cx="20000" cy="13349"/>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solidFill>
                    <a:srgbClr val="D92727"/>
                  </a:solidFill>
                  <a:latin typeface="Times New Roman" charset="0"/>
                </a:rPr>
                <a:t> T</a:t>
              </a:r>
              <a:r>
                <a:rPr lang="en-US" sz="1200" baseline="-25000">
                  <a:solidFill>
                    <a:srgbClr val="D92727"/>
                  </a:solidFill>
                  <a:latin typeface="Times New Roman" charset="0"/>
                </a:rPr>
                <a:t>1</a:t>
              </a:r>
              <a:r>
                <a:rPr lang="en-US" sz="1200">
                  <a:solidFill>
                    <a:srgbClr val="000000"/>
                  </a:solidFill>
                  <a:latin typeface="Times New Roman" charset="0"/>
                </a:rPr>
                <a:t>:     </a:t>
              </a:r>
              <a:r>
                <a:rPr lang="en-US" sz="1200" b="1">
                  <a:solidFill>
                    <a:srgbClr val="D92727"/>
                  </a:solidFill>
                  <a:latin typeface="Times New Roman" charset="0"/>
                </a:rPr>
                <a:t>R</a:t>
              </a:r>
              <a:r>
                <a:rPr lang="en-US" sz="1200" b="1" baseline="-25000">
                  <a:solidFill>
                    <a:srgbClr val="D92727"/>
                  </a:solidFill>
                  <a:latin typeface="Times New Roman" charset="0"/>
                </a:rPr>
                <a:t>1</a:t>
              </a:r>
              <a:r>
                <a:rPr lang="en-US" sz="1200" b="1">
                  <a:solidFill>
                    <a:srgbClr val="D92727"/>
                  </a:solidFill>
                  <a:latin typeface="Times New Roman" charset="0"/>
                </a:rPr>
                <a:t>(X)  R</a:t>
              </a:r>
              <a:r>
                <a:rPr lang="en-US" sz="1200" b="1" baseline="-25000">
                  <a:solidFill>
                    <a:srgbClr val="D92727"/>
                  </a:solidFill>
                  <a:latin typeface="Times New Roman" charset="0"/>
                </a:rPr>
                <a:t>1</a:t>
              </a:r>
              <a:r>
                <a:rPr lang="en-US" sz="1200" b="1">
                  <a:solidFill>
                    <a:srgbClr val="D92727"/>
                  </a:solidFill>
                  <a:latin typeface="Times New Roman" charset="0"/>
                </a:rPr>
                <a:t>(Y)  W</a:t>
              </a:r>
              <a:r>
                <a:rPr lang="en-US" sz="1200" b="1" baseline="-25000">
                  <a:solidFill>
                    <a:srgbClr val="D92727"/>
                  </a:solidFill>
                  <a:latin typeface="Times New Roman" charset="0"/>
                </a:rPr>
                <a:t>1</a:t>
              </a:r>
              <a:r>
                <a:rPr lang="en-US" sz="1200" b="1">
                  <a:solidFill>
                    <a:srgbClr val="D92727"/>
                  </a:solidFill>
                  <a:latin typeface="Times New Roman" charset="0"/>
                </a:rPr>
                <a:t>(X)</a:t>
              </a:r>
              <a:r>
                <a:rPr lang="en-US" sz="1200" b="1" i="1">
                  <a:solidFill>
                    <a:srgbClr val="D92727"/>
                  </a:solidFill>
                  <a:latin typeface="Times New Roman" charset="0"/>
                </a:rPr>
                <a:t> </a:t>
              </a:r>
              <a:r>
                <a:rPr lang="en-US" sz="1200" b="1">
                  <a:solidFill>
                    <a:srgbClr val="D92727"/>
                  </a:solidFill>
                  <a:latin typeface="Times New Roman" charset="0"/>
                </a:rPr>
                <a:t>commit</a:t>
              </a:r>
              <a:r>
                <a:rPr lang="en-US" sz="1200" b="1" baseline="-25000">
                  <a:solidFill>
                    <a:srgbClr val="D92727"/>
                  </a:solidFill>
                  <a:latin typeface="Times New Roman" charset="0"/>
                </a:rPr>
                <a:t>1</a:t>
              </a:r>
            </a:p>
          </p:txBody>
        </p:sp>
      </p:grpSp>
      <p:grpSp>
        <p:nvGrpSpPr>
          <p:cNvPr id="5" name="Group 21"/>
          <p:cNvGrpSpPr>
            <a:grpSpLocks/>
          </p:cNvGrpSpPr>
          <p:nvPr/>
        </p:nvGrpSpPr>
        <p:grpSpPr bwMode="auto">
          <a:xfrm>
            <a:off x="2895600" y="2667000"/>
            <a:ext cx="2468563" cy="473075"/>
            <a:chOff x="0" y="0"/>
            <a:chExt cx="20000" cy="20000"/>
          </a:xfrm>
        </p:grpSpPr>
        <p:sp>
          <p:nvSpPr>
            <p:cNvPr id="20490" name="Rectangle 22"/>
            <p:cNvSpPr>
              <a:spLocks noChangeArrowheads="1"/>
            </p:cNvSpPr>
            <p:nvPr/>
          </p:nvSpPr>
          <p:spPr bwMode="auto">
            <a:xfrm>
              <a:off x="2856" y="0"/>
              <a:ext cx="16192" cy="20000"/>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20491" name="Rectangle 23"/>
            <p:cNvSpPr>
              <a:spLocks noChangeArrowheads="1"/>
            </p:cNvSpPr>
            <p:nvPr/>
          </p:nvSpPr>
          <p:spPr bwMode="auto">
            <a:xfrm>
              <a:off x="0" y="3464"/>
              <a:ext cx="20000" cy="13349"/>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solidFill>
                    <a:srgbClr val="0000CC"/>
                  </a:solidFill>
                  <a:latin typeface="Times New Roman" charset="0"/>
                </a:rPr>
                <a:t> T</a:t>
              </a:r>
              <a:r>
                <a:rPr lang="en-US" sz="1200" baseline="-25000">
                  <a:solidFill>
                    <a:srgbClr val="0000CC"/>
                  </a:solidFill>
                  <a:latin typeface="Times New Roman" charset="0"/>
                </a:rPr>
                <a:t>2</a:t>
              </a:r>
              <a:r>
                <a:rPr lang="en-US" sz="1200">
                  <a:solidFill>
                    <a:srgbClr val="0000CC"/>
                  </a:solidFill>
                  <a:latin typeface="Times New Roman" charset="0"/>
                </a:rPr>
                <a:t>:</a:t>
              </a:r>
              <a:r>
                <a:rPr lang="en-US" sz="1200">
                  <a:solidFill>
                    <a:srgbClr val="000000"/>
                  </a:solidFill>
                  <a:latin typeface="Times New Roman" charset="0"/>
                </a:rPr>
                <a:t>     </a:t>
              </a:r>
              <a:r>
                <a:rPr lang="en-US" sz="1200" b="1">
                  <a:solidFill>
                    <a:srgbClr val="0000CC"/>
                  </a:solidFill>
                  <a:latin typeface="Times New Roman" charset="0"/>
                </a:rPr>
                <a:t>R</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(Y)  commit</a:t>
              </a:r>
              <a:r>
                <a:rPr lang="en-US" sz="1200" b="1" baseline="-25000">
                  <a:solidFill>
                    <a:srgbClr val="0000CC"/>
                  </a:solidFill>
                  <a:latin typeface="Times New Roman" charset="0"/>
                </a:rPr>
                <a:t>2</a:t>
              </a:r>
            </a:p>
          </p:txBody>
        </p:sp>
      </p:grpSp>
      <p:sp>
        <p:nvSpPr>
          <p:cNvPr id="18" name="Slide Number Placeholder 17"/>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p:spPr>
        <p:txBody>
          <a:bodyPr lIns="90488" tIns="44450" rIns="90488" bIns="44450" anchor="ctr"/>
          <a:lstStyle/>
          <a:p>
            <a:pPr eaLnBrk="1" hangingPunct="1"/>
            <a:r>
              <a:rPr lang="en-US"/>
              <a:t>Serializable execution</a:t>
            </a:r>
          </a:p>
        </p:txBody>
      </p:sp>
      <p:sp>
        <p:nvSpPr>
          <p:cNvPr id="21507" name="Rectangle 3"/>
          <p:cNvSpPr>
            <a:spLocks noChangeArrowheads="1"/>
          </p:cNvSpPr>
          <p:nvPr/>
        </p:nvSpPr>
        <p:spPr bwMode="auto">
          <a:xfrm>
            <a:off x="382588" y="5368925"/>
            <a:ext cx="8531225" cy="1184275"/>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i="1">
                <a:latin typeface="Times New Roman" charset="0"/>
              </a:rPr>
              <a:t>Data manager interleaves operations to improve concurrency but schedules them so that it looks as if one transaction ran at a time.  This schedule “looks” like T</a:t>
            </a:r>
            <a:r>
              <a:rPr lang="en-US" b="1" i="1" baseline="-25000">
                <a:latin typeface="Times New Roman" charset="0"/>
              </a:rPr>
              <a:t>2</a:t>
            </a:r>
            <a:r>
              <a:rPr lang="en-US" b="1" i="1">
                <a:latin typeface="Times New Roman" charset="0"/>
              </a:rPr>
              <a:t> ran first.</a:t>
            </a:r>
          </a:p>
        </p:txBody>
      </p:sp>
      <p:grpSp>
        <p:nvGrpSpPr>
          <p:cNvPr id="2" name="Group 4"/>
          <p:cNvGrpSpPr>
            <a:grpSpLocks/>
          </p:cNvGrpSpPr>
          <p:nvPr/>
        </p:nvGrpSpPr>
        <p:grpSpPr bwMode="auto">
          <a:xfrm>
            <a:off x="2209800" y="4343400"/>
            <a:ext cx="4343400" cy="276225"/>
            <a:chOff x="1847" y="2736"/>
            <a:chExt cx="2688" cy="174"/>
          </a:xfrm>
        </p:grpSpPr>
        <p:sp>
          <p:nvSpPr>
            <p:cNvPr id="21516" name="Rectangle 5"/>
            <p:cNvSpPr>
              <a:spLocks noChangeArrowheads="1"/>
            </p:cNvSpPr>
            <p:nvPr/>
          </p:nvSpPr>
          <p:spPr bwMode="auto">
            <a:xfrm>
              <a:off x="2105" y="2736"/>
              <a:ext cx="2359" cy="174"/>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21517" name="Rectangle 6"/>
            <p:cNvSpPr>
              <a:spLocks noChangeArrowheads="1"/>
            </p:cNvSpPr>
            <p:nvPr/>
          </p:nvSpPr>
          <p:spPr bwMode="auto">
            <a:xfrm>
              <a:off x="1847" y="2769"/>
              <a:ext cx="2688" cy="116"/>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latin typeface="Times New Roman" charset="0"/>
                </a:rPr>
                <a:t> DB</a:t>
              </a:r>
              <a:r>
                <a:rPr lang="en-US" sz="1200">
                  <a:solidFill>
                    <a:srgbClr val="000000"/>
                  </a:solidFill>
                  <a:latin typeface="Times New Roman" charset="0"/>
                </a:rPr>
                <a:t>:     </a:t>
              </a:r>
              <a:r>
                <a:rPr lang="en-US" sz="1200" b="1">
                  <a:solidFill>
                    <a:srgbClr val="0000CC"/>
                  </a:solidFill>
                  <a:latin typeface="Times New Roman" charset="0"/>
                </a:rPr>
                <a:t>R</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(X) </a:t>
              </a:r>
              <a:r>
                <a:rPr lang="en-US" sz="1200" b="1">
                  <a:solidFill>
                    <a:srgbClr val="D92727"/>
                  </a:solidFill>
                  <a:latin typeface="Times New Roman" charset="0"/>
                </a:rPr>
                <a:t>R</a:t>
              </a:r>
              <a:r>
                <a:rPr lang="en-US" sz="1200" b="1" baseline="-25000">
                  <a:solidFill>
                    <a:srgbClr val="D92727"/>
                  </a:solidFill>
                  <a:latin typeface="Times New Roman" charset="0"/>
                </a:rPr>
                <a:t>1</a:t>
              </a:r>
              <a:r>
                <a:rPr lang="en-US" sz="1200" b="1">
                  <a:solidFill>
                    <a:srgbClr val="D92727"/>
                  </a:solidFill>
                  <a:latin typeface="Times New Roman" charset="0"/>
                </a:rPr>
                <a:t>(X) W</a:t>
              </a:r>
              <a:r>
                <a:rPr lang="en-US" sz="1200" b="1" baseline="-25000">
                  <a:solidFill>
                    <a:srgbClr val="D92727"/>
                  </a:solidFill>
                  <a:latin typeface="Times New Roman" charset="0"/>
                </a:rPr>
                <a:t>1</a:t>
              </a:r>
              <a:r>
                <a:rPr lang="en-US" sz="1200" b="1">
                  <a:solidFill>
                    <a:srgbClr val="D92727"/>
                  </a:solidFill>
                  <a:latin typeface="Times New Roman" charset="0"/>
                </a:rPr>
                <a:t>(X)</a:t>
              </a:r>
              <a:r>
                <a:rPr lang="en-US" sz="1200" b="1">
                  <a:solidFill>
                    <a:srgbClr val="0000CC"/>
                  </a:solidFill>
                  <a:latin typeface="Times New Roman" charset="0"/>
                </a:rPr>
                <a:t> W</a:t>
              </a:r>
              <a:r>
                <a:rPr lang="en-US" sz="1200" b="1" baseline="-25000">
                  <a:solidFill>
                    <a:srgbClr val="0000CC"/>
                  </a:solidFill>
                  <a:latin typeface="Times New Roman" charset="0"/>
                </a:rPr>
                <a:t>2</a:t>
              </a:r>
              <a:r>
                <a:rPr lang="en-US" sz="1200" b="1">
                  <a:solidFill>
                    <a:srgbClr val="0000CC"/>
                  </a:solidFill>
                  <a:latin typeface="Times New Roman" charset="0"/>
                </a:rPr>
                <a:t>(Y) </a:t>
              </a:r>
              <a:r>
                <a:rPr lang="en-US" sz="1200" b="1">
                  <a:solidFill>
                    <a:srgbClr val="D92727"/>
                  </a:solidFill>
                  <a:latin typeface="Times New Roman" charset="0"/>
                </a:rPr>
                <a:t>R</a:t>
              </a:r>
              <a:r>
                <a:rPr lang="en-US" sz="1200" b="1" baseline="-25000">
                  <a:solidFill>
                    <a:srgbClr val="D92727"/>
                  </a:solidFill>
                  <a:latin typeface="Times New Roman" charset="0"/>
                </a:rPr>
                <a:t>1</a:t>
              </a:r>
              <a:r>
                <a:rPr lang="en-US" sz="1200" b="1">
                  <a:solidFill>
                    <a:srgbClr val="D92727"/>
                  </a:solidFill>
                  <a:latin typeface="Times New Roman" charset="0"/>
                </a:rPr>
                <a:t>(Y)</a:t>
              </a:r>
              <a:r>
                <a:rPr lang="en-US" sz="1200" b="1">
                  <a:solidFill>
                    <a:srgbClr val="0000CC"/>
                  </a:solidFill>
                  <a:latin typeface="Times New Roman" charset="0"/>
                </a:rPr>
                <a:t> commit</a:t>
              </a:r>
              <a:r>
                <a:rPr lang="en-US" sz="1200" b="1" baseline="-25000">
                  <a:solidFill>
                    <a:srgbClr val="0000CC"/>
                  </a:solidFill>
                  <a:latin typeface="Times New Roman" charset="0"/>
                </a:rPr>
                <a:t>2 </a:t>
              </a:r>
              <a:r>
                <a:rPr lang="en-US" sz="1200" b="1">
                  <a:solidFill>
                    <a:srgbClr val="D92727"/>
                  </a:solidFill>
                  <a:latin typeface="Times New Roman" charset="0"/>
                </a:rPr>
                <a:t>commit</a:t>
              </a:r>
              <a:r>
                <a:rPr lang="en-US" sz="1200" b="1" baseline="-25000">
                  <a:solidFill>
                    <a:srgbClr val="D92727"/>
                  </a:solidFill>
                  <a:latin typeface="Times New Roman" charset="0"/>
                </a:rPr>
                <a:t>1</a:t>
              </a:r>
            </a:p>
          </p:txBody>
        </p:sp>
      </p:grpSp>
      <p:sp>
        <p:nvSpPr>
          <p:cNvPr id="21509" name="Line 13"/>
          <p:cNvSpPr>
            <a:spLocks noChangeShapeType="1"/>
          </p:cNvSpPr>
          <p:nvPr/>
        </p:nvSpPr>
        <p:spPr bwMode="auto">
          <a:xfrm>
            <a:off x="4267200" y="3208338"/>
            <a:ext cx="0" cy="1066800"/>
          </a:xfrm>
          <a:prstGeom prst="line">
            <a:avLst/>
          </a:prstGeom>
          <a:noFill/>
          <a:ln w="127000">
            <a:solidFill>
              <a:schemeClr val="tx1"/>
            </a:solidFill>
            <a:round/>
            <a:headEnd/>
            <a:tailEnd type="triangle" w="med" len="med"/>
          </a:ln>
        </p:spPr>
        <p:txBody>
          <a:bodyPr>
            <a:prstTxWarp prst="textNoShape">
              <a:avLst/>
            </a:prstTxWarp>
          </a:bodyPr>
          <a:lstStyle/>
          <a:p>
            <a:endParaRPr lang="en-US"/>
          </a:p>
        </p:txBody>
      </p:sp>
      <p:grpSp>
        <p:nvGrpSpPr>
          <p:cNvPr id="3" name="Group 14"/>
          <p:cNvGrpSpPr>
            <a:grpSpLocks/>
          </p:cNvGrpSpPr>
          <p:nvPr/>
        </p:nvGrpSpPr>
        <p:grpSpPr bwMode="auto">
          <a:xfrm>
            <a:off x="2895600" y="2209800"/>
            <a:ext cx="2468563" cy="473075"/>
            <a:chOff x="0" y="0"/>
            <a:chExt cx="20000" cy="20000"/>
          </a:xfrm>
        </p:grpSpPr>
        <p:sp>
          <p:nvSpPr>
            <p:cNvPr id="21514" name="Rectangle 15"/>
            <p:cNvSpPr>
              <a:spLocks noChangeArrowheads="1"/>
            </p:cNvSpPr>
            <p:nvPr/>
          </p:nvSpPr>
          <p:spPr bwMode="auto">
            <a:xfrm>
              <a:off x="2856" y="0"/>
              <a:ext cx="16192" cy="20000"/>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21515" name="Rectangle 16"/>
            <p:cNvSpPr>
              <a:spLocks noChangeArrowheads="1"/>
            </p:cNvSpPr>
            <p:nvPr/>
          </p:nvSpPr>
          <p:spPr bwMode="auto">
            <a:xfrm>
              <a:off x="0" y="3464"/>
              <a:ext cx="20000" cy="13349"/>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solidFill>
                    <a:srgbClr val="000000"/>
                  </a:solidFill>
                  <a:latin typeface="Times New Roman" charset="0"/>
                </a:rPr>
                <a:t> </a:t>
              </a:r>
              <a:r>
                <a:rPr lang="en-US" sz="1200">
                  <a:solidFill>
                    <a:srgbClr val="D92727"/>
                  </a:solidFill>
                  <a:latin typeface="Times New Roman" charset="0"/>
                </a:rPr>
                <a:t>T</a:t>
              </a:r>
              <a:r>
                <a:rPr lang="en-US" sz="1200" baseline="-25000">
                  <a:solidFill>
                    <a:srgbClr val="D92727"/>
                  </a:solidFill>
                  <a:latin typeface="Times New Roman" charset="0"/>
                </a:rPr>
                <a:t>1</a:t>
              </a:r>
              <a:r>
                <a:rPr lang="en-US" sz="1200">
                  <a:solidFill>
                    <a:srgbClr val="000000"/>
                  </a:solidFill>
                  <a:latin typeface="Times New Roman" charset="0"/>
                </a:rPr>
                <a:t>:     </a:t>
              </a:r>
              <a:r>
                <a:rPr lang="en-US" sz="1200" b="1">
                  <a:solidFill>
                    <a:srgbClr val="D92727"/>
                  </a:solidFill>
                  <a:latin typeface="Times New Roman" charset="0"/>
                </a:rPr>
                <a:t>R</a:t>
              </a:r>
              <a:r>
                <a:rPr lang="en-US" sz="1200" b="1" baseline="-25000">
                  <a:solidFill>
                    <a:srgbClr val="D92727"/>
                  </a:solidFill>
                  <a:latin typeface="Times New Roman" charset="0"/>
                </a:rPr>
                <a:t>1</a:t>
              </a:r>
              <a:r>
                <a:rPr lang="en-US" sz="1200" b="1">
                  <a:solidFill>
                    <a:srgbClr val="D92727"/>
                  </a:solidFill>
                  <a:latin typeface="Times New Roman" charset="0"/>
                </a:rPr>
                <a:t>(X)  R</a:t>
              </a:r>
              <a:r>
                <a:rPr lang="en-US" sz="1200" b="1" baseline="-25000">
                  <a:solidFill>
                    <a:srgbClr val="D92727"/>
                  </a:solidFill>
                  <a:latin typeface="Times New Roman" charset="0"/>
                </a:rPr>
                <a:t>1</a:t>
              </a:r>
              <a:r>
                <a:rPr lang="en-US" sz="1200" b="1">
                  <a:solidFill>
                    <a:srgbClr val="D92727"/>
                  </a:solidFill>
                  <a:latin typeface="Times New Roman" charset="0"/>
                </a:rPr>
                <a:t>(Y)  W</a:t>
              </a:r>
              <a:r>
                <a:rPr lang="en-US" sz="1200" b="1" baseline="-25000">
                  <a:solidFill>
                    <a:srgbClr val="D92727"/>
                  </a:solidFill>
                  <a:latin typeface="Times New Roman" charset="0"/>
                </a:rPr>
                <a:t>1</a:t>
              </a:r>
              <a:r>
                <a:rPr lang="en-US" sz="1200" b="1">
                  <a:solidFill>
                    <a:srgbClr val="D92727"/>
                  </a:solidFill>
                  <a:latin typeface="Times New Roman" charset="0"/>
                </a:rPr>
                <a:t>(X)</a:t>
              </a:r>
              <a:r>
                <a:rPr lang="en-US" sz="1200" b="1" i="1">
                  <a:solidFill>
                    <a:srgbClr val="D92727"/>
                  </a:solidFill>
                  <a:latin typeface="Times New Roman" charset="0"/>
                </a:rPr>
                <a:t> </a:t>
              </a:r>
              <a:r>
                <a:rPr lang="en-US" sz="1200" b="1">
                  <a:solidFill>
                    <a:srgbClr val="D92727"/>
                  </a:solidFill>
                  <a:latin typeface="Times New Roman" charset="0"/>
                </a:rPr>
                <a:t>commit</a:t>
              </a:r>
              <a:r>
                <a:rPr lang="en-US" sz="1200" b="1" baseline="-25000">
                  <a:solidFill>
                    <a:srgbClr val="D92727"/>
                  </a:solidFill>
                  <a:latin typeface="Times New Roman" charset="0"/>
                </a:rPr>
                <a:t>1</a:t>
              </a:r>
            </a:p>
          </p:txBody>
        </p:sp>
      </p:grpSp>
      <p:grpSp>
        <p:nvGrpSpPr>
          <p:cNvPr id="4" name="Group 17"/>
          <p:cNvGrpSpPr>
            <a:grpSpLocks/>
          </p:cNvGrpSpPr>
          <p:nvPr/>
        </p:nvGrpSpPr>
        <p:grpSpPr bwMode="auto">
          <a:xfrm>
            <a:off x="2895600" y="2667000"/>
            <a:ext cx="2468563" cy="473075"/>
            <a:chOff x="0" y="0"/>
            <a:chExt cx="20000" cy="20000"/>
          </a:xfrm>
        </p:grpSpPr>
        <p:sp>
          <p:nvSpPr>
            <p:cNvPr id="21512" name="Rectangle 18"/>
            <p:cNvSpPr>
              <a:spLocks noChangeArrowheads="1"/>
            </p:cNvSpPr>
            <p:nvPr/>
          </p:nvSpPr>
          <p:spPr bwMode="auto">
            <a:xfrm>
              <a:off x="2856" y="0"/>
              <a:ext cx="16192" cy="20000"/>
            </a:xfrm>
            <a:prstGeom prst="rect">
              <a:avLst/>
            </a:prstGeom>
            <a:noFill/>
            <a:ln w="25400">
              <a:solidFill>
                <a:srgbClr val="000000"/>
              </a:solidFill>
              <a:miter lim="800000"/>
              <a:headEnd/>
              <a:tailEnd/>
            </a:ln>
          </p:spPr>
          <p:txBody>
            <a:bodyPr>
              <a:prstTxWarp prst="textNoShape">
                <a:avLst/>
              </a:prstTxWarp>
            </a:bodyPr>
            <a:lstStyle/>
            <a:p>
              <a:endParaRPr lang="en-US"/>
            </a:p>
          </p:txBody>
        </p:sp>
        <p:sp>
          <p:nvSpPr>
            <p:cNvPr id="21513" name="Rectangle 19"/>
            <p:cNvSpPr>
              <a:spLocks noChangeArrowheads="1"/>
            </p:cNvSpPr>
            <p:nvPr/>
          </p:nvSpPr>
          <p:spPr bwMode="auto">
            <a:xfrm>
              <a:off x="0" y="3464"/>
              <a:ext cx="20000" cy="13349"/>
            </a:xfrm>
            <a:prstGeom prst="rect">
              <a:avLst/>
            </a:prstGeom>
            <a:noFill/>
            <a:ln w="25400">
              <a:noFill/>
              <a:miter lim="800000"/>
              <a:headEnd/>
              <a:tailEnd/>
            </a:ln>
          </p:spPr>
          <p:txBody>
            <a:bodyPr lIns="12700" tIns="12700" rIns="12700" bIns="12700">
              <a:prstTxWarp prst="textNoShape">
                <a:avLst/>
              </a:prstTxWarp>
            </a:bodyPr>
            <a:lstStyle/>
            <a:p>
              <a:pPr eaLnBrk="0" hangingPunct="0"/>
              <a:r>
                <a:rPr lang="en-US" sz="1200">
                  <a:latin typeface="Times New Roman" charset="0"/>
                </a:rPr>
                <a:t> </a:t>
              </a:r>
              <a:r>
                <a:rPr lang="en-US" sz="1200">
                  <a:solidFill>
                    <a:srgbClr val="0000CC"/>
                  </a:solidFill>
                  <a:latin typeface="Times New Roman" charset="0"/>
                </a:rPr>
                <a:t>T</a:t>
              </a:r>
              <a:r>
                <a:rPr lang="en-US" sz="1200" baseline="-25000">
                  <a:solidFill>
                    <a:srgbClr val="0000CC"/>
                  </a:solidFill>
                  <a:latin typeface="Times New Roman" charset="0"/>
                </a:rPr>
                <a:t>2</a:t>
              </a:r>
              <a:r>
                <a:rPr lang="en-US" sz="1200">
                  <a:solidFill>
                    <a:srgbClr val="0000CC"/>
                  </a:solidFill>
                  <a:latin typeface="Times New Roman" charset="0"/>
                </a:rPr>
                <a:t>:</a:t>
              </a:r>
              <a:r>
                <a:rPr lang="en-US" sz="1200">
                  <a:solidFill>
                    <a:srgbClr val="000000"/>
                  </a:solidFill>
                  <a:latin typeface="Times New Roman" charset="0"/>
                </a:rPr>
                <a:t>     </a:t>
              </a:r>
              <a:r>
                <a:rPr lang="en-US" sz="1200" b="1">
                  <a:solidFill>
                    <a:srgbClr val="0000CC"/>
                  </a:solidFill>
                  <a:latin typeface="Times New Roman" charset="0"/>
                </a:rPr>
                <a:t>R</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(X) W</a:t>
              </a:r>
              <a:r>
                <a:rPr lang="en-US" sz="1200" b="1" baseline="-25000">
                  <a:solidFill>
                    <a:srgbClr val="0000CC"/>
                  </a:solidFill>
                  <a:latin typeface="Times New Roman" charset="0"/>
                </a:rPr>
                <a:t>2</a:t>
              </a:r>
              <a:r>
                <a:rPr lang="en-US" sz="1200" b="1">
                  <a:solidFill>
                    <a:srgbClr val="0000CC"/>
                  </a:solidFill>
                  <a:latin typeface="Times New Roman" charset="0"/>
                </a:rPr>
                <a:t>(Y)  commit</a:t>
              </a:r>
              <a:r>
                <a:rPr lang="en-US" sz="1200" b="1" baseline="-25000">
                  <a:solidFill>
                    <a:srgbClr val="0000CC"/>
                  </a:solidFill>
                  <a:latin typeface="Times New Roman" charset="0"/>
                </a:rPr>
                <a:t>2</a:t>
              </a:r>
            </a:p>
          </p:txBody>
        </p:sp>
      </p:grpSp>
      <p:sp>
        <p:nvSpPr>
          <p:cNvPr id="14" name="Slide Number Placeholder 1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 name="Slide Number Placeholder 4"/>
          <p:cNvSpPr>
            <a:spLocks noGrp="1"/>
          </p:cNvSpPr>
          <p:nvPr>
            <p:ph type="sldNum" sz="quarter" idx="12"/>
          </p:nvPr>
        </p:nvSpPr>
        <p:spPr/>
        <p:txBody>
          <a:bodyPr/>
          <a:lstStyle/>
          <a:p>
            <a:fld id="{A30A8FF4-7355-A24B-BFCA-DC8E04B277E3}" type="slidenum">
              <a:rPr lang="en-US"/>
              <a:pPr/>
              <a:t>18</a:t>
            </a:fld>
            <a:endParaRPr lang="en-US"/>
          </a:p>
        </p:txBody>
      </p:sp>
      <p:sp>
        <p:nvSpPr>
          <p:cNvPr id="15362" name="Rectangle 2"/>
          <p:cNvSpPr>
            <a:spLocks noGrp="1" noChangeArrowheads="1"/>
          </p:cNvSpPr>
          <p:nvPr>
            <p:ph type="title"/>
          </p:nvPr>
        </p:nvSpPr>
        <p:spPr/>
        <p:txBody>
          <a:bodyPr>
            <a:normAutofit fontScale="90000"/>
          </a:bodyPr>
          <a:lstStyle/>
          <a:p>
            <a:r>
              <a:rPr lang="en-GB" i="1"/>
              <a:t>Read</a:t>
            </a:r>
            <a:r>
              <a:rPr lang="en-GB"/>
              <a:t> and </a:t>
            </a:r>
            <a:r>
              <a:rPr lang="en-GB" i="1"/>
              <a:t>write</a:t>
            </a:r>
            <a:r>
              <a:rPr lang="en-GB"/>
              <a:t> operation conflict rules</a:t>
            </a:r>
          </a:p>
        </p:txBody>
      </p:sp>
      <p:grpSp>
        <p:nvGrpSpPr>
          <p:cNvPr id="2" name="Group 3"/>
          <p:cNvGrpSpPr>
            <a:grpSpLocks/>
          </p:cNvGrpSpPr>
          <p:nvPr/>
        </p:nvGrpSpPr>
        <p:grpSpPr bwMode="auto">
          <a:xfrm>
            <a:off x="457200" y="1981200"/>
            <a:ext cx="8089900" cy="3244850"/>
            <a:chOff x="341" y="1117"/>
            <a:chExt cx="5521" cy="2044"/>
          </a:xfrm>
        </p:grpSpPr>
        <p:sp>
          <p:nvSpPr>
            <p:cNvPr id="15364" name="Rectangle 4"/>
            <p:cNvSpPr>
              <a:spLocks noChangeArrowheads="1"/>
            </p:cNvSpPr>
            <p:nvPr/>
          </p:nvSpPr>
          <p:spPr bwMode="auto">
            <a:xfrm>
              <a:off x="357" y="1174"/>
              <a:ext cx="1430"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Operations of different</a:t>
              </a:r>
              <a:endParaRPr lang="en-GB" sz="1800">
                <a:latin typeface="Times" charset="0"/>
              </a:endParaRPr>
            </a:p>
          </p:txBody>
        </p:sp>
        <p:sp>
          <p:nvSpPr>
            <p:cNvPr id="15365" name="Rectangle 5"/>
            <p:cNvSpPr>
              <a:spLocks noChangeArrowheads="1"/>
            </p:cNvSpPr>
            <p:nvPr/>
          </p:nvSpPr>
          <p:spPr bwMode="auto">
            <a:xfrm>
              <a:off x="679" y="1343"/>
              <a:ext cx="771"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transactions</a:t>
              </a:r>
              <a:endParaRPr lang="en-GB" sz="1800">
                <a:latin typeface="Times" charset="0"/>
              </a:endParaRPr>
            </a:p>
          </p:txBody>
        </p:sp>
        <p:sp>
          <p:nvSpPr>
            <p:cNvPr id="15366" name="Rectangle 6"/>
            <p:cNvSpPr>
              <a:spLocks noChangeArrowheads="1"/>
            </p:cNvSpPr>
            <p:nvPr/>
          </p:nvSpPr>
          <p:spPr bwMode="auto">
            <a:xfrm>
              <a:off x="1937" y="1174"/>
              <a:ext cx="503"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Conflict</a:t>
              </a:r>
              <a:endParaRPr lang="en-GB" sz="1800">
                <a:latin typeface="Times" charset="0"/>
              </a:endParaRPr>
            </a:p>
          </p:txBody>
        </p:sp>
        <p:sp>
          <p:nvSpPr>
            <p:cNvPr id="15367" name="Rectangle 7"/>
            <p:cNvSpPr>
              <a:spLocks noChangeArrowheads="1"/>
            </p:cNvSpPr>
            <p:nvPr/>
          </p:nvSpPr>
          <p:spPr bwMode="auto">
            <a:xfrm>
              <a:off x="3931" y="1174"/>
              <a:ext cx="460"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Reason</a:t>
              </a:r>
              <a:endParaRPr lang="en-GB" sz="1800">
                <a:latin typeface="Times" charset="0"/>
              </a:endParaRPr>
            </a:p>
          </p:txBody>
        </p:sp>
        <p:sp>
          <p:nvSpPr>
            <p:cNvPr id="15368" name="Rectangle 8"/>
            <p:cNvSpPr>
              <a:spLocks noChangeArrowheads="1"/>
            </p:cNvSpPr>
            <p:nvPr/>
          </p:nvSpPr>
          <p:spPr bwMode="auto">
            <a:xfrm>
              <a:off x="484" y="1639"/>
              <a:ext cx="286"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read</a:t>
              </a:r>
              <a:endParaRPr lang="en-GB" sz="1800">
                <a:latin typeface="Times" charset="0"/>
              </a:endParaRPr>
            </a:p>
          </p:txBody>
        </p:sp>
        <p:sp>
          <p:nvSpPr>
            <p:cNvPr id="15369" name="Rectangle 9"/>
            <p:cNvSpPr>
              <a:spLocks noChangeArrowheads="1"/>
            </p:cNvSpPr>
            <p:nvPr/>
          </p:nvSpPr>
          <p:spPr bwMode="auto">
            <a:xfrm>
              <a:off x="1296" y="1639"/>
              <a:ext cx="286"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read</a:t>
              </a:r>
              <a:endParaRPr lang="en-GB" sz="1800">
                <a:latin typeface="Times" charset="0"/>
              </a:endParaRPr>
            </a:p>
          </p:txBody>
        </p:sp>
        <p:sp>
          <p:nvSpPr>
            <p:cNvPr id="15370" name="Rectangle 10"/>
            <p:cNvSpPr>
              <a:spLocks noChangeArrowheads="1"/>
            </p:cNvSpPr>
            <p:nvPr/>
          </p:nvSpPr>
          <p:spPr bwMode="auto">
            <a:xfrm>
              <a:off x="1941" y="1639"/>
              <a:ext cx="191"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No</a:t>
              </a:r>
              <a:endParaRPr lang="en-GB" sz="1800">
                <a:latin typeface="Times" charset="0"/>
              </a:endParaRPr>
            </a:p>
          </p:txBody>
        </p:sp>
        <p:sp>
          <p:nvSpPr>
            <p:cNvPr id="15371" name="Rectangle 11"/>
            <p:cNvSpPr>
              <a:spLocks noChangeArrowheads="1"/>
            </p:cNvSpPr>
            <p:nvPr/>
          </p:nvSpPr>
          <p:spPr bwMode="auto">
            <a:xfrm>
              <a:off x="2601" y="1639"/>
              <a:ext cx="1911"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Because the effect of a pair of </a:t>
              </a:r>
              <a:endParaRPr lang="en-GB" sz="1800">
                <a:latin typeface="Times" charset="0"/>
              </a:endParaRPr>
            </a:p>
          </p:txBody>
        </p:sp>
        <p:sp>
          <p:nvSpPr>
            <p:cNvPr id="15372" name="Rectangle 12"/>
            <p:cNvSpPr>
              <a:spLocks noChangeArrowheads="1"/>
            </p:cNvSpPr>
            <p:nvPr/>
          </p:nvSpPr>
          <p:spPr bwMode="auto">
            <a:xfrm>
              <a:off x="4610" y="1639"/>
              <a:ext cx="325"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 read</a:t>
              </a:r>
              <a:endParaRPr lang="en-GB" sz="1800">
                <a:latin typeface="Times" charset="0"/>
              </a:endParaRPr>
            </a:p>
          </p:txBody>
        </p:sp>
        <p:sp>
          <p:nvSpPr>
            <p:cNvPr id="15373" name="Rectangle 13"/>
            <p:cNvSpPr>
              <a:spLocks noChangeArrowheads="1"/>
            </p:cNvSpPr>
            <p:nvPr/>
          </p:nvSpPr>
          <p:spPr bwMode="auto">
            <a:xfrm>
              <a:off x="4902" y="1639"/>
              <a:ext cx="728"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operations</a:t>
              </a:r>
              <a:endParaRPr lang="en-GB" sz="1800">
                <a:latin typeface="Times" charset="0"/>
              </a:endParaRPr>
            </a:p>
          </p:txBody>
        </p:sp>
        <p:sp>
          <p:nvSpPr>
            <p:cNvPr id="15374" name="Rectangle 14"/>
            <p:cNvSpPr>
              <a:spLocks noChangeArrowheads="1"/>
            </p:cNvSpPr>
            <p:nvPr/>
          </p:nvSpPr>
          <p:spPr bwMode="auto">
            <a:xfrm>
              <a:off x="2601" y="1854"/>
              <a:ext cx="2925"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does not depend on the order in which they are</a:t>
              </a:r>
              <a:endParaRPr lang="en-GB" sz="1800">
                <a:latin typeface="Times" charset="0"/>
              </a:endParaRPr>
            </a:p>
          </p:txBody>
        </p:sp>
        <p:sp>
          <p:nvSpPr>
            <p:cNvPr id="15375" name="Rectangle 15"/>
            <p:cNvSpPr>
              <a:spLocks noChangeArrowheads="1"/>
            </p:cNvSpPr>
            <p:nvPr/>
          </p:nvSpPr>
          <p:spPr bwMode="auto">
            <a:xfrm>
              <a:off x="2601" y="2068"/>
              <a:ext cx="555"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executed</a:t>
              </a:r>
              <a:endParaRPr lang="en-GB" sz="1800">
                <a:latin typeface="Times" charset="0"/>
              </a:endParaRPr>
            </a:p>
          </p:txBody>
        </p:sp>
        <p:sp>
          <p:nvSpPr>
            <p:cNvPr id="15376" name="Rectangle 16"/>
            <p:cNvSpPr>
              <a:spLocks noChangeArrowheads="1"/>
            </p:cNvSpPr>
            <p:nvPr/>
          </p:nvSpPr>
          <p:spPr bwMode="auto">
            <a:xfrm>
              <a:off x="484" y="2283"/>
              <a:ext cx="286"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read</a:t>
              </a:r>
              <a:endParaRPr lang="en-GB" sz="1800">
                <a:latin typeface="Times" charset="0"/>
              </a:endParaRPr>
            </a:p>
          </p:txBody>
        </p:sp>
        <p:sp>
          <p:nvSpPr>
            <p:cNvPr id="15377" name="Rectangle 17"/>
            <p:cNvSpPr>
              <a:spLocks noChangeArrowheads="1"/>
            </p:cNvSpPr>
            <p:nvPr/>
          </p:nvSpPr>
          <p:spPr bwMode="auto">
            <a:xfrm>
              <a:off x="1295" y="2283"/>
              <a:ext cx="321"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write</a:t>
              </a:r>
              <a:endParaRPr lang="en-GB" sz="1800">
                <a:latin typeface="Times" charset="0"/>
              </a:endParaRPr>
            </a:p>
          </p:txBody>
        </p:sp>
        <p:sp>
          <p:nvSpPr>
            <p:cNvPr id="15378" name="Rectangle 18"/>
            <p:cNvSpPr>
              <a:spLocks noChangeArrowheads="1"/>
            </p:cNvSpPr>
            <p:nvPr/>
          </p:nvSpPr>
          <p:spPr bwMode="auto">
            <a:xfrm>
              <a:off x="1941" y="2283"/>
              <a:ext cx="243"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Yes</a:t>
              </a:r>
              <a:endParaRPr lang="en-GB" sz="1800">
                <a:latin typeface="Times" charset="0"/>
              </a:endParaRPr>
            </a:p>
          </p:txBody>
        </p:sp>
        <p:sp>
          <p:nvSpPr>
            <p:cNvPr id="15379" name="Rectangle 19"/>
            <p:cNvSpPr>
              <a:spLocks noChangeArrowheads="1"/>
            </p:cNvSpPr>
            <p:nvPr/>
          </p:nvSpPr>
          <p:spPr bwMode="auto">
            <a:xfrm>
              <a:off x="2601" y="2283"/>
              <a:ext cx="1460"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Because the effect of a </a:t>
              </a:r>
              <a:endParaRPr lang="en-GB" sz="1800">
                <a:latin typeface="Times" charset="0"/>
              </a:endParaRPr>
            </a:p>
          </p:txBody>
        </p:sp>
        <p:sp>
          <p:nvSpPr>
            <p:cNvPr id="15380" name="Rectangle 20"/>
            <p:cNvSpPr>
              <a:spLocks noChangeArrowheads="1"/>
            </p:cNvSpPr>
            <p:nvPr/>
          </p:nvSpPr>
          <p:spPr bwMode="auto">
            <a:xfrm>
              <a:off x="4150" y="2283"/>
              <a:ext cx="286"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read</a:t>
              </a:r>
              <a:endParaRPr lang="en-GB" sz="1800">
                <a:latin typeface="Times" charset="0"/>
              </a:endParaRPr>
            </a:p>
          </p:txBody>
        </p:sp>
        <p:sp>
          <p:nvSpPr>
            <p:cNvPr id="15381" name="Rectangle 21"/>
            <p:cNvSpPr>
              <a:spLocks noChangeArrowheads="1"/>
            </p:cNvSpPr>
            <p:nvPr/>
          </p:nvSpPr>
          <p:spPr bwMode="auto">
            <a:xfrm>
              <a:off x="4441" y="2283"/>
              <a:ext cx="411"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and a </a:t>
              </a:r>
              <a:endParaRPr lang="en-GB" sz="1800">
                <a:latin typeface="Times" charset="0"/>
              </a:endParaRPr>
            </a:p>
          </p:txBody>
        </p:sp>
        <p:sp>
          <p:nvSpPr>
            <p:cNvPr id="15382" name="Rectangle 22"/>
            <p:cNvSpPr>
              <a:spLocks noChangeArrowheads="1"/>
            </p:cNvSpPr>
            <p:nvPr/>
          </p:nvSpPr>
          <p:spPr bwMode="auto">
            <a:xfrm>
              <a:off x="4885" y="2283"/>
              <a:ext cx="321"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write</a:t>
              </a:r>
              <a:endParaRPr lang="en-GB" sz="1800">
                <a:latin typeface="Times" charset="0"/>
              </a:endParaRPr>
            </a:p>
          </p:txBody>
        </p:sp>
        <p:sp>
          <p:nvSpPr>
            <p:cNvPr id="15383" name="Rectangle 23"/>
            <p:cNvSpPr>
              <a:spLocks noChangeArrowheads="1"/>
            </p:cNvSpPr>
            <p:nvPr/>
          </p:nvSpPr>
          <p:spPr bwMode="auto">
            <a:xfrm>
              <a:off x="5223" y="2283"/>
              <a:ext cx="628"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operation</a:t>
              </a:r>
              <a:endParaRPr lang="en-GB" sz="1800">
                <a:latin typeface="Times" charset="0"/>
              </a:endParaRPr>
            </a:p>
          </p:txBody>
        </p:sp>
        <p:sp>
          <p:nvSpPr>
            <p:cNvPr id="15384" name="Rectangle 24"/>
            <p:cNvSpPr>
              <a:spLocks noChangeArrowheads="1"/>
            </p:cNvSpPr>
            <p:nvPr/>
          </p:nvSpPr>
          <p:spPr bwMode="auto">
            <a:xfrm>
              <a:off x="2601" y="2498"/>
              <a:ext cx="2444"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depends on the order of their execution</a:t>
              </a:r>
              <a:endParaRPr lang="en-GB" sz="1800">
                <a:latin typeface="Times" charset="0"/>
              </a:endParaRPr>
            </a:p>
          </p:txBody>
        </p:sp>
        <p:sp>
          <p:nvSpPr>
            <p:cNvPr id="15385" name="Rectangle 25"/>
            <p:cNvSpPr>
              <a:spLocks noChangeArrowheads="1"/>
            </p:cNvSpPr>
            <p:nvPr/>
          </p:nvSpPr>
          <p:spPr bwMode="auto">
            <a:xfrm>
              <a:off x="5117" y="2498"/>
              <a:ext cx="78"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a:t>
              </a:r>
              <a:endParaRPr lang="en-GB" sz="1800">
                <a:latin typeface="Times" charset="0"/>
              </a:endParaRPr>
            </a:p>
          </p:txBody>
        </p:sp>
        <p:sp>
          <p:nvSpPr>
            <p:cNvPr id="15386" name="Rectangle 26"/>
            <p:cNvSpPr>
              <a:spLocks noChangeArrowheads="1"/>
            </p:cNvSpPr>
            <p:nvPr/>
          </p:nvSpPr>
          <p:spPr bwMode="auto">
            <a:xfrm>
              <a:off x="484" y="2712"/>
              <a:ext cx="321"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write</a:t>
              </a:r>
              <a:endParaRPr lang="en-GB" sz="1800">
                <a:latin typeface="Times" charset="0"/>
              </a:endParaRPr>
            </a:p>
          </p:txBody>
        </p:sp>
        <p:sp>
          <p:nvSpPr>
            <p:cNvPr id="15387" name="Rectangle 27"/>
            <p:cNvSpPr>
              <a:spLocks noChangeArrowheads="1"/>
            </p:cNvSpPr>
            <p:nvPr/>
          </p:nvSpPr>
          <p:spPr bwMode="auto">
            <a:xfrm>
              <a:off x="1297" y="2712"/>
              <a:ext cx="320"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write</a:t>
              </a:r>
              <a:endParaRPr lang="en-GB" sz="1800">
                <a:latin typeface="Times" charset="0"/>
              </a:endParaRPr>
            </a:p>
          </p:txBody>
        </p:sp>
        <p:sp>
          <p:nvSpPr>
            <p:cNvPr id="15388" name="Rectangle 28"/>
            <p:cNvSpPr>
              <a:spLocks noChangeArrowheads="1"/>
            </p:cNvSpPr>
            <p:nvPr/>
          </p:nvSpPr>
          <p:spPr bwMode="auto">
            <a:xfrm>
              <a:off x="1941" y="2712"/>
              <a:ext cx="243"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Yes</a:t>
              </a:r>
              <a:endParaRPr lang="en-GB" sz="1800">
                <a:latin typeface="Times" charset="0"/>
              </a:endParaRPr>
            </a:p>
          </p:txBody>
        </p:sp>
        <p:sp>
          <p:nvSpPr>
            <p:cNvPr id="15389" name="Rectangle 29"/>
            <p:cNvSpPr>
              <a:spLocks noChangeArrowheads="1"/>
            </p:cNvSpPr>
            <p:nvPr/>
          </p:nvSpPr>
          <p:spPr bwMode="auto">
            <a:xfrm>
              <a:off x="2601" y="2712"/>
              <a:ext cx="1911"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Because the effect of a pair of </a:t>
              </a:r>
              <a:endParaRPr lang="en-GB" sz="1800">
                <a:latin typeface="Times" charset="0"/>
              </a:endParaRPr>
            </a:p>
          </p:txBody>
        </p:sp>
        <p:sp>
          <p:nvSpPr>
            <p:cNvPr id="15390" name="Rectangle 30"/>
            <p:cNvSpPr>
              <a:spLocks noChangeArrowheads="1"/>
            </p:cNvSpPr>
            <p:nvPr/>
          </p:nvSpPr>
          <p:spPr bwMode="auto">
            <a:xfrm>
              <a:off x="4611" y="2712"/>
              <a:ext cx="320"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write</a:t>
              </a:r>
              <a:endParaRPr lang="en-GB" sz="1800">
                <a:latin typeface="Times" charset="0"/>
              </a:endParaRPr>
            </a:p>
          </p:txBody>
        </p:sp>
        <p:sp>
          <p:nvSpPr>
            <p:cNvPr id="15391" name="Rectangle 31"/>
            <p:cNvSpPr>
              <a:spLocks noChangeArrowheads="1"/>
            </p:cNvSpPr>
            <p:nvPr/>
          </p:nvSpPr>
          <p:spPr bwMode="auto">
            <a:xfrm>
              <a:off x="4949" y="2712"/>
              <a:ext cx="689"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operations</a:t>
              </a:r>
              <a:endParaRPr lang="en-GB" sz="1800">
                <a:latin typeface="Times" charset="0"/>
              </a:endParaRPr>
            </a:p>
          </p:txBody>
        </p:sp>
        <p:sp>
          <p:nvSpPr>
            <p:cNvPr id="15392" name="Rectangle 32"/>
            <p:cNvSpPr>
              <a:spLocks noChangeArrowheads="1"/>
            </p:cNvSpPr>
            <p:nvPr/>
          </p:nvSpPr>
          <p:spPr bwMode="auto">
            <a:xfrm>
              <a:off x="2601" y="2927"/>
              <a:ext cx="2444"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depends on the order of their execution</a:t>
              </a:r>
              <a:endParaRPr lang="en-GB" sz="1800">
                <a:latin typeface="Times" charset="0"/>
              </a:endParaRPr>
            </a:p>
          </p:txBody>
        </p:sp>
        <p:sp>
          <p:nvSpPr>
            <p:cNvPr id="15393" name="Rectangle 33"/>
            <p:cNvSpPr>
              <a:spLocks noChangeArrowheads="1"/>
            </p:cNvSpPr>
            <p:nvPr/>
          </p:nvSpPr>
          <p:spPr bwMode="auto">
            <a:xfrm>
              <a:off x="5117" y="2927"/>
              <a:ext cx="78"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a:t>
              </a:r>
              <a:endParaRPr lang="en-GB" sz="1800">
                <a:latin typeface="Times" charset="0"/>
              </a:endParaRPr>
            </a:p>
          </p:txBody>
        </p:sp>
        <p:sp>
          <p:nvSpPr>
            <p:cNvPr id="15394" name="Line 34"/>
            <p:cNvSpPr>
              <a:spLocks noChangeShapeType="1"/>
            </p:cNvSpPr>
            <p:nvPr/>
          </p:nvSpPr>
          <p:spPr bwMode="auto">
            <a:xfrm>
              <a:off x="341" y="1117"/>
              <a:ext cx="5521"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15395" name="Line 35"/>
            <p:cNvSpPr>
              <a:spLocks noChangeShapeType="1"/>
            </p:cNvSpPr>
            <p:nvPr/>
          </p:nvSpPr>
          <p:spPr bwMode="auto">
            <a:xfrm>
              <a:off x="341" y="1568"/>
              <a:ext cx="5521"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15396" name="Line 36"/>
            <p:cNvSpPr>
              <a:spLocks noChangeShapeType="1"/>
            </p:cNvSpPr>
            <p:nvPr/>
          </p:nvSpPr>
          <p:spPr bwMode="auto">
            <a:xfrm>
              <a:off x="341" y="3161"/>
              <a:ext cx="5521"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 name="Slide Number Placeholder 4"/>
          <p:cNvSpPr>
            <a:spLocks noGrp="1"/>
          </p:cNvSpPr>
          <p:nvPr>
            <p:ph type="sldNum" sz="quarter" idx="12"/>
          </p:nvPr>
        </p:nvSpPr>
        <p:spPr/>
        <p:txBody>
          <a:bodyPr/>
          <a:lstStyle/>
          <a:p>
            <a:fld id="{D5745C80-7B2D-2741-88D1-6EC477852A86}" type="slidenum">
              <a:rPr lang="en-US"/>
              <a:pPr/>
              <a:t>19</a:t>
            </a:fld>
            <a:endParaRPr lang="en-US"/>
          </a:p>
        </p:txBody>
      </p:sp>
      <p:sp>
        <p:nvSpPr>
          <p:cNvPr id="17410" name="Rectangle 2"/>
          <p:cNvSpPr>
            <a:spLocks noGrp="1" noChangeArrowheads="1"/>
          </p:cNvSpPr>
          <p:nvPr>
            <p:ph type="title"/>
          </p:nvPr>
        </p:nvSpPr>
        <p:spPr/>
        <p:txBody>
          <a:bodyPr>
            <a:normAutofit fontScale="90000"/>
          </a:bodyPr>
          <a:lstStyle/>
          <a:p>
            <a:r>
              <a:rPr lang="en-GB"/>
              <a:t>A dirty read when transaction </a:t>
            </a:r>
            <a:r>
              <a:rPr lang="en-GB" i="1"/>
              <a:t>T</a:t>
            </a:r>
            <a:r>
              <a:rPr lang="en-GB"/>
              <a:t> aborts</a:t>
            </a:r>
          </a:p>
        </p:txBody>
      </p:sp>
      <p:sp>
        <p:nvSpPr>
          <p:cNvPr id="17411" name="Rectangle 3"/>
          <p:cNvSpPr>
            <a:spLocks noChangeArrowheads="1"/>
          </p:cNvSpPr>
          <p:nvPr/>
        </p:nvSpPr>
        <p:spPr bwMode="auto">
          <a:xfrm>
            <a:off x="3660775" y="2947988"/>
            <a:ext cx="23813"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12" name="Rectangle 4"/>
          <p:cNvSpPr>
            <a:spLocks noChangeArrowheads="1"/>
          </p:cNvSpPr>
          <p:nvPr/>
        </p:nvSpPr>
        <p:spPr bwMode="auto">
          <a:xfrm>
            <a:off x="7667625" y="2947988"/>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13" name="Rectangle 5"/>
          <p:cNvSpPr>
            <a:spLocks noChangeArrowheads="1"/>
          </p:cNvSpPr>
          <p:nvPr/>
        </p:nvSpPr>
        <p:spPr bwMode="auto">
          <a:xfrm>
            <a:off x="3660775" y="5516563"/>
            <a:ext cx="23813"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14" name="Rectangle 6"/>
          <p:cNvSpPr>
            <a:spLocks noChangeArrowheads="1"/>
          </p:cNvSpPr>
          <p:nvPr/>
        </p:nvSpPr>
        <p:spPr bwMode="auto">
          <a:xfrm>
            <a:off x="4581525" y="5516563"/>
            <a:ext cx="23813"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15" name="Rectangle 7"/>
          <p:cNvSpPr>
            <a:spLocks noChangeArrowheads="1"/>
          </p:cNvSpPr>
          <p:nvPr/>
        </p:nvSpPr>
        <p:spPr bwMode="auto">
          <a:xfrm>
            <a:off x="7667625" y="55165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grpSp>
        <p:nvGrpSpPr>
          <p:cNvPr id="2" name="Group 8"/>
          <p:cNvGrpSpPr>
            <a:grpSpLocks/>
          </p:cNvGrpSpPr>
          <p:nvPr/>
        </p:nvGrpSpPr>
        <p:grpSpPr bwMode="auto">
          <a:xfrm>
            <a:off x="576263" y="1776413"/>
            <a:ext cx="7988300" cy="3786187"/>
            <a:chOff x="393" y="1119"/>
            <a:chExt cx="5452" cy="2385"/>
          </a:xfrm>
        </p:grpSpPr>
        <p:sp>
          <p:nvSpPr>
            <p:cNvPr id="17417" name="Rectangle 9"/>
            <p:cNvSpPr>
              <a:spLocks noChangeArrowheads="1"/>
            </p:cNvSpPr>
            <p:nvPr/>
          </p:nvSpPr>
          <p:spPr bwMode="auto">
            <a:xfrm>
              <a:off x="526" y="1142"/>
              <a:ext cx="93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Transaction </a:t>
              </a:r>
              <a:endParaRPr lang="en-GB">
                <a:latin typeface="Times" charset="0"/>
              </a:endParaRPr>
            </a:p>
          </p:txBody>
        </p:sp>
        <p:sp>
          <p:nvSpPr>
            <p:cNvPr id="17418" name="Rectangle 10"/>
            <p:cNvSpPr>
              <a:spLocks noChangeArrowheads="1"/>
            </p:cNvSpPr>
            <p:nvPr/>
          </p:nvSpPr>
          <p:spPr bwMode="auto">
            <a:xfrm>
              <a:off x="1422" y="1142"/>
              <a:ext cx="10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i="1">
                  <a:solidFill>
                    <a:srgbClr val="000000"/>
                  </a:solidFill>
                  <a:latin typeface="Times" charset="0"/>
                </a:rPr>
                <a:t>T</a:t>
              </a:r>
              <a:endParaRPr lang="en-GB">
                <a:latin typeface="Times" charset="0"/>
              </a:endParaRPr>
            </a:p>
          </p:txBody>
        </p:sp>
        <p:sp>
          <p:nvSpPr>
            <p:cNvPr id="17419" name="Rectangle 11"/>
            <p:cNvSpPr>
              <a:spLocks noChangeArrowheads="1"/>
            </p:cNvSpPr>
            <p:nvPr/>
          </p:nvSpPr>
          <p:spPr bwMode="auto">
            <a:xfrm>
              <a:off x="1515" y="1142"/>
              <a:ext cx="5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a:t>
              </a:r>
              <a:endParaRPr lang="en-GB">
                <a:latin typeface="Times" charset="0"/>
              </a:endParaRPr>
            </a:p>
          </p:txBody>
        </p:sp>
        <p:sp>
          <p:nvSpPr>
            <p:cNvPr id="17420" name="Rectangle 12"/>
            <p:cNvSpPr>
              <a:spLocks noChangeArrowheads="1"/>
            </p:cNvSpPr>
            <p:nvPr/>
          </p:nvSpPr>
          <p:spPr bwMode="auto">
            <a:xfrm>
              <a:off x="1563" y="1142"/>
              <a:ext cx="8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  </a:t>
              </a:r>
              <a:endParaRPr lang="en-GB">
                <a:latin typeface="Times" charset="0"/>
              </a:endParaRPr>
            </a:p>
          </p:txBody>
        </p:sp>
        <p:sp>
          <p:nvSpPr>
            <p:cNvPr id="17421" name="Rectangle 13"/>
            <p:cNvSpPr>
              <a:spLocks noChangeArrowheads="1"/>
            </p:cNvSpPr>
            <p:nvPr/>
          </p:nvSpPr>
          <p:spPr bwMode="auto">
            <a:xfrm>
              <a:off x="543" y="1402"/>
              <a:ext cx="102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a.getBalance()</a:t>
              </a:r>
              <a:endParaRPr lang="en-GB">
                <a:latin typeface="Times" charset="0"/>
              </a:endParaRPr>
            </a:p>
          </p:txBody>
        </p:sp>
        <p:sp>
          <p:nvSpPr>
            <p:cNvPr id="17422" name="Rectangle 14"/>
            <p:cNvSpPr>
              <a:spLocks noChangeArrowheads="1"/>
            </p:cNvSpPr>
            <p:nvPr/>
          </p:nvSpPr>
          <p:spPr bwMode="auto">
            <a:xfrm>
              <a:off x="543" y="1621"/>
              <a:ext cx="192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a.setBalance(balance + 10)</a:t>
              </a:r>
              <a:endParaRPr lang="en-GB">
                <a:latin typeface="Times" charset="0"/>
              </a:endParaRPr>
            </a:p>
          </p:txBody>
        </p:sp>
        <p:sp>
          <p:nvSpPr>
            <p:cNvPr id="17423" name="Rectangle 15"/>
            <p:cNvSpPr>
              <a:spLocks noChangeArrowheads="1"/>
            </p:cNvSpPr>
            <p:nvPr/>
          </p:nvSpPr>
          <p:spPr bwMode="auto">
            <a:xfrm>
              <a:off x="3276" y="1142"/>
              <a:ext cx="93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Transaction </a:t>
              </a:r>
              <a:endParaRPr lang="en-GB">
                <a:latin typeface="Times" charset="0"/>
              </a:endParaRPr>
            </a:p>
          </p:txBody>
        </p:sp>
        <p:sp>
          <p:nvSpPr>
            <p:cNvPr id="17424" name="Rectangle 16"/>
            <p:cNvSpPr>
              <a:spLocks noChangeArrowheads="1"/>
            </p:cNvSpPr>
            <p:nvPr/>
          </p:nvSpPr>
          <p:spPr bwMode="auto">
            <a:xfrm>
              <a:off x="4171" y="1142"/>
              <a:ext cx="12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i="1">
                  <a:solidFill>
                    <a:srgbClr val="000000"/>
                  </a:solidFill>
                  <a:latin typeface="Times" charset="0"/>
                </a:rPr>
                <a:t>U</a:t>
              </a:r>
              <a:endParaRPr lang="en-GB">
                <a:latin typeface="Times" charset="0"/>
              </a:endParaRPr>
            </a:p>
          </p:txBody>
        </p:sp>
        <p:sp>
          <p:nvSpPr>
            <p:cNvPr id="17425" name="Rectangle 17"/>
            <p:cNvSpPr>
              <a:spLocks noChangeArrowheads="1"/>
            </p:cNvSpPr>
            <p:nvPr/>
          </p:nvSpPr>
          <p:spPr bwMode="auto">
            <a:xfrm>
              <a:off x="4280" y="1142"/>
              <a:ext cx="5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a:t>
              </a:r>
              <a:endParaRPr lang="en-GB">
                <a:latin typeface="Times" charset="0"/>
              </a:endParaRPr>
            </a:p>
          </p:txBody>
        </p:sp>
        <p:sp>
          <p:nvSpPr>
            <p:cNvPr id="17426" name="Rectangle 18"/>
            <p:cNvSpPr>
              <a:spLocks noChangeArrowheads="1"/>
            </p:cNvSpPr>
            <p:nvPr/>
          </p:nvSpPr>
          <p:spPr bwMode="auto">
            <a:xfrm>
              <a:off x="3276" y="1402"/>
              <a:ext cx="1024"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a.getBalance()</a:t>
              </a:r>
              <a:endParaRPr lang="en-GB">
                <a:latin typeface="Times" charset="0"/>
              </a:endParaRPr>
            </a:p>
          </p:txBody>
        </p:sp>
        <p:sp>
          <p:nvSpPr>
            <p:cNvPr id="17427" name="Rectangle 19"/>
            <p:cNvSpPr>
              <a:spLocks noChangeArrowheads="1"/>
            </p:cNvSpPr>
            <p:nvPr/>
          </p:nvSpPr>
          <p:spPr bwMode="auto">
            <a:xfrm>
              <a:off x="3276" y="1621"/>
              <a:ext cx="1930"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a.setBalance(balance + 20)</a:t>
              </a:r>
              <a:endParaRPr lang="en-GB">
                <a:latin typeface="Times" charset="0"/>
              </a:endParaRPr>
            </a:p>
          </p:txBody>
        </p:sp>
        <p:sp>
          <p:nvSpPr>
            <p:cNvPr id="17428" name="Line 20"/>
            <p:cNvSpPr>
              <a:spLocks noChangeShapeType="1"/>
            </p:cNvSpPr>
            <p:nvPr/>
          </p:nvSpPr>
          <p:spPr bwMode="auto">
            <a:xfrm>
              <a:off x="393" y="1119"/>
              <a:ext cx="2718"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29" name="Line 21"/>
            <p:cNvSpPr>
              <a:spLocks noChangeShapeType="1"/>
            </p:cNvSpPr>
            <p:nvPr/>
          </p:nvSpPr>
          <p:spPr bwMode="auto">
            <a:xfrm>
              <a:off x="3127" y="1119"/>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30" name="Line 22"/>
            <p:cNvSpPr>
              <a:spLocks noChangeShapeType="1"/>
            </p:cNvSpPr>
            <p:nvPr/>
          </p:nvSpPr>
          <p:spPr bwMode="auto">
            <a:xfrm>
              <a:off x="3143" y="1119"/>
              <a:ext cx="2702"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31" name="Line 23"/>
            <p:cNvSpPr>
              <a:spLocks noChangeShapeType="1"/>
            </p:cNvSpPr>
            <p:nvPr/>
          </p:nvSpPr>
          <p:spPr bwMode="auto">
            <a:xfrm>
              <a:off x="3127" y="1135"/>
              <a:ext cx="1" cy="69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32" name="Rectangle 24"/>
            <p:cNvSpPr>
              <a:spLocks noChangeArrowheads="1"/>
            </p:cNvSpPr>
            <p:nvPr/>
          </p:nvSpPr>
          <p:spPr bwMode="auto">
            <a:xfrm>
              <a:off x="543" y="1945"/>
              <a:ext cx="1775"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balance = a.getBalance()</a:t>
              </a:r>
              <a:endParaRPr lang="en-GB">
                <a:latin typeface="Times" charset="0"/>
              </a:endParaRPr>
            </a:p>
          </p:txBody>
        </p:sp>
        <p:sp>
          <p:nvSpPr>
            <p:cNvPr id="17433" name="Rectangle 25"/>
            <p:cNvSpPr>
              <a:spLocks noChangeArrowheads="1"/>
            </p:cNvSpPr>
            <p:nvPr/>
          </p:nvSpPr>
          <p:spPr bwMode="auto">
            <a:xfrm>
              <a:off x="2521" y="1945"/>
              <a:ext cx="34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$100</a:t>
              </a:r>
              <a:endParaRPr lang="en-GB">
                <a:latin typeface="Times" charset="0"/>
              </a:endParaRPr>
            </a:p>
          </p:txBody>
        </p:sp>
        <p:sp>
          <p:nvSpPr>
            <p:cNvPr id="17434" name="Line 26"/>
            <p:cNvSpPr>
              <a:spLocks noChangeShapeType="1"/>
            </p:cNvSpPr>
            <p:nvPr/>
          </p:nvSpPr>
          <p:spPr bwMode="auto">
            <a:xfrm>
              <a:off x="393" y="1842"/>
              <a:ext cx="2090"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35" name="Line 27"/>
            <p:cNvSpPr>
              <a:spLocks noChangeShapeType="1"/>
            </p:cNvSpPr>
            <p:nvPr/>
          </p:nvSpPr>
          <p:spPr bwMode="auto">
            <a:xfrm>
              <a:off x="2498" y="1842"/>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36" name="Line 28"/>
            <p:cNvSpPr>
              <a:spLocks noChangeShapeType="1"/>
            </p:cNvSpPr>
            <p:nvPr/>
          </p:nvSpPr>
          <p:spPr bwMode="auto">
            <a:xfrm>
              <a:off x="2514" y="1842"/>
              <a:ext cx="597"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37" name="Line 29"/>
            <p:cNvSpPr>
              <a:spLocks noChangeShapeType="1"/>
            </p:cNvSpPr>
            <p:nvPr/>
          </p:nvSpPr>
          <p:spPr bwMode="auto">
            <a:xfrm>
              <a:off x="3127" y="1842"/>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38" name="Line 30"/>
            <p:cNvSpPr>
              <a:spLocks noChangeShapeType="1"/>
            </p:cNvSpPr>
            <p:nvPr/>
          </p:nvSpPr>
          <p:spPr bwMode="auto">
            <a:xfrm>
              <a:off x="3143" y="1842"/>
              <a:ext cx="2073"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39" name="Line 31"/>
            <p:cNvSpPr>
              <a:spLocks noChangeShapeType="1"/>
            </p:cNvSpPr>
            <p:nvPr/>
          </p:nvSpPr>
          <p:spPr bwMode="auto">
            <a:xfrm>
              <a:off x="5232" y="1842"/>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40" name="Line 32"/>
            <p:cNvSpPr>
              <a:spLocks noChangeShapeType="1"/>
            </p:cNvSpPr>
            <p:nvPr/>
          </p:nvSpPr>
          <p:spPr bwMode="auto">
            <a:xfrm>
              <a:off x="5248" y="1842"/>
              <a:ext cx="597"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41" name="Rectangle 33"/>
            <p:cNvSpPr>
              <a:spLocks noChangeArrowheads="1"/>
            </p:cNvSpPr>
            <p:nvPr/>
          </p:nvSpPr>
          <p:spPr bwMode="auto">
            <a:xfrm>
              <a:off x="2498" y="1857"/>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42" name="Line 34"/>
            <p:cNvSpPr>
              <a:spLocks noChangeShapeType="1"/>
            </p:cNvSpPr>
            <p:nvPr/>
          </p:nvSpPr>
          <p:spPr bwMode="auto">
            <a:xfrm>
              <a:off x="3127" y="1857"/>
              <a:ext cx="1" cy="252"/>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43" name="Rectangle 35"/>
            <p:cNvSpPr>
              <a:spLocks noChangeArrowheads="1"/>
            </p:cNvSpPr>
            <p:nvPr/>
          </p:nvSpPr>
          <p:spPr bwMode="auto">
            <a:xfrm>
              <a:off x="5232" y="1857"/>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44" name="Rectangle 36"/>
            <p:cNvSpPr>
              <a:spLocks noChangeArrowheads="1"/>
            </p:cNvSpPr>
            <p:nvPr/>
          </p:nvSpPr>
          <p:spPr bwMode="auto">
            <a:xfrm>
              <a:off x="543" y="2212"/>
              <a:ext cx="192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a.setBalance(balance + 10)</a:t>
              </a:r>
              <a:endParaRPr lang="en-GB">
                <a:latin typeface="Times" charset="0"/>
              </a:endParaRPr>
            </a:p>
          </p:txBody>
        </p:sp>
        <p:sp>
          <p:nvSpPr>
            <p:cNvPr id="17445" name="Rectangle 37"/>
            <p:cNvSpPr>
              <a:spLocks noChangeArrowheads="1"/>
            </p:cNvSpPr>
            <p:nvPr/>
          </p:nvSpPr>
          <p:spPr bwMode="auto">
            <a:xfrm>
              <a:off x="2521" y="2212"/>
              <a:ext cx="34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$110</a:t>
              </a:r>
              <a:endParaRPr lang="en-GB">
                <a:latin typeface="Times" charset="0"/>
              </a:endParaRPr>
            </a:p>
          </p:txBody>
        </p:sp>
        <p:sp>
          <p:nvSpPr>
            <p:cNvPr id="17446" name="Rectangle 38"/>
            <p:cNvSpPr>
              <a:spLocks noChangeArrowheads="1"/>
            </p:cNvSpPr>
            <p:nvPr/>
          </p:nvSpPr>
          <p:spPr bwMode="auto">
            <a:xfrm>
              <a:off x="2498" y="2157"/>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47" name="Line 39"/>
            <p:cNvSpPr>
              <a:spLocks noChangeShapeType="1"/>
            </p:cNvSpPr>
            <p:nvPr/>
          </p:nvSpPr>
          <p:spPr bwMode="auto">
            <a:xfrm>
              <a:off x="3127" y="2124"/>
              <a:ext cx="1" cy="252"/>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48" name="Rectangle 40"/>
            <p:cNvSpPr>
              <a:spLocks noChangeArrowheads="1"/>
            </p:cNvSpPr>
            <p:nvPr/>
          </p:nvSpPr>
          <p:spPr bwMode="auto">
            <a:xfrm>
              <a:off x="5232" y="2124"/>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49" name="Rectangle 41"/>
            <p:cNvSpPr>
              <a:spLocks noChangeArrowheads="1"/>
            </p:cNvSpPr>
            <p:nvPr/>
          </p:nvSpPr>
          <p:spPr bwMode="auto">
            <a:xfrm>
              <a:off x="3276" y="2435"/>
              <a:ext cx="177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balance = a.getBalance()</a:t>
              </a:r>
              <a:endParaRPr lang="en-GB">
                <a:latin typeface="Times" charset="0"/>
              </a:endParaRPr>
            </a:p>
          </p:txBody>
        </p:sp>
        <p:sp>
          <p:nvSpPr>
            <p:cNvPr id="17450" name="Rectangle 42"/>
            <p:cNvSpPr>
              <a:spLocks noChangeArrowheads="1"/>
            </p:cNvSpPr>
            <p:nvPr/>
          </p:nvSpPr>
          <p:spPr bwMode="auto">
            <a:xfrm>
              <a:off x="5255" y="2435"/>
              <a:ext cx="34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$110</a:t>
              </a:r>
              <a:endParaRPr lang="en-GB">
                <a:latin typeface="Times" charset="0"/>
              </a:endParaRPr>
            </a:p>
          </p:txBody>
        </p:sp>
        <p:sp>
          <p:nvSpPr>
            <p:cNvPr id="17451" name="Rectangle 43"/>
            <p:cNvSpPr>
              <a:spLocks noChangeArrowheads="1"/>
            </p:cNvSpPr>
            <p:nvPr/>
          </p:nvSpPr>
          <p:spPr bwMode="auto">
            <a:xfrm>
              <a:off x="2498" y="2391"/>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52" name="Line 44"/>
            <p:cNvSpPr>
              <a:spLocks noChangeShapeType="1"/>
            </p:cNvSpPr>
            <p:nvPr/>
          </p:nvSpPr>
          <p:spPr bwMode="auto">
            <a:xfrm>
              <a:off x="3127" y="2391"/>
              <a:ext cx="1" cy="252"/>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53" name="Rectangle 45"/>
            <p:cNvSpPr>
              <a:spLocks noChangeArrowheads="1"/>
            </p:cNvSpPr>
            <p:nvPr/>
          </p:nvSpPr>
          <p:spPr bwMode="auto">
            <a:xfrm>
              <a:off x="5232" y="2435"/>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54" name="Rectangle 46"/>
            <p:cNvSpPr>
              <a:spLocks noChangeArrowheads="1"/>
            </p:cNvSpPr>
            <p:nvPr/>
          </p:nvSpPr>
          <p:spPr bwMode="auto">
            <a:xfrm>
              <a:off x="3276" y="2757"/>
              <a:ext cx="1930"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a.setBalance(balance + 20)</a:t>
              </a:r>
              <a:endParaRPr lang="en-GB">
                <a:latin typeface="Times" charset="0"/>
              </a:endParaRPr>
            </a:p>
          </p:txBody>
        </p:sp>
        <p:sp>
          <p:nvSpPr>
            <p:cNvPr id="17455" name="Rectangle 47"/>
            <p:cNvSpPr>
              <a:spLocks noChangeArrowheads="1"/>
            </p:cNvSpPr>
            <p:nvPr/>
          </p:nvSpPr>
          <p:spPr bwMode="auto">
            <a:xfrm>
              <a:off x="5051" y="2757"/>
              <a:ext cx="4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 </a:t>
              </a:r>
              <a:endParaRPr lang="en-GB">
                <a:latin typeface="Times" charset="0"/>
              </a:endParaRPr>
            </a:p>
          </p:txBody>
        </p:sp>
        <p:sp>
          <p:nvSpPr>
            <p:cNvPr id="17456" name="Rectangle 48"/>
            <p:cNvSpPr>
              <a:spLocks noChangeArrowheads="1"/>
            </p:cNvSpPr>
            <p:nvPr/>
          </p:nvSpPr>
          <p:spPr bwMode="auto">
            <a:xfrm>
              <a:off x="5082" y="2757"/>
              <a:ext cx="44"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 </a:t>
              </a:r>
              <a:endParaRPr lang="en-GB">
                <a:latin typeface="Times" charset="0"/>
              </a:endParaRPr>
            </a:p>
          </p:txBody>
        </p:sp>
        <p:sp>
          <p:nvSpPr>
            <p:cNvPr id="17457" name="Rectangle 49"/>
            <p:cNvSpPr>
              <a:spLocks noChangeArrowheads="1"/>
            </p:cNvSpPr>
            <p:nvPr/>
          </p:nvSpPr>
          <p:spPr bwMode="auto">
            <a:xfrm>
              <a:off x="5255" y="2757"/>
              <a:ext cx="34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$130</a:t>
              </a:r>
              <a:endParaRPr lang="en-GB">
                <a:latin typeface="Times" charset="0"/>
              </a:endParaRPr>
            </a:p>
          </p:txBody>
        </p:sp>
        <p:sp>
          <p:nvSpPr>
            <p:cNvPr id="17458" name="Rectangle 50"/>
            <p:cNvSpPr>
              <a:spLocks noChangeArrowheads="1"/>
            </p:cNvSpPr>
            <p:nvPr/>
          </p:nvSpPr>
          <p:spPr bwMode="auto">
            <a:xfrm>
              <a:off x="2498" y="2658"/>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59" name="Line 51"/>
            <p:cNvSpPr>
              <a:spLocks noChangeShapeType="1"/>
            </p:cNvSpPr>
            <p:nvPr/>
          </p:nvSpPr>
          <p:spPr bwMode="auto">
            <a:xfrm>
              <a:off x="3127" y="2658"/>
              <a:ext cx="1" cy="252"/>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60" name="Rectangle 52"/>
            <p:cNvSpPr>
              <a:spLocks noChangeArrowheads="1"/>
            </p:cNvSpPr>
            <p:nvPr/>
          </p:nvSpPr>
          <p:spPr bwMode="auto">
            <a:xfrm>
              <a:off x="5232" y="2702"/>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61" name="Rectangle 53"/>
            <p:cNvSpPr>
              <a:spLocks noChangeArrowheads="1"/>
            </p:cNvSpPr>
            <p:nvPr/>
          </p:nvSpPr>
          <p:spPr bwMode="auto">
            <a:xfrm>
              <a:off x="3276" y="3027"/>
              <a:ext cx="1341"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commit transaction</a:t>
              </a:r>
              <a:endParaRPr lang="en-GB">
                <a:latin typeface="Times" charset="0"/>
              </a:endParaRPr>
            </a:p>
          </p:txBody>
        </p:sp>
        <p:sp>
          <p:nvSpPr>
            <p:cNvPr id="17462" name="Rectangle 54"/>
            <p:cNvSpPr>
              <a:spLocks noChangeArrowheads="1"/>
            </p:cNvSpPr>
            <p:nvPr/>
          </p:nvSpPr>
          <p:spPr bwMode="auto">
            <a:xfrm>
              <a:off x="2498" y="2925"/>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63" name="Line 55"/>
            <p:cNvSpPr>
              <a:spLocks noChangeShapeType="1"/>
            </p:cNvSpPr>
            <p:nvPr/>
          </p:nvSpPr>
          <p:spPr bwMode="auto">
            <a:xfrm>
              <a:off x="3127" y="2925"/>
              <a:ext cx="1" cy="252"/>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64" name="Rectangle 56"/>
            <p:cNvSpPr>
              <a:spLocks noChangeArrowheads="1"/>
            </p:cNvSpPr>
            <p:nvPr/>
          </p:nvSpPr>
          <p:spPr bwMode="auto">
            <a:xfrm>
              <a:off x="5232" y="2925"/>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65" name="Rectangle 57"/>
            <p:cNvSpPr>
              <a:spLocks noChangeArrowheads="1"/>
            </p:cNvSpPr>
            <p:nvPr/>
          </p:nvSpPr>
          <p:spPr bwMode="auto">
            <a:xfrm>
              <a:off x="543" y="3294"/>
              <a:ext cx="1205"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abort transaction</a:t>
              </a:r>
              <a:endParaRPr lang="en-GB">
                <a:latin typeface="Times" charset="0"/>
              </a:endParaRPr>
            </a:p>
          </p:txBody>
        </p:sp>
        <p:sp>
          <p:nvSpPr>
            <p:cNvPr id="17466" name="Line 58"/>
            <p:cNvSpPr>
              <a:spLocks noChangeShapeType="1"/>
            </p:cNvSpPr>
            <p:nvPr/>
          </p:nvSpPr>
          <p:spPr bwMode="auto">
            <a:xfrm>
              <a:off x="393" y="3503"/>
              <a:ext cx="2090"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67" name="Rectangle 59"/>
            <p:cNvSpPr>
              <a:spLocks noChangeArrowheads="1"/>
            </p:cNvSpPr>
            <p:nvPr/>
          </p:nvSpPr>
          <p:spPr bwMode="auto">
            <a:xfrm>
              <a:off x="2498" y="3192"/>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68" name="Line 60"/>
            <p:cNvSpPr>
              <a:spLocks noChangeShapeType="1"/>
            </p:cNvSpPr>
            <p:nvPr/>
          </p:nvSpPr>
          <p:spPr bwMode="auto">
            <a:xfrm>
              <a:off x="2498" y="3503"/>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69" name="Line 61"/>
            <p:cNvSpPr>
              <a:spLocks noChangeShapeType="1"/>
            </p:cNvSpPr>
            <p:nvPr/>
          </p:nvSpPr>
          <p:spPr bwMode="auto">
            <a:xfrm>
              <a:off x="2514" y="3503"/>
              <a:ext cx="597"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70" name="Line 62"/>
            <p:cNvSpPr>
              <a:spLocks noChangeShapeType="1"/>
            </p:cNvSpPr>
            <p:nvPr/>
          </p:nvSpPr>
          <p:spPr bwMode="auto">
            <a:xfrm>
              <a:off x="3127" y="3192"/>
              <a:ext cx="1" cy="284"/>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71" name="Line 63"/>
            <p:cNvSpPr>
              <a:spLocks noChangeShapeType="1"/>
            </p:cNvSpPr>
            <p:nvPr/>
          </p:nvSpPr>
          <p:spPr bwMode="auto">
            <a:xfrm>
              <a:off x="3127" y="3503"/>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72" name="Line 64"/>
            <p:cNvSpPr>
              <a:spLocks noChangeShapeType="1"/>
            </p:cNvSpPr>
            <p:nvPr/>
          </p:nvSpPr>
          <p:spPr bwMode="auto">
            <a:xfrm>
              <a:off x="3143" y="3503"/>
              <a:ext cx="2073"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73" name="Rectangle 65"/>
            <p:cNvSpPr>
              <a:spLocks noChangeArrowheads="1"/>
            </p:cNvSpPr>
            <p:nvPr/>
          </p:nvSpPr>
          <p:spPr bwMode="auto">
            <a:xfrm>
              <a:off x="5232" y="3192"/>
              <a:ext cx="16" cy="26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7474" name="Line 66"/>
            <p:cNvSpPr>
              <a:spLocks noChangeShapeType="1"/>
            </p:cNvSpPr>
            <p:nvPr/>
          </p:nvSpPr>
          <p:spPr bwMode="auto">
            <a:xfrm>
              <a:off x="5232" y="3503"/>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7475" name="Line 67"/>
            <p:cNvSpPr>
              <a:spLocks noChangeShapeType="1"/>
            </p:cNvSpPr>
            <p:nvPr/>
          </p:nvSpPr>
          <p:spPr bwMode="auto">
            <a:xfrm>
              <a:off x="5248" y="3503"/>
              <a:ext cx="597" cy="1"/>
            </a:xfrm>
            <a:prstGeom prst="line">
              <a:avLst/>
            </a:prstGeom>
            <a:noFill/>
            <a:ln w="36513">
              <a:solidFill>
                <a:srgbClr val="000000"/>
              </a:solidFill>
              <a:round/>
              <a:headEnd/>
              <a:tailEnd/>
            </a:ln>
          </p:spPr>
          <p:txBody>
            <a:bodyPr>
              <a:prstTxWarp prst="textNoShape">
                <a:avLst/>
              </a:prstTxWarp>
            </a:bodyPr>
            <a:lstStyle/>
            <a:p>
              <a:endParaRPr lang="en-US"/>
            </a:p>
          </p:txBody>
        </p:sp>
      </p:grpSp>
      <p:sp>
        <p:nvSpPr>
          <p:cNvPr id="17476" name="Text Box 68"/>
          <p:cNvSpPr txBox="1">
            <a:spLocks noChangeArrowheads="1"/>
          </p:cNvSpPr>
          <p:nvPr/>
        </p:nvSpPr>
        <p:spPr bwMode="auto">
          <a:xfrm>
            <a:off x="2590800" y="5867400"/>
            <a:ext cx="4986338"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accent2"/>
                </a:solidFill>
              </a:rPr>
              <a:t>uses result of uncommitted transaction!</a:t>
            </a:r>
          </a:p>
        </p:txBody>
      </p:sp>
      <p:sp>
        <p:nvSpPr>
          <p:cNvPr id="17477" name="Line 69"/>
          <p:cNvSpPr>
            <a:spLocks noChangeShapeType="1"/>
          </p:cNvSpPr>
          <p:nvPr/>
        </p:nvSpPr>
        <p:spPr bwMode="auto">
          <a:xfrm flipH="1" flipV="1">
            <a:off x="6781800" y="5105400"/>
            <a:ext cx="533400" cy="8382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smtClean="0"/>
              <a:t>Important Lessons </a:t>
            </a:r>
            <a:r>
              <a:rPr lang="en-US" dirty="0" smtClean="0"/>
              <a:t>–</a:t>
            </a:r>
            <a:r>
              <a:rPr dirty="0" smtClean="0"/>
              <a:t> </a:t>
            </a:r>
            <a:br>
              <a:rPr dirty="0" smtClean="0"/>
            </a:br>
            <a:r>
              <a:rPr dirty="0" smtClean="0"/>
              <a:t>Fault Tolerance</a:t>
            </a:r>
            <a:endParaRPr lang="en-US" dirty="0"/>
          </a:p>
        </p:txBody>
      </p:sp>
      <p:sp>
        <p:nvSpPr>
          <p:cNvPr id="3" name="Content Placeholder 2"/>
          <p:cNvSpPr>
            <a:spLocks noGrp="1"/>
          </p:cNvSpPr>
          <p:nvPr>
            <p:ph idx="1"/>
          </p:nvPr>
        </p:nvSpPr>
        <p:spPr/>
        <p:txBody>
          <a:bodyPr>
            <a:normAutofit lnSpcReduction="10000"/>
          </a:bodyPr>
          <a:lstStyle/>
          <a:p>
            <a:r>
              <a:rPr lang="en-US" dirty="0" smtClean="0"/>
              <a:t>Terminology &amp; Background</a:t>
            </a:r>
          </a:p>
          <a:p>
            <a:pPr lvl="1"/>
            <a:r>
              <a:rPr lang="en-US" dirty="0" smtClean="0"/>
              <a:t>Failure models</a:t>
            </a:r>
          </a:p>
          <a:p>
            <a:endParaRPr lang="en-US" dirty="0" smtClean="0"/>
          </a:p>
          <a:p>
            <a:r>
              <a:rPr lang="en-US" dirty="0" smtClean="0"/>
              <a:t>Byzantine Fault Tolerance</a:t>
            </a:r>
          </a:p>
          <a:p>
            <a:pPr lvl="1"/>
            <a:r>
              <a:rPr lang="en-US" dirty="0" smtClean="0"/>
              <a:t>Protocol design </a:t>
            </a:r>
            <a:r>
              <a:rPr lang="en-US" dirty="0" err="1" smtClean="0">
                <a:sym typeface="Wingdings"/>
              </a:rPr>
              <a:t></a:t>
            </a:r>
            <a:r>
              <a:rPr lang="en-US" dirty="0" smtClean="0">
                <a:sym typeface="Wingdings"/>
              </a:rPr>
              <a:t> with and without crypto</a:t>
            </a:r>
            <a:endParaRPr lang="en-US" dirty="0" smtClean="0"/>
          </a:p>
          <a:p>
            <a:pPr lvl="1"/>
            <a:r>
              <a:rPr lang="en-US" dirty="0" smtClean="0"/>
              <a:t>How many servers do we need to tolerate</a:t>
            </a:r>
          </a:p>
          <a:p>
            <a:endParaRPr lang="en-US" dirty="0" smtClean="0"/>
          </a:p>
          <a:p>
            <a:r>
              <a:rPr lang="en-US" dirty="0" smtClean="0"/>
              <a:t>Issues in client/server</a:t>
            </a:r>
          </a:p>
          <a:p>
            <a:pPr lvl="1"/>
            <a:r>
              <a:rPr lang="en-US" dirty="0" smtClean="0"/>
              <a:t>Where do all those RPC failure semantics come from?</a:t>
            </a:r>
          </a:p>
          <a:p>
            <a:endParaRPr lang="en-US" dirty="0" smtClean="0"/>
          </a:p>
          <a:p>
            <a:r>
              <a:rPr lang="en-US" dirty="0" smtClean="0"/>
              <a:t>Reliable group communication</a:t>
            </a:r>
          </a:p>
          <a:p>
            <a:pPr lvl="1"/>
            <a:r>
              <a:rPr lang="en-US" dirty="0" smtClean="0"/>
              <a:t>How do we manage group membership changes as part of reliable multicast</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normAutofit/>
          </a:bodyPr>
          <a:lstStyle/>
          <a:p>
            <a:r>
              <a:rPr lang="en-GB" dirty="0" smtClean="0"/>
              <a:t>Nested transactions</a:t>
            </a:r>
            <a:endParaRPr lang="en-GB" dirty="0"/>
          </a:p>
        </p:txBody>
      </p:sp>
      <p:sp>
        <p:nvSpPr>
          <p:cNvPr id="64" name="Slide Number Placeholder 4"/>
          <p:cNvSpPr>
            <a:spLocks noGrp="1"/>
          </p:cNvSpPr>
          <p:nvPr>
            <p:ph type="sldNum" sz="quarter" idx="12"/>
          </p:nvPr>
        </p:nvSpPr>
        <p:spPr/>
        <p:txBody>
          <a:bodyPr/>
          <a:lstStyle/>
          <a:p>
            <a:fld id="{C2083EDE-DEFA-5E4F-9829-FD87BC763A81}" type="slidenum">
              <a:rPr lang="en-US" smtClean="0"/>
              <a:pPr/>
              <a:t>20</a:t>
            </a:fld>
            <a:endParaRPr lang="en-US"/>
          </a:p>
        </p:txBody>
      </p:sp>
      <p:grpSp>
        <p:nvGrpSpPr>
          <p:cNvPr id="2" name="Group 3"/>
          <p:cNvGrpSpPr>
            <a:grpSpLocks/>
          </p:cNvGrpSpPr>
          <p:nvPr/>
        </p:nvGrpSpPr>
        <p:grpSpPr bwMode="auto">
          <a:xfrm>
            <a:off x="642938" y="1981200"/>
            <a:ext cx="7785100" cy="3082925"/>
            <a:chOff x="336" y="1121"/>
            <a:chExt cx="5312" cy="1942"/>
          </a:xfrm>
        </p:grpSpPr>
        <p:sp>
          <p:nvSpPr>
            <p:cNvPr id="160772" name="Rectangle 4"/>
            <p:cNvSpPr>
              <a:spLocks noChangeArrowheads="1"/>
            </p:cNvSpPr>
            <p:nvPr/>
          </p:nvSpPr>
          <p:spPr bwMode="auto">
            <a:xfrm>
              <a:off x="2643" y="1121"/>
              <a:ext cx="1281"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  : top-level transaction</a:t>
              </a:r>
              <a:endParaRPr lang="en-GB">
                <a:latin typeface="Times" charset="0"/>
              </a:endParaRPr>
            </a:p>
          </p:txBody>
        </p:sp>
        <p:sp>
          <p:nvSpPr>
            <p:cNvPr id="160773" name="Line 5"/>
            <p:cNvSpPr>
              <a:spLocks noChangeShapeType="1"/>
            </p:cNvSpPr>
            <p:nvPr/>
          </p:nvSpPr>
          <p:spPr bwMode="auto">
            <a:xfrm flipH="1">
              <a:off x="1825" y="1438"/>
              <a:ext cx="634" cy="339"/>
            </a:xfrm>
            <a:prstGeom prst="line">
              <a:avLst/>
            </a:prstGeom>
            <a:noFill/>
            <a:ln w="34925">
              <a:solidFill>
                <a:srgbClr val="000000"/>
              </a:solidFill>
              <a:round/>
              <a:headEnd/>
              <a:tailEnd/>
            </a:ln>
          </p:spPr>
          <p:txBody>
            <a:bodyPr>
              <a:prstTxWarp prst="textNoShape">
                <a:avLst/>
              </a:prstTxWarp>
            </a:bodyPr>
            <a:lstStyle/>
            <a:p>
              <a:endParaRPr lang="en-US"/>
            </a:p>
          </p:txBody>
        </p:sp>
        <p:sp>
          <p:nvSpPr>
            <p:cNvPr id="160774" name="Line 6"/>
            <p:cNvSpPr>
              <a:spLocks noChangeShapeType="1"/>
            </p:cNvSpPr>
            <p:nvPr/>
          </p:nvSpPr>
          <p:spPr bwMode="auto">
            <a:xfrm>
              <a:off x="4479" y="1453"/>
              <a:ext cx="427" cy="324"/>
            </a:xfrm>
            <a:prstGeom prst="line">
              <a:avLst/>
            </a:prstGeom>
            <a:noFill/>
            <a:ln w="34925">
              <a:solidFill>
                <a:srgbClr val="000000"/>
              </a:solidFill>
              <a:round/>
              <a:headEnd/>
              <a:tailEnd/>
            </a:ln>
          </p:spPr>
          <p:txBody>
            <a:bodyPr>
              <a:prstTxWarp prst="textNoShape">
                <a:avLst/>
              </a:prstTxWarp>
            </a:bodyPr>
            <a:lstStyle/>
            <a:p>
              <a:endParaRPr lang="en-US"/>
            </a:p>
          </p:txBody>
        </p:sp>
        <p:sp>
          <p:nvSpPr>
            <p:cNvPr id="160775" name="Rectangle 7"/>
            <p:cNvSpPr>
              <a:spLocks noChangeArrowheads="1"/>
            </p:cNvSpPr>
            <p:nvPr/>
          </p:nvSpPr>
          <p:spPr bwMode="auto">
            <a:xfrm>
              <a:off x="1501" y="1305"/>
              <a:ext cx="4010" cy="14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160776" name="Rectangle 8"/>
            <p:cNvSpPr>
              <a:spLocks noChangeArrowheads="1"/>
            </p:cNvSpPr>
            <p:nvPr/>
          </p:nvSpPr>
          <p:spPr bwMode="auto">
            <a:xfrm>
              <a:off x="1501" y="1305"/>
              <a:ext cx="4024" cy="163"/>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160777" name="Rectangle 9"/>
            <p:cNvSpPr>
              <a:spLocks noChangeArrowheads="1"/>
            </p:cNvSpPr>
            <p:nvPr/>
          </p:nvSpPr>
          <p:spPr bwMode="auto">
            <a:xfrm>
              <a:off x="1783" y="1287"/>
              <a:ext cx="7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a:t>
              </a:r>
              <a:endParaRPr lang="en-GB">
                <a:latin typeface="Times" charset="0"/>
              </a:endParaRPr>
            </a:p>
          </p:txBody>
        </p:sp>
        <p:sp>
          <p:nvSpPr>
            <p:cNvPr id="160778" name="Rectangle 10"/>
            <p:cNvSpPr>
              <a:spLocks noChangeArrowheads="1"/>
            </p:cNvSpPr>
            <p:nvPr/>
          </p:nvSpPr>
          <p:spPr bwMode="auto">
            <a:xfrm>
              <a:off x="1856" y="1340"/>
              <a:ext cx="56"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a:t>
              </a:r>
              <a:endParaRPr lang="en-GB">
                <a:latin typeface="Times" charset="0"/>
              </a:endParaRPr>
            </a:p>
          </p:txBody>
        </p:sp>
        <p:sp>
          <p:nvSpPr>
            <p:cNvPr id="160779" name="Rectangle 11"/>
            <p:cNvSpPr>
              <a:spLocks noChangeArrowheads="1"/>
            </p:cNvSpPr>
            <p:nvPr/>
          </p:nvSpPr>
          <p:spPr bwMode="auto">
            <a:xfrm>
              <a:off x="1908" y="1287"/>
              <a:ext cx="1244"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 openSubTransaction</a:t>
              </a:r>
              <a:endParaRPr lang="en-GB">
                <a:latin typeface="Times" charset="0"/>
              </a:endParaRPr>
            </a:p>
          </p:txBody>
        </p:sp>
        <p:sp>
          <p:nvSpPr>
            <p:cNvPr id="160780" name="Rectangle 12"/>
            <p:cNvSpPr>
              <a:spLocks noChangeArrowheads="1"/>
            </p:cNvSpPr>
            <p:nvPr/>
          </p:nvSpPr>
          <p:spPr bwMode="auto">
            <a:xfrm>
              <a:off x="3923" y="1302"/>
              <a:ext cx="7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a:t>
              </a:r>
              <a:endParaRPr lang="en-GB">
                <a:latin typeface="Times" charset="0"/>
              </a:endParaRPr>
            </a:p>
          </p:txBody>
        </p:sp>
        <p:sp>
          <p:nvSpPr>
            <p:cNvPr id="160781" name="Rectangle 13"/>
            <p:cNvSpPr>
              <a:spLocks noChangeArrowheads="1"/>
            </p:cNvSpPr>
            <p:nvPr/>
          </p:nvSpPr>
          <p:spPr bwMode="auto">
            <a:xfrm>
              <a:off x="3995" y="1355"/>
              <a:ext cx="56"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a:t>
              </a:r>
              <a:endParaRPr lang="en-GB">
                <a:latin typeface="Times" charset="0"/>
              </a:endParaRPr>
            </a:p>
          </p:txBody>
        </p:sp>
        <p:sp>
          <p:nvSpPr>
            <p:cNvPr id="160782" name="Rectangle 14"/>
            <p:cNvSpPr>
              <a:spLocks noChangeArrowheads="1"/>
            </p:cNvSpPr>
            <p:nvPr/>
          </p:nvSpPr>
          <p:spPr bwMode="auto">
            <a:xfrm>
              <a:off x="4048" y="1302"/>
              <a:ext cx="1244"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 openSubTransaction</a:t>
              </a:r>
              <a:endParaRPr lang="en-GB">
                <a:latin typeface="Times" charset="0"/>
              </a:endParaRPr>
            </a:p>
          </p:txBody>
        </p:sp>
        <p:sp>
          <p:nvSpPr>
            <p:cNvPr id="160783" name="Rectangle 15"/>
            <p:cNvSpPr>
              <a:spLocks noChangeArrowheads="1"/>
            </p:cNvSpPr>
            <p:nvPr/>
          </p:nvSpPr>
          <p:spPr bwMode="auto">
            <a:xfrm>
              <a:off x="351" y="1792"/>
              <a:ext cx="2904" cy="14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160784" name="Rectangle 16"/>
            <p:cNvSpPr>
              <a:spLocks noChangeArrowheads="1"/>
            </p:cNvSpPr>
            <p:nvPr/>
          </p:nvSpPr>
          <p:spPr bwMode="auto">
            <a:xfrm>
              <a:off x="351" y="1792"/>
              <a:ext cx="2919" cy="162"/>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160785" name="Rectangle 17"/>
            <p:cNvSpPr>
              <a:spLocks noChangeArrowheads="1"/>
            </p:cNvSpPr>
            <p:nvPr/>
          </p:nvSpPr>
          <p:spPr bwMode="auto">
            <a:xfrm>
              <a:off x="3417" y="1792"/>
              <a:ext cx="2212" cy="14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160786" name="Rectangle 18"/>
            <p:cNvSpPr>
              <a:spLocks noChangeArrowheads="1"/>
            </p:cNvSpPr>
            <p:nvPr/>
          </p:nvSpPr>
          <p:spPr bwMode="auto">
            <a:xfrm>
              <a:off x="3417" y="1792"/>
              <a:ext cx="2226" cy="162"/>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160787" name="Rectangle 19"/>
            <p:cNvSpPr>
              <a:spLocks noChangeArrowheads="1"/>
            </p:cNvSpPr>
            <p:nvPr/>
          </p:nvSpPr>
          <p:spPr bwMode="auto">
            <a:xfrm>
              <a:off x="659" y="1784"/>
              <a:ext cx="110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openSubTransaction</a:t>
              </a:r>
              <a:endParaRPr lang="en-GB">
                <a:latin typeface="Times" charset="0"/>
              </a:endParaRPr>
            </a:p>
          </p:txBody>
        </p:sp>
        <p:sp>
          <p:nvSpPr>
            <p:cNvPr id="160788" name="Rectangle 20"/>
            <p:cNvSpPr>
              <a:spLocks noChangeArrowheads="1"/>
            </p:cNvSpPr>
            <p:nvPr/>
          </p:nvSpPr>
          <p:spPr bwMode="auto">
            <a:xfrm>
              <a:off x="3959" y="1784"/>
              <a:ext cx="110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openSubTransaction</a:t>
              </a:r>
              <a:endParaRPr lang="en-GB">
                <a:latin typeface="Times" charset="0"/>
              </a:endParaRPr>
            </a:p>
          </p:txBody>
        </p:sp>
        <p:sp>
          <p:nvSpPr>
            <p:cNvPr id="160789" name="Rectangle 21"/>
            <p:cNvSpPr>
              <a:spLocks noChangeArrowheads="1"/>
            </p:cNvSpPr>
            <p:nvPr/>
          </p:nvSpPr>
          <p:spPr bwMode="auto">
            <a:xfrm>
              <a:off x="1977" y="1770"/>
              <a:ext cx="110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openSubTransaction</a:t>
              </a:r>
              <a:endParaRPr lang="en-GB">
                <a:latin typeface="Times" charset="0"/>
              </a:endParaRPr>
            </a:p>
          </p:txBody>
        </p:sp>
        <p:sp>
          <p:nvSpPr>
            <p:cNvPr id="160790" name="Rectangle 22"/>
            <p:cNvSpPr>
              <a:spLocks noChangeArrowheads="1"/>
            </p:cNvSpPr>
            <p:nvPr/>
          </p:nvSpPr>
          <p:spPr bwMode="auto">
            <a:xfrm>
              <a:off x="336" y="2264"/>
              <a:ext cx="1106" cy="16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160791" name="Rectangle 23"/>
            <p:cNvSpPr>
              <a:spLocks noChangeArrowheads="1"/>
            </p:cNvSpPr>
            <p:nvPr/>
          </p:nvSpPr>
          <p:spPr bwMode="auto">
            <a:xfrm>
              <a:off x="336" y="2264"/>
              <a:ext cx="1120" cy="177"/>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160792" name="Rectangle 24"/>
            <p:cNvSpPr>
              <a:spLocks noChangeArrowheads="1"/>
            </p:cNvSpPr>
            <p:nvPr/>
          </p:nvSpPr>
          <p:spPr bwMode="auto">
            <a:xfrm>
              <a:off x="1663" y="2264"/>
              <a:ext cx="1105" cy="16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160793" name="Rectangle 25"/>
            <p:cNvSpPr>
              <a:spLocks noChangeArrowheads="1"/>
            </p:cNvSpPr>
            <p:nvPr/>
          </p:nvSpPr>
          <p:spPr bwMode="auto">
            <a:xfrm>
              <a:off x="1663" y="2264"/>
              <a:ext cx="1120" cy="177"/>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160794" name="Rectangle 26"/>
            <p:cNvSpPr>
              <a:spLocks noChangeArrowheads="1"/>
            </p:cNvSpPr>
            <p:nvPr/>
          </p:nvSpPr>
          <p:spPr bwMode="auto">
            <a:xfrm>
              <a:off x="3491" y="2264"/>
              <a:ext cx="2005" cy="16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160795" name="Rectangle 27"/>
            <p:cNvSpPr>
              <a:spLocks noChangeArrowheads="1"/>
            </p:cNvSpPr>
            <p:nvPr/>
          </p:nvSpPr>
          <p:spPr bwMode="auto">
            <a:xfrm>
              <a:off x="3491" y="2264"/>
              <a:ext cx="2020" cy="177"/>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160796" name="Rectangle 28"/>
            <p:cNvSpPr>
              <a:spLocks noChangeArrowheads="1"/>
            </p:cNvSpPr>
            <p:nvPr/>
          </p:nvSpPr>
          <p:spPr bwMode="auto">
            <a:xfrm>
              <a:off x="3982" y="2256"/>
              <a:ext cx="110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openSubTransaction</a:t>
              </a:r>
              <a:endParaRPr lang="en-GB">
                <a:latin typeface="Times" charset="0"/>
              </a:endParaRPr>
            </a:p>
          </p:txBody>
        </p:sp>
        <p:sp>
          <p:nvSpPr>
            <p:cNvPr id="160797" name="Rectangle 29"/>
            <p:cNvSpPr>
              <a:spLocks noChangeArrowheads="1"/>
            </p:cNvSpPr>
            <p:nvPr/>
          </p:nvSpPr>
          <p:spPr bwMode="auto">
            <a:xfrm>
              <a:off x="3992" y="2721"/>
              <a:ext cx="1106" cy="16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160798" name="Rectangle 30"/>
            <p:cNvSpPr>
              <a:spLocks noChangeArrowheads="1"/>
            </p:cNvSpPr>
            <p:nvPr/>
          </p:nvSpPr>
          <p:spPr bwMode="auto">
            <a:xfrm>
              <a:off x="3992" y="2721"/>
              <a:ext cx="1121" cy="177"/>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160799" name="Line 31"/>
            <p:cNvSpPr>
              <a:spLocks noChangeShapeType="1"/>
            </p:cNvSpPr>
            <p:nvPr/>
          </p:nvSpPr>
          <p:spPr bwMode="auto">
            <a:xfrm flipH="1">
              <a:off x="852" y="1969"/>
              <a:ext cx="295" cy="295"/>
            </a:xfrm>
            <a:prstGeom prst="line">
              <a:avLst/>
            </a:prstGeom>
            <a:noFill/>
            <a:ln w="34925">
              <a:solidFill>
                <a:srgbClr val="000000"/>
              </a:solidFill>
              <a:round/>
              <a:headEnd/>
              <a:tailEnd/>
            </a:ln>
          </p:spPr>
          <p:txBody>
            <a:bodyPr>
              <a:prstTxWarp prst="textNoShape">
                <a:avLst/>
              </a:prstTxWarp>
            </a:bodyPr>
            <a:lstStyle/>
            <a:p>
              <a:endParaRPr lang="en-US"/>
            </a:p>
          </p:txBody>
        </p:sp>
        <p:sp>
          <p:nvSpPr>
            <p:cNvPr id="160800" name="Line 32"/>
            <p:cNvSpPr>
              <a:spLocks noChangeShapeType="1"/>
            </p:cNvSpPr>
            <p:nvPr/>
          </p:nvSpPr>
          <p:spPr bwMode="auto">
            <a:xfrm>
              <a:off x="2223" y="1954"/>
              <a:ext cx="147" cy="324"/>
            </a:xfrm>
            <a:prstGeom prst="line">
              <a:avLst/>
            </a:prstGeom>
            <a:noFill/>
            <a:ln w="34925">
              <a:solidFill>
                <a:srgbClr val="000000"/>
              </a:solidFill>
              <a:round/>
              <a:headEnd/>
              <a:tailEnd/>
            </a:ln>
          </p:spPr>
          <p:txBody>
            <a:bodyPr>
              <a:prstTxWarp prst="textNoShape">
                <a:avLst/>
              </a:prstTxWarp>
            </a:bodyPr>
            <a:lstStyle/>
            <a:p>
              <a:endParaRPr lang="en-US"/>
            </a:p>
          </p:txBody>
        </p:sp>
        <p:sp>
          <p:nvSpPr>
            <p:cNvPr id="160801" name="Line 33"/>
            <p:cNvSpPr>
              <a:spLocks noChangeShapeType="1"/>
            </p:cNvSpPr>
            <p:nvPr/>
          </p:nvSpPr>
          <p:spPr bwMode="auto">
            <a:xfrm>
              <a:off x="4243" y="1954"/>
              <a:ext cx="221" cy="310"/>
            </a:xfrm>
            <a:prstGeom prst="line">
              <a:avLst/>
            </a:prstGeom>
            <a:noFill/>
            <a:ln w="34925">
              <a:solidFill>
                <a:srgbClr val="000000"/>
              </a:solidFill>
              <a:round/>
              <a:headEnd/>
              <a:tailEnd/>
            </a:ln>
          </p:spPr>
          <p:txBody>
            <a:bodyPr>
              <a:prstTxWarp prst="textNoShape">
                <a:avLst/>
              </a:prstTxWarp>
            </a:bodyPr>
            <a:lstStyle/>
            <a:p>
              <a:endParaRPr lang="en-US"/>
            </a:p>
          </p:txBody>
        </p:sp>
        <p:sp>
          <p:nvSpPr>
            <p:cNvPr id="160802" name="Line 34"/>
            <p:cNvSpPr>
              <a:spLocks noChangeShapeType="1"/>
            </p:cNvSpPr>
            <p:nvPr/>
          </p:nvSpPr>
          <p:spPr bwMode="auto">
            <a:xfrm>
              <a:off x="4405" y="2441"/>
              <a:ext cx="162" cy="265"/>
            </a:xfrm>
            <a:prstGeom prst="line">
              <a:avLst/>
            </a:prstGeom>
            <a:noFill/>
            <a:ln w="34925">
              <a:solidFill>
                <a:srgbClr val="000000"/>
              </a:solidFill>
              <a:round/>
              <a:headEnd/>
              <a:tailEnd/>
            </a:ln>
          </p:spPr>
          <p:txBody>
            <a:bodyPr>
              <a:prstTxWarp prst="textNoShape">
                <a:avLst/>
              </a:prstTxWarp>
            </a:bodyPr>
            <a:lstStyle/>
            <a:p>
              <a:endParaRPr lang="en-US"/>
            </a:p>
          </p:txBody>
        </p:sp>
        <p:sp>
          <p:nvSpPr>
            <p:cNvPr id="160803" name="Rectangle 35"/>
            <p:cNvSpPr>
              <a:spLocks noChangeArrowheads="1"/>
            </p:cNvSpPr>
            <p:nvPr/>
          </p:nvSpPr>
          <p:spPr bwMode="auto">
            <a:xfrm>
              <a:off x="396" y="1608"/>
              <a:ext cx="7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a:t>
              </a:r>
              <a:endParaRPr lang="en-GB">
                <a:latin typeface="Times" charset="0"/>
              </a:endParaRPr>
            </a:p>
          </p:txBody>
        </p:sp>
        <p:sp>
          <p:nvSpPr>
            <p:cNvPr id="160804" name="Rectangle 36"/>
            <p:cNvSpPr>
              <a:spLocks noChangeArrowheads="1"/>
            </p:cNvSpPr>
            <p:nvPr/>
          </p:nvSpPr>
          <p:spPr bwMode="auto">
            <a:xfrm>
              <a:off x="468" y="1661"/>
              <a:ext cx="56"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a:t>
              </a:r>
              <a:endParaRPr lang="en-GB">
                <a:latin typeface="Times" charset="0"/>
              </a:endParaRPr>
            </a:p>
          </p:txBody>
        </p:sp>
        <p:sp>
          <p:nvSpPr>
            <p:cNvPr id="160805" name="Rectangle 37"/>
            <p:cNvSpPr>
              <a:spLocks noChangeArrowheads="1"/>
            </p:cNvSpPr>
            <p:nvPr/>
          </p:nvSpPr>
          <p:spPr bwMode="auto">
            <a:xfrm>
              <a:off x="520" y="1608"/>
              <a:ext cx="6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a:t>
              </a:r>
              <a:endParaRPr lang="en-GB">
                <a:latin typeface="Times" charset="0"/>
              </a:endParaRPr>
            </a:p>
          </p:txBody>
        </p:sp>
        <p:sp>
          <p:nvSpPr>
            <p:cNvPr id="160806" name="Rectangle 38"/>
            <p:cNvSpPr>
              <a:spLocks noChangeArrowheads="1"/>
            </p:cNvSpPr>
            <p:nvPr/>
          </p:nvSpPr>
          <p:spPr bwMode="auto">
            <a:xfrm>
              <a:off x="3462" y="1608"/>
              <a:ext cx="7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a:t>
              </a:r>
              <a:endParaRPr lang="en-GB">
                <a:latin typeface="Times" charset="0"/>
              </a:endParaRPr>
            </a:p>
          </p:txBody>
        </p:sp>
        <p:sp>
          <p:nvSpPr>
            <p:cNvPr id="160807" name="Rectangle 39"/>
            <p:cNvSpPr>
              <a:spLocks noChangeArrowheads="1"/>
            </p:cNvSpPr>
            <p:nvPr/>
          </p:nvSpPr>
          <p:spPr bwMode="auto">
            <a:xfrm>
              <a:off x="3534" y="1661"/>
              <a:ext cx="80"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 </a:t>
              </a:r>
              <a:endParaRPr lang="en-GB">
                <a:latin typeface="Times" charset="0"/>
              </a:endParaRPr>
            </a:p>
          </p:txBody>
        </p:sp>
        <p:sp>
          <p:nvSpPr>
            <p:cNvPr id="160808" name="Rectangle 40"/>
            <p:cNvSpPr>
              <a:spLocks noChangeArrowheads="1"/>
            </p:cNvSpPr>
            <p:nvPr/>
          </p:nvSpPr>
          <p:spPr bwMode="auto">
            <a:xfrm>
              <a:off x="3613" y="1608"/>
              <a:ext cx="6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a:t>
              </a:r>
              <a:endParaRPr lang="en-GB">
                <a:latin typeface="Times" charset="0"/>
              </a:endParaRPr>
            </a:p>
          </p:txBody>
        </p:sp>
        <p:sp>
          <p:nvSpPr>
            <p:cNvPr id="160809" name="Rectangle 41"/>
            <p:cNvSpPr>
              <a:spLocks noChangeArrowheads="1"/>
            </p:cNvSpPr>
            <p:nvPr/>
          </p:nvSpPr>
          <p:spPr bwMode="auto">
            <a:xfrm>
              <a:off x="356" y="2094"/>
              <a:ext cx="7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a:t>
              </a:r>
              <a:endParaRPr lang="en-GB">
                <a:latin typeface="Times" charset="0"/>
              </a:endParaRPr>
            </a:p>
          </p:txBody>
        </p:sp>
        <p:sp>
          <p:nvSpPr>
            <p:cNvPr id="160810" name="Rectangle 42"/>
            <p:cNvSpPr>
              <a:spLocks noChangeArrowheads="1"/>
            </p:cNvSpPr>
            <p:nvPr/>
          </p:nvSpPr>
          <p:spPr bwMode="auto">
            <a:xfrm>
              <a:off x="428" y="2148"/>
              <a:ext cx="112"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11</a:t>
              </a:r>
              <a:endParaRPr lang="en-GB">
                <a:latin typeface="Times" charset="0"/>
              </a:endParaRPr>
            </a:p>
          </p:txBody>
        </p:sp>
        <p:sp>
          <p:nvSpPr>
            <p:cNvPr id="160811" name="Rectangle 43"/>
            <p:cNvSpPr>
              <a:spLocks noChangeArrowheads="1"/>
            </p:cNvSpPr>
            <p:nvPr/>
          </p:nvSpPr>
          <p:spPr bwMode="auto">
            <a:xfrm>
              <a:off x="533" y="2094"/>
              <a:ext cx="100"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 </a:t>
              </a:r>
              <a:endParaRPr lang="en-GB">
                <a:latin typeface="Times" charset="0"/>
              </a:endParaRPr>
            </a:p>
          </p:txBody>
        </p:sp>
        <p:sp>
          <p:nvSpPr>
            <p:cNvPr id="160812" name="Rectangle 44"/>
            <p:cNvSpPr>
              <a:spLocks noChangeArrowheads="1"/>
            </p:cNvSpPr>
            <p:nvPr/>
          </p:nvSpPr>
          <p:spPr bwMode="auto">
            <a:xfrm>
              <a:off x="1663" y="2094"/>
              <a:ext cx="7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a:t>
              </a:r>
              <a:endParaRPr lang="en-GB">
                <a:latin typeface="Times" charset="0"/>
              </a:endParaRPr>
            </a:p>
          </p:txBody>
        </p:sp>
        <p:sp>
          <p:nvSpPr>
            <p:cNvPr id="160813" name="Rectangle 45"/>
            <p:cNvSpPr>
              <a:spLocks noChangeArrowheads="1"/>
            </p:cNvSpPr>
            <p:nvPr/>
          </p:nvSpPr>
          <p:spPr bwMode="auto">
            <a:xfrm>
              <a:off x="1735" y="2148"/>
              <a:ext cx="112"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12</a:t>
              </a:r>
              <a:endParaRPr lang="en-GB">
                <a:latin typeface="Times" charset="0"/>
              </a:endParaRPr>
            </a:p>
          </p:txBody>
        </p:sp>
        <p:sp>
          <p:nvSpPr>
            <p:cNvPr id="160814" name="Rectangle 46"/>
            <p:cNvSpPr>
              <a:spLocks noChangeArrowheads="1"/>
            </p:cNvSpPr>
            <p:nvPr/>
          </p:nvSpPr>
          <p:spPr bwMode="auto">
            <a:xfrm>
              <a:off x="1840" y="2094"/>
              <a:ext cx="100"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 </a:t>
              </a:r>
              <a:endParaRPr lang="en-GB">
                <a:latin typeface="Times" charset="0"/>
              </a:endParaRPr>
            </a:p>
          </p:txBody>
        </p:sp>
        <p:sp>
          <p:nvSpPr>
            <p:cNvPr id="160815" name="Rectangle 47"/>
            <p:cNvSpPr>
              <a:spLocks noChangeArrowheads="1"/>
            </p:cNvSpPr>
            <p:nvPr/>
          </p:nvSpPr>
          <p:spPr bwMode="auto">
            <a:xfrm>
              <a:off x="3972" y="2540"/>
              <a:ext cx="7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a:t>
              </a:r>
              <a:endParaRPr lang="en-GB">
                <a:latin typeface="Times" charset="0"/>
              </a:endParaRPr>
            </a:p>
          </p:txBody>
        </p:sp>
        <p:sp>
          <p:nvSpPr>
            <p:cNvPr id="160816" name="Rectangle 48"/>
            <p:cNvSpPr>
              <a:spLocks noChangeArrowheads="1"/>
            </p:cNvSpPr>
            <p:nvPr/>
          </p:nvSpPr>
          <p:spPr bwMode="auto">
            <a:xfrm>
              <a:off x="4044" y="2594"/>
              <a:ext cx="16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211</a:t>
              </a:r>
              <a:endParaRPr lang="en-GB">
                <a:latin typeface="Times" charset="0"/>
              </a:endParaRPr>
            </a:p>
          </p:txBody>
        </p:sp>
        <p:sp>
          <p:nvSpPr>
            <p:cNvPr id="160817" name="Rectangle 49"/>
            <p:cNvSpPr>
              <a:spLocks noChangeArrowheads="1"/>
            </p:cNvSpPr>
            <p:nvPr/>
          </p:nvSpPr>
          <p:spPr bwMode="auto">
            <a:xfrm>
              <a:off x="4201" y="2540"/>
              <a:ext cx="100"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 </a:t>
              </a:r>
              <a:endParaRPr lang="en-GB">
                <a:latin typeface="Times" charset="0"/>
              </a:endParaRPr>
            </a:p>
          </p:txBody>
        </p:sp>
        <p:sp>
          <p:nvSpPr>
            <p:cNvPr id="160818" name="Rectangle 50"/>
            <p:cNvSpPr>
              <a:spLocks noChangeArrowheads="1"/>
            </p:cNvSpPr>
            <p:nvPr/>
          </p:nvSpPr>
          <p:spPr bwMode="auto">
            <a:xfrm>
              <a:off x="3521" y="2087"/>
              <a:ext cx="7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T</a:t>
              </a:r>
              <a:endParaRPr lang="en-GB">
                <a:latin typeface="Times" charset="0"/>
              </a:endParaRPr>
            </a:p>
          </p:txBody>
        </p:sp>
        <p:sp>
          <p:nvSpPr>
            <p:cNvPr id="160819" name="Rectangle 51"/>
            <p:cNvSpPr>
              <a:spLocks noChangeArrowheads="1"/>
            </p:cNvSpPr>
            <p:nvPr/>
          </p:nvSpPr>
          <p:spPr bwMode="auto">
            <a:xfrm>
              <a:off x="3593" y="2140"/>
              <a:ext cx="112"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21</a:t>
              </a:r>
              <a:endParaRPr lang="en-GB">
                <a:latin typeface="Times" charset="0"/>
              </a:endParaRPr>
            </a:p>
          </p:txBody>
        </p:sp>
        <p:sp>
          <p:nvSpPr>
            <p:cNvPr id="160820" name="Rectangle 52"/>
            <p:cNvSpPr>
              <a:spLocks noChangeArrowheads="1"/>
            </p:cNvSpPr>
            <p:nvPr/>
          </p:nvSpPr>
          <p:spPr bwMode="auto">
            <a:xfrm>
              <a:off x="3698" y="2131"/>
              <a:ext cx="100"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 </a:t>
              </a:r>
              <a:endParaRPr lang="en-GB">
                <a:latin typeface="Times" charset="0"/>
              </a:endParaRPr>
            </a:p>
          </p:txBody>
        </p:sp>
        <p:sp>
          <p:nvSpPr>
            <p:cNvPr id="160821" name="Rectangle 53"/>
            <p:cNvSpPr>
              <a:spLocks noChangeArrowheads="1"/>
            </p:cNvSpPr>
            <p:nvPr/>
          </p:nvSpPr>
          <p:spPr bwMode="auto">
            <a:xfrm>
              <a:off x="4443" y="2919"/>
              <a:ext cx="65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prov.commit</a:t>
              </a:r>
              <a:endParaRPr lang="en-GB">
                <a:latin typeface="Times" charset="0"/>
              </a:endParaRPr>
            </a:p>
          </p:txBody>
        </p:sp>
        <p:sp>
          <p:nvSpPr>
            <p:cNvPr id="160822" name="Rectangle 54"/>
            <p:cNvSpPr>
              <a:spLocks noChangeArrowheads="1"/>
            </p:cNvSpPr>
            <p:nvPr/>
          </p:nvSpPr>
          <p:spPr bwMode="auto">
            <a:xfrm>
              <a:off x="4793" y="2448"/>
              <a:ext cx="68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prov. commit</a:t>
              </a:r>
              <a:endParaRPr lang="en-GB">
                <a:latin typeface="Times" charset="0"/>
              </a:endParaRPr>
            </a:p>
          </p:txBody>
        </p:sp>
        <p:sp>
          <p:nvSpPr>
            <p:cNvPr id="160823" name="Rectangle 55"/>
            <p:cNvSpPr>
              <a:spLocks noChangeArrowheads="1"/>
            </p:cNvSpPr>
            <p:nvPr/>
          </p:nvSpPr>
          <p:spPr bwMode="auto">
            <a:xfrm>
              <a:off x="5374" y="1976"/>
              <a:ext cx="274"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abort</a:t>
              </a:r>
              <a:endParaRPr lang="en-GB">
                <a:latin typeface="Times" charset="0"/>
              </a:endParaRPr>
            </a:p>
          </p:txBody>
        </p:sp>
        <p:sp>
          <p:nvSpPr>
            <p:cNvPr id="160824" name="Rectangle 56"/>
            <p:cNvSpPr>
              <a:spLocks noChangeArrowheads="1"/>
            </p:cNvSpPr>
            <p:nvPr/>
          </p:nvSpPr>
          <p:spPr bwMode="auto">
            <a:xfrm>
              <a:off x="2087" y="2448"/>
              <a:ext cx="68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prov. commit</a:t>
              </a:r>
              <a:endParaRPr lang="en-GB">
                <a:latin typeface="Times" charset="0"/>
              </a:endParaRPr>
            </a:p>
          </p:txBody>
        </p:sp>
        <p:sp>
          <p:nvSpPr>
            <p:cNvPr id="160825" name="Rectangle 57"/>
            <p:cNvSpPr>
              <a:spLocks noChangeArrowheads="1"/>
            </p:cNvSpPr>
            <p:nvPr/>
          </p:nvSpPr>
          <p:spPr bwMode="auto">
            <a:xfrm>
              <a:off x="762" y="2448"/>
              <a:ext cx="68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prov. commit</a:t>
              </a:r>
              <a:endParaRPr lang="en-GB">
                <a:latin typeface="Times" charset="0"/>
              </a:endParaRPr>
            </a:p>
          </p:txBody>
        </p:sp>
        <p:sp>
          <p:nvSpPr>
            <p:cNvPr id="160826" name="Rectangle 58"/>
            <p:cNvSpPr>
              <a:spLocks noChangeArrowheads="1"/>
            </p:cNvSpPr>
            <p:nvPr/>
          </p:nvSpPr>
          <p:spPr bwMode="auto">
            <a:xfrm>
              <a:off x="2565" y="1976"/>
              <a:ext cx="68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prov. commit</a:t>
              </a:r>
              <a:endParaRPr lang="en-GB">
                <a:latin typeface="Times" charset="0"/>
              </a:endParaRPr>
            </a:p>
          </p:txBody>
        </p:sp>
        <p:sp>
          <p:nvSpPr>
            <p:cNvPr id="160827" name="Rectangle 59"/>
            <p:cNvSpPr>
              <a:spLocks noChangeArrowheads="1"/>
            </p:cNvSpPr>
            <p:nvPr/>
          </p:nvSpPr>
          <p:spPr bwMode="auto">
            <a:xfrm>
              <a:off x="5111" y="1519"/>
              <a:ext cx="38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commit</a:t>
              </a:r>
              <a:endParaRPr lang="en-GB">
                <a:latin typeface="Times" charset="0"/>
              </a:endParaRPr>
            </a:p>
          </p:txBody>
        </p:sp>
      </p:grpSp>
      <p:sp>
        <p:nvSpPr>
          <p:cNvPr id="160828" name="Text Box 60"/>
          <p:cNvSpPr txBox="1">
            <a:spLocks noChangeArrowheads="1"/>
          </p:cNvSpPr>
          <p:nvPr/>
        </p:nvSpPr>
        <p:spPr bwMode="auto">
          <a:xfrm>
            <a:off x="1143000" y="5410200"/>
            <a:ext cx="2559050" cy="457200"/>
          </a:xfrm>
          <a:prstGeom prst="rect">
            <a:avLst/>
          </a:prstGeom>
          <a:noFill/>
          <a:ln w="9525">
            <a:noFill/>
            <a:miter lim="800000"/>
            <a:headEnd/>
            <a:tailEnd/>
          </a:ln>
          <a:effectLst/>
        </p:spPr>
        <p:txBody>
          <a:bodyPr wrap="none">
            <a:prstTxWarp prst="textNoShape">
              <a:avLst/>
            </a:prstTxWarp>
            <a:spAutoFit/>
          </a:bodyPr>
          <a:lstStyle/>
          <a:p>
            <a:r>
              <a:rPr lang="en-US"/>
              <a:t>provisional commit</a:t>
            </a:r>
          </a:p>
        </p:txBody>
      </p:sp>
      <p:sp>
        <p:nvSpPr>
          <p:cNvPr id="160829" name="Line 61"/>
          <p:cNvSpPr>
            <a:spLocks noChangeShapeType="1"/>
          </p:cNvSpPr>
          <p:nvPr/>
        </p:nvSpPr>
        <p:spPr bwMode="auto">
          <a:xfrm flipH="1" flipV="1">
            <a:off x="2057400" y="4343400"/>
            <a:ext cx="304800" cy="1143000"/>
          </a:xfrm>
          <a:prstGeom prst="line">
            <a:avLst/>
          </a:prstGeom>
          <a:noFill/>
          <a:ln w="9525">
            <a:solidFill>
              <a:schemeClr val="tx1"/>
            </a:solidFill>
            <a:round/>
            <a:headEnd/>
            <a:tailEnd type="triangle" w="med" len="med"/>
          </a:ln>
          <a:effectLst/>
        </p:spPr>
        <p:txBody>
          <a:bodyPr wrap="none">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normAutofit fontScale="90000"/>
          </a:bodyPr>
          <a:lstStyle/>
          <a:p>
            <a:r>
              <a:rPr lang="en-US" smtClean="0"/>
              <a:t>Committing Nested Transactions</a:t>
            </a:r>
            <a:endParaRPr lang="en-US"/>
          </a:p>
        </p:txBody>
      </p:sp>
      <p:sp>
        <p:nvSpPr>
          <p:cNvPr id="163843" name="Rectangle 3"/>
          <p:cNvSpPr>
            <a:spLocks noGrp="1" noChangeArrowheads="1"/>
          </p:cNvSpPr>
          <p:nvPr>
            <p:ph type="body" idx="1"/>
          </p:nvPr>
        </p:nvSpPr>
        <p:spPr/>
        <p:txBody>
          <a:bodyPr>
            <a:normAutofit fontScale="77500" lnSpcReduction="20000"/>
          </a:bodyPr>
          <a:lstStyle/>
          <a:p>
            <a:r>
              <a:rPr lang="en-US" dirty="0" smtClean="0"/>
              <a:t>A transaction may commit or abort only after its child transactions have completed</a:t>
            </a:r>
          </a:p>
          <a:p>
            <a:endParaRPr lang="en-US" dirty="0" smtClean="0"/>
          </a:p>
          <a:p>
            <a:r>
              <a:rPr lang="en-US" dirty="0" smtClean="0"/>
              <a:t>When a sub-transaction completes, it makes an independent decision either to commit provisionally or to abort.  Its decision to abort is final.</a:t>
            </a:r>
          </a:p>
          <a:p>
            <a:endParaRPr lang="en-US" dirty="0" smtClean="0"/>
          </a:p>
          <a:p>
            <a:r>
              <a:rPr lang="en-US" dirty="0" smtClean="0"/>
              <a:t>When a parent aborts, all of its sub-transactions are aborted</a:t>
            </a:r>
          </a:p>
          <a:p>
            <a:endParaRPr lang="en-US" dirty="0" smtClean="0"/>
          </a:p>
          <a:p>
            <a:r>
              <a:rPr lang="en-US" dirty="0" smtClean="0"/>
              <a:t>When a sub-transaction aborts, the parent can decide whether to abort or not</a:t>
            </a:r>
          </a:p>
          <a:p>
            <a:endParaRPr lang="en-US" dirty="0" smtClean="0"/>
          </a:p>
          <a:p>
            <a:r>
              <a:rPr lang="en-US" dirty="0" smtClean="0"/>
              <a:t>If a top-level transaction commits, then all of the sub-transactions that have provisionally committed can commit too, provided that non of their ancestors has aborted.</a:t>
            </a:r>
            <a:endParaRPr lang="en-US" dirty="0"/>
          </a:p>
        </p:txBody>
      </p:sp>
      <p:sp>
        <p:nvSpPr>
          <p:cNvPr id="6" name="Slide Number Placeholder 5"/>
          <p:cNvSpPr>
            <a:spLocks noGrp="1"/>
          </p:cNvSpPr>
          <p:nvPr>
            <p:ph type="sldNum" sz="quarter" idx="12"/>
          </p:nvPr>
        </p:nvSpPr>
        <p:spPr/>
        <p:txBody>
          <a:bodyPr/>
          <a:lstStyle/>
          <a:p>
            <a:fld id="{91F77C37-DAEF-7A4F-8848-1F36DFF310C5}" type="slidenum">
              <a:rPr lang="en-US" smtClean="0"/>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Transaction basics</a:t>
            </a:r>
          </a:p>
          <a:p>
            <a:endParaRPr lang="en-US" dirty="0" smtClean="0"/>
          </a:p>
          <a:p>
            <a:r>
              <a:rPr lang="en-US" dirty="0" smtClean="0">
                <a:solidFill>
                  <a:srgbClr val="FF0000"/>
                </a:solidFill>
              </a:rPr>
              <a:t>Locking and deadlock</a:t>
            </a:r>
          </a:p>
          <a:p>
            <a:endParaRPr lang="en-US" dirty="0" smtClean="0"/>
          </a:p>
          <a:p>
            <a:r>
              <a:rPr lang="en-US" dirty="0" smtClean="0"/>
              <a:t>Distributed transactions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smtClean="0"/>
              <a:t>Schemes for Concurrency control</a:t>
            </a:r>
            <a:endParaRPr lang="en-US"/>
          </a:p>
        </p:txBody>
      </p:sp>
      <p:sp>
        <p:nvSpPr>
          <p:cNvPr id="5123" name="Rectangle 3"/>
          <p:cNvSpPr>
            <a:spLocks noGrp="1" noChangeArrowheads="1"/>
          </p:cNvSpPr>
          <p:nvPr>
            <p:ph type="body" idx="1"/>
          </p:nvPr>
        </p:nvSpPr>
        <p:spPr/>
        <p:txBody>
          <a:bodyPr/>
          <a:lstStyle/>
          <a:p>
            <a:r>
              <a:rPr lang="en-US" smtClean="0"/>
              <a:t>Locking </a:t>
            </a:r>
          </a:p>
          <a:p>
            <a:pPr lvl="1"/>
            <a:r>
              <a:rPr lang="en-US" smtClean="0"/>
              <a:t>Server attempts to gain an exclusive ‘lock’ that is about to be used by one of its operations in a transaction.</a:t>
            </a:r>
          </a:p>
          <a:p>
            <a:pPr lvl="1"/>
            <a:r>
              <a:rPr lang="en-US" smtClean="0"/>
              <a:t>Can use different lock types (read/write for example)</a:t>
            </a:r>
          </a:p>
          <a:p>
            <a:pPr lvl="1"/>
            <a:r>
              <a:rPr lang="en-US" smtClean="0"/>
              <a:t>Two-phase locking</a:t>
            </a:r>
          </a:p>
          <a:p>
            <a:r>
              <a:rPr lang="en-US" smtClean="0"/>
              <a:t>Optimistic concurrency control </a:t>
            </a:r>
          </a:p>
          <a:p>
            <a:r>
              <a:rPr lang="en-US" smtClean="0"/>
              <a:t>Time-stamp based concurrency control </a:t>
            </a:r>
            <a:endParaRPr lang="en-US"/>
          </a:p>
        </p:txBody>
      </p:sp>
      <p:sp>
        <p:nvSpPr>
          <p:cNvPr id="7" name="Slide Number Placeholder 5"/>
          <p:cNvSpPr>
            <a:spLocks noGrp="1"/>
          </p:cNvSpPr>
          <p:nvPr>
            <p:ph type="sldNum" sz="quarter" idx="12"/>
          </p:nvPr>
        </p:nvSpPr>
        <p:spPr/>
        <p:txBody>
          <a:bodyPr/>
          <a:lstStyle/>
          <a:p>
            <a:fld id="{937FC5DA-C9B3-3D45-85AC-9A4E32BBBDD1}" type="slidenum">
              <a:rPr lang="en-US" smtClean="0"/>
              <a:pPr/>
              <a:t>23</a:t>
            </a:fld>
            <a:endParaRPr lang="en-US"/>
          </a:p>
        </p:txBody>
      </p:sp>
      <p:sp>
        <p:nvSpPr>
          <p:cNvPr id="5124" name="Rectangle 4"/>
          <p:cNvSpPr>
            <a:spLocks noChangeArrowheads="1"/>
          </p:cNvSpPr>
          <p:nvPr/>
        </p:nvSpPr>
        <p:spPr bwMode="auto">
          <a:xfrm>
            <a:off x="304800" y="1447800"/>
            <a:ext cx="8534400" cy="2209800"/>
          </a:xfrm>
          <a:prstGeom prst="rect">
            <a:avLst/>
          </a:prstGeom>
          <a:noFill/>
          <a:ln w="28575">
            <a:solidFill>
              <a:schemeClr val="accent2"/>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t>What about the locks?</a:t>
            </a:r>
          </a:p>
        </p:txBody>
      </p:sp>
      <p:sp>
        <p:nvSpPr>
          <p:cNvPr id="13315" name="Rectangle 3"/>
          <p:cNvSpPr>
            <a:spLocks noGrp="1" noChangeArrowheads="1"/>
          </p:cNvSpPr>
          <p:nvPr>
            <p:ph type="body" idx="1"/>
          </p:nvPr>
        </p:nvSpPr>
        <p:spPr/>
        <p:txBody>
          <a:bodyPr/>
          <a:lstStyle/>
          <a:p>
            <a:pPr eaLnBrk="1" hangingPunct="1">
              <a:lnSpc>
                <a:spcPct val="90000"/>
              </a:lnSpc>
            </a:pPr>
            <a:r>
              <a:rPr lang="en-US" sz="2800"/>
              <a:t>Unlike other kinds of distributed systems, transactional systems typically </a:t>
            </a:r>
            <a:r>
              <a:rPr lang="en-US" sz="2800" i="1"/>
              <a:t>lock </a:t>
            </a:r>
            <a:r>
              <a:rPr lang="en-US" sz="2800"/>
              <a:t>the data they access</a:t>
            </a:r>
          </a:p>
          <a:p>
            <a:pPr eaLnBrk="1" hangingPunct="1">
              <a:lnSpc>
                <a:spcPct val="90000"/>
              </a:lnSpc>
            </a:pPr>
            <a:r>
              <a:rPr lang="en-US" sz="2800"/>
              <a:t>They obtain these locks as they run:</a:t>
            </a:r>
          </a:p>
          <a:p>
            <a:pPr lvl="1" eaLnBrk="1" hangingPunct="1">
              <a:lnSpc>
                <a:spcPct val="90000"/>
              </a:lnSpc>
            </a:pPr>
            <a:r>
              <a:rPr lang="en-US" sz="2400"/>
              <a:t>Before accessing “x” get a lock on “x”</a:t>
            </a:r>
          </a:p>
          <a:p>
            <a:pPr lvl="1" eaLnBrk="1" hangingPunct="1">
              <a:lnSpc>
                <a:spcPct val="90000"/>
              </a:lnSpc>
            </a:pPr>
            <a:r>
              <a:rPr lang="en-US" sz="2400"/>
              <a:t>Usually we assume that the application knows enough to get the right kind of lock.  It is not good to get a read lock if you’ll later need to update the object</a:t>
            </a:r>
          </a:p>
          <a:p>
            <a:pPr eaLnBrk="1" hangingPunct="1">
              <a:lnSpc>
                <a:spcPct val="90000"/>
              </a:lnSpc>
            </a:pPr>
            <a:r>
              <a:rPr lang="en-US" sz="2800"/>
              <a:t>In clever applications, one lock will often cover many objects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Locking rule</a:t>
            </a:r>
          </a:p>
        </p:txBody>
      </p:sp>
      <p:sp>
        <p:nvSpPr>
          <p:cNvPr id="14339" name="Rectangle 3"/>
          <p:cNvSpPr>
            <a:spLocks noGrp="1" noChangeArrowheads="1"/>
          </p:cNvSpPr>
          <p:nvPr>
            <p:ph type="body" idx="1"/>
          </p:nvPr>
        </p:nvSpPr>
        <p:spPr/>
        <p:txBody>
          <a:bodyPr/>
          <a:lstStyle/>
          <a:p>
            <a:pPr eaLnBrk="1" hangingPunct="1"/>
            <a:r>
              <a:rPr lang="en-US"/>
              <a:t>Suppose that transaction </a:t>
            </a:r>
            <a:r>
              <a:rPr lang="en-US" i="1"/>
              <a:t>T</a:t>
            </a:r>
            <a:r>
              <a:rPr lang="en-US"/>
              <a:t> will access object </a:t>
            </a:r>
            <a:r>
              <a:rPr lang="en-US" i="1"/>
              <a:t>x.</a:t>
            </a:r>
          </a:p>
          <a:p>
            <a:pPr lvl="1" eaLnBrk="1" hangingPunct="1"/>
            <a:r>
              <a:rPr lang="en-US"/>
              <a:t>We need to know that first, </a:t>
            </a:r>
            <a:r>
              <a:rPr lang="en-US" i="1"/>
              <a:t>T </a:t>
            </a:r>
            <a:r>
              <a:rPr lang="en-US"/>
              <a:t>gets a lock that “covers” </a:t>
            </a:r>
            <a:r>
              <a:rPr lang="en-US" i="1"/>
              <a:t>x</a:t>
            </a:r>
          </a:p>
          <a:p>
            <a:pPr eaLnBrk="1" hangingPunct="1"/>
            <a:r>
              <a:rPr lang="en-US"/>
              <a:t>What does coverage entail?</a:t>
            </a:r>
          </a:p>
          <a:p>
            <a:pPr lvl="1" eaLnBrk="1" hangingPunct="1"/>
            <a:r>
              <a:rPr lang="en-US"/>
              <a:t>We need to know that if any other transaction </a:t>
            </a:r>
            <a:r>
              <a:rPr lang="en-US" i="1"/>
              <a:t>T’</a:t>
            </a:r>
            <a:r>
              <a:rPr lang="en-US"/>
              <a:t> tries to access </a:t>
            </a:r>
            <a:r>
              <a:rPr lang="en-US" i="1"/>
              <a:t>x</a:t>
            </a:r>
            <a:r>
              <a:rPr lang="en-US"/>
              <a:t> it will attempt to get the </a:t>
            </a:r>
            <a:r>
              <a:rPr lang="en-US" i="1"/>
              <a:t>same lock</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t>Examples of lock coverage</a:t>
            </a:r>
          </a:p>
        </p:txBody>
      </p:sp>
      <p:sp>
        <p:nvSpPr>
          <p:cNvPr id="15363" name="Rectangle 3"/>
          <p:cNvSpPr>
            <a:spLocks noGrp="1" noChangeArrowheads="1"/>
          </p:cNvSpPr>
          <p:nvPr>
            <p:ph type="body" idx="1"/>
          </p:nvPr>
        </p:nvSpPr>
        <p:spPr/>
        <p:txBody>
          <a:bodyPr/>
          <a:lstStyle/>
          <a:p>
            <a:pPr eaLnBrk="1" hangingPunct="1"/>
            <a:r>
              <a:rPr lang="en-US" sz="2400"/>
              <a:t>We could have one lock per object</a:t>
            </a:r>
          </a:p>
          <a:p>
            <a:pPr eaLnBrk="1" hangingPunct="1"/>
            <a:r>
              <a:rPr lang="en-US" sz="2400"/>
              <a:t>… or one lock for the whole database</a:t>
            </a:r>
          </a:p>
          <a:p>
            <a:pPr eaLnBrk="1" hangingPunct="1"/>
            <a:r>
              <a:rPr lang="en-US" sz="2400"/>
              <a:t>… or one lock for a category of objects </a:t>
            </a:r>
          </a:p>
          <a:p>
            <a:pPr lvl="1" eaLnBrk="1" hangingPunct="1"/>
            <a:r>
              <a:rPr lang="en-US" sz="2000"/>
              <a:t>In a tree, we could have one lock for the whole tree associated with the root</a:t>
            </a:r>
          </a:p>
          <a:p>
            <a:pPr lvl="1" eaLnBrk="1" hangingPunct="1"/>
            <a:r>
              <a:rPr lang="en-US" sz="2000"/>
              <a:t>In a table we could have one lock for row, or one for each column, or one for the whole table</a:t>
            </a:r>
          </a:p>
          <a:p>
            <a:pPr eaLnBrk="1" hangingPunct="1"/>
            <a:r>
              <a:rPr lang="en-US" sz="2400"/>
              <a:t>All transactions must use the same rules!</a:t>
            </a:r>
          </a:p>
          <a:p>
            <a:pPr eaLnBrk="1" hangingPunct="1"/>
            <a:r>
              <a:rPr lang="en-US" sz="2400"/>
              <a:t>And if you will update the object, the lock must be a “write” lock, not a “read” lock</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5E3C6B11-C1C5-1C41-BEC5-2A550A8B19F8}" type="slidenum">
              <a:rPr lang="en-US"/>
              <a:pPr/>
              <a:t>27</a:t>
            </a:fld>
            <a:endParaRPr lang="en-US"/>
          </a:p>
        </p:txBody>
      </p:sp>
      <p:sp>
        <p:nvSpPr>
          <p:cNvPr id="51202" name="Rectangle 2"/>
          <p:cNvSpPr>
            <a:spLocks noGrp="1" noChangeArrowheads="1"/>
          </p:cNvSpPr>
          <p:nvPr>
            <p:ph type="title"/>
          </p:nvPr>
        </p:nvSpPr>
        <p:spPr/>
        <p:txBody>
          <a:bodyPr/>
          <a:lstStyle/>
          <a:p>
            <a:r>
              <a:rPr lang="en-US"/>
              <a:t>Two-Phase Locking (1)</a:t>
            </a:r>
          </a:p>
        </p:txBody>
      </p:sp>
      <p:pic>
        <p:nvPicPr>
          <p:cNvPr id="51204" name="Picture 4"/>
          <p:cNvPicPr>
            <a:picLocks noChangeAspect="1" noChangeArrowheads="1"/>
          </p:cNvPicPr>
          <p:nvPr/>
        </p:nvPicPr>
        <p:blipFill>
          <a:blip r:embed="rId3"/>
          <a:srcRect l="27792" t="43051" r="24345" b="38217"/>
          <a:stretch>
            <a:fillRect/>
          </a:stretch>
        </p:blipFill>
        <p:spPr bwMode="auto">
          <a:xfrm>
            <a:off x="1071563" y="1295400"/>
            <a:ext cx="7500937" cy="4154488"/>
          </a:xfrm>
          <a:prstGeom prst="rect">
            <a:avLst/>
          </a:prstGeom>
          <a:noFill/>
          <a:ln w="9525">
            <a:noFill/>
            <a:miter lim="800000"/>
            <a:headEnd/>
            <a:tailEnd/>
          </a:ln>
          <a:effectLst/>
        </p:spPr>
      </p:pic>
      <p:sp>
        <p:nvSpPr>
          <p:cNvPr id="51205" name="Text Box 5"/>
          <p:cNvSpPr txBox="1">
            <a:spLocks noChangeArrowheads="1"/>
          </p:cNvSpPr>
          <p:nvPr/>
        </p:nvSpPr>
        <p:spPr bwMode="auto">
          <a:xfrm>
            <a:off x="838200" y="5486400"/>
            <a:ext cx="7523163" cy="822325"/>
          </a:xfrm>
          <a:prstGeom prst="rect">
            <a:avLst/>
          </a:prstGeom>
          <a:noFill/>
          <a:ln w="9525">
            <a:noFill/>
            <a:miter lim="800000"/>
            <a:headEnd/>
            <a:tailEnd/>
          </a:ln>
          <a:effectLst/>
        </p:spPr>
        <p:txBody>
          <a:bodyPr wrap="none">
            <a:prstTxWarp prst="textNoShape">
              <a:avLst/>
            </a:prstTxWarp>
            <a:spAutoFit/>
          </a:bodyPr>
          <a:lstStyle/>
          <a:p>
            <a:pPr algn="l"/>
            <a:r>
              <a:rPr lang="en-US"/>
              <a:t>In two-phase locking, a transaction is not allowed to acquire</a:t>
            </a:r>
          </a:p>
          <a:p>
            <a:pPr algn="l"/>
            <a:r>
              <a:rPr lang="en-US"/>
              <a:t>any new locks after it has released a lock</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196D973-EA44-2943-AA92-ED0D6FF2136C}" type="slidenum">
              <a:rPr lang="en-US"/>
              <a:pPr/>
              <a:t>28</a:t>
            </a:fld>
            <a:endParaRPr lang="en-US"/>
          </a:p>
        </p:txBody>
      </p:sp>
      <p:sp>
        <p:nvSpPr>
          <p:cNvPr id="52226" name="Rectangle 2"/>
          <p:cNvSpPr>
            <a:spLocks noGrp="1" noChangeArrowheads="1"/>
          </p:cNvSpPr>
          <p:nvPr>
            <p:ph type="title"/>
          </p:nvPr>
        </p:nvSpPr>
        <p:spPr/>
        <p:txBody>
          <a:bodyPr/>
          <a:lstStyle/>
          <a:p>
            <a:r>
              <a:rPr lang="en-US"/>
              <a:t>Strict Two-Phase Locking (2)</a:t>
            </a:r>
          </a:p>
        </p:txBody>
      </p:sp>
      <p:sp>
        <p:nvSpPr>
          <p:cNvPr id="52227" name="Rectangle 3"/>
          <p:cNvSpPr>
            <a:spLocks noGrp="1" noChangeArrowheads="1"/>
          </p:cNvSpPr>
          <p:nvPr>
            <p:ph type="body" idx="1"/>
          </p:nvPr>
        </p:nvSpPr>
        <p:spPr/>
        <p:txBody>
          <a:bodyPr/>
          <a:lstStyle/>
          <a:p>
            <a:r>
              <a:rPr lang="en-US" sz="2400"/>
              <a:t>Strict two-phase locking.</a:t>
            </a:r>
          </a:p>
        </p:txBody>
      </p:sp>
      <p:pic>
        <p:nvPicPr>
          <p:cNvPr id="52228" name="Picture 4"/>
          <p:cNvPicPr>
            <a:picLocks noChangeAspect="1" noChangeArrowheads="1"/>
          </p:cNvPicPr>
          <p:nvPr/>
        </p:nvPicPr>
        <p:blipFill>
          <a:blip r:embed="rId3"/>
          <a:srcRect l="27579" t="44260" r="24345" b="38670"/>
          <a:stretch>
            <a:fillRect/>
          </a:stretch>
        </p:blipFill>
        <p:spPr bwMode="auto">
          <a:xfrm>
            <a:off x="723900" y="2057400"/>
            <a:ext cx="7843838" cy="39417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5E9AA250-6CB3-FF43-A3F5-BCA8302E4447}" type="slidenum">
              <a:rPr lang="en-US"/>
              <a:pPr/>
              <a:t>29</a:t>
            </a:fld>
            <a:endParaRPr lang="en-US"/>
          </a:p>
        </p:txBody>
      </p:sp>
      <p:sp>
        <p:nvSpPr>
          <p:cNvPr id="22530" name="Rectangle 2"/>
          <p:cNvSpPr>
            <a:spLocks noGrp="1" noChangeArrowheads="1"/>
          </p:cNvSpPr>
          <p:nvPr>
            <p:ph type="title"/>
          </p:nvPr>
        </p:nvSpPr>
        <p:spPr/>
        <p:txBody>
          <a:bodyPr>
            <a:normAutofit fontScale="90000"/>
          </a:bodyPr>
          <a:lstStyle/>
          <a:p>
            <a:r>
              <a:rPr lang="en-GB"/>
              <a:t>Use of locks in strict two-phase locking</a:t>
            </a:r>
          </a:p>
        </p:txBody>
      </p:sp>
      <p:sp>
        <p:nvSpPr>
          <p:cNvPr id="22531" name="Rectangle 3"/>
          <p:cNvSpPr>
            <a:spLocks noChangeArrowheads="1"/>
          </p:cNvSpPr>
          <p:nvPr/>
        </p:nvSpPr>
        <p:spPr bwMode="auto">
          <a:xfrm>
            <a:off x="485775" y="1725613"/>
            <a:ext cx="7988300" cy="4054475"/>
          </a:xfrm>
          <a:prstGeom prst="rect">
            <a:avLst/>
          </a:prstGeom>
          <a:noFill/>
          <a:ln w="9525">
            <a:noFill/>
            <a:miter lim="800000"/>
            <a:headEnd/>
            <a:tailEnd/>
          </a:ln>
          <a:effectLst/>
        </p:spPr>
        <p:txBody>
          <a:bodyPr>
            <a:prstTxWarp prst="textNoShape">
              <a:avLst/>
            </a:prstTxWarp>
            <a:spAutoFit/>
          </a:bodyPr>
          <a:lstStyle/>
          <a:p>
            <a:pPr marL="285750" indent="-285750" algn="l"/>
            <a:r>
              <a:rPr lang="en-GB" sz="2000">
                <a:latin typeface="Times" charset="0"/>
              </a:rPr>
              <a:t>1. When an operation accesses an object within a transaction:</a:t>
            </a:r>
          </a:p>
          <a:p>
            <a:pPr marL="947738" lvl="1" indent="-471488" algn="l"/>
            <a:r>
              <a:rPr lang="en-GB" sz="2000">
                <a:latin typeface="Times" charset="0"/>
              </a:rPr>
              <a:t>(a)	If the object is not already locked, it is locked and the operation proceeds.</a:t>
            </a:r>
          </a:p>
          <a:p>
            <a:pPr marL="947738" lvl="1" indent="-471488" algn="l"/>
            <a:r>
              <a:rPr lang="en-GB" sz="2000">
                <a:latin typeface="Times" charset="0"/>
              </a:rPr>
              <a:t>(b)	If the object has a conflicting lock set by another transaction, the transaction must wait until it is unlocked.</a:t>
            </a:r>
          </a:p>
          <a:p>
            <a:pPr marL="947738" lvl="1" indent="-471488" algn="l"/>
            <a:r>
              <a:rPr lang="en-GB" sz="2000">
                <a:latin typeface="Times" charset="0"/>
              </a:rPr>
              <a:t>(c)	If the object has a non-conflicting lock set by another transaction, the lock is shared and the operation proceeds.</a:t>
            </a:r>
          </a:p>
          <a:p>
            <a:pPr marL="947738" lvl="1" indent="-471488" algn="l"/>
            <a:r>
              <a:rPr lang="en-GB" sz="2000">
                <a:latin typeface="Times" charset="0"/>
              </a:rPr>
              <a:t>(d)	If the object has already been locked in the same transaction, the lock will be promoted if necessary and the operation proceeds. (Where promotion is prevented by a conflicting lock, rule (b) is used.)</a:t>
            </a:r>
          </a:p>
          <a:p>
            <a:pPr marL="285750" indent="-285750" algn="l"/>
            <a:r>
              <a:rPr lang="en-GB" sz="2000">
                <a:latin typeface="Times" charset="0"/>
              </a:rPr>
              <a:t>2. When a transaction is committed or aborted, the server unlocks all objects it locked for the transaction.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FF0000"/>
                </a:solidFill>
              </a:rPr>
              <a:t>Transaction basics</a:t>
            </a:r>
          </a:p>
          <a:p>
            <a:endParaRPr lang="en-US" dirty="0" smtClean="0"/>
          </a:p>
          <a:p>
            <a:r>
              <a:rPr lang="en-US" dirty="0" smtClean="0"/>
              <a:t>Locking and deadlock</a:t>
            </a:r>
          </a:p>
          <a:p>
            <a:endParaRPr lang="en-US" dirty="0" smtClean="0"/>
          </a:p>
          <a:p>
            <a:r>
              <a:rPr lang="en-US" dirty="0" smtClean="0"/>
              <a:t>Distributed transactions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eaLnBrk="1" hangingPunct="1"/>
            <a:r>
              <a:rPr lang="en-US"/>
              <a:t>Why does strict 2PL imply serializability?</a:t>
            </a:r>
          </a:p>
        </p:txBody>
      </p:sp>
      <p:sp>
        <p:nvSpPr>
          <p:cNvPr id="30723" name="Rectangle 3"/>
          <p:cNvSpPr>
            <a:spLocks noGrp="1" noChangeArrowheads="1"/>
          </p:cNvSpPr>
          <p:nvPr>
            <p:ph type="body" idx="1"/>
          </p:nvPr>
        </p:nvSpPr>
        <p:spPr/>
        <p:txBody>
          <a:bodyPr/>
          <a:lstStyle/>
          <a:p>
            <a:pPr eaLnBrk="1" hangingPunct="1">
              <a:lnSpc>
                <a:spcPct val="90000"/>
              </a:lnSpc>
            </a:pPr>
            <a:r>
              <a:rPr lang="en-US" sz="2800"/>
              <a:t>Suppose that T’ will perform an operation that conflicts with an operation that T has done:</a:t>
            </a:r>
          </a:p>
          <a:p>
            <a:pPr lvl="1" eaLnBrk="1" hangingPunct="1">
              <a:lnSpc>
                <a:spcPct val="90000"/>
              </a:lnSpc>
            </a:pPr>
            <a:r>
              <a:rPr lang="en-US" sz="2400"/>
              <a:t>T’ will update data item X that T read or updated</a:t>
            </a:r>
          </a:p>
          <a:p>
            <a:pPr lvl="1" eaLnBrk="1" hangingPunct="1">
              <a:lnSpc>
                <a:spcPct val="90000"/>
              </a:lnSpc>
            </a:pPr>
            <a:r>
              <a:rPr lang="en-US" sz="2400"/>
              <a:t>T updated item Y and T’ will read or update it</a:t>
            </a:r>
          </a:p>
          <a:p>
            <a:pPr eaLnBrk="1" hangingPunct="1">
              <a:lnSpc>
                <a:spcPct val="90000"/>
              </a:lnSpc>
            </a:pPr>
            <a:r>
              <a:rPr lang="en-US" sz="2800"/>
              <a:t>T must have had a lock on X/Y that conflicts with the lock that T’ wants</a:t>
            </a:r>
          </a:p>
          <a:p>
            <a:pPr eaLnBrk="1" hangingPunct="1">
              <a:lnSpc>
                <a:spcPct val="90000"/>
              </a:lnSpc>
            </a:pPr>
            <a:r>
              <a:rPr lang="en-US" sz="2800"/>
              <a:t>T won’t release it until it commits or aborts</a:t>
            </a:r>
          </a:p>
          <a:p>
            <a:pPr eaLnBrk="1" hangingPunct="1">
              <a:lnSpc>
                <a:spcPct val="90000"/>
              </a:lnSpc>
            </a:pPr>
            <a:r>
              <a:rPr lang="en-US" sz="2800"/>
              <a:t>So T’ will wait until T commits or aborts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238EDC56-85DE-4C49-8284-D41E05F1F34B}" type="slidenum">
              <a:rPr lang="en-US"/>
              <a:pPr/>
              <a:t>31</a:t>
            </a:fld>
            <a:endParaRPr lang="en-US"/>
          </a:p>
        </p:txBody>
      </p:sp>
      <p:sp>
        <p:nvSpPr>
          <p:cNvPr id="21506" name="Rectangle 2"/>
          <p:cNvSpPr>
            <a:spLocks noGrp="1" noChangeArrowheads="1"/>
          </p:cNvSpPr>
          <p:nvPr>
            <p:ph type="title"/>
          </p:nvPr>
        </p:nvSpPr>
        <p:spPr/>
        <p:txBody>
          <a:bodyPr/>
          <a:lstStyle/>
          <a:p>
            <a:r>
              <a:rPr lang="en-GB"/>
              <a:t>Lock compatibility</a:t>
            </a:r>
          </a:p>
        </p:txBody>
      </p:sp>
      <p:grpSp>
        <p:nvGrpSpPr>
          <p:cNvPr id="2" name="Group 3"/>
          <p:cNvGrpSpPr>
            <a:grpSpLocks/>
          </p:cNvGrpSpPr>
          <p:nvPr/>
        </p:nvGrpSpPr>
        <p:grpSpPr bwMode="auto">
          <a:xfrm>
            <a:off x="744538" y="1493838"/>
            <a:ext cx="7542212" cy="2087562"/>
            <a:chOff x="341" y="1220"/>
            <a:chExt cx="5147" cy="1315"/>
          </a:xfrm>
        </p:grpSpPr>
        <p:sp>
          <p:nvSpPr>
            <p:cNvPr id="21508" name="Rectangle 4"/>
            <p:cNvSpPr>
              <a:spLocks noChangeArrowheads="1"/>
            </p:cNvSpPr>
            <p:nvPr/>
          </p:nvSpPr>
          <p:spPr bwMode="auto">
            <a:xfrm>
              <a:off x="361" y="1273"/>
              <a:ext cx="101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For one object</a:t>
              </a:r>
              <a:endParaRPr lang="en-GB">
                <a:latin typeface="Times" charset="0"/>
              </a:endParaRPr>
            </a:p>
          </p:txBody>
        </p:sp>
        <p:sp>
          <p:nvSpPr>
            <p:cNvPr id="21509" name="Rectangle 5"/>
            <p:cNvSpPr>
              <a:spLocks noChangeArrowheads="1"/>
            </p:cNvSpPr>
            <p:nvPr/>
          </p:nvSpPr>
          <p:spPr bwMode="auto">
            <a:xfrm>
              <a:off x="3452" y="1273"/>
              <a:ext cx="105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Lock requested</a:t>
              </a:r>
              <a:endParaRPr lang="en-GB">
                <a:latin typeface="Times" charset="0"/>
              </a:endParaRPr>
            </a:p>
          </p:txBody>
        </p:sp>
        <p:sp>
          <p:nvSpPr>
            <p:cNvPr id="21510" name="Rectangle 6"/>
            <p:cNvSpPr>
              <a:spLocks noChangeArrowheads="1"/>
            </p:cNvSpPr>
            <p:nvPr/>
          </p:nvSpPr>
          <p:spPr bwMode="auto">
            <a:xfrm>
              <a:off x="4138" y="1273"/>
              <a:ext cx="4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 </a:t>
              </a:r>
              <a:endParaRPr lang="en-GB">
                <a:latin typeface="Times" charset="0"/>
              </a:endParaRPr>
            </a:p>
          </p:txBody>
        </p:sp>
        <p:sp>
          <p:nvSpPr>
            <p:cNvPr id="21511" name="Rectangle 7"/>
            <p:cNvSpPr>
              <a:spLocks noChangeArrowheads="1"/>
            </p:cNvSpPr>
            <p:nvPr/>
          </p:nvSpPr>
          <p:spPr bwMode="auto">
            <a:xfrm>
              <a:off x="4170" y="1273"/>
              <a:ext cx="4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 </a:t>
              </a:r>
              <a:endParaRPr lang="en-GB">
                <a:latin typeface="Times" charset="0"/>
              </a:endParaRPr>
            </a:p>
          </p:txBody>
        </p:sp>
        <p:sp>
          <p:nvSpPr>
            <p:cNvPr id="21512" name="Rectangle 8"/>
            <p:cNvSpPr>
              <a:spLocks noChangeArrowheads="1"/>
            </p:cNvSpPr>
            <p:nvPr/>
          </p:nvSpPr>
          <p:spPr bwMode="auto">
            <a:xfrm>
              <a:off x="3166" y="1461"/>
              <a:ext cx="31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read</a:t>
              </a:r>
              <a:endParaRPr lang="en-GB">
                <a:latin typeface="Times" charset="0"/>
              </a:endParaRPr>
            </a:p>
          </p:txBody>
        </p:sp>
        <p:sp>
          <p:nvSpPr>
            <p:cNvPr id="21513" name="Rectangle 9"/>
            <p:cNvSpPr>
              <a:spLocks noChangeArrowheads="1"/>
            </p:cNvSpPr>
            <p:nvPr/>
          </p:nvSpPr>
          <p:spPr bwMode="auto">
            <a:xfrm>
              <a:off x="4503" y="1461"/>
              <a:ext cx="35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write</a:t>
              </a:r>
              <a:endParaRPr lang="en-GB">
                <a:latin typeface="Times" charset="0"/>
              </a:endParaRPr>
            </a:p>
          </p:txBody>
        </p:sp>
        <p:sp>
          <p:nvSpPr>
            <p:cNvPr id="21514" name="Rectangle 10"/>
            <p:cNvSpPr>
              <a:spLocks noChangeArrowheads="1"/>
            </p:cNvSpPr>
            <p:nvPr/>
          </p:nvSpPr>
          <p:spPr bwMode="auto">
            <a:xfrm>
              <a:off x="361" y="1667"/>
              <a:ext cx="1144"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Lock already set</a:t>
              </a:r>
              <a:endParaRPr lang="en-GB">
                <a:latin typeface="Times" charset="0"/>
              </a:endParaRPr>
            </a:p>
          </p:txBody>
        </p:sp>
        <p:sp>
          <p:nvSpPr>
            <p:cNvPr id="21515" name="Rectangle 11"/>
            <p:cNvSpPr>
              <a:spLocks noChangeArrowheads="1"/>
            </p:cNvSpPr>
            <p:nvPr/>
          </p:nvSpPr>
          <p:spPr bwMode="auto">
            <a:xfrm>
              <a:off x="1869" y="1718"/>
              <a:ext cx="33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none</a:t>
              </a:r>
              <a:endParaRPr lang="en-GB">
                <a:latin typeface="Times" charset="0"/>
              </a:endParaRPr>
            </a:p>
          </p:txBody>
        </p:sp>
        <p:sp>
          <p:nvSpPr>
            <p:cNvPr id="21516" name="Rectangle 12"/>
            <p:cNvSpPr>
              <a:spLocks noChangeArrowheads="1"/>
            </p:cNvSpPr>
            <p:nvPr/>
          </p:nvSpPr>
          <p:spPr bwMode="auto">
            <a:xfrm>
              <a:off x="3166" y="1718"/>
              <a:ext cx="252"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OK</a:t>
              </a:r>
              <a:endParaRPr lang="en-GB">
                <a:latin typeface="Times" charset="0"/>
              </a:endParaRPr>
            </a:p>
          </p:txBody>
        </p:sp>
        <p:sp>
          <p:nvSpPr>
            <p:cNvPr id="21517" name="Rectangle 13"/>
            <p:cNvSpPr>
              <a:spLocks noChangeArrowheads="1"/>
            </p:cNvSpPr>
            <p:nvPr/>
          </p:nvSpPr>
          <p:spPr bwMode="auto">
            <a:xfrm>
              <a:off x="4503" y="1718"/>
              <a:ext cx="252"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OK</a:t>
              </a:r>
              <a:endParaRPr lang="en-GB">
                <a:latin typeface="Times" charset="0"/>
              </a:endParaRPr>
            </a:p>
          </p:txBody>
        </p:sp>
        <p:sp>
          <p:nvSpPr>
            <p:cNvPr id="21518" name="Rectangle 14"/>
            <p:cNvSpPr>
              <a:spLocks noChangeArrowheads="1"/>
            </p:cNvSpPr>
            <p:nvPr/>
          </p:nvSpPr>
          <p:spPr bwMode="auto">
            <a:xfrm>
              <a:off x="1869" y="2010"/>
              <a:ext cx="31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read</a:t>
              </a:r>
              <a:endParaRPr lang="en-GB">
                <a:latin typeface="Times" charset="0"/>
              </a:endParaRPr>
            </a:p>
          </p:txBody>
        </p:sp>
        <p:sp>
          <p:nvSpPr>
            <p:cNvPr id="21519" name="Rectangle 15"/>
            <p:cNvSpPr>
              <a:spLocks noChangeArrowheads="1"/>
            </p:cNvSpPr>
            <p:nvPr/>
          </p:nvSpPr>
          <p:spPr bwMode="auto">
            <a:xfrm>
              <a:off x="3166" y="2010"/>
              <a:ext cx="252"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OK</a:t>
              </a:r>
              <a:endParaRPr lang="en-GB">
                <a:latin typeface="Times" charset="0"/>
              </a:endParaRPr>
            </a:p>
          </p:txBody>
        </p:sp>
        <p:sp>
          <p:nvSpPr>
            <p:cNvPr id="21520" name="Rectangle 16"/>
            <p:cNvSpPr>
              <a:spLocks noChangeArrowheads="1"/>
            </p:cNvSpPr>
            <p:nvPr/>
          </p:nvSpPr>
          <p:spPr bwMode="auto">
            <a:xfrm>
              <a:off x="4503" y="2010"/>
              <a:ext cx="29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wait</a:t>
              </a:r>
              <a:endParaRPr lang="en-GB">
                <a:latin typeface="Times" charset="0"/>
              </a:endParaRPr>
            </a:p>
          </p:txBody>
        </p:sp>
        <p:sp>
          <p:nvSpPr>
            <p:cNvPr id="21521" name="Rectangle 17"/>
            <p:cNvSpPr>
              <a:spLocks noChangeArrowheads="1"/>
            </p:cNvSpPr>
            <p:nvPr/>
          </p:nvSpPr>
          <p:spPr bwMode="auto">
            <a:xfrm>
              <a:off x="1869" y="2301"/>
              <a:ext cx="355"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write</a:t>
              </a:r>
              <a:endParaRPr lang="en-GB">
                <a:latin typeface="Times" charset="0"/>
              </a:endParaRPr>
            </a:p>
          </p:txBody>
        </p:sp>
        <p:sp>
          <p:nvSpPr>
            <p:cNvPr id="21522" name="Rectangle 18"/>
            <p:cNvSpPr>
              <a:spLocks noChangeArrowheads="1"/>
            </p:cNvSpPr>
            <p:nvPr/>
          </p:nvSpPr>
          <p:spPr bwMode="auto">
            <a:xfrm>
              <a:off x="3166" y="2301"/>
              <a:ext cx="29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wait</a:t>
              </a:r>
              <a:endParaRPr lang="en-GB">
                <a:latin typeface="Times" charset="0"/>
              </a:endParaRPr>
            </a:p>
          </p:txBody>
        </p:sp>
        <p:sp>
          <p:nvSpPr>
            <p:cNvPr id="21523" name="Rectangle 19"/>
            <p:cNvSpPr>
              <a:spLocks noChangeArrowheads="1"/>
            </p:cNvSpPr>
            <p:nvPr/>
          </p:nvSpPr>
          <p:spPr bwMode="auto">
            <a:xfrm>
              <a:off x="4503" y="2301"/>
              <a:ext cx="29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wait</a:t>
              </a:r>
              <a:endParaRPr lang="en-GB">
                <a:latin typeface="Times" charset="0"/>
              </a:endParaRPr>
            </a:p>
          </p:txBody>
        </p:sp>
        <p:sp>
          <p:nvSpPr>
            <p:cNvPr id="21524" name="Line 20"/>
            <p:cNvSpPr>
              <a:spLocks noChangeShapeType="1"/>
            </p:cNvSpPr>
            <p:nvPr/>
          </p:nvSpPr>
          <p:spPr bwMode="auto">
            <a:xfrm>
              <a:off x="341" y="1220"/>
              <a:ext cx="5147"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1525" name="Line 21"/>
            <p:cNvSpPr>
              <a:spLocks noChangeShapeType="1"/>
            </p:cNvSpPr>
            <p:nvPr/>
          </p:nvSpPr>
          <p:spPr bwMode="auto">
            <a:xfrm>
              <a:off x="341" y="1648"/>
              <a:ext cx="5147"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1526" name="Line 22"/>
            <p:cNvSpPr>
              <a:spLocks noChangeShapeType="1"/>
            </p:cNvSpPr>
            <p:nvPr/>
          </p:nvSpPr>
          <p:spPr bwMode="auto">
            <a:xfrm>
              <a:off x="341" y="2535"/>
              <a:ext cx="5147"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1527" name="Line 23"/>
            <p:cNvSpPr>
              <a:spLocks noChangeShapeType="1"/>
            </p:cNvSpPr>
            <p:nvPr/>
          </p:nvSpPr>
          <p:spPr bwMode="auto">
            <a:xfrm>
              <a:off x="3097" y="1228"/>
              <a:ext cx="0" cy="1307"/>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grpSp>
      <p:sp>
        <p:nvSpPr>
          <p:cNvPr id="21528" name="Text Box 24"/>
          <p:cNvSpPr txBox="1">
            <a:spLocks noChangeArrowheads="1"/>
          </p:cNvSpPr>
          <p:nvPr/>
        </p:nvSpPr>
        <p:spPr bwMode="auto">
          <a:xfrm>
            <a:off x="381000" y="3962400"/>
            <a:ext cx="8434388" cy="3013075"/>
          </a:xfrm>
          <a:prstGeom prst="rect">
            <a:avLst/>
          </a:prstGeom>
          <a:noFill/>
          <a:ln w="9525">
            <a:noFill/>
            <a:miter lim="800000"/>
            <a:headEnd/>
            <a:tailEnd/>
          </a:ln>
          <a:effectLst/>
        </p:spPr>
        <p:txBody>
          <a:bodyPr wrap="none">
            <a:prstTxWarp prst="textNoShape">
              <a:avLst/>
            </a:prstTxWarp>
            <a:spAutoFit/>
          </a:bodyPr>
          <a:lstStyle/>
          <a:p>
            <a:pPr marL="457200" indent="-457200" algn="l"/>
            <a:r>
              <a:rPr lang="en-US"/>
              <a:t>Operation Conflict rules:</a:t>
            </a:r>
          </a:p>
          <a:p>
            <a:pPr marL="457200" indent="-457200" algn="l"/>
            <a:r>
              <a:rPr lang="en-US"/>
              <a:t>1.  If a transaction T has already performed a read operation on a </a:t>
            </a:r>
          </a:p>
          <a:p>
            <a:pPr marL="914400" lvl="1" indent="-457200" algn="l"/>
            <a:r>
              <a:rPr lang="en-US"/>
              <a:t>particular object, then a concurrent transaction U must not write</a:t>
            </a:r>
          </a:p>
          <a:p>
            <a:pPr marL="914400" lvl="1" indent="-457200" algn="l"/>
            <a:r>
              <a:rPr lang="en-US"/>
              <a:t>that object until T commits or aborts</a:t>
            </a:r>
          </a:p>
          <a:p>
            <a:pPr marL="457200" indent="-457200" algn="l"/>
            <a:r>
              <a:rPr lang="en-US"/>
              <a:t>2.  If a transaction T has already performed a read operation on a </a:t>
            </a:r>
          </a:p>
          <a:p>
            <a:pPr marL="914400" lvl="1" indent="-457200" algn="l"/>
            <a:r>
              <a:rPr lang="en-US"/>
              <a:t>particular object, then a concurrent transaction U must not read</a:t>
            </a:r>
          </a:p>
          <a:p>
            <a:pPr marL="914400" lvl="1" indent="-457200" algn="l"/>
            <a:r>
              <a:rPr lang="en-US"/>
              <a:t>or write that object until T commits or aborts</a:t>
            </a:r>
          </a:p>
          <a:p>
            <a:pPr marL="457200" indent="-457200" algn="l"/>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 name="Slide Number Placeholder 4"/>
          <p:cNvSpPr>
            <a:spLocks noGrp="1"/>
          </p:cNvSpPr>
          <p:nvPr>
            <p:ph type="sldNum" sz="quarter" idx="12"/>
          </p:nvPr>
        </p:nvSpPr>
        <p:spPr/>
        <p:txBody>
          <a:bodyPr/>
          <a:lstStyle/>
          <a:p>
            <a:fld id="{38FE1982-CE14-2A48-ABEE-1AA9DEC45771}" type="slidenum">
              <a:rPr lang="en-US"/>
              <a:pPr/>
              <a:t>32</a:t>
            </a:fld>
            <a:endParaRPr lang="en-US"/>
          </a:p>
        </p:txBody>
      </p:sp>
      <p:sp>
        <p:nvSpPr>
          <p:cNvPr id="26626" name="Rectangle 2"/>
          <p:cNvSpPr>
            <a:spLocks noGrp="1" noChangeArrowheads="1"/>
          </p:cNvSpPr>
          <p:nvPr>
            <p:ph type="title"/>
          </p:nvPr>
        </p:nvSpPr>
        <p:spPr/>
        <p:txBody>
          <a:bodyPr/>
          <a:lstStyle/>
          <a:p>
            <a:r>
              <a:rPr lang="en-GB"/>
              <a:t>Deadlock with write locks</a:t>
            </a:r>
          </a:p>
        </p:txBody>
      </p:sp>
      <p:sp>
        <p:nvSpPr>
          <p:cNvPr id="26627" name="Rectangle 3"/>
          <p:cNvSpPr>
            <a:spLocks noChangeArrowheads="1"/>
          </p:cNvSpPr>
          <p:nvPr/>
        </p:nvSpPr>
        <p:spPr bwMode="auto">
          <a:xfrm>
            <a:off x="2854325" y="232251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28" name="Rectangle 4"/>
          <p:cNvSpPr>
            <a:spLocks noChangeArrowheads="1"/>
          </p:cNvSpPr>
          <p:nvPr/>
        </p:nvSpPr>
        <p:spPr bwMode="auto">
          <a:xfrm>
            <a:off x="6659563" y="232251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29" name="Rectangle 5"/>
          <p:cNvSpPr>
            <a:spLocks noChangeArrowheads="1"/>
          </p:cNvSpPr>
          <p:nvPr/>
        </p:nvSpPr>
        <p:spPr bwMode="auto">
          <a:xfrm>
            <a:off x="2854325" y="267811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30" name="Rectangle 6"/>
          <p:cNvSpPr>
            <a:spLocks noChangeArrowheads="1"/>
          </p:cNvSpPr>
          <p:nvPr/>
        </p:nvSpPr>
        <p:spPr bwMode="auto">
          <a:xfrm>
            <a:off x="6659563" y="267811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31" name="Rectangle 7"/>
          <p:cNvSpPr>
            <a:spLocks noChangeArrowheads="1"/>
          </p:cNvSpPr>
          <p:nvPr/>
        </p:nvSpPr>
        <p:spPr bwMode="auto">
          <a:xfrm>
            <a:off x="2854325" y="530701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32" name="Rectangle 8"/>
          <p:cNvSpPr>
            <a:spLocks noChangeArrowheads="1"/>
          </p:cNvSpPr>
          <p:nvPr/>
        </p:nvSpPr>
        <p:spPr bwMode="auto">
          <a:xfrm>
            <a:off x="4319588" y="530701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33" name="Rectangle 9"/>
          <p:cNvSpPr>
            <a:spLocks noChangeArrowheads="1"/>
          </p:cNvSpPr>
          <p:nvPr/>
        </p:nvSpPr>
        <p:spPr bwMode="auto">
          <a:xfrm>
            <a:off x="6659563" y="530701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grpSp>
        <p:nvGrpSpPr>
          <p:cNvPr id="2" name="Group 10"/>
          <p:cNvGrpSpPr>
            <a:grpSpLocks/>
          </p:cNvGrpSpPr>
          <p:nvPr/>
        </p:nvGrpSpPr>
        <p:grpSpPr bwMode="auto">
          <a:xfrm>
            <a:off x="757238" y="2051050"/>
            <a:ext cx="7589837" cy="3411538"/>
            <a:chOff x="351" y="1180"/>
            <a:chExt cx="5179" cy="2149"/>
          </a:xfrm>
        </p:grpSpPr>
        <p:sp>
          <p:nvSpPr>
            <p:cNvPr id="26635" name="Rectangle 11"/>
            <p:cNvSpPr>
              <a:spLocks noChangeArrowheads="1"/>
            </p:cNvSpPr>
            <p:nvPr/>
          </p:nvSpPr>
          <p:spPr bwMode="auto">
            <a:xfrm>
              <a:off x="1033" y="1182"/>
              <a:ext cx="89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Transaction </a:t>
              </a:r>
              <a:endParaRPr lang="en-GB">
                <a:latin typeface="Times" charset="0"/>
              </a:endParaRPr>
            </a:p>
          </p:txBody>
        </p:sp>
        <p:sp>
          <p:nvSpPr>
            <p:cNvPr id="26636" name="Rectangle 12"/>
            <p:cNvSpPr>
              <a:spLocks noChangeArrowheads="1"/>
            </p:cNvSpPr>
            <p:nvPr/>
          </p:nvSpPr>
          <p:spPr bwMode="auto">
            <a:xfrm>
              <a:off x="1884" y="1182"/>
              <a:ext cx="101"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i="1">
                  <a:solidFill>
                    <a:srgbClr val="000000"/>
                  </a:solidFill>
                  <a:latin typeface="Times" charset="0"/>
                </a:rPr>
                <a:t>T</a:t>
              </a:r>
              <a:endParaRPr lang="en-GB">
                <a:latin typeface="Times" charset="0"/>
              </a:endParaRPr>
            </a:p>
          </p:txBody>
        </p:sp>
        <p:sp>
          <p:nvSpPr>
            <p:cNvPr id="26637" name="Rectangle 13"/>
            <p:cNvSpPr>
              <a:spLocks noChangeArrowheads="1"/>
            </p:cNvSpPr>
            <p:nvPr/>
          </p:nvSpPr>
          <p:spPr bwMode="auto">
            <a:xfrm>
              <a:off x="3749" y="1182"/>
              <a:ext cx="89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Transaction </a:t>
              </a:r>
              <a:endParaRPr lang="en-GB">
                <a:latin typeface="Times" charset="0"/>
              </a:endParaRPr>
            </a:p>
          </p:txBody>
        </p:sp>
        <p:sp>
          <p:nvSpPr>
            <p:cNvPr id="26638" name="Rectangle 14"/>
            <p:cNvSpPr>
              <a:spLocks noChangeArrowheads="1"/>
            </p:cNvSpPr>
            <p:nvPr/>
          </p:nvSpPr>
          <p:spPr bwMode="auto">
            <a:xfrm>
              <a:off x="4599" y="1182"/>
              <a:ext cx="12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i="1">
                  <a:solidFill>
                    <a:srgbClr val="000000"/>
                  </a:solidFill>
                  <a:latin typeface="Times" charset="0"/>
                </a:rPr>
                <a:t>U</a:t>
              </a:r>
              <a:endParaRPr lang="en-GB">
                <a:latin typeface="Times" charset="0"/>
              </a:endParaRPr>
            </a:p>
          </p:txBody>
        </p:sp>
        <p:sp>
          <p:nvSpPr>
            <p:cNvPr id="26639" name="Rectangle 15"/>
            <p:cNvSpPr>
              <a:spLocks noChangeArrowheads="1"/>
            </p:cNvSpPr>
            <p:nvPr/>
          </p:nvSpPr>
          <p:spPr bwMode="auto">
            <a:xfrm>
              <a:off x="4705" y="1292"/>
              <a:ext cx="8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  </a:t>
              </a:r>
              <a:endParaRPr lang="en-GB">
                <a:latin typeface="Times" charset="0"/>
              </a:endParaRPr>
            </a:p>
          </p:txBody>
        </p:sp>
        <p:sp>
          <p:nvSpPr>
            <p:cNvPr id="26640" name="Line 16"/>
            <p:cNvSpPr>
              <a:spLocks noChangeShapeType="1"/>
            </p:cNvSpPr>
            <p:nvPr/>
          </p:nvSpPr>
          <p:spPr bwMode="auto">
            <a:xfrm>
              <a:off x="351" y="1180"/>
              <a:ext cx="2582"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41" name="Line 17"/>
            <p:cNvSpPr>
              <a:spLocks noChangeShapeType="1"/>
            </p:cNvSpPr>
            <p:nvPr/>
          </p:nvSpPr>
          <p:spPr bwMode="auto">
            <a:xfrm>
              <a:off x="2948" y="1180"/>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42" name="Line 18"/>
            <p:cNvSpPr>
              <a:spLocks noChangeShapeType="1"/>
            </p:cNvSpPr>
            <p:nvPr/>
          </p:nvSpPr>
          <p:spPr bwMode="auto">
            <a:xfrm>
              <a:off x="2963" y="1180"/>
              <a:ext cx="2567"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43" name="Line 19"/>
            <p:cNvSpPr>
              <a:spLocks noChangeShapeType="1"/>
            </p:cNvSpPr>
            <p:nvPr/>
          </p:nvSpPr>
          <p:spPr bwMode="auto">
            <a:xfrm>
              <a:off x="2948" y="1195"/>
              <a:ext cx="1" cy="239"/>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44" name="Rectangle 20"/>
            <p:cNvSpPr>
              <a:spLocks noChangeArrowheads="1"/>
            </p:cNvSpPr>
            <p:nvPr/>
          </p:nvSpPr>
          <p:spPr bwMode="auto">
            <a:xfrm>
              <a:off x="493" y="1471"/>
              <a:ext cx="786"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Operations</a:t>
              </a:r>
              <a:endParaRPr lang="en-GB">
                <a:latin typeface="Times" charset="0"/>
              </a:endParaRPr>
            </a:p>
          </p:txBody>
        </p:sp>
        <p:sp>
          <p:nvSpPr>
            <p:cNvPr id="26645" name="Rectangle 21"/>
            <p:cNvSpPr>
              <a:spLocks noChangeArrowheads="1"/>
            </p:cNvSpPr>
            <p:nvPr/>
          </p:nvSpPr>
          <p:spPr bwMode="auto">
            <a:xfrm>
              <a:off x="1970" y="1471"/>
              <a:ext cx="421"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Locks</a:t>
              </a:r>
              <a:endParaRPr lang="en-GB">
                <a:latin typeface="Times" charset="0"/>
              </a:endParaRPr>
            </a:p>
          </p:txBody>
        </p:sp>
        <p:sp>
          <p:nvSpPr>
            <p:cNvPr id="26646" name="Rectangle 22"/>
            <p:cNvSpPr>
              <a:spLocks noChangeArrowheads="1"/>
            </p:cNvSpPr>
            <p:nvPr/>
          </p:nvSpPr>
          <p:spPr bwMode="auto">
            <a:xfrm>
              <a:off x="3089" y="1471"/>
              <a:ext cx="787"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Operations</a:t>
              </a:r>
              <a:endParaRPr lang="en-GB">
                <a:latin typeface="Times" charset="0"/>
              </a:endParaRPr>
            </a:p>
          </p:txBody>
        </p:sp>
        <p:sp>
          <p:nvSpPr>
            <p:cNvPr id="26647" name="Rectangle 23"/>
            <p:cNvSpPr>
              <a:spLocks noChangeArrowheads="1"/>
            </p:cNvSpPr>
            <p:nvPr/>
          </p:nvSpPr>
          <p:spPr bwMode="auto">
            <a:xfrm>
              <a:off x="4567" y="1471"/>
              <a:ext cx="42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Locks</a:t>
              </a:r>
              <a:endParaRPr lang="en-GB">
                <a:latin typeface="Times" charset="0"/>
              </a:endParaRPr>
            </a:p>
          </p:txBody>
        </p:sp>
        <p:sp>
          <p:nvSpPr>
            <p:cNvPr id="26648" name="Rectangle 24"/>
            <p:cNvSpPr>
              <a:spLocks noChangeArrowheads="1"/>
            </p:cNvSpPr>
            <p:nvPr/>
          </p:nvSpPr>
          <p:spPr bwMode="auto">
            <a:xfrm>
              <a:off x="4970" y="1515"/>
              <a:ext cx="8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  </a:t>
              </a:r>
              <a:endParaRPr lang="en-GB">
                <a:latin typeface="Times" charset="0"/>
              </a:endParaRPr>
            </a:p>
          </p:txBody>
        </p:sp>
        <p:sp>
          <p:nvSpPr>
            <p:cNvPr id="26649" name="Line 25"/>
            <p:cNvSpPr>
              <a:spLocks noChangeShapeType="1"/>
            </p:cNvSpPr>
            <p:nvPr/>
          </p:nvSpPr>
          <p:spPr bwMode="auto">
            <a:xfrm>
              <a:off x="351" y="1449"/>
              <a:ext cx="1582"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50" name="Line 26"/>
            <p:cNvSpPr>
              <a:spLocks noChangeShapeType="1"/>
            </p:cNvSpPr>
            <p:nvPr/>
          </p:nvSpPr>
          <p:spPr bwMode="auto">
            <a:xfrm>
              <a:off x="1948" y="1449"/>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51" name="Line 27"/>
            <p:cNvSpPr>
              <a:spLocks noChangeShapeType="1"/>
            </p:cNvSpPr>
            <p:nvPr/>
          </p:nvSpPr>
          <p:spPr bwMode="auto">
            <a:xfrm>
              <a:off x="1963" y="1449"/>
              <a:ext cx="970"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52" name="Line 28"/>
            <p:cNvSpPr>
              <a:spLocks noChangeShapeType="1"/>
            </p:cNvSpPr>
            <p:nvPr/>
          </p:nvSpPr>
          <p:spPr bwMode="auto">
            <a:xfrm>
              <a:off x="2948" y="1449"/>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53" name="Line 29"/>
            <p:cNvSpPr>
              <a:spLocks noChangeShapeType="1"/>
            </p:cNvSpPr>
            <p:nvPr/>
          </p:nvSpPr>
          <p:spPr bwMode="auto">
            <a:xfrm>
              <a:off x="2963" y="1449"/>
              <a:ext cx="1567"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54" name="Line 30"/>
            <p:cNvSpPr>
              <a:spLocks noChangeShapeType="1"/>
            </p:cNvSpPr>
            <p:nvPr/>
          </p:nvSpPr>
          <p:spPr bwMode="auto">
            <a:xfrm>
              <a:off x="4545" y="1449"/>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55" name="Line 31"/>
            <p:cNvSpPr>
              <a:spLocks noChangeShapeType="1"/>
            </p:cNvSpPr>
            <p:nvPr/>
          </p:nvSpPr>
          <p:spPr bwMode="auto">
            <a:xfrm>
              <a:off x="4560" y="1449"/>
              <a:ext cx="970"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56" name="Rectangle 32"/>
            <p:cNvSpPr>
              <a:spLocks noChangeArrowheads="1"/>
            </p:cNvSpPr>
            <p:nvPr/>
          </p:nvSpPr>
          <p:spPr bwMode="auto">
            <a:xfrm>
              <a:off x="1948" y="1463"/>
              <a:ext cx="15" cy="20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57" name="Line 33"/>
            <p:cNvSpPr>
              <a:spLocks noChangeShapeType="1"/>
            </p:cNvSpPr>
            <p:nvPr/>
          </p:nvSpPr>
          <p:spPr bwMode="auto">
            <a:xfrm>
              <a:off x="2948" y="1463"/>
              <a:ext cx="1" cy="194"/>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58" name="Rectangle 34"/>
            <p:cNvSpPr>
              <a:spLocks noChangeArrowheads="1"/>
            </p:cNvSpPr>
            <p:nvPr/>
          </p:nvSpPr>
          <p:spPr bwMode="auto">
            <a:xfrm>
              <a:off x="4545" y="1463"/>
              <a:ext cx="15" cy="20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59" name="Rectangle 35"/>
            <p:cNvSpPr>
              <a:spLocks noChangeArrowheads="1"/>
            </p:cNvSpPr>
            <p:nvPr/>
          </p:nvSpPr>
          <p:spPr bwMode="auto">
            <a:xfrm>
              <a:off x="493" y="1784"/>
              <a:ext cx="1011"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a.deposit(100);</a:t>
              </a:r>
              <a:endParaRPr lang="en-GB">
                <a:latin typeface="Times" charset="0"/>
              </a:endParaRPr>
            </a:p>
          </p:txBody>
        </p:sp>
        <p:sp>
          <p:nvSpPr>
            <p:cNvPr id="26660" name="Rectangle 36"/>
            <p:cNvSpPr>
              <a:spLocks noChangeArrowheads="1"/>
            </p:cNvSpPr>
            <p:nvPr/>
          </p:nvSpPr>
          <p:spPr bwMode="auto">
            <a:xfrm>
              <a:off x="1970" y="1739"/>
              <a:ext cx="703"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write lock </a:t>
              </a:r>
              <a:endParaRPr lang="en-GB">
                <a:latin typeface="Times" charset="0"/>
              </a:endParaRPr>
            </a:p>
          </p:txBody>
        </p:sp>
        <p:sp>
          <p:nvSpPr>
            <p:cNvPr id="26661" name="Rectangle 37"/>
            <p:cNvSpPr>
              <a:spLocks noChangeArrowheads="1"/>
            </p:cNvSpPr>
            <p:nvPr/>
          </p:nvSpPr>
          <p:spPr bwMode="auto">
            <a:xfrm>
              <a:off x="2642" y="1739"/>
              <a:ext cx="101"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A</a:t>
              </a:r>
              <a:endParaRPr lang="en-GB">
                <a:latin typeface="Times" charset="0"/>
              </a:endParaRPr>
            </a:p>
          </p:txBody>
        </p:sp>
        <p:sp>
          <p:nvSpPr>
            <p:cNvPr id="26662" name="Line 38"/>
            <p:cNvSpPr>
              <a:spLocks noChangeShapeType="1"/>
            </p:cNvSpPr>
            <p:nvPr/>
          </p:nvSpPr>
          <p:spPr bwMode="auto">
            <a:xfrm>
              <a:off x="351" y="1672"/>
              <a:ext cx="1582"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63" name="Line 39"/>
            <p:cNvSpPr>
              <a:spLocks noChangeShapeType="1"/>
            </p:cNvSpPr>
            <p:nvPr/>
          </p:nvSpPr>
          <p:spPr bwMode="auto">
            <a:xfrm>
              <a:off x="1948" y="1672"/>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64" name="Line 40"/>
            <p:cNvSpPr>
              <a:spLocks noChangeShapeType="1"/>
            </p:cNvSpPr>
            <p:nvPr/>
          </p:nvSpPr>
          <p:spPr bwMode="auto">
            <a:xfrm>
              <a:off x="1963" y="1672"/>
              <a:ext cx="970"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65" name="Line 41"/>
            <p:cNvSpPr>
              <a:spLocks noChangeShapeType="1"/>
            </p:cNvSpPr>
            <p:nvPr/>
          </p:nvSpPr>
          <p:spPr bwMode="auto">
            <a:xfrm>
              <a:off x="2948" y="1672"/>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66" name="Line 42"/>
            <p:cNvSpPr>
              <a:spLocks noChangeShapeType="1"/>
            </p:cNvSpPr>
            <p:nvPr/>
          </p:nvSpPr>
          <p:spPr bwMode="auto">
            <a:xfrm>
              <a:off x="2963" y="1672"/>
              <a:ext cx="1567"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67" name="Line 43"/>
            <p:cNvSpPr>
              <a:spLocks noChangeShapeType="1"/>
            </p:cNvSpPr>
            <p:nvPr/>
          </p:nvSpPr>
          <p:spPr bwMode="auto">
            <a:xfrm>
              <a:off x="4545" y="1672"/>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68" name="Line 44"/>
            <p:cNvSpPr>
              <a:spLocks noChangeShapeType="1"/>
            </p:cNvSpPr>
            <p:nvPr/>
          </p:nvSpPr>
          <p:spPr bwMode="auto">
            <a:xfrm>
              <a:off x="4560" y="1672"/>
              <a:ext cx="970"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69" name="Rectangle 45"/>
            <p:cNvSpPr>
              <a:spLocks noChangeArrowheads="1"/>
            </p:cNvSpPr>
            <p:nvPr/>
          </p:nvSpPr>
          <p:spPr bwMode="auto">
            <a:xfrm>
              <a:off x="1948" y="1687"/>
              <a:ext cx="15" cy="25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70" name="Line 46"/>
            <p:cNvSpPr>
              <a:spLocks noChangeShapeType="1"/>
            </p:cNvSpPr>
            <p:nvPr/>
          </p:nvSpPr>
          <p:spPr bwMode="auto">
            <a:xfrm>
              <a:off x="2948" y="1687"/>
              <a:ext cx="1" cy="239"/>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71" name="Rectangle 47"/>
            <p:cNvSpPr>
              <a:spLocks noChangeArrowheads="1"/>
            </p:cNvSpPr>
            <p:nvPr/>
          </p:nvSpPr>
          <p:spPr bwMode="auto">
            <a:xfrm>
              <a:off x="4545" y="1687"/>
              <a:ext cx="15" cy="25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72" name="Rectangle 48"/>
            <p:cNvSpPr>
              <a:spLocks noChangeArrowheads="1"/>
            </p:cNvSpPr>
            <p:nvPr/>
          </p:nvSpPr>
          <p:spPr bwMode="auto">
            <a:xfrm>
              <a:off x="3089" y="2037"/>
              <a:ext cx="956"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b.deposit(200)</a:t>
              </a:r>
              <a:endParaRPr lang="en-GB">
                <a:latin typeface="Times" charset="0"/>
              </a:endParaRPr>
            </a:p>
          </p:txBody>
        </p:sp>
        <p:sp>
          <p:nvSpPr>
            <p:cNvPr id="26673" name="Rectangle 49"/>
            <p:cNvSpPr>
              <a:spLocks noChangeArrowheads="1"/>
            </p:cNvSpPr>
            <p:nvPr/>
          </p:nvSpPr>
          <p:spPr bwMode="auto">
            <a:xfrm>
              <a:off x="4567" y="1993"/>
              <a:ext cx="703"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write lock </a:t>
              </a:r>
              <a:endParaRPr lang="en-GB">
                <a:latin typeface="Times" charset="0"/>
              </a:endParaRPr>
            </a:p>
          </p:txBody>
        </p:sp>
        <p:sp>
          <p:nvSpPr>
            <p:cNvPr id="26674" name="Rectangle 50"/>
            <p:cNvSpPr>
              <a:spLocks noChangeArrowheads="1"/>
            </p:cNvSpPr>
            <p:nvPr/>
          </p:nvSpPr>
          <p:spPr bwMode="auto">
            <a:xfrm>
              <a:off x="5239" y="1993"/>
              <a:ext cx="10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a:t>
              </a:r>
              <a:endParaRPr lang="en-GB">
                <a:latin typeface="Times" charset="0"/>
              </a:endParaRPr>
            </a:p>
          </p:txBody>
        </p:sp>
        <p:sp>
          <p:nvSpPr>
            <p:cNvPr id="26675" name="Rectangle 51"/>
            <p:cNvSpPr>
              <a:spLocks noChangeArrowheads="1"/>
            </p:cNvSpPr>
            <p:nvPr/>
          </p:nvSpPr>
          <p:spPr bwMode="auto">
            <a:xfrm>
              <a:off x="1948" y="1941"/>
              <a:ext cx="15" cy="253"/>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76" name="Line 52"/>
            <p:cNvSpPr>
              <a:spLocks noChangeShapeType="1"/>
            </p:cNvSpPr>
            <p:nvPr/>
          </p:nvSpPr>
          <p:spPr bwMode="auto">
            <a:xfrm>
              <a:off x="2948" y="1941"/>
              <a:ext cx="1" cy="238"/>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77" name="Rectangle 53"/>
            <p:cNvSpPr>
              <a:spLocks noChangeArrowheads="1"/>
            </p:cNvSpPr>
            <p:nvPr/>
          </p:nvSpPr>
          <p:spPr bwMode="auto">
            <a:xfrm>
              <a:off x="4545" y="1941"/>
              <a:ext cx="15" cy="253"/>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78" name="Rectangle 54"/>
            <p:cNvSpPr>
              <a:spLocks noChangeArrowheads="1"/>
            </p:cNvSpPr>
            <p:nvPr/>
          </p:nvSpPr>
          <p:spPr bwMode="auto">
            <a:xfrm>
              <a:off x="493" y="2291"/>
              <a:ext cx="110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b.withdraw(100)</a:t>
              </a:r>
              <a:endParaRPr lang="en-GB">
                <a:latin typeface="Times" charset="0"/>
              </a:endParaRPr>
            </a:p>
          </p:txBody>
        </p:sp>
        <p:sp>
          <p:nvSpPr>
            <p:cNvPr id="26679" name="Rectangle 55"/>
            <p:cNvSpPr>
              <a:spLocks noChangeArrowheads="1"/>
            </p:cNvSpPr>
            <p:nvPr/>
          </p:nvSpPr>
          <p:spPr bwMode="auto">
            <a:xfrm>
              <a:off x="1948" y="2194"/>
              <a:ext cx="15" cy="25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80" name="Line 56"/>
            <p:cNvSpPr>
              <a:spLocks noChangeShapeType="1"/>
            </p:cNvSpPr>
            <p:nvPr/>
          </p:nvSpPr>
          <p:spPr bwMode="auto">
            <a:xfrm>
              <a:off x="2948" y="2194"/>
              <a:ext cx="1" cy="239"/>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81" name="Rectangle 57"/>
            <p:cNvSpPr>
              <a:spLocks noChangeArrowheads="1"/>
            </p:cNvSpPr>
            <p:nvPr/>
          </p:nvSpPr>
          <p:spPr bwMode="auto">
            <a:xfrm>
              <a:off x="4545" y="2194"/>
              <a:ext cx="15" cy="25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82" name="Rectangle 58"/>
            <p:cNvSpPr>
              <a:spLocks noChangeArrowheads="1"/>
            </p:cNvSpPr>
            <p:nvPr/>
          </p:nvSpPr>
          <p:spPr bwMode="auto">
            <a:xfrm>
              <a:off x="1970" y="2500"/>
              <a:ext cx="62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waits for </a:t>
              </a:r>
              <a:endParaRPr lang="en-GB">
                <a:latin typeface="Times" charset="0"/>
              </a:endParaRPr>
            </a:p>
          </p:txBody>
        </p:sp>
        <p:sp>
          <p:nvSpPr>
            <p:cNvPr id="26683" name="Rectangle 59"/>
            <p:cNvSpPr>
              <a:spLocks noChangeArrowheads="1"/>
            </p:cNvSpPr>
            <p:nvPr/>
          </p:nvSpPr>
          <p:spPr bwMode="auto">
            <a:xfrm>
              <a:off x="2552" y="2500"/>
              <a:ext cx="119"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U</a:t>
              </a:r>
              <a:endParaRPr lang="en-GB">
                <a:latin typeface="Times" charset="0"/>
              </a:endParaRPr>
            </a:p>
          </p:txBody>
        </p:sp>
        <p:sp>
          <p:nvSpPr>
            <p:cNvPr id="26684" name="Rectangle 60"/>
            <p:cNvSpPr>
              <a:spLocks noChangeArrowheads="1"/>
            </p:cNvSpPr>
            <p:nvPr/>
          </p:nvSpPr>
          <p:spPr bwMode="auto">
            <a:xfrm>
              <a:off x="2657" y="2500"/>
              <a:ext cx="119"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’s</a:t>
              </a:r>
              <a:endParaRPr lang="en-GB">
                <a:latin typeface="Times" charset="0"/>
              </a:endParaRPr>
            </a:p>
          </p:txBody>
        </p:sp>
        <p:sp>
          <p:nvSpPr>
            <p:cNvPr id="26685" name="Rectangle 61"/>
            <p:cNvSpPr>
              <a:spLocks noChangeArrowheads="1"/>
            </p:cNvSpPr>
            <p:nvPr/>
          </p:nvSpPr>
          <p:spPr bwMode="auto">
            <a:xfrm>
              <a:off x="3089" y="2500"/>
              <a:ext cx="1157"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a.withdraw(200);</a:t>
              </a:r>
              <a:endParaRPr lang="en-GB">
                <a:latin typeface="Times" charset="0"/>
              </a:endParaRPr>
            </a:p>
          </p:txBody>
        </p:sp>
        <p:sp>
          <p:nvSpPr>
            <p:cNvPr id="26686" name="Rectangle 62"/>
            <p:cNvSpPr>
              <a:spLocks noChangeArrowheads="1"/>
            </p:cNvSpPr>
            <p:nvPr/>
          </p:nvSpPr>
          <p:spPr bwMode="auto">
            <a:xfrm>
              <a:off x="4567" y="2500"/>
              <a:ext cx="663"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waits for  </a:t>
              </a:r>
              <a:endParaRPr lang="en-GB">
                <a:latin typeface="Times" charset="0"/>
              </a:endParaRPr>
            </a:p>
          </p:txBody>
        </p:sp>
        <p:sp>
          <p:nvSpPr>
            <p:cNvPr id="26687" name="Rectangle 63"/>
            <p:cNvSpPr>
              <a:spLocks noChangeArrowheads="1"/>
            </p:cNvSpPr>
            <p:nvPr/>
          </p:nvSpPr>
          <p:spPr bwMode="auto">
            <a:xfrm>
              <a:off x="5194" y="2500"/>
              <a:ext cx="9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T</a:t>
              </a:r>
              <a:endParaRPr lang="en-GB">
                <a:latin typeface="Times" charset="0"/>
              </a:endParaRPr>
            </a:p>
          </p:txBody>
        </p:sp>
        <p:sp>
          <p:nvSpPr>
            <p:cNvPr id="26688" name="Rectangle 64"/>
            <p:cNvSpPr>
              <a:spLocks noChangeArrowheads="1"/>
            </p:cNvSpPr>
            <p:nvPr/>
          </p:nvSpPr>
          <p:spPr bwMode="auto">
            <a:xfrm>
              <a:off x="5283" y="2500"/>
              <a:ext cx="119"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’s</a:t>
              </a:r>
              <a:endParaRPr lang="en-GB">
                <a:latin typeface="Times" charset="0"/>
              </a:endParaRPr>
            </a:p>
          </p:txBody>
        </p:sp>
        <p:sp>
          <p:nvSpPr>
            <p:cNvPr id="26689" name="Rectangle 65"/>
            <p:cNvSpPr>
              <a:spLocks noChangeArrowheads="1"/>
            </p:cNvSpPr>
            <p:nvPr/>
          </p:nvSpPr>
          <p:spPr bwMode="auto">
            <a:xfrm>
              <a:off x="1948" y="2448"/>
              <a:ext cx="15" cy="25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90" name="Line 66"/>
            <p:cNvSpPr>
              <a:spLocks noChangeShapeType="1"/>
            </p:cNvSpPr>
            <p:nvPr/>
          </p:nvSpPr>
          <p:spPr bwMode="auto">
            <a:xfrm>
              <a:off x="2948" y="2448"/>
              <a:ext cx="1" cy="239"/>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91" name="Rectangle 67"/>
            <p:cNvSpPr>
              <a:spLocks noChangeArrowheads="1"/>
            </p:cNvSpPr>
            <p:nvPr/>
          </p:nvSpPr>
          <p:spPr bwMode="auto">
            <a:xfrm>
              <a:off x="4545" y="2448"/>
              <a:ext cx="15" cy="25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92" name="Rectangle 68"/>
            <p:cNvSpPr>
              <a:spLocks noChangeArrowheads="1"/>
            </p:cNvSpPr>
            <p:nvPr/>
          </p:nvSpPr>
          <p:spPr bwMode="auto">
            <a:xfrm>
              <a:off x="1970" y="2754"/>
              <a:ext cx="53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lock on </a:t>
              </a:r>
              <a:endParaRPr lang="en-GB">
                <a:latin typeface="Times" charset="0"/>
              </a:endParaRPr>
            </a:p>
          </p:txBody>
        </p:sp>
        <p:sp>
          <p:nvSpPr>
            <p:cNvPr id="26693" name="Rectangle 69"/>
            <p:cNvSpPr>
              <a:spLocks noChangeArrowheads="1"/>
            </p:cNvSpPr>
            <p:nvPr/>
          </p:nvSpPr>
          <p:spPr bwMode="auto">
            <a:xfrm>
              <a:off x="2478" y="2754"/>
              <a:ext cx="101"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a:t>
              </a:r>
              <a:endParaRPr lang="en-GB">
                <a:latin typeface="Times" charset="0"/>
              </a:endParaRPr>
            </a:p>
          </p:txBody>
        </p:sp>
        <p:sp>
          <p:nvSpPr>
            <p:cNvPr id="26694" name="Rectangle 70"/>
            <p:cNvSpPr>
              <a:spLocks noChangeArrowheads="1"/>
            </p:cNvSpPr>
            <p:nvPr/>
          </p:nvSpPr>
          <p:spPr bwMode="auto">
            <a:xfrm>
              <a:off x="4567" y="2754"/>
              <a:ext cx="53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lock on </a:t>
              </a:r>
              <a:endParaRPr lang="en-GB">
                <a:latin typeface="Times" charset="0"/>
              </a:endParaRPr>
            </a:p>
          </p:txBody>
        </p:sp>
        <p:sp>
          <p:nvSpPr>
            <p:cNvPr id="26695" name="Rectangle 71"/>
            <p:cNvSpPr>
              <a:spLocks noChangeArrowheads="1"/>
            </p:cNvSpPr>
            <p:nvPr/>
          </p:nvSpPr>
          <p:spPr bwMode="auto">
            <a:xfrm>
              <a:off x="5074" y="2754"/>
              <a:ext cx="101"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A</a:t>
              </a:r>
              <a:endParaRPr lang="en-GB">
                <a:latin typeface="Times" charset="0"/>
              </a:endParaRPr>
            </a:p>
          </p:txBody>
        </p:sp>
        <p:sp>
          <p:nvSpPr>
            <p:cNvPr id="26696" name="Rectangle 72"/>
            <p:cNvSpPr>
              <a:spLocks noChangeArrowheads="1"/>
            </p:cNvSpPr>
            <p:nvPr/>
          </p:nvSpPr>
          <p:spPr bwMode="auto">
            <a:xfrm>
              <a:off x="1948" y="2702"/>
              <a:ext cx="15" cy="20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97" name="Line 73"/>
            <p:cNvSpPr>
              <a:spLocks noChangeShapeType="1"/>
            </p:cNvSpPr>
            <p:nvPr/>
          </p:nvSpPr>
          <p:spPr bwMode="auto">
            <a:xfrm>
              <a:off x="2948" y="2702"/>
              <a:ext cx="1" cy="193"/>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698" name="Rectangle 74"/>
            <p:cNvSpPr>
              <a:spLocks noChangeArrowheads="1"/>
            </p:cNvSpPr>
            <p:nvPr/>
          </p:nvSpPr>
          <p:spPr bwMode="auto">
            <a:xfrm>
              <a:off x="4545" y="2702"/>
              <a:ext cx="15" cy="20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699" name="Rectangle 75"/>
            <p:cNvSpPr>
              <a:spLocks noChangeArrowheads="1"/>
            </p:cNvSpPr>
            <p:nvPr/>
          </p:nvSpPr>
          <p:spPr bwMode="auto">
            <a:xfrm>
              <a:off x="1948" y="2910"/>
              <a:ext cx="15" cy="20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700" name="Line 76"/>
            <p:cNvSpPr>
              <a:spLocks noChangeShapeType="1"/>
            </p:cNvSpPr>
            <p:nvPr/>
          </p:nvSpPr>
          <p:spPr bwMode="auto">
            <a:xfrm>
              <a:off x="2948" y="2910"/>
              <a:ext cx="1" cy="194"/>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701" name="Rectangle 77"/>
            <p:cNvSpPr>
              <a:spLocks noChangeArrowheads="1"/>
            </p:cNvSpPr>
            <p:nvPr/>
          </p:nvSpPr>
          <p:spPr bwMode="auto">
            <a:xfrm>
              <a:off x="4545" y="2910"/>
              <a:ext cx="15" cy="20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702" name="Line 78"/>
            <p:cNvSpPr>
              <a:spLocks noChangeShapeType="1"/>
            </p:cNvSpPr>
            <p:nvPr/>
          </p:nvSpPr>
          <p:spPr bwMode="auto">
            <a:xfrm>
              <a:off x="351" y="3328"/>
              <a:ext cx="1582"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703" name="Rectangle 79"/>
            <p:cNvSpPr>
              <a:spLocks noChangeArrowheads="1"/>
            </p:cNvSpPr>
            <p:nvPr/>
          </p:nvSpPr>
          <p:spPr bwMode="auto">
            <a:xfrm>
              <a:off x="1948" y="3119"/>
              <a:ext cx="15" cy="20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704" name="Line 80"/>
            <p:cNvSpPr>
              <a:spLocks noChangeShapeType="1"/>
            </p:cNvSpPr>
            <p:nvPr/>
          </p:nvSpPr>
          <p:spPr bwMode="auto">
            <a:xfrm>
              <a:off x="1948" y="3328"/>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705" name="Line 81"/>
            <p:cNvSpPr>
              <a:spLocks noChangeShapeType="1"/>
            </p:cNvSpPr>
            <p:nvPr/>
          </p:nvSpPr>
          <p:spPr bwMode="auto">
            <a:xfrm>
              <a:off x="1963" y="3328"/>
              <a:ext cx="970"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706" name="Line 82"/>
            <p:cNvSpPr>
              <a:spLocks noChangeShapeType="1"/>
            </p:cNvSpPr>
            <p:nvPr/>
          </p:nvSpPr>
          <p:spPr bwMode="auto">
            <a:xfrm>
              <a:off x="2948" y="3119"/>
              <a:ext cx="1" cy="194"/>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707" name="Line 83"/>
            <p:cNvSpPr>
              <a:spLocks noChangeShapeType="1"/>
            </p:cNvSpPr>
            <p:nvPr/>
          </p:nvSpPr>
          <p:spPr bwMode="auto">
            <a:xfrm>
              <a:off x="2948" y="3328"/>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708" name="Line 84"/>
            <p:cNvSpPr>
              <a:spLocks noChangeShapeType="1"/>
            </p:cNvSpPr>
            <p:nvPr/>
          </p:nvSpPr>
          <p:spPr bwMode="auto">
            <a:xfrm>
              <a:off x="2963" y="3328"/>
              <a:ext cx="1567"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709" name="Rectangle 85"/>
            <p:cNvSpPr>
              <a:spLocks noChangeArrowheads="1"/>
            </p:cNvSpPr>
            <p:nvPr/>
          </p:nvSpPr>
          <p:spPr bwMode="auto">
            <a:xfrm>
              <a:off x="4545" y="3119"/>
              <a:ext cx="15" cy="20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6710" name="Line 86"/>
            <p:cNvSpPr>
              <a:spLocks noChangeShapeType="1"/>
            </p:cNvSpPr>
            <p:nvPr/>
          </p:nvSpPr>
          <p:spPr bwMode="auto">
            <a:xfrm>
              <a:off x="4545" y="3328"/>
              <a:ext cx="1"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26711" name="Line 87"/>
            <p:cNvSpPr>
              <a:spLocks noChangeShapeType="1"/>
            </p:cNvSpPr>
            <p:nvPr/>
          </p:nvSpPr>
          <p:spPr bwMode="auto">
            <a:xfrm>
              <a:off x="4560" y="3328"/>
              <a:ext cx="970" cy="1"/>
            </a:xfrm>
            <a:prstGeom prst="line">
              <a:avLst/>
            </a:prstGeom>
            <a:noFill/>
            <a:ln w="34925">
              <a:solidFill>
                <a:srgbClr val="000000"/>
              </a:solidFill>
              <a:round/>
              <a:headEnd/>
              <a:tailEnd/>
            </a:ln>
          </p:spPr>
          <p:txBody>
            <a:bodyPr>
              <a:prstTxWarp prst="textNoShape">
                <a:avLst/>
              </a:prstTxWarp>
            </a:bodyPr>
            <a:lstStyle/>
            <a:p>
              <a:endParaRPr lang="en-US"/>
            </a:p>
          </p:txBody>
        </p:sp>
        <p:grpSp>
          <p:nvGrpSpPr>
            <p:cNvPr id="3" name="Group 88"/>
            <p:cNvGrpSpPr>
              <a:grpSpLocks/>
            </p:cNvGrpSpPr>
            <p:nvPr/>
          </p:nvGrpSpPr>
          <p:grpSpPr bwMode="auto">
            <a:xfrm>
              <a:off x="468" y="2544"/>
              <a:ext cx="241" cy="49"/>
              <a:chOff x="792" y="2771"/>
              <a:chExt cx="241" cy="49"/>
            </a:xfrm>
          </p:grpSpPr>
          <p:sp>
            <p:nvSpPr>
              <p:cNvPr id="26713" name="Oval 89"/>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14" name="Oval 90"/>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15" name="Oval 91"/>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4" name="Group 92"/>
            <p:cNvGrpSpPr>
              <a:grpSpLocks/>
            </p:cNvGrpSpPr>
            <p:nvPr/>
          </p:nvGrpSpPr>
          <p:grpSpPr bwMode="auto">
            <a:xfrm>
              <a:off x="468" y="2941"/>
              <a:ext cx="241" cy="49"/>
              <a:chOff x="792" y="2771"/>
              <a:chExt cx="241" cy="49"/>
            </a:xfrm>
          </p:grpSpPr>
          <p:sp>
            <p:nvSpPr>
              <p:cNvPr id="26717" name="Oval 93"/>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18" name="Oval 94"/>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19" name="Oval 95"/>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5" name="Group 96"/>
            <p:cNvGrpSpPr>
              <a:grpSpLocks/>
            </p:cNvGrpSpPr>
            <p:nvPr/>
          </p:nvGrpSpPr>
          <p:grpSpPr bwMode="auto">
            <a:xfrm>
              <a:off x="468" y="3128"/>
              <a:ext cx="241" cy="49"/>
              <a:chOff x="792" y="2771"/>
              <a:chExt cx="241" cy="49"/>
            </a:xfrm>
          </p:grpSpPr>
          <p:sp>
            <p:nvSpPr>
              <p:cNvPr id="26721" name="Oval 97"/>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22" name="Oval 98"/>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23" name="Oval 99"/>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6" name="Group 100"/>
            <p:cNvGrpSpPr>
              <a:grpSpLocks/>
            </p:cNvGrpSpPr>
            <p:nvPr/>
          </p:nvGrpSpPr>
          <p:grpSpPr bwMode="auto">
            <a:xfrm>
              <a:off x="3081" y="2787"/>
              <a:ext cx="241" cy="49"/>
              <a:chOff x="792" y="2771"/>
              <a:chExt cx="241" cy="49"/>
            </a:xfrm>
          </p:grpSpPr>
          <p:sp>
            <p:nvSpPr>
              <p:cNvPr id="26725" name="Oval 101"/>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26" name="Oval 102"/>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27" name="Oval 103"/>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7" name="Group 104"/>
            <p:cNvGrpSpPr>
              <a:grpSpLocks/>
            </p:cNvGrpSpPr>
            <p:nvPr/>
          </p:nvGrpSpPr>
          <p:grpSpPr bwMode="auto">
            <a:xfrm>
              <a:off x="3081" y="2941"/>
              <a:ext cx="241" cy="49"/>
              <a:chOff x="792" y="2771"/>
              <a:chExt cx="241" cy="49"/>
            </a:xfrm>
          </p:grpSpPr>
          <p:sp>
            <p:nvSpPr>
              <p:cNvPr id="26729" name="Oval 105"/>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30" name="Oval 106"/>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31" name="Oval 107"/>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8" name="Group 108"/>
            <p:cNvGrpSpPr>
              <a:grpSpLocks/>
            </p:cNvGrpSpPr>
            <p:nvPr/>
          </p:nvGrpSpPr>
          <p:grpSpPr bwMode="auto">
            <a:xfrm>
              <a:off x="3081" y="3128"/>
              <a:ext cx="241" cy="49"/>
              <a:chOff x="792" y="2771"/>
              <a:chExt cx="241" cy="49"/>
            </a:xfrm>
          </p:grpSpPr>
          <p:sp>
            <p:nvSpPr>
              <p:cNvPr id="26733" name="Oval 109"/>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34" name="Oval 110"/>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6735" name="Oval 111"/>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 name="Slide Number Placeholder 4"/>
          <p:cNvSpPr>
            <a:spLocks noGrp="1"/>
          </p:cNvSpPr>
          <p:nvPr>
            <p:ph type="sldNum" sz="quarter" idx="12"/>
          </p:nvPr>
        </p:nvSpPr>
        <p:spPr/>
        <p:txBody>
          <a:bodyPr/>
          <a:lstStyle/>
          <a:p>
            <a:fld id="{422CD99C-875E-084E-936B-4D784BE34561}" type="slidenum">
              <a:rPr lang="en-US"/>
              <a:pPr/>
              <a:t>33</a:t>
            </a:fld>
            <a:endParaRPr lang="en-US"/>
          </a:p>
        </p:txBody>
      </p:sp>
      <p:sp>
        <p:nvSpPr>
          <p:cNvPr id="27650" name="Rectangle 2"/>
          <p:cNvSpPr>
            <a:spLocks noGrp="1" noChangeArrowheads="1"/>
          </p:cNvSpPr>
          <p:nvPr>
            <p:ph type="title"/>
          </p:nvPr>
        </p:nvSpPr>
        <p:spPr/>
        <p:txBody>
          <a:bodyPr/>
          <a:lstStyle/>
          <a:p>
            <a:r>
              <a:rPr lang="en-GB"/>
              <a:t>The wait-for graph </a:t>
            </a:r>
          </a:p>
        </p:txBody>
      </p:sp>
      <p:grpSp>
        <p:nvGrpSpPr>
          <p:cNvPr id="2" name="Group 3"/>
          <p:cNvGrpSpPr>
            <a:grpSpLocks/>
          </p:cNvGrpSpPr>
          <p:nvPr/>
        </p:nvGrpSpPr>
        <p:grpSpPr bwMode="auto">
          <a:xfrm>
            <a:off x="1014413" y="2339975"/>
            <a:ext cx="7631112" cy="2620963"/>
            <a:chOff x="692" y="1474"/>
            <a:chExt cx="5208" cy="1651"/>
          </a:xfrm>
        </p:grpSpPr>
        <p:sp>
          <p:nvSpPr>
            <p:cNvPr id="27652" name="Rectangle 4"/>
            <p:cNvSpPr>
              <a:spLocks noChangeArrowheads="1"/>
            </p:cNvSpPr>
            <p:nvPr/>
          </p:nvSpPr>
          <p:spPr bwMode="auto">
            <a:xfrm>
              <a:off x="4270" y="2673"/>
              <a:ext cx="11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B</a:t>
              </a:r>
              <a:endParaRPr lang="en-GB">
                <a:latin typeface="Times" charset="0"/>
              </a:endParaRPr>
            </a:p>
          </p:txBody>
        </p:sp>
        <p:sp>
          <p:nvSpPr>
            <p:cNvPr id="27653" name="Rectangle 5"/>
            <p:cNvSpPr>
              <a:spLocks noChangeArrowheads="1"/>
            </p:cNvSpPr>
            <p:nvPr/>
          </p:nvSpPr>
          <p:spPr bwMode="auto">
            <a:xfrm>
              <a:off x="4325" y="1829"/>
              <a:ext cx="11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A</a:t>
              </a:r>
              <a:endParaRPr lang="en-GB">
                <a:latin typeface="Times" charset="0"/>
              </a:endParaRPr>
            </a:p>
          </p:txBody>
        </p:sp>
        <p:sp>
          <p:nvSpPr>
            <p:cNvPr id="27654" name="Arc 6"/>
            <p:cNvSpPr>
              <a:spLocks/>
            </p:cNvSpPr>
            <p:nvPr/>
          </p:nvSpPr>
          <p:spPr bwMode="auto">
            <a:xfrm>
              <a:off x="5371" y="2319"/>
              <a:ext cx="90" cy="135"/>
            </a:xfrm>
            <a:custGeom>
              <a:avLst/>
              <a:gdLst>
                <a:gd name="G0" fmla="+- 10240 0 0"/>
                <a:gd name="G1" fmla="+- 0 0 0"/>
                <a:gd name="G2" fmla="+- 21600 0 0"/>
                <a:gd name="T0" fmla="*/ 14476 w 14476"/>
                <a:gd name="T1" fmla="*/ 21180 h 21600"/>
                <a:gd name="T2" fmla="*/ 0 w 14476"/>
                <a:gd name="T3" fmla="*/ 19018 h 21600"/>
                <a:gd name="T4" fmla="*/ 10240 w 14476"/>
                <a:gd name="T5" fmla="*/ 0 h 21600"/>
              </a:gdLst>
              <a:ahLst/>
              <a:cxnLst>
                <a:cxn ang="0">
                  <a:pos x="T0" y="T1"/>
                </a:cxn>
                <a:cxn ang="0">
                  <a:pos x="T2" y="T3"/>
                </a:cxn>
                <a:cxn ang="0">
                  <a:pos x="T4" y="T5"/>
                </a:cxn>
              </a:cxnLst>
              <a:rect l="0" t="0" r="r" b="b"/>
              <a:pathLst>
                <a:path w="14476" h="21600" fill="none" extrusionOk="0">
                  <a:moveTo>
                    <a:pt x="14476" y="21180"/>
                  </a:moveTo>
                  <a:cubicBezTo>
                    <a:pt x="13081" y="21459"/>
                    <a:pt x="11662" y="21599"/>
                    <a:pt x="10240" y="21599"/>
                  </a:cubicBezTo>
                  <a:cubicBezTo>
                    <a:pt x="6665" y="21599"/>
                    <a:pt x="3147" y="20712"/>
                    <a:pt x="-1" y="19018"/>
                  </a:cubicBezTo>
                </a:path>
                <a:path w="14476" h="21600" stroke="0" extrusionOk="0">
                  <a:moveTo>
                    <a:pt x="14476" y="21180"/>
                  </a:moveTo>
                  <a:cubicBezTo>
                    <a:pt x="13081" y="21459"/>
                    <a:pt x="11662" y="21599"/>
                    <a:pt x="10240" y="21599"/>
                  </a:cubicBezTo>
                  <a:cubicBezTo>
                    <a:pt x="6665" y="21599"/>
                    <a:pt x="3147" y="20712"/>
                    <a:pt x="-1" y="19018"/>
                  </a:cubicBezTo>
                  <a:lnTo>
                    <a:pt x="10240" y="0"/>
                  </a:lnTo>
                  <a:close/>
                </a:path>
              </a:pathLst>
            </a:custGeom>
            <a:solidFill>
              <a:srgbClr val="000000"/>
            </a:solidFill>
            <a:ln w="44450">
              <a:solidFill>
                <a:srgbClr val="000000"/>
              </a:solidFill>
              <a:round/>
              <a:headEnd/>
              <a:tailEnd/>
            </a:ln>
          </p:spPr>
          <p:txBody>
            <a:bodyPr>
              <a:prstTxWarp prst="textNoShape">
                <a:avLst/>
              </a:prstTxWarp>
            </a:bodyPr>
            <a:lstStyle/>
            <a:p>
              <a:endParaRPr lang="en-US"/>
            </a:p>
          </p:txBody>
        </p:sp>
        <p:sp>
          <p:nvSpPr>
            <p:cNvPr id="27655" name="Arc 7"/>
            <p:cNvSpPr>
              <a:spLocks/>
            </p:cNvSpPr>
            <p:nvPr/>
          </p:nvSpPr>
          <p:spPr bwMode="auto">
            <a:xfrm>
              <a:off x="4397" y="2319"/>
              <a:ext cx="1025" cy="653"/>
            </a:xfrm>
            <a:custGeom>
              <a:avLst/>
              <a:gdLst>
                <a:gd name="G0" fmla="+- 20 0 0"/>
                <a:gd name="G1" fmla="+- 0 0 0"/>
                <a:gd name="G2" fmla="+- 21600 0 0"/>
                <a:gd name="T0" fmla="*/ 21358 w 21358"/>
                <a:gd name="T1" fmla="*/ 3349 h 21600"/>
                <a:gd name="T2" fmla="*/ 0 w 21358"/>
                <a:gd name="T3" fmla="*/ 21599 h 21600"/>
                <a:gd name="T4" fmla="*/ 20 w 21358"/>
                <a:gd name="T5" fmla="*/ 0 h 21600"/>
              </a:gdLst>
              <a:ahLst/>
              <a:cxnLst>
                <a:cxn ang="0">
                  <a:pos x="T0" y="T1"/>
                </a:cxn>
                <a:cxn ang="0">
                  <a:pos x="T2" y="T3"/>
                </a:cxn>
                <a:cxn ang="0">
                  <a:pos x="T4" y="T5"/>
                </a:cxn>
              </a:cxnLst>
              <a:rect l="0" t="0" r="r" b="b"/>
              <a:pathLst>
                <a:path w="21358" h="21600" fill="none" extrusionOk="0">
                  <a:moveTo>
                    <a:pt x="21358" y="3349"/>
                  </a:moveTo>
                  <a:cubicBezTo>
                    <a:pt x="19709" y="13856"/>
                    <a:pt x="10656" y="21599"/>
                    <a:pt x="20" y="21599"/>
                  </a:cubicBezTo>
                  <a:cubicBezTo>
                    <a:pt x="13" y="21599"/>
                    <a:pt x="6" y="21599"/>
                    <a:pt x="-1" y="21599"/>
                  </a:cubicBezTo>
                </a:path>
                <a:path w="21358" h="21600" stroke="0" extrusionOk="0">
                  <a:moveTo>
                    <a:pt x="21358" y="3349"/>
                  </a:moveTo>
                  <a:cubicBezTo>
                    <a:pt x="19709" y="13856"/>
                    <a:pt x="10656" y="21599"/>
                    <a:pt x="20" y="21599"/>
                  </a:cubicBezTo>
                  <a:cubicBezTo>
                    <a:pt x="13" y="21599"/>
                    <a:pt x="6" y="21599"/>
                    <a:pt x="-1" y="21599"/>
                  </a:cubicBezTo>
                  <a:lnTo>
                    <a:pt x="20" y="0"/>
                  </a:lnTo>
                  <a:close/>
                </a:path>
              </a:pathLst>
            </a:custGeom>
            <a:noFill/>
            <a:ln w="44450">
              <a:solidFill>
                <a:srgbClr val="000000"/>
              </a:solidFill>
              <a:round/>
              <a:headEnd/>
              <a:tailEnd/>
            </a:ln>
          </p:spPr>
          <p:txBody>
            <a:bodyPr>
              <a:prstTxWarp prst="textNoShape">
                <a:avLst/>
              </a:prstTxWarp>
            </a:bodyPr>
            <a:lstStyle/>
            <a:p>
              <a:endParaRPr lang="en-US"/>
            </a:p>
          </p:txBody>
        </p:sp>
        <p:sp>
          <p:nvSpPr>
            <p:cNvPr id="27656" name="Rectangle 8"/>
            <p:cNvSpPr>
              <a:spLocks noChangeArrowheads="1"/>
            </p:cNvSpPr>
            <p:nvPr/>
          </p:nvSpPr>
          <p:spPr bwMode="auto">
            <a:xfrm>
              <a:off x="2849" y="2750"/>
              <a:ext cx="68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Waits for</a:t>
              </a:r>
              <a:endParaRPr lang="en-GB">
                <a:latin typeface="Times" charset="0"/>
              </a:endParaRPr>
            </a:p>
          </p:txBody>
        </p:sp>
        <p:sp>
          <p:nvSpPr>
            <p:cNvPr id="27657" name="Rectangle 9"/>
            <p:cNvSpPr>
              <a:spLocks noChangeArrowheads="1"/>
            </p:cNvSpPr>
            <p:nvPr/>
          </p:nvSpPr>
          <p:spPr bwMode="auto">
            <a:xfrm>
              <a:off x="3008" y="1554"/>
              <a:ext cx="58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Held by</a:t>
              </a:r>
              <a:endParaRPr lang="en-GB">
                <a:latin typeface="Times" charset="0"/>
              </a:endParaRPr>
            </a:p>
          </p:txBody>
        </p:sp>
        <p:sp>
          <p:nvSpPr>
            <p:cNvPr id="27658" name="Rectangle 10"/>
            <p:cNvSpPr>
              <a:spLocks noChangeArrowheads="1"/>
            </p:cNvSpPr>
            <p:nvPr/>
          </p:nvSpPr>
          <p:spPr bwMode="auto">
            <a:xfrm>
              <a:off x="5191" y="2802"/>
              <a:ext cx="58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Held by</a:t>
              </a:r>
              <a:endParaRPr lang="en-GB">
                <a:latin typeface="Times" charset="0"/>
              </a:endParaRPr>
            </a:p>
          </p:txBody>
        </p:sp>
        <p:sp>
          <p:nvSpPr>
            <p:cNvPr id="27659" name="Arc 11"/>
            <p:cNvSpPr>
              <a:spLocks/>
            </p:cNvSpPr>
            <p:nvPr/>
          </p:nvSpPr>
          <p:spPr bwMode="auto">
            <a:xfrm>
              <a:off x="777" y="1915"/>
              <a:ext cx="91" cy="144"/>
            </a:xfrm>
            <a:custGeom>
              <a:avLst/>
              <a:gdLst>
                <a:gd name="G0" fmla="+- 5016 0 0"/>
                <a:gd name="G1" fmla="+- 21600 0 0"/>
                <a:gd name="G2" fmla="+- 21600 0 0"/>
                <a:gd name="T0" fmla="*/ 0 w 14635"/>
                <a:gd name="T1" fmla="*/ 591 h 21600"/>
                <a:gd name="T2" fmla="*/ 14635 w 14635"/>
                <a:gd name="T3" fmla="*/ 2261 h 21600"/>
                <a:gd name="T4" fmla="*/ 5016 w 14635"/>
                <a:gd name="T5" fmla="*/ 21600 h 21600"/>
              </a:gdLst>
              <a:ahLst/>
              <a:cxnLst>
                <a:cxn ang="0">
                  <a:pos x="T0" y="T1"/>
                </a:cxn>
                <a:cxn ang="0">
                  <a:pos x="T2" y="T3"/>
                </a:cxn>
                <a:cxn ang="0">
                  <a:pos x="T4" y="T5"/>
                </a:cxn>
              </a:cxnLst>
              <a:rect l="0" t="0" r="r" b="b"/>
              <a:pathLst>
                <a:path w="14635" h="21600" fill="none" extrusionOk="0">
                  <a:moveTo>
                    <a:pt x="-1" y="590"/>
                  </a:moveTo>
                  <a:cubicBezTo>
                    <a:pt x="1643" y="198"/>
                    <a:pt x="3326" y="-1"/>
                    <a:pt x="5016" y="-1"/>
                  </a:cubicBezTo>
                  <a:cubicBezTo>
                    <a:pt x="8354" y="-1"/>
                    <a:pt x="11646" y="773"/>
                    <a:pt x="14635" y="2260"/>
                  </a:cubicBezTo>
                </a:path>
                <a:path w="14635" h="21600" stroke="0" extrusionOk="0">
                  <a:moveTo>
                    <a:pt x="-1" y="590"/>
                  </a:moveTo>
                  <a:cubicBezTo>
                    <a:pt x="1643" y="198"/>
                    <a:pt x="3326" y="-1"/>
                    <a:pt x="5016" y="-1"/>
                  </a:cubicBezTo>
                  <a:cubicBezTo>
                    <a:pt x="8354" y="-1"/>
                    <a:pt x="11646" y="773"/>
                    <a:pt x="14635" y="2260"/>
                  </a:cubicBezTo>
                  <a:lnTo>
                    <a:pt x="5016" y="21600"/>
                  </a:lnTo>
                  <a:close/>
                </a:path>
              </a:pathLst>
            </a:custGeom>
            <a:solidFill>
              <a:srgbClr val="000000"/>
            </a:solidFill>
            <a:ln w="44450">
              <a:solidFill>
                <a:srgbClr val="000000"/>
              </a:solidFill>
              <a:round/>
              <a:headEnd/>
              <a:tailEnd/>
            </a:ln>
          </p:spPr>
          <p:txBody>
            <a:bodyPr>
              <a:prstTxWarp prst="textNoShape">
                <a:avLst/>
              </a:prstTxWarp>
            </a:bodyPr>
            <a:lstStyle/>
            <a:p>
              <a:endParaRPr lang="en-US"/>
            </a:p>
          </p:txBody>
        </p:sp>
        <p:sp>
          <p:nvSpPr>
            <p:cNvPr id="27660" name="Arc 12"/>
            <p:cNvSpPr>
              <a:spLocks/>
            </p:cNvSpPr>
            <p:nvPr/>
          </p:nvSpPr>
          <p:spPr bwMode="auto">
            <a:xfrm>
              <a:off x="822" y="1531"/>
              <a:ext cx="1329" cy="519"/>
            </a:xfrm>
            <a:custGeom>
              <a:avLst/>
              <a:gdLst>
                <a:gd name="G0" fmla="+- 21125 0 0"/>
                <a:gd name="G1" fmla="+- 21600 0 0"/>
                <a:gd name="G2" fmla="+- 21600 0 0"/>
                <a:gd name="T0" fmla="*/ 0 w 42724"/>
                <a:gd name="T1" fmla="*/ 17100 h 21600"/>
                <a:gd name="T2" fmla="*/ 42724 w 42724"/>
                <a:gd name="T3" fmla="*/ 21559 h 21600"/>
                <a:gd name="T4" fmla="*/ 21125 w 42724"/>
                <a:gd name="T5" fmla="*/ 21600 h 21600"/>
              </a:gdLst>
              <a:ahLst/>
              <a:cxnLst>
                <a:cxn ang="0">
                  <a:pos x="T0" y="T1"/>
                </a:cxn>
                <a:cxn ang="0">
                  <a:pos x="T2" y="T3"/>
                </a:cxn>
                <a:cxn ang="0">
                  <a:pos x="T4" y="T5"/>
                </a:cxn>
              </a:cxnLst>
              <a:rect l="0" t="0" r="r" b="b"/>
              <a:pathLst>
                <a:path w="42724" h="21600" fill="none" extrusionOk="0">
                  <a:moveTo>
                    <a:pt x="-2" y="17099"/>
                  </a:moveTo>
                  <a:cubicBezTo>
                    <a:pt x="2123" y="7128"/>
                    <a:pt x="10929" y="-1"/>
                    <a:pt x="21125" y="-1"/>
                  </a:cubicBezTo>
                  <a:cubicBezTo>
                    <a:pt x="33038" y="-1"/>
                    <a:pt x="42702" y="9645"/>
                    <a:pt x="42724" y="21558"/>
                  </a:cubicBezTo>
                </a:path>
                <a:path w="42724" h="21600" stroke="0" extrusionOk="0">
                  <a:moveTo>
                    <a:pt x="-2" y="17099"/>
                  </a:moveTo>
                  <a:cubicBezTo>
                    <a:pt x="2123" y="7128"/>
                    <a:pt x="10929" y="-1"/>
                    <a:pt x="21125" y="-1"/>
                  </a:cubicBezTo>
                  <a:cubicBezTo>
                    <a:pt x="33038" y="-1"/>
                    <a:pt x="42702" y="9645"/>
                    <a:pt x="42724" y="21558"/>
                  </a:cubicBezTo>
                  <a:lnTo>
                    <a:pt x="21125" y="21600"/>
                  </a:lnTo>
                  <a:close/>
                </a:path>
              </a:pathLst>
            </a:custGeom>
            <a:noFill/>
            <a:ln w="44450">
              <a:solidFill>
                <a:srgbClr val="000000"/>
              </a:solidFill>
              <a:round/>
              <a:headEnd/>
              <a:tailEnd/>
            </a:ln>
          </p:spPr>
          <p:txBody>
            <a:bodyPr>
              <a:prstTxWarp prst="textNoShape">
                <a:avLst/>
              </a:prstTxWarp>
            </a:bodyPr>
            <a:lstStyle/>
            <a:p>
              <a:endParaRPr lang="en-US"/>
            </a:p>
          </p:txBody>
        </p:sp>
        <p:sp>
          <p:nvSpPr>
            <p:cNvPr id="27661" name="Arc 13"/>
            <p:cNvSpPr>
              <a:spLocks/>
            </p:cNvSpPr>
            <p:nvPr/>
          </p:nvSpPr>
          <p:spPr bwMode="auto">
            <a:xfrm>
              <a:off x="2057" y="2300"/>
              <a:ext cx="98" cy="135"/>
            </a:xfrm>
            <a:custGeom>
              <a:avLst/>
              <a:gdLst>
                <a:gd name="G0" fmla="+- 9816 0 0"/>
                <a:gd name="G1" fmla="+- 0 0 0"/>
                <a:gd name="G2" fmla="+- 21600 0 0"/>
                <a:gd name="T0" fmla="*/ 14655 w 14655"/>
                <a:gd name="T1" fmla="*/ 21050 h 21600"/>
                <a:gd name="T2" fmla="*/ 0 w 14655"/>
                <a:gd name="T3" fmla="*/ 19240 h 21600"/>
                <a:gd name="T4" fmla="*/ 9816 w 14655"/>
                <a:gd name="T5" fmla="*/ 0 h 21600"/>
              </a:gdLst>
              <a:ahLst/>
              <a:cxnLst>
                <a:cxn ang="0">
                  <a:pos x="T0" y="T1"/>
                </a:cxn>
                <a:cxn ang="0">
                  <a:pos x="T2" y="T3"/>
                </a:cxn>
                <a:cxn ang="0">
                  <a:pos x="T4" y="T5"/>
                </a:cxn>
              </a:cxnLst>
              <a:rect l="0" t="0" r="r" b="b"/>
              <a:pathLst>
                <a:path w="14655" h="21600" fill="none" extrusionOk="0">
                  <a:moveTo>
                    <a:pt x="14655" y="21050"/>
                  </a:moveTo>
                  <a:cubicBezTo>
                    <a:pt x="13068" y="21415"/>
                    <a:pt x="11444" y="21599"/>
                    <a:pt x="9816" y="21599"/>
                  </a:cubicBezTo>
                  <a:cubicBezTo>
                    <a:pt x="6403" y="21599"/>
                    <a:pt x="3039" y="20791"/>
                    <a:pt x="-1" y="19240"/>
                  </a:cubicBezTo>
                </a:path>
                <a:path w="14655" h="21600" stroke="0" extrusionOk="0">
                  <a:moveTo>
                    <a:pt x="14655" y="21050"/>
                  </a:moveTo>
                  <a:cubicBezTo>
                    <a:pt x="13068" y="21415"/>
                    <a:pt x="11444" y="21599"/>
                    <a:pt x="9816" y="21599"/>
                  </a:cubicBezTo>
                  <a:cubicBezTo>
                    <a:pt x="6403" y="21599"/>
                    <a:pt x="3039" y="20791"/>
                    <a:pt x="-1" y="19240"/>
                  </a:cubicBezTo>
                  <a:lnTo>
                    <a:pt x="9816" y="0"/>
                  </a:lnTo>
                  <a:close/>
                </a:path>
              </a:pathLst>
            </a:custGeom>
            <a:solidFill>
              <a:srgbClr val="000000"/>
            </a:solidFill>
            <a:ln w="44450">
              <a:solidFill>
                <a:srgbClr val="000000"/>
              </a:solidFill>
              <a:round/>
              <a:headEnd/>
              <a:tailEnd/>
            </a:ln>
          </p:spPr>
          <p:txBody>
            <a:bodyPr>
              <a:prstTxWarp prst="textNoShape">
                <a:avLst/>
              </a:prstTxWarp>
            </a:bodyPr>
            <a:lstStyle/>
            <a:p>
              <a:endParaRPr lang="en-US"/>
            </a:p>
          </p:txBody>
        </p:sp>
        <p:sp>
          <p:nvSpPr>
            <p:cNvPr id="27662" name="Arc 14"/>
            <p:cNvSpPr>
              <a:spLocks/>
            </p:cNvSpPr>
            <p:nvPr/>
          </p:nvSpPr>
          <p:spPr bwMode="auto">
            <a:xfrm>
              <a:off x="826" y="2299"/>
              <a:ext cx="1290" cy="480"/>
            </a:xfrm>
            <a:custGeom>
              <a:avLst/>
              <a:gdLst>
                <a:gd name="G0" fmla="+- 21600 0 0"/>
                <a:gd name="G1" fmla="+- 0 0 0"/>
                <a:gd name="G2" fmla="+- 21600 0 0"/>
                <a:gd name="T0" fmla="*/ 42655 w 42655"/>
                <a:gd name="T1" fmla="*/ 4819 h 21600"/>
                <a:gd name="T2" fmla="*/ 0 w 42655"/>
                <a:gd name="T3" fmla="*/ 0 h 21600"/>
                <a:gd name="T4" fmla="*/ 21600 w 42655"/>
                <a:gd name="T5" fmla="*/ 0 h 21600"/>
              </a:gdLst>
              <a:ahLst/>
              <a:cxnLst>
                <a:cxn ang="0">
                  <a:pos x="T0" y="T1"/>
                </a:cxn>
                <a:cxn ang="0">
                  <a:pos x="T2" y="T3"/>
                </a:cxn>
                <a:cxn ang="0">
                  <a:pos x="T4" y="T5"/>
                </a:cxn>
              </a:cxnLst>
              <a:rect l="0" t="0" r="r" b="b"/>
              <a:pathLst>
                <a:path w="42655" h="21600" fill="none" extrusionOk="0">
                  <a:moveTo>
                    <a:pt x="42655" y="4819"/>
                  </a:moveTo>
                  <a:cubicBezTo>
                    <a:pt x="40408" y="14637"/>
                    <a:pt x="31672" y="21599"/>
                    <a:pt x="21600" y="21599"/>
                  </a:cubicBezTo>
                  <a:cubicBezTo>
                    <a:pt x="9670" y="21599"/>
                    <a:pt x="-1" y="11929"/>
                    <a:pt x="-1" y="-1"/>
                  </a:cubicBezTo>
                </a:path>
                <a:path w="42655" h="21600" stroke="0" extrusionOk="0">
                  <a:moveTo>
                    <a:pt x="42655" y="4819"/>
                  </a:moveTo>
                  <a:cubicBezTo>
                    <a:pt x="40408" y="14637"/>
                    <a:pt x="31672" y="21599"/>
                    <a:pt x="21600" y="21599"/>
                  </a:cubicBezTo>
                  <a:cubicBezTo>
                    <a:pt x="9670" y="21599"/>
                    <a:pt x="-1" y="11929"/>
                    <a:pt x="-1" y="-1"/>
                  </a:cubicBezTo>
                  <a:lnTo>
                    <a:pt x="21600" y="0"/>
                  </a:lnTo>
                  <a:close/>
                </a:path>
              </a:pathLst>
            </a:custGeom>
            <a:noFill/>
            <a:ln w="44450">
              <a:solidFill>
                <a:srgbClr val="000000"/>
              </a:solidFill>
              <a:round/>
              <a:headEnd/>
              <a:tailEnd/>
            </a:ln>
          </p:spPr>
          <p:txBody>
            <a:bodyPr>
              <a:prstTxWarp prst="textNoShape">
                <a:avLst/>
              </a:prstTxWarp>
            </a:bodyPr>
            <a:lstStyle/>
            <a:p>
              <a:endParaRPr lang="en-US"/>
            </a:p>
          </p:txBody>
        </p:sp>
        <p:sp>
          <p:nvSpPr>
            <p:cNvPr id="27663" name="Rectangle 15"/>
            <p:cNvSpPr>
              <a:spLocks noChangeArrowheads="1"/>
            </p:cNvSpPr>
            <p:nvPr/>
          </p:nvSpPr>
          <p:spPr bwMode="auto">
            <a:xfrm>
              <a:off x="692" y="2050"/>
              <a:ext cx="288" cy="2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7664" name="Rectangle 16"/>
            <p:cNvSpPr>
              <a:spLocks noChangeArrowheads="1"/>
            </p:cNvSpPr>
            <p:nvPr/>
          </p:nvSpPr>
          <p:spPr bwMode="auto">
            <a:xfrm>
              <a:off x="692" y="2050"/>
              <a:ext cx="307" cy="307"/>
            </a:xfrm>
            <a:prstGeom prst="rect">
              <a:avLst/>
            </a:prstGeom>
            <a:noFill/>
            <a:ln w="44450">
              <a:solidFill>
                <a:srgbClr val="000000"/>
              </a:solidFill>
              <a:miter lim="800000"/>
              <a:headEnd/>
              <a:tailEnd/>
            </a:ln>
          </p:spPr>
          <p:txBody>
            <a:bodyPr>
              <a:prstTxWarp prst="textNoShape">
                <a:avLst/>
              </a:prstTxWarp>
            </a:bodyPr>
            <a:lstStyle/>
            <a:p>
              <a:endParaRPr lang="en-US"/>
            </a:p>
          </p:txBody>
        </p:sp>
        <p:sp>
          <p:nvSpPr>
            <p:cNvPr id="27665" name="Rectangle 17"/>
            <p:cNvSpPr>
              <a:spLocks noChangeArrowheads="1"/>
            </p:cNvSpPr>
            <p:nvPr/>
          </p:nvSpPr>
          <p:spPr bwMode="auto">
            <a:xfrm>
              <a:off x="775" y="2092"/>
              <a:ext cx="10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T</a:t>
              </a:r>
              <a:endParaRPr lang="en-GB">
                <a:latin typeface="Times" charset="0"/>
              </a:endParaRPr>
            </a:p>
          </p:txBody>
        </p:sp>
        <p:sp>
          <p:nvSpPr>
            <p:cNvPr id="27666" name="Rectangle 18"/>
            <p:cNvSpPr>
              <a:spLocks noChangeArrowheads="1"/>
            </p:cNvSpPr>
            <p:nvPr/>
          </p:nvSpPr>
          <p:spPr bwMode="auto">
            <a:xfrm>
              <a:off x="5281" y="2050"/>
              <a:ext cx="288" cy="2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7667" name="Rectangle 19"/>
            <p:cNvSpPr>
              <a:spLocks noChangeArrowheads="1"/>
            </p:cNvSpPr>
            <p:nvPr/>
          </p:nvSpPr>
          <p:spPr bwMode="auto">
            <a:xfrm>
              <a:off x="5281" y="2050"/>
              <a:ext cx="307" cy="307"/>
            </a:xfrm>
            <a:prstGeom prst="rect">
              <a:avLst/>
            </a:prstGeom>
            <a:noFill/>
            <a:ln w="44450">
              <a:solidFill>
                <a:srgbClr val="000000"/>
              </a:solidFill>
              <a:miter lim="800000"/>
              <a:headEnd/>
              <a:tailEnd/>
            </a:ln>
          </p:spPr>
          <p:txBody>
            <a:bodyPr>
              <a:prstTxWarp prst="textNoShape">
                <a:avLst/>
              </a:prstTxWarp>
            </a:bodyPr>
            <a:lstStyle/>
            <a:p>
              <a:endParaRPr lang="en-US"/>
            </a:p>
          </p:txBody>
        </p:sp>
        <p:sp>
          <p:nvSpPr>
            <p:cNvPr id="27668" name="Rectangle 20"/>
            <p:cNvSpPr>
              <a:spLocks noChangeArrowheads="1"/>
            </p:cNvSpPr>
            <p:nvPr/>
          </p:nvSpPr>
          <p:spPr bwMode="auto">
            <a:xfrm>
              <a:off x="5386" y="2111"/>
              <a:ext cx="12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U</a:t>
              </a:r>
              <a:endParaRPr lang="en-GB">
                <a:latin typeface="Times" charset="0"/>
              </a:endParaRPr>
            </a:p>
          </p:txBody>
        </p:sp>
        <p:sp>
          <p:nvSpPr>
            <p:cNvPr id="27669" name="Rectangle 21"/>
            <p:cNvSpPr>
              <a:spLocks noChangeArrowheads="1"/>
            </p:cNvSpPr>
            <p:nvPr/>
          </p:nvSpPr>
          <p:spPr bwMode="auto">
            <a:xfrm>
              <a:off x="1978" y="2050"/>
              <a:ext cx="308" cy="26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7670" name="Rectangle 22"/>
            <p:cNvSpPr>
              <a:spLocks noChangeArrowheads="1"/>
            </p:cNvSpPr>
            <p:nvPr/>
          </p:nvSpPr>
          <p:spPr bwMode="auto">
            <a:xfrm>
              <a:off x="1978" y="2050"/>
              <a:ext cx="327" cy="288"/>
            </a:xfrm>
            <a:prstGeom prst="rect">
              <a:avLst/>
            </a:prstGeom>
            <a:noFill/>
            <a:ln w="44450">
              <a:solidFill>
                <a:srgbClr val="000000"/>
              </a:solidFill>
              <a:miter lim="800000"/>
              <a:headEnd/>
              <a:tailEnd/>
            </a:ln>
          </p:spPr>
          <p:txBody>
            <a:bodyPr>
              <a:prstTxWarp prst="textNoShape">
                <a:avLst/>
              </a:prstTxWarp>
            </a:bodyPr>
            <a:lstStyle/>
            <a:p>
              <a:endParaRPr lang="en-US"/>
            </a:p>
          </p:txBody>
        </p:sp>
        <p:sp>
          <p:nvSpPr>
            <p:cNvPr id="27671" name="Rectangle 23"/>
            <p:cNvSpPr>
              <a:spLocks noChangeArrowheads="1"/>
            </p:cNvSpPr>
            <p:nvPr/>
          </p:nvSpPr>
          <p:spPr bwMode="auto">
            <a:xfrm>
              <a:off x="2081" y="2092"/>
              <a:ext cx="12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U</a:t>
              </a:r>
              <a:endParaRPr lang="en-GB">
                <a:latin typeface="Times" charset="0"/>
              </a:endParaRPr>
            </a:p>
          </p:txBody>
        </p:sp>
        <p:sp>
          <p:nvSpPr>
            <p:cNvPr id="27672" name="Rectangle 24"/>
            <p:cNvSpPr>
              <a:spLocks noChangeArrowheads="1"/>
            </p:cNvSpPr>
            <p:nvPr/>
          </p:nvSpPr>
          <p:spPr bwMode="auto">
            <a:xfrm>
              <a:off x="3207" y="2069"/>
              <a:ext cx="288" cy="2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7673" name="Rectangle 25"/>
            <p:cNvSpPr>
              <a:spLocks noChangeArrowheads="1"/>
            </p:cNvSpPr>
            <p:nvPr/>
          </p:nvSpPr>
          <p:spPr bwMode="auto">
            <a:xfrm>
              <a:off x="3207" y="2069"/>
              <a:ext cx="307" cy="307"/>
            </a:xfrm>
            <a:prstGeom prst="rect">
              <a:avLst/>
            </a:prstGeom>
            <a:noFill/>
            <a:ln w="44450">
              <a:solidFill>
                <a:srgbClr val="000000"/>
              </a:solidFill>
              <a:miter lim="800000"/>
              <a:headEnd/>
              <a:tailEnd/>
            </a:ln>
          </p:spPr>
          <p:txBody>
            <a:bodyPr>
              <a:prstTxWarp prst="textNoShape">
                <a:avLst/>
              </a:prstTxWarp>
            </a:bodyPr>
            <a:lstStyle/>
            <a:p>
              <a:endParaRPr lang="en-US"/>
            </a:p>
          </p:txBody>
        </p:sp>
        <p:sp>
          <p:nvSpPr>
            <p:cNvPr id="27674" name="Rectangle 26"/>
            <p:cNvSpPr>
              <a:spLocks noChangeArrowheads="1"/>
            </p:cNvSpPr>
            <p:nvPr/>
          </p:nvSpPr>
          <p:spPr bwMode="auto">
            <a:xfrm>
              <a:off x="3310" y="2130"/>
              <a:ext cx="10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T</a:t>
              </a:r>
              <a:endParaRPr lang="en-GB">
                <a:latin typeface="Times" charset="0"/>
              </a:endParaRPr>
            </a:p>
          </p:txBody>
        </p:sp>
        <p:sp>
          <p:nvSpPr>
            <p:cNvPr id="27675" name="Freeform 27"/>
            <p:cNvSpPr>
              <a:spLocks/>
            </p:cNvSpPr>
            <p:nvPr/>
          </p:nvSpPr>
          <p:spPr bwMode="auto">
            <a:xfrm>
              <a:off x="4436" y="1550"/>
              <a:ext cx="192" cy="96"/>
            </a:xfrm>
            <a:custGeom>
              <a:avLst/>
              <a:gdLst/>
              <a:ahLst/>
              <a:cxnLst>
                <a:cxn ang="0">
                  <a:pos x="192" y="58"/>
                </a:cxn>
                <a:cxn ang="0">
                  <a:pos x="173" y="96"/>
                </a:cxn>
                <a:cxn ang="0">
                  <a:pos x="0" y="39"/>
                </a:cxn>
                <a:cxn ang="0">
                  <a:pos x="192" y="0"/>
                </a:cxn>
                <a:cxn ang="0">
                  <a:pos x="192" y="58"/>
                </a:cxn>
              </a:cxnLst>
              <a:rect l="0" t="0" r="r" b="b"/>
              <a:pathLst>
                <a:path w="192" h="96">
                  <a:moveTo>
                    <a:pt x="192" y="58"/>
                  </a:moveTo>
                  <a:lnTo>
                    <a:pt x="173" y="96"/>
                  </a:lnTo>
                  <a:lnTo>
                    <a:pt x="0" y="39"/>
                  </a:lnTo>
                  <a:lnTo>
                    <a:pt x="192" y="0"/>
                  </a:lnTo>
                  <a:lnTo>
                    <a:pt x="192" y="58"/>
                  </a:lnTo>
                  <a:close/>
                </a:path>
              </a:pathLst>
            </a:custGeom>
            <a:solidFill>
              <a:srgbClr val="000000"/>
            </a:solidFill>
            <a:ln w="44450">
              <a:solidFill>
                <a:srgbClr val="000000"/>
              </a:solidFill>
              <a:prstDash val="solid"/>
              <a:round/>
              <a:headEnd/>
              <a:tailEnd/>
            </a:ln>
          </p:spPr>
          <p:txBody>
            <a:bodyPr>
              <a:prstTxWarp prst="textNoShape">
                <a:avLst/>
              </a:prstTxWarp>
            </a:bodyPr>
            <a:lstStyle/>
            <a:p>
              <a:endParaRPr lang="en-US"/>
            </a:p>
          </p:txBody>
        </p:sp>
        <p:sp>
          <p:nvSpPr>
            <p:cNvPr id="27676" name="Freeform 28"/>
            <p:cNvSpPr>
              <a:spLocks/>
            </p:cNvSpPr>
            <p:nvPr/>
          </p:nvSpPr>
          <p:spPr bwMode="auto">
            <a:xfrm>
              <a:off x="4628" y="1608"/>
              <a:ext cx="768" cy="461"/>
            </a:xfrm>
            <a:custGeom>
              <a:avLst/>
              <a:gdLst/>
              <a:ahLst/>
              <a:cxnLst>
                <a:cxn ang="0">
                  <a:pos x="0" y="0"/>
                </a:cxn>
                <a:cxn ang="0">
                  <a:pos x="307" y="38"/>
                </a:cxn>
                <a:cxn ang="0">
                  <a:pos x="557" y="154"/>
                </a:cxn>
                <a:cxn ang="0">
                  <a:pos x="710" y="288"/>
                </a:cxn>
                <a:cxn ang="0">
                  <a:pos x="768" y="461"/>
                </a:cxn>
              </a:cxnLst>
              <a:rect l="0" t="0" r="r" b="b"/>
              <a:pathLst>
                <a:path w="768" h="461">
                  <a:moveTo>
                    <a:pt x="0" y="0"/>
                  </a:moveTo>
                  <a:lnTo>
                    <a:pt x="307" y="38"/>
                  </a:lnTo>
                  <a:lnTo>
                    <a:pt x="557" y="154"/>
                  </a:lnTo>
                  <a:lnTo>
                    <a:pt x="710" y="288"/>
                  </a:lnTo>
                  <a:lnTo>
                    <a:pt x="768" y="461"/>
                  </a:lnTo>
                </a:path>
              </a:pathLst>
            </a:custGeom>
            <a:noFill/>
            <a:ln w="44450">
              <a:solidFill>
                <a:srgbClr val="000000"/>
              </a:solidFill>
              <a:prstDash val="solid"/>
              <a:round/>
              <a:headEnd/>
              <a:tailEnd/>
            </a:ln>
          </p:spPr>
          <p:txBody>
            <a:bodyPr>
              <a:prstTxWarp prst="textNoShape">
                <a:avLst/>
              </a:prstTxWarp>
            </a:bodyPr>
            <a:lstStyle/>
            <a:p>
              <a:endParaRPr lang="en-US"/>
            </a:p>
          </p:txBody>
        </p:sp>
        <p:sp>
          <p:nvSpPr>
            <p:cNvPr id="27677" name="Rectangle 29"/>
            <p:cNvSpPr>
              <a:spLocks noChangeArrowheads="1"/>
            </p:cNvSpPr>
            <p:nvPr/>
          </p:nvSpPr>
          <p:spPr bwMode="auto">
            <a:xfrm>
              <a:off x="5217" y="1554"/>
              <a:ext cx="68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Arial" charset="0"/>
                </a:rPr>
                <a:t>Waits for</a:t>
              </a:r>
              <a:endParaRPr lang="en-GB">
                <a:latin typeface="Times" charset="0"/>
              </a:endParaRPr>
            </a:p>
          </p:txBody>
        </p:sp>
        <p:sp>
          <p:nvSpPr>
            <p:cNvPr id="27678" name="Freeform 30"/>
            <p:cNvSpPr>
              <a:spLocks/>
            </p:cNvSpPr>
            <p:nvPr/>
          </p:nvSpPr>
          <p:spPr bwMode="auto">
            <a:xfrm>
              <a:off x="4071" y="2914"/>
              <a:ext cx="173" cy="115"/>
            </a:xfrm>
            <a:custGeom>
              <a:avLst/>
              <a:gdLst/>
              <a:ahLst/>
              <a:cxnLst>
                <a:cxn ang="0">
                  <a:pos x="0" y="57"/>
                </a:cxn>
                <a:cxn ang="0">
                  <a:pos x="0" y="0"/>
                </a:cxn>
                <a:cxn ang="0">
                  <a:pos x="173" y="76"/>
                </a:cxn>
                <a:cxn ang="0">
                  <a:pos x="0" y="115"/>
                </a:cxn>
                <a:cxn ang="0">
                  <a:pos x="0" y="57"/>
                </a:cxn>
              </a:cxnLst>
              <a:rect l="0" t="0" r="r" b="b"/>
              <a:pathLst>
                <a:path w="173" h="115">
                  <a:moveTo>
                    <a:pt x="0" y="57"/>
                  </a:moveTo>
                  <a:lnTo>
                    <a:pt x="0" y="0"/>
                  </a:lnTo>
                  <a:lnTo>
                    <a:pt x="173" y="76"/>
                  </a:lnTo>
                  <a:lnTo>
                    <a:pt x="0" y="115"/>
                  </a:lnTo>
                  <a:lnTo>
                    <a:pt x="0" y="57"/>
                  </a:lnTo>
                  <a:close/>
                </a:path>
              </a:pathLst>
            </a:custGeom>
            <a:solidFill>
              <a:srgbClr val="000000"/>
            </a:solidFill>
            <a:ln w="44450">
              <a:solidFill>
                <a:srgbClr val="000000"/>
              </a:solidFill>
              <a:prstDash val="solid"/>
              <a:round/>
              <a:headEnd/>
              <a:tailEnd/>
            </a:ln>
          </p:spPr>
          <p:txBody>
            <a:bodyPr>
              <a:prstTxWarp prst="textNoShape">
                <a:avLst/>
              </a:prstTxWarp>
            </a:bodyPr>
            <a:lstStyle/>
            <a:p>
              <a:endParaRPr lang="en-US"/>
            </a:p>
          </p:txBody>
        </p:sp>
        <p:sp>
          <p:nvSpPr>
            <p:cNvPr id="27679" name="Freeform 31"/>
            <p:cNvSpPr>
              <a:spLocks/>
            </p:cNvSpPr>
            <p:nvPr/>
          </p:nvSpPr>
          <p:spPr bwMode="auto">
            <a:xfrm>
              <a:off x="3361" y="2376"/>
              <a:ext cx="710" cy="595"/>
            </a:xfrm>
            <a:custGeom>
              <a:avLst/>
              <a:gdLst/>
              <a:ahLst/>
              <a:cxnLst>
                <a:cxn ang="0">
                  <a:pos x="710" y="595"/>
                </a:cxn>
                <a:cxn ang="0">
                  <a:pos x="422" y="518"/>
                </a:cxn>
                <a:cxn ang="0">
                  <a:pos x="192" y="384"/>
                </a:cxn>
                <a:cxn ang="0">
                  <a:pos x="38" y="211"/>
                </a:cxn>
                <a:cxn ang="0">
                  <a:pos x="0" y="0"/>
                </a:cxn>
              </a:cxnLst>
              <a:rect l="0" t="0" r="r" b="b"/>
              <a:pathLst>
                <a:path w="710" h="595">
                  <a:moveTo>
                    <a:pt x="710" y="595"/>
                  </a:moveTo>
                  <a:lnTo>
                    <a:pt x="422" y="518"/>
                  </a:lnTo>
                  <a:lnTo>
                    <a:pt x="192" y="384"/>
                  </a:lnTo>
                  <a:lnTo>
                    <a:pt x="38" y="211"/>
                  </a:lnTo>
                  <a:lnTo>
                    <a:pt x="0" y="0"/>
                  </a:lnTo>
                </a:path>
              </a:pathLst>
            </a:custGeom>
            <a:noFill/>
            <a:ln w="44450">
              <a:solidFill>
                <a:srgbClr val="000000"/>
              </a:solidFill>
              <a:prstDash val="solid"/>
              <a:round/>
              <a:headEnd/>
              <a:tailEnd/>
            </a:ln>
          </p:spPr>
          <p:txBody>
            <a:bodyPr>
              <a:prstTxWarp prst="textNoShape">
                <a:avLst/>
              </a:prstTxWarp>
            </a:bodyPr>
            <a:lstStyle/>
            <a:p>
              <a:endParaRPr lang="en-US"/>
            </a:p>
          </p:txBody>
        </p:sp>
        <p:sp>
          <p:nvSpPr>
            <p:cNvPr id="27680" name="Freeform 32"/>
            <p:cNvSpPr>
              <a:spLocks/>
            </p:cNvSpPr>
            <p:nvPr/>
          </p:nvSpPr>
          <p:spPr bwMode="auto">
            <a:xfrm>
              <a:off x="3361" y="1858"/>
              <a:ext cx="115" cy="172"/>
            </a:xfrm>
            <a:custGeom>
              <a:avLst/>
              <a:gdLst/>
              <a:ahLst/>
              <a:cxnLst>
                <a:cxn ang="0">
                  <a:pos x="57" y="19"/>
                </a:cxn>
                <a:cxn ang="0">
                  <a:pos x="115" y="38"/>
                </a:cxn>
                <a:cxn ang="0">
                  <a:pos x="0" y="172"/>
                </a:cxn>
                <a:cxn ang="0">
                  <a:pos x="19" y="0"/>
                </a:cxn>
                <a:cxn ang="0">
                  <a:pos x="57" y="19"/>
                </a:cxn>
              </a:cxnLst>
              <a:rect l="0" t="0" r="r" b="b"/>
              <a:pathLst>
                <a:path w="115" h="172">
                  <a:moveTo>
                    <a:pt x="57" y="19"/>
                  </a:moveTo>
                  <a:lnTo>
                    <a:pt x="115" y="38"/>
                  </a:lnTo>
                  <a:lnTo>
                    <a:pt x="0" y="172"/>
                  </a:lnTo>
                  <a:lnTo>
                    <a:pt x="19" y="0"/>
                  </a:lnTo>
                  <a:lnTo>
                    <a:pt x="57" y="19"/>
                  </a:lnTo>
                  <a:close/>
                </a:path>
              </a:pathLst>
            </a:custGeom>
            <a:solidFill>
              <a:srgbClr val="000000"/>
            </a:solidFill>
            <a:ln w="44450">
              <a:solidFill>
                <a:srgbClr val="000000"/>
              </a:solidFill>
              <a:prstDash val="solid"/>
              <a:round/>
              <a:headEnd/>
              <a:tailEnd/>
            </a:ln>
          </p:spPr>
          <p:txBody>
            <a:bodyPr>
              <a:prstTxWarp prst="textNoShape">
                <a:avLst/>
              </a:prstTxWarp>
            </a:bodyPr>
            <a:lstStyle/>
            <a:p>
              <a:endParaRPr lang="en-US"/>
            </a:p>
          </p:txBody>
        </p:sp>
        <p:sp>
          <p:nvSpPr>
            <p:cNvPr id="27681" name="Freeform 33"/>
            <p:cNvSpPr>
              <a:spLocks/>
            </p:cNvSpPr>
            <p:nvPr/>
          </p:nvSpPr>
          <p:spPr bwMode="auto">
            <a:xfrm>
              <a:off x="3438" y="1608"/>
              <a:ext cx="825" cy="250"/>
            </a:xfrm>
            <a:custGeom>
              <a:avLst/>
              <a:gdLst/>
              <a:ahLst/>
              <a:cxnLst>
                <a:cxn ang="0">
                  <a:pos x="0" y="250"/>
                </a:cxn>
                <a:cxn ang="0">
                  <a:pos x="115" y="134"/>
                </a:cxn>
                <a:cxn ang="0">
                  <a:pos x="307" y="58"/>
                </a:cxn>
                <a:cxn ang="0">
                  <a:pos x="825" y="0"/>
                </a:cxn>
              </a:cxnLst>
              <a:rect l="0" t="0" r="r" b="b"/>
              <a:pathLst>
                <a:path w="825" h="250">
                  <a:moveTo>
                    <a:pt x="0" y="250"/>
                  </a:moveTo>
                  <a:lnTo>
                    <a:pt x="115" y="134"/>
                  </a:lnTo>
                  <a:lnTo>
                    <a:pt x="307" y="58"/>
                  </a:lnTo>
                  <a:lnTo>
                    <a:pt x="825" y="0"/>
                  </a:lnTo>
                </a:path>
              </a:pathLst>
            </a:custGeom>
            <a:noFill/>
            <a:ln w="44450">
              <a:solidFill>
                <a:srgbClr val="000000"/>
              </a:solidFill>
              <a:prstDash val="solid"/>
              <a:round/>
              <a:headEnd/>
              <a:tailEnd/>
            </a:ln>
          </p:spPr>
          <p:txBody>
            <a:bodyPr>
              <a:prstTxWarp prst="textNoShape">
                <a:avLst/>
              </a:prstTxWarp>
            </a:bodyPr>
            <a:lstStyle/>
            <a:p>
              <a:endParaRPr lang="en-US"/>
            </a:p>
          </p:txBody>
        </p:sp>
        <p:sp>
          <p:nvSpPr>
            <p:cNvPr id="27682" name="AutoShape 34"/>
            <p:cNvSpPr>
              <a:spLocks noChangeArrowheads="1"/>
            </p:cNvSpPr>
            <p:nvPr/>
          </p:nvSpPr>
          <p:spPr bwMode="auto">
            <a:xfrm>
              <a:off x="4282" y="2856"/>
              <a:ext cx="154" cy="250"/>
            </a:xfrm>
            <a:prstGeom prst="roundRect">
              <a:avLst>
                <a:gd name="adj" fmla="val 50000"/>
              </a:avLst>
            </a:prstGeom>
            <a:solidFill>
              <a:srgbClr val="FFDC99"/>
            </a:solidFill>
            <a:ln w="9525">
              <a:noFill/>
              <a:round/>
              <a:headEnd/>
              <a:tailEnd/>
            </a:ln>
          </p:spPr>
          <p:txBody>
            <a:bodyPr>
              <a:prstTxWarp prst="textNoShape">
                <a:avLst/>
              </a:prstTxWarp>
            </a:bodyPr>
            <a:lstStyle/>
            <a:p>
              <a:endParaRPr lang="en-US"/>
            </a:p>
          </p:txBody>
        </p:sp>
        <p:sp>
          <p:nvSpPr>
            <p:cNvPr id="27683" name="AutoShape 35"/>
            <p:cNvSpPr>
              <a:spLocks noChangeArrowheads="1"/>
            </p:cNvSpPr>
            <p:nvPr/>
          </p:nvSpPr>
          <p:spPr bwMode="auto">
            <a:xfrm>
              <a:off x="4282" y="2856"/>
              <a:ext cx="173" cy="269"/>
            </a:xfrm>
            <a:prstGeom prst="roundRect">
              <a:avLst>
                <a:gd name="adj" fmla="val 47111"/>
              </a:avLst>
            </a:prstGeom>
            <a:noFill/>
            <a:ln w="44450">
              <a:solidFill>
                <a:srgbClr val="FFDC99"/>
              </a:solidFill>
              <a:round/>
              <a:headEnd/>
              <a:tailEnd/>
            </a:ln>
          </p:spPr>
          <p:txBody>
            <a:bodyPr>
              <a:prstTxWarp prst="textNoShape">
                <a:avLst/>
              </a:prstTxWarp>
            </a:bodyPr>
            <a:lstStyle/>
            <a:p>
              <a:endParaRPr lang="en-US"/>
            </a:p>
          </p:txBody>
        </p:sp>
        <p:sp>
          <p:nvSpPr>
            <p:cNvPr id="27684" name="Rectangle 36"/>
            <p:cNvSpPr>
              <a:spLocks noChangeArrowheads="1"/>
            </p:cNvSpPr>
            <p:nvPr/>
          </p:nvSpPr>
          <p:spPr bwMode="auto">
            <a:xfrm>
              <a:off x="4282" y="2856"/>
              <a:ext cx="154" cy="13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7685" name="Rectangle 37"/>
            <p:cNvSpPr>
              <a:spLocks noChangeArrowheads="1"/>
            </p:cNvSpPr>
            <p:nvPr/>
          </p:nvSpPr>
          <p:spPr bwMode="auto">
            <a:xfrm>
              <a:off x="4282" y="2856"/>
              <a:ext cx="173" cy="154"/>
            </a:xfrm>
            <a:prstGeom prst="rect">
              <a:avLst/>
            </a:prstGeom>
            <a:noFill/>
            <a:ln w="44450">
              <a:solidFill>
                <a:srgbClr val="FFFFFF"/>
              </a:solidFill>
              <a:miter lim="800000"/>
              <a:headEnd/>
              <a:tailEnd/>
            </a:ln>
          </p:spPr>
          <p:txBody>
            <a:bodyPr>
              <a:prstTxWarp prst="textNoShape">
                <a:avLst/>
              </a:prstTxWarp>
            </a:bodyPr>
            <a:lstStyle/>
            <a:p>
              <a:endParaRPr lang="en-US"/>
            </a:p>
          </p:txBody>
        </p:sp>
        <p:sp>
          <p:nvSpPr>
            <p:cNvPr id="27686" name="AutoShape 38"/>
            <p:cNvSpPr>
              <a:spLocks noChangeArrowheads="1"/>
            </p:cNvSpPr>
            <p:nvPr/>
          </p:nvSpPr>
          <p:spPr bwMode="auto">
            <a:xfrm>
              <a:off x="4282" y="2856"/>
              <a:ext cx="173" cy="269"/>
            </a:xfrm>
            <a:prstGeom prst="roundRect">
              <a:avLst>
                <a:gd name="adj" fmla="val 47111"/>
              </a:avLst>
            </a:prstGeom>
            <a:noFill/>
            <a:ln w="44450">
              <a:solidFill>
                <a:srgbClr val="000000"/>
              </a:solidFill>
              <a:round/>
              <a:headEnd/>
              <a:tailEnd/>
            </a:ln>
          </p:spPr>
          <p:txBody>
            <a:bodyPr>
              <a:prstTxWarp prst="textNoShape">
                <a:avLst/>
              </a:prstTxWarp>
            </a:bodyPr>
            <a:lstStyle/>
            <a:p>
              <a:endParaRPr lang="en-US"/>
            </a:p>
          </p:txBody>
        </p:sp>
        <p:sp>
          <p:nvSpPr>
            <p:cNvPr id="27687" name="Line 39"/>
            <p:cNvSpPr>
              <a:spLocks noChangeShapeType="1"/>
            </p:cNvSpPr>
            <p:nvPr/>
          </p:nvSpPr>
          <p:spPr bwMode="auto">
            <a:xfrm>
              <a:off x="4282" y="2990"/>
              <a:ext cx="154" cy="1"/>
            </a:xfrm>
            <a:prstGeom prst="line">
              <a:avLst/>
            </a:prstGeom>
            <a:noFill/>
            <a:ln w="44450">
              <a:solidFill>
                <a:srgbClr val="000000"/>
              </a:solidFill>
              <a:round/>
              <a:headEnd/>
              <a:tailEnd/>
            </a:ln>
          </p:spPr>
          <p:txBody>
            <a:bodyPr>
              <a:prstTxWarp prst="textNoShape">
                <a:avLst/>
              </a:prstTxWarp>
            </a:bodyPr>
            <a:lstStyle/>
            <a:p>
              <a:endParaRPr lang="en-US"/>
            </a:p>
          </p:txBody>
        </p:sp>
        <p:sp>
          <p:nvSpPr>
            <p:cNvPr id="27688" name="AutoShape 40"/>
            <p:cNvSpPr>
              <a:spLocks noChangeArrowheads="1"/>
            </p:cNvSpPr>
            <p:nvPr/>
          </p:nvSpPr>
          <p:spPr bwMode="auto">
            <a:xfrm>
              <a:off x="4282" y="1474"/>
              <a:ext cx="154" cy="249"/>
            </a:xfrm>
            <a:prstGeom prst="roundRect">
              <a:avLst>
                <a:gd name="adj" fmla="val 50000"/>
              </a:avLst>
            </a:prstGeom>
            <a:solidFill>
              <a:srgbClr val="FFDC99"/>
            </a:solidFill>
            <a:ln w="9525">
              <a:noFill/>
              <a:round/>
              <a:headEnd/>
              <a:tailEnd/>
            </a:ln>
          </p:spPr>
          <p:txBody>
            <a:bodyPr>
              <a:prstTxWarp prst="textNoShape">
                <a:avLst/>
              </a:prstTxWarp>
            </a:bodyPr>
            <a:lstStyle/>
            <a:p>
              <a:endParaRPr lang="en-US"/>
            </a:p>
          </p:txBody>
        </p:sp>
        <p:sp>
          <p:nvSpPr>
            <p:cNvPr id="27689" name="AutoShape 41"/>
            <p:cNvSpPr>
              <a:spLocks noChangeArrowheads="1"/>
            </p:cNvSpPr>
            <p:nvPr/>
          </p:nvSpPr>
          <p:spPr bwMode="auto">
            <a:xfrm>
              <a:off x="4282" y="1474"/>
              <a:ext cx="173" cy="268"/>
            </a:xfrm>
            <a:prstGeom prst="roundRect">
              <a:avLst>
                <a:gd name="adj" fmla="val 47111"/>
              </a:avLst>
            </a:prstGeom>
            <a:noFill/>
            <a:ln w="44450">
              <a:solidFill>
                <a:srgbClr val="FFDC99"/>
              </a:solidFill>
              <a:round/>
              <a:headEnd/>
              <a:tailEnd/>
            </a:ln>
          </p:spPr>
          <p:txBody>
            <a:bodyPr>
              <a:prstTxWarp prst="textNoShape">
                <a:avLst/>
              </a:prstTxWarp>
            </a:bodyPr>
            <a:lstStyle/>
            <a:p>
              <a:endParaRPr lang="en-US"/>
            </a:p>
          </p:txBody>
        </p:sp>
        <p:sp>
          <p:nvSpPr>
            <p:cNvPr id="27690" name="Rectangle 42"/>
            <p:cNvSpPr>
              <a:spLocks noChangeArrowheads="1"/>
            </p:cNvSpPr>
            <p:nvPr/>
          </p:nvSpPr>
          <p:spPr bwMode="auto">
            <a:xfrm>
              <a:off x="4282" y="1474"/>
              <a:ext cx="154" cy="13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7691" name="Rectangle 43"/>
            <p:cNvSpPr>
              <a:spLocks noChangeArrowheads="1"/>
            </p:cNvSpPr>
            <p:nvPr/>
          </p:nvSpPr>
          <p:spPr bwMode="auto">
            <a:xfrm>
              <a:off x="4282" y="1474"/>
              <a:ext cx="173" cy="153"/>
            </a:xfrm>
            <a:prstGeom prst="rect">
              <a:avLst/>
            </a:prstGeom>
            <a:noFill/>
            <a:ln w="44450">
              <a:solidFill>
                <a:srgbClr val="FFFFFF"/>
              </a:solidFill>
              <a:miter lim="800000"/>
              <a:headEnd/>
              <a:tailEnd/>
            </a:ln>
          </p:spPr>
          <p:txBody>
            <a:bodyPr>
              <a:prstTxWarp prst="textNoShape">
                <a:avLst/>
              </a:prstTxWarp>
            </a:bodyPr>
            <a:lstStyle/>
            <a:p>
              <a:endParaRPr lang="en-US"/>
            </a:p>
          </p:txBody>
        </p:sp>
        <p:sp>
          <p:nvSpPr>
            <p:cNvPr id="27692" name="AutoShape 44"/>
            <p:cNvSpPr>
              <a:spLocks noChangeArrowheads="1"/>
            </p:cNvSpPr>
            <p:nvPr/>
          </p:nvSpPr>
          <p:spPr bwMode="auto">
            <a:xfrm>
              <a:off x="4282" y="1474"/>
              <a:ext cx="173" cy="268"/>
            </a:xfrm>
            <a:prstGeom prst="roundRect">
              <a:avLst>
                <a:gd name="adj" fmla="val 47111"/>
              </a:avLst>
            </a:prstGeom>
            <a:noFill/>
            <a:ln w="44450">
              <a:solidFill>
                <a:srgbClr val="000000"/>
              </a:solidFill>
              <a:round/>
              <a:headEnd/>
              <a:tailEnd/>
            </a:ln>
          </p:spPr>
          <p:txBody>
            <a:bodyPr>
              <a:prstTxWarp prst="textNoShape">
                <a:avLst/>
              </a:prstTxWarp>
            </a:bodyPr>
            <a:lstStyle/>
            <a:p>
              <a:endParaRPr lang="en-US"/>
            </a:p>
          </p:txBody>
        </p:sp>
        <p:sp>
          <p:nvSpPr>
            <p:cNvPr id="27693" name="Line 45"/>
            <p:cNvSpPr>
              <a:spLocks noChangeShapeType="1"/>
            </p:cNvSpPr>
            <p:nvPr/>
          </p:nvSpPr>
          <p:spPr bwMode="auto">
            <a:xfrm>
              <a:off x="4282" y="1608"/>
              <a:ext cx="154" cy="1"/>
            </a:xfrm>
            <a:prstGeom prst="line">
              <a:avLst/>
            </a:prstGeom>
            <a:noFill/>
            <a:ln w="44450">
              <a:solidFill>
                <a:srgbClr val="000000"/>
              </a:solidFill>
              <a:round/>
              <a:headEnd/>
              <a:tailEnd/>
            </a:ln>
          </p:spPr>
          <p:txBody>
            <a:bodyPr>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normAutofit fontScale="90000"/>
          </a:bodyPr>
          <a:lstStyle/>
          <a:p>
            <a:r>
              <a:rPr lang="en-US" dirty="0" smtClean="0"/>
              <a:t>Dealing with Deadlock in </a:t>
            </a:r>
            <a:r>
              <a:rPr dirty="0" smtClean="0"/>
              <a:t/>
            </a:r>
            <a:br>
              <a:rPr dirty="0" smtClean="0"/>
            </a:br>
            <a:r>
              <a:rPr lang="en-US" dirty="0" smtClean="0"/>
              <a:t>two-phase locking</a:t>
            </a:r>
            <a:endParaRPr lang="en-US" dirty="0"/>
          </a:p>
        </p:txBody>
      </p:sp>
      <p:sp>
        <p:nvSpPr>
          <p:cNvPr id="168963" name="Rectangle 3"/>
          <p:cNvSpPr>
            <a:spLocks noGrp="1" noChangeArrowheads="1"/>
          </p:cNvSpPr>
          <p:nvPr>
            <p:ph type="body" idx="1"/>
          </p:nvPr>
        </p:nvSpPr>
        <p:spPr/>
        <p:txBody>
          <a:bodyPr/>
          <a:lstStyle/>
          <a:p>
            <a:r>
              <a:rPr lang="en-US" smtClean="0"/>
              <a:t>Deadlock prevention </a:t>
            </a:r>
          </a:p>
          <a:p>
            <a:pPr lvl="1"/>
            <a:r>
              <a:rPr lang="en-US" smtClean="0"/>
              <a:t>Acquire all needed locks in a single atomic operation</a:t>
            </a:r>
          </a:p>
          <a:p>
            <a:pPr lvl="1"/>
            <a:r>
              <a:rPr lang="en-US" smtClean="0"/>
              <a:t>Acquire locks in a particular order</a:t>
            </a:r>
          </a:p>
          <a:p>
            <a:r>
              <a:rPr lang="en-US" smtClean="0"/>
              <a:t>Deadlock detection</a:t>
            </a:r>
          </a:p>
          <a:p>
            <a:pPr lvl="1"/>
            <a:r>
              <a:rPr lang="en-US" smtClean="0"/>
              <a:t>Keep graph of locks held.  Check for cycles periodically or each time an edge is added</a:t>
            </a:r>
          </a:p>
          <a:p>
            <a:pPr lvl="1"/>
            <a:r>
              <a:rPr lang="en-US" smtClean="0"/>
              <a:t>Cycles can be eliminated by aborting transactions</a:t>
            </a:r>
          </a:p>
          <a:p>
            <a:r>
              <a:rPr lang="en-US" smtClean="0"/>
              <a:t>Timeouts</a:t>
            </a:r>
          </a:p>
          <a:p>
            <a:pPr lvl="1"/>
            <a:r>
              <a:rPr lang="en-US" smtClean="0"/>
              <a:t>Aborting transactions when time expires</a:t>
            </a:r>
            <a:endParaRPr lang="en-US"/>
          </a:p>
        </p:txBody>
      </p:sp>
      <p:sp>
        <p:nvSpPr>
          <p:cNvPr id="6" name="Slide Number Placeholder 5"/>
          <p:cNvSpPr>
            <a:spLocks noGrp="1"/>
          </p:cNvSpPr>
          <p:nvPr>
            <p:ph type="sldNum" sz="quarter" idx="12"/>
          </p:nvPr>
        </p:nvSpPr>
        <p:spPr/>
        <p:txBody>
          <a:bodyPr/>
          <a:lstStyle/>
          <a:p>
            <a:fld id="{59924C86-E343-DC44-9540-5BD9BBF39A12}"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 name="Slide Number Placeholder 4"/>
          <p:cNvSpPr>
            <a:spLocks noGrp="1"/>
          </p:cNvSpPr>
          <p:nvPr>
            <p:ph type="sldNum" sz="quarter" idx="12"/>
          </p:nvPr>
        </p:nvSpPr>
        <p:spPr/>
        <p:txBody>
          <a:bodyPr/>
          <a:lstStyle/>
          <a:p>
            <a:fld id="{98BC9598-7A11-0A46-A23F-D323061BB77A}" type="slidenum">
              <a:rPr lang="en-US"/>
              <a:pPr/>
              <a:t>35</a:t>
            </a:fld>
            <a:endParaRPr lang="en-US"/>
          </a:p>
        </p:txBody>
      </p:sp>
      <p:sp>
        <p:nvSpPr>
          <p:cNvPr id="30722" name="Rectangle 2"/>
          <p:cNvSpPr>
            <a:spLocks noGrp="1" noChangeArrowheads="1"/>
          </p:cNvSpPr>
          <p:nvPr>
            <p:ph type="title"/>
          </p:nvPr>
        </p:nvSpPr>
        <p:spPr/>
        <p:txBody>
          <a:bodyPr/>
          <a:lstStyle/>
          <a:p>
            <a:r>
              <a:rPr lang="en-GB"/>
              <a:t>Resolution of deadlock</a:t>
            </a:r>
          </a:p>
        </p:txBody>
      </p:sp>
      <p:sp>
        <p:nvSpPr>
          <p:cNvPr id="30723" name="Rectangle 3"/>
          <p:cNvSpPr>
            <a:spLocks noChangeArrowheads="1"/>
          </p:cNvSpPr>
          <p:nvPr/>
        </p:nvSpPr>
        <p:spPr bwMode="auto">
          <a:xfrm>
            <a:off x="3143250" y="1958975"/>
            <a:ext cx="20638"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24" name="Rectangle 4"/>
          <p:cNvSpPr>
            <a:spLocks noChangeArrowheads="1"/>
          </p:cNvSpPr>
          <p:nvPr/>
        </p:nvSpPr>
        <p:spPr bwMode="auto">
          <a:xfrm>
            <a:off x="6680200" y="1958975"/>
            <a:ext cx="20638"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25" name="Rectangle 5"/>
          <p:cNvSpPr>
            <a:spLocks noChangeArrowheads="1"/>
          </p:cNvSpPr>
          <p:nvPr/>
        </p:nvSpPr>
        <p:spPr bwMode="auto">
          <a:xfrm>
            <a:off x="3143250" y="2289175"/>
            <a:ext cx="20638"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26" name="Rectangle 6"/>
          <p:cNvSpPr>
            <a:spLocks noChangeArrowheads="1"/>
          </p:cNvSpPr>
          <p:nvPr/>
        </p:nvSpPr>
        <p:spPr bwMode="auto">
          <a:xfrm>
            <a:off x="6680200" y="2289175"/>
            <a:ext cx="20638"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27" name="Rectangle 7"/>
          <p:cNvSpPr>
            <a:spLocks noChangeArrowheads="1"/>
          </p:cNvSpPr>
          <p:nvPr/>
        </p:nvSpPr>
        <p:spPr bwMode="auto">
          <a:xfrm>
            <a:off x="3143250" y="5722938"/>
            <a:ext cx="20638"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28" name="Rectangle 8"/>
          <p:cNvSpPr>
            <a:spLocks noChangeArrowheads="1"/>
          </p:cNvSpPr>
          <p:nvPr/>
        </p:nvSpPr>
        <p:spPr bwMode="auto">
          <a:xfrm>
            <a:off x="4505325" y="5722938"/>
            <a:ext cx="19050"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29" name="Rectangle 9"/>
          <p:cNvSpPr>
            <a:spLocks noChangeArrowheads="1"/>
          </p:cNvSpPr>
          <p:nvPr/>
        </p:nvSpPr>
        <p:spPr bwMode="auto">
          <a:xfrm>
            <a:off x="6680200" y="5722938"/>
            <a:ext cx="20638" cy="1587"/>
          </a:xfrm>
          <a:prstGeom prst="rect">
            <a:avLst/>
          </a:prstGeom>
          <a:solidFill>
            <a:srgbClr val="FFFFFF"/>
          </a:solidFill>
          <a:ln w="9525">
            <a:noFill/>
            <a:miter lim="800000"/>
            <a:headEnd/>
            <a:tailEnd/>
          </a:ln>
        </p:spPr>
        <p:txBody>
          <a:bodyPr>
            <a:prstTxWarp prst="textNoShape">
              <a:avLst/>
            </a:prstTxWarp>
          </a:bodyPr>
          <a:lstStyle/>
          <a:p>
            <a:endParaRPr lang="en-US"/>
          </a:p>
        </p:txBody>
      </p:sp>
      <p:grpSp>
        <p:nvGrpSpPr>
          <p:cNvPr id="2" name="Group 10"/>
          <p:cNvGrpSpPr>
            <a:grpSpLocks/>
          </p:cNvGrpSpPr>
          <p:nvPr/>
        </p:nvGrpSpPr>
        <p:grpSpPr bwMode="auto">
          <a:xfrm>
            <a:off x="966788" y="1539875"/>
            <a:ext cx="7054850" cy="4173538"/>
            <a:chOff x="660" y="970"/>
            <a:chExt cx="4814" cy="2629"/>
          </a:xfrm>
        </p:grpSpPr>
        <p:sp>
          <p:nvSpPr>
            <p:cNvPr id="30731" name="Rectangle 11"/>
            <p:cNvSpPr>
              <a:spLocks noChangeArrowheads="1"/>
            </p:cNvSpPr>
            <p:nvPr/>
          </p:nvSpPr>
          <p:spPr bwMode="auto">
            <a:xfrm>
              <a:off x="1308" y="990"/>
              <a:ext cx="84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Transaction T</a:t>
              </a:r>
              <a:endParaRPr lang="en-GB" sz="1600">
                <a:latin typeface="Times" charset="0"/>
              </a:endParaRPr>
            </a:p>
          </p:txBody>
        </p:sp>
        <p:sp>
          <p:nvSpPr>
            <p:cNvPr id="30732" name="Rectangle 12"/>
            <p:cNvSpPr>
              <a:spLocks noChangeArrowheads="1"/>
            </p:cNvSpPr>
            <p:nvPr/>
          </p:nvSpPr>
          <p:spPr bwMode="auto">
            <a:xfrm>
              <a:off x="3832" y="990"/>
              <a:ext cx="851"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Transaction U</a:t>
              </a:r>
              <a:endParaRPr lang="en-GB" sz="1600">
                <a:latin typeface="Times" charset="0"/>
              </a:endParaRPr>
            </a:p>
          </p:txBody>
        </p:sp>
        <p:sp>
          <p:nvSpPr>
            <p:cNvPr id="30733" name="Rectangle 13"/>
            <p:cNvSpPr>
              <a:spLocks noChangeArrowheads="1"/>
            </p:cNvSpPr>
            <p:nvPr/>
          </p:nvSpPr>
          <p:spPr bwMode="auto">
            <a:xfrm>
              <a:off x="4093" y="1073"/>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 </a:t>
              </a:r>
              <a:endParaRPr lang="en-GB" sz="1600">
                <a:latin typeface="Times" charset="0"/>
              </a:endParaRPr>
            </a:p>
          </p:txBody>
        </p:sp>
        <p:sp>
          <p:nvSpPr>
            <p:cNvPr id="30734" name="Rectangle 14"/>
            <p:cNvSpPr>
              <a:spLocks noChangeArrowheads="1"/>
            </p:cNvSpPr>
            <p:nvPr/>
          </p:nvSpPr>
          <p:spPr bwMode="auto">
            <a:xfrm>
              <a:off x="4135" y="1073"/>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t>
              </a:r>
              <a:endParaRPr lang="en-GB" sz="1600">
                <a:latin typeface="Times" charset="0"/>
              </a:endParaRPr>
            </a:p>
          </p:txBody>
        </p:sp>
        <p:sp>
          <p:nvSpPr>
            <p:cNvPr id="30735" name="Line 15"/>
            <p:cNvSpPr>
              <a:spLocks noChangeShapeType="1"/>
            </p:cNvSpPr>
            <p:nvPr/>
          </p:nvSpPr>
          <p:spPr bwMode="auto">
            <a:xfrm>
              <a:off x="660" y="970"/>
              <a:ext cx="2400"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36" name="Line 16"/>
            <p:cNvSpPr>
              <a:spLocks noChangeShapeType="1"/>
            </p:cNvSpPr>
            <p:nvPr/>
          </p:nvSpPr>
          <p:spPr bwMode="auto">
            <a:xfrm>
              <a:off x="3074" y="970"/>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37" name="Line 17"/>
            <p:cNvSpPr>
              <a:spLocks noChangeShapeType="1"/>
            </p:cNvSpPr>
            <p:nvPr/>
          </p:nvSpPr>
          <p:spPr bwMode="auto">
            <a:xfrm>
              <a:off x="3088" y="970"/>
              <a:ext cx="2386"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38" name="Line 18"/>
            <p:cNvSpPr>
              <a:spLocks noChangeShapeType="1"/>
            </p:cNvSpPr>
            <p:nvPr/>
          </p:nvSpPr>
          <p:spPr bwMode="auto">
            <a:xfrm>
              <a:off x="3074" y="984"/>
              <a:ext cx="1" cy="222"/>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39" name="Rectangle 19"/>
            <p:cNvSpPr>
              <a:spLocks noChangeArrowheads="1"/>
            </p:cNvSpPr>
            <p:nvPr/>
          </p:nvSpPr>
          <p:spPr bwMode="auto">
            <a:xfrm>
              <a:off x="792" y="1237"/>
              <a:ext cx="66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Operations</a:t>
              </a:r>
              <a:endParaRPr lang="en-GB" sz="1600">
                <a:latin typeface="Times" charset="0"/>
              </a:endParaRPr>
            </a:p>
          </p:txBody>
        </p:sp>
        <p:sp>
          <p:nvSpPr>
            <p:cNvPr id="30740" name="Rectangle 20"/>
            <p:cNvSpPr>
              <a:spLocks noChangeArrowheads="1"/>
            </p:cNvSpPr>
            <p:nvPr/>
          </p:nvSpPr>
          <p:spPr bwMode="auto">
            <a:xfrm>
              <a:off x="2165" y="1237"/>
              <a:ext cx="35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Locks</a:t>
              </a:r>
              <a:endParaRPr lang="en-GB" sz="1600">
                <a:latin typeface="Times" charset="0"/>
              </a:endParaRPr>
            </a:p>
          </p:txBody>
        </p:sp>
        <p:sp>
          <p:nvSpPr>
            <p:cNvPr id="30741" name="Rectangle 21"/>
            <p:cNvSpPr>
              <a:spLocks noChangeArrowheads="1"/>
            </p:cNvSpPr>
            <p:nvPr/>
          </p:nvSpPr>
          <p:spPr bwMode="auto">
            <a:xfrm>
              <a:off x="3205" y="1237"/>
              <a:ext cx="66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Operations</a:t>
              </a:r>
              <a:endParaRPr lang="en-GB" sz="1600">
                <a:latin typeface="Times" charset="0"/>
              </a:endParaRPr>
            </a:p>
          </p:txBody>
        </p:sp>
        <p:sp>
          <p:nvSpPr>
            <p:cNvPr id="30742" name="Rectangle 22"/>
            <p:cNvSpPr>
              <a:spLocks noChangeArrowheads="1"/>
            </p:cNvSpPr>
            <p:nvPr/>
          </p:nvSpPr>
          <p:spPr bwMode="auto">
            <a:xfrm>
              <a:off x="4579" y="1237"/>
              <a:ext cx="35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Locks</a:t>
              </a:r>
              <a:endParaRPr lang="en-GB" sz="1600">
                <a:latin typeface="Times" charset="0"/>
              </a:endParaRPr>
            </a:p>
          </p:txBody>
        </p:sp>
        <p:sp>
          <p:nvSpPr>
            <p:cNvPr id="30743" name="Rectangle 23"/>
            <p:cNvSpPr>
              <a:spLocks noChangeArrowheads="1"/>
            </p:cNvSpPr>
            <p:nvPr/>
          </p:nvSpPr>
          <p:spPr bwMode="auto">
            <a:xfrm>
              <a:off x="4954" y="1281"/>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 </a:t>
              </a:r>
              <a:endParaRPr lang="en-GB" sz="1600">
                <a:latin typeface="Times" charset="0"/>
              </a:endParaRPr>
            </a:p>
          </p:txBody>
        </p:sp>
        <p:sp>
          <p:nvSpPr>
            <p:cNvPr id="30744" name="Rectangle 24"/>
            <p:cNvSpPr>
              <a:spLocks noChangeArrowheads="1"/>
            </p:cNvSpPr>
            <p:nvPr/>
          </p:nvSpPr>
          <p:spPr bwMode="auto">
            <a:xfrm>
              <a:off x="4995" y="1281"/>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t>
              </a:r>
              <a:endParaRPr lang="en-GB" sz="1600">
                <a:latin typeface="Times" charset="0"/>
              </a:endParaRPr>
            </a:p>
          </p:txBody>
        </p:sp>
        <p:sp>
          <p:nvSpPr>
            <p:cNvPr id="30745" name="Line 25"/>
            <p:cNvSpPr>
              <a:spLocks noChangeShapeType="1"/>
            </p:cNvSpPr>
            <p:nvPr/>
          </p:nvSpPr>
          <p:spPr bwMode="auto">
            <a:xfrm>
              <a:off x="660" y="1220"/>
              <a:ext cx="147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46" name="Line 26"/>
            <p:cNvSpPr>
              <a:spLocks noChangeShapeType="1"/>
            </p:cNvSpPr>
            <p:nvPr/>
          </p:nvSpPr>
          <p:spPr bwMode="auto">
            <a:xfrm>
              <a:off x="2145" y="1220"/>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47" name="Line 27"/>
            <p:cNvSpPr>
              <a:spLocks noChangeShapeType="1"/>
            </p:cNvSpPr>
            <p:nvPr/>
          </p:nvSpPr>
          <p:spPr bwMode="auto">
            <a:xfrm>
              <a:off x="2159" y="1220"/>
              <a:ext cx="90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48" name="Line 28"/>
            <p:cNvSpPr>
              <a:spLocks noChangeShapeType="1"/>
            </p:cNvSpPr>
            <p:nvPr/>
          </p:nvSpPr>
          <p:spPr bwMode="auto">
            <a:xfrm>
              <a:off x="3074" y="1220"/>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49" name="Line 29"/>
            <p:cNvSpPr>
              <a:spLocks noChangeShapeType="1"/>
            </p:cNvSpPr>
            <p:nvPr/>
          </p:nvSpPr>
          <p:spPr bwMode="auto">
            <a:xfrm>
              <a:off x="3088" y="1220"/>
              <a:ext cx="1457"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50" name="Line 30"/>
            <p:cNvSpPr>
              <a:spLocks noChangeShapeType="1"/>
            </p:cNvSpPr>
            <p:nvPr/>
          </p:nvSpPr>
          <p:spPr bwMode="auto">
            <a:xfrm>
              <a:off x="4559" y="1220"/>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51" name="Line 31"/>
            <p:cNvSpPr>
              <a:spLocks noChangeShapeType="1"/>
            </p:cNvSpPr>
            <p:nvPr/>
          </p:nvSpPr>
          <p:spPr bwMode="auto">
            <a:xfrm>
              <a:off x="4573" y="1220"/>
              <a:ext cx="90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52" name="Rectangle 32"/>
            <p:cNvSpPr>
              <a:spLocks noChangeArrowheads="1"/>
            </p:cNvSpPr>
            <p:nvPr/>
          </p:nvSpPr>
          <p:spPr bwMode="auto">
            <a:xfrm>
              <a:off x="2145" y="1234"/>
              <a:ext cx="14" cy="19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53" name="Line 33"/>
            <p:cNvSpPr>
              <a:spLocks noChangeShapeType="1"/>
            </p:cNvSpPr>
            <p:nvPr/>
          </p:nvSpPr>
          <p:spPr bwMode="auto">
            <a:xfrm>
              <a:off x="3074" y="1234"/>
              <a:ext cx="1" cy="180"/>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54" name="Rectangle 34"/>
            <p:cNvSpPr>
              <a:spLocks noChangeArrowheads="1"/>
            </p:cNvSpPr>
            <p:nvPr/>
          </p:nvSpPr>
          <p:spPr bwMode="auto">
            <a:xfrm>
              <a:off x="4559" y="1234"/>
              <a:ext cx="14" cy="19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55" name="Rectangle 35"/>
            <p:cNvSpPr>
              <a:spLocks noChangeArrowheads="1"/>
            </p:cNvSpPr>
            <p:nvPr/>
          </p:nvSpPr>
          <p:spPr bwMode="auto">
            <a:xfrm>
              <a:off x="792" y="1531"/>
              <a:ext cx="85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a.deposit(100);</a:t>
              </a:r>
              <a:endParaRPr lang="en-GB" sz="1600">
                <a:latin typeface="Times" charset="0"/>
              </a:endParaRPr>
            </a:p>
          </p:txBody>
        </p:sp>
        <p:sp>
          <p:nvSpPr>
            <p:cNvPr id="30756" name="Rectangle 36"/>
            <p:cNvSpPr>
              <a:spLocks noChangeArrowheads="1"/>
            </p:cNvSpPr>
            <p:nvPr/>
          </p:nvSpPr>
          <p:spPr bwMode="auto">
            <a:xfrm>
              <a:off x="2165" y="1511"/>
              <a:ext cx="59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write lock </a:t>
              </a:r>
              <a:endParaRPr lang="en-GB" sz="1600">
                <a:latin typeface="Times" charset="0"/>
              </a:endParaRPr>
            </a:p>
          </p:txBody>
        </p:sp>
        <p:sp>
          <p:nvSpPr>
            <p:cNvPr id="30757" name="Rectangle 37"/>
            <p:cNvSpPr>
              <a:spLocks noChangeArrowheads="1"/>
            </p:cNvSpPr>
            <p:nvPr/>
          </p:nvSpPr>
          <p:spPr bwMode="auto">
            <a:xfrm>
              <a:off x="2789" y="1489"/>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a:t>
              </a:r>
              <a:endParaRPr lang="en-GB" sz="1600">
                <a:latin typeface="Times" charset="0"/>
              </a:endParaRPr>
            </a:p>
          </p:txBody>
        </p:sp>
        <p:sp>
          <p:nvSpPr>
            <p:cNvPr id="30758" name="Line 38"/>
            <p:cNvSpPr>
              <a:spLocks noChangeShapeType="1"/>
            </p:cNvSpPr>
            <p:nvPr/>
          </p:nvSpPr>
          <p:spPr bwMode="auto">
            <a:xfrm>
              <a:off x="660" y="1428"/>
              <a:ext cx="147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59" name="Line 39"/>
            <p:cNvSpPr>
              <a:spLocks noChangeShapeType="1"/>
            </p:cNvSpPr>
            <p:nvPr/>
          </p:nvSpPr>
          <p:spPr bwMode="auto">
            <a:xfrm>
              <a:off x="2145" y="1428"/>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60" name="Line 40"/>
            <p:cNvSpPr>
              <a:spLocks noChangeShapeType="1"/>
            </p:cNvSpPr>
            <p:nvPr/>
          </p:nvSpPr>
          <p:spPr bwMode="auto">
            <a:xfrm>
              <a:off x="2159" y="1428"/>
              <a:ext cx="90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61" name="Line 41"/>
            <p:cNvSpPr>
              <a:spLocks noChangeShapeType="1"/>
            </p:cNvSpPr>
            <p:nvPr/>
          </p:nvSpPr>
          <p:spPr bwMode="auto">
            <a:xfrm>
              <a:off x="3074" y="1428"/>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62" name="Line 42"/>
            <p:cNvSpPr>
              <a:spLocks noChangeShapeType="1"/>
            </p:cNvSpPr>
            <p:nvPr/>
          </p:nvSpPr>
          <p:spPr bwMode="auto">
            <a:xfrm>
              <a:off x="3088" y="1428"/>
              <a:ext cx="1457"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63" name="Line 43"/>
            <p:cNvSpPr>
              <a:spLocks noChangeShapeType="1"/>
            </p:cNvSpPr>
            <p:nvPr/>
          </p:nvSpPr>
          <p:spPr bwMode="auto">
            <a:xfrm>
              <a:off x="4559" y="1428"/>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64" name="Line 44"/>
            <p:cNvSpPr>
              <a:spLocks noChangeShapeType="1"/>
            </p:cNvSpPr>
            <p:nvPr/>
          </p:nvSpPr>
          <p:spPr bwMode="auto">
            <a:xfrm>
              <a:off x="4573" y="1428"/>
              <a:ext cx="90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65" name="Rectangle 45"/>
            <p:cNvSpPr>
              <a:spLocks noChangeArrowheads="1"/>
            </p:cNvSpPr>
            <p:nvPr/>
          </p:nvSpPr>
          <p:spPr bwMode="auto">
            <a:xfrm>
              <a:off x="2145" y="1442"/>
              <a:ext cx="14" cy="23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66" name="Line 46"/>
            <p:cNvSpPr>
              <a:spLocks noChangeShapeType="1"/>
            </p:cNvSpPr>
            <p:nvPr/>
          </p:nvSpPr>
          <p:spPr bwMode="auto">
            <a:xfrm>
              <a:off x="3074" y="1442"/>
              <a:ext cx="1" cy="22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67" name="Rectangle 47"/>
            <p:cNvSpPr>
              <a:spLocks noChangeArrowheads="1"/>
            </p:cNvSpPr>
            <p:nvPr/>
          </p:nvSpPr>
          <p:spPr bwMode="auto">
            <a:xfrm>
              <a:off x="4559" y="1442"/>
              <a:ext cx="14" cy="23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68" name="Rectangle 48"/>
            <p:cNvSpPr>
              <a:spLocks noChangeArrowheads="1"/>
            </p:cNvSpPr>
            <p:nvPr/>
          </p:nvSpPr>
          <p:spPr bwMode="auto">
            <a:xfrm>
              <a:off x="3205" y="1767"/>
              <a:ext cx="80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b.deposit(200)</a:t>
              </a:r>
              <a:endParaRPr lang="en-GB" sz="1600">
                <a:latin typeface="Times" charset="0"/>
              </a:endParaRPr>
            </a:p>
          </p:txBody>
        </p:sp>
        <p:sp>
          <p:nvSpPr>
            <p:cNvPr id="30769" name="Rectangle 49"/>
            <p:cNvSpPr>
              <a:spLocks noChangeArrowheads="1"/>
            </p:cNvSpPr>
            <p:nvPr/>
          </p:nvSpPr>
          <p:spPr bwMode="auto">
            <a:xfrm>
              <a:off x="4579" y="1747"/>
              <a:ext cx="59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write lock </a:t>
              </a:r>
              <a:endParaRPr lang="en-GB" sz="1600">
                <a:latin typeface="Times" charset="0"/>
              </a:endParaRPr>
            </a:p>
          </p:txBody>
        </p:sp>
        <p:sp>
          <p:nvSpPr>
            <p:cNvPr id="30770" name="Rectangle 50"/>
            <p:cNvSpPr>
              <a:spLocks noChangeArrowheads="1"/>
            </p:cNvSpPr>
            <p:nvPr/>
          </p:nvSpPr>
          <p:spPr bwMode="auto">
            <a:xfrm>
              <a:off x="5203" y="1725"/>
              <a:ext cx="8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t>
              </a:r>
              <a:endParaRPr lang="en-GB" sz="1600">
                <a:latin typeface="Times" charset="0"/>
              </a:endParaRPr>
            </a:p>
          </p:txBody>
        </p:sp>
        <p:sp>
          <p:nvSpPr>
            <p:cNvPr id="30771" name="Rectangle 51"/>
            <p:cNvSpPr>
              <a:spLocks noChangeArrowheads="1"/>
            </p:cNvSpPr>
            <p:nvPr/>
          </p:nvSpPr>
          <p:spPr bwMode="auto">
            <a:xfrm>
              <a:off x="2145" y="1677"/>
              <a:ext cx="14" cy="23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72" name="Line 52"/>
            <p:cNvSpPr>
              <a:spLocks noChangeShapeType="1"/>
            </p:cNvSpPr>
            <p:nvPr/>
          </p:nvSpPr>
          <p:spPr bwMode="auto">
            <a:xfrm>
              <a:off x="3074" y="1677"/>
              <a:ext cx="1" cy="222"/>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73" name="Rectangle 53"/>
            <p:cNvSpPr>
              <a:spLocks noChangeArrowheads="1"/>
            </p:cNvSpPr>
            <p:nvPr/>
          </p:nvSpPr>
          <p:spPr bwMode="auto">
            <a:xfrm>
              <a:off x="4559" y="1677"/>
              <a:ext cx="14" cy="23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74" name="Rectangle 54"/>
            <p:cNvSpPr>
              <a:spLocks noChangeArrowheads="1"/>
            </p:cNvSpPr>
            <p:nvPr/>
          </p:nvSpPr>
          <p:spPr bwMode="auto">
            <a:xfrm>
              <a:off x="792" y="2003"/>
              <a:ext cx="93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b.withdraw(100)</a:t>
              </a:r>
              <a:endParaRPr lang="en-GB" sz="1600">
                <a:latin typeface="Times" charset="0"/>
              </a:endParaRPr>
            </a:p>
          </p:txBody>
        </p:sp>
        <p:sp>
          <p:nvSpPr>
            <p:cNvPr id="30775" name="Rectangle 55"/>
            <p:cNvSpPr>
              <a:spLocks noChangeArrowheads="1"/>
            </p:cNvSpPr>
            <p:nvPr/>
          </p:nvSpPr>
          <p:spPr bwMode="auto">
            <a:xfrm>
              <a:off x="2145" y="1913"/>
              <a:ext cx="14" cy="23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76" name="Line 56"/>
            <p:cNvSpPr>
              <a:spLocks noChangeShapeType="1"/>
            </p:cNvSpPr>
            <p:nvPr/>
          </p:nvSpPr>
          <p:spPr bwMode="auto">
            <a:xfrm>
              <a:off x="3074" y="1913"/>
              <a:ext cx="1" cy="222"/>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77" name="Rectangle 57"/>
            <p:cNvSpPr>
              <a:spLocks noChangeArrowheads="1"/>
            </p:cNvSpPr>
            <p:nvPr/>
          </p:nvSpPr>
          <p:spPr bwMode="auto">
            <a:xfrm>
              <a:off x="4559" y="1913"/>
              <a:ext cx="14" cy="23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78" name="Rectangle 58"/>
            <p:cNvSpPr>
              <a:spLocks noChangeArrowheads="1"/>
            </p:cNvSpPr>
            <p:nvPr/>
          </p:nvSpPr>
          <p:spPr bwMode="auto">
            <a:xfrm>
              <a:off x="2165" y="2214"/>
              <a:ext cx="52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waits for </a:t>
              </a:r>
              <a:endParaRPr lang="en-GB" sz="1600">
                <a:latin typeface="Times" charset="0"/>
              </a:endParaRPr>
            </a:p>
          </p:txBody>
        </p:sp>
        <p:sp>
          <p:nvSpPr>
            <p:cNvPr id="30779" name="Rectangle 59"/>
            <p:cNvSpPr>
              <a:spLocks noChangeArrowheads="1"/>
            </p:cNvSpPr>
            <p:nvPr/>
          </p:nvSpPr>
          <p:spPr bwMode="auto">
            <a:xfrm>
              <a:off x="2706" y="2197"/>
              <a:ext cx="10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U</a:t>
              </a:r>
              <a:endParaRPr lang="en-GB" sz="1600">
                <a:latin typeface="Times" charset="0"/>
              </a:endParaRPr>
            </a:p>
          </p:txBody>
        </p:sp>
        <p:sp>
          <p:nvSpPr>
            <p:cNvPr id="30780" name="Rectangle 60"/>
            <p:cNvSpPr>
              <a:spLocks noChangeArrowheads="1"/>
            </p:cNvSpPr>
            <p:nvPr/>
          </p:nvSpPr>
          <p:spPr bwMode="auto">
            <a:xfrm>
              <a:off x="2803" y="2230"/>
              <a:ext cx="10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’s</a:t>
              </a:r>
              <a:endParaRPr lang="en-GB" sz="1600">
                <a:latin typeface="Times" charset="0"/>
              </a:endParaRPr>
            </a:p>
          </p:txBody>
        </p:sp>
        <p:sp>
          <p:nvSpPr>
            <p:cNvPr id="30781" name="Rectangle 61"/>
            <p:cNvSpPr>
              <a:spLocks noChangeArrowheads="1"/>
            </p:cNvSpPr>
            <p:nvPr/>
          </p:nvSpPr>
          <p:spPr bwMode="auto">
            <a:xfrm>
              <a:off x="3205" y="2194"/>
              <a:ext cx="976"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a.withdraw(200);</a:t>
              </a:r>
              <a:endParaRPr lang="en-GB" sz="1600">
                <a:latin typeface="Times" charset="0"/>
              </a:endParaRPr>
            </a:p>
          </p:txBody>
        </p:sp>
        <p:sp>
          <p:nvSpPr>
            <p:cNvPr id="30782" name="Rectangle 62"/>
            <p:cNvSpPr>
              <a:spLocks noChangeArrowheads="1"/>
            </p:cNvSpPr>
            <p:nvPr/>
          </p:nvSpPr>
          <p:spPr bwMode="auto">
            <a:xfrm>
              <a:off x="4579" y="2211"/>
              <a:ext cx="711"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waits for T’s</a:t>
              </a:r>
              <a:endParaRPr lang="en-GB" sz="1600">
                <a:latin typeface="Times" charset="0"/>
              </a:endParaRPr>
            </a:p>
          </p:txBody>
        </p:sp>
        <p:sp>
          <p:nvSpPr>
            <p:cNvPr id="30783" name="Rectangle 63"/>
            <p:cNvSpPr>
              <a:spLocks noChangeArrowheads="1"/>
            </p:cNvSpPr>
            <p:nvPr/>
          </p:nvSpPr>
          <p:spPr bwMode="auto">
            <a:xfrm>
              <a:off x="2145" y="2149"/>
              <a:ext cx="14" cy="23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84" name="Line 64"/>
            <p:cNvSpPr>
              <a:spLocks noChangeShapeType="1"/>
            </p:cNvSpPr>
            <p:nvPr/>
          </p:nvSpPr>
          <p:spPr bwMode="auto">
            <a:xfrm>
              <a:off x="3074" y="2149"/>
              <a:ext cx="1" cy="222"/>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85" name="Rectangle 65"/>
            <p:cNvSpPr>
              <a:spLocks noChangeArrowheads="1"/>
            </p:cNvSpPr>
            <p:nvPr/>
          </p:nvSpPr>
          <p:spPr bwMode="auto">
            <a:xfrm>
              <a:off x="4559" y="2149"/>
              <a:ext cx="14" cy="23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86" name="Rectangle 66"/>
            <p:cNvSpPr>
              <a:spLocks noChangeArrowheads="1"/>
            </p:cNvSpPr>
            <p:nvPr/>
          </p:nvSpPr>
          <p:spPr bwMode="auto">
            <a:xfrm>
              <a:off x="2165" y="2432"/>
              <a:ext cx="44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 on </a:t>
              </a:r>
              <a:endParaRPr lang="en-GB" sz="1600">
                <a:latin typeface="Times" charset="0"/>
              </a:endParaRPr>
            </a:p>
          </p:txBody>
        </p:sp>
        <p:sp>
          <p:nvSpPr>
            <p:cNvPr id="30787" name="Rectangle 67"/>
            <p:cNvSpPr>
              <a:spLocks noChangeArrowheads="1"/>
            </p:cNvSpPr>
            <p:nvPr/>
          </p:nvSpPr>
          <p:spPr bwMode="auto">
            <a:xfrm>
              <a:off x="2637" y="2432"/>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t>
              </a:r>
              <a:endParaRPr lang="en-GB" sz="1600">
                <a:latin typeface="Times" charset="0"/>
              </a:endParaRPr>
            </a:p>
          </p:txBody>
        </p:sp>
        <p:sp>
          <p:nvSpPr>
            <p:cNvPr id="30788" name="Rectangle 68"/>
            <p:cNvSpPr>
              <a:spLocks noChangeArrowheads="1"/>
            </p:cNvSpPr>
            <p:nvPr/>
          </p:nvSpPr>
          <p:spPr bwMode="auto">
            <a:xfrm>
              <a:off x="4579" y="2432"/>
              <a:ext cx="448"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 on </a:t>
              </a:r>
              <a:endParaRPr lang="en-GB" sz="1600">
                <a:latin typeface="Times" charset="0"/>
              </a:endParaRPr>
            </a:p>
          </p:txBody>
        </p:sp>
        <p:sp>
          <p:nvSpPr>
            <p:cNvPr id="30789" name="Rectangle 69"/>
            <p:cNvSpPr>
              <a:spLocks noChangeArrowheads="1"/>
            </p:cNvSpPr>
            <p:nvPr/>
          </p:nvSpPr>
          <p:spPr bwMode="auto">
            <a:xfrm>
              <a:off x="5052" y="2432"/>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a:t>
              </a:r>
              <a:endParaRPr lang="en-GB" sz="1600">
                <a:latin typeface="Times" charset="0"/>
              </a:endParaRPr>
            </a:p>
          </p:txBody>
        </p:sp>
        <p:sp>
          <p:nvSpPr>
            <p:cNvPr id="30790" name="Rectangle 70"/>
            <p:cNvSpPr>
              <a:spLocks noChangeArrowheads="1"/>
            </p:cNvSpPr>
            <p:nvPr/>
          </p:nvSpPr>
          <p:spPr bwMode="auto">
            <a:xfrm>
              <a:off x="2145" y="2385"/>
              <a:ext cx="14" cy="19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91" name="Line 71"/>
            <p:cNvSpPr>
              <a:spLocks noChangeShapeType="1"/>
            </p:cNvSpPr>
            <p:nvPr/>
          </p:nvSpPr>
          <p:spPr bwMode="auto">
            <a:xfrm>
              <a:off x="3074" y="2385"/>
              <a:ext cx="1" cy="180"/>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792" name="Rectangle 72"/>
            <p:cNvSpPr>
              <a:spLocks noChangeArrowheads="1"/>
            </p:cNvSpPr>
            <p:nvPr/>
          </p:nvSpPr>
          <p:spPr bwMode="auto">
            <a:xfrm>
              <a:off x="4559" y="2385"/>
              <a:ext cx="14" cy="19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793" name="Rectangle 73"/>
            <p:cNvSpPr>
              <a:spLocks noChangeArrowheads="1"/>
            </p:cNvSpPr>
            <p:nvPr/>
          </p:nvSpPr>
          <p:spPr bwMode="auto">
            <a:xfrm>
              <a:off x="681" y="2627"/>
              <a:ext cx="213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                                  </a:t>
              </a:r>
              <a:r>
                <a:rPr lang="en-GB" sz="1600">
                  <a:solidFill>
                    <a:srgbClr val="000000"/>
                  </a:solidFill>
                  <a:latin typeface="Times" charset="0"/>
                </a:rPr>
                <a:t>(timeout elapses)</a:t>
              </a:r>
              <a:endParaRPr lang="en-GB" sz="1600">
                <a:latin typeface="Times" charset="0"/>
              </a:endParaRPr>
            </a:p>
          </p:txBody>
        </p:sp>
        <p:sp>
          <p:nvSpPr>
            <p:cNvPr id="30794" name="Rectangle 74"/>
            <p:cNvSpPr>
              <a:spLocks noChangeArrowheads="1"/>
            </p:cNvSpPr>
            <p:nvPr/>
          </p:nvSpPr>
          <p:spPr bwMode="auto">
            <a:xfrm>
              <a:off x="681" y="2821"/>
              <a:ext cx="31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         </a:t>
              </a:r>
              <a:endParaRPr lang="en-GB" sz="1600">
                <a:latin typeface="Times" charset="0"/>
              </a:endParaRPr>
            </a:p>
          </p:txBody>
        </p:sp>
        <p:sp>
          <p:nvSpPr>
            <p:cNvPr id="30795" name="Rectangle 75"/>
            <p:cNvSpPr>
              <a:spLocks noChangeArrowheads="1"/>
            </p:cNvSpPr>
            <p:nvPr/>
          </p:nvSpPr>
          <p:spPr bwMode="auto">
            <a:xfrm>
              <a:off x="900" y="2821"/>
              <a:ext cx="66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T</a:t>
              </a:r>
              <a:r>
                <a:rPr lang="en-GB" sz="1600">
                  <a:solidFill>
                    <a:srgbClr val="000000"/>
                  </a:solidFill>
                  <a:latin typeface="Times" charset="0"/>
                </a:rPr>
                <a:t>’s lock on </a:t>
              </a:r>
              <a:endParaRPr lang="en-GB" sz="1600">
                <a:latin typeface="Times" charset="0"/>
              </a:endParaRPr>
            </a:p>
          </p:txBody>
        </p:sp>
        <p:sp>
          <p:nvSpPr>
            <p:cNvPr id="30796" name="Rectangle 76"/>
            <p:cNvSpPr>
              <a:spLocks noChangeArrowheads="1"/>
            </p:cNvSpPr>
            <p:nvPr/>
          </p:nvSpPr>
          <p:spPr bwMode="auto">
            <a:xfrm>
              <a:off x="1624" y="2821"/>
              <a:ext cx="8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a:t>
              </a:r>
              <a:endParaRPr lang="en-GB" sz="1600">
                <a:latin typeface="Times" charset="0"/>
              </a:endParaRPr>
            </a:p>
          </p:txBody>
        </p:sp>
        <p:sp>
          <p:nvSpPr>
            <p:cNvPr id="30797" name="Rectangle 77"/>
            <p:cNvSpPr>
              <a:spLocks noChangeArrowheads="1"/>
            </p:cNvSpPr>
            <p:nvPr/>
          </p:nvSpPr>
          <p:spPr bwMode="auto">
            <a:xfrm>
              <a:off x="1708" y="2821"/>
              <a:ext cx="117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becomes vulnerable,</a:t>
              </a:r>
              <a:endParaRPr lang="en-GB" sz="1600">
                <a:latin typeface="Times" charset="0"/>
              </a:endParaRPr>
            </a:p>
          </p:txBody>
        </p:sp>
        <p:sp>
          <p:nvSpPr>
            <p:cNvPr id="30798" name="Rectangle 78"/>
            <p:cNvSpPr>
              <a:spLocks noChangeArrowheads="1"/>
            </p:cNvSpPr>
            <p:nvPr/>
          </p:nvSpPr>
          <p:spPr bwMode="auto">
            <a:xfrm>
              <a:off x="802" y="3015"/>
              <a:ext cx="155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unlock </a:t>
              </a:r>
              <a:endParaRPr lang="en-GB" sz="1600">
                <a:latin typeface="Times" charset="0"/>
              </a:endParaRPr>
            </a:p>
          </p:txBody>
        </p:sp>
        <p:sp>
          <p:nvSpPr>
            <p:cNvPr id="30799" name="Rectangle 79"/>
            <p:cNvSpPr>
              <a:spLocks noChangeArrowheads="1"/>
            </p:cNvSpPr>
            <p:nvPr/>
          </p:nvSpPr>
          <p:spPr bwMode="auto">
            <a:xfrm>
              <a:off x="2484" y="3015"/>
              <a:ext cx="8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a:t>
              </a:r>
              <a:endParaRPr lang="en-GB" sz="1600">
                <a:latin typeface="Times" charset="0"/>
              </a:endParaRPr>
            </a:p>
          </p:txBody>
        </p:sp>
        <p:sp>
          <p:nvSpPr>
            <p:cNvPr id="30800" name="Rectangle 80"/>
            <p:cNvSpPr>
              <a:spLocks noChangeArrowheads="1"/>
            </p:cNvSpPr>
            <p:nvPr/>
          </p:nvSpPr>
          <p:spPr bwMode="auto">
            <a:xfrm>
              <a:off x="2567" y="3015"/>
              <a:ext cx="47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abort T</a:t>
              </a:r>
              <a:endParaRPr lang="en-GB" sz="1600">
                <a:latin typeface="Times" charset="0"/>
              </a:endParaRPr>
            </a:p>
          </p:txBody>
        </p:sp>
        <p:sp>
          <p:nvSpPr>
            <p:cNvPr id="30801" name="Line 81"/>
            <p:cNvSpPr>
              <a:spLocks noChangeShapeType="1"/>
            </p:cNvSpPr>
            <p:nvPr/>
          </p:nvSpPr>
          <p:spPr bwMode="auto">
            <a:xfrm>
              <a:off x="3074" y="2579"/>
              <a:ext cx="1" cy="568"/>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02" name="Rectangle 82"/>
            <p:cNvSpPr>
              <a:spLocks noChangeArrowheads="1"/>
            </p:cNvSpPr>
            <p:nvPr/>
          </p:nvSpPr>
          <p:spPr bwMode="auto">
            <a:xfrm>
              <a:off x="4559" y="2579"/>
              <a:ext cx="14" cy="582"/>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803" name="Rectangle 83"/>
            <p:cNvSpPr>
              <a:spLocks noChangeArrowheads="1"/>
            </p:cNvSpPr>
            <p:nvPr/>
          </p:nvSpPr>
          <p:spPr bwMode="auto">
            <a:xfrm>
              <a:off x="3205" y="3207"/>
              <a:ext cx="976"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a.withdraw(200);</a:t>
              </a:r>
              <a:endParaRPr lang="en-GB" sz="1600">
                <a:latin typeface="Times" charset="0"/>
              </a:endParaRPr>
            </a:p>
          </p:txBody>
        </p:sp>
        <p:sp>
          <p:nvSpPr>
            <p:cNvPr id="30804" name="Rectangle 84"/>
            <p:cNvSpPr>
              <a:spLocks noChangeArrowheads="1"/>
            </p:cNvSpPr>
            <p:nvPr/>
          </p:nvSpPr>
          <p:spPr bwMode="auto">
            <a:xfrm>
              <a:off x="4579" y="3224"/>
              <a:ext cx="64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write locks </a:t>
              </a:r>
              <a:endParaRPr lang="en-GB" sz="1600">
                <a:latin typeface="Times" charset="0"/>
              </a:endParaRPr>
            </a:p>
          </p:txBody>
        </p:sp>
        <p:sp>
          <p:nvSpPr>
            <p:cNvPr id="30805" name="Rectangle 85"/>
            <p:cNvSpPr>
              <a:spLocks noChangeArrowheads="1"/>
            </p:cNvSpPr>
            <p:nvPr/>
          </p:nvSpPr>
          <p:spPr bwMode="auto">
            <a:xfrm>
              <a:off x="5260" y="3224"/>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a:t>
              </a:r>
              <a:endParaRPr lang="en-GB" sz="1600">
                <a:latin typeface="Times" charset="0"/>
              </a:endParaRPr>
            </a:p>
          </p:txBody>
        </p:sp>
        <p:sp>
          <p:nvSpPr>
            <p:cNvPr id="30806" name="Rectangle 86"/>
            <p:cNvSpPr>
              <a:spLocks noChangeArrowheads="1"/>
            </p:cNvSpPr>
            <p:nvPr/>
          </p:nvSpPr>
          <p:spPr bwMode="auto">
            <a:xfrm>
              <a:off x="2145" y="3161"/>
              <a:ext cx="14" cy="23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807" name="Line 87"/>
            <p:cNvSpPr>
              <a:spLocks noChangeShapeType="1"/>
            </p:cNvSpPr>
            <p:nvPr/>
          </p:nvSpPr>
          <p:spPr bwMode="auto">
            <a:xfrm>
              <a:off x="3074" y="3161"/>
              <a:ext cx="1" cy="222"/>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08" name="Rectangle 88"/>
            <p:cNvSpPr>
              <a:spLocks noChangeArrowheads="1"/>
            </p:cNvSpPr>
            <p:nvPr/>
          </p:nvSpPr>
          <p:spPr bwMode="auto">
            <a:xfrm>
              <a:off x="4559" y="3161"/>
              <a:ext cx="14" cy="23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809" name="Rectangle 89"/>
            <p:cNvSpPr>
              <a:spLocks noChangeArrowheads="1"/>
            </p:cNvSpPr>
            <p:nvPr/>
          </p:nvSpPr>
          <p:spPr bwMode="auto">
            <a:xfrm>
              <a:off x="4579" y="3401"/>
              <a:ext cx="413"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unlock </a:t>
              </a:r>
              <a:endParaRPr lang="en-GB" sz="1600">
                <a:latin typeface="Times" charset="0"/>
              </a:endParaRPr>
            </a:p>
          </p:txBody>
        </p:sp>
        <p:sp>
          <p:nvSpPr>
            <p:cNvPr id="30810" name="Rectangle 90"/>
            <p:cNvSpPr>
              <a:spLocks noChangeArrowheads="1"/>
            </p:cNvSpPr>
            <p:nvPr/>
          </p:nvSpPr>
          <p:spPr bwMode="auto">
            <a:xfrm>
              <a:off x="5009" y="3401"/>
              <a:ext cx="8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a:t>
              </a:r>
              <a:endParaRPr lang="en-GB" sz="1600">
                <a:latin typeface="Times" charset="0"/>
              </a:endParaRPr>
            </a:p>
          </p:txBody>
        </p:sp>
        <p:sp>
          <p:nvSpPr>
            <p:cNvPr id="30811" name="Rectangle 91"/>
            <p:cNvSpPr>
              <a:spLocks noChangeArrowheads="1"/>
            </p:cNvSpPr>
            <p:nvPr/>
          </p:nvSpPr>
          <p:spPr bwMode="auto">
            <a:xfrm>
              <a:off x="5092" y="3445"/>
              <a:ext cx="6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t>
              </a:r>
              <a:endParaRPr lang="en-GB" sz="1600">
                <a:latin typeface="Times" charset="0"/>
              </a:endParaRPr>
            </a:p>
          </p:txBody>
        </p:sp>
        <p:sp>
          <p:nvSpPr>
            <p:cNvPr id="30812" name="Rectangle 92"/>
            <p:cNvSpPr>
              <a:spLocks noChangeArrowheads="1"/>
            </p:cNvSpPr>
            <p:nvPr/>
          </p:nvSpPr>
          <p:spPr bwMode="auto">
            <a:xfrm>
              <a:off x="5175" y="3401"/>
              <a:ext cx="8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t>
              </a:r>
              <a:endParaRPr lang="en-GB" sz="1600">
                <a:latin typeface="Times" charset="0"/>
              </a:endParaRPr>
            </a:p>
          </p:txBody>
        </p:sp>
        <p:sp>
          <p:nvSpPr>
            <p:cNvPr id="30813" name="Line 93"/>
            <p:cNvSpPr>
              <a:spLocks noChangeShapeType="1"/>
            </p:cNvSpPr>
            <p:nvPr/>
          </p:nvSpPr>
          <p:spPr bwMode="auto">
            <a:xfrm>
              <a:off x="660" y="3591"/>
              <a:ext cx="147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14" name="Rectangle 94"/>
            <p:cNvSpPr>
              <a:spLocks noChangeArrowheads="1"/>
            </p:cNvSpPr>
            <p:nvPr/>
          </p:nvSpPr>
          <p:spPr bwMode="auto">
            <a:xfrm>
              <a:off x="2145" y="3397"/>
              <a:ext cx="14" cy="19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815" name="Line 95"/>
            <p:cNvSpPr>
              <a:spLocks noChangeShapeType="1"/>
            </p:cNvSpPr>
            <p:nvPr/>
          </p:nvSpPr>
          <p:spPr bwMode="auto">
            <a:xfrm>
              <a:off x="2145" y="3591"/>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16" name="Line 96"/>
            <p:cNvSpPr>
              <a:spLocks noChangeShapeType="1"/>
            </p:cNvSpPr>
            <p:nvPr/>
          </p:nvSpPr>
          <p:spPr bwMode="auto">
            <a:xfrm>
              <a:off x="2159" y="3591"/>
              <a:ext cx="90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17" name="Line 97"/>
            <p:cNvSpPr>
              <a:spLocks noChangeShapeType="1"/>
            </p:cNvSpPr>
            <p:nvPr/>
          </p:nvSpPr>
          <p:spPr bwMode="auto">
            <a:xfrm>
              <a:off x="3074" y="3397"/>
              <a:ext cx="1" cy="180"/>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18" name="Line 98"/>
            <p:cNvSpPr>
              <a:spLocks noChangeShapeType="1"/>
            </p:cNvSpPr>
            <p:nvPr/>
          </p:nvSpPr>
          <p:spPr bwMode="auto">
            <a:xfrm>
              <a:off x="3074" y="3591"/>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19" name="Line 99"/>
            <p:cNvSpPr>
              <a:spLocks noChangeShapeType="1"/>
            </p:cNvSpPr>
            <p:nvPr/>
          </p:nvSpPr>
          <p:spPr bwMode="auto">
            <a:xfrm>
              <a:off x="3088" y="3591"/>
              <a:ext cx="1457"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20" name="Rectangle 100"/>
            <p:cNvSpPr>
              <a:spLocks noChangeArrowheads="1"/>
            </p:cNvSpPr>
            <p:nvPr/>
          </p:nvSpPr>
          <p:spPr bwMode="auto">
            <a:xfrm>
              <a:off x="4559" y="3397"/>
              <a:ext cx="14" cy="19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30821" name="Line 101"/>
            <p:cNvSpPr>
              <a:spLocks noChangeShapeType="1"/>
            </p:cNvSpPr>
            <p:nvPr/>
          </p:nvSpPr>
          <p:spPr bwMode="auto">
            <a:xfrm>
              <a:off x="4559" y="3591"/>
              <a:ext cx="1"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30822" name="Line 102"/>
            <p:cNvSpPr>
              <a:spLocks noChangeShapeType="1"/>
            </p:cNvSpPr>
            <p:nvPr/>
          </p:nvSpPr>
          <p:spPr bwMode="auto">
            <a:xfrm>
              <a:off x="4573" y="3591"/>
              <a:ext cx="901" cy="1"/>
            </a:xfrm>
            <a:prstGeom prst="line">
              <a:avLst/>
            </a:prstGeom>
            <a:noFill/>
            <a:ln w="31750">
              <a:solidFill>
                <a:srgbClr val="000000"/>
              </a:solidFill>
              <a:round/>
              <a:headEnd/>
              <a:tailEnd/>
            </a:ln>
          </p:spPr>
          <p:txBody>
            <a:bodyPr>
              <a:prstTxWarp prst="textNoShape">
                <a:avLst/>
              </a:prstTxWarp>
            </a:bodyPr>
            <a:lstStyle/>
            <a:p>
              <a:endParaRPr lang="en-US"/>
            </a:p>
          </p:txBody>
        </p:sp>
        <p:grpSp>
          <p:nvGrpSpPr>
            <p:cNvPr id="3" name="Group 103"/>
            <p:cNvGrpSpPr>
              <a:grpSpLocks/>
            </p:cNvGrpSpPr>
            <p:nvPr/>
          </p:nvGrpSpPr>
          <p:grpSpPr bwMode="auto">
            <a:xfrm>
              <a:off x="829" y="2276"/>
              <a:ext cx="241" cy="49"/>
              <a:chOff x="792" y="2771"/>
              <a:chExt cx="241" cy="49"/>
            </a:xfrm>
          </p:grpSpPr>
          <p:sp>
            <p:nvSpPr>
              <p:cNvPr id="30824" name="Oval 104"/>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30825" name="Oval 105"/>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30826" name="Oval 106"/>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4" name="Group 107"/>
            <p:cNvGrpSpPr>
              <a:grpSpLocks/>
            </p:cNvGrpSpPr>
            <p:nvPr/>
          </p:nvGrpSpPr>
          <p:grpSpPr bwMode="auto">
            <a:xfrm>
              <a:off x="3226" y="2571"/>
              <a:ext cx="241" cy="49"/>
              <a:chOff x="792" y="2771"/>
              <a:chExt cx="241" cy="49"/>
            </a:xfrm>
          </p:grpSpPr>
          <p:sp>
            <p:nvSpPr>
              <p:cNvPr id="30828" name="Oval 108"/>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30829" name="Oval 109"/>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30830" name="Oval 110"/>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5" name="Group 111"/>
            <p:cNvGrpSpPr>
              <a:grpSpLocks/>
            </p:cNvGrpSpPr>
            <p:nvPr/>
          </p:nvGrpSpPr>
          <p:grpSpPr bwMode="auto">
            <a:xfrm>
              <a:off x="3226" y="2821"/>
              <a:ext cx="241" cy="49"/>
              <a:chOff x="792" y="2771"/>
              <a:chExt cx="241" cy="49"/>
            </a:xfrm>
          </p:grpSpPr>
          <p:sp>
            <p:nvSpPr>
              <p:cNvPr id="30832" name="Oval 112"/>
              <p:cNvSpPr>
                <a:spLocks noChangeArrowheads="1"/>
              </p:cNvSpPr>
              <p:nvPr/>
            </p:nvSpPr>
            <p:spPr bwMode="auto">
              <a:xfrm>
                <a:off x="792"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30833" name="Oval 113"/>
              <p:cNvSpPr>
                <a:spLocks noChangeArrowheads="1"/>
              </p:cNvSpPr>
              <p:nvPr/>
            </p:nvSpPr>
            <p:spPr bwMode="auto">
              <a:xfrm>
                <a:off x="888"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30834" name="Oval 114"/>
              <p:cNvSpPr>
                <a:spLocks noChangeArrowheads="1"/>
              </p:cNvSpPr>
              <p:nvPr/>
            </p:nvSpPr>
            <p:spPr bwMode="auto">
              <a:xfrm>
                <a:off x="984" y="2771"/>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hangingPunct="1"/>
            <a:r>
              <a:rPr lang="en-US"/>
              <a:t>Contrast: Timestamped approach</a:t>
            </a:r>
          </a:p>
        </p:txBody>
      </p:sp>
      <p:sp>
        <p:nvSpPr>
          <p:cNvPr id="33795" name="Rectangle 3"/>
          <p:cNvSpPr>
            <a:spLocks noGrp="1" noChangeArrowheads="1"/>
          </p:cNvSpPr>
          <p:nvPr>
            <p:ph type="body" idx="1"/>
          </p:nvPr>
        </p:nvSpPr>
        <p:spPr/>
        <p:txBody>
          <a:bodyPr/>
          <a:lstStyle/>
          <a:p>
            <a:pPr eaLnBrk="1" hangingPunct="1"/>
            <a:r>
              <a:rPr lang="en-US" sz="2800"/>
              <a:t>Using a fine-grained clock, assign a “time” to each transaction, uniquely.  E.g. T1 is at time 1, T2 is at time 2</a:t>
            </a:r>
          </a:p>
          <a:p>
            <a:pPr eaLnBrk="1" hangingPunct="1"/>
            <a:r>
              <a:rPr lang="en-US" sz="2800"/>
              <a:t>Now data manager tracks temporal history of each data item, responds to requests as if they had occured at time given by timestamp</a:t>
            </a:r>
          </a:p>
          <a:p>
            <a:pPr eaLnBrk="1" hangingPunct="1"/>
            <a:r>
              <a:rPr lang="en-US" sz="2800"/>
              <a:t>At commit stage, make sure that commit is consistent with serializability and, if not, abort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Example of when we abort</a:t>
            </a:r>
          </a:p>
        </p:txBody>
      </p:sp>
      <p:sp>
        <p:nvSpPr>
          <p:cNvPr id="34819" name="Rectangle 3"/>
          <p:cNvSpPr>
            <a:spLocks noGrp="1" noChangeArrowheads="1"/>
          </p:cNvSpPr>
          <p:nvPr>
            <p:ph type="body" idx="1"/>
          </p:nvPr>
        </p:nvSpPr>
        <p:spPr/>
        <p:txBody>
          <a:bodyPr/>
          <a:lstStyle/>
          <a:p>
            <a:pPr eaLnBrk="1" hangingPunct="1"/>
            <a:r>
              <a:rPr lang="en-US" sz="2800"/>
              <a:t>T1 runs, updates x, setting to 3</a:t>
            </a:r>
          </a:p>
          <a:p>
            <a:pPr eaLnBrk="1" hangingPunct="1"/>
            <a:r>
              <a:rPr lang="en-US" sz="2800"/>
              <a:t>T2 runs concurrently but has a larger timestamp.  It reads x=3 </a:t>
            </a:r>
          </a:p>
          <a:p>
            <a:pPr eaLnBrk="1" hangingPunct="1"/>
            <a:r>
              <a:rPr lang="en-US" sz="2800"/>
              <a:t>T1 eventually aborts</a:t>
            </a:r>
          </a:p>
          <a:p>
            <a:pPr eaLnBrk="1" hangingPunct="1"/>
            <a:r>
              <a:rPr lang="en-US" sz="2800"/>
              <a:t>... T2 must abort too, since it read a value of x that is no longer a committed value</a:t>
            </a:r>
          </a:p>
          <a:p>
            <a:pPr lvl="1" eaLnBrk="1" hangingPunct="1"/>
            <a:r>
              <a:rPr lang="en-US" sz="2400"/>
              <a:t>Called a cascaded abort since abort of T</a:t>
            </a:r>
            <a:r>
              <a:rPr lang="en-US" sz="2400" baseline="-25000"/>
              <a:t>1</a:t>
            </a:r>
            <a:r>
              <a:rPr lang="en-US" sz="2400"/>
              <a:t> triggers abort of T</a:t>
            </a:r>
            <a:r>
              <a:rPr lang="en-US" sz="2400" baseline="-25000"/>
              <a:t>2</a:t>
            </a:r>
            <a:endParaRPr lang="en-US" sz="240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t>Pros and cons of approaches</a:t>
            </a:r>
          </a:p>
        </p:txBody>
      </p:sp>
      <p:sp>
        <p:nvSpPr>
          <p:cNvPr id="35843" name="Rectangle 3"/>
          <p:cNvSpPr>
            <a:spLocks noGrp="1" noChangeArrowheads="1"/>
          </p:cNvSpPr>
          <p:nvPr>
            <p:ph type="body" idx="1"/>
          </p:nvPr>
        </p:nvSpPr>
        <p:spPr/>
        <p:txBody>
          <a:bodyPr/>
          <a:lstStyle/>
          <a:p>
            <a:pPr eaLnBrk="1" hangingPunct="1"/>
            <a:r>
              <a:rPr lang="en-US" sz="2800" dirty="0"/>
              <a:t>Locking scheme works best when conflicts between transactions are common and transactions are short-running</a:t>
            </a:r>
          </a:p>
          <a:p>
            <a:pPr eaLnBrk="1" hangingPunct="1"/>
            <a:r>
              <a:rPr lang="en-US" sz="2800" dirty="0" err="1"/>
              <a:t>Timestamped</a:t>
            </a:r>
            <a:r>
              <a:rPr lang="en-US" sz="2800" dirty="0"/>
              <a:t> scheme works best when conflicts are rare and transactions are relatively long-</a:t>
            </a:r>
            <a:r>
              <a:rPr lang="en-US" sz="2800" dirty="0" smtClean="0"/>
              <a:t>running</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699C7EE-5CA7-574E-97E4-9F1891A93F62}" type="slidenum">
              <a:rPr lang="en-US"/>
              <a:pPr/>
              <a:t>39</a:t>
            </a:fld>
            <a:endParaRPr lang="en-US"/>
          </a:p>
        </p:txBody>
      </p:sp>
      <p:sp>
        <p:nvSpPr>
          <p:cNvPr id="173058" name="Rectangle 2"/>
          <p:cNvSpPr>
            <a:spLocks noGrp="1" noChangeArrowheads="1"/>
          </p:cNvSpPr>
          <p:nvPr>
            <p:ph type="title"/>
          </p:nvPr>
        </p:nvSpPr>
        <p:spPr>
          <a:xfrm>
            <a:off x="609600" y="228600"/>
            <a:ext cx="7772400" cy="1143000"/>
          </a:xfrm>
        </p:spPr>
        <p:txBody>
          <a:bodyPr/>
          <a:lstStyle/>
          <a:p>
            <a:r>
              <a:rPr lang="en-US"/>
              <a:t>Optimistic Concurrency Control</a:t>
            </a:r>
          </a:p>
        </p:txBody>
      </p:sp>
      <p:sp>
        <p:nvSpPr>
          <p:cNvPr id="173059" name="Rectangle 3"/>
          <p:cNvSpPr>
            <a:spLocks noGrp="1" noChangeArrowheads="1"/>
          </p:cNvSpPr>
          <p:nvPr>
            <p:ph type="body" idx="1"/>
          </p:nvPr>
        </p:nvSpPr>
        <p:spPr>
          <a:xfrm>
            <a:off x="533400" y="1447800"/>
            <a:ext cx="7772400" cy="4800600"/>
          </a:xfrm>
        </p:spPr>
        <p:txBody>
          <a:bodyPr/>
          <a:lstStyle/>
          <a:p>
            <a:pPr>
              <a:lnSpc>
                <a:spcPct val="90000"/>
              </a:lnSpc>
            </a:pPr>
            <a:r>
              <a:rPr lang="en-US"/>
              <a:t>Three phases:</a:t>
            </a:r>
          </a:p>
          <a:p>
            <a:pPr lvl="1">
              <a:lnSpc>
                <a:spcPct val="90000"/>
              </a:lnSpc>
            </a:pPr>
            <a:r>
              <a:rPr lang="en-US" b="1"/>
              <a:t>Working Phase</a:t>
            </a:r>
            <a:r>
              <a:rPr lang="en-US"/>
              <a:t> – transactions read and write private copies of objects (most recently committed)</a:t>
            </a:r>
          </a:p>
          <a:p>
            <a:pPr lvl="1">
              <a:lnSpc>
                <a:spcPct val="90000"/>
              </a:lnSpc>
            </a:pPr>
            <a:r>
              <a:rPr lang="en-US" b="1"/>
              <a:t>Validation Phase</a:t>
            </a:r>
            <a:r>
              <a:rPr lang="en-US"/>
              <a:t> – Once transaction is done, the transaction is validated to establish whether or not its operations on objects conflict with operations of other transactions on the same object.  If not conflict, can commit; else some form of conflict resolution is needed and the transaction may abort.</a:t>
            </a:r>
          </a:p>
          <a:p>
            <a:pPr lvl="1">
              <a:lnSpc>
                <a:spcPct val="90000"/>
              </a:lnSpc>
            </a:pPr>
            <a:r>
              <a:rPr lang="en-US" b="1"/>
              <a:t>Update Phase</a:t>
            </a:r>
            <a:r>
              <a:rPr lang="en-US"/>
              <a:t> – if commit, private copies are used to make permanent change.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smtClean="0"/>
              <a:t>Transactions</a:t>
            </a:r>
            <a:endParaRPr lang="en-US"/>
          </a:p>
        </p:txBody>
      </p:sp>
      <p:sp>
        <p:nvSpPr>
          <p:cNvPr id="1027" name="Rectangle 3"/>
          <p:cNvSpPr>
            <a:spLocks noGrp="1" noChangeArrowheads="1"/>
          </p:cNvSpPr>
          <p:nvPr>
            <p:ph type="body" idx="1"/>
          </p:nvPr>
        </p:nvSpPr>
        <p:spPr/>
        <p:txBody>
          <a:bodyPr/>
          <a:lstStyle/>
          <a:p>
            <a:r>
              <a:rPr lang="en-US" dirty="0" smtClean="0"/>
              <a:t>A </a:t>
            </a:r>
            <a:r>
              <a:rPr lang="en-US" b="1" i="1" dirty="0" smtClean="0"/>
              <a:t>transaction </a:t>
            </a:r>
            <a:r>
              <a:rPr lang="en-US" dirty="0" smtClean="0"/>
              <a:t>is a sequence of server operations that is guaranteed by the server to be atomic in the presence of multiple clients and server crashes.</a:t>
            </a:r>
          </a:p>
          <a:p>
            <a:pPr lvl="1"/>
            <a:r>
              <a:rPr lang="en-US" dirty="0" smtClean="0"/>
              <a:t>Free from interference by operations being performed on behalf of other concurrent clients</a:t>
            </a:r>
          </a:p>
          <a:p>
            <a:pPr lvl="1"/>
            <a:r>
              <a:rPr lang="en-US" dirty="0" smtClean="0"/>
              <a:t>Either all of the operations must be completed successfully or they must have no effect at all in the presence of server crashes</a:t>
            </a:r>
          </a:p>
          <a:p>
            <a:endParaRPr lang="en-US" dirty="0" smtClean="0"/>
          </a:p>
          <a:p>
            <a:endParaRPr lang="en-US" dirty="0"/>
          </a:p>
        </p:txBody>
      </p:sp>
      <p:sp>
        <p:nvSpPr>
          <p:cNvPr id="6" name="Slide Number Placeholder 5"/>
          <p:cNvSpPr>
            <a:spLocks noGrp="1"/>
          </p:cNvSpPr>
          <p:nvPr>
            <p:ph type="sldNum" sz="quarter" idx="12"/>
          </p:nvPr>
        </p:nvSpPr>
        <p:spPr/>
        <p:txBody>
          <a:bodyPr/>
          <a:lstStyle/>
          <a:p>
            <a:fld id="{A0D2CD8D-2E60-6A48-9274-AA19296C2629}"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 name="Slide Number Placeholder 4"/>
          <p:cNvSpPr>
            <a:spLocks noGrp="1"/>
          </p:cNvSpPr>
          <p:nvPr>
            <p:ph type="sldNum" sz="quarter" idx="12"/>
          </p:nvPr>
        </p:nvSpPr>
        <p:spPr/>
        <p:txBody>
          <a:bodyPr/>
          <a:lstStyle/>
          <a:p>
            <a:fld id="{77581F89-38F1-4549-ADDD-1DFAF117970C}" type="slidenum">
              <a:rPr lang="en-US"/>
              <a:pPr/>
              <a:t>40</a:t>
            </a:fld>
            <a:endParaRPr lang="en-US"/>
          </a:p>
        </p:txBody>
      </p:sp>
      <p:sp>
        <p:nvSpPr>
          <p:cNvPr id="55298" name="Rectangle 2"/>
          <p:cNvSpPr>
            <a:spLocks noGrp="1" noChangeArrowheads="1"/>
          </p:cNvSpPr>
          <p:nvPr>
            <p:ph type="title"/>
          </p:nvPr>
        </p:nvSpPr>
        <p:spPr/>
        <p:txBody>
          <a:bodyPr/>
          <a:lstStyle/>
          <a:p>
            <a:r>
              <a:rPr lang="en-GB"/>
              <a:t>Validation of transactions</a:t>
            </a:r>
          </a:p>
        </p:txBody>
      </p:sp>
      <p:sp>
        <p:nvSpPr>
          <p:cNvPr id="55299" name="Rectangle 3"/>
          <p:cNvSpPr>
            <a:spLocks noChangeArrowheads="1"/>
          </p:cNvSpPr>
          <p:nvPr/>
        </p:nvSpPr>
        <p:spPr bwMode="auto">
          <a:xfrm>
            <a:off x="527050"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0" name="Rectangle 4"/>
          <p:cNvSpPr>
            <a:spLocks noChangeArrowheads="1"/>
          </p:cNvSpPr>
          <p:nvPr/>
        </p:nvSpPr>
        <p:spPr bwMode="auto">
          <a:xfrm>
            <a:off x="2530475"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1" name="Rectangle 5"/>
          <p:cNvSpPr>
            <a:spLocks noChangeArrowheads="1"/>
          </p:cNvSpPr>
          <p:nvPr/>
        </p:nvSpPr>
        <p:spPr bwMode="auto">
          <a:xfrm>
            <a:off x="5192713" y="2800350"/>
            <a:ext cx="23812"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2" name="Rectangle 6"/>
          <p:cNvSpPr>
            <a:spLocks noChangeArrowheads="1"/>
          </p:cNvSpPr>
          <p:nvPr/>
        </p:nvSpPr>
        <p:spPr bwMode="auto">
          <a:xfrm>
            <a:off x="6240463"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3" name="Rectangle 7"/>
          <p:cNvSpPr>
            <a:spLocks noChangeArrowheads="1"/>
          </p:cNvSpPr>
          <p:nvPr/>
        </p:nvSpPr>
        <p:spPr bwMode="auto">
          <a:xfrm>
            <a:off x="7310438"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4" name="Rectangle 8"/>
          <p:cNvSpPr>
            <a:spLocks noChangeArrowheads="1"/>
          </p:cNvSpPr>
          <p:nvPr/>
        </p:nvSpPr>
        <p:spPr bwMode="auto">
          <a:xfrm>
            <a:off x="2530475"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5" name="Rectangle 9"/>
          <p:cNvSpPr>
            <a:spLocks noChangeArrowheads="1"/>
          </p:cNvSpPr>
          <p:nvPr/>
        </p:nvSpPr>
        <p:spPr bwMode="auto">
          <a:xfrm>
            <a:off x="4124325"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6" name="Rectangle 10"/>
          <p:cNvSpPr>
            <a:spLocks noChangeArrowheads="1"/>
          </p:cNvSpPr>
          <p:nvPr/>
        </p:nvSpPr>
        <p:spPr bwMode="auto">
          <a:xfrm>
            <a:off x="5192713" y="4919663"/>
            <a:ext cx="23812"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7" name="Rectangle 11"/>
          <p:cNvSpPr>
            <a:spLocks noChangeArrowheads="1"/>
          </p:cNvSpPr>
          <p:nvPr/>
        </p:nvSpPr>
        <p:spPr bwMode="auto">
          <a:xfrm>
            <a:off x="6240463"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8" name="Rectangle 12"/>
          <p:cNvSpPr>
            <a:spLocks noChangeArrowheads="1"/>
          </p:cNvSpPr>
          <p:nvPr/>
        </p:nvSpPr>
        <p:spPr bwMode="auto">
          <a:xfrm>
            <a:off x="7310438"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grpSp>
        <p:nvGrpSpPr>
          <p:cNvPr id="2" name="Group 13"/>
          <p:cNvGrpSpPr>
            <a:grpSpLocks/>
          </p:cNvGrpSpPr>
          <p:nvPr/>
        </p:nvGrpSpPr>
        <p:grpSpPr bwMode="auto">
          <a:xfrm>
            <a:off x="560388" y="1960563"/>
            <a:ext cx="7802562" cy="3303587"/>
            <a:chOff x="382" y="1235"/>
            <a:chExt cx="5326" cy="2081"/>
          </a:xfrm>
        </p:grpSpPr>
        <p:sp>
          <p:nvSpPr>
            <p:cNvPr id="55310" name="Rectangle 14"/>
            <p:cNvSpPr>
              <a:spLocks noChangeArrowheads="1"/>
            </p:cNvSpPr>
            <p:nvPr/>
          </p:nvSpPr>
          <p:spPr bwMode="auto">
            <a:xfrm>
              <a:off x="5223" y="2473"/>
              <a:ext cx="309" cy="98"/>
            </a:xfrm>
            <a:prstGeom prst="rect">
              <a:avLst/>
            </a:prstGeom>
            <a:solidFill>
              <a:srgbClr val="D9AA73"/>
            </a:solidFill>
            <a:ln w="9525">
              <a:noFill/>
              <a:miter lim="800000"/>
              <a:headEnd/>
              <a:tailEnd/>
            </a:ln>
          </p:spPr>
          <p:txBody>
            <a:bodyPr>
              <a:prstTxWarp prst="textNoShape">
                <a:avLst/>
              </a:prstTxWarp>
            </a:bodyPr>
            <a:lstStyle/>
            <a:p>
              <a:endParaRPr lang="en-US"/>
            </a:p>
          </p:txBody>
        </p:sp>
        <p:sp>
          <p:nvSpPr>
            <p:cNvPr id="55311" name="Rectangle 15"/>
            <p:cNvSpPr>
              <a:spLocks noChangeArrowheads="1"/>
            </p:cNvSpPr>
            <p:nvPr/>
          </p:nvSpPr>
          <p:spPr bwMode="auto">
            <a:xfrm>
              <a:off x="5223" y="2473"/>
              <a:ext cx="323" cy="112"/>
            </a:xfrm>
            <a:prstGeom prst="rect">
              <a:avLst/>
            </a:prstGeom>
            <a:noFill/>
            <a:ln w="33338">
              <a:solidFill>
                <a:srgbClr val="D9AA73"/>
              </a:solidFill>
              <a:miter lim="800000"/>
              <a:headEnd/>
              <a:tailEnd/>
            </a:ln>
          </p:spPr>
          <p:txBody>
            <a:bodyPr>
              <a:prstTxWarp prst="textNoShape">
                <a:avLst/>
              </a:prstTxWarp>
            </a:bodyPr>
            <a:lstStyle/>
            <a:p>
              <a:endParaRPr lang="en-US"/>
            </a:p>
          </p:txBody>
        </p:sp>
        <p:sp>
          <p:nvSpPr>
            <p:cNvPr id="55312" name="Rectangle 16"/>
            <p:cNvSpPr>
              <a:spLocks noChangeArrowheads="1"/>
            </p:cNvSpPr>
            <p:nvPr/>
          </p:nvSpPr>
          <p:spPr bwMode="auto">
            <a:xfrm>
              <a:off x="4015" y="2178"/>
              <a:ext cx="323" cy="98"/>
            </a:xfrm>
            <a:prstGeom prst="rect">
              <a:avLst/>
            </a:prstGeom>
            <a:solidFill>
              <a:srgbClr val="D9AA73"/>
            </a:solidFill>
            <a:ln w="9525">
              <a:noFill/>
              <a:miter lim="800000"/>
              <a:headEnd/>
              <a:tailEnd/>
            </a:ln>
          </p:spPr>
          <p:txBody>
            <a:bodyPr>
              <a:prstTxWarp prst="textNoShape">
                <a:avLst/>
              </a:prstTxWarp>
            </a:bodyPr>
            <a:lstStyle/>
            <a:p>
              <a:endParaRPr lang="en-US"/>
            </a:p>
          </p:txBody>
        </p:sp>
        <p:sp>
          <p:nvSpPr>
            <p:cNvPr id="55313" name="Rectangle 17"/>
            <p:cNvSpPr>
              <a:spLocks noChangeArrowheads="1"/>
            </p:cNvSpPr>
            <p:nvPr/>
          </p:nvSpPr>
          <p:spPr bwMode="auto">
            <a:xfrm>
              <a:off x="4015" y="2178"/>
              <a:ext cx="337" cy="112"/>
            </a:xfrm>
            <a:prstGeom prst="rect">
              <a:avLst/>
            </a:prstGeom>
            <a:noFill/>
            <a:ln w="33338">
              <a:solidFill>
                <a:srgbClr val="D9AA73"/>
              </a:solidFill>
              <a:miter lim="800000"/>
              <a:headEnd/>
              <a:tailEnd/>
            </a:ln>
          </p:spPr>
          <p:txBody>
            <a:bodyPr>
              <a:prstTxWarp prst="textNoShape">
                <a:avLst/>
              </a:prstTxWarp>
            </a:bodyPr>
            <a:lstStyle/>
            <a:p>
              <a:endParaRPr lang="en-US"/>
            </a:p>
          </p:txBody>
        </p:sp>
        <p:sp>
          <p:nvSpPr>
            <p:cNvPr id="55314" name="Rectangle 18"/>
            <p:cNvSpPr>
              <a:spLocks noChangeArrowheads="1"/>
            </p:cNvSpPr>
            <p:nvPr/>
          </p:nvSpPr>
          <p:spPr bwMode="auto">
            <a:xfrm>
              <a:off x="3368" y="2178"/>
              <a:ext cx="661" cy="9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55315" name="Rectangle 19"/>
            <p:cNvSpPr>
              <a:spLocks noChangeArrowheads="1"/>
            </p:cNvSpPr>
            <p:nvPr/>
          </p:nvSpPr>
          <p:spPr bwMode="auto">
            <a:xfrm>
              <a:off x="3368" y="2178"/>
              <a:ext cx="675" cy="11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55316" name="Rectangle 20"/>
            <p:cNvSpPr>
              <a:spLocks noChangeArrowheads="1"/>
            </p:cNvSpPr>
            <p:nvPr/>
          </p:nvSpPr>
          <p:spPr bwMode="auto">
            <a:xfrm>
              <a:off x="3481" y="1883"/>
              <a:ext cx="323" cy="98"/>
            </a:xfrm>
            <a:prstGeom prst="rect">
              <a:avLst/>
            </a:prstGeom>
            <a:solidFill>
              <a:srgbClr val="D9AA73"/>
            </a:solidFill>
            <a:ln w="9525">
              <a:noFill/>
              <a:miter lim="800000"/>
              <a:headEnd/>
              <a:tailEnd/>
            </a:ln>
          </p:spPr>
          <p:txBody>
            <a:bodyPr>
              <a:prstTxWarp prst="textNoShape">
                <a:avLst/>
              </a:prstTxWarp>
            </a:bodyPr>
            <a:lstStyle/>
            <a:p>
              <a:endParaRPr lang="en-US"/>
            </a:p>
          </p:txBody>
        </p:sp>
        <p:sp>
          <p:nvSpPr>
            <p:cNvPr id="55317" name="Rectangle 21"/>
            <p:cNvSpPr>
              <a:spLocks noChangeArrowheads="1"/>
            </p:cNvSpPr>
            <p:nvPr/>
          </p:nvSpPr>
          <p:spPr bwMode="auto">
            <a:xfrm>
              <a:off x="3481" y="1883"/>
              <a:ext cx="337" cy="112"/>
            </a:xfrm>
            <a:prstGeom prst="rect">
              <a:avLst/>
            </a:prstGeom>
            <a:noFill/>
            <a:ln w="33338">
              <a:solidFill>
                <a:srgbClr val="D9AA73"/>
              </a:solidFill>
              <a:miter lim="800000"/>
              <a:headEnd/>
              <a:tailEnd/>
            </a:ln>
          </p:spPr>
          <p:txBody>
            <a:bodyPr>
              <a:prstTxWarp prst="textNoShape">
                <a:avLst/>
              </a:prstTxWarp>
            </a:bodyPr>
            <a:lstStyle/>
            <a:p>
              <a:endParaRPr lang="en-US"/>
            </a:p>
          </p:txBody>
        </p:sp>
        <p:sp>
          <p:nvSpPr>
            <p:cNvPr id="55318" name="Rectangle 22"/>
            <p:cNvSpPr>
              <a:spLocks noChangeArrowheads="1"/>
            </p:cNvSpPr>
            <p:nvPr/>
          </p:nvSpPr>
          <p:spPr bwMode="auto">
            <a:xfrm>
              <a:off x="2848" y="1883"/>
              <a:ext cx="633" cy="9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55319" name="Rectangle 23"/>
            <p:cNvSpPr>
              <a:spLocks noChangeArrowheads="1"/>
            </p:cNvSpPr>
            <p:nvPr/>
          </p:nvSpPr>
          <p:spPr bwMode="auto">
            <a:xfrm>
              <a:off x="2848" y="1883"/>
              <a:ext cx="647" cy="11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55320" name="Rectangle 24"/>
            <p:cNvSpPr>
              <a:spLocks noChangeArrowheads="1"/>
            </p:cNvSpPr>
            <p:nvPr/>
          </p:nvSpPr>
          <p:spPr bwMode="auto">
            <a:xfrm>
              <a:off x="2342" y="1559"/>
              <a:ext cx="225" cy="99"/>
            </a:xfrm>
            <a:prstGeom prst="rect">
              <a:avLst/>
            </a:prstGeom>
            <a:solidFill>
              <a:srgbClr val="D9AA73"/>
            </a:solidFill>
            <a:ln w="9525">
              <a:noFill/>
              <a:miter lim="800000"/>
              <a:headEnd/>
              <a:tailEnd/>
            </a:ln>
          </p:spPr>
          <p:txBody>
            <a:bodyPr>
              <a:prstTxWarp prst="textNoShape">
                <a:avLst/>
              </a:prstTxWarp>
            </a:bodyPr>
            <a:lstStyle/>
            <a:p>
              <a:endParaRPr lang="en-US"/>
            </a:p>
          </p:txBody>
        </p:sp>
        <p:sp>
          <p:nvSpPr>
            <p:cNvPr id="55321" name="Rectangle 25"/>
            <p:cNvSpPr>
              <a:spLocks noChangeArrowheads="1"/>
            </p:cNvSpPr>
            <p:nvPr/>
          </p:nvSpPr>
          <p:spPr bwMode="auto">
            <a:xfrm>
              <a:off x="2342" y="1559"/>
              <a:ext cx="239" cy="113"/>
            </a:xfrm>
            <a:prstGeom prst="rect">
              <a:avLst/>
            </a:prstGeom>
            <a:noFill/>
            <a:ln w="33338">
              <a:solidFill>
                <a:srgbClr val="D9AA73"/>
              </a:solidFill>
              <a:miter lim="800000"/>
              <a:headEnd/>
              <a:tailEnd/>
            </a:ln>
          </p:spPr>
          <p:txBody>
            <a:bodyPr>
              <a:prstTxWarp prst="textNoShape">
                <a:avLst/>
              </a:prstTxWarp>
            </a:bodyPr>
            <a:lstStyle/>
            <a:p>
              <a:endParaRPr lang="en-US"/>
            </a:p>
          </p:txBody>
        </p:sp>
        <p:sp>
          <p:nvSpPr>
            <p:cNvPr id="55322" name="Rectangle 26"/>
            <p:cNvSpPr>
              <a:spLocks noChangeArrowheads="1"/>
            </p:cNvSpPr>
            <p:nvPr/>
          </p:nvSpPr>
          <p:spPr bwMode="auto">
            <a:xfrm>
              <a:off x="1879" y="1559"/>
              <a:ext cx="463" cy="99"/>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55323" name="Rectangle 27"/>
            <p:cNvSpPr>
              <a:spLocks noChangeArrowheads="1"/>
            </p:cNvSpPr>
            <p:nvPr/>
          </p:nvSpPr>
          <p:spPr bwMode="auto">
            <a:xfrm>
              <a:off x="1879" y="1559"/>
              <a:ext cx="477" cy="113"/>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55324" name="Rectangle 28"/>
            <p:cNvSpPr>
              <a:spLocks noChangeArrowheads="1"/>
            </p:cNvSpPr>
            <p:nvPr/>
          </p:nvSpPr>
          <p:spPr bwMode="auto">
            <a:xfrm>
              <a:off x="4766" y="1608"/>
              <a:ext cx="94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Earlier committed</a:t>
              </a:r>
              <a:endParaRPr lang="en-GB">
                <a:latin typeface="Times" charset="0"/>
              </a:endParaRPr>
            </a:p>
          </p:txBody>
        </p:sp>
        <p:sp>
          <p:nvSpPr>
            <p:cNvPr id="55325" name="Rectangle 29"/>
            <p:cNvSpPr>
              <a:spLocks noChangeArrowheads="1"/>
            </p:cNvSpPr>
            <p:nvPr/>
          </p:nvSpPr>
          <p:spPr bwMode="auto">
            <a:xfrm>
              <a:off x="4766" y="1735"/>
              <a:ext cx="653"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transactions</a:t>
              </a:r>
              <a:endParaRPr lang="en-GB">
                <a:latin typeface="Times" charset="0"/>
              </a:endParaRPr>
            </a:p>
          </p:txBody>
        </p:sp>
        <p:sp>
          <p:nvSpPr>
            <p:cNvPr id="55326" name="Rectangle 30"/>
            <p:cNvSpPr>
              <a:spLocks noChangeArrowheads="1"/>
            </p:cNvSpPr>
            <p:nvPr/>
          </p:nvSpPr>
          <p:spPr bwMode="auto">
            <a:xfrm>
              <a:off x="1014" y="1235"/>
              <a:ext cx="44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Working</a:t>
              </a:r>
              <a:endParaRPr lang="en-GB">
                <a:latin typeface="Times" charset="0"/>
              </a:endParaRPr>
            </a:p>
          </p:txBody>
        </p:sp>
        <p:sp>
          <p:nvSpPr>
            <p:cNvPr id="55327" name="Rectangle 31"/>
            <p:cNvSpPr>
              <a:spLocks noChangeArrowheads="1"/>
            </p:cNvSpPr>
            <p:nvPr/>
          </p:nvSpPr>
          <p:spPr bwMode="auto">
            <a:xfrm>
              <a:off x="1773" y="1235"/>
              <a:ext cx="53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Validation</a:t>
              </a:r>
              <a:endParaRPr lang="en-GB">
                <a:latin typeface="Times" charset="0"/>
              </a:endParaRPr>
            </a:p>
          </p:txBody>
        </p:sp>
        <p:sp>
          <p:nvSpPr>
            <p:cNvPr id="55328" name="Rectangle 32"/>
            <p:cNvSpPr>
              <a:spLocks noChangeArrowheads="1"/>
            </p:cNvSpPr>
            <p:nvPr/>
          </p:nvSpPr>
          <p:spPr bwMode="auto">
            <a:xfrm>
              <a:off x="2377" y="1235"/>
              <a:ext cx="39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Update</a:t>
              </a:r>
              <a:endParaRPr lang="en-GB">
                <a:latin typeface="Times" charset="0"/>
              </a:endParaRPr>
            </a:p>
          </p:txBody>
        </p:sp>
        <p:sp>
          <p:nvSpPr>
            <p:cNvPr id="55329" name="Rectangle 33"/>
            <p:cNvSpPr>
              <a:spLocks noChangeArrowheads="1"/>
            </p:cNvSpPr>
            <p:nvPr/>
          </p:nvSpPr>
          <p:spPr bwMode="auto">
            <a:xfrm>
              <a:off x="586" y="1545"/>
              <a:ext cx="1293" cy="113"/>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30" name="Rectangle 34"/>
            <p:cNvSpPr>
              <a:spLocks noChangeArrowheads="1"/>
            </p:cNvSpPr>
            <p:nvPr/>
          </p:nvSpPr>
          <p:spPr bwMode="auto">
            <a:xfrm>
              <a:off x="586" y="1545"/>
              <a:ext cx="1307" cy="127"/>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31" name="Line 35"/>
            <p:cNvSpPr>
              <a:spLocks noChangeShapeType="1"/>
            </p:cNvSpPr>
            <p:nvPr/>
          </p:nvSpPr>
          <p:spPr bwMode="auto">
            <a:xfrm>
              <a:off x="1977" y="1391"/>
              <a:ext cx="1" cy="16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32" name="Line 36"/>
            <p:cNvSpPr>
              <a:spLocks noChangeShapeType="1"/>
            </p:cNvSpPr>
            <p:nvPr/>
          </p:nvSpPr>
          <p:spPr bwMode="auto">
            <a:xfrm>
              <a:off x="2483" y="1391"/>
              <a:ext cx="1" cy="16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33" name="Line 37"/>
            <p:cNvSpPr>
              <a:spLocks noChangeShapeType="1"/>
            </p:cNvSpPr>
            <p:nvPr/>
          </p:nvSpPr>
          <p:spPr bwMode="auto">
            <a:xfrm>
              <a:off x="1134" y="1377"/>
              <a:ext cx="1" cy="182"/>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34" name="Rectangle 38"/>
            <p:cNvSpPr>
              <a:spLocks noChangeArrowheads="1"/>
            </p:cNvSpPr>
            <p:nvPr/>
          </p:nvSpPr>
          <p:spPr bwMode="auto">
            <a:xfrm>
              <a:off x="382" y="1544"/>
              <a:ext cx="7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a:t>
              </a:r>
              <a:endParaRPr lang="en-GB">
                <a:latin typeface="Times" charset="0"/>
              </a:endParaRPr>
            </a:p>
          </p:txBody>
        </p:sp>
        <p:sp>
          <p:nvSpPr>
            <p:cNvPr id="55335" name="Rectangle 39"/>
            <p:cNvSpPr>
              <a:spLocks noChangeArrowheads="1"/>
            </p:cNvSpPr>
            <p:nvPr/>
          </p:nvSpPr>
          <p:spPr bwMode="auto">
            <a:xfrm>
              <a:off x="450" y="1595"/>
              <a:ext cx="5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a:t>
              </a:r>
              <a:endParaRPr lang="en-GB">
                <a:latin typeface="Times" charset="0"/>
              </a:endParaRPr>
            </a:p>
          </p:txBody>
        </p:sp>
        <p:sp>
          <p:nvSpPr>
            <p:cNvPr id="55336" name="Rectangle 40"/>
            <p:cNvSpPr>
              <a:spLocks noChangeArrowheads="1"/>
            </p:cNvSpPr>
            <p:nvPr/>
          </p:nvSpPr>
          <p:spPr bwMode="auto">
            <a:xfrm>
              <a:off x="3270" y="3119"/>
              <a:ext cx="2417" cy="9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37" name="Rectangle 41"/>
            <p:cNvSpPr>
              <a:spLocks noChangeArrowheads="1"/>
            </p:cNvSpPr>
            <p:nvPr/>
          </p:nvSpPr>
          <p:spPr bwMode="auto">
            <a:xfrm>
              <a:off x="3270" y="3119"/>
              <a:ext cx="2431" cy="113"/>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38" name="Rectangle 42"/>
            <p:cNvSpPr>
              <a:spLocks noChangeArrowheads="1"/>
            </p:cNvSpPr>
            <p:nvPr/>
          </p:nvSpPr>
          <p:spPr bwMode="auto">
            <a:xfrm>
              <a:off x="1794" y="2880"/>
              <a:ext cx="3893" cy="9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39" name="Rectangle 43"/>
            <p:cNvSpPr>
              <a:spLocks noChangeArrowheads="1"/>
            </p:cNvSpPr>
            <p:nvPr/>
          </p:nvSpPr>
          <p:spPr bwMode="auto">
            <a:xfrm>
              <a:off x="1794" y="2880"/>
              <a:ext cx="3907" cy="113"/>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40" name="Rectangle 44"/>
            <p:cNvSpPr>
              <a:spLocks noChangeArrowheads="1"/>
            </p:cNvSpPr>
            <p:nvPr/>
          </p:nvSpPr>
          <p:spPr bwMode="auto">
            <a:xfrm>
              <a:off x="2722" y="2473"/>
              <a:ext cx="2009" cy="9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41" name="Rectangle 45"/>
            <p:cNvSpPr>
              <a:spLocks noChangeArrowheads="1"/>
            </p:cNvSpPr>
            <p:nvPr/>
          </p:nvSpPr>
          <p:spPr bwMode="auto">
            <a:xfrm>
              <a:off x="2722" y="2473"/>
              <a:ext cx="2023"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42" name="Rectangle 46"/>
            <p:cNvSpPr>
              <a:spLocks noChangeArrowheads="1"/>
            </p:cNvSpPr>
            <p:nvPr/>
          </p:nvSpPr>
          <p:spPr bwMode="auto">
            <a:xfrm>
              <a:off x="4577" y="2473"/>
              <a:ext cx="646" cy="9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55343" name="Rectangle 47"/>
            <p:cNvSpPr>
              <a:spLocks noChangeArrowheads="1"/>
            </p:cNvSpPr>
            <p:nvPr/>
          </p:nvSpPr>
          <p:spPr bwMode="auto">
            <a:xfrm>
              <a:off x="4577" y="2473"/>
              <a:ext cx="660" cy="11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55344" name="Rectangle 48"/>
            <p:cNvSpPr>
              <a:spLocks noChangeArrowheads="1"/>
            </p:cNvSpPr>
            <p:nvPr/>
          </p:nvSpPr>
          <p:spPr bwMode="auto">
            <a:xfrm>
              <a:off x="2490" y="2472"/>
              <a:ext cx="73"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a:t>
              </a:r>
              <a:endParaRPr lang="en-GB">
                <a:latin typeface="Times" charset="0"/>
              </a:endParaRPr>
            </a:p>
          </p:txBody>
        </p:sp>
        <p:sp>
          <p:nvSpPr>
            <p:cNvPr id="55345" name="Rectangle 49"/>
            <p:cNvSpPr>
              <a:spLocks noChangeArrowheads="1"/>
            </p:cNvSpPr>
            <p:nvPr/>
          </p:nvSpPr>
          <p:spPr bwMode="auto">
            <a:xfrm>
              <a:off x="2558" y="2514"/>
              <a:ext cx="5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Times" charset="0"/>
                </a:rPr>
                <a:t>v</a:t>
              </a:r>
              <a:endParaRPr lang="en-GB">
                <a:latin typeface="Times" charset="0"/>
              </a:endParaRPr>
            </a:p>
          </p:txBody>
        </p:sp>
        <p:sp>
          <p:nvSpPr>
            <p:cNvPr id="55346" name="Rectangle 50"/>
            <p:cNvSpPr>
              <a:spLocks noChangeArrowheads="1"/>
            </p:cNvSpPr>
            <p:nvPr/>
          </p:nvSpPr>
          <p:spPr bwMode="auto">
            <a:xfrm>
              <a:off x="663" y="2373"/>
              <a:ext cx="631"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Transaction</a:t>
              </a:r>
              <a:endParaRPr lang="en-GB">
                <a:latin typeface="Times" charset="0"/>
              </a:endParaRPr>
            </a:p>
          </p:txBody>
        </p:sp>
        <p:sp>
          <p:nvSpPr>
            <p:cNvPr id="55347" name="Rectangle 51"/>
            <p:cNvSpPr>
              <a:spLocks noChangeArrowheads="1"/>
            </p:cNvSpPr>
            <p:nvPr/>
          </p:nvSpPr>
          <p:spPr bwMode="auto">
            <a:xfrm>
              <a:off x="663" y="2514"/>
              <a:ext cx="813"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being validated</a:t>
              </a:r>
              <a:endParaRPr lang="en-GB">
                <a:latin typeface="Times" charset="0"/>
              </a:endParaRPr>
            </a:p>
          </p:txBody>
        </p:sp>
        <p:sp>
          <p:nvSpPr>
            <p:cNvPr id="55348" name="Rectangle 52"/>
            <p:cNvSpPr>
              <a:spLocks noChangeArrowheads="1"/>
            </p:cNvSpPr>
            <p:nvPr/>
          </p:nvSpPr>
          <p:spPr bwMode="auto">
            <a:xfrm>
              <a:off x="1120" y="1883"/>
              <a:ext cx="1728" cy="9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49" name="Rectangle 53"/>
            <p:cNvSpPr>
              <a:spLocks noChangeArrowheads="1"/>
            </p:cNvSpPr>
            <p:nvPr/>
          </p:nvSpPr>
          <p:spPr bwMode="auto">
            <a:xfrm>
              <a:off x="1120" y="1883"/>
              <a:ext cx="1742"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0" name="Rectangle 54"/>
            <p:cNvSpPr>
              <a:spLocks noChangeArrowheads="1"/>
            </p:cNvSpPr>
            <p:nvPr/>
          </p:nvSpPr>
          <p:spPr bwMode="auto">
            <a:xfrm>
              <a:off x="2848" y="1883"/>
              <a:ext cx="647"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1" name="Rectangle 55"/>
            <p:cNvSpPr>
              <a:spLocks noChangeArrowheads="1"/>
            </p:cNvSpPr>
            <p:nvPr/>
          </p:nvSpPr>
          <p:spPr bwMode="auto">
            <a:xfrm>
              <a:off x="3481" y="1883"/>
              <a:ext cx="337"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2" name="Rectangle 56"/>
            <p:cNvSpPr>
              <a:spLocks noChangeArrowheads="1"/>
            </p:cNvSpPr>
            <p:nvPr/>
          </p:nvSpPr>
          <p:spPr bwMode="auto">
            <a:xfrm>
              <a:off x="902" y="1839"/>
              <a:ext cx="7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a:t>
              </a:r>
              <a:endParaRPr lang="en-GB">
                <a:latin typeface="Times" charset="0"/>
              </a:endParaRPr>
            </a:p>
          </p:txBody>
        </p:sp>
        <p:sp>
          <p:nvSpPr>
            <p:cNvPr id="55353" name="Rectangle 57"/>
            <p:cNvSpPr>
              <a:spLocks noChangeArrowheads="1"/>
            </p:cNvSpPr>
            <p:nvPr/>
          </p:nvSpPr>
          <p:spPr bwMode="auto">
            <a:xfrm>
              <a:off x="970" y="1890"/>
              <a:ext cx="5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a:t>
              </a:r>
              <a:endParaRPr lang="en-GB">
                <a:latin typeface="Times" charset="0"/>
              </a:endParaRPr>
            </a:p>
          </p:txBody>
        </p:sp>
        <p:sp>
          <p:nvSpPr>
            <p:cNvPr id="55354" name="Rectangle 58"/>
            <p:cNvSpPr>
              <a:spLocks noChangeArrowheads="1"/>
            </p:cNvSpPr>
            <p:nvPr/>
          </p:nvSpPr>
          <p:spPr bwMode="auto">
            <a:xfrm>
              <a:off x="1780" y="2178"/>
              <a:ext cx="1588" cy="9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55" name="Rectangle 59"/>
            <p:cNvSpPr>
              <a:spLocks noChangeArrowheads="1"/>
            </p:cNvSpPr>
            <p:nvPr/>
          </p:nvSpPr>
          <p:spPr bwMode="auto">
            <a:xfrm>
              <a:off x="1780" y="2178"/>
              <a:ext cx="1602"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6" name="Rectangle 60"/>
            <p:cNvSpPr>
              <a:spLocks noChangeArrowheads="1"/>
            </p:cNvSpPr>
            <p:nvPr/>
          </p:nvSpPr>
          <p:spPr bwMode="auto">
            <a:xfrm>
              <a:off x="4029" y="2178"/>
              <a:ext cx="323"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7" name="Rectangle 61"/>
            <p:cNvSpPr>
              <a:spLocks noChangeArrowheads="1"/>
            </p:cNvSpPr>
            <p:nvPr/>
          </p:nvSpPr>
          <p:spPr bwMode="auto">
            <a:xfrm>
              <a:off x="1548" y="2134"/>
              <a:ext cx="7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a:t>
              </a:r>
              <a:endParaRPr lang="en-GB">
                <a:latin typeface="Times" charset="0"/>
              </a:endParaRPr>
            </a:p>
          </p:txBody>
        </p:sp>
        <p:sp>
          <p:nvSpPr>
            <p:cNvPr id="55358" name="Rectangle 62"/>
            <p:cNvSpPr>
              <a:spLocks noChangeArrowheads="1"/>
            </p:cNvSpPr>
            <p:nvPr/>
          </p:nvSpPr>
          <p:spPr bwMode="auto">
            <a:xfrm>
              <a:off x="1617" y="2186"/>
              <a:ext cx="5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3</a:t>
              </a:r>
              <a:endParaRPr lang="en-GB">
                <a:latin typeface="Times" charset="0"/>
              </a:endParaRPr>
            </a:p>
          </p:txBody>
        </p:sp>
        <p:sp>
          <p:nvSpPr>
            <p:cNvPr id="55359" name="Line 63"/>
            <p:cNvSpPr>
              <a:spLocks noChangeShapeType="1"/>
            </p:cNvSpPr>
            <p:nvPr/>
          </p:nvSpPr>
          <p:spPr bwMode="auto">
            <a:xfrm>
              <a:off x="1626" y="2515"/>
              <a:ext cx="716" cy="1"/>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0" name="Rectangle 64"/>
            <p:cNvSpPr>
              <a:spLocks noChangeArrowheads="1"/>
            </p:cNvSpPr>
            <p:nvPr/>
          </p:nvSpPr>
          <p:spPr bwMode="auto">
            <a:xfrm>
              <a:off x="613" y="3042"/>
              <a:ext cx="625"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Later active</a:t>
              </a:r>
              <a:endParaRPr lang="en-GB">
                <a:latin typeface="Times" charset="0"/>
              </a:endParaRPr>
            </a:p>
          </p:txBody>
        </p:sp>
        <p:sp>
          <p:nvSpPr>
            <p:cNvPr id="55361" name="Rectangle 65"/>
            <p:cNvSpPr>
              <a:spLocks noChangeArrowheads="1"/>
            </p:cNvSpPr>
            <p:nvPr/>
          </p:nvSpPr>
          <p:spPr bwMode="auto">
            <a:xfrm>
              <a:off x="613" y="3182"/>
              <a:ext cx="65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transactions</a:t>
              </a:r>
              <a:endParaRPr lang="en-GB">
                <a:latin typeface="Times" charset="0"/>
              </a:endParaRPr>
            </a:p>
          </p:txBody>
        </p:sp>
        <p:sp>
          <p:nvSpPr>
            <p:cNvPr id="55362" name="Line 66"/>
            <p:cNvSpPr>
              <a:spLocks noChangeShapeType="1"/>
            </p:cNvSpPr>
            <p:nvPr/>
          </p:nvSpPr>
          <p:spPr bwMode="auto">
            <a:xfrm>
              <a:off x="3186" y="1616"/>
              <a:ext cx="1531" cy="84"/>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3" name="Line 67"/>
            <p:cNvSpPr>
              <a:spLocks noChangeShapeType="1"/>
            </p:cNvSpPr>
            <p:nvPr/>
          </p:nvSpPr>
          <p:spPr bwMode="auto">
            <a:xfrm flipV="1">
              <a:off x="4282" y="1784"/>
              <a:ext cx="435" cy="113"/>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4" name="Line 68"/>
            <p:cNvSpPr>
              <a:spLocks noChangeShapeType="1"/>
            </p:cNvSpPr>
            <p:nvPr/>
          </p:nvSpPr>
          <p:spPr bwMode="auto">
            <a:xfrm flipV="1">
              <a:off x="4774" y="1868"/>
              <a:ext cx="168" cy="239"/>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5" name="Line 69"/>
            <p:cNvSpPr>
              <a:spLocks noChangeShapeType="1"/>
            </p:cNvSpPr>
            <p:nvPr/>
          </p:nvSpPr>
          <p:spPr bwMode="auto">
            <a:xfrm flipV="1">
              <a:off x="1218" y="3035"/>
              <a:ext cx="295" cy="9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6" name="Line 70"/>
            <p:cNvSpPr>
              <a:spLocks noChangeShapeType="1"/>
            </p:cNvSpPr>
            <p:nvPr/>
          </p:nvSpPr>
          <p:spPr bwMode="auto">
            <a:xfrm flipV="1">
              <a:off x="1302" y="3176"/>
              <a:ext cx="1504" cy="56"/>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7" name="Rectangle 71"/>
            <p:cNvSpPr>
              <a:spLocks noChangeArrowheads="1"/>
            </p:cNvSpPr>
            <p:nvPr/>
          </p:nvSpPr>
          <p:spPr bwMode="auto">
            <a:xfrm>
              <a:off x="1393" y="2865"/>
              <a:ext cx="316"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active</a:t>
              </a:r>
              <a:endParaRPr lang="en-GB">
                <a:latin typeface="Times" charset="0"/>
              </a:endParaRPr>
            </a:p>
          </p:txBody>
        </p:sp>
        <p:sp>
          <p:nvSpPr>
            <p:cNvPr id="55368" name="Rectangle 72"/>
            <p:cNvSpPr>
              <a:spLocks noChangeArrowheads="1"/>
            </p:cNvSpPr>
            <p:nvPr/>
          </p:nvSpPr>
          <p:spPr bwMode="auto">
            <a:xfrm>
              <a:off x="1687" y="2938"/>
              <a:ext cx="57"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a:t>
              </a:r>
              <a:endParaRPr lang="en-GB">
                <a:latin typeface="Times" charset="0"/>
              </a:endParaRPr>
            </a:p>
          </p:txBody>
        </p:sp>
        <p:sp>
          <p:nvSpPr>
            <p:cNvPr id="55369" name="Rectangle 73"/>
            <p:cNvSpPr>
              <a:spLocks noChangeArrowheads="1"/>
            </p:cNvSpPr>
            <p:nvPr/>
          </p:nvSpPr>
          <p:spPr bwMode="auto">
            <a:xfrm>
              <a:off x="2855" y="3104"/>
              <a:ext cx="316"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active</a:t>
              </a:r>
              <a:endParaRPr lang="en-GB">
                <a:latin typeface="Times" charset="0"/>
              </a:endParaRPr>
            </a:p>
          </p:txBody>
        </p:sp>
        <p:sp>
          <p:nvSpPr>
            <p:cNvPr id="55370" name="Rectangle 74"/>
            <p:cNvSpPr>
              <a:spLocks noChangeArrowheads="1"/>
            </p:cNvSpPr>
            <p:nvPr/>
          </p:nvSpPr>
          <p:spPr bwMode="auto">
            <a:xfrm>
              <a:off x="3148" y="3177"/>
              <a:ext cx="5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a:t>
              </a:r>
              <a:endParaRPr lang="en-GB">
                <a:latin typeface="Times" charset="0"/>
              </a:endParaRPr>
            </a:p>
          </p:txBody>
        </p:sp>
        <p:sp>
          <p:nvSpPr>
            <p:cNvPr id="55371" name="Rectangle 75"/>
            <p:cNvSpPr>
              <a:spLocks noChangeArrowheads="1"/>
            </p:cNvSpPr>
            <p:nvPr/>
          </p:nvSpPr>
          <p:spPr bwMode="auto">
            <a:xfrm>
              <a:off x="1879" y="1545"/>
              <a:ext cx="477" cy="127"/>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72" name="Rectangle 76"/>
            <p:cNvSpPr>
              <a:spLocks noChangeArrowheads="1"/>
            </p:cNvSpPr>
            <p:nvPr/>
          </p:nvSpPr>
          <p:spPr bwMode="auto">
            <a:xfrm>
              <a:off x="2342" y="1545"/>
              <a:ext cx="239" cy="127"/>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73" name="Rectangle 77"/>
            <p:cNvSpPr>
              <a:spLocks noChangeArrowheads="1"/>
            </p:cNvSpPr>
            <p:nvPr/>
          </p:nvSpPr>
          <p:spPr bwMode="auto">
            <a:xfrm>
              <a:off x="3354" y="2178"/>
              <a:ext cx="675"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74" name="Rectangle 78"/>
            <p:cNvSpPr>
              <a:spLocks noChangeArrowheads="1"/>
            </p:cNvSpPr>
            <p:nvPr/>
          </p:nvSpPr>
          <p:spPr bwMode="auto">
            <a:xfrm>
              <a:off x="4577" y="2473"/>
              <a:ext cx="660"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75" name="Rectangle 79"/>
            <p:cNvSpPr>
              <a:spLocks noChangeArrowheads="1"/>
            </p:cNvSpPr>
            <p:nvPr/>
          </p:nvSpPr>
          <p:spPr bwMode="auto">
            <a:xfrm>
              <a:off x="5223" y="2473"/>
              <a:ext cx="323" cy="112"/>
            </a:xfrm>
            <a:prstGeom prst="rect">
              <a:avLst/>
            </a:prstGeom>
            <a:noFill/>
            <a:ln w="33338">
              <a:solidFill>
                <a:srgbClr val="000000"/>
              </a:solidFill>
              <a:miter lim="800000"/>
              <a:headEnd/>
              <a:tailEnd/>
            </a:ln>
          </p:spPr>
          <p:txBody>
            <a:bodyP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Transaction basics</a:t>
            </a:r>
          </a:p>
          <a:p>
            <a:endParaRPr lang="en-US" dirty="0" smtClean="0"/>
          </a:p>
          <a:p>
            <a:r>
              <a:rPr lang="en-US" dirty="0" smtClean="0"/>
              <a:t>Locking and deadlock</a:t>
            </a:r>
          </a:p>
          <a:p>
            <a:endParaRPr lang="en-US" dirty="0" smtClean="0"/>
          </a:p>
          <a:p>
            <a:r>
              <a:rPr lang="en-US" dirty="0" smtClean="0">
                <a:solidFill>
                  <a:srgbClr val="FF0000"/>
                </a:solidFill>
              </a:rPr>
              <a:t>Distributed transactions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9D7A1CB-ED73-0443-B1E4-BD304204BC24}" type="slidenum">
              <a:rPr lang="en-US"/>
              <a:pPr/>
              <a:t>42</a:t>
            </a:fld>
            <a:endParaRPr lang="en-US"/>
          </a:p>
        </p:txBody>
      </p:sp>
      <p:sp>
        <p:nvSpPr>
          <p:cNvPr id="179202" name="Rectangle 2"/>
          <p:cNvSpPr>
            <a:spLocks noGrp="1" noChangeArrowheads="1"/>
          </p:cNvSpPr>
          <p:nvPr>
            <p:ph type="title"/>
          </p:nvPr>
        </p:nvSpPr>
        <p:spPr/>
        <p:txBody>
          <a:bodyPr/>
          <a:lstStyle/>
          <a:p>
            <a:r>
              <a:rPr lang="en-US"/>
              <a:t>Distributed Transactions</a:t>
            </a:r>
          </a:p>
        </p:txBody>
      </p:sp>
      <p:sp>
        <p:nvSpPr>
          <p:cNvPr id="179203" name="Rectangle 3"/>
          <p:cNvSpPr>
            <a:spLocks noGrp="1" noChangeArrowheads="1"/>
          </p:cNvSpPr>
          <p:nvPr>
            <p:ph type="body" idx="1"/>
          </p:nvPr>
        </p:nvSpPr>
        <p:spPr/>
        <p:txBody>
          <a:bodyPr/>
          <a:lstStyle/>
          <a:p>
            <a:r>
              <a:rPr lang="en-US"/>
              <a:t>Motivation</a:t>
            </a:r>
          </a:p>
          <a:p>
            <a:pPr lvl="1"/>
            <a:r>
              <a:rPr lang="en-US"/>
              <a:t>Provide distributed atomic operations at multiple servers that maintain shared data for clients</a:t>
            </a:r>
          </a:p>
          <a:p>
            <a:pPr lvl="1"/>
            <a:r>
              <a:rPr lang="en-US"/>
              <a:t>Provide recoverability from server crashes</a:t>
            </a:r>
          </a:p>
          <a:p>
            <a:r>
              <a:rPr lang="en-US"/>
              <a:t>Properties</a:t>
            </a:r>
          </a:p>
          <a:p>
            <a:pPr lvl="1"/>
            <a:r>
              <a:rPr lang="en-US"/>
              <a:t>Atomicity, Consistency, Isolation, Durability (ACID)</a:t>
            </a:r>
          </a:p>
          <a:p>
            <a:r>
              <a:rPr lang="en-US"/>
              <a:t>Concepts: commit, abort, distributed commit</a:t>
            </a:r>
          </a:p>
          <a:p>
            <a:pPr>
              <a:buFont typeface="Wingdings" charset="2"/>
              <a:buNone/>
            </a:pPr>
            <a:endParaRPr lang="en-US"/>
          </a:p>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4E8645B-A3A7-C44F-BA6B-3B6CAFF5B4A3}" type="slidenum">
              <a:rPr lang="en-US"/>
              <a:pPr/>
              <a:t>43</a:t>
            </a:fld>
            <a:endParaRPr lang="en-US"/>
          </a:p>
        </p:txBody>
      </p:sp>
      <p:sp>
        <p:nvSpPr>
          <p:cNvPr id="92162" name="Rectangle 2"/>
          <p:cNvSpPr>
            <a:spLocks noGrp="1" noChangeArrowheads="1"/>
          </p:cNvSpPr>
          <p:nvPr>
            <p:ph type="title"/>
          </p:nvPr>
        </p:nvSpPr>
        <p:spPr/>
        <p:txBody>
          <a:bodyPr>
            <a:normAutofit fontScale="90000"/>
          </a:bodyPr>
          <a:lstStyle/>
          <a:p>
            <a:r>
              <a:rPr lang="en-US"/>
              <a:t>Concurrency Control for Distributed Transactions</a:t>
            </a:r>
          </a:p>
        </p:txBody>
      </p:sp>
      <p:sp>
        <p:nvSpPr>
          <p:cNvPr id="92163" name="Rectangle 3"/>
          <p:cNvSpPr>
            <a:spLocks noGrp="1" noChangeArrowheads="1"/>
          </p:cNvSpPr>
          <p:nvPr>
            <p:ph type="body" idx="1"/>
          </p:nvPr>
        </p:nvSpPr>
        <p:spPr/>
        <p:txBody>
          <a:bodyPr/>
          <a:lstStyle/>
          <a:p>
            <a:r>
              <a:rPr lang="en-US"/>
              <a:t>Locking</a:t>
            </a:r>
          </a:p>
          <a:p>
            <a:pPr lvl="1"/>
            <a:r>
              <a:rPr lang="en-US"/>
              <a:t>Distributed deadlocks possible</a:t>
            </a:r>
          </a:p>
          <a:p>
            <a:r>
              <a:rPr lang="en-US"/>
              <a:t>Timestamp ordering </a:t>
            </a:r>
          </a:p>
          <a:p>
            <a:pPr lvl="1"/>
            <a:r>
              <a:rPr lang="en-US"/>
              <a:t>Lamport time stamps</a:t>
            </a:r>
          </a:p>
          <a:p>
            <a:pPr lvl="2"/>
            <a:r>
              <a:rPr lang="en-US"/>
              <a:t>for efficiency it is required that timestamps issued by coordinators be roughly synchronized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r>
              <a:rPr lang="en-US" smtClean="0"/>
              <a:t>Transactions in distributed systems</a:t>
            </a:r>
            <a:endParaRPr lang="en-US"/>
          </a:p>
        </p:txBody>
      </p:sp>
      <p:sp>
        <p:nvSpPr>
          <p:cNvPr id="40963" name="Rectangle 3"/>
          <p:cNvSpPr>
            <a:spLocks noGrp="1" noChangeArrowheads="1"/>
          </p:cNvSpPr>
          <p:nvPr>
            <p:ph type="body" idx="1"/>
          </p:nvPr>
        </p:nvSpPr>
        <p:spPr/>
        <p:txBody>
          <a:bodyPr/>
          <a:lstStyle/>
          <a:p>
            <a:r>
              <a:rPr lang="en-US" dirty="0" smtClean="0"/>
              <a:t>Notice that client and data manager might not run on same computer</a:t>
            </a:r>
          </a:p>
          <a:p>
            <a:pPr lvl="1"/>
            <a:r>
              <a:rPr lang="en-US" dirty="0" smtClean="0"/>
              <a:t>Both may not fail at same time</a:t>
            </a:r>
          </a:p>
          <a:p>
            <a:pPr lvl="1"/>
            <a:r>
              <a:rPr lang="en-US" dirty="0" smtClean="0"/>
              <a:t>Also, either could timeout waiting for the other in normal situations</a:t>
            </a:r>
          </a:p>
          <a:p>
            <a:r>
              <a:rPr lang="en-US" dirty="0" smtClean="0"/>
              <a:t>When this happens, we normally abort the transaction</a:t>
            </a:r>
          </a:p>
          <a:p>
            <a:pPr lvl="1"/>
            <a:r>
              <a:rPr lang="en-US" dirty="0" smtClean="0"/>
              <a:t>Exception is a timeout that occurs while commit is being processed </a:t>
            </a:r>
          </a:p>
          <a:p>
            <a:pPr lvl="1"/>
            <a:r>
              <a:rPr lang="en-US" dirty="0" smtClean="0"/>
              <a:t>If server fails, one effect of crash is to break locks </a:t>
            </a:r>
            <a:r>
              <a:rPr lang="en-US" dirty="0" smtClean="0">
                <a:solidFill>
                  <a:srgbClr val="FF0000"/>
                </a:solidFill>
              </a:rPr>
              <a:t>even for read-only access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smtClean="0"/>
              <a:t>Transactions in distributed systems</a:t>
            </a:r>
            <a:endParaRPr lang="en-US"/>
          </a:p>
        </p:txBody>
      </p:sp>
      <p:sp>
        <p:nvSpPr>
          <p:cNvPr id="43011" name="Rectangle 3"/>
          <p:cNvSpPr>
            <a:spLocks noGrp="1" noChangeArrowheads="1"/>
          </p:cNvSpPr>
          <p:nvPr>
            <p:ph type="body" idx="1"/>
          </p:nvPr>
        </p:nvSpPr>
        <p:spPr/>
        <p:txBody>
          <a:bodyPr/>
          <a:lstStyle/>
          <a:p>
            <a:r>
              <a:rPr lang="en-US" dirty="0" smtClean="0"/>
              <a:t>Main issue that arises is that now we can have multiple database servers that are touched by one transaction</a:t>
            </a:r>
          </a:p>
          <a:p>
            <a:r>
              <a:rPr lang="en-US" dirty="0" smtClean="0"/>
              <a:t>Reasons?</a:t>
            </a:r>
          </a:p>
          <a:p>
            <a:pPr lvl="1"/>
            <a:r>
              <a:rPr lang="en-US" dirty="0" smtClean="0"/>
              <a:t>Data spread around: each owns subset</a:t>
            </a:r>
          </a:p>
          <a:p>
            <a:pPr lvl="1"/>
            <a:r>
              <a:rPr lang="en-US" dirty="0" smtClean="0"/>
              <a:t>Could have replicated some data object on multiple servers, e.g. to load-balance read access for large client set</a:t>
            </a:r>
          </a:p>
          <a:p>
            <a:pPr lvl="1"/>
            <a:r>
              <a:rPr lang="en-US" dirty="0" smtClean="0"/>
              <a:t>Might do this for high availability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20A60F0-AEA2-A440-9776-9FA4C92AFC0D}" type="slidenum">
              <a:rPr lang="en-US"/>
              <a:pPr/>
              <a:t>46</a:t>
            </a:fld>
            <a:endParaRPr lang="en-US"/>
          </a:p>
        </p:txBody>
      </p:sp>
      <p:sp>
        <p:nvSpPr>
          <p:cNvPr id="82946" name="Rectangle 2"/>
          <p:cNvSpPr>
            <a:spLocks noGrp="1" noChangeArrowheads="1"/>
          </p:cNvSpPr>
          <p:nvPr>
            <p:ph type="title"/>
          </p:nvPr>
        </p:nvSpPr>
        <p:spPr/>
        <p:txBody>
          <a:bodyPr/>
          <a:lstStyle/>
          <a:p>
            <a:r>
              <a:rPr lang="en-US"/>
              <a:t>Atomic Commit Protocols</a:t>
            </a:r>
          </a:p>
        </p:txBody>
      </p:sp>
      <p:sp>
        <p:nvSpPr>
          <p:cNvPr id="82947" name="Rectangle 3"/>
          <p:cNvSpPr>
            <a:spLocks noGrp="1" noChangeArrowheads="1"/>
          </p:cNvSpPr>
          <p:nvPr>
            <p:ph type="body" idx="1"/>
          </p:nvPr>
        </p:nvSpPr>
        <p:spPr/>
        <p:txBody>
          <a:bodyPr/>
          <a:lstStyle/>
          <a:p>
            <a:r>
              <a:rPr lang="en-US"/>
              <a:t>The atomicity of a transaction requires that when a distributed transaction comes to an end, either all of its operations are carried out or none of them</a:t>
            </a:r>
          </a:p>
          <a:p>
            <a:r>
              <a:rPr lang="en-US"/>
              <a:t>One phase commit</a:t>
            </a:r>
          </a:p>
          <a:p>
            <a:pPr lvl="1"/>
            <a:r>
              <a:rPr lang="en-US"/>
              <a:t>Coordinator tells all participants to commit</a:t>
            </a:r>
          </a:p>
          <a:p>
            <a:pPr lvl="2"/>
            <a:r>
              <a:rPr lang="en-US"/>
              <a:t>If a participant cannot commit (say because of concurrency control), no way to inform coordinator</a:t>
            </a:r>
          </a:p>
          <a:p>
            <a:r>
              <a:rPr lang="en-US"/>
              <a:t>Two phase commit (2PC)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809856DA-4D98-2444-A277-8E5F9A896D8D}" type="slidenum">
              <a:rPr lang="en-US"/>
              <a:pPr/>
              <a:t>47</a:t>
            </a:fld>
            <a:endParaRPr lang="en-US"/>
          </a:p>
        </p:txBody>
      </p:sp>
      <p:sp>
        <p:nvSpPr>
          <p:cNvPr id="72706" name="Rectangle 2"/>
          <p:cNvSpPr>
            <a:spLocks noGrp="1" noChangeArrowheads="1"/>
          </p:cNvSpPr>
          <p:nvPr>
            <p:ph type="title"/>
          </p:nvPr>
        </p:nvSpPr>
        <p:spPr/>
        <p:txBody>
          <a:bodyPr>
            <a:normAutofit fontScale="90000"/>
          </a:bodyPr>
          <a:lstStyle/>
          <a:p>
            <a:r>
              <a:rPr lang="en-GB"/>
              <a:t>The two-phase commit protocol - 1</a:t>
            </a:r>
          </a:p>
        </p:txBody>
      </p:sp>
      <p:sp>
        <p:nvSpPr>
          <p:cNvPr id="72707" name="Rectangle 3"/>
          <p:cNvSpPr>
            <a:spLocks noChangeArrowheads="1"/>
          </p:cNvSpPr>
          <p:nvPr/>
        </p:nvSpPr>
        <p:spPr bwMode="auto">
          <a:xfrm>
            <a:off x="485775" y="1322388"/>
            <a:ext cx="8047038" cy="2530475"/>
          </a:xfrm>
          <a:prstGeom prst="rect">
            <a:avLst/>
          </a:prstGeom>
          <a:noFill/>
          <a:ln w="9525">
            <a:noFill/>
            <a:miter lim="800000"/>
            <a:headEnd/>
            <a:tailEnd/>
          </a:ln>
          <a:effectLst/>
        </p:spPr>
        <p:txBody>
          <a:bodyPr>
            <a:prstTxWarp prst="textNoShape">
              <a:avLst/>
            </a:prstTxWarp>
            <a:spAutoFit/>
          </a:bodyPr>
          <a:lstStyle/>
          <a:p>
            <a:pPr marL="285750" indent="-285750" algn="l"/>
            <a:r>
              <a:rPr lang="en-GB" sz="2000" i="1">
                <a:latin typeface="Times" charset="0"/>
              </a:rPr>
              <a:t>Phase 1 (voting phase):</a:t>
            </a:r>
            <a:r>
              <a:rPr lang="en-GB" sz="2000">
                <a:latin typeface="Times" charset="0"/>
              </a:rPr>
              <a:t> </a:t>
            </a:r>
          </a:p>
          <a:p>
            <a:pPr marL="966788" lvl="1" indent="-490538" algn="l"/>
            <a:r>
              <a:rPr lang="en-GB" sz="2000">
                <a:latin typeface="Times" charset="0"/>
              </a:rPr>
              <a:t>1. 	The coordinator sends a </a:t>
            </a:r>
            <a:r>
              <a:rPr lang="en-GB" sz="2000" i="1">
                <a:latin typeface="Times" charset="0"/>
              </a:rPr>
              <a:t>canCommit? (VOTE_REQUEST)</a:t>
            </a:r>
            <a:r>
              <a:rPr lang="en-GB" sz="2000">
                <a:latin typeface="Times" charset="0"/>
              </a:rPr>
              <a:t> request to each of the participants in the transaction.</a:t>
            </a:r>
          </a:p>
          <a:p>
            <a:pPr marL="966788" lvl="1" indent="-490538" algn="l"/>
            <a:r>
              <a:rPr lang="en-GB" sz="2000">
                <a:latin typeface="Times" charset="0"/>
              </a:rPr>
              <a:t>2. 	When a participant receives a </a:t>
            </a:r>
            <a:r>
              <a:rPr lang="en-GB" sz="2000" i="1">
                <a:latin typeface="Times" charset="0"/>
              </a:rPr>
              <a:t>canCommit</a:t>
            </a:r>
            <a:r>
              <a:rPr lang="en-GB" sz="2000">
                <a:latin typeface="Times" charset="0"/>
              </a:rPr>
              <a:t>? request it replies with its vote </a:t>
            </a:r>
            <a:r>
              <a:rPr lang="en-GB" sz="2000" i="1">
                <a:latin typeface="Times" charset="0"/>
              </a:rPr>
              <a:t>Yes (VOTE_COMMIT)</a:t>
            </a:r>
            <a:r>
              <a:rPr lang="en-GB" sz="2000">
                <a:latin typeface="Times" charset="0"/>
              </a:rPr>
              <a:t> or </a:t>
            </a:r>
            <a:r>
              <a:rPr lang="en-GB" sz="2000" i="1">
                <a:latin typeface="Times" charset="0"/>
              </a:rPr>
              <a:t>No</a:t>
            </a:r>
            <a:r>
              <a:rPr lang="en-GB" sz="2000">
                <a:latin typeface="Times" charset="0"/>
              </a:rPr>
              <a:t> (</a:t>
            </a:r>
            <a:r>
              <a:rPr lang="en-GB" sz="2000" i="1">
                <a:latin typeface="Times" charset="0"/>
              </a:rPr>
              <a:t>VOTE_ABORT</a:t>
            </a:r>
            <a:r>
              <a:rPr lang="en-GB" sz="2000">
                <a:latin typeface="Times" charset="0"/>
              </a:rPr>
              <a:t>) to the coordinator. Before voting </a:t>
            </a:r>
            <a:r>
              <a:rPr lang="en-GB" sz="2000" i="1">
                <a:latin typeface="Times" charset="0"/>
              </a:rPr>
              <a:t>Yes</a:t>
            </a:r>
            <a:r>
              <a:rPr lang="en-GB" sz="2000">
                <a:latin typeface="Times" charset="0"/>
              </a:rPr>
              <a:t>, it prepares to commit by saving objects in permanent storage. If the vote is </a:t>
            </a:r>
            <a:r>
              <a:rPr lang="en-GB" sz="2000" i="1">
                <a:latin typeface="Times" charset="0"/>
              </a:rPr>
              <a:t>No</a:t>
            </a:r>
            <a:r>
              <a:rPr lang="en-GB" sz="2000">
                <a:latin typeface="Times" charset="0"/>
              </a:rPr>
              <a:t> the participant aborts immediately.</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01AAFDC7-C414-404D-A65E-642A216608D6}" type="slidenum">
              <a:rPr lang="en-US"/>
              <a:pPr/>
              <a:t>48</a:t>
            </a:fld>
            <a:endParaRPr lang="en-US"/>
          </a:p>
        </p:txBody>
      </p:sp>
      <p:sp>
        <p:nvSpPr>
          <p:cNvPr id="195586" name="Rectangle 2"/>
          <p:cNvSpPr>
            <a:spLocks noGrp="1" noChangeArrowheads="1"/>
          </p:cNvSpPr>
          <p:nvPr>
            <p:ph type="title"/>
          </p:nvPr>
        </p:nvSpPr>
        <p:spPr/>
        <p:txBody>
          <a:bodyPr>
            <a:normAutofit fontScale="90000"/>
          </a:bodyPr>
          <a:lstStyle/>
          <a:p>
            <a:r>
              <a:rPr lang="en-GB"/>
              <a:t>The two-phase commit protocol - 2</a:t>
            </a:r>
          </a:p>
        </p:txBody>
      </p:sp>
      <p:sp>
        <p:nvSpPr>
          <p:cNvPr id="195587" name="Rectangle 3"/>
          <p:cNvSpPr>
            <a:spLocks noChangeArrowheads="1"/>
          </p:cNvSpPr>
          <p:nvPr/>
        </p:nvSpPr>
        <p:spPr bwMode="auto">
          <a:xfrm>
            <a:off x="485775" y="1322388"/>
            <a:ext cx="8047038" cy="4054475"/>
          </a:xfrm>
          <a:prstGeom prst="rect">
            <a:avLst/>
          </a:prstGeom>
          <a:noFill/>
          <a:ln w="9525">
            <a:noFill/>
            <a:miter lim="800000"/>
            <a:headEnd/>
            <a:tailEnd/>
          </a:ln>
          <a:effectLst/>
        </p:spPr>
        <p:txBody>
          <a:bodyPr>
            <a:prstTxWarp prst="textNoShape">
              <a:avLst/>
            </a:prstTxWarp>
            <a:spAutoFit/>
          </a:bodyPr>
          <a:lstStyle/>
          <a:p>
            <a:pPr marL="285750" indent="-285750" algn="l"/>
            <a:r>
              <a:rPr lang="en-GB" sz="2000" i="1">
                <a:latin typeface="Times" charset="0"/>
              </a:rPr>
              <a:t>Phase 2 (completion according to outcome of vote):</a:t>
            </a:r>
            <a:endParaRPr lang="en-GB" sz="2000">
              <a:latin typeface="Times" charset="0"/>
            </a:endParaRPr>
          </a:p>
          <a:p>
            <a:pPr marL="966788" lvl="1" indent="-490538" algn="l"/>
            <a:r>
              <a:rPr lang="en-GB" sz="2000">
                <a:latin typeface="Times" charset="0"/>
              </a:rPr>
              <a:t>3. 	The coordinator collects the votes (including its own). </a:t>
            </a:r>
          </a:p>
          <a:p>
            <a:pPr marL="1806575" lvl="3" indent="-369888" algn="l"/>
            <a:r>
              <a:rPr lang="en-GB" sz="2000">
                <a:latin typeface="Times" charset="0"/>
              </a:rPr>
              <a:t>(a)	If there are no failures and all the votes are </a:t>
            </a:r>
            <a:r>
              <a:rPr lang="en-GB" sz="2000" i="1">
                <a:latin typeface="Times" charset="0"/>
              </a:rPr>
              <a:t>Yes</a:t>
            </a:r>
            <a:r>
              <a:rPr lang="en-GB" sz="2000">
                <a:latin typeface="Times" charset="0"/>
              </a:rPr>
              <a:t> the coordinator decides to commit the transaction and sends a </a:t>
            </a:r>
            <a:r>
              <a:rPr lang="en-GB" sz="2000" i="1">
                <a:latin typeface="Times" charset="0"/>
              </a:rPr>
              <a:t>doCommit (GLOBAL_COMMIT)</a:t>
            </a:r>
            <a:r>
              <a:rPr lang="en-GB" sz="2000">
                <a:latin typeface="Times" charset="0"/>
              </a:rPr>
              <a:t> request to each of the participants. </a:t>
            </a:r>
          </a:p>
          <a:p>
            <a:pPr marL="1806575" lvl="3" indent="-369888" algn="l"/>
            <a:r>
              <a:rPr lang="en-GB" sz="2000">
                <a:latin typeface="Times" charset="0"/>
              </a:rPr>
              <a:t>(b)	Otherwise the coordinator decides to abort the transaction and sends </a:t>
            </a:r>
            <a:r>
              <a:rPr lang="en-GB" sz="2000" i="1">
                <a:latin typeface="Times" charset="0"/>
              </a:rPr>
              <a:t>doAbort (GLOBAL_ABORT)</a:t>
            </a:r>
            <a:r>
              <a:rPr lang="en-GB" sz="2000">
                <a:latin typeface="Times" charset="0"/>
              </a:rPr>
              <a:t> requests to all participants that voted </a:t>
            </a:r>
            <a:r>
              <a:rPr lang="en-GB" sz="2000" i="1">
                <a:latin typeface="Times" charset="0"/>
              </a:rPr>
              <a:t>Yes</a:t>
            </a:r>
            <a:r>
              <a:rPr lang="en-GB" sz="2000">
                <a:latin typeface="Times" charset="0"/>
              </a:rPr>
              <a:t>.</a:t>
            </a:r>
          </a:p>
          <a:p>
            <a:pPr marL="966788" lvl="1" indent="-490538" algn="l"/>
            <a:r>
              <a:rPr lang="en-GB" sz="2000">
                <a:latin typeface="Times" charset="0"/>
              </a:rPr>
              <a:t>4.  Participants that voted </a:t>
            </a:r>
            <a:r>
              <a:rPr lang="en-GB" sz="2000" i="1">
                <a:latin typeface="Times" charset="0"/>
              </a:rPr>
              <a:t>Yes</a:t>
            </a:r>
            <a:r>
              <a:rPr lang="en-GB" sz="2000">
                <a:latin typeface="Times" charset="0"/>
              </a:rPr>
              <a:t> are waiting for a </a:t>
            </a:r>
            <a:r>
              <a:rPr lang="en-GB" sz="2000" i="1">
                <a:latin typeface="Times" charset="0"/>
              </a:rPr>
              <a:t>doCommit</a:t>
            </a:r>
            <a:r>
              <a:rPr lang="en-GB" sz="2000">
                <a:latin typeface="Times" charset="0"/>
              </a:rPr>
              <a:t> or </a:t>
            </a:r>
            <a:r>
              <a:rPr lang="en-GB" sz="2000" i="1">
                <a:latin typeface="Times" charset="0"/>
              </a:rPr>
              <a:t>doAbort</a:t>
            </a:r>
            <a:r>
              <a:rPr lang="en-GB" sz="2000">
                <a:latin typeface="Times" charset="0"/>
              </a:rPr>
              <a:t> request from the coordinator. When a participant receives one of these messages it acts accordingly and in the case of commit, makes a </a:t>
            </a:r>
            <a:r>
              <a:rPr lang="en-GB" sz="2000" i="1">
                <a:latin typeface="Times" charset="0"/>
              </a:rPr>
              <a:t>haveCommitted</a:t>
            </a:r>
            <a:r>
              <a:rPr lang="en-GB" sz="2000">
                <a:latin typeface="Times" charset="0"/>
              </a:rPr>
              <a:t> call as confirmation to the coordinator.</a:t>
            </a:r>
            <a:endParaRPr lang="en-GB" sz="2800">
              <a:latin typeface="Times"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 name="Slide Number Placeholder 4"/>
          <p:cNvSpPr>
            <a:spLocks noGrp="1"/>
          </p:cNvSpPr>
          <p:nvPr>
            <p:ph type="sldNum" sz="quarter" idx="12"/>
          </p:nvPr>
        </p:nvSpPr>
        <p:spPr/>
        <p:txBody>
          <a:bodyPr/>
          <a:lstStyle/>
          <a:p>
            <a:fld id="{98C90F7C-F650-B741-8C89-9A9CC36C9F0A}" type="slidenum">
              <a:rPr lang="en-US"/>
              <a:pPr/>
              <a:t>49</a:t>
            </a:fld>
            <a:endParaRPr lang="en-US"/>
          </a:p>
        </p:txBody>
      </p:sp>
      <p:sp>
        <p:nvSpPr>
          <p:cNvPr id="73730" name="Rectangle 2"/>
          <p:cNvSpPr>
            <a:spLocks noGrp="1" noChangeArrowheads="1"/>
          </p:cNvSpPr>
          <p:nvPr>
            <p:ph type="title"/>
          </p:nvPr>
        </p:nvSpPr>
        <p:spPr/>
        <p:txBody>
          <a:bodyPr>
            <a:normAutofit fontScale="90000"/>
          </a:bodyPr>
          <a:lstStyle/>
          <a:p>
            <a:r>
              <a:rPr lang="en-GB"/>
              <a:t>Communication in two-phase commit protocol</a:t>
            </a:r>
          </a:p>
        </p:txBody>
      </p:sp>
      <p:grpSp>
        <p:nvGrpSpPr>
          <p:cNvPr id="2" name="Group 3"/>
          <p:cNvGrpSpPr>
            <a:grpSpLocks/>
          </p:cNvGrpSpPr>
          <p:nvPr/>
        </p:nvGrpSpPr>
        <p:grpSpPr bwMode="auto">
          <a:xfrm>
            <a:off x="531813" y="2360613"/>
            <a:ext cx="7883525" cy="2590800"/>
            <a:chOff x="363" y="1487"/>
            <a:chExt cx="5380" cy="1632"/>
          </a:xfrm>
        </p:grpSpPr>
        <p:sp>
          <p:nvSpPr>
            <p:cNvPr id="73732" name="Rectangle 4"/>
            <p:cNvSpPr>
              <a:spLocks noChangeArrowheads="1"/>
            </p:cNvSpPr>
            <p:nvPr/>
          </p:nvSpPr>
          <p:spPr bwMode="auto">
            <a:xfrm>
              <a:off x="371" y="1495"/>
              <a:ext cx="1826" cy="161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3733" name="Rectangle 5"/>
            <p:cNvSpPr>
              <a:spLocks noChangeArrowheads="1"/>
            </p:cNvSpPr>
            <p:nvPr/>
          </p:nvSpPr>
          <p:spPr bwMode="auto">
            <a:xfrm>
              <a:off x="363" y="1487"/>
              <a:ext cx="1839" cy="1632"/>
            </a:xfrm>
            <a:prstGeom prst="rect">
              <a:avLst/>
            </a:prstGeom>
            <a:noFill/>
            <a:ln w="31750">
              <a:solidFill>
                <a:srgbClr val="FFDC99"/>
              </a:solidFill>
              <a:miter lim="800000"/>
              <a:headEnd/>
              <a:tailEnd/>
            </a:ln>
          </p:spPr>
          <p:txBody>
            <a:bodyPr>
              <a:prstTxWarp prst="textNoShape">
                <a:avLst/>
              </a:prstTxWarp>
            </a:bodyPr>
            <a:lstStyle/>
            <a:p>
              <a:endParaRPr lang="en-US"/>
            </a:p>
          </p:txBody>
        </p:sp>
        <p:sp>
          <p:nvSpPr>
            <p:cNvPr id="73734" name="Rectangle 6"/>
            <p:cNvSpPr>
              <a:spLocks noChangeArrowheads="1"/>
            </p:cNvSpPr>
            <p:nvPr/>
          </p:nvSpPr>
          <p:spPr bwMode="auto">
            <a:xfrm>
              <a:off x="537" y="1578"/>
              <a:ext cx="1507" cy="143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3735" name="Rectangle 7"/>
            <p:cNvSpPr>
              <a:spLocks noChangeArrowheads="1"/>
            </p:cNvSpPr>
            <p:nvPr/>
          </p:nvSpPr>
          <p:spPr bwMode="auto">
            <a:xfrm>
              <a:off x="537" y="1578"/>
              <a:ext cx="1521" cy="1452"/>
            </a:xfrm>
            <a:prstGeom prst="rect">
              <a:avLst/>
            </a:prstGeom>
            <a:noFill/>
            <a:ln w="31750">
              <a:solidFill>
                <a:srgbClr val="000000"/>
              </a:solidFill>
              <a:miter lim="800000"/>
              <a:headEnd/>
              <a:tailEnd/>
            </a:ln>
          </p:spPr>
          <p:txBody>
            <a:bodyPr>
              <a:prstTxWarp prst="textNoShape">
                <a:avLst/>
              </a:prstTxWarp>
            </a:bodyPr>
            <a:lstStyle/>
            <a:p>
              <a:endParaRPr lang="en-US"/>
            </a:p>
          </p:txBody>
        </p:sp>
        <p:sp>
          <p:nvSpPr>
            <p:cNvPr id="73736" name="Rectangle 8"/>
            <p:cNvSpPr>
              <a:spLocks noChangeArrowheads="1"/>
            </p:cNvSpPr>
            <p:nvPr/>
          </p:nvSpPr>
          <p:spPr bwMode="auto">
            <a:xfrm>
              <a:off x="3912" y="1495"/>
              <a:ext cx="1825" cy="161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3737" name="Rectangle 9"/>
            <p:cNvSpPr>
              <a:spLocks noChangeArrowheads="1"/>
            </p:cNvSpPr>
            <p:nvPr/>
          </p:nvSpPr>
          <p:spPr bwMode="auto">
            <a:xfrm>
              <a:off x="3904" y="1487"/>
              <a:ext cx="1839" cy="1632"/>
            </a:xfrm>
            <a:prstGeom prst="rect">
              <a:avLst/>
            </a:prstGeom>
            <a:noFill/>
            <a:ln w="31750">
              <a:solidFill>
                <a:srgbClr val="FFDC99"/>
              </a:solidFill>
              <a:miter lim="800000"/>
              <a:headEnd/>
              <a:tailEnd/>
            </a:ln>
          </p:spPr>
          <p:txBody>
            <a:bodyPr>
              <a:prstTxWarp prst="textNoShape">
                <a:avLst/>
              </a:prstTxWarp>
            </a:bodyPr>
            <a:lstStyle/>
            <a:p>
              <a:endParaRPr lang="en-US"/>
            </a:p>
          </p:txBody>
        </p:sp>
        <p:sp>
          <p:nvSpPr>
            <p:cNvPr id="73738" name="Rectangle 10"/>
            <p:cNvSpPr>
              <a:spLocks noChangeArrowheads="1"/>
            </p:cNvSpPr>
            <p:nvPr/>
          </p:nvSpPr>
          <p:spPr bwMode="auto">
            <a:xfrm>
              <a:off x="2659" y="2063"/>
              <a:ext cx="68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canCommit?</a:t>
              </a:r>
              <a:endParaRPr lang="en-GB" i="1">
                <a:latin typeface="Times" charset="0"/>
              </a:endParaRPr>
            </a:p>
          </p:txBody>
        </p:sp>
        <p:sp>
          <p:nvSpPr>
            <p:cNvPr id="73739" name="Rectangle 11"/>
            <p:cNvSpPr>
              <a:spLocks noChangeArrowheads="1"/>
            </p:cNvSpPr>
            <p:nvPr/>
          </p:nvSpPr>
          <p:spPr bwMode="auto">
            <a:xfrm>
              <a:off x="2903" y="2295"/>
              <a:ext cx="21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Yes</a:t>
              </a:r>
              <a:endParaRPr lang="en-GB" i="1">
                <a:latin typeface="Times" charset="0"/>
              </a:endParaRPr>
            </a:p>
          </p:txBody>
        </p:sp>
        <p:sp>
          <p:nvSpPr>
            <p:cNvPr id="73740" name="Rectangle 12"/>
            <p:cNvSpPr>
              <a:spLocks noChangeArrowheads="1"/>
            </p:cNvSpPr>
            <p:nvPr/>
          </p:nvSpPr>
          <p:spPr bwMode="auto">
            <a:xfrm>
              <a:off x="2739" y="2503"/>
              <a:ext cx="55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doCommit</a:t>
              </a:r>
              <a:endParaRPr lang="en-GB" i="1">
                <a:latin typeface="Times" charset="0"/>
              </a:endParaRPr>
            </a:p>
          </p:txBody>
        </p:sp>
        <p:sp>
          <p:nvSpPr>
            <p:cNvPr id="73741" name="Rectangle 13"/>
            <p:cNvSpPr>
              <a:spLocks noChangeArrowheads="1"/>
            </p:cNvSpPr>
            <p:nvPr/>
          </p:nvSpPr>
          <p:spPr bwMode="auto">
            <a:xfrm>
              <a:off x="2577" y="2708"/>
              <a:ext cx="85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haveCommitted</a:t>
              </a:r>
              <a:endParaRPr lang="en-GB" i="1">
                <a:latin typeface="Times" charset="0"/>
              </a:endParaRPr>
            </a:p>
          </p:txBody>
        </p:sp>
        <p:sp>
          <p:nvSpPr>
            <p:cNvPr id="73742" name="Freeform 14"/>
            <p:cNvSpPr>
              <a:spLocks/>
            </p:cNvSpPr>
            <p:nvPr/>
          </p:nvSpPr>
          <p:spPr bwMode="auto">
            <a:xfrm>
              <a:off x="2072" y="2920"/>
              <a:ext cx="69" cy="41"/>
            </a:xfrm>
            <a:custGeom>
              <a:avLst/>
              <a:gdLst/>
              <a:ahLst/>
              <a:cxnLst>
                <a:cxn ang="0">
                  <a:pos x="69" y="13"/>
                </a:cxn>
                <a:cxn ang="0">
                  <a:pos x="69" y="41"/>
                </a:cxn>
                <a:cxn ang="0">
                  <a:pos x="0" y="27"/>
                </a:cxn>
                <a:cxn ang="0">
                  <a:pos x="69" y="0"/>
                </a:cxn>
                <a:cxn ang="0">
                  <a:pos x="69" y="13"/>
                </a:cxn>
              </a:cxnLst>
              <a:rect l="0" t="0" r="r" b="b"/>
              <a:pathLst>
                <a:path w="69" h="41">
                  <a:moveTo>
                    <a:pt x="69" y="13"/>
                  </a:moveTo>
                  <a:lnTo>
                    <a:pt x="69" y="41"/>
                  </a:lnTo>
                  <a:lnTo>
                    <a:pt x="0" y="27"/>
                  </a:lnTo>
                  <a:lnTo>
                    <a:pt x="69" y="0"/>
                  </a:lnTo>
                  <a:lnTo>
                    <a:pt x="69" y="13"/>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3743" name="Line 15"/>
            <p:cNvSpPr>
              <a:spLocks noChangeShapeType="1"/>
            </p:cNvSpPr>
            <p:nvPr/>
          </p:nvSpPr>
          <p:spPr bwMode="auto">
            <a:xfrm flipH="1">
              <a:off x="2141" y="2795"/>
              <a:ext cx="2047" cy="138"/>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3744" name="Freeform 16"/>
            <p:cNvSpPr>
              <a:spLocks/>
            </p:cNvSpPr>
            <p:nvPr/>
          </p:nvSpPr>
          <p:spPr bwMode="auto">
            <a:xfrm>
              <a:off x="2072" y="2477"/>
              <a:ext cx="69" cy="41"/>
            </a:xfrm>
            <a:custGeom>
              <a:avLst/>
              <a:gdLst/>
              <a:ahLst/>
              <a:cxnLst>
                <a:cxn ang="0">
                  <a:pos x="69" y="28"/>
                </a:cxn>
                <a:cxn ang="0">
                  <a:pos x="69" y="41"/>
                </a:cxn>
                <a:cxn ang="0">
                  <a:pos x="0" y="28"/>
                </a:cxn>
                <a:cxn ang="0">
                  <a:pos x="69" y="0"/>
                </a:cxn>
                <a:cxn ang="0">
                  <a:pos x="69" y="28"/>
                </a:cxn>
              </a:cxnLst>
              <a:rect l="0" t="0" r="r" b="b"/>
              <a:pathLst>
                <a:path w="69" h="41">
                  <a:moveTo>
                    <a:pt x="69" y="28"/>
                  </a:moveTo>
                  <a:lnTo>
                    <a:pt x="69" y="41"/>
                  </a:lnTo>
                  <a:lnTo>
                    <a:pt x="0" y="28"/>
                  </a:lnTo>
                  <a:lnTo>
                    <a:pt x="69" y="0"/>
                  </a:lnTo>
                  <a:lnTo>
                    <a:pt x="69" y="28"/>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3745" name="Line 17"/>
            <p:cNvSpPr>
              <a:spLocks noChangeShapeType="1"/>
            </p:cNvSpPr>
            <p:nvPr/>
          </p:nvSpPr>
          <p:spPr bwMode="auto">
            <a:xfrm flipH="1">
              <a:off x="2141" y="2352"/>
              <a:ext cx="2047" cy="153"/>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3746" name="Freeform 18"/>
            <p:cNvSpPr>
              <a:spLocks/>
            </p:cNvSpPr>
            <p:nvPr/>
          </p:nvSpPr>
          <p:spPr bwMode="auto">
            <a:xfrm>
              <a:off x="3953" y="2297"/>
              <a:ext cx="69" cy="42"/>
            </a:xfrm>
            <a:custGeom>
              <a:avLst/>
              <a:gdLst/>
              <a:ahLst/>
              <a:cxnLst>
                <a:cxn ang="0">
                  <a:pos x="0" y="14"/>
                </a:cxn>
                <a:cxn ang="0">
                  <a:pos x="14" y="0"/>
                </a:cxn>
                <a:cxn ang="0">
                  <a:pos x="69" y="28"/>
                </a:cxn>
                <a:cxn ang="0">
                  <a:pos x="0" y="42"/>
                </a:cxn>
                <a:cxn ang="0">
                  <a:pos x="0" y="14"/>
                </a:cxn>
              </a:cxnLst>
              <a:rect l="0" t="0" r="r" b="b"/>
              <a:pathLst>
                <a:path w="69" h="42">
                  <a:moveTo>
                    <a:pt x="0" y="14"/>
                  </a:moveTo>
                  <a:lnTo>
                    <a:pt x="14" y="0"/>
                  </a:lnTo>
                  <a:lnTo>
                    <a:pt x="69" y="28"/>
                  </a:lnTo>
                  <a:lnTo>
                    <a:pt x="0" y="42"/>
                  </a:lnTo>
                  <a:lnTo>
                    <a:pt x="0" y="14"/>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3747" name="Line 19"/>
            <p:cNvSpPr>
              <a:spLocks noChangeShapeType="1"/>
            </p:cNvSpPr>
            <p:nvPr/>
          </p:nvSpPr>
          <p:spPr bwMode="auto">
            <a:xfrm>
              <a:off x="1879" y="2173"/>
              <a:ext cx="2074" cy="138"/>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3748" name="Freeform 20"/>
            <p:cNvSpPr>
              <a:spLocks/>
            </p:cNvSpPr>
            <p:nvPr/>
          </p:nvSpPr>
          <p:spPr bwMode="auto">
            <a:xfrm>
              <a:off x="3953" y="2698"/>
              <a:ext cx="69" cy="42"/>
            </a:xfrm>
            <a:custGeom>
              <a:avLst/>
              <a:gdLst/>
              <a:ahLst/>
              <a:cxnLst>
                <a:cxn ang="0">
                  <a:pos x="0" y="28"/>
                </a:cxn>
                <a:cxn ang="0">
                  <a:pos x="14" y="0"/>
                </a:cxn>
                <a:cxn ang="0">
                  <a:pos x="69" y="28"/>
                </a:cxn>
                <a:cxn ang="0">
                  <a:pos x="0" y="42"/>
                </a:cxn>
                <a:cxn ang="0">
                  <a:pos x="0" y="28"/>
                </a:cxn>
              </a:cxnLst>
              <a:rect l="0" t="0" r="r" b="b"/>
              <a:pathLst>
                <a:path w="69" h="42">
                  <a:moveTo>
                    <a:pt x="0" y="28"/>
                  </a:moveTo>
                  <a:lnTo>
                    <a:pt x="14" y="0"/>
                  </a:lnTo>
                  <a:lnTo>
                    <a:pt x="69" y="28"/>
                  </a:lnTo>
                  <a:lnTo>
                    <a:pt x="0" y="42"/>
                  </a:lnTo>
                  <a:lnTo>
                    <a:pt x="0" y="28"/>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3749" name="Line 21"/>
            <p:cNvSpPr>
              <a:spLocks noChangeShapeType="1"/>
            </p:cNvSpPr>
            <p:nvPr/>
          </p:nvSpPr>
          <p:spPr bwMode="auto">
            <a:xfrm>
              <a:off x="1879" y="2588"/>
              <a:ext cx="2074" cy="138"/>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3750" name="Rectangle 22"/>
            <p:cNvSpPr>
              <a:spLocks noChangeArrowheads="1"/>
            </p:cNvSpPr>
            <p:nvPr/>
          </p:nvSpPr>
          <p:spPr bwMode="auto">
            <a:xfrm>
              <a:off x="585" y="1681"/>
              <a:ext cx="63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Coordinator</a:t>
              </a:r>
              <a:endParaRPr lang="en-GB">
                <a:latin typeface="Times" charset="0"/>
              </a:endParaRPr>
            </a:p>
          </p:txBody>
        </p:sp>
        <p:sp>
          <p:nvSpPr>
            <p:cNvPr id="73751" name="Rectangle 23"/>
            <p:cNvSpPr>
              <a:spLocks noChangeArrowheads="1"/>
            </p:cNvSpPr>
            <p:nvPr/>
          </p:nvSpPr>
          <p:spPr bwMode="auto">
            <a:xfrm>
              <a:off x="585" y="2151"/>
              <a:ext cx="67"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1</a:t>
              </a:r>
              <a:endParaRPr lang="en-GB">
                <a:latin typeface="Times" charset="0"/>
              </a:endParaRPr>
            </a:p>
          </p:txBody>
        </p:sp>
        <p:sp>
          <p:nvSpPr>
            <p:cNvPr id="73752" name="Rectangle 24"/>
            <p:cNvSpPr>
              <a:spLocks noChangeArrowheads="1"/>
            </p:cNvSpPr>
            <p:nvPr/>
          </p:nvSpPr>
          <p:spPr bwMode="auto">
            <a:xfrm>
              <a:off x="585" y="2539"/>
              <a:ext cx="67"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3</a:t>
              </a:r>
              <a:endParaRPr lang="en-GB">
                <a:latin typeface="Times" charset="0"/>
              </a:endParaRPr>
            </a:p>
          </p:txBody>
        </p:sp>
        <p:sp>
          <p:nvSpPr>
            <p:cNvPr id="73753" name="Rectangle 25"/>
            <p:cNvSpPr>
              <a:spLocks noChangeArrowheads="1"/>
            </p:cNvSpPr>
            <p:nvPr/>
          </p:nvSpPr>
          <p:spPr bwMode="auto">
            <a:xfrm>
              <a:off x="875" y="2303"/>
              <a:ext cx="958"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(waiting for votes)</a:t>
              </a:r>
              <a:endParaRPr lang="en-GB" i="1">
                <a:latin typeface="Times" charset="0"/>
              </a:endParaRPr>
            </a:p>
          </p:txBody>
        </p:sp>
        <p:sp>
          <p:nvSpPr>
            <p:cNvPr id="73754" name="Rectangle 26"/>
            <p:cNvSpPr>
              <a:spLocks noChangeArrowheads="1"/>
            </p:cNvSpPr>
            <p:nvPr/>
          </p:nvSpPr>
          <p:spPr bwMode="auto">
            <a:xfrm>
              <a:off x="875" y="2539"/>
              <a:ext cx="561"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committed</a:t>
              </a:r>
              <a:endParaRPr lang="en-GB" i="1">
                <a:latin typeface="Times" charset="0"/>
              </a:endParaRPr>
            </a:p>
          </p:txBody>
        </p:sp>
        <p:sp>
          <p:nvSpPr>
            <p:cNvPr id="73755" name="Rectangle 27"/>
            <p:cNvSpPr>
              <a:spLocks noChangeArrowheads="1"/>
            </p:cNvSpPr>
            <p:nvPr/>
          </p:nvSpPr>
          <p:spPr bwMode="auto">
            <a:xfrm>
              <a:off x="875" y="2884"/>
              <a:ext cx="27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done</a:t>
              </a:r>
              <a:endParaRPr lang="en-GB" i="1">
                <a:latin typeface="Times" charset="0"/>
              </a:endParaRPr>
            </a:p>
          </p:txBody>
        </p:sp>
        <p:sp>
          <p:nvSpPr>
            <p:cNvPr id="73756" name="Rectangle 28"/>
            <p:cNvSpPr>
              <a:spLocks noChangeArrowheads="1"/>
            </p:cNvSpPr>
            <p:nvPr/>
          </p:nvSpPr>
          <p:spPr bwMode="auto">
            <a:xfrm>
              <a:off x="875" y="2137"/>
              <a:ext cx="1046"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prepared to commit</a:t>
              </a:r>
              <a:endParaRPr lang="en-GB" i="1">
                <a:latin typeface="Times" charset="0"/>
              </a:endParaRPr>
            </a:p>
          </p:txBody>
        </p:sp>
        <p:sp>
          <p:nvSpPr>
            <p:cNvPr id="73757" name="Rectangle 29"/>
            <p:cNvSpPr>
              <a:spLocks noChangeArrowheads="1"/>
            </p:cNvSpPr>
            <p:nvPr/>
          </p:nvSpPr>
          <p:spPr bwMode="auto">
            <a:xfrm>
              <a:off x="571" y="1922"/>
              <a:ext cx="23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step</a:t>
              </a:r>
              <a:endParaRPr lang="en-GB" i="1">
                <a:latin typeface="Times" charset="0"/>
              </a:endParaRPr>
            </a:p>
          </p:txBody>
        </p:sp>
        <p:sp>
          <p:nvSpPr>
            <p:cNvPr id="73758" name="Line 30"/>
            <p:cNvSpPr>
              <a:spLocks noChangeShapeType="1"/>
            </p:cNvSpPr>
            <p:nvPr/>
          </p:nvSpPr>
          <p:spPr bwMode="auto">
            <a:xfrm>
              <a:off x="537" y="2062"/>
              <a:ext cx="1507"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3759" name="Rectangle 31"/>
            <p:cNvSpPr>
              <a:spLocks noChangeArrowheads="1"/>
            </p:cNvSpPr>
            <p:nvPr/>
          </p:nvSpPr>
          <p:spPr bwMode="auto">
            <a:xfrm>
              <a:off x="4050" y="1578"/>
              <a:ext cx="1507" cy="143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3760" name="Rectangle 32"/>
            <p:cNvSpPr>
              <a:spLocks noChangeArrowheads="1"/>
            </p:cNvSpPr>
            <p:nvPr/>
          </p:nvSpPr>
          <p:spPr bwMode="auto">
            <a:xfrm>
              <a:off x="4050" y="1578"/>
              <a:ext cx="1521" cy="1452"/>
            </a:xfrm>
            <a:prstGeom prst="rect">
              <a:avLst/>
            </a:prstGeom>
            <a:noFill/>
            <a:ln w="31750">
              <a:solidFill>
                <a:srgbClr val="000000"/>
              </a:solidFill>
              <a:miter lim="800000"/>
              <a:headEnd/>
              <a:tailEnd/>
            </a:ln>
          </p:spPr>
          <p:txBody>
            <a:bodyPr>
              <a:prstTxWarp prst="textNoShape">
                <a:avLst/>
              </a:prstTxWarp>
            </a:bodyPr>
            <a:lstStyle/>
            <a:p>
              <a:endParaRPr lang="en-US"/>
            </a:p>
          </p:txBody>
        </p:sp>
        <p:sp>
          <p:nvSpPr>
            <p:cNvPr id="73761" name="Rectangle 33"/>
            <p:cNvSpPr>
              <a:spLocks noChangeArrowheads="1"/>
            </p:cNvSpPr>
            <p:nvPr/>
          </p:nvSpPr>
          <p:spPr bwMode="auto">
            <a:xfrm>
              <a:off x="4098" y="1681"/>
              <a:ext cx="57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Participant</a:t>
              </a:r>
              <a:endParaRPr lang="en-GB">
                <a:latin typeface="Times" charset="0"/>
              </a:endParaRPr>
            </a:p>
          </p:txBody>
        </p:sp>
        <p:sp>
          <p:nvSpPr>
            <p:cNvPr id="73762" name="Rectangle 34"/>
            <p:cNvSpPr>
              <a:spLocks noChangeArrowheads="1"/>
            </p:cNvSpPr>
            <p:nvPr/>
          </p:nvSpPr>
          <p:spPr bwMode="auto">
            <a:xfrm>
              <a:off x="4098" y="2317"/>
              <a:ext cx="68"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2</a:t>
              </a:r>
              <a:endParaRPr lang="en-GB">
                <a:latin typeface="Times" charset="0"/>
              </a:endParaRPr>
            </a:p>
          </p:txBody>
        </p:sp>
        <p:sp>
          <p:nvSpPr>
            <p:cNvPr id="73763" name="Rectangle 35"/>
            <p:cNvSpPr>
              <a:spLocks noChangeArrowheads="1"/>
            </p:cNvSpPr>
            <p:nvPr/>
          </p:nvSpPr>
          <p:spPr bwMode="auto">
            <a:xfrm>
              <a:off x="4098" y="2718"/>
              <a:ext cx="68"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4</a:t>
              </a:r>
              <a:endParaRPr lang="en-GB">
                <a:latin typeface="Times" charset="0"/>
              </a:endParaRPr>
            </a:p>
          </p:txBody>
        </p:sp>
        <p:sp>
          <p:nvSpPr>
            <p:cNvPr id="73764" name="Rectangle 36"/>
            <p:cNvSpPr>
              <a:spLocks noChangeArrowheads="1"/>
            </p:cNvSpPr>
            <p:nvPr/>
          </p:nvSpPr>
          <p:spPr bwMode="auto">
            <a:xfrm>
              <a:off x="4430" y="2497"/>
              <a:ext cx="58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(uncertain)</a:t>
              </a:r>
              <a:endParaRPr lang="en-GB" i="1">
                <a:latin typeface="Times" charset="0"/>
              </a:endParaRPr>
            </a:p>
          </p:txBody>
        </p:sp>
        <p:sp>
          <p:nvSpPr>
            <p:cNvPr id="73765" name="Rectangle 37"/>
            <p:cNvSpPr>
              <a:spLocks noChangeArrowheads="1"/>
            </p:cNvSpPr>
            <p:nvPr/>
          </p:nvSpPr>
          <p:spPr bwMode="auto">
            <a:xfrm>
              <a:off x="4430" y="2331"/>
              <a:ext cx="1045"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prepared to commit</a:t>
              </a:r>
              <a:endParaRPr lang="en-GB" i="1">
                <a:latin typeface="Times" charset="0"/>
              </a:endParaRPr>
            </a:p>
          </p:txBody>
        </p:sp>
        <p:sp>
          <p:nvSpPr>
            <p:cNvPr id="73766" name="Rectangle 38"/>
            <p:cNvSpPr>
              <a:spLocks noChangeArrowheads="1"/>
            </p:cNvSpPr>
            <p:nvPr/>
          </p:nvSpPr>
          <p:spPr bwMode="auto">
            <a:xfrm>
              <a:off x="4430" y="2718"/>
              <a:ext cx="56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committed</a:t>
              </a:r>
              <a:endParaRPr lang="en-GB" i="1">
                <a:latin typeface="Times" charset="0"/>
              </a:endParaRPr>
            </a:p>
          </p:txBody>
        </p:sp>
        <p:sp>
          <p:nvSpPr>
            <p:cNvPr id="73767" name="Rectangle 39"/>
            <p:cNvSpPr>
              <a:spLocks noChangeArrowheads="1"/>
            </p:cNvSpPr>
            <p:nvPr/>
          </p:nvSpPr>
          <p:spPr bwMode="auto">
            <a:xfrm>
              <a:off x="4430" y="1922"/>
              <a:ext cx="32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status</a:t>
              </a:r>
              <a:endParaRPr lang="en-GB" i="1">
                <a:latin typeface="Times" charset="0"/>
              </a:endParaRPr>
            </a:p>
          </p:txBody>
        </p:sp>
        <p:sp>
          <p:nvSpPr>
            <p:cNvPr id="73768" name="Rectangle 40"/>
            <p:cNvSpPr>
              <a:spLocks noChangeArrowheads="1"/>
            </p:cNvSpPr>
            <p:nvPr/>
          </p:nvSpPr>
          <p:spPr bwMode="auto">
            <a:xfrm>
              <a:off x="4098" y="1922"/>
              <a:ext cx="23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step</a:t>
              </a:r>
              <a:endParaRPr lang="en-GB" i="1">
                <a:latin typeface="Times" charset="0"/>
              </a:endParaRPr>
            </a:p>
          </p:txBody>
        </p:sp>
        <p:sp>
          <p:nvSpPr>
            <p:cNvPr id="73769" name="Line 41"/>
            <p:cNvSpPr>
              <a:spLocks noChangeShapeType="1"/>
            </p:cNvSpPr>
            <p:nvPr/>
          </p:nvSpPr>
          <p:spPr bwMode="auto">
            <a:xfrm>
              <a:off x="4064" y="2076"/>
              <a:ext cx="1490"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3770" name="Rectangle 42"/>
            <p:cNvSpPr>
              <a:spLocks noChangeArrowheads="1"/>
            </p:cNvSpPr>
            <p:nvPr/>
          </p:nvSpPr>
          <p:spPr bwMode="auto">
            <a:xfrm>
              <a:off x="875" y="1922"/>
              <a:ext cx="32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status</a:t>
              </a:r>
              <a:endParaRPr lang="en-GB" i="1">
                <a:latin typeface="Times"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a:t>Transactions – </a:t>
            </a:r>
            <a:br>
              <a:rPr lang="en-US"/>
            </a:br>
            <a:r>
              <a:rPr lang="en-US"/>
              <a:t>The ACID Properties</a:t>
            </a:r>
          </a:p>
        </p:txBody>
      </p:sp>
      <p:sp>
        <p:nvSpPr>
          <p:cNvPr id="7171" name="Rectangle 3"/>
          <p:cNvSpPr>
            <a:spLocks noGrp="1" noChangeArrowheads="1"/>
          </p:cNvSpPr>
          <p:nvPr>
            <p:ph type="body" idx="1"/>
          </p:nvPr>
        </p:nvSpPr>
        <p:spPr/>
        <p:txBody>
          <a:bodyPr/>
          <a:lstStyle/>
          <a:p>
            <a:pPr eaLnBrk="1" hangingPunct="1">
              <a:lnSpc>
                <a:spcPct val="90000"/>
              </a:lnSpc>
            </a:pPr>
            <a:r>
              <a:rPr lang="en-US" sz="2200"/>
              <a:t>Are the four desirable properties for reliable handling of concurrent transactions.</a:t>
            </a:r>
          </a:p>
          <a:p>
            <a:pPr eaLnBrk="1" hangingPunct="1">
              <a:lnSpc>
                <a:spcPct val="90000"/>
              </a:lnSpc>
            </a:pPr>
            <a:r>
              <a:rPr lang="en-US" sz="2200"/>
              <a:t>Atomicity</a:t>
            </a:r>
          </a:p>
          <a:p>
            <a:pPr lvl="1" eaLnBrk="1" hangingPunct="1">
              <a:lnSpc>
                <a:spcPct val="90000"/>
              </a:lnSpc>
            </a:pPr>
            <a:r>
              <a:rPr lang="en-US" sz="2200"/>
              <a:t>The “All or Nothing” behavior.</a:t>
            </a:r>
          </a:p>
          <a:p>
            <a:pPr eaLnBrk="1" hangingPunct="1">
              <a:lnSpc>
                <a:spcPct val="90000"/>
              </a:lnSpc>
            </a:pPr>
            <a:r>
              <a:rPr lang="en-US" sz="2200"/>
              <a:t>C: stands for either </a:t>
            </a:r>
          </a:p>
          <a:p>
            <a:pPr lvl="1" eaLnBrk="1" hangingPunct="1">
              <a:lnSpc>
                <a:spcPct val="90000"/>
              </a:lnSpc>
            </a:pPr>
            <a:r>
              <a:rPr lang="en-US" sz="1800"/>
              <a:t>Concurrency: Transactions can be executed concurrently</a:t>
            </a:r>
          </a:p>
          <a:p>
            <a:pPr lvl="1" eaLnBrk="1" hangingPunct="1">
              <a:lnSpc>
                <a:spcPct val="90000"/>
              </a:lnSpc>
            </a:pPr>
            <a:r>
              <a:rPr lang="en-US" sz="1800"/>
              <a:t>… or Consistency: </a:t>
            </a:r>
            <a:r>
              <a:rPr lang="en-US" sz="2200"/>
              <a:t>Each transaction, if executed by itself, maintains the correctness of the database.</a:t>
            </a:r>
          </a:p>
          <a:p>
            <a:pPr eaLnBrk="1" hangingPunct="1">
              <a:lnSpc>
                <a:spcPct val="90000"/>
              </a:lnSpc>
            </a:pPr>
            <a:r>
              <a:rPr lang="en-US" sz="2200"/>
              <a:t>Isolation (Serializability)</a:t>
            </a:r>
          </a:p>
          <a:p>
            <a:pPr lvl="1" eaLnBrk="1" hangingPunct="1">
              <a:lnSpc>
                <a:spcPct val="90000"/>
              </a:lnSpc>
            </a:pPr>
            <a:r>
              <a:rPr lang="en-US" sz="2200"/>
              <a:t>Concurrent transaction execution should be equivalent (in effect) to a </a:t>
            </a:r>
            <a:r>
              <a:rPr lang="en-US" sz="2200" i="1"/>
              <a:t>serialized</a:t>
            </a:r>
            <a:r>
              <a:rPr lang="en-US" sz="2200"/>
              <a:t> execution.</a:t>
            </a:r>
          </a:p>
          <a:p>
            <a:pPr eaLnBrk="1" hangingPunct="1">
              <a:lnSpc>
                <a:spcPct val="90000"/>
              </a:lnSpc>
            </a:pPr>
            <a:r>
              <a:rPr lang="en-US" sz="2200"/>
              <a:t>Durability</a:t>
            </a:r>
          </a:p>
          <a:p>
            <a:pPr lvl="1" eaLnBrk="1" hangingPunct="1">
              <a:lnSpc>
                <a:spcPct val="90000"/>
              </a:lnSpc>
            </a:pPr>
            <a:r>
              <a:rPr lang="en-US" sz="2000"/>
              <a:t>Once a transaction is </a:t>
            </a:r>
            <a:r>
              <a:rPr lang="en-US" sz="2000" i="1"/>
              <a:t>done</a:t>
            </a:r>
            <a:r>
              <a:rPr lang="en-US" sz="2000"/>
              <a:t>, it stays done.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p:spPr>
        <p:txBody>
          <a:bodyPr lIns="90488" tIns="44450" rIns="90488" bIns="44450" anchor="ctr"/>
          <a:lstStyle/>
          <a:p>
            <a:pPr eaLnBrk="1" hangingPunct="1"/>
            <a:r>
              <a:rPr lang="en-US"/>
              <a:t>Commit protocol illustrated</a:t>
            </a:r>
          </a:p>
        </p:txBody>
      </p:sp>
      <p:sp>
        <p:nvSpPr>
          <p:cNvPr id="45059" name="Line 3"/>
          <p:cNvSpPr>
            <a:spLocks noChangeShapeType="1"/>
          </p:cNvSpPr>
          <p:nvPr/>
        </p:nvSpPr>
        <p:spPr bwMode="auto">
          <a:xfrm>
            <a:off x="1828800" y="2057400"/>
            <a:ext cx="0" cy="35814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45060" name="Line 4"/>
          <p:cNvSpPr>
            <a:spLocks noChangeShapeType="1"/>
          </p:cNvSpPr>
          <p:nvPr/>
        </p:nvSpPr>
        <p:spPr bwMode="auto">
          <a:xfrm>
            <a:off x="7315200" y="2057400"/>
            <a:ext cx="0" cy="35814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45061" name="Line 5"/>
          <p:cNvSpPr>
            <a:spLocks noChangeShapeType="1"/>
          </p:cNvSpPr>
          <p:nvPr/>
        </p:nvSpPr>
        <p:spPr bwMode="auto">
          <a:xfrm>
            <a:off x="3657600" y="2057400"/>
            <a:ext cx="0" cy="35814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45062" name="Line 6"/>
          <p:cNvSpPr>
            <a:spLocks noChangeShapeType="1"/>
          </p:cNvSpPr>
          <p:nvPr/>
        </p:nvSpPr>
        <p:spPr bwMode="auto">
          <a:xfrm>
            <a:off x="5486400" y="2057400"/>
            <a:ext cx="0" cy="35814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45063" name="Line 7"/>
          <p:cNvSpPr>
            <a:spLocks noChangeShapeType="1"/>
          </p:cNvSpPr>
          <p:nvPr/>
        </p:nvSpPr>
        <p:spPr bwMode="auto">
          <a:xfrm>
            <a:off x="1828800" y="2514600"/>
            <a:ext cx="1828800" cy="4572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5064" name="Line 8"/>
          <p:cNvSpPr>
            <a:spLocks noChangeShapeType="1"/>
          </p:cNvSpPr>
          <p:nvPr/>
        </p:nvSpPr>
        <p:spPr bwMode="auto">
          <a:xfrm>
            <a:off x="1828800" y="2514600"/>
            <a:ext cx="3657600" cy="5334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5065" name="Line 9"/>
          <p:cNvSpPr>
            <a:spLocks noChangeShapeType="1"/>
          </p:cNvSpPr>
          <p:nvPr/>
        </p:nvSpPr>
        <p:spPr bwMode="auto">
          <a:xfrm>
            <a:off x="1828800" y="2514600"/>
            <a:ext cx="5486400" cy="5334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5066" name="Rectangle 10"/>
          <p:cNvSpPr>
            <a:spLocks noChangeArrowheads="1"/>
          </p:cNvSpPr>
          <p:nvPr/>
        </p:nvSpPr>
        <p:spPr bwMode="auto">
          <a:xfrm>
            <a:off x="77788" y="2287588"/>
            <a:ext cx="1673225" cy="393700"/>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sz="2000" b="1" i="1">
                <a:latin typeface="Times New Roman" charset="0"/>
              </a:rPr>
              <a:t>ok to commit?</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p:spPr>
        <p:txBody>
          <a:bodyPr lIns="90488" tIns="44450" rIns="90488" bIns="44450" anchor="ctr"/>
          <a:lstStyle/>
          <a:p>
            <a:pPr eaLnBrk="1" hangingPunct="1"/>
            <a:r>
              <a:rPr lang="en-US"/>
              <a:t>Commit protocol illustrated</a:t>
            </a:r>
          </a:p>
        </p:txBody>
      </p:sp>
      <p:sp>
        <p:nvSpPr>
          <p:cNvPr id="46083" name="Line 3"/>
          <p:cNvSpPr>
            <a:spLocks noChangeShapeType="1"/>
          </p:cNvSpPr>
          <p:nvPr/>
        </p:nvSpPr>
        <p:spPr bwMode="auto">
          <a:xfrm>
            <a:off x="1828800" y="2057400"/>
            <a:ext cx="0" cy="35814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46084" name="Line 4"/>
          <p:cNvSpPr>
            <a:spLocks noChangeShapeType="1"/>
          </p:cNvSpPr>
          <p:nvPr/>
        </p:nvSpPr>
        <p:spPr bwMode="auto">
          <a:xfrm>
            <a:off x="7315200" y="2057400"/>
            <a:ext cx="0" cy="35814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46085" name="Line 5"/>
          <p:cNvSpPr>
            <a:spLocks noChangeShapeType="1"/>
          </p:cNvSpPr>
          <p:nvPr/>
        </p:nvSpPr>
        <p:spPr bwMode="auto">
          <a:xfrm>
            <a:off x="3657600" y="2057400"/>
            <a:ext cx="0" cy="35814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46086" name="Line 6"/>
          <p:cNvSpPr>
            <a:spLocks noChangeShapeType="1"/>
          </p:cNvSpPr>
          <p:nvPr/>
        </p:nvSpPr>
        <p:spPr bwMode="auto">
          <a:xfrm>
            <a:off x="5486400" y="2057400"/>
            <a:ext cx="0" cy="35814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46087" name="Line 7"/>
          <p:cNvSpPr>
            <a:spLocks noChangeShapeType="1"/>
          </p:cNvSpPr>
          <p:nvPr/>
        </p:nvSpPr>
        <p:spPr bwMode="auto">
          <a:xfrm>
            <a:off x="1828800" y="2514600"/>
            <a:ext cx="1828800" cy="4572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88" name="Line 8"/>
          <p:cNvSpPr>
            <a:spLocks noChangeShapeType="1"/>
          </p:cNvSpPr>
          <p:nvPr/>
        </p:nvSpPr>
        <p:spPr bwMode="auto">
          <a:xfrm>
            <a:off x="1828800" y="2514600"/>
            <a:ext cx="3657600" cy="5334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89" name="Line 9"/>
          <p:cNvSpPr>
            <a:spLocks noChangeShapeType="1"/>
          </p:cNvSpPr>
          <p:nvPr/>
        </p:nvSpPr>
        <p:spPr bwMode="auto">
          <a:xfrm>
            <a:off x="1828800" y="2514600"/>
            <a:ext cx="5486400" cy="5334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90" name="Rectangle 10"/>
          <p:cNvSpPr>
            <a:spLocks noChangeArrowheads="1"/>
          </p:cNvSpPr>
          <p:nvPr/>
        </p:nvSpPr>
        <p:spPr bwMode="auto">
          <a:xfrm>
            <a:off x="77788" y="2287588"/>
            <a:ext cx="1673225" cy="393700"/>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sz="2000" b="1" i="1">
                <a:latin typeface="Times New Roman" charset="0"/>
              </a:rPr>
              <a:t>ok to commit?</a:t>
            </a:r>
          </a:p>
        </p:txBody>
      </p:sp>
      <p:sp>
        <p:nvSpPr>
          <p:cNvPr id="46091" name="Line 11"/>
          <p:cNvSpPr>
            <a:spLocks noChangeShapeType="1"/>
          </p:cNvSpPr>
          <p:nvPr/>
        </p:nvSpPr>
        <p:spPr bwMode="auto">
          <a:xfrm flipH="1">
            <a:off x="1828800" y="3048000"/>
            <a:ext cx="1828800" cy="1524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92" name="Line 12"/>
          <p:cNvSpPr>
            <a:spLocks noChangeShapeType="1"/>
          </p:cNvSpPr>
          <p:nvPr/>
        </p:nvSpPr>
        <p:spPr bwMode="auto">
          <a:xfrm flipH="1">
            <a:off x="1828800" y="3048000"/>
            <a:ext cx="3581400" cy="1524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93" name="Line 13"/>
          <p:cNvSpPr>
            <a:spLocks noChangeShapeType="1"/>
          </p:cNvSpPr>
          <p:nvPr/>
        </p:nvSpPr>
        <p:spPr bwMode="auto">
          <a:xfrm flipH="1">
            <a:off x="1828800" y="3048000"/>
            <a:ext cx="5486400" cy="2286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94" name="Rectangle 14"/>
          <p:cNvSpPr>
            <a:spLocks noChangeArrowheads="1"/>
          </p:cNvSpPr>
          <p:nvPr/>
        </p:nvSpPr>
        <p:spPr bwMode="auto">
          <a:xfrm>
            <a:off x="7392988" y="3125788"/>
            <a:ext cx="1673225" cy="393700"/>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sz="2000" b="1" i="1">
                <a:latin typeface="Times New Roman" charset="0"/>
              </a:rPr>
              <a:t>ok with us</a:t>
            </a:r>
          </a:p>
        </p:txBody>
      </p:sp>
      <p:sp>
        <p:nvSpPr>
          <p:cNvPr id="46095" name="Line 15"/>
          <p:cNvSpPr>
            <a:spLocks noChangeShapeType="1"/>
          </p:cNvSpPr>
          <p:nvPr/>
        </p:nvSpPr>
        <p:spPr bwMode="auto">
          <a:xfrm>
            <a:off x="1905000" y="3429000"/>
            <a:ext cx="1828800" cy="4572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96" name="Line 16"/>
          <p:cNvSpPr>
            <a:spLocks noChangeShapeType="1"/>
          </p:cNvSpPr>
          <p:nvPr/>
        </p:nvSpPr>
        <p:spPr bwMode="auto">
          <a:xfrm>
            <a:off x="1905000" y="3429000"/>
            <a:ext cx="3657600" cy="5334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97" name="Line 17"/>
          <p:cNvSpPr>
            <a:spLocks noChangeShapeType="1"/>
          </p:cNvSpPr>
          <p:nvPr/>
        </p:nvSpPr>
        <p:spPr bwMode="auto">
          <a:xfrm>
            <a:off x="1905000" y="3429000"/>
            <a:ext cx="5486400" cy="533400"/>
          </a:xfrm>
          <a:prstGeom prst="line">
            <a:avLst/>
          </a:prstGeom>
          <a:noFill/>
          <a:ln w="12700">
            <a:solidFill>
              <a:schemeClr val="tx1"/>
            </a:solidFill>
            <a:round/>
            <a:headEnd/>
            <a:tailEnd type="triangle" w="med" len="med"/>
          </a:ln>
        </p:spPr>
        <p:txBody>
          <a:bodyPr>
            <a:prstTxWarp prst="textNoShape">
              <a:avLst/>
            </a:prstTxWarp>
          </a:bodyPr>
          <a:lstStyle/>
          <a:p>
            <a:endParaRPr lang="en-US"/>
          </a:p>
        </p:txBody>
      </p:sp>
      <p:sp>
        <p:nvSpPr>
          <p:cNvPr id="46098" name="Rectangle 18"/>
          <p:cNvSpPr>
            <a:spLocks noChangeArrowheads="1"/>
          </p:cNvSpPr>
          <p:nvPr/>
        </p:nvSpPr>
        <p:spPr bwMode="auto">
          <a:xfrm>
            <a:off x="153988" y="3201988"/>
            <a:ext cx="1673225" cy="393700"/>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sz="2000" b="1" i="1">
                <a:latin typeface="Times New Roman" charset="0"/>
              </a:rPr>
              <a:t>commit</a:t>
            </a:r>
          </a:p>
        </p:txBody>
      </p:sp>
      <p:sp>
        <p:nvSpPr>
          <p:cNvPr id="46099" name="Rectangle 19"/>
          <p:cNvSpPr>
            <a:spLocks noChangeArrowheads="1"/>
          </p:cNvSpPr>
          <p:nvPr/>
        </p:nvSpPr>
        <p:spPr bwMode="auto">
          <a:xfrm>
            <a:off x="1068388" y="6021388"/>
            <a:ext cx="6397625" cy="454025"/>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i="1">
                <a:latin typeface="Times New Roman" charset="0"/>
              </a:rPr>
              <a:t>Note: garbage collection protocol not shown here</a:t>
            </a:r>
          </a:p>
        </p:txBody>
      </p:sp>
      <p:sp>
        <p:nvSpPr>
          <p:cNvPr id="20" name="Slide Number Placeholder 19"/>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8A7E3EE7-65EB-B44E-BED0-0A8C1C01AC07}" type="slidenum">
              <a:rPr lang="en-US"/>
              <a:pPr/>
              <a:t>52</a:t>
            </a:fld>
            <a:endParaRPr lang="en-US"/>
          </a:p>
        </p:txBody>
      </p:sp>
      <p:sp>
        <p:nvSpPr>
          <p:cNvPr id="71682" name="Rectangle 2"/>
          <p:cNvSpPr>
            <a:spLocks noGrp="1" noChangeArrowheads="1"/>
          </p:cNvSpPr>
          <p:nvPr>
            <p:ph type="title"/>
          </p:nvPr>
        </p:nvSpPr>
        <p:spPr>
          <a:xfrm>
            <a:off x="533400" y="228600"/>
            <a:ext cx="8281988" cy="1143000"/>
          </a:xfrm>
        </p:spPr>
        <p:txBody>
          <a:bodyPr/>
          <a:lstStyle/>
          <a:p>
            <a:r>
              <a:rPr lang="en-GB"/>
              <a:t>Operations for two-phase commit protocol</a:t>
            </a:r>
          </a:p>
        </p:txBody>
      </p:sp>
      <p:sp>
        <p:nvSpPr>
          <p:cNvPr id="71683" name="Rectangle 3"/>
          <p:cNvSpPr>
            <a:spLocks noChangeArrowheads="1"/>
          </p:cNvSpPr>
          <p:nvPr/>
        </p:nvSpPr>
        <p:spPr bwMode="auto">
          <a:xfrm>
            <a:off x="612775" y="1354138"/>
            <a:ext cx="7793038" cy="4486275"/>
          </a:xfrm>
          <a:prstGeom prst="rect">
            <a:avLst/>
          </a:prstGeom>
          <a:noFill/>
          <a:ln w="9525">
            <a:noFill/>
            <a:miter lim="800000"/>
            <a:headEnd/>
            <a:tailEnd/>
          </a:ln>
          <a:effectLst/>
        </p:spPr>
        <p:txBody>
          <a:bodyPr>
            <a:prstTxWarp prst="textNoShape">
              <a:avLst/>
            </a:prstTxWarp>
            <a:spAutoFit/>
          </a:bodyPr>
          <a:lstStyle/>
          <a:p>
            <a:pPr algn="l"/>
            <a:r>
              <a:rPr lang="en-GB" sz="1800" i="1">
                <a:latin typeface="Times" charset="0"/>
              </a:rPr>
              <a:t>canCommit?(trans)-&gt; Yes / No</a:t>
            </a:r>
            <a:endParaRPr lang="en-GB" sz="1800">
              <a:latin typeface="Times" charset="0"/>
            </a:endParaRPr>
          </a:p>
          <a:p>
            <a:pPr lvl="1" algn="l"/>
            <a:r>
              <a:rPr lang="en-GB" sz="1800">
                <a:latin typeface="Times" charset="0"/>
              </a:rPr>
              <a:t>Call from coordinator to participant to ask whether it can commit a transaction. Participant replies with its vote.</a:t>
            </a:r>
          </a:p>
          <a:p>
            <a:pPr algn="l"/>
            <a:r>
              <a:rPr lang="en-GB" sz="1800" i="1">
                <a:latin typeface="Times" charset="0"/>
              </a:rPr>
              <a:t>doCommit(trans)</a:t>
            </a:r>
            <a:r>
              <a:rPr lang="en-GB" sz="1800">
                <a:latin typeface="Times" charset="0"/>
              </a:rPr>
              <a:t> </a:t>
            </a:r>
          </a:p>
          <a:p>
            <a:pPr lvl="1" algn="l"/>
            <a:r>
              <a:rPr lang="en-GB" sz="1800">
                <a:latin typeface="Times" charset="0"/>
              </a:rPr>
              <a:t>Call from coordinator to participant to tell participant to commit its part of a transaction.</a:t>
            </a:r>
          </a:p>
          <a:p>
            <a:pPr algn="l"/>
            <a:r>
              <a:rPr lang="en-GB" sz="1800" i="1">
                <a:latin typeface="Times" charset="0"/>
              </a:rPr>
              <a:t>doAbort(trans)</a:t>
            </a:r>
            <a:r>
              <a:rPr lang="en-GB" sz="1800">
                <a:latin typeface="Times" charset="0"/>
              </a:rPr>
              <a:t> </a:t>
            </a:r>
          </a:p>
          <a:p>
            <a:pPr lvl="1" algn="l"/>
            <a:r>
              <a:rPr lang="en-GB" sz="1800">
                <a:latin typeface="Times" charset="0"/>
              </a:rPr>
              <a:t>Call from coordinator to participant to tell participant to abort its part of a transaction.</a:t>
            </a:r>
          </a:p>
          <a:p>
            <a:pPr algn="l"/>
            <a:r>
              <a:rPr lang="en-GB" sz="1800" i="1">
                <a:latin typeface="Times" charset="0"/>
              </a:rPr>
              <a:t>haveCommitted(trans, participant)</a:t>
            </a:r>
            <a:r>
              <a:rPr lang="en-GB" sz="1800">
                <a:latin typeface="Times" charset="0"/>
              </a:rPr>
              <a:t> </a:t>
            </a:r>
          </a:p>
          <a:p>
            <a:pPr lvl="1" algn="l"/>
            <a:r>
              <a:rPr lang="en-GB" sz="1800">
                <a:latin typeface="Times" charset="0"/>
              </a:rPr>
              <a:t>Call from participant to coordinator to confirm that it has committed the transaction.</a:t>
            </a:r>
          </a:p>
          <a:p>
            <a:pPr algn="l"/>
            <a:r>
              <a:rPr lang="en-GB" sz="1800" i="1">
                <a:latin typeface="Times" charset="0"/>
              </a:rPr>
              <a:t>getDecision(trans) -&gt; Yes / No</a:t>
            </a:r>
            <a:endParaRPr lang="en-GB" sz="1800">
              <a:latin typeface="Times" charset="0"/>
            </a:endParaRPr>
          </a:p>
          <a:p>
            <a:pPr lvl="1" algn="l"/>
            <a:r>
              <a:rPr lang="en-GB" sz="1800">
                <a:latin typeface="Times" charset="0"/>
              </a:rPr>
              <a:t>Call from participant to coordinator to ask for the decision on a transaction after it has voted </a:t>
            </a:r>
            <a:r>
              <a:rPr lang="en-GB" sz="1800" i="1">
                <a:latin typeface="Times" charset="0"/>
              </a:rPr>
              <a:t>Yes</a:t>
            </a:r>
            <a:r>
              <a:rPr lang="en-GB" sz="1800">
                <a:latin typeface="Times" charset="0"/>
              </a:rPr>
              <a:t> but has still had no reply after some delay. Used to recover from server crash or delayed messages.</a:t>
            </a:r>
            <a:endParaRPr lang="en-GB">
              <a:latin typeface="Times"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t>Two-Phase Commit protocol - 3</a:t>
            </a:r>
            <a:endParaRPr lang="en-US"/>
          </a:p>
        </p:txBody>
      </p:sp>
      <p:sp>
        <p:nvSpPr>
          <p:cNvPr id="86019" name="Rectangle 3"/>
          <p:cNvSpPr>
            <a:spLocks noGrp="1" noChangeArrowheads="1"/>
          </p:cNvSpPr>
          <p:nvPr>
            <p:ph type="body" idx="1"/>
          </p:nvPr>
        </p:nvSpPr>
        <p:spPr/>
        <p:txBody>
          <a:bodyPr>
            <a:normAutofit fontScale="62500" lnSpcReduction="20000"/>
          </a:bodyPr>
          <a:lstStyle/>
          <a:p>
            <a:pPr>
              <a:spcBef>
                <a:spcPct val="50000"/>
              </a:spcBef>
            </a:pPr>
            <a:r>
              <a:rPr lang="en-US" b="1" dirty="0" smtClean="0">
                <a:latin typeface="Arial" charset="0"/>
              </a:rPr>
              <a:t>actions by coordinator:</a:t>
            </a:r>
          </a:p>
          <a:p>
            <a:pPr>
              <a:spcBef>
                <a:spcPct val="50000"/>
              </a:spcBef>
              <a:buNone/>
            </a:pPr>
            <a:r>
              <a:rPr lang="en-US" dirty="0" smtClean="0">
                <a:latin typeface="Arial" charset="0"/>
              </a:rPr>
              <a:t>while START _2PC to local log;</a:t>
            </a:r>
            <a:br>
              <a:rPr lang="en-US" dirty="0" smtClean="0">
                <a:latin typeface="Arial" charset="0"/>
              </a:rPr>
            </a:br>
            <a:r>
              <a:rPr lang="en-US" dirty="0" smtClean="0">
                <a:latin typeface="Arial" charset="0"/>
              </a:rPr>
              <a:t>multicast VOTE_REQUEST to all participants;</a:t>
            </a:r>
            <a:br>
              <a:rPr lang="en-US" dirty="0" smtClean="0">
                <a:latin typeface="Arial" charset="0"/>
              </a:rPr>
            </a:br>
            <a:r>
              <a:rPr lang="en-US" dirty="0" smtClean="0">
                <a:latin typeface="Arial" charset="0"/>
              </a:rPr>
              <a:t>while not all votes have been collected {</a:t>
            </a:r>
            <a:br>
              <a:rPr lang="en-US" dirty="0" smtClean="0">
                <a:latin typeface="Arial" charset="0"/>
              </a:rPr>
            </a:br>
            <a:r>
              <a:rPr lang="en-US" dirty="0" smtClean="0">
                <a:latin typeface="Arial" charset="0"/>
              </a:rPr>
              <a:t>    wait for any incoming vote;</a:t>
            </a:r>
            <a:br>
              <a:rPr lang="en-US" dirty="0" smtClean="0">
                <a:latin typeface="Arial" charset="0"/>
              </a:rPr>
            </a:br>
            <a:r>
              <a:rPr lang="en-US" dirty="0" smtClean="0">
                <a:latin typeface="Arial" charset="0"/>
              </a:rPr>
              <a:t>    if timeout {</a:t>
            </a:r>
            <a:br>
              <a:rPr lang="en-US" dirty="0" smtClean="0">
                <a:latin typeface="Arial" charset="0"/>
              </a:rPr>
            </a:br>
            <a:r>
              <a:rPr lang="en-US" dirty="0" smtClean="0">
                <a:latin typeface="Arial" charset="0"/>
              </a:rPr>
              <a:t>        write GLOBAL_ABORT to local log;</a:t>
            </a:r>
            <a:br>
              <a:rPr lang="en-US" dirty="0" smtClean="0">
                <a:latin typeface="Arial" charset="0"/>
              </a:rPr>
            </a:br>
            <a:r>
              <a:rPr lang="en-US" dirty="0" smtClean="0">
                <a:latin typeface="Arial" charset="0"/>
              </a:rPr>
              <a:t>        multicast  GLOBAL_ABORT to all participants;</a:t>
            </a:r>
            <a:br>
              <a:rPr lang="en-US" dirty="0" smtClean="0">
                <a:latin typeface="Arial" charset="0"/>
              </a:rPr>
            </a:br>
            <a:r>
              <a:rPr lang="en-US" dirty="0" smtClean="0">
                <a:latin typeface="Arial" charset="0"/>
              </a:rPr>
              <a:t>        exit;</a:t>
            </a:r>
            <a:br>
              <a:rPr lang="en-US" dirty="0" smtClean="0">
                <a:latin typeface="Arial" charset="0"/>
              </a:rPr>
            </a:br>
            <a:r>
              <a:rPr lang="en-US" dirty="0" smtClean="0">
                <a:latin typeface="Arial" charset="0"/>
              </a:rPr>
              <a:t>    }</a:t>
            </a:r>
            <a:br>
              <a:rPr lang="en-US" dirty="0" smtClean="0">
                <a:latin typeface="Arial" charset="0"/>
              </a:rPr>
            </a:br>
            <a:r>
              <a:rPr lang="en-US" dirty="0" smtClean="0">
                <a:latin typeface="Arial" charset="0"/>
              </a:rPr>
              <a:t>    record vote;</a:t>
            </a:r>
            <a:br>
              <a:rPr lang="en-US" dirty="0" smtClean="0">
                <a:latin typeface="Arial" charset="0"/>
              </a:rPr>
            </a:br>
            <a:r>
              <a:rPr lang="en-US" dirty="0" smtClean="0">
                <a:latin typeface="Arial" charset="0"/>
              </a:rPr>
              <a:t>}</a:t>
            </a:r>
            <a:br>
              <a:rPr lang="en-US" dirty="0" smtClean="0">
                <a:latin typeface="Arial" charset="0"/>
              </a:rPr>
            </a:br>
            <a:r>
              <a:rPr lang="en-US" dirty="0" smtClean="0">
                <a:latin typeface="Arial" charset="0"/>
              </a:rPr>
              <a:t>if all participants sent VOTE_COMMIT and coordinator votes COMMIT{</a:t>
            </a:r>
            <a:br>
              <a:rPr lang="en-US" dirty="0" smtClean="0">
                <a:latin typeface="Arial" charset="0"/>
              </a:rPr>
            </a:br>
            <a:r>
              <a:rPr lang="en-US" dirty="0" smtClean="0">
                <a:latin typeface="Arial" charset="0"/>
              </a:rPr>
              <a:t>    write GLOBAL_COMMIT to local log;</a:t>
            </a:r>
            <a:br>
              <a:rPr lang="en-US" dirty="0" smtClean="0">
                <a:latin typeface="Arial" charset="0"/>
              </a:rPr>
            </a:br>
            <a:r>
              <a:rPr lang="en-US" dirty="0" smtClean="0">
                <a:latin typeface="Arial" charset="0"/>
              </a:rPr>
              <a:t>    multicast GLOBAL_COMMIT to all participants;</a:t>
            </a:r>
            <a:br>
              <a:rPr lang="en-US" dirty="0" smtClean="0">
                <a:latin typeface="Arial" charset="0"/>
              </a:rPr>
            </a:br>
            <a:r>
              <a:rPr lang="en-US" dirty="0" smtClean="0">
                <a:latin typeface="Arial" charset="0"/>
              </a:rPr>
              <a:t>} else {</a:t>
            </a:r>
            <a:br>
              <a:rPr lang="en-US" dirty="0" smtClean="0">
                <a:latin typeface="Arial" charset="0"/>
              </a:rPr>
            </a:br>
            <a:r>
              <a:rPr lang="en-US" dirty="0" smtClean="0">
                <a:latin typeface="Arial" charset="0"/>
              </a:rPr>
              <a:t>    write GLOBAL_ABORT  to local log;</a:t>
            </a:r>
            <a:br>
              <a:rPr lang="en-US" dirty="0" smtClean="0">
                <a:latin typeface="Arial" charset="0"/>
              </a:rPr>
            </a:br>
            <a:r>
              <a:rPr lang="en-US" dirty="0" smtClean="0">
                <a:latin typeface="Arial" charset="0"/>
              </a:rPr>
              <a:t>    multicast GLOBAL_ABORT to all participants;</a:t>
            </a:r>
            <a:br>
              <a:rPr lang="en-US" dirty="0" smtClean="0">
                <a:latin typeface="Arial" charset="0"/>
              </a:rPr>
            </a:br>
            <a:r>
              <a:rPr lang="en-US" dirty="0" smtClean="0">
                <a:latin typeface="Arial" charset="0"/>
              </a:rPr>
              <a:t>}</a:t>
            </a:r>
            <a:endParaRPr lang="en-US" dirty="0">
              <a:latin typeface="Arial" charset="0"/>
            </a:endParaRPr>
          </a:p>
        </p:txBody>
      </p:sp>
      <p:sp>
        <p:nvSpPr>
          <p:cNvPr id="7" name="Slide Number Placeholder 5"/>
          <p:cNvSpPr>
            <a:spLocks noGrp="1"/>
          </p:cNvSpPr>
          <p:nvPr>
            <p:ph type="sldNum" sz="quarter" idx="12"/>
          </p:nvPr>
        </p:nvSpPr>
        <p:spPr/>
        <p:txBody>
          <a:bodyPr/>
          <a:lstStyle/>
          <a:p>
            <a:fld id="{066E7115-38EA-8B47-823C-21EAA0B02422}"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3721C065-B729-9A41-B9ED-9AF1BAB309C9}" type="slidenum">
              <a:rPr lang="en-US"/>
              <a:pPr/>
              <a:t>54</a:t>
            </a:fld>
            <a:endParaRPr lang="en-US"/>
          </a:p>
        </p:txBody>
      </p:sp>
      <p:sp>
        <p:nvSpPr>
          <p:cNvPr id="87042" name="Rectangle 2"/>
          <p:cNvSpPr>
            <a:spLocks noGrp="1" noChangeArrowheads="1"/>
          </p:cNvSpPr>
          <p:nvPr>
            <p:ph type="title"/>
          </p:nvPr>
        </p:nvSpPr>
        <p:spPr/>
        <p:txBody>
          <a:bodyPr/>
          <a:lstStyle/>
          <a:p>
            <a:r>
              <a:rPr lang="en-US"/>
              <a:t>Two-Phase Commit protocol - 4</a:t>
            </a:r>
          </a:p>
        </p:txBody>
      </p:sp>
      <p:sp>
        <p:nvSpPr>
          <p:cNvPr id="8" name="Content Placeholder 7"/>
          <p:cNvSpPr>
            <a:spLocks noGrp="1"/>
          </p:cNvSpPr>
          <p:nvPr>
            <p:ph idx="1"/>
          </p:nvPr>
        </p:nvSpPr>
        <p:spPr/>
        <p:txBody>
          <a:bodyPr>
            <a:normAutofit fontScale="55000" lnSpcReduction="20000"/>
          </a:bodyPr>
          <a:lstStyle/>
          <a:p>
            <a:pPr>
              <a:spcBef>
                <a:spcPct val="50000"/>
              </a:spcBef>
            </a:pPr>
            <a:r>
              <a:rPr lang="en-US" sz="3200" b="1" dirty="0" smtClean="0">
                <a:latin typeface="Arial" charset="0"/>
              </a:rPr>
              <a:t>actions by participant:</a:t>
            </a:r>
            <a:endParaRPr lang="en-US" sz="3200" dirty="0" smtClean="0">
              <a:latin typeface="Arial" charset="0"/>
            </a:endParaRPr>
          </a:p>
          <a:p>
            <a:pPr>
              <a:spcBef>
                <a:spcPct val="50000"/>
              </a:spcBef>
              <a:buNone/>
            </a:pPr>
            <a:r>
              <a:rPr lang="en-US" dirty="0" smtClean="0">
                <a:latin typeface="Arial" charset="0"/>
              </a:rPr>
              <a:t>write INIT to local log;</a:t>
            </a:r>
            <a:br>
              <a:rPr lang="en-US" dirty="0" smtClean="0">
                <a:latin typeface="Arial" charset="0"/>
              </a:rPr>
            </a:br>
            <a:r>
              <a:rPr lang="en-US" dirty="0" smtClean="0">
                <a:latin typeface="Arial" charset="0"/>
              </a:rPr>
              <a:t>wait for VOTE_REQUEST from coordinator;</a:t>
            </a:r>
            <a:br>
              <a:rPr lang="en-US" dirty="0" smtClean="0">
                <a:latin typeface="Arial" charset="0"/>
              </a:rPr>
            </a:br>
            <a:r>
              <a:rPr lang="en-US" dirty="0" smtClean="0">
                <a:latin typeface="Arial" charset="0"/>
              </a:rPr>
              <a:t>if timeout {</a:t>
            </a:r>
            <a:br>
              <a:rPr lang="en-US" dirty="0" smtClean="0">
                <a:latin typeface="Arial" charset="0"/>
              </a:rPr>
            </a:br>
            <a:r>
              <a:rPr lang="en-US" dirty="0" smtClean="0">
                <a:latin typeface="Arial" charset="0"/>
              </a:rPr>
              <a:t>    write VOTE_ABORT to local log;</a:t>
            </a:r>
            <a:br>
              <a:rPr lang="en-US" dirty="0" smtClean="0">
                <a:latin typeface="Arial" charset="0"/>
              </a:rPr>
            </a:br>
            <a:r>
              <a:rPr lang="en-US" dirty="0" smtClean="0">
                <a:latin typeface="Arial" charset="0"/>
              </a:rPr>
              <a:t>    exit;</a:t>
            </a:r>
            <a:br>
              <a:rPr lang="en-US" dirty="0" smtClean="0">
                <a:latin typeface="Arial" charset="0"/>
              </a:rPr>
            </a:br>
            <a:r>
              <a:rPr lang="en-US" dirty="0" smtClean="0">
                <a:latin typeface="Arial" charset="0"/>
              </a:rPr>
              <a:t>}</a:t>
            </a:r>
            <a:br>
              <a:rPr lang="en-US" dirty="0" smtClean="0">
                <a:latin typeface="Arial" charset="0"/>
              </a:rPr>
            </a:br>
            <a:r>
              <a:rPr lang="en-US" dirty="0" smtClean="0">
                <a:latin typeface="Arial" charset="0"/>
              </a:rPr>
              <a:t>if participant votes COMMIT {</a:t>
            </a:r>
            <a:br>
              <a:rPr lang="en-US" dirty="0" smtClean="0">
                <a:latin typeface="Arial" charset="0"/>
              </a:rPr>
            </a:br>
            <a:r>
              <a:rPr lang="en-US" dirty="0" smtClean="0">
                <a:latin typeface="Arial" charset="0"/>
              </a:rPr>
              <a:t>    write VOTE_COMMIT to local log;</a:t>
            </a:r>
            <a:br>
              <a:rPr lang="en-US" dirty="0" smtClean="0">
                <a:latin typeface="Arial" charset="0"/>
              </a:rPr>
            </a:br>
            <a:r>
              <a:rPr lang="en-US" dirty="0" smtClean="0">
                <a:latin typeface="Arial" charset="0"/>
              </a:rPr>
              <a:t>    send VOTE_COMMIT to coordinator;</a:t>
            </a:r>
            <a:br>
              <a:rPr lang="en-US" dirty="0" smtClean="0">
                <a:latin typeface="Arial" charset="0"/>
              </a:rPr>
            </a:br>
            <a:r>
              <a:rPr lang="en-US" dirty="0" smtClean="0">
                <a:latin typeface="Arial" charset="0"/>
              </a:rPr>
              <a:t>    wait for DECISION from coordinator;</a:t>
            </a:r>
            <a:br>
              <a:rPr lang="en-US" dirty="0" smtClean="0">
                <a:latin typeface="Arial" charset="0"/>
              </a:rPr>
            </a:br>
            <a:r>
              <a:rPr lang="en-US" dirty="0" smtClean="0">
                <a:latin typeface="Arial" charset="0"/>
              </a:rPr>
              <a:t>    if timeout {</a:t>
            </a:r>
            <a:br>
              <a:rPr lang="en-US" dirty="0" smtClean="0">
                <a:latin typeface="Arial" charset="0"/>
              </a:rPr>
            </a:br>
            <a:r>
              <a:rPr lang="en-US" dirty="0" smtClean="0">
                <a:latin typeface="Arial" charset="0"/>
              </a:rPr>
              <a:t>        multicast DECISION_REQUEST to other participants;</a:t>
            </a:r>
            <a:br>
              <a:rPr lang="en-US" dirty="0" smtClean="0">
                <a:latin typeface="Arial" charset="0"/>
              </a:rPr>
            </a:br>
            <a:r>
              <a:rPr lang="en-US" dirty="0" smtClean="0">
                <a:latin typeface="Arial" charset="0"/>
              </a:rPr>
              <a:t>        wait until DECISION is received; /* remain blocked */</a:t>
            </a:r>
            <a:br>
              <a:rPr lang="en-US" dirty="0" smtClean="0">
                <a:latin typeface="Arial" charset="0"/>
              </a:rPr>
            </a:br>
            <a:r>
              <a:rPr lang="en-US" dirty="0" smtClean="0">
                <a:latin typeface="Arial" charset="0"/>
              </a:rPr>
              <a:t>        write DECISION to local log;</a:t>
            </a:r>
            <a:br>
              <a:rPr lang="en-US" dirty="0" smtClean="0">
                <a:latin typeface="Arial" charset="0"/>
              </a:rPr>
            </a:br>
            <a:r>
              <a:rPr lang="en-US" dirty="0" smtClean="0">
                <a:latin typeface="Arial" charset="0"/>
              </a:rPr>
              <a:t>    }</a:t>
            </a:r>
            <a:br>
              <a:rPr lang="en-US" dirty="0" smtClean="0">
                <a:latin typeface="Arial" charset="0"/>
              </a:rPr>
            </a:br>
            <a:r>
              <a:rPr lang="en-US" dirty="0" smtClean="0">
                <a:latin typeface="Arial" charset="0"/>
              </a:rPr>
              <a:t>    if DECISION == GLOBAL_COMMIT</a:t>
            </a:r>
            <a:br>
              <a:rPr lang="en-US" dirty="0" smtClean="0">
                <a:latin typeface="Arial" charset="0"/>
              </a:rPr>
            </a:br>
            <a:r>
              <a:rPr lang="en-US" dirty="0" smtClean="0">
                <a:latin typeface="Arial" charset="0"/>
              </a:rPr>
              <a:t>        write GLOBAL_COMMIT to local log;</a:t>
            </a:r>
            <a:br>
              <a:rPr lang="en-US" dirty="0" smtClean="0">
                <a:latin typeface="Arial" charset="0"/>
              </a:rPr>
            </a:br>
            <a:r>
              <a:rPr lang="en-US" dirty="0" smtClean="0">
                <a:latin typeface="Arial" charset="0"/>
              </a:rPr>
              <a:t>    else if DECISION == GLOBAL_ABORT</a:t>
            </a:r>
            <a:br>
              <a:rPr lang="en-US" dirty="0" smtClean="0">
                <a:latin typeface="Arial" charset="0"/>
              </a:rPr>
            </a:br>
            <a:r>
              <a:rPr lang="en-US" dirty="0" smtClean="0">
                <a:latin typeface="Arial" charset="0"/>
              </a:rPr>
              <a:t>        write GLOBAL_ABORT to local log;</a:t>
            </a:r>
            <a:br>
              <a:rPr lang="en-US" dirty="0" smtClean="0">
                <a:latin typeface="Arial" charset="0"/>
              </a:rPr>
            </a:br>
            <a:r>
              <a:rPr lang="en-US" dirty="0" smtClean="0">
                <a:latin typeface="Arial" charset="0"/>
              </a:rPr>
              <a:t>} else {</a:t>
            </a:r>
            <a:br>
              <a:rPr lang="en-US" dirty="0" smtClean="0">
                <a:latin typeface="Arial" charset="0"/>
              </a:rPr>
            </a:br>
            <a:r>
              <a:rPr lang="en-US" dirty="0" smtClean="0">
                <a:latin typeface="Arial" charset="0"/>
              </a:rPr>
              <a:t>    write VOTE_ABORT to local log;</a:t>
            </a:r>
            <a:br>
              <a:rPr lang="en-US" dirty="0" smtClean="0">
                <a:latin typeface="Arial" charset="0"/>
              </a:rPr>
            </a:br>
            <a:r>
              <a:rPr lang="en-US" dirty="0" smtClean="0">
                <a:latin typeface="Arial" charset="0"/>
              </a:rPr>
              <a:t>    send  VOTE ABORT to coordinator;</a:t>
            </a:r>
            <a:br>
              <a:rPr lang="en-US" dirty="0" smtClean="0">
                <a:latin typeface="Arial" charset="0"/>
              </a:rPr>
            </a:br>
            <a:r>
              <a:rPr lang="en-US" dirty="0" smtClean="0">
                <a:latin typeface="Arial" charset="0"/>
              </a:rPr>
              <a:t>}</a:t>
            </a:r>
            <a:endParaRPr lang="en-US" b="1" dirty="0" smtClean="0">
              <a:latin typeface="Arial" charset="0"/>
            </a:endParaRP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t>Two-Phase Commit protocol - 5</a:t>
            </a:r>
            <a:endParaRPr lang="en-US"/>
          </a:p>
        </p:txBody>
      </p:sp>
      <p:sp>
        <p:nvSpPr>
          <p:cNvPr id="83971" name="Rectangle 3"/>
          <p:cNvSpPr>
            <a:spLocks noGrp="1" noChangeArrowheads="1"/>
          </p:cNvSpPr>
          <p:nvPr>
            <p:ph type="body" idx="1"/>
          </p:nvPr>
        </p:nvSpPr>
        <p:spPr>
          <a:xfrm>
            <a:off x="304800" y="3657600"/>
            <a:ext cx="8534400" cy="2468563"/>
          </a:xfrm>
        </p:spPr>
        <p:txBody>
          <a:bodyPr>
            <a:normAutofit fontScale="92500" lnSpcReduction="20000"/>
          </a:bodyPr>
          <a:lstStyle/>
          <a:p>
            <a:pPr marL="697230" indent="-514350">
              <a:buFont typeface="+mj-lt"/>
              <a:buAutoNum type="alphaLcParenR"/>
            </a:pPr>
            <a:r>
              <a:rPr lang="en-US" dirty="0" smtClean="0"/>
              <a:t>The finite state machine for the coordinator in 2PC.</a:t>
            </a:r>
          </a:p>
          <a:p>
            <a:pPr marL="697230" indent="-514350">
              <a:buFont typeface="+mj-lt"/>
              <a:buAutoNum type="alphaLcParenR"/>
            </a:pPr>
            <a:r>
              <a:rPr lang="en-US" dirty="0" smtClean="0"/>
              <a:t>The finite state machine for a participant.</a:t>
            </a:r>
          </a:p>
          <a:p>
            <a:endParaRPr lang="en-US" dirty="0" smtClean="0"/>
          </a:p>
          <a:p>
            <a:r>
              <a:rPr lang="en-US" dirty="0" smtClean="0"/>
              <a:t>If a failure occurs during a ‘blocking’ state (red boxes), there needs to be a recovery mechanism.</a:t>
            </a:r>
            <a:endParaRPr lang="en-US" dirty="0"/>
          </a:p>
        </p:txBody>
      </p:sp>
      <p:sp>
        <p:nvSpPr>
          <p:cNvPr id="10" name="Slide Number Placeholder 5"/>
          <p:cNvSpPr>
            <a:spLocks noGrp="1"/>
          </p:cNvSpPr>
          <p:nvPr>
            <p:ph type="sldNum" sz="quarter" idx="12"/>
          </p:nvPr>
        </p:nvSpPr>
        <p:spPr/>
        <p:txBody>
          <a:bodyPr/>
          <a:lstStyle/>
          <a:p>
            <a:fld id="{ED338AD2-BC73-164C-A5BA-0FD361E2010B}" type="slidenum">
              <a:rPr lang="en-US" smtClean="0"/>
              <a:pPr/>
              <a:t>55</a:t>
            </a:fld>
            <a:endParaRPr lang="en-US"/>
          </a:p>
        </p:txBody>
      </p:sp>
      <p:pic>
        <p:nvPicPr>
          <p:cNvPr id="83972" name="Picture 4"/>
          <p:cNvPicPr>
            <a:picLocks noChangeAspect="1" noChangeArrowheads="1"/>
          </p:cNvPicPr>
          <p:nvPr/>
        </p:nvPicPr>
        <p:blipFill>
          <a:blip r:embed="rId3"/>
          <a:srcRect l="20309" t="46677" r="17531" b="39426"/>
          <a:stretch>
            <a:fillRect/>
          </a:stretch>
        </p:blipFill>
        <p:spPr bwMode="auto">
          <a:xfrm>
            <a:off x="555625" y="1033462"/>
            <a:ext cx="8054975" cy="2547938"/>
          </a:xfrm>
          <a:prstGeom prst="rect">
            <a:avLst/>
          </a:prstGeom>
          <a:noFill/>
          <a:ln w="9525">
            <a:noFill/>
            <a:miter lim="800000"/>
            <a:headEnd/>
            <a:tailEnd/>
          </a:ln>
          <a:effectLst/>
        </p:spPr>
      </p:pic>
      <p:sp>
        <p:nvSpPr>
          <p:cNvPr id="83973" name="Rectangle 5"/>
          <p:cNvSpPr>
            <a:spLocks noChangeArrowheads="1"/>
          </p:cNvSpPr>
          <p:nvPr/>
        </p:nvSpPr>
        <p:spPr bwMode="auto">
          <a:xfrm>
            <a:off x="1752600" y="1852612"/>
            <a:ext cx="1143000" cy="457200"/>
          </a:xfrm>
          <a:prstGeom prst="rect">
            <a:avLst/>
          </a:prstGeom>
          <a:noFill/>
          <a:ln w="19050">
            <a:solidFill>
              <a:srgbClr val="FF3300"/>
            </a:solidFill>
            <a:miter lim="800000"/>
            <a:headEnd/>
            <a:tailEnd/>
          </a:ln>
          <a:effectLst/>
        </p:spPr>
        <p:txBody>
          <a:bodyPr wrap="none" anchor="ctr">
            <a:prstTxWarp prst="textNoShape">
              <a:avLst/>
            </a:prstTxWarp>
          </a:bodyPr>
          <a:lstStyle/>
          <a:p>
            <a:endParaRPr lang="en-US"/>
          </a:p>
        </p:txBody>
      </p:sp>
      <p:sp>
        <p:nvSpPr>
          <p:cNvPr id="83974" name="Rectangle 6"/>
          <p:cNvSpPr>
            <a:spLocks noChangeArrowheads="1"/>
          </p:cNvSpPr>
          <p:nvPr/>
        </p:nvSpPr>
        <p:spPr bwMode="auto">
          <a:xfrm>
            <a:off x="6019800" y="1166812"/>
            <a:ext cx="1143000" cy="457200"/>
          </a:xfrm>
          <a:prstGeom prst="rect">
            <a:avLst/>
          </a:prstGeom>
          <a:noFill/>
          <a:ln w="19050">
            <a:solidFill>
              <a:srgbClr val="FF3300"/>
            </a:solidFill>
            <a:miter lim="800000"/>
            <a:headEnd/>
            <a:tailEnd/>
          </a:ln>
          <a:effectLst/>
        </p:spPr>
        <p:txBody>
          <a:bodyPr wrap="none" anchor="ctr">
            <a:prstTxWarp prst="textNoShape">
              <a:avLst/>
            </a:prstTxWarp>
          </a:bodyPr>
          <a:lstStyle/>
          <a:p>
            <a:endParaRPr lang="en-US"/>
          </a:p>
        </p:txBody>
      </p:sp>
      <p:sp>
        <p:nvSpPr>
          <p:cNvPr id="83975" name="Rectangle 7"/>
          <p:cNvSpPr>
            <a:spLocks noChangeArrowheads="1"/>
          </p:cNvSpPr>
          <p:nvPr/>
        </p:nvSpPr>
        <p:spPr bwMode="auto">
          <a:xfrm>
            <a:off x="6019800" y="1852612"/>
            <a:ext cx="1143000" cy="457200"/>
          </a:xfrm>
          <a:prstGeom prst="rect">
            <a:avLst/>
          </a:prstGeom>
          <a:noFill/>
          <a:ln w="19050">
            <a:solidFill>
              <a:srgbClr val="FF3300"/>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Two Phase Commit Protocol - 6</a:t>
            </a:r>
            <a:endParaRPr lang="en-US" dirty="0"/>
          </a:p>
        </p:txBody>
      </p:sp>
      <p:sp>
        <p:nvSpPr>
          <p:cNvPr id="3" name="Content Placeholder 2"/>
          <p:cNvSpPr>
            <a:spLocks noGrp="1"/>
          </p:cNvSpPr>
          <p:nvPr>
            <p:ph idx="1"/>
          </p:nvPr>
        </p:nvSpPr>
        <p:spPr>
          <a:xfrm>
            <a:off x="304800" y="1447800"/>
            <a:ext cx="8534400" cy="2362199"/>
          </a:xfrm>
        </p:spPr>
        <p:txBody>
          <a:bodyPr>
            <a:normAutofit fontScale="70000" lnSpcReduction="20000"/>
          </a:bodyPr>
          <a:lstStyle/>
          <a:p>
            <a:pPr>
              <a:lnSpc>
                <a:spcPct val="90000"/>
              </a:lnSpc>
              <a:buFont typeface="Wingdings" charset="2"/>
              <a:buNone/>
            </a:pPr>
            <a:r>
              <a:rPr lang="en-US" dirty="0" smtClean="0"/>
              <a:t>Recovery</a:t>
            </a:r>
          </a:p>
          <a:p>
            <a:pPr>
              <a:lnSpc>
                <a:spcPct val="90000"/>
              </a:lnSpc>
            </a:pPr>
            <a:r>
              <a:rPr lang="en-US" dirty="0" smtClean="0"/>
              <a:t>‘Wait’ in Coordinator – use a time-out mechanism to detect participant crashes.  Send GLOBAL_ABORT</a:t>
            </a:r>
          </a:p>
          <a:p>
            <a:pPr>
              <a:lnSpc>
                <a:spcPct val="90000"/>
              </a:lnSpc>
            </a:pPr>
            <a:r>
              <a:rPr lang="en-US" dirty="0" smtClean="0"/>
              <a:t>‘Init’ in Participant – Can also use a time-out and send VOTE_ABORT</a:t>
            </a:r>
          </a:p>
          <a:p>
            <a:pPr>
              <a:lnSpc>
                <a:spcPct val="90000"/>
              </a:lnSpc>
            </a:pPr>
            <a:r>
              <a:rPr lang="en-US" dirty="0" smtClean="0"/>
              <a:t>‘Ready’ in Participant P – abort is not an option (since already voted to COMMIT and so coordinator might eventually send GLOBAL_COMMIT).  Can contact another participant Q and choose an action based on its state.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56</a:t>
            </a:fld>
            <a:endParaRPr lang="en-US"/>
          </a:p>
        </p:txBody>
      </p:sp>
      <p:graphicFrame>
        <p:nvGraphicFramePr>
          <p:cNvPr id="5" name="Group 46"/>
          <p:cNvGraphicFramePr>
            <a:graphicFrameLocks/>
          </p:cNvGraphicFramePr>
          <p:nvPr/>
        </p:nvGraphicFramePr>
        <p:xfrm>
          <a:off x="304800" y="3974592"/>
          <a:ext cx="8534400" cy="2273808"/>
        </p:xfrm>
        <a:graphic>
          <a:graphicData uri="http://schemas.openxmlformats.org/drawingml/2006/table">
            <a:tbl>
              <a:tblPr/>
              <a:tblGrid>
                <a:gridCol w="2056985"/>
                <a:gridCol w="6477415"/>
              </a:tblGrid>
              <a:tr h="381000">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2000" b="0" i="0" u="none" strike="noStrike" cap="none" normalizeH="0" baseline="0">
                          <a:ln>
                            <a:noFill/>
                          </a:ln>
                          <a:solidFill>
                            <a:schemeClr val="tx1"/>
                          </a:solidFill>
                          <a:effectLst/>
                          <a:latin typeface="Arial" charset="0"/>
                        </a:rPr>
                        <a:t>State of Q</a:t>
                      </a:r>
                    </a:p>
                  </a:txBody>
                  <a:tcPr marL="133727" marR="133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2000" b="0" i="0" u="none" strike="noStrike" cap="none" normalizeH="0" baseline="0">
                          <a:ln>
                            <a:noFill/>
                          </a:ln>
                          <a:solidFill>
                            <a:schemeClr val="tx1"/>
                          </a:solidFill>
                          <a:effectLst/>
                          <a:latin typeface="Arial" charset="0"/>
                        </a:rPr>
                        <a:t>Action by P</a:t>
                      </a:r>
                    </a:p>
                  </a:txBody>
                  <a:tcPr marL="133727" marR="133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COMMIT</a:t>
                      </a:r>
                    </a:p>
                  </a:txBody>
                  <a:tcPr marL="133727" marR="133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Transition to COMMIT</a:t>
                      </a:r>
                    </a:p>
                  </a:txBody>
                  <a:tcPr marL="133727" marR="133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ABORT</a:t>
                      </a:r>
                    </a:p>
                  </a:txBody>
                  <a:tcPr marL="133727" marR="133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Transition to ABORT</a:t>
                      </a:r>
                    </a:p>
                  </a:txBody>
                  <a:tcPr marL="133727" marR="133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8788">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INIT</a:t>
                      </a:r>
                    </a:p>
                  </a:txBody>
                  <a:tcPr marL="133727" marR="133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Both P and Q transition to ABORT </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(Q sends VOTE_ABORT)</a:t>
                      </a:r>
                    </a:p>
                  </a:txBody>
                  <a:tcPr marL="133727" marR="133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938">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READY</a:t>
                      </a:r>
                    </a:p>
                  </a:txBody>
                  <a:tcPr marL="133727" marR="133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dirty="0">
                          <a:ln>
                            <a:noFill/>
                          </a:ln>
                          <a:solidFill>
                            <a:schemeClr val="tx1"/>
                          </a:solidFill>
                          <a:effectLst/>
                          <a:latin typeface="Arial" charset="0"/>
                        </a:rPr>
                        <a:t>Contact more participants.  If all participants are ‘READY’, must wait for coordinator to recover</a:t>
                      </a:r>
                    </a:p>
                  </a:txBody>
                  <a:tcPr marL="133727" marR="133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mtClean="0"/>
              <a:t>Two-Phase Commit protocol - 7</a:t>
            </a:r>
            <a:endParaRPr lang="en-US"/>
          </a:p>
        </p:txBody>
      </p:sp>
      <p:sp>
        <p:nvSpPr>
          <p:cNvPr id="88067" name="Rectangle 3"/>
          <p:cNvSpPr>
            <a:spLocks noGrp="1" noChangeArrowheads="1"/>
          </p:cNvSpPr>
          <p:nvPr>
            <p:ph type="body" idx="1"/>
          </p:nvPr>
        </p:nvSpPr>
        <p:spPr/>
        <p:txBody>
          <a:bodyPr>
            <a:normAutofit fontScale="85000" lnSpcReduction="10000"/>
          </a:bodyPr>
          <a:lstStyle/>
          <a:p>
            <a:pPr>
              <a:spcBef>
                <a:spcPct val="50000"/>
              </a:spcBef>
            </a:pPr>
            <a:r>
              <a:rPr lang="en-US" b="1" dirty="0" smtClean="0">
                <a:latin typeface="Arial" charset="0"/>
              </a:rPr>
              <a:t>actions for handling decision requests: </a:t>
            </a:r>
            <a:r>
              <a:rPr lang="en-US" dirty="0" smtClean="0">
                <a:latin typeface="Arial" charset="0"/>
              </a:rPr>
              <a:t>/* executed by separate thread */</a:t>
            </a:r>
          </a:p>
          <a:p>
            <a:pPr>
              <a:spcBef>
                <a:spcPct val="50000"/>
              </a:spcBef>
              <a:buNone/>
            </a:pPr>
            <a:r>
              <a:rPr lang="en-US" dirty="0" smtClean="0">
                <a:latin typeface="Arial" charset="0"/>
              </a:rPr>
              <a:t>while true {</a:t>
            </a:r>
            <a:br>
              <a:rPr lang="en-US" dirty="0" smtClean="0">
                <a:latin typeface="Arial" charset="0"/>
              </a:rPr>
            </a:br>
            <a:r>
              <a:rPr lang="en-US" dirty="0" smtClean="0">
                <a:latin typeface="Arial" charset="0"/>
              </a:rPr>
              <a:t>    wait until any incoming DECISION_REQUEST is received; /* remain blocked */</a:t>
            </a:r>
            <a:br>
              <a:rPr lang="en-US" dirty="0" smtClean="0">
                <a:latin typeface="Arial" charset="0"/>
              </a:rPr>
            </a:br>
            <a:r>
              <a:rPr lang="en-US" dirty="0" smtClean="0">
                <a:latin typeface="Arial" charset="0"/>
              </a:rPr>
              <a:t>    read most recently recorded STATE from the local log;</a:t>
            </a:r>
            <a:br>
              <a:rPr lang="en-US" dirty="0" smtClean="0">
                <a:latin typeface="Arial" charset="0"/>
              </a:rPr>
            </a:br>
            <a:r>
              <a:rPr lang="en-US" dirty="0" smtClean="0">
                <a:latin typeface="Arial" charset="0"/>
              </a:rPr>
              <a:t>    if STATE == GLOBAL_COMMIT</a:t>
            </a:r>
            <a:br>
              <a:rPr lang="en-US" dirty="0" smtClean="0">
                <a:latin typeface="Arial" charset="0"/>
              </a:rPr>
            </a:br>
            <a:r>
              <a:rPr lang="en-US" dirty="0" smtClean="0">
                <a:latin typeface="Arial" charset="0"/>
              </a:rPr>
              <a:t>        send GLOBAL_COMMIT to requesting participant;</a:t>
            </a:r>
            <a:br>
              <a:rPr lang="en-US" dirty="0" smtClean="0">
                <a:latin typeface="Arial" charset="0"/>
              </a:rPr>
            </a:br>
            <a:r>
              <a:rPr lang="en-US" dirty="0" smtClean="0">
                <a:latin typeface="Arial" charset="0"/>
              </a:rPr>
              <a:t>    else if STATE == INIT or STATE == GLOBAL_ABORT</a:t>
            </a:r>
            <a:br>
              <a:rPr lang="en-US" dirty="0" smtClean="0">
                <a:latin typeface="Arial" charset="0"/>
              </a:rPr>
            </a:br>
            <a:r>
              <a:rPr lang="en-US" dirty="0" smtClean="0">
                <a:latin typeface="Arial" charset="0"/>
              </a:rPr>
              <a:t>        send GLOBAL_ABORT to requesting participant;</a:t>
            </a:r>
            <a:br>
              <a:rPr lang="en-US" dirty="0" smtClean="0">
                <a:latin typeface="Arial" charset="0"/>
              </a:rPr>
            </a:br>
            <a:r>
              <a:rPr lang="en-US" dirty="0" smtClean="0">
                <a:latin typeface="Arial" charset="0"/>
              </a:rPr>
              <a:t>    else</a:t>
            </a:r>
            <a:br>
              <a:rPr lang="en-US" dirty="0" smtClean="0">
                <a:latin typeface="Arial" charset="0"/>
              </a:rPr>
            </a:br>
            <a:r>
              <a:rPr lang="en-US" dirty="0" smtClean="0">
                <a:latin typeface="Arial" charset="0"/>
              </a:rPr>
              <a:t>        skip;  /* participant remains blocked */</a:t>
            </a:r>
            <a:endParaRPr lang="en-US" dirty="0">
              <a:latin typeface="Arial" charset="0"/>
            </a:endParaRPr>
          </a:p>
        </p:txBody>
      </p:sp>
      <p:sp>
        <p:nvSpPr>
          <p:cNvPr id="7" name="Slide Number Placeholder 5"/>
          <p:cNvSpPr>
            <a:spLocks noGrp="1"/>
          </p:cNvSpPr>
          <p:nvPr>
            <p:ph type="sldNum" sz="quarter" idx="12"/>
          </p:nvPr>
        </p:nvSpPr>
        <p:spPr/>
        <p:txBody>
          <a:bodyPr/>
          <a:lstStyle/>
          <a:p>
            <a:fld id="{5C4795DF-3FED-0841-9387-1367766AF0DD}"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2F17F11-F3FC-764B-8D0E-16A457BA30CA}" type="slidenum">
              <a:rPr lang="en-US"/>
              <a:pPr/>
              <a:t>58</a:t>
            </a:fld>
            <a:endParaRPr lang="en-US"/>
          </a:p>
        </p:txBody>
      </p:sp>
      <p:sp>
        <p:nvSpPr>
          <p:cNvPr id="200706" name="Rectangle 2"/>
          <p:cNvSpPr>
            <a:spLocks noGrp="1" noChangeArrowheads="1"/>
          </p:cNvSpPr>
          <p:nvPr>
            <p:ph type="title"/>
          </p:nvPr>
        </p:nvSpPr>
        <p:spPr/>
        <p:txBody>
          <a:bodyPr>
            <a:normAutofit fontScale="90000"/>
          </a:bodyPr>
          <a:lstStyle/>
          <a:p>
            <a:r>
              <a:rPr lang="en-US"/>
              <a:t>Three Phase Commit protocol - 1</a:t>
            </a:r>
          </a:p>
        </p:txBody>
      </p:sp>
      <p:sp>
        <p:nvSpPr>
          <p:cNvPr id="200707" name="Rectangle 3"/>
          <p:cNvSpPr>
            <a:spLocks noGrp="1" noChangeArrowheads="1"/>
          </p:cNvSpPr>
          <p:nvPr>
            <p:ph type="body" idx="1"/>
          </p:nvPr>
        </p:nvSpPr>
        <p:spPr/>
        <p:txBody>
          <a:bodyPr/>
          <a:lstStyle/>
          <a:p>
            <a:r>
              <a:rPr lang="en-US"/>
              <a:t>Problem with 2PC</a:t>
            </a:r>
          </a:p>
          <a:p>
            <a:pPr lvl="1"/>
            <a:r>
              <a:rPr lang="en-US"/>
              <a:t>If coordinator crashes, participants cannot reach a decision, stay blocked until coordinator recovers</a:t>
            </a:r>
          </a:p>
          <a:p>
            <a:r>
              <a:rPr lang="en-US"/>
              <a:t>Three Phase Commit3PC</a:t>
            </a:r>
          </a:p>
          <a:p>
            <a:pPr lvl="1"/>
            <a:r>
              <a:rPr lang="en-US"/>
              <a:t>There is no single state from which it is possible to make a transition directly to either COMMIT or ABORT states</a:t>
            </a:r>
          </a:p>
          <a:p>
            <a:pPr lvl="1"/>
            <a:r>
              <a:rPr lang="en-US"/>
              <a:t>There is no state in which it is not possible to make a final decision, and from which a transition to COMMIT can be made</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17B2D361-7E40-AB42-90EE-82CA7AB4B514}" type="slidenum">
              <a:rPr lang="en-US"/>
              <a:pPr/>
              <a:t>59</a:t>
            </a:fld>
            <a:endParaRPr lang="en-US"/>
          </a:p>
        </p:txBody>
      </p:sp>
      <p:sp>
        <p:nvSpPr>
          <p:cNvPr id="89090" name="Rectangle 2"/>
          <p:cNvSpPr>
            <a:spLocks noGrp="1" noChangeArrowheads="1"/>
          </p:cNvSpPr>
          <p:nvPr>
            <p:ph type="title"/>
          </p:nvPr>
        </p:nvSpPr>
        <p:spPr/>
        <p:txBody>
          <a:bodyPr>
            <a:normAutofit fontScale="90000"/>
          </a:bodyPr>
          <a:lstStyle/>
          <a:p>
            <a:r>
              <a:rPr lang="en-US"/>
              <a:t>Three-Phase Commit protocol - 2</a:t>
            </a:r>
          </a:p>
        </p:txBody>
      </p:sp>
      <p:sp>
        <p:nvSpPr>
          <p:cNvPr id="89091" name="Rectangle 3"/>
          <p:cNvSpPr>
            <a:spLocks noGrp="1" noChangeArrowheads="1"/>
          </p:cNvSpPr>
          <p:nvPr>
            <p:ph type="body" idx="1"/>
          </p:nvPr>
        </p:nvSpPr>
        <p:spPr>
          <a:xfrm>
            <a:off x="1066800" y="5410200"/>
            <a:ext cx="8077200" cy="838200"/>
          </a:xfrm>
        </p:spPr>
        <p:txBody>
          <a:bodyPr/>
          <a:lstStyle/>
          <a:p>
            <a:pPr marL="609600" indent="-609600">
              <a:lnSpc>
                <a:spcPct val="90000"/>
              </a:lnSpc>
              <a:buFontTx/>
              <a:buAutoNum type="alphaLcParenR"/>
            </a:pPr>
            <a:r>
              <a:rPr lang="en-US" sz="2000"/>
              <a:t>Finite state machine for the coordinator in 3PC</a:t>
            </a:r>
          </a:p>
          <a:p>
            <a:pPr marL="609600" indent="-609600">
              <a:lnSpc>
                <a:spcPct val="90000"/>
              </a:lnSpc>
              <a:buFontTx/>
              <a:buAutoNum type="alphaLcParenR"/>
            </a:pPr>
            <a:r>
              <a:rPr lang="en-US" sz="2000"/>
              <a:t>Finite state machine for a participant</a:t>
            </a:r>
          </a:p>
        </p:txBody>
      </p:sp>
      <p:pic>
        <p:nvPicPr>
          <p:cNvPr id="89092" name="Picture 4"/>
          <p:cNvPicPr>
            <a:picLocks noChangeAspect="1" noChangeArrowheads="1"/>
          </p:cNvPicPr>
          <p:nvPr/>
        </p:nvPicPr>
        <p:blipFill>
          <a:blip r:embed="rId3"/>
          <a:srcRect l="19241" t="43806" r="16676" b="38217"/>
          <a:stretch>
            <a:fillRect/>
          </a:stretch>
        </p:blipFill>
        <p:spPr bwMode="auto">
          <a:xfrm>
            <a:off x="123825" y="1695450"/>
            <a:ext cx="8867775" cy="3521075"/>
          </a:xfrm>
          <a:prstGeom prst="rect">
            <a:avLst/>
          </a:prstGeom>
          <a:noFill/>
          <a:ln w="9525">
            <a:noFill/>
            <a:miter lim="800000"/>
            <a:headEnd/>
            <a:tailEnd/>
          </a:ln>
          <a:effectLst/>
        </p:spPr>
      </p:pic>
      <p:sp>
        <p:nvSpPr>
          <p:cNvPr id="89094" name="Rectangle 6"/>
          <p:cNvSpPr>
            <a:spLocks noChangeArrowheads="1"/>
          </p:cNvSpPr>
          <p:nvPr/>
        </p:nvSpPr>
        <p:spPr bwMode="auto">
          <a:xfrm>
            <a:off x="1524000" y="2667000"/>
            <a:ext cx="1143000" cy="457200"/>
          </a:xfrm>
          <a:prstGeom prst="rect">
            <a:avLst/>
          </a:prstGeom>
          <a:noFill/>
          <a:ln w="19050">
            <a:solidFill>
              <a:srgbClr val="FF3300"/>
            </a:solidFill>
            <a:prstDash val="dash"/>
            <a:miter lim="800000"/>
            <a:headEnd/>
            <a:tailEnd/>
          </a:ln>
          <a:effectLst/>
        </p:spPr>
        <p:txBody>
          <a:bodyPr wrap="none" anchor="ctr">
            <a:prstTxWarp prst="textNoShape">
              <a:avLst/>
            </a:prstTxWarp>
          </a:bodyPr>
          <a:lstStyle/>
          <a:p>
            <a:endParaRPr lang="en-US"/>
          </a:p>
        </p:txBody>
      </p:sp>
      <p:sp>
        <p:nvSpPr>
          <p:cNvPr id="89095" name="Rectangle 7"/>
          <p:cNvSpPr>
            <a:spLocks noChangeArrowheads="1"/>
          </p:cNvSpPr>
          <p:nvPr/>
        </p:nvSpPr>
        <p:spPr bwMode="auto">
          <a:xfrm>
            <a:off x="2133600" y="3429000"/>
            <a:ext cx="1371600" cy="457200"/>
          </a:xfrm>
          <a:prstGeom prst="rect">
            <a:avLst/>
          </a:prstGeom>
          <a:noFill/>
          <a:ln w="19050">
            <a:solidFill>
              <a:srgbClr val="FF3300"/>
            </a:solidFill>
            <a:miter lim="800000"/>
            <a:headEnd/>
            <a:tailEnd/>
          </a:ln>
          <a:effectLst/>
        </p:spPr>
        <p:txBody>
          <a:bodyPr wrap="none" anchor="ctr">
            <a:prstTxWarp prst="textNoShape">
              <a:avLst/>
            </a:prstTxWarp>
          </a:bodyPr>
          <a:lstStyle/>
          <a:p>
            <a:endParaRPr lang="en-US"/>
          </a:p>
        </p:txBody>
      </p:sp>
      <p:sp>
        <p:nvSpPr>
          <p:cNvPr id="89096" name="Rectangle 8"/>
          <p:cNvSpPr>
            <a:spLocks noChangeArrowheads="1"/>
          </p:cNvSpPr>
          <p:nvPr/>
        </p:nvSpPr>
        <p:spPr bwMode="auto">
          <a:xfrm>
            <a:off x="6019800" y="1981200"/>
            <a:ext cx="1143000" cy="457200"/>
          </a:xfrm>
          <a:prstGeom prst="rect">
            <a:avLst/>
          </a:prstGeom>
          <a:noFill/>
          <a:ln w="19050">
            <a:solidFill>
              <a:srgbClr val="FF3300"/>
            </a:solidFill>
            <a:prstDash val="dash"/>
            <a:miter lim="800000"/>
            <a:headEnd/>
            <a:tailEnd/>
          </a:ln>
          <a:effectLst/>
        </p:spPr>
        <p:txBody>
          <a:bodyPr wrap="none" anchor="ctr">
            <a:prstTxWarp prst="textNoShape">
              <a:avLst/>
            </a:prstTxWarp>
          </a:bodyPr>
          <a:lstStyle/>
          <a:p>
            <a:endParaRPr lang="en-US"/>
          </a:p>
        </p:txBody>
      </p:sp>
      <p:sp>
        <p:nvSpPr>
          <p:cNvPr id="89097" name="Rectangle 9"/>
          <p:cNvSpPr>
            <a:spLocks noChangeArrowheads="1"/>
          </p:cNvSpPr>
          <p:nvPr/>
        </p:nvSpPr>
        <p:spPr bwMode="auto">
          <a:xfrm>
            <a:off x="6705600" y="3429000"/>
            <a:ext cx="1371600" cy="457200"/>
          </a:xfrm>
          <a:prstGeom prst="rect">
            <a:avLst/>
          </a:prstGeom>
          <a:noFill/>
          <a:ln w="19050">
            <a:solidFill>
              <a:srgbClr val="FF3300"/>
            </a:solidFill>
            <a:miter lim="800000"/>
            <a:headEnd/>
            <a:tailEnd/>
          </a:ln>
          <a:effectLst/>
        </p:spPr>
        <p:txBody>
          <a:bodyPr wrap="none" anchor="ctr">
            <a:prstTxWarp prst="textNoShape">
              <a:avLst/>
            </a:prstTxWarp>
          </a:bodyPr>
          <a:lstStyle/>
          <a:p>
            <a:endParaRPr lang="en-US"/>
          </a:p>
        </p:txBody>
      </p:sp>
      <p:sp>
        <p:nvSpPr>
          <p:cNvPr id="89098" name="Rectangle 10"/>
          <p:cNvSpPr>
            <a:spLocks noChangeArrowheads="1"/>
          </p:cNvSpPr>
          <p:nvPr/>
        </p:nvSpPr>
        <p:spPr bwMode="auto">
          <a:xfrm>
            <a:off x="5943600" y="2667000"/>
            <a:ext cx="1371600" cy="457200"/>
          </a:xfrm>
          <a:prstGeom prst="rect">
            <a:avLst/>
          </a:prstGeom>
          <a:noFill/>
          <a:ln w="19050">
            <a:solidFill>
              <a:srgbClr val="FF3300"/>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mtClean="0"/>
              <a:t>Bank Operations</a:t>
            </a:r>
            <a:endParaRPr lang="en-GB"/>
          </a:p>
        </p:txBody>
      </p:sp>
      <p:sp>
        <p:nvSpPr>
          <p:cNvPr id="13" name="Slide Number Placeholder 4"/>
          <p:cNvSpPr>
            <a:spLocks noGrp="1"/>
          </p:cNvSpPr>
          <p:nvPr>
            <p:ph type="sldNum" sz="quarter" idx="12"/>
          </p:nvPr>
        </p:nvSpPr>
        <p:spPr/>
        <p:txBody>
          <a:bodyPr/>
          <a:lstStyle/>
          <a:p>
            <a:fld id="{2C4B01F0-B160-E84F-9F9C-AC56803219E8}" type="slidenum">
              <a:rPr lang="en-US" smtClean="0"/>
              <a:pPr/>
              <a:t>6</a:t>
            </a:fld>
            <a:endParaRPr lang="en-US"/>
          </a:p>
        </p:txBody>
      </p:sp>
      <p:sp>
        <p:nvSpPr>
          <p:cNvPr id="7171" name="Rectangle 3"/>
          <p:cNvSpPr>
            <a:spLocks noChangeArrowheads="1"/>
          </p:cNvSpPr>
          <p:nvPr/>
        </p:nvSpPr>
        <p:spPr bwMode="auto">
          <a:xfrm>
            <a:off x="619125" y="1357313"/>
            <a:ext cx="5087938" cy="2289175"/>
          </a:xfrm>
          <a:prstGeom prst="rect">
            <a:avLst/>
          </a:prstGeom>
          <a:noFill/>
          <a:ln w="9525">
            <a:noFill/>
            <a:miter lim="800000"/>
            <a:headEnd/>
            <a:tailEnd/>
          </a:ln>
          <a:effectLst/>
        </p:spPr>
        <p:txBody>
          <a:bodyPr>
            <a:prstTxWarp prst="textNoShape">
              <a:avLst/>
            </a:prstTxWarp>
            <a:spAutoFit/>
          </a:bodyPr>
          <a:lstStyle/>
          <a:p>
            <a:pPr algn="l"/>
            <a:r>
              <a:rPr lang="en-GB" sz="1800" i="1">
                <a:latin typeface="Times" charset="0"/>
              </a:rPr>
              <a:t>deposit(amount)</a:t>
            </a:r>
            <a:endParaRPr lang="en-GB" sz="1800">
              <a:latin typeface="Times" charset="0"/>
            </a:endParaRPr>
          </a:p>
          <a:p>
            <a:pPr lvl="1" algn="l"/>
            <a:r>
              <a:rPr lang="en-GB" sz="1800">
                <a:latin typeface="Times" charset="0"/>
              </a:rPr>
              <a:t>deposit amount in the account</a:t>
            </a:r>
          </a:p>
          <a:p>
            <a:pPr algn="l"/>
            <a:r>
              <a:rPr lang="en-GB" sz="1800" i="1">
                <a:latin typeface="Times" charset="0"/>
              </a:rPr>
              <a:t>withdraw(amount)</a:t>
            </a:r>
            <a:endParaRPr lang="en-GB" sz="1800">
              <a:latin typeface="Times" charset="0"/>
            </a:endParaRPr>
          </a:p>
          <a:p>
            <a:pPr lvl="1" algn="l"/>
            <a:r>
              <a:rPr lang="en-GB" sz="1800">
                <a:latin typeface="Times" charset="0"/>
              </a:rPr>
              <a:t>withdraw amount from the account</a:t>
            </a:r>
          </a:p>
          <a:p>
            <a:pPr algn="l"/>
            <a:r>
              <a:rPr lang="en-GB" sz="1800" i="1">
                <a:latin typeface="Times" charset="0"/>
              </a:rPr>
              <a:t>getBalance() -&gt; amount</a:t>
            </a:r>
            <a:endParaRPr lang="en-GB" sz="1800">
              <a:latin typeface="Times" charset="0"/>
            </a:endParaRPr>
          </a:p>
          <a:p>
            <a:pPr lvl="1" algn="l"/>
            <a:r>
              <a:rPr lang="en-GB" sz="1800">
                <a:latin typeface="Times" charset="0"/>
              </a:rPr>
              <a:t>return the balance of the account</a:t>
            </a:r>
          </a:p>
          <a:p>
            <a:pPr algn="l"/>
            <a:r>
              <a:rPr lang="en-GB" sz="1800" i="1">
                <a:latin typeface="Times" charset="0"/>
              </a:rPr>
              <a:t>setBalance(amount)</a:t>
            </a:r>
            <a:endParaRPr lang="en-GB" sz="1800">
              <a:latin typeface="Times" charset="0"/>
            </a:endParaRPr>
          </a:p>
          <a:p>
            <a:pPr lvl="1" algn="l"/>
            <a:r>
              <a:rPr lang="en-GB" sz="1800">
                <a:latin typeface="Times" charset="0"/>
              </a:rPr>
              <a:t>set the balance of the account to amount</a:t>
            </a:r>
            <a:endParaRPr lang="en-GB">
              <a:latin typeface="Times" charset="0"/>
            </a:endParaRPr>
          </a:p>
        </p:txBody>
      </p:sp>
      <p:sp>
        <p:nvSpPr>
          <p:cNvPr id="7172" name="Line 4"/>
          <p:cNvSpPr>
            <a:spLocks noChangeShapeType="1"/>
          </p:cNvSpPr>
          <p:nvPr/>
        </p:nvSpPr>
        <p:spPr bwMode="auto">
          <a:xfrm>
            <a:off x="239713" y="3741738"/>
            <a:ext cx="5821362" cy="0"/>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7173" name="Rectangle 5"/>
          <p:cNvSpPr>
            <a:spLocks noChangeArrowheads="1"/>
          </p:cNvSpPr>
          <p:nvPr/>
        </p:nvSpPr>
        <p:spPr bwMode="auto">
          <a:xfrm>
            <a:off x="619125" y="4237038"/>
            <a:ext cx="5087938" cy="2014537"/>
          </a:xfrm>
          <a:prstGeom prst="rect">
            <a:avLst/>
          </a:prstGeom>
          <a:noFill/>
          <a:ln w="9525">
            <a:noFill/>
            <a:miter lim="800000"/>
            <a:headEnd/>
            <a:tailEnd/>
          </a:ln>
          <a:effectLst/>
        </p:spPr>
        <p:txBody>
          <a:bodyPr>
            <a:prstTxWarp prst="textNoShape">
              <a:avLst/>
            </a:prstTxWarp>
            <a:spAutoFit/>
          </a:bodyPr>
          <a:lstStyle/>
          <a:p>
            <a:pPr algn="l"/>
            <a:r>
              <a:rPr lang="en-GB" sz="1800" i="1" dirty="0" err="1">
                <a:latin typeface="Times" charset="0"/>
              </a:rPr>
              <a:t>create(name</a:t>
            </a:r>
            <a:r>
              <a:rPr lang="en-GB" sz="1800" i="1" dirty="0">
                <a:latin typeface="Times" charset="0"/>
              </a:rPr>
              <a:t>)</a:t>
            </a:r>
            <a:r>
              <a:rPr lang="en-GB" sz="1800" i="1" dirty="0" smtClean="0">
                <a:latin typeface="Times" charset="0"/>
              </a:rPr>
              <a:t> </a:t>
            </a:r>
            <a:r>
              <a:rPr lang="en-US" sz="1800" i="1" dirty="0" err="1" smtClean="0">
                <a:latin typeface="Times" charset="0"/>
                <a:sym typeface="Wingdings"/>
              </a:rPr>
              <a:t></a:t>
            </a:r>
            <a:r>
              <a:rPr lang="en-US" sz="1800" i="1" dirty="0" smtClean="0">
                <a:latin typeface="Times" charset="0"/>
                <a:sym typeface="Wingdings"/>
              </a:rPr>
              <a:t> </a:t>
            </a:r>
            <a:r>
              <a:rPr lang="en-GB" sz="1800" i="1" dirty="0" smtClean="0">
                <a:latin typeface="Times" charset="0"/>
              </a:rPr>
              <a:t>account</a:t>
            </a:r>
            <a:endParaRPr lang="en-GB" sz="1800" dirty="0">
              <a:latin typeface="Times" charset="0"/>
            </a:endParaRPr>
          </a:p>
          <a:p>
            <a:pPr lvl="1" algn="l"/>
            <a:r>
              <a:rPr lang="en-GB" sz="1800" dirty="0">
                <a:latin typeface="Times" charset="0"/>
              </a:rPr>
              <a:t>create a new account with a given name</a:t>
            </a:r>
          </a:p>
          <a:p>
            <a:r>
              <a:rPr lang="en-GB" sz="1800" i="1" dirty="0" err="1">
                <a:latin typeface="Times" charset="0"/>
              </a:rPr>
              <a:t>lookUp(name</a:t>
            </a:r>
            <a:r>
              <a:rPr lang="en-GB" sz="1800" i="1" dirty="0">
                <a:latin typeface="Times" charset="0"/>
              </a:rPr>
              <a:t>)</a:t>
            </a:r>
            <a:r>
              <a:rPr lang="en-GB" sz="1800" i="1" dirty="0" smtClean="0">
                <a:latin typeface="Times" charset="0"/>
              </a:rPr>
              <a:t> </a:t>
            </a:r>
            <a:r>
              <a:rPr lang="en-US" i="1" dirty="0" err="1" smtClean="0">
                <a:latin typeface="Times" charset="0"/>
                <a:sym typeface="Wingdings"/>
              </a:rPr>
              <a:t></a:t>
            </a:r>
            <a:r>
              <a:rPr lang="en-GB" sz="1800" i="1" dirty="0" smtClean="0">
                <a:latin typeface="Times" charset="0"/>
              </a:rPr>
              <a:t> </a:t>
            </a:r>
            <a:r>
              <a:rPr lang="en-GB" sz="1800" i="1" dirty="0">
                <a:latin typeface="Times" charset="0"/>
              </a:rPr>
              <a:t>account</a:t>
            </a:r>
            <a:r>
              <a:rPr lang="en-GB" sz="1800" dirty="0">
                <a:latin typeface="Times" charset="0"/>
              </a:rPr>
              <a:t> </a:t>
            </a:r>
          </a:p>
          <a:p>
            <a:pPr lvl="1" algn="l"/>
            <a:r>
              <a:rPr lang="en-GB" sz="1800" dirty="0">
                <a:latin typeface="Times" charset="0"/>
              </a:rPr>
              <a:t>return a reference to the account with the given name</a:t>
            </a:r>
          </a:p>
          <a:p>
            <a:r>
              <a:rPr lang="en-GB" sz="1800" dirty="0">
                <a:latin typeface="Times" charset="0"/>
              </a:rPr>
              <a:t> </a:t>
            </a:r>
            <a:r>
              <a:rPr lang="en-GB" sz="1800" i="1" dirty="0" err="1">
                <a:latin typeface="Times" charset="0"/>
              </a:rPr>
              <a:t>branchTotal</a:t>
            </a:r>
            <a:r>
              <a:rPr lang="en-GB" sz="1800" i="1" dirty="0">
                <a:latin typeface="Times" charset="0"/>
              </a:rPr>
              <a:t>()</a:t>
            </a:r>
            <a:r>
              <a:rPr lang="en-GB" sz="1800" i="1" dirty="0" smtClean="0">
                <a:latin typeface="Times" charset="0"/>
              </a:rPr>
              <a:t> </a:t>
            </a:r>
            <a:r>
              <a:rPr lang="en-US" i="1" dirty="0" err="1" smtClean="0">
                <a:latin typeface="Times" charset="0"/>
                <a:sym typeface="Wingdings"/>
              </a:rPr>
              <a:t></a:t>
            </a:r>
            <a:r>
              <a:rPr lang="en-GB" sz="1800" i="1" dirty="0" smtClean="0">
                <a:latin typeface="Times" charset="0"/>
              </a:rPr>
              <a:t> </a:t>
            </a:r>
            <a:r>
              <a:rPr lang="en-GB" sz="1800" i="1" dirty="0">
                <a:latin typeface="Times" charset="0"/>
              </a:rPr>
              <a:t>amount</a:t>
            </a:r>
            <a:endParaRPr lang="en-GB" sz="1800" dirty="0">
              <a:latin typeface="Times" charset="0"/>
            </a:endParaRPr>
          </a:p>
          <a:p>
            <a:pPr lvl="1" algn="l"/>
            <a:r>
              <a:rPr lang="en-GB" sz="1800" dirty="0">
                <a:latin typeface="Times" charset="0"/>
              </a:rPr>
              <a:t>return the total of all the balances at the branch</a:t>
            </a:r>
            <a:endParaRPr lang="en-GB" dirty="0">
              <a:latin typeface="Times" charset="0"/>
            </a:endParaRPr>
          </a:p>
        </p:txBody>
      </p:sp>
      <p:sp>
        <p:nvSpPr>
          <p:cNvPr id="7174" name="Rectangle 6"/>
          <p:cNvSpPr>
            <a:spLocks noChangeArrowheads="1"/>
          </p:cNvSpPr>
          <p:nvPr/>
        </p:nvSpPr>
        <p:spPr bwMode="auto">
          <a:xfrm>
            <a:off x="239713" y="3914775"/>
            <a:ext cx="5087937" cy="366713"/>
          </a:xfrm>
          <a:prstGeom prst="rect">
            <a:avLst/>
          </a:prstGeom>
          <a:noFill/>
          <a:ln w="9525">
            <a:noFill/>
            <a:miter lim="800000"/>
            <a:headEnd/>
            <a:tailEnd/>
          </a:ln>
          <a:effectLst/>
        </p:spPr>
        <p:txBody>
          <a:bodyPr>
            <a:prstTxWarp prst="textNoShape">
              <a:avLst/>
            </a:prstTxWarp>
            <a:spAutoFit/>
          </a:bodyPr>
          <a:lstStyle/>
          <a:p>
            <a:pPr algn="l"/>
            <a:r>
              <a:rPr lang="en-GB" sz="1800">
                <a:latin typeface="Arial" charset="0"/>
              </a:rPr>
              <a:t>Operations of the Branch interface</a:t>
            </a:r>
            <a:endParaRPr lang="en-GB">
              <a:latin typeface="Times" charset="0"/>
            </a:endParaRPr>
          </a:p>
        </p:txBody>
      </p:sp>
      <p:sp>
        <p:nvSpPr>
          <p:cNvPr id="7175" name="Line 7"/>
          <p:cNvSpPr>
            <a:spLocks noChangeShapeType="1"/>
          </p:cNvSpPr>
          <p:nvPr/>
        </p:nvSpPr>
        <p:spPr bwMode="auto">
          <a:xfrm>
            <a:off x="287338" y="6324600"/>
            <a:ext cx="5757862" cy="0"/>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7176" name="Rectangle 8"/>
          <p:cNvSpPr>
            <a:spLocks noChangeArrowheads="1"/>
          </p:cNvSpPr>
          <p:nvPr/>
        </p:nvSpPr>
        <p:spPr bwMode="auto">
          <a:xfrm>
            <a:off x="152400" y="990600"/>
            <a:ext cx="5087938" cy="366713"/>
          </a:xfrm>
          <a:prstGeom prst="rect">
            <a:avLst/>
          </a:prstGeom>
          <a:noFill/>
          <a:ln w="9525">
            <a:noFill/>
            <a:miter lim="800000"/>
            <a:headEnd/>
            <a:tailEnd/>
          </a:ln>
          <a:effectLst/>
        </p:spPr>
        <p:txBody>
          <a:bodyPr>
            <a:prstTxWarp prst="textNoShape">
              <a:avLst/>
            </a:prstTxWarp>
            <a:spAutoFit/>
          </a:bodyPr>
          <a:lstStyle/>
          <a:p>
            <a:pPr algn="l"/>
            <a:r>
              <a:rPr lang="en-GB" sz="1800">
                <a:latin typeface="Arial" charset="0"/>
              </a:rPr>
              <a:t>Operations of the Account interface</a:t>
            </a:r>
            <a:endParaRPr lang="en-GB">
              <a:latin typeface="Times" charset="0"/>
            </a:endParaRPr>
          </a:p>
        </p:txBody>
      </p:sp>
      <p:sp>
        <p:nvSpPr>
          <p:cNvPr id="7177" name="Rectangle 9"/>
          <p:cNvSpPr>
            <a:spLocks noChangeArrowheads="1"/>
          </p:cNvSpPr>
          <p:nvPr/>
        </p:nvSpPr>
        <p:spPr bwMode="auto">
          <a:xfrm>
            <a:off x="6208713" y="2349500"/>
            <a:ext cx="2554287" cy="1917700"/>
          </a:xfrm>
          <a:prstGeom prst="rect">
            <a:avLst/>
          </a:prstGeom>
          <a:noFill/>
          <a:ln w="9525">
            <a:noFill/>
            <a:miter lim="800000"/>
            <a:headEnd/>
            <a:tailEnd/>
          </a:ln>
          <a:effectLst/>
        </p:spPr>
        <p:txBody>
          <a:bodyPr wrap="none">
            <a:prstTxWarp prst="textNoShape">
              <a:avLst/>
            </a:prstTxWarp>
            <a:spAutoFit/>
          </a:bodyPr>
          <a:lstStyle/>
          <a:p>
            <a:pPr algn="l"/>
            <a:r>
              <a:rPr lang="en-GB" i="1">
                <a:latin typeface="Times" charset="0"/>
              </a:rPr>
              <a:t>Transaction T:</a:t>
            </a:r>
          </a:p>
          <a:p>
            <a:pPr algn="l"/>
            <a:r>
              <a:rPr lang="en-GB" i="1">
                <a:latin typeface="Times" charset="0"/>
              </a:rPr>
              <a:t>   a.withdraw(100);</a:t>
            </a:r>
          </a:p>
          <a:p>
            <a:pPr algn="l"/>
            <a:r>
              <a:rPr lang="en-GB" i="1">
                <a:latin typeface="Times" charset="0"/>
              </a:rPr>
              <a:t>   b.deposit(100);</a:t>
            </a:r>
          </a:p>
          <a:p>
            <a:pPr algn="l"/>
            <a:r>
              <a:rPr lang="en-GB" i="1">
                <a:latin typeface="Times" charset="0"/>
              </a:rPr>
              <a:t>   c.withdraw(200);</a:t>
            </a:r>
          </a:p>
          <a:p>
            <a:pPr algn="l"/>
            <a:r>
              <a:rPr lang="en-GB" i="1">
                <a:latin typeface="Times" charset="0"/>
              </a:rPr>
              <a:t>   b.deposit(200);</a:t>
            </a:r>
            <a:endParaRPr lang="en-GB">
              <a:latin typeface="Times" charset="0"/>
            </a:endParaRPr>
          </a:p>
        </p:txBody>
      </p:sp>
      <p:sp>
        <p:nvSpPr>
          <p:cNvPr id="7178" name="Rectangle 10"/>
          <p:cNvSpPr>
            <a:spLocks noChangeArrowheads="1"/>
          </p:cNvSpPr>
          <p:nvPr/>
        </p:nvSpPr>
        <p:spPr bwMode="auto">
          <a:xfrm>
            <a:off x="5410200" y="1130300"/>
            <a:ext cx="3657600" cy="1143000"/>
          </a:xfrm>
          <a:prstGeom prst="rect">
            <a:avLst/>
          </a:prstGeom>
          <a:noFill/>
          <a:ln w="9525">
            <a:noFill/>
            <a:miter lim="800000"/>
            <a:headEnd/>
            <a:tailEnd/>
          </a:ln>
          <a:effectLst/>
        </p:spPr>
        <p:txBody>
          <a:bodyPr anchor="ctr">
            <a:prstTxWarp prst="textNoShape">
              <a:avLst/>
            </a:prstTxWarp>
          </a:bodyPr>
          <a:lstStyle/>
          <a:p>
            <a:pPr algn="l"/>
            <a:r>
              <a:rPr lang="en-GB" sz="2800" u="sng">
                <a:solidFill>
                  <a:schemeClr val="accent2"/>
                </a:solidFill>
                <a:latin typeface="Arial" charset="0"/>
              </a:rPr>
              <a:t>A client’s banking transaction</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dirty="0"/>
              <a:t>Three Phase Commit Protocol - 3</a:t>
            </a:r>
            <a:endParaRPr lang="en-US" dirty="0"/>
          </a:p>
        </p:txBody>
      </p:sp>
      <p:sp>
        <p:nvSpPr>
          <p:cNvPr id="7" name="Content Placeholder 6"/>
          <p:cNvSpPr>
            <a:spLocks noGrp="1"/>
          </p:cNvSpPr>
          <p:nvPr>
            <p:ph idx="1"/>
          </p:nvPr>
        </p:nvSpPr>
        <p:spPr>
          <a:xfrm>
            <a:off x="304800" y="1066801"/>
            <a:ext cx="8534400" cy="1981200"/>
          </a:xfrm>
        </p:spPr>
        <p:txBody>
          <a:bodyPr>
            <a:normAutofit fontScale="85000" lnSpcReduction="20000"/>
          </a:bodyPr>
          <a:lstStyle/>
          <a:p>
            <a:pPr>
              <a:lnSpc>
                <a:spcPct val="90000"/>
              </a:lnSpc>
              <a:buFont typeface="Wingdings" charset="2"/>
              <a:buNone/>
            </a:pPr>
            <a:r>
              <a:rPr lang="en-US" dirty="0" smtClean="0"/>
              <a:t>Recovery</a:t>
            </a:r>
          </a:p>
          <a:p>
            <a:pPr>
              <a:lnSpc>
                <a:spcPct val="90000"/>
              </a:lnSpc>
            </a:pPr>
            <a:r>
              <a:rPr lang="en-US" sz="2286" dirty="0" smtClean="0"/>
              <a:t>‘Wait’ in Coordinator – same</a:t>
            </a:r>
          </a:p>
          <a:p>
            <a:pPr>
              <a:lnSpc>
                <a:spcPct val="90000"/>
              </a:lnSpc>
            </a:pPr>
            <a:r>
              <a:rPr lang="en-US" sz="2286" dirty="0" smtClean="0"/>
              <a:t>‘Init’ in Participant – same</a:t>
            </a:r>
          </a:p>
          <a:p>
            <a:pPr>
              <a:lnSpc>
                <a:spcPct val="90000"/>
              </a:lnSpc>
            </a:pPr>
            <a:r>
              <a:rPr lang="en-US" sz="2286" dirty="0" smtClean="0"/>
              <a:t>‘</a:t>
            </a:r>
            <a:r>
              <a:rPr lang="en-US" sz="2286" dirty="0" err="1" smtClean="0"/>
              <a:t>PreCommit</a:t>
            </a:r>
            <a:r>
              <a:rPr lang="en-US" sz="2286" dirty="0" smtClean="0"/>
              <a:t>’ in Coordinator – Some participant has crashed but we know it wanted to commit.  GLOBAL_COMMIT the application knowing that once the participant recovers, it will commit.</a:t>
            </a:r>
          </a:p>
          <a:p>
            <a:pPr>
              <a:lnSpc>
                <a:spcPct val="90000"/>
              </a:lnSpc>
            </a:pPr>
            <a:r>
              <a:rPr lang="en-US" sz="2286" dirty="0" smtClean="0"/>
              <a:t>‘Ready’ or ‘</a:t>
            </a:r>
            <a:r>
              <a:rPr lang="en-US" sz="2286" dirty="0" err="1" smtClean="0"/>
              <a:t>PreCommit</a:t>
            </a:r>
            <a:r>
              <a:rPr lang="en-US" sz="2286" dirty="0" smtClean="0"/>
              <a:t>’ in Participant P – (i.e. P has voted to COMMIT)</a:t>
            </a:r>
          </a:p>
          <a:p>
            <a:endParaRPr lang="en-US" sz="2286" dirty="0"/>
          </a:p>
        </p:txBody>
      </p:sp>
      <p:sp>
        <p:nvSpPr>
          <p:cNvPr id="5" name="Slide Number Placeholder 4"/>
          <p:cNvSpPr>
            <a:spLocks noGrp="1"/>
          </p:cNvSpPr>
          <p:nvPr>
            <p:ph type="sldNum" sz="quarter" idx="12"/>
          </p:nvPr>
        </p:nvSpPr>
        <p:spPr/>
        <p:txBody>
          <a:bodyPr/>
          <a:lstStyle/>
          <a:p>
            <a:fld id="{C5A2E3CA-2D27-084D-94CF-461B7E1FAB86}" type="slidenum">
              <a:rPr lang="en-US" smtClean="0"/>
              <a:pPr/>
              <a:t>60</a:t>
            </a:fld>
            <a:endParaRPr lang="en-US"/>
          </a:p>
        </p:txBody>
      </p:sp>
      <p:graphicFrame>
        <p:nvGraphicFramePr>
          <p:cNvPr id="8" name="Group 55"/>
          <p:cNvGraphicFramePr>
            <a:graphicFrameLocks/>
          </p:cNvGraphicFramePr>
          <p:nvPr/>
        </p:nvGraphicFramePr>
        <p:xfrm>
          <a:off x="228600" y="3276600"/>
          <a:ext cx="5835650" cy="3541776"/>
        </p:xfrm>
        <a:graphic>
          <a:graphicData uri="http://schemas.openxmlformats.org/drawingml/2006/table">
            <a:tbl>
              <a:tblPr/>
              <a:tblGrid>
                <a:gridCol w="1447800"/>
                <a:gridCol w="4387850"/>
              </a:tblGrid>
              <a:tr h="371475">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2000" b="0" i="0" u="none" strike="noStrike" cap="none" normalizeH="0" baseline="0" dirty="0">
                          <a:ln>
                            <a:noFill/>
                          </a:ln>
                          <a:solidFill>
                            <a:schemeClr val="tx1"/>
                          </a:solidFill>
                          <a:effectLst/>
                          <a:latin typeface="Arial" charset="0"/>
                        </a:rPr>
                        <a:t>State of Q</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2000" b="0" i="0" u="none" strike="noStrike" cap="none" normalizeH="0" baseline="0">
                          <a:ln>
                            <a:noFill/>
                          </a:ln>
                          <a:solidFill>
                            <a:schemeClr val="tx1"/>
                          </a:solidFill>
                          <a:effectLst/>
                          <a:latin typeface="Arial" charset="0"/>
                        </a:rPr>
                        <a:t>Action by 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PRECOMMIT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dirty="0">
                          <a:ln>
                            <a:noFill/>
                          </a:ln>
                          <a:solidFill>
                            <a:schemeClr val="tx1"/>
                          </a:solidFill>
                          <a:effectLst/>
                          <a:latin typeface="Arial" charset="0"/>
                        </a:rPr>
                        <a:t>Transition to PRECOMMIT.  If all participants in PRECOMMIT,</a:t>
                      </a:r>
                      <a:r>
                        <a:rPr kumimoji="0" lang="en-US" sz="1600" b="0" i="0" u="none" strike="noStrike" cap="none" normalizeH="0" baseline="0" dirty="0" smtClean="0">
                          <a:ln>
                            <a:noFill/>
                          </a:ln>
                          <a:solidFill>
                            <a:schemeClr val="tx1"/>
                          </a:solidFill>
                          <a:effectLst/>
                          <a:latin typeface="Arial" charset="0"/>
                        </a:rPr>
                        <a:t> if majority </a:t>
                      </a:r>
                      <a:r>
                        <a:rPr kumimoji="0" lang="en-US" sz="1600" b="0" i="0" u="none" strike="noStrike" cap="none" normalizeH="0" baseline="0" smtClean="0">
                          <a:ln>
                            <a:noFill/>
                          </a:ln>
                          <a:solidFill>
                            <a:schemeClr val="tx1"/>
                          </a:solidFill>
                          <a:effectLst/>
                          <a:latin typeface="Arial" charset="0"/>
                        </a:rPr>
                        <a:t>in PRECOMMIT can </a:t>
                      </a:r>
                      <a:r>
                        <a:rPr kumimoji="0" lang="en-US" sz="1600" b="0" i="0" u="none" strike="noStrike" cap="none" normalizeH="0" baseline="0" dirty="0">
                          <a:ln>
                            <a:noFill/>
                          </a:ln>
                          <a:solidFill>
                            <a:schemeClr val="tx1"/>
                          </a:solidFill>
                          <a:effectLst/>
                          <a:latin typeface="Arial" charset="0"/>
                        </a:rPr>
                        <a:t>COMMIT the transaction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ABORT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Transition to ABORT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8788">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INIT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Both P (in READY) and Q transition to ABORT </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(Q sends VOTE_ABORT)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938">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READY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dirty="0">
                          <a:ln>
                            <a:noFill/>
                          </a:ln>
                          <a:solidFill>
                            <a:schemeClr val="tx1"/>
                          </a:solidFill>
                          <a:effectLst/>
                          <a:latin typeface="Arial" charset="0"/>
                        </a:rPr>
                        <a:t>Contact more participants.  If can contact a majority and they are in ‘Ready’, then ABORT the transaction.</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dirty="0">
                          <a:ln>
                            <a:noFill/>
                          </a:ln>
                          <a:solidFill>
                            <a:schemeClr val="tx1"/>
                          </a:solidFill>
                          <a:effectLst/>
                          <a:latin typeface="Arial" charset="0"/>
                        </a:rPr>
                        <a:t>If the participants contacted in ‘</a:t>
                      </a:r>
                      <a:r>
                        <a:rPr kumimoji="0" lang="en-US" sz="1600" b="0" i="0" u="none" strike="noStrike" cap="none" normalizeH="0" baseline="0" dirty="0" err="1">
                          <a:ln>
                            <a:noFill/>
                          </a:ln>
                          <a:solidFill>
                            <a:schemeClr val="tx1"/>
                          </a:solidFill>
                          <a:effectLst/>
                          <a:latin typeface="Arial" charset="0"/>
                        </a:rPr>
                        <a:t>PreCommit</a:t>
                      </a:r>
                      <a:r>
                        <a:rPr kumimoji="0" lang="en-US" sz="1600" b="0" i="0" u="none" strike="noStrike" cap="none" normalizeH="0" baseline="0" dirty="0">
                          <a:ln>
                            <a:noFill/>
                          </a:ln>
                          <a:solidFill>
                            <a:schemeClr val="tx1"/>
                          </a:solidFill>
                          <a:effectLst/>
                          <a:latin typeface="Arial" charset="0"/>
                        </a:rPr>
                        <a:t>’ it is safe to COMMIT the transaction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54"/>
          <p:cNvSpPr txBox="1">
            <a:spLocks noChangeArrowheads="1"/>
          </p:cNvSpPr>
          <p:nvPr/>
        </p:nvSpPr>
        <p:spPr bwMode="auto">
          <a:xfrm>
            <a:off x="6096000" y="3733800"/>
            <a:ext cx="2760232" cy="1384995"/>
          </a:xfrm>
          <a:prstGeom prst="rect">
            <a:avLst/>
          </a:prstGeom>
          <a:noFill/>
          <a:ln w="9525">
            <a:noFill/>
            <a:miter lim="800000"/>
            <a:headEnd/>
            <a:tailEnd/>
          </a:ln>
          <a:effectLst/>
        </p:spPr>
        <p:txBody>
          <a:bodyPr wrap="none">
            <a:prstTxWarp prst="textNoShape">
              <a:avLst/>
            </a:prstTxWarp>
            <a:spAutoFit/>
          </a:bodyPr>
          <a:lstStyle/>
          <a:p>
            <a:pPr algn="l"/>
            <a:r>
              <a:rPr lang="en-US" sz="1400" i="1" dirty="0"/>
              <a:t>Note: if any participant </a:t>
            </a:r>
          </a:p>
          <a:p>
            <a:pPr algn="l"/>
            <a:r>
              <a:rPr lang="en-US" sz="1400" i="1" dirty="0"/>
              <a:t>is in state PRECOMMIT, </a:t>
            </a:r>
          </a:p>
          <a:p>
            <a:pPr algn="l"/>
            <a:r>
              <a:rPr lang="en-US" sz="1400" i="1" dirty="0"/>
              <a:t>it is impossible for any </a:t>
            </a:r>
          </a:p>
          <a:p>
            <a:pPr algn="l"/>
            <a:r>
              <a:rPr lang="en-US" sz="1400" i="1" dirty="0"/>
              <a:t>other participant to be in </a:t>
            </a:r>
          </a:p>
          <a:p>
            <a:pPr algn="l"/>
            <a:r>
              <a:rPr lang="en-US" sz="1400" i="1" dirty="0"/>
              <a:t>any state other than READY</a:t>
            </a:r>
          </a:p>
          <a:p>
            <a:pPr algn="l"/>
            <a:r>
              <a:rPr lang="en-US" sz="1400" i="1" dirty="0"/>
              <a:t>or PRECOMMIT.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8" name="Slide Number Placeholder 6"/>
          <p:cNvSpPr>
            <a:spLocks noGrp="1"/>
          </p:cNvSpPr>
          <p:nvPr>
            <p:ph type="sldNum" sz="quarter" idx="12"/>
          </p:nvPr>
        </p:nvSpPr>
        <p:spPr/>
        <p:txBody>
          <a:bodyPr/>
          <a:lstStyle/>
          <a:p>
            <a:fld id="{586473DD-7C69-DA41-9CE1-B8DE00C4C8CA}" type="slidenum">
              <a:rPr lang="en-US"/>
              <a:pPr/>
              <a:t>61</a:t>
            </a:fld>
            <a:endParaRPr lang="en-US"/>
          </a:p>
        </p:txBody>
      </p:sp>
      <p:sp>
        <p:nvSpPr>
          <p:cNvPr id="188418" name="Rectangle 2"/>
          <p:cNvSpPr>
            <a:spLocks noGrp="1" noChangeArrowheads="1"/>
          </p:cNvSpPr>
          <p:nvPr>
            <p:ph type="title"/>
          </p:nvPr>
        </p:nvSpPr>
        <p:spPr/>
        <p:txBody>
          <a:bodyPr/>
          <a:lstStyle/>
          <a:p>
            <a:r>
              <a:rPr lang="en-US"/>
              <a:t>Lost Update Problem - 1</a:t>
            </a:r>
          </a:p>
        </p:txBody>
      </p:sp>
      <p:sp>
        <p:nvSpPr>
          <p:cNvPr id="188419" name="Rectangle 3"/>
          <p:cNvSpPr>
            <a:spLocks noGrp="1" noChangeArrowheads="1"/>
          </p:cNvSpPr>
          <p:nvPr>
            <p:ph type="body" sz="half" idx="1"/>
          </p:nvPr>
        </p:nvSpPr>
        <p:spPr>
          <a:xfrm>
            <a:off x="533400" y="2895600"/>
            <a:ext cx="3810000" cy="1600200"/>
          </a:xfrm>
        </p:spPr>
        <p:txBody>
          <a:bodyPr>
            <a:normAutofit fontScale="92500"/>
          </a:bodyPr>
          <a:lstStyle/>
          <a:p>
            <a:pPr>
              <a:buFont typeface="Wingdings" charset="2"/>
              <a:buNone/>
            </a:pPr>
            <a:r>
              <a:rPr lang="en-US" sz="2000" b="1"/>
              <a:t>T:</a:t>
            </a:r>
            <a:r>
              <a:rPr lang="en-US" sz="2000" i="1"/>
              <a:t>  balance = b.getbalance()</a:t>
            </a:r>
          </a:p>
          <a:p>
            <a:pPr>
              <a:buFont typeface="Wingdings" charset="2"/>
              <a:buNone/>
            </a:pPr>
            <a:r>
              <a:rPr lang="en-US" sz="2000" i="1"/>
              <a:t>     b.setbalance(balance*1.1) </a:t>
            </a:r>
          </a:p>
          <a:p>
            <a:pPr>
              <a:buFont typeface="Wingdings" charset="2"/>
              <a:buNone/>
            </a:pPr>
            <a:r>
              <a:rPr lang="en-US" sz="2000" i="1"/>
              <a:t>     a.withdrawn(balance/10)</a:t>
            </a:r>
          </a:p>
          <a:p>
            <a:pPr>
              <a:buFont typeface="Wingdings" charset="2"/>
              <a:buNone/>
            </a:pPr>
            <a:endParaRPr lang="en-US" sz="2000" i="1"/>
          </a:p>
        </p:txBody>
      </p:sp>
      <p:sp>
        <p:nvSpPr>
          <p:cNvPr id="188420" name="Rectangle 4"/>
          <p:cNvSpPr>
            <a:spLocks noGrp="1" noChangeArrowheads="1"/>
          </p:cNvSpPr>
          <p:nvPr>
            <p:ph type="body" sz="half" idx="2"/>
          </p:nvPr>
        </p:nvSpPr>
        <p:spPr>
          <a:xfrm>
            <a:off x="4495800" y="2895600"/>
            <a:ext cx="3810000" cy="1447800"/>
          </a:xfrm>
        </p:spPr>
        <p:txBody>
          <a:bodyPr>
            <a:normAutofit fontScale="92500"/>
          </a:bodyPr>
          <a:lstStyle/>
          <a:p>
            <a:pPr>
              <a:buFont typeface="Wingdings" charset="2"/>
              <a:buNone/>
            </a:pPr>
            <a:r>
              <a:rPr lang="en-US" sz="2000" b="1"/>
              <a:t>U:</a:t>
            </a:r>
            <a:r>
              <a:rPr lang="en-US" sz="2000" i="1"/>
              <a:t>  balance = b.getbalance()</a:t>
            </a:r>
          </a:p>
          <a:p>
            <a:pPr>
              <a:buFont typeface="Wingdings" charset="2"/>
              <a:buNone/>
            </a:pPr>
            <a:r>
              <a:rPr lang="en-US" sz="2000" i="1"/>
              <a:t>     b.setbalance(balance*1.1) </a:t>
            </a:r>
          </a:p>
          <a:p>
            <a:pPr>
              <a:buFont typeface="Wingdings" charset="2"/>
              <a:buNone/>
            </a:pPr>
            <a:r>
              <a:rPr lang="en-US" sz="2000" i="1"/>
              <a:t>     c.withdrawn(balance/10)</a:t>
            </a:r>
          </a:p>
          <a:p>
            <a:pPr>
              <a:buFont typeface="Wingdings" charset="2"/>
              <a:buNone/>
            </a:pPr>
            <a:endParaRPr lang="en-US" sz="2000" i="1"/>
          </a:p>
          <a:p>
            <a:pPr>
              <a:buFont typeface="Wingdings" charset="2"/>
              <a:buNone/>
            </a:pPr>
            <a:endParaRPr lang="en-US" sz="2000"/>
          </a:p>
        </p:txBody>
      </p:sp>
      <p:sp>
        <p:nvSpPr>
          <p:cNvPr id="188421" name="Text Box 5"/>
          <p:cNvSpPr txBox="1">
            <a:spLocks noChangeArrowheads="1"/>
          </p:cNvSpPr>
          <p:nvPr/>
        </p:nvSpPr>
        <p:spPr bwMode="auto">
          <a:xfrm>
            <a:off x="762000" y="1295400"/>
            <a:ext cx="7523163" cy="1187450"/>
          </a:xfrm>
          <a:prstGeom prst="rect">
            <a:avLst/>
          </a:prstGeom>
          <a:noFill/>
          <a:ln w="9525">
            <a:noFill/>
            <a:miter lim="800000"/>
            <a:headEnd/>
            <a:tailEnd/>
          </a:ln>
          <a:effectLst/>
        </p:spPr>
        <p:txBody>
          <a:bodyPr wrap="none">
            <a:prstTxWarp prst="textNoShape">
              <a:avLst/>
            </a:prstTxWarp>
            <a:spAutoFit/>
          </a:bodyPr>
          <a:lstStyle/>
          <a:p>
            <a:pPr algn="l"/>
            <a:r>
              <a:rPr lang="en-US"/>
              <a:t>Consider the following transactions T and U with the initial </a:t>
            </a:r>
          </a:p>
          <a:p>
            <a:pPr algn="l"/>
            <a:r>
              <a:rPr lang="en-US"/>
              <a:t>account balances for a, b, and c as 100, 200, and 300 </a:t>
            </a:r>
          </a:p>
          <a:p>
            <a:pPr algn="l"/>
            <a:r>
              <a:rPr lang="en-US"/>
              <a:t>respectively.</a:t>
            </a:r>
          </a:p>
        </p:txBody>
      </p:sp>
      <p:sp>
        <p:nvSpPr>
          <p:cNvPr id="188422" name="Text Box 6"/>
          <p:cNvSpPr txBox="1">
            <a:spLocks noChangeArrowheads="1"/>
          </p:cNvSpPr>
          <p:nvPr/>
        </p:nvSpPr>
        <p:spPr bwMode="auto">
          <a:xfrm>
            <a:off x="457200" y="4495800"/>
            <a:ext cx="8372475" cy="457200"/>
          </a:xfrm>
          <a:prstGeom prst="rect">
            <a:avLst/>
          </a:prstGeom>
          <a:noFill/>
          <a:ln w="9525">
            <a:noFill/>
            <a:miter lim="800000"/>
            <a:headEnd/>
            <a:tailEnd/>
          </a:ln>
          <a:effectLst/>
        </p:spPr>
        <p:txBody>
          <a:bodyPr wrap="none">
            <a:prstTxWarp prst="textNoShape">
              <a:avLst/>
            </a:prstTxWarp>
            <a:spAutoFit/>
          </a:bodyPr>
          <a:lstStyle/>
          <a:p>
            <a:pPr algn="l"/>
            <a:r>
              <a:rPr lang="en-US"/>
              <a:t>If we execute T followed by U, we get balances of 80, 242 and 278</a:t>
            </a:r>
          </a:p>
        </p:txBody>
      </p:sp>
      <p:sp>
        <p:nvSpPr>
          <p:cNvPr id="188423" name="Text Box 7"/>
          <p:cNvSpPr txBox="1">
            <a:spLocks noChangeArrowheads="1"/>
          </p:cNvSpPr>
          <p:nvPr/>
        </p:nvSpPr>
        <p:spPr bwMode="auto">
          <a:xfrm>
            <a:off x="466725" y="5257800"/>
            <a:ext cx="8448675" cy="457200"/>
          </a:xfrm>
          <a:prstGeom prst="rect">
            <a:avLst/>
          </a:prstGeom>
          <a:noFill/>
          <a:ln w="9525">
            <a:noFill/>
            <a:miter lim="800000"/>
            <a:headEnd/>
            <a:tailEnd/>
          </a:ln>
          <a:effectLst/>
        </p:spPr>
        <p:txBody>
          <a:bodyPr wrap="none">
            <a:prstTxWarp prst="textNoShape">
              <a:avLst/>
            </a:prstTxWarp>
            <a:spAutoFit/>
          </a:bodyPr>
          <a:lstStyle/>
          <a:p>
            <a:pPr algn="l"/>
            <a:r>
              <a:rPr lang="en-US"/>
              <a:t>If we execute U followed by T, we get balances of  78, 242 and 280</a:t>
            </a:r>
          </a:p>
        </p:txBody>
      </p:sp>
      <p:sp>
        <p:nvSpPr>
          <p:cNvPr id="188424" name="Text Box 8"/>
          <p:cNvSpPr txBox="1">
            <a:spLocks noChangeArrowheads="1"/>
          </p:cNvSpPr>
          <p:nvPr/>
        </p:nvSpPr>
        <p:spPr bwMode="auto">
          <a:xfrm>
            <a:off x="8289925" y="2403475"/>
            <a:ext cx="641350"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accent2"/>
                </a:solidFill>
              </a:rPr>
              <a:t>600</a:t>
            </a:r>
          </a:p>
        </p:txBody>
      </p:sp>
      <p:sp>
        <p:nvSpPr>
          <p:cNvPr id="188425" name="Line 9"/>
          <p:cNvSpPr>
            <a:spLocks noChangeShapeType="1"/>
          </p:cNvSpPr>
          <p:nvPr/>
        </p:nvSpPr>
        <p:spPr bwMode="auto">
          <a:xfrm flipH="1" flipV="1">
            <a:off x="7162800" y="2057400"/>
            <a:ext cx="1219200" cy="5334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88426" name="Line 10"/>
          <p:cNvSpPr>
            <a:spLocks noChangeShapeType="1"/>
          </p:cNvSpPr>
          <p:nvPr/>
        </p:nvSpPr>
        <p:spPr bwMode="auto">
          <a:xfrm>
            <a:off x="5105400" y="2057400"/>
            <a:ext cx="2057400" cy="0"/>
          </a:xfrm>
          <a:prstGeom prst="line">
            <a:avLst/>
          </a:prstGeom>
          <a:noFill/>
          <a:ln w="9525">
            <a:solidFill>
              <a:schemeClr val="accent2"/>
            </a:solidFill>
            <a:round/>
            <a:headEnd/>
            <a:tailEnd/>
          </a:ln>
          <a:effectLst/>
        </p:spPr>
        <p:txBody>
          <a:bodyPr wrap="none">
            <a:prstTxWarp prst="textNoShape">
              <a:avLst/>
            </a:prstTxWarp>
          </a:bodyPr>
          <a:lstStyle/>
          <a:p>
            <a:endParaRPr lang="en-US"/>
          </a:p>
        </p:txBody>
      </p:sp>
      <p:sp>
        <p:nvSpPr>
          <p:cNvPr id="188427" name="Line 11"/>
          <p:cNvSpPr>
            <a:spLocks noChangeShapeType="1"/>
          </p:cNvSpPr>
          <p:nvPr/>
        </p:nvSpPr>
        <p:spPr bwMode="auto">
          <a:xfrm>
            <a:off x="6781800" y="4876800"/>
            <a:ext cx="1905000" cy="0"/>
          </a:xfrm>
          <a:prstGeom prst="line">
            <a:avLst/>
          </a:prstGeom>
          <a:noFill/>
          <a:ln w="9525">
            <a:solidFill>
              <a:schemeClr val="accent2"/>
            </a:solidFill>
            <a:round/>
            <a:headEnd/>
            <a:tailEnd/>
          </a:ln>
          <a:effectLst/>
        </p:spPr>
        <p:txBody>
          <a:bodyPr wrap="none">
            <a:prstTxWarp prst="textNoShape">
              <a:avLst/>
            </a:prstTxWarp>
          </a:bodyPr>
          <a:lstStyle/>
          <a:p>
            <a:endParaRPr lang="en-US"/>
          </a:p>
        </p:txBody>
      </p:sp>
      <p:sp>
        <p:nvSpPr>
          <p:cNvPr id="188428" name="Line 12"/>
          <p:cNvSpPr>
            <a:spLocks noChangeShapeType="1"/>
          </p:cNvSpPr>
          <p:nvPr/>
        </p:nvSpPr>
        <p:spPr bwMode="auto">
          <a:xfrm>
            <a:off x="6858000" y="5638800"/>
            <a:ext cx="1905000" cy="0"/>
          </a:xfrm>
          <a:prstGeom prst="line">
            <a:avLst/>
          </a:prstGeom>
          <a:noFill/>
          <a:ln w="9525">
            <a:solidFill>
              <a:schemeClr val="accent2"/>
            </a:solidFill>
            <a:round/>
            <a:headEnd/>
            <a:tailEnd/>
          </a:ln>
          <a:effectLst/>
        </p:spPr>
        <p:txBody>
          <a:bodyPr wrap="none">
            <a:prstTxWarp prst="textNoShape">
              <a:avLst/>
            </a:prstTxWarp>
          </a:bodyPr>
          <a:lstStyle/>
          <a:p>
            <a:endParaRPr lang="en-US"/>
          </a:p>
        </p:txBody>
      </p:sp>
      <p:sp>
        <p:nvSpPr>
          <p:cNvPr id="188429" name="Line 13"/>
          <p:cNvSpPr>
            <a:spLocks noChangeShapeType="1"/>
          </p:cNvSpPr>
          <p:nvPr/>
        </p:nvSpPr>
        <p:spPr bwMode="auto">
          <a:xfrm flipH="1">
            <a:off x="7848600" y="2819400"/>
            <a:ext cx="762000" cy="16764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88430" name="Line 14"/>
          <p:cNvSpPr>
            <a:spLocks noChangeShapeType="1"/>
          </p:cNvSpPr>
          <p:nvPr/>
        </p:nvSpPr>
        <p:spPr bwMode="auto">
          <a:xfrm>
            <a:off x="8686800" y="2819400"/>
            <a:ext cx="304800" cy="2362200"/>
          </a:xfrm>
          <a:prstGeom prst="line">
            <a:avLst/>
          </a:prstGeom>
          <a:noFill/>
          <a:ln w="9525">
            <a:solidFill>
              <a:schemeClr val="accent2"/>
            </a:solidFill>
            <a:round/>
            <a:headEnd/>
            <a:tailEnd/>
          </a:ln>
          <a:effectLst/>
        </p:spPr>
        <p:txBody>
          <a:bodyPr wrap="none">
            <a:prstTxWarp prst="textNoShape">
              <a:avLst/>
            </a:prstTxWarp>
          </a:bodyPr>
          <a:lstStyle/>
          <a:p>
            <a:endParaRPr lang="en-US"/>
          </a:p>
        </p:txBody>
      </p:sp>
      <p:sp>
        <p:nvSpPr>
          <p:cNvPr id="188431" name="Line 15"/>
          <p:cNvSpPr>
            <a:spLocks noChangeShapeType="1"/>
          </p:cNvSpPr>
          <p:nvPr/>
        </p:nvSpPr>
        <p:spPr bwMode="auto">
          <a:xfrm flipH="1">
            <a:off x="8839200" y="5181600"/>
            <a:ext cx="152400" cy="2286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7" name="Slide Number Placeholder 4"/>
          <p:cNvSpPr>
            <a:spLocks noGrp="1"/>
          </p:cNvSpPr>
          <p:nvPr>
            <p:ph type="sldNum" sz="quarter" idx="12"/>
          </p:nvPr>
        </p:nvSpPr>
        <p:spPr/>
        <p:txBody>
          <a:bodyPr/>
          <a:lstStyle/>
          <a:p>
            <a:fld id="{3A32797B-EA21-0049-A77D-64633B09AC20}" type="slidenum">
              <a:rPr lang="en-US"/>
              <a:pPr/>
              <a:t>62</a:t>
            </a:fld>
            <a:endParaRPr lang="en-US"/>
          </a:p>
        </p:txBody>
      </p:sp>
      <p:sp>
        <p:nvSpPr>
          <p:cNvPr id="184322" name="Rectangle 2"/>
          <p:cNvSpPr>
            <a:spLocks noGrp="1" noChangeArrowheads="1"/>
          </p:cNvSpPr>
          <p:nvPr>
            <p:ph type="title"/>
          </p:nvPr>
        </p:nvSpPr>
        <p:spPr/>
        <p:txBody>
          <a:bodyPr/>
          <a:lstStyle/>
          <a:p>
            <a:r>
              <a:rPr lang="en-GB"/>
              <a:t>Lost Update Problem - 2</a:t>
            </a:r>
          </a:p>
        </p:txBody>
      </p:sp>
      <p:grpSp>
        <p:nvGrpSpPr>
          <p:cNvPr id="2" name="Group 3"/>
          <p:cNvGrpSpPr>
            <a:grpSpLocks/>
          </p:cNvGrpSpPr>
          <p:nvPr/>
        </p:nvGrpSpPr>
        <p:grpSpPr bwMode="auto">
          <a:xfrm>
            <a:off x="708025" y="1403350"/>
            <a:ext cx="7637463" cy="3949700"/>
            <a:chOff x="483" y="1172"/>
            <a:chExt cx="5212" cy="2488"/>
          </a:xfrm>
        </p:grpSpPr>
        <p:sp>
          <p:nvSpPr>
            <p:cNvPr id="184324" name="Rectangle 4"/>
            <p:cNvSpPr>
              <a:spLocks noChangeArrowheads="1"/>
            </p:cNvSpPr>
            <p:nvPr/>
          </p:nvSpPr>
          <p:spPr bwMode="auto">
            <a:xfrm>
              <a:off x="637" y="1217"/>
              <a:ext cx="891"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Transaction </a:t>
              </a:r>
              <a:endParaRPr lang="en-GB">
                <a:latin typeface="Times" charset="0"/>
              </a:endParaRPr>
            </a:p>
          </p:txBody>
        </p:sp>
        <p:sp>
          <p:nvSpPr>
            <p:cNvPr id="184325" name="Rectangle 5"/>
            <p:cNvSpPr>
              <a:spLocks noChangeArrowheads="1"/>
            </p:cNvSpPr>
            <p:nvPr/>
          </p:nvSpPr>
          <p:spPr bwMode="auto">
            <a:xfrm>
              <a:off x="1492" y="1217"/>
              <a:ext cx="10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i="1">
                  <a:solidFill>
                    <a:srgbClr val="000000"/>
                  </a:solidFill>
                  <a:latin typeface="Times" charset="0"/>
                </a:rPr>
                <a:t>T</a:t>
              </a:r>
              <a:endParaRPr lang="en-GB">
                <a:latin typeface="Times" charset="0"/>
              </a:endParaRPr>
            </a:p>
          </p:txBody>
        </p:sp>
        <p:sp>
          <p:nvSpPr>
            <p:cNvPr id="184326" name="Rectangle 6"/>
            <p:cNvSpPr>
              <a:spLocks noChangeArrowheads="1"/>
            </p:cNvSpPr>
            <p:nvPr/>
          </p:nvSpPr>
          <p:spPr bwMode="auto">
            <a:xfrm>
              <a:off x="1616" y="1217"/>
              <a:ext cx="55"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a:t>
              </a:r>
              <a:endParaRPr lang="en-GB">
                <a:latin typeface="Times" charset="0"/>
              </a:endParaRPr>
            </a:p>
          </p:txBody>
        </p:sp>
        <p:sp>
          <p:nvSpPr>
            <p:cNvPr id="184327" name="Rectangle 7"/>
            <p:cNvSpPr>
              <a:spLocks noChangeArrowheads="1"/>
            </p:cNvSpPr>
            <p:nvPr/>
          </p:nvSpPr>
          <p:spPr bwMode="auto">
            <a:xfrm>
              <a:off x="1496" y="1217"/>
              <a:ext cx="8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  </a:t>
              </a:r>
              <a:endParaRPr lang="en-GB">
                <a:latin typeface="Times" charset="0"/>
              </a:endParaRPr>
            </a:p>
          </p:txBody>
        </p:sp>
        <p:sp>
          <p:nvSpPr>
            <p:cNvPr id="184328" name="Rectangle 8"/>
            <p:cNvSpPr>
              <a:spLocks noChangeArrowheads="1"/>
            </p:cNvSpPr>
            <p:nvPr/>
          </p:nvSpPr>
          <p:spPr bwMode="auto">
            <a:xfrm>
              <a:off x="625" y="1450"/>
              <a:ext cx="174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balance = b.getBalance();</a:t>
              </a:r>
              <a:endParaRPr lang="en-GB">
                <a:latin typeface="Times" charset="0"/>
              </a:endParaRPr>
            </a:p>
          </p:txBody>
        </p:sp>
        <p:sp>
          <p:nvSpPr>
            <p:cNvPr id="184329" name="Rectangle 9"/>
            <p:cNvSpPr>
              <a:spLocks noChangeArrowheads="1"/>
            </p:cNvSpPr>
            <p:nvPr/>
          </p:nvSpPr>
          <p:spPr bwMode="auto">
            <a:xfrm>
              <a:off x="625" y="1660"/>
              <a:ext cx="1818"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b.setBalance(balance*1.1);</a:t>
              </a:r>
              <a:endParaRPr lang="en-GB">
                <a:latin typeface="Times" charset="0"/>
              </a:endParaRPr>
            </a:p>
          </p:txBody>
        </p:sp>
        <p:sp>
          <p:nvSpPr>
            <p:cNvPr id="184330" name="Rectangle 10"/>
            <p:cNvSpPr>
              <a:spLocks noChangeArrowheads="1"/>
            </p:cNvSpPr>
            <p:nvPr/>
          </p:nvSpPr>
          <p:spPr bwMode="auto">
            <a:xfrm>
              <a:off x="625" y="1870"/>
              <a:ext cx="1585"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a.withdraw(balance/10)</a:t>
              </a:r>
              <a:endParaRPr lang="en-GB">
                <a:latin typeface="Times" charset="0"/>
              </a:endParaRPr>
            </a:p>
          </p:txBody>
        </p:sp>
        <p:sp>
          <p:nvSpPr>
            <p:cNvPr id="184331" name="Rectangle 11"/>
            <p:cNvSpPr>
              <a:spLocks noChangeArrowheads="1"/>
            </p:cNvSpPr>
            <p:nvPr/>
          </p:nvSpPr>
          <p:spPr bwMode="auto">
            <a:xfrm>
              <a:off x="3237" y="1217"/>
              <a:ext cx="891"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Transaction </a:t>
              </a:r>
              <a:endParaRPr lang="en-GB">
                <a:latin typeface="Times" charset="0"/>
              </a:endParaRPr>
            </a:p>
          </p:txBody>
        </p:sp>
        <p:sp>
          <p:nvSpPr>
            <p:cNvPr id="184332" name="Rectangle 12"/>
            <p:cNvSpPr>
              <a:spLocks noChangeArrowheads="1"/>
            </p:cNvSpPr>
            <p:nvPr/>
          </p:nvSpPr>
          <p:spPr bwMode="auto">
            <a:xfrm>
              <a:off x="4092" y="1217"/>
              <a:ext cx="119"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i="1">
                  <a:solidFill>
                    <a:srgbClr val="000000"/>
                  </a:solidFill>
                  <a:latin typeface="Times" charset="0"/>
                </a:rPr>
                <a:t>U</a:t>
              </a:r>
              <a:endParaRPr lang="en-GB">
                <a:latin typeface="Times" charset="0"/>
              </a:endParaRPr>
            </a:p>
          </p:txBody>
        </p:sp>
        <p:sp>
          <p:nvSpPr>
            <p:cNvPr id="184333" name="Rectangle 13"/>
            <p:cNvSpPr>
              <a:spLocks noChangeArrowheads="1"/>
            </p:cNvSpPr>
            <p:nvPr/>
          </p:nvSpPr>
          <p:spPr bwMode="auto">
            <a:xfrm>
              <a:off x="4197" y="1217"/>
              <a:ext cx="55"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b="1">
                  <a:solidFill>
                    <a:srgbClr val="000000"/>
                  </a:solidFill>
                  <a:latin typeface="Times" charset="0"/>
                </a:rPr>
                <a:t>:</a:t>
              </a:r>
              <a:endParaRPr lang="en-GB">
                <a:latin typeface="Times" charset="0"/>
              </a:endParaRPr>
            </a:p>
          </p:txBody>
        </p:sp>
        <p:sp>
          <p:nvSpPr>
            <p:cNvPr id="184334" name="Rectangle 14"/>
            <p:cNvSpPr>
              <a:spLocks noChangeArrowheads="1"/>
            </p:cNvSpPr>
            <p:nvPr/>
          </p:nvSpPr>
          <p:spPr bwMode="auto">
            <a:xfrm>
              <a:off x="3237" y="1495"/>
              <a:ext cx="174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balance = b.getBalance();</a:t>
              </a:r>
              <a:endParaRPr lang="en-GB">
                <a:latin typeface="Times" charset="0"/>
              </a:endParaRPr>
            </a:p>
          </p:txBody>
        </p:sp>
        <p:sp>
          <p:nvSpPr>
            <p:cNvPr id="184335" name="Rectangle 15"/>
            <p:cNvSpPr>
              <a:spLocks noChangeArrowheads="1"/>
            </p:cNvSpPr>
            <p:nvPr/>
          </p:nvSpPr>
          <p:spPr bwMode="auto">
            <a:xfrm>
              <a:off x="3237" y="1705"/>
              <a:ext cx="1818"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b.setBalance(balance*1.1);</a:t>
              </a:r>
              <a:endParaRPr lang="en-GB">
                <a:latin typeface="Times" charset="0"/>
              </a:endParaRPr>
            </a:p>
          </p:txBody>
        </p:sp>
        <p:sp>
          <p:nvSpPr>
            <p:cNvPr id="184336" name="Rectangle 16"/>
            <p:cNvSpPr>
              <a:spLocks noChangeArrowheads="1"/>
            </p:cNvSpPr>
            <p:nvPr/>
          </p:nvSpPr>
          <p:spPr bwMode="auto">
            <a:xfrm>
              <a:off x="3237" y="1915"/>
              <a:ext cx="1575"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c.withdraw(balance/10)</a:t>
              </a:r>
              <a:endParaRPr lang="en-GB">
                <a:latin typeface="Times" charset="0"/>
              </a:endParaRPr>
            </a:p>
          </p:txBody>
        </p:sp>
        <p:sp>
          <p:nvSpPr>
            <p:cNvPr id="184337" name="Rectangle 17"/>
            <p:cNvSpPr>
              <a:spLocks noChangeArrowheads="1"/>
            </p:cNvSpPr>
            <p:nvPr/>
          </p:nvSpPr>
          <p:spPr bwMode="auto">
            <a:xfrm>
              <a:off x="625" y="2185"/>
              <a:ext cx="1783"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balance =  b.getBalance();</a:t>
              </a:r>
              <a:endParaRPr lang="en-GB">
                <a:latin typeface="Times" charset="0"/>
              </a:endParaRPr>
            </a:p>
          </p:txBody>
        </p:sp>
        <p:sp>
          <p:nvSpPr>
            <p:cNvPr id="184338" name="Rectangle 18"/>
            <p:cNvSpPr>
              <a:spLocks noChangeArrowheads="1"/>
            </p:cNvSpPr>
            <p:nvPr/>
          </p:nvSpPr>
          <p:spPr bwMode="auto">
            <a:xfrm>
              <a:off x="2516" y="2196"/>
              <a:ext cx="33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$200</a:t>
              </a:r>
              <a:endParaRPr lang="en-GB">
                <a:latin typeface="Times" charset="0"/>
              </a:endParaRPr>
            </a:p>
          </p:txBody>
        </p:sp>
        <p:sp>
          <p:nvSpPr>
            <p:cNvPr id="184339" name="Rectangle 19"/>
            <p:cNvSpPr>
              <a:spLocks noChangeArrowheads="1"/>
            </p:cNvSpPr>
            <p:nvPr/>
          </p:nvSpPr>
          <p:spPr bwMode="auto">
            <a:xfrm>
              <a:off x="3237" y="2441"/>
              <a:ext cx="1742"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balance = b.getBalance();</a:t>
              </a:r>
              <a:endParaRPr lang="en-GB">
                <a:latin typeface="Times" charset="0"/>
              </a:endParaRPr>
            </a:p>
          </p:txBody>
        </p:sp>
        <p:sp>
          <p:nvSpPr>
            <p:cNvPr id="184340" name="Rectangle 20"/>
            <p:cNvSpPr>
              <a:spLocks noChangeArrowheads="1"/>
            </p:cNvSpPr>
            <p:nvPr/>
          </p:nvSpPr>
          <p:spPr bwMode="auto">
            <a:xfrm>
              <a:off x="5128" y="2444"/>
              <a:ext cx="33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$200</a:t>
              </a:r>
              <a:endParaRPr lang="en-GB">
                <a:latin typeface="Times" charset="0"/>
              </a:endParaRPr>
            </a:p>
          </p:txBody>
        </p:sp>
        <p:sp>
          <p:nvSpPr>
            <p:cNvPr id="184341" name="Rectangle 21"/>
            <p:cNvSpPr>
              <a:spLocks noChangeArrowheads="1"/>
            </p:cNvSpPr>
            <p:nvPr/>
          </p:nvSpPr>
          <p:spPr bwMode="auto">
            <a:xfrm>
              <a:off x="3237" y="2696"/>
              <a:ext cx="1818"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b.setBalance(balance*1.1);</a:t>
              </a:r>
              <a:endParaRPr lang="en-GB">
                <a:latin typeface="Times" charset="0"/>
              </a:endParaRPr>
            </a:p>
          </p:txBody>
        </p:sp>
        <p:sp>
          <p:nvSpPr>
            <p:cNvPr id="184342" name="Rectangle 22"/>
            <p:cNvSpPr>
              <a:spLocks noChangeArrowheads="1"/>
            </p:cNvSpPr>
            <p:nvPr/>
          </p:nvSpPr>
          <p:spPr bwMode="auto">
            <a:xfrm>
              <a:off x="5128" y="2707"/>
              <a:ext cx="33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$220</a:t>
              </a:r>
              <a:endParaRPr lang="en-GB">
                <a:latin typeface="Times" charset="0"/>
              </a:endParaRPr>
            </a:p>
          </p:txBody>
        </p:sp>
        <p:sp>
          <p:nvSpPr>
            <p:cNvPr id="184343" name="Rectangle 23"/>
            <p:cNvSpPr>
              <a:spLocks noChangeArrowheads="1"/>
            </p:cNvSpPr>
            <p:nvPr/>
          </p:nvSpPr>
          <p:spPr bwMode="auto">
            <a:xfrm>
              <a:off x="625" y="2951"/>
              <a:ext cx="1818"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b.setBalance(balance*1.1);</a:t>
              </a:r>
              <a:endParaRPr lang="en-GB">
                <a:latin typeface="Times" charset="0"/>
              </a:endParaRPr>
            </a:p>
          </p:txBody>
        </p:sp>
        <p:sp>
          <p:nvSpPr>
            <p:cNvPr id="184344" name="Rectangle 24"/>
            <p:cNvSpPr>
              <a:spLocks noChangeArrowheads="1"/>
            </p:cNvSpPr>
            <p:nvPr/>
          </p:nvSpPr>
          <p:spPr bwMode="auto">
            <a:xfrm>
              <a:off x="2516" y="2962"/>
              <a:ext cx="33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$220</a:t>
              </a:r>
              <a:endParaRPr lang="en-GB">
                <a:latin typeface="Times" charset="0"/>
              </a:endParaRPr>
            </a:p>
          </p:txBody>
        </p:sp>
        <p:sp>
          <p:nvSpPr>
            <p:cNvPr id="184345" name="Rectangle 25"/>
            <p:cNvSpPr>
              <a:spLocks noChangeArrowheads="1"/>
            </p:cNvSpPr>
            <p:nvPr/>
          </p:nvSpPr>
          <p:spPr bwMode="auto">
            <a:xfrm>
              <a:off x="625" y="3206"/>
              <a:ext cx="1585"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a.withdraw(balance/10)</a:t>
              </a:r>
              <a:endParaRPr lang="en-GB">
                <a:latin typeface="Times" charset="0"/>
              </a:endParaRPr>
            </a:p>
          </p:txBody>
        </p:sp>
        <p:sp>
          <p:nvSpPr>
            <p:cNvPr id="184346" name="Rectangle 26"/>
            <p:cNvSpPr>
              <a:spLocks noChangeArrowheads="1"/>
            </p:cNvSpPr>
            <p:nvPr/>
          </p:nvSpPr>
          <p:spPr bwMode="auto">
            <a:xfrm>
              <a:off x="2516" y="3217"/>
              <a:ext cx="33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  $80</a:t>
              </a:r>
              <a:endParaRPr lang="en-GB">
                <a:latin typeface="Times" charset="0"/>
              </a:endParaRPr>
            </a:p>
          </p:txBody>
        </p:sp>
        <p:sp>
          <p:nvSpPr>
            <p:cNvPr id="184347" name="Rectangle 27"/>
            <p:cNvSpPr>
              <a:spLocks noChangeArrowheads="1"/>
            </p:cNvSpPr>
            <p:nvPr/>
          </p:nvSpPr>
          <p:spPr bwMode="auto">
            <a:xfrm>
              <a:off x="3237" y="3461"/>
              <a:ext cx="1575"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Times" charset="0"/>
                </a:rPr>
                <a:t>c.withdraw(balance/10)</a:t>
              </a:r>
              <a:endParaRPr lang="en-GB">
                <a:latin typeface="Times" charset="0"/>
              </a:endParaRPr>
            </a:p>
          </p:txBody>
        </p:sp>
        <p:sp>
          <p:nvSpPr>
            <p:cNvPr id="184348" name="Rectangle 28"/>
            <p:cNvSpPr>
              <a:spLocks noChangeArrowheads="1"/>
            </p:cNvSpPr>
            <p:nvPr/>
          </p:nvSpPr>
          <p:spPr bwMode="auto">
            <a:xfrm>
              <a:off x="5128" y="3472"/>
              <a:ext cx="330"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a:solidFill>
                    <a:srgbClr val="000000"/>
                  </a:solidFill>
                  <a:latin typeface="Times" charset="0"/>
                </a:rPr>
                <a:t>$280</a:t>
              </a:r>
              <a:endParaRPr lang="en-GB">
                <a:latin typeface="Times" charset="0"/>
              </a:endParaRPr>
            </a:p>
          </p:txBody>
        </p:sp>
        <p:sp>
          <p:nvSpPr>
            <p:cNvPr id="184349" name="Line 29"/>
            <p:cNvSpPr>
              <a:spLocks noChangeShapeType="1"/>
            </p:cNvSpPr>
            <p:nvPr/>
          </p:nvSpPr>
          <p:spPr bwMode="auto">
            <a:xfrm>
              <a:off x="483" y="1172"/>
              <a:ext cx="5212"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184350" name="Line 30"/>
            <p:cNvSpPr>
              <a:spLocks noChangeShapeType="1"/>
            </p:cNvSpPr>
            <p:nvPr/>
          </p:nvSpPr>
          <p:spPr bwMode="auto">
            <a:xfrm>
              <a:off x="483" y="2099"/>
              <a:ext cx="5212"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184351" name="Line 31"/>
            <p:cNvSpPr>
              <a:spLocks noChangeShapeType="1"/>
            </p:cNvSpPr>
            <p:nvPr/>
          </p:nvSpPr>
          <p:spPr bwMode="auto">
            <a:xfrm>
              <a:off x="483" y="3660"/>
              <a:ext cx="5212"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184352" name="Line 32"/>
            <p:cNvSpPr>
              <a:spLocks noChangeShapeType="1"/>
            </p:cNvSpPr>
            <p:nvPr/>
          </p:nvSpPr>
          <p:spPr bwMode="auto">
            <a:xfrm>
              <a:off x="3097" y="1180"/>
              <a:ext cx="0" cy="248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grpSp>
      <p:sp>
        <p:nvSpPr>
          <p:cNvPr id="184353" name="Rectangle 33"/>
          <p:cNvSpPr>
            <a:spLocks noChangeArrowheads="1"/>
          </p:cNvSpPr>
          <p:nvPr/>
        </p:nvSpPr>
        <p:spPr bwMode="auto">
          <a:xfrm>
            <a:off x="609600" y="1371600"/>
            <a:ext cx="7772400" cy="1524000"/>
          </a:xfrm>
          <a:prstGeom prst="rect">
            <a:avLst/>
          </a:prstGeom>
          <a:noFill/>
          <a:ln w="57150">
            <a:solidFill>
              <a:schemeClr val="accent2"/>
            </a:solidFill>
            <a:miter lim="800000"/>
            <a:headEnd/>
            <a:tailEnd/>
          </a:ln>
          <a:effectLst/>
        </p:spPr>
        <p:txBody>
          <a:bodyPr wrap="none" anchor="ctr">
            <a:prstTxWarp prst="textNoShape">
              <a:avLst/>
            </a:prstTxWarp>
          </a:bodyPr>
          <a:lstStyle/>
          <a:p>
            <a:endParaRPr lang="en-US"/>
          </a:p>
        </p:txBody>
      </p:sp>
      <p:sp>
        <p:nvSpPr>
          <p:cNvPr id="184354" name="Text Box 34"/>
          <p:cNvSpPr txBox="1">
            <a:spLocks noChangeArrowheads="1"/>
          </p:cNvSpPr>
          <p:nvPr/>
        </p:nvSpPr>
        <p:spPr bwMode="auto">
          <a:xfrm>
            <a:off x="304800" y="5638800"/>
            <a:ext cx="8255000" cy="822325"/>
          </a:xfrm>
          <a:prstGeom prst="rect">
            <a:avLst/>
          </a:prstGeom>
          <a:noFill/>
          <a:ln w="9525">
            <a:noFill/>
            <a:miter lim="800000"/>
            <a:headEnd/>
            <a:tailEnd/>
          </a:ln>
          <a:effectLst/>
        </p:spPr>
        <p:txBody>
          <a:bodyPr wrap="none">
            <a:prstTxWarp prst="textNoShape">
              <a:avLst/>
            </a:prstTxWarp>
            <a:spAutoFit/>
          </a:bodyPr>
          <a:lstStyle/>
          <a:p>
            <a:pPr algn="l"/>
            <a:r>
              <a:rPr lang="en-US"/>
              <a:t>In the above, we get balances of  80, 220 and 280 – U’s update of </a:t>
            </a:r>
          </a:p>
          <a:p>
            <a:pPr algn="l"/>
            <a:r>
              <a:rPr lang="en-US"/>
              <a:t>b was lost</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1" name="Slide Number Placeholder 6"/>
          <p:cNvSpPr>
            <a:spLocks noGrp="1"/>
          </p:cNvSpPr>
          <p:nvPr>
            <p:ph type="sldNum" sz="quarter" idx="12"/>
          </p:nvPr>
        </p:nvSpPr>
        <p:spPr/>
        <p:txBody>
          <a:bodyPr/>
          <a:lstStyle/>
          <a:p>
            <a:fld id="{5A5CAEE1-7AFF-CA4B-96B3-D7437A05A5BA}" type="slidenum">
              <a:rPr lang="en-US"/>
              <a:pPr/>
              <a:t>63</a:t>
            </a:fld>
            <a:endParaRPr lang="en-US"/>
          </a:p>
        </p:txBody>
      </p:sp>
      <p:sp>
        <p:nvSpPr>
          <p:cNvPr id="191490" name="Rectangle 2"/>
          <p:cNvSpPr>
            <a:spLocks noGrp="1" noChangeArrowheads="1"/>
          </p:cNvSpPr>
          <p:nvPr>
            <p:ph type="title"/>
          </p:nvPr>
        </p:nvSpPr>
        <p:spPr/>
        <p:txBody>
          <a:bodyPr/>
          <a:lstStyle/>
          <a:p>
            <a:r>
              <a:rPr lang="en-US"/>
              <a:t>Lost Update Problem - 3</a:t>
            </a:r>
          </a:p>
        </p:txBody>
      </p:sp>
      <p:sp>
        <p:nvSpPr>
          <p:cNvPr id="191491" name="Rectangle 3"/>
          <p:cNvSpPr>
            <a:spLocks noGrp="1" noChangeArrowheads="1"/>
          </p:cNvSpPr>
          <p:nvPr>
            <p:ph type="body" sz="half" idx="1"/>
          </p:nvPr>
        </p:nvSpPr>
        <p:spPr>
          <a:xfrm>
            <a:off x="533400" y="1371600"/>
            <a:ext cx="3810000" cy="1600200"/>
          </a:xfrm>
        </p:spPr>
        <p:txBody>
          <a:bodyPr>
            <a:normAutofit fontScale="92500"/>
          </a:bodyPr>
          <a:lstStyle/>
          <a:p>
            <a:pPr>
              <a:buFont typeface="Wingdings" charset="2"/>
              <a:buNone/>
            </a:pPr>
            <a:r>
              <a:rPr lang="en-US" sz="2000" b="1"/>
              <a:t>T:</a:t>
            </a:r>
            <a:r>
              <a:rPr lang="en-US" sz="2000" i="1"/>
              <a:t>  balance = b.getbalance()</a:t>
            </a:r>
          </a:p>
          <a:p>
            <a:pPr>
              <a:buFont typeface="Wingdings" charset="2"/>
              <a:buNone/>
            </a:pPr>
            <a:r>
              <a:rPr lang="en-US" sz="2000" i="1"/>
              <a:t>     b.setbalance(balance*1.1) </a:t>
            </a:r>
          </a:p>
          <a:p>
            <a:pPr>
              <a:buFont typeface="Wingdings" charset="2"/>
              <a:buNone/>
            </a:pPr>
            <a:r>
              <a:rPr lang="en-US" sz="2000" i="1"/>
              <a:t>     a.withdrawn(balance/10)</a:t>
            </a:r>
          </a:p>
          <a:p>
            <a:pPr>
              <a:buFont typeface="Wingdings" charset="2"/>
              <a:buNone/>
            </a:pPr>
            <a:endParaRPr lang="en-US" sz="2000" i="1"/>
          </a:p>
        </p:txBody>
      </p:sp>
      <p:sp>
        <p:nvSpPr>
          <p:cNvPr id="191492" name="Rectangle 4"/>
          <p:cNvSpPr>
            <a:spLocks noGrp="1" noChangeArrowheads="1"/>
          </p:cNvSpPr>
          <p:nvPr>
            <p:ph type="body" sz="half" idx="2"/>
          </p:nvPr>
        </p:nvSpPr>
        <p:spPr>
          <a:xfrm>
            <a:off x="4495800" y="1371600"/>
            <a:ext cx="3810000" cy="1447800"/>
          </a:xfrm>
        </p:spPr>
        <p:txBody>
          <a:bodyPr>
            <a:normAutofit fontScale="92500"/>
          </a:bodyPr>
          <a:lstStyle/>
          <a:p>
            <a:pPr>
              <a:buFont typeface="Wingdings" charset="2"/>
              <a:buNone/>
            </a:pPr>
            <a:r>
              <a:rPr lang="en-US" sz="2000" b="1"/>
              <a:t>U:</a:t>
            </a:r>
            <a:r>
              <a:rPr lang="en-US" sz="2000" i="1"/>
              <a:t>  balance = b.getbalance()</a:t>
            </a:r>
          </a:p>
          <a:p>
            <a:pPr>
              <a:buFont typeface="Wingdings" charset="2"/>
              <a:buNone/>
            </a:pPr>
            <a:r>
              <a:rPr lang="en-US" sz="2000" i="1"/>
              <a:t>     b.setbalance(balance*1.1) </a:t>
            </a:r>
          </a:p>
          <a:p>
            <a:pPr>
              <a:buFont typeface="Wingdings" charset="2"/>
              <a:buNone/>
            </a:pPr>
            <a:r>
              <a:rPr lang="en-US" sz="2000" i="1"/>
              <a:t>     c.withdrawn(balance/10)</a:t>
            </a:r>
          </a:p>
          <a:p>
            <a:pPr>
              <a:buFont typeface="Wingdings" charset="2"/>
              <a:buNone/>
            </a:pPr>
            <a:endParaRPr lang="en-US" sz="2000" i="1"/>
          </a:p>
          <a:p>
            <a:pPr>
              <a:buFont typeface="Wingdings" charset="2"/>
              <a:buNone/>
            </a:pPr>
            <a:endParaRPr lang="en-US" sz="2000"/>
          </a:p>
        </p:txBody>
      </p:sp>
      <p:sp>
        <p:nvSpPr>
          <p:cNvPr id="191495" name="Text Box 7"/>
          <p:cNvSpPr txBox="1">
            <a:spLocks noChangeArrowheads="1"/>
          </p:cNvSpPr>
          <p:nvPr/>
        </p:nvSpPr>
        <p:spPr bwMode="auto">
          <a:xfrm>
            <a:off x="466725" y="5715000"/>
            <a:ext cx="7831138" cy="457200"/>
          </a:xfrm>
          <a:prstGeom prst="rect">
            <a:avLst/>
          </a:prstGeom>
          <a:noFill/>
          <a:ln w="9525">
            <a:noFill/>
            <a:miter lim="800000"/>
            <a:headEnd/>
            <a:tailEnd/>
          </a:ln>
          <a:effectLst/>
        </p:spPr>
        <p:txBody>
          <a:bodyPr wrap="none">
            <a:prstTxWarp prst="textNoShape">
              <a:avLst/>
            </a:prstTxWarp>
            <a:spAutoFit/>
          </a:bodyPr>
          <a:lstStyle/>
          <a:p>
            <a:pPr algn="l"/>
            <a:r>
              <a:rPr lang="en-US"/>
              <a:t>We get balances of  80, 242 and 278, same as T followed by U</a:t>
            </a:r>
          </a:p>
        </p:txBody>
      </p:sp>
      <p:sp>
        <p:nvSpPr>
          <p:cNvPr id="191496" name="Rectangle 8"/>
          <p:cNvSpPr>
            <a:spLocks noChangeArrowheads="1"/>
          </p:cNvSpPr>
          <p:nvPr/>
        </p:nvSpPr>
        <p:spPr bwMode="auto">
          <a:xfrm>
            <a:off x="533400" y="3048000"/>
            <a:ext cx="3810000" cy="1600200"/>
          </a:xfrm>
          <a:prstGeom prst="rect">
            <a:avLst/>
          </a:prstGeom>
          <a:noFill/>
          <a:ln w="9525">
            <a:noFill/>
            <a:miter lim="800000"/>
            <a:headEnd/>
            <a:tailEnd/>
          </a:ln>
          <a:effectLst/>
        </p:spPr>
        <p:txBody>
          <a:bodyPr>
            <a:prstTxWarp prst="textNoShape">
              <a:avLst/>
            </a:prstTxWarp>
          </a:bodyPr>
          <a:lstStyle/>
          <a:p>
            <a:pPr marL="342900" indent="-342900" algn="l">
              <a:spcBef>
                <a:spcPct val="20000"/>
              </a:spcBef>
              <a:buClr>
                <a:schemeClr val="accent2"/>
              </a:buClr>
              <a:buSzPct val="85000"/>
              <a:buFont typeface="Wingdings" charset="2"/>
              <a:buNone/>
            </a:pPr>
            <a:r>
              <a:rPr lang="en-US" sz="2000" b="1">
                <a:latin typeface="Arial" charset="0"/>
              </a:rPr>
              <a:t>   </a:t>
            </a:r>
            <a:r>
              <a:rPr lang="en-US" sz="2000" i="1">
                <a:latin typeface="Arial" charset="0"/>
              </a:rPr>
              <a:t>  balance = b.getbalance()</a:t>
            </a:r>
          </a:p>
          <a:p>
            <a:pPr marL="342900" indent="-342900" algn="l">
              <a:spcBef>
                <a:spcPct val="20000"/>
              </a:spcBef>
              <a:buClr>
                <a:schemeClr val="accent2"/>
              </a:buClr>
              <a:buSzPct val="85000"/>
              <a:buFont typeface="Wingdings" charset="2"/>
              <a:buNone/>
            </a:pPr>
            <a:r>
              <a:rPr lang="en-US" sz="2000" i="1">
                <a:latin typeface="Arial" charset="0"/>
              </a:rPr>
              <a:t>     b.setbalance(balance*1.1) </a:t>
            </a:r>
          </a:p>
          <a:p>
            <a:pPr marL="342900" indent="-342900" algn="l">
              <a:spcBef>
                <a:spcPct val="20000"/>
              </a:spcBef>
              <a:buClr>
                <a:schemeClr val="accent2"/>
              </a:buClr>
              <a:buSzPct val="85000"/>
              <a:buFont typeface="Wingdings" charset="2"/>
              <a:buNone/>
            </a:pPr>
            <a:r>
              <a:rPr lang="en-US" sz="2000" i="1">
                <a:latin typeface="Arial" charset="0"/>
              </a:rPr>
              <a:t>     </a:t>
            </a:r>
          </a:p>
          <a:p>
            <a:pPr marL="342900" indent="-342900" algn="l">
              <a:spcBef>
                <a:spcPct val="20000"/>
              </a:spcBef>
              <a:buClr>
                <a:schemeClr val="accent2"/>
              </a:buClr>
              <a:buSzPct val="85000"/>
              <a:buFont typeface="Wingdings" charset="2"/>
              <a:buNone/>
            </a:pPr>
            <a:endParaRPr lang="en-US" sz="2000" i="1">
              <a:latin typeface="Arial" charset="0"/>
            </a:endParaRPr>
          </a:p>
          <a:p>
            <a:pPr marL="342900" indent="-342900" algn="l">
              <a:spcBef>
                <a:spcPct val="20000"/>
              </a:spcBef>
              <a:buClr>
                <a:schemeClr val="accent2"/>
              </a:buClr>
              <a:buSzPct val="85000"/>
              <a:buFont typeface="Wingdings" charset="2"/>
              <a:buNone/>
            </a:pPr>
            <a:r>
              <a:rPr lang="en-US" sz="2000" i="1">
                <a:latin typeface="Arial" charset="0"/>
              </a:rPr>
              <a:t>     a.withdrawn(balance/10)</a:t>
            </a:r>
          </a:p>
          <a:p>
            <a:pPr marL="342900" indent="-342900" algn="l">
              <a:spcBef>
                <a:spcPct val="20000"/>
              </a:spcBef>
              <a:buClr>
                <a:schemeClr val="accent2"/>
              </a:buClr>
              <a:buSzPct val="85000"/>
              <a:buFont typeface="Wingdings" charset="2"/>
              <a:buNone/>
            </a:pPr>
            <a:endParaRPr lang="en-US" sz="2000" i="1">
              <a:latin typeface="Arial" charset="0"/>
            </a:endParaRPr>
          </a:p>
        </p:txBody>
      </p:sp>
      <p:sp>
        <p:nvSpPr>
          <p:cNvPr id="191497" name="Rectangle 9"/>
          <p:cNvSpPr>
            <a:spLocks noChangeArrowheads="1"/>
          </p:cNvSpPr>
          <p:nvPr/>
        </p:nvSpPr>
        <p:spPr bwMode="auto">
          <a:xfrm>
            <a:off x="4419600" y="3048000"/>
            <a:ext cx="3810000" cy="1447800"/>
          </a:xfrm>
          <a:prstGeom prst="rect">
            <a:avLst/>
          </a:prstGeom>
          <a:noFill/>
          <a:ln w="9525">
            <a:noFill/>
            <a:miter lim="800000"/>
            <a:headEnd/>
            <a:tailEnd/>
          </a:ln>
          <a:effectLst/>
        </p:spPr>
        <p:txBody>
          <a:bodyPr>
            <a:prstTxWarp prst="textNoShape">
              <a:avLst/>
            </a:prstTxWarp>
          </a:bodyPr>
          <a:lstStyle/>
          <a:p>
            <a:pPr marL="342900" indent="-342900" algn="l">
              <a:spcBef>
                <a:spcPct val="20000"/>
              </a:spcBef>
              <a:buClr>
                <a:schemeClr val="accent2"/>
              </a:buClr>
              <a:buSzPct val="85000"/>
              <a:buFont typeface="Wingdings" charset="2"/>
              <a:buNone/>
            </a:pPr>
            <a:r>
              <a:rPr lang="en-US" sz="2000" i="1">
                <a:latin typeface="Arial" charset="0"/>
              </a:rPr>
              <a:t>     </a:t>
            </a:r>
          </a:p>
          <a:p>
            <a:pPr marL="342900" indent="-342900" algn="l">
              <a:spcBef>
                <a:spcPct val="20000"/>
              </a:spcBef>
              <a:buClr>
                <a:schemeClr val="accent2"/>
              </a:buClr>
              <a:buSzPct val="85000"/>
              <a:buFont typeface="Wingdings" charset="2"/>
              <a:buNone/>
            </a:pPr>
            <a:endParaRPr lang="en-US" sz="2000" i="1">
              <a:latin typeface="Arial" charset="0"/>
            </a:endParaRPr>
          </a:p>
          <a:p>
            <a:pPr marL="342900" indent="-342900" algn="l">
              <a:spcBef>
                <a:spcPct val="20000"/>
              </a:spcBef>
              <a:buClr>
                <a:schemeClr val="accent2"/>
              </a:buClr>
              <a:buSzPct val="85000"/>
              <a:buFont typeface="Wingdings" charset="2"/>
              <a:buNone/>
            </a:pPr>
            <a:r>
              <a:rPr lang="en-US" sz="2000" i="1">
                <a:latin typeface="Arial" charset="0"/>
              </a:rPr>
              <a:t>     balance = b.getbalance()</a:t>
            </a:r>
          </a:p>
          <a:p>
            <a:pPr marL="342900" indent="-342900" algn="l">
              <a:spcBef>
                <a:spcPct val="20000"/>
              </a:spcBef>
              <a:buClr>
                <a:schemeClr val="accent2"/>
              </a:buClr>
              <a:buSzPct val="85000"/>
              <a:buFont typeface="Wingdings" charset="2"/>
              <a:buNone/>
            </a:pPr>
            <a:r>
              <a:rPr lang="en-US" sz="2000" i="1">
                <a:latin typeface="Arial" charset="0"/>
              </a:rPr>
              <a:t>     b.setbalance(balance*1.1) </a:t>
            </a:r>
          </a:p>
          <a:p>
            <a:pPr marL="342900" indent="-342900" algn="l">
              <a:spcBef>
                <a:spcPct val="20000"/>
              </a:spcBef>
              <a:buClr>
                <a:schemeClr val="accent2"/>
              </a:buClr>
              <a:buSzPct val="85000"/>
              <a:buFont typeface="Wingdings" charset="2"/>
              <a:buNone/>
            </a:pPr>
            <a:r>
              <a:rPr lang="en-US" sz="2000" i="1">
                <a:latin typeface="Arial" charset="0"/>
              </a:rPr>
              <a:t>     </a:t>
            </a:r>
          </a:p>
          <a:p>
            <a:pPr marL="342900" indent="-342900" algn="l">
              <a:spcBef>
                <a:spcPct val="20000"/>
              </a:spcBef>
              <a:buClr>
                <a:schemeClr val="accent2"/>
              </a:buClr>
              <a:buSzPct val="85000"/>
              <a:buFont typeface="Wingdings" charset="2"/>
              <a:buNone/>
            </a:pPr>
            <a:r>
              <a:rPr lang="en-US" sz="2000" i="1">
                <a:latin typeface="Arial" charset="0"/>
              </a:rPr>
              <a:t>     c.withdrawn(balance/10)</a:t>
            </a:r>
          </a:p>
          <a:p>
            <a:pPr marL="342900" indent="-342900" algn="l">
              <a:spcBef>
                <a:spcPct val="20000"/>
              </a:spcBef>
              <a:buClr>
                <a:schemeClr val="accent2"/>
              </a:buClr>
              <a:buSzPct val="85000"/>
              <a:buFont typeface="Wingdings" charset="2"/>
              <a:buNone/>
            </a:pPr>
            <a:endParaRPr lang="en-US" sz="2000" i="1">
              <a:latin typeface="Arial" charset="0"/>
            </a:endParaRPr>
          </a:p>
          <a:p>
            <a:pPr marL="342900" indent="-342900" algn="l">
              <a:spcBef>
                <a:spcPct val="20000"/>
              </a:spcBef>
              <a:buClr>
                <a:schemeClr val="accent2"/>
              </a:buClr>
              <a:buSzPct val="85000"/>
              <a:buFont typeface="Wingdings" charset="2"/>
              <a:buNone/>
            </a:pPr>
            <a:endParaRPr lang="en-US" sz="2000">
              <a:latin typeface="Arial" charset="0"/>
            </a:endParaRPr>
          </a:p>
        </p:txBody>
      </p:sp>
      <p:sp>
        <p:nvSpPr>
          <p:cNvPr id="191498" name="Rectangle 10"/>
          <p:cNvSpPr>
            <a:spLocks noChangeArrowheads="1"/>
          </p:cNvSpPr>
          <p:nvPr/>
        </p:nvSpPr>
        <p:spPr bwMode="auto">
          <a:xfrm>
            <a:off x="457200" y="1143000"/>
            <a:ext cx="7772400" cy="1524000"/>
          </a:xfrm>
          <a:prstGeom prst="rect">
            <a:avLst/>
          </a:prstGeom>
          <a:noFill/>
          <a:ln w="57150">
            <a:solidFill>
              <a:schemeClr val="accent2"/>
            </a:solidFill>
            <a:miter lim="800000"/>
            <a:headEnd/>
            <a:tailEn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55" name="Slide Number Placeholder 4"/>
          <p:cNvSpPr>
            <a:spLocks noGrp="1"/>
          </p:cNvSpPr>
          <p:nvPr>
            <p:ph type="sldNum" sz="quarter" idx="12"/>
          </p:nvPr>
        </p:nvSpPr>
        <p:spPr/>
        <p:txBody>
          <a:bodyPr/>
          <a:lstStyle/>
          <a:p>
            <a:fld id="{0A85D95E-C503-064E-9E04-C03AA1DC1337}" type="slidenum">
              <a:rPr lang="en-US"/>
              <a:pPr/>
              <a:t>64</a:t>
            </a:fld>
            <a:endParaRPr lang="en-US"/>
          </a:p>
        </p:txBody>
      </p:sp>
      <p:sp>
        <p:nvSpPr>
          <p:cNvPr id="12290" name="Rectangle 2"/>
          <p:cNvSpPr>
            <a:spLocks noGrp="1" noChangeArrowheads="1"/>
          </p:cNvSpPr>
          <p:nvPr>
            <p:ph type="title"/>
          </p:nvPr>
        </p:nvSpPr>
        <p:spPr/>
        <p:txBody>
          <a:bodyPr>
            <a:normAutofit fontScale="90000"/>
          </a:bodyPr>
          <a:lstStyle/>
          <a:p>
            <a:r>
              <a:rPr lang="en-GB"/>
              <a:t>The inconsistent retrievals problem</a:t>
            </a:r>
          </a:p>
        </p:txBody>
      </p:sp>
      <p:grpSp>
        <p:nvGrpSpPr>
          <p:cNvPr id="2" name="Group 3"/>
          <p:cNvGrpSpPr>
            <a:grpSpLocks/>
          </p:cNvGrpSpPr>
          <p:nvPr/>
        </p:nvGrpSpPr>
        <p:grpSpPr bwMode="auto">
          <a:xfrm>
            <a:off x="457200" y="1828800"/>
            <a:ext cx="8024813" cy="3582988"/>
            <a:chOff x="295" y="1158"/>
            <a:chExt cx="5476" cy="2257"/>
          </a:xfrm>
        </p:grpSpPr>
        <p:sp>
          <p:nvSpPr>
            <p:cNvPr id="12292" name="Rectangle 4"/>
            <p:cNvSpPr>
              <a:spLocks noChangeArrowheads="1"/>
            </p:cNvSpPr>
            <p:nvPr/>
          </p:nvSpPr>
          <p:spPr bwMode="auto">
            <a:xfrm>
              <a:off x="439" y="1181"/>
              <a:ext cx="93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Transaction </a:t>
              </a:r>
              <a:endParaRPr lang="en-GB">
                <a:latin typeface="Times" charset="0"/>
              </a:endParaRPr>
            </a:p>
          </p:txBody>
        </p:sp>
        <p:sp>
          <p:nvSpPr>
            <p:cNvPr id="12293" name="Rectangle 5"/>
            <p:cNvSpPr>
              <a:spLocks noChangeArrowheads="1"/>
            </p:cNvSpPr>
            <p:nvPr/>
          </p:nvSpPr>
          <p:spPr bwMode="auto">
            <a:xfrm>
              <a:off x="1273" y="1181"/>
              <a:ext cx="24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i="1">
                  <a:solidFill>
                    <a:srgbClr val="000000"/>
                  </a:solidFill>
                  <a:latin typeface="Times" charset="0"/>
                </a:rPr>
                <a:t>   V</a:t>
              </a:r>
              <a:endParaRPr lang="en-GB">
                <a:latin typeface="Times" charset="0"/>
              </a:endParaRPr>
            </a:p>
          </p:txBody>
        </p:sp>
        <p:sp>
          <p:nvSpPr>
            <p:cNvPr id="12294" name="Rectangle 6"/>
            <p:cNvSpPr>
              <a:spLocks noChangeArrowheads="1"/>
            </p:cNvSpPr>
            <p:nvPr/>
          </p:nvSpPr>
          <p:spPr bwMode="auto">
            <a:xfrm>
              <a:off x="1383" y="1181"/>
              <a:ext cx="1" cy="230"/>
            </a:xfrm>
            <a:prstGeom prst="rect">
              <a:avLst/>
            </a:prstGeom>
            <a:noFill/>
            <a:ln w="9525">
              <a:noFill/>
              <a:miter lim="800000"/>
              <a:headEnd/>
              <a:tailEnd/>
            </a:ln>
          </p:spPr>
          <p:txBody>
            <a:bodyPr wrap="none" lIns="0" tIns="0" rIns="0" bIns="0">
              <a:prstTxWarp prst="textNoShape">
                <a:avLst/>
              </a:prstTxWarp>
              <a:spAutoFit/>
            </a:bodyPr>
            <a:lstStyle/>
            <a:p>
              <a:pPr algn="l"/>
              <a:endParaRPr lang="en-GB">
                <a:latin typeface="Times" charset="0"/>
              </a:endParaRPr>
            </a:p>
          </p:txBody>
        </p:sp>
        <p:sp>
          <p:nvSpPr>
            <p:cNvPr id="12295" name="Rectangle 7"/>
            <p:cNvSpPr>
              <a:spLocks noChangeArrowheads="1"/>
            </p:cNvSpPr>
            <p:nvPr/>
          </p:nvSpPr>
          <p:spPr bwMode="auto">
            <a:xfrm>
              <a:off x="1430" y="1181"/>
              <a:ext cx="8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  </a:t>
              </a:r>
              <a:endParaRPr lang="en-GB">
                <a:latin typeface="Times" charset="0"/>
              </a:endParaRPr>
            </a:p>
          </p:txBody>
        </p:sp>
        <p:sp>
          <p:nvSpPr>
            <p:cNvPr id="12296" name="Rectangle 8"/>
            <p:cNvSpPr>
              <a:spLocks noChangeArrowheads="1"/>
            </p:cNvSpPr>
            <p:nvPr/>
          </p:nvSpPr>
          <p:spPr bwMode="auto">
            <a:xfrm>
              <a:off x="444" y="1405"/>
              <a:ext cx="1160"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a.withdraw(100)</a:t>
              </a:r>
              <a:endParaRPr lang="en-GB">
                <a:latin typeface="Times" charset="0"/>
              </a:endParaRPr>
            </a:p>
          </p:txBody>
        </p:sp>
        <p:sp>
          <p:nvSpPr>
            <p:cNvPr id="12297" name="Rectangle 9"/>
            <p:cNvSpPr>
              <a:spLocks noChangeArrowheads="1"/>
            </p:cNvSpPr>
            <p:nvPr/>
          </p:nvSpPr>
          <p:spPr bwMode="auto">
            <a:xfrm>
              <a:off x="444" y="1626"/>
              <a:ext cx="1005"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b.deposit(100)</a:t>
              </a:r>
              <a:endParaRPr lang="en-GB">
                <a:latin typeface="Times" charset="0"/>
              </a:endParaRPr>
            </a:p>
          </p:txBody>
        </p:sp>
        <p:sp>
          <p:nvSpPr>
            <p:cNvPr id="12298" name="Rectangle 10"/>
            <p:cNvSpPr>
              <a:spLocks noChangeArrowheads="1"/>
            </p:cNvSpPr>
            <p:nvPr/>
          </p:nvSpPr>
          <p:spPr bwMode="auto">
            <a:xfrm>
              <a:off x="2954" y="1181"/>
              <a:ext cx="93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Transaction </a:t>
              </a:r>
              <a:endParaRPr lang="en-GB">
                <a:latin typeface="Times" charset="0"/>
              </a:endParaRPr>
            </a:p>
          </p:txBody>
        </p:sp>
        <p:sp>
          <p:nvSpPr>
            <p:cNvPr id="12299" name="Rectangle 11"/>
            <p:cNvSpPr>
              <a:spLocks noChangeArrowheads="1"/>
            </p:cNvSpPr>
            <p:nvPr/>
          </p:nvSpPr>
          <p:spPr bwMode="auto">
            <a:xfrm>
              <a:off x="3853" y="1181"/>
              <a:ext cx="15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i="1">
                  <a:solidFill>
                    <a:srgbClr val="000000"/>
                  </a:solidFill>
                  <a:latin typeface="Times" charset="0"/>
                </a:rPr>
                <a:t>W</a:t>
              </a:r>
              <a:endParaRPr lang="en-GB">
                <a:latin typeface="Times" charset="0"/>
              </a:endParaRPr>
            </a:p>
          </p:txBody>
        </p:sp>
        <p:sp>
          <p:nvSpPr>
            <p:cNvPr id="12300" name="Rectangle 12"/>
            <p:cNvSpPr>
              <a:spLocks noChangeArrowheads="1"/>
            </p:cNvSpPr>
            <p:nvPr/>
          </p:nvSpPr>
          <p:spPr bwMode="auto">
            <a:xfrm>
              <a:off x="3995" y="1177"/>
              <a:ext cx="5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a:t>
              </a:r>
              <a:endParaRPr lang="en-GB">
                <a:latin typeface="Times" charset="0"/>
              </a:endParaRPr>
            </a:p>
          </p:txBody>
        </p:sp>
        <p:sp>
          <p:nvSpPr>
            <p:cNvPr id="12301" name="Rectangle 13"/>
            <p:cNvSpPr>
              <a:spLocks noChangeArrowheads="1"/>
            </p:cNvSpPr>
            <p:nvPr/>
          </p:nvSpPr>
          <p:spPr bwMode="auto">
            <a:xfrm>
              <a:off x="2954" y="1497"/>
              <a:ext cx="1611"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aBranch.branchTotal()</a:t>
              </a:r>
              <a:endParaRPr lang="en-GB">
                <a:latin typeface="Times" charset="0"/>
              </a:endParaRPr>
            </a:p>
          </p:txBody>
        </p:sp>
        <p:sp>
          <p:nvSpPr>
            <p:cNvPr id="12302" name="Line 14"/>
            <p:cNvSpPr>
              <a:spLocks noChangeShapeType="1"/>
            </p:cNvSpPr>
            <p:nvPr/>
          </p:nvSpPr>
          <p:spPr bwMode="auto">
            <a:xfrm>
              <a:off x="295" y="1158"/>
              <a:ext cx="2493"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03" name="Line 15"/>
            <p:cNvSpPr>
              <a:spLocks noChangeShapeType="1"/>
            </p:cNvSpPr>
            <p:nvPr/>
          </p:nvSpPr>
          <p:spPr bwMode="auto">
            <a:xfrm>
              <a:off x="2804" y="1158"/>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04" name="Line 16"/>
            <p:cNvSpPr>
              <a:spLocks noChangeShapeType="1"/>
            </p:cNvSpPr>
            <p:nvPr/>
          </p:nvSpPr>
          <p:spPr bwMode="auto">
            <a:xfrm>
              <a:off x="2820" y="1158"/>
              <a:ext cx="295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05" name="Line 17"/>
            <p:cNvSpPr>
              <a:spLocks noChangeShapeType="1"/>
            </p:cNvSpPr>
            <p:nvPr/>
          </p:nvSpPr>
          <p:spPr bwMode="auto">
            <a:xfrm>
              <a:off x="2804" y="1174"/>
              <a:ext cx="1" cy="647"/>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06" name="Rectangle 18"/>
            <p:cNvSpPr>
              <a:spLocks noChangeArrowheads="1"/>
            </p:cNvSpPr>
            <p:nvPr/>
          </p:nvSpPr>
          <p:spPr bwMode="auto">
            <a:xfrm>
              <a:off x="444" y="1954"/>
              <a:ext cx="121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a.withdraw(100);</a:t>
              </a:r>
              <a:endParaRPr lang="en-GB">
                <a:latin typeface="Times" charset="0"/>
              </a:endParaRPr>
            </a:p>
          </p:txBody>
        </p:sp>
        <p:sp>
          <p:nvSpPr>
            <p:cNvPr id="12307" name="Rectangle 19"/>
            <p:cNvSpPr>
              <a:spLocks noChangeArrowheads="1"/>
            </p:cNvSpPr>
            <p:nvPr/>
          </p:nvSpPr>
          <p:spPr bwMode="auto">
            <a:xfrm>
              <a:off x="2243" y="1971"/>
              <a:ext cx="34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$100</a:t>
              </a:r>
              <a:endParaRPr lang="en-GB">
                <a:latin typeface="Times" charset="0"/>
              </a:endParaRPr>
            </a:p>
          </p:txBody>
        </p:sp>
        <p:sp>
          <p:nvSpPr>
            <p:cNvPr id="12308" name="Line 20"/>
            <p:cNvSpPr>
              <a:spLocks noChangeShapeType="1"/>
            </p:cNvSpPr>
            <p:nvPr/>
          </p:nvSpPr>
          <p:spPr bwMode="auto">
            <a:xfrm>
              <a:off x="295" y="1836"/>
              <a:ext cx="1910"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09" name="Line 21"/>
            <p:cNvSpPr>
              <a:spLocks noChangeShapeType="1"/>
            </p:cNvSpPr>
            <p:nvPr/>
          </p:nvSpPr>
          <p:spPr bwMode="auto">
            <a:xfrm>
              <a:off x="2220" y="1836"/>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10" name="Line 22"/>
            <p:cNvSpPr>
              <a:spLocks noChangeShapeType="1"/>
            </p:cNvSpPr>
            <p:nvPr/>
          </p:nvSpPr>
          <p:spPr bwMode="auto">
            <a:xfrm>
              <a:off x="2236" y="1836"/>
              <a:ext cx="552"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11" name="Line 23"/>
            <p:cNvSpPr>
              <a:spLocks noChangeShapeType="1"/>
            </p:cNvSpPr>
            <p:nvPr/>
          </p:nvSpPr>
          <p:spPr bwMode="auto">
            <a:xfrm>
              <a:off x="2804" y="1836"/>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12" name="Line 24"/>
            <p:cNvSpPr>
              <a:spLocks noChangeShapeType="1"/>
            </p:cNvSpPr>
            <p:nvPr/>
          </p:nvSpPr>
          <p:spPr bwMode="auto">
            <a:xfrm>
              <a:off x="2820" y="1836"/>
              <a:ext cx="2273"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13" name="Line 25"/>
            <p:cNvSpPr>
              <a:spLocks noChangeShapeType="1"/>
            </p:cNvSpPr>
            <p:nvPr/>
          </p:nvSpPr>
          <p:spPr bwMode="auto">
            <a:xfrm>
              <a:off x="5109" y="1836"/>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14" name="Line 26"/>
            <p:cNvSpPr>
              <a:spLocks noChangeShapeType="1"/>
            </p:cNvSpPr>
            <p:nvPr/>
          </p:nvSpPr>
          <p:spPr bwMode="auto">
            <a:xfrm>
              <a:off x="5124" y="1836"/>
              <a:ext cx="647"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15" name="Rectangle 27"/>
            <p:cNvSpPr>
              <a:spLocks noChangeArrowheads="1"/>
            </p:cNvSpPr>
            <p:nvPr/>
          </p:nvSpPr>
          <p:spPr bwMode="auto">
            <a:xfrm>
              <a:off x="2220" y="1852"/>
              <a:ext cx="16" cy="26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2316" name="Line 28"/>
            <p:cNvSpPr>
              <a:spLocks noChangeShapeType="1"/>
            </p:cNvSpPr>
            <p:nvPr/>
          </p:nvSpPr>
          <p:spPr bwMode="auto">
            <a:xfrm>
              <a:off x="2804" y="1852"/>
              <a:ext cx="1" cy="253"/>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17" name="Rectangle 29"/>
            <p:cNvSpPr>
              <a:spLocks noChangeArrowheads="1"/>
            </p:cNvSpPr>
            <p:nvPr/>
          </p:nvSpPr>
          <p:spPr bwMode="auto">
            <a:xfrm>
              <a:off x="2954" y="2222"/>
              <a:ext cx="1544"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total = a.getBalance()</a:t>
              </a:r>
              <a:endParaRPr lang="en-GB">
                <a:latin typeface="Times" charset="0"/>
              </a:endParaRPr>
            </a:p>
          </p:txBody>
        </p:sp>
        <p:sp>
          <p:nvSpPr>
            <p:cNvPr id="12318" name="Rectangle 30"/>
            <p:cNvSpPr>
              <a:spLocks noChangeArrowheads="1"/>
            </p:cNvSpPr>
            <p:nvPr/>
          </p:nvSpPr>
          <p:spPr bwMode="auto">
            <a:xfrm>
              <a:off x="5132" y="2231"/>
              <a:ext cx="34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$100</a:t>
              </a:r>
              <a:endParaRPr lang="en-GB">
                <a:latin typeface="Times" charset="0"/>
              </a:endParaRPr>
            </a:p>
          </p:txBody>
        </p:sp>
        <p:sp>
          <p:nvSpPr>
            <p:cNvPr id="12319" name="Line 31"/>
            <p:cNvSpPr>
              <a:spLocks noChangeShapeType="1"/>
            </p:cNvSpPr>
            <p:nvPr/>
          </p:nvSpPr>
          <p:spPr bwMode="auto">
            <a:xfrm>
              <a:off x="2804" y="2120"/>
              <a:ext cx="1" cy="253"/>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20" name="Rectangle 32"/>
            <p:cNvSpPr>
              <a:spLocks noChangeArrowheads="1"/>
            </p:cNvSpPr>
            <p:nvPr/>
          </p:nvSpPr>
          <p:spPr bwMode="auto">
            <a:xfrm>
              <a:off x="2954" y="2491"/>
              <a:ext cx="197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total = total+b.getBalance()</a:t>
              </a:r>
              <a:endParaRPr lang="en-GB">
                <a:latin typeface="Times" charset="0"/>
              </a:endParaRPr>
            </a:p>
          </p:txBody>
        </p:sp>
        <p:sp>
          <p:nvSpPr>
            <p:cNvPr id="12321" name="Rectangle 33"/>
            <p:cNvSpPr>
              <a:spLocks noChangeArrowheads="1"/>
            </p:cNvSpPr>
            <p:nvPr/>
          </p:nvSpPr>
          <p:spPr bwMode="auto">
            <a:xfrm>
              <a:off x="5132" y="2499"/>
              <a:ext cx="34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$300</a:t>
              </a:r>
              <a:endParaRPr lang="en-GB">
                <a:latin typeface="Times" charset="0"/>
              </a:endParaRPr>
            </a:p>
          </p:txBody>
        </p:sp>
        <p:sp>
          <p:nvSpPr>
            <p:cNvPr id="12322" name="Line 34"/>
            <p:cNvSpPr>
              <a:spLocks noChangeShapeType="1"/>
            </p:cNvSpPr>
            <p:nvPr/>
          </p:nvSpPr>
          <p:spPr bwMode="auto">
            <a:xfrm>
              <a:off x="2804" y="2389"/>
              <a:ext cx="1" cy="252"/>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23" name="Rectangle 35"/>
            <p:cNvSpPr>
              <a:spLocks noChangeArrowheads="1"/>
            </p:cNvSpPr>
            <p:nvPr/>
          </p:nvSpPr>
          <p:spPr bwMode="auto">
            <a:xfrm>
              <a:off x="2954" y="2759"/>
              <a:ext cx="196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total = total+c.getBalance()</a:t>
              </a:r>
              <a:endParaRPr lang="en-GB">
                <a:latin typeface="Times" charset="0"/>
              </a:endParaRPr>
            </a:p>
          </p:txBody>
        </p:sp>
        <p:sp>
          <p:nvSpPr>
            <p:cNvPr id="12324" name="Line 36"/>
            <p:cNvSpPr>
              <a:spLocks noChangeShapeType="1"/>
            </p:cNvSpPr>
            <p:nvPr/>
          </p:nvSpPr>
          <p:spPr bwMode="auto">
            <a:xfrm>
              <a:off x="2804" y="2657"/>
              <a:ext cx="1" cy="252"/>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25" name="Rectangle 37"/>
            <p:cNvSpPr>
              <a:spLocks noChangeArrowheads="1"/>
            </p:cNvSpPr>
            <p:nvPr/>
          </p:nvSpPr>
          <p:spPr bwMode="auto">
            <a:xfrm>
              <a:off x="444" y="3027"/>
              <a:ext cx="1005"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b.deposit(100)</a:t>
              </a:r>
              <a:endParaRPr lang="en-GB">
                <a:latin typeface="Times" charset="0"/>
              </a:endParaRPr>
            </a:p>
          </p:txBody>
        </p:sp>
        <p:sp>
          <p:nvSpPr>
            <p:cNvPr id="12326" name="Rectangle 38"/>
            <p:cNvSpPr>
              <a:spLocks noChangeArrowheads="1"/>
            </p:cNvSpPr>
            <p:nvPr/>
          </p:nvSpPr>
          <p:spPr bwMode="auto">
            <a:xfrm>
              <a:off x="2243" y="3044"/>
              <a:ext cx="34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$300</a:t>
              </a:r>
              <a:endParaRPr lang="en-GB">
                <a:latin typeface="Times" charset="0"/>
              </a:endParaRPr>
            </a:p>
          </p:txBody>
        </p:sp>
        <p:sp>
          <p:nvSpPr>
            <p:cNvPr id="12327" name="Line 39"/>
            <p:cNvSpPr>
              <a:spLocks noChangeShapeType="1"/>
            </p:cNvSpPr>
            <p:nvPr/>
          </p:nvSpPr>
          <p:spPr bwMode="auto">
            <a:xfrm>
              <a:off x="2804" y="2925"/>
              <a:ext cx="1" cy="253"/>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28" name="Line 40"/>
            <p:cNvSpPr>
              <a:spLocks noChangeShapeType="1"/>
            </p:cNvSpPr>
            <p:nvPr/>
          </p:nvSpPr>
          <p:spPr bwMode="auto">
            <a:xfrm>
              <a:off x="295" y="3414"/>
              <a:ext cx="1910"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29" name="Rectangle 41"/>
            <p:cNvSpPr>
              <a:spLocks noChangeArrowheads="1"/>
            </p:cNvSpPr>
            <p:nvPr/>
          </p:nvSpPr>
          <p:spPr bwMode="auto">
            <a:xfrm>
              <a:off x="2220" y="3193"/>
              <a:ext cx="16" cy="221"/>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2330" name="Line 42"/>
            <p:cNvSpPr>
              <a:spLocks noChangeShapeType="1"/>
            </p:cNvSpPr>
            <p:nvPr/>
          </p:nvSpPr>
          <p:spPr bwMode="auto">
            <a:xfrm>
              <a:off x="2220" y="3414"/>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31" name="Line 43"/>
            <p:cNvSpPr>
              <a:spLocks noChangeShapeType="1"/>
            </p:cNvSpPr>
            <p:nvPr/>
          </p:nvSpPr>
          <p:spPr bwMode="auto">
            <a:xfrm>
              <a:off x="2236" y="3414"/>
              <a:ext cx="552"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32" name="Line 44"/>
            <p:cNvSpPr>
              <a:spLocks noChangeShapeType="1"/>
            </p:cNvSpPr>
            <p:nvPr/>
          </p:nvSpPr>
          <p:spPr bwMode="auto">
            <a:xfrm>
              <a:off x="2804" y="3193"/>
              <a:ext cx="1" cy="205"/>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33" name="Line 45"/>
            <p:cNvSpPr>
              <a:spLocks noChangeShapeType="1"/>
            </p:cNvSpPr>
            <p:nvPr/>
          </p:nvSpPr>
          <p:spPr bwMode="auto">
            <a:xfrm>
              <a:off x="2804" y="3414"/>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34" name="Line 46"/>
            <p:cNvSpPr>
              <a:spLocks noChangeShapeType="1"/>
            </p:cNvSpPr>
            <p:nvPr/>
          </p:nvSpPr>
          <p:spPr bwMode="auto">
            <a:xfrm>
              <a:off x="2820" y="3414"/>
              <a:ext cx="2273"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35" name="Rectangle 47"/>
            <p:cNvSpPr>
              <a:spLocks noChangeArrowheads="1"/>
            </p:cNvSpPr>
            <p:nvPr/>
          </p:nvSpPr>
          <p:spPr bwMode="auto">
            <a:xfrm>
              <a:off x="5109" y="3193"/>
              <a:ext cx="15" cy="221"/>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2336" name="Line 48"/>
            <p:cNvSpPr>
              <a:spLocks noChangeShapeType="1"/>
            </p:cNvSpPr>
            <p:nvPr/>
          </p:nvSpPr>
          <p:spPr bwMode="auto">
            <a:xfrm>
              <a:off x="5109" y="3414"/>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2337" name="Line 49"/>
            <p:cNvSpPr>
              <a:spLocks noChangeShapeType="1"/>
            </p:cNvSpPr>
            <p:nvPr/>
          </p:nvSpPr>
          <p:spPr bwMode="auto">
            <a:xfrm>
              <a:off x="5124" y="3414"/>
              <a:ext cx="647" cy="1"/>
            </a:xfrm>
            <a:prstGeom prst="line">
              <a:avLst/>
            </a:prstGeom>
            <a:noFill/>
            <a:ln w="36513">
              <a:solidFill>
                <a:srgbClr val="000000"/>
              </a:solidFill>
              <a:round/>
              <a:headEnd/>
              <a:tailEnd/>
            </a:ln>
          </p:spPr>
          <p:txBody>
            <a:bodyPr>
              <a:prstTxWarp prst="textNoShape">
                <a:avLst/>
              </a:prstTxWarp>
            </a:bodyPr>
            <a:lstStyle/>
            <a:p>
              <a:endParaRPr lang="en-US"/>
            </a:p>
          </p:txBody>
        </p:sp>
        <p:grpSp>
          <p:nvGrpSpPr>
            <p:cNvPr id="3" name="Group 50"/>
            <p:cNvGrpSpPr>
              <a:grpSpLocks/>
            </p:cNvGrpSpPr>
            <p:nvPr/>
          </p:nvGrpSpPr>
          <p:grpSpPr bwMode="auto">
            <a:xfrm>
              <a:off x="3005" y="3066"/>
              <a:ext cx="47" cy="151"/>
              <a:chOff x="517" y="1652"/>
              <a:chExt cx="47" cy="151"/>
            </a:xfrm>
          </p:grpSpPr>
          <p:sp>
            <p:nvSpPr>
              <p:cNvPr id="12339" name="Oval 51"/>
              <p:cNvSpPr>
                <a:spLocks noChangeArrowheads="1"/>
              </p:cNvSpPr>
              <p:nvPr/>
            </p:nvSpPr>
            <p:spPr bwMode="auto">
              <a:xfrm>
                <a:off x="517" y="1652"/>
                <a:ext cx="47" cy="47"/>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12340" name="Oval 52"/>
              <p:cNvSpPr>
                <a:spLocks noChangeArrowheads="1"/>
              </p:cNvSpPr>
              <p:nvPr/>
            </p:nvSpPr>
            <p:spPr bwMode="auto">
              <a:xfrm>
                <a:off x="517" y="1756"/>
                <a:ext cx="47" cy="47"/>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gr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67" name="Slide Number Placeholder 4"/>
          <p:cNvSpPr>
            <a:spLocks noGrp="1"/>
          </p:cNvSpPr>
          <p:nvPr>
            <p:ph type="sldNum" sz="quarter" idx="12"/>
          </p:nvPr>
        </p:nvSpPr>
        <p:spPr/>
        <p:txBody>
          <a:bodyPr/>
          <a:lstStyle/>
          <a:p>
            <a:fld id="{51E8160D-55FF-8F44-BABD-474EDE3EE0A3}" type="slidenum">
              <a:rPr lang="en-US"/>
              <a:pPr/>
              <a:t>65</a:t>
            </a:fld>
            <a:endParaRPr lang="en-US"/>
          </a:p>
        </p:txBody>
      </p:sp>
      <p:sp>
        <p:nvSpPr>
          <p:cNvPr id="14338" name="Rectangle 2"/>
          <p:cNvSpPr>
            <a:spLocks noGrp="1" noChangeArrowheads="1"/>
          </p:cNvSpPr>
          <p:nvPr>
            <p:ph type="title"/>
          </p:nvPr>
        </p:nvSpPr>
        <p:spPr/>
        <p:txBody>
          <a:bodyPr>
            <a:normAutofit fontScale="90000"/>
          </a:bodyPr>
          <a:lstStyle/>
          <a:p>
            <a:r>
              <a:rPr lang="en-GB"/>
              <a:t>A serially equivalent interleaving of </a:t>
            </a:r>
            <a:r>
              <a:rPr lang="en-GB" i="1"/>
              <a:t>V</a:t>
            </a:r>
            <a:r>
              <a:rPr lang="en-GB"/>
              <a:t> and </a:t>
            </a:r>
            <a:r>
              <a:rPr lang="en-GB" i="1"/>
              <a:t>W</a:t>
            </a:r>
            <a:endParaRPr lang="en-GB"/>
          </a:p>
        </p:txBody>
      </p:sp>
      <p:sp>
        <p:nvSpPr>
          <p:cNvPr id="14339" name="Rectangle 3"/>
          <p:cNvSpPr>
            <a:spLocks noChangeArrowheads="1"/>
          </p:cNvSpPr>
          <p:nvPr/>
        </p:nvSpPr>
        <p:spPr bwMode="auto">
          <a:xfrm>
            <a:off x="3414713" y="2822575"/>
            <a:ext cx="23812"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40" name="Rectangle 4"/>
          <p:cNvSpPr>
            <a:spLocks noChangeArrowheads="1"/>
          </p:cNvSpPr>
          <p:nvPr/>
        </p:nvSpPr>
        <p:spPr bwMode="auto">
          <a:xfrm>
            <a:off x="7604125" y="2822575"/>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41" name="Rectangle 5"/>
          <p:cNvSpPr>
            <a:spLocks noChangeArrowheads="1"/>
          </p:cNvSpPr>
          <p:nvPr/>
        </p:nvSpPr>
        <p:spPr bwMode="auto">
          <a:xfrm>
            <a:off x="3414713" y="5376863"/>
            <a:ext cx="23812"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42" name="Rectangle 6"/>
          <p:cNvSpPr>
            <a:spLocks noChangeArrowheads="1"/>
          </p:cNvSpPr>
          <p:nvPr/>
        </p:nvSpPr>
        <p:spPr bwMode="auto">
          <a:xfrm>
            <a:off x="4260850" y="5376863"/>
            <a:ext cx="23813"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43" name="Rectangle 7"/>
          <p:cNvSpPr>
            <a:spLocks noChangeArrowheads="1"/>
          </p:cNvSpPr>
          <p:nvPr/>
        </p:nvSpPr>
        <p:spPr bwMode="auto">
          <a:xfrm>
            <a:off x="7604125" y="53768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grpSp>
        <p:nvGrpSpPr>
          <p:cNvPr id="2" name="Group 8"/>
          <p:cNvGrpSpPr>
            <a:grpSpLocks/>
          </p:cNvGrpSpPr>
          <p:nvPr/>
        </p:nvGrpSpPr>
        <p:grpSpPr bwMode="auto">
          <a:xfrm>
            <a:off x="622300" y="1731963"/>
            <a:ext cx="7942263" cy="3621087"/>
            <a:chOff x="425" y="1091"/>
            <a:chExt cx="5420" cy="2281"/>
          </a:xfrm>
        </p:grpSpPr>
        <p:sp>
          <p:nvSpPr>
            <p:cNvPr id="14345" name="Rectangle 9"/>
            <p:cNvSpPr>
              <a:spLocks noChangeArrowheads="1"/>
            </p:cNvSpPr>
            <p:nvPr/>
          </p:nvSpPr>
          <p:spPr bwMode="auto">
            <a:xfrm>
              <a:off x="547" y="1113"/>
              <a:ext cx="93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Transaction </a:t>
              </a:r>
              <a:endParaRPr lang="en-GB">
                <a:latin typeface="Times" charset="0"/>
              </a:endParaRPr>
            </a:p>
          </p:txBody>
        </p:sp>
        <p:sp>
          <p:nvSpPr>
            <p:cNvPr id="14346" name="Rectangle 10"/>
            <p:cNvSpPr>
              <a:spLocks noChangeArrowheads="1"/>
            </p:cNvSpPr>
            <p:nvPr/>
          </p:nvSpPr>
          <p:spPr bwMode="auto">
            <a:xfrm>
              <a:off x="1437" y="1113"/>
              <a:ext cx="116"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i="1">
                  <a:solidFill>
                    <a:srgbClr val="000000"/>
                  </a:solidFill>
                  <a:latin typeface="Times" charset="0"/>
                </a:rPr>
                <a:t>V</a:t>
              </a:r>
              <a:endParaRPr lang="en-GB">
                <a:latin typeface="Times" charset="0"/>
              </a:endParaRPr>
            </a:p>
          </p:txBody>
        </p:sp>
        <p:sp>
          <p:nvSpPr>
            <p:cNvPr id="14347" name="Rectangle 11"/>
            <p:cNvSpPr>
              <a:spLocks noChangeArrowheads="1"/>
            </p:cNvSpPr>
            <p:nvPr/>
          </p:nvSpPr>
          <p:spPr bwMode="auto">
            <a:xfrm>
              <a:off x="1546" y="1113"/>
              <a:ext cx="5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a:t>
              </a:r>
              <a:endParaRPr lang="en-GB">
                <a:latin typeface="Times" charset="0"/>
              </a:endParaRPr>
            </a:p>
          </p:txBody>
        </p:sp>
        <p:sp>
          <p:nvSpPr>
            <p:cNvPr id="14348" name="Rectangle 12"/>
            <p:cNvSpPr>
              <a:spLocks noChangeArrowheads="1"/>
            </p:cNvSpPr>
            <p:nvPr/>
          </p:nvSpPr>
          <p:spPr bwMode="auto">
            <a:xfrm>
              <a:off x="1593" y="1113"/>
              <a:ext cx="8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  </a:t>
              </a:r>
              <a:endParaRPr lang="en-GB">
                <a:latin typeface="Times" charset="0"/>
              </a:endParaRPr>
            </a:p>
          </p:txBody>
        </p:sp>
        <p:sp>
          <p:nvSpPr>
            <p:cNvPr id="14349" name="Rectangle 13"/>
            <p:cNvSpPr>
              <a:spLocks noChangeArrowheads="1"/>
            </p:cNvSpPr>
            <p:nvPr/>
          </p:nvSpPr>
          <p:spPr bwMode="auto">
            <a:xfrm>
              <a:off x="573" y="1302"/>
              <a:ext cx="121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a.withdraw(100);</a:t>
              </a:r>
              <a:endParaRPr lang="en-GB">
                <a:latin typeface="Times" charset="0"/>
              </a:endParaRPr>
            </a:p>
          </p:txBody>
        </p:sp>
        <p:sp>
          <p:nvSpPr>
            <p:cNvPr id="14350" name="Rectangle 14"/>
            <p:cNvSpPr>
              <a:spLocks noChangeArrowheads="1"/>
            </p:cNvSpPr>
            <p:nvPr/>
          </p:nvSpPr>
          <p:spPr bwMode="auto">
            <a:xfrm>
              <a:off x="573" y="1521"/>
              <a:ext cx="1005"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b.deposit(100)</a:t>
              </a:r>
              <a:endParaRPr lang="en-GB">
                <a:latin typeface="Times" charset="0"/>
              </a:endParaRPr>
            </a:p>
          </p:txBody>
        </p:sp>
        <p:sp>
          <p:nvSpPr>
            <p:cNvPr id="14351" name="Rectangle 15"/>
            <p:cNvSpPr>
              <a:spLocks noChangeArrowheads="1"/>
            </p:cNvSpPr>
            <p:nvPr/>
          </p:nvSpPr>
          <p:spPr bwMode="auto">
            <a:xfrm>
              <a:off x="3056" y="1113"/>
              <a:ext cx="939"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Transaction </a:t>
              </a:r>
              <a:endParaRPr lang="en-GB">
                <a:latin typeface="Times" charset="0"/>
              </a:endParaRPr>
            </a:p>
          </p:txBody>
        </p:sp>
        <p:sp>
          <p:nvSpPr>
            <p:cNvPr id="14352" name="Rectangle 16"/>
            <p:cNvSpPr>
              <a:spLocks noChangeArrowheads="1"/>
            </p:cNvSpPr>
            <p:nvPr/>
          </p:nvSpPr>
          <p:spPr bwMode="auto">
            <a:xfrm>
              <a:off x="3947" y="1113"/>
              <a:ext cx="154"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i="1">
                  <a:solidFill>
                    <a:srgbClr val="000000"/>
                  </a:solidFill>
                  <a:latin typeface="Times" charset="0"/>
                </a:rPr>
                <a:t>W</a:t>
              </a:r>
              <a:endParaRPr lang="en-GB">
                <a:latin typeface="Times" charset="0"/>
              </a:endParaRPr>
            </a:p>
          </p:txBody>
        </p:sp>
        <p:sp>
          <p:nvSpPr>
            <p:cNvPr id="14353" name="Rectangle 17"/>
            <p:cNvSpPr>
              <a:spLocks noChangeArrowheads="1"/>
            </p:cNvSpPr>
            <p:nvPr/>
          </p:nvSpPr>
          <p:spPr bwMode="auto">
            <a:xfrm>
              <a:off x="4087" y="1113"/>
              <a:ext cx="5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b="1">
                  <a:solidFill>
                    <a:srgbClr val="000000"/>
                  </a:solidFill>
                  <a:latin typeface="Times" charset="0"/>
                </a:rPr>
                <a:t>:</a:t>
              </a:r>
              <a:endParaRPr lang="en-GB">
                <a:latin typeface="Times" charset="0"/>
              </a:endParaRPr>
            </a:p>
          </p:txBody>
        </p:sp>
        <p:sp>
          <p:nvSpPr>
            <p:cNvPr id="14354" name="Rectangle 18"/>
            <p:cNvSpPr>
              <a:spLocks noChangeArrowheads="1"/>
            </p:cNvSpPr>
            <p:nvPr/>
          </p:nvSpPr>
          <p:spPr bwMode="auto">
            <a:xfrm>
              <a:off x="3056" y="1426"/>
              <a:ext cx="1611"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aBranch.branchTotal()</a:t>
              </a:r>
              <a:endParaRPr lang="en-GB">
                <a:latin typeface="Times" charset="0"/>
              </a:endParaRPr>
            </a:p>
          </p:txBody>
        </p:sp>
        <p:sp>
          <p:nvSpPr>
            <p:cNvPr id="14355" name="Line 19"/>
            <p:cNvSpPr>
              <a:spLocks noChangeShapeType="1"/>
            </p:cNvSpPr>
            <p:nvPr/>
          </p:nvSpPr>
          <p:spPr bwMode="auto">
            <a:xfrm>
              <a:off x="425" y="1091"/>
              <a:ext cx="2468"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56" name="Line 20"/>
            <p:cNvSpPr>
              <a:spLocks noChangeShapeType="1"/>
            </p:cNvSpPr>
            <p:nvPr/>
          </p:nvSpPr>
          <p:spPr bwMode="auto">
            <a:xfrm>
              <a:off x="2908" y="1091"/>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57" name="Line 21"/>
            <p:cNvSpPr>
              <a:spLocks noChangeShapeType="1"/>
            </p:cNvSpPr>
            <p:nvPr/>
          </p:nvSpPr>
          <p:spPr bwMode="auto">
            <a:xfrm>
              <a:off x="2924" y="1091"/>
              <a:ext cx="292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58" name="Line 22"/>
            <p:cNvSpPr>
              <a:spLocks noChangeShapeType="1"/>
            </p:cNvSpPr>
            <p:nvPr/>
          </p:nvSpPr>
          <p:spPr bwMode="auto">
            <a:xfrm>
              <a:off x="2908" y="1107"/>
              <a:ext cx="1" cy="640"/>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59" name="Rectangle 23"/>
            <p:cNvSpPr>
              <a:spLocks noChangeArrowheads="1"/>
            </p:cNvSpPr>
            <p:nvPr/>
          </p:nvSpPr>
          <p:spPr bwMode="auto">
            <a:xfrm>
              <a:off x="573" y="1879"/>
              <a:ext cx="121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a.withdraw(100);</a:t>
              </a:r>
              <a:endParaRPr lang="en-GB">
                <a:latin typeface="Times" charset="0"/>
              </a:endParaRPr>
            </a:p>
          </p:txBody>
        </p:sp>
        <p:sp>
          <p:nvSpPr>
            <p:cNvPr id="14360" name="Rectangle 24"/>
            <p:cNvSpPr>
              <a:spLocks noChangeArrowheads="1"/>
            </p:cNvSpPr>
            <p:nvPr/>
          </p:nvSpPr>
          <p:spPr bwMode="auto">
            <a:xfrm>
              <a:off x="2353" y="1832"/>
              <a:ext cx="34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$100</a:t>
              </a:r>
              <a:endParaRPr lang="en-GB">
                <a:latin typeface="Times" charset="0"/>
              </a:endParaRPr>
            </a:p>
          </p:txBody>
        </p:sp>
        <p:sp>
          <p:nvSpPr>
            <p:cNvPr id="14361" name="Line 25"/>
            <p:cNvSpPr>
              <a:spLocks noChangeShapeType="1"/>
            </p:cNvSpPr>
            <p:nvPr/>
          </p:nvSpPr>
          <p:spPr bwMode="auto">
            <a:xfrm>
              <a:off x="425" y="1763"/>
              <a:ext cx="1890"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62" name="Line 26"/>
            <p:cNvSpPr>
              <a:spLocks noChangeShapeType="1"/>
            </p:cNvSpPr>
            <p:nvPr/>
          </p:nvSpPr>
          <p:spPr bwMode="auto">
            <a:xfrm>
              <a:off x="2330" y="1763"/>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63" name="Line 27"/>
            <p:cNvSpPr>
              <a:spLocks noChangeShapeType="1"/>
            </p:cNvSpPr>
            <p:nvPr/>
          </p:nvSpPr>
          <p:spPr bwMode="auto">
            <a:xfrm>
              <a:off x="2346" y="1763"/>
              <a:ext cx="547"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64" name="Line 28"/>
            <p:cNvSpPr>
              <a:spLocks noChangeShapeType="1"/>
            </p:cNvSpPr>
            <p:nvPr/>
          </p:nvSpPr>
          <p:spPr bwMode="auto">
            <a:xfrm>
              <a:off x="2908" y="1763"/>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65" name="Line 29"/>
            <p:cNvSpPr>
              <a:spLocks noChangeShapeType="1"/>
            </p:cNvSpPr>
            <p:nvPr/>
          </p:nvSpPr>
          <p:spPr bwMode="auto">
            <a:xfrm>
              <a:off x="2924" y="1763"/>
              <a:ext cx="2249"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66" name="Line 30"/>
            <p:cNvSpPr>
              <a:spLocks noChangeShapeType="1"/>
            </p:cNvSpPr>
            <p:nvPr/>
          </p:nvSpPr>
          <p:spPr bwMode="auto">
            <a:xfrm>
              <a:off x="5189" y="1763"/>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67" name="Line 31"/>
            <p:cNvSpPr>
              <a:spLocks noChangeShapeType="1"/>
            </p:cNvSpPr>
            <p:nvPr/>
          </p:nvSpPr>
          <p:spPr bwMode="auto">
            <a:xfrm>
              <a:off x="5204" y="1763"/>
              <a:ext cx="64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68" name="Rectangle 32"/>
            <p:cNvSpPr>
              <a:spLocks noChangeArrowheads="1"/>
            </p:cNvSpPr>
            <p:nvPr/>
          </p:nvSpPr>
          <p:spPr bwMode="auto">
            <a:xfrm>
              <a:off x="2330" y="1778"/>
              <a:ext cx="16" cy="26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69" name="Line 33"/>
            <p:cNvSpPr>
              <a:spLocks noChangeShapeType="1"/>
            </p:cNvSpPr>
            <p:nvPr/>
          </p:nvSpPr>
          <p:spPr bwMode="auto">
            <a:xfrm>
              <a:off x="2908" y="1778"/>
              <a:ext cx="1" cy="250"/>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70" name="Rectangle 34"/>
            <p:cNvSpPr>
              <a:spLocks noChangeArrowheads="1"/>
            </p:cNvSpPr>
            <p:nvPr/>
          </p:nvSpPr>
          <p:spPr bwMode="auto">
            <a:xfrm>
              <a:off x="5189" y="1778"/>
              <a:ext cx="15" cy="26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71" name="Rectangle 35"/>
            <p:cNvSpPr>
              <a:spLocks noChangeArrowheads="1"/>
            </p:cNvSpPr>
            <p:nvPr/>
          </p:nvSpPr>
          <p:spPr bwMode="auto">
            <a:xfrm>
              <a:off x="573" y="2144"/>
              <a:ext cx="1005"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b.deposit(100)</a:t>
              </a:r>
              <a:endParaRPr lang="en-GB">
                <a:latin typeface="Times" charset="0"/>
              </a:endParaRPr>
            </a:p>
          </p:txBody>
        </p:sp>
        <p:sp>
          <p:nvSpPr>
            <p:cNvPr id="14372" name="Rectangle 36"/>
            <p:cNvSpPr>
              <a:spLocks noChangeArrowheads="1"/>
            </p:cNvSpPr>
            <p:nvPr/>
          </p:nvSpPr>
          <p:spPr bwMode="auto">
            <a:xfrm>
              <a:off x="2353" y="2097"/>
              <a:ext cx="34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$300</a:t>
              </a:r>
              <a:endParaRPr lang="en-GB">
                <a:latin typeface="Times" charset="0"/>
              </a:endParaRPr>
            </a:p>
          </p:txBody>
        </p:sp>
        <p:sp>
          <p:nvSpPr>
            <p:cNvPr id="14373" name="Rectangle 37"/>
            <p:cNvSpPr>
              <a:spLocks noChangeArrowheads="1"/>
            </p:cNvSpPr>
            <p:nvPr/>
          </p:nvSpPr>
          <p:spPr bwMode="auto">
            <a:xfrm>
              <a:off x="2330" y="2044"/>
              <a:ext cx="16" cy="26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74" name="Line 38"/>
            <p:cNvSpPr>
              <a:spLocks noChangeShapeType="1"/>
            </p:cNvSpPr>
            <p:nvPr/>
          </p:nvSpPr>
          <p:spPr bwMode="auto">
            <a:xfrm>
              <a:off x="2908" y="2044"/>
              <a:ext cx="1" cy="250"/>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75" name="Rectangle 39"/>
            <p:cNvSpPr>
              <a:spLocks noChangeArrowheads="1"/>
            </p:cNvSpPr>
            <p:nvPr/>
          </p:nvSpPr>
          <p:spPr bwMode="auto">
            <a:xfrm>
              <a:off x="5189" y="2044"/>
              <a:ext cx="15" cy="26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76" name="Rectangle 40"/>
            <p:cNvSpPr>
              <a:spLocks noChangeArrowheads="1"/>
            </p:cNvSpPr>
            <p:nvPr/>
          </p:nvSpPr>
          <p:spPr bwMode="auto">
            <a:xfrm>
              <a:off x="3056" y="2410"/>
              <a:ext cx="1544"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total = a.getBalance()</a:t>
              </a:r>
              <a:endParaRPr lang="en-GB">
                <a:latin typeface="Times" charset="0"/>
              </a:endParaRPr>
            </a:p>
          </p:txBody>
        </p:sp>
        <p:sp>
          <p:nvSpPr>
            <p:cNvPr id="14377" name="Rectangle 41"/>
            <p:cNvSpPr>
              <a:spLocks noChangeArrowheads="1"/>
            </p:cNvSpPr>
            <p:nvPr/>
          </p:nvSpPr>
          <p:spPr bwMode="auto">
            <a:xfrm>
              <a:off x="5212" y="2363"/>
              <a:ext cx="34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$100</a:t>
              </a:r>
              <a:endParaRPr lang="en-GB">
                <a:latin typeface="Times" charset="0"/>
              </a:endParaRPr>
            </a:p>
          </p:txBody>
        </p:sp>
        <p:sp>
          <p:nvSpPr>
            <p:cNvPr id="14378" name="Rectangle 42"/>
            <p:cNvSpPr>
              <a:spLocks noChangeArrowheads="1"/>
            </p:cNvSpPr>
            <p:nvPr/>
          </p:nvSpPr>
          <p:spPr bwMode="auto">
            <a:xfrm>
              <a:off x="2330" y="2309"/>
              <a:ext cx="16" cy="26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79" name="Line 43"/>
            <p:cNvSpPr>
              <a:spLocks noChangeShapeType="1"/>
            </p:cNvSpPr>
            <p:nvPr/>
          </p:nvSpPr>
          <p:spPr bwMode="auto">
            <a:xfrm>
              <a:off x="2908" y="2309"/>
              <a:ext cx="1" cy="250"/>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80" name="Rectangle 44"/>
            <p:cNvSpPr>
              <a:spLocks noChangeArrowheads="1"/>
            </p:cNvSpPr>
            <p:nvPr/>
          </p:nvSpPr>
          <p:spPr bwMode="auto">
            <a:xfrm>
              <a:off x="5189" y="2309"/>
              <a:ext cx="15" cy="26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81" name="Rectangle 45"/>
            <p:cNvSpPr>
              <a:spLocks noChangeArrowheads="1"/>
            </p:cNvSpPr>
            <p:nvPr/>
          </p:nvSpPr>
          <p:spPr bwMode="auto">
            <a:xfrm>
              <a:off x="3056" y="2675"/>
              <a:ext cx="197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total = total+b.getBalance()</a:t>
              </a:r>
              <a:endParaRPr lang="en-GB">
                <a:latin typeface="Times" charset="0"/>
              </a:endParaRPr>
            </a:p>
          </p:txBody>
        </p:sp>
        <p:sp>
          <p:nvSpPr>
            <p:cNvPr id="14382" name="Rectangle 46"/>
            <p:cNvSpPr>
              <a:spLocks noChangeArrowheads="1"/>
            </p:cNvSpPr>
            <p:nvPr/>
          </p:nvSpPr>
          <p:spPr bwMode="auto">
            <a:xfrm>
              <a:off x="5212" y="2629"/>
              <a:ext cx="347"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a:solidFill>
                    <a:srgbClr val="000000"/>
                  </a:solidFill>
                  <a:latin typeface="Times" charset="0"/>
                </a:rPr>
                <a:t>$400</a:t>
              </a:r>
              <a:endParaRPr lang="en-GB">
                <a:latin typeface="Times" charset="0"/>
              </a:endParaRPr>
            </a:p>
          </p:txBody>
        </p:sp>
        <p:sp>
          <p:nvSpPr>
            <p:cNvPr id="14383" name="Rectangle 47"/>
            <p:cNvSpPr>
              <a:spLocks noChangeArrowheads="1"/>
            </p:cNvSpPr>
            <p:nvPr/>
          </p:nvSpPr>
          <p:spPr bwMode="auto">
            <a:xfrm>
              <a:off x="2330" y="2575"/>
              <a:ext cx="16" cy="26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84" name="Line 48"/>
            <p:cNvSpPr>
              <a:spLocks noChangeShapeType="1"/>
            </p:cNvSpPr>
            <p:nvPr/>
          </p:nvSpPr>
          <p:spPr bwMode="auto">
            <a:xfrm>
              <a:off x="2908" y="2575"/>
              <a:ext cx="1" cy="250"/>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85" name="Rectangle 49"/>
            <p:cNvSpPr>
              <a:spLocks noChangeArrowheads="1"/>
            </p:cNvSpPr>
            <p:nvPr/>
          </p:nvSpPr>
          <p:spPr bwMode="auto">
            <a:xfrm>
              <a:off x="5189" y="2575"/>
              <a:ext cx="15" cy="26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86" name="Rectangle 50"/>
            <p:cNvSpPr>
              <a:spLocks noChangeArrowheads="1"/>
            </p:cNvSpPr>
            <p:nvPr/>
          </p:nvSpPr>
          <p:spPr bwMode="auto">
            <a:xfrm>
              <a:off x="3056" y="2941"/>
              <a:ext cx="196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total = total+c.getBalance()</a:t>
              </a:r>
              <a:endParaRPr lang="en-GB">
                <a:latin typeface="Times" charset="0"/>
              </a:endParaRPr>
            </a:p>
          </p:txBody>
        </p:sp>
        <p:sp>
          <p:nvSpPr>
            <p:cNvPr id="14387" name="Rectangle 51"/>
            <p:cNvSpPr>
              <a:spLocks noChangeArrowheads="1"/>
            </p:cNvSpPr>
            <p:nvPr/>
          </p:nvSpPr>
          <p:spPr bwMode="auto">
            <a:xfrm>
              <a:off x="2330" y="2840"/>
              <a:ext cx="16" cy="26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88" name="Line 52"/>
            <p:cNvSpPr>
              <a:spLocks noChangeShapeType="1"/>
            </p:cNvSpPr>
            <p:nvPr/>
          </p:nvSpPr>
          <p:spPr bwMode="auto">
            <a:xfrm>
              <a:off x="2908" y="2840"/>
              <a:ext cx="1" cy="250"/>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89" name="Rectangle 53"/>
            <p:cNvSpPr>
              <a:spLocks noChangeArrowheads="1"/>
            </p:cNvSpPr>
            <p:nvPr/>
          </p:nvSpPr>
          <p:spPr bwMode="auto">
            <a:xfrm>
              <a:off x="5189" y="2840"/>
              <a:ext cx="15" cy="266"/>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90" name="Rectangle 54"/>
            <p:cNvSpPr>
              <a:spLocks noChangeArrowheads="1"/>
            </p:cNvSpPr>
            <p:nvPr/>
          </p:nvSpPr>
          <p:spPr bwMode="auto">
            <a:xfrm>
              <a:off x="3056" y="3140"/>
              <a:ext cx="130"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a:t>
              </a:r>
              <a:endParaRPr lang="en-GB">
                <a:latin typeface="Times" charset="0"/>
              </a:endParaRPr>
            </a:p>
          </p:txBody>
        </p:sp>
        <p:sp>
          <p:nvSpPr>
            <p:cNvPr id="14391" name="Line 55"/>
            <p:cNvSpPr>
              <a:spLocks noChangeShapeType="1"/>
            </p:cNvSpPr>
            <p:nvPr/>
          </p:nvSpPr>
          <p:spPr bwMode="auto">
            <a:xfrm>
              <a:off x="425" y="3371"/>
              <a:ext cx="1890"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92" name="Rectangle 56"/>
            <p:cNvSpPr>
              <a:spLocks noChangeArrowheads="1"/>
            </p:cNvSpPr>
            <p:nvPr/>
          </p:nvSpPr>
          <p:spPr bwMode="auto">
            <a:xfrm>
              <a:off x="2330" y="3106"/>
              <a:ext cx="16" cy="26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93" name="Line 57"/>
            <p:cNvSpPr>
              <a:spLocks noChangeShapeType="1"/>
            </p:cNvSpPr>
            <p:nvPr/>
          </p:nvSpPr>
          <p:spPr bwMode="auto">
            <a:xfrm>
              <a:off x="2330" y="3371"/>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94" name="Line 58"/>
            <p:cNvSpPr>
              <a:spLocks noChangeShapeType="1"/>
            </p:cNvSpPr>
            <p:nvPr/>
          </p:nvSpPr>
          <p:spPr bwMode="auto">
            <a:xfrm>
              <a:off x="2346" y="3371"/>
              <a:ext cx="547"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95" name="Line 59"/>
            <p:cNvSpPr>
              <a:spLocks noChangeShapeType="1"/>
            </p:cNvSpPr>
            <p:nvPr/>
          </p:nvSpPr>
          <p:spPr bwMode="auto">
            <a:xfrm>
              <a:off x="2908" y="3106"/>
              <a:ext cx="1" cy="250"/>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96" name="Line 60"/>
            <p:cNvSpPr>
              <a:spLocks noChangeShapeType="1"/>
            </p:cNvSpPr>
            <p:nvPr/>
          </p:nvSpPr>
          <p:spPr bwMode="auto">
            <a:xfrm>
              <a:off x="2908" y="3371"/>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97" name="Line 61"/>
            <p:cNvSpPr>
              <a:spLocks noChangeShapeType="1"/>
            </p:cNvSpPr>
            <p:nvPr/>
          </p:nvSpPr>
          <p:spPr bwMode="auto">
            <a:xfrm>
              <a:off x="2924" y="3371"/>
              <a:ext cx="2249"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398" name="Rectangle 62"/>
            <p:cNvSpPr>
              <a:spLocks noChangeArrowheads="1"/>
            </p:cNvSpPr>
            <p:nvPr/>
          </p:nvSpPr>
          <p:spPr bwMode="auto">
            <a:xfrm>
              <a:off x="5189" y="3106"/>
              <a:ext cx="15" cy="26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14399" name="Line 63"/>
            <p:cNvSpPr>
              <a:spLocks noChangeShapeType="1"/>
            </p:cNvSpPr>
            <p:nvPr/>
          </p:nvSpPr>
          <p:spPr bwMode="auto">
            <a:xfrm>
              <a:off x="5189" y="3371"/>
              <a:ext cx="1" cy="1"/>
            </a:xfrm>
            <a:prstGeom prst="line">
              <a:avLst/>
            </a:prstGeom>
            <a:noFill/>
            <a:ln w="36513">
              <a:solidFill>
                <a:srgbClr val="000000"/>
              </a:solidFill>
              <a:round/>
              <a:headEnd/>
              <a:tailEnd/>
            </a:ln>
          </p:spPr>
          <p:txBody>
            <a:bodyPr>
              <a:prstTxWarp prst="textNoShape">
                <a:avLst/>
              </a:prstTxWarp>
            </a:bodyPr>
            <a:lstStyle/>
            <a:p>
              <a:endParaRPr lang="en-US"/>
            </a:p>
          </p:txBody>
        </p:sp>
        <p:sp>
          <p:nvSpPr>
            <p:cNvPr id="14400" name="Line 64"/>
            <p:cNvSpPr>
              <a:spLocks noChangeShapeType="1"/>
            </p:cNvSpPr>
            <p:nvPr/>
          </p:nvSpPr>
          <p:spPr bwMode="auto">
            <a:xfrm>
              <a:off x="5204" y="3371"/>
              <a:ext cx="641" cy="1"/>
            </a:xfrm>
            <a:prstGeom prst="line">
              <a:avLst/>
            </a:prstGeom>
            <a:noFill/>
            <a:ln w="36513">
              <a:solidFill>
                <a:srgbClr val="000000"/>
              </a:solidFill>
              <a:round/>
              <a:headEnd/>
              <a:tailEnd/>
            </a:ln>
          </p:spPr>
          <p:txBody>
            <a:bodyP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7" name="Slide Number Placeholder 5"/>
          <p:cNvSpPr>
            <a:spLocks noGrp="1"/>
          </p:cNvSpPr>
          <p:nvPr>
            <p:ph type="sldNum" sz="quarter" idx="12"/>
          </p:nvPr>
        </p:nvSpPr>
        <p:spPr/>
        <p:txBody>
          <a:bodyPr/>
          <a:lstStyle/>
          <a:p>
            <a:fld id="{58FB5758-DC7D-AB44-B0F4-383F557D8DFD}" type="slidenum">
              <a:rPr lang="en-US"/>
              <a:pPr/>
              <a:t>66</a:t>
            </a:fld>
            <a:endParaRPr lang="en-US"/>
          </a:p>
        </p:txBody>
      </p:sp>
      <p:sp>
        <p:nvSpPr>
          <p:cNvPr id="66562" name="Rectangle 2"/>
          <p:cNvSpPr>
            <a:spLocks noGrp="1" noChangeArrowheads="1"/>
          </p:cNvSpPr>
          <p:nvPr>
            <p:ph type="title"/>
          </p:nvPr>
        </p:nvSpPr>
        <p:spPr/>
        <p:txBody>
          <a:bodyPr/>
          <a:lstStyle/>
          <a:p>
            <a:r>
              <a:rPr lang="en-US"/>
              <a:t>Serializability</a:t>
            </a:r>
          </a:p>
        </p:txBody>
      </p:sp>
      <p:sp>
        <p:nvSpPr>
          <p:cNvPr id="66563" name="Rectangle 3"/>
          <p:cNvSpPr>
            <a:spLocks noGrp="1" noChangeArrowheads="1"/>
          </p:cNvSpPr>
          <p:nvPr>
            <p:ph type="body" idx="1"/>
          </p:nvPr>
        </p:nvSpPr>
        <p:spPr>
          <a:xfrm>
            <a:off x="1524000" y="5495925"/>
            <a:ext cx="7620000" cy="838200"/>
          </a:xfrm>
        </p:spPr>
        <p:txBody>
          <a:bodyPr/>
          <a:lstStyle/>
          <a:p>
            <a:pPr>
              <a:lnSpc>
                <a:spcPct val="90000"/>
              </a:lnSpc>
              <a:buFont typeface="Wingdings" charset="2"/>
              <a:buNone/>
            </a:pPr>
            <a:r>
              <a:rPr lang="en-US" sz="2400">
                <a:solidFill>
                  <a:schemeClr val="accent2"/>
                </a:solidFill>
              </a:rPr>
              <a:t>a) – c)</a:t>
            </a:r>
            <a:r>
              <a:rPr lang="en-US" sz="2400"/>
              <a:t> Three transactions T</a:t>
            </a:r>
            <a:r>
              <a:rPr lang="en-US" sz="2400" baseline="-25000"/>
              <a:t>1</a:t>
            </a:r>
            <a:r>
              <a:rPr lang="en-US" sz="2400"/>
              <a:t>, T</a:t>
            </a:r>
            <a:r>
              <a:rPr lang="en-US" sz="2400" baseline="-25000"/>
              <a:t>2</a:t>
            </a:r>
            <a:r>
              <a:rPr lang="en-US" sz="2400"/>
              <a:t>, and T</a:t>
            </a:r>
            <a:r>
              <a:rPr lang="en-US" sz="2400" baseline="-25000"/>
              <a:t>3</a:t>
            </a:r>
            <a:endParaRPr lang="en-US" sz="2400"/>
          </a:p>
          <a:p>
            <a:pPr>
              <a:lnSpc>
                <a:spcPct val="90000"/>
              </a:lnSpc>
              <a:buFont typeface="Wingdings" charset="2"/>
              <a:buNone/>
            </a:pPr>
            <a:r>
              <a:rPr lang="en-US" sz="2400">
                <a:solidFill>
                  <a:schemeClr val="accent2"/>
                </a:solidFill>
              </a:rPr>
              <a:t>d)</a:t>
            </a:r>
            <a:r>
              <a:rPr lang="en-US" sz="2400"/>
              <a:t> Possible schedules</a:t>
            </a:r>
          </a:p>
        </p:txBody>
      </p:sp>
      <p:graphicFrame>
        <p:nvGraphicFramePr>
          <p:cNvPr id="66564" name="Group 4"/>
          <p:cNvGraphicFramePr>
            <a:graphicFrameLocks noGrp="1"/>
          </p:cNvGraphicFramePr>
          <p:nvPr/>
        </p:nvGraphicFramePr>
        <p:xfrm>
          <a:off x="527050" y="1271588"/>
          <a:ext cx="7924800" cy="1414272"/>
        </p:xfrm>
        <a:graphic>
          <a:graphicData uri="http://schemas.openxmlformats.org/drawingml/2006/table">
            <a:tbl>
              <a:tblPr/>
              <a:tblGrid>
                <a:gridCol w="2641600"/>
                <a:gridCol w="2641600"/>
                <a:gridCol w="2641600"/>
              </a:tblGrid>
              <a:tr h="1238250">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BEGIN_TRANSACTION</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x = 0;</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x = x + 1;</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END_TRANSACTION</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(a)</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BEGIN_TRANSACTION</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x = 0;</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x = x + 2;</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END_TRANSACTION</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(b)</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BEGIN_TRANSACTION</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x = 0;</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x = x + 3;</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END_TRANSACTION</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
                      </a:r>
                      <a:br>
                        <a:rPr kumimoji="0" lang="en-US" sz="1400" b="0" i="0" u="none" strike="noStrike" cap="none" normalizeH="0" baseline="0">
                          <a:ln>
                            <a:noFill/>
                          </a:ln>
                          <a:solidFill>
                            <a:schemeClr val="tx1"/>
                          </a:solidFill>
                          <a:effectLst/>
                          <a:latin typeface="Arial" charset="0"/>
                        </a:rPr>
                      </a:br>
                      <a:r>
                        <a:rPr kumimoji="0" lang="en-US" sz="1400" b="0" i="0" u="none" strike="noStrike" cap="none" normalizeH="0" baseline="0">
                          <a:ln>
                            <a:noFill/>
                          </a:ln>
                          <a:solidFill>
                            <a:schemeClr val="tx1"/>
                          </a:solidFill>
                          <a:effectLst/>
                          <a:latin typeface="Arial" charset="0"/>
                        </a:rPr>
                        <a:t>              (c)</a:t>
                      </a:r>
                    </a:p>
                  </a:txBody>
                  <a:tcPr horzOverflow="overflow">
                    <a:lnL>
                      <a:noFill/>
                    </a:lnL>
                    <a:lnR cap="flat">
                      <a:noFill/>
                    </a:lnR>
                    <a:lnT cap="flat">
                      <a:noFill/>
                    </a:lnT>
                    <a:lnB cap="flat">
                      <a:noFill/>
                    </a:lnB>
                    <a:lnTlToBr>
                      <a:noFill/>
                    </a:lnTlToBr>
                    <a:lnBlToTr>
                      <a:noFill/>
                    </a:lnBlToTr>
                    <a:noFill/>
                  </a:tcPr>
                </a:tc>
              </a:tr>
            </a:tbl>
          </a:graphicData>
        </a:graphic>
      </p:graphicFrame>
      <p:graphicFrame>
        <p:nvGraphicFramePr>
          <p:cNvPr id="66576" name="Group 16"/>
          <p:cNvGraphicFramePr>
            <a:graphicFrameLocks noGrp="1"/>
          </p:cNvGraphicFramePr>
          <p:nvPr/>
        </p:nvGraphicFramePr>
        <p:xfrm>
          <a:off x="525463" y="3348038"/>
          <a:ext cx="8091487" cy="1196976"/>
        </p:xfrm>
        <a:graphic>
          <a:graphicData uri="http://schemas.openxmlformats.org/drawingml/2006/table">
            <a:tbl>
              <a:tblPr/>
              <a:tblGrid>
                <a:gridCol w="1428750"/>
                <a:gridCol w="5715000"/>
                <a:gridCol w="947737"/>
              </a:tblGrid>
              <a:tr h="39846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Schedule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x = 0;  x = x + 1;  x = 0;  x = x + 2;  x = 0;  x = x + 3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Legal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050">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Schedule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x = 0;   x = 0;  x = x + 1;  x = x + 2;  x = 0;  x = x + 3;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Legal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Schedule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x = 0;  x = 0;  x = x + 1;  x = 0;  x = x + 2;  x = x + 3;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400" b="0" i="0" u="none" strike="noStrike" cap="none" normalizeH="0" baseline="0">
                          <a:ln>
                            <a:noFill/>
                          </a:ln>
                          <a:solidFill>
                            <a:schemeClr val="tx1"/>
                          </a:solidFill>
                          <a:effectLst/>
                          <a:latin typeface="Arial" charset="0"/>
                        </a:rPr>
                        <a:t>Illegal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6594" name="Text Box 34"/>
          <p:cNvSpPr txBox="1">
            <a:spLocks noChangeArrowheads="1"/>
          </p:cNvSpPr>
          <p:nvPr/>
        </p:nvSpPr>
        <p:spPr bwMode="auto">
          <a:xfrm>
            <a:off x="3822700" y="4881563"/>
            <a:ext cx="1120775" cy="336550"/>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US" sz="1600">
                <a:latin typeface="Arial" charset="0"/>
              </a:rPr>
              <a:t>(d)</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t>Observations</a:t>
            </a:r>
          </a:p>
        </p:txBody>
      </p:sp>
      <p:sp>
        <p:nvSpPr>
          <p:cNvPr id="17411" name="Rectangle 3"/>
          <p:cNvSpPr>
            <a:spLocks noGrp="1" noChangeArrowheads="1"/>
          </p:cNvSpPr>
          <p:nvPr>
            <p:ph type="body" idx="1"/>
          </p:nvPr>
        </p:nvSpPr>
        <p:spPr/>
        <p:txBody>
          <a:bodyPr/>
          <a:lstStyle/>
          <a:p>
            <a:pPr eaLnBrk="1" hangingPunct="1"/>
            <a:r>
              <a:rPr lang="en-US" sz="2800"/>
              <a:t>Program runs “by itself”, doesn’t talk to others</a:t>
            </a:r>
          </a:p>
          <a:p>
            <a:pPr eaLnBrk="1" hangingPunct="1"/>
            <a:r>
              <a:rPr lang="en-US" sz="2800"/>
              <a:t>All the work is done in one program, in straight-line fashion.  If an application requires running several programs, like a C compilation, it would run as several separate transactions!</a:t>
            </a:r>
          </a:p>
          <a:p>
            <a:pPr eaLnBrk="1" hangingPunct="1"/>
            <a:r>
              <a:rPr lang="en-US" sz="2800"/>
              <a:t>The persistent data is maintained in files or database relations external to the application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67</a:t>
            </a:fld>
            <a:endParaRPr lang="en-US"/>
          </a:p>
        </p:txBody>
      </p:sp>
    </p:spTree>
  </p:cSld>
  <p:clrMapOvr>
    <a:masterClrMapping/>
  </p:clrMapOvr>
  <p:transition/>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2" name="Slide Number Placeholder 4"/>
          <p:cNvSpPr>
            <a:spLocks noGrp="1"/>
          </p:cNvSpPr>
          <p:nvPr>
            <p:ph type="sldNum" sz="quarter" idx="12"/>
          </p:nvPr>
        </p:nvSpPr>
        <p:spPr/>
        <p:txBody>
          <a:bodyPr/>
          <a:lstStyle/>
          <a:p>
            <a:fld id="{920BC16A-3435-6147-ADF6-FFF78343B6B6}" type="slidenum">
              <a:rPr lang="en-US"/>
              <a:pPr/>
              <a:t>68</a:t>
            </a:fld>
            <a:endParaRPr lang="en-US"/>
          </a:p>
        </p:txBody>
      </p:sp>
      <p:sp>
        <p:nvSpPr>
          <p:cNvPr id="16386" name="Rectangle 2"/>
          <p:cNvSpPr>
            <a:spLocks noGrp="1" noChangeArrowheads="1"/>
          </p:cNvSpPr>
          <p:nvPr>
            <p:ph type="title"/>
          </p:nvPr>
        </p:nvSpPr>
        <p:spPr/>
        <p:txBody>
          <a:bodyPr>
            <a:normAutofit fontScale="90000"/>
          </a:bodyPr>
          <a:lstStyle/>
          <a:p>
            <a:r>
              <a:rPr lang="en-GB"/>
              <a:t>A non-serially equivalent interleaving of operations of transactions </a:t>
            </a:r>
            <a:r>
              <a:rPr lang="en-GB" i="1"/>
              <a:t>T</a:t>
            </a:r>
            <a:r>
              <a:rPr lang="en-GB"/>
              <a:t> and </a:t>
            </a:r>
            <a:r>
              <a:rPr lang="en-GB" i="1"/>
              <a:t>U</a:t>
            </a:r>
            <a:endParaRPr lang="en-GB"/>
          </a:p>
        </p:txBody>
      </p:sp>
      <p:grpSp>
        <p:nvGrpSpPr>
          <p:cNvPr id="2" name="Group 3"/>
          <p:cNvGrpSpPr>
            <a:grpSpLocks/>
          </p:cNvGrpSpPr>
          <p:nvPr/>
        </p:nvGrpSpPr>
        <p:grpSpPr bwMode="auto">
          <a:xfrm>
            <a:off x="1844675" y="2112963"/>
            <a:ext cx="4968875" cy="2905125"/>
            <a:chOff x="1259" y="1331"/>
            <a:chExt cx="3391" cy="1830"/>
          </a:xfrm>
        </p:grpSpPr>
        <p:sp>
          <p:nvSpPr>
            <p:cNvPr id="16388" name="Rectangle 4"/>
            <p:cNvSpPr>
              <a:spLocks noChangeArrowheads="1"/>
            </p:cNvSpPr>
            <p:nvPr/>
          </p:nvSpPr>
          <p:spPr bwMode="auto">
            <a:xfrm>
              <a:off x="1303" y="1387"/>
              <a:ext cx="1033"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b="1">
                  <a:solidFill>
                    <a:srgbClr val="000000"/>
                  </a:solidFill>
                  <a:latin typeface="Times" charset="0"/>
                </a:rPr>
                <a:t>Transaction </a:t>
              </a:r>
              <a:endParaRPr lang="en-GB">
                <a:latin typeface="Times" charset="0"/>
              </a:endParaRPr>
            </a:p>
          </p:txBody>
        </p:sp>
        <p:sp>
          <p:nvSpPr>
            <p:cNvPr id="16389" name="Rectangle 5"/>
            <p:cNvSpPr>
              <a:spLocks noChangeArrowheads="1"/>
            </p:cNvSpPr>
            <p:nvPr/>
          </p:nvSpPr>
          <p:spPr bwMode="auto">
            <a:xfrm>
              <a:off x="2306" y="1387"/>
              <a:ext cx="117"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b="1" i="1">
                  <a:solidFill>
                    <a:srgbClr val="000000"/>
                  </a:solidFill>
                  <a:latin typeface="Times" charset="0"/>
                </a:rPr>
                <a:t>T</a:t>
              </a:r>
              <a:endParaRPr lang="en-GB">
                <a:latin typeface="Times" charset="0"/>
              </a:endParaRPr>
            </a:p>
          </p:txBody>
        </p:sp>
        <p:sp>
          <p:nvSpPr>
            <p:cNvPr id="16390" name="Rectangle 6"/>
            <p:cNvSpPr>
              <a:spLocks noChangeArrowheads="1"/>
            </p:cNvSpPr>
            <p:nvPr/>
          </p:nvSpPr>
          <p:spPr bwMode="auto">
            <a:xfrm>
              <a:off x="2411" y="1387"/>
              <a:ext cx="64"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b="1">
                  <a:solidFill>
                    <a:srgbClr val="000000"/>
                  </a:solidFill>
                  <a:latin typeface="Times" charset="0"/>
                </a:rPr>
                <a:t>:</a:t>
              </a:r>
              <a:endParaRPr lang="en-GB">
                <a:latin typeface="Times" charset="0"/>
              </a:endParaRPr>
            </a:p>
          </p:txBody>
        </p:sp>
        <p:sp>
          <p:nvSpPr>
            <p:cNvPr id="16391" name="Rectangle 7"/>
            <p:cNvSpPr>
              <a:spLocks noChangeArrowheads="1"/>
            </p:cNvSpPr>
            <p:nvPr/>
          </p:nvSpPr>
          <p:spPr bwMode="auto">
            <a:xfrm>
              <a:off x="3133" y="1387"/>
              <a:ext cx="1033"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b="1">
                  <a:solidFill>
                    <a:srgbClr val="000000"/>
                  </a:solidFill>
                  <a:latin typeface="Times" charset="0"/>
                </a:rPr>
                <a:t>Transaction </a:t>
              </a:r>
              <a:endParaRPr lang="en-GB">
                <a:latin typeface="Times" charset="0"/>
              </a:endParaRPr>
            </a:p>
          </p:txBody>
        </p:sp>
        <p:sp>
          <p:nvSpPr>
            <p:cNvPr id="16392" name="Rectangle 8"/>
            <p:cNvSpPr>
              <a:spLocks noChangeArrowheads="1"/>
            </p:cNvSpPr>
            <p:nvPr/>
          </p:nvSpPr>
          <p:spPr bwMode="auto">
            <a:xfrm>
              <a:off x="4136" y="1387"/>
              <a:ext cx="138"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b="1" i="1">
                  <a:solidFill>
                    <a:srgbClr val="000000"/>
                  </a:solidFill>
                  <a:latin typeface="Times" charset="0"/>
                </a:rPr>
                <a:t>U</a:t>
              </a:r>
              <a:endParaRPr lang="en-GB">
                <a:latin typeface="Times" charset="0"/>
              </a:endParaRPr>
            </a:p>
          </p:txBody>
        </p:sp>
        <p:sp>
          <p:nvSpPr>
            <p:cNvPr id="16393" name="Rectangle 9"/>
            <p:cNvSpPr>
              <a:spLocks noChangeArrowheads="1"/>
            </p:cNvSpPr>
            <p:nvPr/>
          </p:nvSpPr>
          <p:spPr bwMode="auto">
            <a:xfrm>
              <a:off x="4259" y="1387"/>
              <a:ext cx="64"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b="1">
                  <a:solidFill>
                    <a:srgbClr val="000000"/>
                  </a:solidFill>
                  <a:latin typeface="Times" charset="0"/>
                </a:rPr>
                <a:t>:</a:t>
              </a:r>
              <a:endParaRPr lang="en-GB">
                <a:latin typeface="Times" charset="0"/>
              </a:endParaRPr>
            </a:p>
          </p:txBody>
        </p:sp>
        <p:sp>
          <p:nvSpPr>
            <p:cNvPr id="16394" name="Rectangle 10"/>
            <p:cNvSpPr>
              <a:spLocks noChangeArrowheads="1"/>
            </p:cNvSpPr>
            <p:nvPr/>
          </p:nvSpPr>
          <p:spPr bwMode="auto">
            <a:xfrm>
              <a:off x="1443" y="1757"/>
              <a:ext cx="839"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i="1">
                  <a:solidFill>
                    <a:srgbClr val="000000"/>
                  </a:solidFill>
                  <a:latin typeface="Times" charset="0"/>
                </a:rPr>
                <a:t>x = read(i)</a:t>
              </a:r>
              <a:endParaRPr lang="en-GB">
                <a:latin typeface="Times" charset="0"/>
              </a:endParaRPr>
            </a:p>
          </p:txBody>
        </p:sp>
        <p:sp>
          <p:nvSpPr>
            <p:cNvPr id="16395" name="Rectangle 11"/>
            <p:cNvSpPr>
              <a:spLocks noChangeArrowheads="1"/>
            </p:cNvSpPr>
            <p:nvPr/>
          </p:nvSpPr>
          <p:spPr bwMode="auto">
            <a:xfrm>
              <a:off x="1443" y="2003"/>
              <a:ext cx="858"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i="1">
                  <a:solidFill>
                    <a:srgbClr val="000000"/>
                  </a:solidFill>
                  <a:latin typeface="Times" charset="0"/>
                </a:rPr>
                <a:t>write(i, 10)</a:t>
              </a:r>
              <a:endParaRPr lang="en-GB">
                <a:latin typeface="Times" charset="0"/>
              </a:endParaRPr>
            </a:p>
          </p:txBody>
        </p:sp>
        <p:sp>
          <p:nvSpPr>
            <p:cNvPr id="16396" name="Rectangle 12"/>
            <p:cNvSpPr>
              <a:spLocks noChangeArrowheads="1"/>
            </p:cNvSpPr>
            <p:nvPr/>
          </p:nvSpPr>
          <p:spPr bwMode="auto">
            <a:xfrm>
              <a:off x="3133" y="2128"/>
              <a:ext cx="839"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i="1">
                  <a:solidFill>
                    <a:srgbClr val="000000"/>
                  </a:solidFill>
                  <a:latin typeface="Times" charset="0"/>
                </a:rPr>
                <a:t>y = read(j)</a:t>
              </a:r>
              <a:endParaRPr lang="en-GB">
                <a:latin typeface="Times" charset="0"/>
              </a:endParaRPr>
            </a:p>
          </p:txBody>
        </p:sp>
        <p:sp>
          <p:nvSpPr>
            <p:cNvPr id="16397" name="Rectangle 13"/>
            <p:cNvSpPr>
              <a:spLocks noChangeArrowheads="1"/>
            </p:cNvSpPr>
            <p:nvPr/>
          </p:nvSpPr>
          <p:spPr bwMode="auto">
            <a:xfrm>
              <a:off x="3133" y="2375"/>
              <a:ext cx="858"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i="1">
                  <a:solidFill>
                    <a:srgbClr val="000000"/>
                  </a:solidFill>
                  <a:latin typeface="Times" charset="0"/>
                </a:rPr>
                <a:t>write(j, 30)</a:t>
              </a:r>
              <a:endParaRPr lang="en-GB">
                <a:latin typeface="Times" charset="0"/>
              </a:endParaRPr>
            </a:p>
          </p:txBody>
        </p:sp>
        <p:sp>
          <p:nvSpPr>
            <p:cNvPr id="16398" name="Rectangle 14"/>
            <p:cNvSpPr>
              <a:spLocks noChangeArrowheads="1"/>
            </p:cNvSpPr>
            <p:nvPr/>
          </p:nvSpPr>
          <p:spPr bwMode="auto">
            <a:xfrm>
              <a:off x="1443" y="2742"/>
              <a:ext cx="858"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i="1">
                  <a:solidFill>
                    <a:srgbClr val="000000"/>
                  </a:solidFill>
                  <a:latin typeface="Times" charset="0"/>
                </a:rPr>
                <a:t>write(j, 20)</a:t>
              </a:r>
              <a:endParaRPr lang="en-GB">
                <a:latin typeface="Times" charset="0"/>
              </a:endParaRPr>
            </a:p>
          </p:txBody>
        </p:sp>
        <p:sp>
          <p:nvSpPr>
            <p:cNvPr id="16399" name="Rectangle 15"/>
            <p:cNvSpPr>
              <a:spLocks noChangeArrowheads="1"/>
            </p:cNvSpPr>
            <p:nvPr/>
          </p:nvSpPr>
          <p:spPr bwMode="auto">
            <a:xfrm>
              <a:off x="3133" y="2868"/>
              <a:ext cx="876" cy="211"/>
            </a:xfrm>
            <a:prstGeom prst="rect">
              <a:avLst/>
            </a:prstGeom>
            <a:noFill/>
            <a:ln w="9525">
              <a:noFill/>
              <a:miter lim="800000"/>
              <a:headEnd/>
              <a:tailEnd/>
            </a:ln>
          </p:spPr>
          <p:txBody>
            <a:bodyPr wrap="none" lIns="0" tIns="0" rIns="0" bIns="0">
              <a:prstTxWarp prst="textNoShape">
                <a:avLst/>
              </a:prstTxWarp>
              <a:spAutoFit/>
            </a:bodyPr>
            <a:lstStyle/>
            <a:p>
              <a:pPr algn="l"/>
              <a:r>
                <a:rPr lang="en-GB" sz="2200" i="1">
                  <a:solidFill>
                    <a:srgbClr val="000000"/>
                  </a:solidFill>
                  <a:latin typeface="Times" charset="0"/>
                </a:rPr>
                <a:t>z = read (i)</a:t>
              </a:r>
              <a:endParaRPr lang="en-GB">
                <a:latin typeface="Times" charset="0"/>
              </a:endParaRPr>
            </a:p>
          </p:txBody>
        </p:sp>
        <p:sp>
          <p:nvSpPr>
            <p:cNvPr id="16400" name="Line 16"/>
            <p:cNvSpPr>
              <a:spLocks noChangeShapeType="1"/>
            </p:cNvSpPr>
            <p:nvPr/>
          </p:nvSpPr>
          <p:spPr bwMode="auto">
            <a:xfrm>
              <a:off x="1259" y="1331"/>
              <a:ext cx="3391"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16401" name="Line 17"/>
            <p:cNvSpPr>
              <a:spLocks noChangeShapeType="1"/>
            </p:cNvSpPr>
            <p:nvPr/>
          </p:nvSpPr>
          <p:spPr bwMode="auto">
            <a:xfrm>
              <a:off x="1259" y="1679"/>
              <a:ext cx="3391"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16402" name="Line 18"/>
            <p:cNvSpPr>
              <a:spLocks noChangeShapeType="1"/>
            </p:cNvSpPr>
            <p:nvPr/>
          </p:nvSpPr>
          <p:spPr bwMode="auto">
            <a:xfrm>
              <a:off x="1259" y="3160"/>
              <a:ext cx="3391"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16403" name="Line 19"/>
            <p:cNvSpPr>
              <a:spLocks noChangeShapeType="1"/>
            </p:cNvSpPr>
            <p:nvPr/>
          </p:nvSpPr>
          <p:spPr bwMode="auto">
            <a:xfrm>
              <a:off x="2963" y="1331"/>
              <a:ext cx="0" cy="183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t>Concurrency Control</a:t>
            </a:r>
            <a:endParaRPr lang="en-US"/>
          </a:p>
        </p:txBody>
      </p:sp>
      <p:sp>
        <p:nvSpPr>
          <p:cNvPr id="64515" name="Rectangle 3"/>
          <p:cNvSpPr>
            <a:spLocks noGrp="1" noChangeArrowheads="1"/>
          </p:cNvSpPr>
          <p:nvPr>
            <p:ph type="body" idx="1"/>
          </p:nvPr>
        </p:nvSpPr>
        <p:spPr>
          <a:xfrm>
            <a:off x="304800" y="5334000"/>
            <a:ext cx="8534400" cy="792163"/>
          </a:xfrm>
        </p:spPr>
        <p:txBody>
          <a:bodyPr>
            <a:normAutofit fontScale="92500" lnSpcReduction="20000"/>
          </a:bodyPr>
          <a:lstStyle/>
          <a:p>
            <a:r>
              <a:rPr lang="en-US" dirty="0" smtClean="0"/>
              <a:t>General organization of managers for handling transactions.</a:t>
            </a:r>
            <a:endParaRPr lang="en-US" dirty="0"/>
          </a:p>
        </p:txBody>
      </p:sp>
      <p:sp>
        <p:nvSpPr>
          <p:cNvPr id="7" name="Slide Number Placeholder 5"/>
          <p:cNvSpPr>
            <a:spLocks noGrp="1"/>
          </p:cNvSpPr>
          <p:nvPr>
            <p:ph type="sldNum" sz="quarter" idx="12"/>
          </p:nvPr>
        </p:nvSpPr>
        <p:spPr/>
        <p:txBody>
          <a:bodyPr/>
          <a:lstStyle/>
          <a:p>
            <a:fld id="{75030352-A75A-1A4E-800E-98DF207D243F}" type="slidenum">
              <a:rPr lang="en-US" smtClean="0"/>
              <a:pPr/>
              <a:t>69</a:t>
            </a:fld>
            <a:endParaRPr lang="en-US"/>
          </a:p>
        </p:txBody>
      </p:sp>
      <p:pic>
        <p:nvPicPr>
          <p:cNvPr id="64516" name="Picture 4"/>
          <p:cNvPicPr>
            <a:picLocks noChangeAspect="1" noChangeArrowheads="1"/>
          </p:cNvPicPr>
          <p:nvPr/>
        </p:nvPicPr>
        <p:blipFill>
          <a:blip r:embed="rId3">
            <a:clrChange>
              <a:clrFrom>
                <a:srgbClr val="FFFFFF"/>
              </a:clrFrom>
              <a:clrTo>
                <a:srgbClr val="FFFFFF">
                  <a:alpha val="0"/>
                </a:srgbClr>
              </a:clrTo>
            </a:clrChange>
          </a:blip>
          <a:srcRect l="33351" t="43504" r="30786" b="37613"/>
          <a:stretch>
            <a:fillRect/>
          </a:stretch>
        </p:blipFill>
        <p:spPr bwMode="auto">
          <a:xfrm>
            <a:off x="1414463" y="685800"/>
            <a:ext cx="6391275" cy="47625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The transactional model</a:t>
            </a:r>
          </a:p>
        </p:txBody>
      </p:sp>
      <p:sp>
        <p:nvSpPr>
          <p:cNvPr id="9219" name="Rectangle 3"/>
          <p:cNvSpPr>
            <a:spLocks noGrp="1" noChangeArrowheads="1"/>
          </p:cNvSpPr>
          <p:nvPr>
            <p:ph type="body" idx="1"/>
          </p:nvPr>
        </p:nvSpPr>
        <p:spPr/>
        <p:txBody>
          <a:bodyPr/>
          <a:lstStyle/>
          <a:p>
            <a:pPr eaLnBrk="1" hangingPunct="1">
              <a:lnSpc>
                <a:spcPct val="90000"/>
              </a:lnSpc>
            </a:pPr>
            <a:r>
              <a:rPr lang="en-US" sz="2800" dirty="0"/>
              <a:t>Applications are coded in a stylized way:</a:t>
            </a:r>
          </a:p>
          <a:p>
            <a:pPr lvl="2" eaLnBrk="1" hangingPunct="1">
              <a:lnSpc>
                <a:spcPct val="90000"/>
              </a:lnSpc>
            </a:pPr>
            <a:r>
              <a:rPr lang="en-US" sz="2000" i="1" dirty="0">
                <a:solidFill>
                  <a:srgbClr val="0000CC"/>
                </a:solidFill>
              </a:rPr>
              <a:t>begin</a:t>
            </a:r>
            <a:r>
              <a:rPr lang="en-US" sz="2000" dirty="0"/>
              <a:t> transaction</a:t>
            </a:r>
          </a:p>
          <a:p>
            <a:pPr lvl="2" eaLnBrk="1" hangingPunct="1">
              <a:lnSpc>
                <a:spcPct val="90000"/>
              </a:lnSpc>
            </a:pPr>
            <a:r>
              <a:rPr lang="en-US" sz="2000" dirty="0"/>
              <a:t>Perform a series of </a:t>
            </a:r>
            <a:r>
              <a:rPr lang="en-US" sz="2000" i="1" dirty="0">
                <a:solidFill>
                  <a:srgbClr val="0000CC"/>
                </a:solidFill>
              </a:rPr>
              <a:t>read</a:t>
            </a:r>
            <a:r>
              <a:rPr lang="en-US" sz="2000" dirty="0"/>
              <a:t>, </a:t>
            </a:r>
            <a:r>
              <a:rPr lang="en-US" sz="2000" i="1" dirty="0">
                <a:solidFill>
                  <a:srgbClr val="0000CC"/>
                </a:solidFill>
              </a:rPr>
              <a:t>update</a:t>
            </a:r>
            <a:r>
              <a:rPr lang="en-US" sz="2000" dirty="0"/>
              <a:t> operations</a:t>
            </a:r>
          </a:p>
          <a:p>
            <a:pPr lvl="2" eaLnBrk="1" hangingPunct="1">
              <a:lnSpc>
                <a:spcPct val="90000"/>
              </a:lnSpc>
            </a:pPr>
            <a:r>
              <a:rPr lang="en-US" sz="2000" dirty="0"/>
              <a:t>Terminate by </a:t>
            </a:r>
            <a:r>
              <a:rPr lang="en-US" sz="2000" i="1" dirty="0">
                <a:solidFill>
                  <a:srgbClr val="0000CC"/>
                </a:solidFill>
              </a:rPr>
              <a:t>commit</a:t>
            </a:r>
            <a:r>
              <a:rPr lang="en-US" sz="2000" dirty="0"/>
              <a:t> or </a:t>
            </a:r>
            <a:r>
              <a:rPr lang="en-US" sz="2000" i="1" dirty="0">
                <a:solidFill>
                  <a:srgbClr val="0000CC"/>
                </a:solidFill>
              </a:rPr>
              <a:t>abort</a:t>
            </a:r>
            <a:r>
              <a:rPr lang="en-US" sz="2000" dirty="0"/>
              <a:t>.  </a:t>
            </a:r>
          </a:p>
          <a:p>
            <a:pPr eaLnBrk="1" hangingPunct="1">
              <a:lnSpc>
                <a:spcPct val="90000"/>
              </a:lnSpc>
            </a:pPr>
            <a:r>
              <a:rPr lang="en-US" sz="2800" dirty="0"/>
              <a:t>Terminology</a:t>
            </a:r>
          </a:p>
          <a:p>
            <a:pPr lvl="1" eaLnBrk="1" hangingPunct="1">
              <a:lnSpc>
                <a:spcPct val="90000"/>
              </a:lnSpc>
            </a:pPr>
            <a:r>
              <a:rPr lang="en-US" sz="2400" dirty="0"/>
              <a:t>The application is the </a:t>
            </a:r>
            <a:r>
              <a:rPr lang="en-US" sz="2400" dirty="0">
                <a:solidFill>
                  <a:srgbClr val="0000CC"/>
                </a:solidFill>
              </a:rPr>
              <a:t>transaction manager</a:t>
            </a:r>
          </a:p>
          <a:p>
            <a:pPr lvl="1" eaLnBrk="1" hangingPunct="1">
              <a:lnSpc>
                <a:spcPct val="90000"/>
              </a:lnSpc>
            </a:pPr>
            <a:r>
              <a:rPr lang="en-US" sz="2400" dirty="0"/>
              <a:t>The </a:t>
            </a:r>
            <a:r>
              <a:rPr lang="en-US" sz="2400" dirty="0">
                <a:solidFill>
                  <a:srgbClr val="0000CC"/>
                </a:solidFill>
              </a:rPr>
              <a:t>data manager</a:t>
            </a:r>
            <a:r>
              <a:rPr lang="en-US" sz="2400" dirty="0"/>
              <a:t> is presented with operations from concurrently active transactions</a:t>
            </a:r>
          </a:p>
          <a:p>
            <a:pPr lvl="1" eaLnBrk="1" hangingPunct="1">
              <a:lnSpc>
                <a:spcPct val="90000"/>
              </a:lnSpc>
            </a:pPr>
            <a:r>
              <a:rPr lang="en-US" sz="2400" dirty="0"/>
              <a:t>It </a:t>
            </a:r>
            <a:r>
              <a:rPr lang="en-US" sz="2400" dirty="0">
                <a:solidFill>
                  <a:srgbClr val="0000CC"/>
                </a:solidFill>
              </a:rPr>
              <a:t>schedules</a:t>
            </a:r>
            <a:r>
              <a:rPr lang="en-US" sz="2400" dirty="0"/>
              <a:t> them in an interleaved but </a:t>
            </a:r>
            <a:r>
              <a:rPr lang="en-US" sz="2400" dirty="0" err="1">
                <a:solidFill>
                  <a:srgbClr val="0000CC"/>
                </a:solidFill>
              </a:rPr>
              <a:t>serializable</a:t>
            </a:r>
            <a:r>
              <a:rPr lang="en-US" sz="2400" dirty="0"/>
              <a:t> order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smtClean="0"/>
              <a:t>Strict Two-phase locking: </a:t>
            </a:r>
            <a:br>
              <a:rPr lang="en-US" smtClean="0"/>
            </a:br>
            <a:r>
              <a:rPr lang="en-US" smtClean="0"/>
              <a:t>how it works</a:t>
            </a:r>
            <a:endParaRPr lang="en-US"/>
          </a:p>
        </p:txBody>
      </p:sp>
      <p:sp>
        <p:nvSpPr>
          <p:cNvPr id="26627" name="Rectangle 3"/>
          <p:cNvSpPr>
            <a:spLocks noGrp="1" noChangeArrowheads="1"/>
          </p:cNvSpPr>
          <p:nvPr>
            <p:ph type="body" idx="1"/>
          </p:nvPr>
        </p:nvSpPr>
        <p:spPr/>
        <p:txBody>
          <a:bodyPr/>
          <a:lstStyle/>
          <a:p>
            <a:r>
              <a:rPr lang="en-US" smtClean="0"/>
              <a:t>Transaction must have a lock on each data item it will access.  </a:t>
            </a:r>
          </a:p>
          <a:p>
            <a:pPr lvl="1"/>
            <a:r>
              <a:rPr lang="en-US" smtClean="0"/>
              <a:t>Gets a “write lock” if it will (ever) update the item</a:t>
            </a:r>
          </a:p>
          <a:p>
            <a:pPr lvl="1"/>
            <a:r>
              <a:rPr lang="en-US" smtClean="0"/>
              <a:t>Use “read lock” if it will (only) read the item.  Can’t change its mind!</a:t>
            </a:r>
          </a:p>
          <a:p>
            <a:r>
              <a:rPr lang="en-US" smtClean="0"/>
              <a:t>Obtains all the locks it needs while it runs and hold onto them even if no longer needed</a:t>
            </a:r>
          </a:p>
          <a:p>
            <a:r>
              <a:rPr lang="en-US" smtClean="0"/>
              <a:t>Releases locks only after making commit/abort decision and only after updates are persistent</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70</a:t>
            </a:fld>
            <a:endParaRPr lang="en-US"/>
          </a:p>
        </p:txBody>
      </p:sp>
    </p:spTree>
  </p:cSld>
  <p:clrMapOvr>
    <a:masterClrMapping/>
  </p:clrMapOvr>
  <p:transition/>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en-US"/>
              <a:t>Why do we call it </a:t>
            </a:r>
            <a:br>
              <a:rPr lang="en-US"/>
            </a:br>
            <a:r>
              <a:rPr lang="en-US"/>
              <a:t>“Strict” “two phase”?</a:t>
            </a:r>
          </a:p>
        </p:txBody>
      </p:sp>
      <p:sp>
        <p:nvSpPr>
          <p:cNvPr id="27651" name="Rectangle 3"/>
          <p:cNvSpPr>
            <a:spLocks noGrp="1" noChangeArrowheads="1"/>
          </p:cNvSpPr>
          <p:nvPr>
            <p:ph type="body" idx="1"/>
          </p:nvPr>
        </p:nvSpPr>
        <p:spPr/>
        <p:txBody>
          <a:bodyPr/>
          <a:lstStyle/>
          <a:p>
            <a:pPr eaLnBrk="1" hangingPunct="1"/>
            <a:r>
              <a:rPr lang="en-US" sz="2800"/>
              <a:t>2-phase locking: Locks only acquired during the ‘growing’ phase, only released during the ‘shrinking’ phase.</a:t>
            </a:r>
          </a:p>
          <a:p>
            <a:pPr eaLnBrk="1" hangingPunct="1"/>
            <a:r>
              <a:rPr lang="en-US" sz="2800"/>
              <a:t>Strict: Locks are only released after the commit decision</a:t>
            </a:r>
          </a:p>
          <a:p>
            <a:pPr lvl="1" eaLnBrk="1" hangingPunct="1"/>
            <a:r>
              <a:rPr lang="en-US" sz="2400"/>
              <a:t>Read locks don’t conflict with each other (hence T’ can read x even if T holds a read lock on x)</a:t>
            </a:r>
          </a:p>
          <a:p>
            <a:pPr lvl="1" eaLnBrk="1" hangingPunct="1"/>
            <a:r>
              <a:rPr lang="en-US" sz="2400"/>
              <a:t>Update locks conflict with everything (are “exclusive”)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71</a:t>
            </a:fld>
            <a:endParaRPr lang="en-US"/>
          </a:p>
        </p:txBody>
      </p:sp>
    </p:spTree>
  </p:cSld>
  <p:clrMapOvr>
    <a:masterClrMapping/>
  </p:clrMapOvr>
  <p:transition/>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Strict Two-phase Locking</a:t>
            </a:r>
            <a:endParaRPr lang="en-US"/>
          </a:p>
        </p:txBody>
      </p:sp>
      <p:sp>
        <p:nvSpPr>
          <p:cNvPr id="13" name="Slide Number Placeholder 12"/>
          <p:cNvSpPr>
            <a:spLocks noGrp="1"/>
          </p:cNvSpPr>
          <p:nvPr>
            <p:ph type="sldNum" sz="quarter" idx="12"/>
          </p:nvPr>
        </p:nvSpPr>
        <p:spPr/>
        <p:txBody>
          <a:bodyPr/>
          <a:lstStyle/>
          <a:p>
            <a:fld id="{B6F15528-21DE-4FAA-801E-634DDDAF4B2B}" type="slidenum">
              <a:rPr lang="en-US" smtClean="0"/>
              <a:pPr/>
              <a:t>72</a:t>
            </a:fld>
            <a:endParaRPr lang="en-US"/>
          </a:p>
        </p:txBody>
      </p:sp>
      <p:sp>
        <p:nvSpPr>
          <p:cNvPr id="28675" name="Rectangle 3"/>
          <p:cNvSpPr>
            <a:spLocks noChangeArrowheads="1"/>
          </p:cNvSpPr>
          <p:nvPr/>
        </p:nvSpPr>
        <p:spPr bwMode="auto">
          <a:xfrm>
            <a:off x="307975" y="2514600"/>
            <a:ext cx="7083425" cy="454025"/>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a:solidFill>
                  <a:srgbClr val="0000CC"/>
                </a:solidFill>
                <a:latin typeface="Times New Roman" charset="0"/>
              </a:rPr>
              <a:t>T</a:t>
            </a:r>
            <a:r>
              <a:rPr lang="en-US" b="1" baseline="-25000">
                <a:solidFill>
                  <a:srgbClr val="0000CC"/>
                </a:solidFill>
                <a:latin typeface="Times New Roman" charset="0"/>
              </a:rPr>
              <a:t>1</a:t>
            </a:r>
            <a:r>
              <a:rPr lang="en-US" b="1">
                <a:solidFill>
                  <a:srgbClr val="0000CC"/>
                </a:solidFill>
                <a:latin typeface="Times New Roman" charset="0"/>
              </a:rPr>
              <a:t>:     begin    read(x)    read(y)      write(x)    commit</a:t>
            </a:r>
          </a:p>
        </p:txBody>
      </p:sp>
      <p:sp>
        <p:nvSpPr>
          <p:cNvPr id="28676" name="Rectangle 4"/>
          <p:cNvSpPr>
            <a:spLocks noChangeArrowheads="1"/>
          </p:cNvSpPr>
          <p:nvPr/>
        </p:nvSpPr>
        <p:spPr bwMode="auto">
          <a:xfrm>
            <a:off x="2441575" y="3232150"/>
            <a:ext cx="7083425" cy="454025"/>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a:solidFill>
                  <a:srgbClr val="D92727"/>
                </a:solidFill>
                <a:latin typeface="Times New Roman" charset="0"/>
              </a:rPr>
              <a:t>T</a:t>
            </a:r>
            <a:r>
              <a:rPr lang="en-US" b="1" baseline="-25000">
                <a:solidFill>
                  <a:srgbClr val="D92727"/>
                </a:solidFill>
                <a:latin typeface="Times New Roman" charset="0"/>
              </a:rPr>
              <a:t>2</a:t>
            </a:r>
            <a:r>
              <a:rPr lang="en-US" b="1">
                <a:solidFill>
                  <a:srgbClr val="D92727"/>
                </a:solidFill>
                <a:latin typeface="Times New Roman" charset="0"/>
              </a:rPr>
              <a:t>:     begin    read(x)    write(x)     write(y)    commit</a:t>
            </a:r>
          </a:p>
        </p:txBody>
      </p:sp>
      <p:sp>
        <p:nvSpPr>
          <p:cNvPr id="28677" name="Line 5"/>
          <p:cNvSpPr>
            <a:spLocks noChangeShapeType="1"/>
          </p:cNvSpPr>
          <p:nvPr/>
        </p:nvSpPr>
        <p:spPr bwMode="auto">
          <a:xfrm>
            <a:off x="533400" y="2994025"/>
            <a:ext cx="6172200" cy="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28678" name="Line 6"/>
          <p:cNvSpPr>
            <a:spLocks noChangeShapeType="1"/>
          </p:cNvSpPr>
          <p:nvPr/>
        </p:nvSpPr>
        <p:spPr bwMode="auto">
          <a:xfrm>
            <a:off x="2667000" y="3679825"/>
            <a:ext cx="6248400" cy="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28679" name="Text Box 7"/>
          <p:cNvSpPr txBox="1">
            <a:spLocks noChangeArrowheads="1"/>
          </p:cNvSpPr>
          <p:nvPr/>
        </p:nvSpPr>
        <p:spPr bwMode="auto">
          <a:xfrm>
            <a:off x="1219200" y="4594225"/>
            <a:ext cx="25146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a:latin typeface="Times New Roman" charset="0"/>
              </a:rPr>
              <a:t>Acquires locks</a:t>
            </a:r>
          </a:p>
        </p:txBody>
      </p:sp>
      <p:sp>
        <p:nvSpPr>
          <p:cNvPr id="28680" name="Line 8"/>
          <p:cNvSpPr>
            <a:spLocks noChangeShapeType="1"/>
          </p:cNvSpPr>
          <p:nvPr/>
        </p:nvSpPr>
        <p:spPr bwMode="auto">
          <a:xfrm flipH="1" flipV="1">
            <a:off x="1828800" y="3070225"/>
            <a:ext cx="457200" cy="15240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28681" name="Line 9"/>
          <p:cNvSpPr>
            <a:spLocks noChangeShapeType="1"/>
          </p:cNvSpPr>
          <p:nvPr/>
        </p:nvSpPr>
        <p:spPr bwMode="auto">
          <a:xfrm flipV="1">
            <a:off x="2286000" y="3679825"/>
            <a:ext cx="1981200" cy="9144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28682" name="Text Box 10"/>
          <p:cNvSpPr txBox="1">
            <a:spLocks noChangeArrowheads="1"/>
          </p:cNvSpPr>
          <p:nvPr/>
        </p:nvSpPr>
        <p:spPr bwMode="auto">
          <a:xfrm>
            <a:off x="5486400" y="4899025"/>
            <a:ext cx="25146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a:latin typeface="Times New Roman" charset="0"/>
              </a:rPr>
              <a:t>Releases locks</a:t>
            </a:r>
          </a:p>
        </p:txBody>
      </p:sp>
      <p:sp>
        <p:nvSpPr>
          <p:cNvPr id="28683" name="Line 11"/>
          <p:cNvSpPr>
            <a:spLocks noChangeShapeType="1"/>
          </p:cNvSpPr>
          <p:nvPr/>
        </p:nvSpPr>
        <p:spPr bwMode="auto">
          <a:xfrm flipV="1">
            <a:off x="6553200" y="3070225"/>
            <a:ext cx="152400" cy="1752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28684" name="Line 12"/>
          <p:cNvSpPr>
            <a:spLocks noChangeShapeType="1"/>
          </p:cNvSpPr>
          <p:nvPr/>
        </p:nvSpPr>
        <p:spPr bwMode="auto">
          <a:xfrm flipV="1">
            <a:off x="6553200" y="3756025"/>
            <a:ext cx="2362200" cy="10668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Tree>
  </p:cSld>
  <p:clrMapOvr>
    <a:masterClrMapping/>
  </p:clrMapOvr>
  <p:transition/>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t>Notes</a:t>
            </a:r>
          </a:p>
        </p:txBody>
      </p:sp>
      <p:sp>
        <p:nvSpPr>
          <p:cNvPr id="29699" name="Rectangle 3"/>
          <p:cNvSpPr>
            <a:spLocks noGrp="1" noChangeArrowheads="1"/>
          </p:cNvSpPr>
          <p:nvPr>
            <p:ph type="body" idx="1"/>
          </p:nvPr>
        </p:nvSpPr>
        <p:spPr/>
        <p:txBody>
          <a:bodyPr/>
          <a:lstStyle/>
          <a:p>
            <a:pPr eaLnBrk="1" hangingPunct="1">
              <a:lnSpc>
                <a:spcPct val="90000"/>
              </a:lnSpc>
            </a:pPr>
            <a:r>
              <a:rPr lang="en-US"/>
              <a:t>Notice that locks must be kept even if the same objects won’t be revisited </a:t>
            </a:r>
          </a:p>
          <a:p>
            <a:pPr lvl="1" eaLnBrk="1" hangingPunct="1">
              <a:lnSpc>
                <a:spcPct val="90000"/>
              </a:lnSpc>
            </a:pPr>
            <a:r>
              <a:rPr lang="en-US"/>
              <a:t>This can be a problem in long-running applications!</a:t>
            </a:r>
          </a:p>
          <a:p>
            <a:pPr lvl="1" eaLnBrk="1" hangingPunct="1">
              <a:lnSpc>
                <a:spcPct val="90000"/>
              </a:lnSpc>
            </a:pPr>
            <a:r>
              <a:rPr lang="en-US"/>
              <a:t>Also becomes an issue in systems that crash and then recover</a:t>
            </a:r>
          </a:p>
          <a:p>
            <a:pPr lvl="2" eaLnBrk="1" hangingPunct="1">
              <a:lnSpc>
                <a:spcPct val="90000"/>
              </a:lnSpc>
            </a:pPr>
            <a:r>
              <a:rPr lang="en-US"/>
              <a:t>Often, they “forget” locks when this happens</a:t>
            </a:r>
          </a:p>
          <a:p>
            <a:pPr lvl="2" eaLnBrk="1" hangingPunct="1">
              <a:lnSpc>
                <a:spcPct val="90000"/>
              </a:lnSpc>
            </a:pPr>
            <a:r>
              <a:rPr lang="en-US"/>
              <a:t>Called “broken locks”.  We say that a crash may “break” current locks…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73</a:t>
            </a:fld>
            <a:endParaRPr lang="en-US"/>
          </a:p>
        </p:txBody>
      </p:sp>
    </p:spTree>
  </p:cSld>
  <p:clrMapOvr>
    <a:masterClrMapping/>
  </p:clrMapOvr>
  <p:transition/>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eaLnBrk="1" hangingPunct="1"/>
            <a:r>
              <a:rPr lang="en-US"/>
              <a:t>Why does strict 2PL imply serializability?</a:t>
            </a:r>
          </a:p>
        </p:txBody>
      </p:sp>
      <p:sp>
        <p:nvSpPr>
          <p:cNvPr id="30723" name="Rectangle 3"/>
          <p:cNvSpPr>
            <a:spLocks noGrp="1" noChangeArrowheads="1"/>
          </p:cNvSpPr>
          <p:nvPr>
            <p:ph type="body" idx="1"/>
          </p:nvPr>
        </p:nvSpPr>
        <p:spPr/>
        <p:txBody>
          <a:bodyPr/>
          <a:lstStyle/>
          <a:p>
            <a:pPr eaLnBrk="1" hangingPunct="1">
              <a:lnSpc>
                <a:spcPct val="90000"/>
              </a:lnSpc>
            </a:pPr>
            <a:r>
              <a:rPr lang="en-US" sz="2800"/>
              <a:t>Suppose that T’ will perform an operation that conflicts with an operation that T has done:</a:t>
            </a:r>
          </a:p>
          <a:p>
            <a:pPr lvl="1" eaLnBrk="1" hangingPunct="1">
              <a:lnSpc>
                <a:spcPct val="90000"/>
              </a:lnSpc>
            </a:pPr>
            <a:r>
              <a:rPr lang="en-US" sz="2400"/>
              <a:t>T’ will update data item X that T read or updated</a:t>
            </a:r>
          </a:p>
          <a:p>
            <a:pPr lvl="1" eaLnBrk="1" hangingPunct="1">
              <a:lnSpc>
                <a:spcPct val="90000"/>
              </a:lnSpc>
            </a:pPr>
            <a:r>
              <a:rPr lang="en-US" sz="2400"/>
              <a:t>T updated item Y and T’ will read or update it</a:t>
            </a:r>
          </a:p>
          <a:p>
            <a:pPr eaLnBrk="1" hangingPunct="1">
              <a:lnSpc>
                <a:spcPct val="90000"/>
              </a:lnSpc>
            </a:pPr>
            <a:r>
              <a:rPr lang="en-US" sz="2800"/>
              <a:t>T must have had a lock on X/Y that conflicts with the lock that T’ wants</a:t>
            </a:r>
          </a:p>
          <a:p>
            <a:pPr eaLnBrk="1" hangingPunct="1">
              <a:lnSpc>
                <a:spcPct val="90000"/>
              </a:lnSpc>
            </a:pPr>
            <a:r>
              <a:rPr lang="en-US" sz="2800"/>
              <a:t>T won’t release it until it commits or aborts</a:t>
            </a:r>
          </a:p>
          <a:p>
            <a:pPr eaLnBrk="1" hangingPunct="1">
              <a:lnSpc>
                <a:spcPct val="90000"/>
              </a:lnSpc>
            </a:pPr>
            <a:r>
              <a:rPr lang="en-US" sz="2800"/>
              <a:t>So T’ will wait until T commits or aborts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74</a:t>
            </a:fld>
            <a:endParaRPr lang="en-US"/>
          </a:p>
        </p:txBody>
      </p:sp>
    </p:spTree>
  </p:cSld>
  <p:clrMapOvr>
    <a:masterClrMapping/>
  </p:clrMapOvr>
  <p:transition/>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hangingPunct="1"/>
            <a:r>
              <a:rPr lang="en-US"/>
              <a:t>Acyclic conflict graph implies serializability</a:t>
            </a:r>
          </a:p>
        </p:txBody>
      </p:sp>
      <p:sp>
        <p:nvSpPr>
          <p:cNvPr id="31747" name="Rectangle 3"/>
          <p:cNvSpPr>
            <a:spLocks noGrp="1" noChangeArrowheads="1"/>
          </p:cNvSpPr>
          <p:nvPr>
            <p:ph type="body" idx="1"/>
          </p:nvPr>
        </p:nvSpPr>
        <p:spPr/>
        <p:txBody>
          <a:bodyPr/>
          <a:lstStyle/>
          <a:p>
            <a:pPr eaLnBrk="1" hangingPunct="1">
              <a:lnSpc>
                <a:spcPct val="90000"/>
              </a:lnSpc>
            </a:pPr>
            <a:r>
              <a:rPr lang="en-US"/>
              <a:t>Can represent conflicts between operations and between locks by a graph (e.g. first T1 reads x and then T2 writes x)</a:t>
            </a:r>
          </a:p>
          <a:p>
            <a:pPr eaLnBrk="1" hangingPunct="1">
              <a:lnSpc>
                <a:spcPct val="90000"/>
              </a:lnSpc>
            </a:pPr>
            <a:r>
              <a:rPr lang="en-US"/>
              <a:t>If this graph is acyclic, can easily show that transactions are serializable</a:t>
            </a:r>
          </a:p>
          <a:p>
            <a:pPr eaLnBrk="1" hangingPunct="1">
              <a:lnSpc>
                <a:spcPct val="90000"/>
              </a:lnSpc>
            </a:pPr>
            <a:r>
              <a:rPr lang="en-US"/>
              <a:t>Two-phase locking produces acyclic conflict graphs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75</a:t>
            </a:fld>
            <a:endParaRPr lang="en-US"/>
          </a:p>
        </p:txBody>
      </p:sp>
    </p:spTree>
  </p:cSld>
  <p:clrMapOvr>
    <a:masterClrMapping/>
  </p:clrMapOvr>
  <p:transition/>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n-US"/>
              <a:t>Two-phase locking is “pessimistic”</a:t>
            </a:r>
          </a:p>
        </p:txBody>
      </p:sp>
      <p:sp>
        <p:nvSpPr>
          <p:cNvPr id="32771" name="Rectangle 3"/>
          <p:cNvSpPr>
            <a:spLocks noGrp="1" noChangeArrowheads="1"/>
          </p:cNvSpPr>
          <p:nvPr>
            <p:ph type="body" idx="1"/>
          </p:nvPr>
        </p:nvSpPr>
        <p:spPr/>
        <p:txBody>
          <a:bodyPr/>
          <a:lstStyle/>
          <a:p>
            <a:pPr eaLnBrk="1" hangingPunct="1"/>
            <a:r>
              <a:rPr lang="en-US" sz="2800"/>
              <a:t>Acts to prevent non-serializable schedules from arising: pessimistically assumes conflicts are fairly likely</a:t>
            </a:r>
          </a:p>
          <a:p>
            <a:pPr eaLnBrk="1" hangingPunct="1"/>
            <a:r>
              <a:rPr lang="en-US" sz="2800"/>
              <a:t>Can deadlock, e.g. T1 reads x then writes y; T2 reads y then writes x.  This doesn’t always deadlock but it is capable of deadlocking</a:t>
            </a:r>
          </a:p>
          <a:p>
            <a:pPr lvl="1" eaLnBrk="1" hangingPunct="1"/>
            <a:r>
              <a:rPr lang="en-US" sz="2400"/>
              <a:t>Overcome by aborting if we wait for too long, </a:t>
            </a:r>
          </a:p>
          <a:p>
            <a:pPr lvl="1" eaLnBrk="1" hangingPunct="1"/>
            <a:r>
              <a:rPr lang="en-US" sz="2400"/>
              <a:t>Or by designing transactions to obtain locks in a known and agreed upon ordering</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76</a:t>
            </a:fld>
            <a:endParaRPr lang="en-US"/>
          </a:p>
        </p:txBody>
      </p:sp>
    </p:spTree>
  </p:cSld>
  <p:clrMapOvr>
    <a:masterClrMapping/>
  </p:clrMapOvr>
  <p:transition/>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26" name="Slide Number Placeholder 4"/>
          <p:cNvSpPr>
            <a:spLocks noGrp="1"/>
          </p:cNvSpPr>
          <p:nvPr>
            <p:ph type="sldNum" sz="quarter" idx="12"/>
          </p:nvPr>
        </p:nvSpPr>
        <p:spPr/>
        <p:txBody>
          <a:bodyPr/>
          <a:lstStyle/>
          <a:p>
            <a:fld id="{11F03426-51B9-6A49-BC60-5B21859D3EA3}" type="slidenum">
              <a:rPr lang="en-US"/>
              <a:pPr/>
              <a:t>77</a:t>
            </a:fld>
            <a:endParaRPr lang="en-US"/>
          </a:p>
        </p:txBody>
      </p:sp>
      <p:sp>
        <p:nvSpPr>
          <p:cNvPr id="20482" name="Rectangle 2"/>
          <p:cNvSpPr>
            <a:spLocks noGrp="1" noChangeArrowheads="1"/>
          </p:cNvSpPr>
          <p:nvPr>
            <p:ph type="title"/>
          </p:nvPr>
        </p:nvSpPr>
        <p:spPr/>
        <p:txBody>
          <a:bodyPr>
            <a:normAutofit fontScale="90000"/>
          </a:bodyPr>
          <a:lstStyle/>
          <a:p>
            <a:r>
              <a:rPr lang="en-GB"/>
              <a:t>Transactions </a:t>
            </a:r>
            <a:r>
              <a:rPr lang="en-GB" i="1"/>
              <a:t>T</a:t>
            </a:r>
            <a:r>
              <a:rPr lang="en-GB"/>
              <a:t> and </a:t>
            </a:r>
            <a:r>
              <a:rPr lang="en-GB" i="1"/>
              <a:t>U</a:t>
            </a:r>
            <a:r>
              <a:rPr lang="en-GB"/>
              <a:t> with exclusive locks</a:t>
            </a:r>
          </a:p>
        </p:txBody>
      </p:sp>
      <p:sp>
        <p:nvSpPr>
          <p:cNvPr id="20483" name="Rectangle 3"/>
          <p:cNvSpPr>
            <a:spLocks noChangeArrowheads="1"/>
          </p:cNvSpPr>
          <p:nvPr/>
        </p:nvSpPr>
        <p:spPr bwMode="auto">
          <a:xfrm>
            <a:off x="3133725" y="2517775"/>
            <a:ext cx="17463"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484" name="Rectangle 4"/>
          <p:cNvSpPr>
            <a:spLocks noChangeArrowheads="1"/>
          </p:cNvSpPr>
          <p:nvPr/>
        </p:nvSpPr>
        <p:spPr bwMode="auto">
          <a:xfrm>
            <a:off x="6332538" y="2517775"/>
            <a:ext cx="17462"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485" name="Rectangle 5"/>
          <p:cNvSpPr>
            <a:spLocks noChangeArrowheads="1"/>
          </p:cNvSpPr>
          <p:nvPr/>
        </p:nvSpPr>
        <p:spPr bwMode="auto">
          <a:xfrm>
            <a:off x="3133725" y="2803525"/>
            <a:ext cx="17463"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486" name="Rectangle 6"/>
          <p:cNvSpPr>
            <a:spLocks noChangeArrowheads="1"/>
          </p:cNvSpPr>
          <p:nvPr/>
        </p:nvSpPr>
        <p:spPr bwMode="auto">
          <a:xfrm>
            <a:off x="6332538" y="2803525"/>
            <a:ext cx="17462"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487" name="Rectangle 7"/>
          <p:cNvSpPr>
            <a:spLocks noChangeArrowheads="1"/>
          </p:cNvSpPr>
          <p:nvPr/>
        </p:nvSpPr>
        <p:spPr bwMode="auto">
          <a:xfrm>
            <a:off x="3133725" y="5981700"/>
            <a:ext cx="17463"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488" name="Rectangle 8"/>
          <p:cNvSpPr>
            <a:spLocks noChangeArrowheads="1"/>
          </p:cNvSpPr>
          <p:nvPr/>
        </p:nvSpPr>
        <p:spPr bwMode="auto">
          <a:xfrm>
            <a:off x="4316413" y="5981700"/>
            <a:ext cx="17462"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489" name="Rectangle 9"/>
          <p:cNvSpPr>
            <a:spLocks noChangeArrowheads="1"/>
          </p:cNvSpPr>
          <p:nvPr/>
        </p:nvSpPr>
        <p:spPr bwMode="auto">
          <a:xfrm>
            <a:off x="6332538" y="5981700"/>
            <a:ext cx="17462" cy="1588"/>
          </a:xfrm>
          <a:prstGeom prst="rect">
            <a:avLst/>
          </a:prstGeom>
          <a:solidFill>
            <a:srgbClr val="FFFFFF"/>
          </a:solidFill>
          <a:ln w="9525">
            <a:noFill/>
            <a:miter lim="800000"/>
            <a:headEnd/>
            <a:tailEnd/>
          </a:ln>
        </p:spPr>
        <p:txBody>
          <a:bodyPr>
            <a:prstTxWarp prst="textNoShape">
              <a:avLst/>
            </a:prstTxWarp>
          </a:bodyPr>
          <a:lstStyle/>
          <a:p>
            <a:endParaRPr lang="en-US"/>
          </a:p>
        </p:txBody>
      </p:sp>
      <p:grpSp>
        <p:nvGrpSpPr>
          <p:cNvPr id="2" name="Group 10"/>
          <p:cNvGrpSpPr>
            <a:grpSpLocks/>
          </p:cNvGrpSpPr>
          <p:nvPr/>
        </p:nvGrpSpPr>
        <p:grpSpPr bwMode="auto">
          <a:xfrm>
            <a:off x="1136650" y="1411287"/>
            <a:ext cx="6361113" cy="4684713"/>
            <a:chOff x="776" y="850"/>
            <a:chExt cx="4341" cy="2951"/>
          </a:xfrm>
        </p:grpSpPr>
        <p:sp>
          <p:nvSpPr>
            <p:cNvPr id="20491" name="Rectangle 11"/>
            <p:cNvSpPr>
              <a:spLocks noChangeArrowheads="1"/>
            </p:cNvSpPr>
            <p:nvPr/>
          </p:nvSpPr>
          <p:spPr bwMode="auto">
            <a:xfrm>
              <a:off x="870" y="867"/>
              <a:ext cx="75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Transaction </a:t>
              </a:r>
              <a:endParaRPr lang="en-GB">
                <a:latin typeface="Times" charset="0"/>
              </a:endParaRPr>
            </a:p>
          </p:txBody>
        </p:sp>
        <p:sp>
          <p:nvSpPr>
            <p:cNvPr id="20492" name="Rectangle 12"/>
            <p:cNvSpPr>
              <a:spLocks noChangeArrowheads="1"/>
            </p:cNvSpPr>
            <p:nvPr/>
          </p:nvSpPr>
          <p:spPr bwMode="auto">
            <a:xfrm>
              <a:off x="1557" y="867"/>
              <a:ext cx="11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i="1">
                  <a:solidFill>
                    <a:srgbClr val="000000"/>
                  </a:solidFill>
                  <a:latin typeface="Times" charset="0"/>
                </a:rPr>
                <a:t> T</a:t>
              </a:r>
              <a:endParaRPr lang="en-GB">
                <a:latin typeface="Times" charset="0"/>
              </a:endParaRPr>
            </a:p>
          </p:txBody>
        </p:sp>
        <p:sp>
          <p:nvSpPr>
            <p:cNvPr id="20493" name="Rectangle 13"/>
            <p:cNvSpPr>
              <a:spLocks noChangeArrowheads="1"/>
            </p:cNvSpPr>
            <p:nvPr/>
          </p:nvSpPr>
          <p:spPr bwMode="auto">
            <a:xfrm>
              <a:off x="1630" y="867"/>
              <a:ext cx="46"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a:t>
              </a:r>
              <a:endParaRPr lang="en-GB">
                <a:latin typeface="Times" charset="0"/>
              </a:endParaRPr>
            </a:p>
          </p:txBody>
        </p:sp>
        <p:sp>
          <p:nvSpPr>
            <p:cNvPr id="20494" name="Rectangle 14"/>
            <p:cNvSpPr>
              <a:spLocks noChangeArrowheads="1"/>
            </p:cNvSpPr>
            <p:nvPr/>
          </p:nvSpPr>
          <p:spPr bwMode="auto">
            <a:xfrm>
              <a:off x="1667" y="867"/>
              <a:ext cx="6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  </a:t>
              </a:r>
              <a:endParaRPr lang="en-GB">
                <a:latin typeface="Times" charset="0"/>
              </a:endParaRPr>
            </a:p>
          </p:txBody>
        </p:sp>
        <p:sp>
          <p:nvSpPr>
            <p:cNvPr id="20495" name="Rectangle 15"/>
            <p:cNvSpPr>
              <a:spLocks noChangeArrowheads="1"/>
            </p:cNvSpPr>
            <p:nvPr/>
          </p:nvSpPr>
          <p:spPr bwMode="auto">
            <a:xfrm>
              <a:off x="890" y="1039"/>
              <a:ext cx="142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balance = b.getBalance()</a:t>
              </a:r>
              <a:endParaRPr lang="en-GB">
                <a:latin typeface="Times" charset="0"/>
              </a:endParaRPr>
            </a:p>
          </p:txBody>
        </p:sp>
        <p:sp>
          <p:nvSpPr>
            <p:cNvPr id="20496" name="Rectangle 16"/>
            <p:cNvSpPr>
              <a:spLocks noChangeArrowheads="1"/>
            </p:cNvSpPr>
            <p:nvPr/>
          </p:nvSpPr>
          <p:spPr bwMode="auto">
            <a:xfrm>
              <a:off x="890" y="1208"/>
              <a:ext cx="122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b.setBalance(bal*1.1)</a:t>
              </a:r>
              <a:endParaRPr lang="en-GB">
                <a:latin typeface="Times" charset="0"/>
              </a:endParaRPr>
            </a:p>
          </p:txBody>
        </p:sp>
        <p:sp>
          <p:nvSpPr>
            <p:cNvPr id="20497" name="Rectangle 17"/>
            <p:cNvSpPr>
              <a:spLocks noChangeArrowheads="1"/>
            </p:cNvSpPr>
            <p:nvPr/>
          </p:nvSpPr>
          <p:spPr bwMode="auto">
            <a:xfrm>
              <a:off x="890" y="1366"/>
              <a:ext cx="107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a.withdraw(bal/10)</a:t>
              </a:r>
              <a:endParaRPr lang="en-GB">
                <a:latin typeface="Times" charset="0"/>
              </a:endParaRPr>
            </a:p>
          </p:txBody>
        </p:sp>
        <p:sp>
          <p:nvSpPr>
            <p:cNvPr id="20498" name="Rectangle 18"/>
            <p:cNvSpPr>
              <a:spLocks noChangeArrowheads="1"/>
            </p:cNvSpPr>
            <p:nvPr/>
          </p:nvSpPr>
          <p:spPr bwMode="auto">
            <a:xfrm>
              <a:off x="3060" y="867"/>
              <a:ext cx="75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Transaction </a:t>
              </a:r>
              <a:endParaRPr lang="en-GB">
                <a:latin typeface="Times" charset="0"/>
              </a:endParaRPr>
            </a:p>
          </p:txBody>
        </p:sp>
        <p:sp>
          <p:nvSpPr>
            <p:cNvPr id="20499" name="Rectangle 19"/>
            <p:cNvSpPr>
              <a:spLocks noChangeArrowheads="1"/>
            </p:cNvSpPr>
            <p:nvPr/>
          </p:nvSpPr>
          <p:spPr bwMode="auto">
            <a:xfrm>
              <a:off x="3748" y="867"/>
              <a:ext cx="13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i="1">
                  <a:solidFill>
                    <a:srgbClr val="000000"/>
                  </a:solidFill>
                  <a:latin typeface="Times" charset="0"/>
                </a:rPr>
                <a:t> U</a:t>
              </a:r>
              <a:endParaRPr lang="en-GB">
                <a:latin typeface="Times" charset="0"/>
              </a:endParaRPr>
            </a:p>
          </p:txBody>
        </p:sp>
        <p:sp>
          <p:nvSpPr>
            <p:cNvPr id="20500" name="Rectangle 20"/>
            <p:cNvSpPr>
              <a:spLocks noChangeArrowheads="1"/>
            </p:cNvSpPr>
            <p:nvPr/>
          </p:nvSpPr>
          <p:spPr bwMode="auto">
            <a:xfrm>
              <a:off x="3832" y="867"/>
              <a:ext cx="4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a:t>
              </a:r>
              <a:endParaRPr lang="en-GB">
                <a:latin typeface="Times" charset="0"/>
              </a:endParaRPr>
            </a:p>
          </p:txBody>
        </p:sp>
        <p:sp>
          <p:nvSpPr>
            <p:cNvPr id="20501" name="Rectangle 21"/>
            <p:cNvSpPr>
              <a:spLocks noChangeArrowheads="1"/>
            </p:cNvSpPr>
            <p:nvPr/>
          </p:nvSpPr>
          <p:spPr bwMode="auto">
            <a:xfrm>
              <a:off x="3868" y="939"/>
              <a:ext cx="6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b="1">
                  <a:solidFill>
                    <a:srgbClr val="000000"/>
                  </a:solidFill>
                  <a:latin typeface="Times" charset="0"/>
                </a:rPr>
                <a:t>  </a:t>
              </a:r>
              <a:endParaRPr lang="en-GB">
                <a:latin typeface="Times" charset="0"/>
              </a:endParaRPr>
            </a:p>
          </p:txBody>
        </p:sp>
        <p:sp>
          <p:nvSpPr>
            <p:cNvPr id="20502" name="Rectangle 22"/>
            <p:cNvSpPr>
              <a:spLocks noChangeArrowheads="1"/>
            </p:cNvSpPr>
            <p:nvPr/>
          </p:nvSpPr>
          <p:spPr bwMode="auto">
            <a:xfrm>
              <a:off x="3060" y="1072"/>
              <a:ext cx="142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balance = b.getBalance()</a:t>
              </a:r>
              <a:endParaRPr lang="en-GB">
                <a:latin typeface="Times" charset="0"/>
              </a:endParaRPr>
            </a:p>
          </p:txBody>
        </p:sp>
        <p:sp>
          <p:nvSpPr>
            <p:cNvPr id="20503" name="Rectangle 23"/>
            <p:cNvSpPr>
              <a:spLocks noChangeArrowheads="1"/>
            </p:cNvSpPr>
            <p:nvPr/>
          </p:nvSpPr>
          <p:spPr bwMode="auto">
            <a:xfrm>
              <a:off x="3060" y="1200"/>
              <a:ext cx="122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b.setBalance(bal*1.1)</a:t>
              </a:r>
              <a:endParaRPr lang="en-GB">
                <a:latin typeface="Times" charset="0"/>
              </a:endParaRPr>
            </a:p>
          </p:txBody>
        </p:sp>
        <p:sp>
          <p:nvSpPr>
            <p:cNvPr id="20504" name="Rectangle 24"/>
            <p:cNvSpPr>
              <a:spLocks noChangeArrowheads="1"/>
            </p:cNvSpPr>
            <p:nvPr/>
          </p:nvSpPr>
          <p:spPr bwMode="auto">
            <a:xfrm>
              <a:off x="3060" y="1369"/>
              <a:ext cx="106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c.withdraw(bal/10)</a:t>
              </a:r>
              <a:endParaRPr lang="en-GB">
                <a:latin typeface="Times" charset="0"/>
              </a:endParaRPr>
            </a:p>
          </p:txBody>
        </p:sp>
        <p:sp>
          <p:nvSpPr>
            <p:cNvPr id="20505" name="Line 25"/>
            <p:cNvSpPr>
              <a:spLocks noChangeShapeType="1"/>
            </p:cNvSpPr>
            <p:nvPr/>
          </p:nvSpPr>
          <p:spPr bwMode="auto">
            <a:xfrm>
              <a:off x="776" y="850"/>
              <a:ext cx="2158"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06" name="Line 26"/>
            <p:cNvSpPr>
              <a:spLocks noChangeShapeType="1"/>
            </p:cNvSpPr>
            <p:nvPr/>
          </p:nvSpPr>
          <p:spPr bwMode="auto">
            <a:xfrm>
              <a:off x="2946" y="850"/>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07" name="Line 27"/>
            <p:cNvSpPr>
              <a:spLocks noChangeShapeType="1"/>
            </p:cNvSpPr>
            <p:nvPr/>
          </p:nvSpPr>
          <p:spPr bwMode="auto">
            <a:xfrm>
              <a:off x="2958" y="850"/>
              <a:ext cx="2159"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08" name="Line 28"/>
            <p:cNvSpPr>
              <a:spLocks noChangeShapeType="1"/>
            </p:cNvSpPr>
            <p:nvPr/>
          </p:nvSpPr>
          <p:spPr bwMode="auto">
            <a:xfrm>
              <a:off x="2946" y="862"/>
              <a:ext cx="1" cy="699"/>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09" name="Rectangle 29"/>
            <p:cNvSpPr>
              <a:spLocks noChangeArrowheads="1"/>
            </p:cNvSpPr>
            <p:nvPr/>
          </p:nvSpPr>
          <p:spPr bwMode="auto">
            <a:xfrm>
              <a:off x="890" y="1616"/>
              <a:ext cx="61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Operations</a:t>
              </a:r>
              <a:endParaRPr lang="en-GB">
                <a:latin typeface="Times" charset="0"/>
              </a:endParaRPr>
            </a:p>
          </p:txBody>
        </p:sp>
        <p:sp>
          <p:nvSpPr>
            <p:cNvPr id="20510" name="Rectangle 30"/>
            <p:cNvSpPr>
              <a:spLocks noChangeArrowheads="1"/>
            </p:cNvSpPr>
            <p:nvPr/>
          </p:nvSpPr>
          <p:spPr bwMode="auto">
            <a:xfrm>
              <a:off x="2156" y="1616"/>
              <a:ext cx="33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Locks</a:t>
              </a:r>
              <a:endParaRPr lang="en-GB">
                <a:latin typeface="Times" charset="0"/>
              </a:endParaRPr>
            </a:p>
          </p:txBody>
        </p:sp>
        <p:sp>
          <p:nvSpPr>
            <p:cNvPr id="20511" name="Rectangle 31"/>
            <p:cNvSpPr>
              <a:spLocks noChangeArrowheads="1"/>
            </p:cNvSpPr>
            <p:nvPr/>
          </p:nvSpPr>
          <p:spPr bwMode="auto">
            <a:xfrm>
              <a:off x="3060" y="1616"/>
              <a:ext cx="61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Operations</a:t>
              </a:r>
              <a:endParaRPr lang="en-GB">
                <a:latin typeface="Times" charset="0"/>
              </a:endParaRPr>
            </a:p>
          </p:txBody>
        </p:sp>
        <p:sp>
          <p:nvSpPr>
            <p:cNvPr id="20512" name="Rectangle 32"/>
            <p:cNvSpPr>
              <a:spLocks noChangeArrowheads="1"/>
            </p:cNvSpPr>
            <p:nvPr/>
          </p:nvSpPr>
          <p:spPr bwMode="auto">
            <a:xfrm>
              <a:off x="4339" y="1616"/>
              <a:ext cx="33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Locks</a:t>
              </a:r>
              <a:endParaRPr lang="en-GB">
                <a:latin typeface="Times" charset="0"/>
              </a:endParaRPr>
            </a:p>
          </p:txBody>
        </p:sp>
        <p:sp>
          <p:nvSpPr>
            <p:cNvPr id="20513" name="Line 33"/>
            <p:cNvSpPr>
              <a:spLocks noChangeShapeType="1"/>
            </p:cNvSpPr>
            <p:nvPr/>
          </p:nvSpPr>
          <p:spPr bwMode="auto">
            <a:xfrm>
              <a:off x="776" y="1573"/>
              <a:ext cx="1350"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14" name="Line 34"/>
            <p:cNvSpPr>
              <a:spLocks noChangeShapeType="1"/>
            </p:cNvSpPr>
            <p:nvPr/>
          </p:nvSpPr>
          <p:spPr bwMode="auto">
            <a:xfrm>
              <a:off x="2138" y="1573"/>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15" name="Line 35"/>
            <p:cNvSpPr>
              <a:spLocks noChangeShapeType="1"/>
            </p:cNvSpPr>
            <p:nvPr/>
          </p:nvSpPr>
          <p:spPr bwMode="auto">
            <a:xfrm>
              <a:off x="2150" y="1573"/>
              <a:ext cx="784"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16" name="Line 36"/>
            <p:cNvSpPr>
              <a:spLocks noChangeShapeType="1"/>
            </p:cNvSpPr>
            <p:nvPr/>
          </p:nvSpPr>
          <p:spPr bwMode="auto">
            <a:xfrm>
              <a:off x="2946" y="1573"/>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17" name="Line 37"/>
            <p:cNvSpPr>
              <a:spLocks noChangeShapeType="1"/>
            </p:cNvSpPr>
            <p:nvPr/>
          </p:nvSpPr>
          <p:spPr bwMode="auto">
            <a:xfrm>
              <a:off x="2958" y="1573"/>
              <a:ext cx="135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18" name="Line 38"/>
            <p:cNvSpPr>
              <a:spLocks noChangeShapeType="1"/>
            </p:cNvSpPr>
            <p:nvPr/>
          </p:nvSpPr>
          <p:spPr bwMode="auto">
            <a:xfrm>
              <a:off x="4321" y="1573"/>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19" name="Line 39"/>
            <p:cNvSpPr>
              <a:spLocks noChangeShapeType="1"/>
            </p:cNvSpPr>
            <p:nvPr/>
          </p:nvSpPr>
          <p:spPr bwMode="auto">
            <a:xfrm>
              <a:off x="4333" y="1573"/>
              <a:ext cx="784"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20" name="Rectangle 40"/>
            <p:cNvSpPr>
              <a:spLocks noChangeArrowheads="1"/>
            </p:cNvSpPr>
            <p:nvPr/>
          </p:nvSpPr>
          <p:spPr bwMode="auto">
            <a:xfrm>
              <a:off x="2138" y="1586"/>
              <a:ext cx="12" cy="16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21" name="Line 41"/>
            <p:cNvSpPr>
              <a:spLocks noChangeShapeType="1"/>
            </p:cNvSpPr>
            <p:nvPr/>
          </p:nvSpPr>
          <p:spPr bwMode="auto">
            <a:xfrm>
              <a:off x="2946" y="1586"/>
              <a:ext cx="1" cy="156"/>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22" name="Rectangle 42"/>
            <p:cNvSpPr>
              <a:spLocks noChangeArrowheads="1"/>
            </p:cNvSpPr>
            <p:nvPr/>
          </p:nvSpPr>
          <p:spPr bwMode="auto">
            <a:xfrm>
              <a:off x="4321" y="1586"/>
              <a:ext cx="12" cy="16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23" name="Rectangle 43"/>
            <p:cNvSpPr>
              <a:spLocks noChangeArrowheads="1"/>
            </p:cNvSpPr>
            <p:nvPr/>
          </p:nvSpPr>
          <p:spPr bwMode="auto">
            <a:xfrm>
              <a:off x="890" y="1844"/>
              <a:ext cx="941"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openTransaction</a:t>
              </a:r>
              <a:endParaRPr lang="en-GB">
                <a:latin typeface="Times" charset="0"/>
              </a:endParaRPr>
            </a:p>
          </p:txBody>
        </p:sp>
        <p:sp>
          <p:nvSpPr>
            <p:cNvPr id="20524" name="Line 44"/>
            <p:cNvSpPr>
              <a:spLocks noChangeShapeType="1"/>
            </p:cNvSpPr>
            <p:nvPr/>
          </p:nvSpPr>
          <p:spPr bwMode="auto">
            <a:xfrm>
              <a:off x="776" y="1787"/>
              <a:ext cx="1350"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25" name="Line 45"/>
            <p:cNvSpPr>
              <a:spLocks noChangeShapeType="1"/>
            </p:cNvSpPr>
            <p:nvPr/>
          </p:nvSpPr>
          <p:spPr bwMode="auto">
            <a:xfrm>
              <a:off x="2138" y="1787"/>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26" name="Line 46"/>
            <p:cNvSpPr>
              <a:spLocks noChangeShapeType="1"/>
            </p:cNvSpPr>
            <p:nvPr/>
          </p:nvSpPr>
          <p:spPr bwMode="auto">
            <a:xfrm>
              <a:off x="2150" y="1787"/>
              <a:ext cx="784"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27" name="Line 47"/>
            <p:cNvSpPr>
              <a:spLocks noChangeShapeType="1"/>
            </p:cNvSpPr>
            <p:nvPr/>
          </p:nvSpPr>
          <p:spPr bwMode="auto">
            <a:xfrm>
              <a:off x="2946" y="1787"/>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28" name="Line 48"/>
            <p:cNvSpPr>
              <a:spLocks noChangeShapeType="1"/>
            </p:cNvSpPr>
            <p:nvPr/>
          </p:nvSpPr>
          <p:spPr bwMode="auto">
            <a:xfrm>
              <a:off x="2958" y="1787"/>
              <a:ext cx="135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29" name="Line 49"/>
            <p:cNvSpPr>
              <a:spLocks noChangeShapeType="1"/>
            </p:cNvSpPr>
            <p:nvPr/>
          </p:nvSpPr>
          <p:spPr bwMode="auto">
            <a:xfrm>
              <a:off x="4321" y="1787"/>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30" name="Line 50"/>
            <p:cNvSpPr>
              <a:spLocks noChangeShapeType="1"/>
            </p:cNvSpPr>
            <p:nvPr/>
          </p:nvSpPr>
          <p:spPr bwMode="auto">
            <a:xfrm>
              <a:off x="4333" y="1787"/>
              <a:ext cx="784"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31" name="Rectangle 51"/>
            <p:cNvSpPr>
              <a:spLocks noChangeArrowheads="1"/>
            </p:cNvSpPr>
            <p:nvPr/>
          </p:nvSpPr>
          <p:spPr bwMode="auto">
            <a:xfrm>
              <a:off x="2138" y="1766"/>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32" name="Line 52"/>
            <p:cNvSpPr>
              <a:spLocks noChangeShapeType="1"/>
            </p:cNvSpPr>
            <p:nvPr/>
          </p:nvSpPr>
          <p:spPr bwMode="auto">
            <a:xfrm>
              <a:off x="2946" y="1766"/>
              <a:ext cx="1" cy="193"/>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33" name="Rectangle 53"/>
            <p:cNvSpPr>
              <a:spLocks noChangeArrowheads="1"/>
            </p:cNvSpPr>
            <p:nvPr/>
          </p:nvSpPr>
          <p:spPr bwMode="auto">
            <a:xfrm>
              <a:off x="4321" y="1766"/>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34" name="Rectangle 54"/>
            <p:cNvSpPr>
              <a:spLocks noChangeArrowheads="1"/>
            </p:cNvSpPr>
            <p:nvPr/>
          </p:nvSpPr>
          <p:spPr bwMode="auto">
            <a:xfrm>
              <a:off x="890" y="2013"/>
              <a:ext cx="119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bal =  b.getBalance()</a:t>
              </a:r>
              <a:endParaRPr lang="en-GB">
                <a:latin typeface="Times" charset="0"/>
              </a:endParaRPr>
            </a:p>
          </p:txBody>
        </p:sp>
        <p:sp>
          <p:nvSpPr>
            <p:cNvPr id="20535" name="Rectangle 55"/>
            <p:cNvSpPr>
              <a:spLocks noChangeArrowheads="1"/>
            </p:cNvSpPr>
            <p:nvPr/>
          </p:nvSpPr>
          <p:spPr bwMode="auto">
            <a:xfrm>
              <a:off x="2156" y="2013"/>
              <a:ext cx="27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 </a:t>
              </a:r>
              <a:endParaRPr lang="en-GB">
                <a:latin typeface="Times" charset="0"/>
              </a:endParaRPr>
            </a:p>
          </p:txBody>
        </p:sp>
        <p:sp>
          <p:nvSpPr>
            <p:cNvPr id="20536" name="Rectangle 56"/>
            <p:cNvSpPr>
              <a:spLocks noChangeArrowheads="1"/>
            </p:cNvSpPr>
            <p:nvPr/>
          </p:nvSpPr>
          <p:spPr bwMode="auto">
            <a:xfrm>
              <a:off x="2409" y="2013"/>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t>
              </a:r>
              <a:endParaRPr lang="en-GB">
                <a:latin typeface="Times" charset="0"/>
              </a:endParaRPr>
            </a:p>
          </p:txBody>
        </p:sp>
        <p:sp>
          <p:nvSpPr>
            <p:cNvPr id="20537" name="Rectangle 57"/>
            <p:cNvSpPr>
              <a:spLocks noChangeArrowheads="1"/>
            </p:cNvSpPr>
            <p:nvPr/>
          </p:nvSpPr>
          <p:spPr bwMode="auto">
            <a:xfrm>
              <a:off x="2138" y="1971"/>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38" name="Line 58"/>
            <p:cNvSpPr>
              <a:spLocks noChangeShapeType="1"/>
            </p:cNvSpPr>
            <p:nvPr/>
          </p:nvSpPr>
          <p:spPr bwMode="auto">
            <a:xfrm>
              <a:off x="2946" y="1971"/>
              <a:ext cx="1" cy="193"/>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39" name="Rectangle 59"/>
            <p:cNvSpPr>
              <a:spLocks noChangeArrowheads="1"/>
            </p:cNvSpPr>
            <p:nvPr/>
          </p:nvSpPr>
          <p:spPr bwMode="auto">
            <a:xfrm>
              <a:off x="4321" y="1971"/>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40" name="Rectangle 60"/>
            <p:cNvSpPr>
              <a:spLocks noChangeArrowheads="1"/>
            </p:cNvSpPr>
            <p:nvPr/>
          </p:nvSpPr>
          <p:spPr bwMode="auto">
            <a:xfrm>
              <a:off x="890" y="2254"/>
              <a:ext cx="122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b.setBalance(bal*1.1)</a:t>
              </a:r>
              <a:endParaRPr lang="en-GB">
                <a:latin typeface="Times" charset="0"/>
              </a:endParaRPr>
            </a:p>
          </p:txBody>
        </p:sp>
        <p:sp>
          <p:nvSpPr>
            <p:cNvPr id="20541" name="Rectangle 61"/>
            <p:cNvSpPr>
              <a:spLocks noChangeArrowheads="1"/>
            </p:cNvSpPr>
            <p:nvPr/>
          </p:nvSpPr>
          <p:spPr bwMode="auto">
            <a:xfrm>
              <a:off x="3060" y="2210"/>
              <a:ext cx="941"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openTransaction</a:t>
              </a:r>
              <a:endParaRPr lang="en-GB">
                <a:latin typeface="Times" charset="0"/>
              </a:endParaRPr>
            </a:p>
          </p:txBody>
        </p:sp>
        <p:sp>
          <p:nvSpPr>
            <p:cNvPr id="20542" name="Rectangle 62"/>
            <p:cNvSpPr>
              <a:spLocks noChangeArrowheads="1"/>
            </p:cNvSpPr>
            <p:nvPr/>
          </p:nvSpPr>
          <p:spPr bwMode="auto">
            <a:xfrm>
              <a:off x="2138" y="2176"/>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43" name="Line 63"/>
            <p:cNvSpPr>
              <a:spLocks noChangeShapeType="1"/>
            </p:cNvSpPr>
            <p:nvPr/>
          </p:nvSpPr>
          <p:spPr bwMode="auto">
            <a:xfrm>
              <a:off x="2946" y="2176"/>
              <a:ext cx="1" cy="193"/>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44" name="Rectangle 64"/>
            <p:cNvSpPr>
              <a:spLocks noChangeArrowheads="1"/>
            </p:cNvSpPr>
            <p:nvPr/>
          </p:nvSpPr>
          <p:spPr bwMode="auto">
            <a:xfrm>
              <a:off x="4321" y="2176"/>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45" name="Rectangle 65"/>
            <p:cNvSpPr>
              <a:spLocks noChangeArrowheads="1"/>
            </p:cNvSpPr>
            <p:nvPr/>
          </p:nvSpPr>
          <p:spPr bwMode="auto">
            <a:xfrm>
              <a:off x="890" y="2456"/>
              <a:ext cx="107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a.withdraw(bal/10)</a:t>
              </a:r>
              <a:endParaRPr lang="en-GB">
                <a:latin typeface="Times" charset="0"/>
              </a:endParaRPr>
            </a:p>
          </p:txBody>
        </p:sp>
        <p:sp>
          <p:nvSpPr>
            <p:cNvPr id="20546" name="Rectangle 66"/>
            <p:cNvSpPr>
              <a:spLocks noChangeArrowheads="1"/>
            </p:cNvSpPr>
            <p:nvPr/>
          </p:nvSpPr>
          <p:spPr bwMode="auto">
            <a:xfrm>
              <a:off x="2156" y="2456"/>
              <a:ext cx="27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 </a:t>
              </a:r>
              <a:endParaRPr lang="en-GB">
                <a:latin typeface="Times" charset="0"/>
              </a:endParaRPr>
            </a:p>
          </p:txBody>
        </p:sp>
        <p:sp>
          <p:nvSpPr>
            <p:cNvPr id="20547" name="Rectangle 67"/>
            <p:cNvSpPr>
              <a:spLocks noChangeArrowheads="1"/>
            </p:cNvSpPr>
            <p:nvPr/>
          </p:nvSpPr>
          <p:spPr bwMode="auto">
            <a:xfrm>
              <a:off x="2409" y="2423"/>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a:t>
              </a:r>
              <a:endParaRPr lang="en-GB">
                <a:latin typeface="Times" charset="0"/>
              </a:endParaRPr>
            </a:p>
          </p:txBody>
        </p:sp>
        <p:sp>
          <p:nvSpPr>
            <p:cNvPr id="20548" name="Rectangle 68"/>
            <p:cNvSpPr>
              <a:spLocks noChangeArrowheads="1"/>
            </p:cNvSpPr>
            <p:nvPr/>
          </p:nvSpPr>
          <p:spPr bwMode="auto">
            <a:xfrm>
              <a:off x="3060" y="2415"/>
              <a:ext cx="119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bal =  b.getBalance()</a:t>
              </a:r>
              <a:endParaRPr lang="en-GB">
                <a:latin typeface="Times" charset="0"/>
              </a:endParaRPr>
            </a:p>
          </p:txBody>
        </p:sp>
        <p:sp>
          <p:nvSpPr>
            <p:cNvPr id="20549" name="Rectangle 69"/>
            <p:cNvSpPr>
              <a:spLocks noChangeArrowheads="1"/>
            </p:cNvSpPr>
            <p:nvPr/>
          </p:nvSpPr>
          <p:spPr bwMode="auto">
            <a:xfrm>
              <a:off x="4339" y="2415"/>
              <a:ext cx="526"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waits for </a:t>
              </a:r>
              <a:endParaRPr lang="en-GB">
                <a:latin typeface="Times" charset="0"/>
              </a:endParaRPr>
            </a:p>
          </p:txBody>
        </p:sp>
        <p:sp>
          <p:nvSpPr>
            <p:cNvPr id="20550" name="Rectangle 70"/>
            <p:cNvSpPr>
              <a:spLocks noChangeArrowheads="1"/>
            </p:cNvSpPr>
            <p:nvPr/>
          </p:nvSpPr>
          <p:spPr bwMode="auto">
            <a:xfrm>
              <a:off x="4809" y="2415"/>
              <a:ext cx="7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T</a:t>
              </a:r>
              <a:endParaRPr lang="en-GB">
                <a:latin typeface="Times" charset="0"/>
              </a:endParaRPr>
            </a:p>
          </p:txBody>
        </p:sp>
        <p:sp>
          <p:nvSpPr>
            <p:cNvPr id="20551" name="Rectangle 71"/>
            <p:cNvSpPr>
              <a:spLocks noChangeArrowheads="1"/>
            </p:cNvSpPr>
            <p:nvPr/>
          </p:nvSpPr>
          <p:spPr bwMode="auto">
            <a:xfrm>
              <a:off x="4881" y="2415"/>
              <a:ext cx="101"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’s</a:t>
              </a:r>
              <a:endParaRPr lang="en-GB">
                <a:latin typeface="Times" charset="0"/>
              </a:endParaRPr>
            </a:p>
          </p:txBody>
        </p:sp>
        <p:sp>
          <p:nvSpPr>
            <p:cNvPr id="20552" name="Rectangle 72"/>
            <p:cNvSpPr>
              <a:spLocks noChangeArrowheads="1"/>
            </p:cNvSpPr>
            <p:nvPr/>
          </p:nvSpPr>
          <p:spPr bwMode="auto">
            <a:xfrm>
              <a:off x="4339" y="2591"/>
              <a:ext cx="448"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 on </a:t>
              </a:r>
              <a:endParaRPr lang="en-GB">
                <a:latin typeface="Times" charset="0"/>
              </a:endParaRPr>
            </a:p>
          </p:txBody>
        </p:sp>
        <p:sp>
          <p:nvSpPr>
            <p:cNvPr id="20553" name="Rectangle 73"/>
            <p:cNvSpPr>
              <a:spLocks noChangeArrowheads="1"/>
            </p:cNvSpPr>
            <p:nvPr/>
          </p:nvSpPr>
          <p:spPr bwMode="auto">
            <a:xfrm>
              <a:off x="4749" y="2591"/>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t>
              </a:r>
              <a:endParaRPr lang="en-GB">
                <a:latin typeface="Times" charset="0"/>
              </a:endParaRPr>
            </a:p>
          </p:txBody>
        </p:sp>
        <p:sp>
          <p:nvSpPr>
            <p:cNvPr id="20554" name="Rectangle 74"/>
            <p:cNvSpPr>
              <a:spLocks noChangeArrowheads="1"/>
            </p:cNvSpPr>
            <p:nvPr/>
          </p:nvSpPr>
          <p:spPr bwMode="auto">
            <a:xfrm>
              <a:off x="2138" y="2381"/>
              <a:ext cx="12" cy="33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55" name="Line 75"/>
            <p:cNvSpPr>
              <a:spLocks noChangeShapeType="1"/>
            </p:cNvSpPr>
            <p:nvPr/>
          </p:nvSpPr>
          <p:spPr bwMode="auto">
            <a:xfrm>
              <a:off x="2946" y="2381"/>
              <a:ext cx="1" cy="326"/>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56" name="Rectangle 76"/>
            <p:cNvSpPr>
              <a:spLocks noChangeArrowheads="1"/>
            </p:cNvSpPr>
            <p:nvPr/>
          </p:nvSpPr>
          <p:spPr bwMode="auto">
            <a:xfrm>
              <a:off x="4321" y="2381"/>
              <a:ext cx="12" cy="33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57" name="Rectangle 77"/>
            <p:cNvSpPr>
              <a:spLocks noChangeArrowheads="1"/>
            </p:cNvSpPr>
            <p:nvPr/>
          </p:nvSpPr>
          <p:spPr bwMode="auto">
            <a:xfrm>
              <a:off x="890" y="2752"/>
              <a:ext cx="95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closeTransaction</a:t>
              </a:r>
              <a:endParaRPr lang="en-GB">
                <a:latin typeface="Times" charset="0"/>
              </a:endParaRPr>
            </a:p>
          </p:txBody>
        </p:sp>
        <p:sp>
          <p:nvSpPr>
            <p:cNvPr id="20558" name="Rectangle 78"/>
            <p:cNvSpPr>
              <a:spLocks noChangeArrowheads="1"/>
            </p:cNvSpPr>
            <p:nvPr/>
          </p:nvSpPr>
          <p:spPr bwMode="auto">
            <a:xfrm>
              <a:off x="2156" y="2752"/>
              <a:ext cx="413"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unlock </a:t>
              </a:r>
              <a:endParaRPr lang="en-GB">
                <a:latin typeface="Times" charset="0"/>
              </a:endParaRPr>
            </a:p>
          </p:txBody>
        </p:sp>
        <p:sp>
          <p:nvSpPr>
            <p:cNvPr id="20559" name="Rectangle 79"/>
            <p:cNvSpPr>
              <a:spLocks noChangeArrowheads="1"/>
            </p:cNvSpPr>
            <p:nvPr/>
          </p:nvSpPr>
          <p:spPr bwMode="auto">
            <a:xfrm>
              <a:off x="2530" y="2752"/>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A</a:t>
              </a:r>
              <a:endParaRPr lang="en-GB">
                <a:latin typeface="Times" charset="0"/>
              </a:endParaRPr>
            </a:p>
          </p:txBody>
        </p:sp>
        <p:sp>
          <p:nvSpPr>
            <p:cNvPr id="20560" name="Rectangle 80"/>
            <p:cNvSpPr>
              <a:spLocks noChangeArrowheads="1"/>
            </p:cNvSpPr>
            <p:nvPr/>
          </p:nvSpPr>
          <p:spPr bwMode="auto">
            <a:xfrm>
              <a:off x="2603" y="2752"/>
              <a:ext cx="6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t>
              </a:r>
              <a:endParaRPr lang="en-GB">
                <a:latin typeface="Times" charset="0"/>
              </a:endParaRPr>
            </a:p>
          </p:txBody>
        </p:sp>
        <p:sp>
          <p:nvSpPr>
            <p:cNvPr id="20561" name="Rectangle 81"/>
            <p:cNvSpPr>
              <a:spLocks noChangeArrowheads="1"/>
            </p:cNvSpPr>
            <p:nvPr/>
          </p:nvSpPr>
          <p:spPr bwMode="auto">
            <a:xfrm>
              <a:off x="2674" y="2752"/>
              <a:ext cx="8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t>
              </a:r>
              <a:endParaRPr lang="en-GB">
                <a:latin typeface="Times" charset="0"/>
              </a:endParaRPr>
            </a:p>
          </p:txBody>
        </p:sp>
        <p:sp>
          <p:nvSpPr>
            <p:cNvPr id="20562" name="Rectangle 82"/>
            <p:cNvSpPr>
              <a:spLocks noChangeArrowheads="1"/>
            </p:cNvSpPr>
            <p:nvPr/>
          </p:nvSpPr>
          <p:spPr bwMode="auto">
            <a:xfrm>
              <a:off x="3060" y="2796"/>
              <a:ext cx="6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  </a:t>
              </a:r>
              <a:endParaRPr lang="en-GB">
                <a:latin typeface="Times" charset="0"/>
              </a:endParaRPr>
            </a:p>
          </p:txBody>
        </p:sp>
        <p:sp>
          <p:nvSpPr>
            <p:cNvPr id="20563" name="Rectangle 83"/>
            <p:cNvSpPr>
              <a:spLocks noChangeArrowheads="1"/>
            </p:cNvSpPr>
            <p:nvPr/>
          </p:nvSpPr>
          <p:spPr bwMode="auto">
            <a:xfrm>
              <a:off x="3108" y="2796"/>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t>
              </a:r>
              <a:endParaRPr lang="en-GB">
                <a:latin typeface="Times" charset="0"/>
              </a:endParaRPr>
            </a:p>
          </p:txBody>
        </p:sp>
        <p:sp>
          <p:nvSpPr>
            <p:cNvPr id="20564" name="Rectangle 84"/>
            <p:cNvSpPr>
              <a:spLocks noChangeArrowheads="1"/>
            </p:cNvSpPr>
            <p:nvPr/>
          </p:nvSpPr>
          <p:spPr bwMode="auto">
            <a:xfrm>
              <a:off x="2138" y="2752"/>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65" name="Line 85"/>
            <p:cNvSpPr>
              <a:spLocks noChangeShapeType="1"/>
            </p:cNvSpPr>
            <p:nvPr/>
          </p:nvSpPr>
          <p:spPr bwMode="auto">
            <a:xfrm>
              <a:off x="2946" y="2719"/>
              <a:ext cx="1" cy="193"/>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66" name="Rectangle 86"/>
            <p:cNvSpPr>
              <a:spLocks noChangeArrowheads="1"/>
            </p:cNvSpPr>
            <p:nvPr/>
          </p:nvSpPr>
          <p:spPr bwMode="auto">
            <a:xfrm>
              <a:off x="4321" y="2719"/>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67" name="Rectangle 87"/>
            <p:cNvSpPr>
              <a:spLocks noChangeArrowheads="1"/>
            </p:cNvSpPr>
            <p:nvPr/>
          </p:nvSpPr>
          <p:spPr bwMode="auto">
            <a:xfrm>
              <a:off x="4339" y="2965"/>
              <a:ext cx="27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 </a:t>
              </a:r>
              <a:endParaRPr lang="en-GB">
                <a:latin typeface="Times" charset="0"/>
              </a:endParaRPr>
            </a:p>
          </p:txBody>
        </p:sp>
        <p:sp>
          <p:nvSpPr>
            <p:cNvPr id="20568" name="Rectangle 88"/>
            <p:cNvSpPr>
              <a:spLocks noChangeArrowheads="1"/>
            </p:cNvSpPr>
            <p:nvPr/>
          </p:nvSpPr>
          <p:spPr bwMode="auto">
            <a:xfrm>
              <a:off x="4592" y="2965"/>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t>
              </a:r>
              <a:endParaRPr lang="en-GB">
                <a:latin typeface="Times" charset="0"/>
              </a:endParaRPr>
            </a:p>
          </p:txBody>
        </p:sp>
        <p:sp>
          <p:nvSpPr>
            <p:cNvPr id="20569" name="Rectangle 89"/>
            <p:cNvSpPr>
              <a:spLocks noChangeArrowheads="1"/>
            </p:cNvSpPr>
            <p:nvPr/>
          </p:nvSpPr>
          <p:spPr bwMode="auto">
            <a:xfrm>
              <a:off x="2138" y="2924"/>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70" name="Line 90"/>
            <p:cNvSpPr>
              <a:spLocks noChangeShapeType="1"/>
            </p:cNvSpPr>
            <p:nvPr/>
          </p:nvSpPr>
          <p:spPr bwMode="auto">
            <a:xfrm>
              <a:off x="2946" y="2924"/>
              <a:ext cx="1" cy="193"/>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71" name="Rectangle 91"/>
            <p:cNvSpPr>
              <a:spLocks noChangeArrowheads="1"/>
            </p:cNvSpPr>
            <p:nvPr/>
          </p:nvSpPr>
          <p:spPr bwMode="auto">
            <a:xfrm>
              <a:off x="4321" y="2924"/>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72" name="Rectangle 92"/>
            <p:cNvSpPr>
              <a:spLocks noChangeArrowheads="1"/>
            </p:cNvSpPr>
            <p:nvPr/>
          </p:nvSpPr>
          <p:spPr bwMode="auto">
            <a:xfrm>
              <a:off x="3060" y="3206"/>
              <a:ext cx="122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b.setBalance(bal*1.1)</a:t>
              </a:r>
              <a:endParaRPr lang="en-GB">
                <a:latin typeface="Times" charset="0"/>
              </a:endParaRPr>
            </a:p>
          </p:txBody>
        </p:sp>
        <p:sp>
          <p:nvSpPr>
            <p:cNvPr id="20573" name="Rectangle 93"/>
            <p:cNvSpPr>
              <a:spLocks noChangeArrowheads="1"/>
            </p:cNvSpPr>
            <p:nvPr/>
          </p:nvSpPr>
          <p:spPr bwMode="auto">
            <a:xfrm>
              <a:off x="4339" y="3170"/>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t>
              </a:r>
              <a:endParaRPr lang="en-GB">
                <a:latin typeface="Times" charset="0"/>
              </a:endParaRPr>
            </a:p>
          </p:txBody>
        </p:sp>
        <p:sp>
          <p:nvSpPr>
            <p:cNvPr id="20574" name="Rectangle 94"/>
            <p:cNvSpPr>
              <a:spLocks noChangeArrowheads="1"/>
            </p:cNvSpPr>
            <p:nvPr/>
          </p:nvSpPr>
          <p:spPr bwMode="auto">
            <a:xfrm>
              <a:off x="4375" y="3170"/>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 </a:t>
              </a:r>
              <a:endParaRPr lang="en-GB">
                <a:latin typeface="Times" charset="0"/>
              </a:endParaRPr>
            </a:p>
          </p:txBody>
        </p:sp>
        <p:sp>
          <p:nvSpPr>
            <p:cNvPr id="20575" name="Rectangle 95"/>
            <p:cNvSpPr>
              <a:spLocks noChangeArrowheads="1"/>
            </p:cNvSpPr>
            <p:nvPr/>
          </p:nvSpPr>
          <p:spPr bwMode="auto">
            <a:xfrm>
              <a:off x="2138" y="3129"/>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76" name="Line 96"/>
            <p:cNvSpPr>
              <a:spLocks noChangeShapeType="1"/>
            </p:cNvSpPr>
            <p:nvPr/>
          </p:nvSpPr>
          <p:spPr bwMode="auto">
            <a:xfrm>
              <a:off x="2946" y="3129"/>
              <a:ext cx="1" cy="193"/>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77" name="Rectangle 97"/>
            <p:cNvSpPr>
              <a:spLocks noChangeArrowheads="1"/>
            </p:cNvSpPr>
            <p:nvPr/>
          </p:nvSpPr>
          <p:spPr bwMode="auto">
            <a:xfrm>
              <a:off x="4321" y="3129"/>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78" name="Rectangle 98"/>
            <p:cNvSpPr>
              <a:spLocks noChangeArrowheads="1"/>
            </p:cNvSpPr>
            <p:nvPr/>
          </p:nvSpPr>
          <p:spPr bwMode="auto">
            <a:xfrm>
              <a:off x="2156" y="3375"/>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t>
              </a:r>
              <a:endParaRPr lang="en-GB">
                <a:latin typeface="Times" charset="0"/>
              </a:endParaRPr>
            </a:p>
          </p:txBody>
        </p:sp>
        <p:sp>
          <p:nvSpPr>
            <p:cNvPr id="20579" name="Rectangle 99"/>
            <p:cNvSpPr>
              <a:spLocks noChangeArrowheads="1"/>
            </p:cNvSpPr>
            <p:nvPr/>
          </p:nvSpPr>
          <p:spPr bwMode="auto">
            <a:xfrm>
              <a:off x="2192" y="3375"/>
              <a:ext cx="3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 </a:t>
              </a:r>
              <a:endParaRPr lang="en-GB">
                <a:latin typeface="Times" charset="0"/>
              </a:endParaRPr>
            </a:p>
          </p:txBody>
        </p:sp>
        <p:sp>
          <p:nvSpPr>
            <p:cNvPr id="20580" name="Rectangle 100"/>
            <p:cNvSpPr>
              <a:spLocks noChangeArrowheads="1"/>
            </p:cNvSpPr>
            <p:nvPr/>
          </p:nvSpPr>
          <p:spPr bwMode="auto">
            <a:xfrm>
              <a:off x="3060" y="3397"/>
              <a:ext cx="1069"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c.withdraw(bal/10)</a:t>
              </a:r>
              <a:endParaRPr lang="en-GB">
                <a:latin typeface="Times" charset="0"/>
              </a:endParaRPr>
            </a:p>
          </p:txBody>
        </p:sp>
        <p:sp>
          <p:nvSpPr>
            <p:cNvPr id="20581" name="Rectangle 101"/>
            <p:cNvSpPr>
              <a:spLocks noChangeArrowheads="1"/>
            </p:cNvSpPr>
            <p:nvPr/>
          </p:nvSpPr>
          <p:spPr bwMode="auto">
            <a:xfrm>
              <a:off x="4339" y="3397"/>
              <a:ext cx="27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lock </a:t>
              </a:r>
              <a:endParaRPr lang="en-GB">
                <a:latin typeface="Times" charset="0"/>
              </a:endParaRPr>
            </a:p>
          </p:txBody>
        </p:sp>
        <p:sp>
          <p:nvSpPr>
            <p:cNvPr id="20582" name="Rectangle 102"/>
            <p:cNvSpPr>
              <a:spLocks noChangeArrowheads="1"/>
            </p:cNvSpPr>
            <p:nvPr/>
          </p:nvSpPr>
          <p:spPr bwMode="auto">
            <a:xfrm>
              <a:off x="4592" y="3375"/>
              <a:ext cx="9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C</a:t>
              </a:r>
              <a:endParaRPr lang="en-GB">
                <a:latin typeface="Times" charset="0"/>
              </a:endParaRPr>
            </a:p>
          </p:txBody>
        </p:sp>
        <p:sp>
          <p:nvSpPr>
            <p:cNvPr id="20583" name="Rectangle 103"/>
            <p:cNvSpPr>
              <a:spLocks noChangeArrowheads="1"/>
            </p:cNvSpPr>
            <p:nvPr/>
          </p:nvSpPr>
          <p:spPr bwMode="auto">
            <a:xfrm>
              <a:off x="2138" y="3334"/>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84" name="Line 104"/>
            <p:cNvSpPr>
              <a:spLocks noChangeShapeType="1"/>
            </p:cNvSpPr>
            <p:nvPr/>
          </p:nvSpPr>
          <p:spPr bwMode="auto">
            <a:xfrm>
              <a:off x="2946" y="3334"/>
              <a:ext cx="1" cy="193"/>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85" name="Rectangle 105"/>
            <p:cNvSpPr>
              <a:spLocks noChangeArrowheads="1"/>
            </p:cNvSpPr>
            <p:nvPr/>
          </p:nvSpPr>
          <p:spPr bwMode="auto">
            <a:xfrm>
              <a:off x="4321" y="3334"/>
              <a:ext cx="12" cy="20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86" name="Rectangle 106"/>
            <p:cNvSpPr>
              <a:spLocks noChangeArrowheads="1"/>
            </p:cNvSpPr>
            <p:nvPr/>
          </p:nvSpPr>
          <p:spPr bwMode="auto">
            <a:xfrm>
              <a:off x="3060" y="3616"/>
              <a:ext cx="957"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closeTransaction</a:t>
              </a:r>
              <a:endParaRPr lang="en-GB">
                <a:latin typeface="Times" charset="0"/>
              </a:endParaRPr>
            </a:p>
          </p:txBody>
        </p:sp>
        <p:sp>
          <p:nvSpPr>
            <p:cNvPr id="20587" name="Rectangle 107"/>
            <p:cNvSpPr>
              <a:spLocks noChangeArrowheads="1"/>
            </p:cNvSpPr>
            <p:nvPr/>
          </p:nvSpPr>
          <p:spPr bwMode="auto">
            <a:xfrm>
              <a:off x="4339" y="3628"/>
              <a:ext cx="413"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unlock </a:t>
              </a:r>
              <a:endParaRPr lang="en-GB">
                <a:latin typeface="Times" charset="0"/>
              </a:endParaRPr>
            </a:p>
          </p:txBody>
        </p:sp>
        <p:sp>
          <p:nvSpPr>
            <p:cNvPr id="20588" name="Rectangle 108"/>
            <p:cNvSpPr>
              <a:spLocks noChangeArrowheads="1"/>
            </p:cNvSpPr>
            <p:nvPr/>
          </p:nvSpPr>
          <p:spPr bwMode="auto">
            <a:xfrm>
              <a:off x="4712" y="3628"/>
              <a:ext cx="8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B</a:t>
              </a:r>
              <a:endParaRPr lang="en-GB">
                <a:latin typeface="Times" charset="0"/>
              </a:endParaRPr>
            </a:p>
          </p:txBody>
        </p:sp>
        <p:sp>
          <p:nvSpPr>
            <p:cNvPr id="20589" name="Rectangle 109"/>
            <p:cNvSpPr>
              <a:spLocks noChangeArrowheads="1"/>
            </p:cNvSpPr>
            <p:nvPr/>
          </p:nvSpPr>
          <p:spPr bwMode="auto">
            <a:xfrm>
              <a:off x="4785" y="3628"/>
              <a:ext cx="7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Times" charset="0"/>
                </a:rPr>
                <a:t>, </a:t>
              </a:r>
              <a:endParaRPr lang="en-GB">
                <a:latin typeface="Times" charset="0"/>
              </a:endParaRPr>
            </a:p>
          </p:txBody>
        </p:sp>
        <p:sp>
          <p:nvSpPr>
            <p:cNvPr id="20590" name="Rectangle 110"/>
            <p:cNvSpPr>
              <a:spLocks noChangeArrowheads="1"/>
            </p:cNvSpPr>
            <p:nvPr/>
          </p:nvSpPr>
          <p:spPr bwMode="auto">
            <a:xfrm>
              <a:off x="4857" y="3628"/>
              <a:ext cx="9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Times" charset="0"/>
                </a:rPr>
                <a:t>C</a:t>
              </a:r>
              <a:endParaRPr lang="en-GB">
                <a:latin typeface="Times" charset="0"/>
              </a:endParaRPr>
            </a:p>
          </p:txBody>
        </p:sp>
        <p:sp>
          <p:nvSpPr>
            <p:cNvPr id="20591" name="Line 111"/>
            <p:cNvSpPr>
              <a:spLocks noChangeShapeType="1"/>
            </p:cNvSpPr>
            <p:nvPr/>
          </p:nvSpPr>
          <p:spPr bwMode="auto">
            <a:xfrm>
              <a:off x="776" y="3800"/>
              <a:ext cx="1350"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92" name="Rectangle 112"/>
            <p:cNvSpPr>
              <a:spLocks noChangeArrowheads="1"/>
            </p:cNvSpPr>
            <p:nvPr/>
          </p:nvSpPr>
          <p:spPr bwMode="auto">
            <a:xfrm>
              <a:off x="2138" y="3539"/>
              <a:ext cx="12" cy="21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93" name="Line 113"/>
            <p:cNvSpPr>
              <a:spLocks noChangeShapeType="1"/>
            </p:cNvSpPr>
            <p:nvPr/>
          </p:nvSpPr>
          <p:spPr bwMode="auto">
            <a:xfrm>
              <a:off x="2138" y="3800"/>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94" name="Line 114"/>
            <p:cNvSpPr>
              <a:spLocks noChangeShapeType="1"/>
            </p:cNvSpPr>
            <p:nvPr/>
          </p:nvSpPr>
          <p:spPr bwMode="auto">
            <a:xfrm>
              <a:off x="2150" y="3800"/>
              <a:ext cx="784"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95" name="Line 115"/>
            <p:cNvSpPr>
              <a:spLocks noChangeShapeType="1"/>
            </p:cNvSpPr>
            <p:nvPr/>
          </p:nvSpPr>
          <p:spPr bwMode="auto">
            <a:xfrm>
              <a:off x="2946" y="3539"/>
              <a:ext cx="1" cy="23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96" name="Line 116"/>
            <p:cNvSpPr>
              <a:spLocks noChangeShapeType="1"/>
            </p:cNvSpPr>
            <p:nvPr/>
          </p:nvSpPr>
          <p:spPr bwMode="auto">
            <a:xfrm>
              <a:off x="2946" y="3800"/>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97" name="Line 117"/>
            <p:cNvSpPr>
              <a:spLocks noChangeShapeType="1"/>
            </p:cNvSpPr>
            <p:nvPr/>
          </p:nvSpPr>
          <p:spPr bwMode="auto">
            <a:xfrm>
              <a:off x="2958" y="3800"/>
              <a:ext cx="135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598" name="Rectangle 118"/>
            <p:cNvSpPr>
              <a:spLocks noChangeArrowheads="1"/>
            </p:cNvSpPr>
            <p:nvPr/>
          </p:nvSpPr>
          <p:spPr bwMode="auto">
            <a:xfrm>
              <a:off x="4321" y="3539"/>
              <a:ext cx="12" cy="21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0599" name="Line 119"/>
            <p:cNvSpPr>
              <a:spLocks noChangeShapeType="1"/>
            </p:cNvSpPr>
            <p:nvPr/>
          </p:nvSpPr>
          <p:spPr bwMode="auto">
            <a:xfrm>
              <a:off x="4321" y="3800"/>
              <a:ext cx="1"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600" name="Line 120"/>
            <p:cNvSpPr>
              <a:spLocks noChangeShapeType="1"/>
            </p:cNvSpPr>
            <p:nvPr/>
          </p:nvSpPr>
          <p:spPr bwMode="auto">
            <a:xfrm>
              <a:off x="4333" y="3800"/>
              <a:ext cx="784"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20601" name="Oval 121"/>
            <p:cNvSpPr>
              <a:spLocks noChangeArrowheads="1"/>
            </p:cNvSpPr>
            <p:nvPr/>
          </p:nvSpPr>
          <p:spPr bwMode="auto">
            <a:xfrm>
              <a:off x="3156" y="2837"/>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0602" name="Oval 122"/>
            <p:cNvSpPr>
              <a:spLocks noChangeArrowheads="1"/>
            </p:cNvSpPr>
            <p:nvPr/>
          </p:nvSpPr>
          <p:spPr bwMode="auto">
            <a:xfrm>
              <a:off x="3252" y="2837"/>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20603" name="Oval 123"/>
            <p:cNvSpPr>
              <a:spLocks noChangeArrowheads="1"/>
            </p:cNvSpPr>
            <p:nvPr/>
          </p:nvSpPr>
          <p:spPr bwMode="auto">
            <a:xfrm>
              <a:off x="3348" y="2837"/>
              <a:ext cx="49" cy="49"/>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normAutofit fontScale="90000"/>
          </a:bodyPr>
          <a:lstStyle/>
          <a:p>
            <a:r>
              <a:rPr lang="en-US" smtClean="0"/>
              <a:t>Schemes for Concurrency control</a:t>
            </a:r>
            <a:endParaRPr lang="en-US"/>
          </a:p>
        </p:txBody>
      </p:sp>
      <p:sp>
        <p:nvSpPr>
          <p:cNvPr id="175107" name="Rectangle 3"/>
          <p:cNvSpPr>
            <a:spLocks noGrp="1" noChangeArrowheads="1"/>
          </p:cNvSpPr>
          <p:nvPr>
            <p:ph type="body" idx="1"/>
          </p:nvPr>
        </p:nvSpPr>
        <p:spPr/>
        <p:txBody>
          <a:bodyPr>
            <a:normAutofit fontScale="92500" lnSpcReduction="20000"/>
          </a:bodyPr>
          <a:lstStyle/>
          <a:p>
            <a:r>
              <a:rPr lang="en-US" smtClean="0"/>
              <a:t>Locking </a:t>
            </a:r>
          </a:p>
          <a:p>
            <a:r>
              <a:rPr lang="en-US" smtClean="0"/>
              <a:t>Optimistic concurrency control </a:t>
            </a:r>
          </a:p>
          <a:p>
            <a:r>
              <a:rPr lang="en-US" smtClean="0"/>
              <a:t>Time-stamp based concurrency control </a:t>
            </a:r>
          </a:p>
          <a:p>
            <a:pPr lvl="1"/>
            <a:r>
              <a:rPr lang="en-US" smtClean="0"/>
              <a:t>Each timestamp is assigned a unique timestamp at the moment it starts</a:t>
            </a:r>
          </a:p>
          <a:p>
            <a:pPr lvl="2"/>
            <a:r>
              <a:rPr lang="en-US" smtClean="0"/>
              <a:t>In distributed transactions, Lamport’s timestamps can be used</a:t>
            </a:r>
          </a:p>
          <a:p>
            <a:pPr lvl="1"/>
            <a:r>
              <a:rPr lang="en-US" smtClean="0"/>
              <a:t>Every data item has a timestamp</a:t>
            </a:r>
          </a:p>
          <a:p>
            <a:pPr lvl="2"/>
            <a:r>
              <a:rPr lang="en-US" smtClean="0"/>
              <a:t>Read timestamp = timestamp of transaction that last read the item</a:t>
            </a:r>
          </a:p>
          <a:p>
            <a:pPr lvl="2"/>
            <a:r>
              <a:rPr lang="en-US" smtClean="0"/>
              <a:t>Write timestamp = timestamp of transaction that most recently changed an item</a:t>
            </a:r>
          </a:p>
          <a:p>
            <a:pPr lvl="1"/>
            <a:r>
              <a:rPr lang="en-US" smtClean="0"/>
              <a:t>A request to write to an object is valid only if that object was last read and written by earlier (wrt timestamps) transactions.</a:t>
            </a:r>
          </a:p>
          <a:p>
            <a:pPr lvl="1"/>
            <a:r>
              <a:rPr lang="en-US" smtClean="0"/>
              <a:t>A request to read an object is valid only if that object was last written by an earlier transaction.</a:t>
            </a:r>
          </a:p>
          <a:p>
            <a:pPr lvl="1"/>
            <a:endParaRPr lang="en-US"/>
          </a:p>
        </p:txBody>
      </p:sp>
      <p:sp>
        <p:nvSpPr>
          <p:cNvPr id="7" name="Slide Number Placeholder 5"/>
          <p:cNvSpPr>
            <a:spLocks noGrp="1"/>
          </p:cNvSpPr>
          <p:nvPr>
            <p:ph type="sldNum" sz="quarter" idx="12"/>
          </p:nvPr>
        </p:nvSpPr>
        <p:spPr/>
        <p:txBody>
          <a:bodyPr/>
          <a:lstStyle/>
          <a:p>
            <a:fld id="{B5F156F0-3655-324F-83A4-59E031BED4CA}" type="slidenum">
              <a:rPr lang="en-US" smtClean="0"/>
              <a:pPr/>
              <a:t>78</a:t>
            </a:fld>
            <a:endParaRPr lang="en-US"/>
          </a:p>
        </p:txBody>
      </p:sp>
      <p:sp>
        <p:nvSpPr>
          <p:cNvPr id="175108" name="Rectangle 4"/>
          <p:cNvSpPr>
            <a:spLocks noChangeArrowheads="1"/>
          </p:cNvSpPr>
          <p:nvPr/>
        </p:nvSpPr>
        <p:spPr bwMode="auto">
          <a:xfrm>
            <a:off x="381000" y="1828800"/>
            <a:ext cx="8382000" cy="304800"/>
          </a:xfrm>
          <a:prstGeom prst="rect">
            <a:avLst/>
          </a:prstGeom>
          <a:noFill/>
          <a:ln w="38100">
            <a:solidFill>
              <a:schemeClr val="accent2"/>
            </a:solidFill>
            <a:miter lim="800000"/>
            <a:headEnd/>
            <a:tailEn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2AD967B-61E2-4645-8B2A-30273C93E682}" type="slidenum">
              <a:rPr lang="en-US"/>
              <a:pPr/>
              <a:t>79</a:t>
            </a:fld>
            <a:endParaRPr lang="en-US"/>
          </a:p>
        </p:txBody>
      </p:sp>
      <p:sp>
        <p:nvSpPr>
          <p:cNvPr id="80898" name="Rectangle 2"/>
          <p:cNvSpPr>
            <a:spLocks noGrp="1" noChangeArrowheads="1"/>
          </p:cNvSpPr>
          <p:nvPr>
            <p:ph type="title"/>
          </p:nvPr>
        </p:nvSpPr>
        <p:spPr/>
        <p:txBody>
          <a:bodyPr>
            <a:normAutofit fontScale="90000"/>
          </a:bodyPr>
          <a:lstStyle/>
          <a:p>
            <a:r>
              <a:rPr lang="en-US"/>
              <a:t>Optimistic Concurrency Control</a:t>
            </a:r>
          </a:p>
        </p:txBody>
      </p:sp>
      <p:sp>
        <p:nvSpPr>
          <p:cNvPr id="80899" name="Rectangle 3"/>
          <p:cNvSpPr>
            <a:spLocks noGrp="1" noChangeArrowheads="1"/>
          </p:cNvSpPr>
          <p:nvPr>
            <p:ph type="body" idx="1"/>
          </p:nvPr>
        </p:nvSpPr>
        <p:spPr/>
        <p:txBody>
          <a:bodyPr/>
          <a:lstStyle/>
          <a:p>
            <a:r>
              <a:rPr lang="en-US"/>
              <a:t>Drawbacks of locking</a:t>
            </a:r>
          </a:p>
          <a:p>
            <a:pPr lvl="1"/>
            <a:r>
              <a:rPr lang="en-US"/>
              <a:t>Overhead of lock maintenance</a:t>
            </a:r>
          </a:p>
          <a:p>
            <a:pPr lvl="1"/>
            <a:r>
              <a:rPr lang="en-US"/>
              <a:t>Deadlocks</a:t>
            </a:r>
          </a:p>
          <a:p>
            <a:pPr lvl="1"/>
            <a:r>
              <a:rPr lang="en-US"/>
              <a:t>Reduced concurrency</a:t>
            </a:r>
          </a:p>
          <a:p>
            <a:r>
              <a:rPr lang="en-US"/>
              <a:t>Optimistic Concurrency Control</a:t>
            </a:r>
          </a:p>
          <a:p>
            <a:pPr lvl="1"/>
            <a:r>
              <a:rPr lang="en-US"/>
              <a:t>In most applications, likelihood of conflicting accesses by concurrent transactions is low</a:t>
            </a:r>
          </a:p>
          <a:p>
            <a:pPr lvl="1"/>
            <a:r>
              <a:rPr lang="en-US"/>
              <a:t>Transactions proceed as though there are no conflicts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t>A side remark</a:t>
            </a:r>
          </a:p>
        </p:txBody>
      </p:sp>
      <p:sp>
        <p:nvSpPr>
          <p:cNvPr id="10243" name="Rectangle 3"/>
          <p:cNvSpPr>
            <a:spLocks noGrp="1" noChangeArrowheads="1"/>
          </p:cNvSpPr>
          <p:nvPr>
            <p:ph type="body" idx="1"/>
          </p:nvPr>
        </p:nvSpPr>
        <p:spPr/>
        <p:txBody>
          <a:bodyPr/>
          <a:lstStyle/>
          <a:p>
            <a:pPr eaLnBrk="1" hangingPunct="1"/>
            <a:r>
              <a:rPr lang="en-US" sz="2800"/>
              <a:t>Each transaction is built up incrementally</a:t>
            </a:r>
          </a:p>
          <a:p>
            <a:pPr lvl="1" eaLnBrk="1" hangingPunct="1"/>
            <a:r>
              <a:rPr lang="en-US" sz="2400"/>
              <a:t>Application runs</a:t>
            </a:r>
          </a:p>
          <a:p>
            <a:pPr lvl="1" eaLnBrk="1" hangingPunct="1"/>
            <a:r>
              <a:rPr lang="en-US" sz="2400"/>
              <a:t>And as it runs, it issues operations</a:t>
            </a:r>
          </a:p>
          <a:p>
            <a:pPr lvl="1" eaLnBrk="1" hangingPunct="1"/>
            <a:r>
              <a:rPr lang="en-US" sz="2400"/>
              <a:t>The data manager sees them one by one</a:t>
            </a:r>
          </a:p>
          <a:p>
            <a:pPr eaLnBrk="1" hangingPunct="1"/>
            <a:r>
              <a:rPr lang="en-US" sz="2800"/>
              <a:t>But often we talk as if we knew the whole thing at one time</a:t>
            </a:r>
          </a:p>
          <a:p>
            <a:pPr lvl="1" eaLnBrk="1" hangingPunct="1"/>
            <a:r>
              <a:rPr lang="en-US" sz="2400"/>
              <a:t>We’re careful to do this in ways that make sense</a:t>
            </a:r>
          </a:p>
          <a:p>
            <a:pPr lvl="1" eaLnBrk="1" hangingPunct="1"/>
            <a:r>
              <a:rPr lang="en-US" sz="2400"/>
              <a:t>In any case, we usually don’t need to say anything until a “commit” is issued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699C7EE-5CA7-574E-97E4-9F1891A93F62}" type="slidenum">
              <a:rPr lang="en-US"/>
              <a:pPr/>
              <a:t>80</a:t>
            </a:fld>
            <a:endParaRPr lang="en-US"/>
          </a:p>
        </p:txBody>
      </p:sp>
      <p:sp>
        <p:nvSpPr>
          <p:cNvPr id="173058" name="Rectangle 2"/>
          <p:cNvSpPr>
            <a:spLocks noGrp="1" noChangeArrowheads="1"/>
          </p:cNvSpPr>
          <p:nvPr>
            <p:ph type="title"/>
          </p:nvPr>
        </p:nvSpPr>
        <p:spPr>
          <a:xfrm>
            <a:off x="609600" y="228600"/>
            <a:ext cx="7772400" cy="1143000"/>
          </a:xfrm>
        </p:spPr>
        <p:txBody>
          <a:bodyPr/>
          <a:lstStyle/>
          <a:p>
            <a:r>
              <a:rPr lang="en-US"/>
              <a:t>Optimistic Concurrency Control</a:t>
            </a:r>
          </a:p>
        </p:txBody>
      </p:sp>
      <p:sp>
        <p:nvSpPr>
          <p:cNvPr id="173059" name="Rectangle 3"/>
          <p:cNvSpPr>
            <a:spLocks noGrp="1" noChangeArrowheads="1"/>
          </p:cNvSpPr>
          <p:nvPr>
            <p:ph type="body" idx="1"/>
          </p:nvPr>
        </p:nvSpPr>
        <p:spPr>
          <a:xfrm>
            <a:off x="533400" y="1447800"/>
            <a:ext cx="7772400" cy="4800600"/>
          </a:xfrm>
        </p:spPr>
        <p:txBody>
          <a:bodyPr/>
          <a:lstStyle/>
          <a:p>
            <a:pPr>
              <a:lnSpc>
                <a:spcPct val="90000"/>
              </a:lnSpc>
            </a:pPr>
            <a:r>
              <a:rPr lang="en-US"/>
              <a:t>Three phases:</a:t>
            </a:r>
          </a:p>
          <a:p>
            <a:pPr lvl="1">
              <a:lnSpc>
                <a:spcPct val="90000"/>
              </a:lnSpc>
            </a:pPr>
            <a:r>
              <a:rPr lang="en-US" b="1"/>
              <a:t>Working Phase</a:t>
            </a:r>
            <a:r>
              <a:rPr lang="en-US"/>
              <a:t> – transactions read and write private copies of objects (most recently committed)</a:t>
            </a:r>
          </a:p>
          <a:p>
            <a:pPr lvl="1">
              <a:lnSpc>
                <a:spcPct val="90000"/>
              </a:lnSpc>
            </a:pPr>
            <a:r>
              <a:rPr lang="en-US" b="1"/>
              <a:t>Validation Phase</a:t>
            </a:r>
            <a:r>
              <a:rPr lang="en-US"/>
              <a:t> – Once transaction is done, the transaction is validated to establish whether or not its operations on objects conflict with operations of other transactions on the same object.  If not conflict, can commit; else some form of conflict resolution is needed and the transaction may abort.</a:t>
            </a:r>
          </a:p>
          <a:p>
            <a:pPr lvl="1">
              <a:lnSpc>
                <a:spcPct val="90000"/>
              </a:lnSpc>
            </a:pPr>
            <a:r>
              <a:rPr lang="en-US" b="1"/>
              <a:t>Update Phase</a:t>
            </a:r>
            <a:r>
              <a:rPr lang="en-US"/>
              <a:t> – if commit, private copies are used to make permanent change.</a:t>
            </a:r>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82" name="Slide Number Placeholder 4"/>
          <p:cNvSpPr>
            <a:spLocks noGrp="1"/>
          </p:cNvSpPr>
          <p:nvPr>
            <p:ph type="sldNum" sz="quarter" idx="12"/>
          </p:nvPr>
        </p:nvSpPr>
        <p:spPr/>
        <p:txBody>
          <a:bodyPr/>
          <a:lstStyle/>
          <a:p>
            <a:fld id="{77581F89-38F1-4549-ADDD-1DFAF117970C}" type="slidenum">
              <a:rPr lang="en-US"/>
              <a:pPr/>
              <a:t>81</a:t>
            </a:fld>
            <a:endParaRPr lang="en-US"/>
          </a:p>
        </p:txBody>
      </p:sp>
      <p:sp>
        <p:nvSpPr>
          <p:cNvPr id="55298" name="Rectangle 2"/>
          <p:cNvSpPr>
            <a:spLocks noGrp="1" noChangeArrowheads="1"/>
          </p:cNvSpPr>
          <p:nvPr>
            <p:ph type="title"/>
          </p:nvPr>
        </p:nvSpPr>
        <p:spPr/>
        <p:txBody>
          <a:bodyPr/>
          <a:lstStyle/>
          <a:p>
            <a:r>
              <a:rPr lang="en-GB"/>
              <a:t>Validation of transactions</a:t>
            </a:r>
          </a:p>
        </p:txBody>
      </p:sp>
      <p:sp>
        <p:nvSpPr>
          <p:cNvPr id="55299" name="Rectangle 3"/>
          <p:cNvSpPr>
            <a:spLocks noChangeArrowheads="1"/>
          </p:cNvSpPr>
          <p:nvPr/>
        </p:nvSpPr>
        <p:spPr bwMode="auto">
          <a:xfrm>
            <a:off x="527050"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0" name="Rectangle 4"/>
          <p:cNvSpPr>
            <a:spLocks noChangeArrowheads="1"/>
          </p:cNvSpPr>
          <p:nvPr/>
        </p:nvSpPr>
        <p:spPr bwMode="auto">
          <a:xfrm>
            <a:off x="2530475"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1" name="Rectangle 5"/>
          <p:cNvSpPr>
            <a:spLocks noChangeArrowheads="1"/>
          </p:cNvSpPr>
          <p:nvPr/>
        </p:nvSpPr>
        <p:spPr bwMode="auto">
          <a:xfrm>
            <a:off x="5192713" y="2800350"/>
            <a:ext cx="23812"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2" name="Rectangle 6"/>
          <p:cNvSpPr>
            <a:spLocks noChangeArrowheads="1"/>
          </p:cNvSpPr>
          <p:nvPr/>
        </p:nvSpPr>
        <p:spPr bwMode="auto">
          <a:xfrm>
            <a:off x="6240463"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3" name="Rectangle 7"/>
          <p:cNvSpPr>
            <a:spLocks noChangeArrowheads="1"/>
          </p:cNvSpPr>
          <p:nvPr/>
        </p:nvSpPr>
        <p:spPr bwMode="auto">
          <a:xfrm>
            <a:off x="7310438"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4" name="Rectangle 8"/>
          <p:cNvSpPr>
            <a:spLocks noChangeArrowheads="1"/>
          </p:cNvSpPr>
          <p:nvPr/>
        </p:nvSpPr>
        <p:spPr bwMode="auto">
          <a:xfrm>
            <a:off x="2530475"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5" name="Rectangle 9"/>
          <p:cNvSpPr>
            <a:spLocks noChangeArrowheads="1"/>
          </p:cNvSpPr>
          <p:nvPr/>
        </p:nvSpPr>
        <p:spPr bwMode="auto">
          <a:xfrm>
            <a:off x="4124325"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6" name="Rectangle 10"/>
          <p:cNvSpPr>
            <a:spLocks noChangeArrowheads="1"/>
          </p:cNvSpPr>
          <p:nvPr/>
        </p:nvSpPr>
        <p:spPr bwMode="auto">
          <a:xfrm>
            <a:off x="5192713" y="4919663"/>
            <a:ext cx="23812"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7" name="Rectangle 11"/>
          <p:cNvSpPr>
            <a:spLocks noChangeArrowheads="1"/>
          </p:cNvSpPr>
          <p:nvPr/>
        </p:nvSpPr>
        <p:spPr bwMode="auto">
          <a:xfrm>
            <a:off x="6240463"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08" name="Rectangle 12"/>
          <p:cNvSpPr>
            <a:spLocks noChangeArrowheads="1"/>
          </p:cNvSpPr>
          <p:nvPr/>
        </p:nvSpPr>
        <p:spPr bwMode="auto">
          <a:xfrm>
            <a:off x="7310438"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grpSp>
        <p:nvGrpSpPr>
          <p:cNvPr id="2" name="Group 13"/>
          <p:cNvGrpSpPr>
            <a:grpSpLocks/>
          </p:cNvGrpSpPr>
          <p:nvPr/>
        </p:nvGrpSpPr>
        <p:grpSpPr bwMode="auto">
          <a:xfrm>
            <a:off x="560388" y="1960563"/>
            <a:ext cx="7802562" cy="3303587"/>
            <a:chOff x="382" y="1235"/>
            <a:chExt cx="5326" cy="2081"/>
          </a:xfrm>
        </p:grpSpPr>
        <p:sp>
          <p:nvSpPr>
            <p:cNvPr id="55310" name="Rectangle 14"/>
            <p:cNvSpPr>
              <a:spLocks noChangeArrowheads="1"/>
            </p:cNvSpPr>
            <p:nvPr/>
          </p:nvSpPr>
          <p:spPr bwMode="auto">
            <a:xfrm>
              <a:off x="5223" y="2473"/>
              <a:ext cx="309" cy="98"/>
            </a:xfrm>
            <a:prstGeom prst="rect">
              <a:avLst/>
            </a:prstGeom>
            <a:solidFill>
              <a:srgbClr val="D9AA73"/>
            </a:solidFill>
            <a:ln w="9525">
              <a:noFill/>
              <a:miter lim="800000"/>
              <a:headEnd/>
              <a:tailEnd/>
            </a:ln>
          </p:spPr>
          <p:txBody>
            <a:bodyPr>
              <a:prstTxWarp prst="textNoShape">
                <a:avLst/>
              </a:prstTxWarp>
            </a:bodyPr>
            <a:lstStyle/>
            <a:p>
              <a:endParaRPr lang="en-US"/>
            </a:p>
          </p:txBody>
        </p:sp>
        <p:sp>
          <p:nvSpPr>
            <p:cNvPr id="55311" name="Rectangle 15"/>
            <p:cNvSpPr>
              <a:spLocks noChangeArrowheads="1"/>
            </p:cNvSpPr>
            <p:nvPr/>
          </p:nvSpPr>
          <p:spPr bwMode="auto">
            <a:xfrm>
              <a:off x="5223" y="2473"/>
              <a:ext cx="323" cy="112"/>
            </a:xfrm>
            <a:prstGeom prst="rect">
              <a:avLst/>
            </a:prstGeom>
            <a:noFill/>
            <a:ln w="33338">
              <a:solidFill>
                <a:srgbClr val="D9AA73"/>
              </a:solidFill>
              <a:miter lim="800000"/>
              <a:headEnd/>
              <a:tailEnd/>
            </a:ln>
          </p:spPr>
          <p:txBody>
            <a:bodyPr>
              <a:prstTxWarp prst="textNoShape">
                <a:avLst/>
              </a:prstTxWarp>
            </a:bodyPr>
            <a:lstStyle/>
            <a:p>
              <a:endParaRPr lang="en-US"/>
            </a:p>
          </p:txBody>
        </p:sp>
        <p:sp>
          <p:nvSpPr>
            <p:cNvPr id="55312" name="Rectangle 16"/>
            <p:cNvSpPr>
              <a:spLocks noChangeArrowheads="1"/>
            </p:cNvSpPr>
            <p:nvPr/>
          </p:nvSpPr>
          <p:spPr bwMode="auto">
            <a:xfrm>
              <a:off x="4015" y="2178"/>
              <a:ext cx="323" cy="98"/>
            </a:xfrm>
            <a:prstGeom prst="rect">
              <a:avLst/>
            </a:prstGeom>
            <a:solidFill>
              <a:srgbClr val="D9AA73"/>
            </a:solidFill>
            <a:ln w="9525">
              <a:noFill/>
              <a:miter lim="800000"/>
              <a:headEnd/>
              <a:tailEnd/>
            </a:ln>
          </p:spPr>
          <p:txBody>
            <a:bodyPr>
              <a:prstTxWarp prst="textNoShape">
                <a:avLst/>
              </a:prstTxWarp>
            </a:bodyPr>
            <a:lstStyle/>
            <a:p>
              <a:endParaRPr lang="en-US"/>
            </a:p>
          </p:txBody>
        </p:sp>
        <p:sp>
          <p:nvSpPr>
            <p:cNvPr id="55313" name="Rectangle 17"/>
            <p:cNvSpPr>
              <a:spLocks noChangeArrowheads="1"/>
            </p:cNvSpPr>
            <p:nvPr/>
          </p:nvSpPr>
          <p:spPr bwMode="auto">
            <a:xfrm>
              <a:off x="4015" y="2178"/>
              <a:ext cx="337" cy="112"/>
            </a:xfrm>
            <a:prstGeom prst="rect">
              <a:avLst/>
            </a:prstGeom>
            <a:noFill/>
            <a:ln w="33338">
              <a:solidFill>
                <a:srgbClr val="D9AA73"/>
              </a:solidFill>
              <a:miter lim="800000"/>
              <a:headEnd/>
              <a:tailEnd/>
            </a:ln>
          </p:spPr>
          <p:txBody>
            <a:bodyPr>
              <a:prstTxWarp prst="textNoShape">
                <a:avLst/>
              </a:prstTxWarp>
            </a:bodyPr>
            <a:lstStyle/>
            <a:p>
              <a:endParaRPr lang="en-US"/>
            </a:p>
          </p:txBody>
        </p:sp>
        <p:sp>
          <p:nvSpPr>
            <p:cNvPr id="55314" name="Rectangle 18"/>
            <p:cNvSpPr>
              <a:spLocks noChangeArrowheads="1"/>
            </p:cNvSpPr>
            <p:nvPr/>
          </p:nvSpPr>
          <p:spPr bwMode="auto">
            <a:xfrm>
              <a:off x="3368" y="2178"/>
              <a:ext cx="661" cy="9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55315" name="Rectangle 19"/>
            <p:cNvSpPr>
              <a:spLocks noChangeArrowheads="1"/>
            </p:cNvSpPr>
            <p:nvPr/>
          </p:nvSpPr>
          <p:spPr bwMode="auto">
            <a:xfrm>
              <a:off x="3368" y="2178"/>
              <a:ext cx="675" cy="11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55316" name="Rectangle 20"/>
            <p:cNvSpPr>
              <a:spLocks noChangeArrowheads="1"/>
            </p:cNvSpPr>
            <p:nvPr/>
          </p:nvSpPr>
          <p:spPr bwMode="auto">
            <a:xfrm>
              <a:off x="3481" y="1883"/>
              <a:ext cx="323" cy="98"/>
            </a:xfrm>
            <a:prstGeom prst="rect">
              <a:avLst/>
            </a:prstGeom>
            <a:solidFill>
              <a:srgbClr val="D9AA73"/>
            </a:solidFill>
            <a:ln w="9525">
              <a:noFill/>
              <a:miter lim="800000"/>
              <a:headEnd/>
              <a:tailEnd/>
            </a:ln>
          </p:spPr>
          <p:txBody>
            <a:bodyPr>
              <a:prstTxWarp prst="textNoShape">
                <a:avLst/>
              </a:prstTxWarp>
            </a:bodyPr>
            <a:lstStyle/>
            <a:p>
              <a:endParaRPr lang="en-US"/>
            </a:p>
          </p:txBody>
        </p:sp>
        <p:sp>
          <p:nvSpPr>
            <p:cNvPr id="55317" name="Rectangle 21"/>
            <p:cNvSpPr>
              <a:spLocks noChangeArrowheads="1"/>
            </p:cNvSpPr>
            <p:nvPr/>
          </p:nvSpPr>
          <p:spPr bwMode="auto">
            <a:xfrm>
              <a:off x="3481" y="1883"/>
              <a:ext cx="337" cy="112"/>
            </a:xfrm>
            <a:prstGeom prst="rect">
              <a:avLst/>
            </a:prstGeom>
            <a:noFill/>
            <a:ln w="33338">
              <a:solidFill>
                <a:srgbClr val="D9AA73"/>
              </a:solidFill>
              <a:miter lim="800000"/>
              <a:headEnd/>
              <a:tailEnd/>
            </a:ln>
          </p:spPr>
          <p:txBody>
            <a:bodyPr>
              <a:prstTxWarp prst="textNoShape">
                <a:avLst/>
              </a:prstTxWarp>
            </a:bodyPr>
            <a:lstStyle/>
            <a:p>
              <a:endParaRPr lang="en-US"/>
            </a:p>
          </p:txBody>
        </p:sp>
        <p:sp>
          <p:nvSpPr>
            <p:cNvPr id="55318" name="Rectangle 22"/>
            <p:cNvSpPr>
              <a:spLocks noChangeArrowheads="1"/>
            </p:cNvSpPr>
            <p:nvPr/>
          </p:nvSpPr>
          <p:spPr bwMode="auto">
            <a:xfrm>
              <a:off x="2848" y="1883"/>
              <a:ext cx="633" cy="9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55319" name="Rectangle 23"/>
            <p:cNvSpPr>
              <a:spLocks noChangeArrowheads="1"/>
            </p:cNvSpPr>
            <p:nvPr/>
          </p:nvSpPr>
          <p:spPr bwMode="auto">
            <a:xfrm>
              <a:off x="2848" y="1883"/>
              <a:ext cx="647" cy="11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55320" name="Rectangle 24"/>
            <p:cNvSpPr>
              <a:spLocks noChangeArrowheads="1"/>
            </p:cNvSpPr>
            <p:nvPr/>
          </p:nvSpPr>
          <p:spPr bwMode="auto">
            <a:xfrm>
              <a:off x="2342" y="1559"/>
              <a:ext cx="225" cy="99"/>
            </a:xfrm>
            <a:prstGeom prst="rect">
              <a:avLst/>
            </a:prstGeom>
            <a:solidFill>
              <a:srgbClr val="D9AA73"/>
            </a:solidFill>
            <a:ln w="9525">
              <a:noFill/>
              <a:miter lim="800000"/>
              <a:headEnd/>
              <a:tailEnd/>
            </a:ln>
          </p:spPr>
          <p:txBody>
            <a:bodyPr>
              <a:prstTxWarp prst="textNoShape">
                <a:avLst/>
              </a:prstTxWarp>
            </a:bodyPr>
            <a:lstStyle/>
            <a:p>
              <a:endParaRPr lang="en-US"/>
            </a:p>
          </p:txBody>
        </p:sp>
        <p:sp>
          <p:nvSpPr>
            <p:cNvPr id="55321" name="Rectangle 25"/>
            <p:cNvSpPr>
              <a:spLocks noChangeArrowheads="1"/>
            </p:cNvSpPr>
            <p:nvPr/>
          </p:nvSpPr>
          <p:spPr bwMode="auto">
            <a:xfrm>
              <a:off x="2342" y="1559"/>
              <a:ext cx="239" cy="113"/>
            </a:xfrm>
            <a:prstGeom prst="rect">
              <a:avLst/>
            </a:prstGeom>
            <a:noFill/>
            <a:ln w="33338">
              <a:solidFill>
                <a:srgbClr val="D9AA73"/>
              </a:solidFill>
              <a:miter lim="800000"/>
              <a:headEnd/>
              <a:tailEnd/>
            </a:ln>
          </p:spPr>
          <p:txBody>
            <a:bodyPr>
              <a:prstTxWarp prst="textNoShape">
                <a:avLst/>
              </a:prstTxWarp>
            </a:bodyPr>
            <a:lstStyle/>
            <a:p>
              <a:endParaRPr lang="en-US"/>
            </a:p>
          </p:txBody>
        </p:sp>
        <p:sp>
          <p:nvSpPr>
            <p:cNvPr id="55322" name="Rectangle 26"/>
            <p:cNvSpPr>
              <a:spLocks noChangeArrowheads="1"/>
            </p:cNvSpPr>
            <p:nvPr/>
          </p:nvSpPr>
          <p:spPr bwMode="auto">
            <a:xfrm>
              <a:off x="1879" y="1559"/>
              <a:ext cx="463" cy="99"/>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55323" name="Rectangle 27"/>
            <p:cNvSpPr>
              <a:spLocks noChangeArrowheads="1"/>
            </p:cNvSpPr>
            <p:nvPr/>
          </p:nvSpPr>
          <p:spPr bwMode="auto">
            <a:xfrm>
              <a:off x="1879" y="1559"/>
              <a:ext cx="477" cy="113"/>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55324" name="Rectangle 28"/>
            <p:cNvSpPr>
              <a:spLocks noChangeArrowheads="1"/>
            </p:cNvSpPr>
            <p:nvPr/>
          </p:nvSpPr>
          <p:spPr bwMode="auto">
            <a:xfrm>
              <a:off x="4766" y="1608"/>
              <a:ext cx="94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Earlier committed</a:t>
              </a:r>
              <a:endParaRPr lang="en-GB">
                <a:latin typeface="Times" charset="0"/>
              </a:endParaRPr>
            </a:p>
          </p:txBody>
        </p:sp>
        <p:sp>
          <p:nvSpPr>
            <p:cNvPr id="55325" name="Rectangle 29"/>
            <p:cNvSpPr>
              <a:spLocks noChangeArrowheads="1"/>
            </p:cNvSpPr>
            <p:nvPr/>
          </p:nvSpPr>
          <p:spPr bwMode="auto">
            <a:xfrm>
              <a:off x="4766" y="1735"/>
              <a:ext cx="653"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transactions</a:t>
              </a:r>
              <a:endParaRPr lang="en-GB">
                <a:latin typeface="Times" charset="0"/>
              </a:endParaRPr>
            </a:p>
          </p:txBody>
        </p:sp>
        <p:sp>
          <p:nvSpPr>
            <p:cNvPr id="55326" name="Rectangle 30"/>
            <p:cNvSpPr>
              <a:spLocks noChangeArrowheads="1"/>
            </p:cNvSpPr>
            <p:nvPr/>
          </p:nvSpPr>
          <p:spPr bwMode="auto">
            <a:xfrm>
              <a:off x="1014" y="1235"/>
              <a:ext cx="44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Working</a:t>
              </a:r>
              <a:endParaRPr lang="en-GB">
                <a:latin typeface="Times" charset="0"/>
              </a:endParaRPr>
            </a:p>
          </p:txBody>
        </p:sp>
        <p:sp>
          <p:nvSpPr>
            <p:cNvPr id="55327" name="Rectangle 31"/>
            <p:cNvSpPr>
              <a:spLocks noChangeArrowheads="1"/>
            </p:cNvSpPr>
            <p:nvPr/>
          </p:nvSpPr>
          <p:spPr bwMode="auto">
            <a:xfrm>
              <a:off x="1773" y="1235"/>
              <a:ext cx="53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Validation</a:t>
              </a:r>
              <a:endParaRPr lang="en-GB">
                <a:latin typeface="Times" charset="0"/>
              </a:endParaRPr>
            </a:p>
          </p:txBody>
        </p:sp>
        <p:sp>
          <p:nvSpPr>
            <p:cNvPr id="55328" name="Rectangle 32"/>
            <p:cNvSpPr>
              <a:spLocks noChangeArrowheads="1"/>
            </p:cNvSpPr>
            <p:nvPr/>
          </p:nvSpPr>
          <p:spPr bwMode="auto">
            <a:xfrm>
              <a:off x="2377" y="1235"/>
              <a:ext cx="39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Update</a:t>
              </a:r>
              <a:endParaRPr lang="en-GB">
                <a:latin typeface="Times" charset="0"/>
              </a:endParaRPr>
            </a:p>
          </p:txBody>
        </p:sp>
        <p:sp>
          <p:nvSpPr>
            <p:cNvPr id="55329" name="Rectangle 33"/>
            <p:cNvSpPr>
              <a:spLocks noChangeArrowheads="1"/>
            </p:cNvSpPr>
            <p:nvPr/>
          </p:nvSpPr>
          <p:spPr bwMode="auto">
            <a:xfrm>
              <a:off x="586" y="1545"/>
              <a:ext cx="1293" cy="113"/>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30" name="Rectangle 34"/>
            <p:cNvSpPr>
              <a:spLocks noChangeArrowheads="1"/>
            </p:cNvSpPr>
            <p:nvPr/>
          </p:nvSpPr>
          <p:spPr bwMode="auto">
            <a:xfrm>
              <a:off x="586" y="1545"/>
              <a:ext cx="1307" cy="127"/>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31" name="Line 35"/>
            <p:cNvSpPr>
              <a:spLocks noChangeShapeType="1"/>
            </p:cNvSpPr>
            <p:nvPr/>
          </p:nvSpPr>
          <p:spPr bwMode="auto">
            <a:xfrm>
              <a:off x="1977" y="1391"/>
              <a:ext cx="1" cy="16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32" name="Line 36"/>
            <p:cNvSpPr>
              <a:spLocks noChangeShapeType="1"/>
            </p:cNvSpPr>
            <p:nvPr/>
          </p:nvSpPr>
          <p:spPr bwMode="auto">
            <a:xfrm>
              <a:off x="2483" y="1391"/>
              <a:ext cx="1" cy="16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33" name="Line 37"/>
            <p:cNvSpPr>
              <a:spLocks noChangeShapeType="1"/>
            </p:cNvSpPr>
            <p:nvPr/>
          </p:nvSpPr>
          <p:spPr bwMode="auto">
            <a:xfrm>
              <a:off x="1134" y="1377"/>
              <a:ext cx="1" cy="182"/>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34" name="Rectangle 38"/>
            <p:cNvSpPr>
              <a:spLocks noChangeArrowheads="1"/>
            </p:cNvSpPr>
            <p:nvPr/>
          </p:nvSpPr>
          <p:spPr bwMode="auto">
            <a:xfrm>
              <a:off x="382" y="1544"/>
              <a:ext cx="7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a:t>
              </a:r>
              <a:endParaRPr lang="en-GB">
                <a:latin typeface="Times" charset="0"/>
              </a:endParaRPr>
            </a:p>
          </p:txBody>
        </p:sp>
        <p:sp>
          <p:nvSpPr>
            <p:cNvPr id="55335" name="Rectangle 39"/>
            <p:cNvSpPr>
              <a:spLocks noChangeArrowheads="1"/>
            </p:cNvSpPr>
            <p:nvPr/>
          </p:nvSpPr>
          <p:spPr bwMode="auto">
            <a:xfrm>
              <a:off x="450" y="1595"/>
              <a:ext cx="5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a:t>
              </a:r>
              <a:endParaRPr lang="en-GB">
                <a:latin typeface="Times" charset="0"/>
              </a:endParaRPr>
            </a:p>
          </p:txBody>
        </p:sp>
        <p:sp>
          <p:nvSpPr>
            <p:cNvPr id="55336" name="Rectangle 40"/>
            <p:cNvSpPr>
              <a:spLocks noChangeArrowheads="1"/>
            </p:cNvSpPr>
            <p:nvPr/>
          </p:nvSpPr>
          <p:spPr bwMode="auto">
            <a:xfrm>
              <a:off x="3270" y="3119"/>
              <a:ext cx="2417" cy="9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37" name="Rectangle 41"/>
            <p:cNvSpPr>
              <a:spLocks noChangeArrowheads="1"/>
            </p:cNvSpPr>
            <p:nvPr/>
          </p:nvSpPr>
          <p:spPr bwMode="auto">
            <a:xfrm>
              <a:off x="3270" y="3119"/>
              <a:ext cx="2431" cy="113"/>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38" name="Rectangle 42"/>
            <p:cNvSpPr>
              <a:spLocks noChangeArrowheads="1"/>
            </p:cNvSpPr>
            <p:nvPr/>
          </p:nvSpPr>
          <p:spPr bwMode="auto">
            <a:xfrm>
              <a:off x="1794" y="2880"/>
              <a:ext cx="3893" cy="9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39" name="Rectangle 43"/>
            <p:cNvSpPr>
              <a:spLocks noChangeArrowheads="1"/>
            </p:cNvSpPr>
            <p:nvPr/>
          </p:nvSpPr>
          <p:spPr bwMode="auto">
            <a:xfrm>
              <a:off x="1794" y="2880"/>
              <a:ext cx="3907" cy="113"/>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40" name="Rectangle 44"/>
            <p:cNvSpPr>
              <a:spLocks noChangeArrowheads="1"/>
            </p:cNvSpPr>
            <p:nvPr/>
          </p:nvSpPr>
          <p:spPr bwMode="auto">
            <a:xfrm>
              <a:off x="2722" y="2473"/>
              <a:ext cx="2009" cy="9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41" name="Rectangle 45"/>
            <p:cNvSpPr>
              <a:spLocks noChangeArrowheads="1"/>
            </p:cNvSpPr>
            <p:nvPr/>
          </p:nvSpPr>
          <p:spPr bwMode="auto">
            <a:xfrm>
              <a:off x="2722" y="2473"/>
              <a:ext cx="2023"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42" name="Rectangle 46"/>
            <p:cNvSpPr>
              <a:spLocks noChangeArrowheads="1"/>
            </p:cNvSpPr>
            <p:nvPr/>
          </p:nvSpPr>
          <p:spPr bwMode="auto">
            <a:xfrm>
              <a:off x="4577" y="2473"/>
              <a:ext cx="646" cy="9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55343" name="Rectangle 47"/>
            <p:cNvSpPr>
              <a:spLocks noChangeArrowheads="1"/>
            </p:cNvSpPr>
            <p:nvPr/>
          </p:nvSpPr>
          <p:spPr bwMode="auto">
            <a:xfrm>
              <a:off x="4577" y="2473"/>
              <a:ext cx="660" cy="11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55344" name="Rectangle 48"/>
            <p:cNvSpPr>
              <a:spLocks noChangeArrowheads="1"/>
            </p:cNvSpPr>
            <p:nvPr/>
          </p:nvSpPr>
          <p:spPr bwMode="auto">
            <a:xfrm>
              <a:off x="2490" y="2472"/>
              <a:ext cx="73"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a:t>
              </a:r>
              <a:endParaRPr lang="en-GB">
                <a:latin typeface="Times" charset="0"/>
              </a:endParaRPr>
            </a:p>
          </p:txBody>
        </p:sp>
        <p:sp>
          <p:nvSpPr>
            <p:cNvPr id="55345" name="Rectangle 49"/>
            <p:cNvSpPr>
              <a:spLocks noChangeArrowheads="1"/>
            </p:cNvSpPr>
            <p:nvPr/>
          </p:nvSpPr>
          <p:spPr bwMode="auto">
            <a:xfrm>
              <a:off x="2558" y="2514"/>
              <a:ext cx="5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Times" charset="0"/>
                </a:rPr>
                <a:t>v</a:t>
              </a:r>
              <a:endParaRPr lang="en-GB">
                <a:latin typeface="Times" charset="0"/>
              </a:endParaRPr>
            </a:p>
          </p:txBody>
        </p:sp>
        <p:sp>
          <p:nvSpPr>
            <p:cNvPr id="55346" name="Rectangle 50"/>
            <p:cNvSpPr>
              <a:spLocks noChangeArrowheads="1"/>
            </p:cNvSpPr>
            <p:nvPr/>
          </p:nvSpPr>
          <p:spPr bwMode="auto">
            <a:xfrm>
              <a:off x="663" y="2373"/>
              <a:ext cx="631"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Transaction</a:t>
              </a:r>
              <a:endParaRPr lang="en-GB">
                <a:latin typeface="Times" charset="0"/>
              </a:endParaRPr>
            </a:p>
          </p:txBody>
        </p:sp>
        <p:sp>
          <p:nvSpPr>
            <p:cNvPr id="55347" name="Rectangle 51"/>
            <p:cNvSpPr>
              <a:spLocks noChangeArrowheads="1"/>
            </p:cNvSpPr>
            <p:nvPr/>
          </p:nvSpPr>
          <p:spPr bwMode="auto">
            <a:xfrm>
              <a:off x="663" y="2514"/>
              <a:ext cx="813"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being validated</a:t>
              </a:r>
              <a:endParaRPr lang="en-GB">
                <a:latin typeface="Times" charset="0"/>
              </a:endParaRPr>
            </a:p>
          </p:txBody>
        </p:sp>
        <p:sp>
          <p:nvSpPr>
            <p:cNvPr id="55348" name="Rectangle 52"/>
            <p:cNvSpPr>
              <a:spLocks noChangeArrowheads="1"/>
            </p:cNvSpPr>
            <p:nvPr/>
          </p:nvSpPr>
          <p:spPr bwMode="auto">
            <a:xfrm>
              <a:off x="1120" y="1883"/>
              <a:ext cx="1728" cy="9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49" name="Rectangle 53"/>
            <p:cNvSpPr>
              <a:spLocks noChangeArrowheads="1"/>
            </p:cNvSpPr>
            <p:nvPr/>
          </p:nvSpPr>
          <p:spPr bwMode="auto">
            <a:xfrm>
              <a:off x="1120" y="1883"/>
              <a:ext cx="1742"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0" name="Rectangle 54"/>
            <p:cNvSpPr>
              <a:spLocks noChangeArrowheads="1"/>
            </p:cNvSpPr>
            <p:nvPr/>
          </p:nvSpPr>
          <p:spPr bwMode="auto">
            <a:xfrm>
              <a:off x="2848" y="1883"/>
              <a:ext cx="647"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1" name="Rectangle 55"/>
            <p:cNvSpPr>
              <a:spLocks noChangeArrowheads="1"/>
            </p:cNvSpPr>
            <p:nvPr/>
          </p:nvSpPr>
          <p:spPr bwMode="auto">
            <a:xfrm>
              <a:off x="3481" y="1883"/>
              <a:ext cx="337"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2" name="Rectangle 56"/>
            <p:cNvSpPr>
              <a:spLocks noChangeArrowheads="1"/>
            </p:cNvSpPr>
            <p:nvPr/>
          </p:nvSpPr>
          <p:spPr bwMode="auto">
            <a:xfrm>
              <a:off x="902" y="1839"/>
              <a:ext cx="7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a:t>
              </a:r>
              <a:endParaRPr lang="en-GB">
                <a:latin typeface="Times" charset="0"/>
              </a:endParaRPr>
            </a:p>
          </p:txBody>
        </p:sp>
        <p:sp>
          <p:nvSpPr>
            <p:cNvPr id="55353" name="Rectangle 57"/>
            <p:cNvSpPr>
              <a:spLocks noChangeArrowheads="1"/>
            </p:cNvSpPr>
            <p:nvPr/>
          </p:nvSpPr>
          <p:spPr bwMode="auto">
            <a:xfrm>
              <a:off x="970" y="1890"/>
              <a:ext cx="5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a:t>
              </a:r>
              <a:endParaRPr lang="en-GB">
                <a:latin typeface="Times" charset="0"/>
              </a:endParaRPr>
            </a:p>
          </p:txBody>
        </p:sp>
        <p:sp>
          <p:nvSpPr>
            <p:cNvPr id="55354" name="Rectangle 58"/>
            <p:cNvSpPr>
              <a:spLocks noChangeArrowheads="1"/>
            </p:cNvSpPr>
            <p:nvPr/>
          </p:nvSpPr>
          <p:spPr bwMode="auto">
            <a:xfrm>
              <a:off x="1780" y="2178"/>
              <a:ext cx="1588" cy="9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5355" name="Rectangle 59"/>
            <p:cNvSpPr>
              <a:spLocks noChangeArrowheads="1"/>
            </p:cNvSpPr>
            <p:nvPr/>
          </p:nvSpPr>
          <p:spPr bwMode="auto">
            <a:xfrm>
              <a:off x="1780" y="2178"/>
              <a:ext cx="1602"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6" name="Rectangle 60"/>
            <p:cNvSpPr>
              <a:spLocks noChangeArrowheads="1"/>
            </p:cNvSpPr>
            <p:nvPr/>
          </p:nvSpPr>
          <p:spPr bwMode="auto">
            <a:xfrm>
              <a:off x="4029" y="2178"/>
              <a:ext cx="323"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57" name="Rectangle 61"/>
            <p:cNvSpPr>
              <a:spLocks noChangeArrowheads="1"/>
            </p:cNvSpPr>
            <p:nvPr/>
          </p:nvSpPr>
          <p:spPr bwMode="auto">
            <a:xfrm>
              <a:off x="1548" y="2134"/>
              <a:ext cx="74"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a:t>
              </a:r>
              <a:endParaRPr lang="en-GB">
                <a:latin typeface="Times" charset="0"/>
              </a:endParaRPr>
            </a:p>
          </p:txBody>
        </p:sp>
        <p:sp>
          <p:nvSpPr>
            <p:cNvPr id="55358" name="Rectangle 62"/>
            <p:cNvSpPr>
              <a:spLocks noChangeArrowheads="1"/>
            </p:cNvSpPr>
            <p:nvPr/>
          </p:nvSpPr>
          <p:spPr bwMode="auto">
            <a:xfrm>
              <a:off x="1617" y="2186"/>
              <a:ext cx="5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3</a:t>
              </a:r>
              <a:endParaRPr lang="en-GB">
                <a:latin typeface="Times" charset="0"/>
              </a:endParaRPr>
            </a:p>
          </p:txBody>
        </p:sp>
        <p:sp>
          <p:nvSpPr>
            <p:cNvPr id="55359" name="Line 63"/>
            <p:cNvSpPr>
              <a:spLocks noChangeShapeType="1"/>
            </p:cNvSpPr>
            <p:nvPr/>
          </p:nvSpPr>
          <p:spPr bwMode="auto">
            <a:xfrm>
              <a:off x="1626" y="2515"/>
              <a:ext cx="716" cy="1"/>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0" name="Rectangle 64"/>
            <p:cNvSpPr>
              <a:spLocks noChangeArrowheads="1"/>
            </p:cNvSpPr>
            <p:nvPr/>
          </p:nvSpPr>
          <p:spPr bwMode="auto">
            <a:xfrm>
              <a:off x="613" y="3042"/>
              <a:ext cx="625"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Later active</a:t>
              </a:r>
              <a:endParaRPr lang="en-GB">
                <a:latin typeface="Times" charset="0"/>
              </a:endParaRPr>
            </a:p>
          </p:txBody>
        </p:sp>
        <p:sp>
          <p:nvSpPr>
            <p:cNvPr id="55361" name="Rectangle 65"/>
            <p:cNvSpPr>
              <a:spLocks noChangeArrowheads="1"/>
            </p:cNvSpPr>
            <p:nvPr/>
          </p:nvSpPr>
          <p:spPr bwMode="auto">
            <a:xfrm>
              <a:off x="613" y="3182"/>
              <a:ext cx="65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transactions</a:t>
              </a:r>
              <a:endParaRPr lang="en-GB">
                <a:latin typeface="Times" charset="0"/>
              </a:endParaRPr>
            </a:p>
          </p:txBody>
        </p:sp>
        <p:sp>
          <p:nvSpPr>
            <p:cNvPr id="55362" name="Line 66"/>
            <p:cNvSpPr>
              <a:spLocks noChangeShapeType="1"/>
            </p:cNvSpPr>
            <p:nvPr/>
          </p:nvSpPr>
          <p:spPr bwMode="auto">
            <a:xfrm>
              <a:off x="3186" y="1616"/>
              <a:ext cx="1531" cy="84"/>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3" name="Line 67"/>
            <p:cNvSpPr>
              <a:spLocks noChangeShapeType="1"/>
            </p:cNvSpPr>
            <p:nvPr/>
          </p:nvSpPr>
          <p:spPr bwMode="auto">
            <a:xfrm flipV="1">
              <a:off x="4282" y="1784"/>
              <a:ext cx="435" cy="113"/>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4" name="Line 68"/>
            <p:cNvSpPr>
              <a:spLocks noChangeShapeType="1"/>
            </p:cNvSpPr>
            <p:nvPr/>
          </p:nvSpPr>
          <p:spPr bwMode="auto">
            <a:xfrm flipV="1">
              <a:off x="4774" y="1868"/>
              <a:ext cx="168" cy="239"/>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5" name="Line 69"/>
            <p:cNvSpPr>
              <a:spLocks noChangeShapeType="1"/>
            </p:cNvSpPr>
            <p:nvPr/>
          </p:nvSpPr>
          <p:spPr bwMode="auto">
            <a:xfrm flipV="1">
              <a:off x="1218" y="3035"/>
              <a:ext cx="295" cy="9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6" name="Line 70"/>
            <p:cNvSpPr>
              <a:spLocks noChangeShapeType="1"/>
            </p:cNvSpPr>
            <p:nvPr/>
          </p:nvSpPr>
          <p:spPr bwMode="auto">
            <a:xfrm flipV="1">
              <a:off x="1302" y="3176"/>
              <a:ext cx="1504" cy="56"/>
            </a:xfrm>
            <a:prstGeom prst="line">
              <a:avLst/>
            </a:prstGeom>
            <a:noFill/>
            <a:ln w="33338">
              <a:solidFill>
                <a:srgbClr val="000000"/>
              </a:solidFill>
              <a:round/>
              <a:headEnd/>
              <a:tailEnd/>
            </a:ln>
          </p:spPr>
          <p:txBody>
            <a:bodyPr>
              <a:prstTxWarp prst="textNoShape">
                <a:avLst/>
              </a:prstTxWarp>
            </a:bodyPr>
            <a:lstStyle/>
            <a:p>
              <a:endParaRPr lang="en-US"/>
            </a:p>
          </p:txBody>
        </p:sp>
        <p:sp>
          <p:nvSpPr>
            <p:cNvPr id="55367" name="Rectangle 71"/>
            <p:cNvSpPr>
              <a:spLocks noChangeArrowheads="1"/>
            </p:cNvSpPr>
            <p:nvPr/>
          </p:nvSpPr>
          <p:spPr bwMode="auto">
            <a:xfrm>
              <a:off x="1393" y="2865"/>
              <a:ext cx="316"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active</a:t>
              </a:r>
              <a:endParaRPr lang="en-GB">
                <a:latin typeface="Times" charset="0"/>
              </a:endParaRPr>
            </a:p>
          </p:txBody>
        </p:sp>
        <p:sp>
          <p:nvSpPr>
            <p:cNvPr id="55368" name="Rectangle 72"/>
            <p:cNvSpPr>
              <a:spLocks noChangeArrowheads="1"/>
            </p:cNvSpPr>
            <p:nvPr/>
          </p:nvSpPr>
          <p:spPr bwMode="auto">
            <a:xfrm>
              <a:off x="1687" y="2938"/>
              <a:ext cx="57"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a:t>
              </a:r>
              <a:endParaRPr lang="en-GB">
                <a:latin typeface="Times" charset="0"/>
              </a:endParaRPr>
            </a:p>
          </p:txBody>
        </p:sp>
        <p:sp>
          <p:nvSpPr>
            <p:cNvPr id="55369" name="Rectangle 73"/>
            <p:cNvSpPr>
              <a:spLocks noChangeArrowheads="1"/>
            </p:cNvSpPr>
            <p:nvPr/>
          </p:nvSpPr>
          <p:spPr bwMode="auto">
            <a:xfrm>
              <a:off x="2855" y="3104"/>
              <a:ext cx="316"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active</a:t>
              </a:r>
              <a:endParaRPr lang="en-GB">
                <a:latin typeface="Times" charset="0"/>
              </a:endParaRPr>
            </a:p>
          </p:txBody>
        </p:sp>
        <p:sp>
          <p:nvSpPr>
            <p:cNvPr id="55370" name="Rectangle 74"/>
            <p:cNvSpPr>
              <a:spLocks noChangeArrowheads="1"/>
            </p:cNvSpPr>
            <p:nvPr/>
          </p:nvSpPr>
          <p:spPr bwMode="auto">
            <a:xfrm>
              <a:off x="3148" y="3177"/>
              <a:ext cx="58" cy="115"/>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a:t>
              </a:r>
              <a:endParaRPr lang="en-GB">
                <a:latin typeface="Times" charset="0"/>
              </a:endParaRPr>
            </a:p>
          </p:txBody>
        </p:sp>
        <p:sp>
          <p:nvSpPr>
            <p:cNvPr id="55371" name="Rectangle 75"/>
            <p:cNvSpPr>
              <a:spLocks noChangeArrowheads="1"/>
            </p:cNvSpPr>
            <p:nvPr/>
          </p:nvSpPr>
          <p:spPr bwMode="auto">
            <a:xfrm>
              <a:off x="1879" y="1545"/>
              <a:ext cx="477" cy="127"/>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72" name="Rectangle 76"/>
            <p:cNvSpPr>
              <a:spLocks noChangeArrowheads="1"/>
            </p:cNvSpPr>
            <p:nvPr/>
          </p:nvSpPr>
          <p:spPr bwMode="auto">
            <a:xfrm>
              <a:off x="2342" y="1545"/>
              <a:ext cx="239" cy="127"/>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73" name="Rectangle 77"/>
            <p:cNvSpPr>
              <a:spLocks noChangeArrowheads="1"/>
            </p:cNvSpPr>
            <p:nvPr/>
          </p:nvSpPr>
          <p:spPr bwMode="auto">
            <a:xfrm>
              <a:off x="3354" y="2178"/>
              <a:ext cx="675"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74" name="Rectangle 78"/>
            <p:cNvSpPr>
              <a:spLocks noChangeArrowheads="1"/>
            </p:cNvSpPr>
            <p:nvPr/>
          </p:nvSpPr>
          <p:spPr bwMode="auto">
            <a:xfrm>
              <a:off x="4577" y="2473"/>
              <a:ext cx="660" cy="112"/>
            </a:xfrm>
            <a:prstGeom prst="rect">
              <a:avLst/>
            </a:prstGeom>
            <a:noFill/>
            <a:ln w="33338">
              <a:solidFill>
                <a:srgbClr val="000000"/>
              </a:solidFill>
              <a:miter lim="800000"/>
              <a:headEnd/>
              <a:tailEnd/>
            </a:ln>
          </p:spPr>
          <p:txBody>
            <a:bodyPr>
              <a:prstTxWarp prst="textNoShape">
                <a:avLst/>
              </a:prstTxWarp>
            </a:bodyPr>
            <a:lstStyle/>
            <a:p>
              <a:endParaRPr lang="en-US"/>
            </a:p>
          </p:txBody>
        </p:sp>
        <p:sp>
          <p:nvSpPr>
            <p:cNvPr id="55375" name="Rectangle 79"/>
            <p:cNvSpPr>
              <a:spLocks noChangeArrowheads="1"/>
            </p:cNvSpPr>
            <p:nvPr/>
          </p:nvSpPr>
          <p:spPr bwMode="auto">
            <a:xfrm>
              <a:off x="5223" y="2473"/>
              <a:ext cx="323" cy="112"/>
            </a:xfrm>
            <a:prstGeom prst="rect">
              <a:avLst/>
            </a:prstGeom>
            <a:noFill/>
            <a:ln w="33338">
              <a:solidFill>
                <a:srgbClr val="000000"/>
              </a:solidFill>
              <a:miter lim="800000"/>
              <a:headEnd/>
              <a:tailEnd/>
            </a:ln>
          </p:spPr>
          <p:txBody>
            <a:bodyP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r>
              <a:rPr lang="en-GB" dirty="0"/>
              <a:t>Optimistic Concurrency </a:t>
            </a:r>
            <a:r>
              <a:rPr lang="en-GB" dirty="0" smtClean="0"/>
              <a:t>Control</a:t>
            </a:r>
            <a:endParaRPr lang="en-GB" i="1" dirty="0"/>
          </a:p>
        </p:txBody>
      </p:sp>
      <p:sp>
        <p:nvSpPr>
          <p:cNvPr id="53" name="Content Placeholder 52"/>
          <p:cNvSpPr>
            <a:spLocks noGrp="1"/>
          </p:cNvSpPr>
          <p:nvPr>
            <p:ph idx="1"/>
          </p:nvPr>
        </p:nvSpPr>
        <p:spPr>
          <a:xfrm>
            <a:off x="304800" y="1447801"/>
            <a:ext cx="8534400" cy="1295399"/>
          </a:xfrm>
        </p:spPr>
        <p:txBody>
          <a:bodyPr>
            <a:normAutofit fontScale="85000" lnSpcReduction="20000"/>
          </a:bodyPr>
          <a:lstStyle/>
          <a:p>
            <a:r>
              <a:rPr lang="en-US" dirty="0" err="1" smtClean="0"/>
              <a:t>T</a:t>
            </a:r>
            <a:r>
              <a:rPr lang="en-US" baseline="-25000" dirty="0" err="1" smtClean="0"/>
              <a:t>v</a:t>
            </a:r>
            <a:r>
              <a:rPr lang="en-US" dirty="0" smtClean="0"/>
              <a:t> and T</a:t>
            </a:r>
            <a:r>
              <a:rPr lang="en-US" baseline="-25000" dirty="0" smtClean="0"/>
              <a:t>i</a:t>
            </a:r>
            <a:r>
              <a:rPr lang="en-US" dirty="0" smtClean="0"/>
              <a:t> are overlapping transactions</a:t>
            </a:r>
          </a:p>
          <a:p>
            <a:endParaRPr lang="en-US" dirty="0" smtClean="0"/>
          </a:p>
          <a:p>
            <a:r>
              <a:rPr lang="en-US" dirty="0" smtClean="0"/>
              <a:t>For </a:t>
            </a:r>
            <a:r>
              <a:rPr lang="en-US" dirty="0" err="1" smtClean="0"/>
              <a:t>T</a:t>
            </a:r>
            <a:r>
              <a:rPr lang="en-US" baseline="-25000" dirty="0" err="1" smtClean="0"/>
              <a:t>v</a:t>
            </a:r>
            <a:r>
              <a:rPr lang="en-US" dirty="0" smtClean="0"/>
              <a:t> to be </a:t>
            </a:r>
            <a:r>
              <a:rPr lang="en-US" dirty="0" err="1" smtClean="0"/>
              <a:t>serializable</a:t>
            </a:r>
            <a:r>
              <a:rPr lang="en-US" dirty="0" smtClean="0"/>
              <a:t> </a:t>
            </a:r>
            <a:r>
              <a:rPr lang="en-US" dirty="0" err="1" smtClean="0"/>
              <a:t>wrt</a:t>
            </a:r>
            <a:r>
              <a:rPr lang="en-US" dirty="0" smtClean="0"/>
              <a:t> T</a:t>
            </a:r>
            <a:r>
              <a:rPr lang="en-US" baseline="-25000" dirty="0" smtClean="0"/>
              <a:t>i</a:t>
            </a:r>
            <a:r>
              <a:rPr lang="en-US" dirty="0" smtClean="0"/>
              <a:t> the following rules must hold</a:t>
            </a:r>
          </a:p>
          <a:p>
            <a:endParaRPr lang="en-US" dirty="0"/>
          </a:p>
        </p:txBody>
      </p:sp>
      <p:sp>
        <p:nvSpPr>
          <p:cNvPr id="52" name="Slide Number Placeholder 4"/>
          <p:cNvSpPr>
            <a:spLocks noGrp="1"/>
          </p:cNvSpPr>
          <p:nvPr>
            <p:ph type="sldNum" sz="quarter" idx="12"/>
          </p:nvPr>
        </p:nvSpPr>
        <p:spPr/>
        <p:txBody>
          <a:bodyPr/>
          <a:lstStyle/>
          <a:p>
            <a:fld id="{D1716523-34FA-A344-9687-60B9BE9E4017}" type="slidenum">
              <a:rPr lang="en-US"/>
              <a:pPr/>
              <a:t>82</a:t>
            </a:fld>
            <a:endParaRPr lang="en-US"/>
          </a:p>
        </p:txBody>
      </p:sp>
      <p:sp>
        <p:nvSpPr>
          <p:cNvPr id="54275" name="Rectangle 3"/>
          <p:cNvSpPr>
            <a:spLocks noChangeArrowheads="1"/>
          </p:cNvSpPr>
          <p:nvPr/>
        </p:nvSpPr>
        <p:spPr bwMode="auto">
          <a:xfrm>
            <a:off x="527050"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76" name="Rectangle 4"/>
          <p:cNvSpPr>
            <a:spLocks noChangeArrowheads="1"/>
          </p:cNvSpPr>
          <p:nvPr/>
        </p:nvSpPr>
        <p:spPr bwMode="auto">
          <a:xfrm>
            <a:off x="2530475"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77" name="Rectangle 5"/>
          <p:cNvSpPr>
            <a:spLocks noChangeArrowheads="1"/>
          </p:cNvSpPr>
          <p:nvPr/>
        </p:nvSpPr>
        <p:spPr bwMode="auto">
          <a:xfrm>
            <a:off x="5192713" y="2800350"/>
            <a:ext cx="23812"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78" name="Rectangle 6"/>
          <p:cNvSpPr>
            <a:spLocks noChangeArrowheads="1"/>
          </p:cNvSpPr>
          <p:nvPr/>
        </p:nvSpPr>
        <p:spPr bwMode="auto">
          <a:xfrm>
            <a:off x="6240463"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79" name="Rectangle 7"/>
          <p:cNvSpPr>
            <a:spLocks noChangeArrowheads="1"/>
          </p:cNvSpPr>
          <p:nvPr/>
        </p:nvSpPr>
        <p:spPr bwMode="auto">
          <a:xfrm>
            <a:off x="7310438" y="2800350"/>
            <a:ext cx="22225" cy="158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80" name="Rectangle 8"/>
          <p:cNvSpPr>
            <a:spLocks noChangeArrowheads="1"/>
          </p:cNvSpPr>
          <p:nvPr/>
        </p:nvSpPr>
        <p:spPr bwMode="auto">
          <a:xfrm>
            <a:off x="2530475"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81" name="Rectangle 9"/>
          <p:cNvSpPr>
            <a:spLocks noChangeArrowheads="1"/>
          </p:cNvSpPr>
          <p:nvPr/>
        </p:nvSpPr>
        <p:spPr bwMode="auto">
          <a:xfrm>
            <a:off x="4124325"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82" name="Rectangle 10"/>
          <p:cNvSpPr>
            <a:spLocks noChangeArrowheads="1"/>
          </p:cNvSpPr>
          <p:nvPr/>
        </p:nvSpPr>
        <p:spPr bwMode="auto">
          <a:xfrm>
            <a:off x="5192713" y="4919663"/>
            <a:ext cx="23812"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83" name="Rectangle 11"/>
          <p:cNvSpPr>
            <a:spLocks noChangeArrowheads="1"/>
          </p:cNvSpPr>
          <p:nvPr/>
        </p:nvSpPr>
        <p:spPr bwMode="auto">
          <a:xfrm>
            <a:off x="6240463"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84" name="Rectangle 12"/>
          <p:cNvSpPr>
            <a:spLocks noChangeArrowheads="1"/>
          </p:cNvSpPr>
          <p:nvPr/>
        </p:nvSpPr>
        <p:spPr bwMode="auto">
          <a:xfrm>
            <a:off x="7310438" y="4919663"/>
            <a:ext cx="22225" cy="1587"/>
          </a:xfrm>
          <a:prstGeom prst="rect">
            <a:avLst/>
          </a:prstGeom>
          <a:solidFill>
            <a:srgbClr val="FFFFFF"/>
          </a:solidFill>
          <a:ln w="9525">
            <a:noFill/>
            <a:miter lim="800000"/>
            <a:headEnd/>
            <a:tailEnd/>
          </a:ln>
        </p:spPr>
        <p:txBody>
          <a:bodyPr>
            <a:prstTxWarp prst="textNoShape">
              <a:avLst/>
            </a:prstTxWarp>
          </a:bodyPr>
          <a:lstStyle/>
          <a:p>
            <a:endParaRPr lang="en-US"/>
          </a:p>
        </p:txBody>
      </p:sp>
      <p:grpSp>
        <p:nvGrpSpPr>
          <p:cNvPr id="2" name="Group 48"/>
          <p:cNvGrpSpPr>
            <a:grpSpLocks/>
          </p:cNvGrpSpPr>
          <p:nvPr/>
        </p:nvGrpSpPr>
        <p:grpSpPr bwMode="auto">
          <a:xfrm>
            <a:off x="533400" y="2971800"/>
            <a:ext cx="8169275" cy="2087563"/>
            <a:chOff x="355" y="1307"/>
            <a:chExt cx="5146" cy="1315"/>
          </a:xfrm>
        </p:grpSpPr>
        <p:sp>
          <p:nvSpPr>
            <p:cNvPr id="54285" name="Rectangle 13"/>
            <p:cNvSpPr>
              <a:spLocks noChangeArrowheads="1"/>
            </p:cNvSpPr>
            <p:nvPr/>
          </p:nvSpPr>
          <p:spPr bwMode="auto">
            <a:xfrm>
              <a:off x="377" y="1333"/>
              <a:ext cx="135"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T</a:t>
              </a:r>
              <a:r>
                <a:rPr lang="en-GB" sz="2000" i="1" baseline="-25000">
                  <a:solidFill>
                    <a:srgbClr val="000000"/>
                  </a:solidFill>
                  <a:latin typeface="Times" charset="0"/>
                </a:rPr>
                <a:t>v</a:t>
              </a:r>
              <a:endParaRPr lang="en-GB">
                <a:latin typeface="Times" charset="0"/>
              </a:endParaRPr>
            </a:p>
          </p:txBody>
        </p:sp>
        <p:sp>
          <p:nvSpPr>
            <p:cNvPr id="54286" name="Rectangle 14"/>
            <p:cNvSpPr>
              <a:spLocks noChangeArrowheads="1"/>
            </p:cNvSpPr>
            <p:nvPr/>
          </p:nvSpPr>
          <p:spPr bwMode="auto">
            <a:xfrm>
              <a:off x="1191" y="1333"/>
              <a:ext cx="11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T</a:t>
              </a:r>
              <a:r>
                <a:rPr lang="en-GB" sz="2000" i="1" baseline="-25000">
                  <a:solidFill>
                    <a:srgbClr val="000000"/>
                  </a:solidFill>
                  <a:latin typeface="Times" charset="0"/>
                </a:rPr>
                <a:t>i</a:t>
              </a:r>
              <a:endParaRPr lang="en-GB">
                <a:latin typeface="Times" charset="0"/>
              </a:endParaRPr>
            </a:p>
          </p:txBody>
        </p:sp>
        <p:sp>
          <p:nvSpPr>
            <p:cNvPr id="54287" name="Rectangle 15"/>
            <p:cNvSpPr>
              <a:spLocks noChangeArrowheads="1"/>
            </p:cNvSpPr>
            <p:nvPr/>
          </p:nvSpPr>
          <p:spPr bwMode="auto">
            <a:xfrm>
              <a:off x="1847" y="1333"/>
              <a:ext cx="264"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Rule</a:t>
              </a:r>
              <a:endParaRPr lang="en-GB" sz="2000">
                <a:latin typeface="Times" charset="0"/>
              </a:endParaRPr>
            </a:p>
          </p:txBody>
        </p:sp>
        <p:sp>
          <p:nvSpPr>
            <p:cNvPr id="54288" name="Rectangle 16"/>
            <p:cNvSpPr>
              <a:spLocks noChangeArrowheads="1"/>
            </p:cNvSpPr>
            <p:nvPr/>
          </p:nvSpPr>
          <p:spPr bwMode="auto">
            <a:xfrm>
              <a:off x="5486" y="1325"/>
              <a:ext cx="15" cy="192"/>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89" name="Rectangle 17"/>
            <p:cNvSpPr>
              <a:spLocks noChangeArrowheads="1"/>
            </p:cNvSpPr>
            <p:nvPr/>
          </p:nvSpPr>
          <p:spPr bwMode="auto">
            <a:xfrm>
              <a:off x="373" y="1596"/>
              <a:ext cx="32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write</a:t>
              </a:r>
              <a:endParaRPr lang="en-GB">
                <a:latin typeface="Times" charset="0"/>
              </a:endParaRPr>
            </a:p>
          </p:txBody>
        </p:sp>
        <p:sp>
          <p:nvSpPr>
            <p:cNvPr id="54290" name="Rectangle 18"/>
            <p:cNvSpPr>
              <a:spLocks noChangeArrowheads="1"/>
            </p:cNvSpPr>
            <p:nvPr/>
          </p:nvSpPr>
          <p:spPr bwMode="auto">
            <a:xfrm>
              <a:off x="1191" y="1596"/>
              <a:ext cx="29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read</a:t>
              </a:r>
              <a:endParaRPr lang="en-GB">
                <a:latin typeface="Times" charset="0"/>
              </a:endParaRPr>
            </a:p>
          </p:txBody>
        </p:sp>
        <p:sp>
          <p:nvSpPr>
            <p:cNvPr id="54291" name="Rectangle 19"/>
            <p:cNvSpPr>
              <a:spLocks noChangeArrowheads="1"/>
            </p:cNvSpPr>
            <p:nvPr/>
          </p:nvSpPr>
          <p:spPr bwMode="auto">
            <a:xfrm>
              <a:off x="1847" y="1596"/>
              <a:ext cx="108"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1.</a:t>
              </a:r>
              <a:endParaRPr lang="en-GB" sz="2000">
                <a:latin typeface="Times" charset="0"/>
              </a:endParaRPr>
            </a:p>
          </p:txBody>
        </p:sp>
        <p:sp>
          <p:nvSpPr>
            <p:cNvPr id="54292" name="Rectangle 20"/>
            <p:cNvSpPr>
              <a:spLocks noChangeArrowheads="1"/>
            </p:cNvSpPr>
            <p:nvPr/>
          </p:nvSpPr>
          <p:spPr bwMode="auto">
            <a:xfrm>
              <a:off x="2235" y="1596"/>
              <a:ext cx="107"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a:t>
              </a:r>
              <a:r>
                <a:rPr lang="en-GB" sz="1800" i="1" baseline="-25000">
                  <a:solidFill>
                    <a:srgbClr val="000000"/>
                  </a:solidFill>
                  <a:latin typeface="Times" charset="0"/>
                </a:rPr>
                <a:t>i</a:t>
              </a:r>
              <a:endParaRPr lang="en-GB" sz="2000">
                <a:latin typeface="Times" charset="0"/>
              </a:endParaRPr>
            </a:p>
          </p:txBody>
        </p:sp>
        <p:sp>
          <p:nvSpPr>
            <p:cNvPr id="54293" name="Rectangle 21"/>
            <p:cNvSpPr>
              <a:spLocks noChangeArrowheads="1"/>
            </p:cNvSpPr>
            <p:nvPr/>
          </p:nvSpPr>
          <p:spPr bwMode="auto">
            <a:xfrm>
              <a:off x="2367" y="1596"/>
              <a:ext cx="1924"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must not read objects written by </a:t>
              </a:r>
              <a:endParaRPr lang="en-GB" sz="2000">
                <a:latin typeface="Times" charset="0"/>
              </a:endParaRPr>
            </a:p>
          </p:txBody>
        </p:sp>
        <p:sp>
          <p:nvSpPr>
            <p:cNvPr id="54294" name="Rectangle 22"/>
            <p:cNvSpPr>
              <a:spLocks noChangeArrowheads="1"/>
            </p:cNvSpPr>
            <p:nvPr/>
          </p:nvSpPr>
          <p:spPr bwMode="auto">
            <a:xfrm>
              <a:off x="4446" y="1596"/>
              <a:ext cx="123"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a:t>
              </a:r>
              <a:r>
                <a:rPr lang="en-GB" sz="1800" i="1" baseline="-25000">
                  <a:solidFill>
                    <a:srgbClr val="000000"/>
                  </a:solidFill>
                  <a:latin typeface="Times" charset="0"/>
                </a:rPr>
                <a:t>v</a:t>
              </a:r>
              <a:endParaRPr lang="en-GB" sz="2000">
                <a:latin typeface="Times" charset="0"/>
              </a:endParaRPr>
            </a:p>
          </p:txBody>
        </p:sp>
        <p:sp>
          <p:nvSpPr>
            <p:cNvPr id="54295" name="Rectangle 23"/>
            <p:cNvSpPr>
              <a:spLocks noChangeArrowheads="1"/>
            </p:cNvSpPr>
            <p:nvPr/>
          </p:nvSpPr>
          <p:spPr bwMode="auto">
            <a:xfrm>
              <a:off x="5486" y="1535"/>
              <a:ext cx="15" cy="29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296" name="Rectangle 24"/>
            <p:cNvSpPr>
              <a:spLocks noChangeArrowheads="1"/>
            </p:cNvSpPr>
            <p:nvPr/>
          </p:nvSpPr>
          <p:spPr bwMode="auto">
            <a:xfrm>
              <a:off x="373" y="1866"/>
              <a:ext cx="293"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read</a:t>
              </a:r>
              <a:endParaRPr lang="en-GB">
                <a:latin typeface="Times" charset="0"/>
              </a:endParaRPr>
            </a:p>
          </p:txBody>
        </p:sp>
        <p:sp>
          <p:nvSpPr>
            <p:cNvPr id="54297" name="Rectangle 25"/>
            <p:cNvSpPr>
              <a:spLocks noChangeArrowheads="1"/>
            </p:cNvSpPr>
            <p:nvPr/>
          </p:nvSpPr>
          <p:spPr bwMode="auto">
            <a:xfrm>
              <a:off x="1191" y="1866"/>
              <a:ext cx="32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write</a:t>
              </a:r>
              <a:endParaRPr lang="en-GB">
                <a:latin typeface="Times" charset="0"/>
              </a:endParaRPr>
            </a:p>
          </p:txBody>
        </p:sp>
        <p:sp>
          <p:nvSpPr>
            <p:cNvPr id="54298" name="Rectangle 26"/>
            <p:cNvSpPr>
              <a:spLocks noChangeArrowheads="1"/>
            </p:cNvSpPr>
            <p:nvPr/>
          </p:nvSpPr>
          <p:spPr bwMode="auto">
            <a:xfrm>
              <a:off x="1847" y="1866"/>
              <a:ext cx="108"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2.</a:t>
              </a:r>
              <a:endParaRPr lang="en-GB" sz="2000">
                <a:latin typeface="Times" charset="0"/>
              </a:endParaRPr>
            </a:p>
          </p:txBody>
        </p:sp>
        <p:sp>
          <p:nvSpPr>
            <p:cNvPr id="54299" name="Rectangle 27"/>
            <p:cNvSpPr>
              <a:spLocks noChangeArrowheads="1"/>
            </p:cNvSpPr>
            <p:nvPr/>
          </p:nvSpPr>
          <p:spPr bwMode="auto">
            <a:xfrm>
              <a:off x="2235" y="1866"/>
              <a:ext cx="123"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a:t>
              </a:r>
              <a:r>
                <a:rPr lang="en-GB" sz="1800" i="1" baseline="-25000">
                  <a:solidFill>
                    <a:srgbClr val="000000"/>
                  </a:solidFill>
                  <a:latin typeface="Times" charset="0"/>
                </a:rPr>
                <a:t>v</a:t>
              </a:r>
              <a:endParaRPr lang="en-GB" sz="2000">
                <a:latin typeface="Times" charset="0"/>
              </a:endParaRPr>
            </a:p>
          </p:txBody>
        </p:sp>
        <p:sp>
          <p:nvSpPr>
            <p:cNvPr id="54300" name="Rectangle 28"/>
            <p:cNvSpPr>
              <a:spLocks noChangeArrowheads="1"/>
            </p:cNvSpPr>
            <p:nvPr/>
          </p:nvSpPr>
          <p:spPr bwMode="auto">
            <a:xfrm>
              <a:off x="2396" y="1866"/>
              <a:ext cx="1924"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must not read objects written by </a:t>
              </a:r>
              <a:endParaRPr lang="en-GB" sz="2000">
                <a:latin typeface="Times" charset="0"/>
              </a:endParaRPr>
            </a:p>
          </p:txBody>
        </p:sp>
        <p:sp>
          <p:nvSpPr>
            <p:cNvPr id="54301" name="Rectangle 29"/>
            <p:cNvSpPr>
              <a:spLocks noChangeArrowheads="1"/>
            </p:cNvSpPr>
            <p:nvPr/>
          </p:nvSpPr>
          <p:spPr bwMode="auto">
            <a:xfrm>
              <a:off x="4475" y="1866"/>
              <a:ext cx="107"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a:t>
              </a:r>
              <a:r>
                <a:rPr lang="en-GB" sz="1800" i="1" baseline="-25000">
                  <a:solidFill>
                    <a:srgbClr val="000000"/>
                  </a:solidFill>
                  <a:latin typeface="Times" charset="0"/>
                </a:rPr>
                <a:t>i</a:t>
              </a:r>
              <a:endParaRPr lang="en-GB" sz="2000">
                <a:latin typeface="Times" charset="0"/>
              </a:endParaRPr>
            </a:p>
          </p:txBody>
        </p:sp>
        <p:sp>
          <p:nvSpPr>
            <p:cNvPr id="54302" name="Rectangle 30"/>
            <p:cNvSpPr>
              <a:spLocks noChangeArrowheads="1"/>
            </p:cNvSpPr>
            <p:nvPr/>
          </p:nvSpPr>
          <p:spPr bwMode="auto">
            <a:xfrm>
              <a:off x="5486" y="1833"/>
              <a:ext cx="15" cy="29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303" name="Rectangle 31"/>
            <p:cNvSpPr>
              <a:spLocks noChangeArrowheads="1"/>
            </p:cNvSpPr>
            <p:nvPr/>
          </p:nvSpPr>
          <p:spPr bwMode="auto">
            <a:xfrm>
              <a:off x="373" y="2159"/>
              <a:ext cx="32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write</a:t>
              </a:r>
              <a:endParaRPr lang="en-GB">
                <a:latin typeface="Times" charset="0"/>
              </a:endParaRPr>
            </a:p>
          </p:txBody>
        </p:sp>
        <p:sp>
          <p:nvSpPr>
            <p:cNvPr id="54304" name="Rectangle 32"/>
            <p:cNvSpPr>
              <a:spLocks noChangeArrowheads="1"/>
            </p:cNvSpPr>
            <p:nvPr/>
          </p:nvSpPr>
          <p:spPr bwMode="auto">
            <a:xfrm>
              <a:off x="1191" y="2159"/>
              <a:ext cx="328" cy="192"/>
            </a:xfrm>
            <a:prstGeom prst="rect">
              <a:avLst/>
            </a:prstGeom>
            <a:noFill/>
            <a:ln w="9525">
              <a:noFill/>
              <a:miter lim="800000"/>
              <a:headEnd/>
              <a:tailEnd/>
            </a:ln>
          </p:spPr>
          <p:txBody>
            <a:bodyPr wrap="none" lIns="0" tIns="0" rIns="0" bIns="0">
              <a:prstTxWarp prst="textNoShape">
                <a:avLst/>
              </a:prstTxWarp>
              <a:spAutoFit/>
            </a:bodyPr>
            <a:lstStyle/>
            <a:p>
              <a:pPr algn="l"/>
              <a:r>
                <a:rPr lang="en-GB" sz="2000" i="1">
                  <a:solidFill>
                    <a:srgbClr val="000000"/>
                  </a:solidFill>
                  <a:latin typeface="Times" charset="0"/>
                </a:rPr>
                <a:t>write</a:t>
              </a:r>
              <a:endParaRPr lang="en-GB">
                <a:latin typeface="Times" charset="0"/>
              </a:endParaRPr>
            </a:p>
          </p:txBody>
        </p:sp>
        <p:sp>
          <p:nvSpPr>
            <p:cNvPr id="54305" name="Rectangle 33"/>
            <p:cNvSpPr>
              <a:spLocks noChangeArrowheads="1"/>
            </p:cNvSpPr>
            <p:nvPr/>
          </p:nvSpPr>
          <p:spPr bwMode="auto">
            <a:xfrm>
              <a:off x="1847" y="2159"/>
              <a:ext cx="108"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3.</a:t>
              </a:r>
              <a:endParaRPr lang="en-GB" sz="2000">
                <a:latin typeface="Times" charset="0"/>
              </a:endParaRPr>
            </a:p>
          </p:txBody>
        </p:sp>
        <p:sp>
          <p:nvSpPr>
            <p:cNvPr id="54306" name="Rectangle 34"/>
            <p:cNvSpPr>
              <a:spLocks noChangeArrowheads="1"/>
            </p:cNvSpPr>
            <p:nvPr/>
          </p:nvSpPr>
          <p:spPr bwMode="auto">
            <a:xfrm>
              <a:off x="2235" y="2159"/>
              <a:ext cx="107"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a:t>
              </a:r>
              <a:r>
                <a:rPr lang="en-GB" sz="1800" i="1" baseline="-25000">
                  <a:solidFill>
                    <a:srgbClr val="000000"/>
                  </a:solidFill>
                  <a:latin typeface="Times" charset="0"/>
                </a:rPr>
                <a:t>i</a:t>
              </a:r>
              <a:endParaRPr lang="en-GB" sz="2000">
                <a:latin typeface="Times" charset="0"/>
              </a:endParaRPr>
            </a:p>
          </p:txBody>
        </p:sp>
        <p:sp>
          <p:nvSpPr>
            <p:cNvPr id="54307" name="Rectangle 35"/>
            <p:cNvSpPr>
              <a:spLocks noChangeArrowheads="1"/>
            </p:cNvSpPr>
            <p:nvPr/>
          </p:nvSpPr>
          <p:spPr bwMode="auto">
            <a:xfrm>
              <a:off x="2400" y="2160"/>
              <a:ext cx="1972"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must not write objects written by </a:t>
              </a:r>
              <a:endParaRPr lang="en-GB" sz="2000">
                <a:latin typeface="Times" charset="0"/>
              </a:endParaRPr>
            </a:p>
          </p:txBody>
        </p:sp>
        <p:sp>
          <p:nvSpPr>
            <p:cNvPr id="54308" name="Rectangle 36"/>
            <p:cNvSpPr>
              <a:spLocks noChangeArrowheads="1"/>
            </p:cNvSpPr>
            <p:nvPr/>
          </p:nvSpPr>
          <p:spPr bwMode="auto">
            <a:xfrm>
              <a:off x="4429" y="2159"/>
              <a:ext cx="159"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a:t>
              </a:r>
              <a:r>
                <a:rPr lang="en-GB" sz="1800" i="1" baseline="-25000">
                  <a:solidFill>
                    <a:srgbClr val="000000"/>
                  </a:solidFill>
                  <a:latin typeface="Times" charset="0"/>
                </a:rPr>
                <a:t>v</a:t>
              </a:r>
              <a:r>
                <a:rPr lang="en-GB" sz="1800" i="1">
                  <a:solidFill>
                    <a:srgbClr val="000000"/>
                  </a:solidFill>
                  <a:latin typeface="Times" charset="0"/>
                </a:rPr>
                <a:t> </a:t>
              </a:r>
              <a:endParaRPr lang="en-GB" sz="2000">
                <a:latin typeface="Times" charset="0"/>
              </a:endParaRPr>
            </a:p>
          </p:txBody>
        </p:sp>
        <p:sp>
          <p:nvSpPr>
            <p:cNvPr id="54309" name="Rectangle 37"/>
            <p:cNvSpPr>
              <a:spLocks noChangeArrowheads="1"/>
            </p:cNvSpPr>
            <p:nvPr/>
          </p:nvSpPr>
          <p:spPr bwMode="auto">
            <a:xfrm>
              <a:off x="4621" y="2159"/>
              <a:ext cx="244"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and </a:t>
              </a:r>
              <a:endParaRPr lang="en-GB" sz="2000">
                <a:latin typeface="Times" charset="0"/>
              </a:endParaRPr>
            </a:p>
          </p:txBody>
        </p:sp>
        <p:sp>
          <p:nvSpPr>
            <p:cNvPr id="54310" name="Rectangle 38"/>
            <p:cNvSpPr>
              <a:spLocks noChangeArrowheads="1"/>
            </p:cNvSpPr>
            <p:nvPr/>
          </p:nvSpPr>
          <p:spPr bwMode="auto">
            <a:xfrm>
              <a:off x="2361" y="2394"/>
              <a:ext cx="123"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a:t>
              </a:r>
              <a:r>
                <a:rPr lang="en-GB" sz="1800" i="1" baseline="-25000">
                  <a:solidFill>
                    <a:srgbClr val="000000"/>
                  </a:solidFill>
                  <a:latin typeface="Times" charset="0"/>
                </a:rPr>
                <a:t>v</a:t>
              </a:r>
              <a:endParaRPr lang="en-GB" sz="2000">
                <a:latin typeface="Times" charset="0"/>
              </a:endParaRPr>
            </a:p>
          </p:txBody>
        </p:sp>
        <p:sp>
          <p:nvSpPr>
            <p:cNvPr id="54311" name="Rectangle 39"/>
            <p:cNvSpPr>
              <a:spLocks noChangeArrowheads="1"/>
            </p:cNvSpPr>
            <p:nvPr/>
          </p:nvSpPr>
          <p:spPr bwMode="auto">
            <a:xfrm>
              <a:off x="2523" y="2394"/>
              <a:ext cx="316"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 must</a:t>
              </a:r>
              <a:endParaRPr lang="en-GB" sz="2000">
                <a:latin typeface="Times" charset="0"/>
              </a:endParaRPr>
            </a:p>
          </p:txBody>
        </p:sp>
        <p:sp>
          <p:nvSpPr>
            <p:cNvPr id="54312" name="Rectangle 40"/>
            <p:cNvSpPr>
              <a:spLocks noChangeArrowheads="1"/>
            </p:cNvSpPr>
            <p:nvPr/>
          </p:nvSpPr>
          <p:spPr bwMode="auto">
            <a:xfrm>
              <a:off x="2869" y="2394"/>
              <a:ext cx="1620"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a:solidFill>
                    <a:srgbClr val="000000"/>
                  </a:solidFill>
                  <a:latin typeface="Times" charset="0"/>
                </a:rPr>
                <a:t>not write objects written by </a:t>
              </a:r>
              <a:endParaRPr lang="en-GB" sz="2000">
                <a:latin typeface="Times" charset="0"/>
              </a:endParaRPr>
            </a:p>
          </p:txBody>
        </p:sp>
        <p:sp>
          <p:nvSpPr>
            <p:cNvPr id="54313" name="Rectangle 41"/>
            <p:cNvSpPr>
              <a:spLocks noChangeArrowheads="1"/>
            </p:cNvSpPr>
            <p:nvPr/>
          </p:nvSpPr>
          <p:spPr bwMode="auto">
            <a:xfrm>
              <a:off x="4537" y="2394"/>
              <a:ext cx="107" cy="173"/>
            </a:xfrm>
            <a:prstGeom prst="rect">
              <a:avLst/>
            </a:prstGeom>
            <a:noFill/>
            <a:ln w="9525">
              <a:noFill/>
              <a:miter lim="800000"/>
              <a:headEnd/>
              <a:tailEnd/>
            </a:ln>
          </p:spPr>
          <p:txBody>
            <a:bodyPr wrap="none" lIns="0" tIns="0" rIns="0" bIns="0">
              <a:prstTxWarp prst="textNoShape">
                <a:avLst/>
              </a:prstTxWarp>
              <a:spAutoFit/>
            </a:bodyPr>
            <a:lstStyle/>
            <a:p>
              <a:pPr algn="l"/>
              <a:r>
                <a:rPr lang="en-GB" sz="1800" i="1">
                  <a:solidFill>
                    <a:srgbClr val="000000"/>
                  </a:solidFill>
                  <a:latin typeface="Times" charset="0"/>
                </a:rPr>
                <a:t>T</a:t>
              </a:r>
              <a:r>
                <a:rPr lang="en-GB" sz="1800" i="1" baseline="-25000">
                  <a:solidFill>
                    <a:srgbClr val="000000"/>
                  </a:solidFill>
                  <a:latin typeface="Times" charset="0"/>
                </a:rPr>
                <a:t>i</a:t>
              </a:r>
              <a:endParaRPr lang="en-GB" sz="2000">
                <a:latin typeface="Times" charset="0"/>
              </a:endParaRPr>
            </a:p>
          </p:txBody>
        </p:sp>
        <p:sp>
          <p:nvSpPr>
            <p:cNvPr id="54314" name="Rectangle 42"/>
            <p:cNvSpPr>
              <a:spLocks noChangeArrowheads="1"/>
            </p:cNvSpPr>
            <p:nvPr/>
          </p:nvSpPr>
          <p:spPr bwMode="auto">
            <a:xfrm>
              <a:off x="5486" y="2131"/>
              <a:ext cx="15" cy="491"/>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54315" name="Line 43"/>
            <p:cNvSpPr>
              <a:spLocks noChangeShapeType="1"/>
            </p:cNvSpPr>
            <p:nvPr/>
          </p:nvSpPr>
          <p:spPr bwMode="auto">
            <a:xfrm>
              <a:off x="355" y="1309"/>
              <a:ext cx="5116"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54316" name="Line 44"/>
            <p:cNvSpPr>
              <a:spLocks noChangeShapeType="1"/>
            </p:cNvSpPr>
            <p:nvPr/>
          </p:nvSpPr>
          <p:spPr bwMode="auto">
            <a:xfrm>
              <a:off x="355" y="1547"/>
              <a:ext cx="5116"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54317" name="Line 45"/>
            <p:cNvSpPr>
              <a:spLocks noChangeShapeType="1"/>
            </p:cNvSpPr>
            <p:nvPr/>
          </p:nvSpPr>
          <p:spPr bwMode="auto">
            <a:xfrm>
              <a:off x="355" y="2616"/>
              <a:ext cx="5116"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54318" name="Line 46"/>
            <p:cNvSpPr>
              <a:spLocks noChangeShapeType="1"/>
            </p:cNvSpPr>
            <p:nvPr/>
          </p:nvSpPr>
          <p:spPr bwMode="auto">
            <a:xfrm>
              <a:off x="1711" y="1307"/>
              <a:ext cx="0" cy="1307"/>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grpSp>
      <p:sp>
        <p:nvSpPr>
          <p:cNvPr id="54321" name="Text Box 49"/>
          <p:cNvSpPr txBox="1">
            <a:spLocks noChangeArrowheads="1"/>
          </p:cNvSpPr>
          <p:nvPr/>
        </p:nvSpPr>
        <p:spPr bwMode="auto">
          <a:xfrm>
            <a:off x="457200" y="5383213"/>
            <a:ext cx="8590776" cy="646331"/>
          </a:xfrm>
          <a:prstGeom prst="rect">
            <a:avLst/>
          </a:prstGeom>
          <a:noFill/>
          <a:ln w="9525">
            <a:noFill/>
            <a:miter lim="800000"/>
            <a:headEnd/>
            <a:tailEnd/>
          </a:ln>
          <a:effectLst/>
        </p:spPr>
        <p:txBody>
          <a:bodyPr wrap="none">
            <a:prstTxWarp prst="textNoShape">
              <a:avLst/>
            </a:prstTxWarp>
            <a:spAutoFit/>
          </a:bodyPr>
          <a:lstStyle/>
          <a:p>
            <a:pPr algn="l"/>
            <a:r>
              <a:rPr lang="en-US" dirty="0"/>
              <a:t>If simplification is made that only one transaction may be in its </a:t>
            </a:r>
          </a:p>
          <a:p>
            <a:pPr algn="l"/>
            <a:r>
              <a:rPr lang="en-US" dirty="0"/>
              <a:t>validation or write phases at one time, then third rule is always satisfied</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normAutofit fontScale="90000"/>
          </a:bodyPr>
          <a:lstStyle/>
          <a:p>
            <a:r>
              <a:rPr lang="en-US" smtClean="0"/>
              <a:t>Schemes for Concurrency control</a:t>
            </a:r>
            <a:endParaRPr lang="en-US"/>
          </a:p>
        </p:txBody>
      </p:sp>
      <p:sp>
        <p:nvSpPr>
          <p:cNvPr id="175107" name="Rectangle 3"/>
          <p:cNvSpPr>
            <a:spLocks noGrp="1" noChangeArrowheads="1"/>
          </p:cNvSpPr>
          <p:nvPr>
            <p:ph type="body" idx="1"/>
          </p:nvPr>
        </p:nvSpPr>
        <p:spPr/>
        <p:txBody>
          <a:bodyPr>
            <a:normAutofit/>
          </a:bodyPr>
          <a:lstStyle/>
          <a:p>
            <a:r>
              <a:rPr lang="en-US" dirty="0" smtClean="0"/>
              <a:t>Locking </a:t>
            </a:r>
          </a:p>
          <a:p>
            <a:r>
              <a:rPr lang="en-US" dirty="0" smtClean="0"/>
              <a:t>Optimistic concurrency control </a:t>
            </a:r>
          </a:p>
          <a:p>
            <a:r>
              <a:rPr lang="en-US" dirty="0" smtClean="0"/>
              <a:t>Time-stamp based concurrency control </a:t>
            </a:r>
          </a:p>
          <a:p>
            <a:pPr lvl="1"/>
            <a:endParaRPr lang="en-US" dirty="0"/>
          </a:p>
        </p:txBody>
      </p:sp>
      <p:sp>
        <p:nvSpPr>
          <p:cNvPr id="7" name="Slide Number Placeholder 5"/>
          <p:cNvSpPr>
            <a:spLocks noGrp="1"/>
          </p:cNvSpPr>
          <p:nvPr>
            <p:ph type="sldNum" sz="quarter" idx="12"/>
          </p:nvPr>
        </p:nvSpPr>
        <p:spPr/>
        <p:txBody>
          <a:bodyPr/>
          <a:lstStyle/>
          <a:p>
            <a:fld id="{B5F156F0-3655-324F-83A4-59E031BED4CA}" type="slidenum">
              <a:rPr lang="en-US" smtClean="0"/>
              <a:pPr/>
              <a:t>83</a:t>
            </a:fld>
            <a:endParaRPr lang="en-US"/>
          </a:p>
        </p:txBody>
      </p:sp>
      <p:sp>
        <p:nvSpPr>
          <p:cNvPr id="175108" name="Rectangle 4"/>
          <p:cNvSpPr>
            <a:spLocks noChangeArrowheads="1"/>
          </p:cNvSpPr>
          <p:nvPr/>
        </p:nvSpPr>
        <p:spPr bwMode="auto">
          <a:xfrm>
            <a:off x="381000" y="2362200"/>
            <a:ext cx="8382000" cy="533400"/>
          </a:xfrm>
          <a:prstGeom prst="rect">
            <a:avLst/>
          </a:prstGeom>
          <a:noFill/>
          <a:ln w="38100">
            <a:solidFill>
              <a:schemeClr val="accent2"/>
            </a:solidFill>
            <a:miter lim="800000"/>
            <a:headEnd/>
            <a:tailEnd/>
          </a:ln>
          <a:effectLst/>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hangingPunct="1"/>
            <a:r>
              <a:rPr lang="en-US"/>
              <a:t>Contrast: Timestamped approach</a:t>
            </a:r>
          </a:p>
        </p:txBody>
      </p:sp>
      <p:sp>
        <p:nvSpPr>
          <p:cNvPr id="33795" name="Rectangle 3"/>
          <p:cNvSpPr>
            <a:spLocks noGrp="1" noChangeArrowheads="1"/>
          </p:cNvSpPr>
          <p:nvPr>
            <p:ph type="body" idx="1"/>
          </p:nvPr>
        </p:nvSpPr>
        <p:spPr/>
        <p:txBody>
          <a:bodyPr/>
          <a:lstStyle/>
          <a:p>
            <a:pPr eaLnBrk="1" hangingPunct="1"/>
            <a:r>
              <a:rPr lang="en-US" sz="2800"/>
              <a:t>Using a fine-grained clock, assign a “time” to each transaction, uniquely.  E.g. T1 is at time 1, T2 is at time 2</a:t>
            </a:r>
          </a:p>
          <a:p>
            <a:pPr eaLnBrk="1" hangingPunct="1"/>
            <a:r>
              <a:rPr lang="en-US" sz="2800"/>
              <a:t>Now data manager tracks temporal history of each data item, responds to requests as if they had occured at time given by timestamp</a:t>
            </a:r>
          </a:p>
          <a:p>
            <a:pPr eaLnBrk="1" hangingPunct="1"/>
            <a:r>
              <a:rPr lang="en-US" sz="2800"/>
              <a:t>At commit stage, make sure that commit is consistent with serializability and, if not, abort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84</a:t>
            </a:fld>
            <a:endParaRPr lang="en-US"/>
          </a:p>
        </p:txBody>
      </p:sp>
    </p:spTree>
  </p:cSld>
  <p:clrMapOvr>
    <a:masterClrMapping/>
  </p:clrMapOvr>
  <p:transition/>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Example of when we abort</a:t>
            </a:r>
          </a:p>
        </p:txBody>
      </p:sp>
      <p:sp>
        <p:nvSpPr>
          <p:cNvPr id="34819" name="Rectangle 3"/>
          <p:cNvSpPr>
            <a:spLocks noGrp="1" noChangeArrowheads="1"/>
          </p:cNvSpPr>
          <p:nvPr>
            <p:ph type="body" idx="1"/>
          </p:nvPr>
        </p:nvSpPr>
        <p:spPr/>
        <p:txBody>
          <a:bodyPr/>
          <a:lstStyle/>
          <a:p>
            <a:pPr eaLnBrk="1" hangingPunct="1"/>
            <a:r>
              <a:rPr lang="en-US" sz="2800"/>
              <a:t>T1 runs, updates x, setting to 3</a:t>
            </a:r>
          </a:p>
          <a:p>
            <a:pPr eaLnBrk="1" hangingPunct="1"/>
            <a:r>
              <a:rPr lang="en-US" sz="2800"/>
              <a:t>T2 runs concurrently but has a larger timestamp.  It reads x=3 </a:t>
            </a:r>
          </a:p>
          <a:p>
            <a:pPr eaLnBrk="1" hangingPunct="1"/>
            <a:r>
              <a:rPr lang="en-US" sz="2800"/>
              <a:t>T1 eventually aborts</a:t>
            </a:r>
          </a:p>
          <a:p>
            <a:pPr eaLnBrk="1" hangingPunct="1"/>
            <a:r>
              <a:rPr lang="en-US" sz="2800"/>
              <a:t>... T2 must abort too, since it read a value of x that is no longer a committed value</a:t>
            </a:r>
          </a:p>
          <a:p>
            <a:pPr lvl="1" eaLnBrk="1" hangingPunct="1"/>
            <a:r>
              <a:rPr lang="en-US" sz="2400"/>
              <a:t>Called a cascaded abort since abort of T</a:t>
            </a:r>
            <a:r>
              <a:rPr lang="en-US" sz="2400" baseline="-25000"/>
              <a:t>1</a:t>
            </a:r>
            <a:r>
              <a:rPr lang="en-US" sz="2400"/>
              <a:t> triggers abort of T</a:t>
            </a:r>
            <a:r>
              <a:rPr lang="en-US" sz="2400" baseline="-25000"/>
              <a:t>2</a:t>
            </a:r>
            <a:endParaRPr lang="en-US" sz="2400"/>
          </a:p>
        </p:txBody>
      </p:sp>
      <p:sp>
        <p:nvSpPr>
          <p:cNvPr id="4" name="Slide Number Placeholder 3"/>
          <p:cNvSpPr>
            <a:spLocks noGrp="1"/>
          </p:cNvSpPr>
          <p:nvPr>
            <p:ph type="sldNum" sz="quarter" idx="12"/>
          </p:nvPr>
        </p:nvSpPr>
        <p:spPr/>
        <p:txBody>
          <a:bodyPr/>
          <a:lstStyle/>
          <a:p>
            <a:fld id="{B6F15528-21DE-4FAA-801E-634DDDAF4B2B}" type="slidenum">
              <a:rPr lang="en-US" smtClean="0"/>
              <a:pPr/>
              <a:t>85</a:t>
            </a:fld>
            <a:endParaRPr lang="en-US"/>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t>Pros and cons of approaches</a:t>
            </a:r>
          </a:p>
        </p:txBody>
      </p:sp>
      <p:sp>
        <p:nvSpPr>
          <p:cNvPr id="35843" name="Rectangle 3"/>
          <p:cNvSpPr>
            <a:spLocks noGrp="1" noChangeArrowheads="1"/>
          </p:cNvSpPr>
          <p:nvPr>
            <p:ph type="body" idx="1"/>
          </p:nvPr>
        </p:nvSpPr>
        <p:spPr/>
        <p:txBody>
          <a:bodyPr/>
          <a:lstStyle/>
          <a:p>
            <a:pPr eaLnBrk="1" hangingPunct="1"/>
            <a:r>
              <a:rPr lang="en-US" sz="2800" dirty="0"/>
              <a:t>Locking scheme works best when conflicts between transactions are common and transactions are short-running</a:t>
            </a:r>
          </a:p>
          <a:p>
            <a:pPr eaLnBrk="1" hangingPunct="1"/>
            <a:r>
              <a:rPr lang="en-US" sz="2800" dirty="0" err="1"/>
              <a:t>Timestamped</a:t>
            </a:r>
            <a:r>
              <a:rPr lang="en-US" sz="2800" dirty="0"/>
              <a:t> scheme works best when conflicts are rare and transactions are relatively long-</a:t>
            </a:r>
            <a:r>
              <a:rPr lang="en-US" sz="2800" dirty="0" smtClean="0"/>
              <a:t>running</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86</a:t>
            </a:fld>
            <a:endParaRPr lang="en-US"/>
          </a:p>
        </p:txBody>
      </p:sp>
    </p:spTree>
  </p:cSld>
  <p:clrMapOvr>
    <a:masterClrMapping/>
  </p:clrMapOvr>
  <p:transition/>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39" name="Slide Number Placeholder 4"/>
          <p:cNvSpPr>
            <a:spLocks noGrp="1"/>
          </p:cNvSpPr>
          <p:nvPr>
            <p:ph type="sldNum" sz="quarter" idx="12"/>
          </p:nvPr>
        </p:nvSpPr>
        <p:spPr/>
        <p:txBody>
          <a:bodyPr/>
          <a:lstStyle/>
          <a:p>
            <a:fld id="{462FE9B5-3B34-B244-81B7-899E55513AA7}" type="slidenum">
              <a:rPr lang="en-US"/>
              <a:pPr/>
              <a:t>87</a:t>
            </a:fld>
            <a:endParaRPr lang="en-US"/>
          </a:p>
        </p:txBody>
      </p:sp>
      <p:sp>
        <p:nvSpPr>
          <p:cNvPr id="68610" name="Rectangle 2"/>
          <p:cNvSpPr>
            <a:spLocks noGrp="1" noChangeArrowheads="1"/>
          </p:cNvSpPr>
          <p:nvPr>
            <p:ph type="title"/>
          </p:nvPr>
        </p:nvSpPr>
        <p:spPr/>
        <p:txBody>
          <a:bodyPr/>
          <a:lstStyle/>
          <a:p>
            <a:r>
              <a:rPr lang="en-GB"/>
              <a:t>Distributed Transactions</a:t>
            </a:r>
          </a:p>
        </p:txBody>
      </p:sp>
      <p:sp>
        <p:nvSpPr>
          <p:cNvPr id="68611" name="Rectangle 3"/>
          <p:cNvSpPr>
            <a:spLocks noChangeArrowheads="1"/>
          </p:cNvSpPr>
          <p:nvPr/>
        </p:nvSpPr>
        <p:spPr bwMode="auto">
          <a:xfrm>
            <a:off x="4418013" y="3225800"/>
            <a:ext cx="747712" cy="900113"/>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12" name="Rectangle 4"/>
          <p:cNvSpPr>
            <a:spLocks noChangeArrowheads="1"/>
          </p:cNvSpPr>
          <p:nvPr/>
        </p:nvSpPr>
        <p:spPr bwMode="auto">
          <a:xfrm>
            <a:off x="4418013" y="3225800"/>
            <a:ext cx="769937" cy="922338"/>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13" name="Rectangle 5"/>
          <p:cNvSpPr>
            <a:spLocks noChangeArrowheads="1"/>
          </p:cNvSpPr>
          <p:nvPr/>
        </p:nvSpPr>
        <p:spPr bwMode="auto">
          <a:xfrm>
            <a:off x="4572000" y="3506788"/>
            <a:ext cx="428625" cy="376237"/>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8614" name="Rectangle 6"/>
          <p:cNvSpPr>
            <a:spLocks noChangeArrowheads="1"/>
          </p:cNvSpPr>
          <p:nvPr/>
        </p:nvSpPr>
        <p:spPr bwMode="auto">
          <a:xfrm>
            <a:off x="7067550" y="1862138"/>
            <a:ext cx="747713" cy="90011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15" name="Rectangle 7"/>
          <p:cNvSpPr>
            <a:spLocks noChangeArrowheads="1"/>
          </p:cNvSpPr>
          <p:nvPr/>
        </p:nvSpPr>
        <p:spPr bwMode="auto">
          <a:xfrm>
            <a:off x="7067550" y="4848225"/>
            <a:ext cx="747713" cy="900113"/>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16" name="Rectangle 8"/>
          <p:cNvSpPr>
            <a:spLocks noChangeArrowheads="1"/>
          </p:cNvSpPr>
          <p:nvPr/>
        </p:nvSpPr>
        <p:spPr bwMode="auto">
          <a:xfrm>
            <a:off x="7067550" y="3311525"/>
            <a:ext cx="747713" cy="923925"/>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17" name="Rectangle 9"/>
          <p:cNvSpPr>
            <a:spLocks noChangeArrowheads="1"/>
          </p:cNvSpPr>
          <p:nvPr/>
        </p:nvSpPr>
        <p:spPr bwMode="auto">
          <a:xfrm>
            <a:off x="5702300" y="3856038"/>
            <a:ext cx="746125" cy="92233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18" name="Rectangle 10"/>
          <p:cNvSpPr>
            <a:spLocks noChangeArrowheads="1"/>
          </p:cNvSpPr>
          <p:nvPr/>
        </p:nvSpPr>
        <p:spPr bwMode="auto">
          <a:xfrm>
            <a:off x="5719763" y="2698750"/>
            <a:ext cx="747712" cy="92233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19" name="Rectangle 11"/>
          <p:cNvSpPr>
            <a:spLocks noChangeArrowheads="1"/>
          </p:cNvSpPr>
          <p:nvPr/>
        </p:nvSpPr>
        <p:spPr bwMode="auto">
          <a:xfrm>
            <a:off x="6721475" y="3308350"/>
            <a:ext cx="430213" cy="376238"/>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8620" name="Rectangle 12"/>
          <p:cNvSpPr>
            <a:spLocks noChangeArrowheads="1"/>
          </p:cNvSpPr>
          <p:nvPr/>
        </p:nvSpPr>
        <p:spPr bwMode="auto">
          <a:xfrm>
            <a:off x="6721475" y="5149850"/>
            <a:ext cx="430213" cy="376238"/>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8621" name="Rectangle 13"/>
          <p:cNvSpPr>
            <a:spLocks noChangeArrowheads="1"/>
          </p:cNvSpPr>
          <p:nvPr/>
        </p:nvSpPr>
        <p:spPr bwMode="auto">
          <a:xfrm>
            <a:off x="6721475" y="2127250"/>
            <a:ext cx="430213" cy="376238"/>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8622" name="Rectangle 14"/>
          <p:cNvSpPr>
            <a:spLocks noChangeArrowheads="1"/>
          </p:cNvSpPr>
          <p:nvPr/>
        </p:nvSpPr>
        <p:spPr bwMode="auto">
          <a:xfrm>
            <a:off x="6721475" y="3862388"/>
            <a:ext cx="430213" cy="376237"/>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8623" name="Rectangle 15"/>
          <p:cNvSpPr>
            <a:spLocks noChangeArrowheads="1"/>
          </p:cNvSpPr>
          <p:nvPr/>
        </p:nvSpPr>
        <p:spPr bwMode="auto">
          <a:xfrm>
            <a:off x="5318125" y="2970213"/>
            <a:ext cx="428625" cy="376237"/>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8624" name="Rectangle 16"/>
          <p:cNvSpPr>
            <a:spLocks noChangeArrowheads="1"/>
          </p:cNvSpPr>
          <p:nvPr/>
        </p:nvSpPr>
        <p:spPr bwMode="auto">
          <a:xfrm>
            <a:off x="5318125" y="4079875"/>
            <a:ext cx="428625" cy="376238"/>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8625" name="Rectangle 17"/>
          <p:cNvSpPr>
            <a:spLocks noChangeArrowheads="1"/>
          </p:cNvSpPr>
          <p:nvPr/>
        </p:nvSpPr>
        <p:spPr bwMode="auto">
          <a:xfrm>
            <a:off x="1630363" y="3368675"/>
            <a:ext cx="746125" cy="89693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26" name="Rectangle 18"/>
          <p:cNvSpPr>
            <a:spLocks noChangeArrowheads="1"/>
          </p:cNvSpPr>
          <p:nvPr/>
        </p:nvSpPr>
        <p:spPr bwMode="auto">
          <a:xfrm>
            <a:off x="1619250" y="3355975"/>
            <a:ext cx="766763" cy="919163"/>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27" name="Rectangle 19"/>
          <p:cNvSpPr>
            <a:spLocks noChangeArrowheads="1"/>
          </p:cNvSpPr>
          <p:nvPr/>
        </p:nvSpPr>
        <p:spPr bwMode="auto">
          <a:xfrm>
            <a:off x="2728913" y="4848225"/>
            <a:ext cx="746125" cy="920750"/>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28" name="Rectangle 20"/>
          <p:cNvSpPr>
            <a:spLocks noChangeArrowheads="1"/>
          </p:cNvSpPr>
          <p:nvPr/>
        </p:nvSpPr>
        <p:spPr bwMode="auto">
          <a:xfrm>
            <a:off x="2716213" y="4835525"/>
            <a:ext cx="766762" cy="942975"/>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29" name="AutoShape 21"/>
          <p:cNvSpPr>
            <a:spLocks noChangeArrowheads="1"/>
          </p:cNvSpPr>
          <p:nvPr/>
        </p:nvSpPr>
        <p:spPr bwMode="auto">
          <a:xfrm>
            <a:off x="3027363" y="5218113"/>
            <a:ext cx="185737" cy="290512"/>
          </a:xfrm>
          <a:prstGeom prst="roundRect">
            <a:avLst>
              <a:gd name="adj" fmla="val 47245"/>
            </a:avLst>
          </a:prstGeom>
          <a:solidFill>
            <a:srgbClr val="FFFFFF"/>
          </a:solidFill>
          <a:ln w="9525">
            <a:noFill/>
            <a:round/>
            <a:headEnd/>
            <a:tailEnd/>
          </a:ln>
        </p:spPr>
        <p:txBody>
          <a:bodyPr>
            <a:prstTxWarp prst="textNoShape">
              <a:avLst/>
            </a:prstTxWarp>
          </a:bodyPr>
          <a:lstStyle/>
          <a:p>
            <a:endParaRPr lang="en-US"/>
          </a:p>
        </p:txBody>
      </p:sp>
      <p:sp>
        <p:nvSpPr>
          <p:cNvPr id="68630" name="AutoShape 22"/>
          <p:cNvSpPr>
            <a:spLocks noChangeArrowheads="1"/>
          </p:cNvSpPr>
          <p:nvPr/>
        </p:nvSpPr>
        <p:spPr bwMode="auto">
          <a:xfrm>
            <a:off x="3027363" y="5218113"/>
            <a:ext cx="206375" cy="314325"/>
          </a:xfrm>
          <a:prstGeom prst="roundRect">
            <a:avLst>
              <a:gd name="adj" fmla="val 42551"/>
            </a:avLst>
          </a:prstGeom>
          <a:noFill/>
          <a:ln w="33338">
            <a:solidFill>
              <a:srgbClr val="FFFFFF"/>
            </a:solidFill>
            <a:round/>
            <a:headEnd/>
            <a:tailEnd/>
          </a:ln>
        </p:spPr>
        <p:txBody>
          <a:bodyPr>
            <a:prstTxWarp prst="textNoShape">
              <a:avLst/>
            </a:prstTxWarp>
          </a:bodyPr>
          <a:lstStyle/>
          <a:p>
            <a:endParaRPr lang="en-US"/>
          </a:p>
        </p:txBody>
      </p:sp>
      <p:sp>
        <p:nvSpPr>
          <p:cNvPr id="68631" name="Rectangle 23"/>
          <p:cNvSpPr>
            <a:spLocks noChangeArrowheads="1"/>
          </p:cNvSpPr>
          <p:nvPr/>
        </p:nvSpPr>
        <p:spPr bwMode="auto">
          <a:xfrm>
            <a:off x="3027363" y="5375275"/>
            <a:ext cx="185737" cy="133350"/>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32" name="Rectangle 24"/>
          <p:cNvSpPr>
            <a:spLocks noChangeArrowheads="1"/>
          </p:cNvSpPr>
          <p:nvPr/>
        </p:nvSpPr>
        <p:spPr bwMode="auto">
          <a:xfrm>
            <a:off x="3027363" y="5375275"/>
            <a:ext cx="206375" cy="157163"/>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33" name="AutoShape 25"/>
          <p:cNvSpPr>
            <a:spLocks noChangeArrowheads="1"/>
          </p:cNvSpPr>
          <p:nvPr/>
        </p:nvSpPr>
        <p:spPr bwMode="auto">
          <a:xfrm>
            <a:off x="3027363" y="5218113"/>
            <a:ext cx="206375" cy="314325"/>
          </a:xfrm>
          <a:prstGeom prst="roundRect">
            <a:avLst>
              <a:gd name="adj" fmla="val 42551"/>
            </a:avLst>
          </a:prstGeom>
          <a:noFill/>
          <a:ln w="33338">
            <a:solidFill>
              <a:srgbClr val="000000"/>
            </a:solidFill>
            <a:round/>
            <a:headEnd/>
            <a:tailEnd/>
          </a:ln>
        </p:spPr>
        <p:txBody>
          <a:bodyPr>
            <a:prstTxWarp prst="textNoShape">
              <a:avLst/>
            </a:prstTxWarp>
          </a:bodyPr>
          <a:lstStyle/>
          <a:p>
            <a:endParaRPr lang="en-US"/>
          </a:p>
        </p:txBody>
      </p:sp>
      <p:sp>
        <p:nvSpPr>
          <p:cNvPr id="68634" name="Line 26"/>
          <p:cNvSpPr>
            <a:spLocks noChangeShapeType="1"/>
          </p:cNvSpPr>
          <p:nvPr/>
        </p:nvSpPr>
        <p:spPr bwMode="auto">
          <a:xfrm>
            <a:off x="3027363" y="5351463"/>
            <a:ext cx="185737" cy="1587"/>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35" name="Rectangle 27"/>
          <p:cNvSpPr>
            <a:spLocks noChangeArrowheads="1"/>
          </p:cNvSpPr>
          <p:nvPr/>
        </p:nvSpPr>
        <p:spPr bwMode="auto">
          <a:xfrm>
            <a:off x="2728913" y="3390900"/>
            <a:ext cx="746125" cy="89693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36" name="Rectangle 28"/>
          <p:cNvSpPr>
            <a:spLocks noChangeArrowheads="1"/>
          </p:cNvSpPr>
          <p:nvPr/>
        </p:nvSpPr>
        <p:spPr bwMode="auto">
          <a:xfrm>
            <a:off x="2716213" y="3378200"/>
            <a:ext cx="766762" cy="919163"/>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37" name="AutoShape 29"/>
          <p:cNvSpPr>
            <a:spLocks noChangeArrowheads="1"/>
          </p:cNvSpPr>
          <p:nvPr/>
        </p:nvSpPr>
        <p:spPr bwMode="auto">
          <a:xfrm>
            <a:off x="3048000" y="3646488"/>
            <a:ext cx="185738" cy="292100"/>
          </a:xfrm>
          <a:prstGeom prst="roundRect">
            <a:avLst>
              <a:gd name="adj" fmla="val 47245"/>
            </a:avLst>
          </a:prstGeom>
          <a:solidFill>
            <a:srgbClr val="FFFFFF"/>
          </a:solidFill>
          <a:ln w="9525">
            <a:noFill/>
            <a:round/>
            <a:headEnd/>
            <a:tailEnd/>
          </a:ln>
        </p:spPr>
        <p:txBody>
          <a:bodyPr>
            <a:prstTxWarp prst="textNoShape">
              <a:avLst/>
            </a:prstTxWarp>
          </a:bodyPr>
          <a:lstStyle/>
          <a:p>
            <a:endParaRPr lang="en-US"/>
          </a:p>
        </p:txBody>
      </p:sp>
      <p:sp>
        <p:nvSpPr>
          <p:cNvPr id="68638" name="AutoShape 30"/>
          <p:cNvSpPr>
            <a:spLocks noChangeArrowheads="1"/>
          </p:cNvSpPr>
          <p:nvPr/>
        </p:nvSpPr>
        <p:spPr bwMode="auto">
          <a:xfrm>
            <a:off x="3048000" y="3646488"/>
            <a:ext cx="207963" cy="314325"/>
          </a:xfrm>
          <a:prstGeom prst="roundRect">
            <a:avLst>
              <a:gd name="adj" fmla="val 42255"/>
            </a:avLst>
          </a:prstGeom>
          <a:noFill/>
          <a:ln w="33338">
            <a:solidFill>
              <a:srgbClr val="FFFFFF"/>
            </a:solidFill>
            <a:round/>
            <a:headEnd/>
            <a:tailEnd/>
          </a:ln>
        </p:spPr>
        <p:txBody>
          <a:bodyPr>
            <a:prstTxWarp prst="textNoShape">
              <a:avLst/>
            </a:prstTxWarp>
          </a:bodyPr>
          <a:lstStyle/>
          <a:p>
            <a:endParaRPr lang="en-US"/>
          </a:p>
        </p:txBody>
      </p:sp>
      <p:sp>
        <p:nvSpPr>
          <p:cNvPr id="68639" name="Rectangle 31"/>
          <p:cNvSpPr>
            <a:spLocks noChangeArrowheads="1"/>
          </p:cNvSpPr>
          <p:nvPr/>
        </p:nvSpPr>
        <p:spPr bwMode="auto">
          <a:xfrm>
            <a:off x="3048000" y="3803650"/>
            <a:ext cx="185738" cy="13493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40" name="Rectangle 32"/>
          <p:cNvSpPr>
            <a:spLocks noChangeArrowheads="1"/>
          </p:cNvSpPr>
          <p:nvPr/>
        </p:nvSpPr>
        <p:spPr bwMode="auto">
          <a:xfrm>
            <a:off x="3048000" y="3803650"/>
            <a:ext cx="207963" cy="157163"/>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41" name="AutoShape 33"/>
          <p:cNvSpPr>
            <a:spLocks noChangeArrowheads="1"/>
          </p:cNvSpPr>
          <p:nvPr/>
        </p:nvSpPr>
        <p:spPr bwMode="auto">
          <a:xfrm>
            <a:off x="3048000" y="3646488"/>
            <a:ext cx="207963" cy="314325"/>
          </a:xfrm>
          <a:prstGeom prst="roundRect">
            <a:avLst>
              <a:gd name="adj" fmla="val 42255"/>
            </a:avLst>
          </a:prstGeom>
          <a:noFill/>
          <a:ln w="33338">
            <a:solidFill>
              <a:srgbClr val="000000"/>
            </a:solidFill>
            <a:round/>
            <a:headEnd/>
            <a:tailEnd/>
          </a:ln>
        </p:spPr>
        <p:txBody>
          <a:bodyPr>
            <a:prstTxWarp prst="textNoShape">
              <a:avLst/>
            </a:prstTxWarp>
          </a:bodyPr>
          <a:lstStyle/>
          <a:p>
            <a:endParaRPr lang="en-US"/>
          </a:p>
        </p:txBody>
      </p:sp>
      <p:sp>
        <p:nvSpPr>
          <p:cNvPr id="68642" name="Line 34"/>
          <p:cNvSpPr>
            <a:spLocks noChangeShapeType="1"/>
          </p:cNvSpPr>
          <p:nvPr/>
        </p:nvSpPr>
        <p:spPr bwMode="auto">
          <a:xfrm>
            <a:off x="3048000" y="3781425"/>
            <a:ext cx="185738"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43" name="Rectangle 35"/>
          <p:cNvSpPr>
            <a:spLocks noChangeArrowheads="1"/>
          </p:cNvSpPr>
          <p:nvPr/>
        </p:nvSpPr>
        <p:spPr bwMode="auto">
          <a:xfrm>
            <a:off x="2728913" y="1909763"/>
            <a:ext cx="746125" cy="89693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44" name="Rectangle 36"/>
          <p:cNvSpPr>
            <a:spLocks noChangeArrowheads="1"/>
          </p:cNvSpPr>
          <p:nvPr/>
        </p:nvSpPr>
        <p:spPr bwMode="auto">
          <a:xfrm>
            <a:off x="2716213" y="1897063"/>
            <a:ext cx="766762" cy="91916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45" name="AutoShape 37"/>
          <p:cNvSpPr>
            <a:spLocks noChangeArrowheads="1"/>
          </p:cNvSpPr>
          <p:nvPr/>
        </p:nvSpPr>
        <p:spPr bwMode="auto">
          <a:xfrm>
            <a:off x="3048000" y="2189163"/>
            <a:ext cx="185738" cy="314325"/>
          </a:xfrm>
          <a:prstGeom prst="roundRect">
            <a:avLst>
              <a:gd name="adj" fmla="val 47245"/>
            </a:avLst>
          </a:prstGeom>
          <a:solidFill>
            <a:srgbClr val="FFFFFF"/>
          </a:solidFill>
          <a:ln w="9525">
            <a:noFill/>
            <a:round/>
            <a:headEnd/>
            <a:tailEnd/>
          </a:ln>
        </p:spPr>
        <p:txBody>
          <a:bodyPr>
            <a:prstTxWarp prst="textNoShape">
              <a:avLst/>
            </a:prstTxWarp>
          </a:bodyPr>
          <a:lstStyle/>
          <a:p>
            <a:endParaRPr lang="en-US"/>
          </a:p>
        </p:txBody>
      </p:sp>
      <p:sp>
        <p:nvSpPr>
          <p:cNvPr id="68646" name="AutoShape 38"/>
          <p:cNvSpPr>
            <a:spLocks noChangeArrowheads="1"/>
          </p:cNvSpPr>
          <p:nvPr/>
        </p:nvSpPr>
        <p:spPr bwMode="auto">
          <a:xfrm>
            <a:off x="3048000" y="2189163"/>
            <a:ext cx="207963" cy="336550"/>
          </a:xfrm>
          <a:prstGeom prst="roundRect">
            <a:avLst>
              <a:gd name="adj" fmla="val 42255"/>
            </a:avLst>
          </a:prstGeom>
          <a:noFill/>
          <a:ln w="33338">
            <a:solidFill>
              <a:srgbClr val="FFFFFF"/>
            </a:solidFill>
            <a:round/>
            <a:headEnd/>
            <a:tailEnd/>
          </a:ln>
        </p:spPr>
        <p:txBody>
          <a:bodyPr>
            <a:prstTxWarp prst="textNoShape">
              <a:avLst/>
            </a:prstTxWarp>
          </a:bodyPr>
          <a:lstStyle/>
          <a:p>
            <a:endParaRPr lang="en-US"/>
          </a:p>
        </p:txBody>
      </p:sp>
      <p:sp>
        <p:nvSpPr>
          <p:cNvPr id="68647" name="Rectangle 39"/>
          <p:cNvSpPr>
            <a:spLocks noChangeArrowheads="1"/>
          </p:cNvSpPr>
          <p:nvPr/>
        </p:nvSpPr>
        <p:spPr bwMode="auto">
          <a:xfrm>
            <a:off x="3048000" y="2346325"/>
            <a:ext cx="185738" cy="157163"/>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48" name="Rectangle 40"/>
          <p:cNvSpPr>
            <a:spLocks noChangeArrowheads="1"/>
          </p:cNvSpPr>
          <p:nvPr/>
        </p:nvSpPr>
        <p:spPr bwMode="auto">
          <a:xfrm>
            <a:off x="3048000" y="2346325"/>
            <a:ext cx="207963" cy="179388"/>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49" name="AutoShape 41"/>
          <p:cNvSpPr>
            <a:spLocks noChangeArrowheads="1"/>
          </p:cNvSpPr>
          <p:nvPr/>
        </p:nvSpPr>
        <p:spPr bwMode="auto">
          <a:xfrm>
            <a:off x="3048000" y="2189163"/>
            <a:ext cx="207963" cy="336550"/>
          </a:xfrm>
          <a:prstGeom prst="roundRect">
            <a:avLst>
              <a:gd name="adj" fmla="val 42255"/>
            </a:avLst>
          </a:prstGeom>
          <a:noFill/>
          <a:ln w="33338">
            <a:solidFill>
              <a:srgbClr val="000000"/>
            </a:solidFill>
            <a:round/>
            <a:headEnd/>
            <a:tailEnd/>
          </a:ln>
        </p:spPr>
        <p:txBody>
          <a:bodyPr>
            <a:prstTxWarp prst="textNoShape">
              <a:avLst/>
            </a:prstTxWarp>
          </a:bodyPr>
          <a:lstStyle/>
          <a:p>
            <a:endParaRPr lang="en-US"/>
          </a:p>
        </p:txBody>
      </p:sp>
      <p:sp>
        <p:nvSpPr>
          <p:cNvPr id="68650" name="Line 42"/>
          <p:cNvSpPr>
            <a:spLocks noChangeShapeType="1"/>
          </p:cNvSpPr>
          <p:nvPr/>
        </p:nvSpPr>
        <p:spPr bwMode="auto">
          <a:xfrm>
            <a:off x="3048000" y="2346325"/>
            <a:ext cx="185738"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51" name="Rectangle 43"/>
          <p:cNvSpPr>
            <a:spLocks noChangeArrowheads="1"/>
          </p:cNvSpPr>
          <p:nvPr/>
        </p:nvSpPr>
        <p:spPr bwMode="auto">
          <a:xfrm>
            <a:off x="1639888" y="4308475"/>
            <a:ext cx="487362"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Client</a:t>
            </a:r>
            <a:endParaRPr lang="en-GB">
              <a:latin typeface="Times" charset="0"/>
            </a:endParaRPr>
          </a:p>
        </p:txBody>
      </p:sp>
      <p:sp>
        <p:nvSpPr>
          <p:cNvPr id="68652" name="Rectangle 44"/>
          <p:cNvSpPr>
            <a:spLocks noChangeArrowheads="1"/>
          </p:cNvSpPr>
          <p:nvPr/>
        </p:nvSpPr>
        <p:spPr bwMode="auto">
          <a:xfrm>
            <a:off x="3294063" y="2041525"/>
            <a:ext cx="127000"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X</a:t>
            </a:r>
            <a:endParaRPr lang="en-GB">
              <a:latin typeface="Times" charset="0"/>
            </a:endParaRPr>
          </a:p>
        </p:txBody>
      </p:sp>
      <p:sp>
        <p:nvSpPr>
          <p:cNvPr id="68653" name="Rectangle 45"/>
          <p:cNvSpPr>
            <a:spLocks noChangeArrowheads="1"/>
          </p:cNvSpPr>
          <p:nvPr/>
        </p:nvSpPr>
        <p:spPr bwMode="auto">
          <a:xfrm>
            <a:off x="3273425" y="3478213"/>
            <a:ext cx="127000"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Y</a:t>
            </a:r>
            <a:endParaRPr lang="en-GB">
              <a:latin typeface="Times" charset="0"/>
            </a:endParaRPr>
          </a:p>
        </p:txBody>
      </p:sp>
      <p:sp>
        <p:nvSpPr>
          <p:cNvPr id="68654" name="Rectangle 46"/>
          <p:cNvSpPr>
            <a:spLocks noChangeArrowheads="1"/>
          </p:cNvSpPr>
          <p:nvPr/>
        </p:nvSpPr>
        <p:spPr bwMode="auto">
          <a:xfrm>
            <a:off x="3273425" y="4981575"/>
            <a:ext cx="115888"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Z</a:t>
            </a:r>
            <a:endParaRPr lang="en-GB">
              <a:latin typeface="Times" charset="0"/>
            </a:endParaRPr>
          </a:p>
        </p:txBody>
      </p:sp>
      <p:sp>
        <p:nvSpPr>
          <p:cNvPr id="68655" name="Freeform 47"/>
          <p:cNvSpPr>
            <a:spLocks/>
          </p:cNvSpPr>
          <p:nvPr/>
        </p:nvSpPr>
        <p:spPr bwMode="auto">
          <a:xfrm>
            <a:off x="2944813" y="3759200"/>
            <a:ext cx="82550" cy="90488"/>
          </a:xfrm>
          <a:custGeom>
            <a:avLst/>
            <a:gdLst/>
            <a:ahLst/>
            <a:cxnLst>
              <a:cxn ang="0">
                <a:pos x="0" y="28"/>
              </a:cxn>
              <a:cxn ang="0">
                <a:pos x="0" y="0"/>
              </a:cxn>
              <a:cxn ang="0">
                <a:pos x="56" y="28"/>
              </a:cxn>
              <a:cxn ang="0">
                <a:pos x="0" y="57"/>
              </a:cxn>
              <a:cxn ang="0">
                <a:pos x="0" y="28"/>
              </a:cxn>
            </a:cxnLst>
            <a:rect l="0" t="0" r="r" b="b"/>
            <a:pathLst>
              <a:path w="56" h="57">
                <a:moveTo>
                  <a:pt x="0" y="28"/>
                </a:moveTo>
                <a:lnTo>
                  <a:pt x="0" y="0"/>
                </a:lnTo>
                <a:lnTo>
                  <a:pt x="56" y="28"/>
                </a:lnTo>
                <a:lnTo>
                  <a:pt x="0" y="57"/>
                </a:lnTo>
                <a:lnTo>
                  <a:pt x="0" y="28"/>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656" name="Freeform 48"/>
          <p:cNvSpPr>
            <a:spLocks/>
          </p:cNvSpPr>
          <p:nvPr/>
        </p:nvSpPr>
        <p:spPr bwMode="auto">
          <a:xfrm>
            <a:off x="2944813" y="2368550"/>
            <a:ext cx="82550" cy="88900"/>
          </a:xfrm>
          <a:custGeom>
            <a:avLst/>
            <a:gdLst/>
            <a:ahLst/>
            <a:cxnLst>
              <a:cxn ang="0">
                <a:pos x="14" y="42"/>
              </a:cxn>
              <a:cxn ang="0">
                <a:pos x="0" y="14"/>
              </a:cxn>
              <a:cxn ang="0">
                <a:pos x="56" y="0"/>
              </a:cxn>
              <a:cxn ang="0">
                <a:pos x="42" y="56"/>
              </a:cxn>
              <a:cxn ang="0">
                <a:pos x="14" y="42"/>
              </a:cxn>
            </a:cxnLst>
            <a:rect l="0" t="0" r="r" b="b"/>
            <a:pathLst>
              <a:path w="56" h="56">
                <a:moveTo>
                  <a:pt x="14" y="42"/>
                </a:moveTo>
                <a:lnTo>
                  <a:pt x="0" y="14"/>
                </a:lnTo>
                <a:lnTo>
                  <a:pt x="56" y="0"/>
                </a:lnTo>
                <a:lnTo>
                  <a:pt x="42" y="56"/>
                </a:lnTo>
                <a:lnTo>
                  <a:pt x="14" y="42"/>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657" name="Freeform 49"/>
          <p:cNvSpPr>
            <a:spLocks/>
          </p:cNvSpPr>
          <p:nvPr/>
        </p:nvSpPr>
        <p:spPr bwMode="auto">
          <a:xfrm>
            <a:off x="2944813" y="5262563"/>
            <a:ext cx="82550" cy="88900"/>
          </a:xfrm>
          <a:custGeom>
            <a:avLst/>
            <a:gdLst/>
            <a:ahLst/>
            <a:cxnLst>
              <a:cxn ang="0">
                <a:pos x="14" y="14"/>
              </a:cxn>
              <a:cxn ang="0">
                <a:pos x="42" y="0"/>
              </a:cxn>
              <a:cxn ang="0">
                <a:pos x="56" y="56"/>
              </a:cxn>
              <a:cxn ang="0">
                <a:pos x="0" y="28"/>
              </a:cxn>
              <a:cxn ang="0">
                <a:pos x="14" y="14"/>
              </a:cxn>
            </a:cxnLst>
            <a:rect l="0" t="0" r="r" b="b"/>
            <a:pathLst>
              <a:path w="56" h="56">
                <a:moveTo>
                  <a:pt x="14" y="14"/>
                </a:moveTo>
                <a:lnTo>
                  <a:pt x="42" y="0"/>
                </a:lnTo>
                <a:lnTo>
                  <a:pt x="56" y="56"/>
                </a:lnTo>
                <a:lnTo>
                  <a:pt x="0" y="28"/>
                </a:lnTo>
                <a:lnTo>
                  <a:pt x="14" y="14"/>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658" name="AutoShape 50"/>
          <p:cNvSpPr>
            <a:spLocks noChangeArrowheads="1"/>
          </p:cNvSpPr>
          <p:nvPr/>
        </p:nvSpPr>
        <p:spPr bwMode="auto">
          <a:xfrm>
            <a:off x="7553325" y="5138738"/>
            <a:ext cx="188913" cy="292100"/>
          </a:xfrm>
          <a:prstGeom prst="roundRect">
            <a:avLst>
              <a:gd name="adj" fmla="val 46875"/>
            </a:avLst>
          </a:prstGeom>
          <a:solidFill>
            <a:srgbClr val="FFFFFF"/>
          </a:solidFill>
          <a:ln w="9525">
            <a:noFill/>
            <a:round/>
            <a:headEnd/>
            <a:tailEnd/>
          </a:ln>
        </p:spPr>
        <p:txBody>
          <a:bodyPr>
            <a:prstTxWarp prst="textNoShape">
              <a:avLst/>
            </a:prstTxWarp>
          </a:bodyPr>
          <a:lstStyle/>
          <a:p>
            <a:endParaRPr lang="en-US"/>
          </a:p>
        </p:txBody>
      </p:sp>
      <p:sp>
        <p:nvSpPr>
          <p:cNvPr id="68659" name="AutoShape 51"/>
          <p:cNvSpPr>
            <a:spLocks noChangeArrowheads="1"/>
          </p:cNvSpPr>
          <p:nvPr/>
        </p:nvSpPr>
        <p:spPr bwMode="auto">
          <a:xfrm>
            <a:off x="7553325" y="5138738"/>
            <a:ext cx="209550" cy="314325"/>
          </a:xfrm>
          <a:prstGeom prst="roundRect">
            <a:avLst>
              <a:gd name="adj" fmla="val 42255"/>
            </a:avLst>
          </a:prstGeom>
          <a:noFill/>
          <a:ln w="33338">
            <a:solidFill>
              <a:srgbClr val="FFFFFF"/>
            </a:solidFill>
            <a:round/>
            <a:headEnd/>
            <a:tailEnd/>
          </a:ln>
        </p:spPr>
        <p:txBody>
          <a:bodyPr>
            <a:prstTxWarp prst="textNoShape">
              <a:avLst/>
            </a:prstTxWarp>
          </a:bodyPr>
          <a:lstStyle/>
          <a:p>
            <a:endParaRPr lang="en-US"/>
          </a:p>
        </p:txBody>
      </p:sp>
      <p:sp>
        <p:nvSpPr>
          <p:cNvPr id="68660" name="Rectangle 52"/>
          <p:cNvSpPr>
            <a:spLocks noChangeArrowheads="1"/>
          </p:cNvSpPr>
          <p:nvPr/>
        </p:nvSpPr>
        <p:spPr bwMode="auto">
          <a:xfrm>
            <a:off x="7553325" y="5295900"/>
            <a:ext cx="188913" cy="157163"/>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61" name="Rectangle 53"/>
          <p:cNvSpPr>
            <a:spLocks noChangeArrowheads="1"/>
          </p:cNvSpPr>
          <p:nvPr/>
        </p:nvSpPr>
        <p:spPr bwMode="auto">
          <a:xfrm>
            <a:off x="7553325" y="5295900"/>
            <a:ext cx="209550" cy="179388"/>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62" name="AutoShape 54"/>
          <p:cNvSpPr>
            <a:spLocks noChangeArrowheads="1"/>
          </p:cNvSpPr>
          <p:nvPr/>
        </p:nvSpPr>
        <p:spPr bwMode="auto">
          <a:xfrm>
            <a:off x="7553325" y="5138738"/>
            <a:ext cx="209550" cy="314325"/>
          </a:xfrm>
          <a:prstGeom prst="roundRect">
            <a:avLst>
              <a:gd name="adj" fmla="val 42255"/>
            </a:avLst>
          </a:prstGeom>
          <a:noFill/>
          <a:ln w="33338">
            <a:solidFill>
              <a:srgbClr val="000000"/>
            </a:solidFill>
            <a:round/>
            <a:headEnd/>
            <a:tailEnd/>
          </a:ln>
        </p:spPr>
        <p:txBody>
          <a:bodyPr>
            <a:prstTxWarp prst="textNoShape">
              <a:avLst/>
            </a:prstTxWarp>
          </a:bodyPr>
          <a:lstStyle/>
          <a:p>
            <a:endParaRPr lang="en-US"/>
          </a:p>
        </p:txBody>
      </p:sp>
      <p:sp>
        <p:nvSpPr>
          <p:cNvPr id="68663" name="Line 55"/>
          <p:cNvSpPr>
            <a:spLocks noChangeShapeType="1"/>
          </p:cNvSpPr>
          <p:nvPr/>
        </p:nvSpPr>
        <p:spPr bwMode="auto">
          <a:xfrm>
            <a:off x="7553325" y="5295900"/>
            <a:ext cx="188913"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64" name="AutoShape 56"/>
          <p:cNvSpPr>
            <a:spLocks noChangeArrowheads="1"/>
          </p:cNvSpPr>
          <p:nvPr/>
        </p:nvSpPr>
        <p:spPr bwMode="auto">
          <a:xfrm>
            <a:off x="7573963" y="3856038"/>
            <a:ext cx="188912" cy="292100"/>
          </a:xfrm>
          <a:prstGeom prst="roundRect">
            <a:avLst>
              <a:gd name="adj" fmla="val 46875"/>
            </a:avLst>
          </a:prstGeom>
          <a:solidFill>
            <a:srgbClr val="FFFFFF"/>
          </a:solidFill>
          <a:ln w="9525">
            <a:noFill/>
            <a:round/>
            <a:headEnd/>
            <a:tailEnd/>
          </a:ln>
        </p:spPr>
        <p:txBody>
          <a:bodyPr>
            <a:prstTxWarp prst="textNoShape">
              <a:avLst/>
            </a:prstTxWarp>
          </a:bodyPr>
          <a:lstStyle/>
          <a:p>
            <a:endParaRPr lang="en-US"/>
          </a:p>
        </p:txBody>
      </p:sp>
      <p:sp>
        <p:nvSpPr>
          <p:cNvPr id="68665" name="AutoShape 57"/>
          <p:cNvSpPr>
            <a:spLocks noChangeArrowheads="1"/>
          </p:cNvSpPr>
          <p:nvPr/>
        </p:nvSpPr>
        <p:spPr bwMode="auto">
          <a:xfrm>
            <a:off x="7573963" y="3856038"/>
            <a:ext cx="207962" cy="314325"/>
          </a:xfrm>
          <a:prstGeom prst="roundRect">
            <a:avLst>
              <a:gd name="adj" fmla="val 42255"/>
            </a:avLst>
          </a:prstGeom>
          <a:noFill/>
          <a:ln w="33338">
            <a:solidFill>
              <a:srgbClr val="FFFFFF"/>
            </a:solidFill>
            <a:round/>
            <a:headEnd/>
            <a:tailEnd/>
          </a:ln>
        </p:spPr>
        <p:txBody>
          <a:bodyPr>
            <a:prstTxWarp prst="textNoShape">
              <a:avLst/>
            </a:prstTxWarp>
          </a:bodyPr>
          <a:lstStyle/>
          <a:p>
            <a:endParaRPr lang="en-US"/>
          </a:p>
        </p:txBody>
      </p:sp>
      <p:sp>
        <p:nvSpPr>
          <p:cNvPr id="68666" name="Rectangle 58"/>
          <p:cNvSpPr>
            <a:spLocks noChangeArrowheads="1"/>
          </p:cNvSpPr>
          <p:nvPr/>
        </p:nvSpPr>
        <p:spPr bwMode="auto">
          <a:xfrm>
            <a:off x="7573963" y="4013200"/>
            <a:ext cx="188912" cy="13493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67" name="Rectangle 59"/>
          <p:cNvSpPr>
            <a:spLocks noChangeArrowheads="1"/>
          </p:cNvSpPr>
          <p:nvPr/>
        </p:nvSpPr>
        <p:spPr bwMode="auto">
          <a:xfrm>
            <a:off x="7573963" y="4013200"/>
            <a:ext cx="207962" cy="157163"/>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68" name="AutoShape 60"/>
          <p:cNvSpPr>
            <a:spLocks noChangeArrowheads="1"/>
          </p:cNvSpPr>
          <p:nvPr/>
        </p:nvSpPr>
        <p:spPr bwMode="auto">
          <a:xfrm>
            <a:off x="7573963" y="3856038"/>
            <a:ext cx="207962" cy="314325"/>
          </a:xfrm>
          <a:prstGeom prst="roundRect">
            <a:avLst>
              <a:gd name="adj" fmla="val 42255"/>
            </a:avLst>
          </a:prstGeom>
          <a:noFill/>
          <a:ln w="33338">
            <a:solidFill>
              <a:srgbClr val="000000"/>
            </a:solidFill>
            <a:round/>
            <a:headEnd/>
            <a:tailEnd/>
          </a:ln>
        </p:spPr>
        <p:txBody>
          <a:bodyPr>
            <a:prstTxWarp prst="textNoShape">
              <a:avLst/>
            </a:prstTxWarp>
          </a:bodyPr>
          <a:lstStyle/>
          <a:p>
            <a:endParaRPr lang="en-US"/>
          </a:p>
        </p:txBody>
      </p:sp>
      <p:sp>
        <p:nvSpPr>
          <p:cNvPr id="68669" name="Line 61"/>
          <p:cNvSpPr>
            <a:spLocks noChangeShapeType="1"/>
          </p:cNvSpPr>
          <p:nvPr/>
        </p:nvSpPr>
        <p:spPr bwMode="auto">
          <a:xfrm>
            <a:off x="7573963" y="3990975"/>
            <a:ext cx="188912"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70" name="AutoShape 62"/>
          <p:cNvSpPr>
            <a:spLocks noChangeArrowheads="1"/>
          </p:cNvSpPr>
          <p:nvPr/>
        </p:nvSpPr>
        <p:spPr bwMode="auto">
          <a:xfrm>
            <a:off x="7573963" y="3405188"/>
            <a:ext cx="188912" cy="293687"/>
          </a:xfrm>
          <a:prstGeom prst="roundRect">
            <a:avLst>
              <a:gd name="adj" fmla="val 46875"/>
            </a:avLst>
          </a:prstGeom>
          <a:solidFill>
            <a:srgbClr val="FFFFFF"/>
          </a:solidFill>
          <a:ln w="9525">
            <a:noFill/>
            <a:round/>
            <a:headEnd/>
            <a:tailEnd/>
          </a:ln>
        </p:spPr>
        <p:txBody>
          <a:bodyPr>
            <a:prstTxWarp prst="textNoShape">
              <a:avLst/>
            </a:prstTxWarp>
          </a:bodyPr>
          <a:lstStyle/>
          <a:p>
            <a:endParaRPr lang="en-US"/>
          </a:p>
        </p:txBody>
      </p:sp>
      <p:sp>
        <p:nvSpPr>
          <p:cNvPr id="68671" name="AutoShape 63"/>
          <p:cNvSpPr>
            <a:spLocks noChangeArrowheads="1"/>
          </p:cNvSpPr>
          <p:nvPr/>
        </p:nvSpPr>
        <p:spPr bwMode="auto">
          <a:xfrm>
            <a:off x="7573963" y="3405188"/>
            <a:ext cx="207962" cy="315912"/>
          </a:xfrm>
          <a:prstGeom prst="roundRect">
            <a:avLst>
              <a:gd name="adj" fmla="val 42255"/>
            </a:avLst>
          </a:prstGeom>
          <a:noFill/>
          <a:ln w="33338">
            <a:solidFill>
              <a:srgbClr val="FFFFFF"/>
            </a:solidFill>
            <a:round/>
            <a:headEnd/>
            <a:tailEnd/>
          </a:ln>
        </p:spPr>
        <p:txBody>
          <a:bodyPr>
            <a:prstTxWarp prst="textNoShape">
              <a:avLst/>
            </a:prstTxWarp>
          </a:bodyPr>
          <a:lstStyle/>
          <a:p>
            <a:endParaRPr lang="en-US"/>
          </a:p>
        </p:txBody>
      </p:sp>
      <p:sp>
        <p:nvSpPr>
          <p:cNvPr id="68672" name="Rectangle 64"/>
          <p:cNvSpPr>
            <a:spLocks noChangeArrowheads="1"/>
          </p:cNvSpPr>
          <p:nvPr/>
        </p:nvSpPr>
        <p:spPr bwMode="auto">
          <a:xfrm>
            <a:off x="7573963" y="3563938"/>
            <a:ext cx="188912" cy="13493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73" name="Rectangle 65"/>
          <p:cNvSpPr>
            <a:spLocks noChangeArrowheads="1"/>
          </p:cNvSpPr>
          <p:nvPr/>
        </p:nvSpPr>
        <p:spPr bwMode="auto">
          <a:xfrm>
            <a:off x="7573963" y="3563938"/>
            <a:ext cx="207962" cy="15716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74" name="AutoShape 66"/>
          <p:cNvSpPr>
            <a:spLocks noChangeArrowheads="1"/>
          </p:cNvSpPr>
          <p:nvPr/>
        </p:nvSpPr>
        <p:spPr bwMode="auto">
          <a:xfrm>
            <a:off x="7573963" y="3405188"/>
            <a:ext cx="207962" cy="315912"/>
          </a:xfrm>
          <a:prstGeom prst="roundRect">
            <a:avLst>
              <a:gd name="adj" fmla="val 42255"/>
            </a:avLst>
          </a:prstGeom>
          <a:noFill/>
          <a:ln w="33338">
            <a:solidFill>
              <a:srgbClr val="000000"/>
            </a:solidFill>
            <a:round/>
            <a:headEnd/>
            <a:tailEnd/>
          </a:ln>
        </p:spPr>
        <p:txBody>
          <a:bodyPr>
            <a:prstTxWarp prst="textNoShape">
              <a:avLst/>
            </a:prstTxWarp>
          </a:bodyPr>
          <a:lstStyle/>
          <a:p>
            <a:endParaRPr lang="en-US"/>
          </a:p>
        </p:txBody>
      </p:sp>
      <p:sp>
        <p:nvSpPr>
          <p:cNvPr id="68675" name="Line 67"/>
          <p:cNvSpPr>
            <a:spLocks noChangeShapeType="1"/>
          </p:cNvSpPr>
          <p:nvPr/>
        </p:nvSpPr>
        <p:spPr bwMode="auto">
          <a:xfrm>
            <a:off x="7573963" y="3540125"/>
            <a:ext cx="188912"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76" name="AutoShape 68"/>
          <p:cNvSpPr>
            <a:spLocks noChangeArrowheads="1"/>
          </p:cNvSpPr>
          <p:nvPr/>
        </p:nvSpPr>
        <p:spPr bwMode="auto">
          <a:xfrm>
            <a:off x="7573963" y="2168525"/>
            <a:ext cx="188912" cy="292100"/>
          </a:xfrm>
          <a:prstGeom prst="roundRect">
            <a:avLst>
              <a:gd name="adj" fmla="val 46875"/>
            </a:avLst>
          </a:prstGeom>
          <a:solidFill>
            <a:srgbClr val="FFFFFF"/>
          </a:solidFill>
          <a:ln w="9525">
            <a:noFill/>
            <a:round/>
            <a:headEnd/>
            <a:tailEnd/>
          </a:ln>
        </p:spPr>
        <p:txBody>
          <a:bodyPr>
            <a:prstTxWarp prst="textNoShape">
              <a:avLst/>
            </a:prstTxWarp>
          </a:bodyPr>
          <a:lstStyle/>
          <a:p>
            <a:endParaRPr lang="en-US"/>
          </a:p>
        </p:txBody>
      </p:sp>
      <p:sp>
        <p:nvSpPr>
          <p:cNvPr id="68677" name="AutoShape 69"/>
          <p:cNvSpPr>
            <a:spLocks noChangeArrowheads="1"/>
          </p:cNvSpPr>
          <p:nvPr/>
        </p:nvSpPr>
        <p:spPr bwMode="auto">
          <a:xfrm>
            <a:off x="7573963" y="2168525"/>
            <a:ext cx="207962" cy="314325"/>
          </a:xfrm>
          <a:prstGeom prst="roundRect">
            <a:avLst>
              <a:gd name="adj" fmla="val 42255"/>
            </a:avLst>
          </a:prstGeom>
          <a:noFill/>
          <a:ln w="33338">
            <a:solidFill>
              <a:srgbClr val="FFFFFF"/>
            </a:solidFill>
            <a:round/>
            <a:headEnd/>
            <a:tailEnd/>
          </a:ln>
        </p:spPr>
        <p:txBody>
          <a:bodyPr>
            <a:prstTxWarp prst="textNoShape">
              <a:avLst/>
            </a:prstTxWarp>
          </a:bodyPr>
          <a:lstStyle/>
          <a:p>
            <a:endParaRPr lang="en-US"/>
          </a:p>
        </p:txBody>
      </p:sp>
      <p:sp>
        <p:nvSpPr>
          <p:cNvPr id="68678" name="Rectangle 70"/>
          <p:cNvSpPr>
            <a:spLocks noChangeArrowheads="1"/>
          </p:cNvSpPr>
          <p:nvPr/>
        </p:nvSpPr>
        <p:spPr bwMode="auto">
          <a:xfrm>
            <a:off x="7573963" y="2325688"/>
            <a:ext cx="188912" cy="13493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79" name="Rectangle 71"/>
          <p:cNvSpPr>
            <a:spLocks noChangeArrowheads="1"/>
          </p:cNvSpPr>
          <p:nvPr/>
        </p:nvSpPr>
        <p:spPr bwMode="auto">
          <a:xfrm>
            <a:off x="7573963" y="2325688"/>
            <a:ext cx="207962" cy="157162"/>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80" name="AutoShape 72"/>
          <p:cNvSpPr>
            <a:spLocks noChangeArrowheads="1"/>
          </p:cNvSpPr>
          <p:nvPr/>
        </p:nvSpPr>
        <p:spPr bwMode="auto">
          <a:xfrm>
            <a:off x="7573963" y="2168525"/>
            <a:ext cx="207962" cy="314325"/>
          </a:xfrm>
          <a:prstGeom prst="roundRect">
            <a:avLst>
              <a:gd name="adj" fmla="val 42255"/>
            </a:avLst>
          </a:prstGeom>
          <a:noFill/>
          <a:ln w="33338">
            <a:solidFill>
              <a:srgbClr val="000000"/>
            </a:solidFill>
            <a:round/>
            <a:headEnd/>
            <a:tailEnd/>
          </a:ln>
        </p:spPr>
        <p:txBody>
          <a:bodyPr>
            <a:prstTxWarp prst="textNoShape">
              <a:avLst/>
            </a:prstTxWarp>
          </a:bodyPr>
          <a:lstStyle/>
          <a:p>
            <a:endParaRPr lang="en-US"/>
          </a:p>
        </p:txBody>
      </p:sp>
      <p:sp>
        <p:nvSpPr>
          <p:cNvPr id="68681" name="Line 73"/>
          <p:cNvSpPr>
            <a:spLocks noChangeShapeType="1"/>
          </p:cNvSpPr>
          <p:nvPr/>
        </p:nvSpPr>
        <p:spPr bwMode="auto">
          <a:xfrm>
            <a:off x="7573963" y="2303463"/>
            <a:ext cx="188912" cy="1587"/>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82" name="AutoShape 74"/>
          <p:cNvSpPr>
            <a:spLocks noChangeArrowheads="1"/>
          </p:cNvSpPr>
          <p:nvPr/>
        </p:nvSpPr>
        <p:spPr bwMode="auto">
          <a:xfrm>
            <a:off x="6183313" y="4170363"/>
            <a:ext cx="207962" cy="292100"/>
          </a:xfrm>
          <a:prstGeom prst="roundRect">
            <a:avLst>
              <a:gd name="adj" fmla="val 42255"/>
            </a:avLst>
          </a:prstGeom>
          <a:solidFill>
            <a:srgbClr val="FFFFFF"/>
          </a:solidFill>
          <a:ln w="9525">
            <a:noFill/>
            <a:round/>
            <a:headEnd/>
            <a:tailEnd/>
          </a:ln>
        </p:spPr>
        <p:txBody>
          <a:bodyPr>
            <a:prstTxWarp prst="textNoShape">
              <a:avLst/>
            </a:prstTxWarp>
          </a:bodyPr>
          <a:lstStyle/>
          <a:p>
            <a:endParaRPr lang="en-US"/>
          </a:p>
        </p:txBody>
      </p:sp>
      <p:sp>
        <p:nvSpPr>
          <p:cNvPr id="68683" name="AutoShape 75"/>
          <p:cNvSpPr>
            <a:spLocks noChangeArrowheads="1"/>
          </p:cNvSpPr>
          <p:nvPr/>
        </p:nvSpPr>
        <p:spPr bwMode="auto">
          <a:xfrm>
            <a:off x="6183313" y="4170363"/>
            <a:ext cx="228600" cy="315912"/>
          </a:xfrm>
          <a:prstGeom prst="roundRect">
            <a:avLst>
              <a:gd name="adj" fmla="val 38463"/>
            </a:avLst>
          </a:prstGeom>
          <a:noFill/>
          <a:ln w="33338">
            <a:solidFill>
              <a:srgbClr val="FFFFFF"/>
            </a:solidFill>
            <a:round/>
            <a:headEnd/>
            <a:tailEnd/>
          </a:ln>
        </p:spPr>
        <p:txBody>
          <a:bodyPr>
            <a:prstTxWarp prst="textNoShape">
              <a:avLst/>
            </a:prstTxWarp>
          </a:bodyPr>
          <a:lstStyle/>
          <a:p>
            <a:endParaRPr lang="en-US"/>
          </a:p>
        </p:txBody>
      </p:sp>
      <p:sp>
        <p:nvSpPr>
          <p:cNvPr id="68684" name="Rectangle 76"/>
          <p:cNvSpPr>
            <a:spLocks noChangeArrowheads="1"/>
          </p:cNvSpPr>
          <p:nvPr/>
        </p:nvSpPr>
        <p:spPr bwMode="auto">
          <a:xfrm>
            <a:off x="6203950" y="4327525"/>
            <a:ext cx="187325" cy="158750"/>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85" name="Rectangle 77"/>
          <p:cNvSpPr>
            <a:spLocks noChangeArrowheads="1"/>
          </p:cNvSpPr>
          <p:nvPr/>
        </p:nvSpPr>
        <p:spPr bwMode="auto">
          <a:xfrm>
            <a:off x="6203950" y="4327525"/>
            <a:ext cx="207963" cy="180975"/>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86" name="AutoShape 78"/>
          <p:cNvSpPr>
            <a:spLocks noChangeArrowheads="1"/>
          </p:cNvSpPr>
          <p:nvPr/>
        </p:nvSpPr>
        <p:spPr bwMode="auto">
          <a:xfrm>
            <a:off x="6183313" y="4170363"/>
            <a:ext cx="228600" cy="315912"/>
          </a:xfrm>
          <a:prstGeom prst="roundRect">
            <a:avLst>
              <a:gd name="adj" fmla="val 38463"/>
            </a:avLst>
          </a:prstGeom>
          <a:noFill/>
          <a:ln w="33338">
            <a:solidFill>
              <a:srgbClr val="000000"/>
            </a:solidFill>
            <a:round/>
            <a:headEnd/>
            <a:tailEnd/>
          </a:ln>
        </p:spPr>
        <p:txBody>
          <a:bodyPr>
            <a:prstTxWarp prst="textNoShape">
              <a:avLst/>
            </a:prstTxWarp>
          </a:bodyPr>
          <a:lstStyle/>
          <a:p>
            <a:endParaRPr lang="en-US"/>
          </a:p>
        </p:txBody>
      </p:sp>
      <p:sp>
        <p:nvSpPr>
          <p:cNvPr id="68687" name="Line 79"/>
          <p:cNvSpPr>
            <a:spLocks noChangeShapeType="1"/>
          </p:cNvSpPr>
          <p:nvPr/>
        </p:nvSpPr>
        <p:spPr bwMode="auto">
          <a:xfrm>
            <a:off x="6183313" y="4327525"/>
            <a:ext cx="207962"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88" name="AutoShape 80"/>
          <p:cNvSpPr>
            <a:spLocks noChangeArrowheads="1"/>
          </p:cNvSpPr>
          <p:nvPr/>
        </p:nvSpPr>
        <p:spPr bwMode="auto">
          <a:xfrm>
            <a:off x="6203950" y="2978150"/>
            <a:ext cx="187325" cy="314325"/>
          </a:xfrm>
          <a:prstGeom prst="roundRect">
            <a:avLst>
              <a:gd name="adj" fmla="val 46875"/>
            </a:avLst>
          </a:prstGeom>
          <a:solidFill>
            <a:srgbClr val="FFFFFF"/>
          </a:solidFill>
          <a:ln w="9525">
            <a:noFill/>
            <a:round/>
            <a:headEnd/>
            <a:tailEnd/>
          </a:ln>
        </p:spPr>
        <p:txBody>
          <a:bodyPr>
            <a:prstTxWarp prst="textNoShape">
              <a:avLst/>
            </a:prstTxWarp>
          </a:bodyPr>
          <a:lstStyle/>
          <a:p>
            <a:endParaRPr lang="en-US"/>
          </a:p>
        </p:txBody>
      </p:sp>
      <p:sp>
        <p:nvSpPr>
          <p:cNvPr id="68689" name="AutoShape 81"/>
          <p:cNvSpPr>
            <a:spLocks noChangeArrowheads="1"/>
          </p:cNvSpPr>
          <p:nvPr/>
        </p:nvSpPr>
        <p:spPr bwMode="auto">
          <a:xfrm>
            <a:off x="6203950" y="2978150"/>
            <a:ext cx="207963" cy="338138"/>
          </a:xfrm>
          <a:prstGeom prst="roundRect">
            <a:avLst>
              <a:gd name="adj" fmla="val 42255"/>
            </a:avLst>
          </a:prstGeom>
          <a:noFill/>
          <a:ln w="33338">
            <a:solidFill>
              <a:srgbClr val="FFFFFF"/>
            </a:solidFill>
            <a:round/>
            <a:headEnd/>
            <a:tailEnd/>
          </a:ln>
        </p:spPr>
        <p:txBody>
          <a:bodyPr>
            <a:prstTxWarp prst="textNoShape">
              <a:avLst/>
            </a:prstTxWarp>
          </a:bodyPr>
          <a:lstStyle/>
          <a:p>
            <a:endParaRPr lang="en-US"/>
          </a:p>
        </p:txBody>
      </p:sp>
      <p:sp>
        <p:nvSpPr>
          <p:cNvPr id="68690" name="Rectangle 82"/>
          <p:cNvSpPr>
            <a:spLocks noChangeArrowheads="1"/>
          </p:cNvSpPr>
          <p:nvPr/>
        </p:nvSpPr>
        <p:spPr bwMode="auto">
          <a:xfrm>
            <a:off x="6203950" y="3135313"/>
            <a:ext cx="187325" cy="15716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8691" name="Rectangle 83"/>
          <p:cNvSpPr>
            <a:spLocks noChangeArrowheads="1"/>
          </p:cNvSpPr>
          <p:nvPr/>
        </p:nvSpPr>
        <p:spPr bwMode="auto">
          <a:xfrm>
            <a:off x="6203950" y="3135313"/>
            <a:ext cx="207963" cy="180975"/>
          </a:xfrm>
          <a:prstGeom prst="rect">
            <a:avLst/>
          </a:prstGeom>
          <a:noFill/>
          <a:ln w="33338">
            <a:solidFill>
              <a:srgbClr val="FFDC99"/>
            </a:solidFill>
            <a:miter lim="800000"/>
            <a:headEnd/>
            <a:tailEnd/>
          </a:ln>
        </p:spPr>
        <p:txBody>
          <a:bodyPr>
            <a:prstTxWarp prst="textNoShape">
              <a:avLst/>
            </a:prstTxWarp>
          </a:bodyPr>
          <a:lstStyle/>
          <a:p>
            <a:endParaRPr lang="en-US"/>
          </a:p>
        </p:txBody>
      </p:sp>
      <p:sp>
        <p:nvSpPr>
          <p:cNvPr id="68692" name="AutoShape 84"/>
          <p:cNvSpPr>
            <a:spLocks noChangeArrowheads="1"/>
          </p:cNvSpPr>
          <p:nvPr/>
        </p:nvSpPr>
        <p:spPr bwMode="auto">
          <a:xfrm>
            <a:off x="6203950" y="2978150"/>
            <a:ext cx="207963" cy="338138"/>
          </a:xfrm>
          <a:prstGeom prst="roundRect">
            <a:avLst>
              <a:gd name="adj" fmla="val 42255"/>
            </a:avLst>
          </a:prstGeom>
          <a:noFill/>
          <a:ln w="33338">
            <a:solidFill>
              <a:srgbClr val="000000"/>
            </a:solidFill>
            <a:round/>
            <a:headEnd/>
            <a:tailEnd/>
          </a:ln>
        </p:spPr>
        <p:txBody>
          <a:bodyPr>
            <a:prstTxWarp prst="textNoShape">
              <a:avLst/>
            </a:prstTxWarp>
          </a:bodyPr>
          <a:lstStyle/>
          <a:p>
            <a:endParaRPr lang="en-US"/>
          </a:p>
        </p:txBody>
      </p:sp>
      <p:sp>
        <p:nvSpPr>
          <p:cNvPr id="68693" name="Line 85"/>
          <p:cNvSpPr>
            <a:spLocks noChangeShapeType="1"/>
          </p:cNvSpPr>
          <p:nvPr/>
        </p:nvSpPr>
        <p:spPr bwMode="auto">
          <a:xfrm>
            <a:off x="6203950" y="3135313"/>
            <a:ext cx="187325" cy="1587"/>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694" name="Rectangle 86"/>
          <p:cNvSpPr>
            <a:spLocks noChangeArrowheads="1"/>
          </p:cNvSpPr>
          <p:nvPr/>
        </p:nvSpPr>
        <p:spPr bwMode="auto">
          <a:xfrm>
            <a:off x="5762625" y="2719388"/>
            <a:ext cx="127000"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X</a:t>
            </a:r>
            <a:endParaRPr lang="en-GB" i="1">
              <a:latin typeface="Times" charset="0"/>
            </a:endParaRPr>
          </a:p>
        </p:txBody>
      </p:sp>
      <p:sp>
        <p:nvSpPr>
          <p:cNvPr id="68695" name="Rectangle 87"/>
          <p:cNvSpPr>
            <a:spLocks noChangeArrowheads="1"/>
          </p:cNvSpPr>
          <p:nvPr/>
        </p:nvSpPr>
        <p:spPr bwMode="auto">
          <a:xfrm>
            <a:off x="5748338" y="4564063"/>
            <a:ext cx="127000"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Y</a:t>
            </a:r>
            <a:endParaRPr lang="en-GB">
              <a:latin typeface="Times" charset="0"/>
            </a:endParaRPr>
          </a:p>
        </p:txBody>
      </p:sp>
      <p:sp>
        <p:nvSpPr>
          <p:cNvPr id="68696" name="Rectangle 88"/>
          <p:cNvSpPr>
            <a:spLocks noChangeArrowheads="1"/>
          </p:cNvSpPr>
          <p:nvPr/>
        </p:nvSpPr>
        <p:spPr bwMode="auto">
          <a:xfrm>
            <a:off x="7191375" y="1885950"/>
            <a:ext cx="158750"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M</a:t>
            </a:r>
            <a:endParaRPr lang="en-GB" i="1">
              <a:latin typeface="Times" charset="0"/>
            </a:endParaRPr>
          </a:p>
        </p:txBody>
      </p:sp>
      <p:sp>
        <p:nvSpPr>
          <p:cNvPr id="68697" name="Rectangle 89"/>
          <p:cNvSpPr>
            <a:spLocks noChangeArrowheads="1"/>
          </p:cNvSpPr>
          <p:nvPr/>
        </p:nvSpPr>
        <p:spPr bwMode="auto">
          <a:xfrm>
            <a:off x="7472363" y="3055938"/>
            <a:ext cx="138112"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N</a:t>
            </a:r>
            <a:endParaRPr lang="en-GB">
              <a:latin typeface="Times" charset="0"/>
            </a:endParaRPr>
          </a:p>
        </p:txBody>
      </p:sp>
      <p:sp>
        <p:nvSpPr>
          <p:cNvPr id="68698" name="Rectangle 90"/>
          <p:cNvSpPr>
            <a:spLocks noChangeArrowheads="1"/>
          </p:cNvSpPr>
          <p:nvPr/>
        </p:nvSpPr>
        <p:spPr bwMode="auto">
          <a:xfrm>
            <a:off x="5438775" y="3028950"/>
            <a:ext cx="115888"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a:t>
            </a:r>
            <a:endParaRPr lang="en-GB">
              <a:latin typeface="Times" charset="0"/>
            </a:endParaRPr>
          </a:p>
        </p:txBody>
      </p:sp>
      <p:sp>
        <p:nvSpPr>
          <p:cNvPr id="68699" name="Rectangle 91"/>
          <p:cNvSpPr>
            <a:spLocks noChangeArrowheads="1"/>
          </p:cNvSpPr>
          <p:nvPr/>
        </p:nvSpPr>
        <p:spPr bwMode="auto">
          <a:xfrm>
            <a:off x="5529263" y="3154363"/>
            <a:ext cx="84137" cy="182562"/>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a:t>
            </a:r>
            <a:endParaRPr lang="en-GB">
              <a:latin typeface="Times" charset="0"/>
            </a:endParaRPr>
          </a:p>
        </p:txBody>
      </p:sp>
      <p:sp>
        <p:nvSpPr>
          <p:cNvPr id="68700" name="Rectangle 92"/>
          <p:cNvSpPr>
            <a:spLocks noChangeArrowheads="1"/>
          </p:cNvSpPr>
          <p:nvPr/>
        </p:nvSpPr>
        <p:spPr bwMode="auto">
          <a:xfrm>
            <a:off x="5438775" y="4119563"/>
            <a:ext cx="115888"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a:t>
            </a:r>
            <a:endParaRPr lang="en-GB">
              <a:latin typeface="Times" charset="0"/>
            </a:endParaRPr>
          </a:p>
        </p:txBody>
      </p:sp>
      <p:sp>
        <p:nvSpPr>
          <p:cNvPr id="68701" name="Rectangle 93"/>
          <p:cNvSpPr>
            <a:spLocks noChangeArrowheads="1"/>
          </p:cNvSpPr>
          <p:nvPr/>
        </p:nvSpPr>
        <p:spPr bwMode="auto">
          <a:xfrm>
            <a:off x="5556250" y="4243388"/>
            <a:ext cx="84138" cy="182562"/>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a:t>
            </a:r>
            <a:endParaRPr lang="en-GB">
              <a:latin typeface="Times" charset="0"/>
            </a:endParaRPr>
          </a:p>
        </p:txBody>
      </p:sp>
      <p:sp>
        <p:nvSpPr>
          <p:cNvPr id="68702" name="Rectangle 94"/>
          <p:cNvSpPr>
            <a:spLocks noChangeArrowheads="1"/>
          </p:cNvSpPr>
          <p:nvPr/>
        </p:nvSpPr>
        <p:spPr bwMode="auto">
          <a:xfrm>
            <a:off x="6854825" y="2201863"/>
            <a:ext cx="115888"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a:t>
            </a:r>
            <a:endParaRPr lang="en-GB">
              <a:latin typeface="Times" charset="0"/>
            </a:endParaRPr>
          </a:p>
        </p:txBody>
      </p:sp>
      <p:sp>
        <p:nvSpPr>
          <p:cNvPr id="68703" name="Rectangle 95"/>
          <p:cNvSpPr>
            <a:spLocks noChangeArrowheads="1"/>
          </p:cNvSpPr>
          <p:nvPr/>
        </p:nvSpPr>
        <p:spPr bwMode="auto">
          <a:xfrm>
            <a:off x="6959600" y="2316163"/>
            <a:ext cx="169863" cy="182562"/>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11</a:t>
            </a:r>
            <a:endParaRPr lang="en-GB">
              <a:latin typeface="Times" charset="0"/>
            </a:endParaRPr>
          </a:p>
        </p:txBody>
      </p:sp>
      <p:sp>
        <p:nvSpPr>
          <p:cNvPr id="68704" name="Rectangle 96"/>
          <p:cNvSpPr>
            <a:spLocks noChangeArrowheads="1"/>
          </p:cNvSpPr>
          <p:nvPr/>
        </p:nvSpPr>
        <p:spPr bwMode="auto">
          <a:xfrm>
            <a:off x="4416425" y="3033713"/>
            <a:ext cx="487363"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Client</a:t>
            </a:r>
            <a:endParaRPr lang="en-GB">
              <a:latin typeface="Times" charset="0"/>
            </a:endParaRPr>
          </a:p>
        </p:txBody>
      </p:sp>
      <p:sp>
        <p:nvSpPr>
          <p:cNvPr id="68705" name="Rectangle 97"/>
          <p:cNvSpPr>
            <a:spLocks noChangeArrowheads="1"/>
          </p:cNvSpPr>
          <p:nvPr/>
        </p:nvSpPr>
        <p:spPr bwMode="auto">
          <a:xfrm>
            <a:off x="7172325" y="4856163"/>
            <a:ext cx="127000"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P</a:t>
            </a:r>
            <a:endParaRPr lang="en-GB">
              <a:latin typeface="Times" charset="0"/>
            </a:endParaRPr>
          </a:p>
        </p:txBody>
      </p:sp>
      <p:sp>
        <p:nvSpPr>
          <p:cNvPr id="68706" name="Freeform 98"/>
          <p:cNvSpPr>
            <a:spLocks/>
          </p:cNvSpPr>
          <p:nvPr/>
        </p:nvSpPr>
        <p:spPr bwMode="auto">
          <a:xfrm>
            <a:off x="5208588" y="3135313"/>
            <a:ext cx="80962" cy="68262"/>
          </a:xfrm>
          <a:custGeom>
            <a:avLst/>
            <a:gdLst/>
            <a:ahLst/>
            <a:cxnLst>
              <a:cxn ang="0">
                <a:pos x="14" y="29"/>
              </a:cxn>
              <a:cxn ang="0">
                <a:pos x="0" y="0"/>
              </a:cxn>
              <a:cxn ang="0">
                <a:pos x="56" y="0"/>
              </a:cxn>
              <a:cxn ang="0">
                <a:pos x="42" y="43"/>
              </a:cxn>
              <a:cxn ang="0">
                <a:pos x="14" y="29"/>
              </a:cxn>
            </a:cxnLst>
            <a:rect l="0" t="0" r="r" b="b"/>
            <a:pathLst>
              <a:path w="56" h="43">
                <a:moveTo>
                  <a:pt x="14" y="29"/>
                </a:moveTo>
                <a:lnTo>
                  <a:pt x="0" y="0"/>
                </a:lnTo>
                <a:lnTo>
                  <a:pt x="56" y="0"/>
                </a:lnTo>
                <a:lnTo>
                  <a:pt x="42" y="43"/>
                </a:lnTo>
                <a:lnTo>
                  <a:pt x="14" y="29"/>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07" name="Line 99"/>
          <p:cNvSpPr>
            <a:spLocks noChangeShapeType="1"/>
          </p:cNvSpPr>
          <p:nvPr/>
        </p:nvSpPr>
        <p:spPr bwMode="auto">
          <a:xfrm flipV="1">
            <a:off x="4772025" y="3181350"/>
            <a:ext cx="457200" cy="314325"/>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08" name="Freeform 100"/>
          <p:cNvSpPr>
            <a:spLocks/>
          </p:cNvSpPr>
          <p:nvPr/>
        </p:nvSpPr>
        <p:spPr bwMode="auto">
          <a:xfrm>
            <a:off x="5229225" y="4192588"/>
            <a:ext cx="82550" cy="90487"/>
          </a:xfrm>
          <a:custGeom>
            <a:avLst/>
            <a:gdLst/>
            <a:ahLst/>
            <a:cxnLst>
              <a:cxn ang="0">
                <a:pos x="14" y="29"/>
              </a:cxn>
              <a:cxn ang="0">
                <a:pos x="28" y="0"/>
              </a:cxn>
              <a:cxn ang="0">
                <a:pos x="57" y="57"/>
              </a:cxn>
              <a:cxn ang="0">
                <a:pos x="0" y="57"/>
              </a:cxn>
              <a:cxn ang="0">
                <a:pos x="14" y="29"/>
              </a:cxn>
            </a:cxnLst>
            <a:rect l="0" t="0" r="r" b="b"/>
            <a:pathLst>
              <a:path w="57" h="57">
                <a:moveTo>
                  <a:pt x="14" y="29"/>
                </a:moveTo>
                <a:lnTo>
                  <a:pt x="28" y="0"/>
                </a:lnTo>
                <a:lnTo>
                  <a:pt x="57" y="57"/>
                </a:lnTo>
                <a:lnTo>
                  <a:pt x="0" y="57"/>
                </a:lnTo>
                <a:lnTo>
                  <a:pt x="14" y="29"/>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09" name="Line 101"/>
          <p:cNvSpPr>
            <a:spLocks noChangeShapeType="1"/>
          </p:cNvSpPr>
          <p:nvPr/>
        </p:nvSpPr>
        <p:spPr bwMode="auto">
          <a:xfrm>
            <a:off x="4772025" y="3856038"/>
            <a:ext cx="476250" cy="382587"/>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10" name="Freeform 102"/>
          <p:cNvSpPr>
            <a:spLocks/>
          </p:cNvSpPr>
          <p:nvPr/>
        </p:nvSpPr>
        <p:spPr bwMode="auto">
          <a:xfrm>
            <a:off x="6619875" y="2325688"/>
            <a:ext cx="82550" cy="90487"/>
          </a:xfrm>
          <a:custGeom>
            <a:avLst/>
            <a:gdLst/>
            <a:ahLst/>
            <a:cxnLst>
              <a:cxn ang="0">
                <a:pos x="15" y="28"/>
              </a:cxn>
              <a:cxn ang="0">
                <a:pos x="0" y="0"/>
              </a:cxn>
              <a:cxn ang="0">
                <a:pos x="57" y="0"/>
              </a:cxn>
              <a:cxn ang="0">
                <a:pos x="29" y="57"/>
              </a:cxn>
              <a:cxn ang="0">
                <a:pos x="15" y="28"/>
              </a:cxn>
            </a:cxnLst>
            <a:rect l="0" t="0" r="r" b="b"/>
            <a:pathLst>
              <a:path w="57" h="57">
                <a:moveTo>
                  <a:pt x="15" y="28"/>
                </a:moveTo>
                <a:lnTo>
                  <a:pt x="0" y="0"/>
                </a:lnTo>
                <a:lnTo>
                  <a:pt x="57" y="0"/>
                </a:lnTo>
                <a:lnTo>
                  <a:pt x="29" y="57"/>
                </a:lnTo>
                <a:lnTo>
                  <a:pt x="15" y="28"/>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11" name="Line 103"/>
          <p:cNvSpPr>
            <a:spLocks noChangeShapeType="1"/>
          </p:cNvSpPr>
          <p:nvPr/>
        </p:nvSpPr>
        <p:spPr bwMode="auto">
          <a:xfrm flipV="1">
            <a:off x="5746750" y="2370138"/>
            <a:ext cx="893763" cy="652462"/>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12" name="Freeform 104"/>
          <p:cNvSpPr>
            <a:spLocks/>
          </p:cNvSpPr>
          <p:nvPr/>
        </p:nvSpPr>
        <p:spPr bwMode="auto">
          <a:xfrm>
            <a:off x="6640513" y="3451225"/>
            <a:ext cx="82550" cy="88900"/>
          </a:xfrm>
          <a:custGeom>
            <a:avLst/>
            <a:gdLst/>
            <a:ahLst/>
            <a:cxnLst>
              <a:cxn ang="0">
                <a:pos x="0" y="28"/>
              </a:cxn>
              <a:cxn ang="0">
                <a:pos x="14" y="0"/>
              </a:cxn>
              <a:cxn ang="0">
                <a:pos x="56" y="28"/>
              </a:cxn>
              <a:cxn ang="0">
                <a:pos x="0" y="56"/>
              </a:cxn>
              <a:cxn ang="0">
                <a:pos x="0" y="28"/>
              </a:cxn>
            </a:cxnLst>
            <a:rect l="0" t="0" r="r" b="b"/>
            <a:pathLst>
              <a:path w="56" h="56">
                <a:moveTo>
                  <a:pt x="0" y="28"/>
                </a:moveTo>
                <a:lnTo>
                  <a:pt x="14" y="0"/>
                </a:lnTo>
                <a:lnTo>
                  <a:pt x="56" y="28"/>
                </a:lnTo>
                <a:lnTo>
                  <a:pt x="0" y="56"/>
                </a:lnTo>
                <a:lnTo>
                  <a:pt x="0" y="28"/>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13" name="Line 105"/>
          <p:cNvSpPr>
            <a:spLocks noChangeShapeType="1"/>
          </p:cNvSpPr>
          <p:nvPr/>
        </p:nvSpPr>
        <p:spPr bwMode="auto">
          <a:xfrm>
            <a:off x="5746750" y="3316288"/>
            <a:ext cx="893763" cy="179387"/>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14" name="Freeform 106"/>
          <p:cNvSpPr>
            <a:spLocks/>
          </p:cNvSpPr>
          <p:nvPr/>
        </p:nvSpPr>
        <p:spPr bwMode="auto">
          <a:xfrm>
            <a:off x="6661150" y="3968750"/>
            <a:ext cx="84138" cy="88900"/>
          </a:xfrm>
          <a:custGeom>
            <a:avLst/>
            <a:gdLst/>
            <a:ahLst/>
            <a:cxnLst>
              <a:cxn ang="0">
                <a:pos x="0" y="28"/>
              </a:cxn>
              <a:cxn ang="0">
                <a:pos x="0" y="0"/>
              </a:cxn>
              <a:cxn ang="0">
                <a:pos x="57" y="14"/>
              </a:cxn>
              <a:cxn ang="0">
                <a:pos x="14" y="56"/>
              </a:cxn>
              <a:cxn ang="0">
                <a:pos x="0" y="28"/>
              </a:cxn>
            </a:cxnLst>
            <a:rect l="0" t="0" r="r" b="b"/>
            <a:pathLst>
              <a:path w="57" h="56">
                <a:moveTo>
                  <a:pt x="0" y="28"/>
                </a:moveTo>
                <a:lnTo>
                  <a:pt x="0" y="0"/>
                </a:lnTo>
                <a:lnTo>
                  <a:pt x="57" y="14"/>
                </a:lnTo>
                <a:lnTo>
                  <a:pt x="14" y="56"/>
                </a:lnTo>
                <a:lnTo>
                  <a:pt x="0" y="28"/>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15" name="Line 107"/>
          <p:cNvSpPr>
            <a:spLocks noChangeShapeType="1"/>
          </p:cNvSpPr>
          <p:nvPr/>
        </p:nvSpPr>
        <p:spPr bwMode="auto">
          <a:xfrm flipV="1">
            <a:off x="5767388" y="4013200"/>
            <a:ext cx="893762" cy="13493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16" name="Freeform 108"/>
          <p:cNvSpPr>
            <a:spLocks/>
          </p:cNvSpPr>
          <p:nvPr/>
        </p:nvSpPr>
        <p:spPr bwMode="auto">
          <a:xfrm>
            <a:off x="6661150" y="5160963"/>
            <a:ext cx="84138" cy="90487"/>
          </a:xfrm>
          <a:custGeom>
            <a:avLst/>
            <a:gdLst/>
            <a:ahLst/>
            <a:cxnLst>
              <a:cxn ang="0">
                <a:pos x="14" y="28"/>
              </a:cxn>
              <a:cxn ang="0">
                <a:pos x="28" y="0"/>
              </a:cxn>
              <a:cxn ang="0">
                <a:pos x="57" y="57"/>
              </a:cxn>
              <a:cxn ang="0">
                <a:pos x="0" y="57"/>
              </a:cxn>
              <a:cxn ang="0">
                <a:pos x="14" y="28"/>
              </a:cxn>
            </a:cxnLst>
            <a:rect l="0" t="0" r="r" b="b"/>
            <a:pathLst>
              <a:path w="57" h="57">
                <a:moveTo>
                  <a:pt x="14" y="28"/>
                </a:moveTo>
                <a:lnTo>
                  <a:pt x="28" y="0"/>
                </a:lnTo>
                <a:lnTo>
                  <a:pt x="57" y="57"/>
                </a:lnTo>
                <a:lnTo>
                  <a:pt x="0" y="57"/>
                </a:lnTo>
                <a:lnTo>
                  <a:pt x="14" y="28"/>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17" name="Line 109"/>
          <p:cNvSpPr>
            <a:spLocks noChangeShapeType="1"/>
          </p:cNvSpPr>
          <p:nvPr/>
        </p:nvSpPr>
        <p:spPr bwMode="auto">
          <a:xfrm>
            <a:off x="5789613" y="4440238"/>
            <a:ext cx="871537" cy="765175"/>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18" name="Freeform 110"/>
          <p:cNvSpPr>
            <a:spLocks/>
          </p:cNvSpPr>
          <p:nvPr/>
        </p:nvSpPr>
        <p:spPr bwMode="auto">
          <a:xfrm>
            <a:off x="6100763" y="3090863"/>
            <a:ext cx="82550" cy="112712"/>
          </a:xfrm>
          <a:custGeom>
            <a:avLst/>
            <a:gdLst/>
            <a:ahLst/>
            <a:cxnLst>
              <a:cxn ang="0">
                <a:pos x="0" y="28"/>
              </a:cxn>
              <a:cxn ang="0">
                <a:pos x="0" y="0"/>
              </a:cxn>
              <a:cxn ang="0">
                <a:pos x="57" y="28"/>
              </a:cxn>
              <a:cxn ang="0">
                <a:pos x="0" y="71"/>
              </a:cxn>
              <a:cxn ang="0">
                <a:pos x="0" y="28"/>
              </a:cxn>
            </a:cxnLst>
            <a:rect l="0" t="0" r="r" b="b"/>
            <a:pathLst>
              <a:path w="57" h="71">
                <a:moveTo>
                  <a:pt x="0" y="28"/>
                </a:moveTo>
                <a:lnTo>
                  <a:pt x="0" y="0"/>
                </a:lnTo>
                <a:lnTo>
                  <a:pt x="57" y="28"/>
                </a:lnTo>
                <a:lnTo>
                  <a:pt x="0" y="71"/>
                </a:lnTo>
                <a:lnTo>
                  <a:pt x="0" y="28"/>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19" name="Line 111"/>
          <p:cNvSpPr>
            <a:spLocks noChangeShapeType="1"/>
          </p:cNvSpPr>
          <p:nvPr/>
        </p:nvSpPr>
        <p:spPr bwMode="auto">
          <a:xfrm>
            <a:off x="5746750" y="3135313"/>
            <a:ext cx="354013" cy="1587"/>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20" name="Freeform 112"/>
          <p:cNvSpPr>
            <a:spLocks/>
          </p:cNvSpPr>
          <p:nvPr/>
        </p:nvSpPr>
        <p:spPr bwMode="auto">
          <a:xfrm>
            <a:off x="6100763" y="4260850"/>
            <a:ext cx="82550" cy="90488"/>
          </a:xfrm>
          <a:custGeom>
            <a:avLst/>
            <a:gdLst/>
            <a:ahLst/>
            <a:cxnLst>
              <a:cxn ang="0">
                <a:pos x="0" y="28"/>
              </a:cxn>
              <a:cxn ang="0">
                <a:pos x="0" y="0"/>
              </a:cxn>
              <a:cxn ang="0">
                <a:pos x="57" y="28"/>
              </a:cxn>
              <a:cxn ang="0">
                <a:pos x="0" y="57"/>
              </a:cxn>
              <a:cxn ang="0">
                <a:pos x="0" y="28"/>
              </a:cxn>
            </a:cxnLst>
            <a:rect l="0" t="0" r="r" b="b"/>
            <a:pathLst>
              <a:path w="57" h="57">
                <a:moveTo>
                  <a:pt x="0" y="28"/>
                </a:moveTo>
                <a:lnTo>
                  <a:pt x="0" y="0"/>
                </a:lnTo>
                <a:lnTo>
                  <a:pt x="57" y="28"/>
                </a:lnTo>
                <a:lnTo>
                  <a:pt x="0" y="57"/>
                </a:lnTo>
                <a:lnTo>
                  <a:pt x="0" y="28"/>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21" name="Line 113"/>
          <p:cNvSpPr>
            <a:spLocks noChangeShapeType="1"/>
          </p:cNvSpPr>
          <p:nvPr/>
        </p:nvSpPr>
        <p:spPr bwMode="auto">
          <a:xfrm>
            <a:off x="5746750" y="4305300"/>
            <a:ext cx="354013"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22" name="Rectangle 114"/>
          <p:cNvSpPr>
            <a:spLocks noChangeArrowheads="1"/>
          </p:cNvSpPr>
          <p:nvPr/>
        </p:nvSpPr>
        <p:spPr bwMode="auto">
          <a:xfrm>
            <a:off x="4724400" y="3606800"/>
            <a:ext cx="115888"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a:t>
            </a:r>
            <a:endParaRPr lang="en-GB">
              <a:latin typeface="Times" charset="0"/>
            </a:endParaRPr>
          </a:p>
        </p:txBody>
      </p:sp>
      <p:sp>
        <p:nvSpPr>
          <p:cNvPr id="68723" name="Rectangle 115"/>
          <p:cNvSpPr>
            <a:spLocks noChangeArrowheads="1"/>
          </p:cNvSpPr>
          <p:nvPr/>
        </p:nvSpPr>
        <p:spPr bwMode="auto">
          <a:xfrm>
            <a:off x="6802438" y="3363913"/>
            <a:ext cx="115887"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a:t>
            </a:r>
            <a:endParaRPr lang="en-GB">
              <a:latin typeface="Times" charset="0"/>
            </a:endParaRPr>
          </a:p>
        </p:txBody>
      </p:sp>
      <p:sp>
        <p:nvSpPr>
          <p:cNvPr id="68724" name="Rectangle 116"/>
          <p:cNvSpPr>
            <a:spLocks noChangeArrowheads="1"/>
          </p:cNvSpPr>
          <p:nvPr/>
        </p:nvSpPr>
        <p:spPr bwMode="auto">
          <a:xfrm>
            <a:off x="6938963" y="3495675"/>
            <a:ext cx="169862" cy="182563"/>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12</a:t>
            </a:r>
            <a:endParaRPr lang="en-GB">
              <a:latin typeface="Times" charset="0"/>
            </a:endParaRPr>
          </a:p>
        </p:txBody>
      </p:sp>
      <p:sp>
        <p:nvSpPr>
          <p:cNvPr id="68725" name="Rectangle 117"/>
          <p:cNvSpPr>
            <a:spLocks noChangeArrowheads="1"/>
          </p:cNvSpPr>
          <p:nvPr/>
        </p:nvSpPr>
        <p:spPr bwMode="auto">
          <a:xfrm>
            <a:off x="6843713" y="3889375"/>
            <a:ext cx="115887"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a:t>
            </a:r>
            <a:endParaRPr lang="en-GB">
              <a:latin typeface="Times" charset="0"/>
            </a:endParaRPr>
          </a:p>
        </p:txBody>
      </p:sp>
      <p:sp>
        <p:nvSpPr>
          <p:cNvPr id="68726" name="Rectangle 118"/>
          <p:cNvSpPr>
            <a:spLocks noChangeArrowheads="1"/>
          </p:cNvSpPr>
          <p:nvPr/>
        </p:nvSpPr>
        <p:spPr bwMode="auto">
          <a:xfrm>
            <a:off x="6946900" y="4038600"/>
            <a:ext cx="169863" cy="182563"/>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21</a:t>
            </a:r>
            <a:endParaRPr lang="en-GB">
              <a:latin typeface="Times" charset="0"/>
            </a:endParaRPr>
          </a:p>
        </p:txBody>
      </p:sp>
      <p:sp>
        <p:nvSpPr>
          <p:cNvPr id="68727" name="Rectangle 119"/>
          <p:cNvSpPr>
            <a:spLocks noChangeArrowheads="1"/>
          </p:cNvSpPr>
          <p:nvPr/>
        </p:nvSpPr>
        <p:spPr bwMode="auto">
          <a:xfrm>
            <a:off x="6829425" y="5172075"/>
            <a:ext cx="115888"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a:t>
            </a:r>
            <a:endParaRPr lang="en-GB">
              <a:latin typeface="Times" charset="0"/>
            </a:endParaRPr>
          </a:p>
        </p:txBody>
      </p:sp>
      <p:sp>
        <p:nvSpPr>
          <p:cNvPr id="68728" name="Rectangle 120"/>
          <p:cNvSpPr>
            <a:spLocks noChangeArrowheads="1"/>
          </p:cNvSpPr>
          <p:nvPr/>
        </p:nvSpPr>
        <p:spPr bwMode="auto">
          <a:xfrm>
            <a:off x="6932613" y="5321300"/>
            <a:ext cx="169862" cy="182563"/>
          </a:xfrm>
          <a:prstGeom prst="rect">
            <a:avLst/>
          </a:prstGeom>
          <a:noFill/>
          <a:ln w="9525">
            <a:noFill/>
            <a:miter lim="800000"/>
            <a:headEnd/>
            <a:tailEnd/>
          </a:ln>
        </p:spPr>
        <p:txBody>
          <a:bodyPr wrap="none" lIns="0" tIns="0" rIns="0" bIns="0">
            <a:prstTxWarp prst="textNoShape">
              <a:avLst/>
            </a:prstTxWarp>
            <a:spAutoFit/>
          </a:bodyPr>
          <a:lstStyle/>
          <a:p>
            <a:pPr algn="l"/>
            <a:r>
              <a:rPr lang="en-GB" sz="1200">
                <a:solidFill>
                  <a:srgbClr val="000000"/>
                </a:solidFill>
                <a:latin typeface="Arial" charset="0"/>
              </a:rPr>
              <a:t>22</a:t>
            </a:r>
            <a:endParaRPr lang="en-GB">
              <a:latin typeface="Times" charset="0"/>
            </a:endParaRPr>
          </a:p>
        </p:txBody>
      </p:sp>
      <p:sp>
        <p:nvSpPr>
          <p:cNvPr id="68729" name="Freeform 121"/>
          <p:cNvSpPr>
            <a:spLocks/>
          </p:cNvSpPr>
          <p:nvPr/>
        </p:nvSpPr>
        <p:spPr bwMode="auto">
          <a:xfrm>
            <a:off x="7472363" y="2257425"/>
            <a:ext cx="80962" cy="112713"/>
          </a:xfrm>
          <a:custGeom>
            <a:avLst/>
            <a:gdLst/>
            <a:ahLst/>
            <a:cxnLst>
              <a:cxn ang="0">
                <a:pos x="0" y="29"/>
              </a:cxn>
              <a:cxn ang="0">
                <a:pos x="0" y="0"/>
              </a:cxn>
              <a:cxn ang="0">
                <a:pos x="56" y="29"/>
              </a:cxn>
              <a:cxn ang="0">
                <a:pos x="0" y="71"/>
              </a:cxn>
              <a:cxn ang="0">
                <a:pos x="0" y="29"/>
              </a:cxn>
            </a:cxnLst>
            <a:rect l="0" t="0" r="r" b="b"/>
            <a:pathLst>
              <a:path w="56" h="71">
                <a:moveTo>
                  <a:pt x="0" y="29"/>
                </a:moveTo>
                <a:lnTo>
                  <a:pt x="0" y="0"/>
                </a:lnTo>
                <a:lnTo>
                  <a:pt x="56" y="29"/>
                </a:lnTo>
                <a:lnTo>
                  <a:pt x="0" y="71"/>
                </a:lnTo>
                <a:lnTo>
                  <a:pt x="0" y="29"/>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30" name="Line 122"/>
          <p:cNvSpPr>
            <a:spLocks noChangeShapeType="1"/>
          </p:cNvSpPr>
          <p:nvPr/>
        </p:nvSpPr>
        <p:spPr bwMode="auto">
          <a:xfrm>
            <a:off x="7180263" y="2303463"/>
            <a:ext cx="292100" cy="1587"/>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31" name="Freeform 123"/>
          <p:cNvSpPr>
            <a:spLocks/>
          </p:cNvSpPr>
          <p:nvPr/>
        </p:nvSpPr>
        <p:spPr bwMode="auto">
          <a:xfrm>
            <a:off x="7472363" y="3495675"/>
            <a:ext cx="80962" cy="90488"/>
          </a:xfrm>
          <a:custGeom>
            <a:avLst/>
            <a:gdLst/>
            <a:ahLst/>
            <a:cxnLst>
              <a:cxn ang="0">
                <a:pos x="0" y="28"/>
              </a:cxn>
              <a:cxn ang="0">
                <a:pos x="0" y="0"/>
              </a:cxn>
              <a:cxn ang="0">
                <a:pos x="56" y="28"/>
              </a:cxn>
              <a:cxn ang="0">
                <a:pos x="0" y="57"/>
              </a:cxn>
              <a:cxn ang="0">
                <a:pos x="0" y="28"/>
              </a:cxn>
            </a:cxnLst>
            <a:rect l="0" t="0" r="r" b="b"/>
            <a:pathLst>
              <a:path w="56" h="57">
                <a:moveTo>
                  <a:pt x="0" y="28"/>
                </a:moveTo>
                <a:lnTo>
                  <a:pt x="0" y="0"/>
                </a:lnTo>
                <a:lnTo>
                  <a:pt x="56" y="28"/>
                </a:lnTo>
                <a:lnTo>
                  <a:pt x="0" y="57"/>
                </a:lnTo>
                <a:lnTo>
                  <a:pt x="0" y="28"/>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32" name="Line 124"/>
          <p:cNvSpPr>
            <a:spLocks noChangeShapeType="1"/>
          </p:cNvSpPr>
          <p:nvPr/>
        </p:nvSpPr>
        <p:spPr bwMode="auto">
          <a:xfrm>
            <a:off x="7180263" y="3540125"/>
            <a:ext cx="269875"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33" name="Freeform 125"/>
          <p:cNvSpPr>
            <a:spLocks/>
          </p:cNvSpPr>
          <p:nvPr/>
        </p:nvSpPr>
        <p:spPr bwMode="auto">
          <a:xfrm>
            <a:off x="7472363" y="3944938"/>
            <a:ext cx="80962" cy="90487"/>
          </a:xfrm>
          <a:custGeom>
            <a:avLst/>
            <a:gdLst/>
            <a:ahLst/>
            <a:cxnLst>
              <a:cxn ang="0">
                <a:pos x="0" y="29"/>
              </a:cxn>
              <a:cxn ang="0">
                <a:pos x="0" y="0"/>
              </a:cxn>
              <a:cxn ang="0">
                <a:pos x="56" y="29"/>
              </a:cxn>
              <a:cxn ang="0">
                <a:pos x="0" y="57"/>
              </a:cxn>
              <a:cxn ang="0">
                <a:pos x="0" y="29"/>
              </a:cxn>
            </a:cxnLst>
            <a:rect l="0" t="0" r="r" b="b"/>
            <a:pathLst>
              <a:path w="56" h="57">
                <a:moveTo>
                  <a:pt x="0" y="29"/>
                </a:moveTo>
                <a:lnTo>
                  <a:pt x="0" y="0"/>
                </a:lnTo>
                <a:lnTo>
                  <a:pt x="56" y="29"/>
                </a:lnTo>
                <a:lnTo>
                  <a:pt x="0" y="57"/>
                </a:lnTo>
                <a:lnTo>
                  <a:pt x="0" y="29"/>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34" name="Line 126"/>
          <p:cNvSpPr>
            <a:spLocks noChangeShapeType="1"/>
          </p:cNvSpPr>
          <p:nvPr/>
        </p:nvSpPr>
        <p:spPr bwMode="auto">
          <a:xfrm>
            <a:off x="7159625" y="3990975"/>
            <a:ext cx="312738"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35" name="Freeform 127"/>
          <p:cNvSpPr>
            <a:spLocks/>
          </p:cNvSpPr>
          <p:nvPr/>
        </p:nvSpPr>
        <p:spPr bwMode="auto">
          <a:xfrm>
            <a:off x="7472363" y="5205413"/>
            <a:ext cx="80962" cy="112712"/>
          </a:xfrm>
          <a:custGeom>
            <a:avLst/>
            <a:gdLst/>
            <a:ahLst/>
            <a:cxnLst>
              <a:cxn ang="0">
                <a:pos x="0" y="43"/>
              </a:cxn>
              <a:cxn ang="0">
                <a:pos x="0" y="0"/>
              </a:cxn>
              <a:cxn ang="0">
                <a:pos x="56" y="43"/>
              </a:cxn>
              <a:cxn ang="0">
                <a:pos x="0" y="71"/>
              </a:cxn>
              <a:cxn ang="0">
                <a:pos x="0" y="43"/>
              </a:cxn>
            </a:cxnLst>
            <a:rect l="0" t="0" r="r" b="b"/>
            <a:pathLst>
              <a:path w="56" h="71">
                <a:moveTo>
                  <a:pt x="0" y="43"/>
                </a:moveTo>
                <a:lnTo>
                  <a:pt x="0" y="0"/>
                </a:lnTo>
                <a:lnTo>
                  <a:pt x="56" y="43"/>
                </a:lnTo>
                <a:lnTo>
                  <a:pt x="0" y="71"/>
                </a:lnTo>
                <a:lnTo>
                  <a:pt x="0" y="43"/>
                </a:lnTo>
                <a:close/>
              </a:path>
            </a:pathLst>
          </a:custGeom>
          <a:solidFill>
            <a:srgbClr val="000000"/>
          </a:solidFill>
          <a:ln w="33338">
            <a:solidFill>
              <a:srgbClr val="000000"/>
            </a:solidFill>
            <a:prstDash val="solid"/>
            <a:round/>
            <a:headEnd/>
            <a:tailEnd/>
          </a:ln>
        </p:spPr>
        <p:txBody>
          <a:bodyPr>
            <a:prstTxWarp prst="textNoShape">
              <a:avLst/>
            </a:prstTxWarp>
          </a:bodyPr>
          <a:lstStyle/>
          <a:p>
            <a:endParaRPr lang="en-US"/>
          </a:p>
        </p:txBody>
      </p:sp>
      <p:sp>
        <p:nvSpPr>
          <p:cNvPr id="68736" name="Line 128"/>
          <p:cNvSpPr>
            <a:spLocks noChangeShapeType="1"/>
          </p:cNvSpPr>
          <p:nvPr/>
        </p:nvSpPr>
        <p:spPr bwMode="auto">
          <a:xfrm>
            <a:off x="7180263" y="5273675"/>
            <a:ext cx="292100"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37" name="Rectangle 129"/>
          <p:cNvSpPr>
            <a:spLocks noChangeArrowheads="1"/>
          </p:cNvSpPr>
          <p:nvPr/>
        </p:nvSpPr>
        <p:spPr bwMode="auto">
          <a:xfrm>
            <a:off x="504825" y="1309688"/>
            <a:ext cx="2101850" cy="396875"/>
          </a:xfrm>
          <a:prstGeom prst="rect">
            <a:avLst/>
          </a:prstGeom>
          <a:noFill/>
          <a:ln w="9525">
            <a:noFill/>
            <a:miter lim="800000"/>
            <a:headEnd/>
            <a:tailEnd/>
          </a:ln>
          <a:effectLst/>
        </p:spPr>
        <p:txBody>
          <a:bodyPr wrap="none">
            <a:prstTxWarp prst="textNoShape">
              <a:avLst/>
            </a:prstTxWarp>
            <a:spAutoFit/>
          </a:bodyPr>
          <a:lstStyle/>
          <a:p>
            <a:pPr algn="l"/>
            <a:r>
              <a:rPr lang="en-GB" sz="2000">
                <a:latin typeface="Times" charset="0"/>
              </a:rPr>
              <a:t>(a) Flat transaction</a:t>
            </a:r>
          </a:p>
        </p:txBody>
      </p:sp>
      <p:sp>
        <p:nvSpPr>
          <p:cNvPr id="68738" name="Rectangle 130"/>
          <p:cNvSpPr>
            <a:spLocks noChangeArrowheads="1"/>
          </p:cNvSpPr>
          <p:nvPr/>
        </p:nvSpPr>
        <p:spPr bwMode="auto">
          <a:xfrm>
            <a:off x="4319588" y="1309688"/>
            <a:ext cx="2525712" cy="396875"/>
          </a:xfrm>
          <a:prstGeom prst="rect">
            <a:avLst/>
          </a:prstGeom>
          <a:noFill/>
          <a:ln w="9525">
            <a:noFill/>
            <a:miter lim="800000"/>
            <a:headEnd/>
            <a:tailEnd/>
          </a:ln>
          <a:effectLst/>
        </p:spPr>
        <p:txBody>
          <a:bodyPr wrap="none">
            <a:prstTxWarp prst="textNoShape">
              <a:avLst/>
            </a:prstTxWarp>
            <a:spAutoFit/>
          </a:bodyPr>
          <a:lstStyle/>
          <a:p>
            <a:pPr algn="l"/>
            <a:r>
              <a:rPr lang="en-GB" sz="2000">
                <a:latin typeface="Times" charset="0"/>
              </a:rPr>
              <a:t>(b) Nested transactions</a:t>
            </a:r>
          </a:p>
        </p:txBody>
      </p:sp>
      <p:sp>
        <p:nvSpPr>
          <p:cNvPr id="68739" name="Rectangle 131"/>
          <p:cNvSpPr>
            <a:spLocks noChangeArrowheads="1"/>
          </p:cNvSpPr>
          <p:nvPr/>
        </p:nvSpPr>
        <p:spPr bwMode="auto">
          <a:xfrm>
            <a:off x="1249363" y="3206750"/>
            <a:ext cx="339725" cy="396875"/>
          </a:xfrm>
          <a:prstGeom prst="rect">
            <a:avLst/>
          </a:prstGeom>
          <a:noFill/>
          <a:ln w="9525">
            <a:noFill/>
            <a:miter lim="800000"/>
            <a:headEnd/>
            <a:tailEnd/>
          </a:ln>
          <a:effectLst/>
        </p:spPr>
        <p:txBody>
          <a:bodyPr wrap="none">
            <a:prstTxWarp prst="textNoShape">
              <a:avLst/>
            </a:prstTxWarp>
            <a:spAutoFit/>
          </a:bodyPr>
          <a:lstStyle/>
          <a:p>
            <a:pPr algn="l"/>
            <a:r>
              <a:rPr lang="en-GB" sz="2000" i="1">
                <a:latin typeface="Arial" charset="0"/>
              </a:rPr>
              <a:t>T</a:t>
            </a:r>
            <a:endParaRPr lang="en-GB" sz="2000" i="1">
              <a:latin typeface="Times" charset="0"/>
            </a:endParaRPr>
          </a:p>
        </p:txBody>
      </p:sp>
      <p:sp>
        <p:nvSpPr>
          <p:cNvPr id="68740" name="Line 132"/>
          <p:cNvSpPr>
            <a:spLocks noChangeShapeType="1"/>
          </p:cNvSpPr>
          <p:nvPr/>
        </p:nvSpPr>
        <p:spPr bwMode="auto">
          <a:xfrm flipV="1">
            <a:off x="1990725" y="2435225"/>
            <a:ext cx="974725" cy="1211263"/>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41" name="Line 133"/>
          <p:cNvSpPr>
            <a:spLocks noChangeShapeType="1"/>
          </p:cNvSpPr>
          <p:nvPr/>
        </p:nvSpPr>
        <p:spPr bwMode="auto">
          <a:xfrm>
            <a:off x="1990725" y="3803650"/>
            <a:ext cx="954088" cy="1588"/>
          </a:xfrm>
          <a:prstGeom prst="line">
            <a:avLst/>
          </a:prstGeom>
          <a:noFill/>
          <a:ln w="33338">
            <a:solidFill>
              <a:srgbClr val="000000"/>
            </a:solidFill>
            <a:round/>
            <a:headEnd/>
            <a:tailEnd/>
          </a:ln>
        </p:spPr>
        <p:txBody>
          <a:bodyPr>
            <a:prstTxWarp prst="textNoShape">
              <a:avLst/>
            </a:prstTxWarp>
          </a:bodyPr>
          <a:lstStyle/>
          <a:p>
            <a:endParaRPr lang="en-US"/>
          </a:p>
        </p:txBody>
      </p:sp>
      <p:sp>
        <p:nvSpPr>
          <p:cNvPr id="68742" name="Rectangle 134"/>
          <p:cNvSpPr>
            <a:spLocks noChangeArrowheads="1"/>
          </p:cNvSpPr>
          <p:nvPr/>
        </p:nvSpPr>
        <p:spPr bwMode="auto">
          <a:xfrm>
            <a:off x="1782763" y="3632200"/>
            <a:ext cx="430212" cy="376238"/>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8743" name="Rectangle 135"/>
          <p:cNvSpPr>
            <a:spLocks noChangeArrowheads="1"/>
          </p:cNvSpPr>
          <p:nvPr/>
        </p:nvSpPr>
        <p:spPr bwMode="auto">
          <a:xfrm>
            <a:off x="1925638" y="3727450"/>
            <a:ext cx="115887" cy="228600"/>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a:t>
            </a:r>
            <a:endParaRPr lang="en-GB">
              <a:latin typeface="Times" charset="0"/>
            </a:endParaRPr>
          </a:p>
        </p:txBody>
      </p:sp>
      <p:sp>
        <p:nvSpPr>
          <p:cNvPr id="68744" name="Line 136"/>
          <p:cNvSpPr>
            <a:spLocks noChangeShapeType="1"/>
          </p:cNvSpPr>
          <p:nvPr/>
        </p:nvSpPr>
        <p:spPr bwMode="auto">
          <a:xfrm>
            <a:off x="1990725" y="3983038"/>
            <a:ext cx="974725" cy="1301750"/>
          </a:xfrm>
          <a:prstGeom prst="line">
            <a:avLst/>
          </a:prstGeom>
          <a:noFill/>
          <a:ln w="33338">
            <a:solidFill>
              <a:srgbClr val="000000"/>
            </a:solidFill>
            <a:round/>
            <a:headEnd/>
            <a:tailEnd/>
          </a:ln>
        </p:spPr>
        <p:txBody>
          <a:bodyP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97" name="Slide Number Placeholder 4"/>
          <p:cNvSpPr>
            <a:spLocks noGrp="1"/>
          </p:cNvSpPr>
          <p:nvPr>
            <p:ph type="sldNum" sz="quarter" idx="12"/>
          </p:nvPr>
        </p:nvSpPr>
        <p:spPr/>
        <p:txBody>
          <a:bodyPr/>
          <a:lstStyle/>
          <a:p>
            <a:fld id="{6774EFDF-9740-E449-A5E7-825861E9A93F}" type="slidenum">
              <a:rPr lang="en-US"/>
              <a:pPr/>
              <a:t>88</a:t>
            </a:fld>
            <a:endParaRPr lang="en-US"/>
          </a:p>
        </p:txBody>
      </p:sp>
      <p:sp>
        <p:nvSpPr>
          <p:cNvPr id="69634" name="Rectangle 2"/>
          <p:cNvSpPr>
            <a:spLocks noGrp="1" noChangeArrowheads="1"/>
          </p:cNvSpPr>
          <p:nvPr>
            <p:ph type="title"/>
          </p:nvPr>
        </p:nvSpPr>
        <p:spPr/>
        <p:txBody>
          <a:bodyPr/>
          <a:lstStyle/>
          <a:p>
            <a:r>
              <a:rPr lang="en-GB"/>
              <a:t>Nested banking transaction</a:t>
            </a:r>
          </a:p>
        </p:txBody>
      </p:sp>
      <p:grpSp>
        <p:nvGrpSpPr>
          <p:cNvPr id="2" name="Group 3"/>
          <p:cNvGrpSpPr>
            <a:grpSpLocks/>
          </p:cNvGrpSpPr>
          <p:nvPr/>
        </p:nvGrpSpPr>
        <p:grpSpPr bwMode="auto">
          <a:xfrm>
            <a:off x="517525" y="1771650"/>
            <a:ext cx="7150100" cy="4225925"/>
            <a:chOff x="353" y="1116"/>
            <a:chExt cx="4879" cy="2662"/>
          </a:xfrm>
        </p:grpSpPr>
        <p:sp>
          <p:nvSpPr>
            <p:cNvPr id="69636" name="Rectangle 4"/>
            <p:cNvSpPr>
              <a:spLocks noChangeArrowheads="1"/>
            </p:cNvSpPr>
            <p:nvPr/>
          </p:nvSpPr>
          <p:spPr bwMode="auto">
            <a:xfrm>
              <a:off x="3053" y="3345"/>
              <a:ext cx="350" cy="29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9637" name="Rectangle 5"/>
            <p:cNvSpPr>
              <a:spLocks noChangeArrowheads="1"/>
            </p:cNvSpPr>
            <p:nvPr/>
          </p:nvSpPr>
          <p:spPr bwMode="auto">
            <a:xfrm>
              <a:off x="3053" y="2996"/>
              <a:ext cx="350" cy="29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9638" name="Rectangle 6"/>
            <p:cNvSpPr>
              <a:spLocks noChangeArrowheads="1"/>
            </p:cNvSpPr>
            <p:nvPr/>
          </p:nvSpPr>
          <p:spPr bwMode="auto">
            <a:xfrm>
              <a:off x="3053" y="2264"/>
              <a:ext cx="350" cy="29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9639" name="Rectangle 7"/>
            <p:cNvSpPr>
              <a:spLocks noChangeArrowheads="1"/>
            </p:cNvSpPr>
            <p:nvPr/>
          </p:nvSpPr>
          <p:spPr bwMode="auto">
            <a:xfrm>
              <a:off x="3053" y="1363"/>
              <a:ext cx="350" cy="29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9640" name="Line 8"/>
            <p:cNvSpPr>
              <a:spLocks noChangeShapeType="1"/>
            </p:cNvSpPr>
            <p:nvPr/>
          </p:nvSpPr>
          <p:spPr bwMode="auto">
            <a:xfrm flipV="1">
              <a:off x="2425" y="1478"/>
              <a:ext cx="542" cy="164"/>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641" name="Line 9"/>
            <p:cNvSpPr>
              <a:spLocks noChangeShapeType="1"/>
            </p:cNvSpPr>
            <p:nvPr/>
          </p:nvSpPr>
          <p:spPr bwMode="auto">
            <a:xfrm>
              <a:off x="2408" y="1741"/>
              <a:ext cx="592" cy="460"/>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642" name="Line 10"/>
            <p:cNvSpPr>
              <a:spLocks noChangeShapeType="1"/>
            </p:cNvSpPr>
            <p:nvPr/>
          </p:nvSpPr>
          <p:spPr bwMode="auto">
            <a:xfrm>
              <a:off x="2342" y="1856"/>
              <a:ext cx="674" cy="1085"/>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643" name="Line 11"/>
            <p:cNvSpPr>
              <a:spLocks noChangeShapeType="1"/>
            </p:cNvSpPr>
            <p:nvPr/>
          </p:nvSpPr>
          <p:spPr bwMode="auto">
            <a:xfrm>
              <a:off x="2227" y="1856"/>
              <a:ext cx="773" cy="1414"/>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644" name="Rectangle 12"/>
            <p:cNvSpPr>
              <a:spLocks noChangeArrowheads="1"/>
            </p:cNvSpPr>
            <p:nvPr/>
          </p:nvSpPr>
          <p:spPr bwMode="auto">
            <a:xfrm>
              <a:off x="1931" y="1305"/>
              <a:ext cx="592" cy="65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9645" name="Rectangle 13"/>
            <p:cNvSpPr>
              <a:spLocks noChangeArrowheads="1"/>
            </p:cNvSpPr>
            <p:nvPr/>
          </p:nvSpPr>
          <p:spPr bwMode="auto">
            <a:xfrm>
              <a:off x="2051" y="1588"/>
              <a:ext cx="350" cy="29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69646" name="Rectangle 14"/>
            <p:cNvSpPr>
              <a:spLocks noChangeArrowheads="1"/>
            </p:cNvSpPr>
            <p:nvPr/>
          </p:nvSpPr>
          <p:spPr bwMode="auto">
            <a:xfrm>
              <a:off x="3501" y="2045"/>
              <a:ext cx="592" cy="65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9647" name="Rectangle 15"/>
            <p:cNvSpPr>
              <a:spLocks noChangeArrowheads="1"/>
            </p:cNvSpPr>
            <p:nvPr/>
          </p:nvSpPr>
          <p:spPr bwMode="auto">
            <a:xfrm>
              <a:off x="3493" y="2037"/>
              <a:ext cx="608" cy="674"/>
            </a:xfrm>
            <a:prstGeom prst="rect">
              <a:avLst/>
            </a:prstGeom>
            <a:noFill/>
            <a:ln w="38100">
              <a:solidFill>
                <a:srgbClr val="FFDC99"/>
              </a:solidFill>
              <a:miter lim="800000"/>
              <a:headEnd/>
              <a:tailEnd/>
            </a:ln>
          </p:spPr>
          <p:txBody>
            <a:bodyPr>
              <a:prstTxWarp prst="textNoShape">
                <a:avLst/>
              </a:prstTxWarp>
            </a:bodyPr>
            <a:lstStyle/>
            <a:p>
              <a:endParaRPr lang="en-US"/>
            </a:p>
          </p:txBody>
        </p:sp>
        <p:sp>
          <p:nvSpPr>
            <p:cNvPr id="69648" name="Rectangle 16"/>
            <p:cNvSpPr>
              <a:spLocks noChangeArrowheads="1"/>
            </p:cNvSpPr>
            <p:nvPr/>
          </p:nvSpPr>
          <p:spPr bwMode="auto">
            <a:xfrm>
              <a:off x="3501" y="1124"/>
              <a:ext cx="592" cy="65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9649" name="Rectangle 17"/>
            <p:cNvSpPr>
              <a:spLocks noChangeArrowheads="1"/>
            </p:cNvSpPr>
            <p:nvPr/>
          </p:nvSpPr>
          <p:spPr bwMode="auto">
            <a:xfrm>
              <a:off x="3493" y="1116"/>
              <a:ext cx="608" cy="674"/>
            </a:xfrm>
            <a:prstGeom prst="rect">
              <a:avLst/>
            </a:prstGeom>
            <a:noFill/>
            <a:ln w="38100">
              <a:solidFill>
                <a:srgbClr val="FFDC99"/>
              </a:solidFill>
              <a:miter lim="800000"/>
              <a:headEnd/>
              <a:tailEnd/>
            </a:ln>
          </p:spPr>
          <p:txBody>
            <a:bodyPr>
              <a:prstTxWarp prst="textNoShape">
                <a:avLst/>
              </a:prstTxWarp>
            </a:bodyPr>
            <a:lstStyle/>
            <a:p>
              <a:endParaRPr lang="en-US"/>
            </a:p>
          </p:txBody>
        </p:sp>
        <p:sp>
          <p:nvSpPr>
            <p:cNvPr id="69650" name="Rectangle 18"/>
            <p:cNvSpPr>
              <a:spLocks noChangeArrowheads="1"/>
            </p:cNvSpPr>
            <p:nvPr/>
          </p:nvSpPr>
          <p:spPr bwMode="auto">
            <a:xfrm>
              <a:off x="3501" y="2949"/>
              <a:ext cx="592" cy="65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9651" name="Rectangle 19"/>
            <p:cNvSpPr>
              <a:spLocks noChangeArrowheads="1"/>
            </p:cNvSpPr>
            <p:nvPr/>
          </p:nvSpPr>
          <p:spPr bwMode="auto">
            <a:xfrm>
              <a:off x="3493" y="2941"/>
              <a:ext cx="608" cy="674"/>
            </a:xfrm>
            <a:prstGeom prst="rect">
              <a:avLst/>
            </a:prstGeom>
            <a:noFill/>
            <a:ln w="38100">
              <a:solidFill>
                <a:srgbClr val="FFDC99"/>
              </a:solidFill>
              <a:miter lim="800000"/>
              <a:headEnd/>
              <a:tailEnd/>
            </a:ln>
          </p:spPr>
          <p:txBody>
            <a:bodyPr>
              <a:prstTxWarp prst="textNoShape">
                <a:avLst/>
              </a:prstTxWarp>
            </a:bodyPr>
            <a:lstStyle/>
            <a:p>
              <a:endParaRPr lang="en-US"/>
            </a:p>
          </p:txBody>
        </p:sp>
        <p:sp>
          <p:nvSpPr>
            <p:cNvPr id="69652" name="AutoShape 20"/>
            <p:cNvSpPr>
              <a:spLocks noChangeArrowheads="1"/>
            </p:cNvSpPr>
            <p:nvPr/>
          </p:nvSpPr>
          <p:spPr bwMode="auto">
            <a:xfrm>
              <a:off x="3723" y="1363"/>
              <a:ext cx="148" cy="230"/>
            </a:xfrm>
            <a:prstGeom prst="roundRect">
              <a:avLst>
                <a:gd name="adj" fmla="val 46958"/>
              </a:avLst>
            </a:prstGeom>
            <a:solidFill>
              <a:srgbClr val="FFFFFF"/>
            </a:solidFill>
            <a:ln w="9525">
              <a:noFill/>
              <a:round/>
              <a:headEnd/>
              <a:tailEnd/>
            </a:ln>
          </p:spPr>
          <p:txBody>
            <a:bodyPr>
              <a:prstTxWarp prst="textNoShape">
                <a:avLst/>
              </a:prstTxWarp>
            </a:bodyPr>
            <a:lstStyle/>
            <a:p>
              <a:endParaRPr lang="en-US"/>
            </a:p>
          </p:txBody>
        </p:sp>
        <p:sp>
          <p:nvSpPr>
            <p:cNvPr id="69653" name="AutoShape 21"/>
            <p:cNvSpPr>
              <a:spLocks noChangeArrowheads="1"/>
            </p:cNvSpPr>
            <p:nvPr/>
          </p:nvSpPr>
          <p:spPr bwMode="auto">
            <a:xfrm>
              <a:off x="3723" y="1363"/>
              <a:ext cx="165" cy="246"/>
            </a:xfrm>
            <a:prstGeom prst="roundRect">
              <a:avLst>
                <a:gd name="adj" fmla="val 42120"/>
              </a:avLst>
            </a:prstGeom>
            <a:noFill/>
            <a:ln w="38100">
              <a:solidFill>
                <a:srgbClr val="FFFFFF"/>
              </a:solidFill>
              <a:round/>
              <a:headEnd/>
              <a:tailEnd/>
            </a:ln>
          </p:spPr>
          <p:txBody>
            <a:bodyPr>
              <a:prstTxWarp prst="textNoShape">
                <a:avLst/>
              </a:prstTxWarp>
            </a:bodyPr>
            <a:lstStyle/>
            <a:p>
              <a:endParaRPr lang="en-US"/>
            </a:p>
          </p:txBody>
        </p:sp>
        <p:sp>
          <p:nvSpPr>
            <p:cNvPr id="69654" name="Rectangle 22"/>
            <p:cNvSpPr>
              <a:spLocks noChangeArrowheads="1"/>
            </p:cNvSpPr>
            <p:nvPr/>
          </p:nvSpPr>
          <p:spPr bwMode="auto">
            <a:xfrm>
              <a:off x="3723" y="1478"/>
              <a:ext cx="148" cy="115"/>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9655" name="Rectangle 23"/>
            <p:cNvSpPr>
              <a:spLocks noChangeArrowheads="1"/>
            </p:cNvSpPr>
            <p:nvPr/>
          </p:nvSpPr>
          <p:spPr bwMode="auto">
            <a:xfrm>
              <a:off x="3723" y="1478"/>
              <a:ext cx="165" cy="131"/>
            </a:xfrm>
            <a:prstGeom prst="rect">
              <a:avLst/>
            </a:prstGeom>
            <a:noFill/>
            <a:ln w="38100">
              <a:solidFill>
                <a:srgbClr val="FFDC99"/>
              </a:solidFill>
              <a:miter lim="800000"/>
              <a:headEnd/>
              <a:tailEnd/>
            </a:ln>
          </p:spPr>
          <p:txBody>
            <a:bodyPr>
              <a:prstTxWarp prst="textNoShape">
                <a:avLst/>
              </a:prstTxWarp>
            </a:bodyPr>
            <a:lstStyle/>
            <a:p>
              <a:endParaRPr lang="en-US"/>
            </a:p>
          </p:txBody>
        </p:sp>
        <p:sp>
          <p:nvSpPr>
            <p:cNvPr id="69656" name="AutoShape 24"/>
            <p:cNvSpPr>
              <a:spLocks noChangeArrowheads="1"/>
            </p:cNvSpPr>
            <p:nvPr/>
          </p:nvSpPr>
          <p:spPr bwMode="auto">
            <a:xfrm>
              <a:off x="3723" y="1363"/>
              <a:ext cx="165" cy="246"/>
            </a:xfrm>
            <a:prstGeom prst="roundRect">
              <a:avLst>
                <a:gd name="adj" fmla="val 42120"/>
              </a:avLst>
            </a:prstGeom>
            <a:noFill/>
            <a:ln w="38100">
              <a:solidFill>
                <a:srgbClr val="000000"/>
              </a:solidFill>
              <a:round/>
              <a:headEnd/>
              <a:tailEnd/>
            </a:ln>
          </p:spPr>
          <p:txBody>
            <a:bodyPr>
              <a:prstTxWarp prst="textNoShape">
                <a:avLst/>
              </a:prstTxWarp>
            </a:bodyPr>
            <a:lstStyle/>
            <a:p>
              <a:endParaRPr lang="en-US"/>
            </a:p>
          </p:txBody>
        </p:sp>
        <p:sp>
          <p:nvSpPr>
            <p:cNvPr id="69657" name="Line 25"/>
            <p:cNvSpPr>
              <a:spLocks noChangeShapeType="1"/>
            </p:cNvSpPr>
            <p:nvPr/>
          </p:nvSpPr>
          <p:spPr bwMode="auto">
            <a:xfrm>
              <a:off x="3723" y="1478"/>
              <a:ext cx="148"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658" name="AutoShape 26"/>
            <p:cNvSpPr>
              <a:spLocks noChangeArrowheads="1"/>
            </p:cNvSpPr>
            <p:nvPr/>
          </p:nvSpPr>
          <p:spPr bwMode="auto">
            <a:xfrm>
              <a:off x="3723" y="2267"/>
              <a:ext cx="148" cy="230"/>
            </a:xfrm>
            <a:prstGeom prst="roundRect">
              <a:avLst>
                <a:gd name="adj" fmla="val 46958"/>
              </a:avLst>
            </a:prstGeom>
            <a:solidFill>
              <a:srgbClr val="FFFFFF"/>
            </a:solidFill>
            <a:ln w="9525">
              <a:noFill/>
              <a:round/>
              <a:headEnd/>
              <a:tailEnd/>
            </a:ln>
          </p:spPr>
          <p:txBody>
            <a:bodyPr>
              <a:prstTxWarp prst="textNoShape">
                <a:avLst/>
              </a:prstTxWarp>
            </a:bodyPr>
            <a:lstStyle/>
            <a:p>
              <a:endParaRPr lang="en-US"/>
            </a:p>
          </p:txBody>
        </p:sp>
        <p:sp>
          <p:nvSpPr>
            <p:cNvPr id="69659" name="AutoShape 27"/>
            <p:cNvSpPr>
              <a:spLocks noChangeArrowheads="1"/>
            </p:cNvSpPr>
            <p:nvPr/>
          </p:nvSpPr>
          <p:spPr bwMode="auto">
            <a:xfrm>
              <a:off x="3723" y="2267"/>
              <a:ext cx="165" cy="246"/>
            </a:xfrm>
            <a:prstGeom prst="roundRect">
              <a:avLst>
                <a:gd name="adj" fmla="val 42120"/>
              </a:avLst>
            </a:prstGeom>
            <a:noFill/>
            <a:ln w="38100">
              <a:solidFill>
                <a:srgbClr val="FFFFFF"/>
              </a:solidFill>
              <a:round/>
              <a:headEnd/>
              <a:tailEnd/>
            </a:ln>
          </p:spPr>
          <p:txBody>
            <a:bodyPr>
              <a:prstTxWarp prst="textNoShape">
                <a:avLst/>
              </a:prstTxWarp>
            </a:bodyPr>
            <a:lstStyle/>
            <a:p>
              <a:endParaRPr lang="en-US"/>
            </a:p>
          </p:txBody>
        </p:sp>
        <p:sp>
          <p:nvSpPr>
            <p:cNvPr id="69660" name="Rectangle 28"/>
            <p:cNvSpPr>
              <a:spLocks noChangeArrowheads="1"/>
            </p:cNvSpPr>
            <p:nvPr/>
          </p:nvSpPr>
          <p:spPr bwMode="auto">
            <a:xfrm>
              <a:off x="3723" y="2382"/>
              <a:ext cx="148" cy="115"/>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9661" name="Rectangle 29"/>
            <p:cNvSpPr>
              <a:spLocks noChangeArrowheads="1"/>
            </p:cNvSpPr>
            <p:nvPr/>
          </p:nvSpPr>
          <p:spPr bwMode="auto">
            <a:xfrm>
              <a:off x="3723" y="2382"/>
              <a:ext cx="165" cy="131"/>
            </a:xfrm>
            <a:prstGeom prst="rect">
              <a:avLst/>
            </a:prstGeom>
            <a:noFill/>
            <a:ln w="38100">
              <a:solidFill>
                <a:srgbClr val="FFDC99"/>
              </a:solidFill>
              <a:miter lim="800000"/>
              <a:headEnd/>
              <a:tailEnd/>
            </a:ln>
          </p:spPr>
          <p:txBody>
            <a:bodyPr>
              <a:prstTxWarp prst="textNoShape">
                <a:avLst/>
              </a:prstTxWarp>
            </a:bodyPr>
            <a:lstStyle/>
            <a:p>
              <a:endParaRPr lang="en-US"/>
            </a:p>
          </p:txBody>
        </p:sp>
        <p:sp>
          <p:nvSpPr>
            <p:cNvPr id="69662" name="AutoShape 30"/>
            <p:cNvSpPr>
              <a:spLocks noChangeArrowheads="1"/>
            </p:cNvSpPr>
            <p:nvPr/>
          </p:nvSpPr>
          <p:spPr bwMode="auto">
            <a:xfrm>
              <a:off x="3723" y="2267"/>
              <a:ext cx="165" cy="246"/>
            </a:xfrm>
            <a:prstGeom prst="roundRect">
              <a:avLst>
                <a:gd name="adj" fmla="val 42120"/>
              </a:avLst>
            </a:prstGeom>
            <a:noFill/>
            <a:ln w="38100">
              <a:solidFill>
                <a:srgbClr val="000000"/>
              </a:solidFill>
              <a:round/>
              <a:headEnd/>
              <a:tailEnd/>
            </a:ln>
          </p:spPr>
          <p:txBody>
            <a:bodyPr>
              <a:prstTxWarp prst="textNoShape">
                <a:avLst/>
              </a:prstTxWarp>
            </a:bodyPr>
            <a:lstStyle/>
            <a:p>
              <a:endParaRPr lang="en-US"/>
            </a:p>
          </p:txBody>
        </p:sp>
        <p:sp>
          <p:nvSpPr>
            <p:cNvPr id="69663" name="Line 31"/>
            <p:cNvSpPr>
              <a:spLocks noChangeShapeType="1"/>
            </p:cNvSpPr>
            <p:nvPr/>
          </p:nvSpPr>
          <p:spPr bwMode="auto">
            <a:xfrm>
              <a:off x="3723" y="2382"/>
              <a:ext cx="148"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664" name="AutoShape 32"/>
            <p:cNvSpPr>
              <a:spLocks noChangeArrowheads="1"/>
            </p:cNvSpPr>
            <p:nvPr/>
          </p:nvSpPr>
          <p:spPr bwMode="auto">
            <a:xfrm>
              <a:off x="3723" y="3023"/>
              <a:ext cx="148" cy="214"/>
            </a:xfrm>
            <a:prstGeom prst="roundRect">
              <a:avLst>
                <a:gd name="adj" fmla="val 46958"/>
              </a:avLst>
            </a:prstGeom>
            <a:solidFill>
              <a:srgbClr val="FFFFFF"/>
            </a:solidFill>
            <a:ln w="9525">
              <a:noFill/>
              <a:round/>
              <a:headEnd/>
              <a:tailEnd/>
            </a:ln>
          </p:spPr>
          <p:txBody>
            <a:bodyPr>
              <a:prstTxWarp prst="textNoShape">
                <a:avLst/>
              </a:prstTxWarp>
            </a:bodyPr>
            <a:lstStyle/>
            <a:p>
              <a:endParaRPr lang="en-US"/>
            </a:p>
          </p:txBody>
        </p:sp>
        <p:sp>
          <p:nvSpPr>
            <p:cNvPr id="69665" name="AutoShape 33"/>
            <p:cNvSpPr>
              <a:spLocks noChangeArrowheads="1"/>
            </p:cNvSpPr>
            <p:nvPr/>
          </p:nvSpPr>
          <p:spPr bwMode="auto">
            <a:xfrm>
              <a:off x="3723" y="3023"/>
              <a:ext cx="165" cy="230"/>
            </a:xfrm>
            <a:prstGeom prst="roundRect">
              <a:avLst>
                <a:gd name="adj" fmla="val 42120"/>
              </a:avLst>
            </a:prstGeom>
            <a:noFill/>
            <a:ln w="38100">
              <a:solidFill>
                <a:srgbClr val="FFFFFF"/>
              </a:solidFill>
              <a:round/>
              <a:headEnd/>
              <a:tailEnd/>
            </a:ln>
          </p:spPr>
          <p:txBody>
            <a:bodyPr>
              <a:prstTxWarp prst="textNoShape">
                <a:avLst/>
              </a:prstTxWarp>
            </a:bodyPr>
            <a:lstStyle/>
            <a:p>
              <a:endParaRPr lang="en-US"/>
            </a:p>
          </p:txBody>
        </p:sp>
        <p:sp>
          <p:nvSpPr>
            <p:cNvPr id="69666" name="Rectangle 34"/>
            <p:cNvSpPr>
              <a:spLocks noChangeArrowheads="1"/>
            </p:cNvSpPr>
            <p:nvPr/>
          </p:nvSpPr>
          <p:spPr bwMode="auto">
            <a:xfrm>
              <a:off x="3723" y="3138"/>
              <a:ext cx="148" cy="115"/>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9667" name="Rectangle 35"/>
            <p:cNvSpPr>
              <a:spLocks noChangeArrowheads="1"/>
            </p:cNvSpPr>
            <p:nvPr/>
          </p:nvSpPr>
          <p:spPr bwMode="auto">
            <a:xfrm>
              <a:off x="3723" y="3138"/>
              <a:ext cx="165" cy="132"/>
            </a:xfrm>
            <a:prstGeom prst="rect">
              <a:avLst/>
            </a:prstGeom>
            <a:noFill/>
            <a:ln w="38100">
              <a:solidFill>
                <a:srgbClr val="FFDC99"/>
              </a:solidFill>
              <a:miter lim="800000"/>
              <a:headEnd/>
              <a:tailEnd/>
            </a:ln>
          </p:spPr>
          <p:txBody>
            <a:bodyPr>
              <a:prstTxWarp prst="textNoShape">
                <a:avLst/>
              </a:prstTxWarp>
            </a:bodyPr>
            <a:lstStyle/>
            <a:p>
              <a:endParaRPr lang="en-US"/>
            </a:p>
          </p:txBody>
        </p:sp>
        <p:sp>
          <p:nvSpPr>
            <p:cNvPr id="69668" name="AutoShape 36"/>
            <p:cNvSpPr>
              <a:spLocks noChangeArrowheads="1"/>
            </p:cNvSpPr>
            <p:nvPr/>
          </p:nvSpPr>
          <p:spPr bwMode="auto">
            <a:xfrm>
              <a:off x="3723" y="3023"/>
              <a:ext cx="165" cy="230"/>
            </a:xfrm>
            <a:prstGeom prst="roundRect">
              <a:avLst>
                <a:gd name="adj" fmla="val 42120"/>
              </a:avLst>
            </a:prstGeom>
            <a:noFill/>
            <a:ln w="38100">
              <a:solidFill>
                <a:srgbClr val="000000"/>
              </a:solidFill>
              <a:round/>
              <a:headEnd/>
              <a:tailEnd/>
            </a:ln>
          </p:spPr>
          <p:txBody>
            <a:bodyPr>
              <a:prstTxWarp prst="textNoShape">
                <a:avLst/>
              </a:prstTxWarp>
            </a:bodyPr>
            <a:lstStyle/>
            <a:p>
              <a:endParaRPr lang="en-US"/>
            </a:p>
          </p:txBody>
        </p:sp>
        <p:sp>
          <p:nvSpPr>
            <p:cNvPr id="69669" name="Line 37"/>
            <p:cNvSpPr>
              <a:spLocks noChangeShapeType="1"/>
            </p:cNvSpPr>
            <p:nvPr/>
          </p:nvSpPr>
          <p:spPr bwMode="auto">
            <a:xfrm>
              <a:off x="3723" y="3138"/>
              <a:ext cx="148"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670" name="AutoShape 38"/>
            <p:cNvSpPr>
              <a:spLocks noChangeArrowheads="1"/>
            </p:cNvSpPr>
            <p:nvPr/>
          </p:nvSpPr>
          <p:spPr bwMode="auto">
            <a:xfrm>
              <a:off x="3707" y="3319"/>
              <a:ext cx="148" cy="214"/>
            </a:xfrm>
            <a:prstGeom prst="roundRect">
              <a:avLst>
                <a:gd name="adj" fmla="val 46958"/>
              </a:avLst>
            </a:prstGeom>
            <a:solidFill>
              <a:srgbClr val="FFFFFF"/>
            </a:solidFill>
            <a:ln w="9525">
              <a:noFill/>
              <a:round/>
              <a:headEnd/>
              <a:tailEnd/>
            </a:ln>
          </p:spPr>
          <p:txBody>
            <a:bodyPr>
              <a:prstTxWarp prst="textNoShape">
                <a:avLst/>
              </a:prstTxWarp>
            </a:bodyPr>
            <a:lstStyle/>
            <a:p>
              <a:endParaRPr lang="en-US"/>
            </a:p>
          </p:txBody>
        </p:sp>
        <p:sp>
          <p:nvSpPr>
            <p:cNvPr id="69671" name="AutoShape 39"/>
            <p:cNvSpPr>
              <a:spLocks noChangeArrowheads="1"/>
            </p:cNvSpPr>
            <p:nvPr/>
          </p:nvSpPr>
          <p:spPr bwMode="auto">
            <a:xfrm>
              <a:off x="3707" y="3319"/>
              <a:ext cx="164" cy="230"/>
            </a:xfrm>
            <a:prstGeom prst="roundRect">
              <a:avLst>
                <a:gd name="adj" fmla="val 42380"/>
              </a:avLst>
            </a:prstGeom>
            <a:noFill/>
            <a:ln w="38100">
              <a:solidFill>
                <a:srgbClr val="FFFFFF"/>
              </a:solidFill>
              <a:round/>
              <a:headEnd/>
              <a:tailEnd/>
            </a:ln>
          </p:spPr>
          <p:txBody>
            <a:bodyPr>
              <a:prstTxWarp prst="textNoShape">
                <a:avLst/>
              </a:prstTxWarp>
            </a:bodyPr>
            <a:lstStyle/>
            <a:p>
              <a:endParaRPr lang="en-US"/>
            </a:p>
          </p:txBody>
        </p:sp>
        <p:sp>
          <p:nvSpPr>
            <p:cNvPr id="69672" name="Rectangle 40"/>
            <p:cNvSpPr>
              <a:spLocks noChangeArrowheads="1"/>
            </p:cNvSpPr>
            <p:nvPr/>
          </p:nvSpPr>
          <p:spPr bwMode="auto">
            <a:xfrm>
              <a:off x="3707" y="3434"/>
              <a:ext cx="148" cy="99"/>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69673" name="Rectangle 41"/>
            <p:cNvSpPr>
              <a:spLocks noChangeArrowheads="1"/>
            </p:cNvSpPr>
            <p:nvPr/>
          </p:nvSpPr>
          <p:spPr bwMode="auto">
            <a:xfrm>
              <a:off x="3707" y="3434"/>
              <a:ext cx="164" cy="115"/>
            </a:xfrm>
            <a:prstGeom prst="rect">
              <a:avLst/>
            </a:prstGeom>
            <a:noFill/>
            <a:ln w="38100">
              <a:solidFill>
                <a:srgbClr val="FFDC99"/>
              </a:solidFill>
              <a:miter lim="800000"/>
              <a:headEnd/>
              <a:tailEnd/>
            </a:ln>
          </p:spPr>
          <p:txBody>
            <a:bodyPr>
              <a:prstTxWarp prst="textNoShape">
                <a:avLst/>
              </a:prstTxWarp>
            </a:bodyPr>
            <a:lstStyle/>
            <a:p>
              <a:endParaRPr lang="en-US"/>
            </a:p>
          </p:txBody>
        </p:sp>
        <p:sp>
          <p:nvSpPr>
            <p:cNvPr id="69674" name="AutoShape 42"/>
            <p:cNvSpPr>
              <a:spLocks noChangeArrowheads="1"/>
            </p:cNvSpPr>
            <p:nvPr/>
          </p:nvSpPr>
          <p:spPr bwMode="auto">
            <a:xfrm>
              <a:off x="3707" y="3319"/>
              <a:ext cx="164" cy="230"/>
            </a:xfrm>
            <a:prstGeom prst="roundRect">
              <a:avLst>
                <a:gd name="adj" fmla="val 42380"/>
              </a:avLst>
            </a:prstGeom>
            <a:noFill/>
            <a:ln w="38100">
              <a:solidFill>
                <a:srgbClr val="000000"/>
              </a:solidFill>
              <a:round/>
              <a:headEnd/>
              <a:tailEnd/>
            </a:ln>
          </p:spPr>
          <p:txBody>
            <a:bodyPr>
              <a:prstTxWarp prst="textNoShape">
                <a:avLst/>
              </a:prstTxWarp>
            </a:bodyPr>
            <a:lstStyle/>
            <a:p>
              <a:endParaRPr lang="en-US"/>
            </a:p>
          </p:txBody>
        </p:sp>
        <p:sp>
          <p:nvSpPr>
            <p:cNvPr id="69675" name="Line 43"/>
            <p:cNvSpPr>
              <a:spLocks noChangeShapeType="1"/>
            </p:cNvSpPr>
            <p:nvPr/>
          </p:nvSpPr>
          <p:spPr bwMode="auto">
            <a:xfrm>
              <a:off x="3707" y="3434"/>
              <a:ext cx="148"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676" name="Rectangle 44"/>
            <p:cNvSpPr>
              <a:spLocks noChangeArrowheads="1"/>
            </p:cNvSpPr>
            <p:nvPr/>
          </p:nvSpPr>
          <p:spPr bwMode="auto">
            <a:xfrm>
              <a:off x="4339" y="1403"/>
              <a:ext cx="893"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a.withdraw(10)</a:t>
              </a:r>
              <a:endParaRPr lang="en-GB" i="1">
                <a:latin typeface="Times" charset="0"/>
              </a:endParaRPr>
            </a:p>
          </p:txBody>
        </p:sp>
        <p:sp>
          <p:nvSpPr>
            <p:cNvPr id="69677" name="Rectangle 45"/>
            <p:cNvSpPr>
              <a:spLocks noChangeArrowheads="1"/>
            </p:cNvSpPr>
            <p:nvPr/>
          </p:nvSpPr>
          <p:spPr bwMode="auto">
            <a:xfrm>
              <a:off x="4339" y="3080"/>
              <a:ext cx="68"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c</a:t>
              </a:r>
              <a:endParaRPr lang="en-GB">
                <a:latin typeface="Times" charset="0"/>
              </a:endParaRPr>
            </a:p>
          </p:txBody>
        </p:sp>
        <p:sp>
          <p:nvSpPr>
            <p:cNvPr id="69678" name="Rectangle 46"/>
            <p:cNvSpPr>
              <a:spLocks noChangeArrowheads="1"/>
            </p:cNvSpPr>
            <p:nvPr/>
          </p:nvSpPr>
          <p:spPr bwMode="auto">
            <a:xfrm>
              <a:off x="4405" y="3031"/>
              <a:ext cx="37"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C Helvetica Condensed" charset="0"/>
                </a:rPr>
                <a:t>.</a:t>
              </a:r>
              <a:endParaRPr lang="en-GB">
                <a:latin typeface="Times" charset="0"/>
              </a:endParaRPr>
            </a:p>
          </p:txBody>
        </p:sp>
        <p:sp>
          <p:nvSpPr>
            <p:cNvPr id="69679" name="Rectangle 47"/>
            <p:cNvSpPr>
              <a:spLocks noChangeArrowheads="1"/>
            </p:cNvSpPr>
            <p:nvPr/>
          </p:nvSpPr>
          <p:spPr bwMode="auto">
            <a:xfrm>
              <a:off x="4442" y="3080"/>
              <a:ext cx="682"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deposit(10)</a:t>
              </a:r>
              <a:endParaRPr lang="en-GB" i="1">
                <a:latin typeface="Times" charset="0"/>
              </a:endParaRPr>
            </a:p>
          </p:txBody>
        </p:sp>
        <p:sp>
          <p:nvSpPr>
            <p:cNvPr id="69680" name="Rectangle 48"/>
            <p:cNvSpPr>
              <a:spLocks noChangeArrowheads="1"/>
            </p:cNvSpPr>
            <p:nvPr/>
          </p:nvSpPr>
          <p:spPr bwMode="auto">
            <a:xfrm>
              <a:off x="4339" y="2373"/>
              <a:ext cx="893"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b.withdraw(20)</a:t>
              </a:r>
              <a:endParaRPr lang="en-GB" i="1">
                <a:latin typeface="Times" charset="0"/>
              </a:endParaRPr>
            </a:p>
          </p:txBody>
        </p:sp>
        <p:sp>
          <p:nvSpPr>
            <p:cNvPr id="69681" name="Rectangle 49"/>
            <p:cNvSpPr>
              <a:spLocks noChangeArrowheads="1"/>
            </p:cNvSpPr>
            <p:nvPr/>
          </p:nvSpPr>
          <p:spPr bwMode="auto">
            <a:xfrm>
              <a:off x="4339" y="3376"/>
              <a:ext cx="796"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d.deposit(20)</a:t>
              </a:r>
              <a:endParaRPr lang="en-GB" i="1">
                <a:latin typeface="Times" charset="0"/>
              </a:endParaRPr>
            </a:p>
          </p:txBody>
        </p:sp>
        <p:sp>
          <p:nvSpPr>
            <p:cNvPr id="69682" name="Rectangle 50"/>
            <p:cNvSpPr>
              <a:spLocks noChangeArrowheads="1"/>
            </p:cNvSpPr>
            <p:nvPr/>
          </p:nvSpPr>
          <p:spPr bwMode="auto">
            <a:xfrm>
              <a:off x="1915" y="1297"/>
              <a:ext cx="608" cy="674"/>
            </a:xfrm>
            <a:prstGeom prst="rect">
              <a:avLst/>
            </a:prstGeom>
            <a:noFill/>
            <a:ln w="38100">
              <a:solidFill>
                <a:srgbClr val="FFDC99"/>
              </a:solidFill>
              <a:miter lim="800000"/>
              <a:headEnd/>
              <a:tailEnd/>
            </a:ln>
          </p:spPr>
          <p:txBody>
            <a:bodyPr>
              <a:prstTxWarp prst="textNoShape">
                <a:avLst/>
              </a:prstTxWarp>
            </a:bodyPr>
            <a:lstStyle/>
            <a:p>
              <a:endParaRPr lang="en-US"/>
            </a:p>
          </p:txBody>
        </p:sp>
        <p:sp>
          <p:nvSpPr>
            <p:cNvPr id="69683" name="Rectangle 51"/>
            <p:cNvSpPr>
              <a:spLocks noChangeArrowheads="1"/>
            </p:cNvSpPr>
            <p:nvPr/>
          </p:nvSpPr>
          <p:spPr bwMode="auto">
            <a:xfrm>
              <a:off x="1989" y="1387"/>
              <a:ext cx="348"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Client</a:t>
              </a:r>
              <a:endParaRPr lang="en-GB">
                <a:latin typeface="Times" charset="0"/>
              </a:endParaRPr>
            </a:p>
          </p:txBody>
        </p:sp>
        <p:sp>
          <p:nvSpPr>
            <p:cNvPr id="69684" name="Rectangle 52"/>
            <p:cNvSpPr>
              <a:spLocks noChangeArrowheads="1"/>
            </p:cNvSpPr>
            <p:nvPr/>
          </p:nvSpPr>
          <p:spPr bwMode="auto">
            <a:xfrm>
              <a:off x="3942" y="1420"/>
              <a:ext cx="9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A</a:t>
              </a:r>
              <a:endParaRPr lang="en-GB">
                <a:latin typeface="Times" charset="0"/>
              </a:endParaRPr>
            </a:p>
          </p:txBody>
        </p:sp>
        <p:sp>
          <p:nvSpPr>
            <p:cNvPr id="69685" name="Rectangle 53"/>
            <p:cNvSpPr>
              <a:spLocks noChangeArrowheads="1"/>
            </p:cNvSpPr>
            <p:nvPr/>
          </p:nvSpPr>
          <p:spPr bwMode="auto">
            <a:xfrm>
              <a:off x="3942" y="2357"/>
              <a:ext cx="9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B</a:t>
              </a:r>
              <a:endParaRPr lang="en-GB">
                <a:latin typeface="Times" charset="0"/>
              </a:endParaRPr>
            </a:p>
          </p:txBody>
        </p:sp>
        <p:sp>
          <p:nvSpPr>
            <p:cNvPr id="69686" name="Rectangle 54"/>
            <p:cNvSpPr>
              <a:spLocks noChangeArrowheads="1"/>
            </p:cNvSpPr>
            <p:nvPr/>
          </p:nvSpPr>
          <p:spPr bwMode="auto">
            <a:xfrm>
              <a:off x="3942" y="3097"/>
              <a:ext cx="98"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C</a:t>
              </a:r>
              <a:endParaRPr lang="en-GB">
                <a:latin typeface="Times" charset="0"/>
              </a:endParaRPr>
            </a:p>
          </p:txBody>
        </p:sp>
        <p:sp>
          <p:nvSpPr>
            <p:cNvPr id="69687" name="Rectangle 55"/>
            <p:cNvSpPr>
              <a:spLocks noChangeArrowheads="1"/>
            </p:cNvSpPr>
            <p:nvPr/>
          </p:nvSpPr>
          <p:spPr bwMode="auto">
            <a:xfrm>
              <a:off x="3145" y="1436"/>
              <a:ext cx="83"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T</a:t>
              </a:r>
              <a:endParaRPr lang="en-GB">
                <a:latin typeface="Times" charset="0"/>
              </a:endParaRPr>
            </a:p>
          </p:txBody>
        </p:sp>
        <p:sp>
          <p:nvSpPr>
            <p:cNvPr id="69688" name="Rectangle 56"/>
            <p:cNvSpPr>
              <a:spLocks noChangeArrowheads="1"/>
            </p:cNvSpPr>
            <p:nvPr/>
          </p:nvSpPr>
          <p:spPr bwMode="auto">
            <a:xfrm>
              <a:off x="3216" y="1529"/>
              <a:ext cx="6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1</a:t>
              </a:r>
              <a:endParaRPr lang="en-GB">
                <a:latin typeface="Times" charset="0"/>
              </a:endParaRPr>
            </a:p>
          </p:txBody>
        </p:sp>
        <p:sp>
          <p:nvSpPr>
            <p:cNvPr id="69689" name="Rectangle 57"/>
            <p:cNvSpPr>
              <a:spLocks noChangeArrowheads="1"/>
            </p:cNvSpPr>
            <p:nvPr/>
          </p:nvSpPr>
          <p:spPr bwMode="auto">
            <a:xfrm>
              <a:off x="3159" y="2324"/>
              <a:ext cx="83"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T</a:t>
              </a:r>
              <a:endParaRPr lang="en-GB">
                <a:latin typeface="Times" charset="0"/>
              </a:endParaRPr>
            </a:p>
          </p:txBody>
        </p:sp>
        <p:sp>
          <p:nvSpPr>
            <p:cNvPr id="69690" name="Rectangle 58"/>
            <p:cNvSpPr>
              <a:spLocks noChangeArrowheads="1"/>
            </p:cNvSpPr>
            <p:nvPr/>
          </p:nvSpPr>
          <p:spPr bwMode="auto">
            <a:xfrm>
              <a:off x="3253" y="2417"/>
              <a:ext cx="6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2</a:t>
              </a:r>
              <a:endParaRPr lang="en-GB">
                <a:latin typeface="Times" charset="0"/>
              </a:endParaRPr>
            </a:p>
          </p:txBody>
        </p:sp>
        <p:sp>
          <p:nvSpPr>
            <p:cNvPr id="69691" name="Rectangle 59"/>
            <p:cNvSpPr>
              <a:spLocks noChangeArrowheads="1"/>
            </p:cNvSpPr>
            <p:nvPr/>
          </p:nvSpPr>
          <p:spPr bwMode="auto">
            <a:xfrm>
              <a:off x="3159" y="3064"/>
              <a:ext cx="83"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T</a:t>
              </a:r>
              <a:endParaRPr lang="en-GB">
                <a:latin typeface="Times" charset="0"/>
              </a:endParaRPr>
            </a:p>
          </p:txBody>
        </p:sp>
        <p:sp>
          <p:nvSpPr>
            <p:cNvPr id="69692" name="Rectangle 60"/>
            <p:cNvSpPr>
              <a:spLocks noChangeArrowheads="1"/>
            </p:cNvSpPr>
            <p:nvPr/>
          </p:nvSpPr>
          <p:spPr bwMode="auto">
            <a:xfrm>
              <a:off x="3253" y="3157"/>
              <a:ext cx="6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3</a:t>
              </a:r>
              <a:endParaRPr lang="en-GB">
                <a:latin typeface="Times" charset="0"/>
              </a:endParaRPr>
            </a:p>
          </p:txBody>
        </p:sp>
        <p:sp>
          <p:nvSpPr>
            <p:cNvPr id="69693" name="Rectangle 61"/>
            <p:cNvSpPr>
              <a:spLocks noChangeArrowheads="1"/>
            </p:cNvSpPr>
            <p:nvPr/>
          </p:nvSpPr>
          <p:spPr bwMode="auto">
            <a:xfrm>
              <a:off x="3159" y="3425"/>
              <a:ext cx="83"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T</a:t>
              </a:r>
              <a:endParaRPr lang="en-GB">
                <a:latin typeface="Times" charset="0"/>
              </a:endParaRPr>
            </a:p>
          </p:txBody>
        </p:sp>
        <p:sp>
          <p:nvSpPr>
            <p:cNvPr id="69694" name="Rectangle 62"/>
            <p:cNvSpPr>
              <a:spLocks noChangeArrowheads="1"/>
            </p:cNvSpPr>
            <p:nvPr/>
          </p:nvSpPr>
          <p:spPr bwMode="auto">
            <a:xfrm>
              <a:off x="3253" y="3518"/>
              <a:ext cx="62"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4</a:t>
              </a:r>
              <a:endParaRPr lang="en-GB">
                <a:latin typeface="Times" charset="0"/>
              </a:endParaRPr>
            </a:p>
          </p:txBody>
        </p:sp>
        <p:sp>
          <p:nvSpPr>
            <p:cNvPr id="69695" name="Rectangle 63"/>
            <p:cNvSpPr>
              <a:spLocks noChangeArrowheads="1"/>
            </p:cNvSpPr>
            <p:nvPr/>
          </p:nvSpPr>
          <p:spPr bwMode="auto">
            <a:xfrm>
              <a:off x="2168" y="1655"/>
              <a:ext cx="83"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T</a:t>
              </a:r>
              <a:endParaRPr lang="en-GB">
                <a:latin typeface="Times" charset="0"/>
              </a:endParaRPr>
            </a:p>
          </p:txBody>
        </p:sp>
        <p:sp>
          <p:nvSpPr>
            <p:cNvPr id="69696" name="Rectangle 64"/>
            <p:cNvSpPr>
              <a:spLocks noChangeArrowheads="1"/>
            </p:cNvSpPr>
            <p:nvPr/>
          </p:nvSpPr>
          <p:spPr bwMode="auto">
            <a:xfrm>
              <a:off x="3942" y="3409"/>
              <a:ext cx="98"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D</a:t>
              </a:r>
              <a:endParaRPr lang="en-GB">
                <a:latin typeface="Times" charset="0"/>
              </a:endParaRPr>
            </a:p>
          </p:txBody>
        </p:sp>
        <p:sp>
          <p:nvSpPr>
            <p:cNvPr id="69697" name="Freeform 65"/>
            <p:cNvSpPr>
              <a:spLocks/>
            </p:cNvSpPr>
            <p:nvPr/>
          </p:nvSpPr>
          <p:spPr bwMode="auto">
            <a:xfrm>
              <a:off x="2967" y="1428"/>
              <a:ext cx="66" cy="66"/>
            </a:xfrm>
            <a:custGeom>
              <a:avLst/>
              <a:gdLst/>
              <a:ahLst/>
              <a:cxnLst>
                <a:cxn ang="0">
                  <a:pos x="16" y="33"/>
                </a:cxn>
                <a:cxn ang="0">
                  <a:pos x="0" y="0"/>
                </a:cxn>
                <a:cxn ang="0">
                  <a:pos x="66" y="17"/>
                </a:cxn>
                <a:cxn ang="0">
                  <a:pos x="16" y="66"/>
                </a:cxn>
                <a:cxn ang="0">
                  <a:pos x="16" y="33"/>
                </a:cxn>
              </a:cxnLst>
              <a:rect l="0" t="0" r="r" b="b"/>
              <a:pathLst>
                <a:path w="66" h="66">
                  <a:moveTo>
                    <a:pt x="16" y="33"/>
                  </a:moveTo>
                  <a:lnTo>
                    <a:pt x="0" y="0"/>
                  </a:lnTo>
                  <a:lnTo>
                    <a:pt x="66" y="17"/>
                  </a:lnTo>
                  <a:lnTo>
                    <a:pt x="16" y="66"/>
                  </a:lnTo>
                  <a:lnTo>
                    <a:pt x="16" y="33"/>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69698" name="Freeform 66"/>
            <p:cNvSpPr>
              <a:spLocks/>
            </p:cNvSpPr>
            <p:nvPr/>
          </p:nvSpPr>
          <p:spPr bwMode="auto">
            <a:xfrm>
              <a:off x="2983" y="2185"/>
              <a:ext cx="66" cy="65"/>
            </a:xfrm>
            <a:custGeom>
              <a:avLst/>
              <a:gdLst/>
              <a:ahLst/>
              <a:cxnLst>
                <a:cxn ang="0">
                  <a:pos x="17" y="16"/>
                </a:cxn>
                <a:cxn ang="0">
                  <a:pos x="33" y="0"/>
                </a:cxn>
                <a:cxn ang="0">
                  <a:pos x="66" y="65"/>
                </a:cxn>
                <a:cxn ang="0">
                  <a:pos x="0" y="49"/>
                </a:cxn>
                <a:cxn ang="0">
                  <a:pos x="17" y="16"/>
                </a:cxn>
              </a:cxnLst>
              <a:rect l="0" t="0" r="r" b="b"/>
              <a:pathLst>
                <a:path w="66" h="65">
                  <a:moveTo>
                    <a:pt x="17" y="16"/>
                  </a:moveTo>
                  <a:lnTo>
                    <a:pt x="33" y="0"/>
                  </a:lnTo>
                  <a:lnTo>
                    <a:pt x="66" y="65"/>
                  </a:lnTo>
                  <a:lnTo>
                    <a:pt x="0" y="49"/>
                  </a:lnTo>
                  <a:lnTo>
                    <a:pt x="17" y="16"/>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69699" name="Freeform 67"/>
            <p:cNvSpPr>
              <a:spLocks/>
            </p:cNvSpPr>
            <p:nvPr/>
          </p:nvSpPr>
          <p:spPr bwMode="auto">
            <a:xfrm>
              <a:off x="2983" y="2924"/>
              <a:ext cx="66" cy="66"/>
            </a:xfrm>
            <a:custGeom>
              <a:avLst/>
              <a:gdLst/>
              <a:ahLst/>
              <a:cxnLst>
                <a:cxn ang="0">
                  <a:pos x="33" y="17"/>
                </a:cxn>
                <a:cxn ang="0">
                  <a:pos x="66" y="0"/>
                </a:cxn>
                <a:cxn ang="0">
                  <a:pos x="66" y="66"/>
                </a:cxn>
                <a:cxn ang="0">
                  <a:pos x="0" y="33"/>
                </a:cxn>
                <a:cxn ang="0">
                  <a:pos x="33" y="17"/>
                </a:cxn>
              </a:cxnLst>
              <a:rect l="0" t="0" r="r" b="b"/>
              <a:pathLst>
                <a:path w="66" h="66">
                  <a:moveTo>
                    <a:pt x="33" y="17"/>
                  </a:moveTo>
                  <a:lnTo>
                    <a:pt x="66" y="0"/>
                  </a:lnTo>
                  <a:lnTo>
                    <a:pt x="66" y="66"/>
                  </a:lnTo>
                  <a:lnTo>
                    <a:pt x="0" y="33"/>
                  </a:lnTo>
                  <a:lnTo>
                    <a:pt x="33" y="17"/>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69700" name="Freeform 68"/>
            <p:cNvSpPr>
              <a:spLocks/>
            </p:cNvSpPr>
            <p:nvPr/>
          </p:nvSpPr>
          <p:spPr bwMode="auto">
            <a:xfrm>
              <a:off x="2967" y="3270"/>
              <a:ext cx="66" cy="65"/>
            </a:xfrm>
            <a:custGeom>
              <a:avLst/>
              <a:gdLst/>
              <a:ahLst/>
              <a:cxnLst>
                <a:cxn ang="0">
                  <a:pos x="33" y="16"/>
                </a:cxn>
                <a:cxn ang="0">
                  <a:pos x="66" y="0"/>
                </a:cxn>
                <a:cxn ang="0">
                  <a:pos x="66" y="65"/>
                </a:cxn>
                <a:cxn ang="0">
                  <a:pos x="0" y="33"/>
                </a:cxn>
                <a:cxn ang="0">
                  <a:pos x="33" y="16"/>
                </a:cxn>
              </a:cxnLst>
              <a:rect l="0" t="0" r="r" b="b"/>
              <a:pathLst>
                <a:path w="66" h="65">
                  <a:moveTo>
                    <a:pt x="33" y="16"/>
                  </a:moveTo>
                  <a:lnTo>
                    <a:pt x="66" y="0"/>
                  </a:lnTo>
                  <a:lnTo>
                    <a:pt x="66" y="65"/>
                  </a:lnTo>
                  <a:lnTo>
                    <a:pt x="0" y="33"/>
                  </a:lnTo>
                  <a:lnTo>
                    <a:pt x="33" y="16"/>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69701" name="Freeform 69"/>
            <p:cNvSpPr>
              <a:spLocks/>
            </p:cNvSpPr>
            <p:nvPr/>
          </p:nvSpPr>
          <p:spPr bwMode="auto">
            <a:xfrm>
              <a:off x="3641" y="1428"/>
              <a:ext cx="66" cy="83"/>
            </a:xfrm>
            <a:custGeom>
              <a:avLst/>
              <a:gdLst/>
              <a:ahLst/>
              <a:cxnLst>
                <a:cxn ang="0">
                  <a:pos x="0" y="33"/>
                </a:cxn>
                <a:cxn ang="0">
                  <a:pos x="0" y="0"/>
                </a:cxn>
                <a:cxn ang="0">
                  <a:pos x="66" y="33"/>
                </a:cxn>
                <a:cxn ang="0">
                  <a:pos x="0" y="83"/>
                </a:cxn>
                <a:cxn ang="0">
                  <a:pos x="0" y="33"/>
                </a:cxn>
              </a:cxnLst>
              <a:rect l="0" t="0" r="r" b="b"/>
              <a:pathLst>
                <a:path w="66" h="83">
                  <a:moveTo>
                    <a:pt x="0" y="33"/>
                  </a:moveTo>
                  <a:lnTo>
                    <a:pt x="0" y="0"/>
                  </a:lnTo>
                  <a:lnTo>
                    <a:pt x="66" y="33"/>
                  </a:lnTo>
                  <a:lnTo>
                    <a:pt x="0" y="83"/>
                  </a:lnTo>
                  <a:lnTo>
                    <a:pt x="0" y="33"/>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69702" name="Line 70"/>
            <p:cNvSpPr>
              <a:spLocks noChangeShapeType="1"/>
            </p:cNvSpPr>
            <p:nvPr/>
          </p:nvSpPr>
          <p:spPr bwMode="auto">
            <a:xfrm>
              <a:off x="3394" y="1461"/>
              <a:ext cx="247"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703" name="Freeform 71"/>
            <p:cNvSpPr>
              <a:spLocks/>
            </p:cNvSpPr>
            <p:nvPr/>
          </p:nvSpPr>
          <p:spPr bwMode="auto">
            <a:xfrm>
              <a:off x="3641" y="2349"/>
              <a:ext cx="66" cy="66"/>
            </a:xfrm>
            <a:custGeom>
              <a:avLst/>
              <a:gdLst/>
              <a:ahLst/>
              <a:cxnLst>
                <a:cxn ang="0">
                  <a:pos x="0" y="33"/>
                </a:cxn>
                <a:cxn ang="0">
                  <a:pos x="0" y="0"/>
                </a:cxn>
                <a:cxn ang="0">
                  <a:pos x="66" y="33"/>
                </a:cxn>
                <a:cxn ang="0">
                  <a:pos x="0" y="66"/>
                </a:cxn>
                <a:cxn ang="0">
                  <a:pos x="0" y="33"/>
                </a:cxn>
              </a:cxnLst>
              <a:rect l="0" t="0" r="r" b="b"/>
              <a:pathLst>
                <a:path w="66" h="66">
                  <a:moveTo>
                    <a:pt x="0" y="33"/>
                  </a:moveTo>
                  <a:lnTo>
                    <a:pt x="0" y="0"/>
                  </a:lnTo>
                  <a:lnTo>
                    <a:pt x="66" y="33"/>
                  </a:lnTo>
                  <a:lnTo>
                    <a:pt x="0" y="66"/>
                  </a:lnTo>
                  <a:lnTo>
                    <a:pt x="0" y="33"/>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69704" name="Line 72"/>
            <p:cNvSpPr>
              <a:spLocks noChangeShapeType="1"/>
            </p:cNvSpPr>
            <p:nvPr/>
          </p:nvSpPr>
          <p:spPr bwMode="auto">
            <a:xfrm>
              <a:off x="3394" y="2382"/>
              <a:ext cx="247"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705" name="Freeform 73"/>
            <p:cNvSpPr>
              <a:spLocks/>
            </p:cNvSpPr>
            <p:nvPr/>
          </p:nvSpPr>
          <p:spPr bwMode="auto">
            <a:xfrm>
              <a:off x="3641" y="3122"/>
              <a:ext cx="49" cy="65"/>
            </a:xfrm>
            <a:custGeom>
              <a:avLst/>
              <a:gdLst/>
              <a:ahLst/>
              <a:cxnLst>
                <a:cxn ang="0">
                  <a:pos x="0" y="33"/>
                </a:cxn>
                <a:cxn ang="0">
                  <a:pos x="0" y="0"/>
                </a:cxn>
                <a:cxn ang="0">
                  <a:pos x="49" y="33"/>
                </a:cxn>
                <a:cxn ang="0">
                  <a:pos x="0" y="65"/>
                </a:cxn>
                <a:cxn ang="0">
                  <a:pos x="0" y="33"/>
                </a:cxn>
              </a:cxnLst>
              <a:rect l="0" t="0" r="r" b="b"/>
              <a:pathLst>
                <a:path w="49" h="65">
                  <a:moveTo>
                    <a:pt x="0" y="33"/>
                  </a:moveTo>
                  <a:lnTo>
                    <a:pt x="0" y="0"/>
                  </a:lnTo>
                  <a:lnTo>
                    <a:pt x="49" y="33"/>
                  </a:lnTo>
                  <a:lnTo>
                    <a:pt x="0" y="65"/>
                  </a:lnTo>
                  <a:lnTo>
                    <a:pt x="0" y="33"/>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69706" name="Line 74"/>
            <p:cNvSpPr>
              <a:spLocks noChangeShapeType="1"/>
            </p:cNvSpPr>
            <p:nvPr/>
          </p:nvSpPr>
          <p:spPr bwMode="auto">
            <a:xfrm>
              <a:off x="3378" y="3155"/>
              <a:ext cx="247"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707" name="Freeform 75"/>
            <p:cNvSpPr>
              <a:spLocks/>
            </p:cNvSpPr>
            <p:nvPr/>
          </p:nvSpPr>
          <p:spPr bwMode="auto">
            <a:xfrm>
              <a:off x="3625" y="3401"/>
              <a:ext cx="65" cy="66"/>
            </a:xfrm>
            <a:custGeom>
              <a:avLst/>
              <a:gdLst/>
              <a:ahLst/>
              <a:cxnLst>
                <a:cxn ang="0">
                  <a:pos x="0" y="33"/>
                </a:cxn>
                <a:cxn ang="0">
                  <a:pos x="0" y="0"/>
                </a:cxn>
                <a:cxn ang="0">
                  <a:pos x="65" y="33"/>
                </a:cxn>
                <a:cxn ang="0">
                  <a:pos x="0" y="66"/>
                </a:cxn>
                <a:cxn ang="0">
                  <a:pos x="0" y="33"/>
                </a:cxn>
              </a:cxnLst>
              <a:rect l="0" t="0" r="r" b="b"/>
              <a:pathLst>
                <a:path w="65" h="66">
                  <a:moveTo>
                    <a:pt x="0" y="33"/>
                  </a:moveTo>
                  <a:lnTo>
                    <a:pt x="0" y="0"/>
                  </a:lnTo>
                  <a:lnTo>
                    <a:pt x="65" y="33"/>
                  </a:lnTo>
                  <a:lnTo>
                    <a:pt x="0" y="66"/>
                  </a:lnTo>
                  <a:lnTo>
                    <a:pt x="0" y="33"/>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69708" name="Line 76"/>
            <p:cNvSpPr>
              <a:spLocks noChangeShapeType="1"/>
            </p:cNvSpPr>
            <p:nvPr/>
          </p:nvSpPr>
          <p:spPr bwMode="auto">
            <a:xfrm>
              <a:off x="3378" y="3434"/>
              <a:ext cx="247"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69709" name="Rectangle 77"/>
            <p:cNvSpPr>
              <a:spLocks noChangeArrowheads="1"/>
            </p:cNvSpPr>
            <p:nvPr/>
          </p:nvSpPr>
          <p:spPr bwMode="auto">
            <a:xfrm>
              <a:off x="3407" y="1157"/>
              <a:ext cx="9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X</a:t>
              </a:r>
              <a:endParaRPr lang="en-GB">
                <a:latin typeface="Times" charset="0"/>
              </a:endParaRPr>
            </a:p>
          </p:txBody>
        </p:sp>
        <p:sp>
          <p:nvSpPr>
            <p:cNvPr id="69710" name="Rectangle 78"/>
            <p:cNvSpPr>
              <a:spLocks noChangeArrowheads="1"/>
            </p:cNvSpPr>
            <p:nvPr/>
          </p:nvSpPr>
          <p:spPr bwMode="auto">
            <a:xfrm>
              <a:off x="3398" y="2044"/>
              <a:ext cx="9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Y</a:t>
              </a:r>
              <a:endParaRPr lang="en-GB">
                <a:latin typeface="Times" charset="0"/>
              </a:endParaRPr>
            </a:p>
          </p:txBody>
        </p:sp>
        <p:sp>
          <p:nvSpPr>
            <p:cNvPr id="69711" name="Rectangle 79"/>
            <p:cNvSpPr>
              <a:spLocks noChangeArrowheads="1"/>
            </p:cNvSpPr>
            <p:nvPr/>
          </p:nvSpPr>
          <p:spPr bwMode="auto">
            <a:xfrm>
              <a:off x="3400" y="2834"/>
              <a:ext cx="83"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Z</a:t>
              </a:r>
              <a:endParaRPr lang="en-GB">
                <a:latin typeface="Times" charset="0"/>
              </a:endParaRPr>
            </a:p>
          </p:txBody>
        </p:sp>
        <p:sp>
          <p:nvSpPr>
            <p:cNvPr id="69712" name="Rectangle 80"/>
            <p:cNvSpPr>
              <a:spLocks noChangeArrowheads="1"/>
            </p:cNvSpPr>
            <p:nvPr/>
          </p:nvSpPr>
          <p:spPr bwMode="auto">
            <a:xfrm>
              <a:off x="372" y="2103"/>
              <a:ext cx="238"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T</a:t>
              </a:r>
              <a:r>
                <a:rPr lang="en-GB" sz="1700">
                  <a:solidFill>
                    <a:srgbClr val="000000"/>
                  </a:solidFill>
                  <a:latin typeface="Arial" charset="0"/>
                </a:rPr>
                <a:t> = </a:t>
              </a:r>
              <a:endParaRPr lang="en-GB">
                <a:latin typeface="Times" charset="0"/>
              </a:endParaRPr>
            </a:p>
          </p:txBody>
        </p:sp>
        <p:sp>
          <p:nvSpPr>
            <p:cNvPr id="69713" name="Rectangle 81"/>
            <p:cNvSpPr>
              <a:spLocks noChangeArrowheads="1"/>
            </p:cNvSpPr>
            <p:nvPr/>
          </p:nvSpPr>
          <p:spPr bwMode="auto">
            <a:xfrm>
              <a:off x="597" y="2103"/>
              <a:ext cx="1016"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openTransaction</a:t>
              </a:r>
              <a:endParaRPr lang="en-GB">
                <a:latin typeface="Times" charset="0"/>
              </a:endParaRPr>
            </a:p>
          </p:txBody>
        </p:sp>
        <p:sp>
          <p:nvSpPr>
            <p:cNvPr id="69714" name="Rectangle 82"/>
            <p:cNvSpPr>
              <a:spLocks noChangeArrowheads="1"/>
            </p:cNvSpPr>
            <p:nvPr/>
          </p:nvSpPr>
          <p:spPr bwMode="auto">
            <a:xfrm>
              <a:off x="413" y="2312"/>
              <a:ext cx="190"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     </a:t>
              </a:r>
              <a:endParaRPr lang="en-GB">
                <a:latin typeface="Times" charset="0"/>
              </a:endParaRPr>
            </a:p>
          </p:txBody>
        </p:sp>
        <p:sp>
          <p:nvSpPr>
            <p:cNvPr id="69715" name="Rectangle 83"/>
            <p:cNvSpPr>
              <a:spLocks noChangeArrowheads="1"/>
            </p:cNvSpPr>
            <p:nvPr/>
          </p:nvSpPr>
          <p:spPr bwMode="auto">
            <a:xfrm>
              <a:off x="592" y="2264"/>
              <a:ext cx="37"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C Helvetica Condensed" charset="0"/>
                </a:rPr>
                <a:t> </a:t>
              </a:r>
              <a:endParaRPr lang="en-GB">
                <a:latin typeface="Times" charset="0"/>
              </a:endParaRPr>
            </a:p>
          </p:txBody>
        </p:sp>
        <p:sp>
          <p:nvSpPr>
            <p:cNvPr id="69716" name="Rectangle 84"/>
            <p:cNvSpPr>
              <a:spLocks noChangeArrowheads="1"/>
            </p:cNvSpPr>
            <p:nvPr/>
          </p:nvSpPr>
          <p:spPr bwMode="auto">
            <a:xfrm>
              <a:off x="628" y="2312"/>
              <a:ext cx="1259"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openSubTransaction</a:t>
              </a:r>
              <a:endParaRPr lang="en-GB">
                <a:latin typeface="Times" charset="0"/>
              </a:endParaRPr>
            </a:p>
          </p:txBody>
        </p:sp>
        <p:sp>
          <p:nvSpPr>
            <p:cNvPr id="69717" name="Rectangle 85"/>
            <p:cNvSpPr>
              <a:spLocks noChangeArrowheads="1"/>
            </p:cNvSpPr>
            <p:nvPr/>
          </p:nvSpPr>
          <p:spPr bwMode="auto">
            <a:xfrm>
              <a:off x="792" y="2457"/>
              <a:ext cx="93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a.withdraw(10);</a:t>
              </a:r>
              <a:endParaRPr lang="en-GB">
                <a:latin typeface="Times" charset="0"/>
              </a:endParaRPr>
            </a:p>
          </p:txBody>
        </p:sp>
        <p:sp>
          <p:nvSpPr>
            <p:cNvPr id="69718" name="Rectangle 86"/>
            <p:cNvSpPr>
              <a:spLocks noChangeArrowheads="1"/>
            </p:cNvSpPr>
            <p:nvPr/>
          </p:nvSpPr>
          <p:spPr bwMode="auto">
            <a:xfrm>
              <a:off x="353" y="3615"/>
              <a:ext cx="1258"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      </a:t>
              </a:r>
              <a:r>
                <a:rPr lang="en-GB" sz="1700" i="1">
                  <a:solidFill>
                    <a:srgbClr val="000000"/>
                  </a:solidFill>
                  <a:latin typeface="Arial" charset="0"/>
                </a:rPr>
                <a:t>closeTransaction</a:t>
              </a:r>
              <a:endParaRPr lang="en-GB">
                <a:latin typeface="Times" charset="0"/>
              </a:endParaRPr>
            </a:p>
          </p:txBody>
        </p:sp>
        <p:sp>
          <p:nvSpPr>
            <p:cNvPr id="69719" name="Rectangle 87"/>
            <p:cNvSpPr>
              <a:spLocks noChangeArrowheads="1"/>
            </p:cNvSpPr>
            <p:nvPr/>
          </p:nvSpPr>
          <p:spPr bwMode="auto">
            <a:xfrm>
              <a:off x="413" y="2634"/>
              <a:ext cx="190"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     </a:t>
              </a:r>
              <a:endParaRPr lang="en-GB">
                <a:latin typeface="Times" charset="0"/>
              </a:endParaRPr>
            </a:p>
          </p:txBody>
        </p:sp>
        <p:sp>
          <p:nvSpPr>
            <p:cNvPr id="69720" name="Rectangle 88"/>
            <p:cNvSpPr>
              <a:spLocks noChangeArrowheads="1"/>
            </p:cNvSpPr>
            <p:nvPr/>
          </p:nvSpPr>
          <p:spPr bwMode="auto">
            <a:xfrm>
              <a:off x="592" y="2586"/>
              <a:ext cx="37" cy="182"/>
            </a:xfrm>
            <a:prstGeom prst="rect">
              <a:avLst/>
            </a:prstGeom>
            <a:noFill/>
            <a:ln w="9525">
              <a:noFill/>
              <a:miter lim="800000"/>
              <a:headEnd/>
              <a:tailEnd/>
            </a:ln>
          </p:spPr>
          <p:txBody>
            <a:bodyPr wrap="none" lIns="0" tIns="0" rIns="0" bIns="0">
              <a:prstTxWarp prst="textNoShape">
                <a:avLst/>
              </a:prstTxWarp>
              <a:spAutoFit/>
            </a:bodyPr>
            <a:lstStyle/>
            <a:p>
              <a:pPr algn="l"/>
              <a:r>
                <a:rPr lang="en-GB" sz="1900" i="1">
                  <a:solidFill>
                    <a:srgbClr val="000000"/>
                  </a:solidFill>
                  <a:latin typeface="C Helvetica Condensed" charset="0"/>
                </a:rPr>
                <a:t> </a:t>
              </a:r>
              <a:endParaRPr lang="en-GB">
                <a:latin typeface="Times" charset="0"/>
              </a:endParaRPr>
            </a:p>
          </p:txBody>
        </p:sp>
        <p:sp>
          <p:nvSpPr>
            <p:cNvPr id="69721" name="Rectangle 89"/>
            <p:cNvSpPr>
              <a:spLocks noChangeArrowheads="1"/>
            </p:cNvSpPr>
            <p:nvPr/>
          </p:nvSpPr>
          <p:spPr bwMode="auto">
            <a:xfrm>
              <a:off x="628" y="2634"/>
              <a:ext cx="1259"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i="1">
                  <a:solidFill>
                    <a:srgbClr val="000000"/>
                  </a:solidFill>
                  <a:latin typeface="Arial" charset="0"/>
                </a:rPr>
                <a:t>openSubTransaction</a:t>
              </a:r>
              <a:endParaRPr lang="en-GB">
                <a:latin typeface="Times" charset="0"/>
              </a:endParaRPr>
            </a:p>
          </p:txBody>
        </p:sp>
        <p:sp>
          <p:nvSpPr>
            <p:cNvPr id="69722" name="Rectangle 90"/>
            <p:cNvSpPr>
              <a:spLocks noChangeArrowheads="1"/>
            </p:cNvSpPr>
            <p:nvPr/>
          </p:nvSpPr>
          <p:spPr bwMode="auto">
            <a:xfrm>
              <a:off x="792" y="2779"/>
              <a:ext cx="93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b.withdraw(20);</a:t>
              </a:r>
              <a:endParaRPr lang="en-GB">
                <a:latin typeface="Times" charset="0"/>
              </a:endParaRPr>
            </a:p>
          </p:txBody>
        </p:sp>
        <p:sp>
          <p:nvSpPr>
            <p:cNvPr id="69723" name="Rectangle 91"/>
            <p:cNvSpPr>
              <a:spLocks noChangeArrowheads="1"/>
            </p:cNvSpPr>
            <p:nvPr/>
          </p:nvSpPr>
          <p:spPr bwMode="auto">
            <a:xfrm>
              <a:off x="413" y="2972"/>
              <a:ext cx="1449"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     </a:t>
              </a:r>
              <a:r>
                <a:rPr lang="en-GB" sz="1700" i="1">
                  <a:solidFill>
                    <a:srgbClr val="000000"/>
                  </a:solidFill>
                  <a:latin typeface="Arial" charset="0"/>
                </a:rPr>
                <a:t>openSubTransaction</a:t>
              </a:r>
              <a:endParaRPr lang="en-GB">
                <a:latin typeface="Times" charset="0"/>
              </a:endParaRPr>
            </a:p>
          </p:txBody>
        </p:sp>
        <p:sp>
          <p:nvSpPr>
            <p:cNvPr id="69724" name="Rectangle 92"/>
            <p:cNvSpPr>
              <a:spLocks noChangeArrowheads="1"/>
            </p:cNvSpPr>
            <p:nvPr/>
          </p:nvSpPr>
          <p:spPr bwMode="auto">
            <a:xfrm>
              <a:off x="792" y="3117"/>
              <a:ext cx="826"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c.deposit(10);</a:t>
              </a:r>
              <a:endParaRPr lang="en-GB">
                <a:latin typeface="Times" charset="0"/>
              </a:endParaRPr>
            </a:p>
          </p:txBody>
        </p:sp>
        <p:sp>
          <p:nvSpPr>
            <p:cNvPr id="69725" name="Rectangle 93"/>
            <p:cNvSpPr>
              <a:spLocks noChangeArrowheads="1"/>
            </p:cNvSpPr>
            <p:nvPr/>
          </p:nvSpPr>
          <p:spPr bwMode="auto">
            <a:xfrm>
              <a:off x="413" y="3278"/>
              <a:ext cx="1487"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      </a:t>
              </a:r>
              <a:r>
                <a:rPr lang="en-GB" sz="1700" i="1">
                  <a:solidFill>
                    <a:srgbClr val="000000"/>
                  </a:solidFill>
                  <a:latin typeface="Arial" charset="0"/>
                </a:rPr>
                <a:t>openSubTransaction</a:t>
              </a:r>
              <a:endParaRPr lang="en-GB">
                <a:latin typeface="Times" charset="0"/>
              </a:endParaRPr>
            </a:p>
          </p:txBody>
        </p:sp>
        <p:sp>
          <p:nvSpPr>
            <p:cNvPr id="69726" name="Rectangle 94"/>
            <p:cNvSpPr>
              <a:spLocks noChangeArrowheads="1"/>
            </p:cNvSpPr>
            <p:nvPr/>
          </p:nvSpPr>
          <p:spPr bwMode="auto">
            <a:xfrm>
              <a:off x="792" y="3422"/>
              <a:ext cx="834"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d.deposit(20);</a:t>
              </a:r>
              <a:endParaRPr lang="en-GB">
                <a:latin typeface="Times" charset="0"/>
              </a:endParaRPr>
            </a:p>
          </p:txBody>
        </p:sp>
      </p:gr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1EA8840B-AF2E-514F-8786-5488558AD034}" type="slidenum">
              <a:rPr lang="en-US"/>
              <a:pPr/>
              <a:t>89</a:t>
            </a:fld>
            <a:endParaRPr lang="en-US"/>
          </a:p>
        </p:txBody>
      </p:sp>
      <p:sp>
        <p:nvSpPr>
          <p:cNvPr id="65538" name="Rectangle 2"/>
          <p:cNvSpPr>
            <a:spLocks noGrp="1" noChangeArrowheads="1"/>
          </p:cNvSpPr>
          <p:nvPr>
            <p:ph type="title"/>
          </p:nvPr>
        </p:nvSpPr>
        <p:spPr>
          <a:xfrm>
            <a:off x="533400" y="228600"/>
            <a:ext cx="8077200" cy="1143000"/>
          </a:xfrm>
        </p:spPr>
        <p:txBody>
          <a:bodyPr/>
          <a:lstStyle/>
          <a:p>
            <a:r>
              <a:rPr lang="en-US"/>
              <a:t>Concurrency Control for Distributed Transactions</a:t>
            </a:r>
          </a:p>
        </p:txBody>
      </p:sp>
      <p:pic>
        <p:nvPicPr>
          <p:cNvPr id="65539" name="Picture 3"/>
          <p:cNvPicPr>
            <a:picLocks noChangeAspect="1" noChangeArrowheads="1"/>
          </p:cNvPicPr>
          <p:nvPr/>
        </p:nvPicPr>
        <p:blipFill>
          <a:blip r:embed="rId3"/>
          <a:srcRect l="29930" t="39426" r="27579" b="33987"/>
          <a:stretch>
            <a:fillRect/>
          </a:stretch>
        </p:blipFill>
        <p:spPr bwMode="auto">
          <a:xfrm>
            <a:off x="1112838" y="1181100"/>
            <a:ext cx="5783262" cy="5121275"/>
          </a:xfrm>
          <a:prstGeom prst="rect">
            <a:avLst/>
          </a:prstGeom>
          <a:noFill/>
          <a:ln w="9525">
            <a:noFill/>
            <a:miter lim="800000"/>
            <a:headEnd/>
            <a:tailEnd/>
          </a:ln>
          <a:effectLst/>
        </p:spPr>
      </p:pic>
      <p:sp>
        <p:nvSpPr>
          <p:cNvPr id="65540" name="Rectangle 4"/>
          <p:cNvSpPr>
            <a:spLocks noGrp="1" noChangeArrowheads="1"/>
          </p:cNvSpPr>
          <p:nvPr>
            <p:ph type="body" idx="1"/>
          </p:nvPr>
        </p:nvSpPr>
        <p:spPr>
          <a:xfrm>
            <a:off x="4076700" y="1409700"/>
            <a:ext cx="3619500" cy="4419600"/>
          </a:xfrm>
        </p:spPr>
        <p:txBody>
          <a:bodyPr/>
          <a:lstStyle/>
          <a:p>
            <a:pPr>
              <a:buFont typeface="Wingdings" charset="2"/>
              <a:buNone/>
            </a:pPr>
            <a:r>
              <a:rPr lang="en-US" sz="2000"/>
              <a:t>General organization of managers for handling distributed transactions.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p:spPr>
        <p:txBody>
          <a:bodyPr lIns="90488" tIns="44450" rIns="90488" bIns="44450" anchor="ctr">
            <a:normAutofit fontScale="90000"/>
          </a:bodyPr>
          <a:lstStyle/>
          <a:p>
            <a:pPr eaLnBrk="1" hangingPunct="1"/>
            <a:r>
              <a:rPr lang="en-US"/>
              <a:t>Transaction and Data Managers</a:t>
            </a:r>
          </a:p>
        </p:txBody>
      </p:sp>
      <p:grpSp>
        <p:nvGrpSpPr>
          <p:cNvPr id="2" name="Group 3"/>
          <p:cNvGrpSpPr>
            <a:grpSpLocks/>
          </p:cNvGrpSpPr>
          <p:nvPr/>
        </p:nvGrpSpPr>
        <p:grpSpPr bwMode="auto">
          <a:xfrm>
            <a:off x="4572000" y="2995613"/>
            <a:ext cx="1981200" cy="1435100"/>
            <a:chOff x="2880" y="1780"/>
            <a:chExt cx="1248" cy="904"/>
          </a:xfrm>
        </p:grpSpPr>
        <p:sp>
          <p:nvSpPr>
            <p:cNvPr id="11282" name="Oval 4"/>
            <p:cNvSpPr>
              <a:spLocks noChangeArrowheads="1"/>
            </p:cNvSpPr>
            <p:nvPr/>
          </p:nvSpPr>
          <p:spPr bwMode="auto">
            <a:xfrm>
              <a:off x="2884" y="2452"/>
              <a:ext cx="1240" cy="232"/>
            </a:xfrm>
            <a:prstGeom prst="ellipse">
              <a:avLst/>
            </a:prstGeom>
            <a:solidFill>
              <a:schemeClr val="accent1"/>
            </a:solidFill>
            <a:ln w="12700">
              <a:solidFill>
                <a:schemeClr val="tx1"/>
              </a:solidFill>
              <a:round/>
              <a:headEnd/>
              <a:tailEnd/>
            </a:ln>
          </p:spPr>
          <p:txBody>
            <a:bodyPr wrap="none" anchor="ctr">
              <a:prstTxWarp prst="textNoShape">
                <a:avLst/>
              </a:prstTxWarp>
            </a:bodyPr>
            <a:lstStyle/>
            <a:p>
              <a:endParaRPr lang="en-US"/>
            </a:p>
          </p:txBody>
        </p:sp>
        <p:sp>
          <p:nvSpPr>
            <p:cNvPr id="11283" name="Rectangle 5"/>
            <p:cNvSpPr>
              <a:spLocks noChangeArrowheads="1"/>
            </p:cNvSpPr>
            <p:nvPr/>
          </p:nvSpPr>
          <p:spPr bwMode="auto">
            <a:xfrm>
              <a:off x="2880" y="1872"/>
              <a:ext cx="1248" cy="672"/>
            </a:xfrm>
            <a:prstGeom prst="rect">
              <a:avLst/>
            </a:prstGeom>
            <a:solidFill>
              <a:schemeClr val="accent1"/>
            </a:solidFill>
            <a:ln w="12700">
              <a:noFill/>
              <a:miter lim="800000"/>
              <a:headEnd/>
              <a:tailEnd/>
            </a:ln>
          </p:spPr>
          <p:txBody>
            <a:bodyPr wrap="none" anchor="ctr">
              <a:prstTxWarp prst="textNoShape">
                <a:avLst/>
              </a:prstTxWarp>
            </a:bodyPr>
            <a:lstStyle/>
            <a:p>
              <a:endParaRPr lang="en-US"/>
            </a:p>
          </p:txBody>
        </p:sp>
        <p:sp>
          <p:nvSpPr>
            <p:cNvPr id="11284" name="Oval 6"/>
            <p:cNvSpPr>
              <a:spLocks noChangeArrowheads="1"/>
            </p:cNvSpPr>
            <p:nvPr/>
          </p:nvSpPr>
          <p:spPr bwMode="auto">
            <a:xfrm>
              <a:off x="2884" y="1780"/>
              <a:ext cx="1240" cy="232"/>
            </a:xfrm>
            <a:prstGeom prst="ellipse">
              <a:avLst/>
            </a:prstGeom>
            <a:solidFill>
              <a:schemeClr val="accent1"/>
            </a:solidFill>
            <a:ln w="12700">
              <a:solidFill>
                <a:schemeClr val="tx1"/>
              </a:solidFill>
              <a:round/>
              <a:headEnd/>
              <a:tailEnd/>
            </a:ln>
          </p:spPr>
          <p:txBody>
            <a:bodyPr wrap="none" anchor="ctr">
              <a:prstTxWarp prst="textNoShape">
                <a:avLst/>
              </a:prstTxWarp>
            </a:bodyPr>
            <a:lstStyle/>
            <a:p>
              <a:endParaRPr lang="en-US"/>
            </a:p>
          </p:txBody>
        </p:sp>
      </p:grpSp>
      <p:grpSp>
        <p:nvGrpSpPr>
          <p:cNvPr id="3" name="Group 7"/>
          <p:cNvGrpSpPr>
            <a:grpSpLocks/>
          </p:cNvGrpSpPr>
          <p:nvPr/>
        </p:nvGrpSpPr>
        <p:grpSpPr bwMode="auto">
          <a:xfrm>
            <a:off x="6705600" y="2995613"/>
            <a:ext cx="1981200" cy="1435100"/>
            <a:chOff x="4224" y="1780"/>
            <a:chExt cx="1248" cy="904"/>
          </a:xfrm>
        </p:grpSpPr>
        <p:sp>
          <p:nvSpPr>
            <p:cNvPr id="11279" name="Oval 8"/>
            <p:cNvSpPr>
              <a:spLocks noChangeArrowheads="1"/>
            </p:cNvSpPr>
            <p:nvPr/>
          </p:nvSpPr>
          <p:spPr bwMode="auto">
            <a:xfrm>
              <a:off x="4228" y="2452"/>
              <a:ext cx="1240" cy="232"/>
            </a:xfrm>
            <a:prstGeom prst="ellipse">
              <a:avLst/>
            </a:prstGeom>
            <a:solidFill>
              <a:schemeClr val="accent1"/>
            </a:solidFill>
            <a:ln w="12700">
              <a:solidFill>
                <a:schemeClr val="tx1"/>
              </a:solidFill>
              <a:round/>
              <a:headEnd/>
              <a:tailEnd/>
            </a:ln>
          </p:spPr>
          <p:txBody>
            <a:bodyPr wrap="none" anchor="ctr">
              <a:prstTxWarp prst="textNoShape">
                <a:avLst/>
              </a:prstTxWarp>
            </a:bodyPr>
            <a:lstStyle/>
            <a:p>
              <a:endParaRPr lang="en-US"/>
            </a:p>
          </p:txBody>
        </p:sp>
        <p:sp>
          <p:nvSpPr>
            <p:cNvPr id="11280" name="Rectangle 9"/>
            <p:cNvSpPr>
              <a:spLocks noChangeArrowheads="1"/>
            </p:cNvSpPr>
            <p:nvPr/>
          </p:nvSpPr>
          <p:spPr bwMode="auto">
            <a:xfrm>
              <a:off x="4224" y="1872"/>
              <a:ext cx="1248" cy="672"/>
            </a:xfrm>
            <a:prstGeom prst="rect">
              <a:avLst/>
            </a:prstGeom>
            <a:solidFill>
              <a:schemeClr val="accent1"/>
            </a:solidFill>
            <a:ln w="12700">
              <a:noFill/>
              <a:miter lim="800000"/>
              <a:headEnd/>
              <a:tailEnd/>
            </a:ln>
          </p:spPr>
          <p:txBody>
            <a:bodyPr wrap="none" anchor="ctr">
              <a:prstTxWarp prst="textNoShape">
                <a:avLst/>
              </a:prstTxWarp>
            </a:bodyPr>
            <a:lstStyle/>
            <a:p>
              <a:endParaRPr lang="en-US"/>
            </a:p>
          </p:txBody>
        </p:sp>
        <p:sp>
          <p:nvSpPr>
            <p:cNvPr id="11281" name="Oval 10"/>
            <p:cNvSpPr>
              <a:spLocks noChangeArrowheads="1"/>
            </p:cNvSpPr>
            <p:nvPr/>
          </p:nvSpPr>
          <p:spPr bwMode="auto">
            <a:xfrm>
              <a:off x="4228" y="1780"/>
              <a:ext cx="1240" cy="232"/>
            </a:xfrm>
            <a:prstGeom prst="ellipse">
              <a:avLst/>
            </a:prstGeom>
            <a:solidFill>
              <a:schemeClr val="accent1"/>
            </a:solidFill>
            <a:ln w="12700">
              <a:solidFill>
                <a:schemeClr val="tx1"/>
              </a:solidFill>
              <a:round/>
              <a:headEnd/>
              <a:tailEnd/>
            </a:ln>
          </p:spPr>
          <p:txBody>
            <a:bodyPr wrap="none" anchor="ctr">
              <a:prstTxWarp prst="textNoShape">
                <a:avLst/>
              </a:prstTxWarp>
            </a:bodyPr>
            <a:lstStyle/>
            <a:p>
              <a:endParaRPr lang="en-US"/>
            </a:p>
          </p:txBody>
        </p:sp>
      </p:grpSp>
      <p:sp>
        <p:nvSpPr>
          <p:cNvPr id="11269" name="Line 11"/>
          <p:cNvSpPr>
            <a:spLocks noChangeShapeType="1"/>
          </p:cNvSpPr>
          <p:nvPr/>
        </p:nvSpPr>
        <p:spPr bwMode="auto">
          <a:xfrm>
            <a:off x="990600" y="2455863"/>
            <a:ext cx="0" cy="35052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11270" name="Line 12"/>
          <p:cNvSpPr>
            <a:spLocks noChangeShapeType="1"/>
          </p:cNvSpPr>
          <p:nvPr/>
        </p:nvSpPr>
        <p:spPr bwMode="auto">
          <a:xfrm>
            <a:off x="2286000" y="2455863"/>
            <a:ext cx="0" cy="3505200"/>
          </a:xfrm>
          <a:prstGeom prst="line">
            <a:avLst/>
          </a:prstGeom>
          <a:noFill/>
          <a:ln w="50800">
            <a:solidFill>
              <a:schemeClr val="tx1"/>
            </a:solidFill>
            <a:round/>
            <a:headEnd/>
            <a:tailEnd type="triangle" w="med" len="med"/>
          </a:ln>
        </p:spPr>
        <p:txBody>
          <a:bodyPr>
            <a:prstTxWarp prst="textNoShape">
              <a:avLst/>
            </a:prstTxWarp>
          </a:bodyPr>
          <a:lstStyle/>
          <a:p>
            <a:endParaRPr lang="en-US"/>
          </a:p>
        </p:txBody>
      </p:sp>
      <p:sp>
        <p:nvSpPr>
          <p:cNvPr id="11271" name="Rectangle 13"/>
          <p:cNvSpPr>
            <a:spLocks noChangeArrowheads="1"/>
          </p:cNvSpPr>
          <p:nvPr/>
        </p:nvSpPr>
        <p:spPr bwMode="auto">
          <a:xfrm>
            <a:off x="458788" y="1924050"/>
            <a:ext cx="2206625" cy="454025"/>
          </a:xfrm>
          <a:prstGeom prst="rect">
            <a:avLst/>
          </a:prstGeom>
          <a:noFill/>
          <a:ln w="12700">
            <a:noFill/>
            <a:miter lim="800000"/>
            <a:headEnd/>
            <a:tailEnd/>
          </a:ln>
        </p:spPr>
        <p:txBody>
          <a:bodyPr lIns="90488" tIns="44450" rIns="90488" bIns="44450">
            <a:prstTxWarp prst="textNoShape">
              <a:avLst/>
            </a:prstTxWarp>
            <a:spAutoFit/>
          </a:bodyPr>
          <a:lstStyle/>
          <a:p>
            <a:pPr algn="ctr" eaLnBrk="0" hangingPunct="0">
              <a:spcBef>
                <a:spcPct val="50000"/>
              </a:spcBef>
            </a:pPr>
            <a:r>
              <a:rPr lang="en-US" b="1">
                <a:latin typeface="Times New Roman" charset="0"/>
              </a:rPr>
              <a:t>Transactions</a:t>
            </a:r>
          </a:p>
        </p:txBody>
      </p:sp>
      <p:sp>
        <p:nvSpPr>
          <p:cNvPr id="11272" name="Line 14"/>
          <p:cNvSpPr>
            <a:spLocks noChangeShapeType="1"/>
          </p:cNvSpPr>
          <p:nvPr/>
        </p:nvSpPr>
        <p:spPr bwMode="auto">
          <a:xfrm>
            <a:off x="2286000" y="2913063"/>
            <a:ext cx="1295400" cy="381000"/>
          </a:xfrm>
          <a:prstGeom prst="line">
            <a:avLst/>
          </a:prstGeom>
          <a:noFill/>
          <a:ln w="12700">
            <a:solidFill>
              <a:schemeClr val="tx1"/>
            </a:solidFill>
            <a:round/>
            <a:headEnd type="triangle" w="med" len="med"/>
            <a:tailEnd type="triangle" w="med" len="med"/>
          </a:ln>
        </p:spPr>
        <p:txBody>
          <a:bodyPr>
            <a:prstTxWarp prst="textNoShape">
              <a:avLst/>
            </a:prstTxWarp>
          </a:bodyPr>
          <a:lstStyle/>
          <a:p>
            <a:endParaRPr lang="en-US"/>
          </a:p>
        </p:txBody>
      </p:sp>
      <p:sp>
        <p:nvSpPr>
          <p:cNvPr id="11273" name="Line 15"/>
          <p:cNvSpPr>
            <a:spLocks noChangeShapeType="1"/>
          </p:cNvSpPr>
          <p:nvPr/>
        </p:nvSpPr>
        <p:spPr bwMode="auto">
          <a:xfrm>
            <a:off x="2286000" y="3751263"/>
            <a:ext cx="1295400" cy="381000"/>
          </a:xfrm>
          <a:prstGeom prst="line">
            <a:avLst/>
          </a:prstGeom>
          <a:noFill/>
          <a:ln w="12700">
            <a:solidFill>
              <a:schemeClr val="tx1"/>
            </a:solidFill>
            <a:round/>
            <a:headEnd type="triangle" w="med" len="med"/>
            <a:tailEnd type="triangle" w="med" len="med"/>
          </a:ln>
        </p:spPr>
        <p:txBody>
          <a:bodyPr>
            <a:prstTxWarp prst="textNoShape">
              <a:avLst/>
            </a:prstTxWarp>
          </a:bodyPr>
          <a:lstStyle/>
          <a:p>
            <a:endParaRPr lang="en-US"/>
          </a:p>
        </p:txBody>
      </p:sp>
      <p:sp>
        <p:nvSpPr>
          <p:cNvPr id="11274" name="Line 16"/>
          <p:cNvSpPr>
            <a:spLocks noChangeShapeType="1"/>
          </p:cNvSpPr>
          <p:nvPr/>
        </p:nvSpPr>
        <p:spPr bwMode="auto">
          <a:xfrm>
            <a:off x="990600" y="3294063"/>
            <a:ext cx="2590800" cy="381000"/>
          </a:xfrm>
          <a:prstGeom prst="line">
            <a:avLst/>
          </a:prstGeom>
          <a:noFill/>
          <a:ln w="12700">
            <a:solidFill>
              <a:schemeClr val="tx1"/>
            </a:solidFill>
            <a:round/>
            <a:headEnd type="triangle" w="med" len="med"/>
            <a:tailEnd type="triangle" w="med" len="med"/>
          </a:ln>
        </p:spPr>
        <p:txBody>
          <a:bodyPr>
            <a:prstTxWarp prst="textNoShape">
              <a:avLst/>
            </a:prstTxWarp>
          </a:bodyPr>
          <a:lstStyle/>
          <a:p>
            <a:endParaRPr lang="en-US"/>
          </a:p>
        </p:txBody>
      </p:sp>
      <p:sp>
        <p:nvSpPr>
          <p:cNvPr id="11275" name="Line 17"/>
          <p:cNvSpPr>
            <a:spLocks noChangeShapeType="1"/>
          </p:cNvSpPr>
          <p:nvPr/>
        </p:nvSpPr>
        <p:spPr bwMode="auto">
          <a:xfrm>
            <a:off x="990600" y="4208463"/>
            <a:ext cx="2590800" cy="381000"/>
          </a:xfrm>
          <a:prstGeom prst="line">
            <a:avLst/>
          </a:prstGeom>
          <a:noFill/>
          <a:ln w="12700">
            <a:solidFill>
              <a:schemeClr val="tx1"/>
            </a:solidFill>
            <a:round/>
            <a:headEnd type="triangle" w="med" len="med"/>
            <a:tailEnd type="triangle" w="med" len="med"/>
          </a:ln>
        </p:spPr>
        <p:txBody>
          <a:bodyPr>
            <a:prstTxWarp prst="textNoShape">
              <a:avLst/>
            </a:prstTxWarp>
          </a:bodyPr>
          <a:lstStyle/>
          <a:p>
            <a:endParaRPr lang="en-US"/>
          </a:p>
        </p:txBody>
      </p:sp>
      <p:sp>
        <p:nvSpPr>
          <p:cNvPr id="11276" name="Rectangle 18"/>
          <p:cNvSpPr>
            <a:spLocks noChangeArrowheads="1"/>
          </p:cNvSpPr>
          <p:nvPr/>
        </p:nvSpPr>
        <p:spPr bwMode="auto">
          <a:xfrm>
            <a:off x="3506788" y="3067050"/>
            <a:ext cx="1520825" cy="1914525"/>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a:latin typeface="Times New Roman" charset="0"/>
              </a:rPr>
              <a:t>read</a:t>
            </a:r>
            <a:br>
              <a:rPr lang="en-US" b="1">
                <a:latin typeface="Times New Roman" charset="0"/>
              </a:rPr>
            </a:br>
            <a:r>
              <a:rPr lang="en-US" b="1">
                <a:latin typeface="Times New Roman" charset="0"/>
              </a:rPr>
              <a:t>update</a:t>
            </a:r>
          </a:p>
          <a:p>
            <a:pPr eaLnBrk="0" hangingPunct="0">
              <a:spcBef>
                <a:spcPct val="50000"/>
              </a:spcBef>
            </a:pPr>
            <a:r>
              <a:rPr lang="en-US" b="1">
                <a:latin typeface="Times New Roman" charset="0"/>
              </a:rPr>
              <a:t>read</a:t>
            </a:r>
          </a:p>
          <a:p>
            <a:pPr eaLnBrk="0" hangingPunct="0">
              <a:spcBef>
                <a:spcPct val="50000"/>
              </a:spcBef>
            </a:pPr>
            <a:r>
              <a:rPr lang="en-US" b="1">
                <a:latin typeface="Times New Roman" charset="0"/>
              </a:rPr>
              <a:t>update</a:t>
            </a:r>
          </a:p>
        </p:txBody>
      </p:sp>
      <p:sp>
        <p:nvSpPr>
          <p:cNvPr id="11277" name="Rectangle 19"/>
          <p:cNvSpPr>
            <a:spLocks noChangeArrowheads="1"/>
          </p:cNvSpPr>
          <p:nvPr/>
        </p:nvSpPr>
        <p:spPr bwMode="auto">
          <a:xfrm>
            <a:off x="382588" y="5886450"/>
            <a:ext cx="7616825" cy="819150"/>
          </a:xfrm>
          <a:prstGeom prst="rect">
            <a:avLst/>
          </a:prstGeom>
          <a:noFill/>
          <a:ln w="12700">
            <a:noFill/>
            <a:miter lim="800000"/>
            <a:headEnd/>
            <a:tailEnd/>
          </a:ln>
        </p:spPr>
        <p:txBody>
          <a:bodyPr lIns="90488" tIns="44450" rIns="90488" bIns="44450">
            <a:prstTxWarp prst="textNoShape">
              <a:avLst/>
            </a:prstTxWarp>
            <a:spAutoFit/>
          </a:bodyPr>
          <a:lstStyle/>
          <a:p>
            <a:pPr eaLnBrk="0" hangingPunct="0">
              <a:spcBef>
                <a:spcPct val="50000"/>
              </a:spcBef>
            </a:pPr>
            <a:r>
              <a:rPr lang="en-US" b="1" i="1">
                <a:latin typeface="Times New Roman" charset="0"/>
              </a:rPr>
              <a:t>transactions are stateful: transaction “knows” about database contents and updates</a:t>
            </a:r>
          </a:p>
        </p:txBody>
      </p:sp>
      <p:sp>
        <p:nvSpPr>
          <p:cNvPr id="11278" name="Rectangle 20"/>
          <p:cNvSpPr>
            <a:spLocks noChangeArrowheads="1"/>
          </p:cNvSpPr>
          <p:nvPr/>
        </p:nvSpPr>
        <p:spPr bwMode="auto">
          <a:xfrm>
            <a:off x="4573588" y="2381250"/>
            <a:ext cx="4340225" cy="454025"/>
          </a:xfrm>
          <a:prstGeom prst="rect">
            <a:avLst/>
          </a:prstGeom>
          <a:noFill/>
          <a:ln w="12700">
            <a:noFill/>
            <a:miter lim="800000"/>
            <a:headEnd/>
            <a:tailEnd/>
          </a:ln>
        </p:spPr>
        <p:txBody>
          <a:bodyPr lIns="90488" tIns="44450" rIns="90488" bIns="44450">
            <a:prstTxWarp prst="textNoShape">
              <a:avLst/>
            </a:prstTxWarp>
            <a:spAutoFit/>
          </a:bodyPr>
          <a:lstStyle/>
          <a:p>
            <a:pPr algn="ctr" eaLnBrk="0" hangingPunct="0">
              <a:spcBef>
                <a:spcPct val="50000"/>
              </a:spcBef>
            </a:pPr>
            <a:r>
              <a:rPr lang="en-US" b="1">
                <a:latin typeface="Times New Roman" charset="0"/>
              </a:rPr>
              <a:t>Data (and Lock) Managers</a:t>
            </a:r>
          </a:p>
        </p:txBody>
      </p:sp>
      <p:sp>
        <p:nvSpPr>
          <p:cNvPr id="21" name="Slide Number Placeholder 20"/>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01" name="Slide Number Placeholder 4"/>
          <p:cNvSpPr>
            <a:spLocks noGrp="1"/>
          </p:cNvSpPr>
          <p:nvPr>
            <p:ph type="sldNum" sz="quarter" idx="12"/>
          </p:nvPr>
        </p:nvSpPr>
        <p:spPr/>
        <p:txBody>
          <a:bodyPr/>
          <a:lstStyle/>
          <a:p>
            <a:fld id="{F863CA80-9F96-C249-9896-A9CA13895BBF}" type="slidenum">
              <a:rPr lang="en-US"/>
              <a:pPr/>
              <a:t>90</a:t>
            </a:fld>
            <a:endParaRPr lang="en-US"/>
          </a:p>
        </p:txBody>
      </p:sp>
      <p:sp>
        <p:nvSpPr>
          <p:cNvPr id="70658" name="Rectangle 2"/>
          <p:cNvSpPr>
            <a:spLocks noGrp="1" noChangeArrowheads="1"/>
          </p:cNvSpPr>
          <p:nvPr>
            <p:ph type="title"/>
          </p:nvPr>
        </p:nvSpPr>
        <p:spPr/>
        <p:txBody>
          <a:bodyPr>
            <a:normAutofit fontScale="90000"/>
          </a:bodyPr>
          <a:lstStyle/>
          <a:p>
            <a:r>
              <a:rPr lang="en-GB"/>
              <a:t>A distributed banking transaction</a:t>
            </a:r>
          </a:p>
        </p:txBody>
      </p:sp>
      <p:grpSp>
        <p:nvGrpSpPr>
          <p:cNvPr id="2" name="Group 3"/>
          <p:cNvGrpSpPr>
            <a:grpSpLocks/>
          </p:cNvGrpSpPr>
          <p:nvPr/>
        </p:nvGrpSpPr>
        <p:grpSpPr bwMode="auto">
          <a:xfrm>
            <a:off x="341313" y="1371600"/>
            <a:ext cx="8316912" cy="4716463"/>
            <a:chOff x="233" y="864"/>
            <a:chExt cx="5675" cy="2971"/>
          </a:xfrm>
        </p:grpSpPr>
        <p:sp>
          <p:nvSpPr>
            <p:cNvPr id="70660" name="Rectangle 4"/>
            <p:cNvSpPr>
              <a:spLocks noChangeArrowheads="1"/>
            </p:cNvSpPr>
            <p:nvPr/>
          </p:nvSpPr>
          <p:spPr bwMode="auto">
            <a:xfrm>
              <a:off x="1535" y="1385"/>
              <a:ext cx="935" cy="1041"/>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61" name="Rectangle 5"/>
            <p:cNvSpPr>
              <a:spLocks noChangeArrowheads="1"/>
            </p:cNvSpPr>
            <p:nvPr/>
          </p:nvSpPr>
          <p:spPr bwMode="auto">
            <a:xfrm>
              <a:off x="1848" y="1825"/>
              <a:ext cx="304" cy="248"/>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0662" name="AutoShape 6"/>
            <p:cNvSpPr>
              <a:spLocks noChangeArrowheads="1"/>
            </p:cNvSpPr>
            <p:nvPr/>
          </p:nvSpPr>
          <p:spPr bwMode="auto">
            <a:xfrm>
              <a:off x="2546" y="864"/>
              <a:ext cx="153" cy="214"/>
            </a:xfrm>
            <a:prstGeom prst="roundRect">
              <a:avLst>
                <a:gd name="adj" fmla="val 42481"/>
              </a:avLst>
            </a:prstGeom>
            <a:solidFill>
              <a:srgbClr val="FFDC99"/>
            </a:solidFill>
            <a:ln w="9525">
              <a:noFill/>
              <a:round/>
              <a:headEnd/>
              <a:tailEnd/>
            </a:ln>
          </p:spPr>
          <p:txBody>
            <a:bodyPr>
              <a:prstTxWarp prst="textNoShape">
                <a:avLst/>
              </a:prstTxWarp>
            </a:bodyPr>
            <a:lstStyle/>
            <a:p>
              <a:endParaRPr lang="en-US"/>
            </a:p>
          </p:txBody>
        </p:sp>
        <p:sp>
          <p:nvSpPr>
            <p:cNvPr id="70663" name="AutoShape 7"/>
            <p:cNvSpPr>
              <a:spLocks noChangeArrowheads="1"/>
            </p:cNvSpPr>
            <p:nvPr/>
          </p:nvSpPr>
          <p:spPr bwMode="auto">
            <a:xfrm>
              <a:off x="2546" y="864"/>
              <a:ext cx="169" cy="230"/>
            </a:xfrm>
            <a:prstGeom prst="roundRect">
              <a:avLst>
                <a:gd name="adj" fmla="val 38463"/>
              </a:avLst>
            </a:prstGeom>
            <a:noFill/>
            <a:ln w="34925">
              <a:solidFill>
                <a:srgbClr val="FFDC99"/>
              </a:solidFill>
              <a:round/>
              <a:headEnd/>
              <a:tailEnd/>
            </a:ln>
          </p:spPr>
          <p:txBody>
            <a:bodyPr>
              <a:prstTxWarp prst="textNoShape">
                <a:avLst/>
              </a:prstTxWarp>
            </a:bodyPr>
            <a:lstStyle/>
            <a:p>
              <a:endParaRPr lang="en-US"/>
            </a:p>
          </p:txBody>
        </p:sp>
        <p:sp>
          <p:nvSpPr>
            <p:cNvPr id="70664" name="Rectangle 8"/>
            <p:cNvSpPr>
              <a:spLocks noChangeArrowheads="1"/>
            </p:cNvSpPr>
            <p:nvPr/>
          </p:nvSpPr>
          <p:spPr bwMode="auto">
            <a:xfrm>
              <a:off x="2561" y="864"/>
              <a:ext cx="138" cy="10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0665" name="Rectangle 9"/>
            <p:cNvSpPr>
              <a:spLocks noChangeArrowheads="1"/>
            </p:cNvSpPr>
            <p:nvPr/>
          </p:nvSpPr>
          <p:spPr bwMode="auto">
            <a:xfrm>
              <a:off x="2561" y="864"/>
              <a:ext cx="154" cy="122"/>
            </a:xfrm>
            <a:prstGeom prst="rect">
              <a:avLst/>
            </a:prstGeom>
            <a:noFill/>
            <a:ln w="34925">
              <a:solidFill>
                <a:srgbClr val="FFFFFF"/>
              </a:solidFill>
              <a:miter lim="800000"/>
              <a:headEnd/>
              <a:tailEnd/>
            </a:ln>
          </p:spPr>
          <p:txBody>
            <a:bodyPr>
              <a:prstTxWarp prst="textNoShape">
                <a:avLst/>
              </a:prstTxWarp>
            </a:bodyPr>
            <a:lstStyle/>
            <a:p>
              <a:endParaRPr lang="en-US"/>
            </a:p>
          </p:txBody>
        </p:sp>
        <p:sp>
          <p:nvSpPr>
            <p:cNvPr id="70666" name="AutoShape 10"/>
            <p:cNvSpPr>
              <a:spLocks noChangeArrowheads="1"/>
            </p:cNvSpPr>
            <p:nvPr/>
          </p:nvSpPr>
          <p:spPr bwMode="auto">
            <a:xfrm>
              <a:off x="2546" y="864"/>
              <a:ext cx="169" cy="230"/>
            </a:xfrm>
            <a:prstGeom prst="roundRect">
              <a:avLst>
                <a:gd name="adj" fmla="val 38463"/>
              </a:avLst>
            </a:prstGeom>
            <a:noFill/>
            <a:ln w="34925">
              <a:solidFill>
                <a:srgbClr val="000000"/>
              </a:solidFill>
              <a:round/>
              <a:headEnd/>
              <a:tailEnd/>
            </a:ln>
          </p:spPr>
          <p:txBody>
            <a:bodyPr>
              <a:prstTxWarp prst="textNoShape">
                <a:avLst/>
              </a:prstTxWarp>
            </a:bodyPr>
            <a:lstStyle/>
            <a:p>
              <a:endParaRPr lang="en-US"/>
            </a:p>
          </p:txBody>
        </p:sp>
        <p:sp>
          <p:nvSpPr>
            <p:cNvPr id="70667" name="Line 11"/>
            <p:cNvSpPr>
              <a:spLocks noChangeShapeType="1"/>
            </p:cNvSpPr>
            <p:nvPr/>
          </p:nvSpPr>
          <p:spPr bwMode="auto">
            <a:xfrm>
              <a:off x="2546" y="971"/>
              <a:ext cx="153"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668" name="Rectangle 12"/>
            <p:cNvSpPr>
              <a:spLocks noChangeArrowheads="1"/>
            </p:cNvSpPr>
            <p:nvPr/>
          </p:nvSpPr>
          <p:spPr bwMode="auto">
            <a:xfrm>
              <a:off x="4093" y="1905"/>
              <a:ext cx="934" cy="904"/>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69" name="Rectangle 13"/>
            <p:cNvSpPr>
              <a:spLocks noChangeArrowheads="1"/>
            </p:cNvSpPr>
            <p:nvPr/>
          </p:nvSpPr>
          <p:spPr bwMode="auto">
            <a:xfrm>
              <a:off x="4093" y="2916"/>
              <a:ext cx="934" cy="904"/>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70" name="Rectangle 14"/>
            <p:cNvSpPr>
              <a:spLocks noChangeArrowheads="1"/>
            </p:cNvSpPr>
            <p:nvPr/>
          </p:nvSpPr>
          <p:spPr bwMode="auto">
            <a:xfrm>
              <a:off x="4093" y="925"/>
              <a:ext cx="934" cy="88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71" name="AutoShape 15"/>
            <p:cNvSpPr>
              <a:spLocks noChangeArrowheads="1"/>
            </p:cNvSpPr>
            <p:nvPr/>
          </p:nvSpPr>
          <p:spPr bwMode="auto">
            <a:xfrm>
              <a:off x="4154" y="1140"/>
              <a:ext cx="138" cy="199"/>
            </a:xfrm>
            <a:prstGeom prst="roundRect">
              <a:avLst>
                <a:gd name="adj" fmla="val 47102"/>
              </a:avLst>
            </a:prstGeom>
            <a:solidFill>
              <a:srgbClr val="FFFFFF"/>
            </a:solidFill>
            <a:ln w="9525">
              <a:noFill/>
              <a:round/>
              <a:headEnd/>
              <a:tailEnd/>
            </a:ln>
          </p:spPr>
          <p:txBody>
            <a:bodyPr>
              <a:prstTxWarp prst="textNoShape">
                <a:avLst/>
              </a:prstTxWarp>
            </a:bodyPr>
            <a:lstStyle/>
            <a:p>
              <a:endParaRPr lang="en-US"/>
            </a:p>
          </p:txBody>
        </p:sp>
        <p:sp>
          <p:nvSpPr>
            <p:cNvPr id="70672" name="AutoShape 16"/>
            <p:cNvSpPr>
              <a:spLocks noChangeArrowheads="1"/>
            </p:cNvSpPr>
            <p:nvPr/>
          </p:nvSpPr>
          <p:spPr bwMode="auto">
            <a:xfrm>
              <a:off x="4154" y="1140"/>
              <a:ext cx="153" cy="214"/>
            </a:xfrm>
            <a:prstGeom prst="roundRect">
              <a:avLst>
                <a:gd name="adj" fmla="val 42481"/>
              </a:avLst>
            </a:prstGeom>
            <a:noFill/>
            <a:ln w="34925">
              <a:solidFill>
                <a:srgbClr val="FFFFFF"/>
              </a:solidFill>
              <a:round/>
              <a:headEnd/>
              <a:tailEnd/>
            </a:ln>
          </p:spPr>
          <p:txBody>
            <a:bodyPr>
              <a:prstTxWarp prst="textNoShape">
                <a:avLst/>
              </a:prstTxWarp>
            </a:bodyPr>
            <a:lstStyle/>
            <a:p>
              <a:endParaRPr lang="en-US"/>
            </a:p>
          </p:txBody>
        </p:sp>
        <p:sp>
          <p:nvSpPr>
            <p:cNvPr id="70673" name="Rectangle 17"/>
            <p:cNvSpPr>
              <a:spLocks noChangeArrowheads="1"/>
            </p:cNvSpPr>
            <p:nvPr/>
          </p:nvSpPr>
          <p:spPr bwMode="auto">
            <a:xfrm>
              <a:off x="4154" y="1247"/>
              <a:ext cx="138" cy="10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74" name="Rectangle 18"/>
            <p:cNvSpPr>
              <a:spLocks noChangeArrowheads="1"/>
            </p:cNvSpPr>
            <p:nvPr/>
          </p:nvSpPr>
          <p:spPr bwMode="auto">
            <a:xfrm>
              <a:off x="4154" y="1247"/>
              <a:ext cx="153" cy="122"/>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70675" name="AutoShape 19"/>
            <p:cNvSpPr>
              <a:spLocks noChangeArrowheads="1"/>
            </p:cNvSpPr>
            <p:nvPr/>
          </p:nvSpPr>
          <p:spPr bwMode="auto">
            <a:xfrm>
              <a:off x="4154" y="1140"/>
              <a:ext cx="153" cy="214"/>
            </a:xfrm>
            <a:prstGeom prst="roundRect">
              <a:avLst>
                <a:gd name="adj" fmla="val 42481"/>
              </a:avLst>
            </a:prstGeom>
            <a:noFill/>
            <a:ln w="34925">
              <a:solidFill>
                <a:srgbClr val="000000"/>
              </a:solidFill>
              <a:round/>
              <a:headEnd/>
              <a:tailEnd/>
            </a:ln>
          </p:spPr>
          <p:txBody>
            <a:bodyPr>
              <a:prstTxWarp prst="textNoShape">
                <a:avLst/>
              </a:prstTxWarp>
            </a:bodyPr>
            <a:lstStyle/>
            <a:p>
              <a:endParaRPr lang="en-US"/>
            </a:p>
          </p:txBody>
        </p:sp>
        <p:sp>
          <p:nvSpPr>
            <p:cNvPr id="70676" name="Line 20"/>
            <p:cNvSpPr>
              <a:spLocks noChangeShapeType="1"/>
            </p:cNvSpPr>
            <p:nvPr/>
          </p:nvSpPr>
          <p:spPr bwMode="auto">
            <a:xfrm>
              <a:off x="4154" y="1247"/>
              <a:ext cx="138"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677" name="AutoShape 21"/>
            <p:cNvSpPr>
              <a:spLocks noChangeArrowheads="1"/>
            </p:cNvSpPr>
            <p:nvPr/>
          </p:nvSpPr>
          <p:spPr bwMode="auto">
            <a:xfrm>
              <a:off x="4736" y="1170"/>
              <a:ext cx="138" cy="199"/>
            </a:xfrm>
            <a:prstGeom prst="roundRect">
              <a:avLst>
                <a:gd name="adj" fmla="val 47102"/>
              </a:avLst>
            </a:prstGeom>
            <a:solidFill>
              <a:srgbClr val="FFFFFF"/>
            </a:solidFill>
            <a:ln w="9525">
              <a:noFill/>
              <a:round/>
              <a:headEnd/>
              <a:tailEnd/>
            </a:ln>
          </p:spPr>
          <p:txBody>
            <a:bodyPr>
              <a:prstTxWarp prst="textNoShape">
                <a:avLst/>
              </a:prstTxWarp>
            </a:bodyPr>
            <a:lstStyle/>
            <a:p>
              <a:endParaRPr lang="en-US"/>
            </a:p>
          </p:txBody>
        </p:sp>
        <p:sp>
          <p:nvSpPr>
            <p:cNvPr id="70678" name="AutoShape 22"/>
            <p:cNvSpPr>
              <a:spLocks noChangeArrowheads="1"/>
            </p:cNvSpPr>
            <p:nvPr/>
          </p:nvSpPr>
          <p:spPr bwMode="auto">
            <a:xfrm>
              <a:off x="4736" y="1170"/>
              <a:ext cx="153" cy="215"/>
            </a:xfrm>
            <a:prstGeom prst="roundRect">
              <a:avLst>
                <a:gd name="adj" fmla="val 42481"/>
              </a:avLst>
            </a:prstGeom>
            <a:noFill/>
            <a:ln w="34925">
              <a:solidFill>
                <a:srgbClr val="FFFFFF"/>
              </a:solidFill>
              <a:round/>
              <a:headEnd/>
              <a:tailEnd/>
            </a:ln>
          </p:spPr>
          <p:txBody>
            <a:bodyPr>
              <a:prstTxWarp prst="textNoShape">
                <a:avLst/>
              </a:prstTxWarp>
            </a:bodyPr>
            <a:lstStyle/>
            <a:p>
              <a:endParaRPr lang="en-US"/>
            </a:p>
          </p:txBody>
        </p:sp>
        <p:sp>
          <p:nvSpPr>
            <p:cNvPr id="70679" name="Rectangle 23"/>
            <p:cNvSpPr>
              <a:spLocks noChangeArrowheads="1"/>
            </p:cNvSpPr>
            <p:nvPr/>
          </p:nvSpPr>
          <p:spPr bwMode="auto">
            <a:xfrm>
              <a:off x="4736" y="1277"/>
              <a:ext cx="138" cy="10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80" name="Rectangle 24"/>
            <p:cNvSpPr>
              <a:spLocks noChangeArrowheads="1"/>
            </p:cNvSpPr>
            <p:nvPr/>
          </p:nvSpPr>
          <p:spPr bwMode="auto">
            <a:xfrm>
              <a:off x="4736" y="1277"/>
              <a:ext cx="153" cy="123"/>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70681" name="AutoShape 25"/>
            <p:cNvSpPr>
              <a:spLocks noChangeArrowheads="1"/>
            </p:cNvSpPr>
            <p:nvPr/>
          </p:nvSpPr>
          <p:spPr bwMode="auto">
            <a:xfrm>
              <a:off x="4736" y="1170"/>
              <a:ext cx="153" cy="215"/>
            </a:xfrm>
            <a:prstGeom prst="roundRect">
              <a:avLst>
                <a:gd name="adj" fmla="val 42481"/>
              </a:avLst>
            </a:prstGeom>
            <a:noFill/>
            <a:ln w="34925">
              <a:solidFill>
                <a:srgbClr val="000000"/>
              </a:solidFill>
              <a:round/>
              <a:headEnd/>
              <a:tailEnd/>
            </a:ln>
          </p:spPr>
          <p:txBody>
            <a:bodyPr>
              <a:prstTxWarp prst="textNoShape">
                <a:avLst/>
              </a:prstTxWarp>
            </a:bodyPr>
            <a:lstStyle/>
            <a:p>
              <a:endParaRPr lang="en-US"/>
            </a:p>
          </p:txBody>
        </p:sp>
        <p:sp>
          <p:nvSpPr>
            <p:cNvPr id="70682" name="Line 26"/>
            <p:cNvSpPr>
              <a:spLocks noChangeShapeType="1"/>
            </p:cNvSpPr>
            <p:nvPr/>
          </p:nvSpPr>
          <p:spPr bwMode="auto">
            <a:xfrm>
              <a:off x="4736" y="1277"/>
              <a:ext cx="138"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683" name="AutoShape 27"/>
            <p:cNvSpPr>
              <a:spLocks noChangeArrowheads="1"/>
            </p:cNvSpPr>
            <p:nvPr/>
          </p:nvSpPr>
          <p:spPr bwMode="auto">
            <a:xfrm>
              <a:off x="4154" y="2104"/>
              <a:ext cx="138" cy="200"/>
            </a:xfrm>
            <a:prstGeom prst="roundRect">
              <a:avLst>
                <a:gd name="adj" fmla="val 47102"/>
              </a:avLst>
            </a:prstGeom>
            <a:solidFill>
              <a:srgbClr val="FFFFFF"/>
            </a:solidFill>
            <a:ln w="9525">
              <a:noFill/>
              <a:round/>
              <a:headEnd/>
              <a:tailEnd/>
            </a:ln>
          </p:spPr>
          <p:txBody>
            <a:bodyPr>
              <a:prstTxWarp prst="textNoShape">
                <a:avLst/>
              </a:prstTxWarp>
            </a:bodyPr>
            <a:lstStyle/>
            <a:p>
              <a:endParaRPr lang="en-US"/>
            </a:p>
          </p:txBody>
        </p:sp>
        <p:sp>
          <p:nvSpPr>
            <p:cNvPr id="70684" name="AutoShape 28"/>
            <p:cNvSpPr>
              <a:spLocks noChangeArrowheads="1"/>
            </p:cNvSpPr>
            <p:nvPr/>
          </p:nvSpPr>
          <p:spPr bwMode="auto">
            <a:xfrm>
              <a:off x="4154" y="2104"/>
              <a:ext cx="153" cy="215"/>
            </a:xfrm>
            <a:prstGeom prst="roundRect">
              <a:avLst>
                <a:gd name="adj" fmla="val 42481"/>
              </a:avLst>
            </a:prstGeom>
            <a:noFill/>
            <a:ln w="34925">
              <a:solidFill>
                <a:srgbClr val="FFFFFF"/>
              </a:solidFill>
              <a:round/>
              <a:headEnd/>
              <a:tailEnd/>
            </a:ln>
          </p:spPr>
          <p:txBody>
            <a:bodyPr>
              <a:prstTxWarp prst="textNoShape">
                <a:avLst/>
              </a:prstTxWarp>
            </a:bodyPr>
            <a:lstStyle/>
            <a:p>
              <a:endParaRPr lang="en-US"/>
            </a:p>
          </p:txBody>
        </p:sp>
        <p:sp>
          <p:nvSpPr>
            <p:cNvPr id="70685" name="Rectangle 29"/>
            <p:cNvSpPr>
              <a:spLocks noChangeArrowheads="1"/>
            </p:cNvSpPr>
            <p:nvPr/>
          </p:nvSpPr>
          <p:spPr bwMode="auto">
            <a:xfrm>
              <a:off x="4154" y="2212"/>
              <a:ext cx="138" cy="9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86" name="Rectangle 30"/>
            <p:cNvSpPr>
              <a:spLocks noChangeArrowheads="1"/>
            </p:cNvSpPr>
            <p:nvPr/>
          </p:nvSpPr>
          <p:spPr bwMode="auto">
            <a:xfrm>
              <a:off x="4154" y="2212"/>
              <a:ext cx="153" cy="107"/>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70687" name="AutoShape 31"/>
            <p:cNvSpPr>
              <a:spLocks noChangeArrowheads="1"/>
            </p:cNvSpPr>
            <p:nvPr/>
          </p:nvSpPr>
          <p:spPr bwMode="auto">
            <a:xfrm>
              <a:off x="4154" y="2104"/>
              <a:ext cx="153" cy="215"/>
            </a:xfrm>
            <a:prstGeom prst="roundRect">
              <a:avLst>
                <a:gd name="adj" fmla="val 42481"/>
              </a:avLst>
            </a:prstGeom>
            <a:noFill/>
            <a:ln w="34925">
              <a:solidFill>
                <a:srgbClr val="000000"/>
              </a:solidFill>
              <a:round/>
              <a:headEnd/>
              <a:tailEnd/>
            </a:ln>
          </p:spPr>
          <p:txBody>
            <a:bodyPr>
              <a:prstTxWarp prst="textNoShape">
                <a:avLst/>
              </a:prstTxWarp>
            </a:bodyPr>
            <a:lstStyle/>
            <a:p>
              <a:endParaRPr lang="en-US"/>
            </a:p>
          </p:txBody>
        </p:sp>
        <p:sp>
          <p:nvSpPr>
            <p:cNvPr id="70688" name="Line 32"/>
            <p:cNvSpPr>
              <a:spLocks noChangeShapeType="1"/>
            </p:cNvSpPr>
            <p:nvPr/>
          </p:nvSpPr>
          <p:spPr bwMode="auto">
            <a:xfrm>
              <a:off x="4154" y="2196"/>
              <a:ext cx="138"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689" name="AutoShape 33"/>
            <p:cNvSpPr>
              <a:spLocks noChangeArrowheads="1"/>
            </p:cNvSpPr>
            <p:nvPr/>
          </p:nvSpPr>
          <p:spPr bwMode="auto">
            <a:xfrm>
              <a:off x="4752" y="2227"/>
              <a:ext cx="137" cy="214"/>
            </a:xfrm>
            <a:prstGeom prst="roundRect">
              <a:avLst>
                <a:gd name="adj" fmla="val 47444"/>
              </a:avLst>
            </a:prstGeom>
            <a:solidFill>
              <a:srgbClr val="FFFFFF"/>
            </a:solidFill>
            <a:ln w="9525">
              <a:noFill/>
              <a:round/>
              <a:headEnd/>
              <a:tailEnd/>
            </a:ln>
          </p:spPr>
          <p:txBody>
            <a:bodyPr>
              <a:prstTxWarp prst="textNoShape">
                <a:avLst/>
              </a:prstTxWarp>
            </a:bodyPr>
            <a:lstStyle/>
            <a:p>
              <a:endParaRPr lang="en-US"/>
            </a:p>
          </p:txBody>
        </p:sp>
        <p:sp>
          <p:nvSpPr>
            <p:cNvPr id="70690" name="AutoShape 34"/>
            <p:cNvSpPr>
              <a:spLocks noChangeArrowheads="1"/>
            </p:cNvSpPr>
            <p:nvPr/>
          </p:nvSpPr>
          <p:spPr bwMode="auto">
            <a:xfrm>
              <a:off x="4752" y="2227"/>
              <a:ext cx="153" cy="230"/>
            </a:xfrm>
            <a:prstGeom prst="roundRect">
              <a:avLst>
                <a:gd name="adj" fmla="val 42481"/>
              </a:avLst>
            </a:prstGeom>
            <a:noFill/>
            <a:ln w="34925">
              <a:solidFill>
                <a:srgbClr val="FFFFFF"/>
              </a:solidFill>
              <a:round/>
              <a:headEnd/>
              <a:tailEnd/>
            </a:ln>
          </p:spPr>
          <p:txBody>
            <a:bodyPr>
              <a:prstTxWarp prst="textNoShape">
                <a:avLst/>
              </a:prstTxWarp>
            </a:bodyPr>
            <a:lstStyle/>
            <a:p>
              <a:endParaRPr lang="en-US"/>
            </a:p>
          </p:txBody>
        </p:sp>
        <p:sp>
          <p:nvSpPr>
            <p:cNvPr id="70691" name="Rectangle 35"/>
            <p:cNvSpPr>
              <a:spLocks noChangeArrowheads="1"/>
            </p:cNvSpPr>
            <p:nvPr/>
          </p:nvSpPr>
          <p:spPr bwMode="auto">
            <a:xfrm>
              <a:off x="4752" y="2349"/>
              <a:ext cx="137" cy="9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92" name="Rectangle 36"/>
            <p:cNvSpPr>
              <a:spLocks noChangeArrowheads="1"/>
            </p:cNvSpPr>
            <p:nvPr/>
          </p:nvSpPr>
          <p:spPr bwMode="auto">
            <a:xfrm>
              <a:off x="4752" y="2349"/>
              <a:ext cx="153" cy="108"/>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70693" name="AutoShape 37"/>
            <p:cNvSpPr>
              <a:spLocks noChangeArrowheads="1"/>
            </p:cNvSpPr>
            <p:nvPr/>
          </p:nvSpPr>
          <p:spPr bwMode="auto">
            <a:xfrm>
              <a:off x="4752" y="2227"/>
              <a:ext cx="153" cy="230"/>
            </a:xfrm>
            <a:prstGeom prst="roundRect">
              <a:avLst>
                <a:gd name="adj" fmla="val 42481"/>
              </a:avLst>
            </a:prstGeom>
            <a:noFill/>
            <a:ln w="34925">
              <a:solidFill>
                <a:srgbClr val="000000"/>
              </a:solidFill>
              <a:round/>
              <a:headEnd/>
              <a:tailEnd/>
            </a:ln>
          </p:spPr>
          <p:txBody>
            <a:bodyPr>
              <a:prstTxWarp prst="textNoShape">
                <a:avLst/>
              </a:prstTxWarp>
            </a:bodyPr>
            <a:lstStyle/>
            <a:p>
              <a:endParaRPr lang="en-US"/>
            </a:p>
          </p:txBody>
        </p:sp>
        <p:sp>
          <p:nvSpPr>
            <p:cNvPr id="70694" name="Line 38"/>
            <p:cNvSpPr>
              <a:spLocks noChangeShapeType="1"/>
            </p:cNvSpPr>
            <p:nvPr/>
          </p:nvSpPr>
          <p:spPr bwMode="auto">
            <a:xfrm>
              <a:off x="4752" y="2334"/>
              <a:ext cx="137"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695" name="AutoShape 39"/>
            <p:cNvSpPr>
              <a:spLocks noChangeArrowheads="1"/>
            </p:cNvSpPr>
            <p:nvPr/>
          </p:nvSpPr>
          <p:spPr bwMode="auto">
            <a:xfrm>
              <a:off x="4154" y="3069"/>
              <a:ext cx="138" cy="199"/>
            </a:xfrm>
            <a:prstGeom prst="roundRect">
              <a:avLst>
                <a:gd name="adj" fmla="val 47102"/>
              </a:avLst>
            </a:prstGeom>
            <a:solidFill>
              <a:srgbClr val="FFFFFF"/>
            </a:solidFill>
            <a:ln w="9525">
              <a:noFill/>
              <a:round/>
              <a:headEnd/>
              <a:tailEnd/>
            </a:ln>
          </p:spPr>
          <p:txBody>
            <a:bodyPr>
              <a:prstTxWarp prst="textNoShape">
                <a:avLst/>
              </a:prstTxWarp>
            </a:bodyPr>
            <a:lstStyle/>
            <a:p>
              <a:endParaRPr lang="en-US"/>
            </a:p>
          </p:txBody>
        </p:sp>
        <p:sp>
          <p:nvSpPr>
            <p:cNvPr id="70696" name="AutoShape 40"/>
            <p:cNvSpPr>
              <a:spLocks noChangeArrowheads="1"/>
            </p:cNvSpPr>
            <p:nvPr/>
          </p:nvSpPr>
          <p:spPr bwMode="auto">
            <a:xfrm>
              <a:off x="4154" y="3069"/>
              <a:ext cx="153" cy="215"/>
            </a:xfrm>
            <a:prstGeom prst="roundRect">
              <a:avLst>
                <a:gd name="adj" fmla="val 42481"/>
              </a:avLst>
            </a:prstGeom>
            <a:noFill/>
            <a:ln w="34925">
              <a:solidFill>
                <a:srgbClr val="FFFFFF"/>
              </a:solidFill>
              <a:round/>
              <a:headEnd/>
              <a:tailEnd/>
            </a:ln>
          </p:spPr>
          <p:txBody>
            <a:bodyPr>
              <a:prstTxWarp prst="textNoShape">
                <a:avLst/>
              </a:prstTxWarp>
            </a:bodyPr>
            <a:lstStyle/>
            <a:p>
              <a:endParaRPr lang="en-US"/>
            </a:p>
          </p:txBody>
        </p:sp>
        <p:sp>
          <p:nvSpPr>
            <p:cNvPr id="70697" name="Rectangle 41"/>
            <p:cNvSpPr>
              <a:spLocks noChangeArrowheads="1"/>
            </p:cNvSpPr>
            <p:nvPr/>
          </p:nvSpPr>
          <p:spPr bwMode="auto">
            <a:xfrm>
              <a:off x="4154" y="3176"/>
              <a:ext cx="138" cy="9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698" name="Rectangle 42"/>
            <p:cNvSpPr>
              <a:spLocks noChangeArrowheads="1"/>
            </p:cNvSpPr>
            <p:nvPr/>
          </p:nvSpPr>
          <p:spPr bwMode="auto">
            <a:xfrm>
              <a:off x="4154" y="3176"/>
              <a:ext cx="153" cy="108"/>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70699" name="AutoShape 43"/>
            <p:cNvSpPr>
              <a:spLocks noChangeArrowheads="1"/>
            </p:cNvSpPr>
            <p:nvPr/>
          </p:nvSpPr>
          <p:spPr bwMode="auto">
            <a:xfrm>
              <a:off x="4154" y="3069"/>
              <a:ext cx="153" cy="215"/>
            </a:xfrm>
            <a:prstGeom prst="roundRect">
              <a:avLst>
                <a:gd name="adj" fmla="val 42481"/>
              </a:avLst>
            </a:prstGeom>
            <a:noFill/>
            <a:ln w="34925">
              <a:solidFill>
                <a:srgbClr val="000000"/>
              </a:solidFill>
              <a:round/>
              <a:headEnd/>
              <a:tailEnd/>
            </a:ln>
          </p:spPr>
          <p:txBody>
            <a:bodyPr>
              <a:prstTxWarp prst="textNoShape">
                <a:avLst/>
              </a:prstTxWarp>
            </a:bodyPr>
            <a:lstStyle/>
            <a:p>
              <a:endParaRPr lang="en-US"/>
            </a:p>
          </p:txBody>
        </p:sp>
        <p:sp>
          <p:nvSpPr>
            <p:cNvPr id="70700" name="Line 44"/>
            <p:cNvSpPr>
              <a:spLocks noChangeShapeType="1"/>
            </p:cNvSpPr>
            <p:nvPr/>
          </p:nvSpPr>
          <p:spPr bwMode="auto">
            <a:xfrm>
              <a:off x="4154" y="3161"/>
              <a:ext cx="138"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701" name="AutoShape 45"/>
            <p:cNvSpPr>
              <a:spLocks noChangeArrowheads="1"/>
            </p:cNvSpPr>
            <p:nvPr/>
          </p:nvSpPr>
          <p:spPr bwMode="auto">
            <a:xfrm>
              <a:off x="4736" y="3069"/>
              <a:ext cx="138" cy="215"/>
            </a:xfrm>
            <a:prstGeom prst="roundRect">
              <a:avLst>
                <a:gd name="adj" fmla="val 47102"/>
              </a:avLst>
            </a:prstGeom>
            <a:solidFill>
              <a:srgbClr val="FFFFFF"/>
            </a:solidFill>
            <a:ln w="9525">
              <a:noFill/>
              <a:round/>
              <a:headEnd/>
              <a:tailEnd/>
            </a:ln>
          </p:spPr>
          <p:txBody>
            <a:bodyPr>
              <a:prstTxWarp prst="textNoShape">
                <a:avLst/>
              </a:prstTxWarp>
            </a:bodyPr>
            <a:lstStyle/>
            <a:p>
              <a:endParaRPr lang="en-US"/>
            </a:p>
          </p:txBody>
        </p:sp>
        <p:sp>
          <p:nvSpPr>
            <p:cNvPr id="70702" name="AutoShape 46"/>
            <p:cNvSpPr>
              <a:spLocks noChangeArrowheads="1"/>
            </p:cNvSpPr>
            <p:nvPr/>
          </p:nvSpPr>
          <p:spPr bwMode="auto">
            <a:xfrm>
              <a:off x="4736" y="3069"/>
              <a:ext cx="153" cy="230"/>
            </a:xfrm>
            <a:prstGeom prst="roundRect">
              <a:avLst>
                <a:gd name="adj" fmla="val 42481"/>
              </a:avLst>
            </a:prstGeom>
            <a:noFill/>
            <a:ln w="34925">
              <a:solidFill>
                <a:srgbClr val="FFFFFF"/>
              </a:solidFill>
              <a:round/>
              <a:headEnd/>
              <a:tailEnd/>
            </a:ln>
          </p:spPr>
          <p:txBody>
            <a:bodyPr>
              <a:prstTxWarp prst="textNoShape">
                <a:avLst/>
              </a:prstTxWarp>
            </a:bodyPr>
            <a:lstStyle/>
            <a:p>
              <a:endParaRPr lang="en-US"/>
            </a:p>
          </p:txBody>
        </p:sp>
        <p:sp>
          <p:nvSpPr>
            <p:cNvPr id="70703" name="Rectangle 47"/>
            <p:cNvSpPr>
              <a:spLocks noChangeArrowheads="1"/>
            </p:cNvSpPr>
            <p:nvPr/>
          </p:nvSpPr>
          <p:spPr bwMode="auto">
            <a:xfrm>
              <a:off x="4736" y="3192"/>
              <a:ext cx="138" cy="9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704" name="Rectangle 48"/>
            <p:cNvSpPr>
              <a:spLocks noChangeArrowheads="1"/>
            </p:cNvSpPr>
            <p:nvPr/>
          </p:nvSpPr>
          <p:spPr bwMode="auto">
            <a:xfrm>
              <a:off x="4736" y="3192"/>
              <a:ext cx="153" cy="107"/>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70705" name="AutoShape 49"/>
            <p:cNvSpPr>
              <a:spLocks noChangeArrowheads="1"/>
            </p:cNvSpPr>
            <p:nvPr/>
          </p:nvSpPr>
          <p:spPr bwMode="auto">
            <a:xfrm>
              <a:off x="4736" y="3069"/>
              <a:ext cx="153" cy="230"/>
            </a:xfrm>
            <a:prstGeom prst="roundRect">
              <a:avLst>
                <a:gd name="adj" fmla="val 42481"/>
              </a:avLst>
            </a:prstGeom>
            <a:noFill/>
            <a:ln w="34925">
              <a:solidFill>
                <a:srgbClr val="000000"/>
              </a:solidFill>
              <a:round/>
              <a:headEnd/>
              <a:tailEnd/>
            </a:ln>
          </p:spPr>
          <p:txBody>
            <a:bodyPr>
              <a:prstTxWarp prst="textNoShape">
                <a:avLst/>
              </a:prstTxWarp>
            </a:bodyPr>
            <a:lstStyle/>
            <a:p>
              <a:endParaRPr lang="en-US"/>
            </a:p>
          </p:txBody>
        </p:sp>
        <p:sp>
          <p:nvSpPr>
            <p:cNvPr id="70706" name="Line 50"/>
            <p:cNvSpPr>
              <a:spLocks noChangeShapeType="1"/>
            </p:cNvSpPr>
            <p:nvPr/>
          </p:nvSpPr>
          <p:spPr bwMode="auto">
            <a:xfrm>
              <a:off x="4736" y="3176"/>
              <a:ext cx="138"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707" name="AutoShape 51"/>
            <p:cNvSpPr>
              <a:spLocks noChangeArrowheads="1"/>
            </p:cNvSpPr>
            <p:nvPr/>
          </p:nvSpPr>
          <p:spPr bwMode="auto">
            <a:xfrm>
              <a:off x="4721" y="3376"/>
              <a:ext cx="138" cy="214"/>
            </a:xfrm>
            <a:prstGeom prst="roundRect">
              <a:avLst>
                <a:gd name="adj" fmla="val 47102"/>
              </a:avLst>
            </a:prstGeom>
            <a:solidFill>
              <a:srgbClr val="FFFFFF"/>
            </a:solidFill>
            <a:ln w="9525">
              <a:noFill/>
              <a:round/>
              <a:headEnd/>
              <a:tailEnd/>
            </a:ln>
          </p:spPr>
          <p:txBody>
            <a:bodyPr>
              <a:prstTxWarp prst="textNoShape">
                <a:avLst/>
              </a:prstTxWarp>
            </a:bodyPr>
            <a:lstStyle/>
            <a:p>
              <a:endParaRPr lang="en-US"/>
            </a:p>
          </p:txBody>
        </p:sp>
        <p:sp>
          <p:nvSpPr>
            <p:cNvPr id="70708" name="AutoShape 52"/>
            <p:cNvSpPr>
              <a:spLocks noChangeArrowheads="1"/>
            </p:cNvSpPr>
            <p:nvPr/>
          </p:nvSpPr>
          <p:spPr bwMode="auto">
            <a:xfrm>
              <a:off x="4721" y="3376"/>
              <a:ext cx="153" cy="229"/>
            </a:xfrm>
            <a:prstGeom prst="roundRect">
              <a:avLst>
                <a:gd name="adj" fmla="val 42481"/>
              </a:avLst>
            </a:prstGeom>
            <a:noFill/>
            <a:ln w="34925">
              <a:solidFill>
                <a:srgbClr val="FFFFFF"/>
              </a:solidFill>
              <a:round/>
              <a:headEnd/>
              <a:tailEnd/>
            </a:ln>
          </p:spPr>
          <p:txBody>
            <a:bodyPr>
              <a:prstTxWarp prst="textNoShape">
                <a:avLst/>
              </a:prstTxWarp>
            </a:bodyPr>
            <a:lstStyle/>
            <a:p>
              <a:endParaRPr lang="en-US"/>
            </a:p>
          </p:txBody>
        </p:sp>
        <p:sp>
          <p:nvSpPr>
            <p:cNvPr id="70709" name="Rectangle 53"/>
            <p:cNvSpPr>
              <a:spLocks noChangeArrowheads="1"/>
            </p:cNvSpPr>
            <p:nvPr/>
          </p:nvSpPr>
          <p:spPr bwMode="auto">
            <a:xfrm>
              <a:off x="4736" y="3498"/>
              <a:ext cx="123" cy="9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0710" name="Rectangle 54"/>
            <p:cNvSpPr>
              <a:spLocks noChangeArrowheads="1"/>
            </p:cNvSpPr>
            <p:nvPr/>
          </p:nvSpPr>
          <p:spPr bwMode="auto">
            <a:xfrm>
              <a:off x="4736" y="3498"/>
              <a:ext cx="138" cy="107"/>
            </a:xfrm>
            <a:prstGeom prst="rect">
              <a:avLst/>
            </a:prstGeom>
            <a:noFill/>
            <a:ln w="34925">
              <a:solidFill>
                <a:srgbClr val="FFDC99"/>
              </a:solidFill>
              <a:miter lim="800000"/>
              <a:headEnd/>
              <a:tailEnd/>
            </a:ln>
          </p:spPr>
          <p:txBody>
            <a:bodyPr>
              <a:prstTxWarp prst="textNoShape">
                <a:avLst/>
              </a:prstTxWarp>
            </a:bodyPr>
            <a:lstStyle/>
            <a:p>
              <a:endParaRPr lang="en-US"/>
            </a:p>
          </p:txBody>
        </p:sp>
        <p:sp>
          <p:nvSpPr>
            <p:cNvPr id="70711" name="AutoShape 55"/>
            <p:cNvSpPr>
              <a:spLocks noChangeArrowheads="1"/>
            </p:cNvSpPr>
            <p:nvPr/>
          </p:nvSpPr>
          <p:spPr bwMode="auto">
            <a:xfrm>
              <a:off x="4721" y="3376"/>
              <a:ext cx="153" cy="229"/>
            </a:xfrm>
            <a:prstGeom prst="roundRect">
              <a:avLst>
                <a:gd name="adj" fmla="val 42481"/>
              </a:avLst>
            </a:prstGeom>
            <a:noFill/>
            <a:ln w="34925">
              <a:solidFill>
                <a:srgbClr val="000000"/>
              </a:solidFill>
              <a:round/>
              <a:headEnd/>
              <a:tailEnd/>
            </a:ln>
          </p:spPr>
          <p:txBody>
            <a:bodyPr>
              <a:prstTxWarp prst="textNoShape">
                <a:avLst/>
              </a:prstTxWarp>
            </a:bodyPr>
            <a:lstStyle/>
            <a:p>
              <a:endParaRPr lang="en-US"/>
            </a:p>
          </p:txBody>
        </p:sp>
        <p:sp>
          <p:nvSpPr>
            <p:cNvPr id="70712" name="Line 56"/>
            <p:cNvSpPr>
              <a:spLocks noChangeShapeType="1"/>
            </p:cNvSpPr>
            <p:nvPr/>
          </p:nvSpPr>
          <p:spPr bwMode="auto">
            <a:xfrm>
              <a:off x="4721" y="3483"/>
              <a:ext cx="138" cy="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713" name="Rectangle 57"/>
            <p:cNvSpPr>
              <a:spLocks noChangeArrowheads="1"/>
            </p:cNvSpPr>
            <p:nvPr/>
          </p:nvSpPr>
          <p:spPr bwMode="auto">
            <a:xfrm>
              <a:off x="3282" y="1331"/>
              <a:ext cx="36"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a:t>
              </a:r>
              <a:endParaRPr lang="en-GB">
                <a:latin typeface="Times" charset="0"/>
              </a:endParaRPr>
            </a:p>
          </p:txBody>
        </p:sp>
        <p:sp>
          <p:nvSpPr>
            <p:cNvPr id="70714" name="Rectangle 58"/>
            <p:cNvSpPr>
              <a:spLocks noChangeArrowheads="1"/>
            </p:cNvSpPr>
            <p:nvPr/>
          </p:nvSpPr>
          <p:spPr bwMode="auto">
            <a:xfrm>
              <a:off x="3282" y="1331"/>
              <a:ext cx="36"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a:t>
              </a:r>
              <a:endParaRPr lang="en-GB">
                <a:latin typeface="Times" charset="0"/>
              </a:endParaRPr>
            </a:p>
          </p:txBody>
        </p:sp>
        <p:sp>
          <p:nvSpPr>
            <p:cNvPr id="70715" name="Rectangle 59"/>
            <p:cNvSpPr>
              <a:spLocks noChangeArrowheads="1"/>
            </p:cNvSpPr>
            <p:nvPr/>
          </p:nvSpPr>
          <p:spPr bwMode="auto">
            <a:xfrm>
              <a:off x="4446" y="3674"/>
              <a:ext cx="524"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BranchZ</a:t>
              </a:r>
              <a:endParaRPr lang="en-GB">
                <a:latin typeface="Times" charset="0"/>
              </a:endParaRPr>
            </a:p>
          </p:txBody>
        </p:sp>
        <p:sp>
          <p:nvSpPr>
            <p:cNvPr id="70716" name="Rectangle 60"/>
            <p:cNvSpPr>
              <a:spLocks noChangeArrowheads="1"/>
            </p:cNvSpPr>
            <p:nvPr/>
          </p:nvSpPr>
          <p:spPr bwMode="auto">
            <a:xfrm>
              <a:off x="4430" y="1652"/>
              <a:ext cx="53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BranchX</a:t>
              </a:r>
              <a:endParaRPr lang="en-GB">
                <a:latin typeface="Times" charset="0"/>
              </a:endParaRPr>
            </a:p>
          </p:txBody>
        </p:sp>
        <p:sp>
          <p:nvSpPr>
            <p:cNvPr id="70717" name="Rectangle 61"/>
            <p:cNvSpPr>
              <a:spLocks noChangeArrowheads="1"/>
            </p:cNvSpPr>
            <p:nvPr/>
          </p:nvSpPr>
          <p:spPr bwMode="auto">
            <a:xfrm>
              <a:off x="4137" y="1959"/>
              <a:ext cx="59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participant</a:t>
              </a:r>
              <a:endParaRPr lang="en-GB">
                <a:latin typeface="Times" charset="0"/>
              </a:endParaRPr>
            </a:p>
          </p:txBody>
        </p:sp>
        <p:sp>
          <p:nvSpPr>
            <p:cNvPr id="70718" name="Rectangle 62"/>
            <p:cNvSpPr>
              <a:spLocks noChangeArrowheads="1"/>
            </p:cNvSpPr>
            <p:nvPr/>
          </p:nvSpPr>
          <p:spPr bwMode="auto">
            <a:xfrm>
              <a:off x="4113" y="2939"/>
              <a:ext cx="59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participant</a:t>
              </a:r>
              <a:endParaRPr lang="en-GB">
                <a:latin typeface="Times" charset="0"/>
              </a:endParaRPr>
            </a:p>
          </p:txBody>
        </p:sp>
        <p:sp>
          <p:nvSpPr>
            <p:cNvPr id="70719" name="Rectangle 63"/>
            <p:cNvSpPr>
              <a:spLocks noChangeArrowheads="1"/>
            </p:cNvSpPr>
            <p:nvPr/>
          </p:nvSpPr>
          <p:spPr bwMode="auto">
            <a:xfrm>
              <a:off x="4507" y="3214"/>
              <a:ext cx="9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C</a:t>
              </a:r>
              <a:endParaRPr lang="en-GB">
                <a:latin typeface="Times" charset="0"/>
              </a:endParaRPr>
            </a:p>
          </p:txBody>
        </p:sp>
        <p:sp>
          <p:nvSpPr>
            <p:cNvPr id="70720" name="Rectangle 64"/>
            <p:cNvSpPr>
              <a:spLocks noChangeArrowheads="1"/>
            </p:cNvSpPr>
            <p:nvPr/>
          </p:nvSpPr>
          <p:spPr bwMode="auto">
            <a:xfrm>
              <a:off x="4507" y="3444"/>
              <a:ext cx="9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D</a:t>
              </a:r>
              <a:endParaRPr lang="en-GB">
                <a:latin typeface="Times" charset="0"/>
              </a:endParaRPr>
            </a:p>
          </p:txBody>
        </p:sp>
        <p:sp>
          <p:nvSpPr>
            <p:cNvPr id="70721" name="Rectangle 65"/>
            <p:cNvSpPr>
              <a:spLocks noChangeArrowheads="1"/>
            </p:cNvSpPr>
            <p:nvPr/>
          </p:nvSpPr>
          <p:spPr bwMode="auto">
            <a:xfrm>
              <a:off x="1639" y="2280"/>
              <a:ext cx="326"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Client</a:t>
              </a:r>
              <a:endParaRPr lang="en-GB">
                <a:latin typeface="Times" charset="0"/>
              </a:endParaRPr>
            </a:p>
          </p:txBody>
        </p:sp>
        <p:sp>
          <p:nvSpPr>
            <p:cNvPr id="70722" name="Rectangle 66"/>
            <p:cNvSpPr>
              <a:spLocks noChangeArrowheads="1"/>
            </p:cNvSpPr>
            <p:nvPr/>
          </p:nvSpPr>
          <p:spPr bwMode="auto">
            <a:xfrm>
              <a:off x="4430" y="2648"/>
              <a:ext cx="53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BranchY</a:t>
              </a:r>
              <a:endParaRPr lang="en-GB">
                <a:latin typeface="Times" charset="0"/>
              </a:endParaRPr>
            </a:p>
          </p:txBody>
        </p:sp>
        <p:sp>
          <p:nvSpPr>
            <p:cNvPr id="70723" name="Rectangle 67"/>
            <p:cNvSpPr>
              <a:spLocks noChangeArrowheads="1"/>
            </p:cNvSpPr>
            <p:nvPr/>
          </p:nvSpPr>
          <p:spPr bwMode="auto">
            <a:xfrm>
              <a:off x="4507" y="2311"/>
              <a:ext cx="8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B</a:t>
              </a:r>
              <a:endParaRPr lang="en-GB">
                <a:latin typeface="Times" charset="0"/>
              </a:endParaRPr>
            </a:p>
          </p:txBody>
        </p:sp>
        <p:sp>
          <p:nvSpPr>
            <p:cNvPr id="70724" name="Rectangle 68"/>
            <p:cNvSpPr>
              <a:spLocks noChangeArrowheads="1"/>
            </p:cNvSpPr>
            <p:nvPr/>
          </p:nvSpPr>
          <p:spPr bwMode="auto">
            <a:xfrm>
              <a:off x="4507" y="1254"/>
              <a:ext cx="85"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A</a:t>
              </a:r>
              <a:endParaRPr lang="en-GB">
                <a:latin typeface="Times" charset="0"/>
              </a:endParaRPr>
            </a:p>
          </p:txBody>
        </p:sp>
        <p:sp>
          <p:nvSpPr>
            <p:cNvPr id="70725" name="Rectangle 69"/>
            <p:cNvSpPr>
              <a:spLocks noChangeArrowheads="1"/>
            </p:cNvSpPr>
            <p:nvPr/>
          </p:nvSpPr>
          <p:spPr bwMode="auto">
            <a:xfrm>
              <a:off x="4107" y="994"/>
              <a:ext cx="59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participant</a:t>
              </a:r>
              <a:endParaRPr lang="en-GB">
                <a:latin typeface="Times" charset="0"/>
              </a:endParaRPr>
            </a:p>
          </p:txBody>
        </p:sp>
        <p:sp>
          <p:nvSpPr>
            <p:cNvPr id="70726" name="Freeform 70"/>
            <p:cNvSpPr>
              <a:spLocks/>
            </p:cNvSpPr>
            <p:nvPr/>
          </p:nvSpPr>
          <p:spPr bwMode="auto">
            <a:xfrm>
              <a:off x="2699" y="941"/>
              <a:ext cx="62" cy="61"/>
            </a:xfrm>
            <a:custGeom>
              <a:avLst/>
              <a:gdLst/>
              <a:ahLst/>
              <a:cxnLst>
                <a:cxn ang="0">
                  <a:pos x="62" y="30"/>
                </a:cxn>
                <a:cxn ang="0">
                  <a:pos x="46" y="61"/>
                </a:cxn>
                <a:cxn ang="0">
                  <a:pos x="0" y="15"/>
                </a:cxn>
                <a:cxn ang="0">
                  <a:pos x="62" y="0"/>
                </a:cxn>
                <a:cxn ang="0">
                  <a:pos x="62" y="30"/>
                </a:cxn>
              </a:cxnLst>
              <a:rect l="0" t="0" r="r" b="b"/>
              <a:pathLst>
                <a:path w="62" h="61">
                  <a:moveTo>
                    <a:pt x="62" y="30"/>
                  </a:moveTo>
                  <a:lnTo>
                    <a:pt x="46" y="61"/>
                  </a:lnTo>
                  <a:lnTo>
                    <a:pt x="0" y="15"/>
                  </a:lnTo>
                  <a:lnTo>
                    <a:pt x="62" y="0"/>
                  </a:lnTo>
                  <a:lnTo>
                    <a:pt x="62" y="30"/>
                  </a:lnTo>
                  <a:close/>
                </a:path>
              </a:pathLst>
            </a:custGeom>
            <a:solidFill>
              <a:srgbClr val="000000"/>
            </a:solidFill>
            <a:ln w="34925">
              <a:solidFill>
                <a:srgbClr val="000000"/>
              </a:solidFill>
              <a:prstDash val="solid"/>
              <a:round/>
              <a:headEnd/>
              <a:tailEnd/>
            </a:ln>
          </p:spPr>
          <p:txBody>
            <a:bodyPr>
              <a:prstTxWarp prst="textNoShape">
                <a:avLst/>
              </a:prstTxWarp>
            </a:bodyPr>
            <a:lstStyle/>
            <a:p>
              <a:endParaRPr lang="en-US"/>
            </a:p>
          </p:txBody>
        </p:sp>
        <p:sp>
          <p:nvSpPr>
            <p:cNvPr id="70727" name="Line 71"/>
            <p:cNvSpPr>
              <a:spLocks noChangeShapeType="1"/>
            </p:cNvSpPr>
            <p:nvPr/>
          </p:nvSpPr>
          <p:spPr bwMode="auto">
            <a:xfrm flipH="1" flipV="1">
              <a:off x="2761" y="971"/>
              <a:ext cx="1393" cy="260"/>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728" name="Freeform 72"/>
            <p:cNvSpPr>
              <a:spLocks/>
            </p:cNvSpPr>
            <p:nvPr/>
          </p:nvSpPr>
          <p:spPr bwMode="auto">
            <a:xfrm>
              <a:off x="2699" y="1048"/>
              <a:ext cx="62" cy="61"/>
            </a:xfrm>
            <a:custGeom>
              <a:avLst/>
              <a:gdLst/>
              <a:ahLst/>
              <a:cxnLst>
                <a:cxn ang="0">
                  <a:pos x="46" y="30"/>
                </a:cxn>
                <a:cxn ang="0">
                  <a:pos x="16" y="61"/>
                </a:cxn>
                <a:cxn ang="0">
                  <a:pos x="0" y="0"/>
                </a:cxn>
                <a:cxn ang="0">
                  <a:pos x="62" y="0"/>
                </a:cxn>
                <a:cxn ang="0">
                  <a:pos x="46" y="30"/>
                </a:cxn>
              </a:cxnLst>
              <a:rect l="0" t="0" r="r" b="b"/>
              <a:pathLst>
                <a:path w="62" h="61">
                  <a:moveTo>
                    <a:pt x="46" y="30"/>
                  </a:moveTo>
                  <a:lnTo>
                    <a:pt x="16" y="61"/>
                  </a:lnTo>
                  <a:lnTo>
                    <a:pt x="0" y="0"/>
                  </a:lnTo>
                  <a:lnTo>
                    <a:pt x="62" y="0"/>
                  </a:lnTo>
                  <a:lnTo>
                    <a:pt x="46" y="30"/>
                  </a:lnTo>
                  <a:close/>
                </a:path>
              </a:pathLst>
            </a:custGeom>
            <a:solidFill>
              <a:srgbClr val="000000"/>
            </a:solidFill>
            <a:ln w="34925">
              <a:solidFill>
                <a:srgbClr val="000000"/>
              </a:solidFill>
              <a:prstDash val="solid"/>
              <a:round/>
              <a:headEnd/>
              <a:tailEnd/>
            </a:ln>
          </p:spPr>
          <p:txBody>
            <a:bodyPr>
              <a:prstTxWarp prst="textNoShape">
                <a:avLst/>
              </a:prstTxWarp>
            </a:bodyPr>
            <a:lstStyle/>
            <a:p>
              <a:endParaRPr lang="en-US"/>
            </a:p>
          </p:txBody>
        </p:sp>
        <p:sp>
          <p:nvSpPr>
            <p:cNvPr id="70729" name="Line 73"/>
            <p:cNvSpPr>
              <a:spLocks noChangeShapeType="1"/>
            </p:cNvSpPr>
            <p:nvPr/>
          </p:nvSpPr>
          <p:spPr bwMode="auto">
            <a:xfrm flipH="1" flipV="1">
              <a:off x="2745" y="1078"/>
              <a:ext cx="1409" cy="1134"/>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730" name="Freeform 74"/>
            <p:cNvSpPr>
              <a:spLocks/>
            </p:cNvSpPr>
            <p:nvPr/>
          </p:nvSpPr>
          <p:spPr bwMode="auto">
            <a:xfrm>
              <a:off x="2638" y="1078"/>
              <a:ext cx="61" cy="62"/>
            </a:xfrm>
            <a:custGeom>
              <a:avLst/>
              <a:gdLst/>
              <a:ahLst/>
              <a:cxnLst>
                <a:cxn ang="0">
                  <a:pos x="31" y="46"/>
                </a:cxn>
                <a:cxn ang="0">
                  <a:pos x="0" y="62"/>
                </a:cxn>
                <a:cxn ang="0">
                  <a:pos x="0" y="0"/>
                </a:cxn>
                <a:cxn ang="0">
                  <a:pos x="61" y="31"/>
                </a:cxn>
                <a:cxn ang="0">
                  <a:pos x="31" y="46"/>
                </a:cxn>
              </a:cxnLst>
              <a:rect l="0" t="0" r="r" b="b"/>
              <a:pathLst>
                <a:path w="61" h="62">
                  <a:moveTo>
                    <a:pt x="31" y="46"/>
                  </a:moveTo>
                  <a:lnTo>
                    <a:pt x="0" y="62"/>
                  </a:lnTo>
                  <a:lnTo>
                    <a:pt x="0" y="0"/>
                  </a:lnTo>
                  <a:lnTo>
                    <a:pt x="61" y="31"/>
                  </a:lnTo>
                  <a:lnTo>
                    <a:pt x="31" y="46"/>
                  </a:lnTo>
                  <a:close/>
                </a:path>
              </a:pathLst>
            </a:custGeom>
            <a:solidFill>
              <a:srgbClr val="000000"/>
            </a:solidFill>
            <a:ln w="34925">
              <a:solidFill>
                <a:srgbClr val="000000"/>
              </a:solidFill>
              <a:prstDash val="solid"/>
              <a:round/>
              <a:headEnd/>
              <a:tailEnd/>
            </a:ln>
          </p:spPr>
          <p:txBody>
            <a:bodyPr>
              <a:prstTxWarp prst="textNoShape">
                <a:avLst/>
              </a:prstTxWarp>
            </a:bodyPr>
            <a:lstStyle/>
            <a:p>
              <a:endParaRPr lang="en-US"/>
            </a:p>
          </p:txBody>
        </p:sp>
        <p:sp>
          <p:nvSpPr>
            <p:cNvPr id="70731" name="Line 75"/>
            <p:cNvSpPr>
              <a:spLocks noChangeShapeType="1"/>
            </p:cNvSpPr>
            <p:nvPr/>
          </p:nvSpPr>
          <p:spPr bwMode="auto">
            <a:xfrm flipH="1" flipV="1">
              <a:off x="2669" y="1124"/>
              <a:ext cx="1470" cy="2037"/>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732" name="Rectangle 76"/>
            <p:cNvSpPr>
              <a:spLocks noChangeArrowheads="1"/>
            </p:cNvSpPr>
            <p:nvPr/>
          </p:nvSpPr>
          <p:spPr bwMode="auto">
            <a:xfrm>
              <a:off x="3291" y="948"/>
              <a:ext cx="34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    </a:t>
              </a:r>
              <a:r>
                <a:rPr lang="en-GB" sz="1600" i="1">
                  <a:solidFill>
                    <a:srgbClr val="000000"/>
                  </a:solidFill>
                  <a:latin typeface="Arial" charset="0"/>
                </a:rPr>
                <a:t>join</a:t>
              </a:r>
              <a:endParaRPr lang="en-GB">
                <a:latin typeface="Times" charset="0"/>
              </a:endParaRPr>
            </a:p>
          </p:txBody>
        </p:sp>
        <p:sp>
          <p:nvSpPr>
            <p:cNvPr id="70733" name="Rectangle 77"/>
            <p:cNvSpPr>
              <a:spLocks noChangeArrowheads="1"/>
            </p:cNvSpPr>
            <p:nvPr/>
          </p:nvSpPr>
          <p:spPr bwMode="auto">
            <a:xfrm>
              <a:off x="3282" y="1464"/>
              <a:ext cx="34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    </a:t>
              </a:r>
              <a:r>
                <a:rPr lang="en-GB" sz="1600" i="1">
                  <a:solidFill>
                    <a:srgbClr val="000000"/>
                  </a:solidFill>
                  <a:latin typeface="Arial" charset="0"/>
                </a:rPr>
                <a:t>join</a:t>
              </a:r>
              <a:endParaRPr lang="en-GB">
                <a:latin typeface="Times" charset="0"/>
              </a:endParaRPr>
            </a:p>
          </p:txBody>
        </p:sp>
        <p:sp>
          <p:nvSpPr>
            <p:cNvPr id="70734" name="Rectangle 78"/>
            <p:cNvSpPr>
              <a:spLocks noChangeArrowheads="1"/>
            </p:cNvSpPr>
            <p:nvPr/>
          </p:nvSpPr>
          <p:spPr bwMode="auto">
            <a:xfrm>
              <a:off x="3470" y="2709"/>
              <a:ext cx="34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    </a:t>
              </a:r>
              <a:r>
                <a:rPr lang="en-GB" sz="1600" i="1">
                  <a:solidFill>
                    <a:srgbClr val="000000"/>
                  </a:solidFill>
                  <a:latin typeface="Arial" charset="0"/>
                </a:rPr>
                <a:t>join</a:t>
              </a:r>
              <a:endParaRPr lang="en-GB">
                <a:latin typeface="Times" charset="0"/>
              </a:endParaRPr>
            </a:p>
          </p:txBody>
        </p:sp>
        <p:sp>
          <p:nvSpPr>
            <p:cNvPr id="70735" name="Rectangle 79"/>
            <p:cNvSpPr>
              <a:spLocks noChangeArrowheads="1"/>
            </p:cNvSpPr>
            <p:nvPr/>
          </p:nvSpPr>
          <p:spPr bwMode="auto">
            <a:xfrm>
              <a:off x="1968" y="1882"/>
              <a:ext cx="78"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a:solidFill>
                    <a:srgbClr val="000000"/>
                  </a:solidFill>
                  <a:latin typeface="Arial" charset="0"/>
                </a:rPr>
                <a:t>T</a:t>
              </a:r>
              <a:endParaRPr lang="en-GB">
                <a:latin typeface="Times" charset="0"/>
              </a:endParaRPr>
            </a:p>
          </p:txBody>
        </p:sp>
        <p:sp>
          <p:nvSpPr>
            <p:cNvPr id="70736" name="Rectangle 80"/>
            <p:cNvSpPr>
              <a:spLocks noChangeArrowheads="1"/>
            </p:cNvSpPr>
            <p:nvPr/>
          </p:nvSpPr>
          <p:spPr bwMode="auto">
            <a:xfrm>
              <a:off x="4888" y="1254"/>
              <a:ext cx="102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Arial" charset="0"/>
                </a:rPr>
                <a:t>      a.withdraw(4);</a:t>
              </a:r>
              <a:endParaRPr lang="en-GB" i="1">
                <a:latin typeface="Times" charset="0"/>
              </a:endParaRPr>
            </a:p>
          </p:txBody>
        </p:sp>
        <p:sp>
          <p:nvSpPr>
            <p:cNvPr id="70737" name="Rectangle 81"/>
            <p:cNvSpPr>
              <a:spLocks noChangeArrowheads="1"/>
            </p:cNvSpPr>
            <p:nvPr/>
          </p:nvSpPr>
          <p:spPr bwMode="auto">
            <a:xfrm>
              <a:off x="4921" y="3153"/>
              <a:ext cx="921"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Arial" charset="0"/>
                </a:rPr>
                <a:t>      c.deposit(4);</a:t>
              </a:r>
              <a:endParaRPr lang="en-GB" i="1">
                <a:latin typeface="Times" charset="0"/>
              </a:endParaRPr>
            </a:p>
          </p:txBody>
        </p:sp>
        <p:sp>
          <p:nvSpPr>
            <p:cNvPr id="70738" name="Rectangle 82"/>
            <p:cNvSpPr>
              <a:spLocks noChangeArrowheads="1"/>
            </p:cNvSpPr>
            <p:nvPr/>
          </p:nvSpPr>
          <p:spPr bwMode="auto">
            <a:xfrm>
              <a:off x="4888" y="2311"/>
              <a:ext cx="102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Arial" charset="0"/>
                </a:rPr>
                <a:t>      b.withdraw(3);</a:t>
              </a:r>
              <a:endParaRPr lang="en-GB" i="1">
                <a:latin typeface="Times" charset="0"/>
              </a:endParaRPr>
            </a:p>
          </p:txBody>
        </p:sp>
        <p:sp>
          <p:nvSpPr>
            <p:cNvPr id="70739" name="Rectangle 83"/>
            <p:cNvSpPr>
              <a:spLocks noChangeArrowheads="1"/>
            </p:cNvSpPr>
            <p:nvPr/>
          </p:nvSpPr>
          <p:spPr bwMode="auto">
            <a:xfrm>
              <a:off x="4877" y="3459"/>
              <a:ext cx="928"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Arial" charset="0"/>
                </a:rPr>
                <a:t>      d.deposit(3);</a:t>
              </a:r>
              <a:endParaRPr lang="en-GB" i="1">
                <a:latin typeface="Times" charset="0"/>
              </a:endParaRPr>
            </a:p>
          </p:txBody>
        </p:sp>
        <p:sp>
          <p:nvSpPr>
            <p:cNvPr id="70740" name="Freeform 84"/>
            <p:cNvSpPr>
              <a:spLocks/>
            </p:cNvSpPr>
            <p:nvPr/>
          </p:nvSpPr>
          <p:spPr bwMode="auto">
            <a:xfrm>
              <a:off x="2822" y="2058"/>
              <a:ext cx="76" cy="62"/>
            </a:xfrm>
            <a:custGeom>
              <a:avLst/>
              <a:gdLst/>
              <a:ahLst/>
              <a:cxnLst>
                <a:cxn ang="0">
                  <a:pos x="15" y="31"/>
                </a:cxn>
                <a:cxn ang="0">
                  <a:pos x="15" y="0"/>
                </a:cxn>
                <a:cxn ang="0">
                  <a:pos x="76" y="46"/>
                </a:cxn>
                <a:cxn ang="0">
                  <a:pos x="0" y="62"/>
                </a:cxn>
                <a:cxn ang="0">
                  <a:pos x="15" y="31"/>
                </a:cxn>
              </a:cxnLst>
              <a:rect l="0" t="0" r="r" b="b"/>
              <a:pathLst>
                <a:path w="76" h="62">
                  <a:moveTo>
                    <a:pt x="15" y="31"/>
                  </a:moveTo>
                  <a:lnTo>
                    <a:pt x="15" y="0"/>
                  </a:lnTo>
                  <a:lnTo>
                    <a:pt x="76" y="46"/>
                  </a:lnTo>
                  <a:lnTo>
                    <a:pt x="0" y="62"/>
                  </a:lnTo>
                  <a:lnTo>
                    <a:pt x="15" y="31"/>
                  </a:lnTo>
                  <a:close/>
                </a:path>
              </a:pathLst>
            </a:custGeom>
            <a:solidFill>
              <a:srgbClr val="000000"/>
            </a:solidFill>
            <a:ln w="34925">
              <a:solidFill>
                <a:srgbClr val="000000"/>
              </a:solidFill>
              <a:prstDash val="solid"/>
              <a:round/>
              <a:headEnd/>
              <a:tailEnd/>
            </a:ln>
          </p:spPr>
          <p:txBody>
            <a:bodyPr>
              <a:prstTxWarp prst="textNoShape">
                <a:avLst/>
              </a:prstTxWarp>
            </a:bodyPr>
            <a:lstStyle/>
            <a:p>
              <a:endParaRPr lang="en-US"/>
            </a:p>
          </p:txBody>
        </p:sp>
        <p:sp>
          <p:nvSpPr>
            <p:cNvPr id="70741" name="Line 85"/>
            <p:cNvSpPr>
              <a:spLocks noChangeShapeType="1"/>
            </p:cNvSpPr>
            <p:nvPr/>
          </p:nvSpPr>
          <p:spPr bwMode="auto">
            <a:xfrm>
              <a:off x="2179" y="1936"/>
              <a:ext cx="643" cy="153"/>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742" name="Freeform 86"/>
            <p:cNvSpPr>
              <a:spLocks/>
            </p:cNvSpPr>
            <p:nvPr/>
          </p:nvSpPr>
          <p:spPr bwMode="auto">
            <a:xfrm>
              <a:off x="2485" y="986"/>
              <a:ext cx="61" cy="62"/>
            </a:xfrm>
            <a:custGeom>
              <a:avLst/>
              <a:gdLst/>
              <a:ahLst/>
              <a:cxnLst>
                <a:cxn ang="0">
                  <a:pos x="30" y="46"/>
                </a:cxn>
                <a:cxn ang="0">
                  <a:pos x="0" y="16"/>
                </a:cxn>
                <a:cxn ang="0">
                  <a:pos x="61" y="0"/>
                </a:cxn>
                <a:cxn ang="0">
                  <a:pos x="46" y="62"/>
                </a:cxn>
                <a:cxn ang="0">
                  <a:pos x="30" y="46"/>
                </a:cxn>
              </a:cxnLst>
              <a:rect l="0" t="0" r="r" b="b"/>
              <a:pathLst>
                <a:path w="61" h="62">
                  <a:moveTo>
                    <a:pt x="30" y="46"/>
                  </a:moveTo>
                  <a:lnTo>
                    <a:pt x="0" y="16"/>
                  </a:lnTo>
                  <a:lnTo>
                    <a:pt x="61" y="0"/>
                  </a:lnTo>
                  <a:lnTo>
                    <a:pt x="46" y="62"/>
                  </a:lnTo>
                  <a:lnTo>
                    <a:pt x="30" y="46"/>
                  </a:lnTo>
                  <a:close/>
                </a:path>
              </a:pathLst>
            </a:custGeom>
            <a:solidFill>
              <a:srgbClr val="000000"/>
            </a:solidFill>
            <a:ln w="34925">
              <a:solidFill>
                <a:srgbClr val="000000"/>
              </a:solidFill>
              <a:prstDash val="solid"/>
              <a:round/>
              <a:headEnd/>
              <a:tailEnd/>
            </a:ln>
          </p:spPr>
          <p:txBody>
            <a:bodyPr>
              <a:prstTxWarp prst="textNoShape">
                <a:avLst/>
              </a:prstTxWarp>
            </a:bodyPr>
            <a:lstStyle/>
            <a:p>
              <a:endParaRPr lang="en-US"/>
            </a:p>
          </p:txBody>
        </p:sp>
        <p:sp>
          <p:nvSpPr>
            <p:cNvPr id="70743" name="Line 87"/>
            <p:cNvSpPr>
              <a:spLocks noChangeShapeType="1"/>
            </p:cNvSpPr>
            <p:nvPr/>
          </p:nvSpPr>
          <p:spPr bwMode="auto">
            <a:xfrm flipV="1">
              <a:off x="1995" y="1032"/>
              <a:ext cx="505" cy="751"/>
            </a:xfrm>
            <a:prstGeom prst="line">
              <a:avLst/>
            </a:prstGeom>
            <a:noFill/>
            <a:ln w="34925">
              <a:solidFill>
                <a:srgbClr val="000000"/>
              </a:solidFill>
              <a:round/>
              <a:headEnd/>
              <a:tailEnd/>
            </a:ln>
          </p:spPr>
          <p:txBody>
            <a:bodyPr>
              <a:prstTxWarp prst="textNoShape">
                <a:avLst/>
              </a:prstTxWarp>
            </a:bodyPr>
            <a:lstStyle/>
            <a:p>
              <a:endParaRPr lang="en-US"/>
            </a:p>
          </p:txBody>
        </p:sp>
        <p:sp>
          <p:nvSpPr>
            <p:cNvPr id="70744" name="Rectangle 88"/>
            <p:cNvSpPr>
              <a:spLocks noChangeArrowheads="1"/>
            </p:cNvSpPr>
            <p:nvPr/>
          </p:nvSpPr>
          <p:spPr bwMode="auto">
            <a:xfrm>
              <a:off x="1358" y="960"/>
              <a:ext cx="952"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Arial" charset="0"/>
                </a:rPr>
                <a:t>openTransaction</a:t>
              </a:r>
              <a:endParaRPr lang="en-GB">
                <a:latin typeface="Times" charset="0"/>
              </a:endParaRPr>
            </a:p>
          </p:txBody>
        </p:sp>
        <p:sp>
          <p:nvSpPr>
            <p:cNvPr id="70745" name="Rectangle 89"/>
            <p:cNvSpPr>
              <a:spLocks noChangeArrowheads="1"/>
            </p:cNvSpPr>
            <p:nvPr/>
          </p:nvSpPr>
          <p:spPr bwMode="auto">
            <a:xfrm>
              <a:off x="2297" y="2188"/>
              <a:ext cx="1170" cy="154"/>
            </a:xfrm>
            <a:prstGeom prst="rect">
              <a:avLst/>
            </a:prstGeom>
            <a:noFill/>
            <a:ln w="9525">
              <a:noFill/>
              <a:miter lim="800000"/>
              <a:headEnd/>
              <a:tailEnd/>
            </a:ln>
          </p:spPr>
          <p:txBody>
            <a:bodyPr wrap="none" lIns="0" tIns="0" rIns="0" bIns="0">
              <a:prstTxWarp prst="textNoShape">
                <a:avLst/>
              </a:prstTxWarp>
              <a:spAutoFit/>
            </a:bodyPr>
            <a:lstStyle/>
            <a:p>
              <a:pPr algn="l"/>
              <a:r>
                <a:rPr lang="en-GB" sz="1600" i="1">
                  <a:solidFill>
                    <a:srgbClr val="000000"/>
                  </a:solidFill>
                  <a:latin typeface="Arial" charset="0"/>
                </a:rPr>
                <a:t>      b.withdraw(T, 3);</a:t>
              </a:r>
              <a:endParaRPr lang="en-GB" i="1">
                <a:latin typeface="Times" charset="0"/>
              </a:endParaRPr>
            </a:p>
          </p:txBody>
        </p:sp>
        <p:sp>
          <p:nvSpPr>
            <p:cNvPr id="70746" name="Rectangle 90"/>
            <p:cNvSpPr>
              <a:spLocks noChangeArrowheads="1"/>
            </p:cNvSpPr>
            <p:nvPr/>
          </p:nvSpPr>
          <p:spPr bwMode="auto">
            <a:xfrm>
              <a:off x="1292" y="1089"/>
              <a:ext cx="1082" cy="212"/>
            </a:xfrm>
            <a:prstGeom prst="rect">
              <a:avLst/>
            </a:prstGeom>
            <a:noFill/>
            <a:ln w="9525">
              <a:noFill/>
              <a:miter lim="800000"/>
              <a:headEnd/>
              <a:tailEnd/>
            </a:ln>
            <a:effectLst/>
          </p:spPr>
          <p:txBody>
            <a:bodyPr wrap="none">
              <a:prstTxWarp prst="textNoShape">
                <a:avLst/>
              </a:prstTxWarp>
              <a:spAutoFit/>
            </a:bodyPr>
            <a:lstStyle/>
            <a:p>
              <a:pPr algn="l"/>
              <a:r>
                <a:rPr lang="en-GB" sz="1600" i="1">
                  <a:latin typeface="Arial" charset="0"/>
                </a:rPr>
                <a:t>closeTransaction</a:t>
              </a:r>
              <a:endParaRPr lang="en-GB">
                <a:latin typeface="Arial" charset="0"/>
              </a:endParaRPr>
            </a:p>
          </p:txBody>
        </p:sp>
        <p:sp>
          <p:nvSpPr>
            <p:cNvPr id="70747" name="Rectangle 91"/>
            <p:cNvSpPr>
              <a:spLocks noChangeArrowheads="1"/>
            </p:cNvSpPr>
            <p:nvPr/>
          </p:nvSpPr>
          <p:spPr bwMode="auto">
            <a:xfrm>
              <a:off x="396" y="2592"/>
              <a:ext cx="209"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T </a:t>
              </a:r>
              <a:r>
                <a:rPr lang="en-GB" sz="1500">
                  <a:solidFill>
                    <a:srgbClr val="000000"/>
                  </a:solidFill>
                  <a:latin typeface="Arial" charset="0"/>
                </a:rPr>
                <a:t>= </a:t>
              </a:r>
              <a:endParaRPr lang="en-GB">
                <a:latin typeface="Times" charset="0"/>
              </a:endParaRPr>
            </a:p>
          </p:txBody>
        </p:sp>
        <p:sp>
          <p:nvSpPr>
            <p:cNvPr id="70748" name="Rectangle 92"/>
            <p:cNvSpPr>
              <a:spLocks noChangeArrowheads="1"/>
            </p:cNvSpPr>
            <p:nvPr/>
          </p:nvSpPr>
          <p:spPr bwMode="auto">
            <a:xfrm>
              <a:off x="605" y="2592"/>
              <a:ext cx="896"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openTransaction</a:t>
              </a:r>
              <a:endParaRPr lang="en-GB" i="1">
                <a:latin typeface="Times" charset="0"/>
              </a:endParaRPr>
            </a:p>
          </p:txBody>
        </p:sp>
        <p:sp>
          <p:nvSpPr>
            <p:cNvPr id="70749" name="Rectangle 93"/>
            <p:cNvSpPr>
              <a:spLocks noChangeArrowheads="1"/>
            </p:cNvSpPr>
            <p:nvPr/>
          </p:nvSpPr>
          <p:spPr bwMode="auto">
            <a:xfrm>
              <a:off x="439" y="2742"/>
              <a:ext cx="95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      a.withdraw(4);</a:t>
              </a:r>
              <a:endParaRPr lang="en-GB" i="1">
                <a:latin typeface="Times" charset="0"/>
              </a:endParaRPr>
            </a:p>
          </p:txBody>
        </p:sp>
        <p:sp>
          <p:nvSpPr>
            <p:cNvPr id="70750" name="Rectangle 94"/>
            <p:cNvSpPr>
              <a:spLocks noChangeArrowheads="1"/>
            </p:cNvSpPr>
            <p:nvPr/>
          </p:nvSpPr>
          <p:spPr bwMode="auto">
            <a:xfrm>
              <a:off x="439" y="2906"/>
              <a:ext cx="859"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      c.deposit(4);</a:t>
              </a:r>
              <a:endParaRPr lang="en-GB" i="1">
                <a:latin typeface="Times" charset="0"/>
              </a:endParaRPr>
            </a:p>
          </p:txBody>
        </p:sp>
        <p:sp>
          <p:nvSpPr>
            <p:cNvPr id="70751" name="Rectangle 95"/>
            <p:cNvSpPr>
              <a:spLocks noChangeArrowheads="1"/>
            </p:cNvSpPr>
            <p:nvPr/>
          </p:nvSpPr>
          <p:spPr bwMode="auto">
            <a:xfrm>
              <a:off x="439" y="3040"/>
              <a:ext cx="953"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      b.withdraw(3);</a:t>
              </a:r>
              <a:endParaRPr lang="en-GB" i="1">
                <a:latin typeface="Times" charset="0"/>
              </a:endParaRPr>
            </a:p>
          </p:txBody>
        </p:sp>
        <p:sp>
          <p:nvSpPr>
            <p:cNvPr id="70752" name="Rectangle 96"/>
            <p:cNvSpPr>
              <a:spLocks noChangeArrowheads="1"/>
            </p:cNvSpPr>
            <p:nvPr/>
          </p:nvSpPr>
          <p:spPr bwMode="auto">
            <a:xfrm>
              <a:off x="439" y="3175"/>
              <a:ext cx="866"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i="1">
                  <a:solidFill>
                    <a:srgbClr val="000000"/>
                  </a:solidFill>
                  <a:latin typeface="Arial" charset="0"/>
                </a:rPr>
                <a:t>      d.deposit(3);</a:t>
              </a:r>
              <a:endParaRPr lang="en-GB" i="1">
                <a:latin typeface="Times" charset="0"/>
              </a:endParaRPr>
            </a:p>
          </p:txBody>
        </p:sp>
        <p:sp>
          <p:nvSpPr>
            <p:cNvPr id="70753" name="Rectangle 97"/>
            <p:cNvSpPr>
              <a:spLocks noChangeArrowheads="1"/>
            </p:cNvSpPr>
            <p:nvPr/>
          </p:nvSpPr>
          <p:spPr bwMode="auto">
            <a:xfrm>
              <a:off x="364" y="3324"/>
              <a:ext cx="1107" cy="144"/>
            </a:xfrm>
            <a:prstGeom prst="rect">
              <a:avLst/>
            </a:prstGeom>
            <a:noFill/>
            <a:ln w="9525">
              <a:noFill/>
              <a:miter lim="800000"/>
              <a:headEnd/>
              <a:tailEnd/>
            </a:ln>
          </p:spPr>
          <p:txBody>
            <a:bodyPr wrap="none" lIns="0" tIns="0" rIns="0" bIns="0">
              <a:prstTxWarp prst="textNoShape">
                <a:avLst/>
              </a:prstTxWarp>
              <a:spAutoFit/>
            </a:bodyPr>
            <a:lstStyle/>
            <a:p>
              <a:pPr algn="l"/>
              <a:r>
                <a:rPr lang="en-GB" sz="1500">
                  <a:solidFill>
                    <a:srgbClr val="000000"/>
                  </a:solidFill>
                  <a:latin typeface="Arial" charset="0"/>
                </a:rPr>
                <a:t>      </a:t>
              </a:r>
              <a:r>
                <a:rPr lang="en-GB" sz="1500" i="1">
                  <a:solidFill>
                    <a:srgbClr val="000000"/>
                  </a:solidFill>
                  <a:latin typeface="Arial" charset="0"/>
                </a:rPr>
                <a:t>closeTransaction</a:t>
              </a:r>
              <a:endParaRPr lang="en-GB">
                <a:latin typeface="Times" charset="0"/>
              </a:endParaRPr>
            </a:p>
          </p:txBody>
        </p:sp>
        <p:sp>
          <p:nvSpPr>
            <p:cNvPr id="70754" name="Rectangle 98"/>
            <p:cNvSpPr>
              <a:spLocks noChangeArrowheads="1"/>
            </p:cNvSpPr>
            <p:nvPr/>
          </p:nvSpPr>
          <p:spPr bwMode="auto">
            <a:xfrm>
              <a:off x="233" y="3547"/>
              <a:ext cx="3497" cy="288"/>
            </a:xfrm>
            <a:prstGeom prst="rect">
              <a:avLst/>
            </a:prstGeom>
            <a:noFill/>
            <a:ln w="9525">
              <a:noFill/>
              <a:miter lim="800000"/>
              <a:headEnd/>
              <a:tailEnd/>
            </a:ln>
            <a:effectLst/>
          </p:spPr>
          <p:txBody>
            <a:bodyPr wrap="none">
              <a:prstTxWarp prst="textNoShape">
                <a:avLst/>
              </a:prstTxWarp>
              <a:spAutoFit/>
            </a:bodyPr>
            <a:lstStyle/>
            <a:p>
              <a:pPr algn="l"/>
              <a:r>
                <a:rPr lang="en-GB">
                  <a:latin typeface="Times" charset="0"/>
                </a:rPr>
                <a:t> </a:t>
              </a:r>
              <a:r>
                <a:rPr lang="en-GB" sz="1600">
                  <a:latin typeface="Arial" charset="0"/>
                </a:rPr>
                <a:t>Note: the coordinator is in one of the servers, e.g. BranchX</a:t>
              </a:r>
              <a:endParaRPr lang="en-GB">
                <a:latin typeface="Times" charset="0"/>
              </a:endParaRPr>
            </a:p>
          </p:txBody>
        </p:sp>
      </p:gr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90" name="Slide Number Placeholder 4"/>
          <p:cNvSpPr>
            <a:spLocks noGrp="1"/>
          </p:cNvSpPr>
          <p:nvPr>
            <p:ph type="sldNum" sz="quarter" idx="12"/>
          </p:nvPr>
        </p:nvSpPr>
        <p:spPr/>
        <p:txBody>
          <a:bodyPr/>
          <a:lstStyle/>
          <a:p>
            <a:fld id="{A6E6577A-64D4-3F49-B13A-288C5E012B25}" type="slidenum">
              <a:rPr lang="en-US"/>
              <a:pPr/>
              <a:t>91</a:t>
            </a:fld>
            <a:endParaRPr lang="en-US"/>
          </a:p>
        </p:txBody>
      </p:sp>
      <p:sp>
        <p:nvSpPr>
          <p:cNvPr id="77826" name="Rectangle 2"/>
          <p:cNvSpPr>
            <a:spLocks noGrp="1" noChangeArrowheads="1"/>
          </p:cNvSpPr>
          <p:nvPr>
            <p:ph type="title"/>
          </p:nvPr>
        </p:nvSpPr>
        <p:spPr/>
        <p:txBody>
          <a:bodyPr/>
          <a:lstStyle/>
          <a:p>
            <a:r>
              <a:rPr lang="en-GB"/>
              <a:t>Distributed deadlock</a:t>
            </a:r>
          </a:p>
        </p:txBody>
      </p:sp>
      <p:grpSp>
        <p:nvGrpSpPr>
          <p:cNvPr id="2" name="Group 3"/>
          <p:cNvGrpSpPr>
            <a:grpSpLocks/>
          </p:cNvGrpSpPr>
          <p:nvPr/>
        </p:nvGrpSpPr>
        <p:grpSpPr bwMode="auto">
          <a:xfrm>
            <a:off x="644525" y="1682750"/>
            <a:ext cx="7853363" cy="4254500"/>
            <a:chOff x="440" y="1060"/>
            <a:chExt cx="5359" cy="2680"/>
          </a:xfrm>
        </p:grpSpPr>
        <p:sp>
          <p:nvSpPr>
            <p:cNvPr id="77828" name="Rectangle 4"/>
            <p:cNvSpPr>
              <a:spLocks noChangeArrowheads="1"/>
            </p:cNvSpPr>
            <p:nvPr/>
          </p:nvSpPr>
          <p:spPr bwMode="auto">
            <a:xfrm>
              <a:off x="440" y="1620"/>
              <a:ext cx="752" cy="698"/>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7829" name="Rectangle 5"/>
            <p:cNvSpPr>
              <a:spLocks noChangeArrowheads="1"/>
            </p:cNvSpPr>
            <p:nvPr/>
          </p:nvSpPr>
          <p:spPr bwMode="auto">
            <a:xfrm>
              <a:off x="1944" y="3043"/>
              <a:ext cx="752" cy="69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7830" name="Rectangle 6"/>
            <p:cNvSpPr>
              <a:spLocks noChangeArrowheads="1"/>
            </p:cNvSpPr>
            <p:nvPr/>
          </p:nvSpPr>
          <p:spPr bwMode="auto">
            <a:xfrm>
              <a:off x="2614" y="1607"/>
              <a:ext cx="752" cy="697"/>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7831" name="AutoShape 7"/>
            <p:cNvSpPr>
              <a:spLocks noChangeArrowheads="1"/>
            </p:cNvSpPr>
            <p:nvPr/>
          </p:nvSpPr>
          <p:spPr bwMode="auto">
            <a:xfrm>
              <a:off x="604" y="1744"/>
              <a:ext cx="123" cy="191"/>
            </a:xfrm>
            <a:prstGeom prst="roundRect">
              <a:avLst>
                <a:gd name="adj" fmla="val 47153"/>
              </a:avLst>
            </a:prstGeom>
            <a:solidFill>
              <a:srgbClr val="FFFFFF"/>
            </a:solidFill>
            <a:ln w="9525">
              <a:noFill/>
              <a:round/>
              <a:headEnd/>
              <a:tailEnd/>
            </a:ln>
          </p:spPr>
          <p:txBody>
            <a:bodyPr>
              <a:prstTxWarp prst="textNoShape">
                <a:avLst/>
              </a:prstTxWarp>
            </a:bodyPr>
            <a:lstStyle/>
            <a:p>
              <a:endParaRPr lang="en-US"/>
            </a:p>
          </p:txBody>
        </p:sp>
        <p:sp>
          <p:nvSpPr>
            <p:cNvPr id="77832" name="AutoShape 8"/>
            <p:cNvSpPr>
              <a:spLocks noChangeArrowheads="1"/>
            </p:cNvSpPr>
            <p:nvPr/>
          </p:nvSpPr>
          <p:spPr bwMode="auto">
            <a:xfrm>
              <a:off x="604" y="1744"/>
              <a:ext cx="137" cy="205"/>
            </a:xfrm>
            <a:prstGeom prst="roundRect">
              <a:avLst>
                <a:gd name="adj" fmla="val 42338"/>
              </a:avLst>
            </a:prstGeom>
            <a:noFill/>
            <a:ln w="31750">
              <a:solidFill>
                <a:srgbClr val="FFFFFF"/>
              </a:solidFill>
              <a:round/>
              <a:headEnd/>
              <a:tailEnd/>
            </a:ln>
          </p:spPr>
          <p:txBody>
            <a:bodyPr>
              <a:prstTxWarp prst="textNoShape">
                <a:avLst/>
              </a:prstTxWarp>
            </a:bodyPr>
            <a:lstStyle/>
            <a:p>
              <a:endParaRPr lang="en-US"/>
            </a:p>
          </p:txBody>
        </p:sp>
        <p:sp>
          <p:nvSpPr>
            <p:cNvPr id="77833" name="Rectangle 9"/>
            <p:cNvSpPr>
              <a:spLocks noChangeArrowheads="1"/>
            </p:cNvSpPr>
            <p:nvPr/>
          </p:nvSpPr>
          <p:spPr bwMode="auto">
            <a:xfrm>
              <a:off x="617" y="1853"/>
              <a:ext cx="110" cy="8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7834" name="Rectangle 10"/>
            <p:cNvSpPr>
              <a:spLocks noChangeArrowheads="1"/>
            </p:cNvSpPr>
            <p:nvPr/>
          </p:nvSpPr>
          <p:spPr bwMode="auto">
            <a:xfrm>
              <a:off x="617" y="1853"/>
              <a:ext cx="124" cy="96"/>
            </a:xfrm>
            <a:prstGeom prst="rect">
              <a:avLst/>
            </a:prstGeom>
            <a:noFill/>
            <a:ln w="31750">
              <a:solidFill>
                <a:srgbClr val="FFDC99"/>
              </a:solidFill>
              <a:miter lim="800000"/>
              <a:headEnd/>
              <a:tailEnd/>
            </a:ln>
          </p:spPr>
          <p:txBody>
            <a:bodyPr>
              <a:prstTxWarp prst="textNoShape">
                <a:avLst/>
              </a:prstTxWarp>
            </a:bodyPr>
            <a:lstStyle/>
            <a:p>
              <a:endParaRPr lang="en-US"/>
            </a:p>
          </p:txBody>
        </p:sp>
        <p:sp>
          <p:nvSpPr>
            <p:cNvPr id="77835" name="AutoShape 11"/>
            <p:cNvSpPr>
              <a:spLocks noChangeArrowheads="1"/>
            </p:cNvSpPr>
            <p:nvPr/>
          </p:nvSpPr>
          <p:spPr bwMode="auto">
            <a:xfrm>
              <a:off x="604" y="1744"/>
              <a:ext cx="137" cy="205"/>
            </a:xfrm>
            <a:prstGeom prst="roundRect">
              <a:avLst>
                <a:gd name="adj" fmla="val 42338"/>
              </a:avLst>
            </a:prstGeom>
            <a:noFill/>
            <a:ln w="31750">
              <a:solidFill>
                <a:srgbClr val="000000"/>
              </a:solidFill>
              <a:round/>
              <a:headEnd/>
              <a:tailEnd/>
            </a:ln>
          </p:spPr>
          <p:txBody>
            <a:bodyPr>
              <a:prstTxWarp prst="textNoShape">
                <a:avLst/>
              </a:prstTxWarp>
            </a:bodyPr>
            <a:lstStyle/>
            <a:p>
              <a:endParaRPr lang="en-US"/>
            </a:p>
          </p:txBody>
        </p:sp>
        <p:sp>
          <p:nvSpPr>
            <p:cNvPr id="77836" name="Line 12"/>
            <p:cNvSpPr>
              <a:spLocks noChangeShapeType="1"/>
            </p:cNvSpPr>
            <p:nvPr/>
          </p:nvSpPr>
          <p:spPr bwMode="auto">
            <a:xfrm>
              <a:off x="604" y="1839"/>
              <a:ext cx="123"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7837" name="AutoShape 13"/>
            <p:cNvSpPr>
              <a:spLocks noChangeArrowheads="1"/>
            </p:cNvSpPr>
            <p:nvPr/>
          </p:nvSpPr>
          <p:spPr bwMode="auto">
            <a:xfrm>
              <a:off x="959" y="1744"/>
              <a:ext cx="123" cy="191"/>
            </a:xfrm>
            <a:prstGeom prst="roundRect">
              <a:avLst>
                <a:gd name="adj" fmla="val 47153"/>
              </a:avLst>
            </a:prstGeom>
            <a:solidFill>
              <a:srgbClr val="FFFFFF"/>
            </a:solidFill>
            <a:ln w="9525">
              <a:noFill/>
              <a:round/>
              <a:headEnd/>
              <a:tailEnd/>
            </a:ln>
          </p:spPr>
          <p:txBody>
            <a:bodyPr>
              <a:prstTxWarp prst="textNoShape">
                <a:avLst/>
              </a:prstTxWarp>
            </a:bodyPr>
            <a:lstStyle/>
            <a:p>
              <a:endParaRPr lang="en-US"/>
            </a:p>
          </p:txBody>
        </p:sp>
        <p:sp>
          <p:nvSpPr>
            <p:cNvPr id="77838" name="AutoShape 14"/>
            <p:cNvSpPr>
              <a:spLocks noChangeArrowheads="1"/>
            </p:cNvSpPr>
            <p:nvPr/>
          </p:nvSpPr>
          <p:spPr bwMode="auto">
            <a:xfrm>
              <a:off x="959" y="1744"/>
              <a:ext cx="137" cy="205"/>
            </a:xfrm>
            <a:prstGeom prst="roundRect">
              <a:avLst>
                <a:gd name="adj" fmla="val 42338"/>
              </a:avLst>
            </a:prstGeom>
            <a:noFill/>
            <a:ln w="31750">
              <a:solidFill>
                <a:srgbClr val="FFFFFF"/>
              </a:solidFill>
              <a:round/>
              <a:headEnd/>
              <a:tailEnd/>
            </a:ln>
          </p:spPr>
          <p:txBody>
            <a:bodyPr>
              <a:prstTxWarp prst="textNoShape">
                <a:avLst/>
              </a:prstTxWarp>
            </a:bodyPr>
            <a:lstStyle/>
            <a:p>
              <a:endParaRPr lang="en-US"/>
            </a:p>
          </p:txBody>
        </p:sp>
        <p:sp>
          <p:nvSpPr>
            <p:cNvPr id="77839" name="Rectangle 15"/>
            <p:cNvSpPr>
              <a:spLocks noChangeArrowheads="1"/>
            </p:cNvSpPr>
            <p:nvPr/>
          </p:nvSpPr>
          <p:spPr bwMode="auto">
            <a:xfrm>
              <a:off x="959" y="1853"/>
              <a:ext cx="123" cy="8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7840" name="Rectangle 16"/>
            <p:cNvSpPr>
              <a:spLocks noChangeArrowheads="1"/>
            </p:cNvSpPr>
            <p:nvPr/>
          </p:nvSpPr>
          <p:spPr bwMode="auto">
            <a:xfrm>
              <a:off x="959" y="1853"/>
              <a:ext cx="137" cy="96"/>
            </a:xfrm>
            <a:prstGeom prst="rect">
              <a:avLst/>
            </a:prstGeom>
            <a:noFill/>
            <a:ln w="31750">
              <a:solidFill>
                <a:srgbClr val="FFDC99"/>
              </a:solidFill>
              <a:miter lim="800000"/>
              <a:headEnd/>
              <a:tailEnd/>
            </a:ln>
          </p:spPr>
          <p:txBody>
            <a:bodyPr>
              <a:prstTxWarp prst="textNoShape">
                <a:avLst/>
              </a:prstTxWarp>
            </a:bodyPr>
            <a:lstStyle/>
            <a:p>
              <a:endParaRPr lang="en-US"/>
            </a:p>
          </p:txBody>
        </p:sp>
        <p:sp>
          <p:nvSpPr>
            <p:cNvPr id="77841" name="AutoShape 17"/>
            <p:cNvSpPr>
              <a:spLocks noChangeArrowheads="1"/>
            </p:cNvSpPr>
            <p:nvPr/>
          </p:nvSpPr>
          <p:spPr bwMode="auto">
            <a:xfrm>
              <a:off x="959" y="1744"/>
              <a:ext cx="137" cy="205"/>
            </a:xfrm>
            <a:prstGeom prst="roundRect">
              <a:avLst>
                <a:gd name="adj" fmla="val 42338"/>
              </a:avLst>
            </a:prstGeom>
            <a:noFill/>
            <a:ln w="31750">
              <a:solidFill>
                <a:srgbClr val="000000"/>
              </a:solidFill>
              <a:round/>
              <a:headEnd/>
              <a:tailEnd/>
            </a:ln>
          </p:spPr>
          <p:txBody>
            <a:bodyPr>
              <a:prstTxWarp prst="textNoShape">
                <a:avLst/>
              </a:prstTxWarp>
            </a:bodyPr>
            <a:lstStyle/>
            <a:p>
              <a:endParaRPr lang="en-US"/>
            </a:p>
          </p:txBody>
        </p:sp>
        <p:sp>
          <p:nvSpPr>
            <p:cNvPr id="77842" name="Line 18"/>
            <p:cNvSpPr>
              <a:spLocks noChangeShapeType="1"/>
            </p:cNvSpPr>
            <p:nvPr/>
          </p:nvSpPr>
          <p:spPr bwMode="auto">
            <a:xfrm>
              <a:off x="959" y="1839"/>
              <a:ext cx="123"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7843" name="AutoShape 19"/>
            <p:cNvSpPr>
              <a:spLocks noChangeArrowheads="1"/>
            </p:cNvSpPr>
            <p:nvPr/>
          </p:nvSpPr>
          <p:spPr bwMode="auto">
            <a:xfrm>
              <a:off x="2819" y="1730"/>
              <a:ext cx="123" cy="178"/>
            </a:xfrm>
            <a:prstGeom prst="roundRect">
              <a:avLst>
                <a:gd name="adj" fmla="val 47153"/>
              </a:avLst>
            </a:prstGeom>
            <a:solidFill>
              <a:srgbClr val="FFFFFF"/>
            </a:solidFill>
            <a:ln w="9525">
              <a:noFill/>
              <a:round/>
              <a:headEnd/>
              <a:tailEnd/>
            </a:ln>
          </p:spPr>
          <p:txBody>
            <a:bodyPr>
              <a:prstTxWarp prst="textNoShape">
                <a:avLst/>
              </a:prstTxWarp>
            </a:bodyPr>
            <a:lstStyle/>
            <a:p>
              <a:endParaRPr lang="en-US"/>
            </a:p>
          </p:txBody>
        </p:sp>
        <p:sp>
          <p:nvSpPr>
            <p:cNvPr id="77844" name="AutoShape 20"/>
            <p:cNvSpPr>
              <a:spLocks noChangeArrowheads="1"/>
            </p:cNvSpPr>
            <p:nvPr/>
          </p:nvSpPr>
          <p:spPr bwMode="auto">
            <a:xfrm>
              <a:off x="2819" y="1730"/>
              <a:ext cx="137" cy="191"/>
            </a:xfrm>
            <a:prstGeom prst="roundRect">
              <a:avLst>
                <a:gd name="adj" fmla="val 42338"/>
              </a:avLst>
            </a:prstGeom>
            <a:noFill/>
            <a:ln w="31750">
              <a:solidFill>
                <a:srgbClr val="FFFFFF"/>
              </a:solidFill>
              <a:round/>
              <a:headEnd/>
              <a:tailEnd/>
            </a:ln>
          </p:spPr>
          <p:txBody>
            <a:bodyPr>
              <a:prstTxWarp prst="textNoShape">
                <a:avLst/>
              </a:prstTxWarp>
            </a:bodyPr>
            <a:lstStyle/>
            <a:p>
              <a:endParaRPr lang="en-US"/>
            </a:p>
          </p:txBody>
        </p:sp>
        <p:sp>
          <p:nvSpPr>
            <p:cNvPr id="77845" name="Rectangle 21"/>
            <p:cNvSpPr>
              <a:spLocks noChangeArrowheads="1"/>
            </p:cNvSpPr>
            <p:nvPr/>
          </p:nvSpPr>
          <p:spPr bwMode="auto">
            <a:xfrm>
              <a:off x="2819" y="1826"/>
              <a:ext cx="123" cy="95"/>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7846" name="Rectangle 22"/>
            <p:cNvSpPr>
              <a:spLocks noChangeArrowheads="1"/>
            </p:cNvSpPr>
            <p:nvPr/>
          </p:nvSpPr>
          <p:spPr bwMode="auto">
            <a:xfrm>
              <a:off x="2819" y="1826"/>
              <a:ext cx="137" cy="109"/>
            </a:xfrm>
            <a:prstGeom prst="rect">
              <a:avLst/>
            </a:prstGeom>
            <a:noFill/>
            <a:ln w="31750">
              <a:solidFill>
                <a:srgbClr val="FFDC99"/>
              </a:solidFill>
              <a:miter lim="800000"/>
              <a:headEnd/>
              <a:tailEnd/>
            </a:ln>
          </p:spPr>
          <p:txBody>
            <a:bodyPr>
              <a:prstTxWarp prst="textNoShape">
                <a:avLst/>
              </a:prstTxWarp>
            </a:bodyPr>
            <a:lstStyle/>
            <a:p>
              <a:endParaRPr lang="en-US"/>
            </a:p>
          </p:txBody>
        </p:sp>
        <p:sp>
          <p:nvSpPr>
            <p:cNvPr id="77847" name="AutoShape 23"/>
            <p:cNvSpPr>
              <a:spLocks noChangeArrowheads="1"/>
            </p:cNvSpPr>
            <p:nvPr/>
          </p:nvSpPr>
          <p:spPr bwMode="auto">
            <a:xfrm>
              <a:off x="2819" y="1730"/>
              <a:ext cx="137" cy="191"/>
            </a:xfrm>
            <a:prstGeom prst="roundRect">
              <a:avLst>
                <a:gd name="adj" fmla="val 42338"/>
              </a:avLst>
            </a:prstGeom>
            <a:noFill/>
            <a:ln w="31750">
              <a:solidFill>
                <a:srgbClr val="000000"/>
              </a:solidFill>
              <a:round/>
              <a:headEnd/>
              <a:tailEnd/>
            </a:ln>
          </p:spPr>
          <p:txBody>
            <a:bodyPr>
              <a:prstTxWarp prst="textNoShape">
                <a:avLst/>
              </a:prstTxWarp>
            </a:bodyPr>
            <a:lstStyle/>
            <a:p>
              <a:endParaRPr lang="en-US"/>
            </a:p>
          </p:txBody>
        </p:sp>
        <p:sp>
          <p:nvSpPr>
            <p:cNvPr id="77848" name="Line 24"/>
            <p:cNvSpPr>
              <a:spLocks noChangeShapeType="1"/>
            </p:cNvSpPr>
            <p:nvPr/>
          </p:nvSpPr>
          <p:spPr bwMode="auto">
            <a:xfrm>
              <a:off x="2819" y="1826"/>
              <a:ext cx="123"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7849" name="AutoShape 25"/>
            <p:cNvSpPr>
              <a:spLocks noChangeArrowheads="1"/>
            </p:cNvSpPr>
            <p:nvPr/>
          </p:nvSpPr>
          <p:spPr bwMode="auto">
            <a:xfrm>
              <a:off x="2245" y="3316"/>
              <a:ext cx="123" cy="178"/>
            </a:xfrm>
            <a:prstGeom prst="roundRect">
              <a:avLst>
                <a:gd name="adj" fmla="val 47153"/>
              </a:avLst>
            </a:prstGeom>
            <a:solidFill>
              <a:srgbClr val="FFFFFF"/>
            </a:solidFill>
            <a:ln w="9525">
              <a:noFill/>
              <a:round/>
              <a:headEnd/>
              <a:tailEnd/>
            </a:ln>
          </p:spPr>
          <p:txBody>
            <a:bodyPr>
              <a:prstTxWarp prst="textNoShape">
                <a:avLst/>
              </a:prstTxWarp>
            </a:bodyPr>
            <a:lstStyle/>
            <a:p>
              <a:endParaRPr lang="en-US"/>
            </a:p>
          </p:txBody>
        </p:sp>
        <p:sp>
          <p:nvSpPr>
            <p:cNvPr id="77850" name="AutoShape 26"/>
            <p:cNvSpPr>
              <a:spLocks noChangeArrowheads="1"/>
            </p:cNvSpPr>
            <p:nvPr/>
          </p:nvSpPr>
          <p:spPr bwMode="auto">
            <a:xfrm>
              <a:off x="2245" y="3316"/>
              <a:ext cx="137" cy="192"/>
            </a:xfrm>
            <a:prstGeom prst="roundRect">
              <a:avLst>
                <a:gd name="adj" fmla="val 42338"/>
              </a:avLst>
            </a:prstGeom>
            <a:noFill/>
            <a:ln w="31750">
              <a:solidFill>
                <a:srgbClr val="FFFFFF"/>
              </a:solidFill>
              <a:round/>
              <a:headEnd/>
              <a:tailEnd/>
            </a:ln>
          </p:spPr>
          <p:txBody>
            <a:bodyPr>
              <a:prstTxWarp prst="textNoShape">
                <a:avLst/>
              </a:prstTxWarp>
            </a:bodyPr>
            <a:lstStyle/>
            <a:p>
              <a:endParaRPr lang="en-US"/>
            </a:p>
          </p:txBody>
        </p:sp>
        <p:sp>
          <p:nvSpPr>
            <p:cNvPr id="77851" name="Rectangle 27"/>
            <p:cNvSpPr>
              <a:spLocks noChangeArrowheads="1"/>
            </p:cNvSpPr>
            <p:nvPr/>
          </p:nvSpPr>
          <p:spPr bwMode="auto">
            <a:xfrm>
              <a:off x="2245" y="3412"/>
              <a:ext cx="123" cy="82"/>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7852" name="Rectangle 28"/>
            <p:cNvSpPr>
              <a:spLocks noChangeArrowheads="1"/>
            </p:cNvSpPr>
            <p:nvPr/>
          </p:nvSpPr>
          <p:spPr bwMode="auto">
            <a:xfrm>
              <a:off x="2245" y="3412"/>
              <a:ext cx="137" cy="96"/>
            </a:xfrm>
            <a:prstGeom prst="rect">
              <a:avLst/>
            </a:prstGeom>
            <a:noFill/>
            <a:ln w="31750">
              <a:solidFill>
                <a:srgbClr val="FFDC99"/>
              </a:solidFill>
              <a:miter lim="800000"/>
              <a:headEnd/>
              <a:tailEnd/>
            </a:ln>
          </p:spPr>
          <p:txBody>
            <a:bodyPr>
              <a:prstTxWarp prst="textNoShape">
                <a:avLst/>
              </a:prstTxWarp>
            </a:bodyPr>
            <a:lstStyle/>
            <a:p>
              <a:endParaRPr lang="en-US"/>
            </a:p>
          </p:txBody>
        </p:sp>
        <p:sp>
          <p:nvSpPr>
            <p:cNvPr id="77853" name="AutoShape 29"/>
            <p:cNvSpPr>
              <a:spLocks noChangeArrowheads="1"/>
            </p:cNvSpPr>
            <p:nvPr/>
          </p:nvSpPr>
          <p:spPr bwMode="auto">
            <a:xfrm>
              <a:off x="2245" y="3316"/>
              <a:ext cx="137" cy="192"/>
            </a:xfrm>
            <a:prstGeom prst="roundRect">
              <a:avLst>
                <a:gd name="adj" fmla="val 42338"/>
              </a:avLst>
            </a:prstGeom>
            <a:noFill/>
            <a:ln w="31750">
              <a:solidFill>
                <a:srgbClr val="000000"/>
              </a:solidFill>
              <a:round/>
              <a:headEnd/>
              <a:tailEnd/>
            </a:ln>
          </p:spPr>
          <p:txBody>
            <a:bodyPr>
              <a:prstTxWarp prst="textNoShape">
                <a:avLst/>
              </a:prstTxWarp>
            </a:bodyPr>
            <a:lstStyle/>
            <a:p>
              <a:endParaRPr lang="en-US"/>
            </a:p>
          </p:txBody>
        </p:sp>
        <p:sp>
          <p:nvSpPr>
            <p:cNvPr id="77854" name="Line 30"/>
            <p:cNvSpPr>
              <a:spLocks noChangeShapeType="1"/>
            </p:cNvSpPr>
            <p:nvPr/>
          </p:nvSpPr>
          <p:spPr bwMode="auto">
            <a:xfrm>
              <a:off x="2245" y="3398"/>
              <a:ext cx="123" cy="1"/>
            </a:xfrm>
            <a:prstGeom prst="line">
              <a:avLst/>
            </a:prstGeom>
            <a:noFill/>
            <a:ln w="31750">
              <a:solidFill>
                <a:srgbClr val="000000"/>
              </a:solidFill>
              <a:round/>
              <a:headEnd/>
              <a:tailEnd/>
            </a:ln>
          </p:spPr>
          <p:txBody>
            <a:bodyPr>
              <a:prstTxWarp prst="textNoShape">
                <a:avLst/>
              </a:prstTxWarp>
            </a:bodyPr>
            <a:lstStyle/>
            <a:p>
              <a:endParaRPr lang="en-US"/>
            </a:p>
          </p:txBody>
        </p:sp>
        <p:sp>
          <p:nvSpPr>
            <p:cNvPr id="77855" name="Rectangle 31"/>
            <p:cNvSpPr>
              <a:spLocks noChangeArrowheads="1"/>
            </p:cNvSpPr>
            <p:nvPr/>
          </p:nvSpPr>
          <p:spPr bwMode="auto">
            <a:xfrm>
              <a:off x="826" y="1777"/>
              <a:ext cx="81"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D</a:t>
              </a:r>
              <a:endParaRPr lang="en-GB" i="1">
                <a:latin typeface="Times" charset="0"/>
              </a:endParaRPr>
            </a:p>
          </p:txBody>
        </p:sp>
        <p:sp>
          <p:nvSpPr>
            <p:cNvPr id="77856" name="Freeform 32"/>
            <p:cNvSpPr>
              <a:spLocks/>
            </p:cNvSpPr>
            <p:nvPr/>
          </p:nvSpPr>
          <p:spPr bwMode="auto">
            <a:xfrm>
              <a:off x="1506" y="1114"/>
              <a:ext cx="69" cy="82"/>
            </a:xfrm>
            <a:custGeom>
              <a:avLst/>
              <a:gdLst/>
              <a:ahLst/>
              <a:cxnLst>
                <a:cxn ang="0">
                  <a:pos x="0" y="41"/>
                </a:cxn>
                <a:cxn ang="0">
                  <a:pos x="0" y="0"/>
                </a:cxn>
                <a:cxn ang="0">
                  <a:pos x="69" y="41"/>
                </a:cxn>
                <a:cxn ang="0">
                  <a:pos x="0" y="82"/>
                </a:cxn>
                <a:cxn ang="0">
                  <a:pos x="0" y="41"/>
                </a:cxn>
              </a:cxnLst>
              <a:rect l="0" t="0" r="r" b="b"/>
              <a:pathLst>
                <a:path w="69" h="82">
                  <a:moveTo>
                    <a:pt x="0" y="41"/>
                  </a:moveTo>
                  <a:lnTo>
                    <a:pt x="0" y="0"/>
                  </a:lnTo>
                  <a:lnTo>
                    <a:pt x="69" y="41"/>
                  </a:lnTo>
                  <a:lnTo>
                    <a:pt x="0" y="82"/>
                  </a:lnTo>
                  <a:lnTo>
                    <a:pt x="0" y="41"/>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7857" name="Freeform 33"/>
            <p:cNvSpPr>
              <a:spLocks/>
            </p:cNvSpPr>
            <p:nvPr/>
          </p:nvSpPr>
          <p:spPr bwMode="auto">
            <a:xfrm>
              <a:off x="659" y="1155"/>
              <a:ext cx="847" cy="575"/>
            </a:xfrm>
            <a:custGeom>
              <a:avLst/>
              <a:gdLst/>
              <a:ahLst/>
              <a:cxnLst>
                <a:cxn ang="0">
                  <a:pos x="0" y="575"/>
                </a:cxn>
                <a:cxn ang="0">
                  <a:pos x="13" y="479"/>
                </a:cxn>
                <a:cxn ang="0">
                  <a:pos x="54" y="370"/>
                </a:cxn>
                <a:cxn ang="0">
                  <a:pos x="136" y="274"/>
                </a:cxn>
                <a:cxn ang="0">
                  <a:pos x="232" y="192"/>
                </a:cxn>
                <a:cxn ang="0">
                  <a:pos x="506" y="69"/>
                </a:cxn>
                <a:cxn ang="0">
                  <a:pos x="847" y="0"/>
                </a:cxn>
              </a:cxnLst>
              <a:rect l="0" t="0" r="r" b="b"/>
              <a:pathLst>
                <a:path w="847" h="575">
                  <a:moveTo>
                    <a:pt x="0" y="575"/>
                  </a:moveTo>
                  <a:lnTo>
                    <a:pt x="13" y="479"/>
                  </a:lnTo>
                  <a:lnTo>
                    <a:pt x="54" y="370"/>
                  </a:lnTo>
                  <a:lnTo>
                    <a:pt x="136" y="274"/>
                  </a:lnTo>
                  <a:lnTo>
                    <a:pt x="232" y="192"/>
                  </a:lnTo>
                  <a:lnTo>
                    <a:pt x="506" y="69"/>
                  </a:lnTo>
                  <a:lnTo>
                    <a:pt x="847" y="0"/>
                  </a:lnTo>
                </a:path>
              </a:pathLst>
            </a:custGeom>
            <a:noFill/>
            <a:ln w="31750">
              <a:solidFill>
                <a:srgbClr val="000000"/>
              </a:solidFill>
              <a:prstDash val="solid"/>
              <a:round/>
              <a:headEnd/>
              <a:tailEnd/>
            </a:ln>
          </p:spPr>
          <p:txBody>
            <a:bodyPr>
              <a:prstTxWarp prst="textNoShape">
                <a:avLst/>
              </a:prstTxWarp>
            </a:bodyPr>
            <a:lstStyle/>
            <a:p>
              <a:endParaRPr lang="en-US"/>
            </a:p>
          </p:txBody>
        </p:sp>
        <p:sp>
          <p:nvSpPr>
            <p:cNvPr id="77858" name="Freeform 34"/>
            <p:cNvSpPr>
              <a:spLocks/>
            </p:cNvSpPr>
            <p:nvPr/>
          </p:nvSpPr>
          <p:spPr bwMode="auto">
            <a:xfrm>
              <a:off x="2354" y="3371"/>
              <a:ext cx="69" cy="82"/>
            </a:xfrm>
            <a:custGeom>
              <a:avLst/>
              <a:gdLst/>
              <a:ahLst/>
              <a:cxnLst>
                <a:cxn ang="0">
                  <a:pos x="69" y="41"/>
                </a:cxn>
                <a:cxn ang="0">
                  <a:pos x="69" y="82"/>
                </a:cxn>
                <a:cxn ang="0">
                  <a:pos x="0" y="41"/>
                </a:cxn>
                <a:cxn ang="0">
                  <a:pos x="69" y="0"/>
                </a:cxn>
                <a:cxn ang="0">
                  <a:pos x="69" y="41"/>
                </a:cxn>
              </a:cxnLst>
              <a:rect l="0" t="0" r="r" b="b"/>
              <a:pathLst>
                <a:path w="69" h="82">
                  <a:moveTo>
                    <a:pt x="69" y="41"/>
                  </a:moveTo>
                  <a:lnTo>
                    <a:pt x="69" y="82"/>
                  </a:lnTo>
                  <a:lnTo>
                    <a:pt x="0" y="41"/>
                  </a:lnTo>
                  <a:lnTo>
                    <a:pt x="69" y="0"/>
                  </a:lnTo>
                  <a:lnTo>
                    <a:pt x="69" y="41"/>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7859" name="Freeform 35"/>
            <p:cNvSpPr>
              <a:spLocks/>
            </p:cNvSpPr>
            <p:nvPr/>
          </p:nvSpPr>
          <p:spPr bwMode="auto">
            <a:xfrm>
              <a:off x="2436" y="2933"/>
              <a:ext cx="1354" cy="479"/>
            </a:xfrm>
            <a:custGeom>
              <a:avLst/>
              <a:gdLst/>
              <a:ahLst/>
              <a:cxnLst>
                <a:cxn ang="0">
                  <a:pos x="1354" y="0"/>
                </a:cxn>
                <a:cxn ang="0">
                  <a:pos x="1327" y="82"/>
                </a:cxn>
                <a:cxn ang="0">
                  <a:pos x="1259" y="178"/>
                </a:cxn>
                <a:cxn ang="0">
                  <a:pos x="1122" y="260"/>
                </a:cxn>
                <a:cxn ang="0">
                  <a:pos x="958" y="329"/>
                </a:cxn>
                <a:cxn ang="0">
                  <a:pos x="534" y="438"/>
                </a:cxn>
                <a:cxn ang="0">
                  <a:pos x="0" y="479"/>
                </a:cxn>
              </a:cxnLst>
              <a:rect l="0" t="0" r="r" b="b"/>
              <a:pathLst>
                <a:path w="1354" h="479">
                  <a:moveTo>
                    <a:pt x="1354" y="0"/>
                  </a:moveTo>
                  <a:lnTo>
                    <a:pt x="1327" y="82"/>
                  </a:lnTo>
                  <a:lnTo>
                    <a:pt x="1259" y="178"/>
                  </a:lnTo>
                  <a:lnTo>
                    <a:pt x="1122" y="260"/>
                  </a:lnTo>
                  <a:lnTo>
                    <a:pt x="958" y="329"/>
                  </a:lnTo>
                  <a:lnTo>
                    <a:pt x="534" y="438"/>
                  </a:lnTo>
                  <a:lnTo>
                    <a:pt x="0" y="479"/>
                  </a:lnTo>
                </a:path>
              </a:pathLst>
            </a:custGeom>
            <a:noFill/>
            <a:ln w="31750">
              <a:solidFill>
                <a:srgbClr val="000000"/>
              </a:solidFill>
              <a:prstDash val="solid"/>
              <a:round/>
              <a:headEnd/>
              <a:tailEnd/>
            </a:ln>
          </p:spPr>
          <p:txBody>
            <a:bodyPr>
              <a:prstTxWarp prst="textNoShape">
                <a:avLst/>
              </a:prstTxWarp>
            </a:bodyPr>
            <a:lstStyle/>
            <a:p>
              <a:endParaRPr lang="en-US"/>
            </a:p>
          </p:txBody>
        </p:sp>
        <p:sp>
          <p:nvSpPr>
            <p:cNvPr id="77860" name="Freeform 36"/>
            <p:cNvSpPr>
              <a:spLocks/>
            </p:cNvSpPr>
            <p:nvPr/>
          </p:nvSpPr>
          <p:spPr bwMode="auto">
            <a:xfrm>
              <a:off x="1288" y="2920"/>
              <a:ext cx="82" cy="82"/>
            </a:xfrm>
            <a:custGeom>
              <a:avLst/>
              <a:gdLst/>
              <a:ahLst/>
              <a:cxnLst>
                <a:cxn ang="0">
                  <a:pos x="41" y="68"/>
                </a:cxn>
                <a:cxn ang="0">
                  <a:pos x="0" y="82"/>
                </a:cxn>
                <a:cxn ang="0">
                  <a:pos x="13" y="0"/>
                </a:cxn>
                <a:cxn ang="0">
                  <a:pos x="82" y="54"/>
                </a:cxn>
                <a:cxn ang="0">
                  <a:pos x="41" y="68"/>
                </a:cxn>
              </a:cxnLst>
              <a:rect l="0" t="0" r="r" b="b"/>
              <a:pathLst>
                <a:path w="82" h="82">
                  <a:moveTo>
                    <a:pt x="41" y="68"/>
                  </a:moveTo>
                  <a:lnTo>
                    <a:pt x="0" y="82"/>
                  </a:lnTo>
                  <a:lnTo>
                    <a:pt x="13" y="0"/>
                  </a:lnTo>
                  <a:lnTo>
                    <a:pt x="82" y="54"/>
                  </a:lnTo>
                  <a:lnTo>
                    <a:pt x="41" y="68"/>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7861" name="Freeform 37"/>
            <p:cNvSpPr>
              <a:spLocks/>
            </p:cNvSpPr>
            <p:nvPr/>
          </p:nvSpPr>
          <p:spPr bwMode="auto">
            <a:xfrm>
              <a:off x="1329" y="3002"/>
              <a:ext cx="889" cy="396"/>
            </a:xfrm>
            <a:custGeom>
              <a:avLst/>
              <a:gdLst/>
              <a:ahLst/>
              <a:cxnLst>
                <a:cxn ang="0">
                  <a:pos x="889" y="396"/>
                </a:cxn>
                <a:cxn ang="0">
                  <a:pos x="588" y="369"/>
                </a:cxn>
                <a:cxn ang="0">
                  <a:pos x="328" y="287"/>
                </a:cxn>
                <a:cxn ang="0">
                  <a:pos x="123" y="164"/>
                </a:cxn>
                <a:cxn ang="0">
                  <a:pos x="54" y="82"/>
                </a:cxn>
                <a:cxn ang="0">
                  <a:pos x="0" y="0"/>
                </a:cxn>
              </a:cxnLst>
              <a:rect l="0" t="0" r="r" b="b"/>
              <a:pathLst>
                <a:path w="889" h="396">
                  <a:moveTo>
                    <a:pt x="889" y="396"/>
                  </a:moveTo>
                  <a:lnTo>
                    <a:pt x="588" y="369"/>
                  </a:lnTo>
                  <a:lnTo>
                    <a:pt x="328" y="287"/>
                  </a:lnTo>
                  <a:lnTo>
                    <a:pt x="123" y="164"/>
                  </a:lnTo>
                  <a:lnTo>
                    <a:pt x="54" y="82"/>
                  </a:lnTo>
                  <a:lnTo>
                    <a:pt x="0" y="0"/>
                  </a:lnTo>
                </a:path>
              </a:pathLst>
            </a:custGeom>
            <a:noFill/>
            <a:ln w="31750">
              <a:solidFill>
                <a:srgbClr val="000000"/>
              </a:solidFill>
              <a:prstDash val="solid"/>
              <a:round/>
              <a:headEnd/>
              <a:tailEnd/>
            </a:ln>
          </p:spPr>
          <p:txBody>
            <a:bodyPr>
              <a:prstTxWarp prst="textNoShape">
                <a:avLst/>
              </a:prstTxWarp>
            </a:bodyPr>
            <a:lstStyle/>
            <a:p>
              <a:endParaRPr lang="en-US"/>
            </a:p>
          </p:txBody>
        </p:sp>
        <p:sp>
          <p:nvSpPr>
            <p:cNvPr id="77862" name="Rectangle 38"/>
            <p:cNvSpPr>
              <a:spLocks noChangeArrowheads="1"/>
            </p:cNvSpPr>
            <p:nvPr/>
          </p:nvSpPr>
          <p:spPr bwMode="auto">
            <a:xfrm>
              <a:off x="1998" y="1290"/>
              <a:ext cx="441"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Waits for</a:t>
              </a:r>
              <a:endParaRPr lang="en-GB">
                <a:latin typeface="Times" charset="0"/>
              </a:endParaRPr>
            </a:p>
          </p:txBody>
        </p:sp>
        <p:sp>
          <p:nvSpPr>
            <p:cNvPr id="77863" name="Rectangle 39"/>
            <p:cNvSpPr>
              <a:spLocks noChangeArrowheads="1"/>
            </p:cNvSpPr>
            <p:nvPr/>
          </p:nvSpPr>
          <p:spPr bwMode="auto">
            <a:xfrm>
              <a:off x="521" y="2570"/>
              <a:ext cx="329" cy="109"/>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Waits</a:t>
              </a:r>
              <a:endParaRPr lang="en-GB">
                <a:latin typeface="Times" charset="0"/>
              </a:endParaRPr>
            </a:p>
          </p:txBody>
        </p:sp>
        <p:sp>
          <p:nvSpPr>
            <p:cNvPr id="77864" name="Rectangle 40"/>
            <p:cNvSpPr>
              <a:spLocks noChangeArrowheads="1"/>
            </p:cNvSpPr>
            <p:nvPr/>
          </p:nvSpPr>
          <p:spPr bwMode="auto">
            <a:xfrm>
              <a:off x="658" y="2707"/>
              <a:ext cx="178" cy="109"/>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for</a:t>
              </a:r>
              <a:endParaRPr lang="en-GB">
                <a:latin typeface="Times" charset="0"/>
              </a:endParaRPr>
            </a:p>
          </p:txBody>
        </p:sp>
        <p:sp>
          <p:nvSpPr>
            <p:cNvPr id="77865" name="Rectangle 41"/>
            <p:cNvSpPr>
              <a:spLocks noChangeArrowheads="1"/>
            </p:cNvSpPr>
            <p:nvPr/>
          </p:nvSpPr>
          <p:spPr bwMode="auto">
            <a:xfrm>
              <a:off x="945" y="1334"/>
              <a:ext cx="379"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Held by</a:t>
              </a:r>
              <a:endParaRPr lang="en-GB">
                <a:latin typeface="Times" charset="0"/>
              </a:endParaRPr>
            </a:p>
          </p:txBody>
        </p:sp>
        <p:sp>
          <p:nvSpPr>
            <p:cNvPr id="77866" name="Rectangle 42"/>
            <p:cNvSpPr>
              <a:spLocks noChangeArrowheads="1"/>
            </p:cNvSpPr>
            <p:nvPr/>
          </p:nvSpPr>
          <p:spPr bwMode="auto">
            <a:xfrm>
              <a:off x="3461" y="2406"/>
              <a:ext cx="274" cy="109"/>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Held</a:t>
              </a:r>
              <a:endParaRPr lang="en-GB">
                <a:latin typeface="Times" charset="0"/>
              </a:endParaRPr>
            </a:p>
          </p:txBody>
        </p:sp>
        <p:sp>
          <p:nvSpPr>
            <p:cNvPr id="77867" name="Rectangle 43"/>
            <p:cNvSpPr>
              <a:spLocks noChangeArrowheads="1"/>
            </p:cNvSpPr>
            <p:nvPr/>
          </p:nvSpPr>
          <p:spPr bwMode="auto">
            <a:xfrm>
              <a:off x="3557" y="2543"/>
              <a:ext cx="164" cy="109"/>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by</a:t>
              </a:r>
              <a:endParaRPr lang="en-GB">
                <a:latin typeface="Times" charset="0"/>
              </a:endParaRPr>
            </a:p>
          </p:txBody>
        </p:sp>
        <p:sp>
          <p:nvSpPr>
            <p:cNvPr id="77868" name="Rectangle 44"/>
            <p:cNvSpPr>
              <a:spLocks noChangeArrowheads="1"/>
            </p:cNvSpPr>
            <p:nvPr/>
          </p:nvSpPr>
          <p:spPr bwMode="auto">
            <a:xfrm>
              <a:off x="2051" y="3131"/>
              <a:ext cx="75"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B</a:t>
              </a:r>
              <a:endParaRPr lang="en-GB" i="1">
                <a:latin typeface="Times" charset="0"/>
              </a:endParaRPr>
            </a:p>
          </p:txBody>
        </p:sp>
        <p:sp>
          <p:nvSpPr>
            <p:cNvPr id="77869" name="Rectangle 45"/>
            <p:cNvSpPr>
              <a:spLocks noChangeArrowheads="1"/>
            </p:cNvSpPr>
            <p:nvPr/>
          </p:nvSpPr>
          <p:spPr bwMode="auto">
            <a:xfrm>
              <a:off x="2928" y="3123"/>
              <a:ext cx="441"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Waits for</a:t>
              </a:r>
              <a:endParaRPr lang="en-GB">
                <a:latin typeface="Times" charset="0"/>
              </a:endParaRPr>
            </a:p>
          </p:txBody>
        </p:sp>
        <p:sp>
          <p:nvSpPr>
            <p:cNvPr id="77870" name="Rectangle 46"/>
            <p:cNvSpPr>
              <a:spLocks noChangeArrowheads="1"/>
            </p:cNvSpPr>
            <p:nvPr/>
          </p:nvSpPr>
          <p:spPr bwMode="auto">
            <a:xfrm>
              <a:off x="1317" y="3259"/>
              <a:ext cx="230"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Held</a:t>
              </a:r>
              <a:endParaRPr lang="en-GB">
                <a:latin typeface="Times" charset="0"/>
              </a:endParaRPr>
            </a:p>
          </p:txBody>
        </p:sp>
        <p:sp>
          <p:nvSpPr>
            <p:cNvPr id="77871" name="Rectangle 47"/>
            <p:cNvSpPr>
              <a:spLocks noChangeArrowheads="1"/>
            </p:cNvSpPr>
            <p:nvPr/>
          </p:nvSpPr>
          <p:spPr bwMode="auto">
            <a:xfrm>
              <a:off x="1427" y="3396"/>
              <a:ext cx="118"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by</a:t>
              </a:r>
              <a:endParaRPr lang="en-GB">
                <a:latin typeface="Times" charset="0"/>
              </a:endParaRPr>
            </a:p>
          </p:txBody>
        </p:sp>
        <p:sp>
          <p:nvSpPr>
            <p:cNvPr id="77872" name="Freeform 48"/>
            <p:cNvSpPr>
              <a:spLocks/>
            </p:cNvSpPr>
            <p:nvPr/>
          </p:nvSpPr>
          <p:spPr bwMode="auto">
            <a:xfrm>
              <a:off x="2819" y="1634"/>
              <a:ext cx="82" cy="82"/>
            </a:xfrm>
            <a:custGeom>
              <a:avLst/>
              <a:gdLst/>
              <a:ahLst/>
              <a:cxnLst>
                <a:cxn ang="0">
                  <a:pos x="41" y="14"/>
                </a:cxn>
                <a:cxn ang="0">
                  <a:pos x="82" y="0"/>
                </a:cxn>
                <a:cxn ang="0">
                  <a:pos x="69" y="82"/>
                </a:cxn>
                <a:cxn ang="0">
                  <a:pos x="0" y="27"/>
                </a:cxn>
                <a:cxn ang="0">
                  <a:pos x="41" y="14"/>
                </a:cxn>
              </a:cxnLst>
              <a:rect l="0" t="0" r="r" b="b"/>
              <a:pathLst>
                <a:path w="82" h="82">
                  <a:moveTo>
                    <a:pt x="41" y="14"/>
                  </a:moveTo>
                  <a:lnTo>
                    <a:pt x="82" y="0"/>
                  </a:lnTo>
                  <a:lnTo>
                    <a:pt x="69" y="82"/>
                  </a:lnTo>
                  <a:lnTo>
                    <a:pt x="0" y="27"/>
                  </a:lnTo>
                  <a:lnTo>
                    <a:pt x="41" y="14"/>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7873" name="Freeform 49"/>
            <p:cNvSpPr>
              <a:spLocks/>
            </p:cNvSpPr>
            <p:nvPr/>
          </p:nvSpPr>
          <p:spPr bwMode="auto">
            <a:xfrm>
              <a:off x="1794" y="1169"/>
              <a:ext cx="1066" cy="465"/>
            </a:xfrm>
            <a:custGeom>
              <a:avLst/>
              <a:gdLst/>
              <a:ahLst/>
              <a:cxnLst>
                <a:cxn ang="0">
                  <a:pos x="0" y="0"/>
                </a:cxn>
                <a:cxn ang="0">
                  <a:pos x="355" y="27"/>
                </a:cxn>
                <a:cxn ang="0">
                  <a:pos x="683" y="123"/>
                </a:cxn>
                <a:cxn ang="0">
                  <a:pos x="930" y="274"/>
                </a:cxn>
                <a:cxn ang="0">
                  <a:pos x="1012" y="369"/>
                </a:cxn>
                <a:cxn ang="0">
                  <a:pos x="1066" y="465"/>
                </a:cxn>
              </a:cxnLst>
              <a:rect l="0" t="0" r="r" b="b"/>
              <a:pathLst>
                <a:path w="1066" h="465">
                  <a:moveTo>
                    <a:pt x="0" y="0"/>
                  </a:moveTo>
                  <a:lnTo>
                    <a:pt x="355" y="27"/>
                  </a:lnTo>
                  <a:lnTo>
                    <a:pt x="683" y="123"/>
                  </a:lnTo>
                  <a:lnTo>
                    <a:pt x="930" y="274"/>
                  </a:lnTo>
                  <a:lnTo>
                    <a:pt x="1012" y="369"/>
                  </a:lnTo>
                  <a:lnTo>
                    <a:pt x="1066" y="465"/>
                  </a:lnTo>
                </a:path>
              </a:pathLst>
            </a:custGeom>
            <a:noFill/>
            <a:ln w="31750">
              <a:solidFill>
                <a:srgbClr val="000000"/>
              </a:solidFill>
              <a:prstDash val="solid"/>
              <a:round/>
              <a:headEnd/>
              <a:tailEnd/>
            </a:ln>
          </p:spPr>
          <p:txBody>
            <a:bodyPr>
              <a:prstTxWarp prst="textNoShape">
                <a:avLst/>
              </a:prstTxWarp>
            </a:bodyPr>
            <a:lstStyle/>
            <a:p>
              <a:endParaRPr lang="en-US"/>
            </a:p>
          </p:txBody>
        </p:sp>
        <p:sp>
          <p:nvSpPr>
            <p:cNvPr id="77874" name="Freeform 50"/>
            <p:cNvSpPr>
              <a:spLocks/>
            </p:cNvSpPr>
            <p:nvPr/>
          </p:nvSpPr>
          <p:spPr bwMode="auto">
            <a:xfrm>
              <a:off x="3722" y="2687"/>
              <a:ext cx="82" cy="69"/>
            </a:xfrm>
            <a:custGeom>
              <a:avLst/>
              <a:gdLst/>
              <a:ahLst/>
              <a:cxnLst>
                <a:cxn ang="0">
                  <a:pos x="41" y="0"/>
                </a:cxn>
                <a:cxn ang="0">
                  <a:pos x="82" y="0"/>
                </a:cxn>
                <a:cxn ang="0">
                  <a:pos x="55" y="69"/>
                </a:cxn>
                <a:cxn ang="0">
                  <a:pos x="0" y="0"/>
                </a:cxn>
                <a:cxn ang="0">
                  <a:pos x="41" y="0"/>
                </a:cxn>
              </a:cxnLst>
              <a:rect l="0" t="0" r="r" b="b"/>
              <a:pathLst>
                <a:path w="82" h="69">
                  <a:moveTo>
                    <a:pt x="41" y="0"/>
                  </a:moveTo>
                  <a:lnTo>
                    <a:pt x="82" y="0"/>
                  </a:lnTo>
                  <a:lnTo>
                    <a:pt x="55" y="69"/>
                  </a:lnTo>
                  <a:lnTo>
                    <a:pt x="0" y="0"/>
                  </a:lnTo>
                  <a:lnTo>
                    <a:pt x="41" y="0"/>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7875" name="Freeform 51"/>
            <p:cNvSpPr>
              <a:spLocks/>
            </p:cNvSpPr>
            <p:nvPr/>
          </p:nvSpPr>
          <p:spPr bwMode="auto">
            <a:xfrm>
              <a:off x="2970" y="1839"/>
              <a:ext cx="793" cy="848"/>
            </a:xfrm>
            <a:custGeom>
              <a:avLst/>
              <a:gdLst/>
              <a:ahLst/>
              <a:cxnLst>
                <a:cxn ang="0">
                  <a:pos x="0" y="0"/>
                </a:cxn>
                <a:cxn ang="0">
                  <a:pos x="150" y="14"/>
                </a:cxn>
                <a:cxn ang="0">
                  <a:pos x="287" y="69"/>
                </a:cxn>
                <a:cxn ang="0">
                  <a:pos x="410" y="137"/>
                </a:cxn>
                <a:cxn ang="0">
                  <a:pos x="533" y="246"/>
                </a:cxn>
                <a:cxn ang="0">
                  <a:pos x="629" y="370"/>
                </a:cxn>
                <a:cxn ang="0">
                  <a:pos x="711" y="506"/>
                </a:cxn>
                <a:cxn ang="0">
                  <a:pos x="766" y="670"/>
                </a:cxn>
                <a:cxn ang="0">
                  <a:pos x="793" y="848"/>
                </a:cxn>
              </a:cxnLst>
              <a:rect l="0" t="0" r="r" b="b"/>
              <a:pathLst>
                <a:path w="793" h="848">
                  <a:moveTo>
                    <a:pt x="0" y="0"/>
                  </a:moveTo>
                  <a:lnTo>
                    <a:pt x="150" y="14"/>
                  </a:lnTo>
                  <a:lnTo>
                    <a:pt x="287" y="69"/>
                  </a:lnTo>
                  <a:lnTo>
                    <a:pt x="410" y="137"/>
                  </a:lnTo>
                  <a:lnTo>
                    <a:pt x="533" y="246"/>
                  </a:lnTo>
                  <a:lnTo>
                    <a:pt x="629" y="370"/>
                  </a:lnTo>
                  <a:lnTo>
                    <a:pt x="711" y="506"/>
                  </a:lnTo>
                  <a:lnTo>
                    <a:pt x="766" y="670"/>
                  </a:lnTo>
                  <a:lnTo>
                    <a:pt x="793" y="848"/>
                  </a:lnTo>
                </a:path>
              </a:pathLst>
            </a:custGeom>
            <a:noFill/>
            <a:ln w="31750">
              <a:solidFill>
                <a:srgbClr val="000000"/>
              </a:solidFill>
              <a:prstDash val="solid"/>
              <a:round/>
              <a:headEnd/>
              <a:tailEnd/>
            </a:ln>
          </p:spPr>
          <p:txBody>
            <a:bodyPr>
              <a:prstTxWarp prst="textNoShape">
                <a:avLst/>
              </a:prstTxWarp>
            </a:bodyPr>
            <a:lstStyle/>
            <a:p>
              <a:endParaRPr lang="en-US"/>
            </a:p>
          </p:txBody>
        </p:sp>
        <p:sp>
          <p:nvSpPr>
            <p:cNvPr id="77876" name="Freeform 52"/>
            <p:cNvSpPr>
              <a:spLocks/>
            </p:cNvSpPr>
            <p:nvPr/>
          </p:nvSpPr>
          <p:spPr bwMode="auto">
            <a:xfrm>
              <a:off x="631" y="2003"/>
              <a:ext cx="82" cy="69"/>
            </a:xfrm>
            <a:custGeom>
              <a:avLst/>
              <a:gdLst/>
              <a:ahLst/>
              <a:cxnLst>
                <a:cxn ang="0">
                  <a:pos x="41" y="69"/>
                </a:cxn>
                <a:cxn ang="0">
                  <a:pos x="0" y="69"/>
                </a:cxn>
                <a:cxn ang="0">
                  <a:pos x="41" y="0"/>
                </a:cxn>
                <a:cxn ang="0">
                  <a:pos x="82" y="69"/>
                </a:cxn>
                <a:cxn ang="0">
                  <a:pos x="41" y="69"/>
                </a:cxn>
              </a:cxnLst>
              <a:rect l="0" t="0" r="r" b="b"/>
              <a:pathLst>
                <a:path w="82" h="69">
                  <a:moveTo>
                    <a:pt x="41" y="69"/>
                  </a:moveTo>
                  <a:lnTo>
                    <a:pt x="0" y="69"/>
                  </a:lnTo>
                  <a:lnTo>
                    <a:pt x="41" y="0"/>
                  </a:lnTo>
                  <a:lnTo>
                    <a:pt x="82" y="69"/>
                  </a:lnTo>
                  <a:lnTo>
                    <a:pt x="41" y="69"/>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7877" name="Freeform 53"/>
            <p:cNvSpPr>
              <a:spLocks/>
            </p:cNvSpPr>
            <p:nvPr/>
          </p:nvSpPr>
          <p:spPr bwMode="auto">
            <a:xfrm>
              <a:off x="672" y="2085"/>
              <a:ext cx="561" cy="725"/>
            </a:xfrm>
            <a:custGeom>
              <a:avLst/>
              <a:gdLst/>
              <a:ahLst/>
              <a:cxnLst>
                <a:cxn ang="0">
                  <a:pos x="561" y="725"/>
                </a:cxn>
                <a:cxn ang="0">
                  <a:pos x="451" y="712"/>
                </a:cxn>
                <a:cxn ang="0">
                  <a:pos x="356" y="671"/>
                </a:cxn>
                <a:cxn ang="0">
                  <a:pos x="274" y="616"/>
                </a:cxn>
                <a:cxn ang="0">
                  <a:pos x="192" y="520"/>
                </a:cxn>
                <a:cxn ang="0">
                  <a:pos x="69" y="288"/>
                </a:cxn>
                <a:cxn ang="0">
                  <a:pos x="0" y="0"/>
                </a:cxn>
              </a:cxnLst>
              <a:rect l="0" t="0" r="r" b="b"/>
              <a:pathLst>
                <a:path w="561" h="725">
                  <a:moveTo>
                    <a:pt x="561" y="725"/>
                  </a:moveTo>
                  <a:lnTo>
                    <a:pt x="451" y="712"/>
                  </a:lnTo>
                  <a:lnTo>
                    <a:pt x="356" y="671"/>
                  </a:lnTo>
                  <a:lnTo>
                    <a:pt x="274" y="616"/>
                  </a:lnTo>
                  <a:lnTo>
                    <a:pt x="192" y="520"/>
                  </a:lnTo>
                  <a:lnTo>
                    <a:pt x="69" y="288"/>
                  </a:lnTo>
                  <a:lnTo>
                    <a:pt x="0" y="0"/>
                  </a:lnTo>
                </a:path>
              </a:pathLst>
            </a:custGeom>
            <a:noFill/>
            <a:ln w="31750">
              <a:solidFill>
                <a:srgbClr val="000000"/>
              </a:solidFill>
              <a:prstDash val="solid"/>
              <a:round/>
              <a:headEnd/>
              <a:tailEnd/>
            </a:ln>
          </p:spPr>
          <p:txBody>
            <a:bodyPr>
              <a:prstTxWarp prst="textNoShape">
                <a:avLst/>
              </a:prstTxWarp>
            </a:bodyPr>
            <a:lstStyle/>
            <a:p>
              <a:endParaRPr lang="en-US"/>
            </a:p>
          </p:txBody>
        </p:sp>
        <p:sp>
          <p:nvSpPr>
            <p:cNvPr id="77878" name="Freeform 54"/>
            <p:cNvSpPr>
              <a:spLocks/>
            </p:cNvSpPr>
            <p:nvPr/>
          </p:nvSpPr>
          <p:spPr bwMode="auto">
            <a:xfrm>
              <a:off x="3599" y="2838"/>
              <a:ext cx="68" cy="68"/>
            </a:xfrm>
            <a:custGeom>
              <a:avLst/>
              <a:gdLst/>
              <a:ahLst/>
              <a:cxnLst>
                <a:cxn ang="0">
                  <a:pos x="0" y="27"/>
                </a:cxn>
                <a:cxn ang="0">
                  <a:pos x="0" y="0"/>
                </a:cxn>
                <a:cxn ang="0">
                  <a:pos x="68" y="27"/>
                </a:cxn>
                <a:cxn ang="0">
                  <a:pos x="0" y="68"/>
                </a:cxn>
                <a:cxn ang="0">
                  <a:pos x="0" y="27"/>
                </a:cxn>
              </a:cxnLst>
              <a:rect l="0" t="0" r="r" b="b"/>
              <a:pathLst>
                <a:path w="68" h="68">
                  <a:moveTo>
                    <a:pt x="0" y="27"/>
                  </a:moveTo>
                  <a:lnTo>
                    <a:pt x="0" y="0"/>
                  </a:lnTo>
                  <a:lnTo>
                    <a:pt x="68" y="27"/>
                  </a:lnTo>
                  <a:lnTo>
                    <a:pt x="0" y="68"/>
                  </a:lnTo>
                  <a:lnTo>
                    <a:pt x="0" y="27"/>
                  </a:lnTo>
                  <a:close/>
                </a:path>
              </a:pathLst>
            </a:custGeom>
            <a:solidFill>
              <a:srgbClr val="000000"/>
            </a:solidFill>
            <a:ln w="31750">
              <a:solidFill>
                <a:srgbClr val="000000"/>
              </a:solidFill>
              <a:prstDash val="solid"/>
              <a:round/>
              <a:headEnd/>
              <a:tailEnd/>
            </a:ln>
          </p:spPr>
          <p:txBody>
            <a:bodyPr>
              <a:prstTxWarp prst="textNoShape">
                <a:avLst/>
              </a:prstTxWarp>
            </a:bodyPr>
            <a:lstStyle/>
            <a:p>
              <a:endParaRPr lang="en-US"/>
            </a:p>
          </p:txBody>
        </p:sp>
        <p:sp>
          <p:nvSpPr>
            <p:cNvPr id="77879" name="Freeform 55"/>
            <p:cNvSpPr>
              <a:spLocks/>
            </p:cNvSpPr>
            <p:nvPr/>
          </p:nvSpPr>
          <p:spPr bwMode="auto">
            <a:xfrm>
              <a:off x="1014" y="1921"/>
              <a:ext cx="2585" cy="944"/>
            </a:xfrm>
            <a:custGeom>
              <a:avLst/>
              <a:gdLst/>
              <a:ahLst/>
              <a:cxnLst>
                <a:cxn ang="0">
                  <a:pos x="2585" y="944"/>
                </a:cxn>
                <a:cxn ang="0">
                  <a:pos x="2065" y="930"/>
                </a:cxn>
                <a:cxn ang="0">
                  <a:pos x="1573" y="876"/>
                </a:cxn>
                <a:cxn ang="0">
                  <a:pos x="1135" y="780"/>
                </a:cxn>
                <a:cxn ang="0">
                  <a:pos x="752" y="670"/>
                </a:cxn>
                <a:cxn ang="0">
                  <a:pos x="438" y="520"/>
                </a:cxn>
                <a:cxn ang="0">
                  <a:pos x="205" y="370"/>
                </a:cxn>
                <a:cxn ang="0">
                  <a:pos x="55" y="192"/>
                </a:cxn>
                <a:cxn ang="0">
                  <a:pos x="0" y="0"/>
                </a:cxn>
              </a:cxnLst>
              <a:rect l="0" t="0" r="r" b="b"/>
              <a:pathLst>
                <a:path w="2585" h="944">
                  <a:moveTo>
                    <a:pt x="2585" y="944"/>
                  </a:moveTo>
                  <a:lnTo>
                    <a:pt x="2065" y="930"/>
                  </a:lnTo>
                  <a:lnTo>
                    <a:pt x="1573" y="876"/>
                  </a:lnTo>
                  <a:lnTo>
                    <a:pt x="1135" y="780"/>
                  </a:lnTo>
                  <a:lnTo>
                    <a:pt x="752" y="670"/>
                  </a:lnTo>
                  <a:lnTo>
                    <a:pt x="438" y="520"/>
                  </a:lnTo>
                  <a:lnTo>
                    <a:pt x="205" y="370"/>
                  </a:lnTo>
                  <a:lnTo>
                    <a:pt x="55" y="192"/>
                  </a:lnTo>
                  <a:lnTo>
                    <a:pt x="0" y="0"/>
                  </a:lnTo>
                </a:path>
              </a:pathLst>
            </a:custGeom>
            <a:noFill/>
            <a:ln w="31750">
              <a:solidFill>
                <a:srgbClr val="000000"/>
              </a:solidFill>
              <a:prstDash val="solid"/>
              <a:round/>
              <a:headEnd/>
              <a:tailEnd/>
            </a:ln>
          </p:spPr>
          <p:txBody>
            <a:bodyPr>
              <a:prstTxWarp prst="textNoShape">
                <a:avLst/>
              </a:prstTxWarp>
            </a:bodyPr>
            <a:lstStyle/>
            <a:p>
              <a:endParaRPr lang="en-US"/>
            </a:p>
          </p:txBody>
        </p:sp>
        <p:sp>
          <p:nvSpPr>
            <p:cNvPr id="77880" name="Rectangle 56"/>
            <p:cNvSpPr>
              <a:spLocks noChangeArrowheads="1"/>
            </p:cNvSpPr>
            <p:nvPr/>
          </p:nvSpPr>
          <p:spPr bwMode="auto">
            <a:xfrm>
              <a:off x="2955" y="2160"/>
              <a:ext cx="75"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X</a:t>
              </a:r>
              <a:endParaRPr lang="en-GB" i="1">
                <a:latin typeface="Times" charset="0"/>
              </a:endParaRPr>
            </a:p>
          </p:txBody>
        </p:sp>
        <p:sp>
          <p:nvSpPr>
            <p:cNvPr id="77881" name="Rectangle 57"/>
            <p:cNvSpPr>
              <a:spLocks noChangeArrowheads="1"/>
            </p:cNvSpPr>
            <p:nvPr/>
          </p:nvSpPr>
          <p:spPr bwMode="auto">
            <a:xfrm>
              <a:off x="2285" y="3596"/>
              <a:ext cx="75"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Y</a:t>
              </a:r>
              <a:endParaRPr lang="en-GB" i="1">
                <a:latin typeface="Times" charset="0"/>
              </a:endParaRPr>
            </a:p>
          </p:txBody>
        </p:sp>
        <p:sp>
          <p:nvSpPr>
            <p:cNvPr id="77882" name="Rectangle 58"/>
            <p:cNvSpPr>
              <a:spLocks noChangeArrowheads="1"/>
            </p:cNvSpPr>
            <p:nvPr/>
          </p:nvSpPr>
          <p:spPr bwMode="auto">
            <a:xfrm>
              <a:off x="781" y="2174"/>
              <a:ext cx="68"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Z</a:t>
              </a:r>
              <a:endParaRPr lang="en-GB" i="1">
                <a:latin typeface="Times" charset="0"/>
              </a:endParaRPr>
            </a:p>
          </p:txBody>
        </p:sp>
        <p:sp>
          <p:nvSpPr>
            <p:cNvPr id="77883" name="Rectangle 59"/>
            <p:cNvSpPr>
              <a:spLocks noChangeArrowheads="1"/>
            </p:cNvSpPr>
            <p:nvPr/>
          </p:nvSpPr>
          <p:spPr bwMode="auto">
            <a:xfrm>
              <a:off x="2026" y="2516"/>
              <a:ext cx="424" cy="109"/>
            </a:xfrm>
            <a:prstGeom prst="rect">
              <a:avLst/>
            </a:prstGeom>
            <a:noFill/>
            <a:ln w="9525">
              <a:noFill/>
              <a:miter lim="800000"/>
              <a:headEnd/>
              <a:tailEnd/>
            </a:ln>
          </p:spPr>
          <p:txBody>
            <a:bodyPr wrap="none" lIns="0" tIns="0" rIns="0" bIns="0">
              <a:prstTxWarp prst="textNoShape">
                <a:avLst/>
              </a:prstTxWarp>
              <a:spAutoFit/>
            </a:bodyPr>
            <a:lstStyle/>
            <a:p>
              <a:pPr algn="l"/>
              <a:r>
                <a:rPr lang="en-GB" sz="1400">
                  <a:solidFill>
                    <a:srgbClr val="000000"/>
                  </a:solidFill>
                  <a:latin typeface="Arial" charset="0"/>
                </a:rPr>
                <a:t>Held by</a:t>
              </a:r>
              <a:endParaRPr lang="en-GB">
                <a:latin typeface="Times" charset="0"/>
              </a:endParaRPr>
            </a:p>
          </p:txBody>
        </p:sp>
        <p:sp>
          <p:nvSpPr>
            <p:cNvPr id="77884" name="Rectangle 60"/>
            <p:cNvSpPr>
              <a:spLocks noChangeArrowheads="1"/>
            </p:cNvSpPr>
            <p:nvPr/>
          </p:nvSpPr>
          <p:spPr bwMode="auto">
            <a:xfrm>
              <a:off x="1588" y="1060"/>
              <a:ext cx="178" cy="178"/>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7885" name="Rectangle 61"/>
            <p:cNvSpPr>
              <a:spLocks noChangeArrowheads="1"/>
            </p:cNvSpPr>
            <p:nvPr/>
          </p:nvSpPr>
          <p:spPr bwMode="auto">
            <a:xfrm>
              <a:off x="1588" y="1060"/>
              <a:ext cx="192" cy="191"/>
            </a:xfrm>
            <a:prstGeom prst="rect">
              <a:avLst/>
            </a:prstGeom>
            <a:noFill/>
            <a:ln w="31750">
              <a:solidFill>
                <a:srgbClr val="000000"/>
              </a:solidFill>
              <a:miter lim="800000"/>
              <a:headEnd/>
              <a:tailEnd/>
            </a:ln>
          </p:spPr>
          <p:txBody>
            <a:bodyPr>
              <a:prstTxWarp prst="textNoShape">
                <a:avLst/>
              </a:prstTxWarp>
            </a:bodyPr>
            <a:lstStyle/>
            <a:p>
              <a:endParaRPr lang="en-US"/>
            </a:p>
          </p:txBody>
        </p:sp>
        <p:sp>
          <p:nvSpPr>
            <p:cNvPr id="77886" name="Rectangle 62"/>
            <p:cNvSpPr>
              <a:spLocks noChangeArrowheads="1"/>
            </p:cNvSpPr>
            <p:nvPr/>
          </p:nvSpPr>
          <p:spPr bwMode="auto">
            <a:xfrm>
              <a:off x="1629" y="1098"/>
              <a:ext cx="106"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W</a:t>
              </a:r>
              <a:endParaRPr lang="en-GB" i="1">
                <a:latin typeface="Times" charset="0"/>
              </a:endParaRPr>
            </a:p>
          </p:txBody>
        </p:sp>
        <p:sp>
          <p:nvSpPr>
            <p:cNvPr id="77887" name="Rectangle 63"/>
            <p:cNvSpPr>
              <a:spLocks noChangeArrowheads="1"/>
            </p:cNvSpPr>
            <p:nvPr/>
          </p:nvSpPr>
          <p:spPr bwMode="auto">
            <a:xfrm>
              <a:off x="3681" y="2769"/>
              <a:ext cx="178" cy="16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7888" name="Rectangle 64"/>
            <p:cNvSpPr>
              <a:spLocks noChangeArrowheads="1"/>
            </p:cNvSpPr>
            <p:nvPr/>
          </p:nvSpPr>
          <p:spPr bwMode="auto">
            <a:xfrm>
              <a:off x="3681" y="2769"/>
              <a:ext cx="191" cy="178"/>
            </a:xfrm>
            <a:prstGeom prst="rect">
              <a:avLst/>
            </a:prstGeom>
            <a:noFill/>
            <a:ln w="31750">
              <a:solidFill>
                <a:srgbClr val="000000"/>
              </a:solidFill>
              <a:miter lim="800000"/>
              <a:headEnd/>
              <a:tailEnd/>
            </a:ln>
          </p:spPr>
          <p:txBody>
            <a:bodyPr>
              <a:prstTxWarp prst="textNoShape">
                <a:avLst/>
              </a:prstTxWarp>
            </a:bodyPr>
            <a:lstStyle/>
            <a:p>
              <a:endParaRPr lang="en-US"/>
            </a:p>
          </p:txBody>
        </p:sp>
        <p:sp>
          <p:nvSpPr>
            <p:cNvPr id="77889" name="Rectangle 65"/>
            <p:cNvSpPr>
              <a:spLocks noChangeArrowheads="1"/>
            </p:cNvSpPr>
            <p:nvPr/>
          </p:nvSpPr>
          <p:spPr bwMode="auto">
            <a:xfrm>
              <a:off x="3735" y="2794"/>
              <a:ext cx="81"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U</a:t>
              </a:r>
              <a:endParaRPr lang="en-GB" i="1">
                <a:latin typeface="Times" charset="0"/>
              </a:endParaRPr>
            </a:p>
          </p:txBody>
        </p:sp>
        <p:sp>
          <p:nvSpPr>
            <p:cNvPr id="77890" name="Rectangle 66"/>
            <p:cNvSpPr>
              <a:spLocks noChangeArrowheads="1"/>
            </p:cNvSpPr>
            <p:nvPr/>
          </p:nvSpPr>
          <p:spPr bwMode="auto">
            <a:xfrm>
              <a:off x="1206" y="2742"/>
              <a:ext cx="177" cy="16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7891" name="Rectangle 67"/>
            <p:cNvSpPr>
              <a:spLocks noChangeArrowheads="1"/>
            </p:cNvSpPr>
            <p:nvPr/>
          </p:nvSpPr>
          <p:spPr bwMode="auto">
            <a:xfrm>
              <a:off x="1206" y="2742"/>
              <a:ext cx="191" cy="178"/>
            </a:xfrm>
            <a:prstGeom prst="rect">
              <a:avLst/>
            </a:prstGeom>
            <a:noFill/>
            <a:ln w="31750">
              <a:solidFill>
                <a:srgbClr val="000000"/>
              </a:solidFill>
              <a:miter lim="800000"/>
              <a:headEnd/>
              <a:tailEnd/>
            </a:ln>
          </p:spPr>
          <p:txBody>
            <a:bodyPr>
              <a:prstTxWarp prst="textNoShape">
                <a:avLst/>
              </a:prstTxWarp>
            </a:bodyPr>
            <a:lstStyle/>
            <a:p>
              <a:endParaRPr lang="en-US"/>
            </a:p>
          </p:txBody>
        </p:sp>
        <p:sp>
          <p:nvSpPr>
            <p:cNvPr id="77892" name="Rectangle 68"/>
            <p:cNvSpPr>
              <a:spLocks noChangeArrowheads="1"/>
            </p:cNvSpPr>
            <p:nvPr/>
          </p:nvSpPr>
          <p:spPr bwMode="auto">
            <a:xfrm>
              <a:off x="1273" y="2781"/>
              <a:ext cx="75"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V</a:t>
              </a:r>
              <a:endParaRPr lang="en-GB" i="1">
                <a:latin typeface="Times" charset="0"/>
              </a:endParaRPr>
            </a:p>
          </p:txBody>
        </p:sp>
        <p:sp>
          <p:nvSpPr>
            <p:cNvPr id="77893" name="Rectangle 69"/>
            <p:cNvSpPr>
              <a:spLocks noChangeArrowheads="1"/>
            </p:cNvSpPr>
            <p:nvPr/>
          </p:nvSpPr>
          <p:spPr bwMode="auto">
            <a:xfrm>
              <a:off x="2678" y="1804"/>
              <a:ext cx="75"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A</a:t>
              </a:r>
              <a:endParaRPr lang="en-GB" i="1">
                <a:latin typeface="Times" charset="0"/>
              </a:endParaRPr>
            </a:p>
          </p:txBody>
        </p:sp>
        <p:sp>
          <p:nvSpPr>
            <p:cNvPr id="77894" name="Rectangle 70"/>
            <p:cNvSpPr>
              <a:spLocks noChangeArrowheads="1"/>
            </p:cNvSpPr>
            <p:nvPr/>
          </p:nvSpPr>
          <p:spPr bwMode="auto">
            <a:xfrm>
              <a:off x="465" y="1791"/>
              <a:ext cx="81" cy="134"/>
            </a:xfrm>
            <a:prstGeom prst="rect">
              <a:avLst/>
            </a:prstGeom>
            <a:noFill/>
            <a:ln w="9525">
              <a:noFill/>
              <a:miter lim="800000"/>
              <a:headEnd/>
              <a:tailEnd/>
            </a:ln>
          </p:spPr>
          <p:txBody>
            <a:bodyPr wrap="none" lIns="0" tIns="0" rIns="0" bIns="0">
              <a:prstTxWarp prst="textNoShape">
                <a:avLst/>
              </a:prstTxWarp>
              <a:spAutoFit/>
            </a:bodyPr>
            <a:lstStyle/>
            <a:p>
              <a:pPr algn="l"/>
              <a:r>
                <a:rPr lang="en-GB" sz="1400" i="1">
                  <a:solidFill>
                    <a:srgbClr val="000000"/>
                  </a:solidFill>
                  <a:latin typeface="Arial" charset="0"/>
                </a:rPr>
                <a:t>C</a:t>
              </a:r>
              <a:endParaRPr lang="en-GB" i="1">
                <a:latin typeface="Times" charset="0"/>
              </a:endParaRPr>
            </a:p>
          </p:txBody>
        </p:sp>
        <p:sp>
          <p:nvSpPr>
            <p:cNvPr id="77895" name="Freeform 71"/>
            <p:cNvSpPr>
              <a:spLocks/>
            </p:cNvSpPr>
            <p:nvPr/>
          </p:nvSpPr>
          <p:spPr bwMode="auto">
            <a:xfrm>
              <a:off x="5674" y="2674"/>
              <a:ext cx="75" cy="62"/>
            </a:xfrm>
            <a:custGeom>
              <a:avLst/>
              <a:gdLst/>
              <a:ahLst/>
              <a:cxnLst>
                <a:cxn ang="0">
                  <a:pos x="38" y="0"/>
                </a:cxn>
                <a:cxn ang="0">
                  <a:pos x="75" y="0"/>
                </a:cxn>
                <a:cxn ang="0">
                  <a:pos x="38" y="62"/>
                </a:cxn>
                <a:cxn ang="0">
                  <a:pos x="0" y="0"/>
                </a:cxn>
                <a:cxn ang="0">
                  <a:pos x="38" y="0"/>
                </a:cxn>
              </a:cxnLst>
              <a:rect l="0" t="0" r="r" b="b"/>
              <a:pathLst>
                <a:path w="75" h="62">
                  <a:moveTo>
                    <a:pt x="38" y="0"/>
                  </a:moveTo>
                  <a:lnTo>
                    <a:pt x="75" y="0"/>
                  </a:lnTo>
                  <a:lnTo>
                    <a:pt x="38" y="62"/>
                  </a:lnTo>
                  <a:lnTo>
                    <a:pt x="0" y="0"/>
                  </a:lnTo>
                  <a:lnTo>
                    <a:pt x="38" y="0"/>
                  </a:lnTo>
                  <a:close/>
                </a:path>
              </a:pathLst>
            </a:custGeom>
            <a:solidFill>
              <a:srgbClr val="000000"/>
            </a:solidFill>
            <a:ln w="28575">
              <a:solidFill>
                <a:srgbClr val="000000"/>
              </a:solidFill>
              <a:prstDash val="solid"/>
              <a:round/>
              <a:headEnd/>
              <a:tailEnd/>
            </a:ln>
          </p:spPr>
          <p:txBody>
            <a:bodyPr>
              <a:prstTxWarp prst="textNoShape">
                <a:avLst/>
              </a:prstTxWarp>
            </a:bodyPr>
            <a:lstStyle/>
            <a:p>
              <a:endParaRPr lang="en-US"/>
            </a:p>
          </p:txBody>
        </p:sp>
        <p:sp>
          <p:nvSpPr>
            <p:cNvPr id="77896" name="Freeform 72"/>
            <p:cNvSpPr>
              <a:spLocks/>
            </p:cNvSpPr>
            <p:nvPr/>
          </p:nvSpPr>
          <p:spPr bwMode="auto">
            <a:xfrm>
              <a:off x="5137" y="1251"/>
              <a:ext cx="575" cy="1410"/>
            </a:xfrm>
            <a:custGeom>
              <a:avLst/>
              <a:gdLst/>
              <a:ahLst/>
              <a:cxnLst>
                <a:cxn ang="0">
                  <a:pos x="0" y="0"/>
                </a:cxn>
                <a:cxn ang="0">
                  <a:pos x="113" y="25"/>
                </a:cxn>
                <a:cxn ang="0">
                  <a:pos x="213" y="112"/>
                </a:cxn>
                <a:cxn ang="0">
                  <a:pos x="312" y="237"/>
                </a:cxn>
                <a:cxn ang="0">
                  <a:pos x="400" y="412"/>
                </a:cxn>
                <a:cxn ang="0">
                  <a:pos x="525" y="861"/>
                </a:cxn>
                <a:cxn ang="0">
                  <a:pos x="575" y="1410"/>
                </a:cxn>
              </a:cxnLst>
              <a:rect l="0" t="0" r="r" b="b"/>
              <a:pathLst>
                <a:path w="575" h="1410">
                  <a:moveTo>
                    <a:pt x="0" y="0"/>
                  </a:moveTo>
                  <a:lnTo>
                    <a:pt x="113" y="25"/>
                  </a:lnTo>
                  <a:lnTo>
                    <a:pt x="213" y="112"/>
                  </a:lnTo>
                  <a:lnTo>
                    <a:pt x="312" y="237"/>
                  </a:lnTo>
                  <a:lnTo>
                    <a:pt x="400" y="412"/>
                  </a:lnTo>
                  <a:lnTo>
                    <a:pt x="525" y="861"/>
                  </a:lnTo>
                  <a:lnTo>
                    <a:pt x="575" y="1410"/>
                  </a:lnTo>
                </a:path>
              </a:pathLst>
            </a:custGeom>
            <a:noFill/>
            <a:ln w="28575">
              <a:solidFill>
                <a:srgbClr val="000000"/>
              </a:solidFill>
              <a:prstDash val="solid"/>
              <a:round/>
              <a:headEnd/>
              <a:tailEnd/>
            </a:ln>
          </p:spPr>
          <p:txBody>
            <a:bodyPr>
              <a:prstTxWarp prst="textNoShape">
                <a:avLst/>
              </a:prstTxWarp>
            </a:bodyPr>
            <a:lstStyle/>
            <a:p>
              <a:endParaRPr lang="en-US"/>
            </a:p>
          </p:txBody>
        </p:sp>
        <p:sp>
          <p:nvSpPr>
            <p:cNvPr id="77897" name="Freeform 73"/>
            <p:cNvSpPr>
              <a:spLocks/>
            </p:cNvSpPr>
            <p:nvPr/>
          </p:nvSpPr>
          <p:spPr bwMode="auto">
            <a:xfrm>
              <a:off x="4913" y="1201"/>
              <a:ext cx="75" cy="75"/>
            </a:xfrm>
            <a:custGeom>
              <a:avLst/>
              <a:gdLst/>
              <a:ahLst/>
              <a:cxnLst>
                <a:cxn ang="0">
                  <a:pos x="12" y="37"/>
                </a:cxn>
                <a:cxn ang="0">
                  <a:pos x="0" y="0"/>
                </a:cxn>
                <a:cxn ang="0">
                  <a:pos x="75" y="25"/>
                </a:cxn>
                <a:cxn ang="0">
                  <a:pos x="12" y="75"/>
                </a:cxn>
                <a:cxn ang="0">
                  <a:pos x="12" y="37"/>
                </a:cxn>
              </a:cxnLst>
              <a:rect l="0" t="0" r="r" b="b"/>
              <a:pathLst>
                <a:path w="75" h="75">
                  <a:moveTo>
                    <a:pt x="12" y="37"/>
                  </a:moveTo>
                  <a:lnTo>
                    <a:pt x="0" y="0"/>
                  </a:lnTo>
                  <a:lnTo>
                    <a:pt x="75" y="25"/>
                  </a:lnTo>
                  <a:lnTo>
                    <a:pt x="12" y="75"/>
                  </a:lnTo>
                  <a:lnTo>
                    <a:pt x="12" y="37"/>
                  </a:lnTo>
                  <a:close/>
                </a:path>
              </a:pathLst>
            </a:custGeom>
            <a:solidFill>
              <a:srgbClr val="000000"/>
            </a:solidFill>
            <a:ln w="28575">
              <a:solidFill>
                <a:srgbClr val="000000"/>
              </a:solidFill>
              <a:prstDash val="solid"/>
              <a:round/>
              <a:headEnd/>
              <a:tailEnd/>
            </a:ln>
          </p:spPr>
          <p:txBody>
            <a:bodyPr>
              <a:prstTxWarp prst="textNoShape">
                <a:avLst/>
              </a:prstTxWarp>
            </a:bodyPr>
            <a:lstStyle/>
            <a:p>
              <a:endParaRPr lang="en-US"/>
            </a:p>
          </p:txBody>
        </p:sp>
        <p:sp>
          <p:nvSpPr>
            <p:cNvPr id="77898" name="Freeform 74"/>
            <p:cNvSpPr>
              <a:spLocks/>
            </p:cNvSpPr>
            <p:nvPr/>
          </p:nvSpPr>
          <p:spPr bwMode="auto">
            <a:xfrm>
              <a:off x="4388" y="1238"/>
              <a:ext cx="525" cy="912"/>
            </a:xfrm>
            <a:custGeom>
              <a:avLst/>
              <a:gdLst/>
              <a:ahLst/>
              <a:cxnLst>
                <a:cxn ang="0">
                  <a:pos x="0" y="912"/>
                </a:cxn>
                <a:cxn ang="0">
                  <a:pos x="38" y="600"/>
                </a:cxn>
                <a:cxn ang="0">
                  <a:pos x="150" y="312"/>
                </a:cxn>
                <a:cxn ang="0">
                  <a:pos x="225" y="200"/>
                </a:cxn>
                <a:cxn ang="0">
                  <a:pos x="312" y="113"/>
                </a:cxn>
                <a:cxn ang="0">
                  <a:pos x="412" y="38"/>
                </a:cxn>
                <a:cxn ang="0">
                  <a:pos x="525" y="0"/>
                </a:cxn>
              </a:cxnLst>
              <a:rect l="0" t="0" r="r" b="b"/>
              <a:pathLst>
                <a:path w="525" h="912">
                  <a:moveTo>
                    <a:pt x="0" y="912"/>
                  </a:moveTo>
                  <a:lnTo>
                    <a:pt x="38" y="600"/>
                  </a:lnTo>
                  <a:lnTo>
                    <a:pt x="150" y="312"/>
                  </a:lnTo>
                  <a:lnTo>
                    <a:pt x="225" y="200"/>
                  </a:lnTo>
                  <a:lnTo>
                    <a:pt x="312" y="113"/>
                  </a:lnTo>
                  <a:lnTo>
                    <a:pt x="412" y="38"/>
                  </a:lnTo>
                  <a:lnTo>
                    <a:pt x="525" y="0"/>
                  </a:lnTo>
                </a:path>
              </a:pathLst>
            </a:custGeom>
            <a:noFill/>
            <a:ln w="28575">
              <a:solidFill>
                <a:srgbClr val="000000"/>
              </a:solidFill>
              <a:prstDash val="solid"/>
              <a:round/>
              <a:headEnd/>
              <a:tailEnd/>
            </a:ln>
          </p:spPr>
          <p:txBody>
            <a:bodyPr>
              <a:prstTxWarp prst="textNoShape">
                <a:avLst/>
              </a:prstTxWarp>
            </a:bodyPr>
            <a:lstStyle/>
            <a:p>
              <a:endParaRPr lang="en-US"/>
            </a:p>
          </p:txBody>
        </p:sp>
        <p:sp>
          <p:nvSpPr>
            <p:cNvPr id="77899" name="Freeform 75"/>
            <p:cNvSpPr>
              <a:spLocks/>
            </p:cNvSpPr>
            <p:nvPr/>
          </p:nvSpPr>
          <p:spPr bwMode="auto">
            <a:xfrm>
              <a:off x="4376" y="2362"/>
              <a:ext cx="75" cy="62"/>
            </a:xfrm>
            <a:custGeom>
              <a:avLst/>
              <a:gdLst/>
              <a:ahLst/>
              <a:cxnLst>
                <a:cxn ang="0">
                  <a:pos x="37" y="50"/>
                </a:cxn>
                <a:cxn ang="0">
                  <a:pos x="0" y="62"/>
                </a:cxn>
                <a:cxn ang="0">
                  <a:pos x="12" y="0"/>
                </a:cxn>
                <a:cxn ang="0">
                  <a:pos x="75" y="37"/>
                </a:cxn>
                <a:cxn ang="0">
                  <a:pos x="37" y="50"/>
                </a:cxn>
              </a:cxnLst>
              <a:rect l="0" t="0" r="r" b="b"/>
              <a:pathLst>
                <a:path w="75" h="62">
                  <a:moveTo>
                    <a:pt x="37" y="50"/>
                  </a:moveTo>
                  <a:lnTo>
                    <a:pt x="0" y="62"/>
                  </a:lnTo>
                  <a:lnTo>
                    <a:pt x="12" y="0"/>
                  </a:lnTo>
                  <a:lnTo>
                    <a:pt x="75" y="37"/>
                  </a:lnTo>
                  <a:lnTo>
                    <a:pt x="37" y="50"/>
                  </a:lnTo>
                  <a:close/>
                </a:path>
              </a:pathLst>
            </a:custGeom>
            <a:solidFill>
              <a:srgbClr val="000000"/>
            </a:solidFill>
            <a:ln w="28575">
              <a:solidFill>
                <a:srgbClr val="000000"/>
              </a:solidFill>
              <a:prstDash val="solid"/>
              <a:round/>
              <a:headEnd/>
              <a:tailEnd/>
            </a:ln>
          </p:spPr>
          <p:txBody>
            <a:bodyPr>
              <a:prstTxWarp prst="textNoShape">
                <a:avLst/>
              </a:prstTxWarp>
            </a:bodyPr>
            <a:lstStyle/>
            <a:p>
              <a:endParaRPr lang="en-US"/>
            </a:p>
          </p:txBody>
        </p:sp>
        <p:sp>
          <p:nvSpPr>
            <p:cNvPr id="77900" name="Freeform 76"/>
            <p:cNvSpPr>
              <a:spLocks/>
            </p:cNvSpPr>
            <p:nvPr/>
          </p:nvSpPr>
          <p:spPr bwMode="auto">
            <a:xfrm>
              <a:off x="4413" y="2424"/>
              <a:ext cx="1211" cy="400"/>
            </a:xfrm>
            <a:custGeom>
              <a:avLst/>
              <a:gdLst/>
              <a:ahLst/>
              <a:cxnLst>
                <a:cxn ang="0">
                  <a:pos x="1211" y="400"/>
                </a:cxn>
                <a:cxn ang="0">
                  <a:pos x="799" y="375"/>
                </a:cxn>
                <a:cxn ang="0">
                  <a:pos x="437" y="287"/>
                </a:cxn>
                <a:cxn ang="0">
                  <a:pos x="163" y="162"/>
                </a:cxn>
                <a:cxn ang="0">
                  <a:pos x="63" y="88"/>
                </a:cxn>
                <a:cxn ang="0">
                  <a:pos x="0" y="0"/>
                </a:cxn>
              </a:cxnLst>
              <a:rect l="0" t="0" r="r" b="b"/>
              <a:pathLst>
                <a:path w="1211" h="400">
                  <a:moveTo>
                    <a:pt x="1211" y="400"/>
                  </a:moveTo>
                  <a:lnTo>
                    <a:pt x="799" y="375"/>
                  </a:lnTo>
                  <a:lnTo>
                    <a:pt x="437" y="287"/>
                  </a:lnTo>
                  <a:lnTo>
                    <a:pt x="163" y="162"/>
                  </a:lnTo>
                  <a:lnTo>
                    <a:pt x="63" y="88"/>
                  </a:lnTo>
                  <a:lnTo>
                    <a:pt x="0" y="0"/>
                  </a:lnTo>
                </a:path>
              </a:pathLst>
            </a:custGeom>
            <a:noFill/>
            <a:ln w="28575">
              <a:solidFill>
                <a:srgbClr val="000000"/>
              </a:solidFill>
              <a:prstDash val="solid"/>
              <a:round/>
              <a:headEnd/>
              <a:tailEnd/>
            </a:ln>
          </p:spPr>
          <p:txBody>
            <a:bodyPr>
              <a:prstTxWarp prst="textNoShape">
                <a:avLst/>
              </a:prstTxWarp>
            </a:bodyPr>
            <a:lstStyle/>
            <a:p>
              <a:endParaRPr lang="en-US"/>
            </a:p>
          </p:txBody>
        </p:sp>
        <p:sp>
          <p:nvSpPr>
            <p:cNvPr id="77901" name="Rectangle 77"/>
            <p:cNvSpPr>
              <a:spLocks noChangeArrowheads="1"/>
            </p:cNvSpPr>
            <p:nvPr/>
          </p:nvSpPr>
          <p:spPr bwMode="auto">
            <a:xfrm>
              <a:off x="4988" y="1176"/>
              <a:ext cx="162" cy="162"/>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7902" name="Rectangle 78"/>
            <p:cNvSpPr>
              <a:spLocks noChangeArrowheads="1"/>
            </p:cNvSpPr>
            <p:nvPr/>
          </p:nvSpPr>
          <p:spPr bwMode="auto">
            <a:xfrm>
              <a:off x="4988" y="1176"/>
              <a:ext cx="174" cy="175"/>
            </a:xfrm>
            <a:prstGeom prst="rect">
              <a:avLst/>
            </a:prstGeom>
            <a:noFill/>
            <a:ln w="28575">
              <a:solidFill>
                <a:srgbClr val="000000"/>
              </a:solidFill>
              <a:miter lim="800000"/>
              <a:headEnd/>
              <a:tailEnd/>
            </a:ln>
          </p:spPr>
          <p:txBody>
            <a:bodyPr>
              <a:prstTxWarp prst="textNoShape">
                <a:avLst/>
              </a:prstTxWarp>
            </a:bodyPr>
            <a:lstStyle/>
            <a:p>
              <a:endParaRPr lang="en-US"/>
            </a:p>
          </p:txBody>
        </p:sp>
        <p:sp>
          <p:nvSpPr>
            <p:cNvPr id="77903" name="Rectangle 79"/>
            <p:cNvSpPr>
              <a:spLocks noChangeArrowheads="1"/>
            </p:cNvSpPr>
            <p:nvPr/>
          </p:nvSpPr>
          <p:spPr bwMode="auto">
            <a:xfrm>
              <a:off x="4326" y="2175"/>
              <a:ext cx="162" cy="162"/>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7904" name="Rectangle 80"/>
            <p:cNvSpPr>
              <a:spLocks noChangeArrowheads="1"/>
            </p:cNvSpPr>
            <p:nvPr/>
          </p:nvSpPr>
          <p:spPr bwMode="auto">
            <a:xfrm>
              <a:off x="4326" y="2175"/>
              <a:ext cx="175" cy="174"/>
            </a:xfrm>
            <a:prstGeom prst="rect">
              <a:avLst/>
            </a:prstGeom>
            <a:noFill/>
            <a:ln w="28575">
              <a:solidFill>
                <a:srgbClr val="000000"/>
              </a:solidFill>
              <a:miter lim="800000"/>
              <a:headEnd/>
              <a:tailEnd/>
            </a:ln>
          </p:spPr>
          <p:txBody>
            <a:bodyPr>
              <a:prstTxWarp prst="textNoShape">
                <a:avLst/>
              </a:prstTxWarp>
            </a:bodyPr>
            <a:lstStyle/>
            <a:p>
              <a:endParaRPr lang="en-US"/>
            </a:p>
          </p:txBody>
        </p:sp>
        <p:sp>
          <p:nvSpPr>
            <p:cNvPr id="77905" name="Rectangle 81"/>
            <p:cNvSpPr>
              <a:spLocks noChangeArrowheads="1"/>
            </p:cNvSpPr>
            <p:nvPr/>
          </p:nvSpPr>
          <p:spPr bwMode="auto">
            <a:xfrm>
              <a:off x="5624" y="2736"/>
              <a:ext cx="163" cy="163"/>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7906" name="Rectangle 82"/>
            <p:cNvSpPr>
              <a:spLocks noChangeArrowheads="1"/>
            </p:cNvSpPr>
            <p:nvPr/>
          </p:nvSpPr>
          <p:spPr bwMode="auto">
            <a:xfrm>
              <a:off x="5624" y="2736"/>
              <a:ext cx="175" cy="175"/>
            </a:xfrm>
            <a:prstGeom prst="rect">
              <a:avLst/>
            </a:prstGeom>
            <a:noFill/>
            <a:ln w="28575">
              <a:solidFill>
                <a:srgbClr val="000000"/>
              </a:solidFill>
              <a:miter lim="800000"/>
              <a:headEnd/>
              <a:tailEnd/>
            </a:ln>
          </p:spPr>
          <p:txBody>
            <a:bodyPr>
              <a:prstTxWarp prst="textNoShape">
                <a:avLst/>
              </a:prstTxWarp>
            </a:bodyPr>
            <a:lstStyle/>
            <a:p>
              <a:endParaRPr lang="en-US"/>
            </a:p>
          </p:txBody>
        </p:sp>
        <p:sp>
          <p:nvSpPr>
            <p:cNvPr id="77907" name="Rectangle 83"/>
            <p:cNvSpPr>
              <a:spLocks noChangeArrowheads="1"/>
            </p:cNvSpPr>
            <p:nvPr/>
          </p:nvSpPr>
          <p:spPr bwMode="auto">
            <a:xfrm>
              <a:off x="5028" y="1199"/>
              <a:ext cx="98" cy="125"/>
            </a:xfrm>
            <a:prstGeom prst="rect">
              <a:avLst/>
            </a:prstGeom>
            <a:noFill/>
            <a:ln w="9525">
              <a:noFill/>
              <a:miter lim="800000"/>
              <a:headEnd/>
              <a:tailEnd/>
            </a:ln>
          </p:spPr>
          <p:txBody>
            <a:bodyPr wrap="none" lIns="0" tIns="0" rIns="0" bIns="0">
              <a:prstTxWarp prst="textNoShape">
                <a:avLst/>
              </a:prstTxWarp>
              <a:spAutoFit/>
            </a:bodyPr>
            <a:lstStyle/>
            <a:p>
              <a:pPr algn="l"/>
              <a:r>
                <a:rPr lang="en-GB" sz="1300" i="1">
                  <a:solidFill>
                    <a:srgbClr val="000000"/>
                  </a:solidFill>
                  <a:latin typeface="Arial" charset="0"/>
                </a:rPr>
                <a:t>W</a:t>
              </a:r>
              <a:endParaRPr lang="en-GB" i="1">
                <a:latin typeface="Times" charset="0"/>
              </a:endParaRPr>
            </a:p>
          </p:txBody>
        </p:sp>
        <p:sp>
          <p:nvSpPr>
            <p:cNvPr id="77908" name="Rectangle 84"/>
            <p:cNvSpPr>
              <a:spLocks noChangeArrowheads="1"/>
            </p:cNvSpPr>
            <p:nvPr/>
          </p:nvSpPr>
          <p:spPr bwMode="auto">
            <a:xfrm>
              <a:off x="4384" y="2198"/>
              <a:ext cx="69" cy="125"/>
            </a:xfrm>
            <a:prstGeom prst="rect">
              <a:avLst/>
            </a:prstGeom>
            <a:noFill/>
            <a:ln w="9525">
              <a:noFill/>
              <a:miter lim="800000"/>
              <a:headEnd/>
              <a:tailEnd/>
            </a:ln>
          </p:spPr>
          <p:txBody>
            <a:bodyPr wrap="none" lIns="0" tIns="0" rIns="0" bIns="0">
              <a:prstTxWarp prst="textNoShape">
                <a:avLst/>
              </a:prstTxWarp>
              <a:spAutoFit/>
            </a:bodyPr>
            <a:lstStyle/>
            <a:p>
              <a:pPr algn="l"/>
              <a:r>
                <a:rPr lang="en-GB" sz="1300" i="1">
                  <a:solidFill>
                    <a:srgbClr val="000000"/>
                  </a:solidFill>
                  <a:latin typeface="Arial" charset="0"/>
                </a:rPr>
                <a:t>V</a:t>
              </a:r>
              <a:endParaRPr lang="en-GB" i="1">
                <a:latin typeface="Times" charset="0"/>
              </a:endParaRPr>
            </a:p>
          </p:txBody>
        </p:sp>
        <p:sp>
          <p:nvSpPr>
            <p:cNvPr id="77909" name="Rectangle 85"/>
            <p:cNvSpPr>
              <a:spLocks noChangeArrowheads="1"/>
            </p:cNvSpPr>
            <p:nvPr/>
          </p:nvSpPr>
          <p:spPr bwMode="auto">
            <a:xfrm>
              <a:off x="5666" y="2759"/>
              <a:ext cx="75" cy="125"/>
            </a:xfrm>
            <a:prstGeom prst="rect">
              <a:avLst/>
            </a:prstGeom>
            <a:noFill/>
            <a:ln w="9525">
              <a:noFill/>
              <a:miter lim="800000"/>
              <a:headEnd/>
              <a:tailEnd/>
            </a:ln>
          </p:spPr>
          <p:txBody>
            <a:bodyPr wrap="none" lIns="0" tIns="0" rIns="0" bIns="0">
              <a:prstTxWarp prst="textNoShape">
                <a:avLst/>
              </a:prstTxWarp>
              <a:spAutoFit/>
            </a:bodyPr>
            <a:lstStyle/>
            <a:p>
              <a:pPr algn="l"/>
              <a:r>
                <a:rPr lang="en-GB" sz="1300" i="1">
                  <a:solidFill>
                    <a:srgbClr val="000000"/>
                  </a:solidFill>
                  <a:latin typeface="Arial" charset="0"/>
                </a:rPr>
                <a:t>U</a:t>
              </a:r>
              <a:endParaRPr lang="en-GB" i="1">
                <a:latin typeface="Arial" charset="0"/>
              </a:endParaRPr>
            </a:p>
          </p:txBody>
        </p:sp>
      </p:grpSp>
      <p:sp>
        <p:nvSpPr>
          <p:cNvPr id="77910" name="Rectangle 86"/>
          <p:cNvSpPr>
            <a:spLocks noChangeArrowheads="1"/>
          </p:cNvSpPr>
          <p:nvPr/>
        </p:nvSpPr>
        <p:spPr bwMode="auto">
          <a:xfrm>
            <a:off x="638175" y="1233488"/>
            <a:ext cx="404813" cy="366712"/>
          </a:xfrm>
          <a:prstGeom prst="rect">
            <a:avLst/>
          </a:prstGeom>
          <a:noFill/>
          <a:ln w="9525">
            <a:noFill/>
            <a:miter lim="800000"/>
            <a:headEnd/>
            <a:tailEnd/>
          </a:ln>
          <a:effectLst/>
        </p:spPr>
        <p:txBody>
          <a:bodyPr wrap="none">
            <a:prstTxWarp prst="textNoShape">
              <a:avLst/>
            </a:prstTxWarp>
            <a:spAutoFit/>
          </a:bodyPr>
          <a:lstStyle/>
          <a:p>
            <a:pPr algn="l"/>
            <a:r>
              <a:rPr lang="en-GB" sz="1800">
                <a:latin typeface="Times" charset="0"/>
              </a:rPr>
              <a:t>(a)</a:t>
            </a:r>
          </a:p>
        </p:txBody>
      </p:sp>
      <p:sp>
        <p:nvSpPr>
          <p:cNvPr id="77911" name="Rectangle 87"/>
          <p:cNvSpPr>
            <a:spLocks noChangeArrowheads="1"/>
          </p:cNvSpPr>
          <p:nvPr/>
        </p:nvSpPr>
        <p:spPr bwMode="auto">
          <a:xfrm>
            <a:off x="5559425" y="1233488"/>
            <a:ext cx="415925" cy="366712"/>
          </a:xfrm>
          <a:prstGeom prst="rect">
            <a:avLst/>
          </a:prstGeom>
          <a:noFill/>
          <a:ln w="9525">
            <a:noFill/>
            <a:miter lim="800000"/>
            <a:headEnd/>
            <a:tailEnd/>
          </a:ln>
          <a:effectLst/>
        </p:spPr>
        <p:txBody>
          <a:bodyPr wrap="none">
            <a:prstTxWarp prst="textNoShape">
              <a:avLst/>
            </a:prstTxWarp>
            <a:spAutoFit/>
          </a:bodyPr>
          <a:lstStyle/>
          <a:p>
            <a:pPr algn="l"/>
            <a:r>
              <a:rPr lang="en-GB" sz="1800">
                <a:latin typeface="Times" charset="0"/>
              </a:rPr>
              <a:t>(b)</a:t>
            </a: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0" name="Slide Number Placeholder 4"/>
          <p:cNvSpPr>
            <a:spLocks noGrp="1"/>
          </p:cNvSpPr>
          <p:nvPr>
            <p:ph type="sldNum" sz="quarter" idx="12"/>
          </p:nvPr>
        </p:nvSpPr>
        <p:spPr/>
        <p:txBody>
          <a:bodyPr/>
          <a:lstStyle/>
          <a:p>
            <a:fld id="{FCE6BCAF-64D8-4B4A-90B8-997869CF4C19}" type="slidenum">
              <a:rPr lang="en-US"/>
              <a:pPr/>
              <a:t>92</a:t>
            </a:fld>
            <a:endParaRPr lang="en-US"/>
          </a:p>
        </p:txBody>
      </p:sp>
      <p:sp>
        <p:nvSpPr>
          <p:cNvPr id="78850" name="Rectangle 2"/>
          <p:cNvSpPr>
            <a:spLocks noGrp="1" noChangeArrowheads="1"/>
          </p:cNvSpPr>
          <p:nvPr>
            <p:ph type="title"/>
          </p:nvPr>
        </p:nvSpPr>
        <p:spPr/>
        <p:txBody>
          <a:bodyPr>
            <a:normAutofit fontScale="90000"/>
          </a:bodyPr>
          <a:lstStyle/>
          <a:p>
            <a:r>
              <a:rPr lang="en-GB"/>
              <a:t>Local and global wait-for graphs</a:t>
            </a:r>
          </a:p>
        </p:txBody>
      </p:sp>
      <p:grpSp>
        <p:nvGrpSpPr>
          <p:cNvPr id="2" name="Group 3"/>
          <p:cNvGrpSpPr>
            <a:grpSpLocks/>
          </p:cNvGrpSpPr>
          <p:nvPr/>
        </p:nvGrpSpPr>
        <p:grpSpPr bwMode="auto">
          <a:xfrm>
            <a:off x="506413" y="2095500"/>
            <a:ext cx="8058150" cy="2670175"/>
            <a:chOff x="346" y="1088"/>
            <a:chExt cx="5499" cy="1682"/>
          </a:xfrm>
        </p:grpSpPr>
        <p:sp>
          <p:nvSpPr>
            <p:cNvPr id="78852" name="Rectangle 4"/>
            <p:cNvSpPr>
              <a:spLocks noChangeArrowheads="1"/>
            </p:cNvSpPr>
            <p:nvPr/>
          </p:nvSpPr>
          <p:spPr bwMode="auto">
            <a:xfrm>
              <a:off x="433" y="1494"/>
              <a:ext cx="1351" cy="1276"/>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8853" name="Rectangle 5"/>
            <p:cNvSpPr>
              <a:spLocks noChangeArrowheads="1"/>
            </p:cNvSpPr>
            <p:nvPr/>
          </p:nvSpPr>
          <p:spPr bwMode="auto">
            <a:xfrm>
              <a:off x="1362" y="1769"/>
              <a:ext cx="350" cy="325"/>
            </a:xfrm>
            <a:prstGeom prst="rect">
              <a:avLst/>
            </a:prstGeom>
            <a:solidFill>
              <a:schemeClr val="bg1"/>
            </a:solidFill>
            <a:ln w="28575">
              <a:solidFill>
                <a:srgbClr val="000000"/>
              </a:solidFill>
              <a:miter lim="800000"/>
              <a:headEnd/>
              <a:tailEnd/>
            </a:ln>
          </p:spPr>
          <p:txBody>
            <a:bodyPr>
              <a:prstTxWarp prst="textNoShape">
                <a:avLst/>
              </a:prstTxWarp>
            </a:bodyPr>
            <a:lstStyle/>
            <a:p>
              <a:endParaRPr lang="en-US"/>
            </a:p>
          </p:txBody>
        </p:sp>
        <p:sp>
          <p:nvSpPr>
            <p:cNvPr id="78854" name="Rectangle 6"/>
            <p:cNvSpPr>
              <a:spLocks noChangeArrowheads="1"/>
            </p:cNvSpPr>
            <p:nvPr/>
          </p:nvSpPr>
          <p:spPr bwMode="auto">
            <a:xfrm>
              <a:off x="1023" y="2507"/>
              <a:ext cx="133"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X</a:t>
              </a:r>
              <a:endParaRPr lang="en-GB" i="1">
                <a:latin typeface="Times" charset="0"/>
              </a:endParaRPr>
            </a:p>
          </p:txBody>
        </p:sp>
        <p:sp>
          <p:nvSpPr>
            <p:cNvPr id="78855" name="Rectangle 7"/>
            <p:cNvSpPr>
              <a:spLocks noChangeArrowheads="1"/>
            </p:cNvSpPr>
            <p:nvPr/>
          </p:nvSpPr>
          <p:spPr bwMode="auto">
            <a:xfrm>
              <a:off x="511" y="1791"/>
              <a:ext cx="350" cy="325"/>
            </a:xfrm>
            <a:prstGeom prst="rect">
              <a:avLst/>
            </a:prstGeom>
            <a:solidFill>
              <a:schemeClr val="bg1"/>
            </a:solidFill>
            <a:ln w="28575">
              <a:solidFill>
                <a:srgbClr val="000000"/>
              </a:solidFill>
              <a:miter lim="800000"/>
              <a:headEnd/>
              <a:tailEnd/>
            </a:ln>
          </p:spPr>
          <p:txBody>
            <a:bodyPr>
              <a:prstTxWarp prst="textNoShape">
                <a:avLst/>
              </a:prstTxWarp>
            </a:bodyPr>
            <a:lstStyle/>
            <a:p>
              <a:endParaRPr lang="en-US"/>
            </a:p>
          </p:txBody>
        </p:sp>
        <p:sp>
          <p:nvSpPr>
            <p:cNvPr id="78856" name="Rectangle 8"/>
            <p:cNvSpPr>
              <a:spLocks noChangeArrowheads="1"/>
            </p:cNvSpPr>
            <p:nvPr/>
          </p:nvSpPr>
          <p:spPr bwMode="auto">
            <a:xfrm>
              <a:off x="617" y="1826"/>
              <a:ext cx="122"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T</a:t>
              </a:r>
              <a:endParaRPr lang="en-GB" i="1">
                <a:latin typeface="Times" charset="0"/>
              </a:endParaRPr>
            </a:p>
          </p:txBody>
        </p:sp>
        <p:sp>
          <p:nvSpPr>
            <p:cNvPr id="78857" name="Freeform 9"/>
            <p:cNvSpPr>
              <a:spLocks/>
            </p:cNvSpPr>
            <p:nvPr/>
          </p:nvSpPr>
          <p:spPr bwMode="auto">
            <a:xfrm>
              <a:off x="1162" y="1894"/>
              <a:ext cx="175" cy="75"/>
            </a:xfrm>
            <a:custGeom>
              <a:avLst/>
              <a:gdLst/>
              <a:ahLst/>
              <a:cxnLst>
                <a:cxn ang="0">
                  <a:pos x="0" y="25"/>
                </a:cxn>
                <a:cxn ang="0">
                  <a:pos x="0" y="0"/>
                </a:cxn>
                <a:cxn ang="0">
                  <a:pos x="175" y="25"/>
                </a:cxn>
                <a:cxn ang="0">
                  <a:pos x="0" y="75"/>
                </a:cxn>
                <a:cxn ang="0">
                  <a:pos x="0" y="25"/>
                </a:cxn>
              </a:cxnLst>
              <a:rect l="0" t="0" r="r" b="b"/>
              <a:pathLst>
                <a:path w="175" h="75">
                  <a:moveTo>
                    <a:pt x="0" y="25"/>
                  </a:moveTo>
                  <a:lnTo>
                    <a:pt x="0" y="0"/>
                  </a:lnTo>
                  <a:lnTo>
                    <a:pt x="175" y="25"/>
                  </a:lnTo>
                  <a:lnTo>
                    <a:pt x="0" y="75"/>
                  </a:lnTo>
                  <a:lnTo>
                    <a:pt x="0" y="25"/>
                  </a:lnTo>
                  <a:close/>
                </a:path>
              </a:pathLst>
            </a:custGeom>
            <a:solidFill>
              <a:srgbClr val="000000"/>
            </a:solidFill>
            <a:ln w="28575" cmpd="sng">
              <a:solidFill>
                <a:srgbClr val="000000"/>
              </a:solidFill>
              <a:prstDash val="solid"/>
              <a:round/>
              <a:headEnd/>
              <a:tailEnd/>
            </a:ln>
          </p:spPr>
          <p:txBody>
            <a:bodyPr>
              <a:prstTxWarp prst="textNoShape">
                <a:avLst/>
              </a:prstTxWarp>
            </a:bodyPr>
            <a:lstStyle/>
            <a:p>
              <a:endParaRPr lang="en-US"/>
            </a:p>
          </p:txBody>
        </p:sp>
        <p:sp>
          <p:nvSpPr>
            <p:cNvPr id="78858" name="Line 10"/>
            <p:cNvSpPr>
              <a:spLocks noChangeShapeType="1"/>
            </p:cNvSpPr>
            <p:nvPr/>
          </p:nvSpPr>
          <p:spPr bwMode="auto">
            <a:xfrm>
              <a:off x="852" y="1919"/>
              <a:ext cx="326"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78859" name="Rectangle 11"/>
            <p:cNvSpPr>
              <a:spLocks noChangeArrowheads="1"/>
            </p:cNvSpPr>
            <p:nvPr/>
          </p:nvSpPr>
          <p:spPr bwMode="auto">
            <a:xfrm>
              <a:off x="1455" y="1826"/>
              <a:ext cx="144"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U</a:t>
              </a:r>
              <a:endParaRPr lang="en-GB" i="1">
                <a:latin typeface="Times" charset="0"/>
              </a:endParaRPr>
            </a:p>
          </p:txBody>
        </p:sp>
        <p:sp>
          <p:nvSpPr>
            <p:cNvPr id="78860" name="Rectangle 12"/>
            <p:cNvSpPr>
              <a:spLocks noChangeArrowheads="1"/>
            </p:cNvSpPr>
            <p:nvPr/>
          </p:nvSpPr>
          <p:spPr bwMode="auto">
            <a:xfrm>
              <a:off x="2416" y="1494"/>
              <a:ext cx="1343" cy="1269"/>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8861" name="Rectangle 13"/>
            <p:cNvSpPr>
              <a:spLocks noChangeArrowheads="1"/>
            </p:cNvSpPr>
            <p:nvPr/>
          </p:nvSpPr>
          <p:spPr bwMode="auto">
            <a:xfrm>
              <a:off x="3050" y="2502"/>
              <a:ext cx="133"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Y</a:t>
              </a:r>
              <a:endParaRPr lang="en-GB" i="1">
                <a:latin typeface="Times" charset="0"/>
              </a:endParaRPr>
            </a:p>
          </p:txBody>
        </p:sp>
        <p:sp>
          <p:nvSpPr>
            <p:cNvPr id="78862" name="Rectangle 14"/>
            <p:cNvSpPr>
              <a:spLocks noChangeArrowheads="1"/>
            </p:cNvSpPr>
            <p:nvPr/>
          </p:nvSpPr>
          <p:spPr bwMode="auto">
            <a:xfrm>
              <a:off x="3336" y="1768"/>
              <a:ext cx="349" cy="323"/>
            </a:xfrm>
            <a:prstGeom prst="rect">
              <a:avLst/>
            </a:prstGeom>
            <a:solidFill>
              <a:schemeClr val="bg1"/>
            </a:solidFill>
            <a:ln w="28575">
              <a:solidFill>
                <a:srgbClr val="000000"/>
              </a:solidFill>
              <a:miter lim="800000"/>
              <a:headEnd/>
              <a:tailEnd/>
            </a:ln>
          </p:spPr>
          <p:txBody>
            <a:bodyPr>
              <a:prstTxWarp prst="textNoShape">
                <a:avLst/>
              </a:prstTxWarp>
            </a:bodyPr>
            <a:lstStyle/>
            <a:p>
              <a:endParaRPr lang="en-US"/>
            </a:p>
          </p:txBody>
        </p:sp>
        <p:sp>
          <p:nvSpPr>
            <p:cNvPr id="78863" name="Rectangle 15"/>
            <p:cNvSpPr>
              <a:spLocks noChangeArrowheads="1"/>
            </p:cNvSpPr>
            <p:nvPr/>
          </p:nvSpPr>
          <p:spPr bwMode="auto">
            <a:xfrm>
              <a:off x="2491" y="1768"/>
              <a:ext cx="348" cy="323"/>
            </a:xfrm>
            <a:prstGeom prst="rect">
              <a:avLst/>
            </a:prstGeom>
            <a:solidFill>
              <a:schemeClr val="bg1"/>
            </a:solidFill>
            <a:ln w="28575">
              <a:solidFill>
                <a:srgbClr val="000000"/>
              </a:solidFill>
              <a:miter lim="800000"/>
              <a:headEnd/>
              <a:tailEnd/>
            </a:ln>
          </p:spPr>
          <p:txBody>
            <a:bodyPr>
              <a:prstTxWarp prst="textNoShape">
                <a:avLst/>
              </a:prstTxWarp>
            </a:bodyPr>
            <a:lstStyle/>
            <a:p>
              <a:endParaRPr lang="en-US"/>
            </a:p>
          </p:txBody>
        </p:sp>
        <p:sp>
          <p:nvSpPr>
            <p:cNvPr id="78864" name="Rectangle 16"/>
            <p:cNvSpPr>
              <a:spLocks noChangeArrowheads="1"/>
            </p:cNvSpPr>
            <p:nvPr/>
          </p:nvSpPr>
          <p:spPr bwMode="auto">
            <a:xfrm>
              <a:off x="2602" y="1824"/>
              <a:ext cx="133"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V</a:t>
              </a:r>
              <a:endParaRPr lang="en-GB" i="1">
                <a:latin typeface="Times" charset="0"/>
              </a:endParaRPr>
            </a:p>
          </p:txBody>
        </p:sp>
        <p:sp>
          <p:nvSpPr>
            <p:cNvPr id="78865" name="Freeform 17"/>
            <p:cNvSpPr>
              <a:spLocks/>
            </p:cNvSpPr>
            <p:nvPr/>
          </p:nvSpPr>
          <p:spPr bwMode="auto">
            <a:xfrm>
              <a:off x="3162" y="1892"/>
              <a:ext cx="149" cy="75"/>
            </a:xfrm>
            <a:custGeom>
              <a:avLst/>
              <a:gdLst/>
              <a:ahLst/>
              <a:cxnLst>
                <a:cxn ang="0">
                  <a:pos x="0" y="25"/>
                </a:cxn>
                <a:cxn ang="0">
                  <a:pos x="0" y="0"/>
                </a:cxn>
                <a:cxn ang="0">
                  <a:pos x="149" y="25"/>
                </a:cxn>
                <a:cxn ang="0">
                  <a:pos x="0" y="75"/>
                </a:cxn>
                <a:cxn ang="0">
                  <a:pos x="0" y="25"/>
                </a:cxn>
              </a:cxnLst>
              <a:rect l="0" t="0" r="r" b="b"/>
              <a:pathLst>
                <a:path w="149" h="75">
                  <a:moveTo>
                    <a:pt x="0" y="25"/>
                  </a:moveTo>
                  <a:lnTo>
                    <a:pt x="0" y="0"/>
                  </a:lnTo>
                  <a:lnTo>
                    <a:pt x="149" y="25"/>
                  </a:lnTo>
                  <a:lnTo>
                    <a:pt x="0" y="75"/>
                  </a:lnTo>
                  <a:lnTo>
                    <a:pt x="0" y="25"/>
                  </a:lnTo>
                  <a:close/>
                </a:path>
              </a:pathLst>
            </a:custGeom>
            <a:solidFill>
              <a:srgbClr val="000000"/>
            </a:solidFill>
            <a:ln w="28575" cmpd="sng">
              <a:solidFill>
                <a:srgbClr val="000000"/>
              </a:solidFill>
              <a:prstDash val="solid"/>
              <a:round/>
              <a:headEnd/>
              <a:tailEnd/>
            </a:ln>
          </p:spPr>
          <p:txBody>
            <a:bodyPr>
              <a:prstTxWarp prst="textNoShape">
                <a:avLst/>
              </a:prstTxWarp>
            </a:bodyPr>
            <a:lstStyle/>
            <a:p>
              <a:endParaRPr lang="en-US"/>
            </a:p>
          </p:txBody>
        </p:sp>
        <p:sp>
          <p:nvSpPr>
            <p:cNvPr id="78866" name="Line 18"/>
            <p:cNvSpPr>
              <a:spLocks noChangeShapeType="1"/>
            </p:cNvSpPr>
            <p:nvPr/>
          </p:nvSpPr>
          <p:spPr bwMode="auto">
            <a:xfrm>
              <a:off x="2830" y="1917"/>
              <a:ext cx="323" cy="1"/>
            </a:xfrm>
            <a:prstGeom prst="line">
              <a:avLst/>
            </a:prstGeom>
            <a:noFill/>
            <a:ln w="28575">
              <a:solidFill>
                <a:srgbClr val="000000"/>
              </a:solidFill>
              <a:round/>
              <a:headEnd/>
              <a:tailEnd/>
            </a:ln>
          </p:spPr>
          <p:txBody>
            <a:bodyPr>
              <a:prstTxWarp prst="textNoShape">
                <a:avLst/>
              </a:prstTxWarp>
            </a:bodyPr>
            <a:lstStyle/>
            <a:p>
              <a:endParaRPr lang="en-US"/>
            </a:p>
          </p:txBody>
        </p:sp>
        <p:sp>
          <p:nvSpPr>
            <p:cNvPr id="78867" name="Rectangle 19"/>
            <p:cNvSpPr>
              <a:spLocks noChangeArrowheads="1"/>
            </p:cNvSpPr>
            <p:nvPr/>
          </p:nvSpPr>
          <p:spPr bwMode="auto">
            <a:xfrm>
              <a:off x="3454" y="1824"/>
              <a:ext cx="122"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T</a:t>
              </a:r>
              <a:endParaRPr lang="en-GB" i="1">
                <a:latin typeface="Times" charset="0"/>
              </a:endParaRPr>
            </a:p>
          </p:txBody>
        </p:sp>
        <p:sp>
          <p:nvSpPr>
            <p:cNvPr id="78868" name="Rectangle 20"/>
            <p:cNvSpPr>
              <a:spLocks noChangeArrowheads="1"/>
            </p:cNvSpPr>
            <p:nvPr/>
          </p:nvSpPr>
          <p:spPr bwMode="auto">
            <a:xfrm>
              <a:off x="5285" y="2266"/>
              <a:ext cx="349" cy="34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8869" name="Rectangle 21"/>
            <p:cNvSpPr>
              <a:spLocks noChangeArrowheads="1"/>
            </p:cNvSpPr>
            <p:nvPr/>
          </p:nvSpPr>
          <p:spPr bwMode="auto">
            <a:xfrm>
              <a:off x="5285" y="2266"/>
              <a:ext cx="374" cy="374"/>
            </a:xfrm>
            <a:prstGeom prst="rect">
              <a:avLst/>
            </a:prstGeom>
            <a:noFill/>
            <a:ln w="58738">
              <a:solidFill>
                <a:srgbClr val="000000"/>
              </a:solidFill>
              <a:miter lim="800000"/>
              <a:headEnd/>
              <a:tailEnd/>
            </a:ln>
          </p:spPr>
          <p:txBody>
            <a:bodyPr>
              <a:prstTxWarp prst="textNoShape">
                <a:avLst/>
              </a:prstTxWarp>
            </a:bodyPr>
            <a:lstStyle/>
            <a:p>
              <a:endParaRPr lang="en-US"/>
            </a:p>
          </p:txBody>
        </p:sp>
        <p:sp>
          <p:nvSpPr>
            <p:cNvPr id="78870" name="Rectangle 22"/>
            <p:cNvSpPr>
              <a:spLocks noChangeArrowheads="1"/>
            </p:cNvSpPr>
            <p:nvPr/>
          </p:nvSpPr>
          <p:spPr bwMode="auto">
            <a:xfrm>
              <a:off x="4538" y="2266"/>
              <a:ext cx="349" cy="349"/>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78871" name="Rectangle 23"/>
            <p:cNvSpPr>
              <a:spLocks noChangeArrowheads="1"/>
            </p:cNvSpPr>
            <p:nvPr/>
          </p:nvSpPr>
          <p:spPr bwMode="auto">
            <a:xfrm>
              <a:off x="4538" y="2266"/>
              <a:ext cx="374" cy="374"/>
            </a:xfrm>
            <a:prstGeom prst="rect">
              <a:avLst/>
            </a:prstGeom>
            <a:noFill/>
            <a:ln w="58738">
              <a:solidFill>
                <a:srgbClr val="000000"/>
              </a:solidFill>
              <a:miter lim="800000"/>
              <a:headEnd/>
              <a:tailEnd/>
            </a:ln>
          </p:spPr>
          <p:txBody>
            <a:bodyPr>
              <a:prstTxWarp prst="textNoShape">
                <a:avLst/>
              </a:prstTxWarp>
            </a:bodyPr>
            <a:lstStyle/>
            <a:p>
              <a:endParaRPr lang="en-US"/>
            </a:p>
          </p:txBody>
        </p:sp>
        <p:sp>
          <p:nvSpPr>
            <p:cNvPr id="78872" name="Rectangle 24"/>
            <p:cNvSpPr>
              <a:spLocks noChangeArrowheads="1"/>
            </p:cNvSpPr>
            <p:nvPr/>
          </p:nvSpPr>
          <p:spPr bwMode="auto">
            <a:xfrm>
              <a:off x="4414" y="1494"/>
              <a:ext cx="1344" cy="1270"/>
            </a:xfrm>
            <a:prstGeom prst="rect">
              <a:avLst/>
            </a:prstGeom>
            <a:solidFill>
              <a:srgbClr val="FFDC99"/>
            </a:solidFill>
            <a:ln w="9525">
              <a:noFill/>
              <a:miter lim="800000"/>
              <a:headEnd/>
              <a:tailEnd/>
            </a:ln>
          </p:spPr>
          <p:txBody>
            <a:bodyPr>
              <a:prstTxWarp prst="textNoShape">
                <a:avLst/>
              </a:prstTxWarp>
            </a:bodyPr>
            <a:lstStyle/>
            <a:p>
              <a:endParaRPr lang="en-US"/>
            </a:p>
          </p:txBody>
        </p:sp>
        <p:sp>
          <p:nvSpPr>
            <p:cNvPr id="78873" name="Rectangle 25"/>
            <p:cNvSpPr>
              <a:spLocks noChangeArrowheads="1"/>
            </p:cNvSpPr>
            <p:nvPr/>
          </p:nvSpPr>
          <p:spPr bwMode="auto">
            <a:xfrm>
              <a:off x="4538" y="2266"/>
              <a:ext cx="374" cy="374"/>
            </a:xfrm>
            <a:prstGeom prst="rect">
              <a:avLst/>
            </a:prstGeom>
            <a:solidFill>
              <a:schemeClr val="bg1"/>
            </a:solidFill>
            <a:ln w="28575">
              <a:solidFill>
                <a:srgbClr val="000000"/>
              </a:solidFill>
              <a:miter lim="800000"/>
              <a:headEnd/>
              <a:tailEnd/>
            </a:ln>
          </p:spPr>
          <p:txBody>
            <a:bodyPr>
              <a:prstTxWarp prst="textNoShape">
                <a:avLst/>
              </a:prstTxWarp>
            </a:bodyPr>
            <a:lstStyle/>
            <a:p>
              <a:endParaRPr lang="en-US"/>
            </a:p>
          </p:txBody>
        </p:sp>
        <p:sp>
          <p:nvSpPr>
            <p:cNvPr id="78874" name="Rectangle 26"/>
            <p:cNvSpPr>
              <a:spLocks noChangeArrowheads="1"/>
            </p:cNvSpPr>
            <p:nvPr/>
          </p:nvSpPr>
          <p:spPr bwMode="auto">
            <a:xfrm>
              <a:off x="5285" y="2266"/>
              <a:ext cx="374" cy="374"/>
            </a:xfrm>
            <a:prstGeom prst="rect">
              <a:avLst/>
            </a:prstGeom>
            <a:solidFill>
              <a:schemeClr val="bg1"/>
            </a:solidFill>
            <a:ln w="28575">
              <a:solidFill>
                <a:srgbClr val="000000"/>
              </a:solidFill>
              <a:miter lim="800000"/>
              <a:headEnd/>
              <a:tailEnd/>
            </a:ln>
          </p:spPr>
          <p:txBody>
            <a:bodyPr>
              <a:prstTxWarp prst="textNoShape">
                <a:avLst/>
              </a:prstTxWarp>
            </a:bodyPr>
            <a:lstStyle/>
            <a:p>
              <a:endParaRPr lang="en-US"/>
            </a:p>
          </p:txBody>
        </p:sp>
        <p:sp>
          <p:nvSpPr>
            <p:cNvPr id="78875" name="Rectangle 27"/>
            <p:cNvSpPr>
              <a:spLocks noChangeArrowheads="1"/>
            </p:cNvSpPr>
            <p:nvPr/>
          </p:nvSpPr>
          <p:spPr bwMode="auto">
            <a:xfrm>
              <a:off x="4887" y="1619"/>
              <a:ext cx="348" cy="348"/>
            </a:xfrm>
            <a:prstGeom prst="rect">
              <a:avLst/>
            </a:prstGeom>
            <a:solidFill>
              <a:schemeClr val="bg1"/>
            </a:solidFill>
            <a:ln w="28575">
              <a:solidFill>
                <a:srgbClr val="000000"/>
              </a:solidFill>
              <a:miter lim="800000"/>
              <a:headEnd/>
              <a:tailEnd/>
            </a:ln>
          </p:spPr>
          <p:txBody>
            <a:bodyPr>
              <a:prstTxWarp prst="textNoShape">
                <a:avLst/>
              </a:prstTxWarp>
            </a:bodyPr>
            <a:lstStyle/>
            <a:p>
              <a:endParaRPr lang="en-US"/>
            </a:p>
          </p:txBody>
        </p:sp>
        <p:sp>
          <p:nvSpPr>
            <p:cNvPr id="78876" name="Rectangle 28"/>
            <p:cNvSpPr>
              <a:spLocks noChangeArrowheads="1"/>
            </p:cNvSpPr>
            <p:nvPr/>
          </p:nvSpPr>
          <p:spPr bwMode="auto">
            <a:xfrm>
              <a:off x="4998" y="1675"/>
              <a:ext cx="122"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T</a:t>
              </a:r>
              <a:endParaRPr lang="en-GB" i="1">
                <a:latin typeface="Times" charset="0"/>
              </a:endParaRPr>
            </a:p>
          </p:txBody>
        </p:sp>
        <p:sp>
          <p:nvSpPr>
            <p:cNvPr id="78877" name="Freeform 29"/>
            <p:cNvSpPr>
              <a:spLocks/>
            </p:cNvSpPr>
            <p:nvPr/>
          </p:nvSpPr>
          <p:spPr bwMode="auto">
            <a:xfrm>
              <a:off x="4762" y="2092"/>
              <a:ext cx="125" cy="149"/>
            </a:xfrm>
            <a:custGeom>
              <a:avLst/>
              <a:gdLst/>
              <a:ahLst/>
              <a:cxnLst>
                <a:cxn ang="0">
                  <a:pos x="100" y="25"/>
                </a:cxn>
                <a:cxn ang="0">
                  <a:pos x="125" y="50"/>
                </a:cxn>
                <a:cxn ang="0">
                  <a:pos x="0" y="149"/>
                </a:cxn>
                <a:cxn ang="0">
                  <a:pos x="50" y="0"/>
                </a:cxn>
                <a:cxn ang="0">
                  <a:pos x="100" y="25"/>
                </a:cxn>
              </a:cxnLst>
              <a:rect l="0" t="0" r="r" b="b"/>
              <a:pathLst>
                <a:path w="125" h="149">
                  <a:moveTo>
                    <a:pt x="100" y="25"/>
                  </a:moveTo>
                  <a:lnTo>
                    <a:pt x="125" y="50"/>
                  </a:lnTo>
                  <a:lnTo>
                    <a:pt x="0" y="149"/>
                  </a:lnTo>
                  <a:lnTo>
                    <a:pt x="50" y="0"/>
                  </a:lnTo>
                  <a:lnTo>
                    <a:pt x="100" y="25"/>
                  </a:lnTo>
                  <a:close/>
                </a:path>
              </a:pathLst>
            </a:custGeom>
            <a:solidFill>
              <a:srgbClr val="000000"/>
            </a:solidFill>
            <a:ln w="28575" cmpd="sng">
              <a:solidFill>
                <a:srgbClr val="000000"/>
              </a:solidFill>
              <a:prstDash val="solid"/>
              <a:round/>
              <a:headEnd/>
              <a:tailEnd/>
            </a:ln>
          </p:spPr>
          <p:txBody>
            <a:bodyPr>
              <a:prstTxWarp prst="textNoShape">
                <a:avLst/>
              </a:prstTxWarp>
            </a:bodyPr>
            <a:lstStyle/>
            <a:p>
              <a:endParaRPr lang="en-US"/>
            </a:p>
          </p:txBody>
        </p:sp>
        <p:sp>
          <p:nvSpPr>
            <p:cNvPr id="78878" name="Line 30"/>
            <p:cNvSpPr>
              <a:spLocks noChangeShapeType="1"/>
            </p:cNvSpPr>
            <p:nvPr/>
          </p:nvSpPr>
          <p:spPr bwMode="auto">
            <a:xfrm flipH="1">
              <a:off x="4846" y="1958"/>
              <a:ext cx="149" cy="150"/>
            </a:xfrm>
            <a:prstGeom prst="line">
              <a:avLst/>
            </a:prstGeom>
            <a:noFill/>
            <a:ln w="28575">
              <a:solidFill>
                <a:srgbClr val="000000"/>
              </a:solidFill>
              <a:round/>
              <a:headEnd/>
              <a:tailEnd/>
            </a:ln>
          </p:spPr>
          <p:txBody>
            <a:bodyPr>
              <a:prstTxWarp prst="textNoShape">
                <a:avLst/>
              </a:prstTxWarp>
            </a:bodyPr>
            <a:lstStyle/>
            <a:p>
              <a:endParaRPr lang="en-US"/>
            </a:p>
          </p:txBody>
        </p:sp>
        <p:sp>
          <p:nvSpPr>
            <p:cNvPr id="78879" name="Freeform 31"/>
            <p:cNvSpPr>
              <a:spLocks/>
            </p:cNvSpPr>
            <p:nvPr/>
          </p:nvSpPr>
          <p:spPr bwMode="auto">
            <a:xfrm>
              <a:off x="5161" y="1967"/>
              <a:ext cx="124" cy="150"/>
            </a:xfrm>
            <a:custGeom>
              <a:avLst/>
              <a:gdLst/>
              <a:ahLst/>
              <a:cxnLst>
                <a:cxn ang="0">
                  <a:pos x="99" y="125"/>
                </a:cxn>
                <a:cxn ang="0">
                  <a:pos x="74" y="150"/>
                </a:cxn>
                <a:cxn ang="0">
                  <a:pos x="0" y="0"/>
                </a:cxn>
                <a:cxn ang="0">
                  <a:pos x="124" y="100"/>
                </a:cxn>
                <a:cxn ang="0">
                  <a:pos x="99" y="125"/>
                </a:cxn>
              </a:cxnLst>
              <a:rect l="0" t="0" r="r" b="b"/>
              <a:pathLst>
                <a:path w="124" h="150">
                  <a:moveTo>
                    <a:pt x="99" y="125"/>
                  </a:moveTo>
                  <a:lnTo>
                    <a:pt x="74" y="150"/>
                  </a:lnTo>
                  <a:lnTo>
                    <a:pt x="0" y="0"/>
                  </a:lnTo>
                  <a:lnTo>
                    <a:pt x="124" y="100"/>
                  </a:lnTo>
                  <a:lnTo>
                    <a:pt x="99" y="125"/>
                  </a:lnTo>
                  <a:close/>
                </a:path>
              </a:pathLst>
            </a:custGeom>
            <a:solidFill>
              <a:srgbClr val="000000"/>
            </a:solidFill>
            <a:ln w="28575" cmpd="sng">
              <a:solidFill>
                <a:srgbClr val="000000"/>
              </a:solidFill>
              <a:prstDash val="solid"/>
              <a:round/>
              <a:headEnd/>
              <a:tailEnd/>
            </a:ln>
          </p:spPr>
          <p:txBody>
            <a:bodyPr>
              <a:prstTxWarp prst="textNoShape">
                <a:avLst/>
              </a:prstTxWarp>
            </a:bodyPr>
            <a:lstStyle/>
            <a:p>
              <a:endParaRPr lang="en-US"/>
            </a:p>
          </p:txBody>
        </p:sp>
        <p:sp>
          <p:nvSpPr>
            <p:cNvPr id="78880" name="Line 32"/>
            <p:cNvSpPr>
              <a:spLocks noChangeShapeType="1"/>
            </p:cNvSpPr>
            <p:nvPr/>
          </p:nvSpPr>
          <p:spPr bwMode="auto">
            <a:xfrm flipH="1" flipV="1">
              <a:off x="5276" y="2101"/>
              <a:ext cx="150" cy="149"/>
            </a:xfrm>
            <a:prstGeom prst="line">
              <a:avLst/>
            </a:prstGeom>
            <a:noFill/>
            <a:ln w="28575">
              <a:solidFill>
                <a:srgbClr val="000000"/>
              </a:solidFill>
              <a:round/>
              <a:headEnd/>
              <a:tailEnd/>
            </a:ln>
          </p:spPr>
          <p:txBody>
            <a:bodyPr>
              <a:prstTxWarp prst="textNoShape">
                <a:avLst/>
              </a:prstTxWarp>
            </a:bodyPr>
            <a:lstStyle/>
            <a:p>
              <a:endParaRPr lang="en-US"/>
            </a:p>
          </p:txBody>
        </p:sp>
        <p:sp>
          <p:nvSpPr>
            <p:cNvPr id="78881" name="Rectangle 33"/>
            <p:cNvSpPr>
              <a:spLocks noChangeArrowheads="1"/>
            </p:cNvSpPr>
            <p:nvPr/>
          </p:nvSpPr>
          <p:spPr bwMode="auto">
            <a:xfrm>
              <a:off x="4625" y="2348"/>
              <a:ext cx="144"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U</a:t>
              </a:r>
              <a:endParaRPr lang="en-GB" i="1">
                <a:latin typeface="Times" charset="0"/>
              </a:endParaRPr>
            </a:p>
          </p:txBody>
        </p:sp>
        <p:sp>
          <p:nvSpPr>
            <p:cNvPr id="78882" name="Rectangle 34"/>
            <p:cNvSpPr>
              <a:spLocks noChangeArrowheads="1"/>
            </p:cNvSpPr>
            <p:nvPr/>
          </p:nvSpPr>
          <p:spPr bwMode="auto">
            <a:xfrm>
              <a:off x="5409" y="2323"/>
              <a:ext cx="133" cy="240"/>
            </a:xfrm>
            <a:prstGeom prst="rect">
              <a:avLst/>
            </a:prstGeom>
            <a:noFill/>
            <a:ln w="9525">
              <a:noFill/>
              <a:miter lim="800000"/>
              <a:headEnd/>
              <a:tailEnd/>
            </a:ln>
          </p:spPr>
          <p:txBody>
            <a:bodyPr wrap="none" lIns="0" tIns="0" rIns="0" bIns="0">
              <a:prstTxWarp prst="textNoShape">
                <a:avLst/>
              </a:prstTxWarp>
              <a:spAutoFit/>
            </a:bodyPr>
            <a:lstStyle/>
            <a:p>
              <a:pPr algn="l"/>
              <a:r>
                <a:rPr lang="en-GB" sz="2500" i="1">
                  <a:solidFill>
                    <a:srgbClr val="000000"/>
                  </a:solidFill>
                  <a:latin typeface="Arial" charset="0"/>
                </a:rPr>
                <a:t>V</a:t>
              </a:r>
              <a:endParaRPr lang="en-GB" i="1">
                <a:latin typeface="Times" charset="0"/>
              </a:endParaRPr>
            </a:p>
          </p:txBody>
        </p:sp>
        <p:sp>
          <p:nvSpPr>
            <p:cNvPr id="78883" name="Rectangle 35"/>
            <p:cNvSpPr>
              <a:spLocks noChangeArrowheads="1"/>
            </p:cNvSpPr>
            <p:nvPr/>
          </p:nvSpPr>
          <p:spPr bwMode="auto">
            <a:xfrm>
              <a:off x="346" y="1088"/>
              <a:ext cx="1296" cy="231"/>
            </a:xfrm>
            <a:prstGeom prst="rect">
              <a:avLst/>
            </a:prstGeom>
            <a:noFill/>
            <a:ln w="9525">
              <a:noFill/>
              <a:miter lim="800000"/>
              <a:headEnd/>
              <a:tailEnd/>
            </a:ln>
            <a:effectLst/>
          </p:spPr>
          <p:txBody>
            <a:bodyPr wrap="none">
              <a:prstTxWarp prst="textNoShape">
                <a:avLst/>
              </a:prstTxWarp>
              <a:spAutoFit/>
            </a:bodyPr>
            <a:lstStyle/>
            <a:p>
              <a:pPr algn="l"/>
              <a:r>
                <a:rPr lang="en-GB" sz="1800">
                  <a:latin typeface="Times" charset="0"/>
                </a:rPr>
                <a:t> local wait-for graph</a:t>
              </a:r>
            </a:p>
          </p:txBody>
        </p:sp>
        <p:sp>
          <p:nvSpPr>
            <p:cNvPr id="78884" name="Rectangle 36"/>
            <p:cNvSpPr>
              <a:spLocks noChangeArrowheads="1"/>
            </p:cNvSpPr>
            <p:nvPr/>
          </p:nvSpPr>
          <p:spPr bwMode="auto">
            <a:xfrm>
              <a:off x="2446" y="1088"/>
              <a:ext cx="1260" cy="231"/>
            </a:xfrm>
            <a:prstGeom prst="rect">
              <a:avLst/>
            </a:prstGeom>
            <a:noFill/>
            <a:ln w="9525">
              <a:noFill/>
              <a:miter lim="800000"/>
              <a:headEnd/>
              <a:tailEnd/>
            </a:ln>
            <a:effectLst/>
          </p:spPr>
          <p:txBody>
            <a:bodyPr wrap="none">
              <a:prstTxWarp prst="textNoShape">
                <a:avLst/>
              </a:prstTxWarp>
              <a:spAutoFit/>
            </a:bodyPr>
            <a:lstStyle/>
            <a:p>
              <a:pPr algn="l"/>
              <a:r>
                <a:rPr lang="en-GB" sz="1800">
                  <a:latin typeface="Times" charset="0"/>
                </a:rPr>
                <a:t>local wait-for graph</a:t>
              </a:r>
            </a:p>
          </p:txBody>
        </p:sp>
        <p:sp>
          <p:nvSpPr>
            <p:cNvPr id="78885" name="Rectangle 37"/>
            <p:cNvSpPr>
              <a:spLocks noChangeArrowheads="1"/>
            </p:cNvSpPr>
            <p:nvPr/>
          </p:nvSpPr>
          <p:spPr bwMode="auto">
            <a:xfrm>
              <a:off x="4313" y="1088"/>
              <a:ext cx="1532" cy="231"/>
            </a:xfrm>
            <a:prstGeom prst="rect">
              <a:avLst/>
            </a:prstGeom>
            <a:noFill/>
            <a:ln w="9525">
              <a:noFill/>
              <a:miter lim="800000"/>
              <a:headEnd/>
              <a:tailEnd/>
            </a:ln>
            <a:effectLst/>
          </p:spPr>
          <p:txBody>
            <a:bodyPr wrap="none">
              <a:prstTxWarp prst="textNoShape">
                <a:avLst/>
              </a:prstTxWarp>
              <a:spAutoFit/>
            </a:bodyPr>
            <a:lstStyle/>
            <a:p>
              <a:pPr algn="l"/>
              <a:r>
                <a:rPr lang="en-GB" sz="1800">
                  <a:latin typeface="Times" charset="0"/>
                </a:rPr>
                <a:t>global deadlock detector</a:t>
              </a:r>
            </a:p>
          </p:txBody>
        </p:sp>
      </p:gr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en-US" smtClean="0"/>
              <a:t>Two-phase commit in transactions</a:t>
            </a:r>
            <a:endParaRPr lang="en-US"/>
          </a:p>
        </p:txBody>
      </p:sp>
      <p:sp>
        <p:nvSpPr>
          <p:cNvPr id="44035" name="Rectangle 3"/>
          <p:cNvSpPr>
            <a:spLocks noGrp="1" noChangeArrowheads="1"/>
          </p:cNvSpPr>
          <p:nvPr>
            <p:ph type="body" idx="1"/>
          </p:nvPr>
        </p:nvSpPr>
        <p:spPr/>
        <p:txBody>
          <a:bodyPr/>
          <a:lstStyle/>
          <a:p>
            <a:r>
              <a:rPr lang="en-US" smtClean="0"/>
              <a:t>Phase 1: transaction wishes to commit.  Data managers force updates and lock records to the disk (e.g. to the log) and then say prepared to commit</a:t>
            </a:r>
          </a:p>
          <a:p>
            <a:r>
              <a:rPr lang="en-US" smtClean="0"/>
              <a:t>Transaction manager makes sure all are prepared, then says commit (or abort, if some are not)</a:t>
            </a:r>
          </a:p>
          <a:p>
            <a:r>
              <a:rPr lang="en-US" smtClean="0"/>
              <a:t>Data managers then make updates permanent or rollback to old values, and release locks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93</a:t>
            </a:fld>
            <a:endParaRPr lang="en-US"/>
          </a:p>
        </p:txBody>
      </p:sp>
    </p:spTree>
  </p:cSld>
  <p:clrMapOvr>
    <a:masterClrMapping/>
  </p:clrMapOvr>
  <p:transition/>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Unilateral abort</a:t>
            </a:r>
            <a:endParaRPr lang="en-US"/>
          </a:p>
        </p:txBody>
      </p:sp>
      <p:sp>
        <p:nvSpPr>
          <p:cNvPr id="47107" name="Rectangle 3"/>
          <p:cNvSpPr>
            <a:spLocks noGrp="1" noChangeArrowheads="1"/>
          </p:cNvSpPr>
          <p:nvPr>
            <p:ph type="body" idx="1"/>
          </p:nvPr>
        </p:nvSpPr>
        <p:spPr/>
        <p:txBody>
          <a:bodyPr/>
          <a:lstStyle/>
          <a:p>
            <a:r>
              <a:rPr lang="en-US" smtClean="0"/>
              <a:t>Any data manager can unilaterally abort a transaction until it has said “prepared”</a:t>
            </a:r>
          </a:p>
          <a:p>
            <a:r>
              <a:rPr lang="en-US" smtClean="0"/>
              <a:t>Useful if transaction manager seems to have failed</a:t>
            </a:r>
          </a:p>
          <a:p>
            <a:r>
              <a:rPr lang="en-US" smtClean="0"/>
              <a:t>Also arises if data manager crashes and restarts (hence will have lost any non-persistent intended updates and locks)</a:t>
            </a:r>
          </a:p>
          <a:p>
            <a:r>
              <a:rPr lang="en-US" smtClean="0"/>
              <a:t>Implication: even a data manager where only reads were done must participate in 2PC protocol!</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94</a:t>
            </a:fld>
            <a:endParaRPr lang="en-US"/>
          </a:p>
        </p:txBody>
      </p:sp>
    </p:spTree>
  </p:cSld>
  <p:clrMapOvr>
    <a:masterClrMapping/>
  </p:clrMapOvr>
  <p:transition/>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t>Notes on 2PC</a:t>
            </a:r>
          </a:p>
        </p:txBody>
      </p:sp>
      <p:sp>
        <p:nvSpPr>
          <p:cNvPr id="48131" name="Rectangle 3"/>
          <p:cNvSpPr>
            <a:spLocks noGrp="1" noChangeArrowheads="1"/>
          </p:cNvSpPr>
          <p:nvPr>
            <p:ph type="body" idx="1"/>
          </p:nvPr>
        </p:nvSpPr>
        <p:spPr/>
        <p:txBody>
          <a:bodyPr/>
          <a:lstStyle/>
          <a:p>
            <a:pPr eaLnBrk="1" hangingPunct="1"/>
            <a:r>
              <a:rPr lang="en-US"/>
              <a:t>Although protocol looks trivial we’ll revisit it later and will find it more subtle than meets the eye!</a:t>
            </a:r>
          </a:p>
          <a:p>
            <a:pPr eaLnBrk="1" hangingPunct="1"/>
            <a:r>
              <a:rPr lang="en-US"/>
              <a:t>Not a cheap protocol </a:t>
            </a:r>
          </a:p>
          <a:p>
            <a:pPr lvl="1" eaLnBrk="1" hangingPunct="1"/>
            <a:r>
              <a:rPr lang="en-US"/>
              <a:t>Considered costly because of latency: few systems can pay this price</a:t>
            </a:r>
          </a:p>
          <a:p>
            <a:pPr lvl="1" eaLnBrk="1" hangingPunct="1"/>
            <a:r>
              <a:rPr lang="en-US"/>
              <a:t>Hence most “real” systems run transactions only against a single server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95</a:t>
            </a:fld>
            <a:endParaRPr lang="en-US"/>
          </a:p>
        </p:txBody>
      </p:sp>
    </p:spTree>
  </p:cSld>
  <p:clrMapOvr>
    <a:masterClrMapping/>
  </p:clrMapOvr>
  <p:transition/>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9" name="Slide Number Placeholder 4"/>
          <p:cNvSpPr>
            <a:spLocks noGrp="1"/>
          </p:cNvSpPr>
          <p:nvPr>
            <p:ph type="sldNum" sz="quarter" idx="12"/>
          </p:nvPr>
        </p:nvSpPr>
        <p:spPr/>
        <p:txBody>
          <a:bodyPr/>
          <a:lstStyle/>
          <a:p>
            <a:fld id="{2FF2BB24-8A0A-1644-AA39-57D81FD16EB3}" type="slidenum">
              <a:rPr lang="en-US"/>
              <a:pPr/>
              <a:t>96</a:t>
            </a:fld>
            <a:endParaRPr lang="en-US"/>
          </a:p>
        </p:txBody>
      </p:sp>
      <p:sp>
        <p:nvSpPr>
          <p:cNvPr id="28674" name="Rectangle 2"/>
          <p:cNvSpPr>
            <a:spLocks noGrp="1" noChangeArrowheads="1"/>
          </p:cNvSpPr>
          <p:nvPr>
            <p:ph type="title"/>
          </p:nvPr>
        </p:nvSpPr>
        <p:spPr/>
        <p:txBody>
          <a:bodyPr>
            <a:normAutofit fontScale="90000"/>
          </a:bodyPr>
          <a:lstStyle/>
          <a:p>
            <a:r>
              <a:rPr lang="en-GB"/>
              <a:t/>
            </a:r>
            <a:br>
              <a:rPr lang="en-GB"/>
            </a:br>
            <a:r>
              <a:rPr lang="en-GB"/>
              <a:t>A cycle in a wait-for graph</a:t>
            </a:r>
          </a:p>
        </p:txBody>
      </p:sp>
      <p:grpSp>
        <p:nvGrpSpPr>
          <p:cNvPr id="2" name="Group 3"/>
          <p:cNvGrpSpPr>
            <a:grpSpLocks/>
          </p:cNvGrpSpPr>
          <p:nvPr/>
        </p:nvGrpSpPr>
        <p:grpSpPr bwMode="auto">
          <a:xfrm>
            <a:off x="1281113" y="1957388"/>
            <a:ext cx="6858000" cy="2897187"/>
            <a:chOff x="874" y="1233"/>
            <a:chExt cx="4680" cy="1825"/>
          </a:xfrm>
        </p:grpSpPr>
        <p:sp>
          <p:nvSpPr>
            <p:cNvPr id="28676" name="Rectangle 4"/>
            <p:cNvSpPr>
              <a:spLocks noChangeArrowheads="1"/>
            </p:cNvSpPr>
            <p:nvPr/>
          </p:nvSpPr>
          <p:spPr bwMode="auto">
            <a:xfrm>
              <a:off x="2559" y="1233"/>
              <a:ext cx="327" cy="30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8677" name="Rectangle 5"/>
            <p:cNvSpPr>
              <a:spLocks noChangeArrowheads="1"/>
            </p:cNvSpPr>
            <p:nvPr/>
          </p:nvSpPr>
          <p:spPr bwMode="auto">
            <a:xfrm>
              <a:off x="2559" y="1233"/>
              <a:ext cx="351" cy="328"/>
            </a:xfrm>
            <a:prstGeom prst="rect">
              <a:avLst/>
            </a:prstGeom>
            <a:noFill/>
            <a:ln w="55563">
              <a:solidFill>
                <a:srgbClr val="000000"/>
              </a:solidFill>
              <a:miter lim="800000"/>
              <a:headEnd/>
              <a:tailEnd/>
            </a:ln>
          </p:spPr>
          <p:txBody>
            <a:bodyPr>
              <a:prstTxWarp prst="textNoShape">
                <a:avLst/>
              </a:prstTxWarp>
            </a:bodyPr>
            <a:lstStyle/>
            <a:p>
              <a:endParaRPr lang="en-US"/>
            </a:p>
          </p:txBody>
        </p:sp>
        <p:sp>
          <p:nvSpPr>
            <p:cNvPr id="28678" name="Rectangle 6"/>
            <p:cNvSpPr>
              <a:spLocks noChangeArrowheads="1"/>
            </p:cNvSpPr>
            <p:nvPr/>
          </p:nvSpPr>
          <p:spPr bwMode="auto">
            <a:xfrm>
              <a:off x="2664" y="1283"/>
              <a:ext cx="150" cy="230"/>
            </a:xfrm>
            <a:prstGeom prst="rect">
              <a:avLst/>
            </a:prstGeom>
            <a:noFill/>
            <a:ln w="9525">
              <a:noFill/>
              <a:miter lim="800000"/>
              <a:headEnd/>
              <a:tailEnd/>
            </a:ln>
          </p:spPr>
          <p:txBody>
            <a:bodyPr wrap="none" lIns="0" tIns="0" rIns="0" bIns="0">
              <a:prstTxWarp prst="textNoShape">
                <a:avLst/>
              </a:prstTxWarp>
              <a:spAutoFit/>
            </a:bodyPr>
            <a:lstStyle/>
            <a:p>
              <a:pPr algn="l"/>
              <a:r>
                <a:rPr lang="en-GB">
                  <a:solidFill>
                    <a:srgbClr val="000000"/>
                  </a:solidFill>
                  <a:latin typeface="Arial" charset="0"/>
                </a:rPr>
                <a:t>U</a:t>
              </a:r>
              <a:endParaRPr lang="en-GB">
                <a:latin typeface="Times" charset="0"/>
              </a:endParaRPr>
            </a:p>
          </p:txBody>
        </p:sp>
        <p:sp>
          <p:nvSpPr>
            <p:cNvPr id="28679" name="Rectangle 7"/>
            <p:cNvSpPr>
              <a:spLocks noChangeArrowheads="1"/>
            </p:cNvSpPr>
            <p:nvPr/>
          </p:nvSpPr>
          <p:spPr bwMode="auto">
            <a:xfrm>
              <a:off x="1880" y="2731"/>
              <a:ext cx="304" cy="30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8680" name="Rectangle 8"/>
            <p:cNvSpPr>
              <a:spLocks noChangeArrowheads="1"/>
            </p:cNvSpPr>
            <p:nvPr/>
          </p:nvSpPr>
          <p:spPr bwMode="auto">
            <a:xfrm>
              <a:off x="1880" y="2731"/>
              <a:ext cx="328" cy="327"/>
            </a:xfrm>
            <a:prstGeom prst="rect">
              <a:avLst/>
            </a:prstGeom>
            <a:noFill/>
            <a:ln w="55563">
              <a:solidFill>
                <a:srgbClr val="000000"/>
              </a:solidFill>
              <a:miter lim="800000"/>
              <a:headEnd/>
              <a:tailEnd/>
            </a:ln>
          </p:spPr>
          <p:txBody>
            <a:bodyPr>
              <a:prstTxWarp prst="textNoShape">
                <a:avLst/>
              </a:prstTxWarp>
            </a:bodyPr>
            <a:lstStyle/>
            <a:p>
              <a:endParaRPr lang="en-US"/>
            </a:p>
          </p:txBody>
        </p:sp>
        <p:sp>
          <p:nvSpPr>
            <p:cNvPr id="28681" name="Rectangle 9"/>
            <p:cNvSpPr>
              <a:spLocks noChangeArrowheads="1"/>
            </p:cNvSpPr>
            <p:nvPr/>
          </p:nvSpPr>
          <p:spPr bwMode="auto">
            <a:xfrm>
              <a:off x="1986" y="2780"/>
              <a:ext cx="138" cy="230"/>
            </a:xfrm>
            <a:prstGeom prst="rect">
              <a:avLst/>
            </a:prstGeom>
            <a:noFill/>
            <a:ln w="9525">
              <a:noFill/>
              <a:miter lim="800000"/>
              <a:headEnd/>
              <a:tailEnd/>
            </a:ln>
          </p:spPr>
          <p:txBody>
            <a:bodyPr wrap="none" lIns="0" tIns="0" rIns="0" bIns="0">
              <a:prstTxWarp prst="textNoShape">
                <a:avLst/>
              </a:prstTxWarp>
              <a:spAutoFit/>
            </a:bodyPr>
            <a:lstStyle/>
            <a:p>
              <a:pPr algn="l"/>
              <a:r>
                <a:rPr lang="en-GB">
                  <a:solidFill>
                    <a:srgbClr val="000000"/>
                  </a:solidFill>
                  <a:latin typeface="Arial" charset="0"/>
                </a:rPr>
                <a:t>V</a:t>
              </a:r>
              <a:endParaRPr lang="en-GB">
                <a:latin typeface="Times" charset="0"/>
              </a:endParaRPr>
            </a:p>
          </p:txBody>
        </p:sp>
        <p:sp>
          <p:nvSpPr>
            <p:cNvPr id="28682" name="Rectangle 10"/>
            <p:cNvSpPr>
              <a:spLocks noChangeArrowheads="1"/>
            </p:cNvSpPr>
            <p:nvPr/>
          </p:nvSpPr>
          <p:spPr bwMode="auto">
            <a:xfrm>
              <a:off x="874" y="1842"/>
              <a:ext cx="328" cy="30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8683" name="Rectangle 11"/>
            <p:cNvSpPr>
              <a:spLocks noChangeArrowheads="1"/>
            </p:cNvSpPr>
            <p:nvPr/>
          </p:nvSpPr>
          <p:spPr bwMode="auto">
            <a:xfrm>
              <a:off x="874" y="1842"/>
              <a:ext cx="351" cy="327"/>
            </a:xfrm>
            <a:prstGeom prst="rect">
              <a:avLst/>
            </a:prstGeom>
            <a:noFill/>
            <a:ln w="55563">
              <a:solidFill>
                <a:srgbClr val="000000"/>
              </a:solidFill>
              <a:miter lim="800000"/>
              <a:headEnd/>
              <a:tailEnd/>
            </a:ln>
          </p:spPr>
          <p:txBody>
            <a:bodyPr>
              <a:prstTxWarp prst="textNoShape">
                <a:avLst/>
              </a:prstTxWarp>
            </a:bodyPr>
            <a:lstStyle/>
            <a:p>
              <a:endParaRPr lang="en-US"/>
            </a:p>
          </p:txBody>
        </p:sp>
        <p:sp>
          <p:nvSpPr>
            <p:cNvPr id="28684" name="Rectangle 12"/>
            <p:cNvSpPr>
              <a:spLocks noChangeArrowheads="1"/>
            </p:cNvSpPr>
            <p:nvPr/>
          </p:nvSpPr>
          <p:spPr bwMode="auto">
            <a:xfrm>
              <a:off x="1001" y="1891"/>
              <a:ext cx="127" cy="230"/>
            </a:xfrm>
            <a:prstGeom prst="rect">
              <a:avLst/>
            </a:prstGeom>
            <a:noFill/>
            <a:ln w="9525">
              <a:noFill/>
              <a:miter lim="800000"/>
              <a:headEnd/>
              <a:tailEnd/>
            </a:ln>
          </p:spPr>
          <p:txBody>
            <a:bodyPr wrap="none" lIns="0" tIns="0" rIns="0" bIns="0">
              <a:prstTxWarp prst="textNoShape">
                <a:avLst/>
              </a:prstTxWarp>
              <a:spAutoFit/>
            </a:bodyPr>
            <a:lstStyle/>
            <a:p>
              <a:pPr algn="l"/>
              <a:r>
                <a:rPr lang="en-GB">
                  <a:solidFill>
                    <a:srgbClr val="000000"/>
                  </a:solidFill>
                  <a:latin typeface="Arial" charset="0"/>
                </a:rPr>
                <a:t>T</a:t>
              </a:r>
              <a:endParaRPr lang="en-GB">
                <a:latin typeface="Times" charset="0"/>
              </a:endParaRPr>
            </a:p>
          </p:txBody>
        </p:sp>
        <p:sp>
          <p:nvSpPr>
            <p:cNvPr id="28685" name="Arc 13"/>
            <p:cNvSpPr>
              <a:spLocks/>
            </p:cNvSpPr>
            <p:nvPr/>
          </p:nvSpPr>
          <p:spPr bwMode="auto">
            <a:xfrm>
              <a:off x="2395" y="1311"/>
              <a:ext cx="152" cy="103"/>
            </a:xfrm>
            <a:custGeom>
              <a:avLst/>
              <a:gdLst>
                <a:gd name="G0" fmla="+- 21600 0 0"/>
                <a:gd name="G1" fmla="+- 7301 0 0"/>
                <a:gd name="G2" fmla="+- 21600 0 0"/>
                <a:gd name="T0" fmla="*/ 1272 w 21600"/>
                <a:gd name="T1" fmla="*/ 14602 h 14602"/>
                <a:gd name="T2" fmla="*/ 1272 w 21600"/>
                <a:gd name="T3" fmla="*/ 0 h 14602"/>
                <a:gd name="T4" fmla="*/ 21600 w 21600"/>
                <a:gd name="T5" fmla="*/ 7301 h 14602"/>
              </a:gdLst>
              <a:ahLst/>
              <a:cxnLst>
                <a:cxn ang="0">
                  <a:pos x="T0" y="T1"/>
                </a:cxn>
                <a:cxn ang="0">
                  <a:pos x="T2" y="T3"/>
                </a:cxn>
                <a:cxn ang="0">
                  <a:pos x="T4" y="T5"/>
                </a:cxn>
              </a:cxnLst>
              <a:rect l="0" t="0" r="r" b="b"/>
              <a:pathLst>
                <a:path w="21600" h="14602" fill="none" extrusionOk="0">
                  <a:moveTo>
                    <a:pt x="1271" y="14602"/>
                  </a:moveTo>
                  <a:cubicBezTo>
                    <a:pt x="430" y="12259"/>
                    <a:pt x="0" y="9789"/>
                    <a:pt x="0" y="7301"/>
                  </a:cubicBezTo>
                  <a:cubicBezTo>
                    <a:pt x="0" y="4812"/>
                    <a:pt x="430" y="2342"/>
                    <a:pt x="1271" y="-1"/>
                  </a:cubicBezTo>
                </a:path>
                <a:path w="21600" h="14602" stroke="0" extrusionOk="0">
                  <a:moveTo>
                    <a:pt x="1271" y="14602"/>
                  </a:moveTo>
                  <a:cubicBezTo>
                    <a:pt x="430" y="12259"/>
                    <a:pt x="0" y="9789"/>
                    <a:pt x="0" y="7301"/>
                  </a:cubicBezTo>
                  <a:cubicBezTo>
                    <a:pt x="0" y="4812"/>
                    <a:pt x="430" y="2342"/>
                    <a:pt x="1271" y="-1"/>
                  </a:cubicBezTo>
                  <a:lnTo>
                    <a:pt x="21600" y="7301"/>
                  </a:lnTo>
                  <a:close/>
                </a:path>
              </a:pathLst>
            </a:custGeom>
            <a:solidFill>
              <a:srgbClr val="000000"/>
            </a:solidFill>
            <a:ln w="55563">
              <a:solidFill>
                <a:srgbClr val="000000"/>
              </a:solidFill>
              <a:round/>
              <a:headEnd/>
              <a:tailEnd/>
            </a:ln>
          </p:spPr>
          <p:txBody>
            <a:bodyPr>
              <a:prstTxWarp prst="textNoShape">
                <a:avLst/>
              </a:prstTxWarp>
            </a:bodyPr>
            <a:lstStyle/>
            <a:p>
              <a:endParaRPr lang="en-US"/>
            </a:p>
          </p:txBody>
        </p:sp>
        <p:sp>
          <p:nvSpPr>
            <p:cNvPr id="28686" name="Arc 14"/>
            <p:cNvSpPr>
              <a:spLocks/>
            </p:cNvSpPr>
            <p:nvPr/>
          </p:nvSpPr>
          <p:spPr bwMode="auto">
            <a:xfrm>
              <a:off x="1108" y="1375"/>
              <a:ext cx="1439" cy="490"/>
            </a:xfrm>
            <a:custGeom>
              <a:avLst/>
              <a:gdLst>
                <a:gd name="G0" fmla="+- 21600 0 0"/>
                <a:gd name="G1" fmla="+- 21547 0 0"/>
                <a:gd name="G2" fmla="+- 21600 0 0"/>
                <a:gd name="T0" fmla="*/ 0 w 21600"/>
                <a:gd name="T1" fmla="*/ 21547 h 21547"/>
                <a:gd name="T2" fmla="*/ 20100 w 21600"/>
                <a:gd name="T3" fmla="*/ 0 h 21547"/>
                <a:gd name="T4" fmla="*/ 21600 w 21600"/>
                <a:gd name="T5" fmla="*/ 21547 h 21547"/>
              </a:gdLst>
              <a:ahLst/>
              <a:cxnLst>
                <a:cxn ang="0">
                  <a:pos x="T0" y="T1"/>
                </a:cxn>
                <a:cxn ang="0">
                  <a:pos x="T2" y="T3"/>
                </a:cxn>
                <a:cxn ang="0">
                  <a:pos x="T4" y="T5"/>
                </a:cxn>
              </a:cxnLst>
              <a:rect l="0" t="0" r="r" b="b"/>
              <a:pathLst>
                <a:path w="21600" h="21547" fill="none" extrusionOk="0">
                  <a:moveTo>
                    <a:pt x="-1" y="21546"/>
                  </a:moveTo>
                  <a:cubicBezTo>
                    <a:pt x="-1" y="10199"/>
                    <a:pt x="8780" y="787"/>
                    <a:pt x="20099" y="-1"/>
                  </a:cubicBezTo>
                </a:path>
                <a:path w="21600" h="21547" stroke="0" extrusionOk="0">
                  <a:moveTo>
                    <a:pt x="-1" y="21546"/>
                  </a:moveTo>
                  <a:cubicBezTo>
                    <a:pt x="-1" y="10199"/>
                    <a:pt x="8780" y="787"/>
                    <a:pt x="20099" y="-1"/>
                  </a:cubicBezTo>
                  <a:lnTo>
                    <a:pt x="21600" y="21547"/>
                  </a:lnTo>
                  <a:close/>
                </a:path>
              </a:pathLst>
            </a:custGeom>
            <a:noFill/>
            <a:ln w="55563">
              <a:solidFill>
                <a:srgbClr val="000000"/>
              </a:solidFill>
              <a:round/>
              <a:headEnd/>
              <a:tailEnd/>
            </a:ln>
          </p:spPr>
          <p:txBody>
            <a:bodyPr>
              <a:prstTxWarp prst="textNoShape">
                <a:avLst/>
              </a:prstTxWarp>
            </a:bodyPr>
            <a:lstStyle/>
            <a:p>
              <a:endParaRPr lang="en-US"/>
            </a:p>
          </p:txBody>
        </p:sp>
        <p:sp>
          <p:nvSpPr>
            <p:cNvPr id="28687" name="Arc 15"/>
            <p:cNvSpPr>
              <a:spLocks/>
            </p:cNvSpPr>
            <p:nvPr/>
          </p:nvSpPr>
          <p:spPr bwMode="auto">
            <a:xfrm>
              <a:off x="1015" y="2157"/>
              <a:ext cx="103" cy="152"/>
            </a:xfrm>
            <a:custGeom>
              <a:avLst/>
              <a:gdLst>
                <a:gd name="G0" fmla="+- 4955 0 0"/>
                <a:gd name="G1" fmla="+- 0 0 0"/>
                <a:gd name="G2" fmla="+- 21600 0 0"/>
                <a:gd name="T0" fmla="*/ 14646 w 14646"/>
                <a:gd name="T1" fmla="*/ 19303 h 21600"/>
                <a:gd name="T2" fmla="*/ 0 w 14646"/>
                <a:gd name="T3" fmla="*/ 21023 h 21600"/>
                <a:gd name="T4" fmla="*/ 4955 w 14646"/>
                <a:gd name="T5" fmla="*/ 0 h 21600"/>
              </a:gdLst>
              <a:ahLst/>
              <a:cxnLst>
                <a:cxn ang="0">
                  <a:pos x="T0" y="T1"/>
                </a:cxn>
                <a:cxn ang="0">
                  <a:pos x="T2" y="T3"/>
                </a:cxn>
                <a:cxn ang="0">
                  <a:pos x="T4" y="T5"/>
                </a:cxn>
              </a:cxnLst>
              <a:rect l="0" t="0" r="r" b="b"/>
              <a:pathLst>
                <a:path w="14646" h="21600" fill="none" extrusionOk="0">
                  <a:moveTo>
                    <a:pt x="14646" y="19303"/>
                  </a:moveTo>
                  <a:cubicBezTo>
                    <a:pt x="11638" y="20813"/>
                    <a:pt x="8320" y="21599"/>
                    <a:pt x="4955" y="21599"/>
                  </a:cubicBezTo>
                  <a:cubicBezTo>
                    <a:pt x="3286" y="21599"/>
                    <a:pt x="1623" y="21406"/>
                    <a:pt x="-1" y="21023"/>
                  </a:cubicBezTo>
                </a:path>
                <a:path w="14646" h="21600" stroke="0" extrusionOk="0">
                  <a:moveTo>
                    <a:pt x="14646" y="19303"/>
                  </a:moveTo>
                  <a:cubicBezTo>
                    <a:pt x="11638" y="20813"/>
                    <a:pt x="8320" y="21599"/>
                    <a:pt x="4955" y="21599"/>
                  </a:cubicBezTo>
                  <a:cubicBezTo>
                    <a:pt x="3286" y="21599"/>
                    <a:pt x="1623" y="21406"/>
                    <a:pt x="-1" y="21023"/>
                  </a:cubicBezTo>
                  <a:lnTo>
                    <a:pt x="4955" y="0"/>
                  </a:lnTo>
                  <a:close/>
                </a:path>
              </a:pathLst>
            </a:custGeom>
            <a:solidFill>
              <a:srgbClr val="000000"/>
            </a:solidFill>
            <a:ln w="55563">
              <a:solidFill>
                <a:srgbClr val="000000"/>
              </a:solidFill>
              <a:round/>
              <a:headEnd/>
              <a:tailEnd/>
            </a:ln>
          </p:spPr>
          <p:txBody>
            <a:bodyPr>
              <a:prstTxWarp prst="textNoShape">
                <a:avLst/>
              </a:prstTxWarp>
            </a:bodyPr>
            <a:lstStyle/>
            <a:p>
              <a:endParaRPr lang="en-US"/>
            </a:p>
          </p:txBody>
        </p:sp>
        <p:sp>
          <p:nvSpPr>
            <p:cNvPr id="28688" name="Arc 16"/>
            <p:cNvSpPr>
              <a:spLocks/>
            </p:cNvSpPr>
            <p:nvPr/>
          </p:nvSpPr>
          <p:spPr bwMode="auto">
            <a:xfrm>
              <a:off x="1069" y="2169"/>
              <a:ext cx="811" cy="772"/>
            </a:xfrm>
            <a:custGeom>
              <a:avLst/>
              <a:gdLst>
                <a:gd name="G0" fmla="+- 21391 0 0"/>
                <a:gd name="G1" fmla="+- 0 0 0"/>
                <a:gd name="G2" fmla="+- 21600 0 0"/>
                <a:gd name="T0" fmla="*/ 21391 w 21391"/>
                <a:gd name="T1" fmla="*/ 21600 h 21600"/>
                <a:gd name="T2" fmla="*/ 0 w 21391"/>
                <a:gd name="T3" fmla="*/ 2994 h 21600"/>
                <a:gd name="T4" fmla="*/ 21391 w 21391"/>
                <a:gd name="T5" fmla="*/ 0 h 21600"/>
              </a:gdLst>
              <a:ahLst/>
              <a:cxnLst>
                <a:cxn ang="0">
                  <a:pos x="T0" y="T1"/>
                </a:cxn>
                <a:cxn ang="0">
                  <a:pos x="T2" y="T3"/>
                </a:cxn>
                <a:cxn ang="0">
                  <a:pos x="T4" y="T5"/>
                </a:cxn>
              </a:cxnLst>
              <a:rect l="0" t="0" r="r" b="b"/>
              <a:pathLst>
                <a:path w="21391" h="21600" fill="none" extrusionOk="0">
                  <a:moveTo>
                    <a:pt x="21391" y="21599"/>
                  </a:moveTo>
                  <a:cubicBezTo>
                    <a:pt x="10618" y="21599"/>
                    <a:pt x="1492" y="13662"/>
                    <a:pt x="-1" y="2994"/>
                  </a:cubicBezTo>
                </a:path>
                <a:path w="21391" h="21600" stroke="0" extrusionOk="0">
                  <a:moveTo>
                    <a:pt x="21391" y="21599"/>
                  </a:moveTo>
                  <a:cubicBezTo>
                    <a:pt x="10618" y="21599"/>
                    <a:pt x="1492" y="13662"/>
                    <a:pt x="-1" y="2994"/>
                  </a:cubicBezTo>
                  <a:lnTo>
                    <a:pt x="21391" y="0"/>
                  </a:lnTo>
                  <a:close/>
                </a:path>
              </a:pathLst>
            </a:custGeom>
            <a:noFill/>
            <a:ln w="55563">
              <a:solidFill>
                <a:srgbClr val="000000"/>
              </a:solidFill>
              <a:round/>
              <a:headEnd/>
              <a:tailEnd/>
            </a:ln>
          </p:spPr>
          <p:txBody>
            <a:bodyPr>
              <a:prstTxWarp prst="textNoShape">
                <a:avLst/>
              </a:prstTxWarp>
            </a:bodyPr>
            <a:lstStyle/>
            <a:p>
              <a:endParaRPr lang="en-US"/>
            </a:p>
          </p:txBody>
        </p:sp>
        <p:sp>
          <p:nvSpPr>
            <p:cNvPr id="28689" name="Arc 17"/>
            <p:cNvSpPr>
              <a:spLocks/>
            </p:cNvSpPr>
            <p:nvPr/>
          </p:nvSpPr>
          <p:spPr bwMode="auto">
            <a:xfrm>
              <a:off x="5228" y="1772"/>
              <a:ext cx="103" cy="152"/>
            </a:xfrm>
            <a:custGeom>
              <a:avLst/>
              <a:gdLst>
                <a:gd name="G0" fmla="+- 14647 0 0"/>
                <a:gd name="G1" fmla="+- 21576 0 0"/>
                <a:gd name="G2" fmla="+- 21600 0 0"/>
                <a:gd name="T0" fmla="*/ 0 w 14647"/>
                <a:gd name="T1" fmla="*/ 5702 h 21576"/>
                <a:gd name="T2" fmla="*/ 13651 w 14647"/>
                <a:gd name="T3" fmla="*/ 0 h 21576"/>
                <a:gd name="T4" fmla="*/ 14647 w 14647"/>
                <a:gd name="T5" fmla="*/ 21576 h 21576"/>
              </a:gdLst>
              <a:ahLst/>
              <a:cxnLst>
                <a:cxn ang="0">
                  <a:pos x="T0" y="T1"/>
                </a:cxn>
                <a:cxn ang="0">
                  <a:pos x="T2" y="T3"/>
                </a:cxn>
                <a:cxn ang="0">
                  <a:pos x="T4" y="T5"/>
                </a:cxn>
              </a:cxnLst>
              <a:rect l="0" t="0" r="r" b="b"/>
              <a:pathLst>
                <a:path w="14647" h="21576" fill="none" extrusionOk="0">
                  <a:moveTo>
                    <a:pt x="-1" y="5701"/>
                  </a:moveTo>
                  <a:cubicBezTo>
                    <a:pt x="3736" y="2252"/>
                    <a:pt x="8571" y="233"/>
                    <a:pt x="13650" y="-2"/>
                  </a:cubicBezTo>
                </a:path>
                <a:path w="14647" h="21576" stroke="0" extrusionOk="0">
                  <a:moveTo>
                    <a:pt x="-1" y="5701"/>
                  </a:moveTo>
                  <a:cubicBezTo>
                    <a:pt x="3736" y="2252"/>
                    <a:pt x="8571" y="233"/>
                    <a:pt x="13650" y="-2"/>
                  </a:cubicBezTo>
                  <a:lnTo>
                    <a:pt x="14647" y="21576"/>
                  </a:lnTo>
                  <a:close/>
                </a:path>
              </a:pathLst>
            </a:custGeom>
            <a:solidFill>
              <a:srgbClr val="000000"/>
            </a:solidFill>
            <a:ln w="55563">
              <a:solidFill>
                <a:srgbClr val="000000"/>
              </a:solidFill>
              <a:round/>
              <a:headEnd/>
              <a:tailEnd/>
            </a:ln>
          </p:spPr>
          <p:txBody>
            <a:bodyPr>
              <a:prstTxWarp prst="textNoShape">
                <a:avLst/>
              </a:prstTxWarp>
            </a:bodyPr>
            <a:lstStyle/>
            <a:p>
              <a:endParaRPr lang="en-US"/>
            </a:p>
          </p:txBody>
        </p:sp>
        <p:sp>
          <p:nvSpPr>
            <p:cNvPr id="28690" name="Arc 18"/>
            <p:cNvSpPr>
              <a:spLocks/>
            </p:cNvSpPr>
            <p:nvPr/>
          </p:nvSpPr>
          <p:spPr bwMode="auto">
            <a:xfrm>
              <a:off x="2897" y="1374"/>
              <a:ext cx="2423" cy="562"/>
            </a:xfrm>
            <a:custGeom>
              <a:avLst/>
              <a:gdLst>
                <a:gd name="G0" fmla="+- 8 0 0"/>
                <a:gd name="G1" fmla="+- 21600 0 0"/>
                <a:gd name="G2" fmla="+- 21600 0 0"/>
                <a:gd name="T0" fmla="*/ 0 w 21204"/>
                <a:gd name="T1" fmla="*/ 1 h 21600"/>
                <a:gd name="T2" fmla="*/ 21204 w 21204"/>
                <a:gd name="T3" fmla="*/ 17444 h 21600"/>
                <a:gd name="T4" fmla="*/ 8 w 21204"/>
                <a:gd name="T5" fmla="*/ 21600 h 21600"/>
              </a:gdLst>
              <a:ahLst/>
              <a:cxnLst>
                <a:cxn ang="0">
                  <a:pos x="T0" y="T1"/>
                </a:cxn>
                <a:cxn ang="0">
                  <a:pos x="T2" y="T3"/>
                </a:cxn>
                <a:cxn ang="0">
                  <a:pos x="T4" y="T5"/>
                </a:cxn>
              </a:cxnLst>
              <a:rect l="0" t="0" r="r" b="b"/>
              <a:pathLst>
                <a:path w="21204" h="21600" fill="none" extrusionOk="0">
                  <a:moveTo>
                    <a:pt x="-1" y="0"/>
                  </a:moveTo>
                  <a:cubicBezTo>
                    <a:pt x="2" y="0"/>
                    <a:pt x="5" y="-1"/>
                    <a:pt x="8" y="-1"/>
                  </a:cubicBezTo>
                  <a:cubicBezTo>
                    <a:pt x="10334" y="-1"/>
                    <a:pt x="19217" y="7309"/>
                    <a:pt x="21204" y="17443"/>
                  </a:cubicBezTo>
                </a:path>
                <a:path w="21204" h="21600" stroke="0" extrusionOk="0">
                  <a:moveTo>
                    <a:pt x="-1" y="0"/>
                  </a:moveTo>
                  <a:cubicBezTo>
                    <a:pt x="2" y="0"/>
                    <a:pt x="5" y="-1"/>
                    <a:pt x="8" y="-1"/>
                  </a:cubicBezTo>
                  <a:cubicBezTo>
                    <a:pt x="10334" y="-1"/>
                    <a:pt x="19217" y="7309"/>
                    <a:pt x="21204" y="17443"/>
                  </a:cubicBezTo>
                  <a:lnTo>
                    <a:pt x="8" y="21600"/>
                  </a:lnTo>
                  <a:close/>
                </a:path>
              </a:pathLst>
            </a:custGeom>
            <a:noFill/>
            <a:ln w="55563">
              <a:solidFill>
                <a:srgbClr val="000000"/>
              </a:solidFill>
              <a:round/>
              <a:headEnd/>
              <a:tailEnd/>
            </a:ln>
          </p:spPr>
          <p:txBody>
            <a:bodyPr>
              <a:prstTxWarp prst="textNoShape">
                <a:avLst/>
              </a:prstTxWarp>
            </a:bodyPr>
            <a:lstStyle/>
            <a:p>
              <a:endParaRPr lang="en-US"/>
            </a:p>
          </p:txBody>
        </p:sp>
        <p:sp>
          <p:nvSpPr>
            <p:cNvPr id="28691" name="Arc 19"/>
            <p:cNvSpPr>
              <a:spLocks/>
            </p:cNvSpPr>
            <p:nvPr/>
          </p:nvSpPr>
          <p:spPr bwMode="auto">
            <a:xfrm>
              <a:off x="4536" y="2644"/>
              <a:ext cx="152" cy="103"/>
            </a:xfrm>
            <a:custGeom>
              <a:avLst/>
              <a:gdLst>
                <a:gd name="G0" fmla="+- 0 0 0"/>
                <a:gd name="G1" fmla="+- 7301 0 0"/>
                <a:gd name="G2" fmla="+- 21600 0 0"/>
                <a:gd name="T0" fmla="*/ 20328 w 21600"/>
                <a:gd name="T1" fmla="*/ 0 h 14602"/>
                <a:gd name="T2" fmla="*/ 20328 w 21600"/>
                <a:gd name="T3" fmla="*/ 14602 h 14602"/>
                <a:gd name="T4" fmla="*/ 0 w 21600"/>
                <a:gd name="T5" fmla="*/ 7301 h 14602"/>
              </a:gdLst>
              <a:ahLst/>
              <a:cxnLst>
                <a:cxn ang="0">
                  <a:pos x="T0" y="T1"/>
                </a:cxn>
                <a:cxn ang="0">
                  <a:pos x="T2" y="T3"/>
                </a:cxn>
                <a:cxn ang="0">
                  <a:pos x="T4" y="T5"/>
                </a:cxn>
              </a:cxnLst>
              <a:rect l="0" t="0" r="r" b="b"/>
              <a:pathLst>
                <a:path w="21600" h="14602" fill="none" extrusionOk="0">
                  <a:moveTo>
                    <a:pt x="20328" y="-1"/>
                  </a:moveTo>
                  <a:cubicBezTo>
                    <a:pt x="21169" y="2342"/>
                    <a:pt x="21600" y="4812"/>
                    <a:pt x="21600" y="7301"/>
                  </a:cubicBezTo>
                  <a:cubicBezTo>
                    <a:pt x="21600" y="9789"/>
                    <a:pt x="21169" y="12259"/>
                    <a:pt x="20328" y="14602"/>
                  </a:cubicBezTo>
                </a:path>
                <a:path w="21600" h="14602" stroke="0" extrusionOk="0">
                  <a:moveTo>
                    <a:pt x="20328" y="-1"/>
                  </a:moveTo>
                  <a:cubicBezTo>
                    <a:pt x="21169" y="2342"/>
                    <a:pt x="21600" y="4812"/>
                    <a:pt x="21600" y="7301"/>
                  </a:cubicBezTo>
                  <a:cubicBezTo>
                    <a:pt x="21600" y="9789"/>
                    <a:pt x="21169" y="12259"/>
                    <a:pt x="20328" y="14602"/>
                  </a:cubicBezTo>
                  <a:lnTo>
                    <a:pt x="0" y="7301"/>
                  </a:lnTo>
                  <a:close/>
                </a:path>
              </a:pathLst>
            </a:custGeom>
            <a:solidFill>
              <a:srgbClr val="000000"/>
            </a:solidFill>
            <a:ln w="55563">
              <a:solidFill>
                <a:srgbClr val="000000"/>
              </a:solidFill>
              <a:round/>
              <a:headEnd/>
              <a:tailEnd/>
            </a:ln>
          </p:spPr>
          <p:txBody>
            <a:bodyPr>
              <a:prstTxWarp prst="textNoShape">
                <a:avLst/>
              </a:prstTxWarp>
            </a:bodyPr>
            <a:lstStyle/>
            <a:p>
              <a:endParaRPr lang="en-US"/>
            </a:p>
          </p:txBody>
        </p:sp>
        <p:sp>
          <p:nvSpPr>
            <p:cNvPr id="28692" name="Arc 20"/>
            <p:cNvSpPr>
              <a:spLocks/>
            </p:cNvSpPr>
            <p:nvPr/>
          </p:nvSpPr>
          <p:spPr bwMode="auto">
            <a:xfrm>
              <a:off x="4524" y="2087"/>
              <a:ext cx="889" cy="615"/>
            </a:xfrm>
            <a:custGeom>
              <a:avLst/>
              <a:gdLst>
                <a:gd name="G0" fmla="+- 0 0 0"/>
                <a:gd name="G1" fmla="+- 0 0 0"/>
                <a:gd name="G2" fmla="+- 21600 0 0"/>
                <a:gd name="T0" fmla="*/ 21600 w 21600"/>
                <a:gd name="T1" fmla="*/ 0 h 21439"/>
                <a:gd name="T2" fmla="*/ 2625 w 21600"/>
                <a:gd name="T3" fmla="*/ 21439 h 21439"/>
                <a:gd name="T4" fmla="*/ 0 w 21600"/>
                <a:gd name="T5" fmla="*/ 0 h 21439"/>
              </a:gdLst>
              <a:ahLst/>
              <a:cxnLst>
                <a:cxn ang="0">
                  <a:pos x="T0" y="T1"/>
                </a:cxn>
                <a:cxn ang="0">
                  <a:pos x="T2" y="T3"/>
                </a:cxn>
                <a:cxn ang="0">
                  <a:pos x="T4" y="T5"/>
                </a:cxn>
              </a:cxnLst>
              <a:rect l="0" t="0" r="r" b="b"/>
              <a:pathLst>
                <a:path w="21600" h="21439" fill="none" extrusionOk="0">
                  <a:moveTo>
                    <a:pt x="21600" y="0"/>
                  </a:moveTo>
                  <a:cubicBezTo>
                    <a:pt x="21600" y="10914"/>
                    <a:pt x="13458" y="20113"/>
                    <a:pt x="2625" y="21439"/>
                  </a:cubicBezTo>
                </a:path>
                <a:path w="21600" h="21439" stroke="0" extrusionOk="0">
                  <a:moveTo>
                    <a:pt x="21600" y="0"/>
                  </a:moveTo>
                  <a:cubicBezTo>
                    <a:pt x="21600" y="10914"/>
                    <a:pt x="13458" y="20113"/>
                    <a:pt x="2625" y="21439"/>
                  </a:cubicBezTo>
                  <a:lnTo>
                    <a:pt x="0" y="0"/>
                  </a:lnTo>
                  <a:close/>
                </a:path>
              </a:pathLst>
            </a:custGeom>
            <a:noFill/>
            <a:ln w="55563">
              <a:solidFill>
                <a:srgbClr val="000000"/>
              </a:solidFill>
              <a:round/>
              <a:headEnd/>
              <a:tailEnd/>
            </a:ln>
          </p:spPr>
          <p:txBody>
            <a:bodyPr>
              <a:prstTxWarp prst="textNoShape">
                <a:avLst/>
              </a:prstTxWarp>
            </a:bodyPr>
            <a:lstStyle/>
            <a:p>
              <a:endParaRPr lang="en-US"/>
            </a:p>
          </p:txBody>
        </p:sp>
        <p:sp>
          <p:nvSpPr>
            <p:cNvPr id="28693" name="Arc 21"/>
            <p:cNvSpPr>
              <a:spLocks/>
            </p:cNvSpPr>
            <p:nvPr/>
          </p:nvSpPr>
          <p:spPr bwMode="auto">
            <a:xfrm>
              <a:off x="2196" y="2832"/>
              <a:ext cx="152" cy="103"/>
            </a:xfrm>
            <a:custGeom>
              <a:avLst/>
              <a:gdLst>
                <a:gd name="G0" fmla="+- 0 0 0"/>
                <a:gd name="G1" fmla="+- 7301 0 0"/>
                <a:gd name="G2" fmla="+- 21600 0 0"/>
                <a:gd name="T0" fmla="*/ 20328 w 21600"/>
                <a:gd name="T1" fmla="*/ 0 h 14602"/>
                <a:gd name="T2" fmla="*/ 20328 w 21600"/>
                <a:gd name="T3" fmla="*/ 14602 h 14602"/>
                <a:gd name="T4" fmla="*/ 0 w 21600"/>
                <a:gd name="T5" fmla="*/ 7301 h 14602"/>
              </a:gdLst>
              <a:ahLst/>
              <a:cxnLst>
                <a:cxn ang="0">
                  <a:pos x="T0" y="T1"/>
                </a:cxn>
                <a:cxn ang="0">
                  <a:pos x="T2" y="T3"/>
                </a:cxn>
                <a:cxn ang="0">
                  <a:pos x="T4" y="T5"/>
                </a:cxn>
              </a:cxnLst>
              <a:rect l="0" t="0" r="r" b="b"/>
              <a:pathLst>
                <a:path w="21600" h="14602" fill="none" extrusionOk="0">
                  <a:moveTo>
                    <a:pt x="20328" y="-1"/>
                  </a:moveTo>
                  <a:cubicBezTo>
                    <a:pt x="21169" y="2342"/>
                    <a:pt x="21600" y="4812"/>
                    <a:pt x="21600" y="7301"/>
                  </a:cubicBezTo>
                  <a:cubicBezTo>
                    <a:pt x="21600" y="9789"/>
                    <a:pt x="21169" y="12259"/>
                    <a:pt x="20328" y="14602"/>
                  </a:cubicBezTo>
                </a:path>
                <a:path w="21600" h="14602" stroke="0" extrusionOk="0">
                  <a:moveTo>
                    <a:pt x="20328" y="-1"/>
                  </a:moveTo>
                  <a:cubicBezTo>
                    <a:pt x="21169" y="2342"/>
                    <a:pt x="21600" y="4812"/>
                    <a:pt x="21600" y="7301"/>
                  </a:cubicBezTo>
                  <a:cubicBezTo>
                    <a:pt x="21600" y="9789"/>
                    <a:pt x="21169" y="12259"/>
                    <a:pt x="20328" y="14602"/>
                  </a:cubicBezTo>
                  <a:lnTo>
                    <a:pt x="0" y="7301"/>
                  </a:lnTo>
                  <a:close/>
                </a:path>
              </a:pathLst>
            </a:custGeom>
            <a:solidFill>
              <a:srgbClr val="000000"/>
            </a:solidFill>
            <a:ln w="55563">
              <a:solidFill>
                <a:srgbClr val="000000"/>
              </a:solidFill>
              <a:round/>
              <a:headEnd/>
              <a:tailEnd/>
            </a:ln>
          </p:spPr>
          <p:txBody>
            <a:bodyPr>
              <a:prstTxWarp prst="textNoShape">
                <a:avLst/>
              </a:prstTxWarp>
            </a:bodyPr>
            <a:lstStyle/>
            <a:p>
              <a:endParaRPr lang="en-US"/>
            </a:p>
          </p:txBody>
        </p:sp>
        <p:sp>
          <p:nvSpPr>
            <p:cNvPr id="28694" name="Arc 22"/>
            <p:cNvSpPr>
              <a:spLocks/>
            </p:cNvSpPr>
            <p:nvPr/>
          </p:nvSpPr>
          <p:spPr bwMode="auto">
            <a:xfrm>
              <a:off x="2219" y="2578"/>
              <a:ext cx="2141" cy="316"/>
            </a:xfrm>
            <a:custGeom>
              <a:avLst/>
              <a:gdLst>
                <a:gd name="G0" fmla="+- 0 0 0"/>
                <a:gd name="G1" fmla="+- 68 0 0"/>
                <a:gd name="G2" fmla="+- 21600 0 0"/>
                <a:gd name="T0" fmla="*/ 21599 w 21600"/>
                <a:gd name="T1" fmla="*/ 0 h 21654"/>
                <a:gd name="T2" fmla="*/ 749 w 21600"/>
                <a:gd name="T3" fmla="*/ 21654 h 21654"/>
                <a:gd name="T4" fmla="*/ 0 w 21600"/>
                <a:gd name="T5" fmla="*/ 68 h 21654"/>
              </a:gdLst>
              <a:ahLst/>
              <a:cxnLst>
                <a:cxn ang="0">
                  <a:pos x="T0" y="T1"/>
                </a:cxn>
                <a:cxn ang="0">
                  <a:pos x="T2" y="T3"/>
                </a:cxn>
                <a:cxn ang="0">
                  <a:pos x="T4" y="T5"/>
                </a:cxn>
              </a:cxnLst>
              <a:rect l="0" t="0" r="r" b="b"/>
              <a:pathLst>
                <a:path w="21600" h="21654" fill="none" extrusionOk="0">
                  <a:moveTo>
                    <a:pt x="21599" y="-1"/>
                  </a:moveTo>
                  <a:cubicBezTo>
                    <a:pt x="21599" y="22"/>
                    <a:pt x="21600" y="45"/>
                    <a:pt x="21600" y="68"/>
                  </a:cubicBezTo>
                  <a:cubicBezTo>
                    <a:pt x="21600" y="11705"/>
                    <a:pt x="12379" y="21251"/>
                    <a:pt x="749" y="21655"/>
                  </a:cubicBezTo>
                </a:path>
                <a:path w="21600" h="21654" stroke="0" extrusionOk="0">
                  <a:moveTo>
                    <a:pt x="21599" y="-1"/>
                  </a:moveTo>
                  <a:cubicBezTo>
                    <a:pt x="21599" y="22"/>
                    <a:pt x="21600" y="45"/>
                    <a:pt x="21600" y="68"/>
                  </a:cubicBezTo>
                  <a:cubicBezTo>
                    <a:pt x="21600" y="11705"/>
                    <a:pt x="12379" y="21251"/>
                    <a:pt x="749" y="21655"/>
                  </a:cubicBezTo>
                  <a:lnTo>
                    <a:pt x="0" y="68"/>
                  </a:lnTo>
                  <a:close/>
                </a:path>
              </a:pathLst>
            </a:custGeom>
            <a:noFill/>
            <a:ln w="55563">
              <a:solidFill>
                <a:srgbClr val="000000"/>
              </a:solidFill>
              <a:round/>
              <a:headEnd/>
              <a:tailEnd/>
            </a:ln>
          </p:spPr>
          <p:txBody>
            <a:bodyPr>
              <a:prstTxWarp prst="textNoShape">
                <a:avLst/>
              </a:prstTxWarp>
            </a:bodyPr>
            <a:lstStyle/>
            <a:p>
              <a:endParaRPr lang="en-US"/>
            </a:p>
          </p:txBody>
        </p:sp>
        <p:sp>
          <p:nvSpPr>
            <p:cNvPr id="28695" name="Rectangle 23"/>
            <p:cNvSpPr>
              <a:spLocks noChangeArrowheads="1"/>
            </p:cNvSpPr>
            <p:nvPr/>
          </p:nvSpPr>
          <p:spPr bwMode="auto">
            <a:xfrm>
              <a:off x="4220" y="2520"/>
              <a:ext cx="327" cy="30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8696" name="Rectangle 24"/>
            <p:cNvSpPr>
              <a:spLocks noChangeArrowheads="1"/>
            </p:cNvSpPr>
            <p:nvPr/>
          </p:nvSpPr>
          <p:spPr bwMode="auto">
            <a:xfrm>
              <a:off x="4220" y="2520"/>
              <a:ext cx="351" cy="327"/>
            </a:xfrm>
            <a:prstGeom prst="rect">
              <a:avLst/>
            </a:prstGeom>
            <a:noFill/>
            <a:ln w="55563">
              <a:solidFill>
                <a:srgbClr val="000000"/>
              </a:solidFill>
              <a:miter lim="800000"/>
              <a:headEnd/>
              <a:tailEnd/>
            </a:ln>
          </p:spPr>
          <p:txBody>
            <a:bodyPr>
              <a:prstTxWarp prst="textNoShape">
                <a:avLst/>
              </a:prstTxWarp>
            </a:bodyPr>
            <a:lstStyle/>
            <a:p>
              <a:endParaRPr lang="en-US"/>
            </a:p>
          </p:txBody>
        </p:sp>
        <p:sp>
          <p:nvSpPr>
            <p:cNvPr id="28697" name="Rectangle 25"/>
            <p:cNvSpPr>
              <a:spLocks noChangeArrowheads="1"/>
            </p:cNvSpPr>
            <p:nvPr/>
          </p:nvSpPr>
          <p:spPr bwMode="auto">
            <a:xfrm>
              <a:off x="5203" y="1935"/>
              <a:ext cx="327" cy="304"/>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8698" name="Rectangle 26"/>
            <p:cNvSpPr>
              <a:spLocks noChangeArrowheads="1"/>
            </p:cNvSpPr>
            <p:nvPr/>
          </p:nvSpPr>
          <p:spPr bwMode="auto">
            <a:xfrm>
              <a:off x="5203" y="1935"/>
              <a:ext cx="351" cy="328"/>
            </a:xfrm>
            <a:prstGeom prst="rect">
              <a:avLst/>
            </a:prstGeom>
            <a:noFill/>
            <a:ln w="55563">
              <a:solidFill>
                <a:srgbClr val="000000"/>
              </a:solidFill>
              <a:miter lim="800000"/>
              <a:headEnd/>
              <a:tailEnd/>
            </a:ln>
          </p:spPr>
          <p:txBody>
            <a:bodyP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71" name="Slide Number Placeholder 4"/>
          <p:cNvSpPr>
            <a:spLocks noGrp="1"/>
          </p:cNvSpPr>
          <p:nvPr>
            <p:ph type="sldNum" sz="quarter" idx="12"/>
          </p:nvPr>
        </p:nvSpPr>
        <p:spPr/>
        <p:txBody>
          <a:bodyPr/>
          <a:lstStyle/>
          <a:p>
            <a:fld id="{AE750188-2513-0E4A-9C59-F89EFAB0368A}" type="slidenum">
              <a:rPr lang="en-US"/>
              <a:pPr/>
              <a:t>97</a:t>
            </a:fld>
            <a:endParaRPr lang="en-US"/>
          </a:p>
        </p:txBody>
      </p:sp>
      <p:sp>
        <p:nvSpPr>
          <p:cNvPr id="29698" name="Rectangle 2"/>
          <p:cNvSpPr>
            <a:spLocks noGrp="1" noChangeArrowheads="1"/>
          </p:cNvSpPr>
          <p:nvPr>
            <p:ph type="title"/>
          </p:nvPr>
        </p:nvSpPr>
        <p:spPr/>
        <p:txBody>
          <a:bodyPr/>
          <a:lstStyle/>
          <a:p>
            <a:r>
              <a:rPr lang="en-GB"/>
              <a:t>Another wait-for graph</a:t>
            </a:r>
          </a:p>
        </p:txBody>
      </p:sp>
      <p:grpSp>
        <p:nvGrpSpPr>
          <p:cNvPr id="2" name="Group 3"/>
          <p:cNvGrpSpPr>
            <a:grpSpLocks/>
          </p:cNvGrpSpPr>
          <p:nvPr/>
        </p:nvGrpSpPr>
        <p:grpSpPr bwMode="auto">
          <a:xfrm>
            <a:off x="406400" y="2193925"/>
            <a:ext cx="7891463" cy="2389188"/>
            <a:chOff x="277" y="1382"/>
            <a:chExt cx="5385" cy="1505"/>
          </a:xfrm>
        </p:grpSpPr>
        <p:sp>
          <p:nvSpPr>
            <p:cNvPr id="29700" name="Arc 4"/>
            <p:cNvSpPr>
              <a:spLocks/>
            </p:cNvSpPr>
            <p:nvPr/>
          </p:nvSpPr>
          <p:spPr bwMode="auto">
            <a:xfrm>
              <a:off x="3373" y="2041"/>
              <a:ext cx="1042" cy="412"/>
            </a:xfrm>
            <a:custGeom>
              <a:avLst/>
              <a:gdLst>
                <a:gd name="G0" fmla="+- 390 0 0"/>
                <a:gd name="G1" fmla="+- 21600 0 0"/>
                <a:gd name="G2" fmla="+- 21600 0 0"/>
                <a:gd name="T0" fmla="*/ 0 w 21354"/>
                <a:gd name="T1" fmla="*/ 4 h 21600"/>
                <a:gd name="T2" fmla="*/ 21354 w 21354"/>
                <a:gd name="T3" fmla="*/ 16398 h 21600"/>
                <a:gd name="T4" fmla="*/ 390 w 21354"/>
                <a:gd name="T5" fmla="*/ 21600 h 21600"/>
              </a:gdLst>
              <a:ahLst/>
              <a:cxnLst>
                <a:cxn ang="0">
                  <a:pos x="T0" y="T1"/>
                </a:cxn>
                <a:cxn ang="0">
                  <a:pos x="T2" y="T3"/>
                </a:cxn>
                <a:cxn ang="0">
                  <a:pos x="T4" y="T5"/>
                </a:cxn>
              </a:cxnLst>
              <a:rect l="0" t="0" r="r" b="b"/>
              <a:pathLst>
                <a:path w="21354" h="21600" fill="none" extrusionOk="0">
                  <a:moveTo>
                    <a:pt x="-1" y="3"/>
                  </a:moveTo>
                  <a:cubicBezTo>
                    <a:pt x="129" y="1"/>
                    <a:pt x="259" y="-1"/>
                    <a:pt x="390" y="-1"/>
                  </a:cubicBezTo>
                  <a:cubicBezTo>
                    <a:pt x="10315" y="-1"/>
                    <a:pt x="18963" y="6764"/>
                    <a:pt x="21354" y="16397"/>
                  </a:cubicBezTo>
                </a:path>
                <a:path w="21354" h="21600" stroke="0" extrusionOk="0">
                  <a:moveTo>
                    <a:pt x="-1" y="3"/>
                  </a:moveTo>
                  <a:cubicBezTo>
                    <a:pt x="129" y="1"/>
                    <a:pt x="259" y="-1"/>
                    <a:pt x="390" y="-1"/>
                  </a:cubicBezTo>
                  <a:cubicBezTo>
                    <a:pt x="10315" y="-1"/>
                    <a:pt x="18963" y="6764"/>
                    <a:pt x="21354" y="16397"/>
                  </a:cubicBezTo>
                  <a:lnTo>
                    <a:pt x="390" y="21600"/>
                  </a:lnTo>
                  <a:close/>
                </a:path>
              </a:pathLst>
            </a:custGeom>
            <a:noFill/>
            <a:ln w="38100">
              <a:solidFill>
                <a:srgbClr val="000000"/>
              </a:solidFill>
              <a:round/>
              <a:headEnd/>
              <a:tailEnd/>
            </a:ln>
          </p:spPr>
          <p:txBody>
            <a:bodyPr>
              <a:prstTxWarp prst="textNoShape">
                <a:avLst/>
              </a:prstTxWarp>
            </a:bodyPr>
            <a:lstStyle/>
            <a:p>
              <a:endParaRPr lang="en-US"/>
            </a:p>
          </p:txBody>
        </p:sp>
        <p:sp>
          <p:nvSpPr>
            <p:cNvPr id="29701" name="Arc 5"/>
            <p:cNvSpPr>
              <a:spLocks/>
            </p:cNvSpPr>
            <p:nvPr/>
          </p:nvSpPr>
          <p:spPr bwMode="auto">
            <a:xfrm>
              <a:off x="3325" y="2148"/>
              <a:ext cx="536" cy="544"/>
            </a:xfrm>
            <a:custGeom>
              <a:avLst/>
              <a:gdLst>
                <a:gd name="G0" fmla="+- 21600 0 0"/>
                <a:gd name="G1" fmla="+- 0 0 0"/>
                <a:gd name="G2" fmla="+- 21600 0 0"/>
                <a:gd name="T0" fmla="*/ 17838 w 21600"/>
                <a:gd name="T1" fmla="*/ 21269 h 21269"/>
                <a:gd name="T2" fmla="*/ 0 w 21600"/>
                <a:gd name="T3" fmla="*/ 0 h 21269"/>
                <a:gd name="T4" fmla="*/ 21600 w 21600"/>
                <a:gd name="T5" fmla="*/ 0 h 21269"/>
              </a:gdLst>
              <a:ahLst/>
              <a:cxnLst>
                <a:cxn ang="0">
                  <a:pos x="T0" y="T1"/>
                </a:cxn>
                <a:cxn ang="0">
                  <a:pos x="T2" y="T3"/>
                </a:cxn>
                <a:cxn ang="0">
                  <a:pos x="T4" y="T5"/>
                </a:cxn>
              </a:cxnLst>
              <a:rect l="0" t="0" r="r" b="b"/>
              <a:pathLst>
                <a:path w="21600" h="21269" fill="none" extrusionOk="0">
                  <a:moveTo>
                    <a:pt x="17837" y="21269"/>
                  </a:moveTo>
                  <a:cubicBezTo>
                    <a:pt x="7520" y="19444"/>
                    <a:pt x="-1" y="10477"/>
                    <a:pt x="-1" y="-1"/>
                  </a:cubicBezTo>
                </a:path>
                <a:path w="21600" h="21269" stroke="0" extrusionOk="0">
                  <a:moveTo>
                    <a:pt x="17837" y="21269"/>
                  </a:moveTo>
                  <a:cubicBezTo>
                    <a:pt x="7520" y="19444"/>
                    <a:pt x="-1" y="10477"/>
                    <a:pt x="-1" y="-1"/>
                  </a:cubicBezTo>
                  <a:lnTo>
                    <a:pt x="21600" y="0"/>
                  </a:lnTo>
                  <a:close/>
                </a:path>
              </a:pathLst>
            </a:custGeom>
            <a:noFill/>
            <a:ln w="38100">
              <a:solidFill>
                <a:srgbClr val="000000"/>
              </a:solidFill>
              <a:round/>
              <a:headEnd/>
              <a:tailEnd/>
            </a:ln>
          </p:spPr>
          <p:txBody>
            <a:bodyPr>
              <a:prstTxWarp prst="textNoShape">
                <a:avLst/>
              </a:prstTxWarp>
            </a:bodyPr>
            <a:lstStyle/>
            <a:p>
              <a:endParaRPr lang="en-US"/>
            </a:p>
          </p:txBody>
        </p:sp>
        <p:sp>
          <p:nvSpPr>
            <p:cNvPr id="29702" name="Rectangle 6"/>
            <p:cNvSpPr>
              <a:spLocks noChangeArrowheads="1"/>
            </p:cNvSpPr>
            <p:nvPr/>
          </p:nvSpPr>
          <p:spPr bwMode="auto">
            <a:xfrm>
              <a:off x="3107" y="2000"/>
              <a:ext cx="106"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C</a:t>
              </a:r>
              <a:endParaRPr lang="en-GB">
                <a:latin typeface="Times" charset="0"/>
              </a:endParaRPr>
            </a:p>
          </p:txBody>
        </p:sp>
        <p:sp>
          <p:nvSpPr>
            <p:cNvPr id="29703" name="Rectangle 7"/>
            <p:cNvSpPr>
              <a:spLocks noChangeArrowheads="1"/>
            </p:cNvSpPr>
            <p:nvPr/>
          </p:nvSpPr>
          <p:spPr bwMode="auto">
            <a:xfrm>
              <a:off x="4149" y="1382"/>
              <a:ext cx="247" cy="231"/>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04" name="Rectangle 8"/>
            <p:cNvSpPr>
              <a:spLocks noChangeArrowheads="1"/>
            </p:cNvSpPr>
            <p:nvPr/>
          </p:nvSpPr>
          <p:spPr bwMode="auto">
            <a:xfrm>
              <a:off x="4149" y="1382"/>
              <a:ext cx="264" cy="247"/>
            </a:xfrm>
            <a:prstGeom prst="rect">
              <a:avLst/>
            </a:prstGeom>
            <a:noFill/>
            <a:ln w="38100">
              <a:solidFill>
                <a:srgbClr val="000000"/>
              </a:solidFill>
              <a:miter lim="800000"/>
              <a:headEnd/>
              <a:tailEnd/>
            </a:ln>
          </p:spPr>
          <p:txBody>
            <a:bodyPr>
              <a:prstTxWarp prst="textNoShape">
                <a:avLst/>
              </a:prstTxWarp>
            </a:bodyPr>
            <a:lstStyle/>
            <a:p>
              <a:endParaRPr lang="en-US"/>
            </a:p>
          </p:txBody>
        </p:sp>
        <p:sp>
          <p:nvSpPr>
            <p:cNvPr id="29705" name="Rectangle 9"/>
            <p:cNvSpPr>
              <a:spLocks noChangeArrowheads="1"/>
            </p:cNvSpPr>
            <p:nvPr/>
          </p:nvSpPr>
          <p:spPr bwMode="auto">
            <a:xfrm>
              <a:off x="4223" y="1428"/>
              <a:ext cx="90"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T</a:t>
              </a:r>
              <a:endParaRPr lang="en-GB">
                <a:latin typeface="Times" charset="0"/>
              </a:endParaRPr>
            </a:p>
          </p:txBody>
        </p:sp>
        <p:sp>
          <p:nvSpPr>
            <p:cNvPr id="29706" name="Rectangle 10"/>
            <p:cNvSpPr>
              <a:spLocks noChangeArrowheads="1"/>
            </p:cNvSpPr>
            <p:nvPr/>
          </p:nvSpPr>
          <p:spPr bwMode="auto">
            <a:xfrm>
              <a:off x="4363" y="2436"/>
              <a:ext cx="264" cy="231"/>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07" name="Rectangle 11"/>
            <p:cNvSpPr>
              <a:spLocks noChangeArrowheads="1"/>
            </p:cNvSpPr>
            <p:nvPr/>
          </p:nvSpPr>
          <p:spPr bwMode="auto">
            <a:xfrm>
              <a:off x="4363" y="2436"/>
              <a:ext cx="280" cy="247"/>
            </a:xfrm>
            <a:prstGeom prst="rect">
              <a:avLst/>
            </a:prstGeom>
            <a:noFill/>
            <a:ln w="38100">
              <a:solidFill>
                <a:srgbClr val="000000"/>
              </a:solidFill>
              <a:miter lim="800000"/>
              <a:headEnd/>
              <a:tailEnd/>
            </a:ln>
          </p:spPr>
          <p:txBody>
            <a:bodyPr>
              <a:prstTxWarp prst="textNoShape">
                <a:avLst/>
              </a:prstTxWarp>
            </a:bodyPr>
            <a:lstStyle/>
            <a:p>
              <a:endParaRPr lang="en-US"/>
            </a:p>
          </p:txBody>
        </p:sp>
        <p:sp>
          <p:nvSpPr>
            <p:cNvPr id="29708" name="Rectangle 12"/>
            <p:cNvSpPr>
              <a:spLocks noChangeArrowheads="1"/>
            </p:cNvSpPr>
            <p:nvPr/>
          </p:nvSpPr>
          <p:spPr bwMode="auto">
            <a:xfrm>
              <a:off x="4453" y="2483"/>
              <a:ext cx="106"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U</a:t>
              </a:r>
              <a:endParaRPr lang="en-GB">
                <a:latin typeface="Times" charset="0"/>
              </a:endParaRPr>
            </a:p>
          </p:txBody>
        </p:sp>
        <p:sp>
          <p:nvSpPr>
            <p:cNvPr id="29709" name="Rectangle 13"/>
            <p:cNvSpPr>
              <a:spLocks noChangeArrowheads="1"/>
            </p:cNvSpPr>
            <p:nvPr/>
          </p:nvSpPr>
          <p:spPr bwMode="auto">
            <a:xfrm>
              <a:off x="3869" y="2601"/>
              <a:ext cx="247" cy="231"/>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10" name="Rectangle 14"/>
            <p:cNvSpPr>
              <a:spLocks noChangeArrowheads="1"/>
            </p:cNvSpPr>
            <p:nvPr/>
          </p:nvSpPr>
          <p:spPr bwMode="auto">
            <a:xfrm>
              <a:off x="3869" y="2601"/>
              <a:ext cx="264" cy="247"/>
            </a:xfrm>
            <a:prstGeom prst="rect">
              <a:avLst/>
            </a:prstGeom>
            <a:noFill/>
            <a:ln w="38100">
              <a:solidFill>
                <a:srgbClr val="000000"/>
              </a:solidFill>
              <a:miter lim="800000"/>
              <a:headEnd/>
              <a:tailEnd/>
            </a:ln>
          </p:spPr>
          <p:txBody>
            <a:bodyPr>
              <a:prstTxWarp prst="textNoShape">
                <a:avLst/>
              </a:prstTxWarp>
            </a:bodyPr>
            <a:lstStyle/>
            <a:p>
              <a:endParaRPr lang="en-US"/>
            </a:p>
          </p:txBody>
        </p:sp>
        <p:sp>
          <p:nvSpPr>
            <p:cNvPr id="29711" name="Rectangle 15"/>
            <p:cNvSpPr>
              <a:spLocks noChangeArrowheads="1"/>
            </p:cNvSpPr>
            <p:nvPr/>
          </p:nvSpPr>
          <p:spPr bwMode="auto">
            <a:xfrm>
              <a:off x="3943" y="2631"/>
              <a:ext cx="98"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V</a:t>
              </a:r>
              <a:endParaRPr lang="en-GB">
                <a:latin typeface="Times" charset="0"/>
              </a:endParaRPr>
            </a:p>
          </p:txBody>
        </p:sp>
        <p:sp>
          <p:nvSpPr>
            <p:cNvPr id="29712" name="Arc 16"/>
            <p:cNvSpPr>
              <a:spLocks/>
            </p:cNvSpPr>
            <p:nvPr/>
          </p:nvSpPr>
          <p:spPr bwMode="auto">
            <a:xfrm>
              <a:off x="4034" y="1442"/>
              <a:ext cx="115" cy="78"/>
            </a:xfrm>
            <a:custGeom>
              <a:avLst/>
              <a:gdLst>
                <a:gd name="G0" fmla="+- 21600 0 0"/>
                <a:gd name="G1" fmla="+- 7336 0 0"/>
                <a:gd name="G2" fmla="+- 21600 0 0"/>
                <a:gd name="T0" fmla="*/ 1285 w 21600"/>
                <a:gd name="T1" fmla="*/ 14672 h 14672"/>
                <a:gd name="T2" fmla="*/ 1285 w 21600"/>
                <a:gd name="T3" fmla="*/ 0 h 14672"/>
                <a:gd name="T4" fmla="*/ 21600 w 21600"/>
                <a:gd name="T5" fmla="*/ 7336 h 14672"/>
              </a:gdLst>
              <a:ahLst/>
              <a:cxnLst>
                <a:cxn ang="0">
                  <a:pos x="T0" y="T1"/>
                </a:cxn>
                <a:cxn ang="0">
                  <a:pos x="T2" y="T3"/>
                </a:cxn>
                <a:cxn ang="0">
                  <a:pos x="T4" y="T5"/>
                </a:cxn>
              </a:cxnLst>
              <a:rect l="0" t="0" r="r" b="b"/>
              <a:pathLst>
                <a:path w="21600" h="14672" fill="none" extrusionOk="0">
                  <a:moveTo>
                    <a:pt x="1284" y="14672"/>
                  </a:moveTo>
                  <a:cubicBezTo>
                    <a:pt x="434" y="12319"/>
                    <a:pt x="0" y="9837"/>
                    <a:pt x="0" y="7336"/>
                  </a:cubicBezTo>
                  <a:cubicBezTo>
                    <a:pt x="0" y="4834"/>
                    <a:pt x="434" y="2352"/>
                    <a:pt x="1284" y="-1"/>
                  </a:cubicBezTo>
                </a:path>
                <a:path w="21600" h="14672" stroke="0" extrusionOk="0">
                  <a:moveTo>
                    <a:pt x="1284" y="14672"/>
                  </a:moveTo>
                  <a:cubicBezTo>
                    <a:pt x="434" y="12319"/>
                    <a:pt x="0" y="9837"/>
                    <a:pt x="0" y="7336"/>
                  </a:cubicBezTo>
                  <a:cubicBezTo>
                    <a:pt x="0" y="4834"/>
                    <a:pt x="434" y="2352"/>
                    <a:pt x="1284" y="-1"/>
                  </a:cubicBezTo>
                  <a:lnTo>
                    <a:pt x="21600" y="7336"/>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13" name="Arc 17"/>
            <p:cNvSpPr>
              <a:spLocks/>
            </p:cNvSpPr>
            <p:nvPr/>
          </p:nvSpPr>
          <p:spPr bwMode="auto">
            <a:xfrm>
              <a:off x="3310" y="1483"/>
              <a:ext cx="848" cy="443"/>
            </a:xfrm>
            <a:custGeom>
              <a:avLst/>
              <a:gdLst>
                <a:gd name="G0" fmla="+- 21599 0 0"/>
                <a:gd name="G1" fmla="+- 21517 0 0"/>
                <a:gd name="G2" fmla="+- 21600 0 0"/>
                <a:gd name="T0" fmla="*/ 0 w 21599"/>
                <a:gd name="T1" fmla="*/ 21469 h 21517"/>
                <a:gd name="T2" fmla="*/ 19717 w 21599"/>
                <a:gd name="T3" fmla="*/ 0 h 21517"/>
                <a:gd name="T4" fmla="*/ 21599 w 21599"/>
                <a:gd name="T5" fmla="*/ 21517 h 21517"/>
              </a:gdLst>
              <a:ahLst/>
              <a:cxnLst>
                <a:cxn ang="0">
                  <a:pos x="T0" y="T1"/>
                </a:cxn>
                <a:cxn ang="0">
                  <a:pos x="T2" y="T3"/>
                </a:cxn>
                <a:cxn ang="0">
                  <a:pos x="T4" y="T5"/>
                </a:cxn>
              </a:cxnLst>
              <a:rect l="0" t="0" r="r" b="b"/>
              <a:pathLst>
                <a:path w="21599" h="21517" fill="none" extrusionOk="0">
                  <a:moveTo>
                    <a:pt x="-1" y="21468"/>
                  </a:moveTo>
                  <a:cubicBezTo>
                    <a:pt x="23" y="10287"/>
                    <a:pt x="8577" y="973"/>
                    <a:pt x="19716" y="-1"/>
                  </a:cubicBezTo>
                </a:path>
                <a:path w="21599" h="21517" stroke="0" extrusionOk="0">
                  <a:moveTo>
                    <a:pt x="-1" y="21468"/>
                  </a:moveTo>
                  <a:cubicBezTo>
                    <a:pt x="23" y="10287"/>
                    <a:pt x="8577" y="973"/>
                    <a:pt x="19716" y="-1"/>
                  </a:cubicBezTo>
                  <a:lnTo>
                    <a:pt x="21599" y="21517"/>
                  </a:lnTo>
                  <a:close/>
                </a:path>
              </a:pathLst>
            </a:custGeom>
            <a:noFill/>
            <a:ln w="38100">
              <a:solidFill>
                <a:srgbClr val="000000"/>
              </a:solidFill>
              <a:round/>
              <a:headEnd/>
              <a:tailEnd/>
            </a:ln>
          </p:spPr>
          <p:txBody>
            <a:bodyPr>
              <a:prstTxWarp prst="textNoShape">
                <a:avLst/>
              </a:prstTxWarp>
            </a:bodyPr>
            <a:lstStyle/>
            <a:p>
              <a:endParaRPr lang="en-US"/>
            </a:p>
          </p:txBody>
        </p:sp>
        <p:sp>
          <p:nvSpPr>
            <p:cNvPr id="29714" name="Arc 18"/>
            <p:cNvSpPr>
              <a:spLocks/>
            </p:cNvSpPr>
            <p:nvPr/>
          </p:nvSpPr>
          <p:spPr bwMode="auto">
            <a:xfrm>
              <a:off x="3754" y="2647"/>
              <a:ext cx="115" cy="77"/>
            </a:xfrm>
            <a:custGeom>
              <a:avLst/>
              <a:gdLst>
                <a:gd name="G0" fmla="+- 21600 0 0"/>
                <a:gd name="G1" fmla="+- 9925 0 0"/>
                <a:gd name="G2" fmla="+- 21600 0 0"/>
                <a:gd name="T0" fmla="*/ 476 w 21600"/>
                <a:gd name="T1" fmla="*/ 14432 h 14432"/>
                <a:gd name="T2" fmla="*/ 2416 w 21600"/>
                <a:gd name="T3" fmla="*/ 0 h 14432"/>
                <a:gd name="T4" fmla="*/ 21600 w 21600"/>
                <a:gd name="T5" fmla="*/ 9925 h 14432"/>
              </a:gdLst>
              <a:ahLst/>
              <a:cxnLst>
                <a:cxn ang="0">
                  <a:pos x="T0" y="T1"/>
                </a:cxn>
                <a:cxn ang="0">
                  <a:pos x="T2" y="T3"/>
                </a:cxn>
                <a:cxn ang="0">
                  <a:pos x="T4" y="T5"/>
                </a:cxn>
              </a:cxnLst>
              <a:rect l="0" t="0" r="r" b="b"/>
              <a:pathLst>
                <a:path w="21600" h="14432" fill="none" extrusionOk="0">
                  <a:moveTo>
                    <a:pt x="475" y="14432"/>
                  </a:moveTo>
                  <a:cubicBezTo>
                    <a:pt x="159" y="12950"/>
                    <a:pt x="0" y="11439"/>
                    <a:pt x="0" y="9925"/>
                  </a:cubicBezTo>
                  <a:cubicBezTo>
                    <a:pt x="0" y="6471"/>
                    <a:pt x="828" y="3067"/>
                    <a:pt x="2415" y="-1"/>
                  </a:cubicBezTo>
                </a:path>
                <a:path w="21600" h="14432" stroke="0" extrusionOk="0">
                  <a:moveTo>
                    <a:pt x="475" y="14432"/>
                  </a:moveTo>
                  <a:cubicBezTo>
                    <a:pt x="159" y="12950"/>
                    <a:pt x="0" y="11439"/>
                    <a:pt x="0" y="9925"/>
                  </a:cubicBezTo>
                  <a:cubicBezTo>
                    <a:pt x="0" y="6471"/>
                    <a:pt x="828" y="3067"/>
                    <a:pt x="2415" y="-1"/>
                  </a:cubicBezTo>
                  <a:lnTo>
                    <a:pt x="21600" y="9925"/>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15" name="Arc 19"/>
            <p:cNvSpPr>
              <a:spLocks/>
            </p:cNvSpPr>
            <p:nvPr/>
          </p:nvSpPr>
          <p:spPr bwMode="auto">
            <a:xfrm>
              <a:off x="4384" y="2322"/>
              <a:ext cx="78" cy="115"/>
            </a:xfrm>
            <a:custGeom>
              <a:avLst/>
              <a:gdLst>
                <a:gd name="G0" fmla="+- 14638 0 0"/>
                <a:gd name="G1" fmla="+- 21570 0 0"/>
                <a:gd name="G2" fmla="+- 21600 0 0"/>
                <a:gd name="T0" fmla="*/ 0 w 14638"/>
                <a:gd name="T1" fmla="*/ 5687 h 21570"/>
                <a:gd name="T2" fmla="*/ 13508 w 14638"/>
                <a:gd name="T3" fmla="*/ 0 h 21570"/>
                <a:gd name="T4" fmla="*/ 14638 w 14638"/>
                <a:gd name="T5" fmla="*/ 21570 h 21570"/>
              </a:gdLst>
              <a:ahLst/>
              <a:cxnLst>
                <a:cxn ang="0">
                  <a:pos x="T0" y="T1"/>
                </a:cxn>
                <a:cxn ang="0">
                  <a:pos x="T2" y="T3"/>
                </a:cxn>
                <a:cxn ang="0">
                  <a:pos x="T4" y="T5"/>
                </a:cxn>
              </a:cxnLst>
              <a:rect l="0" t="0" r="r" b="b"/>
              <a:pathLst>
                <a:path w="14638" h="21570" fill="none" extrusionOk="0">
                  <a:moveTo>
                    <a:pt x="-1" y="5686"/>
                  </a:moveTo>
                  <a:cubicBezTo>
                    <a:pt x="3702" y="2274"/>
                    <a:pt x="8480" y="262"/>
                    <a:pt x="13507" y="-1"/>
                  </a:cubicBezTo>
                </a:path>
                <a:path w="14638" h="21570" stroke="0" extrusionOk="0">
                  <a:moveTo>
                    <a:pt x="-1" y="5686"/>
                  </a:moveTo>
                  <a:cubicBezTo>
                    <a:pt x="3702" y="2274"/>
                    <a:pt x="8480" y="262"/>
                    <a:pt x="13507" y="-1"/>
                  </a:cubicBezTo>
                  <a:lnTo>
                    <a:pt x="14638" y="21570"/>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16" name="Rectangle 20"/>
            <p:cNvSpPr>
              <a:spLocks noChangeArrowheads="1"/>
            </p:cNvSpPr>
            <p:nvPr/>
          </p:nvSpPr>
          <p:spPr bwMode="auto">
            <a:xfrm>
              <a:off x="3020" y="1505"/>
              <a:ext cx="500"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Held by</a:t>
              </a:r>
              <a:endParaRPr lang="en-GB">
                <a:latin typeface="Times" charset="0"/>
              </a:endParaRPr>
            </a:p>
          </p:txBody>
        </p:sp>
        <p:sp>
          <p:nvSpPr>
            <p:cNvPr id="29717" name="Rectangle 21"/>
            <p:cNvSpPr>
              <a:spLocks noChangeArrowheads="1"/>
            </p:cNvSpPr>
            <p:nvPr/>
          </p:nvSpPr>
          <p:spPr bwMode="auto">
            <a:xfrm>
              <a:off x="3646" y="1895"/>
              <a:ext cx="50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Held by</a:t>
              </a:r>
              <a:endParaRPr lang="en-GB">
                <a:latin typeface="Times" charset="0"/>
              </a:endParaRPr>
            </a:p>
          </p:txBody>
        </p:sp>
        <p:sp>
          <p:nvSpPr>
            <p:cNvPr id="29718" name="Rectangle 22"/>
            <p:cNvSpPr>
              <a:spLocks noChangeArrowheads="1"/>
            </p:cNvSpPr>
            <p:nvPr/>
          </p:nvSpPr>
          <p:spPr bwMode="auto">
            <a:xfrm>
              <a:off x="3481" y="2362"/>
              <a:ext cx="50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Held by</a:t>
              </a:r>
              <a:endParaRPr lang="en-GB">
                <a:latin typeface="Times" charset="0"/>
              </a:endParaRPr>
            </a:p>
          </p:txBody>
        </p:sp>
        <p:sp>
          <p:nvSpPr>
            <p:cNvPr id="29719" name="Rectangle 23"/>
            <p:cNvSpPr>
              <a:spLocks noChangeArrowheads="1"/>
            </p:cNvSpPr>
            <p:nvPr/>
          </p:nvSpPr>
          <p:spPr bwMode="auto">
            <a:xfrm>
              <a:off x="277" y="1893"/>
              <a:ext cx="247" cy="24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20" name="Rectangle 24"/>
            <p:cNvSpPr>
              <a:spLocks noChangeArrowheads="1"/>
            </p:cNvSpPr>
            <p:nvPr/>
          </p:nvSpPr>
          <p:spPr bwMode="auto">
            <a:xfrm>
              <a:off x="277" y="1893"/>
              <a:ext cx="264" cy="263"/>
            </a:xfrm>
            <a:prstGeom prst="rect">
              <a:avLst/>
            </a:prstGeom>
            <a:noFill/>
            <a:ln w="38100">
              <a:solidFill>
                <a:srgbClr val="000000"/>
              </a:solidFill>
              <a:miter lim="800000"/>
              <a:headEnd/>
              <a:tailEnd/>
            </a:ln>
          </p:spPr>
          <p:txBody>
            <a:bodyPr>
              <a:prstTxWarp prst="textNoShape">
                <a:avLst/>
              </a:prstTxWarp>
            </a:bodyPr>
            <a:lstStyle/>
            <a:p>
              <a:endParaRPr lang="en-US"/>
            </a:p>
          </p:txBody>
        </p:sp>
        <p:sp>
          <p:nvSpPr>
            <p:cNvPr id="29721" name="Rectangle 25"/>
            <p:cNvSpPr>
              <a:spLocks noChangeArrowheads="1"/>
            </p:cNvSpPr>
            <p:nvPr/>
          </p:nvSpPr>
          <p:spPr bwMode="auto">
            <a:xfrm>
              <a:off x="351" y="1939"/>
              <a:ext cx="90"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T</a:t>
              </a:r>
              <a:endParaRPr lang="en-GB">
                <a:latin typeface="Times" charset="0"/>
              </a:endParaRPr>
            </a:p>
          </p:txBody>
        </p:sp>
        <p:sp>
          <p:nvSpPr>
            <p:cNvPr id="29722" name="Rectangle 26"/>
            <p:cNvSpPr>
              <a:spLocks noChangeArrowheads="1"/>
            </p:cNvSpPr>
            <p:nvPr/>
          </p:nvSpPr>
          <p:spPr bwMode="auto">
            <a:xfrm>
              <a:off x="1068" y="2107"/>
              <a:ext cx="264" cy="230"/>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23" name="Rectangle 27"/>
            <p:cNvSpPr>
              <a:spLocks noChangeArrowheads="1"/>
            </p:cNvSpPr>
            <p:nvPr/>
          </p:nvSpPr>
          <p:spPr bwMode="auto">
            <a:xfrm>
              <a:off x="1068" y="2107"/>
              <a:ext cx="280" cy="247"/>
            </a:xfrm>
            <a:prstGeom prst="rect">
              <a:avLst/>
            </a:prstGeom>
            <a:noFill/>
            <a:ln w="38100">
              <a:solidFill>
                <a:srgbClr val="000000"/>
              </a:solidFill>
              <a:miter lim="800000"/>
              <a:headEnd/>
              <a:tailEnd/>
            </a:ln>
          </p:spPr>
          <p:txBody>
            <a:bodyPr>
              <a:prstTxWarp prst="textNoShape">
                <a:avLst/>
              </a:prstTxWarp>
            </a:bodyPr>
            <a:lstStyle/>
            <a:p>
              <a:endParaRPr lang="en-US"/>
            </a:p>
          </p:txBody>
        </p:sp>
        <p:sp>
          <p:nvSpPr>
            <p:cNvPr id="29724" name="Rectangle 28"/>
            <p:cNvSpPr>
              <a:spLocks noChangeArrowheads="1"/>
            </p:cNvSpPr>
            <p:nvPr/>
          </p:nvSpPr>
          <p:spPr bwMode="auto">
            <a:xfrm>
              <a:off x="1158" y="2153"/>
              <a:ext cx="106"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U</a:t>
              </a:r>
              <a:endParaRPr lang="en-GB">
                <a:latin typeface="Times" charset="0"/>
              </a:endParaRPr>
            </a:p>
          </p:txBody>
        </p:sp>
        <p:sp>
          <p:nvSpPr>
            <p:cNvPr id="29725" name="Rectangle 29"/>
            <p:cNvSpPr>
              <a:spLocks noChangeArrowheads="1"/>
            </p:cNvSpPr>
            <p:nvPr/>
          </p:nvSpPr>
          <p:spPr bwMode="auto">
            <a:xfrm>
              <a:off x="1612" y="1448"/>
              <a:ext cx="247" cy="24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26" name="Rectangle 30"/>
            <p:cNvSpPr>
              <a:spLocks noChangeArrowheads="1"/>
            </p:cNvSpPr>
            <p:nvPr/>
          </p:nvSpPr>
          <p:spPr bwMode="auto">
            <a:xfrm>
              <a:off x="1612" y="1448"/>
              <a:ext cx="263" cy="263"/>
            </a:xfrm>
            <a:prstGeom prst="rect">
              <a:avLst/>
            </a:prstGeom>
            <a:noFill/>
            <a:ln w="38100">
              <a:solidFill>
                <a:srgbClr val="000000"/>
              </a:solidFill>
              <a:miter lim="800000"/>
              <a:headEnd/>
              <a:tailEnd/>
            </a:ln>
          </p:spPr>
          <p:txBody>
            <a:bodyPr>
              <a:prstTxWarp prst="textNoShape">
                <a:avLst/>
              </a:prstTxWarp>
            </a:bodyPr>
            <a:lstStyle/>
            <a:p>
              <a:endParaRPr lang="en-US"/>
            </a:p>
          </p:txBody>
        </p:sp>
        <p:sp>
          <p:nvSpPr>
            <p:cNvPr id="29727" name="Rectangle 31"/>
            <p:cNvSpPr>
              <a:spLocks noChangeArrowheads="1"/>
            </p:cNvSpPr>
            <p:nvPr/>
          </p:nvSpPr>
          <p:spPr bwMode="auto">
            <a:xfrm>
              <a:off x="1685" y="1494"/>
              <a:ext cx="99"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V</a:t>
              </a:r>
              <a:endParaRPr lang="en-GB">
                <a:latin typeface="Times" charset="0"/>
              </a:endParaRPr>
            </a:p>
          </p:txBody>
        </p:sp>
        <p:sp>
          <p:nvSpPr>
            <p:cNvPr id="29728" name="Arc 32"/>
            <p:cNvSpPr>
              <a:spLocks/>
            </p:cNvSpPr>
            <p:nvPr/>
          </p:nvSpPr>
          <p:spPr bwMode="auto">
            <a:xfrm>
              <a:off x="1513" y="1524"/>
              <a:ext cx="115" cy="78"/>
            </a:xfrm>
            <a:custGeom>
              <a:avLst/>
              <a:gdLst>
                <a:gd name="G0" fmla="+- 21600 0 0"/>
                <a:gd name="G1" fmla="+- 7473 0 0"/>
                <a:gd name="G2" fmla="+- 21600 0 0"/>
                <a:gd name="T0" fmla="*/ 1215 w 21600"/>
                <a:gd name="T1" fmla="*/ 14614 h 14614"/>
                <a:gd name="T2" fmla="*/ 1335 w 21600"/>
                <a:gd name="T3" fmla="*/ 0 h 14614"/>
                <a:gd name="T4" fmla="*/ 21600 w 21600"/>
                <a:gd name="T5" fmla="*/ 7473 h 14614"/>
              </a:gdLst>
              <a:ahLst/>
              <a:cxnLst>
                <a:cxn ang="0">
                  <a:pos x="T0" y="T1"/>
                </a:cxn>
                <a:cxn ang="0">
                  <a:pos x="T2" y="T3"/>
                </a:cxn>
                <a:cxn ang="0">
                  <a:pos x="T4" y="T5"/>
                </a:cxn>
              </a:cxnLst>
              <a:rect l="0" t="0" r="r" b="b"/>
              <a:pathLst>
                <a:path w="21600" h="14614" fill="none" extrusionOk="0">
                  <a:moveTo>
                    <a:pt x="1214" y="14614"/>
                  </a:moveTo>
                  <a:cubicBezTo>
                    <a:pt x="410" y="12319"/>
                    <a:pt x="0" y="9904"/>
                    <a:pt x="0" y="7473"/>
                  </a:cubicBezTo>
                  <a:cubicBezTo>
                    <a:pt x="0" y="4922"/>
                    <a:pt x="451" y="2392"/>
                    <a:pt x="1334" y="-1"/>
                  </a:cubicBezTo>
                </a:path>
                <a:path w="21600" h="14614" stroke="0" extrusionOk="0">
                  <a:moveTo>
                    <a:pt x="1214" y="14614"/>
                  </a:moveTo>
                  <a:cubicBezTo>
                    <a:pt x="410" y="12319"/>
                    <a:pt x="0" y="9904"/>
                    <a:pt x="0" y="7473"/>
                  </a:cubicBezTo>
                  <a:cubicBezTo>
                    <a:pt x="0" y="4922"/>
                    <a:pt x="451" y="2392"/>
                    <a:pt x="1334" y="-1"/>
                  </a:cubicBezTo>
                  <a:lnTo>
                    <a:pt x="21600" y="7473"/>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29" name="Arc 33"/>
            <p:cNvSpPr>
              <a:spLocks/>
            </p:cNvSpPr>
            <p:nvPr/>
          </p:nvSpPr>
          <p:spPr bwMode="auto">
            <a:xfrm>
              <a:off x="392" y="1563"/>
              <a:ext cx="1228" cy="338"/>
            </a:xfrm>
            <a:custGeom>
              <a:avLst/>
              <a:gdLst>
                <a:gd name="G0" fmla="+- 21600 0 0"/>
                <a:gd name="G1" fmla="+- 21569 0 0"/>
                <a:gd name="G2" fmla="+- 21600 0 0"/>
                <a:gd name="T0" fmla="*/ 0 w 21600"/>
                <a:gd name="T1" fmla="*/ 21569 h 21569"/>
                <a:gd name="T2" fmla="*/ 20455 w 21600"/>
                <a:gd name="T3" fmla="*/ 0 h 21569"/>
                <a:gd name="T4" fmla="*/ 21600 w 21600"/>
                <a:gd name="T5" fmla="*/ 21569 h 21569"/>
              </a:gdLst>
              <a:ahLst/>
              <a:cxnLst>
                <a:cxn ang="0">
                  <a:pos x="T0" y="T1"/>
                </a:cxn>
                <a:cxn ang="0">
                  <a:pos x="T2" y="T3"/>
                </a:cxn>
                <a:cxn ang="0">
                  <a:pos x="T4" y="T5"/>
                </a:cxn>
              </a:cxnLst>
              <a:rect l="0" t="0" r="r" b="b"/>
              <a:pathLst>
                <a:path w="21600" h="21569" fill="none" extrusionOk="0">
                  <a:moveTo>
                    <a:pt x="-1" y="21568"/>
                  </a:moveTo>
                  <a:cubicBezTo>
                    <a:pt x="-1" y="10084"/>
                    <a:pt x="8986" y="608"/>
                    <a:pt x="20454" y="-1"/>
                  </a:cubicBezTo>
                </a:path>
                <a:path w="21600" h="21569" stroke="0" extrusionOk="0">
                  <a:moveTo>
                    <a:pt x="-1" y="21568"/>
                  </a:moveTo>
                  <a:cubicBezTo>
                    <a:pt x="-1" y="10084"/>
                    <a:pt x="8986" y="608"/>
                    <a:pt x="20454" y="-1"/>
                  </a:cubicBezTo>
                  <a:lnTo>
                    <a:pt x="21600" y="21569"/>
                  </a:lnTo>
                  <a:close/>
                </a:path>
              </a:pathLst>
            </a:custGeom>
            <a:noFill/>
            <a:ln w="38100">
              <a:solidFill>
                <a:srgbClr val="000000"/>
              </a:solidFill>
              <a:round/>
              <a:headEnd/>
              <a:tailEnd/>
            </a:ln>
          </p:spPr>
          <p:txBody>
            <a:bodyPr>
              <a:prstTxWarp prst="textNoShape">
                <a:avLst/>
              </a:prstTxWarp>
            </a:bodyPr>
            <a:lstStyle/>
            <a:p>
              <a:endParaRPr lang="en-US"/>
            </a:p>
          </p:txBody>
        </p:sp>
        <p:sp>
          <p:nvSpPr>
            <p:cNvPr id="29730" name="Rectangle 34"/>
            <p:cNvSpPr>
              <a:spLocks noChangeArrowheads="1"/>
            </p:cNvSpPr>
            <p:nvPr/>
          </p:nvSpPr>
          <p:spPr bwMode="auto">
            <a:xfrm>
              <a:off x="1941" y="2601"/>
              <a:ext cx="247" cy="231"/>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31" name="Rectangle 35"/>
            <p:cNvSpPr>
              <a:spLocks noChangeArrowheads="1"/>
            </p:cNvSpPr>
            <p:nvPr/>
          </p:nvSpPr>
          <p:spPr bwMode="auto">
            <a:xfrm>
              <a:off x="1941" y="2601"/>
              <a:ext cx="264" cy="247"/>
            </a:xfrm>
            <a:prstGeom prst="rect">
              <a:avLst/>
            </a:prstGeom>
            <a:noFill/>
            <a:ln w="38100">
              <a:solidFill>
                <a:srgbClr val="000000"/>
              </a:solidFill>
              <a:miter lim="800000"/>
              <a:headEnd/>
              <a:tailEnd/>
            </a:ln>
          </p:spPr>
          <p:txBody>
            <a:bodyPr>
              <a:prstTxWarp prst="textNoShape">
                <a:avLst/>
              </a:prstTxWarp>
            </a:bodyPr>
            <a:lstStyle/>
            <a:p>
              <a:endParaRPr lang="en-US"/>
            </a:p>
          </p:txBody>
        </p:sp>
        <p:sp>
          <p:nvSpPr>
            <p:cNvPr id="29732" name="Rectangle 36"/>
            <p:cNvSpPr>
              <a:spLocks noChangeArrowheads="1"/>
            </p:cNvSpPr>
            <p:nvPr/>
          </p:nvSpPr>
          <p:spPr bwMode="auto">
            <a:xfrm>
              <a:off x="1982" y="2647"/>
              <a:ext cx="139"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W</a:t>
              </a:r>
              <a:endParaRPr lang="en-GB">
                <a:latin typeface="Times" charset="0"/>
              </a:endParaRPr>
            </a:p>
          </p:txBody>
        </p:sp>
        <p:sp>
          <p:nvSpPr>
            <p:cNvPr id="29733" name="Rectangle 37"/>
            <p:cNvSpPr>
              <a:spLocks noChangeArrowheads="1"/>
            </p:cNvSpPr>
            <p:nvPr/>
          </p:nvSpPr>
          <p:spPr bwMode="auto">
            <a:xfrm>
              <a:off x="4841" y="1481"/>
              <a:ext cx="247" cy="247"/>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34" name="Rectangle 38"/>
            <p:cNvSpPr>
              <a:spLocks noChangeArrowheads="1"/>
            </p:cNvSpPr>
            <p:nvPr/>
          </p:nvSpPr>
          <p:spPr bwMode="auto">
            <a:xfrm>
              <a:off x="4841" y="1481"/>
              <a:ext cx="264" cy="263"/>
            </a:xfrm>
            <a:prstGeom prst="rect">
              <a:avLst/>
            </a:prstGeom>
            <a:noFill/>
            <a:ln w="38100">
              <a:solidFill>
                <a:srgbClr val="000000"/>
              </a:solidFill>
              <a:miter lim="800000"/>
              <a:headEnd/>
              <a:tailEnd/>
            </a:ln>
          </p:spPr>
          <p:txBody>
            <a:bodyPr>
              <a:prstTxWarp prst="textNoShape">
                <a:avLst/>
              </a:prstTxWarp>
            </a:bodyPr>
            <a:lstStyle/>
            <a:p>
              <a:endParaRPr lang="en-US"/>
            </a:p>
          </p:txBody>
        </p:sp>
        <p:sp>
          <p:nvSpPr>
            <p:cNvPr id="29735" name="Rectangle 39"/>
            <p:cNvSpPr>
              <a:spLocks noChangeArrowheads="1"/>
            </p:cNvSpPr>
            <p:nvPr/>
          </p:nvSpPr>
          <p:spPr bwMode="auto">
            <a:xfrm>
              <a:off x="4898" y="1544"/>
              <a:ext cx="139"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W</a:t>
              </a:r>
              <a:endParaRPr lang="en-GB">
                <a:latin typeface="Times" charset="0"/>
              </a:endParaRPr>
            </a:p>
          </p:txBody>
        </p:sp>
        <p:sp>
          <p:nvSpPr>
            <p:cNvPr id="29736" name="Rectangle 40"/>
            <p:cNvSpPr>
              <a:spLocks noChangeArrowheads="1"/>
            </p:cNvSpPr>
            <p:nvPr/>
          </p:nvSpPr>
          <p:spPr bwMode="auto">
            <a:xfrm>
              <a:off x="5218" y="2313"/>
              <a:ext cx="98"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B</a:t>
              </a:r>
              <a:endParaRPr lang="en-GB">
                <a:latin typeface="Times" charset="0"/>
              </a:endParaRPr>
            </a:p>
          </p:txBody>
        </p:sp>
        <p:sp>
          <p:nvSpPr>
            <p:cNvPr id="29737" name="Arc 41"/>
            <p:cNvSpPr>
              <a:spLocks/>
            </p:cNvSpPr>
            <p:nvPr/>
          </p:nvSpPr>
          <p:spPr bwMode="auto">
            <a:xfrm>
              <a:off x="5080" y="1579"/>
              <a:ext cx="124" cy="81"/>
            </a:xfrm>
            <a:custGeom>
              <a:avLst/>
              <a:gdLst>
                <a:gd name="G0" fmla="+- 0 0 0"/>
                <a:gd name="G1" fmla="+- 1582 0 0"/>
                <a:gd name="G2" fmla="+- 21600 0 0"/>
                <a:gd name="T0" fmla="*/ 21541 w 21600"/>
                <a:gd name="T1" fmla="*/ 0 h 14120"/>
                <a:gd name="T2" fmla="*/ 17588 w 21600"/>
                <a:gd name="T3" fmla="*/ 14120 h 14120"/>
                <a:gd name="T4" fmla="*/ 0 w 21600"/>
                <a:gd name="T5" fmla="*/ 1582 h 14120"/>
              </a:gdLst>
              <a:ahLst/>
              <a:cxnLst>
                <a:cxn ang="0">
                  <a:pos x="T0" y="T1"/>
                </a:cxn>
                <a:cxn ang="0">
                  <a:pos x="T2" y="T3"/>
                </a:cxn>
                <a:cxn ang="0">
                  <a:pos x="T4" y="T5"/>
                </a:cxn>
              </a:cxnLst>
              <a:rect l="0" t="0" r="r" b="b"/>
              <a:pathLst>
                <a:path w="21600" h="14120" fill="none" extrusionOk="0">
                  <a:moveTo>
                    <a:pt x="21541" y="-1"/>
                  </a:moveTo>
                  <a:cubicBezTo>
                    <a:pt x="21580" y="526"/>
                    <a:pt x="21600" y="1054"/>
                    <a:pt x="21600" y="1582"/>
                  </a:cubicBezTo>
                  <a:cubicBezTo>
                    <a:pt x="21600" y="6077"/>
                    <a:pt x="20197" y="10460"/>
                    <a:pt x="17588" y="14120"/>
                  </a:cubicBezTo>
                </a:path>
                <a:path w="21600" h="14120" stroke="0" extrusionOk="0">
                  <a:moveTo>
                    <a:pt x="21541" y="-1"/>
                  </a:moveTo>
                  <a:cubicBezTo>
                    <a:pt x="21580" y="526"/>
                    <a:pt x="21600" y="1054"/>
                    <a:pt x="21600" y="1582"/>
                  </a:cubicBezTo>
                  <a:cubicBezTo>
                    <a:pt x="21600" y="6077"/>
                    <a:pt x="20197" y="10460"/>
                    <a:pt x="17588" y="14120"/>
                  </a:cubicBezTo>
                  <a:lnTo>
                    <a:pt x="0" y="1582"/>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38" name="Arc 42"/>
            <p:cNvSpPr>
              <a:spLocks/>
            </p:cNvSpPr>
            <p:nvPr/>
          </p:nvSpPr>
          <p:spPr bwMode="auto">
            <a:xfrm>
              <a:off x="5080" y="1618"/>
              <a:ext cx="338" cy="613"/>
            </a:xfrm>
            <a:custGeom>
              <a:avLst/>
              <a:gdLst>
                <a:gd name="G0" fmla="+- 0 0 0"/>
                <a:gd name="G1" fmla="+- 20871 0 0"/>
                <a:gd name="G2" fmla="+- 21600 0 0"/>
                <a:gd name="T0" fmla="*/ 5560 w 21599"/>
                <a:gd name="T1" fmla="*/ 0 h 20871"/>
                <a:gd name="T2" fmla="*/ 21599 w 21599"/>
                <a:gd name="T3" fmla="*/ 20837 h 20871"/>
                <a:gd name="T4" fmla="*/ 0 w 21599"/>
                <a:gd name="T5" fmla="*/ 20871 h 20871"/>
              </a:gdLst>
              <a:ahLst/>
              <a:cxnLst>
                <a:cxn ang="0">
                  <a:pos x="T0" y="T1"/>
                </a:cxn>
                <a:cxn ang="0">
                  <a:pos x="T2" y="T3"/>
                </a:cxn>
                <a:cxn ang="0">
                  <a:pos x="T4" y="T5"/>
                </a:cxn>
              </a:cxnLst>
              <a:rect l="0" t="0" r="r" b="b"/>
              <a:pathLst>
                <a:path w="21599" h="20871" fill="none" extrusionOk="0">
                  <a:moveTo>
                    <a:pt x="5560" y="-2"/>
                  </a:moveTo>
                  <a:cubicBezTo>
                    <a:pt x="15006" y="2515"/>
                    <a:pt x="21584" y="11061"/>
                    <a:pt x="21599" y="20836"/>
                  </a:cubicBezTo>
                </a:path>
                <a:path w="21599" h="20871" stroke="0" extrusionOk="0">
                  <a:moveTo>
                    <a:pt x="5560" y="-2"/>
                  </a:moveTo>
                  <a:cubicBezTo>
                    <a:pt x="15006" y="2515"/>
                    <a:pt x="21584" y="11061"/>
                    <a:pt x="21599" y="20836"/>
                  </a:cubicBezTo>
                  <a:lnTo>
                    <a:pt x="0" y="20871"/>
                  </a:lnTo>
                  <a:close/>
                </a:path>
              </a:pathLst>
            </a:custGeom>
            <a:noFill/>
            <a:ln w="38100">
              <a:solidFill>
                <a:srgbClr val="000000"/>
              </a:solidFill>
              <a:round/>
              <a:headEnd/>
              <a:tailEnd/>
            </a:ln>
          </p:spPr>
          <p:txBody>
            <a:bodyPr>
              <a:prstTxWarp prst="textNoShape">
                <a:avLst/>
              </a:prstTxWarp>
            </a:bodyPr>
            <a:lstStyle/>
            <a:p>
              <a:endParaRPr lang="en-US"/>
            </a:p>
          </p:txBody>
        </p:sp>
        <p:sp>
          <p:nvSpPr>
            <p:cNvPr id="29739" name="Rectangle 43"/>
            <p:cNvSpPr>
              <a:spLocks noChangeArrowheads="1"/>
            </p:cNvSpPr>
            <p:nvPr/>
          </p:nvSpPr>
          <p:spPr bwMode="auto">
            <a:xfrm>
              <a:off x="4882" y="1950"/>
              <a:ext cx="501"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Held by</a:t>
              </a:r>
              <a:endParaRPr lang="en-GB">
                <a:latin typeface="Times" charset="0"/>
              </a:endParaRPr>
            </a:p>
          </p:txBody>
        </p:sp>
        <p:sp>
          <p:nvSpPr>
            <p:cNvPr id="29740" name="Arc 44"/>
            <p:cNvSpPr>
              <a:spLocks/>
            </p:cNvSpPr>
            <p:nvPr/>
          </p:nvSpPr>
          <p:spPr bwMode="auto">
            <a:xfrm>
              <a:off x="5315" y="2461"/>
              <a:ext cx="95" cy="121"/>
            </a:xfrm>
            <a:custGeom>
              <a:avLst/>
              <a:gdLst>
                <a:gd name="G0" fmla="+- 16693 0 0"/>
                <a:gd name="G1" fmla="+- 0 0 0"/>
                <a:gd name="G2" fmla="+- 21600 0 0"/>
                <a:gd name="T0" fmla="*/ 12798 w 16693"/>
                <a:gd name="T1" fmla="*/ 21245 h 21245"/>
                <a:gd name="T2" fmla="*/ 0 w 16693"/>
                <a:gd name="T3" fmla="*/ 13706 h 21245"/>
                <a:gd name="T4" fmla="*/ 16693 w 16693"/>
                <a:gd name="T5" fmla="*/ 0 h 21245"/>
              </a:gdLst>
              <a:ahLst/>
              <a:cxnLst>
                <a:cxn ang="0">
                  <a:pos x="T0" y="T1"/>
                </a:cxn>
                <a:cxn ang="0">
                  <a:pos x="T2" y="T3"/>
                </a:cxn>
                <a:cxn ang="0">
                  <a:pos x="T4" y="T5"/>
                </a:cxn>
              </a:cxnLst>
              <a:rect l="0" t="0" r="r" b="b"/>
              <a:pathLst>
                <a:path w="16693" h="21245" fill="none" extrusionOk="0">
                  <a:moveTo>
                    <a:pt x="12797" y="21245"/>
                  </a:moveTo>
                  <a:cubicBezTo>
                    <a:pt x="7774" y="20324"/>
                    <a:pt x="3239" y="17653"/>
                    <a:pt x="-1" y="13706"/>
                  </a:cubicBezTo>
                </a:path>
                <a:path w="16693" h="21245" stroke="0" extrusionOk="0">
                  <a:moveTo>
                    <a:pt x="12797" y="21245"/>
                  </a:moveTo>
                  <a:cubicBezTo>
                    <a:pt x="7774" y="20324"/>
                    <a:pt x="3239" y="17653"/>
                    <a:pt x="-1" y="13706"/>
                  </a:cubicBezTo>
                  <a:lnTo>
                    <a:pt x="16693" y="0"/>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41" name="Arc 45"/>
            <p:cNvSpPr>
              <a:spLocks/>
            </p:cNvSpPr>
            <p:nvPr/>
          </p:nvSpPr>
          <p:spPr bwMode="auto">
            <a:xfrm>
              <a:off x="4116" y="2461"/>
              <a:ext cx="1226" cy="321"/>
            </a:xfrm>
            <a:custGeom>
              <a:avLst/>
              <a:gdLst>
                <a:gd name="G0" fmla="+- 0 0 0"/>
                <a:gd name="G1" fmla="+- 0 0 0"/>
                <a:gd name="G2" fmla="+- 21600 0 0"/>
                <a:gd name="T0" fmla="*/ 20864 w 20864"/>
                <a:gd name="T1" fmla="*/ 5588 h 21600"/>
                <a:gd name="T2" fmla="*/ 0 w 20864"/>
                <a:gd name="T3" fmla="*/ 21600 h 21600"/>
                <a:gd name="T4" fmla="*/ 0 w 20864"/>
                <a:gd name="T5" fmla="*/ 0 h 21600"/>
              </a:gdLst>
              <a:ahLst/>
              <a:cxnLst>
                <a:cxn ang="0">
                  <a:pos x="T0" y="T1"/>
                </a:cxn>
                <a:cxn ang="0">
                  <a:pos x="T2" y="T3"/>
                </a:cxn>
                <a:cxn ang="0">
                  <a:pos x="T4" y="T5"/>
                </a:cxn>
              </a:cxnLst>
              <a:rect l="0" t="0" r="r" b="b"/>
              <a:pathLst>
                <a:path w="20864" h="21600" fill="none" extrusionOk="0">
                  <a:moveTo>
                    <a:pt x="20864" y="5588"/>
                  </a:moveTo>
                  <a:cubicBezTo>
                    <a:pt x="18335" y="15032"/>
                    <a:pt x="9777" y="21600"/>
                    <a:pt x="-1" y="21600"/>
                  </a:cubicBezTo>
                </a:path>
                <a:path w="20864" h="21600" stroke="0" extrusionOk="0">
                  <a:moveTo>
                    <a:pt x="20864" y="5588"/>
                  </a:moveTo>
                  <a:cubicBezTo>
                    <a:pt x="18335" y="15032"/>
                    <a:pt x="9777" y="21600"/>
                    <a:pt x="-1" y="21600"/>
                  </a:cubicBezTo>
                  <a:lnTo>
                    <a:pt x="0" y="0"/>
                  </a:lnTo>
                  <a:close/>
                </a:path>
              </a:pathLst>
            </a:custGeom>
            <a:noFill/>
            <a:ln w="38100">
              <a:solidFill>
                <a:srgbClr val="000000"/>
              </a:solidFill>
              <a:round/>
              <a:headEnd/>
              <a:tailEnd/>
            </a:ln>
          </p:spPr>
          <p:txBody>
            <a:bodyPr>
              <a:prstTxWarp prst="textNoShape">
                <a:avLst/>
              </a:prstTxWarp>
            </a:bodyPr>
            <a:lstStyle/>
            <a:p>
              <a:endParaRPr lang="en-US"/>
            </a:p>
          </p:txBody>
        </p:sp>
        <p:sp>
          <p:nvSpPr>
            <p:cNvPr id="29742" name="Rectangle 46"/>
            <p:cNvSpPr>
              <a:spLocks noChangeArrowheads="1"/>
            </p:cNvSpPr>
            <p:nvPr/>
          </p:nvSpPr>
          <p:spPr bwMode="auto">
            <a:xfrm>
              <a:off x="5080" y="2724"/>
              <a:ext cx="582" cy="163"/>
            </a:xfrm>
            <a:prstGeom prst="rect">
              <a:avLst/>
            </a:prstGeom>
            <a:noFill/>
            <a:ln w="9525">
              <a:noFill/>
              <a:miter lim="800000"/>
              <a:headEnd/>
              <a:tailEnd/>
            </a:ln>
          </p:spPr>
          <p:txBody>
            <a:bodyPr wrap="none" lIns="0" tIns="0" rIns="0" bIns="0">
              <a:prstTxWarp prst="textNoShape">
                <a:avLst/>
              </a:prstTxWarp>
              <a:spAutoFit/>
            </a:bodyPr>
            <a:lstStyle/>
            <a:p>
              <a:pPr algn="l"/>
              <a:r>
                <a:rPr lang="en-GB" sz="1700">
                  <a:solidFill>
                    <a:srgbClr val="000000"/>
                  </a:solidFill>
                  <a:latin typeface="Arial" charset="0"/>
                </a:rPr>
                <a:t>Waits for</a:t>
              </a:r>
              <a:endParaRPr lang="en-GB">
                <a:latin typeface="Times" charset="0"/>
              </a:endParaRPr>
            </a:p>
          </p:txBody>
        </p:sp>
        <p:sp>
          <p:nvSpPr>
            <p:cNvPr id="29743" name="Arc 47"/>
            <p:cNvSpPr>
              <a:spLocks/>
            </p:cNvSpPr>
            <p:nvPr/>
          </p:nvSpPr>
          <p:spPr bwMode="auto">
            <a:xfrm>
              <a:off x="380" y="2124"/>
              <a:ext cx="77" cy="116"/>
            </a:xfrm>
            <a:custGeom>
              <a:avLst/>
              <a:gdLst>
                <a:gd name="G0" fmla="+- 2468 0 0"/>
                <a:gd name="G1" fmla="+- 0 0 0"/>
                <a:gd name="G2" fmla="+- 21600 0 0"/>
                <a:gd name="T0" fmla="*/ 14493 w 14493"/>
                <a:gd name="T1" fmla="*/ 17942 h 21600"/>
                <a:gd name="T2" fmla="*/ 0 w 14493"/>
                <a:gd name="T3" fmla="*/ 21458 h 21600"/>
                <a:gd name="T4" fmla="*/ 2468 w 14493"/>
                <a:gd name="T5" fmla="*/ 0 h 21600"/>
              </a:gdLst>
              <a:ahLst/>
              <a:cxnLst>
                <a:cxn ang="0">
                  <a:pos x="T0" y="T1"/>
                </a:cxn>
                <a:cxn ang="0">
                  <a:pos x="T2" y="T3"/>
                </a:cxn>
                <a:cxn ang="0">
                  <a:pos x="T4" y="T5"/>
                </a:cxn>
              </a:cxnLst>
              <a:rect l="0" t="0" r="r" b="b"/>
              <a:pathLst>
                <a:path w="14493" h="21600" fill="none" extrusionOk="0">
                  <a:moveTo>
                    <a:pt x="14493" y="17942"/>
                  </a:moveTo>
                  <a:cubicBezTo>
                    <a:pt x="10936" y="20327"/>
                    <a:pt x="6750" y="21599"/>
                    <a:pt x="2468" y="21599"/>
                  </a:cubicBezTo>
                  <a:cubicBezTo>
                    <a:pt x="1643" y="21599"/>
                    <a:pt x="819" y="21552"/>
                    <a:pt x="-1" y="21458"/>
                  </a:cubicBezTo>
                </a:path>
                <a:path w="14493" h="21600" stroke="0" extrusionOk="0">
                  <a:moveTo>
                    <a:pt x="14493" y="17942"/>
                  </a:moveTo>
                  <a:cubicBezTo>
                    <a:pt x="10936" y="20327"/>
                    <a:pt x="6750" y="21599"/>
                    <a:pt x="2468" y="21599"/>
                  </a:cubicBezTo>
                  <a:cubicBezTo>
                    <a:pt x="1643" y="21599"/>
                    <a:pt x="819" y="21552"/>
                    <a:pt x="-1" y="21458"/>
                  </a:cubicBezTo>
                  <a:lnTo>
                    <a:pt x="2468" y="0"/>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44" name="Arc 48"/>
            <p:cNvSpPr>
              <a:spLocks/>
            </p:cNvSpPr>
            <p:nvPr/>
          </p:nvSpPr>
          <p:spPr bwMode="auto">
            <a:xfrm>
              <a:off x="403" y="2123"/>
              <a:ext cx="1530" cy="659"/>
            </a:xfrm>
            <a:custGeom>
              <a:avLst/>
              <a:gdLst>
                <a:gd name="G0" fmla="+- 21440 0 0"/>
                <a:gd name="G1" fmla="+- 0 0 0"/>
                <a:gd name="G2" fmla="+- 21600 0 0"/>
                <a:gd name="T0" fmla="*/ 21440 w 21440"/>
                <a:gd name="T1" fmla="*/ 21600 h 21600"/>
                <a:gd name="T2" fmla="*/ 0 w 21440"/>
                <a:gd name="T3" fmla="*/ 2623 h 21600"/>
                <a:gd name="T4" fmla="*/ 21440 w 21440"/>
                <a:gd name="T5" fmla="*/ 0 h 21600"/>
              </a:gdLst>
              <a:ahLst/>
              <a:cxnLst>
                <a:cxn ang="0">
                  <a:pos x="T0" y="T1"/>
                </a:cxn>
                <a:cxn ang="0">
                  <a:pos x="T2" y="T3"/>
                </a:cxn>
                <a:cxn ang="0">
                  <a:pos x="T4" y="T5"/>
                </a:cxn>
              </a:cxnLst>
              <a:rect l="0" t="0" r="r" b="b"/>
              <a:pathLst>
                <a:path w="21440" h="21600" fill="none" extrusionOk="0">
                  <a:moveTo>
                    <a:pt x="21440" y="21599"/>
                  </a:moveTo>
                  <a:cubicBezTo>
                    <a:pt x="10525" y="21599"/>
                    <a:pt x="1325" y="13457"/>
                    <a:pt x="-1" y="2623"/>
                  </a:cubicBezTo>
                </a:path>
                <a:path w="21440" h="21600" stroke="0" extrusionOk="0">
                  <a:moveTo>
                    <a:pt x="21440" y="21599"/>
                  </a:moveTo>
                  <a:cubicBezTo>
                    <a:pt x="10525" y="21599"/>
                    <a:pt x="1325" y="13457"/>
                    <a:pt x="-1" y="2623"/>
                  </a:cubicBezTo>
                  <a:lnTo>
                    <a:pt x="21440" y="0"/>
                  </a:lnTo>
                  <a:close/>
                </a:path>
              </a:pathLst>
            </a:custGeom>
            <a:noFill/>
            <a:ln w="38100">
              <a:solidFill>
                <a:srgbClr val="000000"/>
              </a:solidFill>
              <a:round/>
              <a:headEnd/>
              <a:tailEnd/>
            </a:ln>
          </p:spPr>
          <p:txBody>
            <a:bodyPr>
              <a:prstTxWarp prst="textNoShape">
                <a:avLst/>
              </a:prstTxWarp>
            </a:bodyPr>
            <a:lstStyle/>
            <a:p>
              <a:endParaRPr lang="en-US"/>
            </a:p>
          </p:txBody>
        </p:sp>
        <p:sp>
          <p:nvSpPr>
            <p:cNvPr id="29745" name="Arc 49"/>
            <p:cNvSpPr>
              <a:spLocks/>
            </p:cNvSpPr>
            <p:nvPr/>
          </p:nvSpPr>
          <p:spPr bwMode="auto">
            <a:xfrm>
              <a:off x="1843" y="1547"/>
              <a:ext cx="109" cy="100"/>
            </a:xfrm>
            <a:custGeom>
              <a:avLst/>
              <a:gdLst>
                <a:gd name="G0" fmla="+- 0 0 0"/>
                <a:gd name="G1" fmla="+- 0 0 0"/>
                <a:gd name="G2" fmla="+- 21600 0 0"/>
                <a:gd name="T0" fmla="*/ 20354 w 20354"/>
                <a:gd name="T1" fmla="*/ 7228 h 18754"/>
                <a:gd name="T2" fmla="*/ 10716 w 20354"/>
                <a:gd name="T3" fmla="*/ 18754 h 18754"/>
                <a:gd name="T4" fmla="*/ 0 w 20354"/>
                <a:gd name="T5" fmla="*/ 0 h 18754"/>
              </a:gdLst>
              <a:ahLst/>
              <a:cxnLst>
                <a:cxn ang="0">
                  <a:pos x="T0" y="T1"/>
                </a:cxn>
                <a:cxn ang="0">
                  <a:pos x="T2" y="T3"/>
                </a:cxn>
                <a:cxn ang="0">
                  <a:pos x="T4" y="T5"/>
                </a:cxn>
              </a:cxnLst>
              <a:rect l="0" t="0" r="r" b="b"/>
              <a:pathLst>
                <a:path w="20354" h="18754" fill="none" extrusionOk="0">
                  <a:moveTo>
                    <a:pt x="20354" y="7228"/>
                  </a:moveTo>
                  <a:cubicBezTo>
                    <a:pt x="18624" y="12099"/>
                    <a:pt x="15204" y="16189"/>
                    <a:pt x="10716" y="18754"/>
                  </a:cubicBezTo>
                </a:path>
                <a:path w="20354" h="18754" stroke="0" extrusionOk="0">
                  <a:moveTo>
                    <a:pt x="20354" y="7228"/>
                  </a:moveTo>
                  <a:cubicBezTo>
                    <a:pt x="18624" y="12099"/>
                    <a:pt x="15204" y="16189"/>
                    <a:pt x="10716" y="18754"/>
                  </a:cubicBezTo>
                  <a:lnTo>
                    <a:pt x="0" y="0"/>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46" name="Arc 50"/>
            <p:cNvSpPr>
              <a:spLocks/>
            </p:cNvSpPr>
            <p:nvPr/>
          </p:nvSpPr>
          <p:spPr bwMode="auto">
            <a:xfrm>
              <a:off x="1851" y="1602"/>
              <a:ext cx="239" cy="999"/>
            </a:xfrm>
            <a:custGeom>
              <a:avLst/>
              <a:gdLst>
                <a:gd name="G0" fmla="+- 0 0 0"/>
                <a:gd name="G1" fmla="+- 20463 0 0"/>
                <a:gd name="G2" fmla="+- 21600 0 0"/>
                <a:gd name="T0" fmla="*/ 6914 w 21600"/>
                <a:gd name="T1" fmla="*/ 0 h 20463"/>
                <a:gd name="T2" fmla="*/ 21600 w 21600"/>
                <a:gd name="T3" fmla="*/ 20463 h 20463"/>
                <a:gd name="T4" fmla="*/ 0 w 21600"/>
                <a:gd name="T5" fmla="*/ 20463 h 20463"/>
              </a:gdLst>
              <a:ahLst/>
              <a:cxnLst>
                <a:cxn ang="0">
                  <a:pos x="T0" y="T1"/>
                </a:cxn>
                <a:cxn ang="0">
                  <a:pos x="T2" y="T3"/>
                </a:cxn>
                <a:cxn ang="0">
                  <a:pos x="T4" y="T5"/>
                </a:cxn>
              </a:cxnLst>
              <a:rect l="0" t="0" r="r" b="b"/>
              <a:pathLst>
                <a:path w="21600" h="20463" fill="none" extrusionOk="0">
                  <a:moveTo>
                    <a:pt x="6914" y="-1"/>
                  </a:moveTo>
                  <a:cubicBezTo>
                    <a:pt x="15691" y="2965"/>
                    <a:pt x="21600" y="11198"/>
                    <a:pt x="21600" y="20463"/>
                  </a:cubicBezTo>
                </a:path>
                <a:path w="21600" h="20463" stroke="0" extrusionOk="0">
                  <a:moveTo>
                    <a:pt x="6914" y="-1"/>
                  </a:moveTo>
                  <a:cubicBezTo>
                    <a:pt x="15691" y="2965"/>
                    <a:pt x="21600" y="11198"/>
                    <a:pt x="21600" y="20463"/>
                  </a:cubicBezTo>
                  <a:lnTo>
                    <a:pt x="0" y="20463"/>
                  </a:lnTo>
                  <a:close/>
                </a:path>
              </a:pathLst>
            </a:custGeom>
            <a:noFill/>
            <a:ln w="38100">
              <a:solidFill>
                <a:srgbClr val="000000"/>
              </a:solidFill>
              <a:round/>
              <a:headEnd/>
              <a:tailEnd/>
            </a:ln>
          </p:spPr>
          <p:txBody>
            <a:bodyPr>
              <a:prstTxWarp prst="textNoShape">
                <a:avLst/>
              </a:prstTxWarp>
            </a:bodyPr>
            <a:lstStyle/>
            <a:p>
              <a:endParaRPr lang="en-US"/>
            </a:p>
          </p:txBody>
        </p:sp>
        <p:sp>
          <p:nvSpPr>
            <p:cNvPr id="29747" name="Arc 51"/>
            <p:cNvSpPr>
              <a:spLocks/>
            </p:cNvSpPr>
            <p:nvPr/>
          </p:nvSpPr>
          <p:spPr bwMode="auto">
            <a:xfrm>
              <a:off x="1834" y="2502"/>
              <a:ext cx="116" cy="99"/>
            </a:xfrm>
            <a:custGeom>
              <a:avLst/>
              <a:gdLst>
                <a:gd name="G0" fmla="+- 20316 0 0"/>
                <a:gd name="G1" fmla="+- 18659 0 0"/>
                <a:gd name="G2" fmla="+- 21600 0 0"/>
                <a:gd name="T0" fmla="*/ 0 w 20316"/>
                <a:gd name="T1" fmla="*/ 11324 h 18659"/>
                <a:gd name="T2" fmla="*/ 9435 w 20316"/>
                <a:gd name="T3" fmla="*/ 0 h 18659"/>
                <a:gd name="T4" fmla="*/ 20316 w 20316"/>
                <a:gd name="T5" fmla="*/ 18659 h 18659"/>
              </a:gdLst>
              <a:ahLst/>
              <a:cxnLst>
                <a:cxn ang="0">
                  <a:pos x="T0" y="T1"/>
                </a:cxn>
                <a:cxn ang="0">
                  <a:pos x="T2" y="T3"/>
                </a:cxn>
                <a:cxn ang="0">
                  <a:pos x="T4" y="T5"/>
                </a:cxn>
              </a:cxnLst>
              <a:rect l="0" t="0" r="r" b="b"/>
              <a:pathLst>
                <a:path w="20316" h="18659" fill="none" extrusionOk="0">
                  <a:moveTo>
                    <a:pt x="-1" y="11323"/>
                  </a:moveTo>
                  <a:cubicBezTo>
                    <a:pt x="1719" y="6559"/>
                    <a:pt x="5059" y="2551"/>
                    <a:pt x="9434" y="-1"/>
                  </a:cubicBezTo>
                </a:path>
                <a:path w="20316" h="18659" stroke="0" extrusionOk="0">
                  <a:moveTo>
                    <a:pt x="-1" y="11323"/>
                  </a:moveTo>
                  <a:cubicBezTo>
                    <a:pt x="1719" y="6559"/>
                    <a:pt x="5059" y="2551"/>
                    <a:pt x="9434" y="-1"/>
                  </a:cubicBezTo>
                  <a:lnTo>
                    <a:pt x="20316" y="18659"/>
                  </a:lnTo>
                  <a:close/>
                </a:path>
              </a:pathLst>
            </a:custGeom>
            <a:solidFill>
              <a:srgbClr val="000000"/>
            </a:solidFill>
            <a:ln w="38100">
              <a:solidFill>
                <a:srgbClr val="000000"/>
              </a:solidFill>
              <a:round/>
              <a:headEnd/>
              <a:tailEnd/>
            </a:ln>
          </p:spPr>
          <p:txBody>
            <a:bodyPr>
              <a:prstTxWarp prst="textNoShape">
                <a:avLst/>
              </a:prstTxWarp>
            </a:bodyPr>
            <a:lstStyle/>
            <a:p>
              <a:endParaRPr lang="en-US"/>
            </a:p>
          </p:txBody>
        </p:sp>
        <p:sp>
          <p:nvSpPr>
            <p:cNvPr id="29748" name="Arc 52"/>
            <p:cNvSpPr>
              <a:spLocks/>
            </p:cNvSpPr>
            <p:nvPr/>
          </p:nvSpPr>
          <p:spPr bwMode="auto">
            <a:xfrm>
              <a:off x="1727" y="1695"/>
              <a:ext cx="223" cy="851"/>
            </a:xfrm>
            <a:custGeom>
              <a:avLst/>
              <a:gdLst>
                <a:gd name="G0" fmla="+- 21600 0 0"/>
                <a:gd name="G1" fmla="+- 0 0 0"/>
                <a:gd name="G2" fmla="+- 21600 0 0"/>
                <a:gd name="T0" fmla="*/ 14188 w 21600"/>
                <a:gd name="T1" fmla="*/ 20288 h 20288"/>
                <a:gd name="T2" fmla="*/ 0 w 21600"/>
                <a:gd name="T3" fmla="*/ 0 h 20288"/>
                <a:gd name="T4" fmla="*/ 21600 w 21600"/>
                <a:gd name="T5" fmla="*/ 0 h 20288"/>
              </a:gdLst>
              <a:ahLst/>
              <a:cxnLst>
                <a:cxn ang="0">
                  <a:pos x="T0" y="T1"/>
                </a:cxn>
                <a:cxn ang="0">
                  <a:pos x="T2" y="T3"/>
                </a:cxn>
                <a:cxn ang="0">
                  <a:pos x="T4" y="T5"/>
                </a:cxn>
              </a:cxnLst>
              <a:rect l="0" t="0" r="r" b="b"/>
              <a:pathLst>
                <a:path w="21600" h="20288" fill="none" extrusionOk="0">
                  <a:moveTo>
                    <a:pt x="14187" y="20288"/>
                  </a:moveTo>
                  <a:cubicBezTo>
                    <a:pt x="5667" y="17175"/>
                    <a:pt x="-1" y="9071"/>
                    <a:pt x="-1" y="-1"/>
                  </a:cubicBezTo>
                </a:path>
                <a:path w="21600" h="20288" stroke="0" extrusionOk="0">
                  <a:moveTo>
                    <a:pt x="14187" y="20288"/>
                  </a:moveTo>
                  <a:cubicBezTo>
                    <a:pt x="5667" y="17175"/>
                    <a:pt x="-1" y="9071"/>
                    <a:pt x="-1" y="-1"/>
                  </a:cubicBezTo>
                  <a:lnTo>
                    <a:pt x="21600" y="0"/>
                  </a:lnTo>
                  <a:close/>
                </a:path>
              </a:pathLst>
            </a:custGeom>
            <a:noFill/>
            <a:ln w="38100">
              <a:solidFill>
                <a:srgbClr val="000000"/>
              </a:solidFill>
              <a:round/>
              <a:headEnd/>
              <a:tailEnd/>
            </a:ln>
          </p:spPr>
          <p:txBody>
            <a:bodyPr>
              <a:prstTxWarp prst="textNoShape">
                <a:avLst/>
              </a:prstTxWarp>
            </a:bodyPr>
            <a:lstStyle/>
            <a:p>
              <a:endParaRPr lang="en-US"/>
            </a:p>
          </p:txBody>
        </p:sp>
        <p:sp>
          <p:nvSpPr>
            <p:cNvPr id="29749" name="Freeform 53"/>
            <p:cNvSpPr>
              <a:spLocks/>
            </p:cNvSpPr>
            <p:nvPr/>
          </p:nvSpPr>
          <p:spPr bwMode="auto">
            <a:xfrm>
              <a:off x="887" y="2140"/>
              <a:ext cx="148" cy="82"/>
            </a:xfrm>
            <a:custGeom>
              <a:avLst/>
              <a:gdLst/>
              <a:ahLst/>
              <a:cxnLst>
                <a:cxn ang="0">
                  <a:pos x="16" y="33"/>
                </a:cxn>
                <a:cxn ang="0">
                  <a:pos x="33" y="0"/>
                </a:cxn>
                <a:cxn ang="0">
                  <a:pos x="148" y="82"/>
                </a:cxn>
                <a:cxn ang="0">
                  <a:pos x="0" y="66"/>
                </a:cxn>
                <a:cxn ang="0">
                  <a:pos x="16" y="33"/>
                </a:cxn>
              </a:cxnLst>
              <a:rect l="0" t="0" r="r" b="b"/>
              <a:pathLst>
                <a:path w="148" h="82">
                  <a:moveTo>
                    <a:pt x="16" y="33"/>
                  </a:moveTo>
                  <a:lnTo>
                    <a:pt x="33" y="0"/>
                  </a:lnTo>
                  <a:lnTo>
                    <a:pt x="148" y="82"/>
                  </a:lnTo>
                  <a:lnTo>
                    <a:pt x="0" y="66"/>
                  </a:lnTo>
                  <a:lnTo>
                    <a:pt x="16" y="33"/>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29750" name="Line 54"/>
            <p:cNvSpPr>
              <a:spLocks noChangeShapeType="1"/>
            </p:cNvSpPr>
            <p:nvPr/>
          </p:nvSpPr>
          <p:spPr bwMode="auto">
            <a:xfrm>
              <a:off x="541" y="2057"/>
              <a:ext cx="346" cy="116"/>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9751" name="Freeform 55"/>
            <p:cNvSpPr>
              <a:spLocks/>
            </p:cNvSpPr>
            <p:nvPr/>
          </p:nvSpPr>
          <p:spPr bwMode="auto">
            <a:xfrm>
              <a:off x="1364" y="2370"/>
              <a:ext cx="132" cy="99"/>
            </a:xfrm>
            <a:custGeom>
              <a:avLst/>
              <a:gdLst/>
              <a:ahLst/>
              <a:cxnLst>
                <a:cxn ang="0">
                  <a:pos x="116" y="66"/>
                </a:cxn>
                <a:cxn ang="0">
                  <a:pos x="99" y="99"/>
                </a:cxn>
                <a:cxn ang="0">
                  <a:pos x="0" y="0"/>
                </a:cxn>
                <a:cxn ang="0">
                  <a:pos x="132" y="33"/>
                </a:cxn>
                <a:cxn ang="0">
                  <a:pos x="116" y="66"/>
                </a:cxn>
              </a:cxnLst>
              <a:rect l="0" t="0" r="r" b="b"/>
              <a:pathLst>
                <a:path w="132" h="99">
                  <a:moveTo>
                    <a:pt x="116" y="66"/>
                  </a:moveTo>
                  <a:lnTo>
                    <a:pt x="99" y="99"/>
                  </a:lnTo>
                  <a:lnTo>
                    <a:pt x="0" y="0"/>
                  </a:lnTo>
                  <a:lnTo>
                    <a:pt x="132" y="33"/>
                  </a:lnTo>
                  <a:lnTo>
                    <a:pt x="116" y="66"/>
                  </a:lnTo>
                  <a:close/>
                </a:path>
              </a:pathLst>
            </a:custGeom>
            <a:solidFill>
              <a:srgbClr val="000000"/>
            </a:solidFill>
            <a:ln w="38100">
              <a:solidFill>
                <a:srgbClr val="000000"/>
              </a:solidFill>
              <a:prstDash val="solid"/>
              <a:round/>
              <a:headEnd/>
              <a:tailEnd/>
            </a:ln>
          </p:spPr>
          <p:txBody>
            <a:bodyPr>
              <a:prstTxWarp prst="textNoShape">
                <a:avLst/>
              </a:prstTxWarp>
            </a:bodyPr>
            <a:lstStyle/>
            <a:p>
              <a:endParaRPr lang="en-US"/>
            </a:p>
          </p:txBody>
        </p:sp>
        <p:sp>
          <p:nvSpPr>
            <p:cNvPr id="29752" name="Line 56"/>
            <p:cNvSpPr>
              <a:spLocks noChangeShapeType="1"/>
            </p:cNvSpPr>
            <p:nvPr/>
          </p:nvSpPr>
          <p:spPr bwMode="auto">
            <a:xfrm flipH="1" flipV="1">
              <a:off x="1496" y="2436"/>
              <a:ext cx="445" cy="264"/>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9753" name="AutoShape 57"/>
            <p:cNvSpPr>
              <a:spLocks noChangeArrowheads="1"/>
            </p:cNvSpPr>
            <p:nvPr/>
          </p:nvSpPr>
          <p:spPr bwMode="auto">
            <a:xfrm>
              <a:off x="3243" y="1926"/>
              <a:ext cx="148" cy="214"/>
            </a:xfrm>
            <a:prstGeom prst="roundRect">
              <a:avLst>
                <a:gd name="adj" fmla="val 47296"/>
              </a:avLst>
            </a:prstGeom>
            <a:solidFill>
              <a:srgbClr val="FFDC99"/>
            </a:solidFill>
            <a:ln w="9525">
              <a:noFill/>
              <a:round/>
              <a:headEnd/>
              <a:tailEnd/>
            </a:ln>
          </p:spPr>
          <p:txBody>
            <a:bodyPr>
              <a:prstTxWarp prst="textNoShape">
                <a:avLst/>
              </a:prstTxWarp>
            </a:bodyPr>
            <a:lstStyle/>
            <a:p>
              <a:endParaRPr lang="en-US"/>
            </a:p>
          </p:txBody>
        </p:sp>
        <p:sp>
          <p:nvSpPr>
            <p:cNvPr id="29754" name="AutoShape 58"/>
            <p:cNvSpPr>
              <a:spLocks noChangeArrowheads="1"/>
            </p:cNvSpPr>
            <p:nvPr/>
          </p:nvSpPr>
          <p:spPr bwMode="auto">
            <a:xfrm>
              <a:off x="3243" y="1926"/>
              <a:ext cx="165" cy="230"/>
            </a:xfrm>
            <a:prstGeom prst="roundRect">
              <a:avLst>
                <a:gd name="adj" fmla="val 42426"/>
              </a:avLst>
            </a:prstGeom>
            <a:noFill/>
            <a:ln w="38100">
              <a:solidFill>
                <a:srgbClr val="FFDC99"/>
              </a:solidFill>
              <a:round/>
              <a:headEnd/>
              <a:tailEnd/>
            </a:ln>
          </p:spPr>
          <p:txBody>
            <a:bodyPr>
              <a:prstTxWarp prst="textNoShape">
                <a:avLst/>
              </a:prstTxWarp>
            </a:bodyPr>
            <a:lstStyle/>
            <a:p>
              <a:endParaRPr lang="en-US"/>
            </a:p>
          </p:txBody>
        </p:sp>
        <p:sp>
          <p:nvSpPr>
            <p:cNvPr id="29755" name="Rectangle 59"/>
            <p:cNvSpPr>
              <a:spLocks noChangeArrowheads="1"/>
            </p:cNvSpPr>
            <p:nvPr/>
          </p:nvSpPr>
          <p:spPr bwMode="auto">
            <a:xfrm>
              <a:off x="3243" y="1926"/>
              <a:ext cx="148" cy="11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56" name="Rectangle 60"/>
            <p:cNvSpPr>
              <a:spLocks noChangeArrowheads="1"/>
            </p:cNvSpPr>
            <p:nvPr/>
          </p:nvSpPr>
          <p:spPr bwMode="auto">
            <a:xfrm>
              <a:off x="3243" y="1926"/>
              <a:ext cx="165" cy="131"/>
            </a:xfrm>
            <a:prstGeom prst="rect">
              <a:avLst/>
            </a:prstGeom>
            <a:noFill/>
            <a:ln w="38100">
              <a:solidFill>
                <a:srgbClr val="FFFFFF"/>
              </a:solidFill>
              <a:miter lim="800000"/>
              <a:headEnd/>
              <a:tailEnd/>
            </a:ln>
          </p:spPr>
          <p:txBody>
            <a:bodyPr>
              <a:prstTxWarp prst="textNoShape">
                <a:avLst/>
              </a:prstTxWarp>
            </a:bodyPr>
            <a:lstStyle/>
            <a:p>
              <a:endParaRPr lang="en-US"/>
            </a:p>
          </p:txBody>
        </p:sp>
        <p:sp>
          <p:nvSpPr>
            <p:cNvPr id="29757" name="AutoShape 61"/>
            <p:cNvSpPr>
              <a:spLocks noChangeArrowheads="1"/>
            </p:cNvSpPr>
            <p:nvPr/>
          </p:nvSpPr>
          <p:spPr bwMode="auto">
            <a:xfrm>
              <a:off x="3243" y="1926"/>
              <a:ext cx="165" cy="230"/>
            </a:xfrm>
            <a:prstGeom prst="roundRect">
              <a:avLst>
                <a:gd name="adj" fmla="val 42426"/>
              </a:avLst>
            </a:prstGeom>
            <a:noFill/>
            <a:ln w="38100">
              <a:solidFill>
                <a:srgbClr val="000000"/>
              </a:solidFill>
              <a:round/>
              <a:headEnd/>
              <a:tailEnd/>
            </a:ln>
          </p:spPr>
          <p:txBody>
            <a:bodyPr>
              <a:prstTxWarp prst="textNoShape">
                <a:avLst/>
              </a:prstTxWarp>
            </a:bodyPr>
            <a:lstStyle/>
            <a:p>
              <a:endParaRPr lang="en-US"/>
            </a:p>
          </p:txBody>
        </p:sp>
        <p:sp>
          <p:nvSpPr>
            <p:cNvPr id="29758" name="Line 62"/>
            <p:cNvSpPr>
              <a:spLocks noChangeShapeType="1"/>
            </p:cNvSpPr>
            <p:nvPr/>
          </p:nvSpPr>
          <p:spPr bwMode="auto">
            <a:xfrm>
              <a:off x="3243" y="2041"/>
              <a:ext cx="148" cy="1"/>
            </a:xfrm>
            <a:prstGeom prst="line">
              <a:avLst/>
            </a:prstGeom>
            <a:noFill/>
            <a:ln w="38100">
              <a:solidFill>
                <a:srgbClr val="000000"/>
              </a:solidFill>
              <a:round/>
              <a:headEnd/>
              <a:tailEnd/>
            </a:ln>
          </p:spPr>
          <p:txBody>
            <a:bodyPr>
              <a:prstTxWarp prst="textNoShape">
                <a:avLst/>
              </a:prstTxWarp>
            </a:bodyPr>
            <a:lstStyle/>
            <a:p>
              <a:endParaRPr lang="en-US"/>
            </a:p>
          </p:txBody>
        </p:sp>
        <p:sp>
          <p:nvSpPr>
            <p:cNvPr id="29759" name="AutoShape 63"/>
            <p:cNvSpPr>
              <a:spLocks noChangeArrowheads="1"/>
            </p:cNvSpPr>
            <p:nvPr/>
          </p:nvSpPr>
          <p:spPr bwMode="auto">
            <a:xfrm>
              <a:off x="5335" y="2239"/>
              <a:ext cx="132" cy="214"/>
            </a:xfrm>
            <a:prstGeom prst="roundRect">
              <a:avLst>
                <a:gd name="adj" fmla="val 50000"/>
              </a:avLst>
            </a:prstGeom>
            <a:solidFill>
              <a:srgbClr val="FFDC99"/>
            </a:solidFill>
            <a:ln w="9525">
              <a:noFill/>
              <a:round/>
              <a:headEnd/>
              <a:tailEnd/>
            </a:ln>
          </p:spPr>
          <p:txBody>
            <a:bodyPr>
              <a:prstTxWarp prst="textNoShape">
                <a:avLst/>
              </a:prstTxWarp>
            </a:bodyPr>
            <a:lstStyle/>
            <a:p>
              <a:endParaRPr lang="en-US"/>
            </a:p>
          </p:txBody>
        </p:sp>
        <p:sp>
          <p:nvSpPr>
            <p:cNvPr id="29760" name="AutoShape 64"/>
            <p:cNvSpPr>
              <a:spLocks noChangeArrowheads="1"/>
            </p:cNvSpPr>
            <p:nvPr/>
          </p:nvSpPr>
          <p:spPr bwMode="auto">
            <a:xfrm>
              <a:off x="5335" y="2239"/>
              <a:ext cx="149" cy="230"/>
            </a:xfrm>
            <a:prstGeom prst="roundRect">
              <a:avLst>
                <a:gd name="adj" fmla="val 46981"/>
              </a:avLst>
            </a:prstGeom>
            <a:noFill/>
            <a:ln w="38100">
              <a:solidFill>
                <a:srgbClr val="FFDC99"/>
              </a:solidFill>
              <a:round/>
              <a:headEnd/>
              <a:tailEnd/>
            </a:ln>
          </p:spPr>
          <p:txBody>
            <a:bodyPr>
              <a:prstTxWarp prst="textNoShape">
                <a:avLst/>
              </a:prstTxWarp>
            </a:bodyPr>
            <a:lstStyle/>
            <a:p>
              <a:endParaRPr lang="en-US"/>
            </a:p>
          </p:txBody>
        </p:sp>
        <p:sp>
          <p:nvSpPr>
            <p:cNvPr id="29761" name="Rectangle 65"/>
            <p:cNvSpPr>
              <a:spLocks noChangeArrowheads="1"/>
            </p:cNvSpPr>
            <p:nvPr/>
          </p:nvSpPr>
          <p:spPr bwMode="auto">
            <a:xfrm>
              <a:off x="5335" y="2239"/>
              <a:ext cx="132" cy="115"/>
            </a:xfrm>
            <a:prstGeom prst="rect">
              <a:avLst/>
            </a:prstGeom>
            <a:solidFill>
              <a:srgbClr val="FFFFFF"/>
            </a:solidFill>
            <a:ln w="9525">
              <a:noFill/>
              <a:miter lim="800000"/>
              <a:headEnd/>
              <a:tailEnd/>
            </a:ln>
          </p:spPr>
          <p:txBody>
            <a:bodyPr>
              <a:prstTxWarp prst="textNoShape">
                <a:avLst/>
              </a:prstTxWarp>
            </a:bodyPr>
            <a:lstStyle/>
            <a:p>
              <a:endParaRPr lang="en-US"/>
            </a:p>
          </p:txBody>
        </p:sp>
        <p:sp>
          <p:nvSpPr>
            <p:cNvPr id="29762" name="Rectangle 66"/>
            <p:cNvSpPr>
              <a:spLocks noChangeArrowheads="1"/>
            </p:cNvSpPr>
            <p:nvPr/>
          </p:nvSpPr>
          <p:spPr bwMode="auto">
            <a:xfrm>
              <a:off x="5335" y="2239"/>
              <a:ext cx="149" cy="131"/>
            </a:xfrm>
            <a:prstGeom prst="rect">
              <a:avLst/>
            </a:prstGeom>
            <a:noFill/>
            <a:ln w="38100">
              <a:solidFill>
                <a:srgbClr val="FFFFFF"/>
              </a:solidFill>
              <a:miter lim="800000"/>
              <a:headEnd/>
              <a:tailEnd/>
            </a:ln>
          </p:spPr>
          <p:txBody>
            <a:bodyPr>
              <a:prstTxWarp prst="textNoShape">
                <a:avLst/>
              </a:prstTxWarp>
            </a:bodyPr>
            <a:lstStyle/>
            <a:p>
              <a:endParaRPr lang="en-US"/>
            </a:p>
          </p:txBody>
        </p:sp>
        <p:sp>
          <p:nvSpPr>
            <p:cNvPr id="29763" name="AutoShape 67"/>
            <p:cNvSpPr>
              <a:spLocks noChangeArrowheads="1"/>
            </p:cNvSpPr>
            <p:nvPr/>
          </p:nvSpPr>
          <p:spPr bwMode="auto">
            <a:xfrm>
              <a:off x="5335" y="2239"/>
              <a:ext cx="149" cy="230"/>
            </a:xfrm>
            <a:prstGeom prst="roundRect">
              <a:avLst>
                <a:gd name="adj" fmla="val 46981"/>
              </a:avLst>
            </a:prstGeom>
            <a:noFill/>
            <a:ln w="38100">
              <a:solidFill>
                <a:srgbClr val="000000"/>
              </a:solidFill>
              <a:round/>
              <a:headEnd/>
              <a:tailEnd/>
            </a:ln>
          </p:spPr>
          <p:txBody>
            <a:bodyPr>
              <a:prstTxWarp prst="textNoShape">
                <a:avLst/>
              </a:prstTxWarp>
            </a:bodyPr>
            <a:lstStyle/>
            <a:p>
              <a:endParaRPr lang="en-US"/>
            </a:p>
          </p:txBody>
        </p:sp>
        <p:sp>
          <p:nvSpPr>
            <p:cNvPr id="29764" name="Line 68"/>
            <p:cNvSpPr>
              <a:spLocks noChangeShapeType="1"/>
            </p:cNvSpPr>
            <p:nvPr/>
          </p:nvSpPr>
          <p:spPr bwMode="auto">
            <a:xfrm>
              <a:off x="5335" y="2354"/>
              <a:ext cx="132" cy="1"/>
            </a:xfrm>
            <a:prstGeom prst="line">
              <a:avLst/>
            </a:prstGeom>
            <a:noFill/>
            <a:ln w="38100">
              <a:solidFill>
                <a:srgbClr val="000000"/>
              </a:solidFill>
              <a:round/>
              <a:headEnd/>
              <a:tailEnd/>
            </a:ln>
          </p:spPr>
          <p:txBody>
            <a:bodyP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5785</TotalTime>
  <Words>7078</Words>
  <Application>Microsoft Office PowerPoint</Application>
  <PresentationFormat>On-screen Show (4:3)</PresentationFormat>
  <Paragraphs>1277</Paragraphs>
  <Slides>97</Slides>
  <Notes>55</Notes>
  <HiddenSlides>40</HiddenSlides>
  <MMClips>0</MMClips>
  <ScaleCrop>false</ScaleCrop>
  <HeadingPairs>
    <vt:vector size="4" baseType="variant">
      <vt:variant>
        <vt:lpstr>Design Template</vt:lpstr>
      </vt:variant>
      <vt:variant>
        <vt:i4>1</vt:i4>
      </vt:variant>
      <vt:variant>
        <vt:lpstr>Slide Titles</vt:lpstr>
      </vt:variant>
      <vt:variant>
        <vt:i4>97</vt:i4>
      </vt:variant>
    </vt:vector>
  </HeadingPairs>
  <TitlesOfParts>
    <vt:vector size="98" baseType="lpstr">
      <vt:lpstr>Carnival</vt:lpstr>
      <vt:lpstr>15-446 Distributed Systems Spring 2009</vt:lpstr>
      <vt:lpstr>Important Lessons –  Fault Tolerance</vt:lpstr>
      <vt:lpstr>Today's Lecture</vt:lpstr>
      <vt:lpstr>Transactions</vt:lpstr>
      <vt:lpstr>Transactions –  The ACID Properties</vt:lpstr>
      <vt:lpstr>Bank Operations</vt:lpstr>
      <vt:lpstr>The transactional model</vt:lpstr>
      <vt:lpstr>A side remark</vt:lpstr>
      <vt:lpstr>Transaction and Data Managers</vt:lpstr>
      <vt:lpstr>Typical transactional program</vt:lpstr>
      <vt:lpstr>Transaction life histories</vt:lpstr>
      <vt:lpstr>Transactional Execution Log</vt:lpstr>
      <vt:lpstr>Concurrency control</vt:lpstr>
      <vt:lpstr>Serializability</vt:lpstr>
      <vt:lpstr>Need for serializable execution</vt:lpstr>
      <vt:lpstr>Non serializable execution</vt:lpstr>
      <vt:lpstr>Serializable execution</vt:lpstr>
      <vt:lpstr>Read and write operation conflict rules</vt:lpstr>
      <vt:lpstr>A dirty read when transaction T aborts</vt:lpstr>
      <vt:lpstr>Nested transactions</vt:lpstr>
      <vt:lpstr>Committing Nested Transactions</vt:lpstr>
      <vt:lpstr>Today's Lecture</vt:lpstr>
      <vt:lpstr>Schemes for Concurrency control</vt:lpstr>
      <vt:lpstr>What about the locks?</vt:lpstr>
      <vt:lpstr>Locking rule</vt:lpstr>
      <vt:lpstr>Examples of lock coverage</vt:lpstr>
      <vt:lpstr>Two-Phase Locking (1)</vt:lpstr>
      <vt:lpstr>Strict Two-Phase Locking (2)</vt:lpstr>
      <vt:lpstr>Use of locks in strict two-phase locking</vt:lpstr>
      <vt:lpstr>Why does strict 2PL imply serializability?</vt:lpstr>
      <vt:lpstr>Lock compatibility</vt:lpstr>
      <vt:lpstr>Deadlock with write locks</vt:lpstr>
      <vt:lpstr>The wait-for graph </vt:lpstr>
      <vt:lpstr>Dealing with Deadlock in  two-phase locking</vt:lpstr>
      <vt:lpstr>Resolution of deadlock</vt:lpstr>
      <vt:lpstr>Contrast: Timestamped approach</vt:lpstr>
      <vt:lpstr>Example of when we abort</vt:lpstr>
      <vt:lpstr>Pros and cons of approaches</vt:lpstr>
      <vt:lpstr>Optimistic Concurrency Control</vt:lpstr>
      <vt:lpstr>Validation of transactions</vt:lpstr>
      <vt:lpstr>Today's Lecture</vt:lpstr>
      <vt:lpstr>Distributed Transactions</vt:lpstr>
      <vt:lpstr>Concurrency Control for Distributed Transactions</vt:lpstr>
      <vt:lpstr>Transactions in distributed systems</vt:lpstr>
      <vt:lpstr>Transactions in distributed systems</vt:lpstr>
      <vt:lpstr>Atomic Commit Protocols</vt:lpstr>
      <vt:lpstr>The two-phase commit protocol - 1</vt:lpstr>
      <vt:lpstr>The two-phase commit protocol - 2</vt:lpstr>
      <vt:lpstr>Communication in two-phase commit protocol</vt:lpstr>
      <vt:lpstr>Commit protocol illustrated</vt:lpstr>
      <vt:lpstr>Commit protocol illustrated</vt:lpstr>
      <vt:lpstr>Operations for two-phase commit protocol</vt:lpstr>
      <vt:lpstr>Two-Phase Commit protocol - 3</vt:lpstr>
      <vt:lpstr>Two-Phase Commit protocol - 4</vt:lpstr>
      <vt:lpstr>Two-Phase Commit protocol - 5</vt:lpstr>
      <vt:lpstr>Two Phase Commit Protocol - 6</vt:lpstr>
      <vt:lpstr>Two-Phase Commit protocol - 7</vt:lpstr>
      <vt:lpstr>Three Phase Commit protocol - 1</vt:lpstr>
      <vt:lpstr>Three-Phase Commit protocol - 2</vt:lpstr>
      <vt:lpstr>Three Phase Commit Protocol - 3</vt:lpstr>
      <vt:lpstr>Lost Update Problem - 1</vt:lpstr>
      <vt:lpstr>Lost Update Problem - 2</vt:lpstr>
      <vt:lpstr>Lost Update Problem - 3</vt:lpstr>
      <vt:lpstr>The inconsistent retrievals problem</vt:lpstr>
      <vt:lpstr>A serially equivalent interleaving of V and W</vt:lpstr>
      <vt:lpstr>Serializability</vt:lpstr>
      <vt:lpstr>Observations</vt:lpstr>
      <vt:lpstr>A non-serially equivalent interleaving of operations of transactions T and U</vt:lpstr>
      <vt:lpstr>Concurrency Control</vt:lpstr>
      <vt:lpstr>Strict Two-phase locking:  how it works</vt:lpstr>
      <vt:lpstr>Why do we call it  “Strict” “two phase”?</vt:lpstr>
      <vt:lpstr>Strict Two-phase Locking</vt:lpstr>
      <vt:lpstr>Notes</vt:lpstr>
      <vt:lpstr>Why does strict 2PL imply serializability?</vt:lpstr>
      <vt:lpstr>Acyclic conflict graph implies serializability</vt:lpstr>
      <vt:lpstr>Two-phase locking is “pessimistic”</vt:lpstr>
      <vt:lpstr>Transactions T and U with exclusive locks</vt:lpstr>
      <vt:lpstr>Schemes for Concurrency control</vt:lpstr>
      <vt:lpstr>Optimistic Concurrency Control</vt:lpstr>
      <vt:lpstr>Optimistic Concurrency Control</vt:lpstr>
      <vt:lpstr>Validation of transactions</vt:lpstr>
      <vt:lpstr>Optimistic Concurrency Control</vt:lpstr>
      <vt:lpstr>Schemes for Concurrency control</vt:lpstr>
      <vt:lpstr>Contrast: Timestamped approach</vt:lpstr>
      <vt:lpstr>Example of when we abort</vt:lpstr>
      <vt:lpstr>Pros and cons of approaches</vt:lpstr>
      <vt:lpstr>Distributed Transactions</vt:lpstr>
      <vt:lpstr>Nested banking transaction</vt:lpstr>
      <vt:lpstr>Concurrency Control for Distributed Transactions</vt:lpstr>
      <vt:lpstr>A distributed banking transaction</vt:lpstr>
      <vt:lpstr>Distributed deadlock</vt:lpstr>
      <vt:lpstr>Local and global wait-for graphs</vt:lpstr>
      <vt:lpstr>Two-phase commit in transactions</vt:lpstr>
      <vt:lpstr>Unilateral abort</vt:lpstr>
      <vt:lpstr>Notes on 2PC</vt:lpstr>
      <vt:lpstr> A cycle in a wait-for graph</vt:lpstr>
      <vt:lpstr>Another wait-for graph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Networks at the Edge: Problems and Opportunities in Residential Wireless Networks</dc:title>
  <dc:creator>srini</dc:creator>
  <cp:lastModifiedBy>Srinivasan Seshan</cp:lastModifiedBy>
  <cp:revision>85</cp:revision>
  <cp:lastPrinted>2009-03-19T05:29:08Z</cp:lastPrinted>
  <dcterms:created xsi:type="dcterms:W3CDTF">2009-03-24T14:04:11Z</dcterms:created>
  <dcterms:modified xsi:type="dcterms:W3CDTF">2009-03-24T14:07:19Z</dcterms:modified>
</cp:coreProperties>
</file>