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22.xml" ContentType="application/vnd.openxmlformats-officedocument.presentationml.notesSlide+xml"/>
  <Override PartName="/ppt/notesSlides/notesSlide31.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notesSlides/notesSlide11.xml" ContentType="application/vnd.openxmlformats-officedocument.presentationml.notes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notesSlides/notesSlide32.xml" ContentType="application/vnd.openxmlformats-officedocument.presentationml.notesSlide+xml"/>
  <Override PartName="/ppt/slideLayouts/slideLayout3.xml" ContentType="application/vnd.openxmlformats-officedocument.presentationml.slideLayout+xml"/>
  <Override PartName="/ppt/slides/slide21.xml" ContentType="application/vnd.openxmlformats-officedocument.presentationml.slide+xml"/>
  <Override PartName="/ppt/slides/slide23.xml" ContentType="application/vnd.openxmlformats-officedocument.presentationml.slide+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notesSlides/notesSlide15.xml" ContentType="application/vnd.openxmlformats-officedocument.presentationml.notes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35.xml" ContentType="application/vnd.openxmlformats-officedocument.presentationml.notes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13.xml" ContentType="application/vnd.openxmlformats-officedocument.presentationml.notesSlide+xml"/>
  <Override PartName="/ppt/slideLayouts/slideLayout2.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slideLayouts/slideLayout6.xml" ContentType="application/vnd.openxmlformats-officedocument.presentationml.slideLayout+xml"/>
  <Override PartName="/ppt/slides/slide37.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Default Extension="vml" ContentType="application/vnd.openxmlformats-officedocument.vmlDrawing"/>
  <Override PartName="/ppt/notesSlides/notesSlide18.xml" ContentType="application/vnd.openxmlformats-officedocument.presentationml.notesSlide+xml"/>
  <Default Extension="png" ContentType="image/png"/>
  <Override PartName="/ppt/slides/slide27.xml" ContentType="application/vnd.openxmlformats-officedocument.presentationml.slide+xml"/>
  <Override PartName="/docProps/core.xml" ContentType="application/vnd.openxmlformats-package.core-properties+xml"/>
  <Override PartName="/ppt/slides/slide31.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Override PartName="/ppt/notesSlides/notesSlide24.xml" ContentType="application/vnd.openxmlformats-officedocument.presentationml.notesSlide+xml"/>
  <Override PartName="/ppt/slides/slide12.xml" ContentType="application/vnd.openxmlformats-officedocument.presentationml.slide+xml"/>
  <Override PartName="/ppt/slides/slide19.xml" ContentType="application/vnd.openxmlformats-officedocument.presentationml.slide+xml"/>
  <Override PartName="/ppt/slides/slide41.xml" ContentType="application/vnd.openxmlformats-officedocument.presentationml.slide+xml"/>
  <Override PartName="/ppt/slides/slide46.xml" ContentType="application/vnd.openxmlformats-officedocument.presentationml.slide+xml"/>
  <Override PartName="/ppt/notesSlides/notesSlide2.xml" ContentType="application/vnd.openxmlformats-officedocument.presentationml.notesSlide+xml"/>
  <Override PartName="/ppt/notesSlides/notesSlide14.xml" ContentType="application/vnd.openxmlformats-officedocument.presentationml.notesSlide+xml"/>
  <Override PartName="/ppt/notesSlides/notesSlide28.xml" ContentType="application/vnd.openxmlformats-officedocument.presentationml.notesSlide+xml"/>
  <Override PartName="/ppt/theme/theme2.xml" ContentType="application/vnd.openxmlformats-officedocument.theme+xml"/>
  <Override PartName="/ppt/notesSlides/notesSlide27.xml" ContentType="application/vnd.openxmlformats-officedocument.presentationml.notesSlide+xml"/>
  <Override PartName="/ppt/slides/slide2.xml" ContentType="application/vnd.openxmlformats-officedocument.presentationml.slide+xml"/>
  <Override PartName="/ppt/notesSlides/notesSlide25.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slides/slide45.xml" ContentType="application/vnd.openxmlformats-officedocument.presentationml.slide+xml"/>
  <Override PartName="/ppt/notesSlides/notesSlide34.xml" ContentType="application/vnd.openxmlformats-officedocument.presentationml.notesSlide+xml"/>
  <Override PartName="/ppt/notesSlides/notesSlide2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s/slide50.xml" ContentType="application/vnd.openxmlformats-officedocument.presentationml.slide+xml"/>
  <Override PartName="/ppt/notesSlides/notesSlide3.xml" ContentType="application/vnd.openxmlformats-officedocument.presentationml.notesSlide+xml"/>
  <Override PartName="/ppt/notesSlides/notesSlide29.xml" ContentType="application/vnd.openxmlformats-officedocument.presentationml.notesSlide+xml"/>
  <Override PartName="/ppt/notesSlides/notesSlide36.xml" ContentType="application/vnd.openxmlformats-officedocument.presentationml.notesSlide+xml"/>
  <Default Extension="xml" ContentType="application/xml"/>
  <Override PartName="/ppt/slides/slide26.xml" ContentType="application/vnd.openxmlformats-officedocument.presentationml.slide+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19.xml" ContentType="application/vnd.openxmlformats-officedocument.presentationml.notesSlide+xml"/>
  <Override PartName="/ppt/slides/slide14.xml" ContentType="application/vnd.openxmlformats-officedocument.presentationml.slide+xml"/>
  <Override PartName="/ppt/slides/slide40.xml" ContentType="application/vnd.openxmlformats-officedocument.presentationml.slide+xml"/>
  <Override PartName="/ppt/embeddings/oleObject1.bin" ContentType="application/vnd.openxmlformats-officedocument.oleObject"/>
  <Override PartName="/ppt/slides/slide34.xml" ContentType="application/vnd.openxmlformats-officedocument.presentationml.slide+xml"/>
  <Override PartName="/ppt/notesSlides/notesSlide26.xml" ContentType="application/vnd.openxmlformats-officedocument.presentationml.notesSlide+xml"/>
  <Override PartName="/ppt/slides/slide44.xml" ContentType="application/vnd.openxmlformats-officedocument.presentationml.slide+xml"/>
  <Override PartName="/ppt/notesSlides/notesSlide12.xml" ContentType="application/vnd.openxmlformats-officedocument.presentationml.notesSlide+xml"/>
  <Override PartName="/ppt/notesSlides/notesSlide5.xml" ContentType="application/vnd.openxmlformats-officedocument.presentationml.notesSlide+xml"/>
  <Override PartName="/ppt/slides/slide49.xml" ContentType="application/vnd.openxmlformats-officedocument.presentationml.slide+xml"/>
  <Override PartName="/ppt/slideLayouts/slideLayout1.xml" ContentType="application/vnd.openxmlformats-officedocument.presentationml.slideLayout+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Default Extension="jpeg" ContentType="image/jpeg"/>
  <Override PartName="/ppt/notesSlides/notesSlide33.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notesSlides/notesSlide30.xml" ContentType="application/vnd.openxmlformats-officedocument.presentationml.notes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notesSlides/notesSlide20.xml" ContentType="application/vnd.openxmlformats-officedocument.presentationml.notes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800" r:id="rId1"/>
  </p:sldMasterIdLst>
  <p:notesMasterIdLst>
    <p:notesMasterId r:id="rId52"/>
  </p:notesMasterIdLst>
  <p:handoutMasterIdLst>
    <p:handoutMasterId r:id="rId53"/>
  </p:handoutMasterIdLst>
  <p:sldIdLst>
    <p:sldId id="410" r:id="rId2"/>
    <p:sldId id="699" r:id="rId3"/>
    <p:sldId id="700" r:id="rId4"/>
    <p:sldId id="718" r:id="rId5"/>
    <p:sldId id="852" r:id="rId6"/>
    <p:sldId id="719" r:id="rId7"/>
    <p:sldId id="733" r:id="rId8"/>
    <p:sldId id="825" r:id="rId9"/>
    <p:sldId id="826" r:id="rId10"/>
    <p:sldId id="827" r:id="rId11"/>
    <p:sldId id="828" r:id="rId12"/>
    <p:sldId id="829" r:id="rId13"/>
    <p:sldId id="830" r:id="rId14"/>
    <p:sldId id="831" r:id="rId15"/>
    <p:sldId id="832" r:id="rId16"/>
    <p:sldId id="833" r:id="rId17"/>
    <p:sldId id="834" r:id="rId18"/>
    <p:sldId id="835" r:id="rId19"/>
    <p:sldId id="836" r:id="rId20"/>
    <p:sldId id="842" r:id="rId21"/>
    <p:sldId id="843" r:id="rId22"/>
    <p:sldId id="844" r:id="rId23"/>
    <p:sldId id="845" r:id="rId24"/>
    <p:sldId id="838" r:id="rId25"/>
    <p:sldId id="854" r:id="rId26"/>
    <p:sldId id="801" r:id="rId27"/>
    <p:sldId id="802" r:id="rId28"/>
    <p:sldId id="803" r:id="rId29"/>
    <p:sldId id="804" r:id="rId30"/>
    <p:sldId id="805" r:id="rId31"/>
    <p:sldId id="806" r:id="rId32"/>
    <p:sldId id="807" r:id="rId33"/>
    <p:sldId id="808" r:id="rId34"/>
    <p:sldId id="855" r:id="rId35"/>
    <p:sldId id="862" r:id="rId36"/>
    <p:sldId id="759" r:id="rId37"/>
    <p:sldId id="858" r:id="rId38"/>
    <p:sldId id="860" r:id="rId39"/>
    <p:sldId id="861" r:id="rId40"/>
    <p:sldId id="859" r:id="rId41"/>
    <p:sldId id="746" r:id="rId42"/>
    <p:sldId id="846" r:id="rId43"/>
    <p:sldId id="847" r:id="rId44"/>
    <p:sldId id="848" r:id="rId45"/>
    <p:sldId id="849" r:id="rId46"/>
    <p:sldId id="850" r:id="rId47"/>
    <p:sldId id="851" r:id="rId48"/>
    <p:sldId id="853" r:id="rId49"/>
    <p:sldId id="856" r:id="rId50"/>
    <p:sldId id="857" r:id="rId51"/>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4" frameSlides="1"/>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86589" autoAdjust="0"/>
  </p:normalViewPr>
  <p:slideViewPr>
    <p:cSldViewPr>
      <p:cViewPr varScale="1">
        <p:scale>
          <a:sx n="77" d="100"/>
          <a:sy n="77" d="100"/>
        </p:scale>
        <p:origin x="-1144" y="-104"/>
      </p:cViewPr>
      <p:guideLst>
        <p:guide orient="horz" pos="2160"/>
        <p:guide pos="2880"/>
      </p:guideLst>
    </p:cSldViewPr>
  </p:slideViewPr>
  <p:notesTextViewPr>
    <p:cViewPr>
      <p:scale>
        <a:sx n="100" d="100"/>
        <a:sy n="100" d="100"/>
      </p:scale>
      <p:origin x="0" y="0"/>
    </p:cViewPr>
  </p:notesTextViewPr>
  <p:sorterViewPr>
    <p:cViewPr>
      <p:scale>
        <a:sx n="125" d="100"/>
        <a:sy n="125" d="100"/>
      </p:scale>
      <p:origin x="0" y="12976"/>
    </p:cViewPr>
  </p:sorter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slide" Target="slides/slide49.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58" Type="http://schemas.openxmlformats.org/officeDocument/2006/relationships/tableStyles" Target="tableStyles.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57" Type="http://schemas.openxmlformats.org/officeDocument/2006/relationships/theme" Target="theme/theme1.xml"/><Relationship Id="rId35" Type="http://schemas.openxmlformats.org/officeDocument/2006/relationships/slide" Target="slides/slide34.xml"/><Relationship Id="rId51" Type="http://schemas.openxmlformats.org/officeDocument/2006/relationships/slide" Target="slides/slide50.xml"/><Relationship Id="rId55" Type="http://schemas.openxmlformats.org/officeDocument/2006/relationships/presProps" Target="presProps.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56" Type="http://schemas.openxmlformats.org/officeDocument/2006/relationships/viewProps" Target="viewProps.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notesMaster" Target="notesMasters/notesMaster1.xml"/><Relationship Id="rId54" Type="http://schemas.openxmlformats.org/officeDocument/2006/relationships/printerSettings" Target="printerSettings/printerSettings1.bin"/><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handoutMaster" Target="handoutMasters/handoutMaster1.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a:defRPr sz="1200"/>
            </a:lvl1pPr>
          </a:lstStyle>
          <a:p>
            <a:fld id="{84CCBEAD-6B71-3348-BF9F-9613C4C3C999}" type="datetimeFigureOut">
              <a:rPr lang="en-US" smtClean="0"/>
              <a:pPr/>
              <a:t>3/4/09</a:t>
            </a:fld>
            <a:endParaRPr lang="en-US"/>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lIns="91440" tIns="45720" rIns="91440" bIns="45720" rtlCol="0" anchor="b"/>
          <a:lstStyle>
            <a:lvl1pPr algn="r">
              <a:defRPr sz="1200"/>
            </a:lvl1pPr>
          </a:lstStyle>
          <a:p>
            <a:fld id="{E2CF47B0-0373-7744-B577-08A7E9D13627}"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EE4EF078-8C60-4F1F-BF94-84BF097D947E}" type="datetimeFigureOut">
              <a:rPr lang="en-US" smtClean="0"/>
              <a:pPr/>
              <a:t>3/4/09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E562AC01-5D10-4856-8121-C9B953CE69C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2860F4-A45F-AF45-A651-45A3B176FF10}" type="slidenum">
              <a:rPr lang="en-US"/>
              <a:pPr/>
              <a:t>2</a:t>
            </a:fld>
            <a:endParaRPr lang="en-US"/>
          </a:p>
        </p:txBody>
      </p:sp>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4450" name="Rectangle 2"/>
          <p:cNvSpPr>
            <a:spLocks noChangeArrowheads="1" noTextEdit="1"/>
          </p:cNvSpPr>
          <p:nvPr>
            <p:ph type="sldImg"/>
          </p:nvPr>
        </p:nvSpPr>
        <p:spPr>
          <a:ln/>
        </p:spPr>
      </p:sp>
      <p:sp>
        <p:nvSpPr>
          <p:cNvPr id="104451"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5474" name="Rectangle 2"/>
          <p:cNvSpPr>
            <a:spLocks noChangeArrowheads="1" noTextEdit="1"/>
          </p:cNvSpPr>
          <p:nvPr>
            <p:ph type="sldImg"/>
          </p:nvPr>
        </p:nvSpPr>
        <p:spPr>
          <a:ln/>
        </p:spPr>
      </p:sp>
      <p:sp>
        <p:nvSpPr>
          <p:cNvPr id="105475"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6498" name="Rectangle 2"/>
          <p:cNvSpPr>
            <a:spLocks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42" name="Rectangle 2"/>
          <p:cNvSpPr>
            <a:spLocks noChangeArrowheads="1" noTextEdit="1"/>
          </p:cNvSpPr>
          <p:nvPr>
            <p:ph type="sldImg"/>
          </p:nvPr>
        </p:nvSpPr>
        <p:spPr>
          <a:ln/>
        </p:spPr>
      </p:sp>
      <p:sp>
        <p:nvSpPr>
          <p:cNvPr id="112643"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3666" name="Rectangle 2"/>
          <p:cNvSpPr>
            <a:spLocks noChangeArrowheads="1" noTextEdit="1"/>
          </p:cNvSpPr>
          <p:nvPr>
            <p:ph type="sldImg"/>
          </p:nvPr>
        </p:nvSpPr>
        <p:spPr>
          <a:ln/>
        </p:spPr>
      </p:sp>
      <p:sp>
        <p:nvSpPr>
          <p:cNvPr id="113667"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2C20DE-C46E-BC4C-95FF-E118EF85F944}" type="slidenum">
              <a:rPr lang="en-US"/>
              <a:pPr/>
              <a:t>20</a:t>
            </a:fld>
            <a:endParaRPr 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48C030-445C-1945-9CE7-C636C32BDDC0}" type="slidenum">
              <a:rPr lang="en-US"/>
              <a:pPr/>
              <a:t>21</a:t>
            </a:fld>
            <a:endParaRPr lang="en-US"/>
          </a:p>
        </p:txBody>
      </p:sp>
      <p:sp>
        <p:nvSpPr>
          <p:cNvPr id="168962" name="Rectangle 2"/>
          <p:cNvSpPr>
            <a:spLocks noGrp="1" noRot="1" noChangeAspec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EB2286-96F1-C748-A474-59666D0B0FBC}" type="slidenum">
              <a:rPr lang="en-US"/>
              <a:pPr/>
              <a:t>22</a:t>
            </a:fld>
            <a:endParaRPr 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C874DE-C90B-9444-A954-094158C5603D}" type="slidenum">
              <a:rPr lang="en-US"/>
              <a:pPr/>
              <a:t>23</a:t>
            </a:fld>
            <a:endParaRPr 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5714" name="Rectangle 2"/>
          <p:cNvSpPr>
            <a:spLocks noChangeArrowheads="1" noTextEdit="1"/>
          </p:cNvSpPr>
          <p:nvPr>
            <p:ph type="sldImg"/>
          </p:nvPr>
        </p:nvSpPr>
        <p:spPr>
          <a:ln/>
        </p:spPr>
      </p:sp>
      <p:sp>
        <p:nvSpPr>
          <p:cNvPr id="115715"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968CFE-FE90-7748-9206-8288F286913F}" type="slidenum">
              <a:rPr lang="en-US"/>
              <a:pPr/>
              <a:t>4</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264B64-753A-5145-9892-E82F0B53E017}" type="slidenum">
              <a:rPr lang="en-US"/>
              <a:pPr/>
              <a:t>26</a:t>
            </a:fld>
            <a:endParaRPr lang="en-US"/>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186919-A9DD-BF42-8B3A-C8425D3D76DC}" type="slidenum">
              <a:rPr lang="en-US"/>
              <a:pPr/>
              <a:t>27</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07A152-2FCC-9D45-AFB6-6C35CA11EBA5}" type="slidenum">
              <a:rPr lang="en-US"/>
              <a:pPr/>
              <a:t>28</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BFC12AF-20E4-F24A-B8D2-A9D5C7295E50}" type="slidenum">
              <a:rPr lang="en-US"/>
              <a:pPr/>
              <a:t>29</a:t>
            </a:fld>
            <a:endParaRPr lang="en-US"/>
          </a:p>
        </p:txBody>
      </p:sp>
      <p:sp>
        <p:nvSpPr>
          <p:cNvPr id="62466" name="Rectangle 2"/>
          <p:cNvSpPr>
            <a:spLocks noChangeArrowheads="1" noTextEdit="1"/>
          </p:cNvSpPr>
          <p:nvPr>
            <p:ph type="sldImg"/>
          </p:nvPr>
        </p:nvSpPr>
        <p:spPr>
          <a:ln/>
        </p:spPr>
      </p:sp>
      <p:sp>
        <p:nvSpPr>
          <p:cNvPr id="62467" name="Rectangle 3"/>
          <p:cNvSpPr>
            <a:spLocks noGrp="1" noChangeArrowheads="1"/>
          </p:cNvSpPr>
          <p:nvPr>
            <p:ph type="body" idx="1"/>
          </p:nvPr>
        </p:nvSpPr>
        <p:spPr/>
        <p:txBody>
          <a:bodyPr/>
          <a:lstStyle/>
          <a:p>
            <a:pPr>
              <a:buFontTx/>
              <a:buChar char="•"/>
            </a:pPr>
            <a:r>
              <a:rPr lang="en-US">
                <a:latin typeface="Courier New" pitchFamily="-65" charset="0"/>
                <a:ea typeface="Courier New" pitchFamily="-65" charset="0"/>
                <a:cs typeface="Courier New" pitchFamily="-65" charset="0"/>
              </a:rPr>
              <a:t>Attack may result for example, in a disproportionate share of resources allocated to the attacker(s) or privacy violations.</a:t>
            </a:r>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ADCE3444-3BB7-5A47-B268-CB141AADF1CF}" type="slidenum">
              <a:rPr lang="en-US"/>
              <a:pPr/>
              <a:t>30</a:t>
            </a:fld>
            <a:endParaRPr lang="en-US"/>
          </a:p>
        </p:txBody>
      </p:sp>
      <p:sp>
        <p:nvSpPr>
          <p:cNvPr id="94210" name="Rectangle 2"/>
          <p:cNvSpPr>
            <a:spLocks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4021392B-1DD9-C944-8031-F9CDD8758318}" type="slidenum">
              <a:rPr lang="en-US"/>
              <a:pPr/>
              <a:t>31</a:t>
            </a:fld>
            <a:endParaRPr lang="en-US"/>
          </a:p>
        </p:txBody>
      </p:sp>
      <p:sp>
        <p:nvSpPr>
          <p:cNvPr id="66562" name="Rectangle 2"/>
          <p:cNvSpPr>
            <a:spLocks noChangeArrowheads="1" noTextEdit="1"/>
          </p:cNvSpPr>
          <p:nvPr>
            <p:ph type="sldImg"/>
          </p:nvPr>
        </p:nvSpPr>
        <p:spPr>
          <a:ln/>
        </p:spPr>
      </p:sp>
      <p:sp>
        <p:nvSpPr>
          <p:cNvPr id="66563" name="Rectangle 3"/>
          <p:cNvSpPr>
            <a:spLocks noGrp="1" noChangeArrowheads="1"/>
          </p:cNvSpPr>
          <p:nvPr>
            <p:ph type="body" idx="1"/>
          </p:nvPr>
        </p:nvSpPr>
        <p:spPr/>
        <p:txBody>
          <a:bodyPr/>
          <a:lstStyle/>
          <a:p>
            <a:pPr>
              <a:buFontTx/>
              <a:buChar char="•"/>
            </a:pPr>
            <a:r>
              <a:rPr lang="en-US" sz="1000"/>
              <a:t>Each correct entity c presents one legitimate identity.</a:t>
            </a:r>
          </a:p>
          <a:p>
            <a:pPr>
              <a:buFontTx/>
              <a:buChar char="•"/>
            </a:pPr>
            <a:r>
              <a:rPr lang="en-US" sz="1000"/>
              <a:t>Each faulty entity f may attempt to present a legitimate identity and one or more counterfeit.</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B6C5D2F9-3982-0147-B732-392A31D2AC3F}" type="slidenum">
              <a:rPr lang="en-US"/>
              <a:pPr/>
              <a:t>32</a:t>
            </a:fld>
            <a:endParaRPr lang="en-US"/>
          </a:p>
        </p:txBody>
      </p:sp>
      <p:sp>
        <p:nvSpPr>
          <p:cNvPr id="63490" name="Rectangle 2"/>
          <p:cNvSpPr>
            <a:spLocks noChangeArrowheads="1" noTextEdit="1"/>
          </p:cNvSpPr>
          <p:nvPr>
            <p:ph type="sldImg"/>
          </p:nvPr>
        </p:nvSpPr>
        <p:spPr>
          <a:ln/>
        </p:spPr>
      </p:sp>
      <p:sp>
        <p:nvSpPr>
          <p:cNvPr id="63491" name="Rectangle 3"/>
          <p:cNvSpPr>
            <a:spLocks noGrp="1" noChangeArrowheads="1"/>
          </p:cNvSpPr>
          <p:nvPr>
            <p:ph type="body" idx="1"/>
          </p:nvPr>
        </p:nvSpPr>
        <p:spPr/>
        <p:txBody>
          <a:bodyPr/>
          <a:lstStyle/>
          <a:p>
            <a:r>
              <a:rPr lang="en-US"/>
              <a:t>This is the practical result: some theoretical ability to limit impact of faulty entities by performing simultaneous and concurrent identity validation</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E0C081F1-4F1F-C148-81F2-AD20735BFBC9}" type="slidenum">
              <a:rPr lang="en-US"/>
              <a:pPr/>
              <a:t>33</a:t>
            </a:fld>
            <a:endParaRPr lang="en-US"/>
          </a:p>
        </p:txBody>
      </p:sp>
      <p:sp>
        <p:nvSpPr>
          <p:cNvPr id="95234" name="Rectangle 2"/>
          <p:cNvSpPr>
            <a:spLocks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7218" name="Rectangle 2"/>
          <p:cNvSpPr>
            <a:spLocks noChangeArrowheads="1" noTextEdit="1"/>
          </p:cNvSpPr>
          <p:nvPr>
            <p:ph type="sldImg"/>
          </p:nvPr>
        </p:nvSpPr>
        <p:spPr>
          <a:ln/>
        </p:spPr>
      </p:sp>
      <p:sp>
        <p:nvSpPr>
          <p:cNvPr id="137219"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9266" name="Rectangle 2"/>
          <p:cNvSpPr>
            <a:spLocks noChangeArrowheads="1" noTextEdit="1"/>
          </p:cNvSpPr>
          <p:nvPr>
            <p:ph type="sldImg"/>
          </p:nvPr>
        </p:nvSpPr>
        <p:spPr>
          <a:ln/>
        </p:spPr>
      </p:sp>
      <p:sp>
        <p:nvSpPr>
          <p:cNvPr id="139267"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03A95B-A55D-EA4A-855A-8BE5EC33F34C}" type="slidenum">
              <a:rPr lang="en-US"/>
              <a:pPr/>
              <a:t>5</a:t>
            </a:fld>
            <a:endParaRPr lang="en-US"/>
          </a:p>
        </p:txBody>
      </p:sp>
      <p:sp>
        <p:nvSpPr>
          <p:cNvPr id="248834" name="Rectangle 2"/>
          <p:cNvSpPr>
            <a:spLocks noGrp="1" noRot="1" noChangeAspect="1"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4690" name="Rectangle 2"/>
          <p:cNvSpPr>
            <a:spLocks noChangeArrowheads="1" noTextEdit="1"/>
          </p:cNvSpPr>
          <p:nvPr>
            <p:ph type="sldImg"/>
          </p:nvPr>
        </p:nvSpPr>
        <p:spPr>
          <a:ln/>
        </p:spPr>
      </p:sp>
      <p:sp>
        <p:nvSpPr>
          <p:cNvPr id="114691"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9BC18F-962F-5548-88D6-5ECF34675883}" type="slidenum">
              <a:rPr lang="en-US"/>
              <a:pPr/>
              <a:t>45</a:t>
            </a:fld>
            <a:endParaRPr lang="en-US"/>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39B5D1-41CD-5B49-B087-E2C0362A9A44}" type="slidenum">
              <a:rPr lang="en-US"/>
              <a:pPr/>
              <a:t>46</a:t>
            </a:fld>
            <a:endParaRPr 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B3986-5D4A-DB47-9200-7B766FCBC0B0}" type="slidenum">
              <a:rPr lang="en-US"/>
              <a:pPr/>
              <a:t>47</a:t>
            </a:fld>
            <a:endParaRPr lang="en-US"/>
          </a:p>
        </p:txBody>
      </p:sp>
      <p:sp>
        <p:nvSpPr>
          <p:cNvPr id="156674" name="Rectangle 2"/>
          <p:cNvSpPr>
            <a:spLocks noGrp="1" noRot="1" noChangeAspec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790AD037-87E6-7F46-847C-834CF746B643}" type="slidenum">
              <a:rPr lang="en-US"/>
              <a:pPr/>
              <a:t>48</a:t>
            </a:fld>
            <a:endParaRPr lang="en-US"/>
          </a:p>
        </p:txBody>
      </p:sp>
      <p:sp>
        <p:nvSpPr>
          <p:cNvPr id="96258" name="Rectangle 2"/>
          <p:cNvSpPr>
            <a:spLocks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E368DA-91D4-FF41-8706-F937B8D64049}" type="slidenum">
              <a:rPr lang="en-US"/>
              <a:pPr/>
              <a:t>49</a:t>
            </a:fld>
            <a:endParaRPr lang="en-US"/>
          </a:p>
        </p:txBody>
      </p:sp>
      <p:sp>
        <p:nvSpPr>
          <p:cNvPr id="234498" name="Rectangle 2"/>
          <p:cNvSpPr>
            <a:spLocks noGrp="1" noRot="1" noChangeAspec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1E565A-FEEE-A74E-9DBD-0B5DA6863B5C}" type="slidenum">
              <a:rPr lang="en-US"/>
              <a:pPr/>
              <a:t>50</a:t>
            </a:fld>
            <a:endParaRPr lang="en-US"/>
          </a:p>
        </p:txBody>
      </p:sp>
      <p:sp>
        <p:nvSpPr>
          <p:cNvPr id="166914" name="Rectangle 2"/>
          <p:cNvSpPr>
            <a:spLocks noGrp="1" noRot="1" noChangeAspec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861B25-664E-144A-B5CC-05ED59B9A6D7}" type="slidenum">
              <a:rPr lang="en-US"/>
              <a:pPr/>
              <a:t>6</a:t>
            </a:fld>
            <a:endParaRPr 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9778FA-135C-D74F-803B-6123D5B2F553}" type="slidenum">
              <a:rPr lang="en-US"/>
              <a:pPr/>
              <a:t>7</a:t>
            </a:fld>
            <a:endParaRPr lang="en-US"/>
          </a:p>
        </p:txBody>
      </p:sp>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7A2821A-50D1-A14F-B5DD-23634F8FB557}" type="slidenum">
              <a:rPr lang="en-US"/>
              <a:pPr/>
              <a:t>8</a:t>
            </a:fld>
            <a:endParaRPr lang="en-US"/>
          </a:p>
        </p:txBody>
      </p:sp>
      <p:sp>
        <p:nvSpPr>
          <p:cNvPr id="55299" name="Rectangle 2"/>
          <p:cNvSpPr>
            <a:spLocks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a:latin typeface="Times New Roman" pitchFamily="-65" charset="0"/>
                <a:cs typeface="Times New Roman" pitchFamily="-65" charset="0"/>
              </a:rPr>
              <a:t>                  homework         exam                 instructor       TA         students</a:t>
            </a:r>
          </a:p>
          <a:p>
            <a:pPr eaLnBrk="1" hangingPunct="1"/>
            <a:r>
              <a:rPr lang="en-US">
                <a:latin typeface="Times New Roman" pitchFamily="-65" charset="0"/>
                <a:cs typeface="Times New Roman" pitchFamily="-65" charset="0"/>
              </a:rPr>
              <a:t>Instructor    {assign,grade}   {assign,grade}               </a:t>
            </a:r>
          </a:p>
          <a:p>
            <a:pPr eaLnBrk="1" hangingPunct="1"/>
            <a:r>
              <a:rPr lang="en-US">
                <a:latin typeface="Times New Roman" pitchFamily="-65" charset="0"/>
                <a:cs typeface="Times New Roman" pitchFamily="-65" charset="0"/>
              </a:rPr>
              <a:t>TA              {grade}          </a:t>
            </a:r>
          </a:p>
          <a:p>
            <a:pPr eaLnBrk="1" hangingPunct="1"/>
            <a:r>
              <a:rPr lang="en-US">
                <a:latin typeface="Times New Roman" pitchFamily="-65" charset="0"/>
                <a:cs typeface="Times New Roman" pitchFamily="-65" charset="0"/>
              </a:rPr>
              <a:t>Students                                                      {evaluate}    {evaluate}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1378" name="Rectangle 2"/>
          <p:cNvSpPr>
            <a:spLocks noChangeArrowheads="1" noTextEdit="1"/>
          </p:cNvSpPr>
          <p:nvPr>
            <p:ph type="sldImg"/>
          </p:nvPr>
        </p:nvSpPr>
        <p:spPr>
          <a:ln/>
        </p:spPr>
      </p:sp>
      <p:sp>
        <p:nvSpPr>
          <p:cNvPr id="101379"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02" name="Rectangle 2"/>
          <p:cNvSpPr>
            <a:spLocks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Rectangle 2"/>
          <p:cNvSpPr>
            <a:spLocks noChangeArrowheads="1" noTextEdit="1"/>
          </p:cNvSpPr>
          <p:nvPr>
            <p:ph type="sldImg"/>
          </p:nvPr>
        </p:nvSpPr>
        <p:spPr>
          <a:ln/>
        </p:spPr>
      </p:sp>
      <p:sp>
        <p:nvSpPr>
          <p:cNvPr id="111619" name="Rectangle 3"/>
          <p:cNvSpPr>
            <a:spLocks noGrp="1" noChangeArrowheads="1"/>
          </p:cNvSpPr>
          <p:nvPr>
            <p:ph type="body" idx="1"/>
          </p:nvPr>
        </p:nvSpPr>
        <p:spPr>
          <a:noFill/>
          <a:ln/>
        </p:spPr>
        <p:txBody>
          <a:bodyPr/>
          <a:lstStyle/>
          <a:p>
            <a:endParaRPr lang="en-US">
              <a:latin typeface="Times New Roman" pitchFamily="-65" charset="0"/>
              <a:cs typeface="Times New Roman" pitchFamily="-65"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457200" y="853440"/>
            <a:ext cx="8229600" cy="3108960"/>
          </a:xfrm>
        </p:spPr>
        <p:txBody>
          <a:bodyPr anchor="t" anchorCtr="0">
            <a:noAutofit/>
          </a:bodyPr>
          <a:lstStyle>
            <a:lvl1pPr algn="ctr">
              <a:lnSpc>
                <a:spcPct val="100000"/>
              </a:lnSpc>
              <a:defRPr lang="en-US" sz="5400" b="1" cap="none" spc="0" dirty="0" smtClean="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dirty="0" smtClean="0"/>
              <a:t>Click to edit Master title style</a:t>
            </a:r>
            <a:endParaRPr lang="en-US" dirty="0"/>
          </a:p>
        </p:txBody>
      </p:sp>
      <p:sp>
        <p:nvSpPr>
          <p:cNvPr id="24" name="Rectangle 26"/>
          <p:cNvSpPr>
            <a:spLocks noGrp="1"/>
          </p:cNvSpPr>
          <p:nvPr>
            <p:ph type="subTitle" idx="1"/>
          </p:nvPr>
        </p:nvSpPr>
        <p:spPr>
          <a:xfrm>
            <a:off x="457200" y="4282440"/>
            <a:ext cx="8229600" cy="1508760"/>
          </a:xfrm>
        </p:spPr>
        <p:txBody>
          <a:bodyPr anchor="b">
            <a:normAutofit/>
          </a:bodyPr>
          <a:lstStyle>
            <a:lvl1pPr marL="0" indent="0" algn="ctr">
              <a:buNone/>
              <a:defRPr lang="en-US" sz="2200" b="0">
                <a:solidFill>
                  <a:schemeClr val="tx2">
                    <a:shade val="55000"/>
                  </a:schemeClr>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r>
              <a:rPr lang="en-US" smtClean="0"/>
              <a:t>L -13; 2-26-01</a:t>
            </a:r>
            <a:endParaRPr lang="en-US"/>
          </a:p>
        </p:txBody>
      </p:sp>
      <p:sp>
        <p:nvSpPr>
          <p:cNvPr id="9" name="Rectangle 14"/>
          <p:cNvSpPr>
            <a:spLocks noGrp="1"/>
          </p:cNvSpPr>
          <p:nvPr>
            <p:ph type="sldNum" sz="quarter" idx="11"/>
          </p:nvPr>
        </p:nvSpPr>
        <p:spPr/>
        <p:txBody>
          <a:bodyPr/>
          <a:lstStyle>
            <a:lvl1pPr>
              <a:defRPr lang="en-US" smtClean="0"/>
            </a:lvl1pPr>
          </a:lstStyle>
          <a:p>
            <a:fld id="{B6F15528-21DE-4FAA-801E-634DDDAF4B2B}" type="slidenum">
              <a:rPr lang="en-US" smtClean="0"/>
              <a:pPr/>
              <a:t>‹#›</a:t>
            </a:fld>
            <a:endParaRPr lang="en-US"/>
          </a:p>
        </p:txBody>
      </p:sp>
      <p:sp>
        <p:nvSpPr>
          <p:cNvPr id="25" name="Rectangle 27"/>
          <p:cNvSpPr>
            <a:spLocks noGrp="1"/>
          </p:cNvSpPr>
          <p:nvPr>
            <p:ph type="ftr" sz="quarter" idx="12"/>
          </p:nvPr>
        </p:nvSpPr>
        <p:spPr/>
        <p:txBody>
          <a:bodyPr/>
          <a:lstStyle>
            <a:lvl1pPr>
              <a:defRPr lang="en-US" smtClean="0"/>
            </a:lvl1pPr>
          </a:lstStyle>
          <a:p>
            <a:r>
              <a:rPr lang="en-US" smtClean="0"/>
              <a:t>Tanenbaum &amp; Van Steen, Distributed Systems: Principles and Paradigms, 2e, (c) 2007 Prentice-Hall, Inc. All rights reserved. 0-13-239227-5</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-13; 2-26-01</a:t>
            </a:r>
            <a:endParaRPr lang="en-US"/>
          </a:p>
        </p:txBody>
      </p:sp>
      <p:sp>
        <p:nvSpPr>
          <p:cNvPr id="5" name="Footer Placeholder 4"/>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L -13; 2-26-01</a:t>
            </a:r>
            <a:endParaRPr lang="en-US"/>
          </a:p>
        </p:txBody>
      </p:sp>
      <p:sp>
        <p:nvSpPr>
          <p:cNvPr id="5" name="Footer Placeholder 4"/>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dirty="0" smtClean="0"/>
              <a:t>Click to edit Master title style</a:t>
            </a:r>
            <a:endParaRPr lang="en-US" dirty="0"/>
          </a:p>
        </p:txBody>
      </p:sp>
      <p:sp>
        <p:nvSpPr>
          <p:cNvPr id="3" name="Rectangle 3"/>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p:cNvSpPr>
          <p:nvPr>
            <p:ph type="dt" sz="half" idx="10"/>
          </p:nvPr>
        </p:nvSpPr>
        <p:spPr/>
        <p:txBody>
          <a:bodyPr/>
          <a:lstStyle/>
          <a:p>
            <a:r>
              <a:rPr lang="en-US" smtClean="0"/>
              <a:t>L -13; 2-26-01</a:t>
            </a:r>
            <a:endParaRPr lang="en-US"/>
          </a:p>
        </p:txBody>
      </p:sp>
      <p:sp>
        <p:nvSpPr>
          <p:cNvPr id="5" name="Rectangle 5"/>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6"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2">
        <a:schemeClr val="bg2"/>
      </p:bgRef>
    </p:bg>
    <p:spTree>
      <p:nvGrpSpPr>
        <p:cNvPr id="1" name=""/>
        <p:cNvGrpSpPr/>
        <p:nvPr/>
      </p:nvGrpSpPr>
      <p:grpSpPr>
        <a:xfrm>
          <a:off x="0" y="0"/>
          <a:ext cx="0" cy="0"/>
          <a:chOff x="0" y="0"/>
          <a:chExt cx="0" cy="0"/>
        </a:xfrm>
      </p:grpSpPr>
      <p:sp>
        <p:nvSpPr>
          <p:cNvPr id="8" name="Rounded Rectangle 7"/>
          <p:cNvSpPr/>
          <p:nvPr/>
        </p:nvSpPr>
        <p:spPr>
          <a:xfrm>
            <a:off x="690563" y="491696"/>
            <a:ext cx="7762875" cy="5874608"/>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2"/>
          <p:cNvSpPr>
            <a:spLocks noGrp="1"/>
          </p:cNvSpPr>
          <p:nvPr>
            <p:ph type="title"/>
          </p:nvPr>
        </p:nvSpPr>
        <p:spPr>
          <a:xfrm>
            <a:off x="777240" y="795996"/>
            <a:ext cx="7589520" cy="3112843"/>
          </a:xfrm>
        </p:spPr>
        <p:txBody>
          <a:bodyPr anchor="b">
            <a:normAutofit/>
          </a:bodyPr>
          <a:lstStyle>
            <a:lvl1pPr algn="ctr">
              <a:buNone/>
              <a:defRPr lang="en-US" sz="6200" b="1" cap="none" spc="0" dirty="0">
                <a:ln w="1905"/>
                <a:gradFill>
                  <a:gsLst>
                    <a:gs pos="0">
                      <a:schemeClr val="tx2">
                        <a:shade val="30000"/>
                        <a:satMod val="255000"/>
                      </a:schemeClr>
                    </a:gs>
                    <a:gs pos="58000">
                      <a:schemeClr val="tx2">
                        <a:tint val="90000"/>
                        <a:satMod val="300000"/>
                      </a:schemeClr>
                    </a:gs>
                    <a:gs pos="100000">
                      <a:schemeClr val="tx2">
                        <a:tint val="80000"/>
                        <a:satMod val="255000"/>
                      </a:schemeClr>
                    </a:gs>
                  </a:gsLst>
                  <a:lin ang="5400000"/>
                </a:gradFill>
                <a:effectLst>
                  <a:innerShdw blurRad="69850" dist="43180" dir="5400000">
                    <a:srgbClr val="000000">
                      <a:alpha val="65000"/>
                    </a:srgbClr>
                  </a:innerShdw>
                </a:effectLst>
              </a:defRPr>
            </a:lvl1pPr>
          </a:lstStyle>
          <a:p>
            <a:r>
              <a:rPr lang="en-US" smtClean="0"/>
              <a:t>Click to edit Master title style</a:t>
            </a:r>
            <a:endParaRPr lang="en-US" dirty="0"/>
          </a:p>
        </p:txBody>
      </p:sp>
      <p:sp>
        <p:nvSpPr>
          <p:cNvPr id="3" name="Rectangle 3"/>
          <p:cNvSpPr>
            <a:spLocks noGrp="1"/>
          </p:cNvSpPr>
          <p:nvPr>
            <p:ph type="body" idx="1"/>
          </p:nvPr>
        </p:nvSpPr>
        <p:spPr>
          <a:xfrm>
            <a:off x="777240" y="3948552"/>
            <a:ext cx="7589520" cy="1509712"/>
          </a:xfrm>
        </p:spPr>
        <p:txBody>
          <a:bodyPr anchor="t">
            <a:normAutofit/>
          </a:bodyPr>
          <a:lstStyle>
            <a:lvl1pPr indent="0" algn="ctr">
              <a:buNone/>
              <a:defRPr lang="en-US" sz="22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Rectangle 4"/>
          <p:cNvSpPr>
            <a:spLocks noGrp="1"/>
          </p:cNvSpPr>
          <p:nvPr>
            <p:ph type="dt" sz="half" idx="10"/>
          </p:nvPr>
        </p:nvSpPr>
        <p:spPr>
          <a:xfrm>
            <a:off x="762000" y="5958840"/>
            <a:ext cx="2133600" cy="365760"/>
          </a:xfrm>
        </p:spPr>
        <p:txBody>
          <a:bodyPr/>
          <a:lstStyle/>
          <a:p>
            <a:r>
              <a:rPr lang="en-US" smtClean="0"/>
              <a:t>L -13; 2-26-01</a:t>
            </a:r>
            <a:endParaRPr lang="en-US"/>
          </a:p>
        </p:txBody>
      </p:sp>
      <p:sp>
        <p:nvSpPr>
          <p:cNvPr id="5" name="Rectangle 5"/>
          <p:cNvSpPr>
            <a:spLocks noGrp="1"/>
          </p:cNvSpPr>
          <p:nvPr>
            <p:ph type="ftr" sz="quarter" idx="11"/>
          </p:nvPr>
        </p:nvSpPr>
        <p:spPr>
          <a:xfrm>
            <a:off x="3124200" y="5958840"/>
            <a:ext cx="2895600" cy="365760"/>
          </a:xfrm>
        </p:spPr>
        <p:txBody>
          <a:bodyPr/>
          <a:lstStyle/>
          <a:p>
            <a:r>
              <a:rPr lang="en-US" smtClean="0"/>
              <a:t>Tanenbaum &amp; Van Steen, Distributed Systems: Principles and Paradigms, 2e, (c) 2007 Prentice-Hall, Inc. All rights reserved. 0-13-239227-5</a:t>
            </a:r>
            <a:endParaRPr lang="en-US"/>
          </a:p>
        </p:txBody>
      </p:sp>
      <p:sp>
        <p:nvSpPr>
          <p:cNvPr id="6" name="Rectangle 6"/>
          <p:cNvSpPr>
            <a:spLocks noGrp="1"/>
          </p:cNvSpPr>
          <p:nvPr>
            <p:ph type="sldNum" sz="quarter" idx="12"/>
          </p:nvPr>
        </p:nvSpPr>
        <p:spPr>
          <a:xfrm>
            <a:off x="6248400" y="5958840"/>
            <a:ext cx="2133600" cy="36576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US"/>
          </a:p>
        </p:txBody>
      </p:sp>
      <p:sp>
        <p:nvSpPr>
          <p:cNvPr id="3" name="Rectangle 2"/>
          <p:cNvSpPr>
            <a:spLocks noGrp="1"/>
          </p:cNvSpPr>
          <p:nvPr>
            <p:ph sz="half" idx="1"/>
          </p:nvPr>
        </p:nvSpPr>
        <p:spPr>
          <a:xfrm>
            <a:off x="457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sz="half" idx="2"/>
          </p:nvPr>
        </p:nvSpPr>
        <p:spPr>
          <a:xfrm>
            <a:off x="4648200" y="1600200"/>
            <a:ext cx="4038600" cy="4525963"/>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dt" sz="half" idx="10"/>
          </p:nvPr>
        </p:nvSpPr>
        <p:spPr/>
        <p:txBody>
          <a:bodyPr/>
          <a:lstStyle/>
          <a:p>
            <a:r>
              <a:rPr lang="en-US" smtClean="0"/>
              <a:t>L -13; 2-26-01</a:t>
            </a:r>
            <a:endParaRPr lang="en-US"/>
          </a:p>
        </p:txBody>
      </p:sp>
      <p:sp>
        <p:nvSpPr>
          <p:cNvPr id="6" name="Rectangle 5"/>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7" name="Rectangle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965960" y="2785402"/>
            <a:ext cx="5760720" cy="914400"/>
          </a:xfrm>
        </p:spPr>
        <p:txBody>
          <a:bodyPr lIns="91440" rIns="91440" anchor="ctr">
            <a:noAutofit/>
          </a:bodyPr>
          <a:lstStyle>
            <a:lvl1pPr algn="ctr">
              <a:defRPr sz="3500"/>
            </a:lvl1pPr>
          </a:lstStyle>
          <a:p>
            <a:r>
              <a:rPr lang="en-US" smtClean="0"/>
              <a:t>Click to edit Master title style</a:t>
            </a:r>
            <a:endParaRPr lang="en-US" dirty="0"/>
          </a:p>
        </p:txBody>
      </p:sp>
      <p:sp>
        <p:nvSpPr>
          <p:cNvPr id="3" name="Rectangle 2"/>
          <p:cNvSpPr>
            <a:spLocks noGrp="1"/>
          </p:cNvSpPr>
          <p:nvPr>
            <p:ph type="body" idx="1"/>
          </p:nvPr>
        </p:nvSpPr>
        <p:spPr>
          <a:xfrm>
            <a:off x="1600200" y="547468"/>
            <a:ext cx="3383280" cy="639762"/>
          </a:xfrm>
          <a:prstGeom prst="roundRect">
            <a:avLst>
              <a:gd name="adj" fmla="val 6772"/>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Rectangle 3"/>
          <p:cNvSpPr>
            <a:spLocks noGrp="1"/>
          </p:cNvSpPr>
          <p:nvPr>
            <p:ph sz="half" idx="2"/>
          </p:nvPr>
        </p:nvSpPr>
        <p:spPr>
          <a:xfrm>
            <a:off x="1600200"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p:cNvSpPr>
          <p:nvPr>
            <p:ph type="body" sz="quarter" idx="3"/>
          </p:nvPr>
        </p:nvSpPr>
        <p:spPr>
          <a:xfrm>
            <a:off x="5128846" y="547468"/>
            <a:ext cx="3383280" cy="639762"/>
          </a:xfrm>
          <a:prstGeom prst="roundRect">
            <a:avLst>
              <a:gd name="adj" fmla="val 5673"/>
            </a:avLst>
          </a:prstGeom>
          <a:solidFill>
            <a:schemeClr val="bg1">
              <a:alpha val="55000"/>
            </a:schemeClr>
          </a:solidFill>
          <a:ln w="12700">
            <a:solidFill>
              <a:schemeClr val="bg1"/>
            </a:solidFill>
          </a:ln>
        </p:spPr>
        <p:txBody>
          <a:bodyPr lIns="91440" tIns="91440" rIns="91440" bIns="91440" anchor="ctr">
            <a:noAutofit/>
          </a:bodyPr>
          <a:lstStyle>
            <a:lvl1pPr marL="0" indent="0" algn="l">
              <a:buNone/>
              <a:defRPr sz="16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Rectangle 5"/>
          <p:cNvSpPr>
            <a:spLocks noGrp="1"/>
          </p:cNvSpPr>
          <p:nvPr>
            <p:ph sz="quarter" idx="4"/>
          </p:nvPr>
        </p:nvSpPr>
        <p:spPr>
          <a:xfrm>
            <a:off x="5128846" y="1322362"/>
            <a:ext cx="3383280" cy="4800600"/>
          </a:xfrm>
        </p:spPr>
        <p:txBody>
          <a:bodyPr/>
          <a:lstStyle>
            <a:lvl1pPr>
              <a:defRPr sz="2000"/>
            </a:lvl1pPr>
            <a:lvl2pPr>
              <a:defRPr sz="19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a:spLocks noGrp="1"/>
          </p:cNvSpPr>
          <p:nvPr>
            <p:ph type="dt" sz="half" idx="10"/>
          </p:nvPr>
        </p:nvSpPr>
        <p:spPr/>
        <p:txBody>
          <a:bodyPr/>
          <a:lstStyle/>
          <a:p>
            <a:r>
              <a:rPr lang="en-US" smtClean="0"/>
              <a:t>L -13; 2-26-01</a:t>
            </a:r>
            <a:endParaRPr lang="en-US"/>
          </a:p>
        </p:txBody>
      </p:sp>
      <p:sp>
        <p:nvSpPr>
          <p:cNvPr id="8" name="Rectangle 7"/>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9" name="Rectangle 8"/>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smtClean="0"/>
              <a:t>Click to edit Master title style</a:t>
            </a:r>
            <a:endParaRPr lang="en-US"/>
          </a:p>
        </p:txBody>
      </p:sp>
      <p:sp>
        <p:nvSpPr>
          <p:cNvPr id="3" name="Rectangle 3"/>
          <p:cNvSpPr>
            <a:spLocks noGrp="1"/>
          </p:cNvSpPr>
          <p:nvPr>
            <p:ph type="dt" sz="half" idx="10"/>
          </p:nvPr>
        </p:nvSpPr>
        <p:spPr/>
        <p:txBody>
          <a:bodyPr/>
          <a:lstStyle/>
          <a:p>
            <a:r>
              <a:rPr lang="en-US" smtClean="0"/>
              <a:t>L -13; 2-26-01</a:t>
            </a:r>
            <a:endParaRPr lang="en-US"/>
          </a:p>
        </p:txBody>
      </p:sp>
      <p:sp>
        <p:nvSpPr>
          <p:cNvPr id="4" name="Rectangle 4"/>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5" name="Rectangle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r>
              <a:rPr lang="en-US" smtClean="0"/>
              <a:t>L -13; 2-26-01</a:t>
            </a:r>
            <a:endParaRPr lang="en-US"/>
          </a:p>
        </p:txBody>
      </p:sp>
      <p:sp>
        <p:nvSpPr>
          <p:cNvPr id="3" name="Rectangle 3"/>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4" name="Rectangle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rot="16200000">
            <a:off x="-1828801" y="2888565"/>
            <a:ext cx="5486400" cy="914400"/>
          </a:xfrm>
        </p:spPr>
        <p:txBody>
          <a:bodyPr anchor="b">
            <a:normAutofit/>
            <a:scene3d>
              <a:camera prst="orthographicFront"/>
              <a:lightRig rig="soft" dir="t">
                <a:rot lat="0" lon="0" rev="2100000"/>
              </a:lightRig>
            </a:scene3d>
            <a:sp3d prstMaterial="matte"/>
          </a:bodyPr>
          <a:lstStyle>
            <a:lvl1pPr algn="l">
              <a:defRPr sz="2800" b="1">
                <a:solidFill>
                  <a:schemeClr val="tx2"/>
                </a:solidFill>
                <a:effectLst/>
              </a:defRPr>
            </a:lvl1pPr>
          </a:lstStyle>
          <a:p>
            <a:r>
              <a:rPr lang="en-US" smtClean="0"/>
              <a:t>Click to edit Master title style</a:t>
            </a:r>
            <a:endParaRPr lang="en-US" dirty="0"/>
          </a:p>
        </p:txBody>
      </p:sp>
      <p:sp>
        <p:nvSpPr>
          <p:cNvPr id="3" name="Rectangle 2"/>
          <p:cNvSpPr>
            <a:spLocks noGrp="1"/>
          </p:cNvSpPr>
          <p:nvPr>
            <p:ph idx="1"/>
          </p:nvPr>
        </p:nvSpPr>
        <p:spPr>
          <a:xfrm>
            <a:off x="2590800" y="602566"/>
            <a:ext cx="5943600" cy="54864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3"/>
          <p:cNvSpPr>
            <a:spLocks noGrp="1"/>
          </p:cNvSpPr>
          <p:nvPr>
            <p:ph type="body" sz="half" idx="2"/>
          </p:nvPr>
        </p:nvSpPr>
        <p:spPr>
          <a:xfrm rot="16200000">
            <a:off x="-859303" y="2888566"/>
            <a:ext cx="5486400" cy="914400"/>
          </a:xfrm>
        </p:spPr>
        <p:txBody>
          <a:bodyPr lIns="91440" rIns="91440"/>
          <a:lstStyle>
            <a:lvl1pPr marL="0" indent="0" algn="l">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p:cNvSpPr>
          <p:nvPr>
            <p:ph type="dt" sz="half" idx="10"/>
          </p:nvPr>
        </p:nvSpPr>
        <p:spPr/>
        <p:txBody>
          <a:bodyPr/>
          <a:lstStyle/>
          <a:p>
            <a:r>
              <a:rPr lang="en-US" smtClean="0"/>
              <a:t>L -13; 2-26-01</a:t>
            </a:r>
            <a:endParaRPr lang="en-US"/>
          </a:p>
        </p:txBody>
      </p:sp>
      <p:sp>
        <p:nvSpPr>
          <p:cNvPr id="6" name="Rectangle 5"/>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7" name="Rectangle 6"/>
          <p:cNvSpPr>
            <a:spLocks noGrp="1"/>
          </p:cNvSpPr>
          <p:nvPr>
            <p:ph type="sldNum" sz="quarter" idx="12"/>
          </p:nvPr>
        </p:nvSpPr>
        <p:spPr>
          <a:xfrm>
            <a:off x="6553200" y="6214404"/>
            <a:ext cx="21336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8" name="Rounded Rectangle 7"/>
          <p:cNvSpPr/>
          <p:nvPr/>
        </p:nvSpPr>
        <p:spPr>
          <a:xfrm>
            <a:off x="4740812" y="794822"/>
            <a:ext cx="3960051" cy="5294376"/>
          </a:xfrm>
          <a:prstGeom prst="roundRect">
            <a:avLst>
              <a:gd name="adj" fmla="val 3541"/>
            </a:avLst>
          </a:prstGeom>
          <a:solidFill>
            <a:srgbClr val="FFFFFF">
              <a:alpha val="40000"/>
            </a:srgb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2"/>
          <p:cNvSpPr>
            <a:spLocks noGrp="1"/>
          </p:cNvSpPr>
          <p:nvPr>
            <p:ph type="title"/>
          </p:nvPr>
        </p:nvSpPr>
        <p:spPr>
          <a:xfrm>
            <a:off x="5277728" y="3501743"/>
            <a:ext cx="3200400" cy="1143000"/>
          </a:xfrm>
        </p:spPr>
        <p:txBody>
          <a:bodyPr anchor="t">
            <a:noAutofit/>
            <a:scene3d>
              <a:camera prst="orthographicFront"/>
              <a:lightRig rig="soft" dir="t">
                <a:rot lat="0" lon="0" rev="2100000"/>
              </a:lightRig>
            </a:scene3d>
            <a:sp3d prstMaterial="matte"/>
          </a:bodyPr>
          <a:lstStyle>
            <a:lvl1pPr algn="ctr">
              <a:buNone/>
              <a:defRPr sz="2600" b="1">
                <a:solidFill>
                  <a:schemeClr val="tx2"/>
                </a:solidFill>
                <a:effectLst/>
              </a:defRPr>
            </a:lvl1pPr>
          </a:lstStyle>
          <a:p>
            <a:r>
              <a:rPr lang="en-US" smtClean="0"/>
              <a:t>Click to edit Master title style</a:t>
            </a:r>
            <a:endParaRPr lang="en-US" dirty="0"/>
          </a:p>
        </p:txBody>
      </p:sp>
      <p:sp>
        <p:nvSpPr>
          <p:cNvPr id="3" name="Rectangle 3"/>
          <p:cNvSpPr>
            <a:spLocks noGrp="1"/>
          </p:cNvSpPr>
          <p:nvPr>
            <p:ph type="pic" idx="1"/>
          </p:nvPr>
        </p:nvSpPr>
        <p:spPr>
          <a:xfrm>
            <a:off x="527537" y="821202"/>
            <a:ext cx="4550899" cy="5215597"/>
          </a:xfrm>
          <a:prstGeom prst="roundRect">
            <a:avLst>
              <a:gd name="adj" fmla="val 622"/>
            </a:avLst>
          </a:prstGeom>
          <a:solidFill>
            <a:schemeClr val="bg1">
              <a:lumMod val="85000"/>
            </a:schemeClr>
          </a:solidFill>
          <a:ln w="101600">
            <a:solidFill>
              <a:srgbClr val="FFFFFF"/>
            </a:solidFill>
            <a:miter lim="800000"/>
          </a:ln>
          <a:effectLst>
            <a:outerShdw blurRad="65000" dist="25000" dir="5400000" algn="t" rotWithShape="0">
              <a:schemeClr val="bg2">
                <a:shade val="30000"/>
                <a:satMod val="250000"/>
                <a:alpha val="85000"/>
              </a:schemeClr>
            </a:outerShdw>
          </a:effectLst>
          <a:scene3d>
            <a:camera prst="orthographicFront"/>
            <a:lightRig rig="soft" dir="t">
              <a:rot lat="0" lon="0" rev="20100000"/>
            </a:lightRig>
          </a:scene3d>
          <a:sp3d contourW="3810">
            <a:bevelT w="95250" h="25400"/>
            <a:contourClr>
              <a:schemeClr val="bg2">
                <a:shade val="45000"/>
                <a:satMod val="145000"/>
              </a:schemeClr>
            </a:contourClr>
          </a:sp3d>
        </p:spPr>
        <p:style>
          <a:lnRef idx="3">
            <a:schemeClr val="lt1"/>
          </a:lnRef>
          <a:fillRef idx="1">
            <a:schemeClr val="accent6"/>
          </a:fillRef>
          <a:effectRef idx="1">
            <a:schemeClr val="accent6"/>
          </a:effectRef>
          <a:fontRef idx="minor">
            <a:schemeClr val="lt1"/>
          </a:fontRef>
        </p:style>
        <p:txBody>
          <a:bodyPr/>
          <a:lstStyle>
            <a:lvl1pPr>
              <a:buNone/>
              <a:defRPr sz="3200">
                <a:solidFill>
                  <a:schemeClr val="tx1"/>
                </a:solidFill>
              </a:defRPr>
            </a:lvl1pPr>
          </a:lstStyle>
          <a:p>
            <a:r>
              <a:rPr lang="en-US" sz="2000" smtClean="0"/>
              <a:t>Click icon to add picture</a:t>
            </a:r>
            <a:endParaRPr lang="en-US" sz="2000" dirty="0"/>
          </a:p>
        </p:txBody>
      </p:sp>
      <p:sp>
        <p:nvSpPr>
          <p:cNvPr id="4" name="Rectangle 4"/>
          <p:cNvSpPr>
            <a:spLocks noGrp="1"/>
          </p:cNvSpPr>
          <p:nvPr>
            <p:ph type="body" sz="half" idx="2"/>
          </p:nvPr>
        </p:nvSpPr>
        <p:spPr>
          <a:xfrm>
            <a:off x="5277728" y="1600200"/>
            <a:ext cx="3200400" cy="1825343"/>
          </a:xfrm>
        </p:spPr>
        <p:txBody>
          <a:bodyPr bIns="0" anchor="b">
            <a:normAutofit/>
          </a:bodyPr>
          <a:lstStyle>
            <a:lvl1pPr marL="0" marR="0" indent="0" algn="ctr">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smtClean="0"/>
              <a:t>Click to edit Master text styles</a:t>
            </a:r>
          </a:p>
        </p:txBody>
      </p:sp>
      <p:sp>
        <p:nvSpPr>
          <p:cNvPr id="5" name="Rectangle 5"/>
          <p:cNvSpPr>
            <a:spLocks noGrp="1"/>
          </p:cNvSpPr>
          <p:nvPr>
            <p:ph type="dt" sz="half" idx="10"/>
          </p:nvPr>
        </p:nvSpPr>
        <p:spPr/>
        <p:txBody>
          <a:bodyPr/>
          <a:lstStyle/>
          <a:p>
            <a:r>
              <a:rPr lang="en-US" smtClean="0"/>
              <a:t>L -13; 2-26-01</a:t>
            </a:r>
            <a:endParaRPr lang="en-US"/>
          </a:p>
        </p:txBody>
      </p:sp>
      <p:sp>
        <p:nvSpPr>
          <p:cNvPr id="6" name="Rectangle 6"/>
          <p:cNvSpPr>
            <a:spLocks noGrp="1"/>
          </p:cNvSpPr>
          <p:nvPr>
            <p:ph type="ftr" sz="quarter" idx="11"/>
          </p:nvPr>
        </p:nvSpPr>
        <p:spPr/>
        <p:txBody>
          <a:bodyPr/>
          <a:lstStyle/>
          <a:p>
            <a:r>
              <a:rPr lang="en-US" smtClean="0"/>
              <a:t>Tanenbaum &amp; Van Steen, Distributed Systems: Principles and Paradigms, 2e, (c) 2007 Prentice-Hall, Inc. All rights reserved. 0-13-239227-5</a:t>
            </a:r>
            <a:endParaRPr lang="en-US"/>
          </a:p>
        </p:txBody>
      </p:sp>
      <p:sp>
        <p:nvSpPr>
          <p:cNvPr id="7" name="Rectangle 7"/>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9" name="Rounded Rectangle 8"/>
          <p:cNvSpPr/>
          <p:nvPr/>
        </p:nvSpPr>
        <p:spPr>
          <a:xfrm>
            <a:off x="152400" y="152400"/>
            <a:ext cx="8839200" cy="6553200"/>
          </a:xfrm>
          <a:prstGeom prst="roundRect">
            <a:avLst>
              <a:gd name="adj" fmla="val 2238"/>
            </a:avLst>
          </a:prstGeom>
          <a:gradFill rotWithShape="1">
            <a:gsLst>
              <a:gs pos="0">
                <a:schemeClr val="bg1">
                  <a:satMod val="300000"/>
                  <a:alpha val="50000"/>
                </a:schemeClr>
              </a:gs>
              <a:gs pos="35000">
                <a:schemeClr val="bg1">
                  <a:satMod val="300000"/>
                  <a:alpha val="87000"/>
                </a:schemeClr>
              </a:gs>
              <a:gs pos="50000">
                <a:schemeClr val="bg1">
                  <a:satMod val="300000"/>
                  <a:alpha val="92000"/>
                </a:schemeClr>
              </a:gs>
              <a:gs pos="60000">
                <a:schemeClr val="bg1">
                  <a:satMod val="300000"/>
                  <a:alpha val="89000"/>
                </a:schemeClr>
              </a:gs>
              <a:gs pos="100000">
                <a:schemeClr val="bg1">
                  <a:satMod val="300000"/>
                  <a:alpha val="55000"/>
                </a:schemeClr>
              </a:gs>
            </a:gsLst>
            <a:lin ang="5400000" scaled="1"/>
          </a:gradFill>
          <a:ln>
            <a:noFill/>
          </a:ln>
          <a:effectLst>
            <a:outerShdw blurRad="63500" dist="45720" dir="5400000" algn="t" rotWithShape="0">
              <a:schemeClr val="bg2">
                <a:shade val="30000"/>
                <a:satMod val="250000"/>
                <a:alpha val="90000"/>
              </a:schemeClr>
            </a:outerShdw>
          </a:effectLst>
          <a:scene3d>
            <a:camera prst="orthographicFront">
              <a:rot lat="0" lon="0" rev="0"/>
            </a:camera>
            <a:lightRig rig="contrasting" dir="t">
              <a:rot lat="0" lon="0" rev="7500000"/>
            </a:lightRig>
          </a:scene3d>
          <a:sp3d contourW="6350" prstMaterial="powder">
            <a:bevelT w="50800" h="63500"/>
            <a:contourClr>
              <a:schemeClr val="bg2">
                <a:shade val="90000"/>
                <a:lumMod val="55000"/>
              </a:schemeClr>
            </a:contourClr>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rbel"/>
              <a:ea typeface="+mn-ea"/>
              <a:cs typeface="+mn-cs"/>
            </a:endParaRPr>
          </a:p>
        </p:txBody>
      </p:sp>
      <p:sp>
        <p:nvSpPr>
          <p:cNvPr id="2" name="Rectangle 10"/>
          <p:cNvSpPr>
            <a:spLocks noGrp="1"/>
          </p:cNvSpPr>
          <p:nvPr>
            <p:ph type="title"/>
          </p:nvPr>
        </p:nvSpPr>
        <p:spPr>
          <a:xfrm>
            <a:off x="304800" y="228600"/>
            <a:ext cx="8534400" cy="1066800"/>
          </a:xfrm>
          <a:prstGeom prst="rect">
            <a:avLst/>
          </a:prstGeom>
        </p:spPr>
        <p:txBody>
          <a:bodyPr anchor="t" anchorCtr="0">
            <a:normAutofit/>
            <a:scene3d>
              <a:camera prst="orthographicFront"/>
              <a:lightRig rig="soft" dir="t">
                <a:rot lat="0" lon="0" rev="2100000"/>
              </a:lightRig>
            </a:scene3d>
            <a:sp3d prstMaterial="matte"/>
          </a:bodyPr>
          <a:lstStyle/>
          <a:p>
            <a:r>
              <a:rPr lang="en-US" dirty="0" smtClean="0"/>
              <a:t>Click to edit Master title style</a:t>
            </a:r>
            <a:endParaRPr lang="en-US" dirty="0"/>
          </a:p>
        </p:txBody>
      </p:sp>
      <p:sp>
        <p:nvSpPr>
          <p:cNvPr id="5" name="Rectangle 11"/>
          <p:cNvSpPr>
            <a:spLocks noGrp="1"/>
          </p:cNvSpPr>
          <p:nvPr>
            <p:ph type="body" idx="1"/>
          </p:nvPr>
        </p:nvSpPr>
        <p:spPr>
          <a:xfrm>
            <a:off x="304800" y="1447800"/>
            <a:ext cx="8534400" cy="4678363"/>
          </a:xfrm>
          <a:prstGeom prst="rect">
            <a:avLst/>
          </a:prstGeom>
        </p:spPr>
        <p:txBody>
          <a:bodyPr lIns="45720" rIns="4572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7" name="Rectangle 22"/>
          <p:cNvSpPr>
            <a:spLocks noGrp="1"/>
          </p:cNvSpPr>
          <p:nvPr>
            <p:ph type="dt" sz="half" idx="2"/>
          </p:nvPr>
        </p:nvSpPr>
        <p:spPr>
          <a:xfrm>
            <a:off x="457200" y="6214404"/>
            <a:ext cx="2133600" cy="365760"/>
          </a:xfrm>
          <a:prstGeom prst="rect">
            <a:avLst/>
          </a:prstGeom>
        </p:spPr>
        <p:txBody>
          <a:bodyPr anchor="b" anchorCtr="0"/>
          <a:lstStyle>
            <a:lvl1pPr>
              <a:defRPr lang="en-US" sz="1000" b="0" smtClean="0">
                <a:solidFill>
                  <a:schemeClr val="tx2">
                    <a:tint val="75000"/>
                    <a:satMod val="150000"/>
                  </a:schemeClr>
                </a:solidFill>
                <a:latin typeface="+mn-lt"/>
                <a:ea typeface="+mn-lt"/>
                <a:cs typeface="+mn-lt"/>
              </a:defRPr>
            </a:lvl1pPr>
          </a:lstStyle>
          <a:p>
            <a:r>
              <a:rPr lang="en-US" smtClean="0"/>
              <a:t>L -13; 2-26-01</a:t>
            </a:r>
            <a:endParaRPr lang="en-US"/>
          </a:p>
        </p:txBody>
      </p:sp>
      <p:sp>
        <p:nvSpPr>
          <p:cNvPr id="18" name="Rectangle 18"/>
          <p:cNvSpPr>
            <a:spLocks noGrp="1"/>
          </p:cNvSpPr>
          <p:nvPr>
            <p:ph type="ftr" sz="quarter" idx="3"/>
          </p:nvPr>
        </p:nvSpPr>
        <p:spPr>
          <a:xfrm>
            <a:off x="3124200" y="6214404"/>
            <a:ext cx="2895600" cy="365760"/>
          </a:xfrm>
          <a:prstGeom prst="rect">
            <a:avLst/>
          </a:prstGeom>
        </p:spPr>
        <p:txBody>
          <a:bodyPr anchor="b" anchorCtr="0"/>
          <a:lstStyle>
            <a:lvl1pPr algn="ctr">
              <a:defRPr lang="en-US" sz="1000" b="0" smtClean="0">
                <a:solidFill>
                  <a:schemeClr val="tx2">
                    <a:tint val="75000"/>
                    <a:satMod val="150000"/>
                  </a:schemeClr>
                </a:solidFill>
                <a:latin typeface="+mn-lt"/>
                <a:ea typeface="+mn-lt"/>
                <a:cs typeface="+mn-lt"/>
              </a:defRPr>
            </a:lvl1pPr>
          </a:lstStyle>
          <a:p>
            <a:r>
              <a:rPr lang="en-US" smtClean="0"/>
              <a:t>Tanenbaum &amp; Van Steen, Distributed Systems: Principles and Paradigms, 2e, (c) 2007 Prentice-Hall, Inc. All rights reserved. 0-13-239227-5</a:t>
            </a:r>
            <a:endParaRPr lang="en-US"/>
          </a:p>
        </p:txBody>
      </p:sp>
      <p:sp>
        <p:nvSpPr>
          <p:cNvPr id="13" name="Rectangle 15"/>
          <p:cNvSpPr>
            <a:spLocks noGrp="1"/>
          </p:cNvSpPr>
          <p:nvPr>
            <p:ph type="sldNum" sz="quarter" idx="4"/>
          </p:nvPr>
        </p:nvSpPr>
        <p:spPr>
          <a:xfrm>
            <a:off x="6553200" y="6214404"/>
            <a:ext cx="2133600" cy="365760"/>
          </a:xfrm>
          <a:prstGeom prst="rect">
            <a:avLst/>
          </a:prstGeom>
        </p:spPr>
        <p:txBody>
          <a:bodyPr anchor="b" anchorCtr="0"/>
          <a:lstStyle>
            <a:lvl1pPr algn="r">
              <a:defRPr lang="en-US" sz="1000" b="0" smtClean="0">
                <a:solidFill>
                  <a:schemeClr val="tx2">
                    <a:tint val="75000"/>
                    <a:satMod val="150000"/>
                  </a:schemeClr>
                </a:solidFill>
                <a:latin typeface="+mn-lt"/>
                <a:ea typeface="+mn-lt"/>
                <a:cs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p:hf hdr="0" ftr="0" dt="0"/>
  <p:txStyles>
    <p:titleStyle>
      <a:defPPr>
        <a:defRPr sz="4400">
          <a:solidFill>
            <a:schemeClr val="tx2">
              <a:shade val="80000"/>
              <a:satMod val="150000"/>
            </a:schemeClr>
          </a:solidFill>
          <a:latin typeface="+mj-lt"/>
          <a:ea typeface="+mj-ea"/>
          <a:cs typeface="+mj-cs"/>
        </a:defRPr>
      </a:defPPr>
      <a:lvl1pPr algn="ctr" eaLnBrk="1" hangingPunct="1">
        <a:lnSpc>
          <a:spcPts val="4000"/>
        </a:lnSpc>
        <a:buNone/>
        <a:defRPr lang="en-US" sz="4400" b="1" strike="noStrike" kern="1200" baseline="0" dirty="0" smtClean="0">
          <a:solidFill>
            <a:schemeClr val="tx2">
              <a:shade val="85000"/>
              <a:satMod val="150000"/>
            </a:schemeClr>
          </a:solidFill>
          <a:effectLst/>
          <a:latin typeface="+mj-lt"/>
          <a:ea typeface="+mj-lt"/>
          <a:cs typeface="+mj-lt"/>
        </a:defRPr>
      </a:lvl1pPr>
    </p:titleStyle>
    <p:bodyStyle>
      <a:defPPr>
        <a:defRPr>
          <a:solidFill>
            <a:schemeClr val="tx1"/>
          </a:solidFill>
          <a:latin typeface="+mn-lt"/>
          <a:ea typeface="+mn-ea"/>
          <a:cs typeface="+mn-cs"/>
        </a:defRPr>
      </a:defPPr>
      <a:lvl1pPr marL="45720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758952" indent="-228600" algn="l" eaLnBrk="1" hangingPunct="1">
        <a:buClr>
          <a:schemeClr val="accent2"/>
        </a:buClr>
        <a:buFont typeface="Wingdings 2" pitchFamily="18" charset="2"/>
        <a:buChar char=""/>
        <a:defRPr sz="2200">
          <a:solidFill>
            <a:schemeClr val="tx1"/>
          </a:solidFill>
          <a:latin typeface="+mn-lt"/>
          <a:ea typeface="+mn-lt"/>
          <a:cs typeface="+mn-lt"/>
        </a:defRPr>
      </a:lvl2pPr>
      <a:lvl3pPr marL="1033272" indent="-228600" algn="l" eaLnBrk="1" hangingPunct="1">
        <a:buClr>
          <a:schemeClr val="accent3"/>
        </a:buClr>
        <a:buFont typeface="Wingdings 2" pitchFamily="18" charset="2"/>
        <a:buChar char=""/>
        <a:defRPr sz="2000">
          <a:solidFill>
            <a:schemeClr val="tx1"/>
          </a:solidFill>
          <a:latin typeface="+mn-lt"/>
          <a:ea typeface="+mn-lt"/>
          <a:cs typeface="+mn-lt"/>
        </a:defRPr>
      </a:lvl3pPr>
      <a:lvl4pPr marL="1298448" indent="-228600" algn="l" eaLnBrk="1" hangingPunct="1">
        <a:buClr>
          <a:schemeClr val="accent4"/>
        </a:buClr>
        <a:buFont typeface="Wingdings 2" pitchFamily="18" charset="2"/>
        <a:buChar char=""/>
        <a:defRPr sz="1800">
          <a:solidFill>
            <a:schemeClr val="tx1"/>
          </a:solidFill>
          <a:latin typeface="+mn-lt"/>
          <a:ea typeface="+mn-lt"/>
          <a:cs typeface="+mn-lt"/>
        </a:defRPr>
      </a:lvl4pPr>
      <a:lvl5pPr marL="1554480" indent="-228600" algn="l" eaLnBrk="1" hangingPunct="1">
        <a:buClr>
          <a:schemeClr val="accent5"/>
        </a:buClr>
        <a:buFont typeface="Wingdings 2" pitchFamily="18" charset="2"/>
        <a:buChar char=""/>
        <a:defRPr sz="1800">
          <a:solidFill>
            <a:schemeClr val="tx1"/>
          </a:solidFill>
          <a:latin typeface="+mn-lt"/>
          <a:ea typeface="+mn-lt"/>
          <a:cs typeface="+mn-lt"/>
        </a:defRPr>
      </a:lvl5pPr>
      <a:lvl6pPr marL="1810512" indent="-228600" algn="l" eaLnBrk="1" hangingPunct="1">
        <a:buClr>
          <a:schemeClr val="accent6"/>
        </a:buClr>
        <a:buFont typeface="Wingdings 2" pitchFamily="18" charset="2"/>
        <a:buChar char=""/>
        <a:defRPr lang="en-US" sz="1600" baseline="0" smtClean="0">
          <a:latin typeface="+mn-lt"/>
        </a:defRPr>
      </a:lvl6pPr>
      <a:lvl7pPr marL="2075688" indent="-228600" algn="l" eaLnBrk="1" hangingPunct="1">
        <a:buClr>
          <a:schemeClr val="tx2"/>
        </a:buClr>
        <a:buFont typeface="Wingdings 2" pitchFamily="18" charset="2"/>
        <a:buChar char=""/>
        <a:defRPr lang="en-US" sz="1600" baseline="0" smtClean="0">
          <a:latin typeface="+mn-lt"/>
        </a:defRPr>
      </a:lvl7pPr>
      <a:lvl8pPr marL="2340864" indent="-228600" algn="l" eaLnBrk="1" hangingPunct="1">
        <a:buClr>
          <a:schemeClr val="accent2"/>
        </a:buClr>
        <a:buFont typeface="Wingdings 2" pitchFamily="18" charset="2"/>
        <a:buChar char=""/>
        <a:defRPr sz="1600" baseline="0">
          <a:latin typeface="+mn-lt"/>
        </a:defRPr>
      </a:lvl8pPr>
      <a:lvl9pPr marL="2596896"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3"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3"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3"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3"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3" Type="http://schemas.openxmlformats.org/officeDocument/2006/relationships/image" Target="../media/image8.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3"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3" Type="http://schemas.openxmlformats.org/officeDocument/2006/relationships/image" Target="../media/image10.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3" Type="http://schemas.openxmlformats.org/officeDocument/2006/relationships/image" Target="../media/image11.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3"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3"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sz="4800" dirty="0"/>
              <a:t>15-446 Distributed Systems</a:t>
            </a:r>
            <a:br>
              <a:rPr sz="4800" dirty="0"/>
            </a:br>
            <a:r>
              <a:rPr sz="4800" dirty="0"/>
              <a:t>Spring 2009</a:t>
            </a:r>
          </a:p>
        </p:txBody>
      </p:sp>
      <p:sp>
        <p:nvSpPr>
          <p:cNvPr id="4099" name="Rectangle 3"/>
          <p:cNvSpPr>
            <a:spLocks noGrp="1" noChangeArrowheads="1"/>
          </p:cNvSpPr>
          <p:nvPr>
            <p:ph type="subTitle" idx="1"/>
          </p:nvPr>
        </p:nvSpPr>
        <p:spPr/>
        <p:txBody>
          <a:bodyPr/>
          <a:lstStyle/>
          <a:p>
            <a:r>
              <a:rPr sz="2400" dirty="0" smtClean="0"/>
              <a:t>L-14 Security</a:t>
            </a:r>
            <a:endParaRPr lang="en-US" dirty="0"/>
          </a:p>
        </p:txBody>
      </p:sp>
      <p:grpSp>
        <p:nvGrpSpPr>
          <p:cNvPr id="51" name="Group 443"/>
          <p:cNvGrpSpPr>
            <a:grpSpLocks/>
          </p:cNvGrpSpPr>
          <p:nvPr/>
        </p:nvGrpSpPr>
        <p:grpSpPr bwMode="auto">
          <a:xfrm>
            <a:off x="3733800" y="3236463"/>
            <a:ext cx="1524000" cy="1481587"/>
            <a:chOff x="3216" y="2448"/>
            <a:chExt cx="1979" cy="1729"/>
          </a:xfrm>
        </p:grpSpPr>
        <p:sp>
          <p:nvSpPr>
            <p:cNvPr id="52" name="Line 444"/>
            <p:cNvSpPr>
              <a:spLocks noChangeShapeType="1"/>
            </p:cNvSpPr>
            <p:nvPr/>
          </p:nvSpPr>
          <p:spPr bwMode="auto">
            <a:xfrm flipV="1">
              <a:off x="3888" y="3360"/>
              <a:ext cx="144" cy="144"/>
            </a:xfrm>
            <a:prstGeom prst="line">
              <a:avLst/>
            </a:prstGeom>
            <a:noFill/>
            <a:ln w="9525">
              <a:solidFill>
                <a:schemeClr val="tx1"/>
              </a:solidFill>
              <a:round/>
              <a:headEnd/>
              <a:tailEnd/>
            </a:ln>
            <a:effectLst/>
          </p:spPr>
          <p:txBody>
            <a:bodyPr wrap="none" anchor="ctr"/>
            <a:lstStyle/>
            <a:p>
              <a:endParaRPr lang="en-US"/>
            </a:p>
          </p:txBody>
        </p:sp>
        <p:sp>
          <p:nvSpPr>
            <p:cNvPr id="53" name="Freeform 445"/>
            <p:cNvSpPr>
              <a:spLocks/>
            </p:cNvSpPr>
            <p:nvPr/>
          </p:nvSpPr>
          <p:spPr bwMode="auto">
            <a:xfrm>
              <a:off x="3290"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rgbClr val="FF0066">
                <a:alpha val="50000"/>
              </a:srgbClr>
            </a:solidFill>
            <a:ln w="7938">
              <a:solidFill>
                <a:schemeClr val="tx1"/>
              </a:solidFill>
              <a:prstDash val="solid"/>
              <a:round/>
              <a:headEnd/>
              <a:tailEnd/>
            </a:ln>
          </p:spPr>
          <p:txBody>
            <a:bodyPr/>
            <a:lstStyle/>
            <a:p>
              <a:endParaRPr lang="en-US"/>
            </a:p>
          </p:txBody>
        </p:sp>
        <p:sp>
          <p:nvSpPr>
            <p:cNvPr id="54" name="Freeform 446"/>
            <p:cNvSpPr>
              <a:spLocks/>
            </p:cNvSpPr>
            <p:nvPr/>
          </p:nvSpPr>
          <p:spPr bwMode="auto">
            <a:xfrm>
              <a:off x="3948" y="4065"/>
              <a:ext cx="115" cy="112"/>
            </a:xfrm>
            <a:custGeom>
              <a:avLst/>
              <a:gdLst/>
              <a:ahLst/>
              <a:cxnLst>
                <a:cxn ang="0">
                  <a:pos x="112" y="112"/>
                </a:cxn>
                <a:cxn ang="0">
                  <a:pos x="115" y="0"/>
                </a:cxn>
                <a:cxn ang="0">
                  <a:pos x="0" y="0"/>
                </a:cxn>
                <a:cxn ang="0">
                  <a:pos x="0" y="112"/>
                </a:cxn>
                <a:cxn ang="0">
                  <a:pos x="115" y="112"/>
                </a:cxn>
                <a:cxn ang="0">
                  <a:pos x="115" y="112"/>
                </a:cxn>
              </a:cxnLst>
              <a:rect l="0" t="0" r="r" b="b"/>
              <a:pathLst>
                <a:path w="115" h="112">
                  <a:moveTo>
                    <a:pt x="112" y="112"/>
                  </a:moveTo>
                  <a:lnTo>
                    <a:pt x="115" y="0"/>
                  </a:lnTo>
                  <a:lnTo>
                    <a:pt x="0" y="0"/>
                  </a:lnTo>
                  <a:lnTo>
                    <a:pt x="0" y="112"/>
                  </a:lnTo>
                  <a:lnTo>
                    <a:pt x="115" y="112"/>
                  </a:lnTo>
                  <a:lnTo>
                    <a:pt x="115" y="112"/>
                  </a:lnTo>
                </a:path>
              </a:pathLst>
            </a:custGeom>
            <a:solidFill>
              <a:schemeClr val="accent1">
                <a:alpha val="50000"/>
              </a:schemeClr>
            </a:solidFill>
            <a:ln w="7938">
              <a:solidFill>
                <a:schemeClr val="tx1"/>
              </a:solidFill>
              <a:prstDash val="solid"/>
              <a:round/>
              <a:headEnd/>
              <a:tailEnd/>
            </a:ln>
          </p:spPr>
          <p:txBody>
            <a:bodyPr/>
            <a:lstStyle/>
            <a:p>
              <a:endParaRPr lang="en-US"/>
            </a:p>
          </p:txBody>
        </p:sp>
        <p:sp>
          <p:nvSpPr>
            <p:cNvPr id="55" name="Freeform 447"/>
            <p:cNvSpPr>
              <a:spLocks/>
            </p:cNvSpPr>
            <p:nvPr/>
          </p:nvSpPr>
          <p:spPr bwMode="auto">
            <a:xfrm>
              <a:off x="4151" y="2448"/>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56" name="Freeform 448"/>
            <p:cNvSpPr>
              <a:spLocks/>
            </p:cNvSpPr>
            <p:nvPr/>
          </p:nvSpPr>
          <p:spPr bwMode="auto">
            <a:xfrm>
              <a:off x="3605" y="2756"/>
              <a:ext cx="114" cy="112"/>
            </a:xfrm>
            <a:custGeom>
              <a:avLst/>
              <a:gdLst/>
              <a:ahLst/>
              <a:cxnLst>
                <a:cxn ang="0">
                  <a:pos x="112" y="112"/>
                </a:cxn>
                <a:cxn ang="0">
                  <a:pos x="114" y="0"/>
                </a:cxn>
                <a:cxn ang="0">
                  <a:pos x="0" y="0"/>
                </a:cxn>
                <a:cxn ang="0">
                  <a:pos x="0" y="112"/>
                </a:cxn>
                <a:cxn ang="0">
                  <a:pos x="114" y="112"/>
                </a:cxn>
                <a:cxn ang="0">
                  <a:pos x="114" y="112"/>
                </a:cxn>
              </a:cxnLst>
              <a:rect l="0" t="0" r="r" b="b"/>
              <a:pathLst>
                <a:path w="114" h="112">
                  <a:moveTo>
                    <a:pt x="112" y="112"/>
                  </a:moveTo>
                  <a:lnTo>
                    <a:pt x="114" y="0"/>
                  </a:lnTo>
                  <a:lnTo>
                    <a:pt x="0" y="0"/>
                  </a:lnTo>
                  <a:lnTo>
                    <a:pt x="0" y="112"/>
                  </a:lnTo>
                  <a:lnTo>
                    <a:pt x="114" y="112"/>
                  </a:lnTo>
                  <a:lnTo>
                    <a:pt x="114"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57" name="Freeform 449"/>
            <p:cNvSpPr>
              <a:spLocks/>
            </p:cNvSpPr>
            <p:nvPr/>
          </p:nvSpPr>
          <p:spPr bwMode="auto">
            <a:xfrm>
              <a:off x="4704" y="2753"/>
              <a:ext cx="114" cy="115"/>
            </a:xfrm>
            <a:custGeom>
              <a:avLst/>
              <a:gdLst/>
              <a:ahLst/>
              <a:cxnLst>
                <a:cxn ang="0">
                  <a:pos x="0" y="112"/>
                </a:cxn>
                <a:cxn ang="0">
                  <a:pos x="114" y="115"/>
                </a:cxn>
                <a:cxn ang="0">
                  <a:pos x="114" y="0"/>
                </a:cxn>
                <a:cxn ang="0">
                  <a:pos x="2" y="0"/>
                </a:cxn>
                <a:cxn ang="0">
                  <a:pos x="2" y="115"/>
                </a:cxn>
                <a:cxn ang="0">
                  <a:pos x="2" y="115"/>
                </a:cxn>
              </a:cxnLst>
              <a:rect l="0" t="0" r="r" b="b"/>
              <a:pathLst>
                <a:path w="114" h="115">
                  <a:moveTo>
                    <a:pt x="0" y="112"/>
                  </a:moveTo>
                  <a:lnTo>
                    <a:pt x="114" y="115"/>
                  </a:lnTo>
                  <a:lnTo>
                    <a:pt x="114" y="0"/>
                  </a:lnTo>
                  <a:lnTo>
                    <a:pt x="2" y="0"/>
                  </a:lnTo>
                  <a:lnTo>
                    <a:pt x="2" y="115"/>
                  </a:lnTo>
                  <a:lnTo>
                    <a:pt x="2" y="115"/>
                  </a:lnTo>
                </a:path>
              </a:pathLst>
            </a:custGeom>
            <a:solidFill>
              <a:srgbClr val="996633">
                <a:alpha val="50000"/>
              </a:srgbClr>
            </a:solidFill>
            <a:ln w="7938">
              <a:solidFill>
                <a:srgbClr val="000000"/>
              </a:solidFill>
              <a:prstDash val="solid"/>
              <a:round/>
              <a:headEnd/>
              <a:tailEnd/>
            </a:ln>
          </p:spPr>
          <p:txBody>
            <a:bodyPr/>
            <a:lstStyle/>
            <a:p>
              <a:endParaRPr lang="en-US"/>
            </a:p>
          </p:txBody>
        </p:sp>
        <p:sp>
          <p:nvSpPr>
            <p:cNvPr id="58" name="Freeform 450"/>
            <p:cNvSpPr>
              <a:spLocks/>
            </p:cNvSpPr>
            <p:nvPr/>
          </p:nvSpPr>
          <p:spPr bwMode="auto">
            <a:xfrm>
              <a:off x="5083" y="3333"/>
              <a:ext cx="112" cy="114"/>
            </a:xfrm>
            <a:custGeom>
              <a:avLst/>
              <a:gdLst/>
              <a:ahLst/>
              <a:cxnLst>
                <a:cxn ang="0">
                  <a:pos x="0" y="112"/>
                </a:cxn>
                <a:cxn ang="0">
                  <a:pos x="112" y="114"/>
                </a:cxn>
                <a:cxn ang="0">
                  <a:pos x="112" y="0"/>
                </a:cxn>
                <a:cxn ang="0">
                  <a:pos x="0" y="0"/>
                </a:cxn>
                <a:cxn ang="0">
                  <a:pos x="0" y="114"/>
                </a:cxn>
                <a:cxn ang="0">
                  <a:pos x="0" y="114"/>
                </a:cxn>
              </a:cxnLst>
              <a:rect l="0" t="0" r="r" b="b"/>
              <a:pathLst>
                <a:path w="112" h="114">
                  <a:moveTo>
                    <a:pt x="0" y="112"/>
                  </a:moveTo>
                  <a:lnTo>
                    <a:pt x="112" y="114"/>
                  </a:lnTo>
                  <a:lnTo>
                    <a:pt x="112" y="0"/>
                  </a:lnTo>
                  <a:lnTo>
                    <a:pt x="0" y="0"/>
                  </a:lnTo>
                  <a:lnTo>
                    <a:pt x="0" y="114"/>
                  </a:lnTo>
                  <a:lnTo>
                    <a:pt x="0" y="114"/>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59" name="Freeform 451"/>
            <p:cNvSpPr>
              <a:spLocks/>
            </p:cNvSpPr>
            <p:nvPr/>
          </p:nvSpPr>
          <p:spPr bwMode="auto">
            <a:xfrm>
              <a:off x="3216" y="3335"/>
              <a:ext cx="115" cy="112"/>
            </a:xfrm>
            <a:custGeom>
              <a:avLst/>
              <a:gdLst/>
              <a:ahLst/>
              <a:cxnLst>
                <a:cxn ang="0">
                  <a:pos x="115" y="112"/>
                </a:cxn>
                <a:cxn ang="0">
                  <a:pos x="115" y="0"/>
                </a:cxn>
                <a:cxn ang="0">
                  <a:pos x="0" y="0"/>
                </a:cxn>
                <a:cxn ang="0">
                  <a:pos x="0" y="112"/>
                </a:cxn>
                <a:cxn ang="0">
                  <a:pos x="115" y="112"/>
                </a:cxn>
                <a:cxn ang="0">
                  <a:pos x="115" y="112"/>
                </a:cxn>
              </a:cxnLst>
              <a:rect l="0" t="0" r="r" b="b"/>
              <a:pathLst>
                <a:path w="115" h="112">
                  <a:moveTo>
                    <a:pt x="115" y="112"/>
                  </a:moveTo>
                  <a:lnTo>
                    <a:pt x="115" y="0"/>
                  </a:lnTo>
                  <a:lnTo>
                    <a:pt x="0" y="0"/>
                  </a:lnTo>
                  <a:lnTo>
                    <a:pt x="0" y="112"/>
                  </a:lnTo>
                  <a:lnTo>
                    <a:pt x="115" y="112"/>
                  </a:lnTo>
                  <a:lnTo>
                    <a:pt x="115" y="112"/>
                  </a:lnTo>
                </a:path>
              </a:pathLst>
            </a:custGeom>
            <a:solidFill>
              <a:srgbClr val="996633">
                <a:alpha val="50000"/>
              </a:srgbClr>
            </a:solidFill>
            <a:ln w="7938">
              <a:solidFill>
                <a:srgbClr val="000000"/>
              </a:solidFill>
              <a:prstDash val="solid"/>
              <a:round/>
              <a:headEnd/>
              <a:tailEnd/>
            </a:ln>
          </p:spPr>
          <p:txBody>
            <a:bodyPr/>
            <a:lstStyle/>
            <a:p>
              <a:endParaRPr lang="en-US"/>
            </a:p>
          </p:txBody>
        </p:sp>
        <p:grpSp>
          <p:nvGrpSpPr>
            <p:cNvPr id="60" name="Group 452"/>
            <p:cNvGrpSpPr>
              <a:grpSpLocks/>
            </p:cNvGrpSpPr>
            <p:nvPr/>
          </p:nvGrpSpPr>
          <p:grpSpPr bwMode="auto">
            <a:xfrm>
              <a:off x="3891" y="2677"/>
              <a:ext cx="632" cy="470"/>
              <a:chOff x="3891" y="2677"/>
              <a:chExt cx="632" cy="470"/>
            </a:xfrm>
          </p:grpSpPr>
          <p:sp>
            <p:nvSpPr>
              <p:cNvPr id="92" name="Freeform 453"/>
              <p:cNvSpPr>
                <a:spLocks/>
              </p:cNvSpPr>
              <p:nvPr/>
            </p:nvSpPr>
            <p:spPr bwMode="auto">
              <a:xfrm>
                <a:off x="4246" y="2687"/>
                <a:ext cx="277" cy="228"/>
              </a:xfrm>
              <a:custGeom>
                <a:avLst/>
                <a:gdLst/>
                <a:ahLst/>
                <a:cxnLst>
                  <a:cxn ang="0">
                    <a:pos x="0" y="23"/>
                  </a:cxn>
                  <a:cxn ang="0">
                    <a:pos x="5" y="23"/>
                  </a:cxn>
                  <a:cxn ang="0">
                    <a:pos x="10" y="19"/>
                  </a:cxn>
                  <a:cxn ang="0">
                    <a:pos x="17" y="14"/>
                  </a:cxn>
                  <a:cxn ang="0">
                    <a:pos x="26" y="9"/>
                  </a:cxn>
                  <a:cxn ang="0">
                    <a:pos x="36" y="4"/>
                  </a:cxn>
                  <a:cxn ang="0">
                    <a:pos x="50" y="2"/>
                  </a:cxn>
                  <a:cxn ang="0">
                    <a:pos x="65" y="0"/>
                  </a:cxn>
                  <a:cxn ang="0">
                    <a:pos x="79" y="0"/>
                  </a:cxn>
                  <a:cxn ang="0">
                    <a:pos x="96" y="4"/>
                  </a:cxn>
                  <a:cxn ang="0">
                    <a:pos x="110" y="11"/>
                  </a:cxn>
                  <a:cxn ang="0">
                    <a:pos x="124" y="23"/>
                  </a:cxn>
                  <a:cxn ang="0">
                    <a:pos x="134" y="33"/>
                  </a:cxn>
                  <a:cxn ang="0">
                    <a:pos x="143" y="42"/>
                  </a:cxn>
                  <a:cxn ang="0">
                    <a:pos x="148" y="52"/>
                  </a:cxn>
                  <a:cxn ang="0">
                    <a:pos x="150" y="59"/>
                  </a:cxn>
                  <a:cxn ang="0">
                    <a:pos x="153" y="66"/>
                  </a:cxn>
                  <a:cxn ang="0">
                    <a:pos x="153" y="73"/>
                  </a:cxn>
                  <a:cxn ang="0">
                    <a:pos x="153" y="78"/>
                  </a:cxn>
                  <a:cxn ang="0">
                    <a:pos x="153" y="81"/>
                  </a:cxn>
                  <a:cxn ang="0">
                    <a:pos x="153" y="81"/>
                  </a:cxn>
                  <a:cxn ang="0">
                    <a:pos x="153" y="81"/>
                  </a:cxn>
                  <a:cxn ang="0">
                    <a:pos x="155" y="78"/>
                  </a:cxn>
                  <a:cxn ang="0">
                    <a:pos x="160" y="76"/>
                  </a:cxn>
                  <a:cxn ang="0">
                    <a:pos x="167" y="73"/>
                  </a:cxn>
                  <a:cxn ang="0">
                    <a:pos x="174" y="71"/>
                  </a:cxn>
                  <a:cxn ang="0">
                    <a:pos x="181" y="69"/>
                  </a:cxn>
                  <a:cxn ang="0">
                    <a:pos x="191" y="69"/>
                  </a:cxn>
                  <a:cxn ang="0">
                    <a:pos x="200" y="71"/>
                  </a:cxn>
                  <a:cxn ang="0">
                    <a:pos x="210" y="73"/>
                  </a:cxn>
                  <a:cxn ang="0">
                    <a:pos x="219" y="81"/>
                  </a:cxn>
                  <a:cxn ang="0">
                    <a:pos x="229" y="90"/>
                  </a:cxn>
                  <a:cxn ang="0">
                    <a:pos x="234" y="97"/>
                  </a:cxn>
                  <a:cxn ang="0">
                    <a:pos x="236" y="107"/>
                  </a:cxn>
                  <a:cxn ang="0">
                    <a:pos x="239" y="116"/>
                  </a:cxn>
                  <a:cxn ang="0">
                    <a:pos x="239" y="124"/>
                  </a:cxn>
                  <a:cxn ang="0">
                    <a:pos x="236" y="131"/>
                  </a:cxn>
                  <a:cxn ang="0">
                    <a:pos x="236" y="138"/>
                  </a:cxn>
                  <a:cxn ang="0">
                    <a:pos x="234" y="143"/>
                  </a:cxn>
                  <a:cxn ang="0">
                    <a:pos x="234" y="145"/>
                  </a:cxn>
                  <a:cxn ang="0">
                    <a:pos x="231" y="145"/>
                  </a:cxn>
                  <a:cxn ang="0">
                    <a:pos x="234" y="147"/>
                  </a:cxn>
                  <a:cxn ang="0">
                    <a:pos x="236" y="147"/>
                  </a:cxn>
                  <a:cxn ang="0">
                    <a:pos x="241" y="152"/>
                  </a:cxn>
                  <a:cxn ang="0">
                    <a:pos x="248" y="157"/>
                  </a:cxn>
                  <a:cxn ang="0">
                    <a:pos x="253" y="164"/>
                  </a:cxn>
                  <a:cxn ang="0">
                    <a:pos x="260" y="174"/>
                  </a:cxn>
                  <a:cxn ang="0">
                    <a:pos x="267" y="183"/>
                  </a:cxn>
                  <a:cxn ang="0">
                    <a:pos x="272" y="195"/>
                  </a:cxn>
                  <a:cxn ang="0">
                    <a:pos x="274" y="212"/>
                  </a:cxn>
                  <a:cxn ang="0">
                    <a:pos x="277" y="228"/>
                  </a:cxn>
                </a:cxnLst>
                <a:rect l="0" t="0" r="r" b="b"/>
                <a:pathLst>
                  <a:path w="277" h="228">
                    <a:moveTo>
                      <a:pt x="0" y="23"/>
                    </a:moveTo>
                    <a:lnTo>
                      <a:pt x="5" y="23"/>
                    </a:lnTo>
                    <a:lnTo>
                      <a:pt x="10" y="19"/>
                    </a:lnTo>
                    <a:lnTo>
                      <a:pt x="17" y="14"/>
                    </a:lnTo>
                    <a:lnTo>
                      <a:pt x="26" y="9"/>
                    </a:lnTo>
                    <a:lnTo>
                      <a:pt x="36" y="4"/>
                    </a:lnTo>
                    <a:lnTo>
                      <a:pt x="50" y="2"/>
                    </a:lnTo>
                    <a:lnTo>
                      <a:pt x="65" y="0"/>
                    </a:lnTo>
                    <a:lnTo>
                      <a:pt x="79" y="0"/>
                    </a:lnTo>
                    <a:lnTo>
                      <a:pt x="96" y="4"/>
                    </a:lnTo>
                    <a:lnTo>
                      <a:pt x="110" y="11"/>
                    </a:lnTo>
                    <a:lnTo>
                      <a:pt x="124" y="23"/>
                    </a:lnTo>
                    <a:lnTo>
                      <a:pt x="134" y="33"/>
                    </a:lnTo>
                    <a:lnTo>
                      <a:pt x="143" y="42"/>
                    </a:lnTo>
                    <a:lnTo>
                      <a:pt x="148" y="52"/>
                    </a:lnTo>
                    <a:lnTo>
                      <a:pt x="150" y="59"/>
                    </a:lnTo>
                    <a:lnTo>
                      <a:pt x="153" y="66"/>
                    </a:lnTo>
                    <a:lnTo>
                      <a:pt x="153" y="73"/>
                    </a:lnTo>
                    <a:lnTo>
                      <a:pt x="153" y="78"/>
                    </a:lnTo>
                    <a:lnTo>
                      <a:pt x="153" y="81"/>
                    </a:lnTo>
                    <a:lnTo>
                      <a:pt x="153" y="81"/>
                    </a:lnTo>
                    <a:lnTo>
                      <a:pt x="153" y="81"/>
                    </a:lnTo>
                    <a:lnTo>
                      <a:pt x="155" y="78"/>
                    </a:lnTo>
                    <a:lnTo>
                      <a:pt x="160" y="76"/>
                    </a:lnTo>
                    <a:lnTo>
                      <a:pt x="167" y="73"/>
                    </a:lnTo>
                    <a:lnTo>
                      <a:pt x="174" y="71"/>
                    </a:lnTo>
                    <a:lnTo>
                      <a:pt x="181" y="69"/>
                    </a:lnTo>
                    <a:lnTo>
                      <a:pt x="191" y="69"/>
                    </a:lnTo>
                    <a:lnTo>
                      <a:pt x="200" y="71"/>
                    </a:lnTo>
                    <a:lnTo>
                      <a:pt x="210" y="73"/>
                    </a:lnTo>
                    <a:lnTo>
                      <a:pt x="219" y="81"/>
                    </a:lnTo>
                    <a:lnTo>
                      <a:pt x="229" y="90"/>
                    </a:lnTo>
                    <a:lnTo>
                      <a:pt x="234" y="97"/>
                    </a:lnTo>
                    <a:lnTo>
                      <a:pt x="236" y="107"/>
                    </a:lnTo>
                    <a:lnTo>
                      <a:pt x="239" y="116"/>
                    </a:lnTo>
                    <a:lnTo>
                      <a:pt x="239" y="124"/>
                    </a:lnTo>
                    <a:lnTo>
                      <a:pt x="236" y="131"/>
                    </a:lnTo>
                    <a:lnTo>
                      <a:pt x="236" y="138"/>
                    </a:lnTo>
                    <a:lnTo>
                      <a:pt x="234" y="143"/>
                    </a:lnTo>
                    <a:lnTo>
                      <a:pt x="234" y="145"/>
                    </a:lnTo>
                    <a:lnTo>
                      <a:pt x="231" y="145"/>
                    </a:lnTo>
                    <a:lnTo>
                      <a:pt x="234" y="147"/>
                    </a:lnTo>
                    <a:lnTo>
                      <a:pt x="236" y="147"/>
                    </a:lnTo>
                    <a:lnTo>
                      <a:pt x="241" y="152"/>
                    </a:lnTo>
                    <a:lnTo>
                      <a:pt x="248" y="157"/>
                    </a:lnTo>
                    <a:lnTo>
                      <a:pt x="253" y="164"/>
                    </a:lnTo>
                    <a:lnTo>
                      <a:pt x="260" y="174"/>
                    </a:lnTo>
                    <a:lnTo>
                      <a:pt x="267" y="183"/>
                    </a:lnTo>
                    <a:lnTo>
                      <a:pt x="272" y="195"/>
                    </a:lnTo>
                    <a:lnTo>
                      <a:pt x="274" y="212"/>
                    </a:lnTo>
                    <a:lnTo>
                      <a:pt x="277" y="228"/>
                    </a:lnTo>
                  </a:path>
                </a:pathLst>
              </a:custGeom>
              <a:noFill/>
              <a:ln w="12700" cmpd="sng">
                <a:solidFill>
                  <a:srgbClr val="FF9900"/>
                </a:solidFill>
                <a:prstDash val="solid"/>
                <a:round/>
                <a:headEnd/>
                <a:tailEnd/>
              </a:ln>
            </p:spPr>
            <p:txBody>
              <a:bodyPr/>
              <a:lstStyle/>
              <a:p>
                <a:endParaRPr lang="en-US"/>
              </a:p>
            </p:txBody>
          </p:sp>
          <p:sp>
            <p:nvSpPr>
              <p:cNvPr id="93" name="Freeform 454"/>
              <p:cNvSpPr>
                <a:spLocks/>
              </p:cNvSpPr>
              <p:nvPr/>
            </p:nvSpPr>
            <p:spPr bwMode="auto">
              <a:xfrm>
                <a:off x="3891" y="2677"/>
                <a:ext cx="358" cy="236"/>
              </a:xfrm>
              <a:custGeom>
                <a:avLst/>
                <a:gdLst/>
                <a:ahLst/>
                <a:cxnLst>
                  <a:cxn ang="0">
                    <a:pos x="2" y="219"/>
                  </a:cxn>
                  <a:cxn ang="0">
                    <a:pos x="9" y="193"/>
                  </a:cxn>
                  <a:cxn ang="0">
                    <a:pos x="21" y="174"/>
                  </a:cxn>
                  <a:cxn ang="0">
                    <a:pos x="33" y="162"/>
                  </a:cxn>
                  <a:cxn ang="0">
                    <a:pos x="43" y="155"/>
                  </a:cxn>
                  <a:cxn ang="0">
                    <a:pos x="43" y="155"/>
                  </a:cxn>
                  <a:cxn ang="0">
                    <a:pos x="40" y="145"/>
                  </a:cxn>
                  <a:cxn ang="0">
                    <a:pos x="38" y="134"/>
                  </a:cxn>
                  <a:cxn ang="0">
                    <a:pos x="38" y="117"/>
                  </a:cxn>
                  <a:cxn ang="0">
                    <a:pos x="48" y="98"/>
                  </a:cxn>
                  <a:cxn ang="0">
                    <a:pos x="67" y="83"/>
                  </a:cxn>
                  <a:cxn ang="0">
                    <a:pos x="83" y="79"/>
                  </a:cxn>
                  <a:cxn ang="0">
                    <a:pos x="102" y="81"/>
                  </a:cxn>
                  <a:cxn ang="0">
                    <a:pos x="114" y="86"/>
                  </a:cxn>
                  <a:cxn ang="0">
                    <a:pos x="121" y="91"/>
                  </a:cxn>
                  <a:cxn ang="0">
                    <a:pos x="124" y="88"/>
                  </a:cxn>
                  <a:cxn ang="0">
                    <a:pos x="121" y="81"/>
                  </a:cxn>
                  <a:cxn ang="0">
                    <a:pos x="124" y="69"/>
                  </a:cxn>
                  <a:cxn ang="0">
                    <a:pos x="133" y="52"/>
                  </a:cxn>
                  <a:cxn ang="0">
                    <a:pos x="152" y="31"/>
                  </a:cxn>
                  <a:cxn ang="0">
                    <a:pos x="181" y="14"/>
                  </a:cxn>
                  <a:cxn ang="0">
                    <a:pos x="212" y="10"/>
                  </a:cxn>
                  <a:cxn ang="0">
                    <a:pos x="238" y="14"/>
                  </a:cxn>
                  <a:cxn ang="0">
                    <a:pos x="260" y="24"/>
                  </a:cxn>
                  <a:cxn ang="0">
                    <a:pos x="272" y="31"/>
                  </a:cxn>
                  <a:cxn ang="0">
                    <a:pos x="274" y="31"/>
                  </a:cxn>
                  <a:cxn ang="0">
                    <a:pos x="274" y="26"/>
                  </a:cxn>
                  <a:cxn ang="0">
                    <a:pos x="279" y="17"/>
                  </a:cxn>
                  <a:cxn ang="0">
                    <a:pos x="288" y="7"/>
                  </a:cxn>
                  <a:cxn ang="0">
                    <a:pos x="305" y="2"/>
                  </a:cxn>
                  <a:cxn ang="0">
                    <a:pos x="327" y="2"/>
                  </a:cxn>
                  <a:cxn ang="0">
                    <a:pos x="343" y="7"/>
                  </a:cxn>
                  <a:cxn ang="0">
                    <a:pos x="350" y="17"/>
                  </a:cxn>
                  <a:cxn ang="0">
                    <a:pos x="355" y="26"/>
                  </a:cxn>
                  <a:cxn ang="0">
                    <a:pos x="358" y="31"/>
                  </a:cxn>
                </a:cxnLst>
                <a:rect l="0" t="0" r="r" b="b"/>
                <a:pathLst>
                  <a:path w="358" h="236">
                    <a:moveTo>
                      <a:pt x="0" y="236"/>
                    </a:moveTo>
                    <a:lnTo>
                      <a:pt x="2" y="219"/>
                    </a:lnTo>
                    <a:lnTo>
                      <a:pt x="5" y="205"/>
                    </a:lnTo>
                    <a:lnTo>
                      <a:pt x="9" y="193"/>
                    </a:lnTo>
                    <a:lnTo>
                      <a:pt x="14" y="181"/>
                    </a:lnTo>
                    <a:lnTo>
                      <a:pt x="21" y="174"/>
                    </a:lnTo>
                    <a:lnTo>
                      <a:pt x="29" y="167"/>
                    </a:lnTo>
                    <a:lnTo>
                      <a:pt x="33" y="162"/>
                    </a:lnTo>
                    <a:lnTo>
                      <a:pt x="38" y="157"/>
                    </a:lnTo>
                    <a:lnTo>
                      <a:pt x="43" y="155"/>
                    </a:lnTo>
                    <a:lnTo>
                      <a:pt x="43" y="155"/>
                    </a:lnTo>
                    <a:lnTo>
                      <a:pt x="43" y="155"/>
                    </a:lnTo>
                    <a:lnTo>
                      <a:pt x="40" y="150"/>
                    </a:lnTo>
                    <a:lnTo>
                      <a:pt x="40" y="145"/>
                    </a:lnTo>
                    <a:lnTo>
                      <a:pt x="38" y="141"/>
                    </a:lnTo>
                    <a:lnTo>
                      <a:pt x="38" y="134"/>
                    </a:lnTo>
                    <a:lnTo>
                      <a:pt x="38" y="124"/>
                    </a:lnTo>
                    <a:lnTo>
                      <a:pt x="38" y="117"/>
                    </a:lnTo>
                    <a:lnTo>
                      <a:pt x="43" y="107"/>
                    </a:lnTo>
                    <a:lnTo>
                      <a:pt x="48" y="98"/>
                    </a:lnTo>
                    <a:lnTo>
                      <a:pt x="55" y="91"/>
                    </a:lnTo>
                    <a:lnTo>
                      <a:pt x="67" y="83"/>
                    </a:lnTo>
                    <a:lnTo>
                      <a:pt x="76" y="81"/>
                    </a:lnTo>
                    <a:lnTo>
                      <a:pt x="83" y="79"/>
                    </a:lnTo>
                    <a:lnTo>
                      <a:pt x="93" y="79"/>
                    </a:lnTo>
                    <a:lnTo>
                      <a:pt x="102" y="81"/>
                    </a:lnTo>
                    <a:lnTo>
                      <a:pt x="110" y="83"/>
                    </a:lnTo>
                    <a:lnTo>
                      <a:pt x="114" y="86"/>
                    </a:lnTo>
                    <a:lnTo>
                      <a:pt x="119" y="88"/>
                    </a:lnTo>
                    <a:lnTo>
                      <a:pt x="121" y="91"/>
                    </a:lnTo>
                    <a:lnTo>
                      <a:pt x="124" y="91"/>
                    </a:lnTo>
                    <a:lnTo>
                      <a:pt x="124" y="88"/>
                    </a:lnTo>
                    <a:lnTo>
                      <a:pt x="121" y="86"/>
                    </a:lnTo>
                    <a:lnTo>
                      <a:pt x="121" y="81"/>
                    </a:lnTo>
                    <a:lnTo>
                      <a:pt x="124" y="76"/>
                    </a:lnTo>
                    <a:lnTo>
                      <a:pt x="124" y="69"/>
                    </a:lnTo>
                    <a:lnTo>
                      <a:pt x="129" y="60"/>
                    </a:lnTo>
                    <a:lnTo>
                      <a:pt x="133" y="52"/>
                    </a:lnTo>
                    <a:lnTo>
                      <a:pt x="141" y="43"/>
                    </a:lnTo>
                    <a:lnTo>
                      <a:pt x="152" y="31"/>
                    </a:lnTo>
                    <a:lnTo>
                      <a:pt x="164" y="21"/>
                    </a:lnTo>
                    <a:lnTo>
                      <a:pt x="181" y="14"/>
                    </a:lnTo>
                    <a:lnTo>
                      <a:pt x="195" y="10"/>
                    </a:lnTo>
                    <a:lnTo>
                      <a:pt x="212" y="10"/>
                    </a:lnTo>
                    <a:lnTo>
                      <a:pt x="226" y="10"/>
                    </a:lnTo>
                    <a:lnTo>
                      <a:pt x="238" y="14"/>
                    </a:lnTo>
                    <a:lnTo>
                      <a:pt x="250" y="19"/>
                    </a:lnTo>
                    <a:lnTo>
                      <a:pt x="260" y="24"/>
                    </a:lnTo>
                    <a:lnTo>
                      <a:pt x="267" y="29"/>
                    </a:lnTo>
                    <a:lnTo>
                      <a:pt x="272" y="31"/>
                    </a:lnTo>
                    <a:lnTo>
                      <a:pt x="274" y="33"/>
                    </a:lnTo>
                    <a:lnTo>
                      <a:pt x="274" y="31"/>
                    </a:lnTo>
                    <a:lnTo>
                      <a:pt x="274" y="29"/>
                    </a:lnTo>
                    <a:lnTo>
                      <a:pt x="274" y="26"/>
                    </a:lnTo>
                    <a:lnTo>
                      <a:pt x="276" y="21"/>
                    </a:lnTo>
                    <a:lnTo>
                      <a:pt x="279" y="17"/>
                    </a:lnTo>
                    <a:lnTo>
                      <a:pt x="284" y="12"/>
                    </a:lnTo>
                    <a:lnTo>
                      <a:pt x="288" y="7"/>
                    </a:lnTo>
                    <a:lnTo>
                      <a:pt x="296" y="5"/>
                    </a:lnTo>
                    <a:lnTo>
                      <a:pt x="305" y="2"/>
                    </a:lnTo>
                    <a:lnTo>
                      <a:pt x="315" y="0"/>
                    </a:lnTo>
                    <a:lnTo>
                      <a:pt x="327" y="2"/>
                    </a:lnTo>
                    <a:lnTo>
                      <a:pt x="336" y="5"/>
                    </a:lnTo>
                    <a:lnTo>
                      <a:pt x="343" y="7"/>
                    </a:lnTo>
                    <a:lnTo>
                      <a:pt x="348" y="12"/>
                    </a:lnTo>
                    <a:lnTo>
                      <a:pt x="350" y="17"/>
                    </a:lnTo>
                    <a:lnTo>
                      <a:pt x="355" y="21"/>
                    </a:lnTo>
                    <a:lnTo>
                      <a:pt x="355" y="26"/>
                    </a:lnTo>
                    <a:lnTo>
                      <a:pt x="358" y="29"/>
                    </a:lnTo>
                    <a:lnTo>
                      <a:pt x="358" y="31"/>
                    </a:lnTo>
                    <a:lnTo>
                      <a:pt x="358" y="33"/>
                    </a:lnTo>
                  </a:path>
                </a:pathLst>
              </a:custGeom>
              <a:noFill/>
              <a:ln w="12700" cmpd="sng">
                <a:solidFill>
                  <a:srgbClr val="FF9900"/>
                </a:solidFill>
                <a:prstDash val="solid"/>
                <a:round/>
                <a:headEnd/>
                <a:tailEnd/>
              </a:ln>
            </p:spPr>
            <p:txBody>
              <a:bodyPr/>
              <a:lstStyle/>
              <a:p>
                <a:endParaRPr lang="en-US"/>
              </a:p>
            </p:txBody>
          </p:sp>
          <p:sp>
            <p:nvSpPr>
              <p:cNvPr id="94" name="Freeform 455"/>
              <p:cNvSpPr>
                <a:spLocks/>
              </p:cNvSpPr>
              <p:nvPr/>
            </p:nvSpPr>
            <p:spPr bwMode="auto">
              <a:xfrm>
                <a:off x="3891" y="2911"/>
                <a:ext cx="272" cy="229"/>
              </a:xfrm>
              <a:custGeom>
                <a:avLst/>
                <a:gdLst/>
                <a:ahLst/>
                <a:cxnLst>
                  <a:cxn ang="0">
                    <a:pos x="272" y="202"/>
                  </a:cxn>
                  <a:cxn ang="0">
                    <a:pos x="272" y="205"/>
                  </a:cxn>
                  <a:cxn ang="0">
                    <a:pos x="267" y="207"/>
                  </a:cxn>
                  <a:cxn ang="0">
                    <a:pos x="260" y="212"/>
                  </a:cxn>
                  <a:cxn ang="0">
                    <a:pos x="250" y="217"/>
                  </a:cxn>
                  <a:cxn ang="0">
                    <a:pos x="238" y="221"/>
                  </a:cxn>
                  <a:cxn ang="0">
                    <a:pos x="226" y="226"/>
                  </a:cxn>
                  <a:cxn ang="0">
                    <a:pos x="212" y="229"/>
                  </a:cxn>
                  <a:cxn ang="0">
                    <a:pos x="195" y="226"/>
                  </a:cxn>
                  <a:cxn ang="0">
                    <a:pos x="181" y="224"/>
                  </a:cxn>
                  <a:cxn ang="0">
                    <a:pos x="164" y="214"/>
                  </a:cxn>
                  <a:cxn ang="0">
                    <a:pos x="152" y="205"/>
                  </a:cxn>
                  <a:cxn ang="0">
                    <a:pos x="141" y="195"/>
                  </a:cxn>
                  <a:cxn ang="0">
                    <a:pos x="133" y="186"/>
                  </a:cxn>
                  <a:cxn ang="0">
                    <a:pos x="129" y="176"/>
                  </a:cxn>
                  <a:cxn ang="0">
                    <a:pos x="124" y="167"/>
                  </a:cxn>
                  <a:cxn ang="0">
                    <a:pos x="124" y="159"/>
                  </a:cxn>
                  <a:cxn ang="0">
                    <a:pos x="121" y="155"/>
                  </a:cxn>
                  <a:cxn ang="0">
                    <a:pos x="121" y="150"/>
                  </a:cxn>
                  <a:cxn ang="0">
                    <a:pos x="124" y="148"/>
                  </a:cxn>
                  <a:cxn ang="0">
                    <a:pos x="124" y="145"/>
                  </a:cxn>
                  <a:cxn ang="0">
                    <a:pos x="121" y="148"/>
                  </a:cxn>
                  <a:cxn ang="0">
                    <a:pos x="119" y="150"/>
                  </a:cxn>
                  <a:cxn ang="0">
                    <a:pos x="114" y="152"/>
                  </a:cxn>
                  <a:cxn ang="0">
                    <a:pos x="110" y="155"/>
                  </a:cxn>
                  <a:cxn ang="0">
                    <a:pos x="102" y="157"/>
                  </a:cxn>
                  <a:cxn ang="0">
                    <a:pos x="93" y="157"/>
                  </a:cxn>
                  <a:cxn ang="0">
                    <a:pos x="83" y="157"/>
                  </a:cxn>
                  <a:cxn ang="0">
                    <a:pos x="76" y="157"/>
                  </a:cxn>
                  <a:cxn ang="0">
                    <a:pos x="67" y="152"/>
                  </a:cxn>
                  <a:cxn ang="0">
                    <a:pos x="55" y="145"/>
                  </a:cxn>
                  <a:cxn ang="0">
                    <a:pos x="48" y="138"/>
                  </a:cxn>
                  <a:cxn ang="0">
                    <a:pos x="43" y="128"/>
                  </a:cxn>
                  <a:cxn ang="0">
                    <a:pos x="38" y="121"/>
                  </a:cxn>
                  <a:cxn ang="0">
                    <a:pos x="38" y="112"/>
                  </a:cxn>
                  <a:cxn ang="0">
                    <a:pos x="38" y="105"/>
                  </a:cxn>
                  <a:cxn ang="0">
                    <a:pos x="38" y="97"/>
                  </a:cxn>
                  <a:cxn ang="0">
                    <a:pos x="40" y="90"/>
                  </a:cxn>
                  <a:cxn ang="0">
                    <a:pos x="40" y="86"/>
                  </a:cxn>
                  <a:cxn ang="0">
                    <a:pos x="43" y="83"/>
                  </a:cxn>
                  <a:cxn ang="0">
                    <a:pos x="43" y="81"/>
                  </a:cxn>
                  <a:cxn ang="0">
                    <a:pos x="43" y="81"/>
                  </a:cxn>
                  <a:cxn ang="0">
                    <a:pos x="38" y="78"/>
                  </a:cxn>
                  <a:cxn ang="0">
                    <a:pos x="33" y="76"/>
                  </a:cxn>
                  <a:cxn ang="0">
                    <a:pos x="29" y="71"/>
                  </a:cxn>
                  <a:cxn ang="0">
                    <a:pos x="21" y="64"/>
                  </a:cxn>
                  <a:cxn ang="0">
                    <a:pos x="14" y="55"/>
                  </a:cxn>
                  <a:cxn ang="0">
                    <a:pos x="9" y="45"/>
                  </a:cxn>
                  <a:cxn ang="0">
                    <a:pos x="5" y="31"/>
                  </a:cxn>
                  <a:cxn ang="0">
                    <a:pos x="2" y="16"/>
                  </a:cxn>
                  <a:cxn ang="0">
                    <a:pos x="0" y="0"/>
                  </a:cxn>
                </a:cxnLst>
                <a:rect l="0" t="0" r="r" b="b"/>
                <a:pathLst>
                  <a:path w="272" h="229">
                    <a:moveTo>
                      <a:pt x="272" y="202"/>
                    </a:moveTo>
                    <a:lnTo>
                      <a:pt x="272" y="205"/>
                    </a:lnTo>
                    <a:lnTo>
                      <a:pt x="267" y="207"/>
                    </a:lnTo>
                    <a:lnTo>
                      <a:pt x="260" y="212"/>
                    </a:lnTo>
                    <a:lnTo>
                      <a:pt x="250" y="217"/>
                    </a:lnTo>
                    <a:lnTo>
                      <a:pt x="238" y="221"/>
                    </a:lnTo>
                    <a:lnTo>
                      <a:pt x="226" y="226"/>
                    </a:lnTo>
                    <a:lnTo>
                      <a:pt x="212" y="229"/>
                    </a:lnTo>
                    <a:lnTo>
                      <a:pt x="195" y="226"/>
                    </a:lnTo>
                    <a:lnTo>
                      <a:pt x="181" y="224"/>
                    </a:lnTo>
                    <a:lnTo>
                      <a:pt x="164" y="214"/>
                    </a:lnTo>
                    <a:lnTo>
                      <a:pt x="152" y="205"/>
                    </a:lnTo>
                    <a:lnTo>
                      <a:pt x="141" y="195"/>
                    </a:lnTo>
                    <a:lnTo>
                      <a:pt x="133" y="186"/>
                    </a:lnTo>
                    <a:lnTo>
                      <a:pt x="129" y="176"/>
                    </a:lnTo>
                    <a:lnTo>
                      <a:pt x="124" y="167"/>
                    </a:lnTo>
                    <a:lnTo>
                      <a:pt x="124" y="159"/>
                    </a:lnTo>
                    <a:lnTo>
                      <a:pt x="121" y="155"/>
                    </a:lnTo>
                    <a:lnTo>
                      <a:pt x="121" y="150"/>
                    </a:lnTo>
                    <a:lnTo>
                      <a:pt x="124" y="148"/>
                    </a:lnTo>
                    <a:lnTo>
                      <a:pt x="124" y="145"/>
                    </a:lnTo>
                    <a:lnTo>
                      <a:pt x="121" y="148"/>
                    </a:lnTo>
                    <a:lnTo>
                      <a:pt x="119" y="150"/>
                    </a:lnTo>
                    <a:lnTo>
                      <a:pt x="114" y="152"/>
                    </a:lnTo>
                    <a:lnTo>
                      <a:pt x="110" y="155"/>
                    </a:lnTo>
                    <a:lnTo>
                      <a:pt x="102" y="157"/>
                    </a:lnTo>
                    <a:lnTo>
                      <a:pt x="93" y="157"/>
                    </a:lnTo>
                    <a:lnTo>
                      <a:pt x="83" y="157"/>
                    </a:lnTo>
                    <a:lnTo>
                      <a:pt x="76" y="157"/>
                    </a:lnTo>
                    <a:lnTo>
                      <a:pt x="67" y="152"/>
                    </a:lnTo>
                    <a:lnTo>
                      <a:pt x="55" y="145"/>
                    </a:lnTo>
                    <a:lnTo>
                      <a:pt x="48" y="138"/>
                    </a:lnTo>
                    <a:lnTo>
                      <a:pt x="43" y="128"/>
                    </a:lnTo>
                    <a:lnTo>
                      <a:pt x="38" y="121"/>
                    </a:lnTo>
                    <a:lnTo>
                      <a:pt x="38" y="112"/>
                    </a:lnTo>
                    <a:lnTo>
                      <a:pt x="38" y="105"/>
                    </a:lnTo>
                    <a:lnTo>
                      <a:pt x="38" y="97"/>
                    </a:lnTo>
                    <a:lnTo>
                      <a:pt x="40" y="90"/>
                    </a:lnTo>
                    <a:lnTo>
                      <a:pt x="40" y="86"/>
                    </a:lnTo>
                    <a:lnTo>
                      <a:pt x="43" y="83"/>
                    </a:lnTo>
                    <a:lnTo>
                      <a:pt x="43" y="81"/>
                    </a:lnTo>
                    <a:lnTo>
                      <a:pt x="43" y="81"/>
                    </a:lnTo>
                    <a:lnTo>
                      <a:pt x="38" y="78"/>
                    </a:lnTo>
                    <a:lnTo>
                      <a:pt x="33" y="76"/>
                    </a:lnTo>
                    <a:lnTo>
                      <a:pt x="29" y="71"/>
                    </a:lnTo>
                    <a:lnTo>
                      <a:pt x="21" y="64"/>
                    </a:lnTo>
                    <a:lnTo>
                      <a:pt x="14" y="55"/>
                    </a:lnTo>
                    <a:lnTo>
                      <a:pt x="9" y="45"/>
                    </a:lnTo>
                    <a:lnTo>
                      <a:pt x="5" y="31"/>
                    </a:lnTo>
                    <a:lnTo>
                      <a:pt x="2" y="16"/>
                    </a:lnTo>
                    <a:lnTo>
                      <a:pt x="0" y="0"/>
                    </a:lnTo>
                  </a:path>
                </a:pathLst>
              </a:custGeom>
              <a:noFill/>
              <a:ln w="12700" cmpd="sng">
                <a:solidFill>
                  <a:srgbClr val="FF9900"/>
                </a:solidFill>
                <a:prstDash val="solid"/>
                <a:round/>
                <a:headEnd/>
                <a:tailEnd/>
              </a:ln>
            </p:spPr>
            <p:txBody>
              <a:bodyPr/>
              <a:lstStyle/>
              <a:p>
                <a:endParaRPr lang="en-US"/>
              </a:p>
            </p:txBody>
          </p:sp>
          <p:sp>
            <p:nvSpPr>
              <p:cNvPr id="95" name="Freeform 456"/>
              <p:cNvSpPr>
                <a:spLocks/>
              </p:cNvSpPr>
              <p:nvPr/>
            </p:nvSpPr>
            <p:spPr bwMode="auto">
              <a:xfrm>
                <a:off x="4165" y="2911"/>
                <a:ext cx="355" cy="236"/>
              </a:xfrm>
              <a:custGeom>
                <a:avLst/>
                <a:gdLst/>
                <a:ahLst/>
                <a:cxnLst>
                  <a:cxn ang="0">
                    <a:pos x="355" y="16"/>
                  </a:cxn>
                  <a:cxn ang="0">
                    <a:pos x="348" y="45"/>
                  </a:cxn>
                  <a:cxn ang="0">
                    <a:pos x="334" y="64"/>
                  </a:cxn>
                  <a:cxn ang="0">
                    <a:pos x="322" y="76"/>
                  </a:cxn>
                  <a:cxn ang="0">
                    <a:pos x="315" y="81"/>
                  </a:cxn>
                  <a:cxn ang="0">
                    <a:pos x="315" y="83"/>
                  </a:cxn>
                  <a:cxn ang="0">
                    <a:pos x="317" y="90"/>
                  </a:cxn>
                  <a:cxn ang="0">
                    <a:pos x="320" y="105"/>
                  </a:cxn>
                  <a:cxn ang="0">
                    <a:pos x="317" y="121"/>
                  </a:cxn>
                  <a:cxn ang="0">
                    <a:pos x="310" y="138"/>
                  </a:cxn>
                  <a:cxn ang="0">
                    <a:pos x="291" y="152"/>
                  </a:cxn>
                  <a:cxn ang="0">
                    <a:pos x="272" y="159"/>
                  </a:cxn>
                  <a:cxn ang="0">
                    <a:pos x="255" y="157"/>
                  </a:cxn>
                  <a:cxn ang="0">
                    <a:pos x="241" y="152"/>
                  </a:cxn>
                  <a:cxn ang="0">
                    <a:pos x="234" y="148"/>
                  </a:cxn>
                  <a:cxn ang="0">
                    <a:pos x="234" y="148"/>
                  </a:cxn>
                  <a:cxn ang="0">
                    <a:pos x="234" y="155"/>
                  </a:cxn>
                  <a:cxn ang="0">
                    <a:pos x="231" y="169"/>
                  </a:cxn>
                  <a:cxn ang="0">
                    <a:pos x="224" y="186"/>
                  </a:cxn>
                  <a:cxn ang="0">
                    <a:pos x="205" y="205"/>
                  </a:cxn>
                  <a:cxn ang="0">
                    <a:pos x="177" y="224"/>
                  </a:cxn>
                  <a:cxn ang="0">
                    <a:pos x="146" y="229"/>
                  </a:cxn>
                  <a:cxn ang="0">
                    <a:pos x="117" y="224"/>
                  </a:cxn>
                  <a:cxn ang="0">
                    <a:pos x="98" y="214"/>
                  </a:cxn>
                  <a:cxn ang="0">
                    <a:pos x="86" y="205"/>
                  </a:cxn>
                  <a:cxn ang="0">
                    <a:pos x="84" y="205"/>
                  </a:cxn>
                  <a:cxn ang="0">
                    <a:pos x="81" y="212"/>
                  </a:cxn>
                  <a:cxn ang="0">
                    <a:pos x="76" y="219"/>
                  </a:cxn>
                  <a:cxn ang="0">
                    <a:pos x="69" y="229"/>
                  </a:cxn>
                  <a:cxn ang="0">
                    <a:pos x="53" y="236"/>
                  </a:cxn>
                  <a:cxn ang="0">
                    <a:pos x="31" y="236"/>
                  </a:cxn>
                  <a:cxn ang="0">
                    <a:pos x="14" y="229"/>
                  </a:cxn>
                  <a:cxn ang="0">
                    <a:pos x="5" y="219"/>
                  </a:cxn>
                  <a:cxn ang="0">
                    <a:pos x="0" y="212"/>
                  </a:cxn>
                  <a:cxn ang="0">
                    <a:pos x="0" y="205"/>
                  </a:cxn>
                </a:cxnLst>
                <a:rect l="0" t="0" r="r" b="b"/>
                <a:pathLst>
                  <a:path w="355" h="236">
                    <a:moveTo>
                      <a:pt x="355" y="0"/>
                    </a:moveTo>
                    <a:lnTo>
                      <a:pt x="355" y="16"/>
                    </a:lnTo>
                    <a:lnTo>
                      <a:pt x="353" y="33"/>
                    </a:lnTo>
                    <a:lnTo>
                      <a:pt x="348" y="45"/>
                    </a:lnTo>
                    <a:lnTo>
                      <a:pt x="341" y="55"/>
                    </a:lnTo>
                    <a:lnTo>
                      <a:pt x="334" y="64"/>
                    </a:lnTo>
                    <a:lnTo>
                      <a:pt x="329" y="71"/>
                    </a:lnTo>
                    <a:lnTo>
                      <a:pt x="322" y="76"/>
                    </a:lnTo>
                    <a:lnTo>
                      <a:pt x="317" y="78"/>
                    </a:lnTo>
                    <a:lnTo>
                      <a:pt x="315" y="81"/>
                    </a:lnTo>
                    <a:lnTo>
                      <a:pt x="312" y="83"/>
                    </a:lnTo>
                    <a:lnTo>
                      <a:pt x="315" y="83"/>
                    </a:lnTo>
                    <a:lnTo>
                      <a:pt x="315" y="86"/>
                    </a:lnTo>
                    <a:lnTo>
                      <a:pt x="317" y="90"/>
                    </a:lnTo>
                    <a:lnTo>
                      <a:pt x="317" y="97"/>
                    </a:lnTo>
                    <a:lnTo>
                      <a:pt x="320" y="105"/>
                    </a:lnTo>
                    <a:lnTo>
                      <a:pt x="320" y="112"/>
                    </a:lnTo>
                    <a:lnTo>
                      <a:pt x="317" y="121"/>
                    </a:lnTo>
                    <a:lnTo>
                      <a:pt x="315" y="131"/>
                    </a:lnTo>
                    <a:lnTo>
                      <a:pt x="310" y="138"/>
                    </a:lnTo>
                    <a:lnTo>
                      <a:pt x="300" y="148"/>
                    </a:lnTo>
                    <a:lnTo>
                      <a:pt x="291" y="152"/>
                    </a:lnTo>
                    <a:lnTo>
                      <a:pt x="281" y="157"/>
                    </a:lnTo>
                    <a:lnTo>
                      <a:pt x="272" y="159"/>
                    </a:lnTo>
                    <a:lnTo>
                      <a:pt x="262" y="159"/>
                    </a:lnTo>
                    <a:lnTo>
                      <a:pt x="255" y="157"/>
                    </a:lnTo>
                    <a:lnTo>
                      <a:pt x="248" y="155"/>
                    </a:lnTo>
                    <a:lnTo>
                      <a:pt x="241" y="152"/>
                    </a:lnTo>
                    <a:lnTo>
                      <a:pt x="236" y="150"/>
                    </a:lnTo>
                    <a:lnTo>
                      <a:pt x="234" y="148"/>
                    </a:lnTo>
                    <a:lnTo>
                      <a:pt x="234" y="148"/>
                    </a:lnTo>
                    <a:lnTo>
                      <a:pt x="234" y="148"/>
                    </a:lnTo>
                    <a:lnTo>
                      <a:pt x="234" y="150"/>
                    </a:lnTo>
                    <a:lnTo>
                      <a:pt x="234" y="155"/>
                    </a:lnTo>
                    <a:lnTo>
                      <a:pt x="234" y="162"/>
                    </a:lnTo>
                    <a:lnTo>
                      <a:pt x="231" y="169"/>
                    </a:lnTo>
                    <a:lnTo>
                      <a:pt x="229" y="176"/>
                    </a:lnTo>
                    <a:lnTo>
                      <a:pt x="224" y="186"/>
                    </a:lnTo>
                    <a:lnTo>
                      <a:pt x="215" y="195"/>
                    </a:lnTo>
                    <a:lnTo>
                      <a:pt x="205" y="205"/>
                    </a:lnTo>
                    <a:lnTo>
                      <a:pt x="191" y="217"/>
                    </a:lnTo>
                    <a:lnTo>
                      <a:pt x="177" y="224"/>
                    </a:lnTo>
                    <a:lnTo>
                      <a:pt x="160" y="229"/>
                    </a:lnTo>
                    <a:lnTo>
                      <a:pt x="146" y="229"/>
                    </a:lnTo>
                    <a:lnTo>
                      <a:pt x="131" y="226"/>
                    </a:lnTo>
                    <a:lnTo>
                      <a:pt x="117" y="224"/>
                    </a:lnTo>
                    <a:lnTo>
                      <a:pt x="107" y="219"/>
                    </a:lnTo>
                    <a:lnTo>
                      <a:pt x="98" y="214"/>
                    </a:lnTo>
                    <a:lnTo>
                      <a:pt x="91" y="209"/>
                    </a:lnTo>
                    <a:lnTo>
                      <a:pt x="86" y="205"/>
                    </a:lnTo>
                    <a:lnTo>
                      <a:pt x="84" y="205"/>
                    </a:lnTo>
                    <a:lnTo>
                      <a:pt x="84" y="205"/>
                    </a:lnTo>
                    <a:lnTo>
                      <a:pt x="84" y="207"/>
                    </a:lnTo>
                    <a:lnTo>
                      <a:pt x="81" y="212"/>
                    </a:lnTo>
                    <a:lnTo>
                      <a:pt x="81" y="214"/>
                    </a:lnTo>
                    <a:lnTo>
                      <a:pt x="76" y="219"/>
                    </a:lnTo>
                    <a:lnTo>
                      <a:pt x="74" y="224"/>
                    </a:lnTo>
                    <a:lnTo>
                      <a:pt x="69" y="229"/>
                    </a:lnTo>
                    <a:lnTo>
                      <a:pt x="62" y="233"/>
                    </a:lnTo>
                    <a:lnTo>
                      <a:pt x="53" y="236"/>
                    </a:lnTo>
                    <a:lnTo>
                      <a:pt x="41" y="236"/>
                    </a:lnTo>
                    <a:lnTo>
                      <a:pt x="31" y="236"/>
                    </a:lnTo>
                    <a:lnTo>
                      <a:pt x="22" y="233"/>
                    </a:lnTo>
                    <a:lnTo>
                      <a:pt x="14" y="229"/>
                    </a:lnTo>
                    <a:lnTo>
                      <a:pt x="10" y="224"/>
                    </a:lnTo>
                    <a:lnTo>
                      <a:pt x="5" y="219"/>
                    </a:lnTo>
                    <a:lnTo>
                      <a:pt x="2" y="214"/>
                    </a:lnTo>
                    <a:lnTo>
                      <a:pt x="0" y="212"/>
                    </a:lnTo>
                    <a:lnTo>
                      <a:pt x="0" y="207"/>
                    </a:lnTo>
                    <a:lnTo>
                      <a:pt x="0" y="205"/>
                    </a:lnTo>
                    <a:lnTo>
                      <a:pt x="0" y="205"/>
                    </a:lnTo>
                  </a:path>
                </a:pathLst>
              </a:custGeom>
              <a:noFill/>
              <a:ln w="12700" cmpd="sng">
                <a:solidFill>
                  <a:srgbClr val="FF9900"/>
                </a:solidFill>
                <a:prstDash val="solid"/>
                <a:round/>
                <a:headEnd/>
                <a:tailEnd/>
              </a:ln>
            </p:spPr>
            <p:txBody>
              <a:bodyPr/>
              <a:lstStyle/>
              <a:p>
                <a:endParaRPr lang="en-US"/>
              </a:p>
            </p:txBody>
          </p:sp>
        </p:grpSp>
        <p:grpSp>
          <p:nvGrpSpPr>
            <p:cNvPr id="61" name="Group 457"/>
            <p:cNvGrpSpPr>
              <a:grpSpLocks/>
            </p:cNvGrpSpPr>
            <p:nvPr/>
          </p:nvGrpSpPr>
          <p:grpSpPr bwMode="auto">
            <a:xfrm>
              <a:off x="4411" y="3428"/>
              <a:ext cx="631" cy="470"/>
              <a:chOff x="4411" y="3428"/>
              <a:chExt cx="631" cy="470"/>
            </a:xfrm>
          </p:grpSpPr>
          <p:sp>
            <p:nvSpPr>
              <p:cNvPr id="88" name="Freeform 458"/>
              <p:cNvSpPr>
                <a:spLocks/>
              </p:cNvSpPr>
              <p:nvPr/>
            </p:nvSpPr>
            <p:spPr bwMode="auto">
              <a:xfrm>
                <a:off x="4768" y="3438"/>
                <a:ext cx="274" cy="228"/>
              </a:xfrm>
              <a:custGeom>
                <a:avLst/>
                <a:gdLst/>
                <a:ahLst/>
                <a:cxnLst>
                  <a:cxn ang="0">
                    <a:pos x="0" y="23"/>
                  </a:cxn>
                  <a:cxn ang="0">
                    <a:pos x="3" y="21"/>
                  </a:cxn>
                  <a:cxn ang="0">
                    <a:pos x="7" y="19"/>
                  </a:cxn>
                  <a:cxn ang="0">
                    <a:pos x="15" y="14"/>
                  </a:cxn>
                  <a:cxn ang="0">
                    <a:pos x="24" y="9"/>
                  </a:cxn>
                  <a:cxn ang="0">
                    <a:pos x="36" y="4"/>
                  </a:cxn>
                  <a:cxn ang="0">
                    <a:pos x="48" y="0"/>
                  </a:cxn>
                  <a:cxn ang="0">
                    <a:pos x="62" y="0"/>
                  </a:cxn>
                  <a:cxn ang="0">
                    <a:pos x="77" y="0"/>
                  </a:cxn>
                  <a:cxn ang="0">
                    <a:pos x="93" y="4"/>
                  </a:cxn>
                  <a:cxn ang="0">
                    <a:pos x="108" y="12"/>
                  </a:cxn>
                  <a:cxn ang="0">
                    <a:pos x="122" y="21"/>
                  </a:cxn>
                  <a:cxn ang="0">
                    <a:pos x="134" y="33"/>
                  </a:cxn>
                  <a:cxn ang="0">
                    <a:pos x="141" y="43"/>
                  </a:cxn>
                  <a:cxn ang="0">
                    <a:pos x="146" y="52"/>
                  </a:cxn>
                  <a:cxn ang="0">
                    <a:pos x="148" y="59"/>
                  </a:cxn>
                  <a:cxn ang="0">
                    <a:pos x="151" y="66"/>
                  </a:cxn>
                  <a:cxn ang="0">
                    <a:pos x="151" y="71"/>
                  </a:cxn>
                  <a:cxn ang="0">
                    <a:pos x="151" y="76"/>
                  </a:cxn>
                  <a:cxn ang="0">
                    <a:pos x="151" y="78"/>
                  </a:cxn>
                  <a:cxn ang="0">
                    <a:pos x="151" y="81"/>
                  </a:cxn>
                  <a:cxn ang="0">
                    <a:pos x="151" y="81"/>
                  </a:cxn>
                  <a:cxn ang="0">
                    <a:pos x="155" y="78"/>
                  </a:cxn>
                  <a:cxn ang="0">
                    <a:pos x="160" y="76"/>
                  </a:cxn>
                  <a:cxn ang="0">
                    <a:pos x="165" y="74"/>
                  </a:cxn>
                  <a:cxn ang="0">
                    <a:pos x="172" y="71"/>
                  </a:cxn>
                  <a:cxn ang="0">
                    <a:pos x="182" y="69"/>
                  </a:cxn>
                  <a:cxn ang="0">
                    <a:pos x="189" y="69"/>
                  </a:cxn>
                  <a:cxn ang="0">
                    <a:pos x="198" y="71"/>
                  </a:cxn>
                  <a:cxn ang="0">
                    <a:pos x="208" y="74"/>
                  </a:cxn>
                  <a:cxn ang="0">
                    <a:pos x="217" y="81"/>
                  </a:cxn>
                  <a:cxn ang="0">
                    <a:pos x="227" y="88"/>
                  </a:cxn>
                  <a:cxn ang="0">
                    <a:pos x="232" y="97"/>
                  </a:cxn>
                  <a:cxn ang="0">
                    <a:pos x="234" y="107"/>
                  </a:cxn>
                  <a:cxn ang="0">
                    <a:pos x="236" y="114"/>
                  </a:cxn>
                  <a:cxn ang="0">
                    <a:pos x="236" y="124"/>
                  </a:cxn>
                  <a:cxn ang="0">
                    <a:pos x="236" y="131"/>
                  </a:cxn>
                  <a:cxn ang="0">
                    <a:pos x="234" y="135"/>
                  </a:cxn>
                  <a:cxn ang="0">
                    <a:pos x="232" y="140"/>
                  </a:cxn>
                  <a:cxn ang="0">
                    <a:pos x="232" y="145"/>
                  </a:cxn>
                  <a:cxn ang="0">
                    <a:pos x="232" y="145"/>
                  </a:cxn>
                  <a:cxn ang="0">
                    <a:pos x="232" y="145"/>
                  </a:cxn>
                  <a:cxn ang="0">
                    <a:pos x="236" y="147"/>
                  </a:cxn>
                  <a:cxn ang="0">
                    <a:pos x="241" y="152"/>
                  </a:cxn>
                  <a:cxn ang="0">
                    <a:pos x="246" y="157"/>
                  </a:cxn>
                  <a:cxn ang="0">
                    <a:pos x="253" y="164"/>
                  </a:cxn>
                  <a:cxn ang="0">
                    <a:pos x="258" y="171"/>
                  </a:cxn>
                  <a:cxn ang="0">
                    <a:pos x="265" y="183"/>
                  </a:cxn>
                  <a:cxn ang="0">
                    <a:pos x="270" y="195"/>
                  </a:cxn>
                  <a:cxn ang="0">
                    <a:pos x="272" y="209"/>
                  </a:cxn>
                  <a:cxn ang="0">
                    <a:pos x="274" y="228"/>
                  </a:cxn>
                </a:cxnLst>
                <a:rect l="0" t="0" r="r" b="b"/>
                <a:pathLst>
                  <a:path w="274" h="228">
                    <a:moveTo>
                      <a:pt x="0" y="23"/>
                    </a:moveTo>
                    <a:lnTo>
                      <a:pt x="3" y="21"/>
                    </a:lnTo>
                    <a:lnTo>
                      <a:pt x="7" y="19"/>
                    </a:lnTo>
                    <a:lnTo>
                      <a:pt x="15" y="14"/>
                    </a:lnTo>
                    <a:lnTo>
                      <a:pt x="24" y="9"/>
                    </a:lnTo>
                    <a:lnTo>
                      <a:pt x="36" y="4"/>
                    </a:lnTo>
                    <a:lnTo>
                      <a:pt x="48" y="0"/>
                    </a:lnTo>
                    <a:lnTo>
                      <a:pt x="62" y="0"/>
                    </a:lnTo>
                    <a:lnTo>
                      <a:pt x="77" y="0"/>
                    </a:lnTo>
                    <a:lnTo>
                      <a:pt x="93" y="4"/>
                    </a:lnTo>
                    <a:lnTo>
                      <a:pt x="108" y="12"/>
                    </a:lnTo>
                    <a:lnTo>
                      <a:pt x="122" y="21"/>
                    </a:lnTo>
                    <a:lnTo>
                      <a:pt x="134" y="33"/>
                    </a:lnTo>
                    <a:lnTo>
                      <a:pt x="141" y="43"/>
                    </a:lnTo>
                    <a:lnTo>
                      <a:pt x="146" y="52"/>
                    </a:lnTo>
                    <a:lnTo>
                      <a:pt x="148" y="59"/>
                    </a:lnTo>
                    <a:lnTo>
                      <a:pt x="151" y="66"/>
                    </a:lnTo>
                    <a:lnTo>
                      <a:pt x="151" y="71"/>
                    </a:lnTo>
                    <a:lnTo>
                      <a:pt x="151" y="76"/>
                    </a:lnTo>
                    <a:lnTo>
                      <a:pt x="151" y="78"/>
                    </a:lnTo>
                    <a:lnTo>
                      <a:pt x="151" y="81"/>
                    </a:lnTo>
                    <a:lnTo>
                      <a:pt x="151" y="81"/>
                    </a:lnTo>
                    <a:lnTo>
                      <a:pt x="155" y="78"/>
                    </a:lnTo>
                    <a:lnTo>
                      <a:pt x="160" y="76"/>
                    </a:lnTo>
                    <a:lnTo>
                      <a:pt x="165" y="74"/>
                    </a:lnTo>
                    <a:lnTo>
                      <a:pt x="172" y="71"/>
                    </a:lnTo>
                    <a:lnTo>
                      <a:pt x="182" y="69"/>
                    </a:lnTo>
                    <a:lnTo>
                      <a:pt x="189" y="69"/>
                    </a:lnTo>
                    <a:lnTo>
                      <a:pt x="198" y="71"/>
                    </a:lnTo>
                    <a:lnTo>
                      <a:pt x="208" y="74"/>
                    </a:lnTo>
                    <a:lnTo>
                      <a:pt x="217" y="81"/>
                    </a:lnTo>
                    <a:lnTo>
                      <a:pt x="227" y="88"/>
                    </a:lnTo>
                    <a:lnTo>
                      <a:pt x="232" y="97"/>
                    </a:lnTo>
                    <a:lnTo>
                      <a:pt x="234" y="107"/>
                    </a:lnTo>
                    <a:lnTo>
                      <a:pt x="236" y="114"/>
                    </a:lnTo>
                    <a:lnTo>
                      <a:pt x="236" y="124"/>
                    </a:lnTo>
                    <a:lnTo>
                      <a:pt x="236" y="131"/>
                    </a:lnTo>
                    <a:lnTo>
                      <a:pt x="234" y="135"/>
                    </a:lnTo>
                    <a:lnTo>
                      <a:pt x="232" y="140"/>
                    </a:lnTo>
                    <a:lnTo>
                      <a:pt x="232" y="145"/>
                    </a:lnTo>
                    <a:lnTo>
                      <a:pt x="232" y="145"/>
                    </a:lnTo>
                    <a:lnTo>
                      <a:pt x="232" y="145"/>
                    </a:lnTo>
                    <a:lnTo>
                      <a:pt x="236" y="147"/>
                    </a:lnTo>
                    <a:lnTo>
                      <a:pt x="241" y="152"/>
                    </a:lnTo>
                    <a:lnTo>
                      <a:pt x="246" y="157"/>
                    </a:lnTo>
                    <a:lnTo>
                      <a:pt x="253" y="164"/>
                    </a:lnTo>
                    <a:lnTo>
                      <a:pt x="258" y="171"/>
                    </a:lnTo>
                    <a:lnTo>
                      <a:pt x="265" y="183"/>
                    </a:lnTo>
                    <a:lnTo>
                      <a:pt x="270" y="195"/>
                    </a:lnTo>
                    <a:lnTo>
                      <a:pt x="272" y="209"/>
                    </a:lnTo>
                    <a:lnTo>
                      <a:pt x="274" y="228"/>
                    </a:lnTo>
                  </a:path>
                </a:pathLst>
              </a:custGeom>
              <a:noFill/>
              <a:ln w="12700" cmpd="sng">
                <a:solidFill>
                  <a:srgbClr val="FF9900"/>
                </a:solidFill>
                <a:prstDash val="solid"/>
                <a:round/>
                <a:headEnd/>
                <a:tailEnd/>
              </a:ln>
            </p:spPr>
            <p:txBody>
              <a:bodyPr/>
              <a:lstStyle/>
              <a:p>
                <a:endParaRPr lang="en-US"/>
              </a:p>
            </p:txBody>
          </p:sp>
          <p:sp>
            <p:nvSpPr>
              <p:cNvPr id="89" name="Freeform 459"/>
              <p:cNvSpPr>
                <a:spLocks/>
              </p:cNvSpPr>
              <p:nvPr/>
            </p:nvSpPr>
            <p:spPr bwMode="auto">
              <a:xfrm>
                <a:off x="4411" y="3428"/>
                <a:ext cx="357" cy="236"/>
              </a:xfrm>
              <a:custGeom>
                <a:avLst/>
                <a:gdLst/>
                <a:ahLst/>
                <a:cxnLst>
                  <a:cxn ang="0">
                    <a:pos x="2" y="219"/>
                  </a:cxn>
                  <a:cxn ang="0">
                    <a:pos x="9" y="191"/>
                  </a:cxn>
                  <a:cxn ang="0">
                    <a:pos x="21" y="172"/>
                  </a:cxn>
                  <a:cxn ang="0">
                    <a:pos x="33" y="160"/>
                  </a:cxn>
                  <a:cxn ang="0">
                    <a:pos x="43" y="155"/>
                  </a:cxn>
                  <a:cxn ang="0">
                    <a:pos x="43" y="153"/>
                  </a:cxn>
                  <a:cxn ang="0">
                    <a:pos x="40" y="145"/>
                  </a:cxn>
                  <a:cxn ang="0">
                    <a:pos x="38" y="131"/>
                  </a:cxn>
                  <a:cxn ang="0">
                    <a:pos x="40" y="114"/>
                  </a:cxn>
                  <a:cxn ang="0">
                    <a:pos x="47" y="98"/>
                  </a:cxn>
                  <a:cxn ang="0">
                    <a:pos x="66" y="84"/>
                  </a:cxn>
                  <a:cxn ang="0">
                    <a:pos x="85" y="79"/>
                  </a:cxn>
                  <a:cxn ang="0">
                    <a:pos x="102" y="79"/>
                  </a:cxn>
                  <a:cxn ang="0">
                    <a:pos x="114" y="84"/>
                  </a:cxn>
                  <a:cxn ang="0">
                    <a:pos x="124" y="88"/>
                  </a:cxn>
                  <a:cxn ang="0">
                    <a:pos x="124" y="88"/>
                  </a:cxn>
                  <a:cxn ang="0">
                    <a:pos x="124" y="81"/>
                  </a:cxn>
                  <a:cxn ang="0">
                    <a:pos x="126" y="69"/>
                  </a:cxn>
                  <a:cxn ang="0">
                    <a:pos x="133" y="50"/>
                  </a:cxn>
                  <a:cxn ang="0">
                    <a:pos x="152" y="31"/>
                  </a:cxn>
                  <a:cxn ang="0">
                    <a:pos x="181" y="12"/>
                  </a:cxn>
                  <a:cxn ang="0">
                    <a:pos x="212" y="7"/>
                  </a:cxn>
                  <a:cxn ang="0">
                    <a:pos x="238" y="14"/>
                  </a:cxn>
                  <a:cxn ang="0">
                    <a:pos x="260" y="24"/>
                  </a:cxn>
                  <a:cxn ang="0">
                    <a:pos x="271" y="31"/>
                  </a:cxn>
                  <a:cxn ang="0">
                    <a:pos x="274" y="31"/>
                  </a:cxn>
                  <a:cxn ang="0">
                    <a:pos x="274" y="26"/>
                  </a:cxn>
                  <a:cxn ang="0">
                    <a:pos x="279" y="17"/>
                  </a:cxn>
                  <a:cxn ang="0">
                    <a:pos x="288" y="7"/>
                  </a:cxn>
                  <a:cxn ang="0">
                    <a:pos x="305" y="2"/>
                  </a:cxn>
                  <a:cxn ang="0">
                    <a:pos x="326" y="2"/>
                  </a:cxn>
                  <a:cxn ang="0">
                    <a:pos x="343" y="7"/>
                  </a:cxn>
                  <a:cxn ang="0">
                    <a:pos x="353" y="17"/>
                  </a:cxn>
                  <a:cxn ang="0">
                    <a:pos x="357" y="26"/>
                  </a:cxn>
                  <a:cxn ang="0">
                    <a:pos x="357" y="31"/>
                  </a:cxn>
                </a:cxnLst>
                <a:rect l="0" t="0" r="r" b="b"/>
                <a:pathLst>
                  <a:path w="357" h="236">
                    <a:moveTo>
                      <a:pt x="0" y="236"/>
                    </a:moveTo>
                    <a:lnTo>
                      <a:pt x="2" y="219"/>
                    </a:lnTo>
                    <a:lnTo>
                      <a:pt x="4" y="205"/>
                    </a:lnTo>
                    <a:lnTo>
                      <a:pt x="9" y="191"/>
                    </a:lnTo>
                    <a:lnTo>
                      <a:pt x="16" y="181"/>
                    </a:lnTo>
                    <a:lnTo>
                      <a:pt x="21" y="172"/>
                    </a:lnTo>
                    <a:lnTo>
                      <a:pt x="28" y="165"/>
                    </a:lnTo>
                    <a:lnTo>
                      <a:pt x="33" y="160"/>
                    </a:lnTo>
                    <a:lnTo>
                      <a:pt x="38" y="157"/>
                    </a:lnTo>
                    <a:lnTo>
                      <a:pt x="43" y="155"/>
                    </a:lnTo>
                    <a:lnTo>
                      <a:pt x="43" y="155"/>
                    </a:lnTo>
                    <a:lnTo>
                      <a:pt x="43" y="153"/>
                    </a:lnTo>
                    <a:lnTo>
                      <a:pt x="43" y="150"/>
                    </a:lnTo>
                    <a:lnTo>
                      <a:pt x="40" y="145"/>
                    </a:lnTo>
                    <a:lnTo>
                      <a:pt x="38" y="138"/>
                    </a:lnTo>
                    <a:lnTo>
                      <a:pt x="38" y="131"/>
                    </a:lnTo>
                    <a:lnTo>
                      <a:pt x="38" y="124"/>
                    </a:lnTo>
                    <a:lnTo>
                      <a:pt x="40" y="114"/>
                    </a:lnTo>
                    <a:lnTo>
                      <a:pt x="43" y="107"/>
                    </a:lnTo>
                    <a:lnTo>
                      <a:pt x="47" y="98"/>
                    </a:lnTo>
                    <a:lnTo>
                      <a:pt x="57" y="91"/>
                    </a:lnTo>
                    <a:lnTo>
                      <a:pt x="66" y="84"/>
                    </a:lnTo>
                    <a:lnTo>
                      <a:pt x="76" y="79"/>
                    </a:lnTo>
                    <a:lnTo>
                      <a:pt x="85" y="79"/>
                    </a:lnTo>
                    <a:lnTo>
                      <a:pt x="93" y="79"/>
                    </a:lnTo>
                    <a:lnTo>
                      <a:pt x="102" y="79"/>
                    </a:lnTo>
                    <a:lnTo>
                      <a:pt x="109" y="81"/>
                    </a:lnTo>
                    <a:lnTo>
                      <a:pt x="114" y="84"/>
                    </a:lnTo>
                    <a:lnTo>
                      <a:pt x="119" y="86"/>
                    </a:lnTo>
                    <a:lnTo>
                      <a:pt x="124" y="88"/>
                    </a:lnTo>
                    <a:lnTo>
                      <a:pt x="124" y="91"/>
                    </a:lnTo>
                    <a:lnTo>
                      <a:pt x="124" y="88"/>
                    </a:lnTo>
                    <a:lnTo>
                      <a:pt x="124" y="86"/>
                    </a:lnTo>
                    <a:lnTo>
                      <a:pt x="124" y="81"/>
                    </a:lnTo>
                    <a:lnTo>
                      <a:pt x="124" y="76"/>
                    </a:lnTo>
                    <a:lnTo>
                      <a:pt x="126" y="69"/>
                    </a:lnTo>
                    <a:lnTo>
                      <a:pt x="128" y="60"/>
                    </a:lnTo>
                    <a:lnTo>
                      <a:pt x="133" y="50"/>
                    </a:lnTo>
                    <a:lnTo>
                      <a:pt x="140" y="41"/>
                    </a:lnTo>
                    <a:lnTo>
                      <a:pt x="152" y="31"/>
                    </a:lnTo>
                    <a:lnTo>
                      <a:pt x="167" y="22"/>
                    </a:lnTo>
                    <a:lnTo>
                      <a:pt x="181" y="12"/>
                    </a:lnTo>
                    <a:lnTo>
                      <a:pt x="198" y="10"/>
                    </a:lnTo>
                    <a:lnTo>
                      <a:pt x="212" y="7"/>
                    </a:lnTo>
                    <a:lnTo>
                      <a:pt x="226" y="10"/>
                    </a:lnTo>
                    <a:lnTo>
                      <a:pt x="238" y="14"/>
                    </a:lnTo>
                    <a:lnTo>
                      <a:pt x="250" y="19"/>
                    </a:lnTo>
                    <a:lnTo>
                      <a:pt x="260" y="24"/>
                    </a:lnTo>
                    <a:lnTo>
                      <a:pt x="267" y="29"/>
                    </a:lnTo>
                    <a:lnTo>
                      <a:pt x="271" y="31"/>
                    </a:lnTo>
                    <a:lnTo>
                      <a:pt x="274" y="33"/>
                    </a:lnTo>
                    <a:lnTo>
                      <a:pt x="274" y="31"/>
                    </a:lnTo>
                    <a:lnTo>
                      <a:pt x="274" y="29"/>
                    </a:lnTo>
                    <a:lnTo>
                      <a:pt x="274" y="26"/>
                    </a:lnTo>
                    <a:lnTo>
                      <a:pt x="276" y="22"/>
                    </a:lnTo>
                    <a:lnTo>
                      <a:pt x="279" y="17"/>
                    </a:lnTo>
                    <a:lnTo>
                      <a:pt x="283" y="12"/>
                    </a:lnTo>
                    <a:lnTo>
                      <a:pt x="288" y="7"/>
                    </a:lnTo>
                    <a:lnTo>
                      <a:pt x="295" y="5"/>
                    </a:lnTo>
                    <a:lnTo>
                      <a:pt x="305" y="2"/>
                    </a:lnTo>
                    <a:lnTo>
                      <a:pt x="317" y="0"/>
                    </a:lnTo>
                    <a:lnTo>
                      <a:pt x="326" y="2"/>
                    </a:lnTo>
                    <a:lnTo>
                      <a:pt x="336" y="5"/>
                    </a:lnTo>
                    <a:lnTo>
                      <a:pt x="343" y="7"/>
                    </a:lnTo>
                    <a:lnTo>
                      <a:pt x="348" y="12"/>
                    </a:lnTo>
                    <a:lnTo>
                      <a:pt x="353" y="17"/>
                    </a:lnTo>
                    <a:lnTo>
                      <a:pt x="355" y="22"/>
                    </a:lnTo>
                    <a:lnTo>
                      <a:pt x="357" y="26"/>
                    </a:lnTo>
                    <a:lnTo>
                      <a:pt x="357" y="29"/>
                    </a:lnTo>
                    <a:lnTo>
                      <a:pt x="357" y="31"/>
                    </a:lnTo>
                    <a:lnTo>
                      <a:pt x="357" y="33"/>
                    </a:lnTo>
                  </a:path>
                </a:pathLst>
              </a:custGeom>
              <a:noFill/>
              <a:ln w="12700" cmpd="sng">
                <a:solidFill>
                  <a:srgbClr val="FF9900"/>
                </a:solidFill>
                <a:prstDash val="solid"/>
                <a:round/>
                <a:headEnd/>
                <a:tailEnd/>
              </a:ln>
            </p:spPr>
            <p:txBody>
              <a:bodyPr/>
              <a:lstStyle/>
              <a:p>
                <a:endParaRPr lang="en-US"/>
              </a:p>
            </p:txBody>
          </p:sp>
          <p:sp>
            <p:nvSpPr>
              <p:cNvPr id="90" name="Freeform 460"/>
              <p:cNvSpPr>
                <a:spLocks/>
              </p:cNvSpPr>
              <p:nvPr/>
            </p:nvSpPr>
            <p:spPr bwMode="auto">
              <a:xfrm>
                <a:off x="4411" y="3659"/>
                <a:ext cx="274" cy="229"/>
              </a:xfrm>
              <a:custGeom>
                <a:avLst/>
                <a:gdLst/>
                <a:ahLst/>
                <a:cxnLst>
                  <a:cxn ang="0">
                    <a:pos x="274" y="205"/>
                  </a:cxn>
                  <a:cxn ang="0">
                    <a:pos x="271" y="208"/>
                  </a:cxn>
                  <a:cxn ang="0">
                    <a:pos x="267" y="210"/>
                  </a:cxn>
                  <a:cxn ang="0">
                    <a:pos x="260" y="215"/>
                  </a:cxn>
                  <a:cxn ang="0">
                    <a:pos x="250" y="220"/>
                  </a:cxn>
                  <a:cxn ang="0">
                    <a:pos x="238" y="224"/>
                  </a:cxn>
                  <a:cxn ang="0">
                    <a:pos x="226" y="229"/>
                  </a:cxn>
                  <a:cxn ang="0">
                    <a:pos x="212" y="229"/>
                  </a:cxn>
                  <a:cxn ang="0">
                    <a:pos x="198" y="229"/>
                  </a:cxn>
                  <a:cxn ang="0">
                    <a:pos x="181" y="224"/>
                  </a:cxn>
                  <a:cxn ang="0">
                    <a:pos x="167" y="217"/>
                  </a:cxn>
                  <a:cxn ang="0">
                    <a:pos x="152" y="208"/>
                  </a:cxn>
                  <a:cxn ang="0">
                    <a:pos x="140" y="196"/>
                  </a:cxn>
                  <a:cxn ang="0">
                    <a:pos x="133" y="186"/>
                  </a:cxn>
                  <a:cxn ang="0">
                    <a:pos x="128" y="179"/>
                  </a:cxn>
                  <a:cxn ang="0">
                    <a:pos x="126" y="170"/>
                  </a:cxn>
                  <a:cxn ang="0">
                    <a:pos x="124" y="162"/>
                  </a:cxn>
                  <a:cxn ang="0">
                    <a:pos x="124" y="158"/>
                  </a:cxn>
                  <a:cxn ang="0">
                    <a:pos x="124" y="153"/>
                  </a:cxn>
                  <a:cxn ang="0">
                    <a:pos x="124" y="151"/>
                  </a:cxn>
                  <a:cxn ang="0">
                    <a:pos x="124" y="148"/>
                  </a:cxn>
                  <a:cxn ang="0">
                    <a:pos x="124" y="148"/>
                  </a:cxn>
                  <a:cxn ang="0">
                    <a:pos x="119" y="151"/>
                  </a:cxn>
                  <a:cxn ang="0">
                    <a:pos x="114" y="153"/>
                  </a:cxn>
                  <a:cxn ang="0">
                    <a:pos x="109" y="155"/>
                  </a:cxn>
                  <a:cxn ang="0">
                    <a:pos x="102" y="158"/>
                  </a:cxn>
                  <a:cxn ang="0">
                    <a:pos x="93" y="160"/>
                  </a:cxn>
                  <a:cxn ang="0">
                    <a:pos x="85" y="160"/>
                  </a:cxn>
                  <a:cxn ang="0">
                    <a:pos x="76" y="158"/>
                  </a:cxn>
                  <a:cxn ang="0">
                    <a:pos x="66" y="155"/>
                  </a:cxn>
                  <a:cxn ang="0">
                    <a:pos x="57" y="148"/>
                  </a:cxn>
                  <a:cxn ang="0">
                    <a:pos x="47" y="141"/>
                  </a:cxn>
                  <a:cxn ang="0">
                    <a:pos x="43" y="131"/>
                  </a:cxn>
                  <a:cxn ang="0">
                    <a:pos x="40" y="122"/>
                  </a:cxn>
                  <a:cxn ang="0">
                    <a:pos x="38" y="115"/>
                  </a:cxn>
                  <a:cxn ang="0">
                    <a:pos x="38" y="105"/>
                  </a:cxn>
                  <a:cxn ang="0">
                    <a:pos x="38" y="98"/>
                  </a:cxn>
                  <a:cxn ang="0">
                    <a:pos x="40" y="93"/>
                  </a:cxn>
                  <a:cxn ang="0">
                    <a:pos x="43" y="89"/>
                  </a:cxn>
                  <a:cxn ang="0">
                    <a:pos x="43" y="84"/>
                  </a:cxn>
                  <a:cxn ang="0">
                    <a:pos x="43" y="84"/>
                  </a:cxn>
                  <a:cxn ang="0">
                    <a:pos x="43" y="84"/>
                  </a:cxn>
                  <a:cxn ang="0">
                    <a:pos x="38" y="81"/>
                  </a:cxn>
                  <a:cxn ang="0">
                    <a:pos x="33" y="77"/>
                  </a:cxn>
                  <a:cxn ang="0">
                    <a:pos x="28" y="72"/>
                  </a:cxn>
                  <a:cxn ang="0">
                    <a:pos x="21" y="65"/>
                  </a:cxn>
                  <a:cxn ang="0">
                    <a:pos x="16" y="58"/>
                  </a:cxn>
                  <a:cxn ang="0">
                    <a:pos x="9" y="46"/>
                  </a:cxn>
                  <a:cxn ang="0">
                    <a:pos x="4" y="34"/>
                  </a:cxn>
                  <a:cxn ang="0">
                    <a:pos x="2" y="19"/>
                  </a:cxn>
                  <a:cxn ang="0">
                    <a:pos x="0" y="0"/>
                  </a:cxn>
                </a:cxnLst>
                <a:rect l="0" t="0" r="r" b="b"/>
                <a:pathLst>
                  <a:path w="274" h="229">
                    <a:moveTo>
                      <a:pt x="274" y="205"/>
                    </a:moveTo>
                    <a:lnTo>
                      <a:pt x="271" y="208"/>
                    </a:lnTo>
                    <a:lnTo>
                      <a:pt x="267" y="210"/>
                    </a:lnTo>
                    <a:lnTo>
                      <a:pt x="260" y="215"/>
                    </a:lnTo>
                    <a:lnTo>
                      <a:pt x="250" y="220"/>
                    </a:lnTo>
                    <a:lnTo>
                      <a:pt x="238" y="224"/>
                    </a:lnTo>
                    <a:lnTo>
                      <a:pt x="226" y="229"/>
                    </a:lnTo>
                    <a:lnTo>
                      <a:pt x="212" y="229"/>
                    </a:lnTo>
                    <a:lnTo>
                      <a:pt x="198" y="229"/>
                    </a:lnTo>
                    <a:lnTo>
                      <a:pt x="181" y="224"/>
                    </a:lnTo>
                    <a:lnTo>
                      <a:pt x="167" y="217"/>
                    </a:lnTo>
                    <a:lnTo>
                      <a:pt x="152" y="208"/>
                    </a:lnTo>
                    <a:lnTo>
                      <a:pt x="140" y="196"/>
                    </a:lnTo>
                    <a:lnTo>
                      <a:pt x="133" y="186"/>
                    </a:lnTo>
                    <a:lnTo>
                      <a:pt x="128" y="179"/>
                    </a:lnTo>
                    <a:lnTo>
                      <a:pt x="126" y="170"/>
                    </a:lnTo>
                    <a:lnTo>
                      <a:pt x="124" y="162"/>
                    </a:lnTo>
                    <a:lnTo>
                      <a:pt x="124" y="158"/>
                    </a:lnTo>
                    <a:lnTo>
                      <a:pt x="124" y="153"/>
                    </a:lnTo>
                    <a:lnTo>
                      <a:pt x="124" y="151"/>
                    </a:lnTo>
                    <a:lnTo>
                      <a:pt x="124" y="148"/>
                    </a:lnTo>
                    <a:lnTo>
                      <a:pt x="124" y="148"/>
                    </a:lnTo>
                    <a:lnTo>
                      <a:pt x="119" y="151"/>
                    </a:lnTo>
                    <a:lnTo>
                      <a:pt x="114" y="153"/>
                    </a:lnTo>
                    <a:lnTo>
                      <a:pt x="109" y="155"/>
                    </a:lnTo>
                    <a:lnTo>
                      <a:pt x="102" y="158"/>
                    </a:lnTo>
                    <a:lnTo>
                      <a:pt x="93" y="160"/>
                    </a:lnTo>
                    <a:lnTo>
                      <a:pt x="85" y="160"/>
                    </a:lnTo>
                    <a:lnTo>
                      <a:pt x="76" y="158"/>
                    </a:lnTo>
                    <a:lnTo>
                      <a:pt x="66" y="155"/>
                    </a:lnTo>
                    <a:lnTo>
                      <a:pt x="57" y="148"/>
                    </a:lnTo>
                    <a:lnTo>
                      <a:pt x="47" y="141"/>
                    </a:lnTo>
                    <a:lnTo>
                      <a:pt x="43" y="131"/>
                    </a:lnTo>
                    <a:lnTo>
                      <a:pt x="40" y="122"/>
                    </a:lnTo>
                    <a:lnTo>
                      <a:pt x="38" y="115"/>
                    </a:lnTo>
                    <a:lnTo>
                      <a:pt x="38" y="105"/>
                    </a:lnTo>
                    <a:lnTo>
                      <a:pt x="38" y="98"/>
                    </a:lnTo>
                    <a:lnTo>
                      <a:pt x="40" y="93"/>
                    </a:lnTo>
                    <a:lnTo>
                      <a:pt x="43" y="89"/>
                    </a:lnTo>
                    <a:lnTo>
                      <a:pt x="43" y="84"/>
                    </a:lnTo>
                    <a:lnTo>
                      <a:pt x="43" y="84"/>
                    </a:lnTo>
                    <a:lnTo>
                      <a:pt x="43" y="84"/>
                    </a:lnTo>
                    <a:lnTo>
                      <a:pt x="38" y="81"/>
                    </a:lnTo>
                    <a:lnTo>
                      <a:pt x="33" y="77"/>
                    </a:lnTo>
                    <a:lnTo>
                      <a:pt x="28" y="72"/>
                    </a:lnTo>
                    <a:lnTo>
                      <a:pt x="21" y="65"/>
                    </a:lnTo>
                    <a:lnTo>
                      <a:pt x="16" y="58"/>
                    </a:lnTo>
                    <a:lnTo>
                      <a:pt x="9" y="46"/>
                    </a:lnTo>
                    <a:lnTo>
                      <a:pt x="4" y="34"/>
                    </a:lnTo>
                    <a:lnTo>
                      <a:pt x="2" y="19"/>
                    </a:lnTo>
                    <a:lnTo>
                      <a:pt x="0" y="0"/>
                    </a:lnTo>
                  </a:path>
                </a:pathLst>
              </a:custGeom>
              <a:noFill/>
              <a:ln w="12700" cmpd="sng">
                <a:solidFill>
                  <a:srgbClr val="FF9900"/>
                </a:solidFill>
                <a:prstDash val="solid"/>
                <a:round/>
                <a:headEnd/>
                <a:tailEnd/>
              </a:ln>
            </p:spPr>
            <p:txBody>
              <a:bodyPr/>
              <a:lstStyle/>
              <a:p>
                <a:endParaRPr lang="en-US"/>
              </a:p>
            </p:txBody>
          </p:sp>
          <p:sp>
            <p:nvSpPr>
              <p:cNvPr id="91" name="Freeform 461"/>
              <p:cNvSpPr>
                <a:spLocks/>
              </p:cNvSpPr>
              <p:nvPr/>
            </p:nvSpPr>
            <p:spPr bwMode="auto">
              <a:xfrm>
                <a:off x="4685" y="3659"/>
                <a:ext cx="355" cy="239"/>
              </a:xfrm>
              <a:custGeom>
                <a:avLst/>
                <a:gdLst/>
                <a:ahLst/>
                <a:cxnLst>
                  <a:cxn ang="0">
                    <a:pos x="355" y="19"/>
                  </a:cxn>
                  <a:cxn ang="0">
                    <a:pos x="348" y="48"/>
                  </a:cxn>
                  <a:cxn ang="0">
                    <a:pos x="336" y="67"/>
                  </a:cxn>
                  <a:cxn ang="0">
                    <a:pos x="324" y="79"/>
                  </a:cxn>
                  <a:cxn ang="0">
                    <a:pos x="315" y="84"/>
                  </a:cxn>
                  <a:cxn ang="0">
                    <a:pos x="315" y="86"/>
                  </a:cxn>
                  <a:cxn ang="0">
                    <a:pos x="317" y="93"/>
                  </a:cxn>
                  <a:cxn ang="0">
                    <a:pos x="319" y="108"/>
                  </a:cxn>
                  <a:cxn ang="0">
                    <a:pos x="317" y="124"/>
                  </a:cxn>
                  <a:cxn ang="0">
                    <a:pos x="310" y="141"/>
                  </a:cxn>
                  <a:cxn ang="0">
                    <a:pos x="291" y="155"/>
                  </a:cxn>
                  <a:cxn ang="0">
                    <a:pos x="272" y="160"/>
                  </a:cxn>
                  <a:cxn ang="0">
                    <a:pos x="255" y="160"/>
                  </a:cxn>
                  <a:cxn ang="0">
                    <a:pos x="243" y="155"/>
                  </a:cxn>
                  <a:cxn ang="0">
                    <a:pos x="234" y="151"/>
                  </a:cxn>
                  <a:cxn ang="0">
                    <a:pos x="234" y="151"/>
                  </a:cxn>
                  <a:cxn ang="0">
                    <a:pos x="234" y="158"/>
                  </a:cxn>
                  <a:cxn ang="0">
                    <a:pos x="231" y="170"/>
                  </a:cxn>
                  <a:cxn ang="0">
                    <a:pos x="224" y="189"/>
                  </a:cxn>
                  <a:cxn ang="0">
                    <a:pos x="205" y="208"/>
                  </a:cxn>
                  <a:cxn ang="0">
                    <a:pos x="176" y="227"/>
                  </a:cxn>
                  <a:cxn ang="0">
                    <a:pos x="145" y="232"/>
                  </a:cxn>
                  <a:cxn ang="0">
                    <a:pos x="119" y="224"/>
                  </a:cxn>
                  <a:cxn ang="0">
                    <a:pos x="98" y="215"/>
                  </a:cxn>
                  <a:cxn ang="0">
                    <a:pos x="86" y="208"/>
                  </a:cxn>
                  <a:cxn ang="0">
                    <a:pos x="83" y="208"/>
                  </a:cxn>
                  <a:cxn ang="0">
                    <a:pos x="83" y="213"/>
                  </a:cxn>
                  <a:cxn ang="0">
                    <a:pos x="79" y="222"/>
                  </a:cxn>
                  <a:cxn ang="0">
                    <a:pos x="69" y="232"/>
                  </a:cxn>
                  <a:cxn ang="0">
                    <a:pos x="52" y="236"/>
                  </a:cxn>
                  <a:cxn ang="0">
                    <a:pos x="31" y="236"/>
                  </a:cxn>
                  <a:cxn ang="0">
                    <a:pos x="14" y="232"/>
                  </a:cxn>
                  <a:cxn ang="0">
                    <a:pos x="5" y="222"/>
                  </a:cxn>
                  <a:cxn ang="0">
                    <a:pos x="0" y="213"/>
                  </a:cxn>
                  <a:cxn ang="0">
                    <a:pos x="0" y="208"/>
                  </a:cxn>
                </a:cxnLst>
                <a:rect l="0" t="0" r="r" b="b"/>
                <a:pathLst>
                  <a:path w="355" h="239">
                    <a:moveTo>
                      <a:pt x="355" y="0"/>
                    </a:moveTo>
                    <a:lnTo>
                      <a:pt x="355" y="19"/>
                    </a:lnTo>
                    <a:lnTo>
                      <a:pt x="353" y="34"/>
                    </a:lnTo>
                    <a:lnTo>
                      <a:pt x="348" y="48"/>
                    </a:lnTo>
                    <a:lnTo>
                      <a:pt x="341" y="58"/>
                    </a:lnTo>
                    <a:lnTo>
                      <a:pt x="336" y="67"/>
                    </a:lnTo>
                    <a:lnTo>
                      <a:pt x="329" y="74"/>
                    </a:lnTo>
                    <a:lnTo>
                      <a:pt x="324" y="79"/>
                    </a:lnTo>
                    <a:lnTo>
                      <a:pt x="319" y="81"/>
                    </a:lnTo>
                    <a:lnTo>
                      <a:pt x="315" y="84"/>
                    </a:lnTo>
                    <a:lnTo>
                      <a:pt x="315" y="84"/>
                    </a:lnTo>
                    <a:lnTo>
                      <a:pt x="315" y="86"/>
                    </a:lnTo>
                    <a:lnTo>
                      <a:pt x="315" y="89"/>
                    </a:lnTo>
                    <a:lnTo>
                      <a:pt x="317" y="93"/>
                    </a:lnTo>
                    <a:lnTo>
                      <a:pt x="319" y="100"/>
                    </a:lnTo>
                    <a:lnTo>
                      <a:pt x="319" y="108"/>
                    </a:lnTo>
                    <a:lnTo>
                      <a:pt x="319" y="115"/>
                    </a:lnTo>
                    <a:lnTo>
                      <a:pt x="317" y="124"/>
                    </a:lnTo>
                    <a:lnTo>
                      <a:pt x="315" y="131"/>
                    </a:lnTo>
                    <a:lnTo>
                      <a:pt x="310" y="141"/>
                    </a:lnTo>
                    <a:lnTo>
                      <a:pt x="300" y="151"/>
                    </a:lnTo>
                    <a:lnTo>
                      <a:pt x="291" y="155"/>
                    </a:lnTo>
                    <a:lnTo>
                      <a:pt x="281" y="160"/>
                    </a:lnTo>
                    <a:lnTo>
                      <a:pt x="272" y="160"/>
                    </a:lnTo>
                    <a:lnTo>
                      <a:pt x="265" y="160"/>
                    </a:lnTo>
                    <a:lnTo>
                      <a:pt x="255" y="160"/>
                    </a:lnTo>
                    <a:lnTo>
                      <a:pt x="248" y="158"/>
                    </a:lnTo>
                    <a:lnTo>
                      <a:pt x="243" y="155"/>
                    </a:lnTo>
                    <a:lnTo>
                      <a:pt x="238" y="153"/>
                    </a:lnTo>
                    <a:lnTo>
                      <a:pt x="234" y="151"/>
                    </a:lnTo>
                    <a:lnTo>
                      <a:pt x="234" y="151"/>
                    </a:lnTo>
                    <a:lnTo>
                      <a:pt x="234" y="151"/>
                    </a:lnTo>
                    <a:lnTo>
                      <a:pt x="234" y="153"/>
                    </a:lnTo>
                    <a:lnTo>
                      <a:pt x="234" y="158"/>
                    </a:lnTo>
                    <a:lnTo>
                      <a:pt x="234" y="162"/>
                    </a:lnTo>
                    <a:lnTo>
                      <a:pt x="231" y="170"/>
                    </a:lnTo>
                    <a:lnTo>
                      <a:pt x="229" y="179"/>
                    </a:lnTo>
                    <a:lnTo>
                      <a:pt x="224" y="189"/>
                    </a:lnTo>
                    <a:lnTo>
                      <a:pt x="217" y="198"/>
                    </a:lnTo>
                    <a:lnTo>
                      <a:pt x="205" y="208"/>
                    </a:lnTo>
                    <a:lnTo>
                      <a:pt x="191" y="217"/>
                    </a:lnTo>
                    <a:lnTo>
                      <a:pt x="176" y="227"/>
                    </a:lnTo>
                    <a:lnTo>
                      <a:pt x="160" y="229"/>
                    </a:lnTo>
                    <a:lnTo>
                      <a:pt x="145" y="232"/>
                    </a:lnTo>
                    <a:lnTo>
                      <a:pt x="131" y="229"/>
                    </a:lnTo>
                    <a:lnTo>
                      <a:pt x="119" y="224"/>
                    </a:lnTo>
                    <a:lnTo>
                      <a:pt x="107" y="220"/>
                    </a:lnTo>
                    <a:lnTo>
                      <a:pt x="98" y="215"/>
                    </a:lnTo>
                    <a:lnTo>
                      <a:pt x="90" y="210"/>
                    </a:lnTo>
                    <a:lnTo>
                      <a:pt x="86" y="208"/>
                    </a:lnTo>
                    <a:lnTo>
                      <a:pt x="83" y="208"/>
                    </a:lnTo>
                    <a:lnTo>
                      <a:pt x="83" y="208"/>
                    </a:lnTo>
                    <a:lnTo>
                      <a:pt x="83" y="210"/>
                    </a:lnTo>
                    <a:lnTo>
                      <a:pt x="83" y="213"/>
                    </a:lnTo>
                    <a:lnTo>
                      <a:pt x="81" y="217"/>
                    </a:lnTo>
                    <a:lnTo>
                      <a:pt x="79" y="222"/>
                    </a:lnTo>
                    <a:lnTo>
                      <a:pt x="74" y="227"/>
                    </a:lnTo>
                    <a:lnTo>
                      <a:pt x="69" y="232"/>
                    </a:lnTo>
                    <a:lnTo>
                      <a:pt x="62" y="234"/>
                    </a:lnTo>
                    <a:lnTo>
                      <a:pt x="52" y="236"/>
                    </a:lnTo>
                    <a:lnTo>
                      <a:pt x="43" y="239"/>
                    </a:lnTo>
                    <a:lnTo>
                      <a:pt x="31" y="236"/>
                    </a:lnTo>
                    <a:lnTo>
                      <a:pt x="21" y="234"/>
                    </a:lnTo>
                    <a:lnTo>
                      <a:pt x="14" y="232"/>
                    </a:lnTo>
                    <a:lnTo>
                      <a:pt x="9" y="227"/>
                    </a:lnTo>
                    <a:lnTo>
                      <a:pt x="5" y="222"/>
                    </a:lnTo>
                    <a:lnTo>
                      <a:pt x="2" y="217"/>
                    </a:lnTo>
                    <a:lnTo>
                      <a:pt x="0" y="213"/>
                    </a:lnTo>
                    <a:lnTo>
                      <a:pt x="0" y="210"/>
                    </a:lnTo>
                    <a:lnTo>
                      <a:pt x="0" y="208"/>
                    </a:lnTo>
                    <a:lnTo>
                      <a:pt x="0" y="208"/>
                    </a:lnTo>
                  </a:path>
                </a:pathLst>
              </a:custGeom>
              <a:noFill/>
              <a:ln w="12700" cmpd="sng">
                <a:solidFill>
                  <a:srgbClr val="FF9900"/>
                </a:solidFill>
                <a:prstDash val="solid"/>
                <a:round/>
                <a:headEnd/>
                <a:tailEnd/>
              </a:ln>
            </p:spPr>
            <p:txBody>
              <a:bodyPr/>
              <a:lstStyle/>
              <a:p>
                <a:endParaRPr lang="en-US"/>
              </a:p>
            </p:txBody>
          </p:sp>
        </p:grpSp>
        <p:grpSp>
          <p:nvGrpSpPr>
            <p:cNvPr id="62" name="Group 462"/>
            <p:cNvGrpSpPr>
              <a:grpSpLocks/>
            </p:cNvGrpSpPr>
            <p:nvPr/>
          </p:nvGrpSpPr>
          <p:grpSpPr bwMode="auto">
            <a:xfrm>
              <a:off x="3366" y="3430"/>
              <a:ext cx="632" cy="470"/>
              <a:chOff x="3366" y="3430"/>
              <a:chExt cx="632" cy="470"/>
            </a:xfrm>
          </p:grpSpPr>
          <p:sp>
            <p:nvSpPr>
              <p:cNvPr id="84" name="Freeform 463"/>
              <p:cNvSpPr>
                <a:spLocks/>
              </p:cNvSpPr>
              <p:nvPr/>
            </p:nvSpPr>
            <p:spPr bwMode="auto">
              <a:xfrm>
                <a:off x="3722" y="3440"/>
                <a:ext cx="276" cy="229"/>
              </a:xfrm>
              <a:custGeom>
                <a:avLst/>
                <a:gdLst/>
                <a:ahLst/>
                <a:cxnLst>
                  <a:cxn ang="0">
                    <a:pos x="0" y="24"/>
                  </a:cxn>
                  <a:cxn ang="0">
                    <a:pos x="4" y="24"/>
                  </a:cxn>
                  <a:cxn ang="0">
                    <a:pos x="7" y="19"/>
                  </a:cxn>
                  <a:cxn ang="0">
                    <a:pos x="16" y="14"/>
                  </a:cxn>
                  <a:cxn ang="0">
                    <a:pos x="26" y="10"/>
                  </a:cxn>
                  <a:cxn ang="0">
                    <a:pos x="35" y="5"/>
                  </a:cxn>
                  <a:cxn ang="0">
                    <a:pos x="50" y="2"/>
                  </a:cxn>
                  <a:cxn ang="0">
                    <a:pos x="64" y="0"/>
                  </a:cxn>
                  <a:cxn ang="0">
                    <a:pos x="78" y="0"/>
                  </a:cxn>
                  <a:cxn ang="0">
                    <a:pos x="95" y="5"/>
                  </a:cxn>
                  <a:cxn ang="0">
                    <a:pos x="109" y="12"/>
                  </a:cxn>
                  <a:cxn ang="0">
                    <a:pos x="124" y="24"/>
                  </a:cxn>
                  <a:cxn ang="0">
                    <a:pos x="133" y="33"/>
                  </a:cxn>
                  <a:cxn ang="0">
                    <a:pos x="143" y="43"/>
                  </a:cxn>
                  <a:cxn ang="0">
                    <a:pos x="147" y="52"/>
                  </a:cxn>
                  <a:cxn ang="0">
                    <a:pos x="150" y="60"/>
                  </a:cxn>
                  <a:cxn ang="0">
                    <a:pos x="152" y="67"/>
                  </a:cxn>
                  <a:cxn ang="0">
                    <a:pos x="152" y="74"/>
                  </a:cxn>
                  <a:cxn ang="0">
                    <a:pos x="152" y="79"/>
                  </a:cxn>
                  <a:cxn ang="0">
                    <a:pos x="152" y="81"/>
                  </a:cxn>
                  <a:cxn ang="0">
                    <a:pos x="152" y="81"/>
                  </a:cxn>
                  <a:cxn ang="0">
                    <a:pos x="152" y="81"/>
                  </a:cxn>
                  <a:cxn ang="0">
                    <a:pos x="155" y="79"/>
                  </a:cxn>
                  <a:cxn ang="0">
                    <a:pos x="159" y="76"/>
                  </a:cxn>
                  <a:cxn ang="0">
                    <a:pos x="167" y="74"/>
                  </a:cxn>
                  <a:cxn ang="0">
                    <a:pos x="174" y="72"/>
                  </a:cxn>
                  <a:cxn ang="0">
                    <a:pos x="181" y="69"/>
                  </a:cxn>
                  <a:cxn ang="0">
                    <a:pos x="190" y="69"/>
                  </a:cxn>
                  <a:cxn ang="0">
                    <a:pos x="200" y="72"/>
                  </a:cxn>
                  <a:cxn ang="0">
                    <a:pos x="209" y="74"/>
                  </a:cxn>
                  <a:cxn ang="0">
                    <a:pos x="219" y="81"/>
                  </a:cxn>
                  <a:cxn ang="0">
                    <a:pos x="229" y="91"/>
                  </a:cxn>
                  <a:cxn ang="0">
                    <a:pos x="233" y="98"/>
                  </a:cxn>
                  <a:cxn ang="0">
                    <a:pos x="236" y="107"/>
                  </a:cxn>
                  <a:cxn ang="0">
                    <a:pos x="238" y="117"/>
                  </a:cxn>
                  <a:cxn ang="0">
                    <a:pos x="238" y="124"/>
                  </a:cxn>
                  <a:cxn ang="0">
                    <a:pos x="236" y="131"/>
                  </a:cxn>
                  <a:cxn ang="0">
                    <a:pos x="236" y="138"/>
                  </a:cxn>
                  <a:cxn ang="0">
                    <a:pos x="233" y="143"/>
                  </a:cxn>
                  <a:cxn ang="0">
                    <a:pos x="233" y="145"/>
                  </a:cxn>
                  <a:cxn ang="0">
                    <a:pos x="231" y="145"/>
                  </a:cxn>
                  <a:cxn ang="0">
                    <a:pos x="233" y="148"/>
                  </a:cxn>
                  <a:cxn ang="0">
                    <a:pos x="236" y="148"/>
                  </a:cxn>
                  <a:cxn ang="0">
                    <a:pos x="240" y="153"/>
                  </a:cxn>
                  <a:cxn ang="0">
                    <a:pos x="248" y="157"/>
                  </a:cxn>
                  <a:cxn ang="0">
                    <a:pos x="252" y="164"/>
                  </a:cxn>
                  <a:cxn ang="0">
                    <a:pos x="259" y="174"/>
                  </a:cxn>
                  <a:cxn ang="0">
                    <a:pos x="267" y="184"/>
                  </a:cxn>
                  <a:cxn ang="0">
                    <a:pos x="271" y="195"/>
                  </a:cxn>
                  <a:cxn ang="0">
                    <a:pos x="274" y="212"/>
                  </a:cxn>
                  <a:cxn ang="0">
                    <a:pos x="276" y="229"/>
                  </a:cxn>
                </a:cxnLst>
                <a:rect l="0" t="0" r="r" b="b"/>
                <a:pathLst>
                  <a:path w="276" h="229">
                    <a:moveTo>
                      <a:pt x="0" y="24"/>
                    </a:moveTo>
                    <a:lnTo>
                      <a:pt x="4" y="24"/>
                    </a:lnTo>
                    <a:lnTo>
                      <a:pt x="7" y="19"/>
                    </a:lnTo>
                    <a:lnTo>
                      <a:pt x="16" y="14"/>
                    </a:lnTo>
                    <a:lnTo>
                      <a:pt x="26" y="10"/>
                    </a:lnTo>
                    <a:lnTo>
                      <a:pt x="35" y="5"/>
                    </a:lnTo>
                    <a:lnTo>
                      <a:pt x="50" y="2"/>
                    </a:lnTo>
                    <a:lnTo>
                      <a:pt x="64" y="0"/>
                    </a:lnTo>
                    <a:lnTo>
                      <a:pt x="78" y="0"/>
                    </a:lnTo>
                    <a:lnTo>
                      <a:pt x="95" y="5"/>
                    </a:lnTo>
                    <a:lnTo>
                      <a:pt x="109" y="12"/>
                    </a:lnTo>
                    <a:lnTo>
                      <a:pt x="124" y="24"/>
                    </a:lnTo>
                    <a:lnTo>
                      <a:pt x="133" y="33"/>
                    </a:lnTo>
                    <a:lnTo>
                      <a:pt x="143" y="43"/>
                    </a:lnTo>
                    <a:lnTo>
                      <a:pt x="147" y="52"/>
                    </a:lnTo>
                    <a:lnTo>
                      <a:pt x="150" y="60"/>
                    </a:lnTo>
                    <a:lnTo>
                      <a:pt x="152" y="67"/>
                    </a:lnTo>
                    <a:lnTo>
                      <a:pt x="152" y="74"/>
                    </a:lnTo>
                    <a:lnTo>
                      <a:pt x="152" y="79"/>
                    </a:lnTo>
                    <a:lnTo>
                      <a:pt x="152" y="81"/>
                    </a:lnTo>
                    <a:lnTo>
                      <a:pt x="152" y="81"/>
                    </a:lnTo>
                    <a:lnTo>
                      <a:pt x="152" y="81"/>
                    </a:lnTo>
                    <a:lnTo>
                      <a:pt x="155" y="79"/>
                    </a:lnTo>
                    <a:lnTo>
                      <a:pt x="159" y="76"/>
                    </a:lnTo>
                    <a:lnTo>
                      <a:pt x="167" y="74"/>
                    </a:lnTo>
                    <a:lnTo>
                      <a:pt x="174" y="72"/>
                    </a:lnTo>
                    <a:lnTo>
                      <a:pt x="181" y="69"/>
                    </a:lnTo>
                    <a:lnTo>
                      <a:pt x="190" y="69"/>
                    </a:lnTo>
                    <a:lnTo>
                      <a:pt x="200" y="72"/>
                    </a:lnTo>
                    <a:lnTo>
                      <a:pt x="209" y="74"/>
                    </a:lnTo>
                    <a:lnTo>
                      <a:pt x="219" y="81"/>
                    </a:lnTo>
                    <a:lnTo>
                      <a:pt x="229" y="91"/>
                    </a:lnTo>
                    <a:lnTo>
                      <a:pt x="233" y="98"/>
                    </a:lnTo>
                    <a:lnTo>
                      <a:pt x="236" y="107"/>
                    </a:lnTo>
                    <a:lnTo>
                      <a:pt x="238" y="117"/>
                    </a:lnTo>
                    <a:lnTo>
                      <a:pt x="238" y="124"/>
                    </a:lnTo>
                    <a:lnTo>
                      <a:pt x="236" y="131"/>
                    </a:lnTo>
                    <a:lnTo>
                      <a:pt x="236" y="138"/>
                    </a:lnTo>
                    <a:lnTo>
                      <a:pt x="233" y="143"/>
                    </a:lnTo>
                    <a:lnTo>
                      <a:pt x="233" y="145"/>
                    </a:lnTo>
                    <a:lnTo>
                      <a:pt x="231" y="145"/>
                    </a:lnTo>
                    <a:lnTo>
                      <a:pt x="233" y="148"/>
                    </a:lnTo>
                    <a:lnTo>
                      <a:pt x="236" y="148"/>
                    </a:lnTo>
                    <a:lnTo>
                      <a:pt x="240" y="153"/>
                    </a:lnTo>
                    <a:lnTo>
                      <a:pt x="248" y="157"/>
                    </a:lnTo>
                    <a:lnTo>
                      <a:pt x="252" y="164"/>
                    </a:lnTo>
                    <a:lnTo>
                      <a:pt x="259" y="174"/>
                    </a:lnTo>
                    <a:lnTo>
                      <a:pt x="267" y="184"/>
                    </a:lnTo>
                    <a:lnTo>
                      <a:pt x="271" y="195"/>
                    </a:lnTo>
                    <a:lnTo>
                      <a:pt x="274" y="212"/>
                    </a:lnTo>
                    <a:lnTo>
                      <a:pt x="276" y="229"/>
                    </a:lnTo>
                  </a:path>
                </a:pathLst>
              </a:custGeom>
              <a:noFill/>
              <a:ln w="12700" cmpd="sng">
                <a:solidFill>
                  <a:srgbClr val="FF9900"/>
                </a:solidFill>
                <a:prstDash val="solid"/>
                <a:round/>
                <a:headEnd/>
                <a:tailEnd/>
              </a:ln>
            </p:spPr>
            <p:txBody>
              <a:bodyPr/>
              <a:lstStyle/>
              <a:p>
                <a:endParaRPr lang="en-US"/>
              </a:p>
            </p:txBody>
          </p:sp>
          <p:sp>
            <p:nvSpPr>
              <p:cNvPr id="85" name="Freeform 464"/>
              <p:cNvSpPr>
                <a:spLocks/>
              </p:cNvSpPr>
              <p:nvPr/>
            </p:nvSpPr>
            <p:spPr bwMode="auto">
              <a:xfrm>
                <a:off x="3366" y="3430"/>
                <a:ext cx="358" cy="236"/>
              </a:xfrm>
              <a:custGeom>
                <a:avLst/>
                <a:gdLst/>
                <a:ahLst/>
                <a:cxnLst>
                  <a:cxn ang="0">
                    <a:pos x="3" y="220"/>
                  </a:cxn>
                  <a:cxn ang="0">
                    <a:pos x="10" y="194"/>
                  </a:cxn>
                  <a:cxn ang="0">
                    <a:pos x="22" y="174"/>
                  </a:cxn>
                  <a:cxn ang="0">
                    <a:pos x="34" y="163"/>
                  </a:cxn>
                  <a:cxn ang="0">
                    <a:pos x="43" y="155"/>
                  </a:cxn>
                  <a:cxn ang="0">
                    <a:pos x="43" y="155"/>
                  </a:cxn>
                  <a:cxn ang="0">
                    <a:pos x="41" y="146"/>
                  </a:cxn>
                  <a:cxn ang="0">
                    <a:pos x="39" y="134"/>
                  </a:cxn>
                  <a:cxn ang="0">
                    <a:pos x="39" y="117"/>
                  </a:cxn>
                  <a:cxn ang="0">
                    <a:pos x="48" y="98"/>
                  </a:cxn>
                  <a:cxn ang="0">
                    <a:pos x="65" y="84"/>
                  </a:cxn>
                  <a:cxn ang="0">
                    <a:pos x="84" y="79"/>
                  </a:cxn>
                  <a:cxn ang="0">
                    <a:pos x="103" y="82"/>
                  </a:cxn>
                  <a:cxn ang="0">
                    <a:pos x="115" y="86"/>
                  </a:cxn>
                  <a:cxn ang="0">
                    <a:pos x="122" y="91"/>
                  </a:cxn>
                  <a:cxn ang="0">
                    <a:pos x="124" y="89"/>
                  </a:cxn>
                  <a:cxn ang="0">
                    <a:pos x="122" y="82"/>
                  </a:cxn>
                  <a:cxn ang="0">
                    <a:pos x="124" y="70"/>
                  </a:cxn>
                  <a:cxn ang="0">
                    <a:pos x="134" y="53"/>
                  </a:cxn>
                  <a:cxn ang="0">
                    <a:pos x="153" y="31"/>
                  </a:cxn>
                  <a:cxn ang="0">
                    <a:pos x="182" y="15"/>
                  </a:cxn>
                  <a:cxn ang="0">
                    <a:pos x="213" y="10"/>
                  </a:cxn>
                  <a:cxn ang="0">
                    <a:pos x="239" y="15"/>
                  </a:cxn>
                  <a:cxn ang="0">
                    <a:pos x="260" y="24"/>
                  </a:cxn>
                  <a:cxn ang="0">
                    <a:pos x="272" y="31"/>
                  </a:cxn>
                  <a:cxn ang="0">
                    <a:pos x="275" y="31"/>
                  </a:cxn>
                  <a:cxn ang="0">
                    <a:pos x="275" y="27"/>
                  </a:cxn>
                  <a:cxn ang="0">
                    <a:pos x="279" y="17"/>
                  </a:cxn>
                  <a:cxn ang="0">
                    <a:pos x="289" y="8"/>
                  </a:cxn>
                  <a:cxn ang="0">
                    <a:pos x="306" y="3"/>
                  </a:cxn>
                  <a:cxn ang="0">
                    <a:pos x="327" y="3"/>
                  </a:cxn>
                  <a:cxn ang="0">
                    <a:pos x="344" y="8"/>
                  </a:cxn>
                  <a:cxn ang="0">
                    <a:pos x="351" y="17"/>
                  </a:cxn>
                  <a:cxn ang="0">
                    <a:pos x="356" y="27"/>
                  </a:cxn>
                  <a:cxn ang="0">
                    <a:pos x="358" y="31"/>
                  </a:cxn>
                </a:cxnLst>
                <a:rect l="0" t="0" r="r" b="b"/>
                <a:pathLst>
                  <a:path w="358" h="236">
                    <a:moveTo>
                      <a:pt x="0" y="236"/>
                    </a:moveTo>
                    <a:lnTo>
                      <a:pt x="3" y="220"/>
                    </a:lnTo>
                    <a:lnTo>
                      <a:pt x="5" y="205"/>
                    </a:lnTo>
                    <a:lnTo>
                      <a:pt x="10" y="194"/>
                    </a:lnTo>
                    <a:lnTo>
                      <a:pt x="15" y="182"/>
                    </a:lnTo>
                    <a:lnTo>
                      <a:pt x="22" y="174"/>
                    </a:lnTo>
                    <a:lnTo>
                      <a:pt x="29" y="167"/>
                    </a:lnTo>
                    <a:lnTo>
                      <a:pt x="34" y="163"/>
                    </a:lnTo>
                    <a:lnTo>
                      <a:pt x="39" y="158"/>
                    </a:lnTo>
                    <a:lnTo>
                      <a:pt x="43" y="155"/>
                    </a:lnTo>
                    <a:lnTo>
                      <a:pt x="43" y="155"/>
                    </a:lnTo>
                    <a:lnTo>
                      <a:pt x="43" y="155"/>
                    </a:lnTo>
                    <a:lnTo>
                      <a:pt x="41" y="151"/>
                    </a:lnTo>
                    <a:lnTo>
                      <a:pt x="41" y="146"/>
                    </a:lnTo>
                    <a:lnTo>
                      <a:pt x="39" y="141"/>
                    </a:lnTo>
                    <a:lnTo>
                      <a:pt x="39" y="134"/>
                    </a:lnTo>
                    <a:lnTo>
                      <a:pt x="39" y="124"/>
                    </a:lnTo>
                    <a:lnTo>
                      <a:pt x="39" y="117"/>
                    </a:lnTo>
                    <a:lnTo>
                      <a:pt x="43" y="108"/>
                    </a:lnTo>
                    <a:lnTo>
                      <a:pt x="48" y="98"/>
                    </a:lnTo>
                    <a:lnTo>
                      <a:pt x="55" y="91"/>
                    </a:lnTo>
                    <a:lnTo>
                      <a:pt x="65" y="84"/>
                    </a:lnTo>
                    <a:lnTo>
                      <a:pt x="77" y="82"/>
                    </a:lnTo>
                    <a:lnTo>
                      <a:pt x="84" y="79"/>
                    </a:lnTo>
                    <a:lnTo>
                      <a:pt x="93" y="79"/>
                    </a:lnTo>
                    <a:lnTo>
                      <a:pt x="103" y="82"/>
                    </a:lnTo>
                    <a:lnTo>
                      <a:pt x="110" y="84"/>
                    </a:lnTo>
                    <a:lnTo>
                      <a:pt x="115" y="86"/>
                    </a:lnTo>
                    <a:lnTo>
                      <a:pt x="120" y="89"/>
                    </a:lnTo>
                    <a:lnTo>
                      <a:pt x="122" y="91"/>
                    </a:lnTo>
                    <a:lnTo>
                      <a:pt x="124" y="91"/>
                    </a:lnTo>
                    <a:lnTo>
                      <a:pt x="124" y="89"/>
                    </a:lnTo>
                    <a:lnTo>
                      <a:pt x="122" y="86"/>
                    </a:lnTo>
                    <a:lnTo>
                      <a:pt x="122" y="82"/>
                    </a:lnTo>
                    <a:lnTo>
                      <a:pt x="124" y="77"/>
                    </a:lnTo>
                    <a:lnTo>
                      <a:pt x="124" y="70"/>
                    </a:lnTo>
                    <a:lnTo>
                      <a:pt x="129" y="60"/>
                    </a:lnTo>
                    <a:lnTo>
                      <a:pt x="134" y="53"/>
                    </a:lnTo>
                    <a:lnTo>
                      <a:pt x="141" y="43"/>
                    </a:lnTo>
                    <a:lnTo>
                      <a:pt x="153" y="31"/>
                    </a:lnTo>
                    <a:lnTo>
                      <a:pt x="165" y="22"/>
                    </a:lnTo>
                    <a:lnTo>
                      <a:pt x="182" y="15"/>
                    </a:lnTo>
                    <a:lnTo>
                      <a:pt x="196" y="10"/>
                    </a:lnTo>
                    <a:lnTo>
                      <a:pt x="213" y="10"/>
                    </a:lnTo>
                    <a:lnTo>
                      <a:pt x="227" y="10"/>
                    </a:lnTo>
                    <a:lnTo>
                      <a:pt x="239" y="15"/>
                    </a:lnTo>
                    <a:lnTo>
                      <a:pt x="251" y="20"/>
                    </a:lnTo>
                    <a:lnTo>
                      <a:pt x="260" y="24"/>
                    </a:lnTo>
                    <a:lnTo>
                      <a:pt x="267" y="29"/>
                    </a:lnTo>
                    <a:lnTo>
                      <a:pt x="272" y="31"/>
                    </a:lnTo>
                    <a:lnTo>
                      <a:pt x="275" y="34"/>
                    </a:lnTo>
                    <a:lnTo>
                      <a:pt x="275" y="31"/>
                    </a:lnTo>
                    <a:lnTo>
                      <a:pt x="275" y="29"/>
                    </a:lnTo>
                    <a:lnTo>
                      <a:pt x="275" y="27"/>
                    </a:lnTo>
                    <a:lnTo>
                      <a:pt x="277" y="22"/>
                    </a:lnTo>
                    <a:lnTo>
                      <a:pt x="279" y="17"/>
                    </a:lnTo>
                    <a:lnTo>
                      <a:pt x="284" y="12"/>
                    </a:lnTo>
                    <a:lnTo>
                      <a:pt x="289" y="8"/>
                    </a:lnTo>
                    <a:lnTo>
                      <a:pt x="296" y="5"/>
                    </a:lnTo>
                    <a:lnTo>
                      <a:pt x="306" y="3"/>
                    </a:lnTo>
                    <a:lnTo>
                      <a:pt x="315" y="0"/>
                    </a:lnTo>
                    <a:lnTo>
                      <a:pt x="327" y="3"/>
                    </a:lnTo>
                    <a:lnTo>
                      <a:pt x="337" y="5"/>
                    </a:lnTo>
                    <a:lnTo>
                      <a:pt x="344" y="8"/>
                    </a:lnTo>
                    <a:lnTo>
                      <a:pt x="348" y="12"/>
                    </a:lnTo>
                    <a:lnTo>
                      <a:pt x="351" y="17"/>
                    </a:lnTo>
                    <a:lnTo>
                      <a:pt x="356" y="22"/>
                    </a:lnTo>
                    <a:lnTo>
                      <a:pt x="356" y="27"/>
                    </a:lnTo>
                    <a:lnTo>
                      <a:pt x="358" y="29"/>
                    </a:lnTo>
                    <a:lnTo>
                      <a:pt x="358" y="31"/>
                    </a:lnTo>
                    <a:lnTo>
                      <a:pt x="358" y="34"/>
                    </a:lnTo>
                  </a:path>
                </a:pathLst>
              </a:custGeom>
              <a:noFill/>
              <a:ln w="12700" cmpd="sng">
                <a:solidFill>
                  <a:srgbClr val="FF9900"/>
                </a:solidFill>
                <a:prstDash val="solid"/>
                <a:round/>
                <a:headEnd/>
                <a:tailEnd/>
              </a:ln>
            </p:spPr>
            <p:txBody>
              <a:bodyPr/>
              <a:lstStyle/>
              <a:p>
                <a:endParaRPr lang="en-US"/>
              </a:p>
            </p:txBody>
          </p:sp>
          <p:sp>
            <p:nvSpPr>
              <p:cNvPr id="86" name="Freeform 465"/>
              <p:cNvSpPr>
                <a:spLocks/>
              </p:cNvSpPr>
              <p:nvPr/>
            </p:nvSpPr>
            <p:spPr bwMode="auto">
              <a:xfrm>
                <a:off x="3366" y="3664"/>
                <a:ext cx="272" cy="229"/>
              </a:xfrm>
              <a:custGeom>
                <a:avLst/>
                <a:gdLst/>
                <a:ahLst/>
                <a:cxnLst>
                  <a:cxn ang="0">
                    <a:pos x="272" y="203"/>
                  </a:cxn>
                  <a:cxn ang="0">
                    <a:pos x="272" y="205"/>
                  </a:cxn>
                  <a:cxn ang="0">
                    <a:pos x="267" y="208"/>
                  </a:cxn>
                  <a:cxn ang="0">
                    <a:pos x="260" y="212"/>
                  </a:cxn>
                  <a:cxn ang="0">
                    <a:pos x="251" y="217"/>
                  </a:cxn>
                  <a:cxn ang="0">
                    <a:pos x="239" y="222"/>
                  </a:cxn>
                  <a:cxn ang="0">
                    <a:pos x="227" y="227"/>
                  </a:cxn>
                  <a:cxn ang="0">
                    <a:pos x="213" y="229"/>
                  </a:cxn>
                  <a:cxn ang="0">
                    <a:pos x="196" y="227"/>
                  </a:cxn>
                  <a:cxn ang="0">
                    <a:pos x="182" y="224"/>
                  </a:cxn>
                  <a:cxn ang="0">
                    <a:pos x="165" y="215"/>
                  </a:cxn>
                  <a:cxn ang="0">
                    <a:pos x="153" y="205"/>
                  </a:cxn>
                  <a:cxn ang="0">
                    <a:pos x="141" y="196"/>
                  </a:cxn>
                  <a:cxn ang="0">
                    <a:pos x="134" y="186"/>
                  </a:cxn>
                  <a:cxn ang="0">
                    <a:pos x="129" y="177"/>
                  </a:cxn>
                  <a:cxn ang="0">
                    <a:pos x="124" y="167"/>
                  </a:cxn>
                  <a:cxn ang="0">
                    <a:pos x="124" y="160"/>
                  </a:cxn>
                  <a:cxn ang="0">
                    <a:pos x="122" y="155"/>
                  </a:cxn>
                  <a:cxn ang="0">
                    <a:pos x="122" y="150"/>
                  </a:cxn>
                  <a:cxn ang="0">
                    <a:pos x="124" y="148"/>
                  </a:cxn>
                  <a:cxn ang="0">
                    <a:pos x="124" y="146"/>
                  </a:cxn>
                  <a:cxn ang="0">
                    <a:pos x="122" y="148"/>
                  </a:cxn>
                  <a:cxn ang="0">
                    <a:pos x="120" y="150"/>
                  </a:cxn>
                  <a:cxn ang="0">
                    <a:pos x="115" y="153"/>
                  </a:cxn>
                  <a:cxn ang="0">
                    <a:pos x="110" y="155"/>
                  </a:cxn>
                  <a:cxn ang="0">
                    <a:pos x="103" y="157"/>
                  </a:cxn>
                  <a:cxn ang="0">
                    <a:pos x="93" y="157"/>
                  </a:cxn>
                  <a:cxn ang="0">
                    <a:pos x="84" y="157"/>
                  </a:cxn>
                  <a:cxn ang="0">
                    <a:pos x="77" y="157"/>
                  </a:cxn>
                  <a:cxn ang="0">
                    <a:pos x="65" y="153"/>
                  </a:cxn>
                  <a:cxn ang="0">
                    <a:pos x="55" y="146"/>
                  </a:cxn>
                  <a:cxn ang="0">
                    <a:pos x="48" y="138"/>
                  </a:cxn>
                  <a:cxn ang="0">
                    <a:pos x="43" y="129"/>
                  </a:cxn>
                  <a:cxn ang="0">
                    <a:pos x="39" y="122"/>
                  </a:cxn>
                  <a:cxn ang="0">
                    <a:pos x="39" y="112"/>
                  </a:cxn>
                  <a:cxn ang="0">
                    <a:pos x="39" y="105"/>
                  </a:cxn>
                  <a:cxn ang="0">
                    <a:pos x="39" y="98"/>
                  </a:cxn>
                  <a:cxn ang="0">
                    <a:pos x="41" y="91"/>
                  </a:cxn>
                  <a:cxn ang="0">
                    <a:pos x="41" y="86"/>
                  </a:cxn>
                  <a:cxn ang="0">
                    <a:pos x="43" y="84"/>
                  </a:cxn>
                  <a:cxn ang="0">
                    <a:pos x="43" y="81"/>
                  </a:cxn>
                  <a:cxn ang="0">
                    <a:pos x="43" y="81"/>
                  </a:cxn>
                  <a:cxn ang="0">
                    <a:pos x="39" y="79"/>
                  </a:cxn>
                  <a:cxn ang="0">
                    <a:pos x="34" y="76"/>
                  </a:cxn>
                  <a:cxn ang="0">
                    <a:pos x="29" y="72"/>
                  </a:cxn>
                  <a:cxn ang="0">
                    <a:pos x="22" y="64"/>
                  </a:cxn>
                  <a:cxn ang="0">
                    <a:pos x="15" y="55"/>
                  </a:cxn>
                  <a:cxn ang="0">
                    <a:pos x="10" y="45"/>
                  </a:cxn>
                  <a:cxn ang="0">
                    <a:pos x="5" y="31"/>
                  </a:cxn>
                  <a:cxn ang="0">
                    <a:pos x="3" y="17"/>
                  </a:cxn>
                  <a:cxn ang="0">
                    <a:pos x="0" y="0"/>
                  </a:cxn>
                </a:cxnLst>
                <a:rect l="0" t="0" r="r" b="b"/>
                <a:pathLst>
                  <a:path w="272" h="229">
                    <a:moveTo>
                      <a:pt x="272" y="203"/>
                    </a:moveTo>
                    <a:lnTo>
                      <a:pt x="272" y="205"/>
                    </a:lnTo>
                    <a:lnTo>
                      <a:pt x="267" y="208"/>
                    </a:lnTo>
                    <a:lnTo>
                      <a:pt x="260" y="212"/>
                    </a:lnTo>
                    <a:lnTo>
                      <a:pt x="251" y="217"/>
                    </a:lnTo>
                    <a:lnTo>
                      <a:pt x="239" y="222"/>
                    </a:lnTo>
                    <a:lnTo>
                      <a:pt x="227" y="227"/>
                    </a:lnTo>
                    <a:lnTo>
                      <a:pt x="213" y="229"/>
                    </a:lnTo>
                    <a:lnTo>
                      <a:pt x="196" y="227"/>
                    </a:lnTo>
                    <a:lnTo>
                      <a:pt x="182" y="224"/>
                    </a:lnTo>
                    <a:lnTo>
                      <a:pt x="165" y="215"/>
                    </a:lnTo>
                    <a:lnTo>
                      <a:pt x="153" y="205"/>
                    </a:lnTo>
                    <a:lnTo>
                      <a:pt x="141" y="196"/>
                    </a:lnTo>
                    <a:lnTo>
                      <a:pt x="134" y="186"/>
                    </a:lnTo>
                    <a:lnTo>
                      <a:pt x="129" y="177"/>
                    </a:lnTo>
                    <a:lnTo>
                      <a:pt x="124" y="167"/>
                    </a:lnTo>
                    <a:lnTo>
                      <a:pt x="124" y="160"/>
                    </a:lnTo>
                    <a:lnTo>
                      <a:pt x="122" y="155"/>
                    </a:lnTo>
                    <a:lnTo>
                      <a:pt x="122" y="150"/>
                    </a:lnTo>
                    <a:lnTo>
                      <a:pt x="124" y="148"/>
                    </a:lnTo>
                    <a:lnTo>
                      <a:pt x="124" y="146"/>
                    </a:lnTo>
                    <a:lnTo>
                      <a:pt x="122" y="148"/>
                    </a:lnTo>
                    <a:lnTo>
                      <a:pt x="120" y="150"/>
                    </a:lnTo>
                    <a:lnTo>
                      <a:pt x="115" y="153"/>
                    </a:lnTo>
                    <a:lnTo>
                      <a:pt x="110" y="155"/>
                    </a:lnTo>
                    <a:lnTo>
                      <a:pt x="103" y="157"/>
                    </a:lnTo>
                    <a:lnTo>
                      <a:pt x="93" y="157"/>
                    </a:lnTo>
                    <a:lnTo>
                      <a:pt x="84" y="157"/>
                    </a:lnTo>
                    <a:lnTo>
                      <a:pt x="77" y="157"/>
                    </a:lnTo>
                    <a:lnTo>
                      <a:pt x="65" y="153"/>
                    </a:lnTo>
                    <a:lnTo>
                      <a:pt x="55" y="146"/>
                    </a:lnTo>
                    <a:lnTo>
                      <a:pt x="48" y="138"/>
                    </a:lnTo>
                    <a:lnTo>
                      <a:pt x="43" y="129"/>
                    </a:lnTo>
                    <a:lnTo>
                      <a:pt x="39" y="122"/>
                    </a:lnTo>
                    <a:lnTo>
                      <a:pt x="39" y="112"/>
                    </a:lnTo>
                    <a:lnTo>
                      <a:pt x="39" y="105"/>
                    </a:lnTo>
                    <a:lnTo>
                      <a:pt x="39" y="98"/>
                    </a:lnTo>
                    <a:lnTo>
                      <a:pt x="41" y="91"/>
                    </a:lnTo>
                    <a:lnTo>
                      <a:pt x="41" y="86"/>
                    </a:lnTo>
                    <a:lnTo>
                      <a:pt x="43" y="84"/>
                    </a:lnTo>
                    <a:lnTo>
                      <a:pt x="43" y="81"/>
                    </a:lnTo>
                    <a:lnTo>
                      <a:pt x="43" y="81"/>
                    </a:lnTo>
                    <a:lnTo>
                      <a:pt x="39" y="79"/>
                    </a:lnTo>
                    <a:lnTo>
                      <a:pt x="34" y="76"/>
                    </a:lnTo>
                    <a:lnTo>
                      <a:pt x="29" y="72"/>
                    </a:lnTo>
                    <a:lnTo>
                      <a:pt x="22" y="64"/>
                    </a:lnTo>
                    <a:lnTo>
                      <a:pt x="15" y="55"/>
                    </a:lnTo>
                    <a:lnTo>
                      <a:pt x="10" y="45"/>
                    </a:lnTo>
                    <a:lnTo>
                      <a:pt x="5" y="31"/>
                    </a:lnTo>
                    <a:lnTo>
                      <a:pt x="3" y="17"/>
                    </a:lnTo>
                    <a:lnTo>
                      <a:pt x="0" y="0"/>
                    </a:lnTo>
                  </a:path>
                </a:pathLst>
              </a:custGeom>
              <a:noFill/>
              <a:ln w="12700" cmpd="sng">
                <a:solidFill>
                  <a:srgbClr val="FF9900"/>
                </a:solidFill>
                <a:prstDash val="solid"/>
                <a:round/>
                <a:headEnd/>
                <a:tailEnd/>
              </a:ln>
            </p:spPr>
            <p:txBody>
              <a:bodyPr/>
              <a:lstStyle/>
              <a:p>
                <a:endParaRPr lang="en-US"/>
              </a:p>
            </p:txBody>
          </p:sp>
          <p:sp>
            <p:nvSpPr>
              <p:cNvPr id="87" name="Freeform 466"/>
              <p:cNvSpPr>
                <a:spLocks/>
              </p:cNvSpPr>
              <p:nvPr/>
            </p:nvSpPr>
            <p:spPr bwMode="auto">
              <a:xfrm>
                <a:off x="3638" y="3664"/>
                <a:ext cx="360" cy="236"/>
              </a:xfrm>
              <a:custGeom>
                <a:avLst/>
                <a:gdLst/>
                <a:ahLst/>
                <a:cxnLst>
                  <a:cxn ang="0">
                    <a:pos x="3" y="205"/>
                  </a:cxn>
                  <a:cxn ang="0">
                    <a:pos x="3" y="212"/>
                  </a:cxn>
                  <a:cxn ang="0">
                    <a:pos x="7" y="219"/>
                  </a:cxn>
                  <a:cxn ang="0">
                    <a:pos x="17" y="229"/>
                  </a:cxn>
                  <a:cxn ang="0">
                    <a:pos x="34" y="236"/>
                  </a:cxn>
                  <a:cxn ang="0">
                    <a:pos x="55" y="236"/>
                  </a:cxn>
                  <a:cxn ang="0">
                    <a:pos x="72" y="229"/>
                  </a:cxn>
                  <a:cxn ang="0">
                    <a:pos x="79" y="219"/>
                  </a:cxn>
                  <a:cxn ang="0">
                    <a:pos x="84" y="212"/>
                  </a:cxn>
                  <a:cxn ang="0">
                    <a:pos x="86" y="205"/>
                  </a:cxn>
                  <a:cxn ang="0">
                    <a:pos x="88" y="205"/>
                  </a:cxn>
                  <a:cxn ang="0">
                    <a:pos x="100" y="215"/>
                  </a:cxn>
                  <a:cxn ang="0">
                    <a:pos x="119" y="224"/>
                  </a:cxn>
                  <a:cxn ang="0">
                    <a:pos x="148" y="229"/>
                  </a:cxn>
                  <a:cxn ang="0">
                    <a:pos x="179" y="224"/>
                  </a:cxn>
                  <a:cxn ang="0">
                    <a:pos x="208" y="205"/>
                  </a:cxn>
                  <a:cxn ang="0">
                    <a:pos x="227" y="186"/>
                  </a:cxn>
                  <a:cxn ang="0">
                    <a:pos x="234" y="169"/>
                  </a:cxn>
                  <a:cxn ang="0">
                    <a:pos x="236" y="155"/>
                  </a:cxn>
                  <a:cxn ang="0">
                    <a:pos x="236" y="148"/>
                  </a:cxn>
                  <a:cxn ang="0">
                    <a:pos x="236" y="148"/>
                  </a:cxn>
                  <a:cxn ang="0">
                    <a:pos x="243" y="153"/>
                  </a:cxn>
                  <a:cxn ang="0">
                    <a:pos x="258" y="157"/>
                  </a:cxn>
                  <a:cxn ang="0">
                    <a:pos x="274" y="160"/>
                  </a:cxn>
                  <a:cxn ang="0">
                    <a:pos x="293" y="153"/>
                  </a:cxn>
                  <a:cxn ang="0">
                    <a:pos x="313" y="138"/>
                  </a:cxn>
                  <a:cxn ang="0">
                    <a:pos x="320" y="122"/>
                  </a:cxn>
                  <a:cxn ang="0">
                    <a:pos x="322" y="105"/>
                  </a:cxn>
                  <a:cxn ang="0">
                    <a:pos x="320" y="91"/>
                  </a:cxn>
                  <a:cxn ang="0">
                    <a:pos x="317" y="84"/>
                  </a:cxn>
                  <a:cxn ang="0">
                    <a:pos x="317" y="81"/>
                  </a:cxn>
                  <a:cxn ang="0">
                    <a:pos x="324" y="76"/>
                  </a:cxn>
                  <a:cxn ang="0">
                    <a:pos x="336" y="64"/>
                  </a:cxn>
                  <a:cxn ang="0">
                    <a:pos x="351" y="45"/>
                  </a:cxn>
                  <a:cxn ang="0">
                    <a:pos x="358" y="17"/>
                  </a:cxn>
                </a:cxnLst>
                <a:rect l="0" t="0" r="r" b="b"/>
                <a:pathLst>
                  <a:path w="360" h="236">
                    <a:moveTo>
                      <a:pt x="0" y="203"/>
                    </a:moveTo>
                    <a:lnTo>
                      <a:pt x="3" y="205"/>
                    </a:lnTo>
                    <a:lnTo>
                      <a:pt x="3" y="208"/>
                    </a:lnTo>
                    <a:lnTo>
                      <a:pt x="3" y="212"/>
                    </a:lnTo>
                    <a:lnTo>
                      <a:pt x="5" y="215"/>
                    </a:lnTo>
                    <a:lnTo>
                      <a:pt x="7" y="219"/>
                    </a:lnTo>
                    <a:lnTo>
                      <a:pt x="12" y="224"/>
                    </a:lnTo>
                    <a:lnTo>
                      <a:pt x="17" y="229"/>
                    </a:lnTo>
                    <a:lnTo>
                      <a:pt x="24" y="234"/>
                    </a:lnTo>
                    <a:lnTo>
                      <a:pt x="34" y="236"/>
                    </a:lnTo>
                    <a:lnTo>
                      <a:pt x="43" y="236"/>
                    </a:lnTo>
                    <a:lnTo>
                      <a:pt x="55" y="236"/>
                    </a:lnTo>
                    <a:lnTo>
                      <a:pt x="65" y="234"/>
                    </a:lnTo>
                    <a:lnTo>
                      <a:pt x="72" y="229"/>
                    </a:lnTo>
                    <a:lnTo>
                      <a:pt x="76" y="224"/>
                    </a:lnTo>
                    <a:lnTo>
                      <a:pt x="79" y="219"/>
                    </a:lnTo>
                    <a:lnTo>
                      <a:pt x="84" y="215"/>
                    </a:lnTo>
                    <a:lnTo>
                      <a:pt x="84" y="212"/>
                    </a:lnTo>
                    <a:lnTo>
                      <a:pt x="86" y="208"/>
                    </a:lnTo>
                    <a:lnTo>
                      <a:pt x="86" y="205"/>
                    </a:lnTo>
                    <a:lnTo>
                      <a:pt x="86" y="205"/>
                    </a:lnTo>
                    <a:lnTo>
                      <a:pt x="88" y="205"/>
                    </a:lnTo>
                    <a:lnTo>
                      <a:pt x="91" y="210"/>
                    </a:lnTo>
                    <a:lnTo>
                      <a:pt x="100" y="215"/>
                    </a:lnTo>
                    <a:lnTo>
                      <a:pt x="110" y="219"/>
                    </a:lnTo>
                    <a:lnTo>
                      <a:pt x="119" y="224"/>
                    </a:lnTo>
                    <a:lnTo>
                      <a:pt x="134" y="227"/>
                    </a:lnTo>
                    <a:lnTo>
                      <a:pt x="148" y="229"/>
                    </a:lnTo>
                    <a:lnTo>
                      <a:pt x="162" y="229"/>
                    </a:lnTo>
                    <a:lnTo>
                      <a:pt x="179" y="224"/>
                    </a:lnTo>
                    <a:lnTo>
                      <a:pt x="193" y="217"/>
                    </a:lnTo>
                    <a:lnTo>
                      <a:pt x="208" y="205"/>
                    </a:lnTo>
                    <a:lnTo>
                      <a:pt x="217" y="196"/>
                    </a:lnTo>
                    <a:lnTo>
                      <a:pt x="227" y="186"/>
                    </a:lnTo>
                    <a:lnTo>
                      <a:pt x="231" y="177"/>
                    </a:lnTo>
                    <a:lnTo>
                      <a:pt x="234" y="169"/>
                    </a:lnTo>
                    <a:lnTo>
                      <a:pt x="236" y="162"/>
                    </a:lnTo>
                    <a:lnTo>
                      <a:pt x="236" y="155"/>
                    </a:lnTo>
                    <a:lnTo>
                      <a:pt x="236" y="150"/>
                    </a:lnTo>
                    <a:lnTo>
                      <a:pt x="236" y="148"/>
                    </a:lnTo>
                    <a:lnTo>
                      <a:pt x="236" y="148"/>
                    </a:lnTo>
                    <a:lnTo>
                      <a:pt x="236" y="148"/>
                    </a:lnTo>
                    <a:lnTo>
                      <a:pt x="239" y="150"/>
                    </a:lnTo>
                    <a:lnTo>
                      <a:pt x="243" y="153"/>
                    </a:lnTo>
                    <a:lnTo>
                      <a:pt x="251" y="155"/>
                    </a:lnTo>
                    <a:lnTo>
                      <a:pt x="258" y="157"/>
                    </a:lnTo>
                    <a:lnTo>
                      <a:pt x="265" y="160"/>
                    </a:lnTo>
                    <a:lnTo>
                      <a:pt x="274" y="160"/>
                    </a:lnTo>
                    <a:lnTo>
                      <a:pt x="284" y="157"/>
                    </a:lnTo>
                    <a:lnTo>
                      <a:pt x="293" y="153"/>
                    </a:lnTo>
                    <a:lnTo>
                      <a:pt x="303" y="148"/>
                    </a:lnTo>
                    <a:lnTo>
                      <a:pt x="313" y="138"/>
                    </a:lnTo>
                    <a:lnTo>
                      <a:pt x="317" y="131"/>
                    </a:lnTo>
                    <a:lnTo>
                      <a:pt x="320" y="122"/>
                    </a:lnTo>
                    <a:lnTo>
                      <a:pt x="322" y="112"/>
                    </a:lnTo>
                    <a:lnTo>
                      <a:pt x="322" y="105"/>
                    </a:lnTo>
                    <a:lnTo>
                      <a:pt x="320" y="98"/>
                    </a:lnTo>
                    <a:lnTo>
                      <a:pt x="320" y="91"/>
                    </a:lnTo>
                    <a:lnTo>
                      <a:pt x="317" y="86"/>
                    </a:lnTo>
                    <a:lnTo>
                      <a:pt x="317" y="84"/>
                    </a:lnTo>
                    <a:lnTo>
                      <a:pt x="315" y="84"/>
                    </a:lnTo>
                    <a:lnTo>
                      <a:pt x="317" y="81"/>
                    </a:lnTo>
                    <a:lnTo>
                      <a:pt x="320" y="79"/>
                    </a:lnTo>
                    <a:lnTo>
                      <a:pt x="324" y="76"/>
                    </a:lnTo>
                    <a:lnTo>
                      <a:pt x="332" y="72"/>
                    </a:lnTo>
                    <a:lnTo>
                      <a:pt x="336" y="64"/>
                    </a:lnTo>
                    <a:lnTo>
                      <a:pt x="343" y="55"/>
                    </a:lnTo>
                    <a:lnTo>
                      <a:pt x="351" y="45"/>
                    </a:lnTo>
                    <a:lnTo>
                      <a:pt x="355" y="33"/>
                    </a:lnTo>
                    <a:lnTo>
                      <a:pt x="358" y="17"/>
                    </a:lnTo>
                    <a:lnTo>
                      <a:pt x="360" y="0"/>
                    </a:lnTo>
                  </a:path>
                </a:pathLst>
              </a:custGeom>
              <a:noFill/>
              <a:ln w="12700" cmpd="sng">
                <a:solidFill>
                  <a:srgbClr val="FF9900"/>
                </a:solidFill>
                <a:prstDash val="solid"/>
                <a:round/>
                <a:headEnd/>
                <a:tailEnd/>
              </a:ln>
            </p:spPr>
            <p:txBody>
              <a:bodyPr/>
              <a:lstStyle/>
              <a:p>
                <a:endParaRPr lang="en-US"/>
              </a:p>
            </p:txBody>
          </p:sp>
        </p:grpSp>
        <p:sp>
          <p:nvSpPr>
            <p:cNvPr id="63" name="Freeform 467"/>
            <p:cNvSpPr>
              <a:spLocks/>
            </p:cNvSpPr>
            <p:nvPr/>
          </p:nvSpPr>
          <p:spPr bwMode="auto">
            <a:xfrm>
              <a:off x="4346" y="4062"/>
              <a:ext cx="115" cy="115"/>
            </a:xfrm>
            <a:custGeom>
              <a:avLst/>
              <a:gdLst/>
              <a:ahLst/>
              <a:cxnLst>
                <a:cxn ang="0">
                  <a:pos x="112" y="112"/>
                </a:cxn>
                <a:cxn ang="0">
                  <a:pos x="115" y="0"/>
                </a:cxn>
                <a:cxn ang="0">
                  <a:pos x="0" y="0"/>
                </a:cxn>
                <a:cxn ang="0">
                  <a:pos x="0" y="115"/>
                </a:cxn>
                <a:cxn ang="0">
                  <a:pos x="115" y="115"/>
                </a:cxn>
                <a:cxn ang="0">
                  <a:pos x="115" y="115"/>
                </a:cxn>
              </a:cxnLst>
              <a:rect l="0" t="0" r="r" b="b"/>
              <a:pathLst>
                <a:path w="115" h="115">
                  <a:moveTo>
                    <a:pt x="112" y="112"/>
                  </a:moveTo>
                  <a:lnTo>
                    <a:pt x="115" y="0"/>
                  </a:lnTo>
                  <a:lnTo>
                    <a:pt x="0" y="0"/>
                  </a:lnTo>
                  <a:lnTo>
                    <a:pt x="0" y="115"/>
                  </a:lnTo>
                  <a:lnTo>
                    <a:pt x="115" y="115"/>
                  </a:lnTo>
                  <a:lnTo>
                    <a:pt x="115" y="115"/>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64" name="Freeform 468"/>
            <p:cNvSpPr>
              <a:spLocks/>
            </p:cNvSpPr>
            <p:nvPr/>
          </p:nvSpPr>
          <p:spPr bwMode="auto">
            <a:xfrm>
              <a:off x="4985" y="4062"/>
              <a:ext cx="112" cy="115"/>
            </a:xfrm>
            <a:custGeom>
              <a:avLst/>
              <a:gdLst/>
              <a:ahLst/>
              <a:cxnLst>
                <a:cxn ang="0">
                  <a:pos x="112" y="112"/>
                </a:cxn>
                <a:cxn ang="0">
                  <a:pos x="112" y="0"/>
                </a:cxn>
                <a:cxn ang="0">
                  <a:pos x="0" y="0"/>
                </a:cxn>
                <a:cxn ang="0">
                  <a:pos x="0" y="115"/>
                </a:cxn>
                <a:cxn ang="0">
                  <a:pos x="112" y="115"/>
                </a:cxn>
                <a:cxn ang="0">
                  <a:pos x="112" y="115"/>
                </a:cxn>
              </a:cxnLst>
              <a:rect l="0" t="0" r="r" b="b"/>
              <a:pathLst>
                <a:path w="112" h="115">
                  <a:moveTo>
                    <a:pt x="112" y="112"/>
                  </a:moveTo>
                  <a:lnTo>
                    <a:pt x="112" y="0"/>
                  </a:lnTo>
                  <a:lnTo>
                    <a:pt x="0" y="0"/>
                  </a:lnTo>
                  <a:lnTo>
                    <a:pt x="0" y="115"/>
                  </a:lnTo>
                  <a:lnTo>
                    <a:pt x="112" y="115"/>
                  </a:lnTo>
                  <a:lnTo>
                    <a:pt x="112" y="115"/>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65" name="Line 469"/>
            <p:cNvSpPr>
              <a:spLocks noChangeShapeType="1"/>
            </p:cNvSpPr>
            <p:nvPr/>
          </p:nvSpPr>
          <p:spPr bwMode="auto">
            <a:xfrm>
              <a:off x="4206" y="2558"/>
              <a:ext cx="1" cy="119"/>
            </a:xfrm>
            <a:prstGeom prst="line">
              <a:avLst/>
            </a:prstGeom>
            <a:noFill/>
            <a:ln w="7938">
              <a:solidFill>
                <a:srgbClr val="000000"/>
              </a:solidFill>
              <a:round/>
              <a:headEnd/>
              <a:tailEnd/>
            </a:ln>
          </p:spPr>
          <p:txBody>
            <a:bodyPr/>
            <a:lstStyle/>
            <a:p>
              <a:endParaRPr lang="en-US"/>
            </a:p>
          </p:txBody>
        </p:sp>
        <p:sp>
          <p:nvSpPr>
            <p:cNvPr id="66" name="Line 470"/>
            <p:cNvSpPr>
              <a:spLocks noChangeShapeType="1"/>
            </p:cNvSpPr>
            <p:nvPr/>
          </p:nvSpPr>
          <p:spPr bwMode="auto">
            <a:xfrm flipH="1" flipV="1">
              <a:off x="3719" y="2813"/>
              <a:ext cx="172" cy="95"/>
            </a:xfrm>
            <a:prstGeom prst="line">
              <a:avLst/>
            </a:prstGeom>
            <a:noFill/>
            <a:ln w="7938">
              <a:solidFill>
                <a:srgbClr val="000000"/>
              </a:solidFill>
              <a:round/>
              <a:headEnd/>
              <a:tailEnd/>
            </a:ln>
          </p:spPr>
          <p:txBody>
            <a:bodyPr/>
            <a:lstStyle/>
            <a:p>
              <a:endParaRPr lang="en-US"/>
            </a:p>
          </p:txBody>
        </p:sp>
        <p:sp>
          <p:nvSpPr>
            <p:cNvPr id="67" name="Line 471"/>
            <p:cNvSpPr>
              <a:spLocks noChangeShapeType="1"/>
            </p:cNvSpPr>
            <p:nvPr/>
          </p:nvSpPr>
          <p:spPr bwMode="auto">
            <a:xfrm flipV="1">
              <a:off x="4520" y="2811"/>
              <a:ext cx="184" cy="102"/>
            </a:xfrm>
            <a:prstGeom prst="line">
              <a:avLst/>
            </a:prstGeom>
            <a:noFill/>
            <a:ln w="7938">
              <a:solidFill>
                <a:srgbClr val="000000"/>
              </a:solidFill>
              <a:round/>
              <a:headEnd/>
              <a:tailEnd/>
            </a:ln>
          </p:spPr>
          <p:txBody>
            <a:bodyPr/>
            <a:lstStyle/>
            <a:p>
              <a:endParaRPr lang="en-US"/>
            </a:p>
          </p:txBody>
        </p:sp>
        <p:sp>
          <p:nvSpPr>
            <p:cNvPr id="68" name="Line 472"/>
            <p:cNvSpPr>
              <a:spLocks noChangeShapeType="1"/>
            </p:cNvSpPr>
            <p:nvPr/>
          </p:nvSpPr>
          <p:spPr bwMode="auto">
            <a:xfrm flipH="1">
              <a:off x="3683" y="3049"/>
              <a:ext cx="253" cy="379"/>
            </a:xfrm>
            <a:prstGeom prst="line">
              <a:avLst/>
            </a:prstGeom>
            <a:noFill/>
            <a:ln w="7938">
              <a:solidFill>
                <a:srgbClr val="000000"/>
              </a:solidFill>
              <a:round/>
              <a:headEnd/>
              <a:tailEnd/>
            </a:ln>
          </p:spPr>
          <p:txBody>
            <a:bodyPr/>
            <a:lstStyle/>
            <a:p>
              <a:endParaRPr lang="en-US"/>
            </a:p>
          </p:txBody>
        </p:sp>
        <p:sp>
          <p:nvSpPr>
            <p:cNvPr id="69" name="Freeform 473"/>
            <p:cNvSpPr>
              <a:spLocks/>
            </p:cNvSpPr>
            <p:nvPr/>
          </p:nvSpPr>
          <p:spPr bwMode="auto">
            <a:xfrm>
              <a:off x="3745" y="3199"/>
              <a:ext cx="113" cy="115"/>
            </a:xfrm>
            <a:custGeom>
              <a:avLst/>
              <a:gdLst/>
              <a:ahLst/>
              <a:cxnLst>
                <a:cxn ang="0">
                  <a:pos x="113" y="112"/>
                </a:cxn>
                <a:cxn ang="0">
                  <a:pos x="113" y="0"/>
                </a:cxn>
                <a:cxn ang="0">
                  <a:pos x="0" y="0"/>
                </a:cxn>
                <a:cxn ang="0">
                  <a:pos x="0" y="115"/>
                </a:cxn>
                <a:cxn ang="0">
                  <a:pos x="113" y="115"/>
                </a:cxn>
                <a:cxn ang="0">
                  <a:pos x="113" y="115"/>
                </a:cxn>
                <a:cxn ang="0">
                  <a:pos x="113" y="112"/>
                </a:cxn>
              </a:cxnLst>
              <a:rect l="0" t="0" r="r" b="b"/>
              <a:pathLst>
                <a:path w="113" h="115">
                  <a:moveTo>
                    <a:pt x="113" y="112"/>
                  </a:moveTo>
                  <a:lnTo>
                    <a:pt x="113" y="0"/>
                  </a:lnTo>
                  <a:lnTo>
                    <a:pt x="0" y="0"/>
                  </a:lnTo>
                  <a:lnTo>
                    <a:pt x="0" y="115"/>
                  </a:lnTo>
                  <a:lnTo>
                    <a:pt x="113" y="115"/>
                  </a:lnTo>
                  <a:lnTo>
                    <a:pt x="113" y="115"/>
                  </a:lnTo>
                  <a:lnTo>
                    <a:pt x="113" y="112"/>
                  </a:lnTo>
                  <a:close/>
                </a:path>
              </a:pathLst>
            </a:custGeom>
            <a:solidFill>
              <a:srgbClr val="FFFF66">
                <a:alpha val="50000"/>
              </a:srgbClr>
            </a:solidFill>
            <a:ln w="9525">
              <a:solidFill>
                <a:schemeClr val="tx1"/>
              </a:solidFill>
              <a:round/>
              <a:headEnd/>
              <a:tailEnd/>
            </a:ln>
          </p:spPr>
          <p:txBody>
            <a:bodyPr/>
            <a:lstStyle/>
            <a:p>
              <a:endParaRPr lang="en-US"/>
            </a:p>
          </p:txBody>
        </p:sp>
        <p:sp>
          <p:nvSpPr>
            <p:cNvPr id="70" name="Freeform 474"/>
            <p:cNvSpPr>
              <a:spLocks/>
            </p:cNvSpPr>
            <p:nvPr/>
          </p:nvSpPr>
          <p:spPr bwMode="auto">
            <a:xfrm>
              <a:off x="3984" y="3264"/>
              <a:ext cx="113" cy="115"/>
            </a:xfrm>
            <a:custGeom>
              <a:avLst/>
              <a:gdLst/>
              <a:ahLst/>
              <a:cxnLst>
                <a:cxn ang="0">
                  <a:pos x="113" y="112"/>
                </a:cxn>
                <a:cxn ang="0">
                  <a:pos x="113" y="0"/>
                </a:cxn>
                <a:cxn ang="0">
                  <a:pos x="0" y="0"/>
                </a:cxn>
                <a:cxn ang="0">
                  <a:pos x="0" y="115"/>
                </a:cxn>
                <a:cxn ang="0">
                  <a:pos x="113" y="115"/>
                </a:cxn>
                <a:cxn ang="0">
                  <a:pos x="113" y="115"/>
                </a:cxn>
              </a:cxnLst>
              <a:rect l="0" t="0" r="r" b="b"/>
              <a:pathLst>
                <a:path w="113" h="115">
                  <a:moveTo>
                    <a:pt x="113" y="112"/>
                  </a:moveTo>
                  <a:lnTo>
                    <a:pt x="113" y="0"/>
                  </a:lnTo>
                  <a:lnTo>
                    <a:pt x="0" y="0"/>
                  </a:lnTo>
                  <a:lnTo>
                    <a:pt x="0" y="115"/>
                  </a:lnTo>
                  <a:lnTo>
                    <a:pt x="113" y="115"/>
                  </a:lnTo>
                  <a:lnTo>
                    <a:pt x="113" y="115"/>
                  </a:lnTo>
                </a:path>
              </a:pathLst>
            </a:custGeom>
            <a:solidFill>
              <a:srgbClr val="FF0066">
                <a:alpha val="50000"/>
              </a:srgbClr>
            </a:solidFill>
            <a:ln w="7938">
              <a:solidFill>
                <a:srgbClr val="000000"/>
              </a:solidFill>
              <a:prstDash val="solid"/>
              <a:round/>
              <a:headEnd/>
              <a:tailEnd/>
            </a:ln>
          </p:spPr>
          <p:txBody>
            <a:bodyPr/>
            <a:lstStyle/>
            <a:p>
              <a:endParaRPr lang="en-US"/>
            </a:p>
          </p:txBody>
        </p:sp>
        <p:sp>
          <p:nvSpPr>
            <p:cNvPr id="71" name="Line 475"/>
            <p:cNvSpPr>
              <a:spLocks noChangeShapeType="1"/>
            </p:cNvSpPr>
            <p:nvPr/>
          </p:nvSpPr>
          <p:spPr bwMode="auto">
            <a:xfrm>
              <a:off x="4468" y="3054"/>
              <a:ext cx="260" cy="374"/>
            </a:xfrm>
            <a:prstGeom prst="line">
              <a:avLst/>
            </a:prstGeom>
            <a:noFill/>
            <a:ln w="7938">
              <a:solidFill>
                <a:srgbClr val="000000"/>
              </a:solidFill>
              <a:round/>
              <a:headEnd/>
              <a:tailEnd/>
            </a:ln>
          </p:spPr>
          <p:txBody>
            <a:bodyPr/>
            <a:lstStyle/>
            <a:p>
              <a:endParaRPr lang="en-US"/>
            </a:p>
          </p:txBody>
        </p:sp>
        <p:sp>
          <p:nvSpPr>
            <p:cNvPr id="72" name="Freeform 476"/>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73" name="Freeform 477"/>
            <p:cNvSpPr>
              <a:spLocks/>
            </p:cNvSpPr>
            <p:nvPr/>
          </p:nvSpPr>
          <p:spPr bwMode="auto">
            <a:xfrm>
              <a:off x="4554" y="320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1">
                <a:alpha val="50000"/>
              </a:schemeClr>
            </a:solidFill>
            <a:ln w="7938">
              <a:solidFill>
                <a:srgbClr val="000000"/>
              </a:solidFill>
              <a:prstDash val="solid"/>
              <a:round/>
              <a:headEnd/>
              <a:tailEnd/>
            </a:ln>
          </p:spPr>
          <p:txBody>
            <a:bodyPr/>
            <a:lstStyle/>
            <a:p>
              <a:endParaRPr lang="en-US"/>
            </a:p>
          </p:txBody>
        </p:sp>
        <p:sp>
          <p:nvSpPr>
            <p:cNvPr id="74" name="Line 478"/>
            <p:cNvSpPr>
              <a:spLocks noChangeShapeType="1"/>
            </p:cNvSpPr>
            <p:nvPr/>
          </p:nvSpPr>
          <p:spPr bwMode="auto">
            <a:xfrm flipH="1" flipV="1">
              <a:off x="3273" y="3447"/>
              <a:ext cx="141" cy="79"/>
            </a:xfrm>
            <a:prstGeom prst="line">
              <a:avLst/>
            </a:prstGeom>
            <a:noFill/>
            <a:ln w="7938">
              <a:solidFill>
                <a:srgbClr val="000000"/>
              </a:solidFill>
              <a:round/>
              <a:headEnd/>
              <a:tailEnd/>
            </a:ln>
          </p:spPr>
          <p:txBody>
            <a:bodyPr/>
            <a:lstStyle/>
            <a:p>
              <a:endParaRPr lang="en-US"/>
            </a:p>
          </p:txBody>
        </p:sp>
        <p:sp>
          <p:nvSpPr>
            <p:cNvPr id="75" name="Line 479"/>
            <p:cNvSpPr>
              <a:spLocks noChangeShapeType="1"/>
            </p:cNvSpPr>
            <p:nvPr/>
          </p:nvSpPr>
          <p:spPr bwMode="auto">
            <a:xfrm flipV="1">
              <a:off x="4990" y="3447"/>
              <a:ext cx="148" cy="74"/>
            </a:xfrm>
            <a:prstGeom prst="line">
              <a:avLst/>
            </a:prstGeom>
            <a:noFill/>
            <a:ln w="7938">
              <a:solidFill>
                <a:srgbClr val="000000"/>
              </a:solidFill>
              <a:round/>
              <a:headEnd/>
              <a:tailEnd/>
            </a:ln>
          </p:spPr>
          <p:txBody>
            <a:bodyPr/>
            <a:lstStyle/>
            <a:p>
              <a:endParaRPr lang="en-US"/>
            </a:p>
          </p:txBody>
        </p:sp>
        <p:sp>
          <p:nvSpPr>
            <p:cNvPr id="76" name="Line 480"/>
            <p:cNvSpPr>
              <a:spLocks noChangeShapeType="1"/>
            </p:cNvSpPr>
            <p:nvPr/>
          </p:nvSpPr>
          <p:spPr bwMode="auto">
            <a:xfrm flipH="1">
              <a:off x="3347" y="3876"/>
              <a:ext cx="181" cy="186"/>
            </a:xfrm>
            <a:prstGeom prst="line">
              <a:avLst/>
            </a:prstGeom>
            <a:noFill/>
            <a:ln w="7938">
              <a:solidFill>
                <a:srgbClr val="000000"/>
              </a:solidFill>
              <a:round/>
              <a:headEnd/>
              <a:tailEnd/>
            </a:ln>
          </p:spPr>
          <p:txBody>
            <a:bodyPr/>
            <a:lstStyle/>
            <a:p>
              <a:endParaRPr lang="en-US"/>
            </a:p>
          </p:txBody>
        </p:sp>
        <p:sp>
          <p:nvSpPr>
            <p:cNvPr id="77" name="Line 481"/>
            <p:cNvSpPr>
              <a:spLocks noChangeShapeType="1"/>
            </p:cNvSpPr>
            <p:nvPr/>
          </p:nvSpPr>
          <p:spPr bwMode="auto">
            <a:xfrm>
              <a:off x="3822" y="3883"/>
              <a:ext cx="183" cy="182"/>
            </a:xfrm>
            <a:prstGeom prst="line">
              <a:avLst/>
            </a:prstGeom>
            <a:noFill/>
            <a:ln w="7938">
              <a:solidFill>
                <a:srgbClr val="000000"/>
              </a:solidFill>
              <a:round/>
              <a:headEnd/>
              <a:tailEnd/>
            </a:ln>
          </p:spPr>
          <p:txBody>
            <a:bodyPr/>
            <a:lstStyle/>
            <a:p>
              <a:endParaRPr lang="en-US"/>
            </a:p>
          </p:txBody>
        </p:sp>
        <p:sp>
          <p:nvSpPr>
            <p:cNvPr id="78" name="Line 482"/>
            <p:cNvSpPr>
              <a:spLocks noChangeShapeType="1"/>
            </p:cNvSpPr>
            <p:nvPr/>
          </p:nvSpPr>
          <p:spPr bwMode="auto">
            <a:xfrm flipH="1">
              <a:off x="4404" y="3881"/>
              <a:ext cx="178" cy="181"/>
            </a:xfrm>
            <a:prstGeom prst="line">
              <a:avLst/>
            </a:prstGeom>
            <a:noFill/>
            <a:ln w="7938">
              <a:solidFill>
                <a:srgbClr val="000000"/>
              </a:solidFill>
              <a:round/>
              <a:headEnd/>
              <a:tailEnd/>
            </a:ln>
          </p:spPr>
          <p:txBody>
            <a:bodyPr/>
            <a:lstStyle/>
            <a:p>
              <a:endParaRPr lang="en-US"/>
            </a:p>
          </p:txBody>
        </p:sp>
        <p:sp>
          <p:nvSpPr>
            <p:cNvPr id="79" name="Line 483"/>
            <p:cNvSpPr>
              <a:spLocks noChangeShapeType="1"/>
            </p:cNvSpPr>
            <p:nvPr/>
          </p:nvSpPr>
          <p:spPr bwMode="auto">
            <a:xfrm>
              <a:off x="4883" y="3872"/>
              <a:ext cx="157" cy="190"/>
            </a:xfrm>
            <a:prstGeom prst="line">
              <a:avLst/>
            </a:prstGeom>
            <a:noFill/>
            <a:ln w="7938">
              <a:solidFill>
                <a:srgbClr val="000000"/>
              </a:solidFill>
              <a:round/>
              <a:headEnd/>
              <a:tailEnd/>
            </a:ln>
          </p:spPr>
          <p:txBody>
            <a:bodyPr/>
            <a:lstStyle/>
            <a:p>
              <a:endParaRPr lang="en-US"/>
            </a:p>
          </p:txBody>
        </p:sp>
        <p:sp>
          <p:nvSpPr>
            <p:cNvPr id="80" name="Line 484"/>
            <p:cNvSpPr>
              <a:spLocks noChangeShapeType="1"/>
            </p:cNvSpPr>
            <p:nvPr/>
          </p:nvSpPr>
          <p:spPr bwMode="auto">
            <a:xfrm>
              <a:off x="3996" y="3666"/>
              <a:ext cx="415" cy="1"/>
            </a:xfrm>
            <a:prstGeom prst="line">
              <a:avLst/>
            </a:prstGeom>
            <a:noFill/>
            <a:ln w="7938">
              <a:solidFill>
                <a:srgbClr val="000000"/>
              </a:solidFill>
              <a:round/>
              <a:headEnd/>
              <a:tailEnd/>
            </a:ln>
          </p:spPr>
          <p:txBody>
            <a:bodyPr/>
            <a:lstStyle/>
            <a:p>
              <a:endParaRPr lang="en-US"/>
            </a:p>
          </p:txBody>
        </p:sp>
        <p:sp>
          <p:nvSpPr>
            <p:cNvPr id="81" name="Freeform 485"/>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close/>
                </a:path>
              </a:pathLst>
            </a:custGeom>
            <a:solidFill>
              <a:schemeClr val="accent1">
                <a:alpha val="50000"/>
              </a:schemeClr>
            </a:solidFill>
            <a:ln w="9525">
              <a:noFill/>
              <a:round/>
              <a:headEnd/>
              <a:tailEnd/>
            </a:ln>
          </p:spPr>
          <p:txBody>
            <a:bodyPr/>
            <a:lstStyle/>
            <a:p>
              <a:endParaRPr lang="en-US"/>
            </a:p>
          </p:txBody>
        </p:sp>
        <p:sp>
          <p:nvSpPr>
            <p:cNvPr id="82" name="Freeform 486"/>
            <p:cNvSpPr>
              <a:spLocks/>
            </p:cNvSpPr>
            <p:nvPr/>
          </p:nvSpPr>
          <p:spPr bwMode="auto">
            <a:xfrm>
              <a:off x="4160" y="3612"/>
              <a:ext cx="112" cy="112"/>
            </a:xfrm>
            <a:custGeom>
              <a:avLst/>
              <a:gdLst/>
              <a:ahLst/>
              <a:cxnLst>
                <a:cxn ang="0">
                  <a:pos x="112" y="112"/>
                </a:cxn>
                <a:cxn ang="0">
                  <a:pos x="112" y="0"/>
                </a:cxn>
                <a:cxn ang="0">
                  <a:pos x="0" y="0"/>
                </a:cxn>
                <a:cxn ang="0">
                  <a:pos x="0" y="112"/>
                </a:cxn>
                <a:cxn ang="0">
                  <a:pos x="112" y="112"/>
                </a:cxn>
                <a:cxn ang="0">
                  <a:pos x="112" y="112"/>
                </a:cxn>
              </a:cxnLst>
              <a:rect l="0" t="0" r="r" b="b"/>
              <a:pathLst>
                <a:path w="112" h="112">
                  <a:moveTo>
                    <a:pt x="112" y="112"/>
                  </a:moveTo>
                  <a:lnTo>
                    <a:pt x="112" y="0"/>
                  </a:lnTo>
                  <a:lnTo>
                    <a:pt x="0" y="0"/>
                  </a:lnTo>
                  <a:lnTo>
                    <a:pt x="0" y="112"/>
                  </a:lnTo>
                  <a:lnTo>
                    <a:pt x="112" y="112"/>
                  </a:lnTo>
                  <a:lnTo>
                    <a:pt x="112" y="112"/>
                  </a:lnTo>
                </a:path>
              </a:pathLst>
            </a:custGeom>
            <a:solidFill>
              <a:schemeClr val="accent2">
                <a:alpha val="50000"/>
              </a:schemeClr>
            </a:solidFill>
            <a:ln w="7938">
              <a:solidFill>
                <a:srgbClr val="000000"/>
              </a:solidFill>
              <a:prstDash val="solid"/>
              <a:round/>
              <a:headEnd/>
              <a:tailEnd/>
            </a:ln>
          </p:spPr>
          <p:txBody>
            <a:bodyPr/>
            <a:lstStyle/>
            <a:p>
              <a:endParaRPr lang="en-US"/>
            </a:p>
          </p:txBody>
        </p:sp>
        <p:sp>
          <p:nvSpPr>
            <p:cNvPr id="83" name="Line 487"/>
            <p:cNvSpPr>
              <a:spLocks noChangeShapeType="1"/>
            </p:cNvSpPr>
            <p:nvPr/>
          </p:nvSpPr>
          <p:spPr bwMode="auto">
            <a:xfrm flipH="1" flipV="1">
              <a:off x="3984" y="3072"/>
              <a:ext cx="48" cy="192"/>
            </a:xfrm>
            <a:prstGeom prst="line">
              <a:avLst/>
            </a:prstGeom>
            <a:noFill/>
            <a:ln w="9525">
              <a:solidFill>
                <a:schemeClr val="tx1"/>
              </a:solidFill>
              <a:round/>
              <a:headEnd/>
              <a:tailEnd/>
            </a:ln>
            <a:effectLst/>
          </p:spPr>
          <p:txBody>
            <a:bodyPr wrap="none" anchor="ctr"/>
            <a:lstStyle/>
            <a:p>
              <a:endParaRPr lang="en-US"/>
            </a:p>
          </p:txBody>
        </p:sp>
      </p:grpSp>
      <p:sp>
        <p:nvSpPr>
          <p:cNvPr id="97" name="Slide Number Placeholder 96"/>
          <p:cNvSpPr>
            <a:spLocks noGrp="1"/>
          </p:cNvSpPr>
          <p:nvPr>
            <p:ph type="sldNum" sz="quarter" idx="11"/>
          </p:nvPr>
        </p:nvSpPr>
        <p:spPr/>
        <p:txBody>
          <a:bodyPr/>
          <a:lstStyle/>
          <a:p>
            <a:fld id="{B6F15528-21DE-4FAA-801E-634DDDAF4B2B}" type="slidenum">
              <a:rPr lang="en-US" smtClean="0"/>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n-US" smtClean="0"/>
              <a:t>ACMs and ACLs; Capabilities</a:t>
            </a:r>
            <a:endParaRPr lang="en-US"/>
          </a:p>
        </p:txBody>
      </p:sp>
      <p:sp>
        <p:nvSpPr>
          <p:cNvPr id="215043" name="Rectangle 3"/>
          <p:cNvSpPr>
            <a:spLocks noChangeArrowheads="1"/>
          </p:cNvSpPr>
          <p:nvPr>
            <p:ph type="body" idx="1"/>
          </p:nvPr>
        </p:nvSpPr>
        <p:spPr/>
        <p:txBody>
          <a:bodyPr/>
          <a:lstStyle/>
          <a:p>
            <a:endParaRPr lang="en-US" smtClean="0"/>
          </a:p>
          <a:p>
            <a:endParaRPr lang="en-US" smtClean="0"/>
          </a:p>
          <a:p>
            <a:r>
              <a:rPr lang="en-US" smtClean="0"/>
              <a:t>Real systems have to be fast and not use excessive space</a:t>
            </a:r>
          </a:p>
          <a:p>
            <a:endParaRPr lang="en-US" smtClean="0"/>
          </a:p>
          <a:p>
            <a:endParaRPr lang="en-US" smtClean="0"/>
          </a:p>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US" smtClean="0"/>
              <a:t>What’s Wrong with an ACM?</a:t>
            </a:r>
            <a:endParaRPr lang="en-US"/>
          </a:p>
        </p:txBody>
      </p:sp>
      <p:sp>
        <p:nvSpPr>
          <p:cNvPr id="37892" name="Rectangle 3"/>
          <p:cNvSpPr>
            <a:spLocks noGrp="1" noChangeArrowheads="1"/>
          </p:cNvSpPr>
          <p:nvPr>
            <p:ph type="body" idx="1"/>
          </p:nvPr>
        </p:nvSpPr>
        <p:spPr/>
        <p:txBody>
          <a:bodyPr/>
          <a:lstStyle/>
          <a:p>
            <a:r>
              <a:rPr lang="en-US" dirty="0" smtClean="0"/>
              <a:t>If we have 1k ‘users’ and 100k ‘files’ and a user should only read/write his or her own files</a:t>
            </a:r>
          </a:p>
          <a:p>
            <a:pPr lvl="1"/>
            <a:r>
              <a:rPr lang="en-US" dirty="0" smtClean="0"/>
              <a:t>The ACM will have 100k columns and 1k rows</a:t>
            </a:r>
          </a:p>
          <a:p>
            <a:pPr lvl="1"/>
            <a:r>
              <a:rPr lang="en-US" dirty="0" smtClean="0"/>
              <a:t>Most of the 100M elements are either empty or identical </a:t>
            </a:r>
          </a:p>
          <a:p>
            <a:r>
              <a:rPr lang="en-US" dirty="0" smtClean="0"/>
              <a:t>Good for theoretical study but bad for implementation</a:t>
            </a:r>
          </a:p>
          <a:p>
            <a:pPr lvl="1"/>
            <a:r>
              <a:rPr lang="en-US" dirty="0" smtClean="0"/>
              <a:t>Remove the empty elements? </a:t>
            </a:r>
          </a:p>
          <a:p>
            <a:pPr lvl="1"/>
            <a:endParaRPr lang="en-US" dirty="0"/>
          </a:p>
        </p:txBody>
      </p:sp>
      <p:sp>
        <p:nvSpPr>
          <p:cNvPr id="37890"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71D9E9CD-BB41-4642-AA7C-1B701397D835}" type="slidenum">
              <a:rPr lang="en-US" sz="1400"/>
              <a:pPr algn="r"/>
              <a:t>11</a:t>
            </a:fld>
            <a:endParaRPr lang="en-US" sz="1400"/>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p:txBody>
          <a:bodyPr/>
          <a:lstStyle/>
          <a:p>
            <a:r>
              <a:rPr lang="en-US" smtClean="0"/>
              <a:t>Two ways to cut a table (ACM)</a:t>
            </a:r>
            <a:endParaRPr lang="en-US"/>
          </a:p>
        </p:txBody>
      </p:sp>
      <p:sp>
        <p:nvSpPr>
          <p:cNvPr id="217091" name="Rectangle 3"/>
          <p:cNvSpPr>
            <a:spLocks noChangeArrowheads="1"/>
          </p:cNvSpPr>
          <p:nvPr>
            <p:ph type="body" idx="1"/>
          </p:nvPr>
        </p:nvSpPr>
        <p:spPr/>
        <p:txBody>
          <a:bodyPr/>
          <a:lstStyle/>
          <a:p>
            <a:r>
              <a:rPr lang="en-US" dirty="0" smtClean="0"/>
              <a:t>Order by columns (ACL) or rows (Capability Lists)?</a:t>
            </a:r>
            <a:endParaRPr lang="en-US" dirty="0"/>
          </a:p>
        </p:txBody>
      </p:sp>
      <p:sp>
        <p:nvSpPr>
          <p:cNvPr id="217097" name="Line 9"/>
          <p:cNvSpPr>
            <a:spLocks noChangeShapeType="1"/>
          </p:cNvSpPr>
          <p:nvPr/>
        </p:nvSpPr>
        <p:spPr bwMode="auto">
          <a:xfrm>
            <a:off x="2438400" y="5486400"/>
            <a:ext cx="3886200" cy="0"/>
          </a:xfrm>
          <a:prstGeom prst="line">
            <a:avLst/>
          </a:prstGeom>
          <a:noFill/>
          <a:ln w="28575">
            <a:solidFill>
              <a:srgbClr val="009900"/>
            </a:solidFill>
            <a:miter lim="800000"/>
            <a:headEnd/>
            <a:tailEnd type="arrow" w="lg" len="lg"/>
          </a:ln>
          <a:effectLst/>
        </p:spPr>
        <p:txBody>
          <a:bodyPr wrap="none">
            <a:prstTxWarp prst="textNoShape">
              <a:avLst/>
            </a:prstTxWarp>
          </a:bodyPr>
          <a:lstStyle/>
          <a:p>
            <a:endParaRPr lang="en-US"/>
          </a:p>
        </p:txBody>
      </p:sp>
      <p:sp>
        <p:nvSpPr>
          <p:cNvPr id="217098" name="Line 10"/>
          <p:cNvSpPr>
            <a:spLocks noChangeShapeType="1"/>
          </p:cNvSpPr>
          <p:nvPr/>
        </p:nvSpPr>
        <p:spPr bwMode="auto">
          <a:xfrm>
            <a:off x="7162800" y="2819400"/>
            <a:ext cx="0" cy="1905000"/>
          </a:xfrm>
          <a:prstGeom prst="line">
            <a:avLst/>
          </a:prstGeom>
          <a:noFill/>
          <a:ln w="38100">
            <a:solidFill>
              <a:schemeClr val="folHlink"/>
            </a:solidFill>
            <a:miter lim="800000"/>
            <a:headEnd/>
            <a:tailEnd type="arrow" w="lg" len="lg"/>
          </a:ln>
          <a:effectLst/>
        </p:spPr>
        <p:txBody>
          <a:bodyPr wrap="none">
            <a:prstTxWarp prst="textNoShape">
              <a:avLst/>
            </a:prstTxWarp>
          </a:bodyPr>
          <a:lstStyle/>
          <a:p>
            <a:endParaRPr lang="en-US"/>
          </a:p>
        </p:txBody>
      </p:sp>
      <p:sp>
        <p:nvSpPr>
          <p:cNvPr id="217100" name="Text Box 12"/>
          <p:cNvSpPr txBox="1">
            <a:spLocks noChangeArrowheads="1"/>
          </p:cNvSpPr>
          <p:nvPr/>
        </p:nvSpPr>
        <p:spPr bwMode="auto">
          <a:xfrm>
            <a:off x="7315200" y="3429000"/>
            <a:ext cx="1041400" cy="519113"/>
          </a:xfrm>
          <a:prstGeom prst="rect">
            <a:avLst/>
          </a:prstGeom>
          <a:noFill/>
          <a:ln w="9525">
            <a:noFill/>
            <a:miter lim="800000"/>
            <a:headEnd/>
            <a:tailEnd/>
          </a:ln>
          <a:effectLst/>
        </p:spPr>
        <p:txBody>
          <a:bodyPr wrap="none">
            <a:prstTxWarp prst="textNoShape">
              <a:avLst/>
            </a:prstTxWarp>
            <a:spAutoFit/>
          </a:bodyPr>
          <a:lstStyle/>
          <a:p>
            <a:r>
              <a:rPr lang="en-US" sz="2800">
                <a:solidFill>
                  <a:schemeClr val="tx2"/>
                </a:solidFill>
              </a:rPr>
              <a:t>ACLs</a:t>
            </a:r>
            <a:r>
              <a:rPr lang="en-US"/>
              <a:t> </a:t>
            </a:r>
          </a:p>
        </p:txBody>
      </p:sp>
      <p:sp>
        <p:nvSpPr>
          <p:cNvPr id="217107" name="Text Box 19"/>
          <p:cNvSpPr txBox="1">
            <a:spLocks noChangeArrowheads="1"/>
          </p:cNvSpPr>
          <p:nvPr/>
        </p:nvSpPr>
        <p:spPr bwMode="auto">
          <a:xfrm>
            <a:off x="6477000" y="5334000"/>
            <a:ext cx="1716088"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009900"/>
                </a:solidFill>
              </a:rPr>
              <a:t>Capability</a:t>
            </a:r>
          </a:p>
        </p:txBody>
      </p:sp>
      <p:graphicFrame>
        <p:nvGraphicFramePr>
          <p:cNvPr id="20" name="Table 19"/>
          <p:cNvGraphicFramePr>
            <a:graphicFrameLocks noGrp="1"/>
          </p:cNvGraphicFramePr>
          <p:nvPr/>
        </p:nvGraphicFramePr>
        <p:xfrm>
          <a:off x="609600" y="2804161"/>
          <a:ext cx="6096000" cy="2072639"/>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sz="2800" dirty="0"/>
                    </a:p>
                  </a:txBody>
                  <a:tcPr/>
                </a:tc>
                <a:tc>
                  <a:txBody>
                    <a:bodyPr/>
                    <a:lstStyle/>
                    <a:p>
                      <a:pPr algn="ctr"/>
                      <a:r>
                        <a:rPr lang="en-US" sz="2800" dirty="0" smtClean="0"/>
                        <a:t>File</a:t>
                      </a:r>
                      <a:r>
                        <a:rPr lang="en-US" sz="2800" i="1" dirty="0" smtClean="0"/>
                        <a:t>1</a:t>
                      </a:r>
                      <a:endParaRPr lang="en-US" sz="2800" dirty="0"/>
                    </a:p>
                  </a:txBody>
                  <a:tcPr/>
                </a:tc>
                <a:tc>
                  <a:txBody>
                    <a:bodyPr/>
                    <a:lstStyle/>
                    <a:p>
                      <a:pPr algn="ctr"/>
                      <a:r>
                        <a:rPr lang="en-US" sz="2800" dirty="0" smtClean="0"/>
                        <a:t>File</a:t>
                      </a:r>
                      <a:r>
                        <a:rPr lang="en-US" sz="2800" i="1" dirty="0" smtClean="0"/>
                        <a:t>2</a:t>
                      </a:r>
                      <a:endParaRPr lang="en-US" sz="2800" dirty="0"/>
                    </a:p>
                  </a:txBody>
                  <a:tcPr/>
                </a:tc>
                <a:tc>
                  <a:txBody>
                    <a:bodyPr/>
                    <a:lstStyle/>
                    <a:p>
                      <a:pPr algn="ctr"/>
                      <a:r>
                        <a:rPr lang="en-US" sz="2800" dirty="0" smtClean="0"/>
                        <a:t>File</a:t>
                      </a:r>
                      <a:r>
                        <a:rPr lang="en-US" sz="2800" i="1" dirty="0" smtClean="0"/>
                        <a:t>3</a:t>
                      </a:r>
                      <a:endParaRPr lang="en-US" sz="2800" dirty="0"/>
                    </a:p>
                  </a:txBody>
                  <a:tcPr/>
                </a:tc>
              </a:tr>
              <a:tr h="370840">
                <a:tc>
                  <a:txBody>
                    <a:bodyPr/>
                    <a:lstStyle/>
                    <a:p>
                      <a:r>
                        <a:rPr lang="en-US" sz="2800" i="1" dirty="0" smtClean="0"/>
                        <a:t>Ann</a:t>
                      </a:r>
                      <a:endParaRPr lang="en-US" sz="2800" dirty="0"/>
                    </a:p>
                  </a:txBody>
                  <a:tcPr/>
                </a:tc>
                <a:tc>
                  <a:txBody>
                    <a:bodyPr/>
                    <a:lstStyle/>
                    <a:p>
                      <a:pPr algn="ctr"/>
                      <a:r>
                        <a:rPr lang="en-US" sz="2800" i="1" dirty="0" err="1" smtClean="0"/>
                        <a:t>rx</a:t>
                      </a:r>
                      <a:endParaRPr lang="en-US" sz="2800" dirty="0"/>
                    </a:p>
                  </a:txBody>
                  <a:tcPr/>
                </a:tc>
                <a:tc>
                  <a:txBody>
                    <a:bodyPr/>
                    <a:lstStyle/>
                    <a:p>
                      <a:pPr algn="ctr"/>
                      <a:r>
                        <a:rPr lang="en-US" sz="2800" i="1" dirty="0" err="1" smtClean="0"/>
                        <a:t>r</a:t>
                      </a:r>
                      <a:endParaRPr lang="en-US" sz="2800" dirty="0"/>
                    </a:p>
                  </a:txBody>
                  <a:tcPr/>
                </a:tc>
                <a:tc>
                  <a:txBody>
                    <a:bodyPr/>
                    <a:lstStyle/>
                    <a:p>
                      <a:pPr algn="ctr"/>
                      <a:r>
                        <a:rPr lang="en-US" sz="2800" dirty="0" err="1" smtClean="0"/>
                        <a:t>rwx</a:t>
                      </a:r>
                      <a:endParaRPr lang="en-US" sz="2800" dirty="0"/>
                    </a:p>
                  </a:txBody>
                  <a:tcPr/>
                </a:tc>
              </a:tr>
              <a:tr h="370840">
                <a:tc>
                  <a:txBody>
                    <a:bodyPr/>
                    <a:lstStyle/>
                    <a:p>
                      <a:r>
                        <a:rPr lang="en-US" sz="2800" i="1" dirty="0" smtClean="0"/>
                        <a:t>Bob</a:t>
                      </a:r>
                      <a:endParaRPr lang="en-US" sz="2800" dirty="0"/>
                    </a:p>
                  </a:txBody>
                  <a:tcPr/>
                </a:tc>
                <a:tc>
                  <a:txBody>
                    <a:bodyPr/>
                    <a:lstStyle/>
                    <a:p>
                      <a:pPr algn="ctr"/>
                      <a:r>
                        <a:rPr lang="en-US" sz="2800" i="1" dirty="0" err="1" smtClean="0"/>
                        <a:t>rwxo</a:t>
                      </a:r>
                      <a:endParaRPr lang="en-US" sz="2800" dirty="0"/>
                    </a:p>
                  </a:txBody>
                  <a:tcPr/>
                </a:tc>
                <a:tc>
                  <a:txBody>
                    <a:bodyPr/>
                    <a:lstStyle/>
                    <a:p>
                      <a:pPr algn="ctr"/>
                      <a:r>
                        <a:rPr lang="en-US" sz="2800" dirty="0" err="1" smtClean="0"/>
                        <a:t>r</a:t>
                      </a:r>
                      <a:endParaRPr lang="en-US" sz="2800" dirty="0"/>
                    </a:p>
                  </a:txBody>
                  <a:tcPr/>
                </a:tc>
                <a:tc>
                  <a:txBody>
                    <a:bodyPr/>
                    <a:lstStyle/>
                    <a:p>
                      <a:pPr algn="ctr"/>
                      <a:r>
                        <a:rPr lang="en-US" sz="2800" dirty="0" smtClean="0"/>
                        <a:t>--</a:t>
                      </a:r>
                      <a:endParaRPr lang="en-US" sz="2800" dirty="0"/>
                    </a:p>
                  </a:txBody>
                  <a:tcPr/>
                </a:tc>
              </a:tr>
              <a:tr h="370840">
                <a:tc>
                  <a:txBody>
                    <a:bodyPr/>
                    <a:lstStyle/>
                    <a:p>
                      <a:r>
                        <a:rPr lang="en-US" sz="2800" i="1" dirty="0" smtClean="0"/>
                        <a:t>Charlie</a:t>
                      </a:r>
                      <a:endParaRPr lang="en-US" sz="2800" dirty="0"/>
                    </a:p>
                  </a:txBody>
                  <a:tcPr/>
                </a:tc>
                <a:tc>
                  <a:txBody>
                    <a:bodyPr/>
                    <a:lstStyle/>
                    <a:p>
                      <a:pPr algn="ctr"/>
                      <a:r>
                        <a:rPr lang="en-US" sz="2800" i="1" dirty="0" err="1" smtClean="0"/>
                        <a:t>rx</a:t>
                      </a:r>
                      <a:endParaRPr lang="en-US" sz="2800" dirty="0"/>
                    </a:p>
                  </a:txBody>
                  <a:tcPr/>
                </a:tc>
                <a:tc>
                  <a:txBody>
                    <a:bodyPr/>
                    <a:lstStyle/>
                    <a:p>
                      <a:pPr algn="ctr"/>
                      <a:r>
                        <a:rPr lang="en-US" sz="2800" dirty="0" err="1" smtClean="0"/>
                        <a:t>rwo</a:t>
                      </a:r>
                      <a:endParaRPr lang="en-US" sz="2800" dirty="0"/>
                    </a:p>
                  </a:txBody>
                  <a:tcPr/>
                </a:tc>
                <a:tc>
                  <a:txBody>
                    <a:bodyPr/>
                    <a:lstStyle/>
                    <a:p>
                      <a:pPr algn="ctr"/>
                      <a:r>
                        <a:rPr lang="en-US" sz="2800" dirty="0" err="1" smtClean="0"/>
                        <a:t>w</a:t>
                      </a:r>
                      <a:endParaRPr lang="en-US" sz="2800" dirty="0"/>
                    </a:p>
                  </a:txBody>
                  <a:tcPr/>
                </a:tc>
              </a:tr>
            </a:tbl>
          </a:graphicData>
        </a:graphic>
      </p:graphicFrame>
      <p:sp>
        <p:nvSpPr>
          <p:cNvPr id="11" name="Slide Number Placeholder 10"/>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US" smtClean="0"/>
              <a:t>Access Control Lists</a:t>
            </a:r>
            <a:endParaRPr lang="en-US"/>
          </a:p>
        </p:txBody>
      </p:sp>
      <p:sp>
        <p:nvSpPr>
          <p:cNvPr id="38916" name="Rectangle 3"/>
          <p:cNvSpPr>
            <a:spLocks noGrp="1" noChangeArrowheads="1"/>
          </p:cNvSpPr>
          <p:nvPr>
            <p:ph type="body" idx="1"/>
          </p:nvPr>
        </p:nvSpPr>
        <p:spPr/>
        <p:txBody>
          <a:bodyPr>
            <a:normAutofit fontScale="92500" lnSpcReduction="20000"/>
          </a:bodyPr>
          <a:lstStyle/>
          <a:p>
            <a:r>
              <a:rPr lang="en-US" dirty="0" smtClean="0"/>
              <a:t>An ACL stores (non-empty elements of) each column with its </a:t>
            </a:r>
            <a:r>
              <a:rPr lang="en-US" dirty="0" smtClean="0"/>
              <a:t>object</a:t>
            </a:r>
          </a:p>
          <a:p>
            <a:r>
              <a:rPr lang="en-US" dirty="0" smtClean="0"/>
              <a:t>Columns of access control matrix</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err="1" smtClean="0"/>
              <a:t>ACLs</a:t>
            </a:r>
            <a:r>
              <a:rPr lang="en-US" dirty="0" smtClean="0"/>
              <a:t>:</a:t>
            </a:r>
          </a:p>
          <a:p>
            <a:r>
              <a:rPr lang="en-US" dirty="0" smtClean="0"/>
              <a:t>file1: { (Andy, </a:t>
            </a:r>
            <a:r>
              <a:rPr lang="en-US" dirty="0" err="1" smtClean="0"/>
              <a:t>rx</a:t>
            </a:r>
            <a:r>
              <a:rPr lang="en-US" dirty="0" smtClean="0"/>
              <a:t>) (Betty, </a:t>
            </a:r>
            <a:r>
              <a:rPr lang="en-US" dirty="0" err="1" smtClean="0"/>
              <a:t>rwxo</a:t>
            </a:r>
            <a:r>
              <a:rPr lang="en-US" dirty="0" smtClean="0"/>
              <a:t>) (Charlie, </a:t>
            </a:r>
            <a:r>
              <a:rPr lang="en-US" dirty="0" err="1" smtClean="0"/>
              <a:t>rx</a:t>
            </a:r>
            <a:r>
              <a:rPr lang="en-US" dirty="0" smtClean="0"/>
              <a:t>) }</a:t>
            </a:r>
          </a:p>
          <a:p>
            <a:r>
              <a:rPr lang="en-US" dirty="0" smtClean="0"/>
              <a:t>file2: { (Andy, </a:t>
            </a:r>
            <a:r>
              <a:rPr lang="en-US" dirty="0" err="1" smtClean="0"/>
              <a:t>r</a:t>
            </a:r>
            <a:r>
              <a:rPr lang="en-US" dirty="0" smtClean="0"/>
              <a:t>) (Betty, </a:t>
            </a:r>
            <a:r>
              <a:rPr lang="en-US" dirty="0" err="1" smtClean="0"/>
              <a:t>r</a:t>
            </a:r>
            <a:r>
              <a:rPr lang="en-US" dirty="0" smtClean="0"/>
              <a:t>) (Charlie, </a:t>
            </a:r>
            <a:r>
              <a:rPr lang="en-US" dirty="0" err="1" smtClean="0"/>
              <a:t>rwo</a:t>
            </a:r>
            <a:r>
              <a:rPr lang="en-US" dirty="0" smtClean="0"/>
              <a:t>) }</a:t>
            </a:r>
          </a:p>
          <a:p>
            <a:r>
              <a:rPr lang="en-US" dirty="0" smtClean="0"/>
              <a:t>file3: { (Andy, </a:t>
            </a:r>
            <a:r>
              <a:rPr lang="en-US" dirty="0" err="1" smtClean="0"/>
              <a:t>rwo</a:t>
            </a:r>
            <a:r>
              <a:rPr lang="en-US" dirty="0" smtClean="0"/>
              <a:t>) (Charlie, </a:t>
            </a:r>
            <a:r>
              <a:rPr lang="en-US" dirty="0" err="1" smtClean="0"/>
              <a:t>w</a:t>
            </a:r>
            <a:r>
              <a:rPr lang="en-US" dirty="0" smtClean="0"/>
              <a:t>) }</a:t>
            </a:r>
            <a:endParaRPr lang="en-US" dirty="0"/>
          </a:p>
        </p:txBody>
      </p:sp>
      <p:sp>
        <p:nvSpPr>
          <p:cNvPr id="38914"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396071FC-ED4C-E242-82C1-AA5DAA9E7FB6}" type="slidenum">
              <a:rPr lang="en-US" sz="1400"/>
              <a:pPr algn="r"/>
              <a:t>13</a:t>
            </a:fld>
            <a:endParaRPr lang="en-US" sz="1400"/>
          </a:p>
        </p:txBody>
      </p:sp>
      <p:graphicFrame>
        <p:nvGraphicFramePr>
          <p:cNvPr id="20" name="Table 19"/>
          <p:cNvGraphicFramePr>
            <a:graphicFrameLocks noGrp="1"/>
          </p:cNvGraphicFramePr>
          <p:nvPr/>
        </p:nvGraphicFramePr>
        <p:xfrm>
          <a:off x="1295400" y="2667000"/>
          <a:ext cx="6096000" cy="18288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sz="2400" dirty="0"/>
                    </a:p>
                  </a:txBody>
                  <a:tcPr/>
                </a:tc>
                <a:tc>
                  <a:txBody>
                    <a:bodyPr/>
                    <a:lstStyle/>
                    <a:p>
                      <a:pPr algn="ctr"/>
                      <a:r>
                        <a:rPr lang="en-US" sz="2400" dirty="0" smtClean="0"/>
                        <a:t>File</a:t>
                      </a:r>
                      <a:r>
                        <a:rPr lang="en-US" sz="2400" i="1" dirty="0" smtClean="0"/>
                        <a:t>1</a:t>
                      </a:r>
                      <a:endParaRPr lang="en-US" sz="2400" dirty="0"/>
                    </a:p>
                  </a:txBody>
                  <a:tcPr/>
                </a:tc>
                <a:tc>
                  <a:txBody>
                    <a:bodyPr/>
                    <a:lstStyle/>
                    <a:p>
                      <a:pPr algn="ctr"/>
                      <a:r>
                        <a:rPr lang="en-US" sz="2400" dirty="0" smtClean="0"/>
                        <a:t>File</a:t>
                      </a:r>
                      <a:r>
                        <a:rPr lang="en-US" sz="2400" i="1" dirty="0" smtClean="0"/>
                        <a:t>2</a:t>
                      </a:r>
                      <a:endParaRPr lang="en-US" sz="2400" dirty="0"/>
                    </a:p>
                  </a:txBody>
                  <a:tcPr/>
                </a:tc>
                <a:tc>
                  <a:txBody>
                    <a:bodyPr/>
                    <a:lstStyle/>
                    <a:p>
                      <a:pPr algn="ctr"/>
                      <a:r>
                        <a:rPr lang="en-US" sz="2400" dirty="0" smtClean="0"/>
                        <a:t>File</a:t>
                      </a:r>
                      <a:r>
                        <a:rPr lang="en-US" sz="2400" i="1" dirty="0" smtClean="0"/>
                        <a:t>3</a:t>
                      </a:r>
                      <a:endParaRPr lang="en-US" sz="2400" dirty="0"/>
                    </a:p>
                  </a:txBody>
                  <a:tcPr/>
                </a:tc>
              </a:tr>
              <a:tr h="370840">
                <a:tc>
                  <a:txBody>
                    <a:bodyPr/>
                    <a:lstStyle/>
                    <a:p>
                      <a:r>
                        <a:rPr lang="en-US" sz="2400" i="1" dirty="0" smtClean="0"/>
                        <a:t>Andy</a:t>
                      </a:r>
                      <a:endParaRPr lang="en-US" sz="2400" dirty="0"/>
                    </a:p>
                  </a:txBody>
                  <a:tcPr/>
                </a:tc>
                <a:tc>
                  <a:txBody>
                    <a:bodyPr/>
                    <a:lstStyle/>
                    <a:p>
                      <a:pPr algn="ctr"/>
                      <a:r>
                        <a:rPr lang="en-US" sz="2400" i="1" dirty="0" err="1" smtClean="0"/>
                        <a:t>rx</a:t>
                      </a:r>
                      <a:endParaRPr lang="en-US" sz="2400" dirty="0"/>
                    </a:p>
                  </a:txBody>
                  <a:tcPr/>
                </a:tc>
                <a:tc>
                  <a:txBody>
                    <a:bodyPr/>
                    <a:lstStyle/>
                    <a:p>
                      <a:pPr algn="ctr"/>
                      <a:r>
                        <a:rPr lang="en-US" sz="2400" i="1" dirty="0" err="1" smtClean="0"/>
                        <a:t>r</a:t>
                      </a:r>
                      <a:endParaRPr lang="en-US" sz="2400" dirty="0"/>
                    </a:p>
                  </a:txBody>
                  <a:tcPr/>
                </a:tc>
                <a:tc>
                  <a:txBody>
                    <a:bodyPr/>
                    <a:lstStyle/>
                    <a:p>
                      <a:pPr algn="ctr"/>
                      <a:r>
                        <a:rPr lang="en-US" sz="2400" dirty="0" err="1" smtClean="0"/>
                        <a:t>rwx</a:t>
                      </a:r>
                      <a:endParaRPr lang="en-US" sz="2400" dirty="0"/>
                    </a:p>
                  </a:txBody>
                  <a:tcPr/>
                </a:tc>
              </a:tr>
              <a:tr h="370840">
                <a:tc>
                  <a:txBody>
                    <a:bodyPr/>
                    <a:lstStyle/>
                    <a:p>
                      <a:r>
                        <a:rPr lang="en-US" sz="2400" i="1" dirty="0" smtClean="0"/>
                        <a:t>Betty</a:t>
                      </a:r>
                      <a:endParaRPr lang="en-US" sz="2400" dirty="0"/>
                    </a:p>
                  </a:txBody>
                  <a:tcPr/>
                </a:tc>
                <a:tc>
                  <a:txBody>
                    <a:bodyPr/>
                    <a:lstStyle/>
                    <a:p>
                      <a:pPr algn="ctr"/>
                      <a:r>
                        <a:rPr lang="en-US" sz="2400" i="1" dirty="0" err="1" smtClean="0"/>
                        <a:t>rwxo</a:t>
                      </a:r>
                      <a:endParaRPr lang="en-US" sz="2400" dirty="0"/>
                    </a:p>
                  </a:txBody>
                  <a:tcPr/>
                </a:tc>
                <a:tc>
                  <a:txBody>
                    <a:bodyPr/>
                    <a:lstStyle/>
                    <a:p>
                      <a:pPr algn="ctr"/>
                      <a:r>
                        <a:rPr lang="en-US" sz="2400" dirty="0" err="1" smtClean="0"/>
                        <a:t>r</a:t>
                      </a:r>
                      <a:endParaRPr lang="en-US" sz="2400" dirty="0"/>
                    </a:p>
                  </a:txBody>
                  <a:tcPr/>
                </a:tc>
                <a:tc>
                  <a:txBody>
                    <a:bodyPr/>
                    <a:lstStyle/>
                    <a:p>
                      <a:pPr algn="ctr"/>
                      <a:r>
                        <a:rPr lang="en-US" sz="2400" dirty="0" smtClean="0"/>
                        <a:t>--</a:t>
                      </a:r>
                      <a:endParaRPr lang="en-US" sz="2400" dirty="0"/>
                    </a:p>
                  </a:txBody>
                  <a:tcPr/>
                </a:tc>
              </a:tr>
              <a:tr h="370840">
                <a:tc>
                  <a:txBody>
                    <a:bodyPr/>
                    <a:lstStyle/>
                    <a:p>
                      <a:r>
                        <a:rPr lang="en-US" sz="2400" i="1" dirty="0" smtClean="0"/>
                        <a:t>Charlie</a:t>
                      </a:r>
                      <a:endParaRPr lang="en-US" sz="2400" dirty="0"/>
                    </a:p>
                  </a:txBody>
                  <a:tcPr/>
                </a:tc>
                <a:tc>
                  <a:txBody>
                    <a:bodyPr/>
                    <a:lstStyle/>
                    <a:p>
                      <a:pPr algn="ctr"/>
                      <a:r>
                        <a:rPr lang="en-US" sz="2400" i="1" dirty="0" err="1" smtClean="0"/>
                        <a:t>rx</a:t>
                      </a:r>
                      <a:endParaRPr lang="en-US" sz="2400" dirty="0"/>
                    </a:p>
                  </a:txBody>
                  <a:tcPr/>
                </a:tc>
                <a:tc>
                  <a:txBody>
                    <a:bodyPr/>
                    <a:lstStyle/>
                    <a:p>
                      <a:pPr algn="ctr"/>
                      <a:r>
                        <a:rPr lang="en-US" sz="2400" dirty="0" err="1" smtClean="0"/>
                        <a:t>rwo</a:t>
                      </a:r>
                      <a:endParaRPr lang="en-US" sz="2400" dirty="0"/>
                    </a:p>
                  </a:txBody>
                  <a:tcPr/>
                </a:tc>
                <a:tc>
                  <a:txBody>
                    <a:bodyPr/>
                    <a:lstStyle/>
                    <a:p>
                      <a:pPr algn="ctr"/>
                      <a:r>
                        <a:rPr lang="en-US" sz="2400" dirty="0" err="1" smtClean="0"/>
                        <a:t>w</a:t>
                      </a:r>
                      <a:endParaRPr lang="en-US" sz="2400" dirty="0"/>
                    </a:p>
                  </a:txBody>
                  <a:tcPr/>
                </a:tc>
              </a:tr>
            </a:tbl>
          </a:graphicData>
        </a:graphic>
      </p:graphicFrame>
      <p:sp>
        <p:nvSpPr>
          <p:cNvPr id="38924" name="Oval 11"/>
          <p:cNvSpPr>
            <a:spLocks noChangeArrowheads="1"/>
          </p:cNvSpPr>
          <p:nvPr/>
        </p:nvSpPr>
        <p:spPr bwMode="auto">
          <a:xfrm>
            <a:off x="6143625" y="2921000"/>
            <a:ext cx="1076325" cy="1879600"/>
          </a:xfrm>
          <a:prstGeom prst="ellipse">
            <a:avLst/>
          </a:prstGeom>
          <a:noFill/>
          <a:ln w="19050">
            <a:solidFill>
              <a:schemeClr val="folHlink"/>
            </a:solidFill>
            <a:round/>
            <a:headEnd/>
            <a:tailEnd/>
          </a:ln>
        </p:spPr>
        <p:txBody>
          <a:bodyPr wrap="none" anchor="ctr">
            <a:prstTxWarp prst="textNoShape">
              <a:avLst/>
            </a:prstTxWarp>
          </a:bodyPr>
          <a:lstStyle/>
          <a:p>
            <a:endParaRPr lang="en-US"/>
          </a:p>
        </p:txBody>
      </p:sp>
      <p:sp>
        <p:nvSpPr>
          <p:cNvPr id="38925" name="Oval 12"/>
          <p:cNvSpPr>
            <a:spLocks noChangeArrowheads="1"/>
          </p:cNvSpPr>
          <p:nvPr/>
        </p:nvSpPr>
        <p:spPr bwMode="auto">
          <a:xfrm>
            <a:off x="4562475" y="2943225"/>
            <a:ext cx="1076325" cy="1857375"/>
          </a:xfrm>
          <a:prstGeom prst="ellipse">
            <a:avLst/>
          </a:prstGeom>
          <a:noFill/>
          <a:ln w="19050">
            <a:solidFill>
              <a:schemeClr val="folHlink"/>
            </a:solidFill>
            <a:round/>
            <a:headEnd/>
            <a:tailEnd/>
          </a:ln>
        </p:spPr>
        <p:txBody>
          <a:bodyPr wrap="none" anchor="ctr">
            <a:prstTxWarp prst="textNoShape">
              <a:avLst/>
            </a:prstTxWarp>
          </a:bodyPr>
          <a:lstStyle/>
          <a:p>
            <a:endParaRPr lang="en-US"/>
          </a:p>
        </p:txBody>
      </p:sp>
      <p:sp>
        <p:nvSpPr>
          <p:cNvPr id="38926" name="Oval 13"/>
          <p:cNvSpPr>
            <a:spLocks noChangeArrowheads="1"/>
          </p:cNvSpPr>
          <p:nvPr/>
        </p:nvSpPr>
        <p:spPr bwMode="auto">
          <a:xfrm>
            <a:off x="3038475" y="2921000"/>
            <a:ext cx="1076325" cy="1879600"/>
          </a:xfrm>
          <a:prstGeom prst="ellipse">
            <a:avLst/>
          </a:prstGeom>
          <a:noFill/>
          <a:ln w="19050">
            <a:solidFill>
              <a:schemeClr val="folHlink"/>
            </a:solidFill>
            <a:round/>
            <a:headEnd/>
            <a:tailEnd/>
          </a:ln>
        </p:spPr>
        <p:txBody>
          <a:bodyPr wrap="none" anchor="ctr">
            <a:prstTxWarp prst="textNoShape">
              <a:avLst/>
            </a:prstTxWarp>
          </a:bodyPr>
          <a:lstStyle/>
          <a:p>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p:txBody>
          <a:bodyPr/>
          <a:lstStyle/>
          <a:p>
            <a:r>
              <a:rPr lang="en-US" smtClean="0"/>
              <a:t>Capability Lists</a:t>
            </a:r>
            <a:endParaRPr lang="en-US"/>
          </a:p>
        </p:txBody>
      </p:sp>
      <p:sp>
        <p:nvSpPr>
          <p:cNvPr id="46084" name="Rectangle 3"/>
          <p:cNvSpPr>
            <a:spLocks noGrp="1" noChangeArrowheads="1"/>
          </p:cNvSpPr>
          <p:nvPr>
            <p:ph type="body" idx="1"/>
          </p:nvPr>
        </p:nvSpPr>
        <p:spPr/>
        <p:txBody>
          <a:bodyPr>
            <a:normAutofit/>
          </a:bodyPr>
          <a:lstStyle/>
          <a:p>
            <a:r>
              <a:rPr lang="en-US" dirty="0" smtClean="0"/>
              <a:t>Rows of access control matrix</a:t>
            </a:r>
          </a:p>
          <a:p>
            <a:endParaRPr lang="en-US" dirty="0" smtClean="0"/>
          </a:p>
          <a:p>
            <a:endParaRPr lang="en-US" dirty="0" smtClean="0"/>
          </a:p>
          <a:p>
            <a:endParaRPr lang="en-US" dirty="0" smtClean="0"/>
          </a:p>
          <a:p>
            <a:endParaRPr lang="en-US" dirty="0" smtClean="0"/>
          </a:p>
          <a:p>
            <a:endParaRPr lang="en-US" dirty="0" smtClean="0"/>
          </a:p>
          <a:p>
            <a:r>
              <a:rPr lang="en-US" dirty="0" smtClean="0"/>
              <a:t>C-Lists:</a:t>
            </a:r>
          </a:p>
          <a:p>
            <a:pPr lvl="1"/>
            <a:r>
              <a:rPr lang="en-US" dirty="0" smtClean="0"/>
              <a:t>Andy: { (file1, </a:t>
            </a:r>
            <a:r>
              <a:rPr lang="en-US" dirty="0" err="1" smtClean="0"/>
              <a:t>rx</a:t>
            </a:r>
            <a:r>
              <a:rPr lang="en-US" dirty="0" smtClean="0"/>
              <a:t>) (file2, </a:t>
            </a:r>
            <a:r>
              <a:rPr lang="en-US" dirty="0" err="1" smtClean="0"/>
              <a:t>r</a:t>
            </a:r>
            <a:r>
              <a:rPr lang="en-US" dirty="0" smtClean="0"/>
              <a:t>) (file3, </a:t>
            </a:r>
            <a:r>
              <a:rPr lang="en-US" dirty="0" err="1" smtClean="0"/>
              <a:t>rwo</a:t>
            </a:r>
            <a:r>
              <a:rPr lang="en-US" dirty="0" smtClean="0"/>
              <a:t>) }</a:t>
            </a:r>
          </a:p>
          <a:p>
            <a:pPr lvl="1"/>
            <a:r>
              <a:rPr lang="en-US" dirty="0" smtClean="0"/>
              <a:t>Betty: { (file1, </a:t>
            </a:r>
            <a:r>
              <a:rPr lang="en-US" dirty="0" err="1" smtClean="0"/>
              <a:t>rwxo</a:t>
            </a:r>
            <a:r>
              <a:rPr lang="en-US" dirty="0" smtClean="0"/>
              <a:t>) (file2, </a:t>
            </a:r>
            <a:r>
              <a:rPr lang="en-US" dirty="0" err="1" smtClean="0"/>
              <a:t>r</a:t>
            </a:r>
            <a:r>
              <a:rPr lang="en-US" dirty="0" smtClean="0"/>
              <a:t>) }</a:t>
            </a:r>
          </a:p>
          <a:p>
            <a:pPr lvl="1"/>
            <a:r>
              <a:rPr lang="en-US" dirty="0" smtClean="0"/>
              <a:t>Charlie: { (file1, </a:t>
            </a:r>
            <a:r>
              <a:rPr lang="en-US" dirty="0" err="1" smtClean="0"/>
              <a:t>rx</a:t>
            </a:r>
            <a:r>
              <a:rPr lang="en-US" dirty="0" smtClean="0"/>
              <a:t>) (file2, </a:t>
            </a:r>
            <a:r>
              <a:rPr lang="en-US" dirty="0" err="1" smtClean="0"/>
              <a:t>rwo</a:t>
            </a:r>
            <a:r>
              <a:rPr lang="en-US" dirty="0" smtClean="0"/>
              <a:t>) (file3, </a:t>
            </a:r>
            <a:r>
              <a:rPr lang="en-US" dirty="0" err="1" smtClean="0"/>
              <a:t>w</a:t>
            </a:r>
            <a:r>
              <a:rPr lang="en-US" dirty="0" smtClean="0"/>
              <a:t>) }</a:t>
            </a:r>
            <a:endParaRPr lang="en-US" dirty="0"/>
          </a:p>
        </p:txBody>
      </p:sp>
      <p:sp>
        <p:nvSpPr>
          <p:cNvPr id="46082"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CA1B7D26-C093-3049-B6AC-896B2805580C}" type="slidenum">
              <a:rPr lang="en-US" sz="1400"/>
              <a:pPr algn="r"/>
              <a:t>14</a:t>
            </a:fld>
            <a:endParaRPr lang="en-US" sz="1400"/>
          </a:p>
        </p:txBody>
      </p:sp>
      <p:graphicFrame>
        <p:nvGraphicFramePr>
          <p:cNvPr id="19" name="Table 18"/>
          <p:cNvGraphicFramePr>
            <a:graphicFrameLocks noGrp="1"/>
          </p:cNvGraphicFramePr>
          <p:nvPr/>
        </p:nvGraphicFramePr>
        <p:xfrm>
          <a:off x="1295400" y="2057400"/>
          <a:ext cx="6096000" cy="18288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sz="2400" dirty="0"/>
                    </a:p>
                  </a:txBody>
                  <a:tcPr/>
                </a:tc>
                <a:tc>
                  <a:txBody>
                    <a:bodyPr/>
                    <a:lstStyle/>
                    <a:p>
                      <a:pPr algn="ctr"/>
                      <a:r>
                        <a:rPr lang="en-US" sz="2400" dirty="0" smtClean="0"/>
                        <a:t>File</a:t>
                      </a:r>
                      <a:r>
                        <a:rPr lang="en-US" sz="2400" i="1" dirty="0" smtClean="0"/>
                        <a:t>1</a:t>
                      </a:r>
                      <a:endParaRPr lang="en-US" sz="2400" dirty="0"/>
                    </a:p>
                  </a:txBody>
                  <a:tcPr/>
                </a:tc>
                <a:tc>
                  <a:txBody>
                    <a:bodyPr/>
                    <a:lstStyle/>
                    <a:p>
                      <a:pPr algn="ctr"/>
                      <a:r>
                        <a:rPr lang="en-US" sz="2400" dirty="0" smtClean="0"/>
                        <a:t>File</a:t>
                      </a:r>
                      <a:r>
                        <a:rPr lang="en-US" sz="2400" i="1" dirty="0" smtClean="0"/>
                        <a:t>2</a:t>
                      </a:r>
                      <a:endParaRPr lang="en-US" sz="2400" dirty="0"/>
                    </a:p>
                  </a:txBody>
                  <a:tcPr/>
                </a:tc>
                <a:tc>
                  <a:txBody>
                    <a:bodyPr/>
                    <a:lstStyle/>
                    <a:p>
                      <a:pPr algn="ctr"/>
                      <a:r>
                        <a:rPr lang="en-US" sz="2400" dirty="0" smtClean="0"/>
                        <a:t>File</a:t>
                      </a:r>
                      <a:r>
                        <a:rPr lang="en-US" sz="2400" i="1" dirty="0" smtClean="0"/>
                        <a:t>3</a:t>
                      </a:r>
                      <a:endParaRPr lang="en-US" sz="2400" dirty="0"/>
                    </a:p>
                  </a:txBody>
                  <a:tcPr/>
                </a:tc>
              </a:tr>
              <a:tr h="370840">
                <a:tc>
                  <a:txBody>
                    <a:bodyPr/>
                    <a:lstStyle/>
                    <a:p>
                      <a:r>
                        <a:rPr lang="en-US" sz="2400" i="1" dirty="0" smtClean="0"/>
                        <a:t>Andy</a:t>
                      </a:r>
                      <a:endParaRPr lang="en-US" sz="2400" dirty="0"/>
                    </a:p>
                  </a:txBody>
                  <a:tcPr/>
                </a:tc>
                <a:tc>
                  <a:txBody>
                    <a:bodyPr/>
                    <a:lstStyle/>
                    <a:p>
                      <a:pPr algn="ctr"/>
                      <a:r>
                        <a:rPr lang="en-US" sz="2400" i="1" dirty="0" err="1" smtClean="0"/>
                        <a:t>rx</a:t>
                      </a:r>
                      <a:endParaRPr lang="en-US" sz="2400" dirty="0"/>
                    </a:p>
                  </a:txBody>
                  <a:tcPr/>
                </a:tc>
                <a:tc>
                  <a:txBody>
                    <a:bodyPr/>
                    <a:lstStyle/>
                    <a:p>
                      <a:pPr algn="ctr"/>
                      <a:r>
                        <a:rPr lang="en-US" sz="2400" i="1" dirty="0" err="1" smtClean="0"/>
                        <a:t>r</a:t>
                      </a:r>
                      <a:endParaRPr lang="en-US" sz="2400" dirty="0"/>
                    </a:p>
                  </a:txBody>
                  <a:tcPr/>
                </a:tc>
                <a:tc>
                  <a:txBody>
                    <a:bodyPr/>
                    <a:lstStyle/>
                    <a:p>
                      <a:pPr algn="ctr"/>
                      <a:r>
                        <a:rPr lang="en-US" sz="2400" dirty="0" err="1" smtClean="0"/>
                        <a:t>rwx</a:t>
                      </a:r>
                      <a:endParaRPr lang="en-US" sz="2400" dirty="0"/>
                    </a:p>
                  </a:txBody>
                  <a:tcPr/>
                </a:tc>
              </a:tr>
              <a:tr h="370840">
                <a:tc>
                  <a:txBody>
                    <a:bodyPr/>
                    <a:lstStyle/>
                    <a:p>
                      <a:r>
                        <a:rPr lang="en-US" sz="2400" i="1" dirty="0" smtClean="0"/>
                        <a:t>Betty</a:t>
                      </a:r>
                      <a:endParaRPr lang="en-US" sz="2400" dirty="0"/>
                    </a:p>
                  </a:txBody>
                  <a:tcPr/>
                </a:tc>
                <a:tc>
                  <a:txBody>
                    <a:bodyPr/>
                    <a:lstStyle/>
                    <a:p>
                      <a:pPr algn="ctr"/>
                      <a:r>
                        <a:rPr lang="en-US" sz="2400" i="1" dirty="0" err="1" smtClean="0"/>
                        <a:t>rwxo</a:t>
                      </a:r>
                      <a:endParaRPr lang="en-US" sz="2400" dirty="0"/>
                    </a:p>
                  </a:txBody>
                  <a:tcPr/>
                </a:tc>
                <a:tc>
                  <a:txBody>
                    <a:bodyPr/>
                    <a:lstStyle/>
                    <a:p>
                      <a:pPr algn="ctr"/>
                      <a:r>
                        <a:rPr lang="en-US" sz="2400" dirty="0" err="1" smtClean="0"/>
                        <a:t>r</a:t>
                      </a:r>
                      <a:endParaRPr lang="en-US" sz="2400" dirty="0"/>
                    </a:p>
                  </a:txBody>
                  <a:tcPr/>
                </a:tc>
                <a:tc>
                  <a:txBody>
                    <a:bodyPr/>
                    <a:lstStyle/>
                    <a:p>
                      <a:pPr algn="ctr"/>
                      <a:r>
                        <a:rPr lang="en-US" sz="2400" dirty="0" smtClean="0"/>
                        <a:t>--</a:t>
                      </a:r>
                      <a:endParaRPr lang="en-US" sz="2400" dirty="0"/>
                    </a:p>
                  </a:txBody>
                  <a:tcPr/>
                </a:tc>
              </a:tr>
              <a:tr h="370840">
                <a:tc>
                  <a:txBody>
                    <a:bodyPr/>
                    <a:lstStyle/>
                    <a:p>
                      <a:r>
                        <a:rPr lang="en-US" sz="2400" i="1" dirty="0" smtClean="0"/>
                        <a:t>Charlie</a:t>
                      </a:r>
                      <a:endParaRPr lang="en-US" sz="2400" dirty="0"/>
                    </a:p>
                  </a:txBody>
                  <a:tcPr/>
                </a:tc>
                <a:tc>
                  <a:txBody>
                    <a:bodyPr/>
                    <a:lstStyle/>
                    <a:p>
                      <a:pPr algn="ctr"/>
                      <a:r>
                        <a:rPr lang="en-US" sz="2400" i="1" dirty="0" err="1" smtClean="0"/>
                        <a:t>rx</a:t>
                      </a:r>
                      <a:endParaRPr lang="en-US" sz="2400" dirty="0"/>
                    </a:p>
                  </a:txBody>
                  <a:tcPr/>
                </a:tc>
                <a:tc>
                  <a:txBody>
                    <a:bodyPr/>
                    <a:lstStyle/>
                    <a:p>
                      <a:pPr algn="ctr"/>
                      <a:r>
                        <a:rPr lang="en-US" sz="2400" dirty="0" err="1" smtClean="0"/>
                        <a:t>rwo</a:t>
                      </a:r>
                      <a:endParaRPr lang="en-US" sz="2400" dirty="0"/>
                    </a:p>
                  </a:txBody>
                  <a:tcPr/>
                </a:tc>
                <a:tc>
                  <a:txBody>
                    <a:bodyPr/>
                    <a:lstStyle/>
                    <a:p>
                      <a:pPr algn="ctr"/>
                      <a:r>
                        <a:rPr lang="en-US" sz="2400" dirty="0" err="1" smtClean="0"/>
                        <a:t>w</a:t>
                      </a:r>
                      <a:endParaRPr lang="en-US" sz="2400" dirty="0"/>
                    </a:p>
                  </a:txBody>
                  <a:tcPr/>
                </a:tc>
              </a:tr>
            </a:tbl>
          </a:graphicData>
        </a:graphic>
      </p:graphicFrame>
      <p:sp>
        <p:nvSpPr>
          <p:cNvPr id="46092" name="Oval 11"/>
          <p:cNvSpPr>
            <a:spLocks noChangeArrowheads="1"/>
          </p:cNvSpPr>
          <p:nvPr/>
        </p:nvSpPr>
        <p:spPr bwMode="auto">
          <a:xfrm>
            <a:off x="1101725" y="2522537"/>
            <a:ext cx="6931025" cy="563563"/>
          </a:xfrm>
          <a:prstGeom prst="ellipse">
            <a:avLst/>
          </a:prstGeom>
          <a:noFill/>
          <a:ln w="19050">
            <a:solidFill>
              <a:srgbClr val="33CC33"/>
            </a:solidFill>
            <a:round/>
            <a:headEnd/>
            <a:tailEnd/>
          </a:ln>
        </p:spPr>
        <p:txBody>
          <a:bodyPr wrap="none" anchor="ctr">
            <a:prstTxWarp prst="textNoShape">
              <a:avLst/>
            </a:prstTxWarp>
          </a:bodyPr>
          <a:lstStyle/>
          <a:p>
            <a:endParaRPr lang="en-US"/>
          </a:p>
        </p:txBody>
      </p:sp>
      <p:sp>
        <p:nvSpPr>
          <p:cNvPr id="46093" name="Oval 12"/>
          <p:cNvSpPr>
            <a:spLocks noChangeArrowheads="1"/>
          </p:cNvSpPr>
          <p:nvPr/>
        </p:nvSpPr>
        <p:spPr bwMode="auto">
          <a:xfrm>
            <a:off x="1128713" y="2909887"/>
            <a:ext cx="6931025" cy="571500"/>
          </a:xfrm>
          <a:prstGeom prst="ellipse">
            <a:avLst/>
          </a:prstGeom>
          <a:noFill/>
          <a:ln w="19050">
            <a:solidFill>
              <a:srgbClr val="33CC33"/>
            </a:solidFill>
            <a:round/>
            <a:headEnd/>
            <a:tailEnd/>
          </a:ln>
        </p:spPr>
        <p:txBody>
          <a:bodyPr wrap="none" anchor="ctr">
            <a:prstTxWarp prst="textNoShape">
              <a:avLst/>
            </a:prstTxWarp>
          </a:bodyPr>
          <a:lstStyle/>
          <a:p>
            <a:endParaRPr lang="en-US"/>
          </a:p>
        </p:txBody>
      </p:sp>
      <p:sp>
        <p:nvSpPr>
          <p:cNvPr id="46094" name="Oval 13"/>
          <p:cNvSpPr>
            <a:spLocks noChangeArrowheads="1"/>
          </p:cNvSpPr>
          <p:nvPr/>
        </p:nvSpPr>
        <p:spPr bwMode="auto">
          <a:xfrm>
            <a:off x="1146175" y="3314700"/>
            <a:ext cx="6931025" cy="571500"/>
          </a:xfrm>
          <a:prstGeom prst="ellipse">
            <a:avLst/>
          </a:prstGeom>
          <a:noFill/>
          <a:ln w="19050">
            <a:solidFill>
              <a:srgbClr val="33CC33"/>
            </a:solidFill>
            <a:round/>
            <a:headEnd/>
            <a:tailEnd/>
          </a:ln>
        </p:spPr>
        <p:txBody>
          <a:bodyPr wrap="none" anchor="ctr">
            <a:prstTxWarp prst="textNoShape">
              <a:avLst/>
            </a:prstTxWarp>
          </a:bodyPr>
          <a:lstStyle/>
          <a:p>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normAutofit fontScale="90000"/>
          </a:bodyPr>
          <a:lstStyle/>
          <a:p>
            <a:r>
              <a:rPr lang="en-US" smtClean="0"/>
              <a:t>ACL:Default Permission and Abbreviation</a:t>
            </a:r>
            <a:endParaRPr lang="en-US"/>
          </a:p>
        </p:txBody>
      </p:sp>
      <p:sp>
        <p:nvSpPr>
          <p:cNvPr id="2053" name="Rectangle 3"/>
          <p:cNvSpPr>
            <a:spLocks noGrp="1" noChangeArrowheads="1"/>
          </p:cNvSpPr>
          <p:nvPr>
            <p:ph type="body" idx="1"/>
          </p:nvPr>
        </p:nvSpPr>
        <p:spPr>
          <a:xfrm>
            <a:off x="304800" y="1447801"/>
            <a:ext cx="8534400" cy="1219200"/>
          </a:xfrm>
        </p:spPr>
        <p:txBody>
          <a:bodyPr>
            <a:normAutofit fontScale="92500"/>
          </a:bodyPr>
          <a:lstStyle/>
          <a:p>
            <a:r>
              <a:rPr lang="en-US" dirty="0" smtClean="0"/>
              <a:t>Example: UNIX </a:t>
            </a:r>
            <a:r>
              <a:rPr lang="en-US" dirty="0" err="1" smtClean="0">
                <a:sym typeface="Wingdings" pitchFamily="-65" charset="2"/>
              </a:rPr>
              <a:t></a:t>
            </a:r>
            <a:r>
              <a:rPr lang="en-US" dirty="0" smtClean="0"/>
              <a:t> </a:t>
            </a:r>
          </a:p>
          <a:p>
            <a:r>
              <a:rPr lang="en-US" dirty="0" smtClean="0"/>
              <a:t>Three classes of users: owner, group, all others</a:t>
            </a:r>
          </a:p>
          <a:p>
            <a:pPr lvl="1"/>
            <a:endParaRPr lang="en-US" dirty="0"/>
          </a:p>
        </p:txBody>
      </p:sp>
      <p:sp>
        <p:nvSpPr>
          <p:cNvPr id="2051"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4A6D8110-1B64-4D47-A9A0-95D8F86BBE8B}" type="slidenum">
              <a:rPr lang="en-US" sz="1400"/>
              <a:pPr algn="r"/>
              <a:t>15</a:t>
            </a:fld>
            <a:endParaRPr lang="en-US" sz="1400"/>
          </a:p>
        </p:txBody>
      </p:sp>
      <p:graphicFrame>
        <p:nvGraphicFramePr>
          <p:cNvPr id="2050" name="Object 9"/>
          <p:cNvGraphicFramePr>
            <a:graphicFrameLocks noChangeAspect="1"/>
          </p:cNvGraphicFramePr>
          <p:nvPr/>
        </p:nvGraphicFramePr>
        <p:xfrm>
          <a:off x="0" y="2590800"/>
          <a:ext cx="9144000" cy="3702050"/>
        </p:xfrm>
        <a:graphic>
          <a:graphicData uri="http://schemas.openxmlformats.org/presentationml/2006/ole">
            <p:oleObj spid="_x0000_s230402" name="Bitmap Image" r:id="rId4" imgW="5200000" imgH="2104762" progId="Paint.Picture">
              <p:embed/>
            </p:oleObj>
          </a:graphicData>
        </a:graphic>
      </p:graphicFrame>
      <p:grpSp>
        <p:nvGrpSpPr>
          <p:cNvPr id="2" name="Group 15"/>
          <p:cNvGrpSpPr>
            <a:grpSpLocks/>
          </p:cNvGrpSpPr>
          <p:nvPr/>
        </p:nvGrpSpPr>
        <p:grpSpPr bwMode="auto">
          <a:xfrm>
            <a:off x="0" y="4114800"/>
            <a:ext cx="1447800" cy="304800"/>
            <a:chOff x="-288" y="2640"/>
            <a:chExt cx="912" cy="192"/>
          </a:xfrm>
        </p:grpSpPr>
        <p:sp>
          <p:nvSpPr>
            <p:cNvPr id="2054" name="Oval 10"/>
            <p:cNvSpPr>
              <a:spLocks noChangeArrowheads="1"/>
            </p:cNvSpPr>
            <p:nvPr/>
          </p:nvSpPr>
          <p:spPr bwMode="auto">
            <a:xfrm>
              <a:off x="-288" y="2640"/>
              <a:ext cx="336" cy="192"/>
            </a:xfrm>
            <a:prstGeom prst="ellipse">
              <a:avLst/>
            </a:prstGeom>
            <a:noFill/>
            <a:ln w="9525">
              <a:solidFill>
                <a:schemeClr val="hlink"/>
              </a:solidFill>
              <a:miter lim="800000"/>
              <a:headEnd/>
              <a:tailEnd/>
            </a:ln>
          </p:spPr>
          <p:txBody>
            <a:bodyPr wrap="none" anchor="ctr">
              <a:prstTxWarp prst="textNoShape">
                <a:avLst/>
              </a:prstTxWarp>
            </a:bodyPr>
            <a:lstStyle/>
            <a:p>
              <a:endParaRPr lang="en-US"/>
            </a:p>
          </p:txBody>
        </p:sp>
        <p:sp>
          <p:nvSpPr>
            <p:cNvPr id="2055" name="Oval 11"/>
            <p:cNvSpPr>
              <a:spLocks noChangeArrowheads="1"/>
            </p:cNvSpPr>
            <p:nvPr/>
          </p:nvSpPr>
          <p:spPr bwMode="auto">
            <a:xfrm>
              <a:off x="0" y="2640"/>
              <a:ext cx="336" cy="192"/>
            </a:xfrm>
            <a:prstGeom prst="ellipse">
              <a:avLst/>
            </a:prstGeom>
            <a:noFill/>
            <a:ln w="9525">
              <a:solidFill>
                <a:schemeClr val="hlink"/>
              </a:solidFill>
              <a:miter lim="800000"/>
              <a:headEnd/>
              <a:tailEnd/>
            </a:ln>
          </p:spPr>
          <p:txBody>
            <a:bodyPr wrap="none" anchor="ctr">
              <a:prstTxWarp prst="textNoShape">
                <a:avLst/>
              </a:prstTxWarp>
            </a:bodyPr>
            <a:lstStyle/>
            <a:p>
              <a:endParaRPr lang="en-US"/>
            </a:p>
          </p:txBody>
        </p:sp>
        <p:sp>
          <p:nvSpPr>
            <p:cNvPr id="2056" name="Oval 12"/>
            <p:cNvSpPr>
              <a:spLocks noChangeArrowheads="1"/>
            </p:cNvSpPr>
            <p:nvPr/>
          </p:nvSpPr>
          <p:spPr bwMode="auto">
            <a:xfrm>
              <a:off x="288" y="2640"/>
              <a:ext cx="336" cy="192"/>
            </a:xfrm>
            <a:prstGeom prst="ellipse">
              <a:avLst/>
            </a:prstGeom>
            <a:noFill/>
            <a:ln w="9525">
              <a:solidFill>
                <a:schemeClr val="hlink"/>
              </a:solidFill>
              <a:miter lim="800000"/>
              <a:headEnd/>
              <a:tailEnd/>
            </a:ln>
          </p:spPr>
          <p:txBody>
            <a:bodyPr wrap="none" anchor="ctr">
              <a:prstTxWarp prst="textNoShape">
                <a:avLst/>
              </a:prstTxWarp>
            </a:bodyPr>
            <a:lstStyle/>
            <a:p>
              <a:endParaRPr lang="en-US"/>
            </a:p>
          </p:txBody>
        </p:sp>
      </p:grpSp>
      <p:sp>
        <p:nvSpPr>
          <p:cNvPr id="2057" name="Line 13"/>
          <p:cNvSpPr>
            <a:spLocks noChangeShapeType="1"/>
          </p:cNvSpPr>
          <p:nvPr/>
        </p:nvSpPr>
        <p:spPr bwMode="auto">
          <a:xfrm flipH="1">
            <a:off x="381000" y="2362200"/>
            <a:ext cx="5105400" cy="1752600"/>
          </a:xfrm>
          <a:prstGeom prst="line">
            <a:avLst/>
          </a:prstGeom>
          <a:noFill/>
          <a:ln w="9525">
            <a:solidFill>
              <a:schemeClr val="hlink"/>
            </a:solidFill>
            <a:miter lim="800000"/>
            <a:headEnd/>
            <a:tailEnd type="stealth" w="lg" len="lg"/>
          </a:ln>
        </p:spPr>
        <p:txBody>
          <a:bodyPr wrap="none">
            <a:prstTxWarp prst="textNoShape">
              <a:avLst/>
            </a:prstTxWarp>
          </a:bodyPr>
          <a:lstStyle/>
          <a:p>
            <a:endParaRPr lang="en-US"/>
          </a:p>
        </p:txBody>
      </p:sp>
      <p:sp>
        <p:nvSpPr>
          <p:cNvPr id="2058" name="Line 14"/>
          <p:cNvSpPr>
            <a:spLocks noChangeShapeType="1"/>
          </p:cNvSpPr>
          <p:nvPr/>
        </p:nvSpPr>
        <p:spPr bwMode="auto">
          <a:xfrm flipH="1">
            <a:off x="762000" y="2362200"/>
            <a:ext cx="5867400" cy="1752600"/>
          </a:xfrm>
          <a:prstGeom prst="line">
            <a:avLst/>
          </a:prstGeom>
          <a:noFill/>
          <a:ln w="9525">
            <a:solidFill>
              <a:schemeClr val="hlink"/>
            </a:solidFill>
            <a:miter lim="800000"/>
            <a:headEnd/>
            <a:tailEnd type="stealth" w="lg" len="lg"/>
          </a:ln>
        </p:spPr>
        <p:txBody>
          <a:bodyPr wrap="none">
            <a:prstTxWarp prst="textNoShape">
              <a:avLst/>
            </a:prstTxWarp>
          </a:bodyPr>
          <a:lstStyle/>
          <a:p>
            <a:endParaRPr lang="en-US"/>
          </a:p>
        </p:txBody>
      </p:sp>
      <p:sp>
        <p:nvSpPr>
          <p:cNvPr id="2059" name="Line 15"/>
          <p:cNvSpPr>
            <a:spLocks noChangeShapeType="1"/>
          </p:cNvSpPr>
          <p:nvPr/>
        </p:nvSpPr>
        <p:spPr bwMode="auto">
          <a:xfrm flipH="1">
            <a:off x="1371600" y="2362200"/>
            <a:ext cx="6096000" cy="1752600"/>
          </a:xfrm>
          <a:prstGeom prst="line">
            <a:avLst/>
          </a:prstGeom>
          <a:noFill/>
          <a:ln w="9525">
            <a:solidFill>
              <a:schemeClr val="hlink"/>
            </a:solidFill>
            <a:miter lim="800000"/>
            <a:headEnd/>
            <a:tailEnd type="stealth" w="lg" len="lg"/>
          </a:ln>
        </p:spPr>
        <p:txBody>
          <a:bodyPr wrap="none">
            <a:prstTxWarp prst="textNoShape">
              <a:avLst/>
            </a:prstTxWarp>
          </a:bodyPr>
          <a:lstStyle/>
          <a:p>
            <a:endParaRPr lang="en-US"/>
          </a:p>
        </p:txBody>
      </p:sp>
      <p:sp>
        <p:nvSpPr>
          <p:cNvPr id="15" name="Slide Number Placeholder 14"/>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r>
              <a:rPr lang="en-US" smtClean="0"/>
              <a:t>ACL Abbreviations</a:t>
            </a:r>
            <a:endParaRPr lang="en-US"/>
          </a:p>
        </p:txBody>
      </p:sp>
      <p:sp>
        <p:nvSpPr>
          <p:cNvPr id="40964" name="Rectangle 3"/>
          <p:cNvSpPr>
            <a:spLocks noGrp="1" noChangeArrowheads="1"/>
          </p:cNvSpPr>
          <p:nvPr>
            <p:ph type="body" idx="1"/>
          </p:nvPr>
        </p:nvSpPr>
        <p:spPr/>
        <p:txBody>
          <a:bodyPr/>
          <a:lstStyle/>
          <a:p>
            <a:r>
              <a:rPr lang="en-US" smtClean="0"/>
              <a:t>Augment abbreviated lists with ACLs</a:t>
            </a:r>
          </a:p>
          <a:p>
            <a:pPr lvl="1"/>
            <a:r>
              <a:rPr lang="en-US" smtClean="0"/>
              <a:t>Intent is to shorten ACL without losing the granularity</a:t>
            </a:r>
          </a:p>
          <a:p>
            <a:r>
              <a:rPr lang="en-US" smtClean="0"/>
              <a:t>Example </a:t>
            </a:r>
            <a:r>
              <a:rPr lang="en-US" smtClean="0">
                <a:sym typeface="Wingdings" pitchFamily="-65" charset="2"/>
              </a:rPr>
              <a:t></a:t>
            </a:r>
            <a:r>
              <a:rPr lang="en-US" smtClean="0"/>
              <a:t> IBM AIX</a:t>
            </a:r>
          </a:p>
          <a:p>
            <a:pPr lvl="1"/>
            <a:r>
              <a:rPr lang="en-US" smtClean="0"/>
              <a:t>ACL overrides base permission</a:t>
            </a:r>
          </a:p>
          <a:p>
            <a:pPr lvl="1"/>
            <a:r>
              <a:rPr lang="en-US" smtClean="0"/>
              <a:t>Denial takes precedence</a:t>
            </a:r>
            <a:endParaRPr lang="en-US"/>
          </a:p>
        </p:txBody>
      </p:sp>
      <p:sp>
        <p:nvSpPr>
          <p:cNvPr id="40962"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A070074C-C730-0F43-87FE-AFA4CE59D251}" type="slidenum">
              <a:rPr lang="en-US" sz="1400"/>
              <a:pPr algn="r"/>
              <a:t>16</a:t>
            </a:fld>
            <a:endParaRPr lang="en-US" sz="1400"/>
          </a:p>
        </p:txBody>
      </p:sp>
      <p:sp>
        <p:nvSpPr>
          <p:cNvPr id="7" name="Slide Number Placeholder 6"/>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p:txBody>
          <a:bodyPr/>
          <a:lstStyle/>
          <a:p>
            <a:r>
              <a:rPr lang="en-US" smtClean="0"/>
              <a:t>Permissions in IBM AIX</a:t>
            </a:r>
            <a:endParaRPr lang="en-US"/>
          </a:p>
        </p:txBody>
      </p:sp>
      <p:sp>
        <p:nvSpPr>
          <p:cNvPr id="41988" name="Rectangle 3"/>
          <p:cNvSpPr>
            <a:spLocks noGrp="1" noChangeArrowheads="1"/>
          </p:cNvSpPr>
          <p:nvPr>
            <p:ph type="body" idx="1"/>
          </p:nvPr>
        </p:nvSpPr>
        <p:spPr/>
        <p:txBody>
          <a:bodyPr>
            <a:normAutofit/>
          </a:bodyPr>
          <a:lstStyle/>
          <a:p>
            <a:pPr>
              <a:buNone/>
            </a:pPr>
            <a:r>
              <a:rPr lang="en-US" sz="2000" dirty="0" smtClean="0"/>
              <a:t>attributes:</a:t>
            </a:r>
          </a:p>
          <a:p>
            <a:pPr>
              <a:buNone/>
            </a:pPr>
            <a:r>
              <a:rPr lang="en-US" sz="2000" dirty="0" smtClean="0"/>
              <a:t>base (traditional UNIX) permissions</a:t>
            </a:r>
          </a:p>
          <a:p>
            <a:pPr>
              <a:buNone/>
            </a:pPr>
            <a:r>
              <a:rPr lang="en-US" sz="2000" dirty="0" smtClean="0"/>
              <a:t>	</a:t>
            </a:r>
            <a:r>
              <a:rPr lang="en-US" sz="2000" dirty="0" err="1" smtClean="0"/>
              <a:t>owner(bishop</a:t>
            </a:r>
            <a:r>
              <a:rPr lang="en-US" sz="2000" dirty="0" smtClean="0"/>
              <a:t>):	</a:t>
            </a:r>
            <a:r>
              <a:rPr lang="en-US" sz="2000" dirty="0" err="1" smtClean="0"/>
              <a:t>rw</a:t>
            </a:r>
            <a:r>
              <a:rPr lang="en-US" sz="2000" dirty="0" smtClean="0"/>
              <a:t>-</a:t>
            </a:r>
          </a:p>
          <a:p>
            <a:pPr>
              <a:buNone/>
            </a:pPr>
            <a:r>
              <a:rPr lang="en-US" sz="2000" dirty="0" smtClean="0"/>
              <a:t>	</a:t>
            </a:r>
            <a:r>
              <a:rPr lang="en-US" sz="2000" dirty="0" err="1" smtClean="0"/>
              <a:t>group(sys</a:t>
            </a:r>
            <a:r>
              <a:rPr lang="en-US" sz="2000" dirty="0" smtClean="0"/>
              <a:t>):	</a:t>
            </a:r>
            <a:r>
              <a:rPr lang="en-US" sz="2000" dirty="0" err="1" smtClean="0"/>
              <a:t>r</a:t>
            </a:r>
            <a:r>
              <a:rPr lang="en-US" sz="2000" dirty="0" smtClean="0"/>
              <a:t>--</a:t>
            </a:r>
          </a:p>
          <a:p>
            <a:pPr>
              <a:buNone/>
            </a:pPr>
            <a:r>
              <a:rPr lang="en-US" sz="2000" dirty="0" smtClean="0"/>
              <a:t>	others:	---</a:t>
            </a:r>
          </a:p>
          <a:p>
            <a:pPr>
              <a:buNone/>
            </a:pPr>
            <a:r>
              <a:rPr lang="en-US" sz="2000" dirty="0" smtClean="0"/>
              <a:t>extended permissions enabled</a:t>
            </a:r>
          </a:p>
          <a:p>
            <a:pPr>
              <a:buNone/>
            </a:pPr>
            <a:r>
              <a:rPr lang="en-US" sz="2000" dirty="0" smtClean="0"/>
              <a:t>	permit	-</a:t>
            </a:r>
            <a:r>
              <a:rPr lang="en-US" sz="2000" dirty="0" err="1" smtClean="0"/>
              <a:t>w</a:t>
            </a:r>
            <a:r>
              <a:rPr lang="en-US" sz="2000" dirty="0" smtClean="0"/>
              <a:t>-	</a:t>
            </a:r>
            <a:r>
              <a:rPr lang="en-US" sz="2000" dirty="0" err="1" smtClean="0"/>
              <a:t>u:heidi</a:t>
            </a:r>
            <a:r>
              <a:rPr lang="en-US" sz="2000" dirty="0" smtClean="0"/>
              <a:t>, </a:t>
            </a:r>
            <a:r>
              <a:rPr lang="en-US" sz="2000" dirty="0" err="1" smtClean="0"/>
              <a:t>g</a:t>
            </a:r>
            <a:r>
              <a:rPr lang="en-US" sz="2000" dirty="0" smtClean="0"/>
              <a:t>=sys	[Add]</a:t>
            </a:r>
          </a:p>
          <a:p>
            <a:pPr>
              <a:buNone/>
            </a:pPr>
            <a:r>
              <a:rPr lang="en-US" sz="2000" dirty="0" smtClean="0"/>
              <a:t>	permit	</a:t>
            </a:r>
            <a:r>
              <a:rPr lang="en-US" sz="2000" dirty="0" err="1" smtClean="0"/>
              <a:t>rw</a:t>
            </a:r>
            <a:r>
              <a:rPr lang="en-US" sz="2000" dirty="0" smtClean="0"/>
              <a:t>-	</a:t>
            </a:r>
            <a:r>
              <a:rPr lang="en-US" sz="2000" dirty="0" err="1" smtClean="0"/>
              <a:t>u:matt</a:t>
            </a:r>
            <a:endParaRPr lang="en-US" sz="2000" dirty="0" smtClean="0"/>
          </a:p>
          <a:p>
            <a:pPr>
              <a:buNone/>
            </a:pPr>
            <a:r>
              <a:rPr lang="en-US" sz="2000" dirty="0" smtClean="0"/>
              <a:t>	deny	-</a:t>
            </a:r>
            <a:r>
              <a:rPr lang="en-US" sz="2000" dirty="0" err="1" smtClean="0"/>
              <a:t>w</a:t>
            </a:r>
            <a:r>
              <a:rPr lang="en-US" sz="2000" dirty="0" smtClean="0"/>
              <a:t>-	</a:t>
            </a:r>
            <a:r>
              <a:rPr lang="en-US" sz="2000" dirty="0" err="1" smtClean="0"/>
              <a:t>u:holly</a:t>
            </a:r>
            <a:r>
              <a:rPr lang="en-US" sz="2000" dirty="0" smtClean="0"/>
              <a:t>, </a:t>
            </a:r>
            <a:r>
              <a:rPr lang="en-US" sz="2000" dirty="0" err="1" smtClean="0"/>
              <a:t>g</a:t>
            </a:r>
            <a:r>
              <a:rPr lang="en-US" sz="2000" dirty="0" smtClean="0"/>
              <a:t>=faculty	[Remove right]</a:t>
            </a:r>
            <a:endParaRPr lang="en-US" sz="2000" dirty="0"/>
          </a:p>
        </p:txBody>
      </p:sp>
      <p:sp>
        <p:nvSpPr>
          <p:cNvPr id="41986"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20E4F18A-8946-7343-8B0C-66EB098D1011}" type="slidenum">
              <a:rPr lang="en-US" sz="1400"/>
              <a:pPr algn="r"/>
              <a:t>17</a:t>
            </a:fld>
            <a:endParaRPr lang="en-US" sz="1400"/>
          </a:p>
        </p:txBody>
      </p:sp>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7" name="Rectangle 2"/>
          <p:cNvSpPr>
            <a:spLocks noGrp="1" noChangeArrowheads="1"/>
          </p:cNvSpPr>
          <p:nvPr>
            <p:ph type="title"/>
          </p:nvPr>
        </p:nvSpPr>
        <p:spPr/>
        <p:txBody>
          <a:bodyPr/>
          <a:lstStyle/>
          <a:p>
            <a:r>
              <a:rPr lang="en-US" smtClean="0"/>
              <a:t>Semantics  of Capability</a:t>
            </a:r>
            <a:endParaRPr lang="en-US"/>
          </a:p>
        </p:txBody>
      </p:sp>
      <p:sp>
        <p:nvSpPr>
          <p:cNvPr id="47108" name="Rectangle 3"/>
          <p:cNvSpPr>
            <a:spLocks noGrp="1" noChangeArrowheads="1"/>
          </p:cNvSpPr>
          <p:nvPr>
            <p:ph type="body" idx="1"/>
          </p:nvPr>
        </p:nvSpPr>
        <p:spPr/>
        <p:txBody>
          <a:bodyPr/>
          <a:lstStyle/>
          <a:p>
            <a:r>
              <a:rPr lang="en-US" smtClean="0"/>
              <a:t>Like a bus ticket</a:t>
            </a:r>
          </a:p>
          <a:p>
            <a:pPr lvl="1"/>
            <a:r>
              <a:rPr lang="en-US" smtClean="0"/>
              <a:t>Mere possession indicates rights that subject has over object</a:t>
            </a:r>
          </a:p>
          <a:p>
            <a:pPr lvl="1"/>
            <a:r>
              <a:rPr lang="en-US" smtClean="0"/>
              <a:t>Object identified by capability (as part of the token)</a:t>
            </a:r>
          </a:p>
          <a:p>
            <a:pPr lvl="2"/>
            <a:r>
              <a:rPr lang="en-US" smtClean="0"/>
              <a:t>Name may be a reference, location, or something else</a:t>
            </a:r>
          </a:p>
          <a:p>
            <a:pPr lvl="1"/>
            <a:r>
              <a:rPr lang="en-US" smtClean="0"/>
              <a:t>The key challenge is to prevent process/user from altering capabilities</a:t>
            </a:r>
          </a:p>
          <a:p>
            <a:pPr lvl="2"/>
            <a:r>
              <a:rPr lang="en-US" smtClean="0"/>
              <a:t>Otherwise a subject can augment its capabilities at will </a:t>
            </a:r>
          </a:p>
          <a:p>
            <a:pPr lvl="2"/>
            <a:endParaRPr lang="en-US" smtClean="0"/>
          </a:p>
          <a:p>
            <a:pPr lvl="2"/>
            <a:endParaRPr lang="en-US"/>
          </a:p>
        </p:txBody>
      </p:sp>
      <p:sp>
        <p:nvSpPr>
          <p:cNvPr id="47106"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5F083331-D582-4744-B623-981990ED5184}" type="slidenum">
              <a:rPr lang="en-US" sz="1400"/>
              <a:pPr algn="r"/>
              <a:t>18</a:t>
            </a:fld>
            <a:endParaRPr lang="en-US" sz="1400"/>
          </a:p>
        </p:txBody>
      </p:sp>
      <p:sp>
        <p:nvSpPr>
          <p:cNvPr id="7" name="Slide Number Placeholder 6"/>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1" name="Rectangle 2"/>
          <p:cNvSpPr>
            <a:spLocks noGrp="1" noChangeArrowheads="1"/>
          </p:cNvSpPr>
          <p:nvPr>
            <p:ph type="title"/>
          </p:nvPr>
        </p:nvSpPr>
        <p:spPr/>
        <p:txBody>
          <a:bodyPr/>
          <a:lstStyle/>
          <a:p>
            <a:r>
              <a:rPr lang="en-US" smtClean="0"/>
              <a:t>Implementation of Capability</a:t>
            </a:r>
            <a:endParaRPr lang="en-US"/>
          </a:p>
        </p:txBody>
      </p:sp>
      <p:sp>
        <p:nvSpPr>
          <p:cNvPr id="48132" name="Rectangle 3"/>
          <p:cNvSpPr>
            <a:spLocks noGrp="1" noChangeArrowheads="1"/>
          </p:cNvSpPr>
          <p:nvPr>
            <p:ph type="body" idx="1"/>
          </p:nvPr>
        </p:nvSpPr>
        <p:spPr/>
        <p:txBody>
          <a:bodyPr/>
          <a:lstStyle/>
          <a:p>
            <a:r>
              <a:rPr lang="en-US" smtClean="0"/>
              <a:t>Tagged architecture</a:t>
            </a:r>
          </a:p>
          <a:p>
            <a:pPr lvl="1"/>
            <a:r>
              <a:rPr lang="en-US" smtClean="0"/>
              <a:t>Bits protect individual words</a:t>
            </a:r>
          </a:p>
          <a:p>
            <a:r>
              <a:rPr lang="en-US" smtClean="0"/>
              <a:t>Paging/segmentation protections</a:t>
            </a:r>
          </a:p>
          <a:p>
            <a:pPr lvl="1"/>
            <a:r>
              <a:rPr lang="en-US" smtClean="0"/>
              <a:t>Like tags, but put capabilities in a read-only segment or page</a:t>
            </a:r>
          </a:p>
          <a:p>
            <a:r>
              <a:rPr lang="en-US" smtClean="0"/>
              <a:t>Cryptography</a:t>
            </a:r>
          </a:p>
          <a:p>
            <a:pPr lvl="1"/>
            <a:r>
              <a:rPr lang="en-US" smtClean="0"/>
              <a:t>Associate with each capability a cryptographic checksum enciphered using a key known to OS</a:t>
            </a:r>
          </a:p>
          <a:p>
            <a:pPr lvl="1"/>
            <a:r>
              <a:rPr lang="en-US" smtClean="0"/>
              <a:t>When process presents capability, OS validates checksum</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dirty="0" smtClean="0"/>
              <a:t>Important Lessons</a:t>
            </a:r>
            <a:r>
              <a:rPr dirty="0" smtClean="0"/>
              <a:t> - Security</a:t>
            </a:r>
            <a:endParaRPr lang="en-US" dirty="0"/>
          </a:p>
        </p:txBody>
      </p:sp>
      <p:sp>
        <p:nvSpPr>
          <p:cNvPr id="100355" name="Rectangle 3"/>
          <p:cNvSpPr>
            <a:spLocks noGrp="1" noChangeArrowheads="1"/>
          </p:cNvSpPr>
          <p:nvPr>
            <p:ph type="body" idx="1"/>
          </p:nvPr>
        </p:nvSpPr>
        <p:spPr/>
        <p:txBody>
          <a:bodyPr>
            <a:normAutofit fontScale="92500" lnSpcReduction="20000"/>
          </a:bodyPr>
          <a:lstStyle/>
          <a:p>
            <a:r>
              <a:rPr lang="en-US" smtClean="0"/>
              <a:t>Internet design and growth </a:t>
            </a:r>
            <a:r>
              <a:rPr lang="en-US" smtClean="0">
                <a:sym typeface="Wingdings"/>
              </a:rPr>
              <a:t></a:t>
            </a:r>
            <a:r>
              <a:rPr lang="en-US" smtClean="0"/>
              <a:t> security challenges</a:t>
            </a:r>
          </a:p>
          <a:p>
            <a:r>
              <a:rPr lang="en-US" smtClean="0"/>
              <a:t>Symmetric (pre-shared key, fast) and asymmetric (key pairs, slow) primitives provide:</a:t>
            </a:r>
          </a:p>
          <a:p>
            <a:pPr lvl="2"/>
            <a:r>
              <a:rPr lang="en-US" smtClean="0"/>
              <a:t>Confidentiality</a:t>
            </a:r>
          </a:p>
          <a:p>
            <a:pPr lvl="2"/>
            <a:r>
              <a:rPr lang="en-US" smtClean="0"/>
              <a:t>Integrity</a:t>
            </a:r>
          </a:p>
          <a:p>
            <a:pPr lvl="2"/>
            <a:r>
              <a:rPr lang="en-US" smtClean="0"/>
              <a:t>Authentication</a:t>
            </a:r>
          </a:p>
          <a:p>
            <a:r>
              <a:rPr lang="en-US" smtClean="0"/>
              <a:t>“Hybrid Encryption” leverages strengths of both.</a:t>
            </a:r>
          </a:p>
          <a:p>
            <a:r>
              <a:rPr lang="en-US" smtClean="0"/>
              <a:t>Great complexity exists in securely acquiring keys.</a:t>
            </a:r>
          </a:p>
          <a:p>
            <a:r>
              <a:rPr lang="en-US" smtClean="0"/>
              <a:t>Crypto is hard to get right, so use tools from others, don’t design your own (e.g. TLS).  </a:t>
            </a:r>
          </a:p>
          <a:p>
            <a:pPr lvl="2"/>
            <a:endParaRPr lang="en-US" smtClean="0"/>
          </a:p>
          <a:p>
            <a:pPr lvl="2"/>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p:txBody>
          <a:bodyPr>
            <a:normAutofit fontScale="90000"/>
          </a:bodyPr>
          <a:lstStyle/>
          <a:p>
            <a:r>
              <a:rPr lang="en-US" sz="3900"/>
              <a:t>Capabilities and Attribute Certificates (1)</a:t>
            </a:r>
          </a:p>
        </p:txBody>
      </p:sp>
      <p:sp>
        <p:nvSpPr>
          <p:cNvPr id="163843" name="Rectangle 3"/>
          <p:cNvSpPr>
            <a:spLocks noGrp="1" noChangeArrowheads="1"/>
          </p:cNvSpPr>
          <p:nvPr>
            <p:ph type="body" idx="1"/>
          </p:nvPr>
        </p:nvSpPr>
        <p:spPr>
          <a:xfrm>
            <a:off x="304800" y="4970463"/>
            <a:ext cx="8839200" cy="838200"/>
          </a:xfrm>
        </p:spPr>
        <p:txBody>
          <a:bodyPr/>
          <a:lstStyle/>
          <a:p>
            <a:r>
              <a:rPr lang="en-US" dirty="0" smtClean="0"/>
              <a:t>Owner </a:t>
            </a:r>
            <a:r>
              <a:rPr lang="en-US" dirty="0"/>
              <a:t>capability in Amoeba.</a:t>
            </a:r>
          </a:p>
        </p:txBody>
      </p:sp>
      <p:pic>
        <p:nvPicPr>
          <p:cNvPr id="163844" name="Picture 4" descr="09-36T"/>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0" y="2711450"/>
            <a:ext cx="9169400" cy="987425"/>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normAutofit fontScale="90000"/>
          </a:bodyPr>
          <a:lstStyle/>
          <a:p>
            <a:r>
              <a:rPr lang="en-US" sz="3900"/>
              <a:t>Capabilities and Attribute Certificates (2)</a:t>
            </a:r>
          </a:p>
        </p:txBody>
      </p:sp>
      <p:sp>
        <p:nvSpPr>
          <p:cNvPr id="164867" name="Rectangle 3"/>
          <p:cNvSpPr>
            <a:spLocks noGrp="1" noChangeArrowheads="1"/>
          </p:cNvSpPr>
          <p:nvPr>
            <p:ph type="body" idx="1"/>
          </p:nvPr>
        </p:nvSpPr>
        <p:spPr>
          <a:xfrm>
            <a:off x="304800" y="5181600"/>
            <a:ext cx="8534400" cy="944563"/>
          </a:xfrm>
        </p:spPr>
        <p:txBody>
          <a:bodyPr>
            <a:normAutofit lnSpcReduction="10000"/>
          </a:bodyPr>
          <a:lstStyle/>
          <a:p>
            <a:r>
              <a:rPr lang="en-US" dirty="0" smtClean="0"/>
              <a:t>Generation </a:t>
            </a:r>
            <a:r>
              <a:rPr lang="en-US" dirty="0"/>
              <a:t>of a restricted capability </a:t>
            </a:r>
            <a:br>
              <a:rPr lang="en-US" dirty="0"/>
            </a:br>
            <a:r>
              <a:rPr lang="en-US" dirty="0"/>
              <a:t>from an owner capability.</a:t>
            </a:r>
          </a:p>
        </p:txBody>
      </p:sp>
      <p:pic>
        <p:nvPicPr>
          <p:cNvPr id="164868" name="Picture 4" descr="09-37"/>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300038" y="1460500"/>
            <a:ext cx="8459787" cy="3611563"/>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US"/>
              <a:t>Delegation (1)</a:t>
            </a:r>
          </a:p>
        </p:txBody>
      </p:sp>
      <p:sp>
        <p:nvSpPr>
          <p:cNvPr id="165891" name="Rectangle 3"/>
          <p:cNvSpPr>
            <a:spLocks noGrp="1" noChangeArrowheads="1"/>
          </p:cNvSpPr>
          <p:nvPr>
            <p:ph type="body" idx="1"/>
          </p:nvPr>
        </p:nvSpPr>
        <p:spPr>
          <a:xfrm>
            <a:off x="304800" y="5064125"/>
            <a:ext cx="8839200" cy="838200"/>
          </a:xfrm>
        </p:spPr>
        <p:txBody>
          <a:bodyPr>
            <a:normAutofit fontScale="92500" lnSpcReduction="10000"/>
          </a:bodyPr>
          <a:lstStyle/>
          <a:p>
            <a:r>
              <a:rPr lang="en-US" dirty="0" smtClean="0"/>
              <a:t>The </a:t>
            </a:r>
            <a:r>
              <a:rPr lang="en-US" dirty="0"/>
              <a:t>general structure of a</a:t>
            </a:r>
            <a:r>
              <a:rPr lang="en-US" dirty="0" smtClean="0"/>
              <a:t> proxy </a:t>
            </a:r>
            <a:r>
              <a:rPr lang="en-US" dirty="0"/>
              <a:t>as used for delegation.</a:t>
            </a:r>
          </a:p>
        </p:txBody>
      </p:sp>
      <p:pic>
        <p:nvPicPr>
          <p:cNvPr id="165892" name="Picture 4" descr="09-38"/>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434975" y="1938338"/>
            <a:ext cx="8255000" cy="1735137"/>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a:t>Delegation (2)</a:t>
            </a:r>
          </a:p>
        </p:txBody>
      </p:sp>
      <p:sp>
        <p:nvSpPr>
          <p:cNvPr id="171011" name="Rectangle 3"/>
          <p:cNvSpPr>
            <a:spLocks noGrp="1" noChangeArrowheads="1"/>
          </p:cNvSpPr>
          <p:nvPr>
            <p:ph type="body" idx="1"/>
          </p:nvPr>
        </p:nvSpPr>
        <p:spPr>
          <a:xfrm>
            <a:off x="304800" y="5559425"/>
            <a:ext cx="8839200" cy="838200"/>
          </a:xfrm>
        </p:spPr>
        <p:txBody>
          <a:bodyPr>
            <a:normAutofit fontScale="92500" lnSpcReduction="10000"/>
          </a:bodyPr>
          <a:lstStyle/>
          <a:p>
            <a:r>
              <a:rPr lang="en-US" dirty="0" smtClean="0"/>
              <a:t>Using </a:t>
            </a:r>
            <a:r>
              <a:rPr lang="en-US" dirty="0"/>
              <a:t>a proxy to delegate and</a:t>
            </a:r>
            <a:r>
              <a:rPr lang="en-US" dirty="0" smtClean="0"/>
              <a:t> prove </a:t>
            </a:r>
            <a:r>
              <a:rPr lang="en-US" dirty="0"/>
              <a:t>ownership of access rights.</a:t>
            </a:r>
          </a:p>
        </p:txBody>
      </p:sp>
      <p:pic>
        <p:nvPicPr>
          <p:cNvPr id="171012" name="Picture 4" descr="09-39"/>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476250" y="1701800"/>
            <a:ext cx="8170863" cy="2673350"/>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p:txBody>
          <a:bodyPr/>
          <a:lstStyle/>
          <a:p>
            <a:r>
              <a:rPr lang="en-US" smtClean="0"/>
              <a:t>ACLs vs. Capabilities</a:t>
            </a:r>
            <a:endParaRPr lang="en-US"/>
          </a:p>
        </p:txBody>
      </p:sp>
      <p:sp>
        <p:nvSpPr>
          <p:cNvPr id="50180" name="Rectangle 3"/>
          <p:cNvSpPr>
            <a:spLocks noGrp="1" noChangeArrowheads="1"/>
          </p:cNvSpPr>
          <p:nvPr>
            <p:ph type="body" idx="1"/>
          </p:nvPr>
        </p:nvSpPr>
        <p:spPr/>
        <p:txBody>
          <a:bodyPr>
            <a:normAutofit/>
          </a:bodyPr>
          <a:lstStyle/>
          <a:p>
            <a:r>
              <a:rPr lang="en-US" dirty="0" smtClean="0"/>
              <a:t>They are equivalent: </a:t>
            </a:r>
          </a:p>
          <a:p>
            <a:pPr marL="987552" lvl="1" indent="-457200">
              <a:buFont typeface="+mj-lt"/>
              <a:buAutoNum type="arabicPeriod"/>
            </a:pPr>
            <a:r>
              <a:rPr lang="en-US" dirty="0" smtClean="0"/>
              <a:t>Given a subject, what objects can it access, and how?</a:t>
            </a:r>
          </a:p>
          <a:p>
            <a:pPr marL="987552" lvl="1" indent="-457200">
              <a:buFont typeface="+mj-lt"/>
              <a:buAutoNum type="arabicPeriod"/>
            </a:pPr>
            <a:r>
              <a:rPr lang="en-US" dirty="0" smtClean="0"/>
              <a:t>Given an object, what subjects can access it, and how?</a:t>
            </a:r>
          </a:p>
          <a:p>
            <a:pPr lvl="1"/>
            <a:r>
              <a:rPr lang="en-US" dirty="0" err="1" smtClean="0"/>
              <a:t>ACLs</a:t>
            </a:r>
            <a:r>
              <a:rPr lang="en-US" dirty="0" smtClean="0"/>
              <a:t> answer second easily; C-Lists, answer the first easily.</a:t>
            </a:r>
          </a:p>
          <a:p>
            <a:r>
              <a:rPr lang="en-US" dirty="0" smtClean="0"/>
              <a:t>The second question in the past was most used; thus ACL-based systems are more common</a:t>
            </a:r>
          </a:p>
          <a:p>
            <a:r>
              <a:rPr lang="en-US" dirty="0" smtClean="0"/>
              <a:t>But today some operations need to answer the first question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r>
              <a:rPr lang="en-US" dirty="0" smtClean="0"/>
              <a:t>Access Control</a:t>
            </a:r>
          </a:p>
          <a:p>
            <a:endParaRPr lang="en-US" dirty="0" smtClean="0"/>
          </a:p>
          <a:p>
            <a:r>
              <a:rPr lang="en-US" dirty="0" smtClean="0"/>
              <a:t>Identity and Trust</a:t>
            </a:r>
          </a:p>
          <a:p>
            <a:endParaRPr lang="en-US" dirty="0" smtClean="0"/>
          </a:p>
          <a:p>
            <a:r>
              <a:rPr lang="en-US" dirty="0" smtClean="0"/>
              <a:t>Project 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r>
              <a:rPr lang="en-US" smtClean="0"/>
              <a:t>Fault Tolerance</a:t>
            </a:r>
            <a:endParaRPr lang="en-US"/>
          </a:p>
        </p:txBody>
      </p:sp>
      <p:sp>
        <p:nvSpPr>
          <p:cNvPr id="239619" name="Rectangle 3"/>
          <p:cNvSpPr>
            <a:spLocks noGrp="1" noChangeArrowheads="1"/>
          </p:cNvSpPr>
          <p:nvPr>
            <p:ph type="body" idx="1"/>
          </p:nvPr>
        </p:nvSpPr>
        <p:spPr/>
        <p:txBody>
          <a:bodyPr>
            <a:normAutofit lnSpcReduction="10000"/>
          </a:bodyPr>
          <a:lstStyle/>
          <a:p>
            <a:r>
              <a:rPr lang="en-US" dirty="0" smtClean="0"/>
              <a:t>Being fault tolerant is strongly related to what are called dependable systems. Dependability implies the following:</a:t>
            </a:r>
          </a:p>
          <a:p>
            <a:r>
              <a:rPr lang="en-US" b="1" dirty="0" smtClean="0"/>
              <a:t>Availability</a:t>
            </a:r>
            <a:r>
              <a:rPr lang="en-US" dirty="0" smtClean="0"/>
              <a:t>: probability the system operates correctly at any given moment</a:t>
            </a:r>
          </a:p>
          <a:p>
            <a:r>
              <a:rPr lang="en-US" b="1" dirty="0" smtClean="0"/>
              <a:t>Reliability</a:t>
            </a:r>
            <a:r>
              <a:rPr lang="en-US" dirty="0" smtClean="0"/>
              <a:t>: ability to run correctly for a long interval of time</a:t>
            </a:r>
          </a:p>
          <a:p>
            <a:r>
              <a:rPr lang="en-US" b="1" dirty="0" smtClean="0"/>
              <a:t>Safety</a:t>
            </a:r>
            <a:r>
              <a:rPr lang="en-US" dirty="0" smtClean="0"/>
              <a:t>: failure to operate correctly does not lead to catastrophic failures</a:t>
            </a:r>
          </a:p>
          <a:p>
            <a:r>
              <a:rPr lang="en-US" b="1" dirty="0" smtClean="0"/>
              <a:t>Maintainability</a:t>
            </a:r>
            <a:r>
              <a:rPr lang="en-US" dirty="0" smtClean="0"/>
              <a:t>: ability to “easily” repair a failed system</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Failure Models</a:t>
            </a:r>
          </a:p>
        </p:txBody>
      </p:sp>
      <p:sp>
        <p:nvSpPr>
          <p:cNvPr id="77827" name="Rectangle 3"/>
          <p:cNvSpPr>
            <a:spLocks noGrp="1" noChangeArrowheads="1"/>
          </p:cNvSpPr>
          <p:nvPr>
            <p:ph type="body" idx="1"/>
          </p:nvPr>
        </p:nvSpPr>
        <p:spPr>
          <a:xfrm>
            <a:off x="407988" y="4819650"/>
            <a:ext cx="8374062" cy="1733550"/>
          </a:xfrm>
        </p:spPr>
        <p:txBody>
          <a:bodyPr>
            <a:normAutofit/>
          </a:bodyPr>
          <a:lstStyle/>
          <a:p>
            <a:pPr algn="l">
              <a:lnSpc>
                <a:spcPct val="90000"/>
              </a:lnSpc>
            </a:pPr>
            <a:r>
              <a:rPr lang="en-US" dirty="0"/>
              <a:t>A system is said to </a:t>
            </a:r>
            <a:r>
              <a:rPr lang="en-US" dirty="0">
                <a:solidFill>
                  <a:srgbClr val="FF5050"/>
                </a:solidFill>
              </a:rPr>
              <a:t>fail </a:t>
            </a:r>
            <a:r>
              <a:rPr lang="en-US" dirty="0"/>
              <a:t>if it cannot meet its promises.  An </a:t>
            </a:r>
            <a:r>
              <a:rPr lang="en-US" dirty="0">
                <a:solidFill>
                  <a:srgbClr val="FF5050"/>
                </a:solidFill>
              </a:rPr>
              <a:t>error</a:t>
            </a:r>
            <a:r>
              <a:rPr lang="en-US" dirty="0"/>
              <a:t> on the part of a system’s state may lead to a failure.  The cause of an error is called a </a:t>
            </a:r>
            <a:r>
              <a:rPr lang="en-US" dirty="0">
                <a:solidFill>
                  <a:srgbClr val="FF5050"/>
                </a:solidFill>
              </a:rPr>
              <a:t>fault</a:t>
            </a:r>
            <a:r>
              <a:rPr lang="en-US" dirty="0" smtClean="0"/>
              <a:t>.</a:t>
            </a:r>
            <a:endParaRPr lang="en-US" dirty="0"/>
          </a:p>
        </p:txBody>
      </p:sp>
      <p:pic>
        <p:nvPicPr>
          <p:cNvPr id="77828" name="Picture 4" descr="08-01T"/>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331788" y="1322388"/>
            <a:ext cx="8574087" cy="3321050"/>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normAutofit fontScale="90000"/>
          </a:bodyPr>
          <a:lstStyle/>
          <a:p>
            <a:r>
              <a:rPr lang="en-US"/>
              <a:t>Failure Masking by Redundancy</a:t>
            </a:r>
          </a:p>
        </p:txBody>
      </p:sp>
      <p:sp>
        <p:nvSpPr>
          <p:cNvPr id="79875" name="Rectangle 3"/>
          <p:cNvSpPr>
            <a:spLocks noGrp="1" noChangeArrowheads="1"/>
          </p:cNvSpPr>
          <p:nvPr>
            <p:ph type="body" idx="1"/>
          </p:nvPr>
        </p:nvSpPr>
        <p:spPr>
          <a:xfrm>
            <a:off x="180975" y="5589588"/>
            <a:ext cx="8745538" cy="963612"/>
          </a:xfrm>
        </p:spPr>
        <p:txBody>
          <a:bodyPr/>
          <a:lstStyle/>
          <a:p>
            <a:pPr algn="l">
              <a:lnSpc>
                <a:spcPct val="90000"/>
              </a:lnSpc>
            </a:pPr>
            <a:r>
              <a:rPr lang="en-US" sz="2000" dirty="0" smtClean="0"/>
              <a:t>Triple </a:t>
            </a:r>
            <a:r>
              <a:rPr lang="en-US" sz="2000" dirty="0"/>
              <a:t>modular redundancy. For each voter, if two or three of the inputs are the same, the output is equal to the input.  If all three inputs are different, the output is undefined.</a:t>
            </a:r>
          </a:p>
        </p:txBody>
      </p:sp>
      <p:pic>
        <p:nvPicPr>
          <p:cNvPr id="79876" name="Picture 4" descr="08-02"/>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573088" y="1209675"/>
            <a:ext cx="7897812" cy="4181475"/>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r>
              <a:rPr lang="en-US" smtClean="0"/>
              <a:t>Sybil Attack undermines assumed mapping between identity to entity and hence number of faulty entities</a:t>
            </a:r>
            <a:endParaRPr lang="en-US"/>
          </a:p>
        </p:txBody>
      </p:sp>
      <p:sp>
        <p:nvSpPr>
          <p:cNvPr id="61443" name="Rectangle 3"/>
          <p:cNvSpPr>
            <a:spLocks noGrp="1" noChangeArrowheads="1"/>
          </p:cNvSpPr>
          <p:nvPr>
            <p:ph type="body" idx="1"/>
          </p:nvPr>
        </p:nvSpPr>
        <p:spPr>
          <a:xfrm>
            <a:off x="304800" y="2438400"/>
            <a:ext cx="8534400" cy="3687763"/>
          </a:xfrm>
        </p:spPr>
        <p:txBody>
          <a:bodyPr>
            <a:normAutofit fontScale="92500" lnSpcReduction="10000"/>
          </a:bodyPr>
          <a:lstStyle/>
          <a:p>
            <a:r>
              <a:rPr lang="en-US" dirty="0" smtClean="0"/>
              <a:t>A Sybil attack is the forging of multiple identities for malicious intent -- having a set of faulty entities represented through a larger set of identities. </a:t>
            </a:r>
          </a:p>
          <a:p>
            <a:r>
              <a:rPr lang="en-US" dirty="0" smtClean="0"/>
              <a:t>The purpose of such an attack is to compromise a disproportionate share of a system.</a:t>
            </a:r>
          </a:p>
          <a:p>
            <a:r>
              <a:rPr lang="en-US" dirty="0" smtClean="0"/>
              <a:t>Result is overthrowing of any assumption of designed reliably based on a limited proportion of faulty entities.</a:t>
            </a:r>
            <a:endParaRPr lang="en-US"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r>
              <a:rPr lang="en-US" dirty="0" smtClean="0"/>
              <a:t>Access Control</a:t>
            </a:r>
          </a:p>
          <a:p>
            <a:endParaRPr lang="en-US" dirty="0" smtClean="0"/>
          </a:p>
          <a:p>
            <a:r>
              <a:rPr lang="en-US" dirty="0" smtClean="0"/>
              <a:t>Identity and Trust</a:t>
            </a:r>
          </a:p>
          <a:p>
            <a:endParaRPr lang="en-US" dirty="0" smtClean="0"/>
          </a:p>
          <a:p>
            <a:r>
              <a:rPr lang="en-US" dirty="0" smtClean="0"/>
              <a:t>Project 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t>Model</a:t>
            </a:r>
            <a:endParaRPr lang="en-US"/>
          </a:p>
        </p:txBody>
      </p:sp>
      <p:sp>
        <p:nvSpPr>
          <p:cNvPr id="54275" name="Rectangle 3"/>
          <p:cNvSpPr>
            <a:spLocks noGrp="1" noChangeArrowheads="1"/>
          </p:cNvSpPr>
          <p:nvPr>
            <p:ph type="body" idx="1"/>
          </p:nvPr>
        </p:nvSpPr>
        <p:spPr>
          <a:xfrm>
            <a:off x="304800" y="1143000"/>
            <a:ext cx="8534400" cy="3048001"/>
          </a:xfrm>
        </p:spPr>
        <p:txBody>
          <a:bodyPr>
            <a:normAutofit fontScale="85000" lnSpcReduction="20000"/>
          </a:bodyPr>
          <a:lstStyle/>
          <a:p>
            <a:r>
              <a:rPr lang="en-US" dirty="0" smtClean="0"/>
              <a:t>Model in Douceur(2002):</a:t>
            </a:r>
          </a:p>
          <a:p>
            <a:r>
              <a:rPr lang="en-US" dirty="0" smtClean="0"/>
              <a:t>Set E of entities </a:t>
            </a:r>
            <a:r>
              <a:rPr lang="en-US" dirty="0" err="1" smtClean="0"/>
              <a:t>e</a:t>
            </a:r>
            <a:r>
              <a:rPr lang="en-US" dirty="0" smtClean="0"/>
              <a:t>; two disjoint subsets C (</a:t>
            </a:r>
            <a:r>
              <a:rPr lang="en-US" dirty="0" err="1" smtClean="0"/>
              <a:t>c</a:t>
            </a:r>
            <a:r>
              <a:rPr lang="en-US" dirty="0" smtClean="0"/>
              <a:t> is correct) and F (</a:t>
            </a:r>
            <a:r>
              <a:rPr lang="en-US" dirty="0" err="1" smtClean="0"/>
              <a:t>f</a:t>
            </a:r>
            <a:r>
              <a:rPr lang="en-US" dirty="0" smtClean="0"/>
              <a:t> is faulty).</a:t>
            </a:r>
          </a:p>
          <a:p>
            <a:r>
              <a:rPr lang="en-US" dirty="0" smtClean="0"/>
              <a:t>Broadcast communication cloud, pipe connecting each entity to the cloud.</a:t>
            </a:r>
          </a:p>
          <a:p>
            <a:r>
              <a:rPr lang="en-US" dirty="0" smtClean="0"/>
              <a:t>Entities communicate by broadcast messages, all messages received within bounded time, not necessarily in order.</a:t>
            </a:r>
          </a:p>
          <a:p>
            <a:r>
              <a:rPr lang="en-US" dirty="0" smtClean="0"/>
              <a:t>Assume local entity </a:t>
            </a:r>
            <a:r>
              <a:rPr lang="en-US" dirty="0" err="1" smtClean="0"/>
              <a:t>l</a:t>
            </a:r>
            <a:r>
              <a:rPr lang="en-US" dirty="0" smtClean="0"/>
              <a:t> is correct.</a:t>
            </a:r>
            <a:endParaRPr lang="en-US" dirty="0"/>
          </a:p>
        </p:txBody>
      </p:sp>
      <p:sp>
        <p:nvSpPr>
          <p:cNvPr id="54276" name="Oval 4"/>
          <p:cNvSpPr>
            <a:spLocks noChangeArrowheads="1"/>
          </p:cNvSpPr>
          <p:nvPr/>
        </p:nvSpPr>
        <p:spPr bwMode="auto">
          <a:xfrm>
            <a:off x="3581400" y="4648200"/>
            <a:ext cx="1905000" cy="914400"/>
          </a:xfrm>
          <a:prstGeom prst="ellipse">
            <a:avLst/>
          </a:prstGeom>
          <a:solidFill>
            <a:schemeClr val="accent1"/>
          </a:solidFill>
          <a:ln w="9525">
            <a:solidFill>
              <a:schemeClr val="tx1"/>
            </a:solidFill>
            <a:prstDash val="sysDot"/>
            <a:round/>
            <a:headEnd/>
            <a:tailEnd/>
          </a:ln>
          <a:effectLst/>
        </p:spPr>
        <p:txBody>
          <a:bodyPr wrap="none" anchor="ctr">
            <a:prstTxWarp prst="textNoShape">
              <a:avLst/>
            </a:prstTxWarp>
          </a:bodyPr>
          <a:lstStyle/>
          <a:p>
            <a:pPr algn="ctr"/>
            <a:r>
              <a:rPr lang="en-US" sz="1800"/>
              <a:t>communication </a:t>
            </a:r>
          </a:p>
          <a:p>
            <a:pPr algn="ctr"/>
            <a:r>
              <a:rPr lang="en-US" sz="1800"/>
              <a:t>cloud</a:t>
            </a:r>
          </a:p>
        </p:txBody>
      </p:sp>
      <p:sp>
        <p:nvSpPr>
          <p:cNvPr id="54277" name="Oval 5"/>
          <p:cNvSpPr>
            <a:spLocks noChangeArrowheads="1"/>
          </p:cNvSpPr>
          <p:nvPr/>
        </p:nvSpPr>
        <p:spPr bwMode="auto">
          <a:xfrm>
            <a:off x="4419600" y="4191000"/>
            <a:ext cx="228600" cy="2286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4278" name="Oval 6"/>
          <p:cNvSpPr>
            <a:spLocks noChangeArrowheads="1"/>
          </p:cNvSpPr>
          <p:nvPr/>
        </p:nvSpPr>
        <p:spPr bwMode="auto">
          <a:xfrm>
            <a:off x="5334000" y="4343400"/>
            <a:ext cx="228600" cy="2286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4279" name="Oval 7"/>
          <p:cNvSpPr>
            <a:spLocks noChangeArrowheads="1"/>
          </p:cNvSpPr>
          <p:nvPr/>
        </p:nvSpPr>
        <p:spPr bwMode="auto">
          <a:xfrm>
            <a:off x="5791200" y="5029200"/>
            <a:ext cx="228600" cy="2286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4280" name="Oval 8"/>
          <p:cNvSpPr>
            <a:spLocks noChangeArrowheads="1"/>
          </p:cNvSpPr>
          <p:nvPr/>
        </p:nvSpPr>
        <p:spPr bwMode="auto">
          <a:xfrm>
            <a:off x="3429000" y="4343400"/>
            <a:ext cx="228600" cy="2286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4281" name="Oval 9"/>
          <p:cNvSpPr>
            <a:spLocks noChangeArrowheads="1"/>
          </p:cNvSpPr>
          <p:nvPr/>
        </p:nvSpPr>
        <p:spPr bwMode="auto">
          <a:xfrm>
            <a:off x="2971800" y="5029200"/>
            <a:ext cx="228600" cy="2286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4282" name="Oval 10"/>
          <p:cNvSpPr>
            <a:spLocks noChangeArrowheads="1"/>
          </p:cNvSpPr>
          <p:nvPr/>
        </p:nvSpPr>
        <p:spPr bwMode="auto">
          <a:xfrm>
            <a:off x="3429000" y="5638800"/>
            <a:ext cx="228600" cy="2286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4283" name="Oval 11"/>
          <p:cNvSpPr>
            <a:spLocks noChangeArrowheads="1"/>
          </p:cNvSpPr>
          <p:nvPr/>
        </p:nvSpPr>
        <p:spPr bwMode="auto">
          <a:xfrm>
            <a:off x="4419600" y="5791200"/>
            <a:ext cx="228600" cy="2286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sp>
        <p:nvSpPr>
          <p:cNvPr id="54284" name="Oval 12"/>
          <p:cNvSpPr>
            <a:spLocks noChangeArrowheads="1"/>
          </p:cNvSpPr>
          <p:nvPr/>
        </p:nvSpPr>
        <p:spPr bwMode="auto">
          <a:xfrm>
            <a:off x="5486400" y="5638800"/>
            <a:ext cx="228600" cy="228600"/>
          </a:xfrm>
          <a:prstGeom prst="ellipse">
            <a:avLst/>
          </a:prstGeom>
          <a:solidFill>
            <a:schemeClr val="accent1"/>
          </a:solidFill>
          <a:ln w="9525">
            <a:solidFill>
              <a:schemeClr val="tx1"/>
            </a:solidFill>
            <a:round/>
            <a:headEnd/>
            <a:tailEnd/>
          </a:ln>
          <a:effectLst/>
        </p:spPr>
        <p:txBody>
          <a:bodyPr wrap="none" anchor="ctr">
            <a:prstTxWarp prst="textNoShape">
              <a:avLst/>
            </a:prstTxWarp>
          </a:bodyPr>
          <a:lstStyle/>
          <a:p>
            <a:endParaRPr lang="en-US"/>
          </a:p>
        </p:txBody>
      </p:sp>
      <p:cxnSp>
        <p:nvCxnSpPr>
          <p:cNvPr id="54286" name="AutoShape 14"/>
          <p:cNvCxnSpPr>
            <a:cxnSpLocks noChangeShapeType="1"/>
            <a:stCxn id="54281" idx="6"/>
            <a:endCxn id="54276" idx="2"/>
          </p:cNvCxnSpPr>
          <p:nvPr/>
        </p:nvCxnSpPr>
        <p:spPr bwMode="auto">
          <a:xfrm flipV="1">
            <a:off x="3200400" y="5105400"/>
            <a:ext cx="381000" cy="38100"/>
          </a:xfrm>
          <a:prstGeom prst="straightConnector1">
            <a:avLst/>
          </a:prstGeom>
          <a:noFill/>
          <a:ln w="9525">
            <a:solidFill>
              <a:schemeClr val="tx1"/>
            </a:solidFill>
            <a:round/>
            <a:headEnd/>
            <a:tailEnd/>
          </a:ln>
          <a:effectLst/>
        </p:spPr>
      </p:cxnSp>
      <p:cxnSp>
        <p:nvCxnSpPr>
          <p:cNvPr id="54287" name="AutoShape 15"/>
          <p:cNvCxnSpPr>
            <a:cxnSpLocks noChangeShapeType="1"/>
            <a:stCxn id="54280" idx="5"/>
            <a:endCxn id="54276" idx="1"/>
          </p:cNvCxnSpPr>
          <p:nvPr/>
        </p:nvCxnSpPr>
        <p:spPr bwMode="auto">
          <a:xfrm>
            <a:off x="3624263" y="4538663"/>
            <a:ext cx="236537" cy="242887"/>
          </a:xfrm>
          <a:prstGeom prst="straightConnector1">
            <a:avLst/>
          </a:prstGeom>
          <a:noFill/>
          <a:ln w="9525">
            <a:solidFill>
              <a:schemeClr val="tx1"/>
            </a:solidFill>
            <a:round/>
            <a:headEnd/>
            <a:tailEnd/>
          </a:ln>
          <a:effectLst/>
        </p:spPr>
      </p:cxnSp>
      <p:cxnSp>
        <p:nvCxnSpPr>
          <p:cNvPr id="54288" name="AutoShape 16"/>
          <p:cNvCxnSpPr>
            <a:cxnSpLocks noChangeShapeType="1"/>
            <a:stCxn id="54277" idx="4"/>
            <a:endCxn id="54276" idx="0"/>
          </p:cNvCxnSpPr>
          <p:nvPr/>
        </p:nvCxnSpPr>
        <p:spPr bwMode="auto">
          <a:xfrm>
            <a:off x="4533900" y="4419600"/>
            <a:ext cx="0" cy="228600"/>
          </a:xfrm>
          <a:prstGeom prst="straightConnector1">
            <a:avLst/>
          </a:prstGeom>
          <a:noFill/>
          <a:ln w="9525">
            <a:solidFill>
              <a:schemeClr val="tx1"/>
            </a:solidFill>
            <a:round/>
            <a:headEnd/>
            <a:tailEnd/>
          </a:ln>
          <a:effectLst/>
        </p:spPr>
      </p:cxnSp>
      <p:cxnSp>
        <p:nvCxnSpPr>
          <p:cNvPr id="54289" name="AutoShape 17"/>
          <p:cNvCxnSpPr>
            <a:cxnSpLocks noChangeShapeType="1"/>
            <a:stCxn id="54278" idx="3"/>
            <a:endCxn id="54276" idx="7"/>
          </p:cNvCxnSpPr>
          <p:nvPr/>
        </p:nvCxnSpPr>
        <p:spPr bwMode="auto">
          <a:xfrm flipH="1">
            <a:off x="5207000" y="4538663"/>
            <a:ext cx="160338" cy="242887"/>
          </a:xfrm>
          <a:prstGeom prst="straightConnector1">
            <a:avLst/>
          </a:prstGeom>
          <a:noFill/>
          <a:ln w="9525">
            <a:solidFill>
              <a:schemeClr val="tx1"/>
            </a:solidFill>
            <a:round/>
            <a:headEnd/>
            <a:tailEnd/>
          </a:ln>
          <a:effectLst/>
        </p:spPr>
      </p:cxnSp>
      <p:cxnSp>
        <p:nvCxnSpPr>
          <p:cNvPr id="54290" name="AutoShape 18"/>
          <p:cNvCxnSpPr>
            <a:cxnSpLocks noChangeShapeType="1"/>
            <a:stCxn id="54279" idx="2"/>
            <a:endCxn id="54276" idx="6"/>
          </p:cNvCxnSpPr>
          <p:nvPr/>
        </p:nvCxnSpPr>
        <p:spPr bwMode="auto">
          <a:xfrm flipH="1" flipV="1">
            <a:off x="5486400" y="5105400"/>
            <a:ext cx="304800" cy="38100"/>
          </a:xfrm>
          <a:prstGeom prst="straightConnector1">
            <a:avLst/>
          </a:prstGeom>
          <a:noFill/>
          <a:ln w="9525">
            <a:solidFill>
              <a:schemeClr val="tx1"/>
            </a:solidFill>
            <a:round/>
            <a:headEnd/>
            <a:tailEnd/>
          </a:ln>
          <a:effectLst/>
        </p:spPr>
      </p:cxnSp>
      <p:cxnSp>
        <p:nvCxnSpPr>
          <p:cNvPr id="54291" name="AutoShape 19"/>
          <p:cNvCxnSpPr>
            <a:cxnSpLocks noChangeShapeType="1"/>
            <a:stCxn id="54276" idx="5"/>
            <a:endCxn id="54284" idx="1"/>
          </p:cNvCxnSpPr>
          <p:nvPr/>
        </p:nvCxnSpPr>
        <p:spPr bwMode="auto">
          <a:xfrm>
            <a:off x="5207000" y="5429250"/>
            <a:ext cx="312738" cy="242888"/>
          </a:xfrm>
          <a:prstGeom prst="straightConnector1">
            <a:avLst/>
          </a:prstGeom>
          <a:noFill/>
          <a:ln w="9525">
            <a:solidFill>
              <a:schemeClr val="tx1"/>
            </a:solidFill>
            <a:round/>
            <a:headEnd/>
            <a:tailEnd/>
          </a:ln>
          <a:effectLst/>
        </p:spPr>
      </p:cxnSp>
      <p:cxnSp>
        <p:nvCxnSpPr>
          <p:cNvPr id="54292" name="AutoShape 20"/>
          <p:cNvCxnSpPr>
            <a:cxnSpLocks noChangeShapeType="1"/>
            <a:stCxn id="54276" idx="4"/>
            <a:endCxn id="54283" idx="0"/>
          </p:cNvCxnSpPr>
          <p:nvPr/>
        </p:nvCxnSpPr>
        <p:spPr bwMode="auto">
          <a:xfrm>
            <a:off x="4533900" y="5562600"/>
            <a:ext cx="0" cy="228600"/>
          </a:xfrm>
          <a:prstGeom prst="straightConnector1">
            <a:avLst/>
          </a:prstGeom>
          <a:noFill/>
          <a:ln w="9525">
            <a:solidFill>
              <a:schemeClr val="tx1"/>
            </a:solidFill>
            <a:round/>
            <a:headEnd/>
            <a:tailEnd/>
          </a:ln>
          <a:effectLst/>
        </p:spPr>
      </p:cxnSp>
      <p:cxnSp>
        <p:nvCxnSpPr>
          <p:cNvPr id="54293" name="AutoShape 21"/>
          <p:cNvCxnSpPr>
            <a:cxnSpLocks noChangeShapeType="1"/>
            <a:stCxn id="54276" idx="3"/>
            <a:endCxn id="54282" idx="7"/>
          </p:cNvCxnSpPr>
          <p:nvPr/>
        </p:nvCxnSpPr>
        <p:spPr bwMode="auto">
          <a:xfrm flipH="1">
            <a:off x="3624263" y="5429250"/>
            <a:ext cx="236537" cy="242888"/>
          </a:xfrm>
          <a:prstGeom prst="straightConnector1">
            <a:avLst/>
          </a:prstGeom>
          <a:noFill/>
          <a:ln w="9525">
            <a:solidFill>
              <a:schemeClr val="tx1"/>
            </a:solidFill>
            <a:round/>
            <a:headEnd/>
            <a:tailEnd/>
          </a:ln>
          <a:effectLst/>
        </p:spPr>
      </p:cxnSp>
      <p:sp>
        <p:nvSpPr>
          <p:cNvPr id="54294" name="Text Box 22"/>
          <p:cNvSpPr txBox="1">
            <a:spLocks noChangeArrowheads="1"/>
          </p:cNvSpPr>
          <p:nvPr/>
        </p:nvSpPr>
        <p:spPr bwMode="auto">
          <a:xfrm>
            <a:off x="6461125" y="4227513"/>
            <a:ext cx="1682750" cy="366712"/>
          </a:xfrm>
          <a:prstGeom prst="rect">
            <a:avLst/>
          </a:prstGeom>
          <a:noFill/>
          <a:ln w="9525">
            <a:noFill/>
            <a:miter lim="800000"/>
            <a:headEnd/>
            <a:tailEnd/>
          </a:ln>
          <a:effectLst/>
        </p:spPr>
        <p:txBody>
          <a:bodyPr wrap="none">
            <a:prstTxWarp prst="textNoShape">
              <a:avLst/>
            </a:prstTxWarp>
            <a:spAutoFit/>
          </a:bodyPr>
          <a:lstStyle/>
          <a:p>
            <a:r>
              <a:rPr lang="en-US" sz="1800"/>
              <a:t>remote entities</a:t>
            </a:r>
          </a:p>
        </p:txBody>
      </p:sp>
      <p:sp>
        <p:nvSpPr>
          <p:cNvPr id="54295" name="Text Box 23"/>
          <p:cNvSpPr txBox="1">
            <a:spLocks noChangeArrowheads="1"/>
          </p:cNvSpPr>
          <p:nvPr/>
        </p:nvSpPr>
        <p:spPr bwMode="auto">
          <a:xfrm>
            <a:off x="6096000" y="5957888"/>
            <a:ext cx="1263650" cy="366712"/>
          </a:xfrm>
          <a:prstGeom prst="rect">
            <a:avLst/>
          </a:prstGeom>
          <a:noFill/>
          <a:ln w="9525">
            <a:noFill/>
            <a:miter lim="800000"/>
            <a:headEnd/>
            <a:tailEnd/>
          </a:ln>
          <a:effectLst/>
        </p:spPr>
        <p:txBody>
          <a:bodyPr wrap="none">
            <a:prstTxWarp prst="textNoShape">
              <a:avLst/>
            </a:prstTxWarp>
            <a:spAutoFit/>
          </a:bodyPr>
          <a:lstStyle/>
          <a:p>
            <a:r>
              <a:rPr lang="en-US" sz="1800"/>
              <a:t>local entity</a:t>
            </a:r>
          </a:p>
        </p:txBody>
      </p:sp>
      <p:sp>
        <p:nvSpPr>
          <p:cNvPr id="54296" name="Line 24"/>
          <p:cNvSpPr>
            <a:spLocks noChangeShapeType="1"/>
          </p:cNvSpPr>
          <p:nvPr/>
        </p:nvSpPr>
        <p:spPr bwMode="auto">
          <a:xfrm flipH="1" flipV="1">
            <a:off x="4724400" y="5943600"/>
            <a:ext cx="1371600" cy="152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4297" name="Line 25"/>
          <p:cNvSpPr>
            <a:spLocks noChangeShapeType="1"/>
          </p:cNvSpPr>
          <p:nvPr/>
        </p:nvSpPr>
        <p:spPr bwMode="auto">
          <a:xfrm flipH="1">
            <a:off x="5562600" y="4419600"/>
            <a:ext cx="914400" cy="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54298" name="Line 26"/>
          <p:cNvSpPr>
            <a:spLocks noChangeShapeType="1"/>
          </p:cNvSpPr>
          <p:nvPr/>
        </p:nvSpPr>
        <p:spPr bwMode="auto">
          <a:xfrm flipH="1">
            <a:off x="6019800" y="4495800"/>
            <a:ext cx="457200" cy="533400"/>
          </a:xfrm>
          <a:prstGeom prst="line">
            <a:avLst/>
          </a:prstGeom>
          <a:noFill/>
          <a:ln w="9525">
            <a:solidFill>
              <a:schemeClr val="tx1"/>
            </a:solidFill>
            <a:round/>
            <a:headEnd/>
            <a:tailEnd type="triangle" w="med" len="med"/>
          </a:ln>
          <a:effectLst/>
        </p:spPr>
        <p:txBody>
          <a:bodyPr>
            <a:prstTxWarp prst="textNoShape">
              <a:avLst/>
            </a:prstTxWarp>
          </a:bodyPr>
          <a:lstStyle/>
          <a:p>
            <a:endParaRPr lang="en-US"/>
          </a:p>
        </p:txBody>
      </p:sp>
      <p:sp>
        <p:nvSpPr>
          <p:cNvPr id="36" name="Slide Number Placeholder 35"/>
          <p:cNvSpPr>
            <a:spLocks noGrp="1"/>
          </p:cNvSpPr>
          <p:nvPr>
            <p:ph type="sldNum" sz="quarter" idx="12"/>
          </p:nvPr>
        </p:nvSpPr>
        <p:spPr/>
        <p:txBody>
          <a:bodyPr/>
          <a:lstStyle/>
          <a:p>
            <a:fld id="{B6F15528-21DE-4FAA-801E-634DDDAF4B2B}"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r>
              <a:rPr lang="en-US" smtClean="0"/>
              <a:t>Goal: accept all legitimate identities, but no counterfeits</a:t>
            </a:r>
            <a:endParaRPr lang="en-US"/>
          </a:p>
        </p:txBody>
      </p:sp>
      <p:sp>
        <p:nvSpPr>
          <p:cNvPr id="57347" name="Rectangle 3"/>
          <p:cNvSpPr>
            <a:spLocks noGrp="1" noChangeArrowheads="1"/>
          </p:cNvSpPr>
          <p:nvPr>
            <p:ph type="body" idx="1"/>
          </p:nvPr>
        </p:nvSpPr>
        <p:spPr/>
        <p:txBody>
          <a:bodyPr>
            <a:normAutofit lnSpcReduction="10000"/>
          </a:bodyPr>
          <a:lstStyle/>
          <a:p>
            <a:r>
              <a:rPr lang="en-US" smtClean="0"/>
              <a:t>Model (continued)</a:t>
            </a:r>
          </a:p>
          <a:p>
            <a:r>
              <a:rPr lang="en-US" smtClean="0"/>
              <a:t>Identity i is abstract representation of entity e which persists across multiple messages.</a:t>
            </a:r>
          </a:p>
          <a:p>
            <a:r>
              <a:rPr lang="en-US" smtClean="0"/>
              <a:t>3 sources of info for which a local entity can accept identity i of remote e :</a:t>
            </a:r>
          </a:p>
          <a:p>
            <a:pPr lvl="1"/>
            <a:r>
              <a:rPr lang="en-US" smtClean="0"/>
              <a:t>Trusted agency</a:t>
            </a:r>
          </a:p>
          <a:p>
            <a:pPr lvl="1"/>
            <a:r>
              <a:rPr lang="en-US" smtClean="0"/>
              <a:t>Itself</a:t>
            </a:r>
          </a:p>
          <a:p>
            <a:pPr lvl="1"/>
            <a:r>
              <a:rPr lang="en-US" smtClean="0"/>
              <a:t>Other entities</a:t>
            </a:r>
          </a:p>
          <a:p>
            <a:r>
              <a:rPr lang="en-US" smtClean="0"/>
              <a:t>Two ways to validate entities not received from trusted agency:</a:t>
            </a:r>
          </a:p>
          <a:p>
            <a:pPr lvl="1"/>
            <a:r>
              <a:rPr lang="en-US" smtClean="0"/>
              <a:t>Direct validation</a:t>
            </a:r>
          </a:p>
          <a:p>
            <a:pPr lvl="1"/>
            <a:r>
              <a:rPr lang="en-US" smtClean="0"/>
              <a:t>Indirect validation; accept identities vouched for by already accepted identities</a:t>
            </a:r>
            <a:endParaRPr lang="en-US"/>
          </a:p>
        </p:txBody>
      </p:sp>
      <p:sp>
        <p:nvSpPr>
          <p:cNvPr id="14" name="Slide Number Placeholder 13"/>
          <p:cNvSpPr>
            <a:spLocks noGrp="1"/>
          </p:cNvSpPr>
          <p:nvPr>
            <p:ph type="sldNum" sz="quarter" idx="12"/>
          </p:nvPr>
        </p:nvSpPr>
        <p:spPr/>
        <p:txBody>
          <a:bodyPr/>
          <a:lstStyle/>
          <a:p>
            <a:fld id="{B6F15528-21DE-4FAA-801E-634DDDAF4B2B}"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dirty="0" smtClean="0"/>
              <a:t>Sybil Attack</a:t>
            </a:r>
            <a:endParaRPr lang="en-US" dirty="0"/>
          </a:p>
        </p:txBody>
      </p:sp>
      <p:sp>
        <p:nvSpPr>
          <p:cNvPr id="55299" name="Rectangle 3"/>
          <p:cNvSpPr>
            <a:spLocks noGrp="1" noChangeArrowheads="1"/>
          </p:cNvSpPr>
          <p:nvPr>
            <p:ph type="body" idx="1"/>
          </p:nvPr>
        </p:nvSpPr>
        <p:spPr/>
        <p:txBody>
          <a:bodyPr>
            <a:normAutofit fontScale="92500"/>
          </a:bodyPr>
          <a:lstStyle/>
          <a:p>
            <a:r>
              <a:rPr lang="en-US" smtClean="0"/>
              <a:t>Result: for direct or indirect validation, a set of faulty entities can counterfeit an unbounded number of identities</a:t>
            </a:r>
          </a:p>
          <a:p>
            <a:r>
              <a:rPr lang="en-US" smtClean="0"/>
              <a:t>Method: for direct and and indirect validation (not using trusted agency), utilize computational tasks to validate distinctness;</a:t>
            </a:r>
          </a:p>
          <a:p>
            <a:pPr lvl="1"/>
            <a:r>
              <a:rPr lang="en-US" smtClean="0"/>
              <a:t>basically, validate distinctness of two entities by getting them to  perform some task (computational puzzle) that a single entity could not.</a:t>
            </a:r>
          </a:p>
          <a:p>
            <a:pPr lvl="1"/>
            <a:r>
              <a:rPr lang="en-US" smtClean="0"/>
              <a:t>can not assume homogeneous resources, only minimum; faulty entity could have more than minimum</a:t>
            </a:r>
          </a:p>
          <a:p>
            <a:pPr lvl="1"/>
            <a:r>
              <a:rPr lang="en-US" smtClean="0"/>
              <a:t>practical impossibility of having challenges issued simultaneously.</a:t>
            </a:r>
            <a:endParaRPr lang="en-US" dirty="0"/>
          </a:p>
        </p:txBody>
      </p:sp>
      <p:sp>
        <p:nvSpPr>
          <p:cNvPr id="14" name="Slide Number Placeholder 13"/>
          <p:cNvSpPr>
            <a:spLocks noGrp="1"/>
          </p:cNvSpPr>
          <p:nvPr>
            <p:ph type="sldNum" sz="quarter" idx="12"/>
          </p:nvPr>
        </p:nvSpPr>
        <p:spPr/>
        <p:txBody>
          <a:bodyPr/>
          <a:lstStyle/>
          <a:p>
            <a:fld id="{B6F15528-21DE-4FAA-801E-634DDDAF4B2B}"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t>Sybil Attack</a:t>
            </a:r>
            <a:endParaRPr lang="en-US" dirty="0"/>
          </a:p>
        </p:txBody>
      </p:sp>
      <p:sp>
        <p:nvSpPr>
          <p:cNvPr id="17411" name="Rectangle 3"/>
          <p:cNvSpPr>
            <a:spLocks noGrp="1" noChangeArrowheads="1"/>
          </p:cNvSpPr>
          <p:nvPr>
            <p:ph type="body" idx="1"/>
          </p:nvPr>
        </p:nvSpPr>
        <p:spPr/>
        <p:txBody>
          <a:bodyPr/>
          <a:lstStyle/>
          <a:p>
            <a:r>
              <a:rPr lang="en-US" dirty="0" smtClean="0"/>
              <a:t>Douceur’s Conclusion: A centralized authority is required to realize a reliable distributed system</a:t>
            </a:r>
          </a:p>
          <a:p>
            <a:r>
              <a:rPr lang="en-US" dirty="0" smtClean="0"/>
              <a:t>Validation which does not use a trust agency can’t provable meet the identity goal;</a:t>
            </a:r>
          </a:p>
          <a:p>
            <a:pPr lvl="1"/>
            <a:r>
              <a:rPr lang="en-US" dirty="0" smtClean="0"/>
              <a:t>Identification based on local-only information not practical (remember days when DNS was a file on your system?)</a:t>
            </a:r>
          </a:p>
          <a:p>
            <a:pPr lvl="1"/>
            <a:r>
              <a:rPr lang="en-US" dirty="0" smtClean="0"/>
              <a:t>PGP-style web of (certification) trust not adequate; is indirect-validation.</a:t>
            </a:r>
          </a:p>
          <a:p>
            <a:endParaRPr lang="en-US" dirty="0"/>
          </a:p>
        </p:txBody>
      </p:sp>
      <p:sp>
        <p:nvSpPr>
          <p:cNvPr id="14" name="Slide Number Placeholder 13"/>
          <p:cNvSpPr>
            <a:spLocks noGrp="1"/>
          </p:cNvSpPr>
          <p:nvPr>
            <p:ph type="sldNum" sz="quarter" idx="12"/>
          </p:nvPr>
        </p:nvSpPr>
        <p:spPr/>
        <p:txBody>
          <a:bodyPr/>
          <a:lstStyle/>
          <a:p>
            <a:fld id="{B6F15528-21DE-4FAA-801E-634DDDAF4B2B}"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Today's Lecture</a:t>
            </a:r>
            <a:endParaRPr lang="en-US" dirty="0"/>
          </a:p>
        </p:txBody>
      </p:sp>
      <p:sp>
        <p:nvSpPr>
          <p:cNvPr id="3" name="Content Placeholder 2"/>
          <p:cNvSpPr>
            <a:spLocks noGrp="1"/>
          </p:cNvSpPr>
          <p:nvPr>
            <p:ph idx="1"/>
          </p:nvPr>
        </p:nvSpPr>
        <p:spPr/>
        <p:txBody>
          <a:bodyPr/>
          <a:lstStyle/>
          <a:p>
            <a:r>
              <a:rPr lang="en-US" dirty="0" smtClean="0"/>
              <a:t>Access Control</a:t>
            </a:r>
          </a:p>
          <a:p>
            <a:endParaRPr lang="en-US" dirty="0" smtClean="0"/>
          </a:p>
          <a:p>
            <a:r>
              <a:rPr lang="en-US" dirty="0" smtClean="0"/>
              <a:t>Identity and Trust</a:t>
            </a:r>
          </a:p>
          <a:p>
            <a:endParaRPr lang="en-US" dirty="0" smtClean="0"/>
          </a:p>
          <a:p>
            <a:r>
              <a:rPr lang="en-US" dirty="0" smtClean="0"/>
              <a:t>Project 2</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Midterm</a:t>
            </a:r>
            <a:endParaRPr lang="en-US" dirty="0"/>
          </a:p>
        </p:txBody>
      </p:sp>
      <p:sp>
        <p:nvSpPr>
          <p:cNvPr id="3" name="Content Placeholder 2"/>
          <p:cNvSpPr>
            <a:spLocks noGrp="1"/>
          </p:cNvSpPr>
          <p:nvPr>
            <p:ph idx="1"/>
          </p:nvPr>
        </p:nvSpPr>
        <p:spPr/>
        <p:txBody>
          <a:bodyPr/>
          <a:lstStyle/>
          <a:p>
            <a:r>
              <a:rPr lang="en-US" dirty="0" smtClean="0"/>
              <a:t>79.3 	Average </a:t>
            </a:r>
          </a:p>
          <a:p>
            <a:r>
              <a:rPr lang="en-US" dirty="0" smtClean="0"/>
              <a:t>80 	Median </a:t>
            </a:r>
          </a:p>
          <a:p>
            <a:r>
              <a:rPr lang="en-US" dirty="0" smtClean="0"/>
              <a:t>7.2 	Standard </a:t>
            </a:r>
            <a:r>
              <a:rPr lang="en-US" dirty="0" smtClean="0"/>
              <a:t>Deviation</a:t>
            </a:r>
            <a:r>
              <a:rPr lang="en-US" dirty="0" smtClean="0"/>
              <a:t> </a:t>
            </a:r>
          </a:p>
          <a:p>
            <a:r>
              <a:rPr lang="en-US" dirty="0" smtClean="0"/>
              <a:t>91	Max </a:t>
            </a:r>
          </a:p>
          <a:p>
            <a:r>
              <a:rPr lang="en-US" dirty="0" smtClean="0"/>
              <a:t>65	Min</a:t>
            </a:r>
          </a:p>
          <a:p>
            <a:endParaRPr lang="en-US" dirty="0" smtClean="0"/>
          </a:p>
          <a:p>
            <a:r>
              <a:rPr lang="en-US" dirty="0" smtClean="0"/>
              <a:t>Grade for exam (not other parts of class) a bit more lenient than usual…roughly….</a:t>
            </a:r>
          </a:p>
          <a:p>
            <a:pPr lvl="1"/>
            <a:r>
              <a:rPr lang="en-US" dirty="0" smtClean="0"/>
              <a:t>80+ </a:t>
            </a:r>
            <a:r>
              <a:rPr lang="en-US" dirty="0" err="1" smtClean="0">
                <a:sym typeface="Wingdings"/>
              </a:rPr>
              <a:t></a:t>
            </a:r>
            <a:r>
              <a:rPr lang="en-US" dirty="0" smtClean="0">
                <a:sym typeface="Wingdings"/>
              </a:rPr>
              <a:t> A</a:t>
            </a:r>
          </a:p>
          <a:p>
            <a:pPr lvl="1"/>
            <a:r>
              <a:rPr lang="en-US" dirty="0" smtClean="0">
                <a:sym typeface="Wingdings"/>
              </a:rPr>
              <a:t>70-80 </a:t>
            </a:r>
            <a:r>
              <a:rPr lang="en-US" dirty="0" err="1" smtClean="0">
                <a:sym typeface="Wingdings"/>
              </a:rPr>
              <a:t></a:t>
            </a:r>
            <a:r>
              <a:rPr lang="en-US" dirty="0" smtClean="0">
                <a:sym typeface="Wingdings"/>
              </a:rPr>
              <a:t> B</a:t>
            </a:r>
          </a:p>
          <a:p>
            <a:pPr lvl="1"/>
            <a:r>
              <a:rPr lang="en-US" dirty="0" smtClean="0">
                <a:sym typeface="Wingdings"/>
              </a:rPr>
              <a:t>60-70 </a:t>
            </a:r>
            <a:r>
              <a:rPr lang="en-US" dirty="0" err="1" smtClean="0">
                <a:sym typeface="Wingdings"/>
              </a:rPr>
              <a:t></a:t>
            </a:r>
            <a:r>
              <a:rPr lang="en-US" dirty="0" smtClean="0">
                <a:sym typeface="Wingdings"/>
              </a:rPr>
              <a:t> C</a:t>
            </a:r>
            <a:endParaRPr lang="en-US"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Project 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 person groups</a:t>
            </a:r>
          </a:p>
          <a:p>
            <a:r>
              <a:rPr lang="en-US" dirty="0" smtClean="0"/>
              <a:t>Build a real, useable distributed </a:t>
            </a:r>
            <a:r>
              <a:rPr lang="en-US" dirty="0" smtClean="0"/>
              <a:t>application</a:t>
            </a:r>
          </a:p>
          <a:p>
            <a:pPr lvl="1"/>
            <a:r>
              <a:rPr lang="en-US" dirty="0" smtClean="0"/>
              <a:t>Should have some distributed systems component</a:t>
            </a:r>
          </a:p>
          <a:p>
            <a:pPr lvl="2"/>
            <a:r>
              <a:rPr lang="en-US" dirty="0" smtClean="0"/>
              <a:t>E.g. routing, replication, consistency, …</a:t>
            </a:r>
          </a:p>
          <a:p>
            <a:pPr lvl="1"/>
            <a:r>
              <a:rPr lang="en-US" dirty="0" smtClean="0"/>
              <a:t>Should make use of Android</a:t>
            </a:r>
            <a:endParaRPr lang="en-US" dirty="0" smtClean="0"/>
          </a:p>
          <a:p>
            <a:r>
              <a:rPr lang="en-US" dirty="0" smtClean="0"/>
              <a:t>Project proposals due</a:t>
            </a:r>
            <a:r>
              <a:rPr lang="en-US" dirty="0" smtClean="0"/>
              <a:t> 3/19</a:t>
            </a:r>
          </a:p>
          <a:p>
            <a:pPr lvl="1"/>
            <a:r>
              <a:rPr lang="en-US" dirty="0" smtClean="0"/>
              <a:t>1pg </a:t>
            </a:r>
            <a:r>
              <a:rPr lang="en-US" dirty="0" err="1" smtClean="0"/>
              <a:t>writeup</a:t>
            </a:r>
            <a:endParaRPr lang="en-US" dirty="0" smtClean="0"/>
          </a:p>
          <a:p>
            <a:pPr lvl="1"/>
            <a:r>
              <a:rPr lang="en-US" dirty="0" smtClean="0"/>
              <a:t>Expected timeline for progress</a:t>
            </a:r>
          </a:p>
          <a:p>
            <a:r>
              <a:rPr lang="en-US" dirty="0" smtClean="0"/>
              <a:t>Project meetings</a:t>
            </a:r>
          </a:p>
          <a:p>
            <a:pPr lvl="1"/>
            <a:r>
              <a:rPr lang="en-US" dirty="0" smtClean="0"/>
              <a:t>1</a:t>
            </a:r>
            <a:r>
              <a:rPr lang="en-US" baseline="30000" dirty="0" smtClean="0"/>
              <a:t>st</a:t>
            </a:r>
            <a:r>
              <a:rPr lang="en-US" dirty="0" smtClean="0"/>
              <a:t> – </a:t>
            </a:r>
            <a:r>
              <a:rPr lang="en-US" dirty="0" smtClean="0"/>
              <a:t>3/24</a:t>
            </a:r>
            <a:r>
              <a:rPr lang="en-US" dirty="0" smtClean="0"/>
              <a:t> </a:t>
            </a:r>
            <a:r>
              <a:rPr lang="en-US" dirty="0" err="1" smtClean="0">
                <a:sym typeface="Wingdings"/>
              </a:rPr>
              <a:t></a:t>
            </a:r>
            <a:r>
              <a:rPr lang="en-US" dirty="0" smtClean="0">
                <a:sym typeface="Wingdings"/>
              </a:rPr>
              <a:t> refine/approve project idea</a:t>
            </a:r>
          </a:p>
          <a:p>
            <a:pPr lvl="1"/>
            <a:r>
              <a:rPr lang="en-US" dirty="0" smtClean="0">
                <a:sym typeface="Wingdings"/>
              </a:rPr>
              <a:t>2</a:t>
            </a:r>
            <a:r>
              <a:rPr lang="en-US" baseline="30000" dirty="0" smtClean="0">
                <a:sym typeface="Wingdings"/>
              </a:rPr>
              <a:t>nd</a:t>
            </a:r>
            <a:r>
              <a:rPr lang="en-US" dirty="0" smtClean="0">
                <a:sym typeface="Wingdings"/>
              </a:rPr>
              <a:t> – 4/6 </a:t>
            </a:r>
            <a:r>
              <a:rPr lang="en-US" dirty="0" err="1" smtClean="0">
                <a:sym typeface="Wingdings"/>
              </a:rPr>
              <a:t></a:t>
            </a:r>
            <a:r>
              <a:rPr lang="en-US" dirty="0" smtClean="0">
                <a:sym typeface="Wingdings"/>
              </a:rPr>
              <a:t> progress update</a:t>
            </a:r>
          </a:p>
          <a:p>
            <a:pPr lvl="1"/>
            <a:r>
              <a:rPr lang="en-US" dirty="0" smtClean="0">
                <a:sym typeface="Wingdings"/>
              </a:rPr>
              <a:t>3</a:t>
            </a:r>
            <a:r>
              <a:rPr lang="en-US" baseline="30000" dirty="0" smtClean="0">
                <a:sym typeface="Wingdings"/>
              </a:rPr>
              <a:t>rd</a:t>
            </a:r>
            <a:r>
              <a:rPr lang="en-US" dirty="0" smtClean="0">
                <a:sym typeface="Wingdings"/>
              </a:rPr>
              <a:t> – 4/23 </a:t>
            </a:r>
            <a:r>
              <a:rPr lang="en-US" dirty="0" err="1" smtClean="0">
                <a:sym typeface="Wingdings"/>
              </a:rPr>
              <a:t></a:t>
            </a:r>
            <a:r>
              <a:rPr lang="en-US" dirty="0" smtClean="0">
                <a:sym typeface="Wingdings"/>
              </a:rPr>
              <a:t> progress update</a:t>
            </a:r>
            <a:endParaRPr lang="en-US" dirty="0" smtClean="0">
              <a:sym typeface="Wingdings"/>
            </a:endParaRPr>
          </a:p>
          <a:p>
            <a:pPr lvl="1"/>
            <a:r>
              <a:rPr lang="en-US" dirty="0" smtClean="0"/>
              <a:t>4</a:t>
            </a:r>
            <a:r>
              <a:rPr lang="en-US" baseline="30000" dirty="0" smtClean="0"/>
              <a:t>th</a:t>
            </a:r>
            <a:r>
              <a:rPr lang="en-US" dirty="0" smtClean="0"/>
              <a:t> – 4/30 </a:t>
            </a:r>
            <a:r>
              <a:rPr lang="en-US" dirty="0" err="1" smtClean="0">
                <a:sym typeface="Wingdings"/>
              </a:rPr>
              <a:t></a:t>
            </a:r>
            <a:r>
              <a:rPr lang="en-US" dirty="0" smtClean="0">
                <a:sym typeface="Wingdings"/>
              </a:rPr>
              <a:t> project demos </a:t>
            </a:r>
          </a:p>
          <a:p>
            <a:r>
              <a:rPr lang="en-US" dirty="0" smtClean="0">
                <a:sym typeface="Wingdings"/>
              </a:rPr>
              <a:t>Final report due 5/3</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Collaboration Applications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Shared event recording</a:t>
            </a:r>
          </a:p>
          <a:p>
            <a:pPr lvl="1"/>
            <a:r>
              <a:rPr lang="en-US" dirty="0" smtClean="0"/>
              <a:t>Class note taking</a:t>
            </a:r>
          </a:p>
          <a:p>
            <a:pPr lvl="1"/>
            <a:r>
              <a:rPr lang="en-US" dirty="0" smtClean="0"/>
              <a:t>Photos</a:t>
            </a:r>
          </a:p>
          <a:p>
            <a:pPr lvl="1"/>
            <a:r>
              <a:rPr lang="en-US" dirty="0" smtClean="0"/>
              <a:t>Audio</a:t>
            </a:r>
          </a:p>
          <a:p>
            <a:pPr lvl="1"/>
            <a:endParaRPr lang="en-US" dirty="0" smtClean="0"/>
          </a:p>
          <a:p>
            <a:r>
              <a:rPr lang="en-US" dirty="0" smtClean="0"/>
              <a:t>Classroom tools</a:t>
            </a:r>
          </a:p>
          <a:p>
            <a:pPr lvl="1"/>
            <a:r>
              <a:rPr lang="en-US" dirty="0" smtClean="0"/>
              <a:t>Polls, Q&amp;A</a:t>
            </a:r>
          </a:p>
          <a:p>
            <a:pPr lvl="1"/>
            <a:endParaRPr lang="en-US" dirty="0" smtClean="0"/>
          </a:p>
          <a:p>
            <a:r>
              <a:rPr lang="en-US" dirty="0" smtClean="0"/>
              <a:t>Collaborative editing</a:t>
            </a:r>
          </a:p>
          <a:p>
            <a:pPr lvl="1"/>
            <a:r>
              <a:rPr lang="en-US" dirty="0" smtClean="0"/>
              <a:t>Whiteboard, documents</a:t>
            </a:r>
          </a:p>
          <a:p>
            <a:pPr lvl="1"/>
            <a:endParaRPr lang="en-US" dirty="0" smtClean="0"/>
          </a:p>
          <a:p>
            <a:r>
              <a:rPr lang="en-US" dirty="0" smtClean="0"/>
              <a:t>Distributed IM</a:t>
            </a:r>
          </a:p>
          <a:p>
            <a:endParaRPr lang="en-US" dirty="0" smtClean="0"/>
          </a:p>
          <a:p>
            <a:r>
              <a:rPr lang="en-US" dirty="0" smtClean="0"/>
              <a:t>Reviewing/reputation designs</a:t>
            </a:r>
          </a:p>
          <a:p>
            <a:pPr lvl="1"/>
            <a:r>
              <a:rPr lang="en-US" dirty="0" smtClean="0"/>
              <a:t>Photos, files, songs</a:t>
            </a:r>
          </a:p>
          <a:p>
            <a:pPr lvl="1"/>
            <a:r>
              <a:rPr lang="en-US" dirty="0" smtClean="0"/>
              <a:t>802.11 access points and other services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Games</a:t>
            </a:r>
            <a:endParaRPr lang="en-US" dirty="0"/>
          </a:p>
        </p:txBody>
      </p:sp>
      <p:sp>
        <p:nvSpPr>
          <p:cNvPr id="3" name="Content Placeholder 2"/>
          <p:cNvSpPr>
            <a:spLocks noGrp="1"/>
          </p:cNvSpPr>
          <p:nvPr>
            <p:ph idx="1"/>
          </p:nvPr>
        </p:nvSpPr>
        <p:spPr/>
        <p:txBody>
          <a:bodyPr/>
          <a:lstStyle/>
          <a:p>
            <a:r>
              <a:rPr lang="en-US" dirty="0" smtClean="0"/>
              <a:t>Strategy games</a:t>
            </a:r>
          </a:p>
          <a:p>
            <a:pPr lvl="1"/>
            <a:r>
              <a:rPr lang="en-US" dirty="0" smtClean="0"/>
              <a:t>Slow-paced, move exchange on meetings</a:t>
            </a:r>
          </a:p>
          <a:p>
            <a:pPr lvl="1"/>
            <a:endParaRPr lang="en-US" dirty="0" smtClean="0"/>
          </a:p>
          <a:p>
            <a:r>
              <a:rPr lang="en-US" dirty="0" smtClean="0"/>
              <a:t>Position based</a:t>
            </a:r>
          </a:p>
          <a:p>
            <a:endParaRPr lang="en-US" dirty="0" smtClean="0"/>
          </a:p>
          <a:p>
            <a:r>
              <a:rPr lang="en-US" dirty="0" smtClean="0"/>
              <a:t>Standard FPS</a:t>
            </a:r>
          </a:p>
          <a:p>
            <a:pPr lvl="1"/>
            <a:r>
              <a:rPr lang="en-US" dirty="0" smtClean="0"/>
              <a:t>Managing BW more aggressively than wired games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Application Distribution</a:t>
            </a:r>
            <a:endParaRPr lang="en-US" dirty="0"/>
          </a:p>
        </p:txBody>
      </p:sp>
      <p:sp>
        <p:nvSpPr>
          <p:cNvPr id="3" name="Content Placeholder 2"/>
          <p:cNvSpPr>
            <a:spLocks noGrp="1"/>
          </p:cNvSpPr>
          <p:nvPr>
            <p:ph idx="1"/>
          </p:nvPr>
        </p:nvSpPr>
        <p:spPr/>
        <p:txBody>
          <a:bodyPr/>
          <a:lstStyle/>
          <a:p>
            <a:r>
              <a:rPr lang="en-US" dirty="0" smtClean="0"/>
              <a:t>Get updates and find new applications from your friends</a:t>
            </a:r>
          </a:p>
          <a:p>
            <a:endParaRPr lang="en-US" dirty="0" smtClean="0"/>
          </a:p>
          <a:p>
            <a:r>
              <a:rPr lang="en-US" dirty="0" smtClean="0"/>
              <a:t>P2P </a:t>
            </a:r>
            <a:r>
              <a:rPr lang="en-US" dirty="0" err="1" smtClean="0"/>
              <a:t>filesharing</a:t>
            </a:r>
            <a:endParaRPr lang="en-US" dirty="0" smtClean="0"/>
          </a:p>
          <a:p>
            <a:endParaRPr lang="en-US" dirty="0" smtClean="0"/>
          </a:p>
          <a:p>
            <a:r>
              <a:rPr lang="en-US" dirty="0" smtClean="0"/>
              <a:t>Running code in an distributed experiment</a:t>
            </a:r>
          </a:p>
          <a:p>
            <a:endParaRPr lang="en-US" dirty="0" smtClean="0"/>
          </a:p>
          <a:p>
            <a:r>
              <a:rPr lang="en-US" dirty="0" smtClean="0"/>
              <a:t>P2P routing of messages through phones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en-US" smtClean="0"/>
              <a:t>Security Threats, Policies, and Mechanisms</a:t>
            </a:r>
            <a:endParaRPr lang="en-US"/>
          </a:p>
        </p:txBody>
      </p:sp>
      <p:sp>
        <p:nvSpPr>
          <p:cNvPr id="6147" name="Rectangle 3"/>
          <p:cNvSpPr>
            <a:spLocks noGrp="1" noChangeArrowheads="1"/>
          </p:cNvSpPr>
          <p:nvPr>
            <p:ph type="body" idx="1"/>
          </p:nvPr>
        </p:nvSpPr>
        <p:spPr/>
        <p:txBody>
          <a:bodyPr>
            <a:normAutofit/>
          </a:bodyPr>
          <a:lstStyle/>
          <a:p>
            <a:r>
              <a:rPr lang="en-US" dirty="0" smtClean="0"/>
              <a:t>Security implies dependability</a:t>
            </a:r>
            <a:r>
              <a:rPr lang="en-US" dirty="0" smtClean="0"/>
              <a:t>, confidentiality</a:t>
            </a:r>
            <a:r>
              <a:rPr lang="en-US" dirty="0" smtClean="0"/>
              <a:t>, and integrity.</a:t>
            </a:r>
          </a:p>
          <a:p>
            <a:r>
              <a:rPr lang="en-US" dirty="0" smtClean="0"/>
              <a:t>Types of security threats to consider:</a:t>
            </a:r>
          </a:p>
          <a:p>
            <a:pPr lvl="1"/>
            <a:r>
              <a:rPr lang="en-US" b="1" u="sng" dirty="0" smtClean="0"/>
              <a:t>Interception </a:t>
            </a:r>
            <a:r>
              <a:rPr lang="en-US" dirty="0" smtClean="0"/>
              <a:t>– an unauthorized party gains access to data or service</a:t>
            </a:r>
          </a:p>
          <a:p>
            <a:pPr lvl="1"/>
            <a:r>
              <a:rPr lang="en-US" b="1" u="sng" dirty="0" smtClean="0"/>
              <a:t>Interruption </a:t>
            </a:r>
            <a:r>
              <a:rPr lang="en-US" dirty="0" smtClean="0"/>
              <a:t>– situation where data or service becomes unavailable</a:t>
            </a:r>
          </a:p>
          <a:p>
            <a:pPr lvl="1"/>
            <a:r>
              <a:rPr lang="en-US" b="1" u="sng" dirty="0" smtClean="0"/>
              <a:t>Modification </a:t>
            </a:r>
            <a:r>
              <a:rPr lang="en-US" dirty="0" smtClean="0"/>
              <a:t>– unauthorized changing of data or tampering with a service so that it no longer adheres to its spec.</a:t>
            </a:r>
          </a:p>
          <a:p>
            <a:pPr lvl="1"/>
            <a:r>
              <a:rPr lang="en-US" b="1" u="sng" dirty="0" smtClean="0"/>
              <a:t>Fabrication </a:t>
            </a:r>
            <a:r>
              <a:rPr lang="en-US" dirty="0" smtClean="0"/>
              <a:t>– situation where data or activity generated that normally would not exist.</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Social Networks</a:t>
            </a:r>
            <a:endParaRPr lang="en-US" dirty="0"/>
          </a:p>
        </p:txBody>
      </p:sp>
      <p:sp>
        <p:nvSpPr>
          <p:cNvPr id="3" name="Content Placeholder 2"/>
          <p:cNvSpPr>
            <a:spLocks noGrp="1"/>
          </p:cNvSpPr>
          <p:nvPr>
            <p:ph idx="1"/>
          </p:nvPr>
        </p:nvSpPr>
        <p:spPr/>
        <p:txBody>
          <a:bodyPr/>
          <a:lstStyle/>
          <a:p>
            <a:r>
              <a:rPr lang="en-US" dirty="0" smtClean="0"/>
              <a:t>Locating friends via local multi-hop</a:t>
            </a:r>
          </a:p>
          <a:p>
            <a:pPr lvl="1"/>
            <a:r>
              <a:rPr lang="en-US" dirty="0" smtClean="0"/>
              <a:t>Finding friends of friends without revealing relationships</a:t>
            </a:r>
          </a:p>
          <a:p>
            <a:pPr lvl="1"/>
            <a:endParaRPr lang="en-US" dirty="0" smtClean="0"/>
          </a:p>
          <a:p>
            <a:r>
              <a:rPr lang="en-US" dirty="0" smtClean="0"/>
              <a:t>Sybil attack prevention</a:t>
            </a:r>
          </a:p>
          <a:p>
            <a:endParaRPr lang="en-US" dirty="0" smtClean="0"/>
          </a:p>
          <a:p>
            <a:r>
              <a:rPr lang="en-US" dirty="0" smtClean="0"/>
              <a:t>Shared “bulletin boards”</a:t>
            </a:r>
          </a:p>
          <a:p>
            <a:pPr lvl="1"/>
            <a:r>
              <a:rPr lang="en-US" dirty="0" smtClean="0"/>
              <a:t>Leaving notes for your friends</a:t>
            </a:r>
          </a:p>
          <a:p>
            <a:pPr lvl="1"/>
            <a:endParaRPr lang="en-US" dirty="0" smtClean="0"/>
          </a:p>
          <a:p>
            <a:r>
              <a:rPr lang="en-US" dirty="0" smtClean="0"/>
              <a:t>Trajectory reporting</a:t>
            </a:r>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smtClean="0"/>
              <a:t>Sensor Networks Applications</a:t>
            </a:r>
            <a:endParaRPr lang="en-US" dirty="0"/>
          </a:p>
        </p:txBody>
      </p:sp>
      <p:sp>
        <p:nvSpPr>
          <p:cNvPr id="3" name="Content Placeholder 2"/>
          <p:cNvSpPr>
            <a:spLocks noGrp="1"/>
          </p:cNvSpPr>
          <p:nvPr>
            <p:ph idx="1"/>
          </p:nvPr>
        </p:nvSpPr>
        <p:spPr/>
        <p:txBody>
          <a:bodyPr/>
          <a:lstStyle/>
          <a:p>
            <a:r>
              <a:rPr lang="en-US" dirty="0" smtClean="0"/>
              <a:t>How many people are near you</a:t>
            </a:r>
          </a:p>
          <a:p>
            <a:pPr lvl="1"/>
            <a:r>
              <a:rPr lang="en-US" dirty="0" smtClean="0"/>
              <a:t>Can we measure density in different parts of campus?</a:t>
            </a:r>
          </a:p>
          <a:p>
            <a:pPr lvl="1"/>
            <a:r>
              <a:rPr lang="en-US" dirty="0" smtClean="0"/>
              <a:t>Privacy preserving</a:t>
            </a:r>
          </a:p>
          <a:p>
            <a:pPr lvl="1"/>
            <a:r>
              <a:rPr lang="en-US" dirty="0" smtClean="0"/>
              <a:t>Synopsis diffusion</a:t>
            </a:r>
          </a:p>
          <a:p>
            <a:pPr lvl="1"/>
            <a:endParaRPr lang="en-US" dirty="0" smtClean="0"/>
          </a:p>
          <a:p>
            <a:r>
              <a:rPr lang="en-US" dirty="0" smtClean="0"/>
              <a:t>Image or audio sensing</a:t>
            </a:r>
          </a:p>
          <a:p>
            <a:pPr lvl="1"/>
            <a:r>
              <a:rPr lang="en-US" dirty="0" smtClean="0"/>
              <a:t>Distributing sensing requests</a:t>
            </a:r>
          </a:p>
          <a:p>
            <a:pPr lvl="1"/>
            <a:endParaRPr lang="en-US" dirty="0" smtClean="0"/>
          </a:p>
          <a:p>
            <a:r>
              <a:rPr lang="en-US" dirty="0" smtClean="0"/>
              <a:t>User entered data</a:t>
            </a:r>
          </a:p>
          <a:p>
            <a:pPr lvl="1"/>
            <a:r>
              <a:rPr lang="en-US" dirty="0" smtClean="0"/>
              <a:t>Item prices</a:t>
            </a:r>
          </a:p>
          <a:p>
            <a:pPr lvl="1"/>
            <a:r>
              <a:rPr lang="en-US" dirty="0" smtClean="0"/>
              <a:t>Weather</a:t>
            </a:r>
          </a:p>
          <a:p>
            <a:pPr lvl="1"/>
            <a:endParaRPr lang="en-US" dirty="0" smtClean="0"/>
          </a:p>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36195" name="Rectangle 2"/>
          <p:cNvSpPr>
            <a:spLocks noGrp="1" noChangeArrowheads="1"/>
          </p:cNvSpPr>
          <p:nvPr>
            <p:ph type="title"/>
          </p:nvPr>
        </p:nvSpPr>
        <p:spPr/>
        <p:txBody>
          <a:bodyPr/>
          <a:lstStyle/>
          <a:p>
            <a:r>
              <a:rPr lang="en-US" smtClean="0"/>
              <a:t>Locks and Keys</a:t>
            </a:r>
            <a:endParaRPr lang="en-US"/>
          </a:p>
        </p:txBody>
      </p:sp>
      <p:sp>
        <p:nvSpPr>
          <p:cNvPr id="136196" name="Rectangle 3"/>
          <p:cNvSpPr>
            <a:spLocks noGrp="1" noChangeArrowheads="1"/>
          </p:cNvSpPr>
          <p:nvPr>
            <p:ph idx="1"/>
          </p:nvPr>
        </p:nvSpPr>
        <p:spPr>
          <a:xfrm>
            <a:off x="304800" y="1447801"/>
            <a:ext cx="8534400" cy="2590800"/>
          </a:xfrm>
        </p:spPr>
        <p:txBody>
          <a:bodyPr>
            <a:normAutofit lnSpcReduction="10000"/>
          </a:bodyPr>
          <a:lstStyle/>
          <a:p>
            <a:r>
              <a:rPr lang="en-US" dirty="0" smtClean="0"/>
              <a:t>Associate </a:t>
            </a:r>
            <a:r>
              <a:rPr lang="en-US" dirty="0" smtClean="0">
                <a:solidFill>
                  <a:srgbClr val="FF0000"/>
                </a:solidFill>
              </a:rPr>
              <a:t>lock </a:t>
            </a:r>
            <a:r>
              <a:rPr lang="en-US" dirty="0" smtClean="0"/>
              <a:t>with object and </a:t>
            </a:r>
            <a:r>
              <a:rPr lang="en-US" dirty="0" smtClean="0">
                <a:solidFill>
                  <a:srgbClr val="FF0000"/>
                </a:solidFill>
              </a:rPr>
              <a:t>key </a:t>
            </a:r>
            <a:r>
              <a:rPr lang="en-US" dirty="0" smtClean="0"/>
              <a:t>with subject</a:t>
            </a:r>
          </a:p>
          <a:p>
            <a:pPr lvl="1"/>
            <a:r>
              <a:rPr lang="en-US" dirty="0" smtClean="0"/>
              <a:t>Key controls what the subject can access and how</a:t>
            </a:r>
          </a:p>
          <a:p>
            <a:pPr lvl="1"/>
            <a:r>
              <a:rPr lang="en-US" dirty="0" smtClean="0"/>
              <a:t>Subject presents key; if it corresponds to any of the locks on the object, access is granted</a:t>
            </a:r>
          </a:p>
          <a:p>
            <a:r>
              <a:rPr lang="en-US" dirty="0" smtClean="0"/>
              <a:t>This is flexible</a:t>
            </a:r>
          </a:p>
          <a:p>
            <a:pPr lvl="1"/>
            <a:r>
              <a:rPr lang="en-US" dirty="0" smtClean="0"/>
              <a:t>Can change either locks or keys</a:t>
            </a:r>
          </a:p>
          <a:p>
            <a:endParaRPr lang="en-US" dirty="0"/>
          </a:p>
        </p:txBody>
      </p:sp>
      <p:sp>
        <p:nvSpPr>
          <p:cNvPr id="136194"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2A62323C-7947-414C-B45E-6AAEFBD40271}" type="slidenum">
              <a:rPr lang="en-US" sz="1400"/>
              <a:pPr algn="r"/>
              <a:t>42</a:t>
            </a:fld>
            <a:endParaRPr lang="en-US" sz="1400"/>
          </a:p>
        </p:txBody>
      </p:sp>
      <p:sp>
        <p:nvSpPr>
          <p:cNvPr id="136197" name="Rectangle 4"/>
          <p:cNvSpPr>
            <a:spLocks noChangeArrowheads="1"/>
          </p:cNvSpPr>
          <p:nvPr/>
        </p:nvSpPr>
        <p:spPr bwMode="auto">
          <a:xfrm>
            <a:off x="1066800" y="41910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198" name="Rectangle 5"/>
          <p:cNvSpPr>
            <a:spLocks noChangeArrowheads="1"/>
          </p:cNvSpPr>
          <p:nvPr/>
        </p:nvSpPr>
        <p:spPr bwMode="auto">
          <a:xfrm>
            <a:off x="1066800" y="46482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199" name="Rectangle 6"/>
          <p:cNvSpPr>
            <a:spLocks noChangeArrowheads="1"/>
          </p:cNvSpPr>
          <p:nvPr/>
        </p:nvSpPr>
        <p:spPr bwMode="auto">
          <a:xfrm>
            <a:off x="1066800" y="51054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00" name="Rectangle 7"/>
          <p:cNvSpPr>
            <a:spLocks noChangeArrowheads="1"/>
          </p:cNvSpPr>
          <p:nvPr/>
        </p:nvSpPr>
        <p:spPr bwMode="auto">
          <a:xfrm>
            <a:off x="1066800" y="55626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01" name="Rectangle 8"/>
          <p:cNvSpPr>
            <a:spLocks noChangeArrowheads="1"/>
          </p:cNvSpPr>
          <p:nvPr/>
        </p:nvSpPr>
        <p:spPr bwMode="auto">
          <a:xfrm>
            <a:off x="2286000" y="41910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02" name="Rectangle 9"/>
          <p:cNvSpPr>
            <a:spLocks noChangeArrowheads="1"/>
          </p:cNvSpPr>
          <p:nvPr/>
        </p:nvSpPr>
        <p:spPr bwMode="auto">
          <a:xfrm>
            <a:off x="2286000" y="46482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03" name="Rectangle 10"/>
          <p:cNvSpPr>
            <a:spLocks noChangeArrowheads="1"/>
          </p:cNvSpPr>
          <p:nvPr/>
        </p:nvSpPr>
        <p:spPr bwMode="auto">
          <a:xfrm>
            <a:off x="2286000" y="51054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04" name="Rectangle 11"/>
          <p:cNvSpPr>
            <a:spLocks noChangeArrowheads="1"/>
          </p:cNvSpPr>
          <p:nvPr/>
        </p:nvSpPr>
        <p:spPr bwMode="auto">
          <a:xfrm>
            <a:off x="2286000" y="55626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05" name="Line 12"/>
          <p:cNvSpPr>
            <a:spLocks noChangeShapeType="1"/>
          </p:cNvSpPr>
          <p:nvPr/>
        </p:nvSpPr>
        <p:spPr bwMode="auto">
          <a:xfrm>
            <a:off x="1371600" y="4343400"/>
            <a:ext cx="457200" cy="1524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06" name="Line 13"/>
          <p:cNvSpPr>
            <a:spLocks noChangeShapeType="1"/>
          </p:cNvSpPr>
          <p:nvPr/>
        </p:nvSpPr>
        <p:spPr bwMode="auto">
          <a:xfrm flipV="1">
            <a:off x="1371600" y="4495800"/>
            <a:ext cx="457200" cy="2286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07" name="Line 14"/>
          <p:cNvSpPr>
            <a:spLocks noChangeShapeType="1"/>
          </p:cNvSpPr>
          <p:nvPr/>
        </p:nvSpPr>
        <p:spPr bwMode="auto">
          <a:xfrm flipV="1">
            <a:off x="1371600" y="4495800"/>
            <a:ext cx="457200" cy="6858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08" name="Line 15"/>
          <p:cNvSpPr>
            <a:spLocks noChangeShapeType="1"/>
          </p:cNvSpPr>
          <p:nvPr/>
        </p:nvSpPr>
        <p:spPr bwMode="auto">
          <a:xfrm flipV="1">
            <a:off x="1828800" y="4343400"/>
            <a:ext cx="457200" cy="152400"/>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136209" name="Rectangle 16"/>
          <p:cNvSpPr>
            <a:spLocks noChangeArrowheads="1"/>
          </p:cNvSpPr>
          <p:nvPr/>
        </p:nvSpPr>
        <p:spPr bwMode="auto">
          <a:xfrm>
            <a:off x="3352800" y="41910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10" name="Rectangle 17"/>
          <p:cNvSpPr>
            <a:spLocks noChangeArrowheads="1"/>
          </p:cNvSpPr>
          <p:nvPr/>
        </p:nvSpPr>
        <p:spPr bwMode="auto">
          <a:xfrm>
            <a:off x="3352800" y="46482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11" name="Rectangle 18"/>
          <p:cNvSpPr>
            <a:spLocks noChangeArrowheads="1"/>
          </p:cNvSpPr>
          <p:nvPr/>
        </p:nvSpPr>
        <p:spPr bwMode="auto">
          <a:xfrm>
            <a:off x="3352800" y="51054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12" name="Rectangle 19"/>
          <p:cNvSpPr>
            <a:spLocks noChangeArrowheads="1"/>
          </p:cNvSpPr>
          <p:nvPr/>
        </p:nvSpPr>
        <p:spPr bwMode="auto">
          <a:xfrm>
            <a:off x="3352800" y="55626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13" name="Rectangle 20"/>
          <p:cNvSpPr>
            <a:spLocks noChangeArrowheads="1"/>
          </p:cNvSpPr>
          <p:nvPr/>
        </p:nvSpPr>
        <p:spPr bwMode="auto">
          <a:xfrm>
            <a:off x="4572000" y="41910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14" name="Rectangle 21"/>
          <p:cNvSpPr>
            <a:spLocks noChangeArrowheads="1"/>
          </p:cNvSpPr>
          <p:nvPr/>
        </p:nvSpPr>
        <p:spPr bwMode="auto">
          <a:xfrm>
            <a:off x="4572000" y="46482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15" name="Rectangle 22"/>
          <p:cNvSpPr>
            <a:spLocks noChangeArrowheads="1"/>
          </p:cNvSpPr>
          <p:nvPr/>
        </p:nvSpPr>
        <p:spPr bwMode="auto">
          <a:xfrm>
            <a:off x="4572000" y="51054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16" name="Rectangle 23"/>
          <p:cNvSpPr>
            <a:spLocks noChangeArrowheads="1"/>
          </p:cNvSpPr>
          <p:nvPr/>
        </p:nvSpPr>
        <p:spPr bwMode="auto">
          <a:xfrm>
            <a:off x="4572000" y="55626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17" name="Line 24"/>
          <p:cNvSpPr>
            <a:spLocks noChangeShapeType="1"/>
          </p:cNvSpPr>
          <p:nvPr/>
        </p:nvSpPr>
        <p:spPr bwMode="auto">
          <a:xfrm flipH="1">
            <a:off x="4038600" y="4343400"/>
            <a:ext cx="457200" cy="2286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18" name="Line 25"/>
          <p:cNvSpPr>
            <a:spLocks noChangeShapeType="1"/>
          </p:cNvSpPr>
          <p:nvPr/>
        </p:nvSpPr>
        <p:spPr bwMode="auto">
          <a:xfrm flipH="1" flipV="1">
            <a:off x="4038600" y="4572000"/>
            <a:ext cx="457200" cy="2286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19" name="Line 26"/>
          <p:cNvSpPr>
            <a:spLocks noChangeShapeType="1"/>
          </p:cNvSpPr>
          <p:nvPr/>
        </p:nvSpPr>
        <p:spPr bwMode="auto">
          <a:xfrm flipH="1" flipV="1">
            <a:off x="4038600" y="4572000"/>
            <a:ext cx="533400" cy="11430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20" name="Line 27"/>
          <p:cNvSpPr>
            <a:spLocks noChangeShapeType="1"/>
          </p:cNvSpPr>
          <p:nvPr/>
        </p:nvSpPr>
        <p:spPr bwMode="auto">
          <a:xfrm flipH="1" flipV="1">
            <a:off x="3581400" y="4343400"/>
            <a:ext cx="457200" cy="228600"/>
          </a:xfrm>
          <a:prstGeom prst="line">
            <a:avLst/>
          </a:prstGeom>
          <a:noFill/>
          <a:ln w="9525">
            <a:solidFill>
              <a:schemeClr val="tx1"/>
            </a:solidFill>
            <a:miter lim="800000"/>
            <a:headEnd/>
            <a:tailEnd type="triangle" w="med" len="med"/>
          </a:ln>
        </p:spPr>
        <p:txBody>
          <a:bodyPr wrap="none">
            <a:prstTxWarp prst="textNoShape">
              <a:avLst/>
            </a:prstTxWarp>
          </a:bodyPr>
          <a:lstStyle/>
          <a:p>
            <a:endParaRPr lang="en-US"/>
          </a:p>
        </p:txBody>
      </p:sp>
      <p:sp>
        <p:nvSpPr>
          <p:cNvPr id="136221" name="Rectangle 48"/>
          <p:cNvSpPr>
            <a:spLocks noChangeArrowheads="1"/>
          </p:cNvSpPr>
          <p:nvPr/>
        </p:nvSpPr>
        <p:spPr bwMode="auto">
          <a:xfrm>
            <a:off x="5638800" y="41910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22" name="Rectangle 49"/>
          <p:cNvSpPr>
            <a:spLocks noChangeArrowheads="1"/>
          </p:cNvSpPr>
          <p:nvPr/>
        </p:nvSpPr>
        <p:spPr bwMode="auto">
          <a:xfrm>
            <a:off x="5638800" y="46482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23" name="Rectangle 50"/>
          <p:cNvSpPr>
            <a:spLocks noChangeArrowheads="1"/>
          </p:cNvSpPr>
          <p:nvPr/>
        </p:nvSpPr>
        <p:spPr bwMode="auto">
          <a:xfrm>
            <a:off x="5638800" y="51054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24" name="Rectangle 51"/>
          <p:cNvSpPr>
            <a:spLocks noChangeArrowheads="1"/>
          </p:cNvSpPr>
          <p:nvPr/>
        </p:nvSpPr>
        <p:spPr bwMode="auto">
          <a:xfrm>
            <a:off x="5638800" y="5562600"/>
            <a:ext cx="228600" cy="228600"/>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136225" name="Rectangle 52"/>
          <p:cNvSpPr>
            <a:spLocks noChangeArrowheads="1"/>
          </p:cNvSpPr>
          <p:nvPr/>
        </p:nvSpPr>
        <p:spPr bwMode="auto">
          <a:xfrm>
            <a:off x="7391400" y="41910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26" name="Rectangle 53"/>
          <p:cNvSpPr>
            <a:spLocks noChangeArrowheads="1"/>
          </p:cNvSpPr>
          <p:nvPr/>
        </p:nvSpPr>
        <p:spPr bwMode="auto">
          <a:xfrm>
            <a:off x="7391400" y="46482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27" name="Rectangle 54"/>
          <p:cNvSpPr>
            <a:spLocks noChangeArrowheads="1"/>
          </p:cNvSpPr>
          <p:nvPr/>
        </p:nvSpPr>
        <p:spPr bwMode="auto">
          <a:xfrm>
            <a:off x="7391400" y="51054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28" name="Rectangle 55"/>
          <p:cNvSpPr>
            <a:spLocks noChangeArrowheads="1"/>
          </p:cNvSpPr>
          <p:nvPr/>
        </p:nvSpPr>
        <p:spPr bwMode="auto">
          <a:xfrm>
            <a:off x="7391400" y="5562600"/>
            <a:ext cx="228600" cy="228600"/>
          </a:xfrm>
          <a:prstGeom prst="rect">
            <a:avLst/>
          </a:prstGeom>
          <a:solidFill>
            <a:schemeClr val="folHlink"/>
          </a:solidFill>
          <a:ln w="9525">
            <a:solidFill>
              <a:schemeClr val="tx1"/>
            </a:solidFill>
            <a:miter lim="800000"/>
            <a:headEnd/>
            <a:tailEnd/>
          </a:ln>
        </p:spPr>
        <p:txBody>
          <a:bodyPr wrap="none" anchor="ctr">
            <a:prstTxWarp prst="textNoShape">
              <a:avLst/>
            </a:prstTxWarp>
          </a:bodyPr>
          <a:lstStyle/>
          <a:p>
            <a:endParaRPr lang="en-US"/>
          </a:p>
        </p:txBody>
      </p:sp>
      <p:sp>
        <p:nvSpPr>
          <p:cNvPr id="136229" name="Line 56"/>
          <p:cNvSpPr>
            <a:spLocks noChangeShapeType="1"/>
          </p:cNvSpPr>
          <p:nvPr/>
        </p:nvSpPr>
        <p:spPr bwMode="auto">
          <a:xfrm flipH="1">
            <a:off x="6858000" y="4343400"/>
            <a:ext cx="457200" cy="2286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30" name="Line 57"/>
          <p:cNvSpPr>
            <a:spLocks noChangeShapeType="1"/>
          </p:cNvSpPr>
          <p:nvPr/>
        </p:nvSpPr>
        <p:spPr bwMode="auto">
          <a:xfrm flipH="1" flipV="1">
            <a:off x="6858000" y="4572000"/>
            <a:ext cx="457200" cy="2286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31" name="Line 58"/>
          <p:cNvSpPr>
            <a:spLocks noChangeShapeType="1"/>
          </p:cNvSpPr>
          <p:nvPr/>
        </p:nvSpPr>
        <p:spPr bwMode="auto">
          <a:xfrm flipH="1" flipV="1">
            <a:off x="6858000" y="4572000"/>
            <a:ext cx="533400" cy="11430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32" name="Line 60"/>
          <p:cNvSpPr>
            <a:spLocks noChangeShapeType="1"/>
          </p:cNvSpPr>
          <p:nvPr/>
        </p:nvSpPr>
        <p:spPr bwMode="auto">
          <a:xfrm>
            <a:off x="5867400" y="4343400"/>
            <a:ext cx="457200" cy="2286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33" name="Line 61"/>
          <p:cNvSpPr>
            <a:spLocks noChangeShapeType="1"/>
          </p:cNvSpPr>
          <p:nvPr/>
        </p:nvSpPr>
        <p:spPr bwMode="auto">
          <a:xfrm flipV="1">
            <a:off x="5943600" y="4572000"/>
            <a:ext cx="381000" cy="609600"/>
          </a:xfrm>
          <a:prstGeom prst="line">
            <a:avLst/>
          </a:prstGeom>
          <a:noFill/>
          <a:ln w="9525">
            <a:solidFill>
              <a:schemeClr val="tx1"/>
            </a:solidFill>
            <a:miter lim="800000"/>
            <a:headEnd/>
            <a:tailEnd/>
          </a:ln>
        </p:spPr>
        <p:txBody>
          <a:bodyPr wrap="none">
            <a:prstTxWarp prst="textNoShape">
              <a:avLst/>
            </a:prstTxWarp>
          </a:bodyPr>
          <a:lstStyle/>
          <a:p>
            <a:endParaRPr lang="en-US"/>
          </a:p>
        </p:txBody>
      </p:sp>
      <p:sp>
        <p:nvSpPr>
          <p:cNvPr id="136234" name="Rectangle 62"/>
          <p:cNvSpPr>
            <a:spLocks noChangeArrowheads="1"/>
          </p:cNvSpPr>
          <p:nvPr/>
        </p:nvSpPr>
        <p:spPr bwMode="auto">
          <a:xfrm>
            <a:off x="6324600" y="4495800"/>
            <a:ext cx="152400" cy="304800"/>
          </a:xfrm>
          <a:prstGeom prst="rect">
            <a:avLst/>
          </a:prstGeom>
          <a:solidFill>
            <a:schemeClr val="hlink"/>
          </a:solidFill>
          <a:ln w="9525">
            <a:solidFill>
              <a:schemeClr val="hlink"/>
            </a:solidFill>
            <a:miter lim="800000"/>
            <a:headEnd/>
            <a:tailEnd/>
          </a:ln>
        </p:spPr>
        <p:txBody>
          <a:bodyPr wrap="none" anchor="ctr">
            <a:prstTxWarp prst="textNoShape">
              <a:avLst/>
            </a:prstTxWarp>
          </a:bodyPr>
          <a:lstStyle/>
          <a:p>
            <a:endParaRPr lang="en-US"/>
          </a:p>
        </p:txBody>
      </p:sp>
      <p:sp>
        <p:nvSpPr>
          <p:cNvPr id="136235" name="Rectangle 63"/>
          <p:cNvSpPr>
            <a:spLocks noChangeArrowheads="1"/>
          </p:cNvSpPr>
          <p:nvPr/>
        </p:nvSpPr>
        <p:spPr bwMode="auto">
          <a:xfrm>
            <a:off x="6705600" y="4495800"/>
            <a:ext cx="152400" cy="304800"/>
          </a:xfrm>
          <a:prstGeom prst="rect">
            <a:avLst/>
          </a:prstGeom>
          <a:solidFill>
            <a:schemeClr val="hlink"/>
          </a:solidFill>
          <a:ln w="9525">
            <a:solidFill>
              <a:schemeClr val="hlink"/>
            </a:solidFill>
            <a:miter lim="800000"/>
            <a:headEnd/>
            <a:tailEnd/>
          </a:ln>
        </p:spPr>
        <p:txBody>
          <a:bodyPr wrap="none" anchor="ctr">
            <a:prstTxWarp prst="textNoShape">
              <a:avLst/>
            </a:prstTxWarp>
          </a:bodyPr>
          <a:lstStyle/>
          <a:p>
            <a:endParaRPr lang="en-US"/>
          </a:p>
        </p:txBody>
      </p:sp>
      <p:sp>
        <p:nvSpPr>
          <p:cNvPr id="136236" name="Text Box 64"/>
          <p:cNvSpPr txBox="1">
            <a:spLocks noChangeArrowheads="1"/>
          </p:cNvSpPr>
          <p:nvPr/>
        </p:nvSpPr>
        <p:spPr bwMode="auto">
          <a:xfrm>
            <a:off x="1447800" y="5791200"/>
            <a:ext cx="9906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a:t>ACL</a:t>
            </a:r>
          </a:p>
        </p:txBody>
      </p:sp>
      <p:sp>
        <p:nvSpPr>
          <p:cNvPr id="136237" name="Text Box 65"/>
          <p:cNvSpPr txBox="1">
            <a:spLocks noChangeArrowheads="1"/>
          </p:cNvSpPr>
          <p:nvPr/>
        </p:nvSpPr>
        <p:spPr bwMode="auto">
          <a:xfrm>
            <a:off x="3733800" y="5791200"/>
            <a:ext cx="9906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a:t>C-List</a:t>
            </a:r>
          </a:p>
        </p:txBody>
      </p:sp>
      <p:sp>
        <p:nvSpPr>
          <p:cNvPr id="136238" name="Text Box 66"/>
          <p:cNvSpPr txBox="1">
            <a:spLocks noChangeArrowheads="1"/>
          </p:cNvSpPr>
          <p:nvPr/>
        </p:nvSpPr>
        <p:spPr bwMode="auto">
          <a:xfrm>
            <a:off x="6019800" y="5791200"/>
            <a:ext cx="1828800" cy="457200"/>
          </a:xfrm>
          <a:prstGeom prst="rect">
            <a:avLst/>
          </a:prstGeom>
          <a:noFill/>
          <a:ln w="9525">
            <a:noFill/>
            <a:miter lim="800000"/>
            <a:headEnd/>
            <a:tailEnd/>
          </a:ln>
        </p:spPr>
        <p:txBody>
          <a:bodyPr>
            <a:prstTxWarp prst="textNoShape">
              <a:avLst/>
            </a:prstTxWarp>
            <a:spAutoFit/>
          </a:bodyPr>
          <a:lstStyle/>
          <a:p>
            <a:pPr>
              <a:spcBef>
                <a:spcPct val="50000"/>
              </a:spcBef>
            </a:pPr>
            <a:r>
              <a:rPr lang="en-US"/>
              <a:t>Locks/Keys</a:t>
            </a:r>
          </a:p>
        </p:txBody>
      </p:sp>
      <p:sp>
        <p:nvSpPr>
          <p:cNvPr id="49" name="Slide Number Placeholder 48"/>
          <p:cNvSpPr>
            <a:spLocks noGrp="1"/>
          </p:cNvSpPr>
          <p:nvPr>
            <p:ph type="sldNum" sz="quarter" idx="12"/>
          </p:nvPr>
        </p:nvSpPr>
        <p:spPr/>
        <p:txBody>
          <a:bodyPr/>
          <a:lstStyle/>
          <a:p>
            <a:fld id="{B6F15528-21DE-4FAA-801E-634DDDAF4B2B}" type="slidenum">
              <a:rPr lang="en-US" smtClean="0"/>
              <a:pPr/>
              <a:t>42</a:t>
            </a:fld>
            <a:endParaRPr lang="en-US"/>
          </a:p>
        </p:txBody>
      </p:sp>
    </p:spTree>
  </p:cSld>
  <p:clrMapOvr>
    <a:masterClrMapping/>
  </p:clrMapOvr>
  <p:transition/>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38243" name="Rectangle 2"/>
          <p:cNvSpPr>
            <a:spLocks noGrp="1" noChangeArrowheads="1"/>
          </p:cNvSpPr>
          <p:nvPr>
            <p:ph type="title"/>
          </p:nvPr>
        </p:nvSpPr>
        <p:spPr/>
        <p:txBody>
          <a:bodyPr/>
          <a:lstStyle/>
          <a:p>
            <a:r>
              <a:rPr lang="en-US" smtClean="0"/>
              <a:t>Cryptographic Implementation</a:t>
            </a:r>
            <a:endParaRPr lang="en-US"/>
          </a:p>
        </p:txBody>
      </p:sp>
      <p:sp>
        <p:nvSpPr>
          <p:cNvPr id="138244" name="Rectangle 3"/>
          <p:cNvSpPr>
            <a:spLocks noGrp="1" noChangeArrowheads="1"/>
          </p:cNvSpPr>
          <p:nvPr>
            <p:ph idx="1"/>
          </p:nvPr>
        </p:nvSpPr>
        <p:spPr/>
        <p:txBody>
          <a:bodyPr/>
          <a:lstStyle/>
          <a:p>
            <a:r>
              <a:rPr lang="en-US" smtClean="0"/>
              <a:t>Enciphering key is lock; deciphering key is key</a:t>
            </a:r>
          </a:p>
          <a:p>
            <a:pPr lvl="1"/>
            <a:r>
              <a:rPr lang="en-US" smtClean="0"/>
              <a:t>Encipher object o; store Ek (o)</a:t>
            </a:r>
          </a:p>
          <a:p>
            <a:pPr lvl="1"/>
            <a:r>
              <a:rPr lang="en-US" smtClean="0"/>
              <a:t>Use subject’s key k</a:t>
            </a:r>
            <a:r>
              <a:rPr lang="en-US" smtClean="0">
                <a:sym typeface="Symbol" pitchFamily="-65" charset="2"/>
              </a:rPr>
              <a:t></a:t>
            </a:r>
            <a:r>
              <a:rPr lang="en-US" smtClean="0"/>
              <a:t> to compute Dk</a:t>
            </a:r>
            <a:r>
              <a:rPr lang="en-US" smtClean="0">
                <a:sym typeface="Symbol" pitchFamily="-65" charset="2"/>
              </a:rPr>
              <a:t> </a:t>
            </a:r>
            <a:r>
              <a:rPr lang="en-US" smtClean="0"/>
              <a:t>(Ek (o))</a:t>
            </a:r>
          </a:p>
          <a:p>
            <a:pPr lvl="1"/>
            <a:r>
              <a:rPr lang="en-US" smtClean="0"/>
              <a:t>Any of n can access o: store</a:t>
            </a:r>
          </a:p>
          <a:p>
            <a:pPr lvl="1"/>
            <a:r>
              <a:rPr lang="en-US" smtClean="0"/>
              <a:t>o</a:t>
            </a:r>
            <a:r>
              <a:rPr lang="en-US" smtClean="0">
                <a:sym typeface="Symbol" pitchFamily="-65" charset="2"/>
              </a:rPr>
              <a:t> </a:t>
            </a:r>
            <a:r>
              <a:rPr lang="en-US" smtClean="0"/>
              <a:t>= (E1 (o), …, En (o))</a:t>
            </a:r>
          </a:p>
          <a:p>
            <a:pPr lvl="1"/>
            <a:r>
              <a:rPr lang="en-US" smtClean="0"/>
              <a:t>Requires consent of all n to access o: store</a:t>
            </a:r>
          </a:p>
          <a:p>
            <a:pPr lvl="1"/>
            <a:r>
              <a:rPr lang="en-US" smtClean="0"/>
              <a:t>o</a:t>
            </a:r>
            <a:r>
              <a:rPr lang="en-US" smtClean="0">
                <a:sym typeface="Symbol" pitchFamily="-65" charset="2"/>
              </a:rPr>
              <a:t> </a:t>
            </a:r>
            <a:r>
              <a:rPr lang="en-US" smtClean="0"/>
              <a:t>= (E1(E2(…(En(o))…))</a:t>
            </a:r>
            <a:endParaRPr lang="en-US"/>
          </a:p>
        </p:txBody>
      </p:sp>
      <p:sp>
        <p:nvSpPr>
          <p:cNvPr id="138242"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0B9598AE-964D-A041-A0FB-231841A34748}" type="slidenum">
              <a:rPr lang="en-US" sz="1400"/>
              <a:pPr algn="r"/>
              <a:t>43</a:t>
            </a:fld>
            <a:endParaRPr lang="en-US" sz="1400"/>
          </a:p>
        </p:txBody>
      </p:sp>
      <p:sp>
        <p:nvSpPr>
          <p:cNvPr id="7" name="Slide Number Placeholder 6"/>
          <p:cNvSpPr>
            <a:spLocks noGrp="1"/>
          </p:cNvSpPr>
          <p:nvPr>
            <p:ph type="sldNum" sz="quarter" idx="12"/>
          </p:nvPr>
        </p:nvSpPr>
        <p:spPr/>
        <p:txBody>
          <a:bodyPr/>
          <a:lstStyle/>
          <a:p>
            <a:fld id="{B6F15528-21DE-4FAA-801E-634DDDAF4B2B}" type="slidenum">
              <a:rPr lang="en-US" smtClean="0"/>
              <a:pPr/>
              <a:t>43</a:t>
            </a:fld>
            <a:endParaRPr lang="en-US"/>
          </a:p>
        </p:txBody>
      </p:sp>
    </p:spTree>
  </p:cSld>
  <p:clrMapOvr>
    <a:masterClrMapping/>
  </p:clrMapOvr>
  <p:transition/>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p:txBody>
          <a:bodyPr/>
          <a:lstStyle/>
          <a:p>
            <a:r>
              <a:rPr lang="en-US" smtClean="0"/>
              <a:t>Revocation of Rights</a:t>
            </a:r>
            <a:endParaRPr lang="en-US"/>
          </a:p>
        </p:txBody>
      </p:sp>
      <p:sp>
        <p:nvSpPr>
          <p:cNvPr id="49156" name="Rectangle 3"/>
          <p:cNvSpPr>
            <a:spLocks noGrp="1" noChangeArrowheads="1"/>
          </p:cNvSpPr>
          <p:nvPr>
            <p:ph type="body" idx="1"/>
          </p:nvPr>
        </p:nvSpPr>
        <p:spPr/>
        <p:txBody>
          <a:bodyPr/>
          <a:lstStyle/>
          <a:p>
            <a:r>
              <a:rPr lang="en-US" dirty="0" smtClean="0"/>
              <a:t>Scan all C-lists, remove relevant capabilities</a:t>
            </a:r>
          </a:p>
          <a:p>
            <a:pPr lvl="1"/>
            <a:r>
              <a:rPr lang="en-US" dirty="0" smtClean="0"/>
              <a:t>Far too expensive! (return your tickets?)</a:t>
            </a:r>
          </a:p>
          <a:p>
            <a:r>
              <a:rPr lang="en-US" dirty="0" smtClean="0"/>
              <a:t>Use indirection</a:t>
            </a:r>
          </a:p>
          <a:p>
            <a:pPr lvl="1"/>
            <a:r>
              <a:rPr lang="en-US" dirty="0" smtClean="0"/>
              <a:t>Each object has entry in a global object table</a:t>
            </a:r>
          </a:p>
          <a:p>
            <a:pPr lvl="1"/>
            <a:r>
              <a:rPr lang="en-US" dirty="0" smtClean="0"/>
              <a:t>Names in capabilities </a:t>
            </a:r>
            <a:r>
              <a:rPr lang="en-US" dirty="0" smtClean="0">
                <a:solidFill>
                  <a:srgbClr val="FF0000"/>
                </a:solidFill>
              </a:rPr>
              <a:t>name the entry, not the object</a:t>
            </a:r>
          </a:p>
          <a:p>
            <a:pPr lvl="2"/>
            <a:r>
              <a:rPr lang="en-US" dirty="0" smtClean="0"/>
              <a:t>To revoke, zap the entry in the table</a:t>
            </a:r>
          </a:p>
          <a:p>
            <a:pPr lvl="2"/>
            <a:r>
              <a:rPr lang="en-US" dirty="0" smtClean="0"/>
              <a:t>Can have multiple entries for a single object to allow control of different sets of rights and/or groups of users for each object</a:t>
            </a:r>
          </a:p>
          <a:p>
            <a:pPr lvl="1"/>
            <a:r>
              <a:rPr lang="en-US" dirty="0" smtClean="0"/>
              <a:t>Example: Amoeba: owner requests server change random number in server table</a:t>
            </a:r>
          </a:p>
          <a:p>
            <a:pPr lvl="2"/>
            <a:r>
              <a:rPr lang="en-US" dirty="0" smtClean="0"/>
              <a:t>All capabilities for that object now invalid</a:t>
            </a:r>
          </a:p>
          <a:p>
            <a:pPr lvl="1"/>
            <a:r>
              <a:rPr lang="en-US" dirty="0" smtClean="0"/>
              <a:t>Re-issue tickets and invalidate old tickets</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44</a:t>
            </a:fld>
            <a:endParaRPr lang="en-US"/>
          </a:p>
        </p:txBody>
      </p:sp>
    </p:spTree>
  </p:cSld>
  <p:clrMapOvr>
    <a:masterClrMapping/>
  </p:clrMapOvr>
  <p:transition/>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smtClean="0"/>
              <a:t>Mobile Code (1)</a:t>
            </a:r>
            <a:endParaRPr lang="en-US"/>
          </a:p>
        </p:txBody>
      </p:sp>
      <p:sp>
        <p:nvSpPr>
          <p:cNvPr id="245763" name="Rectangle 3"/>
          <p:cNvSpPr>
            <a:spLocks noGrp="1" noChangeArrowheads="1"/>
          </p:cNvSpPr>
          <p:nvPr>
            <p:ph type="body" idx="1"/>
          </p:nvPr>
        </p:nvSpPr>
        <p:spPr/>
        <p:txBody>
          <a:bodyPr>
            <a:normAutofit fontScale="85000" lnSpcReduction="10000"/>
          </a:bodyPr>
          <a:lstStyle/>
          <a:p>
            <a:r>
              <a:rPr lang="en-US" smtClean="0"/>
              <a:t>Securing mobile code involves protecting the local site from code created remotely.  </a:t>
            </a:r>
          </a:p>
          <a:p>
            <a:pPr lvl="1"/>
            <a:r>
              <a:rPr lang="en-US" smtClean="0"/>
              <a:t>‘Sandboxes’ allow downloaded programs to be run in such a way that each executed instruction is carefully controlled either by static analysis before executing the code or by inserting dynamic checks (or both).</a:t>
            </a:r>
          </a:p>
          <a:p>
            <a:pPr lvl="1"/>
            <a:r>
              <a:rPr lang="en-US" smtClean="0"/>
              <a:t>Java uses byte code verification, specialized loaders for remote classes, and a security manager</a:t>
            </a:r>
          </a:p>
          <a:p>
            <a:pPr lvl="2"/>
            <a:r>
              <a:rPr lang="en-US" smtClean="0"/>
              <a:t>byte code verifiers – check Java byte code for illegal instructions or for parts of the code that do not conform to some format standards. </a:t>
            </a:r>
          </a:p>
          <a:p>
            <a:pPr lvl="2"/>
            <a:r>
              <a:rPr lang="en-US" smtClean="0"/>
              <a:t>specialized loaders – prohibit certain types of instructions that may allow things like additional loading of (potentially unchecked) classes</a:t>
            </a:r>
          </a:p>
          <a:p>
            <a:pPr lvl="2"/>
            <a:r>
              <a:rPr lang="en-US" smtClean="0"/>
              <a:t>Security manager – runtime checks – acts as a reference manager.</a:t>
            </a:r>
          </a:p>
          <a:p>
            <a:pPr lvl="2"/>
            <a:r>
              <a:rPr lang="en-US" smtClean="0"/>
              <a:t>The text discusses various ways to implement security policy: capabilities, stack introspection, name space management.</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45</a:t>
            </a:fld>
            <a:endParaRPr lang="en-US"/>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t>Protecting the Target (1)</a:t>
            </a:r>
          </a:p>
        </p:txBody>
      </p:sp>
      <p:sp>
        <p:nvSpPr>
          <p:cNvPr id="146435" name="Rectangle 3"/>
          <p:cNvSpPr>
            <a:spLocks noGrp="1" noChangeArrowheads="1"/>
          </p:cNvSpPr>
          <p:nvPr>
            <p:ph type="body" idx="1"/>
          </p:nvPr>
        </p:nvSpPr>
        <p:spPr>
          <a:xfrm>
            <a:off x="304800" y="5564188"/>
            <a:ext cx="8839200" cy="989012"/>
          </a:xfrm>
        </p:spPr>
        <p:txBody>
          <a:bodyPr/>
          <a:lstStyle/>
          <a:p>
            <a:r>
              <a:rPr lang="en-US" dirty="0" smtClean="0"/>
              <a:t>Java </a:t>
            </a:r>
            <a:r>
              <a:rPr lang="en-US" dirty="0"/>
              <a:t>Sandbox</a:t>
            </a:r>
          </a:p>
        </p:txBody>
      </p:sp>
      <p:pic>
        <p:nvPicPr>
          <p:cNvPr id="146436" name="Picture 4" descr="09-29"/>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593725" y="1397000"/>
            <a:ext cx="8035925" cy="4095750"/>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46</a:t>
            </a:fld>
            <a:endParaRPr lang="en-US"/>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en-US"/>
              <a:t>Protecting the Target (2)</a:t>
            </a:r>
          </a:p>
        </p:txBody>
      </p:sp>
      <p:sp>
        <p:nvSpPr>
          <p:cNvPr id="150531" name="Rectangle 3"/>
          <p:cNvSpPr>
            <a:spLocks noGrp="1" noChangeArrowheads="1"/>
          </p:cNvSpPr>
          <p:nvPr>
            <p:ph type="body" idx="1"/>
          </p:nvPr>
        </p:nvSpPr>
        <p:spPr/>
        <p:txBody>
          <a:bodyPr/>
          <a:lstStyle/>
          <a:p>
            <a:r>
              <a:rPr lang="en-US" dirty="0" smtClean="0"/>
              <a:t>A </a:t>
            </a:r>
            <a:r>
              <a:rPr lang="en-US" dirty="0"/>
              <a:t>playground is a separate designated machine that can be used to run </a:t>
            </a:r>
            <a:r>
              <a:rPr lang="en-US" dirty="0" err="1"/>
              <a:t>untrusted</a:t>
            </a:r>
            <a:r>
              <a:rPr lang="en-US" dirty="0"/>
              <a:t> code.</a:t>
            </a:r>
          </a:p>
        </p:txBody>
      </p:sp>
      <p:pic>
        <p:nvPicPr>
          <p:cNvPr id="150532" name="Picture 4" descr="09-30"/>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381000" y="2932113"/>
            <a:ext cx="8316912" cy="3392487"/>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47</a:t>
            </a:fld>
            <a:endParaRPr lang="en-U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77828" name="Rectangle 4"/>
          <p:cNvSpPr>
            <a:spLocks noGrp="1" noChangeArrowheads="1"/>
          </p:cNvSpPr>
          <p:nvPr>
            <p:ph type="title"/>
          </p:nvPr>
        </p:nvSpPr>
        <p:spPr/>
        <p:txBody>
          <a:bodyPr/>
          <a:lstStyle/>
          <a:p>
            <a:r>
              <a:rPr lang="en-US" smtClean="0"/>
              <a:t>Discussion</a:t>
            </a:r>
            <a:endParaRPr lang="en-US"/>
          </a:p>
        </p:txBody>
      </p:sp>
      <p:sp>
        <p:nvSpPr>
          <p:cNvPr id="77829" name="Rectangle 5"/>
          <p:cNvSpPr>
            <a:spLocks noGrp="1" noChangeArrowheads="1"/>
          </p:cNvSpPr>
          <p:nvPr>
            <p:ph type="body" idx="1"/>
          </p:nvPr>
        </p:nvSpPr>
        <p:spPr/>
        <p:txBody>
          <a:bodyPr>
            <a:normAutofit lnSpcReduction="10000"/>
          </a:bodyPr>
          <a:lstStyle/>
          <a:p>
            <a:r>
              <a:rPr lang="en-US" smtClean="0"/>
              <a:t>Do we believe any of this?</a:t>
            </a:r>
          </a:p>
          <a:p>
            <a:pPr lvl="1"/>
            <a:r>
              <a:rPr lang="en-US" smtClean="0"/>
              <a:t>Any flaws in the logic chain?</a:t>
            </a:r>
          </a:p>
          <a:p>
            <a:pPr lvl="1"/>
            <a:r>
              <a:rPr lang="en-US" smtClean="0"/>
              <a:t>Is there something about trust authorities that means they must (by nature) be centralized?</a:t>
            </a:r>
          </a:p>
          <a:p>
            <a:r>
              <a:rPr lang="en-US" smtClean="0"/>
              <a:t>Is this really a problem? </a:t>
            </a:r>
          </a:p>
          <a:p>
            <a:pPr lvl="1"/>
            <a:r>
              <a:rPr lang="en-US" smtClean="0"/>
              <a:t>Existing systems seem to be working fine.</a:t>
            </a:r>
          </a:p>
          <a:p>
            <a:pPr lvl="1"/>
            <a:r>
              <a:rPr lang="en-US" smtClean="0"/>
              <a:t>What’s wrong with a dist sys using a centralized trust authority?</a:t>
            </a:r>
          </a:p>
          <a:p>
            <a:pPr lvl="1"/>
            <a:r>
              <a:rPr lang="en-US" smtClean="0"/>
              <a:t>Is a (centralized) CA part of the dist sys that uses it?</a:t>
            </a:r>
          </a:p>
          <a:p>
            <a:pPr lvl="1"/>
            <a:r>
              <a:rPr lang="en-US" smtClean="0"/>
              <a:t>Are existing practices good enough in practice</a:t>
            </a:r>
          </a:p>
          <a:p>
            <a:pPr lvl="2"/>
            <a:r>
              <a:rPr lang="en-US" smtClean="0"/>
              <a:t>Similar reasoning to why most systems don’t utilize BzG solutions.</a:t>
            </a:r>
          </a:p>
          <a:p>
            <a:pPr lvl="2"/>
            <a:r>
              <a:rPr lang="en-US" smtClean="0"/>
              <a:t>Use of implicit central authority.</a:t>
            </a:r>
          </a:p>
          <a:p>
            <a:pPr lvl="2"/>
            <a:r>
              <a:rPr lang="en-US" smtClean="0"/>
              <a:t>Toys (e.g. most p2p systems).</a:t>
            </a:r>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48</a:t>
            </a:fld>
            <a:endParaRPr lang="en-US"/>
          </a:p>
        </p:txBody>
      </p:sp>
    </p:spTree>
  </p:cSld>
  <p:clrMapOvr>
    <a:masterClrMapping/>
  </p:clrMapOvr>
  <p:transition/>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en-US" smtClean="0"/>
              <a:t>Securing Process Groups</a:t>
            </a:r>
            <a:endParaRPr lang="en-US"/>
          </a:p>
        </p:txBody>
      </p:sp>
      <p:sp>
        <p:nvSpPr>
          <p:cNvPr id="233475" name="Rectangle 3"/>
          <p:cNvSpPr>
            <a:spLocks noGrp="1" noChangeArrowheads="1"/>
          </p:cNvSpPr>
          <p:nvPr>
            <p:ph type="body" idx="1"/>
          </p:nvPr>
        </p:nvSpPr>
        <p:spPr/>
        <p:txBody>
          <a:bodyPr>
            <a:normAutofit fontScale="92500" lnSpcReduction="10000"/>
          </a:bodyPr>
          <a:lstStyle/>
          <a:p>
            <a:r>
              <a:rPr lang="en-US" smtClean="0"/>
              <a:t>It is often necessary to set up secure communication within a process group.  </a:t>
            </a:r>
          </a:p>
          <a:p>
            <a:r>
              <a:rPr lang="en-US" smtClean="0"/>
              <a:t>Using a single shared key for this implies that all members of the process group can be trusted.</a:t>
            </a:r>
          </a:p>
          <a:p>
            <a:pPr lvl="1"/>
            <a:r>
              <a:rPr lang="en-US" smtClean="0"/>
              <a:t>One solution is to use keys between each pair but scalability may be an issue.</a:t>
            </a:r>
          </a:p>
          <a:p>
            <a:pPr lvl="1"/>
            <a:r>
              <a:rPr lang="en-US" smtClean="0"/>
              <a:t>Can use public/private keys for each member – this scales better</a:t>
            </a:r>
          </a:p>
          <a:p>
            <a:r>
              <a:rPr lang="en-US" smtClean="0"/>
              <a:t>In either case, if one member of the group proves trustworthy, it can be removed from the communication without compromising any other keys</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49</a:t>
            </a:fld>
            <a:endParaRPr lang="en-U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n-US" smtClean="0"/>
              <a:t>Denial of Service attacks</a:t>
            </a:r>
            <a:endParaRPr lang="en-US"/>
          </a:p>
        </p:txBody>
      </p:sp>
      <p:sp>
        <p:nvSpPr>
          <p:cNvPr id="247811" name="Rectangle 3"/>
          <p:cNvSpPr>
            <a:spLocks noGrp="1" noChangeArrowheads="1"/>
          </p:cNvSpPr>
          <p:nvPr>
            <p:ph type="body" idx="1"/>
          </p:nvPr>
        </p:nvSpPr>
        <p:spPr/>
        <p:txBody>
          <a:bodyPr>
            <a:normAutofit lnSpcReduction="10000"/>
          </a:bodyPr>
          <a:lstStyle/>
          <a:p>
            <a:r>
              <a:rPr lang="en-US" smtClean="0"/>
              <a:t>Bandwidth depletion</a:t>
            </a:r>
          </a:p>
          <a:p>
            <a:pPr lvl="1"/>
            <a:r>
              <a:rPr lang="en-US" smtClean="0"/>
              <a:t>Typically accomplished by sending many message to a single machine, making it difficult for the normal messages to be processed.</a:t>
            </a:r>
          </a:p>
          <a:p>
            <a:r>
              <a:rPr lang="en-US" smtClean="0"/>
              <a:t>Resource depletion</a:t>
            </a:r>
          </a:p>
          <a:p>
            <a:pPr lvl="1"/>
            <a:r>
              <a:rPr lang="en-US" smtClean="0"/>
              <a:t>Attempting to tie up resources that are needed by normal processes.</a:t>
            </a:r>
          </a:p>
          <a:p>
            <a:r>
              <a:rPr lang="en-US" smtClean="0"/>
              <a:t>One thing that makes the problem particularly difficult is that attackers use innocent users by secretly installing code on their machine.</a:t>
            </a:r>
          </a:p>
          <a:p>
            <a:r>
              <a:rPr lang="en-US" smtClean="0"/>
              <a:t>Detecting/stopping DoS attacks typically involves monitoring of message traffic.</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0">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en-US"/>
              <a:t>Secure Group Management</a:t>
            </a:r>
          </a:p>
        </p:txBody>
      </p:sp>
      <p:sp>
        <p:nvSpPr>
          <p:cNvPr id="162819" name="Rectangle 3"/>
          <p:cNvSpPr>
            <a:spLocks noGrp="1" noChangeArrowheads="1"/>
          </p:cNvSpPr>
          <p:nvPr>
            <p:ph type="body" idx="1"/>
          </p:nvPr>
        </p:nvSpPr>
        <p:spPr/>
        <p:txBody>
          <a:bodyPr/>
          <a:lstStyle/>
          <a:p>
            <a:r>
              <a:rPr lang="en-US"/>
              <a:t>Figure 9-35. Securely admitting a new group member.</a:t>
            </a:r>
          </a:p>
        </p:txBody>
      </p:sp>
      <p:pic>
        <p:nvPicPr>
          <p:cNvPr id="162820" name="Picture 4" descr="09-35"/>
          <p:cNvPicPr>
            <a:picLocks noChangeAspect="1" noChangeArrowheads="1"/>
          </p:cNvPicPr>
          <p:nvPr/>
        </p:nvPicPr>
        <p:blipFill>
          <a:blip r:embed="rId3"/>
          <a:srcRect/>
          <a:stretch>
            <a:fillRect/>
          </a:stretch>
        </p:blipFill>
        <p:spPr bwMode="auto">
          <a:xfrm>
            <a:off x="681038" y="1871663"/>
            <a:ext cx="7781925" cy="3114675"/>
          </a:xfrm>
          <a:prstGeom prst="rect">
            <a:avLst/>
          </a:prstGeom>
          <a:noFill/>
        </p:spPr>
      </p:pic>
      <p:sp>
        <p:nvSpPr>
          <p:cNvPr id="8" name="Slide Number Placeholder 7"/>
          <p:cNvSpPr>
            <a:spLocks noGrp="1"/>
          </p:cNvSpPr>
          <p:nvPr>
            <p:ph type="sldNum" sz="quarter" idx="12"/>
          </p:nvPr>
        </p:nvSpPr>
        <p:spPr/>
        <p:txBody>
          <a:bodyPr/>
          <a:lstStyle/>
          <a:p>
            <a:fld id="{B6F15528-21DE-4FAA-801E-634DDDAF4B2B}" type="slidenum">
              <a:rPr lang="en-US" smtClean="0"/>
              <a:pPr/>
              <a:t>50</a:t>
            </a:fld>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normAutofit fontScale="90000"/>
          </a:bodyPr>
          <a:lstStyle/>
          <a:p>
            <a:r>
              <a:rPr lang="en-US" smtClean="0"/>
              <a:t>Security Threats, Policies, and Mechanisms</a:t>
            </a:r>
            <a:endParaRPr lang="en-US"/>
          </a:p>
        </p:txBody>
      </p:sp>
      <p:sp>
        <p:nvSpPr>
          <p:cNvPr id="175107" name="Rectangle 3"/>
          <p:cNvSpPr>
            <a:spLocks noGrp="1" noChangeArrowheads="1"/>
          </p:cNvSpPr>
          <p:nvPr>
            <p:ph type="body" idx="1"/>
          </p:nvPr>
        </p:nvSpPr>
        <p:spPr/>
        <p:txBody>
          <a:bodyPr>
            <a:normAutofit/>
          </a:bodyPr>
          <a:lstStyle/>
          <a:p>
            <a:r>
              <a:rPr lang="en-US" dirty="0" smtClean="0"/>
              <a:t>Security policy – describes which actions the entities in a system are allowed to take (and which are prohibited)</a:t>
            </a:r>
          </a:p>
          <a:p>
            <a:r>
              <a:rPr lang="en-US" dirty="0" smtClean="0"/>
              <a:t>Security mechanism – way to enforce policy</a:t>
            </a:r>
          </a:p>
          <a:p>
            <a:pPr marL="987552" lvl="1" indent="-457200">
              <a:buFont typeface="+mj-lt"/>
              <a:buAutoNum type="arabicPeriod"/>
            </a:pPr>
            <a:r>
              <a:rPr lang="en-US" dirty="0" smtClean="0"/>
              <a:t>Encryption – data confidentiality, data integrity</a:t>
            </a:r>
          </a:p>
          <a:p>
            <a:pPr marL="987552" lvl="1" indent="-457200">
              <a:buFont typeface="+mj-lt"/>
              <a:buAutoNum type="arabicPeriod"/>
            </a:pPr>
            <a:r>
              <a:rPr lang="en-US" dirty="0" smtClean="0"/>
              <a:t>Authentication – verify the claims of a user, client, server or host</a:t>
            </a:r>
          </a:p>
          <a:p>
            <a:pPr marL="987552" lvl="1" indent="-457200">
              <a:buFont typeface="+mj-lt"/>
              <a:buAutoNum type="arabicPeriod"/>
            </a:pPr>
            <a:r>
              <a:rPr lang="en-US" dirty="0" smtClean="0"/>
              <a:t>Authorization – see if an authenticated client is allowed to perform the requested action</a:t>
            </a:r>
          </a:p>
          <a:p>
            <a:pPr marL="987552" lvl="1" indent="-457200">
              <a:buFont typeface="+mj-lt"/>
              <a:buAutoNum type="arabicPeriod"/>
            </a:pPr>
            <a:r>
              <a:rPr lang="en-US" dirty="0" smtClean="0"/>
              <a:t>Auditing – logging access</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smtClean="0"/>
              <a:t>Access Control (1)</a:t>
            </a:r>
            <a:endParaRPr lang="en-US"/>
          </a:p>
        </p:txBody>
      </p:sp>
      <p:sp>
        <p:nvSpPr>
          <p:cNvPr id="243715" name="Rectangle 3"/>
          <p:cNvSpPr>
            <a:spLocks noGrp="1" noChangeArrowheads="1"/>
          </p:cNvSpPr>
          <p:nvPr>
            <p:ph type="body" idx="1"/>
          </p:nvPr>
        </p:nvSpPr>
        <p:spPr/>
        <p:txBody>
          <a:bodyPr/>
          <a:lstStyle/>
          <a:p>
            <a:r>
              <a:rPr lang="en-US" dirty="0" smtClean="0"/>
              <a:t>Once secure communication between a client and server has been established, we now have to worry about access control – when the client issues a request, how do we know that the client has </a:t>
            </a:r>
            <a:r>
              <a:rPr lang="en-US" b="1" u="sng" dirty="0" smtClean="0"/>
              <a:t>authorization</a:t>
            </a:r>
            <a:r>
              <a:rPr lang="en-US" dirty="0" smtClean="0"/>
              <a:t>?</a:t>
            </a:r>
            <a:endParaRPr lang="en-US" dirty="0"/>
          </a:p>
        </p:txBody>
      </p:sp>
      <p:pic>
        <p:nvPicPr>
          <p:cNvPr id="243716" name="Picture 4" descr="09-25"/>
          <p:cNvPicPr>
            <a:picLocks noChangeAspect="1" noChangeArrowheads="1"/>
          </p:cNvPicPr>
          <p:nvPr/>
        </p:nvPicPr>
        <p:blipFill>
          <a:blip r:embed="rId3">
            <a:clrChange>
              <a:clrFrom>
                <a:srgbClr val="FDFDFD"/>
              </a:clrFrom>
              <a:clrTo>
                <a:srgbClr val="FDFDFD">
                  <a:alpha val="0"/>
                </a:srgbClr>
              </a:clrTo>
            </a:clrChange>
          </a:blip>
          <a:srcRect/>
          <a:stretch>
            <a:fillRect/>
          </a:stretch>
        </p:blipFill>
        <p:spPr bwMode="auto">
          <a:xfrm>
            <a:off x="249238" y="4200525"/>
            <a:ext cx="8572500" cy="1895475"/>
          </a:xfrm>
          <a:prstGeom prst="rect">
            <a:avLst/>
          </a:prstGeom>
          <a:noFill/>
        </p:spPr>
      </p:pic>
      <p:sp>
        <p:nvSpPr>
          <p:cNvPr id="7" name="Slide Number Placeholder 6"/>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Slide Number Placeholder 3"/>
          <p:cNvSpPr txBox="1">
            <a:spLocks noGrp="1"/>
          </p:cNvSpPr>
          <p:nvPr/>
        </p:nvSpPr>
        <p:spPr bwMode="auto">
          <a:xfrm>
            <a:off x="6781800" y="6324600"/>
            <a:ext cx="1905000" cy="457200"/>
          </a:xfrm>
          <a:prstGeom prst="rect">
            <a:avLst/>
          </a:prstGeom>
          <a:noFill/>
          <a:ln w="9525">
            <a:noFill/>
            <a:miter lim="800000"/>
            <a:headEnd/>
            <a:tailEnd/>
          </a:ln>
        </p:spPr>
        <p:txBody>
          <a:bodyPr anchor="b">
            <a:prstTxWarp prst="textNoShape">
              <a:avLst/>
            </a:prstTxWarp>
          </a:bodyPr>
          <a:lstStyle/>
          <a:p>
            <a:pPr algn="r"/>
            <a:fld id="{7D2DD525-C05A-E74A-83A5-4F678B63259C}" type="slidenum">
              <a:rPr lang="en-US" sz="1400"/>
              <a:pPr algn="r"/>
              <a:t>8</a:t>
            </a:fld>
            <a:endParaRPr lang="en-US" sz="1400"/>
          </a:p>
        </p:txBody>
      </p:sp>
      <p:sp>
        <p:nvSpPr>
          <p:cNvPr id="8195" name="Rectangle 2050"/>
          <p:cNvSpPr>
            <a:spLocks noGrp="1" noChangeArrowheads="1"/>
          </p:cNvSpPr>
          <p:nvPr>
            <p:ph type="title"/>
          </p:nvPr>
        </p:nvSpPr>
        <p:spPr/>
        <p:txBody>
          <a:bodyPr>
            <a:normAutofit fontScale="90000"/>
          </a:bodyPr>
          <a:lstStyle/>
          <a:p>
            <a:pPr eaLnBrk="1" hangingPunct="1"/>
            <a:r>
              <a:rPr lang="en-US"/>
              <a:t>The Access Control Matrix (ACM)</a:t>
            </a:r>
          </a:p>
        </p:txBody>
      </p:sp>
      <p:sp>
        <p:nvSpPr>
          <p:cNvPr id="8196" name="Rectangle 2051"/>
          <p:cNvSpPr>
            <a:spLocks noGrp="1" noChangeArrowheads="1"/>
          </p:cNvSpPr>
          <p:nvPr>
            <p:ph type="body" idx="1"/>
          </p:nvPr>
        </p:nvSpPr>
        <p:spPr bwMode="auto">
          <a:xfrm>
            <a:off x="533400" y="1295400"/>
            <a:ext cx="8153400" cy="3886200"/>
          </a:xfrm>
          <a:prstGeom prst="rect">
            <a:avLst/>
          </a:prstGeom>
          <a:solidFill>
            <a:srgbClr val="FFFFCC"/>
          </a:solidFill>
          <a:ln w="57150" cmpd="thickThin">
            <a:solidFill>
              <a:srgbClr val="FF3300"/>
            </a:solidFill>
            <a:miter lim="800000"/>
            <a:headEnd/>
            <a:tailEnd/>
          </a:ln>
        </p:spPr>
        <p:txBody>
          <a:bodyPr vert="horz" wrap="square" lIns="91440" tIns="45720" rIns="91440" bIns="45720" numCol="1" anchor="t" anchorCtr="0" compatLnSpc="1">
            <a:prstTxWarp prst="textNoShape">
              <a:avLst/>
            </a:prstTxWarp>
          </a:bodyPr>
          <a:lstStyle/>
          <a:p>
            <a:pPr marL="533400" indent="-533400" eaLnBrk="1" hangingPunct="1">
              <a:buFont typeface="Wingdings" pitchFamily="-65" charset="2"/>
              <a:buNone/>
            </a:pPr>
            <a:r>
              <a:rPr lang="en-US" dirty="0"/>
              <a:t>A model of protection systems</a:t>
            </a:r>
          </a:p>
          <a:p>
            <a:pPr marL="533400" indent="-533400" eaLnBrk="1" hangingPunct="1"/>
            <a:r>
              <a:rPr lang="en-US" dirty="0"/>
              <a:t>Describes </a:t>
            </a:r>
            <a:r>
              <a:rPr lang="en-US" dirty="0">
                <a:solidFill>
                  <a:srgbClr val="FF0000"/>
                </a:solidFill>
              </a:rPr>
              <a:t>who </a:t>
            </a:r>
            <a:r>
              <a:rPr lang="en-US" dirty="0"/>
              <a:t>(subject) can do </a:t>
            </a:r>
            <a:r>
              <a:rPr lang="en-US" dirty="0">
                <a:solidFill>
                  <a:srgbClr val="33CC33"/>
                </a:solidFill>
              </a:rPr>
              <a:t>what</a:t>
            </a:r>
            <a:r>
              <a:rPr lang="en-US" dirty="0"/>
              <a:t> (rights) to </a:t>
            </a:r>
            <a:r>
              <a:rPr lang="en-US" dirty="0">
                <a:solidFill>
                  <a:srgbClr val="3366FF"/>
                </a:solidFill>
              </a:rPr>
              <a:t>what/whom </a:t>
            </a:r>
            <a:r>
              <a:rPr lang="en-US" dirty="0"/>
              <a:t>(object/subject)</a:t>
            </a:r>
          </a:p>
          <a:p>
            <a:pPr marL="533400" indent="-533400" eaLnBrk="1" hangingPunct="1"/>
            <a:r>
              <a:rPr lang="en-US" dirty="0"/>
              <a:t>Example </a:t>
            </a:r>
          </a:p>
          <a:p>
            <a:pPr marL="914400" lvl="1" indent="-457200" eaLnBrk="1" hangingPunct="1"/>
            <a:r>
              <a:rPr lang="en-US" dirty="0"/>
              <a:t>An </a:t>
            </a:r>
            <a:r>
              <a:rPr lang="en-US" dirty="0">
                <a:solidFill>
                  <a:srgbClr val="FF0000"/>
                </a:solidFill>
              </a:rPr>
              <a:t>instructor </a:t>
            </a:r>
            <a:r>
              <a:rPr lang="en-US" dirty="0"/>
              <a:t>can </a:t>
            </a:r>
            <a:r>
              <a:rPr lang="en-US" dirty="0">
                <a:solidFill>
                  <a:srgbClr val="33CC33"/>
                </a:solidFill>
              </a:rPr>
              <a:t>assign and grade</a:t>
            </a:r>
            <a:r>
              <a:rPr lang="en-US" dirty="0"/>
              <a:t> </a:t>
            </a:r>
            <a:r>
              <a:rPr lang="en-US" dirty="0">
                <a:solidFill>
                  <a:schemeClr val="hlink"/>
                </a:solidFill>
              </a:rPr>
              <a:t>homework </a:t>
            </a:r>
            <a:r>
              <a:rPr lang="en-US" dirty="0"/>
              <a:t>and</a:t>
            </a:r>
            <a:r>
              <a:rPr lang="en-US" dirty="0">
                <a:solidFill>
                  <a:schemeClr val="hlink"/>
                </a:solidFill>
              </a:rPr>
              <a:t> exams</a:t>
            </a:r>
          </a:p>
          <a:p>
            <a:pPr marL="914400" lvl="1" indent="-457200" eaLnBrk="1" hangingPunct="1"/>
            <a:r>
              <a:rPr lang="en-US" dirty="0"/>
              <a:t>A </a:t>
            </a:r>
            <a:r>
              <a:rPr lang="en-US" dirty="0">
                <a:solidFill>
                  <a:srgbClr val="FF0000"/>
                </a:solidFill>
              </a:rPr>
              <a:t>TA </a:t>
            </a:r>
            <a:r>
              <a:rPr lang="en-US" dirty="0"/>
              <a:t>can </a:t>
            </a:r>
            <a:r>
              <a:rPr lang="en-US" dirty="0">
                <a:solidFill>
                  <a:srgbClr val="33CC33"/>
                </a:solidFill>
              </a:rPr>
              <a:t>grade </a:t>
            </a:r>
            <a:r>
              <a:rPr lang="en-US" dirty="0">
                <a:solidFill>
                  <a:schemeClr val="hlink"/>
                </a:solidFill>
              </a:rPr>
              <a:t>homework</a:t>
            </a:r>
          </a:p>
          <a:p>
            <a:pPr marL="914400" lvl="1" indent="-457200" eaLnBrk="1" hangingPunct="1"/>
            <a:r>
              <a:rPr lang="en-US" dirty="0"/>
              <a:t>A </a:t>
            </a:r>
            <a:r>
              <a:rPr lang="en-US" dirty="0">
                <a:solidFill>
                  <a:srgbClr val="FF0000"/>
                </a:solidFill>
              </a:rPr>
              <a:t>Student </a:t>
            </a:r>
            <a:r>
              <a:rPr lang="en-US" dirty="0"/>
              <a:t>can </a:t>
            </a:r>
            <a:r>
              <a:rPr lang="en-US" dirty="0">
                <a:solidFill>
                  <a:srgbClr val="33CC33"/>
                </a:solidFill>
              </a:rPr>
              <a:t>evaluate </a:t>
            </a:r>
            <a:r>
              <a:rPr lang="en-US" dirty="0"/>
              <a:t>the </a:t>
            </a:r>
            <a:r>
              <a:rPr lang="en-US" dirty="0">
                <a:solidFill>
                  <a:schemeClr val="hlink"/>
                </a:solidFill>
              </a:rPr>
              <a:t>instructor </a:t>
            </a:r>
            <a:r>
              <a:rPr lang="en-US" dirty="0"/>
              <a:t>and</a:t>
            </a:r>
            <a:r>
              <a:rPr lang="en-US" dirty="0">
                <a:solidFill>
                  <a:schemeClr val="hlink"/>
                </a:solidFill>
              </a:rPr>
              <a:t> TA</a:t>
            </a:r>
            <a:r>
              <a:rPr lang="en-US" dirty="0"/>
              <a:t>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r>
              <a:rPr lang="en-US" smtClean="0"/>
              <a:t>An Access Control Matrix</a:t>
            </a:r>
            <a:endParaRPr lang="en-US"/>
          </a:p>
        </p:txBody>
      </p:sp>
      <p:sp>
        <p:nvSpPr>
          <p:cNvPr id="223235" name="Rectangle 3"/>
          <p:cNvSpPr>
            <a:spLocks noChangeArrowheads="1"/>
          </p:cNvSpPr>
          <p:nvPr>
            <p:ph type="body" idx="1"/>
          </p:nvPr>
        </p:nvSpPr>
        <p:spPr/>
        <p:txBody>
          <a:bodyPr/>
          <a:lstStyle/>
          <a:p>
            <a:r>
              <a:rPr lang="en-US" smtClean="0"/>
              <a:t>Allowed Operations (Rights): r,x,w,o</a:t>
            </a:r>
            <a:endParaRPr lang="en-US" dirty="0"/>
          </a:p>
        </p:txBody>
      </p:sp>
      <p:graphicFrame>
        <p:nvGraphicFramePr>
          <p:cNvPr id="13" name="Table 12"/>
          <p:cNvGraphicFramePr>
            <a:graphicFrameLocks noGrp="1"/>
          </p:cNvGraphicFramePr>
          <p:nvPr/>
        </p:nvGraphicFramePr>
        <p:xfrm>
          <a:off x="1524000" y="2743200"/>
          <a:ext cx="6096000" cy="2072639"/>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en-US" sz="2800" dirty="0"/>
                    </a:p>
                  </a:txBody>
                  <a:tcPr/>
                </a:tc>
                <a:tc>
                  <a:txBody>
                    <a:bodyPr/>
                    <a:lstStyle/>
                    <a:p>
                      <a:pPr algn="ctr"/>
                      <a:r>
                        <a:rPr lang="en-US" sz="2800" dirty="0" smtClean="0"/>
                        <a:t>File</a:t>
                      </a:r>
                      <a:r>
                        <a:rPr lang="en-US" sz="2800" i="1" dirty="0" smtClean="0"/>
                        <a:t>1</a:t>
                      </a:r>
                      <a:endParaRPr lang="en-US" sz="2800" dirty="0"/>
                    </a:p>
                  </a:txBody>
                  <a:tcPr/>
                </a:tc>
                <a:tc>
                  <a:txBody>
                    <a:bodyPr/>
                    <a:lstStyle/>
                    <a:p>
                      <a:pPr algn="ctr"/>
                      <a:r>
                        <a:rPr lang="en-US" sz="2800" dirty="0" smtClean="0"/>
                        <a:t>File</a:t>
                      </a:r>
                      <a:r>
                        <a:rPr lang="en-US" sz="2800" i="1" dirty="0" smtClean="0"/>
                        <a:t>2</a:t>
                      </a:r>
                      <a:endParaRPr lang="en-US" sz="2800" dirty="0"/>
                    </a:p>
                  </a:txBody>
                  <a:tcPr/>
                </a:tc>
                <a:tc>
                  <a:txBody>
                    <a:bodyPr/>
                    <a:lstStyle/>
                    <a:p>
                      <a:pPr algn="ctr"/>
                      <a:r>
                        <a:rPr lang="en-US" sz="2800" dirty="0" smtClean="0"/>
                        <a:t>File</a:t>
                      </a:r>
                      <a:r>
                        <a:rPr lang="en-US" sz="2800" i="1" dirty="0" smtClean="0"/>
                        <a:t>3</a:t>
                      </a:r>
                      <a:endParaRPr lang="en-US" sz="2800" dirty="0"/>
                    </a:p>
                  </a:txBody>
                  <a:tcPr/>
                </a:tc>
              </a:tr>
              <a:tr h="370840">
                <a:tc>
                  <a:txBody>
                    <a:bodyPr/>
                    <a:lstStyle/>
                    <a:p>
                      <a:r>
                        <a:rPr lang="en-US" sz="2800" i="1" dirty="0" smtClean="0"/>
                        <a:t>Ann</a:t>
                      </a:r>
                      <a:endParaRPr lang="en-US" sz="2800" dirty="0"/>
                    </a:p>
                  </a:txBody>
                  <a:tcPr/>
                </a:tc>
                <a:tc>
                  <a:txBody>
                    <a:bodyPr/>
                    <a:lstStyle/>
                    <a:p>
                      <a:pPr algn="ctr"/>
                      <a:r>
                        <a:rPr lang="en-US" sz="2800" i="1" dirty="0" err="1" smtClean="0"/>
                        <a:t>rx</a:t>
                      </a:r>
                      <a:endParaRPr lang="en-US" sz="2800" dirty="0"/>
                    </a:p>
                  </a:txBody>
                  <a:tcPr/>
                </a:tc>
                <a:tc>
                  <a:txBody>
                    <a:bodyPr/>
                    <a:lstStyle/>
                    <a:p>
                      <a:pPr algn="ctr"/>
                      <a:r>
                        <a:rPr lang="en-US" sz="2800" i="1" dirty="0" err="1" smtClean="0"/>
                        <a:t>r</a:t>
                      </a:r>
                      <a:endParaRPr lang="en-US" sz="2800" dirty="0"/>
                    </a:p>
                  </a:txBody>
                  <a:tcPr/>
                </a:tc>
                <a:tc>
                  <a:txBody>
                    <a:bodyPr/>
                    <a:lstStyle/>
                    <a:p>
                      <a:pPr algn="ctr"/>
                      <a:r>
                        <a:rPr lang="en-US" sz="2800" dirty="0" err="1" smtClean="0"/>
                        <a:t>rwx</a:t>
                      </a:r>
                      <a:endParaRPr lang="en-US" sz="2800" dirty="0"/>
                    </a:p>
                  </a:txBody>
                  <a:tcPr/>
                </a:tc>
              </a:tr>
              <a:tr h="370840">
                <a:tc>
                  <a:txBody>
                    <a:bodyPr/>
                    <a:lstStyle/>
                    <a:p>
                      <a:r>
                        <a:rPr lang="en-US" sz="2800" i="1" dirty="0" smtClean="0"/>
                        <a:t>Bob</a:t>
                      </a:r>
                      <a:endParaRPr lang="en-US" sz="2800" dirty="0"/>
                    </a:p>
                  </a:txBody>
                  <a:tcPr/>
                </a:tc>
                <a:tc>
                  <a:txBody>
                    <a:bodyPr/>
                    <a:lstStyle/>
                    <a:p>
                      <a:pPr algn="ctr"/>
                      <a:r>
                        <a:rPr lang="en-US" sz="2800" i="1" dirty="0" err="1" smtClean="0"/>
                        <a:t>rwxo</a:t>
                      </a:r>
                      <a:endParaRPr lang="en-US" sz="2800" dirty="0"/>
                    </a:p>
                  </a:txBody>
                  <a:tcPr/>
                </a:tc>
                <a:tc>
                  <a:txBody>
                    <a:bodyPr/>
                    <a:lstStyle/>
                    <a:p>
                      <a:pPr algn="ctr"/>
                      <a:r>
                        <a:rPr lang="en-US" sz="2800" dirty="0" err="1" smtClean="0"/>
                        <a:t>r</a:t>
                      </a:r>
                      <a:endParaRPr lang="en-US" sz="2800" dirty="0"/>
                    </a:p>
                  </a:txBody>
                  <a:tcPr/>
                </a:tc>
                <a:tc>
                  <a:txBody>
                    <a:bodyPr/>
                    <a:lstStyle/>
                    <a:p>
                      <a:pPr algn="ctr"/>
                      <a:r>
                        <a:rPr lang="en-US" sz="2800" dirty="0" smtClean="0"/>
                        <a:t>--</a:t>
                      </a:r>
                      <a:endParaRPr lang="en-US" sz="2800" dirty="0"/>
                    </a:p>
                  </a:txBody>
                  <a:tcPr/>
                </a:tc>
              </a:tr>
              <a:tr h="370840">
                <a:tc>
                  <a:txBody>
                    <a:bodyPr/>
                    <a:lstStyle/>
                    <a:p>
                      <a:r>
                        <a:rPr lang="en-US" sz="2800" i="1" dirty="0" smtClean="0"/>
                        <a:t>Charlie</a:t>
                      </a:r>
                      <a:endParaRPr lang="en-US" sz="2800" dirty="0"/>
                    </a:p>
                  </a:txBody>
                  <a:tcPr/>
                </a:tc>
                <a:tc>
                  <a:txBody>
                    <a:bodyPr/>
                    <a:lstStyle/>
                    <a:p>
                      <a:pPr algn="ctr"/>
                      <a:r>
                        <a:rPr lang="en-US" sz="2800" i="1" dirty="0" err="1" smtClean="0"/>
                        <a:t>rx</a:t>
                      </a:r>
                      <a:endParaRPr lang="en-US" sz="2800" dirty="0"/>
                    </a:p>
                  </a:txBody>
                  <a:tcPr/>
                </a:tc>
                <a:tc>
                  <a:txBody>
                    <a:bodyPr/>
                    <a:lstStyle/>
                    <a:p>
                      <a:pPr algn="ctr"/>
                      <a:r>
                        <a:rPr lang="en-US" sz="2800" dirty="0" err="1" smtClean="0"/>
                        <a:t>rwo</a:t>
                      </a:r>
                      <a:endParaRPr lang="en-US" sz="2800" dirty="0"/>
                    </a:p>
                  </a:txBody>
                  <a:tcPr/>
                </a:tc>
                <a:tc>
                  <a:txBody>
                    <a:bodyPr/>
                    <a:lstStyle/>
                    <a:p>
                      <a:pPr algn="ctr"/>
                      <a:r>
                        <a:rPr lang="en-US" sz="2800" dirty="0" err="1" smtClean="0"/>
                        <a:t>w</a:t>
                      </a:r>
                      <a:endParaRPr lang="en-US" sz="2800" dirty="0"/>
                    </a:p>
                  </a:txBody>
                  <a:tcPr/>
                </a:tc>
              </a:tr>
            </a:tbl>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rnival">
  <a:themeElements>
    <a:clrScheme name="Carnival">
      <a:dk1>
        <a:sysClr val="windowText" lastClr="000000"/>
      </a:dk1>
      <a:lt1>
        <a:sysClr val="window" lastClr="FFFFFF"/>
      </a:lt1>
      <a:dk2>
        <a:srgbClr val="2A2D6C"/>
      </a:dk2>
      <a:lt2>
        <a:srgbClr val="FCED90"/>
      </a:lt2>
      <a:accent1>
        <a:srgbClr val="E0B602"/>
      </a:accent1>
      <a:accent2>
        <a:srgbClr val="C77D00"/>
      </a:accent2>
      <a:accent3>
        <a:srgbClr val="C43D1F"/>
      </a:accent3>
      <a:accent4>
        <a:srgbClr val="B42469"/>
      </a:accent4>
      <a:accent5>
        <a:srgbClr val="7B309B"/>
      </a:accent5>
      <a:accent6>
        <a:srgbClr val="4560AD"/>
      </a:accent6>
      <a:hlink>
        <a:srgbClr val="118FBF"/>
      </a:hlink>
      <a:folHlink>
        <a:srgbClr val="0CA15F"/>
      </a:folHlink>
    </a:clrScheme>
    <a:fontScheme name="Carnival">
      <a:majorFont>
        <a:latin typeface="Bodoni MT"/>
        <a:ea typeface=""/>
        <a:cs typeface=""/>
        <a:font script="Cyrl" typeface="Times New Roman"/>
        <a:font script="Grek" typeface="Times New Roman"/>
        <a:font script="Jpan" typeface="HG明朝E"/>
        <a:font script="Hang" typeface="HY목각파임B"/>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Verdana"/>
        <a:ea typeface=""/>
        <a:cs typeface=""/>
        <a:font script="Jpan" typeface="ＭＳ Ｐゴシック"/>
        <a:font script="Hang" typeface="맑은 고딕"/>
        <a:font script="Hans" typeface="华文楷体"/>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arnival">
      <a:fillStyleLst>
        <a:solidFill>
          <a:schemeClr val="phClr">
            <a:tint val="100000"/>
          </a:schemeClr>
        </a:solidFill>
        <a:gradFill rotWithShape="1">
          <a:gsLst>
            <a:gs pos="0">
              <a:schemeClr val="phClr">
                <a:tint val="75000"/>
                <a:satMod val="170000"/>
              </a:schemeClr>
            </a:gs>
            <a:gs pos="37000">
              <a:schemeClr val="phClr">
                <a:tint val="50000"/>
                <a:satMod val="180000"/>
              </a:schemeClr>
            </a:gs>
            <a:gs pos="50000">
              <a:schemeClr val="phClr">
                <a:tint val="46000"/>
                <a:satMod val="180000"/>
              </a:schemeClr>
            </a:gs>
            <a:gs pos="64000">
              <a:schemeClr val="phClr">
                <a:tint val="50000"/>
                <a:satMod val="180000"/>
              </a:schemeClr>
            </a:gs>
            <a:gs pos="100000">
              <a:schemeClr val="phClr">
                <a:tint val="75000"/>
                <a:satMod val="170000"/>
              </a:schemeClr>
            </a:gs>
          </a:gsLst>
          <a:lin ang="5400000" scaled="0"/>
        </a:gradFill>
        <a:gradFill rotWithShape="1">
          <a:gsLst>
            <a:gs pos="0">
              <a:schemeClr val="phClr">
                <a:shade val="35000"/>
                <a:satMod val="190000"/>
              </a:schemeClr>
            </a:gs>
            <a:gs pos="30000">
              <a:schemeClr val="phClr">
                <a:shade val="64000"/>
                <a:satMod val="165000"/>
              </a:schemeClr>
            </a:gs>
            <a:gs pos="46000">
              <a:schemeClr val="phClr">
                <a:shade val="74000"/>
                <a:satMod val="165000"/>
              </a:schemeClr>
            </a:gs>
            <a:gs pos="56000">
              <a:schemeClr val="phClr">
                <a:shade val="74000"/>
                <a:satMod val="165000"/>
              </a:schemeClr>
            </a:gs>
            <a:gs pos="70000">
              <a:schemeClr val="phClr">
                <a:shade val="64000"/>
                <a:satMod val="165000"/>
              </a:schemeClr>
            </a:gs>
            <a:gs pos="100000">
              <a:schemeClr val="phClr">
                <a:shade val="35000"/>
                <a:satMod val="190000"/>
              </a:schemeClr>
            </a:gs>
          </a:gsLst>
          <a:lin ang="5400000" scaled="0"/>
        </a:gradFill>
      </a:fillStyleLst>
      <a:lnStyleLst>
        <a:ln w="5000">
          <a:solidFill>
            <a:schemeClr val="phClr"/>
          </a:solidFill>
          <a:prstDash val="solid"/>
        </a:ln>
        <a:ln w="12700">
          <a:solidFill>
            <a:schemeClr val="phClr"/>
          </a:solidFill>
          <a:prstDash val="solid"/>
        </a:ln>
        <a:ln w="28100">
          <a:solidFill>
            <a:schemeClr val="phClr"/>
          </a:solidFill>
          <a:prstDash val="solid"/>
        </a:ln>
      </a:lnStyleLst>
      <a:effectStyleLst>
        <a:effectStyle>
          <a:effectLst>
            <a:outerShdw blurRad="39000" dist="25400" dir="5400000">
              <a:srgbClr val="1A0000">
                <a:alpha val="35000"/>
              </a:srgbClr>
            </a:outerShdw>
          </a:effectLst>
        </a:effectStyle>
        <a:effectStyle>
          <a:effectLst>
            <a:outerShdw blurRad="39000" dist="25000" dir="5400000">
              <a:srgbClr val="1A0000">
                <a:alpha val="40000"/>
              </a:srgbClr>
            </a:outerShdw>
          </a:effectLst>
        </a:effectStyle>
        <a:effectStyle>
          <a:effectLst>
            <a:outerShdw blurRad="39000" dist="25000" dir="5400000">
              <a:srgbClr val="000000">
                <a:alpha val="40000"/>
              </a:srgbClr>
            </a:outerShdw>
          </a:effectLst>
          <a:scene3d>
            <a:camera prst="orthographicFront">
              <a:rot lat="0" lon="0" rev="0"/>
            </a:camera>
            <a:lightRig rig="contrasting" dir="tr">
              <a:rot lat="0" lon="0" rev="7000000"/>
            </a:lightRig>
          </a:scene3d>
          <a:sp3d prstMaterial="powder">
            <a:bevelT w="110000" h="50000"/>
          </a:sp3d>
        </a:effectStyle>
      </a:effectStyleLst>
      <a:bgFillStyleLst>
        <a:solidFill>
          <a:schemeClr val="phClr">
            <a:tint val="100000"/>
          </a:schemeClr>
        </a:solidFill>
        <a:gradFill rotWithShape="1">
          <a:gsLst>
            <a:gs pos="0">
              <a:schemeClr val="phClr">
                <a:shade val="68000"/>
                <a:satMod val="150000"/>
              </a:schemeClr>
            </a:gs>
            <a:gs pos="40000">
              <a:schemeClr val="phClr">
                <a:tint val="90000"/>
                <a:satMod val="220000"/>
              </a:schemeClr>
            </a:gs>
            <a:gs pos="50000">
              <a:schemeClr val="phClr">
                <a:tint val="86500"/>
                <a:satMod val="255000"/>
              </a:schemeClr>
            </a:gs>
            <a:gs pos="53000">
              <a:schemeClr val="phClr">
                <a:tint val="86500"/>
                <a:satMod val="255000"/>
              </a:schemeClr>
            </a:gs>
            <a:gs pos="62000">
              <a:schemeClr val="phClr">
                <a:tint val="90000"/>
                <a:satMod val="220000"/>
              </a:schemeClr>
            </a:gs>
            <a:gs pos="100000">
              <a:schemeClr val="phClr">
                <a:shade val="68000"/>
                <a:satMod val="150000"/>
              </a:schemeClr>
            </a:gs>
          </a:gsLst>
          <a:lin ang="5400000" scaled="0"/>
        </a:gradFill>
        <a:blipFill>
          <a:blip xmlns:r="http://schemas.openxmlformats.org/officeDocument/2006/relationships" r:embed="rId1">
            <a:duotone>
              <a:schemeClr val="phClr">
                <a:tint val="95000"/>
                <a:satMod val="190000"/>
              </a:schemeClr>
              <a:schemeClr val="phClr">
                <a:shade val="78000"/>
                <a:satMod val="18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Carnival</Template>
  <TotalTime>14078</TotalTime>
  <Words>2791</Words>
  <Application>Microsoft Office PowerPoint</Application>
  <PresentationFormat>On-screen Show (4:3)</PresentationFormat>
  <Paragraphs>489</Paragraphs>
  <Slides>50</Slides>
  <Notes>36</Notes>
  <HiddenSlides>9</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50</vt:i4>
      </vt:variant>
    </vt:vector>
  </HeadingPairs>
  <TitlesOfParts>
    <vt:vector size="52" baseType="lpstr">
      <vt:lpstr>Carnival</vt:lpstr>
      <vt:lpstr>Bitmap Image</vt:lpstr>
      <vt:lpstr>15-446 Distributed Systems Spring 2009</vt:lpstr>
      <vt:lpstr>Important Lessons - Security</vt:lpstr>
      <vt:lpstr>Today's Lecture</vt:lpstr>
      <vt:lpstr>Security Threats, Policies, and Mechanisms</vt:lpstr>
      <vt:lpstr>Denial of Service attacks</vt:lpstr>
      <vt:lpstr>Security Threats, Policies, and Mechanisms</vt:lpstr>
      <vt:lpstr>Access Control (1)</vt:lpstr>
      <vt:lpstr>The Access Control Matrix (ACM)</vt:lpstr>
      <vt:lpstr>An Access Control Matrix</vt:lpstr>
      <vt:lpstr>ACMs and ACLs; Capabilities</vt:lpstr>
      <vt:lpstr>What’s Wrong with an ACM?</vt:lpstr>
      <vt:lpstr>Two ways to cut a table (ACM)</vt:lpstr>
      <vt:lpstr>Access Control Lists</vt:lpstr>
      <vt:lpstr>Capability Lists</vt:lpstr>
      <vt:lpstr>ACL:Default Permission and Abbreviation</vt:lpstr>
      <vt:lpstr>ACL Abbreviations</vt:lpstr>
      <vt:lpstr>Permissions in IBM AIX</vt:lpstr>
      <vt:lpstr>Semantics  of Capability</vt:lpstr>
      <vt:lpstr>Implementation of Capability</vt:lpstr>
      <vt:lpstr>Capabilities and Attribute Certificates (1)</vt:lpstr>
      <vt:lpstr>Capabilities and Attribute Certificates (2)</vt:lpstr>
      <vt:lpstr>Delegation (1)</vt:lpstr>
      <vt:lpstr>Delegation (2)</vt:lpstr>
      <vt:lpstr>ACLs vs. Capabilities</vt:lpstr>
      <vt:lpstr>Today's Lecture</vt:lpstr>
      <vt:lpstr>Fault Tolerance</vt:lpstr>
      <vt:lpstr>Failure Models</vt:lpstr>
      <vt:lpstr>Failure Masking by Redundancy</vt:lpstr>
      <vt:lpstr>Sybil Attack undermines assumed mapping between identity to entity and hence number of faulty entities</vt:lpstr>
      <vt:lpstr>Model</vt:lpstr>
      <vt:lpstr>Goal: accept all legitimate identities, but no counterfeits</vt:lpstr>
      <vt:lpstr>Sybil Attack</vt:lpstr>
      <vt:lpstr>Sybil Attack</vt:lpstr>
      <vt:lpstr>Today's Lecture</vt:lpstr>
      <vt:lpstr>Midterm</vt:lpstr>
      <vt:lpstr>Project 2</vt:lpstr>
      <vt:lpstr>Collaboration Applications</vt:lpstr>
      <vt:lpstr>Games</vt:lpstr>
      <vt:lpstr>Application Distribution</vt:lpstr>
      <vt:lpstr>Social Networks</vt:lpstr>
      <vt:lpstr>Sensor Networks Applications</vt:lpstr>
      <vt:lpstr>Locks and Keys</vt:lpstr>
      <vt:lpstr>Cryptographic Implementation</vt:lpstr>
      <vt:lpstr>Revocation of Rights</vt:lpstr>
      <vt:lpstr>Mobile Code (1)</vt:lpstr>
      <vt:lpstr>Protecting the Target (1)</vt:lpstr>
      <vt:lpstr>Protecting the Target (2)</vt:lpstr>
      <vt:lpstr>Discussion</vt:lpstr>
      <vt:lpstr>Securing Process Groups</vt:lpstr>
      <vt:lpstr>Secure Group Management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Networks at the Edge: Problems and Opportunities in Residential Wireless Networks</dc:title>
  <dc:creator>srini</dc:creator>
  <cp:lastModifiedBy>Srinivasan Seshan</cp:lastModifiedBy>
  <cp:revision>109</cp:revision>
  <cp:lastPrinted>2009-03-05T06:28:37Z</cp:lastPrinted>
  <dcterms:created xsi:type="dcterms:W3CDTF">2009-03-04T21:55:58Z</dcterms:created>
  <dcterms:modified xsi:type="dcterms:W3CDTF">2009-03-05T18:08:28Z</dcterms:modified>
</cp:coreProperties>
</file>