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52"/>
  </p:notesMasterIdLst>
  <p:handoutMasterIdLst>
    <p:handoutMasterId r:id="rId53"/>
  </p:handoutMasterIdLst>
  <p:sldIdLst>
    <p:sldId id="410" r:id="rId2"/>
    <p:sldId id="704" r:id="rId3"/>
    <p:sldId id="705" r:id="rId4"/>
    <p:sldId id="657" r:id="rId5"/>
    <p:sldId id="701" r:id="rId6"/>
    <p:sldId id="658" r:id="rId7"/>
    <p:sldId id="659" r:id="rId8"/>
    <p:sldId id="660" r:id="rId9"/>
    <p:sldId id="661" r:id="rId10"/>
    <p:sldId id="662" r:id="rId11"/>
    <p:sldId id="663" r:id="rId12"/>
    <p:sldId id="664" r:id="rId13"/>
    <p:sldId id="665" r:id="rId14"/>
    <p:sldId id="702" r:id="rId15"/>
    <p:sldId id="666" r:id="rId16"/>
    <p:sldId id="667" r:id="rId17"/>
    <p:sldId id="668" r:id="rId18"/>
    <p:sldId id="669" r:id="rId19"/>
    <p:sldId id="670" r:id="rId20"/>
    <p:sldId id="671" r:id="rId21"/>
    <p:sldId id="672" r:id="rId22"/>
    <p:sldId id="673" r:id="rId23"/>
    <p:sldId id="674" r:id="rId24"/>
    <p:sldId id="675" r:id="rId25"/>
    <p:sldId id="676" r:id="rId26"/>
    <p:sldId id="677" r:id="rId27"/>
    <p:sldId id="678" r:id="rId28"/>
    <p:sldId id="679" r:id="rId29"/>
    <p:sldId id="680" r:id="rId30"/>
    <p:sldId id="681" r:id="rId31"/>
    <p:sldId id="682" r:id="rId32"/>
    <p:sldId id="683" r:id="rId33"/>
    <p:sldId id="684" r:id="rId34"/>
    <p:sldId id="685" r:id="rId35"/>
    <p:sldId id="686" r:id="rId36"/>
    <p:sldId id="703" r:id="rId37"/>
    <p:sldId id="687" r:id="rId38"/>
    <p:sldId id="688" r:id="rId39"/>
    <p:sldId id="689" r:id="rId40"/>
    <p:sldId id="690" r:id="rId41"/>
    <p:sldId id="691" r:id="rId42"/>
    <p:sldId id="692" r:id="rId43"/>
    <p:sldId id="693" r:id="rId44"/>
    <p:sldId id="694" r:id="rId45"/>
    <p:sldId id="695" r:id="rId46"/>
    <p:sldId id="696" r:id="rId47"/>
    <p:sldId id="697" r:id="rId48"/>
    <p:sldId id="698" r:id="rId49"/>
    <p:sldId id="699" r:id="rId50"/>
    <p:sldId id="700" r:id="rId5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0000" autoAdjust="0"/>
  </p:normalViewPr>
  <p:slideViewPr>
    <p:cSldViewPr>
      <p:cViewPr varScale="1">
        <p:scale>
          <a:sx n="62" d="100"/>
          <a:sy n="62" d="100"/>
        </p:scale>
        <p:origin x="-137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4CCBEAD-6B71-3348-BF9F-9613C4C3C999}" type="datetimeFigureOut">
              <a:rPr lang="en-US" smtClean="0"/>
              <a:pPr/>
              <a:t>2/24/2009</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E2CF47B0-0373-7744-B577-08A7E9D13627}"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2/24/2009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DE2DB9-2B9E-ED49-A0B9-806273B26D75}" type="slidenum">
              <a:rPr lang="en-US"/>
              <a:pPr/>
              <a:t>10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t>The focus on today’s lecture will be how to we set up a “secure channel” for communication.  </a:t>
            </a:r>
          </a:p>
          <a:p>
            <a:r>
              <a:rPr lang="en-US"/>
              <a:t>Alice wants to talk to Bob.  </a:t>
            </a:r>
          </a:p>
          <a:p>
            <a:endParaRPr lang="en-US"/>
          </a:p>
          <a:p>
            <a:r>
              <a:rPr lang="en-US"/>
              <a:t>Alice probably trusts ISP A, but how does she know where her traffic is going after that?  Or who else might see it, or modify it before it reaches bob?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B8357-61FC-394B-921E-879125E12D40}"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t>Of course, its even more complicated…. As each ISP if made of up many routers, each which independently reach a forwarding decision.  </a:t>
            </a:r>
          </a:p>
          <a:p>
            <a:endParaRPr lang="en-US"/>
          </a:p>
          <a:p>
            <a:r>
              <a:rPr lang="en-US"/>
              <a:t>Can this infrastructure be trusted?  No, mallory (or the NSA) might be on any of the routers, intercepting your communication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52BA6-C00A-2046-8FD4-9CF80E14B5E4}" type="slidenum">
              <a:rPr lang="en-US"/>
              <a:pPr/>
              <a:t>12</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Worse yet, how does Alice even know she’s actually talking to Bob at all?  This way, Mallory may not even have to compromise a router!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F84E50-1993-F04B-85DE-325111ED372B}" type="slidenum">
              <a:rPr lang="en-US"/>
              <a:pPr/>
              <a:t>13</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dirty="0"/>
              <a:t>We will talk about the first three of these things today…</a:t>
            </a:r>
            <a:r>
              <a:rPr lang="en-US" dirty="0" smtClean="0"/>
              <a:t> availability we must tolerate failures and assume network gives us some guarantee</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D3D5CE-9C67-D345-8A1B-80D1D0C68441}" type="slidenum">
              <a:rPr lang="en-US"/>
              <a:pPr/>
              <a:t>15</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0E60D-6BD7-514F-8AF2-5ED5F2359875}" type="slidenum">
              <a:rPr lang="en-US"/>
              <a:pPr/>
              <a:t>16</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8EBD11-5DD7-154D-94DE-9DC739E50D23}" type="slidenum">
              <a:rPr lang="en-US"/>
              <a:pPr/>
              <a:t>17</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3F28AF-6623-0546-B346-67B7375E7F96}" type="slidenum">
              <a:rPr lang="en-US"/>
              <a:pPr/>
              <a:t>18</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dirty="0"/>
              <a:t>The three attributes of a secure communication we mentioned can be achieved using two different “types”, or “families” of cryptography.  Each family has within it many different algorithms, with slightly different properties.  </a:t>
            </a:r>
          </a:p>
          <a:p>
            <a:endParaRPr lang="en-US" dirty="0"/>
          </a:p>
          <a:p>
            <a:r>
              <a:rPr lang="en-US" dirty="0"/>
              <a:t>Symmetric and Asymmetric cryptography differ in the assumptions they make about the “secrets”, or “keys” that two participants use to enable secure communication.  Symmetric key crypto assumes that the parties have used some mechanism to set-up a “shared secret” between the two parties that can be used to secure further communication.  Public key crypto, as we will see, does not make this assumption, yet can still provide strong security properties.  However, the mechanism to do this uses complex math, and as a result, the time to perform asymmetric crypto operations is significantly longer than their symmetric counter-parts.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B4278-54EE-CD42-9D97-D694F677BA70}" type="slidenum">
              <a:rPr lang="en-US"/>
              <a:pPr/>
              <a:t>19</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7693A-1817-864E-AAD7-9C88E363C247}" type="slidenum">
              <a:rPr lang="en-US"/>
              <a:pPr/>
              <a:t>20</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C8EBC5-F318-5844-AD02-65F605A5D0E9}" type="slidenum">
              <a:rPr lang="en-US"/>
              <a:pPr/>
              <a:t>21</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2B3C29-7BC8-2745-947E-2D3E700A3E30}" type="slidenum">
              <a:rPr lang="en-US"/>
              <a:pPr/>
              <a:t>22</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8FF2CB-8AEE-FB4E-8097-84CBFE0CE8C8}" type="slidenum">
              <a:rPr lang="en-US"/>
              <a:pPr/>
              <a:t>23</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E2937-BAED-354D-B368-65A276212BB7}" type="slidenum">
              <a:rPr lang="en-US"/>
              <a:pPr/>
              <a:t>24</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This is similar to a checksum, but secure.  Why?  Note: the message does not have to be encrypted, unless you also desire confidentiality.  </a:t>
            </a:r>
          </a:p>
          <a:p>
            <a:endParaRPr lang="en-US"/>
          </a:p>
          <a:p>
            <a:r>
              <a:rPr lang="en-US"/>
              <a:t>Will the MAC always check out on the receiving end?  Yes, b/c receiver has key, and HAS is consistent.  </a:t>
            </a:r>
          </a:p>
          <a:p>
            <a:r>
              <a:rPr lang="en-US"/>
              <a:t>Can attacker substitute in another message?  No, b/c of collision resistance of HASH</a:t>
            </a:r>
          </a:p>
          <a:p>
            <a:r>
              <a:rPr lang="en-US"/>
              <a:t>Can attacker recover the key, based on the message?  No, b/c of one-way nature of HASH</a:t>
            </a:r>
          </a:p>
          <a:p>
            <a:endParaRPr lang="en-US"/>
          </a:p>
          <a:p>
            <a:endParaRPr lang="en-US"/>
          </a:p>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43ECFE-34CB-FD4D-BCB6-EB907ACCB2D1}" type="slidenum">
              <a:rPr lang="en-US"/>
              <a:pPr/>
              <a:t>25</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40DC09-12A1-EE43-8D87-2E03362134C7}" type="slidenum">
              <a:rPr lang="en-US"/>
              <a:pPr/>
              <a:t>26</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B99A7-B8D4-1E48-8281-20D3937D8AFB}" type="slidenum">
              <a:rPr lang="en-US"/>
              <a:pPr/>
              <a:t>27</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9B0FF-7DE7-5C41-BBFA-1C094B128C42}" type="slidenum">
              <a:rPr lang="en-US"/>
              <a:pPr/>
              <a:t>28</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B3F02-438B-5D4F-9165-5102838BC7A4}" type="slidenum">
              <a:rPr lang="en-US"/>
              <a:pPr/>
              <a:t>29</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D7D5A8-17B5-6944-A447-B08754A7F046}" type="slidenum">
              <a:rPr lang="en-US"/>
              <a:pPr/>
              <a:t>30</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US"/>
              <a:t>Note:  We are not going to go into the details of that K</a:t>
            </a:r>
            <a:r>
              <a:rPr lang="en-US" baseline="-25000"/>
              <a:t>B</a:t>
            </a:r>
            <a:r>
              <a:rPr lang="en-US"/>
              <a:t>(m) means as far as computation.  We will treat it as a black box function with these properties.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AC0261-6856-6146-B823-F40B990E89F7}" type="slidenum">
              <a:rPr lang="en-US"/>
              <a:pPr/>
              <a:t>31</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t>Note:  We are not going to go into the details of that K</a:t>
            </a:r>
            <a:r>
              <a:rPr lang="en-US" baseline="-25000"/>
              <a:t>B</a:t>
            </a:r>
            <a:r>
              <a:rPr lang="en-US"/>
              <a:t>(m) means as far as computation.  We will treat it as a black box function with these properties.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BA5F68-CC8B-C347-BE7B-CDAD526EA3B7}" type="slidenum">
              <a:rPr lang="en-US"/>
              <a:pPr/>
              <a:t>32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FF309E-E577-6545-816C-71092581B06E}" type="slidenum">
              <a:rPr lang="en-US"/>
              <a:pPr/>
              <a:t>33</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2D36DD-E5D7-FA4B-9609-818A72FC81D9}" type="slidenum">
              <a:rPr lang="en-US"/>
              <a:pPr/>
              <a:t>34</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a:t>Note:  there is another way to do authentication, which we will see when we look at SSL.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187644-8CEF-6F40-8075-F97A192CA92B}" type="slidenum">
              <a:rPr lang="en-US"/>
              <a:pPr/>
              <a:t>35</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5A0333-9608-734E-A4C8-D87290266F8D}" type="slidenum">
              <a:rPr lang="en-US"/>
              <a:pPr/>
              <a:t>37</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CCC83-EF07-EB4F-BCE8-3502C63FAE81}" type="slidenum">
              <a:rPr lang="en-US"/>
              <a:pPr/>
              <a:t>38</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636310-FA62-BB44-8B47-6D53EDC7D663}" type="slidenum">
              <a:rPr lang="en-US"/>
              <a:pPr/>
              <a:t>39</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1219200" y="3257550"/>
            <a:ext cx="6705600" cy="3086100"/>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939B9-AC8C-AE4B-B6DA-5CF00C68EF16}" type="slidenum">
              <a:rPr lang="en-US"/>
              <a:pPr/>
              <a:t>40</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1219200" y="3257550"/>
            <a:ext cx="6705600" cy="3086100"/>
          </a:xfrm>
        </p:spPr>
        <p:txBody>
          <a:bodyPr/>
          <a:lstStyle/>
          <a:p>
            <a:pPr marL="228600" indent="-228600"/>
            <a:r>
              <a:rPr lang="en-US"/>
              <a:t>Downside:  </a:t>
            </a:r>
          </a:p>
          <a:p>
            <a:pPr marL="228600" indent="-228600">
              <a:buFontTx/>
              <a:buAutoNum type="arabicParenR"/>
            </a:pPr>
            <a:r>
              <a:rPr lang="en-US"/>
              <a:t>KDC must always be online to communicate securely</a:t>
            </a:r>
          </a:p>
          <a:p>
            <a:pPr marL="228600" indent="-228600">
              <a:buFontTx/>
              <a:buAutoNum type="arabicParenR"/>
            </a:pPr>
            <a:r>
              <a:rPr lang="en-US"/>
              <a:t> KDC can give our session keys away  (escrow)</a:t>
            </a:r>
          </a:p>
          <a:p>
            <a:pPr marL="228600" indent="-228600">
              <a:buFontTx/>
              <a:buAutoNum type="arabicParenR"/>
            </a:pPr>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354DB0-D515-2447-B976-47C8EF1F05DB}" type="slidenum">
              <a:rPr lang="en-US"/>
              <a:pPr/>
              <a:t>41</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835C4-6544-1946-AFF8-208C0E1F7D35}" type="slidenum">
              <a:rPr lang="en-US"/>
              <a:pPr/>
              <a:t>42</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t>PKI’s are notoriously complex</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63F7AB-E805-D242-A4F0-D145E24FB0F2}" type="slidenum">
              <a:rPr lang="en-US"/>
              <a:pPr/>
              <a:t>43</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1219200" y="3257550"/>
            <a:ext cx="6705600" cy="3086100"/>
          </a:xfrm>
        </p:spPr>
        <p:txBody>
          <a:bodyPr/>
          <a:lstStyle/>
          <a:p>
            <a:r>
              <a:rPr lang="en-US"/>
              <a:t>Note: CA’s do NOT generate keys.  They simply are handed a public key along with proof of identify, and generate a signature which can accompany the key when it is given to a user that must validate that they key is in fact Bob’s public key.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FC5AF3-507F-CA43-A9CE-04F77ABA7106}" type="slidenum">
              <a:rPr lang="en-US"/>
              <a:pPr/>
              <a:t>44</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1219200" y="3257550"/>
            <a:ext cx="6705600" cy="3086100"/>
          </a:xfrm>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E0FE6F-81E7-5C44-9909-9C47F267666A}" type="slidenum">
              <a:rPr lang="en-US"/>
              <a:pPr/>
              <a:t>45</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1219200" y="3257550"/>
            <a:ext cx="6705600" cy="3086100"/>
          </a:xfrm>
        </p:spPr>
        <p:txBody>
          <a:bodyPr/>
          <a:lstStyle/>
          <a:p>
            <a:r>
              <a:rPr lang="en-US"/>
              <a:t>Wait… didn’t we just say that we needed to have the key’s from the CA’s?  What does our browser use?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20EDC2-5776-6C4A-A944-CC65A2B700FF}" type="slidenum">
              <a:rPr lang="en-US"/>
              <a:pPr/>
              <a:t>46</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en-US"/>
              <a:t>Originally created by a little known and know largely defunct net start-up called “netscape” in the mid-90’s</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4BBDEA-8B83-334B-AB7E-04DDDE9F957A}" type="slidenum">
              <a:rPr lang="en-US"/>
              <a:pPr/>
              <a:t>47</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1276D-0B22-A34B-B490-2B3F54AE3062}" type="slidenum">
              <a:rPr lang="en-US"/>
              <a:pPr/>
              <a:t>48</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2860F4-A45F-AF45-A651-45A3B176FF10}" type="slidenum">
              <a:rPr lang="en-US"/>
              <a:pPr/>
              <a:t>49</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62AC01-5D10-4856-8121-C9B953CE69C6}"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CBEE8-1D34-9F44-9552-9F5B05D81B9E}" type="slidenum">
              <a:rPr lang="en-US"/>
              <a:pPr/>
              <a:t>50</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F5038-FB72-6B45-8D4B-CC2D6F061865}" type="slidenum">
              <a:rPr lang="en-US"/>
              <a:pPr/>
              <a:t>6</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dirty="0"/>
              <a:t>* This list is pretty broad, some things are actual incidents that may cause harm, while others are vulnerabilities that lead to more complex attacks that cause harm.  </a:t>
            </a:r>
          </a:p>
          <a:p>
            <a:pPr>
              <a:buFontTx/>
              <a:buChar char="•"/>
            </a:pPr>
            <a:r>
              <a:rPr lang="en-US" dirty="0"/>
              <a:t>From such a list, we might define Internet security as preventing bad things that can happen when someone is using the Internet.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EE7064-B530-3445-9054-FC4130214112}" type="slidenum">
              <a:rPr lang="en-US"/>
              <a:pPr/>
              <a:t>7</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marL="228600" indent="-228600">
              <a:buFontTx/>
              <a:buAutoNum type="arabicParenR"/>
            </a:pPr>
            <a:r>
              <a:rPr lang="en-US"/>
              <a:t>Assumption is still true, even now when Internet is a huge collection of independent ISPs.  </a:t>
            </a:r>
          </a:p>
          <a:p>
            <a:pPr marL="228600" indent="-228600">
              <a:buFontTx/>
              <a:buAutoNum type="arabicParen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C3A243-2A08-E048-A2EA-158CEC02EFDD}" type="slidenum">
              <a:rPr lang="en-US"/>
              <a:pPr/>
              <a:t>8</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pPr marL="228600" indent="-228600">
              <a:buFontTx/>
              <a:buAutoNum type="arabicParenR"/>
            </a:pPr>
            <a:r>
              <a:rPr lang="en-US"/>
              <a:t>Assumption is still true, even now when Internet is a huge collection of independent ISPs.  </a:t>
            </a:r>
          </a:p>
          <a:p>
            <a:pPr marL="228600" indent="-228600">
              <a:buFontTx/>
              <a:buAutoNum type="arabicParen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C7D55-537D-684A-B0E5-A9074FBC6B17}" type="slidenum">
              <a:rPr lang="en-US"/>
              <a:pPr/>
              <a:t>9</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buFontTx/>
              <a:buChar char="•"/>
            </a:pPr>
            <a:r>
              <a:rPr lang="en-US"/>
              <a:t>For this course though, we want to focus on understanding how the Internet’s design contributes to a variety of security vulnerabilities, how these vulnerabilities can be exploited, and, most importantly, give you an idea of what tools are used to allow secure communication.  </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r>
              <a:rPr lang="en-US" smtClean="0"/>
              <a:t>L -13; 2-26-01</a:t>
            </a:r>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 Srinivasan Seshan, 2001</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 Srinivasan Seshan, 2001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 Srinivasan Seshan, 2001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smtClean="0"/>
            </a:lvl1pPr>
          </a:lstStyle>
          <a:p>
            <a:fld id="{489D29D7-1234-8741-A498-660C22BBBE7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smtClean="0"/>
            </a:lvl1pPr>
          </a:lstStyle>
          <a:p>
            <a:fld id="{7A39B948-4C7C-D64A-B76E-8DAAD68125F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r>
              <a:rPr lang="en-US" smtClean="0"/>
              <a:t>L -13; 2-26-01</a:t>
            </a:r>
            <a:endParaRPr lang="en-US"/>
          </a:p>
        </p:txBody>
      </p:sp>
      <p:sp>
        <p:nvSpPr>
          <p:cNvPr id="5" name="Rectangle 5"/>
          <p:cNvSpPr>
            <a:spLocks noGrp="1"/>
          </p:cNvSpPr>
          <p:nvPr>
            <p:ph type="ftr" sz="quarter" idx="11"/>
          </p:nvPr>
        </p:nvSpPr>
        <p:spPr/>
        <p:txBody>
          <a:bodyPr/>
          <a:lstStyle/>
          <a:p>
            <a:r>
              <a:rPr lang="en-US" smtClean="0"/>
              <a:t>© Srinivasan Seshan, 2001</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r>
              <a:rPr lang="en-US" smtClean="0"/>
              <a:t>L -13; 2-26-01</a:t>
            </a:r>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 Srinivasan Seshan, 2001</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 Srinivasan Seshan, 2001</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r>
              <a:rPr lang="en-US" smtClean="0"/>
              <a:t>L -13; 2-26-01</a:t>
            </a:r>
            <a:endParaRPr lang="en-US"/>
          </a:p>
        </p:txBody>
      </p:sp>
      <p:sp>
        <p:nvSpPr>
          <p:cNvPr id="8" name="Rectangle 7"/>
          <p:cNvSpPr>
            <a:spLocks noGrp="1"/>
          </p:cNvSpPr>
          <p:nvPr>
            <p:ph type="ftr" sz="quarter" idx="11"/>
          </p:nvPr>
        </p:nvSpPr>
        <p:spPr/>
        <p:txBody>
          <a:bodyPr/>
          <a:lstStyle/>
          <a:p>
            <a:r>
              <a:rPr lang="en-US" smtClean="0"/>
              <a:t>© Srinivasan Seshan, 2001</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r>
              <a:rPr lang="en-US" smtClean="0"/>
              <a:t>L -13; 2-26-01</a:t>
            </a:r>
            <a:endParaRPr lang="en-US"/>
          </a:p>
        </p:txBody>
      </p:sp>
      <p:sp>
        <p:nvSpPr>
          <p:cNvPr id="4" name="Rectangle 4"/>
          <p:cNvSpPr>
            <a:spLocks noGrp="1"/>
          </p:cNvSpPr>
          <p:nvPr>
            <p:ph type="ftr" sz="quarter" idx="11"/>
          </p:nvPr>
        </p:nvSpPr>
        <p:spPr/>
        <p:txBody>
          <a:bodyPr/>
          <a:lstStyle/>
          <a:p>
            <a:r>
              <a:rPr lang="en-US" smtClean="0"/>
              <a:t>© Srinivasan Seshan, 2001</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r>
              <a:rPr lang="en-US" smtClean="0"/>
              <a:t>L -13; 2-26-01</a:t>
            </a:r>
            <a:endParaRPr lang="en-US"/>
          </a:p>
        </p:txBody>
      </p:sp>
      <p:sp>
        <p:nvSpPr>
          <p:cNvPr id="3" name="Rectangle 3"/>
          <p:cNvSpPr>
            <a:spLocks noGrp="1"/>
          </p:cNvSpPr>
          <p:nvPr>
            <p:ph type="ftr" sz="quarter" idx="11"/>
          </p:nvPr>
        </p:nvSpPr>
        <p:spPr/>
        <p:txBody>
          <a:bodyPr/>
          <a:lstStyle/>
          <a:p>
            <a:r>
              <a:rPr lang="en-US" smtClean="0"/>
              <a:t>© Srinivasan Seshan, 2001</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 Srinivasan Seshan, 2001</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r>
              <a:rPr lang="en-US" smtClean="0"/>
              <a:t>L -13; 2-26-01</a:t>
            </a:r>
            <a:endParaRPr lang="en-US"/>
          </a:p>
        </p:txBody>
      </p:sp>
      <p:sp>
        <p:nvSpPr>
          <p:cNvPr id="6" name="Rectangle 6"/>
          <p:cNvSpPr>
            <a:spLocks noGrp="1"/>
          </p:cNvSpPr>
          <p:nvPr>
            <p:ph type="ftr" sz="quarter" idx="11"/>
          </p:nvPr>
        </p:nvSpPr>
        <p:spPr/>
        <p:txBody>
          <a:bodyPr/>
          <a:lstStyle/>
          <a:p>
            <a:r>
              <a:rPr lang="en-US" smtClean="0"/>
              <a:t>© Srinivasan Seshan, 2001</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r>
              <a:rPr lang="en-US" smtClean="0"/>
              <a:t>L -13; 2-26-01</a:t>
            </a:r>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 Srinivasan Seshan, 2001</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wmf"/></Relationships>
</file>

<file path=ppt/slides/_rels/slide2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8.jpeg"/><Relationship Id="rId2" Type="http://schemas.openxmlformats.org/officeDocument/2006/relationships/notesSlide" Target="../notesSlides/notesSlide39.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3.xml"/><Relationship Id="rId1" Type="http://schemas.openxmlformats.org/officeDocument/2006/relationships/slideLayout" Target="../slideLayouts/slideLayout12.xml"/><Relationship Id="rId6" Type="http://schemas.openxmlformats.org/officeDocument/2006/relationships/image" Target="../media/image9.wmf"/><Relationship Id="rId5" Type="http://schemas.openxmlformats.org/officeDocument/2006/relationships/image" Target="../media/image6.wmf"/><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4.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9.wmf"/></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openssl.org/"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15-446 Distributed Systems</a:t>
            </a:r>
            <a:br>
              <a:rPr sz="4800" dirty="0"/>
            </a:br>
            <a:r>
              <a:rPr sz="4800" dirty="0"/>
              <a:t>Spring 2009</a:t>
            </a:r>
          </a:p>
        </p:txBody>
      </p:sp>
      <p:sp>
        <p:nvSpPr>
          <p:cNvPr id="4099" name="Rectangle 3"/>
          <p:cNvSpPr>
            <a:spLocks noGrp="1" noChangeArrowheads="1"/>
          </p:cNvSpPr>
          <p:nvPr>
            <p:ph type="subTitle" idx="1"/>
          </p:nvPr>
        </p:nvSpPr>
        <p:spPr/>
        <p:txBody>
          <a:bodyPr/>
          <a:lstStyle/>
          <a:p>
            <a:r>
              <a:rPr sz="2400" dirty="0" smtClean="0"/>
              <a:t>L-13 Security</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
        <p:nvSpPr>
          <p:cNvPr id="50" name="Slide Number Placeholder 49"/>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3800"/>
              <a:t>Secure Communication with an Untrusted Infrastructure</a:t>
            </a:r>
          </a:p>
        </p:txBody>
      </p:sp>
      <p:sp>
        <p:nvSpPr>
          <p:cNvPr id="15364"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15365"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15366"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15367"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15368" name="Picture 8"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15369" name="Text Box 9"/>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15372" name="Line 12"/>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3" name="Line 13"/>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4" name="Line 14"/>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5" name="Line 15"/>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6" name="Line 16"/>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5377" name="Line 17"/>
          <p:cNvSpPr>
            <a:spLocks noChangeShapeType="1"/>
          </p:cNvSpPr>
          <p:nvPr/>
        </p:nvSpPr>
        <p:spPr bwMode="auto">
          <a:xfrm flipV="1">
            <a:off x="6629400" y="22098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15378" name="Picture 18" descr="Bob"/>
          <p:cNvPicPr>
            <a:picLocks noChangeAspect="1" noChangeArrowheads="1"/>
          </p:cNvPicPr>
          <p:nvPr/>
        </p:nvPicPr>
        <p:blipFill>
          <a:blip r:embed="rId4"/>
          <a:srcRect/>
          <a:stretch>
            <a:fillRect/>
          </a:stretch>
        </p:blipFill>
        <p:spPr bwMode="auto">
          <a:xfrm>
            <a:off x="7164388" y="1771650"/>
            <a:ext cx="812800" cy="830263"/>
          </a:xfrm>
          <a:prstGeom prst="rect">
            <a:avLst/>
          </a:prstGeom>
          <a:noFill/>
        </p:spPr>
      </p:pic>
      <p:sp>
        <p:nvSpPr>
          <p:cNvPr id="15379" name="Text Box 19"/>
          <p:cNvSpPr txBox="1">
            <a:spLocks noChangeArrowheads="1"/>
          </p:cNvSpPr>
          <p:nvPr/>
        </p:nvSpPr>
        <p:spPr bwMode="auto">
          <a:xfrm>
            <a:off x="7848600" y="14478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sz="3800"/>
              <a:t>Secure Communication with an Untrusted Infrastructure</a:t>
            </a:r>
          </a:p>
        </p:txBody>
      </p:sp>
      <p:sp>
        <p:nvSpPr>
          <p:cNvPr id="16387"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16388"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16389"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16390"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16391" name="Picture 7"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16392" name="Text Box 8"/>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pic>
        <p:nvPicPr>
          <p:cNvPr id="16393" name="Picture 9" descr="Bob"/>
          <p:cNvPicPr>
            <a:picLocks noChangeAspect="1" noChangeArrowheads="1"/>
          </p:cNvPicPr>
          <p:nvPr/>
        </p:nvPicPr>
        <p:blipFill>
          <a:blip r:embed="rId4"/>
          <a:srcRect/>
          <a:stretch>
            <a:fillRect/>
          </a:stretch>
        </p:blipFill>
        <p:spPr bwMode="auto">
          <a:xfrm>
            <a:off x="7164388" y="1771650"/>
            <a:ext cx="812800" cy="830263"/>
          </a:xfrm>
          <a:prstGeom prst="rect">
            <a:avLst/>
          </a:prstGeom>
          <a:noFill/>
        </p:spPr>
      </p:pic>
      <p:sp>
        <p:nvSpPr>
          <p:cNvPr id="16394" name="Text Box 10"/>
          <p:cNvSpPr txBox="1">
            <a:spLocks noChangeArrowheads="1"/>
          </p:cNvSpPr>
          <p:nvPr/>
        </p:nvSpPr>
        <p:spPr bwMode="auto">
          <a:xfrm>
            <a:off x="7848600" y="14478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
        <p:nvSpPr>
          <p:cNvPr id="16395" name="Line 11"/>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6" name="Line 12"/>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7" name="Line 13"/>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8" name="Line 14"/>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399" name="Line 15"/>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16400" name="Line 16"/>
          <p:cNvSpPr>
            <a:spLocks noChangeShapeType="1"/>
          </p:cNvSpPr>
          <p:nvPr/>
        </p:nvSpPr>
        <p:spPr bwMode="auto">
          <a:xfrm flipV="1">
            <a:off x="6629400" y="22098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16401" name="Picture 17"/>
          <p:cNvPicPr>
            <a:picLocks noChangeArrowheads="1"/>
          </p:cNvPicPr>
          <p:nvPr/>
        </p:nvPicPr>
        <p:blipFill>
          <a:blip r:embed="rId5"/>
          <a:srcRect/>
          <a:stretch>
            <a:fillRect/>
          </a:stretch>
        </p:blipFill>
        <p:spPr bwMode="auto">
          <a:xfrm>
            <a:off x="3124200" y="3276600"/>
            <a:ext cx="534988" cy="355600"/>
          </a:xfrm>
          <a:prstGeom prst="rect">
            <a:avLst/>
          </a:prstGeom>
          <a:noFill/>
          <a:ln w="9525">
            <a:noFill/>
            <a:miter lim="800000"/>
            <a:headEnd/>
            <a:tailEnd/>
          </a:ln>
          <a:effectLst/>
        </p:spPr>
      </p:pic>
      <p:pic>
        <p:nvPicPr>
          <p:cNvPr id="16402" name="Picture 18"/>
          <p:cNvPicPr>
            <a:picLocks noChangeArrowheads="1"/>
          </p:cNvPicPr>
          <p:nvPr/>
        </p:nvPicPr>
        <p:blipFill>
          <a:blip r:embed="rId5"/>
          <a:srcRect/>
          <a:stretch>
            <a:fillRect/>
          </a:stretch>
        </p:blipFill>
        <p:spPr bwMode="auto">
          <a:xfrm>
            <a:off x="3962400" y="4114800"/>
            <a:ext cx="534988" cy="355600"/>
          </a:xfrm>
          <a:prstGeom prst="rect">
            <a:avLst/>
          </a:prstGeom>
          <a:noFill/>
          <a:ln w="9525">
            <a:noFill/>
            <a:miter lim="800000"/>
            <a:headEnd/>
            <a:tailEnd/>
          </a:ln>
          <a:effectLst/>
        </p:spPr>
      </p:pic>
      <p:pic>
        <p:nvPicPr>
          <p:cNvPr id="16403" name="Picture 19"/>
          <p:cNvPicPr>
            <a:picLocks noChangeArrowheads="1"/>
          </p:cNvPicPr>
          <p:nvPr/>
        </p:nvPicPr>
        <p:blipFill>
          <a:blip r:embed="rId5"/>
          <a:srcRect/>
          <a:stretch>
            <a:fillRect/>
          </a:stretch>
        </p:blipFill>
        <p:spPr bwMode="auto">
          <a:xfrm>
            <a:off x="5715000" y="3810000"/>
            <a:ext cx="534988" cy="355600"/>
          </a:xfrm>
          <a:prstGeom prst="rect">
            <a:avLst/>
          </a:prstGeom>
          <a:noFill/>
          <a:ln w="9525">
            <a:noFill/>
            <a:miter lim="800000"/>
            <a:headEnd/>
            <a:tailEnd/>
          </a:ln>
          <a:effectLst/>
        </p:spPr>
      </p:pic>
      <p:pic>
        <p:nvPicPr>
          <p:cNvPr id="16404" name="Picture 20"/>
          <p:cNvPicPr>
            <a:picLocks noChangeArrowheads="1"/>
          </p:cNvPicPr>
          <p:nvPr/>
        </p:nvPicPr>
        <p:blipFill>
          <a:blip r:embed="rId5"/>
          <a:srcRect/>
          <a:stretch>
            <a:fillRect/>
          </a:stretch>
        </p:blipFill>
        <p:spPr bwMode="auto">
          <a:xfrm>
            <a:off x="5257800" y="4267200"/>
            <a:ext cx="534988" cy="355600"/>
          </a:xfrm>
          <a:prstGeom prst="rect">
            <a:avLst/>
          </a:prstGeom>
          <a:noFill/>
          <a:ln w="9525">
            <a:noFill/>
            <a:miter lim="800000"/>
            <a:headEnd/>
            <a:tailEnd/>
          </a:ln>
          <a:effectLst/>
        </p:spPr>
      </p:pic>
      <p:pic>
        <p:nvPicPr>
          <p:cNvPr id="16405" name="Picture 21"/>
          <p:cNvPicPr>
            <a:picLocks noChangeArrowheads="1"/>
          </p:cNvPicPr>
          <p:nvPr/>
        </p:nvPicPr>
        <p:blipFill>
          <a:blip r:embed="rId5"/>
          <a:srcRect/>
          <a:stretch>
            <a:fillRect/>
          </a:stretch>
        </p:blipFill>
        <p:spPr bwMode="auto">
          <a:xfrm>
            <a:off x="5029200" y="3429000"/>
            <a:ext cx="534988" cy="355600"/>
          </a:xfrm>
          <a:prstGeom prst="rect">
            <a:avLst/>
          </a:prstGeom>
          <a:noFill/>
          <a:ln w="9525">
            <a:noFill/>
            <a:miter lim="800000"/>
            <a:headEnd/>
            <a:tailEnd/>
          </a:ln>
          <a:effectLst/>
        </p:spPr>
      </p:pic>
      <p:pic>
        <p:nvPicPr>
          <p:cNvPr id="16406" name="Picture 22"/>
          <p:cNvPicPr>
            <a:picLocks noChangeArrowheads="1"/>
          </p:cNvPicPr>
          <p:nvPr/>
        </p:nvPicPr>
        <p:blipFill>
          <a:blip r:embed="rId5"/>
          <a:srcRect/>
          <a:stretch>
            <a:fillRect/>
          </a:stretch>
        </p:blipFill>
        <p:spPr bwMode="auto">
          <a:xfrm>
            <a:off x="3886200" y="2743200"/>
            <a:ext cx="534988" cy="355600"/>
          </a:xfrm>
          <a:prstGeom prst="rect">
            <a:avLst/>
          </a:prstGeom>
          <a:noFill/>
          <a:ln w="9525">
            <a:noFill/>
            <a:miter lim="800000"/>
            <a:headEnd/>
            <a:tailEnd/>
          </a:ln>
          <a:effectLst/>
        </p:spPr>
      </p:pic>
      <p:pic>
        <p:nvPicPr>
          <p:cNvPr id="16407" name="Picture 23"/>
          <p:cNvPicPr>
            <a:picLocks noChangeArrowheads="1"/>
          </p:cNvPicPr>
          <p:nvPr/>
        </p:nvPicPr>
        <p:blipFill>
          <a:blip r:embed="rId5"/>
          <a:srcRect/>
          <a:stretch>
            <a:fillRect/>
          </a:stretch>
        </p:blipFill>
        <p:spPr bwMode="auto">
          <a:xfrm>
            <a:off x="4648200" y="2590800"/>
            <a:ext cx="534988" cy="355600"/>
          </a:xfrm>
          <a:prstGeom prst="rect">
            <a:avLst/>
          </a:prstGeom>
          <a:noFill/>
          <a:ln w="9525">
            <a:noFill/>
            <a:miter lim="800000"/>
            <a:headEnd/>
            <a:tailEnd/>
          </a:ln>
          <a:effectLst/>
        </p:spPr>
      </p:pic>
      <p:pic>
        <p:nvPicPr>
          <p:cNvPr id="16408" name="Picture 24"/>
          <p:cNvPicPr>
            <a:picLocks noChangeArrowheads="1"/>
          </p:cNvPicPr>
          <p:nvPr/>
        </p:nvPicPr>
        <p:blipFill>
          <a:blip r:embed="rId5"/>
          <a:srcRect/>
          <a:stretch>
            <a:fillRect/>
          </a:stretch>
        </p:blipFill>
        <p:spPr bwMode="auto">
          <a:xfrm>
            <a:off x="5715000" y="2895600"/>
            <a:ext cx="534988" cy="355600"/>
          </a:xfrm>
          <a:prstGeom prst="rect">
            <a:avLst/>
          </a:prstGeom>
          <a:noFill/>
          <a:ln w="9525">
            <a:noFill/>
            <a:miter lim="800000"/>
            <a:headEnd/>
            <a:tailEnd/>
          </a:ln>
          <a:effectLst/>
        </p:spPr>
      </p:pic>
      <p:pic>
        <p:nvPicPr>
          <p:cNvPr id="16409" name="Picture 25"/>
          <p:cNvPicPr>
            <a:picLocks noChangeArrowheads="1"/>
          </p:cNvPicPr>
          <p:nvPr/>
        </p:nvPicPr>
        <p:blipFill>
          <a:blip r:embed="rId5"/>
          <a:srcRect/>
          <a:stretch>
            <a:fillRect/>
          </a:stretch>
        </p:blipFill>
        <p:spPr bwMode="auto">
          <a:xfrm>
            <a:off x="6324600" y="2286000"/>
            <a:ext cx="534988" cy="355600"/>
          </a:xfrm>
          <a:prstGeom prst="rect">
            <a:avLst/>
          </a:prstGeom>
          <a:noFill/>
          <a:ln w="9525">
            <a:noFill/>
            <a:miter lim="800000"/>
            <a:headEnd/>
            <a:tailEnd/>
          </a:ln>
          <a:effectLst/>
        </p:spPr>
      </p:pic>
      <p:pic>
        <p:nvPicPr>
          <p:cNvPr id="16410" name="Picture 26"/>
          <p:cNvPicPr>
            <a:picLocks noChangeArrowheads="1"/>
          </p:cNvPicPr>
          <p:nvPr/>
        </p:nvPicPr>
        <p:blipFill>
          <a:blip r:embed="rId5"/>
          <a:srcRect/>
          <a:stretch>
            <a:fillRect/>
          </a:stretch>
        </p:blipFill>
        <p:spPr bwMode="auto">
          <a:xfrm>
            <a:off x="3429000" y="2209800"/>
            <a:ext cx="534988" cy="355600"/>
          </a:xfrm>
          <a:prstGeom prst="rect">
            <a:avLst/>
          </a:prstGeom>
          <a:noFill/>
          <a:ln w="9525">
            <a:noFill/>
            <a:miter lim="800000"/>
            <a:headEnd/>
            <a:tailEnd/>
          </a:ln>
          <a:effectLst/>
        </p:spPr>
      </p:pic>
      <p:pic>
        <p:nvPicPr>
          <p:cNvPr id="16411" name="Picture 27"/>
          <p:cNvPicPr>
            <a:picLocks noChangeArrowheads="1"/>
          </p:cNvPicPr>
          <p:nvPr/>
        </p:nvPicPr>
        <p:blipFill>
          <a:blip r:embed="rId5"/>
          <a:srcRect/>
          <a:stretch>
            <a:fillRect/>
          </a:stretch>
        </p:blipFill>
        <p:spPr bwMode="auto">
          <a:xfrm>
            <a:off x="2743200" y="3810000"/>
            <a:ext cx="534988" cy="355600"/>
          </a:xfrm>
          <a:prstGeom prst="rect">
            <a:avLst/>
          </a:prstGeom>
          <a:noFill/>
          <a:ln w="9525">
            <a:noFill/>
            <a:miter lim="800000"/>
            <a:headEnd/>
            <a:tailEnd/>
          </a:ln>
          <a:effectLst/>
        </p:spPr>
      </p:pic>
      <p:pic>
        <p:nvPicPr>
          <p:cNvPr id="16412" name="Picture 28"/>
          <p:cNvPicPr>
            <a:picLocks noChangeArrowheads="1"/>
          </p:cNvPicPr>
          <p:nvPr/>
        </p:nvPicPr>
        <p:blipFill>
          <a:blip r:embed="rId5"/>
          <a:srcRect/>
          <a:stretch>
            <a:fillRect/>
          </a:stretch>
        </p:blipFill>
        <p:spPr bwMode="auto">
          <a:xfrm>
            <a:off x="2286000" y="3124200"/>
            <a:ext cx="534988" cy="355600"/>
          </a:xfrm>
          <a:prstGeom prst="rect">
            <a:avLst/>
          </a:prstGeom>
          <a:noFill/>
          <a:ln w="9525">
            <a:noFill/>
            <a:miter lim="800000"/>
            <a:headEnd/>
            <a:tailEnd/>
          </a:ln>
          <a:effectLst/>
        </p:spPr>
      </p:pic>
      <p:pic>
        <p:nvPicPr>
          <p:cNvPr id="16413" name="Picture 29"/>
          <p:cNvPicPr>
            <a:picLocks noChangeArrowheads="1"/>
          </p:cNvPicPr>
          <p:nvPr/>
        </p:nvPicPr>
        <p:blipFill>
          <a:blip r:embed="rId5"/>
          <a:srcRect/>
          <a:stretch>
            <a:fillRect/>
          </a:stretch>
        </p:blipFill>
        <p:spPr bwMode="auto">
          <a:xfrm>
            <a:off x="2438400" y="2362200"/>
            <a:ext cx="534988" cy="355600"/>
          </a:xfrm>
          <a:prstGeom prst="rect">
            <a:avLst/>
          </a:prstGeom>
          <a:noFill/>
          <a:ln w="9525">
            <a:noFill/>
            <a:miter lim="800000"/>
            <a:headEnd/>
            <a:tailEnd/>
          </a:ln>
          <a:effectLst/>
        </p:spPr>
      </p:pic>
      <p:pic>
        <p:nvPicPr>
          <p:cNvPr id="16414" name="Picture 30"/>
          <p:cNvPicPr>
            <a:picLocks noChangeArrowheads="1"/>
          </p:cNvPicPr>
          <p:nvPr/>
        </p:nvPicPr>
        <p:blipFill>
          <a:blip r:embed="rId5"/>
          <a:srcRect/>
          <a:stretch>
            <a:fillRect/>
          </a:stretch>
        </p:blipFill>
        <p:spPr bwMode="auto">
          <a:xfrm>
            <a:off x="3352800" y="4191000"/>
            <a:ext cx="534988" cy="355600"/>
          </a:xfrm>
          <a:prstGeom prst="rect">
            <a:avLst/>
          </a:prstGeom>
          <a:noFill/>
          <a:ln w="9525">
            <a:noFill/>
            <a:miter lim="800000"/>
            <a:headEnd/>
            <a:tailEnd/>
          </a:ln>
          <a:effectLst/>
        </p:spPr>
      </p:pic>
      <p:pic>
        <p:nvPicPr>
          <p:cNvPr id="16415" name="Picture 31"/>
          <p:cNvPicPr>
            <a:picLocks noChangeArrowheads="1"/>
          </p:cNvPicPr>
          <p:nvPr/>
        </p:nvPicPr>
        <p:blipFill>
          <a:blip r:embed="rId5"/>
          <a:srcRect/>
          <a:stretch>
            <a:fillRect/>
          </a:stretch>
        </p:blipFill>
        <p:spPr bwMode="auto">
          <a:xfrm>
            <a:off x="1828800" y="4800600"/>
            <a:ext cx="534988" cy="355600"/>
          </a:xfrm>
          <a:prstGeom prst="rect">
            <a:avLst/>
          </a:prstGeom>
          <a:noFill/>
          <a:ln w="9525">
            <a:noFill/>
            <a:miter lim="800000"/>
            <a:headEnd/>
            <a:tailEnd/>
          </a:ln>
          <a:effectLst/>
        </p:spPr>
      </p:pic>
      <p:pic>
        <p:nvPicPr>
          <p:cNvPr id="16416" name="Picture 32"/>
          <p:cNvPicPr>
            <a:picLocks noChangeArrowheads="1"/>
          </p:cNvPicPr>
          <p:nvPr/>
        </p:nvPicPr>
        <p:blipFill>
          <a:blip r:embed="rId5"/>
          <a:srcRect/>
          <a:stretch>
            <a:fillRect/>
          </a:stretch>
        </p:blipFill>
        <p:spPr bwMode="auto">
          <a:xfrm>
            <a:off x="2667000" y="5029200"/>
            <a:ext cx="534988" cy="355600"/>
          </a:xfrm>
          <a:prstGeom prst="rect">
            <a:avLst/>
          </a:prstGeom>
          <a:noFill/>
          <a:ln w="9525">
            <a:noFill/>
            <a:miter lim="800000"/>
            <a:headEnd/>
            <a:tailEnd/>
          </a:ln>
          <a:effectLst/>
        </p:spPr>
      </p:pic>
      <p:pic>
        <p:nvPicPr>
          <p:cNvPr id="16417" name="Picture 33" descr="Eve"/>
          <p:cNvPicPr>
            <a:picLocks noChangeAspect="1" noChangeArrowheads="1"/>
          </p:cNvPicPr>
          <p:nvPr/>
        </p:nvPicPr>
        <p:blipFill>
          <a:blip r:embed="rId6"/>
          <a:srcRect/>
          <a:stretch>
            <a:fillRect/>
          </a:stretch>
        </p:blipFill>
        <p:spPr bwMode="auto">
          <a:xfrm>
            <a:off x="4495800" y="1219200"/>
            <a:ext cx="1082675" cy="1295400"/>
          </a:xfrm>
          <a:prstGeom prst="rect">
            <a:avLst/>
          </a:prstGeom>
          <a:noFill/>
          <a:ln w="9525">
            <a:noFill/>
            <a:miter lim="800000"/>
            <a:headEnd/>
            <a:tailEnd/>
          </a:ln>
        </p:spPr>
      </p:pic>
      <p:sp>
        <p:nvSpPr>
          <p:cNvPr id="16418" name="Text Box 34"/>
          <p:cNvSpPr txBox="1">
            <a:spLocks noChangeArrowheads="1"/>
          </p:cNvSpPr>
          <p:nvPr/>
        </p:nvSpPr>
        <p:spPr bwMode="auto">
          <a:xfrm>
            <a:off x="5715000" y="1219200"/>
            <a:ext cx="1168400"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sz="3800"/>
              <a:t>Secure Communication with an Untrusted Infrastructure</a:t>
            </a:r>
          </a:p>
        </p:txBody>
      </p:sp>
      <p:sp>
        <p:nvSpPr>
          <p:cNvPr id="28675" name="Cloud"/>
          <p:cNvSpPr>
            <a:spLocks noChangeAspect="1" noEditPoints="1" noChangeArrowheads="1"/>
          </p:cNvSpPr>
          <p:nvPr/>
        </p:nvSpPr>
        <p:spPr bwMode="auto">
          <a:xfrm>
            <a:off x="1752600" y="3962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28676" name="Cloud"/>
          <p:cNvSpPr>
            <a:spLocks noChangeAspect="1" noEditPoints="1" noChangeArrowheads="1"/>
          </p:cNvSpPr>
          <p:nvPr/>
        </p:nvSpPr>
        <p:spPr bwMode="auto">
          <a:xfrm>
            <a:off x="4572000" y="1981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28677" name="Cloud"/>
          <p:cNvSpPr>
            <a:spLocks noChangeAspect="1" noEditPoints="1" noChangeArrowheads="1"/>
          </p:cNvSpPr>
          <p:nvPr/>
        </p:nvSpPr>
        <p:spPr bwMode="auto">
          <a:xfrm>
            <a:off x="3962400" y="34290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28678" name="Cloud"/>
          <p:cNvSpPr>
            <a:spLocks noChangeAspect="1" noEditPoints="1" noChangeArrowheads="1"/>
          </p:cNvSpPr>
          <p:nvPr/>
        </p:nvSpPr>
        <p:spPr bwMode="auto">
          <a:xfrm>
            <a:off x="2286000" y="2362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28679" name="Picture 7" descr="Alice"/>
          <p:cNvPicPr>
            <a:picLocks noChangeAspect="1" noChangeArrowheads="1"/>
          </p:cNvPicPr>
          <p:nvPr/>
        </p:nvPicPr>
        <p:blipFill>
          <a:blip r:embed="rId3"/>
          <a:srcRect/>
          <a:stretch>
            <a:fillRect/>
          </a:stretch>
        </p:blipFill>
        <p:spPr bwMode="auto">
          <a:xfrm>
            <a:off x="838200" y="4724400"/>
            <a:ext cx="698500" cy="862013"/>
          </a:xfrm>
          <a:prstGeom prst="rect">
            <a:avLst/>
          </a:prstGeom>
          <a:noFill/>
        </p:spPr>
      </p:pic>
      <p:sp>
        <p:nvSpPr>
          <p:cNvPr id="28680" name="Text Box 8"/>
          <p:cNvSpPr txBox="1">
            <a:spLocks noChangeArrowheads="1"/>
          </p:cNvSpPr>
          <p:nvPr/>
        </p:nvSpPr>
        <p:spPr bwMode="auto">
          <a:xfrm>
            <a:off x="188913" y="4437063"/>
            <a:ext cx="846137"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28683" name="Line 11"/>
          <p:cNvSpPr>
            <a:spLocks noChangeShapeType="1"/>
          </p:cNvSpPr>
          <p:nvPr/>
        </p:nvSpPr>
        <p:spPr bwMode="auto">
          <a:xfrm flipV="1">
            <a:off x="1676400" y="50292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4" name="Line 12"/>
          <p:cNvSpPr>
            <a:spLocks noChangeShapeType="1"/>
          </p:cNvSpPr>
          <p:nvPr/>
        </p:nvSpPr>
        <p:spPr bwMode="auto">
          <a:xfrm>
            <a:off x="3048000" y="36576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5" name="Line 13"/>
          <p:cNvSpPr>
            <a:spLocks noChangeShapeType="1"/>
          </p:cNvSpPr>
          <p:nvPr/>
        </p:nvSpPr>
        <p:spPr bwMode="auto">
          <a:xfrm flipV="1">
            <a:off x="3810000" y="41910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6" name="Line 14"/>
          <p:cNvSpPr>
            <a:spLocks noChangeShapeType="1"/>
          </p:cNvSpPr>
          <p:nvPr/>
        </p:nvSpPr>
        <p:spPr bwMode="auto">
          <a:xfrm flipV="1">
            <a:off x="4343400" y="28194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7" name="Line 15"/>
          <p:cNvSpPr>
            <a:spLocks noChangeShapeType="1"/>
          </p:cNvSpPr>
          <p:nvPr/>
        </p:nvSpPr>
        <p:spPr bwMode="auto">
          <a:xfrm>
            <a:off x="5105400" y="32766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28688" name="Line 16"/>
          <p:cNvSpPr>
            <a:spLocks noChangeShapeType="1"/>
          </p:cNvSpPr>
          <p:nvPr/>
        </p:nvSpPr>
        <p:spPr bwMode="auto">
          <a:xfrm flipV="1">
            <a:off x="6324600" y="38862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28689" name="Picture 17"/>
          <p:cNvPicPr>
            <a:picLocks noChangeArrowheads="1"/>
          </p:cNvPicPr>
          <p:nvPr/>
        </p:nvPicPr>
        <p:blipFill>
          <a:blip r:embed="rId4"/>
          <a:srcRect/>
          <a:stretch>
            <a:fillRect/>
          </a:stretch>
        </p:blipFill>
        <p:spPr bwMode="auto">
          <a:xfrm>
            <a:off x="3124200" y="3276600"/>
            <a:ext cx="534988" cy="355600"/>
          </a:xfrm>
          <a:prstGeom prst="rect">
            <a:avLst/>
          </a:prstGeom>
          <a:noFill/>
          <a:ln w="9525">
            <a:noFill/>
            <a:miter lim="800000"/>
            <a:headEnd/>
            <a:tailEnd/>
          </a:ln>
          <a:effectLst/>
        </p:spPr>
      </p:pic>
      <p:pic>
        <p:nvPicPr>
          <p:cNvPr id="28690" name="Picture 18"/>
          <p:cNvPicPr>
            <a:picLocks noChangeArrowheads="1"/>
          </p:cNvPicPr>
          <p:nvPr/>
        </p:nvPicPr>
        <p:blipFill>
          <a:blip r:embed="rId4"/>
          <a:srcRect/>
          <a:stretch>
            <a:fillRect/>
          </a:stretch>
        </p:blipFill>
        <p:spPr bwMode="auto">
          <a:xfrm>
            <a:off x="3962400" y="4114800"/>
            <a:ext cx="534988" cy="355600"/>
          </a:xfrm>
          <a:prstGeom prst="rect">
            <a:avLst/>
          </a:prstGeom>
          <a:noFill/>
          <a:ln w="9525">
            <a:noFill/>
            <a:miter lim="800000"/>
            <a:headEnd/>
            <a:tailEnd/>
          </a:ln>
          <a:effectLst/>
        </p:spPr>
      </p:pic>
      <p:pic>
        <p:nvPicPr>
          <p:cNvPr id="28691" name="Picture 19"/>
          <p:cNvPicPr>
            <a:picLocks noChangeArrowheads="1"/>
          </p:cNvPicPr>
          <p:nvPr/>
        </p:nvPicPr>
        <p:blipFill>
          <a:blip r:embed="rId4"/>
          <a:srcRect/>
          <a:stretch>
            <a:fillRect/>
          </a:stretch>
        </p:blipFill>
        <p:spPr bwMode="auto">
          <a:xfrm>
            <a:off x="5715000" y="3810000"/>
            <a:ext cx="534988" cy="355600"/>
          </a:xfrm>
          <a:prstGeom prst="rect">
            <a:avLst/>
          </a:prstGeom>
          <a:noFill/>
          <a:ln w="9525">
            <a:noFill/>
            <a:miter lim="800000"/>
            <a:headEnd/>
            <a:tailEnd/>
          </a:ln>
          <a:effectLst/>
        </p:spPr>
      </p:pic>
      <p:pic>
        <p:nvPicPr>
          <p:cNvPr id="28692" name="Picture 20"/>
          <p:cNvPicPr>
            <a:picLocks noChangeArrowheads="1"/>
          </p:cNvPicPr>
          <p:nvPr/>
        </p:nvPicPr>
        <p:blipFill>
          <a:blip r:embed="rId4"/>
          <a:srcRect/>
          <a:stretch>
            <a:fillRect/>
          </a:stretch>
        </p:blipFill>
        <p:spPr bwMode="auto">
          <a:xfrm>
            <a:off x="5257800" y="4267200"/>
            <a:ext cx="534988" cy="355600"/>
          </a:xfrm>
          <a:prstGeom prst="rect">
            <a:avLst/>
          </a:prstGeom>
          <a:noFill/>
          <a:ln w="9525">
            <a:noFill/>
            <a:miter lim="800000"/>
            <a:headEnd/>
            <a:tailEnd/>
          </a:ln>
          <a:effectLst/>
        </p:spPr>
      </p:pic>
      <p:pic>
        <p:nvPicPr>
          <p:cNvPr id="28693" name="Picture 21"/>
          <p:cNvPicPr>
            <a:picLocks noChangeArrowheads="1"/>
          </p:cNvPicPr>
          <p:nvPr/>
        </p:nvPicPr>
        <p:blipFill>
          <a:blip r:embed="rId4"/>
          <a:srcRect/>
          <a:stretch>
            <a:fillRect/>
          </a:stretch>
        </p:blipFill>
        <p:spPr bwMode="auto">
          <a:xfrm>
            <a:off x="5029200" y="3429000"/>
            <a:ext cx="534988" cy="355600"/>
          </a:xfrm>
          <a:prstGeom prst="rect">
            <a:avLst/>
          </a:prstGeom>
          <a:noFill/>
          <a:ln w="9525">
            <a:noFill/>
            <a:miter lim="800000"/>
            <a:headEnd/>
            <a:tailEnd/>
          </a:ln>
          <a:effectLst/>
        </p:spPr>
      </p:pic>
      <p:pic>
        <p:nvPicPr>
          <p:cNvPr id="28694" name="Picture 22"/>
          <p:cNvPicPr>
            <a:picLocks noChangeArrowheads="1"/>
          </p:cNvPicPr>
          <p:nvPr/>
        </p:nvPicPr>
        <p:blipFill>
          <a:blip r:embed="rId4"/>
          <a:srcRect/>
          <a:stretch>
            <a:fillRect/>
          </a:stretch>
        </p:blipFill>
        <p:spPr bwMode="auto">
          <a:xfrm>
            <a:off x="3886200" y="2743200"/>
            <a:ext cx="534988" cy="355600"/>
          </a:xfrm>
          <a:prstGeom prst="rect">
            <a:avLst/>
          </a:prstGeom>
          <a:noFill/>
          <a:ln w="9525">
            <a:noFill/>
            <a:miter lim="800000"/>
            <a:headEnd/>
            <a:tailEnd/>
          </a:ln>
          <a:effectLst/>
        </p:spPr>
      </p:pic>
      <p:pic>
        <p:nvPicPr>
          <p:cNvPr id="28695" name="Picture 23"/>
          <p:cNvPicPr>
            <a:picLocks noChangeArrowheads="1"/>
          </p:cNvPicPr>
          <p:nvPr/>
        </p:nvPicPr>
        <p:blipFill>
          <a:blip r:embed="rId4"/>
          <a:srcRect/>
          <a:stretch>
            <a:fillRect/>
          </a:stretch>
        </p:blipFill>
        <p:spPr bwMode="auto">
          <a:xfrm>
            <a:off x="4648200" y="2590800"/>
            <a:ext cx="534988" cy="355600"/>
          </a:xfrm>
          <a:prstGeom prst="rect">
            <a:avLst/>
          </a:prstGeom>
          <a:noFill/>
          <a:ln w="9525">
            <a:noFill/>
            <a:miter lim="800000"/>
            <a:headEnd/>
            <a:tailEnd/>
          </a:ln>
          <a:effectLst/>
        </p:spPr>
      </p:pic>
      <p:pic>
        <p:nvPicPr>
          <p:cNvPr id="28696" name="Picture 24"/>
          <p:cNvPicPr>
            <a:picLocks noChangeArrowheads="1"/>
          </p:cNvPicPr>
          <p:nvPr/>
        </p:nvPicPr>
        <p:blipFill>
          <a:blip r:embed="rId4"/>
          <a:srcRect/>
          <a:stretch>
            <a:fillRect/>
          </a:stretch>
        </p:blipFill>
        <p:spPr bwMode="auto">
          <a:xfrm>
            <a:off x="5715000" y="2895600"/>
            <a:ext cx="534988" cy="355600"/>
          </a:xfrm>
          <a:prstGeom prst="rect">
            <a:avLst/>
          </a:prstGeom>
          <a:noFill/>
          <a:ln w="9525">
            <a:noFill/>
            <a:miter lim="800000"/>
            <a:headEnd/>
            <a:tailEnd/>
          </a:ln>
          <a:effectLst/>
        </p:spPr>
      </p:pic>
      <p:pic>
        <p:nvPicPr>
          <p:cNvPr id="28697" name="Picture 25"/>
          <p:cNvPicPr>
            <a:picLocks noChangeArrowheads="1"/>
          </p:cNvPicPr>
          <p:nvPr/>
        </p:nvPicPr>
        <p:blipFill>
          <a:blip r:embed="rId4"/>
          <a:srcRect/>
          <a:stretch>
            <a:fillRect/>
          </a:stretch>
        </p:blipFill>
        <p:spPr bwMode="auto">
          <a:xfrm>
            <a:off x="6324600" y="2286000"/>
            <a:ext cx="534988" cy="355600"/>
          </a:xfrm>
          <a:prstGeom prst="rect">
            <a:avLst/>
          </a:prstGeom>
          <a:noFill/>
          <a:ln w="9525">
            <a:noFill/>
            <a:miter lim="800000"/>
            <a:headEnd/>
            <a:tailEnd/>
          </a:ln>
          <a:effectLst/>
        </p:spPr>
      </p:pic>
      <p:pic>
        <p:nvPicPr>
          <p:cNvPr id="28698" name="Picture 26"/>
          <p:cNvPicPr>
            <a:picLocks noChangeArrowheads="1"/>
          </p:cNvPicPr>
          <p:nvPr/>
        </p:nvPicPr>
        <p:blipFill>
          <a:blip r:embed="rId4"/>
          <a:srcRect/>
          <a:stretch>
            <a:fillRect/>
          </a:stretch>
        </p:blipFill>
        <p:spPr bwMode="auto">
          <a:xfrm>
            <a:off x="3429000" y="2209800"/>
            <a:ext cx="534988" cy="355600"/>
          </a:xfrm>
          <a:prstGeom prst="rect">
            <a:avLst/>
          </a:prstGeom>
          <a:noFill/>
          <a:ln w="9525">
            <a:noFill/>
            <a:miter lim="800000"/>
            <a:headEnd/>
            <a:tailEnd/>
          </a:ln>
          <a:effectLst/>
        </p:spPr>
      </p:pic>
      <p:pic>
        <p:nvPicPr>
          <p:cNvPr id="28699" name="Picture 27"/>
          <p:cNvPicPr>
            <a:picLocks noChangeArrowheads="1"/>
          </p:cNvPicPr>
          <p:nvPr/>
        </p:nvPicPr>
        <p:blipFill>
          <a:blip r:embed="rId4"/>
          <a:srcRect/>
          <a:stretch>
            <a:fillRect/>
          </a:stretch>
        </p:blipFill>
        <p:spPr bwMode="auto">
          <a:xfrm>
            <a:off x="2743200" y="3810000"/>
            <a:ext cx="534988" cy="355600"/>
          </a:xfrm>
          <a:prstGeom prst="rect">
            <a:avLst/>
          </a:prstGeom>
          <a:noFill/>
          <a:ln w="9525">
            <a:noFill/>
            <a:miter lim="800000"/>
            <a:headEnd/>
            <a:tailEnd/>
          </a:ln>
          <a:effectLst/>
        </p:spPr>
      </p:pic>
      <p:pic>
        <p:nvPicPr>
          <p:cNvPr id="28700" name="Picture 28"/>
          <p:cNvPicPr>
            <a:picLocks noChangeArrowheads="1"/>
          </p:cNvPicPr>
          <p:nvPr/>
        </p:nvPicPr>
        <p:blipFill>
          <a:blip r:embed="rId4"/>
          <a:srcRect/>
          <a:stretch>
            <a:fillRect/>
          </a:stretch>
        </p:blipFill>
        <p:spPr bwMode="auto">
          <a:xfrm>
            <a:off x="2286000" y="3124200"/>
            <a:ext cx="534988" cy="355600"/>
          </a:xfrm>
          <a:prstGeom prst="rect">
            <a:avLst/>
          </a:prstGeom>
          <a:noFill/>
          <a:ln w="9525">
            <a:noFill/>
            <a:miter lim="800000"/>
            <a:headEnd/>
            <a:tailEnd/>
          </a:ln>
          <a:effectLst/>
        </p:spPr>
      </p:pic>
      <p:pic>
        <p:nvPicPr>
          <p:cNvPr id="28701" name="Picture 29"/>
          <p:cNvPicPr>
            <a:picLocks noChangeArrowheads="1"/>
          </p:cNvPicPr>
          <p:nvPr/>
        </p:nvPicPr>
        <p:blipFill>
          <a:blip r:embed="rId4"/>
          <a:srcRect/>
          <a:stretch>
            <a:fillRect/>
          </a:stretch>
        </p:blipFill>
        <p:spPr bwMode="auto">
          <a:xfrm>
            <a:off x="2438400" y="2362200"/>
            <a:ext cx="534988" cy="355600"/>
          </a:xfrm>
          <a:prstGeom prst="rect">
            <a:avLst/>
          </a:prstGeom>
          <a:noFill/>
          <a:ln w="9525">
            <a:noFill/>
            <a:miter lim="800000"/>
            <a:headEnd/>
            <a:tailEnd/>
          </a:ln>
          <a:effectLst/>
        </p:spPr>
      </p:pic>
      <p:pic>
        <p:nvPicPr>
          <p:cNvPr id="28702" name="Picture 30"/>
          <p:cNvPicPr>
            <a:picLocks noChangeArrowheads="1"/>
          </p:cNvPicPr>
          <p:nvPr/>
        </p:nvPicPr>
        <p:blipFill>
          <a:blip r:embed="rId4"/>
          <a:srcRect/>
          <a:stretch>
            <a:fillRect/>
          </a:stretch>
        </p:blipFill>
        <p:spPr bwMode="auto">
          <a:xfrm>
            <a:off x="3352800" y="4191000"/>
            <a:ext cx="534988" cy="355600"/>
          </a:xfrm>
          <a:prstGeom prst="rect">
            <a:avLst/>
          </a:prstGeom>
          <a:noFill/>
          <a:ln w="9525">
            <a:noFill/>
            <a:miter lim="800000"/>
            <a:headEnd/>
            <a:tailEnd/>
          </a:ln>
          <a:effectLst/>
        </p:spPr>
      </p:pic>
      <p:pic>
        <p:nvPicPr>
          <p:cNvPr id="28703" name="Picture 31"/>
          <p:cNvPicPr>
            <a:picLocks noChangeArrowheads="1"/>
          </p:cNvPicPr>
          <p:nvPr/>
        </p:nvPicPr>
        <p:blipFill>
          <a:blip r:embed="rId4"/>
          <a:srcRect/>
          <a:stretch>
            <a:fillRect/>
          </a:stretch>
        </p:blipFill>
        <p:spPr bwMode="auto">
          <a:xfrm>
            <a:off x="1828800" y="4800600"/>
            <a:ext cx="534988" cy="355600"/>
          </a:xfrm>
          <a:prstGeom prst="rect">
            <a:avLst/>
          </a:prstGeom>
          <a:noFill/>
          <a:ln w="9525">
            <a:noFill/>
            <a:miter lim="800000"/>
            <a:headEnd/>
            <a:tailEnd/>
          </a:ln>
          <a:effectLst/>
        </p:spPr>
      </p:pic>
      <p:pic>
        <p:nvPicPr>
          <p:cNvPr id="28704" name="Picture 32"/>
          <p:cNvPicPr>
            <a:picLocks noChangeArrowheads="1"/>
          </p:cNvPicPr>
          <p:nvPr/>
        </p:nvPicPr>
        <p:blipFill>
          <a:blip r:embed="rId4"/>
          <a:srcRect/>
          <a:stretch>
            <a:fillRect/>
          </a:stretch>
        </p:blipFill>
        <p:spPr bwMode="auto">
          <a:xfrm>
            <a:off x="2667000" y="5029200"/>
            <a:ext cx="534988" cy="355600"/>
          </a:xfrm>
          <a:prstGeom prst="rect">
            <a:avLst/>
          </a:prstGeom>
          <a:noFill/>
          <a:ln w="9525">
            <a:noFill/>
            <a:miter lim="800000"/>
            <a:headEnd/>
            <a:tailEnd/>
          </a:ln>
          <a:effectLst/>
        </p:spPr>
      </p:pic>
      <p:pic>
        <p:nvPicPr>
          <p:cNvPr id="28705" name="Picture 33" descr="Eve"/>
          <p:cNvPicPr>
            <a:picLocks noChangeAspect="1" noChangeArrowheads="1"/>
          </p:cNvPicPr>
          <p:nvPr/>
        </p:nvPicPr>
        <p:blipFill>
          <a:blip r:embed="rId5"/>
          <a:srcRect/>
          <a:stretch>
            <a:fillRect/>
          </a:stretch>
        </p:blipFill>
        <p:spPr bwMode="auto">
          <a:xfrm>
            <a:off x="6858000" y="3429000"/>
            <a:ext cx="1082675" cy="1295400"/>
          </a:xfrm>
          <a:prstGeom prst="rect">
            <a:avLst/>
          </a:prstGeom>
          <a:noFill/>
          <a:ln w="9525">
            <a:noFill/>
            <a:miter lim="800000"/>
            <a:headEnd/>
            <a:tailEnd/>
          </a:ln>
        </p:spPr>
      </p:pic>
      <p:sp>
        <p:nvSpPr>
          <p:cNvPr id="28706" name="Text Box 34"/>
          <p:cNvSpPr txBox="1">
            <a:spLocks noChangeArrowheads="1"/>
          </p:cNvSpPr>
          <p:nvPr/>
        </p:nvSpPr>
        <p:spPr bwMode="auto">
          <a:xfrm>
            <a:off x="6477000" y="4876800"/>
            <a:ext cx="1455738" cy="82232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rgbClr val="F70F0F"/>
                </a:solidFill>
              </a:rPr>
              <a:t>Hello, I’m</a:t>
            </a:r>
          </a:p>
          <a:p>
            <a:pPr algn="ctr" eaLnBrk="0" hangingPunct="0"/>
            <a:r>
              <a:rPr lang="en-US" sz="2400">
                <a:solidFill>
                  <a:srgbClr val="F70F0F"/>
                </a:solidFill>
              </a:rPr>
              <a:t>“Bob”</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mtClean="0"/>
              <a:t>What do we need for a secure communication channel?  </a:t>
            </a:r>
            <a:endParaRPr lang="en-US"/>
          </a:p>
        </p:txBody>
      </p:sp>
      <p:sp>
        <p:nvSpPr>
          <p:cNvPr id="30723" name="Rectangle 3"/>
          <p:cNvSpPr>
            <a:spLocks noGrp="1" noChangeArrowheads="1"/>
          </p:cNvSpPr>
          <p:nvPr>
            <p:ph type="body" idx="1"/>
          </p:nvPr>
        </p:nvSpPr>
        <p:spPr/>
        <p:txBody>
          <a:bodyPr/>
          <a:lstStyle/>
          <a:p>
            <a:r>
              <a:rPr lang="en-US" smtClean="0"/>
              <a:t>Authentication (Who am I talking to?)</a:t>
            </a:r>
          </a:p>
          <a:p>
            <a:endParaRPr lang="en-US" smtClean="0"/>
          </a:p>
          <a:p>
            <a:r>
              <a:rPr lang="en-US" smtClean="0"/>
              <a:t>Confidentiality (Is my data hidden?)</a:t>
            </a:r>
          </a:p>
          <a:p>
            <a:endParaRPr lang="en-US" smtClean="0"/>
          </a:p>
          <a:p>
            <a:r>
              <a:rPr lang="en-US" smtClean="0"/>
              <a:t>Integrity (Has my data been modified?)</a:t>
            </a:r>
          </a:p>
          <a:p>
            <a:endParaRPr lang="en-US" smtClean="0"/>
          </a:p>
          <a:p>
            <a:r>
              <a:rPr lang="en-US" smtClean="0"/>
              <a:t>Availability (Can I reach the destination?)  </a:t>
            </a:r>
            <a:endParaRPr lang="en-US"/>
          </a:p>
        </p:txBody>
      </p:sp>
      <p:sp>
        <p:nvSpPr>
          <p:cNvPr id="30724" name="Rectangle 4"/>
          <p:cNvSpPr>
            <a:spLocks noChangeArrowheads="1"/>
          </p:cNvSpPr>
          <p:nvPr/>
        </p:nvSpPr>
        <p:spPr bwMode="auto">
          <a:xfrm>
            <a:off x="228600" y="1447800"/>
            <a:ext cx="8001000" cy="2514600"/>
          </a:xfrm>
          <a:prstGeom prst="rect">
            <a:avLst/>
          </a:prstGeom>
          <a:noFill/>
          <a:ln w="41275">
            <a:solidFill>
              <a:srgbClr val="FF0000"/>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What is cryptography?</a:t>
            </a:r>
          </a:p>
        </p:txBody>
      </p:sp>
      <p:sp>
        <p:nvSpPr>
          <p:cNvPr id="32771" name="Rectangle 3"/>
          <p:cNvSpPr>
            <a:spLocks noGrp="1" noChangeArrowheads="1"/>
          </p:cNvSpPr>
          <p:nvPr>
            <p:ph type="body" idx="1"/>
          </p:nvPr>
        </p:nvSpPr>
        <p:spPr/>
        <p:txBody>
          <a:bodyPr/>
          <a:lstStyle/>
          <a:p>
            <a:pPr>
              <a:buFont typeface="Wingdings" charset="2"/>
              <a:buNone/>
            </a:pPr>
            <a:r>
              <a:rPr lang="en-US" dirty="0"/>
              <a:t>"cryptography is about communication in the presence of adversaries." </a:t>
            </a:r>
          </a:p>
          <a:p>
            <a:pPr>
              <a:buFont typeface="Wingdings" charset="2"/>
              <a:buNone/>
            </a:pPr>
            <a:r>
              <a:rPr lang="en-US" dirty="0"/>
              <a:t>						- Ron </a:t>
            </a:r>
            <a:r>
              <a:rPr lang="en-US" dirty="0" err="1"/>
              <a:t>Rivest</a:t>
            </a:r>
            <a:endParaRPr lang="en-US" dirty="0" smtClean="0"/>
          </a:p>
          <a:p>
            <a:pPr>
              <a:buFont typeface="Wingdings" charset="2"/>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t>What is cryptography?  </a:t>
            </a:r>
            <a:endParaRPr lang="en-US"/>
          </a:p>
        </p:txBody>
      </p:sp>
      <p:sp>
        <p:nvSpPr>
          <p:cNvPr id="35843" name="Rectangle 3"/>
          <p:cNvSpPr>
            <a:spLocks noGrp="1" noChangeArrowheads="1"/>
          </p:cNvSpPr>
          <p:nvPr>
            <p:ph type="body" idx="1"/>
          </p:nvPr>
        </p:nvSpPr>
        <p:spPr/>
        <p:txBody>
          <a:bodyPr/>
          <a:lstStyle/>
          <a:p>
            <a:pPr>
              <a:buFont typeface="Wingdings" charset="2"/>
              <a:buNone/>
            </a:pPr>
            <a:r>
              <a:rPr lang="en-US" smtClean="0"/>
              <a:t>	Tools to help us build secure communication channels that provide:</a:t>
            </a:r>
          </a:p>
          <a:p>
            <a:pPr>
              <a:buFont typeface="Wingdings" charset="2"/>
              <a:buNone/>
            </a:pPr>
            <a:endParaRPr lang="en-US" smtClean="0"/>
          </a:p>
          <a:p>
            <a:pPr>
              <a:buFont typeface="Wingdings" charset="2"/>
              <a:buNone/>
            </a:pPr>
            <a:r>
              <a:rPr lang="en-US" smtClean="0"/>
              <a:t>	1) Authentication</a:t>
            </a:r>
          </a:p>
          <a:p>
            <a:pPr>
              <a:buFont typeface="Wingdings" charset="2"/>
              <a:buNone/>
            </a:pPr>
            <a:r>
              <a:rPr lang="en-US" smtClean="0"/>
              <a:t>	2) Integrity</a:t>
            </a:r>
          </a:p>
          <a:p>
            <a:pPr>
              <a:buFont typeface="Wingdings" charset="2"/>
              <a:buNone/>
            </a:pPr>
            <a:r>
              <a:rPr lang="en-US" smtClean="0"/>
              <a:t>	3) Confidentiality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Cryptography As a Tool</a:t>
            </a:r>
          </a:p>
        </p:txBody>
      </p:sp>
      <p:sp>
        <p:nvSpPr>
          <p:cNvPr id="33795" name="Rectangle 3"/>
          <p:cNvSpPr>
            <a:spLocks noGrp="1" noChangeArrowheads="1"/>
          </p:cNvSpPr>
          <p:nvPr>
            <p:ph type="body" idx="1"/>
          </p:nvPr>
        </p:nvSpPr>
        <p:spPr/>
        <p:txBody>
          <a:bodyPr/>
          <a:lstStyle/>
          <a:p>
            <a:r>
              <a:rPr lang="en-US"/>
              <a:t>Using cryptography securely is not simple</a:t>
            </a:r>
          </a:p>
          <a:p>
            <a:r>
              <a:rPr lang="en-US"/>
              <a:t>Designing cryptographic schemes correctly is near impossible.  </a:t>
            </a:r>
          </a:p>
          <a:p>
            <a:endParaRPr lang="en-US"/>
          </a:p>
          <a:p>
            <a:pPr>
              <a:buFont typeface="Wingdings" charset="2"/>
              <a:buNone/>
            </a:pPr>
            <a:r>
              <a:rPr lang="en-US"/>
              <a:t>	Today we want to give you an idea of what can be done with cryptography.</a:t>
            </a:r>
          </a:p>
          <a:p>
            <a:pPr>
              <a:buFont typeface="Wingdings" charset="2"/>
              <a:buNone/>
            </a:pPr>
            <a:r>
              <a:rPr lang="en-US"/>
              <a:t>	Take a security course if you think you may use it in the future (e.g. 18-487)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The Great Divide</a:t>
            </a:r>
          </a:p>
        </p:txBody>
      </p:sp>
      <p:sp>
        <p:nvSpPr>
          <p:cNvPr id="34819" name="Rectangle 3"/>
          <p:cNvSpPr>
            <a:spLocks noGrp="1" noChangeArrowheads="1"/>
          </p:cNvSpPr>
          <p:nvPr>
            <p:ph type="body" idx="1"/>
          </p:nvPr>
        </p:nvSpPr>
        <p:spPr>
          <a:xfrm>
            <a:off x="2286000" y="1219200"/>
            <a:ext cx="2971800" cy="1219200"/>
          </a:xfrm>
        </p:spPr>
        <p:txBody>
          <a:bodyPr>
            <a:normAutofit fontScale="92500"/>
          </a:bodyPr>
          <a:lstStyle/>
          <a:p>
            <a:pPr>
              <a:lnSpc>
                <a:spcPct val="90000"/>
              </a:lnSpc>
              <a:buFont typeface="Wingdings" charset="2"/>
              <a:buNone/>
            </a:pPr>
            <a:r>
              <a:rPr lang="en-US" sz="2400"/>
              <a:t>Symmetric Crypto: (Private key)</a:t>
            </a:r>
          </a:p>
          <a:p>
            <a:pPr>
              <a:lnSpc>
                <a:spcPct val="90000"/>
              </a:lnSpc>
              <a:buFont typeface="Wingdings" charset="2"/>
              <a:buNone/>
            </a:pPr>
            <a:r>
              <a:rPr lang="en-US" sz="2400"/>
              <a:t>Example: AES</a:t>
            </a:r>
          </a:p>
          <a:p>
            <a:pPr>
              <a:lnSpc>
                <a:spcPct val="90000"/>
              </a:lnSpc>
              <a:buFont typeface="Wingdings" charset="2"/>
              <a:buNone/>
            </a:pPr>
            <a:endParaRPr lang="en-US" sz="2400"/>
          </a:p>
        </p:txBody>
      </p:sp>
      <p:sp>
        <p:nvSpPr>
          <p:cNvPr id="34820" name="Rectangle 4"/>
          <p:cNvSpPr>
            <a:spLocks noChangeArrowheads="1"/>
          </p:cNvSpPr>
          <p:nvPr/>
        </p:nvSpPr>
        <p:spPr bwMode="auto">
          <a:xfrm>
            <a:off x="5638800" y="1066800"/>
            <a:ext cx="2971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None/>
            </a:pPr>
            <a:r>
              <a:rPr lang="en-US" sz="2400"/>
              <a:t>Asymmetric Crypto: </a:t>
            </a:r>
          </a:p>
          <a:p>
            <a:pPr marL="342900" indent="-342900">
              <a:spcBef>
                <a:spcPct val="20000"/>
              </a:spcBef>
              <a:buClr>
                <a:schemeClr val="accent1"/>
              </a:buClr>
              <a:buSzPct val="65000"/>
              <a:buFont typeface="Wingdings" charset="2"/>
              <a:buNone/>
            </a:pPr>
            <a:r>
              <a:rPr lang="en-US" sz="2400"/>
              <a:t>(Public key)</a:t>
            </a:r>
          </a:p>
          <a:p>
            <a:pPr marL="342900" indent="-342900">
              <a:spcBef>
                <a:spcPct val="20000"/>
              </a:spcBef>
              <a:buClr>
                <a:schemeClr val="accent1"/>
              </a:buClr>
              <a:buSzPct val="65000"/>
              <a:buFont typeface="Wingdings" charset="2"/>
              <a:buNone/>
            </a:pPr>
            <a:r>
              <a:rPr lang="en-US" sz="2400"/>
              <a:t>Example: RSA</a:t>
            </a:r>
          </a:p>
        </p:txBody>
      </p:sp>
      <p:sp>
        <p:nvSpPr>
          <p:cNvPr id="34821" name="Text Box 5"/>
          <p:cNvSpPr txBox="1">
            <a:spLocks noChangeArrowheads="1"/>
          </p:cNvSpPr>
          <p:nvPr/>
        </p:nvSpPr>
        <p:spPr bwMode="auto">
          <a:xfrm>
            <a:off x="533400" y="2743200"/>
            <a:ext cx="2057400" cy="146526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Requires a pre-shared secret between communicating parties?</a:t>
            </a:r>
          </a:p>
        </p:txBody>
      </p:sp>
      <p:sp>
        <p:nvSpPr>
          <p:cNvPr id="34822" name="Text Box 6"/>
          <p:cNvSpPr txBox="1">
            <a:spLocks noChangeArrowheads="1"/>
          </p:cNvSpPr>
          <p:nvPr/>
        </p:nvSpPr>
        <p:spPr bwMode="auto">
          <a:xfrm>
            <a:off x="3124200" y="2971800"/>
            <a:ext cx="9906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Yes</a:t>
            </a:r>
          </a:p>
        </p:txBody>
      </p:sp>
      <p:sp>
        <p:nvSpPr>
          <p:cNvPr id="34824" name="Text Box 8"/>
          <p:cNvSpPr txBox="1">
            <a:spLocks noChangeArrowheads="1"/>
          </p:cNvSpPr>
          <p:nvPr/>
        </p:nvSpPr>
        <p:spPr bwMode="auto">
          <a:xfrm>
            <a:off x="533400" y="4648200"/>
            <a:ext cx="2057400" cy="91598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Overall speed of cryptographic operations</a:t>
            </a:r>
          </a:p>
        </p:txBody>
      </p:sp>
      <p:sp>
        <p:nvSpPr>
          <p:cNvPr id="34825" name="Text Box 9"/>
          <p:cNvSpPr txBox="1">
            <a:spLocks noChangeArrowheads="1"/>
          </p:cNvSpPr>
          <p:nvPr/>
        </p:nvSpPr>
        <p:spPr bwMode="auto">
          <a:xfrm>
            <a:off x="5715000" y="4953000"/>
            <a:ext cx="11430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Slow</a:t>
            </a:r>
          </a:p>
        </p:txBody>
      </p:sp>
      <p:sp>
        <p:nvSpPr>
          <p:cNvPr id="34827" name="Text Box 11"/>
          <p:cNvSpPr txBox="1">
            <a:spLocks noChangeArrowheads="1"/>
          </p:cNvSpPr>
          <p:nvPr/>
        </p:nvSpPr>
        <p:spPr bwMode="auto">
          <a:xfrm>
            <a:off x="5943600" y="2971800"/>
            <a:ext cx="9906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No</a:t>
            </a:r>
          </a:p>
        </p:txBody>
      </p:sp>
      <p:sp>
        <p:nvSpPr>
          <p:cNvPr id="34828" name="Text Box 12"/>
          <p:cNvSpPr txBox="1">
            <a:spLocks noChangeArrowheads="1"/>
          </p:cNvSpPr>
          <p:nvPr/>
        </p:nvSpPr>
        <p:spPr bwMode="auto">
          <a:xfrm>
            <a:off x="3352800" y="4953000"/>
            <a:ext cx="1143000" cy="52322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800">
                <a:solidFill>
                  <a:schemeClr val="bg1"/>
                </a:solidFill>
              </a:rPr>
              <a:t>Fast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animBg="1"/>
      <p:bldP spid="34824" grpId="0"/>
      <p:bldP spid="34825" grpId="0" animBg="1"/>
      <p:bldP spid="34827" grpId="0" animBg="1"/>
      <p:bldP spid="348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Symmetric Key: Confidentiality</a:t>
            </a:r>
          </a:p>
        </p:txBody>
      </p:sp>
      <p:sp>
        <p:nvSpPr>
          <p:cNvPr id="40963" name="Rectangle 3"/>
          <p:cNvSpPr>
            <a:spLocks noGrp="1" noChangeArrowheads="1"/>
          </p:cNvSpPr>
          <p:nvPr>
            <p:ph type="body" idx="1"/>
          </p:nvPr>
        </p:nvSpPr>
        <p:spPr>
          <a:xfrm>
            <a:off x="457200" y="1600200"/>
            <a:ext cx="8229600" cy="2743200"/>
          </a:xfrm>
        </p:spPr>
        <p:txBody>
          <a:bodyPr/>
          <a:lstStyle/>
          <a:p>
            <a:pPr>
              <a:lnSpc>
                <a:spcPct val="80000"/>
              </a:lnSpc>
              <a:buFont typeface="Wingdings" charset="2"/>
              <a:buNone/>
            </a:pPr>
            <a:r>
              <a:rPr lang="en-US" sz="2600" u="sng"/>
              <a:t>Motivating Example:</a:t>
            </a:r>
            <a:r>
              <a:rPr lang="en-US" sz="2600"/>
              <a:t> </a:t>
            </a:r>
          </a:p>
          <a:p>
            <a:pPr>
              <a:lnSpc>
                <a:spcPct val="80000"/>
              </a:lnSpc>
              <a:buFont typeface="Wingdings" charset="2"/>
              <a:buNone/>
            </a:pPr>
            <a:r>
              <a:rPr lang="en-US" sz="2600"/>
              <a:t>	You and a friend share a key K of L random bits, and a message M also L bits long.</a:t>
            </a:r>
          </a:p>
          <a:p>
            <a:pPr>
              <a:lnSpc>
                <a:spcPct val="80000"/>
              </a:lnSpc>
              <a:buFont typeface="Wingdings" charset="2"/>
              <a:buNone/>
            </a:pPr>
            <a:endParaRPr lang="en-US" sz="2600"/>
          </a:p>
          <a:p>
            <a:pPr>
              <a:lnSpc>
                <a:spcPct val="80000"/>
              </a:lnSpc>
              <a:buFont typeface="Wingdings" charset="2"/>
              <a:buNone/>
            </a:pPr>
            <a:r>
              <a:rPr lang="en-US" sz="2600" u="sng"/>
              <a:t>Scheme:</a:t>
            </a:r>
            <a:r>
              <a:rPr lang="en-US" sz="2600"/>
              <a:t> </a:t>
            </a:r>
          </a:p>
          <a:p>
            <a:pPr>
              <a:lnSpc>
                <a:spcPct val="80000"/>
              </a:lnSpc>
              <a:buFont typeface="Wingdings" charset="2"/>
              <a:buNone/>
            </a:pPr>
            <a:r>
              <a:rPr lang="en-US" sz="2600"/>
              <a:t>	You send her the </a:t>
            </a:r>
            <a:r>
              <a:rPr lang="en-US" sz="2600" i="1"/>
              <a:t>xor(M,K)</a:t>
            </a:r>
            <a:r>
              <a:rPr lang="en-US" sz="2600"/>
              <a:t> and then they “decrypt” using </a:t>
            </a:r>
            <a:r>
              <a:rPr lang="en-US" sz="2600" i="1"/>
              <a:t>xor(M,K)</a:t>
            </a:r>
            <a:r>
              <a:rPr lang="en-US" sz="2600"/>
              <a:t> again.  </a:t>
            </a:r>
          </a:p>
        </p:txBody>
      </p:sp>
      <p:sp>
        <p:nvSpPr>
          <p:cNvPr id="40966" name="Text Box 6"/>
          <p:cNvSpPr txBox="1">
            <a:spLocks noChangeArrowheads="1"/>
          </p:cNvSpPr>
          <p:nvPr/>
        </p:nvSpPr>
        <p:spPr bwMode="auto">
          <a:xfrm>
            <a:off x="533400" y="4800600"/>
            <a:ext cx="7467600" cy="779463"/>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buFontTx/>
              <a:buAutoNum type="arabicParenR"/>
            </a:pPr>
            <a:r>
              <a:rPr lang="en-US"/>
              <a:t>Do you get the right message to your friend?  </a:t>
            </a:r>
          </a:p>
          <a:p>
            <a:pPr marL="342900" indent="-342900">
              <a:spcBef>
                <a:spcPct val="50000"/>
              </a:spcBef>
              <a:buFontTx/>
              <a:buAutoNum type="arabicParenR"/>
            </a:pPr>
            <a:r>
              <a:rPr lang="en-US"/>
              <a:t>Can an adversary recover the message 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62000"/>
          </a:xfrm>
        </p:spPr>
        <p:txBody>
          <a:bodyPr/>
          <a:lstStyle/>
          <a:p>
            <a:r>
              <a:rPr smtClean="0"/>
              <a:t>Schedule </a:t>
            </a:r>
            <a:r>
              <a:rPr smtClean="0"/>
              <a:t>up to</a:t>
            </a:r>
            <a:r>
              <a:rPr smtClean="0"/>
              <a:t> </a:t>
            </a:r>
            <a:r>
              <a:rPr smtClean="0"/>
              <a:t>Midterm</a:t>
            </a:r>
            <a:endParaRPr lang="en-US" dirty="0"/>
          </a:p>
        </p:txBody>
      </p:sp>
      <p:sp>
        <p:nvSpPr>
          <p:cNvPr id="3" name="Content Placeholder 2"/>
          <p:cNvSpPr>
            <a:spLocks noGrp="1"/>
          </p:cNvSpPr>
          <p:nvPr>
            <p:ph idx="1"/>
          </p:nvPr>
        </p:nvSpPr>
        <p:spPr/>
        <p:txBody>
          <a:bodyPr/>
          <a:lstStyle/>
          <a:p>
            <a:r>
              <a:rPr lang="en-US" dirty="0" smtClean="0"/>
              <a:t>2/26 No class (work on project 1, hw3)</a:t>
            </a:r>
          </a:p>
          <a:p>
            <a:endParaRPr lang="en-US" dirty="0" smtClean="0"/>
          </a:p>
          <a:p>
            <a:endParaRPr lang="en-US" dirty="0" smtClean="0"/>
          </a:p>
          <a:p>
            <a:r>
              <a:rPr lang="en-US" dirty="0" smtClean="0"/>
              <a:t>Review </a:t>
            </a:r>
            <a:r>
              <a:rPr lang="en-US" smtClean="0"/>
              <a:t>3/2 Monday 4:30 pm NSH 3002</a:t>
            </a:r>
            <a:endParaRPr lang="en-US" dirty="0" smtClean="0"/>
          </a:p>
          <a:p>
            <a:r>
              <a:rPr lang="en-US" dirty="0" smtClean="0"/>
              <a:t>HW 3 due</a:t>
            </a:r>
          </a:p>
          <a:p>
            <a:endParaRPr lang="en-US" dirty="0" smtClean="0"/>
          </a:p>
          <a:p>
            <a:r>
              <a:rPr lang="en-US" dirty="0" smtClean="0"/>
              <a:t>Midterm 3/3 Tuesday in class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Symmetric Key: Confidentiality</a:t>
            </a:r>
          </a:p>
        </p:txBody>
      </p:sp>
      <p:sp>
        <p:nvSpPr>
          <p:cNvPr id="41987" name="Rectangle 3"/>
          <p:cNvSpPr>
            <a:spLocks noGrp="1" noChangeArrowheads="1"/>
          </p:cNvSpPr>
          <p:nvPr>
            <p:ph type="body" idx="1"/>
          </p:nvPr>
        </p:nvSpPr>
        <p:spPr>
          <a:xfrm>
            <a:off x="457200" y="1600200"/>
            <a:ext cx="8229600" cy="1600200"/>
          </a:xfrm>
        </p:spPr>
        <p:txBody>
          <a:bodyPr/>
          <a:lstStyle/>
          <a:p>
            <a:r>
              <a:rPr lang="en-US" sz="2600"/>
              <a:t>One-time Pad (OTP) is secure but usually impactical</a:t>
            </a:r>
          </a:p>
          <a:p>
            <a:pPr lvl="1"/>
            <a:r>
              <a:rPr lang="en-US" sz="2200"/>
              <a:t>Key is as long at the message</a:t>
            </a:r>
          </a:p>
          <a:p>
            <a:pPr lvl="1"/>
            <a:r>
              <a:rPr lang="en-US" sz="2200"/>
              <a:t>Keys cannot be reused (why?)</a:t>
            </a:r>
          </a:p>
        </p:txBody>
      </p:sp>
      <p:sp>
        <p:nvSpPr>
          <p:cNvPr id="41989" name="Text Box 5"/>
          <p:cNvSpPr txBox="1">
            <a:spLocks noChangeArrowheads="1"/>
          </p:cNvSpPr>
          <p:nvPr/>
        </p:nvSpPr>
        <p:spPr bwMode="auto">
          <a:xfrm>
            <a:off x="1066800" y="4267200"/>
            <a:ext cx="2667000" cy="1282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Stream Ciphers:</a:t>
            </a:r>
          </a:p>
          <a:p>
            <a:pPr>
              <a:spcBef>
                <a:spcPct val="50000"/>
              </a:spcBef>
            </a:pPr>
            <a:r>
              <a:rPr lang="en-US"/>
              <a:t>Ex: RC4, A5</a:t>
            </a:r>
          </a:p>
          <a:p>
            <a:pPr>
              <a:spcBef>
                <a:spcPct val="50000"/>
              </a:spcBef>
            </a:pPr>
            <a:endParaRPr lang="en-US"/>
          </a:p>
        </p:txBody>
      </p:sp>
      <p:sp>
        <p:nvSpPr>
          <p:cNvPr id="41990" name="Text Box 6"/>
          <p:cNvSpPr txBox="1">
            <a:spLocks noChangeArrowheads="1"/>
          </p:cNvSpPr>
          <p:nvPr/>
        </p:nvSpPr>
        <p:spPr bwMode="auto">
          <a:xfrm>
            <a:off x="5105400" y="4191000"/>
            <a:ext cx="2667000" cy="12827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Block Ciphers:</a:t>
            </a:r>
          </a:p>
          <a:p>
            <a:pPr>
              <a:spcBef>
                <a:spcPct val="50000"/>
              </a:spcBef>
            </a:pPr>
            <a:r>
              <a:rPr lang="en-US"/>
              <a:t>Ex: DES, AES, Blowfish</a:t>
            </a:r>
          </a:p>
          <a:p>
            <a:pPr>
              <a:spcBef>
                <a:spcPct val="50000"/>
              </a:spcBef>
            </a:pPr>
            <a:endParaRPr lang="en-US"/>
          </a:p>
        </p:txBody>
      </p:sp>
      <p:sp>
        <p:nvSpPr>
          <p:cNvPr id="41991" name="Text Box 7"/>
          <p:cNvSpPr txBox="1">
            <a:spLocks noChangeArrowheads="1"/>
          </p:cNvSpPr>
          <p:nvPr/>
        </p:nvSpPr>
        <p:spPr bwMode="auto">
          <a:xfrm>
            <a:off x="2133600" y="3429000"/>
            <a:ext cx="45720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In practice, two types of ciphers are used that require only constant key length: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Symmetric Key: Confidentiality</a:t>
            </a:r>
          </a:p>
        </p:txBody>
      </p:sp>
      <p:sp>
        <p:nvSpPr>
          <p:cNvPr id="43011" name="Rectangle 3"/>
          <p:cNvSpPr>
            <a:spLocks noGrp="1" noChangeArrowheads="1"/>
          </p:cNvSpPr>
          <p:nvPr>
            <p:ph type="body" idx="1"/>
          </p:nvPr>
        </p:nvSpPr>
        <p:spPr>
          <a:xfrm>
            <a:off x="381000" y="1295400"/>
            <a:ext cx="8229600" cy="685800"/>
          </a:xfrm>
        </p:spPr>
        <p:txBody>
          <a:bodyPr/>
          <a:lstStyle/>
          <a:p>
            <a:r>
              <a:rPr lang="en-US"/>
              <a:t>Stream Ciphers (ex: RC4)</a:t>
            </a:r>
          </a:p>
        </p:txBody>
      </p:sp>
      <p:sp>
        <p:nvSpPr>
          <p:cNvPr id="43015" name="Rectangle 7"/>
          <p:cNvSpPr>
            <a:spLocks noChangeArrowheads="1"/>
          </p:cNvSpPr>
          <p:nvPr/>
        </p:nvSpPr>
        <p:spPr bwMode="auto">
          <a:xfrm>
            <a:off x="2819400" y="2133600"/>
            <a:ext cx="1371600" cy="685800"/>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en-US"/>
              <a:t>PRNG</a:t>
            </a:r>
          </a:p>
        </p:txBody>
      </p:sp>
      <p:pic>
        <p:nvPicPr>
          <p:cNvPr id="43016" name="Picture 8" descr="BS00768_[1]"/>
          <p:cNvPicPr>
            <a:picLocks noChangeAspect="1" noChangeArrowheads="1"/>
          </p:cNvPicPr>
          <p:nvPr/>
        </p:nvPicPr>
        <p:blipFill>
          <a:blip r:embed="rId3"/>
          <a:srcRect/>
          <a:stretch>
            <a:fillRect/>
          </a:stretch>
        </p:blipFill>
        <p:spPr bwMode="auto">
          <a:xfrm flipH="1" flipV="1">
            <a:off x="1752600" y="2286000"/>
            <a:ext cx="465138" cy="241300"/>
          </a:xfrm>
          <a:prstGeom prst="rect">
            <a:avLst/>
          </a:prstGeom>
          <a:noFill/>
        </p:spPr>
      </p:pic>
      <p:sp>
        <p:nvSpPr>
          <p:cNvPr id="43017" name="Line 9"/>
          <p:cNvSpPr>
            <a:spLocks noChangeShapeType="1"/>
          </p:cNvSpPr>
          <p:nvPr/>
        </p:nvSpPr>
        <p:spPr bwMode="auto">
          <a:xfrm>
            <a:off x="2286000" y="2362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3018" name="Line 10"/>
          <p:cNvSpPr>
            <a:spLocks noChangeShapeType="1"/>
          </p:cNvSpPr>
          <p:nvPr/>
        </p:nvSpPr>
        <p:spPr bwMode="auto">
          <a:xfrm>
            <a:off x="4267200" y="2362200"/>
            <a:ext cx="457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3019" name="Rectangle 11"/>
          <p:cNvSpPr>
            <a:spLocks noChangeArrowheads="1"/>
          </p:cNvSpPr>
          <p:nvPr/>
        </p:nvSpPr>
        <p:spPr bwMode="auto">
          <a:xfrm>
            <a:off x="4876800" y="2209800"/>
            <a:ext cx="3733800" cy="304800"/>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pPr algn="ctr"/>
            <a:r>
              <a:rPr lang="en-US"/>
              <a:t>Pseudo-Random stream of L bits</a:t>
            </a:r>
          </a:p>
        </p:txBody>
      </p:sp>
      <p:sp>
        <p:nvSpPr>
          <p:cNvPr id="43020" name="Rectangle 12"/>
          <p:cNvSpPr>
            <a:spLocks noChangeArrowheads="1"/>
          </p:cNvSpPr>
          <p:nvPr/>
        </p:nvSpPr>
        <p:spPr bwMode="auto">
          <a:xfrm>
            <a:off x="4876800" y="2819400"/>
            <a:ext cx="3733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Message of Length L bits</a:t>
            </a:r>
          </a:p>
        </p:txBody>
      </p:sp>
      <p:sp>
        <p:nvSpPr>
          <p:cNvPr id="43021" name="Text Box 13"/>
          <p:cNvSpPr txBox="1">
            <a:spLocks noChangeArrowheads="1"/>
          </p:cNvSpPr>
          <p:nvPr/>
        </p:nvSpPr>
        <p:spPr bwMode="auto">
          <a:xfrm>
            <a:off x="6324600" y="2514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b="1"/>
              <a:t>XOR</a:t>
            </a:r>
          </a:p>
        </p:txBody>
      </p:sp>
      <p:sp>
        <p:nvSpPr>
          <p:cNvPr id="43055" name="Text Box 47"/>
          <p:cNvSpPr txBox="1">
            <a:spLocks noChangeArrowheads="1"/>
          </p:cNvSpPr>
          <p:nvPr/>
        </p:nvSpPr>
        <p:spPr bwMode="auto">
          <a:xfrm>
            <a:off x="6400800" y="3352800"/>
            <a:ext cx="762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t>
            </a:r>
          </a:p>
        </p:txBody>
      </p:sp>
      <p:sp>
        <p:nvSpPr>
          <p:cNvPr id="43056" name="Rectangle 48"/>
          <p:cNvSpPr>
            <a:spLocks noChangeArrowheads="1"/>
          </p:cNvSpPr>
          <p:nvPr/>
        </p:nvSpPr>
        <p:spPr bwMode="auto">
          <a:xfrm>
            <a:off x="4876800" y="3810000"/>
            <a:ext cx="3733800" cy="4572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Encrypted Ciphertext</a:t>
            </a:r>
          </a:p>
        </p:txBody>
      </p:sp>
      <p:sp>
        <p:nvSpPr>
          <p:cNvPr id="43057" name="Text Box 49"/>
          <p:cNvSpPr txBox="1">
            <a:spLocks noChangeArrowheads="1"/>
          </p:cNvSpPr>
          <p:nvPr/>
        </p:nvSpPr>
        <p:spPr bwMode="auto">
          <a:xfrm>
            <a:off x="1676400" y="2590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
        <p:nvSpPr>
          <p:cNvPr id="43058" name="Text Box 50"/>
          <p:cNvSpPr txBox="1">
            <a:spLocks noChangeArrowheads="1"/>
          </p:cNvSpPr>
          <p:nvPr/>
        </p:nvSpPr>
        <p:spPr bwMode="auto">
          <a:xfrm>
            <a:off x="457200" y="4953000"/>
            <a:ext cx="80010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Bob uses K</a:t>
            </a:r>
            <a:r>
              <a:rPr lang="en-US" sz="2400" baseline="-25000"/>
              <a:t>A-B</a:t>
            </a:r>
            <a:r>
              <a:rPr lang="en-US" sz="2400"/>
              <a:t> as PRNG seed, and XORs encrypted text to get the message back (just like OTP).  </a:t>
            </a:r>
          </a:p>
        </p:txBody>
      </p:sp>
      <p:sp>
        <p:nvSpPr>
          <p:cNvPr id="43059" name="Text Box 51"/>
          <p:cNvSpPr txBox="1">
            <a:spLocks noChangeArrowheads="1"/>
          </p:cNvSpPr>
          <p:nvPr/>
        </p:nvSpPr>
        <p:spPr bwMode="auto">
          <a:xfrm>
            <a:off x="609600" y="2209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Symmetric Key: Confidentiality</a:t>
            </a:r>
          </a:p>
        </p:txBody>
      </p:sp>
      <p:sp>
        <p:nvSpPr>
          <p:cNvPr id="47108" name="Rectangle 4"/>
          <p:cNvSpPr>
            <a:spLocks noChangeArrowheads="1"/>
          </p:cNvSpPr>
          <p:nvPr/>
        </p:nvSpPr>
        <p:spPr bwMode="auto">
          <a:xfrm>
            <a:off x="47244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4</a:t>
            </a:r>
          </a:p>
        </p:txBody>
      </p:sp>
      <p:sp>
        <p:nvSpPr>
          <p:cNvPr id="47109" name="Rectangle 5"/>
          <p:cNvSpPr>
            <a:spLocks noChangeArrowheads="1"/>
          </p:cNvSpPr>
          <p:nvPr/>
        </p:nvSpPr>
        <p:spPr bwMode="auto">
          <a:xfrm>
            <a:off x="35052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3</a:t>
            </a:r>
          </a:p>
        </p:txBody>
      </p:sp>
      <p:sp>
        <p:nvSpPr>
          <p:cNvPr id="47110" name="Rectangle 6"/>
          <p:cNvSpPr>
            <a:spLocks noChangeArrowheads="1"/>
          </p:cNvSpPr>
          <p:nvPr/>
        </p:nvSpPr>
        <p:spPr bwMode="auto">
          <a:xfrm>
            <a:off x="22860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2</a:t>
            </a:r>
          </a:p>
        </p:txBody>
      </p:sp>
      <p:sp>
        <p:nvSpPr>
          <p:cNvPr id="47111" name="Rectangle 7"/>
          <p:cNvSpPr>
            <a:spLocks noChangeArrowheads="1"/>
          </p:cNvSpPr>
          <p:nvPr/>
        </p:nvSpPr>
        <p:spPr bwMode="auto">
          <a:xfrm>
            <a:off x="990600" y="1981200"/>
            <a:ext cx="10668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Block 1</a:t>
            </a:r>
          </a:p>
        </p:txBody>
      </p:sp>
      <p:pic>
        <p:nvPicPr>
          <p:cNvPr id="47112" name="Picture 8" descr="BS00768_[1]"/>
          <p:cNvPicPr>
            <a:picLocks noChangeAspect="1" noChangeArrowheads="1"/>
          </p:cNvPicPr>
          <p:nvPr/>
        </p:nvPicPr>
        <p:blipFill>
          <a:blip r:embed="rId3"/>
          <a:srcRect/>
          <a:stretch>
            <a:fillRect/>
          </a:stretch>
        </p:blipFill>
        <p:spPr bwMode="auto">
          <a:xfrm flipH="1" flipV="1">
            <a:off x="2362200" y="3810000"/>
            <a:ext cx="465138" cy="241300"/>
          </a:xfrm>
          <a:prstGeom prst="rect">
            <a:avLst/>
          </a:prstGeom>
          <a:noFill/>
        </p:spPr>
      </p:pic>
      <p:sp>
        <p:nvSpPr>
          <p:cNvPr id="47113" name="Line 9"/>
          <p:cNvSpPr>
            <a:spLocks noChangeShapeType="1"/>
          </p:cNvSpPr>
          <p:nvPr/>
        </p:nvSpPr>
        <p:spPr bwMode="auto">
          <a:xfrm>
            <a:off x="2971800" y="3886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4" name="Rectangle 10"/>
          <p:cNvSpPr>
            <a:spLocks noChangeArrowheads="1"/>
          </p:cNvSpPr>
          <p:nvPr/>
        </p:nvSpPr>
        <p:spPr bwMode="auto">
          <a:xfrm>
            <a:off x="36576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5" name="Line 11"/>
          <p:cNvSpPr>
            <a:spLocks noChangeShapeType="1"/>
          </p:cNvSpPr>
          <p:nvPr/>
        </p:nvSpPr>
        <p:spPr bwMode="auto">
          <a:xfrm>
            <a:off x="1600200" y="3429000"/>
            <a:ext cx="1905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6" name="Rectangle 12"/>
          <p:cNvSpPr>
            <a:spLocks noChangeArrowheads="1"/>
          </p:cNvSpPr>
          <p:nvPr/>
        </p:nvSpPr>
        <p:spPr bwMode="auto">
          <a:xfrm>
            <a:off x="46482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7" name="Rectangle 13"/>
          <p:cNvSpPr>
            <a:spLocks noChangeArrowheads="1"/>
          </p:cNvSpPr>
          <p:nvPr/>
        </p:nvSpPr>
        <p:spPr bwMode="auto">
          <a:xfrm>
            <a:off x="6172200" y="3124200"/>
            <a:ext cx="533400" cy="1219200"/>
          </a:xfrm>
          <a:prstGeom prst="rect">
            <a:avLst/>
          </a:prstGeom>
          <a:solidFill>
            <a:srgbClr val="0000FF"/>
          </a:solidFill>
          <a:ln w="9525">
            <a:solidFill>
              <a:schemeClr val="tx1"/>
            </a:solidFill>
            <a:miter lim="800000"/>
            <a:headEnd/>
            <a:tailEnd/>
          </a:ln>
          <a:effectLst/>
        </p:spPr>
        <p:txBody>
          <a:bodyPr wrap="none" anchor="ctr">
            <a:prstTxWarp prst="textNoShape">
              <a:avLst/>
            </a:prstTxWarp>
          </a:bodyPr>
          <a:lstStyle/>
          <a:p>
            <a:endParaRPr lang="en-US"/>
          </a:p>
        </p:txBody>
      </p:sp>
      <p:sp>
        <p:nvSpPr>
          <p:cNvPr id="47118" name="Line 14"/>
          <p:cNvSpPr>
            <a:spLocks noChangeShapeType="1"/>
          </p:cNvSpPr>
          <p:nvPr/>
        </p:nvSpPr>
        <p:spPr bwMode="auto">
          <a:xfrm flipV="1">
            <a:off x="4191000" y="3962400"/>
            <a:ext cx="381000" cy="381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19" name="Line 15"/>
          <p:cNvSpPr>
            <a:spLocks noChangeShapeType="1"/>
          </p:cNvSpPr>
          <p:nvPr/>
        </p:nvSpPr>
        <p:spPr bwMode="auto">
          <a:xfrm>
            <a:off x="4191000" y="39624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0" name="Line 16"/>
          <p:cNvSpPr>
            <a:spLocks noChangeShapeType="1"/>
          </p:cNvSpPr>
          <p:nvPr/>
        </p:nvSpPr>
        <p:spPr bwMode="auto">
          <a:xfrm flipV="1">
            <a:off x="4191000" y="3733800"/>
            <a:ext cx="457200" cy="76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1" name="Line 17"/>
          <p:cNvSpPr>
            <a:spLocks noChangeShapeType="1"/>
          </p:cNvSpPr>
          <p:nvPr/>
        </p:nvSpPr>
        <p:spPr bwMode="auto">
          <a:xfrm flipV="1">
            <a:off x="4191000" y="3124200"/>
            <a:ext cx="457200" cy="457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2" name="Line 18"/>
          <p:cNvSpPr>
            <a:spLocks noChangeShapeType="1"/>
          </p:cNvSpPr>
          <p:nvPr/>
        </p:nvSpPr>
        <p:spPr bwMode="auto">
          <a:xfrm>
            <a:off x="4191000" y="3276600"/>
            <a:ext cx="3810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3" name="Line 19"/>
          <p:cNvSpPr>
            <a:spLocks noChangeShapeType="1"/>
          </p:cNvSpPr>
          <p:nvPr/>
        </p:nvSpPr>
        <p:spPr bwMode="auto">
          <a:xfrm>
            <a:off x="4191000" y="34290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4" name="Line 20"/>
          <p:cNvSpPr>
            <a:spLocks noChangeShapeType="1"/>
          </p:cNvSpPr>
          <p:nvPr/>
        </p:nvSpPr>
        <p:spPr bwMode="auto">
          <a:xfrm flipV="1">
            <a:off x="4191000" y="3352800"/>
            <a:ext cx="457200" cy="7620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5" name="Line 21"/>
          <p:cNvSpPr>
            <a:spLocks noChangeShapeType="1"/>
          </p:cNvSpPr>
          <p:nvPr/>
        </p:nvSpPr>
        <p:spPr bwMode="auto">
          <a:xfrm>
            <a:off x="4191000" y="3657600"/>
            <a:ext cx="457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26" name="Oval 22"/>
          <p:cNvSpPr>
            <a:spLocks noChangeArrowheads="1"/>
          </p:cNvSpPr>
          <p:nvPr/>
        </p:nvSpPr>
        <p:spPr bwMode="auto">
          <a:xfrm>
            <a:off x="54102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7" name="Oval 23"/>
          <p:cNvSpPr>
            <a:spLocks noChangeArrowheads="1"/>
          </p:cNvSpPr>
          <p:nvPr/>
        </p:nvSpPr>
        <p:spPr bwMode="auto">
          <a:xfrm>
            <a:off x="56388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8" name="Oval 24"/>
          <p:cNvSpPr>
            <a:spLocks noChangeArrowheads="1"/>
          </p:cNvSpPr>
          <p:nvPr/>
        </p:nvSpPr>
        <p:spPr bwMode="auto">
          <a:xfrm>
            <a:off x="5867400" y="3657600"/>
            <a:ext cx="76200" cy="76200"/>
          </a:xfrm>
          <a:prstGeom prst="ellipse">
            <a:avLst/>
          </a:prstGeom>
          <a:solidFill>
            <a:schemeClr val="tx1"/>
          </a:solidFill>
          <a:ln w="9525">
            <a:solidFill>
              <a:schemeClr val="tx1"/>
            </a:solidFill>
            <a:round/>
            <a:headEnd/>
            <a:tailEnd/>
          </a:ln>
          <a:effectLst/>
        </p:spPr>
        <p:txBody>
          <a:bodyPr wrap="none" anchor="ctr">
            <a:prstTxWarp prst="textNoShape">
              <a:avLst/>
            </a:prstTxWarp>
          </a:bodyPr>
          <a:lstStyle/>
          <a:p>
            <a:endParaRPr lang="en-US"/>
          </a:p>
        </p:txBody>
      </p:sp>
      <p:sp>
        <p:nvSpPr>
          <p:cNvPr id="47129" name="Text Box 25"/>
          <p:cNvSpPr txBox="1">
            <a:spLocks noChangeArrowheads="1"/>
          </p:cNvSpPr>
          <p:nvPr/>
        </p:nvSpPr>
        <p:spPr bwMode="auto">
          <a:xfrm>
            <a:off x="34290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#1</a:t>
            </a:r>
          </a:p>
        </p:txBody>
      </p:sp>
      <p:sp>
        <p:nvSpPr>
          <p:cNvPr id="47130" name="Text Box 26"/>
          <p:cNvSpPr txBox="1">
            <a:spLocks noChangeArrowheads="1"/>
          </p:cNvSpPr>
          <p:nvPr/>
        </p:nvSpPr>
        <p:spPr bwMode="auto">
          <a:xfrm>
            <a:off x="44196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#2</a:t>
            </a:r>
          </a:p>
        </p:txBody>
      </p:sp>
      <p:sp>
        <p:nvSpPr>
          <p:cNvPr id="47131" name="Text Box 27"/>
          <p:cNvSpPr txBox="1">
            <a:spLocks noChangeArrowheads="1"/>
          </p:cNvSpPr>
          <p:nvPr/>
        </p:nvSpPr>
        <p:spPr bwMode="auto">
          <a:xfrm>
            <a:off x="5867400" y="2743200"/>
            <a:ext cx="1066800" cy="3048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400"/>
              <a:t>Round #n</a:t>
            </a:r>
          </a:p>
        </p:txBody>
      </p:sp>
      <p:sp>
        <p:nvSpPr>
          <p:cNvPr id="47132" name="Rectangle 28"/>
          <p:cNvSpPr>
            <a:spLocks noChangeArrowheads="1"/>
          </p:cNvSpPr>
          <p:nvPr/>
        </p:nvSpPr>
        <p:spPr bwMode="auto">
          <a:xfrm>
            <a:off x="38862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1</a:t>
            </a:r>
          </a:p>
        </p:txBody>
      </p:sp>
      <p:sp>
        <p:nvSpPr>
          <p:cNvPr id="47133" name="Line 29"/>
          <p:cNvSpPr>
            <a:spLocks noChangeShapeType="1"/>
          </p:cNvSpPr>
          <p:nvPr/>
        </p:nvSpPr>
        <p:spPr bwMode="auto">
          <a:xfrm>
            <a:off x="7696200" y="3810000"/>
            <a:ext cx="0" cy="685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4" name="Line 30"/>
          <p:cNvSpPr>
            <a:spLocks noChangeShapeType="1"/>
          </p:cNvSpPr>
          <p:nvPr/>
        </p:nvSpPr>
        <p:spPr bwMode="auto">
          <a:xfrm flipH="1">
            <a:off x="2971800" y="4495800"/>
            <a:ext cx="47244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5" name="Line 31"/>
          <p:cNvSpPr>
            <a:spLocks noChangeShapeType="1"/>
          </p:cNvSpPr>
          <p:nvPr/>
        </p:nvSpPr>
        <p:spPr bwMode="auto">
          <a:xfrm flipV="1">
            <a:off x="2971800" y="4114800"/>
            <a:ext cx="0" cy="3810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36" name="Line 32"/>
          <p:cNvSpPr>
            <a:spLocks noChangeShapeType="1"/>
          </p:cNvSpPr>
          <p:nvPr/>
        </p:nvSpPr>
        <p:spPr bwMode="auto">
          <a:xfrm>
            <a:off x="2971800" y="4114800"/>
            <a:ext cx="457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37" name="Rectangle 33"/>
          <p:cNvSpPr>
            <a:spLocks noChangeArrowheads="1"/>
          </p:cNvSpPr>
          <p:nvPr/>
        </p:nvSpPr>
        <p:spPr bwMode="auto">
          <a:xfrm>
            <a:off x="609600" y="1219200"/>
            <a:ext cx="8229600" cy="6858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Block Ciphers (ex: AES)</a:t>
            </a:r>
          </a:p>
        </p:txBody>
      </p:sp>
      <p:sp>
        <p:nvSpPr>
          <p:cNvPr id="47139" name="Text Box 35"/>
          <p:cNvSpPr txBox="1">
            <a:spLocks noChangeArrowheads="1"/>
          </p:cNvSpPr>
          <p:nvPr/>
        </p:nvSpPr>
        <p:spPr bwMode="auto">
          <a:xfrm>
            <a:off x="2057400" y="41148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
        <p:nvSpPr>
          <p:cNvPr id="47140" name="Text Box 36"/>
          <p:cNvSpPr txBox="1">
            <a:spLocks noChangeArrowheads="1"/>
          </p:cNvSpPr>
          <p:nvPr/>
        </p:nvSpPr>
        <p:spPr bwMode="auto">
          <a:xfrm>
            <a:off x="762000" y="3810000"/>
            <a:ext cx="1219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a:t>
            </a:r>
          </a:p>
        </p:txBody>
      </p:sp>
      <p:sp>
        <p:nvSpPr>
          <p:cNvPr id="47141" name="Text Box 37"/>
          <p:cNvSpPr txBox="1">
            <a:spLocks noChangeArrowheads="1"/>
          </p:cNvSpPr>
          <p:nvPr/>
        </p:nvSpPr>
        <p:spPr bwMode="auto">
          <a:xfrm>
            <a:off x="762000" y="5334000"/>
            <a:ext cx="76962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Bob breaks the ciphertext into blocks, feeds it through decryption engine using K</a:t>
            </a:r>
            <a:r>
              <a:rPr lang="en-US" sz="2400" baseline="-25000"/>
              <a:t>A-B</a:t>
            </a:r>
            <a:r>
              <a:rPr lang="en-US" sz="2400"/>
              <a:t> to recover the message.</a:t>
            </a:r>
          </a:p>
        </p:txBody>
      </p:sp>
      <p:sp>
        <p:nvSpPr>
          <p:cNvPr id="47145" name="Line 41"/>
          <p:cNvSpPr>
            <a:spLocks noChangeShapeType="1"/>
          </p:cNvSpPr>
          <p:nvPr/>
        </p:nvSpPr>
        <p:spPr bwMode="auto">
          <a:xfrm flipV="1">
            <a:off x="1600200" y="2743200"/>
            <a:ext cx="0" cy="685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46" name="Rectangle 42"/>
          <p:cNvSpPr>
            <a:spLocks noChangeArrowheads="1"/>
          </p:cNvSpPr>
          <p:nvPr/>
        </p:nvSpPr>
        <p:spPr bwMode="auto">
          <a:xfrm>
            <a:off x="51816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2</a:t>
            </a:r>
          </a:p>
        </p:txBody>
      </p:sp>
      <p:sp>
        <p:nvSpPr>
          <p:cNvPr id="47147" name="Rectangle 43"/>
          <p:cNvSpPr>
            <a:spLocks noChangeArrowheads="1"/>
          </p:cNvSpPr>
          <p:nvPr/>
        </p:nvSpPr>
        <p:spPr bwMode="auto">
          <a:xfrm>
            <a:off x="64770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3</a:t>
            </a:r>
          </a:p>
        </p:txBody>
      </p:sp>
      <p:sp>
        <p:nvSpPr>
          <p:cNvPr id="47148" name="Rectangle 44"/>
          <p:cNvSpPr>
            <a:spLocks noChangeArrowheads="1"/>
          </p:cNvSpPr>
          <p:nvPr/>
        </p:nvSpPr>
        <p:spPr bwMode="auto">
          <a:xfrm>
            <a:off x="7696200" y="4800600"/>
            <a:ext cx="10668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pPr algn="ctr"/>
            <a:r>
              <a:rPr lang="en-US"/>
              <a:t>Block 4</a:t>
            </a:r>
          </a:p>
        </p:txBody>
      </p:sp>
      <p:sp>
        <p:nvSpPr>
          <p:cNvPr id="47149" name="Line 45"/>
          <p:cNvSpPr>
            <a:spLocks noChangeShapeType="1"/>
          </p:cNvSpPr>
          <p:nvPr/>
        </p:nvSpPr>
        <p:spPr bwMode="auto">
          <a:xfrm>
            <a:off x="6858000" y="3810000"/>
            <a:ext cx="838200" cy="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52" name="Line 48"/>
          <p:cNvSpPr>
            <a:spLocks noChangeShapeType="1"/>
          </p:cNvSpPr>
          <p:nvPr/>
        </p:nvSpPr>
        <p:spPr bwMode="auto">
          <a:xfrm>
            <a:off x="2971800" y="4495800"/>
            <a:ext cx="0" cy="457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47153" name="Line 49"/>
          <p:cNvSpPr>
            <a:spLocks noChangeShapeType="1"/>
          </p:cNvSpPr>
          <p:nvPr/>
        </p:nvSpPr>
        <p:spPr bwMode="auto">
          <a:xfrm>
            <a:off x="2971800" y="4953000"/>
            <a:ext cx="685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7154" name="Text Box 50"/>
          <p:cNvSpPr txBox="1">
            <a:spLocks noChangeArrowheads="1"/>
          </p:cNvSpPr>
          <p:nvPr/>
        </p:nvSpPr>
        <p:spPr bwMode="auto">
          <a:xfrm>
            <a:off x="6172200" y="1905000"/>
            <a:ext cx="2590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(fixed block size, e.g. 128 bits)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Symmetric Key: Integrity</a:t>
            </a:r>
          </a:p>
        </p:txBody>
      </p:sp>
      <p:sp>
        <p:nvSpPr>
          <p:cNvPr id="48131" name="Rectangle 3"/>
          <p:cNvSpPr>
            <a:spLocks noGrp="1" noChangeArrowheads="1"/>
          </p:cNvSpPr>
          <p:nvPr>
            <p:ph type="body" idx="1"/>
          </p:nvPr>
        </p:nvSpPr>
        <p:spPr>
          <a:xfrm>
            <a:off x="457200" y="1600200"/>
            <a:ext cx="8229600" cy="2514600"/>
          </a:xfrm>
        </p:spPr>
        <p:txBody>
          <a:bodyPr>
            <a:normAutofit lnSpcReduction="10000"/>
          </a:bodyPr>
          <a:lstStyle/>
          <a:p>
            <a:pPr>
              <a:lnSpc>
                <a:spcPct val="90000"/>
              </a:lnSpc>
            </a:pPr>
            <a:r>
              <a:rPr lang="en-US" sz="2600"/>
              <a:t>Background: Hash Function Properties</a:t>
            </a:r>
          </a:p>
          <a:p>
            <a:pPr lvl="1">
              <a:lnSpc>
                <a:spcPct val="90000"/>
              </a:lnSpc>
            </a:pPr>
            <a:r>
              <a:rPr lang="en-US" sz="2200"/>
              <a:t>Consistent 						hash(X) always yields same result</a:t>
            </a:r>
          </a:p>
          <a:p>
            <a:pPr lvl="1">
              <a:lnSpc>
                <a:spcPct val="90000"/>
              </a:lnSpc>
            </a:pPr>
            <a:r>
              <a:rPr lang="en-US" sz="2200"/>
              <a:t>One-way 							given X, can’t find Y s.t. hash(Y) = X </a:t>
            </a:r>
          </a:p>
          <a:p>
            <a:pPr lvl="1">
              <a:lnSpc>
                <a:spcPct val="90000"/>
              </a:lnSpc>
            </a:pPr>
            <a:r>
              <a:rPr lang="en-US" sz="2200"/>
              <a:t>Collision resistant 						given hash(W) = Z, can’t find X such that hash(X) = Z </a:t>
            </a:r>
          </a:p>
          <a:p>
            <a:pPr lvl="1">
              <a:lnSpc>
                <a:spcPct val="90000"/>
              </a:lnSpc>
              <a:buFont typeface="Wingdings" charset="2"/>
              <a:buNone/>
            </a:pPr>
            <a:endParaRPr lang="en-US" sz="2200"/>
          </a:p>
        </p:txBody>
      </p:sp>
      <p:sp>
        <p:nvSpPr>
          <p:cNvPr id="48132" name="AutoShape 4"/>
          <p:cNvSpPr>
            <a:spLocks noChangeArrowheads="1"/>
          </p:cNvSpPr>
          <p:nvPr/>
        </p:nvSpPr>
        <p:spPr bwMode="auto">
          <a:xfrm rot="16200000">
            <a:off x="4533900" y="4457700"/>
            <a:ext cx="1143000" cy="16764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48133" name="Rectangle 5"/>
          <p:cNvSpPr>
            <a:spLocks noChangeArrowheads="1"/>
          </p:cNvSpPr>
          <p:nvPr/>
        </p:nvSpPr>
        <p:spPr bwMode="auto">
          <a:xfrm>
            <a:off x="228600" y="5105400"/>
            <a:ext cx="31242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a:t>Message of arbitrary length</a:t>
            </a:r>
          </a:p>
        </p:txBody>
      </p:sp>
      <p:sp>
        <p:nvSpPr>
          <p:cNvPr id="48134" name="Line 6"/>
          <p:cNvSpPr>
            <a:spLocks noChangeShapeType="1"/>
          </p:cNvSpPr>
          <p:nvPr/>
        </p:nvSpPr>
        <p:spPr bwMode="auto">
          <a:xfrm>
            <a:off x="3505200" y="5334000"/>
            <a:ext cx="5334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35" name="Line 7"/>
          <p:cNvSpPr>
            <a:spLocks noChangeShapeType="1"/>
          </p:cNvSpPr>
          <p:nvPr/>
        </p:nvSpPr>
        <p:spPr bwMode="auto">
          <a:xfrm>
            <a:off x="6096000" y="5334000"/>
            <a:ext cx="6096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8136" name="Rectangle 8"/>
          <p:cNvSpPr>
            <a:spLocks noChangeArrowheads="1"/>
          </p:cNvSpPr>
          <p:nvPr/>
        </p:nvSpPr>
        <p:spPr bwMode="auto">
          <a:xfrm>
            <a:off x="7086600" y="4953000"/>
            <a:ext cx="1219200" cy="6096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a:t>Fixed Size </a:t>
            </a:r>
          </a:p>
          <a:p>
            <a:pPr algn="ctr"/>
            <a:r>
              <a:rPr lang="en-US"/>
              <a:t>Hash</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Symmetric Key: Integrity</a:t>
            </a:r>
          </a:p>
        </p:txBody>
      </p:sp>
      <p:sp>
        <p:nvSpPr>
          <p:cNvPr id="49155" name="Rectangle 3"/>
          <p:cNvSpPr>
            <a:spLocks noGrp="1" noChangeArrowheads="1"/>
          </p:cNvSpPr>
          <p:nvPr>
            <p:ph type="body" idx="1"/>
          </p:nvPr>
        </p:nvSpPr>
        <p:spPr>
          <a:xfrm>
            <a:off x="457200" y="1600200"/>
            <a:ext cx="8229600" cy="685800"/>
          </a:xfrm>
        </p:spPr>
        <p:txBody>
          <a:bodyPr>
            <a:normAutofit fontScale="92500"/>
          </a:bodyPr>
          <a:lstStyle/>
          <a:p>
            <a:r>
              <a:rPr lang="en-US"/>
              <a:t>Hash Message Authentication Code (HMAC) </a:t>
            </a:r>
          </a:p>
          <a:p>
            <a:pPr lvl="1">
              <a:buFont typeface="Wingdings" charset="2"/>
              <a:buNone/>
            </a:pPr>
            <a:endParaRPr lang="en-US"/>
          </a:p>
        </p:txBody>
      </p:sp>
      <p:sp>
        <p:nvSpPr>
          <p:cNvPr id="49156" name="AutoShape 4"/>
          <p:cNvSpPr>
            <a:spLocks noChangeArrowheads="1"/>
          </p:cNvSpPr>
          <p:nvPr/>
        </p:nvSpPr>
        <p:spPr bwMode="auto">
          <a:xfrm rot="16200000">
            <a:off x="5295900" y="2400300"/>
            <a:ext cx="7620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49157" name="Rectangle 5"/>
          <p:cNvSpPr>
            <a:spLocks noChangeArrowheads="1"/>
          </p:cNvSpPr>
          <p:nvPr/>
        </p:nvSpPr>
        <p:spPr bwMode="auto">
          <a:xfrm>
            <a:off x="1828800" y="25146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Message</a:t>
            </a:r>
          </a:p>
        </p:txBody>
      </p:sp>
      <p:sp>
        <p:nvSpPr>
          <p:cNvPr id="49158" name="Line 6"/>
          <p:cNvSpPr>
            <a:spLocks noChangeShapeType="1"/>
          </p:cNvSpPr>
          <p:nvPr/>
        </p:nvSpPr>
        <p:spPr bwMode="auto">
          <a:xfrm>
            <a:off x="4572000" y="2667000"/>
            <a:ext cx="4159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59" name="Line 7"/>
          <p:cNvSpPr>
            <a:spLocks noChangeShapeType="1"/>
          </p:cNvSpPr>
          <p:nvPr/>
        </p:nvSpPr>
        <p:spPr bwMode="auto">
          <a:xfrm>
            <a:off x="6553200" y="2895600"/>
            <a:ext cx="4762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60" name="Rectangle 8"/>
          <p:cNvSpPr>
            <a:spLocks noChangeArrowheads="1"/>
          </p:cNvSpPr>
          <p:nvPr/>
        </p:nvSpPr>
        <p:spPr bwMode="auto">
          <a:xfrm>
            <a:off x="1828800" y="4648200"/>
            <a:ext cx="762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MAC</a:t>
            </a:r>
          </a:p>
        </p:txBody>
      </p:sp>
      <p:pic>
        <p:nvPicPr>
          <p:cNvPr id="49161" name="Picture 9" descr="BS00768_[1]"/>
          <p:cNvPicPr>
            <a:picLocks noChangeAspect="1" noChangeArrowheads="1"/>
          </p:cNvPicPr>
          <p:nvPr/>
        </p:nvPicPr>
        <p:blipFill>
          <a:blip r:embed="rId3"/>
          <a:srcRect/>
          <a:stretch>
            <a:fillRect/>
          </a:stretch>
        </p:blipFill>
        <p:spPr bwMode="auto">
          <a:xfrm flipH="1" flipV="1">
            <a:off x="3962400" y="3048000"/>
            <a:ext cx="465138" cy="241300"/>
          </a:xfrm>
          <a:prstGeom prst="rect">
            <a:avLst/>
          </a:prstGeom>
          <a:noFill/>
        </p:spPr>
      </p:pic>
      <p:sp>
        <p:nvSpPr>
          <p:cNvPr id="49162" name="Line 10"/>
          <p:cNvSpPr>
            <a:spLocks noChangeShapeType="1"/>
          </p:cNvSpPr>
          <p:nvPr/>
        </p:nvSpPr>
        <p:spPr bwMode="auto">
          <a:xfrm>
            <a:off x="4572000" y="31242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9163" name="Rectangle 11"/>
          <p:cNvSpPr>
            <a:spLocks noChangeArrowheads="1"/>
          </p:cNvSpPr>
          <p:nvPr/>
        </p:nvSpPr>
        <p:spPr bwMode="auto">
          <a:xfrm>
            <a:off x="2590800" y="4648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Message</a:t>
            </a:r>
          </a:p>
        </p:txBody>
      </p:sp>
      <p:sp>
        <p:nvSpPr>
          <p:cNvPr id="49164" name="AutoShape 12"/>
          <p:cNvSpPr>
            <a:spLocks/>
          </p:cNvSpPr>
          <p:nvPr/>
        </p:nvSpPr>
        <p:spPr bwMode="auto">
          <a:xfrm rot="5400000">
            <a:off x="3238500" y="2781300"/>
            <a:ext cx="457200" cy="3124200"/>
          </a:xfrm>
          <a:prstGeom prst="leftBrace">
            <a:avLst>
              <a:gd name="adj1" fmla="val 56944"/>
              <a:gd name="adj2" fmla="val 50000"/>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49165" name="Text Box 13"/>
          <p:cNvSpPr txBox="1">
            <a:spLocks noChangeArrowheads="1"/>
          </p:cNvSpPr>
          <p:nvPr/>
        </p:nvSpPr>
        <p:spPr bwMode="auto">
          <a:xfrm>
            <a:off x="1828800" y="3657600"/>
            <a:ext cx="3581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Alice Transmits Message &amp; MAC</a:t>
            </a:r>
          </a:p>
        </p:txBody>
      </p:sp>
      <p:sp>
        <p:nvSpPr>
          <p:cNvPr id="49166" name="Text Box 14"/>
          <p:cNvSpPr txBox="1">
            <a:spLocks noChangeArrowheads="1"/>
          </p:cNvSpPr>
          <p:nvPr/>
        </p:nvSpPr>
        <p:spPr bwMode="auto">
          <a:xfrm>
            <a:off x="1981200" y="5257800"/>
            <a:ext cx="5562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Why is this secure?  How do properties of a hash function help us?</a:t>
            </a:r>
            <a:r>
              <a:rPr lang="en-US"/>
              <a:t>  </a:t>
            </a:r>
          </a:p>
        </p:txBody>
      </p:sp>
      <p:sp>
        <p:nvSpPr>
          <p:cNvPr id="49167" name="Rectangle 15"/>
          <p:cNvSpPr>
            <a:spLocks noChangeArrowheads="1"/>
          </p:cNvSpPr>
          <p:nvPr/>
        </p:nvSpPr>
        <p:spPr bwMode="auto">
          <a:xfrm>
            <a:off x="7315200" y="2743200"/>
            <a:ext cx="762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MAC</a:t>
            </a:r>
          </a:p>
        </p:txBody>
      </p:sp>
      <p:sp>
        <p:nvSpPr>
          <p:cNvPr id="49168" name="Text Box 16"/>
          <p:cNvSpPr txBox="1">
            <a:spLocks noChangeArrowheads="1"/>
          </p:cNvSpPr>
          <p:nvPr/>
        </p:nvSpPr>
        <p:spPr bwMode="auto">
          <a:xfrm>
            <a:off x="228600" y="2286000"/>
            <a:ext cx="1676400" cy="10541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Step #1:</a:t>
            </a:r>
          </a:p>
          <a:p>
            <a:pPr>
              <a:spcBef>
                <a:spcPct val="50000"/>
              </a:spcBef>
            </a:pPr>
            <a:r>
              <a:rPr lang="en-US"/>
              <a:t>Alice creates MAC</a:t>
            </a:r>
          </a:p>
        </p:txBody>
      </p:sp>
      <p:sp>
        <p:nvSpPr>
          <p:cNvPr id="49169" name="Text Box 17"/>
          <p:cNvSpPr txBox="1">
            <a:spLocks noChangeArrowheads="1"/>
          </p:cNvSpPr>
          <p:nvPr/>
        </p:nvSpPr>
        <p:spPr bwMode="auto">
          <a:xfrm>
            <a:off x="762000" y="3810000"/>
            <a:ext cx="1066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Step #2</a:t>
            </a:r>
          </a:p>
        </p:txBody>
      </p:sp>
      <p:sp>
        <p:nvSpPr>
          <p:cNvPr id="49170" name="Text Box 18"/>
          <p:cNvSpPr txBox="1">
            <a:spLocks noChangeArrowheads="1"/>
          </p:cNvSpPr>
          <p:nvPr/>
        </p:nvSpPr>
        <p:spPr bwMode="auto">
          <a:xfrm>
            <a:off x="5791200" y="3810000"/>
            <a:ext cx="2971800" cy="10541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Step #3</a:t>
            </a:r>
          </a:p>
          <a:p>
            <a:pPr>
              <a:spcBef>
                <a:spcPct val="50000"/>
              </a:spcBef>
            </a:pPr>
            <a:r>
              <a:rPr lang="en-US"/>
              <a:t>Bob computes MAC with message and K</a:t>
            </a:r>
            <a:r>
              <a:rPr lang="en-US" baseline="-25000"/>
              <a:t>A-B</a:t>
            </a:r>
            <a:r>
              <a:rPr lang="en-US"/>
              <a:t> to verify.</a:t>
            </a:r>
          </a:p>
        </p:txBody>
      </p:sp>
      <p:sp>
        <p:nvSpPr>
          <p:cNvPr id="49171" name="Text Box 19"/>
          <p:cNvSpPr txBox="1">
            <a:spLocks noChangeArrowheads="1"/>
          </p:cNvSpPr>
          <p:nvPr/>
        </p:nvSpPr>
        <p:spPr bwMode="auto">
          <a:xfrm>
            <a:off x="4038600" y="3276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6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917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49163" grpId="0" animBg="1"/>
      <p:bldP spid="49164" grpId="0" animBg="1"/>
      <p:bldP spid="49165" grpId="0"/>
      <p:bldP spid="49166" grpId="0"/>
      <p:bldP spid="4917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Symmetric Key: Authentication</a:t>
            </a:r>
          </a:p>
        </p:txBody>
      </p:sp>
      <p:sp>
        <p:nvSpPr>
          <p:cNvPr id="51203" name="Rectangle 3"/>
          <p:cNvSpPr>
            <a:spLocks noGrp="1" noChangeArrowheads="1"/>
          </p:cNvSpPr>
          <p:nvPr>
            <p:ph type="body" idx="1"/>
          </p:nvPr>
        </p:nvSpPr>
        <p:spPr>
          <a:xfrm>
            <a:off x="457200" y="1600200"/>
            <a:ext cx="8229600" cy="1371600"/>
          </a:xfrm>
        </p:spPr>
        <p:txBody>
          <a:bodyPr/>
          <a:lstStyle/>
          <a:p>
            <a:r>
              <a:rPr lang="en-US"/>
              <a:t>You already know how to do this!</a:t>
            </a:r>
          </a:p>
          <a:p>
            <a:pPr>
              <a:buFont typeface="Wingdings" charset="2"/>
              <a:buNone/>
            </a:pPr>
            <a:r>
              <a:rPr lang="en-US"/>
              <a:t>	(hint: think about how we showed integrity)</a:t>
            </a:r>
          </a:p>
          <a:p>
            <a:pPr>
              <a:buFont typeface="Wingdings" charset="2"/>
              <a:buNone/>
            </a:pPr>
            <a:endParaRPr lang="en-US"/>
          </a:p>
          <a:p>
            <a:pPr>
              <a:buFont typeface="Wingdings" charset="2"/>
              <a:buNone/>
            </a:pPr>
            <a:endParaRPr lang="en-US"/>
          </a:p>
        </p:txBody>
      </p:sp>
      <p:sp>
        <p:nvSpPr>
          <p:cNvPr id="51204" name="AutoShape 4"/>
          <p:cNvSpPr>
            <a:spLocks noChangeArrowheads="1"/>
          </p:cNvSpPr>
          <p:nvPr/>
        </p:nvSpPr>
        <p:spPr bwMode="auto">
          <a:xfrm rot="16200000">
            <a:off x="4533900" y="3390900"/>
            <a:ext cx="762000" cy="990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Fn</a:t>
            </a:r>
          </a:p>
        </p:txBody>
      </p:sp>
      <p:sp>
        <p:nvSpPr>
          <p:cNvPr id="51205" name="Rectangle 5"/>
          <p:cNvSpPr>
            <a:spLocks noChangeArrowheads="1"/>
          </p:cNvSpPr>
          <p:nvPr/>
        </p:nvSpPr>
        <p:spPr bwMode="auto">
          <a:xfrm>
            <a:off x="1066800" y="3505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400"/>
              <a:t>I am Bob</a:t>
            </a:r>
          </a:p>
        </p:txBody>
      </p:sp>
      <p:sp>
        <p:nvSpPr>
          <p:cNvPr id="51206" name="Line 6"/>
          <p:cNvSpPr>
            <a:spLocks noChangeShapeType="1"/>
          </p:cNvSpPr>
          <p:nvPr/>
        </p:nvSpPr>
        <p:spPr bwMode="auto">
          <a:xfrm>
            <a:off x="3810000" y="3657600"/>
            <a:ext cx="4159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1207" name="Line 7"/>
          <p:cNvSpPr>
            <a:spLocks noChangeShapeType="1"/>
          </p:cNvSpPr>
          <p:nvPr/>
        </p:nvSpPr>
        <p:spPr bwMode="auto">
          <a:xfrm>
            <a:off x="5791200" y="3886200"/>
            <a:ext cx="4762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pic>
        <p:nvPicPr>
          <p:cNvPr id="51208" name="Picture 8" descr="BS00768_[1]"/>
          <p:cNvPicPr>
            <a:picLocks noChangeAspect="1" noChangeArrowheads="1"/>
          </p:cNvPicPr>
          <p:nvPr/>
        </p:nvPicPr>
        <p:blipFill>
          <a:blip r:embed="rId3"/>
          <a:srcRect/>
          <a:stretch>
            <a:fillRect/>
          </a:stretch>
        </p:blipFill>
        <p:spPr bwMode="auto">
          <a:xfrm flipH="1" flipV="1">
            <a:off x="3200400" y="4038600"/>
            <a:ext cx="465138" cy="241300"/>
          </a:xfrm>
          <a:prstGeom prst="rect">
            <a:avLst/>
          </a:prstGeom>
          <a:noFill/>
        </p:spPr>
      </p:pic>
      <p:sp>
        <p:nvSpPr>
          <p:cNvPr id="51209" name="Line 9"/>
          <p:cNvSpPr>
            <a:spLocks noChangeShapeType="1"/>
          </p:cNvSpPr>
          <p:nvPr/>
        </p:nvSpPr>
        <p:spPr bwMode="auto">
          <a:xfrm>
            <a:off x="3810000" y="4114800"/>
            <a:ext cx="3810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1210" name="Rectangle 10"/>
          <p:cNvSpPr>
            <a:spLocks noChangeArrowheads="1"/>
          </p:cNvSpPr>
          <p:nvPr/>
        </p:nvSpPr>
        <p:spPr bwMode="auto">
          <a:xfrm>
            <a:off x="6553200" y="3733800"/>
            <a:ext cx="1143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A43FF234</a:t>
            </a:r>
          </a:p>
        </p:txBody>
      </p:sp>
      <p:sp>
        <p:nvSpPr>
          <p:cNvPr id="51212" name="Text Box 12"/>
          <p:cNvSpPr txBox="1">
            <a:spLocks noChangeArrowheads="1"/>
          </p:cNvSpPr>
          <p:nvPr/>
        </p:nvSpPr>
        <p:spPr bwMode="auto">
          <a:xfrm>
            <a:off x="609600" y="5334000"/>
            <a:ext cx="7315200" cy="70167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a:t>Alice receives the hash, computes a hash with K</a:t>
            </a:r>
            <a:r>
              <a:rPr lang="en-US" sz="2000" baseline="-25000"/>
              <a:t>A-B</a:t>
            </a:r>
            <a:r>
              <a:rPr lang="en-US" sz="2000"/>
              <a:t> , and she knows the sender is Bob</a:t>
            </a:r>
          </a:p>
        </p:txBody>
      </p:sp>
      <p:sp>
        <p:nvSpPr>
          <p:cNvPr id="51213" name="AutoShape 13"/>
          <p:cNvSpPr>
            <a:spLocks noChangeArrowheads="1"/>
          </p:cNvSpPr>
          <p:nvPr/>
        </p:nvSpPr>
        <p:spPr bwMode="auto">
          <a:xfrm>
            <a:off x="2362200" y="4191000"/>
            <a:ext cx="3200400" cy="2667000"/>
          </a:xfrm>
          <a:prstGeom prst="irregularSeal1">
            <a:avLst/>
          </a:prstGeom>
          <a:solidFill>
            <a:srgbClr val="FFFF00"/>
          </a:solidFill>
          <a:ln w="9525">
            <a:solidFill>
              <a:schemeClr val="tx1"/>
            </a:solidFill>
            <a:miter lim="800000"/>
            <a:headEnd/>
            <a:tailEnd/>
          </a:ln>
          <a:effectLst/>
        </p:spPr>
        <p:txBody>
          <a:bodyPr wrap="none" anchor="ctr">
            <a:prstTxWarp prst="textNoShape">
              <a:avLst/>
            </a:prstTxWarp>
          </a:bodyPr>
          <a:lstStyle/>
          <a:p>
            <a:pPr algn="ctr"/>
            <a:r>
              <a:rPr lang="en-US" sz="2000" b="1"/>
              <a:t>Wrong!</a:t>
            </a:r>
          </a:p>
        </p:txBody>
      </p:sp>
      <p:sp>
        <p:nvSpPr>
          <p:cNvPr id="51214" name="Text Box 14"/>
          <p:cNvSpPr txBox="1">
            <a:spLocks noChangeArrowheads="1"/>
          </p:cNvSpPr>
          <p:nvPr/>
        </p:nvSpPr>
        <p:spPr bwMode="auto">
          <a:xfrm>
            <a:off x="3048000" y="4419600"/>
            <a:ext cx="838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Symmetric Key: Authentication</a:t>
            </a:r>
          </a:p>
        </p:txBody>
      </p:sp>
      <p:sp>
        <p:nvSpPr>
          <p:cNvPr id="52227" name="Rectangle 3"/>
          <p:cNvSpPr>
            <a:spLocks noGrp="1" noChangeArrowheads="1"/>
          </p:cNvSpPr>
          <p:nvPr>
            <p:ph type="body" idx="1"/>
          </p:nvPr>
        </p:nvSpPr>
        <p:spPr>
          <a:xfrm>
            <a:off x="457200" y="1447800"/>
            <a:ext cx="8229600" cy="762000"/>
          </a:xfrm>
        </p:spPr>
        <p:txBody>
          <a:bodyPr/>
          <a:lstStyle/>
          <a:p>
            <a:pPr>
              <a:lnSpc>
                <a:spcPct val="80000"/>
              </a:lnSpc>
              <a:buFont typeface="Wingdings" charset="2"/>
              <a:buNone/>
            </a:pPr>
            <a:r>
              <a:rPr lang="en-US" sz="2600"/>
              <a:t>	What is Mallory overhears the hash sent by Bob, and then “replays” it later?  </a:t>
            </a:r>
          </a:p>
        </p:txBody>
      </p:sp>
      <p:sp>
        <p:nvSpPr>
          <p:cNvPr id="52228" name="Cloud"/>
          <p:cNvSpPr>
            <a:spLocks noChangeAspect="1" noEditPoints="1" noChangeArrowheads="1"/>
          </p:cNvSpPr>
          <p:nvPr/>
        </p:nvSpPr>
        <p:spPr bwMode="auto">
          <a:xfrm>
            <a:off x="1524000" y="44196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A</a:t>
            </a:r>
          </a:p>
          <a:p>
            <a:pPr algn="ctr" eaLnBrk="0" hangingPunct="0"/>
            <a:endParaRPr lang="en-US" sz="2800">
              <a:latin typeface="Times New Roman" charset="0"/>
            </a:endParaRPr>
          </a:p>
        </p:txBody>
      </p:sp>
      <p:sp>
        <p:nvSpPr>
          <p:cNvPr id="52229" name="Cloud"/>
          <p:cNvSpPr>
            <a:spLocks noChangeAspect="1" noEditPoints="1" noChangeArrowheads="1"/>
          </p:cNvSpPr>
          <p:nvPr/>
        </p:nvSpPr>
        <p:spPr bwMode="auto">
          <a:xfrm>
            <a:off x="4343400" y="2438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D</a:t>
            </a:r>
          </a:p>
          <a:p>
            <a:pPr algn="ctr" eaLnBrk="0" hangingPunct="0"/>
            <a:endParaRPr lang="en-US" sz="2800">
              <a:latin typeface="Times New Roman" charset="0"/>
            </a:endParaRPr>
          </a:p>
        </p:txBody>
      </p:sp>
      <p:sp>
        <p:nvSpPr>
          <p:cNvPr id="52230" name="Cloud"/>
          <p:cNvSpPr>
            <a:spLocks noChangeAspect="1" noEditPoints="1" noChangeArrowheads="1"/>
          </p:cNvSpPr>
          <p:nvPr/>
        </p:nvSpPr>
        <p:spPr bwMode="auto">
          <a:xfrm>
            <a:off x="3733800" y="38862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C</a:t>
            </a:r>
          </a:p>
          <a:p>
            <a:pPr algn="ctr" eaLnBrk="0" hangingPunct="0"/>
            <a:endParaRPr lang="en-US" sz="2800">
              <a:latin typeface="Times New Roman" charset="0"/>
            </a:endParaRPr>
          </a:p>
        </p:txBody>
      </p:sp>
      <p:sp>
        <p:nvSpPr>
          <p:cNvPr id="52231" name="Cloud"/>
          <p:cNvSpPr>
            <a:spLocks noChangeAspect="1" noEditPoints="1" noChangeArrowheads="1"/>
          </p:cNvSpPr>
          <p:nvPr/>
        </p:nvSpPr>
        <p:spPr bwMode="auto">
          <a:xfrm>
            <a:off x="2057400" y="2819400"/>
            <a:ext cx="2063750" cy="13827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blurRad="63500" dist="107763" dir="2700000" algn="ctr" rotWithShape="0">
              <a:srgbClr val="000000">
                <a:alpha val="74998"/>
              </a:srgbClr>
            </a:outerShdw>
          </a:effectLst>
        </p:spPr>
        <p:txBody>
          <a:bodyPr>
            <a:prstTxWarp prst="textNoShape">
              <a:avLst/>
            </a:prstTxWarp>
          </a:bodyPr>
          <a:lstStyle/>
          <a:p>
            <a:pPr algn="ctr" eaLnBrk="0" hangingPunct="0"/>
            <a:r>
              <a:rPr lang="en-US" sz="2800">
                <a:latin typeface="Times New Roman" charset="0"/>
              </a:rPr>
              <a:t>ISP B</a:t>
            </a:r>
          </a:p>
          <a:p>
            <a:pPr algn="ctr" eaLnBrk="0" hangingPunct="0"/>
            <a:endParaRPr lang="en-US" sz="2800">
              <a:latin typeface="Times New Roman" charset="0"/>
            </a:endParaRPr>
          </a:p>
        </p:txBody>
      </p:sp>
      <p:pic>
        <p:nvPicPr>
          <p:cNvPr id="52232" name="Picture 8" descr="Alice"/>
          <p:cNvPicPr>
            <a:picLocks noChangeAspect="1" noChangeArrowheads="1"/>
          </p:cNvPicPr>
          <p:nvPr/>
        </p:nvPicPr>
        <p:blipFill>
          <a:blip r:embed="rId3"/>
          <a:srcRect/>
          <a:stretch>
            <a:fillRect/>
          </a:stretch>
        </p:blipFill>
        <p:spPr bwMode="auto">
          <a:xfrm>
            <a:off x="609600" y="5181600"/>
            <a:ext cx="698500" cy="862013"/>
          </a:xfrm>
          <a:prstGeom prst="rect">
            <a:avLst/>
          </a:prstGeom>
          <a:noFill/>
        </p:spPr>
      </p:pic>
      <p:sp>
        <p:nvSpPr>
          <p:cNvPr id="52233" name="Line 9"/>
          <p:cNvSpPr>
            <a:spLocks noChangeShapeType="1"/>
          </p:cNvSpPr>
          <p:nvPr/>
        </p:nvSpPr>
        <p:spPr bwMode="auto">
          <a:xfrm flipV="1">
            <a:off x="1447800" y="5486400"/>
            <a:ext cx="152400" cy="1524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4" name="Line 10"/>
          <p:cNvSpPr>
            <a:spLocks noChangeShapeType="1"/>
          </p:cNvSpPr>
          <p:nvPr/>
        </p:nvSpPr>
        <p:spPr bwMode="auto">
          <a:xfrm>
            <a:off x="2819400" y="4114800"/>
            <a:ext cx="0" cy="3048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5" name="Line 11"/>
          <p:cNvSpPr>
            <a:spLocks noChangeShapeType="1"/>
          </p:cNvSpPr>
          <p:nvPr/>
        </p:nvSpPr>
        <p:spPr bwMode="auto">
          <a:xfrm flipV="1">
            <a:off x="3581400" y="46482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6" name="Line 12"/>
          <p:cNvSpPr>
            <a:spLocks noChangeShapeType="1"/>
          </p:cNvSpPr>
          <p:nvPr/>
        </p:nvSpPr>
        <p:spPr bwMode="auto">
          <a:xfrm flipV="1">
            <a:off x="4114800" y="3276600"/>
            <a:ext cx="228600" cy="762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7" name="Line 13"/>
          <p:cNvSpPr>
            <a:spLocks noChangeShapeType="1"/>
          </p:cNvSpPr>
          <p:nvPr/>
        </p:nvSpPr>
        <p:spPr bwMode="auto">
          <a:xfrm>
            <a:off x="4876800" y="3733800"/>
            <a:ext cx="0" cy="228600"/>
          </a:xfrm>
          <a:prstGeom prst="line">
            <a:avLst/>
          </a:prstGeom>
          <a:noFill/>
          <a:ln w="9525">
            <a:solidFill>
              <a:schemeClr val="tx1"/>
            </a:solidFill>
            <a:round/>
            <a:headEnd/>
            <a:tailEnd/>
          </a:ln>
          <a:effectLst/>
        </p:spPr>
        <p:txBody>
          <a:bodyPr>
            <a:prstTxWarp prst="textNoShape">
              <a:avLst/>
            </a:prstTxWarp>
          </a:bodyPr>
          <a:lstStyle/>
          <a:p>
            <a:endParaRPr lang="en-US"/>
          </a:p>
        </p:txBody>
      </p:sp>
      <p:sp>
        <p:nvSpPr>
          <p:cNvPr id="52238" name="Line 14"/>
          <p:cNvSpPr>
            <a:spLocks noChangeShapeType="1"/>
          </p:cNvSpPr>
          <p:nvPr/>
        </p:nvSpPr>
        <p:spPr bwMode="auto">
          <a:xfrm flipV="1">
            <a:off x="6096000" y="4343400"/>
            <a:ext cx="457200" cy="76200"/>
          </a:xfrm>
          <a:prstGeom prst="line">
            <a:avLst/>
          </a:prstGeom>
          <a:noFill/>
          <a:ln w="9525">
            <a:solidFill>
              <a:schemeClr val="tx1"/>
            </a:solidFill>
            <a:round/>
            <a:headEnd/>
            <a:tailEnd/>
          </a:ln>
          <a:effectLst/>
        </p:spPr>
        <p:txBody>
          <a:bodyPr>
            <a:prstTxWarp prst="textNoShape">
              <a:avLst/>
            </a:prstTxWarp>
          </a:bodyPr>
          <a:lstStyle/>
          <a:p>
            <a:endParaRPr lang="en-US"/>
          </a:p>
        </p:txBody>
      </p:sp>
      <p:pic>
        <p:nvPicPr>
          <p:cNvPr id="52239" name="Picture 15"/>
          <p:cNvPicPr>
            <a:picLocks noChangeArrowheads="1"/>
          </p:cNvPicPr>
          <p:nvPr/>
        </p:nvPicPr>
        <p:blipFill>
          <a:blip r:embed="rId4"/>
          <a:srcRect/>
          <a:stretch>
            <a:fillRect/>
          </a:stretch>
        </p:blipFill>
        <p:spPr bwMode="auto">
          <a:xfrm>
            <a:off x="2895600" y="3733800"/>
            <a:ext cx="534988" cy="355600"/>
          </a:xfrm>
          <a:prstGeom prst="rect">
            <a:avLst/>
          </a:prstGeom>
          <a:noFill/>
          <a:ln w="9525">
            <a:noFill/>
            <a:miter lim="800000"/>
            <a:headEnd/>
            <a:tailEnd/>
          </a:ln>
          <a:effectLst/>
        </p:spPr>
      </p:pic>
      <p:pic>
        <p:nvPicPr>
          <p:cNvPr id="52240" name="Picture 16"/>
          <p:cNvPicPr>
            <a:picLocks noChangeArrowheads="1"/>
          </p:cNvPicPr>
          <p:nvPr/>
        </p:nvPicPr>
        <p:blipFill>
          <a:blip r:embed="rId4"/>
          <a:srcRect/>
          <a:stretch>
            <a:fillRect/>
          </a:stretch>
        </p:blipFill>
        <p:spPr bwMode="auto">
          <a:xfrm>
            <a:off x="3733800" y="4572000"/>
            <a:ext cx="534988" cy="355600"/>
          </a:xfrm>
          <a:prstGeom prst="rect">
            <a:avLst/>
          </a:prstGeom>
          <a:noFill/>
          <a:ln w="9525">
            <a:noFill/>
            <a:miter lim="800000"/>
            <a:headEnd/>
            <a:tailEnd/>
          </a:ln>
          <a:effectLst/>
        </p:spPr>
      </p:pic>
      <p:pic>
        <p:nvPicPr>
          <p:cNvPr id="52241" name="Picture 17"/>
          <p:cNvPicPr>
            <a:picLocks noChangeArrowheads="1"/>
          </p:cNvPicPr>
          <p:nvPr/>
        </p:nvPicPr>
        <p:blipFill>
          <a:blip r:embed="rId4"/>
          <a:srcRect/>
          <a:stretch>
            <a:fillRect/>
          </a:stretch>
        </p:blipFill>
        <p:spPr bwMode="auto">
          <a:xfrm>
            <a:off x="5486400" y="4267200"/>
            <a:ext cx="534988" cy="355600"/>
          </a:xfrm>
          <a:prstGeom prst="rect">
            <a:avLst/>
          </a:prstGeom>
          <a:noFill/>
          <a:ln w="9525">
            <a:noFill/>
            <a:miter lim="800000"/>
            <a:headEnd/>
            <a:tailEnd/>
          </a:ln>
          <a:effectLst/>
        </p:spPr>
      </p:pic>
      <p:pic>
        <p:nvPicPr>
          <p:cNvPr id="52242" name="Picture 18"/>
          <p:cNvPicPr>
            <a:picLocks noChangeArrowheads="1"/>
          </p:cNvPicPr>
          <p:nvPr/>
        </p:nvPicPr>
        <p:blipFill>
          <a:blip r:embed="rId4"/>
          <a:srcRect/>
          <a:stretch>
            <a:fillRect/>
          </a:stretch>
        </p:blipFill>
        <p:spPr bwMode="auto">
          <a:xfrm>
            <a:off x="5029200" y="4724400"/>
            <a:ext cx="534988" cy="355600"/>
          </a:xfrm>
          <a:prstGeom prst="rect">
            <a:avLst/>
          </a:prstGeom>
          <a:noFill/>
          <a:ln w="9525">
            <a:noFill/>
            <a:miter lim="800000"/>
            <a:headEnd/>
            <a:tailEnd/>
          </a:ln>
          <a:effectLst/>
        </p:spPr>
      </p:pic>
      <p:pic>
        <p:nvPicPr>
          <p:cNvPr id="52243" name="Picture 19"/>
          <p:cNvPicPr>
            <a:picLocks noChangeArrowheads="1"/>
          </p:cNvPicPr>
          <p:nvPr/>
        </p:nvPicPr>
        <p:blipFill>
          <a:blip r:embed="rId4"/>
          <a:srcRect/>
          <a:stretch>
            <a:fillRect/>
          </a:stretch>
        </p:blipFill>
        <p:spPr bwMode="auto">
          <a:xfrm>
            <a:off x="4800600" y="3886200"/>
            <a:ext cx="534988" cy="355600"/>
          </a:xfrm>
          <a:prstGeom prst="rect">
            <a:avLst/>
          </a:prstGeom>
          <a:noFill/>
          <a:ln w="9525">
            <a:noFill/>
            <a:miter lim="800000"/>
            <a:headEnd/>
            <a:tailEnd/>
          </a:ln>
          <a:effectLst/>
        </p:spPr>
      </p:pic>
      <p:pic>
        <p:nvPicPr>
          <p:cNvPr id="52244" name="Picture 20"/>
          <p:cNvPicPr>
            <a:picLocks noChangeArrowheads="1"/>
          </p:cNvPicPr>
          <p:nvPr/>
        </p:nvPicPr>
        <p:blipFill>
          <a:blip r:embed="rId4"/>
          <a:srcRect/>
          <a:stretch>
            <a:fillRect/>
          </a:stretch>
        </p:blipFill>
        <p:spPr bwMode="auto">
          <a:xfrm>
            <a:off x="3657600" y="3200400"/>
            <a:ext cx="534988" cy="355600"/>
          </a:xfrm>
          <a:prstGeom prst="rect">
            <a:avLst/>
          </a:prstGeom>
          <a:noFill/>
          <a:ln w="9525">
            <a:noFill/>
            <a:miter lim="800000"/>
            <a:headEnd/>
            <a:tailEnd/>
          </a:ln>
          <a:effectLst/>
        </p:spPr>
      </p:pic>
      <p:pic>
        <p:nvPicPr>
          <p:cNvPr id="52245" name="Picture 21"/>
          <p:cNvPicPr>
            <a:picLocks noChangeArrowheads="1"/>
          </p:cNvPicPr>
          <p:nvPr/>
        </p:nvPicPr>
        <p:blipFill>
          <a:blip r:embed="rId4"/>
          <a:srcRect/>
          <a:stretch>
            <a:fillRect/>
          </a:stretch>
        </p:blipFill>
        <p:spPr bwMode="auto">
          <a:xfrm>
            <a:off x="4419600" y="3048000"/>
            <a:ext cx="534988" cy="355600"/>
          </a:xfrm>
          <a:prstGeom prst="rect">
            <a:avLst/>
          </a:prstGeom>
          <a:noFill/>
          <a:ln w="9525">
            <a:noFill/>
            <a:miter lim="800000"/>
            <a:headEnd/>
            <a:tailEnd/>
          </a:ln>
          <a:effectLst/>
        </p:spPr>
      </p:pic>
      <p:pic>
        <p:nvPicPr>
          <p:cNvPr id="52246" name="Picture 22"/>
          <p:cNvPicPr>
            <a:picLocks noChangeArrowheads="1"/>
          </p:cNvPicPr>
          <p:nvPr/>
        </p:nvPicPr>
        <p:blipFill>
          <a:blip r:embed="rId4"/>
          <a:srcRect/>
          <a:stretch>
            <a:fillRect/>
          </a:stretch>
        </p:blipFill>
        <p:spPr bwMode="auto">
          <a:xfrm>
            <a:off x="5486400" y="3352800"/>
            <a:ext cx="534988" cy="355600"/>
          </a:xfrm>
          <a:prstGeom prst="rect">
            <a:avLst/>
          </a:prstGeom>
          <a:noFill/>
          <a:ln w="9525">
            <a:noFill/>
            <a:miter lim="800000"/>
            <a:headEnd/>
            <a:tailEnd/>
          </a:ln>
          <a:effectLst/>
        </p:spPr>
      </p:pic>
      <p:pic>
        <p:nvPicPr>
          <p:cNvPr id="52247" name="Picture 23"/>
          <p:cNvPicPr>
            <a:picLocks noChangeArrowheads="1"/>
          </p:cNvPicPr>
          <p:nvPr/>
        </p:nvPicPr>
        <p:blipFill>
          <a:blip r:embed="rId4"/>
          <a:srcRect/>
          <a:stretch>
            <a:fillRect/>
          </a:stretch>
        </p:blipFill>
        <p:spPr bwMode="auto">
          <a:xfrm>
            <a:off x="6096000" y="2743200"/>
            <a:ext cx="534988" cy="355600"/>
          </a:xfrm>
          <a:prstGeom prst="rect">
            <a:avLst/>
          </a:prstGeom>
          <a:noFill/>
          <a:ln w="9525">
            <a:noFill/>
            <a:miter lim="800000"/>
            <a:headEnd/>
            <a:tailEnd/>
          </a:ln>
          <a:effectLst/>
        </p:spPr>
      </p:pic>
      <p:pic>
        <p:nvPicPr>
          <p:cNvPr id="52248" name="Picture 24"/>
          <p:cNvPicPr>
            <a:picLocks noChangeArrowheads="1"/>
          </p:cNvPicPr>
          <p:nvPr/>
        </p:nvPicPr>
        <p:blipFill>
          <a:blip r:embed="rId4"/>
          <a:srcRect/>
          <a:stretch>
            <a:fillRect/>
          </a:stretch>
        </p:blipFill>
        <p:spPr bwMode="auto">
          <a:xfrm>
            <a:off x="3200400" y="2667000"/>
            <a:ext cx="534988" cy="355600"/>
          </a:xfrm>
          <a:prstGeom prst="rect">
            <a:avLst/>
          </a:prstGeom>
          <a:noFill/>
          <a:ln w="9525">
            <a:noFill/>
            <a:miter lim="800000"/>
            <a:headEnd/>
            <a:tailEnd/>
          </a:ln>
          <a:effectLst/>
        </p:spPr>
      </p:pic>
      <p:pic>
        <p:nvPicPr>
          <p:cNvPr id="52249" name="Picture 25"/>
          <p:cNvPicPr>
            <a:picLocks noChangeArrowheads="1"/>
          </p:cNvPicPr>
          <p:nvPr/>
        </p:nvPicPr>
        <p:blipFill>
          <a:blip r:embed="rId4"/>
          <a:srcRect/>
          <a:stretch>
            <a:fillRect/>
          </a:stretch>
        </p:blipFill>
        <p:spPr bwMode="auto">
          <a:xfrm>
            <a:off x="2514600" y="4267200"/>
            <a:ext cx="534988" cy="355600"/>
          </a:xfrm>
          <a:prstGeom prst="rect">
            <a:avLst/>
          </a:prstGeom>
          <a:noFill/>
          <a:ln w="9525">
            <a:noFill/>
            <a:miter lim="800000"/>
            <a:headEnd/>
            <a:tailEnd/>
          </a:ln>
          <a:effectLst/>
        </p:spPr>
      </p:pic>
      <p:pic>
        <p:nvPicPr>
          <p:cNvPr id="52250" name="Picture 26"/>
          <p:cNvPicPr>
            <a:picLocks noChangeArrowheads="1"/>
          </p:cNvPicPr>
          <p:nvPr/>
        </p:nvPicPr>
        <p:blipFill>
          <a:blip r:embed="rId4"/>
          <a:srcRect/>
          <a:stretch>
            <a:fillRect/>
          </a:stretch>
        </p:blipFill>
        <p:spPr bwMode="auto">
          <a:xfrm>
            <a:off x="2057400" y="3581400"/>
            <a:ext cx="534988" cy="355600"/>
          </a:xfrm>
          <a:prstGeom prst="rect">
            <a:avLst/>
          </a:prstGeom>
          <a:noFill/>
          <a:ln w="9525">
            <a:noFill/>
            <a:miter lim="800000"/>
            <a:headEnd/>
            <a:tailEnd/>
          </a:ln>
          <a:effectLst/>
        </p:spPr>
      </p:pic>
      <p:pic>
        <p:nvPicPr>
          <p:cNvPr id="52251" name="Picture 27"/>
          <p:cNvPicPr>
            <a:picLocks noChangeArrowheads="1"/>
          </p:cNvPicPr>
          <p:nvPr/>
        </p:nvPicPr>
        <p:blipFill>
          <a:blip r:embed="rId4"/>
          <a:srcRect/>
          <a:stretch>
            <a:fillRect/>
          </a:stretch>
        </p:blipFill>
        <p:spPr bwMode="auto">
          <a:xfrm>
            <a:off x="2209800" y="2819400"/>
            <a:ext cx="534988" cy="355600"/>
          </a:xfrm>
          <a:prstGeom prst="rect">
            <a:avLst/>
          </a:prstGeom>
          <a:noFill/>
          <a:ln w="9525">
            <a:noFill/>
            <a:miter lim="800000"/>
            <a:headEnd/>
            <a:tailEnd/>
          </a:ln>
          <a:effectLst/>
        </p:spPr>
      </p:pic>
      <p:pic>
        <p:nvPicPr>
          <p:cNvPr id="52252" name="Picture 28"/>
          <p:cNvPicPr>
            <a:picLocks noChangeArrowheads="1"/>
          </p:cNvPicPr>
          <p:nvPr/>
        </p:nvPicPr>
        <p:blipFill>
          <a:blip r:embed="rId4"/>
          <a:srcRect/>
          <a:stretch>
            <a:fillRect/>
          </a:stretch>
        </p:blipFill>
        <p:spPr bwMode="auto">
          <a:xfrm>
            <a:off x="3124200" y="4648200"/>
            <a:ext cx="534988" cy="355600"/>
          </a:xfrm>
          <a:prstGeom prst="rect">
            <a:avLst/>
          </a:prstGeom>
          <a:noFill/>
          <a:ln w="9525">
            <a:noFill/>
            <a:miter lim="800000"/>
            <a:headEnd/>
            <a:tailEnd/>
          </a:ln>
          <a:effectLst/>
        </p:spPr>
      </p:pic>
      <p:pic>
        <p:nvPicPr>
          <p:cNvPr id="52253" name="Picture 29"/>
          <p:cNvPicPr>
            <a:picLocks noChangeArrowheads="1"/>
          </p:cNvPicPr>
          <p:nvPr/>
        </p:nvPicPr>
        <p:blipFill>
          <a:blip r:embed="rId4"/>
          <a:srcRect/>
          <a:stretch>
            <a:fillRect/>
          </a:stretch>
        </p:blipFill>
        <p:spPr bwMode="auto">
          <a:xfrm>
            <a:off x="1600200" y="5257800"/>
            <a:ext cx="534988" cy="355600"/>
          </a:xfrm>
          <a:prstGeom prst="rect">
            <a:avLst/>
          </a:prstGeom>
          <a:noFill/>
          <a:ln w="9525">
            <a:noFill/>
            <a:miter lim="800000"/>
            <a:headEnd/>
            <a:tailEnd/>
          </a:ln>
          <a:effectLst/>
        </p:spPr>
      </p:pic>
      <p:pic>
        <p:nvPicPr>
          <p:cNvPr id="52254" name="Picture 30"/>
          <p:cNvPicPr>
            <a:picLocks noChangeArrowheads="1"/>
          </p:cNvPicPr>
          <p:nvPr/>
        </p:nvPicPr>
        <p:blipFill>
          <a:blip r:embed="rId4"/>
          <a:srcRect/>
          <a:stretch>
            <a:fillRect/>
          </a:stretch>
        </p:blipFill>
        <p:spPr bwMode="auto">
          <a:xfrm>
            <a:off x="2438400" y="5486400"/>
            <a:ext cx="534988" cy="355600"/>
          </a:xfrm>
          <a:prstGeom prst="rect">
            <a:avLst/>
          </a:prstGeom>
          <a:noFill/>
          <a:ln w="9525">
            <a:noFill/>
            <a:miter lim="800000"/>
            <a:headEnd/>
            <a:tailEnd/>
          </a:ln>
          <a:effectLst/>
        </p:spPr>
      </p:pic>
      <p:pic>
        <p:nvPicPr>
          <p:cNvPr id="52255" name="Picture 31" descr="Eve"/>
          <p:cNvPicPr>
            <a:picLocks noChangeAspect="1" noChangeArrowheads="1"/>
          </p:cNvPicPr>
          <p:nvPr/>
        </p:nvPicPr>
        <p:blipFill>
          <a:blip r:embed="rId5"/>
          <a:srcRect/>
          <a:stretch>
            <a:fillRect/>
          </a:stretch>
        </p:blipFill>
        <p:spPr bwMode="auto">
          <a:xfrm>
            <a:off x="6705600" y="3352800"/>
            <a:ext cx="1082675" cy="1295400"/>
          </a:xfrm>
          <a:prstGeom prst="rect">
            <a:avLst/>
          </a:prstGeom>
          <a:noFill/>
          <a:ln w="9525">
            <a:noFill/>
            <a:miter lim="800000"/>
            <a:headEnd/>
            <a:tailEnd/>
          </a:ln>
        </p:spPr>
      </p:pic>
      <p:sp>
        <p:nvSpPr>
          <p:cNvPr id="52256" name="Text Box 32"/>
          <p:cNvSpPr txBox="1">
            <a:spLocks noChangeArrowheads="1"/>
          </p:cNvSpPr>
          <p:nvPr/>
        </p:nvSpPr>
        <p:spPr bwMode="auto">
          <a:xfrm>
            <a:off x="6629400" y="4724400"/>
            <a:ext cx="2027238" cy="1552575"/>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solidFill>
                  <a:srgbClr val="F70F0F"/>
                </a:solidFill>
              </a:rPr>
              <a:t>Hello, I’m</a:t>
            </a:r>
          </a:p>
          <a:p>
            <a:pPr algn="ctr" eaLnBrk="0" hangingPunct="0"/>
            <a:r>
              <a:rPr lang="en-US" sz="2400">
                <a:solidFill>
                  <a:srgbClr val="F70F0F"/>
                </a:solidFill>
              </a:rPr>
              <a:t>Bob. Here’s the hash to “prove” it</a:t>
            </a:r>
          </a:p>
        </p:txBody>
      </p:sp>
      <p:sp>
        <p:nvSpPr>
          <p:cNvPr id="52257" name="Rectangle 33"/>
          <p:cNvSpPr>
            <a:spLocks noChangeArrowheads="1"/>
          </p:cNvSpPr>
          <p:nvPr/>
        </p:nvSpPr>
        <p:spPr bwMode="auto">
          <a:xfrm>
            <a:off x="5334000" y="5410200"/>
            <a:ext cx="11430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A43FF234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Symmetric Key: Authentication</a:t>
            </a:r>
          </a:p>
        </p:txBody>
      </p:sp>
      <p:sp>
        <p:nvSpPr>
          <p:cNvPr id="57347" name="Rectangle 3"/>
          <p:cNvSpPr>
            <a:spLocks noGrp="1" noChangeArrowheads="1"/>
          </p:cNvSpPr>
          <p:nvPr>
            <p:ph type="body" idx="1"/>
          </p:nvPr>
        </p:nvSpPr>
        <p:spPr>
          <a:xfrm>
            <a:off x="457200" y="1600200"/>
            <a:ext cx="8229600" cy="1066800"/>
          </a:xfrm>
        </p:spPr>
        <p:txBody>
          <a:bodyPr>
            <a:normAutofit fontScale="92500" lnSpcReduction="10000"/>
          </a:bodyPr>
          <a:lstStyle/>
          <a:p>
            <a:pPr>
              <a:lnSpc>
                <a:spcPct val="80000"/>
              </a:lnSpc>
            </a:pPr>
            <a:r>
              <a:rPr lang="en-US" sz="2600"/>
              <a:t>A “Nonce”</a:t>
            </a:r>
          </a:p>
          <a:p>
            <a:pPr lvl="1">
              <a:lnSpc>
                <a:spcPct val="80000"/>
              </a:lnSpc>
            </a:pPr>
            <a:r>
              <a:rPr lang="en-US" sz="2200"/>
              <a:t>A random bitstring used only once. Alice sends nonce to Bob as a “challenge”.  Bob Replies with “fresh” MAC result. </a:t>
            </a:r>
          </a:p>
          <a:p>
            <a:pPr lvl="1">
              <a:lnSpc>
                <a:spcPct val="80000"/>
              </a:lnSpc>
            </a:pPr>
            <a:endParaRPr lang="en-US" sz="2200"/>
          </a:p>
          <a:p>
            <a:pPr lvl="1">
              <a:lnSpc>
                <a:spcPct val="80000"/>
              </a:lnSpc>
              <a:buFont typeface="Wingdings" charset="2"/>
              <a:buNone/>
            </a:pPr>
            <a:endParaRPr lang="en-US" sz="2200"/>
          </a:p>
        </p:txBody>
      </p:sp>
      <p:sp>
        <p:nvSpPr>
          <p:cNvPr id="57349" name="AutoShape 5"/>
          <p:cNvSpPr>
            <a:spLocks noChangeArrowheads="1"/>
          </p:cNvSpPr>
          <p:nvPr/>
        </p:nvSpPr>
        <p:spPr bwMode="auto">
          <a:xfrm rot="16200000">
            <a:off x="7086600" y="4114800"/>
            <a:ext cx="609600" cy="6096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a:effectLst/>
        </p:spPr>
        <p:txBody>
          <a:bodyPr vert="eaVert" wrap="none" anchor="ctr">
            <a:prstTxWarp prst="textNoShape">
              <a:avLst/>
            </a:prstTxWarp>
          </a:bodyPr>
          <a:lstStyle/>
          <a:p>
            <a:pPr algn="ctr"/>
            <a:r>
              <a:rPr lang="en-US"/>
              <a:t>Hash </a:t>
            </a:r>
          </a:p>
        </p:txBody>
      </p:sp>
      <p:sp>
        <p:nvSpPr>
          <p:cNvPr id="57350" name="Rectangle 6"/>
          <p:cNvSpPr>
            <a:spLocks noChangeArrowheads="1"/>
          </p:cNvSpPr>
          <p:nvPr/>
        </p:nvSpPr>
        <p:spPr bwMode="auto">
          <a:xfrm>
            <a:off x="5943600" y="4114800"/>
            <a:ext cx="609600" cy="3048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57351" name="Line 7"/>
          <p:cNvSpPr>
            <a:spLocks noChangeShapeType="1"/>
          </p:cNvSpPr>
          <p:nvPr/>
        </p:nvSpPr>
        <p:spPr bwMode="auto">
          <a:xfrm>
            <a:off x="6629400" y="4267200"/>
            <a:ext cx="263525"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pic>
        <p:nvPicPr>
          <p:cNvPr id="57352" name="Picture 8" descr="BS00768_[1]"/>
          <p:cNvPicPr>
            <a:picLocks noChangeAspect="1" noChangeArrowheads="1"/>
          </p:cNvPicPr>
          <p:nvPr/>
        </p:nvPicPr>
        <p:blipFill>
          <a:blip r:embed="rId3"/>
          <a:srcRect/>
          <a:stretch>
            <a:fillRect/>
          </a:stretch>
        </p:blipFill>
        <p:spPr bwMode="auto">
          <a:xfrm flipH="1" flipV="1">
            <a:off x="5943600" y="4495800"/>
            <a:ext cx="465138" cy="241300"/>
          </a:xfrm>
          <a:prstGeom prst="rect">
            <a:avLst/>
          </a:prstGeom>
          <a:noFill/>
        </p:spPr>
      </p:pic>
      <p:sp>
        <p:nvSpPr>
          <p:cNvPr id="57353" name="Line 9"/>
          <p:cNvSpPr>
            <a:spLocks noChangeShapeType="1"/>
          </p:cNvSpPr>
          <p:nvPr/>
        </p:nvSpPr>
        <p:spPr bwMode="auto">
          <a:xfrm>
            <a:off x="6629400" y="4572000"/>
            <a:ext cx="3048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54" name="Line 10"/>
          <p:cNvSpPr>
            <a:spLocks noChangeShapeType="1"/>
          </p:cNvSpPr>
          <p:nvPr/>
        </p:nvSpPr>
        <p:spPr bwMode="auto">
          <a:xfrm>
            <a:off x="7772400" y="4419600"/>
            <a:ext cx="247650" cy="158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55" name="Rectangle 11"/>
          <p:cNvSpPr>
            <a:spLocks noChangeArrowheads="1"/>
          </p:cNvSpPr>
          <p:nvPr/>
        </p:nvSpPr>
        <p:spPr bwMode="auto">
          <a:xfrm>
            <a:off x="8153400" y="4191000"/>
            <a:ext cx="685800" cy="4572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B4FE64</a:t>
            </a:r>
          </a:p>
        </p:txBody>
      </p:sp>
      <p:pic>
        <p:nvPicPr>
          <p:cNvPr id="57362" name="Picture 18" descr="Bob"/>
          <p:cNvPicPr>
            <a:picLocks noChangeAspect="1" noChangeArrowheads="1"/>
          </p:cNvPicPr>
          <p:nvPr/>
        </p:nvPicPr>
        <p:blipFill>
          <a:blip r:embed="rId4"/>
          <a:srcRect/>
          <a:stretch>
            <a:fillRect/>
          </a:stretch>
        </p:blipFill>
        <p:spPr bwMode="auto">
          <a:xfrm>
            <a:off x="7848600" y="2743200"/>
            <a:ext cx="812800" cy="830263"/>
          </a:xfrm>
          <a:prstGeom prst="rect">
            <a:avLst/>
          </a:prstGeom>
          <a:noFill/>
        </p:spPr>
      </p:pic>
      <p:sp>
        <p:nvSpPr>
          <p:cNvPr id="57363" name="Text Box 19"/>
          <p:cNvSpPr txBox="1">
            <a:spLocks noChangeArrowheads="1"/>
          </p:cNvSpPr>
          <p:nvPr/>
        </p:nvSpPr>
        <p:spPr bwMode="auto">
          <a:xfrm>
            <a:off x="8229600" y="3581400"/>
            <a:ext cx="7270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Bob</a:t>
            </a:r>
          </a:p>
        </p:txBody>
      </p:sp>
      <p:sp>
        <p:nvSpPr>
          <p:cNvPr id="57365" name="Text Box 21"/>
          <p:cNvSpPr txBox="1">
            <a:spLocks noChangeArrowheads="1"/>
          </p:cNvSpPr>
          <p:nvPr/>
        </p:nvSpPr>
        <p:spPr bwMode="auto">
          <a:xfrm>
            <a:off x="6019800" y="4724400"/>
            <a:ext cx="685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K </a:t>
            </a:r>
            <a:r>
              <a:rPr lang="en-US" baseline="-25000"/>
              <a:t>A-B</a:t>
            </a:r>
          </a:p>
        </p:txBody>
      </p:sp>
      <p:pic>
        <p:nvPicPr>
          <p:cNvPr id="57367" name="Picture 23" descr="Alice"/>
          <p:cNvPicPr>
            <a:picLocks noChangeAspect="1" noChangeArrowheads="1"/>
          </p:cNvPicPr>
          <p:nvPr/>
        </p:nvPicPr>
        <p:blipFill>
          <a:blip r:embed="rId5"/>
          <a:srcRect/>
          <a:stretch>
            <a:fillRect/>
          </a:stretch>
        </p:blipFill>
        <p:spPr bwMode="auto">
          <a:xfrm>
            <a:off x="1066800" y="2895600"/>
            <a:ext cx="698500" cy="862013"/>
          </a:xfrm>
          <a:prstGeom prst="rect">
            <a:avLst/>
          </a:prstGeom>
          <a:noFill/>
        </p:spPr>
      </p:pic>
      <p:sp>
        <p:nvSpPr>
          <p:cNvPr id="57369" name="Rectangle 2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57370" name="Line 26"/>
          <p:cNvSpPr>
            <a:spLocks noChangeShapeType="1"/>
          </p:cNvSpPr>
          <p:nvPr/>
        </p:nvSpPr>
        <p:spPr bwMode="auto">
          <a:xfrm>
            <a:off x="2362200" y="3352800"/>
            <a:ext cx="38862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71" name="Line 27"/>
          <p:cNvSpPr>
            <a:spLocks noChangeShapeType="1"/>
          </p:cNvSpPr>
          <p:nvPr/>
        </p:nvSpPr>
        <p:spPr bwMode="auto">
          <a:xfrm flipH="1">
            <a:off x="2514600" y="5105400"/>
            <a:ext cx="434340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7372" name="Rectangle 28"/>
          <p:cNvSpPr>
            <a:spLocks noChangeArrowheads="1"/>
          </p:cNvSpPr>
          <p:nvPr/>
        </p:nvSpPr>
        <p:spPr bwMode="auto">
          <a:xfrm>
            <a:off x="3581400" y="4800600"/>
            <a:ext cx="685800" cy="4572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400"/>
              <a:t>B4FE64</a:t>
            </a:r>
          </a:p>
        </p:txBody>
      </p:sp>
      <p:sp>
        <p:nvSpPr>
          <p:cNvPr id="57373" name="Text Box 29"/>
          <p:cNvSpPr txBox="1">
            <a:spLocks noChangeArrowheads="1"/>
          </p:cNvSpPr>
          <p:nvPr/>
        </p:nvSpPr>
        <p:spPr bwMode="auto">
          <a:xfrm>
            <a:off x="247650" y="3657600"/>
            <a:ext cx="846138"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sp>
        <p:nvSpPr>
          <p:cNvPr id="57374" name="Text Box 30"/>
          <p:cNvSpPr txBox="1">
            <a:spLocks noChangeArrowheads="1"/>
          </p:cNvSpPr>
          <p:nvPr/>
        </p:nvSpPr>
        <p:spPr bwMode="auto">
          <a:xfrm>
            <a:off x="457200" y="4953000"/>
            <a:ext cx="1905000" cy="11906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Performs same hash with K</a:t>
            </a:r>
            <a:r>
              <a:rPr lang="en-US" baseline="-25000"/>
              <a:t>A-B</a:t>
            </a:r>
            <a:r>
              <a:rPr lang="en-US"/>
              <a:t> and compares results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Symmetric Key: Authentication</a:t>
            </a:r>
          </a:p>
        </p:txBody>
      </p:sp>
      <p:sp>
        <p:nvSpPr>
          <p:cNvPr id="106499" name="Rectangle 3"/>
          <p:cNvSpPr>
            <a:spLocks noGrp="1" noChangeArrowheads="1"/>
          </p:cNvSpPr>
          <p:nvPr>
            <p:ph type="body" idx="1"/>
          </p:nvPr>
        </p:nvSpPr>
        <p:spPr>
          <a:xfrm>
            <a:off x="457200" y="1600200"/>
            <a:ext cx="8229600" cy="1066800"/>
          </a:xfrm>
        </p:spPr>
        <p:txBody>
          <a:bodyPr>
            <a:normAutofit fontScale="92500" lnSpcReduction="10000"/>
          </a:bodyPr>
          <a:lstStyle/>
          <a:p>
            <a:pPr>
              <a:lnSpc>
                <a:spcPct val="80000"/>
              </a:lnSpc>
            </a:pPr>
            <a:r>
              <a:rPr lang="en-US" sz="2600"/>
              <a:t>A “Nonce”</a:t>
            </a:r>
          </a:p>
          <a:p>
            <a:pPr lvl="1">
              <a:lnSpc>
                <a:spcPct val="80000"/>
              </a:lnSpc>
            </a:pPr>
            <a:r>
              <a:rPr lang="en-US" sz="2200"/>
              <a:t>A random bitstring used only once. Alice sends nonce to Bob as a “challenge”.  Bob Replies with “fresh” MAC result. </a:t>
            </a:r>
          </a:p>
          <a:p>
            <a:pPr lvl="1">
              <a:lnSpc>
                <a:spcPct val="80000"/>
              </a:lnSpc>
            </a:pPr>
            <a:endParaRPr lang="en-US" sz="2200"/>
          </a:p>
          <a:p>
            <a:pPr lvl="1">
              <a:lnSpc>
                <a:spcPct val="80000"/>
              </a:lnSpc>
              <a:buFont typeface="Wingdings" charset="2"/>
              <a:buNone/>
            </a:pPr>
            <a:endParaRPr lang="en-US" sz="2200"/>
          </a:p>
        </p:txBody>
      </p:sp>
      <p:pic>
        <p:nvPicPr>
          <p:cNvPr id="106510" name="Picture 14" descr="Alice"/>
          <p:cNvPicPr>
            <a:picLocks noChangeAspect="1" noChangeArrowheads="1"/>
          </p:cNvPicPr>
          <p:nvPr/>
        </p:nvPicPr>
        <p:blipFill>
          <a:blip r:embed="rId3"/>
          <a:srcRect/>
          <a:stretch>
            <a:fillRect/>
          </a:stretch>
        </p:blipFill>
        <p:spPr bwMode="auto">
          <a:xfrm>
            <a:off x="1066800" y="2895600"/>
            <a:ext cx="698500" cy="862013"/>
          </a:xfrm>
          <a:prstGeom prst="rect">
            <a:avLst/>
          </a:prstGeom>
          <a:noFill/>
        </p:spPr>
      </p:pic>
      <p:sp>
        <p:nvSpPr>
          <p:cNvPr id="106511" name="Rectangle 1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a:effectLst/>
        </p:spPr>
        <p:txBody>
          <a:bodyPr wrap="none" anchor="ctr">
            <a:prstTxWarp prst="textNoShape">
              <a:avLst/>
            </a:prstTxWarp>
          </a:bodyPr>
          <a:lstStyle/>
          <a:p>
            <a:pPr algn="ctr"/>
            <a:r>
              <a:rPr lang="en-US" sz="1400"/>
              <a:t>Nonce</a:t>
            </a:r>
          </a:p>
        </p:txBody>
      </p:sp>
      <p:sp>
        <p:nvSpPr>
          <p:cNvPr id="106512" name="Line 16"/>
          <p:cNvSpPr>
            <a:spLocks noChangeShapeType="1"/>
          </p:cNvSpPr>
          <p:nvPr/>
        </p:nvSpPr>
        <p:spPr bwMode="auto">
          <a:xfrm>
            <a:off x="2362200" y="3352800"/>
            <a:ext cx="31242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106515" name="Text Box 19"/>
          <p:cNvSpPr txBox="1">
            <a:spLocks noChangeArrowheads="1"/>
          </p:cNvSpPr>
          <p:nvPr/>
        </p:nvSpPr>
        <p:spPr bwMode="auto">
          <a:xfrm>
            <a:off x="247650" y="3657600"/>
            <a:ext cx="846138"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solidFill>
                  <a:schemeClr val="accent2"/>
                </a:solidFill>
              </a:rPr>
              <a:t>Alice</a:t>
            </a:r>
          </a:p>
        </p:txBody>
      </p:sp>
      <p:pic>
        <p:nvPicPr>
          <p:cNvPr id="106517" name="Picture 21" descr="Eve"/>
          <p:cNvPicPr>
            <a:picLocks noChangeAspect="1" noChangeArrowheads="1"/>
          </p:cNvPicPr>
          <p:nvPr/>
        </p:nvPicPr>
        <p:blipFill>
          <a:blip r:embed="rId4"/>
          <a:srcRect/>
          <a:stretch>
            <a:fillRect/>
          </a:stretch>
        </p:blipFill>
        <p:spPr bwMode="auto">
          <a:xfrm>
            <a:off x="5867400" y="3048000"/>
            <a:ext cx="1147763" cy="1371600"/>
          </a:xfrm>
          <a:prstGeom prst="rect">
            <a:avLst/>
          </a:prstGeom>
          <a:noFill/>
          <a:ln w="9525">
            <a:noFill/>
            <a:miter lim="800000"/>
            <a:headEnd/>
            <a:tailEnd/>
          </a:ln>
        </p:spPr>
      </p:pic>
      <p:sp>
        <p:nvSpPr>
          <p:cNvPr id="106518" name="Text Box 22"/>
          <p:cNvSpPr txBox="1">
            <a:spLocks noChangeArrowheads="1"/>
          </p:cNvSpPr>
          <p:nvPr/>
        </p:nvSpPr>
        <p:spPr bwMode="auto">
          <a:xfrm>
            <a:off x="7772400" y="2895600"/>
            <a:ext cx="9144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t>?!?!</a:t>
            </a:r>
          </a:p>
        </p:txBody>
      </p:sp>
      <p:sp>
        <p:nvSpPr>
          <p:cNvPr id="106519" name="AutoShape 23"/>
          <p:cNvSpPr>
            <a:spLocks noChangeArrowheads="1"/>
          </p:cNvSpPr>
          <p:nvPr/>
        </p:nvSpPr>
        <p:spPr bwMode="auto">
          <a:xfrm>
            <a:off x="7620000" y="2667000"/>
            <a:ext cx="1143000" cy="914400"/>
          </a:xfrm>
          <a:prstGeom prst="wedgeEllipseCallout">
            <a:avLst>
              <a:gd name="adj1" fmla="val -122500"/>
              <a:gd name="adj2" fmla="val 50000"/>
            </a:avLst>
          </a:prstGeom>
          <a:noFill/>
          <a:ln w="9525">
            <a:solidFill>
              <a:schemeClr val="tx1"/>
            </a:solidFill>
            <a:miter lim="800000"/>
            <a:headEnd/>
            <a:tailEnd/>
          </a:ln>
          <a:effectLst/>
        </p:spPr>
        <p:txBody>
          <a:bodyPr>
            <a:prstTxWarp prst="textNoShape">
              <a:avLst/>
            </a:prstTxWarp>
          </a:bodyPr>
          <a:lstStyle/>
          <a:p>
            <a:pPr algn="ctr"/>
            <a:endParaRPr lang="en-US"/>
          </a:p>
        </p:txBody>
      </p:sp>
      <p:sp>
        <p:nvSpPr>
          <p:cNvPr id="106520" name="Text Box 24"/>
          <p:cNvSpPr txBox="1">
            <a:spLocks noChangeArrowheads="1"/>
          </p:cNvSpPr>
          <p:nvPr/>
        </p:nvSpPr>
        <p:spPr bwMode="auto">
          <a:xfrm>
            <a:off x="5181600" y="4495800"/>
            <a:ext cx="3962400" cy="132873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If Alice sends Mallory a nonce, she cannot compute the corresponding MAC without K </a:t>
            </a:r>
            <a:r>
              <a:rPr lang="en-US" baseline="-25000"/>
              <a:t>A-B</a:t>
            </a:r>
          </a:p>
          <a:p>
            <a:pPr>
              <a:spcBef>
                <a:spcPct val="50000"/>
              </a:spcBef>
            </a:pPr>
            <a:endParaRPr lang="en-US"/>
          </a:p>
        </p:txBody>
      </p:sp>
      <p:sp>
        <p:nvSpPr>
          <p:cNvPr id="106521" name="Text Box 25"/>
          <p:cNvSpPr txBox="1">
            <a:spLocks noChangeArrowheads="1"/>
          </p:cNvSpPr>
          <p:nvPr/>
        </p:nvSpPr>
        <p:spPr bwMode="auto">
          <a:xfrm>
            <a:off x="6705600" y="3962400"/>
            <a:ext cx="2027238" cy="457200"/>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5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8" grpId="0"/>
      <p:bldP spid="106519" grpId="0" animBg="1"/>
      <p:bldP spid="10652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Symmetric Key Crypto Review</a:t>
            </a:r>
          </a:p>
        </p:txBody>
      </p:sp>
      <p:sp>
        <p:nvSpPr>
          <p:cNvPr id="59395" name="Rectangle 3"/>
          <p:cNvSpPr>
            <a:spLocks noGrp="1" noChangeArrowheads="1"/>
          </p:cNvSpPr>
          <p:nvPr>
            <p:ph type="body" idx="1"/>
          </p:nvPr>
        </p:nvSpPr>
        <p:spPr>
          <a:xfrm>
            <a:off x="457200" y="1600200"/>
            <a:ext cx="8229600" cy="1905000"/>
          </a:xfrm>
        </p:spPr>
        <p:txBody>
          <a:bodyPr/>
          <a:lstStyle/>
          <a:p>
            <a:r>
              <a:rPr lang="en-US"/>
              <a:t>Confidentiality:  Stream &amp; Block Ciphers</a:t>
            </a:r>
          </a:p>
          <a:p>
            <a:r>
              <a:rPr lang="en-US"/>
              <a:t>Integrity:  HMAC</a:t>
            </a:r>
          </a:p>
          <a:p>
            <a:r>
              <a:rPr lang="en-US"/>
              <a:t>Authentication: HMAC and Nonce</a:t>
            </a:r>
          </a:p>
          <a:p>
            <a:pPr>
              <a:buFont typeface="Wingdings" charset="2"/>
              <a:buNone/>
            </a:pPr>
            <a:endParaRPr lang="en-US"/>
          </a:p>
          <a:p>
            <a:endParaRPr lang="en-US"/>
          </a:p>
        </p:txBody>
      </p:sp>
      <p:sp>
        <p:nvSpPr>
          <p:cNvPr id="59396" name="Text Box 4"/>
          <p:cNvSpPr txBox="1">
            <a:spLocks noChangeArrowheads="1"/>
          </p:cNvSpPr>
          <p:nvPr/>
        </p:nvSpPr>
        <p:spPr bwMode="auto">
          <a:xfrm>
            <a:off x="685800" y="3810000"/>
            <a:ext cx="6858000" cy="457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b="1"/>
              <a:t>Questions??</a:t>
            </a:r>
          </a:p>
        </p:txBody>
      </p:sp>
      <p:sp>
        <p:nvSpPr>
          <p:cNvPr id="59397" name="Text Box 5"/>
          <p:cNvSpPr txBox="1">
            <a:spLocks noChangeArrowheads="1"/>
          </p:cNvSpPr>
          <p:nvPr/>
        </p:nvSpPr>
        <p:spPr bwMode="auto">
          <a:xfrm>
            <a:off x="685800" y="4495800"/>
            <a:ext cx="7391400" cy="1552575"/>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pPr>
            <a:r>
              <a:rPr lang="en-US" sz="2400" b="1"/>
              <a:t>Are we done?  Not Really:</a:t>
            </a:r>
          </a:p>
          <a:p>
            <a:pPr marL="342900" indent="-342900">
              <a:spcBef>
                <a:spcPct val="50000"/>
              </a:spcBef>
              <a:buFontTx/>
              <a:buAutoNum type="arabicParenR"/>
            </a:pPr>
            <a:r>
              <a:rPr lang="en-US" sz="2400" b="1"/>
              <a:t>Number of keys scales as O(n</a:t>
            </a:r>
            <a:r>
              <a:rPr lang="en-US" sz="2400" b="1" baseline="30000"/>
              <a:t>2</a:t>
            </a:r>
            <a:r>
              <a:rPr lang="en-US" sz="2400" b="1"/>
              <a:t>) </a:t>
            </a:r>
          </a:p>
          <a:p>
            <a:pPr marL="342900" indent="-342900">
              <a:spcBef>
                <a:spcPct val="50000"/>
              </a:spcBef>
              <a:buFontTx/>
              <a:buAutoNum type="arabicParenR"/>
            </a:pPr>
            <a:r>
              <a:rPr lang="en-US" sz="2400" b="1"/>
              <a:t>How to securely share keys in the first place?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Project</a:t>
            </a:r>
            <a:endParaRPr lang="en-US" dirty="0"/>
          </a:p>
        </p:txBody>
      </p:sp>
      <p:sp>
        <p:nvSpPr>
          <p:cNvPr id="3" name="Content Placeholder 2"/>
          <p:cNvSpPr>
            <a:spLocks noGrp="1"/>
          </p:cNvSpPr>
          <p:nvPr>
            <p:ph idx="1"/>
          </p:nvPr>
        </p:nvSpPr>
        <p:spPr/>
        <p:txBody>
          <a:bodyPr/>
          <a:lstStyle/>
          <a:p>
            <a:r>
              <a:rPr lang="en-US" dirty="0" smtClean="0"/>
              <a:t>Problem in coping files</a:t>
            </a:r>
          </a:p>
          <a:p>
            <a:pPr lvl="1"/>
            <a:r>
              <a:rPr lang="en-US" dirty="0" smtClean="0"/>
              <a:t>Files are not deleted at every new run</a:t>
            </a:r>
          </a:p>
          <a:p>
            <a:pPr lvl="1"/>
            <a:r>
              <a:rPr lang="en-US" dirty="0" smtClean="0"/>
              <a:t>Older files are copied into SD card</a:t>
            </a:r>
          </a:p>
          <a:p>
            <a:pPr lvl="1"/>
            <a:endParaRPr lang="en-US" dirty="0" smtClean="0"/>
          </a:p>
          <a:p>
            <a:r>
              <a:rPr lang="en-US" dirty="0" smtClean="0"/>
              <a:t>Will fix (release a new ruby server)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Asymmetric Key Crypto:</a:t>
            </a:r>
          </a:p>
        </p:txBody>
      </p:sp>
      <p:sp>
        <p:nvSpPr>
          <p:cNvPr id="60419" name="Rectangle 3"/>
          <p:cNvSpPr>
            <a:spLocks noGrp="1" noChangeArrowheads="1"/>
          </p:cNvSpPr>
          <p:nvPr>
            <p:ph type="body" idx="1"/>
          </p:nvPr>
        </p:nvSpPr>
        <p:spPr>
          <a:xfrm>
            <a:off x="457200" y="1600200"/>
            <a:ext cx="8229600" cy="1066800"/>
          </a:xfrm>
        </p:spPr>
        <p:txBody>
          <a:bodyPr/>
          <a:lstStyle/>
          <a:p>
            <a:r>
              <a:rPr lang="en-US"/>
              <a:t>Instead of shared keys, each person has a “key pair”</a:t>
            </a:r>
          </a:p>
        </p:txBody>
      </p:sp>
      <p:sp>
        <p:nvSpPr>
          <p:cNvPr id="60421" name="Text Box 5"/>
          <p:cNvSpPr txBox="1">
            <a:spLocks noChangeArrowheads="1"/>
          </p:cNvSpPr>
          <p:nvPr/>
        </p:nvSpPr>
        <p:spPr bwMode="auto">
          <a:xfrm>
            <a:off x="4572000" y="2514600"/>
            <a:ext cx="2511425" cy="366713"/>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public</a:t>
            </a:r>
            <a:r>
              <a:rPr lang="en-US"/>
              <a:t> key </a:t>
            </a:r>
          </a:p>
        </p:txBody>
      </p:sp>
      <p:pic>
        <p:nvPicPr>
          <p:cNvPr id="60422" name="Picture 6" descr="Bob"/>
          <p:cNvPicPr>
            <a:picLocks noChangeAspect="1" noChangeArrowheads="1"/>
          </p:cNvPicPr>
          <p:nvPr/>
        </p:nvPicPr>
        <p:blipFill>
          <a:blip r:embed="rId3"/>
          <a:srcRect/>
          <a:stretch>
            <a:fillRect/>
          </a:stretch>
        </p:blipFill>
        <p:spPr bwMode="auto">
          <a:xfrm>
            <a:off x="2514600" y="2667000"/>
            <a:ext cx="665163" cy="677863"/>
          </a:xfrm>
          <a:prstGeom prst="rect">
            <a:avLst/>
          </a:prstGeom>
          <a:noFill/>
        </p:spPr>
      </p:pic>
      <p:pic>
        <p:nvPicPr>
          <p:cNvPr id="60423" name="Picture 7" descr="BS00768_[1]"/>
          <p:cNvPicPr>
            <a:picLocks noChangeAspect="1" noChangeArrowheads="1"/>
          </p:cNvPicPr>
          <p:nvPr/>
        </p:nvPicPr>
        <p:blipFill>
          <a:blip r:embed="rId4"/>
          <a:srcRect/>
          <a:stretch>
            <a:fillRect/>
          </a:stretch>
        </p:blipFill>
        <p:spPr bwMode="auto">
          <a:xfrm flipH="1" flipV="1">
            <a:off x="3617913" y="2513013"/>
            <a:ext cx="458787" cy="236537"/>
          </a:xfrm>
          <a:prstGeom prst="rect">
            <a:avLst/>
          </a:prstGeom>
          <a:noFill/>
          <a:ln w="9525">
            <a:noFill/>
            <a:miter lim="800000"/>
            <a:headEnd/>
            <a:tailEnd/>
          </a:ln>
        </p:spPr>
      </p:pic>
      <p:sp>
        <p:nvSpPr>
          <p:cNvPr id="60424" name="Text Box 8"/>
          <p:cNvSpPr txBox="1">
            <a:spLocks noChangeArrowheads="1"/>
          </p:cNvSpPr>
          <p:nvPr/>
        </p:nvSpPr>
        <p:spPr bwMode="auto">
          <a:xfrm>
            <a:off x="4200525" y="2424113"/>
            <a:ext cx="25400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 </a:t>
            </a:r>
          </a:p>
        </p:txBody>
      </p:sp>
      <p:sp>
        <p:nvSpPr>
          <p:cNvPr id="60425" name="Text Box 9"/>
          <p:cNvSpPr txBox="1">
            <a:spLocks noChangeArrowheads="1"/>
          </p:cNvSpPr>
          <p:nvPr/>
        </p:nvSpPr>
        <p:spPr bwMode="auto">
          <a:xfrm>
            <a:off x="4572000" y="3048000"/>
            <a:ext cx="2133600" cy="366713"/>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private </a:t>
            </a:r>
            <a:r>
              <a:rPr lang="en-US"/>
              <a:t>key </a:t>
            </a:r>
          </a:p>
        </p:txBody>
      </p:sp>
      <p:pic>
        <p:nvPicPr>
          <p:cNvPr id="60426" name="Picture 10" descr="BS00768_[1]"/>
          <p:cNvPicPr>
            <a:picLocks noChangeAspect="1" noChangeArrowheads="1"/>
          </p:cNvPicPr>
          <p:nvPr/>
        </p:nvPicPr>
        <p:blipFill>
          <a:blip r:embed="rId4"/>
          <a:srcRect/>
          <a:stretch>
            <a:fillRect/>
          </a:stretch>
        </p:blipFill>
        <p:spPr bwMode="auto">
          <a:xfrm flipH="1" flipV="1">
            <a:off x="3614738" y="3186113"/>
            <a:ext cx="542925" cy="279400"/>
          </a:xfrm>
          <a:prstGeom prst="rect">
            <a:avLst/>
          </a:prstGeom>
          <a:noFill/>
          <a:ln w="9525">
            <a:noFill/>
            <a:miter lim="800000"/>
            <a:headEnd/>
            <a:tailEnd/>
          </a:ln>
        </p:spPr>
      </p:pic>
      <p:sp>
        <p:nvSpPr>
          <p:cNvPr id="60428" name="Text Box 12"/>
          <p:cNvSpPr txBox="1">
            <a:spLocks noChangeArrowheads="1"/>
          </p:cNvSpPr>
          <p:nvPr/>
        </p:nvSpPr>
        <p:spPr bwMode="auto">
          <a:xfrm>
            <a:off x="4044950" y="2524125"/>
            <a:ext cx="509588"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60429" name="Text Box 13"/>
          <p:cNvSpPr txBox="1">
            <a:spLocks noChangeArrowheads="1"/>
          </p:cNvSpPr>
          <p:nvPr/>
        </p:nvSpPr>
        <p:spPr bwMode="auto">
          <a:xfrm>
            <a:off x="4048125" y="3209925"/>
            <a:ext cx="657225"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
        <p:nvSpPr>
          <p:cNvPr id="60430" name="Rectangle 14"/>
          <p:cNvSpPr>
            <a:spLocks noChangeArrowheads="1"/>
          </p:cNvSpPr>
          <p:nvPr/>
        </p:nvSpPr>
        <p:spPr bwMode="auto">
          <a:xfrm>
            <a:off x="381000" y="4343400"/>
            <a:ext cx="5257800" cy="6096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The keys are inverses, so:</a:t>
            </a:r>
          </a:p>
        </p:txBody>
      </p:sp>
      <p:sp>
        <p:nvSpPr>
          <p:cNvPr id="60431" name="Text Box 15"/>
          <p:cNvSpPr txBox="1">
            <a:spLocks noChangeArrowheads="1"/>
          </p:cNvSpPr>
          <p:nvPr/>
        </p:nvSpPr>
        <p:spPr bwMode="auto">
          <a:xfrm>
            <a:off x="6019800" y="4419600"/>
            <a:ext cx="2189163"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a:t>
            </a:r>
            <a:r>
              <a:rPr lang="en-US" sz="2000">
                <a:solidFill>
                  <a:srgbClr val="FF0000"/>
                </a:solidFill>
              </a:rPr>
              <a:t> </a:t>
            </a:r>
            <a:r>
              <a:rPr lang="en-US" sz="2400">
                <a:solidFill>
                  <a:srgbClr val="FF0000"/>
                </a:solidFill>
              </a:rPr>
              <a:t>(</a:t>
            </a:r>
            <a:r>
              <a:rPr lang="en-US" sz="2000">
                <a:solidFill>
                  <a:srgbClr val="FF0000"/>
                </a:solidFill>
              </a:rPr>
              <a:t>K</a:t>
            </a:r>
            <a:r>
              <a:rPr lang="en-US" sz="2000" baseline="-25000">
                <a:solidFill>
                  <a:srgbClr val="FF0000"/>
                </a:solidFill>
              </a:rPr>
              <a:t>B </a:t>
            </a:r>
            <a:r>
              <a:rPr lang="en-US" sz="2000">
                <a:solidFill>
                  <a:srgbClr val="FF0000"/>
                </a:solidFill>
              </a:rPr>
              <a:t>(m)</a:t>
            </a:r>
            <a:r>
              <a:rPr lang="en-US" sz="2400">
                <a:solidFill>
                  <a:srgbClr val="FF0000"/>
                </a:solidFill>
              </a:rPr>
              <a:t>) = m</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Asymmetric Key Crypto:</a:t>
            </a:r>
          </a:p>
        </p:txBody>
      </p:sp>
      <p:sp>
        <p:nvSpPr>
          <p:cNvPr id="102415" name="Rectangle 15"/>
          <p:cNvSpPr>
            <a:spLocks noChangeArrowheads="1"/>
          </p:cNvSpPr>
          <p:nvPr/>
        </p:nvSpPr>
        <p:spPr bwMode="auto">
          <a:xfrm>
            <a:off x="457200" y="1447800"/>
            <a:ext cx="84582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It is believed to be computationally unfeasible to derive K</a:t>
            </a:r>
            <a:r>
              <a:rPr lang="en-US" sz="3000" baseline="-25000"/>
              <a:t>B</a:t>
            </a:r>
            <a:r>
              <a:rPr lang="en-US" sz="3000" baseline="30000"/>
              <a:t>-1</a:t>
            </a:r>
            <a:r>
              <a:rPr lang="en-US" sz="3000"/>
              <a:t> from K</a:t>
            </a:r>
            <a:r>
              <a:rPr lang="en-US" sz="3000" baseline="-25000"/>
              <a:t>B</a:t>
            </a:r>
            <a:r>
              <a:rPr lang="en-US" sz="3000"/>
              <a:t> or to find any way to get M from K</a:t>
            </a:r>
            <a:r>
              <a:rPr lang="en-US" sz="3000" baseline="-25000"/>
              <a:t>B</a:t>
            </a:r>
            <a:r>
              <a:rPr lang="en-US" sz="3000"/>
              <a:t>(M) other than using K</a:t>
            </a:r>
            <a:r>
              <a:rPr lang="en-US" sz="3000" baseline="-25000"/>
              <a:t>B</a:t>
            </a:r>
            <a:r>
              <a:rPr lang="en-US" sz="3000" baseline="30000"/>
              <a:t>-1</a:t>
            </a:r>
            <a:r>
              <a:rPr lang="en-US" sz="3000"/>
              <a:t> .  </a:t>
            </a:r>
            <a:endParaRPr lang="en-US" sz="3000" baseline="-25000"/>
          </a:p>
          <a:p>
            <a:pPr marL="342900" indent="-342900">
              <a:spcBef>
                <a:spcPct val="20000"/>
              </a:spcBef>
              <a:buClr>
                <a:schemeClr val="accent1"/>
              </a:buClr>
              <a:buSzPct val="65000"/>
              <a:buFont typeface="Wingdings" charset="2"/>
              <a:buChar char="n"/>
            </a:pPr>
            <a:endParaRPr lang="en-US" sz="3000" baseline="-25000"/>
          </a:p>
          <a:p>
            <a:pPr marL="342900" indent="-342900">
              <a:spcBef>
                <a:spcPct val="20000"/>
              </a:spcBef>
              <a:buClr>
                <a:schemeClr val="accent1"/>
              </a:buClr>
              <a:buSzPct val="65000"/>
              <a:buFont typeface="Wingdings" charset="2"/>
              <a:buNone/>
            </a:pPr>
            <a:r>
              <a:rPr lang="en-US" sz="3000"/>
              <a:t>=&gt; K</a:t>
            </a:r>
            <a:r>
              <a:rPr lang="en-US" sz="3000" baseline="-25000"/>
              <a:t>B </a:t>
            </a:r>
            <a:r>
              <a:rPr lang="en-US" sz="3000"/>
              <a:t>can safely be made public.</a:t>
            </a:r>
          </a:p>
          <a:p>
            <a:pPr marL="342900" indent="-342900">
              <a:spcBef>
                <a:spcPct val="20000"/>
              </a:spcBef>
              <a:buClr>
                <a:schemeClr val="accent1"/>
              </a:buClr>
              <a:buSzPct val="65000"/>
              <a:buFont typeface="Wingdings" charset="2"/>
              <a:buChar char="n"/>
            </a:pPr>
            <a:endParaRPr lang="en-US" sz="3000"/>
          </a:p>
          <a:p>
            <a:pPr marL="342900" indent="-342900">
              <a:spcBef>
                <a:spcPct val="20000"/>
              </a:spcBef>
              <a:buClr>
                <a:schemeClr val="accent1"/>
              </a:buClr>
              <a:buSzPct val="65000"/>
              <a:buFont typeface="Wingdings" charset="2"/>
              <a:buNone/>
            </a:pPr>
            <a:r>
              <a:rPr lang="en-US" sz="2000"/>
              <a:t>	Note: We will not detail the computation that K</a:t>
            </a:r>
            <a:r>
              <a:rPr lang="en-US" sz="2000" baseline="-25000"/>
              <a:t>B</a:t>
            </a:r>
            <a:r>
              <a:rPr lang="en-US" sz="2000"/>
              <a:t>(m) entails, but rather treat these functions as black boxes with the desired properties.</a:t>
            </a:r>
            <a:r>
              <a:rPr lang="en-US" sz="300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n-US"/>
              <a:t>Asymmetric Key: Confidentiality</a:t>
            </a:r>
          </a:p>
        </p:txBody>
      </p:sp>
      <p:sp>
        <p:nvSpPr>
          <p:cNvPr id="63492" name="Rectangle 4"/>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wrap="none" anchor="ctr">
            <a:prstTxWarp prst="textNoShape">
              <a:avLst/>
            </a:prstTxWarp>
          </a:bodyPr>
          <a:lstStyle/>
          <a:p>
            <a:endParaRPr lang="en-US"/>
          </a:p>
        </p:txBody>
      </p:sp>
      <p:sp>
        <p:nvSpPr>
          <p:cNvPr id="63493" name="Text Box 5"/>
          <p:cNvSpPr txBox="1">
            <a:spLocks noChangeArrowheads="1"/>
          </p:cNvSpPr>
          <p:nvPr/>
        </p:nvSpPr>
        <p:spPr bwMode="auto">
          <a:xfrm>
            <a:off x="3532188" y="4035425"/>
            <a:ext cx="1284287"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ciphertext</a:t>
            </a:r>
          </a:p>
        </p:txBody>
      </p:sp>
      <p:pic>
        <p:nvPicPr>
          <p:cNvPr id="63494" name="Picture 6" descr="Alice"/>
          <p:cNvPicPr>
            <a:picLocks noChangeAspect="1" noChangeArrowheads="1"/>
          </p:cNvPicPr>
          <p:nvPr/>
        </p:nvPicPr>
        <p:blipFill>
          <a:blip r:embed="rId3"/>
          <a:srcRect/>
          <a:stretch>
            <a:fillRect/>
          </a:stretch>
        </p:blipFill>
        <p:spPr bwMode="auto">
          <a:xfrm>
            <a:off x="2195513" y="3287713"/>
            <a:ext cx="511175" cy="630237"/>
          </a:xfrm>
          <a:prstGeom prst="rect">
            <a:avLst/>
          </a:prstGeom>
          <a:noFill/>
        </p:spPr>
      </p:pic>
      <p:sp>
        <p:nvSpPr>
          <p:cNvPr id="63495" name="Rectangle 7"/>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p>
        </p:txBody>
      </p:sp>
      <p:sp>
        <p:nvSpPr>
          <p:cNvPr id="63496" name="Text Box 8"/>
          <p:cNvSpPr txBox="1">
            <a:spLocks noChangeArrowheads="1"/>
          </p:cNvSpPr>
          <p:nvPr/>
        </p:nvSpPr>
        <p:spPr bwMode="auto">
          <a:xfrm>
            <a:off x="1989138" y="3990975"/>
            <a:ext cx="1355725" cy="7016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chemeClr val="bg1"/>
                </a:solidFill>
              </a:rPr>
              <a:t>encryption</a:t>
            </a:r>
          </a:p>
          <a:p>
            <a:pPr algn="ctr" eaLnBrk="0" hangingPunct="0"/>
            <a:r>
              <a:rPr lang="en-US" sz="2000">
                <a:solidFill>
                  <a:schemeClr val="bg1"/>
                </a:solidFill>
              </a:rPr>
              <a:t>algorithm</a:t>
            </a:r>
          </a:p>
        </p:txBody>
      </p:sp>
      <p:sp>
        <p:nvSpPr>
          <p:cNvPr id="63497" name="Rectangle 9"/>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p>
        </p:txBody>
      </p:sp>
      <p:sp>
        <p:nvSpPr>
          <p:cNvPr id="63498" name="Text Box 10"/>
          <p:cNvSpPr txBox="1">
            <a:spLocks noChangeArrowheads="1"/>
          </p:cNvSpPr>
          <p:nvPr/>
        </p:nvSpPr>
        <p:spPr bwMode="auto">
          <a:xfrm>
            <a:off x="5205413" y="4017963"/>
            <a:ext cx="1425575" cy="7016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chemeClr val="bg1"/>
                </a:solidFill>
              </a:rPr>
              <a:t>decryption </a:t>
            </a:r>
          </a:p>
          <a:p>
            <a:pPr algn="ctr" eaLnBrk="0" hangingPunct="0"/>
            <a:r>
              <a:rPr lang="en-US" sz="2000">
                <a:solidFill>
                  <a:schemeClr val="bg1"/>
                </a:solidFill>
              </a:rPr>
              <a:t>algorithm</a:t>
            </a:r>
          </a:p>
        </p:txBody>
      </p:sp>
      <p:sp>
        <p:nvSpPr>
          <p:cNvPr id="63499" name="Line 11"/>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63500" name="Text Box 12"/>
          <p:cNvSpPr txBox="1">
            <a:spLocks noChangeArrowheads="1"/>
          </p:cNvSpPr>
          <p:nvPr/>
        </p:nvSpPr>
        <p:spPr bwMode="auto">
          <a:xfrm>
            <a:off x="6321425" y="1903413"/>
            <a:ext cx="1762125" cy="641350"/>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public</a:t>
            </a:r>
            <a:r>
              <a:rPr lang="en-US"/>
              <a:t> </a:t>
            </a:r>
          </a:p>
          <a:p>
            <a:pPr eaLnBrk="0" hangingPunct="0"/>
            <a:r>
              <a:rPr lang="en-US"/>
              <a:t>key </a:t>
            </a:r>
          </a:p>
        </p:txBody>
      </p:sp>
      <p:pic>
        <p:nvPicPr>
          <p:cNvPr id="63501" name="Picture 13" descr="Bob"/>
          <p:cNvPicPr>
            <a:picLocks noChangeAspect="1" noChangeArrowheads="1"/>
          </p:cNvPicPr>
          <p:nvPr/>
        </p:nvPicPr>
        <p:blipFill>
          <a:blip r:embed="rId4"/>
          <a:srcRect/>
          <a:stretch>
            <a:fillRect/>
          </a:stretch>
        </p:blipFill>
        <p:spPr bwMode="auto">
          <a:xfrm>
            <a:off x="5516563" y="3305175"/>
            <a:ext cx="665162" cy="677863"/>
          </a:xfrm>
          <a:prstGeom prst="rect">
            <a:avLst/>
          </a:prstGeom>
          <a:noFill/>
        </p:spPr>
      </p:pic>
      <p:sp>
        <p:nvSpPr>
          <p:cNvPr id="63502" name="Line 14"/>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63503" name="Line 15"/>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pic>
        <p:nvPicPr>
          <p:cNvPr id="63504" name="Picture 16" descr="BS00768_[1]"/>
          <p:cNvPicPr>
            <a:picLocks noChangeAspect="1" noChangeArrowheads="1"/>
          </p:cNvPicPr>
          <p:nvPr/>
        </p:nvPicPr>
        <p:blipFill>
          <a:blip r:embed="rId5"/>
          <a:srcRect/>
          <a:stretch>
            <a:fillRect/>
          </a:stretch>
        </p:blipFill>
        <p:spPr bwMode="auto">
          <a:xfrm flipH="1" flipV="1">
            <a:off x="5364163" y="2046288"/>
            <a:ext cx="458787" cy="236537"/>
          </a:xfrm>
          <a:prstGeom prst="rect">
            <a:avLst/>
          </a:prstGeom>
          <a:noFill/>
          <a:ln w="9525">
            <a:noFill/>
            <a:miter lim="800000"/>
            <a:headEnd/>
            <a:tailEnd/>
          </a:ln>
        </p:spPr>
      </p:pic>
      <p:sp>
        <p:nvSpPr>
          <p:cNvPr id="63505" name="Text Box 17"/>
          <p:cNvSpPr txBox="1">
            <a:spLocks noChangeArrowheads="1"/>
          </p:cNvSpPr>
          <p:nvPr/>
        </p:nvSpPr>
        <p:spPr bwMode="auto">
          <a:xfrm>
            <a:off x="6675438" y="4030663"/>
            <a:ext cx="1214437" cy="7016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plaintext</a:t>
            </a:r>
          </a:p>
          <a:p>
            <a:pPr algn="ctr" eaLnBrk="0" hangingPunct="0"/>
            <a:r>
              <a:rPr lang="en-US" sz="2000">
                <a:solidFill>
                  <a:srgbClr val="FF0000"/>
                </a:solidFill>
              </a:rPr>
              <a:t>message</a:t>
            </a:r>
          </a:p>
        </p:txBody>
      </p:sp>
      <p:sp>
        <p:nvSpPr>
          <p:cNvPr id="63506" name="Text Box 18"/>
          <p:cNvSpPr txBox="1">
            <a:spLocks noChangeArrowheads="1"/>
          </p:cNvSpPr>
          <p:nvPr/>
        </p:nvSpPr>
        <p:spPr bwMode="auto">
          <a:xfrm>
            <a:off x="3733800" y="4572000"/>
            <a:ext cx="982663"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a:solidFill>
                  <a:srgbClr val="FF0000"/>
                </a:solidFill>
              </a:rPr>
              <a:t>  (m)</a:t>
            </a:r>
          </a:p>
        </p:txBody>
      </p:sp>
      <p:sp>
        <p:nvSpPr>
          <p:cNvPr id="63507" name="Text Box 19"/>
          <p:cNvSpPr txBox="1">
            <a:spLocks noChangeArrowheads="1"/>
          </p:cNvSpPr>
          <p:nvPr/>
        </p:nvSpPr>
        <p:spPr bwMode="auto">
          <a:xfrm>
            <a:off x="4048125" y="4643438"/>
            <a:ext cx="184150" cy="336550"/>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endParaRPr>
          </a:p>
        </p:txBody>
      </p:sp>
      <p:sp>
        <p:nvSpPr>
          <p:cNvPr id="63509" name="Text Box 21"/>
          <p:cNvSpPr txBox="1">
            <a:spLocks noChangeArrowheads="1"/>
          </p:cNvSpPr>
          <p:nvPr/>
        </p:nvSpPr>
        <p:spPr bwMode="auto">
          <a:xfrm>
            <a:off x="5946775" y="1957388"/>
            <a:ext cx="25400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 </a:t>
            </a:r>
          </a:p>
        </p:txBody>
      </p:sp>
      <p:sp>
        <p:nvSpPr>
          <p:cNvPr id="63511" name="Text Box 23"/>
          <p:cNvSpPr txBox="1">
            <a:spLocks noChangeArrowheads="1"/>
          </p:cNvSpPr>
          <p:nvPr/>
        </p:nvSpPr>
        <p:spPr bwMode="auto">
          <a:xfrm>
            <a:off x="6318250" y="2581275"/>
            <a:ext cx="1762125" cy="641350"/>
          </a:xfrm>
          <a:prstGeom prst="rect">
            <a:avLst/>
          </a:prstGeom>
          <a:noFill/>
          <a:ln w="9525">
            <a:noFill/>
            <a:miter lim="800000"/>
            <a:headEnd/>
            <a:tailEnd/>
          </a:ln>
          <a:effectLst/>
        </p:spPr>
        <p:txBody>
          <a:bodyPr>
            <a:prstTxWarp prst="textNoShape">
              <a:avLst/>
            </a:prstTxWarp>
            <a:spAutoFit/>
          </a:bodyPr>
          <a:lstStyle/>
          <a:p>
            <a:pPr eaLnBrk="0" hangingPunct="0"/>
            <a:r>
              <a:rPr lang="en-US"/>
              <a:t>Bob’s </a:t>
            </a:r>
            <a:r>
              <a:rPr lang="en-US" u="sng"/>
              <a:t>private</a:t>
            </a:r>
          </a:p>
          <a:p>
            <a:pPr eaLnBrk="0" hangingPunct="0"/>
            <a:r>
              <a:rPr lang="en-US"/>
              <a:t>key </a:t>
            </a:r>
          </a:p>
        </p:txBody>
      </p:sp>
      <p:pic>
        <p:nvPicPr>
          <p:cNvPr id="63512" name="Picture 24" descr="BS00768_[1]"/>
          <p:cNvPicPr>
            <a:picLocks noChangeAspect="1" noChangeArrowheads="1"/>
          </p:cNvPicPr>
          <p:nvPr/>
        </p:nvPicPr>
        <p:blipFill>
          <a:blip r:embed="rId5"/>
          <a:srcRect/>
          <a:stretch>
            <a:fillRect/>
          </a:stretch>
        </p:blipFill>
        <p:spPr bwMode="auto">
          <a:xfrm flipH="1" flipV="1">
            <a:off x="5360988" y="2719388"/>
            <a:ext cx="542925" cy="279400"/>
          </a:xfrm>
          <a:prstGeom prst="rect">
            <a:avLst/>
          </a:prstGeom>
          <a:noFill/>
          <a:ln w="9525">
            <a:noFill/>
            <a:miter lim="800000"/>
            <a:headEnd/>
            <a:tailEnd/>
          </a:ln>
        </p:spPr>
      </p:pic>
      <p:sp>
        <p:nvSpPr>
          <p:cNvPr id="63514" name="Text Box 26"/>
          <p:cNvSpPr txBox="1">
            <a:spLocks noChangeArrowheads="1"/>
          </p:cNvSpPr>
          <p:nvPr/>
        </p:nvSpPr>
        <p:spPr bwMode="auto">
          <a:xfrm>
            <a:off x="6588125" y="4622800"/>
            <a:ext cx="2087563"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m = K</a:t>
            </a:r>
            <a:r>
              <a:rPr lang="en-US" sz="2000" baseline="-25000">
                <a:solidFill>
                  <a:srgbClr val="FF0000"/>
                </a:solidFill>
              </a:rPr>
              <a:t>B</a:t>
            </a:r>
            <a:r>
              <a:rPr lang="en-US" sz="2000" baseline="30000">
                <a:solidFill>
                  <a:srgbClr val="FF0000"/>
                </a:solidFill>
              </a:rPr>
              <a:t>-1</a:t>
            </a:r>
            <a:r>
              <a:rPr lang="en-US" sz="2000">
                <a:solidFill>
                  <a:srgbClr val="FF0000"/>
                </a:solidFill>
              </a:rPr>
              <a:t> </a:t>
            </a:r>
            <a:r>
              <a:rPr lang="en-US" sz="2400">
                <a:solidFill>
                  <a:srgbClr val="FF0000"/>
                </a:solidFill>
              </a:rPr>
              <a:t>(</a:t>
            </a:r>
            <a:r>
              <a:rPr lang="en-US" sz="2000">
                <a:solidFill>
                  <a:srgbClr val="FF0000"/>
                </a:solidFill>
              </a:rPr>
              <a:t>K</a:t>
            </a:r>
            <a:r>
              <a:rPr lang="en-US" sz="2000" baseline="-25000">
                <a:solidFill>
                  <a:srgbClr val="FF0000"/>
                </a:solidFill>
              </a:rPr>
              <a:t>B </a:t>
            </a:r>
            <a:r>
              <a:rPr lang="en-US" sz="2000">
                <a:solidFill>
                  <a:srgbClr val="FF0000"/>
                </a:solidFill>
              </a:rPr>
              <a:t>(m)</a:t>
            </a:r>
            <a:r>
              <a:rPr lang="en-US" sz="2400">
                <a:solidFill>
                  <a:srgbClr val="FF0000"/>
                </a:solidFill>
              </a:rPr>
              <a:t>)</a:t>
            </a:r>
          </a:p>
        </p:txBody>
      </p:sp>
      <p:sp>
        <p:nvSpPr>
          <p:cNvPr id="63517" name="Freeform 29"/>
          <p:cNvSpPr>
            <a:spLocks/>
          </p:cNvSpPr>
          <p:nvPr/>
        </p:nvSpPr>
        <p:spPr bwMode="auto">
          <a:xfrm>
            <a:off x="2849563" y="2179638"/>
            <a:ext cx="2393950" cy="1754187"/>
          </a:xfrm>
          <a:custGeom>
            <a:avLst/>
            <a:gdLst/>
            <a:ahLst/>
            <a:cxnLst>
              <a:cxn ang="0">
                <a:pos x="1508" y="0"/>
              </a:cxn>
              <a:cxn ang="0">
                <a:pos x="0" y="0"/>
              </a:cxn>
              <a:cxn ang="0">
                <a:pos x="5" y="1105"/>
              </a:cxn>
            </a:cxnLst>
            <a:rect l="0" t="0" r="r" b="b"/>
            <a:pathLst>
              <a:path w="1508" h="1105">
                <a:moveTo>
                  <a:pt x="1508" y="0"/>
                </a:moveTo>
                <a:lnTo>
                  <a:pt x="0" y="0"/>
                </a:lnTo>
                <a:lnTo>
                  <a:pt x="5" y="1105"/>
                </a:lnTo>
              </a:path>
            </a:pathLst>
          </a:custGeom>
          <a:noFill/>
          <a:ln w="19050" cap="flat" cmpd="sng">
            <a:solidFill>
              <a:schemeClr val="tx1"/>
            </a:solidFill>
            <a:prstDash val="dash"/>
            <a:round/>
            <a:headEnd type="none" w="med" len="med"/>
            <a:tailEnd type="triangle" w="med" len="med"/>
          </a:ln>
          <a:effectLst/>
        </p:spPr>
        <p:txBody>
          <a:bodyPr>
            <a:prstTxWarp prst="textNoShape">
              <a:avLst/>
            </a:prstTxWarp>
          </a:bodyPr>
          <a:lstStyle/>
          <a:p>
            <a:endParaRPr lang="en-US"/>
          </a:p>
        </p:txBody>
      </p:sp>
      <p:sp>
        <p:nvSpPr>
          <p:cNvPr id="63518" name="Freeform 30"/>
          <p:cNvSpPr>
            <a:spLocks/>
          </p:cNvSpPr>
          <p:nvPr/>
        </p:nvSpPr>
        <p:spPr bwMode="auto">
          <a:xfrm>
            <a:off x="5294313" y="2852738"/>
            <a:ext cx="330200" cy="1074737"/>
          </a:xfrm>
          <a:custGeom>
            <a:avLst/>
            <a:gdLst/>
            <a:ahLst/>
            <a:cxnLst>
              <a:cxn ang="0">
                <a:pos x="184" y="0"/>
              </a:cxn>
              <a:cxn ang="0">
                <a:pos x="0" y="8"/>
              </a:cxn>
              <a:cxn ang="0">
                <a:pos x="5" y="1113"/>
              </a:cxn>
            </a:cxnLst>
            <a:rect l="0" t="0" r="r" b="b"/>
            <a:pathLst>
              <a:path w="184" h="1113">
                <a:moveTo>
                  <a:pt x="184" y="0"/>
                </a:moveTo>
                <a:lnTo>
                  <a:pt x="0" y="8"/>
                </a:lnTo>
                <a:lnTo>
                  <a:pt x="5" y="1113"/>
                </a:lnTo>
              </a:path>
            </a:pathLst>
          </a:custGeom>
          <a:noFill/>
          <a:ln w="19050" cap="flat" cmpd="sng">
            <a:solidFill>
              <a:schemeClr val="tx1"/>
            </a:solidFill>
            <a:prstDash val="dash"/>
            <a:round/>
            <a:headEnd type="none" w="med" len="med"/>
            <a:tailEnd type="triangle" w="med" len="med"/>
          </a:ln>
          <a:effectLst/>
        </p:spPr>
        <p:txBody>
          <a:bodyPr>
            <a:prstTxWarp prst="textNoShape">
              <a:avLst/>
            </a:prstTxWarp>
          </a:bodyPr>
          <a:lstStyle/>
          <a:p>
            <a:endParaRPr lang="en-US"/>
          </a:p>
        </p:txBody>
      </p:sp>
      <p:sp>
        <p:nvSpPr>
          <p:cNvPr id="63519" name="Text Box 31"/>
          <p:cNvSpPr txBox="1">
            <a:spLocks noChangeArrowheads="1"/>
          </p:cNvSpPr>
          <p:nvPr/>
        </p:nvSpPr>
        <p:spPr bwMode="auto">
          <a:xfrm>
            <a:off x="5791200" y="2057400"/>
            <a:ext cx="509588"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63520" name="Text Box 32"/>
          <p:cNvSpPr txBox="1">
            <a:spLocks noChangeArrowheads="1"/>
          </p:cNvSpPr>
          <p:nvPr/>
        </p:nvSpPr>
        <p:spPr bwMode="auto">
          <a:xfrm>
            <a:off x="5794375" y="2743200"/>
            <a:ext cx="657225"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Asymmetric Key: Sign &amp; Verify</a:t>
            </a:r>
          </a:p>
        </p:txBody>
      </p:sp>
      <p:sp>
        <p:nvSpPr>
          <p:cNvPr id="64539" name="Rectangle 27"/>
          <p:cNvSpPr>
            <a:spLocks noGrp="1" noChangeArrowheads="1"/>
          </p:cNvSpPr>
          <p:nvPr>
            <p:ph type="body" idx="1"/>
          </p:nvPr>
        </p:nvSpPr>
        <p:spPr>
          <a:xfrm>
            <a:off x="304800" y="2971800"/>
            <a:ext cx="8305800" cy="1295400"/>
          </a:xfrm>
          <a:noFill/>
          <a:ln/>
        </p:spPr>
        <p:txBody>
          <a:bodyPr/>
          <a:lstStyle/>
          <a:p>
            <a:r>
              <a:rPr lang="en-US" sz="2600"/>
              <a:t>The message must be from Bob, because it must be the case that S = K</a:t>
            </a:r>
            <a:r>
              <a:rPr lang="en-US" sz="2600" baseline="-25000"/>
              <a:t>B</a:t>
            </a:r>
            <a:r>
              <a:rPr lang="en-US" sz="2600" baseline="30000"/>
              <a:t>-1</a:t>
            </a:r>
            <a:r>
              <a:rPr lang="en-US" sz="2600"/>
              <a:t>(M), and only Bob has K</a:t>
            </a:r>
            <a:r>
              <a:rPr lang="en-US" sz="2600" baseline="-25000"/>
              <a:t>B</a:t>
            </a:r>
            <a:r>
              <a:rPr lang="en-US" sz="2600" baseline="30000"/>
              <a:t>-1 </a:t>
            </a:r>
            <a:r>
              <a:rPr lang="en-US" sz="2600"/>
              <a:t>! </a:t>
            </a:r>
          </a:p>
        </p:txBody>
      </p:sp>
      <p:sp>
        <p:nvSpPr>
          <p:cNvPr id="64541" name="Rectangle 29"/>
          <p:cNvSpPr>
            <a:spLocks noChangeArrowheads="1"/>
          </p:cNvSpPr>
          <p:nvPr/>
        </p:nvSpPr>
        <p:spPr bwMode="auto">
          <a:xfrm>
            <a:off x="381000" y="1295400"/>
            <a:ext cx="8305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If we are given a message M, and a value S such that K</a:t>
            </a:r>
            <a:r>
              <a:rPr lang="en-US" sz="3000" baseline="-25000"/>
              <a:t>B</a:t>
            </a:r>
            <a:r>
              <a:rPr lang="en-US" sz="3000"/>
              <a:t>(S) = M, what can we conclude? </a:t>
            </a:r>
          </a:p>
          <a:p>
            <a:pPr marL="342900" indent="-342900">
              <a:spcBef>
                <a:spcPct val="20000"/>
              </a:spcBef>
              <a:buClr>
                <a:schemeClr val="accent1"/>
              </a:buClr>
              <a:buSzPct val="65000"/>
              <a:buFont typeface="Wingdings" charset="2"/>
              <a:buChar char="n"/>
            </a:pPr>
            <a:endParaRPr lang="en-US" sz="3000"/>
          </a:p>
        </p:txBody>
      </p:sp>
      <p:sp>
        <p:nvSpPr>
          <p:cNvPr id="64542" name="Rectangle 30"/>
          <p:cNvSpPr>
            <a:spLocks noChangeArrowheads="1"/>
          </p:cNvSpPr>
          <p:nvPr/>
        </p:nvSpPr>
        <p:spPr bwMode="auto">
          <a:xfrm>
            <a:off x="533400" y="4343400"/>
            <a:ext cx="83058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a:t>This gives us two primitives:</a:t>
            </a:r>
          </a:p>
          <a:p>
            <a:pPr marL="1143000" lvl="2" indent="-228600">
              <a:spcBef>
                <a:spcPct val="20000"/>
              </a:spcBef>
              <a:buClr>
                <a:schemeClr val="accent1"/>
              </a:buClr>
              <a:buSzPct val="65000"/>
              <a:buFont typeface="Wingdings" charset="2"/>
              <a:buChar char="n"/>
            </a:pPr>
            <a:r>
              <a:rPr lang="en-US" sz="2200">
                <a:ea typeface="ＭＳ Ｐゴシック" charset="-128"/>
              </a:rPr>
              <a:t>Sign (M) = K</a:t>
            </a:r>
            <a:r>
              <a:rPr lang="en-US" sz="2200" baseline="-25000">
                <a:ea typeface="ＭＳ Ｐゴシック" charset="-128"/>
              </a:rPr>
              <a:t>B</a:t>
            </a:r>
            <a:r>
              <a:rPr lang="en-US" sz="2200" baseline="30000">
                <a:ea typeface="ＭＳ Ｐゴシック" charset="-128"/>
              </a:rPr>
              <a:t>-1</a:t>
            </a:r>
            <a:r>
              <a:rPr lang="en-US" sz="2200">
                <a:ea typeface="ＭＳ Ｐゴシック" charset="-128"/>
              </a:rPr>
              <a:t>(M) = Signature S</a:t>
            </a:r>
          </a:p>
          <a:p>
            <a:pPr marL="1143000" lvl="2" indent="-228600">
              <a:spcBef>
                <a:spcPct val="20000"/>
              </a:spcBef>
              <a:buClr>
                <a:schemeClr val="accent1"/>
              </a:buClr>
              <a:buSzPct val="65000"/>
              <a:buFont typeface="Wingdings" charset="2"/>
              <a:buChar char="n"/>
            </a:pPr>
            <a:r>
              <a:rPr lang="en-US" sz="2200">
                <a:ea typeface="ＭＳ Ｐゴシック" charset="-128"/>
              </a:rPr>
              <a:t>Verify  (S, M) = test( K</a:t>
            </a:r>
            <a:r>
              <a:rPr lang="en-US" sz="2200" baseline="-25000">
                <a:ea typeface="ＭＳ Ｐゴシック" charset="-128"/>
              </a:rPr>
              <a:t>B</a:t>
            </a:r>
            <a:r>
              <a:rPr lang="en-US" sz="2200">
                <a:ea typeface="ＭＳ Ｐゴシック" charset="-128"/>
              </a:rPr>
              <a:t>(S) == M ) </a:t>
            </a:r>
          </a:p>
          <a:p>
            <a:pPr marL="342900" indent="-342900">
              <a:spcBef>
                <a:spcPct val="20000"/>
              </a:spcBef>
              <a:buClr>
                <a:schemeClr val="accent1"/>
              </a:buClr>
              <a:buSzPct val="65000"/>
              <a:buFont typeface="Wingdings" charset="2"/>
              <a:buChar char="n"/>
            </a:pPr>
            <a:endParaRPr lang="en-US" sz="3000"/>
          </a:p>
          <a:p>
            <a:pPr marL="342900" indent="-342900">
              <a:spcBef>
                <a:spcPct val="20000"/>
              </a:spcBef>
              <a:buClr>
                <a:schemeClr val="accent1"/>
              </a:buClr>
              <a:buSzPct val="65000"/>
              <a:buFont typeface="Wingdings" charset="2"/>
              <a:buChar char="n"/>
            </a:pPr>
            <a:endParaRPr lang="en-US" sz="3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sz="3800"/>
              <a:t>Asymmetric Key: Integrity &amp; Authentication</a:t>
            </a:r>
          </a:p>
        </p:txBody>
      </p:sp>
      <p:sp>
        <p:nvSpPr>
          <p:cNvPr id="68611" name="Rectangle 3"/>
          <p:cNvSpPr>
            <a:spLocks noGrp="1" noChangeArrowheads="1"/>
          </p:cNvSpPr>
          <p:nvPr>
            <p:ph type="body" idx="1"/>
          </p:nvPr>
        </p:nvSpPr>
        <p:spPr>
          <a:xfrm>
            <a:off x="457200" y="1600200"/>
            <a:ext cx="8229600" cy="1066800"/>
          </a:xfrm>
        </p:spPr>
        <p:txBody>
          <a:bodyPr>
            <a:normAutofit fontScale="92500"/>
          </a:bodyPr>
          <a:lstStyle/>
          <a:p>
            <a:r>
              <a:rPr lang="en-US"/>
              <a:t>We can use Sign() and Verify() in a similar manner as our HMAC in symmetric schemes.</a:t>
            </a:r>
          </a:p>
        </p:txBody>
      </p:sp>
      <p:sp>
        <p:nvSpPr>
          <p:cNvPr id="68612" name="Text Box 4"/>
          <p:cNvSpPr txBox="1">
            <a:spLocks noChangeArrowheads="1"/>
          </p:cNvSpPr>
          <p:nvPr/>
        </p:nvSpPr>
        <p:spPr bwMode="auto">
          <a:xfrm>
            <a:off x="533400" y="3200400"/>
            <a:ext cx="1447800" cy="40011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000" u="sng">
                <a:solidFill>
                  <a:schemeClr val="bg1"/>
                </a:solidFill>
              </a:rPr>
              <a:t>Integrity:</a:t>
            </a:r>
          </a:p>
        </p:txBody>
      </p:sp>
      <p:sp>
        <p:nvSpPr>
          <p:cNvPr id="68613" name="Rectangle 5"/>
          <p:cNvSpPr>
            <a:spLocks noChangeArrowheads="1"/>
          </p:cNvSpPr>
          <p:nvPr/>
        </p:nvSpPr>
        <p:spPr bwMode="auto">
          <a:xfrm>
            <a:off x="2895600" y="3124200"/>
            <a:ext cx="1066800" cy="304800"/>
          </a:xfrm>
          <a:prstGeom prst="rect">
            <a:avLst/>
          </a:prstGeom>
          <a:solidFill>
            <a:srgbClr val="33CCCC"/>
          </a:solidFill>
          <a:ln w="9525">
            <a:solidFill>
              <a:schemeClr val="tx1"/>
            </a:solidFill>
            <a:miter lim="800000"/>
            <a:headEnd/>
            <a:tailEnd/>
          </a:ln>
          <a:effectLst/>
        </p:spPr>
        <p:txBody>
          <a:bodyPr wrap="none" anchor="ctr">
            <a:prstTxWarp prst="textNoShape">
              <a:avLst/>
            </a:prstTxWarp>
          </a:bodyPr>
          <a:lstStyle/>
          <a:p>
            <a:pPr algn="ctr"/>
            <a:r>
              <a:rPr lang="en-US" sz="1200"/>
              <a:t>S = Sign(M)</a:t>
            </a:r>
          </a:p>
        </p:txBody>
      </p:sp>
      <p:sp>
        <p:nvSpPr>
          <p:cNvPr id="68614" name="Rectangle 6"/>
          <p:cNvSpPr>
            <a:spLocks noChangeArrowheads="1"/>
          </p:cNvSpPr>
          <p:nvPr/>
        </p:nvSpPr>
        <p:spPr bwMode="auto">
          <a:xfrm>
            <a:off x="3962400" y="3124200"/>
            <a:ext cx="2438400" cy="3048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pPr algn="ctr"/>
            <a:r>
              <a:rPr lang="en-US" sz="1200"/>
              <a:t>Message M</a:t>
            </a:r>
          </a:p>
        </p:txBody>
      </p:sp>
      <p:sp>
        <p:nvSpPr>
          <p:cNvPr id="68615" name="Text Box 7"/>
          <p:cNvSpPr txBox="1">
            <a:spLocks noChangeArrowheads="1"/>
          </p:cNvSpPr>
          <p:nvPr/>
        </p:nvSpPr>
        <p:spPr bwMode="auto">
          <a:xfrm>
            <a:off x="3200400" y="3810000"/>
            <a:ext cx="4191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Receiver must only check Verify(M, S) </a:t>
            </a:r>
          </a:p>
        </p:txBody>
      </p:sp>
      <p:sp>
        <p:nvSpPr>
          <p:cNvPr id="68616" name="Text Box 8"/>
          <p:cNvSpPr txBox="1">
            <a:spLocks noChangeArrowheads="1"/>
          </p:cNvSpPr>
          <p:nvPr/>
        </p:nvSpPr>
        <p:spPr bwMode="auto">
          <a:xfrm>
            <a:off x="152400" y="4648200"/>
            <a:ext cx="2362200" cy="400110"/>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2000" u="sng">
                <a:solidFill>
                  <a:schemeClr val="bg1"/>
                </a:solidFill>
              </a:rPr>
              <a:t>Authentication:</a:t>
            </a:r>
          </a:p>
        </p:txBody>
      </p:sp>
      <p:sp>
        <p:nvSpPr>
          <p:cNvPr id="68618" name="Line 10"/>
          <p:cNvSpPr>
            <a:spLocks noChangeShapeType="1"/>
          </p:cNvSpPr>
          <p:nvPr/>
        </p:nvSpPr>
        <p:spPr bwMode="auto">
          <a:xfrm>
            <a:off x="3962400" y="4724400"/>
            <a:ext cx="2286000" cy="533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600"/>
          </a:p>
        </p:txBody>
      </p:sp>
      <p:sp>
        <p:nvSpPr>
          <p:cNvPr id="68619" name="Line 11"/>
          <p:cNvSpPr>
            <a:spLocks noChangeShapeType="1"/>
          </p:cNvSpPr>
          <p:nvPr/>
        </p:nvSpPr>
        <p:spPr bwMode="auto">
          <a:xfrm flipH="1">
            <a:off x="3810000" y="5410200"/>
            <a:ext cx="23622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600"/>
          </a:p>
        </p:txBody>
      </p:sp>
      <p:sp>
        <p:nvSpPr>
          <p:cNvPr id="68620" name="Text Box 12"/>
          <p:cNvSpPr txBox="1">
            <a:spLocks noChangeArrowheads="1"/>
          </p:cNvSpPr>
          <p:nvPr/>
        </p:nvSpPr>
        <p:spPr bwMode="auto">
          <a:xfrm>
            <a:off x="2590800" y="4495800"/>
            <a:ext cx="1143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Nonce</a:t>
            </a:r>
          </a:p>
        </p:txBody>
      </p:sp>
      <p:sp>
        <p:nvSpPr>
          <p:cNvPr id="68621" name="Text Box 13"/>
          <p:cNvSpPr txBox="1">
            <a:spLocks noChangeArrowheads="1"/>
          </p:cNvSpPr>
          <p:nvPr/>
        </p:nvSpPr>
        <p:spPr bwMode="auto">
          <a:xfrm>
            <a:off x="6400800" y="5181600"/>
            <a:ext cx="21336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S = Sign(Nonce)</a:t>
            </a:r>
          </a:p>
        </p:txBody>
      </p:sp>
      <p:sp>
        <p:nvSpPr>
          <p:cNvPr id="68622" name="Text Box 14"/>
          <p:cNvSpPr txBox="1">
            <a:spLocks noChangeArrowheads="1"/>
          </p:cNvSpPr>
          <p:nvPr/>
        </p:nvSpPr>
        <p:spPr bwMode="auto">
          <a:xfrm>
            <a:off x="1828800" y="5486400"/>
            <a:ext cx="1905000" cy="338554"/>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1600"/>
              <a:t>Verify(Nonce, S)</a:t>
            </a:r>
          </a:p>
        </p:txBody>
      </p:sp>
      <p:sp>
        <p:nvSpPr>
          <p:cNvPr id="68623" name="Line 15"/>
          <p:cNvSpPr>
            <a:spLocks noChangeShapeType="1"/>
          </p:cNvSpPr>
          <p:nvPr/>
        </p:nvSpPr>
        <p:spPr bwMode="auto">
          <a:xfrm>
            <a:off x="152400" y="4267200"/>
            <a:ext cx="8686800" cy="0"/>
          </a:xfrm>
          <a:prstGeom prst="line">
            <a:avLst/>
          </a:prstGeom>
          <a:noFill/>
          <a:ln w="9525">
            <a:solidFill>
              <a:schemeClr val="tx1"/>
            </a:solidFill>
            <a:round/>
            <a:headEnd/>
            <a:tailEnd/>
          </a:ln>
          <a:effectLst/>
        </p:spPr>
        <p:txBody>
          <a:bodyPr>
            <a:prstTxWarp prst="textNoShape">
              <a:avLst/>
            </a:prstTxWarp>
          </a:bodyPr>
          <a:lstStyle/>
          <a:p>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6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6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6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6" grpId="0" animBg="1"/>
      <p:bldP spid="68618" grpId="0" animBg="1"/>
      <p:bldP spid="68619" grpId="0" animBg="1"/>
      <p:bldP spid="68620" grpId="0"/>
      <p:bldP spid="68621" grpId="0"/>
      <p:bldP spid="68622" grpId="0"/>
      <p:bldP spid="686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t>Asymmetric Key Review:</a:t>
            </a:r>
          </a:p>
        </p:txBody>
      </p:sp>
      <p:sp>
        <p:nvSpPr>
          <p:cNvPr id="70659" name="Rectangle 3"/>
          <p:cNvSpPr>
            <a:spLocks noGrp="1" noChangeArrowheads="1"/>
          </p:cNvSpPr>
          <p:nvPr>
            <p:ph type="body" idx="1"/>
          </p:nvPr>
        </p:nvSpPr>
        <p:spPr/>
        <p:txBody>
          <a:bodyPr/>
          <a:lstStyle/>
          <a:p>
            <a:r>
              <a:rPr lang="en-US" u="sng"/>
              <a:t>Confidentiality:</a:t>
            </a:r>
            <a:r>
              <a:rPr lang="en-US"/>
              <a:t> Encrypt with Public Key of Receiver</a:t>
            </a:r>
          </a:p>
          <a:p>
            <a:r>
              <a:rPr lang="en-US" u="sng"/>
              <a:t>Integrity:</a:t>
            </a:r>
            <a:r>
              <a:rPr lang="en-US"/>
              <a:t> Sign message with private key of the sender</a:t>
            </a:r>
          </a:p>
          <a:p>
            <a:r>
              <a:rPr lang="en-US" u="sng"/>
              <a:t>Authentication:</a:t>
            </a:r>
            <a:r>
              <a:rPr lang="en-US"/>
              <a:t> Entity being authenticated signs a nonce with private key, signature is then verified with the public key</a:t>
            </a:r>
          </a:p>
        </p:txBody>
      </p:sp>
      <p:sp>
        <p:nvSpPr>
          <p:cNvPr id="70660" name="Text Box 4"/>
          <p:cNvSpPr txBox="1">
            <a:spLocks noChangeArrowheads="1"/>
          </p:cNvSpPr>
          <p:nvPr/>
        </p:nvSpPr>
        <p:spPr bwMode="auto">
          <a:xfrm>
            <a:off x="1371600" y="5334000"/>
            <a:ext cx="63246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But, these operations are computationally expensive*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One last “little detail”…</a:t>
            </a:r>
          </a:p>
        </p:txBody>
      </p:sp>
      <p:sp>
        <p:nvSpPr>
          <p:cNvPr id="88067" name="Rectangle 3"/>
          <p:cNvSpPr>
            <a:spLocks noGrp="1" noChangeArrowheads="1"/>
          </p:cNvSpPr>
          <p:nvPr>
            <p:ph type="body" idx="1"/>
          </p:nvPr>
        </p:nvSpPr>
        <p:spPr>
          <a:xfrm>
            <a:off x="457200" y="1600200"/>
            <a:ext cx="8229600" cy="4572000"/>
          </a:xfrm>
        </p:spPr>
        <p:txBody>
          <a:bodyPr/>
          <a:lstStyle/>
          <a:p>
            <a:pPr>
              <a:lnSpc>
                <a:spcPct val="90000"/>
              </a:lnSpc>
              <a:buFont typeface="Wingdings" charset="2"/>
              <a:buNone/>
            </a:pPr>
            <a:r>
              <a:rPr lang="en-US" sz="2600"/>
              <a:t>How do I get these keys in the first place??</a:t>
            </a:r>
          </a:p>
          <a:p>
            <a:pPr>
              <a:lnSpc>
                <a:spcPct val="90000"/>
              </a:lnSpc>
              <a:buFont typeface="Wingdings" charset="2"/>
              <a:buNone/>
            </a:pPr>
            <a:r>
              <a:rPr lang="en-US" sz="2600"/>
              <a:t>Remember:</a:t>
            </a:r>
          </a:p>
          <a:p>
            <a:pPr>
              <a:lnSpc>
                <a:spcPct val="90000"/>
              </a:lnSpc>
              <a:buFont typeface="Wingdings" charset="2"/>
              <a:buNone/>
            </a:pPr>
            <a:r>
              <a:rPr lang="en-US" sz="2600"/>
              <a:t>	</a:t>
            </a:r>
          </a:p>
          <a:p>
            <a:pPr>
              <a:lnSpc>
                <a:spcPct val="90000"/>
              </a:lnSpc>
            </a:pPr>
            <a:r>
              <a:rPr lang="en-US" sz="2600"/>
              <a:t>Symmetric key primitives assumed Alice and Bob had already shared a key.</a:t>
            </a:r>
          </a:p>
          <a:p>
            <a:pPr>
              <a:lnSpc>
                <a:spcPct val="90000"/>
              </a:lnSpc>
            </a:pPr>
            <a:r>
              <a:rPr lang="en-US" sz="2600"/>
              <a:t>Asymmetric key primitives assumed Alice knew Bob’s public key.  </a:t>
            </a:r>
          </a:p>
          <a:p>
            <a:pPr>
              <a:lnSpc>
                <a:spcPct val="90000"/>
              </a:lnSpc>
            </a:pPr>
            <a:endParaRPr lang="en-US" sz="2600"/>
          </a:p>
          <a:p>
            <a:pPr>
              <a:lnSpc>
                <a:spcPct val="90000"/>
              </a:lnSpc>
              <a:buFont typeface="Wingdings" charset="2"/>
              <a:buNone/>
            </a:pPr>
            <a:r>
              <a:rPr lang="en-US" sz="2600"/>
              <a:t>	This may work with friends, but when was the last time you saw Amazon.com walking down the street?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Symmetric Key Distribution</a:t>
            </a:r>
          </a:p>
        </p:txBody>
      </p:sp>
      <p:sp>
        <p:nvSpPr>
          <p:cNvPr id="108547" name="Rectangle 3"/>
          <p:cNvSpPr>
            <a:spLocks noGrp="1" noChangeArrowheads="1"/>
          </p:cNvSpPr>
          <p:nvPr>
            <p:ph type="body" idx="1"/>
          </p:nvPr>
        </p:nvSpPr>
        <p:spPr>
          <a:xfrm>
            <a:off x="457200" y="1600200"/>
            <a:ext cx="8229600" cy="914400"/>
          </a:xfrm>
        </p:spPr>
        <p:txBody>
          <a:bodyPr/>
          <a:lstStyle/>
          <a:p>
            <a:r>
              <a:rPr lang="en-US"/>
              <a:t>How does Andrew do this?</a:t>
            </a:r>
          </a:p>
        </p:txBody>
      </p:sp>
      <p:sp>
        <p:nvSpPr>
          <p:cNvPr id="108548" name="Text Box 4"/>
          <p:cNvSpPr txBox="1">
            <a:spLocks noChangeArrowheads="1"/>
          </p:cNvSpPr>
          <p:nvPr/>
        </p:nvSpPr>
        <p:spPr bwMode="auto">
          <a:xfrm>
            <a:off x="1066800" y="2971800"/>
            <a:ext cx="6934200" cy="1373188"/>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800"/>
              <a:t>Andrew Uses Kerberos, which relies on a </a:t>
            </a:r>
            <a:r>
              <a:rPr lang="en-US" sz="2800" u="sng"/>
              <a:t>Key Distribution Center</a:t>
            </a:r>
            <a:r>
              <a:rPr lang="en-US" sz="2800"/>
              <a:t> (KDC) to establish shared symmetric keys.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Oval 2"/>
          <p:cNvSpPr>
            <a:spLocks noChangeArrowheads="1"/>
          </p:cNvSpPr>
          <p:nvPr/>
        </p:nvSpPr>
        <p:spPr bwMode="auto">
          <a:xfrm>
            <a:off x="5472113" y="3671888"/>
            <a:ext cx="3038475" cy="2306637"/>
          </a:xfrm>
          <a:prstGeom prst="ellipse">
            <a:avLst/>
          </a:prstGeom>
          <a:solidFill>
            <a:srgbClr val="CCFFFF"/>
          </a:solidFill>
          <a:ln w="9525">
            <a:solidFill>
              <a:schemeClr val="tx1"/>
            </a:solidFill>
            <a:round/>
            <a:headEnd/>
            <a:tailEnd/>
          </a:ln>
          <a:effectLst/>
        </p:spPr>
        <p:txBody>
          <a:bodyPr wrap="none" anchor="ctr">
            <a:prstTxWarp prst="textNoShape">
              <a:avLst/>
            </a:prstTxWarp>
          </a:bodyPr>
          <a:lstStyle/>
          <a:p>
            <a:endParaRPr lang="en-US"/>
          </a:p>
        </p:txBody>
      </p:sp>
      <p:sp>
        <p:nvSpPr>
          <p:cNvPr id="71683" name="Rectangle 3"/>
          <p:cNvSpPr>
            <a:spLocks noGrp="1" noChangeArrowheads="1"/>
          </p:cNvSpPr>
          <p:nvPr>
            <p:ph type="title"/>
          </p:nvPr>
        </p:nvSpPr>
        <p:spPr/>
        <p:txBody>
          <a:bodyPr/>
          <a:lstStyle/>
          <a:p>
            <a:r>
              <a:rPr lang="en-US"/>
              <a:t>Key Distribution Center (KDC)</a:t>
            </a:r>
            <a:endParaRPr lang="en-US" sz="3400"/>
          </a:p>
        </p:txBody>
      </p:sp>
      <p:sp>
        <p:nvSpPr>
          <p:cNvPr id="71684" name="Rectangle 4"/>
          <p:cNvSpPr>
            <a:spLocks noGrp="1" noChangeArrowheads="1"/>
          </p:cNvSpPr>
          <p:nvPr>
            <p:ph type="body" sz="half" idx="1"/>
          </p:nvPr>
        </p:nvSpPr>
        <p:spPr>
          <a:xfrm>
            <a:off x="590550" y="1366838"/>
            <a:ext cx="8266113" cy="4648200"/>
          </a:xfrm>
        </p:spPr>
        <p:txBody>
          <a:bodyPr/>
          <a:lstStyle/>
          <a:p>
            <a:r>
              <a:rPr lang="en-US" sz="2600"/>
              <a:t>Alice, Bob need shared </a:t>
            </a:r>
            <a:r>
              <a:rPr lang="en-US" sz="2600" u="sng"/>
              <a:t>symmetric key</a:t>
            </a:r>
            <a:r>
              <a:rPr lang="en-US" sz="2600"/>
              <a:t>.</a:t>
            </a:r>
          </a:p>
          <a:p>
            <a:r>
              <a:rPr lang="en-US" sz="2600">
                <a:solidFill>
                  <a:srgbClr val="FF0000"/>
                </a:solidFill>
              </a:rPr>
              <a:t>KDC:</a:t>
            </a:r>
            <a:r>
              <a:rPr lang="en-US" sz="2600"/>
              <a:t> server shares different secret key with </a:t>
            </a:r>
            <a:r>
              <a:rPr lang="en-US" sz="2600" i="1"/>
              <a:t>each </a:t>
            </a:r>
            <a:r>
              <a:rPr lang="en-US" sz="2600"/>
              <a:t>registered user (many users)</a:t>
            </a:r>
          </a:p>
          <a:p>
            <a:r>
              <a:rPr lang="en-US" sz="2600"/>
              <a:t>Alice, Bob know own symmetric keys, K</a:t>
            </a:r>
            <a:r>
              <a:rPr lang="en-US" sz="2600" baseline="-25000"/>
              <a:t>A-KDC</a:t>
            </a:r>
            <a:r>
              <a:rPr lang="en-US" sz="2600"/>
              <a:t> K</a:t>
            </a:r>
            <a:r>
              <a:rPr lang="en-US" sz="2600" baseline="-25000"/>
              <a:t>B-KDC </a:t>
            </a:r>
            <a:r>
              <a:rPr lang="en-US" sz="2600"/>
              <a:t>, for communicating with KDC.</a:t>
            </a:r>
            <a:r>
              <a:rPr lang="en-US"/>
              <a:t> </a:t>
            </a:r>
          </a:p>
        </p:txBody>
      </p:sp>
      <p:pic>
        <p:nvPicPr>
          <p:cNvPr id="71685" name="Picture 5" descr="j0175664[1]"/>
          <p:cNvPicPr>
            <a:picLocks noChangeAspect="1" noChangeArrowheads="1"/>
          </p:cNvPicPr>
          <p:nvPr/>
        </p:nvPicPr>
        <p:blipFill>
          <a:blip r:embed="rId3"/>
          <a:srcRect/>
          <a:stretch>
            <a:fillRect/>
          </a:stretch>
        </p:blipFill>
        <p:spPr bwMode="auto">
          <a:xfrm>
            <a:off x="6142038" y="4449763"/>
            <a:ext cx="1201737" cy="954087"/>
          </a:xfrm>
          <a:prstGeom prst="rect">
            <a:avLst/>
          </a:prstGeom>
          <a:noFill/>
          <a:ln w="9525">
            <a:noFill/>
            <a:miter lim="800000"/>
            <a:headEnd/>
            <a:tailEnd/>
          </a:ln>
        </p:spPr>
      </p:pic>
      <p:grpSp>
        <p:nvGrpSpPr>
          <p:cNvPr id="2" name="Group 6"/>
          <p:cNvGrpSpPr>
            <a:grpSpLocks/>
          </p:cNvGrpSpPr>
          <p:nvPr/>
        </p:nvGrpSpPr>
        <p:grpSpPr bwMode="auto">
          <a:xfrm>
            <a:off x="6129338" y="5449888"/>
            <a:ext cx="1068387" cy="428625"/>
            <a:chOff x="4006" y="2460"/>
            <a:chExt cx="673" cy="270"/>
          </a:xfrm>
        </p:grpSpPr>
        <p:pic>
          <p:nvPicPr>
            <p:cNvPr id="71687" name="Picture 7"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88" name="Text Box 8"/>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B-KDC</a:t>
              </a:r>
            </a:p>
          </p:txBody>
        </p:sp>
      </p:grpSp>
      <p:grpSp>
        <p:nvGrpSpPr>
          <p:cNvPr id="3" name="Group 9"/>
          <p:cNvGrpSpPr>
            <a:grpSpLocks/>
          </p:cNvGrpSpPr>
          <p:nvPr/>
        </p:nvGrpSpPr>
        <p:grpSpPr bwMode="auto">
          <a:xfrm>
            <a:off x="7308850" y="4224338"/>
            <a:ext cx="1068388" cy="428625"/>
            <a:chOff x="4006" y="2460"/>
            <a:chExt cx="673" cy="270"/>
          </a:xfrm>
        </p:grpSpPr>
        <p:pic>
          <p:nvPicPr>
            <p:cNvPr id="71690" name="Picture 10"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91" name="Text Box 11"/>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X-KDC</a:t>
              </a:r>
            </a:p>
          </p:txBody>
        </p:sp>
      </p:grpSp>
      <p:grpSp>
        <p:nvGrpSpPr>
          <p:cNvPr id="4" name="Group 12"/>
          <p:cNvGrpSpPr>
            <a:grpSpLocks/>
          </p:cNvGrpSpPr>
          <p:nvPr/>
        </p:nvGrpSpPr>
        <p:grpSpPr bwMode="auto">
          <a:xfrm>
            <a:off x="7235825" y="4684713"/>
            <a:ext cx="1068388" cy="428625"/>
            <a:chOff x="4006" y="2460"/>
            <a:chExt cx="673" cy="270"/>
          </a:xfrm>
        </p:grpSpPr>
        <p:pic>
          <p:nvPicPr>
            <p:cNvPr id="71693" name="Picture 13"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94" name="Text Box 14"/>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Y-KDC</a:t>
              </a:r>
            </a:p>
          </p:txBody>
        </p:sp>
      </p:grpSp>
      <p:grpSp>
        <p:nvGrpSpPr>
          <p:cNvPr id="5" name="Group 15"/>
          <p:cNvGrpSpPr>
            <a:grpSpLocks/>
          </p:cNvGrpSpPr>
          <p:nvPr/>
        </p:nvGrpSpPr>
        <p:grpSpPr bwMode="auto">
          <a:xfrm>
            <a:off x="6967538" y="5162550"/>
            <a:ext cx="1068387" cy="428625"/>
            <a:chOff x="4006" y="2460"/>
            <a:chExt cx="673" cy="270"/>
          </a:xfrm>
        </p:grpSpPr>
        <p:pic>
          <p:nvPicPr>
            <p:cNvPr id="71696" name="Picture 16"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697" name="Text Box 17"/>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Z-KDC</a:t>
              </a:r>
            </a:p>
          </p:txBody>
        </p:sp>
      </p:grpSp>
      <p:grpSp>
        <p:nvGrpSpPr>
          <p:cNvPr id="6" name="Group 18"/>
          <p:cNvGrpSpPr>
            <a:grpSpLocks/>
          </p:cNvGrpSpPr>
          <p:nvPr/>
        </p:nvGrpSpPr>
        <p:grpSpPr bwMode="auto">
          <a:xfrm>
            <a:off x="6567488" y="3916363"/>
            <a:ext cx="1068387" cy="428625"/>
            <a:chOff x="4006" y="2460"/>
            <a:chExt cx="673" cy="270"/>
          </a:xfrm>
        </p:grpSpPr>
        <p:pic>
          <p:nvPicPr>
            <p:cNvPr id="71699" name="Picture 19"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00" name="Text Box 20"/>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P-KDC</a:t>
              </a:r>
            </a:p>
          </p:txBody>
        </p:sp>
      </p:grpSp>
      <p:grpSp>
        <p:nvGrpSpPr>
          <p:cNvPr id="7" name="Group 21"/>
          <p:cNvGrpSpPr>
            <a:grpSpLocks/>
          </p:cNvGrpSpPr>
          <p:nvPr/>
        </p:nvGrpSpPr>
        <p:grpSpPr bwMode="auto">
          <a:xfrm>
            <a:off x="2674938" y="3836988"/>
            <a:ext cx="1898650" cy="1168400"/>
            <a:chOff x="240" y="2216"/>
            <a:chExt cx="1196" cy="736"/>
          </a:xfrm>
        </p:grpSpPr>
        <p:pic>
          <p:nvPicPr>
            <p:cNvPr id="71702" name="Picture 22" descr="Bob"/>
            <p:cNvPicPr>
              <a:picLocks noChangeAspect="1" noChangeArrowheads="1"/>
            </p:cNvPicPr>
            <p:nvPr/>
          </p:nvPicPr>
          <p:blipFill>
            <a:blip r:embed="rId5"/>
            <a:srcRect/>
            <a:stretch>
              <a:fillRect/>
            </a:stretch>
          </p:blipFill>
          <p:spPr bwMode="auto">
            <a:xfrm>
              <a:off x="380" y="2286"/>
              <a:ext cx="504" cy="515"/>
            </a:xfrm>
            <a:prstGeom prst="rect">
              <a:avLst/>
            </a:prstGeom>
            <a:noFill/>
            <a:ln w="9525">
              <a:noFill/>
              <a:miter lim="800000"/>
              <a:headEnd/>
              <a:tailEnd/>
            </a:ln>
          </p:spPr>
        </p:pic>
        <p:grpSp>
          <p:nvGrpSpPr>
            <p:cNvPr id="8" name="Group 23"/>
            <p:cNvGrpSpPr>
              <a:grpSpLocks/>
            </p:cNvGrpSpPr>
            <p:nvPr/>
          </p:nvGrpSpPr>
          <p:grpSpPr bwMode="auto">
            <a:xfrm>
              <a:off x="652" y="2582"/>
              <a:ext cx="673" cy="270"/>
              <a:chOff x="4006" y="2460"/>
              <a:chExt cx="673" cy="270"/>
            </a:xfrm>
          </p:grpSpPr>
          <p:pic>
            <p:nvPicPr>
              <p:cNvPr id="71704" name="Picture 24"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05" name="Text Box 25"/>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B-KDC</a:t>
                </a:r>
              </a:p>
            </p:txBody>
          </p:sp>
        </p:grpSp>
        <p:sp>
          <p:nvSpPr>
            <p:cNvPr id="71706" name="Oval 26"/>
            <p:cNvSpPr>
              <a:spLocks noChangeArrowheads="1"/>
            </p:cNvSpPr>
            <p:nvPr/>
          </p:nvSpPr>
          <p:spPr bwMode="auto">
            <a:xfrm>
              <a:off x="240" y="2216"/>
              <a:ext cx="1196" cy="736"/>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grpSp>
      <p:pic>
        <p:nvPicPr>
          <p:cNvPr id="71707" name="Picture 27" descr="Alice"/>
          <p:cNvPicPr>
            <a:picLocks noChangeAspect="1" noChangeArrowheads="1"/>
          </p:cNvPicPr>
          <p:nvPr/>
        </p:nvPicPr>
        <p:blipFill>
          <a:blip r:embed="rId6"/>
          <a:srcRect/>
          <a:stretch>
            <a:fillRect/>
          </a:stretch>
        </p:blipFill>
        <p:spPr bwMode="auto">
          <a:xfrm>
            <a:off x="2249488" y="5345113"/>
            <a:ext cx="752475" cy="927100"/>
          </a:xfrm>
          <a:prstGeom prst="rect">
            <a:avLst/>
          </a:prstGeom>
          <a:noFill/>
          <a:ln w="9525">
            <a:noFill/>
            <a:miter lim="800000"/>
            <a:headEnd/>
            <a:tailEnd/>
          </a:ln>
        </p:spPr>
      </p:pic>
      <p:grpSp>
        <p:nvGrpSpPr>
          <p:cNvPr id="9" name="Group 28"/>
          <p:cNvGrpSpPr>
            <a:grpSpLocks/>
          </p:cNvGrpSpPr>
          <p:nvPr/>
        </p:nvGrpSpPr>
        <p:grpSpPr bwMode="auto">
          <a:xfrm>
            <a:off x="2851150" y="5557838"/>
            <a:ext cx="1068388" cy="428625"/>
            <a:chOff x="4006" y="2460"/>
            <a:chExt cx="673" cy="270"/>
          </a:xfrm>
        </p:grpSpPr>
        <p:pic>
          <p:nvPicPr>
            <p:cNvPr id="71709" name="Picture 29"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10" name="Text Box 30"/>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A-KDC</a:t>
              </a:r>
            </a:p>
          </p:txBody>
        </p:sp>
      </p:grpSp>
      <p:sp>
        <p:nvSpPr>
          <p:cNvPr id="71711" name="Oval 31"/>
          <p:cNvSpPr>
            <a:spLocks noChangeArrowheads="1"/>
          </p:cNvSpPr>
          <p:nvPr/>
        </p:nvSpPr>
        <p:spPr bwMode="auto">
          <a:xfrm>
            <a:off x="2008188" y="5240338"/>
            <a:ext cx="1898650" cy="1168400"/>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grpSp>
        <p:nvGrpSpPr>
          <p:cNvPr id="10" name="Group 32"/>
          <p:cNvGrpSpPr>
            <a:grpSpLocks/>
          </p:cNvGrpSpPr>
          <p:nvPr/>
        </p:nvGrpSpPr>
        <p:grpSpPr bwMode="auto">
          <a:xfrm>
            <a:off x="5815013" y="4021138"/>
            <a:ext cx="1068387" cy="428625"/>
            <a:chOff x="4006" y="2460"/>
            <a:chExt cx="673" cy="270"/>
          </a:xfrm>
        </p:grpSpPr>
        <p:pic>
          <p:nvPicPr>
            <p:cNvPr id="71713" name="Picture 33"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14" name="Text Box 34"/>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A-KDC</a:t>
              </a:r>
            </a:p>
          </p:txBody>
        </p:sp>
      </p:grpSp>
      <p:pic>
        <p:nvPicPr>
          <p:cNvPr id="71715" name="Picture 35" descr="campdavid"/>
          <p:cNvPicPr>
            <a:picLocks noGrp="1" noChangeAspect="1" noChangeArrowheads="1"/>
          </p:cNvPicPr>
          <p:nvPr>
            <p:ph sz="quarter" idx="3"/>
          </p:nvPr>
        </p:nvPicPr>
        <p:blipFill>
          <a:blip r:embed="rId7"/>
          <a:srcRect/>
          <a:stretch>
            <a:fillRect/>
          </a:stretch>
        </p:blipFill>
        <p:spPr>
          <a:xfrm>
            <a:off x="820738" y="4019550"/>
            <a:ext cx="787400" cy="1066800"/>
          </a:xfrm>
          <a:noFill/>
          <a:ln/>
        </p:spPr>
      </p:pic>
      <p:grpSp>
        <p:nvGrpSpPr>
          <p:cNvPr id="11" name="Group 36"/>
          <p:cNvGrpSpPr>
            <a:grpSpLocks/>
          </p:cNvGrpSpPr>
          <p:nvPr/>
        </p:nvGrpSpPr>
        <p:grpSpPr bwMode="auto">
          <a:xfrm>
            <a:off x="1522413" y="4459288"/>
            <a:ext cx="1068387" cy="428625"/>
            <a:chOff x="4006" y="2460"/>
            <a:chExt cx="673" cy="270"/>
          </a:xfrm>
        </p:grpSpPr>
        <p:pic>
          <p:nvPicPr>
            <p:cNvPr id="71717" name="Picture 37" descr="BS00768_[1]"/>
            <p:cNvPicPr>
              <a:picLocks noChangeAspect="1" noChangeArrowheads="1"/>
            </p:cNvPicPr>
            <p:nvPr/>
          </p:nvPicPr>
          <p:blipFill>
            <a:blip r:embed="rId4"/>
            <a:srcRect/>
            <a:stretch>
              <a:fillRect/>
            </a:stretch>
          </p:blipFill>
          <p:spPr bwMode="auto">
            <a:xfrm flipH="1" flipV="1">
              <a:off x="4205" y="2460"/>
              <a:ext cx="283" cy="146"/>
            </a:xfrm>
            <a:prstGeom prst="rect">
              <a:avLst/>
            </a:prstGeom>
            <a:noFill/>
            <a:ln w="9525">
              <a:noFill/>
              <a:miter lim="800000"/>
              <a:headEnd/>
              <a:tailEnd/>
            </a:ln>
          </p:spPr>
        </p:pic>
        <p:sp>
          <p:nvSpPr>
            <p:cNvPr id="71718" name="Text Box 38"/>
            <p:cNvSpPr txBox="1">
              <a:spLocks noChangeArrowheads="1"/>
            </p:cNvSpPr>
            <p:nvPr/>
          </p:nvSpPr>
          <p:spPr bwMode="auto">
            <a:xfrm>
              <a:off x="4006" y="2499"/>
              <a:ext cx="673" cy="231"/>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en-US"/>
                <a:t>K</a:t>
              </a:r>
              <a:r>
                <a:rPr lang="en-US" sz="2400" baseline="-25000"/>
                <a:t>P-KDC</a:t>
              </a:r>
            </a:p>
          </p:txBody>
        </p:sp>
      </p:grpSp>
      <p:sp>
        <p:nvSpPr>
          <p:cNvPr id="71719" name="Oval 39"/>
          <p:cNvSpPr>
            <a:spLocks noChangeArrowheads="1"/>
          </p:cNvSpPr>
          <p:nvPr/>
        </p:nvSpPr>
        <p:spPr bwMode="auto">
          <a:xfrm>
            <a:off x="536575" y="3924300"/>
            <a:ext cx="1898650" cy="1385888"/>
          </a:xfrm>
          <a:prstGeom prst="ellipse">
            <a:avLst/>
          </a:prstGeom>
          <a:noFill/>
          <a:ln w="9525">
            <a:solidFill>
              <a:schemeClr val="tx1"/>
            </a:solidFill>
            <a:round/>
            <a:headEnd/>
            <a:tailEnd/>
          </a:ln>
          <a:effectLst/>
        </p:spPr>
        <p:txBody>
          <a:bodyPr wrap="none" anchor="ctr">
            <a:prstTxWarp prst="textNoShape">
              <a:avLst/>
            </a:prstTxWarp>
          </a:bodyPr>
          <a:lstStyle/>
          <a:p>
            <a:endParaRPr lang="en-US"/>
          </a:p>
        </p:txBody>
      </p:sp>
      <p:sp>
        <p:nvSpPr>
          <p:cNvPr id="71720" name="Text Box 40"/>
          <p:cNvSpPr txBox="1">
            <a:spLocks noChangeArrowheads="1"/>
          </p:cNvSpPr>
          <p:nvPr/>
        </p:nvSpPr>
        <p:spPr bwMode="auto">
          <a:xfrm>
            <a:off x="7656513" y="3460750"/>
            <a:ext cx="828675" cy="45720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400"/>
              <a:t>KDC</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Important Lessons - CDNs</a:t>
            </a:r>
            <a:endParaRPr lang="en-US" dirty="0"/>
          </a:p>
        </p:txBody>
      </p:sp>
      <p:sp>
        <p:nvSpPr>
          <p:cNvPr id="3" name="Content Placeholder 2"/>
          <p:cNvSpPr>
            <a:spLocks noGrp="1"/>
          </p:cNvSpPr>
          <p:nvPr>
            <p:ph idx="1"/>
          </p:nvPr>
        </p:nvSpPr>
        <p:spPr/>
        <p:txBody>
          <a:bodyPr/>
          <a:lstStyle/>
          <a:p>
            <a:r>
              <a:rPr lang="en-US" dirty="0" err="1" smtClean="0"/>
              <a:t>Akamai</a:t>
            </a:r>
            <a:r>
              <a:rPr lang="en-US" dirty="0" smtClean="0"/>
              <a:t> CDN </a:t>
            </a:r>
            <a:r>
              <a:rPr lang="en-US" dirty="0" err="1" smtClean="0">
                <a:sym typeface="Wingdings"/>
              </a:rPr>
              <a:t></a:t>
            </a:r>
            <a:r>
              <a:rPr lang="en-US" dirty="0" smtClean="0">
                <a:sym typeface="Wingdings"/>
              </a:rPr>
              <a:t> illustrate range of ideas</a:t>
            </a:r>
          </a:p>
          <a:p>
            <a:pPr lvl="1"/>
            <a:r>
              <a:rPr lang="en-US" dirty="0" smtClean="0">
                <a:sym typeface="Wingdings"/>
              </a:rPr>
              <a:t>BASE (not ACID design)</a:t>
            </a:r>
          </a:p>
          <a:p>
            <a:pPr lvl="1"/>
            <a:r>
              <a:rPr lang="en-US" dirty="0" smtClean="0">
                <a:sym typeface="Wingdings"/>
              </a:rPr>
              <a:t>Weak consistency</a:t>
            </a:r>
          </a:p>
          <a:p>
            <a:pPr lvl="1"/>
            <a:r>
              <a:rPr lang="en-US" dirty="0" smtClean="0">
                <a:sym typeface="Wingdings"/>
              </a:rPr>
              <a:t>Naming of objects </a:t>
            </a:r>
            <a:r>
              <a:rPr lang="en-US" dirty="0" err="1" smtClean="0">
                <a:sym typeface="Wingdings"/>
              </a:rPr>
              <a:t></a:t>
            </a:r>
            <a:r>
              <a:rPr lang="en-US" dirty="0" smtClean="0">
                <a:sym typeface="Wingdings"/>
              </a:rPr>
              <a:t> location translation</a:t>
            </a:r>
          </a:p>
          <a:p>
            <a:pPr lvl="1"/>
            <a:r>
              <a:rPr lang="en-US" dirty="0" smtClean="0">
                <a:sym typeface="Wingdings"/>
              </a:rPr>
              <a:t>Consistent hashing</a:t>
            </a:r>
          </a:p>
          <a:p>
            <a:endParaRPr lang="en-US" dirty="0" smtClean="0">
              <a:sym typeface="Wingdings"/>
            </a:endParaRPr>
          </a:p>
          <a:p>
            <a:r>
              <a:rPr lang="en-US" dirty="0" smtClean="0"/>
              <a:t>Why are these the right design choices for </a:t>
            </a:r>
            <a:r>
              <a:rPr lang="en-US" smtClean="0"/>
              <a:t>this application?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Key Distribution Center (KDC)</a:t>
            </a:r>
            <a:endParaRPr lang="en-US" sz="3400"/>
          </a:p>
        </p:txBody>
      </p:sp>
      <p:pic>
        <p:nvPicPr>
          <p:cNvPr id="73731" name="Picture 3" descr="j0175664[1]"/>
          <p:cNvPicPr>
            <a:picLocks noGrp="1" noChangeAspect="1" noChangeArrowheads="1"/>
          </p:cNvPicPr>
          <p:nvPr>
            <p:ph idx="1"/>
          </p:nvPr>
        </p:nvPicPr>
        <p:blipFill>
          <a:blip r:embed="rId3"/>
          <a:srcRect/>
          <a:stretch>
            <a:fillRect/>
          </a:stretch>
        </p:blipFill>
        <p:spPr>
          <a:xfrm>
            <a:off x="4249738" y="2419350"/>
            <a:ext cx="1273175" cy="930275"/>
          </a:xfrm>
          <a:noFill/>
          <a:ln/>
        </p:spPr>
      </p:pic>
      <p:pic>
        <p:nvPicPr>
          <p:cNvPr id="73732" name="Picture 4" descr="Bob"/>
          <p:cNvPicPr>
            <a:picLocks noChangeAspect="1" noChangeArrowheads="1"/>
          </p:cNvPicPr>
          <p:nvPr/>
        </p:nvPicPr>
        <p:blipFill>
          <a:blip r:embed="rId4"/>
          <a:srcRect/>
          <a:stretch>
            <a:fillRect/>
          </a:stretch>
        </p:blipFill>
        <p:spPr bwMode="auto">
          <a:xfrm>
            <a:off x="6694488" y="2944813"/>
            <a:ext cx="800100" cy="817562"/>
          </a:xfrm>
          <a:prstGeom prst="rect">
            <a:avLst/>
          </a:prstGeom>
          <a:noFill/>
          <a:ln w="9525">
            <a:noFill/>
            <a:miter lim="800000"/>
            <a:headEnd/>
            <a:tailEnd/>
          </a:ln>
        </p:spPr>
      </p:pic>
      <p:pic>
        <p:nvPicPr>
          <p:cNvPr id="73733" name="Picture 5" descr="Alice"/>
          <p:cNvPicPr>
            <a:picLocks noChangeAspect="1" noChangeArrowheads="1"/>
          </p:cNvPicPr>
          <p:nvPr/>
        </p:nvPicPr>
        <p:blipFill>
          <a:blip r:embed="rId5"/>
          <a:srcRect/>
          <a:stretch>
            <a:fillRect/>
          </a:stretch>
        </p:blipFill>
        <p:spPr bwMode="auto">
          <a:xfrm>
            <a:off x="873125" y="2543175"/>
            <a:ext cx="752475" cy="927100"/>
          </a:xfrm>
          <a:prstGeom prst="rect">
            <a:avLst/>
          </a:prstGeom>
          <a:noFill/>
          <a:ln w="9525">
            <a:noFill/>
            <a:miter lim="800000"/>
            <a:headEnd/>
            <a:tailEnd/>
          </a:ln>
        </p:spPr>
      </p:pic>
      <p:sp>
        <p:nvSpPr>
          <p:cNvPr id="73734" name="Line 6"/>
          <p:cNvSpPr>
            <a:spLocks noChangeShapeType="1"/>
          </p:cNvSpPr>
          <p:nvPr/>
        </p:nvSpPr>
        <p:spPr bwMode="auto">
          <a:xfrm>
            <a:off x="1631950" y="3068638"/>
            <a:ext cx="2249488" cy="0"/>
          </a:xfrm>
          <a:prstGeom prst="line">
            <a:avLst/>
          </a:prstGeom>
          <a:noFill/>
          <a:ln w="57150">
            <a:solidFill>
              <a:schemeClr val="accent2"/>
            </a:solidFill>
            <a:round/>
            <a:headEnd/>
            <a:tailEnd type="triangle" w="med" len="med"/>
          </a:ln>
          <a:effectLst/>
        </p:spPr>
        <p:txBody>
          <a:bodyPr>
            <a:prstTxWarp prst="textNoShape">
              <a:avLst/>
            </a:prstTxWarp>
          </a:bodyPr>
          <a:lstStyle/>
          <a:p>
            <a:endParaRPr lang="en-US"/>
          </a:p>
        </p:txBody>
      </p:sp>
      <p:sp>
        <p:nvSpPr>
          <p:cNvPr id="73735" name="Line 7"/>
          <p:cNvSpPr>
            <a:spLocks noChangeShapeType="1"/>
          </p:cNvSpPr>
          <p:nvPr/>
        </p:nvSpPr>
        <p:spPr bwMode="auto">
          <a:xfrm flipH="1">
            <a:off x="1376363" y="3400425"/>
            <a:ext cx="2601912" cy="630238"/>
          </a:xfrm>
          <a:prstGeom prst="line">
            <a:avLst/>
          </a:prstGeom>
          <a:noFill/>
          <a:ln w="57150">
            <a:solidFill>
              <a:schemeClr val="accent2"/>
            </a:solidFill>
            <a:round/>
            <a:headEnd/>
            <a:tailEnd type="triangle" w="med" len="med"/>
          </a:ln>
          <a:effectLst/>
        </p:spPr>
        <p:txBody>
          <a:bodyPr>
            <a:prstTxWarp prst="textNoShape">
              <a:avLst/>
            </a:prstTxWarp>
          </a:bodyPr>
          <a:lstStyle/>
          <a:p>
            <a:endParaRPr lang="en-US"/>
          </a:p>
        </p:txBody>
      </p:sp>
      <p:sp>
        <p:nvSpPr>
          <p:cNvPr id="73736" name="Line 8"/>
          <p:cNvSpPr>
            <a:spLocks noChangeShapeType="1"/>
          </p:cNvSpPr>
          <p:nvPr/>
        </p:nvSpPr>
        <p:spPr bwMode="auto">
          <a:xfrm>
            <a:off x="1797050" y="4418013"/>
            <a:ext cx="4745038" cy="0"/>
          </a:xfrm>
          <a:prstGeom prst="line">
            <a:avLst/>
          </a:prstGeom>
          <a:noFill/>
          <a:ln w="57150">
            <a:solidFill>
              <a:schemeClr val="accent2"/>
            </a:solidFill>
            <a:round/>
            <a:headEnd/>
            <a:tailEnd type="triangle" w="med" len="med"/>
          </a:ln>
          <a:effectLst/>
        </p:spPr>
        <p:txBody>
          <a:bodyPr>
            <a:prstTxWarp prst="textNoShape">
              <a:avLst/>
            </a:prstTxWarp>
          </a:bodyPr>
          <a:lstStyle/>
          <a:p>
            <a:endParaRPr lang="en-US"/>
          </a:p>
        </p:txBody>
      </p:sp>
      <p:sp>
        <p:nvSpPr>
          <p:cNvPr id="73737" name="Text Box 9"/>
          <p:cNvSpPr txBox="1">
            <a:spLocks noChangeArrowheads="1"/>
          </p:cNvSpPr>
          <p:nvPr/>
        </p:nvSpPr>
        <p:spPr bwMode="auto">
          <a:xfrm>
            <a:off x="473075" y="3651250"/>
            <a:ext cx="1223963" cy="1006475"/>
          </a:xfrm>
          <a:prstGeom prst="rect">
            <a:avLst/>
          </a:prstGeom>
          <a:noFill/>
          <a:ln w="9525">
            <a:noFill/>
            <a:miter lim="800000"/>
            <a:headEnd/>
            <a:tailEnd/>
          </a:ln>
          <a:effectLst/>
        </p:spPr>
        <p:txBody>
          <a:bodyPr>
            <a:prstTxWarp prst="textNoShape">
              <a:avLst/>
            </a:prstTxWarp>
            <a:spAutoFit/>
          </a:bodyPr>
          <a:lstStyle/>
          <a:p>
            <a:pPr algn="ctr" eaLnBrk="0" hangingPunct="0"/>
            <a:r>
              <a:rPr lang="en-US" sz="2000"/>
              <a:t>Alice</a:t>
            </a:r>
          </a:p>
          <a:p>
            <a:pPr algn="ctr" eaLnBrk="0" hangingPunct="0"/>
            <a:r>
              <a:rPr lang="en-US" sz="2000"/>
              <a:t>knows R1</a:t>
            </a:r>
          </a:p>
        </p:txBody>
      </p:sp>
      <p:sp>
        <p:nvSpPr>
          <p:cNvPr id="73738" name="Text Box 10"/>
          <p:cNvSpPr txBox="1">
            <a:spLocks noChangeArrowheads="1"/>
          </p:cNvSpPr>
          <p:nvPr/>
        </p:nvSpPr>
        <p:spPr bwMode="auto">
          <a:xfrm>
            <a:off x="6559550" y="3744913"/>
            <a:ext cx="1847850" cy="1311275"/>
          </a:xfrm>
          <a:prstGeom prst="rect">
            <a:avLst/>
          </a:prstGeom>
          <a:noFill/>
          <a:ln w="9525">
            <a:noFill/>
            <a:miter lim="800000"/>
            <a:headEnd/>
            <a:tailEnd/>
          </a:ln>
          <a:effectLst/>
        </p:spPr>
        <p:txBody>
          <a:bodyPr>
            <a:prstTxWarp prst="textNoShape">
              <a:avLst/>
            </a:prstTxWarp>
            <a:spAutoFit/>
          </a:bodyPr>
          <a:lstStyle/>
          <a:p>
            <a:pPr algn="ctr" eaLnBrk="0" hangingPunct="0"/>
            <a:r>
              <a:rPr lang="en-US" sz="2000"/>
              <a:t>Bob knows to use  R1 to communicate with Alice</a:t>
            </a:r>
          </a:p>
        </p:txBody>
      </p:sp>
      <p:sp>
        <p:nvSpPr>
          <p:cNvPr id="73739" name="Line 11"/>
          <p:cNvSpPr>
            <a:spLocks noChangeShapeType="1"/>
          </p:cNvSpPr>
          <p:nvPr/>
        </p:nvSpPr>
        <p:spPr bwMode="auto">
          <a:xfrm>
            <a:off x="1206500" y="5108575"/>
            <a:ext cx="5964238" cy="0"/>
          </a:xfrm>
          <a:prstGeom prst="line">
            <a:avLst/>
          </a:prstGeom>
          <a:noFill/>
          <a:ln w="76200">
            <a:solidFill>
              <a:schemeClr val="accent2"/>
            </a:solidFill>
            <a:round/>
            <a:headEnd type="triangle" w="med" len="med"/>
            <a:tailEnd type="triangle" w="med" len="med"/>
          </a:ln>
          <a:effectLst/>
        </p:spPr>
        <p:txBody>
          <a:bodyPr>
            <a:prstTxWarp prst="textNoShape">
              <a:avLst/>
            </a:prstTxWarp>
          </a:bodyPr>
          <a:lstStyle/>
          <a:p>
            <a:endParaRPr lang="en-US"/>
          </a:p>
        </p:txBody>
      </p:sp>
      <p:sp>
        <p:nvSpPr>
          <p:cNvPr id="73740" name="Text Box 12"/>
          <p:cNvSpPr txBox="1">
            <a:spLocks noChangeArrowheads="1"/>
          </p:cNvSpPr>
          <p:nvPr/>
        </p:nvSpPr>
        <p:spPr bwMode="auto">
          <a:xfrm>
            <a:off x="725488" y="5284788"/>
            <a:ext cx="6897687" cy="822325"/>
          </a:xfrm>
          <a:prstGeom prst="rect">
            <a:avLst/>
          </a:prstGeom>
          <a:noFill/>
          <a:ln w="9525">
            <a:noFill/>
            <a:miter lim="800000"/>
            <a:headEnd/>
            <a:tailEnd/>
          </a:ln>
          <a:effectLst/>
        </p:spPr>
        <p:txBody>
          <a:bodyPr>
            <a:prstTxWarp prst="textNoShape">
              <a:avLst/>
            </a:prstTxWarp>
            <a:spAutoFit/>
          </a:bodyPr>
          <a:lstStyle/>
          <a:p>
            <a:pPr algn="ctr" eaLnBrk="0" hangingPunct="0"/>
            <a:r>
              <a:rPr lang="en-US" sz="2400"/>
              <a:t>Alice and Bob communicate: using R1 as </a:t>
            </a:r>
          </a:p>
          <a:p>
            <a:pPr algn="ctr" eaLnBrk="0" hangingPunct="0"/>
            <a:r>
              <a:rPr lang="en-US" sz="2400" i="1">
                <a:solidFill>
                  <a:srgbClr val="FF0000"/>
                </a:solidFill>
              </a:rPr>
              <a:t>session key</a:t>
            </a:r>
            <a:r>
              <a:rPr lang="en-US" sz="2400"/>
              <a:t> for shared symmetric encryption </a:t>
            </a:r>
          </a:p>
        </p:txBody>
      </p:sp>
      <p:sp>
        <p:nvSpPr>
          <p:cNvPr id="73741" name="Text Box 13"/>
          <p:cNvSpPr txBox="1">
            <a:spLocks noChangeArrowheads="1"/>
          </p:cNvSpPr>
          <p:nvPr/>
        </p:nvSpPr>
        <p:spPr bwMode="auto">
          <a:xfrm>
            <a:off x="515938" y="1387475"/>
            <a:ext cx="8174037" cy="822325"/>
          </a:xfrm>
          <a:prstGeom prst="rect">
            <a:avLst/>
          </a:prstGeom>
          <a:noFill/>
          <a:ln w="9525">
            <a:noFill/>
            <a:miter lim="800000"/>
            <a:headEnd/>
            <a:tailEnd/>
          </a:ln>
          <a:effectLst/>
        </p:spPr>
        <p:txBody>
          <a:bodyPr>
            <a:prstTxWarp prst="textNoShape">
              <a:avLst/>
            </a:prstTxWarp>
            <a:spAutoFit/>
          </a:bodyPr>
          <a:lstStyle/>
          <a:p>
            <a:pPr eaLnBrk="0" hangingPunct="0"/>
            <a:r>
              <a:rPr lang="en-US" sz="2400" i="1" u="sng">
                <a:solidFill>
                  <a:srgbClr val="FF0000"/>
                </a:solidFill>
              </a:rPr>
              <a:t>Q:</a:t>
            </a:r>
            <a:r>
              <a:rPr lang="en-US" sz="2400"/>
              <a:t>   How does KDC allow Bob, Alice to determine shared symmetric secret key to communicate with each other? </a:t>
            </a:r>
          </a:p>
        </p:txBody>
      </p:sp>
      <p:sp>
        <p:nvSpPr>
          <p:cNvPr id="73742" name="Text Box 14"/>
          <p:cNvSpPr txBox="1">
            <a:spLocks noChangeArrowheads="1"/>
          </p:cNvSpPr>
          <p:nvPr/>
        </p:nvSpPr>
        <p:spPr bwMode="auto">
          <a:xfrm>
            <a:off x="5551488" y="2371725"/>
            <a:ext cx="1611312" cy="1006475"/>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000" dirty="0"/>
              <a:t>KDC generates  R1</a:t>
            </a:r>
          </a:p>
        </p:txBody>
      </p:sp>
      <p:sp>
        <p:nvSpPr>
          <p:cNvPr id="73743" name="Text Box 15"/>
          <p:cNvSpPr txBox="1">
            <a:spLocks noChangeArrowheads="1"/>
          </p:cNvSpPr>
          <p:nvPr/>
        </p:nvSpPr>
        <p:spPr bwMode="auto">
          <a:xfrm>
            <a:off x="3398838" y="4251325"/>
            <a:ext cx="2392362" cy="457200"/>
          </a:xfrm>
          <a:prstGeom prst="rect">
            <a:avLst/>
          </a:prstGeom>
          <a:solidFill>
            <a:schemeClr val="bg1"/>
          </a:solidFill>
          <a:ln w="9525">
            <a:noFill/>
            <a:miter lim="800000"/>
            <a:headEnd/>
            <a:tailEnd/>
          </a:ln>
          <a:effectLst/>
        </p:spPr>
        <p:txBody>
          <a:bodyPr wrap="square">
            <a:prstTxWarp prst="textNoShape">
              <a:avLst/>
            </a:prstTxWarp>
            <a:spAutoFit/>
          </a:bodyPr>
          <a:lstStyle/>
          <a:p>
            <a:pPr algn="ctr" eaLnBrk="0" hangingPunct="0"/>
            <a:r>
              <a:rPr lang="en-US" sz="2400" dirty="0">
                <a:ea typeface="Arial Unicode MS" charset="0"/>
                <a:cs typeface="Arial Unicode MS" charset="0"/>
              </a:rPr>
              <a:t>K</a:t>
            </a:r>
            <a:r>
              <a:rPr lang="en-US" sz="2400" baseline="-25000" dirty="0">
                <a:ea typeface="Arial Unicode MS" charset="0"/>
                <a:cs typeface="Arial Unicode MS" charset="0"/>
              </a:rPr>
              <a:t>B-KDC</a:t>
            </a:r>
            <a:r>
              <a:rPr lang="en-US" sz="2400" dirty="0">
                <a:ea typeface="Arial Unicode MS" charset="0"/>
                <a:cs typeface="Arial Unicode MS" charset="0"/>
              </a:rPr>
              <a:t>(A,R1) </a:t>
            </a:r>
          </a:p>
        </p:txBody>
      </p:sp>
      <p:sp>
        <p:nvSpPr>
          <p:cNvPr id="73744" name="Text Box 16"/>
          <p:cNvSpPr txBox="1">
            <a:spLocks noChangeArrowheads="1"/>
          </p:cNvSpPr>
          <p:nvPr/>
        </p:nvSpPr>
        <p:spPr bwMode="auto">
          <a:xfrm>
            <a:off x="1822450" y="2776538"/>
            <a:ext cx="1911350" cy="457200"/>
          </a:xfrm>
          <a:prstGeom prst="rect">
            <a:avLst/>
          </a:prstGeom>
          <a:solidFill>
            <a:schemeClr val="bg1"/>
          </a:solidFill>
          <a:ln w="9525">
            <a:noFill/>
            <a:miter lim="800000"/>
            <a:headEnd/>
            <a:tailEnd/>
          </a:ln>
          <a:effectLst/>
        </p:spPr>
        <p:txBody>
          <a:bodyPr wrap="square">
            <a:prstTxWarp prst="textNoShape">
              <a:avLst/>
            </a:prstTxWarp>
            <a:spAutoFit/>
          </a:bodyPr>
          <a:lstStyle/>
          <a:p>
            <a:pPr algn="ctr" eaLnBrk="0" hangingPunct="0"/>
            <a:r>
              <a:rPr lang="en-US" sz="2400" dirty="0">
                <a:ea typeface="Arial Unicode MS" charset="0"/>
                <a:cs typeface="Arial Unicode MS" charset="0"/>
              </a:rPr>
              <a:t>K</a:t>
            </a:r>
            <a:r>
              <a:rPr lang="en-US" sz="2400" baseline="-25000" dirty="0">
                <a:ea typeface="Arial Unicode MS" charset="0"/>
                <a:cs typeface="Arial Unicode MS" charset="0"/>
              </a:rPr>
              <a:t>A-KDC</a:t>
            </a:r>
            <a:r>
              <a:rPr lang="en-US" sz="2400" dirty="0">
                <a:ea typeface="Arial Unicode MS" charset="0"/>
                <a:cs typeface="Arial Unicode MS" charset="0"/>
              </a:rPr>
              <a:t>(A,B)</a:t>
            </a:r>
          </a:p>
        </p:txBody>
      </p:sp>
      <p:sp>
        <p:nvSpPr>
          <p:cNvPr id="73745" name="Text Box 17"/>
          <p:cNvSpPr txBox="1">
            <a:spLocks noChangeArrowheads="1"/>
          </p:cNvSpPr>
          <p:nvPr/>
        </p:nvSpPr>
        <p:spPr bwMode="auto">
          <a:xfrm>
            <a:off x="2362200" y="3581400"/>
            <a:ext cx="4495800" cy="457200"/>
          </a:xfrm>
          <a:prstGeom prst="rect">
            <a:avLst/>
          </a:prstGeom>
          <a:noFill/>
          <a:ln w="9525">
            <a:noFill/>
            <a:miter lim="800000"/>
            <a:headEnd/>
            <a:tailEnd/>
          </a:ln>
          <a:effectLst/>
        </p:spPr>
        <p:txBody>
          <a:bodyPr wrap="square">
            <a:prstTxWarp prst="textNoShape">
              <a:avLst/>
            </a:prstTxWarp>
            <a:spAutoFit/>
          </a:bodyPr>
          <a:lstStyle/>
          <a:p>
            <a:pPr algn="ctr" eaLnBrk="0" hangingPunct="0"/>
            <a:r>
              <a:rPr lang="en-US" sz="2400" dirty="0">
                <a:ea typeface="Arial Unicode MS" charset="0"/>
                <a:cs typeface="Arial Unicode MS" charset="0"/>
              </a:rPr>
              <a:t>K</a:t>
            </a:r>
            <a:r>
              <a:rPr lang="en-US" sz="2400" baseline="-25000" dirty="0">
                <a:ea typeface="Arial Unicode MS" charset="0"/>
                <a:cs typeface="Arial Unicode MS" charset="0"/>
              </a:rPr>
              <a:t>A-KDC</a:t>
            </a:r>
            <a:r>
              <a:rPr lang="en-US" sz="2400" dirty="0">
                <a:ea typeface="Arial Unicode MS" charset="0"/>
                <a:cs typeface="Arial Unicode MS" charset="0"/>
              </a:rPr>
              <a:t>(R1, K</a:t>
            </a:r>
            <a:r>
              <a:rPr lang="en-US" sz="2400" baseline="-25000" dirty="0">
                <a:ea typeface="Arial Unicode MS" charset="0"/>
                <a:cs typeface="Arial Unicode MS" charset="0"/>
              </a:rPr>
              <a:t>B-KDC</a:t>
            </a:r>
            <a:r>
              <a:rPr lang="en-US" sz="2400" dirty="0">
                <a:ea typeface="Arial Unicode MS" charset="0"/>
                <a:cs typeface="Arial Unicode MS" charset="0"/>
              </a:rPr>
              <a:t>(A,R1)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7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37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373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37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37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7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37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nimBg="1"/>
      <p:bldP spid="73735" grpId="0" animBg="1"/>
      <p:bldP spid="73736" grpId="0" animBg="1"/>
      <p:bldP spid="73737" grpId="0"/>
      <p:bldP spid="73738" grpId="0"/>
      <p:bldP spid="73739" grpId="0" animBg="1"/>
      <p:bldP spid="73740" grpId="0"/>
      <p:bldP spid="73742" grpId="0"/>
      <p:bldP spid="7374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t>How Useful is a KDC?</a:t>
            </a:r>
          </a:p>
        </p:txBody>
      </p:sp>
      <p:sp>
        <p:nvSpPr>
          <p:cNvPr id="87043" name="Rectangle 3"/>
          <p:cNvSpPr>
            <a:spLocks noGrp="1" noChangeArrowheads="1"/>
          </p:cNvSpPr>
          <p:nvPr>
            <p:ph type="body" idx="1"/>
          </p:nvPr>
        </p:nvSpPr>
        <p:spPr/>
        <p:txBody>
          <a:bodyPr/>
          <a:lstStyle/>
          <a:p>
            <a:r>
              <a:rPr lang="en-US"/>
              <a:t>Must always be online to support secure communication</a:t>
            </a:r>
          </a:p>
          <a:p>
            <a:r>
              <a:rPr lang="en-US"/>
              <a:t>KDC can expose our session keys to others!</a:t>
            </a:r>
          </a:p>
          <a:p>
            <a:r>
              <a:rPr lang="en-US"/>
              <a:t>Centralized trust and point of failure.</a:t>
            </a:r>
          </a:p>
          <a:p>
            <a:endParaRPr lang="en-US"/>
          </a:p>
          <a:p>
            <a:pPr>
              <a:buFont typeface="Wingdings" charset="2"/>
              <a:buNone/>
            </a:pPr>
            <a:r>
              <a:rPr lang="en-US"/>
              <a:t>	In practice, the KDC model is mostly used within single organizations (e.g. Kerberos) but not more widely.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The Dreaded PKI</a:t>
            </a:r>
          </a:p>
        </p:txBody>
      </p:sp>
      <p:sp>
        <p:nvSpPr>
          <p:cNvPr id="89091" name="Rectangle 3"/>
          <p:cNvSpPr>
            <a:spLocks noGrp="1" noChangeArrowheads="1"/>
          </p:cNvSpPr>
          <p:nvPr>
            <p:ph type="body" idx="1"/>
          </p:nvPr>
        </p:nvSpPr>
        <p:spPr/>
        <p:txBody>
          <a:bodyPr/>
          <a:lstStyle/>
          <a:p>
            <a:pPr marL="571500" indent="-571500"/>
            <a:r>
              <a:rPr lang="en-US"/>
              <a:t>Definition:</a:t>
            </a:r>
          </a:p>
          <a:p>
            <a:pPr marL="571500" indent="-571500">
              <a:buFont typeface="Wingdings" charset="2"/>
              <a:buNone/>
            </a:pPr>
            <a:r>
              <a:rPr lang="en-US"/>
              <a:t>	 Public Key Infrastructure (PKI)</a:t>
            </a:r>
          </a:p>
          <a:p>
            <a:pPr marL="571500" indent="-571500">
              <a:buFont typeface="Wingdings" charset="2"/>
              <a:buAutoNum type="arabicParenR"/>
            </a:pPr>
            <a:r>
              <a:rPr lang="en-US"/>
              <a:t>A system in which “roots of trust” authoritatively bind public keys to real-world identities</a:t>
            </a:r>
          </a:p>
          <a:p>
            <a:pPr marL="571500" indent="-571500">
              <a:buFont typeface="Wingdings" charset="2"/>
              <a:buAutoNum type="arabicParenR"/>
            </a:pPr>
            <a:r>
              <a:rPr lang="en-US"/>
              <a:t>A significant stumbling block in deploying  many “next generation” secure Internet protocol or applications.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Certification Authorities</a:t>
            </a:r>
          </a:p>
        </p:txBody>
      </p:sp>
      <p:sp>
        <p:nvSpPr>
          <p:cNvPr id="75779" name="Rectangle 3"/>
          <p:cNvSpPr>
            <a:spLocks noGrp="1" noChangeArrowheads="1"/>
          </p:cNvSpPr>
          <p:nvPr>
            <p:ph type="body" sz="half" idx="1"/>
          </p:nvPr>
        </p:nvSpPr>
        <p:spPr>
          <a:xfrm>
            <a:off x="561975" y="1382713"/>
            <a:ext cx="7902575" cy="4648200"/>
          </a:xfrm>
        </p:spPr>
        <p:txBody>
          <a:bodyPr/>
          <a:lstStyle/>
          <a:p>
            <a:r>
              <a:rPr lang="en-US" sz="2600" dirty="0">
                <a:solidFill>
                  <a:srgbClr val="FF0000"/>
                </a:solidFill>
              </a:rPr>
              <a:t>Certification authority (CA): </a:t>
            </a:r>
            <a:r>
              <a:rPr lang="en-US" sz="2600" dirty="0"/>
              <a:t>binds public key to particular entity, E.</a:t>
            </a:r>
          </a:p>
          <a:p>
            <a:r>
              <a:rPr lang="en-US" sz="2600" dirty="0"/>
              <a:t>An entity E registers its public key with CA.</a:t>
            </a:r>
          </a:p>
          <a:p>
            <a:pPr marL="742950" lvl="1" indent="-285750"/>
            <a:r>
              <a:rPr lang="en-US" sz="2200" dirty="0"/>
              <a:t>E provides “proof of identity” to CA. </a:t>
            </a:r>
          </a:p>
          <a:p>
            <a:pPr marL="742950" lvl="1" indent="-285750"/>
            <a:r>
              <a:rPr lang="en-US" sz="2200" dirty="0"/>
              <a:t>CA creates certificate binding E to its public key.</a:t>
            </a:r>
          </a:p>
          <a:p>
            <a:pPr marL="742950" lvl="1" indent="-285750"/>
            <a:r>
              <a:rPr lang="en-US" sz="2200" dirty="0"/>
              <a:t>Certificate contains E’s public key AND the CA’s signature of E’s public key.  </a:t>
            </a:r>
          </a:p>
        </p:txBody>
      </p:sp>
      <p:pic>
        <p:nvPicPr>
          <p:cNvPr id="75780" name="Picture 4" descr="j0175664[1]"/>
          <p:cNvPicPr>
            <a:picLocks noGrp="1" noChangeAspect="1" noChangeArrowheads="1"/>
          </p:cNvPicPr>
          <p:nvPr>
            <p:ph sz="quarter" idx="2"/>
          </p:nvPr>
        </p:nvPicPr>
        <p:blipFill>
          <a:blip r:embed="rId3"/>
          <a:srcRect/>
          <a:stretch>
            <a:fillRect/>
          </a:stretch>
        </p:blipFill>
        <p:spPr>
          <a:xfrm>
            <a:off x="3411538" y="4894263"/>
            <a:ext cx="1223962" cy="893762"/>
          </a:xfrm>
          <a:noFill/>
          <a:ln/>
        </p:spPr>
      </p:pic>
      <p:pic>
        <p:nvPicPr>
          <p:cNvPr id="75781" name="Picture 5" descr="Bob"/>
          <p:cNvPicPr>
            <a:picLocks noChangeAspect="1" noChangeArrowheads="1"/>
          </p:cNvPicPr>
          <p:nvPr/>
        </p:nvPicPr>
        <p:blipFill>
          <a:blip r:embed="rId4"/>
          <a:srcRect/>
          <a:stretch>
            <a:fillRect/>
          </a:stretch>
        </p:blipFill>
        <p:spPr bwMode="auto">
          <a:xfrm>
            <a:off x="1830388" y="5702300"/>
            <a:ext cx="590550" cy="604838"/>
          </a:xfrm>
          <a:prstGeom prst="rect">
            <a:avLst/>
          </a:prstGeom>
          <a:noFill/>
          <a:ln w="9525">
            <a:noFill/>
            <a:miter lim="800000"/>
            <a:headEnd/>
            <a:tailEnd/>
          </a:ln>
        </p:spPr>
      </p:pic>
      <p:sp>
        <p:nvSpPr>
          <p:cNvPr id="75782" name="Text Box 6"/>
          <p:cNvSpPr txBox="1">
            <a:spLocks noChangeArrowheads="1"/>
          </p:cNvSpPr>
          <p:nvPr/>
        </p:nvSpPr>
        <p:spPr bwMode="auto">
          <a:xfrm>
            <a:off x="1155700" y="4324350"/>
            <a:ext cx="960438" cy="825500"/>
          </a:xfrm>
          <a:prstGeom prst="rect">
            <a:avLst/>
          </a:prstGeom>
          <a:noFill/>
          <a:ln w="9525">
            <a:noFill/>
            <a:miter lim="800000"/>
            <a:headEnd/>
            <a:tailEnd/>
          </a:ln>
          <a:effectLst/>
        </p:spPr>
        <p:txBody>
          <a:bodyPr>
            <a:prstTxWarp prst="textNoShape">
              <a:avLst/>
            </a:prstTxWarp>
            <a:spAutoFit/>
          </a:bodyPr>
          <a:lstStyle/>
          <a:p>
            <a:pPr algn="r" eaLnBrk="0" hangingPunct="0"/>
            <a:r>
              <a:rPr lang="en-US" sz="1600"/>
              <a:t>Bob’s </a:t>
            </a:r>
          </a:p>
          <a:p>
            <a:pPr algn="r" eaLnBrk="0" hangingPunct="0"/>
            <a:r>
              <a:rPr lang="en-US" sz="1600"/>
              <a:t>public</a:t>
            </a:r>
          </a:p>
          <a:p>
            <a:pPr algn="r" eaLnBrk="0" hangingPunct="0"/>
            <a:r>
              <a:rPr lang="en-US" sz="1600"/>
              <a:t>key </a:t>
            </a:r>
          </a:p>
        </p:txBody>
      </p:sp>
      <p:pic>
        <p:nvPicPr>
          <p:cNvPr id="75783" name="Picture 7" descr="BS00768_[1]"/>
          <p:cNvPicPr>
            <a:picLocks noChangeAspect="1" noChangeArrowheads="1"/>
          </p:cNvPicPr>
          <p:nvPr/>
        </p:nvPicPr>
        <p:blipFill>
          <a:blip r:embed="rId5"/>
          <a:srcRect/>
          <a:stretch>
            <a:fillRect/>
          </a:stretch>
        </p:blipFill>
        <p:spPr bwMode="auto">
          <a:xfrm flipH="1" flipV="1">
            <a:off x="2133600" y="4405313"/>
            <a:ext cx="458788" cy="236537"/>
          </a:xfrm>
          <a:prstGeom prst="rect">
            <a:avLst/>
          </a:prstGeom>
          <a:noFill/>
          <a:ln w="9525">
            <a:noFill/>
            <a:miter lim="800000"/>
            <a:headEnd/>
            <a:tailEnd/>
          </a:ln>
        </p:spPr>
      </p:pic>
      <p:sp>
        <p:nvSpPr>
          <p:cNvPr id="75784" name="Line 8"/>
          <p:cNvSpPr>
            <a:spLocks noChangeShapeType="1"/>
          </p:cNvSpPr>
          <p:nvPr/>
        </p:nvSpPr>
        <p:spPr bwMode="auto">
          <a:xfrm>
            <a:off x="2562225" y="4651375"/>
            <a:ext cx="698500" cy="615950"/>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5785" name="Text Box 9"/>
          <p:cNvSpPr txBox="1">
            <a:spLocks noChangeArrowheads="1"/>
          </p:cNvSpPr>
          <p:nvPr/>
        </p:nvSpPr>
        <p:spPr bwMode="auto">
          <a:xfrm>
            <a:off x="381000" y="5507038"/>
            <a:ext cx="1493838" cy="825500"/>
          </a:xfrm>
          <a:prstGeom prst="rect">
            <a:avLst/>
          </a:prstGeom>
          <a:noFill/>
          <a:ln w="9525">
            <a:noFill/>
            <a:miter lim="800000"/>
            <a:headEnd/>
            <a:tailEnd/>
          </a:ln>
          <a:effectLst/>
        </p:spPr>
        <p:txBody>
          <a:bodyPr wrap="square">
            <a:prstTxWarp prst="textNoShape">
              <a:avLst/>
            </a:prstTxWarp>
            <a:spAutoFit/>
          </a:bodyPr>
          <a:lstStyle/>
          <a:p>
            <a:pPr algn="r" eaLnBrk="0" hangingPunct="0"/>
            <a:r>
              <a:rPr lang="en-US" sz="1600" dirty="0"/>
              <a:t>Bob’s </a:t>
            </a:r>
          </a:p>
          <a:p>
            <a:pPr algn="r" eaLnBrk="0" hangingPunct="0"/>
            <a:r>
              <a:rPr lang="en-US" sz="1600" dirty="0"/>
              <a:t>identifying information </a:t>
            </a:r>
          </a:p>
        </p:txBody>
      </p:sp>
      <p:sp>
        <p:nvSpPr>
          <p:cNvPr id="75786" name="Line 10"/>
          <p:cNvSpPr>
            <a:spLocks noChangeShapeType="1"/>
          </p:cNvSpPr>
          <p:nvPr/>
        </p:nvSpPr>
        <p:spPr bwMode="auto">
          <a:xfrm flipV="1">
            <a:off x="2525713" y="5434013"/>
            <a:ext cx="741362" cy="341312"/>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grpSp>
        <p:nvGrpSpPr>
          <p:cNvPr id="2" name="Group 11"/>
          <p:cNvGrpSpPr>
            <a:grpSpLocks/>
          </p:cNvGrpSpPr>
          <p:nvPr/>
        </p:nvGrpSpPr>
        <p:grpSpPr bwMode="auto">
          <a:xfrm>
            <a:off x="4419600" y="4267200"/>
            <a:ext cx="2286000" cy="838200"/>
            <a:chOff x="1126" y="2124"/>
            <a:chExt cx="751" cy="724"/>
          </a:xfrm>
        </p:grpSpPr>
        <p:sp>
          <p:nvSpPr>
            <p:cNvPr id="75788" name="Rectangle 12"/>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p>
          </p:txBody>
        </p:sp>
        <p:sp>
          <p:nvSpPr>
            <p:cNvPr id="75789" name="Text Box 13"/>
            <p:cNvSpPr txBox="1">
              <a:spLocks noChangeArrowheads="1"/>
            </p:cNvSpPr>
            <p:nvPr/>
          </p:nvSpPr>
          <p:spPr bwMode="auto">
            <a:xfrm>
              <a:off x="1159" y="2124"/>
              <a:ext cx="692" cy="724"/>
            </a:xfrm>
            <a:prstGeom prst="rect">
              <a:avLst/>
            </a:prstGeom>
            <a:solidFill>
              <a:schemeClr val="tx1"/>
            </a:solidFill>
            <a:ln w="9525">
              <a:noFill/>
              <a:miter lim="800000"/>
              <a:headEnd/>
              <a:tailEnd/>
            </a:ln>
            <a:effectLst/>
          </p:spPr>
          <p:txBody>
            <a:bodyPr>
              <a:prstTxWarp prst="textNoShape">
                <a:avLst/>
              </a:prstTxWarp>
              <a:spAutoFit/>
            </a:bodyPr>
            <a:lstStyle/>
            <a:p>
              <a:pPr algn="ctr" eaLnBrk="0" hangingPunct="0"/>
              <a:r>
                <a:rPr lang="en-US" dirty="0">
                  <a:solidFill>
                    <a:schemeClr val="bg1"/>
                  </a:solidFill>
                </a:rPr>
                <a:t>CA generates</a:t>
              </a:r>
            </a:p>
            <a:p>
              <a:pPr algn="ctr" eaLnBrk="0" hangingPunct="0"/>
              <a:r>
                <a:rPr lang="en-US" dirty="0">
                  <a:solidFill>
                    <a:schemeClr val="bg1"/>
                  </a:solidFill>
                </a:rPr>
                <a:t>S = Sign(K</a:t>
              </a:r>
              <a:r>
                <a:rPr lang="en-US" baseline="-25000" dirty="0">
                  <a:solidFill>
                    <a:schemeClr val="bg1"/>
                  </a:solidFill>
                </a:rPr>
                <a:t>B</a:t>
              </a:r>
              <a:r>
                <a:rPr lang="en-US" dirty="0">
                  <a:solidFill>
                    <a:schemeClr val="bg1"/>
                  </a:solidFill>
                </a:rPr>
                <a:t>)</a:t>
              </a:r>
            </a:p>
          </p:txBody>
        </p:sp>
      </p:grpSp>
      <p:sp>
        <p:nvSpPr>
          <p:cNvPr id="75790" name="Text Box 14"/>
          <p:cNvSpPr txBox="1">
            <a:spLocks noChangeArrowheads="1"/>
          </p:cNvSpPr>
          <p:nvPr/>
        </p:nvSpPr>
        <p:spPr bwMode="auto">
          <a:xfrm>
            <a:off x="4546600" y="5219700"/>
            <a:ext cx="960438" cy="825500"/>
          </a:xfrm>
          <a:prstGeom prst="rect">
            <a:avLst/>
          </a:prstGeom>
          <a:noFill/>
          <a:ln w="9525">
            <a:noFill/>
            <a:miter lim="800000"/>
            <a:headEnd/>
            <a:tailEnd/>
          </a:ln>
          <a:effectLst/>
        </p:spPr>
        <p:txBody>
          <a:bodyPr>
            <a:prstTxWarp prst="textNoShape">
              <a:avLst/>
            </a:prstTxWarp>
            <a:spAutoFit/>
          </a:bodyPr>
          <a:lstStyle/>
          <a:p>
            <a:pPr algn="r" eaLnBrk="0" hangingPunct="0"/>
            <a:r>
              <a:rPr lang="en-US" sz="1600"/>
              <a:t>CA </a:t>
            </a:r>
          </a:p>
          <a:p>
            <a:pPr algn="r" eaLnBrk="0" hangingPunct="0"/>
            <a:r>
              <a:rPr lang="en-US" sz="1600"/>
              <a:t>private</a:t>
            </a:r>
          </a:p>
          <a:p>
            <a:pPr algn="r" eaLnBrk="0" hangingPunct="0"/>
            <a:r>
              <a:rPr lang="en-US" sz="1600"/>
              <a:t>key </a:t>
            </a:r>
          </a:p>
        </p:txBody>
      </p:sp>
      <p:pic>
        <p:nvPicPr>
          <p:cNvPr id="75791" name="Picture 15" descr="BS00768_[1]"/>
          <p:cNvPicPr>
            <a:picLocks noChangeAspect="1" noChangeArrowheads="1"/>
          </p:cNvPicPr>
          <p:nvPr/>
        </p:nvPicPr>
        <p:blipFill>
          <a:blip r:embed="rId5"/>
          <a:srcRect/>
          <a:stretch>
            <a:fillRect/>
          </a:stretch>
        </p:blipFill>
        <p:spPr bwMode="auto">
          <a:xfrm flipH="1" flipV="1">
            <a:off x="5719763" y="5313363"/>
            <a:ext cx="458787" cy="236537"/>
          </a:xfrm>
          <a:prstGeom prst="rect">
            <a:avLst/>
          </a:prstGeom>
          <a:noFill/>
          <a:ln w="9525">
            <a:noFill/>
            <a:miter lim="800000"/>
            <a:headEnd/>
            <a:tailEnd/>
          </a:ln>
        </p:spPr>
      </p:pic>
      <p:sp>
        <p:nvSpPr>
          <p:cNvPr id="75792" name="Line 16"/>
          <p:cNvSpPr>
            <a:spLocks noChangeShapeType="1"/>
          </p:cNvSpPr>
          <p:nvPr/>
        </p:nvSpPr>
        <p:spPr bwMode="auto">
          <a:xfrm flipV="1">
            <a:off x="5638800" y="5132388"/>
            <a:ext cx="0" cy="428625"/>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5793" name="Line 17"/>
          <p:cNvSpPr>
            <a:spLocks noChangeShapeType="1"/>
          </p:cNvSpPr>
          <p:nvPr/>
        </p:nvSpPr>
        <p:spPr bwMode="auto">
          <a:xfrm>
            <a:off x="2613025" y="4468813"/>
            <a:ext cx="2222500" cy="635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75794" name="Line 18"/>
          <p:cNvSpPr>
            <a:spLocks noChangeShapeType="1"/>
          </p:cNvSpPr>
          <p:nvPr/>
        </p:nvSpPr>
        <p:spPr bwMode="auto">
          <a:xfrm flipV="1">
            <a:off x="6089650" y="4495800"/>
            <a:ext cx="1133475" cy="9525"/>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pic>
        <p:nvPicPr>
          <p:cNvPr id="75795" name="Picture 19" descr="SO00109_[1]"/>
          <p:cNvPicPr>
            <a:picLocks noGrp="1" noChangeAspect="1" noChangeArrowheads="1"/>
          </p:cNvPicPr>
          <p:nvPr>
            <p:ph sz="quarter" idx="3"/>
          </p:nvPr>
        </p:nvPicPr>
        <p:blipFill>
          <a:blip r:embed="rId6"/>
          <a:srcRect/>
          <a:stretch>
            <a:fillRect/>
          </a:stretch>
        </p:blipFill>
        <p:spPr>
          <a:xfrm>
            <a:off x="7315200" y="4038600"/>
            <a:ext cx="909638" cy="1128713"/>
          </a:xfrm>
          <a:noFill/>
          <a:ln/>
        </p:spPr>
      </p:pic>
      <p:pic>
        <p:nvPicPr>
          <p:cNvPr id="75796" name="Picture 20" descr="BS00768_[1]"/>
          <p:cNvPicPr>
            <a:picLocks noChangeAspect="1" noChangeArrowheads="1"/>
          </p:cNvPicPr>
          <p:nvPr/>
        </p:nvPicPr>
        <p:blipFill>
          <a:blip r:embed="rId5"/>
          <a:srcRect/>
          <a:stretch>
            <a:fillRect/>
          </a:stretch>
        </p:blipFill>
        <p:spPr bwMode="auto">
          <a:xfrm flipH="1" flipV="1">
            <a:off x="8382000" y="4267200"/>
            <a:ext cx="458788" cy="236538"/>
          </a:xfrm>
          <a:prstGeom prst="rect">
            <a:avLst/>
          </a:prstGeom>
          <a:noFill/>
          <a:ln w="9525">
            <a:noFill/>
            <a:miter lim="800000"/>
            <a:headEnd/>
            <a:tailEnd/>
          </a:ln>
        </p:spPr>
      </p:pic>
      <p:sp>
        <p:nvSpPr>
          <p:cNvPr id="75797" name="Text Box 21"/>
          <p:cNvSpPr txBox="1">
            <a:spLocks noChangeArrowheads="1"/>
          </p:cNvSpPr>
          <p:nvPr/>
        </p:nvSpPr>
        <p:spPr bwMode="auto">
          <a:xfrm>
            <a:off x="6324600" y="5105400"/>
            <a:ext cx="2541588" cy="1006475"/>
          </a:xfrm>
          <a:prstGeom prst="rect">
            <a:avLst/>
          </a:prstGeom>
          <a:noFill/>
          <a:ln w="9525">
            <a:noFill/>
            <a:miter lim="800000"/>
            <a:headEnd/>
            <a:tailEnd/>
          </a:ln>
          <a:effectLst/>
        </p:spPr>
        <p:txBody>
          <a:bodyPr wrap="square">
            <a:prstTxWarp prst="textNoShape">
              <a:avLst/>
            </a:prstTxWarp>
            <a:spAutoFit/>
          </a:bodyPr>
          <a:lstStyle/>
          <a:p>
            <a:pPr algn="r" eaLnBrk="0" hangingPunct="0"/>
            <a:r>
              <a:rPr lang="en-US" sz="2000" dirty="0"/>
              <a:t>certificate = Bob’s public key and  signature by CA</a:t>
            </a:r>
          </a:p>
        </p:txBody>
      </p:sp>
      <p:grpSp>
        <p:nvGrpSpPr>
          <p:cNvPr id="3" name="Group 22"/>
          <p:cNvGrpSpPr>
            <a:grpSpLocks/>
          </p:cNvGrpSpPr>
          <p:nvPr/>
        </p:nvGrpSpPr>
        <p:grpSpPr bwMode="auto">
          <a:xfrm>
            <a:off x="8382000" y="4648200"/>
            <a:ext cx="509588" cy="492125"/>
            <a:chOff x="2968" y="2140"/>
            <a:chExt cx="321" cy="310"/>
          </a:xfrm>
        </p:grpSpPr>
        <p:sp>
          <p:nvSpPr>
            <p:cNvPr id="75799" name="Text Box 23"/>
            <p:cNvSpPr txBox="1">
              <a:spLocks noChangeArrowheads="1"/>
            </p:cNvSpPr>
            <p:nvPr/>
          </p:nvSpPr>
          <p:spPr bwMode="auto">
            <a:xfrm>
              <a:off x="2968" y="2140"/>
              <a:ext cx="321" cy="250"/>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 </a:t>
              </a:r>
            </a:p>
          </p:txBody>
        </p:sp>
        <p:sp>
          <p:nvSpPr>
            <p:cNvPr id="75800" name="Text Box 24"/>
            <p:cNvSpPr txBox="1">
              <a:spLocks noChangeArrowheads="1"/>
            </p:cNvSpPr>
            <p:nvPr/>
          </p:nvSpPr>
          <p:spPr bwMode="auto">
            <a:xfrm>
              <a:off x="3144" y="2238"/>
              <a:ext cx="116" cy="212"/>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endParaRPr>
            </a:p>
          </p:txBody>
        </p:sp>
      </p:grpSp>
      <p:sp>
        <p:nvSpPr>
          <p:cNvPr id="75802" name="Text Box 26"/>
          <p:cNvSpPr txBox="1">
            <a:spLocks noChangeArrowheads="1"/>
          </p:cNvSpPr>
          <p:nvPr/>
        </p:nvSpPr>
        <p:spPr bwMode="auto">
          <a:xfrm>
            <a:off x="5562600" y="5562600"/>
            <a:ext cx="869950"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30000">
                <a:solidFill>
                  <a:srgbClr val="FF0000"/>
                </a:solidFill>
              </a:rPr>
              <a:t>-1</a:t>
            </a:r>
            <a:r>
              <a:rPr lang="en-US" sz="2000">
                <a:solidFill>
                  <a:srgbClr val="FF0000"/>
                </a:solidFill>
              </a:rPr>
              <a:t> </a:t>
            </a:r>
            <a:r>
              <a:rPr lang="en-US" sz="2000" baseline="-25000">
                <a:solidFill>
                  <a:srgbClr val="FF0000"/>
                </a:solidFill>
              </a:rPr>
              <a:t>CA</a:t>
            </a:r>
            <a:r>
              <a:rPr lang="en-US" sz="2000">
                <a:solidFill>
                  <a:srgbClr val="FF0000"/>
                </a:solidFill>
              </a:rPr>
              <a:t> </a:t>
            </a:r>
          </a:p>
        </p:txBody>
      </p:sp>
      <p:sp>
        <p:nvSpPr>
          <p:cNvPr id="75804" name="Text Box 28"/>
          <p:cNvSpPr txBox="1">
            <a:spLocks noChangeArrowheads="1"/>
          </p:cNvSpPr>
          <p:nvPr/>
        </p:nvSpPr>
        <p:spPr bwMode="auto">
          <a:xfrm>
            <a:off x="2057400" y="4800600"/>
            <a:ext cx="533400" cy="396875"/>
          </a:xfrm>
          <a:prstGeom prst="rect">
            <a:avLst/>
          </a:prstGeom>
          <a:solidFill>
            <a:schemeClr val="bg1"/>
          </a:solid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a:solidFill>
                  <a:srgbClr val="FF0000"/>
                </a:solidFill>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Certification Authorities</a:t>
            </a:r>
          </a:p>
        </p:txBody>
      </p:sp>
      <p:sp>
        <p:nvSpPr>
          <p:cNvPr id="77827" name="Rectangle 3"/>
          <p:cNvSpPr>
            <a:spLocks noGrp="1" noChangeArrowheads="1"/>
          </p:cNvSpPr>
          <p:nvPr>
            <p:ph type="body" sz="half" idx="3"/>
          </p:nvPr>
        </p:nvSpPr>
        <p:spPr>
          <a:xfrm>
            <a:off x="650875" y="1371600"/>
            <a:ext cx="7727950" cy="1828800"/>
          </a:xfrm>
        </p:spPr>
        <p:txBody>
          <a:bodyPr/>
          <a:lstStyle/>
          <a:p>
            <a:pPr>
              <a:lnSpc>
                <a:spcPct val="90000"/>
              </a:lnSpc>
            </a:pPr>
            <a:r>
              <a:rPr lang="en-US" sz="2000"/>
              <a:t>When Alice wants Bob’s public key:</a:t>
            </a:r>
          </a:p>
          <a:p>
            <a:pPr marL="742950" lvl="1" indent="-285750">
              <a:lnSpc>
                <a:spcPct val="90000"/>
              </a:lnSpc>
            </a:pPr>
            <a:r>
              <a:rPr lang="en-US" sz="2400">
                <a:solidFill>
                  <a:srgbClr val="FF0000"/>
                </a:solidFill>
              </a:rPr>
              <a:t>Gets Bob’s certificate (Bob or elsewhere).</a:t>
            </a:r>
          </a:p>
          <a:p>
            <a:pPr marL="742950" lvl="1" indent="-285750">
              <a:lnSpc>
                <a:spcPct val="90000"/>
              </a:lnSpc>
            </a:pPr>
            <a:r>
              <a:rPr lang="en-US" sz="2400">
                <a:solidFill>
                  <a:srgbClr val="FF0000"/>
                </a:solidFill>
              </a:rPr>
              <a:t>Use CA’s public key to verify the signature within Bob’s certificate, then accepts public key</a:t>
            </a:r>
            <a:endParaRPr lang="en-US" sz="2400"/>
          </a:p>
        </p:txBody>
      </p:sp>
      <p:grpSp>
        <p:nvGrpSpPr>
          <p:cNvPr id="2" name="Group 11"/>
          <p:cNvGrpSpPr>
            <a:grpSpLocks/>
          </p:cNvGrpSpPr>
          <p:nvPr/>
        </p:nvGrpSpPr>
        <p:grpSpPr bwMode="auto">
          <a:xfrm>
            <a:off x="3581400" y="3505200"/>
            <a:ext cx="1639888" cy="955675"/>
            <a:chOff x="1126" y="2124"/>
            <a:chExt cx="751" cy="602"/>
          </a:xfrm>
        </p:grpSpPr>
        <p:sp>
          <p:nvSpPr>
            <p:cNvPr id="77836" name="Rectangle 12"/>
            <p:cNvSpPr>
              <a:spLocks noChangeArrowheads="1"/>
            </p:cNvSpPr>
            <p:nvPr/>
          </p:nvSpPr>
          <p:spPr bwMode="auto">
            <a:xfrm>
              <a:off x="1126" y="2124"/>
              <a:ext cx="751" cy="602"/>
            </a:xfrm>
            <a:prstGeom prst="rect">
              <a:avLst/>
            </a:prstGeom>
            <a:solidFill>
              <a:schemeClr val="tx1"/>
            </a:solidFill>
            <a:ln w="9525">
              <a:solidFill>
                <a:schemeClr val="tx1"/>
              </a:solidFill>
              <a:miter lim="800000"/>
              <a:headEnd/>
              <a:tailEnd/>
            </a:ln>
            <a:effectLst/>
          </p:spPr>
          <p:txBody>
            <a:bodyPr wrap="none" anchor="ctr">
              <a:prstTxWarp prst="textNoShape">
                <a:avLst/>
              </a:prstTxWarp>
            </a:bodyPr>
            <a:lstStyle/>
            <a:p>
              <a:endParaRPr lang="en-US"/>
            </a:p>
          </p:txBody>
        </p:sp>
        <p:sp>
          <p:nvSpPr>
            <p:cNvPr id="77837" name="Text Box 13"/>
            <p:cNvSpPr txBox="1">
              <a:spLocks noChangeArrowheads="1"/>
            </p:cNvSpPr>
            <p:nvPr/>
          </p:nvSpPr>
          <p:spPr bwMode="auto">
            <a:xfrm>
              <a:off x="1172" y="2124"/>
              <a:ext cx="666" cy="577"/>
            </a:xfrm>
            <a:prstGeom prst="rect">
              <a:avLst/>
            </a:prstGeom>
            <a:solidFill>
              <a:schemeClr val="tx1"/>
            </a:solidFill>
            <a:ln w="9525">
              <a:noFill/>
              <a:miter lim="800000"/>
              <a:headEnd/>
              <a:tailEnd/>
            </a:ln>
            <a:effectLst/>
          </p:spPr>
          <p:txBody>
            <a:bodyPr wrap="none">
              <a:prstTxWarp prst="textNoShape">
                <a:avLst/>
              </a:prstTxWarp>
              <a:spAutoFit/>
            </a:bodyPr>
            <a:lstStyle/>
            <a:p>
              <a:pPr algn="ctr" eaLnBrk="0" hangingPunct="0"/>
              <a:endParaRPr lang="en-US">
                <a:solidFill>
                  <a:schemeClr val="bg1"/>
                </a:solidFill>
              </a:endParaRPr>
            </a:p>
            <a:p>
              <a:pPr algn="ctr" eaLnBrk="0" hangingPunct="0"/>
              <a:r>
                <a:rPr lang="en-US">
                  <a:solidFill>
                    <a:schemeClr val="bg1"/>
                  </a:solidFill>
                </a:rPr>
                <a:t>Verify(S, K</a:t>
              </a:r>
              <a:r>
                <a:rPr lang="en-US" baseline="-25000">
                  <a:solidFill>
                    <a:schemeClr val="bg1"/>
                  </a:solidFill>
                </a:rPr>
                <a:t>B</a:t>
              </a:r>
              <a:r>
                <a:rPr lang="en-US">
                  <a:solidFill>
                    <a:schemeClr val="bg1"/>
                  </a:solidFill>
                </a:rPr>
                <a:t>)</a:t>
              </a:r>
            </a:p>
            <a:p>
              <a:pPr algn="ctr" eaLnBrk="0" hangingPunct="0"/>
              <a:endParaRPr lang="en-US">
                <a:solidFill>
                  <a:schemeClr val="bg1"/>
                </a:solidFill>
              </a:endParaRPr>
            </a:p>
          </p:txBody>
        </p:sp>
      </p:grpSp>
      <p:sp>
        <p:nvSpPr>
          <p:cNvPr id="77838" name="Text Box 14"/>
          <p:cNvSpPr txBox="1">
            <a:spLocks noChangeArrowheads="1"/>
          </p:cNvSpPr>
          <p:nvPr/>
        </p:nvSpPr>
        <p:spPr bwMode="auto">
          <a:xfrm>
            <a:off x="3560763" y="4522788"/>
            <a:ext cx="960437" cy="825500"/>
          </a:xfrm>
          <a:prstGeom prst="rect">
            <a:avLst/>
          </a:prstGeom>
          <a:noFill/>
          <a:ln w="9525">
            <a:noFill/>
            <a:miter lim="800000"/>
            <a:headEnd/>
            <a:tailEnd/>
          </a:ln>
          <a:effectLst/>
        </p:spPr>
        <p:txBody>
          <a:bodyPr>
            <a:prstTxWarp prst="textNoShape">
              <a:avLst/>
            </a:prstTxWarp>
            <a:spAutoFit/>
          </a:bodyPr>
          <a:lstStyle/>
          <a:p>
            <a:pPr algn="r" eaLnBrk="0" hangingPunct="0"/>
            <a:r>
              <a:rPr lang="en-US" sz="1600"/>
              <a:t>CA </a:t>
            </a:r>
          </a:p>
          <a:p>
            <a:pPr algn="r" eaLnBrk="0" hangingPunct="0"/>
            <a:r>
              <a:rPr lang="en-US" sz="1600"/>
              <a:t>public</a:t>
            </a:r>
          </a:p>
          <a:p>
            <a:pPr algn="r" eaLnBrk="0" hangingPunct="0"/>
            <a:r>
              <a:rPr lang="en-US" sz="1600"/>
              <a:t>key </a:t>
            </a:r>
          </a:p>
        </p:txBody>
      </p:sp>
      <p:pic>
        <p:nvPicPr>
          <p:cNvPr id="77839" name="Picture 15" descr="BS00768_[1]"/>
          <p:cNvPicPr>
            <a:picLocks noChangeAspect="1" noChangeArrowheads="1"/>
          </p:cNvPicPr>
          <p:nvPr/>
        </p:nvPicPr>
        <p:blipFill>
          <a:blip r:embed="rId3"/>
          <a:srcRect/>
          <a:stretch>
            <a:fillRect/>
          </a:stretch>
        </p:blipFill>
        <p:spPr bwMode="auto">
          <a:xfrm flipH="1" flipV="1">
            <a:off x="5410200" y="4495800"/>
            <a:ext cx="458788" cy="236538"/>
          </a:xfrm>
          <a:prstGeom prst="rect">
            <a:avLst/>
          </a:prstGeom>
          <a:noFill/>
          <a:ln w="9525">
            <a:noFill/>
            <a:miter lim="800000"/>
            <a:headEnd/>
            <a:tailEnd/>
          </a:ln>
        </p:spPr>
      </p:pic>
      <p:sp>
        <p:nvSpPr>
          <p:cNvPr id="77840" name="Text Box 16"/>
          <p:cNvSpPr txBox="1">
            <a:spLocks noChangeArrowheads="1"/>
          </p:cNvSpPr>
          <p:nvPr/>
        </p:nvSpPr>
        <p:spPr bwMode="auto">
          <a:xfrm>
            <a:off x="5486400" y="5029200"/>
            <a:ext cx="652463" cy="396875"/>
          </a:xfrm>
          <a:prstGeom prst="rect">
            <a:avLst/>
          </a:prstGeom>
          <a:no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CA</a:t>
            </a:r>
            <a:r>
              <a:rPr lang="en-US" sz="2000">
                <a:solidFill>
                  <a:srgbClr val="FF0000"/>
                </a:solidFill>
              </a:rPr>
              <a:t> </a:t>
            </a:r>
          </a:p>
        </p:txBody>
      </p:sp>
      <p:sp>
        <p:nvSpPr>
          <p:cNvPr id="77842" name="Line 18"/>
          <p:cNvSpPr>
            <a:spLocks noChangeShapeType="1"/>
          </p:cNvSpPr>
          <p:nvPr/>
        </p:nvSpPr>
        <p:spPr bwMode="auto">
          <a:xfrm flipV="1">
            <a:off x="4603750" y="4449763"/>
            <a:ext cx="0" cy="893762"/>
          </a:xfrm>
          <a:prstGeom prst="line">
            <a:avLst/>
          </a:prstGeom>
          <a:noFill/>
          <a:ln w="38100">
            <a:solidFill>
              <a:schemeClr val="tx1"/>
            </a:solidFill>
            <a:prstDash val="sysDot"/>
            <a:round/>
            <a:headEnd/>
            <a:tailEnd type="triangle" w="med" len="med"/>
          </a:ln>
          <a:effectLst/>
        </p:spPr>
        <p:txBody>
          <a:bodyPr>
            <a:prstTxWarp prst="textNoShape">
              <a:avLst/>
            </a:prstTxWarp>
          </a:bodyPr>
          <a:lstStyle/>
          <a:p>
            <a:endParaRPr lang="en-US"/>
          </a:p>
        </p:txBody>
      </p:sp>
      <p:sp>
        <p:nvSpPr>
          <p:cNvPr id="77843" name="Line 19"/>
          <p:cNvSpPr>
            <a:spLocks noChangeShapeType="1"/>
          </p:cNvSpPr>
          <p:nvPr/>
        </p:nvSpPr>
        <p:spPr bwMode="auto">
          <a:xfrm>
            <a:off x="2379663" y="3873500"/>
            <a:ext cx="1049337" cy="12700"/>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sp>
        <p:nvSpPr>
          <p:cNvPr id="77844" name="Line 20"/>
          <p:cNvSpPr>
            <a:spLocks noChangeShapeType="1"/>
          </p:cNvSpPr>
          <p:nvPr/>
        </p:nvSpPr>
        <p:spPr bwMode="auto">
          <a:xfrm flipV="1">
            <a:off x="5248275" y="3886200"/>
            <a:ext cx="1133475" cy="9525"/>
          </a:xfrm>
          <a:prstGeom prst="line">
            <a:avLst/>
          </a:prstGeom>
          <a:noFill/>
          <a:ln w="38100">
            <a:solidFill>
              <a:schemeClr val="tx1"/>
            </a:solidFill>
            <a:round/>
            <a:headEnd/>
            <a:tailEnd type="triangle" w="med" len="med"/>
          </a:ln>
          <a:effectLst/>
        </p:spPr>
        <p:txBody>
          <a:bodyPr>
            <a:prstTxWarp prst="textNoShape">
              <a:avLst/>
            </a:prstTxWarp>
          </a:bodyPr>
          <a:lstStyle/>
          <a:p>
            <a:endParaRPr lang="en-US"/>
          </a:p>
        </p:txBody>
      </p:sp>
      <p:pic>
        <p:nvPicPr>
          <p:cNvPr id="77845" name="Picture 21" descr="SO00109_[1]"/>
          <p:cNvPicPr>
            <a:picLocks noGrp="1" noChangeAspect="1" noChangeArrowheads="1"/>
          </p:cNvPicPr>
          <p:nvPr>
            <p:ph sz="quarter" idx="3"/>
          </p:nvPr>
        </p:nvPicPr>
        <p:blipFill>
          <a:blip r:embed="rId4"/>
          <a:srcRect/>
          <a:stretch>
            <a:fillRect/>
          </a:stretch>
        </p:blipFill>
        <p:spPr>
          <a:xfrm>
            <a:off x="1543050" y="3262313"/>
            <a:ext cx="908050" cy="1130300"/>
          </a:xfrm>
          <a:noFill/>
          <a:ln/>
        </p:spPr>
      </p:pic>
      <p:sp>
        <p:nvSpPr>
          <p:cNvPr id="77846" name="Text Box 22"/>
          <p:cNvSpPr txBox="1">
            <a:spLocks noChangeArrowheads="1"/>
          </p:cNvSpPr>
          <p:nvPr/>
        </p:nvSpPr>
        <p:spPr bwMode="auto">
          <a:xfrm>
            <a:off x="990600" y="3581400"/>
            <a:ext cx="533400" cy="396875"/>
          </a:xfrm>
          <a:prstGeom prst="rect">
            <a:avLst/>
          </a:prstGeom>
          <a:solidFill>
            <a:schemeClr val="bg1"/>
          </a:solidFill>
          <a:ln w="9525">
            <a:noFill/>
            <a:miter lim="800000"/>
            <a:headEnd/>
            <a:tailEnd/>
          </a:ln>
          <a:effectLst/>
        </p:spPr>
        <p:txBody>
          <a:bodyPr wrap="none">
            <a:prstTxWarp prst="textNoShape">
              <a:avLst/>
            </a:prstTxWarp>
            <a:spAutoFit/>
          </a:bodyPr>
          <a:lstStyle/>
          <a:p>
            <a:pPr algn="ctr" eaLnBrk="0" hangingPunct="0"/>
            <a:r>
              <a:rPr lang="en-US" sz="2000">
                <a:solidFill>
                  <a:srgbClr val="FF0000"/>
                </a:solidFill>
              </a:rPr>
              <a:t>K</a:t>
            </a:r>
            <a:r>
              <a:rPr lang="en-US" sz="2000" baseline="-25000">
                <a:solidFill>
                  <a:srgbClr val="FF0000"/>
                </a:solidFill>
              </a:rPr>
              <a:t>B</a:t>
            </a:r>
            <a:r>
              <a:rPr lang="en-US" sz="2000">
                <a:solidFill>
                  <a:srgbClr val="FF0000"/>
                </a:solidFill>
              </a:rPr>
              <a:t> </a:t>
            </a:r>
          </a:p>
        </p:txBody>
      </p:sp>
      <p:sp>
        <p:nvSpPr>
          <p:cNvPr id="77847" name="Text Box 23"/>
          <p:cNvSpPr txBox="1">
            <a:spLocks noChangeArrowheads="1"/>
          </p:cNvSpPr>
          <p:nvPr/>
        </p:nvSpPr>
        <p:spPr bwMode="auto">
          <a:xfrm>
            <a:off x="2057400" y="3754438"/>
            <a:ext cx="184150" cy="336550"/>
          </a:xfrm>
          <a:prstGeom prst="rect">
            <a:avLst/>
          </a:prstGeom>
          <a:noFill/>
          <a:ln w="9525">
            <a:noFill/>
            <a:miter lim="800000"/>
            <a:headEnd/>
            <a:tailEnd/>
          </a:ln>
          <a:effectLst/>
        </p:spPr>
        <p:txBody>
          <a:bodyPr wrap="none">
            <a:prstTxWarp prst="textNoShape">
              <a:avLst/>
            </a:prstTxWarp>
            <a:spAutoFit/>
          </a:bodyPr>
          <a:lstStyle/>
          <a:p>
            <a:pPr algn="ctr" eaLnBrk="0" hangingPunct="0"/>
            <a:endParaRPr lang="en-US" sz="1600">
              <a:solidFill>
                <a:srgbClr val="FF0000"/>
              </a:solidFill>
            </a:endParaRPr>
          </a:p>
        </p:txBody>
      </p:sp>
      <p:pic>
        <p:nvPicPr>
          <p:cNvPr id="77849" name="Picture 25" descr="BS00768_[1]"/>
          <p:cNvPicPr>
            <a:picLocks noChangeAspect="1" noChangeArrowheads="1"/>
          </p:cNvPicPr>
          <p:nvPr/>
        </p:nvPicPr>
        <p:blipFill>
          <a:blip r:embed="rId3"/>
          <a:srcRect/>
          <a:stretch>
            <a:fillRect/>
          </a:stretch>
        </p:blipFill>
        <p:spPr bwMode="auto">
          <a:xfrm flipH="1" flipV="1">
            <a:off x="1066800" y="4038600"/>
            <a:ext cx="458788" cy="236538"/>
          </a:xfrm>
          <a:prstGeom prst="rect">
            <a:avLst/>
          </a:prstGeom>
          <a:noFill/>
          <a:ln w="9525">
            <a:noFill/>
            <a:miter lim="800000"/>
            <a:headEnd/>
            <a:tailEnd/>
          </a:ln>
        </p:spPr>
      </p:pic>
      <p:sp>
        <p:nvSpPr>
          <p:cNvPr id="77851" name="Text Box 27"/>
          <p:cNvSpPr txBox="1">
            <a:spLocks noChangeArrowheads="1"/>
          </p:cNvSpPr>
          <p:nvPr/>
        </p:nvSpPr>
        <p:spPr bwMode="auto">
          <a:xfrm>
            <a:off x="6781800" y="3581400"/>
            <a:ext cx="16002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If signature is valid, use K</a:t>
            </a:r>
            <a:r>
              <a:rPr lang="en-US" baseline="-25000"/>
              <a:t>B</a:t>
            </a:r>
            <a:endParaRPr lang="en-US"/>
          </a:p>
        </p:txBody>
      </p:sp>
      <p:pic>
        <p:nvPicPr>
          <p:cNvPr id="77852" name="Picture 28" descr="Alice"/>
          <p:cNvPicPr>
            <a:picLocks noChangeAspect="1" noChangeArrowheads="1"/>
          </p:cNvPicPr>
          <p:nvPr/>
        </p:nvPicPr>
        <p:blipFill>
          <a:blip r:embed="rId5"/>
          <a:srcRect/>
          <a:stretch>
            <a:fillRect/>
          </a:stretch>
        </p:blipFill>
        <p:spPr bwMode="auto">
          <a:xfrm>
            <a:off x="4495800" y="5181600"/>
            <a:ext cx="8032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84" name="Object 12"/>
          <p:cNvGraphicFramePr>
            <a:graphicFrameLocks noChangeAspect="1"/>
          </p:cNvGraphicFramePr>
          <p:nvPr/>
        </p:nvGraphicFramePr>
        <p:xfrm>
          <a:off x="1371600" y="1981200"/>
          <a:ext cx="4059238" cy="4572000"/>
        </p:xfrm>
        <a:graphic>
          <a:graphicData uri="http://schemas.openxmlformats.org/presentationml/2006/ole">
            <p:oleObj spid="_x0000_s339970" name="Bitmap Image" r:id="rId4" imgW="4896533" imgH="5514286" progId="PBrush">
              <p:embed/>
            </p:oleObj>
          </a:graphicData>
        </a:graphic>
      </p:graphicFrame>
      <p:sp>
        <p:nvSpPr>
          <p:cNvPr id="79874" name="Rectangle 2"/>
          <p:cNvSpPr>
            <a:spLocks noGrp="1" noChangeArrowheads="1"/>
          </p:cNvSpPr>
          <p:nvPr>
            <p:ph type="title"/>
          </p:nvPr>
        </p:nvSpPr>
        <p:spPr/>
        <p:txBody>
          <a:bodyPr/>
          <a:lstStyle/>
          <a:p>
            <a:r>
              <a:rPr lang="en-US"/>
              <a:t>Certificate Contents</a:t>
            </a:r>
          </a:p>
        </p:txBody>
      </p:sp>
      <p:sp>
        <p:nvSpPr>
          <p:cNvPr id="79875" name="Rectangle 3"/>
          <p:cNvSpPr>
            <a:spLocks noGrp="1" noChangeArrowheads="1"/>
          </p:cNvSpPr>
          <p:nvPr>
            <p:ph type="body" idx="1"/>
          </p:nvPr>
        </p:nvSpPr>
        <p:spPr>
          <a:xfrm>
            <a:off x="990600" y="990600"/>
            <a:ext cx="7772400" cy="762000"/>
          </a:xfrm>
        </p:spPr>
        <p:txBody>
          <a:bodyPr>
            <a:normAutofit fontScale="92500"/>
          </a:bodyPr>
          <a:lstStyle/>
          <a:p>
            <a:r>
              <a:rPr lang="en-US" sz="2600"/>
              <a:t>info algorithm and key value itself (not shown)</a:t>
            </a:r>
          </a:p>
        </p:txBody>
      </p:sp>
      <p:sp>
        <p:nvSpPr>
          <p:cNvPr id="79877" name="Rectangle 5"/>
          <p:cNvSpPr>
            <a:spLocks noChangeArrowheads="1"/>
          </p:cNvSpPr>
          <p:nvPr/>
        </p:nvSpPr>
        <p:spPr bwMode="auto">
          <a:xfrm>
            <a:off x="5943600" y="2317750"/>
            <a:ext cx="3810000" cy="332105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1"/>
              </a:buClr>
              <a:buSzPct val="65000"/>
              <a:buFont typeface="Wingdings" charset="2"/>
              <a:buChar char="n"/>
            </a:pPr>
            <a:r>
              <a:rPr lang="en-US" sz="3000" dirty="0"/>
              <a:t>Cert owner</a:t>
            </a:r>
          </a:p>
          <a:p>
            <a:pPr marL="342900" indent="-342900">
              <a:spcBef>
                <a:spcPct val="20000"/>
              </a:spcBef>
              <a:buClr>
                <a:schemeClr val="accent1"/>
              </a:buClr>
              <a:buSzPct val="65000"/>
              <a:buFont typeface="Wingdings" charset="2"/>
              <a:buChar char="n"/>
            </a:pPr>
            <a:r>
              <a:rPr lang="en-US" sz="3000" dirty="0"/>
              <a:t>Cert issuer</a:t>
            </a:r>
          </a:p>
          <a:p>
            <a:pPr marL="342900" indent="-342900">
              <a:spcBef>
                <a:spcPct val="20000"/>
              </a:spcBef>
              <a:buClr>
                <a:schemeClr val="accent1"/>
              </a:buClr>
              <a:buSzPct val="65000"/>
              <a:buFont typeface="Wingdings" charset="2"/>
              <a:buChar char="n"/>
            </a:pPr>
            <a:r>
              <a:rPr lang="en-US" sz="3000" dirty="0"/>
              <a:t>Valid dates</a:t>
            </a:r>
          </a:p>
          <a:p>
            <a:pPr marL="342900" indent="-342900">
              <a:spcBef>
                <a:spcPct val="20000"/>
              </a:spcBef>
              <a:buClr>
                <a:schemeClr val="accent1"/>
              </a:buClr>
              <a:buSzPct val="65000"/>
              <a:buFont typeface="Wingdings" charset="2"/>
              <a:buChar char="n"/>
            </a:pPr>
            <a:r>
              <a:rPr lang="en-US" sz="3000" dirty="0"/>
              <a:t>Fingerprint of signature</a:t>
            </a:r>
          </a:p>
        </p:txBody>
      </p:sp>
      <p:sp>
        <p:nvSpPr>
          <p:cNvPr id="79880" name="Line 8"/>
          <p:cNvSpPr>
            <a:spLocks noChangeShapeType="1"/>
          </p:cNvSpPr>
          <p:nvPr/>
        </p:nvSpPr>
        <p:spPr bwMode="auto">
          <a:xfrm flipH="1">
            <a:off x="2209800" y="1371600"/>
            <a:ext cx="1219200" cy="84455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1" name="Line 9"/>
          <p:cNvSpPr>
            <a:spLocks noChangeShapeType="1"/>
          </p:cNvSpPr>
          <p:nvPr/>
        </p:nvSpPr>
        <p:spPr bwMode="auto">
          <a:xfrm flipH="1">
            <a:off x="3657600" y="3200400"/>
            <a:ext cx="2362200" cy="6858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2" name="Line 10"/>
          <p:cNvSpPr>
            <a:spLocks noChangeShapeType="1"/>
          </p:cNvSpPr>
          <p:nvPr/>
        </p:nvSpPr>
        <p:spPr bwMode="auto">
          <a:xfrm flipH="1">
            <a:off x="3429000" y="3733800"/>
            <a:ext cx="2819400" cy="7620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3" name="Line 11"/>
          <p:cNvSpPr>
            <a:spLocks noChangeShapeType="1"/>
          </p:cNvSpPr>
          <p:nvPr/>
        </p:nvSpPr>
        <p:spPr bwMode="auto">
          <a:xfrm flipH="1">
            <a:off x="5105400" y="4648200"/>
            <a:ext cx="1143000" cy="3810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
        <p:nvSpPr>
          <p:cNvPr id="79885" name="Line 13"/>
          <p:cNvSpPr>
            <a:spLocks noChangeShapeType="1"/>
          </p:cNvSpPr>
          <p:nvPr/>
        </p:nvSpPr>
        <p:spPr bwMode="auto">
          <a:xfrm flipH="1">
            <a:off x="3352800" y="2590800"/>
            <a:ext cx="2590800" cy="685800"/>
          </a:xfrm>
          <a:prstGeom prst="line">
            <a:avLst/>
          </a:prstGeom>
          <a:noFill/>
          <a:ln w="19050">
            <a:solidFill>
              <a:srgbClr val="FF0000"/>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r>
              <a:rPr lang="en-US" sz="3800"/>
              <a:t>Transport Layer Security (TLS)</a:t>
            </a:r>
            <a:br>
              <a:rPr lang="en-US" sz="3800"/>
            </a:br>
            <a:r>
              <a:rPr lang="en-US" sz="3800"/>
              <a:t>aka Secure Socket Layer (SSL)</a:t>
            </a:r>
          </a:p>
        </p:txBody>
      </p:sp>
      <p:sp>
        <p:nvSpPr>
          <p:cNvPr id="91139" name="Rectangle 3"/>
          <p:cNvSpPr>
            <a:spLocks noGrp="1" noChangeArrowheads="1"/>
          </p:cNvSpPr>
          <p:nvPr>
            <p:ph type="body" idx="1"/>
          </p:nvPr>
        </p:nvSpPr>
        <p:spPr>
          <a:xfrm>
            <a:off x="381000" y="1905000"/>
            <a:ext cx="8229600" cy="4038600"/>
          </a:xfrm>
        </p:spPr>
        <p:txBody>
          <a:bodyPr/>
          <a:lstStyle/>
          <a:p>
            <a:r>
              <a:rPr lang="en-US" sz="2600"/>
              <a:t>Used for protocols like HTTPS</a:t>
            </a:r>
          </a:p>
          <a:p>
            <a:endParaRPr lang="en-US" sz="2600"/>
          </a:p>
          <a:p>
            <a:r>
              <a:rPr lang="en-US" sz="2600"/>
              <a:t>Special TLS socket layer between application and TCP (small changes to application).</a:t>
            </a:r>
          </a:p>
          <a:p>
            <a:endParaRPr lang="en-US" sz="2600"/>
          </a:p>
          <a:p>
            <a:r>
              <a:rPr lang="en-US" sz="2600"/>
              <a:t>Handles confidentiality, integrity, and authentication.</a:t>
            </a:r>
          </a:p>
          <a:p>
            <a:endParaRPr lang="en-US" sz="2600"/>
          </a:p>
          <a:p>
            <a:r>
              <a:rPr lang="en-US" sz="2600"/>
              <a:t>Uses “hybrid” cryptography.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fontScale="90000"/>
          </a:bodyPr>
          <a:lstStyle/>
          <a:p>
            <a:r>
              <a:rPr lang="en-US"/>
              <a:t>Setup Channel with TLS “Handshake” </a:t>
            </a:r>
          </a:p>
        </p:txBody>
      </p:sp>
      <p:pic>
        <p:nvPicPr>
          <p:cNvPr id="96259" name="Picture 3"/>
          <p:cNvPicPr>
            <a:picLocks noGrp="1" noChangeAspect="1" noChangeArrowheads="1"/>
          </p:cNvPicPr>
          <p:nvPr>
            <p:ph type="body" idx="1"/>
          </p:nvPr>
        </p:nvPicPr>
        <p:blipFill>
          <a:blip r:embed="rId3">
            <a:clrChange>
              <a:clrFrom>
                <a:srgbClr val="FFFFFF"/>
              </a:clrFrom>
              <a:clrTo>
                <a:srgbClr val="FFFFFF">
                  <a:alpha val="0"/>
                </a:srgbClr>
              </a:clrTo>
            </a:clrChange>
          </a:blip>
          <a:srcRect/>
          <a:stretch>
            <a:fillRect/>
          </a:stretch>
        </p:blipFill>
        <p:spPr>
          <a:xfrm>
            <a:off x="609600" y="1600200"/>
            <a:ext cx="8001000" cy="4405313"/>
          </a:xfrm>
        </p:spPr>
      </p:pic>
      <p:sp>
        <p:nvSpPr>
          <p:cNvPr id="96260" name="Text Box 4"/>
          <p:cNvSpPr txBox="1">
            <a:spLocks noChangeArrowheads="1"/>
          </p:cNvSpPr>
          <p:nvPr/>
        </p:nvSpPr>
        <p:spPr bwMode="auto">
          <a:xfrm>
            <a:off x="4800600" y="1524000"/>
            <a:ext cx="3962400" cy="4765675"/>
          </a:xfrm>
          <a:prstGeom prst="rect">
            <a:avLst/>
          </a:prstGeom>
          <a:noFill/>
          <a:ln w="9525">
            <a:noFill/>
            <a:miter lim="800000"/>
            <a:headEnd/>
            <a:tailEnd/>
          </a:ln>
          <a:effectLst/>
        </p:spPr>
        <p:txBody>
          <a:bodyPr>
            <a:prstTxWarp prst="textNoShape">
              <a:avLst/>
            </a:prstTxWarp>
            <a:spAutoFit/>
          </a:bodyPr>
          <a:lstStyle/>
          <a:p>
            <a:pPr marL="342900" indent="-342900">
              <a:spcBef>
                <a:spcPct val="50000"/>
              </a:spcBef>
            </a:pPr>
            <a:r>
              <a:rPr lang="en-US" dirty="0"/>
              <a:t>Handshake Steps: </a:t>
            </a:r>
          </a:p>
          <a:p>
            <a:pPr marL="342900" indent="-342900">
              <a:spcBef>
                <a:spcPct val="50000"/>
              </a:spcBef>
              <a:buFontTx/>
              <a:buAutoNum type="arabicParenR"/>
            </a:pPr>
            <a:r>
              <a:rPr lang="en-US" dirty="0"/>
              <a:t>Clients and servers negotiate exact cryptographic protocols</a:t>
            </a:r>
          </a:p>
          <a:p>
            <a:pPr marL="342900" indent="-342900">
              <a:spcBef>
                <a:spcPct val="50000"/>
              </a:spcBef>
              <a:buFontTx/>
              <a:buAutoNum type="arabicParenR"/>
            </a:pPr>
            <a:r>
              <a:rPr lang="en-US" dirty="0"/>
              <a:t>Client’s validate public key certificate with CA public key. </a:t>
            </a:r>
          </a:p>
          <a:p>
            <a:pPr marL="342900" indent="-342900">
              <a:spcBef>
                <a:spcPct val="50000"/>
              </a:spcBef>
              <a:buFontTx/>
              <a:buAutoNum type="arabicParenR"/>
            </a:pPr>
            <a:r>
              <a:rPr lang="en-US" dirty="0"/>
              <a:t>Client encrypt secret random value with servers key, and send it as a challenge.  </a:t>
            </a:r>
          </a:p>
          <a:p>
            <a:pPr marL="342900" indent="-342900">
              <a:spcBef>
                <a:spcPct val="50000"/>
              </a:spcBef>
              <a:buFontTx/>
              <a:buAutoNum type="arabicParenR"/>
            </a:pPr>
            <a:r>
              <a:rPr lang="en-US" dirty="0"/>
              <a:t>Server decrypts, proving it has the corresponding private key.</a:t>
            </a:r>
          </a:p>
          <a:p>
            <a:pPr marL="342900" indent="-342900">
              <a:spcBef>
                <a:spcPct val="50000"/>
              </a:spcBef>
              <a:buFontTx/>
              <a:buAutoNum type="arabicParenR"/>
            </a:pPr>
            <a:r>
              <a:rPr lang="en-US" dirty="0"/>
              <a:t>This value is used to derive symmetric session keys for encryption &amp; </a:t>
            </a:r>
            <a:r>
              <a:rPr lang="en-US" dirty="0" err="1"/>
              <a:t>MACs</a:t>
            </a:r>
            <a:r>
              <a:rPr lang="en-US" dirty="0"/>
              <a:t>.</a:t>
            </a:r>
          </a:p>
          <a:p>
            <a:pPr marL="342900" indent="-342900">
              <a:spcBef>
                <a:spcPct val="50000"/>
              </a:spcBef>
              <a:buFontTx/>
              <a:buAutoNum type="arabicParen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26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626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26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626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62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How TLS Handles Data</a:t>
            </a:r>
          </a:p>
        </p:txBody>
      </p:sp>
      <p:sp>
        <p:nvSpPr>
          <p:cNvPr id="98308" name="Text Box 4"/>
          <p:cNvSpPr txBox="1">
            <a:spLocks noChangeArrowheads="1"/>
          </p:cNvSpPr>
          <p:nvPr/>
        </p:nvSpPr>
        <p:spPr bwMode="auto">
          <a:xfrm>
            <a:off x="381000" y="1143000"/>
            <a:ext cx="80010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1) Data arrives as a stream from the application via the TLS Socket</a:t>
            </a:r>
          </a:p>
        </p:txBody>
      </p:sp>
      <p:sp>
        <p:nvSpPr>
          <p:cNvPr id="98309" name="Rectangle 5"/>
          <p:cNvSpPr>
            <a:spLocks noChangeArrowheads="1"/>
          </p:cNvSpPr>
          <p:nvPr/>
        </p:nvSpPr>
        <p:spPr bwMode="auto">
          <a:xfrm>
            <a:off x="685800" y="1600200"/>
            <a:ext cx="6781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0" name="Text Box 6"/>
          <p:cNvSpPr txBox="1">
            <a:spLocks noChangeArrowheads="1"/>
          </p:cNvSpPr>
          <p:nvPr/>
        </p:nvSpPr>
        <p:spPr bwMode="auto">
          <a:xfrm>
            <a:off x="457200" y="2286000"/>
            <a:ext cx="73914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2) The data is segmented by TLS into chunks</a:t>
            </a:r>
          </a:p>
        </p:txBody>
      </p:sp>
      <p:sp>
        <p:nvSpPr>
          <p:cNvPr id="98311" name="Rectangle 7"/>
          <p:cNvSpPr>
            <a:spLocks noChangeArrowheads="1"/>
          </p:cNvSpPr>
          <p:nvPr/>
        </p:nvSpPr>
        <p:spPr bwMode="auto">
          <a:xfrm>
            <a:off x="381000" y="2819400"/>
            <a:ext cx="15240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2438400" y="2819400"/>
            <a:ext cx="1447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6705600" y="2819400"/>
            <a:ext cx="1447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4572000" y="2819400"/>
            <a:ext cx="1447800" cy="381000"/>
          </a:xfrm>
          <a:prstGeom prst="rect">
            <a:avLst/>
          </a:prstGeom>
          <a:solidFill>
            <a:srgbClr val="FF000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7620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19" name="Text Box 15"/>
          <p:cNvSpPr txBox="1">
            <a:spLocks noChangeArrowheads="1"/>
          </p:cNvSpPr>
          <p:nvPr/>
        </p:nvSpPr>
        <p:spPr bwMode="auto">
          <a:xfrm>
            <a:off x="457200" y="3429000"/>
            <a:ext cx="8686800" cy="64135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3) A session key is used to encrypt and MAC each chunk to form a TLS “record”, which includes a short header and data that is encrypted, as well as a MAC.  </a:t>
            </a:r>
          </a:p>
        </p:txBody>
      </p:sp>
      <p:sp>
        <p:nvSpPr>
          <p:cNvPr id="98320" name="Rectangle 16"/>
          <p:cNvSpPr>
            <a:spLocks noChangeArrowheads="1"/>
          </p:cNvSpPr>
          <p:nvPr/>
        </p:nvSpPr>
        <p:spPr bwMode="auto">
          <a:xfrm>
            <a:off x="3048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1" name="Rectangle 17"/>
          <p:cNvSpPr>
            <a:spLocks noChangeArrowheads="1"/>
          </p:cNvSpPr>
          <p:nvPr/>
        </p:nvSpPr>
        <p:spPr bwMode="auto">
          <a:xfrm>
            <a:off x="28194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23622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3" name="Rectangle 19"/>
          <p:cNvSpPr>
            <a:spLocks noChangeArrowheads="1"/>
          </p:cNvSpPr>
          <p:nvPr/>
        </p:nvSpPr>
        <p:spPr bwMode="auto">
          <a:xfrm>
            <a:off x="70104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4" name="Rectangle 20"/>
          <p:cNvSpPr>
            <a:spLocks noChangeArrowheads="1"/>
          </p:cNvSpPr>
          <p:nvPr/>
        </p:nvSpPr>
        <p:spPr bwMode="auto">
          <a:xfrm>
            <a:off x="65532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5" name="Rectangle 21"/>
          <p:cNvSpPr>
            <a:spLocks noChangeArrowheads="1"/>
          </p:cNvSpPr>
          <p:nvPr/>
        </p:nvSpPr>
        <p:spPr bwMode="auto">
          <a:xfrm>
            <a:off x="4876800" y="43434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419600" y="43434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7" name="Text Box 23"/>
          <p:cNvSpPr txBox="1">
            <a:spLocks noChangeArrowheads="1"/>
          </p:cNvSpPr>
          <p:nvPr/>
        </p:nvSpPr>
        <p:spPr bwMode="auto">
          <a:xfrm>
            <a:off x="533400" y="5029200"/>
            <a:ext cx="80772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4) Records form a byte stream that is fed to a TCP socket for transmission.  </a:t>
            </a:r>
          </a:p>
        </p:txBody>
      </p:sp>
      <p:sp>
        <p:nvSpPr>
          <p:cNvPr id="98328" name="Rectangle 24"/>
          <p:cNvSpPr>
            <a:spLocks noChangeArrowheads="1"/>
          </p:cNvSpPr>
          <p:nvPr/>
        </p:nvSpPr>
        <p:spPr bwMode="auto">
          <a:xfrm>
            <a:off x="9906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29" name="Rectangle 25"/>
          <p:cNvSpPr>
            <a:spLocks noChangeArrowheads="1"/>
          </p:cNvSpPr>
          <p:nvPr/>
        </p:nvSpPr>
        <p:spPr bwMode="auto">
          <a:xfrm>
            <a:off x="5334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28194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1" name="Rectangle 27"/>
          <p:cNvSpPr>
            <a:spLocks noChangeArrowheads="1"/>
          </p:cNvSpPr>
          <p:nvPr/>
        </p:nvSpPr>
        <p:spPr bwMode="auto">
          <a:xfrm>
            <a:off x="23622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2" name="Rectangle 28"/>
          <p:cNvSpPr>
            <a:spLocks noChangeArrowheads="1"/>
          </p:cNvSpPr>
          <p:nvPr/>
        </p:nvSpPr>
        <p:spPr bwMode="auto">
          <a:xfrm>
            <a:off x="64770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3" name="Rectangle 29"/>
          <p:cNvSpPr>
            <a:spLocks noChangeArrowheads="1"/>
          </p:cNvSpPr>
          <p:nvPr/>
        </p:nvSpPr>
        <p:spPr bwMode="auto">
          <a:xfrm>
            <a:off x="60198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4" name="Rectangle 30"/>
          <p:cNvSpPr>
            <a:spLocks noChangeArrowheads="1"/>
          </p:cNvSpPr>
          <p:nvPr/>
        </p:nvSpPr>
        <p:spPr bwMode="auto">
          <a:xfrm>
            <a:off x="4648200" y="5791200"/>
            <a:ext cx="1371600" cy="381000"/>
          </a:xfrm>
          <a:prstGeom prst="rect">
            <a:avLst/>
          </a:prstGeom>
          <a:solidFill>
            <a:srgbClr val="969696"/>
          </a:solidFill>
          <a:ln w="9525">
            <a:solidFill>
              <a:schemeClr val="tx1"/>
            </a:solidFill>
            <a:miter lim="800000"/>
            <a:headEnd/>
            <a:tailEnd/>
          </a:ln>
          <a:effectLst/>
        </p:spPr>
        <p:txBody>
          <a:bodyPr wrap="none" anchor="ctr">
            <a:prstTxWarp prst="textNoShape">
              <a:avLst/>
            </a:prstTxWarp>
          </a:bodyPr>
          <a:lstStyle/>
          <a:p>
            <a:endParaRPr lang="en-US"/>
          </a:p>
        </p:txBody>
      </p:sp>
      <p:sp>
        <p:nvSpPr>
          <p:cNvPr id="98335" name="Rectangle 31"/>
          <p:cNvSpPr>
            <a:spLocks noChangeArrowheads="1"/>
          </p:cNvSpPr>
          <p:nvPr/>
        </p:nvSpPr>
        <p:spPr bwMode="auto">
          <a:xfrm>
            <a:off x="4191000" y="5791200"/>
            <a:ext cx="457200" cy="381000"/>
          </a:xfrm>
          <a:prstGeom prst="rect">
            <a:avLst/>
          </a:prstGeom>
          <a:solidFill>
            <a:srgbClr val="800080"/>
          </a:solidFill>
          <a:ln w="9525">
            <a:solidFill>
              <a:schemeClr val="tx1"/>
            </a:solidFill>
            <a:miter lim="800000"/>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3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83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83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83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83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3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83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83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83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3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83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83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83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83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83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832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832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83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833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833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833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833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83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0" grpId="0"/>
      <p:bldP spid="98311" grpId="0" animBg="1"/>
      <p:bldP spid="98312" grpId="0" animBg="1"/>
      <p:bldP spid="98313" grpId="0" animBg="1"/>
      <p:bldP spid="98314" grpId="0" animBg="1"/>
      <p:bldP spid="98315" grpId="0" animBg="1"/>
      <p:bldP spid="98319" grpId="0"/>
      <p:bldP spid="98320" grpId="0" animBg="1"/>
      <p:bldP spid="98321" grpId="0" animBg="1"/>
      <p:bldP spid="98322" grpId="0" animBg="1"/>
      <p:bldP spid="98323" grpId="0" animBg="1"/>
      <p:bldP spid="98324" grpId="0" animBg="1"/>
      <p:bldP spid="98325" grpId="0" animBg="1"/>
      <p:bldP spid="98326" grpId="0" animBg="1"/>
      <p:bldP spid="98327" grpId="0"/>
      <p:bldP spid="98328" grpId="0" animBg="1"/>
      <p:bldP spid="98329" grpId="0" animBg="1"/>
      <p:bldP spid="98330" grpId="0" animBg="1"/>
      <p:bldP spid="98331" grpId="0" animBg="1"/>
      <p:bldP spid="98332" grpId="0" animBg="1"/>
      <p:bldP spid="98333" grpId="0" animBg="1"/>
      <p:bldP spid="98334" grpId="0" animBg="1"/>
      <p:bldP spid="9833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dirty="0" smtClean="0"/>
              <a:t>Important Lessons</a:t>
            </a:r>
            <a:endParaRPr lang="en-US" dirty="0"/>
          </a:p>
        </p:txBody>
      </p:sp>
      <p:sp>
        <p:nvSpPr>
          <p:cNvPr id="100355" name="Rectangle 3"/>
          <p:cNvSpPr>
            <a:spLocks noGrp="1" noChangeArrowheads="1"/>
          </p:cNvSpPr>
          <p:nvPr>
            <p:ph type="body" idx="1"/>
          </p:nvPr>
        </p:nvSpPr>
        <p:spPr>
          <a:xfrm>
            <a:off x="457200" y="1524000"/>
            <a:ext cx="8229600" cy="4911725"/>
          </a:xfrm>
        </p:spPr>
        <p:txBody>
          <a:bodyPr>
            <a:normAutofit lnSpcReduction="10000"/>
          </a:bodyPr>
          <a:lstStyle/>
          <a:p>
            <a:r>
              <a:rPr lang="en-US" sz="2600" dirty="0"/>
              <a:t>Internet design and growth</a:t>
            </a:r>
            <a:r>
              <a:rPr lang="en-US" sz="2600" dirty="0" smtClean="0"/>
              <a:t> </a:t>
            </a:r>
            <a:r>
              <a:rPr lang="en-US" sz="2600" dirty="0" err="1" smtClean="0">
                <a:sym typeface="Wingdings"/>
              </a:rPr>
              <a:t></a:t>
            </a:r>
            <a:r>
              <a:rPr lang="en-US" sz="2600" dirty="0" smtClean="0"/>
              <a:t> </a:t>
            </a:r>
            <a:r>
              <a:rPr lang="en-US" sz="2600" dirty="0"/>
              <a:t>security challenges</a:t>
            </a:r>
          </a:p>
          <a:p>
            <a:r>
              <a:rPr lang="en-US" sz="2600" dirty="0"/>
              <a:t>Symmetric (pre-shared key, fast) and asymmetric (key pairs, slow) primitives provide:</a:t>
            </a:r>
          </a:p>
          <a:p>
            <a:pPr lvl="2"/>
            <a:r>
              <a:rPr lang="en-US" dirty="0"/>
              <a:t>Confidentiality</a:t>
            </a:r>
          </a:p>
          <a:p>
            <a:pPr lvl="2"/>
            <a:r>
              <a:rPr lang="en-US" dirty="0"/>
              <a:t>Integrity</a:t>
            </a:r>
          </a:p>
          <a:p>
            <a:pPr lvl="2"/>
            <a:r>
              <a:rPr lang="en-US" dirty="0"/>
              <a:t>Authentication</a:t>
            </a:r>
          </a:p>
          <a:p>
            <a:r>
              <a:rPr lang="en-US" sz="2600" dirty="0"/>
              <a:t>“Hybrid Encryption” leverages strengths of both.</a:t>
            </a:r>
          </a:p>
          <a:p>
            <a:r>
              <a:rPr lang="en-US" sz="2600" dirty="0"/>
              <a:t>Great complexity exists in securely acquiring keys.</a:t>
            </a:r>
          </a:p>
          <a:p>
            <a:r>
              <a:rPr lang="en-US" sz="2600" dirty="0"/>
              <a:t>Crypto is hard to get right, so use tools from others, don’t design your own (e.g. TLS).  </a:t>
            </a:r>
          </a:p>
          <a:p>
            <a:pPr lvl="2">
              <a:buFont typeface="Wingdings" charset="2"/>
              <a:buNone/>
            </a:pPr>
            <a:endParaRPr lang="en-US" dirty="0"/>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035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03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03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Internet security weaknesses</a:t>
            </a:r>
          </a:p>
          <a:p>
            <a:endParaRPr lang="en-US" dirty="0" smtClean="0"/>
          </a:p>
          <a:p>
            <a:r>
              <a:rPr lang="en-US" dirty="0" smtClean="0"/>
              <a:t>Establishing secure channels (Crypto 101)</a:t>
            </a:r>
          </a:p>
          <a:p>
            <a:endParaRPr lang="en-US" dirty="0" smtClean="0"/>
          </a:p>
          <a:p>
            <a:r>
              <a:rPr lang="en-US" dirty="0" smtClean="0"/>
              <a:t>Key distribution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Resources</a:t>
            </a:r>
          </a:p>
        </p:txBody>
      </p:sp>
      <p:sp>
        <p:nvSpPr>
          <p:cNvPr id="110595" name="Rectangle 3"/>
          <p:cNvSpPr>
            <a:spLocks noGrp="1" noChangeArrowheads="1"/>
          </p:cNvSpPr>
          <p:nvPr>
            <p:ph type="body" idx="1"/>
          </p:nvPr>
        </p:nvSpPr>
        <p:spPr/>
        <p:txBody>
          <a:bodyPr/>
          <a:lstStyle/>
          <a:p>
            <a:endParaRPr lang="en-US" sz="2400" dirty="0" smtClean="0"/>
          </a:p>
          <a:p>
            <a:r>
              <a:rPr lang="en-US" sz="2400" dirty="0"/>
              <a:t>Wikipedia for overview of Symmetric/Asymmetric primitives and Hash functions.  </a:t>
            </a:r>
          </a:p>
          <a:p>
            <a:endParaRPr lang="en-US" sz="2400" dirty="0"/>
          </a:p>
          <a:p>
            <a:r>
              <a:rPr lang="en-US" sz="2400" dirty="0" err="1"/>
              <a:t>OpenSSL</a:t>
            </a:r>
            <a:r>
              <a:rPr lang="en-US" sz="2400" dirty="0"/>
              <a:t> (</a:t>
            </a:r>
            <a:r>
              <a:rPr lang="en-US" sz="2400" dirty="0">
                <a:hlinkClick r:id="rId3"/>
              </a:rPr>
              <a:t>www.openssl.org</a:t>
            </a:r>
            <a:r>
              <a:rPr lang="en-US" sz="2400" dirty="0"/>
              <a:t>): top-rate open source code for SSL and primitive functions.  </a:t>
            </a:r>
          </a:p>
          <a:p>
            <a:endParaRPr lang="en-US" sz="2400" dirty="0"/>
          </a:p>
          <a:p>
            <a:r>
              <a:rPr lang="en-US" sz="2400" dirty="0"/>
              <a:t>“Handbook of Applied Cryptography” available free online: </a:t>
            </a:r>
            <a:r>
              <a:rPr lang="en-US" sz="2400" dirty="0" err="1"/>
              <a:t>www.cacr.math.uwaterloo.ca/hac</a:t>
            </a:r>
            <a:r>
              <a:rPr lang="en-US" sz="2400" dirty="0"/>
              <a:t>/ </a:t>
            </a:r>
          </a:p>
          <a:p>
            <a:pPr>
              <a:buFont typeface="Wingdings" charset="2"/>
              <a:buNone/>
            </a:pP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What is “Internet Security” ? </a:t>
            </a:r>
          </a:p>
        </p:txBody>
      </p:sp>
      <p:sp>
        <p:nvSpPr>
          <p:cNvPr id="12293" name="Text Box 5"/>
          <p:cNvSpPr txBox="1">
            <a:spLocks noChangeArrowheads="1"/>
          </p:cNvSpPr>
          <p:nvPr/>
        </p:nvSpPr>
        <p:spPr bwMode="auto">
          <a:xfrm>
            <a:off x="914400" y="2209800"/>
            <a:ext cx="20574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Worms &amp; Viruses</a:t>
            </a:r>
          </a:p>
        </p:txBody>
      </p:sp>
      <p:sp>
        <p:nvSpPr>
          <p:cNvPr id="12294" name="Text Box 6"/>
          <p:cNvSpPr txBox="1">
            <a:spLocks noChangeArrowheads="1"/>
          </p:cNvSpPr>
          <p:nvPr/>
        </p:nvSpPr>
        <p:spPr bwMode="auto">
          <a:xfrm>
            <a:off x="2667000" y="1219200"/>
            <a:ext cx="20574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Denial-of-Service</a:t>
            </a:r>
          </a:p>
        </p:txBody>
      </p:sp>
      <p:sp>
        <p:nvSpPr>
          <p:cNvPr id="12295" name="Text Box 7"/>
          <p:cNvSpPr txBox="1">
            <a:spLocks noChangeArrowheads="1"/>
          </p:cNvSpPr>
          <p:nvPr/>
        </p:nvSpPr>
        <p:spPr bwMode="auto">
          <a:xfrm>
            <a:off x="6629400" y="3048000"/>
            <a:ext cx="18288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DNS Poisoning</a:t>
            </a:r>
          </a:p>
        </p:txBody>
      </p:sp>
      <p:sp>
        <p:nvSpPr>
          <p:cNvPr id="12296" name="Text Box 8"/>
          <p:cNvSpPr txBox="1">
            <a:spLocks noChangeArrowheads="1"/>
          </p:cNvSpPr>
          <p:nvPr/>
        </p:nvSpPr>
        <p:spPr bwMode="auto">
          <a:xfrm>
            <a:off x="1143000" y="3429000"/>
            <a:ext cx="12954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Phishing</a:t>
            </a:r>
          </a:p>
        </p:txBody>
      </p:sp>
      <p:sp>
        <p:nvSpPr>
          <p:cNvPr id="12297" name="Text Box 9"/>
          <p:cNvSpPr txBox="1">
            <a:spLocks noChangeArrowheads="1"/>
          </p:cNvSpPr>
          <p:nvPr/>
        </p:nvSpPr>
        <p:spPr bwMode="auto">
          <a:xfrm>
            <a:off x="4267200" y="2743200"/>
            <a:ext cx="15240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Trojan Horse</a:t>
            </a:r>
          </a:p>
        </p:txBody>
      </p:sp>
      <p:sp>
        <p:nvSpPr>
          <p:cNvPr id="12299" name="Text Box 11"/>
          <p:cNvSpPr txBox="1">
            <a:spLocks noChangeArrowheads="1"/>
          </p:cNvSpPr>
          <p:nvPr/>
        </p:nvSpPr>
        <p:spPr bwMode="auto">
          <a:xfrm>
            <a:off x="6248400" y="4648200"/>
            <a:ext cx="1828800" cy="584776"/>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Traffic Eavesdropping </a:t>
            </a:r>
          </a:p>
        </p:txBody>
      </p:sp>
      <p:sp>
        <p:nvSpPr>
          <p:cNvPr id="12300" name="Text Box 12"/>
          <p:cNvSpPr txBox="1">
            <a:spLocks noChangeArrowheads="1"/>
          </p:cNvSpPr>
          <p:nvPr/>
        </p:nvSpPr>
        <p:spPr bwMode="auto">
          <a:xfrm>
            <a:off x="2895600" y="4648200"/>
            <a:ext cx="18288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Route Hijacks </a:t>
            </a:r>
          </a:p>
        </p:txBody>
      </p:sp>
      <p:sp>
        <p:nvSpPr>
          <p:cNvPr id="12301" name="Text Box 13"/>
          <p:cNvSpPr txBox="1">
            <a:spLocks noChangeArrowheads="1"/>
          </p:cNvSpPr>
          <p:nvPr/>
        </p:nvSpPr>
        <p:spPr bwMode="auto">
          <a:xfrm>
            <a:off x="6248400" y="1752600"/>
            <a:ext cx="1524000" cy="584776"/>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Password Cracking </a:t>
            </a:r>
          </a:p>
        </p:txBody>
      </p:sp>
      <p:sp>
        <p:nvSpPr>
          <p:cNvPr id="12302" name="Text Box 14"/>
          <p:cNvSpPr txBox="1">
            <a:spLocks noChangeArrowheads="1"/>
          </p:cNvSpPr>
          <p:nvPr/>
        </p:nvSpPr>
        <p:spPr bwMode="auto">
          <a:xfrm>
            <a:off x="5638800" y="3886200"/>
            <a:ext cx="18288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IP Spoofing </a:t>
            </a:r>
          </a:p>
        </p:txBody>
      </p:sp>
      <p:sp>
        <p:nvSpPr>
          <p:cNvPr id="12304" name="Text Box 16"/>
          <p:cNvSpPr txBox="1">
            <a:spLocks noChangeArrowheads="1"/>
          </p:cNvSpPr>
          <p:nvPr/>
        </p:nvSpPr>
        <p:spPr bwMode="auto">
          <a:xfrm>
            <a:off x="4114800" y="5715000"/>
            <a:ext cx="9906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Spam</a:t>
            </a:r>
          </a:p>
        </p:txBody>
      </p:sp>
      <p:sp>
        <p:nvSpPr>
          <p:cNvPr id="12305" name="Text Box 17"/>
          <p:cNvSpPr txBox="1">
            <a:spLocks noChangeArrowheads="1"/>
          </p:cNvSpPr>
          <p:nvPr/>
        </p:nvSpPr>
        <p:spPr bwMode="auto">
          <a:xfrm>
            <a:off x="3352800" y="3581400"/>
            <a:ext cx="1219200" cy="338554"/>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Spyware</a:t>
            </a:r>
          </a:p>
        </p:txBody>
      </p:sp>
      <p:sp>
        <p:nvSpPr>
          <p:cNvPr id="12306" name="Text Box 18"/>
          <p:cNvSpPr txBox="1">
            <a:spLocks noChangeArrowheads="1"/>
          </p:cNvSpPr>
          <p:nvPr/>
        </p:nvSpPr>
        <p:spPr bwMode="auto">
          <a:xfrm>
            <a:off x="3810000" y="1905000"/>
            <a:ext cx="1676400" cy="584776"/>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Traffic modification</a:t>
            </a:r>
          </a:p>
        </p:txBody>
      </p:sp>
      <p:sp>
        <p:nvSpPr>
          <p:cNvPr id="12307" name="Text Box 19"/>
          <p:cNvSpPr txBox="1">
            <a:spLocks noChangeArrowheads="1"/>
          </p:cNvSpPr>
          <p:nvPr/>
        </p:nvSpPr>
        <p:spPr bwMode="auto">
          <a:xfrm>
            <a:off x="457200" y="4724400"/>
            <a:ext cx="1676400" cy="584776"/>
          </a:xfrm>
          <a:prstGeom prst="rect">
            <a:avLst/>
          </a:prstGeom>
          <a:solidFill>
            <a:schemeClr val="accent1"/>
          </a:solidFill>
          <a:ln w="9525">
            <a:noFill/>
            <a:miter lim="800000"/>
            <a:headEnd/>
            <a:tailEnd/>
          </a:ln>
          <a:effectLst/>
        </p:spPr>
        <p:txBody>
          <a:bodyPr>
            <a:prstTxWarp prst="textNoShape">
              <a:avLst/>
            </a:prstTxWarp>
            <a:spAutoFit/>
          </a:bodyPr>
          <a:lstStyle/>
          <a:p>
            <a:pPr>
              <a:spcBef>
                <a:spcPct val="50000"/>
              </a:spcBef>
            </a:pPr>
            <a:r>
              <a:rPr lang="en-US" sz="1600">
                <a:solidFill>
                  <a:schemeClr val="bg1"/>
                </a:solidFill>
              </a:rPr>
              <a:t>End-host impersonation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mtClean="0"/>
              <a:t>Internet Design Decisions:</a:t>
            </a:r>
            <a:br>
              <a:rPr lang="en-US" smtClean="0"/>
            </a:br>
            <a:r>
              <a:rPr lang="en-US" smtClean="0"/>
              <a:t>(ie: how did we get here? )</a:t>
            </a:r>
            <a:endParaRPr lang="en-US"/>
          </a:p>
        </p:txBody>
      </p:sp>
      <p:sp>
        <p:nvSpPr>
          <p:cNvPr id="19459" name="Rectangle 3"/>
          <p:cNvSpPr>
            <a:spLocks noGrp="1" noChangeArrowheads="1"/>
          </p:cNvSpPr>
          <p:nvPr>
            <p:ph type="body" idx="1"/>
          </p:nvPr>
        </p:nvSpPr>
        <p:spPr/>
        <p:txBody>
          <a:bodyPr/>
          <a:lstStyle/>
          <a:p>
            <a:r>
              <a:rPr lang="en-US" dirty="0" smtClean="0"/>
              <a:t>Origin as a small and cooperative network 	(</a:t>
            </a:r>
            <a:r>
              <a:rPr lang="en-US" dirty="0" err="1" smtClean="0">
                <a:sym typeface="Wingdings"/>
              </a:rPr>
              <a:t></a:t>
            </a:r>
            <a:r>
              <a:rPr lang="en-US" dirty="0" smtClean="0"/>
              <a:t> largely trusted infrastructure)</a:t>
            </a:r>
          </a:p>
          <a:p>
            <a:r>
              <a:rPr lang="en-US" dirty="0" smtClean="0"/>
              <a:t>Global Addressing 						(</a:t>
            </a:r>
            <a:r>
              <a:rPr lang="en-US" dirty="0" err="1" smtClean="0">
                <a:sym typeface="Wingdings"/>
              </a:rPr>
              <a:t></a:t>
            </a:r>
            <a:r>
              <a:rPr lang="en-US" dirty="0" err="1" smtClean="0"/>
              <a:t>every</a:t>
            </a:r>
            <a:r>
              <a:rPr lang="en-US" dirty="0" smtClean="0"/>
              <a:t> sociopath is your next-door 	neighbor*)  </a:t>
            </a:r>
          </a:p>
          <a:p>
            <a:r>
              <a:rPr lang="en-US" dirty="0" smtClean="0"/>
              <a:t>Connection-less datagram service 			(</a:t>
            </a:r>
            <a:r>
              <a:rPr lang="en-US" dirty="0" err="1" smtClean="0">
                <a:sym typeface="Wingdings"/>
              </a:rPr>
              <a:t></a:t>
            </a:r>
            <a:r>
              <a:rPr lang="en-US" dirty="0" err="1" smtClean="0"/>
              <a:t>can’t</a:t>
            </a:r>
            <a:r>
              <a:rPr lang="en-US" dirty="0" smtClean="0"/>
              <a:t> verify source, hard to protect 	bandwidth)</a:t>
            </a:r>
          </a:p>
          <a:p>
            <a:endParaRPr lang="en-US" dirty="0" smtClean="0"/>
          </a:p>
          <a:p>
            <a:endParaRPr lang="en-US" dirty="0"/>
          </a:p>
        </p:txBody>
      </p:sp>
      <p:sp>
        <p:nvSpPr>
          <p:cNvPr id="19460" name="Text Box 4"/>
          <p:cNvSpPr txBox="1">
            <a:spLocks noChangeArrowheads="1"/>
          </p:cNvSpPr>
          <p:nvPr/>
        </p:nvSpPr>
        <p:spPr bwMode="auto">
          <a:xfrm>
            <a:off x="609600" y="6324600"/>
            <a:ext cx="1828800" cy="366713"/>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 Dan Geer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smtClean="0"/>
              <a:t>Internet Design Decisions:</a:t>
            </a:r>
            <a:br>
              <a:rPr lang="en-US" smtClean="0"/>
            </a:br>
            <a:r>
              <a:rPr lang="en-US" smtClean="0"/>
              <a:t>(ie: how did we get here? )</a:t>
            </a:r>
            <a:endParaRPr lang="en-US"/>
          </a:p>
        </p:txBody>
      </p:sp>
      <p:sp>
        <p:nvSpPr>
          <p:cNvPr id="21507" name="Rectangle 3"/>
          <p:cNvSpPr>
            <a:spLocks noGrp="1" noChangeArrowheads="1"/>
          </p:cNvSpPr>
          <p:nvPr>
            <p:ph type="body" idx="1"/>
          </p:nvPr>
        </p:nvSpPr>
        <p:spPr/>
        <p:txBody>
          <a:bodyPr/>
          <a:lstStyle/>
          <a:p>
            <a:r>
              <a:rPr lang="en-US" dirty="0" smtClean="0"/>
              <a:t>Anyone can connect</a:t>
            </a:r>
          </a:p>
          <a:p>
            <a:pPr lvl="1"/>
            <a:r>
              <a:rPr lang="en-US" dirty="0" smtClean="0"/>
              <a:t>(</a:t>
            </a:r>
            <a:r>
              <a:rPr lang="en-US" dirty="0" err="1" smtClean="0">
                <a:sym typeface="Wingdings"/>
              </a:rPr>
              <a:t></a:t>
            </a:r>
            <a:r>
              <a:rPr lang="en-US" dirty="0" smtClean="0"/>
              <a:t> ANYONE can connect)</a:t>
            </a:r>
          </a:p>
          <a:p>
            <a:r>
              <a:rPr lang="en-US" dirty="0" smtClean="0"/>
              <a:t>Millions of hosts run nearly identical software</a:t>
            </a:r>
          </a:p>
          <a:p>
            <a:pPr lvl="1"/>
            <a:r>
              <a:rPr lang="en-US" dirty="0" smtClean="0"/>
              <a:t>(</a:t>
            </a:r>
            <a:r>
              <a:rPr lang="en-US" dirty="0" err="1" smtClean="0">
                <a:sym typeface="Wingdings"/>
              </a:rPr>
              <a:t></a:t>
            </a:r>
            <a:r>
              <a:rPr lang="en-US" dirty="0" smtClean="0"/>
              <a:t> single exploit can create epidemic)</a:t>
            </a:r>
          </a:p>
          <a:p>
            <a:r>
              <a:rPr lang="en-US" dirty="0" smtClean="0"/>
              <a:t>Most Internet users know about as much as Senator Stevens aka “the tubes guy”</a:t>
            </a:r>
          </a:p>
          <a:p>
            <a:pPr lvl="1"/>
            <a:r>
              <a:rPr lang="en-US" dirty="0" smtClean="0"/>
              <a:t>(</a:t>
            </a:r>
            <a:r>
              <a:rPr lang="en-US" dirty="0" err="1" smtClean="0">
                <a:sym typeface="Wingdings"/>
              </a:rPr>
              <a:t></a:t>
            </a:r>
            <a:r>
              <a:rPr lang="en-US" dirty="0" smtClean="0"/>
              <a:t> God help us all…)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Our “Narrow” Focus</a:t>
            </a:r>
          </a:p>
        </p:txBody>
      </p:sp>
      <p:sp>
        <p:nvSpPr>
          <p:cNvPr id="17411" name="Rectangle 3"/>
          <p:cNvSpPr>
            <a:spLocks noGrp="1" noChangeArrowheads="1"/>
          </p:cNvSpPr>
          <p:nvPr>
            <p:ph type="body" idx="1"/>
          </p:nvPr>
        </p:nvSpPr>
        <p:spPr/>
        <p:txBody>
          <a:bodyPr/>
          <a:lstStyle/>
          <a:p>
            <a:pPr>
              <a:buFont typeface="Wingdings" charset="2"/>
              <a:buNone/>
            </a:pPr>
            <a:r>
              <a:rPr lang="en-US" dirty="0"/>
              <a:t>Yes:</a:t>
            </a:r>
          </a:p>
          <a:p>
            <a:pPr>
              <a:buFont typeface="Wingdings" charset="2"/>
              <a:buNone/>
            </a:pPr>
            <a:r>
              <a:rPr lang="en-US" dirty="0"/>
              <a:t>	1) Creating a “secure channel” for communication  (today)</a:t>
            </a:r>
          </a:p>
          <a:p>
            <a:pPr>
              <a:buFont typeface="Wingdings" charset="2"/>
              <a:buNone/>
            </a:pPr>
            <a:r>
              <a:rPr lang="en-US" dirty="0"/>
              <a:t>	2) Protecting</a:t>
            </a:r>
            <a:r>
              <a:rPr lang="en-US" dirty="0" smtClean="0"/>
              <a:t> resources </a:t>
            </a:r>
            <a:r>
              <a:rPr lang="en-US" dirty="0"/>
              <a:t>and limiting connectivity </a:t>
            </a:r>
            <a:r>
              <a:rPr lang="en-US" dirty="0" smtClean="0"/>
              <a:t>(after exam)</a:t>
            </a:r>
            <a:endParaRPr lang="en-US" dirty="0"/>
          </a:p>
          <a:p>
            <a:pPr>
              <a:buFont typeface="Wingdings" charset="2"/>
              <a:buNone/>
            </a:pPr>
            <a:r>
              <a:rPr lang="en-US" dirty="0"/>
              <a:t>No:</a:t>
            </a:r>
          </a:p>
          <a:p>
            <a:pPr>
              <a:buFont typeface="Wingdings" charset="2"/>
              <a:buNone/>
            </a:pPr>
            <a:r>
              <a:rPr lang="en-US" dirty="0"/>
              <a:t>	1) Preventing software vulnerabilities &amp; malware, or “social engineering”.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11902</TotalTime>
  <Words>2669</Words>
  <Application>Microsoft Office PowerPoint</Application>
  <PresentationFormat>On-screen Show (4:3)</PresentationFormat>
  <Paragraphs>514</Paragraphs>
  <Slides>50</Slides>
  <Notes>50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Carnival</vt:lpstr>
      <vt:lpstr>Bitmap Image</vt:lpstr>
      <vt:lpstr>15-446 Distributed Systems Spring 2009</vt:lpstr>
      <vt:lpstr>Schedule up to Midterm</vt:lpstr>
      <vt:lpstr>Project</vt:lpstr>
      <vt:lpstr>Important Lessons - CDNs</vt:lpstr>
      <vt:lpstr>Today's Lecture</vt:lpstr>
      <vt:lpstr>What is “Internet Security” ? </vt:lpstr>
      <vt:lpstr>Internet Design Decisions: (ie: how did we get here? )</vt:lpstr>
      <vt:lpstr>Internet Design Decisions: (ie: how did we get here? )</vt:lpstr>
      <vt:lpstr>Our “Narrow” Focus</vt:lpstr>
      <vt:lpstr>Secure Communication with an Untrusted Infrastructure</vt:lpstr>
      <vt:lpstr>Secure Communication with an Untrusted Infrastructure</vt:lpstr>
      <vt:lpstr>Secure Communication with an Untrusted Infrastructure</vt:lpstr>
      <vt:lpstr>What do we need for a secure communication channel?  </vt:lpstr>
      <vt:lpstr>Today's Lecture</vt:lpstr>
      <vt:lpstr>What is cryptography?</vt:lpstr>
      <vt:lpstr>What is cryptography?  </vt:lpstr>
      <vt:lpstr>Cryptography As a Tool</vt:lpstr>
      <vt:lpstr>The Great Divide</vt:lpstr>
      <vt:lpstr>Symmetric Key: Confidentiality</vt:lpstr>
      <vt:lpstr>Symmetric Key: Confidentiality</vt:lpstr>
      <vt:lpstr>Symmetric Key: Confidentiality</vt:lpstr>
      <vt:lpstr>Symmetric Key: Confidentiality</vt:lpstr>
      <vt:lpstr>Symmetric Key: Integrity</vt:lpstr>
      <vt:lpstr>Symmetric Key: Integrity</vt:lpstr>
      <vt:lpstr>Symmetric Key: Authentication</vt:lpstr>
      <vt:lpstr>Symmetric Key: Authentication</vt:lpstr>
      <vt:lpstr>Symmetric Key: Authentication</vt:lpstr>
      <vt:lpstr>Symmetric Key: Authentication</vt:lpstr>
      <vt:lpstr>Symmetric Key Crypto Review</vt:lpstr>
      <vt:lpstr>Asymmetric Key Crypto:</vt:lpstr>
      <vt:lpstr>Asymmetric Key Crypto:</vt:lpstr>
      <vt:lpstr>Asymmetric Key: Confidentiality</vt:lpstr>
      <vt:lpstr>Asymmetric Key: Sign &amp; Verify</vt:lpstr>
      <vt:lpstr>Asymmetric Key: Integrity &amp; Authentication</vt:lpstr>
      <vt:lpstr>Asymmetric Key Review:</vt:lpstr>
      <vt:lpstr>Today's Lecture</vt:lpstr>
      <vt:lpstr>One last “little detail”…</vt:lpstr>
      <vt:lpstr>Symmetric Key Distribution</vt:lpstr>
      <vt:lpstr>Key Distribution Center (KDC)</vt:lpstr>
      <vt:lpstr>Key Distribution Center (KDC)</vt:lpstr>
      <vt:lpstr>How Useful is a KDC?</vt:lpstr>
      <vt:lpstr>The Dreaded PKI</vt:lpstr>
      <vt:lpstr>Certification Authorities</vt:lpstr>
      <vt:lpstr>Certification Authorities</vt:lpstr>
      <vt:lpstr>Certificate Contents</vt:lpstr>
      <vt:lpstr>Transport Layer Security (TLS) aka Secure Socket Layer (SSL)</vt:lpstr>
      <vt:lpstr>Setup Channel with TLS “Handshake” </vt:lpstr>
      <vt:lpstr>How TLS Handles Data</vt:lpstr>
      <vt:lpstr>Important Lessons</vt:lpstr>
      <vt:lpstr>Resources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Dongsu</cp:lastModifiedBy>
  <cp:revision>108</cp:revision>
  <cp:lastPrinted>2009-02-17T02:51:15Z</cp:lastPrinted>
  <dcterms:created xsi:type="dcterms:W3CDTF">2009-02-23T02:24:27Z</dcterms:created>
  <dcterms:modified xsi:type="dcterms:W3CDTF">2009-02-24T15:23:38Z</dcterms:modified>
</cp:coreProperties>
</file>